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6"/>
  </p:notesMasterIdLst>
  <p:sldIdLst>
    <p:sldId id="311" r:id="rId2"/>
    <p:sldId id="312" r:id="rId3"/>
    <p:sldId id="313" r:id="rId4"/>
    <p:sldId id="266" r:id="rId5"/>
    <p:sldId id="257" r:id="rId6"/>
    <p:sldId id="267" r:id="rId7"/>
    <p:sldId id="315" r:id="rId8"/>
    <p:sldId id="314" r:id="rId9"/>
    <p:sldId id="258" r:id="rId10"/>
    <p:sldId id="259" r:id="rId11"/>
    <p:sldId id="260" r:id="rId12"/>
    <p:sldId id="261" r:id="rId13"/>
    <p:sldId id="343" r:id="rId14"/>
    <p:sldId id="270" r:id="rId15"/>
    <p:sldId id="316" r:id="rId16"/>
    <p:sldId id="274" r:id="rId17"/>
    <p:sldId id="275" r:id="rId18"/>
    <p:sldId id="317" r:id="rId19"/>
    <p:sldId id="276" r:id="rId20"/>
    <p:sldId id="277" r:id="rId21"/>
    <p:sldId id="278" r:id="rId22"/>
    <p:sldId id="279" r:id="rId23"/>
    <p:sldId id="280" r:id="rId24"/>
    <p:sldId id="281" r:id="rId25"/>
    <p:sldId id="282" r:id="rId26"/>
    <p:sldId id="283" r:id="rId27"/>
    <p:sldId id="284" r:id="rId28"/>
    <p:sldId id="287" r:id="rId29"/>
    <p:sldId id="288" r:id="rId30"/>
    <p:sldId id="289" r:id="rId31"/>
    <p:sldId id="318" r:id="rId32"/>
    <p:sldId id="320" r:id="rId33"/>
    <p:sldId id="344" r:id="rId34"/>
    <p:sldId id="345" r:id="rId35"/>
    <p:sldId id="346" r:id="rId36"/>
    <p:sldId id="347" r:id="rId37"/>
    <p:sldId id="321" r:id="rId38"/>
    <p:sldId id="322" r:id="rId39"/>
    <p:sldId id="290" r:id="rId40"/>
    <p:sldId id="300" r:id="rId41"/>
    <p:sldId id="301" r:id="rId42"/>
    <p:sldId id="302" r:id="rId43"/>
    <p:sldId id="303" r:id="rId44"/>
    <p:sldId id="348" r:id="rId45"/>
    <p:sldId id="342" r:id="rId46"/>
    <p:sldId id="308" r:id="rId47"/>
    <p:sldId id="309" r:id="rId48"/>
    <p:sldId id="334" r:id="rId49"/>
    <p:sldId id="340" r:id="rId50"/>
    <p:sldId id="341" r:id="rId51"/>
    <p:sldId id="336" r:id="rId52"/>
    <p:sldId id="337" r:id="rId53"/>
    <p:sldId id="338" r:id="rId54"/>
    <p:sldId id="262" r:id="rId55"/>
    <p:sldId id="263" r:id="rId56"/>
    <p:sldId id="264" r:id="rId57"/>
    <p:sldId id="265" r:id="rId58"/>
    <p:sldId id="331" r:id="rId59"/>
    <p:sldId id="332" r:id="rId60"/>
    <p:sldId id="326" r:id="rId61"/>
    <p:sldId id="327" r:id="rId62"/>
    <p:sldId id="328" r:id="rId63"/>
    <p:sldId id="329" r:id="rId64"/>
    <p:sldId id="33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8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8BF5E-1465-473D-9994-E251BE4C28B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80E1C97A-5B9E-4C55-A334-B082231D7C5B}">
      <dgm:prSet phldrT="[Text]" custT="1"/>
      <dgm:spPr/>
      <dgm:t>
        <a:bodyPr/>
        <a:lstStyle/>
        <a:p>
          <a:pPr marL="57150" indent="0">
            <a:spcAft>
              <a:spcPts val="1800"/>
            </a:spcAft>
          </a:pPr>
          <a:endParaRPr lang="en-GB" sz="1100" dirty="0"/>
        </a:p>
      </dgm:t>
    </dgm:pt>
    <dgm:pt modelId="{7BCFC4C7-A093-4EE7-8B35-9D1D5CF00541}" type="parTrans" cxnId="{788CCEFF-77F5-4219-A269-80C5A8F8931B}">
      <dgm:prSet/>
      <dgm:spPr/>
      <dgm:t>
        <a:bodyPr/>
        <a:lstStyle/>
        <a:p>
          <a:endParaRPr lang="en-GB"/>
        </a:p>
      </dgm:t>
    </dgm:pt>
    <dgm:pt modelId="{7A3B5D9E-0E49-4F2D-B723-37520463D7BD}" type="sibTrans" cxnId="{788CCEFF-77F5-4219-A269-80C5A8F8931B}">
      <dgm:prSet/>
      <dgm:spPr/>
      <dgm:t>
        <a:bodyPr/>
        <a:lstStyle/>
        <a:p>
          <a:endParaRPr lang="en-GB"/>
        </a:p>
      </dgm:t>
    </dgm:pt>
    <dgm:pt modelId="{1C4630A6-B07C-4B47-AEF5-2A850DEF916D}">
      <dgm:prSet custT="1"/>
      <dgm:spPr/>
      <dgm:t>
        <a:bodyPr/>
        <a:lstStyle/>
        <a:p>
          <a:pPr marL="179388" indent="-179388"/>
          <a:r>
            <a:rPr lang="en-GB" sz="1400" b="1" dirty="0" smtClean="0">
              <a:solidFill>
                <a:srgbClr val="E64A0E"/>
              </a:solidFill>
            </a:rPr>
            <a:t>Dual antiplatelet therapy </a:t>
          </a:r>
          <a:r>
            <a:rPr lang="en-GB" sz="1400" dirty="0" smtClean="0"/>
            <a:t>is reasonable for up to a year after an acute coronary syndrome.</a:t>
          </a:r>
          <a:endParaRPr lang="en-GB" sz="1400" dirty="0"/>
        </a:p>
      </dgm:t>
    </dgm:pt>
    <dgm:pt modelId="{B208F320-6CF5-4046-A4B7-2F82F2111F77}" type="parTrans" cxnId="{954DB556-D325-4BB1-A818-EE9E951C8DA7}">
      <dgm:prSet/>
      <dgm:spPr/>
      <dgm:t>
        <a:bodyPr/>
        <a:lstStyle/>
        <a:p>
          <a:endParaRPr lang="en-GB"/>
        </a:p>
      </dgm:t>
    </dgm:pt>
    <dgm:pt modelId="{35A43E41-EC4E-4AFF-B564-E8241F01F9F2}" type="sibTrans" cxnId="{954DB556-D325-4BB1-A818-EE9E951C8DA7}">
      <dgm:prSet/>
      <dgm:spPr/>
      <dgm:t>
        <a:bodyPr/>
        <a:lstStyle/>
        <a:p>
          <a:endParaRPr lang="en-GB"/>
        </a:p>
      </dgm:t>
    </dgm:pt>
    <dgm:pt modelId="{FF1554F6-5805-4B2F-93C3-7FAF293E70E7}">
      <dgm:prSet phldrT="[Text]" custT="1"/>
      <dgm:spPr/>
      <dgm:t>
        <a:bodyPr/>
        <a:lstStyle/>
        <a:p>
          <a:pPr marL="179388" indent="-179388">
            <a:spcAft>
              <a:spcPts val="1800"/>
            </a:spcAft>
          </a:pPr>
          <a:r>
            <a:rPr lang="en-GB" sz="1400" dirty="0" smtClean="0"/>
            <a:t>Consider aspirin therapy (75–162 mg/day) for </a:t>
          </a:r>
          <a:r>
            <a:rPr lang="en-GB" sz="1400" b="1" dirty="0" smtClean="0">
              <a:solidFill>
                <a:srgbClr val="E64A0E"/>
              </a:solidFill>
            </a:rPr>
            <a:t>primary prevention</a:t>
          </a:r>
          <a:r>
            <a:rPr lang="en-GB" sz="1400" dirty="0" smtClean="0">
              <a:solidFill>
                <a:srgbClr val="E64A0E"/>
              </a:solidFill>
            </a:rPr>
            <a:t> </a:t>
          </a:r>
          <a:r>
            <a:rPr lang="en-GB" sz="1400" dirty="0" smtClean="0"/>
            <a:t>in those with type 1 or type 2 diabetes at increased CV risk.</a:t>
          </a:r>
          <a:endParaRPr lang="en-GB" sz="1400" dirty="0"/>
        </a:p>
      </dgm:t>
    </dgm:pt>
    <dgm:pt modelId="{742B3CAE-A53E-470C-9E96-2CDF6B39E595}" type="sibTrans" cxnId="{8895E2E4-3989-404E-A42B-571A4CCAEF01}">
      <dgm:prSet/>
      <dgm:spPr/>
      <dgm:t>
        <a:bodyPr/>
        <a:lstStyle/>
        <a:p>
          <a:endParaRPr lang="en-GB"/>
        </a:p>
      </dgm:t>
    </dgm:pt>
    <dgm:pt modelId="{ACF8E27F-CA6F-4EC1-AA60-096A9CCAFC0F}" type="parTrans" cxnId="{8895E2E4-3989-404E-A42B-571A4CCAEF01}">
      <dgm:prSet/>
      <dgm:spPr/>
      <dgm:t>
        <a:bodyPr/>
        <a:lstStyle/>
        <a:p>
          <a:endParaRPr lang="en-GB"/>
        </a:p>
      </dgm:t>
    </dgm:pt>
    <dgm:pt modelId="{810DFCB9-9491-4720-A910-155331E1C64C}">
      <dgm:prSet phldrT="[Text]" custT="1"/>
      <dgm:spPr/>
      <dgm:t>
        <a:bodyPr/>
        <a:lstStyle/>
        <a:p>
          <a:pPr marL="179388" indent="-179388">
            <a:spcAft>
              <a:spcPts val="1800"/>
            </a:spcAft>
          </a:pPr>
          <a:r>
            <a:rPr lang="en-GB" sz="1400" dirty="0" smtClean="0"/>
            <a:t>Use aspirin therapy (75–162 mg/day) for </a:t>
          </a:r>
          <a:r>
            <a:rPr lang="en-GB" sz="1400" b="1" dirty="0" smtClean="0">
              <a:solidFill>
                <a:srgbClr val="E64A0E"/>
              </a:solidFill>
            </a:rPr>
            <a:t>secondary prevention </a:t>
          </a:r>
          <a:r>
            <a:rPr lang="en-GB" sz="1400" dirty="0" smtClean="0"/>
            <a:t>in those with diabetes with a history CVD. For patients with CVD and documented aspirin allergy, use </a:t>
          </a:r>
          <a:r>
            <a:rPr lang="en-GB" sz="1400" dirty="0" err="1" smtClean="0"/>
            <a:t>clopidogrel</a:t>
          </a:r>
          <a:r>
            <a:rPr lang="en-GB" sz="1400" dirty="0" smtClean="0"/>
            <a:t> (75 mg/day).</a:t>
          </a:r>
          <a:endParaRPr lang="en-GB" sz="1400" dirty="0"/>
        </a:p>
      </dgm:t>
    </dgm:pt>
    <dgm:pt modelId="{464C3242-71E7-472A-83A5-4D47C838EB46}" type="parTrans" cxnId="{CF10A8C9-4249-403C-A388-C516118A8977}">
      <dgm:prSet/>
      <dgm:spPr/>
      <dgm:t>
        <a:bodyPr/>
        <a:lstStyle/>
        <a:p>
          <a:endParaRPr lang="en-US"/>
        </a:p>
      </dgm:t>
    </dgm:pt>
    <dgm:pt modelId="{3A994338-4BFC-43E6-984D-C559ED78B90C}" type="sibTrans" cxnId="{CF10A8C9-4249-403C-A388-C516118A8977}">
      <dgm:prSet/>
      <dgm:spPr/>
      <dgm:t>
        <a:bodyPr/>
        <a:lstStyle/>
        <a:p>
          <a:endParaRPr lang="en-US"/>
        </a:p>
      </dgm:t>
    </dgm:pt>
    <dgm:pt modelId="{2C627B52-23A5-4A5A-9525-68DB7B5E68B3}">
      <dgm:prSet phldrT="[Text]" custT="1"/>
      <dgm:spPr/>
      <dgm:t>
        <a:bodyPr/>
        <a:lstStyle/>
        <a:p>
          <a:r>
            <a:rPr lang="en-GB" sz="1600" b="1" dirty="0" smtClean="0">
              <a:solidFill>
                <a:srgbClr val="FFFF00"/>
              </a:solidFill>
            </a:rPr>
            <a:t>                            ADA 2017</a:t>
          </a:r>
          <a:endParaRPr lang="en-GB" sz="1600" baseline="30000" dirty="0">
            <a:solidFill>
              <a:srgbClr val="FFFF00"/>
            </a:solidFill>
          </a:endParaRPr>
        </a:p>
      </dgm:t>
    </dgm:pt>
    <dgm:pt modelId="{6362D161-8082-4BFC-8989-6C11D2A752D0}" type="sibTrans" cxnId="{AB58798C-5BC4-423E-A77B-76ABFBBD89ED}">
      <dgm:prSet/>
      <dgm:spPr/>
      <dgm:t>
        <a:bodyPr/>
        <a:lstStyle/>
        <a:p>
          <a:endParaRPr lang="en-GB" sz="1600"/>
        </a:p>
      </dgm:t>
    </dgm:pt>
    <dgm:pt modelId="{2A2E71F4-8C5E-43C4-83CD-56289CC50332}" type="parTrans" cxnId="{AB58798C-5BC4-423E-A77B-76ABFBBD89ED}">
      <dgm:prSet/>
      <dgm:spPr/>
      <dgm:t>
        <a:bodyPr/>
        <a:lstStyle/>
        <a:p>
          <a:endParaRPr lang="en-GB" sz="1600"/>
        </a:p>
      </dgm:t>
    </dgm:pt>
    <dgm:pt modelId="{C95EE468-04ED-4394-A546-4BB57E8475DB}" type="pres">
      <dgm:prSet presAssocID="{B0E8BF5E-1465-473D-9994-E251BE4C28B8}" presName="linear" presStyleCnt="0">
        <dgm:presLayoutVars>
          <dgm:dir/>
          <dgm:animLvl val="lvl"/>
          <dgm:resizeHandles val="exact"/>
        </dgm:presLayoutVars>
      </dgm:prSet>
      <dgm:spPr/>
      <dgm:t>
        <a:bodyPr/>
        <a:lstStyle/>
        <a:p>
          <a:endParaRPr lang="en-GB"/>
        </a:p>
      </dgm:t>
    </dgm:pt>
    <dgm:pt modelId="{DC60CE6B-1AE3-493F-B0EC-CCD410FCA043}" type="pres">
      <dgm:prSet presAssocID="{2C627B52-23A5-4A5A-9525-68DB7B5E68B3}" presName="parentLin" presStyleCnt="0"/>
      <dgm:spPr/>
    </dgm:pt>
    <dgm:pt modelId="{07F6BCEC-F050-43FE-AC91-1DA84115A6A4}" type="pres">
      <dgm:prSet presAssocID="{2C627B52-23A5-4A5A-9525-68DB7B5E68B3}" presName="parentLeftMargin" presStyleLbl="node1" presStyleIdx="0" presStyleCnt="1"/>
      <dgm:spPr/>
      <dgm:t>
        <a:bodyPr/>
        <a:lstStyle/>
        <a:p>
          <a:endParaRPr lang="en-GB"/>
        </a:p>
      </dgm:t>
    </dgm:pt>
    <dgm:pt modelId="{E05EB0DF-F4F4-49B7-84B7-DBF617F9CF56}" type="pres">
      <dgm:prSet presAssocID="{2C627B52-23A5-4A5A-9525-68DB7B5E68B3}" presName="parentText" presStyleLbl="node1" presStyleIdx="0" presStyleCnt="1" custScaleY="570277" custLinFactX="4001" custLinFactY="-100000" custLinFactNeighborX="100000" custLinFactNeighborY="-145963">
        <dgm:presLayoutVars>
          <dgm:chMax val="0"/>
          <dgm:bulletEnabled val="1"/>
        </dgm:presLayoutVars>
      </dgm:prSet>
      <dgm:spPr/>
      <dgm:t>
        <a:bodyPr/>
        <a:lstStyle/>
        <a:p>
          <a:endParaRPr lang="en-GB"/>
        </a:p>
      </dgm:t>
    </dgm:pt>
    <dgm:pt modelId="{BA5DC413-A274-459D-8FD0-5067DAC9368D}" type="pres">
      <dgm:prSet presAssocID="{2C627B52-23A5-4A5A-9525-68DB7B5E68B3}" presName="negativeSpace" presStyleCnt="0"/>
      <dgm:spPr/>
    </dgm:pt>
    <dgm:pt modelId="{BAADE66C-DE14-4274-A290-CF0BE1E6655D}" type="pres">
      <dgm:prSet presAssocID="{2C627B52-23A5-4A5A-9525-68DB7B5E68B3}" presName="childText" presStyleLbl="conFgAcc1" presStyleIdx="0" presStyleCnt="1" custScaleY="267782" custLinFactNeighborX="384" custLinFactNeighborY="32885">
        <dgm:presLayoutVars>
          <dgm:bulletEnabled val="1"/>
        </dgm:presLayoutVars>
      </dgm:prSet>
      <dgm:spPr>
        <a:prstGeom prst="roundRect">
          <a:avLst/>
        </a:prstGeom>
      </dgm:spPr>
      <dgm:t>
        <a:bodyPr/>
        <a:lstStyle/>
        <a:p>
          <a:endParaRPr lang="en-GB"/>
        </a:p>
      </dgm:t>
    </dgm:pt>
  </dgm:ptLst>
  <dgm:cxnLst>
    <dgm:cxn modelId="{AB58798C-5BC4-423E-A77B-76ABFBBD89ED}" srcId="{B0E8BF5E-1465-473D-9994-E251BE4C28B8}" destId="{2C627B52-23A5-4A5A-9525-68DB7B5E68B3}" srcOrd="0" destOrd="0" parTransId="{2A2E71F4-8C5E-43C4-83CD-56289CC50332}" sibTransId="{6362D161-8082-4BFC-8989-6C11D2A752D0}"/>
    <dgm:cxn modelId="{0D249C98-E86A-4F84-84BE-DF1F2C236ED7}" type="presOf" srcId="{2C627B52-23A5-4A5A-9525-68DB7B5E68B3}" destId="{07F6BCEC-F050-43FE-AC91-1DA84115A6A4}" srcOrd="0" destOrd="0" presId="urn:microsoft.com/office/officeart/2005/8/layout/list1"/>
    <dgm:cxn modelId="{1A774A3B-D9F1-4097-B574-41A8EB8B95CD}" type="presOf" srcId="{B0E8BF5E-1465-473D-9994-E251BE4C28B8}" destId="{C95EE468-04ED-4394-A546-4BB57E8475DB}" srcOrd="0" destOrd="0" presId="urn:microsoft.com/office/officeart/2005/8/layout/list1"/>
    <dgm:cxn modelId="{CD4C732C-A114-44C1-BAE0-FC5EA98AB8BB}" type="presOf" srcId="{810DFCB9-9491-4720-A910-155331E1C64C}" destId="{BAADE66C-DE14-4274-A290-CF0BE1E6655D}" srcOrd="0" destOrd="1" presId="urn:microsoft.com/office/officeart/2005/8/layout/list1"/>
    <dgm:cxn modelId="{8895E2E4-3989-404E-A42B-571A4CCAEF01}" srcId="{2C627B52-23A5-4A5A-9525-68DB7B5E68B3}" destId="{FF1554F6-5805-4B2F-93C3-7FAF293E70E7}" srcOrd="0" destOrd="0" parTransId="{ACF8E27F-CA6F-4EC1-AA60-096A9CCAFC0F}" sibTransId="{742B3CAE-A53E-470C-9E96-2CDF6B39E595}"/>
    <dgm:cxn modelId="{954DB556-D325-4BB1-A818-EE9E951C8DA7}" srcId="{2C627B52-23A5-4A5A-9525-68DB7B5E68B3}" destId="{1C4630A6-B07C-4B47-AEF5-2A850DEF916D}" srcOrd="2" destOrd="0" parTransId="{B208F320-6CF5-4046-A4B7-2F82F2111F77}" sibTransId="{35A43E41-EC4E-4AFF-B564-E8241F01F9F2}"/>
    <dgm:cxn modelId="{F9983A5F-771A-40B9-A9C9-46D40A8147F0}" type="presOf" srcId="{1C4630A6-B07C-4B47-AEF5-2A850DEF916D}" destId="{BAADE66C-DE14-4274-A290-CF0BE1E6655D}" srcOrd="0" destOrd="2" presId="urn:microsoft.com/office/officeart/2005/8/layout/list1"/>
    <dgm:cxn modelId="{8EF6941D-A20D-450F-B3A8-0F4E357B75C9}" type="presOf" srcId="{2C627B52-23A5-4A5A-9525-68DB7B5E68B3}" destId="{E05EB0DF-F4F4-49B7-84B7-DBF617F9CF56}" srcOrd="1" destOrd="0" presId="urn:microsoft.com/office/officeart/2005/8/layout/list1"/>
    <dgm:cxn modelId="{CE307275-CF8E-462D-A259-2570D30F9E73}" type="presOf" srcId="{FF1554F6-5805-4B2F-93C3-7FAF293E70E7}" destId="{BAADE66C-DE14-4274-A290-CF0BE1E6655D}" srcOrd="0" destOrd="0" presId="urn:microsoft.com/office/officeart/2005/8/layout/list1"/>
    <dgm:cxn modelId="{788CCEFF-77F5-4219-A269-80C5A8F8931B}" srcId="{2C627B52-23A5-4A5A-9525-68DB7B5E68B3}" destId="{80E1C97A-5B9E-4C55-A334-B082231D7C5B}" srcOrd="3" destOrd="0" parTransId="{7BCFC4C7-A093-4EE7-8B35-9D1D5CF00541}" sibTransId="{7A3B5D9E-0E49-4F2D-B723-37520463D7BD}"/>
    <dgm:cxn modelId="{918AA06C-C9DB-40FD-967B-541F874422CD}" type="presOf" srcId="{80E1C97A-5B9E-4C55-A334-B082231D7C5B}" destId="{BAADE66C-DE14-4274-A290-CF0BE1E6655D}" srcOrd="0" destOrd="3" presId="urn:microsoft.com/office/officeart/2005/8/layout/list1"/>
    <dgm:cxn modelId="{CF10A8C9-4249-403C-A388-C516118A8977}" srcId="{2C627B52-23A5-4A5A-9525-68DB7B5E68B3}" destId="{810DFCB9-9491-4720-A910-155331E1C64C}" srcOrd="1" destOrd="0" parTransId="{464C3242-71E7-472A-83A5-4D47C838EB46}" sibTransId="{3A994338-4BFC-43E6-984D-C559ED78B90C}"/>
    <dgm:cxn modelId="{1FB0BF3B-42D8-4E1C-94DF-0EF3F9B402EF}" type="presParOf" srcId="{C95EE468-04ED-4394-A546-4BB57E8475DB}" destId="{DC60CE6B-1AE3-493F-B0EC-CCD410FCA043}" srcOrd="0" destOrd="0" presId="urn:microsoft.com/office/officeart/2005/8/layout/list1"/>
    <dgm:cxn modelId="{E3CD6039-056E-4712-93A6-CDA807CE278C}" type="presParOf" srcId="{DC60CE6B-1AE3-493F-B0EC-CCD410FCA043}" destId="{07F6BCEC-F050-43FE-AC91-1DA84115A6A4}" srcOrd="0" destOrd="0" presId="urn:microsoft.com/office/officeart/2005/8/layout/list1"/>
    <dgm:cxn modelId="{3920AE68-B01F-4CB3-B928-323E2E3E6836}" type="presParOf" srcId="{DC60CE6B-1AE3-493F-B0EC-CCD410FCA043}" destId="{E05EB0DF-F4F4-49B7-84B7-DBF617F9CF56}" srcOrd="1" destOrd="0" presId="urn:microsoft.com/office/officeart/2005/8/layout/list1"/>
    <dgm:cxn modelId="{F359EE12-3701-4D8F-BB1E-0367777F7199}" type="presParOf" srcId="{C95EE468-04ED-4394-A546-4BB57E8475DB}" destId="{BA5DC413-A274-459D-8FD0-5067DAC9368D}" srcOrd="1" destOrd="0" presId="urn:microsoft.com/office/officeart/2005/8/layout/list1"/>
    <dgm:cxn modelId="{A68C3C66-BCB6-48E2-9BF8-B02013B6A2C6}" type="presParOf" srcId="{C95EE468-04ED-4394-A546-4BB57E8475DB}" destId="{BAADE66C-DE14-4274-A290-CF0BE1E6655D}" srcOrd="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5E878-C1AF-495B-86A0-F1265EB0807F}" type="datetimeFigureOut">
              <a:rPr lang="en-US" smtClean="0"/>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FEFD3-6472-4083-ABF1-073970D95CC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988B4-E716-4713-9C8F-2087F66A7173}" type="slidenum">
              <a:rPr lang="fa-IR"/>
              <a:pPr/>
              <a:t>7</a:t>
            </a:fld>
            <a:endParaRPr lang="en-US"/>
          </a:p>
        </p:txBody>
      </p:sp>
      <p:sp>
        <p:nvSpPr>
          <p:cNvPr id="14338" name="Rectangle 2"/>
          <p:cNvSpPr>
            <a:spLocks noGrp="1" noRot="1" noChangeAspect="1" noChangeArrowheads="1" noTextEdit="1"/>
          </p:cNvSpPr>
          <p:nvPr>
            <p:ph type="sldImg"/>
          </p:nvPr>
        </p:nvSpPr>
        <p:spPr>
          <a:xfrm>
            <a:off x="1147763" y="685800"/>
            <a:ext cx="4570412" cy="3427413"/>
          </a:xfrm>
          <a:ln/>
        </p:spPr>
      </p:sp>
      <p:sp>
        <p:nvSpPr>
          <p:cNvPr id="14339" name="Rectangle 3"/>
          <p:cNvSpPr>
            <a:spLocks noGrp="1" noChangeArrowheads="1"/>
          </p:cNvSpPr>
          <p:nvPr>
            <p:ph type="body" idx="1"/>
          </p:nvPr>
        </p:nvSpPr>
        <p:spPr>
          <a:xfrm>
            <a:off x="914400" y="4343400"/>
            <a:ext cx="5029200" cy="4114800"/>
          </a:xfrm>
        </p:spPr>
        <p:txBody>
          <a:bodyPr/>
          <a:lstStyle/>
          <a:p>
            <a:r>
              <a:rPr lang="en-US"/>
              <a:t>KEY MESSAGE: Insulin resistance precedes the elevation in plasma glucose levels.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Here now are the injectable drugs used in T2DM. The</a:t>
            </a:r>
            <a:r>
              <a:rPr lang="en-US" sz="1600" b="0" baseline="0" dirty="0" smtClean="0"/>
              <a:t> table describes the mechanism of action of each class, its advantages, disadvantages and cost. Less commonly used classes are denoted in grey font.</a:t>
            </a:r>
            <a:endParaRPr lang="en-US" sz="1600" b="0"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 xmlns:p14="http://schemas.microsoft.com/office/powerpoint/2010/main" val="401029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36</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36</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44</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a-IR" smtClean="0"/>
          </a:p>
        </p:txBody>
      </p:sp>
      <p:sp>
        <p:nvSpPr>
          <p:cNvPr id="229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defRPr>
            </a:lvl1pPr>
            <a:lvl2pPr marL="755650" indent="-290513">
              <a:spcBef>
                <a:spcPct val="30000"/>
              </a:spcBef>
              <a:defRPr sz="900">
                <a:solidFill>
                  <a:schemeClr val="tx1"/>
                </a:solidFill>
                <a:latin typeface="Calibri" panose="020F0502020204030204" pitchFamily="34" charset="0"/>
              </a:defRPr>
            </a:lvl2pPr>
            <a:lvl3pPr marL="1163638" indent="-231775">
              <a:spcBef>
                <a:spcPct val="30000"/>
              </a:spcBef>
              <a:defRPr sz="900">
                <a:solidFill>
                  <a:schemeClr val="tx1"/>
                </a:solidFill>
                <a:latin typeface="Calibri" panose="020F0502020204030204" pitchFamily="34" charset="0"/>
              </a:defRPr>
            </a:lvl3pPr>
            <a:lvl4pPr marL="1630363" indent="-231775">
              <a:spcBef>
                <a:spcPct val="30000"/>
              </a:spcBef>
              <a:defRPr sz="900">
                <a:solidFill>
                  <a:schemeClr val="tx1"/>
                </a:solidFill>
                <a:latin typeface="Calibri" panose="020F0502020204030204" pitchFamily="34" charset="0"/>
              </a:defRPr>
            </a:lvl4pPr>
            <a:lvl5pPr marL="2095500" indent="-231775">
              <a:spcBef>
                <a:spcPct val="30000"/>
              </a:spcBef>
              <a:defRPr sz="900">
                <a:solidFill>
                  <a:schemeClr val="tx1"/>
                </a:solidFill>
                <a:latin typeface="Calibri" panose="020F0502020204030204" pitchFamily="34" charset="0"/>
              </a:defRPr>
            </a:lvl5pPr>
            <a:lvl6pPr marL="2552700" indent="-231775" defTabSz="685800" eaLnBrk="0" fontAlgn="base" hangingPunct="0">
              <a:spcBef>
                <a:spcPct val="30000"/>
              </a:spcBef>
              <a:spcAft>
                <a:spcPct val="0"/>
              </a:spcAft>
              <a:defRPr sz="900">
                <a:solidFill>
                  <a:schemeClr val="tx1"/>
                </a:solidFill>
                <a:latin typeface="Calibri" panose="020F0502020204030204" pitchFamily="34" charset="0"/>
              </a:defRPr>
            </a:lvl6pPr>
            <a:lvl7pPr marL="3009900" indent="-231775" defTabSz="685800" eaLnBrk="0" fontAlgn="base" hangingPunct="0">
              <a:spcBef>
                <a:spcPct val="30000"/>
              </a:spcBef>
              <a:spcAft>
                <a:spcPct val="0"/>
              </a:spcAft>
              <a:defRPr sz="900">
                <a:solidFill>
                  <a:schemeClr val="tx1"/>
                </a:solidFill>
                <a:latin typeface="Calibri" panose="020F0502020204030204" pitchFamily="34" charset="0"/>
              </a:defRPr>
            </a:lvl7pPr>
            <a:lvl8pPr marL="3467100" indent="-231775" defTabSz="685800" eaLnBrk="0" fontAlgn="base" hangingPunct="0">
              <a:spcBef>
                <a:spcPct val="30000"/>
              </a:spcBef>
              <a:spcAft>
                <a:spcPct val="0"/>
              </a:spcAft>
              <a:defRPr sz="900">
                <a:solidFill>
                  <a:schemeClr val="tx1"/>
                </a:solidFill>
                <a:latin typeface="Calibri" panose="020F0502020204030204" pitchFamily="34" charset="0"/>
              </a:defRPr>
            </a:lvl8pPr>
            <a:lvl9pPr marL="3924300" indent="-231775" defTabSz="685800" eaLnBrk="0" fontAlgn="base" hangingPunct="0">
              <a:spcBef>
                <a:spcPct val="30000"/>
              </a:spcBef>
              <a:spcAft>
                <a:spcPct val="0"/>
              </a:spcAft>
              <a:defRPr sz="900">
                <a:solidFill>
                  <a:schemeClr val="tx1"/>
                </a:solidFill>
                <a:latin typeface="Calibri" panose="020F0502020204030204" pitchFamily="34" charset="0"/>
              </a:defRPr>
            </a:lvl9pPr>
          </a:lstStyle>
          <a:p>
            <a:pPr>
              <a:spcBef>
                <a:spcPct val="0"/>
              </a:spcBef>
            </a:pPr>
            <a:fld id="{060958AE-8DFC-4F1A-9D7B-AEFE1ABE7EB3}" type="slidenum">
              <a:rPr lang="en-GB" altLang="fa-IR" sz="1200" smtClean="0">
                <a:solidFill>
                  <a:srgbClr val="000000"/>
                </a:solidFill>
              </a:rPr>
              <a:pPr>
                <a:spcBef>
                  <a:spcPct val="0"/>
                </a:spcBef>
              </a:pPr>
              <a:t>63</a:t>
            </a:fld>
            <a:endParaRPr lang="en-GB" altLang="fa-IR" sz="1200" smtClean="0">
              <a:solidFill>
                <a:srgbClr val="000000"/>
              </a:solidFill>
            </a:endParaRPr>
          </a:p>
        </p:txBody>
      </p:sp>
    </p:spTree>
    <p:extLst>
      <p:ext uri="{BB962C8B-B14F-4D97-AF65-F5344CB8AC3E}">
        <p14:creationId xmlns="" xmlns:p14="http://schemas.microsoft.com/office/powerpoint/2010/main" val="115098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11CF7-B7B6-43B6-A478-A74899F1A5F8}" type="slidenum">
              <a:rPr lang="fa-IR"/>
              <a:pPr/>
              <a:t>8</a:t>
            </a:fld>
            <a:endParaRPr lang="en-US"/>
          </a:p>
        </p:txBody>
      </p:sp>
      <p:sp>
        <p:nvSpPr>
          <p:cNvPr id="12290" name="Rectangle 2"/>
          <p:cNvSpPr>
            <a:spLocks noGrp="1" noRot="1" noChangeAspect="1" noChangeArrowheads="1" noTextEdit="1"/>
          </p:cNvSpPr>
          <p:nvPr>
            <p:ph type="sldImg"/>
          </p:nvPr>
        </p:nvSpPr>
        <p:spPr>
          <a:xfrm>
            <a:off x="1146175" y="687388"/>
            <a:ext cx="4570413" cy="3427412"/>
          </a:xfrm>
          <a:ln/>
        </p:spPr>
      </p:sp>
      <p:sp>
        <p:nvSpPr>
          <p:cNvPr id="12291" name="Rectangle 3"/>
          <p:cNvSpPr>
            <a:spLocks noGrp="1" noChangeArrowheads="1"/>
          </p:cNvSpPr>
          <p:nvPr>
            <p:ph type="body" idx="1"/>
          </p:nvPr>
        </p:nvSpPr>
        <p:spPr>
          <a:xfrm>
            <a:off x="455613" y="4341813"/>
            <a:ext cx="5943600" cy="4114800"/>
          </a:xfrm>
        </p:spPr>
        <p:txBody>
          <a:bodyPr lIns="78242" tIns="39121" rIns="78242" bIns="39121"/>
          <a:lstStyle/>
          <a:p>
            <a:r>
              <a:rPr lang="en-US" altLang="en-US"/>
              <a:t>1.5 Million Canadians Have Diabetes Mellitus</a:t>
            </a:r>
          </a:p>
          <a:p>
            <a:pPr lvl="1"/>
            <a:r>
              <a:rPr lang="en-US" altLang="en-US"/>
              <a:t>According to data from the Heart and Stroke Foundation of Canada, overall, 4% of Canadian men and 5% of women report having diabetes mellitus, that is 1.5 million Canadians.</a:t>
            </a:r>
            <a:r>
              <a:rPr lang="en-US" altLang="en-US" baseline="30000"/>
              <a:t>1</a:t>
            </a:r>
            <a:r>
              <a:rPr lang="en-US" altLang="en-US"/>
              <a:t> They report an increasing prevalence of diabetes with age, ranging from 1-3% in the youngest (15-34 years) to 9-12% in the oldest (55-74 years) age groups.</a:t>
            </a:r>
            <a:r>
              <a:rPr lang="en-US" altLang="en-US" baseline="30000"/>
              <a:t>1</a:t>
            </a:r>
            <a:r>
              <a:rPr lang="en-US" altLang="en-US"/>
              <a:t> </a:t>
            </a:r>
          </a:p>
          <a:p>
            <a:pPr lvl="1"/>
            <a:r>
              <a:rPr lang="en-US" altLang="en-US"/>
              <a:t>The true prevalence may be double that of self-reported diabetes, based on this U.S. study by Harris, which showed that 50% of adults with diabetes have not been diagnosed.</a:t>
            </a:r>
            <a:r>
              <a:rPr lang="en-US" altLang="en-US" baseline="30000"/>
              <a:t>2</a:t>
            </a:r>
            <a:r>
              <a:rPr lang="en-US" altLang="en-US"/>
              <a:t> The high incidence of impaired glucose tolerance (IGT) in the population is also a consideration. Although the data in this graph are from the U.S., the prevalence data for Canada are very similar. </a:t>
            </a:r>
          </a:p>
          <a:p>
            <a:pPr lvl="1"/>
            <a:r>
              <a:rPr lang="en-US" altLang="en-US"/>
              <a:t>Type 2 (noninsulin dependent) diabetes accounts for up to 95% of cases, while type 1 (insulin dependent) diabetes is much less frequent, affecting about 5-10% of the population with diabetes.</a:t>
            </a:r>
            <a:r>
              <a:rPr lang="en-US" altLang="en-US" baseline="30000"/>
              <a:t>2,3</a:t>
            </a:r>
            <a:r>
              <a:rPr lang="en-US" altLang="en-US"/>
              <a:t> By 1995, an estimated 110 million individuals worldwide had been diagnosed with diabetes, and the WHO projects this will double by the year 2010.</a:t>
            </a:r>
            <a:r>
              <a:rPr lang="en-US" altLang="en-US" baseline="30000"/>
              <a:t>3</a:t>
            </a:r>
            <a:endParaRPr lang="en-US" altLang="en-US"/>
          </a:p>
          <a:p>
            <a:pPr lvl="2"/>
            <a:endParaRPr lang="en-GB" altLang="en-US"/>
          </a:p>
          <a:p>
            <a:pPr lvl="2"/>
            <a:r>
              <a:rPr lang="en-GB" altLang="en-US"/>
              <a:t>References: 1. Heart and Stroke Foundation of Canada. Heart Disease and Stroke in Canada, Ottawa, Canada, 1997. </a:t>
            </a:r>
            <a:r>
              <a:rPr lang="en-US" altLang="en-US"/>
              <a:t>2. Harris MI. Undiagnosed NIDDM: Clinical and public health issues. </a:t>
            </a:r>
            <a:r>
              <a:rPr lang="en-US" altLang="en-US" i="1"/>
              <a:t>Diabetes Care</a:t>
            </a:r>
            <a:r>
              <a:rPr lang="en-US" altLang="en-US"/>
              <a:t> 1993;16:642-52.</a:t>
            </a:r>
            <a:r>
              <a:rPr lang="en-GB" altLang="en-US"/>
              <a:t> 3. Plosker GL, Faulds D. Troglitazone. </a:t>
            </a:r>
            <a:r>
              <a:rPr lang="en-GB" altLang="en-US" i="1"/>
              <a:t>Drugs</a:t>
            </a:r>
            <a:r>
              <a:rPr lang="en-GB" altLang="en-US"/>
              <a:t> 1999;57(3):410-32. 4</a:t>
            </a:r>
            <a:r>
              <a:rPr lang="en-US" altLang="en-US"/>
              <a:t>. Turner NC, Clapham JC. Insulin resistance, impaired glucose tolerance and non-insulin-dependent diabetes, pathologic mechanisms and treatment: current status and therapeutic possibilities. </a:t>
            </a:r>
            <a:r>
              <a:rPr lang="en-US" altLang="en-US" i="1"/>
              <a:t>Prog Drug Res</a:t>
            </a:r>
            <a:r>
              <a:rPr lang="en-US" altLang="en-US"/>
              <a:t> 1998;51:33-94.</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5528-C90A-4166-8E62-1831C36975E8}" type="slidenum">
              <a:rPr lang="en-US" smtClean="0"/>
              <a:pPr fontAlgn="base">
                <a:spcBef>
                  <a:spcPct val="0"/>
                </a:spcBef>
                <a:spcAft>
                  <a:spcPct val="0"/>
                </a:spcAft>
                <a:defRPr/>
              </a:pPr>
              <a:t>15</a:t>
            </a:fld>
            <a:endParaRPr lang="en-US" smtClean="0"/>
          </a:p>
        </p:txBody>
      </p:sp>
      <p:sp>
        <p:nvSpPr>
          <p:cNvPr id="118787" name="Rectangle 2"/>
          <p:cNvSpPr>
            <a:spLocks noGrp="1" noRot="1" noChangeAspect="1" noChangeArrowheads="1" noTextEdit="1"/>
          </p:cNvSpPr>
          <p:nvPr>
            <p:ph type="sldImg"/>
          </p:nvPr>
        </p:nvSpPr>
        <p:spPr bwMode="auto">
          <a:xfrm>
            <a:off x="1141413" y="685800"/>
            <a:ext cx="4578350" cy="3433763"/>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4400" y="4346575"/>
            <a:ext cx="5029200" cy="41100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663" tIns="47625" rIns="93663" bIns="476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B799A-3AAC-4457-9ED5-F94209472F60}" type="slidenum">
              <a:rPr lang="en-US" smtClean="0"/>
              <a:pPr fontAlgn="base">
                <a:spcBef>
                  <a:spcPct val="0"/>
                </a:spcBef>
                <a:spcAft>
                  <a:spcPct val="0"/>
                </a:spcAft>
                <a:defRPr/>
              </a:pPr>
              <a:t>18</a:t>
            </a:fld>
            <a:endParaRPr lang="en-US" smtClean="0"/>
          </a:p>
        </p:txBody>
      </p:sp>
      <p:sp>
        <p:nvSpPr>
          <p:cNvPr id="121859" name="Rectangle 2"/>
          <p:cNvSpPr>
            <a:spLocks noGrp="1" noRot="1" noChangeAspect="1" noChangeArrowheads="1" noTextEdit="1"/>
          </p:cNvSpPr>
          <p:nvPr>
            <p:ph type="sldImg"/>
          </p:nvPr>
        </p:nvSpPr>
        <p:spPr bwMode="auto">
          <a:xfrm>
            <a:off x="1158875" y="817563"/>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1513" y="4319588"/>
            <a:ext cx="5821362" cy="43227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Key Points</a:t>
            </a:r>
          </a:p>
          <a:p>
            <a:pPr marL="171450" lvl="2" indent="-168275" eaLnBrk="1" hangingPunct="1">
              <a:spcBef>
                <a:spcPct val="0"/>
              </a:spcBef>
            </a:pPr>
            <a:r>
              <a:rPr lang="en-US" altLang="en-US" smtClean="0">
                <a:cs typeface="Times New Roman" pitchFamily="18" charset="0"/>
              </a:rPr>
              <a:t>The primary objectives of effective diabetes management are to reduce A1C to as near-normal levels (ie, 4%–6%) as is possible and safe, to lower systolic blood pressure to &lt;130 mm Hg, and to decrease LDL cholesterol to &lt;100 mg/dL</a:t>
            </a:r>
          </a:p>
          <a:p>
            <a:pPr marL="171450" lvl="2" indent="-168275" eaLnBrk="1" hangingPunct="1">
              <a:spcBef>
                <a:spcPct val="0"/>
              </a:spcBef>
            </a:pPr>
            <a:r>
              <a:rPr lang="en-US" altLang="en-US" smtClean="0">
                <a:cs typeface="Times New Roman" pitchFamily="18" charset="0"/>
              </a:rPr>
              <a:t>Achieving target levels of A1C, systolic blood pressure, and LDL cholesterol may reduce the risk of the micro- and macrovascular complications of diabetes by up to 75%</a:t>
            </a:r>
          </a:p>
          <a:p>
            <a:pPr eaLnBrk="1" hangingPunct="1">
              <a:spcBef>
                <a:spcPct val="0"/>
              </a:spcBef>
            </a:pPr>
            <a:r>
              <a:rPr lang="en-US" altLang="en-US" smtClean="0">
                <a:cs typeface="Times New Roman" pitchFamily="18" charset="0"/>
              </a:rPr>
              <a:t>As illustrated in this slide, the objectives of effective diabetes management are to reduce A1C to as near-normal levels as is possible and safe (ie, 4%–6%), lower systolic blood pressure to &lt;130 mm Hg, and to decrease LDL cholesterol to &lt;100 mg/dL. Evidence suggests that achieving these target levels can reduce the risk of both microvascular and macrovascular complications of diabetes by &gt;75%.</a:t>
            </a:r>
            <a:r>
              <a:rPr lang="en-US" altLang="en-US" baseline="30000" smtClean="0">
                <a:cs typeface="Times New Roman" pitchFamily="18" charset="0"/>
              </a:rPr>
              <a:t>1</a:t>
            </a:r>
            <a:endParaRPr lang="en-US" altLang="en-US" smtClean="0">
              <a:cs typeface="Times New Roman" pitchFamily="18" charset="0"/>
            </a:endParaRPr>
          </a:p>
          <a:p>
            <a:pPr eaLnBrk="1" hangingPunct="1">
              <a:spcBef>
                <a:spcPct val="0"/>
              </a:spcBef>
            </a:pPr>
            <a:r>
              <a:rPr lang="en-US" altLang="en-US" smtClean="0">
                <a:cs typeface="Times New Roman" pitchFamily="18" charset="0"/>
              </a:rPr>
              <a:t>Most recently, the Steno-2 Study followed 160 patients with type 2 diabetes and microalbuminuria over 7.8 years to determine the effect of intensive treatment on long-term CV and microvascular outcomes. Researchers found that target-driven, intensive treatment consisting of stepwise diet, exercise, and pharmacotherapy for glycemia, microalbuminuria, lipids, and blood pressure resulted in a decreased risk of CV and microvascular events of about 50%. Control group members received conventional treatment in accordance with national guidelines. However, factors leading to diminished degrees of separation between the intensive treatment and control groups (eg, more than 50% of control group members were referred for specialist treatment during the course of the study) led the authors to estimate that the actual risk reduction associated with intensive versus conventional therapy may be even greater than that observed.</a:t>
            </a:r>
            <a:r>
              <a:rPr lang="en-US" altLang="en-US" baseline="30000" smtClean="0">
                <a:cs typeface="Times New Roman" pitchFamily="18" charset="0"/>
              </a:rPr>
              <a:t>2</a:t>
            </a:r>
            <a:endParaRPr lang="en-US" altLang="en-US" smtClean="0">
              <a:cs typeface="Times New Roman" pitchFamily="18" charset="0"/>
            </a:endParaRPr>
          </a:p>
          <a:p>
            <a:pPr eaLnBrk="1" hangingPunct="1">
              <a:spcBef>
                <a:spcPct val="0"/>
              </a:spcBef>
            </a:pPr>
            <a:r>
              <a:rPr lang="en-US" altLang="en-US" b="1" smtClean="0">
                <a:cs typeface="Times New Roman" pitchFamily="18" charset="0"/>
              </a:rPr>
              <a:t>References</a:t>
            </a:r>
          </a:p>
          <a:p>
            <a:pPr marL="171450" lvl="2" indent="-168275" eaLnBrk="1" hangingPunct="1">
              <a:spcBef>
                <a:spcPct val="0"/>
              </a:spcBef>
            </a:pPr>
            <a:r>
              <a:rPr lang="en-US" altLang="en-US" sz="900" smtClean="0">
                <a:cs typeface="Times New Roman" pitchFamily="18" charset="0"/>
              </a:rPr>
              <a:t>American Diabetes Association. Clinical Practice Recommendations. Implications of the United Kingdom Prospective Diabetes Study. </a:t>
            </a:r>
            <a:r>
              <a:rPr lang="en-US" altLang="en-US" sz="900" i="1" smtClean="0">
                <a:cs typeface="Times New Roman" pitchFamily="18" charset="0"/>
              </a:rPr>
              <a:t>Diabetes Care</a:t>
            </a:r>
            <a:r>
              <a:rPr lang="en-US" altLang="en-US" sz="900" smtClean="0">
                <a:cs typeface="Times New Roman" pitchFamily="18" charset="0"/>
              </a:rPr>
              <a:t>. 2003;26(suppl 1):S28-S32.</a:t>
            </a:r>
          </a:p>
          <a:p>
            <a:pPr marL="171450" lvl="2" indent="-168275" eaLnBrk="1" hangingPunct="1">
              <a:spcBef>
                <a:spcPct val="0"/>
              </a:spcBef>
            </a:pPr>
            <a:r>
              <a:rPr lang="en-US" altLang="en-US" sz="900" smtClean="0">
                <a:cs typeface="Times New Roman" pitchFamily="18" charset="0"/>
              </a:rPr>
              <a:t>Gæde P, Vedel P, Larsen N, Jensen GVH, Parving H-H, Pedersen O. Multifactorial intervention and cardiovascular disease in patients with type 2 diabetes. </a:t>
            </a:r>
            <a:r>
              <a:rPr lang="en-US" altLang="en-US" sz="900" i="1" smtClean="0">
                <a:cs typeface="Times New Roman" pitchFamily="18" charset="0"/>
              </a:rPr>
              <a:t>N Engl J Med</a:t>
            </a:r>
            <a:r>
              <a:rPr lang="en-US" altLang="en-US" sz="900" smtClean="0">
                <a:cs typeface="Times New Roman" pitchFamily="18" charset="0"/>
              </a:rPr>
              <a:t>. 2003;348:383-393.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6500" name="Slide Number Placeholder 3"/>
          <p:cNvSpPr>
            <a:spLocks noGrp="1"/>
          </p:cNvSpPr>
          <p:nvPr>
            <p:ph type="sldNum" sz="quarter" idx="5"/>
          </p:nvPr>
        </p:nvSpPr>
        <p:spPr bwMode="auto">
          <a:noFill/>
          <a:ln>
            <a:miter lim="800000"/>
            <a:headEnd/>
            <a:tailEnd/>
          </a:ln>
        </p:spPr>
        <p:txBody>
          <a:bodyPr/>
          <a:lstStyle/>
          <a:p>
            <a:fld id="{4D86B923-F42F-4FF9-8A2E-CAB9410E735A}" type="slidenum">
              <a:rPr lang="en-GB">
                <a:solidFill>
                  <a:prstClr val="black"/>
                </a:solidFill>
              </a:rPr>
              <a:pPr/>
              <a:t>22</a:t>
            </a:fld>
            <a:endParaRPr lang="en-GB">
              <a:solidFill>
                <a:prstClr val="black"/>
              </a:solidFill>
            </a:endParaRPr>
          </a:p>
        </p:txBody>
      </p:sp>
    </p:spTree>
    <p:extLst>
      <p:ext uri="{BB962C8B-B14F-4D97-AF65-F5344CB8AC3E}">
        <p14:creationId xmlns="" xmlns:p14="http://schemas.microsoft.com/office/powerpoint/2010/main" val="96827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3428" name="Slide Number Placeholder 3"/>
          <p:cNvSpPr>
            <a:spLocks noGrp="1"/>
          </p:cNvSpPr>
          <p:nvPr>
            <p:ph type="sldNum" sz="quarter" idx="5"/>
          </p:nvPr>
        </p:nvSpPr>
        <p:spPr bwMode="auto">
          <a:noFill/>
          <a:ln>
            <a:miter lim="800000"/>
            <a:headEnd/>
            <a:tailEnd/>
          </a:ln>
        </p:spPr>
        <p:txBody>
          <a:bodyPr/>
          <a:lstStyle/>
          <a:p>
            <a:fld id="{C1A2651F-A433-474B-B37F-A4548AD019CF}" type="slidenum">
              <a:rPr lang="en-GB" smtClean="0">
                <a:solidFill>
                  <a:srgbClr val="000000"/>
                </a:solidFill>
              </a:rPr>
              <a:pPr/>
              <a:t>24</a:t>
            </a:fld>
            <a:endParaRPr lang="en-GB" smtClean="0">
              <a:solidFill>
                <a:srgbClr val="000000"/>
              </a:solidFill>
            </a:endParaRPr>
          </a:p>
        </p:txBody>
      </p:sp>
    </p:spTree>
    <p:extLst>
      <p:ext uri="{BB962C8B-B14F-4D97-AF65-F5344CB8AC3E}">
        <p14:creationId xmlns="" xmlns:p14="http://schemas.microsoft.com/office/powerpoint/2010/main" val="399324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32</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older oral drug classes used in T2DM.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 xmlns:p14="http://schemas.microsoft.com/office/powerpoint/2010/main" val="221291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oral agent classes used in T2DM are included on this slide.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 xmlns:p14="http://schemas.microsoft.com/office/powerpoint/2010/main" val="16503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2513351-E041-4BB6-874D-339E4A06A30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3351-E041-4BB6-874D-339E4A06A3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3351-E041-4BB6-874D-339E4A06A3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2294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6260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9088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96545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3691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9551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E31EE58-643D-42C9-AC57-3016ECF231CC}" type="slidenum">
              <a:rPr lang="fa-I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2167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3351-E041-4BB6-874D-339E4A06A30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1664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18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74D08FEA-75A2-43C3-98D9-B95BF9687C02}" type="slidenum">
              <a:rPr lang="en-GB" altLang="en-US"/>
              <a:pPr>
                <a:defRPr/>
              </a:pPr>
              <a:t>‹#›</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81"/>
          <p:cNvSpPr>
            <a:spLocks noGrp="1" noChangeArrowheads="1"/>
          </p:cNvSpPr>
          <p:nvPr>
            <p:ph type="dt" sz="half" idx="12"/>
          </p:nvPr>
        </p:nvSpPr>
        <p:spPr>
          <a:ln/>
        </p:spPr>
        <p:txBody>
          <a:bodyPr/>
          <a:lstStyle>
            <a:lvl1pPr>
              <a:defRPr/>
            </a:lvl1pPr>
          </a:lstStyle>
          <a:p>
            <a:pPr>
              <a:defRPr/>
            </a:pPr>
            <a:fld id="{141ABE90-1DFB-482C-A97F-B0848EE51F9F}" type="datetimeFigureOut">
              <a:rPr lang="en-GB"/>
              <a:pPr>
                <a:defRPr/>
              </a:pPr>
              <a:t>13/12/2018</a:t>
            </a:fld>
            <a:endParaRPr lang="en-GB" dirty="0"/>
          </a:p>
        </p:txBody>
      </p:sp>
    </p:spTree>
    <p:extLst>
      <p:ext uri="{BB962C8B-B14F-4D97-AF65-F5344CB8AC3E}">
        <p14:creationId xmlns="" xmlns:p14="http://schemas.microsoft.com/office/powerpoint/2010/main" val="9264182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2513351-E041-4BB6-874D-339E4A06A3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3351-E041-4BB6-874D-339E4A06A30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13351-E041-4BB6-874D-339E4A06A30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13351-E041-4BB6-874D-339E4A06A3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13351-E041-4BB6-874D-339E4A06A3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3351-E041-4BB6-874D-339E4A06A30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8D827F-FF05-44BB-99E2-23CD41C777D2}" type="datetimeFigureOut">
              <a:rPr lang="en-US" smtClean="0"/>
              <a:pPr/>
              <a:t>12/13/2018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2513351-E041-4BB6-874D-339E4A06A30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8D827F-FF05-44BB-99E2-23CD41C777D2}" type="datetimeFigureOut">
              <a:rPr lang="en-US" smtClean="0"/>
              <a:pPr/>
              <a:t>12/13/2018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2513351-E041-4BB6-874D-339E4A06A3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 id="2147483700" r:id="rId14"/>
    <p:sldLayoutId id="2147483701" r:id="rId15"/>
    <p:sldLayoutId id="2147483706" r:id="rId16"/>
    <p:sldLayoutId id="2147483707" r:id="rId17"/>
    <p:sldLayoutId id="2147483708" r:id="rId18"/>
    <p:sldLayoutId id="2147483709" r:id="rId19"/>
    <p:sldLayoutId id="2147483710" r:id="rId20"/>
    <p:sldLayoutId id="2147483711" r:id="rId2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emf"/><Relationship Id="rId1" Type="http://schemas.openxmlformats.org/officeDocument/2006/relationships/slideLayout" Target="../slideLayouts/slideLayout21.xml"/><Relationship Id="rId4" Type="http://schemas.openxmlformats.org/officeDocument/2006/relationships/image" Target="../media/image36.emf"/></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4221088"/>
            <a:ext cx="6400800" cy="1944216"/>
          </a:xfrm>
          <a:ln>
            <a:solidFill>
              <a:schemeClr val="accent6">
                <a:lumMod val="75000"/>
              </a:schemeClr>
            </a:solidFill>
          </a:ln>
        </p:spPr>
        <p:txBody>
          <a:bodyPr>
            <a:normAutofit/>
          </a:bodyPr>
          <a:lstStyle/>
          <a:p>
            <a:pPr algn="l">
              <a:spcBef>
                <a:spcPct val="0"/>
              </a:spcBef>
              <a:defRPr/>
            </a:pPr>
            <a:endParaRPr lang="en-US" sz="1700" b="1" dirty="0" smtClean="0">
              <a:solidFill>
                <a:schemeClr val="tx1"/>
              </a:solidFill>
              <a:latin typeface="Calibri" panose="020F0502020204030204" pitchFamily="34" charset="0"/>
              <a:cs typeface="Times New Roman" pitchFamily="18" charset="0"/>
            </a:endParaRPr>
          </a:p>
          <a:p>
            <a:pPr algn="l">
              <a:spcBef>
                <a:spcPct val="0"/>
              </a:spcBef>
              <a:defRPr/>
            </a:pPr>
            <a:r>
              <a:rPr lang="en-US" sz="1700" b="1" dirty="0" err="1" smtClean="0">
                <a:solidFill>
                  <a:schemeClr val="tx1"/>
                </a:solidFill>
                <a:latin typeface="Calibri" panose="020F0502020204030204" pitchFamily="34" charset="0"/>
                <a:cs typeface="Times New Roman" pitchFamily="18" charset="0"/>
              </a:rPr>
              <a:t>Majid</a:t>
            </a:r>
            <a:r>
              <a:rPr lang="en-US" sz="1700" b="1" dirty="0" smtClean="0">
                <a:solidFill>
                  <a:schemeClr val="tx1"/>
                </a:solidFill>
                <a:latin typeface="Calibri" panose="020F0502020204030204" pitchFamily="34" charset="0"/>
                <a:cs typeface="Times New Roman" pitchFamily="18" charset="0"/>
              </a:rPr>
              <a:t> </a:t>
            </a:r>
            <a:r>
              <a:rPr lang="en-US" sz="1700" b="1" dirty="0" err="1" smtClean="0">
                <a:solidFill>
                  <a:schemeClr val="tx1"/>
                </a:solidFill>
                <a:latin typeface="Calibri" panose="020F0502020204030204" pitchFamily="34" charset="0"/>
                <a:cs typeface="Times New Roman" pitchFamily="18" charset="0"/>
              </a:rPr>
              <a:t>Valizadeh</a:t>
            </a:r>
            <a:r>
              <a:rPr lang="en-US" sz="1700" b="1" dirty="0" smtClean="0">
                <a:solidFill>
                  <a:schemeClr val="tx1"/>
                </a:solidFill>
                <a:latin typeface="Calibri" panose="020F0502020204030204" pitchFamily="34" charset="0"/>
                <a:cs typeface="Times New Roman" pitchFamily="18" charset="0"/>
              </a:rPr>
              <a:t>, M.D</a:t>
            </a:r>
            <a:endParaRPr lang="en-US" sz="1700" b="1" dirty="0">
              <a:solidFill>
                <a:schemeClr val="tx1"/>
              </a:solidFill>
              <a:latin typeface="Calibri" panose="020F0502020204030204" pitchFamily="34" charset="0"/>
              <a:cs typeface="Times New Roman" pitchFamily="18" charset="0"/>
            </a:endParaRPr>
          </a:p>
          <a:p>
            <a:pPr algn="l">
              <a:spcBef>
                <a:spcPct val="0"/>
              </a:spcBef>
              <a:defRPr/>
            </a:pPr>
            <a:r>
              <a:rPr lang="en-US" sz="1700" b="1" dirty="0">
                <a:solidFill>
                  <a:schemeClr val="tx1"/>
                </a:solidFill>
                <a:latin typeface="Calibri" panose="020F0502020204030204" pitchFamily="34" charset="0"/>
                <a:cs typeface="Times New Roman" pitchFamily="18" charset="0"/>
              </a:rPr>
              <a:t>Endocrinologist.</a:t>
            </a:r>
          </a:p>
          <a:p>
            <a:pPr algn="l">
              <a:spcBef>
                <a:spcPct val="0"/>
              </a:spcBef>
              <a:defRPr/>
            </a:pPr>
            <a:r>
              <a:rPr lang="en-US" sz="1700" b="1" dirty="0">
                <a:solidFill>
                  <a:schemeClr val="tx1"/>
                </a:solidFill>
                <a:latin typeface="Calibri" panose="020F0502020204030204" pitchFamily="34" charset="0"/>
                <a:cs typeface="Times New Roman" pitchFamily="18" charset="0"/>
              </a:rPr>
              <a:t>Associate </a:t>
            </a:r>
            <a:r>
              <a:rPr lang="en-US" sz="1700" b="1" dirty="0" err="1">
                <a:solidFill>
                  <a:schemeClr val="tx1"/>
                </a:solidFill>
                <a:latin typeface="Calibri" panose="020F0502020204030204" pitchFamily="34" charset="0"/>
                <a:cs typeface="Times New Roman" pitchFamily="18" charset="0"/>
              </a:rPr>
              <a:t>prof</a:t>
            </a:r>
            <a:r>
              <a:rPr lang="en-US" sz="1700" b="1" dirty="0">
                <a:solidFill>
                  <a:schemeClr val="tx1"/>
                </a:solidFill>
                <a:latin typeface="Calibri" panose="020F0502020204030204" pitchFamily="34" charset="0"/>
                <a:cs typeface="Times New Roman" pitchFamily="18" charset="0"/>
              </a:rPr>
              <a:t>. Research institute for endocrine  sciences. </a:t>
            </a:r>
          </a:p>
          <a:p>
            <a:pPr algn="l">
              <a:spcBef>
                <a:spcPct val="0"/>
              </a:spcBef>
              <a:defRPr/>
            </a:pPr>
            <a:r>
              <a:rPr lang="en-US" sz="1700" b="1" dirty="0" err="1">
                <a:solidFill>
                  <a:schemeClr val="tx1"/>
                </a:solidFill>
                <a:latin typeface="Calibri" panose="020F0502020204030204" pitchFamily="34" charset="0"/>
                <a:cs typeface="Times New Roman" pitchFamily="18" charset="0"/>
              </a:rPr>
              <a:t>Shahid</a:t>
            </a:r>
            <a:r>
              <a:rPr lang="en-US" sz="1700" b="1" dirty="0">
                <a:solidFill>
                  <a:schemeClr val="tx1"/>
                </a:solidFill>
                <a:latin typeface="Calibri" panose="020F0502020204030204" pitchFamily="34" charset="0"/>
                <a:cs typeface="Times New Roman" pitchFamily="18" charset="0"/>
              </a:rPr>
              <a:t> </a:t>
            </a:r>
            <a:r>
              <a:rPr lang="en-US" sz="1700" b="1" dirty="0" err="1">
                <a:solidFill>
                  <a:schemeClr val="tx1"/>
                </a:solidFill>
                <a:latin typeface="Calibri" panose="020F0502020204030204" pitchFamily="34" charset="0"/>
                <a:cs typeface="Times New Roman" pitchFamily="18" charset="0"/>
              </a:rPr>
              <a:t>Beheshti</a:t>
            </a:r>
            <a:r>
              <a:rPr lang="en-US" sz="1700" b="1" dirty="0">
                <a:solidFill>
                  <a:schemeClr val="tx1"/>
                </a:solidFill>
                <a:latin typeface="Calibri" panose="020F0502020204030204" pitchFamily="34" charset="0"/>
                <a:cs typeface="Times New Roman" pitchFamily="18" charset="0"/>
              </a:rPr>
              <a:t> University of Medical Sciences. </a:t>
            </a:r>
          </a:p>
          <a:p>
            <a:pPr algn="l">
              <a:spcBef>
                <a:spcPct val="0"/>
              </a:spcBef>
              <a:defRPr/>
            </a:pPr>
            <a:r>
              <a:rPr lang="en-US" sz="1700" b="1" dirty="0" smtClean="0">
                <a:solidFill>
                  <a:schemeClr val="tx1"/>
                </a:solidFill>
                <a:latin typeface="Calibri" panose="020F0502020204030204" pitchFamily="34" charset="0"/>
                <a:cs typeface="Times New Roman" pitchFamily="18" charset="0"/>
              </a:rPr>
              <a:t>Tehran -97.09.22</a:t>
            </a:r>
            <a:endParaRPr lang="en-US" sz="1700" b="1" dirty="0">
              <a:solidFill>
                <a:schemeClr val="tx1"/>
              </a:solidFill>
              <a:latin typeface="Calibri" panose="020F0502020204030204" pitchFamily="34" charset="0"/>
              <a:cs typeface="Times New Roman" pitchFamily="18" charset="0"/>
            </a:endParaRPr>
          </a:p>
          <a:p>
            <a:pPr algn="l"/>
            <a:endParaRPr lang="en-US" dirty="0">
              <a:solidFill>
                <a:schemeClr val="tx1"/>
              </a:solidFill>
            </a:endParaRPr>
          </a:p>
        </p:txBody>
      </p:sp>
      <p:sp>
        <p:nvSpPr>
          <p:cNvPr id="4" name="Rounded Rectangle 3"/>
          <p:cNvSpPr/>
          <p:nvPr/>
        </p:nvSpPr>
        <p:spPr>
          <a:xfrm>
            <a:off x="827584" y="836712"/>
            <a:ext cx="7776864" cy="180020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Standards of Medical Care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rgbClr val="FFFF00"/>
                </a:solidFill>
                <a:effectLst>
                  <a:outerShdw blurRad="38100" dist="38100" dir="2700000" algn="tl">
                    <a:srgbClr val="000000">
                      <a:alpha val="43137"/>
                    </a:srgbClr>
                  </a:outerShdw>
                </a:effectLst>
              </a:rPr>
              <a:t>in Diabetes - 2018</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Life style </a:t>
            </a:r>
            <a:r>
              <a:rPr lang="en-US" b="1" dirty="0" smtClean="0"/>
              <a:t>intervention- Physical activity</a:t>
            </a:r>
            <a:endParaRPr lang="en-US" b="1" dirty="0"/>
          </a:p>
        </p:txBody>
      </p:sp>
      <p:sp>
        <p:nvSpPr>
          <p:cNvPr id="3" name="Content Placeholder 2"/>
          <p:cNvSpPr>
            <a:spLocks noGrp="1"/>
          </p:cNvSpPr>
          <p:nvPr>
            <p:ph sz="quarter" idx="1"/>
          </p:nvPr>
        </p:nvSpPr>
        <p:spPr/>
        <p:txBody>
          <a:bodyPr/>
          <a:lstStyle/>
          <a:p>
            <a:pPr>
              <a:lnSpc>
                <a:spcPct val="150000"/>
              </a:lnSpc>
            </a:pPr>
            <a:r>
              <a:rPr lang="en-US" dirty="0" smtClean="0"/>
              <a:t>150min/week </a:t>
            </a:r>
            <a:r>
              <a:rPr lang="en-US" dirty="0" smtClean="0"/>
              <a:t>of moderate-intensity physical </a:t>
            </a:r>
            <a:r>
              <a:rPr lang="en-US" dirty="0" smtClean="0"/>
              <a:t>activity, such as brisk </a:t>
            </a:r>
            <a:r>
              <a:rPr lang="en-US" dirty="0" smtClean="0"/>
              <a:t>walking.</a:t>
            </a:r>
          </a:p>
          <a:p>
            <a:pPr>
              <a:lnSpc>
                <a:spcPct val="150000"/>
              </a:lnSpc>
            </a:pPr>
            <a:r>
              <a:rPr lang="en-US" dirty="0" smtClean="0"/>
              <a:t>In addition to </a:t>
            </a:r>
            <a:r>
              <a:rPr lang="en-US" dirty="0" smtClean="0"/>
              <a:t>aerobic activity</a:t>
            </a:r>
            <a:r>
              <a:rPr lang="en-US" dirty="0" smtClean="0"/>
              <a:t>, an exercise regimen designed </a:t>
            </a:r>
            <a:r>
              <a:rPr lang="en-US" dirty="0" smtClean="0"/>
              <a:t>to prevent </a:t>
            </a:r>
            <a:r>
              <a:rPr lang="en-US" dirty="0" smtClean="0"/>
              <a:t>diabetes may include </a:t>
            </a:r>
            <a:r>
              <a:rPr lang="en-US" dirty="0" smtClean="0"/>
              <a:t>resistance training</a:t>
            </a:r>
          </a:p>
          <a:p>
            <a:r>
              <a:rPr lang="en-US" dirty="0" smtClean="0"/>
              <a:t>Breaking up </a:t>
            </a:r>
            <a:r>
              <a:rPr lang="en-US" dirty="0" smtClean="0"/>
              <a:t>prolonged sedentary </a:t>
            </a:r>
            <a:r>
              <a:rPr lang="en-US" dirty="0" smtClean="0"/>
              <a:t>time may also be encouraged</a:t>
            </a:r>
            <a:r>
              <a:rPr lang="en-US" dirty="0" smtClean="0"/>
              <a:t>, as </a:t>
            </a:r>
            <a:r>
              <a:rPr lang="en-US" dirty="0" smtClean="0"/>
              <a:t>it is associated with moderately </a:t>
            </a:r>
            <a:r>
              <a:rPr lang="en-US" dirty="0" smtClean="0"/>
              <a:t>lower postprandial </a:t>
            </a:r>
            <a:r>
              <a:rPr lang="en-US" dirty="0" smtClean="0"/>
              <a:t>glucose levels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Technology Assistance to Deliver</a:t>
            </a:r>
            <a:br>
              <a:rPr lang="en-US" b="1" dirty="0" smtClean="0"/>
            </a:br>
            <a:r>
              <a:rPr lang="en-US" b="1" dirty="0" smtClean="0"/>
              <a:t>Lifestyle Interventions</a:t>
            </a:r>
            <a:endParaRPr lang="en-US" b="1" dirty="0"/>
          </a:p>
        </p:txBody>
      </p:sp>
      <p:sp>
        <p:nvSpPr>
          <p:cNvPr id="3" name="Content Placeholder 2"/>
          <p:cNvSpPr>
            <a:spLocks noGrp="1"/>
          </p:cNvSpPr>
          <p:nvPr>
            <p:ph sz="quarter" idx="1"/>
          </p:nvPr>
        </p:nvSpPr>
        <p:spPr>
          <a:xfrm>
            <a:off x="914400" y="1447800"/>
            <a:ext cx="7772400" cy="4953000"/>
          </a:xfrm>
        </p:spPr>
        <p:txBody>
          <a:bodyPr>
            <a:normAutofit fontScale="92500"/>
          </a:bodyPr>
          <a:lstStyle/>
          <a:p>
            <a:pPr>
              <a:lnSpc>
                <a:spcPct val="160000"/>
              </a:lnSpc>
            </a:pPr>
            <a:r>
              <a:rPr lang="en-US" dirty="0" smtClean="0"/>
              <a:t>electronic </a:t>
            </a:r>
            <a:r>
              <a:rPr lang="en-US" dirty="0" smtClean="0"/>
              <a:t>and mobile </a:t>
            </a:r>
            <a:r>
              <a:rPr lang="en-US" dirty="0" smtClean="0"/>
              <a:t>health-based modalities as </a:t>
            </a:r>
            <a:r>
              <a:rPr lang="en-US" dirty="0" smtClean="0"/>
              <a:t>effective vehicles </a:t>
            </a:r>
            <a:r>
              <a:rPr lang="en-US" dirty="0" smtClean="0"/>
              <a:t>for DPP-based </a:t>
            </a:r>
            <a:r>
              <a:rPr lang="en-US" dirty="0" smtClean="0"/>
              <a:t>interventions.</a:t>
            </a:r>
          </a:p>
          <a:p>
            <a:pPr>
              <a:lnSpc>
                <a:spcPct val="160000"/>
              </a:lnSpc>
            </a:pPr>
            <a:r>
              <a:rPr lang="en-US" dirty="0" smtClean="0"/>
              <a:t>Recent </a:t>
            </a:r>
            <a:r>
              <a:rPr lang="en-US" dirty="0" smtClean="0"/>
              <a:t>studies support </a:t>
            </a:r>
            <a:r>
              <a:rPr lang="en-US" dirty="0" smtClean="0"/>
              <a:t>content delivery </a:t>
            </a:r>
            <a:r>
              <a:rPr lang="en-US" dirty="0" smtClean="0"/>
              <a:t>through virtual small </a:t>
            </a:r>
            <a:r>
              <a:rPr lang="en-US" dirty="0" smtClean="0"/>
              <a:t>groups , </a:t>
            </a:r>
            <a:r>
              <a:rPr lang="en-US" dirty="0" smtClean="0"/>
              <a:t>Internet-driven social </a:t>
            </a:r>
            <a:r>
              <a:rPr lang="en-US" dirty="0" smtClean="0"/>
              <a:t>networks , </a:t>
            </a:r>
            <a:r>
              <a:rPr lang="en-US" dirty="0" smtClean="0"/>
              <a:t>cell phones, and </a:t>
            </a:r>
            <a:r>
              <a:rPr lang="en-US" dirty="0" smtClean="0"/>
              <a:t>other mobile </a:t>
            </a:r>
            <a:r>
              <a:rPr lang="en-US" dirty="0" smtClean="0"/>
              <a:t>devices</a:t>
            </a:r>
            <a:r>
              <a:rPr lang="en-US" dirty="0" smtClean="0"/>
              <a:t>.</a:t>
            </a:r>
          </a:p>
          <a:p>
            <a:pPr>
              <a:lnSpc>
                <a:spcPct val="160000"/>
              </a:lnSpc>
            </a:pPr>
            <a:r>
              <a:rPr lang="en-US" dirty="0" smtClean="0"/>
              <a:t>Mobile </a:t>
            </a:r>
            <a:r>
              <a:rPr lang="en-US" dirty="0" smtClean="0"/>
              <a:t>applications for weight </a:t>
            </a:r>
            <a:r>
              <a:rPr lang="en-US" dirty="0" smtClean="0"/>
              <a:t>loss and </a:t>
            </a:r>
            <a:r>
              <a:rPr lang="en-US" dirty="0" smtClean="0"/>
              <a:t>diabetes prevention have been </a:t>
            </a:r>
            <a:r>
              <a:rPr lang="en-US" dirty="0" smtClean="0"/>
              <a:t>validated for </a:t>
            </a:r>
            <a:r>
              <a:rPr lang="en-US" dirty="0" smtClean="0"/>
              <a:t>their ability to reduce A1C </a:t>
            </a:r>
            <a:r>
              <a:rPr lang="en-US" dirty="0" smtClean="0"/>
              <a:t>in the </a:t>
            </a:r>
            <a:r>
              <a:rPr lang="en-US" dirty="0" smtClean="0"/>
              <a:t>setting of </a:t>
            </a:r>
            <a:r>
              <a:rPr lang="en-US" dirty="0" err="1" smtClean="0"/>
              <a:t>prediabetes</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PHARMACOLOGIC INTERVENTIONS</a:t>
            </a:r>
            <a:endParaRPr lang="en-US" b="1" dirty="0"/>
          </a:p>
        </p:txBody>
      </p:sp>
      <p:sp>
        <p:nvSpPr>
          <p:cNvPr id="3" name="Content Placeholder 2"/>
          <p:cNvSpPr>
            <a:spLocks noGrp="1"/>
          </p:cNvSpPr>
          <p:nvPr>
            <p:ph sz="quarter" idx="1"/>
          </p:nvPr>
        </p:nvSpPr>
        <p:spPr/>
        <p:txBody>
          <a:bodyPr/>
          <a:lstStyle/>
          <a:p>
            <a:pPr>
              <a:lnSpc>
                <a:spcPct val="150000"/>
              </a:lnSpc>
            </a:pPr>
            <a:r>
              <a:rPr lang="en-US" dirty="0" err="1" smtClean="0"/>
              <a:t>Metformin</a:t>
            </a:r>
            <a:r>
              <a:rPr lang="en-US" dirty="0" smtClean="0"/>
              <a:t> therapy for </a:t>
            </a:r>
            <a:r>
              <a:rPr lang="en-US" dirty="0" smtClean="0"/>
              <a:t>prevention of T2DM should </a:t>
            </a:r>
            <a:r>
              <a:rPr lang="en-US" dirty="0" smtClean="0"/>
              <a:t>be </a:t>
            </a:r>
            <a:r>
              <a:rPr lang="en-US" dirty="0" smtClean="0"/>
              <a:t>considered in </a:t>
            </a:r>
            <a:r>
              <a:rPr lang="en-US" dirty="0" smtClean="0"/>
              <a:t>those with </a:t>
            </a:r>
            <a:r>
              <a:rPr lang="en-US" dirty="0" err="1" smtClean="0"/>
              <a:t>prediabetes</a:t>
            </a:r>
            <a:r>
              <a:rPr lang="en-US" dirty="0" smtClean="0"/>
              <a:t>, </a:t>
            </a:r>
            <a:r>
              <a:rPr lang="en-US" dirty="0" smtClean="0"/>
              <a:t>especially for those:</a:t>
            </a:r>
          </a:p>
          <a:p>
            <a:pPr lvl="1">
              <a:lnSpc>
                <a:spcPct val="150000"/>
              </a:lnSpc>
            </a:pPr>
            <a:r>
              <a:rPr lang="en-US" dirty="0" smtClean="0"/>
              <a:t> </a:t>
            </a:r>
            <a:r>
              <a:rPr lang="en-US" dirty="0" smtClean="0"/>
              <a:t>with BMI$35 kg/m2</a:t>
            </a:r>
            <a:r>
              <a:rPr lang="en-US" dirty="0" smtClean="0"/>
              <a:t>, </a:t>
            </a:r>
          </a:p>
          <a:p>
            <a:pPr lvl="1">
              <a:lnSpc>
                <a:spcPct val="150000"/>
              </a:lnSpc>
            </a:pPr>
            <a:r>
              <a:rPr lang="en-US" dirty="0" smtClean="0"/>
              <a:t>those </a:t>
            </a:r>
            <a:r>
              <a:rPr lang="en-US" dirty="0" smtClean="0"/>
              <a:t>aged </a:t>
            </a:r>
            <a:r>
              <a:rPr lang="en-US" dirty="0" smtClean="0"/>
              <a:t>&lt; 60 </a:t>
            </a:r>
            <a:r>
              <a:rPr lang="en-US" dirty="0" smtClean="0"/>
              <a:t>years</a:t>
            </a:r>
            <a:r>
              <a:rPr lang="en-US" dirty="0" smtClean="0"/>
              <a:t>,</a:t>
            </a:r>
          </a:p>
          <a:p>
            <a:pPr lvl="1">
              <a:lnSpc>
                <a:spcPct val="150000"/>
              </a:lnSpc>
            </a:pPr>
            <a:r>
              <a:rPr lang="en-US" dirty="0" smtClean="0"/>
              <a:t> </a:t>
            </a:r>
            <a:r>
              <a:rPr lang="en-US" dirty="0" smtClean="0"/>
              <a:t>and </a:t>
            </a:r>
            <a:r>
              <a:rPr lang="en-US" dirty="0" smtClean="0"/>
              <a:t>women with </a:t>
            </a:r>
            <a:r>
              <a:rPr lang="en-US" dirty="0" smtClean="0"/>
              <a:t>prior </a:t>
            </a:r>
            <a:r>
              <a:rPr lang="en-US" dirty="0" smtClean="0"/>
              <a:t>GDM.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3200"/>
            <a:ext cx="7772400" cy="1143000"/>
          </a:xfrm>
        </p:spPr>
        <p:txBody>
          <a:bodyPr>
            <a:normAutofit/>
          </a:bodyPr>
          <a:lstStyle/>
          <a:p>
            <a:pPr algn="ctr"/>
            <a:r>
              <a:rPr lang="en-US" sz="4800" b="1" dirty="0" smtClean="0"/>
              <a:t>Diabetes Mellitus (Type 2)</a:t>
            </a:r>
            <a:endParaRPr lang="en-US" sz="4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135563"/>
          </a:xfrm>
        </p:spPr>
        <p:txBody>
          <a:bodyPr>
            <a:normAutofit/>
          </a:bodyPr>
          <a:lstStyle/>
          <a:p>
            <a:pPr algn="r" rtl="1"/>
            <a:r>
              <a:rPr lang="fa-IR" dirty="0"/>
              <a:t>خانم 53 ساله با سابقه دیابت از 3 سال پیش برای پیگیری مراجعه کرده، ویزیت قبلی وی 4 ماه پیش بوده ولی بعلت مسایل مالی قادر به مراجعه در زمان تعیین شده (1 ماه قبل ) نبوده. درحال حاضر روزانه 2 گرم متفورمین ، </a:t>
            </a:r>
            <a:r>
              <a:rPr lang="en-US" dirty="0" smtClean="0"/>
              <a:t>2.5</a:t>
            </a:r>
            <a:r>
              <a:rPr lang="fa-IR" dirty="0" smtClean="0"/>
              <a:t> </a:t>
            </a:r>
            <a:r>
              <a:rPr lang="fa-IR" dirty="0"/>
              <a:t>میلی گرم (نصف قرص) روزانه گلی بن کلامید و یک عدد اتورواستاتین 20 میلی گرم مصرف می کند. در معاینه  </a:t>
            </a:r>
            <a:r>
              <a:rPr lang="en-US" dirty="0"/>
              <a:t>BP: 130/80 -  BMI: 30 Kg/m2  </a:t>
            </a:r>
            <a:r>
              <a:rPr lang="fa-IR" dirty="0"/>
              <a:t> دارد و سایر معاینات طبیعی هستند.</a:t>
            </a:r>
            <a:endParaRPr lang="en-US" dirty="0"/>
          </a:p>
          <a:p>
            <a:pPr algn="r" rtl="1"/>
            <a:r>
              <a:rPr lang="en-US" dirty="0"/>
              <a:t>FBS: 160 mg/dl BS: 210 mg/dl </a:t>
            </a:r>
            <a:r>
              <a:rPr lang="en-US" dirty="0" err="1"/>
              <a:t>Hb</a:t>
            </a:r>
            <a:r>
              <a:rPr lang="en-US" dirty="0"/>
              <a:t> A1c: 8%  </a:t>
            </a:r>
            <a:r>
              <a:rPr lang="fa-IR" dirty="0"/>
              <a:t>و </a:t>
            </a:r>
            <a:r>
              <a:rPr lang="en-US" dirty="0"/>
              <a:t>LDL: 75 mg/dl </a:t>
            </a:r>
            <a:r>
              <a:rPr lang="fa-IR" dirty="0"/>
              <a:t>دارد. </a:t>
            </a:r>
            <a:endParaRPr lang="en-US" dirty="0"/>
          </a:p>
          <a:p>
            <a:pPr algn="r" rtl="1"/>
            <a:r>
              <a:rPr lang="fa-IR" dirty="0"/>
              <a:t>در مراجعه قبلی </a:t>
            </a:r>
            <a:r>
              <a:rPr lang="en-US" dirty="0" err="1"/>
              <a:t>Hb</a:t>
            </a:r>
            <a:r>
              <a:rPr lang="en-US" dirty="0"/>
              <a:t> A1c : 7.5 %</a:t>
            </a:r>
            <a:r>
              <a:rPr lang="fa-IR" dirty="0"/>
              <a:t> داشته </a:t>
            </a:r>
            <a:endParaRPr lang="en-US" dirty="0"/>
          </a:p>
          <a:p>
            <a:pPr algn="r" rtl="1"/>
            <a:r>
              <a:rPr lang="fa-IR" dirty="0"/>
              <a:t>توصیه شما </a:t>
            </a:r>
            <a:r>
              <a:rPr lang="fa-IR" dirty="0" smtClean="0"/>
              <a:t>برای </a:t>
            </a:r>
            <a:r>
              <a:rPr lang="fa-IR" dirty="0"/>
              <a:t>بهبود کنترل گلایسمیک وی چیست</a:t>
            </a:r>
            <a:r>
              <a:rPr lang="fa-IR"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480425" cy="1487488"/>
          </a:xfrm>
        </p:spPr>
        <p:txBody>
          <a:bodyPr>
            <a:normAutofit/>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Relative Risk of Progression of  Diabetic Complications</a:t>
            </a:r>
            <a:endParaRPr lang="en-US" sz="3900" baseline="-25000" dirty="0">
              <a:solidFill>
                <a:schemeClr val="tx2">
                  <a:tint val="100000"/>
                  <a:shade val="90000"/>
                  <a:satMod val="250000"/>
                  <a:alpha val="100000"/>
                </a:schemeClr>
              </a:solidFill>
            </a:endParaRPr>
          </a:p>
        </p:txBody>
      </p:sp>
      <p:graphicFrame>
        <p:nvGraphicFramePr>
          <p:cNvPr id="1026" name="Object 2"/>
          <p:cNvGraphicFramePr>
            <a:graphicFrameLocks/>
          </p:cNvGraphicFramePr>
          <p:nvPr>
            <p:ph type="chart" idx="1"/>
          </p:nvPr>
        </p:nvGraphicFramePr>
        <p:xfrm>
          <a:off x="1073150" y="1841500"/>
          <a:ext cx="7385050" cy="3738563"/>
        </p:xfrm>
        <a:graphic>
          <a:graphicData uri="http://schemas.openxmlformats.org/presentationml/2006/ole">
            <p:oleObj spid="_x0000_s5122" name="Chart" r:id="rId4" imgW="8582025" imgH="4343400" progId="MSGraph.Chart.8">
              <p:embed followColorScheme="full"/>
            </p:oleObj>
          </a:graphicData>
        </a:graphic>
      </p:graphicFrame>
      <p:sp>
        <p:nvSpPr>
          <p:cNvPr id="1028" name="Rectangle 3"/>
          <p:cNvSpPr>
            <a:spLocks noChangeArrowheads="1"/>
          </p:cNvSpPr>
          <p:nvPr/>
        </p:nvSpPr>
        <p:spPr bwMode="auto">
          <a:xfrm>
            <a:off x="652463" y="6172200"/>
            <a:ext cx="7958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tabLst>
                <a:tab pos="1201738" algn="l"/>
                <a:tab pos="1544638" algn="l"/>
                <a:tab pos="2111375" algn="l"/>
              </a:tabLst>
              <a:defRPr>
                <a:solidFill>
                  <a:schemeClr val="tx1"/>
                </a:solidFill>
                <a:latin typeface="Arial" pitchFamily="34" charset="0"/>
                <a:cs typeface="Arial" pitchFamily="34" charset="0"/>
              </a:defRPr>
            </a:lvl1pPr>
            <a:lvl2pPr marL="742950" indent="-285750" eaLnBrk="0" hangingPunct="0">
              <a:tabLst>
                <a:tab pos="1201738" algn="l"/>
                <a:tab pos="1544638" algn="l"/>
                <a:tab pos="2111375" algn="l"/>
              </a:tabLst>
              <a:defRPr>
                <a:solidFill>
                  <a:schemeClr val="tx1"/>
                </a:solidFill>
                <a:latin typeface="Arial" pitchFamily="34" charset="0"/>
                <a:cs typeface="Arial" pitchFamily="34" charset="0"/>
              </a:defRPr>
            </a:lvl2pPr>
            <a:lvl3pPr marL="1143000" indent="-228600" eaLnBrk="0" hangingPunct="0">
              <a:tabLst>
                <a:tab pos="1201738" algn="l"/>
                <a:tab pos="1544638" algn="l"/>
                <a:tab pos="2111375" algn="l"/>
              </a:tabLst>
              <a:defRPr>
                <a:solidFill>
                  <a:schemeClr val="tx1"/>
                </a:solidFill>
                <a:latin typeface="Arial" pitchFamily="34" charset="0"/>
                <a:cs typeface="Arial" pitchFamily="34" charset="0"/>
              </a:defRPr>
            </a:lvl3pPr>
            <a:lvl4pPr marL="1600200" indent="-228600" eaLnBrk="0" hangingPunct="0">
              <a:tabLst>
                <a:tab pos="1201738" algn="l"/>
                <a:tab pos="1544638" algn="l"/>
                <a:tab pos="2111375" algn="l"/>
              </a:tabLst>
              <a:defRPr>
                <a:solidFill>
                  <a:schemeClr val="tx1"/>
                </a:solidFill>
                <a:latin typeface="Arial" pitchFamily="34" charset="0"/>
                <a:cs typeface="Arial" pitchFamily="34" charset="0"/>
              </a:defRPr>
            </a:lvl4pPr>
            <a:lvl5pPr marL="1484313" eaLnBrk="0" hangingPunct="0">
              <a:tabLst>
                <a:tab pos="1201738" algn="l"/>
                <a:tab pos="1544638" algn="l"/>
                <a:tab pos="2111375" algn="l"/>
              </a:tabLst>
              <a:defRPr>
                <a:solidFill>
                  <a:schemeClr val="tx1"/>
                </a:solidFill>
                <a:latin typeface="Arial" pitchFamily="34" charset="0"/>
                <a:cs typeface="Arial" pitchFamily="34" charset="0"/>
              </a:defRPr>
            </a:lvl5pPr>
            <a:lvl6pPr marL="19415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6pPr>
            <a:lvl7pPr marL="23987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7pPr>
            <a:lvl8pPr marL="28559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8pPr>
            <a:lvl9pPr marL="33131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9pPr>
          </a:lstStyle>
          <a:p>
            <a:pPr lvl="4" algn="r">
              <a:lnSpc>
                <a:spcPct val="80000"/>
              </a:lnSpc>
              <a:spcBef>
                <a:spcPct val="20000"/>
              </a:spcBef>
            </a:pPr>
            <a:r>
              <a:rPr lang="en-US" altLang="en-US" sz="2000">
                <a:latin typeface="Franklin Gothic Book" pitchFamily="34" charset="0"/>
              </a:rPr>
              <a:t>DCCT Research Group, </a:t>
            </a:r>
            <a:r>
              <a:rPr lang="en-US" altLang="en-US" sz="2000" i="1">
                <a:latin typeface="Franklin Gothic Book" pitchFamily="34" charset="0"/>
              </a:rPr>
              <a:t>N Engl J Med</a:t>
            </a:r>
            <a:r>
              <a:rPr lang="en-US" altLang="en-US" sz="2000">
                <a:latin typeface="Franklin Gothic Book" pitchFamily="34" charset="0"/>
              </a:rPr>
              <a:t> 1993, 329:977-986.</a:t>
            </a:r>
          </a:p>
        </p:txBody>
      </p:sp>
      <p:sp>
        <p:nvSpPr>
          <p:cNvPr id="1029" name="Rectangle 5"/>
          <p:cNvSpPr>
            <a:spLocks noChangeArrowheads="1"/>
          </p:cNvSpPr>
          <p:nvPr/>
        </p:nvSpPr>
        <p:spPr bwMode="auto">
          <a:xfrm rot="-5400000">
            <a:off x="-523082" y="3866357"/>
            <a:ext cx="21764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RELATIVE</a:t>
            </a:r>
            <a:r>
              <a:rPr lang="en-US" altLang="en-US" sz="2000">
                <a:latin typeface="Century Gothic" pitchFamily="34" charset="0"/>
              </a:rPr>
              <a:t> </a:t>
            </a:r>
            <a:r>
              <a:rPr lang="en-US" altLang="en-US">
                <a:latin typeface="Century Gothic" pitchFamily="34" charset="0"/>
              </a:rPr>
              <a:t>RISK</a:t>
            </a:r>
          </a:p>
        </p:txBody>
      </p:sp>
      <p:sp>
        <p:nvSpPr>
          <p:cNvPr id="1030" name="Rectangle 6"/>
          <p:cNvSpPr>
            <a:spLocks noChangeArrowheads="1"/>
          </p:cNvSpPr>
          <p:nvPr/>
        </p:nvSpPr>
        <p:spPr bwMode="auto">
          <a:xfrm>
            <a:off x="2590800" y="5562600"/>
            <a:ext cx="25352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Mean A1C</a:t>
            </a:r>
            <a:endParaRPr lang="en-US" altLang="en-US" baseline="-25000">
              <a:latin typeface="Century Gothic" pitchFamily="34" charset="0"/>
            </a:endParaRPr>
          </a:p>
        </p:txBody>
      </p:sp>
    </p:spTree>
    <p:extLst>
      <p:ext uri="{BB962C8B-B14F-4D97-AF65-F5344CB8AC3E}">
        <p14:creationId xmlns="" xmlns:p14="http://schemas.microsoft.com/office/powerpoint/2010/main" val="6755433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ln>
            <a:solidFill>
              <a:schemeClr val="accent6">
                <a:lumMod val="75000"/>
              </a:schemeClr>
            </a:solidFill>
          </a:ln>
        </p:spPr>
        <p:txBody>
          <a:bodyPr>
            <a:normAutofit lnSpcReduction="10000"/>
          </a:bodyPr>
          <a:lstStyle/>
          <a:p>
            <a:pPr marL="514350" indent="-514350">
              <a:buFont typeface="+mj-lt"/>
              <a:buAutoNum type="arabicPeriod"/>
            </a:pPr>
            <a:r>
              <a:rPr lang="en-US" sz="2800" dirty="0" smtClean="0"/>
              <a:t>Eliminate symptoms related to hyperglycemia.</a:t>
            </a:r>
          </a:p>
          <a:p>
            <a:pPr marL="514350" indent="-514350">
              <a:buFont typeface="+mj-lt"/>
              <a:buAutoNum type="arabicPeriod"/>
            </a:pPr>
            <a:r>
              <a:rPr lang="en-US" sz="2800" dirty="0" smtClean="0"/>
              <a:t>Reduce or eliminate the long-term </a:t>
            </a:r>
            <a:r>
              <a:rPr lang="en-US" sz="2800" dirty="0" err="1" smtClean="0"/>
              <a:t>microvascular</a:t>
            </a:r>
            <a:r>
              <a:rPr lang="en-US" sz="2800" dirty="0" smtClean="0"/>
              <a:t> and </a:t>
            </a:r>
            <a:r>
              <a:rPr lang="en-US" sz="2800" dirty="0" err="1" smtClean="0"/>
              <a:t>macrovascular</a:t>
            </a:r>
            <a:r>
              <a:rPr lang="en-US" sz="2800" dirty="0" smtClean="0"/>
              <a:t> complications.</a:t>
            </a:r>
          </a:p>
          <a:p>
            <a:pPr marL="514350" indent="-514350">
              <a:buFont typeface="+mj-lt"/>
              <a:buAutoNum type="arabicPeriod"/>
            </a:pPr>
            <a:r>
              <a:rPr lang="en-US" sz="2800" dirty="0" smtClean="0"/>
              <a:t>Allow the patient to achieve as normal a lifestyle as possible</a:t>
            </a:r>
            <a:r>
              <a:rPr lang="en-US" sz="3200" dirty="0" smtClean="0"/>
              <a:t>.</a:t>
            </a:r>
          </a:p>
          <a:p>
            <a:endParaRPr lang="en-US" sz="2400" dirty="0" smtClean="0"/>
          </a:p>
          <a:p>
            <a:r>
              <a:rPr lang="en-US" sz="2400" dirty="0" smtClean="0"/>
              <a:t>The care of an individual with either type 1 or type 2 DM requires a multidisciplinary team:</a:t>
            </a:r>
          </a:p>
          <a:p>
            <a:pPr>
              <a:buNone/>
            </a:pPr>
            <a:r>
              <a:rPr lang="en-US" sz="2400" i="1" dirty="0" smtClean="0"/>
              <a:t>      </a:t>
            </a:r>
            <a:r>
              <a:rPr lang="en-US" sz="2400" i="1" dirty="0" smtClean="0"/>
              <a:t>Endocrinologist or </a:t>
            </a:r>
            <a:r>
              <a:rPr lang="en-US" sz="2400" i="1" dirty="0" err="1" smtClean="0"/>
              <a:t>diabetologist</a:t>
            </a:r>
            <a:r>
              <a:rPr lang="en-US" sz="2400" i="1" dirty="0" smtClean="0"/>
              <a:t>, a certified diabetes educator, a nutritionist, and a psychologist, neurologists, nephrologists, vascular surgeons, cardiologists, ophthalmologists, and podiatrists.</a:t>
            </a:r>
            <a:endParaRPr lang="en-US" sz="2400" i="1" dirty="0"/>
          </a:p>
        </p:txBody>
      </p:sp>
      <p:sp>
        <p:nvSpPr>
          <p:cNvPr id="5" name="Rectangle 4"/>
          <p:cNvSpPr/>
          <p:nvPr/>
        </p:nvSpPr>
        <p:spPr>
          <a:xfrm>
            <a:off x="5320342" y="6309320"/>
            <a:ext cx="3041217" cy="246221"/>
          </a:xfrm>
          <a:prstGeom prst="rect">
            <a:avLst/>
          </a:prstGeom>
        </p:spPr>
        <p:txBody>
          <a:bodyPr wrap="none">
            <a:spAutoFit/>
          </a:bodyPr>
          <a:lstStyle/>
          <a:p>
            <a:r>
              <a:rPr lang="en-US" sz="1000" dirty="0">
                <a:solidFill>
                  <a:schemeClr val="tx1">
                    <a:lumMod val="95000"/>
                  </a:schemeClr>
                </a:solidFill>
              </a:rPr>
              <a:t>Diabetes Care Volume 40, Supplement 1, January 2017</a:t>
            </a:r>
          </a:p>
        </p:txBody>
      </p:sp>
      <p:sp>
        <p:nvSpPr>
          <p:cNvPr id="6" name="Rounded Rectangle 5"/>
          <p:cNvSpPr/>
          <p:nvPr/>
        </p:nvSpPr>
        <p:spPr>
          <a:xfrm>
            <a:off x="683568" y="260648"/>
            <a:ext cx="7920880" cy="88473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FFFF00"/>
                </a:solidFill>
                <a:effectLst>
                  <a:outerShdw blurRad="38100" dist="38100" dir="2700000" algn="tl">
                    <a:srgbClr val="000000">
                      <a:alpha val="43137"/>
                    </a:srgbClr>
                  </a:outerShdw>
                </a:effectLst>
                <a:ea typeface="+mj-ea"/>
                <a:cs typeface="+mj-cs"/>
              </a:rPr>
              <a:t>The goals of therapy</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tretch>
            <a:fillRect/>
          </a:stretch>
        </p:blipFill>
        <p:spPr bwMode="auto">
          <a:xfrm rot="5400000">
            <a:off x="1891975" y="-394027"/>
            <a:ext cx="5588652" cy="8915401"/>
          </a:xfrm>
          <a:prstGeom prst="rect">
            <a:avLst/>
          </a:prstGeom>
          <a:noFill/>
          <a:ln w="9525">
            <a:noFill/>
            <a:miter lim="800000"/>
            <a:headEnd/>
            <a:tailEnd/>
          </a:ln>
          <a:effectLst/>
        </p:spPr>
      </p:pic>
      <p:cxnSp>
        <p:nvCxnSpPr>
          <p:cNvPr id="11" name="Straight Connector 10"/>
          <p:cNvCxnSpPr/>
          <p:nvPr/>
        </p:nvCxnSpPr>
        <p:spPr>
          <a:xfrm>
            <a:off x="3962400" y="3732212"/>
            <a:ext cx="1219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62400" y="4037012"/>
            <a:ext cx="1219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429000" y="2438400"/>
            <a:ext cx="2286000" cy="2438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Primary Objectives of Effective Management</a:t>
            </a:r>
          </a:p>
        </p:txBody>
      </p:sp>
      <p:sp>
        <p:nvSpPr>
          <p:cNvPr id="40963" name="Line 3"/>
          <p:cNvSpPr>
            <a:spLocks noChangeShapeType="1"/>
          </p:cNvSpPr>
          <p:nvPr/>
        </p:nvSpPr>
        <p:spPr bwMode="auto">
          <a:xfrm>
            <a:off x="1098550" y="1595438"/>
            <a:ext cx="0" cy="45275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4" name="Line 4"/>
          <p:cNvSpPr>
            <a:spLocks noChangeShapeType="1"/>
          </p:cNvSpPr>
          <p:nvPr/>
        </p:nvSpPr>
        <p:spPr bwMode="auto">
          <a:xfrm>
            <a:off x="1098550" y="6137275"/>
            <a:ext cx="7226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5" name="Text Box 5"/>
          <p:cNvSpPr txBox="1">
            <a:spLocks noChangeArrowheads="1"/>
          </p:cNvSpPr>
          <p:nvPr/>
        </p:nvSpPr>
        <p:spPr bwMode="auto">
          <a:xfrm>
            <a:off x="146050" y="1614488"/>
            <a:ext cx="5349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A1C</a:t>
            </a:r>
          </a:p>
          <a:p>
            <a:r>
              <a:rPr lang="en-US" altLang="en-US" sz="2000">
                <a:solidFill>
                  <a:srgbClr val="88FCCA"/>
                </a:solidFill>
                <a:latin typeface="Arial Narrow" pitchFamily="34" charset="0"/>
              </a:rPr>
              <a:t>%</a:t>
            </a:r>
          </a:p>
        </p:txBody>
      </p:sp>
      <p:sp>
        <p:nvSpPr>
          <p:cNvPr id="40966" name="Text Box 6"/>
          <p:cNvSpPr txBox="1">
            <a:spLocks noChangeArrowheads="1"/>
          </p:cNvSpPr>
          <p:nvPr/>
        </p:nvSpPr>
        <p:spPr bwMode="auto">
          <a:xfrm>
            <a:off x="104775" y="3348038"/>
            <a:ext cx="7905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FBC93D"/>
                </a:solidFill>
                <a:latin typeface="Arial Narrow" pitchFamily="34" charset="0"/>
              </a:rPr>
              <a:t>SBP</a:t>
            </a:r>
          </a:p>
          <a:p>
            <a:pPr>
              <a:lnSpc>
                <a:spcPct val="90000"/>
              </a:lnSpc>
            </a:pPr>
            <a:r>
              <a:rPr lang="en-US" altLang="en-US" sz="2000">
                <a:solidFill>
                  <a:srgbClr val="FBC93D"/>
                </a:solidFill>
                <a:latin typeface="Arial Narrow" pitchFamily="34" charset="0"/>
              </a:rPr>
              <a:t>mm Hg</a:t>
            </a:r>
          </a:p>
        </p:txBody>
      </p:sp>
      <p:sp>
        <p:nvSpPr>
          <p:cNvPr id="40967" name="Text Box 7"/>
          <p:cNvSpPr txBox="1">
            <a:spLocks noChangeArrowheads="1"/>
          </p:cNvSpPr>
          <p:nvPr/>
        </p:nvSpPr>
        <p:spPr bwMode="auto">
          <a:xfrm>
            <a:off x="80963" y="4676775"/>
            <a:ext cx="7175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EA88DA"/>
                </a:solidFill>
                <a:latin typeface="Arial Narrow" pitchFamily="34" charset="0"/>
              </a:rPr>
              <a:t>LDL</a:t>
            </a:r>
          </a:p>
          <a:p>
            <a:pPr>
              <a:lnSpc>
                <a:spcPct val="90000"/>
              </a:lnSpc>
            </a:pPr>
            <a:r>
              <a:rPr lang="en-US" altLang="en-US" sz="2000">
                <a:solidFill>
                  <a:srgbClr val="EA88DA"/>
                </a:solidFill>
                <a:latin typeface="Arial Narrow" pitchFamily="34" charset="0"/>
              </a:rPr>
              <a:t>mg/dL</a:t>
            </a:r>
            <a:endParaRPr lang="en-US" altLang="en-US">
              <a:solidFill>
                <a:srgbClr val="EA88DA"/>
              </a:solidFill>
              <a:latin typeface="Rockwell" pitchFamily="18" charset="0"/>
            </a:endParaRPr>
          </a:p>
        </p:txBody>
      </p:sp>
      <p:sp>
        <p:nvSpPr>
          <p:cNvPr id="40968" name="Line 8"/>
          <p:cNvSpPr>
            <a:spLocks noChangeShapeType="1"/>
          </p:cNvSpPr>
          <p:nvPr/>
        </p:nvSpPr>
        <p:spPr bwMode="auto">
          <a:xfrm>
            <a:off x="193833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9" name="Line 9"/>
          <p:cNvSpPr>
            <a:spLocks noChangeShapeType="1"/>
          </p:cNvSpPr>
          <p:nvPr/>
        </p:nvSpPr>
        <p:spPr bwMode="auto">
          <a:xfrm>
            <a:off x="2538413" y="6145213"/>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0" name="Line 10"/>
          <p:cNvSpPr>
            <a:spLocks noChangeShapeType="1"/>
          </p:cNvSpPr>
          <p:nvPr/>
        </p:nvSpPr>
        <p:spPr bwMode="auto">
          <a:xfrm>
            <a:off x="313848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1" name="Line 11"/>
          <p:cNvSpPr>
            <a:spLocks noChangeShapeType="1"/>
          </p:cNvSpPr>
          <p:nvPr/>
        </p:nvSpPr>
        <p:spPr bwMode="auto">
          <a:xfrm>
            <a:off x="3700463" y="61309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2" name="Line 12"/>
          <p:cNvSpPr>
            <a:spLocks noChangeShapeType="1"/>
          </p:cNvSpPr>
          <p:nvPr/>
        </p:nvSpPr>
        <p:spPr bwMode="auto">
          <a:xfrm>
            <a:off x="4298950"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3" name="Line 13"/>
          <p:cNvSpPr>
            <a:spLocks noChangeShapeType="1"/>
          </p:cNvSpPr>
          <p:nvPr/>
        </p:nvSpPr>
        <p:spPr bwMode="auto">
          <a:xfrm>
            <a:off x="4873625" y="61436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4" name="Line 14"/>
          <p:cNvSpPr>
            <a:spLocks noChangeShapeType="1"/>
          </p:cNvSpPr>
          <p:nvPr/>
        </p:nvSpPr>
        <p:spPr bwMode="auto">
          <a:xfrm>
            <a:off x="5429250" y="6145213"/>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5" name="Line 15"/>
          <p:cNvSpPr>
            <a:spLocks noChangeShapeType="1"/>
          </p:cNvSpPr>
          <p:nvPr/>
        </p:nvSpPr>
        <p:spPr bwMode="auto">
          <a:xfrm>
            <a:off x="600233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6" name="Line 16"/>
          <p:cNvSpPr>
            <a:spLocks noChangeShapeType="1"/>
          </p:cNvSpPr>
          <p:nvPr/>
        </p:nvSpPr>
        <p:spPr bwMode="auto">
          <a:xfrm>
            <a:off x="6602413" y="61309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7189788" y="6135688"/>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8" name="Text Box 18"/>
          <p:cNvSpPr txBox="1">
            <a:spLocks noChangeArrowheads="1"/>
          </p:cNvSpPr>
          <p:nvPr/>
        </p:nvSpPr>
        <p:spPr bwMode="auto">
          <a:xfrm>
            <a:off x="1776413" y="6145213"/>
            <a:ext cx="3508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45</a:t>
            </a:r>
            <a:endParaRPr lang="en-US" altLang="en-US">
              <a:latin typeface="Rockwell" pitchFamily="18" charset="0"/>
            </a:endParaRPr>
          </a:p>
        </p:txBody>
      </p:sp>
      <p:sp>
        <p:nvSpPr>
          <p:cNvPr id="40979" name="Text Box 19"/>
          <p:cNvSpPr txBox="1">
            <a:spLocks noChangeArrowheads="1"/>
          </p:cNvSpPr>
          <p:nvPr/>
        </p:nvSpPr>
        <p:spPr bwMode="auto">
          <a:xfrm>
            <a:off x="2363788" y="6145213"/>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50</a:t>
            </a:r>
          </a:p>
        </p:txBody>
      </p:sp>
      <p:sp>
        <p:nvSpPr>
          <p:cNvPr id="40980" name="Text Box 20"/>
          <p:cNvSpPr txBox="1">
            <a:spLocks noChangeArrowheads="1"/>
          </p:cNvSpPr>
          <p:nvPr/>
        </p:nvSpPr>
        <p:spPr bwMode="auto">
          <a:xfrm>
            <a:off x="2963863" y="6145213"/>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55</a:t>
            </a:r>
          </a:p>
        </p:txBody>
      </p:sp>
      <p:sp>
        <p:nvSpPr>
          <p:cNvPr id="40981" name="Text Box 21"/>
          <p:cNvSpPr txBox="1">
            <a:spLocks noChangeArrowheads="1"/>
          </p:cNvSpPr>
          <p:nvPr/>
        </p:nvSpPr>
        <p:spPr bwMode="auto">
          <a:xfrm>
            <a:off x="3524250" y="61737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60</a:t>
            </a:r>
          </a:p>
        </p:txBody>
      </p:sp>
      <p:sp>
        <p:nvSpPr>
          <p:cNvPr id="40982" name="Text Box 22"/>
          <p:cNvSpPr txBox="1">
            <a:spLocks noChangeArrowheads="1"/>
          </p:cNvSpPr>
          <p:nvPr/>
        </p:nvSpPr>
        <p:spPr bwMode="auto">
          <a:xfrm>
            <a:off x="4127500" y="61737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65</a:t>
            </a:r>
          </a:p>
        </p:txBody>
      </p:sp>
      <p:sp>
        <p:nvSpPr>
          <p:cNvPr id="40983" name="Text Box 23"/>
          <p:cNvSpPr txBox="1">
            <a:spLocks noChangeArrowheads="1"/>
          </p:cNvSpPr>
          <p:nvPr/>
        </p:nvSpPr>
        <p:spPr bwMode="auto">
          <a:xfrm>
            <a:off x="4708525" y="6188075"/>
            <a:ext cx="3508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70</a:t>
            </a:r>
          </a:p>
        </p:txBody>
      </p:sp>
      <p:sp>
        <p:nvSpPr>
          <p:cNvPr id="40984" name="Text Box 24"/>
          <p:cNvSpPr txBox="1">
            <a:spLocks noChangeArrowheads="1"/>
          </p:cNvSpPr>
          <p:nvPr/>
        </p:nvSpPr>
        <p:spPr bwMode="auto">
          <a:xfrm>
            <a:off x="5237163" y="61737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75</a:t>
            </a:r>
          </a:p>
        </p:txBody>
      </p:sp>
      <p:sp>
        <p:nvSpPr>
          <p:cNvPr id="40985" name="Text Box 25"/>
          <p:cNvSpPr txBox="1">
            <a:spLocks noChangeArrowheads="1"/>
          </p:cNvSpPr>
          <p:nvPr/>
        </p:nvSpPr>
        <p:spPr bwMode="auto">
          <a:xfrm>
            <a:off x="5829300" y="61864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80</a:t>
            </a:r>
          </a:p>
        </p:txBody>
      </p:sp>
      <p:sp>
        <p:nvSpPr>
          <p:cNvPr id="40986" name="Text Box 26"/>
          <p:cNvSpPr txBox="1">
            <a:spLocks noChangeArrowheads="1"/>
          </p:cNvSpPr>
          <p:nvPr/>
        </p:nvSpPr>
        <p:spPr bwMode="auto">
          <a:xfrm>
            <a:off x="6423025" y="61864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85</a:t>
            </a:r>
          </a:p>
        </p:txBody>
      </p:sp>
      <p:sp>
        <p:nvSpPr>
          <p:cNvPr id="40987" name="Text Box 27"/>
          <p:cNvSpPr txBox="1">
            <a:spLocks noChangeArrowheads="1"/>
          </p:cNvSpPr>
          <p:nvPr/>
        </p:nvSpPr>
        <p:spPr bwMode="auto">
          <a:xfrm>
            <a:off x="7004050" y="61864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90</a:t>
            </a:r>
          </a:p>
        </p:txBody>
      </p:sp>
      <p:sp>
        <p:nvSpPr>
          <p:cNvPr id="40988" name="Line 28"/>
          <p:cNvSpPr>
            <a:spLocks noChangeShapeType="1"/>
          </p:cNvSpPr>
          <p:nvPr/>
        </p:nvSpPr>
        <p:spPr bwMode="auto">
          <a:xfrm>
            <a:off x="1822450" y="1997075"/>
            <a:ext cx="0" cy="274638"/>
          </a:xfrm>
          <a:prstGeom prst="line">
            <a:avLst/>
          </a:prstGeom>
          <a:noFill/>
          <a:ln w="19050">
            <a:solidFill>
              <a:srgbClr val="FBC93D"/>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0989" name="Text Box 29"/>
          <p:cNvSpPr txBox="1">
            <a:spLocks noChangeArrowheads="1"/>
          </p:cNvSpPr>
          <p:nvPr/>
        </p:nvSpPr>
        <p:spPr bwMode="auto">
          <a:xfrm>
            <a:off x="798513" y="1925638"/>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9</a:t>
            </a:r>
          </a:p>
        </p:txBody>
      </p:sp>
      <p:sp>
        <p:nvSpPr>
          <p:cNvPr id="40990" name="Text Box 30"/>
          <p:cNvSpPr txBox="1">
            <a:spLocks noChangeArrowheads="1"/>
          </p:cNvSpPr>
          <p:nvPr/>
        </p:nvSpPr>
        <p:spPr bwMode="auto">
          <a:xfrm>
            <a:off x="1250950" y="1528763"/>
            <a:ext cx="1243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FBC93D"/>
                </a:solidFill>
              </a:rPr>
              <a:t>Diagnosis</a:t>
            </a:r>
            <a:endParaRPr lang="en-US" altLang="en-US" sz="2000">
              <a:solidFill>
                <a:srgbClr val="FBC93D"/>
              </a:solidFill>
              <a:latin typeface="Arial Narrow" pitchFamily="34" charset="0"/>
            </a:endParaRPr>
          </a:p>
        </p:txBody>
      </p:sp>
      <p:sp>
        <p:nvSpPr>
          <p:cNvPr id="40991" name="Text Box 31"/>
          <p:cNvSpPr txBox="1">
            <a:spLocks noChangeArrowheads="1"/>
          </p:cNvSpPr>
          <p:nvPr/>
        </p:nvSpPr>
        <p:spPr bwMode="auto">
          <a:xfrm>
            <a:off x="785813" y="2449513"/>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8</a:t>
            </a:r>
          </a:p>
        </p:txBody>
      </p:sp>
      <p:sp>
        <p:nvSpPr>
          <p:cNvPr id="40992" name="Text Box 32"/>
          <p:cNvSpPr txBox="1">
            <a:spLocks noChangeArrowheads="1"/>
          </p:cNvSpPr>
          <p:nvPr/>
        </p:nvSpPr>
        <p:spPr bwMode="auto">
          <a:xfrm>
            <a:off x="785813" y="2954338"/>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7</a:t>
            </a:r>
          </a:p>
        </p:txBody>
      </p:sp>
      <p:sp>
        <p:nvSpPr>
          <p:cNvPr id="40993" name="Line 33"/>
          <p:cNvSpPr>
            <a:spLocks noChangeShapeType="1"/>
          </p:cNvSpPr>
          <p:nvPr/>
        </p:nvSpPr>
        <p:spPr bwMode="auto">
          <a:xfrm>
            <a:off x="1098550" y="3148013"/>
            <a:ext cx="6502400"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4" name="Line 34"/>
          <p:cNvSpPr>
            <a:spLocks noChangeShapeType="1"/>
          </p:cNvSpPr>
          <p:nvPr/>
        </p:nvSpPr>
        <p:spPr bwMode="auto">
          <a:xfrm>
            <a:off x="1131888" y="5883275"/>
            <a:ext cx="6500812"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5" name="Line 35"/>
          <p:cNvSpPr>
            <a:spLocks noChangeShapeType="1"/>
          </p:cNvSpPr>
          <p:nvPr/>
        </p:nvSpPr>
        <p:spPr bwMode="auto">
          <a:xfrm>
            <a:off x="1098550" y="4584700"/>
            <a:ext cx="6502400"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6" name="Text Box 36"/>
          <p:cNvSpPr txBox="1">
            <a:spLocks noChangeArrowheads="1"/>
          </p:cNvSpPr>
          <p:nvPr/>
        </p:nvSpPr>
        <p:spPr bwMode="auto">
          <a:xfrm>
            <a:off x="655638" y="4402138"/>
            <a:ext cx="4429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130</a:t>
            </a:r>
          </a:p>
        </p:txBody>
      </p:sp>
      <p:sp>
        <p:nvSpPr>
          <p:cNvPr id="40997" name="Text Box 37"/>
          <p:cNvSpPr txBox="1">
            <a:spLocks noChangeArrowheads="1"/>
          </p:cNvSpPr>
          <p:nvPr/>
        </p:nvSpPr>
        <p:spPr bwMode="auto">
          <a:xfrm>
            <a:off x="668338" y="5710238"/>
            <a:ext cx="4429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100</a:t>
            </a:r>
          </a:p>
        </p:txBody>
      </p:sp>
      <p:sp>
        <p:nvSpPr>
          <p:cNvPr id="40998" name="Text Box 38"/>
          <p:cNvSpPr txBox="1">
            <a:spLocks noChangeArrowheads="1"/>
          </p:cNvSpPr>
          <p:nvPr/>
        </p:nvSpPr>
        <p:spPr bwMode="auto">
          <a:xfrm>
            <a:off x="657225" y="3922713"/>
            <a:ext cx="4429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145</a:t>
            </a:r>
          </a:p>
        </p:txBody>
      </p:sp>
      <p:sp>
        <p:nvSpPr>
          <p:cNvPr id="40999" name="Text Box 39"/>
          <p:cNvSpPr txBox="1">
            <a:spLocks noChangeArrowheads="1"/>
          </p:cNvSpPr>
          <p:nvPr/>
        </p:nvSpPr>
        <p:spPr bwMode="auto">
          <a:xfrm>
            <a:off x="655638" y="5260975"/>
            <a:ext cx="44291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140</a:t>
            </a:r>
            <a:endParaRPr lang="en-US" altLang="en-US">
              <a:solidFill>
                <a:srgbClr val="EA88DA"/>
              </a:solidFill>
              <a:latin typeface="Rockwell" pitchFamily="18" charset="0"/>
            </a:endParaRPr>
          </a:p>
        </p:txBody>
      </p:sp>
      <p:sp>
        <p:nvSpPr>
          <p:cNvPr id="41000" name="Text Box 40"/>
          <p:cNvSpPr txBox="1">
            <a:spLocks noChangeArrowheads="1"/>
          </p:cNvSpPr>
          <p:nvPr/>
        </p:nvSpPr>
        <p:spPr bwMode="auto">
          <a:xfrm>
            <a:off x="1727200" y="2198688"/>
            <a:ext cx="1635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solidFill>
                <a:srgbClr val="FFCC00"/>
              </a:solidFill>
              <a:latin typeface="Rockwell" pitchFamily="18" charset="0"/>
            </a:endParaRPr>
          </a:p>
        </p:txBody>
      </p:sp>
      <p:sp>
        <p:nvSpPr>
          <p:cNvPr id="41001" name="Oval 41"/>
          <p:cNvSpPr>
            <a:spLocks noChangeArrowheads="1"/>
          </p:cNvSpPr>
          <p:nvPr/>
        </p:nvSpPr>
        <p:spPr bwMode="auto">
          <a:xfrm>
            <a:off x="1784350" y="2563813"/>
            <a:ext cx="88900" cy="101600"/>
          </a:xfrm>
          <a:prstGeom prst="ellipse">
            <a:avLst/>
          </a:prstGeom>
          <a:solidFill>
            <a:srgbClr val="88FCCA"/>
          </a:solidFill>
          <a:ln w="38100">
            <a:solidFill>
              <a:srgbClr val="88FCCA"/>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2" name="Oval 42"/>
          <p:cNvSpPr>
            <a:spLocks noChangeArrowheads="1"/>
          </p:cNvSpPr>
          <p:nvPr/>
        </p:nvSpPr>
        <p:spPr bwMode="auto">
          <a:xfrm>
            <a:off x="1854200" y="5334000"/>
            <a:ext cx="90488" cy="101600"/>
          </a:xfrm>
          <a:prstGeom prst="ellipse">
            <a:avLst/>
          </a:prstGeom>
          <a:solidFill>
            <a:schemeClr val="folHlink"/>
          </a:solidFill>
          <a:ln w="38100">
            <a:solidFill>
              <a:schemeClr val="folHlink"/>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3" name="Oval 43"/>
          <p:cNvSpPr>
            <a:spLocks noChangeArrowheads="1"/>
          </p:cNvSpPr>
          <p:nvPr/>
        </p:nvSpPr>
        <p:spPr bwMode="auto">
          <a:xfrm>
            <a:off x="1822450" y="4019550"/>
            <a:ext cx="90488" cy="101600"/>
          </a:xfrm>
          <a:prstGeom prst="ellipse">
            <a:avLst/>
          </a:prstGeom>
          <a:solidFill>
            <a:srgbClr val="A0E3FE"/>
          </a:solidFill>
          <a:ln w="38100">
            <a:solidFill>
              <a:srgbClr val="96E3FE"/>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grpSp>
        <p:nvGrpSpPr>
          <p:cNvPr id="2" name="Group 44"/>
          <p:cNvGrpSpPr>
            <a:grpSpLocks/>
          </p:cNvGrpSpPr>
          <p:nvPr/>
        </p:nvGrpSpPr>
        <p:grpSpPr bwMode="auto">
          <a:xfrm>
            <a:off x="1873250" y="4105275"/>
            <a:ext cx="5522913" cy="700088"/>
            <a:chOff x="1328" y="2586"/>
            <a:chExt cx="3913" cy="441"/>
          </a:xfrm>
        </p:grpSpPr>
        <p:sp>
          <p:nvSpPr>
            <p:cNvPr id="41016" name="Line 45"/>
            <p:cNvSpPr>
              <a:spLocks noChangeShapeType="1"/>
            </p:cNvSpPr>
            <p:nvPr/>
          </p:nvSpPr>
          <p:spPr bwMode="invGray">
            <a:xfrm>
              <a:off x="1328" y="2586"/>
              <a:ext cx="18" cy="394"/>
            </a:xfrm>
            <a:prstGeom prst="line">
              <a:avLst/>
            </a:prstGeom>
            <a:noFill/>
            <a:ln w="38100">
              <a:solidFill>
                <a:srgbClr val="96E3FE"/>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7" name="Freeform 46"/>
            <p:cNvSpPr>
              <a:spLocks/>
            </p:cNvSpPr>
            <p:nvPr/>
          </p:nvSpPr>
          <p:spPr bwMode="invGray">
            <a:xfrm>
              <a:off x="1346" y="2933"/>
              <a:ext cx="3895" cy="94"/>
            </a:xfrm>
            <a:custGeom>
              <a:avLst/>
              <a:gdLst>
                <a:gd name="T0" fmla="*/ 0 w 3895"/>
                <a:gd name="T1" fmla="*/ 64 h 94"/>
                <a:gd name="T2" fmla="*/ 28 w 3895"/>
                <a:gd name="T3" fmla="*/ 55 h 94"/>
                <a:gd name="T4" fmla="*/ 147 w 3895"/>
                <a:gd name="T5" fmla="*/ 46 h 94"/>
                <a:gd name="T6" fmla="*/ 165 w 3895"/>
                <a:gd name="T7" fmla="*/ 27 h 94"/>
                <a:gd name="T8" fmla="*/ 192 w 3895"/>
                <a:gd name="T9" fmla="*/ 18 h 94"/>
                <a:gd name="T10" fmla="*/ 494 w 3895"/>
                <a:gd name="T11" fmla="*/ 27 h 94"/>
                <a:gd name="T12" fmla="*/ 905 w 3895"/>
                <a:gd name="T13" fmla="*/ 55 h 94"/>
                <a:gd name="T14" fmla="*/ 1088 w 3895"/>
                <a:gd name="T15" fmla="*/ 82 h 94"/>
                <a:gd name="T16" fmla="*/ 1116 w 3895"/>
                <a:gd name="T17" fmla="*/ 91 h 94"/>
                <a:gd name="T18" fmla="*/ 1171 w 3895"/>
                <a:gd name="T19" fmla="*/ 55 h 94"/>
                <a:gd name="T20" fmla="*/ 1244 w 3895"/>
                <a:gd name="T21" fmla="*/ 9 h 94"/>
                <a:gd name="T22" fmla="*/ 1271 w 3895"/>
                <a:gd name="T23" fmla="*/ 0 h 94"/>
                <a:gd name="T24" fmla="*/ 1399 w 3895"/>
                <a:gd name="T25" fmla="*/ 37 h 94"/>
                <a:gd name="T26" fmla="*/ 1783 w 3895"/>
                <a:gd name="T27" fmla="*/ 55 h 94"/>
                <a:gd name="T28" fmla="*/ 1993 w 3895"/>
                <a:gd name="T29" fmla="*/ 27 h 94"/>
                <a:gd name="T30" fmla="*/ 2158 w 3895"/>
                <a:gd name="T31" fmla="*/ 55 h 94"/>
                <a:gd name="T32" fmla="*/ 2268 w 3895"/>
                <a:gd name="T33" fmla="*/ 9 h 94"/>
                <a:gd name="T34" fmla="*/ 2844 w 3895"/>
                <a:gd name="T35" fmla="*/ 46 h 94"/>
                <a:gd name="T36" fmla="*/ 3502 w 3895"/>
                <a:gd name="T37" fmla="*/ 37 h 94"/>
                <a:gd name="T38" fmla="*/ 3648 w 3895"/>
                <a:gd name="T39" fmla="*/ 64 h 94"/>
                <a:gd name="T40" fmla="*/ 3813 w 3895"/>
                <a:gd name="T41" fmla="*/ 18 h 94"/>
                <a:gd name="T42" fmla="*/ 3886 w 3895"/>
                <a:gd name="T43" fmla="*/ 27 h 94"/>
                <a:gd name="T44" fmla="*/ 3859 w 3895"/>
                <a:gd name="T45" fmla="*/ 37 h 94"/>
                <a:gd name="T46" fmla="*/ 3840 w 3895"/>
                <a:gd name="T47" fmla="*/ 3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5"/>
                <a:gd name="T73" fmla="*/ 0 h 94"/>
                <a:gd name="T74" fmla="*/ 3895 w 389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5" h="94">
                  <a:moveTo>
                    <a:pt x="0" y="64"/>
                  </a:moveTo>
                  <a:cubicBezTo>
                    <a:pt x="9" y="61"/>
                    <a:pt x="18" y="56"/>
                    <a:pt x="28" y="55"/>
                  </a:cubicBezTo>
                  <a:cubicBezTo>
                    <a:pt x="67" y="50"/>
                    <a:pt x="108" y="54"/>
                    <a:pt x="147" y="46"/>
                  </a:cubicBezTo>
                  <a:cubicBezTo>
                    <a:pt x="156" y="44"/>
                    <a:pt x="158" y="32"/>
                    <a:pt x="165" y="27"/>
                  </a:cubicBezTo>
                  <a:cubicBezTo>
                    <a:pt x="173" y="22"/>
                    <a:pt x="183" y="21"/>
                    <a:pt x="192" y="18"/>
                  </a:cubicBezTo>
                  <a:cubicBezTo>
                    <a:pt x="315" y="42"/>
                    <a:pt x="320" y="35"/>
                    <a:pt x="494" y="27"/>
                  </a:cubicBezTo>
                  <a:cubicBezTo>
                    <a:pt x="631" y="39"/>
                    <a:pt x="767" y="30"/>
                    <a:pt x="905" y="55"/>
                  </a:cubicBezTo>
                  <a:cubicBezTo>
                    <a:pt x="966" y="66"/>
                    <a:pt x="1088" y="82"/>
                    <a:pt x="1088" y="82"/>
                  </a:cubicBezTo>
                  <a:cubicBezTo>
                    <a:pt x="1097" y="85"/>
                    <a:pt x="1107" y="94"/>
                    <a:pt x="1116" y="91"/>
                  </a:cubicBezTo>
                  <a:cubicBezTo>
                    <a:pt x="1137" y="84"/>
                    <a:pt x="1171" y="55"/>
                    <a:pt x="1171" y="55"/>
                  </a:cubicBezTo>
                  <a:cubicBezTo>
                    <a:pt x="1199" y="11"/>
                    <a:pt x="1178" y="31"/>
                    <a:pt x="1244" y="9"/>
                  </a:cubicBezTo>
                  <a:cubicBezTo>
                    <a:pt x="1253" y="6"/>
                    <a:pt x="1271" y="0"/>
                    <a:pt x="1271" y="0"/>
                  </a:cubicBezTo>
                  <a:cubicBezTo>
                    <a:pt x="1313" y="8"/>
                    <a:pt x="1358" y="33"/>
                    <a:pt x="1399" y="37"/>
                  </a:cubicBezTo>
                  <a:cubicBezTo>
                    <a:pt x="1441" y="41"/>
                    <a:pt x="1759" y="54"/>
                    <a:pt x="1783" y="55"/>
                  </a:cubicBezTo>
                  <a:cubicBezTo>
                    <a:pt x="1894" y="49"/>
                    <a:pt x="1914" y="56"/>
                    <a:pt x="1993" y="27"/>
                  </a:cubicBezTo>
                  <a:cubicBezTo>
                    <a:pt x="2134" y="48"/>
                    <a:pt x="2079" y="36"/>
                    <a:pt x="2158" y="55"/>
                  </a:cubicBezTo>
                  <a:cubicBezTo>
                    <a:pt x="2199" y="42"/>
                    <a:pt x="2229" y="22"/>
                    <a:pt x="2268" y="9"/>
                  </a:cubicBezTo>
                  <a:cubicBezTo>
                    <a:pt x="2459" y="30"/>
                    <a:pt x="2652" y="34"/>
                    <a:pt x="2844" y="46"/>
                  </a:cubicBezTo>
                  <a:cubicBezTo>
                    <a:pt x="3063" y="24"/>
                    <a:pt x="3282" y="23"/>
                    <a:pt x="3502" y="37"/>
                  </a:cubicBezTo>
                  <a:cubicBezTo>
                    <a:pt x="3550" y="49"/>
                    <a:pt x="3648" y="64"/>
                    <a:pt x="3648" y="64"/>
                  </a:cubicBezTo>
                  <a:cubicBezTo>
                    <a:pt x="3706" y="54"/>
                    <a:pt x="3758" y="36"/>
                    <a:pt x="3813" y="18"/>
                  </a:cubicBezTo>
                  <a:cubicBezTo>
                    <a:pt x="3837" y="21"/>
                    <a:pt x="3863" y="18"/>
                    <a:pt x="3886" y="27"/>
                  </a:cubicBezTo>
                  <a:cubicBezTo>
                    <a:pt x="3895" y="31"/>
                    <a:pt x="3868" y="35"/>
                    <a:pt x="3859" y="37"/>
                  </a:cubicBezTo>
                  <a:cubicBezTo>
                    <a:pt x="3853" y="38"/>
                    <a:pt x="3846" y="37"/>
                    <a:pt x="3840" y="37"/>
                  </a:cubicBezTo>
                </a:path>
              </a:pathLst>
            </a:custGeom>
            <a:noFill/>
            <a:ln w="38100" cmpd="sng">
              <a:solidFill>
                <a:srgbClr val="96E3FE"/>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 name="Group 47"/>
          <p:cNvGrpSpPr>
            <a:grpSpLocks/>
          </p:cNvGrpSpPr>
          <p:nvPr/>
        </p:nvGrpSpPr>
        <p:grpSpPr bwMode="auto">
          <a:xfrm>
            <a:off x="1885950" y="5426075"/>
            <a:ext cx="5457825" cy="569913"/>
            <a:chOff x="1408" y="3291"/>
            <a:chExt cx="3867" cy="359"/>
          </a:xfrm>
        </p:grpSpPr>
        <p:sp>
          <p:nvSpPr>
            <p:cNvPr id="41014" name="Line 48"/>
            <p:cNvSpPr>
              <a:spLocks noChangeShapeType="1"/>
            </p:cNvSpPr>
            <p:nvPr/>
          </p:nvSpPr>
          <p:spPr bwMode="white">
            <a:xfrm>
              <a:off x="1408" y="3291"/>
              <a:ext cx="46" cy="348"/>
            </a:xfrm>
            <a:prstGeom prst="line">
              <a:avLst/>
            </a:prstGeom>
            <a:noFill/>
            <a:ln w="38100">
              <a:solidFill>
                <a:srgbClr val="EA88DA"/>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5" name="Freeform 49"/>
            <p:cNvSpPr>
              <a:spLocks/>
            </p:cNvSpPr>
            <p:nvPr/>
          </p:nvSpPr>
          <p:spPr bwMode="white">
            <a:xfrm>
              <a:off x="1454" y="3603"/>
              <a:ext cx="3821" cy="47"/>
            </a:xfrm>
            <a:custGeom>
              <a:avLst/>
              <a:gdLst>
                <a:gd name="T0" fmla="*/ 0 w 3821"/>
                <a:gd name="T1" fmla="*/ 27 h 47"/>
                <a:gd name="T2" fmla="*/ 91 w 3821"/>
                <a:gd name="T3" fmla="*/ 45 h 47"/>
                <a:gd name="T4" fmla="*/ 210 w 3821"/>
                <a:gd name="T5" fmla="*/ 9 h 47"/>
                <a:gd name="T6" fmla="*/ 887 w 3821"/>
                <a:gd name="T7" fmla="*/ 45 h 47"/>
                <a:gd name="T8" fmla="*/ 2194 w 3821"/>
                <a:gd name="T9" fmla="*/ 0 h 47"/>
                <a:gd name="T10" fmla="*/ 3821 w 3821"/>
                <a:gd name="T11" fmla="*/ 36 h 47"/>
                <a:gd name="T12" fmla="*/ 3794 w 3821"/>
                <a:gd name="T13" fmla="*/ 27 h 47"/>
                <a:gd name="T14" fmla="*/ 0 60000 65536"/>
                <a:gd name="T15" fmla="*/ 0 60000 65536"/>
                <a:gd name="T16" fmla="*/ 0 60000 65536"/>
                <a:gd name="T17" fmla="*/ 0 60000 65536"/>
                <a:gd name="T18" fmla="*/ 0 60000 65536"/>
                <a:gd name="T19" fmla="*/ 0 60000 65536"/>
                <a:gd name="T20" fmla="*/ 0 60000 65536"/>
                <a:gd name="T21" fmla="*/ 0 w 3821"/>
                <a:gd name="T22" fmla="*/ 0 h 47"/>
                <a:gd name="T23" fmla="*/ 3821 w 382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1" h="47">
                  <a:moveTo>
                    <a:pt x="0" y="27"/>
                  </a:moveTo>
                  <a:cubicBezTo>
                    <a:pt x="30" y="33"/>
                    <a:pt x="61" y="39"/>
                    <a:pt x="91" y="45"/>
                  </a:cubicBezTo>
                  <a:cubicBezTo>
                    <a:pt x="103" y="47"/>
                    <a:pt x="182" y="16"/>
                    <a:pt x="210" y="9"/>
                  </a:cubicBezTo>
                  <a:cubicBezTo>
                    <a:pt x="438" y="15"/>
                    <a:pt x="660" y="34"/>
                    <a:pt x="887" y="45"/>
                  </a:cubicBezTo>
                  <a:cubicBezTo>
                    <a:pt x="1324" y="36"/>
                    <a:pt x="1758" y="25"/>
                    <a:pt x="2194" y="0"/>
                  </a:cubicBezTo>
                  <a:cubicBezTo>
                    <a:pt x="2737" y="12"/>
                    <a:pt x="3276" y="30"/>
                    <a:pt x="3821" y="36"/>
                  </a:cubicBezTo>
                  <a:cubicBezTo>
                    <a:pt x="3812" y="33"/>
                    <a:pt x="3794" y="27"/>
                    <a:pt x="3794" y="27"/>
                  </a:cubicBezTo>
                </a:path>
              </a:pathLst>
            </a:custGeom>
            <a:noFill/>
            <a:ln w="38100" cmpd="sng">
              <a:solidFill>
                <a:srgbClr val="EA88DA"/>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4" name="Group 50"/>
          <p:cNvGrpSpPr>
            <a:grpSpLocks/>
          </p:cNvGrpSpPr>
          <p:nvPr/>
        </p:nvGrpSpPr>
        <p:grpSpPr bwMode="auto">
          <a:xfrm>
            <a:off x="1847850" y="2654300"/>
            <a:ext cx="5548313" cy="754063"/>
            <a:chOff x="1371" y="1527"/>
            <a:chExt cx="3932" cy="475"/>
          </a:xfrm>
        </p:grpSpPr>
        <p:sp>
          <p:nvSpPr>
            <p:cNvPr id="41012" name="Line 51"/>
            <p:cNvSpPr>
              <a:spLocks noChangeShapeType="1"/>
            </p:cNvSpPr>
            <p:nvPr/>
          </p:nvSpPr>
          <p:spPr bwMode="grayWhite">
            <a:xfrm>
              <a:off x="1371" y="1527"/>
              <a:ext cx="110" cy="475"/>
            </a:xfrm>
            <a:prstGeom prst="line">
              <a:avLst/>
            </a:prstGeom>
            <a:noFill/>
            <a:ln w="38100">
              <a:solidFill>
                <a:srgbClr val="88FCCA"/>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3" name="Freeform 52"/>
            <p:cNvSpPr>
              <a:spLocks/>
            </p:cNvSpPr>
            <p:nvPr/>
          </p:nvSpPr>
          <p:spPr bwMode="grayWhite">
            <a:xfrm>
              <a:off x="1481" y="1765"/>
              <a:ext cx="3822" cy="237"/>
            </a:xfrm>
            <a:custGeom>
              <a:avLst/>
              <a:gdLst>
                <a:gd name="T0" fmla="*/ 0 w 3822"/>
                <a:gd name="T1" fmla="*/ 237 h 237"/>
                <a:gd name="T2" fmla="*/ 101 w 3822"/>
                <a:gd name="T3" fmla="*/ 219 h 237"/>
                <a:gd name="T4" fmla="*/ 156 w 3822"/>
                <a:gd name="T5" fmla="*/ 201 h 237"/>
                <a:gd name="T6" fmla="*/ 247 w 3822"/>
                <a:gd name="T7" fmla="*/ 137 h 237"/>
                <a:gd name="T8" fmla="*/ 311 w 3822"/>
                <a:gd name="T9" fmla="*/ 109 h 237"/>
                <a:gd name="T10" fmla="*/ 421 w 3822"/>
                <a:gd name="T11" fmla="*/ 192 h 237"/>
                <a:gd name="T12" fmla="*/ 476 w 3822"/>
                <a:gd name="T13" fmla="*/ 219 h 237"/>
                <a:gd name="T14" fmla="*/ 585 w 3822"/>
                <a:gd name="T15" fmla="*/ 201 h 237"/>
                <a:gd name="T16" fmla="*/ 631 w 3822"/>
                <a:gd name="T17" fmla="*/ 173 h 237"/>
                <a:gd name="T18" fmla="*/ 677 w 3822"/>
                <a:gd name="T19" fmla="*/ 137 h 237"/>
                <a:gd name="T20" fmla="*/ 750 w 3822"/>
                <a:gd name="T21" fmla="*/ 91 h 237"/>
                <a:gd name="T22" fmla="*/ 841 w 3822"/>
                <a:gd name="T23" fmla="*/ 146 h 237"/>
                <a:gd name="T24" fmla="*/ 1015 w 3822"/>
                <a:gd name="T25" fmla="*/ 219 h 237"/>
                <a:gd name="T26" fmla="*/ 1106 w 3822"/>
                <a:gd name="T27" fmla="*/ 210 h 237"/>
                <a:gd name="T28" fmla="*/ 1134 w 3822"/>
                <a:gd name="T29" fmla="*/ 164 h 237"/>
                <a:gd name="T30" fmla="*/ 1180 w 3822"/>
                <a:gd name="T31" fmla="*/ 128 h 237"/>
                <a:gd name="T32" fmla="*/ 1253 w 3822"/>
                <a:gd name="T33" fmla="*/ 109 h 237"/>
                <a:gd name="T34" fmla="*/ 1399 w 3822"/>
                <a:gd name="T35" fmla="*/ 182 h 237"/>
                <a:gd name="T36" fmla="*/ 1481 w 3822"/>
                <a:gd name="T37" fmla="*/ 210 h 237"/>
                <a:gd name="T38" fmla="*/ 1536 w 3822"/>
                <a:gd name="T39" fmla="*/ 192 h 237"/>
                <a:gd name="T40" fmla="*/ 1564 w 3822"/>
                <a:gd name="T41" fmla="*/ 182 h 237"/>
                <a:gd name="T42" fmla="*/ 1618 w 3822"/>
                <a:gd name="T43" fmla="*/ 109 h 237"/>
                <a:gd name="T44" fmla="*/ 1765 w 3822"/>
                <a:gd name="T45" fmla="*/ 82 h 237"/>
                <a:gd name="T46" fmla="*/ 1920 w 3822"/>
                <a:gd name="T47" fmla="*/ 137 h 237"/>
                <a:gd name="T48" fmla="*/ 1975 w 3822"/>
                <a:gd name="T49" fmla="*/ 118 h 237"/>
                <a:gd name="T50" fmla="*/ 2048 w 3822"/>
                <a:gd name="T51" fmla="*/ 73 h 237"/>
                <a:gd name="T52" fmla="*/ 2185 w 3822"/>
                <a:gd name="T53" fmla="*/ 36 h 237"/>
                <a:gd name="T54" fmla="*/ 2377 w 3822"/>
                <a:gd name="T55" fmla="*/ 91 h 237"/>
                <a:gd name="T56" fmla="*/ 2551 w 3822"/>
                <a:gd name="T57" fmla="*/ 54 h 237"/>
                <a:gd name="T58" fmla="*/ 2578 w 3822"/>
                <a:gd name="T59" fmla="*/ 36 h 237"/>
                <a:gd name="T60" fmla="*/ 2633 w 3822"/>
                <a:gd name="T61" fmla="*/ 18 h 237"/>
                <a:gd name="T62" fmla="*/ 2789 w 3822"/>
                <a:gd name="T63" fmla="*/ 27 h 237"/>
                <a:gd name="T64" fmla="*/ 2844 w 3822"/>
                <a:gd name="T65" fmla="*/ 45 h 237"/>
                <a:gd name="T66" fmla="*/ 2990 w 3822"/>
                <a:gd name="T67" fmla="*/ 45 h 237"/>
                <a:gd name="T68" fmla="*/ 3164 w 3822"/>
                <a:gd name="T69" fmla="*/ 0 h 237"/>
                <a:gd name="T70" fmla="*/ 3447 w 3822"/>
                <a:gd name="T71" fmla="*/ 36 h 237"/>
                <a:gd name="T72" fmla="*/ 3557 w 3822"/>
                <a:gd name="T73" fmla="*/ 73 h 237"/>
                <a:gd name="T74" fmla="*/ 3822 w 3822"/>
                <a:gd name="T75" fmla="*/ 64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22"/>
                <a:gd name="T115" fmla="*/ 0 h 237"/>
                <a:gd name="T116" fmla="*/ 3822 w 382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22" h="237">
                  <a:moveTo>
                    <a:pt x="0" y="237"/>
                  </a:moveTo>
                  <a:cubicBezTo>
                    <a:pt x="34" y="230"/>
                    <a:pt x="68" y="227"/>
                    <a:pt x="101" y="219"/>
                  </a:cubicBezTo>
                  <a:cubicBezTo>
                    <a:pt x="120" y="214"/>
                    <a:pt x="156" y="201"/>
                    <a:pt x="156" y="201"/>
                  </a:cubicBezTo>
                  <a:cubicBezTo>
                    <a:pt x="182" y="174"/>
                    <a:pt x="212" y="149"/>
                    <a:pt x="247" y="137"/>
                  </a:cubicBezTo>
                  <a:cubicBezTo>
                    <a:pt x="275" y="107"/>
                    <a:pt x="269" y="95"/>
                    <a:pt x="311" y="109"/>
                  </a:cubicBezTo>
                  <a:cubicBezTo>
                    <a:pt x="383" y="169"/>
                    <a:pt x="346" y="142"/>
                    <a:pt x="421" y="192"/>
                  </a:cubicBezTo>
                  <a:cubicBezTo>
                    <a:pt x="438" y="203"/>
                    <a:pt x="459" y="208"/>
                    <a:pt x="476" y="219"/>
                  </a:cubicBezTo>
                  <a:cubicBezTo>
                    <a:pt x="483" y="218"/>
                    <a:pt x="561" y="215"/>
                    <a:pt x="585" y="201"/>
                  </a:cubicBezTo>
                  <a:cubicBezTo>
                    <a:pt x="647" y="163"/>
                    <a:pt x="557" y="198"/>
                    <a:pt x="631" y="173"/>
                  </a:cubicBezTo>
                  <a:cubicBezTo>
                    <a:pt x="668" y="117"/>
                    <a:pt x="626" y="168"/>
                    <a:pt x="677" y="137"/>
                  </a:cubicBezTo>
                  <a:cubicBezTo>
                    <a:pt x="706" y="119"/>
                    <a:pt x="712" y="103"/>
                    <a:pt x="750" y="91"/>
                  </a:cubicBezTo>
                  <a:cubicBezTo>
                    <a:pt x="788" y="104"/>
                    <a:pt x="803" y="133"/>
                    <a:pt x="841" y="146"/>
                  </a:cubicBezTo>
                  <a:cubicBezTo>
                    <a:pt x="893" y="195"/>
                    <a:pt x="950" y="197"/>
                    <a:pt x="1015" y="219"/>
                  </a:cubicBezTo>
                  <a:cubicBezTo>
                    <a:pt x="1045" y="216"/>
                    <a:pt x="1076" y="217"/>
                    <a:pt x="1106" y="210"/>
                  </a:cubicBezTo>
                  <a:cubicBezTo>
                    <a:pt x="1128" y="205"/>
                    <a:pt x="1127" y="179"/>
                    <a:pt x="1134" y="164"/>
                  </a:cubicBezTo>
                  <a:cubicBezTo>
                    <a:pt x="1150" y="131"/>
                    <a:pt x="1148" y="138"/>
                    <a:pt x="1180" y="128"/>
                  </a:cubicBezTo>
                  <a:cubicBezTo>
                    <a:pt x="1206" y="101"/>
                    <a:pt x="1217" y="97"/>
                    <a:pt x="1253" y="109"/>
                  </a:cubicBezTo>
                  <a:cubicBezTo>
                    <a:pt x="1291" y="149"/>
                    <a:pt x="1347" y="163"/>
                    <a:pt x="1399" y="182"/>
                  </a:cubicBezTo>
                  <a:cubicBezTo>
                    <a:pt x="1426" y="192"/>
                    <a:pt x="1481" y="210"/>
                    <a:pt x="1481" y="210"/>
                  </a:cubicBezTo>
                  <a:cubicBezTo>
                    <a:pt x="1499" y="204"/>
                    <a:pt x="1518" y="198"/>
                    <a:pt x="1536" y="192"/>
                  </a:cubicBezTo>
                  <a:cubicBezTo>
                    <a:pt x="1545" y="189"/>
                    <a:pt x="1564" y="182"/>
                    <a:pt x="1564" y="182"/>
                  </a:cubicBezTo>
                  <a:cubicBezTo>
                    <a:pt x="1581" y="157"/>
                    <a:pt x="1591" y="123"/>
                    <a:pt x="1618" y="109"/>
                  </a:cubicBezTo>
                  <a:cubicBezTo>
                    <a:pt x="1665" y="85"/>
                    <a:pt x="1713" y="87"/>
                    <a:pt x="1765" y="82"/>
                  </a:cubicBezTo>
                  <a:cubicBezTo>
                    <a:pt x="1821" y="101"/>
                    <a:pt x="1859" y="125"/>
                    <a:pt x="1920" y="137"/>
                  </a:cubicBezTo>
                  <a:cubicBezTo>
                    <a:pt x="1929" y="134"/>
                    <a:pt x="1966" y="123"/>
                    <a:pt x="1975" y="118"/>
                  </a:cubicBezTo>
                  <a:cubicBezTo>
                    <a:pt x="2004" y="103"/>
                    <a:pt x="2016" y="84"/>
                    <a:pt x="2048" y="73"/>
                  </a:cubicBezTo>
                  <a:cubicBezTo>
                    <a:pt x="2086" y="33"/>
                    <a:pt x="2127" y="42"/>
                    <a:pt x="2185" y="36"/>
                  </a:cubicBezTo>
                  <a:cubicBezTo>
                    <a:pt x="2251" y="49"/>
                    <a:pt x="2312" y="75"/>
                    <a:pt x="2377" y="91"/>
                  </a:cubicBezTo>
                  <a:cubicBezTo>
                    <a:pt x="2431" y="85"/>
                    <a:pt x="2501" y="80"/>
                    <a:pt x="2551" y="54"/>
                  </a:cubicBezTo>
                  <a:cubicBezTo>
                    <a:pt x="2561" y="49"/>
                    <a:pt x="2568" y="40"/>
                    <a:pt x="2578" y="36"/>
                  </a:cubicBezTo>
                  <a:cubicBezTo>
                    <a:pt x="2596" y="28"/>
                    <a:pt x="2633" y="18"/>
                    <a:pt x="2633" y="18"/>
                  </a:cubicBezTo>
                  <a:cubicBezTo>
                    <a:pt x="2685" y="21"/>
                    <a:pt x="2737" y="20"/>
                    <a:pt x="2789" y="27"/>
                  </a:cubicBezTo>
                  <a:cubicBezTo>
                    <a:pt x="2808" y="29"/>
                    <a:pt x="2844" y="45"/>
                    <a:pt x="2844" y="45"/>
                  </a:cubicBezTo>
                  <a:cubicBezTo>
                    <a:pt x="2880" y="83"/>
                    <a:pt x="2942" y="53"/>
                    <a:pt x="2990" y="45"/>
                  </a:cubicBezTo>
                  <a:cubicBezTo>
                    <a:pt x="3051" y="25"/>
                    <a:pt x="3101" y="9"/>
                    <a:pt x="3164" y="0"/>
                  </a:cubicBezTo>
                  <a:cubicBezTo>
                    <a:pt x="3297" y="27"/>
                    <a:pt x="3270" y="27"/>
                    <a:pt x="3447" y="36"/>
                  </a:cubicBezTo>
                  <a:cubicBezTo>
                    <a:pt x="3484" y="48"/>
                    <a:pt x="3520" y="61"/>
                    <a:pt x="3557" y="73"/>
                  </a:cubicBezTo>
                  <a:cubicBezTo>
                    <a:pt x="3785" y="63"/>
                    <a:pt x="3697" y="64"/>
                    <a:pt x="3822" y="64"/>
                  </a:cubicBezTo>
                </a:path>
              </a:pathLst>
            </a:custGeom>
            <a:noFill/>
            <a:ln w="38100" cmpd="sng">
              <a:solidFill>
                <a:srgbClr val="88FCCA"/>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41007" name="Text Box 53"/>
          <p:cNvSpPr txBox="1">
            <a:spLocks noChangeArrowheads="1"/>
          </p:cNvSpPr>
          <p:nvPr/>
        </p:nvSpPr>
        <p:spPr bwMode="auto">
          <a:xfrm>
            <a:off x="4044950" y="6461125"/>
            <a:ext cx="11826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Arial Narrow" pitchFamily="34" charset="0"/>
              </a:rPr>
              <a:t>Patient Age</a:t>
            </a:r>
          </a:p>
        </p:txBody>
      </p:sp>
      <p:sp>
        <p:nvSpPr>
          <p:cNvPr id="41008" name="Line 54"/>
          <p:cNvSpPr>
            <a:spLocks noChangeShapeType="1"/>
          </p:cNvSpPr>
          <p:nvPr/>
        </p:nvSpPr>
        <p:spPr bwMode="auto">
          <a:xfrm>
            <a:off x="7791450" y="61436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711" name="Text Box 55"/>
          <p:cNvSpPr txBox="1">
            <a:spLocks noChangeArrowheads="1"/>
          </p:cNvSpPr>
          <p:nvPr/>
        </p:nvSpPr>
        <p:spPr bwMode="auto">
          <a:xfrm>
            <a:off x="7162800" y="3200400"/>
            <a:ext cx="1981200" cy="228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a:t>Reduction </a:t>
            </a:r>
            <a:br>
              <a:rPr lang="en-US" altLang="en-US"/>
            </a:br>
            <a:r>
              <a:rPr lang="en-US" altLang="en-US"/>
              <a:t>of both </a:t>
            </a:r>
            <a:br>
              <a:rPr lang="en-US" altLang="en-US"/>
            </a:br>
            <a:r>
              <a:rPr lang="en-US" altLang="en-US"/>
              <a:t>micro- and macro-</a:t>
            </a:r>
          </a:p>
          <a:p>
            <a:pPr algn="r"/>
            <a:r>
              <a:rPr lang="en-US" altLang="en-US"/>
              <a:t>vascular </a:t>
            </a:r>
          </a:p>
          <a:p>
            <a:pPr algn="r"/>
            <a:r>
              <a:rPr lang="en-US" altLang="en-US"/>
              <a:t>event </a:t>
            </a:r>
            <a:br>
              <a:rPr lang="en-US" altLang="en-US"/>
            </a:br>
            <a:r>
              <a:rPr lang="en-US" altLang="en-US"/>
              <a:t>rates </a:t>
            </a:r>
            <a:br>
              <a:rPr lang="en-US" altLang="en-US"/>
            </a:br>
            <a:r>
              <a:rPr lang="en-US" altLang="en-US"/>
              <a:t>…by 75%!</a:t>
            </a:r>
            <a:endParaRPr lang="en-US" altLang="en-US">
              <a:latin typeface="Arial Narrow" pitchFamily="34" charset="0"/>
            </a:endParaRPr>
          </a:p>
        </p:txBody>
      </p:sp>
      <p:sp>
        <p:nvSpPr>
          <p:cNvPr id="41010" name="AutoShape 56"/>
          <p:cNvSpPr>
            <a:spLocks/>
          </p:cNvSpPr>
          <p:nvPr/>
        </p:nvSpPr>
        <p:spPr bwMode="auto">
          <a:xfrm>
            <a:off x="7450138" y="3048000"/>
            <a:ext cx="271462" cy="2971800"/>
          </a:xfrm>
          <a:prstGeom prst="rightBrace">
            <a:avLst>
              <a:gd name="adj1" fmla="val 91228"/>
              <a:gd name="adj2" fmla="val 50000"/>
            </a:avLst>
          </a:prstGeom>
          <a:noFill/>
          <a:ln w="31750">
            <a:solidFill>
              <a:srgbClr val="FBC93D"/>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11" name="Text Box 57"/>
          <p:cNvSpPr txBox="1">
            <a:spLocks noChangeArrowheads="1"/>
          </p:cNvSpPr>
          <p:nvPr/>
        </p:nvSpPr>
        <p:spPr bwMode="auto">
          <a:xfrm>
            <a:off x="3733800" y="1447800"/>
            <a:ext cx="5410200" cy="10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a:t>lGæde P, Vedel P, Larsen N, Jensen GVH</a:t>
            </a:r>
            <a:r>
              <a:rPr lang="en-US" altLang="en-US"/>
              <a:t>, </a:t>
            </a:r>
            <a:r>
              <a:rPr lang="en-US" altLang="en-US" sz="1200"/>
              <a:t>Parving H-H,</a:t>
            </a:r>
            <a:r>
              <a:rPr lang="en-US" altLang="en-US"/>
              <a:t> </a:t>
            </a:r>
            <a:r>
              <a:rPr lang="en-US" altLang="en-US" sz="1200"/>
              <a:t>Pedersen O. Multifactorial intervention and cardiovascular disease in patients with type 2 diabetes. </a:t>
            </a:r>
            <a:r>
              <a:rPr lang="en-US" altLang="en-US" sz="1200" i="1"/>
              <a:t>N Engl J Med</a:t>
            </a:r>
            <a:r>
              <a:rPr lang="en-US" altLang="en-US" sz="1200"/>
              <a:t>. 2003;348:383-393.</a:t>
            </a:r>
            <a:r>
              <a:rPr lang="en-US" altLang="en-US" sz="1400"/>
              <a:t> </a:t>
            </a:r>
          </a:p>
          <a:p>
            <a:pPr algn="ctr" eaLnBrk="1" hangingPunct="1">
              <a:spcBef>
                <a:spcPct val="50000"/>
              </a:spcBef>
            </a:pPr>
            <a:endParaRPr lang="en-US" altLang="en-US" sz="1400"/>
          </a:p>
        </p:txBody>
      </p:sp>
    </p:spTree>
    <p:extLst>
      <p:ext uri="{BB962C8B-B14F-4D97-AF65-F5344CB8AC3E}">
        <p14:creationId xmlns="" xmlns:p14="http://schemas.microsoft.com/office/powerpoint/2010/main" val="42468081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11"/>
                                        </p:tgtEl>
                                        <p:attrNameLst>
                                          <p:attrName>style.visibility</p:attrName>
                                        </p:attrNameLst>
                                      </p:cBhvr>
                                      <p:to>
                                        <p:strVal val="visible"/>
                                      </p:to>
                                    </p:set>
                                    <p:animEffect transition="in" filter="dissolve">
                                      <p:cBhvr>
                                        <p:cTn id="2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19200"/>
            <a:ext cx="7772400" cy="5410200"/>
          </a:xfrm>
          <a:ln>
            <a:solidFill>
              <a:schemeClr val="accent6">
                <a:lumMod val="75000"/>
              </a:schemeClr>
            </a:solidFill>
          </a:ln>
        </p:spPr>
        <p:txBody>
          <a:bodyPr>
            <a:noAutofit/>
          </a:bodyPr>
          <a:lstStyle/>
          <a:p>
            <a:r>
              <a:rPr lang="en-US" sz="2400" dirty="0" smtClean="0"/>
              <a:t>Optimal and individualized </a:t>
            </a:r>
            <a:r>
              <a:rPr lang="en-US" sz="2400" dirty="0" err="1" smtClean="0"/>
              <a:t>glycemic</a:t>
            </a:r>
            <a:r>
              <a:rPr lang="en-US" sz="2400" dirty="0" smtClean="0"/>
              <a:t> control.</a:t>
            </a:r>
          </a:p>
          <a:p>
            <a:r>
              <a:rPr lang="en-US" sz="2400" dirty="0" smtClean="0"/>
              <a:t>SMBG (individualized frequency).</a:t>
            </a:r>
          </a:p>
          <a:p>
            <a:r>
              <a:rPr lang="en-US" sz="2400" dirty="0" smtClean="0"/>
              <a:t>HbA1c testing (2–4 times/year).</a:t>
            </a:r>
          </a:p>
          <a:p>
            <a:r>
              <a:rPr lang="en-US" sz="2400" dirty="0" smtClean="0"/>
              <a:t>Patient education in diabetes management (annual).</a:t>
            </a:r>
          </a:p>
          <a:p>
            <a:r>
              <a:rPr lang="en-US" sz="2400" dirty="0" smtClean="0"/>
              <a:t>Medical nutrition therapy and education (annual).</a:t>
            </a:r>
          </a:p>
          <a:p>
            <a:r>
              <a:rPr lang="en-US" sz="2400" dirty="0" smtClean="0"/>
              <a:t>Eye examination (annual or biannual).</a:t>
            </a:r>
            <a:endParaRPr lang="en-US" sz="2400" b="1" dirty="0" smtClean="0"/>
          </a:p>
          <a:p>
            <a:r>
              <a:rPr lang="en-US" sz="2400" dirty="0" smtClean="0"/>
              <a:t>Foot examination (1–2 times/year by physician; daily by patient).</a:t>
            </a:r>
          </a:p>
          <a:p>
            <a:r>
              <a:rPr lang="en-US" sz="2400" dirty="0" smtClean="0"/>
              <a:t>Screening for diabetic nephropathy (annual).</a:t>
            </a:r>
            <a:endParaRPr lang="en-US" sz="2400" b="1" dirty="0" smtClean="0"/>
          </a:p>
          <a:p>
            <a:r>
              <a:rPr lang="en-US" sz="2400" dirty="0" smtClean="0"/>
              <a:t>Blood pressure measurement (quarterly).</a:t>
            </a:r>
          </a:p>
          <a:p>
            <a:r>
              <a:rPr lang="en-US" sz="2400" dirty="0" smtClean="0"/>
              <a:t>Lipid profile and serum creatinine (estimate GFR) (annual).</a:t>
            </a:r>
            <a:endParaRPr lang="en-US" sz="2400" b="1" dirty="0" smtClean="0"/>
          </a:p>
          <a:p>
            <a:r>
              <a:rPr lang="en-US" sz="2400" dirty="0" smtClean="0"/>
              <a:t>Influenza/pneumococcal/hepatitis B immunizations.</a:t>
            </a:r>
          </a:p>
          <a:p>
            <a:r>
              <a:rPr lang="en-US" sz="2400" dirty="0" smtClean="0"/>
              <a:t>Consider antiplatelet therapy.</a:t>
            </a:r>
            <a:endParaRPr lang="en-US" sz="2400" dirty="0"/>
          </a:p>
        </p:txBody>
      </p:sp>
      <p:sp>
        <p:nvSpPr>
          <p:cNvPr id="5" name="Rectangle 4"/>
          <p:cNvSpPr/>
          <p:nvPr/>
        </p:nvSpPr>
        <p:spPr>
          <a:xfrm>
            <a:off x="5320342" y="6309320"/>
            <a:ext cx="3041217" cy="246221"/>
          </a:xfrm>
          <a:prstGeom prst="rect">
            <a:avLst/>
          </a:prstGeom>
        </p:spPr>
        <p:txBody>
          <a:bodyPr wrap="none">
            <a:spAutoFit/>
          </a:bodyPr>
          <a:lstStyle/>
          <a:p>
            <a:r>
              <a:rPr lang="en-US" sz="1000" dirty="0">
                <a:solidFill>
                  <a:schemeClr val="tx1">
                    <a:lumMod val="95000"/>
                  </a:schemeClr>
                </a:solidFill>
              </a:rPr>
              <a:t>Diabetes Care Volume 40, Supplement 1, January 2017</a:t>
            </a:r>
          </a:p>
        </p:txBody>
      </p:sp>
      <p:sp>
        <p:nvSpPr>
          <p:cNvPr id="6" name="Rounded Rectangle 5"/>
          <p:cNvSpPr/>
          <p:nvPr/>
        </p:nvSpPr>
        <p:spPr>
          <a:xfrm>
            <a:off x="683568" y="260648"/>
            <a:ext cx="7920880" cy="88473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srgbClr val="FFFF00"/>
                </a:solidFill>
                <a:effectLst>
                  <a:outerShdw blurRad="38100" dist="38100" dir="2700000" algn="tl">
                    <a:srgbClr val="000000">
                      <a:alpha val="43137"/>
                    </a:srgbClr>
                  </a:outerShdw>
                </a:effectLst>
                <a:ea typeface="+mj-ea"/>
                <a:cs typeface="+mj-cs"/>
              </a:rPr>
              <a:t>Guidelines for Ongoing, Comprehensive Medical Care for</a:t>
            </a:r>
            <a:br>
              <a:rPr lang="en-US" sz="2400" b="1" dirty="0">
                <a:solidFill>
                  <a:srgbClr val="FFFF00"/>
                </a:solidFill>
                <a:effectLst>
                  <a:outerShdw blurRad="38100" dist="38100" dir="2700000" algn="tl">
                    <a:srgbClr val="000000">
                      <a:alpha val="43137"/>
                    </a:srgbClr>
                  </a:outerShdw>
                </a:effectLst>
                <a:ea typeface="+mj-ea"/>
                <a:cs typeface="+mj-cs"/>
              </a:rPr>
            </a:br>
            <a:r>
              <a:rPr lang="en-US" sz="2400" b="1" dirty="0">
                <a:solidFill>
                  <a:srgbClr val="FFFF00"/>
                </a:solidFill>
                <a:effectLst>
                  <a:outerShdw blurRad="38100" dist="38100" dir="2700000" algn="tl">
                    <a:srgbClr val="000000">
                      <a:alpha val="43137"/>
                    </a:srgbClr>
                  </a:outerShdw>
                </a:effectLst>
                <a:ea typeface="+mj-ea"/>
                <a:cs typeface="+mj-cs"/>
              </a:rPr>
              <a:t>Patients with Diabetes</a:t>
            </a:r>
            <a:endParaRPr lang="en-US" sz="2400" dirty="0">
              <a:solidFill>
                <a:prstClr val="blac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600" b="1" dirty="0" smtClean="0">
                <a:solidFill>
                  <a:srgbClr val="FFFF00"/>
                </a:solidFill>
                <a:effectLst>
                  <a:outerShdw blurRad="38100" dist="38100" dir="2700000" algn="tl">
                    <a:srgbClr val="000000">
                      <a:alpha val="43137"/>
                    </a:srgbClr>
                  </a:outerShdw>
                </a:effectLst>
              </a:rPr>
              <a:t>Agenda</a:t>
            </a:r>
            <a:endParaRPr lang="en-US" sz="3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83568" y="1676400"/>
            <a:ext cx="8229600" cy="4800600"/>
          </a:xfrm>
        </p:spPr>
        <p:txBody>
          <a:bodyPr>
            <a:normAutofit lnSpcReduction="10000"/>
          </a:bodyPr>
          <a:lstStyle/>
          <a:p>
            <a:pPr>
              <a:lnSpc>
                <a:spcPct val="120000"/>
              </a:lnSpc>
              <a:spcBef>
                <a:spcPts val="0"/>
              </a:spcBef>
              <a:defRPr/>
            </a:pPr>
            <a:r>
              <a:rPr lang="en-US" sz="2600" dirty="0" smtClean="0">
                <a:effectLst>
                  <a:outerShdw blurRad="38100" dist="38100" dir="2700000" algn="tl">
                    <a:srgbClr val="000000">
                      <a:alpha val="43137"/>
                    </a:srgbClr>
                  </a:outerShdw>
                </a:effectLst>
              </a:rPr>
              <a:t>Introduction</a:t>
            </a:r>
            <a:endParaRPr lang="en-US" sz="2600" dirty="0" smtClean="0">
              <a:effectLst>
                <a:outerShdw blurRad="38100" dist="38100" dir="2700000" algn="tl">
                  <a:srgbClr val="000000">
                    <a:alpha val="43137"/>
                  </a:srgbClr>
                </a:outerShdw>
              </a:effectLst>
            </a:endParaRPr>
          </a:p>
          <a:p>
            <a:pPr>
              <a:lnSpc>
                <a:spcPct val="120000"/>
              </a:lnSpc>
              <a:spcBef>
                <a:spcPts val="0"/>
              </a:spcBef>
              <a:defRPr/>
            </a:pPr>
            <a:r>
              <a:rPr lang="en-US" sz="2600" dirty="0" smtClean="0">
                <a:effectLst>
                  <a:outerShdw blurRad="38100" dist="38100" dir="2700000" algn="tl">
                    <a:srgbClr val="000000">
                      <a:alpha val="43137"/>
                    </a:srgbClr>
                  </a:outerShdw>
                </a:effectLst>
              </a:rPr>
              <a:t>Pre-diabetes</a:t>
            </a:r>
          </a:p>
          <a:p>
            <a:pPr>
              <a:lnSpc>
                <a:spcPct val="120000"/>
              </a:lnSpc>
              <a:spcBef>
                <a:spcPts val="0"/>
              </a:spcBef>
              <a:defRPr/>
            </a:pPr>
            <a:r>
              <a:rPr lang="en-US" dirty="0" smtClean="0">
                <a:effectLst>
                  <a:outerShdw blurRad="38100" dist="38100" dir="2700000" algn="tl">
                    <a:srgbClr val="000000">
                      <a:alpha val="43137"/>
                    </a:srgbClr>
                  </a:outerShdw>
                </a:effectLst>
              </a:rPr>
              <a:t>Case presentation</a:t>
            </a:r>
          </a:p>
          <a:p>
            <a:pPr>
              <a:lnSpc>
                <a:spcPct val="120000"/>
              </a:lnSpc>
              <a:spcBef>
                <a:spcPts val="0"/>
              </a:spcBef>
              <a:defRPr/>
            </a:pPr>
            <a:r>
              <a:rPr lang="en-US" sz="2600" dirty="0" smtClean="0">
                <a:effectLst>
                  <a:outerShdw blurRad="38100" dist="38100" dir="2700000" algn="tl">
                    <a:srgbClr val="000000">
                      <a:alpha val="43137"/>
                    </a:srgbClr>
                  </a:outerShdw>
                </a:effectLst>
                <a:latin typeface="+mj-lt"/>
                <a:ea typeface="MS PGothic" panose="020B0600070205080204" pitchFamily="34" charset="-128"/>
                <a:cs typeface="Times New Roman" pitchFamily="18" charset="0"/>
              </a:rPr>
              <a:t>Treatment </a:t>
            </a:r>
            <a:r>
              <a:rPr lang="en-US" sz="2600" dirty="0" smtClean="0">
                <a:effectLst>
                  <a:outerShdw blurRad="38100" dist="38100" dir="2700000" algn="tl">
                    <a:srgbClr val="000000">
                      <a:alpha val="43137"/>
                    </a:srgbClr>
                  </a:outerShdw>
                </a:effectLst>
                <a:latin typeface="+mj-lt"/>
                <a:ea typeface="MS PGothic" panose="020B0600070205080204" pitchFamily="34" charset="-128"/>
                <a:cs typeface="Times New Roman" pitchFamily="18" charset="0"/>
              </a:rPr>
              <a:t>goals.</a:t>
            </a:r>
          </a:p>
          <a:p>
            <a:pPr>
              <a:lnSpc>
                <a:spcPct val="120000"/>
              </a:lnSpc>
              <a:spcBef>
                <a:spcPts val="0"/>
              </a:spcBef>
              <a:defRPr/>
            </a:pPr>
            <a:r>
              <a:rPr lang="en-US" sz="2600" dirty="0" smtClean="0">
                <a:effectLst>
                  <a:outerShdw blurRad="38100" dist="38100" dir="2700000" algn="tl">
                    <a:srgbClr val="000000">
                      <a:alpha val="43137"/>
                    </a:srgbClr>
                  </a:outerShdw>
                </a:effectLst>
                <a:latin typeface="+mj-lt"/>
              </a:rPr>
              <a:t>Comprehensive </a:t>
            </a:r>
            <a:r>
              <a:rPr lang="en-US" sz="2600" dirty="0">
                <a:effectLst>
                  <a:outerShdw blurRad="38100" dist="38100" dir="2700000" algn="tl">
                    <a:srgbClr val="000000">
                      <a:alpha val="43137"/>
                    </a:srgbClr>
                  </a:outerShdw>
                </a:effectLst>
                <a:latin typeface="+mj-lt"/>
              </a:rPr>
              <a:t>medical care</a:t>
            </a:r>
            <a:r>
              <a:rPr lang="en-US" sz="2600" dirty="0" smtClean="0">
                <a:effectLst>
                  <a:outerShdw blurRad="38100" dist="38100" dir="2700000" algn="tl">
                    <a:srgbClr val="000000">
                      <a:alpha val="43137"/>
                    </a:srgbClr>
                  </a:outerShdw>
                </a:effectLst>
                <a:latin typeface="+mj-lt"/>
              </a:rPr>
              <a:t>.</a:t>
            </a:r>
            <a:endParaRPr lang="en-US" sz="2600" dirty="0">
              <a:effectLst>
                <a:outerShdw blurRad="38100" dist="38100" dir="2700000" algn="tl">
                  <a:srgbClr val="000000">
                    <a:alpha val="43137"/>
                  </a:srgbClr>
                </a:outerShdw>
              </a:effectLst>
              <a:latin typeface="+mj-lt"/>
              <a:ea typeface="MS PGothic" panose="020B0600070205080204" pitchFamily="34" charset="-128"/>
              <a:cs typeface="Times New Roman" pitchFamily="18" charset="0"/>
            </a:endParaRPr>
          </a:p>
          <a:p>
            <a:pPr>
              <a:lnSpc>
                <a:spcPct val="120000"/>
              </a:lnSpc>
              <a:spcBef>
                <a:spcPts val="0"/>
              </a:spcBef>
              <a:defRPr/>
            </a:pPr>
            <a:r>
              <a:rPr lang="en-US" sz="2600" dirty="0" smtClean="0">
                <a:effectLst>
                  <a:outerShdw blurRad="38100" dist="38100" dir="2700000" algn="tl">
                    <a:srgbClr val="000000">
                      <a:alpha val="43137"/>
                    </a:srgbClr>
                  </a:outerShdw>
                </a:effectLst>
                <a:latin typeface="+mj-lt"/>
              </a:rPr>
              <a:t>Guidelines: ADA 2018 </a:t>
            </a:r>
            <a:r>
              <a:rPr lang="en-US" sz="2600" dirty="0">
                <a:effectLst>
                  <a:outerShdw blurRad="38100" dist="38100" dir="2700000" algn="tl">
                    <a:srgbClr val="000000">
                      <a:alpha val="43137"/>
                    </a:srgbClr>
                  </a:outerShdw>
                </a:effectLst>
                <a:latin typeface="+mj-lt"/>
              </a:rPr>
              <a:t>, AACE </a:t>
            </a:r>
            <a:r>
              <a:rPr lang="en-US" sz="2600" dirty="0" smtClean="0">
                <a:effectLst>
                  <a:outerShdw blurRad="38100" dist="38100" dir="2700000" algn="tl">
                    <a:srgbClr val="000000">
                      <a:alpha val="43137"/>
                    </a:srgbClr>
                  </a:outerShdw>
                </a:effectLst>
                <a:latin typeface="+mj-lt"/>
              </a:rPr>
              <a:t>2016.</a:t>
            </a:r>
          </a:p>
          <a:p>
            <a:pPr>
              <a:lnSpc>
                <a:spcPct val="120000"/>
              </a:lnSpc>
              <a:spcBef>
                <a:spcPts val="0"/>
              </a:spcBef>
              <a:defRPr/>
            </a:pPr>
            <a:r>
              <a:rPr lang="en-US" dirty="0" smtClean="0">
                <a:latin typeface="+mj-lt"/>
              </a:rPr>
              <a:t>Different anti-diabetic drugs (Advantages-Disadvantages)</a:t>
            </a:r>
          </a:p>
          <a:p>
            <a:pPr>
              <a:lnSpc>
                <a:spcPct val="120000"/>
              </a:lnSpc>
              <a:spcBef>
                <a:spcPts val="0"/>
              </a:spcBef>
              <a:defRPr/>
            </a:pPr>
            <a:r>
              <a:rPr lang="en-US" sz="2600" dirty="0" smtClean="0">
                <a:latin typeface="+mj-lt"/>
              </a:rPr>
              <a:t>Drug selection (First- Second and Third choices)</a:t>
            </a:r>
            <a:endParaRPr lang="en-US" sz="2600" dirty="0" smtClean="0">
              <a:latin typeface="+mj-lt"/>
            </a:endParaRPr>
          </a:p>
          <a:p>
            <a:pPr>
              <a:lnSpc>
                <a:spcPct val="120000"/>
              </a:lnSpc>
              <a:spcBef>
                <a:spcPts val="0"/>
              </a:spcBef>
              <a:defRPr/>
            </a:pPr>
            <a:r>
              <a:rPr lang="en-US" sz="2600" dirty="0" smtClean="0">
                <a:effectLst>
                  <a:outerShdw blurRad="38100" dist="38100" dir="2700000" algn="tl">
                    <a:srgbClr val="000000">
                      <a:alpha val="43137"/>
                    </a:srgbClr>
                  </a:outerShdw>
                </a:effectLst>
                <a:latin typeface="+mj-lt"/>
              </a:rPr>
              <a:t>Conclusion.</a:t>
            </a:r>
            <a:endParaRPr lang="en-US" sz="2000" kern="0" dirty="0">
              <a:effectLst>
                <a:outerShdw blurRad="38100" dist="38100" dir="2700000" algn="tl">
                  <a:srgbClr val="000000">
                    <a:alpha val="43137"/>
                  </a:srgbClr>
                </a:outerShdw>
              </a:effectLst>
              <a:latin typeface="+mj-lt"/>
            </a:endParaRPr>
          </a:p>
          <a:p>
            <a:pPr marL="0" lvl="0" indent="0">
              <a:spcBef>
                <a:spcPts val="0"/>
              </a:spcBef>
              <a:buNone/>
              <a:defRPr/>
            </a:pPr>
            <a:endParaRPr lang="en-US" sz="2400" b="1" dirty="0">
              <a:effectLst>
                <a:outerShdw blurRad="38100" dist="38100" dir="2700000" algn="tl">
                  <a:srgbClr val="000000">
                    <a:alpha val="43137"/>
                  </a:srgbClr>
                </a:outerShdw>
              </a:effectLst>
              <a:latin typeface="+mj-lt"/>
            </a:endParaRPr>
          </a:p>
          <a:p>
            <a:pPr marL="0" lvl="0" indent="0">
              <a:spcBef>
                <a:spcPts val="0"/>
              </a:spcBef>
              <a:buNone/>
              <a:defRPr/>
            </a:pPr>
            <a:endParaRPr lang="en-US" sz="2400" b="1" dirty="0" smtClean="0">
              <a:effectLst>
                <a:outerShdw blurRad="38100" dist="38100" dir="2700000" algn="tl">
                  <a:srgbClr val="000000">
                    <a:alpha val="43137"/>
                  </a:srgbClr>
                </a:outerShdw>
              </a:effectLst>
            </a:endParaRPr>
          </a:p>
          <a:p>
            <a:pPr marL="0" lvl="0" indent="0">
              <a:spcBef>
                <a:spcPts val="0"/>
              </a:spcBef>
              <a:buNone/>
              <a:defRPr/>
            </a:pPr>
            <a:endParaRPr lang="en-US" sz="2400" dirty="0"/>
          </a:p>
          <a:p>
            <a:endParaRPr lang="en-US" dirty="0"/>
          </a:p>
        </p:txBody>
      </p:sp>
      <p:sp>
        <p:nvSpPr>
          <p:cNvPr id="2" name="Rounded Rectangle 1"/>
          <p:cNvSpPr/>
          <p:nvPr/>
        </p:nvSpPr>
        <p:spPr>
          <a:xfrm>
            <a:off x="457200" y="1844824"/>
            <a:ext cx="8229600" cy="43273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54536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11560" y="1916832"/>
            <a:ext cx="7920880" cy="208823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dirty="0">
                <a:solidFill>
                  <a:srgbClr val="FFFF00"/>
                </a:solidFill>
                <a:effectLst>
                  <a:outerShdw blurRad="38100" dist="38100" dir="2700000" algn="tl">
                    <a:srgbClr val="000000">
                      <a:alpha val="43137"/>
                    </a:srgbClr>
                  </a:outerShdw>
                </a:effectLst>
                <a:ea typeface="MS PGothic" panose="020B0600070205080204" pitchFamily="34" charset="-128"/>
                <a:cs typeface="Times New Roman" pitchFamily="18" charset="0"/>
              </a:rPr>
              <a:t>Treatment goals</a:t>
            </a:r>
            <a:endParaRPr lang="en-US" sz="2400" dirty="0">
              <a:solidFill>
                <a:prstClr val="blac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500991" y="2209800"/>
            <a:ext cx="7868984" cy="1295400"/>
          </a:xfrm>
          <a:prstGeom prst="rect">
            <a:avLst/>
          </a:prstGeom>
          <a:noFill/>
          <a:ln w="19050">
            <a:solidFill>
              <a:schemeClr val="accent6">
                <a:lumMod val="75000"/>
              </a:schemeClr>
            </a:solidFill>
            <a:miter lim="800000"/>
            <a:headEnd/>
            <a:tailEnd/>
          </a:ln>
        </p:spPr>
      </p:pic>
      <p:sp>
        <p:nvSpPr>
          <p:cNvPr id="5" name="Rectangle 4"/>
          <p:cNvSpPr/>
          <p:nvPr/>
        </p:nvSpPr>
        <p:spPr>
          <a:xfrm>
            <a:off x="755576" y="3700577"/>
            <a:ext cx="7998060" cy="2677656"/>
          </a:xfrm>
          <a:prstGeom prst="rect">
            <a:avLst/>
          </a:prstGeom>
        </p:spPr>
        <p:txBody>
          <a:bodyPr wrap="square">
            <a:spAutoFit/>
          </a:bodyPr>
          <a:lstStyle/>
          <a:p>
            <a:r>
              <a:rPr lang="en-US" sz="2400" dirty="0" smtClean="0"/>
              <a:t>*More or less stringent </a:t>
            </a:r>
            <a:r>
              <a:rPr lang="en-US" sz="2400" dirty="0" err="1" smtClean="0"/>
              <a:t>glycemic</a:t>
            </a:r>
            <a:r>
              <a:rPr lang="en-US" sz="2400" dirty="0" smtClean="0"/>
              <a:t> goals may be appropriate for individual patients. Goals should be individualized based on duration of diabetes, age/life expectancy, </a:t>
            </a:r>
            <a:r>
              <a:rPr lang="en-US" sz="2400" dirty="0" err="1" smtClean="0"/>
              <a:t>comorbid</a:t>
            </a:r>
            <a:r>
              <a:rPr lang="en-US" sz="2400" dirty="0" smtClean="0"/>
              <a:t> conditions, known CVD or advanced </a:t>
            </a:r>
            <a:r>
              <a:rPr lang="en-US" sz="2400" dirty="0" err="1" smtClean="0"/>
              <a:t>microvascular</a:t>
            </a:r>
            <a:r>
              <a:rPr lang="en-US" sz="2400" dirty="0" smtClean="0"/>
              <a:t> complications, hypoglycemia unawareness, and individual patient considerations.</a:t>
            </a:r>
          </a:p>
          <a:p>
            <a:endParaRPr lang="en-US" sz="2400" dirty="0" smtClean="0"/>
          </a:p>
          <a:p>
            <a:endParaRPr lang="en-US" sz="2400" dirty="0"/>
          </a:p>
        </p:txBody>
      </p:sp>
      <p:sp>
        <p:nvSpPr>
          <p:cNvPr id="6" name="Rectangle 5"/>
          <p:cNvSpPr/>
          <p:nvPr/>
        </p:nvSpPr>
        <p:spPr>
          <a:xfrm>
            <a:off x="5320342" y="6309320"/>
            <a:ext cx="3041217" cy="246221"/>
          </a:xfrm>
          <a:prstGeom prst="rect">
            <a:avLst/>
          </a:prstGeom>
        </p:spPr>
        <p:txBody>
          <a:bodyPr wrap="none">
            <a:spAutoFit/>
          </a:bodyPr>
          <a:lstStyle/>
          <a:p>
            <a:r>
              <a:rPr lang="en-US" sz="1000" dirty="0">
                <a:solidFill>
                  <a:schemeClr val="tx1">
                    <a:lumMod val="95000"/>
                  </a:schemeClr>
                </a:solidFill>
              </a:rPr>
              <a:t>Diabetes Care Volume 40, Supplement 1, January 2017</a:t>
            </a:r>
          </a:p>
        </p:txBody>
      </p:sp>
      <p:pic>
        <p:nvPicPr>
          <p:cNvPr id="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416" y="6214844"/>
            <a:ext cx="1066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ounded Rectangle 7"/>
          <p:cNvSpPr/>
          <p:nvPr/>
        </p:nvSpPr>
        <p:spPr>
          <a:xfrm>
            <a:off x="605880" y="788785"/>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lvl="0" algn="ctr">
              <a:defRPr/>
            </a:pPr>
            <a:r>
              <a:rPr lang="en-US" sz="3200" b="1" dirty="0">
                <a:solidFill>
                  <a:srgbClr val="FFFF00"/>
                </a:solidFill>
                <a:effectLst>
                  <a:outerShdw blurRad="38100" dist="38100" dir="2700000" algn="tl">
                    <a:srgbClr val="000000">
                      <a:alpha val="43137"/>
                    </a:srgbClr>
                  </a:outerShdw>
                </a:effectLst>
                <a:ea typeface="+mj-ea"/>
                <a:cs typeface="+mj-cs"/>
              </a:rPr>
              <a:t>Summary of glycemic recommendations for non-pregnant adults with diabetes.</a:t>
            </a:r>
            <a:endParaRPr kumimoji="0" lang="en-US" sz="32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sz="quarter" idx="1"/>
          </p:nvPr>
        </p:nvSpPr>
        <p:spPr/>
        <p:txBody>
          <a:bodyPr/>
          <a:lstStyle/>
          <a:p>
            <a:r>
              <a:rPr lang="en-GB" sz="2400" dirty="0" smtClean="0">
                <a:latin typeface="Calibri" pitchFamily="34" charset="0"/>
              </a:rPr>
              <a:t>Current HbA</a:t>
            </a:r>
            <a:r>
              <a:rPr lang="en-GB" sz="2400" baseline="-25000" dirty="0" smtClean="0">
                <a:latin typeface="Calibri" pitchFamily="34" charset="0"/>
              </a:rPr>
              <a:t>1c</a:t>
            </a:r>
            <a:r>
              <a:rPr lang="en-GB" sz="2400" dirty="0" smtClean="0">
                <a:latin typeface="Calibri" pitchFamily="34" charset="0"/>
              </a:rPr>
              <a:t> goals include:</a:t>
            </a:r>
          </a:p>
          <a:p>
            <a:pPr lvl="1"/>
            <a:r>
              <a:rPr lang="en-GB" sz="2400" dirty="0" smtClean="0">
                <a:latin typeface="Calibri" pitchFamily="34" charset="0"/>
              </a:rPr>
              <a:t>ADA, EASD: </a:t>
            </a:r>
            <a:r>
              <a:rPr lang="en-GB" sz="2400" b="1" dirty="0" smtClean="0">
                <a:effectLst>
                  <a:outerShdw blurRad="38100" dist="38100" dir="2700000" algn="tl">
                    <a:srgbClr val="000000">
                      <a:alpha val="43137"/>
                    </a:srgbClr>
                  </a:outerShdw>
                </a:effectLst>
                <a:latin typeface="Calibri" pitchFamily="34" charset="0"/>
              </a:rPr>
              <a:t>&lt;7% </a:t>
            </a:r>
          </a:p>
          <a:p>
            <a:pPr lvl="1"/>
            <a:r>
              <a:rPr lang="en-GB" sz="2400" dirty="0" smtClean="0">
                <a:latin typeface="Calibri" pitchFamily="34" charset="0"/>
              </a:rPr>
              <a:t>AACE, JDS , IDF   </a:t>
            </a:r>
            <a:r>
              <a:rPr lang="en-GB" sz="2400" b="1" dirty="0" smtClean="0">
                <a:effectLst>
                  <a:outerShdw blurRad="38100" dist="38100" dir="2700000" algn="tl">
                    <a:srgbClr val="000000">
                      <a:alpha val="43137"/>
                    </a:srgbClr>
                  </a:outerShdw>
                </a:effectLst>
                <a:latin typeface="Calibri" pitchFamily="34" charset="0"/>
              </a:rPr>
              <a:t>≤6.5%</a:t>
            </a:r>
          </a:p>
          <a:p>
            <a:r>
              <a:rPr lang="en-GB" sz="2400" dirty="0" smtClean="0">
                <a:latin typeface="Calibri" pitchFamily="34" charset="0"/>
              </a:rPr>
              <a:t>Current pre- and postprandial glucose goals include:</a:t>
            </a:r>
          </a:p>
        </p:txBody>
      </p:sp>
      <p:sp>
        <p:nvSpPr>
          <p:cNvPr id="5" name="Rounded Rectangle 4"/>
          <p:cNvSpPr>
            <a:spLocks noChangeArrowheads="1"/>
          </p:cNvSpPr>
          <p:nvPr/>
        </p:nvSpPr>
        <p:spPr bwMode="auto">
          <a:xfrm>
            <a:off x="2218139" y="3836993"/>
            <a:ext cx="6530325" cy="888151"/>
          </a:xfrm>
          <a:prstGeom prst="roundRect">
            <a:avLst>
              <a:gd name="adj" fmla="val 14653"/>
            </a:avLst>
          </a:prstGeom>
          <a:noFill/>
          <a:ln w="38100">
            <a:solidFill>
              <a:srgbClr val="739DD2"/>
            </a:solidFill>
            <a:round/>
            <a:headEnd/>
            <a:tailEnd/>
          </a:ln>
          <a:extLst/>
        </p:spPr>
        <p:txBody>
          <a:bodyPr anchor="ctr"/>
          <a:lstStyle/>
          <a:p>
            <a:pPr marL="990575" lvl="1" indent="-380990" eaLnBrk="0" fontAlgn="base" hangingPunct="0">
              <a:spcBef>
                <a:spcPct val="40000"/>
              </a:spcBef>
              <a:spcAft>
                <a:spcPct val="0"/>
              </a:spcAft>
              <a:buClr>
                <a:srgbClr val="739DD2"/>
              </a:buClr>
              <a:buFontTx/>
              <a:buChar char="•"/>
              <a:defRPr/>
            </a:pPr>
            <a:r>
              <a:rPr lang="en-US" kern="0" dirty="0">
                <a:latin typeface="Verdana" panose="020B0604030504040204" pitchFamily="34" charset="0"/>
                <a:ea typeface="Verdana" panose="020B0604030504040204" pitchFamily="34" charset="0"/>
                <a:cs typeface="Verdana" panose="020B0604030504040204" pitchFamily="34" charset="0"/>
              </a:rPr>
              <a:t>Pre-meal: </a:t>
            </a:r>
            <a:r>
              <a:rPr lang="en-US" kern="0" dirty="0" smtClean="0">
                <a:latin typeface="Verdana" panose="020B0604030504040204" pitchFamily="34" charset="0"/>
                <a:ea typeface="Verdana" panose="020B0604030504040204" pitchFamily="34" charset="0"/>
                <a:cs typeface="Verdana" panose="020B0604030504040204" pitchFamily="34" charset="0"/>
              </a:rPr>
              <a:t>80–130 </a:t>
            </a:r>
            <a:r>
              <a:rPr lang="en-US" kern="0" dirty="0">
                <a:latin typeface="Verdana" panose="020B0604030504040204" pitchFamily="34" charset="0"/>
                <a:ea typeface="Verdana" panose="020B0604030504040204" pitchFamily="34" charset="0"/>
                <a:cs typeface="Verdana" panose="020B0604030504040204" pitchFamily="34" charset="0"/>
              </a:rPr>
              <a:t>mg/</a:t>
            </a:r>
            <a:r>
              <a:rPr lang="en-US" kern="0" dirty="0" err="1">
                <a:latin typeface="Verdana" panose="020B0604030504040204" pitchFamily="34" charset="0"/>
                <a:ea typeface="Verdana" panose="020B0604030504040204" pitchFamily="34" charset="0"/>
                <a:cs typeface="Verdana" panose="020B0604030504040204" pitchFamily="34" charset="0"/>
              </a:rPr>
              <a:t>dL</a:t>
            </a:r>
            <a:r>
              <a:rPr lang="en-US" kern="0" dirty="0">
                <a:latin typeface="Verdana" panose="020B0604030504040204" pitchFamily="34" charset="0"/>
                <a:ea typeface="Verdana" panose="020B0604030504040204" pitchFamily="34" charset="0"/>
                <a:cs typeface="Verdana" panose="020B0604030504040204" pitchFamily="34" charset="0"/>
              </a:rPr>
              <a:t> (5.0–7.2 </a:t>
            </a:r>
            <a:r>
              <a:rPr lang="en-US" kern="0" dirty="0" err="1">
                <a:latin typeface="Verdana" panose="020B0604030504040204" pitchFamily="34" charset="0"/>
                <a:ea typeface="Verdana" panose="020B0604030504040204" pitchFamily="34" charset="0"/>
                <a:cs typeface="Verdana" panose="020B0604030504040204" pitchFamily="34" charset="0"/>
              </a:rPr>
              <a:t>mmol</a:t>
            </a:r>
            <a:r>
              <a:rPr lang="en-US" kern="0" dirty="0">
                <a:latin typeface="Verdana" panose="020B0604030504040204" pitchFamily="34" charset="0"/>
                <a:ea typeface="Verdana" panose="020B0604030504040204" pitchFamily="34" charset="0"/>
                <a:cs typeface="Verdana" panose="020B0604030504040204" pitchFamily="34" charset="0"/>
              </a:rPr>
              <a:t>/L)</a:t>
            </a:r>
          </a:p>
          <a:p>
            <a:pPr marL="990575" lvl="1" indent="-380990" eaLnBrk="0" fontAlgn="base" hangingPunct="0">
              <a:spcBef>
                <a:spcPct val="40000"/>
              </a:spcBef>
              <a:spcAft>
                <a:spcPct val="0"/>
              </a:spcAft>
              <a:buClr>
                <a:srgbClr val="739DD2"/>
              </a:buClr>
              <a:buFontTx/>
              <a:buChar char="•"/>
              <a:defRPr/>
            </a:pPr>
            <a:r>
              <a:rPr lang="en-US" kern="0" dirty="0">
                <a:latin typeface="Verdana" panose="020B0604030504040204" pitchFamily="34" charset="0"/>
                <a:ea typeface="Verdana" panose="020B0604030504040204" pitchFamily="34" charset="0"/>
                <a:cs typeface="Verdana" panose="020B0604030504040204" pitchFamily="34" charset="0"/>
              </a:rPr>
              <a:t>Peak: &lt;180 mg/</a:t>
            </a:r>
            <a:r>
              <a:rPr lang="en-US" kern="0" dirty="0" err="1">
                <a:latin typeface="Verdana" panose="020B0604030504040204" pitchFamily="34" charset="0"/>
                <a:ea typeface="Verdana" panose="020B0604030504040204" pitchFamily="34" charset="0"/>
                <a:cs typeface="Verdana" panose="020B0604030504040204" pitchFamily="34" charset="0"/>
              </a:rPr>
              <a:t>dL</a:t>
            </a:r>
            <a:r>
              <a:rPr lang="en-US" kern="0" dirty="0">
                <a:latin typeface="Verdana" panose="020B0604030504040204" pitchFamily="34" charset="0"/>
                <a:ea typeface="Verdana" panose="020B0604030504040204" pitchFamily="34" charset="0"/>
                <a:cs typeface="Verdana" panose="020B0604030504040204" pitchFamily="34" charset="0"/>
              </a:rPr>
              <a:t> (&lt;10 </a:t>
            </a:r>
            <a:r>
              <a:rPr lang="en-US" kern="0" dirty="0" err="1">
                <a:latin typeface="Verdana" panose="020B0604030504040204" pitchFamily="34" charset="0"/>
                <a:ea typeface="Verdana" panose="020B0604030504040204" pitchFamily="34" charset="0"/>
                <a:cs typeface="Verdana" panose="020B0604030504040204" pitchFamily="34" charset="0"/>
              </a:rPr>
              <a:t>mmol</a:t>
            </a:r>
            <a:r>
              <a:rPr lang="en-US" kern="0" dirty="0">
                <a:latin typeface="Verdana" panose="020B0604030504040204" pitchFamily="34" charset="0"/>
                <a:ea typeface="Verdana" panose="020B0604030504040204" pitchFamily="34" charset="0"/>
                <a:cs typeface="Verdana" panose="020B0604030504040204" pitchFamily="34" charset="0"/>
              </a:rPr>
              <a:t>/L)</a:t>
            </a:r>
          </a:p>
        </p:txBody>
      </p:sp>
      <p:sp>
        <p:nvSpPr>
          <p:cNvPr id="8" name="TextBox 5"/>
          <p:cNvSpPr txBox="1">
            <a:spLocks noChangeArrowheads="1"/>
          </p:cNvSpPr>
          <p:nvPr/>
        </p:nvSpPr>
        <p:spPr bwMode="auto">
          <a:xfrm>
            <a:off x="2143126" y="3348043"/>
            <a:ext cx="926306" cy="461665"/>
          </a:xfrm>
          <a:prstGeom prst="rect">
            <a:avLst/>
          </a:prstGeom>
          <a:noFill/>
          <a:ln>
            <a:noFill/>
          </a:ln>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20000"/>
              </a:spcBef>
              <a:spcAft>
                <a:spcPct val="0"/>
              </a:spcAft>
              <a:buClr>
                <a:srgbClr val="E97F20"/>
              </a:buClr>
              <a:defRPr/>
            </a:pPr>
            <a:r>
              <a:rPr lang="en-GB" sz="2400" b="1" dirty="0">
                <a:latin typeface="Verdana" pitchFamily="34" charset="0"/>
              </a:rPr>
              <a:t>ADA</a:t>
            </a:r>
          </a:p>
        </p:txBody>
      </p:sp>
      <p:sp>
        <p:nvSpPr>
          <p:cNvPr id="10" name="Rounded Rectangle 7"/>
          <p:cNvSpPr>
            <a:spLocks noChangeArrowheads="1"/>
          </p:cNvSpPr>
          <p:nvPr/>
        </p:nvSpPr>
        <p:spPr bwMode="auto">
          <a:xfrm>
            <a:off x="2218139" y="5289550"/>
            <a:ext cx="6530325" cy="928688"/>
          </a:xfrm>
          <a:prstGeom prst="roundRect">
            <a:avLst>
              <a:gd name="adj" fmla="val 16435"/>
            </a:avLst>
          </a:prstGeom>
          <a:noFill/>
          <a:ln w="38100">
            <a:solidFill>
              <a:srgbClr val="739DD2"/>
            </a:solidFill>
            <a:round/>
            <a:headEnd/>
            <a:tailEnd/>
          </a:ln>
          <a:extLst/>
        </p:spPr>
        <p:txBody>
          <a:bodyPr anchor="ctr"/>
          <a:lstStyle/>
          <a:p>
            <a:pPr marL="990575" lvl="1" indent="-380990" eaLnBrk="0" hangingPunct="0">
              <a:spcBef>
                <a:spcPct val="40000"/>
              </a:spcBef>
              <a:buClr>
                <a:srgbClr val="739DD2"/>
              </a:buClr>
              <a:buFontTx/>
              <a:buChar char="•"/>
              <a:defRPr/>
            </a:pPr>
            <a:r>
              <a:rPr lang="en-US" kern="0" dirty="0">
                <a:latin typeface="Verdana" panose="020B0604030504040204" pitchFamily="34" charset="0"/>
                <a:ea typeface="Verdana" panose="020B0604030504040204" pitchFamily="34" charset="0"/>
                <a:cs typeface="Verdana" panose="020B0604030504040204" pitchFamily="34" charset="0"/>
              </a:rPr>
              <a:t>Pre-meal: &lt;110 mg/</a:t>
            </a:r>
            <a:r>
              <a:rPr lang="en-US" kern="0" dirty="0" err="1">
                <a:latin typeface="Verdana" panose="020B0604030504040204" pitchFamily="34" charset="0"/>
                <a:ea typeface="Verdana" panose="020B0604030504040204" pitchFamily="34" charset="0"/>
                <a:cs typeface="Verdana" panose="020B0604030504040204" pitchFamily="34" charset="0"/>
              </a:rPr>
              <a:t>dL</a:t>
            </a:r>
            <a:r>
              <a:rPr lang="en-US" kern="0" dirty="0">
                <a:latin typeface="Verdana" panose="020B0604030504040204" pitchFamily="34" charset="0"/>
                <a:ea typeface="Verdana" panose="020B0604030504040204" pitchFamily="34" charset="0"/>
                <a:cs typeface="Verdana" panose="020B0604030504040204" pitchFamily="34" charset="0"/>
              </a:rPr>
              <a:t> (&lt;6.0 </a:t>
            </a:r>
            <a:r>
              <a:rPr lang="en-US" kern="0" dirty="0" err="1">
                <a:latin typeface="Verdana" panose="020B0604030504040204" pitchFamily="34" charset="0"/>
                <a:ea typeface="Verdana" panose="020B0604030504040204" pitchFamily="34" charset="0"/>
                <a:cs typeface="Verdana" panose="020B0604030504040204" pitchFamily="34" charset="0"/>
              </a:rPr>
              <a:t>mmol</a:t>
            </a:r>
            <a:r>
              <a:rPr lang="en-US" kern="0" dirty="0">
                <a:latin typeface="Verdana" panose="020B0604030504040204" pitchFamily="34" charset="0"/>
                <a:ea typeface="Verdana" panose="020B0604030504040204" pitchFamily="34" charset="0"/>
                <a:cs typeface="Verdana" panose="020B0604030504040204" pitchFamily="34" charset="0"/>
              </a:rPr>
              <a:t>/L)</a:t>
            </a:r>
          </a:p>
          <a:p>
            <a:pPr marL="990575" lvl="1" indent="-380990" eaLnBrk="0" hangingPunct="0">
              <a:spcBef>
                <a:spcPct val="40000"/>
              </a:spcBef>
              <a:buClr>
                <a:srgbClr val="739DD2"/>
              </a:buClr>
              <a:buFontTx/>
              <a:buChar char="•"/>
              <a:defRPr/>
            </a:pPr>
            <a:r>
              <a:rPr lang="en-US" kern="0" dirty="0">
                <a:latin typeface="Verdana" panose="020B0604030504040204" pitchFamily="34" charset="0"/>
                <a:ea typeface="Verdana" panose="020B0604030504040204" pitchFamily="34" charset="0"/>
                <a:cs typeface="Verdana" panose="020B0604030504040204" pitchFamily="34" charset="0"/>
              </a:rPr>
              <a:t>1–2-h peak: &lt;160 mg/</a:t>
            </a:r>
            <a:r>
              <a:rPr lang="en-US" kern="0" dirty="0" err="1">
                <a:latin typeface="Verdana" panose="020B0604030504040204" pitchFamily="34" charset="0"/>
                <a:ea typeface="Verdana" panose="020B0604030504040204" pitchFamily="34" charset="0"/>
                <a:cs typeface="Verdana" panose="020B0604030504040204" pitchFamily="34" charset="0"/>
              </a:rPr>
              <a:t>dL</a:t>
            </a:r>
            <a:r>
              <a:rPr lang="en-US" kern="0" dirty="0">
                <a:latin typeface="Verdana" panose="020B0604030504040204" pitchFamily="34" charset="0"/>
                <a:ea typeface="Verdana" panose="020B0604030504040204" pitchFamily="34" charset="0"/>
                <a:cs typeface="Verdana" panose="020B0604030504040204" pitchFamily="34" charset="0"/>
              </a:rPr>
              <a:t> (&lt;9.0 </a:t>
            </a:r>
            <a:r>
              <a:rPr lang="en-US" kern="0" dirty="0" err="1">
                <a:latin typeface="Verdana" panose="020B0604030504040204" pitchFamily="34" charset="0"/>
                <a:ea typeface="Verdana" panose="020B0604030504040204" pitchFamily="34" charset="0"/>
                <a:cs typeface="Verdana" panose="020B0604030504040204" pitchFamily="34" charset="0"/>
              </a:rPr>
              <a:t>mmol</a:t>
            </a:r>
            <a:r>
              <a:rPr lang="en-US" kern="0" dirty="0">
                <a:latin typeface="Verdana" panose="020B0604030504040204" pitchFamily="34" charset="0"/>
                <a:ea typeface="Verdana" panose="020B0604030504040204" pitchFamily="34" charset="0"/>
                <a:cs typeface="Verdana" panose="020B0604030504040204" pitchFamily="34" charset="0"/>
              </a:rPr>
              <a:t>/L)</a:t>
            </a:r>
          </a:p>
        </p:txBody>
      </p:sp>
      <p:sp>
        <p:nvSpPr>
          <p:cNvPr id="11" name="TextBox 8"/>
          <p:cNvSpPr txBox="1">
            <a:spLocks noChangeArrowheads="1"/>
          </p:cNvSpPr>
          <p:nvPr/>
        </p:nvSpPr>
        <p:spPr bwMode="auto">
          <a:xfrm>
            <a:off x="2218134" y="4832354"/>
            <a:ext cx="841697" cy="461665"/>
          </a:xfrm>
          <a:prstGeom prst="rect">
            <a:avLst/>
          </a:prstGeom>
          <a:noFill/>
          <a:ln>
            <a:noFill/>
          </a:ln>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20000"/>
              </a:spcBef>
              <a:spcAft>
                <a:spcPct val="0"/>
              </a:spcAft>
              <a:buClr>
                <a:srgbClr val="E97F20"/>
              </a:buClr>
              <a:defRPr/>
            </a:pPr>
            <a:r>
              <a:rPr lang="en-GB" sz="2400" b="1" dirty="0">
                <a:latin typeface="Verdana" pitchFamily="34" charset="0"/>
              </a:rPr>
              <a:t>IDF</a:t>
            </a:r>
          </a:p>
        </p:txBody>
      </p:sp>
      <p:sp>
        <p:nvSpPr>
          <p:cNvPr id="73736" name="TextBox 13"/>
          <p:cNvSpPr txBox="1">
            <a:spLocks noChangeArrowheads="1"/>
          </p:cNvSpPr>
          <p:nvPr/>
        </p:nvSpPr>
        <p:spPr bwMode="auto">
          <a:xfrm>
            <a:off x="0" y="6613526"/>
            <a:ext cx="4663679" cy="369332"/>
          </a:xfrm>
          <a:prstGeom prst="rect">
            <a:avLst/>
          </a:prstGeom>
          <a:noFill/>
          <a:ln w="9525">
            <a:noFill/>
            <a:miter lim="800000"/>
            <a:headEnd/>
            <a:tailEnd/>
          </a:ln>
        </p:spPr>
        <p:txBody>
          <a:bodyPr>
            <a:spAutoFit/>
          </a:bodyPr>
          <a:lstStyle/>
          <a:p>
            <a:pPr fontAlgn="base">
              <a:spcBef>
                <a:spcPct val="0"/>
              </a:spcBef>
              <a:spcAft>
                <a:spcPct val="0"/>
              </a:spcAft>
            </a:pPr>
            <a:r>
              <a:rPr lang="en-GB" sz="900" smtClean="0">
                <a:solidFill>
                  <a:srgbClr val="092F5E"/>
                </a:solidFill>
                <a:latin typeface="Verdana" pitchFamily="34" charset="0"/>
                <a:cs typeface="Arial" pitchFamily="34" charset="0"/>
              </a:rPr>
              <a:t>AACE, </a:t>
            </a:r>
            <a:r>
              <a:rPr lang="en-US" sz="900" smtClean="0">
                <a:solidFill>
                  <a:srgbClr val="092F5E"/>
                </a:solidFill>
                <a:latin typeface="Verdana" pitchFamily="34" charset="0"/>
                <a:cs typeface="Arial" pitchFamily="34" charset="0"/>
              </a:rPr>
              <a:t>American Association of Clinical. Endocrinologists</a:t>
            </a:r>
            <a:r>
              <a:rPr lang="en-GB" sz="900" smtClean="0">
                <a:solidFill>
                  <a:srgbClr val="092F5E"/>
                </a:solidFill>
                <a:latin typeface="Verdana" pitchFamily="34" charset="0"/>
                <a:cs typeface="Arial" pitchFamily="34" charset="0"/>
              </a:rPr>
              <a:t>; JDS, Japan Diabetes Society </a:t>
            </a:r>
          </a:p>
        </p:txBody>
      </p:sp>
      <p:sp>
        <p:nvSpPr>
          <p:cNvPr id="9" name="Rounded Rectangle 8"/>
          <p:cNvSpPr/>
          <p:nvPr/>
        </p:nvSpPr>
        <p:spPr>
          <a:xfrm>
            <a:off x="703239" y="290336"/>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lvl="0" algn="ctr">
              <a:defRPr/>
            </a:pPr>
            <a:r>
              <a:rPr lang="en-GB" sz="2800" b="1" kern="0">
                <a:solidFill>
                  <a:srgbClr val="FFFF00"/>
                </a:solidFill>
                <a:effectLst>
                  <a:outerShdw blurRad="38100" dist="38100" dir="2700000" algn="tl">
                    <a:srgbClr val="000000">
                      <a:alpha val="43137"/>
                    </a:srgbClr>
                  </a:outerShdw>
                </a:effectLst>
                <a:latin typeface="Calibri" pitchFamily="34" charset="0"/>
                <a:ea typeface="MS PGothic" panose="020B0600070205080204" pitchFamily="34" charset="-128"/>
                <a:cs typeface="+mj-cs"/>
              </a:rPr>
              <a:t>Current glycaemic targets</a:t>
            </a:r>
            <a:endParaRPr kumimoji="0" 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Verdana"/>
            </a:endParaRPr>
          </a:p>
        </p:txBody>
      </p:sp>
    </p:spTree>
    <p:custDataLst>
      <p:tags r:id="rId1"/>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5"/>
            <a:ext cx="8229600" cy="3628996"/>
          </a:xfrm>
          <a:ln>
            <a:solidFill>
              <a:schemeClr val="accent6">
                <a:lumMod val="75000"/>
              </a:schemeClr>
            </a:solidFill>
          </a:ln>
        </p:spPr>
        <p:txBody>
          <a:bodyPr>
            <a:normAutofit/>
          </a:bodyPr>
          <a:lstStyle/>
          <a:p>
            <a:endParaRPr lang="en-US" sz="2400" dirty="0" smtClean="0"/>
          </a:p>
          <a:p>
            <a:r>
              <a:rPr lang="en-US" sz="2400" dirty="0" smtClean="0"/>
              <a:t>Numerous aspects must be considered when setting glycemic targets. The ADA proposes optimal targets, but each target must be individualized to the needs of each patient and his or her disease factors.</a:t>
            </a:r>
          </a:p>
          <a:p>
            <a:endParaRPr lang="en-GB" sz="2400" dirty="0" smtClean="0">
              <a:cs typeface="Arial" panose="020B0604020202020204" pitchFamily="34" charset="0"/>
            </a:endParaRPr>
          </a:p>
          <a:p>
            <a:r>
              <a:rPr lang="en-GB" sz="2400" dirty="0" smtClean="0">
                <a:cs typeface="Arial" panose="020B0604020202020204" pitchFamily="34" charset="0"/>
              </a:rPr>
              <a:t>The Goal of Therapy is to achieve an HbA</a:t>
            </a:r>
            <a:r>
              <a:rPr lang="en-GB" sz="2400" baseline="-25000" dirty="0" smtClean="0">
                <a:cs typeface="Arial" panose="020B0604020202020204" pitchFamily="34" charset="0"/>
              </a:rPr>
              <a:t>1</a:t>
            </a:r>
            <a:r>
              <a:rPr lang="en-GB" sz="2400" dirty="0" smtClean="0">
                <a:cs typeface="Arial" panose="020B0604020202020204" pitchFamily="34" charset="0"/>
              </a:rPr>
              <a:t>c level as close to normal as possible, without subjecting the patient to excessive risk of hypoglycaemia.</a:t>
            </a:r>
          </a:p>
          <a:p>
            <a:endParaRPr lang="en-US" sz="2800" dirty="0"/>
          </a:p>
        </p:txBody>
      </p:sp>
      <p:sp>
        <p:nvSpPr>
          <p:cNvPr id="4" name="Rounded Rectangle 3"/>
          <p:cNvSpPr/>
          <p:nvPr/>
        </p:nvSpPr>
        <p:spPr>
          <a:xfrm>
            <a:off x="703239" y="290336"/>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algn="ctr">
              <a:defRPr/>
            </a:pPr>
            <a:r>
              <a:rPr lang="en-US" sz="3600" b="1" dirty="0">
                <a:solidFill>
                  <a:srgbClr val="FFFF00"/>
                </a:solidFill>
                <a:effectLst>
                  <a:outerShdw blurRad="38100" dist="38100" dir="2700000" algn="tl">
                    <a:srgbClr val="000000">
                      <a:alpha val="43137"/>
                    </a:srgbClr>
                  </a:outerShdw>
                </a:effectLst>
                <a:ea typeface="+mj-ea"/>
                <a:cs typeface="+mj-cs"/>
              </a:rPr>
              <a:t>A1C and Glycemic Targets</a:t>
            </a:r>
            <a:endParaRPr lang="en-US" sz="3200" b="1" kern="0" dirty="0">
              <a:solidFill>
                <a:prstClr val="black"/>
              </a:solidFill>
              <a:effectLst>
                <a:outerShdw blurRad="38100" dist="38100" dir="2700000" algn="tl">
                  <a:srgbClr val="000000">
                    <a:alpha val="43137"/>
                  </a:srgbClr>
                </a:outerShdw>
              </a:effectLst>
              <a:latin typeface="Verdan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6"/>
          <p:cNvSpPr txBox="1">
            <a:spLocks noChangeArrowheads="1"/>
          </p:cNvSpPr>
          <p:nvPr/>
        </p:nvSpPr>
        <p:spPr bwMode="auto">
          <a:xfrm>
            <a:off x="180987" y="6491312"/>
            <a:ext cx="184731" cy="461665"/>
          </a:xfrm>
          <a:prstGeom prst="rect">
            <a:avLst/>
          </a:prstGeom>
          <a:noFill/>
          <a:ln w="9525">
            <a:noFill/>
            <a:miter lim="800000"/>
            <a:headEnd/>
            <a:tailEnd/>
          </a:ln>
        </p:spPr>
        <p:txBody>
          <a:bodyPr wrap="none">
            <a:spAutoFit/>
          </a:bodyPr>
          <a:lstStyle/>
          <a:p>
            <a:endParaRPr lang="en-US" sz="2400">
              <a:solidFill>
                <a:srgbClr val="000000"/>
              </a:solidFill>
              <a:latin typeface="Arial" pitchFamily="34" charset="0"/>
            </a:endParaRPr>
          </a:p>
        </p:txBody>
      </p:sp>
      <p:sp>
        <p:nvSpPr>
          <p:cNvPr id="70660" name="Title 12"/>
          <p:cNvSpPr txBox="1">
            <a:spLocks/>
          </p:cNvSpPr>
          <p:nvPr/>
        </p:nvSpPr>
        <p:spPr bwMode="auto">
          <a:xfrm>
            <a:off x="-4212976" y="3367112"/>
            <a:ext cx="8229600" cy="1143000"/>
          </a:xfrm>
          <a:prstGeom prst="rect">
            <a:avLst/>
          </a:prstGeom>
          <a:noFill/>
          <a:ln w="9525">
            <a:noFill/>
            <a:miter lim="800000"/>
            <a:headEnd/>
            <a:tailEnd/>
          </a:ln>
        </p:spPr>
        <p:txBody>
          <a:bodyPr lIns="121920" tIns="60960" rIns="121920" bIns="60960" anchor="ctr"/>
          <a:lstStyle/>
          <a:p>
            <a:endParaRPr lang="en-GB" sz="3200" b="1">
              <a:solidFill>
                <a:srgbClr val="001965"/>
              </a:solidFill>
              <a:latin typeface="Verdana" pitchFamily="34" charset="0"/>
            </a:endParaRPr>
          </a:p>
        </p:txBody>
      </p:sp>
      <p:sp>
        <p:nvSpPr>
          <p:cNvPr id="70661" name="TextBox 1"/>
          <p:cNvSpPr txBox="1">
            <a:spLocks noChangeArrowheads="1"/>
          </p:cNvSpPr>
          <p:nvPr/>
        </p:nvSpPr>
        <p:spPr bwMode="auto">
          <a:xfrm>
            <a:off x="304800" y="5029218"/>
            <a:ext cx="1072088" cy="400110"/>
          </a:xfrm>
          <a:prstGeom prst="rect">
            <a:avLst/>
          </a:prstGeom>
          <a:noFill/>
          <a:ln w="9525">
            <a:noFill/>
            <a:miter lim="800000"/>
            <a:headEnd/>
            <a:tailEnd/>
          </a:ln>
        </p:spPr>
        <p:txBody>
          <a:bodyPr wrap="none">
            <a:spAutoFit/>
          </a:bodyPr>
          <a:lstStyle/>
          <a:p>
            <a:r>
              <a:rPr lang="en-GB" sz="2000" dirty="0" smtClean="0">
                <a:solidFill>
                  <a:prstClr val="white"/>
                </a:solidFill>
                <a:effectLst>
                  <a:outerShdw blurRad="38100" dist="38100" dir="2700000" algn="tl">
                    <a:srgbClr val="000000">
                      <a:alpha val="43137"/>
                    </a:srgbClr>
                  </a:outerShdw>
                </a:effectLst>
                <a:latin typeface="Verdana" pitchFamily="34" charset="0"/>
              </a:rPr>
              <a:t>Psycho</a:t>
            </a:r>
            <a:endParaRPr lang="en-GB" sz="2000" dirty="0">
              <a:solidFill>
                <a:prstClr val="white"/>
              </a:solidFill>
              <a:effectLst>
                <a:outerShdw blurRad="38100" dist="38100" dir="2700000" algn="tl">
                  <a:srgbClr val="000000">
                    <a:alpha val="43137"/>
                  </a:srgbClr>
                </a:outerShdw>
              </a:effectLst>
              <a:latin typeface="Verdana" pitchFamily="34" charset="0"/>
            </a:endParaRPr>
          </a:p>
        </p:txBody>
      </p:sp>
      <p:sp>
        <p:nvSpPr>
          <p:cNvPr id="70662" name="TextBox 6"/>
          <p:cNvSpPr txBox="1">
            <a:spLocks noChangeArrowheads="1"/>
          </p:cNvSpPr>
          <p:nvPr/>
        </p:nvSpPr>
        <p:spPr bwMode="auto">
          <a:xfrm>
            <a:off x="457209" y="3048018"/>
            <a:ext cx="704039" cy="400110"/>
          </a:xfrm>
          <a:prstGeom prst="rect">
            <a:avLst/>
          </a:prstGeom>
          <a:noFill/>
          <a:ln w="9525">
            <a:noFill/>
            <a:miter lim="800000"/>
            <a:headEnd/>
            <a:tailEnd/>
          </a:ln>
        </p:spPr>
        <p:txBody>
          <a:bodyPr wrap="none">
            <a:spAutoFit/>
          </a:bodyPr>
          <a:lstStyle/>
          <a:p>
            <a:r>
              <a:rPr lang="en-GB" sz="2000" dirty="0">
                <a:solidFill>
                  <a:prstClr val="white"/>
                </a:solidFill>
                <a:effectLst>
                  <a:outerShdw blurRad="38100" dist="38100" dir="2700000" algn="tl">
                    <a:srgbClr val="000000">
                      <a:alpha val="43137"/>
                    </a:srgbClr>
                  </a:outerShdw>
                </a:effectLst>
                <a:latin typeface="Verdana" pitchFamily="34" charset="0"/>
              </a:rPr>
              <a:t>Bio-</a:t>
            </a:r>
          </a:p>
        </p:txBody>
      </p:sp>
      <p:sp>
        <p:nvSpPr>
          <p:cNvPr id="70663" name="TextBox 8"/>
          <p:cNvSpPr txBox="1">
            <a:spLocks noChangeArrowheads="1"/>
          </p:cNvSpPr>
          <p:nvPr/>
        </p:nvSpPr>
        <p:spPr bwMode="auto">
          <a:xfrm>
            <a:off x="365537" y="5749950"/>
            <a:ext cx="1018227" cy="400110"/>
          </a:xfrm>
          <a:prstGeom prst="rect">
            <a:avLst/>
          </a:prstGeom>
          <a:noFill/>
          <a:ln w="9525">
            <a:noFill/>
            <a:miter lim="800000"/>
            <a:headEnd/>
            <a:tailEnd/>
          </a:ln>
        </p:spPr>
        <p:txBody>
          <a:bodyPr wrap="none">
            <a:spAutoFit/>
          </a:bodyPr>
          <a:lstStyle/>
          <a:p>
            <a:r>
              <a:rPr lang="en-GB" sz="2000" dirty="0">
                <a:solidFill>
                  <a:prstClr val="white"/>
                </a:solidFill>
                <a:effectLst>
                  <a:outerShdw blurRad="38100" dist="38100" dir="2700000" algn="tl">
                    <a:srgbClr val="000000">
                      <a:alpha val="43137"/>
                    </a:srgbClr>
                  </a:outerShdw>
                </a:effectLst>
                <a:latin typeface="Verdana" pitchFamily="34" charset="0"/>
              </a:rPr>
              <a:t>-social</a:t>
            </a:r>
          </a:p>
        </p:txBody>
      </p:sp>
      <p:sp>
        <p:nvSpPr>
          <p:cNvPr id="70664" name="Left Brace 2"/>
          <p:cNvSpPr>
            <a:spLocks/>
          </p:cNvSpPr>
          <p:nvPr/>
        </p:nvSpPr>
        <p:spPr bwMode="auto">
          <a:xfrm>
            <a:off x="1458528" y="2181250"/>
            <a:ext cx="105965" cy="549275"/>
          </a:xfrm>
          <a:prstGeom prst="leftBrace">
            <a:avLst>
              <a:gd name="adj1" fmla="val 8315"/>
              <a:gd name="adj2" fmla="val 50000"/>
            </a:avLst>
          </a:prstGeom>
          <a:noFill/>
          <a:ln w="3175" algn="ctr">
            <a:solidFill>
              <a:srgbClr val="092F5E"/>
            </a:solidFill>
            <a:round/>
            <a:headEnd/>
            <a:tailEnd/>
          </a:ln>
        </p:spPr>
        <p:txBody>
          <a:bodyPr wrap="none" lIns="96000" tIns="96000" rIns="96000" bIns="96000" anchor="ctr"/>
          <a:lstStyle/>
          <a:p>
            <a:pPr algn="ctr">
              <a:spcBef>
                <a:spcPct val="50000"/>
              </a:spcBef>
            </a:pPr>
            <a:endParaRPr lang="en-GB" sz="2400" b="1">
              <a:solidFill>
                <a:srgbClr val="001965"/>
              </a:solidFill>
              <a:latin typeface="Arial" pitchFamily="34" charset="0"/>
            </a:endParaRPr>
          </a:p>
        </p:txBody>
      </p:sp>
      <p:sp>
        <p:nvSpPr>
          <p:cNvPr id="70665" name="Left Brace 9"/>
          <p:cNvSpPr>
            <a:spLocks/>
          </p:cNvSpPr>
          <p:nvPr/>
        </p:nvSpPr>
        <p:spPr bwMode="auto">
          <a:xfrm>
            <a:off x="1458528" y="2909888"/>
            <a:ext cx="105965" cy="2646362"/>
          </a:xfrm>
          <a:prstGeom prst="leftBrace">
            <a:avLst>
              <a:gd name="adj1" fmla="val 8325"/>
              <a:gd name="adj2" fmla="val 50000"/>
            </a:avLst>
          </a:prstGeom>
          <a:noFill/>
          <a:ln w="3175" algn="ctr">
            <a:solidFill>
              <a:srgbClr val="092F5E"/>
            </a:solidFill>
            <a:round/>
            <a:headEnd/>
            <a:tailEnd/>
          </a:ln>
        </p:spPr>
        <p:txBody>
          <a:bodyPr wrap="none" lIns="96000" tIns="96000" rIns="96000" bIns="96000" anchor="ctr"/>
          <a:lstStyle/>
          <a:p>
            <a:pPr algn="ctr">
              <a:spcBef>
                <a:spcPct val="50000"/>
              </a:spcBef>
            </a:pPr>
            <a:endParaRPr lang="en-GB" sz="2400" b="1">
              <a:solidFill>
                <a:srgbClr val="001965"/>
              </a:solidFill>
              <a:latin typeface="Arial" pitchFamily="34" charset="0"/>
            </a:endParaRPr>
          </a:p>
        </p:txBody>
      </p:sp>
      <p:sp>
        <p:nvSpPr>
          <p:cNvPr id="70666" name="Left Brace 10"/>
          <p:cNvSpPr>
            <a:spLocks/>
          </p:cNvSpPr>
          <p:nvPr/>
        </p:nvSpPr>
        <p:spPr bwMode="auto">
          <a:xfrm>
            <a:off x="1458528" y="5651500"/>
            <a:ext cx="105965" cy="630238"/>
          </a:xfrm>
          <a:prstGeom prst="leftBrace">
            <a:avLst>
              <a:gd name="adj1" fmla="val 8322"/>
              <a:gd name="adj2" fmla="val 50000"/>
            </a:avLst>
          </a:prstGeom>
          <a:noFill/>
          <a:ln w="3175" algn="ctr">
            <a:solidFill>
              <a:srgbClr val="092F5E"/>
            </a:solidFill>
            <a:round/>
            <a:headEnd/>
            <a:tailEnd/>
          </a:ln>
        </p:spPr>
        <p:txBody>
          <a:bodyPr wrap="none" lIns="96000" tIns="96000" rIns="96000" bIns="96000" anchor="ctr"/>
          <a:lstStyle/>
          <a:p>
            <a:pPr algn="ctr">
              <a:spcBef>
                <a:spcPct val="50000"/>
              </a:spcBef>
            </a:pPr>
            <a:endParaRPr lang="en-GB" sz="2400" b="1">
              <a:solidFill>
                <a:srgbClr val="001965"/>
              </a:solidFill>
              <a:latin typeface="Arial" pitchFamily="34" charset="0"/>
            </a:endParaRPr>
          </a:p>
        </p:txBody>
      </p:sp>
      <p:sp>
        <p:nvSpPr>
          <p:cNvPr id="70667" name="TextBox 11"/>
          <p:cNvSpPr txBox="1">
            <a:spLocks noChangeArrowheads="1"/>
          </p:cNvSpPr>
          <p:nvPr/>
        </p:nvSpPr>
        <p:spPr bwMode="auto">
          <a:xfrm rot="16200000">
            <a:off x="5869634" y="3549133"/>
            <a:ext cx="4114800" cy="369332"/>
          </a:xfrm>
          <a:prstGeom prst="rect">
            <a:avLst/>
          </a:prstGeom>
          <a:noFill/>
          <a:ln w="9525">
            <a:noFill/>
            <a:miter lim="800000"/>
            <a:headEnd/>
            <a:tailEnd/>
          </a:ln>
        </p:spPr>
        <p:txBody>
          <a:bodyPr wrap="square">
            <a:spAutoFit/>
          </a:bodyPr>
          <a:lstStyle/>
          <a:p>
            <a:pPr algn="ctr"/>
            <a:r>
              <a:rPr lang="en-GB" dirty="0">
                <a:solidFill>
                  <a:prstClr val="white"/>
                </a:solidFill>
                <a:effectLst>
                  <a:outerShdw blurRad="38100" dist="38100" dir="2700000" algn="tl">
                    <a:srgbClr val="000000">
                      <a:alpha val="43137"/>
                    </a:srgbClr>
                  </a:outerShdw>
                </a:effectLst>
                <a:latin typeface="Verdana" pitchFamily="34" charset="0"/>
              </a:rPr>
              <a:t>Patient-centred care</a:t>
            </a:r>
          </a:p>
        </p:txBody>
      </p:sp>
      <p:sp>
        <p:nvSpPr>
          <p:cNvPr id="70669" name="Rectangle 13"/>
          <p:cNvSpPr>
            <a:spLocks noChangeArrowheads="1"/>
          </p:cNvSpPr>
          <p:nvPr/>
        </p:nvSpPr>
        <p:spPr bwMode="auto">
          <a:xfrm>
            <a:off x="3" y="6624663"/>
            <a:ext cx="8797529" cy="231775"/>
          </a:xfrm>
          <a:prstGeom prst="rect">
            <a:avLst/>
          </a:prstGeom>
          <a:noFill/>
          <a:ln w="9525">
            <a:noFill/>
            <a:miter lim="800000"/>
            <a:headEnd/>
            <a:tailEnd/>
          </a:ln>
        </p:spPr>
        <p:txBody>
          <a:bodyPr>
            <a:spAutoFit/>
          </a:bodyPr>
          <a:lstStyle/>
          <a:p>
            <a:r>
              <a:rPr lang="sv-SE" sz="900" dirty="0">
                <a:solidFill>
                  <a:srgbClr val="092F5E"/>
                </a:solidFill>
                <a:latin typeface="Verdana" pitchFamily="34" charset="0"/>
              </a:rPr>
              <a:t>Inzucchi </a:t>
            </a:r>
            <a:r>
              <a:rPr lang="sv-SE" sz="900" i="1" dirty="0">
                <a:solidFill>
                  <a:srgbClr val="092F5E"/>
                </a:solidFill>
                <a:latin typeface="Verdana" pitchFamily="34" charset="0"/>
              </a:rPr>
              <a:t>et al. Diabetes Care </a:t>
            </a:r>
            <a:r>
              <a:rPr lang="sv-SE" sz="900" dirty="0">
                <a:solidFill>
                  <a:srgbClr val="092F5E"/>
                </a:solidFill>
                <a:latin typeface="Verdana" pitchFamily="34" charset="0"/>
              </a:rPr>
              <a:t>2012;35:1364–79</a:t>
            </a:r>
          </a:p>
        </p:txBody>
      </p:sp>
      <p:pic>
        <p:nvPicPr>
          <p:cNvPr id="1026" name="Picture 2"/>
          <p:cNvPicPr>
            <a:picLocks noChangeAspect="1" noChangeArrowheads="1"/>
          </p:cNvPicPr>
          <p:nvPr/>
        </p:nvPicPr>
        <p:blipFill>
          <a:blip r:embed="rId3" cstate="print"/>
          <a:srcRect/>
          <a:stretch>
            <a:fillRect/>
          </a:stretch>
        </p:blipFill>
        <p:spPr bwMode="auto">
          <a:xfrm>
            <a:off x="1905002" y="1295400"/>
            <a:ext cx="5655105" cy="4824412"/>
          </a:xfrm>
          <a:prstGeom prst="rect">
            <a:avLst/>
          </a:prstGeom>
          <a:noFill/>
          <a:ln w="28575">
            <a:solidFill>
              <a:schemeClr val="accent6">
                <a:lumMod val="75000"/>
              </a:schemeClr>
            </a:solidFill>
            <a:miter lim="800000"/>
            <a:headEnd/>
            <a:tailEnd/>
          </a:ln>
        </p:spPr>
      </p:pic>
      <p:sp>
        <p:nvSpPr>
          <p:cNvPr id="16" name="Oval 15"/>
          <p:cNvSpPr/>
          <p:nvPr/>
        </p:nvSpPr>
        <p:spPr>
          <a:xfrm>
            <a:off x="4953000" y="17526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0549" y="6314719"/>
            <a:ext cx="1066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p:nvSpPr>
        <p:spPr>
          <a:xfrm>
            <a:off x="5320342" y="6309320"/>
            <a:ext cx="3041217"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lumMod val="95000"/>
                  </a:prstClr>
                </a:solidFill>
                <a:effectLst/>
                <a:uLnTx/>
                <a:uFillTx/>
              </a:rPr>
              <a:t>Diabetes Care Volume 40, Supplement 1, January 2017</a:t>
            </a:r>
          </a:p>
        </p:txBody>
      </p:sp>
      <p:sp>
        <p:nvSpPr>
          <p:cNvPr id="18" name="Rounded Rectangle 17"/>
          <p:cNvSpPr/>
          <p:nvPr/>
        </p:nvSpPr>
        <p:spPr>
          <a:xfrm>
            <a:off x="703239" y="290336"/>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algn="ctr">
              <a:defRPr/>
            </a:pPr>
            <a:r>
              <a:rPr lang="en-GB" sz="3200" b="1" dirty="0">
                <a:solidFill>
                  <a:srgbClr val="FFFF00"/>
                </a:solidFill>
                <a:effectLst>
                  <a:outerShdw blurRad="38100" dist="38100" dir="2700000" algn="tl">
                    <a:srgbClr val="000000">
                      <a:alpha val="43137"/>
                    </a:srgbClr>
                  </a:outerShdw>
                </a:effectLst>
                <a:ea typeface="+mj-ea"/>
                <a:cs typeface="Times New Roman" pitchFamily="18" charset="0"/>
              </a:rPr>
              <a:t>Approach to the management of </a:t>
            </a:r>
            <a:r>
              <a:rPr lang="en-GB" sz="3200" b="1" dirty="0" err="1">
                <a:solidFill>
                  <a:srgbClr val="FFFF00"/>
                </a:solidFill>
                <a:effectLst>
                  <a:outerShdw blurRad="38100" dist="38100" dir="2700000" algn="tl">
                    <a:srgbClr val="000000">
                      <a:alpha val="43137"/>
                    </a:srgbClr>
                  </a:outerShdw>
                </a:effectLst>
                <a:ea typeface="+mj-ea"/>
                <a:cs typeface="Times New Roman" pitchFamily="18" charset="0"/>
              </a:rPr>
              <a:t>hyperglycemia</a:t>
            </a:r>
            <a:endParaRPr lang="en-US" sz="2800" b="1" kern="0" dirty="0">
              <a:solidFill>
                <a:prstClr val="black"/>
              </a:solidFill>
              <a:effectLst>
                <a:outerShdw blurRad="38100" dist="38100" dir="2700000" algn="tl">
                  <a:srgbClr val="000000">
                    <a:alpha val="43137"/>
                  </a:srgbClr>
                </a:outerShdw>
              </a:effectLst>
              <a:latin typeface="Verdana"/>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81"/>
            <a:ext cx="2133600" cy="365125"/>
          </a:xfrm>
          <a:prstGeom prst="rect">
            <a:avLst/>
          </a:prstGeom>
        </p:spPr>
        <p:txBody>
          <a:bodyPr/>
          <a:lstStyle/>
          <a:p>
            <a:pPr defTabSz="457200">
              <a:defRPr/>
            </a:pPr>
            <a:fld id="{396E1103-AC10-41C2-8F3D-1F491A433C98}" type="slidenum">
              <a:rPr lang="en-US" smtClean="0">
                <a:solidFill>
                  <a:srgbClr val="444492"/>
                </a:solidFill>
              </a:rPr>
              <a:pPr defTabSz="457200">
                <a:defRPr/>
              </a:pPr>
              <a:t>25</a:t>
            </a:fld>
            <a:endParaRPr lang="en-US">
              <a:solidFill>
                <a:srgbClr val="444492"/>
              </a:solidFill>
            </a:endParaRPr>
          </a:p>
        </p:txBody>
      </p:sp>
      <p:sp>
        <p:nvSpPr>
          <p:cNvPr id="75779" name="Content Placeholder 3"/>
          <p:cNvSpPr>
            <a:spLocks noGrp="1"/>
          </p:cNvSpPr>
          <p:nvPr>
            <p:ph sz="quarter" idx="1"/>
          </p:nvPr>
        </p:nvSpPr>
        <p:spPr>
          <a:xfrm>
            <a:off x="457200" y="1905000"/>
            <a:ext cx="8153400" cy="3810000"/>
          </a:xfrm>
          <a:ln>
            <a:solidFill>
              <a:schemeClr val="accent6">
                <a:lumMod val="75000"/>
              </a:schemeClr>
            </a:solidFill>
          </a:ln>
        </p:spPr>
        <p:txBody>
          <a:bodyPr>
            <a:normAutofit/>
          </a:bodyPr>
          <a:lstStyle/>
          <a:p>
            <a:r>
              <a:rPr lang="en-US" sz="2400" dirty="0" smtClean="0"/>
              <a:t>Short disease duration.</a:t>
            </a:r>
          </a:p>
          <a:p>
            <a:r>
              <a:rPr lang="en-US" sz="2400" dirty="0" smtClean="0"/>
              <a:t>Long life expectancy. </a:t>
            </a:r>
          </a:p>
          <a:p>
            <a:r>
              <a:rPr lang="en-US" sz="2400" dirty="0" smtClean="0"/>
              <a:t>No significant CVD .</a:t>
            </a:r>
          </a:p>
          <a:p>
            <a:r>
              <a:rPr lang="en-US" sz="2400" dirty="0" smtClean="0"/>
              <a:t>Type 2 diabetes treated with lifestyle or metformin only.</a:t>
            </a:r>
          </a:p>
          <a:p>
            <a:pPr>
              <a:buFont typeface="Arial" pitchFamily="34" charset="0"/>
              <a:buNone/>
            </a:pPr>
            <a:endParaRPr lang="en-US" sz="2800" dirty="0" smtClean="0"/>
          </a:p>
          <a:p>
            <a:pPr algn="just">
              <a:buFont typeface="Arial" pitchFamily="34" charset="0"/>
              <a:buNone/>
            </a:pPr>
            <a:r>
              <a:rPr lang="en-US" sz="2800" dirty="0" smtClean="0"/>
              <a:t>    </a:t>
            </a:r>
            <a:r>
              <a:rPr lang="en-US" sz="2400" dirty="0" smtClean="0">
                <a:effectLst>
                  <a:outerShdw blurRad="38100" dist="38100" dir="2700000" algn="tl">
                    <a:srgbClr val="000000">
                      <a:alpha val="43137"/>
                    </a:srgbClr>
                  </a:outerShdw>
                </a:effectLst>
              </a:rPr>
              <a:t>If this can be achieved without significant hypoglycemia or other adverse effects of treatment.</a:t>
            </a:r>
          </a:p>
        </p:txBody>
      </p:sp>
      <p:pic>
        <p:nvPicPr>
          <p:cNvPr id="75781"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8982" y="6259193"/>
            <a:ext cx="1066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p:nvPr/>
        </p:nvSpPr>
        <p:spPr>
          <a:xfrm>
            <a:off x="703239" y="290336"/>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algn="ctr">
              <a:defRPr/>
            </a:pPr>
            <a:r>
              <a:rPr lang="en-US" sz="2800" b="1" dirty="0">
                <a:solidFill>
                  <a:srgbClr val="FFFF00"/>
                </a:solidFill>
                <a:effectLst>
                  <a:outerShdw blurRad="38100" dist="38100" dir="2700000" algn="tl">
                    <a:srgbClr val="000000">
                      <a:alpha val="43137"/>
                    </a:srgbClr>
                  </a:outerShdw>
                </a:effectLst>
                <a:ea typeface="+mj-ea"/>
                <a:cs typeface="+mj-cs"/>
              </a:rPr>
              <a:t>More Stringent HbA1c Targets &lt;6.5%</a:t>
            </a:r>
            <a:endParaRPr lang="en-US" sz="2400" b="1" kern="0" dirty="0">
              <a:solidFill>
                <a:prstClr val="black"/>
              </a:solidFill>
              <a:effectLst>
                <a:outerShdw blurRad="38100" dist="38100" dir="2700000" algn="tl">
                  <a:srgbClr val="000000">
                    <a:alpha val="43137"/>
                  </a:srgbClr>
                </a:outerShdw>
              </a:effectLst>
              <a:latin typeface="Verdana"/>
            </a:endParaRPr>
          </a:p>
        </p:txBody>
      </p:sp>
      <p:sp>
        <p:nvSpPr>
          <p:cNvPr id="8" name="Rectangle 7"/>
          <p:cNvSpPr/>
          <p:nvPr/>
        </p:nvSpPr>
        <p:spPr>
          <a:xfrm>
            <a:off x="5724128" y="6198709"/>
            <a:ext cx="3041217"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lumMod val="95000"/>
                  </a:prstClr>
                </a:solidFill>
                <a:effectLst/>
                <a:uLnTx/>
                <a:uFillTx/>
              </a:rPr>
              <a:t>Diabetes Care Volume 40, Supplement 1, January 2017</a:t>
            </a:r>
          </a:p>
        </p:txBody>
      </p:sp>
    </p:spTree>
    <p:extLst>
      <p:ext uri="{BB962C8B-B14F-4D97-AF65-F5344CB8AC3E}">
        <p14:creationId xmlns="" xmlns:p14="http://schemas.microsoft.com/office/powerpoint/2010/main" val="8043658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81"/>
            <a:ext cx="2133600" cy="365125"/>
          </a:xfrm>
          <a:prstGeom prst="rect">
            <a:avLst/>
          </a:prstGeom>
        </p:spPr>
        <p:txBody>
          <a:bodyPr/>
          <a:lstStyle/>
          <a:p>
            <a:pPr defTabSz="457200">
              <a:defRPr/>
            </a:pPr>
            <a:fld id="{5025FD8B-FC25-423F-B836-BAC47714B33C}" type="slidenum">
              <a:rPr lang="en-US" smtClean="0">
                <a:solidFill>
                  <a:srgbClr val="444492"/>
                </a:solidFill>
              </a:rPr>
              <a:pPr defTabSz="457200">
                <a:defRPr/>
              </a:pPr>
              <a:t>26</a:t>
            </a:fld>
            <a:endParaRPr lang="en-US">
              <a:solidFill>
                <a:srgbClr val="444492"/>
              </a:solidFill>
            </a:endParaRPr>
          </a:p>
        </p:txBody>
      </p:sp>
      <p:sp>
        <p:nvSpPr>
          <p:cNvPr id="76802" name="Content Placeholder 2"/>
          <p:cNvSpPr>
            <a:spLocks noGrp="1"/>
          </p:cNvSpPr>
          <p:nvPr>
            <p:ph sz="quarter" idx="1"/>
          </p:nvPr>
        </p:nvSpPr>
        <p:spPr>
          <a:xfrm>
            <a:off x="457200" y="1676400"/>
            <a:ext cx="8229600" cy="4191000"/>
          </a:xfrm>
          <a:ln>
            <a:solidFill>
              <a:schemeClr val="accent6">
                <a:lumMod val="75000"/>
              </a:schemeClr>
            </a:solidFill>
          </a:ln>
        </p:spPr>
        <p:txBody>
          <a:bodyPr/>
          <a:lstStyle/>
          <a:p>
            <a:pPr algn="just">
              <a:spcAft>
                <a:spcPts val="1200"/>
              </a:spcAft>
            </a:pPr>
            <a:r>
              <a:rPr lang="en-US" sz="2400" dirty="0" smtClean="0"/>
              <a:t>History of severe hypoglycemia.</a:t>
            </a:r>
          </a:p>
          <a:p>
            <a:pPr algn="just">
              <a:spcAft>
                <a:spcPts val="1200"/>
              </a:spcAft>
            </a:pPr>
            <a:r>
              <a:rPr lang="en-US" sz="2400" dirty="0" smtClean="0"/>
              <a:t>Limited life expectancy.</a:t>
            </a:r>
          </a:p>
          <a:p>
            <a:pPr algn="just">
              <a:spcAft>
                <a:spcPts val="1200"/>
              </a:spcAft>
            </a:pPr>
            <a:r>
              <a:rPr lang="en-US" sz="2400" dirty="0" smtClean="0"/>
              <a:t>Advanced complications.</a:t>
            </a:r>
          </a:p>
          <a:p>
            <a:pPr algn="just">
              <a:spcAft>
                <a:spcPts val="1200"/>
              </a:spcAft>
            </a:pPr>
            <a:r>
              <a:rPr lang="en-US" sz="2400" dirty="0" smtClean="0"/>
              <a:t>Extensive comorbid conditions.</a:t>
            </a:r>
          </a:p>
          <a:p>
            <a:pPr algn="just">
              <a:spcAft>
                <a:spcPts val="1200"/>
              </a:spcAft>
            </a:pPr>
            <a:r>
              <a:rPr lang="en-US" sz="2400" dirty="0" smtClean="0"/>
              <a:t>In whom the target is difficult to attain despite intensive self-management education, repeated counseling, and effective doses of multiple glucose-lowering agents, including insulin.</a:t>
            </a:r>
          </a:p>
        </p:txBody>
      </p:sp>
      <p:pic>
        <p:nvPicPr>
          <p:cNvPr id="7680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6290" y="6182993"/>
            <a:ext cx="1066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5320342" y="6309320"/>
            <a:ext cx="3041217" cy="246221"/>
          </a:xfrm>
          <a:prstGeom prst="rect">
            <a:avLst/>
          </a:prstGeom>
        </p:spPr>
        <p:txBody>
          <a:bodyPr wrap="none">
            <a:spAutoFit/>
          </a:bodyPr>
          <a:lstStyle/>
          <a:p>
            <a:r>
              <a:rPr lang="en-US" sz="1000" dirty="0">
                <a:solidFill>
                  <a:schemeClr val="tx1">
                    <a:lumMod val="95000"/>
                  </a:schemeClr>
                </a:solidFill>
              </a:rPr>
              <a:t>Diabetes Care Volume 40, Supplement 1, January 2017</a:t>
            </a:r>
          </a:p>
        </p:txBody>
      </p:sp>
      <p:sp>
        <p:nvSpPr>
          <p:cNvPr id="8" name="Rounded Rectangle 7"/>
          <p:cNvSpPr/>
          <p:nvPr/>
        </p:nvSpPr>
        <p:spPr>
          <a:xfrm>
            <a:off x="703239" y="290336"/>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algn="ctr">
              <a:defRPr/>
            </a:pPr>
            <a:r>
              <a:rPr lang="en-US" sz="2800" b="1" dirty="0">
                <a:solidFill>
                  <a:srgbClr val="FFFF00"/>
                </a:solidFill>
                <a:effectLst>
                  <a:outerShdw blurRad="38100" dist="38100" dir="2700000" algn="tl">
                    <a:srgbClr val="000000">
                      <a:alpha val="43137"/>
                    </a:srgbClr>
                  </a:outerShdw>
                </a:effectLst>
                <a:ea typeface="+mj-ea"/>
                <a:cs typeface="+mj-cs"/>
              </a:rPr>
              <a:t>Less Stringent HbA1c Targets  &lt; 8.0</a:t>
            </a:r>
            <a:endParaRPr lang="en-US" sz="2400" b="1" kern="0" dirty="0">
              <a:solidFill>
                <a:prstClr val="black"/>
              </a:solidFill>
              <a:effectLst>
                <a:outerShdw blurRad="38100" dist="38100" dir="2700000" algn="tl">
                  <a:srgbClr val="000000">
                    <a:alpha val="43137"/>
                  </a:srgbClr>
                </a:outerShdw>
              </a:effectLst>
              <a:latin typeface="Verdana"/>
            </a:endParaRPr>
          </a:p>
        </p:txBody>
      </p:sp>
    </p:spTree>
    <p:extLst>
      <p:ext uri="{BB962C8B-B14F-4D97-AF65-F5344CB8AC3E}">
        <p14:creationId xmlns="" xmlns:p14="http://schemas.microsoft.com/office/powerpoint/2010/main" val="16166568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683568" y="1772816"/>
            <a:ext cx="7836946" cy="3384376"/>
          </a:xfrm>
          <a:prstGeom prst="rect">
            <a:avLst/>
          </a:prstGeom>
          <a:noFill/>
          <a:ln w="19050">
            <a:solidFill>
              <a:schemeClr val="accent6">
                <a:lumMod val="75000"/>
              </a:schemeClr>
            </a:solidFill>
            <a:miter lim="800000"/>
            <a:headEnd/>
            <a:tailEnd/>
          </a:ln>
        </p:spPr>
      </p:pic>
      <p:sp>
        <p:nvSpPr>
          <p:cNvPr id="6" name="Rectangle 5"/>
          <p:cNvSpPr/>
          <p:nvPr/>
        </p:nvSpPr>
        <p:spPr>
          <a:xfrm>
            <a:off x="1115616" y="5373216"/>
            <a:ext cx="6912768" cy="830997"/>
          </a:xfrm>
          <a:prstGeom prst="rect">
            <a:avLst/>
          </a:prstGeom>
        </p:spPr>
        <p:txBody>
          <a:bodyPr wrap="square">
            <a:spAutoFit/>
          </a:bodyPr>
          <a:lstStyle/>
          <a:p>
            <a:pPr algn="ctr">
              <a:buFont typeface="Arial" pitchFamily="34" charset="0"/>
              <a:buChar char="•"/>
            </a:pPr>
            <a:r>
              <a:rPr lang="en-US" sz="2400" dirty="0" smtClean="0"/>
              <a:t>About 26% of patients over the age of 65 years have diabetes</a:t>
            </a:r>
            <a:endParaRPr lang="en-US" sz="2400" dirty="0"/>
          </a:p>
        </p:txBody>
      </p:sp>
      <p:sp>
        <p:nvSpPr>
          <p:cNvPr id="7" name="Rectangle 6"/>
          <p:cNvSpPr/>
          <p:nvPr/>
        </p:nvSpPr>
        <p:spPr>
          <a:xfrm>
            <a:off x="5320342" y="6309320"/>
            <a:ext cx="3041217"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lumMod val="95000"/>
                  </a:prstClr>
                </a:solidFill>
                <a:effectLst/>
                <a:uLnTx/>
                <a:uFillTx/>
              </a:rPr>
              <a:t>Diabetes Care Volume 40, Supplement 1, January 2017</a:t>
            </a:r>
          </a:p>
        </p:txBody>
      </p:sp>
      <p:sp>
        <p:nvSpPr>
          <p:cNvPr id="3" name="Oval 2"/>
          <p:cNvSpPr/>
          <p:nvPr/>
        </p:nvSpPr>
        <p:spPr>
          <a:xfrm>
            <a:off x="3419872" y="2276872"/>
            <a:ext cx="792088"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19872" y="2960948"/>
            <a:ext cx="792088"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9872" y="4131078"/>
            <a:ext cx="792088" cy="2340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03239" y="290336"/>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algn="ctr">
              <a:defRPr/>
            </a:pPr>
            <a:r>
              <a:rPr lang="en-US" sz="2400" b="1" dirty="0" smtClean="0">
                <a:solidFill>
                  <a:srgbClr val="FFFF00"/>
                </a:solidFill>
                <a:effectLst>
                  <a:outerShdw blurRad="38100" dist="38100" dir="2700000" algn="tl">
                    <a:srgbClr val="000000">
                      <a:alpha val="43137"/>
                    </a:srgbClr>
                  </a:outerShdw>
                </a:effectLst>
                <a:ea typeface="+mj-ea"/>
                <a:cs typeface="+mj-cs"/>
              </a:rPr>
              <a:t>Treatment </a:t>
            </a:r>
            <a:r>
              <a:rPr lang="en-US" sz="2400" b="1" dirty="0">
                <a:solidFill>
                  <a:srgbClr val="FFFF00"/>
                </a:solidFill>
                <a:effectLst>
                  <a:outerShdw blurRad="38100" dist="38100" dir="2700000" algn="tl">
                    <a:srgbClr val="000000">
                      <a:alpha val="43137"/>
                    </a:srgbClr>
                  </a:outerShdw>
                </a:effectLst>
                <a:ea typeface="+mj-ea"/>
                <a:cs typeface="+mj-cs"/>
              </a:rPr>
              <a:t>goals for </a:t>
            </a:r>
            <a:r>
              <a:rPr lang="en-US" sz="2400" b="1" dirty="0" err="1">
                <a:solidFill>
                  <a:srgbClr val="FFFF00"/>
                </a:solidFill>
                <a:effectLst>
                  <a:outerShdw blurRad="38100" dist="38100" dir="2700000" algn="tl">
                    <a:srgbClr val="000000">
                      <a:alpha val="43137"/>
                    </a:srgbClr>
                  </a:outerShdw>
                </a:effectLst>
                <a:ea typeface="+mj-ea"/>
                <a:cs typeface="+mj-cs"/>
              </a:rPr>
              <a:t>glycemia</a:t>
            </a:r>
            <a:r>
              <a:rPr lang="en-US" sz="2400" b="1" dirty="0">
                <a:solidFill>
                  <a:srgbClr val="FFFF00"/>
                </a:solidFill>
                <a:effectLst>
                  <a:outerShdw blurRad="38100" dist="38100" dir="2700000" algn="tl">
                    <a:srgbClr val="000000">
                      <a:alpha val="43137"/>
                    </a:srgbClr>
                  </a:outerShdw>
                </a:effectLst>
                <a:ea typeface="+mj-ea"/>
                <a:cs typeface="+mj-cs"/>
              </a:rPr>
              <a:t>, blood pressure, and dyslipidemia in older adults with diabetes.</a:t>
            </a:r>
            <a:endParaRPr lang="en-US" sz="2400" b="1" kern="0" dirty="0">
              <a:solidFill>
                <a:prstClr val="black"/>
              </a:solidFill>
              <a:effectLst>
                <a:outerShdw blurRad="38100" dist="38100" dir="2700000" algn="tl">
                  <a:srgbClr val="000000">
                    <a:alpha val="43137"/>
                  </a:srgbClr>
                </a:outerShdw>
              </a:effectLst>
              <a:latin typeface="Verdana"/>
            </a:endParaRPr>
          </a:p>
        </p:txBody>
      </p:sp>
      <p:pic>
        <p:nvPicPr>
          <p:cNvPr id="1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6290" y="6182993"/>
            <a:ext cx="1066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11560" y="1556792"/>
            <a:ext cx="7920880" cy="2736304"/>
          </a:xfrm>
          <a:prstGeom prst="roundRect">
            <a:avLst/>
          </a:prstGeom>
          <a:solidFill>
            <a:srgbClr val="4F81BD"/>
          </a:solidFill>
          <a:ln w="25400" cap="flat" cmpd="sng" algn="ctr">
            <a:solidFill>
              <a:srgbClr val="FFFF00"/>
            </a:solidFill>
            <a:prstDash val="solid"/>
          </a:ln>
          <a:effectLst/>
        </p:spPr>
        <p:txBody>
          <a:bodyPr rtlCol="0" anchor="ctr"/>
          <a:lstStyle/>
          <a:p>
            <a:pPr algn="ctr">
              <a:defRPr/>
            </a:pPr>
            <a:endParaRPr lang="en-US" sz="2400" b="1" kern="0" dirty="0">
              <a:solidFill>
                <a:prstClr val="black"/>
              </a:solidFill>
              <a:effectLst>
                <a:outerShdw blurRad="38100" dist="38100" dir="2700000" algn="tl">
                  <a:srgbClr val="000000">
                    <a:alpha val="43137"/>
                  </a:srgbClr>
                </a:outerShdw>
              </a:effectLst>
              <a:latin typeface="Verdana"/>
            </a:endParaRPr>
          </a:p>
        </p:txBody>
      </p:sp>
      <p:sp>
        <p:nvSpPr>
          <p:cNvPr id="4" name="TextBox 3"/>
          <p:cNvSpPr txBox="1"/>
          <p:nvPr/>
        </p:nvSpPr>
        <p:spPr>
          <a:xfrm>
            <a:off x="2342960" y="2132856"/>
            <a:ext cx="4416082" cy="1877437"/>
          </a:xfrm>
          <a:prstGeom prst="rect">
            <a:avLst/>
          </a:prstGeom>
          <a:noFill/>
        </p:spPr>
        <p:txBody>
          <a:bodyPr wrap="none" rtlCol="0">
            <a:spAutoFit/>
          </a:bodyPr>
          <a:lstStyle/>
          <a:p>
            <a:pPr algn="ctr"/>
            <a:r>
              <a:rPr lang="en-US" sz="4000" b="1" dirty="0" smtClean="0">
                <a:solidFill>
                  <a:srgbClr val="FFFF00"/>
                </a:solidFill>
                <a:effectLst>
                  <a:outerShdw blurRad="38100" dist="38100" dir="2700000" algn="tl">
                    <a:srgbClr val="000000">
                      <a:alpha val="43137"/>
                    </a:srgbClr>
                  </a:outerShdw>
                </a:effectLst>
              </a:rPr>
              <a:t>Guidelines:</a:t>
            </a:r>
          </a:p>
          <a:p>
            <a:pPr algn="ctr"/>
            <a:r>
              <a:rPr lang="en-US" sz="3600" b="1" dirty="0">
                <a:solidFill>
                  <a:srgbClr val="FFFF00"/>
                </a:solidFill>
                <a:effectLst>
                  <a:outerShdw blurRad="38100" dist="38100" dir="2700000" algn="tl">
                    <a:srgbClr val="000000">
                      <a:alpha val="43137"/>
                    </a:srgbClr>
                  </a:outerShdw>
                </a:effectLst>
              </a:rPr>
              <a:t>ADA </a:t>
            </a:r>
            <a:r>
              <a:rPr lang="en-US" sz="3600" b="1" dirty="0" smtClean="0">
                <a:solidFill>
                  <a:srgbClr val="FFFF00"/>
                </a:solidFill>
                <a:effectLst>
                  <a:outerShdw blurRad="38100" dist="38100" dir="2700000" algn="tl">
                    <a:srgbClr val="000000">
                      <a:alpha val="43137"/>
                    </a:srgbClr>
                  </a:outerShdw>
                </a:effectLst>
              </a:rPr>
              <a:t>2018 </a:t>
            </a:r>
            <a:r>
              <a:rPr lang="en-US" sz="3600" b="1" dirty="0">
                <a:solidFill>
                  <a:srgbClr val="FFFF00"/>
                </a:solidFill>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AACE 2016</a:t>
            </a:r>
            <a:endParaRPr lang="en-US" sz="3600" b="1" dirty="0">
              <a:solidFill>
                <a:srgbClr val="FFFF00"/>
              </a:solidFill>
              <a:effectLst>
                <a:outerShdw blurRad="38100" dist="38100" dir="2700000" algn="tl">
                  <a:srgbClr val="000000">
                    <a:alpha val="43137"/>
                  </a:srgbClr>
                </a:outerShdw>
              </a:effectLst>
            </a:endParaRPr>
          </a:p>
          <a:p>
            <a:pPr algn="ct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17065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rot="5400000">
            <a:off x="1757545" y="-684312"/>
            <a:ext cx="5628910" cy="7593858"/>
          </a:xfrm>
          <a:prstGeom prst="rect">
            <a:avLst/>
          </a:prstGeom>
          <a:noFill/>
          <a:ln w="38100">
            <a:solidFill>
              <a:schemeClr val="accent6">
                <a:lumMod val="75000"/>
              </a:schemeClr>
            </a:solidFill>
            <a:miter lim="800000"/>
            <a:headEnd/>
            <a:tailEnd/>
          </a:ln>
        </p:spPr>
      </p:pic>
      <p:sp>
        <p:nvSpPr>
          <p:cNvPr id="5" name="Rectangle 4"/>
          <p:cNvSpPr/>
          <p:nvPr/>
        </p:nvSpPr>
        <p:spPr>
          <a:xfrm>
            <a:off x="5508104" y="6381328"/>
            <a:ext cx="4572000" cy="246221"/>
          </a:xfrm>
          <a:prstGeom prst="rect">
            <a:avLst/>
          </a:prstGeom>
        </p:spPr>
        <p:txBody>
          <a:bodyPr>
            <a:spAutoFit/>
          </a:bodyPr>
          <a:lstStyle/>
          <a:p>
            <a:r>
              <a:rPr lang="en-US" sz="1000" dirty="0" smtClean="0"/>
              <a:t>ENDOCRINE PRACTICE </a:t>
            </a:r>
            <a:r>
              <a:rPr lang="en-US" sz="1000" dirty="0" err="1" smtClean="0"/>
              <a:t>Vol</a:t>
            </a:r>
            <a:r>
              <a:rPr lang="en-US" sz="1000" dirty="0" smtClean="0"/>
              <a:t> 22 No. 1 January 2016</a:t>
            </a:r>
            <a:endParaRPr lang="en-US" sz="1000" dirty="0"/>
          </a:p>
        </p:txBody>
      </p:sp>
      <p:sp>
        <p:nvSpPr>
          <p:cNvPr id="2" name="Oval 1"/>
          <p:cNvSpPr/>
          <p:nvPr/>
        </p:nvSpPr>
        <p:spPr>
          <a:xfrm>
            <a:off x="1187624" y="2060848"/>
            <a:ext cx="86409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87624" y="2996952"/>
            <a:ext cx="86409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87624" y="3717032"/>
            <a:ext cx="86409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98318" y="4310515"/>
            <a:ext cx="86409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92505" y="4902769"/>
            <a:ext cx="86409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644" y="548680"/>
            <a:ext cx="8229600" cy="864096"/>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US" sz="2800" b="1" dirty="0" smtClean="0">
                <a:solidFill>
                  <a:srgbClr val="FFFF00"/>
                </a:solidFill>
                <a:effectLst>
                  <a:outerShdw blurRad="38100" dist="38100" dir="2700000" algn="tl">
                    <a:srgbClr val="000000">
                      <a:alpha val="43137"/>
                    </a:srgbClr>
                  </a:outerShdw>
                </a:effectLst>
              </a:rPr>
              <a:t>Introduction</a:t>
            </a:r>
            <a:endParaRPr lang="en-US" sz="28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600200"/>
            <a:ext cx="8229600" cy="4953000"/>
          </a:xfrm>
          <a:ln>
            <a:noFill/>
          </a:ln>
        </p:spPr>
        <p:txBody>
          <a:bodyPr>
            <a:noAutofit/>
          </a:bodyPr>
          <a:lstStyle/>
          <a:p>
            <a:pPr algn="just">
              <a:lnSpc>
                <a:spcPct val="150000"/>
              </a:lnSpc>
            </a:pPr>
            <a:r>
              <a:rPr lang="en-US" sz="2400" dirty="0"/>
              <a:t>Diabetes is one of the largest global health emergencies of the </a:t>
            </a:r>
            <a:r>
              <a:rPr lang="en-US" sz="2400" dirty="0" smtClean="0"/>
              <a:t>21</a:t>
            </a:r>
            <a:r>
              <a:rPr lang="en-US" sz="2400" baseline="30000" dirty="0" smtClean="0"/>
              <a:t>st</a:t>
            </a:r>
            <a:r>
              <a:rPr lang="en-US" sz="2400" dirty="0" smtClean="0"/>
              <a:t> century</a:t>
            </a:r>
            <a:r>
              <a:rPr lang="en-US" sz="2400" dirty="0"/>
              <a:t>. </a:t>
            </a:r>
            <a:endParaRPr lang="en-US" sz="2400" dirty="0" smtClean="0"/>
          </a:p>
          <a:p>
            <a:pPr algn="just">
              <a:lnSpc>
                <a:spcPct val="150000"/>
              </a:lnSpc>
            </a:pPr>
            <a:r>
              <a:rPr lang="en-US" sz="2400" dirty="0" smtClean="0"/>
              <a:t>Each </a:t>
            </a:r>
            <a:r>
              <a:rPr lang="en-US" sz="2400" dirty="0"/>
              <a:t>year more and more people live with this </a:t>
            </a:r>
            <a:r>
              <a:rPr lang="en-US" sz="2400" dirty="0" smtClean="0"/>
              <a:t>condition, which </a:t>
            </a:r>
            <a:r>
              <a:rPr lang="en-US" sz="2400" dirty="0"/>
              <a:t>can result in life-changing complications. In addition to </a:t>
            </a:r>
            <a:r>
              <a:rPr lang="en-US" sz="2400" dirty="0" smtClean="0"/>
              <a:t>the </a:t>
            </a:r>
            <a:r>
              <a:rPr lang="en-US" sz="2400" b="1" dirty="0" smtClean="0">
                <a:effectLst>
                  <a:outerShdw blurRad="38100" dist="38100" dir="2700000" algn="tl">
                    <a:srgbClr val="000000">
                      <a:alpha val="43137"/>
                    </a:srgbClr>
                  </a:outerShdw>
                </a:effectLst>
              </a:rPr>
              <a:t>415 </a:t>
            </a:r>
            <a:r>
              <a:rPr lang="en-US" sz="2400" b="1" dirty="0">
                <a:effectLst>
                  <a:outerShdw blurRad="38100" dist="38100" dir="2700000" algn="tl">
                    <a:srgbClr val="000000">
                      <a:alpha val="43137"/>
                    </a:srgbClr>
                  </a:outerShdw>
                </a:effectLst>
              </a:rPr>
              <a:t>million </a:t>
            </a:r>
            <a:r>
              <a:rPr lang="en-US" sz="2400" dirty="0"/>
              <a:t>adults who are estimated to currently have </a:t>
            </a:r>
            <a:r>
              <a:rPr lang="en-US" sz="2400" dirty="0" smtClean="0"/>
              <a:t>diabetes, there </a:t>
            </a:r>
            <a:r>
              <a:rPr lang="en-US" sz="2400" dirty="0"/>
              <a:t>are </a:t>
            </a:r>
            <a:r>
              <a:rPr lang="en-US" sz="2400" b="1" dirty="0">
                <a:effectLst>
                  <a:outerShdw blurRad="38100" dist="38100" dir="2700000" algn="tl">
                    <a:srgbClr val="000000">
                      <a:alpha val="43137"/>
                    </a:srgbClr>
                  </a:outerShdw>
                </a:effectLst>
              </a:rPr>
              <a:t>318 million </a:t>
            </a:r>
            <a:r>
              <a:rPr lang="en-US" sz="2400" dirty="0"/>
              <a:t>adults with impaired glucose tolerance, </a:t>
            </a:r>
            <a:r>
              <a:rPr lang="en-US" sz="2400" dirty="0" smtClean="0"/>
              <a:t>which puts </a:t>
            </a:r>
            <a:r>
              <a:rPr lang="en-US" sz="2400" dirty="0"/>
              <a:t>them at high risk of developing the disease in the future.</a:t>
            </a:r>
          </a:p>
        </p:txBody>
      </p:sp>
    </p:spTree>
    <p:extLst>
      <p:ext uri="{BB962C8B-B14F-4D97-AF65-F5344CB8AC3E}">
        <p14:creationId xmlns="" xmlns:p14="http://schemas.microsoft.com/office/powerpoint/2010/main" val="230387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8879" y="1556792"/>
            <a:ext cx="8229600" cy="4525963"/>
          </a:xfrm>
          <a:ln>
            <a:solidFill>
              <a:srgbClr val="FFC000"/>
            </a:solidFill>
          </a:ln>
        </p:spPr>
        <p:txBody>
          <a:bodyPr>
            <a:noAutofit/>
          </a:bodyPr>
          <a:lstStyle/>
          <a:p>
            <a:r>
              <a:rPr lang="en-US" sz="3200" dirty="0" smtClean="0"/>
              <a:t> </a:t>
            </a:r>
            <a:r>
              <a:rPr lang="en-US" sz="2800" dirty="0" err="1" smtClean="0"/>
              <a:t>Antihyperglycemic</a:t>
            </a:r>
            <a:r>
              <a:rPr lang="en-US" sz="2800" dirty="0" smtClean="0"/>
              <a:t> efficacy.</a:t>
            </a:r>
          </a:p>
          <a:p>
            <a:r>
              <a:rPr lang="en-US" sz="2800" dirty="0" smtClean="0"/>
              <a:t> Mechanism </a:t>
            </a:r>
            <a:r>
              <a:rPr lang="en-US" sz="2800" dirty="0"/>
              <a:t>of </a:t>
            </a:r>
            <a:r>
              <a:rPr lang="en-US" sz="2800" dirty="0" smtClean="0"/>
              <a:t>action.</a:t>
            </a:r>
          </a:p>
          <a:p>
            <a:r>
              <a:rPr lang="en-US" sz="2800" dirty="0" smtClean="0"/>
              <a:t> Risk of inducing hypoglycemia.</a:t>
            </a:r>
          </a:p>
          <a:p>
            <a:r>
              <a:rPr lang="en-US" sz="2800" dirty="0" smtClean="0"/>
              <a:t> Risk </a:t>
            </a:r>
            <a:r>
              <a:rPr lang="en-US" sz="2800" dirty="0"/>
              <a:t>of weight </a:t>
            </a:r>
            <a:r>
              <a:rPr lang="en-US" sz="2800" dirty="0" smtClean="0"/>
              <a:t>gain.</a:t>
            </a:r>
          </a:p>
          <a:p>
            <a:r>
              <a:rPr lang="en-US" sz="2800" dirty="0" smtClean="0"/>
              <a:t> Other</a:t>
            </a:r>
            <a:r>
              <a:rPr lang="en-US" sz="2800" dirty="0"/>
              <a:t> </a:t>
            </a:r>
            <a:r>
              <a:rPr lang="en-US" sz="2800" dirty="0" smtClean="0"/>
              <a:t>adverse effects.</a:t>
            </a:r>
          </a:p>
          <a:p>
            <a:r>
              <a:rPr lang="en-US" sz="2800" dirty="0" smtClean="0"/>
              <a:t> Tolerability.</a:t>
            </a:r>
          </a:p>
          <a:p>
            <a:r>
              <a:rPr lang="en-US" sz="2800" dirty="0" smtClean="0"/>
              <a:t> Ease </a:t>
            </a:r>
            <a:r>
              <a:rPr lang="en-US" sz="2800" dirty="0"/>
              <a:t>of use, </a:t>
            </a:r>
            <a:r>
              <a:rPr lang="en-US" sz="2800" dirty="0" smtClean="0"/>
              <a:t>likely adherence.</a:t>
            </a:r>
          </a:p>
          <a:p>
            <a:r>
              <a:rPr lang="en-US" sz="2800" dirty="0" smtClean="0"/>
              <a:t> Cost.</a:t>
            </a:r>
          </a:p>
          <a:p>
            <a:r>
              <a:rPr lang="en-US" sz="2800" dirty="0" smtClean="0">
                <a:effectLst>
                  <a:outerShdw blurRad="38100" dist="38100" dir="2700000" algn="tl">
                    <a:srgbClr val="000000">
                      <a:alpha val="43137"/>
                    </a:srgbClr>
                  </a:outerShdw>
                </a:effectLst>
              </a:rPr>
              <a:t> </a:t>
            </a:r>
            <a:r>
              <a:rPr lang="en-US" sz="2800" b="1" dirty="0" smtClean="0">
                <a:solidFill>
                  <a:schemeClr val="accent6">
                    <a:lumMod val="75000"/>
                  </a:schemeClr>
                </a:solidFill>
                <a:effectLst>
                  <a:outerShdw blurRad="38100" dist="38100" dir="2700000" algn="tl">
                    <a:srgbClr val="000000">
                      <a:alpha val="43137"/>
                    </a:srgbClr>
                  </a:outerShdw>
                </a:effectLst>
              </a:rPr>
              <a:t>Safety </a:t>
            </a:r>
            <a:r>
              <a:rPr lang="en-US" sz="2800" b="1" dirty="0">
                <a:solidFill>
                  <a:schemeClr val="accent6">
                    <a:lumMod val="75000"/>
                  </a:schemeClr>
                </a:solidFill>
                <a:effectLst>
                  <a:outerShdw blurRad="38100" dist="38100" dir="2700000" algn="tl">
                    <a:srgbClr val="000000">
                      <a:alpha val="43137"/>
                    </a:srgbClr>
                  </a:outerShdw>
                </a:effectLst>
              </a:rPr>
              <a:t>in heart, kidney, </a:t>
            </a:r>
            <a:r>
              <a:rPr lang="en-US" sz="2800" b="1" dirty="0" smtClean="0">
                <a:solidFill>
                  <a:schemeClr val="accent6">
                    <a:lumMod val="75000"/>
                  </a:schemeClr>
                </a:solidFill>
                <a:effectLst>
                  <a:outerShdw blurRad="38100" dist="38100" dir="2700000" algn="tl">
                    <a:srgbClr val="000000">
                      <a:alpha val="43137"/>
                    </a:srgbClr>
                  </a:outerShdw>
                </a:effectLst>
              </a:rPr>
              <a:t>or liver disease.</a:t>
            </a:r>
            <a:endParaRPr lang="en-US" sz="2800" b="1" dirty="0">
              <a:solidFill>
                <a:schemeClr val="accent6">
                  <a:lumMod val="75000"/>
                </a:schemeClr>
              </a:solidFill>
              <a:effectLst>
                <a:outerShdw blurRad="38100" dist="38100" dir="2700000" algn="tl">
                  <a:srgbClr val="000000">
                    <a:alpha val="43137"/>
                  </a:srgbClr>
                </a:outerShdw>
              </a:effectLst>
            </a:endParaRPr>
          </a:p>
        </p:txBody>
      </p:sp>
      <p:sp>
        <p:nvSpPr>
          <p:cNvPr id="4" name="Rounded Rectangle 3"/>
          <p:cNvSpPr/>
          <p:nvPr/>
        </p:nvSpPr>
        <p:spPr>
          <a:xfrm>
            <a:off x="703239" y="290336"/>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lvl="0" algn="ctr">
              <a:spcBef>
                <a:spcPct val="20000"/>
              </a:spcBef>
            </a:pPr>
            <a:r>
              <a:rPr lang="en-US" sz="3200" b="1" dirty="0" smtClean="0">
                <a:solidFill>
                  <a:srgbClr val="FFFF00"/>
                </a:solidFill>
                <a:effectLst>
                  <a:outerShdw blurRad="38100" dist="38100" dir="2700000" algn="tl">
                    <a:srgbClr val="000000">
                      <a:alpha val="43137"/>
                    </a:srgbClr>
                  </a:outerShdw>
                </a:effectLst>
              </a:rPr>
              <a:t>The choice of medication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07891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85813"/>
            <a:ext cx="8229600" cy="5538787"/>
          </a:xfrm>
        </p:spPr>
        <p:txBody>
          <a:bodyPr/>
          <a:lstStyle/>
          <a:p>
            <a:pPr eaLnBrk="1" hangingPunct="1"/>
            <a:endParaRPr lang="en-GB" altLang="en-US" smtClean="0"/>
          </a:p>
        </p:txBody>
      </p:sp>
      <p:sp>
        <p:nvSpPr>
          <p:cNvPr id="10" name="Cloud 9"/>
          <p:cNvSpPr/>
          <p:nvPr/>
        </p:nvSpPr>
        <p:spPr>
          <a:xfrm>
            <a:off x="857250" y="4357688"/>
            <a:ext cx="2286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6072188" y="4143375"/>
            <a:ext cx="2143125" cy="13573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loud 11"/>
          <p:cNvSpPr/>
          <p:nvPr/>
        </p:nvSpPr>
        <p:spPr>
          <a:xfrm>
            <a:off x="3643313" y="928688"/>
            <a:ext cx="2071687" cy="14287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Cloud 12"/>
          <p:cNvSpPr/>
          <p:nvPr/>
        </p:nvSpPr>
        <p:spPr>
          <a:xfrm>
            <a:off x="6072188" y="2214563"/>
            <a:ext cx="2143125" cy="15001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Cloud 13"/>
          <p:cNvSpPr/>
          <p:nvPr/>
        </p:nvSpPr>
        <p:spPr>
          <a:xfrm>
            <a:off x="1214438" y="2357438"/>
            <a:ext cx="2214562" cy="16430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Cloud 14"/>
          <p:cNvSpPr/>
          <p:nvPr/>
        </p:nvSpPr>
        <p:spPr>
          <a:xfrm>
            <a:off x="3786188" y="5000625"/>
            <a:ext cx="2143125" cy="15001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13" name="TextBox 16"/>
          <p:cNvSpPr txBox="1">
            <a:spLocks noChangeArrowheads="1"/>
          </p:cNvSpPr>
          <p:nvPr/>
        </p:nvSpPr>
        <p:spPr bwMode="auto">
          <a:xfrm>
            <a:off x="3857625" y="1357313"/>
            <a:ext cx="16430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Effectiveness</a:t>
            </a:r>
          </a:p>
        </p:txBody>
      </p:sp>
      <p:sp>
        <p:nvSpPr>
          <p:cNvPr id="72714" name="TextBox 17"/>
          <p:cNvSpPr txBox="1">
            <a:spLocks noChangeArrowheads="1"/>
          </p:cNvSpPr>
          <p:nvPr/>
        </p:nvSpPr>
        <p:spPr bwMode="auto">
          <a:xfrm>
            <a:off x="1357313" y="3071813"/>
            <a:ext cx="17859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Side effects</a:t>
            </a:r>
          </a:p>
        </p:txBody>
      </p:sp>
      <p:sp>
        <p:nvSpPr>
          <p:cNvPr id="72715" name="TextBox 19"/>
          <p:cNvSpPr txBox="1">
            <a:spLocks noChangeArrowheads="1"/>
          </p:cNvSpPr>
          <p:nvPr/>
        </p:nvSpPr>
        <p:spPr bwMode="auto">
          <a:xfrm>
            <a:off x="6429375" y="2500313"/>
            <a:ext cx="14287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safety profiles</a:t>
            </a:r>
          </a:p>
          <a:p>
            <a:pPr algn="ctr" eaLnBrk="1" hangingPunct="1"/>
            <a:endParaRPr lang="en-GB" altLang="en-US">
              <a:latin typeface="Calibri" pitchFamily="34" charset="0"/>
            </a:endParaRPr>
          </a:p>
        </p:txBody>
      </p:sp>
      <p:sp>
        <p:nvSpPr>
          <p:cNvPr id="72716" name="TextBox 20"/>
          <p:cNvSpPr txBox="1">
            <a:spLocks noChangeArrowheads="1"/>
          </p:cNvSpPr>
          <p:nvPr/>
        </p:nvSpPr>
        <p:spPr bwMode="auto">
          <a:xfrm>
            <a:off x="1285875" y="4643438"/>
            <a:ext cx="150018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Patient satisfaction</a:t>
            </a:r>
          </a:p>
        </p:txBody>
      </p:sp>
      <p:sp>
        <p:nvSpPr>
          <p:cNvPr id="72717" name="TextBox 21"/>
          <p:cNvSpPr txBox="1">
            <a:spLocks noChangeArrowheads="1"/>
          </p:cNvSpPr>
          <p:nvPr/>
        </p:nvSpPr>
        <p:spPr bwMode="auto">
          <a:xfrm>
            <a:off x="6572250" y="4500563"/>
            <a:ext cx="10715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Cost </a:t>
            </a:r>
          </a:p>
        </p:txBody>
      </p:sp>
      <p:sp>
        <p:nvSpPr>
          <p:cNvPr id="72718" name="TextBox 22"/>
          <p:cNvSpPr txBox="1">
            <a:spLocks noChangeArrowheads="1"/>
          </p:cNvSpPr>
          <p:nvPr/>
        </p:nvSpPr>
        <p:spPr bwMode="auto">
          <a:xfrm>
            <a:off x="4000500" y="5214938"/>
            <a:ext cx="17859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.extraglycemic effect.</a:t>
            </a:r>
          </a:p>
        </p:txBody>
      </p:sp>
      <p:sp>
        <p:nvSpPr>
          <p:cNvPr id="24" name="5-Point Star 23"/>
          <p:cNvSpPr/>
          <p:nvPr/>
        </p:nvSpPr>
        <p:spPr>
          <a:xfrm>
            <a:off x="3643313" y="2714625"/>
            <a:ext cx="2143125" cy="1714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 xmlns:p14="http://schemas.microsoft.com/office/powerpoint/2010/main" val="35776777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874141187"/>
              </p:ext>
            </p:extLst>
          </p:nvPr>
        </p:nvGraphicFramePr>
        <p:xfrm>
          <a:off x="503706" y="4542060"/>
          <a:ext cx="2697935" cy="1760957"/>
        </p:xfrm>
        <a:graphic>
          <a:graphicData uri="http://schemas.openxmlformats.org/presentationml/2006/ole">
            <p:oleObj spid="_x0000_s6146"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709414468"/>
              </p:ext>
            </p:extLst>
          </p:nvPr>
        </p:nvGraphicFramePr>
        <p:xfrm>
          <a:off x="-1" y="36155"/>
          <a:ext cx="9144001" cy="6522596"/>
        </p:xfrm>
        <a:graphic>
          <a:graphicData uri="http://schemas.openxmlformats.org/drawingml/2006/table">
            <a:tbl>
              <a:tblPr firstRow="1" bandRow="1">
                <a:tableStyleId>{5C22544A-7EE6-4342-B048-85BDC9FD1C3A}</a:tableStyleId>
              </a:tblPr>
              <a:tblGrid>
                <a:gridCol w="1498601"/>
                <a:gridCol w="2269067"/>
                <a:gridCol w="2455333"/>
                <a:gridCol w="2226733"/>
                <a:gridCol w="694267"/>
              </a:tblGrid>
              <a:tr h="370840">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370840">
                <a:tc>
                  <a:txBody>
                    <a:bodyPr/>
                    <a:lstStyle/>
                    <a:p>
                      <a:r>
                        <a:rPr lang="en-US" b="1" dirty="0" err="1" smtClean="0">
                          <a:latin typeface="Times New Roman" panose="02020603050405020304" pitchFamily="18" charset="0"/>
                          <a:cs typeface="Times New Roman" panose="02020603050405020304" pitchFamily="18" charset="0"/>
                        </a:rPr>
                        <a:t>Biguanides</a:t>
                      </a:r>
                      <a:endParaRPr lang="en-US" b="1"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AMP-kinase (?other)</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Hepatic glucose production</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Weight neutral</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Lactic acidosis (rare)</a:t>
                      </a:r>
                    </a:p>
                    <a:p>
                      <a:pPr>
                        <a:buFont typeface="Arial"/>
                        <a:buChar char="•"/>
                      </a:pPr>
                      <a:r>
                        <a:rPr lang="en-US" dirty="0" smtClean="0">
                          <a:latin typeface="Times New Roman" panose="02020603050405020304" pitchFamily="18" charset="0"/>
                          <a:cs typeface="Times New Roman" panose="02020603050405020304" pitchFamily="18" charset="0"/>
                        </a:rPr>
                        <a:t> B-12 deficiency</a:t>
                      </a:r>
                    </a:p>
                    <a:p>
                      <a:pPr>
                        <a:buFont typeface="Arial"/>
                        <a:buChar char="•"/>
                      </a:pPr>
                      <a:r>
                        <a:rPr lang="en-US" baseline="0" dirty="0" smtClean="0">
                          <a:latin typeface="Times New Roman" panose="02020603050405020304" pitchFamily="18" charset="0"/>
                          <a:cs typeface="Times New Roman" panose="02020603050405020304" pitchFamily="18" charset="0"/>
                        </a:rPr>
                        <a:t> Contraindications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r h="1488316">
                <a:tc>
                  <a:txBody>
                    <a:bodyPr/>
                    <a:lstStyle/>
                    <a:p>
                      <a:r>
                        <a:rPr lang="en-US" b="1" dirty="0" smtClean="0">
                          <a:latin typeface="Times New Roman" panose="02020603050405020304" pitchFamily="18" charset="0"/>
                          <a:cs typeface="Times New Roman" panose="02020603050405020304" pitchFamily="18" charset="0"/>
                        </a:rPr>
                        <a:t>Sulfonylurea</a:t>
                      </a:r>
                    </a:p>
                    <a:p>
                      <a:endParaRPr lang="en-US" b="1" baseline="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Closes K</a:t>
                      </a:r>
                      <a:r>
                        <a:rPr lang="en-US" sz="2400" b="0" baseline="-25000" dirty="0" smtClean="0">
                          <a:latin typeface="Times New Roman" panose="02020603050405020304" pitchFamily="18" charset="0"/>
                          <a:cs typeface="Times New Roman" panose="02020603050405020304" pitchFamily="18" charset="0"/>
                        </a:rPr>
                        <a:t>ATP</a:t>
                      </a:r>
                      <a:r>
                        <a:rPr lang="en-US" dirty="0" smtClean="0">
                          <a:latin typeface="Times New Roman" panose="02020603050405020304" pitchFamily="18" charset="0"/>
                          <a:cs typeface="Times New Roman" panose="02020603050405020304" pitchFamily="18" charset="0"/>
                        </a:rPr>
                        <a:t> channels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 secretion</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r>
                        <a:rPr lang="en-US" baseline="0" dirty="0" smtClean="0">
                          <a:latin typeface="Times New Roman" panose="02020603050405020304" pitchFamily="18" charset="0"/>
                          <a:cs typeface="Times New Roman" panose="02020603050405020304" pitchFamily="18" charset="0"/>
                        </a:rPr>
                        <a:t> </a:t>
                      </a:r>
                    </a:p>
                    <a:p>
                      <a:pPr>
                        <a:buFont typeface="Arial"/>
                        <a:buChar char="•"/>
                      </a:pPr>
                      <a:r>
                        <a:rPr lang="en-US" baseline="0" dirty="0" smtClean="0">
                          <a:latin typeface="Times New Roman" panose="02020603050405020304" pitchFamily="18" charset="0"/>
                          <a:cs typeface="Times New Roman" panose="02020603050405020304" pitchFamily="18" charset="0"/>
                        </a:rPr>
                        <a:t> Low durability</a:t>
                      </a:r>
                    </a:p>
                    <a:p>
                      <a:pPr>
                        <a:buFont typeface="Arial"/>
                        <a:buChar char="•"/>
                      </a:pPr>
                      <a:r>
                        <a:rPr lang="en-US" baseline="0" dirty="0" smtClean="0">
                          <a:latin typeface="Times New Roman" panose="02020603050405020304" pitchFamily="18" charset="0"/>
                          <a:cs typeface="Times New Roman" panose="02020603050405020304" pitchFamily="18" charset="0"/>
                        </a:rPr>
                        <a:t> ? Blunts ischemic preconditioning</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Low</a:t>
                      </a:r>
                    </a:p>
                    <a:p>
                      <a:endParaRPr 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solidFill>
                            <a:srgbClr val="7F7F7F"/>
                          </a:solidFill>
                          <a:latin typeface="Times New Roman" panose="02020603050405020304" pitchFamily="18" charset="0"/>
                          <a:cs typeface="Times New Roman" panose="02020603050405020304" pitchFamily="18" charset="0"/>
                        </a:rPr>
                        <a:t>Meglitinides</a:t>
                      </a:r>
                      <a:endParaRPr lang="en-US" b="1" dirty="0" smtClean="0">
                        <a:solidFill>
                          <a:srgbClr val="7F7F7F"/>
                        </a:solidFill>
                        <a:latin typeface="Times New Roman" panose="02020603050405020304" pitchFamily="18" charset="0"/>
                        <a:cs typeface="Times New Roman" panose="02020603050405020304" pitchFamily="18" charset="0"/>
                      </a:endParaRPr>
                    </a:p>
                    <a:p>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Closes K</a:t>
                      </a:r>
                      <a:r>
                        <a:rPr lang="en-US" sz="2400" b="0" baseline="-25000" dirty="0" smtClean="0">
                          <a:solidFill>
                            <a:srgbClr val="7F7F7F"/>
                          </a:solidFill>
                          <a:latin typeface="Times New Roman" panose="02020603050405020304" pitchFamily="18" charset="0"/>
                          <a:cs typeface="Times New Roman" panose="02020603050405020304" pitchFamily="18" charset="0"/>
                        </a:rPr>
                        <a:t>ATP</a:t>
                      </a:r>
                      <a:r>
                        <a:rPr lang="en-US" dirty="0" smtClean="0">
                          <a:solidFill>
                            <a:srgbClr val="7F7F7F"/>
                          </a:solidFill>
                          <a:latin typeface="Times New Roman" panose="02020603050405020304" pitchFamily="18" charset="0"/>
                          <a:cs typeface="Times New Roman" panose="02020603050405020304" pitchFamily="18" charset="0"/>
                        </a:rPr>
                        <a:t> channels</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Insulin secretion</a:t>
                      </a:r>
                    </a:p>
                    <a:p>
                      <a:pPr>
                        <a:buFont typeface="Arial"/>
                        <a:buNone/>
                      </a:pP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flexibility</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Hypoglycemia</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r>
                        <a:rPr lang="en-US" baseline="0" dirty="0" smtClean="0">
                          <a:solidFill>
                            <a:srgbClr val="7F7F7F"/>
                          </a:solidFill>
                          <a:latin typeface="Times New Roman" panose="02020603050405020304" pitchFamily="18" charset="0"/>
                          <a:cs typeface="Times New Roman" panose="02020603050405020304" pitchFamily="18" charset="0"/>
                        </a:rPr>
                        <a:t> </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 Blunts ischemic preconditioning</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Dosing frequency</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endParaRPr lang="en-US" dirty="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Mod.</a:t>
                      </a:r>
                      <a:endParaRPr lang="en-US" dirty="0">
                        <a:solidFill>
                          <a:srgbClr val="7F7F7F"/>
                        </a:solidFill>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TZDs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PPAR-</a:t>
                      </a:r>
                      <a:r>
                        <a:rPr lang="en-US" dirty="0" err="1"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 activator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nsulin sensitivity</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Durability</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TGs (</a:t>
                      </a:r>
                      <a:r>
                        <a:rPr lang="en-US" sz="1800" b="0" kern="1200" dirty="0" err="1" smtClean="0">
                          <a:solidFill>
                            <a:schemeClr val="dk1"/>
                          </a:solidFill>
                          <a:latin typeface="Times New Roman" panose="02020603050405020304" pitchFamily="18" charset="0"/>
                          <a:ea typeface="+mn-ea"/>
                          <a:cs typeface="Times New Roman" panose="02020603050405020304" pitchFamily="18" charset="0"/>
                          <a:sym typeface="Symbol"/>
                        </a:rPr>
                        <a:t>pio</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HDL-C </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 events</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pio</a:t>
                      </a:r>
                      <a:r>
                        <a:rPr lang="en-US" baseline="0" dirty="0" smtClean="0">
                          <a:latin typeface="Times New Roman" panose="02020603050405020304" pitchFamily="18" charset="0"/>
                          <a:cs typeface="Times New Roman" panose="02020603050405020304" pitchFamily="18" charset="0"/>
                        </a:rPr>
                        <a:t>)</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 </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Edema/heart</a:t>
                      </a:r>
                      <a:r>
                        <a:rPr lang="en-US" baseline="0" dirty="0" smtClean="0">
                          <a:latin typeface="Times New Roman" panose="02020603050405020304" pitchFamily="18" charset="0"/>
                          <a:cs typeface="Times New Roman" panose="02020603050405020304" pitchFamily="18" charset="0"/>
                        </a:rPr>
                        <a:t> failure</a:t>
                      </a:r>
                    </a:p>
                    <a:p>
                      <a:pPr>
                        <a:buFont typeface="Arial"/>
                        <a:buChar char="•"/>
                      </a:pPr>
                      <a:r>
                        <a:rPr lang="en-US" baseline="0" dirty="0" smtClean="0">
                          <a:latin typeface="Times New Roman" panose="02020603050405020304" pitchFamily="18" charset="0"/>
                          <a:cs typeface="Times New Roman" panose="02020603050405020304" pitchFamily="18" charset="0"/>
                        </a:rPr>
                        <a:t> Bone fractures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LDL-C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MI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9977"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5"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 xmlns:p14="http://schemas.microsoft.com/office/powerpoint/2010/main" val="408502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197562380"/>
              </p:ext>
            </p:extLst>
          </p:nvPr>
        </p:nvGraphicFramePr>
        <p:xfrm>
          <a:off x="0" y="44624"/>
          <a:ext cx="9144000" cy="6324003"/>
        </p:xfrm>
        <a:graphic>
          <a:graphicData uri="http://schemas.openxmlformats.org/drawingml/2006/table">
            <a:tbl>
              <a:tblPr firstRow="1" bandRow="1">
                <a:tableStyleId>{5C22544A-7EE6-4342-B048-85BDC9FD1C3A}</a:tableStyleId>
              </a:tblPr>
              <a:tblGrid>
                <a:gridCol w="1549400"/>
                <a:gridCol w="2404533"/>
                <a:gridCol w="2480734"/>
                <a:gridCol w="1989666"/>
                <a:gridCol w="719667"/>
              </a:tblGrid>
              <a:tr h="365213">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1122630">
                <a:tc>
                  <a:txBody>
                    <a:bodyPr/>
                    <a:lstStyle/>
                    <a:p>
                      <a:r>
                        <a:rPr lang="en-US" b="1" dirty="0" smtClean="0">
                          <a:solidFill>
                            <a:srgbClr val="7F7F7F"/>
                          </a:solidFill>
                          <a:latin typeface="Times New Roman" panose="02020603050405020304" pitchFamily="18" charset="0"/>
                          <a:cs typeface="Times New Roman" panose="02020603050405020304" pitchFamily="18" charset="0"/>
                        </a:rPr>
                        <a:t>a-</a:t>
                      </a:r>
                      <a:r>
                        <a:rPr lang="en-US" b="1" dirty="0" err="1" smtClean="0">
                          <a:solidFill>
                            <a:srgbClr val="7F7F7F"/>
                          </a:solidFill>
                          <a:latin typeface="Times New Roman" panose="02020603050405020304" pitchFamily="18" charset="0"/>
                          <a:cs typeface="Times New Roman" panose="02020603050405020304" pitchFamily="18" charset="0"/>
                        </a:rPr>
                        <a:t>Glucosidase</a:t>
                      </a:r>
                      <a:r>
                        <a:rPr lang="en-US" b="1" baseline="0" dirty="0" smtClean="0">
                          <a:solidFill>
                            <a:srgbClr val="7F7F7F"/>
                          </a:solidFill>
                          <a:latin typeface="Times New Roman" panose="02020603050405020304" pitchFamily="18" charset="0"/>
                          <a:cs typeface="Times New Roman" panose="02020603050405020304" pitchFamily="18" charset="0"/>
                        </a:rPr>
                        <a:t> inhibitors</a:t>
                      </a:r>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Inhibits a-</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glucosidase</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Slows carbohydrate digestion / absorption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Nonsystemic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frequency</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Mod</a:t>
                      </a:r>
                      <a:r>
                        <a:rPr lang="en-US" spc="-620" dirty="0" smtClean="0">
                          <a:solidFill>
                            <a:schemeClr val="tx1">
                              <a:lumMod val="50000"/>
                              <a:lumOff val="50000"/>
                            </a:schemeClr>
                          </a:solidFill>
                          <a:latin typeface="Times New Roman" panose="02020603050405020304" pitchFamily="18" charset="0"/>
                          <a:cs typeface="Times New Roman" panose="02020603050405020304" pitchFamily="18" charset="0"/>
                        </a:rPr>
                        <a:t>.</a:t>
                      </a:r>
                      <a:endParaRPr lang="en-US" spc="-620"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r>
              <a:tr h="900525">
                <a:tc>
                  <a:txBody>
                    <a:bodyPr/>
                    <a:lstStyle/>
                    <a:p>
                      <a:r>
                        <a:rPr lang="en-US" sz="2400" b="1" i="1" dirty="0" smtClean="0">
                          <a:solidFill>
                            <a:srgbClr val="C00000"/>
                          </a:solidFill>
                          <a:latin typeface="Times New Roman" panose="02020603050405020304" pitchFamily="18" charset="0"/>
                          <a:cs typeface="Times New Roman" panose="02020603050405020304" pitchFamily="18" charset="0"/>
                        </a:rPr>
                        <a:t>DPP-4</a:t>
                      </a:r>
                    </a:p>
                    <a:p>
                      <a:r>
                        <a:rPr lang="en-US" sz="2400" b="1" i="1" dirty="0" smtClean="0">
                          <a:solidFill>
                            <a:srgbClr val="C00000"/>
                          </a:solidFill>
                          <a:latin typeface="Times New Roman" panose="02020603050405020304" pitchFamily="18" charset="0"/>
                          <a:cs typeface="Times New Roman" panose="02020603050405020304" pitchFamily="18" charset="0"/>
                        </a:rPr>
                        <a:t>inhibitors</a:t>
                      </a:r>
                      <a:endParaRPr lang="en-US" sz="24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Inhibits DPP-4</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Increases </a:t>
                      </a:r>
                      <a:r>
                        <a:rPr lang="en-US" dirty="0" err="1" smtClean="0">
                          <a:solidFill>
                            <a:srgbClr val="000000"/>
                          </a:solidFill>
                          <a:latin typeface="Times New Roman" panose="02020603050405020304" pitchFamily="18" charset="0"/>
                          <a:cs typeface="Times New Roman" panose="02020603050405020304" pitchFamily="18" charset="0"/>
                        </a:rPr>
                        <a:t>incretin</a:t>
                      </a:r>
                      <a:r>
                        <a:rPr lang="en-US" dirty="0" smtClean="0">
                          <a:solidFill>
                            <a:srgbClr val="000000"/>
                          </a:solidFill>
                          <a:latin typeface="Times New Roman" panose="02020603050405020304" pitchFamily="18" charset="0"/>
                          <a:cs typeface="Times New Roman" panose="02020603050405020304" pitchFamily="18" charset="0"/>
                        </a:rPr>
                        <a:t> (GLP-1, GIP) levels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Well tolerated</a:t>
                      </a:r>
                    </a:p>
                    <a:p>
                      <a:pPr>
                        <a:buFont typeface="Arial"/>
                        <a:buChar char="•"/>
                      </a:pPr>
                      <a:r>
                        <a:rPr lang="en-US" baseline="0" dirty="0" smtClean="0">
                          <a:solidFill>
                            <a:srgbClr val="000000"/>
                          </a:solidFill>
                          <a:latin typeface="Times New Roman" panose="02020603050405020304" pitchFamily="18" charset="0"/>
                          <a:cs typeface="Times New Roman" panose="02020603050405020304" pitchFamily="18" charset="0"/>
                        </a:rPr>
                        <a:t> Weight neutral</a:t>
                      </a:r>
                      <a:endParaRPr lang="en-US"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Angioedema / </a:t>
                      </a:r>
                      <a:r>
                        <a:rPr lang="en-US" dirty="0" err="1" smtClean="0">
                          <a:solidFill>
                            <a:srgbClr val="000000"/>
                          </a:solidFill>
                          <a:latin typeface="Times New Roman" panose="02020603050405020304" pitchFamily="18" charset="0"/>
                          <a:cs typeface="Times New Roman" panose="02020603050405020304" pitchFamily="18" charset="0"/>
                        </a:rPr>
                        <a:t>urticaria</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Pancreatitis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Heart</a:t>
                      </a:r>
                      <a:r>
                        <a:rPr lang="en-US" baseline="0" dirty="0" smtClean="0">
                          <a:solidFill>
                            <a:srgbClr val="000000"/>
                          </a:solidFill>
                          <a:latin typeface="Times New Roman" panose="02020603050405020304" pitchFamily="18" charset="0"/>
                          <a:cs typeface="Times New Roman" panose="02020603050405020304" pitchFamily="18" charset="0"/>
                        </a:rPr>
                        <a:t> failure</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000000"/>
                          </a:solidFill>
                          <a:latin typeface="Times New Roman" panose="02020603050405020304" pitchFamily="18" charset="0"/>
                          <a:cs typeface="Times New Roman" panose="02020603050405020304" pitchFamily="18" charset="0"/>
                        </a:rPr>
                        <a:t>High</a:t>
                      </a:r>
                      <a:endParaRPr lang="en-US" dirty="0">
                        <a:solidFill>
                          <a:srgbClr val="000000"/>
                        </a:solidFill>
                        <a:latin typeface="Times New Roman" panose="02020603050405020304" pitchFamily="18" charset="0"/>
                        <a:cs typeface="Times New Roman" panose="02020603050405020304" pitchFamily="18" charset="0"/>
                      </a:endParaRPr>
                    </a:p>
                  </a:txBody>
                  <a:tcPr/>
                </a:tc>
              </a:tr>
              <a:tr h="929590">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Bile acid</a:t>
                      </a:r>
                      <a:r>
                        <a:rPr lang="en-US" b="1"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1" baseline="0" dirty="0" err="1" smtClean="0">
                          <a:solidFill>
                            <a:schemeClr val="tx1">
                              <a:lumMod val="50000"/>
                              <a:lumOff val="50000"/>
                            </a:schemeClr>
                          </a:solidFill>
                          <a:latin typeface="Times New Roman" panose="02020603050405020304" pitchFamily="18" charset="0"/>
                          <a:cs typeface="Times New Roman" panose="02020603050405020304" pitchFamily="18" charset="0"/>
                        </a:rPr>
                        <a:t>sequestrants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Bind bile acids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Hepatic glucose production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LDL-C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Dosing frequency</a:t>
                      </a:r>
                    </a:p>
                  </a:txBody>
                  <a:tcPr/>
                </a:tc>
                <a:tc>
                  <a:txBody>
                    <a:bodyPr/>
                    <a:lstStyle/>
                    <a:p>
                      <a:r>
                        <a:rPr lang="en-US" dirty="0" smtClean="0">
                          <a:latin typeface="Times New Roman" panose="02020603050405020304" pitchFamily="18" charset="0"/>
                          <a:cs typeface="Times New Roman" panose="02020603050405020304" pitchFamily="18" charset="0"/>
                        </a:rPr>
                        <a:t>High</a:t>
                      </a:r>
                      <a:endParaRPr lang="en-US" dirty="0">
                        <a:latin typeface="Times New Roman" panose="02020603050405020304" pitchFamily="18" charset="0"/>
                        <a:cs typeface="Times New Roman" panose="02020603050405020304" pitchFamily="18" charset="0"/>
                      </a:endParaRPr>
                    </a:p>
                  </a:txBody>
                  <a:tcPr/>
                </a:tc>
              </a:tr>
              <a:tr h="1129403">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Dopamine-2</a:t>
                      </a:r>
                    </a:p>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agonists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Activates DA</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receptor</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Alters hypothalamic control of metabolism</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insulin sensitivity</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hypoglyemia</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Dizziness, fatigue</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Nausea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Rhinitis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High</a:t>
                      </a:r>
                    </a:p>
                  </a:txBody>
                  <a:tcPr/>
                </a:tc>
              </a:tr>
              <a:tr h="1170682">
                <a:tc>
                  <a:txBody>
                    <a:bodyPr/>
                    <a:lstStyle/>
                    <a:p>
                      <a:r>
                        <a:rPr lang="en-US" b="1" dirty="0" smtClean="0">
                          <a:solidFill>
                            <a:schemeClr val="tx1"/>
                          </a:solidFill>
                          <a:latin typeface="Times New Roman" panose="02020603050405020304" pitchFamily="18" charset="0"/>
                          <a:cs typeface="Times New Roman" panose="02020603050405020304" pitchFamily="18" charset="0"/>
                        </a:rPr>
                        <a:t>SGLT2</a:t>
                      </a:r>
                      <a:r>
                        <a:rPr lang="en-US" b="1" baseline="0" dirty="0" smtClean="0">
                          <a:solidFill>
                            <a:schemeClr val="tx1"/>
                          </a:solidFill>
                          <a:latin typeface="Times New Roman" panose="02020603050405020304" pitchFamily="18" charset="0"/>
                          <a:cs typeface="Times New Roman" panose="02020603050405020304" pitchFamily="18" charset="0"/>
                        </a:rPr>
                        <a:t> inhibitors</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solidFill>
                          <a:latin typeface="Times New Roman" panose="02020603050405020304" pitchFamily="18" charset="0"/>
                          <a:cs typeface="Times New Roman" panose="02020603050405020304" pitchFamily="18" charset="0"/>
                        </a:rPr>
                        <a:t> Inhibits</a:t>
                      </a:r>
                      <a:r>
                        <a:rPr lang="en-US" baseline="0" dirty="0" smtClean="0">
                          <a:solidFill>
                            <a:schemeClr val="tx1"/>
                          </a:solidFill>
                          <a:latin typeface="Times New Roman" panose="02020603050405020304" pitchFamily="18" charset="0"/>
                          <a:cs typeface="Times New Roman" panose="02020603050405020304" pitchFamily="18" charset="0"/>
                        </a:rPr>
                        <a:t> SGLT2 in proximal nephron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solidFill>
                          <a:latin typeface="Times New Roman" panose="02020603050405020304" pitchFamily="18" charset="0"/>
                          <a:cs typeface="Times New Roman" panose="02020603050405020304" pitchFamily="18" charset="0"/>
                        </a:rPr>
                        <a:t> Increases </a:t>
                      </a:r>
                      <a:r>
                        <a:rPr lang="en-US" baseline="0" dirty="0" err="1" smtClean="0">
                          <a:solidFill>
                            <a:schemeClr val="tx1"/>
                          </a:solidFill>
                          <a:latin typeface="Times New Roman" panose="02020603050405020304" pitchFamily="18" charset="0"/>
                          <a:cs typeface="Times New Roman" panose="02020603050405020304" pitchFamily="18" charset="0"/>
                        </a:rPr>
                        <a:t>glucosuria</a:t>
                      </a: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BP</a:t>
                      </a:r>
                    </a:p>
                    <a:p>
                      <a:pPr>
                        <a:buFont typeface="Arial"/>
                        <a:buChar char="•"/>
                      </a:pPr>
                      <a:r>
                        <a:rPr lang="en-US" dirty="0" smtClean="0">
                          <a:latin typeface="Times New Roman" panose="02020603050405020304" pitchFamily="18" charset="0"/>
                          <a:cs typeface="Times New Roman" panose="02020603050405020304" pitchFamily="18" charset="0"/>
                        </a:rPr>
                        <a:t> Effective</a:t>
                      </a:r>
                      <a:r>
                        <a:rPr lang="en-US" baseline="0" dirty="0" smtClean="0">
                          <a:latin typeface="Times New Roman" panose="02020603050405020304" pitchFamily="18" charset="0"/>
                          <a:cs typeface="Times New Roman" panose="02020603050405020304" pitchFamily="18" charset="0"/>
                        </a:rPr>
                        <a:t> at all stages</a:t>
                      </a:r>
                      <a:endParaRPr lang="en-US" dirty="0" smtClean="0">
                        <a:latin typeface="Times New Roman" panose="02020603050405020304" pitchFamily="18" charset="0"/>
                        <a:cs typeface="Times New Roman" panose="02020603050405020304" pitchFamily="18" charset="0"/>
                      </a:endParaRPr>
                    </a:p>
                    <a:p>
                      <a:pPr>
                        <a:buFont typeface="Arial"/>
                        <a:buChar char="•"/>
                      </a:pP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GU</a:t>
                      </a:r>
                      <a:r>
                        <a:rPr lang="en-US" baseline="0" dirty="0" smtClean="0">
                          <a:solidFill>
                            <a:srgbClr val="000000"/>
                          </a:solidFill>
                          <a:latin typeface="Times New Roman" panose="02020603050405020304" pitchFamily="18" charset="0"/>
                          <a:cs typeface="Times New Roman" panose="02020603050405020304" pitchFamily="18" charset="0"/>
                        </a:rPr>
                        <a:t> infections</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Polyuria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Volume depletion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LDL-C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baseline="0" dirty="0" smtClean="0">
                          <a:solidFill>
                            <a:srgbClr val="000000"/>
                          </a:solidFill>
                          <a:latin typeface="Times New Roman" panose="02020603050405020304" pitchFamily="18" charset="0"/>
                          <a:cs typeface="Times New Roman" panose="02020603050405020304" pitchFamily="18" charset="0"/>
                        </a:rPr>
                        <a:t>Cr (transient)</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Times New Roman" panose="02020603050405020304" pitchFamily="18" charset="0"/>
                          <a:cs typeface="Times New Roman" panose="02020603050405020304" pitchFamily="18" charset="0"/>
                        </a:rPr>
                        <a:t>High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5"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7"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a:t>
            </a: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 xmlns:p14="http://schemas.microsoft.com/office/powerpoint/2010/main" val="573929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166283955"/>
              </p:ext>
            </p:extLst>
          </p:nvPr>
        </p:nvGraphicFramePr>
        <p:xfrm>
          <a:off x="17" y="44663"/>
          <a:ext cx="9143999" cy="6492240"/>
        </p:xfrm>
        <a:graphic>
          <a:graphicData uri="http://schemas.openxmlformats.org/drawingml/2006/table">
            <a:tbl>
              <a:tblPr firstRow="1" bandRow="1">
                <a:tableStyleId>{5C22544A-7EE6-4342-B048-85BDC9FD1C3A}</a:tableStyleId>
              </a:tblPr>
              <a:tblGrid>
                <a:gridCol w="1142983"/>
                <a:gridCol w="2260600"/>
                <a:gridCol w="2438400"/>
                <a:gridCol w="2438400"/>
                <a:gridCol w="863616"/>
              </a:tblGrid>
              <a:tr h="365213">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Injectable</a:t>
                      </a:r>
                    </a:p>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Class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900525">
                <a:tc>
                  <a:txBody>
                    <a:bodyPr/>
                    <a:lstStyle/>
                    <a:p>
                      <a:r>
                        <a:rPr lang="en-US" b="1" dirty="0" err="1" smtClean="0">
                          <a:solidFill>
                            <a:srgbClr val="7F7F7F"/>
                          </a:solidFill>
                          <a:latin typeface="Times New Roman" panose="02020603050405020304" pitchFamily="18" charset="0"/>
                          <a:cs typeface="Times New Roman" panose="02020603050405020304" pitchFamily="18" charset="0"/>
                        </a:rPr>
                        <a:t>Amylin</a:t>
                      </a:r>
                      <a:r>
                        <a:rPr lang="en-US" b="1" dirty="0" smtClean="0">
                          <a:solidFill>
                            <a:srgbClr val="7F7F7F"/>
                          </a:solidFill>
                          <a:latin typeface="Times New Roman" panose="02020603050405020304" pitchFamily="18" charset="0"/>
                          <a:cs typeface="Times New Roman" panose="02020603050405020304" pitchFamily="18" charset="0"/>
                        </a:rPr>
                        <a:t> </a:t>
                      </a:r>
                      <a:r>
                        <a:rPr lang="en-US" b="1" dirty="0" err="1" smtClean="0">
                          <a:solidFill>
                            <a:srgbClr val="7F7F7F"/>
                          </a:solidFill>
                          <a:latin typeface="Times New Roman" panose="02020603050405020304" pitchFamily="18" charset="0"/>
                          <a:cs typeface="Times New Roman" panose="02020603050405020304" pitchFamily="18" charset="0"/>
                        </a:rPr>
                        <a:t>mimetics</a:t>
                      </a:r>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Activates </a:t>
                      </a:r>
                      <a:r>
                        <a:rPr lang="en-US" dirty="0" err="1" smtClean="0">
                          <a:solidFill>
                            <a:srgbClr val="7F7F7F"/>
                          </a:solidFill>
                          <a:latin typeface="Times New Roman" panose="02020603050405020304" pitchFamily="18" charset="0"/>
                          <a:cs typeface="Times New Roman" panose="02020603050405020304" pitchFamily="18" charset="0"/>
                        </a:rPr>
                        <a:t>amylin</a:t>
                      </a:r>
                      <a:r>
                        <a:rPr lang="en-US" baseline="0" dirty="0" smtClean="0">
                          <a:solidFill>
                            <a:srgbClr val="7F7F7F"/>
                          </a:solidFill>
                          <a:latin typeface="Times New Roman" panose="02020603050405020304" pitchFamily="18" charset="0"/>
                          <a:cs typeface="Times New Roman" panose="02020603050405020304" pitchFamily="18" charset="0"/>
                        </a:rPr>
                        <a:t> receptor</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glucagon</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gastric emptying</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satiety</a:t>
                      </a:r>
                      <a:endParaRPr lang="en-US" b="0"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Postprandial glucose</a:t>
                      </a: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Gastrointestinal</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Modest</a:t>
                      </a:r>
                      <a:r>
                        <a:rPr lang="en-US" baseline="0" dirty="0" smtClean="0">
                          <a:solidFill>
                            <a:srgbClr val="7F7F7F"/>
                          </a:solidFill>
                          <a:latin typeface="Times New Roman" panose="02020603050405020304" pitchFamily="18" charset="0"/>
                          <a:cs typeface="Times New Roman" panose="02020603050405020304" pitchFamily="18" charset="0"/>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baseline="0" dirty="0" smtClean="0">
                          <a:solidFill>
                            <a:srgbClr val="7F7F7F"/>
                          </a:solidFill>
                          <a:latin typeface="Times New Roman" panose="02020603050405020304" pitchFamily="18" charset="0"/>
                          <a:cs typeface="Times New Roman" panose="02020603050405020304" pitchFamily="18" charset="0"/>
                        </a:rPr>
                        <a:t>A1c</a:t>
                      </a:r>
                      <a:r>
                        <a:rPr lang="en-US" dirty="0" smtClean="0">
                          <a:solidFill>
                            <a:srgbClr val="7F7F7F"/>
                          </a:solidFill>
                          <a:latin typeface="Times New Roman" panose="02020603050405020304" pitchFamily="18" charset="0"/>
                          <a:cs typeface="Times New Roman" panose="02020603050405020304" pitchFamily="18" charset="0"/>
                        </a:rPr>
                        <a:t> </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baseline="0" dirty="0" err="1" smtClean="0">
                          <a:solidFill>
                            <a:srgbClr val="7F7F7F"/>
                          </a:solidFill>
                          <a:latin typeface="Times New Roman" panose="02020603050405020304" pitchFamily="18" charset="0"/>
                          <a:cs typeface="Times New Roman" panose="02020603050405020304" pitchFamily="18" charset="0"/>
                        </a:rPr>
                        <a:t>Injectable</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Hypo if insulin dose not reduced</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Dosing frequency</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Training</a:t>
                      </a:r>
                      <a:r>
                        <a:rPr lang="en-US" baseline="0" dirty="0" smtClean="0">
                          <a:solidFill>
                            <a:srgbClr val="7F7F7F"/>
                          </a:solidFill>
                          <a:latin typeface="Times New Roman" panose="02020603050405020304" pitchFamily="18" charset="0"/>
                          <a:cs typeface="Times New Roman" panose="02020603050405020304" pitchFamily="18" charset="0"/>
                        </a:rPr>
                        <a:t> requirements</a:t>
                      </a: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High</a:t>
                      </a:r>
                      <a:endParaRPr lang="en-US" dirty="0">
                        <a:solidFill>
                          <a:srgbClr val="7F7F7F"/>
                        </a:solidFill>
                        <a:latin typeface="Times New Roman" panose="02020603050405020304" pitchFamily="18" charset="0"/>
                        <a:cs typeface="Times New Roman" panose="02020603050405020304" pitchFamily="18" charset="0"/>
                      </a:endParaRPr>
                    </a:p>
                  </a:txBody>
                  <a:tcPr/>
                </a:tc>
              </a:tr>
              <a:tr h="900525">
                <a:tc>
                  <a:txBody>
                    <a:bodyPr/>
                    <a:lstStyle/>
                    <a:p>
                      <a:r>
                        <a:rPr lang="en-US" b="1" dirty="0" smtClean="0">
                          <a:latin typeface="Times New Roman" panose="02020603050405020304" pitchFamily="18" charset="0"/>
                          <a:cs typeface="Times New Roman" panose="02020603050405020304" pitchFamily="18" charset="0"/>
                        </a:rPr>
                        <a:t>GLP-1 receptor agonists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GLP-1 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a:t>
                      </a: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glucagon</a:t>
                      </a:r>
                      <a:endPar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endParaRP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gastric emptying</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satiety</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tx1"/>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Some CV risk factors</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 Pancreatitis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Heart rate</a:t>
                      </a:r>
                    </a:p>
                    <a:p>
                      <a:pPr>
                        <a:buFont typeface="Arial"/>
                        <a:buChar char="•"/>
                      </a:pPr>
                      <a:r>
                        <a:rPr lang="en-US" dirty="0" smtClean="0">
                          <a:latin typeface="Times New Roman" panose="02020603050405020304" pitchFamily="18" charset="0"/>
                          <a:cs typeface="Times New Roman" panose="02020603050405020304" pitchFamily="18" charset="0"/>
                        </a:rPr>
                        <a:t> Medullary</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ca</a:t>
                      </a:r>
                      <a:r>
                        <a:rPr lang="en-US" baseline="0" dirty="0" smtClean="0">
                          <a:latin typeface="Times New Roman" panose="02020603050405020304" pitchFamily="18" charset="0"/>
                          <a:cs typeface="Times New Roman" panose="02020603050405020304" pitchFamily="18" charset="0"/>
                        </a:rPr>
                        <a:t> (rodents)</a:t>
                      </a:r>
                    </a:p>
                    <a:p>
                      <a:pPr>
                        <a:buFont typeface="Arial"/>
                        <a:buChar char="•"/>
                      </a:pPr>
                      <a:r>
                        <a:rPr lang="en-US" baseline="0" dirty="0" smtClean="0">
                          <a:latin typeface="Times New Roman" panose="02020603050405020304" pitchFamily="18" charset="0"/>
                          <a:cs typeface="Times New Roman" panose="02020603050405020304" pitchFamily="18" charset="0"/>
                        </a:rPr>
                        <a:t> Injectable</a:t>
                      </a:r>
                    </a:p>
                    <a:p>
                      <a:pPr>
                        <a:buFont typeface="Arial"/>
                        <a:buChar char="•"/>
                      </a:pPr>
                      <a:r>
                        <a:rPr lang="en-US" baseline="0" dirty="0" smtClean="0">
                          <a:latin typeface="Times New Roman" panose="02020603050405020304" pitchFamily="18" charset="0"/>
                          <a:cs typeface="Times New Roman" panose="02020603050405020304" pitchFamily="18" charset="0"/>
                        </a:rPr>
                        <a:t> Training requirements</a:t>
                      </a:r>
                      <a:endParaRPr lang="en-US" dirty="0" smtClean="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High</a:t>
                      </a:r>
                      <a:endParaRPr lang="en-US" dirty="0">
                        <a:latin typeface="Times New Roman" panose="02020603050405020304" pitchFamily="18" charset="0"/>
                        <a:cs typeface="Times New Roman" panose="02020603050405020304" pitchFamily="18" charset="0"/>
                      </a:endParaRPr>
                    </a:p>
                  </a:txBody>
                  <a:tcPr/>
                </a:tc>
              </a:tr>
              <a:tr h="900525">
                <a:tc>
                  <a:txBody>
                    <a:bodyPr/>
                    <a:lstStyle/>
                    <a:p>
                      <a:r>
                        <a:rPr lang="en-US" b="1" dirty="0" smtClean="0">
                          <a:latin typeface="Times New Roman" panose="02020603050405020304" pitchFamily="18" charset="0"/>
                          <a:cs typeface="Times New Roman" panose="02020603050405020304" pitchFamily="18" charset="0"/>
                        </a:rPr>
                        <a:t>Insulin</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a:t>
                      </a:r>
                      <a:r>
                        <a:rPr lang="en-US" baseline="0" dirty="0" smtClean="0">
                          <a:latin typeface="Times New Roman" panose="02020603050405020304" pitchFamily="18" charset="0"/>
                          <a:cs typeface="Times New Roman" panose="02020603050405020304" pitchFamily="18" charset="0"/>
                        </a:rPr>
                        <a:t> insulin receptor</a:t>
                      </a:r>
                    </a:p>
                    <a:p>
                      <a:pPr>
                        <a:buFont typeface="Arial"/>
                        <a:buChar char="•"/>
                      </a:pPr>
                      <a:r>
                        <a:rPr lang="en-US" baseline="0" dirty="0" smtClean="0">
                          <a:latin typeface="Times New Roman" panose="02020603050405020304" pitchFamily="18" charset="0"/>
                          <a:cs typeface="Times New Roman" panose="02020603050405020304" pitchFamily="18" charset="0"/>
                        </a:rPr>
                        <a:t> Myriad</a:t>
                      </a:r>
                    </a:p>
                    <a:p>
                      <a:pPr>
                        <a:buFont typeface="Arial"/>
                        <a:buNone/>
                      </a:pPr>
                      <a:endParaRPr lang="en-US" baseline="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Universally</a:t>
                      </a:r>
                      <a:r>
                        <a:rPr lang="en-US" baseline="0" dirty="0" smtClean="0">
                          <a:latin typeface="Times New Roman" panose="02020603050405020304" pitchFamily="18" charset="0"/>
                          <a:cs typeface="Times New Roman" panose="02020603050405020304" pitchFamily="18" charset="0"/>
                        </a:rPr>
                        <a:t> effective</a:t>
                      </a:r>
                      <a:endParaRPr lang="en-US" dirty="0" smtClean="0">
                        <a:latin typeface="Times New Roman" panose="02020603050405020304" pitchFamily="18" charset="0"/>
                        <a:cs typeface="Times New Roman" panose="02020603050405020304" pitchFamily="18" charset="0"/>
                      </a:endParaRPr>
                    </a:p>
                    <a:p>
                      <a:pPr>
                        <a:buFont typeface="Arial"/>
                        <a:buChar char="•"/>
                      </a:pPr>
                      <a:r>
                        <a:rPr lang="en-US" dirty="0" smtClean="0">
                          <a:latin typeface="Times New Roman" panose="02020603050405020304" pitchFamily="18" charset="0"/>
                          <a:cs typeface="Times New Roman" panose="02020603050405020304" pitchFamily="18" charset="0"/>
                        </a:rPr>
                        <a:t> Unlimited</a:t>
                      </a:r>
                      <a:r>
                        <a:rPr lang="en-US" baseline="0" dirty="0" smtClean="0">
                          <a:latin typeface="Times New Roman" panose="02020603050405020304" pitchFamily="18" charset="0"/>
                          <a:cs typeface="Times New Roman" panose="02020603050405020304" pitchFamily="18" charset="0"/>
                        </a:rPr>
                        <a:t> efficacy</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Weight</a:t>
                      </a:r>
                      <a:r>
                        <a:rPr lang="en-US" baseline="0" dirty="0" smtClean="0">
                          <a:latin typeface="Times New Roman" panose="02020603050405020304" pitchFamily="18" charset="0"/>
                          <a:cs typeface="Times New Roman" panose="02020603050405020304" pitchFamily="18" charset="0"/>
                        </a:rPr>
                        <a:t> gain</a:t>
                      </a:r>
                    </a:p>
                    <a:p>
                      <a:pPr>
                        <a:buFont typeface="Arial"/>
                        <a:buChar char="•"/>
                      </a:pPr>
                      <a:r>
                        <a:rPr lang="en-US" baseline="0" dirty="0" smtClean="0">
                          <a:latin typeface="Times New Roman" panose="02020603050405020304" pitchFamily="18" charset="0"/>
                          <a:cs typeface="Times New Roman" panose="02020603050405020304" pitchFamily="18" charset="0"/>
                        </a:rPr>
                        <a:t> ? </a:t>
                      </a:r>
                      <a:r>
                        <a:rPr lang="en-US" baseline="0" dirty="0" err="1" smtClean="0">
                          <a:latin typeface="Times New Roman" panose="02020603050405020304" pitchFamily="18" charset="0"/>
                          <a:cs typeface="Times New Roman" panose="02020603050405020304" pitchFamily="18" charset="0"/>
                        </a:rPr>
                        <a:t>Mitogenicity</a:t>
                      </a:r>
                      <a:endParaRPr lang="en-US" baseline="0" dirty="0" smtClean="0">
                        <a:latin typeface="Times New Roman" panose="02020603050405020304" pitchFamily="18" charset="0"/>
                        <a:cs typeface="Times New Roman" panose="02020603050405020304" pitchFamily="18" charset="0"/>
                      </a:endParaRP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Injectable</a:t>
                      </a:r>
                      <a:endParaRPr lang="en-US"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Patient reluctance</a:t>
                      </a:r>
                      <a:endParaRPr lang="en-US" dirty="0" smtClean="0">
                        <a:latin typeface="Times New Roman" panose="02020603050405020304" pitchFamily="18" charset="0"/>
                        <a:cs typeface="Times New Roman" panose="02020603050405020304" pitchFamily="18" charset="0"/>
                      </a:endParaRPr>
                    </a:p>
                    <a:p>
                      <a:pPr>
                        <a:buFont typeface="Arial"/>
                        <a:buChar char="•"/>
                      </a:pPr>
                      <a:r>
                        <a:rPr lang="en-US" baseline="0" dirty="0" smtClean="0">
                          <a:latin typeface="Times New Roman" panose="02020603050405020304" pitchFamily="18" charset="0"/>
                          <a:cs typeface="Times New Roman" panose="02020603050405020304" pitchFamily="18" charset="0"/>
                        </a:rPr>
                        <a:t> Training requirements</a:t>
                      </a:r>
                    </a:p>
                  </a:txBody>
                  <a:tcPr/>
                </a:tc>
                <a:tc>
                  <a:txBody>
                    <a:bodyPr/>
                    <a:lstStyle/>
                    <a:p>
                      <a:r>
                        <a:rPr lang="en-US" spc="-100" dirty="0" smtClean="0">
                          <a:latin typeface="Times New Roman" panose="02020603050405020304" pitchFamily="18" charset="0"/>
                          <a:cs typeface="Times New Roman" panose="02020603050405020304" pitchFamily="18" charset="0"/>
                        </a:rPr>
                        <a:t>Variable</a:t>
                      </a:r>
                      <a:endParaRPr lang="en-US" spc="-100"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7"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 xmlns:p14="http://schemas.microsoft.com/office/powerpoint/2010/main" val="3741270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36</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55638" y="3276601"/>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749" y="203653"/>
            <a:ext cx="9046955" cy="6461162"/>
          </a:xfrm>
          <a:prstGeom prst="rect">
            <a:avLst/>
          </a:prstGeom>
        </p:spPr>
      </p:pic>
      <p:sp>
        <p:nvSpPr>
          <p:cNvPr id="4" name="Rounded Rectangle 3"/>
          <p:cNvSpPr/>
          <p:nvPr/>
        </p:nvSpPr>
        <p:spPr>
          <a:xfrm>
            <a:off x="3284113" y="2292439"/>
            <a:ext cx="569890" cy="283336"/>
          </a:xfrm>
          <a:prstGeom prst="round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64794" y="4596761"/>
            <a:ext cx="569890" cy="212875"/>
          </a:xfrm>
          <a:prstGeom prst="round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55247" y="2137893"/>
            <a:ext cx="745365" cy="296214"/>
          </a:xfrm>
          <a:prstGeom prst="round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755247" y="3744347"/>
            <a:ext cx="745365" cy="212875"/>
          </a:xfrm>
          <a:prstGeom prst="round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46708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64" y="574409"/>
            <a:ext cx="9044440" cy="1105948"/>
          </a:xfrm>
          <a:prstGeom prst="rect">
            <a:avLst/>
          </a:prstGeom>
        </p:spPr>
      </p:pic>
      <p:pic>
        <p:nvPicPr>
          <p:cNvPr id="3" name="Picture 2"/>
          <p:cNvPicPr>
            <a:picLocks noChangeAspect="1"/>
          </p:cNvPicPr>
          <p:nvPr/>
        </p:nvPicPr>
        <p:blipFill>
          <a:blip r:embed="rId3"/>
          <a:stretch>
            <a:fillRect/>
          </a:stretch>
        </p:blipFill>
        <p:spPr>
          <a:xfrm>
            <a:off x="51264" y="1695834"/>
            <a:ext cx="9034781" cy="2430486"/>
          </a:xfrm>
          <a:prstGeom prst="rect">
            <a:avLst/>
          </a:prstGeom>
        </p:spPr>
      </p:pic>
      <p:sp>
        <p:nvSpPr>
          <p:cNvPr id="5" name="Rectangle 4"/>
          <p:cNvSpPr/>
          <p:nvPr/>
        </p:nvSpPr>
        <p:spPr>
          <a:xfrm>
            <a:off x="1997765" y="4835893"/>
            <a:ext cx="5605670" cy="923330"/>
          </a:xfrm>
          <a:prstGeom prst="rect">
            <a:avLst/>
          </a:prstGeom>
        </p:spPr>
        <p:txBody>
          <a:bodyPr wrap="square">
            <a:spAutoFit/>
          </a:bodyPr>
          <a:lstStyle/>
          <a:p>
            <a:pPr lvl="0"/>
            <a:r>
              <a:rPr lang="en-US" dirty="0">
                <a:solidFill>
                  <a:srgbClr val="0070C0"/>
                </a:solidFill>
              </a:rPr>
              <a:t>Figure 8.1 and Table 8.1 are meant to be used together to guide the choice of antihyperglycemic agents as part of patient– provider shared decision-making.</a:t>
            </a:r>
          </a:p>
        </p:txBody>
      </p:sp>
    </p:spTree>
    <p:extLst>
      <p:ext uri="{BB962C8B-B14F-4D97-AF65-F5344CB8AC3E}">
        <p14:creationId xmlns:p14="http://schemas.microsoft.com/office/powerpoint/2010/main" xmlns="" val="3758866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32656"/>
            <a:ext cx="7824999" cy="6185851"/>
          </a:xfrm>
          <a:prstGeom prst="rect">
            <a:avLst/>
          </a:prstGeom>
        </p:spPr>
      </p:pic>
      <p:sp>
        <p:nvSpPr>
          <p:cNvPr id="3" name="Rectangle 2"/>
          <p:cNvSpPr/>
          <p:nvPr/>
        </p:nvSpPr>
        <p:spPr>
          <a:xfrm>
            <a:off x="5320342" y="6309320"/>
            <a:ext cx="3041217" cy="246221"/>
          </a:xfrm>
          <a:prstGeom prst="rect">
            <a:avLst/>
          </a:prstGeom>
        </p:spPr>
        <p:txBody>
          <a:bodyPr wrap="none">
            <a:spAutoFit/>
          </a:bodyPr>
          <a:lstStyle/>
          <a:p>
            <a:r>
              <a:rPr lang="en-US" sz="1000" dirty="0">
                <a:solidFill>
                  <a:schemeClr val="tx1">
                    <a:lumMod val="95000"/>
                  </a:schemeClr>
                </a:solidFill>
              </a:rPr>
              <a:t>Diabetes Care Volume 40, Supplement 1, January 2017</a:t>
            </a:r>
          </a:p>
        </p:txBody>
      </p:sp>
    </p:spTree>
    <p:extLst>
      <p:ext uri="{BB962C8B-B14F-4D97-AF65-F5344CB8AC3E}">
        <p14:creationId xmlns="" xmlns:p14="http://schemas.microsoft.com/office/powerpoint/2010/main" val="2572525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T2DM risk factors</a:t>
            </a:r>
            <a:endParaRPr lang="en-US" sz="4400" b="1" dirty="0"/>
          </a:p>
        </p:txBody>
      </p:sp>
      <p:pic>
        <p:nvPicPr>
          <p:cNvPr id="1026" name="Picture 2"/>
          <p:cNvPicPr>
            <a:picLocks noGrp="1" noChangeAspect="1" noChangeArrowheads="1"/>
          </p:cNvPicPr>
          <p:nvPr>
            <p:ph sz="quarter" idx="1"/>
          </p:nvPr>
        </p:nvPicPr>
        <p:blipFill>
          <a:blip r:embed="rId2"/>
          <a:stretch>
            <a:fillRect/>
          </a:stretch>
        </p:blipFill>
        <p:spPr bwMode="auto">
          <a:xfrm>
            <a:off x="0" y="1524000"/>
            <a:ext cx="9144000" cy="5190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9962" y="297232"/>
            <a:ext cx="4309500" cy="584775"/>
          </a:xfrm>
          <a:prstGeom prst="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8</a:t>
            </a:r>
            <a:r>
              <a:rPr lang="en-US" sz="1600" b="1" i="0" u="none" strike="noStrike" baseline="0" dirty="0" smtClean="0">
                <a:solidFill>
                  <a:srgbClr val="0070C0"/>
                </a:solidFill>
              </a:rPr>
              <a:t>. </a:t>
            </a:r>
            <a:r>
              <a:rPr lang="en-US" sz="1600" b="1" dirty="0">
                <a:solidFill>
                  <a:srgbClr val="0070C0"/>
                </a:solidFill>
              </a:rPr>
              <a:t>Pharmacologic </a:t>
            </a:r>
            <a:r>
              <a:rPr lang="en-US" sz="1600" b="1" dirty="0" smtClean="0">
                <a:solidFill>
                  <a:srgbClr val="0070C0"/>
                </a:solidFill>
              </a:rPr>
              <a:t>Approaches</a:t>
            </a:r>
            <a:r>
              <a:rPr lang="fa-IR" sz="1600" b="1" dirty="0" smtClean="0">
                <a:solidFill>
                  <a:srgbClr val="0070C0"/>
                </a:solidFill>
              </a:rPr>
              <a:t> </a:t>
            </a:r>
            <a:r>
              <a:rPr lang="en-US" sz="1600" b="1" dirty="0" smtClean="0">
                <a:solidFill>
                  <a:srgbClr val="0070C0"/>
                </a:solidFill>
              </a:rPr>
              <a:t>to </a:t>
            </a:r>
            <a:r>
              <a:rPr lang="en-US" sz="1600" b="1" dirty="0">
                <a:solidFill>
                  <a:srgbClr val="0070C0"/>
                </a:solidFill>
              </a:rPr>
              <a:t>Glycemic Treatment</a:t>
            </a:r>
            <a:endParaRPr lang="en-US" sz="1600" b="1" i="0" u="none" strike="noStrike" baseline="0" dirty="0" smtClean="0">
              <a:solidFill>
                <a:srgbClr val="0070C0"/>
              </a:solidFill>
            </a:endParaRPr>
          </a:p>
        </p:txBody>
      </p:sp>
      <p:pic>
        <p:nvPicPr>
          <p:cNvPr id="13" name="Picture 12"/>
          <p:cNvPicPr>
            <a:picLocks noChangeAspect="1"/>
          </p:cNvPicPr>
          <p:nvPr/>
        </p:nvPicPr>
        <p:blipFill>
          <a:blip r:embed="rId2"/>
          <a:stretch>
            <a:fillRect/>
          </a:stretch>
        </p:blipFill>
        <p:spPr>
          <a:xfrm>
            <a:off x="838200" y="990600"/>
            <a:ext cx="5679365" cy="5749544"/>
          </a:xfrm>
          <a:prstGeom prst="rect">
            <a:avLst/>
          </a:prstGeom>
        </p:spPr>
      </p:pic>
    </p:spTree>
    <p:extLst>
      <p:ext uri="{BB962C8B-B14F-4D97-AF65-F5344CB8AC3E}">
        <p14:creationId xmlns:p14="http://schemas.microsoft.com/office/powerpoint/2010/main" xmlns="" val="1037567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052" y="192446"/>
            <a:ext cx="6893719" cy="6524625"/>
          </a:xfrm>
          <a:prstGeom prst="rect">
            <a:avLst/>
          </a:prstGeom>
        </p:spPr>
      </p:pic>
      <p:sp>
        <p:nvSpPr>
          <p:cNvPr id="3" name="Rounded Rectangle 2"/>
          <p:cNvSpPr/>
          <p:nvPr/>
        </p:nvSpPr>
        <p:spPr>
          <a:xfrm>
            <a:off x="1941490" y="1532587"/>
            <a:ext cx="5611970" cy="399245"/>
          </a:xfrm>
          <a:prstGeom prst="round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41490" y="2071353"/>
            <a:ext cx="5611970" cy="399245"/>
          </a:xfrm>
          <a:prstGeom prst="roundRect">
            <a:avLst/>
          </a:prstGeom>
          <a:solidFill>
            <a:srgbClr val="FFC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41490" y="2599851"/>
            <a:ext cx="5611970" cy="531396"/>
          </a:xfrm>
          <a:prstGeom prst="roundRect">
            <a:avLst/>
          </a:prstGeom>
          <a:solidFill>
            <a:schemeClr val="accent6">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61719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411" y="486513"/>
            <a:ext cx="8233808" cy="5180192"/>
          </a:xfrm>
          <a:prstGeom prst="rect">
            <a:avLst/>
          </a:prstGeom>
        </p:spPr>
      </p:pic>
    </p:spTree>
    <p:extLst>
      <p:ext uri="{BB962C8B-B14F-4D97-AF65-F5344CB8AC3E}">
        <p14:creationId xmlns:p14="http://schemas.microsoft.com/office/powerpoint/2010/main" xmlns="" val="1426250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4481"/>
          <a:stretch/>
        </p:blipFill>
        <p:spPr>
          <a:xfrm>
            <a:off x="662809" y="759854"/>
            <a:ext cx="8108156" cy="5459636"/>
          </a:xfrm>
          <a:prstGeom prst="rect">
            <a:avLst/>
          </a:prstGeom>
        </p:spPr>
      </p:pic>
      <p:sp>
        <p:nvSpPr>
          <p:cNvPr id="5" name="Rounded Rectangle 4"/>
          <p:cNvSpPr/>
          <p:nvPr/>
        </p:nvSpPr>
        <p:spPr>
          <a:xfrm>
            <a:off x="3245476" y="5653825"/>
            <a:ext cx="4404575" cy="2060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19467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2"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4"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7"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13679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762000" y="228600"/>
            <a:ext cx="7391400" cy="6629400"/>
          </a:xfrm>
          <a:prstGeom prst="rect">
            <a:avLst/>
          </a:prstGeom>
          <a:noFill/>
          <a:ln w="9525">
            <a:noFill/>
            <a:miter lim="800000"/>
            <a:headEnd/>
            <a:tailEnd/>
          </a:ln>
        </p:spPr>
      </p:pic>
      <p:sp>
        <p:nvSpPr>
          <p:cNvPr id="5" name="Rounded Rectangle 4"/>
          <p:cNvSpPr/>
          <p:nvPr/>
        </p:nvSpPr>
        <p:spPr>
          <a:xfrm>
            <a:off x="7162800" y="228600"/>
            <a:ext cx="9906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200400" y="1295400"/>
            <a:ext cx="228600" cy="533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3338"/>
            <a:ext cx="7467599" cy="6791325"/>
          </a:xfrm>
          <a:prstGeom prst="rect">
            <a:avLst/>
          </a:prstGeom>
        </p:spPr>
      </p:pic>
    </p:spTree>
    <p:extLst>
      <p:ext uri="{BB962C8B-B14F-4D97-AF65-F5344CB8AC3E}">
        <p14:creationId xmlns:p14="http://schemas.microsoft.com/office/powerpoint/2010/main" xmlns="" val="1655535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80963"/>
            <a:ext cx="7848600" cy="6696075"/>
          </a:xfrm>
          <a:prstGeom prst="rect">
            <a:avLst/>
          </a:prstGeom>
        </p:spPr>
      </p:pic>
    </p:spTree>
    <p:extLst>
      <p:ext uri="{BB962C8B-B14F-4D97-AF65-F5344CB8AC3E}">
        <p14:creationId xmlns:p14="http://schemas.microsoft.com/office/powerpoint/2010/main" xmlns="" val="3616393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4909834"/>
              </p:ext>
            </p:extLst>
          </p:nvPr>
        </p:nvGraphicFramePr>
        <p:xfrm>
          <a:off x="457200" y="152404"/>
          <a:ext cx="7620000" cy="6742330"/>
        </p:xfrm>
        <a:graphic>
          <a:graphicData uri="http://schemas.openxmlformats.org/drawingml/2006/table">
            <a:tbl>
              <a:tblPr firstRow="1" bandRow="1">
                <a:tableStyleId>{5C22544A-7EE6-4342-B048-85BDC9FD1C3A}</a:tableStyleId>
              </a:tblPr>
              <a:tblGrid>
                <a:gridCol w="1905000"/>
                <a:gridCol w="1905000"/>
                <a:gridCol w="1752600"/>
                <a:gridCol w="2057400"/>
              </a:tblGrid>
              <a:tr h="482209">
                <a:tc>
                  <a:txBody>
                    <a:bodyPr/>
                    <a:lstStyle/>
                    <a:p>
                      <a:pPr algn="r" rtl="1"/>
                      <a:r>
                        <a:rPr lang="fa-IR" dirty="0" smtClean="0"/>
                        <a:t>پوشش بیمه</a:t>
                      </a:r>
                      <a:endParaRPr lang="en-US" dirty="0"/>
                    </a:p>
                  </a:txBody>
                  <a:tcPr/>
                </a:tc>
                <a:tc>
                  <a:txBody>
                    <a:bodyPr/>
                    <a:lstStyle/>
                    <a:p>
                      <a:pPr algn="r" rtl="1"/>
                      <a:r>
                        <a:rPr lang="fa-IR" dirty="0" smtClean="0"/>
                        <a:t>قیمت (تومان)</a:t>
                      </a:r>
                      <a:endParaRPr lang="en-US" dirty="0"/>
                    </a:p>
                  </a:txBody>
                  <a:tcPr/>
                </a:tc>
                <a:tc>
                  <a:txBody>
                    <a:bodyPr/>
                    <a:lstStyle/>
                    <a:p>
                      <a:pPr algn="r" rtl="1"/>
                      <a:r>
                        <a:rPr lang="fa-IR" dirty="0" smtClean="0"/>
                        <a:t>تعداد</a:t>
                      </a:r>
                      <a:endParaRPr lang="en-US" dirty="0"/>
                    </a:p>
                  </a:txBody>
                  <a:tcPr/>
                </a:tc>
                <a:tc>
                  <a:txBody>
                    <a:bodyPr/>
                    <a:lstStyle/>
                    <a:p>
                      <a:pPr algn="r" rtl="1"/>
                      <a:r>
                        <a:rPr lang="fa-IR" dirty="0" smtClean="0"/>
                        <a:t>نام دارو</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11000</a:t>
                      </a:r>
                      <a:r>
                        <a:rPr lang="en-US" baseline="0" dirty="0" smtClean="0"/>
                        <a:t> (25150</a:t>
                      </a:r>
                      <a:r>
                        <a:rPr lang="en-US" baseline="0" dirty="0" smtClean="0"/>
                        <a:t>)</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متفورمین</a:t>
                      </a:r>
                      <a:endParaRPr lang="en-US" dirty="0"/>
                    </a:p>
                  </a:txBody>
                  <a:tcPr/>
                </a:tc>
              </a:tr>
              <a:tr h="4822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a:rPr>
                        <a:t>●</a:t>
                      </a:r>
                      <a:endParaRPr lang="en-US" dirty="0" smtClean="0"/>
                    </a:p>
                    <a:p>
                      <a:pPr algn="ctr"/>
                      <a:endParaRPr lang="en-US" dirty="0"/>
                    </a:p>
                  </a:txBody>
                  <a:tcPr/>
                </a:tc>
                <a:tc>
                  <a:txBody>
                    <a:bodyPr/>
                    <a:lstStyle/>
                    <a:p>
                      <a:r>
                        <a:rPr lang="en-US" dirty="0" smtClean="0"/>
                        <a:t>24.000-30.000</a:t>
                      </a:r>
                      <a:endParaRPr lang="en-US" dirty="0"/>
                    </a:p>
                  </a:txBody>
                  <a:tcPr/>
                </a:tc>
                <a:tc>
                  <a:txBody>
                    <a:bodyPr/>
                    <a:lstStyle/>
                    <a:p>
                      <a:pPr algn="r" rtl="1"/>
                      <a:r>
                        <a:rPr lang="en-US" dirty="0" smtClean="0"/>
                        <a:t>100</a:t>
                      </a:r>
                      <a:endParaRPr lang="en-US" dirty="0"/>
                    </a:p>
                  </a:txBody>
                  <a:tcPr/>
                </a:tc>
                <a:tc>
                  <a:txBody>
                    <a:bodyPr/>
                    <a:lstStyle/>
                    <a:p>
                      <a:pPr algn="r" rtl="1"/>
                      <a:r>
                        <a:rPr lang="en-US" dirty="0" err="1" smtClean="0"/>
                        <a:t>Gly</a:t>
                      </a:r>
                      <a:r>
                        <a:rPr lang="en-US" dirty="0" smtClean="0"/>
                        <a:t>-Once</a:t>
                      </a:r>
                      <a:r>
                        <a:rPr lang="fa-IR" dirty="0" smtClean="0"/>
                        <a:t> </a:t>
                      </a:r>
                      <a:r>
                        <a:rPr lang="en-US" dirty="0" smtClean="0"/>
                        <a:t>500</a:t>
                      </a:r>
                      <a:r>
                        <a:rPr lang="fa-IR" dirty="0" smtClean="0"/>
                        <a:t>-</a:t>
                      </a:r>
                      <a:r>
                        <a:rPr lang="en-US" dirty="0" smtClean="0"/>
                        <a:t>750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5200 </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بن کلامید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13000 </a:t>
                      </a:r>
                      <a:r>
                        <a:rPr lang="en-US" dirty="0" smtClean="0"/>
                        <a:t>(19000)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a:t>
                      </a:r>
                      <a:r>
                        <a:rPr lang="fa-IR" dirty="0" smtClean="0"/>
                        <a:t>کلازید</a:t>
                      </a:r>
                      <a:r>
                        <a:rPr lang="en-US" dirty="0" smtClean="0"/>
                        <a:t> 80 </a:t>
                      </a:r>
                      <a:endParaRPr lang="en-US" dirty="0"/>
                    </a:p>
                  </a:txBody>
                  <a:tcPr/>
                </a:tc>
              </a:tr>
              <a:tr h="4822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a:rPr>
                        <a:t>●</a:t>
                      </a:r>
                      <a:endParaRPr lang="en-US" dirty="0" smtClean="0"/>
                    </a:p>
                    <a:p>
                      <a:pPr algn="ctr"/>
                      <a:endParaRPr lang="en-US" dirty="0"/>
                    </a:p>
                  </a:txBody>
                  <a:tcPr/>
                </a:tc>
                <a:tc>
                  <a:txBody>
                    <a:bodyPr/>
                    <a:lstStyle/>
                    <a:p>
                      <a:r>
                        <a:rPr lang="en-US" dirty="0" smtClean="0"/>
                        <a:t>82.500</a:t>
                      </a:r>
                      <a:endParaRPr lang="en-US" dirty="0"/>
                    </a:p>
                  </a:txBody>
                  <a:tcPr/>
                </a:tc>
                <a:tc>
                  <a:txBody>
                    <a:bodyPr/>
                    <a:lstStyle/>
                    <a:p>
                      <a:pPr algn="r" rtl="1"/>
                      <a:r>
                        <a:rPr lang="en-US" dirty="0" smtClean="0"/>
                        <a:t>30</a:t>
                      </a:r>
                      <a:endParaRPr lang="en-US" dirty="0"/>
                    </a:p>
                  </a:txBody>
                  <a:tcPr/>
                </a:tc>
                <a:tc>
                  <a:txBody>
                    <a:bodyPr/>
                    <a:lstStyle/>
                    <a:p>
                      <a:pPr algn="r" rtl="1"/>
                      <a:r>
                        <a:rPr lang="en-US" dirty="0" err="1" smtClean="0"/>
                        <a:t>Empagliflozin</a:t>
                      </a:r>
                      <a:r>
                        <a:rPr lang="en-US" baseline="0" dirty="0" smtClean="0"/>
                        <a:t> </a:t>
                      </a:r>
                      <a:r>
                        <a:rPr lang="fa-IR" baseline="0" dirty="0" smtClean="0"/>
                        <a:t> 10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8500-14.400-20.000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 (</a:t>
                      </a:r>
                      <a:r>
                        <a:rPr lang="en-US" dirty="0" smtClean="0"/>
                        <a:t>05</a:t>
                      </a:r>
                      <a:r>
                        <a:rPr lang="fa-IR" dirty="0" smtClean="0"/>
                        <a:t>-1-</a:t>
                      </a:r>
                      <a:r>
                        <a:rPr lang="en-US" dirty="0" smtClean="0"/>
                        <a:t>2</a:t>
                      </a:r>
                      <a:r>
                        <a:rPr lang="fa-IR" dirty="0" smtClean="0"/>
                        <a:t>)</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35-42-50000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گلوتازون</a:t>
                      </a:r>
                      <a:r>
                        <a:rPr lang="en-US" dirty="0" smtClean="0"/>
                        <a:t> </a:t>
                      </a:r>
                      <a:r>
                        <a:rPr lang="fa-IR" dirty="0" smtClean="0"/>
                        <a:t>(15-30-45)</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27.000-50.000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آکاربوز</a:t>
                      </a:r>
                      <a:r>
                        <a:rPr lang="en-US" dirty="0" smtClean="0"/>
                        <a:t> </a:t>
                      </a:r>
                      <a:r>
                        <a:rPr lang="fa-IR" baseline="0" dirty="0" smtClean="0"/>
                        <a:t> (50-100)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39.750-79500</a:t>
                      </a:r>
                      <a:endParaRPr lang="en-US" dirty="0"/>
                    </a:p>
                  </a:txBody>
                  <a:tcPr/>
                </a:tc>
                <a:tc>
                  <a:txBody>
                    <a:bodyPr/>
                    <a:lstStyle/>
                    <a:p>
                      <a:pPr algn="r" rtl="1"/>
                      <a:r>
                        <a:rPr lang="fa-IR" dirty="0" smtClean="0"/>
                        <a:t>30</a:t>
                      </a:r>
                      <a:endParaRPr lang="en-US" dirty="0"/>
                    </a:p>
                  </a:txBody>
                  <a:tcPr/>
                </a:tc>
                <a:tc>
                  <a:txBody>
                    <a:bodyPr/>
                    <a:lstStyle/>
                    <a:p>
                      <a:pPr algn="r" rtl="1"/>
                      <a:r>
                        <a:rPr lang="fa-IR" baseline="0" dirty="0" smtClean="0"/>
                        <a:t>سیتاگلیپتین 50-100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18.840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NPH</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18.840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Regular</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20000</a:t>
                      </a:r>
                      <a:endParaRPr lang="en-US" dirty="0"/>
                    </a:p>
                  </a:txBody>
                  <a:tcPr/>
                </a:tc>
                <a:tc>
                  <a:txBody>
                    <a:bodyPr/>
                    <a:lstStyle/>
                    <a:p>
                      <a:pPr algn="r" rtl="1"/>
                      <a:r>
                        <a:rPr lang="fa-IR" dirty="0" smtClean="0"/>
                        <a:t>100 عدد</a:t>
                      </a:r>
                      <a:endParaRPr lang="en-US" dirty="0"/>
                    </a:p>
                  </a:txBody>
                  <a:tcPr/>
                </a:tc>
                <a:tc>
                  <a:txBody>
                    <a:bodyPr/>
                    <a:lstStyle/>
                    <a:p>
                      <a:pPr algn="r" rtl="1"/>
                      <a:r>
                        <a:rPr lang="fa-IR" dirty="0" smtClean="0"/>
                        <a:t>سرنگ</a:t>
                      </a:r>
                      <a:endParaRPr lang="en-US" dirty="0"/>
                    </a:p>
                  </a:txBody>
                  <a:tcPr/>
                </a:tc>
              </a:tr>
            </a:tbl>
          </a:graphicData>
        </a:graphic>
      </p:graphicFrame>
    </p:spTree>
    <p:extLst>
      <p:ext uri="{BB962C8B-B14F-4D97-AF65-F5344CB8AC3E}">
        <p14:creationId xmlns="" xmlns:p14="http://schemas.microsoft.com/office/powerpoint/2010/main" val="5443083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295275" y="0"/>
            <a:ext cx="8551863" cy="6857999"/>
          </a:xfrm>
          <a:prstGeom prst="rect">
            <a:avLst/>
          </a:prstGeom>
          <a:noFill/>
          <a:ln w="9525">
            <a:noFill/>
            <a:miter lim="800000"/>
            <a:headEnd/>
            <a:tailEnd/>
          </a:ln>
          <a:effectLst/>
        </p:spPr>
      </p:pic>
      <p:sp>
        <p:nvSpPr>
          <p:cNvPr id="5" name="Rounded Rectangle 4"/>
          <p:cNvSpPr/>
          <p:nvPr/>
        </p:nvSpPr>
        <p:spPr>
          <a:xfrm>
            <a:off x="7086600" y="0"/>
            <a:ext cx="1066800" cy="838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Prediabetes</a:t>
            </a:r>
            <a:endParaRPr lang="en-US" b="1" dirty="0"/>
          </a:p>
        </p:txBody>
      </p:sp>
      <p:sp>
        <p:nvSpPr>
          <p:cNvPr id="3" name="Content Placeholder 2"/>
          <p:cNvSpPr>
            <a:spLocks noGrp="1"/>
          </p:cNvSpPr>
          <p:nvPr>
            <p:ph sz="quarter" idx="1"/>
          </p:nvPr>
        </p:nvSpPr>
        <p:spPr/>
        <p:txBody>
          <a:bodyPr/>
          <a:lstStyle/>
          <a:p>
            <a:r>
              <a:rPr lang="en-US" dirty="0" smtClean="0"/>
              <a:t>Those determined to be at high risk</a:t>
            </a:r>
            <a:r>
              <a:rPr lang="fa-IR" dirty="0" smtClean="0"/>
              <a:t> </a:t>
            </a:r>
            <a:r>
              <a:rPr lang="en-US" dirty="0" smtClean="0"/>
              <a:t>for type 2 diabetes, including people with</a:t>
            </a:r>
            <a:r>
              <a:rPr lang="fa-IR" dirty="0" smtClean="0"/>
              <a:t>:</a:t>
            </a:r>
          </a:p>
          <a:p>
            <a:pPr lvl="1"/>
            <a:r>
              <a:rPr lang="en-US" dirty="0" smtClean="0"/>
              <a:t> A1C 5.7–6.4% (39–47 </a:t>
            </a:r>
            <a:r>
              <a:rPr lang="en-US" dirty="0" err="1" smtClean="0"/>
              <a:t>mmol</a:t>
            </a:r>
            <a:r>
              <a:rPr lang="en-US" dirty="0" smtClean="0"/>
              <a:t>/mol),</a:t>
            </a:r>
            <a:endParaRPr lang="fa-IR" dirty="0" smtClean="0"/>
          </a:p>
          <a:p>
            <a:pPr lvl="1"/>
            <a:r>
              <a:rPr lang="en-US" dirty="0" smtClean="0"/>
              <a:t> impaired</a:t>
            </a:r>
            <a:r>
              <a:rPr lang="fa-IR" dirty="0" smtClean="0"/>
              <a:t> </a:t>
            </a:r>
            <a:r>
              <a:rPr lang="en-US" dirty="0" smtClean="0"/>
              <a:t>glucose tolerance, </a:t>
            </a:r>
            <a:endParaRPr lang="fa-IR" dirty="0" smtClean="0"/>
          </a:p>
          <a:p>
            <a:pPr lvl="1"/>
            <a:r>
              <a:rPr lang="en-US" dirty="0" smtClean="0"/>
              <a:t>impaired fasting glucose,</a:t>
            </a:r>
            <a:endParaRPr lang="fa-IR" dirty="0" smtClean="0"/>
          </a:p>
          <a:p>
            <a:r>
              <a:rPr lang="en-US" dirty="0" smtClean="0"/>
              <a:t> are ideal candidates for</a:t>
            </a:r>
            <a:r>
              <a:rPr lang="fa-IR" dirty="0" smtClean="0"/>
              <a:t> </a:t>
            </a:r>
            <a:r>
              <a:rPr lang="en-US" dirty="0" smtClean="0"/>
              <a:t>diabetes prevention efforts.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a:stretch>
            <a:fillRect/>
          </a:stretch>
        </p:blipFill>
        <p:spPr bwMode="auto">
          <a:xfrm>
            <a:off x="533400" y="838200"/>
            <a:ext cx="8000999" cy="5181600"/>
          </a:xfrm>
          <a:prstGeom prst="rect">
            <a:avLst/>
          </a:prstGeom>
          <a:noFill/>
          <a:ln w="9525">
            <a:noFill/>
            <a:miter lim="800000"/>
            <a:headEnd/>
            <a:tailEnd/>
          </a:ln>
          <a:effectLst/>
        </p:spPr>
      </p:pic>
      <p:sp>
        <p:nvSpPr>
          <p:cNvPr id="5" name="Rounded Rectangle 4"/>
          <p:cNvSpPr/>
          <p:nvPr/>
        </p:nvSpPr>
        <p:spPr>
          <a:xfrm>
            <a:off x="6934200" y="762000"/>
            <a:ext cx="1066800" cy="838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Take home massage:</a:t>
            </a:r>
            <a:endParaRPr lang="en-US" sz="4400" b="1" dirty="0"/>
          </a:p>
        </p:txBody>
      </p:sp>
      <p:sp>
        <p:nvSpPr>
          <p:cNvPr id="3" name="Content Placeholder 2"/>
          <p:cNvSpPr>
            <a:spLocks noGrp="1"/>
          </p:cNvSpPr>
          <p:nvPr>
            <p:ph sz="quarter" idx="1"/>
          </p:nvPr>
        </p:nvSpPr>
        <p:spPr/>
        <p:txBody>
          <a:bodyPr>
            <a:normAutofit/>
          </a:bodyPr>
          <a:lstStyle/>
          <a:p>
            <a:pPr marL="0" indent="0">
              <a:lnSpc>
                <a:spcPct val="150000"/>
              </a:lnSpc>
              <a:buFont typeface="Wingdings" pitchFamily="2" charset="2"/>
              <a:buChar char="v"/>
            </a:pPr>
            <a:r>
              <a:rPr lang="en-US" sz="2800" b="1" dirty="0" smtClean="0">
                <a:effectLst>
                  <a:outerShdw blurRad="38100" dist="38100" dir="2700000" algn="tl">
                    <a:srgbClr val="000000">
                      <a:alpha val="43137"/>
                    </a:srgbClr>
                  </a:outerShdw>
                </a:effectLst>
              </a:rPr>
              <a:t>Treat </a:t>
            </a:r>
            <a:r>
              <a:rPr lang="en-US" sz="2800" b="1" dirty="0" smtClean="0">
                <a:effectLst>
                  <a:outerShdw blurRad="38100" dist="38100" dir="2700000" algn="tl">
                    <a:srgbClr val="000000">
                      <a:alpha val="43137"/>
                    </a:srgbClr>
                  </a:outerShdw>
                </a:effectLst>
              </a:rPr>
              <a:t>the </a:t>
            </a:r>
            <a:r>
              <a:rPr lang="en-US" sz="2800" b="1" dirty="0" smtClean="0">
                <a:effectLst>
                  <a:outerShdw blurRad="38100" dist="38100" dir="2700000" algn="tl">
                    <a:srgbClr val="000000">
                      <a:alpha val="43137"/>
                    </a:srgbClr>
                  </a:outerShdw>
                </a:effectLst>
              </a:rPr>
              <a:t>patient /Not his (her) </a:t>
            </a:r>
            <a:r>
              <a:rPr lang="en-US" sz="2800" b="1" dirty="0" smtClean="0">
                <a:effectLst>
                  <a:outerShdw blurRad="38100" dist="38100" dir="2700000" algn="tl">
                    <a:srgbClr val="000000">
                      <a:alpha val="43137"/>
                    </a:srgbClr>
                  </a:outerShdw>
                </a:effectLst>
              </a:rPr>
              <a:t>sugar</a:t>
            </a:r>
          </a:p>
          <a:p>
            <a:pPr marL="0" indent="0">
              <a:lnSpc>
                <a:spcPct val="150000"/>
              </a:lnSpc>
              <a:buFont typeface="Wingdings" pitchFamily="2" charset="2"/>
              <a:buChar char="v"/>
            </a:pPr>
            <a:r>
              <a:rPr lang="en-US" sz="2800" b="1" dirty="0" smtClean="0">
                <a:effectLst>
                  <a:outerShdw blurRad="38100" dist="38100" dir="2700000" algn="tl">
                    <a:srgbClr val="000000">
                      <a:alpha val="43137"/>
                    </a:srgbClr>
                  </a:outerShdw>
                </a:effectLst>
              </a:rPr>
              <a:t>Reduce the CV </a:t>
            </a:r>
            <a:r>
              <a:rPr lang="en-US" sz="2800" b="1" dirty="0" smtClean="0">
                <a:effectLst>
                  <a:outerShdw blurRad="38100" dist="38100" dir="2700000" algn="tl">
                    <a:srgbClr val="000000">
                      <a:alpha val="43137"/>
                    </a:srgbClr>
                  </a:outerShdw>
                </a:effectLst>
              </a:rPr>
              <a:t>risk, Not </a:t>
            </a:r>
            <a:r>
              <a:rPr lang="en-US" sz="2800" b="1" dirty="0" smtClean="0">
                <a:effectLst>
                  <a:outerShdw blurRad="38100" dist="38100" dir="2700000" algn="tl">
                    <a:srgbClr val="000000">
                      <a:alpha val="43137"/>
                    </a:srgbClr>
                  </a:outerShdw>
                </a:effectLst>
              </a:rPr>
              <a:t>only the </a:t>
            </a:r>
            <a:r>
              <a:rPr lang="en-US" sz="2800" b="1" dirty="0" smtClean="0">
                <a:effectLst>
                  <a:outerShdw blurRad="38100" dist="38100" dir="2700000" algn="tl">
                    <a:srgbClr val="000000">
                      <a:alpha val="43137"/>
                    </a:srgbClr>
                  </a:outerShdw>
                </a:effectLst>
              </a:rPr>
              <a:t>HbA1c</a:t>
            </a:r>
          </a:p>
          <a:p>
            <a:pPr marL="0" indent="0">
              <a:lnSpc>
                <a:spcPct val="150000"/>
              </a:lnSpc>
              <a:buFont typeface="Wingdings" pitchFamily="2" charset="2"/>
              <a:buChar char="v"/>
            </a:pPr>
            <a:r>
              <a:rPr lang="en-US" sz="2800" dirty="0" smtClean="0"/>
              <a:t>Patient center diabetes </a:t>
            </a:r>
            <a:r>
              <a:rPr lang="en-US" sz="2800" dirty="0" smtClean="0"/>
              <a:t>management</a:t>
            </a:r>
          </a:p>
          <a:p>
            <a:pPr lvl="1"/>
            <a:r>
              <a:rPr lang="en-US" dirty="0" smtClean="0"/>
              <a:t>assessment of efficacy</a:t>
            </a:r>
            <a:r>
              <a:rPr lang="en-US" dirty="0" smtClean="0"/>
              <a:t>, hypoglycemia </a:t>
            </a:r>
            <a:r>
              <a:rPr lang="en-US" dirty="0" smtClean="0"/>
              <a:t>risk, impact on weight, </a:t>
            </a:r>
            <a:r>
              <a:rPr lang="en-US" dirty="0" smtClean="0"/>
              <a:t>side effects</a:t>
            </a:r>
            <a:r>
              <a:rPr lang="en-US" dirty="0" smtClean="0"/>
              <a:t>, costs, and patient preferences</a:t>
            </a:r>
          </a:p>
          <a:p>
            <a:pPr marL="0" indent="0">
              <a:lnSpc>
                <a:spcPct val="150000"/>
              </a:lnSpc>
              <a:buFont typeface="Wingdings" pitchFamily="2" charset="2"/>
              <a:buChar char="v"/>
            </a:pPr>
            <a:endParaRPr lang="en-US" sz="2800" b="1" dirty="0" smtClean="0">
              <a:effectLst>
                <a:outerShdw blurRad="38100" dist="38100" dir="2700000" algn="tl">
                  <a:srgbClr val="000000">
                    <a:alpha val="43137"/>
                  </a:srgbClr>
                </a:outerShdw>
              </a:effectLst>
            </a:endParaRPr>
          </a:p>
          <a:p>
            <a:pPr>
              <a:lnSpc>
                <a:spcPct val="150000"/>
              </a:lnSpc>
            </a:pP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noAutofit/>
          </a:bodyPr>
          <a:lstStyle/>
          <a:p>
            <a:pPr algn="ctr"/>
            <a:r>
              <a:rPr lang="en-US" sz="3200" b="1" dirty="0" smtClean="0"/>
              <a:t>          Thanks for your attention</a:t>
            </a:r>
            <a:r>
              <a:rPr lang="en-US" sz="3200" b="1" dirty="0"/>
              <a:t/>
            </a:r>
            <a:br>
              <a:rPr lang="en-US" sz="3200" b="1" dirty="0"/>
            </a:br>
            <a:endParaRPr lang="en-US" sz="2800" b="1" dirty="0"/>
          </a:p>
        </p:txBody>
      </p:sp>
      <p:pic>
        <p:nvPicPr>
          <p:cNvPr id="95234" name="Picture 2" descr="595074"/>
          <p:cNvPicPr>
            <a:picLocks noGrp="1" noChangeAspect="1" noChangeArrowheads="1"/>
          </p:cNvPicPr>
          <p:nvPr>
            <p:ph sz="quarter" idx="4294967295"/>
          </p:nvPr>
        </p:nvPicPr>
        <p:blipFill>
          <a:blip r:embed="rId2">
            <a:extLst>
              <a:ext uri="{28A0092B-C50C-407E-A947-70E740481C1C}">
                <a14:useLocalDpi xmlns:a14="http://schemas.microsoft.com/office/drawing/2010/main" xmlns="" val="0"/>
              </a:ext>
            </a:extLst>
          </a:blip>
          <a:stretch>
            <a:fillRect/>
          </a:stretch>
        </p:blipFill>
        <p:spPr>
          <a:xfrm>
            <a:off x="557212" y="442912"/>
            <a:ext cx="8205788" cy="4819650"/>
          </a:xfrm>
          <a:prstGeom prst="rect">
            <a:avLst/>
          </a:prstGeom>
        </p:spPr>
      </p:pic>
    </p:spTree>
    <p:extLst>
      <p:ext uri="{BB962C8B-B14F-4D97-AF65-F5344CB8AC3E}">
        <p14:creationId xmlns:p14="http://schemas.microsoft.com/office/powerpoint/2010/main" xmlns="" val="9939524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r" rtl="1"/>
            <a:r>
              <a:rPr lang="fa-IR" dirty="0" smtClean="0"/>
              <a:t>....................................................................</a:t>
            </a:r>
            <a:endParaRPr lang="en-US" dirty="0" smtClean="0"/>
          </a:p>
          <a:p>
            <a:pPr algn="r" rtl="1"/>
            <a:r>
              <a:rPr lang="fa-IR" dirty="0" smtClean="0"/>
              <a:t>پاسخ:</a:t>
            </a:r>
          </a:p>
          <a:p>
            <a:pPr algn="r" rtl="1"/>
            <a:endParaRPr lang="en-US" dirty="0" smtClean="0"/>
          </a:p>
          <a:p>
            <a:pPr algn="r" rtl="1"/>
            <a:r>
              <a:rPr lang="fa-IR" dirty="0" smtClean="0"/>
              <a:t>ارزیابی وضعیت </a:t>
            </a:r>
            <a:r>
              <a:rPr lang="en-US" dirty="0" smtClean="0"/>
              <a:t>Life style</a:t>
            </a:r>
            <a:r>
              <a:rPr lang="fa-IR" dirty="0" smtClean="0"/>
              <a:t>، </a:t>
            </a:r>
            <a:r>
              <a:rPr lang="en-US" dirty="0" smtClean="0"/>
              <a:t>Compliance </a:t>
            </a:r>
            <a:r>
              <a:rPr lang="fa-IR" dirty="0" smtClean="0"/>
              <a:t> دارویی و درصورت نیاز بیشتر کردن مقدار گلی بن کلامید</a:t>
            </a:r>
            <a:endParaRPr lang="en-US" dirty="0" smtClean="0"/>
          </a:p>
          <a:p>
            <a:pPr algn="r"/>
            <a:r>
              <a:rPr lang="fa-IR" dirty="0" smtClean="0"/>
              <a:t>........................................................................................................................................</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9208" y="3933056"/>
            <a:ext cx="8229600" cy="1972812"/>
          </a:xfrm>
          <a:ln>
            <a:solidFill>
              <a:schemeClr val="accent6">
                <a:lumMod val="75000"/>
              </a:schemeClr>
            </a:solidFill>
          </a:ln>
        </p:spPr>
        <p:txBody>
          <a:bodyPr>
            <a:normAutofit/>
          </a:bodyPr>
          <a:lstStyle/>
          <a:p>
            <a:pPr marL="0" indent="0" algn="ctr">
              <a:buNone/>
            </a:pPr>
            <a:endParaRPr lang="en-US" sz="2800" dirty="0" smtClean="0"/>
          </a:p>
          <a:p>
            <a:pPr marL="0" indent="0" algn="ctr">
              <a:buNone/>
            </a:pPr>
            <a:r>
              <a:rPr lang="en-US" sz="2800" dirty="0" smtClean="0"/>
              <a:t>33–49% of patients still do not meet targets for glycemic, blood pressure, or cholesterol control, and only 14% meet targets for all three measures and nonsmoking status.</a:t>
            </a:r>
            <a:endParaRPr lang="en-US" sz="2800" dirty="0"/>
          </a:p>
        </p:txBody>
      </p:sp>
      <p:sp>
        <p:nvSpPr>
          <p:cNvPr id="4" name="Rectangle 3"/>
          <p:cNvSpPr/>
          <p:nvPr/>
        </p:nvSpPr>
        <p:spPr>
          <a:xfrm>
            <a:off x="5059717" y="6381328"/>
            <a:ext cx="3049233" cy="246221"/>
          </a:xfrm>
          <a:prstGeom prst="rect">
            <a:avLst/>
          </a:prstGeom>
        </p:spPr>
        <p:txBody>
          <a:bodyPr wrap="none">
            <a:spAutoFit/>
          </a:bodyPr>
          <a:lstStyle/>
          <a:p>
            <a:r>
              <a:rPr lang="en-US" sz="1000" dirty="0" smtClean="0">
                <a:solidFill>
                  <a:schemeClr val="bg1"/>
                </a:solidFill>
              </a:rPr>
              <a:t>Ali MK et al N </a:t>
            </a:r>
            <a:r>
              <a:rPr lang="en-US" sz="1000" dirty="0" err="1" smtClean="0">
                <a:solidFill>
                  <a:schemeClr val="bg1"/>
                </a:solidFill>
              </a:rPr>
              <a:t>Engl</a:t>
            </a:r>
            <a:r>
              <a:rPr lang="en-US" sz="1000" dirty="0" smtClean="0">
                <a:solidFill>
                  <a:schemeClr val="bg1"/>
                </a:solidFill>
              </a:rPr>
              <a:t> J Med 2013 Apr 25;368(17):1613-24</a:t>
            </a:r>
            <a:endParaRPr lang="en-US" sz="1000" dirty="0">
              <a:solidFill>
                <a:schemeClr val="bg1"/>
              </a:solidFill>
            </a:endParaRPr>
          </a:p>
        </p:txBody>
      </p:sp>
      <p:sp>
        <p:nvSpPr>
          <p:cNvPr id="5" name="Rounded Rectangle 4"/>
          <p:cNvSpPr/>
          <p:nvPr/>
        </p:nvSpPr>
        <p:spPr>
          <a:xfrm>
            <a:off x="756826" y="116632"/>
            <a:ext cx="7920880" cy="88473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FF00"/>
                </a:solidFill>
                <a:effectLst>
                  <a:outerShdw blurRad="38100" dist="38100" dir="2700000" algn="tl">
                    <a:srgbClr val="000000">
                      <a:alpha val="43137"/>
                    </a:srgbClr>
                  </a:outerShdw>
                </a:effectLst>
                <a:ea typeface="+mj-ea"/>
                <a:cs typeface="+mj-cs"/>
              </a:rPr>
              <a:t>Achievement of goals in U.S.</a:t>
            </a:r>
            <a:endParaRPr lang="en-US" sz="2400" dirty="0">
              <a:solidFill>
                <a:prstClr val="black"/>
              </a:solidFill>
            </a:endParaRPr>
          </a:p>
        </p:txBody>
      </p:sp>
      <p:pic>
        <p:nvPicPr>
          <p:cNvPr id="2" name="Picture 1"/>
          <p:cNvPicPr>
            <a:picLocks noChangeAspect="1"/>
          </p:cNvPicPr>
          <p:nvPr/>
        </p:nvPicPr>
        <p:blipFill>
          <a:blip r:embed="rId2"/>
          <a:stretch>
            <a:fillRect/>
          </a:stretch>
        </p:blipFill>
        <p:spPr>
          <a:xfrm>
            <a:off x="1583668" y="1099919"/>
            <a:ext cx="6120680" cy="273458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2372" y="2132856"/>
            <a:ext cx="8363272" cy="3048744"/>
          </a:xfrm>
          <a:ln>
            <a:solidFill>
              <a:srgbClr val="FFC000"/>
            </a:solidFill>
          </a:ln>
        </p:spPr>
        <p:txBody>
          <a:bodyPr>
            <a:normAutofit/>
          </a:bodyPr>
          <a:lstStyle/>
          <a:p>
            <a:r>
              <a:rPr lang="en-US" sz="2400" dirty="0" smtClean="0"/>
              <a:t>Optimal </a:t>
            </a:r>
            <a:r>
              <a:rPr lang="en-US" sz="2400" dirty="0" smtClean="0"/>
              <a:t>diabetes therapy involves more than plasma glucose </a:t>
            </a:r>
            <a:r>
              <a:rPr lang="en-US" sz="2400" dirty="0" smtClean="0"/>
              <a:t>management and </a:t>
            </a:r>
            <a:r>
              <a:rPr lang="en-US" sz="2400" dirty="0" smtClean="0"/>
              <a:t>medications. </a:t>
            </a:r>
            <a:endParaRPr lang="en-US" sz="2400" dirty="0" smtClean="0"/>
          </a:p>
          <a:p>
            <a:r>
              <a:rPr lang="en-US" sz="2400" dirty="0" smtClean="0"/>
              <a:t>Although </a:t>
            </a:r>
            <a:r>
              <a:rPr lang="en-US" sz="2400" b="1" dirty="0" err="1" smtClean="0"/>
              <a:t>glycemic</a:t>
            </a:r>
            <a:r>
              <a:rPr lang="en-US" sz="2400" b="1" dirty="0" smtClean="0"/>
              <a:t> control </a:t>
            </a:r>
            <a:r>
              <a:rPr lang="en-US" sz="2400" dirty="0" smtClean="0"/>
              <a:t>is central to optimal diabetes therapy, comprehensive diabetes care of both type 1 and type 2 DM should </a:t>
            </a:r>
            <a:r>
              <a:rPr lang="en-US" sz="2400" b="1" dirty="0" smtClean="0"/>
              <a:t>also detect and manage DM-specific complications and modify risk factors for DM-associated diseases.</a:t>
            </a:r>
            <a:endParaRPr lang="en-US" sz="2400" b="1" dirty="0"/>
          </a:p>
        </p:txBody>
      </p:sp>
      <p:sp>
        <p:nvSpPr>
          <p:cNvPr id="5" name="Rectangle 4"/>
          <p:cNvSpPr/>
          <p:nvPr/>
        </p:nvSpPr>
        <p:spPr>
          <a:xfrm>
            <a:off x="5320342" y="6309320"/>
            <a:ext cx="3041217" cy="246221"/>
          </a:xfrm>
          <a:prstGeom prst="rect">
            <a:avLst/>
          </a:prstGeom>
        </p:spPr>
        <p:txBody>
          <a:bodyPr wrap="none">
            <a:spAutoFit/>
          </a:bodyPr>
          <a:lstStyle/>
          <a:p>
            <a:r>
              <a:rPr lang="en-US" sz="1000" dirty="0">
                <a:solidFill>
                  <a:schemeClr val="tx1">
                    <a:lumMod val="95000"/>
                  </a:schemeClr>
                </a:solidFill>
              </a:rPr>
              <a:t>Diabetes Care Volume 40, Supplement 1, January 2017</a:t>
            </a:r>
          </a:p>
        </p:txBody>
      </p:sp>
      <p:sp>
        <p:nvSpPr>
          <p:cNvPr id="7" name="Rounded Rectangle 6"/>
          <p:cNvSpPr/>
          <p:nvPr/>
        </p:nvSpPr>
        <p:spPr>
          <a:xfrm>
            <a:off x="683568" y="260648"/>
            <a:ext cx="7920880" cy="88473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FFFF00"/>
                </a:solidFill>
                <a:effectLst>
                  <a:outerShdw blurRad="38100" dist="38100" dir="2700000" algn="tl">
                    <a:srgbClr val="000000">
                      <a:alpha val="43137"/>
                    </a:srgbClr>
                  </a:outerShdw>
                </a:effectLst>
                <a:ea typeface="+mj-ea"/>
                <a:cs typeface="+mj-cs"/>
              </a:rPr>
              <a:t>COMPREHENSIVE DIABETES CARE</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Diabetes Prevention Program</a:t>
            </a:r>
            <a:endParaRPr lang="en-US" b="1" dirty="0"/>
          </a:p>
        </p:txBody>
      </p:sp>
      <p:sp>
        <p:nvSpPr>
          <p:cNvPr id="3" name="Content Placeholder 2"/>
          <p:cNvSpPr>
            <a:spLocks noGrp="1"/>
          </p:cNvSpPr>
          <p:nvPr>
            <p:ph sz="quarter" idx="1"/>
          </p:nvPr>
        </p:nvSpPr>
        <p:spPr/>
        <p:txBody>
          <a:bodyPr/>
          <a:lstStyle/>
          <a:p>
            <a:pPr>
              <a:lnSpc>
                <a:spcPct val="150000"/>
              </a:lnSpc>
            </a:pPr>
            <a:r>
              <a:rPr lang="en-US" dirty="0" smtClean="0"/>
              <a:t>The two major goals of the DPP intensive</a:t>
            </a:r>
            <a:r>
              <a:rPr lang="en-US" dirty="0" smtClean="0"/>
              <a:t>, behavioral</a:t>
            </a:r>
            <a:r>
              <a:rPr lang="en-US" dirty="0" smtClean="0"/>
              <a:t>, lifestyle </a:t>
            </a:r>
            <a:r>
              <a:rPr lang="en-US" dirty="0" smtClean="0"/>
              <a:t>intervention were </a:t>
            </a:r>
            <a:r>
              <a:rPr lang="en-US" dirty="0" smtClean="0"/>
              <a:t>to achieve and maintain </a:t>
            </a:r>
            <a:r>
              <a:rPr lang="en-US" dirty="0" smtClean="0"/>
              <a:t>a minimum of </a:t>
            </a:r>
            <a:r>
              <a:rPr lang="en-US" dirty="0" smtClean="0"/>
              <a:t>7% weight loss and 150min of </a:t>
            </a:r>
            <a:r>
              <a:rPr lang="en-US" dirty="0" smtClean="0"/>
              <a:t>physical activity </a:t>
            </a:r>
            <a:r>
              <a:rPr lang="en-US" dirty="0" smtClean="0"/>
              <a:t>per week similar in intensity </a:t>
            </a:r>
            <a:r>
              <a:rPr lang="en-US" dirty="0" smtClean="0"/>
              <a:t>to brisk </a:t>
            </a:r>
            <a:r>
              <a:rPr lang="en-US" dirty="0" smtClean="0"/>
              <a:t>walking.</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689" y="1371600"/>
            <a:ext cx="8510587" cy="4953000"/>
          </a:xfrm>
        </p:spPr>
        <p:txBody>
          <a:bodyPr>
            <a:noAutofit/>
          </a:bodyPr>
          <a:lstStyle/>
          <a:p>
            <a:pPr>
              <a:buClr>
                <a:srgbClr val="009FDA"/>
              </a:buClr>
              <a:buFont typeface="Wingdings" panose="05000000000000000000" pitchFamily="2" charset="2"/>
              <a:buChar char="§"/>
              <a:defRPr/>
            </a:pPr>
            <a:r>
              <a:rPr lang="en-US" sz="2000" dirty="0">
                <a:solidFill>
                  <a:schemeClr val="tx1"/>
                </a:solidFill>
                <a:latin typeface="Calibri" panose="020F0502020204030204" pitchFamily="34" charset="0"/>
              </a:rPr>
              <a:t>Most patients with diabetes and hypertension should be treated to a systolic blood pressure goal of ,</a:t>
            </a:r>
            <a:r>
              <a:rPr lang="en-US" sz="2000" b="1" dirty="0">
                <a:solidFill>
                  <a:schemeClr val="tx1"/>
                </a:solidFill>
                <a:latin typeface="Calibri" panose="020F0502020204030204" pitchFamily="34" charset="0"/>
              </a:rPr>
              <a:t>140 mmHg </a:t>
            </a:r>
            <a:r>
              <a:rPr lang="en-US" sz="2000" dirty="0">
                <a:solidFill>
                  <a:schemeClr val="tx1"/>
                </a:solidFill>
                <a:latin typeface="Calibri" panose="020F0502020204030204" pitchFamily="34" charset="0"/>
              </a:rPr>
              <a:t>and a diastolic blood pressure goal of ,</a:t>
            </a:r>
            <a:r>
              <a:rPr lang="en-US" sz="2000" b="1" dirty="0">
                <a:solidFill>
                  <a:schemeClr val="tx1"/>
                </a:solidFill>
                <a:latin typeface="Calibri" panose="020F0502020204030204" pitchFamily="34" charset="0"/>
              </a:rPr>
              <a:t>90 mmHg</a:t>
            </a:r>
            <a:r>
              <a:rPr lang="en-US" sz="2000" dirty="0">
                <a:solidFill>
                  <a:schemeClr val="tx1"/>
                </a:solidFill>
                <a:latin typeface="Calibri" panose="020F0502020204030204" pitchFamily="34" charset="0"/>
              </a:rPr>
              <a:t>. (A)</a:t>
            </a:r>
          </a:p>
          <a:p>
            <a:pPr marL="0" indent="0">
              <a:buClr>
                <a:srgbClr val="009FDA"/>
              </a:buClr>
              <a:buNone/>
              <a:defRPr/>
            </a:pPr>
            <a:endParaRPr lang="en-US" sz="2000" dirty="0">
              <a:solidFill>
                <a:schemeClr val="tx1"/>
              </a:solidFill>
              <a:latin typeface="Calibri" panose="020F0502020204030204" pitchFamily="34" charset="0"/>
            </a:endParaRPr>
          </a:p>
          <a:p>
            <a:pPr>
              <a:buClr>
                <a:srgbClr val="009FDA"/>
              </a:buClr>
              <a:buFont typeface="Wingdings" panose="05000000000000000000" pitchFamily="2" charset="2"/>
              <a:buChar char="§"/>
              <a:defRPr/>
            </a:pPr>
            <a:r>
              <a:rPr lang="en-US" sz="2000" dirty="0">
                <a:solidFill>
                  <a:schemeClr val="tx1"/>
                </a:solidFill>
                <a:latin typeface="Calibri" panose="020F0502020204030204" pitchFamily="34" charset="0"/>
              </a:rPr>
              <a:t> Lower systolic and diastolic blood pressure targets, such as ,</a:t>
            </a:r>
            <a:r>
              <a:rPr lang="en-US" sz="2000" b="1" dirty="0">
                <a:solidFill>
                  <a:schemeClr val="tx1"/>
                </a:solidFill>
                <a:latin typeface="Calibri" panose="020F0502020204030204" pitchFamily="34" charset="0"/>
              </a:rPr>
              <a:t>130/80 mmHg</a:t>
            </a:r>
            <a:r>
              <a:rPr lang="en-US" sz="2000" dirty="0">
                <a:solidFill>
                  <a:schemeClr val="tx1"/>
                </a:solidFill>
                <a:latin typeface="Calibri" panose="020F0502020204030204" pitchFamily="34" charset="0"/>
              </a:rPr>
              <a:t>, may be appropriate for individuals at high risk of cardiovascular disease if they can be achieved without undue treatment burden. (B)</a:t>
            </a:r>
          </a:p>
          <a:p>
            <a:pPr marL="0" indent="0">
              <a:buClr>
                <a:srgbClr val="009FDA"/>
              </a:buClr>
              <a:buNone/>
              <a:defRPr/>
            </a:pPr>
            <a:endParaRPr lang="en-US" sz="2000" dirty="0">
              <a:solidFill>
                <a:schemeClr val="tx1"/>
              </a:solidFill>
              <a:latin typeface="Calibri" panose="020F0502020204030204" pitchFamily="34" charset="0"/>
            </a:endParaRPr>
          </a:p>
          <a:p>
            <a:pPr>
              <a:buClr>
                <a:srgbClr val="009FDA"/>
              </a:buClr>
              <a:buFont typeface="Wingdings" panose="05000000000000000000" pitchFamily="2" charset="2"/>
              <a:buChar char="§"/>
              <a:defRPr/>
            </a:pPr>
            <a:r>
              <a:rPr lang="en-US" sz="2000" dirty="0">
                <a:solidFill>
                  <a:schemeClr val="tx1"/>
                </a:solidFill>
                <a:latin typeface="Calibri" panose="020F0502020204030204" pitchFamily="34" charset="0"/>
              </a:rPr>
              <a:t>Lifestyle Management  : For patients with systolic blood pressure </a:t>
            </a:r>
            <a:r>
              <a:rPr lang="en-US" sz="2000" b="1" dirty="0">
                <a:solidFill>
                  <a:schemeClr val="tx1"/>
                </a:solidFill>
                <a:latin typeface="Calibri" panose="020F0502020204030204" pitchFamily="34" charset="0"/>
              </a:rPr>
              <a:t>120 mmHg </a:t>
            </a:r>
            <a:r>
              <a:rPr lang="en-US" sz="2000" dirty="0">
                <a:solidFill>
                  <a:schemeClr val="tx1"/>
                </a:solidFill>
                <a:latin typeface="Calibri" panose="020F0502020204030204" pitchFamily="34" charset="0"/>
              </a:rPr>
              <a:t>or diastolic blood pressure </a:t>
            </a:r>
            <a:r>
              <a:rPr lang="en-US" sz="2000" b="1" dirty="0">
                <a:solidFill>
                  <a:schemeClr val="tx1"/>
                </a:solidFill>
                <a:latin typeface="Calibri" panose="020F0502020204030204" pitchFamily="34" charset="0"/>
              </a:rPr>
              <a:t>80 mmHg</a:t>
            </a:r>
            <a:r>
              <a:rPr lang="en-US" sz="2000" dirty="0">
                <a:solidFill>
                  <a:schemeClr val="tx1"/>
                </a:solidFill>
                <a:latin typeface="Calibri" panose="020F0502020204030204" pitchFamily="34" charset="0"/>
              </a:rPr>
              <a:t>, lifestyle intervention consists of weight loss if overweight or obese; a Dietary Approaches to Stop Hypertension </a:t>
            </a:r>
            <a:r>
              <a:rPr lang="en-US" sz="2000" b="1" dirty="0">
                <a:solidFill>
                  <a:schemeClr val="tx1"/>
                </a:solidFill>
                <a:latin typeface="Calibri" panose="020F0502020204030204" pitchFamily="34" charset="0"/>
              </a:rPr>
              <a:t>(DASH)</a:t>
            </a:r>
            <a:r>
              <a:rPr lang="en-US" sz="2000" dirty="0">
                <a:solidFill>
                  <a:schemeClr val="tx1"/>
                </a:solidFill>
                <a:latin typeface="Calibri" panose="020F0502020204030204" pitchFamily="34" charset="0"/>
              </a:rPr>
              <a:t>-style dietary pattern including reduced sodium and increased potassium intake; increased fruit and vegetable consumption; moderation of alcohol intake ; and increased physical activity. (B )</a:t>
            </a:r>
          </a:p>
          <a:p>
            <a:pPr>
              <a:defRPr/>
            </a:pPr>
            <a:endParaRPr lang="en-US" sz="3600" dirty="0">
              <a:solidFill>
                <a:schemeClr val="tx1"/>
              </a:solidFill>
            </a:endParaRPr>
          </a:p>
        </p:txBody>
      </p:sp>
      <p:sp>
        <p:nvSpPr>
          <p:cNvPr id="4" name="Rounded Rectangle 3"/>
          <p:cNvSpPr/>
          <p:nvPr/>
        </p:nvSpPr>
        <p:spPr>
          <a:xfrm>
            <a:off x="2202042" y="476672"/>
            <a:ext cx="4318000" cy="635000"/>
          </a:xfrm>
          <a:prstGeom prst="roundRect">
            <a:avLst/>
          </a:prstGeom>
          <a:solidFill>
            <a:srgbClr val="4F81BD">
              <a:tint val="100000"/>
              <a:shade val="100000"/>
              <a:satMod val="130000"/>
            </a:srgbClr>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algn="r">
              <a:defRPr/>
            </a:pPr>
            <a:r>
              <a:rPr lang="en-GB" altLang="en-US" sz="2400" b="1" kern="0" dirty="0">
                <a:solidFill>
                  <a:srgbClr val="FFFF00"/>
                </a:solidFill>
                <a:effectLst>
                  <a:outerShdw blurRad="38100" dist="38100" dir="2700000" algn="tl">
                    <a:srgbClr val="000000">
                      <a:alpha val="43137"/>
                    </a:srgbClr>
                  </a:outerShdw>
                </a:effectLst>
                <a:latin typeface="Calibri"/>
                <a:ea typeface="MS PGothic" pitchFamily="34" charset="-128"/>
                <a:cs typeface="Verdana"/>
              </a:rPr>
              <a:t>Blood-pressure control</a:t>
            </a:r>
            <a:endParaRPr lang="en-US" sz="2400" kern="0" dirty="0">
              <a:solidFill>
                <a:prstClr val="white"/>
              </a:solidFill>
              <a:latin typeface="Calibri"/>
            </a:endParaRPr>
          </a:p>
        </p:txBody>
      </p:sp>
      <p:pic>
        <p:nvPicPr>
          <p:cNvPr id="223236"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411760" y="631453"/>
            <a:ext cx="933450"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6184901" y="6334499"/>
            <a:ext cx="2746375" cy="230188"/>
          </a:xfrm>
          <a:prstGeom prst="rect">
            <a:avLst/>
          </a:prstGeom>
        </p:spPr>
        <p:txBody>
          <a:bodyPr wrap="none">
            <a:spAutoFit/>
          </a:bodyPr>
          <a:lstStyle/>
          <a:p>
            <a:pPr>
              <a:defRPr/>
            </a:pPr>
            <a:r>
              <a:rPr lang="en-US" sz="900" kern="0" dirty="0">
                <a:latin typeface="Calibri"/>
              </a:rPr>
              <a:t>Diabetes Care Volume 40, Supplement 1, January 2017</a:t>
            </a:r>
          </a:p>
        </p:txBody>
      </p:sp>
    </p:spTree>
    <p:extLst>
      <p:ext uri="{BB962C8B-B14F-4D97-AF65-F5344CB8AC3E}">
        <p14:creationId xmlns="" xmlns:p14="http://schemas.microsoft.com/office/powerpoint/2010/main" val="209945589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3262" y="360814"/>
            <a:ext cx="5551026" cy="5588466"/>
          </a:xfrm>
          <a:prstGeom prst="rect">
            <a:avLst/>
          </a:prstGeom>
          <a:noFill/>
          <a:ln w="12700">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pic>
      <p:sp>
        <p:nvSpPr>
          <p:cNvPr id="224259" name="Rectangle 3"/>
          <p:cNvSpPr>
            <a:spLocks noChangeArrowheads="1"/>
          </p:cNvSpPr>
          <p:nvPr/>
        </p:nvSpPr>
        <p:spPr bwMode="auto">
          <a:xfrm>
            <a:off x="6732240" y="6237312"/>
            <a:ext cx="21875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en-US" sz="800" dirty="0">
                <a:latin typeface="AdvOT8eb9eec2.B"/>
              </a:rPr>
              <a:t>Diabetes Care </a:t>
            </a:r>
            <a:r>
              <a:rPr lang="en-US" altLang="en-US" sz="800" dirty="0">
                <a:latin typeface="AdvOT7b515deb"/>
              </a:rPr>
              <a:t>Volume 40, September 2017</a:t>
            </a:r>
            <a:endParaRPr lang="en-US" altLang="en-US" sz="800" dirty="0"/>
          </a:p>
        </p:txBody>
      </p:sp>
      <p:pic>
        <p:nvPicPr>
          <p:cNvPr id="224261" name="Picture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576" y="6127774"/>
            <a:ext cx="933450" cy="325438"/>
          </a:xfrm>
          <a:prstGeom prst="rect">
            <a:avLst/>
          </a:prstGeom>
          <a:noFill/>
          <a:ln w="9525">
            <a:solidFill>
              <a:srgbClr val="C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89956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69597" y="1749425"/>
            <a:ext cx="6604805" cy="3941763"/>
          </a:xfrm>
          <a:ln w="19050">
            <a:solidFill>
              <a:schemeClr val="accent6">
                <a:lumMod val="75000"/>
              </a:schemeClr>
            </a:solidFill>
            <a:miter lim="800000"/>
            <a:headEnd/>
            <a:tailEnd/>
          </a:ln>
        </p:spPr>
      </p:pic>
      <p:sp>
        <p:nvSpPr>
          <p:cNvPr id="9" name="Rounded Rectangle 4"/>
          <p:cNvSpPr/>
          <p:nvPr/>
        </p:nvSpPr>
        <p:spPr bwMode="auto">
          <a:xfrm>
            <a:off x="366713" y="1738314"/>
            <a:ext cx="8407400" cy="600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60608" tIns="406146" rIns="660608" bIns="74676" spcCol="1270"/>
          <a:lstStyle/>
          <a:p>
            <a:pPr marL="0" lvl="1" defTabSz="466725">
              <a:lnSpc>
                <a:spcPct val="90000"/>
              </a:lnSpc>
              <a:spcAft>
                <a:spcPct val="15000"/>
              </a:spcAft>
              <a:defRPr/>
            </a:pPr>
            <a:r>
              <a:rPr lang="en-GB" sz="1050" dirty="0">
                <a:solidFill>
                  <a:srgbClr val="001965">
                    <a:hueOff val="0"/>
                    <a:satOff val="0"/>
                    <a:lumOff val="0"/>
                    <a:alphaOff val="0"/>
                  </a:srgbClr>
                </a:solidFill>
              </a:rPr>
              <a:t> </a:t>
            </a:r>
            <a:endParaRPr lang="en-GB" sz="1050" baseline="30000" dirty="0">
              <a:solidFill>
                <a:srgbClr val="C00000"/>
              </a:solidFill>
            </a:endParaRPr>
          </a:p>
        </p:txBody>
      </p:sp>
      <p:sp>
        <p:nvSpPr>
          <p:cNvPr id="10" name="Rounded Rectangle 9"/>
          <p:cNvSpPr/>
          <p:nvPr/>
        </p:nvSpPr>
        <p:spPr>
          <a:xfrm>
            <a:off x="1547664" y="676276"/>
            <a:ext cx="6496050" cy="517525"/>
          </a:xfrm>
          <a:prstGeom prst="roundRect">
            <a:avLst/>
          </a:prstGeom>
          <a:solidFill>
            <a:srgbClr val="4F81BD">
              <a:tint val="100000"/>
              <a:shade val="100000"/>
              <a:satMod val="130000"/>
            </a:srgbClr>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algn="ctr">
              <a:defRPr/>
            </a:pPr>
            <a:r>
              <a:rPr lang="en-GB" altLang="en-US" sz="2400" b="1" kern="0" dirty="0">
                <a:solidFill>
                  <a:srgbClr val="FFFF00"/>
                </a:solidFill>
                <a:effectLst>
                  <a:outerShdw blurRad="38100" dist="38100" dir="2700000" algn="tl">
                    <a:srgbClr val="000000">
                      <a:alpha val="43137"/>
                    </a:srgbClr>
                  </a:outerShdw>
                </a:effectLst>
                <a:latin typeface="Calibri"/>
                <a:ea typeface="MS PGothic" pitchFamily="34" charset="-128"/>
                <a:cs typeface="Verdana"/>
              </a:rPr>
              <a:t>Management of dyslipidaemia</a:t>
            </a:r>
            <a:endParaRPr lang="en-US" sz="2400" kern="0" dirty="0">
              <a:solidFill>
                <a:prstClr val="white"/>
              </a:solidFill>
              <a:latin typeface="Calibri"/>
            </a:endParaRPr>
          </a:p>
        </p:txBody>
      </p:sp>
      <p:sp>
        <p:nvSpPr>
          <p:cNvPr id="11" name="TextBox 10"/>
          <p:cNvSpPr txBox="1"/>
          <p:nvPr/>
        </p:nvSpPr>
        <p:spPr>
          <a:xfrm>
            <a:off x="467544" y="1401855"/>
            <a:ext cx="8370176" cy="512448"/>
          </a:xfrm>
          <a:prstGeom prst="rect">
            <a:avLst/>
          </a:prstGeom>
          <a:noFill/>
          <a:ln>
            <a:solidFill>
              <a:schemeClr val="accent6">
                <a:lumMod val="75000"/>
              </a:schemeClr>
            </a:solidFill>
          </a:ln>
        </p:spPr>
        <p:txBody>
          <a:bodyPr wrap="none">
            <a:spAutoFit/>
          </a:bodyPr>
          <a:lstStyle/>
          <a:p>
            <a:pPr marL="0" lvl="1" defTabSz="466725">
              <a:lnSpc>
                <a:spcPct val="90000"/>
              </a:lnSpc>
              <a:spcAft>
                <a:spcPct val="15000"/>
              </a:spcAft>
              <a:defRPr/>
            </a:pPr>
            <a:r>
              <a:rPr lang="en-GB" sz="1050" dirty="0" smtClean="0">
                <a:solidFill>
                  <a:srgbClr val="001965">
                    <a:hueOff val="0"/>
                    <a:satOff val="0"/>
                    <a:lumOff val="0"/>
                    <a:alphaOff val="0"/>
                  </a:srgbClr>
                </a:solidFill>
              </a:rPr>
              <a:t>     </a:t>
            </a:r>
            <a:r>
              <a:rPr lang="en-GB" sz="1400" dirty="0"/>
              <a:t>Lifestyle interventions</a:t>
            </a:r>
            <a:endParaRPr lang="en-GB" sz="1400" baseline="30000" dirty="0"/>
          </a:p>
          <a:p>
            <a:pPr marL="85725" lvl="1" indent="-85725" defTabSz="466725">
              <a:lnSpc>
                <a:spcPct val="90000"/>
              </a:lnSpc>
              <a:spcAft>
                <a:spcPct val="15000"/>
              </a:spcAft>
              <a:buFontTx/>
              <a:buChar char="••"/>
              <a:defRPr/>
            </a:pPr>
            <a:r>
              <a:rPr lang="en-GB" sz="1400" dirty="0"/>
              <a:t> Lipid-lowering agents (principally statins) recommended for CV risk reduction in T2DM patients with </a:t>
            </a:r>
            <a:r>
              <a:rPr lang="en-GB" sz="1400" b="1" dirty="0">
                <a:solidFill>
                  <a:srgbClr val="FFFF00"/>
                </a:solidFill>
              </a:rPr>
              <a:t>&gt;40 years</a:t>
            </a:r>
            <a:r>
              <a:rPr lang="en-GB" sz="1400" baseline="30000" dirty="0"/>
              <a:t>.</a:t>
            </a:r>
            <a:endParaRPr lang="en-US" sz="1400" dirty="0"/>
          </a:p>
        </p:txBody>
      </p:sp>
      <p:sp>
        <p:nvSpPr>
          <p:cNvPr id="12" name="Rectangle 11"/>
          <p:cNvSpPr/>
          <p:nvPr/>
        </p:nvSpPr>
        <p:spPr>
          <a:xfrm>
            <a:off x="6156176" y="6309320"/>
            <a:ext cx="2746375" cy="230188"/>
          </a:xfrm>
          <a:prstGeom prst="rect">
            <a:avLst/>
          </a:prstGeom>
        </p:spPr>
        <p:txBody>
          <a:bodyPr wrap="none">
            <a:spAutoFit/>
          </a:bodyPr>
          <a:lstStyle/>
          <a:p>
            <a:pPr>
              <a:defRPr/>
            </a:pPr>
            <a:r>
              <a:rPr lang="en-US" sz="900" kern="0" dirty="0">
                <a:latin typeface="Calibri"/>
              </a:rPr>
              <a:t>Diabetes Care Volume 40, Supplement 1, January 2017</a:t>
            </a:r>
          </a:p>
        </p:txBody>
      </p:sp>
      <p:pic>
        <p:nvPicPr>
          <p:cNvPr id="227335" name="Picture 1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691680" y="749300"/>
            <a:ext cx="1066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7336" name="Picture 7"/>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68288" y="3355976"/>
            <a:ext cx="3225800" cy="1203325"/>
          </a:xfrm>
          <a:prstGeom prst="rect">
            <a:avLst/>
          </a:prstGeom>
          <a:noFill/>
          <a:ln w="19050">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77433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8"/>
          <p:cNvGraphicFramePr>
            <a:graphicFrameLocks noGrp="1"/>
          </p:cNvGraphicFramePr>
          <p:nvPr>
            <p:ph idx="1"/>
            <p:extLst>
              <p:ext uri="{D42A27DB-BD31-4B8C-83A1-F6EECF244321}">
                <p14:modId xmlns="" xmlns:p14="http://schemas.microsoft.com/office/powerpoint/2010/main" val="3889292694"/>
              </p:ext>
            </p:extLst>
          </p:nvPr>
        </p:nvGraphicFramePr>
        <p:xfrm>
          <a:off x="539552" y="1628800"/>
          <a:ext cx="8245759" cy="3313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062312" y="1620416"/>
            <a:ext cx="4318000" cy="656456"/>
          </a:xfrm>
          <a:prstGeom prst="roundRect">
            <a:avLst/>
          </a:prstGeom>
          <a:solidFill>
            <a:srgbClr val="4F81BD">
              <a:tint val="100000"/>
              <a:shade val="100000"/>
              <a:satMod val="130000"/>
            </a:srgbClr>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algn="ctr">
              <a:defRPr/>
            </a:pPr>
            <a:r>
              <a:rPr lang="en-GB" altLang="en-US" sz="2800" b="1" kern="0" dirty="0">
                <a:solidFill>
                  <a:srgbClr val="FFFF00"/>
                </a:solidFill>
                <a:effectLst>
                  <a:outerShdw blurRad="38100" dist="38100" dir="2700000" algn="tl">
                    <a:srgbClr val="000000">
                      <a:alpha val="43137"/>
                    </a:srgbClr>
                  </a:outerShdw>
                </a:effectLst>
                <a:latin typeface="Calibri"/>
                <a:ea typeface="MS PGothic" pitchFamily="34" charset="-128"/>
                <a:cs typeface="Verdana"/>
              </a:rPr>
              <a:t>Platelet inhibition</a:t>
            </a:r>
          </a:p>
        </p:txBody>
      </p:sp>
      <p:pic>
        <p:nvPicPr>
          <p:cNvPr id="228356" name="Picture 2"/>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1907704" y="1772816"/>
            <a:ext cx="947737"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6156176" y="6165304"/>
            <a:ext cx="2746375" cy="230188"/>
          </a:xfrm>
          <a:prstGeom prst="rect">
            <a:avLst/>
          </a:prstGeom>
        </p:spPr>
        <p:txBody>
          <a:bodyPr wrap="none">
            <a:spAutoFit/>
          </a:bodyPr>
          <a:lstStyle/>
          <a:p>
            <a:pPr>
              <a:defRPr/>
            </a:pPr>
            <a:r>
              <a:rPr lang="en-US" sz="900" kern="0" dirty="0">
                <a:latin typeface="Calibri"/>
              </a:rPr>
              <a:t>Diabetes Care Volume 40, Supplement 1, January 2017</a:t>
            </a:r>
          </a:p>
        </p:txBody>
      </p:sp>
    </p:spTree>
    <p:extLst>
      <p:ext uri="{BB962C8B-B14F-4D97-AF65-F5344CB8AC3E}">
        <p14:creationId xmlns="" xmlns:p14="http://schemas.microsoft.com/office/powerpoint/2010/main" val="222812986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81"/>
            <a:ext cx="2133600" cy="365125"/>
          </a:xfrm>
          <a:prstGeom prst="rect">
            <a:avLst/>
          </a:prstGeom>
        </p:spPr>
        <p:txBody>
          <a:bodyPr/>
          <a:lstStyle/>
          <a:p>
            <a:pPr defTabSz="457200">
              <a:defRPr/>
            </a:pPr>
            <a:fld id="{B886FE88-3BA4-4B30-AD17-C2E92F7851FC}" type="slidenum">
              <a:rPr lang="en-US" smtClean="0">
                <a:solidFill>
                  <a:srgbClr val="444492"/>
                </a:solidFill>
              </a:rPr>
              <a:pPr defTabSz="457200">
                <a:defRPr/>
              </a:pPr>
              <a:t>64</a:t>
            </a:fld>
            <a:endParaRPr lang="en-US">
              <a:solidFill>
                <a:srgbClr val="444492"/>
              </a:solidFill>
            </a:endParaRPr>
          </a:p>
        </p:txBody>
      </p:sp>
      <p:sp>
        <p:nvSpPr>
          <p:cNvPr id="77827" name="Content Placeholder 2"/>
          <p:cNvSpPr>
            <a:spLocks noGrp="1"/>
          </p:cNvSpPr>
          <p:nvPr>
            <p:ph sz="quarter" idx="1"/>
          </p:nvPr>
        </p:nvSpPr>
        <p:spPr>
          <a:xfrm>
            <a:off x="609600" y="1828800"/>
            <a:ext cx="7924800" cy="4191676"/>
          </a:xfrm>
          <a:ln w="19050">
            <a:solidFill>
              <a:schemeClr val="accent6">
                <a:lumMod val="75000"/>
              </a:schemeClr>
            </a:solidFill>
          </a:ln>
        </p:spPr>
        <p:txBody>
          <a:bodyPr>
            <a:normAutofit/>
          </a:bodyPr>
          <a:lstStyle/>
          <a:p>
            <a:r>
              <a:rPr lang="en-US" sz="2400" dirty="0" smtClean="0"/>
              <a:t>Diabetes is a complex, chronic illness requiring continuous medical care with </a:t>
            </a:r>
            <a:r>
              <a:rPr lang="en-US" sz="2400" dirty="0" smtClean="0">
                <a:solidFill>
                  <a:srgbClr val="FFFF00"/>
                </a:solidFill>
              </a:rPr>
              <a:t>multifactorial risk-reduction </a:t>
            </a:r>
            <a:r>
              <a:rPr lang="en-US" sz="2400" dirty="0" smtClean="0"/>
              <a:t>strategies beyond glycemic control.</a:t>
            </a:r>
          </a:p>
          <a:p>
            <a:pPr marL="0" indent="0">
              <a:buNone/>
            </a:pPr>
            <a:endParaRPr lang="en-US" sz="2400" dirty="0" smtClean="0"/>
          </a:p>
          <a:p>
            <a:r>
              <a:rPr lang="en-US" sz="2400" dirty="0"/>
              <a:t>Treatment decisions should be </a:t>
            </a:r>
            <a:r>
              <a:rPr lang="en-US" sz="2400" dirty="0">
                <a:solidFill>
                  <a:srgbClr val="FFFF00"/>
                </a:solidFill>
              </a:rPr>
              <a:t>timely</a:t>
            </a:r>
            <a:r>
              <a:rPr lang="en-US" sz="2400" dirty="0"/>
              <a:t>, rely on </a:t>
            </a:r>
            <a:r>
              <a:rPr lang="en-US" sz="2400" dirty="0">
                <a:solidFill>
                  <a:srgbClr val="FFFF00"/>
                </a:solidFill>
              </a:rPr>
              <a:t>evidence-based</a:t>
            </a:r>
            <a:r>
              <a:rPr lang="en-US" sz="2400" dirty="0"/>
              <a:t> </a:t>
            </a:r>
            <a:r>
              <a:rPr lang="en-US" sz="2400" dirty="0">
                <a:solidFill>
                  <a:srgbClr val="FFFF00"/>
                </a:solidFill>
              </a:rPr>
              <a:t>guidelines</a:t>
            </a:r>
            <a:r>
              <a:rPr lang="en-US" sz="2400" dirty="0"/>
              <a:t>, </a:t>
            </a:r>
            <a:r>
              <a:rPr lang="en-US" sz="2400" dirty="0" smtClean="0"/>
              <a:t>and be </a:t>
            </a:r>
            <a:r>
              <a:rPr lang="en-US" sz="2400" dirty="0"/>
              <a:t>made collaboratively with patients based on </a:t>
            </a:r>
            <a:r>
              <a:rPr lang="en-US" sz="2400" dirty="0">
                <a:solidFill>
                  <a:srgbClr val="FFFF00"/>
                </a:solidFill>
              </a:rPr>
              <a:t>individual preferences</a:t>
            </a:r>
            <a:r>
              <a:rPr lang="en-US" sz="2400" dirty="0"/>
              <a:t>, </a:t>
            </a:r>
            <a:r>
              <a:rPr lang="en-US" sz="2400" dirty="0" smtClean="0">
                <a:solidFill>
                  <a:srgbClr val="FFFF00"/>
                </a:solidFill>
              </a:rPr>
              <a:t>prognoses, and </a:t>
            </a:r>
            <a:r>
              <a:rPr lang="en-US" sz="2400" dirty="0">
                <a:solidFill>
                  <a:srgbClr val="FFFF00"/>
                </a:solidFill>
              </a:rPr>
              <a:t>comorbidities</a:t>
            </a:r>
            <a:r>
              <a:rPr lang="en-US" sz="2400" dirty="0" smtClean="0">
                <a:solidFill>
                  <a:srgbClr val="FFFF00"/>
                </a:solidFill>
              </a:rPr>
              <a:t>.</a:t>
            </a:r>
          </a:p>
        </p:txBody>
      </p:sp>
      <p:pic>
        <p:nvPicPr>
          <p:cNvPr id="77829"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8639" y="6223675"/>
            <a:ext cx="1066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p:nvPr/>
        </p:nvSpPr>
        <p:spPr>
          <a:xfrm>
            <a:off x="613520" y="555130"/>
            <a:ext cx="7920880" cy="884733"/>
          </a:xfrm>
          <a:prstGeom prst="roundRect">
            <a:avLst/>
          </a:prstGeom>
          <a:solidFill>
            <a:srgbClr val="4F81BD"/>
          </a:solidFill>
          <a:ln w="25400" cap="flat" cmpd="sng" algn="ctr">
            <a:solidFill>
              <a:srgbClr val="FFFF00"/>
            </a:solidFill>
            <a:prstDash val="solid"/>
          </a:ln>
          <a:effectLst/>
        </p:spPr>
        <p:txBody>
          <a:bodyPr rtlCol="0" anchor="ctr"/>
          <a:lstStyle/>
          <a:p>
            <a:pPr algn="ctr">
              <a:defRPr/>
            </a:pPr>
            <a:r>
              <a:rPr lang="en-US" sz="3600" b="1" dirty="0" smtClean="0">
                <a:solidFill>
                  <a:srgbClr val="FFFF00"/>
                </a:solidFill>
                <a:effectLst>
                  <a:outerShdw blurRad="38100" dist="38100" dir="2700000" algn="tl">
                    <a:srgbClr val="000000">
                      <a:alpha val="43137"/>
                    </a:srgbClr>
                  </a:outerShdw>
                </a:effectLst>
                <a:ea typeface="+mj-ea"/>
                <a:cs typeface="+mj-cs"/>
              </a:rPr>
              <a:t>Summary</a:t>
            </a:r>
            <a:endParaRPr lang="en-US" sz="3600" b="1" kern="0" dirty="0">
              <a:solidFill>
                <a:srgbClr val="FFFF00"/>
              </a:solidFill>
              <a:effectLst>
                <a:outerShdw blurRad="38100" dist="38100" dir="2700000" algn="tl">
                  <a:srgbClr val="000000">
                    <a:alpha val="43137"/>
                  </a:srgbClr>
                </a:outerShdw>
              </a:effectLst>
              <a:latin typeface="Verdana"/>
            </a:endParaRPr>
          </a:p>
        </p:txBody>
      </p:sp>
    </p:spTree>
    <p:extLst>
      <p:ext uri="{BB962C8B-B14F-4D97-AF65-F5344CB8AC3E}">
        <p14:creationId xmlns="" xmlns:p14="http://schemas.microsoft.com/office/powerpoint/2010/main" val="26441912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3071813"/>
            <a:ext cx="4038600" cy="2514600"/>
            <a:chOff x="810" y="1728"/>
            <a:chExt cx="2862" cy="1584"/>
          </a:xfrm>
        </p:grpSpPr>
        <p:sp>
          <p:nvSpPr>
            <p:cNvPr id="13315" name="Line 3"/>
            <p:cNvSpPr>
              <a:spLocks noChangeShapeType="1"/>
            </p:cNvSpPr>
            <p:nvPr/>
          </p:nvSpPr>
          <p:spPr bwMode="auto">
            <a:xfrm>
              <a:off x="810" y="3264"/>
              <a:ext cx="2862" cy="0"/>
            </a:xfrm>
            <a:prstGeom prst="line">
              <a:avLst/>
            </a:prstGeom>
            <a:noFill/>
            <a:ln w="12700">
              <a:solidFill>
                <a:schemeClr val="tx1"/>
              </a:solidFill>
              <a:round/>
              <a:headEnd/>
              <a:tailEnd/>
            </a:ln>
            <a:effectLst/>
          </p:spPr>
          <p:txBody>
            <a:bodyPr wrap="none" anchor="ctr"/>
            <a:lstStyle/>
            <a:p>
              <a:endParaRPr lang="en-US"/>
            </a:p>
          </p:txBody>
        </p:sp>
        <p:sp>
          <p:nvSpPr>
            <p:cNvPr id="13316" name="Line 4"/>
            <p:cNvSpPr>
              <a:spLocks noChangeShapeType="1"/>
            </p:cNvSpPr>
            <p:nvPr/>
          </p:nvSpPr>
          <p:spPr bwMode="auto">
            <a:xfrm flipV="1">
              <a:off x="810" y="1728"/>
              <a:ext cx="0" cy="1584"/>
            </a:xfrm>
            <a:prstGeom prst="line">
              <a:avLst/>
            </a:prstGeom>
            <a:noFill/>
            <a:ln w="12700">
              <a:solidFill>
                <a:schemeClr val="tx1"/>
              </a:solidFill>
              <a:round/>
              <a:headEnd/>
              <a:tailEnd/>
            </a:ln>
            <a:effectLst/>
          </p:spPr>
          <p:txBody>
            <a:bodyPr wrap="none" anchor="ctr"/>
            <a:lstStyle/>
            <a:p>
              <a:endParaRPr lang="en-US"/>
            </a:p>
          </p:txBody>
        </p:sp>
        <p:sp>
          <p:nvSpPr>
            <p:cNvPr id="13317" name="Line 5"/>
            <p:cNvSpPr>
              <a:spLocks noChangeShapeType="1"/>
            </p:cNvSpPr>
            <p:nvPr/>
          </p:nvSpPr>
          <p:spPr bwMode="auto">
            <a:xfrm flipV="1">
              <a:off x="3672" y="1728"/>
              <a:ext cx="0" cy="1584"/>
            </a:xfrm>
            <a:prstGeom prst="line">
              <a:avLst/>
            </a:prstGeom>
            <a:noFill/>
            <a:ln w="12700">
              <a:solidFill>
                <a:schemeClr val="tx1"/>
              </a:solidFill>
              <a:round/>
              <a:headEnd/>
              <a:tailEnd/>
            </a:ln>
            <a:effectLst/>
          </p:spPr>
          <p:txBody>
            <a:bodyPr wrap="none" anchor="ctr"/>
            <a:lstStyle/>
            <a:p>
              <a:endParaRPr lang="en-US"/>
            </a:p>
          </p:txBody>
        </p:sp>
        <p:sp>
          <p:nvSpPr>
            <p:cNvPr id="13318" name="Line 6"/>
            <p:cNvSpPr>
              <a:spLocks noChangeShapeType="1"/>
            </p:cNvSpPr>
            <p:nvPr/>
          </p:nvSpPr>
          <p:spPr bwMode="auto">
            <a:xfrm flipV="1">
              <a:off x="2700" y="1728"/>
              <a:ext cx="0" cy="1584"/>
            </a:xfrm>
            <a:prstGeom prst="line">
              <a:avLst/>
            </a:prstGeom>
            <a:noFill/>
            <a:ln w="12700">
              <a:solidFill>
                <a:schemeClr val="tx1"/>
              </a:solidFill>
              <a:round/>
              <a:headEnd/>
              <a:tailEnd/>
            </a:ln>
            <a:effectLst/>
          </p:spPr>
          <p:txBody>
            <a:bodyPr wrap="none" anchor="ctr"/>
            <a:lstStyle/>
            <a:p>
              <a:endParaRPr lang="en-US"/>
            </a:p>
          </p:txBody>
        </p:sp>
        <p:sp>
          <p:nvSpPr>
            <p:cNvPr id="13319" name="Line 7"/>
            <p:cNvSpPr>
              <a:spLocks noChangeShapeType="1"/>
            </p:cNvSpPr>
            <p:nvPr/>
          </p:nvSpPr>
          <p:spPr bwMode="auto">
            <a:xfrm flipV="1">
              <a:off x="1728" y="1728"/>
              <a:ext cx="0" cy="1584"/>
            </a:xfrm>
            <a:prstGeom prst="line">
              <a:avLst/>
            </a:prstGeom>
            <a:noFill/>
            <a:ln w="12700">
              <a:solidFill>
                <a:schemeClr val="tx1"/>
              </a:solidFill>
              <a:round/>
              <a:headEnd/>
              <a:tailEnd/>
            </a:ln>
            <a:effectLst/>
          </p:spPr>
          <p:txBody>
            <a:bodyPr wrap="none" anchor="ctr"/>
            <a:lstStyle/>
            <a:p>
              <a:endParaRPr lang="en-US"/>
            </a:p>
          </p:txBody>
        </p:sp>
      </p:grpSp>
      <p:sp>
        <p:nvSpPr>
          <p:cNvPr id="13320" name="Freeform 8"/>
          <p:cNvSpPr>
            <a:spLocks/>
          </p:cNvSpPr>
          <p:nvPr/>
        </p:nvSpPr>
        <p:spPr bwMode="auto">
          <a:xfrm>
            <a:off x="1293813" y="4838700"/>
            <a:ext cx="642937" cy="609600"/>
          </a:xfrm>
          <a:custGeom>
            <a:avLst/>
            <a:gdLst/>
            <a:ahLst/>
            <a:cxnLst>
              <a:cxn ang="0">
                <a:pos x="0" y="384"/>
              </a:cxn>
              <a:cxn ang="0">
                <a:pos x="113" y="284"/>
              </a:cxn>
              <a:cxn ang="0">
                <a:pos x="225" y="178"/>
              </a:cxn>
              <a:cxn ang="0">
                <a:pos x="344" y="86"/>
              </a:cxn>
              <a:cxn ang="0">
                <a:pos x="397" y="39"/>
              </a:cxn>
              <a:cxn ang="0">
                <a:pos x="456" y="0"/>
              </a:cxn>
            </a:cxnLst>
            <a:rect l="0" t="0" r="r" b="b"/>
            <a:pathLst>
              <a:path w="456" h="384">
                <a:moveTo>
                  <a:pt x="0" y="384"/>
                </a:moveTo>
                <a:lnTo>
                  <a:pt x="113" y="284"/>
                </a:lnTo>
                <a:lnTo>
                  <a:pt x="225" y="178"/>
                </a:lnTo>
                <a:lnTo>
                  <a:pt x="344" y="86"/>
                </a:lnTo>
                <a:lnTo>
                  <a:pt x="397" y="39"/>
                </a:lnTo>
                <a:lnTo>
                  <a:pt x="456" y="0"/>
                </a:lnTo>
              </a:path>
            </a:pathLst>
          </a:custGeom>
          <a:noFill/>
          <a:ln w="31750">
            <a:solidFill>
              <a:srgbClr val="FFFF00"/>
            </a:solidFill>
            <a:prstDash val="solid"/>
            <a:round/>
            <a:headEnd/>
            <a:tailEnd/>
          </a:ln>
        </p:spPr>
        <p:txBody>
          <a:bodyPr/>
          <a:lstStyle/>
          <a:p>
            <a:endParaRPr lang="en-US"/>
          </a:p>
        </p:txBody>
      </p:sp>
      <p:sp>
        <p:nvSpPr>
          <p:cNvPr id="13321" name="Rectangle 9"/>
          <p:cNvSpPr>
            <a:spLocks noGrp="1" noChangeArrowheads="1"/>
          </p:cNvSpPr>
          <p:nvPr>
            <p:ph type="title"/>
          </p:nvPr>
        </p:nvSpPr>
        <p:spPr>
          <a:xfrm>
            <a:off x="0" y="0"/>
            <a:ext cx="9144000" cy="1408113"/>
          </a:xfrm>
          <a:noFill/>
          <a:ln/>
        </p:spPr>
        <p:txBody>
          <a:bodyPr lIns="90488" tIns="44450" rIns="90488" bIns="44450" anchor="t">
            <a:normAutofit/>
          </a:bodyPr>
          <a:lstStyle/>
          <a:p>
            <a:r>
              <a:rPr lang="en-US" altLang="en-GB"/>
              <a:t>Insulin resistance:</a:t>
            </a:r>
            <a:r>
              <a:rPr lang="en-US"/>
              <a:t/>
            </a:r>
            <a:br>
              <a:rPr lang="en-US"/>
            </a:br>
            <a:r>
              <a:rPr lang="en-US"/>
              <a:t>An underlying problem</a:t>
            </a:r>
          </a:p>
        </p:txBody>
      </p:sp>
      <p:grpSp>
        <p:nvGrpSpPr>
          <p:cNvPr id="3" name="Group 10"/>
          <p:cNvGrpSpPr>
            <a:grpSpLocks/>
          </p:cNvGrpSpPr>
          <p:nvPr/>
        </p:nvGrpSpPr>
        <p:grpSpPr bwMode="auto">
          <a:xfrm>
            <a:off x="1293813" y="3944938"/>
            <a:ext cx="3860800" cy="1376362"/>
            <a:chOff x="917" y="2485"/>
            <a:chExt cx="2736" cy="867"/>
          </a:xfrm>
        </p:grpSpPr>
        <p:sp>
          <p:nvSpPr>
            <p:cNvPr id="13323" name="Line 11"/>
            <p:cNvSpPr>
              <a:spLocks noChangeShapeType="1"/>
            </p:cNvSpPr>
            <p:nvPr/>
          </p:nvSpPr>
          <p:spPr bwMode="auto">
            <a:xfrm flipV="1">
              <a:off x="917" y="3332"/>
              <a:ext cx="456" cy="20"/>
            </a:xfrm>
            <a:prstGeom prst="line">
              <a:avLst/>
            </a:prstGeom>
            <a:noFill/>
            <a:ln w="38100">
              <a:solidFill>
                <a:srgbClr val="00FFFF"/>
              </a:solidFill>
              <a:round/>
              <a:headEnd/>
              <a:tailEnd/>
            </a:ln>
          </p:spPr>
          <p:txBody>
            <a:bodyPr/>
            <a:lstStyle/>
            <a:p>
              <a:endParaRPr lang="en-US"/>
            </a:p>
          </p:txBody>
        </p:sp>
        <p:sp>
          <p:nvSpPr>
            <p:cNvPr id="13324" name="Line 12"/>
            <p:cNvSpPr>
              <a:spLocks noChangeShapeType="1"/>
            </p:cNvSpPr>
            <p:nvPr/>
          </p:nvSpPr>
          <p:spPr bwMode="auto">
            <a:xfrm flipV="1">
              <a:off x="1373" y="3306"/>
              <a:ext cx="456" cy="26"/>
            </a:xfrm>
            <a:prstGeom prst="line">
              <a:avLst/>
            </a:prstGeom>
            <a:noFill/>
            <a:ln w="38100">
              <a:solidFill>
                <a:srgbClr val="00FFFF"/>
              </a:solidFill>
              <a:round/>
              <a:headEnd/>
              <a:tailEnd/>
            </a:ln>
          </p:spPr>
          <p:txBody>
            <a:bodyPr/>
            <a:lstStyle/>
            <a:p>
              <a:endParaRPr lang="en-US"/>
            </a:p>
          </p:txBody>
        </p:sp>
        <p:sp>
          <p:nvSpPr>
            <p:cNvPr id="13325" name="Freeform 13"/>
            <p:cNvSpPr>
              <a:spLocks/>
            </p:cNvSpPr>
            <p:nvPr/>
          </p:nvSpPr>
          <p:spPr bwMode="auto">
            <a:xfrm>
              <a:off x="1829" y="3279"/>
              <a:ext cx="456" cy="27"/>
            </a:xfrm>
            <a:custGeom>
              <a:avLst/>
              <a:gdLst/>
              <a:ahLst/>
              <a:cxnLst>
                <a:cxn ang="0">
                  <a:pos x="0" y="27"/>
                </a:cxn>
                <a:cxn ang="0">
                  <a:pos x="225" y="14"/>
                </a:cxn>
                <a:cxn ang="0">
                  <a:pos x="344" y="14"/>
                </a:cxn>
                <a:cxn ang="0">
                  <a:pos x="456" y="0"/>
                </a:cxn>
              </a:cxnLst>
              <a:rect l="0" t="0" r="r" b="b"/>
              <a:pathLst>
                <a:path w="456" h="27">
                  <a:moveTo>
                    <a:pt x="0" y="27"/>
                  </a:moveTo>
                  <a:lnTo>
                    <a:pt x="225" y="14"/>
                  </a:lnTo>
                  <a:lnTo>
                    <a:pt x="344" y="14"/>
                  </a:lnTo>
                  <a:lnTo>
                    <a:pt x="456" y="0"/>
                  </a:lnTo>
                </a:path>
              </a:pathLst>
            </a:custGeom>
            <a:noFill/>
            <a:ln w="38100" cmpd="sng">
              <a:solidFill>
                <a:srgbClr val="00FFFF"/>
              </a:solidFill>
              <a:prstDash val="solid"/>
              <a:round/>
              <a:headEnd/>
              <a:tailEnd/>
            </a:ln>
          </p:spPr>
          <p:txBody>
            <a:bodyPr/>
            <a:lstStyle/>
            <a:p>
              <a:endParaRPr lang="en-US"/>
            </a:p>
          </p:txBody>
        </p:sp>
        <p:sp>
          <p:nvSpPr>
            <p:cNvPr id="13326" name="Freeform 14"/>
            <p:cNvSpPr>
              <a:spLocks/>
            </p:cNvSpPr>
            <p:nvPr/>
          </p:nvSpPr>
          <p:spPr bwMode="auto">
            <a:xfrm>
              <a:off x="2285" y="3200"/>
              <a:ext cx="456" cy="79"/>
            </a:xfrm>
            <a:custGeom>
              <a:avLst/>
              <a:gdLst/>
              <a:ahLst/>
              <a:cxnLst>
                <a:cxn ang="0">
                  <a:pos x="0" y="79"/>
                </a:cxn>
                <a:cxn ang="0">
                  <a:pos x="113" y="73"/>
                </a:cxn>
                <a:cxn ang="0">
                  <a:pos x="225" y="60"/>
                </a:cxn>
                <a:cxn ang="0">
                  <a:pos x="284" y="53"/>
                </a:cxn>
                <a:cxn ang="0">
                  <a:pos x="344" y="40"/>
                </a:cxn>
                <a:cxn ang="0">
                  <a:pos x="397" y="26"/>
                </a:cxn>
                <a:cxn ang="0">
                  <a:pos x="456" y="0"/>
                </a:cxn>
              </a:cxnLst>
              <a:rect l="0" t="0" r="r" b="b"/>
              <a:pathLst>
                <a:path w="456" h="79">
                  <a:moveTo>
                    <a:pt x="0" y="79"/>
                  </a:moveTo>
                  <a:lnTo>
                    <a:pt x="113" y="73"/>
                  </a:lnTo>
                  <a:lnTo>
                    <a:pt x="225" y="60"/>
                  </a:lnTo>
                  <a:lnTo>
                    <a:pt x="284" y="53"/>
                  </a:lnTo>
                  <a:lnTo>
                    <a:pt x="344" y="40"/>
                  </a:lnTo>
                  <a:lnTo>
                    <a:pt x="397" y="26"/>
                  </a:lnTo>
                  <a:lnTo>
                    <a:pt x="456" y="0"/>
                  </a:lnTo>
                </a:path>
              </a:pathLst>
            </a:custGeom>
            <a:noFill/>
            <a:ln w="38100" cmpd="sng">
              <a:solidFill>
                <a:srgbClr val="00FFFF"/>
              </a:solidFill>
              <a:prstDash val="solid"/>
              <a:round/>
              <a:headEnd/>
              <a:tailEnd/>
            </a:ln>
          </p:spPr>
          <p:txBody>
            <a:bodyPr/>
            <a:lstStyle/>
            <a:p>
              <a:endParaRPr lang="en-US"/>
            </a:p>
          </p:txBody>
        </p:sp>
        <p:sp>
          <p:nvSpPr>
            <p:cNvPr id="13327" name="Freeform 15"/>
            <p:cNvSpPr>
              <a:spLocks/>
            </p:cNvSpPr>
            <p:nvPr/>
          </p:nvSpPr>
          <p:spPr bwMode="auto">
            <a:xfrm>
              <a:off x="2741" y="2849"/>
              <a:ext cx="456" cy="351"/>
            </a:xfrm>
            <a:custGeom>
              <a:avLst/>
              <a:gdLst/>
              <a:ahLst/>
              <a:cxnLst>
                <a:cxn ang="0">
                  <a:pos x="0" y="351"/>
                </a:cxn>
                <a:cxn ang="0">
                  <a:pos x="60" y="318"/>
                </a:cxn>
                <a:cxn ang="0">
                  <a:pos x="112" y="285"/>
                </a:cxn>
                <a:cxn ang="0">
                  <a:pos x="172" y="238"/>
                </a:cxn>
                <a:cxn ang="0">
                  <a:pos x="225" y="192"/>
                </a:cxn>
                <a:cxn ang="0">
                  <a:pos x="344" y="93"/>
                </a:cxn>
                <a:cxn ang="0">
                  <a:pos x="456" y="0"/>
                </a:cxn>
              </a:cxnLst>
              <a:rect l="0" t="0" r="r" b="b"/>
              <a:pathLst>
                <a:path w="456" h="351">
                  <a:moveTo>
                    <a:pt x="0" y="351"/>
                  </a:moveTo>
                  <a:lnTo>
                    <a:pt x="60" y="318"/>
                  </a:lnTo>
                  <a:lnTo>
                    <a:pt x="112" y="285"/>
                  </a:lnTo>
                  <a:lnTo>
                    <a:pt x="172" y="238"/>
                  </a:lnTo>
                  <a:lnTo>
                    <a:pt x="225" y="192"/>
                  </a:lnTo>
                  <a:lnTo>
                    <a:pt x="344" y="93"/>
                  </a:lnTo>
                  <a:lnTo>
                    <a:pt x="456" y="0"/>
                  </a:lnTo>
                </a:path>
              </a:pathLst>
            </a:custGeom>
            <a:noFill/>
            <a:ln w="38100" cmpd="sng">
              <a:solidFill>
                <a:srgbClr val="00FFFF"/>
              </a:solidFill>
              <a:prstDash val="solid"/>
              <a:round/>
              <a:headEnd/>
              <a:tailEnd/>
            </a:ln>
          </p:spPr>
          <p:txBody>
            <a:bodyPr/>
            <a:lstStyle/>
            <a:p>
              <a:endParaRPr lang="en-US"/>
            </a:p>
          </p:txBody>
        </p:sp>
        <p:sp>
          <p:nvSpPr>
            <p:cNvPr id="13328" name="Freeform 16"/>
            <p:cNvSpPr>
              <a:spLocks/>
            </p:cNvSpPr>
            <p:nvPr/>
          </p:nvSpPr>
          <p:spPr bwMode="auto">
            <a:xfrm>
              <a:off x="3197" y="2485"/>
              <a:ext cx="456" cy="364"/>
            </a:xfrm>
            <a:custGeom>
              <a:avLst/>
              <a:gdLst/>
              <a:ahLst/>
              <a:cxnLst>
                <a:cxn ang="0">
                  <a:pos x="0" y="364"/>
                </a:cxn>
                <a:cxn ang="0">
                  <a:pos x="225" y="185"/>
                </a:cxn>
                <a:cxn ang="0">
                  <a:pos x="456" y="0"/>
                </a:cxn>
              </a:cxnLst>
              <a:rect l="0" t="0" r="r" b="b"/>
              <a:pathLst>
                <a:path w="456" h="364">
                  <a:moveTo>
                    <a:pt x="0" y="364"/>
                  </a:moveTo>
                  <a:lnTo>
                    <a:pt x="225" y="185"/>
                  </a:lnTo>
                  <a:lnTo>
                    <a:pt x="456" y="0"/>
                  </a:lnTo>
                </a:path>
              </a:pathLst>
            </a:custGeom>
            <a:noFill/>
            <a:ln w="38100" cmpd="sng">
              <a:solidFill>
                <a:srgbClr val="00FFFF"/>
              </a:solidFill>
              <a:prstDash val="solid"/>
              <a:round/>
              <a:headEnd/>
              <a:tailEnd/>
            </a:ln>
          </p:spPr>
          <p:txBody>
            <a:bodyPr/>
            <a:lstStyle/>
            <a:p>
              <a:endParaRPr lang="en-US"/>
            </a:p>
          </p:txBody>
        </p:sp>
      </p:grpSp>
      <p:sp>
        <p:nvSpPr>
          <p:cNvPr id="13329" name="Rectangle 17"/>
          <p:cNvSpPr>
            <a:spLocks noChangeArrowheads="1"/>
          </p:cNvSpPr>
          <p:nvPr/>
        </p:nvSpPr>
        <p:spPr bwMode="auto">
          <a:xfrm>
            <a:off x="1266825" y="5416550"/>
            <a:ext cx="55563" cy="63500"/>
          </a:xfrm>
          <a:prstGeom prst="rect">
            <a:avLst/>
          </a:prstGeom>
          <a:noFill/>
          <a:ln w="9525">
            <a:noFill/>
            <a:miter lim="800000"/>
            <a:headEnd/>
            <a:tailEnd/>
          </a:ln>
        </p:spPr>
        <p:txBody>
          <a:bodyPr/>
          <a:lstStyle/>
          <a:p>
            <a:endParaRPr lang="en-US"/>
          </a:p>
        </p:txBody>
      </p:sp>
      <p:sp>
        <p:nvSpPr>
          <p:cNvPr id="13330" name="Rectangle 18"/>
          <p:cNvSpPr>
            <a:spLocks noChangeArrowheads="1"/>
          </p:cNvSpPr>
          <p:nvPr/>
        </p:nvSpPr>
        <p:spPr bwMode="auto">
          <a:xfrm>
            <a:off x="1911350" y="4806950"/>
            <a:ext cx="53975" cy="61913"/>
          </a:xfrm>
          <a:prstGeom prst="rect">
            <a:avLst/>
          </a:prstGeom>
          <a:noFill/>
          <a:ln w="9525">
            <a:noFill/>
            <a:miter lim="800000"/>
            <a:headEnd/>
            <a:tailEnd/>
          </a:ln>
        </p:spPr>
        <p:txBody>
          <a:bodyPr/>
          <a:lstStyle/>
          <a:p>
            <a:endParaRPr lang="en-US"/>
          </a:p>
        </p:txBody>
      </p:sp>
      <p:sp>
        <p:nvSpPr>
          <p:cNvPr id="13331" name="Rectangle 19"/>
          <p:cNvSpPr>
            <a:spLocks noChangeArrowheads="1"/>
          </p:cNvSpPr>
          <p:nvPr/>
        </p:nvSpPr>
        <p:spPr bwMode="auto">
          <a:xfrm>
            <a:off x="2552700" y="4249738"/>
            <a:ext cx="57150" cy="63500"/>
          </a:xfrm>
          <a:prstGeom prst="rect">
            <a:avLst/>
          </a:prstGeom>
          <a:noFill/>
          <a:ln w="9525">
            <a:noFill/>
            <a:miter lim="800000"/>
            <a:headEnd/>
            <a:tailEnd/>
          </a:ln>
        </p:spPr>
        <p:txBody>
          <a:bodyPr/>
          <a:lstStyle/>
          <a:p>
            <a:endParaRPr lang="en-US"/>
          </a:p>
        </p:txBody>
      </p:sp>
      <p:sp>
        <p:nvSpPr>
          <p:cNvPr id="13332" name="Rectangle 20"/>
          <p:cNvSpPr>
            <a:spLocks noChangeArrowheads="1"/>
          </p:cNvSpPr>
          <p:nvPr/>
        </p:nvSpPr>
        <p:spPr bwMode="auto">
          <a:xfrm>
            <a:off x="3195638" y="3881438"/>
            <a:ext cx="57150" cy="63500"/>
          </a:xfrm>
          <a:prstGeom prst="rect">
            <a:avLst/>
          </a:prstGeom>
          <a:noFill/>
          <a:ln w="9525">
            <a:noFill/>
            <a:miter lim="800000"/>
            <a:headEnd/>
            <a:tailEnd/>
          </a:ln>
        </p:spPr>
        <p:txBody>
          <a:bodyPr/>
          <a:lstStyle/>
          <a:p>
            <a:endParaRPr lang="en-US"/>
          </a:p>
        </p:txBody>
      </p:sp>
      <p:sp>
        <p:nvSpPr>
          <p:cNvPr id="13333" name="Rectangle 21"/>
          <p:cNvSpPr>
            <a:spLocks noChangeArrowheads="1"/>
          </p:cNvSpPr>
          <p:nvPr/>
        </p:nvSpPr>
        <p:spPr bwMode="auto">
          <a:xfrm>
            <a:off x="3840163" y="3660775"/>
            <a:ext cx="55562" cy="63500"/>
          </a:xfrm>
          <a:prstGeom prst="rect">
            <a:avLst/>
          </a:prstGeom>
          <a:noFill/>
          <a:ln w="9525">
            <a:noFill/>
            <a:miter lim="800000"/>
            <a:headEnd/>
            <a:tailEnd/>
          </a:ln>
        </p:spPr>
        <p:txBody>
          <a:bodyPr/>
          <a:lstStyle/>
          <a:p>
            <a:endParaRPr lang="en-US"/>
          </a:p>
        </p:txBody>
      </p:sp>
      <p:sp>
        <p:nvSpPr>
          <p:cNvPr id="13334" name="Rectangle 22"/>
          <p:cNvSpPr>
            <a:spLocks noChangeArrowheads="1"/>
          </p:cNvSpPr>
          <p:nvPr/>
        </p:nvSpPr>
        <p:spPr bwMode="auto">
          <a:xfrm>
            <a:off x="5126038" y="3387725"/>
            <a:ext cx="57150" cy="63500"/>
          </a:xfrm>
          <a:prstGeom prst="rect">
            <a:avLst/>
          </a:prstGeom>
          <a:noFill/>
          <a:ln w="9525">
            <a:noFill/>
            <a:miter lim="800000"/>
            <a:headEnd/>
            <a:tailEnd/>
          </a:ln>
        </p:spPr>
        <p:txBody>
          <a:bodyPr/>
          <a:lstStyle/>
          <a:p>
            <a:endParaRPr lang="en-US"/>
          </a:p>
        </p:txBody>
      </p:sp>
      <p:sp>
        <p:nvSpPr>
          <p:cNvPr id="13335" name="Line 23"/>
          <p:cNvSpPr>
            <a:spLocks noChangeShapeType="1"/>
          </p:cNvSpPr>
          <p:nvPr/>
        </p:nvSpPr>
        <p:spPr bwMode="auto">
          <a:xfrm>
            <a:off x="5640388" y="2684463"/>
            <a:ext cx="250825" cy="1587"/>
          </a:xfrm>
          <a:prstGeom prst="line">
            <a:avLst/>
          </a:prstGeom>
          <a:noFill/>
          <a:ln w="38100">
            <a:solidFill>
              <a:srgbClr val="FF9900"/>
            </a:solidFill>
            <a:round/>
            <a:headEnd/>
            <a:tailEnd/>
          </a:ln>
        </p:spPr>
        <p:txBody>
          <a:bodyPr/>
          <a:lstStyle/>
          <a:p>
            <a:endParaRPr lang="en-US"/>
          </a:p>
        </p:txBody>
      </p:sp>
      <p:sp>
        <p:nvSpPr>
          <p:cNvPr id="13336" name="Freeform 24"/>
          <p:cNvSpPr>
            <a:spLocks/>
          </p:cNvSpPr>
          <p:nvPr/>
        </p:nvSpPr>
        <p:spPr bwMode="auto">
          <a:xfrm>
            <a:off x="1936750" y="4491038"/>
            <a:ext cx="644525" cy="347662"/>
          </a:xfrm>
          <a:custGeom>
            <a:avLst/>
            <a:gdLst/>
            <a:ahLst/>
            <a:cxnLst>
              <a:cxn ang="0">
                <a:pos x="0" y="219"/>
              </a:cxn>
              <a:cxn ang="0">
                <a:pos x="113" y="152"/>
              </a:cxn>
              <a:cxn ang="0">
                <a:pos x="225" y="99"/>
              </a:cxn>
              <a:cxn ang="0">
                <a:pos x="344" y="46"/>
              </a:cxn>
              <a:cxn ang="0">
                <a:pos x="456" y="0"/>
              </a:cxn>
            </a:cxnLst>
            <a:rect l="0" t="0" r="r" b="b"/>
            <a:pathLst>
              <a:path w="456" h="219">
                <a:moveTo>
                  <a:pt x="0" y="219"/>
                </a:moveTo>
                <a:lnTo>
                  <a:pt x="113" y="152"/>
                </a:lnTo>
                <a:lnTo>
                  <a:pt x="225" y="99"/>
                </a:lnTo>
                <a:lnTo>
                  <a:pt x="344" y="46"/>
                </a:lnTo>
                <a:lnTo>
                  <a:pt x="456" y="0"/>
                </a:lnTo>
              </a:path>
            </a:pathLst>
          </a:custGeom>
          <a:noFill/>
          <a:ln w="38100" cmpd="sng">
            <a:solidFill>
              <a:srgbClr val="FFFF00"/>
            </a:solidFill>
            <a:prstDash val="solid"/>
            <a:round/>
            <a:headEnd/>
            <a:tailEnd/>
          </a:ln>
        </p:spPr>
        <p:txBody>
          <a:bodyPr/>
          <a:lstStyle/>
          <a:p>
            <a:endParaRPr lang="en-US"/>
          </a:p>
        </p:txBody>
      </p:sp>
      <p:sp>
        <p:nvSpPr>
          <p:cNvPr id="13337" name="Freeform 25"/>
          <p:cNvSpPr>
            <a:spLocks/>
          </p:cNvSpPr>
          <p:nvPr/>
        </p:nvSpPr>
        <p:spPr bwMode="auto">
          <a:xfrm>
            <a:off x="2581275" y="4217988"/>
            <a:ext cx="642938" cy="273050"/>
          </a:xfrm>
          <a:custGeom>
            <a:avLst/>
            <a:gdLst/>
            <a:ahLst/>
            <a:cxnLst>
              <a:cxn ang="0">
                <a:pos x="0" y="172"/>
              </a:cxn>
              <a:cxn ang="0">
                <a:pos x="225" y="73"/>
              </a:cxn>
              <a:cxn ang="0">
                <a:pos x="344" y="33"/>
              </a:cxn>
              <a:cxn ang="0">
                <a:pos x="456" y="0"/>
              </a:cxn>
            </a:cxnLst>
            <a:rect l="0" t="0" r="r" b="b"/>
            <a:pathLst>
              <a:path w="456" h="172">
                <a:moveTo>
                  <a:pt x="0" y="172"/>
                </a:moveTo>
                <a:lnTo>
                  <a:pt x="225" y="73"/>
                </a:lnTo>
                <a:lnTo>
                  <a:pt x="344" y="33"/>
                </a:lnTo>
                <a:lnTo>
                  <a:pt x="456" y="0"/>
                </a:lnTo>
              </a:path>
            </a:pathLst>
          </a:custGeom>
          <a:noFill/>
          <a:ln w="38100" cmpd="sng">
            <a:solidFill>
              <a:srgbClr val="FFFF00"/>
            </a:solidFill>
            <a:prstDash val="solid"/>
            <a:round/>
            <a:headEnd/>
            <a:tailEnd/>
          </a:ln>
        </p:spPr>
        <p:txBody>
          <a:bodyPr/>
          <a:lstStyle/>
          <a:p>
            <a:endParaRPr lang="en-US"/>
          </a:p>
        </p:txBody>
      </p:sp>
      <p:sp>
        <p:nvSpPr>
          <p:cNvPr id="13338" name="Freeform 26"/>
          <p:cNvSpPr>
            <a:spLocks/>
          </p:cNvSpPr>
          <p:nvPr/>
        </p:nvSpPr>
        <p:spPr bwMode="auto">
          <a:xfrm>
            <a:off x="3224213" y="4113213"/>
            <a:ext cx="642937" cy="104775"/>
          </a:xfrm>
          <a:custGeom>
            <a:avLst/>
            <a:gdLst/>
            <a:ahLst/>
            <a:cxnLst>
              <a:cxn ang="0">
                <a:pos x="0" y="66"/>
              </a:cxn>
              <a:cxn ang="0">
                <a:pos x="113" y="33"/>
              </a:cxn>
              <a:cxn ang="0">
                <a:pos x="225" y="13"/>
              </a:cxn>
              <a:cxn ang="0">
                <a:pos x="284" y="0"/>
              </a:cxn>
              <a:cxn ang="0">
                <a:pos x="344" y="0"/>
              </a:cxn>
              <a:cxn ang="0">
                <a:pos x="397" y="0"/>
              </a:cxn>
              <a:cxn ang="0">
                <a:pos x="456" y="6"/>
              </a:cxn>
            </a:cxnLst>
            <a:rect l="0" t="0" r="r" b="b"/>
            <a:pathLst>
              <a:path w="456" h="66">
                <a:moveTo>
                  <a:pt x="0" y="66"/>
                </a:moveTo>
                <a:lnTo>
                  <a:pt x="113" y="33"/>
                </a:lnTo>
                <a:lnTo>
                  <a:pt x="225" y="13"/>
                </a:lnTo>
                <a:lnTo>
                  <a:pt x="284" y="0"/>
                </a:lnTo>
                <a:lnTo>
                  <a:pt x="344" y="0"/>
                </a:lnTo>
                <a:lnTo>
                  <a:pt x="397" y="0"/>
                </a:lnTo>
                <a:lnTo>
                  <a:pt x="456" y="6"/>
                </a:lnTo>
              </a:path>
            </a:pathLst>
          </a:custGeom>
          <a:noFill/>
          <a:ln w="38100" cmpd="sng">
            <a:solidFill>
              <a:srgbClr val="FFFF00"/>
            </a:solidFill>
            <a:prstDash val="solid"/>
            <a:round/>
            <a:headEnd/>
            <a:tailEnd/>
          </a:ln>
        </p:spPr>
        <p:txBody>
          <a:bodyPr/>
          <a:lstStyle/>
          <a:p>
            <a:endParaRPr lang="en-US"/>
          </a:p>
        </p:txBody>
      </p:sp>
      <p:sp>
        <p:nvSpPr>
          <p:cNvPr id="13339" name="Freeform 27"/>
          <p:cNvSpPr>
            <a:spLocks/>
          </p:cNvSpPr>
          <p:nvPr/>
        </p:nvSpPr>
        <p:spPr bwMode="auto">
          <a:xfrm>
            <a:off x="3867150" y="4122738"/>
            <a:ext cx="644525" cy="400050"/>
          </a:xfrm>
          <a:custGeom>
            <a:avLst/>
            <a:gdLst/>
            <a:ahLst/>
            <a:cxnLst>
              <a:cxn ang="0">
                <a:pos x="0" y="0"/>
              </a:cxn>
              <a:cxn ang="0">
                <a:pos x="60" y="14"/>
              </a:cxn>
              <a:cxn ang="0">
                <a:pos x="112" y="40"/>
              </a:cxn>
              <a:cxn ang="0">
                <a:pos x="172" y="67"/>
              </a:cxn>
              <a:cxn ang="0">
                <a:pos x="225" y="100"/>
              </a:cxn>
              <a:cxn ang="0">
                <a:pos x="344" y="179"/>
              </a:cxn>
              <a:cxn ang="0">
                <a:pos x="456" y="252"/>
              </a:cxn>
            </a:cxnLst>
            <a:rect l="0" t="0" r="r" b="b"/>
            <a:pathLst>
              <a:path w="456" h="252">
                <a:moveTo>
                  <a:pt x="0" y="0"/>
                </a:moveTo>
                <a:lnTo>
                  <a:pt x="60" y="14"/>
                </a:lnTo>
                <a:lnTo>
                  <a:pt x="112" y="40"/>
                </a:lnTo>
                <a:lnTo>
                  <a:pt x="172" y="67"/>
                </a:lnTo>
                <a:lnTo>
                  <a:pt x="225" y="100"/>
                </a:lnTo>
                <a:lnTo>
                  <a:pt x="344" y="179"/>
                </a:lnTo>
                <a:lnTo>
                  <a:pt x="456" y="252"/>
                </a:lnTo>
              </a:path>
            </a:pathLst>
          </a:custGeom>
          <a:noFill/>
          <a:ln w="38100" cmpd="sng">
            <a:solidFill>
              <a:srgbClr val="FFFF00"/>
            </a:solidFill>
            <a:prstDash val="solid"/>
            <a:round/>
            <a:headEnd/>
            <a:tailEnd/>
          </a:ln>
        </p:spPr>
        <p:txBody>
          <a:bodyPr/>
          <a:lstStyle/>
          <a:p>
            <a:endParaRPr lang="en-US"/>
          </a:p>
        </p:txBody>
      </p:sp>
      <p:sp>
        <p:nvSpPr>
          <p:cNvPr id="13340" name="Freeform 28"/>
          <p:cNvSpPr>
            <a:spLocks/>
          </p:cNvSpPr>
          <p:nvPr/>
        </p:nvSpPr>
        <p:spPr bwMode="auto">
          <a:xfrm>
            <a:off x="4511675" y="4522788"/>
            <a:ext cx="642938" cy="525462"/>
          </a:xfrm>
          <a:custGeom>
            <a:avLst/>
            <a:gdLst/>
            <a:ahLst/>
            <a:cxnLst>
              <a:cxn ang="0">
                <a:pos x="0" y="0"/>
              </a:cxn>
              <a:cxn ang="0">
                <a:pos x="112" y="79"/>
              </a:cxn>
              <a:cxn ang="0">
                <a:pos x="225" y="159"/>
              </a:cxn>
              <a:cxn ang="0">
                <a:pos x="456" y="331"/>
              </a:cxn>
            </a:cxnLst>
            <a:rect l="0" t="0" r="r" b="b"/>
            <a:pathLst>
              <a:path w="456" h="331">
                <a:moveTo>
                  <a:pt x="0" y="0"/>
                </a:moveTo>
                <a:lnTo>
                  <a:pt x="112" y="79"/>
                </a:lnTo>
                <a:lnTo>
                  <a:pt x="225" y="159"/>
                </a:lnTo>
                <a:lnTo>
                  <a:pt x="456" y="331"/>
                </a:lnTo>
              </a:path>
            </a:pathLst>
          </a:custGeom>
          <a:noFill/>
          <a:ln w="38100" cmpd="sng">
            <a:solidFill>
              <a:srgbClr val="FFFF00"/>
            </a:solidFill>
            <a:prstDash val="solid"/>
            <a:round/>
            <a:headEnd/>
            <a:tailEnd/>
          </a:ln>
        </p:spPr>
        <p:txBody>
          <a:bodyPr/>
          <a:lstStyle/>
          <a:p>
            <a:endParaRPr lang="en-US"/>
          </a:p>
        </p:txBody>
      </p:sp>
      <p:grpSp>
        <p:nvGrpSpPr>
          <p:cNvPr id="4" name="Group 29"/>
          <p:cNvGrpSpPr>
            <a:grpSpLocks/>
          </p:cNvGrpSpPr>
          <p:nvPr/>
        </p:nvGrpSpPr>
        <p:grpSpPr bwMode="auto">
          <a:xfrm>
            <a:off x="1293813" y="3419475"/>
            <a:ext cx="3860800" cy="2028825"/>
            <a:chOff x="917" y="2154"/>
            <a:chExt cx="2736" cy="1278"/>
          </a:xfrm>
        </p:grpSpPr>
        <p:sp>
          <p:nvSpPr>
            <p:cNvPr id="13342" name="Freeform 30"/>
            <p:cNvSpPr>
              <a:spLocks/>
            </p:cNvSpPr>
            <p:nvPr/>
          </p:nvSpPr>
          <p:spPr bwMode="auto">
            <a:xfrm>
              <a:off x="917" y="3048"/>
              <a:ext cx="456" cy="384"/>
            </a:xfrm>
            <a:custGeom>
              <a:avLst/>
              <a:gdLst/>
              <a:ahLst/>
              <a:cxnLst>
                <a:cxn ang="0">
                  <a:pos x="0" y="384"/>
                </a:cxn>
                <a:cxn ang="0">
                  <a:pos x="225" y="192"/>
                </a:cxn>
                <a:cxn ang="0">
                  <a:pos x="456" y="0"/>
                </a:cxn>
              </a:cxnLst>
              <a:rect l="0" t="0" r="r" b="b"/>
              <a:pathLst>
                <a:path w="456" h="384">
                  <a:moveTo>
                    <a:pt x="0" y="384"/>
                  </a:moveTo>
                  <a:lnTo>
                    <a:pt x="225" y="192"/>
                  </a:lnTo>
                  <a:lnTo>
                    <a:pt x="456" y="0"/>
                  </a:lnTo>
                </a:path>
              </a:pathLst>
            </a:custGeom>
            <a:noFill/>
            <a:ln w="38100" cmpd="sng">
              <a:solidFill>
                <a:srgbClr val="FF9900"/>
              </a:solidFill>
              <a:prstDash val="solid"/>
              <a:round/>
              <a:headEnd/>
              <a:tailEnd/>
            </a:ln>
          </p:spPr>
          <p:txBody>
            <a:bodyPr/>
            <a:lstStyle/>
            <a:p>
              <a:endParaRPr lang="en-US"/>
            </a:p>
          </p:txBody>
        </p:sp>
        <p:sp>
          <p:nvSpPr>
            <p:cNvPr id="13343" name="Freeform 31"/>
            <p:cNvSpPr>
              <a:spLocks/>
            </p:cNvSpPr>
            <p:nvPr/>
          </p:nvSpPr>
          <p:spPr bwMode="auto">
            <a:xfrm>
              <a:off x="1373" y="2697"/>
              <a:ext cx="456" cy="351"/>
            </a:xfrm>
            <a:custGeom>
              <a:avLst/>
              <a:gdLst/>
              <a:ahLst/>
              <a:cxnLst>
                <a:cxn ang="0">
                  <a:pos x="0" y="351"/>
                </a:cxn>
                <a:cxn ang="0">
                  <a:pos x="225" y="165"/>
                </a:cxn>
                <a:cxn ang="0">
                  <a:pos x="344" y="79"/>
                </a:cxn>
                <a:cxn ang="0">
                  <a:pos x="456" y="0"/>
                </a:cxn>
              </a:cxnLst>
              <a:rect l="0" t="0" r="r" b="b"/>
              <a:pathLst>
                <a:path w="456" h="351">
                  <a:moveTo>
                    <a:pt x="0" y="351"/>
                  </a:moveTo>
                  <a:lnTo>
                    <a:pt x="225" y="165"/>
                  </a:lnTo>
                  <a:lnTo>
                    <a:pt x="344" y="79"/>
                  </a:lnTo>
                  <a:lnTo>
                    <a:pt x="456" y="0"/>
                  </a:lnTo>
                </a:path>
              </a:pathLst>
            </a:custGeom>
            <a:solidFill>
              <a:srgbClr val="FF33CC"/>
            </a:solidFill>
            <a:ln w="38100" cmpd="sng">
              <a:solidFill>
                <a:srgbClr val="FF9900"/>
              </a:solidFill>
              <a:prstDash val="solid"/>
              <a:round/>
              <a:headEnd/>
              <a:tailEnd/>
            </a:ln>
          </p:spPr>
          <p:txBody>
            <a:bodyPr/>
            <a:lstStyle/>
            <a:p>
              <a:endParaRPr lang="en-US"/>
            </a:p>
          </p:txBody>
        </p:sp>
        <p:sp>
          <p:nvSpPr>
            <p:cNvPr id="13344" name="Freeform 32"/>
            <p:cNvSpPr>
              <a:spLocks/>
            </p:cNvSpPr>
            <p:nvPr/>
          </p:nvSpPr>
          <p:spPr bwMode="auto">
            <a:xfrm>
              <a:off x="1829" y="2465"/>
              <a:ext cx="456" cy="232"/>
            </a:xfrm>
            <a:custGeom>
              <a:avLst/>
              <a:gdLst/>
              <a:ahLst/>
              <a:cxnLst>
                <a:cxn ang="0">
                  <a:pos x="0" y="232"/>
                </a:cxn>
                <a:cxn ang="0">
                  <a:pos x="113" y="165"/>
                </a:cxn>
                <a:cxn ang="0">
                  <a:pos x="225" y="106"/>
                </a:cxn>
                <a:cxn ang="0">
                  <a:pos x="344" y="46"/>
                </a:cxn>
                <a:cxn ang="0">
                  <a:pos x="456" y="0"/>
                </a:cxn>
              </a:cxnLst>
              <a:rect l="0" t="0" r="r" b="b"/>
              <a:pathLst>
                <a:path w="456" h="232">
                  <a:moveTo>
                    <a:pt x="0" y="232"/>
                  </a:moveTo>
                  <a:lnTo>
                    <a:pt x="113" y="165"/>
                  </a:lnTo>
                  <a:lnTo>
                    <a:pt x="225" y="106"/>
                  </a:lnTo>
                  <a:lnTo>
                    <a:pt x="344" y="46"/>
                  </a:lnTo>
                  <a:lnTo>
                    <a:pt x="456" y="0"/>
                  </a:lnTo>
                </a:path>
              </a:pathLst>
            </a:custGeom>
            <a:solidFill>
              <a:srgbClr val="FF33CC"/>
            </a:solidFill>
            <a:ln w="38100" cmpd="sng">
              <a:solidFill>
                <a:srgbClr val="FF9900"/>
              </a:solidFill>
              <a:prstDash val="solid"/>
              <a:round/>
              <a:headEnd/>
              <a:tailEnd/>
            </a:ln>
          </p:spPr>
          <p:txBody>
            <a:bodyPr/>
            <a:lstStyle/>
            <a:p>
              <a:endParaRPr lang="en-US"/>
            </a:p>
          </p:txBody>
        </p:sp>
        <p:sp>
          <p:nvSpPr>
            <p:cNvPr id="13345" name="Freeform 33"/>
            <p:cNvSpPr>
              <a:spLocks/>
            </p:cNvSpPr>
            <p:nvPr/>
          </p:nvSpPr>
          <p:spPr bwMode="auto">
            <a:xfrm>
              <a:off x="2285" y="2326"/>
              <a:ext cx="456" cy="139"/>
            </a:xfrm>
            <a:custGeom>
              <a:avLst/>
              <a:gdLst/>
              <a:ahLst/>
              <a:cxnLst>
                <a:cxn ang="0">
                  <a:pos x="0" y="139"/>
                </a:cxn>
                <a:cxn ang="0">
                  <a:pos x="113" y="99"/>
                </a:cxn>
                <a:cxn ang="0">
                  <a:pos x="225" y="59"/>
                </a:cxn>
                <a:cxn ang="0">
                  <a:pos x="456" y="0"/>
                </a:cxn>
              </a:cxnLst>
              <a:rect l="0" t="0" r="r" b="b"/>
              <a:pathLst>
                <a:path w="456" h="139">
                  <a:moveTo>
                    <a:pt x="0" y="139"/>
                  </a:moveTo>
                  <a:lnTo>
                    <a:pt x="113" y="99"/>
                  </a:lnTo>
                  <a:lnTo>
                    <a:pt x="225" y="59"/>
                  </a:lnTo>
                  <a:lnTo>
                    <a:pt x="456" y="0"/>
                  </a:lnTo>
                </a:path>
              </a:pathLst>
            </a:custGeom>
            <a:solidFill>
              <a:srgbClr val="FF33CC"/>
            </a:solidFill>
            <a:ln w="38100" cmpd="sng">
              <a:solidFill>
                <a:srgbClr val="FF9900"/>
              </a:solidFill>
              <a:prstDash val="solid"/>
              <a:round/>
              <a:headEnd/>
              <a:tailEnd/>
            </a:ln>
          </p:spPr>
          <p:txBody>
            <a:bodyPr/>
            <a:lstStyle/>
            <a:p>
              <a:endParaRPr lang="en-US"/>
            </a:p>
          </p:txBody>
        </p:sp>
        <p:sp>
          <p:nvSpPr>
            <p:cNvPr id="13346" name="Freeform 34"/>
            <p:cNvSpPr>
              <a:spLocks/>
            </p:cNvSpPr>
            <p:nvPr/>
          </p:nvSpPr>
          <p:spPr bwMode="auto">
            <a:xfrm>
              <a:off x="2741" y="2213"/>
              <a:ext cx="456" cy="113"/>
            </a:xfrm>
            <a:custGeom>
              <a:avLst/>
              <a:gdLst/>
              <a:ahLst/>
              <a:cxnLst>
                <a:cxn ang="0">
                  <a:pos x="0" y="113"/>
                </a:cxn>
                <a:cxn ang="0">
                  <a:pos x="225" y="53"/>
                </a:cxn>
                <a:cxn ang="0">
                  <a:pos x="344" y="27"/>
                </a:cxn>
                <a:cxn ang="0">
                  <a:pos x="456" y="0"/>
                </a:cxn>
              </a:cxnLst>
              <a:rect l="0" t="0" r="r" b="b"/>
              <a:pathLst>
                <a:path w="456" h="113">
                  <a:moveTo>
                    <a:pt x="0" y="113"/>
                  </a:moveTo>
                  <a:lnTo>
                    <a:pt x="225" y="53"/>
                  </a:lnTo>
                  <a:lnTo>
                    <a:pt x="344" y="27"/>
                  </a:lnTo>
                  <a:lnTo>
                    <a:pt x="456" y="0"/>
                  </a:lnTo>
                </a:path>
              </a:pathLst>
            </a:custGeom>
            <a:solidFill>
              <a:srgbClr val="FF33CC"/>
            </a:solidFill>
            <a:ln w="38100" cmpd="sng">
              <a:solidFill>
                <a:srgbClr val="FF9900"/>
              </a:solidFill>
              <a:prstDash val="solid"/>
              <a:round/>
              <a:headEnd/>
              <a:tailEnd/>
            </a:ln>
          </p:spPr>
          <p:txBody>
            <a:bodyPr/>
            <a:lstStyle/>
            <a:p>
              <a:endParaRPr lang="en-US"/>
            </a:p>
          </p:txBody>
        </p:sp>
        <p:sp>
          <p:nvSpPr>
            <p:cNvPr id="13347" name="Freeform 35"/>
            <p:cNvSpPr>
              <a:spLocks/>
            </p:cNvSpPr>
            <p:nvPr/>
          </p:nvSpPr>
          <p:spPr bwMode="auto">
            <a:xfrm>
              <a:off x="3197" y="2154"/>
              <a:ext cx="456" cy="59"/>
            </a:xfrm>
            <a:custGeom>
              <a:avLst/>
              <a:gdLst/>
              <a:ahLst/>
              <a:cxnLst>
                <a:cxn ang="0">
                  <a:pos x="0" y="59"/>
                </a:cxn>
                <a:cxn ang="0">
                  <a:pos x="112" y="39"/>
                </a:cxn>
                <a:cxn ang="0">
                  <a:pos x="225" y="26"/>
                </a:cxn>
                <a:cxn ang="0">
                  <a:pos x="456" y="0"/>
                </a:cxn>
              </a:cxnLst>
              <a:rect l="0" t="0" r="r" b="b"/>
              <a:pathLst>
                <a:path w="456" h="59">
                  <a:moveTo>
                    <a:pt x="0" y="59"/>
                  </a:moveTo>
                  <a:lnTo>
                    <a:pt x="112" y="39"/>
                  </a:lnTo>
                  <a:lnTo>
                    <a:pt x="225" y="26"/>
                  </a:lnTo>
                  <a:lnTo>
                    <a:pt x="456" y="0"/>
                  </a:lnTo>
                </a:path>
              </a:pathLst>
            </a:custGeom>
            <a:solidFill>
              <a:srgbClr val="FF33CC"/>
            </a:solidFill>
            <a:ln w="38100" cmpd="sng">
              <a:solidFill>
                <a:srgbClr val="FF9900"/>
              </a:solidFill>
              <a:prstDash val="solid"/>
              <a:round/>
              <a:headEnd/>
              <a:tailEnd/>
            </a:ln>
          </p:spPr>
          <p:txBody>
            <a:bodyPr/>
            <a:lstStyle/>
            <a:p>
              <a:endParaRPr lang="en-US"/>
            </a:p>
          </p:txBody>
        </p:sp>
      </p:grpSp>
      <p:sp>
        <p:nvSpPr>
          <p:cNvPr id="13348" name="Rectangle 36"/>
          <p:cNvSpPr>
            <a:spLocks noChangeArrowheads="1"/>
          </p:cNvSpPr>
          <p:nvPr/>
        </p:nvSpPr>
        <p:spPr bwMode="auto">
          <a:xfrm>
            <a:off x="6065838" y="2454275"/>
            <a:ext cx="2609850" cy="1352550"/>
          </a:xfrm>
          <a:prstGeom prst="rect">
            <a:avLst/>
          </a:prstGeom>
          <a:noFill/>
          <a:ln w="9525">
            <a:noFill/>
            <a:miter lim="800000"/>
            <a:headEnd/>
            <a:tailEnd/>
          </a:ln>
        </p:spPr>
        <p:txBody>
          <a:bodyPr wrap="none" lIns="0" tIns="0" rIns="0" bIns="0">
            <a:spAutoFit/>
          </a:bodyPr>
          <a:lstStyle/>
          <a:p>
            <a:pPr eaLnBrk="0" hangingPunct="0">
              <a:spcBef>
                <a:spcPct val="35000"/>
              </a:spcBef>
            </a:pPr>
            <a:r>
              <a:rPr lang="en-US" sz="2400" b="1">
                <a:solidFill>
                  <a:srgbClr val="FFFFFF"/>
                </a:solidFill>
                <a:effectLst>
                  <a:outerShdw blurRad="38100" dist="38100" dir="2700000" algn="tl">
                    <a:srgbClr val="000000"/>
                  </a:outerShdw>
                </a:effectLst>
                <a:latin typeface="Comic Sans MS" pitchFamily="66" charset="0"/>
              </a:rPr>
              <a:t>Insulin resistance</a:t>
            </a:r>
          </a:p>
          <a:p>
            <a:pPr eaLnBrk="0" hangingPunct="0">
              <a:spcBef>
                <a:spcPct val="35000"/>
              </a:spcBef>
            </a:pPr>
            <a:r>
              <a:rPr lang="en-US" sz="2400" b="1">
                <a:solidFill>
                  <a:srgbClr val="FFFFFF"/>
                </a:solidFill>
                <a:effectLst>
                  <a:outerShdw blurRad="38100" dist="38100" dir="2700000" algn="tl">
                    <a:srgbClr val="000000"/>
                  </a:outerShdw>
                </a:effectLst>
                <a:latin typeface="Comic Sans MS" pitchFamily="66" charset="0"/>
              </a:rPr>
              <a:t>Insulin production</a:t>
            </a:r>
          </a:p>
          <a:p>
            <a:pPr eaLnBrk="0" hangingPunct="0">
              <a:spcBef>
                <a:spcPct val="35000"/>
              </a:spcBef>
            </a:pPr>
            <a:r>
              <a:rPr lang="en-US" sz="2400" b="1">
                <a:solidFill>
                  <a:srgbClr val="FFFFFF"/>
                </a:solidFill>
                <a:effectLst>
                  <a:outerShdw blurRad="38100" dist="38100" dir="2700000" algn="tl">
                    <a:srgbClr val="000000"/>
                  </a:outerShdw>
                </a:effectLst>
                <a:latin typeface="Comic Sans MS" pitchFamily="66" charset="0"/>
              </a:rPr>
              <a:t>Glucose level</a:t>
            </a:r>
          </a:p>
        </p:txBody>
      </p:sp>
      <p:sp>
        <p:nvSpPr>
          <p:cNvPr id="13349" name="Line 37"/>
          <p:cNvSpPr>
            <a:spLocks noChangeShapeType="1"/>
          </p:cNvSpPr>
          <p:nvPr/>
        </p:nvSpPr>
        <p:spPr bwMode="auto">
          <a:xfrm>
            <a:off x="5640388" y="3113088"/>
            <a:ext cx="250825" cy="1587"/>
          </a:xfrm>
          <a:prstGeom prst="line">
            <a:avLst/>
          </a:prstGeom>
          <a:noFill/>
          <a:ln w="38100">
            <a:solidFill>
              <a:srgbClr val="FFFF00"/>
            </a:solidFill>
            <a:round/>
            <a:headEnd/>
            <a:tailEnd/>
          </a:ln>
        </p:spPr>
        <p:txBody>
          <a:bodyPr/>
          <a:lstStyle/>
          <a:p>
            <a:endParaRPr lang="en-US"/>
          </a:p>
        </p:txBody>
      </p:sp>
      <p:sp>
        <p:nvSpPr>
          <p:cNvPr id="13350" name="Line 38"/>
          <p:cNvSpPr>
            <a:spLocks noChangeShapeType="1"/>
          </p:cNvSpPr>
          <p:nvPr/>
        </p:nvSpPr>
        <p:spPr bwMode="auto">
          <a:xfrm>
            <a:off x="5640388" y="3611563"/>
            <a:ext cx="250825" cy="1587"/>
          </a:xfrm>
          <a:prstGeom prst="line">
            <a:avLst/>
          </a:prstGeom>
          <a:noFill/>
          <a:ln w="38100">
            <a:solidFill>
              <a:srgbClr val="00FFFF"/>
            </a:solidFill>
            <a:round/>
            <a:headEnd/>
            <a:tailEnd/>
          </a:ln>
        </p:spPr>
        <p:txBody>
          <a:bodyPr/>
          <a:lstStyle/>
          <a:p>
            <a:endParaRPr lang="en-US"/>
          </a:p>
        </p:txBody>
      </p:sp>
      <p:sp>
        <p:nvSpPr>
          <p:cNvPr id="13351" name="Text Box 39"/>
          <p:cNvSpPr txBox="1">
            <a:spLocks noChangeArrowheads="1"/>
          </p:cNvSpPr>
          <p:nvPr/>
        </p:nvSpPr>
        <p:spPr bwMode="auto">
          <a:xfrm>
            <a:off x="990600" y="2057400"/>
            <a:ext cx="889000"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000000"/>
                  </a:outerShdw>
                </a:effectLst>
                <a:latin typeface="Comic Sans MS" pitchFamily="66" charset="0"/>
              </a:rPr>
              <a:t>Time</a:t>
            </a:r>
            <a:endParaRPr lang="en-US" sz="2400">
              <a:latin typeface="Comic Sans MS" pitchFamily="66" charset="0"/>
            </a:endParaRPr>
          </a:p>
        </p:txBody>
      </p:sp>
      <p:sp>
        <p:nvSpPr>
          <p:cNvPr id="13352" name="Line 40"/>
          <p:cNvSpPr>
            <a:spLocks noChangeShapeType="1"/>
          </p:cNvSpPr>
          <p:nvPr/>
        </p:nvSpPr>
        <p:spPr bwMode="auto">
          <a:xfrm>
            <a:off x="1905000" y="2286000"/>
            <a:ext cx="32766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53" name="Text Box 41"/>
          <p:cNvSpPr txBox="1">
            <a:spLocks noChangeArrowheads="1"/>
          </p:cNvSpPr>
          <p:nvPr/>
        </p:nvSpPr>
        <p:spPr bwMode="auto">
          <a:xfrm>
            <a:off x="942975" y="5500688"/>
            <a:ext cx="1746250" cy="793750"/>
          </a:xfrm>
          <a:prstGeom prst="rect">
            <a:avLst/>
          </a:prstGeom>
          <a:noFill/>
          <a:ln w="9525">
            <a:noFill/>
            <a:miter lim="800000"/>
            <a:headEnd/>
            <a:tailEnd/>
          </a:ln>
          <a:effectLst/>
        </p:spPr>
        <p:txBody>
          <a:bodyPr>
            <a:spAutoFit/>
          </a:bodyPr>
          <a:lstStyle/>
          <a:p>
            <a:pPr algn="ctr" eaLnBrk="0" hangingPunct="0"/>
            <a:r>
              <a:rPr lang="en-US" sz="2300" b="1">
                <a:effectLst>
                  <a:outerShdw blurRad="38100" dist="38100" dir="2700000" algn="tl">
                    <a:srgbClr val="000000"/>
                  </a:outerShdw>
                </a:effectLst>
                <a:latin typeface="Comic Sans MS" pitchFamily="66" charset="0"/>
              </a:rPr>
              <a:t>Non-</a:t>
            </a:r>
          </a:p>
          <a:p>
            <a:pPr algn="ctr" eaLnBrk="0" hangingPunct="0"/>
            <a:r>
              <a:rPr lang="en-US" sz="2300" b="1">
                <a:effectLst>
                  <a:outerShdw blurRad="38100" dist="38100" dir="2700000" algn="tl">
                    <a:srgbClr val="000000"/>
                  </a:outerShdw>
                </a:effectLst>
                <a:latin typeface="Comic Sans MS" pitchFamily="66" charset="0"/>
              </a:rPr>
              <a:t>diabetes</a:t>
            </a:r>
            <a:endParaRPr lang="en-US" sz="2300">
              <a:effectLst>
                <a:outerShdw blurRad="38100" dist="38100" dir="2700000" algn="tl">
                  <a:srgbClr val="000000"/>
                </a:outerShdw>
              </a:effectLst>
              <a:latin typeface="Comic Sans MS" pitchFamily="66" charset="0"/>
            </a:endParaRPr>
          </a:p>
        </p:txBody>
      </p:sp>
      <p:sp>
        <p:nvSpPr>
          <p:cNvPr id="13354" name="Text Box 42"/>
          <p:cNvSpPr txBox="1">
            <a:spLocks noChangeArrowheads="1"/>
          </p:cNvSpPr>
          <p:nvPr/>
        </p:nvSpPr>
        <p:spPr bwMode="auto">
          <a:xfrm>
            <a:off x="2343150" y="5500688"/>
            <a:ext cx="1698625" cy="793750"/>
          </a:xfrm>
          <a:prstGeom prst="rect">
            <a:avLst/>
          </a:prstGeom>
          <a:noFill/>
          <a:ln w="9525">
            <a:noFill/>
            <a:miter lim="800000"/>
            <a:headEnd/>
            <a:tailEnd/>
          </a:ln>
          <a:effectLst/>
        </p:spPr>
        <p:txBody>
          <a:bodyPr>
            <a:spAutoFit/>
          </a:bodyPr>
          <a:lstStyle/>
          <a:p>
            <a:pPr algn="ctr" eaLnBrk="0" hangingPunct="0"/>
            <a:r>
              <a:rPr lang="en-US" sz="2300" b="1">
                <a:effectLst>
                  <a:outerShdw blurRad="38100" dist="38100" dir="2700000" algn="tl">
                    <a:srgbClr val="000000"/>
                  </a:outerShdw>
                </a:effectLst>
                <a:latin typeface="Comic Sans MS" pitchFamily="66" charset="0"/>
              </a:rPr>
              <a:t>Pre-</a:t>
            </a:r>
          </a:p>
          <a:p>
            <a:pPr algn="ctr" eaLnBrk="0" hangingPunct="0"/>
            <a:r>
              <a:rPr lang="en-US" sz="2300" b="1">
                <a:effectLst>
                  <a:outerShdw blurRad="38100" dist="38100" dir="2700000" algn="tl">
                    <a:srgbClr val="000000"/>
                  </a:outerShdw>
                </a:effectLst>
                <a:latin typeface="Comic Sans MS" pitchFamily="66" charset="0"/>
              </a:rPr>
              <a:t>diabetes</a:t>
            </a:r>
            <a:endParaRPr lang="en-US" sz="2300">
              <a:effectLst>
                <a:outerShdw blurRad="38100" dist="38100" dir="2700000" algn="tl">
                  <a:srgbClr val="000000"/>
                </a:outerShdw>
              </a:effectLst>
              <a:latin typeface="Comic Sans MS" pitchFamily="66" charset="0"/>
            </a:endParaRPr>
          </a:p>
        </p:txBody>
      </p:sp>
      <p:sp>
        <p:nvSpPr>
          <p:cNvPr id="13355" name="Text Box 43"/>
          <p:cNvSpPr txBox="1">
            <a:spLocks noChangeArrowheads="1"/>
          </p:cNvSpPr>
          <p:nvPr/>
        </p:nvSpPr>
        <p:spPr bwMode="auto">
          <a:xfrm>
            <a:off x="3810000" y="5500688"/>
            <a:ext cx="1527175" cy="793750"/>
          </a:xfrm>
          <a:prstGeom prst="rect">
            <a:avLst/>
          </a:prstGeom>
          <a:noFill/>
          <a:ln w="9525">
            <a:noFill/>
            <a:miter lim="800000"/>
            <a:headEnd/>
            <a:tailEnd/>
          </a:ln>
          <a:effectLst/>
        </p:spPr>
        <p:txBody>
          <a:bodyPr>
            <a:spAutoFit/>
          </a:bodyPr>
          <a:lstStyle/>
          <a:p>
            <a:pPr algn="ctr" eaLnBrk="0" hangingPunct="0"/>
            <a:r>
              <a:rPr lang="en-US" sz="2300" b="1">
                <a:effectLst>
                  <a:outerShdw blurRad="38100" dist="38100" dir="2700000" algn="tl">
                    <a:srgbClr val="000000"/>
                  </a:outerShdw>
                </a:effectLst>
                <a:latin typeface="Comic Sans MS" pitchFamily="66" charset="0"/>
              </a:rPr>
              <a:t>Type 2</a:t>
            </a:r>
          </a:p>
          <a:p>
            <a:pPr algn="ctr" eaLnBrk="0" hangingPunct="0"/>
            <a:r>
              <a:rPr lang="en-US" sz="2300" b="1">
                <a:effectLst>
                  <a:outerShdw blurRad="38100" dist="38100" dir="2700000" algn="tl">
                    <a:srgbClr val="000000"/>
                  </a:outerShdw>
                </a:effectLst>
                <a:latin typeface="Comic Sans MS" pitchFamily="66" charset="0"/>
              </a:rPr>
              <a:t>diabetes</a:t>
            </a:r>
            <a:endParaRPr lang="en-US" sz="2300">
              <a:effectLst>
                <a:outerShdw blurRad="38100" dist="38100" dir="2700000" algn="tl">
                  <a:srgbClr val="000000"/>
                </a:outerShdw>
              </a:effectLst>
              <a:latin typeface="Comic Sans MS" pitchFamily="66" charset="0"/>
            </a:endParaRPr>
          </a:p>
        </p:txBody>
      </p:sp>
      <p:sp>
        <p:nvSpPr>
          <p:cNvPr id="13356" name="Text Box 44"/>
          <p:cNvSpPr txBox="1">
            <a:spLocks noChangeArrowheads="1"/>
          </p:cNvSpPr>
          <p:nvPr/>
        </p:nvSpPr>
        <p:spPr bwMode="auto">
          <a:xfrm>
            <a:off x="762000" y="6521450"/>
            <a:ext cx="7010400" cy="336550"/>
          </a:xfrm>
          <a:prstGeom prst="rect">
            <a:avLst/>
          </a:prstGeom>
          <a:noFill/>
          <a:ln w="12700" cap="rnd">
            <a:noFill/>
            <a:miter lim="800000"/>
            <a:headEnd/>
            <a:tailEnd/>
          </a:ln>
          <a:effectLst/>
        </p:spPr>
        <p:txBody>
          <a:bodyPr anchor="ctr">
            <a:spAutoFit/>
          </a:bodyPr>
          <a:lstStyle/>
          <a:p>
            <a:pPr eaLnBrk="0" hangingPunct="0">
              <a:spcBef>
                <a:spcPct val="50000"/>
              </a:spcBef>
            </a:pPr>
            <a:r>
              <a:rPr lang="en-US" sz="1600">
                <a:effectLst>
                  <a:outerShdw blurRad="38100" dist="38100" dir="2700000" algn="tl">
                    <a:srgbClr val="000000"/>
                  </a:outerShdw>
                </a:effectLst>
                <a:latin typeface="Comic Sans MS" pitchFamily="66" charset="0"/>
              </a:rPr>
              <a:t>Adapted from Opara &amp; Levine, South Med J 90:1162-1168, 1997</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14438" y="1617663"/>
            <a:ext cx="6629400" cy="749300"/>
          </a:xfrm>
          <a:prstGeom prst="rect">
            <a:avLst/>
          </a:prstGeom>
          <a:gradFill rotWithShape="0">
            <a:gsLst>
              <a:gs pos="0">
                <a:srgbClr val="FF0066">
                  <a:gamma/>
                  <a:shade val="46275"/>
                  <a:invGamma/>
                </a:srgbClr>
              </a:gs>
              <a:gs pos="50000">
                <a:srgbClr val="FF0066"/>
              </a:gs>
              <a:gs pos="100000">
                <a:srgbClr val="FF0066">
                  <a:gamma/>
                  <a:shade val="46275"/>
                  <a:invGamma/>
                </a:srgbClr>
              </a:gs>
            </a:gsLst>
            <a:lin ang="5400000" scaled="1"/>
          </a:gradFill>
          <a:ln w="9525">
            <a:noFill/>
            <a:miter lim="800000"/>
            <a:headEnd/>
            <a:tailEnd/>
          </a:ln>
          <a:effectLst/>
        </p:spPr>
        <p:txBody>
          <a:bodyPr lIns="180000" tIns="46800" rIns="180000" bIns="46800" anchor="ctr">
            <a:spAutoFit/>
          </a:bodyPr>
          <a:lstStyle/>
          <a:p>
            <a:pPr algn="ctr" eaLnBrk="0" hangingPunct="0">
              <a:lnSpc>
                <a:spcPct val="90000"/>
              </a:lnSpc>
            </a:pPr>
            <a:r>
              <a:rPr lang="en-US" altLang="en-US" sz="2400" b="1">
                <a:effectLst>
                  <a:outerShdw blurRad="38100" dist="38100" dir="2700000" algn="tl">
                    <a:srgbClr val="000000"/>
                  </a:outerShdw>
                </a:effectLst>
                <a:latin typeface="Comic Sans MS" pitchFamily="66" charset="0"/>
              </a:rPr>
              <a:t>Frequency of Diagnosed and Undiagnosed Diabetes and IGT by Age</a:t>
            </a:r>
          </a:p>
        </p:txBody>
      </p:sp>
      <p:sp>
        <p:nvSpPr>
          <p:cNvPr id="11267" name="Rectangle 3"/>
          <p:cNvSpPr>
            <a:spLocks noGrp="1" noChangeArrowheads="1"/>
          </p:cNvSpPr>
          <p:nvPr>
            <p:ph type="title"/>
          </p:nvPr>
        </p:nvSpPr>
        <p:spPr>
          <a:xfrm>
            <a:off x="1195388" y="187325"/>
            <a:ext cx="6665912" cy="1193800"/>
          </a:xfrm>
        </p:spPr>
        <p:txBody>
          <a:bodyPr>
            <a:normAutofit fontScale="90000"/>
          </a:bodyPr>
          <a:lstStyle/>
          <a:p>
            <a:r>
              <a:rPr lang="en-US" altLang="en-US" sz="4000"/>
              <a:t>Rising Prevalence of Diabetes Mellitus</a:t>
            </a:r>
            <a:endParaRPr lang="en-US"/>
          </a:p>
        </p:txBody>
      </p:sp>
      <p:graphicFrame>
        <p:nvGraphicFramePr>
          <p:cNvPr id="11268" name="Object 4"/>
          <p:cNvGraphicFramePr>
            <a:graphicFrameLocks noChangeAspect="1"/>
          </p:cNvGraphicFramePr>
          <p:nvPr>
            <p:ph type="chart" idx="1"/>
          </p:nvPr>
        </p:nvGraphicFramePr>
        <p:xfrm>
          <a:off x="842963" y="2590800"/>
          <a:ext cx="7294562" cy="3614738"/>
        </p:xfrm>
        <a:graphic>
          <a:graphicData uri="http://schemas.openxmlformats.org/presentationml/2006/ole">
            <p:oleObj spid="_x0000_s4098" name="Chart" r:id="rId4" imgW="7229475" imgH="3581400" progId="MSGraph.Chart.8">
              <p:embed followColorScheme="full"/>
            </p:oleObj>
          </a:graphicData>
        </a:graphic>
      </p:graphicFrame>
      <p:sp>
        <p:nvSpPr>
          <p:cNvPr id="11269" name="Text Box 5"/>
          <p:cNvSpPr txBox="1">
            <a:spLocks noChangeArrowheads="1"/>
          </p:cNvSpPr>
          <p:nvPr/>
        </p:nvSpPr>
        <p:spPr bwMode="auto">
          <a:xfrm>
            <a:off x="1600200" y="6324600"/>
            <a:ext cx="6116638" cy="336550"/>
          </a:xfrm>
          <a:prstGeom prst="rect">
            <a:avLst/>
          </a:prstGeom>
          <a:noFill/>
          <a:ln w="9525">
            <a:noFill/>
            <a:miter lim="800000"/>
            <a:headEnd/>
            <a:tailEnd/>
          </a:ln>
          <a:effectLst/>
        </p:spPr>
        <p:txBody>
          <a:bodyPr lIns="180000" tIns="46800" rIns="180000" bIns="46800" anchor="ctr">
            <a:spAutoFit/>
          </a:bodyPr>
          <a:lstStyle/>
          <a:p>
            <a:pPr algn="ctr" eaLnBrk="0" hangingPunct="0"/>
            <a:r>
              <a:rPr lang="en-US" altLang="en-US" sz="1600" b="1">
                <a:effectLst>
                  <a:outerShdw blurRad="38100" dist="38100" dir="2700000" algn="tl">
                    <a:srgbClr val="000000"/>
                  </a:outerShdw>
                </a:effectLst>
                <a:latin typeface="Comic Sans MS" pitchFamily="66" charset="0"/>
              </a:rPr>
              <a:t>Adapted from M Harris Diabetes Care 16:642-52, 1993</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style intervention- Nutrition</a:t>
            </a:r>
            <a:endParaRPr lang="en-US" dirty="0"/>
          </a:p>
        </p:txBody>
      </p:sp>
      <p:sp>
        <p:nvSpPr>
          <p:cNvPr id="3" name="Content Placeholder 2"/>
          <p:cNvSpPr>
            <a:spLocks noGrp="1"/>
          </p:cNvSpPr>
          <p:nvPr>
            <p:ph sz="quarter" idx="1"/>
          </p:nvPr>
        </p:nvSpPr>
        <p:spPr/>
        <p:txBody>
          <a:bodyPr/>
          <a:lstStyle/>
          <a:p>
            <a:r>
              <a:rPr lang="en-US" dirty="0"/>
              <a:t>Reducing caloric intake is of paramount </a:t>
            </a:r>
            <a:r>
              <a:rPr lang="en-US" dirty="0" smtClean="0"/>
              <a:t>importance</a:t>
            </a:r>
            <a:r>
              <a:rPr lang="fa-IR" dirty="0" smtClean="0"/>
              <a:t> </a:t>
            </a:r>
            <a:r>
              <a:rPr lang="en-US" dirty="0" smtClean="0"/>
              <a:t>for </a:t>
            </a:r>
            <a:r>
              <a:rPr lang="en-US" dirty="0"/>
              <a:t>those at high risk for </a:t>
            </a:r>
            <a:r>
              <a:rPr lang="en-US" dirty="0" smtClean="0"/>
              <a:t>developing</a:t>
            </a:r>
            <a:r>
              <a:rPr lang="fa-IR" dirty="0" smtClean="0"/>
              <a:t> </a:t>
            </a:r>
            <a:r>
              <a:rPr lang="en-US" dirty="0" smtClean="0"/>
              <a:t>type </a:t>
            </a:r>
            <a:r>
              <a:rPr lang="en-US" dirty="0"/>
              <a:t>2 diabetes, </a:t>
            </a:r>
            <a:endParaRPr lang="fa-IR" dirty="0" smtClean="0"/>
          </a:p>
          <a:p>
            <a:r>
              <a:rPr lang="en-US" dirty="0" smtClean="0"/>
              <a:t>The </a:t>
            </a:r>
            <a:r>
              <a:rPr lang="en-US" dirty="0"/>
              <a:t>quality of fats </a:t>
            </a:r>
            <a:r>
              <a:rPr lang="en-US" dirty="0" smtClean="0"/>
              <a:t>consumed</a:t>
            </a:r>
            <a:r>
              <a:rPr lang="fa-IR" dirty="0" smtClean="0"/>
              <a:t> </a:t>
            </a:r>
            <a:r>
              <a:rPr lang="en-US" dirty="0" smtClean="0"/>
              <a:t>in </a:t>
            </a:r>
            <a:r>
              <a:rPr lang="en-US" dirty="0"/>
              <a:t>the diet is more important than the </a:t>
            </a:r>
            <a:r>
              <a:rPr lang="en-US" dirty="0" smtClean="0"/>
              <a:t>total</a:t>
            </a:r>
            <a:r>
              <a:rPr lang="fa-IR" dirty="0" smtClean="0"/>
              <a:t> </a:t>
            </a:r>
            <a:r>
              <a:rPr lang="en-US" dirty="0" smtClean="0"/>
              <a:t>quantity </a:t>
            </a:r>
            <a:r>
              <a:rPr lang="en-US" dirty="0"/>
              <a:t>of dietary </a:t>
            </a:r>
            <a:r>
              <a:rPr lang="en-US" dirty="0" smtClean="0"/>
              <a:t>fat.</a:t>
            </a:r>
          </a:p>
          <a:p>
            <a:r>
              <a:rPr lang="en-US" dirty="0"/>
              <a:t>overall </a:t>
            </a:r>
            <a:r>
              <a:rPr lang="en-US"/>
              <a:t>healthy </a:t>
            </a:r>
            <a:r>
              <a:rPr lang="en-US" smtClean="0"/>
              <a:t>low-calorie eating </a:t>
            </a:r>
            <a:r>
              <a:rPr lang="en-US" dirty="0"/>
              <a:t>patterns should be encouraged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239</TotalTime>
  <Words>3702</Words>
  <Application>Microsoft Office PowerPoint</Application>
  <PresentationFormat>On-screen Show (4:3)</PresentationFormat>
  <Paragraphs>587</Paragraphs>
  <Slides>64</Slides>
  <Notes>13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Equity</vt:lpstr>
      <vt:lpstr>Chart</vt:lpstr>
      <vt:lpstr>Slide 1</vt:lpstr>
      <vt:lpstr>Agenda</vt:lpstr>
      <vt:lpstr>Introduction</vt:lpstr>
      <vt:lpstr>T2DM risk factors</vt:lpstr>
      <vt:lpstr>Prediabetes</vt:lpstr>
      <vt:lpstr>Diabetes Prevention Program</vt:lpstr>
      <vt:lpstr>Insulin resistance: An underlying problem</vt:lpstr>
      <vt:lpstr>Rising Prevalence of Diabetes Mellitus</vt:lpstr>
      <vt:lpstr>Life style intervention- Nutrition</vt:lpstr>
      <vt:lpstr>Life style intervention- Physical activity</vt:lpstr>
      <vt:lpstr>Technology Assistance to Deliver Lifestyle Interventions</vt:lpstr>
      <vt:lpstr>PHARMACOLOGIC INTERVENTIONS</vt:lpstr>
      <vt:lpstr>Diabetes Mellitus (Type 2)</vt:lpstr>
      <vt:lpstr>Slide 14</vt:lpstr>
      <vt:lpstr>Relative Risk of Progression of  Diabetic Complications</vt:lpstr>
      <vt:lpstr>Slide 16</vt:lpstr>
      <vt:lpstr>Slide 17</vt:lpstr>
      <vt:lpstr>Primary Objectives of Effective Management</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Expected HbA1c reduction according  to intervention</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Take home massage:</vt:lpstr>
      <vt:lpstr>          Thanks for your attention </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25</cp:revision>
  <dcterms:created xsi:type="dcterms:W3CDTF">2018-12-12T20:20:44Z</dcterms:created>
  <dcterms:modified xsi:type="dcterms:W3CDTF">2018-12-13T04:55:21Z</dcterms:modified>
</cp:coreProperties>
</file>