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05" r:id="rId2"/>
    <p:sldId id="256" r:id="rId3"/>
    <p:sldId id="257" r:id="rId4"/>
    <p:sldId id="301" r:id="rId5"/>
    <p:sldId id="260" r:id="rId6"/>
    <p:sldId id="270" r:id="rId7"/>
    <p:sldId id="262" r:id="rId8"/>
    <p:sldId id="263" r:id="rId9"/>
    <p:sldId id="264" r:id="rId10"/>
    <p:sldId id="261" r:id="rId11"/>
    <p:sldId id="271" r:id="rId12"/>
    <p:sldId id="259" r:id="rId13"/>
    <p:sldId id="269" r:id="rId14"/>
    <p:sldId id="285" r:id="rId15"/>
    <p:sldId id="286" r:id="rId16"/>
    <p:sldId id="272" r:id="rId17"/>
    <p:sldId id="289" r:id="rId18"/>
    <p:sldId id="290" r:id="rId19"/>
    <p:sldId id="288" r:id="rId20"/>
    <p:sldId id="291" r:id="rId21"/>
    <p:sldId id="293" r:id="rId22"/>
    <p:sldId id="294" r:id="rId23"/>
    <p:sldId id="295" r:id="rId24"/>
    <p:sldId id="296" r:id="rId25"/>
    <p:sldId id="297" r:id="rId26"/>
    <p:sldId id="287" r:id="rId27"/>
    <p:sldId id="273" r:id="rId28"/>
    <p:sldId id="274" r:id="rId29"/>
    <p:sldId id="275" r:id="rId30"/>
    <p:sldId id="265" r:id="rId31"/>
    <p:sldId id="276" r:id="rId32"/>
    <p:sldId id="277" r:id="rId33"/>
    <p:sldId id="278" r:id="rId34"/>
    <p:sldId id="303" r:id="rId35"/>
    <p:sldId id="306" r:id="rId36"/>
    <p:sldId id="266" r:id="rId37"/>
    <p:sldId id="281" r:id="rId38"/>
    <p:sldId id="279" r:id="rId39"/>
    <p:sldId id="302" r:id="rId40"/>
    <p:sldId id="280" r:id="rId41"/>
    <p:sldId id="300" r:id="rId42"/>
    <p:sldId id="282" r:id="rId43"/>
    <p:sldId id="283" r:id="rId44"/>
    <p:sldId id="298" r:id="rId45"/>
    <p:sldId id="284" r:id="rId46"/>
    <p:sldId id="299" r:id="rId47"/>
    <p:sldId id="307" r:id="rId48"/>
    <p:sldId id="30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C0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46" autoAdjust="0"/>
  </p:normalViewPr>
  <p:slideViewPr>
    <p:cSldViewPr>
      <p:cViewPr varScale="1">
        <p:scale>
          <a:sx n="88" d="100"/>
          <a:sy n="88"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88123-C2E3-4229-8079-C5F4275870A8}" type="datetimeFigureOut">
              <a:rPr lang="en-US" smtClean="0"/>
              <a:t>8/1/2019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1F95D3-34F9-4479-8DC8-B9D89299BC8E}" type="slidenum">
              <a:rPr lang="en-US" smtClean="0"/>
              <a:t>‹#›</a:t>
            </a:fld>
            <a:endParaRPr lang="en-US"/>
          </a:p>
        </p:txBody>
      </p:sp>
    </p:spTree>
    <p:extLst>
      <p:ext uri="{BB962C8B-B14F-4D97-AF65-F5344CB8AC3E}">
        <p14:creationId xmlns:p14="http://schemas.microsoft.com/office/powerpoint/2010/main" val="324513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5</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14</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15</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F229AB-5851-40BF-A1AF-2F6D78F3D8D0}" type="slidenum">
              <a:rPr lang="en-US" smtClean="0"/>
              <a:pPr/>
              <a:t>22</a:t>
            </a:fld>
            <a:endParaRPr lang="en-US"/>
          </a:p>
        </p:txBody>
      </p:sp>
    </p:spTree>
    <p:extLst>
      <p:ext uri="{BB962C8B-B14F-4D97-AF65-F5344CB8AC3E}">
        <p14:creationId xmlns:p14="http://schemas.microsoft.com/office/powerpoint/2010/main" val="2900697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27</a:t>
            </a:fld>
            <a:endParaRPr lang="en-US"/>
          </a:p>
        </p:txBody>
      </p:sp>
    </p:spTree>
    <p:extLst>
      <p:ext uri="{BB962C8B-B14F-4D97-AF65-F5344CB8AC3E}">
        <p14:creationId xmlns:p14="http://schemas.microsoft.com/office/powerpoint/2010/main" val="2974520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28</a:t>
            </a:fld>
            <a:endParaRPr lang="en-US"/>
          </a:p>
        </p:txBody>
      </p:sp>
    </p:spTree>
    <p:extLst>
      <p:ext uri="{BB962C8B-B14F-4D97-AF65-F5344CB8AC3E}">
        <p14:creationId xmlns:p14="http://schemas.microsoft.com/office/powerpoint/2010/main" val="321012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29</a:t>
            </a:fld>
            <a:endParaRPr lang="en-US"/>
          </a:p>
        </p:txBody>
      </p:sp>
    </p:spTree>
    <p:extLst>
      <p:ext uri="{BB962C8B-B14F-4D97-AF65-F5344CB8AC3E}">
        <p14:creationId xmlns:p14="http://schemas.microsoft.com/office/powerpoint/2010/main" val="2758746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30</a:t>
            </a:fld>
            <a:endParaRPr lang="en-US"/>
          </a:p>
        </p:txBody>
      </p:sp>
    </p:spTree>
    <p:extLst>
      <p:ext uri="{BB962C8B-B14F-4D97-AF65-F5344CB8AC3E}">
        <p14:creationId xmlns:p14="http://schemas.microsoft.com/office/powerpoint/2010/main" val="4146891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31</a:t>
            </a:fld>
            <a:endParaRPr lang="en-US"/>
          </a:p>
        </p:txBody>
      </p:sp>
    </p:spTree>
    <p:extLst>
      <p:ext uri="{BB962C8B-B14F-4D97-AF65-F5344CB8AC3E}">
        <p14:creationId xmlns:p14="http://schemas.microsoft.com/office/powerpoint/2010/main" val="2259922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32</a:t>
            </a:fld>
            <a:endParaRPr lang="en-US"/>
          </a:p>
        </p:txBody>
      </p:sp>
    </p:spTree>
    <p:extLst>
      <p:ext uri="{BB962C8B-B14F-4D97-AF65-F5344CB8AC3E}">
        <p14:creationId xmlns:p14="http://schemas.microsoft.com/office/powerpoint/2010/main" val="1765345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33</a:t>
            </a:fld>
            <a:endParaRPr lang="en-US"/>
          </a:p>
        </p:txBody>
      </p:sp>
    </p:spTree>
    <p:extLst>
      <p:ext uri="{BB962C8B-B14F-4D97-AF65-F5344CB8AC3E}">
        <p14:creationId xmlns:p14="http://schemas.microsoft.com/office/powerpoint/2010/main" val="428459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6</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34</a:t>
            </a:fld>
            <a:endParaRPr lang="en-US"/>
          </a:p>
        </p:txBody>
      </p:sp>
    </p:spTree>
    <p:extLst>
      <p:ext uri="{BB962C8B-B14F-4D97-AF65-F5344CB8AC3E}">
        <p14:creationId xmlns:p14="http://schemas.microsoft.com/office/powerpoint/2010/main" val="2059081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35</a:t>
            </a:fld>
            <a:endParaRPr lang="en-US"/>
          </a:p>
        </p:txBody>
      </p:sp>
    </p:spTree>
    <p:extLst>
      <p:ext uri="{BB962C8B-B14F-4D97-AF65-F5344CB8AC3E}">
        <p14:creationId xmlns:p14="http://schemas.microsoft.com/office/powerpoint/2010/main" val="3224990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7</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8</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9</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10</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11</a:t>
            </a:fld>
            <a:endParaRPr lang="en-US"/>
          </a:p>
        </p:txBody>
      </p:sp>
    </p:spTree>
    <p:extLst>
      <p:ext uri="{BB962C8B-B14F-4D97-AF65-F5344CB8AC3E}">
        <p14:creationId xmlns:p14="http://schemas.microsoft.com/office/powerpoint/2010/main" val="759600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12</a:t>
            </a:fld>
            <a:endParaRPr lang="en-US"/>
          </a:p>
        </p:txBody>
      </p:sp>
    </p:spTree>
    <p:extLst>
      <p:ext uri="{BB962C8B-B14F-4D97-AF65-F5344CB8AC3E}">
        <p14:creationId xmlns:p14="http://schemas.microsoft.com/office/powerpoint/2010/main" val="130854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1F95D3-34F9-4479-8DC8-B9D89299BC8E}" type="slidenum">
              <a:rPr lang="en-US" smtClean="0"/>
              <a:t>13</a:t>
            </a:fld>
            <a:endParaRPr lang="en-US"/>
          </a:p>
        </p:txBody>
      </p:sp>
    </p:spTree>
    <p:extLst>
      <p:ext uri="{BB962C8B-B14F-4D97-AF65-F5344CB8AC3E}">
        <p14:creationId xmlns:p14="http://schemas.microsoft.com/office/powerpoint/2010/main" val="13085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851DC-1F4E-4471-A166-45447CD6437D}"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816E4-985E-4500-9824-B445AC23EB0F}"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6E24F-DE9F-49B4-B038-475A24CD832B}"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E4650-93EA-4FAC-A4CD-9867D5C86DAA}"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C982C-FA13-4D34-A54E-8C6F589926CA}"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BC65CB-D38C-43D4-BD32-153F6C7C2289}"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C60468-4823-4995-A69D-B6112DA9EF3F}" type="datetime1">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06D00E-7736-422A-9CE2-CAD81CD92F8F}" type="datetime1">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AC577-8248-4D6F-AF3D-C6304C760DBB}" type="datetime1">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F18E32-A9B3-417F-B3CC-E9A8C18EB843}"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EEDE7-8C59-4A4D-8085-9F4D51B8121D}"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DFE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33918-BBCA-442E-8E0E-72C36890AABA}" type="datetime1">
              <a:rPr lang="en-US" smtClean="0"/>
              <a:t>8/1/2019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slide" Target="slide4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87277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3" name="Rectangle 2"/>
          <p:cNvSpPr/>
          <p:nvPr/>
        </p:nvSpPr>
        <p:spPr>
          <a:xfrm>
            <a:off x="152400" y="337840"/>
            <a:ext cx="8763000" cy="4893647"/>
          </a:xfrm>
          <a:prstGeom prst="rect">
            <a:avLst/>
          </a:prstGeom>
          <a:solidFill>
            <a:schemeClr val="bg1">
              <a:lumMod val="95000"/>
            </a:schemeClr>
          </a:solidFill>
          <a:ln>
            <a:solidFill>
              <a:schemeClr val="accent1"/>
            </a:solidFill>
          </a:ln>
        </p:spPr>
        <p:txBody>
          <a:bodyPr wrap="square">
            <a:spAutoFit/>
          </a:bodyPr>
          <a:lstStyle/>
          <a:p>
            <a:pPr lvl="0" algn="ctr"/>
            <a:r>
              <a:rPr lang="en-US" sz="3200" b="1" dirty="0" smtClean="0">
                <a:latin typeface="Times New Roman" pitchFamily="18" charset="0"/>
                <a:cs typeface="Times New Roman" pitchFamily="18" charset="0"/>
              </a:rPr>
              <a:t>Hyperthyroidism </a:t>
            </a:r>
          </a:p>
          <a:p>
            <a:pPr marL="457200" lvl="0" indent="-457200" algn="just">
              <a:buFont typeface="Arial" pitchFamily="34" charset="0"/>
              <a:buChar char="•"/>
            </a:pPr>
            <a:endParaRPr lang="en-US" sz="2800" dirty="0">
              <a:latin typeface="Times New Roman" pitchFamily="18" charset="0"/>
              <a:cs typeface="Times New Roman" pitchFamily="18" charset="0"/>
            </a:endParaRPr>
          </a:p>
          <a:p>
            <a:pPr marL="457200" lvl="0" indent="-457200" algn="just">
              <a:buFont typeface="Arial" pitchFamily="34" charset="0"/>
              <a:buChar char="•"/>
            </a:pPr>
            <a:r>
              <a:rPr lang="en-US" sz="2800" b="1" dirty="0">
                <a:solidFill>
                  <a:srgbClr val="FF0000"/>
                </a:solidFill>
                <a:latin typeface="Times New Roman" pitchFamily="18" charset="0"/>
                <a:cs typeface="Times New Roman" pitchFamily="18" charset="0"/>
              </a:rPr>
              <a:t>Iodine-induced hyperthyroidism </a:t>
            </a:r>
            <a:r>
              <a:rPr lang="en-US" sz="2800" dirty="0">
                <a:latin typeface="Times New Roman" pitchFamily="18" charset="0"/>
                <a:cs typeface="Times New Roman" pitchFamily="18" charset="0"/>
              </a:rPr>
              <a:t>has been reported in patients after treatment for previous thyroid diseases</a:t>
            </a:r>
            <a:r>
              <a:rPr lang="en-US" sz="2800" dirty="0" smtClean="0">
                <a:latin typeface="Times New Roman" pitchFamily="18" charset="0"/>
                <a:cs typeface="Times New Roman" pitchFamily="18" charset="0"/>
              </a:rPr>
              <a:t>.</a:t>
            </a:r>
            <a:endParaRPr lang="fa-IR" sz="2800" dirty="0" smtClean="0">
              <a:latin typeface="Times New Roman" pitchFamily="18" charset="0"/>
              <a:cs typeface="Times New Roman" pitchFamily="18" charset="0"/>
            </a:endParaRPr>
          </a:p>
          <a:p>
            <a:pPr marL="457200" lvl="0" indent="-457200" algn="just">
              <a:buFont typeface="Arial" pitchFamily="34" charset="0"/>
              <a:buChar char="•"/>
            </a:pPr>
            <a:endParaRPr lang="en-US" sz="2800" dirty="0" smtClean="0">
              <a:latin typeface="Times New Roman" pitchFamily="18" charset="0"/>
              <a:cs typeface="Times New Roman" pitchFamily="18" charset="0"/>
            </a:endParaRPr>
          </a:p>
          <a:p>
            <a:pPr marL="457200" lvl="0" indent="-457200" algn="just">
              <a:buFont typeface="Arial" pitchFamily="34" charset="0"/>
              <a:buChar char="•"/>
            </a:pPr>
            <a:r>
              <a:rPr lang="en-US" sz="2800" dirty="0" smtClean="0">
                <a:solidFill>
                  <a:schemeClr val="tx1">
                    <a:lumMod val="95000"/>
                    <a:lumOff val="5000"/>
                  </a:schemeClr>
                </a:solidFill>
                <a:latin typeface="Times New Roman" pitchFamily="18" charset="0"/>
                <a:cs typeface="Times New Roman" pitchFamily="18" charset="0"/>
              </a:rPr>
              <a:t>In </a:t>
            </a:r>
            <a:r>
              <a:rPr lang="en-US" sz="2800" dirty="0">
                <a:solidFill>
                  <a:schemeClr val="tx1">
                    <a:lumMod val="95000"/>
                    <a:lumOff val="5000"/>
                  </a:schemeClr>
                </a:solidFill>
                <a:latin typeface="Times New Roman" pitchFamily="18" charset="0"/>
                <a:cs typeface="Times New Roman" pitchFamily="18" charset="0"/>
              </a:rPr>
              <a:t>autoimmune Hashimoto's, </a:t>
            </a:r>
            <a:r>
              <a:rPr lang="en-US" sz="2800" dirty="0">
                <a:solidFill>
                  <a:srgbClr val="00B050"/>
                </a:solidFill>
                <a:latin typeface="Times New Roman" pitchFamily="18" charset="0"/>
                <a:cs typeface="Times New Roman" pitchFamily="18" charset="0"/>
              </a:rPr>
              <a:t>supplementing with </a:t>
            </a:r>
            <a:r>
              <a:rPr lang="en-US" sz="2800" dirty="0" smtClean="0">
                <a:solidFill>
                  <a:srgbClr val="00B050"/>
                </a:solidFill>
                <a:latin typeface="Times New Roman" pitchFamily="18" charset="0"/>
                <a:cs typeface="Times New Roman" pitchFamily="18" charset="0"/>
              </a:rPr>
              <a:t>iodine may </a:t>
            </a:r>
            <a:r>
              <a:rPr lang="en-US" sz="2800" dirty="0">
                <a:solidFill>
                  <a:srgbClr val="00B050"/>
                </a:solidFill>
                <a:latin typeface="Times New Roman" pitchFamily="18" charset="0"/>
                <a:cs typeface="Times New Roman" pitchFamily="18" charset="0"/>
              </a:rPr>
              <a:t>exacerbate the condition</a:t>
            </a:r>
            <a:r>
              <a:rPr lang="en-US" sz="2800" dirty="0" smtClean="0">
                <a:solidFill>
                  <a:schemeClr val="tx1">
                    <a:lumMod val="95000"/>
                    <a:lumOff val="5000"/>
                  </a:schemeClr>
                </a:solidFill>
                <a:latin typeface="Times New Roman" pitchFamily="18" charset="0"/>
                <a:cs typeface="Times New Roman" pitchFamily="18" charset="0"/>
              </a:rPr>
              <a:t>.</a:t>
            </a:r>
            <a:endParaRPr lang="fa-IR" sz="2800" dirty="0" smtClean="0">
              <a:solidFill>
                <a:schemeClr val="tx1">
                  <a:lumMod val="95000"/>
                  <a:lumOff val="5000"/>
                </a:schemeClr>
              </a:solidFill>
              <a:latin typeface="Times New Roman" pitchFamily="18" charset="0"/>
              <a:cs typeface="Times New Roman" pitchFamily="18" charset="0"/>
            </a:endParaRPr>
          </a:p>
          <a:p>
            <a:pPr marL="457200" lvl="0" indent="-457200" algn="just">
              <a:buFont typeface="Arial" pitchFamily="34" charset="0"/>
              <a:buChar char="•"/>
            </a:pPr>
            <a:endParaRPr lang="en-US" sz="2800" dirty="0">
              <a:solidFill>
                <a:schemeClr val="tx1">
                  <a:lumMod val="95000"/>
                  <a:lumOff val="5000"/>
                </a:schemeClr>
              </a:solidFill>
              <a:latin typeface="Times New Roman" pitchFamily="18" charset="0"/>
              <a:cs typeface="Times New Roman" pitchFamily="18" charset="0"/>
            </a:endParaRPr>
          </a:p>
          <a:p>
            <a:pPr marL="457200" indent="-457200" algn="just">
              <a:buFont typeface="Arial" pitchFamily="34" charset="0"/>
              <a:buChar char="•"/>
            </a:pPr>
            <a:r>
              <a:rPr lang="en-US" sz="2800" dirty="0" smtClean="0">
                <a:solidFill>
                  <a:srgbClr val="002060"/>
                </a:solidFill>
                <a:latin typeface="Times New Roman" pitchFamily="18" charset="0"/>
                <a:cs typeface="Times New Roman" pitchFamily="18" charset="0"/>
              </a:rPr>
              <a:t>Several </a:t>
            </a:r>
            <a:r>
              <a:rPr lang="en-US" sz="2800" dirty="0">
                <a:solidFill>
                  <a:srgbClr val="002060"/>
                </a:solidFill>
                <a:latin typeface="Times New Roman" pitchFamily="18" charset="0"/>
                <a:cs typeface="Times New Roman" pitchFamily="18" charset="0"/>
              </a:rPr>
              <a:t>studies reported on the benefit of selenium treatment in Graves' disease.</a:t>
            </a:r>
            <a:endParaRPr lang="fa-IR" sz="2800" dirty="0">
              <a:solidFill>
                <a:srgbClr val="002060"/>
              </a:solidFill>
              <a:latin typeface="Times New Roman" pitchFamily="18" charset="0"/>
              <a:cs typeface="Times New Roman" pitchFamily="18" charset="0"/>
            </a:endParaRPr>
          </a:p>
          <a:p>
            <a:pPr marL="457200" lvl="0" indent="-457200" algn="just">
              <a:buFont typeface="Arial" pitchFamily="34" charset="0"/>
              <a:buChar char="•"/>
            </a:pPr>
            <a:endParaRPr lang="en-US" sz="2800" b="1" dirty="0">
              <a:solidFill>
                <a:srgbClr val="00B050"/>
              </a:solidFill>
              <a:latin typeface="Times New Roman" pitchFamily="18" charset="0"/>
              <a:cs typeface="Times New Roman" pitchFamily="18" charset="0"/>
            </a:endParaRPr>
          </a:p>
        </p:txBody>
      </p:sp>
      <p:sp>
        <p:nvSpPr>
          <p:cNvPr id="4" name="TextBox 3"/>
          <p:cNvSpPr txBox="1"/>
          <p:nvPr/>
        </p:nvSpPr>
        <p:spPr>
          <a:xfrm>
            <a:off x="152400" y="6145070"/>
            <a:ext cx="8229600" cy="646331"/>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Roti E, </a:t>
            </a:r>
            <a:r>
              <a:rPr lang="en-US" sz="1200" dirty="0" err="1">
                <a:solidFill>
                  <a:srgbClr val="002060"/>
                </a:solidFill>
                <a:latin typeface="Times New Roman" pitchFamily="18" charset="0"/>
                <a:cs typeface="Times New Roman" pitchFamily="18" charset="0"/>
              </a:rPr>
              <a:t>Uberti</a:t>
            </a:r>
            <a:r>
              <a:rPr lang="en-US" sz="1200" dirty="0">
                <a:solidFill>
                  <a:srgbClr val="002060"/>
                </a:solidFill>
                <a:latin typeface="Times New Roman" pitchFamily="18" charset="0"/>
                <a:cs typeface="Times New Roman" pitchFamily="18" charset="0"/>
              </a:rPr>
              <a:t> ED. Iodine excess and hyperthyroidism. Thyroid. 2001;11(5):493-500</a:t>
            </a:r>
            <a:r>
              <a:rPr lang="en-US" sz="1200" dirty="0" smtClean="0">
                <a:solidFill>
                  <a:srgbClr val="002060"/>
                </a:solidFill>
                <a:latin typeface="Times New Roman" pitchFamily="18" charset="0"/>
                <a:cs typeface="Times New Roman" pitchFamily="18" charset="0"/>
              </a:rPr>
              <a:t>.</a:t>
            </a:r>
            <a:endParaRPr lang="fa-IR"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itchFamily="18" charset="0"/>
                <a:cs typeface="Times New Roman" pitchFamily="18" charset="0"/>
              </a:rPr>
              <a:t>Mahan, LK, et al. Krause’s Food &amp; the Nutrition Care Process. Saunders, USA: Elsevier Health Sciences, 2016</a:t>
            </a:r>
            <a:r>
              <a:rPr lang="en-US" sz="1200" dirty="0" smtClean="0">
                <a:solidFill>
                  <a:srgbClr val="002060"/>
                </a:solidFill>
                <a:latin typeface="Times New Roman" pitchFamily="18" charset="0"/>
                <a:cs typeface="Times New Roman" pitchFamily="18" charset="0"/>
              </a:rPr>
              <a:t>.</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et al. J. Modern Nutrition in Health and Disease, 2014</a:t>
            </a:r>
            <a:r>
              <a:rPr lang="en-US" sz="1200" dirty="0" smtClean="0">
                <a:solidFill>
                  <a:srgbClr val="002060"/>
                </a:solidFill>
                <a:latin typeface="Times New Roman" pitchFamily="18" charset="0"/>
                <a:cs typeface="Times New Roman" pitchFamily="18" charset="0"/>
              </a:rPr>
              <a:t>.</a:t>
            </a:r>
            <a:endParaRPr lang="en-US" sz="1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593846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p:nvPr/>
        </p:nvSpPr>
        <p:spPr>
          <a:xfrm>
            <a:off x="304800" y="768727"/>
            <a:ext cx="8686800" cy="4462760"/>
          </a:xfrm>
          <a:prstGeom prst="rect">
            <a:avLst/>
          </a:prstGeom>
          <a:solidFill>
            <a:schemeClr val="bg1">
              <a:lumMod val="95000"/>
            </a:schemeClr>
          </a:solidFill>
          <a:ln>
            <a:solidFill>
              <a:schemeClr val="accent1"/>
            </a:solidFill>
          </a:ln>
        </p:spPr>
        <p:txBody>
          <a:bodyPr wrap="square">
            <a:spAutoFit/>
          </a:bodyPr>
          <a:lstStyle/>
          <a:p>
            <a:pPr lvl="0" algn="ctr"/>
            <a:r>
              <a:rPr lang="en-US" sz="3200" b="1" dirty="0" smtClean="0">
                <a:latin typeface="Times New Roman" pitchFamily="18" charset="0"/>
                <a:cs typeface="Times New Roman" pitchFamily="18" charset="0"/>
              </a:rPr>
              <a:t>Hyperthyroidism </a:t>
            </a:r>
          </a:p>
          <a:p>
            <a:pPr marL="457200" lvl="0" indent="-457200" algn="just">
              <a:buFont typeface="Arial" pitchFamily="34" charset="0"/>
              <a:buChar char="•"/>
            </a:pPr>
            <a:endParaRPr lang="en-US" sz="2800" dirty="0">
              <a:latin typeface="Times New Roman" pitchFamily="18" charset="0"/>
              <a:cs typeface="Times New Roman" pitchFamily="18" charset="0"/>
            </a:endParaRPr>
          </a:p>
          <a:p>
            <a:pPr marL="457200" lvl="0" indent="-457200" algn="just">
              <a:buFont typeface="Arial" pitchFamily="34" charset="0"/>
              <a:buChar char="•"/>
            </a:pPr>
            <a:r>
              <a:rPr lang="en-US" sz="2800" dirty="0" smtClean="0">
                <a:solidFill>
                  <a:schemeClr val="tx1">
                    <a:lumMod val="95000"/>
                    <a:lumOff val="5000"/>
                  </a:schemeClr>
                </a:solidFill>
                <a:latin typeface="Times New Roman" pitchFamily="18" charset="0"/>
                <a:cs typeface="Times New Roman" pitchFamily="18" charset="0"/>
              </a:rPr>
              <a:t>Patients </a:t>
            </a:r>
            <a:r>
              <a:rPr lang="en-US" sz="2800" b="1" dirty="0" smtClean="0">
                <a:solidFill>
                  <a:srgbClr val="0070C0"/>
                </a:solidFill>
                <a:latin typeface="Times New Roman" pitchFamily="18" charset="0"/>
                <a:cs typeface="Times New Roman" pitchFamily="18" charset="0"/>
              </a:rPr>
              <a:t>with </a:t>
            </a:r>
            <a:r>
              <a:rPr lang="en-US" sz="2800" b="1" dirty="0">
                <a:solidFill>
                  <a:srgbClr val="0070C0"/>
                </a:solidFill>
                <a:latin typeface="Times New Roman" pitchFamily="18" charset="0"/>
                <a:cs typeface="Times New Roman" pitchFamily="18" charset="0"/>
              </a:rPr>
              <a:t>celiac disease </a:t>
            </a:r>
            <a:r>
              <a:rPr lang="en-US" sz="2800" dirty="0">
                <a:solidFill>
                  <a:schemeClr val="tx1">
                    <a:lumMod val="95000"/>
                    <a:lumOff val="5000"/>
                  </a:schemeClr>
                </a:solidFill>
                <a:latin typeface="Times New Roman" pitchFamily="18" charset="0"/>
                <a:cs typeface="Times New Roman" pitchFamily="18" charset="0"/>
              </a:rPr>
              <a:t>have an increased prevalence of autoimmune disease, including Graves’ </a:t>
            </a:r>
            <a:r>
              <a:rPr lang="en-US" sz="2800" dirty="0" smtClean="0">
                <a:solidFill>
                  <a:schemeClr val="tx1">
                    <a:lumMod val="95000"/>
                    <a:lumOff val="5000"/>
                  </a:schemeClr>
                </a:solidFill>
                <a:latin typeface="Times New Roman" pitchFamily="18" charset="0"/>
                <a:cs typeface="Times New Roman" pitchFamily="18" charset="0"/>
              </a:rPr>
              <a:t>disease</a:t>
            </a:r>
            <a:r>
              <a:rPr lang="fa-IR" sz="2800" dirty="0" smtClean="0">
                <a:solidFill>
                  <a:schemeClr val="tx1">
                    <a:lumMod val="95000"/>
                    <a:lumOff val="5000"/>
                  </a:schemeClr>
                </a:solidFill>
                <a:latin typeface="Times New Roman" pitchFamily="18" charset="0"/>
                <a:cs typeface="Times New Roman" pitchFamily="18" charset="0"/>
              </a:rPr>
              <a:t>.</a:t>
            </a:r>
          </a:p>
          <a:p>
            <a:pPr marL="457200" lvl="0" indent="-457200" algn="just">
              <a:buFont typeface="Arial" pitchFamily="34" charset="0"/>
              <a:buChar char="•"/>
            </a:pPr>
            <a:endParaRPr lang="en-US" sz="2800" dirty="0" smtClean="0">
              <a:solidFill>
                <a:schemeClr val="tx1">
                  <a:lumMod val="95000"/>
                  <a:lumOff val="5000"/>
                </a:schemeClr>
              </a:solidFill>
              <a:latin typeface="Times New Roman" pitchFamily="18" charset="0"/>
              <a:cs typeface="Times New Roman" pitchFamily="18" charset="0"/>
            </a:endParaRPr>
          </a:p>
          <a:p>
            <a:pPr marL="457200" lvl="0" indent="-457200" algn="just">
              <a:buFont typeface="Arial" pitchFamily="34" charset="0"/>
              <a:buChar char="•"/>
            </a:pPr>
            <a:r>
              <a:rPr lang="en-US" sz="2800" dirty="0" smtClean="0">
                <a:latin typeface="Times New Roman" pitchFamily="18" charset="0"/>
                <a:cs typeface="Times New Roman" pitchFamily="18" charset="0"/>
              </a:rPr>
              <a:t>Limited </a:t>
            </a:r>
            <a:r>
              <a:rPr lang="en-US" sz="2800" dirty="0">
                <a:latin typeface="Times New Roman" pitchFamily="18" charset="0"/>
                <a:cs typeface="Times New Roman" pitchFamily="18" charset="0"/>
              </a:rPr>
              <a:t>evidence indicates that </a:t>
            </a:r>
            <a:r>
              <a:rPr lang="en-US" sz="2800" dirty="0" smtClean="0">
                <a:latin typeface="Times New Roman" pitchFamily="18" charset="0"/>
                <a:cs typeface="Times New Roman" pitchFamily="18" charset="0"/>
              </a:rPr>
              <a:t>anti-thyroid </a:t>
            </a:r>
            <a:r>
              <a:rPr lang="en-US" sz="2800" dirty="0">
                <a:latin typeface="Times New Roman" pitchFamily="18" charset="0"/>
                <a:cs typeface="Times New Roman" pitchFamily="18" charset="0"/>
              </a:rPr>
              <a:t>antibody production abates in celiac patients </a:t>
            </a:r>
            <a:r>
              <a:rPr lang="en-US" sz="2800" b="1" dirty="0">
                <a:solidFill>
                  <a:srgbClr val="00B050"/>
                </a:solidFill>
                <a:latin typeface="Times New Roman" pitchFamily="18" charset="0"/>
                <a:cs typeface="Times New Roman" pitchFamily="18" charset="0"/>
              </a:rPr>
              <a:t>after 3-6 months on a gluten-free </a:t>
            </a:r>
            <a:r>
              <a:rPr lang="en-US" sz="2800" b="1" dirty="0" smtClean="0">
                <a:solidFill>
                  <a:srgbClr val="00B050"/>
                </a:solidFill>
                <a:latin typeface="Times New Roman" pitchFamily="18" charset="0"/>
                <a:cs typeface="Times New Roman" pitchFamily="18" charset="0"/>
              </a:rPr>
              <a:t>diet</a:t>
            </a:r>
            <a:endParaRPr lang="fa-IR" sz="2800" b="1" dirty="0" smtClean="0">
              <a:solidFill>
                <a:srgbClr val="00B050"/>
              </a:solidFill>
              <a:latin typeface="Times New Roman" pitchFamily="18" charset="0"/>
              <a:cs typeface="Times New Roman" pitchFamily="18" charset="0"/>
            </a:endParaRPr>
          </a:p>
          <a:p>
            <a:pPr marL="457200" lvl="0" indent="-457200" algn="just">
              <a:buFont typeface="Arial" pitchFamily="34" charset="0"/>
              <a:buChar char="•"/>
            </a:pPr>
            <a:endParaRPr lang="en-US" sz="2800" b="1" dirty="0">
              <a:solidFill>
                <a:srgbClr val="00B050"/>
              </a:solidFill>
              <a:latin typeface="Times New Roman" pitchFamily="18" charset="0"/>
              <a:cs typeface="Times New Roman" pitchFamily="18" charset="0"/>
            </a:endParaRPr>
          </a:p>
        </p:txBody>
      </p:sp>
      <p:sp>
        <p:nvSpPr>
          <p:cNvPr id="4" name="TextBox 3"/>
          <p:cNvSpPr txBox="1"/>
          <p:nvPr/>
        </p:nvSpPr>
        <p:spPr>
          <a:xfrm>
            <a:off x="32133" y="6198255"/>
            <a:ext cx="8229600" cy="461665"/>
          </a:xfrm>
          <a:prstGeom prst="rect">
            <a:avLst/>
          </a:prstGeom>
          <a:noFill/>
        </p:spPr>
        <p:txBody>
          <a:bodyPr wrap="square" rtlCol="0">
            <a:spAutoFit/>
          </a:bodyPr>
          <a:lstStyle/>
          <a:p>
            <a:r>
              <a:rPr lang="en-US" sz="1200" dirty="0" err="1" smtClean="0">
                <a:solidFill>
                  <a:srgbClr val="002060"/>
                </a:solidFill>
                <a:latin typeface="Times New Roman" pitchFamily="18" charset="0"/>
                <a:cs typeface="Times New Roman" pitchFamily="18" charset="0"/>
              </a:rPr>
              <a:t>Lauret</a:t>
            </a:r>
            <a:r>
              <a:rPr lang="en-US" sz="1200" dirty="0" smtClean="0">
                <a:solidFill>
                  <a:srgbClr val="002060"/>
                </a:solidFill>
                <a:latin typeface="Times New Roman" pitchFamily="18" charset="0"/>
                <a:cs typeface="Times New Roman" pitchFamily="18" charset="0"/>
              </a:rPr>
              <a:t> </a:t>
            </a:r>
            <a:r>
              <a:rPr lang="en-US" sz="1200" dirty="0">
                <a:solidFill>
                  <a:srgbClr val="002060"/>
                </a:solidFill>
                <a:latin typeface="Times New Roman" pitchFamily="18" charset="0"/>
                <a:cs typeface="Times New Roman" pitchFamily="18" charset="0"/>
              </a:rPr>
              <a:t>E, Rodrigo L. </a:t>
            </a:r>
            <a:r>
              <a:rPr lang="en-US" sz="1200" dirty="0" smtClean="0">
                <a:solidFill>
                  <a:srgbClr val="002060"/>
                </a:solidFill>
                <a:latin typeface="Times New Roman" pitchFamily="18" charset="0"/>
                <a:cs typeface="Times New Roman" pitchFamily="18" charset="0"/>
              </a:rPr>
              <a:t>Biomed </a:t>
            </a:r>
            <a:r>
              <a:rPr lang="en-US" sz="1200" dirty="0">
                <a:solidFill>
                  <a:srgbClr val="002060"/>
                </a:solidFill>
                <a:latin typeface="Times New Roman" pitchFamily="18" charset="0"/>
                <a:cs typeface="Times New Roman" pitchFamily="18" charset="0"/>
              </a:rPr>
              <a:t>Res Int. 2013;2013:127589</a:t>
            </a:r>
            <a:r>
              <a:rPr lang="en-US" sz="1200" dirty="0" smtClean="0">
                <a:solidFill>
                  <a:srgbClr val="002060"/>
                </a:solidFill>
                <a:latin typeface="Times New Roman" pitchFamily="18" charset="0"/>
                <a:cs typeface="Times New Roman" pitchFamily="18" charset="0"/>
              </a:rPr>
              <a:t>.</a:t>
            </a:r>
          </a:p>
          <a:p>
            <a:r>
              <a:rPr lang="en-US" sz="1200" dirty="0" err="1">
                <a:solidFill>
                  <a:srgbClr val="002060"/>
                </a:solidFill>
                <a:latin typeface="Times New Roman" pitchFamily="18" charset="0"/>
                <a:cs typeface="Times New Roman" pitchFamily="18" charset="0"/>
              </a:rPr>
              <a:t>Berti</a:t>
            </a:r>
            <a:r>
              <a:rPr lang="en-US" sz="1200" dirty="0">
                <a:solidFill>
                  <a:srgbClr val="002060"/>
                </a:solidFill>
                <a:latin typeface="Times New Roman" pitchFamily="18" charset="0"/>
                <a:cs typeface="Times New Roman" pitchFamily="18" charset="0"/>
              </a:rPr>
              <a:t> I, </a:t>
            </a:r>
            <a:r>
              <a:rPr lang="en-US" sz="1200" dirty="0" err="1">
                <a:solidFill>
                  <a:srgbClr val="002060"/>
                </a:solidFill>
                <a:latin typeface="Times New Roman" pitchFamily="18" charset="0"/>
                <a:cs typeface="Times New Roman" pitchFamily="18" charset="0"/>
              </a:rPr>
              <a:t>Trevisiol</a:t>
            </a:r>
            <a:r>
              <a:rPr lang="en-US" sz="1200" dirty="0">
                <a:solidFill>
                  <a:srgbClr val="002060"/>
                </a:solidFill>
                <a:latin typeface="Times New Roman" pitchFamily="18" charset="0"/>
                <a:cs typeface="Times New Roman" pitchFamily="18" charset="0"/>
              </a:rPr>
              <a:t> C, </a:t>
            </a:r>
            <a:r>
              <a:rPr lang="en-US" sz="1200" dirty="0" smtClean="0">
                <a:solidFill>
                  <a:srgbClr val="002060"/>
                </a:solidFill>
                <a:latin typeface="Times New Roman" pitchFamily="18" charset="0"/>
                <a:cs typeface="Times New Roman" pitchFamily="18" charset="0"/>
              </a:rPr>
              <a:t>et </a:t>
            </a:r>
            <a:r>
              <a:rPr lang="en-US" sz="1200" dirty="0">
                <a:solidFill>
                  <a:srgbClr val="002060"/>
                </a:solidFill>
                <a:latin typeface="Times New Roman" pitchFamily="18" charset="0"/>
                <a:cs typeface="Times New Roman" pitchFamily="18" charset="0"/>
              </a:rPr>
              <a:t>al</a:t>
            </a:r>
            <a:r>
              <a:rPr lang="en-US" sz="1200" dirty="0" smtClean="0">
                <a:solidFill>
                  <a:srgbClr val="002060"/>
                </a:solidFill>
                <a:latin typeface="Times New Roman" pitchFamily="18" charset="0"/>
                <a:cs typeface="Times New Roman" pitchFamily="18" charset="0"/>
              </a:rPr>
              <a:t>.. </a:t>
            </a:r>
            <a:r>
              <a:rPr lang="en-US" sz="1200" dirty="0">
                <a:solidFill>
                  <a:srgbClr val="002060"/>
                </a:solidFill>
                <a:latin typeface="Times New Roman" pitchFamily="18" charset="0"/>
                <a:cs typeface="Times New Roman" pitchFamily="18" charset="0"/>
              </a:rPr>
              <a:t>Dig Dis Sci. 2000;45(2):403-6.</a:t>
            </a:r>
            <a:endParaRPr lang="en-US" sz="1200"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039115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50469286"/>
              </p:ext>
            </p:extLst>
          </p:nvPr>
        </p:nvGraphicFramePr>
        <p:xfrm>
          <a:off x="762000" y="853440"/>
          <a:ext cx="7772399" cy="5547360"/>
        </p:xfrm>
        <a:graphic>
          <a:graphicData uri="http://schemas.openxmlformats.org/drawingml/2006/table">
            <a:tbl>
              <a:tblPr firstRow="1" bandRow="1">
                <a:tableStyleId>{5C22544A-7EE6-4342-B048-85BDC9FD1C3A}</a:tableStyleId>
              </a:tblPr>
              <a:tblGrid>
                <a:gridCol w="3962400"/>
                <a:gridCol w="3809999"/>
              </a:tblGrid>
              <a:tr h="423301">
                <a:tc>
                  <a:txBody>
                    <a:bodyPr/>
                    <a:lstStyle/>
                    <a:p>
                      <a:r>
                        <a:rPr lang="en-US" sz="2200" dirty="0" smtClean="0">
                          <a:latin typeface="Times New Roman" pitchFamily="18" charset="0"/>
                          <a:cs typeface="Times New Roman" pitchFamily="18" charset="0"/>
                        </a:rPr>
                        <a:t>Hypothyroidism</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Hyperthyroidism</a:t>
                      </a:r>
                      <a:endParaRPr lang="en-US" sz="2200" dirty="0">
                        <a:latin typeface="Times New Roman" pitchFamily="18" charset="0"/>
                        <a:cs typeface="Times New Roman" pitchFamily="18" charset="0"/>
                      </a:endParaRPr>
                    </a:p>
                  </a:txBody>
                  <a:tcPr/>
                </a:tc>
              </a:tr>
              <a:tr h="423301">
                <a:tc>
                  <a:txBody>
                    <a:bodyPr/>
                    <a:lstStyle/>
                    <a:p>
                      <a:r>
                        <a:rPr lang="en-US" sz="2200" dirty="0" smtClean="0">
                          <a:latin typeface="Times New Roman" pitchFamily="18" charset="0"/>
                          <a:cs typeface="Times New Roman" pitchFamily="18" charset="0"/>
                        </a:rPr>
                        <a:t>Fatigue</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Heat intolerance, sweating</a:t>
                      </a:r>
                    </a:p>
                  </a:txBody>
                  <a:tcPr/>
                </a:tc>
              </a:tr>
              <a:tr h="423301">
                <a:tc>
                  <a:txBody>
                    <a:bodyPr/>
                    <a:lstStyle/>
                    <a:p>
                      <a:r>
                        <a:rPr lang="en-US" sz="2200" dirty="0" smtClean="0">
                          <a:latin typeface="Times New Roman" pitchFamily="18" charset="0"/>
                          <a:cs typeface="Times New Roman" pitchFamily="18" charset="0"/>
                        </a:rPr>
                        <a:t>Forgetfulness</a:t>
                      </a:r>
                      <a:endParaRPr lang="en-US" sz="2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Weigh</a:t>
                      </a:r>
                      <a:r>
                        <a:rPr lang="en-US" sz="2200" baseline="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loss</a:t>
                      </a:r>
                    </a:p>
                  </a:txBody>
                  <a:tcPr>
                    <a:solidFill>
                      <a:srgbClr val="FF0000"/>
                    </a:solidFill>
                  </a:tcPr>
                </a:tc>
              </a:tr>
              <a:tr h="423301">
                <a:tc>
                  <a:txBody>
                    <a:bodyPr/>
                    <a:lstStyle/>
                    <a:p>
                      <a:r>
                        <a:rPr lang="en-US" sz="2200" dirty="0" smtClean="0">
                          <a:latin typeface="Times New Roman" pitchFamily="18" charset="0"/>
                          <a:cs typeface="Times New Roman" pitchFamily="18" charset="0"/>
                        </a:rPr>
                        <a:t>Depression</a:t>
                      </a:r>
                      <a:endParaRPr lang="en-US" sz="2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Alterations in appetite</a:t>
                      </a:r>
                    </a:p>
                  </a:txBody>
                  <a:tcPr>
                    <a:solidFill>
                      <a:srgbClr val="FF0000"/>
                    </a:solidFill>
                  </a:tcPr>
                </a:tc>
              </a:tr>
              <a:tr h="423301">
                <a:tc>
                  <a:txBody>
                    <a:bodyPr/>
                    <a:lstStyle/>
                    <a:p>
                      <a:r>
                        <a:rPr lang="en-US" sz="2200" dirty="0" smtClean="0">
                          <a:latin typeface="Times New Roman" pitchFamily="18" charset="0"/>
                          <a:cs typeface="Times New Roman" pitchFamily="18" charset="0"/>
                        </a:rPr>
                        <a:t>Heavy menses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Frequent bowel movements</a:t>
                      </a:r>
                    </a:p>
                  </a:txBody>
                  <a:tcPr/>
                </a:tc>
              </a:tr>
              <a:tr h="42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Dry, course hair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Changes in vision</a:t>
                      </a:r>
                    </a:p>
                  </a:txBody>
                  <a:tcPr/>
                </a:tc>
              </a:tr>
              <a:tr h="42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Mood swings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Fatigue and muscle weakness</a:t>
                      </a:r>
                    </a:p>
                  </a:txBody>
                  <a:tcPr/>
                </a:tc>
              </a:tr>
              <a:tr h="42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Weight gain</a:t>
                      </a: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Menstrual disturbance</a:t>
                      </a:r>
                    </a:p>
                  </a:txBody>
                  <a:tcPr/>
                </a:tc>
              </a:tr>
              <a:tr h="42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Hoarse voice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Impaired fertility</a:t>
                      </a:r>
                    </a:p>
                  </a:txBody>
                  <a:tcPr/>
                </a:tc>
              </a:tr>
              <a:tr h="42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Dry, course skin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Mental disturbances</a:t>
                      </a:r>
                    </a:p>
                  </a:txBody>
                  <a:tcPr/>
                </a:tc>
              </a:tr>
              <a:tr h="42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Constipation</a:t>
                      </a: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Sleep disturbances</a:t>
                      </a:r>
                    </a:p>
                  </a:txBody>
                  <a:tcPr/>
                </a:tc>
              </a:tr>
              <a:tr h="423301">
                <a:tc>
                  <a:txBody>
                    <a:bodyPr/>
                    <a:lstStyle/>
                    <a:p>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Tremors</a:t>
                      </a:r>
                      <a:endParaRPr lang="en-US" sz="2200" dirty="0">
                        <a:latin typeface="Times New Roman" pitchFamily="18" charset="0"/>
                        <a:cs typeface="Times New Roman" pitchFamily="18" charset="0"/>
                      </a:endParaRPr>
                    </a:p>
                  </a:txBody>
                  <a:tcPr/>
                </a:tc>
              </a:tr>
              <a:tr h="423301">
                <a:tc>
                  <a:txBody>
                    <a:bodyPr/>
                    <a:lstStyle/>
                    <a:p>
                      <a:endParaRPr lang="en-US" sz="2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Thyroid enlargement</a:t>
                      </a:r>
                    </a:p>
                  </a:txBody>
                  <a:tcPr/>
                </a:tc>
              </a:tr>
            </a:tbl>
          </a:graphicData>
        </a:graphic>
      </p:graphicFrame>
      <p:sp>
        <p:nvSpPr>
          <p:cNvPr id="6" name="TextBox 5"/>
          <p:cNvSpPr txBox="1"/>
          <p:nvPr/>
        </p:nvSpPr>
        <p:spPr>
          <a:xfrm>
            <a:off x="457200" y="304800"/>
            <a:ext cx="8458200" cy="461665"/>
          </a:xfrm>
          <a:prstGeom prst="rect">
            <a:avLst/>
          </a:prstGeom>
          <a:noFill/>
        </p:spPr>
        <p:txBody>
          <a:bodyPr wrap="square" rtlCol="0">
            <a:spAutoFit/>
          </a:bodyPr>
          <a:lstStyle/>
          <a:p>
            <a:pPr algn="ctr"/>
            <a:r>
              <a:rPr lang="en-US" sz="2400" b="1" dirty="0">
                <a:latin typeface="Times New Roman" pitchFamily="18" charset="0"/>
                <a:cs typeface="Times New Roman" pitchFamily="18" charset="0"/>
              </a:rPr>
              <a:t>Common Symptoms of </a:t>
            </a:r>
            <a:r>
              <a:rPr lang="en-US" sz="2400" b="1" dirty="0" smtClean="0">
                <a:latin typeface="Times New Roman" pitchFamily="18" charset="0"/>
                <a:cs typeface="Times New Roman" pitchFamily="18" charset="0"/>
              </a:rPr>
              <a:t>Hypothyroidism and </a:t>
            </a:r>
            <a:r>
              <a:rPr lang="en-US" sz="2400" b="1" dirty="0">
                <a:latin typeface="Times New Roman" pitchFamily="18" charset="0"/>
                <a:cs typeface="Times New Roman" pitchFamily="18" charset="0"/>
              </a:rPr>
              <a:t>Hyperthyroidism</a:t>
            </a:r>
          </a:p>
        </p:txBody>
      </p:sp>
      <p:sp>
        <p:nvSpPr>
          <p:cNvPr id="8" name="TextBox 7"/>
          <p:cNvSpPr txBox="1"/>
          <p:nvPr/>
        </p:nvSpPr>
        <p:spPr>
          <a:xfrm>
            <a:off x="76200" y="63963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2212175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p:nvPr/>
        </p:nvSpPr>
        <p:spPr>
          <a:xfrm>
            <a:off x="304800" y="685800"/>
            <a:ext cx="8458200" cy="523220"/>
          </a:xfrm>
          <a:prstGeom prst="rect">
            <a:avLst/>
          </a:prstGeom>
        </p:spPr>
        <p:txBody>
          <a:bodyPr wrap="square">
            <a:spAutoFit/>
          </a:bodyPr>
          <a:lstStyle/>
          <a:p>
            <a:pPr lvl="0" algn="ctr"/>
            <a:endParaRPr lang="en-US" sz="2800" b="1" dirty="0">
              <a:solidFill>
                <a:srgbClr val="00B050"/>
              </a:solidFill>
              <a:latin typeface="Times New Roman" pitchFamily="18" charset="0"/>
              <a:cs typeface="Times New Roman" pitchFamily="18" charset="0"/>
            </a:endParaRPr>
          </a:p>
        </p:txBody>
      </p:sp>
      <p:sp>
        <p:nvSpPr>
          <p:cNvPr id="5" name="TextBox 4"/>
          <p:cNvSpPr txBox="1"/>
          <p:nvPr/>
        </p:nvSpPr>
        <p:spPr>
          <a:xfrm>
            <a:off x="304800" y="533400"/>
            <a:ext cx="8610600" cy="5016758"/>
          </a:xfrm>
          <a:prstGeom prst="rect">
            <a:avLst/>
          </a:prstGeom>
          <a:solidFill>
            <a:schemeClr val="bg1">
              <a:lumMod val="95000"/>
            </a:schemeClr>
          </a:solidFill>
          <a:ln>
            <a:solidFill>
              <a:schemeClr val="accent1"/>
            </a:solidFill>
          </a:ln>
        </p:spPr>
        <p:txBody>
          <a:bodyPr wrap="square" rtlCol="0">
            <a:spAutoFit/>
          </a:bodyPr>
          <a:lstStyle/>
          <a:p>
            <a:pPr algn="ctr"/>
            <a:r>
              <a:rPr lang="en-US" sz="3200" b="1" dirty="0" smtClean="0">
                <a:latin typeface="Times New Roman" pitchFamily="18" charset="0"/>
                <a:cs typeface="Times New Roman" pitchFamily="18" charset="0"/>
              </a:rPr>
              <a:t>Management in Thyroid Dysfunction</a:t>
            </a:r>
          </a:p>
          <a:p>
            <a:pPr algn="ctr"/>
            <a:endParaRPr lang="en-US" sz="3200" b="1" dirty="0" smtClean="0">
              <a:latin typeface="Times New Roman" pitchFamily="18" charset="0"/>
              <a:cs typeface="Times New Roman" pitchFamily="18" charset="0"/>
            </a:endParaRPr>
          </a:p>
          <a:p>
            <a:pPr marL="457200" indent="-457200">
              <a:buFont typeface="Wingdings" pitchFamily="2" charset="2"/>
              <a:buChar char="§"/>
            </a:pPr>
            <a:r>
              <a:rPr lang="en-US" sz="2800" dirty="0" smtClean="0">
                <a:latin typeface="Times New Roman" pitchFamily="18" charset="0"/>
                <a:cs typeface="Times New Roman" pitchFamily="18" charset="0"/>
              </a:rPr>
              <a:t>Drug therapy</a:t>
            </a:r>
          </a:p>
          <a:p>
            <a:pPr marL="457200" indent="-457200">
              <a:buFont typeface="Wingdings" pitchFamily="2" charset="2"/>
              <a:buChar char="§"/>
            </a:pPr>
            <a:r>
              <a:rPr lang="en-US" sz="2800" dirty="0" smtClean="0">
                <a:latin typeface="Times New Roman" pitchFamily="18" charset="0"/>
                <a:cs typeface="Times New Roman" pitchFamily="18" charset="0"/>
              </a:rPr>
              <a:t>Diet </a:t>
            </a:r>
            <a:r>
              <a:rPr lang="en-US" sz="2800" dirty="0">
                <a:latin typeface="Times New Roman" pitchFamily="18" charset="0"/>
                <a:cs typeface="Times New Roman" pitchFamily="18" charset="0"/>
              </a:rPr>
              <a:t>history to </a:t>
            </a:r>
            <a:r>
              <a:rPr lang="en-US" sz="2800" dirty="0" smtClean="0">
                <a:latin typeface="Times New Roman" pitchFamily="18" charset="0"/>
                <a:cs typeface="Times New Roman" pitchFamily="18" charset="0"/>
              </a:rPr>
              <a:t>evaluate micronutrient intake including </a:t>
            </a:r>
            <a:r>
              <a:rPr lang="en-US" sz="2800" b="1" dirty="0" err="1" smtClean="0">
                <a:solidFill>
                  <a:srgbClr val="C00000"/>
                </a:solidFill>
                <a:latin typeface="Times New Roman" pitchFamily="18" charset="0"/>
                <a:cs typeface="Times New Roman" pitchFamily="18" charset="0"/>
              </a:rPr>
              <a:t>vit</a:t>
            </a:r>
            <a:r>
              <a:rPr lang="en-US" sz="2800" b="1" dirty="0" smtClean="0">
                <a:solidFill>
                  <a:srgbClr val="C00000"/>
                </a:solidFill>
                <a:latin typeface="Times New Roman" pitchFamily="18" charset="0"/>
                <a:cs typeface="Times New Roman" pitchFamily="18" charset="0"/>
              </a:rPr>
              <a:t> </a:t>
            </a:r>
            <a:r>
              <a:rPr lang="en-US" sz="2800" b="1" dirty="0">
                <a:solidFill>
                  <a:srgbClr val="C00000"/>
                </a:solidFill>
                <a:latin typeface="Times New Roman" pitchFamily="18" charset="0"/>
                <a:cs typeface="Times New Roman" pitchFamily="18" charset="0"/>
              </a:rPr>
              <a:t>D</a:t>
            </a:r>
            <a:r>
              <a:rPr lang="en-US" sz="2800" b="1" dirty="0" smtClean="0">
                <a:solidFill>
                  <a:srgbClr val="C00000"/>
                </a:solidFill>
                <a:latin typeface="Times New Roman" pitchFamily="18" charset="0"/>
                <a:cs typeface="Times New Roman" pitchFamily="18" charset="0"/>
              </a:rPr>
              <a:t>, Iodine</a:t>
            </a:r>
            <a:r>
              <a:rPr lang="en-US" sz="2800" b="1" dirty="0">
                <a:solidFill>
                  <a:srgbClr val="C00000"/>
                </a:solidFill>
                <a:latin typeface="Times New Roman" pitchFamily="18" charset="0"/>
                <a:cs typeface="Times New Roman" pitchFamily="18" charset="0"/>
              </a:rPr>
              <a:t>, zinc, </a:t>
            </a:r>
            <a:r>
              <a:rPr lang="en-US" sz="2800" b="1" dirty="0" smtClean="0">
                <a:solidFill>
                  <a:srgbClr val="C00000"/>
                </a:solidFill>
                <a:latin typeface="Times New Roman" pitchFamily="18" charset="0"/>
                <a:cs typeface="Times New Roman" pitchFamily="18" charset="0"/>
              </a:rPr>
              <a:t>selenium, Fe</a:t>
            </a:r>
          </a:p>
          <a:p>
            <a:pPr marL="457200" indent="-457200">
              <a:buFont typeface="Wingdings" pitchFamily="2" charset="2"/>
              <a:buChar char="§"/>
            </a:pPr>
            <a:r>
              <a:rPr lang="en-US" sz="2800" dirty="0" smtClean="0">
                <a:latin typeface="Times New Roman" pitchFamily="18" charset="0"/>
                <a:cs typeface="Times New Roman" pitchFamily="18" charset="0"/>
              </a:rPr>
              <a:t>History </a:t>
            </a:r>
            <a:r>
              <a:rPr lang="en-US" sz="2800" dirty="0">
                <a:latin typeface="Times New Roman" pitchFamily="18" charset="0"/>
                <a:cs typeface="Times New Roman" pitchFamily="18" charset="0"/>
              </a:rPr>
              <a:t>of presence of stressors</a:t>
            </a:r>
            <a:r>
              <a:rPr lang="en-US" sz="2800" dirty="0" smtClean="0">
                <a:latin typeface="Times New Roman" pitchFamily="18" charset="0"/>
                <a:cs typeface="Times New Roman" pitchFamily="18" charset="0"/>
              </a:rPr>
              <a:t>, toxins</a:t>
            </a:r>
            <a:r>
              <a:rPr lang="en-US" sz="2800" dirty="0">
                <a:latin typeface="Times New Roman" pitchFamily="18" charset="0"/>
                <a:cs typeface="Times New Roman" pitchFamily="18" charset="0"/>
              </a:rPr>
              <a:t>, autoantibodies, </a:t>
            </a:r>
            <a:r>
              <a:rPr lang="en-US" sz="2800" dirty="0" smtClean="0">
                <a:latin typeface="Times New Roman" pitchFamily="18" charset="0"/>
                <a:cs typeface="Times New Roman" pitchFamily="18" charset="0"/>
              </a:rPr>
              <a:t>infection</a:t>
            </a:r>
          </a:p>
          <a:p>
            <a:pPr marL="457200" indent="-457200">
              <a:buFont typeface="Wingdings" pitchFamily="2" charset="2"/>
              <a:buChar char="§"/>
            </a:pPr>
            <a:r>
              <a:rPr lang="en-US" sz="2800" b="1" dirty="0" smtClean="0">
                <a:solidFill>
                  <a:srgbClr val="0070C0"/>
                </a:solidFill>
                <a:latin typeface="Times New Roman" pitchFamily="18" charset="0"/>
                <a:cs typeface="Times New Roman" pitchFamily="18" charset="0"/>
              </a:rPr>
              <a:t>Supplementation with appropriate nutrients</a:t>
            </a:r>
          </a:p>
          <a:p>
            <a:pPr marL="457200" indent="-457200">
              <a:buFont typeface="Wingdings" pitchFamily="2" charset="2"/>
              <a:buChar char="§"/>
            </a:pPr>
            <a:r>
              <a:rPr lang="en-US" sz="2800" dirty="0" smtClean="0">
                <a:latin typeface="Times New Roman" pitchFamily="18" charset="0"/>
                <a:cs typeface="Times New Roman" pitchFamily="18" charset="0"/>
              </a:rPr>
              <a:t>Anti-</a:t>
            </a:r>
            <a:r>
              <a:rPr lang="en-US" sz="2800" dirty="0" err="1" smtClean="0">
                <a:latin typeface="Times New Roman" pitchFamily="18" charset="0"/>
                <a:cs typeface="Times New Roman" pitchFamily="18" charset="0"/>
              </a:rPr>
              <a:t>inflammating</a:t>
            </a:r>
            <a:r>
              <a:rPr lang="en-US" sz="2800" dirty="0" smtClean="0">
                <a:latin typeface="Times New Roman" pitchFamily="18" charset="0"/>
                <a:cs typeface="Times New Roman" pitchFamily="18" charset="0"/>
              </a:rPr>
              <a:t> diet</a:t>
            </a:r>
          </a:p>
          <a:p>
            <a:pPr marL="457200" indent="-457200">
              <a:buFont typeface="Wingdings" pitchFamily="2" charset="2"/>
              <a:buChar char="§"/>
            </a:pPr>
            <a:r>
              <a:rPr lang="en-US" sz="2800" dirty="0" smtClean="0">
                <a:latin typeface="Times New Roman" pitchFamily="18" charset="0"/>
                <a:cs typeface="Times New Roman" pitchFamily="18" charset="0"/>
              </a:rPr>
              <a:t>Elimination </a:t>
            </a:r>
            <a:r>
              <a:rPr lang="en-US" sz="2800" dirty="0">
                <a:latin typeface="Times New Roman" pitchFamily="18" charset="0"/>
                <a:cs typeface="Times New Roman" pitchFamily="18" charset="0"/>
              </a:rPr>
              <a:t>diet </a:t>
            </a:r>
            <a:r>
              <a:rPr lang="en-US" sz="2800" dirty="0" smtClean="0">
                <a:latin typeface="Times New Roman" pitchFamily="18" charset="0"/>
                <a:cs typeface="Times New Roman" pitchFamily="18" charset="0"/>
              </a:rPr>
              <a:t>to possible </a:t>
            </a:r>
            <a:r>
              <a:rPr lang="en-US" sz="2800" dirty="0">
                <a:latin typeface="Times New Roman" pitchFamily="18" charset="0"/>
                <a:cs typeface="Times New Roman" pitchFamily="18" charset="0"/>
              </a:rPr>
              <a:t>food sensitivity</a:t>
            </a:r>
          </a:p>
          <a:p>
            <a:pPr algn="ctr"/>
            <a:endParaRPr lang="en-US" sz="3200" b="1" dirty="0">
              <a:latin typeface="Times New Roman" pitchFamily="18" charset="0"/>
              <a:cs typeface="Times New Roman" pitchFamily="18" charset="0"/>
            </a:endParaRPr>
          </a:p>
        </p:txBody>
      </p:sp>
      <p:sp>
        <p:nvSpPr>
          <p:cNvPr id="6" name="TextBox 5"/>
          <p:cNvSpPr txBox="1"/>
          <p:nvPr/>
        </p:nvSpPr>
        <p:spPr>
          <a:xfrm>
            <a:off x="76200" y="624840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et al. J. Modern Nutrition in Health and Disease, 2014</a:t>
            </a:r>
            <a:r>
              <a:rPr lang="en-US" sz="1200" dirty="0" smtClean="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9266149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304800" y="685800"/>
            <a:ext cx="8458200" cy="523220"/>
          </a:xfrm>
          <a:prstGeom prst="rect">
            <a:avLst/>
          </a:prstGeom>
        </p:spPr>
        <p:txBody>
          <a:bodyPr wrap="square">
            <a:spAutoFit/>
          </a:bodyPr>
          <a:lstStyle/>
          <a:p>
            <a:pPr lvl="0" algn="ctr"/>
            <a:endParaRPr lang="en-US" sz="2800" b="1" dirty="0">
              <a:solidFill>
                <a:srgbClr val="00B050"/>
              </a:solidFill>
              <a:latin typeface="Times New Roman" pitchFamily="18" charset="0"/>
              <a:cs typeface="Times New Roman" pitchFamily="18" charset="0"/>
            </a:endParaRPr>
          </a:p>
        </p:txBody>
      </p:sp>
      <p:sp>
        <p:nvSpPr>
          <p:cNvPr id="5" name="TextBox 4"/>
          <p:cNvSpPr txBox="1"/>
          <p:nvPr/>
        </p:nvSpPr>
        <p:spPr>
          <a:xfrm>
            <a:off x="166255" y="355223"/>
            <a:ext cx="8825345" cy="5878532"/>
          </a:xfrm>
          <a:prstGeom prst="rect">
            <a:avLst/>
          </a:prstGeom>
          <a:solidFill>
            <a:schemeClr val="bg1">
              <a:lumMod val="95000"/>
            </a:schemeClr>
          </a:solidFill>
          <a:ln>
            <a:solidFill>
              <a:schemeClr val="accent1"/>
            </a:solidFill>
          </a:ln>
        </p:spPr>
        <p:txBody>
          <a:bodyPr wrap="square" rtlCol="0">
            <a:spAutoFit/>
          </a:bodyPr>
          <a:lstStyle/>
          <a:p>
            <a:pPr algn="ctr"/>
            <a:r>
              <a:rPr lang="fa-IR" sz="3200" b="1" dirty="0" smtClean="0">
                <a:solidFill>
                  <a:srgbClr val="002060"/>
                </a:solidFill>
                <a:latin typeface="Times New Roman" pitchFamily="18" charset="0"/>
                <a:cs typeface="B Nazanin" pitchFamily="2" charset="-78"/>
              </a:rPr>
              <a:t>نکات تغذیه ای در اختلالات تیروئیدی</a:t>
            </a:r>
          </a:p>
          <a:p>
            <a:pPr algn="ctr"/>
            <a:endParaRPr lang="fa-IR" sz="3200" b="1" dirty="0" smtClean="0">
              <a:latin typeface="Times New Roman" pitchFamily="18" charset="0"/>
              <a:cs typeface="B Nazanin" pitchFamily="2" charset="-78"/>
            </a:endParaRPr>
          </a:p>
          <a:p>
            <a:pPr marL="457200" indent="-457200" algn="r" rtl="1">
              <a:lnSpc>
                <a:spcPct val="150000"/>
              </a:lnSpc>
              <a:buFont typeface="Wingdings" pitchFamily="2" charset="2"/>
              <a:buChar char="§"/>
            </a:pPr>
            <a:r>
              <a:rPr lang="fa-IR" sz="2600" dirty="0" smtClean="0">
                <a:latin typeface="Times New Roman" pitchFamily="18" charset="0"/>
                <a:cs typeface="B Nazanin" pitchFamily="2" charset="-78"/>
              </a:rPr>
              <a:t>در صورت بروز یبوست در حالت هیپوتیروئیدی نیاز است اقدامات تغذیه ای شامل </a:t>
            </a:r>
            <a:r>
              <a:rPr lang="fa-IR" sz="2600" b="1" dirty="0" smtClean="0">
                <a:solidFill>
                  <a:srgbClr val="0070C0"/>
                </a:solidFill>
                <a:latin typeface="Times New Roman" pitchFamily="18" charset="0"/>
                <a:cs typeface="B Nazanin" pitchFamily="2" charset="-78"/>
              </a:rPr>
              <a:t>افزایش دریافت فیبر غذایی از سبزیجات، میوه ها، غلات کامل، حبوبات و دانه ها </a:t>
            </a:r>
            <a:r>
              <a:rPr lang="fa-IR" sz="2600" dirty="0" smtClean="0">
                <a:latin typeface="Times New Roman" pitchFamily="18" charset="0"/>
                <a:cs typeface="B Nazanin" pitchFamily="2" charset="-78"/>
              </a:rPr>
              <a:t>در نظر گرفته شود.</a:t>
            </a:r>
          </a:p>
          <a:p>
            <a:pPr marL="457200" indent="-457200" algn="r" rtl="1">
              <a:lnSpc>
                <a:spcPct val="150000"/>
              </a:lnSpc>
              <a:buFont typeface="Wingdings" pitchFamily="2" charset="2"/>
              <a:buChar char="§"/>
            </a:pPr>
            <a:r>
              <a:rPr lang="fa-IR" sz="2600" b="1" dirty="0" smtClean="0">
                <a:solidFill>
                  <a:srgbClr val="C00000"/>
                </a:solidFill>
                <a:latin typeface="Times New Roman" pitchFamily="18" charset="0"/>
                <a:cs typeface="B Nazanin" pitchFamily="2" charset="-78"/>
              </a:rPr>
              <a:t>مصرف مایعات </a:t>
            </a:r>
            <a:r>
              <a:rPr lang="fa-IR" sz="2600" dirty="0" smtClean="0">
                <a:latin typeface="Times New Roman" pitchFamily="18" charset="0"/>
                <a:cs typeface="B Nazanin" pitchFamily="2" charset="-78"/>
              </a:rPr>
              <a:t>کافی (حداقل 2 لیتر در روز) و همچنین </a:t>
            </a:r>
            <a:r>
              <a:rPr lang="fa-IR" sz="2600" b="1" dirty="0" smtClean="0">
                <a:solidFill>
                  <a:srgbClr val="C00000"/>
                </a:solidFill>
                <a:latin typeface="Times New Roman" pitchFamily="18" charset="0"/>
                <a:cs typeface="B Nazanin" pitchFamily="2" charset="-78"/>
              </a:rPr>
              <a:t>فعالیت بدنی ملایم هوازی </a:t>
            </a:r>
            <a:r>
              <a:rPr lang="fa-IR" sz="2600" dirty="0" smtClean="0">
                <a:latin typeface="Times New Roman" pitchFamily="18" charset="0"/>
                <a:cs typeface="B Nazanin" pitchFamily="2" charset="-78"/>
              </a:rPr>
              <a:t>(حداقل 30 دقیقه در روز) به رفع یبوست کمک می کند.</a:t>
            </a:r>
            <a:endParaRPr lang="en-US" sz="2600" dirty="0" smtClean="0">
              <a:latin typeface="Times New Roman" pitchFamily="18" charset="0"/>
              <a:cs typeface="B Nazanin" pitchFamily="2" charset="-78"/>
            </a:endParaRPr>
          </a:p>
          <a:p>
            <a:pPr marL="457200" indent="-457200" algn="r" rtl="1">
              <a:lnSpc>
                <a:spcPct val="150000"/>
              </a:lnSpc>
              <a:buFont typeface="Wingdings" pitchFamily="2" charset="2"/>
              <a:buChar char="§"/>
            </a:pPr>
            <a:r>
              <a:rPr lang="fa-IR" sz="2600" dirty="0">
                <a:latin typeface="Times New Roman" pitchFamily="18" charset="0"/>
                <a:cs typeface="B Nazanin" pitchFamily="2" charset="-78"/>
              </a:rPr>
              <a:t>در صورت وجود کمبود ریزمغذی های شامل </a:t>
            </a:r>
            <a:r>
              <a:rPr lang="fa-IR" sz="2600" b="1" dirty="0">
                <a:solidFill>
                  <a:srgbClr val="0070C0"/>
                </a:solidFill>
                <a:latin typeface="Times New Roman" pitchFamily="18" charset="0"/>
                <a:cs typeface="B Nazanin" pitchFamily="2" charset="-78"/>
              </a:rPr>
              <a:t>روی، سلنیم، آهن و ویتامین </a:t>
            </a:r>
            <a:r>
              <a:rPr lang="en-US" sz="2600" b="1" dirty="0">
                <a:solidFill>
                  <a:srgbClr val="0070C0"/>
                </a:solidFill>
                <a:latin typeface="Times New Roman" pitchFamily="18" charset="0"/>
                <a:cs typeface="B Nazanin" pitchFamily="2" charset="-78"/>
              </a:rPr>
              <a:t>D</a:t>
            </a:r>
            <a:r>
              <a:rPr lang="fa-IR" sz="2600" b="1" dirty="0">
                <a:solidFill>
                  <a:srgbClr val="0070C0"/>
                </a:solidFill>
                <a:latin typeface="Times New Roman" pitchFamily="18" charset="0"/>
                <a:cs typeface="B Nazanin" pitchFamily="2" charset="-78"/>
              </a:rPr>
              <a:t> و </a:t>
            </a:r>
            <a:r>
              <a:rPr lang="en-US" sz="2600" b="1" dirty="0">
                <a:solidFill>
                  <a:srgbClr val="0070C0"/>
                </a:solidFill>
                <a:latin typeface="Times New Roman" pitchFamily="18" charset="0"/>
                <a:cs typeface="B Nazanin" pitchFamily="2" charset="-78"/>
              </a:rPr>
              <a:t>C</a:t>
            </a:r>
            <a:r>
              <a:rPr lang="fa-IR" sz="2600" b="1" dirty="0">
                <a:solidFill>
                  <a:srgbClr val="0070C0"/>
                </a:solidFill>
                <a:latin typeface="Times New Roman" pitchFamily="18" charset="0"/>
                <a:cs typeface="B Nazanin" pitchFamily="2" charset="-78"/>
              </a:rPr>
              <a:t> </a:t>
            </a:r>
            <a:r>
              <a:rPr lang="fa-IR" sz="2600" dirty="0">
                <a:latin typeface="Times New Roman" pitchFamily="18" charset="0"/>
                <a:cs typeface="B Nazanin" pitchFamily="2" charset="-78"/>
              </a:rPr>
              <a:t>در شرایط هیپوتیروئیدی، مصرف مکمل های آنها به منظور رفع کمبود آن ها می تواند در </a:t>
            </a:r>
            <a:r>
              <a:rPr lang="fa-IR" sz="2600" b="1" dirty="0">
                <a:solidFill>
                  <a:srgbClr val="00B050"/>
                </a:solidFill>
                <a:latin typeface="Times New Roman" pitchFamily="18" charset="0"/>
                <a:cs typeface="B Nazanin" pitchFamily="2" charset="-78"/>
              </a:rPr>
              <a:t>عملکرد تیروئید </a:t>
            </a:r>
            <a:r>
              <a:rPr lang="fa-IR" sz="2600" dirty="0">
                <a:latin typeface="Times New Roman" pitchFamily="18" charset="0"/>
                <a:cs typeface="B Nazanin" pitchFamily="2" charset="-78"/>
              </a:rPr>
              <a:t>موثر باشند</a:t>
            </a:r>
            <a:r>
              <a:rPr lang="fa-IR" sz="2600" dirty="0" smtClean="0">
                <a:latin typeface="Times New Roman" pitchFamily="18" charset="0"/>
                <a:cs typeface="B Nazanin" pitchFamily="2" charset="-78"/>
              </a:rPr>
              <a:t>.</a:t>
            </a:r>
            <a:endParaRPr lang="fa-IR" sz="2600" dirty="0">
              <a:latin typeface="Times New Roman" pitchFamily="18" charset="0"/>
              <a:cs typeface="B Nazanin" pitchFamily="2" charset="-78"/>
            </a:endParaRPr>
          </a:p>
        </p:txBody>
      </p:sp>
      <p:sp>
        <p:nvSpPr>
          <p:cNvPr id="6" name="TextBox 5"/>
          <p:cNvSpPr txBox="1"/>
          <p:nvPr/>
        </p:nvSpPr>
        <p:spPr>
          <a:xfrm>
            <a:off x="76200" y="624840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et al. J. Modern Nutrition in Health and Disease, 2014</a:t>
            </a:r>
            <a:r>
              <a:rPr lang="en-US" sz="1200" dirty="0" smtClean="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477045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304800" y="685800"/>
            <a:ext cx="8458200" cy="523220"/>
          </a:xfrm>
          <a:prstGeom prst="rect">
            <a:avLst/>
          </a:prstGeom>
        </p:spPr>
        <p:txBody>
          <a:bodyPr wrap="square">
            <a:spAutoFit/>
          </a:bodyPr>
          <a:lstStyle/>
          <a:p>
            <a:pPr lvl="0" algn="ctr"/>
            <a:endParaRPr lang="en-US" sz="2800" b="1" dirty="0">
              <a:solidFill>
                <a:srgbClr val="00B050"/>
              </a:solidFill>
              <a:latin typeface="Times New Roman" pitchFamily="18" charset="0"/>
              <a:cs typeface="Times New Roman" pitchFamily="18" charset="0"/>
            </a:endParaRPr>
          </a:p>
        </p:txBody>
      </p:sp>
      <p:sp>
        <p:nvSpPr>
          <p:cNvPr id="5" name="TextBox 4"/>
          <p:cNvSpPr txBox="1"/>
          <p:nvPr/>
        </p:nvSpPr>
        <p:spPr>
          <a:xfrm>
            <a:off x="121186" y="213003"/>
            <a:ext cx="8946613" cy="5386090"/>
          </a:xfrm>
          <a:prstGeom prst="rect">
            <a:avLst/>
          </a:prstGeom>
          <a:solidFill>
            <a:schemeClr val="bg1">
              <a:lumMod val="95000"/>
            </a:schemeClr>
          </a:solidFill>
          <a:ln>
            <a:solidFill>
              <a:schemeClr val="accent1"/>
            </a:solidFill>
          </a:ln>
        </p:spPr>
        <p:txBody>
          <a:bodyPr wrap="square" rtlCol="0">
            <a:spAutoFit/>
          </a:bodyPr>
          <a:lstStyle/>
          <a:p>
            <a:pPr algn="ctr" rtl="1"/>
            <a:r>
              <a:rPr lang="fa-IR" sz="1400" b="1" dirty="0" smtClean="0">
                <a:solidFill>
                  <a:srgbClr val="002060"/>
                </a:solidFill>
                <a:latin typeface="Times New Roman" pitchFamily="18" charset="0"/>
                <a:cs typeface="B Nazanin" pitchFamily="2" charset="-78"/>
              </a:rPr>
              <a:t>ادامه</a:t>
            </a:r>
            <a:r>
              <a:rPr lang="fa-IR" sz="3200" b="1" dirty="0" smtClean="0">
                <a:solidFill>
                  <a:srgbClr val="002060"/>
                </a:solidFill>
                <a:latin typeface="Times New Roman" pitchFamily="18" charset="0"/>
                <a:cs typeface="B Nazanin" pitchFamily="2" charset="-78"/>
              </a:rPr>
              <a:t> نکات تغذیه ای در اختلالات تیروئیدی</a:t>
            </a:r>
          </a:p>
          <a:p>
            <a:pPr algn="ctr" rtl="1">
              <a:lnSpc>
                <a:spcPct val="150000"/>
              </a:lnSpc>
            </a:pPr>
            <a:endParaRPr lang="fa-IR" sz="3200" b="1" dirty="0" smtClean="0">
              <a:solidFill>
                <a:srgbClr val="002060"/>
              </a:solidFill>
              <a:latin typeface="Times New Roman" pitchFamily="18" charset="0"/>
              <a:cs typeface="B Nazanin" pitchFamily="2" charset="-78"/>
            </a:endParaRPr>
          </a:p>
          <a:p>
            <a:pPr marL="457200" indent="-457200" algn="r" rtl="1">
              <a:lnSpc>
                <a:spcPct val="150000"/>
              </a:lnSpc>
              <a:buFont typeface="Wingdings" pitchFamily="2" charset="2"/>
              <a:buChar char="§"/>
            </a:pPr>
            <a:r>
              <a:rPr lang="fa-IR" sz="2600" dirty="0" smtClean="0">
                <a:latin typeface="Times New Roman" pitchFamily="18" charset="0"/>
                <a:cs typeface="B Nazanin" pitchFamily="2" charset="-78"/>
              </a:rPr>
              <a:t>اگر چه </a:t>
            </a:r>
            <a:r>
              <a:rPr lang="fa-IR" sz="2600" b="1" dirty="0" smtClean="0">
                <a:solidFill>
                  <a:srgbClr val="C00000"/>
                </a:solidFill>
                <a:latin typeface="Times New Roman" pitchFamily="18" charset="0"/>
                <a:cs typeface="B Nazanin" pitchFamily="2" charset="-78"/>
              </a:rPr>
              <a:t>گواتروژن </a:t>
            </a:r>
            <a:r>
              <a:rPr lang="fa-IR" sz="2600" b="1" dirty="0">
                <a:solidFill>
                  <a:srgbClr val="C00000"/>
                </a:solidFill>
                <a:latin typeface="Times New Roman" pitchFamily="18" charset="0"/>
                <a:cs typeface="B Nazanin" pitchFamily="2" charset="-78"/>
              </a:rPr>
              <a:t>ها </a:t>
            </a:r>
            <a:r>
              <a:rPr lang="fa-IR" sz="2600" b="1" dirty="0" smtClean="0">
                <a:solidFill>
                  <a:srgbClr val="C00000"/>
                </a:solidFill>
                <a:latin typeface="Times New Roman" pitchFamily="18" charset="0"/>
                <a:cs typeface="B Nazanin" pitchFamily="2" charset="-78"/>
              </a:rPr>
              <a:t>(از جمله کلم </a:t>
            </a:r>
            <a:r>
              <a:rPr lang="fa-IR" sz="2600" b="1" dirty="0">
                <a:solidFill>
                  <a:srgbClr val="C00000"/>
                </a:solidFill>
                <a:latin typeface="Times New Roman" pitchFamily="18" charset="0"/>
                <a:cs typeface="B Nazanin" pitchFamily="2" charset="-78"/>
              </a:rPr>
              <a:t>بروکلی، گل </a:t>
            </a:r>
            <a:r>
              <a:rPr lang="fa-IR" sz="2600" b="1" dirty="0" smtClean="0">
                <a:solidFill>
                  <a:srgbClr val="C00000"/>
                </a:solidFill>
                <a:latin typeface="Times New Roman" pitchFamily="18" charset="0"/>
                <a:cs typeface="B Nazanin" pitchFamily="2" charset="-78"/>
              </a:rPr>
              <a:t>کلم، دانه خردل، شلغم، تربچه، سویا، کاساوا و ...) </a:t>
            </a:r>
            <a:r>
              <a:rPr lang="fa-IR" sz="2600" dirty="0" smtClean="0">
                <a:latin typeface="Times New Roman" pitchFamily="18" charset="0"/>
                <a:cs typeface="B Nazanin" pitchFamily="2" charset="-78"/>
              </a:rPr>
              <a:t>بطور جدی نمی توانند موجب کمبود هورمون های تیروئیدی شوند</a:t>
            </a:r>
            <a:r>
              <a:rPr lang="en-US" sz="2600" dirty="0" smtClean="0">
                <a:latin typeface="Times New Roman" pitchFamily="18" charset="0"/>
                <a:cs typeface="B Nazanin" pitchFamily="2" charset="-78"/>
              </a:rPr>
              <a:t>.</a:t>
            </a:r>
            <a:r>
              <a:rPr lang="fa-IR" sz="2600" dirty="0" smtClean="0">
                <a:latin typeface="Times New Roman" pitchFamily="18" charset="0"/>
                <a:cs typeface="B Nazanin" pitchFamily="2" charset="-78"/>
              </a:rPr>
              <a:t> ولی محدودیت مصرف آن ها می تواند در بهبود شرایط هیپوتیروئیدی موثر باشند.</a:t>
            </a:r>
          </a:p>
          <a:p>
            <a:pPr marL="457200" indent="-457200" algn="r" rtl="1">
              <a:lnSpc>
                <a:spcPct val="150000"/>
              </a:lnSpc>
              <a:buFont typeface="Wingdings" pitchFamily="2" charset="2"/>
              <a:buChar char="§"/>
            </a:pPr>
            <a:r>
              <a:rPr lang="fa-IR" sz="2400" dirty="0">
                <a:latin typeface="Times New Roman" pitchFamily="18" charset="0"/>
                <a:cs typeface="B Nazanin" pitchFamily="2" charset="-78"/>
              </a:rPr>
              <a:t>همزمان با دارودرمانی جهت برگرداندن سطح تیروئید بدن به حد نرمال، </a:t>
            </a:r>
            <a:r>
              <a:rPr lang="fa-IR" sz="2400" b="1" dirty="0">
                <a:solidFill>
                  <a:srgbClr val="0070C0"/>
                </a:solidFill>
                <a:latin typeface="Times New Roman" pitchFamily="18" charset="0"/>
                <a:cs typeface="B Nazanin" pitchFamily="2" charset="-78"/>
              </a:rPr>
              <a:t>برای افراد چاق در شرایط هیپوتیروئیدی در صورت دریافت انرژی بالاتر، رژیم غذایی کاهش وزن و یا کنترل وزن تجویز گردد</a:t>
            </a:r>
            <a:r>
              <a:rPr lang="fa-IR" sz="2400" b="1" dirty="0" smtClean="0">
                <a:solidFill>
                  <a:srgbClr val="0070C0"/>
                </a:solidFill>
                <a:latin typeface="Times New Roman" pitchFamily="18" charset="0"/>
                <a:cs typeface="B Nazanin" pitchFamily="2" charset="-78"/>
              </a:rPr>
              <a:t>.</a:t>
            </a:r>
            <a:endParaRPr lang="en-US" sz="3200" b="1" dirty="0">
              <a:solidFill>
                <a:srgbClr val="0070C0"/>
              </a:solidFill>
              <a:latin typeface="Times New Roman" pitchFamily="18" charset="0"/>
              <a:cs typeface="Times New Roman" pitchFamily="18" charset="0"/>
            </a:endParaRPr>
          </a:p>
        </p:txBody>
      </p:sp>
      <p:sp>
        <p:nvSpPr>
          <p:cNvPr id="7" name="TextBox 6"/>
          <p:cNvSpPr txBox="1"/>
          <p:nvPr/>
        </p:nvSpPr>
        <p:spPr>
          <a:xfrm>
            <a:off x="0" y="624840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et al. J. Modern Nutrition in Health and Disease, 2014</a:t>
            </a:r>
            <a:r>
              <a:rPr lang="en-US" sz="1200" dirty="0" smtClean="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420482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TextBox 2"/>
          <p:cNvSpPr txBox="1"/>
          <p:nvPr/>
        </p:nvSpPr>
        <p:spPr>
          <a:xfrm>
            <a:off x="1066800" y="1600200"/>
            <a:ext cx="7010400" cy="3216265"/>
          </a:xfrm>
          <a:prstGeom prst="rect">
            <a:avLst/>
          </a:prstGeom>
          <a:solidFill>
            <a:schemeClr val="tx2">
              <a:lumMod val="20000"/>
              <a:lumOff val="80000"/>
            </a:schemeClr>
          </a:solidFill>
          <a:ln>
            <a:solidFill>
              <a:schemeClr val="accent1"/>
            </a:solidFill>
          </a:ln>
        </p:spPr>
        <p:txBody>
          <a:bodyPr wrap="square" rtlCol="0">
            <a:spAutoFit/>
          </a:bodyPr>
          <a:lstStyle/>
          <a:p>
            <a:pPr algn="ctr">
              <a:lnSpc>
                <a:spcPct val="200000"/>
              </a:lnSpc>
            </a:pPr>
            <a:r>
              <a:rPr lang="fa-IR" sz="4400" b="1" dirty="0" smtClean="0">
                <a:cs typeface="B Nazanin" panose="00000400000000000000" pitchFamily="2" charset="-78"/>
              </a:rPr>
              <a:t>اختلالات پاراتیروئید</a:t>
            </a:r>
          </a:p>
          <a:p>
            <a:pPr marL="571500" indent="-571500" algn="ctr" rtl="1">
              <a:lnSpc>
                <a:spcPct val="150000"/>
              </a:lnSpc>
              <a:buFont typeface="Wingdings" panose="05000000000000000000" pitchFamily="2" charset="2"/>
              <a:buChar char="§"/>
            </a:pPr>
            <a:r>
              <a:rPr lang="fa-IR" sz="4000" b="1" dirty="0" smtClean="0">
                <a:cs typeface="B Nazanin" panose="00000400000000000000" pitchFamily="2" charset="-78"/>
              </a:rPr>
              <a:t>هیپوکلسمی</a:t>
            </a:r>
          </a:p>
          <a:p>
            <a:pPr marL="571500" indent="-571500" algn="ctr" rtl="1">
              <a:lnSpc>
                <a:spcPct val="150000"/>
              </a:lnSpc>
              <a:buFont typeface="Wingdings" panose="05000000000000000000" pitchFamily="2" charset="2"/>
              <a:buChar char="§"/>
            </a:pPr>
            <a:r>
              <a:rPr lang="fa-IR" sz="4000" b="1" dirty="0" smtClean="0">
                <a:cs typeface="B Nazanin" panose="00000400000000000000" pitchFamily="2" charset="-78"/>
              </a:rPr>
              <a:t>هیپرکلسمی</a:t>
            </a:r>
          </a:p>
        </p:txBody>
      </p:sp>
    </p:spTree>
    <p:extLst>
      <p:ext uri="{BB962C8B-B14F-4D97-AF65-F5344CB8AC3E}">
        <p14:creationId xmlns:p14="http://schemas.microsoft.com/office/powerpoint/2010/main" val="28757832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pPr eaLnBrk="1" hangingPunct="1"/>
            <a:r>
              <a:rPr lang="en-US" sz="3600" b="1" dirty="0" smtClean="0">
                <a:solidFill>
                  <a:srgbClr val="002060"/>
                </a:solidFill>
                <a:latin typeface="Times New Roman" pitchFamily="18" charset="0"/>
                <a:cs typeface="Times New Roman" pitchFamily="18" charset="0"/>
              </a:rPr>
              <a:t>Acute </a:t>
            </a:r>
            <a:r>
              <a:rPr lang="en-US" sz="3600" b="1" dirty="0" err="1" smtClean="0">
                <a:solidFill>
                  <a:srgbClr val="002060"/>
                </a:solidFill>
                <a:latin typeface="Times New Roman" pitchFamily="18" charset="0"/>
                <a:cs typeface="Times New Roman" pitchFamily="18" charset="0"/>
              </a:rPr>
              <a:t>Hypocalcemia</a:t>
            </a:r>
            <a:r>
              <a:rPr lang="en-US" sz="3600" dirty="0" smtClean="0">
                <a:solidFill>
                  <a:srgbClr val="002060"/>
                </a:solidFill>
                <a:latin typeface="Times New Roman" pitchFamily="18" charset="0"/>
                <a:cs typeface="Times New Roman" pitchFamily="18" charset="0"/>
              </a:rPr>
              <a:t> </a:t>
            </a:r>
          </a:p>
        </p:txBody>
      </p:sp>
      <p:sp>
        <p:nvSpPr>
          <p:cNvPr id="92163" name="Rectangle 3"/>
          <p:cNvSpPr>
            <a:spLocks noGrp="1" noChangeArrowheads="1"/>
          </p:cNvSpPr>
          <p:nvPr>
            <p:ph idx="1"/>
          </p:nvPr>
        </p:nvSpPr>
        <p:spPr>
          <a:xfrm>
            <a:off x="304800" y="1371600"/>
            <a:ext cx="8610600" cy="4525963"/>
          </a:xfrm>
          <a:solidFill>
            <a:schemeClr val="accent5">
              <a:lumMod val="40000"/>
              <a:lumOff val="60000"/>
            </a:schemeClr>
          </a:solidFill>
          <a:ln>
            <a:solidFill>
              <a:schemeClr val="accent1"/>
            </a:solidFill>
          </a:ln>
        </p:spPr>
        <p:txBody>
          <a:bodyPr>
            <a:normAutofit/>
          </a:bodyPr>
          <a:lstStyle/>
          <a:p>
            <a:pPr algn="just" eaLnBrk="1" hangingPunct="1">
              <a:spcAft>
                <a:spcPts val="1800"/>
              </a:spcAft>
            </a:pPr>
            <a:r>
              <a:rPr lang="en-US" sz="2800" dirty="0" smtClean="0">
                <a:latin typeface="Times New Roman" pitchFamily="18" charset="0"/>
                <a:cs typeface="Times New Roman" pitchFamily="18" charset="0"/>
              </a:rPr>
              <a:t>Symptoms of </a:t>
            </a:r>
            <a:r>
              <a:rPr lang="en-US" sz="2800" dirty="0" err="1" smtClean="0">
                <a:latin typeface="Times New Roman" pitchFamily="18" charset="0"/>
                <a:cs typeface="Times New Roman" pitchFamily="18" charset="0"/>
              </a:rPr>
              <a:t>tetany</a:t>
            </a:r>
            <a:r>
              <a:rPr lang="en-US" sz="2800" dirty="0" smtClean="0">
                <a:latin typeface="Times New Roman" pitchFamily="18" charset="0"/>
                <a:cs typeface="Times New Roman" pitchFamily="18" charset="0"/>
              </a:rPr>
              <a:t>, seizure, or laryngeal spasm requiring aggressive treatment with intravenous calcium administration</a:t>
            </a:r>
          </a:p>
          <a:p>
            <a:pPr algn="just" eaLnBrk="1" hangingPunct="1">
              <a:spcAft>
                <a:spcPts val="1800"/>
              </a:spcAft>
            </a:pPr>
            <a:r>
              <a:rPr lang="en-US" sz="2800" b="1" u="sng" dirty="0" smtClean="0">
                <a:solidFill>
                  <a:srgbClr val="C00000"/>
                </a:solidFill>
                <a:latin typeface="Times New Roman" pitchFamily="18" charset="0"/>
                <a:cs typeface="Times New Roman" pitchFamily="18" charset="0"/>
              </a:rPr>
              <a:t>Calcium </a:t>
            </a:r>
            <a:r>
              <a:rPr lang="en-US" sz="2800" b="1" u="sng" dirty="0" err="1" smtClean="0">
                <a:solidFill>
                  <a:srgbClr val="C00000"/>
                </a:solidFill>
                <a:latin typeface="Times New Roman" pitchFamily="18" charset="0"/>
                <a:cs typeface="Times New Roman" pitchFamily="18" charset="0"/>
              </a:rPr>
              <a:t>gluconate</a:t>
            </a:r>
            <a:r>
              <a:rPr lang="en-US" sz="2800" dirty="0" smtClean="0">
                <a:latin typeface="Times New Roman" pitchFamily="18" charset="0"/>
                <a:cs typeface="Times New Roman" pitchFamily="18" charset="0"/>
              </a:rPr>
              <a:t> is the preferred intravenous calcium type</a:t>
            </a:r>
          </a:p>
          <a:p>
            <a:pPr algn="just" eaLnBrk="1" hangingPunct="1">
              <a:spcAft>
                <a:spcPts val="1800"/>
              </a:spcAft>
            </a:pPr>
            <a:r>
              <a:rPr lang="en-US" sz="2800" dirty="0" smtClean="0">
                <a:latin typeface="Times New Roman" pitchFamily="18" charset="0"/>
                <a:cs typeface="Times New Roman" pitchFamily="18" charset="0"/>
              </a:rPr>
              <a:t>This can be </a:t>
            </a:r>
            <a:r>
              <a:rPr lang="en-US" sz="2800" b="1" u="sng" dirty="0" smtClean="0">
                <a:solidFill>
                  <a:srgbClr val="C00000"/>
                </a:solidFill>
                <a:latin typeface="Times New Roman" pitchFamily="18" charset="0"/>
                <a:cs typeface="Times New Roman" pitchFamily="18" charset="0"/>
              </a:rPr>
              <a:t>repeated</a:t>
            </a:r>
            <a:r>
              <a:rPr lang="en-US" sz="2800" dirty="0" smtClean="0">
                <a:latin typeface="Times New Roman" pitchFamily="18" charset="0"/>
                <a:cs typeface="Times New Roman" pitchFamily="18" charset="0"/>
              </a:rPr>
              <a:t> until the patient's symptoms have cleared</a:t>
            </a:r>
          </a:p>
        </p:txBody>
      </p:sp>
      <p:sp>
        <p:nvSpPr>
          <p:cNvPr id="4" name="Slide Number Placeholder 3"/>
          <p:cNvSpPr>
            <a:spLocks noGrp="1"/>
          </p:cNvSpPr>
          <p:nvPr>
            <p:ph type="sldNum" sz="quarter" idx="12"/>
          </p:nvPr>
        </p:nvSpPr>
        <p:spPr/>
        <p:txBody>
          <a:bodyPr/>
          <a:lstStyle/>
          <a:p>
            <a:fld id="{C8CCB264-7712-4097-9104-7E96A0A9469B}" type="slidenum">
              <a:rPr lang="en-US" smtClean="0"/>
              <a:pPr/>
              <a:t>17</a:t>
            </a:fld>
            <a:endParaRPr lang="en-US"/>
          </a:p>
        </p:txBody>
      </p:sp>
      <p:sp>
        <p:nvSpPr>
          <p:cNvPr id="2" name="TextBox 1"/>
          <p:cNvSpPr txBox="1"/>
          <p:nvPr/>
        </p:nvSpPr>
        <p:spPr>
          <a:xfrm>
            <a:off x="228600" y="6096000"/>
            <a:ext cx="8839200" cy="646331"/>
          </a:xfrm>
          <a:prstGeom prst="rect">
            <a:avLst/>
          </a:prstGeom>
          <a:noFill/>
        </p:spPr>
        <p:txBody>
          <a:bodyPr wrap="square" rtlCol="0">
            <a:spAutoFit/>
          </a:bodyPr>
          <a:lstStyle/>
          <a:p>
            <a:r>
              <a:rPr lang="en-US" sz="1200" dirty="0" smtClean="0">
                <a:solidFill>
                  <a:srgbClr val="002060"/>
                </a:solidFill>
                <a:latin typeface="Times New Roman" panose="02020603050405020304" pitchFamily="18" charset="0"/>
                <a:cs typeface="Times New Roman" panose="02020603050405020304" pitchFamily="18" charset="0"/>
              </a:rPr>
              <a:t>Dickerson RN et al. Nutrition. 2007 May;23(5):436-7. </a:t>
            </a:r>
          </a:p>
          <a:p>
            <a:r>
              <a:rPr lang="en-US" sz="1200" dirty="0" smtClean="0">
                <a:solidFill>
                  <a:srgbClr val="002060"/>
                </a:solidFill>
                <a:latin typeface="Times New Roman" panose="02020603050405020304" pitchFamily="18" charset="0"/>
                <a:cs typeface="Times New Roman" panose="02020603050405020304" pitchFamily="18" charset="0"/>
              </a:rPr>
              <a:t>Anne L Schafer et. </a:t>
            </a:r>
            <a:r>
              <a:rPr lang="en-US" sz="1200" dirty="0" err="1" smtClean="0">
                <a:solidFill>
                  <a:srgbClr val="002060"/>
                </a:solidFill>
                <a:latin typeface="Times New Roman" panose="02020603050405020304" pitchFamily="18" charset="0"/>
                <a:cs typeface="Times New Roman" panose="02020603050405020304" pitchFamily="18" charset="0"/>
              </a:rPr>
              <a:t>Hypocalcemia</a:t>
            </a:r>
            <a:r>
              <a:rPr lang="en-US" sz="1200" dirty="0" smtClean="0">
                <a:solidFill>
                  <a:srgbClr val="002060"/>
                </a:solidFill>
                <a:latin typeface="Times New Roman" panose="02020603050405020304" pitchFamily="18" charset="0"/>
                <a:cs typeface="Times New Roman" panose="02020603050405020304" pitchFamily="18" charset="0"/>
              </a:rPr>
              <a:t>: Diagnosis and Treatment</a:t>
            </a:r>
            <a:r>
              <a:rPr lang="en-US" sz="1200" dirty="0">
                <a:solidFill>
                  <a:srgbClr val="002060"/>
                </a:solidFill>
                <a:latin typeface="Times New Roman" panose="02020603050405020304" pitchFamily="18" charset="0"/>
                <a:cs typeface="Times New Roman" panose="02020603050405020304" pitchFamily="18" charset="0"/>
              </a:rPr>
              <a:t>. Last Update: January 3, 2016</a:t>
            </a:r>
            <a:r>
              <a:rPr lang="en-US" sz="1200" dirty="0" smtClean="0">
                <a:solidFill>
                  <a:srgbClr val="002060"/>
                </a:solidFill>
                <a:latin typeface="Times New Roman" panose="02020603050405020304" pitchFamily="18" charset="0"/>
                <a:cs typeface="Times New Roman" panose="02020603050405020304" pitchFamily="18" charset="0"/>
              </a:rPr>
              <a:t>.</a:t>
            </a:r>
          </a:p>
          <a:p>
            <a:r>
              <a:rPr lang="en-US" sz="1200" dirty="0">
                <a:solidFill>
                  <a:srgbClr val="002060"/>
                </a:solidFill>
                <a:latin typeface="Times New Roman" panose="02020603050405020304" pitchFamily="18" charset="0"/>
                <a:cs typeface="Times New Roman" panose="02020603050405020304" pitchFamily="18" charset="0"/>
              </a:rPr>
              <a:t>TR 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NY (1966</a:t>
            </a:r>
            <a:r>
              <a:rPr lang="en-US" sz="1200" dirty="0" smtClean="0">
                <a:solidFill>
                  <a:srgbClr val="002060"/>
                </a:solidFill>
                <a:latin typeface="Times New Roman" panose="02020603050405020304" pitchFamily="18" charset="0"/>
                <a:cs typeface="Times New Roman" panose="02020603050405020304" pitchFamily="18" charset="0"/>
              </a:rPr>
              <a:t>) </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767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762000"/>
          </a:xfrm>
        </p:spPr>
        <p:txBody>
          <a:bodyPr>
            <a:normAutofit/>
          </a:bodyPr>
          <a:lstStyle/>
          <a:p>
            <a:pPr eaLnBrk="1" hangingPunct="1">
              <a:defRPr/>
            </a:pPr>
            <a:r>
              <a:rPr lang="en-US" sz="3600" b="1" dirty="0" smtClean="0">
                <a:solidFill>
                  <a:srgbClr val="002060"/>
                </a:solidFill>
                <a:latin typeface="Times New Roman" pitchFamily="18" charset="0"/>
                <a:cs typeface="Times New Roman" pitchFamily="18" charset="0"/>
              </a:rPr>
              <a:t>Adverse</a:t>
            </a:r>
            <a:r>
              <a:rPr lang="en-US" sz="3600" b="1" dirty="0" smtClean="0">
                <a:latin typeface="Times New Roman" pitchFamily="18" charset="0"/>
                <a:cs typeface="Times New Roman" pitchFamily="18" charset="0"/>
              </a:rPr>
              <a:t> </a:t>
            </a:r>
            <a:r>
              <a:rPr lang="en-US" sz="3600" b="1" dirty="0" smtClean="0">
                <a:solidFill>
                  <a:srgbClr val="002060"/>
                </a:solidFill>
                <a:latin typeface="Times New Roman" pitchFamily="18" charset="0"/>
                <a:cs typeface="Times New Roman" pitchFamily="18" charset="0"/>
              </a:rPr>
              <a:t>Effects</a:t>
            </a:r>
          </a:p>
        </p:txBody>
      </p:sp>
      <p:sp>
        <p:nvSpPr>
          <p:cNvPr id="35843" name="Rectangle 3"/>
          <p:cNvSpPr>
            <a:spLocks noGrp="1" noChangeArrowheads="1"/>
          </p:cNvSpPr>
          <p:nvPr>
            <p:ph idx="1"/>
          </p:nvPr>
        </p:nvSpPr>
        <p:spPr>
          <a:xfrm>
            <a:off x="228600" y="838200"/>
            <a:ext cx="8686800" cy="5486400"/>
          </a:xfrm>
          <a:solidFill>
            <a:schemeClr val="accent5">
              <a:lumMod val="40000"/>
              <a:lumOff val="60000"/>
            </a:schemeClr>
          </a:solidFill>
          <a:ln>
            <a:solidFill>
              <a:schemeClr val="accent1"/>
            </a:solidFill>
          </a:ln>
        </p:spPr>
        <p:txBody>
          <a:bodyPr>
            <a:noAutofit/>
          </a:bodyPr>
          <a:lstStyle/>
          <a:p>
            <a:pPr algn="just" eaLnBrk="1" hangingPunct="1">
              <a:lnSpc>
                <a:spcPct val="150000"/>
              </a:lnSpc>
              <a:spcAft>
                <a:spcPts val="1200"/>
              </a:spcAft>
              <a:buFont typeface="Wingdings" pitchFamily="2" charset="2"/>
              <a:buChar char="§"/>
              <a:defRPr/>
            </a:pPr>
            <a:r>
              <a:rPr lang="en-US" sz="2400" dirty="0" smtClean="0">
                <a:latin typeface="Times New Roman" pitchFamily="18" charset="0"/>
                <a:cs typeface="Times New Roman" pitchFamily="18" charset="0"/>
              </a:rPr>
              <a:t>Rapid administration could result in </a:t>
            </a:r>
            <a:r>
              <a:rPr lang="en-US" sz="2400" b="1" u="sng" dirty="0" smtClean="0">
                <a:solidFill>
                  <a:srgbClr val="C00000"/>
                </a:solidFill>
                <a:latin typeface="Times New Roman" pitchFamily="18" charset="0"/>
                <a:cs typeface="Times New Roman" pitchFamily="18" charset="0"/>
              </a:rPr>
              <a:t>arrhythmias</a:t>
            </a:r>
            <a:r>
              <a:rPr lang="en-US" sz="2400" dirty="0" smtClean="0">
                <a:latin typeface="Times New Roman" pitchFamily="18" charset="0"/>
                <a:cs typeface="Times New Roman" pitchFamily="18" charset="0"/>
              </a:rPr>
              <a:t>.</a:t>
            </a:r>
          </a:p>
          <a:p>
            <a:pPr algn="just" eaLnBrk="1" hangingPunct="1">
              <a:lnSpc>
                <a:spcPct val="150000"/>
              </a:lnSpc>
              <a:spcAft>
                <a:spcPts val="1200"/>
              </a:spcAft>
              <a:buFont typeface="Wingdings" pitchFamily="2" charset="2"/>
              <a:buChar char="§"/>
              <a:defRPr/>
            </a:pPr>
            <a:r>
              <a:rPr lang="en-US" sz="2400" dirty="0" smtClean="0">
                <a:latin typeface="Times New Roman" pitchFamily="18" charset="0"/>
                <a:cs typeface="Times New Roman" pitchFamily="18" charset="0"/>
              </a:rPr>
              <a:t>Local vein irritation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 Solutions  &gt;200 mg/100 ml of elemental Ca.</a:t>
            </a:r>
          </a:p>
          <a:p>
            <a:pPr algn="just" eaLnBrk="1" hangingPunct="1">
              <a:lnSpc>
                <a:spcPct val="150000"/>
              </a:lnSpc>
              <a:spcAft>
                <a:spcPts val="1200"/>
              </a:spcAft>
              <a:buFont typeface="Wingdings" pitchFamily="2" charset="2"/>
              <a:buChar char="§"/>
              <a:defRPr/>
            </a:pPr>
            <a:r>
              <a:rPr lang="en-US" sz="2400" dirty="0" smtClean="0">
                <a:latin typeface="Times New Roman" pitchFamily="18" charset="0"/>
                <a:cs typeface="Times New Roman" pitchFamily="18" charset="0"/>
              </a:rPr>
              <a:t>Ca should be diluted in saline.</a:t>
            </a:r>
          </a:p>
          <a:p>
            <a:pPr algn="just" eaLnBrk="1" hangingPunct="1">
              <a:lnSpc>
                <a:spcPct val="150000"/>
              </a:lnSpc>
              <a:spcAft>
                <a:spcPts val="1200"/>
              </a:spcAft>
              <a:buFont typeface="Wingdings" pitchFamily="2" charset="2"/>
              <a:buChar char="§"/>
              <a:defRPr/>
            </a:pPr>
            <a:r>
              <a:rPr lang="en-US" sz="2400" dirty="0" smtClean="0">
                <a:latin typeface="Times New Roman" pitchFamily="18" charset="0"/>
                <a:cs typeface="Times New Roman" pitchFamily="18" charset="0"/>
              </a:rPr>
              <a:t>IV solution should not contain bicarbonate or phosphate.</a:t>
            </a:r>
          </a:p>
          <a:p>
            <a:pPr algn="just" eaLnBrk="1" hangingPunct="1">
              <a:lnSpc>
                <a:spcPct val="150000"/>
              </a:lnSpc>
              <a:spcAft>
                <a:spcPts val="1200"/>
              </a:spcAft>
              <a:buFont typeface="Wingdings" pitchFamily="2" charset="2"/>
              <a:buChar char="§"/>
              <a:defRPr/>
            </a:pPr>
            <a:r>
              <a:rPr lang="en-US" sz="2400" b="1" dirty="0" err="1" smtClean="0">
                <a:solidFill>
                  <a:srgbClr val="C00000"/>
                </a:solidFill>
                <a:latin typeface="Times New Roman" pitchFamily="18" charset="0"/>
                <a:cs typeface="Times New Roman" pitchFamily="18" charset="0"/>
              </a:rPr>
              <a:t>Ca</a:t>
            </a:r>
            <a:r>
              <a:rPr lang="en-US" sz="2400" b="1" dirty="0" smtClean="0">
                <a:solidFill>
                  <a:srgbClr val="C00000"/>
                </a:solidFill>
                <a:latin typeface="Times New Roman" pitchFamily="18" charset="0"/>
                <a:cs typeface="Times New Roman" pitchFamily="18" charset="0"/>
              </a:rPr>
              <a:t> phosphate deposition </a:t>
            </a:r>
            <a:r>
              <a:rPr lang="en-US" sz="2400" dirty="0" smtClean="0">
                <a:latin typeface="Times New Roman" pitchFamily="18" charset="0"/>
                <a:cs typeface="Times New Roman" pitchFamily="18" charset="0"/>
              </a:rPr>
              <a:t>in the lungs, kidney or other soft tissue ("salting out“) may occur in </a:t>
            </a:r>
            <a:r>
              <a:rPr lang="en-US" sz="2400" dirty="0" err="1" smtClean="0">
                <a:latin typeface="Times New Roman" pitchFamily="18" charset="0"/>
                <a:cs typeface="Times New Roman" pitchFamily="18" charset="0"/>
              </a:rPr>
              <a:t>pts</a:t>
            </a:r>
            <a:r>
              <a:rPr lang="en-US" sz="2400" dirty="0" smtClean="0">
                <a:latin typeface="Times New Roman" pitchFamily="18" charset="0"/>
                <a:cs typeface="Times New Roman" pitchFamily="18" charset="0"/>
              </a:rPr>
              <a:t> receiving IV </a:t>
            </a:r>
            <a:r>
              <a:rPr lang="en-US" sz="2400" dirty="0" err="1" smtClean="0">
                <a:latin typeface="Times New Roman" pitchFamily="18" charset="0"/>
                <a:cs typeface="Times New Roman" pitchFamily="18" charset="0"/>
              </a:rPr>
              <a:t>Ca</a:t>
            </a:r>
            <a:r>
              <a:rPr lang="en-US" sz="2400" dirty="0" smtClean="0">
                <a:latin typeface="Times New Roman" pitchFamily="18" charset="0"/>
                <a:cs typeface="Times New Roman" pitchFamily="18" charset="0"/>
              </a:rPr>
              <a:t> &amp; the presence of </a:t>
            </a:r>
            <a:r>
              <a:rPr lang="en-US" sz="2400" dirty="0" err="1" smtClean="0">
                <a:latin typeface="Times New Roman" pitchFamily="18" charset="0"/>
                <a:cs typeface="Times New Roman" pitchFamily="18" charset="0"/>
              </a:rPr>
              <a:t>hyperphosphatemia</a:t>
            </a:r>
            <a:r>
              <a:rPr lang="en-US" sz="2400" dirty="0" smtClean="0">
                <a:latin typeface="Times New Roman" pitchFamily="18" charset="0"/>
                <a:cs typeface="Times New Roman" pitchFamily="18" charset="0"/>
              </a:rPr>
              <a:t> such as in the tumor </a:t>
            </a:r>
            <a:r>
              <a:rPr lang="en-US" sz="2400" dirty="0" err="1" smtClean="0">
                <a:latin typeface="Times New Roman" pitchFamily="18" charset="0"/>
                <a:cs typeface="Times New Roman" pitchFamily="18" charset="0"/>
              </a:rPr>
              <a:t>lysis</a:t>
            </a:r>
            <a:r>
              <a:rPr lang="en-US" sz="2400" dirty="0" smtClean="0">
                <a:latin typeface="Times New Roman" pitchFamily="18" charset="0"/>
                <a:cs typeface="Times New Roman" pitchFamily="18" charset="0"/>
              </a:rPr>
              <a:t> syndrome. </a:t>
            </a:r>
          </a:p>
        </p:txBody>
      </p:sp>
      <p:sp>
        <p:nvSpPr>
          <p:cNvPr id="4" name="Slide Number Placeholder 3"/>
          <p:cNvSpPr>
            <a:spLocks noGrp="1"/>
          </p:cNvSpPr>
          <p:nvPr>
            <p:ph type="sldNum" sz="quarter" idx="12"/>
          </p:nvPr>
        </p:nvSpPr>
        <p:spPr/>
        <p:txBody>
          <a:bodyPr/>
          <a:lstStyle/>
          <a:p>
            <a:fld id="{C8CCB264-7712-4097-9104-7E96A0A9469B}" type="slidenum">
              <a:rPr lang="en-US" smtClean="0"/>
              <a:pPr/>
              <a:t>18</a:t>
            </a:fld>
            <a:endParaRPr lang="en-US"/>
          </a:p>
        </p:txBody>
      </p:sp>
      <p:sp>
        <p:nvSpPr>
          <p:cNvPr id="5" name="TextBox 4"/>
          <p:cNvSpPr txBox="1"/>
          <p:nvPr/>
        </p:nvSpPr>
        <p:spPr>
          <a:xfrm>
            <a:off x="228600" y="6474023"/>
            <a:ext cx="8839200" cy="276999"/>
          </a:xfrm>
          <a:prstGeom prst="rect">
            <a:avLst/>
          </a:prstGeom>
          <a:noFill/>
        </p:spPr>
        <p:txBody>
          <a:bodyPr wrap="square" rtlCol="0">
            <a:spAutoFit/>
          </a:bodyPr>
          <a:lstStyle/>
          <a:p>
            <a:r>
              <a:rPr lang="en-US" sz="1200" dirty="0" smtClean="0">
                <a:solidFill>
                  <a:srgbClr val="002060"/>
                </a:solidFill>
                <a:latin typeface="Times New Roman" panose="02020603050405020304" pitchFamily="18" charset="0"/>
                <a:cs typeface="Times New Roman" panose="02020603050405020304" pitchFamily="18" charset="0"/>
              </a:rPr>
              <a:t>TR </a:t>
            </a:r>
            <a:r>
              <a:rPr lang="en-US" sz="1200" dirty="0">
                <a:solidFill>
                  <a:srgbClr val="002060"/>
                </a:solidFill>
                <a:latin typeface="Times New Roman" panose="02020603050405020304" pitchFamily="18" charset="0"/>
                <a:cs typeface="Times New Roman" panose="02020603050405020304" pitchFamily="18" charset="0"/>
              </a:rPr>
              <a:t>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a:t>
            </a:r>
            <a:r>
              <a:rPr lang="en-US" sz="1200" dirty="0" smtClean="0">
                <a:solidFill>
                  <a:srgbClr val="002060"/>
                </a:solidFill>
                <a:latin typeface="Times New Roman" panose="02020603050405020304" pitchFamily="18" charset="0"/>
                <a:cs typeface="Times New Roman" panose="02020603050405020304" pitchFamily="18" charset="0"/>
              </a:rPr>
              <a:t>NY</a:t>
            </a:r>
            <a:r>
              <a:rPr lang="fa-IR" sz="1200" dirty="0" smtClean="0">
                <a:solidFill>
                  <a:srgbClr val="002060"/>
                </a:solidFill>
                <a:latin typeface="Times New Roman" panose="02020603050405020304" pitchFamily="18" charset="0"/>
                <a:cs typeface="Times New Roman" panose="02020603050405020304" pitchFamily="18" charset="0"/>
              </a:rPr>
              <a:t>.</a:t>
            </a:r>
            <a:r>
              <a:rPr lang="en-US" sz="1200" dirty="0" smtClean="0">
                <a:solidFill>
                  <a:srgbClr val="002060"/>
                </a:solidFill>
                <a:latin typeface="Times New Roman" panose="02020603050405020304" pitchFamily="18" charset="0"/>
                <a:cs typeface="Times New Roman" panose="02020603050405020304" pitchFamily="18" charset="0"/>
              </a:rPr>
              <a:t> </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1709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944562"/>
          </a:xfrm>
        </p:spPr>
        <p:txBody>
          <a:bodyPr>
            <a:normAutofit/>
          </a:bodyPr>
          <a:lstStyle/>
          <a:p>
            <a:pPr eaLnBrk="1" hangingPunct="1">
              <a:defRPr/>
            </a:pPr>
            <a:r>
              <a:rPr lang="en-US" sz="3600" b="1" dirty="0" smtClean="0">
                <a:solidFill>
                  <a:srgbClr val="002060"/>
                </a:solidFill>
                <a:latin typeface="Times New Roman" pitchFamily="18" charset="0"/>
                <a:cs typeface="Times New Roman" pitchFamily="18" charset="0"/>
              </a:rPr>
              <a:t>Long-Term Treatment</a:t>
            </a:r>
          </a:p>
        </p:txBody>
      </p:sp>
      <p:sp>
        <p:nvSpPr>
          <p:cNvPr id="36867" name="Rectangle 3"/>
          <p:cNvSpPr>
            <a:spLocks noGrp="1" noChangeArrowheads="1"/>
          </p:cNvSpPr>
          <p:nvPr>
            <p:ph idx="1"/>
          </p:nvPr>
        </p:nvSpPr>
        <p:spPr>
          <a:xfrm>
            <a:off x="304800" y="1600200"/>
            <a:ext cx="8458200" cy="4525963"/>
          </a:xfrm>
          <a:solidFill>
            <a:schemeClr val="accent5">
              <a:lumMod val="40000"/>
              <a:lumOff val="60000"/>
            </a:schemeClr>
          </a:solidFill>
          <a:ln>
            <a:solidFill>
              <a:schemeClr val="accent1">
                <a:lumMod val="75000"/>
              </a:schemeClr>
            </a:solidFill>
          </a:ln>
        </p:spPr>
        <p:txBody>
          <a:bodyPr/>
          <a:lstStyle/>
          <a:p>
            <a:pPr eaLnBrk="1" hangingPunct="1">
              <a:buClr>
                <a:srgbClr val="CCECFF"/>
              </a:buClr>
              <a:buNone/>
              <a:defRPr/>
            </a:pPr>
            <a:r>
              <a:rPr lang="en-US" dirty="0" smtClean="0">
                <a:latin typeface="Times New Roman" pitchFamily="18" charset="0"/>
                <a:cs typeface="Times New Roman" pitchFamily="18" charset="0"/>
              </a:rPr>
              <a:t>Oral Ca : </a:t>
            </a:r>
          </a:p>
          <a:p>
            <a:pPr lvl="1">
              <a:spcAft>
                <a:spcPts val="1800"/>
              </a:spcAft>
              <a:buFont typeface="Wingdings" pitchFamily="2" charset="2"/>
              <a:buChar char="§"/>
              <a:defRPr/>
            </a:pPr>
            <a:r>
              <a:rPr lang="en-US" b="1" u="sng" dirty="0" smtClean="0">
                <a:solidFill>
                  <a:srgbClr val="C00000"/>
                </a:solidFill>
                <a:latin typeface="Times New Roman" pitchFamily="18" charset="0"/>
                <a:cs typeface="Times New Roman" pitchFamily="18" charset="0"/>
              </a:rPr>
              <a:t>1 to 3 g/d of elemental Ca</a:t>
            </a:r>
            <a:r>
              <a:rPr lang="en-US" dirty="0" smtClean="0">
                <a:latin typeface="Times New Roman" pitchFamily="18" charset="0"/>
                <a:cs typeface="Times New Roman" pitchFamily="18" charset="0"/>
              </a:rPr>
              <a:t> in divided doses. </a:t>
            </a:r>
          </a:p>
          <a:p>
            <a:pPr eaLnBrk="1" hangingPunct="1">
              <a:buNone/>
              <a:defRPr/>
            </a:pPr>
            <a:r>
              <a:rPr lang="en-US" altLang="ar-SA" dirty="0" smtClean="0">
                <a:latin typeface="Times New Roman" pitchFamily="18" charset="0"/>
                <a:cs typeface="Times New Roman" pitchFamily="18" charset="0"/>
              </a:rPr>
              <a:t>Ca carbonate: </a:t>
            </a:r>
          </a:p>
          <a:p>
            <a:pPr lvl="1">
              <a:buFont typeface="Wingdings" pitchFamily="2" charset="2"/>
              <a:buChar char="§"/>
              <a:defRPr/>
            </a:pPr>
            <a:r>
              <a:rPr lang="en-US" altLang="ar-SA" dirty="0" smtClean="0">
                <a:latin typeface="Times New Roman" pitchFamily="18" charset="0"/>
                <a:cs typeface="Times New Roman" pitchFamily="18" charset="0"/>
              </a:rPr>
              <a:t>least expensive</a:t>
            </a:r>
          </a:p>
          <a:p>
            <a:pPr lvl="1">
              <a:buFont typeface="Wingdings" pitchFamily="2" charset="2"/>
              <a:buChar char="§"/>
              <a:defRPr/>
            </a:pPr>
            <a:r>
              <a:rPr lang="en-US" altLang="ar-SA" dirty="0" smtClean="0">
                <a:latin typeface="Times New Roman" pitchFamily="18" charset="0"/>
                <a:cs typeface="Times New Roman" pitchFamily="18" charset="0"/>
              </a:rPr>
              <a:t>40% elemental Ca</a:t>
            </a:r>
          </a:p>
          <a:p>
            <a:pPr lvl="1">
              <a:buFont typeface="Wingdings" pitchFamily="2" charset="2"/>
              <a:buChar char="§"/>
              <a:defRPr/>
            </a:pPr>
            <a:r>
              <a:rPr lang="en-US" altLang="ar-SA" dirty="0" smtClean="0">
                <a:latin typeface="Times New Roman" pitchFamily="18" charset="0"/>
                <a:cs typeface="Times New Roman" pitchFamily="18" charset="0"/>
              </a:rPr>
              <a:t>should be taken with food</a:t>
            </a:r>
            <a:r>
              <a:rPr lang="en-US" altLang="ar-SA" dirty="0" smtClean="0">
                <a:effectLst>
                  <a:outerShdw blurRad="38100" dist="38100" dir="2700000" algn="tl">
                    <a:srgbClr val="000000"/>
                  </a:outerShdw>
                </a:effectLst>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CCB264-7712-4097-9104-7E96A0A9469B}" type="slidenum">
              <a:rPr lang="en-US" smtClean="0"/>
              <a:pPr/>
              <a:t>19</a:t>
            </a:fld>
            <a:endParaRPr lang="en-US"/>
          </a:p>
        </p:txBody>
      </p:sp>
      <p:sp>
        <p:nvSpPr>
          <p:cNvPr id="5" name="TextBox 4"/>
          <p:cNvSpPr txBox="1"/>
          <p:nvPr/>
        </p:nvSpPr>
        <p:spPr>
          <a:xfrm>
            <a:off x="228600" y="6096000"/>
            <a:ext cx="8839200" cy="646331"/>
          </a:xfrm>
          <a:prstGeom prst="rect">
            <a:avLst/>
          </a:prstGeom>
          <a:noFill/>
        </p:spPr>
        <p:txBody>
          <a:bodyPr wrap="square" rtlCol="0">
            <a:spAutoFit/>
          </a:bodyPr>
          <a:lstStyle/>
          <a:p>
            <a:r>
              <a:rPr lang="en-US" sz="1200" dirty="0" smtClean="0">
                <a:solidFill>
                  <a:srgbClr val="002060"/>
                </a:solidFill>
                <a:latin typeface="Times New Roman" panose="02020603050405020304" pitchFamily="18" charset="0"/>
                <a:cs typeface="Times New Roman" panose="02020603050405020304" pitchFamily="18" charset="0"/>
              </a:rPr>
              <a:t>Dickerson RN et al. Nutrition. 2007 May;23(5):436-7. </a:t>
            </a:r>
          </a:p>
          <a:p>
            <a:r>
              <a:rPr lang="en-US" sz="1200" dirty="0" smtClean="0">
                <a:solidFill>
                  <a:srgbClr val="002060"/>
                </a:solidFill>
                <a:latin typeface="Times New Roman" panose="02020603050405020304" pitchFamily="18" charset="0"/>
                <a:cs typeface="Times New Roman" panose="02020603050405020304" pitchFamily="18" charset="0"/>
              </a:rPr>
              <a:t>Anne L Schafer et. </a:t>
            </a:r>
            <a:r>
              <a:rPr lang="en-US" sz="1200" dirty="0" err="1" smtClean="0">
                <a:solidFill>
                  <a:srgbClr val="002060"/>
                </a:solidFill>
                <a:latin typeface="Times New Roman" panose="02020603050405020304" pitchFamily="18" charset="0"/>
                <a:cs typeface="Times New Roman" panose="02020603050405020304" pitchFamily="18" charset="0"/>
              </a:rPr>
              <a:t>Hypocalcemia</a:t>
            </a:r>
            <a:r>
              <a:rPr lang="en-US" sz="1200" dirty="0" smtClean="0">
                <a:solidFill>
                  <a:srgbClr val="002060"/>
                </a:solidFill>
                <a:latin typeface="Times New Roman" panose="02020603050405020304" pitchFamily="18" charset="0"/>
                <a:cs typeface="Times New Roman" panose="02020603050405020304" pitchFamily="18" charset="0"/>
              </a:rPr>
              <a:t>: Diagnosis and Treatment</a:t>
            </a:r>
            <a:r>
              <a:rPr lang="en-US" sz="1200" dirty="0">
                <a:solidFill>
                  <a:srgbClr val="002060"/>
                </a:solidFill>
                <a:latin typeface="Times New Roman" panose="02020603050405020304" pitchFamily="18" charset="0"/>
                <a:cs typeface="Times New Roman" panose="02020603050405020304" pitchFamily="18" charset="0"/>
              </a:rPr>
              <a:t>. Last Update: January 3, 2016</a:t>
            </a:r>
            <a:r>
              <a:rPr lang="en-US" sz="1200" dirty="0" smtClean="0">
                <a:solidFill>
                  <a:srgbClr val="002060"/>
                </a:solidFill>
                <a:latin typeface="Times New Roman" panose="02020603050405020304" pitchFamily="18" charset="0"/>
                <a:cs typeface="Times New Roman" panose="02020603050405020304" pitchFamily="18" charset="0"/>
              </a:rPr>
              <a:t>.</a:t>
            </a:r>
          </a:p>
          <a:p>
            <a:r>
              <a:rPr lang="en-US" sz="1200" dirty="0">
                <a:solidFill>
                  <a:srgbClr val="002060"/>
                </a:solidFill>
                <a:latin typeface="Times New Roman" panose="02020603050405020304" pitchFamily="18" charset="0"/>
                <a:cs typeface="Times New Roman" panose="02020603050405020304" pitchFamily="18" charset="0"/>
              </a:rPr>
              <a:t>TR 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a:t>
            </a:r>
            <a:r>
              <a:rPr lang="en-US" sz="1200" dirty="0" smtClean="0">
                <a:solidFill>
                  <a:srgbClr val="002060"/>
                </a:solidFill>
                <a:latin typeface="Times New Roman" panose="02020603050405020304" pitchFamily="18" charset="0"/>
                <a:cs typeface="Times New Roman" panose="02020603050405020304" pitchFamily="18" charset="0"/>
              </a:rPr>
              <a:t>NY</a:t>
            </a:r>
            <a:r>
              <a:rPr lang="fa-IR" sz="1200" dirty="0" smtClean="0">
                <a:solidFill>
                  <a:srgbClr val="002060"/>
                </a:solidFill>
                <a:latin typeface="Times New Roman" panose="02020603050405020304" pitchFamily="18" charset="0"/>
                <a:cs typeface="Times New Roman" panose="02020603050405020304" pitchFamily="18" charset="0"/>
              </a:rPr>
              <a:t>.</a:t>
            </a:r>
            <a:r>
              <a:rPr lang="en-US" sz="1200" dirty="0" smtClean="0">
                <a:solidFill>
                  <a:srgbClr val="002060"/>
                </a:solidFill>
                <a:latin typeface="Times New Roman" panose="02020603050405020304" pitchFamily="18" charset="0"/>
                <a:cs typeface="Times New Roman" panose="02020603050405020304" pitchFamily="18" charset="0"/>
              </a:rPr>
              <a:t> </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480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066800"/>
            <a:ext cx="8763000" cy="4524315"/>
          </a:xfrm>
          <a:prstGeom prst="rect">
            <a:avLst/>
          </a:prstGeom>
          <a:solidFill>
            <a:schemeClr val="tx2">
              <a:lumMod val="20000"/>
              <a:lumOff val="80000"/>
            </a:schemeClr>
          </a:solidFill>
          <a:ln>
            <a:solidFill>
              <a:schemeClr val="accent1"/>
            </a:solidFill>
          </a:ln>
        </p:spPr>
        <p:txBody>
          <a:bodyPr wrap="square" rtlCol="0">
            <a:spAutoFit/>
          </a:bodyPr>
          <a:lstStyle/>
          <a:p>
            <a:pPr algn="ctr"/>
            <a:r>
              <a:rPr lang="fa-IR" sz="3600" b="1" dirty="0">
                <a:cs typeface="B Nazanin" pitchFamily="2" charset="-78"/>
              </a:rPr>
              <a:t>سمپوزیوم تغذیه و </a:t>
            </a:r>
            <a:r>
              <a:rPr lang="fa-IR" sz="3600" b="1" dirty="0" smtClean="0">
                <a:cs typeface="B Nazanin" pitchFamily="2" charset="-78"/>
              </a:rPr>
              <a:t>اندوکرین</a:t>
            </a:r>
            <a:endParaRPr lang="en-US" sz="3600" b="1" dirty="0" smtClean="0">
              <a:cs typeface="B Nazanin" pitchFamily="2" charset="-78"/>
            </a:endParaRPr>
          </a:p>
          <a:p>
            <a:pPr algn="ctr"/>
            <a:endParaRPr lang="en-US" sz="3600" b="1" dirty="0">
              <a:cs typeface="B Nazanin" pitchFamily="2" charset="-78"/>
            </a:endParaRPr>
          </a:p>
          <a:p>
            <a:pPr algn="ctr"/>
            <a:r>
              <a:rPr lang="fa-IR" sz="3600" b="1" dirty="0">
                <a:cs typeface="B Nazanin" pitchFamily="2" charset="-78"/>
              </a:rPr>
              <a:t>نکات تغذیه ای در </a:t>
            </a:r>
            <a:r>
              <a:rPr lang="fa-IR" sz="3600" b="1" dirty="0" smtClean="0">
                <a:cs typeface="B Nazanin" pitchFamily="2" charset="-78"/>
              </a:rPr>
              <a:t>برخی اختلالات </a:t>
            </a:r>
            <a:r>
              <a:rPr lang="fa-IR" sz="3600" b="1" dirty="0">
                <a:cs typeface="B Nazanin" pitchFamily="2" charset="-78"/>
              </a:rPr>
              <a:t>غدد درون </a:t>
            </a:r>
            <a:r>
              <a:rPr lang="fa-IR" sz="3600" b="1" dirty="0" smtClean="0">
                <a:cs typeface="B Nazanin" pitchFamily="2" charset="-78"/>
              </a:rPr>
              <a:t>ریز</a:t>
            </a:r>
          </a:p>
          <a:p>
            <a:pPr algn="ctr"/>
            <a:endParaRPr lang="en-US" sz="3600" b="1" dirty="0" smtClean="0">
              <a:cs typeface="B Nazanin" pitchFamily="2" charset="-78"/>
            </a:endParaRPr>
          </a:p>
          <a:p>
            <a:pPr algn="ctr"/>
            <a:r>
              <a:rPr lang="fa-IR" sz="3600" b="1" dirty="0" smtClean="0">
                <a:cs typeface="B Nazanin" pitchFamily="2" charset="-78"/>
              </a:rPr>
              <a:t>فرهادنژاد</a:t>
            </a:r>
            <a:endParaRPr lang="en-US" sz="3600" b="1" dirty="0" smtClean="0">
              <a:cs typeface="B Nazanin" pitchFamily="2" charset="-78"/>
            </a:endParaRPr>
          </a:p>
          <a:p>
            <a:pPr algn="ctr"/>
            <a:endParaRPr lang="en-US" sz="3600" b="1" dirty="0">
              <a:cs typeface="B Nazanin" pitchFamily="2" charset="-78"/>
            </a:endParaRPr>
          </a:p>
          <a:p>
            <a:pPr algn="ctr" rtl="1"/>
            <a:r>
              <a:rPr lang="fa-IR" sz="3600" b="1" dirty="0" smtClean="0">
                <a:cs typeface="B Nazanin" pitchFamily="2" charset="-78"/>
              </a:rPr>
              <a:t>10 مرداد 1398</a:t>
            </a:r>
            <a:endParaRPr lang="en-US" sz="3600" b="1" dirty="0" smtClean="0">
              <a:cs typeface="B Nazanin" pitchFamily="2" charset="-78"/>
            </a:endParaRPr>
          </a:p>
          <a:p>
            <a:pPr algn="ctr"/>
            <a:endParaRPr lang="en-US" sz="3600" b="1" dirty="0">
              <a:cs typeface="B Nazanin"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463017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304800" y="1142999"/>
            <a:ext cx="8610600" cy="5068669"/>
          </a:xfrm>
          <a:solidFill>
            <a:schemeClr val="accent5">
              <a:lumMod val="40000"/>
              <a:lumOff val="60000"/>
            </a:schemeClr>
          </a:solidFill>
          <a:ln>
            <a:solidFill>
              <a:schemeClr val="accent1">
                <a:lumMod val="75000"/>
              </a:schemeClr>
            </a:solidFill>
          </a:ln>
        </p:spPr>
        <p:txBody>
          <a:bodyPr>
            <a:normAutofit fontScale="92500" lnSpcReduction="20000"/>
          </a:bodyPr>
          <a:lstStyle/>
          <a:p>
            <a:pPr algn="just" eaLnBrk="1" hangingPunct="1">
              <a:lnSpc>
                <a:spcPct val="150000"/>
              </a:lnSpc>
              <a:buFont typeface="Wingdings" pitchFamily="2" charset="2"/>
              <a:buChar char="§"/>
              <a:defRPr/>
            </a:pPr>
            <a:r>
              <a:rPr lang="en-US" sz="3000" b="1" dirty="0" err="1" smtClean="0">
                <a:effectLst>
                  <a:outerShdw blurRad="38100" dist="38100" dir="2700000" algn="tl">
                    <a:srgbClr val="000000"/>
                  </a:outerShdw>
                </a:effectLst>
                <a:latin typeface="Times New Roman" pitchFamily="18" charset="0"/>
                <a:cs typeface="Times New Roman" pitchFamily="18" charset="0"/>
              </a:rPr>
              <a:t>Hypoparathyroidism</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sym typeface="Symbol" pitchFamily="18" charset="2"/>
              </a:rPr>
              <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vit</a:t>
            </a:r>
            <a:r>
              <a:rPr lang="en-US" sz="3000" dirty="0" smtClean="0">
                <a:latin typeface="Times New Roman" pitchFamily="18" charset="0"/>
                <a:cs typeface="Times New Roman" pitchFamily="18" charset="0"/>
              </a:rPr>
              <a:t> D or </a:t>
            </a:r>
            <a:r>
              <a:rPr lang="en-US" sz="3000" dirty="0" err="1" smtClean="0">
                <a:latin typeface="Times New Roman" pitchFamily="18" charset="0"/>
                <a:cs typeface="Times New Roman" pitchFamily="18" charset="0"/>
              </a:rPr>
              <a:t>vit</a:t>
            </a:r>
            <a:r>
              <a:rPr lang="en-US" sz="3000" dirty="0" smtClean="0">
                <a:latin typeface="Times New Roman" pitchFamily="18" charset="0"/>
                <a:cs typeface="Times New Roman" pitchFamily="18" charset="0"/>
              </a:rPr>
              <a:t> D analogues</a:t>
            </a:r>
          </a:p>
          <a:p>
            <a:pPr algn="just" eaLnBrk="1" hangingPunct="1">
              <a:lnSpc>
                <a:spcPct val="150000"/>
              </a:lnSpc>
              <a:buFont typeface="Wingdings" pitchFamily="2" charset="2"/>
              <a:buChar char="§"/>
              <a:defRPr/>
            </a:pPr>
            <a:r>
              <a:rPr lang="en-US" sz="3000" dirty="0" err="1" smtClean="0">
                <a:latin typeface="Times New Roman" pitchFamily="18" charset="0"/>
                <a:cs typeface="Times New Roman" pitchFamily="18" charset="0"/>
              </a:rPr>
              <a:t>Vit</a:t>
            </a:r>
            <a:r>
              <a:rPr lang="en-US" sz="3000" dirty="0" smtClean="0">
                <a:latin typeface="Times New Roman" pitchFamily="18" charset="0"/>
                <a:cs typeface="Times New Roman" pitchFamily="18" charset="0"/>
              </a:rPr>
              <a:t> D: The usual dose is 50,000 to 100,000 IU/d.</a:t>
            </a:r>
          </a:p>
          <a:p>
            <a:pPr algn="just" eaLnBrk="1" hangingPunct="1">
              <a:lnSpc>
                <a:spcPct val="150000"/>
              </a:lnSpc>
              <a:buFont typeface="Wingdings" pitchFamily="2" charset="2"/>
              <a:buChar char="§"/>
              <a:defRPr/>
            </a:pPr>
            <a:r>
              <a:rPr lang="en-US" sz="3000" b="1" dirty="0" err="1" smtClean="0">
                <a:latin typeface="Times New Roman" pitchFamily="18" charset="0"/>
                <a:cs typeface="Times New Roman" pitchFamily="18" charset="0"/>
              </a:rPr>
              <a:t>Calcitriol</a:t>
            </a:r>
            <a:r>
              <a:rPr lang="en-US" sz="3000" dirty="0" smtClean="0">
                <a:latin typeface="Times New Roman" pitchFamily="18" charset="0"/>
                <a:cs typeface="Times New Roman" pitchFamily="18" charset="0"/>
              </a:rPr>
              <a:t>: RF, </a:t>
            </a:r>
            <a:r>
              <a:rPr lang="en-US" sz="3000" dirty="0" err="1" smtClean="0">
                <a:latin typeface="Times New Roman" pitchFamily="18" charset="0"/>
                <a:cs typeface="Times New Roman" pitchFamily="18" charset="0"/>
              </a:rPr>
              <a:t>vit</a:t>
            </a:r>
            <a:r>
              <a:rPr lang="en-US" sz="3000" dirty="0" smtClean="0">
                <a:latin typeface="Times New Roman" pitchFamily="18" charset="0"/>
                <a:cs typeface="Times New Roman" pitchFamily="18" charset="0"/>
              </a:rPr>
              <a:t> D resistance , and where rapid dose adjustment is necessary (growing children).</a:t>
            </a:r>
          </a:p>
          <a:p>
            <a:pPr>
              <a:lnSpc>
                <a:spcPct val="90000"/>
              </a:lnSpc>
              <a:buFont typeface="Wingdings" pitchFamily="2" charset="2"/>
              <a:buChar char="§"/>
              <a:defRPr/>
            </a:pPr>
            <a:r>
              <a:rPr lang="en-US" altLang="ar-SA" sz="2800" b="1" dirty="0">
                <a:solidFill>
                  <a:srgbClr val="C00000"/>
                </a:solidFill>
                <a:latin typeface="Times New Roman" pitchFamily="18" charset="0"/>
                <a:cs typeface="Times New Roman" pitchFamily="18" charset="0"/>
              </a:rPr>
              <a:t>For nut. </a:t>
            </a:r>
            <a:r>
              <a:rPr lang="en-US" altLang="ar-SA" sz="2800" b="1" dirty="0" err="1">
                <a:solidFill>
                  <a:srgbClr val="C00000"/>
                </a:solidFill>
                <a:latin typeface="Times New Roman" pitchFamily="18" charset="0"/>
                <a:cs typeface="Times New Roman" pitchFamily="18" charset="0"/>
              </a:rPr>
              <a:t>vit.D</a:t>
            </a:r>
            <a:r>
              <a:rPr lang="en-US" altLang="ar-SA" sz="2800" b="1" dirty="0">
                <a:solidFill>
                  <a:srgbClr val="C00000"/>
                </a:solidFill>
                <a:latin typeface="Times New Roman" pitchFamily="18" charset="0"/>
                <a:cs typeface="Times New Roman" pitchFamily="18" charset="0"/>
              </a:rPr>
              <a:t> def.:</a:t>
            </a:r>
          </a:p>
          <a:p>
            <a:pPr>
              <a:lnSpc>
                <a:spcPct val="90000"/>
              </a:lnSpc>
              <a:buNone/>
              <a:defRPr/>
            </a:pPr>
            <a:r>
              <a:rPr lang="en-US" altLang="ar-SA" sz="3600" dirty="0">
                <a:latin typeface="Times New Roman" pitchFamily="18" charset="0"/>
                <a:cs typeface="Times New Roman" pitchFamily="18" charset="0"/>
              </a:rPr>
              <a:t>    </a:t>
            </a:r>
            <a:r>
              <a:rPr lang="en-US" altLang="ar-SA" sz="2800" dirty="0" err="1">
                <a:latin typeface="Times New Roman" pitchFamily="18" charset="0"/>
                <a:cs typeface="Times New Roman" pitchFamily="18" charset="0"/>
              </a:rPr>
              <a:t>vit.D</a:t>
            </a:r>
            <a:r>
              <a:rPr lang="en-US" altLang="ar-SA" sz="2800" dirty="0">
                <a:latin typeface="Times New Roman" pitchFamily="18" charset="0"/>
                <a:cs typeface="Times New Roman" pitchFamily="18" charset="0"/>
              </a:rPr>
              <a:t> : 5000IU - 10000IU/d until healing: 400IU/d.</a:t>
            </a:r>
            <a:r>
              <a:rPr lang="en-US" altLang="ar-SA" sz="3600" dirty="0">
                <a:latin typeface="Times New Roman" pitchFamily="18" charset="0"/>
                <a:cs typeface="Times New Roman" pitchFamily="18" charset="0"/>
              </a:rPr>
              <a:t> </a:t>
            </a:r>
          </a:p>
          <a:p>
            <a:pPr>
              <a:lnSpc>
                <a:spcPct val="90000"/>
              </a:lnSpc>
              <a:buFont typeface="Wingdings" pitchFamily="2" charset="2"/>
              <a:buChar char="§"/>
              <a:defRPr/>
            </a:pPr>
            <a:r>
              <a:rPr lang="en-US" altLang="ar-SA" sz="2800" b="1" dirty="0">
                <a:solidFill>
                  <a:srgbClr val="C00000"/>
                </a:solidFill>
                <a:latin typeface="Times New Roman" pitchFamily="18" charset="0"/>
                <a:cs typeface="Times New Roman" pitchFamily="18" charset="0"/>
              </a:rPr>
              <a:t>For impaired renal 1</a:t>
            </a:r>
            <a:r>
              <a:rPr lang="en-US" altLang="ar-SA" sz="2800" b="1" dirty="0">
                <a:solidFill>
                  <a:srgbClr val="C00000"/>
                </a:solidFill>
                <a:latin typeface="Times New Roman" pitchFamily="18" charset="0"/>
                <a:cs typeface="Times New Roman" pitchFamily="18" charset="0"/>
                <a:sym typeface="Symbol" pitchFamily="18" charset="2"/>
              </a:rPr>
              <a:t> hydroxylation:</a:t>
            </a:r>
          </a:p>
          <a:p>
            <a:pPr>
              <a:lnSpc>
                <a:spcPct val="90000"/>
              </a:lnSpc>
              <a:buNone/>
              <a:defRPr/>
            </a:pPr>
            <a:r>
              <a:rPr lang="en-US" altLang="ar-SA" sz="2800" dirty="0">
                <a:latin typeface="Times New Roman" pitchFamily="18" charset="0"/>
                <a:cs typeface="Times New Roman" pitchFamily="18" charset="0"/>
              </a:rPr>
              <a:t>    Calcitrol:0.25 - 1 </a:t>
            </a:r>
            <a:r>
              <a:rPr lang="en-US" altLang="ar-SA" sz="2800" dirty="0" err="1">
                <a:latin typeface="Times New Roman" pitchFamily="18" charset="0"/>
                <a:cs typeface="Times New Roman" pitchFamily="18" charset="0"/>
              </a:rPr>
              <a:t>micgr</a:t>
            </a:r>
            <a:r>
              <a:rPr lang="en-US" altLang="ar-SA" sz="2800" dirty="0">
                <a:latin typeface="Times New Roman" pitchFamily="18" charset="0"/>
                <a:cs typeface="Times New Roman" pitchFamily="18" charset="0"/>
              </a:rPr>
              <a:t>/d.</a:t>
            </a:r>
          </a:p>
          <a:p>
            <a:pPr>
              <a:lnSpc>
                <a:spcPct val="90000"/>
              </a:lnSpc>
              <a:buFont typeface="Wingdings" pitchFamily="2" charset="2"/>
              <a:buChar char="§"/>
              <a:defRPr/>
            </a:pPr>
            <a:r>
              <a:rPr lang="en-US" altLang="ar-SA" sz="2800" b="1" dirty="0">
                <a:solidFill>
                  <a:srgbClr val="C00000"/>
                </a:solidFill>
                <a:latin typeface="Times New Roman" pitchFamily="18" charset="0"/>
                <a:cs typeface="Times New Roman" pitchFamily="18" charset="0"/>
              </a:rPr>
              <a:t>For </a:t>
            </a:r>
            <a:r>
              <a:rPr lang="en-US" altLang="ar-SA" sz="2800" b="1" dirty="0">
                <a:solidFill>
                  <a:srgbClr val="C00000"/>
                </a:solidFill>
                <a:latin typeface="Times New Roman" pitchFamily="18" charset="0"/>
                <a:cs typeface="Times New Roman" pitchFamily="18" charset="0"/>
                <a:sym typeface="Symbol" pitchFamily="18" charset="2"/>
              </a:rPr>
              <a:t></a:t>
            </a:r>
            <a:r>
              <a:rPr lang="en-US" altLang="ar-SA" sz="2800" b="1" dirty="0">
                <a:solidFill>
                  <a:srgbClr val="C00000"/>
                </a:solidFill>
                <a:latin typeface="Times New Roman" pitchFamily="18" charset="0"/>
                <a:cs typeface="Times New Roman" pitchFamily="18" charset="0"/>
              </a:rPr>
              <a:t> </a:t>
            </a:r>
            <a:r>
              <a:rPr lang="en-US" altLang="ar-SA" sz="2800" b="1" dirty="0" err="1">
                <a:solidFill>
                  <a:srgbClr val="C00000"/>
                </a:solidFill>
                <a:latin typeface="Times New Roman" pitchFamily="18" charset="0"/>
                <a:cs typeface="Times New Roman" pitchFamily="18" charset="0"/>
              </a:rPr>
              <a:t>metab</a:t>
            </a:r>
            <a:r>
              <a:rPr lang="en-US" altLang="ar-SA" sz="2800" b="1" dirty="0">
                <a:solidFill>
                  <a:srgbClr val="C00000"/>
                </a:solidFill>
                <a:latin typeface="Times New Roman" pitchFamily="18" charset="0"/>
                <a:cs typeface="Times New Roman" pitchFamily="18" charset="0"/>
              </a:rPr>
              <a:t>. of </a:t>
            </a:r>
            <a:r>
              <a:rPr lang="en-US" altLang="ar-SA" sz="2800" b="1" dirty="0" err="1">
                <a:solidFill>
                  <a:srgbClr val="C00000"/>
                </a:solidFill>
                <a:latin typeface="Times New Roman" pitchFamily="18" charset="0"/>
                <a:cs typeface="Times New Roman" pitchFamily="18" charset="0"/>
              </a:rPr>
              <a:t>vit.D</a:t>
            </a:r>
            <a:r>
              <a:rPr lang="en-US" altLang="ar-SA" sz="2800" b="1" dirty="0">
                <a:solidFill>
                  <a:srgbClr val="C00000"/>
                </a:solidFill>
                <a:latin typeface="Times New Roman" pitchFamily="18" charset="0"/>
                <a:cs typeface="Times New Roman" pitchFamily="18" charset="0"/>
              </a:rPr>
              <a:t> &amp; resistance:</a:t>
            </a:r>
          </a:p>
          <a:p>
            <a:pPr>
              <a:lnSpc>
                <a:spcPct val="90000"/>
              </a:lnSpc>
              <a:buNone/>
              <a:defRPr/>
            </a:pPr>
            <a:r>
              <a:rPr lang="en-US" altLang="ar-SA" sz="3600" b="1" dirty="0">
                <a:latin typeface="Times New Roman" pitchFamily="18" charset="0"/>
                <a:cs typeface="Times New Roman" pitchFamily="18" charset="0"/>
              </a:rPr>
              <a:t>   </a:t>
            </a:r>
            <a:r>
              <a:rPr lang="en-US" altLang="ar-SA" sz="2800" dirty="0">
                <a:latin typeface="Times New Roman" pitchFamily="18" charset="0"/>
                <a:cs typeface="Times New Roman" pitchFamily="18" charset="0"/>
              </a:rPr>
              <a:t>high dose 50000IU/d 1-3 times/wk</a:t>
            </a:r>
            <a:r>
              <a:rPr lang="en-US" altLang="ar-SA" sz="28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 </a:t>
            </a:r>
          </a:p>
          <a:p>
            <a:pPr eaLnBrk="1" hangingPunct="1">
              <a:buFont typeface="Wingdings" pitchFamily="2" charset="2"/>
              <a:buChar char="§"/>
              <a:defRPr/>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CCB264-7712-4097-9104-7E96A0A9469B}" type="slidenum">
              <a:rPr lang="en-US" smtClean="0"/>
              <a:pPr/>
              <a:t>20</a:t>
            </a:fld>
            <a:endParaRPr lang="en-US"/>
          </a:p>
        </p:txBody>
      </p:sp>
      <p:sp>
        <p:nvSpPr>
          <p:cNvPr id="5" name="Rectangle 2"/>
          <p:cNvSpPr>
            <a:spLocks noGrp="1" noChangeArrowheads="1"/>
          </p:cNvSpPr>
          <p:nvPr>
            <p:ph type="title"/>
          </p:nvPr>
        </p:nvSpPr>
        <p:spPr>
          <a:xfrm>
            <a:off x="457200" y="274638"/>
            <a:ext cx="8229600" cy="944562"/>
          </a:xfrm>
        </p:spPr>
        <p:txBody>
          <a:bodyPr>
            <a:normAutofit/>
          </a:bodyPr>
          <a:lstStyle/>
          <a:p>
            <a:pPr eaLnBrk="1" hangingPunct="1">
              <a:defRPr/>
            </a:pPr>
            <a:r>
              <a:rPr lang="en-US" sz="3600" b="1" dirty="0" smtClean="0">
                <a:solidFill>
                  <a:srgbClr val="002060"/>
                </a:solidFill>
                <a:latin typeface="Times New Roman" pitchFamily="18" charset="0"/>
                <a:cs typeface="Times New Roman" pitchFamily="18" charset="0"/>
              </a:rPr>
              <a:t>Long-Term Treatment</a:t>
            </a:r>
          </a:p>
        </p:txBody>
      </p:sp>
      <p:sp>
        <p:nvSpPr>
          <p:cNvPr id="6" name="TextBox 5"/>
          <p:cNvSpPr txBox="1"/>
          <p:nvPr/>
        </p:nvSpPr>
        <p:spPr>
          <a:xfrm>
            <a:off x="228600" y="6211669"/>
            <a:ext cx="8839200" cy="646331"/>
          </a:xfrm>
          <a:prstGeom prst="rect">
            <a:avLst/>
          </a:prstGeom>
          <a:noFill/>
        </p:spPr>
        <p:txBody>
          <a:bodyPr wrap="square" rtlCol="0">
            <a:spAutoFit/>
          </a:bodyPr>
          <a:lstStyle/>
          <a:p>
            <a:r>
              <a:rPr lang="en-US" sz="1200" dirty="0" smtClean="0">
                <a:solidFill>
                  <a:srgbClr val="002060"/>
                </a:solidFill>
                <a:latin typeface="Times New Roman" panose="02020603050405020304" pitchFamily="18" charset="0"/>
                <a:cs typeface="Times New Roman" panose="02020603050405020304" pitchFamily="18" charset="0"/>
              </a:rPr>
              <a:t>Dickerson RN et al. Nutrition. 2007 May;23(5):436-7. </a:t>
            </a:r>
          </a:p>
          <a:p>
            <a:r>
              <a:rPr lang="en-US" sz="1200" dirty="0" smtClean="0">
                <a:solidFill>
                  <a:srgbClr val="002060"/>
                </a:solidFill>
                <a:latin typeface="Times New Roman" panose="02020603050405020304" pitchFamily="18" charset="0"/>
                <a:cs typeface="Times New Roman" panose="02020603050405020304" pitchFamily="18" charset="0"/>
              </a:rPr>
              <a:t>Anne L Schafer et. </a:t>
            </a:r>
            <a:r>
              <a:rPr lang="en-US" sz="1200" dirty="0" err="1" smtClean="0">
                <a:solidFill>
                  <a:srgbClr val="002060"/>
                </a:solidFill>
                <a:latin typeface="Times New Roman" panose="02020603050405020304" pitchFamily="18" charset="0"/>
                <a:cs typeface="Times New Roman" panose="02020603050405020304" pitchFamily="18" charset="0"/>
              </a:rPr>
              <a:t>Hypocalcemia</a:t>
            </a:r>
            <a:r>
              <a:rPr lang="en-US" sz="1200" dirty="0" smtClean="0">
                <a:solidFill>
                  <a:srgbClr val="002060"/>
                </a:solidFill>
                <a:latin typeface="Times New Roman" panose="02020603050405020304" pitchFamily="18" charset="0"/>
                <a:cs typeface="Times New Roman" panose="02020603050405020304" pitchFamily="18" charset="0"/>
              </a:rPr>
              <a:t>: Diagnosis and Treatment</a:t>
            </a:r>
            <a:r>
              <a:rPr lang="en-US" sz="1200" dirty="0">
                <a:solidFill>
                  <a:srgbClr val="002060"/>
                </a:solidFill>
                <a:latin typeface="Times New Roman" panose="02020603050405020304" pitchFamily="18" charset="0"/>
                <a:cs typeface="Times New Roman" panose="02020603050405020304" pitchFamily="18" charset="0"/>
              </a:rPr>
              <a:t>. Last Update: January 3, 2016</a:t>
            </a:r>
            <a:r>
              <a:rPr lang="en-US" sz="1200" dirty="0" smtClean="0">
                <a:solidFill>
                  <a:srgbClr val="002060"/>
                </a:solidFill>
                <a:latin typeface="Times New Roman" panose="02020603050405020304" pitchFamily="18" charset="0"/>
                <a:cs typeface="Times New Roman" panose="02020603050405020304" pitchFamily="18" charset="0"/>
              </a:rPr>
              <a:t>.</a:t>
            </a:r>
          </a:p>
          <a:p>
            <a:r>
              <a:rPr lang="en-US" sz="1200" dirty="0">
                <a:solidFill>
                  <a:srgbClr val="002060"/>
                </a:solidFill>
                <a:latin typeface="Times New Roman" panose="02020603050405020304" pitchFamily="18" charset="0"/>
                <a:cs typeface="Times New Roman" panose="02020603050405020304" pitchFamily="18" charset="0"/>
              </a:rPr>
              <a:t>TR 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NY </a:t>
            </a:r>
            <a:r>
              <a:rPr lang="fa-IR" sz="1200" dirty="0">
                <a:solidFill>
                  <a:srgbClr val="002060"/>
                </a:solidFill>
                <a:latin typeface="Times New Roman" panose="02020603050405020304" pitchFamily="18" charset="0"/>
                <a:cs typeface="Times New Roman" panose="02020603050405020304" pitchFamily="18" charset="0"/>
              </a:rPr>
              <a:t>.</a:t>
            </a:r>
            <a:r>
              <a:rPr lang="en-US" sz="1200" dirty="0" smtClean="0">
                <a:solidFill>
                  <a:srgbClr val="002060"/>
                </a:solidFill>
                <a:latin typeface="Times New Roman" panose="02020603050405020304" pitchFamily="18" charset="0"/>
                <a:cs typeface="Times New Roman" panose="02020603050405020304" pitchFamily="18" charset="0"/>
              </a:rPr>
              <a:t> </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901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715962"/>
          </a:xfrm>
        </p:spPr>
        <p:txBody>
          <a:bodyPr>
            <a:normAutofit/>
          </a:bodyPr>
          <a:lstStyle/>
          <a:p>
            <a:pPr eaLnBrk="1" hangingPunct="1">
              <a:defRPr/>
            </a:pPr>
            <a:r>
              <a:rPr lang="en-US" sz="2800" b="1" dirty="0" smtClean="0">
                <a:solidFill>
                  <a:srgbClr val="002060"/>
                </a:solidFill>
                <a:latin typeface="Times New Roman" pitchFamily="18" charset="0"/>
                <a:cs typeface="Times New Roman" pitchFamily="18" charset="0"/>
              </a:rPr>
              <a:t>Follow up</a:t>
            </a:r>
          </a:p>
        </p:txBody>
      </p:sp>
      <p:sp>
        <p:nvSpPr>
          <p:cNvPr id="43011" name="Rectangle 3"/>
          <p:cNvSpPr>
            <a:spLocks noGrp="1" noChangeArrowheads="1"/>
          </p:cNvSpPr>
          <p:nvPr>
            <p:ph idx="1"/>
          </p:nvPr>
        </p:nvSpPr>
        <p:spPr>
          <a:xfrm>
            <a:off x="152400" y="990600"/>
            <a:ext cx="8763000" cy="5410200"/>
          </a:xfrm>
          <a:solidFill>
            <a:schemeClr val="accent5">
              <a:lumMod val="40000"/>
              <a:lumOff val="60000"/>
            </a:schemeClr>
          </a:solidFill>
          <a:ln>
            <a:solidFill>
              <a:schemeClr val="accent1">
                <a:lumMod val="75000"/>
              </a:schemeClr>
            </a:solidFill>
          </a:ln>
        </p:spPr>
        <p:txBody>
          <a:bodyPr>
            <a:normAutofit/>
          </a:bodyPr>
          <a:lstStyle/>
          <a:p>
            <a:pPr algn="just" eaLnBrk="1" hangingPunct="1">
              <a:lnSpc>
                <a:spcPct val="150000"/>
              </a:lnSpc>
              <a:buFont typeface="Wingdings" pitchFamily="2" charset="2"/>
              <a:buChar char="§"/>
              <a:defRPr/>
            </a:pPr>
            <a:r>
              <a:rPr lang="en-US" sz="2400" dirty="0" smtClean="0">
                <a:solidFill>
                  <a:srgbClr val="C00000"/>
                </a:solidFill>
                <a:latin typeface="Times New Roman" pitchFamily="18" charset="0"/>
                <a:cs typeface="Times New Roman" pitchFamily="18" charset="0"/>
              </a:rPr>
              <a:t>The overall goal of Rx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 Serum </a:t>
            </a:r>
            <a:r>
              <a:rPr lang="en-US" sz="28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 in the low-normal range. </a:t>
            </a:r>
          </a:p>
          <a:p>
            <a:pPr algn="just" eaLnBrk="1" hangingPunct="1">
              <a:lnSpc>
                <a:spcPct val="150000"/>
              </a:lnSpc>
              <a:buFont typeface="Wingdings" pitchFamily="2" charset="2"/>
              <a:buChar char="§"/>
              <a:defRPr/>
            </a:pPr>
            <a:r>
              <a:rPr lang="en-US" sz="2400" dirty="0" smtClean="0">
                <a:latin typeface="Times New Roman" pitchFamily="18" charset="0"/>
                <a:cs typeface="Times New Roman" pitchFamily="18" charset="0"/>
              </a:rPr>
              <a:t>Serum Ca should be tested 3 to 6 mo.</a:t>
            </a:r>
          </a:p>
          <a:p>
            <a:pPr algn="just" eaLnBrk="1" hangingPunct="1">
              <a:lnSpc>
                <a:spcPct val="150000"/>
              </a:lnSpc>
              <a:buFont typeface="Wingdings" pitchFamily="2" charset="2"/>
              <a:buChar char="§"/>
              <a:defRPr/>
            </a:pPr>
            <a:r>
              <a:rPr lang="en-US" sz="2400" dirty="0" smtClean="0">
                <a:latin typeface="Times New Roman" pitchFamily="18" charset="0"/>
                <a:cs typeface="Times New Roman" pitchFamily="18" charset="0"/>
              </a:rPr>
              <a:t>Potential side effect is </a:t>
            </a:r>
            <a:r>
              <a:rPr lang="en-US" sz="2400" dirty="0" err="1" smtClean="0">
                <a:solidFill>
                  <a:srgbClr val="C00000"/>
                </a:solidFill>
                <a:latin typeface="Times New Roman" pitchFamily="18" charset="0"/>
                <a:cs typeface="Times New Roman" pitchFamily="18" charset="0"/>
              </a:rPr>
              <a:t>hypercalciuria</a:t>
            </a:r>
            <a:r>
              <a:rPr lang="en-US" sz="2400" dirty="0" smtClean="0">
                <a:solidFill>
                  <a:srgbClr val="C00000"/>
                </a:solidFill>
                <a:latin typeface="Times New Roman" pitchFamily="18" charset="0"/>
                <a:cs typeface="Times New Roman" pitchFamily="18" charset="0"/>
              </a:rPr>
              <a:t> with </a:t>
            </a:r>
            <a:r>
              <a:rPr lang="en-US" sz="2400" dirty="0" err="1" smtClean="0">
                <a:solidFill>
                  <a:srgbClr val="C00000"/>
                </a:solidFill>
                <a:latin typeface="Times New Roman" pitchFamily="18" charset="0"/>
                <a:cs typeface="Times New Roman" pitchFamily="18" charset="0"/>
              </a:rPr>
              <a:t>nephrocalcinosis</a:t>
            </a:r>
            <a:r>
              <a:rPr lang="en-US" sz="2400" dirty="0" smtClean="0">
                <a:solidFill>
                  <a:srgbClr val="C00000"/>
                </a:solidFill>
                <a:latin typeface="Times New Roman" pitchFamily="18" charset="0"/>
                <a:cs typeface="Times New Roman" pitchFamily="18" charset="0"/>
              </a:rPr>
              <a:t> &amp;/or </a:t>
            </a:r>
            <a:r>
              <a:rPr lang="en-US" sz="2400" dirty="0" err="1" smtClean="0">
                <a:solidFill>
                  <a:srgbClr val="C00000"/>
                </a:solidFill>
                <a:latin typeface="Times New Roman" pitchFamily="18" charset="0"/>
                <a:cs typeface="Times New Roman" pitchFamily="18" charset="0"/>
              </a:rPr>
              <a:t>nephrolithiasis</a:t>
            </a:r>
            <a:r>
              <a:rPr lang="en-US" sz="2400" dirty="0" smtClean="0">
                <a:solidFill>
                  <a:srgbClr val="C00000"/>
                </a:solidFill>
                <a:latin typeface="Times New Roman" pitchFamily="18" charset="0"/>
                <a:cs typeface="Times New Roman" pitchFamily="18" charset="0"/>
              </a:rPr>
              <a:t>.</a:t>
            </a:r>
          </a:p>
          <a:p>
            <a:pPr algn="just" eaLnBrk="1" hangingPunct="1">
              <a:lnSpc>
                <a:spcPct val="150000"/>
              </a:lnSpc>
              <a:buFont typeface="Wingdings" pitchFamily="2" charset="2"/>
              <a:buChar char="§"/>
              <a:defRPr/>
            </a:pPr>
            <a:r>
              <a:rPr lang="en-US" sz="2400" dirty="0" smtClean="0">
                <a:latin typeface="Times New Roman" pitchFamily="18" charset="0"/>
                <a:cs typeface="Times New Roman" pitchFamily="18" charset="0"/>
              </a:rPr>
              <a:t>24-hr urine Ca should be determined frequently (&lt;4 mg/kg/24 hr).</a:t>
            </a:r>
          </a:p>
          <a:p>
            <a:pPr algn="just" eaLnBrk="1" hangingPunct="1">
              <a:lnSpc>
                <a:spcPct val="150000"/>
              </a:lnSpc>
              <a:buFont typeface="Wingdings" pitchFamily="2" charset="2"/>
              <a:buChar char="§"/>
              <a:defRPr/>
            </a:pPr>
            <a:r>
              <a:rPr lang="en-US" sz="2400" dirty="0" smtClean="0">
                <a:latin typeface="Times New Roman" pitchFamily="18" charset="0"/>
                <a:cs typeface="Times New Roman" pitchFamily="18" charset="0"/>
              </a:rPr>
              <a:t>If </a:t>
            </a:r>
            <a:r>
              <a:rPr lang="en-US" sz="2400" dirty="0" err="1" smtClean="0">
                <a:latin typeface="Times New Roman" pitchFamily="18" charset="0"/>
                <a:cs typeface="Times New Roman" pitchFamily="18" charset="0"/>
              </a:rPr>
              <a:t>hypercalciuria</a:t>
            </a:r>
            <a:r>
              <a:rPr lang="en-US" sz="2400" dirty="0" smtClean="0">
                <a:latin typeface="Times New Roman" pitchFamily="18" charset="0"/>
                <a:cs typeface="Times New Roman" pitchFamily="18" charset="0"/>
              </a:rPr>
              <a:t> + despite low-normal serum Ca </a:t>
            </a:r>
            <a:r>
              <a:rPr lang="en-US" sz="2400" dirty="0" smtClean="0">
                <a:latin typeface="Times New Roman" pitchFamily="18" charset="0"/>
                <a:cs typeface="Times New Roman" pitchFamily="18" charset="0"/>
                <a:sym typeface="Symbol" pitchFamily="18" charset="2"/>
              </a:rPr>
              <a:t> Na intake should be restricted &amp; a </a:t>
            </a:r>
            <a:r>
              <a:rPr lang="en-US" sz="2400" dirty="0" err="1" smtClean="0">
                <a:latin typeface="Times New Roman" pitchFamily="18" charset="0"/>
                <a:cs typeface="Times New Roman" pitchFamily="18" charset="0"/>
                <a:sym typeface="Symbol" pitchFamily="18" charset="2"/>
              </a:rPr>
              <a:t>thiazide</a:t>
            </a:r>
            <a:r>
              <a:rPr lang="en-US" sz="2400" dirty="0" smtClean="0">
                <a:latin typeface="Times New Roman" pitchFamily="18" charset="0"/>
                <a:cs typeface="Times New Roman" pitchFamily="18" charset="0"/>
                <a:sym typeface="Symbol" pitchFamily="18" charset="2"/>
              </a:rPr>
              <a:t> diuretic added.</a:t>
            </a:r>
            <a:endParaRPr lang="en-US" sz="2400" dirty="0" smtClean="0">
              <a:latin typeface="Times New Roman" pitchFamily="18" charset="0"/>
              <a:cs typeface="Times New Roman" pitchFamily="18" charset="0"/>
            </a:endParaRPr>
          </a:p>
          <a:p>
            <a:pPr algn="just" eaLnBrk="1" hangingPunct="1">
              <a:lnSpc>
                <a:spcPct val="150000"/>
              </a:lnSpc>
              <a:buFont typeface="Wingdings" pitchFamily="2" charset="2"/>
              <a:buChar char="§"/>
              <a:defRPr/>
            </a:pPr>
            <a:r>
              <a:rPr lang="en-US" sz="2400" dirty="0" smtClean="0">
                <a:latin typeface="Times New Roman" pitchFamily="18" charset="0"/>
                <a:cs typeface="Times New Roman" pitchFamily="18" charset="0"/>
              </a:rPr>
              <a:t>Serial renal ultrasonography is recommended.</a:t>
            </a:r>
          </a:p>
        </p:txBody>
      </p:sp>
      <p:sp>
        <p:nvSpPr>
          <p:cNvPr id="4" name="Slide Number Placeholder 3"/>
          <p:cNvSpPr>
            <a:spLocks noGrp="1"/>
          </p:cNvSpPr>
          <p:nvPr>
            <p:ph type="sldNum" sz="quarter" idx="12"/>
          </p:nvPr>
        </p:nvSpPr>
        <p:spPr/>
        <p:txBody>
          <a:bodyPr/>
          <a:lstStyle/>
          <a:p>
            <a:fld id="{C8CCB264-7712-4097-9104-7E96A0A9469B}" type="slidenum">
              <a:rPr lang="en-US" smtClean="0"/>
              <a:pPr/>
              <a:t>21</a:t>
            </a:fld>
            <a:endParaRPr lang="en-US"/>
          </a:p>
        </p:txBody>
      </p:sp>
      <p:sp>
        <p:nvSpPr>
          <p:cNvPr id="5" name="TextBox 4"/>
          <p:cNvSpPr txBox="1"/>
          <p:nvPr/>
        </p:nvSpPr>
        <p:spPr>
          <a:xfrm>
            <a:off x="228600" y="6474023"/>
            <a:ext cx="8001000" cy="276999"/>
          </a:xfrm>
          <a:prstGeom prst="rect">
            <a:avLst/>
          </a:prstGeom>
          <a:noFill/>
        </p:spPr>
        <p:txBody>
          <a:bodyPr wrap="square" rtlCol="0">
            <a:spAutoFit/>
          </a:bodyPr>
          <a:lstStyle/>
          <a:p>
            <a:r>
              <a:rPr lang="en-US" sz="1200" dirty="0" smtClean="0">
                <a:solidFill>
                  <a:srgbClr val="002060"/>
                </a:solidFill>
                <a:latin typeface="Times New Roman" panose="02020603050405020304" pitchFamily="18" charset="0"/>
                <a:cs typeface="Times New Roman" panose="02020603050405020304" pitchFamily="18" charset="0"/>
              </a:rPr>
              <a:t>TR </a:t>
            </a:r>
            <a:r>
              <a:rPr lang="en-US" sz="1200" dirty="0">
                <a:solidFill>
                  <a:srgbClr val="002060"/>
                </a:solidFill>
                <a:latin typeface="Times New Roman" panose="02020603050405020304" pitchFamily="18" charset="0"/>
                <a:cs typeface="Times New Roman" panose="02020603050405020304" pitchFamily="18" charset="0"/>
              </a:rPr>
              <a:t>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a:t>
            </a:r>
            <a:r>
              <a:rPr lang="en-US" sz="1200" dirty="0" smtClean="0">
                <a:solidFill>
                  <a:srgbClr val="002060"/>
                </a:solidFill>
                <a:latin typeface="Times New Roman" panose="02020603050405020304" pitchFamily="18" charset="0"/>
                <a:cs typeface="Times New Roman" panose="02020603050405020304" pitchFamily="18" charset="0"/>
              </a:rPr>
              <a:t>NY</a:t>
            </a:r>
            <a:r>
              <a:rPr lang="fa-IR" sz="1200" dirty="0" smtClean="0">
                <a:solidFill>
                  <a:srgbClr val="002060"/>
                </a:solidFill>
                <a:latin typeface="Times New Roman" panose="02020603050405020304" pitchFamily="18" charset="0"/>
                <a:cs typeface="Times New Roman" panose="02020603050405020304" pitchFamily="18" charset="0"/>
              </a:rPr>
              <a:t>.</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6575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990600"/>
          </a:xfrm>
        </p:spPr>
        <p:txBody>
          <a:bodyPr>
            <a:normAutofit/>
          </a:bodyPr>
          <a:lstStyle/>
          <a:p>
            <a:r>
              <a:rPr lang="en-US" sz="2800" b="1" dirty="0" smtClean="0">
                <a:solidFill>
                  <a:srgbClr val="002060"/>
                </a:solidFill>
                <a:cs typeface="B Mitra" pitchFamily="2" charset="-78"/>
              </a:rPr>
              <a:t> </a:t>
            </a:r>
            <a:r>
              <a:rPr lang="fa-IR" sz="2800" b="1" dirty="0" smtClean="0">
                <a:solidFill>
                  <a:srgbClr val="002060"/>
                </a:solidFill>
              </a:rPr>
              <a:t>درمان هیپرکلسمی</a:t>
            </a:r>
            <a:endParaRPr lang="en-US" sz="2800" b="1" dirty="0">
              <a:solidFill>
                <a:srgbClr val="002060"/>
              </a:solidFill>
            </a:endParaRPr>
          </a:p>
        </p:txBody>
      </p:sp>
      <p:sp>
        <p:nvSpPr>
          <p:cNvPr id="6" name="Content Placeholder 5"/>
          <p:cNvSpPr>
            <a:spLocks noGrp="1"/>
          </p:cNvSpPr>
          <p:nvPr>
            <p:ph idx="1"/>
          </p:nvPr>
        </p:nvSpPr>
        <p:spPr>
          <a:xfrm>
            <a:off x="152400" y="1066800"/>
            <a:ext cx="8763000" cy="4754563"/>
          </a:xfrm>
          <a:solidFill>
            <a:schemeClr val="accent5">
              <a:lumMod val="40000"/>
              <a:lumOff val="60000"/>
            </a:schemeClr>
          </a:solidFill>
          <a:ln>
            <a:solidFill>
              <a:schemeClr val="accent1">
                <a:lumMod val="75000"/>
              </a:schemeClr>
            </a:solidFill>
          </a:ln>
        </p:spPr>
        <p:txBody>
          <a:bodyPr>
            <a:normAutofit/>
          </a:bodyPr>
          <a:lstStyle/>
          <a:p>
            <a:pPr algn="r" rtl="1">
              <a:spcAft>
                <a:spcPts val="1200"/>
              </a:spcAft>
            </a:pPr>
            <a:r>
              <a:rPr lang="fa-IR" sz="2800" dirty="0" smtClean="0">
                <a:cs typeface="B Nazanin" pitchFamily="2" charset="-78"/>
              </a:rPr>
              <a:t>هیپرکلسمی (&lt; 12 میلی گرم بر دسی لیتر) با هیدراتاسیون قابل درمان است</a:t>
            </a:r>
          </a:p>
          <a:p>
            <a:pPr algn="r" rtl="1">
              <a:spcAft>
                <a:spcPts val="1200"/>
              </a:spcAft>
            </a:pPr>
            <a:r>
              <a:rPr lang="fa-IR" sz="2800" dirty="0" smtClean="0">
                <a:cs typeface="B Nazanin" pitchFamily="2" charset="-78"/>
              </a:rPr>
              <a:t>هیپرکلسمی شدیدتر باید به طور شدیدتر درمان شود</a:t>
            </a:r>
          </a:p>
          <a:p>
            <a:pPr algn="r" rtl="1">
              <a:spcAft>
                <a:spcPts val="1200"/>
              </a:spcAft>
            </a:pPr>
            <a:r>
              <a:rPr lang="fa-IR" sz="2800" dirty="0" smtClean="0">
                <a:cs typeface="B Nazanin" pitchFamily="2" charset="-78"/>
              </a:rPr>
              <a:t>هیپرکلسمی بیماران مبتلا به بدخیمی، در وهله اول ناشی از آزاد شدن بیش از حد کلسیم اسکلتی است. </a:t>
            </a:r>
            <a:r>
              <a:rPr lang="fa-IR" sz="2800" b="1" dirty="0" smtClean="0">
                <a:solidFill>
                  <a:srgbClr val="C00000"/>
                </a:solidFill>
                <a:cs typeface="B Nazanin" pitchFamily="2" charset="-78"/>
              </a:rPr>
              <a:t>بنابراین با محدود نمودن کلسیم رژیم غذایی، فقط مختصری بهبود می یابد.</a:t>
            </a:r>
          </a:p>
          <a:p>
            <a:pPr algn="r" rtl="1">
              <a:spcAft>
                <a:spcPts val="1200"/>
              </a:spcAft>
            </a:pPr>
            <a:r>
              <a:rPr lang="fa-IR" sz="2800" dirty="0" smtClean="0">
                <a:cs typeface="B Nazanin" pitchFamily="2" charset="-78"/>
              </a:rPr>
              <a:t>بیماران </a:t>
            </a:r>
            <a:r>
              <a:rPr lang="fa-IR" sz="2800" b="1" dirty="0" smtClean="0">
                <a:solidFill>
                  <a:srgbClr val="7030A0"/>
                </a:solidFill>
                <a:cs typeface="B Nazanin" pitchFamily="2" charset="-78"/>
              </a:rPr>
              <a:t>دارای حساسیت بیش از حد نسبت به ویتامین </a:t>
            </a:r>
            <a:r>
              <a:rPr lang="en-US" sz="2400" b="1" dirty="0" smtClean="0">
                <a:solidFill>
                  <a:srgbClr val="7030A0"/>
                </a:solidFill>
                <a:latin typeface="Times New Roman" pitchFamily="18" charset="0"/>
                <a:cs typeface="Times New Roman" pitchFamily="18" charset="0"/>
              </a:rPr>
              <a:t>D</a:t>
            </a:r>
            <a:r>
              <a:rPr lang="fa-IR" sz="2800" b="1" dirty="0" smtClean="0">
                <a:solidFill>
                  <a:srgbClr val="7030A0"/>
                </a:solidFill>
                <a:cs typeface="B Nazanin" pitchFamily="2" charset="-78"/>
              </a:rPr>
              <a:t> </a:t>
            </a:r>
            <a:r>
              <a:rPr lang="fa-IR" sz="2800" dirty="0" smtClean="0">
                <a:cs typeface="B Nazanin" pitchFamily="2" charset="-78"/>
              </a:rPr>
              <a:t>یا افراد مبتلا به مسومیت با ویتامین </a:t>
            </a:r>
            <a:r>
              <a:rPr lang="en-US" sz="2400" dirty="0" smtClean="0">
                <a:latin typeface="Times New Roman" pitchFamily="18" charset="0"/>
                <a:cs typeface="Times New Roman" pitchFamily="18" charset="0"/>
              </a:rPr>
              <a:t>D</a:t>
            </a:r>
            <a:r>
              <a:rPr lang="fa-IR" sz="2800" dirty="0" smtClean="0">
                <a:cs typeface="B Nazanin" pitchFamily="2" charset="-78"/>
              </a:rPr>
              <a:t>، جذب روده ای بیش از حد کلسیم دارند و </a:t>
            </a:r>
            <a:r>
              <a:rPr lang="fa-IR" sz="2800" b="1" dirty="0" smtClean="0">
                <a:solidFill>
                  <a:srgbClr val="7030A0"/>
                </a:solidFill>
                <a:cs typeface="B Nazanin" pitchFamily="2" charset="-78"/>
              </a:rPr>
              <a:t>محدود نمودن کلسیم رژیم غذایی، سودمند است</a:t>
            </a:r>
            <a:endParaRPr lang="en-US" sz="2800" b="1" dirty="0">
              <a:solidFill>
                <a:srgbClr val="7030A0"/>
              </a:solidFill>
              <a:cs typeface="B Nazanin" pitchFamily="2" charset="-78"/>
            </a:endParaRPr>
          </a:p>
        </p:txBody>
      </p:sp>
      <p:sp>
        <p:nvSpPr>
          <p:cNvPr id="7" name="Slide Number Placeholder 3"/>
          <p:cNvSpPr>
            <a:spLocks noGrp="1"/>
          </p:cNvSpPr>
          <p:nvPr>
            <p:ph type="sldNum" sz="quarter" idx="12"/>
          </p:nvPr>
        </p:nvSpPr>
        <p:spPr>
          <a:xfrm>
            <a:off x="6553200" y="6356350"/>
            <a:ext cx="2133600" cy="365125"/>
          </a:xfrm>
        </p:spPr>
        <p:txBody>
          <a:bodyPr/>
          <a:lstStyle/>
          <a:p>
            <a:fld id="{C8CCB264-7712-4097-9104-7E96A0A9469B}" type="slidenum">
              <a:rPr lang="en-US" smtClean="0"/>
              <a:pPr/>
              <a:t>22</a:t>
            </a:fld>
            <a:endParaRPr lang="en-US" dirty="0"/>
          </a:p>
        </p:txBody>
      </p:sp>
      <p:sp>
        <p:nvSpPr>
          <p:cNvPr id="2" name="TextBox 1"/>
          <p:cNvSpPr txBox="1"/>
          <p:nvPr/>
        </p:nvSpPr>
        <p:spPr>
          <a:xfrm>
            <a:off x="76200" y="5867400"/>
            <a:ext cx="8382000" cy="830997"/>
          </a:xfrm>
          <a:prstGeom prst="rect">
            <a:avLst/>
          </a:prstGeom>
          <a:noFill/>
        </p:spPr>
        <p:txBody>
          <a:bodyPr wrap="square" rtlCol="0">
            <a:spAutoFit/>
          </a:bodyPr>
          <a:lstStyle/>
          <a:p>
            <a:r>
              <a:rPr lang="en-US" sz="1200" dirty="0" err="1" smtClean="0">
                <a:solidFill>
                  <a:srgbClr val="002060"/>
                </a:solidFill>
                <a:latin typeface="Times New Roman" pitchFamily="18" charset="0"/>
                <a:cs typeface="Times New Roman" pitchFamily="18" charset="0"/>
              </a:rPr>
              <a:t>Attie</a:t>
            </a:r>
            <a:r>
              <a:rPr lang="en-US" sz="1200" dirty="0" smtClean="0">
                <a:solidFill>
                  <a:srgbClr val="002060"/>
                </a:solidFill>
                <a:latin typeface="Times New Roman" pitchFamily="18" charset="0"/>
                <a:cs typeface="Times New Roman" pitchFamily="18" charset="0"/>
              </a:rPr>
              <a:t> MF</a:t>
            </a:r>
            <a:r>
              <a:rPr lang="fa-IR" sz="1200" dirty="0" smtClean="0">
                <a:solidFill>
                  <a:srgbClr val="002060"/>
                </a:solidFill>
                <a:latin typeface="Times New Roman" pitchFamily="18" charset="0"/>
                <a:cs typeface="Times New Roman" pitchFamily="18" charset="0"/>
              </a:rPr>
              <a:t> </a:t>
            </a:r>
            <a:r>
              <a:rPr lang="en-US" sz="1200" dirty="0" smtClean="0">
                <a:solidFill>
                  <a:srgbClr val="002060"/>
                </a:solidFill>
                <a:latin typeface="Times New Roman" pitchFamily="18" charset="0"/>
                <a:cs typeface="Times New Roman" pitchFamily="18" charset="0"/>
              </a:rPr>
              <a:t> et al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Metab</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North Am. 1989 Sep;18(3):807-28</a:t>
            </a:r>
            <a:r>
              <a:rPr lang="en-US" sz="1200" dirty="0" smtClean="0">
                <a:solidFill>
                  <a:srgbClr val="002060"/>
                </a:solidFill>
                <a:latin typeface="Times New Roman" pitchFamily="18" charset="0"/>
                <a:cs typeface="Times New Roman" pitchFamily="18" charset="0"/>
              </a:rPr>
              <a:t>.</a:t>
            </a:r>
          </a:p>
          <a:p>
            <a:r>
              <a:rPr lang="en-US" sz="1200" dirty="0">
                <a:solidFill>
                  <a:srgbClr val="002060"/>
                </a:solidFill>
                <a:latin typeface="Times New Roman" pitchFamily="18" charset="0"/>
                <a:cs typeface="Times New Roman" pitchFamily="18" charset="0"/>
              </a:rPr>
              <a:t>Peter J. </a:t>
            </a:r>
            <a:r>
              <a:rPr lang="en-US" sz="1200" dirty="0" err="1" smtClean="0">
                <a:solidFill>
                  <a:srgbClr val="002060"/>
                </a:solidFill>
                <a:latin typeface="Times New Roman" pitchFamily="18" charset="0"/>
                <a:cs typeface="Times New Roman" pitchFamily="18" charset="0"/>
              </a:rPr>
              <a:t>Tebben</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Endocr</a:t>
            </a:r>
            <a:r>
              <a:rPr lang="en-US" sz="1200" dirty="0">
                <a:solidFill>
                  <a:srgbClr val="002060"/>
                </a:solidFill>
                <a:latin typeface="Times New Roman" pitchFamily="18" charset="0"/>
                <a:cs typeface="Times New Roman" pitchFamily="18" charset="0"/>
              </a:rPr>
              <a:t> Rev. 2016 Oct; 37(5): 521–547.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itchFamily="18" charset="0"/>
                <a:cs typeface="Times New Roman" pitchFamily="18" charset="0"/>
              </a:rPr>
              <a:t>Hillel </a:t>
            </a:r>
            <a:r>
              <a:rPr lang="en-US" sz="1200" dirty="0" err="1" smtClean="0">
                <a:solidFill>
                  <a:srgbClr val="002060"/>
                </a:solidFill>
                <a:latin typeface="Times New Roman" pitchFamily="18" charset="0"/>
                <a:cs typeface="Times New Roman" pitchFamily="18" charset="0"/>
              </a:rPr>
              <a:t>Sternlicht</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Ther</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Risk </a:t>
            </a:r>
            <a:r>
              <a:rPr lang="en-US" sz="1200" dirty="0" err="1">
                <a:solidFill>
                  <a:srgbClr val="002060"/>
                </a:solidFill>
                <a:latin typeface="Times New Roman" pitchFamily="18" charset="0"/>
                <a:cs typeface="Times New Roman" pitchFamily="18" charset="0"/>
              </a:rPr>
              <a:t>Manag</a:t>
            </a:r>
            <a:r>
              <a:rPr lang="en-US" sz="1200" dirty="0">
                <a:solidFill>
                  <a:srgbClr val="002060"/>
                </a:solidFill>
                <a:latin typeface="Times New Roman" pitchFamily="18" charset="0"/>
                <a:cs typeface="Times New Roman" pitchFamily="18" charset="0"/>
              </a:rPr>
              <a:t>. 2015; 11: 1779–1788.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anose="02020603050405020304" pitchFamily="18" charset="0"/>
                <a:cs typeface="Times New Roman" panose="02020603050405020304" pitchFamily="18" charset="0"/>
              </a:rPr>
              <a:t>TR 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a:t>
            </a:r>
            <a:r>
              <a:rPr lang="en-US" sz="1200" dirty="0" smtClean="0">
                <a:solidFill>
                  <a:srgbClr val="002060"/>
                </a:solidFill>
                <a:latin typeface="Times New Roman" panose="02020603050405020304" pitchFamily="18" charset="0"/>
                <a:cs typeface="Times New Roman" panose="02020603050405020304" pitchFamily="18" charset="0"/>
              </a:rPr>
              <a:t>NY</a:t>
            </a:r>
            <a:r>
              <a:rPr lang="fa-IR" sz="1200" dirty="0" smtClean="0">
                <a:solidFill>
                  <a:srgbClr val="002060"/>
                </a:solidFill>
                <a:latin typeface="Times New Roman" panose="02020603050405020304" pitchFamily="18" charset="0"/>
                <a:cs typeface="Times New Roman" panose="02020603050405020304" pitchFamily="18" charset="0"/>
              </a:rPr>
              <a:t>.</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900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pPr rtl="1"/>
            <a:r>
              <a:rPr lang="fa-IR" b="1" dirty="0" smtClean="0">
                <a:solidFill>
                  <a:srgbClr val="002060"/>
                </a:solidFill>
                <a:cs typeface="B Mitra" pitchFamily="2" charset="-78"/>
              </a:rPr>
              <a:t> </a:t>
            </a:r>
            <a:r>
              <a:rPr lang="fa-IR" sz="1600" b="1" dirty="0">
                <a:solidFill>
                  <a:srgbClr val="002060"/>
                </a:solidFill>
                <a:cs typeface="B Mitra" pitchFamily="2" charset="-78"/>
              </a:rPr>
              <a:t>ادامه</a:t>
            </a:r>
            <a:r>
              <a:rPr lang="en-US" sz="3600" b="1" dirty="0" smtClean="0">
                <a:solidFill>
                  <a:srgbClr val="002060"/>
                </a:solidFill>
                <a:cs typeface="B Mitra" pitchFamily="2" charset="-78"/>
              </a:rPr>
              <a:t> </a:t>
            </a:r>
            <a:r>
              <a:rPr lang="fa-IR" sz="2800" b="1" dirty="0">
                <a:solidFill>
                  <a:srgbClr val="002060"/>
                </a:solidFill>
              </a:rPr>
              <a:t>درمان </a:t>
            </a:r>
            <a:r>
              <a:rPr lang="fa-IR" sz="2800" b="1" dirty="0" smtClean="0">
                <a:solidFill>
                  <a:srgbClr val="002060"/>
                </a:solidFill>
              </a:rPr>
              <a:t>هیپرکلسمی</a:t>
            </a:r>
            <a:endParaRPr lang="en-US" sz="2800" dirty="0">
              <a:solidFill>
                <a:srgbClr val="002060"/>
              </a:solidFill>
            </a:endParaRPr>
          </a:p>
        </p:txBody>
      </p:sp>
      <p:sp>
        <p:nvSpPr>
          <p:cNvPr id="3" name="Content Placeholder 2"/>
          <p:cNvSpPr>
            <a:spLocks noGrp="1"/>
          </p:cNvSpPr>
          <p:nvPr>
            <p:ph idx="1"/>
          </p:nvPr>
        </p:nvSpPr>
        <p:spPr>
          <a:xfrm>
            <a:off x="76200" y="762000"/>
            <a:ext cx="8991600" cy="5181600"/>
          </a:xfrm>
          <a:solidFill>
            <a:schemeClr val="accent5">
              <a:lumMod val="40000"/>
              <a:lumOff val="60000"/>
            </a:schemeClr>
          </a:solidFill>
          <a:ln>
            <a:solidFill>
              <a:schemeClr val="accent1">
                <a:lumMod val="75000"/>
              </a:schemeClr>
            </a:solidFill>
          </a:ln>
        </p:spPr>
        <p:txBody>
          <a:bodyPr>
            <a:normAutofit/>
          </a:bodyPr>
          <a:lstStyle/>
          <a:p>
            <a:pPr algn="r" rtl="1">
              <a:spcAft>
                <a:spcPts val="1200"/>
              </a:spcAft>
            </a:pPr>
            <a:r>
              <a:rPr lang="fa-IR" sz="2800" dirty="0" smtClean="0">
                <a:cs typeface="B Mitra" pitchFamily="2" charset="-78"/>
              </a:rPr>
              <a:t>کاهش عملکرد کلیوی یا کاهش حجم </a:t>
            </a:r>
            <a:r>
              <a:rPr lang="en-US" sz="2800" dirty="0" smtClean="0">
                <a:cs typeface="B Mitra" pitchFamily="2" charset="-78"/>
              </a:rPr>
              <a:t>ECF</a:t>
            </a:r>
            <a:r>
              <a:rPr lang="fa-IR" sz="2800" dirty="0" smtClean="0">
                <a:cs typeface="B Mitra" pitchFamily="2" charset="-78"/>
              </a:rPr>
              <a:t>، میزان دفع ادراری کلسیم را کاهش می دهد. </a:t>
            </a:r>
            <a:r>
              <a:rPr lang="fa-IR" sz="2800" b="1" dirty="0" smtClean="0">
                <a:solidFill>
                  <a:srgbClr val="7030A0"/>
                </a:solidFill>
                <a:cs typeface="B Mitra" pitchFamily="2" charset="-78"/>
              </a:rPr>
              <a:t>هیدراته نمودن بیمار به سرعت هیپرکلسمی را کاهش میدهد.</a:t>
            </a:r>
          </a:p>
          <a:p>
            <a:pPr algn="r" rtl="1">
              <a:spcAft>
                <a:spcPts val="1200"/>
              </a:spcAft>
            </a:pPr>
            <a:r>
              <a:rPr lang="fa-IR" sz="2800" b="1" dirty="0" smtClean="0">
                <a:solidFill>
                  <a:srgbClr val="C00000"/>
                </a:solidFill>
                <a:cs typeface="B Mitra" pitchFamily="2" charset="-78"/>
              </a:rPr>
              <a:t>هیدراته نمودن، دیورز قوی و کلسی تونین </a:t>
            </a:r>
            <a:r>
              <a:rPr lang="fa-IR" sz="2800" dirty="0" smtClean="0">
                <a:cs typeface="B Mitra" pitchFamily="2" charset="-78"/>
              </a:rPr>
              <a:t>به همراه موثرترین داروهای مهار کننده جذب استخوانی مثل </a:t>
            </a:r>
            <a:r>
              <a:rPr lang="fa-IR" sz="2800" b="1" dirty="0" smtClean="0">
                <a:solidFill>
                  <a:srgbClr val="C00000"/>
                </a:solidFill>
                <a:cs typeface="B Mitra" pitchFamily="2" charset="-78"/>
              </a:rPr>
              <a:t>بیس فسفونات ها</a:t>
            </a:r>
            <a:r>
              <a:rPr lang="fa-IR" sz="2800" dirty="0" smtClean="0">
                <a:cs typeface="B Mitra" pitchFamily="2" charset="-78"/>
              </a:rPr>
              <a:t> قابل استفاده است.</a:t>
            </a:r>
          </a:p>
          <a:p>
            <a:pPr algn="r" rtl="1">
              <a:spcAft>
                <a:spcPts val="1200"/>
              </a:spcAft>
            </a:pPr>
            <a:r>
              <a:rPr lang="fa-IR" sz="2800" dirty="0" smtClean="0">
                <a:cs typeface="B Mitra" pitchFamily="2" charset="-78"/>
              </a:rPr>
              <a:t>افزایش دفع ادراری سدیم تا حد 400 تا 500 میلی مول در روز، حتی بیشتر از هیدراتاسیون مجدد ساده، دفع ادراری کلسیم را افزایش می دهد</a:t>
            </a:r>
            <a:r>
              <a:rPr lang="en-US" sz="2800" dirty="0" smtClean="0">
                <a:cs typeface="B Mitra" pitchFamily="2" charset="-78"/>
              </a:rPr>
              <a:t>.</a:t>
            </a:r>
            <a:endParaRPr lang="fa-IR" sz="2800" dirty="0" smtClean="0">
              <a:cs typeface="B Mitra" pitchFamily="2" charset="-78"/>
            </a:endParaRPr>
          </a:p>
          <a:p>
            <a:pPr algn="r" rtl="1">
              <a:spcAft>
                <a:spcPts val="1200"/>
              </a:spcAft>
            </a:pPr>
            <a:r>
              <a:rPr lang="fa-IR" sz="2800" dirty="0" smtClean="0">
                <a:cs typeface="B Mitra" pitchFamily="2" charset="-78"/>
              </a:rPr>
              <a:t>می توان سالین تجویز نمود یا فروزماید را دو مرتبه در روز داد تا مکانیسم بازجذب روده ای کلسیم سرکوب شود.</a:t>
            </a:r>
          </a:p>
          <a:p>
            <a:pPr algn="r" rtl="1">
              <a:spcAft>
                <a:spcPts val="1200"/>
              </a:spcAft>
            </a:pPr>
            <a:r>
              <a:rPr lang="fa-IR" sz="2800" dirty="0" smtClean="0">
                <a:cs typeface="B Mitra" pitchFamily="2" charset="-78"/>
              </a:rPr>
              <a:t>عارضه جانبی بالقوه: ایجاد سنگ های کلیوی حاوی کلسیم</a:t>
            </a:r>
          </a:p>
        </p:txBody>
      </p:sp>
      <p:sp>
        <p:nvSpPr>
          <p:cNvPr id="4" name="Slide Number Placeholder 3"/>
          <p:cNvSpPr>
            <a:spLocks noGrp="1"/>
          </p:cNvSpPr>
          <p:nvPr>
            <p:ph type="sldNum" sz="quarter" idx="12"/>
          </p:nvPr>
        </p:nvSpPr>
        <p:spPr/>
        <p:txBody>
          <a:bodyPr/>
          <a:lstStyle/>
          <a:p>
            <a:fld id="{C8CCB264-7712-4097-9104-7E96A0A9469B}" type="slidenum">
              <a:rPr lang="en-US" smtClean="0"/>
              <a:pPr/>
              <a:t>23</a:t>
            </a:fld>
            <a:endParaRPr lang="en-US"/>
          </a:p>
        </p:txBody>
      </p:sp>
      <p:sp>
        <p:nvSpPr>
          <p:cNvPr id="5" name="TextBox 4"/>
          <p:cNvSpPr txBox="1"/>
          <p:nvPr/>
        </p:nvSpPr>
        <p:spPr>
          <a:xfrm>
            <a:off x="76200" y="5943600"/>
            <a:ext cx="8382000" cy="830997"/>
          </a:xfrm>
          <a:prstGeom prst="rect">
            <a:avLst/>
          </a:prstGeom>
          <a:noFill/>
        </p:spPr>
        <p:txBody>
          <a:bodyPr wrap="square" rtlCol="0">
            <a:spAutoFit/>
          </a:bodyPr>
          <a:lstStyle/>
          <a:p>
            <a:r>
              <a:rPr lang="en-US" sz="1200" dirty="0" err="1" smtClean="0">
                <a:solidFill>
                  <a:srgbClr val="002060"/>
                </a:solidFill>
                <a:latin typeface="Times New Roman" pitchFamily="18" charset="0"/>
                <a:cs typeface="Times New Roman" pitchFamily="18" charset="0"/>
              </a:rPr>
              <a:t>Attie</a:t>
            </a:r>
            <a:r>
              <a:rPr lang="en-US" sz="1200" dirty="0" smtClean="0">
                <a:solidFill>
                  <a:srgbClr val="002060"/>
                </a:solidFill>
                <a:latin typeface="Times New Roman" pitchFamily="18" charset="0"/>
                <a:cs typeface="Times New Roman" pitchFamily="18" charset="0"/>
              </a:rPr>
              <a:t> MF</a:t>
            </a:r>
            <a:r>
              <a:rPr lang="fa-IR" sz="1200" dirty="0" smtClean="0">
                <a:solidFill>
                  <a:srgbClr val="002060"/>
                </a:solidFill>
                <a:latin typeface="Times New Roman" pitchFamily="18" charset="0"/>
                <a:cs typeface="Times New Roman" pitchFamily="18" charset="0"/>
              </a:rPr>
              <a:t> </a:t>
            </a:r>
            <a:r>
              <a:rPr lang="en-US" sz="1200" dirty="0" smtClean="0">
                <a:solidFill>
                  <a:srgbClr val="002060"/>
                </a:solidFill>
                <a:latin typeface="Times New Roman" pitchFamily="18" charset="0"/>
                <a:cs typeface="Times New Roman" pitchFamily="18" charset="0"/>
              </a:rPr>
              <a:t> et al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Metab</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North Am. 1989 Sep;18(3):807-28</a:t>
            </a:r>
            <a:r>
              <a:rPr lang="en-US" sz="1200" dirty="0" smtClean="0">
                <a:solidFill>
                  <a:srgbClr val="002060"/>
                </a:solidFill>
                <a:latin typeface="Times New Roman" pitchFamily="18" charset="0"/>
                <a:cs typeface="Times New Roman" pitchFamily="18" charset="0"/>
              </a:rPr>
              <a:t>.</a:t>
            </a:r>
          </a:p>
          <a:p>
            <a:r>
              <a:rPr lang="en-US" sz="1200" dirty="0">
                <a:solidFill>
                  <a:srgbClr val="002060"/>
                </a:solidFill>
                <a:latin typeface="Times New Roman" pitchFamily="18" charset="0"/>
                <a:cs typeface="Times New Roman" pitchFamily="18" charset="0"/>
              </a:rPr>
              <a:t>Peter J. </a:t>
            </a:r>
            <a:r>
              <a:rPr lang="en-US" sz="1200" dirty="0" err="1" smtClean="0">
                <a:solidFill>
                  <a:srgbClr val="002060"/>
                </a:solidFill>
                <a:latin typeface="Times New Roman" pitchFamily="18" charset="0"/>
                <a:cs typeface="Times New Roman" pitchFamily="18" charset="0"/>
              </a:rPr>
              <a:t>Tebben</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Endocr</a:t>
            </a:r>
            <a:r>
              <a:rPr lang="en-US" sz="1200" dirty="0">
                <a:solidFill>
                  <a:srgbClr val="002060"/>
                </a:solidFill>
                <a:latin typeface="Times New Roman" pitchFamily="18" charset="0"/>
                <a:cs typeface="Times New Roman" pitchFamily="18" charset="0"/>
              </a:rPr>
              <a:t> Rev. 2016 Oct; 37(5): 521–547.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itchFamily="18" charset="0"/>
                <a:cs typeface="Times New Roman" pitchFamily="18" charset="0"/>
              </a:rPr>
              <a:t>Hillel </a:t>
            </a:r>
            <a:r>
              <a:rPr lang="en-US" sz="1200" dirty="0" err="1" smtClean="0">
                <a:solidFill>
                  <a:srgbClr val="002060"/>
                </a:solidFill>
                <a:latin typeface="Times New Roman" pitchFamily="18" charset="0"/>
                <a:cs typeface="Times New Roman" pitchFamily="18" charset="0"/>
              </a:rPr>
              <a:t>Sternlicht</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Ther</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Risk </a:t>
            </a:r>
            <a:r>
              <a:rPr lang="en-US" sz="1200" dirty="0" err="1">
                <a:solidFill>
                  <a:srgbClr val="002060"/>
                </a:solidFill>
                <a:latin typeface="Times New Roman" pitchFamily="18" charset="0"/>
                <a:cs typeface="Times New Roman" pitchFamily="18" charset="0"/>
              </a:rPr>
              <a:t>Manag</a:t>
            </a:r>
            <a:r>
              <a:rPr lang="en-US" sz="1200" dirty="0">
                <a:solidFill>
                  <a:srgbClr val="002060"/>
                </a:solidFill>
                <a:latin typeface="Times New Roman" pitchFamily="18" charset="0"/>
                <a:cs typeface="Times New Roman" pitchFamily="18" charset="0"/>
              </a:rPr>
              <a:t>. 2015; 11: 1779–1788.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anose="02020603050405020304" pitchFamily="18" charset="0"/>
                <a:cs typeface="Times New Roman" panose="02020603050405020304" pitchFamily="18" charset="0"/>
              </a:rPr>
              <a:t>TR 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a:t>
            </a:r>
            <a:r>
              <a:rPr lang="en-US" sz="1200" dirty="0" smtClean="0">
                <a:solidFill>
                  <a:srgbClr val="002060"/>
                </a:solidFill>
                <a:latin typeface="Times New Roman" panose="02020603050405020304" pitchFamily="18" charset="0"/>
                <a:cs typeface="Times New Roman" panose="02020603050405020304" pitchFamily="18" charset="0"/>
              </a:rPr>
              <a:t>NY</a:t>
            </a:r>
            <a:r>
              <a:rPr lang="fa-IR" sz="1200" dirty="0" smtClean="0">
                <a:solidFill>
                  <a:srgbClr val="002060"/>
                </a:solidFill>
                <a:latin typeface="Times New Roman" panose="02020603050405020304" pitchFamily="18" charset="0"/>
                <a:cs typeface="Times New Roman" panose="02020603050405020304" pitchFamily="18" charset="0"/>
              </a:rPr>
              <a:t>.</a:t>
            </a:r>
            <a:endParaRPr lang="en-US"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05003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1"/>
            <a:ext cx="8763000" cy="4648200"/>
          </a:xfrm>
          <a:solidFill>
            <a:schemeClr val="accent5">
              <a:lumMod val="40000"/>
              <a:lumOff val="60000"/>
            </a:schemeClr>
          </a:solidFill>
          <a:ln>
            <a:solidFill>
              <a:schemeClr val="accent1">
                <a:lumMod val="75000"/>
              </a:schemeClr>
            </a:solidFill>
          </a:ln>
        </p:spPr>
        <p:txBody>
          <a:bodyPr>
            <a:normAutofit/>
          </a:bodyPr>
          <a:lstStyle/>
          <a:p>
            <a:pPr algn="r" rtl="1">
              <a:lnSpc>
                <a:spcPct val="150000"/>
              </a:lnSpc>
              <a:spcAft>
                <a:spcPts val="1200"/>
              </a:spcAft>
            </a:pPr>
            <a:r>
              <a:rPr lang="fa-IR" sz="2800" b="1" dirty="0" smtClean="0">
                <a:solidFill>
                  <a:srgbClr val="C00000"/>
                </a:solidFill>
                <a:cs typeface="B Mitra" pitchFamily="2" charset="-78"/>
              </a:rPr>
              <a:t>بیس فسفونات ها </a:t>
            </a:r>
            <a:r>
              <a:rPr lang="fa-IR" sz="2800" dirty="0" smtClean="0">
                <a:cs typeface="B Mitra" pitchFamily="2" charset="-78"/>
              </a:rPr>
              <a:t>با میل ترکیبی بالا برای استخوان عمل می نمایند</a:t>
            </a:r>
            <a:r>
              <a:rPr lang="en-US" sz="2800" dirty="0" smtClean="0">
                <a:cs typeface="B Mitra" pitchFamily="2" charset="-78"/>
              </a:rPr>
              <a:t>.</a:t>
            </a:r>
            <a:endParaRPr lang="fa-IR" sz="2800" dirty="0" smtClean="0">
              <a:cs typeface="B Mitra" pitchFamily="2" charset="-78"/>
            </a:endParaRPr>
          </a:p>
          <a:p>
            <a:pPr algn="r" rtl="1">
              <a:lnSpc>
                <a:spcPct val="150000"/>
              </a:lnSpc>
              <a:spcAft>
                <a:spcPts val="1200"/>
              </a:spcAft>
            </a:pPr>
            <a:r>
              <a:rPr lang="fa-IR" sz="2800" dirty="0" smtClean="0">
                <a:cs typeface="B Mitra" pitchFamily="2" charset="-78"/>
              </a:rPr>
              <a:t>این ترکیبات استخوان دوست در محیط بدن پایدارند</a:t>
            </a:r>
            <a:r>
              <a:rPr lang="en-US" sz="2800" dirty="0" smtClean="0">
                <a:cs typeface="B Mitra" pitchFamily="2" charset="-78"/>
              </a:rPr>
              <a:t>.</a:t>
            </a:r>
            <a:endParaRPr lang="fa-IR" sz="2800" dirty="0" smtClean="0">
              <a:cs typeface="B Mitra" pitchFamily="2" charset="-78"/>
            </a:endParaRPr>
          </a:p>
          <a:p>
            <a:pPr algn="r" rtl="1">
              <a:lnSpc>
                <a:spcPct val="150000"/>
              </a:lnSpc>
              <a:spcAft>
                <a:spcPts val="1200"/>
              </a:spcAft>
            </a:pPr>
            <a:r>
              <a:rPr lang="fa-IR" sz="2800" dirty="0" smtClean="0">
                <a:cs typeface="B Mitra" pitchFamily="2" charset="-78"/>
              </a:rPr>
              <a:t>عملکرد استئوکلاست ها را در نواحی که بازگردش استخوانی بالاست مهار می کنند</a:t>
            </a:r>
            <a:r>
              <a:rPr lang="en-US" sz="2800" dirty="0" smtClean="0">
                <a:cs typeface="B Mitra" pitchFamily="2" charset="-78"/>
              </a:rPr>
              <a:t>.</a:t>
            </a:r>
            <a:endParaRPr lang="fa-IR" sz="2800" dirty="0" smtClean="0">
              <a:cs typeface="B Mitra" pitchFamily="2" charset="-78"/>
            </a:endParaRPr>
          </a:p>
          <a:p>
            <a:pPr algn="r" rtl="1">
              <a:lnSpc>
                <a:spcPct val="150000"/>
              </a:lnSpc>
              <a:spcAft>
                <a:spcPts val="1200"/>
              </a:spcAft>
            </a:pPr>
            <a:r>
              <a:rPr lang="fa-IR" sz="2800" b="1" dirty="0" smtClean="0">
                <a:solidFill>
                  <a:srgbClr val="002060"/>
                </a:solidFill>
                <a:cs typeface="B Mitra" pitchFamily="2" charset="-78"/>
              </a:rPr>
              <a:t>کلسی تونین </a:t>
            </a:r>
            <a:r>
              <a:rPr lang="fa-IR" sz="2800" dirty="0" smtClean="0">
                <a:cs typeface="B Mitra" pitchFamily="2" charset="-78"/>
              </a:rPr>
              <a:t>در طی چند ساعت پس از تجویز، از طریق گیرنده های موجود بر روی استئوکلاست ها عمل می نماید تا جذب استخوانی را مهار کند</a:t>
            </a:r>
            <a:r>
              <a:rPr lang="en-US" sz="2800" dirty="0" smtClean="0">
                <a:cs typeface="B Mitra" pitchFamily="2" charset="-78"/>
              </a:rPr>
              <a:t>.</a:t>
            </a:r>
            <a:endParaRPr lang="en-US" sz="2800" dirty="0">
              <a:cs typeface="B Mitra" pitchFamily="2" charset="-78"/>
            </a:endParaRPr>
          </a:p>
        </p:txBody>
      </p:sp>
      <p:sp>
        <p:nvSpPr>
          <p:cNvPr id="4" name="Slide Number Placeholder 3"/>
          <p:cNvSpPr>
            <a:spLocks noGrp="1"/>
          </p:cNvSpPr>
          <p:nvPr>
            <p:ph type="sldNum" sz="quarter" idx="12"/>
          </p:nvPr>
        </p:nvSpPr>
        <p:spPr/>
        <p:txBody>
          <a:bodyPr/>
          <a:lstStyle/>
          <a:p>
            <a:fld id="{C8CCB264-7712-4097-9104-7E96A0A9469B}" type="slidenum">
              <a:rPr lang="en-US" smtClean="0"/>
              <a:pPr/>
              <a:t>24</a:t>
            </a:fld>
            <a:endParaRPr lang="en-US"/>
          </a:p>
        </p:txBody>
      </p:sp>
      <p:sp>
        <p:nvSpPr>
          <p:cNvPr id="5" name="TextBox 4"/>
          <p:cNvSpPr txBox="1"/>
          <p:nvPr/>
        </p:nvSpPr>
        <p:spPr>
          <a:xfrm>
            <a:off x="152400" y="5867400"/>
            <a:ext cx="8382000" cy="830997"/>
          </a:xfrm>
          <a:prstGeom prst="rect">
            <a:avLst/>
          </a:prstGeom>
          <a:noFill/>
        </p:spPr>
        <p:txBody>
          <a:bodyPr wrap="square" rtlCol="0">
            <a:spAutoFit/>
          </a:bodyPr>
          <a:lstStyle/>
          <a:p>
            <a:r>
              <a:rPr lang="en-US" sz="1200" dirty="0" err="1" smtClean="0">
                <a:solidFill>
                  <a:srgbClr val="002060"/>
                </a:solidFill>
                <a:latin typeface="Times New Roman" pitchFamily="18" charset="0"/>
                <a:cs typeface="Times New Roman" pitchFamily="18" charset="0"/>
              </a:rPr>
              <a:t>Attie</a:t>
            </a:r>
            <a:r>
              <a:rPr lang="en-US" sz="1200" dirty="0" smtClean="0">
                <a:solidFill>
                  <a:srgbClr val="002060"/>
                </a:solidFill>
                <a:latin typeface="Times New Roman" pitchFamily="18" charset="0"/>
                <a:cs typeface="Times New Roman" pitchFamily="18" charset="0"/>
              </a:rPr>
              <a:t> MF</a:t>
            </a:r>
            <a:r>
              <a:rPr lang="fa-IR" sz="1200" dirty="0" smtClean="0">
                <a:solidFill>
                  <a:srgbClr val="002060"/>
                </a:solidFill>
                <a:latin typeface="Times New Roman" pitchFamily="18" charset="0"/>
                <a:cs typeface="Times New Roman" pitchFamily="18" charset="0"/>
              </a:rPr>
              <a:t> </a:t>
            </a:r>
            <a:r>
              <a:rPr lang="en-US" sz="1200" dirty="0" smtClean="0">
                <a:solidFill>
                  <a:srgbClr val="002060"/>
                </a:solidFill>
                <a:latin typeface="Times New Roman" pitchFamily="18" charset="0"/>
                <a:cs typeface="Times New Roman" pitchFamily="18" charset="0"/>
              </a:rPr>
              <a:t> et al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Metab</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North Am. 1989 Sep;18(3):807-28</a:t>
            </a:r>
            <a:r>
              <a:rPr lang="en-US" sz="1200" dirty="0" smtClean="0">
                <a:solidFill>
                  <a:srgbClr val="002060"/>
                </a:solidFill>
                <a:latin typeface="Times New Roman" pitchFamily="18" charset="0"/>
                <a:cs typeface="Times New Roman" pitchFamily="18" charset="0"/>
              </a:rPr>
              <a:t>.</a:t>
            </a:r>
          </a:p>
          <a:p>
            <a:r>
              <a:rPr lang="en-US" sz="1200" dirty="0">
                <a:solidFill>
                  <a:srgbClr val="002060"/>
                </a:solidFill>
                <a:latin typeface="Times New Roman" pitchFamily="18" charset="0"/>
                <a:cs typeface="Times New Roman" pitchFamily="18" charset="0"/>
              </a:rPr>
              <a:t>Peter J. </a:t>
            </a:r>
            <a:r>
              <a:rPr lang="en-US" sz="1200" dirty="0" err="1" smtClean="0">
                <a:solidFill>
                  <a:srgbClr val="002060"/>
                </a:solidFill>
                <a:latin typeface="Times New Roman" pitchFamily="18" charset="0"/>
                <a:cs typeface="Times New Roman" pitchFamily="18" charset="0"/>
              </a:rPr>
              <a:t>Tebben</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Endocr</a:t>
            </a:r>
            <a:r>
              <a:rPr lang="en-US" sz="1200" dirty="0">
                <a:solidFill>
                  <a:srgbClr val="002060"/>
                </a:solidFill>
                <a:latin typeface="Times New Roman" pitchFamily="18" charset="0"/>
                <a:cs typeface="Times New Roman" pitchFamily="18" charset="0"/>
              </a:rPr>
              <a:t> Rev. 2016 Oct; 37(5): 521–547.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itchFamily="18" charset="0"/>
                <a:cs typeface="Times New Roman" pitchFamily="18" charset="0"/>
              </a:rPr>
              <a:t>Hillel </a:t>
            </a:r>
            <a:r>
              <a:rPr lang="en-US" sz="1200" dirty="0" err="1" smtClean="0">
                <a:solidFill>
                  <a:srgbClr val="002060"/>
                </a:solidFill>
                <a:latin typeface="Times New Roman" pitchFamily="18" charset="0"/>
                <a:cs typeface="Times New Roman" pitchFamily="18" charset="0"/>
              </a:rPr>
              <a:t>Sternlicht</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Ther</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Risk </a:t>
            </a:r>
            <a:r>
              <a:rPr lang="en-US" sz="1200" dirty="0" err="1">
                <a:solidFill>
                  <a:srgbClr val="002060"/>
                </a:solidFill>
                <a:latin typeface="Times New Roman" pitchFamily="18" charset="0"/>
                <a:cs typeface="Times New Roman" pitchFamily="18" charset="0"/>
              </a:rPr>
              <a:t>Manag</a:t>
            </a:r>
            <a:r>
              <a:rPr lang="en-US" sz="1200" dirty="0">
                <a:solidFill>
                  <a:srgbClr val="002060"/>
                </a:solidFill>
                <a:latin typeface="Times New Roman" pitchFamily="18" charset="0"/>
                <a:cs typeface="Times New Roman" pitchFamily="18" charset="0"/>
              </a:rPr>
              <a:t>. 2015; 11: 1779–1788.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anose="02020603050405020304" pitchFamily="18" charset="0"/>
                <a:cs typeface="Times New Roman" pitchFamily="18" charset="0"/>
              </a:rPr>
              <a:t>TR Harrison. Principles of internal medicine (5th </a:t>
            </a:r>
            <a:r>
              <a:rPr lang="en-US" sz="1200" dirty="0" err="1">
                <a:solidFill>
                  <a:srgbClr val="002060"/>
                </a:solidFill>
                <a:latin typeface="Times New Roman" panose="02020603050405020304" pitchFamily="18" charset="0"/>
                <a:cs typeface="Times New Roman" pitchFamily="18" charset="0"/>
              </a:rPr>
              <a:t>edn</a:t>
            </a:r>
            <a:r>
              <a:rPr lang="en-US" sz="1200" dirty="0">
                <a:solidFill>
                  <a:srgbClr val="002060"/>
                </a:solidFill>
                <a:latin typeface="Times New Roman" panose="02020603050405020304" pitchFamily="18" charset="0"/>
                <a:cs typeface="Times New Roman" pitchFamily="18" charset="0"/>
              </a:rPr>
              <a:t>.), McGraw-Hill, New York, </a:t>
            </a:r>
            <a:r>
              <a:rPr lang="en-US" sz="1200" dirty="0" smtClean="0">
                <a:solidFill>
                  <a:srgbClr val="002060"/>
                </a:solidFill>
                <a:latin typeface="Times New Roman" panose="02020603050405020304" pitchFamily="18" charset="0"/>
                <a:cs typeface="Times New Roman" pitchFamily="18" charset="0"/>
              </a:rPr>
              <a:t>NY</a:t>
            </a:r>
            <a:r>
              <a:rPr lang="fa-IR" sz="1200" dirty="0" smtClean="0">
                <a:solidFill>
                  <a:srgbClr val="002060"/>
                </a:solidFill>
                <a:latin typeface="Times New Roman" panose="02020603050405020304" pitchFamily="18" charset="0"/>
                <a:cs typeface="Times New Roman" pitchFamily="18" charset="0"/>
              </a:rPr>
              <a:t>.</a:t>
            </a:r>
            <a:endParaRPr lang="en-US" sz="1200" dirty="0">
              <a:solidFill>
                <a:srgbClr val="002060"/>
              </a:solidFill>
              <a:latin typeface="Times New Roman" panose="02020603050405020304" pitchFamily="18" charset="0"/>
              <a:cs typeface="Times New Roman" pitchFamily="18" charset="0"/>
            </a:endParaRPr>
          </a:p>
        </p:txBody>
      </p:sp>
      <p:sp>
        <p:nvSpPr>
          <p:cNvPr id="8" name="Title 1"/>
          <p:cNvSpPr>
            <a:spLocks noGrp="1"/>
          </p:cNvSpPr>
          <p:nvPr>
            <p:ph type="title"/>
          </p:nvPr>
        </p:nvSpPr>
        <p:spPr>
          <a:xfrm>
            <a:off x="457200" y="122238"/>
            <a:ext cx="8229600" cy="944562"/>
          </a:xfrm>
        </p:spPr>
        <p:txBody>
          <a:bodyPr/>
          <a:lstStyle/>
          <a:p>
            <a:pPr rtl="1"/>
            <a:r>
              <a:rPr lang="fa-IR" b="1" dirty="0" smtClean="0">
                <a:solidFill>
                  <a:srgbClr val="002060"/>
                </a:solidFill>
                <a:cs typeface="B Mitra" pitchFamily="2" charset="-78"/>
              </a:rPr>
              <a:t> </a:t>
            </a:r>
            <a:r>
              <a:rPr lang="fa-IR" sz="1600" b="1" dirty="0">
                <a:solidFill>
                  <a:srgbClr val="002060"/>
                </a:solidFill>
                <a:cs typeface="B Mitra" pitchFamily="2" charset="-78"/>
              </a:rPr>
              <a:t>ادامه</a:t>
            </a:r>
            <a:r>
              <a:rPr lang="en-US" sz="3600" b="1" dirty="0" smtClean="0">
                <a:solidFill>
                  <a:srgbClr val="002060"/>
                </a:solidFill>
                <a:cs typeface="B Mitra" pitchFamily="2" charset="-78"/>
              </a:rPr>
              <a:t> </a:t>
            </a:r>
            <a:r>
              <a:rPr lang="fa-IR" sz="2800" b="1" dirty="0">
                <a:solidFill>
                  <a:srgbClr val="002060"/>
                </a:solidFill>
              </a:rPr>
              <a:t>درمان </a:t>
            </a:r>
            <a:r>
              <a:rPr lang="fa-IR" sz="2800" b="1" dirty="0" smtClean="0">
                <a:solidFill>
                  <a:srgbClr val="002060"/>
                </a:solidFill>
              </a:rPr>
              <a:t>هیپرکلسمی</a:t>
            </a:r>
            <a:endParaRPr lang="en-US" sz="2800" dirty="0">
              <a:solidFill>
                <a:srgbClr val="002060"/>
              </a:solidFill>
            </a:endParaRPr>
          </a:p>
        </p:txBody>
      </p:sp>
    </p:spTree>
    <p:extLst>
      <p:ext uri="{BB962C8B-B14F-4D97-AF65-F5344CB8AC3E}">
        <p14:creationId xmlns:p14="http://schemas.microsoft.com/office/powerpoint/2010/main" val="7415849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1"/>
            <a:ext cx="8686800" cy="3962400"/>
          </a:xfrm>
          <a:solidFill>
            <a:schemeClr val="accent5">
              <a:lumMod val="40000"/>
              <a:lumOff val="60000"/>
            </a:schemeClr>
          </a:solidFill>
          <a:ln>
            <a:solidFill>
              <a:schemeClr val="accent1">
                <a:lumMod val="75000"/>
              </a:schemeClr>
            </a:solidFill>
          </a:ln>
        </p:spPr>
        <p:txBody>
          <a:bodyPr>
            <a:normAutofit/>
          </a:bodyPr>
          <a:lstStyle/>
          <a:p>
            <a:pPr algn="r" rtl="1">
              <a:lnSpc>
                <a:spcPct val="150000"/>
              </a:lnSpc>
              <a:spcAft>
                <a:spcPts val="1200"/>
              </a:spcAft>
            </a:pPr>
            <a:r>
              <a:rPr lang="fa-IR" sz="2800" b="1" dirty="0" smtClean="0">
                <a:solidFill>
                  <a:srgbClr val="C00000"/>
                </a:solidFill>
                <a:cs typeface="B Mitra" pitchFamily="2" charset="-78"/>
              </a:rPr>
              <a:t>گلوکوکورتیکوئیدها</a:t>
            </a:r>
            <a:r>
              <a:rPr lang="fa-IR" sz="2800" dirty="0" smtClean="0">
                <a:cs typeface="B Mitra" pitchFamily="2" charset="-78"/>
              </a:rPr>
              <a:t> در </a:t>
            </a:r>
            <a:r>
              <a:rPr lang="fa-IR" sz="2800" dirty="0">
                <a:cs typeface="B Mitra" pitchFamily="2" charset="-78"/>
              </a:rPr>
              <a:t>د</a:t>
            </a:r>
            <a:r>
              <a:rPr lang="fa-IR" sz="2800" dirty="0" smtClean="0">
                <a:cs typeface="B Mitra" pitchFamily="2" charset="-78"/>
              </a:rPr>
              <a:t>وزهای فارموکولوژیک، دفع ادراری کلسیم را افزایش و جذب روده ای آن را کاهش می دهد اما باعث تعادل منفی کلسیم اسکلتی می شوند</a:t>
            </a:r>
            <a:r>
              <a:rPr lang="en-US" sz="2800" dirty="0" smtClean="0">
                <a:cs typeface="B Mitra" pitchFamily="2" charset="-78"/>
              </a:rPr>
              <a:t>.</a:t>
            </a:r>
            <a:endParaRPr lang="fa-IR" sz="2800" dirty="0" smtClean="0">
              <a:cs typeface="B Mitra" pitchFamily="2" charset="-78"/>
            </a:endParaRPr>
          </a:p>
          <a:p>
            <a:pPr algn="r" rtl="1">
              <a:lnSpc>
                <a:spcPct val="150000"/>
              </a:lnSpc>
              <a:spcAft>
                <a:spcPts val="1200"/>
              </a:spcAft>
            </a:pPr>
            <a:r>
              <a:rPr lang="fa-IR" sz="2800" b="1" dirty="0" smtClean="0">
                <a:solidFill>
                  <a:srgbClr val="C00000"/>
                </a:solidFill>
                <a:cs typeface="B Mitra" pitchFamily="2" charset="-78"/>
              </a:rPr>
              <a:t>دیالیز اغلب درمان انتخابی هیپرکلسمی ایجاد شده به همراه نارسایی کلیوی است که درمان طبی آن به سختی صورت می پذیرد.</a:t>
            </a:r>
            <a:endParaRPr lang="en-US" sz="2800" b="1" dirty="0">
              <a:solidFill>
                <a:srgbClr val="C00000"/>
              </a:solidFill>
              <a:cs typeface="B Mitra" pitchFamily="2" charset="-78"/>
            </a:endParaRPr>
          </a:p>
        </p:txBody>
      </p:sp>
      <p:sp>
        <p:nvSpPr>
          <p:cNvPr id="4" name="Slide Number Placeholder 3"/>
          <p:cNvSpPr>
            <a:spLocks noGrp="1"/>
          </p:cNvSpPr>
          <p:nvPr>
            <p:ph type="sldNum" sz="quarter" idx="12"/>
          </p:nvPr>
        </p:nvSpPr>
        <p:spPr/>
        <p:txBody>
          <a:bodyPr/>
          <a:lstStyle/>
          <a:p>
            <a:fld id="{C8CCB264-7712-4097-9104-7E96A0A9469B}" type="slidenum">
              <a:rPr lang="en-US" smtClean="0"/>
              <a:pPr/>
              <a:t>25</a:t>
            </a:fld>
            <a:endParaRPr lang="en-US"/>
          </a:p>
        </p:txBody>
      </p:sp>
      <p:sp>
        <p:nvSpPr>
          <p:cNvPr id="5" name="TextBox 4"/>
          <p:cNvSpPr txBox="1"/>
          <p:nvPr/>
        </p:nvSpPr>
        <p:spPr>
          <a:xfrm>
            <a:off x="152400" y="6027003"/>
            <a:ext cx="8382000" cy="830997"/>
          </a:xfrm>
          <a:prstGeom prst="rect">
            <a:avLst/>
          </a:prstGeom>
          <a:noFill/>
        </p:spPr>
        <p:txBody>
          <a:bodyPr wrap="square" rtlCol="0">
            <a:spAutoFit/>
          </a:bodyPr>
          <a:lstStyle/>
          <a:p>
            <a:r>
              <a:rPr lang="en-US" sz="1200" dirty="0" err="1" smtClean="0">
                <a:solidFill>
                  <a:srgbClr val="002060"/>
                </a:solidFill>
                <a:latin typeface="Times New Roman" pitchFamily="18" charset="0"/>
                <a:cs typeface="Times New Roman" pitchFamily="18" charset="0"/>
              </a:rPr>
              <a:t>Attie</a:t>
            </a:r>
            <a:r>
              <a:rPr lang="en-US" sz="1200" dirty="0" smtClean="0">
                <a:solidFill>
                  <a:srgbClr val="002060"/>
                </a:solidFill>
                <a:latin typeface="Times New Roman" pitchFamily="18" charset="0"/>
                <a:cs typeface="Times New Roman" pitchFamily="18" charset="0"/>
              </a:rPr>
              <a:t> MF</a:t>
            </a:r>
            <a:r>
              <a:rPr lang="fa-IR" sz="1200" dirty="0" smtClean="0">
                <a:solidFill>
                  <a:srgbClr val="002060"/>
                </a:solidFill>
                <a:latin typeface="Times New Roman" pitchFamily="18" charset="0"/>
                <a:cs typeface="Times New Roman" pitchFamily="18" charset="0"/>
              </a:rPr>
              <a:t> </a:t>
            </a:r>
            <a:r>
              <a:rPr lang="en-US" sz="1200" dirty="0" smtClean="0">
                <a:solidFill>
                  <a:srgbClr val="002060"/>
                </a:solidFill>
                <a:latin typeface="Times New Roman" pitchFamily="18" charset="0"/>
                <a:cs typeface="Times New Roman" pitchFamily="18" charset="0"/>
              </a:rPr>
              <a:t> et al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Metab</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North Am. 1989 Sep;18(3):807-28</a:t>
            </a:r>
            <a:r>
              <a:rPr lang="en-US" sz="1200" dirty="0" smtClean="0">
                <a:solidFill>
                  <a:srgbClr val="002060"/>
                </a:solidFill>
                <a:latin typeface="Times New Roman" pitchFamily="18" charset="0"/>
                <a:cs typeface="Times New Roman" pitchFamily="18" charset="0"/>
              </a:rPr>
              <a:t>.</a:t>
            </a:r>
          </a:p>
          <a:p>
            <a:r>
              <a:rPr lang="en-US" sz="1200" dirty="0">
                <a:solidFill>
                  <a:srgbClr val="002060"/>
                </a:solidFill>
                <a:latin typeface="Times New Roman" pitchFamily="18" charset="0"/>
                <a:cs typeface="Times New Roman" pitchFamily="18" charset="0"/>
              </a:rPr>
              <a:t>Peter J. </a:t>
            </a:r>
            <a:r>
              <a:rPr lang="en-US" sz="1200" dirty="0" err="1" smtClean="0">
                <a:solidFill>
                  <a:srgbClr val="002060"/>
                </a:solidFill>
                <a:latin typeface="Times New Roman" pitchFamily="18" charset="0"/>
                <a:cs typeface="Times New Roman" pitchFamily="18" charset="0"/>
              </a:rPr>
              <a:t>Tebben</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Endocr</a:t>
            </a:r>
            <a:r>
              <a:rPr lang="en-US" sz="1200" dirty="0">
                <a:solidFill>
                  <a:srgbClr val="002060"/>
                </a:solidFill>
                <a:latin typeface="Times New Roman" pitchFamily="18" charset="0"/>
                <a:cs typeface="Times New Roman" pitchFamily="18" charset="0"/>
              </a:rPr>
              <a:t> Rev. 2016 Oct; 37(5): 521–547.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itchFamily="18" charset="0"/>
                <a:cs typeface="Times New Roman" pitchFamily="18" charset="0"/>
              </a:rPr>
              <a:t>Hillel </a:t>
            </a:r>
            <a:r>
              <a:rPr lang="en-US" sz="1200" dirty="0" err="1" smtClean="0">
                <a:solidFill>
                  <a:srgbClr val="002060"/>
                </a:solidFill>
                <a:latin typeface="Times New Roman" pitchFamily="18" charset="0"/>
                <a:cs typeface="Times New Roman" pitchFamily="18" charset="0"/>
              </a:rPr>
              <a:t>Sternlicht</a:t>
            </a:r>
            <a:r>
              <a:rPr lang="en-US" sz="1200" dirty="0">
                <a:solidFill>
                  <a:srgbClr val="002060"/>
                </a:solidFill>
                <a:latin typeface="Times New Roman" pitchFamily="18" charset="0"/>
                <a:cs typeface="Times New Roman" pitchFamily="18" charset="0"/>
              </a:rPr>
              <a:t> et al. </a:t>
            </a:r>
            <a:r>
              <a:rPr lang="en-US" sz="1200" dirty="0" err="1">
                <a:solidFill>
                  <a:srgbClr val="002060"/>
                </a:solidFill>
                <a:latin typeface="Times New Roman" pitchFamily="18" charset="0"/>
                <a:cs typeface="Times New Roman" pitchFamily="18" charset="0"/>
              </a:rPr>
              <a:t>Ther</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Risk </a:t>
            </a:r>
            <a:r>
              <a:rPr lang="en-US" sz="1200" dirty="0" err="1">
                <a:solidFill>
                  <a:srgbClr val="002060"/>
                </a:solidFill>
                <a:latin typeface="Times New Roman" pitchFamily="18" charset="0"/>
                <a:cs typeface="Times New Roman" pitchFamily="18" charset="0"/>
              </a:rPr>
              <a:t>Manag</a:t>
            </a:r>
            <a:r>
              <a:rPr lang="en-US" sz="1200" dirty="0">
                <a:solidFill>
                  <a:srgbClr val="002060"/>
                </a:solidFill>
                <a:latin typeface="Times New Roman" pitchFamily="18" charset="0"/>
                <a:cs typeface="Times New Roman" pitchFamily="18" charset="0"/>
              </a:rPr>
              <a:t>. 2015; 11: 1779–1788. </a:t>
            </a:r>
            <a:endParaRPr lang="en-US" sz="1200" dirty="0" smtClean="0">
              <a:solidFill>
                <a:srgbClr val="002060"/>
              </a:solidFill>
              <a:latin typeface="Times New Roman" pitchFamily="18" charset="0"/>
              <a:cs typeface="Times New Roman" pitchFamily="18" charset="0"/>
            </a:endParaRPr>
          </a:p>
          <a:p>
            <a:r>
              <a:rPr lang="en-US" sz="1200" dirty="0">
                <a:solidFill>
                  <a:srgbClr val="002060"/>
                </a:solidFill>
                <a:latin typeface="Times New Roman" panose="02020603050405020304" pitchFamily="18" charset="0"/>
                <a:cs typeface="Times New Roman" panose="02020603050405020304" pitchFamily="18" charset="0"/>
              </a:rPr>
              <a:t>TR Harrison. Principles of internal medicine (5th </a:t>
            </a:r>
            <a:r>
              <a:rPr lang="en-US" sz="1200" dirty="0" err="1">
                <a:solidFill>
                  <a:srgbClr val="002060"/>
                </a:solidFill>
                <a:latin typeface="Times New Roman" panose="02020603050405020304" pitchFamily="18" charset="0"/>
                <a:cs typeface="Times New Roman" panose="02020603050405020304" pitchFamily="18" charset="0"/>
              </a:rPr>
              <a:t>edn</a:t>
            </a:r>
            <a:r>
              <a:rPr lang="en-US" sz="1200" dirty="0">
                <a:solidFill>
                  <a:srgbClr val="002060"/>
                </a:solidFill>
                <a:latin typeface="Times New Roman" panose="02020603050405020304" pitchFamily="18" charset="0"/>
                <a:cs typeface="Times New Roman" panose="02020603050405020304" pitchFamily="18" charset="0"/>
              </a:rPr>
              <a:t>.), McGraw-Hill, New York, </a:t>
            </a:r>
            <a:r>
              <a:rPr lang="en-US" sz="1200" dirty="0" smtClean="0">
                <a:solidFill>
                  <a:srgbClr val="002060"/>
                </a:solidFill>
                <a:latin typeface="Times New Roman" panose="02020603050405020304" pitchFamily="18" charset="0"/>
                <a:cs typeface="Times New Roman" panose="02020603050405020304" pitchFamily="18" charset="0"/>
              </a:rPr>
              <a:t>NY</a:t>
            </a:r>
            <a:r>
              <a:rPr lang="fa-IR" sz="1200" dirty="0" smtClean="0">
                <a:solidFill>
                  <a:srgbClr val="002060"/>
                </a:solidFill>
                <a:latin typeface="Times New Roman" panose="02020603050405020304" pitchFamily="18" charset="0"/>
                <a:cs typeface="Times New Roman" panose="02020603050405020304" pitchFamily="18" charset="0"/>
              </a:rPr>
              <a:t>.</a:t>
            </a:r>
            <a:endParaRPr lang="en-US" sz="1200" dirty="0">
              <a:solidFill>
                <a:srgbClr val="002060"/>
              </a:solidFill>
              <a:latin typeface="Times New Roman" panose="02020603050405020304" pitchFamily="18" charset="0"/>
              <a:cs typeface="Times New Roman" panose="02020603050405020304" pitchFamily="18" charset="0"/>
            </a:endParaRPr>
          </a:p>
        </p:txBody>
      </p:sp>
      <p:sp>
        <p:nvSpPr>
          <p:cNvPr id="8" name="Title 1"/>
          <p:cNvSpPr>
            <a:spLocks noGrp="1"/>
          </p:cNvSpPr>
          <p:nvPr>
            <p:ph type="title"/>
          </p:nvPr>
        </p:nvSpPr>
        <p:spPr>
          <a:xfrm>
            <a:off x="457200" y="122238"/>
            <a:ext cx="8229600" cy="944562"/>
          </a:xfrm>
        </p:spPr>
        <p:txBody>
          <a:bodyPr/>
          <a:lstStyle/>
          <a:p>
            <a:pPr rtl="1"/>
            <a:r>
              <a:rPr lang="fa-IR" b="1" dirty="0" smtClean="0">
                <a:solidFill>
                  <a:srgbClr val="002060"/>
                </a:solidFill>
                <a:cs typeface="B Mitra" pitchFamily="2" charset="-78"/>
              </a:rPr>
              <a:t> </a:t>
            </a:r>
            <a:r>
              <a:rPr lang="fa-IR" sz="1600" b="1" dirty="0">
                <a:solidFill>
                  <a:srgbClr val="002060"/>
                </a:solidFill>
                <a:cs typeface="B Mitra" pitchFamily="2" charset="-78"/>
              </a:rPr>
              <a:t>ادامه</a:t>
            </a:r>
            <a:r>
              <a:rPr lang="en-US" sz="3600" b="1" dirty="0" smtClean="0">
                <a:solidFill>
                  <a:srgbClr val="002060"/>
                </a:solidFill>
                <a:cs typeface="B Mitra" pitchFamily="2" charset="-78"/>
              </a:rPr>
              <a:t> </a:t>
            </a:r>
            <a:r>
              <a:rPr lang="fa-IR" sz="2800" b="1" dirty="0">
                <a:solidFill>
                  <a:srgbClr val="002060"/>
                </a:solidFill>
              </a:rPr>
              <a:t>درمان </a:t>
            </a:r>
            <a:r>
              <a:rPr lang="fa-IR" sz="2800" b="1" dirty="0" smtClean="0">
                <a:solidFill>
                  <a:srgbClr val="002060"/>
                </a:solidFill>
              </a:rPr>
              <a:t>هیپرکلسمی</a:t>
            </a:r>
            <a:endParaRPr lang="en-US" sz="2800" dirty="0">
              <a:solidFill>
                <a:srgbClr val="002060"/>
              </a:solidFill>
            </a:endParaRPr>
          </a:p>
        </p:txBody>
      </p:sp>
    </p:spTree>
    <p:extLst>
      <p:ext uri="{BB962C8B-B14F-4D97-AF65-F5344CB8AC3E}">
        <p14:creationId xmlns:p14="http://schemas.microsoft.com/office/powerpoint/2010/main" val="1624380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
        <p:nvSpPr>
          <p:cNvPr id="3" name="TextBox 2"/>
          <p:cNvSpPr txBox="1"/>
          <p:nvPr/>
        </p:nvSpPr>
        <p:spPr>
          <a:xfrm>
            <a:off x="1066800" y="1600200"/>
            <a:ext cx="7010400" cy="3216265"/>
          </a:xfrm>
          <a:prstGeom prst="rect">
            <a:avLst/>
          </a:prstGeom>
          <a:solidFill>
            <a:schemeClr val="accent1">
              <a:lumMod val="40000"/>
              <a:lumOff val="60000"/>
            </a:schemeClr>
          </a:solidFill>
          <a:ln>
            <a:solidFill>
              <a:schemeClr val="accent1">
                <a:lumMod val="75000"/>
              </a:schemeClr>
            </a:solidFill>
          </a:ln>
        </p:spPr>
        <p:txBody>
          <a:bodyPr wrap="square" rtlCol="0">
            <a:spAutoFit/>
          </a:bodyPr>
          <a:lstStyle/>
          <a:p>
            <a:pPr algn="ctr">
              <a:lnSpc>
                <a:spcPct val="200000"/>
              </a:lnSpc>
            </a:pPr>
            <a:r>
              <a:rPr lang="fa-IR" sz="4400" b="1" dirty="0" smtClean="0">
                <a:cs typeface="B Nazanin" panose="00000400000000000000" pitchFamily="2" charset="-78"/>
              </a:rPr>
              <a:t>اختلالات فوق کلیوی</a:t>
            </a:r>
          </a:p>
          <a:p>
            <a:pPr marL="571500" indent="-571500" algn="ctr" rtl="1">
              <a:lnSpc>
                <a:spcPct val="150000"/>
              </a:lnSpc>
              <a:buFont typeface="Wingdings" panose="05000000000000000000" pitchFamily="2" charset="2"/>
              <a:buChar char="§"/>
            </a:pPr>
            <a:r>
              <a:rPr lang="fa-IR" sz="4000" b="1" dirty="0" smtClean="0">
                <a:cs typeface="B Nazanin" panose="00000400000000000000" pitchFamily="2" charset="-78"/>
              </a:rPr>
              <a:t>سندرم کوشینگ</a:t>
            </a:r>
          </a:p>
          <a:p>
            <a:pPr marL="571500" indent="-571500" algn="ctr" rtl="1">
              <a:lnSpc>
                <a:spcPct val="150000"/>
              </a:lnSpc>
              <a:buFont typeface="Wingdings" panose="05000000000000000000" pitchFamily="2" charset="2"/>
              <a:buChar char="§"/>
            </a:pPr>
            <a:r>
              <a:rPr lang="fa-IR" sz="4000" b="1" dirty="0" smtClean="0">
                <a:cs typeface="B Nazanin" panose="00000400000000000000" pitchFamily="2" charset="-78"/>
              </a:rPr>
              <a:t>بیماری آدیسون</a:t>
            </a:r>
          </a:p>
        </p:txBody>
      </p:sp>
    </p:spTree>
    <p:extLst>
      <p:ext uri="{BB962C8B-B14F-4D97-AF65-F5344CB8AC3E}">
        <p14:creationId xmlns:p14="http://schemas.microsoft.com/office/powerpoint/2010/main" val="22565362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sp>
        <p:nvSpPr>
          <p:cNvPr id="3" name="TextBox 2"/>
          <p:cNvSpPr txBox="1"/>
          <p:nvPr/>
        </p:nvSpPr>
        <p:spPr>
          <a:xfrm>
            <a:off x="152400" y="604421"/>
            <a:ext cx="8763000" cy="5262979"/>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a:r>
              <a:rPr lang="en-US" sz="2800" b="1" dirty="0">
                <a:solidFill>
                  <a:srgbClr val="002060"/>
                </a:solidFill>
                <a:latin typeface="Times New Roman" pitchFamily="18" charset="0"/>
                <a:cs typeface="Times New Roman" pitchFamily="18" charset="0"/>
              </a:rPr>
              <a:t>Cushing's </a:t>
            </a:r>
            <a:r>
              <a:rPr lang="en-US" sz="2800" b="1" dirty="0" smtClean="0">
                <a:solidFill>
                  <a:srgbClr val="002060"/>
                </a:solidFill>
                <a:latin typeface="Times New Roman" pitchFamily="18" charset="0"/>
                <a:cs typeface="Times New Roman" pitchFamily="18" charset="0"/>
              </a:rPr>
              <a:t>Syndrome</a:t>
            </a:r>
          </a:p>
          <a:p>
            <a:endParaRPr lang="en-US" sz="2800" b="1" dirty="0" smtClean="0">
              <a:solidFill>
                <a:srgbClr val="C00000"/>
              </a:solidFill>
              <a:latin typeface="Times New Roman" pitchFamily="18" charset="0"/>
              <a:cs typeface="Times New Roman" pitchFamily="18" charset="0"/>
            </a:endParaRPr>
          </a:p>
          <a:p>
            <a:pPr marL="457200" indent="-457200">
              <a:buFont typeface="Wingdings" panose="05000000000000000000" pitchFamily="2" charset="2"/>
              <a:buChar char="§"/>
            </a:pPr>
            <a:r>
              <a:rPr lang="en-US" sz="2800" dirty="0" smtClean="0">
                <a:latin typeface="Times New Roman" pitchFamily="18" charset="0"/>
                <a:cs typeface="Times New Roman" pitchFamily="18" charset="0"/>
              </a:rPr>
              <a:t>Hyper</a:t>
            </a:r>
            <a:r>
              <a:rPr lang="fa-I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adrenocorticism</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is associated with </a:t>
            </a:r>
            <a:r>
              <a:rPr lang="en-US" sz="2800" b="1" dirty="0">
                <a:solidFill>
                  <a:srgbClr val="C00000"/>
                </a:solidFill>
                <a:latin typeface="Times New Roman" pitchFamily="18" charset="0"/>
                <a:cs typeface="Times New Roman" pitchFamily="18" charset="0"/>
              </a:rPr>
              <a:t>an increased turnover rate of protein</a:t>
            </a:r>
            <a:r>
              <a:rPr lang="en-US" sz="2800" dirty="0">
                <a:latin typeface="Times New Roman" pitchFamily="18" charset="0"/>
                <a:cs typeface="Times New Roman" pitchFamily="18" charset="0"/>
              </a:rPr>
              <a:t>; that is, increased synthesis and increased </a:t>
            </a:r>
            <a:r>
              <a:rPr lang="en-US" sz="2800" dirty="0" smtClean="0">
                <a:latin typeface="Times New Roman" pitchFamily="18" charset="0"/>
                <a:cs typeface="Times New Roman" pitchFamily="18" charset="0"/>
              </a:rPr>
              <a:t>degradation.</a:t>
            </a:r>
          </a:p>
          <a:p>
            <a:pPr marL="457200" indent="-457200">
              <a:buFont typeface="Wingdings" panose="05000000000000000000" pitchFamily="2" charset="2"/>
              <a:buChar char="§"/>
            </a:pPr>
            <a:r>
              <a:rPr lang="en-US" sz="2800" dirty="0" smtClean="0">
                <a:latin typeface="Times New Roman" pitchFamily="18" charset="0"/>
                <a:cs typeface="Times New Roman" pitchFamily="18" charset="0"/>
              </a:rPr>
              <a:t>Hyper</a:t>
            </a:r>
            <a:r>
              <a:rPr lang="fa-I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adrenocorticism</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may be characterized by an </a:t>
            </a:r>
            <a:r>
              <a:rPr lang="en-US" sz="2800" b="1" dirty="0">
                <a:solidFill>
                  <a:srgbClr val="00B050"/>
                </a:solidFill>
                <a:latin typeface="Times New Roman" pitchFamily="18" charset="0"/>
                <a:cs typeface="Times New Roman" pitchFamily="18" charset="0"/>
              </a:rPr>
              <a:t>increased rate of degradation of ingested amino acid and decreased protein </a:t>
            </a:r>
            <a:r>
              <a:rPr lang="en-US" sz="2800" b="1" dirty="0" smtClean="0">
                <a:solidFill>
                  <a:srgbClr val="00B050"/>
                </a:solidFill>
                <a:latin typeface="Times New Roman" pitchFamily="18" charset="0"/>
                <a:cs typeface="Times New Roman" pitchFamily="18" charset="0"/>
              </a:rPr>
              <a:t>synthesis</a:t>
            </a:r>
            <a:r>
              <a:rPr lang="fa-IR" sz="2800" b="1" dirty="0" smtClean="0">
                <a:solidFill>
                  <a:srgbClr val="00B050"/>
                </a:solidFill>
                <a:latin typeface="Times New Roman" pitchFamily="18" charset="0"/>
                <a:cs typeface="Times New Roman" pitchFamily="18" charset="0"/>
              </a:rPr>
              <a:t>.</a:t>
            </a:r>
            <a:endParaRPr lang="en-US" sz="2800" b="1" dirty="0" smtClean="0">
              <a:solidFill>
                <a:srgbClr val="00B050"/>
              </a:solidFill>
              <a:latin typeface="Times New Roman" pitchFamily="18" charset="0"/>
              <a:cs typeface="Times New Roman" pitchFamily="18" charset="0"/>
            </a:endParaRPr>
          </a:p>
          <a:p>
            <a:pPr marL="457200" indent="-457200">
              <a:buFont typeface="Wingdings" panose="05000000000000000000" pitchFamily="2" charset="2"/>
              <a:buChar char="§"/>
            </a:pPr>
            <a:r>
              <a:rPr lang="en-US" sz="2800" dirty="0">
                <a:latin typeface="Times New Roman" pitchFamily="18" charset="0"/>
                <a:cs typeface="Times New Roman" pitchFamily="18" charset="0"/>
              </a:rPr>
              <a:t>It was expected that lean body mass (LBM</a:t>
            </a:r>
            <a:r>
              <a:rPr lang="en-US" sz="2800" dirty="0" smtClean="0">
                <a:latin typeface="Times New Roman" pitchFamily="18" charset="0"/>
                <a:cs typeface="Times New Roman" pitchFamily="18" charset="0"/>
              </a:rPr>
              <a:t>)</a:t>
            </a:r>
            <a:r>
              <a:rPr lang="fa-I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would </a:t>
            </a:r>
            <a:r>
              <a:rPr lang="en-US" sz="2800" dirty="0">
                <a:latin typeface="Times New Roman" pitchFamily="18" charset="0"/>
                <a:cs typeface="Times New Roman" pitchFamily="18" charset="0"/>
              </a:rPr>
              <a:t>be decreased as a result of the catabolic effect of </a:t>
            </a:r>
            <a:r>
              <a:rPr lang="en-US" sz="2800" dirty="0" smtClean="0">
                <a:latin typeface="Times New Roman" pitchFamily="18" charset="0"/>
                <a:cs typeface="Times New Roman" pitchFamily="18" charset="0"/>
              </a:rPr>
              <a:t>glucocorticoids</a:t>
            </a:r>
            <a:r>
              <a:rPr lang="fa-IR"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457200" indent="-457200">
              <a:buFont typeface="Wingdings" panose="05000000000000000000" pitchFamily="2" charset="2"/>
              <a:buChar char="§"/>
            </a:pPr>
            <a:endParaRPr lang="en-US" sz="2800" dirty="0" smtClean="0">
              <a:latin typeface="Times New Roman" pitchFamily="18" charset="0"/>
              <a:cs typeface="Times New Roman" pitchFamily="18" charset="0"/>
            </a:endParaRPr>
          </a:p>
        </p:txBody>
      </p:sp>
      <p:sp>
        <p:nvSpPr>
          <p:cNvPr id="4" name="TextBox 3"/>
          <p:cNvSpPr txBox="1"/>
          <p:nvPr/>
        </p:nvSpPr>
        <p:spPr>
          <a:xfrm>
            <a:off x="125776" y="6181373"/>
            <a:ext cx="8229600" cy="646331"/>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a:solidFill>
                  <a:srgbClr val="002060"/>
                </a:solidFill>
                <a:latin typeface="Times New Roman" pitchFamily="18" charset="0"/>
                <a:cs typeface="Times New Roman" pitchFamily="18" charset="0"/>
              </a:rPr>
              <a:t>Morton G Burt et all. American Journal of Physiology-Endocrinology and </a:t>
            </a:r>
            <a:r>
              <a:rPr lang="en-US" sz="1200" dirty="0" err="1">
                <a:solidFill>
                  <a:srgbClr val="002060"/>
                </a:solidFill>
                <a:latin typeface="Times New Roman" pitchFamily="18" charset="0"/>
                <a:cs typeface="Times New Roman" pitchFamily="18" charset="0"/>
              </a:rPr>
              <a:t>MetabolismVol</a:t>
            </a:r>
            <a:r>
              <a:rPr lang="en-US" sz="1200" dirty="0">
                <a:solidFill>
                  <a:srgbClr val="002060"/>
                </a:solidFill>
                <a:latin typeface="Times New Roman" pitchFamily="18" charset="0"/>
                <a:cs typeface="Times New Roman" pitchFamily="18" charset="0"/>
              </a:rPr>
              <a:t>. 292, No. 5. 2007</a:t>
            </a:r>
          </a:p>
          <a:p>
            <a:r>
              <a:rPr lang="en-US" sz="1200" dirty="0" smtClean="0">
                <a:solidFill>
                  <a:srgbClr val="002060"/>
                </a:solidFill>
                <a:latin typeface="Times New Roman" pitchFamily="18" charset="0"/>
                <a:cs typeface="Times New Roman" pitchFamily="18" charset="0"/>
              </a:rPr>
              <a:t>WILLIAM </a:t>
            </a:r>
            <a:r>
              <a:rPr lang="en-US" sz="1200" dirty="0">
                <a:solidFill>
                  <a:srgbClr val="002060"/>
                </a:solidFill>
                <a:latin typeface="Times New Roman" pitchFamily="18" charset="0"/>
                <a:cs typeface="Times New Roman" pitchFamily="18" charset="0"/>
              </a:rPr>
              <a:t>PARSON et all, (From the Department of Internal Medicine, University of </a:t>
            </a:r>
            <a:r>
              <a:rPr lang="en-US" sz="1200" dirty="0" err="1">
                <a:solidFill>
                  <a:srgbClr val="002060"/>
                </a:solidFill>
                <a:latin typeface="Times New Roman" pitchFamily="18" charset="0"/>
                <a:cs typeface="Times New Roman" pitchFamily="18" charset="0"/>
              </a:rPr>
              <a:t>Virginis</a:t>
            </a:r>
            <a:r>
              <a:rPr lang="en-US" sz="1200" dirty="0">
                <a:solidFill>
                  <a:srgbClr val="002060"/>
                </a:solidFill>
                <a:latin typeface="Times New Roman" pitchFamily="18" charset="0"/>
                <a:cs typeface="Times New Roman" pitchFamily="18" charset="0"/>
              </a:rPr>
              <a:t>, Charlottesville, </a:t>
            </a:r>
            <a:r>
              <a:rPr lang="en-US" sz="1200" dirty="0" smtClean="0">
                <a:solidFill>
                  <a:srgbClr val="002060"/>
                </a:solidFill>
                <a:latin typeface="Times New Roman" pitchFamily="18" charset="0"/>
                <a:cs typeface="Times New Roman" pitchFamily="18" charset="0"/>
              </a:rPr>
              <a:t>Va.1952</a:t>
            </a:r>
            <a:endParaRPr lang="en-US" sz="1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376624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a:p>
        </p:txBody>
      </p:sp>
      <p:sp>
        <p:nvSpPr>
          <p:cNvPr id="3" name="TextBox 2"/>
          <p:cNvSpPr txBox="1"/>
          <p:nvPr/>
        </p:nvSpPr>
        <p:spPr>
          <a:xfrm>
            <a:off x="32133" y="357408"/>
            <a:ext cx="8839200" cy="5693866"/>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a:r>
              <a:rPr lang="en-US" sz="2800" b="1" dirty="0">
                <a:solidFill>
                  <a:srgbClr val="002060"/>
                </a:solidFill>
                <a:latin typeface="Times New Roman" pitchFamily="18" charset="0"/>
                <a:cs typeface="Times New Roman" pitchFamily="18" charset="0"/>
              </a:rPr>
              <a:t>Cushing's </a:t>
            </a:r>
            <a:r>
              <a:rPr lang="en-US" sz="2800" b="1" dirty="0" smtClean="0">
                <a:solidFill>
                  <a:srgbClr val="002060"/>
                </a:solidFill>
                <a:latin typeface="Times New Roman" pitchFamily="18" charset="0"/>
                <a:cs typeface="Times New Roman" pitchFamily="18" charset="0"/>
              </a:rPr>
              <a:t>Syndrome</a:t>
            </a:r>
          </a:p>
          <a:p>
            <a:endParaRPr lang="en-US" sz="2800" b="1" dirty="0" smtClean="0">
              <a:solidFill>
                <a:srgbClr val="C00000"/>
              </a:solidFill>
              <a:latin typeface="Times New Roman" pitchFamily="18" charset="0"/>
              <a:cs typeface="Times New Roman" pitchFamily="18" charset="0"/>
            </a:endParaRPr>
          </a:p>
          <a:p>
            <a:pPr marL="457200" indent="-457200" algn="just">
              <a:buFont typeface="Wingdings" panose="05000000000000000000" pitchFamily="2" charset="2"/>
              <a:buChar char="§"/>
            </a:pPr>
            <a:r>
              <a:rPr lang="en-US" sz="2800" dirty="0" smtClean="0">
                <a:latin typeface="Times New Roman" pitchFamily="18" charset="0"/>
                <a:cs typeface="Times New Roman" pitchFamily="18" charset="0"/>
              </a:rPr>
              <a:t>Accumulation of </a:t>
            </a:r>
            <a:r>
              <a:rPr lang="en-US" sz="2800" dirty="0">
                <a:latin typeface="Times New Roman" pitchFamily="18" charset="0"/>
                <a:cs typeface="Times New Roman" pitchFamily="18" charset="0"/>
              </a:rPr>
              <a:t>lipids in visceral adipose tissue, the development of fatty liver, and some of the cardiac effects of Cushing’s </a:t>
            </a:r>
            <a:r>
              <a:rPr lang="en-US" sz="2800" dirty="0" smtClean="0">
                <a:latin typeface="Times New Roman" pitchFamily="18" charset="0"/>
                <a:cs typeface="Times New Roman" pitchFamily="18" charset="0"/>
              </a:rPr>
              <a:t>syndrome</a:t>
            </a:r>
            <a:r>
              <a:rPr lang="fa-IR"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457200" indent="-457200" algn="just">
              <a:buFont typeface="Wingdings" panose="05000000000000000000" pitchFamily="2" charset="2"/>
              <a:buChar char="§"/>
            </a:pPr>
            <a:r>
              <a:rPr lang="en-US" sz="2800" dirty="0" smtClean="0">
                <a:latin typeface="Times New Roman" pitchFamily="18" charset="0"/>
                <a:cs typeface="Times New Roman" pitchFamily="18" charset="0"/>
              </a:rPr>
              <a:t>Glucocorticoids may </a:t>
            </a:r>
            <a:r>
              <a:rPr lang="en-US" sz="2800" b="1" dirty="0">
                <a:solidFill>
                  <a:srgbClr val="C00000"/>
                </a:solidFill>
                <a:latin typeface="Times New Roman" pitchFamily="18" charset="0"/>
                <a:cs typeface="Times New Roman" pitchFamily="18" charset="0"/>
              </a:rPr>
              <a:t>play a pivotal role in the pathogenesis of central </a:t>
            </a:r>
            <a:r>
              <a:rPr lang="en-US" sz="2800" b="1" dirty="0" smtClean="0">
                <a:solidFill>
                  <a:srgbClr val="C00000"/>
                </a:solidFill>
                <a:latin typeface="Times New Roman" pitchFamily="18" charset="0"/>
                <a:cs typeface="Times New Roman" pitchFamily="18" charset="0"/>
              </a:rPr>
              <a:t>obesity</a:t>
            </a:r>
            <a:r>
              <a:rPr lang="en-US" sz="2800" dirty="0" smtClean="0">
                <a:latin typeface="Times New Roman" pitchFamily="18" charset="0"/>
                <a:cs typeface="Times New Roman" pitchFamily="18" charset="0"/>
              </a:rPr>
              <a:t>.</a:t>
            </a:r>
          </a:p>
          <a:p>
            <a:pPr marL="457200" indent="-457200" algn="just">
              <a:buFont typeface="Wingdings" panose="05000000000000000000" pitchFamily="2" charset="2"/>
              <a:buChar char="§"/>
            </a:pPr>
            <a:endParaRPr lang="en-US" sz="2800" dirty="0">
              <a:latin typeface="Times New Roman" pitchFamily="18" charset="0"/>
              <a:cs typeface="Times New Roman" pitchFamily="18" charset="0"/>
            </a:endParaRPr>
          </a:p>
          <a:p>
            <a:pPr marL="457200" indent="-457200" algn="just">
              <a:buFont typeface="Wingdings" panose="05000000000000000000" pitchFamily="2" charset="2"/>
              <a:buChar char="§"/>
            </a:pPr>
            <a:r>
              <a:rPr lang="en-US" sz="2800" dirty="0" smtClean="0">
                <a:latin typeface="Times New Roman" pitchFamily="18" charset="0"/>
                <a:cs typeface="Times New Roman" pitchFamily="18" charset="0"/>
              </a:rPr>
              <a:t>Cortisol </a:t>
            </a:r>
            <a:r>
              <a:rPr lang="en-US" sz="2800" dirty="0">
                <a:latin typeface="Times New Roman" pitchFamily="18" charset="0"/>
                <a:cs typeface="Times New Roman" pitchFamily="18" charset="0"/>
              </a:rPr>
              <a:t>excess: decreased sensitivity to insulin and glucose-stimulated insulin secretion.</a:t>
            </a:r>
          </a:p>
          <a:p>
            <a:pPr marL="457200" indent="-457200" algn="just">
              <a:buFont typeface="Wingdings" panose="05000000000000000000" pitchFamily="2" charset="2"/>
              <a:buChar char="§"/>
            </a:pPr>
            <a:r>
              <a:rPr lang="en-US" sz="2800" b="1" dirty="0" smtClean="0">
                <a:solidFill>
                  <a:srgbClr val="0070C0"/>
                </a:solidFill>
                <a:latin typeface="Times New Roman" pitchFamily="18" charset="0"/>
                <a:cs typeface="Times New Roman" pitchFamily="18" charset="0"/>
              </a:rPr>
              <a:t>Impair carbohydrate </a:t>
            </a:r>
            <a:r>
              <a:rPr lang="en-US" sz="2800" b="1" dirty="0">
                <a:solidFill>
                  <a:srgbClr val="0070C0"/>
                </a:solidFill>
                <a:latin typeface="Times New Roman" pitchFamily="18" charset="0"/>
                <a:cs typeface="Times New Roman" pitchFamily="18" charset="0"/>
              </a:rPr>
              <a:t>tolerance </a:t>
            </a:r>
            <a:r>
              <a:rPr lang="en-US" sz="2800" dirty="0">
                <a:latin typeface="Times New Roman" pitchFamily="18" charset="0"/>
                <a:cs typeface="Times New Roman" pitchFamily="18" charset="0"/>
              </a:rPr>
              <a:t>by decreasing glucose </a:t>
            </a:r>
            <a:r>
              <a:rPr lang="en-US" sz="2800" dirty="0" smtClean="0">
                <a:latin typeface="Times New Roman" pitchFamily="18" charset="0"/>
                <a:cs typeface="Times New Roman" pitchFamily="18" charset="0"/>
              </a:rPr>
              <a:t>utilization.</a:t>
            </a:r>
            <a:endParaRPr lang="en-US" sz="2800" dirty="0">
              <a:latin typeface="Times New Roman" pitchFamily="18" charset="0"/>
              <a:cs typeface="Times New Roman" pitchFamily="18" charset="0"/>
            </a:endParaRPr>
          </a:p>
          <a:p>
            <a:pPr marL="457200" indent="-457200">
              <a:buFont typeface="Wingdings" panose="05000000000000000000" pitchFamily="2" charset="2"/>
              <a:buChar char="§"/>
            </a:pPr>
            <a:endParaRPr lang="en-US" sz="2800" dirty="0" smtClean="0">
              <a:latin typeface="Times New Roman" pitchFamily="18" charset="0"/>
              <a:cs typeface="Times New Roman" pitchFamily="18" charset="0"/>
            </a:endParaRPr>
          </a:p>
        </p:txBody>
      </p:sp>
      <p:sp>
        <p:nvSpPr>
          <p:cNvPr id="4" name="TextBox 3"/>
          <p:cNvSpPr txBox="1"/>
          <p:nvPr/>
        </p:nvSpPr>
        <p:spPr>
          <a:xfrm>
            <a:off x="32133" y="6211669"/>
            <a:ext cx="8229600" cy="646331"/>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a:solidFill>
                  <a:srgbClr val="002060"/>
                </a:solidFill>
                <a:latin typeface="Times New Roman" pitchFamily="18" charset="0"/>
                <a:cs typeface="Times New Roman" pitchFamily="18" charset="0"/>
              </a:rPr>
              <a:t>Morton G Burt et all. American Journal of Physiology-Endocrinology and </a:t>
            </a:r>
            <a:r>
              <a:rPr lang="en-US" sz="1200" dirty="0" err="1">
                <a:solidFill>
                  <a:srgbClr val="002060"/>
                </a:solidFill>
                <a:latin typeface="Times New Roman" pitchFamily="18" charset="0"/>
                <a:cs typeface="Times New Roman" pitchFamily="18" charset="0"/>
              </a:rPr>
              <a:t>MetabolismVol</a:t>
            </a:r>
            <a:r>
              <a:rPr lang="en-US" sz="1200" dirty="0">
                <a:solidFill>
                  <a:srgbClr val="002060"/>
                </a:solidFill>
                <a:latin typeface="Times New Roman" pitchFamily="18" charset="0"/>
                <a:cs typeface="Times New Roman" pitchFamily="18" charset="0"/>
              </a:rPr>
              <a:t>. 292, No. 5. 2007</a:t>
            </a:r>
          </a:p>
          <a:p>
            <a:r>
              <a:rPr lang="en-US" sz="1200" dirty="0">
                <a:solidFill>
                  <a:srgbClr val="002060"/>
                </a:solidFill>
                <a:latin typeface="Times New Roman" pitchFamily="18" charset="0"/>
                <a:cs typeface="Times New Roman" pitchFamily="18" charset="0"/>
              </a:rPr>
              <a:t>Eliza B et all. Pituitary . April </a:t>
            </a:r>
            <a:r>
              <a:rPr lang="en-US" sz="1200" dirty="0" smtClean="0">
                <a:solidFill>
                  <a:srgbClr val="002060"/>
                </a:solidFill>
                <a:latin typeface="Times New Roman" pitchFamily="18" charset="0"/>
                <a:cs typeface="Times New Roman" pitchFamily="18" charset="0"/>
              </a:rPr>
              <a:t>2016</a:t>
            </a:r>
            <a:endParaRPr lang="en-US" sz="1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2188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sp>
        <p:nvSpPr>
          <p:cNvPr id="3" name="TextBox 2"/>
          <p:cNvSpPr txBox="1"/>
          <p:nvPr/>
        </p:nvSpPr>
        <p:spPr>
          <a:xfrm>
            <a:off x="152400" y="588546"/>
            <a:ext cx="8839200" cy="4832092"/>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a:r>
              <a:rPr lang="en-US" sz="2800" b="1" dirty="0">
                <a:solidFill>
                  <a:srgbClr val="002060"/>
                </a:solidFill>
                <a:latin typeface="Times New Roman" pitchFamily="18" charset="0"/>
                <a:cs typeface="Times New Roman" pitchFamily="18" charset="0"/>
              </a:rPr>
              <a:t>Cushing's </a:t>
            </a:r>
            <a:r>
              <a:rPr lang="en-US" sz="2800" b="1" dirty="0" smtClean="0">
                <a:solidFill>
                  <a:srgbClr val="002060"/>
                </a:solidFill>
                <a:latin typeface="Times New Roman" pitchFamily="18" charset="0"/>
                <a:cs typeface="Times New Roman" pitchFamily="18" charset="0"/>
              </a:rPr>
              <a:t>Syndrome</a:t>
            </a:r>
          </a:p>
          <a:p>
            <a:endParaRPr lang="en-US" sz="2800" b="1" dirty="0" smtClean="0">
              <a:solidFill>
                <a:srgbClr val="C00000"/>
              </a:solidFill>
              <a:latin typeface="Times New Roman" pitchFamily="18" charset="0"/>
              <a:cs typeface="Times New Roman" pitchFamily="18" charset="0"/>
            </a:endParaRPr>
          </a:p>
          <a:p>
            <a:pPr>
              <a:lnSpc>
                <a:spcPct val="150000"/>
              </a:lnSpc>
            </a:pPr>
            <a:r>
              <a:rPr lang="en-US" sz="2800" dirty="0">
                <a:latin typeface="Times New Roman" pitchFamily="18" charset="0"/>
                <a:cs typeface="Times New Roman" pitchFamily="18" charset="0"/>
              </a:rPr>
              <a:t>Effect of Cushing's </a:t>
            </a:r>
            <a:r>
              <a:rPr lang="en-US" sz="2800" dirty="0" smtClean="0">
                <a:latin typeface="Times New Roman" pitchFamily="18" charset="0"/>
                <a:cs typeface="Times New Roman" pitchFamily="18" charset="0"/>
              </a:rPr>
              <a:t>Syndrome</a:t>
            </a:r>
            <a:r>
              <a:rPr lang="fa-I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on hemostasis of vitamins and minerals</a:t>
            </a:r>
          </a:p>
          <a:p>
            <a:pPr marL="457200" indent="-457200">
              <a:lnSpc>
                <a:spcPct val="200000"/>
              </a:lnSpc>
              <a:buFont typeface="Wingdings" panose="05000000000000000000" pitchFamily="2" charset="2"/>
              <a:buChar char="§"/>
            </a:pPr>
            <a:r>
              <a:rPr lang="en-US" sz="2800" b="1" dirty="0" smtClean="0">
                <a:solidFill>
                  <a:srgbClr val="0070C0"/>
                </a:solidFill>
                <a:latin typeface="Times New Roman" pitchFamily="18" charset="0"/>
                <a:cs typeface="Times New Roman" pitchFamily="18" charset="0"/>
              </a:rPr>
              <a:t> Vitamin D and calcium</a:t>
            </a:r>
          </a:p>
          <a:p>
            <a:pPr marL="457200" indent="-457200">
              <a:lnSpc>
                <a:spcPct val="200000"/>
              </a:lnSpc>
              <a:buFont typeface="Wingdings" panose="05000000000000000000" pitchFamily="2" charset="2"/>
              <a:buChar char="§"/>
            </a:pPr>
            <a:r>
              <a:rPr lang="en-US" sz="2800" b="1" dirty="0" smtClean="0">
                <a:solidFill>
                  <a:srgbClr val="0070C0"/>
                </a:solidFill>
                <a:latin typeface="Times New Roman" pitchFamily="18" charset="0"/>
                <a:cs typeface="Times New Roman" pitchFamily="18" charset="0"/>
              </a:rPr>
              <a:t>Potassium</a:t>
            </a:r>
          </a:p>
          <a:p>
            <a:pPr marL="457200" indent="-457200">
              <a:lnSpc>
                <a:spcPct val="200000"/>
              </a:lnSpc>
              <a:buFont typeface="Wingdings" panose="05000000000000000000" pitchFamily="2" charset="2"/>
              <a:buChar char="§"/>
            </a:pPr>
            <a:r>
              <a:rPr lang="en-US" sz="2800" b="1" dirty="0" smtClean="0">
                <a:solidFill>
                  <a:srgbClr val="0070C0"/>
                </a:solidFill>
                <a:latin typeface="Times New Roman" pitchFamily="18" charset="0"/>
                <a:cs typeface="Times New Roman" pitchFamily="18" charset="0"/>
              </a:rPr>
              <a:t>Phosphorous </a:t>
            </a:r>
          </a:p>
        </p:txBody>
      </p:sp>
      <p:sp>
        <p:nvSpPr>
          <p:cNvPr id="4" name="TextBox 3"/>
          <p:cNvSpPr txBox="1"/>
          <p:nvPr/>
        </p:nvSpPr>
        <p:spPr>
          <a:xfrm>
            <a:off x="0" y="6019800"/>
            <a:ext cx="8229600" cy="830997"/>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Iannaccone</a:t>
            </a:r>
            <a:r>
              <a:rPr lang="en-US" sz="1200" dirty="0">
                <a:solidFill>
                  <a:srgbClr val="002060"/>
                </a:solidFill>
                <a:latin typeface="Times New Roman" pitchFamily="18" charset="0"/>
                <a:cs typeface="Times New Roman" pitchFamily="18" charset="0"/>
              </a:rPr>
              <a:t> et all, Ann Intern Med 52: 570, 1960</a:t>
            </a:r>
          </a:p>
          <a:p>
            <a:r>
              <a:rPr lang="en-US" sz="1200" dirty="0">
                <a:solidFill>
                  <a:srgbClr val="002060"/>
                </a:solidFill>
                <a:latin typeface="Times New Roman" pitchFamily="18" charset="0"/>
                <a:cs typeface="Times New Roman" pitchFamily="18" charset="0"/>
              </a:rPr>
              <a:t>Eisenberg et all, Dynamic Studies of Metabolic </a:t>
            </a:r>
            <a:r>
              <a:rPr lang="en-US" sz="1200" dirty="0" err="1">
                <a:solidFill>
                  <a:srgbClr val="002060"/>
                </a:solidFill>
                <a:latin typeface="Times New Roman" pitchFamily="18" charset="0"/>
                <a:cs typeface="Times New Roman" pitchFamily="18" charset="0"/>
              </a:rPr>
              <a:t>Disease,Blackwell</a:t>
            </a:r>
            <a:r>
              <a:rPr lang="en-US" sz="1200" dirty="0">
                <a:solidFill>
                  <a:srgbClr val="002060"/>
                </a:solidFill>
                <a:latin typeface="Times New Roman" pitchFamily="18" charset="0"/>
                <a:cs typeface="Times New Roman" pitchFamily="18" charset="0"/>
              </a:rPr>
              <a:t>, Oxford, 1964.</a:t>
            </a:r>
            <a:br>
              <a:rPr lang="en-US" sz="1200" dirty="0">
                <a:solidFill>
                  <a:srgbClr val="002060"/>
                </a:solidFill>
                <a:latin typeface="Times New Roman" pitchFamily="18" charset="0"/>
                <a:cs typeface="Times New Roman" pitchFamily="18" charset="0"/>
              </a:rPr>
            </a:br>
            <a:r>
              <a:rPr lang="en-US" sz="1200" dirty="0">
                <a:solidFill>
                  <a:srgbClr val="002060"/>
                </a:solidFill>
                <a:latin typeface="Times New Roman" pitchFamily="18" charset="0"/>
                <a:cs typeface="Times New Roman" pitchFamily="18" charset="0"/>
              </a:rPr>
              <a:t>JOHN F et all. The Journal of Clinical Endocrinology &amp; Metabolism, Volume 39, Issue 6, 1 December </a:t>
            </a:r>
            <a:r>
              <a:rPr lang="en-US" sz="1200" dirty="0" smtClean="0">
                <a:solidFill>
                  <a:srgbClr val="002060"/>
                </a:solidFill>
                <a:latin typeface="Times New Roman" pitchFamily="18" charset="0"/>
                <a:cs typeface="Times New Roman" pitchFamily="18" charset="0"/>
              </a:rPr>
              <a:t>1974</a:t>
            </a:r>
            <a:endParaRPr lang="en-US" sz="1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367575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610600" cy="5509200"/>
          </a:xfrm>
          <a:prstGeom prst="rect">
            <a:avLst/>
          </a:prstGeom>
          <a:solidFill>
            <a:schemeClr val="tx2">
              <a:lumMod val="20000"/>
              <a:lumOff val="80000"/>
            </a:schemeClr>
          </a:solidFill>
          <a:ln>
            <a:solidFill>
              <a:schemeClr val="accent1"/>
            </a:solidFill>
          </a:ln>
        </p:spPr>
        <p:txBody>
          <a:bodyPr wrap="square" rtlCol="0">
            <a:spAutoFit/>
          </a:bodyPr>
          <a:lstStyle/>
          <a:p>
            <a:pPr algn="r" rtl="1"/>
            <a:r>
              <a:rPr lang="fa-IR" sz="3200" b="1" dirty="0" smtClean="0">
                <a:cs typeface="B Nazanin" pitchFamily="2" charset="-78"/>
              </a:rPr>
              <a:t>1. اختلالات تیروئیدی:</a:t>
            </a:r>
          </a:p>
          <a:p>
            <a:pPr marL="457200" indent="-457200" algn="r" rtl="1">
              <a:buFont typeface="Wingdings" pitchFamily="2" charset="2"/>
              <a:buChar char="§"/>
            </a:pPr>
            <a:r>
              <a:rPr lang="fa-IR" sz="3200" b="1" dirty="0">
                <a:solidFill>
                  <a:srgbClr val="0070C0"/>
                </a:solidFill>
                <a:cs typeface="B Nazanin" pitchFamily="2" charset="-78"/>
              </a:rPr>
              <a:t>کم کاری تیروئید</a:t>
            </a:r>
          </a:p>
          <a:p>
            <a:pPr marL="457200" indent="-457200" algn="r" rtl="1">
              <a:buFont typeface="Wingdings" pitchFamily="2" charset="2"/>
              <a:buChar char="§"/>
            </a:pPr>
            <a:r>
              <a:rPr lang="fa-IR" sz="3200" b="1" dirty="0" smtClean="0">
                <a:solidFill>
                  <a:srgbClr val="0070C0"/>
                </a:solidFill>
                <a:cs typeface="B Nazanin" pitchFamily="2" charset="-78"/>
              </a:rPr>
              <a:t>پرکاری تیروئید</a:t>
            </a:r>
          </a:p>
          <a:p>
            <a:pPr algn="r" rtl="1"/>
            <a:r>
              <a:rPr lang="fa-IR" sz="3200" b="1" dirty="0" smtClean="0">
                <a:cs typeface="B Nazanin" pitchFamily="2" charset="-78"/>
              </a:rPr>
              <a:t>2. اختلالات پاراتیروئیدی:</a:t>
            </a:r>
          </a:p>
          <a:p>
            <a:pPr marL="457200" indent="-457200" algn="r" rtl="1">
              <a:buFont typeface="Wingdings" pitchFamily="2" charset="2"/>
              <a:buChar char="§"/>
            </a:pPr>
            <a:r>
              <a:rPr lang="fa-IR" sz="3200" b="1" dirty="0">
                <a:solidFill>
                  <a:srgbClr val="0070C0"/>
                </a:solidFill>
                <a:cs typeface="B Nazanin" pitchFamily="2" charset="-78"/>
              </a:rPr>
              <a:t>هیپوکلسیمی</a:t>
            </a:r>
          </a:p>
          <a:p>
            <a:pPr marL="457200" indent="-457200" algn="r" rtl="1">
              <a:buFont typeface="Wingdings" pitchFamily="2" charset="2"/>
              <a:buChar char="§"/>
            </a:pPr>
            <a:r>
              <a:rPr lang="fa-IR" sz="3200" b="1" dirty="0" smtClean="0">
                <a:solidFill>
                  <a:srgbClr val="0070C0"/>
                </a:solidFill>
                <a:cs typeface="B Nazanin" pitchFamily="2" charset="-78"/>
              </a:rPr>
              <a:t>هیپرکلسیمی</a:t>
            </a:r>
          </a:p>
          <a:p>
            <a:pPr algn="r" rtl="1"/>
            <a:r>
              <a:rPr lang="fa-IR" sz="3200" b="1" dirty="0" smtClean="0">
                <a:cs typeface="B Nazanin" pitchFamily="2" charset="-78"/>
              </a:rPr>
              <a:t>3. </a:t>
            </a:r>
            <a:r>
              <a:rPr lang="fa-IR" sz="3200" b="1" dirty="0">
                <a:cs typeface="B Nazanin" pitchFamily="2" charset="-78"/>
              </a:rPr>
              <a:t>اختلالات فوق کلیوی </a:t>
            </a:r>
            <a:endParaRPr lang="en-US" sz="3200" b="1" dirty="0">
              <a:cs typeface="B Nazanin" pitchFamily="2" charset="-78"/>
            </a:endParaRPr>
          </a:p>
          <a:p>
            <a:pPr marL="514350" indent="-514350" algn="r" rtl="1">
              <a:buFont typeface="Wingdings" pitchFamily="2" charset="2"/>
              <a:buChar char="§"/>
            </a:pPr>
            <a:r>
              <a:rPr lang="fa-IR" sz="3200" b="1" dirty="0">
                <a:solidFill>
                  <a:srgbClr val="0070C0"/>
                </a:solidFill>
                <a:cs typeface="B Nazanin" pitchFamily="2" charset="-78"/>
              </a:rPr>
              <a:t>سندرم کوشینگ</a:t>
            </a:r>
            <a:r>
              <a:rPr lang="en-US" sz="3200" b="1" dirty="0">
                <a:solidFill>
                  <a:srgbClr val="0070C0"/>
                </a:solidFill>
                <a:cs typeface="B Nazanin" pitchFamily="2" charset="-78"/>
              </a:rPr>
              <a:t> </a:t>
            </a:r>
          </a:p>
          <a:p>
            <a:pPr marL="514350" indent="-514350" algn="r" rtl="1">
              <a:buFont typeface="Wingdings" pitchFamily="2" charset="2"/>
              <a:buChar char="§"/>
            </a:pPr>
            <a:r>
              <a:rPr lang="fa-IR" sz="3200" b="1" dirty="0" smtClean="0">
                <a:solidFill>
                  <a:srgbClr val="0070C0"/>
                </a:solidFill>
                <a:cs typeface="B Nazanin" pitchFamily="2" charset="-78"/>
              </a:rPr>
              <a:t>بیماری آدیسون</a:t>
            </a:r>
            <a:endParaRPr lang="fa-IR" sz="3200" b="1" dirty="0">
              <a:solidFill>
                <a:srgbClr val="0070C0"/>
              </a:solidFill>
              <a:cs typeface="B Nazanin" pitchFamily="2" charset="-78"/>
            </a:endParaRPr>
          </a:p>
          <a:p>
            <a:pPr algn="r" rtl="1"/>
            <a:r>
              <a:rPr lang="fa-IR" sz="3200" b="1" dirty="0" smtClean="0">
                <a:cs typeface="B Nazanin" pitchFamily="2" charset="-78"/>
              </a:rPr>
              <a:t>4. اختلالات متابولیسم پورین ها</a:t>
            </a:r>
            <a:endParaRPr lang="en-US" sz="3200" b="1" dirty="0" smtClean="0">
              <a:cs typeface="B Nazanin" pitchFamily="2" charset="-78"/>
            </a:endParaRPr>
          </a:p>
          <a:p>
            <a:pPr algn="ctr"/>
            <a:endParaRPr lang="en-US" sz="3200" b="1" dirty="0">
              <a:cs typeface="B Nazanin"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436289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a:p>
        </p:txBody>
      </p:sp>
      <p:sp>
        <p:nvSpPr>
          <p:cNvPr id="3" name="TextBox 2"/>
          <p:cNvSpPr txBox="1"/>
          <p:nvPr/>
        </p:nvSpPr>
        <p:spPr>
          <a:xfrm>
            <a:off x="166255" y="207726"/>
            <a:ext cx="8749145" cy="5693866"/>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a:r>
              <a:rPr lang="en-US" sz="2800" b="1" dirty="0">
                <a:solidFill>
                  <a:srgbClr val="002060"/>
                </a:solidFill>
                <a:latin typeface="Times New Roman" pitchFamily="18" charset="0"/>
                <a:cs typeface="Times New Roman" pitchFamily="18" charset="0"/>
              </a:rPr>
              <a:t>Cushing's </a:t>
            </a:r>
            <a:r>
              <a:rPr lang="en-US" sz="2800" b="1" dirty="0" smtClean="0">
                <a:solidFill>
                  <a:srgbClr val="002060"/>
                </a:solidFill>
                <a:latin typeface="Times New Roman" pitchFamily="18" charset="0"/>
                <a:cs typeface="Times New Roman" pitchFamily="18" charset="0"/>
              </a:rPr>
              <a:t>Syndrome</a:t>
            </a:r>
          </a:p>
          <a:p>
            <a:pPr algn="ctr"/>
            <a:endParaRPr lang="en-US" sz="2800" b="1" dirty="0" smtClean="0">
              <a:solidFill>
                <a:srgbClr val="C00000"/>
              </a:solidFill>
              <a:latin typeface="Times New Roman" pitchFamily="18" charset="0"/>
              <a:cs typeface="Times New Roman" pitchFamily="18" charset="0"/>
            </a:endParaRPr>
          </a:p>
          <a:p>
            <a:pPr marL="457200" indent="-457200">
              <a:buFont typeface="Wingdings" pitchFamily="2" charset="2"/>
              <a:buChar char="§"/>
            </a:pPr>
            <a:r>
              <a:rPr lang="en-US" sz="2800" dirty="0">
                <a:latin typeface="Times New Roman" pitchFamily="18" charset="0"/>
                <a:cs typeface="Times New Roman" pitchFamily="18" charset="0"/>
              </a:rPr>
              <a:t>In Cushing's syndrome, too much cortisol remains </a:t>
            </a:r>
            <a:r>
              <a:rPr lang="en-US" sz="2800" dirty="0" smtClean="0">
                <a:latin typeface="Times New Roman" pitchFamily="18" charset="0"/>
                <a:cs typeface="Times New Roman" pitchFamily="18" charset="0"/>
              </a:rPr>
              <a:t>in the </a:t>
            </a:r>
            <a:r>
              <a:rPr lang="en-US" sz="2800" dirty="0">
                <a:latin typeface="Times New Roman" pitchFamily="18" charset="0"/>
                <a:cs typeface="Times New Roman" pitchFamily="18" charset="0"/>
              </a:rPr>
              <a:t>bloodstream over a long period</a:t>
            </a:r>
            <a:r>
              <a:rPr lang="en-US" sz="2800" dirty="0" smtClean="0">
                <a:latin typeface="Times New Roman" pitchFamily="18" charset="0"/>
                <a:cs typeface="Times New Roman" pitchFamily="18" charset="0"/>
              </a:rPr>
              <a:t>.</a:t>
            </a:r>
          </a:p>
          <a:p>
            <a:pPr marL="457200" indent="-457200">
              <a:buFont typeface="Wingdings" pitchFamily="2" charset="2"/>
              <a:buChar char="§"/>
            </a:pPr>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weight management </a:t>
            </a:r>
            <a:r>
              <a:rPr lang="en-US" sz="2800" dirty="0" smtClean="0">
                <a:latin typeface="Times New Roman" pitchFamily="18" charset="0"/>
                <a:cs typeface="Times New Roman" pitchFamily="18" charset="0"/>
              </a:rPr>
              <a:t>protocol may </a:t>
            </a:r>
            <a:r>
              <a:rPr lang="en-US" sz="2800" dirty="0">
                <a:latin typeface="Times New Roman" pitchFamily="18" charset="0"/>
                <a:cs typeface="Times New Roman" pitchFamily="18" charset="0"/>
              </a:rPr>
              <a:t>be needed</a:t>
            </a:r>
            <a:r>
              <a:rPr lang="en-US" sz="2800" dirty="0" smtClean="0">
                <a:latin typeface="Times New Roman" pitchFamily="18" charset="0"/>
                <a:cs typeface="Times New Roman" pitchFamily="18" charset="0"/>
              </a:rPr>
              <a:t>.</a:t>
            </a:r>
          </a:p>
          <a:p>
            <a:pPr marL="457200" indent="-457200">
              <a:buFont typeface="Wingdings" pitchFamily="2" charset="2"/>
              <a:buChar char="§"/>
            </a:pPr>
            <a:r>
              <a:rPr lang="en-US" sz="2800" dirty="0" smtClean="0">
                <a:latin typeface="Times New Roman" pitchFamily="18" charset="0"/>
                <a:cs typeface="Times New Roman" pitchFamily="18" charset="0"/>
              </a:rPr>
              <a:t>Dietary pattern modification for </a:t>
            </a:r>
            <a:r>
              <a:rPr lang="en-US" sz="2800" b="1" dirty="0" smtClean="0">
                <a:solidFill>
                  <a:srgbClr val="00B050"/>
                </a:solidFill>
                <a:latin typeface="Times New Roman" pitchFamily="18" charset="0"/>
                <a:cs typeface="Times New Roman" pitchFamily="18" charset="0"/>
              </a:rPr>
              <a:t>controlling diabetes, glucose intolerance, and dyslipidemia.</a:t>
            </a:r>
          </a:p>
          <a:p>
            <a:pPr marL="457200" indent="-457200">
              <a:buFont typeface="Wingdings" pitchFamily="2" charset="2"/>
              <a:buChar char="§"/>
            </a:pPr>
            <a:r>
              <a:rPr lang="en-US" sz="2800" dirty="0" smtClean="0">
                <a:latin typeface="Times New Roman" pitchFamily="18" charset="0"/>
                <a:cs typeface="Times New Roman" pitchFamily="18" charset="0"/>
              </a:rPr>
              <a:t>Vitamin D and </a:t>
            </a:r>
            <a:r>
              <a:rPr lang="en-US" sz="2800" dirty="0">
                <a:latin typeface="Times New Roman" pitchFamily="18" charset="0"/>
                <a:cs typeface="Times New Roman" pitchFamily="18" charset="0"/>
              </a:rPr>
              <a:t>calcium supplement, If bone disorders </a:t>
            </a:r>
            <a:r>
              <a:rPr lang="en-US" sz="2800" dirty="0" smtClean="0">
                <a:latin typeface="Times New Roman" pitchFamily="18" charset="0"/>
                <a:cs typeface="Times New Roman" pitchFamily="18" charset="0"/>
              </a:rPr>
              <a:t>exist.</a:t>
            </a:r>
          </a:p>
          <a:p>
            <a:pPr marL="457200" indent="-457200">
              <a:buFont typeface="Wingdings" pitchFamily="2" charset="2"/>
              <a:buChar char="§"/>
            </a:pPr>
            <a:r>
              <a:rPr lang="en-US" sz="2800" dirty="0" smtClean="0">
                <a:solidFill>
                  <a:srgbClr val="002060"/>
                </a:solidFill>
                <a:latin typeface="Times New Roman" pitchFamily="18" charset="0"/>
                <a:cs typeface="Times New Roman" pitchFamily="18" charset="0"/>
              </a:rPr>
              <a:t>Sodium </a:t>
            </a:r>
            <a:r>
              <a:rPr lang="en-US" sz="2800" dirty="0">
                <a:solidFill>
                  <a:srgbClr val="002060"/>
                </a:solidFill>
                <a:latin typeface="Times New Roman" pitchFamily="18" charset="0"/>
                <a:cs typeface="Times New Roman" pitchFamily="18" charset="0"/>
              </a:rPr>
              <a:t>intake </a:t>
            </a:r>
            <a:r>
              <a:rPr lang="en-US" sz="2800" dirty="0" smtClean="0">
                <a:solidFill>
                  <a:srgbClr val="002060"/>
                </a:solidFill>
                <a:latin typeface="Times New Roman" pitchFamily="18" charset="0"/>
                <a:cs typeface="Times New Roman" pitchFamily="18" charset="0"/>
              </a:rPr>
              <a:t>restriction</a:t>
            </a:r>
            <a:r>
              <a:rPr lang="fa-IR" sz="2800" dirty="0" smtClean="0">
                <a:solidFill>
                  <a:srgbClr val="002060"/>
                </a:solidFill>
                <a:latin typeface="Times New Roman" pitchFamily="18" charset="0"/>
                <a:cs typeface="Times New Roman" pitchFamily="18" charset="0"/>
              </a:rPr>
              <a:t>.</a:t>
            </a:r>
            <a:endParaRPr lang="en-US" sz="2800" dirty="0" smtClean="0">
              <a:solidFill>
                <a:srgbClr val="002060"/>
              </a:solidFill>
              <a:latin typeface="Times New Roman" pitchFamily="18" charset="0"/>
              <a:cs typeface="Times New Roman" pitchFamily="18" charset="0"/>
            </a:endParaRPr>
          </a:p>
          <a:p>
            <a:pPr marL="457200" indent="-457200">
              <a:buFont typeface="Wingdings" pitchFamily="2" charset="2"/>
              <a:buChar char="§"/>
            </a:pPr>
            <a:r>
              <a:rPr lang="en-US" sz="2800" dirty="0" smtClean="0">
                <a:latin typeface="Times New Roman" pitchFamily="18" charset="0"/>
                <a:cs typeface="Times New Roman" pitchFamily="18" charset="0"/>
              </a:rPr>
              <a:t>Nutritional recommendations to </a:t>
            </a:r>
            <a:r>
              <a:rPr lang="en-US" sz="2800" dirty="0" smtClean="0">
                <a:solidFill>
                  <a:srgbClr val="FF0000"/>
                </a:solidFill>
                <a:latin typeface="Times New Roman" pitchFamily="18" charset="0"/>
                <a:cs typeface="Times New Roman" pitchFamily="18" charset="0"/>
              </a:rPr>
              <a:t>reduce serum cholesterol</a:t>
            </a:r>
          </a:p>
          <a:p>
            <a:pPr marL="457200" indent="-457200">
              <a:buFont typeface="Wingdings" pitchFamily="2" charset="2"/>
              <a:buChar char="§"/>
            </a:pPr>
            <a:endParaRPr lang="en-US" sz="2800" dirty="0" smtClean="0">
              <a:latin typeface="Times New Roman" pitchFamily="18" charset="0"/>
              <a:cs typeface="Times New Roman" pitchFamily="18" charset="0"/>
            </a:endParaRPr>
          </a:p>
        </p:txBody>
      </p:sp>
      <p:sp>
        <p:nvSpPr>
          <p:cNvPr id="5" name="TextBox 4"/>
          <p:cNvSpPr txBox="1"/>
          <p:nvPr/>
        </p:nvSpPr>
        <p:spPr>
          <a:xfrm>
            <a:off x="76200" y="63201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smtClean="0">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27992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31</a:t>
            </a:fld>
            <a:endParaRPr lang="en-US"/>
          </a:p>
        </p:txBody>
      </p:sp>
      <p:sp>
        <p:nvSpPr>
          <p:cNvPr id="3" name="TextBox 2"/>
          <p:cNvSpPr txBox="1"/>
          <p:nvPr/>
        </p:nvSpPr>
        <p:spPr>
          <a:xfrm>
            <a:off x="152400" y="152400"/>
            <a:ext cx="8763000" cy="6124754"/>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نکات تغذیه ای در سندرم کوشینگ</a:t>
            </a:r>
          </a:p>
          <a:p>
            <a:endParaRPr lang="en-US" sz="2800" b="1" dirty="0" smtClean="0">
              <a:solidFill>
                <a:srgbClr val="C00000"/>
              </a:solidFill>
              <a:latin typeface="Times New Roman" pitchFamily="18" charset="0"/>
              <a:cs typeface="Times New Roman" pitchFamily="18" charset="0"/>
            </a:endParaRPr>
          </a:p>
          <a:p>
            <a:pPr marL="457200" indent="-457200" algn="r" rtl="1">
              <a:lnSpc>
                <a:spcPct val="150000"/>
              </a:lnSpc>
              <a:buFont typeface="Wingdings" pitchFamily="2" charset="2"/>
              <a:buChar char="§"/>
            </a:pPr>
            <a:r>
              <a:rPr lang="fa-IR" sz="2800" dirty="0">
                <a:latin typeface="Times New Roman" pitchFamily="18" charset="0"/>
                <a:cs typeface="B Nazanin" panose="00000400000000000000" pitchFamily="2" charset="-78"/>
              </a:rPr>
              <a:t>افزاش سطح کورتیزول بر </a:t>
            </a:r>
            <a:r>
              <a:rPr lang="fa-IR" sz="2800" dirty="0" smtClean="0">
                <a:latin typeface="Times New Roman" pitchFamily="18" charset="0"/>
                <a:cs typeface="B Nazanin" panose="00000400000000000000" pitchFamily="2" charset="-78"/>
              </a:rPr>
              <a:t>کاتابولیسم پروتئین </a:t>
            </a:r>
            <a:r>
              <a:rPr lang="fa-IR" sz="2800" dirty="0">
                <a:latin typeface="Times New Roman" pitchFamily="18" charset="0"/>
                <a:cs typeface="B Nazanin" panose="00000400000000000000" pitchFamily="2" charset="-78"/>
              </a:rPr>
              <a:t>اثر میگذارد </a:t>
            </a:r>
            <a:r>
              <a:rPr lang="fa-IR" sz="2800" dirty="0" smtClean="0">
                <a:latin typeface="Times New Roman" pitchFamily="18" charset="0"/>
                <a:cs typeface="B Nazanin" panose="00000400000000000000" pitchFamily="2" charset="-78"/>
              </a:rPr>
              <a:t>و نیاز است در رژیم غذایی افراد، درصد </a:t>
            </a:r>
            <a:r>
              <a:rPr lang="fa-IR" sz="2800" dirty="0">
                <a:latin typeface="Times New Roman" pitchFamily="18" charset="0"/>
                <a:cs typeface="B Nazanin" panose="00000400000000000000" pitchFamily="2" charset="-78"/>
              </a:rPr>
              <a:t>اختصاص داده شده به </a:t>
            </a:r>
            <a:r>
              <a:rPr lang="fa-IR" sz="2800" b="1" dirty="0" smtClean="0">
                <a:solidFill>
                  <a:srgbClr val="0070C0"/>
                </a:solidFill>
                <a:latin typeface="Times New Roman" pitchFamily="18" charset="0"/>
                <a:cs typeface="B Nazanin" panose="00000400000000000000" pitchFamily="2" charset="-78"/>
              </a:rPr>
              <a:t>سهم پروتئین غذایی افزایش یابد</a:t>
            </a:r>
            <a:r>
              <a:rPr lang="fa-IR" sz="2800" dirty="0" smtClean="0">
                <a:latin typeface="Times New Roman" pitchFamily="18" charset="0"/>
                <a:cs typeface="B Nazanin" panose="00000400000000000000" pitchFamily="2" charset="-78"/>
              </a:rPr>
              <a:t>.</a:t>
            </a:r>
            <a:endParaRPr lang="fa-IR" sz="2800" dirty="0">
              <a:latin typeface="Times New Roman" pitchFamily="18" charset="0"/>
              <a:cs typeface="B Nazanin" panose="00000400000000000000" pitchFamily="2" charset="-78"/>
            </a:endParaRPr>
          </a:p>
          <a:p>
            <a:pPr marL="457200" indent="-457200" algn="r" rtl="1">
              <a:lnSpc>
                <a:spcPct val="150000"/>
              </a:lnSpc>
              <a:buFont typeface="Wingdings" pitchFamily="2" charset="2"/>
              <a:buChar char="§"/>
            </a:pPr>
            <a:r>
              <a:rPr lang="fa-IR" sz="2800" dirty="0">
                <a:latin typeface="Times New Roman" pitchFamily="18" charset="0"/>
                <a:cs typeface="B Nazanin" panose="00000400000000000000" pitchFamily="2" charset="-78"/>
              </a:rPr>
              <a:t>با توجه به اثر </a:t>
            </a:r>
            <a:r>
              <a:rPr lang="fa-IR" sz="2800" dirty="0" smtClean="0">
                <a:latin typeface="Times New Roman" pitchFamily="18" charset="0"/>
                <a:cs typeface="B Nazanin" panose="00000400000000000000" pitchFamily="2" charset="-78"/>
              </a:rPr>
              <a:t>مهاری و یا کاهشی کورتیزول بر انسولین، در تنظیم رژیم غذایی </a:t>
            </a:r>
            <a:r>
              <a:rPr lang="fa-IR" sz="2800" dirty="0">
                <a:latin typeface="Times New Roman" pitchFamily="18" charset="0"/>
                <a:cs typeface="B Nazanin" panose="00000400000000000000" pitchFamily="2" charset="-78"/>
              </a:rPr>
              <a:t>این بیماران بهتر است </a:t>
            </a:r>
            <a:r>
              <a:rPr lang="fa-IR" sz="2800" b="1" dirty="0" smtClean="0">
                <a:solidFill>
                  <a:srgbClr val="0070C0"/>
                </a:solidFill>
                <a:latin typeface="Times New Roman" pitchFamily="18" charset="0"/>
                <a:cs typeface="B Nazanin" panose="00000400000000000000" pitchFamily="2" charset="-78"/>
              </a:rPr>
              <a:t>توزیع کربوهیدرات</a:t>
            </a:r>
            <a:r>
              <a:rPr lang="fa-IR" sz="2800" dirty="0" smtClean="0">
                <a:latin typeface="Times New Roman" pitchFamily="18" charset="0"/>
                <a:cs typeface="B Nazanin" panose="00000400000000000000" pitchFamily="2" charset="-78"/>
              </a:rPr>
              <a:t> انجام شود.</a:t>
            </a:r>
          </a:p>
          <a:p>
            <a:pPr marL="457200" indent="-457200" algn="r" rtl="1">
              <a:lnSpc>
                <a:spcPct val="150000"/>
              </a:lnSpc>
              <a:buFont typeface="Wingdings" pitchFamily="2" charset="2"/>
              <a:buChar char="§"/>
            </a:pPr>
            <a:r>
              <a:rPr lang="fa-IR" sz="2800" dirty="0" smtClean="0">
                <a:latin typeface="Times New Roman" pitchFamily="18" charset="0"/>
                <a:cs typeface="B Nazanin" panose="00000400000000000000" pitchFamily="2" charset="-78"/>
              </a:rPr>
              <a:t>در موارد شدیدتر ممکن است </a:t>
            </a:r>
            <a:r>
              <a:rPr lang="fa-IR" sz="2800" b="1" dirty="0" smtClean="0">
                <a:solidFill>
                  <a:srgbClr val="C00000"/>
                </a:solidFill>
                <a:latin typeface="Times New Roman" pitchFamily="18" charset="0"/>
                <a:cs typeface="B Nazanin" panose="00000400000000000000" pitchFamily="2" charset="-78"/>
              </a:rPr>
              <a:t>دیابت فوق کلیوی </a:t>
            </a:r>
            <a:r>
              <a:rPr lang="fa-IR" sz="2800" dirty="0" smtClean="0">
                <a:latin typeface="Times New Roman" pitchFamily="18" charset="0"/>
                <a:cs typeface="B Nazanin" panose="00000400000000000000" pitchFamily="2" charset="-78"/>
              </a:rPr>
              <a:t>برای فرد رخ دهد که در این صورت رژیم غذایی مخصوص افراد دیابتی برای فرد در نظر گرفته می شود.</a:t>
            </a:r>
            <a:endParaRPr lang="fa-IR" sz="2800" dirty="0">
              <a:latin typeface="Times New Roman" pitchFamily="18" charset="0"/>
              <a:cs typeface="B Nazanin" panose="00000400000000000000" pitchFamily="2" charset="-78"/>
            </a:endParaRPr>
          </a:p>
        </p:txBody>
      </p:sp>
      <p:sp>
        <p:nvSpPr>
          <p:cNvPr id="5" name="TextBox 4"/>
          <p:cNvSpPr txBox="1"/>
          <p:nvPr/>
        </p:nvSpPr>
        <p:spPr>
          <a:xfrm>
            <a:off x="76200" y="63201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smtClean="0">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1839926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32</a:t>
            </a:fld>
            <a:endParaRPr lang="en-US"/>
          </a:p>
        </p:txBody>
      </p:sp>
      <p:sp>
        <p:nvSpPr>
          <p:cNvPr id="3" name="TextBox 2"/>
          <p:cNvSpPr txBox="1"/>
          <p:nvPr/>
        </p:nvSpPr>
        <p:spPr>
          <a:xfrm>
            <a:off x="166255" y="457200"/>
            <a:ext cx="8763000" cy="5478423"/>
          </a:xfrm>
          <a:prstGeom prst="rect">
            <a:avLst/>
          </a:prstGeom>
          <a:solidFill>
            <a:schemeClr val="accent1">
              <a:lumMod val="20000"/>
              <a:lumOff val="80000"/>
            </a:schemeClr>
          </a:solidFill>
          <a:ln>
            <a:solidFill>
              <a:schemeClr val="accent1"/>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نکات تغذیه ای در سندرم کوشینگ</a:t>
            </a:r>
          </a:p>
          <a:p>
            <a:endParaRPr lang="en-US" sz="2800" b="1" dirty="0" smtClean="0">
              <a:solidFill>
                <a:srgbClr val="C00000"/>
              </a:solidFill>
              <a:latin typeface="Times New Roman" pitchFamily="18" charset="0"/>
              <a:cs typeface="Times New Roman" pitchFamily="18" charset="0"/>
            </a:endParaRPr>
          </a:p>
          <a:p>
            <a:pPr marL="457200" indent="-457200" algn="r" rtl="1">
              <a:lnSpc>
                <a:spcPct val="150000"/>
              </a:lnSpc>
              <a:buFont typeface="Wingdings" pitchFamily="2" charset="2"/>
              <a:buChar char="§"/>
            </a:pPr>
            <a:r>
              <a:rPr lang="fa-IR" sz="2800" dirty="0" smtClean="0">
                <a:latin typeface="Times New Roman" pitchFamily="18" charset="0"/>
                <a:cs typeface="B Nazanin" panose="00000400000000000000" pitchFamily="2" charset="-78"/>
              </a:rPr>
              <a:t>با </a:t>
            </a:r>
            <a:r>
              <a:rPr lang="fa-IR" sz="2800" dirty="0">
                <a:latin typeface="Times New Roman" pitchFamily="18" charset="0"/>
                <a:cs typeface="B Nazanin" panose="00000400000000000000" pitchFamily="2" charset="-78"/>
              </a:rPr>
              <a:t>توجه به اثری که کورتیزول بر استخوان ها دارد و باعث کاهش بازجذب کلسیم </a:t>
            </a:r>
            <a:r>
              <a:rPr lang="fa-IR" sz="2800" dirty="0" smtClean="0">
                <a:latin typeface="Times New Roman" pitchFamily="18" charset="0"/>
                <a:cs typeface="B Nazanin" panose="00000400000000000000" pitchFamily="2" charset="-78"/>
              </a:rPr>
              <a:t>و ویتامین</a:t>
            </a:r>
            <a:r>
              <a:rPr lang="en-US" sz="2800" dirty="0" smtClean="0">
                <a:latin typeface="Times New Roman" pitchFamily="18" charset="0"/>
                <a:cs typeface="B Nazanin" panose="00000400000000000000" pitchFamily="2" charset="-78"/>
              </a:rPr>
              <a:t>D</a:t>
            </a:r>
            <a:r>
              <a:rPr lang="fa-IR" sz="2800" dirty="0" smtClean="0">
                <a:latin typeface="Times New Roman" pitchFamily="18" charset="0"/>
                <a:cs typeface="B Nazanin" panose="00000400000000000000" pitchFamily="2" charset="-78"/>
              </a:rPr>
              <a:t> می </a:t>
            </a:r>
            <a:r>
              <a:rPr lang="fa-IR" sz="2800" dirty="0">
                <a:latin typeface="Times New Roman" pitchFamily="18" charset="0"/>
                <a:cs typeface="B Nazanin" panose="00000400000000000000" pitchFamily="2" charset="-78"/>
              </a:rPr>
              <a:t>شود بهتر است از </a:t>
            </a:r>
            <a:r>
              <a:rPr lang="fa-IR" sz="2800" b="1" dirty="0">
                <a:solidFill>
                  <a:srgbClr val="0070C0"/>
                </a:solidFill>
                <a:latin typeface="Times New Roman" pitchFamily="18" charset="0"/>
                <a:cs typeface="B Nazanin" panose="00000400000000000000" pitchFamily="2" charset="-78"/>
              </a:rPr>
              <a:t>مکمل </a:t>
            </a:r>
            <a:r>
              <a:rPr lang="fa-IR" sz="2800" b="1" dirty="0" smtClean="0">
                <a:solidFill>
                  <a:srgbClr val="0070C0"/>
                </a:solidFill>
                <a:latin typeface="Times New Roman" pitchFamily="18" charset="0"/>
                <a:cs typeface="B Nazanin" panose="00000400000000000000" pitchFamily="2" charset="-78"/>
              </a:rPr>
              <a:t>های</a:t>
            </a:r>
            <a:r>
              <a:rPr lang="en-US" sz="2800" b="1" dirty="0" smtClean="0">
                <a:solidFill>
                  <a:srgbClr val="0070C0"/>
                </a:solidFill>
                <a:latin typeface="Times New Roman" pitchFamily="18" charset="0"/>
                <a:cs typeface="B Nazanin" panose="00000400000000000000" pitchFamily="2" charset="-78"/>
              </a:rPr>
              <a:t>D </a:t>
            </a:r>
            <a:r>
              <a:rPr lang="fa-IR" sz="2800" b="1" dirty="0" smtClean="0">
                <a:solidFill>
                  <a:srgbClr val="0070C0"/>
                </a:solidFill>
                <a:latin typeface="Times New Roman" pitchFamily="18" charset="0"/>
                <a:cs typeface="B Nazanin" panose="00000400000000000000" pitchFamily="2" charset="-78"/>
              </a:rPr>
              <a:t> و</a:t>
            </a:r>
            <a:r>
              <a:rPr lang="en-US" sz="2800" b="1" dirty="0" smtClean="0">
                <a:solidFill>
                  <a:srgbClr val="0070C0"/>
                </a:solidFill>
                <a:latin typeface="Times New Roman" pitchFamily="18" charset="0"/>
                <a:cs typeface="B Nazanin" panose="00000400000000000000" pitchFamily="2" charset="-78"/>
              </a:rPr>
              <a:t>Ca </a:t>
            </a:r>
            <a:r>
              <a:rPr lang="fa-IR" sz="2800" b="1" dirty="0" smtClean="0">
                <a:solidFill>
                  <a:srgbClr val="0070C0"/>
                </a:solidFill>
                <a:latin typeface="Times New Roman" pitchFamily="18" charset="0"/>
                <a:cs typeface="B Nazanin" panose="00000400000000000000" pitchFamily="2" charset="-78"/>
              </a:rPr>
              <a:t> </a:t>
            </a:r>
            <a:r>
              <a:rPr lang="fa-IR" sz="2800" dirty="0" smtClean="0">
                <a:latin typeface="Times New Roman" pitchFamily="18" charset="0"/>
                <a:cs typeface="B Nazanin" panose="00000400000000000000" pitchFamily="2" charset="-78"/>
              </a:rPr>
              <a:t>در </a:t>
            </a:r>
            <a:r>
              <a:rPr lang="fa-IR" sz="2800" dirty="0">
                <a:latin typeface="Times New Roman" pitchFamily="18" charset="0"/>
                <a:cs typeface="B Nazanin" panose="00000400000000000000" pitchFamily="2" charset="-78"/>
              </a:rPr>
              <a:t>این افراد استفاده </a:t>
            </a:r>
            <a:r>
              <a:rPr lang="fa-IR" sz="2800" dirty="0" smtClean="0">
                <a:latin typeface="Times New Roman" pitchFamily="18" charset="0"/>
                <a:cs typeface="B Nazanin" panose="00000400000000000000" pitchFamily="2" charset="-78"/>
              </a:rPr>
              <a:t>شود.</a:t>
            </a:r>
            <a:endParaRPr lang="fa-IR" sz="2800" dirty="0">
              <a:latin typeface="Times New Roman" pitchFamily="18" charset="0"/>
              <a:cs typeface="B Nazanin" panose="00000400000000000000" pitchFamily="2" charset="-78"/>
            </a:endParaRPr>
          </a:p>
          <a:p>
            <a:pPr marL="457200" indent="-457200" algn="r" rtl="1">
              <a:lnSpc>
                <a:spcPct val="150000"/>
              </a:lnSpc>
              <a:buFont typeface="Wingdings" pitchFamily="2" charset="2"/>
              <a:buChar char="§"/>
            </a:pPr>
            <a:r>
              <a:rPr lang="fa-IR" sz="2800" dirty="0">
                <a:latin typeface="Times New Roman" pitchFamily="18" charset="0"/>
                <a:cs typeface="B Nazanin" panose="00000400000000000000" pitchFamily="2" charset="-78"/>
              </a:rPr>
              <a:t>با توجه به </a:t>
            </a:r>
            <a:r>
              <a:rPr lang="fa-IR" sz="2800" dirty="0" smtClean="0">
                <a:latin typeface="Times New Roman" pitchFamily="18" charset="0"/>
                <a:cs typeface="B Nazanin" panose="00000400000000000000" pitchFamily="2" charset="-78"/>
              </a:rPr>
              <a:t>احتمال وقوع </a:t>
            </a:r>
            <a:r>
              <a:rPr lang="fa-IR" sz="2800" dirty="0">
                <a:latin typeface="Times New Roman" pitchFamily="18" charset="0"/>
                <a:cs typeface="B Nazanin" panose="00000400000000000000" pitchFamily="2" charset="-78"/>
              </a:rPr>
              <a:t>فشارخون در </a:t>
            </a:r>
            <a:r>
              <a:rPr lang="fa-IR" sz="2800" dirty="0" smtClean="0">
                <a:latin typeface="Times New Roman" pitchFamily="18" charset="0"/>
                <a:cs typeface="B Nazanin" panose="00000400000000000000" pitchFamily="2" charset="-78"/>
              </a:rPr>
              <a:t>افراد مبتلا لازم است </a:t>
            </a:r>
            <a:r>
              <a:rPr lang="fa-IR" sz="2800" b="1" dirty="0">
                <a:solidFill>
                  <a:srgbClr val="0070C0"/>
                </a:solidFill>
                <a:latin typeface="Times New Roman" pitchFamily="18" charset="0"/>
                <a:cs typeface="B Nazanin" panose="00000400000000000000" pitchFamily="2" charset="-78"/>
              </a:rPr>
              <a:t>سطح سدیم </a:t>
            </a:r>
            <a:r>
              <a:rPr lang="fa-IR" sz="2800" dirty="0" smtClean="0">
                <a:latin typeface="Times New Roman" pitchFamily="18" charset="0"/>
                <a:cs typeface="B Nazanin" panose="00000400000000000000" pitchFamily="2" charset="-78"/>
              </a:rPr>
              <a:t>کنترل </a:t>
            </a:r>
            <a:r>
              <a:rPr lang="fa-IR" sz="2800" dirty="0">
                <a:latin typeface="Times New Roman" pitchFamily="18" charset="0"/>
                <a:cs typeface="B Nazanin" panose="00000400000000000000" pitchFamily="2" charset="-78"/>
              </a:rPr>
              <a:t>شود.</a:t>
            </a:r>
          </a:p>
          <a:p>
            <a:pPr marL="457200" indent="-457200" algn="r" rtl="1">
              <a:lnSpc>
                <a:spcPct val="150000"/>
              </a:lnSpc>
              <a:buFont typeface="Wingdings" pitchFamily="2" charset="2"/>
              <a:buChar char="§"/>
            </a:pPr>
            <a:r>
              <a:rPr lang="fa-IR" sz="2800" dirty="0">
                <a:latin typeface="Times New Roman" pitchFamily="18" charset="0"/>
                <a:cs typeface="B Nazanin" panose="00000400000000000000" pitchFamily="2" charset="-78"/>
              </a:rPr>
              <a:t>کورتیزول باعث کاهش سطح پتاسیم در این افراد می شود بهتر است </a:t>
            </a:r>
            <a:r>
              <a:rPr lang="fa-IR" sz="2800" dirty="0" smtClean="0">
                <a:latin typeface="Times New Roman" pitchFamily="18" charset="0"/>
                <a:cs typeface="B Nazanin" panose="00000400000000000000" pitchFamily="2" charset="-78"/>
              </a:rPr>
              <a:t>بیماران از </a:t>
            </a:r>
            <a:r>
              <a:rPr lang="fa-IR" sz="2800" b="1" dirty="0" smtClean="0">
                <a:solidFill>
                  <a:srgbClr val="0070C0"/>
                </a:solidFill>
                <a:latin typeface="Times New Roman" pitchFamily="18" charset="0"/>
                <a:cs typeface="B Nazanin" panose="00000400000000000000" pitchFamily="2" charset="-78"/>
              </a:rPr>
              <a:t>میوه ها و سبزیجات </a:t>
            </a:r>
            <a:r>
              <a:rPr lang="fa-IR" sz="2800" b="1" dirty="0">
                <a:solidFill>
                  <a:srgbClr val="0070C0"/>
                </a:solidFill>
                <a:latin typeface="Times New Roman" pitchFamily="18" charset="0"/>
                <a:cs typeface="B Nazanin" panose="00000400000000000000" pitchFamily="2" charset="-78"/>
              </a:rPr>
              <a:t>غنی از پتاسیم </a:t>
            </a:r>
            <a:r>
              <a:rPr lang="fa-IR" sz="2800" dirty="0" smtClean="0">
                <a:latin typeface="Times New Roman" pitchFamily="18" charset="0"/>
                <a:cs typeface="B Nazanin" panose="00000400000000000000" pitchFamily="2" charset="-78"/>
              </a:rPr>
              <a:t>مصرف کنند. </a:t>
            </a:r>
            <a:endParaRPr lang="en-US" sz="2800" dirty="0" smtClean="0">
              <a:latin typeface="Times New Roman" pitchFamily="18" charset="0"/>
              <a:cs typeface="B Nazanin" panose="00000400000000000000" pitchFamily="2" charset="-78"/>
            </a:endParaRPr>
          </a:p>
        </p:txBody>
      </p:sp>
      <p:sp>
        <p:nvSpPr>
          <p:cNvPr id="5" name="TextBox 4"/>
          <p:cNvSpPr txBox="1"/>
          <p:nvPr/>
        </p:nvSpPr>
        <p:spPr>
          <a:xfrm>
            <a:off x="76200" y="6261913"/>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smtClean="0">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41880590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sp>
        <p:nvSpPr>
          <p:cNvPr id="3" name="TextBox 2"/>
          <p:cNvSpPr txBox="1"/>
          <p:nvPr/>
        </p:nvSpPr>
        <p:spPr>
          <a:xfrm>
            <a:off x="166255" y="381000"/>
            <a:ext cx="8825345" cy="4401205"/>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نکات تغذیه ای در </a:t>
            </a:r>
            <a:r>
              <a:rPr lang="fa-IR" sz="2800" b="1" dirty="0" smtClean="0">
                <a:solidFill>
                  <a:srgbClr val="002060"/>
                </a:solidFill>
                <a:latin typeface="Times New Roman" pitchFamily="18" charset="0"/>
                <a:cs typeface="B Nazanin" panose="00000400000000000000" pitchFamily="2" charset="-78"/>
              </a:rPr>
              <a:t>سندرم کوشینگ</a:t>
            </a:r>
          </a:p>
          <a:p>
            <a:pPr algn="ctr" rtl="1"/>
            <a:endParaRPr lang="fa-IR" sz="2800" b="1" dirty="0">
              <a:solidFill>
                <a:srgbClr val="002060"/>
              </a:solidFill>
              <a:latin typeface="Times New Roman" pitchFamily="18" charset="0"/>
              <a:cs typeface="B Nazanin" panose="00000400000000000000" pitchFamily="2" charset="-78"/>
            </a:endParaRPr>
          </a:p>
          <a:p>
            <a:pPr marL="457200" indent="-457200" algn="r" rtl="1">
              <a:lnSpc>
                <a:spcPct val="200000"/>
              </a:lnSpc>
              <a:buFont typeface="Wingdings" pitchFamily="2" charset="2"/>
              <a:buChar char="§"/>
            </a:pPr>
            <a:r>
              <a:rPr lang="fa-IR" sz="2800" dirty="0" smtClean="0">
                <a:latin typeface="Times New Roman" pitchFamily="18" charset="0"/>
                <a:cs typeface="B Nazanin" panose="00000400000000000000" pitchFamily="2" charset="-78"/>
              </a:rPr>
              <a:t>از </a:t>
            </a:r>
            <a:r>
              <a:rPr lang="fa-IR" sz="2800" dirty="0">
                <a:latin typeface="Times New Roman" pitchFamily="18" charset="0"/>
                <a:cs typeface="B Nazanin" panose="00000400000000000000" pitchFamily="2" charset="-78"/>
                <a:hlinkClick r:id="rId3" action="ppaction://hlinksldjump"/>
              </a:rPr>
              <a:t>سبزی های </a:t>
            </a:r>
            <a:r>
              <a:rPr lang="fa-IR" sz="2800" dirty="0" smtClean="0">
                <a:latin typeface="Times New Roman" pitchFamily="18" charset="0"/>
                <a:cs typeface="B Nazanin" panose="00000400000000000000" pitchFamily="2" charset="-78"/>
                <a:hlinkClick r:id="rId3" action="ppaction://hlinksldjump"/>
              </a:rPr>
              <a:t>پرپتاسیم </a:t>
            </a:r>
            <a:r>
              <a:rPr lang="fa-IR" sz="2800" b="1" dirty="0">
                <a:solidFill>
                  <a:srgbClr val="0070C0"/>
                </a:solidFill>
                <a:latin typeface="Times New Roman" pitchFamily="18" charset="0"/>
                <a:cs typeface="B Nazanin" panose="00000400000000000000" pitchFamily="2" charset="-78"/>
              </a:rPr>
              <a:t>مثل گوجه فرنگی، سبزی های برگ </a:t>
            </a:r>
            <a:r>
              <a:rPr lang="fa-IR" sz="2800" b="1" dirty="0" smtClean="0">
                <a:solidFill>
                  <a:srgbClr val="0070C0"/>
                </a:solidFill>
                <a:latin typeface="Times New Roman" pitchFamily="18" charset="0"/>
                <a:cs typeface="B Nazanin" panose="00000400000000000000" pitchFamily="2" charset="-78"/>
              </a:rPr>
              <a:t>سبز، </a:t>
            </a:r>
            <a:r>
              <a:rPr lang="fa-IR" sz="2800" b="1" dirty="0">
                <a:solidFill>
                  <a:srgbClr val="0070C0"/>
                </a:solidFill>
                <a:latin typeface="Times New Roman" pitchFamily="18" charset="0"/>
                <a:cs typeface="B Nazanin" panose="00000400000000000000" pitchFamily="2" charset="-78"/>
              </a:rPr>
              <a:t>اسفناج، کرفس، بامیه و قارچ </a:t>
            </a:r>
            <a:r>
              <a:rPr lang="fa-IR" sz="2800" dirty="0">
                <a:latin typeface="Times New Roman" pitchFamily="18" charset="0"/>
                <a:cs typeface="B Nazanin" panose="00000400000000000000" pitchFamily="2" charset="-78"/>
              </a:rPr>
              <a:t>استفاده شود.</a:t>
            </a:r>
          </a:p>
          <a:p>
            <a:pPr marL="457200" indent="-457200" algn="r" rtl="1">
              <a:lnSpc>
                <a:spcPct val="200000"/>
              </a:lnSpc>
              <a:buFont typeface="Wingdings" pitchFamily="2" charset="2"/>
              <a:buChar char="§"/>
            </a:pPr>
            <a:r>
              <a:rPr lang="fa-IR" sz="2800" dirty="0" smtClean="0">
                <a:latin typeface="Times New Roman" pitchFamily="18" charset="0"/>
                <a:cs typeface="B Nazanin" panose="00000400000000000000" pitchFamily="2" charset="-78"/>
              </a:rPr>
              <a:t>بهتر </a:t>
            </a:r>
            <a:r>
              <a:rPr lang="fa-IR" sz="2800" dirty="0">
                <a:latin typeface="Times New Roman" pitchFamily="18" charset="0"/>
                <a:cs typeface="B Nazanin" panose="00000400000000000000" pitchFamily="2" charset="-78"/>
              </a:rPr>
              <a:t>است از </a:t>
            </a:r>
            <a:r>
              <a:rPr lang="fa-IR" sz="2800" dirty="0">
                <a:latin typeface="Times New Roman" pitchFamily="18" charset="0"/>
                <a:cs typeface="B Nazanin" panose="00000400000000000000" pitchFamily="2" charset="-78"/>
                <a:hlinkClick r:id="rId4" action="ppaction://hlinksldjump"/>
              </a:rPr>
              <a:t>میوه های پرپتاسیم </a:t>
            </a:r>
            <a:r>
              <a:rPr lang="fa-IR" sz="2800" b="1" dirty="0">
                <a:solidFill>
                  <a:srgbClr val="0070C0"/>
                </a:solidFill>
                <a:latin typeface="Times New Roman" pitchFamily="18" charset="0"/>
                <a:cs typeface="B Nazanin" panose="00000400000000000000" pitchFamily="2" charset="-78"/>
              </a:rPr>
              <a:t>مثل پرتقال، موز، کیوی، گلابی، خربزه، طالبی، گرمک، شلیل و زردآلو</a:t>
            </a:r>
            <a:r>
              <a:rPr lang="fa-IR" sz="2800" dirty="0">
                <a:latin typeface="Times New Roman" pitchFamily="18" charset="0"/>
                <a:cs typeface="B Nazanin" panose="00000400000000000000" pitchFamily="2" charset="-78"/>
              </a:rPr>
              <a:t> استفاده شود</a:t>
            </a:r>
            <a:r>
              <a:rPr lang="fa-IR" sz="2800" dirty="0" smtClean="0">
                <a:latin typeface="Times New Roman" pitchFamily="18" charset="0"/>
                <a:cs typeface="B Nazanin" panose="00000400000000000000" pitchFamily="2" charset="-78"/>
              </a:rPr>
              <a:t>.</a:t>
            </a:r>
            <a:endParaRPr lang="fa-IR" sz="2800" dirty="0">
              <a:latin typeface="Times New Roman" pitchFamily="18" charset="0"/>
              <a:cs typeface="B Nazanin" panose="00000400000000000000" pitchFamily="2" charset="-78"/>
            </a:endParaRPr>
          </a:p>
        </p:txBody>
      </p:sp>
      <p:sp>
        <p:nvSpPr>
          <p:cNvPr id="5" name="TextBox 4"/>
          <p:cNvSpPr txBox="1"/>
          <p:nvPr/>
        </p:nvSpPr>
        <p:spPr>
          <a:xfrm>
            <a:off x="76200" y="6261913"/>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226197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34</a:t>
            </a:fld>
            <a:endParaRPr lang="en-US"/>
          </a:p>
        </p:txBody>
      </p:sp>
      <p:sp>
        <p:nvSpPr>
          <p:cNvPr id="3" name="TextBox 2"/>
          <p:cNvSpPr txBox="1"/>
          <p:nvPr/>
        </p:nvSpPr>
        <p:spPr>
          <a:xfrm>
            <a:off x="166255" y="223421"/>
            <a:ext cx="8749145" cy="5262979"/>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نکات تغذیه ای در </a:t>
            </a:r>
            <a:r>
              <a:rPr lang="fa-IR" sz="2800" b="1" dirty="0" smtClean="0">
                <a:solidFill>
                  <a:srgbClr val="002060"/>
                </a:solidFill>
                <a:latin typeface="Times New Roman" pitchFamily="18" charset="0"/>
                <a:cs typeface="B Nazanin" panose="00000400000000000000" pitchFamily="2" charset="-78"/>
              </a:rPr>
              <a:t>سندرم کوشینگ</a:t>
            </a:r>
          </a:p>
          <a:p>
            <a:pPr algn="ctr" rtl="1"/>
            <a:endParaRPr lang="fa-IR" sz="2800" b="1" dirty="0">
              <a:solidFill>
                <a:srgbClr val="002060"/>
              </a:solidFill>
              <a:latin typeface="Times New Roman" pitchFamily="18" charset="0"/>
              <a:cs typeface="B Nazanin" panose="00000400000000000000" pitchFamily="2" charset="-78"/>
            </a:endParaRPr>
          </a:p>
          <a:p>
            <a:pPr marL="457200" indent="-457200" algn="r" rtl="1">
              <a:lnSpc>
                <a:spcPct val="200000"/>
              </a:lnSpc>
              <a:buFont typeface="Wingdings" pitchFamily="2" charset="2"/>
              <a:buChar char="§"/>
            </a:pPr>
            <a:r>
              <a:rPr lang="fa-IR" sz="2800" dirty="0" smtClean="0">
                <a:latin typeface="Times New Roman" pitchFamily="18" charset="0"/>
                <a:cs typeface="B Nazanin" panose="00000400000000000000" pitchFamily="2" charset="-78"/>
              </a:rPr>
              <a:t>رژیم </a:t>
            </a:r>
            <a:r>
              <a:rPr lang="fa-IR" sz="2800" dirty="0">
                <a:latin typeface="Times New Roman" pitchFamily="18" charset="0"/>
                <a:cs typeface="B Nazanin" panose="00000400000000000000" pitchFamily="2" charset="-78"/>
              </a:rPr>
              <a:t>غذایی </a:t>
            </a:r>
            <a:r>
              <a:rPr lang="fa-IR" sz="2800" b="1" dirty="0">
                <a:solidFill>
                  <a:srgbClr val="C00000"/>
                </a:solidFill>
                <a:latin typeface="Times New Roman" pitchFamily="18" charset="0"/>
                <a:cs typeface="B Nazanin" panose="00000400000000000000" pitchFamily="2" charset="-78"/>
              </a:rPr>
              <a:t>کم نمک </a:t>
            </a:r>
            <a:r>
              <a:rPr lang="fa-IR" sz="2800" dirty="0" smtClean="0">
                <a:latin typeface="Times New Roman" pitchFamily="18" charset="0"/>
                <a:cs typeface="B Nazanin" panose="00000400000000000000" pitchFamily="2" charset="-78"/>
              </a:rPr>
              <a:t>باشد </a:t>
            </a:r>
            <a:r>
              <a:rPr lang="fa-IR" sz="2800" dirty="0">
                <a:latin typeface="Times New Roman" pitchFamily="18" charset="0"/>
                <a:cs typeface="B Nazanin" panose="00000400000000000000" pitchFamily="2" charset="-78"/>
              </a:rPr>
              <a:t>و از خوردن مواد غذایی شور مثل خیارشور، سوسیس، کالباس، غذاهای </a:t>
            </a:r>
            <a:r>
              <a:rPr lang="fa-IR" sz="2800" dirty="0" smtClean="0">
                <a:latin typeface="Times New Roman" pitchFamily="18" charset="0"/>
                <a:cs typeface="B Nazanin" panose="00000400000000000000" pitchFamily="2" charset="-78"/>
              </a:rPr>
              <a:t>کنسروی، چیپس </a:t>
            </a:r>
            <a:r>
              <a:rPr lang="fa-IR" sz="2800" dirty="0">
                <a:latin typeface="Times New Roman" pitchFamily="18" charset="0"/>
                <a:cs typeface="B Nazanin" panose="00000400000000000000" pitchFamily="2" charset="-78"/>
              </a:rPr>
              <a:t>و </a:t>
            </a:r>
            <a:r>
              <a:rPr lang="fa-IR" sz="2800" dirty="0" smtClean="0">
                <a:latin typeface="Times New Roman" pitchFamily="18" charset="0"/>
                <a:cs typeface="B Nazanin" panose="00000400000000000000" pitchFamily="2" charset="-78"/>
              </a:rPr>
              <a:t>پفک و دیگر مواد نمک اضافه شده </a:t>
            </a:r>
            <a:r>
              <a:rPr lang="fa-IR" sz="2800" dirty="0">
                <a:latin typeface="Times New Roman" pitchFamily="18" charset="0"/>
                <a:cs typeface="B Nazanin" panose="00000400000000000000" pitchFamily="2" charset="-78"/>
              </a:rPr>
              <a:t>تا حد امکان پرهیز شود.</a:t>
            </a:r>
          </a:p>
          <a:p>
            <a:pPr marL="457200" indent="-457200" algn="r" rtl="1">
              <a:lnSpc>
                <a:spcPct val="200000"/>
              </a:lnSpc>
              <a:buFont typeface="Wingdings" pitchFamily="2" charset="2"/>
              <a:buChar char="§"/>
            </a:pPr>
            <a:r>
              <a:rPr lang="fa-IR" sz="2800" dirty="0">
                <a:latin typeface="Times New Roman" pitchFamily="18" charset="0"/>
                <a:cs typeface="B Nazanin" panose="00000400000000000000" pitchFamily="2" charset="-78"/>
              </a:rPr>
              <a:t>با توجه به </a:t>
            </a:r>
            <a:r>
              <a:rPr lang="fa-IR" sz="2800" dirty="0" smtClean="0">
                <a:latin typeface="Times New Roman" pitchFamily="18" charset="0"/>
                <a:cs typeface="B Nazanin" panose="00000400000000000000" pitchFamily="2" charset="-78"/>
              </a:rPr>
              <a:t>ضرورت پیروی از رژیم غذایی </a:t>
            </a:r>
            <a:r>
              <a:rPr lang="fa-IR" sz="2800" dirty="0">
                <a:latin typeface="Times New Roman" pitchFamily="18" charset="0"/>
                <a:cs typeface="B Nazanin" panose="00000400000000000000" pitchFamily="2" charset="-78"/>
              </a:rPr>
              <a:t>کم نمک </a:t>
            </a:r>
            <a:r>
              <a:rPr lang="fa-IR" sz="2800" dirty="0" smtClean="0">
                <a:latin typeface="Times New Roman" pitchFamily="18" charset="0"/>
                <a:cs typeface="B Nazanin" panose="00000400000000000000" pitchFamily="2" charset="-78"/>
              </a:rPr>
              <a:t>بهتر </a:t>
            </a:r>
            <a:r>
              <a:rPr lang="fa-IR" sz="2800" dirty="0">
                <a:latin typeface="Times New Roman" pitchFamily="18" charset="0"/>
                <a:cs typeface="B Nazanin" panose="00000400000000000000" pitchFamily="2" charset="-78"/>
              </a:rPr>
              <a:t>است </a:t>
            </a:r>
            <a:r>
              <a:rPr lang="fa-IR" sz="2800" dirty="0" smtClean="0">
                <a:latin typeface="Times New Roman" pitchFamily="18" charset="0"/>
                <a:cs typeface="B Nazanin" panose="00000400000000000000" pitchFamily="2" charset="-78"/>
              </a:rPr>
              <a:t>از طعم </a:t>
            </a:r>
            <a:r>
              <a:rPr lang="fa-IR" sz="2800" dirty="0">
                <a:latin typeface="Times New Roman" pitchFamily="18" charset="0"/>
                <a:cs typeface="B Nazanin" panose="00000400000000000000" pitchFamily="2" charset="-78"/>
              </a:rPr>
              <a:t>دهنده هایی </a:t>
            </a:r>
            <a:r>
              <a:rPr lang="fa-IR" sz="2800" b="1" dirty="0">
                <a:solidFill>
                  <a:srgbClr val="0070C0"/>
                </a:solidFill>
                <a:latin typeface="Times New Roman" pitchFamily="18" charset="0"/>
                <a:cs typeface="B Nazanin" panose="00000400000000000000" pitchFamily="2" charset="-78"/>
              </a:rPr>
              <a:t>مثل آبلیمو طبیعی، آب گوجه فرنگی </a:t>
            </a:r>
            <a:r>
              <a:rPr lang="fa-IR" sz="2800" b="1" dirty="0" smtClean="0">
                <a:solidFill>
                  <a:srgbClr val="0070C0"/>
                </a:solidFill>
                <a:latin typeface="Times New Roman" pitchFamily="18" charset="0"/>
                <a:cs typeface="B Nazanin" panose="00000400000000000000" pitchFamily="2" charset="-78"/>
              </a:rPr>
              <a:t>و آب </a:t>
            </a:r>
            <a:r>
              <a:rPr lang="fa-IR" sz="2800" b="1" dirty="0">
                <a:solidFill>
                  <a:srgbClr val="0070C0"/>
                </a:solidFill>
                <a:latin typeface="Times New Roman" pitchFamily="18" charset="0"/>
                <a:cs typeface="B Nazanin" panose="00000400000000000000" pitchFamily="2" charset="-78"/>
              </a:rPr>
              <a:t>نارنج </a:t>
            </a:r>
            <a:r>
              <a:rPr lang="fa-IR" sz="2800" dirty="0">
                <a:latin typeface="Times New Roman" pitchFamily="18" charset="0"/>
                <a:cs typeface="B Nazanin" panose="00000400000000000000" pitchFamily="2" charset="-78"/>
              </a:rPr>
              <a:t>استفاده شود</a:t>
            </a:r>
            <a:r>
              <a:rPr lang="fa-IR" sz="2800" dirty="0" smtClean="0">
                <a:latin typeface="Times New Roman" pitchFamily="18" charset="0"/>
                <a:cs typeface="B Nazanin" panose="00000400000000000000" pitchFamily="2" charset="-78"/>
              </a:rPr>
              <a:t>.</a:t>
            </a:r>
            <a:endParaRPr lang="fa-IR" sz="2800" dirty="0">
              <a:latin typeface="Times New Roman" pitchFamily="18" charset="0"/>
              <a:cs typeface="B Nazanin" panose="00000400000000000000" pitchFamily="2" charset="-78"/>
            </a:endParaRPr>
          </a:p>
        </p:txBody>
      </p:sp>
      <p:sp>
        <p:nvSpPr>
          <p:cNvPr id="5" name="TextBox 4"/>
          <p:cNvSpPr txBox="1"/>
          <p:nvPr/>
        </p:nvSpPr>
        <p:spPr>
          <a:xfrm>
            <a:off x="76200" y="6261913"/>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716406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35</a:t>
            </a:fld>
            <a:endParaRPr lang="en-US"/>
          </a:p>
        </p:txBody>
      </p:sp>
      <p:sp>
        <p:nvSpPr>
          <p:cNvPr id="3" name="TextBox 2"/>
          <p:cNvSpPr txBox="1"/>
          <p:nvPr/>
        </p:nvSpPr>
        <p:spPr>
          <a:xfrm>
            <a:off x="166255" y="299621"/>
            <a:ext cx="8749145" cy="5262979"/>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نکات تغذیه ای در </a:t>
            </a:r>
            <a:r>
              <a:rPr lang="fa-IR" sz="2800" b="1" dirty="0" smtClean="0">
                <a:solidFill>
                  <a:srgbClr val="002060"/>
                </a:solidFill>
                <a:latin typeface="Times New Roman" pitchFamily="18" charset="0"/>
                <a:cs typeface="B Nazanin" panose="00000400000000000000" pitchFamily="2" charset="-78"/>
              </a:rPr>
              <a:t>سندرم کوشینگ</a:t>
            </a:r>
          </a:p>
          <a:p>
            <a:pPr algn="r" rtl="1"/>
            <a:r>
              <a:rPr lang="fa-IR" sz="2800" b="1" dirty="0" smtClean="0">
                <a:latin typeface="Times New Roman" pitchFamily="18" charset="0"/>
                <a:cs typeface="B Nazanin" panose="00000400000000000000" pitchFamily="2" charset="-78"/>
              </a:rPr>
              <a:t>در صورت وجود دیس لیپیدمی و بالا بودن کلسترول خون رعایت نکات تغذیه ای زیر می تواند مفید باشد:</a:t>
            </a:r>
          </a:p>
          <a:p>
            <a:pPr marL="342900" indent="-342900" algn="r" rtl="1">
              <a:lnSpc>
                <a:spcPct val="150000"/>
              </a:lnSpc>
              <a:buFont typeface="Wingdings" panose="05000000000000000000" pitchFamily="2" charset="2"/>
              <a:buChar char="§"/>
            </a:pPr>
            <a:r>
              <a:rPr lang="fa-IR" sz="2400" b="1" dirty="0" smtClean="0">
                <a:solidFill>
                  <a:srgbClr val="0070C0"/>
                </a:solidFill>
                <a:latin typeface="Times New Roman" pitchFamily="18" charset="0"/>
                <a:cs typeface="B Nazanin" panose="00000400000000000000" pitchFamily="2" charset="-78"/>
              </a:rPr>
              <a:t>در پخت و پز غذا از روغن های مایع به جای روغن جامد استفاده شود</a:t>
            </a:r>
          </a:p>
          <a:p>
            <a:pPr marL="342900" indent="-342900" algn="r" rtl="1">
              <a:lnSpc>
                <a:spcPct val="150000"/>
              </a:lnSpc>
              <a:buFont typeface="Wingdings" panose="05000000000000000000" pitchFamily="2" charset="2"/>
              <a:buChar char="§"/>
            </a:pPr>
            <a:r>
              <a:rPr lang="fa-IR" sz="2400" b="1" dirty="0" smtClean="0">
                <a:solidFill>
                  <a:srgbClr val="0070C0"/>
                </a:solidFill>
                <a:latin typeface="Times New Roman" pitchFamily="18" charset="0"/>
                <a:cs typeface="B Nazanin" panose="00000400000000000000" pitchFamily="2" charset="-78"/>
              </a:rPr>
              <a:t>جدا کردن چربی گوشت و پوست مرغ هنگام مصرف</a:t>
            </a:r>
          </a:p>
          <a:p>
            <a:pPr marL="342900" indent="-342900" algn="r" rtl="1">
              <a:lnSpc>
                <a:spcPct val="150000"/>
              </a:lnSpc>
              <a:buFont typeface="Wingdings" panose="05000000000000000000" pitchFamily="2" charset="2"/>
              <a:buChar char="§"/>
            </a:pPr>
            <a:r>
              <a:rPr lang="fa-IR" sz="2400" b="1" dirty="0" smtClean="0">
                <a:solidFill>
                  <a:srgbClr val="0070C0"/>
                </a:solidFill>
                <a:latin typeface="Times New Roman" pitchFamily="18" charset="0"/>
                <a:cs typeface="B Nazanin" panose="00000400000000000000" pitchFamily="2" charset="-78"/>
              </a:rPr>
              <a:t>محدود کردن مصرف غذاهای سرخ کردنی</a:t>
            </a:r>
          </a:p>
          <a:p>
            <a:pPr marL="342900" indent="-342900" algn="r" rtl="1">
              <a:lnSpc>
                <a:spcPct val="150000"/>
              </a:lnSpc>
              <a:buFont typeface="Wingdings" panose="05000000000000000000" pitchFamily="2" charset="2"/>
              <a:buChar char="§"/>
            </a:pPr>
            <a:r>
              <a:rPr lang="fa-IR" sz="2400" b="1" dirty="0" smtClean="0">
                <a:solidFill>
                  <a:srgbClr val="0070C0"/>
                </a:solidFill>
                <a:latin typeface="Times New Roman" pitchFamily="18" charset="0"/>
                <a:cs typeface="B Nazanin" panose="00000400000000000000" pitchFamily="2" charset="-78"/>
              </a:rPr>
              <a:t>اجتناب از مصرف گوشت های احشایی (مغز، دل، جگر، قلوه و ...)</a:t>
            </a:r>
          </a:p>
          <a:p>
            <a:pPr marL="342900" indent="-342900" algn="r" rtl="1">
              <a:lnSpc>
                <a:spcPct val="150000"/>
              </a:lnSpc>
              <a:buFont typeface="Wingdings" panose="05000000000000000000" pitchFamily="2" charset="2"/>
              <a:buChar char="§"/>
            </a:pPr>
            <a:r>
              <a:rPr lang="fa-IR" sz="2400" b="1" dirty="0" smtClean="0">
                <a:solidFill>
                  <a:srgbClr val="0070C0"/>
                </a:solidFill>
                <a:latin typeface="Times New Roman" pitchFamily="18" charset="0"/>
                <a:cs typeface="B Nazanin" panose="00000400000000000000" pitchFamily="2" charset="-78"/>
              </a:rPr>
              <a:t>اجتناب از مصرف غذاهای آماده و </a:t>
            </a:r>
            <a:r>
              <a:rPr lang="en-US" sz="2400" b="1" dirty="0" smtClean="0">
                <a:solidFill>
                  <a:srgbClr val="0070C0"/>
                </a:solidFill>
                <a:latin typeface="Times New Roman" pitchFamily="18" charset="0"/>
                <a:cs typeface="B Nazanin" panose="00000400000000000000" pitchFamily="2" charset="-78"/>
              </a:rPr>
              <a:t>Fast foods</a:t>
            </a:r>
            <a:endParaRPr lang="fa-IR" sz="2400" b="1" dirty="0" smtClean="0">
              <a:solidFill>
                <a:srgbClr val="0070C0"/>
              </a:solidFill>
              <a:latin typeface="Times New Roman" pitchFamily="18" charset="0"/>
              <a:cs typeface="B Nazanin" panose="00000400000000000000" pitchFamily="2" charset="-78"/>
            </a:endParaRPr>
          </a:p>
          <a:p>
            <a:pPr marL="342900" indent="-342900" algn="r" rtl="1">
              <a:lnSpc>
                <a:spcPct val="150000"/>
              </a:lnSpc>
              <a:buFont typeface="Wingdings" panose="05000000000000000000" pitchFamily="2" charset="2"/>
              <a:buChar char="§"/>
            </a:pPr>
            <a:r>
              <a:rPr lang="fa-IR" sz="2400" b="1" dirty="0" smtClean="0">
                <a:solidFill>
                  <a:srgbClr val="0070C0"/>
                </a:solidFill>
                <a:latin typeface="Times New Roman" pitchFamily="18" charset="0"/>
                <a:cs typeface="B Nazanin" panose="00000400000000000000" pitchFamily="2" charset="-78"/>
              </a:rPr>
              <a:t>مصرف کافی میوه و سبزی طبق تجویز متخصص تغذیه</a:t>
            </a:r>
            <a:endParaRPr lang="en-US" sz="2400" b="1" dirty="0" smtClean="0">
              <a:solidFill>
                <a:srgbClr val="0070C0"/>
              </a:solidFill>
              <a:latin typeface="Times New Roman" pitchFamily="18" charset="0"/>
              <a:cs typeface="B Nazanin" panose="00000400000000000000" pitchFamily="2" charset="-78"/>
            </a:endParaRPr>
          </a:p>
          <a:p>
            <a:pPr marL="342900" indent="-342900" algn="r" rtl="1">
              <a:lnSpc>
                <a:spcPct val="150000"/>
              </a:lnSpc>
              <a:buFont typeface="Wingdings" panose="05000000000000000000" pitchFamily="2" charset="2"/>
              <a:buChar char="§"/>
            </a:pPr>
            <a:r>
              <a:rPr lang="en-US" sz="2400" b="1" dirty="0" smtClean="0">
                <a:solidFill>
                  <a:srgbClr val="0070C0"/>
                </a:solidFill>
                <a:latin typeface="Times New Roman" pitchFamily="18" charset="0"/>
                <a:cs typeface="B Nazanin" panose="00000400000000000000" pitchFamily="2" charset="-78"/>
              </a:rPr>
              <a:t>…</a:t>
            </a:r>
            <a:endParaRPr lang="fa-IR" sz="2400" b="1" dirty="0" smtClean="0">
              <a:solidFill>
                <a:srgbClr val="0070C0"/>
              </a:solidFill>
              <a:latin typeface="Times New Roman" pitchFamily="18" charset="0"/>
              <a:cs typeface="B Nazanin" panose="00000400000000000000" pitchFamily="2" charset="-78"/>
            </a:endParaRPr>
          </a:p>
        </p:txBody>
      </p:sp>
      <p:sp>
        <p:nvSpPr>
          <p:cNvPr id="5" name="TextBox 4"/>
          <p:cNvSpPr txBox="1"/>
          <p:nvPr/>
        </p:nvSpPr>
        <p:spPr>
          <a:xfrm>
            <a:off x="76200" y="6261913"/>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100069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36</a:t>
            </a:fld>
            <a:endParaRPr lang="en-US"/>
          </a:p>
        </p:txBody>
      </p:sp>
      <p:sp>
        <p:nvSpPr>
          <p:cNvPr id="3" name="TextBox 2"/>
          <p:cNvSpPr txBox="1"/>
          <p:nvPr/>
        </p:nvSpPr>
        <p:spPr>
          <a:xfrm>
            <a:off x="152400" y="762000"/>
            <a:ext cx="8763000" cy="4401205"/>
          </a:xfrm>
          <a:prstGeom prst="rect">
            <a:avLst/>
          </a:prstGeom>
          <a:solidFill>
            <a:schemeClr val="tx2">
              <a:lumMod val="20000"/>
              <a:lumOff val="80000"/>
            </a:schemeClr>
          </a:solidFill>
          <a:ln>
            <a:solidFill>
              <a:schemeClr val="accent1">
                <a:lumMod val="75000"/>
              </a:schemeClr>
            </a:solidFill>
          </a:ln>
        </p:spPr>
        <p:txBody>
          <a:bodyPr wrap="square" rtlCol="0">
            <a:spAutoFit/>
          </a:bodyPr>
          <a:lstStyle/>
          <a:p>
            <a:pPr algn="ctr"/>
            <a:r>
              <a:rPr lang="en-US" sz="2800" b="1" dirty="0">
                <a:solidFill>
                  <a:srgbClr val="002060"/>
                </a:solidFill>
                <a:latin typeface="Times New Roman" pitchFamily="18" charset="0"/>
                <a:cs typeface="Times New Roman" pitchFamily="18" charset="0"/>
              </a:rPr>
              <a:t>Addison's </a:t>
            </a:r>
            <a:r>
              <a:rPr lang="en-US" sz="2800" b="1" dirty="0" smtClean="0">
                <a:solidFill>
                  <a:srgbClr val="002060"/>
                </a:solidFill>
                <a:latin typeface="Times New Roman" pitchFamily="18" charset="0"/>
                <a:cs typeface="Times New Roman" pitchFamily="18" charset="0"/>
              </a:rPr>
              <a:t>Disease</a:t>
            </a:r>
          </a:p>
          <a:p>
            <a:endParaRPr lang="en-US" sz="2800" b="1" dirty="0" smtClean="0">
              <a:latin typeface="Times New Roman" pitchFamily="18" charset="0"/>
              <a:cs typeface="Times New Roman" pitchFamily="18" charset="0"/>
            </a:endParaRPr>
          </a:p>
          <a:p>
            <a:pPr marL="457200" indent="-457200">
              <a:buFont typeface="Wingdings" pitchFamily="2" charset="2"/>
              <a:buChar char="§"/>
            </a:pPr>
            <a:r>
              <a:rPr lang="en-US" sz="2800" dirty="0">
                <a:latin typeface="Times New Roman" pitchFamily="18" charset="0"/>
                <a:cs typeface="Times New Roman" pitchFamily="18" charset="0"/>
              </a:rPr>
              <a:t>Primary adrenal </a:t>
            </a:r>
            <a:r>
              <a:rPr lang="en-US" sz="2800" dirty="0" smtClean="0">
                <a:latin typeface="Times New Roman" pitchFamily="18" charset="0"/>
                <a:cs typeface="Times New Roman" pitchFamily="18" charset="0"/>
              </a:rPr>
              <a:t>insufficiency</a:t>
            </a:r>
          </a:p>
          <a:p>
            <a:pPr marL="457200" indent="-457200" algn="just">
              <a:buFont typeface="Wingdings" pitchFamily="2" charset="2"/>
              <a:buChar char="§"/>
            </a:pPr>
            <a:r>
              <a:rPr lang="en-US" sz="2800" dirty="0">
                <a:latin typeface="Times New Roman" pitchFamily="18" charset="0"/>
                <a:cs typeface="Times New Roman" pitchFamily="18" charset="0"/>
              </a:rPr>
              <a:t>Regulation of blood glucose levels </a:t>
            </a:r>
            <a:r>
              <a:rPr lang="en-US" sz="2800" dirty="0" smtClean="0">
                <a:latin typeface="Times New Roman" pitchFamily="18" charset="0"/>
                <a:cs typeface="Times New Roman" pitchFamily="18" charset="0"/>
              </a:rPr>
              <a:t>and stress </a:t>
            </a:r>
            <a:r>
              <a:rPr lang="en-US" sz="2800" dirty="0">
                <a:latin typeface="Times New Roman" pitchFamily="18" charset="0"/>
                <a:cs typeface="Times New Roman" pitchFamily="18" charset="0"/>
              </a:rPr>
              <a:t>management are affected. </a:t>
            </a:r>
            <a:endParaRPr lang="en-US" sz="2800" dirty="0" smtClean="0">
              <a:latin typeface="Times New Roman" pitchFamily="18" charset="0"/>
              <a:cs typeface="Times New Roman" pitchFamily="18" charset="0"/>
            </a:endParaRPr>
          </a:p>
          <a:p>
            <a:pPr marL="457200" indent="-457200">
              <a:buFont typeface="Wingdings" pitchFamily="2" charset="2"/>
              <a:buChar char="§"/>
            </a:pPr>
            <a:r>
              <a:rPr lang="en-US" sz="2800" dirty="0" smtClean="0">
                <a:solidFill>
                  <a:srgbClr val="0070C0"/>
                </a:solidFill>
                <a:latin typeface="Times New Roman" pitchFamily="18" charset="0"/>
                <a:cs typeface="Times New Roman" pitchFamily="18" charset="0"/>
              </a:rPr>
              <a:t>Loss </a:t>
            </a:r>
            <a:r>
              <a:rPr lang="en-US" sz="2800" dirty="0">
                <a:solidFill>
                  <a:srgbClr val="0070C0"/>
                </a:solidFill>
                <a:latin typeface="Times New Roman" pitchFamily="18" charset="0"/>
                <a:cs typeface="Times New Roman" pitchFamily="18" charset="0"/>
              </a:rPr>
              <a:t>of appetite, fatigue</a:t>
            </a:r>
            <a:r>
              <a:rPr lang="en-US" sz="2800" dirty="0" smtClean="0">
                <a:solidFill>
                  <a:srgbClr val="0070C0"/>
                </a:solidFill>
                <a:latin typeface="Times New Roman" pitchFamily="18" charset="0"/>
                <a:cs typeface="Times New Roman" pitchFamily="18" charset="0"/>
              </a:rPr>
              <a:t>, low </a:t>
            </a:r>
            <a:r>
              <a:rPr lang="en-US" sz="2800" dirty="0">
                <a:solidFill>
                  <a:srgbClr val="0070C0"/>
                </a:solidFill>
                <a:latin typeface="Times New Roman" pitchFamily="18" charset="0"/>
                <a:cs typeface="Times New Roman" pitchFamily="18" charset="0"/>
              </a:rPr>
              <a:t>blood pressure, nausea and vomiting, and darkening </a:t>
            </a:r>
            <a:r>
              <a:rPr lang="en-US" sz="2800" dirty="0" smtClean="0">
                <a:solidFill>
                  <a:srgbClr val="0070C0"/>
                </a:solidFill>
                <a:latin typeface="Times New Roman" pitchFamily="18" charset="0"/>
                <a:cs typeface="Times New Roman" pitchFamily="18" charset="0"/>
              </a:rPr>
              <a:t>of skin </a:t>
            </a:r>
            <a:r>
              <a:rPr lang="en-US" sz="2800" dirty="0">
                <a:solidFill>
                  <a:srgbClr val="0070C0"/>
                </a:solidFill>
                <a:latin typeface="Times New Roman" pitchFamily="18" charset="0"/>
                <a:cs typeface="Times New Roman" pitchFamily="18" charset="0"/>
              </a:rPr>
              <a:t>on the face and neck may occur</a:t>
            </a:r>
            <a:r>
              <a:rPr lang="en-US" sz="2800" dirty="0" smtClean="0">
                <a:solidFill>
                  <a:srgbClr val="0070C0"/>
                </a:solidFill>
                <a:latin typeface="Times New Roman" pitchFamily="18" charset="0"/>
                <a:cs typeface="Times New Roman" pitchFamily="18" charset="0"/>
              </a:rPr>
              <a:t>.</a:t>
            </a:r>
          </a:p>
          <a:p>
            <a:pPr marL="457200" indent="-457200">
              <a:buFont typeface="Wingdings" pitchFamily="2" charset="2"/>
              <a:buChar char="§"/>
            </a:pPr>
            <a:r>
              <a:rPr lang="en-US" sz="2800" b="1" dirty="0">
                <a:solidFill>
                  <a:srgbClr val="00B050"/>
                </a:solidFill>
                <a:latin typeface="Times New Roman" pitchFamily="18" charset="0"/>
                <a:cs typeface="Times New Roman" pitchFamily="18" charset="0"/>
              </a:rPr>
              <a:t>should</a:t>
            </a:r>
            <a:r>
              <a:rPr lang="en-US" sz="2800" dirty="0">
                <a:latin typeface="Times New Roman" pitchFamily="18" charset="0"/>
                <a:cs typeface="Times New Roman" pitchFamily="18" charset="0"/>
              </a:rPr>
              <a:t> </a:t>
            </a:r>
            <a:r>
              <a:rPr lang="en-US" sz="2800" b="1" dirty="0">
                <a:solidFill>
                  <a:srgbClr val="00B050"/>
                </a:solidFill>
                <a:latin typeface="Times New Roman" pitchFamily="18" charset="0"/>
                <a:cs typeface="Times New Roman" pitchFamily="18" charset="0"/>
              </a:rPr>
              <a:t>not restrict their salt intake </a:t>
            </a:r>
            <a:r>
              <a:rPr lang="en-US" sz="2800" dirty="0">
                <a:latin typeface="Times New Roman" pitchFamily="18" charset="0"/>
                <a:cs typeface="Times New Roman" pitchFamily="18" charset="0"/>
              </a:rPr>
              <a:t>unless they </a:t>
            </a:r>
            <a:r>
              <a:rPr lang="en-US" sz="2800" dirty="0" smtClean="0">
                <a:latin typeface="Times New Roman" pitchFamily="18" charset="0"/>
                <a:cs typeface="Times New Roman" pitchFamily="18" charset="0"/>
              </a:rPr>
              <a:t>have concurrent hypertension.</a:t>
            </a:r>
            <a:endParaRPr lang="en-US" sz="2800" dirty="0">
              <a:latin typeface="Times New Roman" pitchFamily="18" charset="0"/>
              <a:cs typeface="Times New Roman" pitchFamily="18" charset="0"/>
            </a:endParaRPr>
          </a:p>
        </p:txBody>
      </p:sp>
      <p:sp>
        <p:nvSpPr>
          <p:cNvPr id="5" name="TextBox 4"/>
          <p:cNvSpPr txBox="1"/>
          <p:nvPr/>
        </p:nvSpPr>
        <p:spPr>
          <a:xfrm>
            <a:off x="76200" y="6261913"/>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4160738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37</a:t>
            </a:fld>
            <a:endParaRPr lang="en-US"/>
          </a:p>
        </p:txBody>
      </p:sp>
      <p:sp>
        <p:nvSpPr>
          <p:cNvPr id="3" name="TextBox 2"/>
          <p:cNvSpPr txBox="1"/>
          <p:nvPr/>
        </p:nvSpPr>
        <p:spPr>
          <a:xfrm>
            <a:off x="166255" y="538639"/>
            <a:ext cx="8763000" cy="4185761"/>
          </a:xfrm>
          <a:prstGeom prst="rect">
            <a:avLst/>
          </a:prstGeom>
          <a:solidFill>
            <a:schemeClr val="tx2">
              <a:lumMod val="20000"/>
              <a:lumOff val="80000"/>
            </a:schemeClr>
          </a:solidFill>
          <a:ln>
            <a:solidFill>
              <a:schemeClr val="accent1">
                <a:lumMod val="75000"/>
              </a:schemeClr>
            </a:solidFill>
          </a:ln>
        </p:spPr>
        <p:txBody>
          <a:bodyPr wrap="square" rtlCol="0">
            <a:spAutoFit/>
          </a:bodyPr>
          <a:lstStyle/>
          <a:p>
            <a:pPr algn="ctr"/>
            <a:r>
              <a:rPr lang="en-US" sz="2800" b="1" dirty="0">
                <a:solidFill>
                  <a:srgbClr val="002060"/>
                </a:solidFill>
                <a:latin typeface="Times New Roman" pitchFamily="18" charset="0"/>
                <a:cs typeface="Times New Roman" pitchFamily="18" charset="0"/>
              </a:rPr>
              <a:t>Addison's </a:t>
            </a:r>
            <a:r>
              <a:rPr lang="en-US" sz="2800" b="1" dirty="0" smtClean="0">
                <a:solidFill>
                  <a:srgbClr val="002060"/>
                </a:solidFill>
                <a:latin typeface="Times New Roman" pitchFamily="18" charset="0"/>
                <a:cs typeface="Times New Roman" pitchFamily="18" charset="0"/>
              </a:rPr>
              <a:t>Disease</a:t>
            </a:r>
          </a:p>
          <a:p>
            <a:endParaRPr lang="en-US" sz="2800" b="1" dirty="0" smtClean="0">
              <a:latin typeface="Times New Roman" pitchFamily="18" charset="0"/>
              <a:cs typeface="Times New Roman" pitchFamily="18" charset="0"/>
            </a:endParaRPr>
          </a:p>
          <a:p>
            <a:pPr marL="457200" indent="-457200" algn="just">
              <a:lnSpc>
                <a:spcPct val="150000"/>
              </a:lnSpc>
              <a:buFont typeface="Wingdings" pitchFamily="2" charset="2"/>
              <a:buChar char="§"/>
            </a:pPr>
            <a:r>
              <a:rPr lang="en-US" sz="2800" b="1" dirty="0">
                <a:solidFill>
                  <a:srgbClr val="C00000"/>
                </a:solidFill>
                <a:latin typeface="Times New Roman" pitchFamily="18" charset="0"/>
                <a:cs typeface="Times New Roman" pitchFamily="18" charset="0"/>
              </a:rPr>
              <a:t>Before treatment</a:t>
            </a:r>
            <a:r>
              <a:rPr lang="en-US" sz="2800" b="1" dirty="0" smtClean="0">
                <a:solidFill>
                  <a:srgbClr val="C00000"/>
                </a:solidFill>
                <a:latin typeface="Times New Roman" pitchFamily="18" charset="0"/>
                <a:cs typeface="Times New Roman" pitchFamily="18" charset="0"/>
              </a:rPr>
              <a:t>:</a:t>
            </a:r>
            <a:r>
              <a:rPr lang="fa-IR" sz="2800" b="1" dirty="0" smtClean="0">
                <a:solidFill>
                  <a:srgbClr val="C0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hypoglycemia</a:t>
            </a:r>
            <a:r>
              <a:rPr lang="en-US" sz="2800" dirty="0">
                <a:latin typeface="Times New Roman" pitchFamily="18" charset="0"/>
                <a:cs typeface="Times New Roman" pitchFamily="18" charset="0"/>
              </a:rPr>
              <a:t>, </a:t>
            </a:r>
            <a:r>
              <a:rPr lang="en-US" sz="2800" b="1" dirty="0">
                <a:solidFill>
                  <a:srgbClr val="0070C0"/>
                </a:solidFill>
                <a:latin typeface="Times New Roman" pitchFamily="18" charset="0"/>
                <a:cs typeface="Times New Roman" pitchFamily="18" charset="0"/>
              </a:rPr>
              <a:t>increase</a:t>
            </a:r>
            <a:r>
              <a:rPr lang="en-US" sz="2800" dirty="0">
                <a:latin typeface="Times New Roman" pitchFamily="18" charset="0"/>
                <a:cs typeface="Times New Roman" pitchFamily="18" charset="0"/>
              </a:rPr>
              <a:t> protein catabolism </a:t>
            </a:r>
            <a:r>
              <a:rPr lang="en-US" sz="2800" dirty="0" smtClean="0">
                <a:latin typeface="Times New Roman" pitchFamily="18" charset="0"/>
                <a:cs typeface="Times New Roman" pitchFamily="18" charset="0"/>
              </a:rPr>
              <a:t>,</a:t>
            </a:r>
            <a:r>
              <a:rPr lang="fa-I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k, and </a:t>
            </a:r>
            <a:r>
              <a:rPr lang="en-US" sz="2800" b="1" dirty="0" smtClean="0">
                <a:solidFill>
                  <a:srgbClr val="0070C0"/>
                </a:solidFill>
                <a:latin typeface="Times New Roman" pitchFamily="18" charset="0"/>
                <a:cs typeface="Times New Roman" pitchFamily="18" charset="0"/>
              </a:rPr>
              <a:t>reduces</a:t>
            </a:r>
            <a:r>
              <a:rPr lang="en-US" sz="2800" dirty="0" smtClean="0">
                <a:latin typeface="Times New Roman" pitchFamily="18" charset="0"/>
                <a:cs typeface="Times New Roman" pitchFamily="18" charset="0"/>
              </a:rPr>
              <a:t> Na, </a:t>
            </a:r>
            <a:r>
              <a:rPr lang="en-US" sz="2800" dirty="0" err="1" smtClean="0">
                <a:latin typeface="Times New Roman" pitchFamily="18" charset="0"/>
                <a:cs typeface="Times New Roman" pitchFamily="18" charset="0"/>
              </a:rPr>
              <a:t>Vit</a:t>
            </a:r>
            <a:r>
              <a:rPr lang="en-US" sz="2800" dirty="0" smtClean="0">
                <a:latin typeface="Times New Roman" pitchFamily="18" charset="0"/>
                <a:cs typeface="Times New Roman" pitchFamily="18" charset="0"/>
              </a:rPr>
              <a:t> C</a:t>
            </a:r>
            <a:r>
              <a:rPr lang="en-US" sz="2800" dirty="0">
                <a:latin typeface="Times New Roman" pitchFamily="18" charset="0"/>
                <a:cs typeface="Times New Roman" pitchFamily="18" charset="0"/>
              </a:rPr>
              <a:t>, B12</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Vit</a:t>
            </a:r>
            <a:r>
              <a:rPr lang="en-US" sz="2800" dirty="0" smtClean="0">
                <a:latin typeface="Times New Roman" pitchFamily="18" charset="0"/>
                <a:cs typeface="Times New Roman" pitchFamily="18" charset="0"/>
              </a:rPr>
              <a:t> D, Ca</a:t>
            </a:r>
            <a:endParaRPr lang="en-US" sz="2800" dirty="0">
              <a:latin typeface="Times New Roman" pitchFamily="18" charset="0"/>
              <a:cs typeface="Times New Roman" pitchFamily="18" charset="0"/>
            </a:endParaRPr>
          </a:p>
          <a:p>
            <a:pPr marL="457200" indent="-457200" algn="just">
              <a:lnSpc>
                <a:spcPct val="150000"/>
              </a:lnSpc>
              <a:buFont typeface="Wingdings" pitchFamily="2" charset="2"/>
              <a:buChar char="§"/>
            </a:pPr>
            <a:r>
              <a:rPr lang="en-US" sz="2800" b="1" dirty="0">
                <a:solidFill>
                  <a:srgbClr val="C00000"/>
                </a:solidFill>
                <a:latin typeface="Times New Roman" pitchFamily="18" charset="0"/>
                <a:cs typeface="Times New Roman" pitchFamily="18" charset="0"/>
              </a:rPr>
              <a:t>After treatment</a:t>
            </a:r>
            <a:r>
              <a:rPr lang="en-US" sz="2800" b="1" dirty="0" smtClean="0">
                <a:solidFill>
                  <a:srgbClr val="C0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hyperglycemia (diabetes diet is needed), </a:t>
            </a:r>
            <a:r>
              <a:rPr lang="en-US" sz="2800" b="1" dirty="0" smtClean="0">
                <a:solidFill>
                  <a:srgbClr val="0070C0"/>
                </a:solidFill>
                <a:latin typeface="Times New Roman" pitchFamily="18" charset="0"/>
                <a:cs typeface="Times New Roman" pitchFamily="18" charset="0"/>
              </a:rPr>
              <a:t>increase</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protein </a:t>
            </a:r>
            <a:r>
              <a:rPr lang="en-US" sz="2800" dirty="0" smtClean="0">
                <a:latin typeface="Times New Roman" pitchFamily="18" charset="0"/>
                <a:cs typeface="Times New Roman" pitchFamily="18" charset="0"/>
              </a:rPr>
              <a:t>catabolism, </a:t>
            </a:r>
            <a:r>
              <a:rPr lang="en-US" sz="2800" dirty="0" err="1" smtClean="0">
                <a:latin typeface="Times New Roman" pitchFamily="18" charset="0"/>
                <a:cs typeface="Times New Roman" pitchFamily="18" charset="0"/>
              </a:rPr>
              <a:t>Vit</a:t>
            </a:r>
            <a:r>
              <a:rPr lang="en-US" sz="2800" dirty="0" smtClean="0">
                <a:latin typeface="Times New Roman" pitchFamily="18" charset="0"/>
                <a:cs typeface="Times New Roman" pitchFamily="18" charset="0"/>
              </a:rPr>
              <a:t> C</a:t>
            </a:r>
            <a:r>
              <a:rPr lang="en-US" sz="2800" dirty="0">
                <a:latin typeface="Times New Roman" pitchFamily="18" charset="0"/>
                <a:cs typeface="Times New Roman" pitchFamily="18" charset="0"/>
              </a:rPr>
              <a:t>, B12</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Vit</a:t>
            </a:r>
            <a:r>
              <a:rPr lang="en-US" sz="2800" dirty="0" smtClean="0">
                <a:latin typeface="Times New Roman" pitchFamily="18" charset="0"/>
                <a:cs typeface="Times New Roman" pitchFamily="18" charset="0"/>
              </a:rPr>
              <a:t> D, Ca</a:t>
            </a:r>
            <a:endParaRPr lang="en-US" sz="2800" dirty="0">
              <a:latin typeface="Times New Roman" pitchFamily="18" charset="0"/>
              <a:cs typeface="Times New Roman" pitchFamily="18" charset="0"/>
            </a:endParaRPr>
          </a:p>
        </p:txBody>
      </p:sp>
      <p:sp>
        <p:nvSpPr>
          <p:cNvPr id="4" name="TextBox 3"/>
          <p:cNvSpPr txBox="1"/>
          <p:nvPr/>
        </p:nvSpPr>
        <p:spPr>
          <a:xfrm>
            <a:off x="152400" y="6019800"/>
            <a:ext cx="8229600" cy="646331"/>
          </a:xfrm>
          <a:prstGeom prst="rect">
            <a:avLst/>
          </a:prstGeom>
          <a:noFill/>
        </p:spPr>
        <p:txBody>
          <a:bodyPr wrap="square" rtlCol="0">
            <a:spAutoFit/>
          </a:bodyPr>
          <a:lstStyle/>
          <a:p>
            <a:r>
              <a:rPr lang="en-US" sz="1200" dirty="0" err="1">
                <a:solidFill>
                  <a:srgbClr val="002060"/>
                </a:solidFill>
                <a:latin typeface="Times New Roman" pitchFamily="18" charset="0"/>
                <a:cs typeface="Times New Roman" pitchFamily="18" charset="0"/>
              </a:rPr>
              <a:t>Lalantha</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Leelarathna</a:t>
            </a:r>
            <a:r>
              <a:rPr lang="en-US" sz="1200" dirty="0">
                <a:solidFill>
                  <a:srgbClr val="002060"/>
                </a:solidFill>
                <a:latin typeface="Times New Roman" pitchFamily="18" charset="0"/>
                <a:cs typeface="Times New Roman" pitchFamily="18" charset="0"/>
              </a:rPr>
              <a:t> et all. Endocrine August 2010</a:t>
            </a:r>
          </a:p>
          <a:p>
            <a:r>
              <a:rPr lang="en-US" sz="1200" dirty="0" err="1">
                <a:solidFill>
                  <a:srgbClr val="002060"/>
                </a:solidFill>
                <a:latin typeface="Times New Roman" pitchFamily="18" charset="0"/>
                <a:cs typeface="Times New Roman" pitchFamily="18" charset="0"/>
              </a:rPr>
              <a:t>Acta</a:t>
            </a:r>
            <a:r>
              <a:rPr lang="en-US" sz="1200" dirty="0">
                <a:solidFill>
                  <a:srgbClr val="002060"/>
                </a:solidFill>
                <a:latin typeface="Times New Roman" pitchFamily="18" charset="0"/>
                <a:cs typeface="Times New Roman" pitchFamily="18" charset="0"/>
              </a:rPr>
              <a:t> Med Scand. 1947 Jun 30;128(3):</a:t>
            </a:r>
            <a:r>
              <a:rPr lang="en-US" sz="1200" dirty="0" smtClean="0">
                <a:solidFill>
                  <a:srgbClr val="002060"/>
                </a:solidFill>
                <a:latin typeface="Times New Roman" pitchFamily="18" charset="0"/>
                <a:cs typeface="Times New Roman" pitchFamily="18" charset="0"/>
              </a:rPr>
              <a:t>289-312</a:t>
            </a:r>
          </a:p>
          <a:p>
            <a:r>
              <a:rPr lang="en-US" sz="1200" dirty="0" smtClean="0">
                <a:solidFill>
                  <a:srgbClr val="002060"/>
                </a:solidFill>
                <a:latin typeface="Times New Roman" pitchFamily="18" charset="0"/>
                <a:cs typeface="Times New Roman" pitchFamily="18" charset="0"/>
              </a:rPr>
              <a:t>Mahan</a:t>
            </a:r>
            <a:r>
              <a:rPr lang="en-US" sz="1200" dirty="0">
                <a:solidFill>
                  <a:srgbClr val="002060"/>
                </a:solidFill>
                <a:latin typeface="Times New Roman" pitchFamily="18" charset="0"/>
                <a:cs typeface="Times New Roman" pitchFamily="18" charset="0"/>
              </a:rPr>
              <a:t>,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p:txBody>
      </p:sp>
    </p:spTree>
    <p:extLst>
      <p:ext uri="{BB962C8B-B14F-4D97-AF65-F5344CB8AC3E}">
        <p14:creationId xmlns:p14="http://schemas.microsoft.com/office/powerpoint/2010/main" val="2769172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38</a:t>
            </a:fld>
            <a:endParaRPr lang="en-US"/>
          </a:p>
        </p:txBody>
      </p:sp>
      <p:sp>
        <p:nvSpPr>
          <p:cNvPr id="3" name="TextBox 2"/>
          <p:cNvSpPr txBox="1"/>
          <p:nvPr/>
        </p:nvSpPr>
        <p:spPr>
          <a:xfrm>
            <a:off x="152400" y="152400"/>
            <a:ext cx="8763000" cy="6070893"/>
          </a:xfrm>
          <a:prstGeom prst="rect">
            <a:avLst/>
          </a:prstGeom>
          <a:solidFill>
            <a:schemeClr val="tx2">
              <a:lumMod val="20000"/>
              <a:lumOff val="80000"/>
            </a:schemeClr>
          </a:solidFill>
          <a:ln>
            <a:solidFill>
              <a:schemeClr val="accent1">
                <a:lumMod val="75000"/>
              </a:schemeClr>
            </a:solidFill>
          </a:ln>
        </p:spPr>
        <p:txBody>
          <a:bodyPr wrap="square" rtlCol="0">
            <a:spAutoFit/>
          </a:bodyPr>
          <a:lstStyle/>
          <a:p>
            <a:pPr algn="ctr"/>
            <a:r>
              <a:rPr lang="fa-IR" sz="2800" b="1" dirty="0" smtClean="0">
                <a:solidFill>
                  <a:srgbClr val="002060"/>
                </a:solidFill>
                <a:latin typeface="Times New Roman" pitchFamily="18" charset="0"/>
                <a:cs typeface="B Nazanin" panose="00000400000000000000" pitchFamily="2" charset="-78"/>
              </a:rPr>
              <a:t>نکات تغذیه ای در بیماری آدیسون</a:t>
            </a:r>
          </a:p>
          <a:p>
            <a:pPr algn="ctr"/>
            <a:endParaRPr lang="fa-IR" sz="2800" b="1" dirty="0" smtClean="0">
              <a:solidFill>
                <a:srgbClr val="002060"/>
              </a:solidFill>
              <a:latin typeface="Times New Roman" pitchFamily="18" charset="0"/>
              <a:cs typeface="Times New Roman" pitchFamily="18" charset="0"/>
            </a:endParaRPr>
          </a:p>
          <a:p>
            <a:pPr marL="457200" indent="-457200" algn="r" rtl="1">
              <a:lnSpc>
                <a:spcPct val="150000"/>
              </a:lnSpc>
              <a:buFont typeface="Wingdings" panose="05000000000000000000" pitchFamily="2" charset="2"/>
              <a:buChar char="§"/>
            </a:pPr>
            <a:r>
              <a:rPr lang="fa-IR" sz="2800" b="1" dirty="0" smtClean="0">
                <a:solidFill>
                  <a:srgbClr val="0070C0"/>
                </a:solidFill>
                <a:latin typeface="Times New Roman" pitchFamily="18" charset="0"/>
                <a:cs typeface="B Nazanin" panose="00000400000000000000" pitchFamily="2" charset="-78"/>
              </a:rPr>
              <a:t>میزان </a:t>
            </a:r>
            <a:r>
              <a:rPr lang="fa-IR" sz="2800" b="1" dirty="0">
                <a:solidFill>
                  <a:srgbClr val="0070C0"/>
                </a:solidFill>
                <a:latin typeface="Times New Roman" pitchFamily="18" charset="0"/>
                <a:cs typeface="B Nazanin" panose="00000400000000000000" pitchFamily="2" charset="-78"/>
              </a:rPr>
              <a:t>نمک رژیم غذایی </a:t>
            </a:r>
            <a:r>
              <a:rPr lang="fa-IR" sz="2800" b="1" dirty="0" smtClean="0">
                <a:solidFill>
                  <a:srgbClr val="0070C0"/>
                </a:solidFill>
                <a:latin typeface="Times New Roman" pitchFamily="18" charset="0"/>
                <a:cs typeface="B Nazanin" panose="00000400000000000000" pitchFamily="2" charset="-78"/>
              </a:rPr>
              <a:t>محدود نشود و در حد مناسبی تنظیم شود </a:t>
            </a:r>
            <a:r>
              <a:rPr lang="fa-IR" sz="2800" dirty="0" smtClean="0">
                <a:latin typeface="Times New Roman" pitchFamily="18" charset="0"/>
                <a:cs typeface="B Nazanin" panose="00000400000000000000" pitchFamily="2" charset="-78"/>
              </a:rPr>
              <a:t>(برای برخی افراد ممکن است با توجه به الگوی غذایی آن افزایش دریافت نمک نیاز باشد) .</a:t>
            </a:r>
          </a:p>
          <a:p>
            <a:pPr marL="457200" indent="-457200" algn="r" rtl="1">
              <a:lnSpc>
                <a:spcPct val="150000"/>
              </a:lnSpc>
              <a:buFont typeface="Wingdings" panose="05000000000000000000" pitchFamily="2" charset="2"/>
              <a:buChar char="§"/>
            </a:pPr>
            <a:r>
              <a:rPr lang="fa-IR" sz="2800" dirty="0">
                <a:latin typeface="Times New Roman" pitchFamily="18" charset="0"/>
                <a:cs typeface="B Nazanin" panose="00000400000000000000" pitchFamily="2" charset="-78"/>
              </a:rPr>
              <a:t> به دلیل استفاده از قرص های کورتونی مثل پردنیزون </a:t>
            </a:r>
            <a:r>
              <a:rPr lang="fa-IR" sz="2800" b="1" dirty="0" smtClean="0">
                <a:solidFill>
                  <a:srgbClr val="00B050"/>
                </a:solidFill>
                <a:latin typeface="Times New Roman" pitchFamily="18" charset="0"/>
                <a:cs typeface="B Nazanin" panose="00000400000000000000" pitchFamily="2" charset="-78"/>
              </a:rPr>
              <a:t>مصرف </a:t>
            </a:r>
            <a:r>
              <a:rPr lang="fa-IR" sz="2800" b="1" dirty="0">
                <a:solidFill>
                  <a:srgbClr val="00B050"/>
                </a:solidFill>
                <a:latin typeface="Times New Roman" pitchFamily="18" charset="0"/>
                <a:cs typeface="B Nazanin" panose="00000400000000000000" pitchFamily="2" charset="-78"/>
              </a:rPr>
              <a:t>سدیم بین 2000-3000 </a:t>
            </a:r>
            <a:r>
              <a:rPr lang="fa-IR" sz="2800" b="1" dirty="0" smtClean="0">
                <a:solidFill>
                  <a:srgbClr val="00B050"/>
                </a:solidFill>
                <a:latin typeface="Times New Roman" pitchFamily="18" charset="0"/>
                <a:cs typeface="B Nazanin" panose="00000400000000000000" pitchFamily="2" charset="-78"/>
              </a:rPr>
              <a:t>میلی گرم تنظیم </a:t>
            </a:r>
            <a:r>
              <a:rPr lang="fa-IR" sz="2800" b="1" dirty="0">
                <a:solidFill>
                  <a:srgbClr val="00B050"/>
                </a:solidFill>
                <a:latin typeface="Times New Roman" pitchFamily="18" charset="0"/>
                <a:cs typeface="B Nazanin" panose="00000400000000000000" pitchFamily="2" charset="-78"/>
              </a:rPr>
              <a:t>شود</a:t>
            </a:r>
            <a:r>
              <a:rPr lang="fa-IR" sz="2800" dirty="0">
                <a:latin typeface="Times New Roman" pitchFamily="18" charset="0"/>
                <a:cs typeface="B Nazanin" panose="00000400000000000000" pitchFamily="2" charset="-78"/>
              </a:rPr>
              <a:t>.</a:t>
            </a:r>
          </a:p>
          <a:p>
            <a:pPr marL="457200" indent="-457200" algn="r" rtl="1">
              <a:lnSpc>
                <a:spcPct val="150000"/>
              </a:lnSpc>
              <a:buFont typeface="Wingdings" panose="05000000000000000000" pitchFamily="2" charset="2"/>
              <a:buChar char="§"/>
            </a:pPr>
            <a:r>
              <a:rPr lang="fa-IR" sz="2800" dirty="0">
                <a:latin typeface="Times New Roman" pitchFamily="18" charset="0"/>
                <a:cs typeface="B Nazanin" panose="00000400000000000000" pitchFamily="2" charset="-78"/>
              </a:rPr>
              <a:t>در مورد پتاسیم </a:t>
            </a:r>
            <a:r>
              <a:rPr lang="fa-IR" sz="2800" dirty="0" smtClean="0">
                <a:latin typeface="Times New Roman" pitchFamily="18" charset="0"/>
                <a:cs typeface="B Nazanin" panose="00000400000000000000" pitchFamily="2" charset="-78"/>
              </a:rPr>
              <a:t>محدودیت شدیدی </a:t>
            </a:r>
            <a:r>
              <a:rPr lang="fa-IR" sz="2800" dirty="0">
                <a:latin typeface="Times New Roman" pitchFamily="18" charset="0"/>
                <a:cs typeface="B Nazanin" panose="00000400000000000000" pitchFamily="2" charset="-78"/>
              </a:rPr>
              <a:t>در مورد سبزیجات پر پتاسیم وجود </a:t>
            </a:r>
            <a:r>
              <a:rPr lang="fa-IR" sz="2800" dirty="0" smtClean="0">
                <a:latin typeface="Times New Roman" pitchFamily="18" charset="0"/>
                <a:cs typeface="B Nazanin" panose="00000400000000000000" pitchFamily="2" charset="-78"/>
              </a:rPr>
              <a:t>ندارد ولی </a:t>
            </a:r>
            <a:r>
              <a:rPr lang="fa-IR" sz="2800" b="1" dirty="0" smtClean="0">
                <a:solidFill>
                  <a:srgbClr val="C00000"/>
                </a:solidFill>
                <a:latin typeface="Times New Roman" pitchFamily="18" charset="0"/>
                <a:cs typeface="B Nazanin" panose="00000400000000000000" pitchFamily="2" charset="-78"/>
              </a:rPr>
              <a:t>مصرف </a:t>
            </a:r>
            <a:r>
              <a:rPr lang="fa-IR" sz="2800" b="1" dirty="0">
                <a:solidFill>
                  <a:srgbClr val="C00000"/>
                </a:solidFill>
                <a:latin typeface="Times New Roman" pitchFamily="18" charset="0"/>
                <a:cs typeface="B Nazanin" panose="00000400000000000000" pitchFamily="2" charset="-78"/>
              </a:rPr>
              <a:t>سبزی ها تنها در حدی که در </a:t>
            </a:r>
            <a:r>
              <a:rPr lang="fa-IR" sz="2800" b="1" dirty="0" smtClean="0">
                <a:solidFill>
                  <a:srgbClr val="C00000"/>
                </a:solidFill>
                <a:latin typeface="Times New Roman" pitchFamily="18" charset="0"/>
                <a:cs typeface="B Nazanin" panose="00000400000000000000" pitchFamily="2" charset="-78"/>
              </a:rPr>
              <a:t>رژیم غذایی در نظر گرفته شده است مصرف شود</a:t>
            </a:r>
            <a:r>
              <a:rPr lang="fa-IR" sz="2800" dirty="0" smtClean="0">
                <a:latin typeface="Times New Roman" pitchFamily="18" charset="0"/>
                <a:cs typeface="B Nazanin" panose="00000400000000000000" pitchFamily="2" charset="-78"/>
              </a:rPr>
              <a:t>.</a:t>
            </a:r>
          </a:p>
        </p:txBody>
      </p:sp>
      <p:sp>
        <p:nvSpPr>
          <p:cNvPr id="5" name="TextBox 4"/>
          <p:cNvSpPr txBox="1"/>
          <p:nvPr/>
        </p:nvSpPr>
        <p:spPr>
          <a:xfrm>
            <a:off x="76200" y="63201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97609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
        <p:nvSpPr>
          <p:cNvPr id="3" name="TextBox 2"/>
          <p:cNvSpPr txBox="1"/>
          <p:nvPr/>
        </p:nvSpPr>
        <p:spPr>
          <a:xfrm>
            <a:off x="152400" y="273308"/>
            <a:ext cx="8763000" cy="4832092"/>
          </a:xfrm>
          <a:prstGeom prst="rect">
            <a:avLst/>
          </a:prstGeom>
          <a:solidFill>
            <a:schemeClr val="tx2">
              <a:lumMod val="20000"/>
              <a:lumOff val="80000"/>
            </a:schemeClr>
          </a:solidFill>
          <a:ln>
            <a:solidFill>
              <a:schemeClr val="accent1">
                <a:lumMod val="75000"/>
              </a:schemeClr>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a:t>
            </a:r>
            <a:r>
              <a:rPr lang="fa-IR" sz="2800" b="1" dirty="0" smtClean="0">
                <a:solidFill>
                  <a:srgbClr val="002060"/>
                </a:solidFill>
                <a:latin typeface="Times New Roman" pitchFamily="18" charset="0"/>
                <a:cs typeface="B Nazanin" panose="00000400000000000000" pitchFamily="2" charset="-78"/>
              </a:rPr>
              <a:t>نکات </a:t>
            </a:r>
            <a:r>
              <a:rPr lang="fa-IR" sz="2800" b="1" dirty="0">
                <a:solidFill>
                  <a:srgbClr val="002060"/>
                </a:solidFill>
                <a:latin typeface="Times New Roman" pitchFamily="18" charset="0"/>
                <a:cs typeface="B Nazanin" panose="00000400000000000000" pitchFamily="2" charset="-78"/>
              </a:rPr>
              <a:t>تغذیه ای در بیماری </a:t>
            </a:r>
            <a:r>
              <a:rPr lang="fa-IR" sz="2800" b="1" dirty="0" smtClean="0">
                <a:solidFill>
                  <a:srgbClr val="002060"/>
                </a:solidFill>
                <a:latin typeface="Times New Roman" pitchFamily="18" charset="0"/>
                <a:cs typeface="B Nazanin" panose="00000400000000000000" pitchFamily="2" charset="-78"/>
              </a:rPr>
              <a:t>آدیسون</a:t>
            </a:r>
            <a:endParaRPr lang="fa-IR" sz="2800" b="1" dirty="0">
              <a:solidFill>
                <a:srgbClr val="002060"/>
              </a:solidFill>
              <a:latin typeface="Times New Roman" pitchFamily="18" charset="0"/>
              <a:cs typeface="B Nazanin" panose="00000400000000000000" pitchFamily="2" charset="-78"/>
            </a:endParaRPr>
          </a:p>
          <a:p>
            <a:pPr algn="ctr"/>
            <a:endParaRPr lang="fa-IR" sz="2800" b="1" dirty="0" smtClean="0">
              <a:solidFill>
                <a:srgbClr val="002060"/>
              </a:solidFill>
              <a:latin typeface="Times New Roman" pitchFamily="18" charset="0"/>
              <a:cs typeface="Times New Roman" pitchFamily="18" charset="0"/>
            </a:endParaRPr>
          </a:p>
          <a:p>
            <a:pPr marL="457200" indent="-457200" algn="r" rtl="1">
              <a:lnSpc>
                <a:spcPct val="150000"/>
              </a:lnSpc>
              <a:buFont typeface="Wingdings" panose="05000000000000000000" pitchFamily="2" charset="2"/>
              <a:buChar char="§"/>
            </a:pPr>
            <a:r>
              <a:rPr lang="fa-IR" sz="2800" dirty="0" smtClean="0">
                <a:latin typeface="Times New Roman" pitchFamily="18" charset="0"/>
                <a:cs typeface="B Nazanin" panose="00000400000000000000" pitchFamily="2" charset="-78"/>
                <a:hlinkClick r:id="rId2" action="ppaction://hlinksldjump"/>
              </a:rPr>
              <a:t>سبزی </a:t>
            </a:r>
            <a:r>
              <a:rPr lang="fa-IR" sz="2800" dirty="0">
                <a:latin typeface="Times New Roman" pitchFamily="18" charset="0"/>
                <a:cs typeface="B Nazanin" panose="00000400000000000000" pitchFamily="2" charset="-78"/>
                <a:hlinkClick r:id="rId2" action="ppaction://hlinksldjump"/>
              </a:rPr>
              <a:t>های پر پتاسیم </a:t>
            </a:r>
            <a:r>
              <a:rPr lang="fa-IR" sz="2800" b="1" dirty="0">
                <a:solidFill>
                  <a:srgbClr val="7030A0"/>
                </a:solidFill>
                <a:latin typeface="Times New Roman" pitchFamily="18" charset="0"/>
                <a:cs typeface="B Nazanin" panose="00000400000000000000" pitchFamily="2" charset="-78"/>
              </a:rPr>
              <a:t>مثل سبزی های برگ </a:t>
            </a:r>
            <a:r>
              <a:rPr lang="fa-IR" sz="2800" b="1" dirty="0" smtClean="0">
                <a:solidFill>
                  <a:srgbClr val="7030A0"/>
                </a:solidFill>
                <a:latin typeface="Times New Roman" pitchFamily="18" charset="0"/>
                <a:cs typeface="B Nazanin" panose="00000400000000000000" pitchFamily="2" charset="-78"/>
              </a:rPr>
              <a:t>سبز، اسفناج، کرفس، قارچ و </a:t>
            </a:r>
            <a:r>
              <a:rPr lang="fa-IR" sz="2800" b="1" dirty="0">
                <a:solidFill>
                  <a:srgbClr val="7030A0"/>
                </a:solidFill>
                <a:latin typeface="Times New Roman" pitchFamily="18" charset="0"/>
                <a:cs typeface="B Nazanin" panose="00000400000000000000" pitchFamily="2" charset="-78"/>
              </a:rPr>
              <a:t>بامیه </a:t>
            </a:r>
            <a:r>
              <a:rPr lang="fa-IR" sz="2800" dirty="0" smtClean="0">
                <a:latin typeface="Times New Roman" pitchFamily="18" charset="0"/>
                <a:cs typeface="B Nazanin" panose="00000400000000000000" pitchFamily="2" charset="-78"/>
              </a:rPr>
              <a:t>تا </a:t>
            </a:r>
            <a:r>
              <a:rPr lang="fa-IR" sz="2800" dirty="0">
                <a:latin typeface="Times New Roman" pitchFamily="18" charset="0"/>
                <a:cs typeface="B Nazanin" panose="00000400000000000000" pitchFamily="2" charset="-78"/>
              </a:rPr>
              <a:t>حد امکان </a:t>
            </a:r>
            <a:r>
              <a:rPr lang="fa-IR" sz="2800" b="1" dirty="0" smtClean="0">
                <a:solidFill>
                  <a:srgbClr val="C00000"/>
                </a:solidFill>
                <a:latin typeface="Times New Roman" pitchFamily="18" charset="0"/>
                <a:cs typeface="B Nazanin" panose="00000400000000000000" pitchFamily="2" charset="-78"/>
              </a:rPr>
              <a:t>کمتر</a:t>
            </a:r>
            <a:r>
              <a:rPr lang="fa-IR" sz="2800" dirty="0" smtClean="0">
                <a:latin typeface="Times New Roman" pitchFamily="18" charset="0"/>
                <a:cs typeface="B Nazanin" panose="00000400000000000000" pitchFamily="2" charset="-78"/>
              </a:rPr>
              <a:t> </a:t>
            </a:r>
            <a:r>
              <a:rPr lang="fa-IR" sz="2800" dirty="0">
                <a:latin typeface="Times New Roman" pitchFamily="18" charset="0"/>
                <a:cs typeface="B Nazanin" panose="00000400000000000000" pitchFamily="2" charset="-78"/>
              </a:rPr>
              <a:t>مصرف </a:t>
            </a:r>
            <a:r>
              <a:rPr lang="fa-IR" sz="2800" dirty="0" smtClean="0">
                <a:latin typeface="Times New Roman" pitchFamily="18" charset="0"/>
                <a:cs typeface="B Nazanin" panose="00000400000000000000" pitchFamily="2" charset="-78"/>
              </a:rPr>
              <a:t>شود. </a:t>
            </a:r>
            <a:endParaRPr lang="fa-IR" sz="2800" dirty="0">
              <a:latin typeface="Times New Roman" pitchFamily="18" charset="0"/>
              <a:cs typeface="B Nazanin" panose="00000400000000000000" pitchFamily="2" charset="-78"/>
            </a:endParaRPr>
          </a:p>
          <a:p>
            <a:pPr marL="457200" indent="-457200" algn="r" rtl="1">
              <a:lnSpc>
                <a:spcPct val="150000"/>
              </a:lnSpc>
              <a:buFont typeface="Wingdings" panose="05000000000000000000" pitchFamily="2" charset="2"/>
              <a:buChar char="§"/>
            </a:pPr>
            <a:r>
              <a:rPr lang="fa-IR" sz="2800" dirty="0">
                <a:latin typeface="Times New Roman" pitchFamily="18" charset="0"/>
                <a:cs typeface="B Nazanin" panose="00000400000000000000" pitchFamily="2" charset="-78"/>
              </a:rPr>
              <a:t>مصرف میوه تنها به میزانی که در رژیم </a:t>
            </a:r>
            <a:r>
              <a:rPr lang="fa-IR" sz="2800" dirty="0" smtClean="0">
                <a:latin typeface="Times New Roman" pitchFamily="18" charset="0"/>
                <a:cs typeface="B Nazanin" panose="00000400000000000000" pitchFamily="2" charset="-78"/>
              </a:rPr>
              <a:t>غذایی قید می شود استفاده شود. </a:t>
            </a:r>
          </a:p>
          <a:p>
            <a:pPr marL="457200" indent="-457200" algn="r" rtl="1">
              <a:lnSpc>
                <a:spcPct val="150000"/>
              </a:lnSpc>
              <a:buFont typeface="Wingdings" panose="05000000000000000000" pitchFamily="2" charset="2"/>
              <a:buChar char="§"/>
            </a:pPr>
            <a:r>
              <a:rPr lang="fa-IR" sz="2800" dirty="0" smtClean="0">
                <a:latin typeface="Times New Roman" pitchFamily="18" charset="0"/>
                <a:cs typeface="B Nazanin" panose="00000400000000000000" pitchFamily="2" charset="-78"/>
                <a:hlinkClick r:id="rId3" action="ppaction://hlinksldjump"/>
              </a:rPr>
              <a:t>میوه </a:t>
            </a:r>
            <a:r>
              <a:rPr lang="fa-IR" sz="2800" dirty="0">
                <a:latin typeface="Times New Roman" pitchFamily="18" charset="0"/>
                <a:cs typeface="B Nazanin" panose="00000400000000000000" pitchFamily="2" charset="-78"/>
                <a:hlinkClick r:id="rId3" action="ppaction://hlinksldjump"/>
              </a:rPr>
              <a:t>های پر </a:t>
            </a:r>
            <a:r>
              <a:rPr lang="fa-IR" sz="2800" dirty="0" smtClean="0">
                <a:latin typeface="Times New Roman" pitchFamily="18" charset="0"/>
                <a:cs typeface="B Nazanin" panose="00000400000000000000" pitchFamily="2" charset="-78"/>
                <a:hlinkClick r:id="rId3" action="ppaction://hlinksldjump"/>
              </a:rPr>
              <a:t>پتاسیم </a:t>
            </a:r>
            <a:r>
              <a:rPr lang="fa-IR" sz="2800" dirty="0" smtClean="0">
                <a:latin typeface="Times New Roman" pitchFamily="18" charset="0"/>
                <a:cs typeface="B Nazanin" panose="00000400000000000000" pitchFamily="2" charset="-78"/>
              </a:rPr>
              <a:t>مثل </a:t>
            </a:r>
            <a:r>
              <a:rPr lang="fa-IR" sz="2800" b="1" dirty="0" smtClean="0">
                <a:solidFill>
                  <a:srgbClr val="7030A0"/>
                </a:solidFill>
                <a:latin typeface="Times New Roman" pitchFamily="18" charset="0"/>
                <a:cs typeface="B Nazanin" panose="00000400000000000000" pitchFamily="2" charset="-78"/>
              </a:rPr>
              <a:t>پرتقال، موز، کیوی، گلابی، خربزه، </a:t>
            </a:r>
            <a:r>
              <a:rPr lang="fa-IR" sz="2800" b="1" dirty="0">
                <a:solidFill>
                  <a:srgbClr val="7030A0"/>
                </a:solidFill>
                <a:latin typeface="Times New Roman" pitchFamily="18" charset="0"/>
                <a:cs typeface="B Nazanin" panose="00000400000000000000" pitchFamily="2" charset="-78"/>
              </a:rPr>
              <a:t>طالبی </a:t>
            </a:r>
            <a:r>
              <a:rPr lang="fa-IR" sz="2800" b="1" dirty="0" smtClean="0">
                <a:solidFill>
                  <a:srgbClr val="7030A0"/>
                </a:solidFill>
                <a:latin typeface="Times New Roman" pitchFamily="18" charset="0"/>
                <a:cs typeface="B Nazanin" panose="00000400000000000000" pitchFamily="2" charset="-78"/>
              </a:rPr>
              <a:t>گرمک، شلیل، </a:t>
            </a:r>
            <a:r>
              <a:rPr lang="fa-IR" sz="2800" b="1" dirty="0">
                <a:solidFill>
                  <a:srgbClr val="7030A0"/>
                </a:solidFill>
                <a:latin typeface="Times New Roman" pitchFamily="18" charset="0"/>
                <a:cs typeface="B Nazanin" panose="00000400000000000000" pitchFamily="2" charset="-78"/>
              </a:rPr>
              <a:t>زردالو و میوه های خشک</a:t>
            </a:r>
            <a:r>
              <a:rPr lang="fa-IR" sz="2800" dirty="0">
                <a:latin typeface="Times New Roman" pitchFamily="18" charset="0"/>
                <a:cs typeface="B Nazanin" panose="00000400000000000000" pitchFamily="2" charset="-78"/>
              </a:rPr>
              <a:t> تا حد امکان </a:t>
            </a:r>
            <a:r>
              <a:rPr lang="fa-IR" sz="2800" b="1" dirty="0" smtClean="0">
                <a:solidFill>
                  <a:srgbClr val="C00000"/>
                </a:solidFill>
                <a:latin typeface="Times New Roman" pitchFamily="18" charset="0"/>
                <a:cs typeface="B Nazanin" panose="00000400000000000000" pitchFamily="2" charset="-78"/>
              </a:rPr>
              <a:t>کمتر</a:t>
            </a:r>
            <a:r>
              <a:rPr lang="fa-IR" sz="2800" dirty="0" smtClean="0">
                <a:latin typeface="Times New Roman" pitchFamily="18" charset="0"/>
                <a:cs typeface="B Nazanin" panose="00000400000000000000" pitchFamily="2" charset="-78"/>
              </a:rPr>
              <a:t> </a:t>
            </a:r>
            <a:r>
              <a:rPr lang="fa-IR" sz="2800" dirty="0">
                <a:latin typeface="Times New Roman" pitchFamily="18" charset="0"/>
                <a:cs typeface="B Nazanin" panose="00000400000000000000" pitchFamily="2" charset="-78"/>
              </a:rPr>
              <a:t>مصرف </a:t>
            </a:r>
            <a:r>
              <a:rPr lang="fa-IR" sz="2800" dirty="0" smtClean="0">
                <a:latin typeface="Times New Roman" pitchFamily="18" charset="0"/>
                <a:cs typeface="B Nazanin" panose="00000400000000000000" pitchFamily="2" charset="-78"/>
              </a:rPr>
              <a:t>شود.</a:t>
            </a:r>
            <a:endParaRPr lang="fa-IR" sz="2800" dirty="0">
              <a:latin typeface="Times New Roman" pitchFamily="18" charset="0"/>
              <a:cs typeface="B Nazanin" panose="00000400000000000000" pitchFamily="2" charset="-78"/>
            </a:endParaRPr>
          </a:p>
        </p:txBody>
      </p:sp>
      <p:sp>
        <p:nvSpPr>
          <p:cNvPr id="5" name="TextBox 4"/>
          <p:cNvSpPr txBox="1"/>
          <p:nvPr/>
        </p:nvSpPr>
        <p:spPr>
          <a:xfrm>
            <a:off x="76200" y="63963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4143266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1066800" y="1600200"/>
            <a:ext cx="7010400" cy="3216265"/>
          </a:xfrm>
          <a:prstGeom prst="rect">
            <a:avLst/>
          </a:prstGeom>
          <a:solidFill>
            <a:schemeClr val="accent1">
              <a:lumMod val="40000"/>
              <a:lumOff val="60000"/>
            </a:schemeClr>
          </a:solidFill>
          <a:ln>
            <a:solidFill>
              <a:schemeClr val="accent1"/>
            </a:solidFill>
          </a:ln>
        </p:spPr>
        <p:txBody>
          <a:bodyPr wrap="square" rtlCol="0">
            <a:spAutoFit/>
          </a:bodyPr>
          <a:lstStyle/>
          <a:p>
            <a:pPr algn="ctr">
              <a:lnSpc>
                <a:spcPct val="200000"/>
              </a:lnSpc>
            </a:pPr>
            <a:r>
              <a:rPr lang="fa-IR" sz="4400" b="1" dirty="0" smtClean="0">
                <a:cs typeface="B Nazanin" panose="00000400000000000000" pitchFamily="2" charset="-78"/>
              </a:rPr>
              <a:t>اختلالات تیروئید</a:t>
            </a:r>
            <a:r>
              <a:rPr lang="fa-IR" sz="4400" b="1" dirty="0">
                <a:cs typeface="B Nazanin" panose="00000400000000000000" pitchFamily="2" charset="-78"/>
              </a:rPr>
              <a:t>ی</a:t>
            </a:r>
            <a:endParaRPr lang="fa-IR" sz="4400" b="1" dirty="0" smtClean="0">
              <a:cs typeface="B Nazanin" panose="00000400000000000000" pitchFamily="2" charset="-78"/>
            </a:endParaRPr>
          </a:p>
          <a:p>
            <a:pPr marL="571500" indent="-571500" algn="ctr" rtl="1">
              <a:lnSpc>
                <a:spcPct val="150000"/>
              </a:lnSpc>
              <a:buFont typeface="Wingdings" panose="05000000000000000000" pitchFamily="2" charset="2"/>
              <a:buChar char="§"/>
            </a:pPr>
            <a:r>
              <a:rPr lang="fa-IR" sz="4000" b="1" dirty="0" smtClean="0">
                <a:cs typeface="B Nazanin" panose="00000400000000000000" pitchFamily="2" charset="-78"/>
              </a:rPr>
              <a:t>هیپوتیروئیدی</a:t>
            </a:r>
          </a:p>
          <a:p>
            <a:pPr marL="571500" indent="-571500" algn="ctr" rtl="1">
              <a:lnSpc>
                <a:spcPct val="150000"/>
              </a:lnSpc>
              <a:buFont typeface="Wingdings" panose="05000000000000000000" pitchFamily="2" charset="2"/>
              <a:buChar char="§"/>
            </a:pPr>
            <a:r>
              <a:rPr lang="fa-IR" sz="4000" b="1" dirty="0">
                <a:cs typeface="B Nazanin" panose="00000400000000000000" pitchFamily="2" charset="-78"/>
              </a:rPr>
              <a:t>هیپرتیروئیدی</a:t>
            </a:r>
          </a:p>
        </p:txBody>
      </p:sp>
    </p:spTree>
    <p:extLst>
      <p:ext uri="{BB962C8B-B14F-4D97-AF65-F5344CB8AC3E}">
        <p14:creationId xmlns:p14="http://schemas.microsoft.com/office/powerpoint/2010/main" val="1104670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40</a:t>
            </a:fld>
            <a:endParaRPr lang="en-US"/>
          </a:p>
        </p:txBody>
      </p:sp>
      <p:sp>
        <p:nvSpPr>
          <p:cNvPr id="3" name="TextBox 2"/>
          <p:cNvSpPr txBox="1"/>
          <p:nvPr/>
        </p:nvSpPr>
        <p:spPr>
          <a:xfrm>
            <a:off x="76201" y="404977"/>
            <a:ext cx="8915400" cy="5693866"/>
          </a:xfrm>
          <a:prstGeom prst="rect">
            <a:avLst/>
          </a:prstGeom>
          <a:solidFill>
            <a:schemeClr val="tx2">
              <a:lumMod val="20000"/>
              <a:lumOff val="80000"/>
            </a:schemeClr>
          </a:solidFill>
          <a:ln>
            <a:solidFill>
              <a:schemeClr val="accent1">
                <a:lumMod val="75000"/>
              </a:schemeClr>
            </a:solidFill>
          </a:ln>
        </p:spPr>
        <p:txBody>
          <a:bodyPr wrap="square" rtlCol="0">
            <a:spAutoFit/>
          </a:bodyPr>
          <a:lstStyle/>
          <a:p>
            <a:pPr algn="ctr" rtl="1"/>
            <a:r>
              <a:rPr lang="fa-IR" sz="1600" b="1" dirty="0">
                <a:solidFill>
                  <a:srgbClr val="002060"/>
                </a:solidFill>
                <a:latin typeface="Times New Roman" pitchFamily="18" charset="0"/>
                <a:cs typeface="B Nazanin" panose="00000400000000000000" pitchFamily="2" charset="-78"/>
              </a:rPr>
              <a:t>ادامه</a:t>
            </a:r>
            <a:r>
              <a:rPr lang="fa-IR" sz="2800" b="1" dirty="0">
                <a:solidFill>
                  <a:srgbClr val="002060"/>
                </a:solidFill>
                <a:latin typeface="Times New Roman" pitchFamily="18" charset="0"/>
                <a:cs typeface="B Nazanin" panose="00000400000000000000" pitchFamily="2" charset="-78"/>
              </a:rPr>
              <a:t> نکات تغذیه ای در بیماری آدیسون</a:t>
            </a:r>
          </a:p>
          <a:p>
            <a:pPr marL="457200" indent="-457200" algn="r" rtl="1">
              <a:lnSpc>
                <a:spcPct val="150000"/>
              </a:lnSpc>
              <a:buFont typeface="Wingdings" panose="05000000000000000000" pitchFamily="2" charset="2"/>
              <a:buChar char="§"/>
            </a:pPr>
            <a:r>
              <a:rPr lang="fa-IR" sz="2800" dirty="0" smtClean="0">
                <a:latin typeface="Times New Roman" pitchFamily="18" charset="0"/>
                <a:cs typeface="B Nazanin" panose="00000400000000000000" pitchFamily="2" charset="-78"/>
              </a:rPr>
              <a:t>مصرف </a:t>
            </a:r>
            <a:r>
              <a:rPr lang="fa-IR" sz="2800" dirty="0">
                <a:latin typeface="Times New Roman" pitchFamily="18" charset="0"/>
                <a:cs typeface="B Nazanin" panose="00000400000000000000" pitchFamily="2" charset="-78"/>
              </a:rPr>
              <a:t>مغزها و حبوبات تا حد امکان </a:t>
            </a:r>
            <a:r>
              <a:rPr lang="fa-IR" sz="2800" dirty="0" smtClean="0">
                <a:latin typeface="Times New Roman" pitchFamily="18" charset="0"/>
                <a:cs typeface="B Nazanin" panose="00000400000000000000" pitchFamily="2" charset="-78"/>
              </a:rPr>
              <a:t>کمتر مصرف شود</a:t>
            </a:r>
            <a:r>
              <a:rPr lang="fa-IR" sz="2800" dirty="0">
                <a:latin typeface="Times New Roman" pitchFamily="18" charset="0"/>
                <a:cs typeface="B Nazanin" panose="00000400000000000000" pitchFamily="2" charset="-78"/>
              </a:rPr>
              <a:t>.</a:t>
            </a:r>
          </a:p>
          <a:p>
            <a:pPr marL="457200" indent="-457200" algn="r" rtl="1">
              <a:lnSpc>
                <a:spcPct val="150000"/>
              </a:lnSpc>
              <a:buFont typeface="Wingdings" panose="05000000000000000000" pitchFamily="2" charset="2"/>
              <a:buChar char="§"/>
            </a:pPr>
            <a:r>
              <a:rPr lang="fa-IR" sz="2800" dirty="0" smtClean="0">
                <a:latin typeface="Times New Roman" pitchFamily="18" charset="0"/>
                <a:cs typeface="B Nazanin" panose="00000400000000000000" pitchFamily="2" charset="-78"/>
              </a:rPr>
              <a:t>از </a:t>
            </a:r>
            <a:r>
              <a:rPr lang="fa-IR" sz="2800" b="1" dirty="0">
                <a:solidFill>
                  <a:srgbClr val="C00000"/>
                </a:solidFill>
                <a:latin typeface="Times New Roman" pitchFamily="18" charset="0"/>
                <a:cs typeface="B Nazanin" panose="00000400000000000000" pitchFamily="2" charset="-78"/>
              </a:rPr>
              <a:t>گرسنگی طولانی </a:t>
            </a:r>
            <a:r>
              <a:rPr lang="fa-IR" sz="2800" b="1" dirty="0" smtClean="0">
                <a:solidFill>
                  <a:srgbClr val="C00000"/>
                </a:solidFill>
                <a:latin typeface="Times New Roman" pitchFamily="18" charset="0"/>
                <a:cs typeface="B Nazanin" panose="00000400000000000000" pitchFamily="2" charset="-78"/>
              </a:rPr>
              <a:t>مدت پرهیز </a:t>
            </a:r>
            <a:r>
              <a:rPr lang="fa-IR" sz="2800" b="1" dirty="0">
                <a:solidFill>
                  <a:srgbClr val="C00000"/>
                </a:solidFill>
                <a:latin typeface="Times New Roman" pitchFamily="18" charset="0"/>
                <a:cs typeface="B Nazanin" panose="00000400000000000000" pitchFamily="2" charset="-78"/>
              </a:rPr>
              <a:t>شود </a:t>
            </a:r>
            <a:r>
              <a:rPr lang="fa-IR" sz="2800" dirty="0">
                <a:latin typeface="Times New Roman" pitchFamily="18" charset="0"/>
                <a:cs typeface="B Nazanin" panose="00000400000000000000" pitchFamily="2" charset="-78"/>
              </a:rPr>
              <a:t>در این زمینه مصرف میان وعده ها الزامی است.</a:t>
            </a:r>
          </a:p>
          <a:p>
            <a:pPr marL="457200" indent="-457200" algn="r" rtl="1">
              <a:lnSpc>
                <a:spcPct val="150000"/>
              </a:lnSpc>
              <a:buFont typeface="Wingdings" panose="05000000000000000000" pitchFamily="2" charset="2"/>
              <a:buChar char="§"/>
            </a:pPr>
            <a:r>
              <a:rPr lang="fa-IR" sz="2800" dirty="0">
                <a:latin typeface="Times New Roman" pitchFamily="18" charset="0"/>
                <a:cs typeface="B Nazanin" panose="00000400000000000000" pitchFamily="2" charset="-78"/>
              </a:rPr>
              <a:t>همواره </a:t>
            </a:r>
            <a:r>
              <a:rPr lang="fa-IR" sz="2800" b="1" dirty="0">
                <a:solidFill>
                  <a:srgbClr val="0070C0"/>
                </a:solidFill>
                <a:latin typeface="Times New Roman" pitchFamily="18" charset="0"/>
                <a:cs typeface="B Nazanin" panose="00000400000000000000" pitchFamily="2" charset="-78"/>
              </a:rPr>
              <a:t>تعدادی </a:t>
            </a:r>
            <a:r>
              <a:rPr lang="fa-IR" sz="2800" b="1" dirty="0" smtClean="0">
                <a:solidFill>
                  <a:srgbClr val="0070C0"/>
                </a:solidFill>
                <a:latin typeface="Times New Roman" pitchFamily="18" charset="0"/>
                <a:cs typeface="B Nazanin" panose="00000400000000000000" pitchFamily="2" charset="-78"/>
              </a:rPr>
              <a:t>آب نبات و یا شکلات </a:t>
            </a:r>
            <a:r>
              <a:rPr lang="fa-IR" sz="2800" b="1" dirty="0">
                <a:solidFill>
                  <a:srgbClr val="0070C0"/>
                </a:solidFill>
                <a:latin typeface="Times New Roman" pitchFamily="18" charset="0"/>
                <a:cs typeface="B Nazanin" panose="00000400000000000000" pitchFamily="2" charset="-78"/>
              </a:rPr>
              <a:t>همراه </a:t>
            </a:r>
            <a:r>
              <a:rPr lang="fa-IR" sz="2800" b="1" dirty="0" smtClean="0">
                <a:solidFill>
                  <a:srgbClr val="0070C0"/>
                </a:solidFill>
                <a:latin typeface="Times New Roman" pitchFamily="18" charset="0"/>
                <a:cs typeface="B Nazanin" panose="00000400000000000000" pitchFamily="2" charset="-78"/>
              </a:rPr>
              <a:t>بیمار باشد </a:t>
            </a:r>
            <a:r>
              <a:rPr lang="fa-IR" sz="2800" dirty="0" smtClean="0">
                <a:latin typeface="Times New Roman" pitchFamily="18" charset="0"/>
                <a:cs typeface="B Nazanin" panose="00000400000000000000" pitchFamily="2" charset="-78"/>
              </a:rPr>
              <a:t>تا </a:t>
            </a:r>
            <a:r>
              <a:rPr lang="fa-IR" sz="2800" dirty="0">
                <a:latin typeface="Times New Roman" pitchFamily="18" charset="0"/>
                <a:cs typeface="B Nazanin" panose="00000400000000000000" pitchFamily="2" charset="-78"/>
              </a:rPr>
              <a:t>در صورت افت قند خون مصرف </a:t>
            </a:r>
            <a:r>
              <a:rPr lang="fa-IR" sz="2800" dirty="0" smtClean="0">
                <a:latin typeface="Times New Roman" pitchFamily="18" charset="0"/>
                <a:cs typeface="B Nazanin" panose="00000400000000000000" pitchFamily="2" charset="-78"/>
              </a:rPr>
              <a:t>شود. </a:t>
            </a:r>
            <a:endParaRPr lang="fa-IR" sz="2800" dirty="0">
              <a:latin typeface="Times New Roman" pitchFamily="18" charset="0"/>
              <a:cs typeface="B Nazanin" panose="00000400000000000000" pitchFamily="2" charset="-78"/>
            </a:endParaRPr>
          </a:p>
          <a:p>
            <a:pPr marL="457200" indent="-457200" algn="r" rtl="1">
              <a:lnSpc>
                <a:spcPct val="150000"/>
              </a:lnSpc>
              <a:buFont typeface="Wingdings" panose="05000000000000000000" pitchFamily="2" charset="2"/>
              <a:buChar char="§"/>
            </a:pPr>
            <a:r>
              <a:rPr lang="fa-IR" sz="2800" b="1" dirty="0">
                <a:solidFill>
                  <a:srgbClr val="00B050"/>
                </a:solidFill>
                <a:latin typeface="Times New Roman" pitchFamily="18" charset="0"/>
                <a:cs typeface="B Nazanin" panose="00000400000000000000" pitchFamily="2" charset="-78"/>
              </a:rPr>
              <a:t>مصرف مایعات کافی </a:t>
            </a:r>
            <a:r>
              <a:rPr lang="fa-IR" sz="2800" dirty="0" smtClean="0">
                <a:latin typeface="Times New Roman" pitchFamily="18" charset="0"/>
                <a:cs typeface="B Nazanin" panose="00000400000000000000" pitchFamily="2" charset="-78"/>
              </a:rPr>
              <a:t>در هنگام ورزش، اسهال </a:t>
            </a:r>
            <a:r>
              <a:rPr lang="fa-IR" sz="2800" dirty="0">
                <a:latin typeface="Times New Roman" pitchFamily="18" charset="0"/>
                <a:cs typeface="B Nazanin" panose="00000400000000000000" pitchFamily="2" charset="-78"/>
              </a:rPr>
              <a:t>و هوای گرم ضروری </a:t>
            </a:r>
            <a:r>
              <a:rPr lang="fa-IR" sz="2800" dirty="0" smtClean="0">
                <a:latin typeface="Times New Roman" pitchFamily="18" charset="0"/>
                <a:cs typeface="B Nazanin" panose="00000400000000000000" pitchFamily="2" charset="-78"/>
              </a:rPr>
              <a:t>است.</a:t>
            </a:r>
            <a:endParaRPr lang="fa-IR" sz="2800" dirty="0">
              <a:latin typeface="Times New Roman" pitchFamily="18" charset="0"/>
              <a:cs typeface="B Nazanin" panose="00000400000000000000" pitchFamily="2" charset="-78"/>
            </a:endParaRPr>
          </a:p>
          <a:p>
            <a:pPr marL="457200" indent="-457200" algn="r" rtl="1">
              <a:lnSpc>
                <a:spcPct val="150000"/>
              </a:lnSpc>
              <a:buFont typeface="Wingdings" panose="05000000000000000000" pitchFamily="2" charset="2"/>
              <a:buChar char="§"/>
            </a:pPr>
            <a:r>
              <a:rPr lang="fa-IR" sz="2800" dirty="0" smtClean="0">
                <a:latin typeface="Times New Roman" pitchFamily="18" charset="0"/>
                <a:cs typeface="B Nazanin" panose="00000400000000000000" pitchFamily="2" charset="-78"/>
              </a:rPr>
              <a:t>در موارد شدید تر احتمال نیاز به مصرف مکمل ویتامن </a:t>
            </a:r>
            <a:r>
              <a:rPr lang="en-US" sz="2800" dirty="0" smtClean="0">
                <a:latin typeface="Times New Roman" pitchFamily="18" charset="0"/>
                <a:cs typeface="B Nazanin" panose="00000400000000000000" pitchFamily="2" charset="-78"/>
              </a:rPr>
              <a:t>D</a:t>
            </a:r>
            <a:r>
              <a:rPr lang="fa-IR" sz="2800" dirty="0" smtClean="0">
                <a:latin typeface="Times New Roman" pitchFamily="18" charset="0"/>
                <a:cs typeface="B Nazanin" panose="00000400000000000000" pitchFamily="2" charset="-78"/>
              </a:rPr>
              <a:t>، ویتامین </a:t>
            </a:r>
            <a:r>
              <a:rPr lang="en-US" sz="2800" dirty="0" smtClean="0">
                <a:latin typeface="Times New Roman" pitchFamily="18" charset="0"/>
                <a:cs typeface="B Nazanin" panose="00000400000000000000" pitchFamily="2" charset="-78"/>
              </a:rPr>
              <a:t>C</a:t>
            </a:r>
            <a:r>
              <a:rPr lang="fa-IR" sz="2800" dirty="0" smtClean="0">
                <a:latin typeface="Times New Roman" pitchFamily="18" charset="0"/>
                <a:cs typeface="B Nazanin" panose="00000400000000000000" pitchFamily="2" charset="-78"/>
              </a:rPr>
              <a:t> و</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B12 </a:t>
            </a:r>
            <a:endParaRPr lang="en-US" sz="2800" dirty="0" smtClean="0">
              <a:latin typeface="Times New Roman" pitchFamily="18" charset="0"/>
              <a:cs typeface="Times New Roman" pitchFamily="18" charset="0"/>
            </a:endParaRPr>
          </a:p>
        </p:txBody>
      </p:sp>
      <p:sp>
        <p:nvSpPr>
          <p:cNvPr id="5" name="TextBox 4"/>
          <p:cNvSpPr txBox="1"/>
          <p:nvPr/>
        </p:nvSpPr>
        <p:spPr>
          <a:xfrm>
            <a:off x="76200" y="640080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2511611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41</a:t>
            </a:fld>
            <a:endParaRPr lang="en-US"/>
          </a:p>
        </p:txBody>
      </p:sp>
      <p:sp>
        <p:nvSpPr>
          <p:cNvPr id="4" name="TextBox 3"/>
          <p:cNvSpPr txBox="1"/>
          <p:nvPr/>
        </p:nvSpPr>
        <p:spPr>
          <a:xfrm>
            <a:off x="1600200" y="2667000"/>
            <a:ext cx="6172200" cy="1046440"/>
          </a:xfrm>
          <a:prstGeom prst="rect">
            <a:avLst/>
          </a:prstGeom>
          <a:solidFill>
            <a:schemeClr val="tx2">
              <a:lumMod val="20000"/>
              <a:lumOff val="80000"/>
            </a:schemeClr>
          </a:solidFill>
          <a:ln>
            <a:solidFill>
              <a:schemeClr val="accent1">
                <a:lumMod val="75000"/>
              </a:schemeClr>
            </a:solidFill>
          </a:ln>
        </p:spPr>
        <p:txBody>
          <a:bodyPr wrap="square" rtlCol="0">
            <a:spAutoFit/>
          </a:bodyPr>
          <a:lstStyle/>
          <a:p>
            <a:pPr algn="ctr"/>
            <a:r>
              <a:rPr lang="fa-IR" sz="4400" b="1" dirty="0">
                <a:latin typeface="Times New Roman" pitchFamily="18" charset="0"/>
                <a:cs typeface="B Nazanin" panose="00000400000000000000" pitchFamily="2" charset="-78"/>
              </a:rPr>
              <a:t>اختلالات </a:t>
            </a:r>
            <a:r>
              <a:rPr lang="fa-IR" sz="4400" b="1" dirty="0" smtClean="0">
                <a:latin typeface="Times New Roman" pitchFamily="18" charset="0"/>
                <a:cs typeface="B Nazanin" panose="00000400000000000000" pitchFamily="2" charset="-78"/>
              </a:rPr>
              <a:t>متابولیسم پورین </a:t>
            </a:r>
            <a:r>
              <a:rPr lang="fa-IR" sz="4400" b="1" dirty="0">
                <a:latin typeface="Times New Roman" pitchFamily="18" charset="0"/>
                <a:cs typeface="B Nazanin" panose="00000400000000000000" pitchFamily="2" charset="-78"/>
              </a:rPr>
              <a:t>ها</a:t>
            </a:r>
          </a:p>
          <a:p>
            <a:endParaRPr lang="en-US" dirty="0"/>
          </a:p>
        </p:txBody>
      </p:sp>
    </p:spTree>
    <p:extLst>
      <p:ext uri="{BB962C8B-B14F-4D97-AF65-F5344CB8AC3E}">
        <p14:creationId xmlns:p14="http://schemas.microsoft.com/office/powerpoint/2010/main" val="2844957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42</a:t>
            </a:fld>
            <a:endParaRPr lang="en-US"/>
          </a:p>
        </p:txBody>
      </p:sp>
      <p:sp>
        <p:nvSpPr>
          <p:cNvPr id="3" name="TextBox 2"/>
          <p:cNvSpPr txBox="1"/>
          <p:nvPr/>
        </p:nvSpPr>
        <p:spPr>
          <a:xfrm>
            <a:off x="152401" y="404977"/>
            <a:ext cx="8795132" cy="5940088"/>
          </a:xfrm>
          <a:prstGeom prst="rect">
            <a:avLst/>
          </a:prstGeom>
          <a:solidFill>
            <a:schemeClr val="accent3">
              <a:lumMod val="20000"/>
              <a:lumOff val="80000"/>
            </a:schemeClr>
          </a:solidFill>
          <a:ln>
            <a:solidFill>
              <a:schemeClr val="accent1">
                <a:lumMod val="75000"/>
              </a:schemeClr>
            </a:solidFill>
          </a:ln>
        </p:spPr>
        <p:txBody>
          <a:bodyPr wrap="square" rtlCol="0">
            <a:spAutoFit/>
          </a:bodyPr>
          <a:lstStyle/>
          <a:p>
            <a:pPr algn="ctr"/>
            <a:r>
              <a:rPr lang="fa-IR" sz="2800" b="1" dirty="0" smtClean="0">
                <a:solidFill>
                  <a:srgbClr val="002060"/>
                </a:solidFill>
                <a:latin typeface="Times New Roman" pitchFamily="18" charset="0"/>
                <a:cs typeface="Times New Roman" pitchFamily="18" charset="0"/>
              </a:rPr>
              <a:t>اختلالات پورین ها</a:t>
            </a:r>
          </a:p>
          <a:p>
            <a:pPr algn="ctr"/>
            <a:endParaRPr lang="fa-IR" sz="2800" b="1" dirty="0" smtClean="0">
              <a:solidFill>
                <a:srgbClr val="002060"/>
              </a:solidFill>
              <a:latin typeface="Times New Roman" pitchFamily="18" charset="0"/>
              <a:cs typeface="Times New Roman" pitchFamily="18" charset="0"/>
            </a:endParaRPr>
          </a:p>
          <a:p>
            <a:pPr marL="457200" indent="-457200" algn="just" rtl="1">
              <a:lnSpc>
                <a:spcPct val="150000"/>
              </a:lnSpc>
              <a:buFont typeface="Arial" panose="020B0604020202020204" pitchFamily="34" charset="0"/>
              <a:buChar char="•"/>
            </a:pPr>
            <a:r>
              <a:rPr lang="fa-IR" sz="2400" b="1" dirty="0" smtClean="0">
                <a:latin typeface="Times New Roman" pitchFamily="18" charset="0"/>
                <a:cs typeface="B Nazanin" panose="00000400000000000000" pitchFamily="2" charset="-78"/>
              </a:rPr>
              <a:t>اختلال متابولیسم پورینی به دنبال نقص در عملکرد برخی آنزیم های متابولیسم پورینها که مهمترین آن </a:t>
            </a:r>
            <a:r>
              <a:rPr lang="fa-IR" sz="2400" b="1" dirty="0" smtClean="0">
                <a:solidFill>
                  <a:srgbClr val="C00000"/>
                </a:solidFill>
                <a:latin typeface="Times New Roman" pitchFamily="18" charset="0"/>
                <a:cs typeface="B Nazanin" panose="00000400000000000000" pitchFamily="2" charset="-78"/>
              </a:rPr>
              <a:t>هیپوگزانتین گوانین فسفوریبوزیل ترانسفراز (</a:t>
            </a:r>
            <a:r>
              <a:rPr lang="en-US" sz="2400" b="1" dirty="0" smtClean="0">
                <a:solidFill>
                  <a:srgbClr val="C00000"/>
                </a:solidFill>
                <a:latin typeface="Times New Roman" pitchFamily="18" charset="0"/>
                <a:cs typeface="B Nazanin" panose="00000400000000000000" pitchFamily="2" charset="-78"/>
              </a:rPr>
              <a:t>HPRT</a:t>
            </a:r>
            <a:r>
              <a:rPr lang="fa-IR" sz="2400" b="1" dirty="0" smtClean="0">
                <a:solidFill>
                  <a:srgbClr val="C00000"/>
                </a:solidFill>
                <a:latin typeface="Times New Roman" pitchFamily="18" charset="0"/>
                <a:cs typeface="B Nazanin" panose="00000400000000000000" pitchFamily="2" charset="-78"/>
              </a:rPr>
              <a:t>) </a:t>
            </a:r>
            <a:r>
              <a:rPr lang="fa-IR" sz="2400" b="1" dirty="0" smtClean="0">
                <a:latin typeface="Times New Roman" pitchFamily="18" charset="0"/>
                <a:cs typeface="B Nazanin" panose="00000400000000000000" pitchFamily="2" charset="-78"/>
              </a:rPr>
              <a:t>رخ می دهد</a:t>
            </a:r>
          </a:p>
          <a:p>
            <a:pPr marL="457200" indent="-457200" algn="just" rtl="1">
              <a:lnSpc>
                <a:spcPct val="150000"/>
              </a:lnSpc>
              <a:buFont typeface="Arial" panose="020B0604020202020204" pitchFamily="34" charset="0"/>
              <a:buChar char="•"/>
            </a:pPr>
            <a:r>
              <a:rPr lang="fa-IR" sz="2400" b="1" dirty="0" smtClean="0">
                <a:solidFill>
                  <a:srgbClr val="0070C0"/>
                </a:solidFill>
                <a:latin typeface="Times New Roman" pitchFamily="18" charset="0"/>
                <a:cs typeface="B Nazanin" panose="00000400000000000000" pitchFamily="2" charset="-78"/>
              </a:rPr>
              <a:t>افزایش اسیداوریک در سرم و بدن</a:t>
            </a:r>
          </a:p>
          <a:p>
            <a:pPr marL="457200" indent="-457200" algn="just" rtl="1">
              <a:lnSpc>
                <a:spcPct val="150000"/>
              </a:lnSpc>
              <a:buFont typeface="Arial" panose="020B0604020202020204" pitchFamily="34" charset="0"/>
              <a:buChar char="•"/>
            </a:pPr>
            <a:r>
              <a:rPr lang="fa-IR" sz="2400" b="1" dirty="0" smtClean="0">
                <a:solidFill>
                  <a:srgbClr val="0070C0"/>
                </a:solidFill>
                <a:latin typeface="Times New Roman" pitchFamily="18" charset="0"/>
                <a:cs typeface="B Nazanin" panose="00000400000000000000" pitchFamily="2" charset="-78"/>
              </a:rPr>
              <a:t>نقرس</a:t>
            </a:r>
          </a:p>
          <a:p>
            <a:pPr marL="457200" indent="-457200" algn="just" rtl="1">
              <a:lnSpc>
                <a:spcPct val="150000"/>
              </a:lnSpc>
              <a:buFont typeface="Arial" panose="020B0604020202020204" pitchFamily="34" charset="0"/>
              <a:buChar char="•"/>
            </a:pPr>
            <a:r>
              <a:rPr lang="fa-IR" sz="2400" b="1" dirty="0" smtClean="0">
                <a:solidFill>
                  <a:srgbClr val="0070C0"/>
                </a:solidFill>
                <a:latin typeface="Times New Roman" pitchFamily="18" charset="0"/>
                <a:cs typeface="B Nazanin" panose="00000400000000000000" pitchFamily="2" charset="-78"/>
              </a:rPr>
              <a:t>احتمالا بالای تشکیل سنگ های اسیدوریکی  </a:t>
            </a:r>
          </a:p>
          <a:p>
            <a:pPr algn="just" rtl="1">
              <a:lnSpc>
                <a:spcPct val="150000"/>
              </a:lnSpc>
            </a:pPr>
            <a:r>
              <a:rPr lang="fa-IR" sz="2400" b="1" dirty="0" smtClean="0">
                <a:latin typeface="Times New Roman" pitchFamily="18" charset="0"/>
                <a:cs typeface="B Nazanin" panose="00000400000000000000" pitchFamily="2" charset="-78"/>
              </a:rPr>
              <a:t>درمان دارویی به منظور نگهداری سطح سرمی اورات در </a:t>
            </a:r>
            <a:r>
              <a:rPr lang="fa-IR" sz="2400" b="1" dirty="0" smtClean="0">
                <a:solidFill>
                  <a:srgbClr val="7030A0"/>
                </a:solidFill>
                <a:latin typeface="Times New Roman" pitchFamily="18" charset="0"/>
                <a:cs typeface="B Nazanin" panose="00000400000000000000" pitchFamily="2" charset="-78"/>
              </a:rPr>
              <a:t>حد کمتر از 6 میلی گرم </a:t>
            </a:r>
            <a:r>
              <a:rPr lang="fa-IR" sz="2400" b="1" dirty="0" smtClean="0">
                <a:latin typeface="Times New Roman" pitchFamily="18" charset="0"/>
                <a:cs typeface="B Nazanin" panose="00000400000000000000" pitchFamily="2" charset="-78"/>
              </a:rPr>
              <a:t>در دسی لیتر</a:t>
            </a:r>
          </a:p>
          <a:p>
            <a:pPr algn="just" rtl="1">
              <a:lnSpc>
                <a:spcPct val="150000"/>
              </a:lnSpc>
            </a:pPr>
            <a:r>
              <a:rPr lang="fa-IR" sz="2400" b="1" dirty="0" smtClean="0">
                <a:latin typeface="Times New Roman" pitchFamily="18" charset="0"/>
                <a:cs typeface="B Nazanin" panose="00000400000000000000" pitchFamily="2" charset="-78"/>
              </a:rPr>
              <a:t>کلشی سین، آلوپورینول، </a:t>
            </a:r>
            <a:r>
              <a:rPr lang="en-US" sz="2400" b="1" dirty="0" smtClean="0">
                <a:latin typeface="Times New Roman" pitchFamily="18" charset="0"/>
                <a:cs typeface="B Nazanin" panose="00000400000000000000" pitchFamily="2" charset="-78"/>
              </a:rPr>
              <a:t>NSAID</a:t>
            </a:r>
            <a:r>
              <a:rPr lang="fa-IR" sz="2400" b="1" dirty="0" smtClean="0">
                <a:latin typeface="Times New Roman" pitchFamily="18" charset="0"/>
                <a:cs typeface="B Nazanin" panose="00000400000000000000" pitchFamily="2" charset="-78"/>
              </a:rPr>
              <a:t> ها</a:t>
            </a:r>
          </a:p>
        </p:txBody>
      </p:sp>
      <p:sp>
        <p:nvSpPr>
          <p:cNvPr id="5" name="TextBox 4"/>
          <p:cNvSpPr txBox="1"/>
          <p:nvPr/>
        </p:nvSpPr>
        <p:spPr>
          <a:xfrm>
            <a:off x="76200" y="640080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592449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43</a:t>
            </a:fld>
            <a:endParaRPr lang="en-US"/>
          </a:p>
        </p:txBody>
      </p:sp>
      <p:sp>
        <p:nvSpPr>
          <p:cNvPr id="3" name="TextBox 2"/>
          <p:cNvSpPr txBox="1"/>
          <p:nvPr/>
        </p:nvSpPr>
        <p:spPr>
          <a:xfrm>
            <a:off x="228599" y="404977"/>
            <a:ext cx="8718933" cy="5555367"/>
          </a:xfrm>
          <a:prstGeom prst="rect">
            <a:avLst/>
          </a:prstGeom>
          <a:solidFill>
            <a:schemeClr val="accent3">
              <a:lumMod val="20000"/>
              <a:lumOff val="80000"/>
            </a:schemeClr>
          </a:solidFill>
          <a:ln>
            <a:solidFill>
              <a:schemeClr val="accent1">
                <a:lumMod val="75000"/>
              </a:schemeClr>
            </a:solidFill>
          </a:ln>
        </p:spPr>
        <p:txBody>
          <a:bodyPr wrap="square" rtlCol="0">
            <a:spAutoFit/>
          </a:bodyPr>
          <a:lstStyle/>
          <a:p>
            <a:pPr algn="ctr" rtl="1"/>
            <a:r>
              <a:rPr lang="fa-IR" sz="2800" b="1" dirty="0" smtClean="0">
                <a:solidFill>
                  <a:srgbClr val="002060"/>
                </a:solidFill>
                <a:latin typeface="Times New Roman" pitchFamily="18" charset="0"/>
                <a:cs typeface="Times New Roman" pitchFamily="18" charset="0"/>
              </a:rPr>
              <a:t>نکات تغذیه ای در اختلالات پورین ها</a:t>
            </a:r>
          </a:p>
          <a:p>
            <a:pPr algn="ctr" rtl="1">
              <a:lnSpc>
                <a:spcPct val="150000"/>
              </a:lnSpc>
            </a:pPr>
            <a:endParaRPr lang="fa-IR" sz="2800" b="1" dirty="0" smtClean="0">
              <a:solidFill>
                <a:srgbClr val="002060"/>
              </a:solidFill>
              <a:latin typeface="Times New Roman" pitchFamily="18" charset="0"/>
              <a:cs typeface="Times New Roman" pitchFamily="18" charset="0"/>
            </a:endParaRPr>
          </a:p>
          <a:p>
            <a:pPr marL="457200" indent="-457200" algn="r" rtl="1">
              <a:lnSpc>
                <a:spcPct val="150000"/>
              </a:lnSpc>
              <a:buFont typeface="Arial" panose="020B0604020202020204" pitchFamily="34" charset="0"/>
              <a:buChar char="•"/>
            </a:pPr>
            <a:r>
              <a:rPr lang="fa-IR" sz="2400" b="1" dirty="0" smtClean="0">
                <a:solidFill>
                  <a:srgbClr val="C00000"/>
                </a:solidFill>
                <a:latin typeface="Times New Roman" pitchFamily="18" charset="0"/>
                <a:cs typeface="B Nazanin" panose="00000400000000000000" pitchFamily="2" charset="-78"/>
              </a:rPr>
              <a:t>مصرف گوشت و غذاهای دریایی </a:t>
            </a:r>
            <a:r>
              <a:rPr lang="fa-IR" sz="2400" dirty="0" smtClean="0">
                <a:solidFill>
                  <a:schemeClr val="tx1">
                    <a:lumMod val="95000"/>
                    <a:lumOff val="5000"/>
                  </a:schemeClr>
                </a:solidFill>
                <a:latin typeface="Times New Roman" pitchFamily="18" charset="0"/>
                <a:cs typeface="B Nazanin" panose="00000400000000000000" pitchFamily="2" charset="-78"/>
              </a:rPr>
              <a:t>با افزایش سطح سرمی اسیداوریک همراه است.</a:t>
            </a:r>
          </a:p>
          <a:p>
            <a:pPr marL="457200" indent="-457200" algn="r" rtl="1">
              <a:lnSpc>
                <a:spcPct val="150000"/>
              </a:lnSpc>
              <a:buFont typeface="Arial" panose="020B0604020202020204" pitchFamily="34" charset="0"/>
              <a:buChar char="•"/>
            </a:pPr>
            <a:r>
              <a:rPr lang="fa-IR" sz="2400" dirty="0" smtClean="0">
                <a:solidFill>
                  <a:schemeClr val="tx1">
                    <a:lumMod val="95000"/>
                    <a:lumOff val="5000"/>
                  </a:schemeClr>
                </a:solidFill>
                <a:latin typeface="Times New Roman" pitchFamily="18" charset="0"/>
                <a:cs typeface="B Nazanin" panose="00000400000000000000" pitchFamily="2" charset="-78"/>
              </a:rPr>
              <a:t>دریافت پروتئین تام بدن </a:t>
            </a:r>
            <a:r>
              <a:rPr lang="fa-IR" sz="2400" b="1" dirty="0" smtClean="0">
                <a:solidFill>
                  <a:srgbClr val="0070C0"/>
                </a:solidFill>
                <a:latin typeface="Times New Roman" pitchFamily="18" charset="0"/>
                <a:cs typeface="B Nazanin" panose="00000400000000000000" pitchFamily="2" charset="-78"/>
              </a:rPr>
              <a:t>ارتباط قوی با افزایش اسیداوریک سرم ندارد</a:t>
            </a:r>
            <a:r>
              <a:rPr lang="fa-IR" sz="2400" dirty="0" smtClean="0">
                <a:solidFill>
                  <a:schemeClr val="tx1">
                    <a:lumMod val="95000"/>
                    <a:lumOff val="5000"/>
                  </a:schemeClr>
                </a:solidFill>
                <a:latin typeface="Times New Roman" pitchFamily="18" charset="0"/>
                <a:cs typeface="B Nazanin" panose="00000400000000000000" pitchFamily="2" charset="-78"/>
              </a:rPr>
              <a:t>.</a:t>
            </a:r>
          </a:p>
          <a:p>
            <a:pPr marL="457200" indent="-457200" algn="r" rtl="1">
              <a:lnSpc>
                <a:spcPct val="150000"/>
              </a:lnSpc>
              <a:buFont typeface="Arial" panose="020B0604020202020204" pitchFamily="34" charset="0"/>
              <a:buChar char="•"/>
            </a:pPr>
            <a:r>
              <a:rPr lang="fa-IR" sz="2400" dirty="0" smtClean="0">
                <a:solidFill>
                  <a:schemeClr val="tx1">
                    <a:lumMod val="95000"/>
                    <a:lumOff val="5000"/>
                  </a:schemeClr>
                </a:solidFill>
                <a:latin typeface="Times New Roman" pitchFamily="18" charset="0"/>
                <a:cs typeface="B Nazanin" panose="00000400000000000000" pitchFamily="2" charset="-78"/>
              </a:rPr>
              <a:t>مصرف بالای مایعات </a:t>
            </a:r>
            <a:r>
              <a:rPr lang="fa-IR" sz="2400" b="1" dirty="0" smtClean="0">
                <a:solidFill>
                  <a:srgbClr val="0070C0"/>
                </a:solidFill>
                <a:latin typeface="Times New Roman" pitchFamily="18" charset="0"/>
                <a:cs typeface="B Nazanin" panose="00000400000000000000" pitchFamily="2" charset="-78"/>
              </a:rPr>
              <a:t>(8 الی 16 لیوان) </a:t>
            </a:r>
            <a:r>
              <a:rPr lang="fa-IR" sz="2400" dirty="0" smtClean="0">
                <a:solidFill>
                  <a:schemeClr val="tx1">
                    <a:lumMod val="95000"/>
                    <a:lumOff val="5000"/>
                  </a:schemeClr>
                </a:solidFill>
                <a:latin typeface="Times New Roman" pitchFamily="18" charset="0"/>
                <a:cs typeface="B Nazanin" panose="00000400000000000000" pitchFamily="2" charset="-78"/>
              </a:rPr>
              <a:t>در افراد با تجمع اسید اوریک در بدن جهت افزایش دفع آن توصیه می شود.</a:t>
            </a:r>
          </a:p>
          <a:p>
            <a:pPr marL="457200" indent="-457200" algn="r" rtl="1">
              <a:lnSpc>
                <a:spcPct val="150000"/>
              </a:lnSpc>
              <a:buFont typeface="Arial" panose="020B0604020202020204" pitchFamily="34" charset="0"/>
              <a:buChar char="•"/>
            </a:pPr>
            <a:r>
              <a:rPr lang="fa-IR" sz="2400" dirty="0" smtClean="0">
                <a:solidFill>
                  <a:schemeClr val="tx1">
                    <a:lumMod val="95000"/>
                    <a:lumOff val="5000"/>
                  </a:schemeClr>
                </a:solidFill>
                <a:latin typeface="Times New Roman" pitchFamily="18" charset="0"/>
                <a:cs typeface="B Nazanin" panose="00000400000000000000" pitchFamily="2" charset="-78"/>
              </a:rPr>
              <a:t>در افراد مبتلا به حملات نقرسی در صورتیکه </a:t>
            </a:r>
            <a:r>
              <a:rPr lang="fa-IR" sz="2400" b="1" dirty="0" smtClean="0">
                <a:solidFill>
                  <a:srgbClr val="C00000"/>
                </a:solidFill>
                <a:latin typeface="Times New Roman" pitchFamily="18" charset="0"/>
                <a:cs typeface="B Nazanin" panose="00000400000000000000" pitchFamily="2" charset="-78"/>
              </a:rPr>
              <a:t>اضافه وزن </a:t>
            </a:r>
            <a:r>
              <a:rPr lang="fa-IR" sz="2400" dirty="0" smtClean="0">
                <a:solidFill>
                  <a:schemeClr val="tx1">
                    <a:lumMod val="95000"/>
                    <a:lumOff val="5000"/>
                  </a:schemeClr>
                </a:solidFill>
                <a:latin typeface="Times New Roman" pitchFamily="18" charset="0"/>
                <a:cs typeface="B Nazanin" panose="00000400000000000000" pitchFamily="2" charset="-78"/>
              </a:rPr>
              <a:t>داشته باشند رژیم غذایی کاهش دهنده وزن تجویز شود.</a:t>
            </a:r>
          </a:p>
          <a:p>
            <a:pPr marL="457200" indent="-457200" algn="r" rtl="1">
              <a:lnSpc>
                <a:spcPct val="150000"/>
              </a:lnSpc>
              <a:buFont typeface="Arial" panose="020B0604020202020204" pitchFamily="34" charset="0"/>
              <a:buChar char="•"/>
            </a:pPr>
            <a:r>
              <a:rPr lang="fa-IR" sz="2400" dirty="0" smtClean="0">
                <a:solidFill>
                  <a:schemeClr val="tx1">
                    <a:lumMod val="95000"/>
                    <a:lumOff val="5000"/>
                  </a:schemeClr>
                </a:solidFill>
                <a:latin typeface="Times New Roman" pitchFamily="18" charset="0"/>
                <a:cs typeface="B Nazanin" panose="00000400000000000000" pitchFamily="2" charset="-78"/>
              </a:rPr>
              <a:t>از مصرف منابع غذایی </a:t>
            </a:r>
            <a:r>
              <a:rPr lang="fa-IR" sz="2400" b="1" dirty="0" smtClean="0">
                <a:solidFill>
                  <a:srgbClr val="C00000"/>
                </a:solidFill>
                <a:latin typeface="Times New Roman" pitchFamily="18" charset="0"/>
                <a:cs typeface="B Nazanin" panose="00000400000000000000" pitchFamily="2" charset="-78"/>
              </a:rPr>
              <a:t>حاوی فروکتوز بالا </a:t>
            </a:r>
            <a:r>
              <a:rPr lang="fa-IR" sz="2400" dirty="0" smtClean="0">
                <a:solidFill>
                  <a:schemeClr val="tx1">
                    <a:lumMod val="95000"/>
                    <a:lumOff val="5000"/>
                  </a:schemeClr>
                </a:solidFill>
                <a:latin typeface="Times New Roman" pitchFamily="18" charset="0"/>
                <a:cs typeface="B Nazanin" panose="00000400000000000000" pitchFamily="2" charset="-78"/>
              </a:rPr>
              <a:t>از جمله آب میوه های صنعتی، نوشیدنی های شیرین شده، آب نبات و ... اجتناب شود.</a:t>
            </a:r>
          </a:p>
        </p:txBody>
      </p:sp>
      <p:sp>
        <p:nvSpPr>
          <p:cNvPr id="5" name="TextBox 4"/>
          <p:cNvSpPr txBox="1"/>
          <p:nvPr/>
        </p:nvSpPr>
        <p:spPr>
          <a:xfrm>
            <a:off x="76200" y="63201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1576612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44</a:t>
            </a:fld>
            <a:endParaRPr lang="en-US"/>
          </a:p>
        </p:txBody>
      </p:sp>
      <p:sp>
        <p:nvSpPr>
          <p:cNvPr id="3" name="TextBox 2"/>
          <p:cNvSpPr txBox="1"/>
          <p:nvPr/>
        </p:nvSpPr>
        <p:spPr>
          <a:xfrm>
            <a:off x="228599" y="404977"/>
            <a:ext cx="8718933" cy="5386090"/>
          </a:xfrm>
          <a:prstGeom prst="rect">
            <a:avLst/>
          </a:prstGeom>
          <a:solidFill>
            <a:schemeClr val="accent3">
              <a:lumMod val="20000"/>
              <a:lumOff val="80000"/>
            </a:schemeClr>
          </a:solidFill>
          <a:ln>
            <a:solidFill>
              <a:schemeClr val="accent1">
                <a:lumMod val="75000"/>
              </a:schemeClr>
            </a:solidFill>
          </a:ln>
        </p:spPr>
        <p:txBody>
          <a:bodyPr wrap="square" rtlCol="0">
            <a:spAutoFit/>
          </a:bodyPr>
          <a:lstStyle/>
          <a:p>
            <a:pPr algn="ctr" rtl="1"/>
            <a:r>
              <a:rPr lang="fa-IR" sz="1400" b="1" dirty="0" smtClean="0">
                <a:solidFill>
                  <a:srgbClr val="002060"/>
                </a:solidFill>
                <a:latin typeface="Times New Roman" pitchFamily="18" charset="0"/>
                <a:cs typeface="Times New Roman" pitchFamily="18" charset="0"/>
              </a:rPr>
              <a:t>ادامه</a:t>
            </a:r>
            <a:r>
              <a:rPr lang="fa-IR" sz="2800" b="1" dirty="0" smtClean="0">
                <a:solidFill>
                  <a:srgbClr val="002060"/>
                </a:solidFill>
                <a:latin typeface="Times New Roman" pitchFamily="18" charset="0"/>
                <a:cs typeface="Times New Roman" pitchFamily="18" charset="0"/>
              </a:rPr>
              <a:t> نکات تغذیه ای در اختلالات پورین ها</a:t>
            </a:r>
          </a:p>
          <a:p>
            <a:pPr algn="ctr" rtl="1"/>
            <a:endParaRPr lang="fa-IR" sz="2800" b="1" dirty="0" smtClean="0">
              <a:solidFill>
                <a:srgbClr val="002060"/>
              </a:solidFill>
              <a:latin typeface="Times New Roman" pitchFamily="18" charset="0"/>
              <a:cs typeface="Times New Roman" pitchFamily="18" charset="0"/>
            </a:endParaRPr>
          </a:p>
          <a:p>
            <a:pPr marL="457200" indent="-457200" algn="r" rtl="1">
              <a:lnSpc>
                <a:spcPct val="150000"/>
              </a:lnSpc>
              <a:buFont typeface="Arial" panose="020B0604020202020204" pitchFamily="34" charset="0"/>
              <a:buChar char="•"/>
            </a:pPr>
            <a:r>
              <a:rPr lang="fa-IR" sz="2400" dirty="0" smtClean="0">
                <a:solidFill>
                  <a:schemeClr val="tx1">
                    <a:lumMod val="95000"/>
                    <a:lumOff val="5000"/>
                  </a:schemeClr>
                </a:solidFill>
                <a:latin typeface="Times New Roman" pitchFamily="18" charset="0"/>
                <a:cs typeface="B Nazanin" panose="00000400000000000000" pitchFamily="2" charset="-78"/>
              </a:rPr>
              <a:t>مصرف سدیم در افراد دچار هیپراوریسمی باید </a:t>
            </a:r>
            <a:r>
              <a:rPr lang="fa-IR" sz="2400" b="1" dirty="0" smtClean="0">
                <a:solidFill>
                  <a:srgbClr val="0070C0"/>
                </a:solidFill>
                <a:latin typeface="Times New Roman" pitchFamily="18" charset="0"/>
                <a:cs typeface="B Nazanin" panose="00000400000000000000" pitchFamily="2" charset="-78"/>
              </a:rPr>
              <a:t>کمتر از 100 میلی مول </a:t>
            </a:r>
            <a:r>
              <a:rPr lang="fa-IR" sz="2400" dirty="0" smtClean="0">
                <a:solidFill>
                  <a:schemeClr val="tx1">
                    <a:lumMod val="95000"/>
                    <a:lumOff val="5000"/>
                  </a:schemeClr>
                </a:solidFill>
                <a:latin typeface="Times New Roman" pitchFamily="18" charset="0"/>
                <a:cs typeface="B Nazanin" panose="00000400000000000000" pitchFamily="2" charset="-78"/>
              </a:rPr>
              <a:t>در روز باشد.</a:t>
            </a:r>
          </a:p>
          <a:p>
            <a:pPr marL="457200" indent="-457200" algn="r" rtl="1">
              <a:lnSpc>
                <a:spcPct val="150000"/>
              </a:lnSpc>
              <a:buFont typeface="Arial" panose="020B0604020202020204" pitchFamily="34" charset="0"/>
              <a:buChar char="•"/>
            </a:pPr>
            <a:r>
              <a:rPr lang="fa-IR" sz="2400" dirty="0" smtClean="0">
                <a:solidFill>
                  <a:schemeClr val="tx1">
                    <a:lumMod val="95000"/>
                    <a:lumOff val="5000"/>
                  </a:schemeClr>
                </a:solidFill>
                <a:latin typeface="Times New Roman" pitchFamily="18" charset="0"/>
                <a:cs typeface="B Nazanin" panose="00000400000000000000" pitchFamily="2" charset="-78"/>
              </a:rPr>
              <a:t>از مصرف غذاهایی که حاوی </a:t>
            </a:r>
            <a:r>
              <a:rPr lang="fa-IR" sz="2400" b="1" dirty="0" smtClean="0">
                <a:solidFill>
                  <a:srgbClr val="002060"/>
                </a:solidFill>
                <a:latin typeface="Times New Roman" pitchFamily="18" charset="0"/>
                <a:cs typeface="B Nazanin" panose="00000400000000000000" pitchFamily="2" charset="-78"/>
              </a:rPr>
              <a:t>پورین بسیار بالایی </a:t>
            </a:r>
            <a:r>
              <a:rPr lang="fa-IR" sz="2400" dirty="0" smtClean="0">
                <a:solidFill>
                  <a:schemeClr val="tx1">
                    <a:lumMod val="95000"/>
                    <a:lumOff val="5000"/>
                  </a:schemeClr>
                </a:solidFill>
                <a:latin typeface="Times New Roman" pitchFamily="18" charset="0"/>
                <a:cs typeface="B Nazanin" panose="00000400000000000000" pitchFamily="2" charset="-78"/>
              </a:rPr>
              <a:t>هستند اجتناب شود که شامل </a:t>
            </a:r>
            <a:r>
              <a:rPr lang="fa-IR" sz="2400" b="1" dirty="0" smtClean="0">
                <a:solidFill>
                  <a:srgbClr val="C00000"/>
                </a:solidFill>
                <a:latin typeface="Times New Roman" pitchFamily="18" charset="0"/>
                <a:cs typeface="B Nazanin" panose="00000400000000000000" pitchFamily="2" charset="-78"/>
              </a:rPr>
              <a:t>ساردین، ماهی کولی، شاه ماهی، عصاره گوشت، آب گوشت، امعاء و احشاء، کبک، غاز، مخمر و بوقلمون </a:t>
            </a:r>
            <a:r>
              <a:rPr lang="fa-IR" sz="2400" dirty="0" smtClean="0">
                <a:solidFill>
                  <a:schemeClr val="tx1">
                    <a:lumMod val="95000"/>
                    <a:lumOff val="5000"/>
                  </a:schemeClr>
                </a:solidFill>
                <a:latin typeface="Times New Roman" pitchFamily="18" charset="0"/>
                <a:cs typeface="B Nazanin" panose="00000400000000000000" pitchFamily="2" charset="-78"/>
              </a:rPr>
              <a:t>هستند.</a:t>
            </a:r>
            <a:endParaRPr lang="en-US" sz="2400" dirty="0" smtClean="0">
              <a:solidFill>
                <a:schemeClr val="tx1">
                  <a:lumMod val="95000"/>
                  <a:lumOff val="5000"/>
                </a:schemeClr>
              </a:solidFill>
              <a:latin typeface="Times New Roman" pitchFamily="18" charset="0"/>
              <a:cs typeface="B Nazanin" panose="00000400000000000000" pitchFamily="2" charset="-78"/>
            </a:endParaRPr>
          </a:p>
          <a:p>
            <a:pPr marL="457200" indent="-457200" algn="r" rtl="1">
              <a:lnSpc>
                <a:spcPct val="150000"/>
              </a:lnSpc>
              <a:buFont typeface="Arial" panose="020B0604020202020204" pitchFamily="34" charset="0"/>
              <a:buChar char="•"/>
            </a:pPr>
            <a:r>
              <a:rPr lang="fa-IR" sz="2400" dirty="0">
                <a:solidFill>
                  <a:schemeClr val="tx1">
                    <a:lumMod val="95000"/>
                    <a:lumOff val="5000"/>
                  </a:schemeClr>
                </a:solidFill>
                <a:latin typeface="Times New Roman" pitchFamily="18" charset="0"/>
                <a:cs typeface="B Nazanin" panose="00000400000000000000" pitchFamily="2" charset="-78"/>
              </a:rPr>
              <a:t>غذاهای حاوی پورین متوسط یا نسبتا بالا، در حد اعتدال مصرف شوند که شامل </a:t>
            </a:r>
            <a:r>
              <a:rPr lang="fa-IR" sz="2400" b="1" dirty="0" smtClean="0">
                <a:solidFill>
                  <a:srgbClr val="0070C0"/>
                </a:solidFill>
                <a:latin typeface="Times New Roman" pitchFamily="18" charset="0"/>
                <a:cs typeface="B Nazanin" panose="00000400000000000000" pitchFamily="2" charset="-78"/>
              </a:rPr>
              <a:t>گوشت </a:t>
            </a:r>
            <a:r>
              <a:rPr lang="fa-IR" sz="2400" b="1" dirty="0">
                <a:solidFill>
                  <a:srgbClr val="0070C0"/>
                </a:solidFill>
                <a:latin typeface="Times New Roman" pitchFamily="18" charset="0"/>
                <a:cs typeface="B Nazanin" panose="00000400000000000000" pitchFamily="2" charset="-78"/>
              </a:rPr>
              <a:t>قرمز، ماهی ها بجز موارد ذکر شده در بند قبلی، ماکیان، مارچوبه، صدف خوراکی، عدس، نخود فرنگی، لوبیا، قارچ و اسفناج </a:t>
            </a:r>
            <a:r>
              <a:rPr lang="fa-IR" sz="2400" dirty="0">
                <a:solidFill>
                  <a:schemeClr val="tx1">
                    <a:lumMod val="95000"/>
                    <a:lumOff val="5000"/>
                  </a:schemeClr>
                </a:solidFill>
                <a:latin typeface="Times New Roman" pitchFamily="18" charset="0"/>
                <a:cs typeface="B Nazanin" panose="00000400000000000000" pitchFamily="2" charset="-78"/>
              </a:rPr>
              <a:t>هستند.</a:t>
            </a:r>
          </a:p>
          <a:p>
            <a:pPr marL="457200" indent="-457200" algn="r" rtl="1">
              <a:lnSpc>
                <a:spcPct val="150000"/>
              </a:lnSpc>
              <a:buFont typeface="Arial" panose="020B0604020202020204" pitchFamily="34" charset="0"/>
              <a:buChar char="•"/>
            </a:pPr>
            <a:endParaRPr lang="fa-IR" sz="2400" dirty="0" smtClean="0">
              <a:solidFill>
                <a:schemeClr val="tx1">
                  <a:lumMod val="95000"/>
                  <a:lumOff val="5000"/>
                </a:schemeClr>
              </a:solidFill>
              <a:latin typeface="Times New Roman" pitchFamily="18" charset="0"/>
              <a:cs typeface="B Nazanin" panose="00000400000000000000" pitchFamily="2" charset="-78"/>
            </a:endParaRPr>
          </a:p>
        </p:txBody>
      </p:sp>
      <p:sp>
        <p:nvSpPr>
          <p:cNvPr id="5" name="TextBox 4"/>
          <p:cNvSpPr txBox="1"/>
          <p:nvPr/>
        </p:nvSpPr>
        <p:spPr>
          <a:xfrm>
            <a:off x="76200" y="63201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18831175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45</a:t>
            </a:fld>
            <a:endParaRPr lang="en-US"/>
          </a:p>
        </p:txBody>
      </p:sp>
      <p:sp>
        <p:nvSpPr>
          <p:cNvPr id="3" name="TextBox 2"/>
          <p:cNvSpPr txBox="1"/>
          <p:nvPr/>
        </p:nvSpPr>
        <p:spPr>
          <a:xfrm>
            <a:off x="228599" y="404977"/>
            <a:ext cx="8718933" cy="5478423"/>
          </a:xfrm>
          <a:prstGeom prst="rect">
            <a:avLst/>
          </a:prstGeom>
          <a:solidFill>
            <a:schemeClr val="accent3">
              <a:lumMod val="20000"/>
              <a:lumOff val="80000"/>
            </a:schemeClr>
          </a:solidFill>
          <a:ln>
            <a:solidFill>
              <a:schemeClr val="accent1">
                <a:lumMod val="75000"/>
              </a:schemeClr>
            </a:solidFill>
          </a:ln>
        </p:spPr>
        <p:txBody>
          <a:bodyPr wrap="square" rtlCol="0">
            <a:spAutoFit/>
          </a:bodyPr>
          <a:lstStyle/>
          <a:p>
            <a:pPr algn="ctr" rtl="1"/>
            <a:r>
              <a:rPr lang="fa-IR" sz="1400" b="1" dirty="0">
                <a:solidFill>
                  <a:srgbClr val="002060"/>
                </a:solidFill>
                <a:latin typeface="Times New Roman" pitchFamily="18" charset="0"/>
                <a:cs typeface="Times New Roman" pitchFamily="18" charset="0"/>
              </a:rPr>
              <a:t>ادامه</a:t>
            </a:r>
            <a:r>
              <a:rPr lang="fa-IR" sz="2800" b="1" dirty="0">
                <a:solidFill>
                  <a:srgbClr val="002060"/>
                </a:solidFill>
                <a:latin typeface="Times New Roman" pitchFamily="18" charset="0"/>
                <a:cs typeface="Times New Roman" pitchFamily="18" charset="0"/>
              </a:rPr>
              <a:t> نکات تغذیه ای در اختلالات پورین ها</a:t>
            </a:r>
          </a:p>
          <a:p>
            <a:pPr algn="ctr" rtl="1"/>
            <a:endParaRPr lang="fa-IR" sz="2800" b="1" dirty="0" smtClean="0">
              <a:solidFill>
                <a:srgbClr val="002060"/>
              </a:solidFill>
              <a:latin typeface="Times New Roman" pitchFamily="18" charset="0"/>
              <a:cs typeface="Times New Roman" pitchFamily="18" charset="0"/>
            </a:endParaRPr>
          </a:p>
          <a:p>
            <a:pPr marL="457200" indent="-457200" algn="just" rtl="1">
              <a:lnSpc>
                <a:spcPct val="150000"/>
              </a:lnSpc>
              <a:buFont typeface="Arial" panose="020B0604020202020204" pitchFamily="34" charset="0"/>
              <a:buChar char="•"/>
            </a:pPr>
            <a:r>
              <a:rPr lang="fa-IR" sz="2800" dirty="0" smtClean="0">
                <a:solidFill>
                  <a:schemeClr val="tx1">
                    <a:lumMod val="95000"/>
                    <a:lumOff val="5000"/>
                  </a:schemeClr>
                </a:solidFill>
                <a:latin typeface="Times New Roman" pitchFamily="18" charset="0"/>
                <a:cs typeface="B Nazanin" panose="00000400000000000000" pitchFamily="2" charset="-78"/>
              </a:rPr>
              <a:t>مواد غذایی حاوی پورین کم یا ناچیز در افراد مبتلا جهت گنجاندن در رژیم غذایی بیشتر مورد توجه قرار بگیرند، مواردی که در زیر ذکر شدند حاوی پورین بسیار کمی هستند: </a:t>
            </a:r>
          </a:p>
          <a:p>
            <a:pPr marL="457200" indent="-457200" algn="just" rtl="1">
              <a:lnSpc>
                <a:spcPct val="150000"/>
              </a:lnSpc>
              <a:buFont typeface="Wingdings" panose="05000000000000000000" pitchFamily="2" charset="2"/>
              <a:buChar char="v"/>
            </a:pPr>
            <a:r>
              <a:rPr lang="fa-IR" sz="2800" b="1" dirty="0">
                <a:solidFill>
                  <a:srgbClr val="0070C0"/>
                </a:solidFill>
                <a:latin typeface="Times New Roman" pitchFamily="18" charset="0"/>
                <a:cs typeface="B Nazanin" panose="00000400000000000000" pitchFamily="2" charset="-78"/>
              </a:rPr>
              <a:t>غلات </a:t>
            </a:r>
            <a:r>
              <a:rPr lang="fa-IR" sz="2800" b="1" dirty="0" smtClean="0">
                <a:solidFill>
                  <a:srgbClr val="0070C0"/>
                </a:solidFill>
                <a:latin typeface="Times New Roman" pitchFamily="18" charset="0"/>
                <a:cs typeface="B Nazanin" panose="00000400000000000000" pitchFamily="2" charset="-78"/>
              </a:rPr>
              <a:t>(نان ها، برنج و ...)، روغن ها، لبنیات (پنیر، شیر و ماست)، قهوه، تخم مرغ، سبزیجات </a:t>
            </a:r>
            <a:r>
              <a:rPr lang="fa-IR" sz="2800" b="1" dirty="0" smtClean="0">
                <a:solidFill>
                  <a:srgbClr val="C00000"/>
                </a:solidFill>
                <a:latin typeface="Times New Roman" pitchFamily="18" charset="0"/>
                <a:cs typeface="B Nazanin" panose="00000400000000000000" pitchFamily="2" charset="-78"/>
              </a:rPr>
              <a:t>(بجز مواد ذکر شده در بند قبلی)</a:t>
            </a:r>
            <a:r>
              <a:rPr lang="fa-IR" sz="2800" b="1" dirty="0" smtClean="0">
                <a:solidFill>
                  <a:srgbClr val="0070C0"/>
                </a:solidFill>
                <a:latin typeface="Times New Roman" pitchFamily="18" charset="0"/>
                <a:cs typeface="B Nazanin" panose="00000400000000000000" pitchFamily="2" charset="-78"/>
              </a:rPr>
              <a:t>، میوه ها، چربی و شیرینی ها، نوشیدنی های شیرین، مغزها، برنج، چای، نمک، شکر و شکلات</a:t>
            </a:r>
            <a:r>
              <a:rPr lang="fa-IR" sz="2800" b="1" dirty="0" smtClean="0">
                <a:solidFill>
                  <a:srgbClr val="00B050"/>
                </a:solidFill>
                <a:latin typeface="Times New Roman" pitchFamily="18" charset="0"/>
                <a:cs typeface="B Nazanin" panose="00000400000000000000" pitchFamily="2" charset="-78"/>
              </a:rPr>
              <a:t> </a:t>
            </a:r>
            <a:r>
              <a:rPr lang="fa-IR" sz="2800" dirty="0" smtClean="0">
                <a:solidFill>
                  <a:schemeClr val="tx1">
                    <a:lumMod val="95000"/>
                    <a:lumOff val="5000"/>
                  </a:schemeClr>
                </a:solidFill>
                <a:latin typeface="Times New Roman" pitchFamily="18" charset="0"/>
                <a:cs typeface="B Nazanin" panose="00000400000000000000" pitchFamily="2" charset="-78"/>
              </a:rPr>
              <a:t>در این گروه قرار دارند.</a:t>
            </a:r>
            <a:endParaRPr lang="fa-IR" sz="2800" dirty="0" smtClean="0">
              <a:solidFill>
                <a:srgbClr val="002060"/>
              </a:solidFill>
              <a:latin typeface="Times New Roman" pitchFamily="18" charset="0"/>
              <a:cs typeface="Times New Roman" pitchFamily="18" charset="0"/>
            </a:endParaRPr>
          </a:p>
        </p:txBody>
      </p:sp>
      <p:sp>
        <p:nvSpPr>
          <p:cNvPr id="5" name="TextBox 4"/>
          <p:cNvSpPr txBox="1"/>
          <p:nvPr/>
        </p:nvSpPr>
        <p:spPr>
          <a:xfrm>
            <a:off x="152400" y="632013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J. Modern Nutrition in Health and </a:t>
            </a:r>
            <a:r>
              <a:rPr lang="en-US" sz="1200" dirty="0" smtClean="0">
                <a:solidFill>
                  <a:srgbClr val="002060"/>
                </a:solidFill>
                <a:latin typeface="Times New Roman" pitchFamily="18" charset="0"/>
                <a:cs typeface="Times New Roman" pitchFamily="18" charset="0"/>
              </a:rPr>
              <a:t>Disease, 2014.</a:t>
            </a:r>
          </a:p>
        </p:txBody>
      </p:sp>
    </p:spTree>
    <p:extLst>
      <p:ext uri="{BB962C8B-B14F-4D97-AF65-F5344CB8AC3E}">
        <p14:creationId xmlns:p14="http://schemas.microsoft.com/office/powerpoint/2010/main" val="1435702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9144000" cy="7315200"/>
          </a:xfrm>
          <a:prstGeom prst="rect">
            <a:avLst/>
          </a:prstGeom>
        </p:spPr>
      </p:pic>
      <p:sp>
        <p:nvSpPr>
          <p:cNvPr id="2" name="Slide Number Placeholder 1"/>
          <p:cNvSpPr>
            <a:spLocks noGrp="1"/>
          </p:cNvSpPr>
          <p:nvPr>
            <p:ph type="sldNum" sz="quarter" idx="12"/>
          </p:nvPr>
        </p:nvSpPr>
        <p:spPr/>
        <p:txBody>
          <a:bodyPr/>
          <a:lstStyle/>
          <a:p>
            <a:fld id="{B6F15528-21DE-4FAA-801E-634DDDAF4B2B}" type="slidenum">
              <a:rPr lang="en-US" smtClean="0"/>
              <a:pPr/>
              <a:t>46</a:t>
            </a:fld>
            <a:endParaRPr lang="en-US"/>
          </a:p>
        </p:txBody>
      </p:sp>
      <p:sp>
        <p:nvSpPr>
          <p:cNvPr id="3" name="TextBox 2"/>
          <p:cNvSpPr txBox="1"/>
          <p:nvPr/>
        </p:nvSpPr>
        <p:spPr>
          <a:xfrm>
            <a:off x="571500" y="2895600"/>
            <a:ext cx="8001000" cy="1107996"/>
          </a:xfrm>
          <a:prstGeom prst="rect">
            <a:avLst/>
          </a:prstGeom>
          <a:noFill/>
        </p:spPr>
        <p:txBody>
          <a:bodyPr wrap="square" rtlCol="0">
            <a:spAutoFit/>
          </a:bodyPr>
          <a:lstStyle/>
          <a:p>
            <a:pPr algn="ctr"/>
            <a:r>
              <a:rPr lang="fa-IR" sz="6600" b="1" dirty="0" smtClean="0">
                <a:solidFill>
                  <a:schemeClr val="bg1"/>
                </a:solidFill>
              </a:rPr>
              <a:t>از همراهی شما متشکرم</a:t>
            </a:r>
            <a:endParaRPr lang="en-US" sz="6600" b="1" dirty="0">
              <a:solidFill>
                <a:schemeClr val="bg1"/>
              </a:solidFill>
            </a:endParaRPr>
          </a:p>
        </p:txBody>
      </p:sp>
    </p:spTree>
    <p:extLst>
      <p:ext uri="{BB962C8B-B14F-4D97-AF65-F5344CB8AC3E}">
        <p14:creationId xmlns:p14="http://schemas.microsoft.com/office/powerpoint/2010/main" val="395687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5" name="Title 1"/>
          <p:cNvSpPr>
            <a:spLocks noGrp="1"/>
          </p:cNvSpPr>
          <p:nvPr>
            <p:ph type="title"/>
          </p:nvPr>
        </p:nvSpPr>
        <p:spPr>
          <a:xfrm>
            <a:off x="5562600" y="0"/>
            <a:ext cx="3200400" cy="838200"/>
          </a:xfrm>
        </p:spPr>
        <p:txBody>
          <a:bodyPr>
            <a:normAutofit/>
          </a:bodyPr>
          <a:lstStyle/>
          <a:p>
            <a:pPr algn="r" rtl="1"/>
            <a:r>
              <a:rPr lang="fa-IR" sz="3600" b="1" dirty="0" smtClean="0">
                <a:solidFill>
                  <a:schemeClr val="accent1"/>
                </a:solidFill>
                <a:cs typeface="B Nazanin" panose="00000400000000000000" pitchFamily="2" charset="-78"/>
                <a:hlinkClick r:id="rId2" action="ppaction://hlinksldjump"/>
              </a:rPr>
              <a:t>گروه سبزی ها</a:t>
            </a:r>
            <a:endParaRPr lang="en-US" sz="3600" b="1" dirty="0">
              <a:solidFill>
                <a:schemeClr val="accent1"/>
              </a:solidFill>
              <a:cs typeface="B Nazanin" panose="000004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081876044"/>
              </p:ext>
            </p:extLst>
          </p:nvPr>
        </p:nvGraphicFramePr>
        <p:xfrm>
          <a:off x="270164" y="838200"/>
          <a:ext cx="8741228" cy="5896864"/>
        </p:xfrm>
        <a:graphic>
          <a:graphicData uri="http://schemas.openxmlformats.org/drawingml/2006/table">
            <a:tbl>
              <a:tblPr rtl="1">
                <a:tableStyleId>{5C22544A-7EE6-4342-B048-85BDC9FD1C3A}</a:tableStyleId>
              </a:tblPr>
              <a:tblGrid>
                <a:gridCol w="2633743">
                  <a:extLst>
                    <a:ext uri="{9D8B030D-6E8A-4147-A177-3AD203B41FA5}">
                      <a16:colId xmlns:a16="http://schemas.microsoft.com/office/drawing/2014/main" xmlns="" val="2027949504"/>
                    </a:ext>
                  </a:extLst>
                </a:gridCol>
                <a:gridCol w="686176">
                  <a:extLst>
                    <a:ext uri="{9D8B030D-6E8A-4147-A177-3AD203B41FA5}">
                      <a16:colId xmlns:a16="http://schemas.microsoft.com/office/drawing/2014/main" xmlns="" val="2418265260"/>
                    </a:ext>
                  </a:extLst>
                </a:gridCol>
                <a:gridCol w="1759940">
                  <a:extLst>
                    <a:ext uri="{9D8B030D-6E8A-4147-A177-3AD203B41FA5}">
                      <a16:colId xmlns:a16="http://schemas.microsoft.com/office/drawing/2014/main" xmlns="" val="3780588515"/>
                    </a:ext>
                  </a:extLst>
                </a:gridCol>
                <a:gridCol w="3661369">
                  <a:extLst>
                    <a:ext uri="{9D8B030D-6E8A-4147-A177-3AD203B41FA5}">
                      <a16:colId xmlns:a16="http://schemas.microsoft.com/office/drawing/2014/main" xmlns="" val="1172805172"/>
                    </a:ext>
                  </a:extLst>
                </a:gridCol>
              </a:tblGrid>
              <a:tr h="78006">
                <a:tc gridSpan="4">
                  <a:txBody>
                    <a:bodyPr/>
                    <a:lstStyle/>
                    <a:p>
                      <a:pPr marL="0" marR="0" algn="r" rtl="1">
                        <a:lnSpc>
                          <a:spcPct val="115000"/>
                        </a:lnSpc>
                        <a:spcBef>
                          <a:spcPts val="0"/>
                        </a:spcBef>
                        <a:spcAft>
                          <a:spcPts val="1000"/>
                        </a:spcAft>
                      </a:pPr>
                      <a:r>
                        <a:rPr lang="fa-IR" sz="1400" b="1" dirty="0">
                          <a:solidFill>
                            <a:srgbClr val="C00000"/>
                          </a:solidFill>
                          <a:effectLst/>
                          <a:cs typeface="B Nazanin" panose="00000400000000000000" pitchFamily="2" charset="-78"/>
                        </a:rPr>
                        <a:t>سبزی های دارای پتاسیم کم</a:t>
                      </a: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solidFill>
                      <a:srgbClr val="99FF6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60311357"/>
                  </a:ext>
                </a:extLst>
              </a:tr>
              <a:tr h="383127">
                <a:tc gridSpan="2">
                  <a:txBody>
                    <a:bodyPr/>
                    <a:lstStyle/>
                    <a:p>
                      <a:pPr marL="0" marR="0" algn="r" rtl="1">
                        <a:lnSpc>
                          <a:spcPct val="115000"/>
                        </a:lnSpc>
                        <a:spcBef>
                          <a:spcPts val="0"/>
                        </a:spcBef>
                        <a:spcAft>
                          <a:spcPts val="1000"/>
                        </a:spcAft>
                      </a:pPr>
                      <a:r>
                        <a:rPr lang="fa-IR" sz="1400" b="1">
                          <a:effectLst/>
                          <a:cs typeface="B Nazanin" panose="00000400000000000000" pitchFamily="2" charset="-78"/>
                        </a:rPr>
                        <a:t>لوبیا سبز</a:t>
                      </a:r>
                      <a:endParaRPr lang="en-US" sz="1400" b="1">
                        <a:effectLst/>
                        <a:cs typeface="B Nazanin" panose="00000400000000000000" pitchFamily="2" charset="-78"/>
                      </a:endParaRPr>
                    </a:p>
                    <a:p>
                      <a:pPr marL="0" marR="0" algn="r" rtl="1">
                        <a:lnSpc>
                          <a:spcPct val="115000"/>
                        </a:lnSpc>
                        <a:spcBef>
                          <a:spcPts val="0"/>
                        </a:spcBef>
                        <a:spcAft>
                          <a:spcPts val="1000"/>
                        </a:spcAft>
                      </a:pPr>
                      <a:r>
                        <a:rPr lang="fa-IR" sz="1400" b="1">
                          <a:effectLst/>
                          <a:cs typeface="B Nazanin" panose="00000400000000000000" pitchFamily="2" charset="-78"/>
                        </a:rPr>
                        <a:t>خیار پوست کنده</a:t>
                      </a:r>
                      <a:endParaRPr lang="en-US" sz="1400" b="1">
                        <a:effectLst/>
                        <a:cs typeface="B Nazanin" panose="00000400000000000000" pitchFamily="2" charset="-78"/>
                      </a:endParaRPr>
                    </a:p>
                    <a:p>
                      <a:pPr marL="0" marR="0" algn="r" rtl="1">
                        <a:lnSpc>
                          <a:spcPct val="115000"/>
                        </a:lnSpc>
                        <a:spcBef>
                          <a:spcPts val="0"/>
                        </a:spcBef>
                        <a:spcAft>
                          <a:spcPts val="1000"/>
                        </a:spcAft>
                        <a:tabLst>
                          <a:tab pos="558165" algn="l"/>
                        </a:tabLst>
                      </a:pPr>
                      <a:r>
                        <a:rPr lang="fa-IR" sz="1400" b="1">
                          <a:effectLst/>
                          <a:cs typeface="B Nazanin" panose="00000400000000000000" pitchFamily="2" charset="-78"/>
                        </a:rPr>
                        <a:t>شاهی	</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tc>
                <a:tc hMerge="1">
                  <a:txBody>
                    <a:bodyPr/>
                    <a:lstStyle/>
                    <a:p>
                      <a:endParaRPr lang="en-US"/>
                    </a:p>
                  </a:txBody>
                  <a:tcPr/>
                </a:tc>
                <a:tc gridSpan="2">
                  <a:txBody>
                    <a:bodyPr/>
                    <a:lstStyle/>
                    <a:p>
                      <a:pPr marL="0" marR="0" algn="r" rtl="1">
                        <a:lnSpc>
                          <a:spcPct val="115000"/>
                        </a:lnSpc>
                        <a:spcBef>
                          <a:spcPts val="0"/>
                        </a:spcBef>
                        <a:spcAft>
                          <a:spcPts val="1000"/>
                        </a:spcAft>
                      </a:pPr>
                      <a:r>
                        <a:rPr lang="fa-IR" sz="1400" b="1">
                          <a:effectLst/>
                          <a:cs typeface="B Nazanin" panose="00000400000000000000" pitchFamily="2" charset="-78"/>
                        </a:rPr>
                        <a:t>کاهو (1 لیوان)</a:t>
                      </a:r>
                      <a:endParaRPr lang="en-US" sz="1400" b="1">
                        <a:effectLst/>
                        <a:cs typeface="B Nazanin" panose="00000400000000000000" pitchFamily="2" charset="-78"/>
                      </a:endParaRPr>
                    </a:p>
                    <a:p>
                      <a:pPr marL="0" marR="0" algn="r" rtl="1">
                        <a:lnSpc>
                          <a:spcPct val="115000"/>
                        </a:lnSpc>
                        <a:spcBef>
                          <a:spcPts val="0"/>
                        </a:spcBef>
                        <a:spcAft>
                          <a:spcPts val="1000"/>
                        </a:spcAft>
                      </a:pPr>
                      <a:r>
                        <a:rPr lang="fa-IR" sz="1400" b="1">
                          <a:effectLst/>
                          <a:cs typeface="B Nazanin" panose="00000400000000000000" pitchFamily="2" charset="-78"/>
                        </a:rPr>
                        <a:t>فلفل سبز</a:t>
                      </a:r>
                      <a:endParaRPr lang="en-US" sz="1400" b="1">
                        <a:effectLst/>
                        <a:cs typeface="B Nazanin" panose="00000400000000000000" pitchFamily="2" charset="-78"/>
                      </a:endParaRPr>
                    </a:p>
                    <a:p>
                      <a:pPr marL="0" marR="0" algn="r" rtl="1">
                        <a:lnSpc>
                          <a:spcPct val="115000"/>
                        </a:lnSpc>
                        <a:spcBef>
                          <a:spcPts val="0"/>
                        </a:spcBef>
                        <a:spcAft>
                          <a:spcPts val="1000"/>
                        </a:spcAft>
                      </a:pPr>
                      <a:r>
                        <a:rPr lang="fa-IR" sz="1400" b="1">
                          <a:effectLst/>
                          <a:cs typeface="B Nazanin" panose="00000400000000000000" pitchFamily="2" charset="-78"/>
                        </a:rPr>
                        <a:t>کلم خام</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tc>
                <a:tc hMerge="1">
                  <a:txBody>
                    <a:bodyPr/>
                    <a:lstStyle/>
                    <a:p>
                      <a:endParaRPr lang="en-US"/>
                    </a:p>
                  </a:txBody>
                  <a:tcPr/>
                </a:tc>
                <a:extLst>
                  <a:ext uri="{0D108BD9-81ED-4DB2-BD59-A6C34878D82A}">
                    <a16:rowId xmlns:a16="http://schemas.microsoft.com/office/drawing/2014/main" xmlns="" val="2495054973"/>
                  </a:ext>
                </a:extLst>
              </a:tr>
              <a:tr h="72434">
                <a:tc gridSpan="3">
                  <a:txBody>
                    <a:bodyPr/>
                    <a:lstStyle/>
                    <a:p>
                      <a:pPr marL="0" marR="0" algn="r" rtl="1">
                        <a:lnSpc>
                          <a:spcPct val="115000"/>
                        </a:lnSpc>
                        <a:spcBef>
                          <a:spcPts val="0"/>
                        </a:spcBef>
                        <a:spcAft>
                          <a:spcPts val="1000"/>
                        </a:spcAft>
                      </a:pPr>
                      <a:r>
                        <a:rPr lang="fa-IR" sz="1400" b="1" dirty="0">
                          <a:solidFill>
                            <a:srgbClr val="C00000"/>
                          </a:solidFill>
                          <a:effectLst/>
                          <a:cs typeface="B Nazanin" panose="00000400000000000000" pitchFamily="2" charset="-78"/>
                        </a:rPr>
                        <a:t>سبزی های دارای پتاسیم متوسط</a:t>
                      </a: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lnR w="38100" cap="flat" cmpd="sng" algn="ctr">
                      <a:noFill/>
                      <a:prstDash val="solid"/>
                      <a:round/>
                      <a:headEnd type="none" w="med" len="med"/>
                      <a:tailEnd type="none" w="med" len="med"/>
                    </a:lnR>
                    <a:solidFill>
                      <a:srgbClr val="99FF66"/>
                    </a:solidFill>
                  </a:tcPr>
                </a:tc>
                <a:tc hMerge="1">
                  <a:txBody>
                    <a:bodyPr/>
                    <a:lstStyle/>
                    <a:p>
                      <a:endParaRPr lang="en-US"/>
                    </a:p>
                  </a:txBody>
                  <a:tcPr/>
                </a:tc>
                <a:tc hMerge="1">
                  <a:txBody>
                    <a:bodyPr/>
                    <a:lstStyle/>
                    <a:p>
                      <a:endParaRPr lang="en-US"/>
                    </a:p>
                  </a:txBody>
                  <a:tcPr/>
                </a:tc>
                <a:tc>
                  <a:txBody>
                    <a:bodyPr/>
                    <a:lstStyle/>
                    <a:p>
                      <a:endParaRPr lang="en-US" sz="1400" b="1" dirty="0"/>
                    </a:p>
                  </a:txBody>
                  <a:tcPr marL="22329" marR="22329" marT="0" marB="0">
                    <a:lnL w="38100" cap="flat" cmpd="sng" algn="ctr">
                      <a:noFill/>
                      <a:prstDash val="solid"/>
                      <a:round/>
                      <a:headEnd type="none" w="med" len="med"/>
                      <a:tailEnd type="none" w="med" len="med"/>
                    </a:lnL>
                    <a:solidFill>
                      <a:srgbClr val="99FF66"/>
                    </a:solidFill>
                  </a:tcPr>
                </a:tc>
                <a:extLst>
                  <a:ext uri="{0D108BD9-81ED-4DB2-BD59-A6C34878D82A}">
                    <a16:rowId xmlns:a16="http://schemas.microsoft.com/office/drawing/2014/main" xmlns="" val="2448915097"/>
                  </a:ext>
                </a:extLst>
              </a:tr>
              <a:tr h="1368538">
                <a:tc>
                  <a:txBody>
                    <a:bodyPr/>
                    <a:lstStyle/>
                    <a:p>
                      <a:pPr marL="0" marR="0" algn="r" rtl="1">
                        <a:lnSpc>
                          <a:spcPct val="100000"/>
                        </a:lnSpc>
                        <a:spcBef>
                          <a:spcPts val="0"/>
                        </a:spcBef>
                        <a:spcAft>
                          <a:spcPts val="1000"/>
                        </a:spcAft>
                      </a:pPr>
                      <a:r>
                        <a:rPr lang="fa-IR" sz="1400" b="1" dirty="0">
                          <a:effectLst/>
                          <a:cs typeface="B Nazanin" panose="00000400000000000000" pitchFamily="2" charset="-78"/>
                        </a:rPr>
                        <a:t>اسفناج خام</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بادمجان</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بروکلی</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پیاز</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تربچه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ذرت (نصف بلال</a:t>
                      </a:r>
                      <a:r>
                        <a:rPr lang="fa-IR" sz="1400" b="1" dirty="0" smtClean="0">
                          <a:effectLst/>
                          <a:cs typeface="B Nazanin" panose="00000400000000000000" pitchFamily="2" charset="-78"/>
                        </a:rPr>
                        <a:t>)</a:t>
                      </a:r>
                      <a:endParaRPr lang="en-US" sz="1400" b="1" dirty="0">
                        <a:effectLst/>
                        <a:cs typeface="B Nazanin" panose="00000400000000000000" pitchFamily="2" charset="-78"/>
                      </a:endParaRPr>
                    </a:p>
                  </a:txBody>
                  <a:tcPr marL="22329" marR="22329" marT="0" marB="0"/>
                </a:tc>
                <a:tc gridSpan="2">
                  <a:txBody>
                    <a:bodyPr/>
                    <a:lstStyle/>
                    <a:p>
                      <a:pPr marL="0" marR="0" algn="r" rtl="1">
                        <a:lnSpc>
                          <a:spcPct val="100000"/>
                        </a:lnSpc>
                        <a:spcBef>
                          <a:spcPts val="0"/>
                        </a:spcBef>
                        <a:spcAft>
                          <a:spcPts val="1000"/>
                        </a:spcAft>
                      </a:pPr>
                      <a:r>
                        <a:rPr lang="fa-IR" sz="1400" b="1" dirty="0">
                          <a:effectLst/>
                          <a:cs typeface="B Nazanin" panose="00000400000000000000" pitchFamily="2" charset="-78"/>
                        </a:rPr>
                        <a:t>کدو</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کرفس خام (یک شاخه)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کلم پخته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گل </a:t>
                      </a:r>
                      <a:r>
                        <a:rPr lang="fa-IR" sz="1400" b="1" dirty="0" smtClean="0">
                          <a:effectLst/>
                          <a:cs typeface="B Nazanin" panose="00000400000000000000" pitchFamily="2" charset="-78"/>
                        </a:rPr>
                        <a:t>کلم </a:t>
                      </a:r>
                    </a:p>
                    <a:p>
                      <a:pPr marL="0" marR="0" algn="r" rtl="1">
                        <a:lnSpc>
                          <a:spcPct val="100000"/>
                        </a:lnSpc>
                        <a:spcBef>
                          <a:spcPts val="0"/>
                        </a:spcBef>
                        <a:spcAft>
                          <a:spcPts val="1000"/>
                        </a:spcAft>
                      </a:pPr>
                      <a:r>
                        <a:rPr lang="fa-IR" sz="1400" b="1" dirty="0" smtClean="0">
                          <a:effectLst/>
                          <a:cs typeface="B Nazanin" panose="00000400000000000000" pitchFamily="2" charset="-78"/>
                        </a:rPr>
                        <a:t>ریواس</a:t>
                      </a:r>
                      <a:endParaRPr lang="en-US" sz="1400" b="1" dirty="0" smtClean="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شلغم</a:t>
                      </a:r>
                      <a:endParaRPr lang="en-US" sz="1400" b="1" dirty="0" smtClean="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قارچ تازه یا کنسرو</a:t>
                      </a:r>
                      <a:endParaRPr lang="en-US" sz="1400" b="1" dirty="0" smtClean="0">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lnR w="38100" cap="flat" cmpd="sng" algn="ctr">
                      <a:noFill/>
                      <a:prstDash val="solid"/>
                      <a:round/>
                      <a:headEnd type="none" w="med" len="med"/>
                      <a:tailEnd type="none" w="med" len="med"/>
                    </a:lnR>
                  </a:tcPr>
                </a:tc>
                <a:tc hMerge="1">
                  <a:txBody>
                    <a:bodyPr/>
                    <a:lstStyle/>
                    <a:p>
                      <a:endParaRPr lang="en-US"/>
                    </a:p>
                  </a:txBody>
                  <a:tcPr/>
                </a:tc>
                <a:tc>
                  <a:txBody>
                    <a:bodyPr/>
                    <a:lstStyle/>
                    <a:p>
                      <a:pPr marL="0" marR="0" algn="r" rtl="1">
                        <a:lnSpc>
                          <a:spcPct val="100000"/>
                        </a:lnSpc>
                        <a:spcBef>
                          <a:spcPts val="0"/>
                        </a:spcBef>
                        <a:spcAft>
                          <a:spcPts val="1000"/>
                        </a:spcAft>
                      </a:pPr>
                      <a:r>
                        <a:rPr lang="fa-IR" sz="1400" b="1" dirty="0" smtClean="0">
                          <a:effectLst/>
                          <a:cs typeface="B Nazanin" panose="00000400000000000000" pitchFamily="2" charset="-78"/>
                        </a:rPr>
                        <a:t>مارچوبه (5 شاخه)</a:t>
                      </a:r>
                      <a:endParaRPr lang="en-US" sz="1400" b="1" dirty="0" smtClean="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نخود سبز</a:t>
                      </a:r>
                      <a:endParaRPr lang="en-US" sz="1400" b="1" dirty="0" smtClean="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هویج پخته</a:t>
                      </a:r>
                      <a:endParaRPr lang="en-US" sz="1400" b="1" dirty="0" smtClean="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هویج خام (1 عدد کوچک)</a:t>
                      </a:r>
                      <a:endParaRPr lang="en-US" sz="1400" b="1" dirty="0" smtClean="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سبزی خوردن (1 بشقاب میوه خوری کوچک)</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lnL w="38100" cap="flat" cmpd="sng" algn="ctr">
                      <a:noFill/>
                      <a:prstDash val="solid"/>
                      <a:round/>
                      <a:headEnd type="none" w="med" len="med"/>
                      <a:tailEnd type="none" w="med" len="med"/>
                    </a:lnL>
                  </a:tcPr>
                </a:tc>
                <a:extLst>
                  <a:ext uri="{0D108BD9-81ED-4DB2-BD59-A6C34878D82A}">
                    <a16:rowId xmlns:a16="http://schemas.microsoft.com/office/drawing/2014/main" xmlns="" val="2480733627"/>
                  </a:ext>
                </a:extLst>
              </a:tr>
              <a:tr h="74292">
                <a:tc gridSpan="4">
                  <a:txBody>
                    <a:bodyPr/>
                    <a:lstStyle/>
                    <a:p>
                      <a:pPr marL="0" marR="0" algn="r" rtl="1">
                        <a:lnSpc>
                          <a:spcPct val="115000"/>
                        </a:lnSpc>
                        <a:spcBef>
                          <a:spcPts val="0"/>
                        </a:spcBef>
                        <a:spcAft>
                          <a:spcPts val="1000"/>
                        </a:spcAft>
                      </a:pPr>
                      <a:r>
                        <a:rPr lang="fa-IR" sz="1400" b="1" dirty="0">
                          <a:solidFill>
                            <a:srgbClr val="C00000"/>
                          </a:solidFill>
                          <a:effectLst/>
                          <a:cs typeface="B Nazanin" panose="00000400000000000000" pitchFamily="2" charset="-78"/>
                        </a:rPr>
                        <a:t>سبزی های دارای پتاسیم بالا</a:t>
                      </a: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solidFill>
                      <a:srgbClr val="99FF6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91587165"/>
                  </a:ext>
                </a:extLst>
              </a:tr>
              <a:tr h="1706930">
                <a:tc>
                  <a:txBody>
                    <a:bodyPr/>
                    <a:lstStyle/>
                    <a:p>
                      <a:pPr marL="0" marR="0" algn="r" rtl="1">
                        <a:lnSpc>
                          <a:spcPct val="100000"/>
                        </a:lnSpc>
                        <a:spcBef>
                          <a:spcPts val="0"/>
                        </a:spcBef>
                        <a:spcAft>
                          <a:spcPts val="1000"/>
                        </a:spcAft>
                      </a:pPr>
                      <a:r>
                        <a:rPr lang="fa-IR" sz="1400" b="1" dirty="0">
                          <a:effectLst/>
                          <a:cs typeface="B Nazanin" panose="00000400000000000000" pitchFamily="2" charset="-78"/>
                        </a:rPr>
                        <a:t>اسفناج پخته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چغندر</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کرفس پخته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قارچ </a:t>
                      </a:r>
                      <a:r>
                        <a:rPr lang="fa-IR" sz="1400" b="1" dirty="0" smtClean="0">
                          <a:effectLst/>
                          <a:cs typeface="B Nazanin" panose="00000400000000000000" pitchFamily="2" charset="-78"/>
                        </a:rPr>
                        <a:t>پخته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بامیه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فلفل تند</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tc>
                <a:tc gridSpan="2">
                  <a:txBody>
                    <a:bodyPr/>
                    <a:lstStyle/>
                    <a:p>
                      <a:pPr marL="0" marR="0" algn="r" rtl="1">
                        <a:lnSpc>
                          <a:spcPct val="100000"/>
                        </a:lnSpc>
                        <a:spcBef>
                          <a:spcPts val="0"/>
                        </a:spcBef>
                        <a:spcAft>
                          <a:spcPts val="1000"/>
                        </a:spcAft>
                      </a:pPr>
                      <a:r>
                        <a:rPr lang="fa-IR" sz="1400" b="1" dirty="0">
                          <a:effectLst/>
                          <a:cs typeface="B Nazanin" panose="00000400000000000000" pitchFamily="2" charset="-78"/>
                        </a:rPr>
                        <a:t>آب گوجه فرنگی (بدون نمک)</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آب گوجه فرنگی معمولی</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گوجه فرنگی( 1 عدد متوسط)</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رب گوجه فرنگی(2 قاشق غذاخوری)</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سبزی پخته</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smtClean="0">
                          <a:effectLst/>
                          <a:cs typeface="B Nazanin" panose="00000400000000000000" pitchFamily="2" charset="-78"/>
                        </a:rPr>
                        <a:t>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22329" marR="22329" marT="0" marB="0"/>
                </a:tc>
                <a:tc hMerge="1">
                  <a:txBody>
                    <a:bodyPr/>
                    <a:lstStyle/>
                    <a:p>
                      <a:endParaRPr lang="en-US"/>
                    </a:p>
                  </a:txBody>
                  <a:tcPr/>
                </a:tc>
                <a:tc>
                  <a:txBody>
                    <a:bodyPr/>
                    <a:lstStyle/>
                    <a:p>
                      <a:pPr marL="0" marR="0" algn="r" rtl="1">
                        <a:lnSpc>
                          <a:spcPct val="100000"/>
                        </a:lnSpc>
                        <a:spcBef>
                          <a:spcPts val="0"/>
                        </a:spcBef>
                        <a:spcAft>
                          <a:spcPts val="1000"/>
                        </a:spcAft>
                      </a:pPr>
                      <a:r>
                        <a:rPr lang="fa-IR" sz="1400" b="1" dirty="0">
                          <a:effectLst/>
                          <a:cs typeface="B Nazanin" panose="00000400000000000000" pitchFamily="2" charset="-78"/>
                        </a:rPr>
                        <a:t>کلم </a:t>
                      </a:r>
                      <a:r>
                        <a:rPr lang="fa-IR" sz="1400" b="1" dirty="0" smtClean="0">
                          <a:effectLst/>
                          <a:cs typeface="B Nazanin" panose="00000400000000000000" pitchFamily="2" charset="-78"/>
                        </a:rPr>
                        <a:t>بروکسل</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سیب زمینی آب پز یا پوره (1 عدد متوسط)</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سیب زمینی تنوری (نصف 1 عدد متوسط)</a:t>
                      </a:r>
                      <a:endParaRPr lang="en-US" sz="1400" b="1" dirty="0">
                        <a:effectLst/>
                        <a:cs typeface="B Nazanin" panose="00000400000000000000" pitchFamily="2" charset="-78"/>
                      </a:endParaRPr>
                    </a:p>
                    <a:p>
                      <a:pPr marL="0" marR="0" algn="r" rtl="1">
                        <a:lnSpc>
                          <a:spcPct val="100000"/>
                        </a:lnSpc>
                        <a:spcBef>
                          <a:spcPts val="0"/>
                        </a:spcBef>
                        <a:spcAft>
                          <a:spcPts val="1000"/>
                        </a:spcAft>
                      </a:pPr>
                      <a:r>
                        <a:rPr lang="fa-IR" sz="1400" b="1" dirty="0">
                          <a:effectLst/>
                          <a:cs typeface="B Nazanin" panose="00000400000000000000" pitchFamily="2" charset="-78"/>
                        </a:rPr>
                        <a:t>سیب زمینی سرخ کرده (30 گرم</a:t>
                      </a:r>
                      <a:r>
                        <a:rPr lang="fa-IR" sz="1400" b="1" dirty="0" smtClean="0">
                          <a:effectLst/>
                          <a:cs typeface="B Nazanin" panose="00000400000000000000" pitchFamily="2" charset="-78"/>
                        </a:rPr>
                        <a:t>)</a:t>
                      </a:r>
                    </a:p>
                    <a:p>
                      <a:pPr marL="0" marR="0" lvl="0" indent="0" algn="r" defTabSz="914400" rtl="1" eaLnBrk="1" fontAlgn="auto" latinLnBrk="0" hangingPunct="1">
                        <a:lnSpc>
                          <a:spcPct val="100000"/>
                        </a:lnSpc>
                        <a:spcBef>
                          <a:spcPts val="0"/>
                        </a:spcBef>
                        <a:spcAft>
                          <a:spcPts val="1000"/>
                        </a:spcAft>
                        <a:buClrTx/>
                        <a:buSzTx/>
                        <a:buFontTx/>
                        <a:buNone/>
                        <a:tabLst/>
                        <a:defRPr/>
                      </a:pPr>
                      <a:r>
                        <a:rPr lang="fa-IR" sz="1400" b="1" dirty="0" smtClean="0">
                          <a:effectLst/>
                          <a:cs typeface="B Nazanin" panose="00000400000000000000" pitchFamily="2" charset="-78"/>
                        </a:rPr>
                        <a:t>کدو حلوایی</a:t>
                      </a:r>
                    </a:p>
                  </a:txBody>
                  <a:tcPr marL="22329" marR="22329" marT="0" marB="0"/>
                </a:tc>
                <a:extLst>
                  <a:ext uri="{0D108BD9-81ED-4DB2-BD59-A6C34878D82A}">
                    <a16:rowId xmlns:a16="http://schemas.microsoft.com/office/drawing/2014/main" xmlns="" val="46222227"/>
                  </a:ext>
                </a:extLst>
              </a:tr>
            </a:tbl>
          </a:graphicData>
        </a:graphic>
      </p:graphicFrame>
    </p:spTree>
    <p:extLst>
      <p:ext uri="{BB962C8B-B14F-4D97-AF65-F5344CB8AC3E}">
        <p14:creationId xmlns:p14="http://schemas.microsoft.com/office/powerpoint/2010/main" val="2728041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
        <p:nvSpPr>
          <p:cNvPr id="5" name="Title 1"/>
          <p:cNvSpPr>
            <a:spLocks noGrp="1"/>
          </p:cNvSpPr>
          <p:nvPr>
            <p:ph type="title"/>
          </p:nvPr>
        </p:nvSpPr>
        <p:spPr>
          <a:xfrm>
            <a:off x="5562600" y="0"/>
            <a:ext cx="3200400" cy="838200"/>
          </a:xfrm>
        </p:spPr>
        <p:txBody>
          <a:bodyPr>
            <a:normAutofit/>
          </a:bodyPr>
          <a:lstStyle/>
          <a:p>
            <a:pPr algn="r" rtl="1"/>
            <a:r>
              <a:rPr lang="fa-IR" sz="3600" b="1" dirty="0" smtClean="0">
                <a:solidFill>
                  <a:schemeClr val="accent1"/>
                </a:solidFill>
                <a:cs typeface="B Nazanin" panose="00000400000000000000" pitchFamily="2" charset="-78"/>
                <a:hlinkClick r:id="rId2" action="ppaction://hlinksldjump"/>
              </a:rPr>
              <a:t>گروه میوه ها</a:t>
            </a:r>
            <a:endParaRPr lang="en-US" sz="3600" b="1" dirty="0">
              <a:solidFill>
                <a:schemeClr val="accent1"/>
              </a:solidFill>
              <a:cs typeface="B Nazanin" panose="000004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4076806065"/>
              </p:ext>
            </p:extLst>
          </p:nvPr>
        </p:nvGraphicFramePr>
        <p:xfrm>
          <a:off x="132608" y="762000"/>
          <a:ext cx="8706592" cy="5631290"/>
        </p:xfrm>
        <a:graphic>
          <a:graphicData uri="http://schemas.openxmlformats.org/drawingml/2006/table">
            <a:tbl>
              <a:tblPr rtl="1">
                <a:tableStyleId>{5C22544A-7EE6-4342-B048-85BDC9FD1C3A}</a:tableStyleId>
              </a:tblPr>
              <a:tblGrid>
                <a:gridCol w="1805884">
                  <a:extLst>
                    <a:ext uri="{9D8B030D-6E8A-4147-A177-3AD203B41FA5}">
                      <a16:colId xmlns:a16="http://schemas.microsoft.com/office/drawing/2014/main" xmlns="" val="1811549727"/>
                    </a:ext>
                  </a:extLst>
                </a:gridCol>
                <a:gridCol w="305101">
                  <a:extLst>
                    <a:ext uri="{9D8B030D-6E8A-4147-A177-3AD203B41FA5}">
                      <a16:colId xmlns:a16="http://schemas.microsoft.com/office/drawing/2014/main" xmlns="" val="436103546"/>
                    </a:ext>
                  </a:extLst>
                </a:gridCol>
                <a:gridCol w="171748">
                  <a:extLst>
                    <a:ext uri="{9D8B030D-6E8A-4147-A177-3AD203B41FA5}">
                      <a16:colId xmlns:a16="http://schemas.microsoft.com/office/drawing/2014/main" xmlns="" val="2415236815"/>
                    </a:ext>
                  </a:extLst>
                </a:gridCol>
                <a:gridCol w="1117717">
                  <a:extLst>
                    <a:ext uri="{9D8B030D-6E8A-4147-A177-3AD203B41FA5}">
                      <a16:colId xmlns:a16="http://schemas.microsoft.com/office/drawing/2014/main" xmlns="" val="4264704958"/>
                    </a:ext>
                  </a:extLst>
                </a:gridCol>
                <a:gridCol w="390324">
                  <a:extLst>
                    <a:ext uri="{9D8B030D-6E8A-4147-A177-3AD203B41FA5}">
                      <a16:colId xmlns:a16="http://schemas.microsoft.com/office/drawing/2014/main" xmlns="" val="3896127335"/>
                    </a:ext>
                  </a:extLst>
                </a:gridCol>
                <a:gridCol w="2042586">
                  <a:extLst>
                    <a:ext uri="{9D8B030D-6E8A-4147-A177-3AD203B41FA5}">
                      <a16:colId xmlns:a16="http://schemas.microsoft.com/office/drawing/2014/main" xmlns="" val="566446035"/>
                    </a:ext>
                  </a:extLst>
                </a:gridCol>
                <a:gridCol w="2873232">
                  <a:extLst>
                    <a:ext uri="{9D8B030D-6E8A-4147-A177-3AD203B41FA5}">
                      <a16:colId xmlns:a16="http://schemas.microsoft.com/office/drawing/2014/main" xmlns="" val="529126461"/>
                    </a:ext>
                  </a:extLst>
                </a:gridCol>
              </a:tblGrid>
              <a:tr h="100904">
                <a:tc gridSpan="6">
                  <a:txBody>
                    <a:bodyPr/>
                    <a:lstStyle/>
                    <a:p>
                      <a:pPr marL="0" marR="0" algn="r" rtl="1">
                        <a:lnSpc>
                          <a:spcPct val="115000"/>
                        </a:lnSpc>
                        <a:spcBef>
                          <a:spcPts val="0"/>
                        </a:spcBef>
                        <a:spcAft>
                          <a:spcPts val="1000"/>
                        </a:spcAft>
                      </a:pPr>
                      <a:r>
                        <a:rPr lang="fa-IR" sz="1400" b="1" dirty="0">
                          <a:solidFill>
                            <a:srgbClr val="C00000"/>
                          </a:solidFill>
                          <a:effectLst/>
                          <a:cs typeface="B Nazanin" panose="00000400000000000000" pitchFamily="2" charset="-78"/>
                        </a:rPr>
                        <a:t>میوه های دارای پتاسیم کم</a:t>
                      </a: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solidFill>
                      <a:srgbClr val="99FF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rtl="1">
                        <a:lnSpc>
                          <a:spcPct val="115000"/>
                        </a:lnSpc>
                        <a:spcBef>
                          <a:spcPts val="0"/>
                        </a:spcBef>
                        <a:spcAft>
                          <a:spcPts val="1000"/>
                        </a:spcAft>
                      </a:pP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solidFill>
                      <a:srgbClr val="99FF66"/>
                    </a:solidFill>
                  </a:tcPr>
                </a:tc>
                <a:extLst>
                  <a:ext uri="{0D108BD9-81ED-4DB2-BD59-A6C34878D82A}">
                    <a16:rowId xmlns:a16="http://schemas.microsoft.com/office/drawing/2014/main" xmlns="" val="1732831079"/>
                  </a:ext>
                </a:extLst>
              </a:tr>
              <a:tr h="546442">
                <a:tc gridSpan="3">
                  <a:txBody>
                    <a:bodyPr/>
                    <a:lstStyle/>
                    <a:p>
                      <a:pPr marL="0" marR="0" algn="r" rtl="1">
                        <a:lnSpc>
                          <a:spcPct val="115000"/>
                        </a:lnSpc>
                        <a:spcBef>
                          <a:spcPts val="0"/>
                        </a:spcBef>
                        <a:spcAft>
                          <a:spcPts val="1000"/>
                        </a:spcAft>
                        <a:tabLst>
                          <a:tab pos="558165" algn="l"/>
                        </a:tabLst>
                      </a:pPr>
                      <a:r>
                        <a:rPr lang="fa-IR" sz="1400" b="1" dirty="0">
                          <a:effectLst/>
                          <a:cs typeface="B Nazanin" panose="00000400000000000000" pitchFamily="2" charset="-78"/>
                        </a:rPr>
                        <a:t>آب انگور</a:t>
                      </a:r>
                      <a:endParaRPr lang="en-US" sz="1400" b="1" dirty="0">
                        <a:effectLst/>
                        <a:cs typeface="B Nazanin" panose="00000400000000000000" pitchFamily="2" charset="-78"/>
                      </a:endParaRPr>
                    </a:p>
                    <a:p>
                      <a:pPr marL="0" marR="0" algn="r" rtl="1">
                        <a:lnSpc>
                          <a:spcPct val="115000"/>
                        </a:lnSpc>
                        <a:spcBef>
                          <a:spcPts val="0"/>
                        </a:spcBef>
                        <a:spcAft>
                          <a:spcPts val="1000"/>
                        </a:spcAft>
                        <a:tabLst>
                          <a:tab pos="558165" algn="l"/>
                        </a:tabLst>
                      </a:pPr>
                      <a:r>
                        <a:rPr lang="fa-IR" sz="1400" b="1" dirty="0">
                          <a:effectLst/>
                          <a:cs typeface="B Nazanin" panose="00000400000000000000" pitchFamily="2" charset="-78"/>
                        </a:rPr>
                        <a:t>زغال </a:t>
                      </a:r>
                      <a:r>
                        <a:rPr lang="fa-IR" sz="1400" b="1" dirty="0" smtClean="0">
                          <a:effectLst/>
                          <a:cs typeface="B Nazanin" panose="00000400000000000000" pitchFamily="2" charset="-78"/>
                        </a:rPr>
                        <a:t>اخته</a:t>
                      </a:r>
                      <a:endParaRPr lang="en-US" sz="1400" b="1" dirty="0">
                        <a:effectLst/>
                        <a:cs typeface="B Nazanin" panose="00000400000000000000" pitchFamily="2" charset="-78"/>
                      </a:endParaRPr>
                    </a:p>
                  </a:txBody>
                  <a:tcPr marL="20583" marR="20583" marT="0" marB="0"/>
                </a:tc>
                <a:tc hMerge="1">
                  <a:txBody>
                    <a:bodyPr/>
                    <a:lstStyle/>
                    <a:p>
                      <a:endParaRPr lang="en-US"/>
                    </a:p>
                  </a:txBody>
                  <a:tcPr/>
                </a:tc>
                <a:tc hMerge="1">
                  <a:txBody>
                    <a:bodyPr/>
                    <a:lstStyle/>
                    <a:p>
                      <a:endParaRPr lang="en-US"/>
                    </a:p>
                  </a:txBody>
                  <a:tcPr/>
                </a:tc>
                <a:tc gridSpan="3">
                  <a:txBody>
                    <a:bodyPr/>
                    <a:lstStyle/>
                    <a:p>
                      <a:pPr marL="0" marR="0" algn="r" rtl="1">
                        <a:lnSpc>
                          <a:spcPct val="115000"/>
                        </a:lnSpc>
                        <a:spcBef>
                          <a:spcPts val="0"/>
                        </a:spcBef>
                        <a:spcAft>
                          <a:spcPts val="1000"/>
                        </a:spcAft>
                      </a:pPr>
                      <a:r>
                        <a:rPr lang="fa-IR" sz="1400" b="1" dirty="0">
                          <a:effectLst/>
                          <a:cs typeface="B Nazanin" panose="00000400000000000000" pitchFamily="2" charset="-78"/>
                        </a:rPr>
                        <a:t>گلابی ، کمپوت یا </a:t>
                      </a:r>
                      <a:r>
                        <a:rPr lang="fa-IR" sz="1400" b="1" dirty="0" smtClean="0">
                          <a:effectLst/>
                          <a:cs typeface="B Nazanin" panose="00000400000000000000" pitchFamily="2" charset="-78"/>
                        </a:rPr>
                        <a:t>عصاره</a:t>
                      </a:r>
                    </a:p>
                    <a:p>
                      <a:pPr marL="0" marR="0" lvl="0" indent="0" algn="r" defTabSz="914400" rtl="1" eaLnBrk="1" fontAlgn="auto" latinLnBrk="0" hangingPunct="1">
                        <a:lnSpc>
                          <a:spcPct val="115000"/>
                        </a:lnSpc>
                        <a:spcBef>
                          <a:spcPts val="0"/>
                        </a:spcBef>
                        <a:spcAft>
                          <a:spcPts val="1000"/>
                        </a:spcAft>
                        <a:buClrTx/>
                        <a:buSzTx/>
                        <a:buFontTx/>
                        <a:buNone/>
                        <a:tabLst/>
                        <a:defRPr/>
                      </a:pPr>
                      <a:r>
                        <a:rPr lang="fa-IR" sz="1400" b="1" dirty="0" smtClean="0">
                          <a:effectLst/>
                          <a:cs typeface="B Nazanin" panose="00000400000000000000" pitchFamily="2" charset="-78"/>
                        </a:rPr>
                        <a:t>عصاره هلو</a:t>
                      </a:r>
                      <a:endParaRPr lang="en-US" sz="1400" b="1" dirty="0" smtClean="0">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tc>
                <a:tc hMerge="1">
                  <a:txBody>
                    <a:bodyPr/>
                    <a:lstStyle/>
                    <a:p>
                      <a:endParaRPr lang="en-US"/>
                    </a:p>
                  </a:txBody>
                  <a:tcPr/>
                </a:tc>
                <a:tc hMerge="1">
                  <a:txBody>
                    <a:bodyPr/>
                    <a:lstStyle/>
                    <a:p>
                      <a:endParaRPr lang="en-US"/>
                    </a:p>
                  </a:txBody>
                  <a:tcPr/>
                </a:tc>
                <a:tc>
                  <a:txBody>
                    <a:bodyPr/>
                    <a:lstStyle/>
                    <a:p>
                      <a:pPr marL="0" marR="0" algn="r" rtl="1">
                        <a:lnSpc>
                          <a:spcPct val="115000"/>
                        </a:lnSpc>
                        <a:spcBef>
                          <a:spcPts val="0"/>
                        </a:spcBef>
                        <a:spcAft>
                          <a:spcPts val="1000"/>
                        </a:spcAft>
                      </a:pPr>
                      <a:r>
                        <a:rPr lang="fa-IR" sz="1400" b="1" dirty="0" smtClean="0">
                          <a:effectLst/>
                          <a:cs typeface="B Nazanin" panose="00000400000000000000" pitchFamily="2" charset="-78"/>
                        </a:rPr>
                        <a:t>لیمو شیرین (نصف 1 عدد)</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لیمو ترش زرد (نصف 1 عدد)</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tc>
                <a:extLst>
                  <a:ext uri="{0D108BD9-81ED-4DB2-BD59-A6C34878D82A}">
                    <a16:rowId xmlns:a16="http://schemas.microsoft.com/office/drawing/2014/main" xmlns="" val="142855201"/>
                  </a:ext>
                </a:extLst>
              </a:tr>
              <a:tr h="100904">
                <a:tc gridSpan="6">
                  <a:txBody>
                    <a:bodyPr/>
                    <a:lstStyle/>
                    <a:p>
                      <a:pPr marL="0" marR="0" algn="r" rtl="1">
                        <a:lnSpc>
                          <a:spcPct val="115000"/>
                        </a:lnSpc>
                        <a:spcBef>
                          <a:spcPts val="0"/>
                        </a:spcBef>
                        <a:spcAft>
                          <a:spcPts val="1000"/>
                        </a:spcAft>
                      </a:pPr>
                      <a:r>
                        <a:rPr lang="fa-IR" sz="1400" b="1" dirty="0">
                          <a:solidFill>
                            <a:srgbClr val="C00000"/>
                          </a:solidFill>
                          <a:effectLst/>
                          <a:cs typeface="B Nazanin" panose="00000400000000000000" pitchFamily="2" charset="-78"/>
                        </a:rPr>
                        <a:t>میوه های دارای پتاسیم متوسط</a:t>
                      </a: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solidFill>
                      <a:srgbClr val="99FF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rtl="1">
                        <a:lnSpc>
                          <a:spcPct val="115000"/>
                        </a:lnSpc>
                        <a:spcBef>
                          <a:spcPts val="0"/>
                        </a:spcBef>
                        <a:spcAft>
                          <a:spcPts val="1000"/>
                        </a:spcAft>
                      </a:pP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solidFill>
                      <a:srgbClr val="99FF66"/>
                    </a:solidFill>
                  </a:tcPr>
                </a:tc>
                <a:extLst>
                  <a:ext uri="{0D108BD9-81ED-4DB2-BD59-A6C34878D82A}">
                    <a16:rowId xmlns:a16="http://schemas.microsoft.com/office/drawing/2014/main" xmlns="" val="1787234715"/>
                  </a:ext>
                </a:extLst>
              </a:tr>
              <a:tr h="2328594">
                <a:tc gridSpan="2">
                  <a:txBody>
                    <a:bodyPr/>
                    <a:lstStyle/>
                    <a:p>
                      <a:pPr marL="0" marR="0" algn="r" rtl="1">
                        <a:lnSpc>
                          <a:spcPct val="115000"/>
                        </a:lnSpc>
                        <a:spcBef>
                          <a:spcPts val="0"/>
                        </a:spcBef>
                        <a:spcAft>
                          <a:spcPts val="1000"/>
                        </a:spcAft>
                      </a:pPr>
                      <a:r>
                        <a:rPr lang="fa-IR" sz="1400" b="1" dirty="0">
                          <a:effectLst/>
                          <a:cs typeface="B Nazanin" panose="00000400000000000000" pitchFamily="2" charset="-78"/>
                        </a:rPr>
                        <a:t>آب سیب</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آب گریپ فروت</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آب لیمو ترش زرد (آبلیمو شیرین)</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آلو برقانی (1 عدد متوسط)</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آناناس تازه یا </a:t>
                      </a:r>
                      <a:r>
                        <a:rPr lang="fa-IR" sz="1400" b="1" dirty="0" smtClean="0">
                          <a:effectLst/>
                          <a:cs typeface="B Nazanin" panose="00000400000000000000" pitchFamily="2" charset="-78"/>
                        </a:rPr>
                        <a:t>کمپوت</a:t>
                      </a:r>
                    </a:p>
                    <a:p>
                      <a:pPr marL="0" marR="0" lvl="0" indent="0" algn="r" defTabSz="914400" rtl="1" eaLnBrk="1" fontAlgn="auto" latinLnBrk="0" hangingPunct="1">
                        <a:lnSpc>
                          <a:spcPct val="115000"/>
                        </a:lnSpc>
                        <a:spcBef>
                          <a:spcPts val="0"/>
                        </a:spcBef>
                        <a:spcAft>
                          <a:spcPts val="1000"/>
                        </a:spcAft>
                        <a:buClrTx/>
                        <a:buSzTx/>
                        <a:buFontTx/>
                        <a:buNone/>
                        <a:tabLst/>
                        <a:defRPr/>
                      </a:pPr>
                      <a:r>
                        <a:rPr lang="fa-IR" sz="1400" b="1" dirty="0" smtClean="0">
                          <a:effectLst/>
                          <a:cs typeface="B Nazanin" panose="00000400000000000000" pitchFamily="2" charset="-78"/>
                        </a:rPr>
                        <a:t>تمشک</a:t>
                      </a:r>
                      <a:endParaRPr lang="en-US" sz="1400" b="1" dirty="0" smtClean="0">
                        <a:effectLst/>
                        <a:cs typeface="B Nazanin" panose="00000400000000000000" pitchFamily="2" charset="-78"/>
                      </a:endParaRPr>
                    </a:p>
                  </a:txBody>
                  <a:tcPr marL="20583" marR="20583" marT="0" marB="0"/>
                </a:tc>
                <a:tc hMerge="1">
                  <a:txBody>
                    <a:bodyPr/>
                    <a:lstStyle/>
                    <a:p>
                      <a:pPr marL="0" marR="0" algn="r" rtl="1">
                        <a:lnSpc>
                          <a:spcPct val="115000"/>
                        </a:lnSpc>
                        <a:spcBef>
                          <a:spcPts val="0"/>
                        </a:spcBef>
                        <a:spcAft>
                          <a:spcPts val="1000"/>
                        </a:spcAft>
                      </a:pPr>
                      <a:endParaRPr lang="en-US" sz="1400" dirty="0" smtClean="0">
                        <a:effectLst/>
                        <a:cs typeface="B Nazanin" panose="00000400000000000000" pitchFamily="2" charset="-78"/>
                      </a:endParaRPr>
                    </a:p>
                  </a:txBody>
                  <a:tcPr marL="20583" marR="20583" marT="0" marB="0">
                    <a:lnR w="38100" cap="flat" cmpd="sng" algn="ctr">
                      <a:noFill/>
                      <a:prstDash val="solid"/>
                      <a:round/>
                      <a:headEnd type="none" w="med" len="med"/>
                      <a:tailEnd type="none" w="med" len="med"/>
                    </a:lnR>
                  </a:tcPr>
                </a:tc>
                <a:tc gridSpan="3">
                  <a:txBody>
                    <a:bodyPr/>
                    <a:lstStyle/>
                    <a:p>
                      <a:pPr marL="0" marR="0" algn="r" rtl="1">
                        <a:lnSpc>
                          <a:spcPct val="115000"/>
                        </a:lnSpc>
                        <a:spcBef>
                          <a:spcPts val="0"/>
                        </a:spcBef>
                        <a:spcAft>
                          <a:spcPts val="1000"/>
                        </a:spcAft>
                      </a:pPr>
                      <a:r>
                        <a:rPr lang="fa-IR" sz="1400" b="1" dirty="0">
                          <a:effectLst/>
                          <a:cs typeface="B Nazanin" panose="00000400000000000000" pitchFamily="2" charset="-78"/>
                        </a:rPr>
                        <a:t>شاه توت</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عصاره زردآلو</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کشمش (2 قاشق غذاخوری</a:t>
                      </a:r>
                      <a:r>
                        <a:rPr lang="fa-IR" sz="1400" b="1" dirty="0" smtClean="0">
                          <a:effectLst/>
                          <a:cs typeface="B Nazanin" panose="00000400000000000000" pitchFamily="2" charset="-78"/>
                        </a:rPr>
                        <a:t>)</a:t>
                      </a:r>
                    </a:p>
                    <a:p>
                      <a:pPr marL="0" marR="0" algn="r" rtl="1">
                        <a:lnSpc>
                          <a:spcPct val="115000"/>
                        </a:lnSpc>
                        <a:spcBef>
                          <a:spcPts val="0"/>
                        </a:spcBef>
                        <a:spcAft>
                          <a:spcPts val="1000"/>
                        </a:spcAft>
                      </a:pPr>
                      <a:r>
                        <a:rPr lang="fa-IR" sz="1400" b="1" dirty="0" smtClean="0">
                          <a:effectLst/>
                          <a:cs typeface="B Nazanin" panose="00000400000000000000" pitchFamily="2" charset="-78"/>
                        </a:rPr>
                        <a:t>سیب (1 عدد کوچک)</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انجیر خام یا کمپوت</a:t>
                      </a:r>
                      <a:endParaRPr lang="en-US" sz="1400" b="1" dirty="0" smtClean="0">
                        <a:effectLst/>
                        <a:cs typeface="B Nazanin" panose="00000400000000000000" pitchFamily="2" charset="-78"/>
                      </a:endParaRPr>
                    </a:p>
                  </a:txBody>
                  <a:tcPr marL="20583" marR="20583" marT="0" marB="0">
                    <a:lnR w="38100" cap="flat" cmpd="sng" algn="ctr">
                      <a:noFill/>
                      <a:prstDash val="solid"/>
                      <a:round/>
                      <a:headEnd type="none" w="med" len="med"/>
                      <a:tailEnd type="none" w="med" len="med"/>
                    </a:lnR>
                  </a:tcPr>
                </a:tc>
                <a:tc hMerge="1">
                  <a:txBody>
                    <a:bodyPr/>
                    <a:lstStyle/>
                    <a:p>
                      <a:pPr marL="0" marR="0" algn="r" rtl="1">
                        <a:lnSpc>
                          <a:spcPct val="115000"/>
                        </a:lnSpc>
                        <a:spcBef>
                          <a:spcPts val="0"/>
                        </a:spcBef>
                        <a:spcAft>
                          <a:spcPts val="1000"/>
                        </a:spcAft>
                      </a:pPr>
                      <a:endParaRPr lang="en-US" sz="1400" dirty="0" smtClean="0">
                        <a:effectLst/>
                        <a:cs typeface="B Nazanin" panose="00000400000000000000" pitchFamily="2" charset="-78"/>
                      </a:endParaRPr>
                    </a:p>
                  </a:txBody>
                  <a:tcPr marL="20583" marR="20583" marT="0" marB="0">
                    <a:lnR w="38100" cap="flat" cmpd="sng" algn="ctr">
                      <a:noFill/>
                      <a:prstDash val="solid"/>
                      <a:round/>
                      <a:headEnd type="none" w="med" len="med"/>
                      <a:tailEnd type="none" w="med" len="med"/>
                    </a:lnR>
                  </a:tcPr>
                </a:tc>
                <a:tc hMerge="1">
                  <a:txBody>
                    <a:bodyPr/>
                    <a:lstStyle/>
                    <a:p>
                      <a:endParaRPr lang="en-US"/>
                    </a:p>
                  </a:txBody>
                  <a:tcPr/>
                </a:tc>
                <a:tc>
                  <a:txBody>
                    <a:bodyPr/>
                    <a:lstStyle/>
                    <a:p>
                      <a:pPr marL="0" marR="0" algn="r" rtl="1">
                        <a:lnSpc>
                          <a:spcPct val="115000"/>
                        </a:lnSpc>
                        <a:spcBef>
                          <a:spcPts val="0"/>
                        </a:spcBef>
                        <a:spcAft>
                          <a:spcPts val="1000"/>
                        </a:spcAft>
                      </a:pPr>
                      <a:r>
                        <a:rPr lang="fa-IR" sz="1400" b="1" dirty="0" smtClean="0">
                          <a:effectLst/>
                          <a:cs typeface="B Nazanin" panose="00000400000000000000" pitchFamily="2" charset="-78"/>
                        </a:rPr>
                        <a:t>هلو کمپوت</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هندوانه (1 لیوان)</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انبه</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لیمو ترش سبز (100 گرم)</a:t>
                      </a:r>
                    </a:p>
                    <a:p>
                      <a:pPr marL="0" marR="0" algn="r" rtl="1">
                        <a:lnSpc>
                          <a:spcPct val="115000"/>
                        </a:lnSpc>
                        <a:spcBef>
                          <a:spcPts val="0"/>
                        </a:spcBef>
                        <a:spcAft>
                          <a:spcPts val="1000"/>
                        </a:spcAft>
                      </a:pPr>
                      <a:r>
                        <a:rPr lang="fa-IR" sz="1400" b="1" dirty="0" smtClean="0">
                          <a:effectLst/>
                          <a:cs typeface="B Nazanin" panose="00000400000000000000" pitchFamily="2" charset="-78"/>
                        </a:rPr>
                        <a:t>توت فرنگی</a:t>
                      </a:r>
                    </a:p>
                    <a:p>
                      <a:pPr marL="0" marR="0" algn="r" rtl="1">
                        <a:lnSpc>
                          <a:spcPct val="115000"/>
                        </a:lnSpc>
                        <a:spcBef>
                          <a:spcPts val="0"/>
                        </a:spcBef>
                        <a:spcAft>
                          <a:spcPts val="1000"/>
                        </a:spcAft>
                      </a:pPr>
                      <a:r>
                        <a:rPr lang="fa-IR" sz="1400" b="1" dirty="0" smtClean="0">
                          <a:effectLst/>
                          <a:cs typeface="B Nazanin" panose="00000400000000000000" pitchFamily="2" charset="-78"/>
                        </a:rPr>
                        <a:t>انگور (15 عدد کوچک)</a:t>
                      </a:r>
                      <a:endParaRPr lang="en-US" sz="1400" b="1" dirty="0" smtClean="0">
                        <a:effectLst/>
                        <a:cs typeface="B Nazanin" panose="00000400000000000000" pitchFamily="2" charset="-78"/>
                      </a:endParaRPr>
                    </a:p>
                  </a:txBody>
                  <a:tcPr marL="20583" marR="20583" marT="0" marB="0">
                    <a:lnL w="38100" cap="flat" cmpd="sng" algn="ctr">
                      <a:noFill/>
                      <a:prstDash val="solid"/>
                      <a:round/>
                      <a:headEnd type="none" w="med" len="med"/>
                      <a:tailEnd type="none" w="med" len="med"/>
                    </a:lnL>
                    <a:lnR w="12700" cmpd="sng">
                      <a:noFill/>
                    </a:lnR>
                  </a:tcPr>
                </a:tc>
                <a:tc>
                  <a:txBody>
                    <a:bodyPr/>
                    <a:lstStyle/>
                    <a:p>
                      <a:pPr marL="0" marR="0" algn="r" rtl="1">
                        <a:lnSpc>
                          <a:spcPct val="115000"/>
                        </a:lnSpc>
                        <a:spcBef>
                          <a:spcPts val="0"/>
                        </a:spcBef>
                        <a:spcAft>
                          <a:spcPts val="1000"/>
                        </a:spcAft>
                      </a:pPr>
                      <a:r>
                        <a:rPr lang="fa-IR" sz="1400" b="1" dirty="0" smtClean="0">
                          <a:effectLst/>
                          <a:cs typeface="B Nazanin" panose="00000400000000000000" pitchFamily="2" charset="-78"/>
                        </a:rPr>
                        <a:t>گریپ فروت (نصف 1 عدد کوچک)</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گیلاس</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نارنگی (2 عدد)</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هلو تازه (1 عدد کوچک)</a:t>
                      </a:r>
                      <a:endParaRPr lang="en-US" sz="1400" b="1" dirty="0" smtClean="0">
                        <a:effectLst/>
                        <a:cs typeface="B Nazanin" panose="00000400000000000000" pitchFamily="2" charset="-78"/>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lang="fa-IR" sz="1400" b="1" dirty="0" smtClean="0">
                          <a:effectLst/>
                          <a:cs typeface="B Nazanin" panose="00000400000000000000" pitchFamily="2" charset="-78"/>
                        </a:rPr>
                        <a:t>آب لیمو ترش سبز (1 استکان)</a:t>
                      </a:r>
                      <a:endParaRPr lang="en-US" sz="1400" b="1" dirty="0" smtClean="0">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lnL w="38100" cap="flat" cmpd="sng" algn="ctr">
                      <a:noFill/>
                      <a:prstDash val="solid"/>
                      <a:round/>
                      <a:headEnd type="none" w="med" len="med"/>
                      <a:tailEnd type="none" w="med" len="med"/>
                    </a:lnL>
                  </a:tcPr>
                </a:tc>
                <a:extLst>
                  <a:ext uri="{0D108BD9-81ED-4DB2-BD59-A6C34878D82A}">
                    <a16:rowId xmlns:a16="http://schemas.microsoft.com/office/drawing/2014/main" xmlns="" val="2105530624"/>
                  </a:ext>
                </a:extLst>
              </a:tr>
              <a:tr h="100904">
                <a:tc gridSpan="6">
                  <a:txBody>
                    <a:bodyPr/>
                    <a:lstStyle/>
                    <a:p>
                      <a:pPr marL="0" marR="0" algn="r" rtl="1">
                        <a:lnSpc>
                          <a:spcPct val="115000"/>
                        </a:lnSpc>
                        <a:spcBef>
                          <a:spcPts val="0"/>
                        </a:spcBef>
                        <a:spcAft>
                          <a:spcPts val="1000"/>
                        </a:spcAft>
                      </a:pPr>
                      <a:r>
                        <a:rPr lang="fa-IR" sz="1400" b="1" dirty="0">
                          <a:solidFill>
                            <a:srgbClr val="C00000"/>
                          </a:solidFill>
                          <a:effectLst/>
                          <a:cs typeface="B Nazanin" panose="00000400000000000000" pitchFamily="2" charset="-78"/>
                        </a:rPr>
                        <a:t>میوه های دارای پتاسیم بالا</a:t>
                      </a: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solidFill>
                      <a:srgbClr val="99FF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rtl="1">
                        <a:lnSpc>
                          <a:spcPct val="115000"/>
                        </a:lnSpc>
                        <a:spcBef>
                          <a:spcPts val="0"/>
                        </a:spcBef>
                        <a:spcAft>
                          <a:spcPts val="1000"/>
                        </a:spcAft>
                      </a:pPr>
                      <a:endParaRPr lang="en-US" sz="1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solidFill>
                      <a:srgbClr val="99FF66"/>
                    </a:solidFill>
                  </a:tcPr>
                </a:tc>
                <a:extLst>
                  <a:ext uri="{0D108BD9-81ED-4DB2-BD59-A6C34878D82A}">
                    <a16:rowId xmlns:a16="http://schemas.microsoft.com/office/drawing/2014/main" xmlns="" val="200826899"/>
                  </a:ext>
                </a:extLst>
              </a:tr>
              <a:tr h="1948876">
                <a:tc>
                  <a:txBody>
                    <a:bodyPr/>
                    <a:lstStyle/>
                    <a:p>
                      <a:pPr marL="0" marR="0" algn="r" rtl="1">
                        <a:lnSpc>
                          <a:spcPct val="115000"/>
                        </a:lnSpc>
                        <a:spcBef>
                          <a:spcPts val="0"/>
                        </a:spcBef>
                        <a:spcAft>
                          <a:spcPts val="1000"/>
                        </a:spcAft>
                      </a:pPr>
                      <a:r>
                        <a:rPr lang="fa-IR" sz="1400" b="1" dirty="0">
                          <a:effectLst/>
                          <a:cs typeface="B Nazanin" panose="00000400000000000000" pitchFamily="2" charset="-78"/>
                        </a:rPr>
                        <a:t>آب آلو</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آلو بخارا خشک (5 عدد)</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انجیر خشک (2 عدد)</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برگه زردالو (5 عدد</a:t>
                      </a:r>
                      <a:r>
                        <a:rPr lang="fa-IR" sz="1400" b="1" dirty="0" smtClean="0">
                          <a:effectLst/>
                          <a:cs typeface="B Nazanin" panose="00000400000000000000" pitchFamily="2" charset="-78"/>
                        </a:rPr>
                        <a:t>)</a:t>
                      </a:r>
                      <a:endParaRPr lang="en-US" sz="1400" b="1" dirty="0">
                        <a:effectLst/>
                        <a:cs typeface="B Nazanin" panose="00000400000000000000" pitchFamily="2" charset="-78"/>
                      </a:endParaRPr>
                    </a:p>
                  </a:txBody>
                  <a:tcPr marL="20583" marR="20583" marT="0" marB="0"/>
                </a:tc>
                <a:tc gridSpan="3">
                  <a:txBody>
                    <a:bodyPr/>
                    <a:lstStyle/>
                    <a:p>
                      <a:pPr marL="0" marR="0" algn="r" rtl="1">
                        <a:lnSpc>
                          <a:spcPct val="115000"/>
                        </a:lnSpc>
                        <a:spcBef>
                          <a:spcPts val="0"/>
                        </a:spcBef>
                        <a:spcAft>
                          <a:spcPts val="1000"/>
                        </a:spcAft>
                      </a:pPr>
                      <a:r>
                        <a:rPr lang="fa-IR" sz="1400" b="1" dirty="0">
                          <a:effectLst/>
                          <a:cs typeface="B Nazanin" panose="00000400000000000000" pitchFamily="2" charset="-78"/>
                        </a:rPr>
                        <a:t>انار کوچک (نصف 1 عدد)</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خرمالو (1 عدد متوسط)</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ازگیل (2 عدد</a:t>
                      </a:r>
                      <a:r>
                        <a:rPr lang="fa-IR" sz="1400" b="1" dirty="0" smtClean="0">
                          <a:effectLst/>
                          <a:cs typeface="B Nazanin" panose="00000400000000000000" pitchFamily="2" charset="-78"/>
                        </a:rPr>
                        <a:t>)</a:t>
                      </a:r>
                    </a:p>
                    <a:p>
                      <a:pPr marL="0" marR="0" algn="r" rtl="1">
                        <a:lnSpc>
                          <a:spcPct val="115000"/>
                        </a:lnSpc>
                        <a:spcBef>
                          <a:spcPts val="0"/>
                        </a:spcBef>
                        <a:spcAft>
                          <a:spcPts val="1000"/>
                        </a:spcAft>
                      </a:pPr>
                      <a:r>
                        <a:rPr lang="fa-IR" sz="1400" b="1" dirty="0" smtClean="0">
                          <a:effectLst/>
                          <a:cs typeface="B Nazanin" panose="00000400000000000000" pitchFamily="2" charset="-78"/>
                        </a:rPr>
                        <a:t>پرتقال (1 عدد کوچک)</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خرما(3 عدد)</a:t>
                      </a:r>
                      <a:endParaRPr lang="en-US" sz="1400" b="1" dirty="0" smtClean="0">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tc>
                <a:tc hMerge="1">
                  <a:txBody>
                    <a:bodyPr/>
                    <a:lstStyle/>
                    <a:p>
                      <a:endParaRPr lang="en-US"/>
                    </a:p>
                  </a:txBody>
                  <a:tcPr/>
                </a:tc>
                <a:tc hMerge="1">
                  <a:txBody>
                    <a:bodyPr/>
                    <a:lstStyle/>
                    <a:p>
                      <a:endParaRPr lang="en-US"/>
                    </a:p>
                  </a:txBody>
                  <a:tcPr/>
                </a:tc>
                <a:tc gridSpan="2">
                  <a:txBody>
                    <a:bodyPr/>
                    <a:lstStyle/>
                    <a:p>
                      <a:pPr marL="0" marR="0" algn="r" rtl="1">
                        <a:lnSpc>
                          <a:spcPct val="115000"/>
                        </a:lnSpc>
                        <a:spcBef>
                          <a:spcPts val="0"/>
                        </a:spcBef>
                        <a:spcAft>
                          <a:spcPts val="1000"/>
                        </a:spcAft>
                      </a:pPr>
                      <a:r>
                        <a:rPr lang="fa-IR" sz="1400" b="1" dirty="0">
                          <a:effectLst/>
                          <a:cs typeface="B Nazanin" panose="00000400000000000000" pitchFamily="2" charset="-78"/>
                        </a:rPr>
                        <a:t>آب پرتقال</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کیوی (نصف یک عدد متوسط)</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گرمک (8/1 یک عدد کوچک)</a:t>
                      </a:r>
                      <a:endParaRPr lang="en-US" sz="1400" b="1" dirty="0">
                        <a:effectLst/>
                        <a:cs typeface="B Nazanin" panose="00000400000000000000" pitchFamily="2" charset="-78"/>
                      </a:endParaRPr>
                    </a:p>
                    <a:p>
                      <a:pPr marL="0" marR="0" algn="r" rtl="1">
                        <a:lnSpc>
                          <a:spcPct val="115000"/>
                        </a:lnSpc>
                        <a:spcBef>
                          <a:spcPts val="0"/>
                        </a:spcBef>
                        <a:spcAft>
                          <a:spcPts val="1000"/>
                        </a:spcAft>
                      </a:pPr>
                      <a:r>
                        <a:rPr lang="fa-IR" sz="1400" b="1" dirty="0">
                          <a:effectLst/>
                          <a:cs typeface="B Nazanin" panose="00000400000000000000" pitchFamily="2" charset="-78"/>
                        </a:rPr>
                        <a:t>خربزه (8/1 یک عدد کوچک</a:t>
                      </a:r>
                      <a:r>
                        <a:rPr lang="fa-IR" sz="1400" b="1" dirty="0" smtClean="0">
                          <a:effectLst/>
                          <a:cs typeface="B Nazanin" panose="00000400000000000000" pitchFamily="2" charset="-78"/>
                        </a:rPr>
                        <a:t>)</a:t>
                      </a:r>
                      <a:endParaRPr lang="en-US" sz="1400" b="1" dirty="0">
                        <a:effectLst/>
                        <a:cs typeface="B Nazanin" panose="00000400000000000000" pitchFamily="2" charset="-78"/>
                      </a:endParaRPr>
                    </a:p>
                  </a:txBody>
                  <a:tcPr marL="20583" marR="20583" marT="0" marB="0"/>
                </a:tc>
                <a:tc hMerge="1">
                  <a:txBody>
                    <a:bodyPr/>
                    <a:lstStyle/>
                    <a:p>
                      <a:endParaRPr lang="en-US"/>
                    </a:p>
                  </a:txBody>
                  <a:tcPr/>
                </a:tc>
                <a:tc>
                  <a:txBody>
                    <a:bodyPr/>
                    <a:lstStyle/>
                    <a:p>
                      <a:pPr marL="0" marR="0" algn="r" rtl="1">
                        <a:lnSpc>
                          <a:spcPct val="115000"/>
                        </a:lnSpc>
                        <a:spcBef>
                          <a:spcPts val="0"/>
                        </a:spcBef>
                        <a:spcAft>
                          <a:spcPts val="1000"/>
                        </a:spcAft>
                      </a:pPr>
                      <a:r>
                        <a:rPr lang="fa-IR" sz="1400" b="1" dirty="0" smtClean="0">
                          <a:effectLst/>
                          <a:cs typeface="B Nazanin" panose="00000400000000000000" pitchFamily="2" charset="-78"/>
                        </a:rPr>
                        <a:t>زردالو تازه یا کمپوت (100 گرم)</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شلیل (1 عدد کوچک)</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طالبی (8/1 یک عدد کوچک) </a:t>
                      </a:r>
                      <a:endParaRPr lang="en-US" sz="1400" b="1" dirty="0" smtClean="0">
                        <a:effectLst/>
                        <a:latin typeface="Calibri" panose="020F0502020204030204" pitchFamily="34" charset="0"/>
                        <a:ea typeface="Calibri" panose="020F0502020204030204" pitchFamily="34" charset="0"/>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گلابی تازه (یک عدد متوسط)</a:t>
                      </a:r>
                      <a:endParaRPr lang="en-US" sz="1400" b="1" dirty="0" smtClean="0">
                        <a:effectLst/>
                        <a:cs typeface="B Nazanin" panose="00000400000000000000" pitchFamily="2" charset="-78"/>
                      </a:endParaRPr>
                    </a:p>
                    <a:p>
                      <a:pPr marL="0" marR="0" algn="r" rtl="1">
                        <a:lnSpc>
                          <a:spcPct val="115000"/>
                        </a:lnSpc>
                        <a:spcBef>
                          <a:spcPts val="0"/>
                        </a:spcBef>
                        <a:spcAft>
                          <a:spcPts val="1000"/>
                        </a:spcAft>
                      </a:pPr>
                      <a:r>
                        <a:rPr lang="fa-IR" sz="1400" b="1" dirty="0" smtClean="0">
                          <a:effectLst/>
                          <a:cs typeface="B Nazanin" panose="00000400000000000000" pitchFamily="2" charset="-78"/>
                        </a:rPr>
                        <a:t>موز (نصف یک عدد متوسط)</a:t>
                      </a:r>
                      <a:endParaRPr lang="en-US" sz="1400" b="1" dirty="0" smtClean="0">
                        <a:effectLst/>
                        <a:latin typeface="Calibri" panose="020F0502020204030204" pitchFamily="34" charset="0"/>
                        <a:ea typeface="Calibri" panose="020F0502020204030204" pitchFamily="34" charset="0"/>
                        <a:cs typeface="B Nazanin" panose="00000400000000000000" pitchFamily="2" charset="-78"/>
                      </a:endParaRPr>
                    </a:p>
                  </a:txBody>
                  <a:tcPr marL="20583" marR="20583" marT="0" marB="0"/>
                </a:tc>
                <a:extLst>
                  <a:ext uri="{0D108BD9-81ED-4DB2-BD59-A6C34878D82A}">
                    <a16:rowId xmlns:a16="http://schemas.microsoft.com/office/drawing/2014/main" xmlns="" val="1113239879"/>
                  </a:ext>
                </a:extLst>
              </a:tr>
            </a:tbl>
          </a:graphicData>
        </a:graphic>
      </p:graphicFrame>
    </p:spTree>
    <p:extLst>
      <p:ext uri="{BB962C8B-B14F-4D97-AF65-F5344CB8AC3E}">
        <p14:creationId xmlns:p14="http://schemas.microsoft.com/office/powerpoint/2010/main" val="822141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Rectangle 2"/>
          <p:cNvSpPr/>
          <p:nvPr/>
        </p:nvSpPr>
        <p:spPr>
          <a:xfrm>
            <a:off x="152400" y="152400"/>
            <a:ext cx="8763000" cy="5755422"/>
          </a:xfrm>
          <a:prstGeom prst="rect">
            <a:avLst/>
          </a:prstGeom>
          <a:solidFill>
            <a:schemeClr val="accent1">
              <a:lumMod val="20000"/>
              <a:lumOff val="80000"/>
            </a:schemeClr>
          </a:solidFill>
          <a:ln>
            <a:solidFill>
              <a:schemeClr val="accent1"/>
            </a:solidFill>
          </a:ln>
        </p:spPr>
        <p:txBody>
          <a:bodyPr wrap="square">
            <a:spAutoFit/>
          </a:bodyPr>
          <a:lstStyle/>
          <a:p>
            <a:pPr lvl="0" algn="ctr"/>
            <a:r>
              <a:rPr lang="en-US" sz="3200" b="1" dirty="0">
                <a:latin typeface="Times New Roman" pitchFamily="18" charset="0"/>
                <a:cs typeface="Times New Roman" pitchFamily="18" charset="0"/>
              </a:rPr>
              <a:t>Hypothyroidism </a:t>
            </a:r>
            <a:endParaRPr lang="en-US" sz="3200" b="1" dirty="0" smtClean="0">
              <a:latin typeface="Times New Roman" pitchFamily="18" charset="0"/>
              <a:cs typeface="Times New Roman" pitchFamily="18" charset="0"/>
            </a:endParaRPr>
          </a:p>
          <a:p>
            <a:pPr marL="457200" lvl="0" indent="-457200" algn="just">
              <a:buFont typeface="Arial" pitchFamily="34" charset="0"/>
              <a:buChar char="•"/>
            </a:pP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Many nutritional factors play a role in optimizing thyroid function. However, </a:t>
            </a:r>
            <a:r>
              <a:rPr lang="en-US" sz="2800" b="1" dirty="0">
                <a:solidFill>
                  <a:srgbClr val="FF0000"/>
                </a:solidFill>
                <a:latin typeface="Times New Roman" pitchFamily="18" charset="0"/>
                <a:cs typeface="Times New Roman" pitchFamily="18" charset="0"/>
              </a:rPr>
              <a:t>both nutrient deficiencies and excesses </a:t>
            </a:r>
            <a:r>
              <a:rPr lang="en-US" sz="2800" dirty="0">
                <a:latin typeface="Times New Roman" pitchFamily="18" charset="0"/>
                <a:cs typeface="Times New Roman" pitchFamily="18" charset="0"/>
              </a:rPr>
              <a:t>can trigger or exacerbate symptoms</a:t>
            </a:r>
            <a:r>
              <a:rPr lang="en-US" sz="2800" dirty="0" smtClean="0">
                <a:latin typeface="Times New Roman" pitchFamily="18" charset="0"/>
                <a:cs typeface="Times New Roman" pitchFamily="18" charset="0"/>
              </a:rPr>
              <a:t>:</a:t>
            </a:r>
          </a:p>
          <a:p>
            <a:pPr lvl="0" algn="just"/>
            <a:endParaRPr lang="en-US" sz="2800" dirty="0">
              <a:latin typeface="Times New Roman" pitchFamily="18" charset="0"/>
              <a:cs typeface="Times New Roman" pitchFamily="18" charset="0"/>
            </a:endParaRPr>
          </a:p>
          <a:p>
            <a:pPr marL="457200" lvl="0" indent="-457200" algn="just">
              <a:buFont typeface="Arial" pitchFamily="34" charset="0"/>
              <a:buChar char="•"/>
            </a:pPr>
            <a:r>
              <a:rPr lang="en-US" sz="2800" b="1" dirty="0">
                <a:solidFill>
                  <a:srgbClr val="0070C0"/>
                </a:solidFill>
                <a:latin typeface="Times New Roman" pitchFamily="18" charset="0"/>
                <a:cs typeface="Times New Roman" pitchFamily="18" charset="0"/>
              </a:rPr>
              <a:t>Iodine:</a:t>
            </a:r>
            <a:r>
              <a:rPr lang="en-US" sz="2800" dirty="0">
                <a:latin typeface="Times New Roman" pitchFamily="18" charset="0"/>
                <a:cs typeface="Times New Roman" pitchFamily="18" charset="0"/>
              </a:rPr>
              <a:t> Iodine is a vital nutrient in the body and essential to thyroid function</a:t>
            </a:r>
            <a:r>
              <a:rPr lang="fa-IR" sz="2800" dirty="0">
                <a:latin typeface="Times New Roman" pitchFamily="18" charset="0"/>
                <a:cs typeface="Times New Roman" pitchFamily="18" charset="0"/>
              </a:rPr>
              <a:t>.</a:t>
            </a:r>
          </a:p>
          <a:p>
            <a:pPr marL="457200" lvl="0" indent="-457200" algn="just">
              <a:buFont typeface="Arial" pitchFamily="34" charset="0"/>
              <a:buChar char="•"/>
            </a:pPr>
            <a:endParaRPr lang="en-US" sz="2800" dirty="0">
              <a:latin typeface="Times New Roman" pitchFamily="18" charset="0"/>
              <a:cs typeface="Times New Roman" pitchFamily="18" charset="0"/>
            </a:endParaRPr>
          </a:p>
          <a:p>
            <a:pPr marL="457200" lvl="0" indent="-457200" algn="just">
              <a:buFont typeface="Arial" pitchFamily="34" charset="0"/>
              <a:buChar char="•"/>
            </a:pPr>
            <a:r>
              <a:rPr lang="en-US" sz="2800" b="1" dirty="0">
                <a:solidFill>
                  <a:srgbClr val="0070C0"/>
                </a:solidFill>
                <a:latin typeface="Times New Roman" pitchFamily="18" charset="0"/>
                <a:cs typeface="Times New Roman" pitchFamily="18" charset="0"/>
              </a:rPr>
              <a:t>Both iodine deficiency and excess have significant risks</a:t>
            </a:r>
            <a:r>
              <a:rPr lang="en-US" sz="2800" dirty="0">
                <a:latin typeface="Times New Roman" pitchFamily="18" charset="0"/>
                <a:cs typeface="Times New Roman" pitchFamily="18" charset="0"/>
              </a:rPr>
              <a:t>; therefore, supplementation should be approached with caution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457200" lvl="0" indent="-457200" algn="just">
              <a:buFont typeface="Arial" pitchFamily="34" charset="0"/>
              <a:buChar char="•"/>
            </a:pPr>
            <a:endParaRPr lang="en-US" sz="2800" dirty="0" smtClean="0">
              <a:latin typeface="Times New Roman" pitchFamily="18" charset="0"/>
              <a:cs typeface="Times New Roman" pitchFamily="18" charset="0"/>
            </a:endParaRPr>
          </a:p>
        </p:txBody>
      </p:sp>
      <p:sp>
        <p:nvSpPr>
          <p:cNvPr id="4" name="TextBox 3"/>
          <p:cNvSpPr txBox="1"/>
          <p:nvPr/>
        </p:nvSpPr>
        <p:spPr>
          <a:xfrm>
            <a:off x="152400" y="6198255"/>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Zimmermann MB, </a:t>
            </a:r>
            <a:r>
              <a:rPr lang="en-US" sz="1200" dirty="0" err="1">
                <a:solidFill>
                  <a:srgbClr val="002060"/>
                </a:solidFill>
                <a:latin typeface="Times New Roman" pitchFamily="18" charset="0"/>
                <a:cs typeface="Times New Roman" pitchFamily="18" charset="0"/>
              </a:rPr>
              <a:t>Köhrle</a:t>
            </a:r>
            <a:r>
              <a:rPr lang="en-US" sz="1200" dirty="0">
                <a:solidFill>
                  <a:srgbClr val="002060"/>
                </a:solidFill>
                <a:latin typeface="Times New Roman" pitchFamily="18" charset="0"/>
                <a:cs typeface="Times New Roman" pitchFamily="18" charset="0"/>
              </a:rPr>
              <a:t> J. </a:t>
            </a:r>
            <a:r>
              <a:rPr lang="en-US" sz="1200" dirty="0" smtClean="0">
                <a:solidFill>
                  <a:srgbClr val="002060"/>
                </a:solidFill>
                <a:latin typeface="Times New Roman" pitchFamily="18" charset="0"/>
                <a:cs typeface="Times New Roman" pitchFamily="18" charset="0"/>
              </a:rPr>
              <a:t>biochemistry </a:t>
            </a:r>
            <a:r>
              <a:rPr lang="en-US" sz="1200" dirty="0">
                <a:solidFill>
                  <a:srgbClr val="002060"/>
                </a:solidFill>
                <a:latin typeface="Times New Roman" pitchFamily="18" charset="0"/>
                <a:cs typeface="Times New Roman" pitchFamily="18" charset="0"/>
              </a:rPr>
              <a:t>and relevance to public health. Thyroid. 2002;12(10):867-78. </a:t>
            </a:r>
            <a:endParaRPr lang="en-US" sz="1200" dirty="0" smtClean="0">
              <a:solidFill>
                <a:srgbClr val="002060"/>
              </a:solidFill>
              <a:latin typeface="Times New Roman" pitchFamily="18" charset="0"/>
              <a:cs typeface="Times New Roman" pitchFamily="18" charset="0"/>
            </a:endParaRPr>
          </a:p>
          <a:p>
            <a:r>
              <a:rPr lang="en-US" sz="1200" dirty="0" err="1">
                <a:solidFill>
                  <a:srgbClr val="002060"/>
                </a:solidFill>
                <a:latin typeface="Times New Roman" pitchFamily="18" charset="0"/>
                <a:cs typeface="Times New Roman" pitchFamily="18" charset="0"/>
              </a:rPr>
              <a:t>Köhrle</a:t>
            </a:r>
            <a:r>
              <a:rPr lang="en-US" sz="1200" dirty="0">
                <a:solidFill>
                  <a:srgbClr val="002060"/>
                </a:solidFill>
                <a:latin typeface="Times New Roman" pitchFamily="18" charset="0"/>
                <a:cs typeface="Times New Roman" pitchFamily="18" charset="0"/>
              </a:rPr>
              <a:t> J. Selenium and the thyroid. </a:t>
            </a:r>
            <a:r>
              <a:rPr lang="en-US" sz="1200" dirty="0" err="1">
                <a:solidFill>
                  <a:srgbClr val="002060"/>
                </a:solidFill>
                <a:latin typeface="Times New Roman" pitchFamily="18" charset="0"/>
                <a:cs typeface="Times New Roman" pitchFamily="18" charset="0"/>
              </a:rPr>
              <a:t>Curr</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Opin</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Diabetes </a:t>
            </a:r>
            <a:r>
              <a:rPr lang="en-US" sz="1200" dirty="0" err="1">
                <a:solidFill>
                  <a:srgbClr val="002060"/>
                </a:solidFill>
                <a:latin typeface="Times New Roman" pitchFamily="18" charset="0"/>
                <a:cs typeface="Times New Roman" pitchFamily="18" charset="0"/>
              </a:rPr>
              <a:t>Obes</a:t>
            </a:r>
            <a:r>
              <a:rPr lang="en-US" sz="1200" dirty="0">
                <a:solidFill>
                  <a:srgbClr val="002060"/>
                </a:solidFill>
                <a:latin typeface="Times New Roman" pitchFamily="18" charset="0"/>
                <a:cs typeface="Times New Roman" pitchFamily="18" charset="0"/>
              </a:rPr>
              <a:t>. 2015;22(5):</a:t>
            </a:r>
            <a:r>
              <a:rPr lang="en-US" sz="1200" dirty="0" smtClean="0">
                <a:solidFill>
                  <a:srgbClr val="002060"/>
                </a:solidFill>
                <a:latin typeface="Times New Roman" pitchFamily="18" charset="0"/>
                <a:cs typeface="Times New Roman" pitchFamily="18" charset="0"/>
              </a:rPr>
              <a:t>392-401</a:t>
            </a:r>
          </a:p>
        </p:txBody>
      </p:sp>
    </p:spTree>
    <p:extLst>
      <p:ext uri="{BB962C8B-B14F-4D97-AF65-F5344CB8AC3E}">
        <p14:creationId xmlns:p14="http://schemas.microsoft.com/office/powerpoint/2010/main" val="528505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Rectangle 2"/>
          <p:cNvSpPr/>
          <p:nvPr/>
        </p:nvSpPr>
        <p:spPr>
          <a:xfrm>
            <a:off x="166254" y="416778"/>
            <a:ext cx="8825345" cy="5755422"/>
          </a:xfrm>
          <a:prstGeom prst="rect">
            <a:avLst/>
          </a:prstGeom>
          <a:solidFill>
            <a:schemeClr val="accent1">
              <a:lumMod val="20000"/>
              <a:lumOff val="80000"/>
            </a:schemeClr>
          </a:solidFill>
          <a:ln>
            <a:solidFill>
              <a:schemeClr val="accent1"/>
            </a:solidFill>
          </a:ln>
        </p:spPr>
        <p:txBody>
          <a:bodyPr wrap="square">
            <a:spAutoFit/>
          </a:bodyPr>
          <a:lstStyle/>
          <a:p>
            <a:pPr lvl="0" algn="ctr"/>
            <a:r>
              <a:rPr lang="en-US" sz="3200" b="1" dirty="0">
                <a:latin typeface="Times New Roman" pitchFamily="18" charset="0"/>
                <a:cs typeface="Times New Roman" pitchFamily="18" charset="0"/>
              </a:rPr>
              <a:t>Hypothyroidism </a:t>
            </a:r>
            <a:endParaRPr lang="fa-IR" sz="2800" dirty="0" smtClean="0">
              <a:solidFill>
                <a:srgbClr val="002060"/>
              </a:solidFill>
              <a:latin typeface="Times New Roman" pitchFamily="18" charset="0"/>
              <a:cs typeface="Times New Roman" pitchFamily="18" charset="0"/>
            </a:endParaRPr>
          </a:p>
          <a:p>
            <a:pPr lvl="0"/>
            <a:r>
              <a:rPr lang="en-US" sz="2800" b="1" dirty="0" smtClean="0">
                <a:solidFill>
                  <a:srgbClr val="002060"/>
                </a:solidFill>
                <a:latin typeface="Times New Roman" pitchFamily="18" charset="0"/>
                <a:cs typeface="Times New Roman" pitchFamily="18" charset="0"/>
              </a:rPr>
              <a:t>  </a:t>
            </a:r>
            <a:endParaRPr lang="en-US" sz="2800" b="1" dirty="0">
              <a:solidFill>
                <a:srgbClr val="002060"/>
              </a:solidFill>
              <a:latin typeface="Times New Roman" pitchFamily="18" charset="0"/>
              <a:cs typeface="Times New Roman" pitchFamily="18" charset="0"/>
            </a:endParaRPr>
          </a:p>
          <a:p>
            <a:pPr marL="274320" indent="-274320" algn="just">
              <a:buFont typeface="Arial" pitchFamily="34" charset="0"/>
              <a:buChar char="•"/>
            </a:pPr>
            <a:r>
              <a:rPr lang="en-US" sz="2800" b="1" dirty="0">
                <a:solidFill>
                  <a:srgbClr val="0070C0"/>
                </a:solidFill>
                <a:latin typeface="Times New Roman" pitchFamily="18" charset="0"/>
                <a:cs typeface="Times New Roman" pitchFamily="18" charset="0"/>
              </a:rPr>
              <a:t>Selenium</a:t>
            </a:r>
            <a:r>
              <a:rPr lang="en-US" sz="2800" dirty="0">
                <a:solidFill>
                  <a:srgbClr val="0070C0"/>
                </a:solidFill>
                <a:latin typeface="Times New Roman" pitchFamily="18" charset="0"/>
                <a:cs typeface="Times New Roman" pitchFamily="18" charset="0"/>
              </a:rPr>
              <a:t> </a:t>
            </a:r>
            <a:r>
              <a:rPr lang="en-US" sz="2800" dirty="0">
                <a:solidFill>
                  <a:schemeClr val="tx1">
                    <a:lumMod val="95000"/>
                    <a:lumOff val="5000"/>
                  </a:schemeClr>
                </a:solidFill>
                <a:latin typeface="Times New Roman" pitchFamily="18" charset="0"/>
                <a:cs typeface="Times New Roman" pitchFamily="18" charset="0"/>
              </a:rPr>
              <a:t>is a micronutrient with important roles in thyroid </a:t>
            </a:r>
            <a:r>
              <a:rPr lang="en-US" sz="2800" dirty="0" smtClean="0">
                <a:solidFill>
                  <a:schemeClr val="tx1">
                    <a:lumMod val="95000"/>
                    <a:lumOff val="5000"/>
                  </a:schemeClr>
                </a:solidFill>
                <a:latin typeface="Times New Roman" pitchFamily="18" charset="0"/>
                <a:cs typeface="Times New Roman" pitchFamily="18" charset="0"/>
              </a:rPr>
              <a:t>functioning</a:t>
            </a:r>
            <a:r>
              <a:rPr lang="fa-IR" sz="2800" dirty="0" smtClean="0">
                <a:solidFill>
                  <a:schemeClr val="tx1">
                    <a:lumMod val="95000"/>
                    <a:lumOff val="5000"/>
                  </a:schemeClr>
                </a:solidFill>
                <a:latin typeface="Times New Roman" pitchFamily="18" charset="0"/>
                <a:cs typeface="Times New Roman" pitchFamily="18" charset="0"/>
              </a:rPr>
              <a:t>.</a:t>
            </a:r>
          </a:p>
          <a:p>
            <a:pPr algn="just"/>
            <a:endParaRPr lang="en-US" sz="2800" b="1" dirty="0">
              <a:solidFill>
                <a:srgbClr val="C00000"/>
              </a:solidFill>
              <a:latin typeface="Times New Roman" pitchFamily="18" charset="0"/>
              <a:cs typeface="Times New Roman" pitchFamily="18" charset="0"/>
            </a:endParaRPr>
          </a:p>
          <a:p>
            <a:pPr marL="274320" lvl="0" indent="-274320" algn="just">
              <a:buFont typeface="Arial" pitchFamily="34" charset="0"/>
              <a:buChar char="•"/>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has shown benefits of selenium on both thyroid antibody titers in patients with Hashimoto’s, </a:t>
            </a:r>
            <a:r>
              <a:rPr lang="en-US" sz="2800" b="1" dirty="0">
                <a:solidFill>
                  <a:srgbClr val="FF0000"/>
                </a:solidFill>
                <a:latin typeface="Times New Roman" pitchFamily="18" charset="0"/>
                <a:cs typeface="Times New Roman" pitchFamily="18" charset="0"/>
              </a:rPr>
              <a:t>but this effect seems more pronounced in people with a selenium deficiency or insufficiency at the </a:t>
            </a:r>
            <a:r>
              <a:rPr lang="en-US" sz="2800" b="1" dirty="0" smtClean="0">
                <a:solidFill>
                  <a:srgbClr val="FF0000"/>
                </a:solidFill>
                <a:latin typeface="Times New Roman" pitchFamily="18" charset="0"/>
                <a:cs typeface="Times New Roman" pitchFamily="18" charset="0"/>
              </a:rPr>
              <a:t>outset</a:t>
            </a:r>
            <a:endParaRPr lang="fa-IR" sz="2800" b="1" dirty="0" smtClean="0">
              <a:solidFill>
                <a:srgbClr val="FF0000"/>
              </a:solidFill>
              <a:latin typeface="Times New Roman" pitchFamily="18" charset="0"/>
              <a:cs typeface="Times New Roman" pitchFamily="18" charset="0"/>
            </a:endParaRPr>
          </a:p>
          <a:p>
            <a:pPr marL="274320" lvl="0" indent="-274320" algn="just">
              <a:buFont typeface="Arial" pitchFamily="34" charset="0"/>
              <a:buChar char="•"/>
            </a:pPr>
            <a:endParaRPr lang="en-US" sz="2800" b="1" dirty="0">
              <a:solidFill>
                <a:srgbClr val="FF0000"/>
              </a:solidFill>
              <a:latin typeface="Times New Roman" pitchFamily="18" charset="0"/>
              <a:cs typeface="Times New Roman" pitchFamily="18" charset="0"/>
            </a:endParaRPr>
          </a:p>
          <a:p>
            <a:pPr marL="274320" lvl="0" indent="-274320" algn="just">
              <a:lnSpc>
                <a:spcPct val="150000"/>
              </a:lnSpc>
              <a:buFont typeface="Arial" pitchFamily="34" charset="0"/>
              <a:buChar char="•"/>
            </a:pPr>
            <a:r>
              <a:rPr lang="en-US" sz="2800" dirty="0" smtClean="0">
                <a:latin typeface="Times New Roman" pitchFamily="18" charset="0"/>
                <a:cs typeface="Times New Roman" pitchFamily="18" charset="0"/>
              </a:rPr>
              <a:t>Using </a:t>
            </a:r>
            <a:r>
              <a:rPr lang="en-US" sz="2800" dirty="0">
                <a:latin typeface="Times New Roman" pitchFamily="18" charset="0"/>
                <a:cs typeface="Times New Roman" pitchFamily="18" charset="0"/>
              </a:rPr>
              <a:t>200 </a:t>
            </a:r>
            <a:r>
              <a:rPr lang="en-US" sz="2800" dirty="0" err="1">
                <a:latin typeface="Times New Roman" pitchFamily="18" charset="0"/>
                <a:cs typeface="Times New Roman" pitchFamily="18" charset="0"/>
              </a:rPr>
              <a:t>μg</a:t>
            </a:r>
            <a:r>
              <a:rPr lang="en-US" sz="2800" dirty="0">
                <a:latin typeface="Times New Roman" pitchFamily="18" charset="0"/>
                <a:cs typeface="Times New Roman" pitchFamily="18" charset="0"/>
              </a:rPr>
              <a:t>/day for several weeks </a:t>
            </a:r>
            <a:r>
              <a:rPr lang="en-US" sz="2800" b="1" dirty="0">
                <a:solidFill>
                  <a:srgbClr val="00B050"/>
                </a:solidFill>
                <a:latin typeface="Times New Roman" pitchFamily="18" charset="0"/>
                <a:cs typeface="Times New Roman" pitchFamily="18" charset="0"/>
              </a:rPr>
              <a:t>showed 25%-55% reductions</a:t>
            </a:r>
            <a:r>
              <a:rPr lang="en-US" sz="2800" dirty="0">
                <a:latin typeface="Times New Roman" pitchFamily="18" charset="0"/>
                <a:cs typeface="Times New Roman" pitchFamily="18" charset="0"/>
              </a:rPr>
              <a:t> in thyroid peroxidase antibody </a:t>
            </a:r>
            <a:r>
              <a:rPr lang="en-US" sz="2800" dirty="0" smtClean="0">
                <a:latin typeface="Times New Roman" pitchFamily="18" charset="0"/>
                <a:cs typeface="Times New Roman" pitchFamily="18" charset="0"/>
              </a:rPr>
              <a:t>concentrations</a:t>
            </a:r>
            <a:endParaRPr lang="en-US" sz="2800" b="1" dirty="0">
              <a:solidFill>
                <a:srgbClr val="00B050"/>
              </a:solidFill>
              <a:latin typeface="Times New Roman" pitchFamily="18" charset="0"/>
              <a:cs typeface="Times New Roman" pitchFamily="18" charset="0"/>
            </a:endParaRPr>
          </a:p>
        </p:txBody>
      </p:sp>
      <p:sp>
        <p:nvSpPr>
          <p:cNvPr id="5" name="TextBox 4"/>
          <p:cNvSpPr txBox="1"/>
          <p:nvPr/>
        </p:nvSpPr>
        <p:spPr>
          <a:xfrm>
            <a:off x="166255" y="6248400"/>
            <a:ext cx="8229600" cy="646331"/>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et al. J. Modern Nutrition in Health and Disease, 2014</a:t>
            </a:r>
            <a:r>
              <a:rPr lang="en-US" sz="1200" dirty="0" smtClean="0">
                <a:solidFill>
                  <a:srgbClr val="002060"/>
                </a:solidFill>
                <a:latin typeface="Times New Roman" pitchFamily="18" charset="0"/>
                <a:cs typeface="Times New Roman" pitchFamily="18" charset="0"/>
              </a:rPr>
              <a:t>.</a:t>
            </a:r>
            <a:endParaRPr lang="fa-IR" sz="1200" dirty="0" smtClean="0">
              <a:solidFill>
                <a:srgbClr val="002060"/>
              </a:solidFill>
              <a:latin typeface="Times New Roman" pitchFamily="18" charset="0"/>
              <a:cs typeface="Times New Roman" pitchFamily="18" charset="0"/>
            </a:endParaRPr>
          </a:p>
          <a:p>
            <a:r>
              <a:rPr lang="en-US" sz="1200" dirty="0" err="1">
                <a:solidFill>
                  <a:srgbClr val="002060"/>
                </a:solidFill>
                <a:latin typeface="Times New Roman" pitchFamily="18" charset="0"/>
                <a:cs typeface="Times New Roman" pitchFamily="18" charset="0"/>
              </a:rPr>
              <a:t>Toulis</a:t>
            </a:r>
            <a:r>
              <a:rPr lang="en-US" sz="1200" dirty="0">
                <a:solidFill>
                  <a:srgbClr val="002060"/>
                </a:solidFill>
                <a:latin typeface="Times New Roman" pitchFamily="18" charset="0"/>
                <a:cs typeface="Times New Roman" pitchFamily="18" charset="0"/>
              </a:rPr>
              <a:t> KA, et al. Thyroid. </a:t>
            </a:r>
            <a:r>
              <a:rPr lang="en-US" sz="1200" dirty="0" smtClean="0">
                <a:solidFill>
                  <a:srgbClr val="002060"/>
                </a:solidFill>
                <a:latin typeface="Times New Roman" pitchFamily="18" charset="0"/>
                <a:cs typeface="Times New Roman" pitchFamily="18" charset="0"/>
              </a:rPr>
              <a:t>2010;2010:1163-1173</a:t>
            </a:r>
            <a:endParaRPr lang="en-US" sz="1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57508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Rectangle 2"/>
          <p:cNvSpPr/>
          <p:nvPr/>
        </p:nvSpPr>
        <p:spPr>
          <a:xfrm>
            <a:off x="166255" y="914400"/>
            <a:ext cx="8749145" cy="4031873"/>
          </a:xfrm>
          <a:prstGeom prst="rect">
            <a:avLst/>
          </a:prstGeom>
          <a:solidFill>
            <a:schemeClr val="accent1">
              <a:lumMod val="20000"/>
              <a:lumOff val="80000"/>
            </a:schemeClr>
          </a:solidFill>
          <a:ln>
            <a:solidFill>
              <a:schemeClr val="accent1"/>
            </a:solidFill>
          </a:ln>
        </p:spPr>
        <p:txBody>
          <a:bodyPr wrap="square">
            <a:spAutoFit/>
          </a:bodyPr>
          <a:lstStyle/>
          <a:p>
            <a:pPr lvl="0" algn="ctr"/>
            <a:r>
              <a:rPr lang="en-US" sz="3200" b="1" dirty="0">
                <a:latin typeface="Times New Roman" pitchFamily="18" charset="0"/>
                <a:cs typeface="Times New Roman" pitchFamily="18" charset="0"/>
              </a:rPr>
              <a:t>Hypothyroidism </a:t>
            </a:r>
            <a:endParaRPr lang="en-US" sz="3200" b="1" dirty="0" smtClean="0">
              <a:latin typeface="Times New Roman" pitchFamily="18" charset="0"/>
              <a:cs typeface="Times New Roman" pitchFamily="18" charset="0"/>
            </a:endParaRPr>
          </a:p>
          <a:p>
            <a:pPr marL="457200" lvl="0" indent="-457200" algn="just">
              <a:buFont typeface="Arial" pitchFamily="34" charset="0"/>
              <a:buChar char="•"/>
            </a:pPr>
            <a:endParaRPr lang="en-US" sz="2800" b="1" dirty="0" smtClean="0">
              <a:solidFill>
                <a:srgbClr val="FF0000"/>
              </a:solidFill>
              <a:latin typeface="Times New Roman" pitchFamily="18" charset="0"/>
              <a:cs typeface="Times New Roman" pitchFamily="18" charset="0"/>
            </a:endParaRPr>
          </a:p>
          <a:p>
            <a:pPr marL="457200" lvl="0" indent="-457200" algn="just">
              <a:buFont typeface="Arial" pitchFamily="34" charset="0"/>
              <a:buChar char="•"/>
            </a:pPr>
            <a:r>
              <a:rPr lang="en-US" sz="2800" b="1" dirty="0" smtClean="0">
                <a:solidFill>
                  <a:srgbClr val="FF0000"/>
                </a:solidFill>
                <a:latin typeface="Times New Roman" pitchFamily="18" charset="0"/>
                <a:cs typeface="Times New Roman" pitchFamily="18" charset="0"/>
              </a:rPr>
              <a:t>Iron </a:t>
            </a:r>
            <a:r>
              <a:rPr lang="en-US" sz="2800" b="1" dirty="0">
                <a:solidFill>
                  <a:srgbClr val="FF0000"/>
                </a:solidFill>
                <a:latin typeface="Times New Roman" pitchFamily="18" charset="0"/>
                <a:cs typeface="Times New Roman" pitchFamily="18" charset="0"/>
              </a:rPr>
              <a:t>deficiency </a:t>
            </a:r>
            <a:r>
              <a:rPr lang="en-US" sz="2800" dirty="0">
                <a:latin typeface="Times New Roman" pitchFamily="18" charset="0"/>
                <a:cs typeface="Times New Roman" pitchFamily="18" charset="0"/>
              </a:rPr>
              <a:t>may also contribute to thyroid disease risk.</a:t>
            </a:r>
          </a:p>
          <a:p>
            <a:pPr marL="457200" lvl="0" indent="-457200" algn="just">
              <a:buFont typeface="Arial" pitchFamily="34" charset="0"/>
              <a:buChar char="•"/>
            </a:pPr>
            <a:r>
              <a:rPr lang="en-US" sz="2800" b="1" dirty="0">
                <a:solidFill>
                  <a:srgbClr val="002060"/>
                </a:solidFill>
                <a:latin typeface="Times New Roman" pitchFamily="18" charset="0"/>
                <a:cs typeface="Times New Roman" pitchFamily="18" charset="0"/>
              </a:rPr>
              <a:t>Low thyroid function may be secondary to low iron status or anemia. </a:t>
            </a:r>
          </a:p>
          <a:p>
            <a:pPr marL="457200" lvl="0" indent="-457200" algn="just">
              <a:buFont typeface="Arial" pitchFamily="34" charset="0"/>
              <a:buChar char="•"/>
            </a:pPr>
            <a:r>
              <a:rPr lang="en-US" sz="2800" dirty="0">
                <a:latin typeface="Times New Roman" pitchFamily="18" charset="0"/>
                <a:cs typeface="Times New Roman" pitchFamily="18" charset="0"/>
              </a:rPr>
              <a:t>TPO is a glycosylated </a:t>
            </a:r>
            <a:r>
              <a:rPr lang="en-US" sz="2800" dirty="0" err="1">
                <a:latin typeface="Times New Roman" pitchFamily="18" charset="0"/>
                <a:cs typeface="Times New Roman" pitchFamily="18" charset="0"/>
              </a:rPr>
              <a:t>heme</a:t>
            </a:r>
            <a:r>
              <a:rPr lang="en-US" sz="2800" dirty="0">
                <a:latin typeface="Times New Roman" pitchFamily="18" charset="0"/>
                <a:cs typeface="Times New Roman" pitchFamily="18" charset="0"/>
              </a:rPr>
              <a:t> enzyme that is iron-dependent.</a:t>
            </a:r>
            <a:endParaRPr lang="fa-IR" sz="2800" dirty="0">
              <a:latin typeface="Times New Roman" pitchFamily="18" charset="0"/>
              <a:cs typeface="Times New Roman" pitchFamily="18" charset="0"/>
            </a:endParaRPr>
          </a:p>
          <a:p>
            <a:pPr marL="457200" lvl="0" indent="-457200" algn="just">
              <a:buFont typeface="Arial" pitchFamily="34" charset="0"/>
              <a:buChar char="•"/>
            </a:pPr>
            <a:endParaRPr lang="en-US" sz="2800" dirty="0">
              <a:latin typeface="Times New Roman" pitchFamily="18" charset="0"/>
              <a:cs typeface="Times New Roman" pitchFamily="18" charset="0"/>
            </a:endParaRPr>
          </a:p>
        </p:txBody>
      </p:sp>
      <p:sp>
        <p:nvSpPr>
          <p:cNvPr id="4" name="TextBox 3"/>
          <p:cNvSpPr txBox="1"/>
          <p:nvPr/>
        </p:nvSpPr>
        <p:spPr>
          <a:xfrm>
            <a:off x="166255" y="625858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Zimmermann MB, </a:t>
            </a:r>
            <a:r>
              <a:rPr lang="en-US" sz="1200" dirty="0" err="1">
                <a:solidFill>
                  <a:srgbClr val="002060"/>
                </a:solidFill>
                <a:latin typeface="Times New Roman" pitchFamily="18" charset="0"/>
                <a:cs typeface="Times New Roman" pitchFamily="18" charset="0"/>
              </a:rPr>
              <a:t>Köhrle</a:t>
            </a:r>
            <a:r>
              <a:rPr lang="en-US" sz="1200" dirty="0">
                <a:solidFill>
                  <a:srgbClr val="002060"/>
                </a:solidFill>
                <a:latin typeface="Times New Roman" pitchFamily="18" charset="0"/>
                <a:cs typeface="Times New Roman" pitchFamily="18" charset="0"/>
              </a:rPr>
              <a:t> J. </a:t>
            </a:r>
            <a:r>
              <a:rPr lang="en-US" sz="1200" dirty="0" smtClean="0">
                <a:solidFill>
                  <a:srgbClr val="002060"/>
                </a:solidFill>
                <a:latin typeface="Times New Roman" pitchFamily="18" charset="0"/>
                <a:cs typeface="Times New Roman" pitchFamily="18" charset="0"/>
              </a:rPr>
              <a:t>biochemistry </a:t>
            </a:r>
            <a:r>
              <a:rPr lang="en-US" sz="1200" dirty="0">
                <a:solidFill>
                  <a:srgbClr val="002060"/>
                </a:solidFill>
                <a:latin typeface="Times New Roman" pitchFamily="18" charset="0"/>
                <a:cs typeface="Times New Roman" pitchFamily="18" charset="0"/>
              </a:rPr>
              <a:t>and relevance to public health. Thyroid. 2002;12(10):867-78. </a:t>
            </a:r>
            <a:endParaRPr lang="en-US" sz="1200" dirty="0" smtClean="0">
              <a:solidFill>
                <a:srgbClr val="002060"/>
              </a:solidFill>
              <a:latin typeface="Times New Roman" pitchFamily="18" charset="0"/>
              <a:cs typeface="Times New Roman" pitchFamily="18" charset="0"/>
            </a:endParaRPr>
          </a:p>
          <a:p>
            <a:r>
              <a:rPr lang="en-US" sz="1200" dirty="0" err="1">
                <a:solidFill>
                  <a:srgbClr val="002060"/>
                </a:solidFill>
                <a:latin typeface="Times New Roman" pitchFamily="18" charset="0"/>
                <a:cs typeface="Times New Roman" pitchFamily="18" charset="0"/>
              </a:rPr>
              <a:t>Köhrle</a:t>
            </a:r>
            <a:r>
              <a:rPr lang="en-US" sz="1200" dirty="0">
                <a:solidFill>
                  <a:srgbClr val="002060"/>
                </a:solidFill>
                <a:latin typeface="Times New Roman" pitchFamily="18" charset="0"/>
                <a:cs typeface="Times New Roman" pitchFamily="18" charset="0"/>
              </a:rPr>
              <a:t> J. Selenium and the thyroid. </a:t>
            </a:r>
            <a:r>
              <a:rPr lang="en-US" sz="1200" dirty="0" err="1">
                <a:solidFill>
                  <a:srgbClr val="002060"/>
                </a:solidFill>
                <a:latin typeface="Times New Roman" pitchFamily="18" charset="0"/>
                <a:cs typeface="Times New Roman" pitchFamily="18" charset="0"/>
              </a:rPr>
              <a:t>Curr</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Opin</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Diabetes </a:t>
            </a:r>
            <a:r>
              <a:rPr lang="en-US" sz="1200" dirty="0" err="1">
                <a:solidFill>
                  <a:srgbClr val="002060"/>
                </a:solidFill>
                <a:latin typeface="Times New Roman" pitchFamily="18" charset="0"/>
                <a:cs typeface="Times New Roman" pitchFamily="18" charset="0"/>
              </a:rPr>
              <a:t>Obes</a:t>
            </a:r>
            <a:r>
              <a:rPr lang="en-US" sz="1200" dirty="0">
                <a:solidFill>
                  <a:srgbClr val="002060"/>
                </a:solidFill>
                <a:latin typeface="Times New Roman" pitchFamily="18" charset="0"/>
                <a:cs typeface="Times New Roman" pitchFamily="18" charset="0"/>
              </a:rPr>
              <a:t>. 2015;22(5):</a:t>
            </a:r>
            <a:r>
              <a:rPr lang="en-US" sz="1200" dirty="0" smtClean="0">
                <a:solidFill>
                  <a:srgbClr val="002060"/>
                </a:solidFill>
                <a:latin typeface="Times New Roman" pitchFamily="18" charset="0"/>
                <a:cs typeface="Times New Roman" pitchFamily="18" charset="0"/>
              </a:rPr>
              <a:t>392-401</a:t>
            </a:r>
          </a:p>
        </p:txBody>
      </p:sp>
    </p:spTree>
    <p:extLst>
      <p:ext uri="{BB962C8B-B14F-4D97-AF65-F5344CB8AC3E}">
        <p14:creationId xmlns:p14="http://schemas.microsoft.com/office/powerpoint/2010/main" val="548765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Rectangle 2"/>
          <p:cNvSpPr/>
          <p:nvPr/>
        </p:nvSpPr>
        <p:spPr>
          <a:xfrm>
            <a:off x="166255" y="466665"/>
            <a:ext cx="8825345" cy="5324535"/>
          </a:xfrm>
          <a:prstGeom prst="rect">
            <a:avLst/>
          </a:prstGeom>
          <a:solidFill>
            <a:schemeClr val="accent1">
              <a:lumMod val="20000"/>
              <a:lumOff val="80000"/>
            </a:schemeClr>
          </a:solidFill>
          <a:ln>
            <a:solidFill>
              <a:schemeClr val="accent1"/>
            </a:solidFill>
          </a:ln>
        </p:spPr>
        <p:txBody>
          <a:bodyPr wrap="square">
            <a:spAutoFit/>
          </a:bodyPr>
          <a:lstStyle/>
          <a:p>
            <a:pPr lvl="0" algn="ctr"/>
            <a:r>
              <a:rPr lang="en-US" sz="3200" b="1" dirty="0" smtClean="0">
                <a:latin typeface="Times New Roman" pitchFamily="18" charset="0"/>
                <a:cs typeface="Times New Roman" pitchFamily="18" charset="0"/>
              </a:rPr>
              <a:t>Hypothyroidism</a:t>
            </a:r>
            <a:endParaRPr lang="fa-IR" sz="3200" b="1" dirty="0" smtClean="0">
              <a:latin typeface="Times New Roman" pitchFamily="18" charset="0"/>
              <a:cs typeface="Times New Roman" pitchFamily="18" charset="0"/>
            </a:endParaRPr>
          </a:p>
          <a:p>
            <a:pPr marL="457200" lvl="0" indent="-457200" algn="just">
              <a:buFont typeface="Arial" pitchFamily="34" charset="0"/>
              <a:buChar char="•"/>
            </a:pPr>
            <a:r>
              <a:rPr lang="en-US" sz="2800" b="1" dirty="0" smtClean="0">
                <a:solidFill>
                  <a:srgbClr val="0070C0"/>
                </a:solidFill>
                <a:latin typeface="Times New Roman" pitchFamily="18" charset="0"/>
                <a:cs typeface="Times New Roman" pitchFamily="18" charset="0"/>
              </a:rPr>
              <a:t>Vitamin </a:t>
            </a:r>
            <a:r>
              <a:rPr lang="en-US" sz="2800" b="1" dirty="0">
                <a:solidFill>
                  <a:srgbClr val="0070C0"/>
                </a:solidFill>
                <a:latin typeface="Times New Roman" pitchFamily="18" charset="0"/>
                <a:cs typeface="Times New Roman" pitchFamily="18" charset="0"/>
              </a:rPr>
              <a:t>D deficiency </a:t>
            </a:r>
            <a:r>
              <a:rPr lang="en-US" sz="2800" dirty="0">
                <a:latin typeface="Times New Roman" pitchFamily="18" charset="0"/>
                <a:cs typeface="Times New Roman" pitchFamily="18" charset="0"/>
              </a:rPr>
              <a:t>is linked to Hashimoto’s, according to one study showing that more than 90% of patients studied were deficient</a:t>
            </a:r>
            <a:r>
              <a:rPr lang="en-US" sz="2800" dirty="0" smtClean="0">
                <a:latin typeface="Times New Roman" pitchFamily="18" charset="0"/>
                <a:cs typeface="Times New Roman" pitchFamily="18" charset="0"/>
              </a:rPr>
              <a:t>.</a:t>
            </a:r>
          </a:p>
          <a:p>
            <a:pPr marL="457200" lvl="0" indent="-457200" algn="just">
              <a:buFont typeface="Arial" pitchFamily="34" charset="0"/>
              <a:buChar char="•"/>
            </a:pPr>
            <a:endParaRPr lang="en-US" sz="2800" dirty="0">
              <a:latin typeface="Times New Roman" pitchFamily="18" charset="0"/>
              <a:cs typeface="Times New Roman" pitchFamily="18" charset="0"/>
            </a:endParaRPr>
          </a:p>
          <a:p>
            <a:pPr marL="457200" indent="-457200" algn="just">
              <a:buFont typeface="Arial" pitchFamily="34" charset="0"/>
              <a:buChar char="•"/>
            </a:pPr>
            <a:r>
              <a:rPr lang="en-US" sz="2800" dirty="0" smtClean="0">
                <a:latin typeface="Times New Roman" pitchFamily="18" charset="0"/>
                <a:cs typeface="Times New Roman" pitchFamily="18" charset="0"/>
              </a:rPr>
              <a:t>Hypothyroidism </a:t>
            </a:r>
            <a:r>
              <a:rPr lang="en-US" sz="2800" dirty="0">
                <a:latin typeface="Times New Roman" pitchFamily="18" charset="0"/>
                <a:cs typeface="Times New Roman" pitchFamily="18" charset="0"/>
              </a:rPr>
              <a:t>influences </a:t>
            </a:r>
            <a:r>
              <a:rPr lang="en-US" sz="2800" b="1" dirty="0">
                <a:solidFill>
                  <a:srgbClr val="00B050"/>
                </a:solidFill>
                <a:latin typeface="Times New Roman" pitchFamily="18" charset="0"/>
                <a:cs typeface="Times New Roman" pitchFamily="18" charset="0"/>
              </a:rPr>
              <a:t>carbohydrate and lipid metabolism.</a:t>
            </a:r>
          </a:p>
          <a:p>
            <a:pPr marL="457200" lvl="0" indent="-457200" algn="just">
              <a:buFont typeface="Arial" pitchFamily="34" charset="0"/>
              <a:buChar char="•"/>
            </a:pPr>
            <a:r>
              <a:rPr lang="en-US" sz="2800" b="1" dirty="0" smtClean="0">
                <a:solidFill>
                  <a:srgbClr val="C00000"/>
                </a:solidFill>
                <a:latin typeface="Times New Roman" pitchFamily="18" charset="0"/>
                <a:cs typeface="Times New Roman" pitchFamily="18" charset="0"/>
              </a:rPr>
              <a:t>Celiac </a:t>
            </a:r>
            <a:r>
              <a:rPr lang="en-US" sz="2800" b="1" dirty="0">
                <a:solidFill>
                  <a:srgbClr val="C00000"/>
                </a:solidFill>
                <a:latin typeface="Times New Roman" pitchFamily="18" charset="0"/>
                <a:cs typeface="Times New Roman" pitchFamily="18" charset="0"/>
              </a:rPr>
              <a:t>disease </a:t>
            </a:r>
            <a:r>
              <a:rPr lang="en-US" sz="2800" dirty="0">
                <a:latin typeface="Times New Roman" pitchFamily="18" charset="0"/>
                <a:cs typeface="Times New Roman" pitchFamily="18" charset="0"/>
              </a:rPr>
              <a:t>was associated with a more than four-fold increased risk of hypothyroidism</a:t>
            </a:r>
            <a:r>
              <a:rPr lang="en-US" sz="2800" dirty="0" smtClean="0">
                <a:latin typeface="Times New Roman" pitchFamily="18" charset="0"/>
                <a:cs typeface="Times New Roman" pitchFamily="18" charset="0"/>
              </a:rPr>
              <a:t>.</a:t>
            </a:r>
          </a:p>
          <a:p>
            <a:pPr marL="457200" lvl="0" indent="-457200" algn="just">
              <a:buFont typeface="Arial" pitchFamily="34" charset="0"/>
              <a:buChar char="•"/>
            </a:pPr>
            <a:endParaRPr lang="en-US" sz="2800" dirty="0">
              <a:latin typeface="Times New Roman" pitchFamily="18" charset="0"/>
              <a:cs typeface="Times New Roman" pitchFamily="18" charset="0"/>
            </a:endParaRPr>
          </a:p>
          <a:p>
            <a:pPr marL="457200" lvl="0" indent="-457200" algn="just">
              <a:buFont typeface="Arial" pitchFamily="34" charset="0"/>
              <a:buChar char="•"/>
            </a:pPr>
            <a:r>
              <a:rPr lang="en-US" sz="2800" dirty="0">
                <a:latin typeface="Times New Roman" pitchFamily="18" charset="0"/>
                <a:cs typeface="Times New Roman" pitchFamily="18" charset="0"/>
              </a:rPr>
              <a:t>Hypothyroidism is associated with </a:t>
            </a:r>
            <a:r>
              <a:rPr lang="en-US" sz="2800" b="1" dirty="0">
                <a:solidFill>
                  <a:srgbClr val="0070C0"/>
                </a:solidFill>
                <a:latin typeface="Times New Roman" pitchFamily="18" charset="0"/>
                <a:cs typeface="Times New Roman" pitchFamily="18" charset="0"/>
              </a:rPr>
              <a:t>increased risk of developing diabetes.</a:t>
            </a:r>
            <a:endParaRPr lang="fa-IR" sz="2800" b="1" dirty="0">
              <a:solidFill>
                <a:srgbClr val="0070C0"/>
              </a:solidFill>
              <a:latin typeface="Times New Roman" pitchFamily="18" charset="0"/>
              <a:cs typeface="Times New Roman" pitchFamily="18" charset="0"/>
            </a:endParaRPr>
          </a:p>
        </p:txBody>
      </p:sp>
      <p:sp>
        <p:nvSpPr>
          <p:cNvPr id="4" name="TextBox 3"/>
          <p:cNvSpPr txBox="1"/>
          <p:nvPr/>
        </p:nvSpPr>
        <p:spPr>
          <a:xfrm>
            <a:off x="76200" y="5867400"/>
            <a:ext cx="8686800" cy="1015663"/>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Tamer G, </a:t>
            </a:r>
            <a:r>
              <a:rPr lang="en-US" sz="1200" dirty="0" smtClean="0">
                <a:solidFill>
                  <a:srgbClr val="002060"/>
                </a:solidFill>
                <a:latin typeface="Times New Roman" pitchFamily="18" charset="0"/>
                <a:cs typeface="Times New Roman" pitchFamily="18" charset="0"/>
              </a:rPr>
              <a:t>et al. </a:t>
            </a:r>
            <a:r>
              <a:rPr lang="en-US" sz="1200" dirty="0">
                <a:solidFill>
                  <a:srgbClr val="002060"/>
                </a:solidFill>
                <a:latin typeface="Times New Roman" pitchFamily="18" charset="0"/>
                <a:cs typeface="Times New Roman" pitchFamily="18" charset="0"/>
              </a:rPr>
              <a:t>Thyroid. 2011;21(8):891-896</a:t>
            </a:r>
            <a:r>
              <a:rPr lang="en-US" sz="1200" dirty="0" smtClean="0">
                <a:solidFill>
                  <a:srgbClr val="002060"/>
                </a:solidFill>
                <a:latin typeface="Times New Roman" pitchFamily="18" charset="0"/>
                <a:cs typeface="Times New Roman" pitchFamily="18" charset="0"/>
              </a:rPr>
              <a:t>.</a:t>
            </a:r>
          </a:p>
          <a:p>
            <a:r>
              <a:rPr lang="en-US" sz="1200" dirty="0" err="1">
                <a:solidFill>
                  <a:srgbClr val="002060"/>
                </a:solidFill>
                <a:latin typeface="Times New Roman" pitchFamily="18" charset="0"/>
                <a:cs typeface="Times New Roman" pitchFamily="18" charset="0"/>
              </a:rPr>
              <a:t>Delange</a:t>
            </a:r>
            <a:r>
              <a:rPr lang="en-US" sz="1200" dirty="0">
                <a:solidFill>
                  <a:srgbClr val="002060"/>
                </a:solidFill>
                <a:latin typeface="Times New Roman" pitchFamily="18" charset="0"/>
                <a:cs typeface="Times New Roman" pitchFamily="18" charset="0"/>
              </a:rPr>
              <a:t> F et al. Thyroid. 2002;12(10):915-24.</a:t>
            </a:r>
          </a:p>
          <a:p>
            <a:r>
              <a:rPr lang="en-US" sz="1200" dirty="0" err="1">
                <a:solidFill>
                  <a:srgbClr val="002060"/>
                </a:solidFill>
                <a:latin typeface="Times New Roman" pitchFamily="18" charset="0"/>
                <a:cs typeface="Times New Roman" pitchFamily="18" charset="0"/>
              </a:rPr>
              <a:t>Elfström</a:t>
            </a:r>
            <a:r>
              <a:rPr lang="en-US" sz="1200" dirty="0">
                <a:solidFill>
                  <a:srgbClr val="002060"/>
                </a:solidFill>
                <a:latin typeface="Times New Roman" pitchFamily="18" charset="0"/>
                <a:cs typeface="Times New Roman" pitchFamily="18" charset="0"/>
              </a:rPr>
              <a:t> P et al. J </a:t>
            </a:r>
            <a:r>
              <a:rPr lang="en-US" sz="1200" dirty="0" err="1">
                <a:solidFill>
                  <a:srgbClr val="002060"/>
                </a:solidFill>
                <a:latin typeface="Times New Roman" pitchFamily="18" charset="0"/>
                <a:cs typeface="Times New Roman" pitchFamily="18" charset="0"/>
              </a:rPr>
              <a:t>Clin</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Endocrinol</a:t>
            </a:r>
            <a:r>
              <a:rPr lang="en-US" sz="1200" dirty="0">
                <a:solidFill>
                  <a:srgbClr val="002060"/>
                </a:solidFill>
                <a:latin typeface="Times New Roman" pitchFamily="18" charset="0"/>
                <a:cs typeface="Times New Roman" pitchFamily="18" charset="0"/>
              </a:rPr>
              <a:t> </a:t>
            </a:r>
            <a:r>
              <a:rPr lang="en-US" sz="1200" dirty="0" err="1">
                <a:solidFill>
                  <a:srgbClr val="002060"/>
                </a:solidFill>
                <a:latin typeface="Times New Roman" pitchFamily="18" charset="0"/>
                <a:cs typeface="Times New Roman" pitchFamily="18" charset="0"/>
              </a:rPr>
              <a:t>Metab</a:t>
            </a:r>
            <a:r>
              <a:rPr lang="en-US" sz="1200" dirty="0">
                <a:solidFill>
                  <a:srgbClr val="002060"/>
                </a:solidFill>
                <a:latin typeface="Times New Roman" pitchFamily="18" charset="0"/>
                <a:cs typeface="Times New Roman" pitchFamily="18" charset="0"/>
              </a:rPr>
              <a:t>. 2008;93(10):3915-21.</a:t>
            </a:r>
          </a:p>
          <a:p>
            <a:r>
              <a:rPr lang="en-US" sz="1200" dirty="0" err="1">
                <a:solidFill>
                  <a:srgbClr val="002060"/>
                </a:solidFill>
                <a:latin typeface="Times New Roman" pitchFamily="18" charset="0"/>
                <a:cs typeface="Times New Roman" pitchFamily="18" charset="0"/>
              </a:rPr>
              <a:t>Gronich</a:t>
            </a:r>
            <a:r>
              <a:rPr lang="en-US" sz="1200" dirty="0">
                <a:solidFill>
                  <a:srgbClr val="002060"/>
                </a:solidFill>
                <a:latin typeface="Times New Roman" pitchFamily="18" charset="0"/>
                <a:cs typeface="Times New Roman" pitchFamily="18" charset="0"/>
              </a:rPr>
              <a:t> N et al. Diabetes Care. 2015;38(9):1657-64. </a:t>
            </a:r>
          </a:p>
          <a:p>
            <a:r>
              <a:rPr lang="en-US" sz="1200" dirty="0" err="1">
                <a:solidFill>
                  <a:srgbClr val="002060"/>
                </a:solidFill>
                <a:latin typeface="Times New Roman" pitchFamily="18" charset="0"/>
                <a:cs typeface="Times New Roman" pitchFamily="18" charset="0"/>
              </a:rPr>
              <a:t>Díez</a:t>
            </a:r>
            <a:r>
              <a:rPr lang="en-US" sz="1200" dirty="0">
                <a:solidFill>
                  <a:srgbClr val="002060"/>
                </a:solidFill>
                <a:latin typeface="Times New Roman" pitchFamily="18" charset="0"/>
                <a:cs typeface="Times New Roman" pitchFamily="18" charset="0"/>
              </a:rPr>
              <a:t> JJ et al. </a:t>
            </a:r>
            <a:r>
              <a:rPr lang="en-US" sz="1200" dirty="0" err="1">
                <a:solidFill>
                  <a:srgbClr val="002060"/>
                </a:solidFill>
                <a:latin typeface="Times New Roman" pitchFamily="18" charset="0"/>
                <a:cs typeface="Times New Roman" pitchFamily="18" charset="0"/>
              </a:rPr>
              <a:t>Diabet</a:t>
            </a:r>
            <a:r>
              <a:rPr lang="en-US" sz="1200" dirty="0">
                <a:solidFill>
                  <a:srgbClr val="002060"/>
                </a:solidFill>
                <a:latin typeface="Times New Roman" pitchFamily="18" charset="0"/>
                <a:cs typeface="Times New Roman" pitchFamily="18" charset="0"/>
              </a:rPr>
              <a:t> Med. 2012;29(12):1510-4. </a:t>
            </a:r>
          </a:p>
        </p:txBody>
      </p:sp>
    </p:spTree>
    <p:extLst>
      <p:ext uri="{BB962C8B-B14F-4D97-AF65-F5344CB8AC3E}">
        <p14:creationId xmlns:p14="http://schemas.microsoft.com/office/powerpoint/2010/main" val="3839967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
        <p:nvSpPr>
          <p:cNvPr id="3" name="Rectangle 2"/>
          <p:cNvSpPr/>
          <p:nvPr/>
        </p:nvSpPr>
        <p:spPr>
          <a:xfrm>
            <a:off x="166255" y="399157"/>
            <a:ext cx="8825345" cy="5570756"/>
          </a:xfrm>
          <a:prstGeom prst="rect">
            <a:avLst/>
          </a:prstGeom>
          <a:solidFill>
            <a:schemeClr val="accent1">
              <a:lumMod val="20000"/>
              <a:lumOff val="80000"/>
            </a:schemeClr>
          </a:solidFill>
          <a:ln>
            <a:solidFill>
              <a:schemeClr val="accent1"/>
            </a:solidFill>
          </a:ln>
        </p:spPr>
        <p:txBody>
          <a:bodyPr wrap="square">
            <a:spAutoFit/>
          </a:bodyPr>
          <a:lstStyle/>
          <a:p>
            <a:pPr lvl="0" algn="ctr"/>
            <a:r>
              <a:rPr lang="en-US" sz="3200" b="1" dirty="0">
                <a:latin typeface="Times New Roman" pitchFamily="18" charset="0"/>
                <a:cs typeface="Times New Roman" pitchFamily="18" charset="0"/>
              </a:rPr>
              <a:t>Hypothyroidism </a:t>
            </a:r>
            <a:endParaRPr lang="en-US" sz="2800" dirty="0" smtClean="0">
              <a:latin typeface="Times New Roman" pitchFamily="18" charset="0"/>
              <a:cs typeface="Times New Roman" pitchFamily="18" charset="0"/>
            </a:endParaRPr>
          </a:p>
          <a:p>
            <a:pPr lvl="0"/>
            <a:endParaRPr lang="en-US" sz="2800" dirty="0">
              <a:latin typeface="Times New Roman" pitchFamily="18" charset="0"/>
              <a:cs typeface="Times New Roman" pitchFamily="18" charset="0"/>
            </a:endParaRPr>
          </a:p>
          <a:p>
            <a:pPr marL="457200" lvl="0" indent="-457200" algn="just">
              <a:buFont typeface="Wingdings" pitchFamily="2" charset="2"/>
              <a:buChar char="v"/>
            </a:pPr>
            <a:r>
              <a:rPr lang="en-US" sz="2800" dirty="0">
                <a:latin typeface="Times New Roman" pitchFamily="18" charset="0"/>
                <a:cs typeface="Times New Roman" pitchFamily="18" charset="0"/>
              </a:rPr>
              <a:t>Cruciferous vegetables such as </a:t>
            </a:r>
            <a:r>
              <a:rPr lang="en-US" sz="2800" b="1" dirty="0">
                <a:solidFill>
                  <a:srgbClr val="002060"/>
                </a:solidFill>
                <a:latin typeface="Times New Roman" pitchFamily="18" charset="0"/>
                <a:cs typeface="Times New Roman" pitchFamily="18" charset="0"/>
              </a:rPr>
              <a:t>broccoli, cauliflower, and </a:t>
            </a:r>
            <a:r>
              <a:rPr lang="en-US" sz="2800" b="1" dirty="0" smtClean="0">
                <a:solidFill>
                  <a:srgbClr val="002060"/>
                </a:solidFill>
                <a:latin typeface="Times New Roman" pitchFamily="18" charset="0"/>
                <a:cs typeface="Times New Roman" pitchFamily="18" charset="0"/>
              </a:rPr>
              <a:t>cabbage,</a:t>
            </a:r>
            <a:r>
              <a:rPr lang="en-US" sz="2800" dirty="0" smtClean="0">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brussel</a:t>
            </a:r>
            <a:r>
              <a:rPr lang="en-US" sz="2800" b="1" dirty="0" smtClean="0">
                <a:solidFill>
                  <a:srgbClr val="002060"/>
                </a:solidFill>
                <a:latin typeface="Times New Roman" pitchFamily="18" charset="0"/>
                <a:cs typeface="Times New Roman" pitchFamily="18" charset="0"/>
              </a:rPr>
              <a:t> </a:t>
            </a:r>
            <a:r>
              <a:rPr lang="en-US" sz="2800" b="1" dirty="0">
                <a:solidFill>
                  <a:srgbClr val="002060"/>
                </a:solidFill>
                <a:latin typeface="Times New Roman" pitchFamily="18" charset="0"/>
                <a:cs typeface="Times New Roman" pitchFamily="18" charset="0"/>
              </a:rPr>
              <a:t>sprouts, mustard seed, turnip, radish</a:t>
            </a:r>
            <a:r>
              <a:rPr lang="en-US" sz="2800" b="1" dirty="0" smtClean="0">
                <a:solidFill>
                  <a:srgbClr val="002060"/>
                </a:solidFill>
                <a:latin typeface="Times New Roman" pitchFamily="18" charset="0"/>
                <a:cs typeface="Times New Roman" pitchFamily="18" charset="0"/>
              </a:rPr>
              <a:t>, bamboo </a:t>
            </a:r>
            <a:r>
              <a:rPr lang="en-US" sz="2800" b="1" dirty="0">
                <a:solidFill>
                  <a:srgbClr val="002060"/>
                </a:solidFill>
                <a:latin typeface="Times New Roman" pitchFamily="18" charset="0"/>
                <a:cs typeface="Times New Roman" pitchFamily="18" charset="0"/>
              </a:rPr>
              <a:t>shoot, and </a:t>
            </a:r>
            <a:r>
              <a:rPr lang="en-US" sz="2800" b="1" dirty="0" smtClean="0">
                <a:solidFill>
                  <a:srgbClr val="002060"/>
                </a:solidFill>
                <a:latin typeface="Times New Roman" pitchFamily="18" charset="0"/>
                <a:cs typeface="Times New Roman" pitchFamily="18" charset="0"/>
              </a:rPr>
              <a:t>cassava </a:t>
            </a:r>
            <a:r>
              <a:rPr lang="en-US" sz="2800" dirty="0" smtClean="0">
                <a:latin typeface="Times New Roman" pitchFamily="18" charset="0"/>
                <a:cs typeface="Times New Roman" pitchFamily="18" charset="0"/>
              </a:rPr>
              <a:t>naturally </a:t>
            </a:r>
            <a:r>
              <a:rPr lang="en-US" sz="2800" dirty="0">
                <a:latin typeface="Times New Roman" pitchFamily="18" charset="0"/>
                <a:cs typeface="Times New Roman" pitchFamily="18" charset="0"/>
              </a:rPr>
              <a:t>release a compound called </a:t>
            </a:r>
            <a:r>
              <a:rPr lang="en-US" sz="2800" dirty="0" err="1" smtClean="0">
                <a:latin typeface="Times New Roman" pitchFamily="18" charset="0"/>
                <a:cs typeface="Times New Roman" pitchFamily="18" charset="0"/>
              </a:rPr>
              <a:t>goitrin</a:t>
            </a:r>
            <a:r>
              <a:rPr lang="en-US" sz="2800" dirty="0" smtClean="0">
                <a:latin typeface="Times New Roman" pitchFamily="18" charset="0"/>
                <a:cs typeface="Times New Roman" pitchFamily="18" charset="0"/>
              </a:rPr>
              <a:t>.</a:t>
            </a:r>
          </a:p>
          <a:p>
            <a:pPr marL="457200" lvl="0" indent="-457200" algn="just">
              <a:buFont typeface="Wingdings" pitchFamily="2" charset="2"/>
              <a:buChar char="v"/>
            </a:pPr>
            <a:r>
              <a:rPr lang="en-US" sz="2800" dirty="0" err="1" smtClean="0">
                <a:solidFill>
                  <a:srgbClr val="FF0000"/>
                </a:solidFill>
                <a:latin typeface="Times New Roman" pitchFamily="18" charset="0"/>
                <a:cs typeface="Times New Roman" pitchFamily="18" charset="0"/>
              </a:rPr>
              <a:t>Goitrin</a:t>
            </a:r>
            <a:r>
              <a:rPr lang="en-US" sz="2800" dirty="0" smtClean="0">
                <a:solidFill>
                  <a:srgbClr val="FF0000"/>
                </a:solidFill>
                <a:latin typeface="Times New Roman" pitchFamily="18" charset="0"/>
                <a:cs typeface="Times New Roman" pitchFamily="18" charset="0"/>
              </a:rPr>
              <a:t> </a:t>
            </a:r>
            <a:r>
              <a:rPr lang="en-US" sz="2800" dirty="0">
                <a:solidFill>
                  <a:srgbClr val="00B050"/>
                </a:solidFill>
                <a:latin typeface="Times New Roman" pitchFamily="18" charset="0"/>
                <a:cs typeface="Times New Roman" pitchFamily="18" charset="0"/>
              </a:rPr>
              <a:t>can</a:t>
            </a:r>
            <a:r>
              <a:rPr lang="en-US" sz="2800" dirty="0">
                <a:latin typeface="Times New Roman" pitchFamily="18" charset="0"/>
                <a:cs typeface="Times New Roman" pitchFamily="18" charset="0"/>
              </a:rPr>
              <a:t> </a:t>
            </a:r>
            <a:r>
              <a:rPr lang="en-US" sz="2800" dirty="0">
                <a:solidFill>
                  <a:srgbClr val="00B050"/>
                </a:solidFill>
                <a:latin typeface="Times New Roman" pitchFamily="18" charset="0"/>
                <a:cs typeface="Times New Roman" pitchFamily="18" charset="0"/>
              </a:rPr>
              <a:t>interfere with the synthesis of thyroid hormones.</a:t>
            </a:r>
            <a:endParaRPr lang="en-US" sz="2800" dirty="0" smtClean="0">
              <a:solidFill>
                <a:srgbClr val="00B050"/>
              </a:solidFill>
              <a:latin typeface="Times New Roman" pitchFamily="18" charset="0"/>
              <a:cs typeface="Times New Roman" pitchFamily="18" charset="0"/>
            </a:endParaRPr>
          </a:p>
          <a:p>
            <a:pPr marL="457200" lvl="0" indent="-457200" algn="just">
              <a:buFont typeface="Wingdings" pitchFamily="2" charset="2"/>
              <a:buChar char="v"/>
            </a:pPr>
            <a:r>
              <a:rPr lang="en-US" sz="3200" b="1" dirty="0" smtClean="0">
                <a:solidFill>
                  <a:srgbClr val="002060"/>
                </a:solidFill>
                <a:latin typeface="Times New Roman" pitchFamily="18" charset="0"/>
                <a:cs typeface="Times New Roman" pitchFamily="18" charset="0"/>
              </a:rPr>
              <a:t>Soy </a:t>
            </a:r>
            <a:r>
              <a:rPr lang="en-US" sz="3200" b="1" dirty="0">
                <a:solidFill>
                  <a:srgbClr val="002060"/>
                </a:solidFill>
                <a:latin typeface="Times New Roman" pitchFamily="18" charset="0"/>
                <a:cs typeface="Times New Roman" pitchFamily="18" charset="0"/>
              </a:rPr>
              <a:t>is another potential </a:t>
            </a:r>
            <a:r>
              <a:rPr lang="en-US" sz="3200" b="1" dirty="0" err="1">
                <a:solidFill>
                  <a:srgbClr val="002060"/>
                </a:solidFill>
                <a:latin typeface="Times New Roman" pitchFamily="18" charset="0"/>
                <a:cs typeface="Times New Roman" pitchFamily="18" charset="0"/>
              </a:rPr>
              <a:t>goitrogen</a:t>
            </a:r>
            <a:r>
              <a:rPr lang="en-US" sz="3200" dirty="0">
                <a:latin typeface="Times New Roman" pitchFamily="18" charset="0"/>
                <a:cs typeface="Times New Roman" pitchFamily="18" charset="0"/>
              </a:rPr>
              <a:t>. The </a:t>
            </a:r>
            <a:r>
              <a:rPr lang="en-US" sz="3200" dirty="0" err="1" smtClean="0">
                <a:latin typeface="Times New Roman" pitchFamily="18" charset="0"/>
                <a:cs typeface="Times New Roman" pitchFamily="18" charset="0"/>
              </a:rPr>
              <a:t>isoflavones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genistein</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and </a:t>
            </a:r>
            <a:r>
              <a:rPr lang="en-US" sz="3200" dirty="0" err="1" smtClean="0">
                <a:latin typeface="Times New Roman" pitchFamily="18" charset="0"/>
                <a:cs typeface="Times New Roman" pitchFamily="18" charset="0"/>
              </a:rPr>
              <a:t>daidzein</a:t>
            </a:r>
            <a:r>
              <a:rPr lang="en-US" sz="3200" dirty="0" smtClean="0">
                <a:latin typeface="Times New Roman" pitchFamily="18" charset="0"/>
                <a:cs typeface="Times New Roman" pitchFamily="18" charset="0"/>
              </a:rPr>
              <a:t> in </a:t>
            </a:r>
            <a:r>
              <a:rPr lang="en-US" sz="3200" dirty="0">
                <a:latin typeface="Times New Roman" pitchFamily="18" charset="0"/>
                <a:cs typeface="Times New Roman" pitchFamily="18" charset="0"/>
              </a:rPr>
              <a:t>soy can lower thyroid hormone </a:t>
            </a:r>
            <a:r>
              <a:rPr lang="en-US" sz="3200" dirty="0" smtClean="0">
                <a:latin typeface="Times New Roman" pitchFamily="18" charset="0"/>
                <a:cs typeface="Times New Roman" pitchFamily="18" charset="0"/>
              </a:rPr>
              <a:t>synthesis</a:t>
            </a:r>
          </a:p>
          <a:p>
            <a:pPr lvl="0"/>
            <a:endParaRPr lang="en-US" sz="3200" dirty="0" smtClean="0">
              <a:latin typeface="Times New Roman" pitchFamily="18" charset="0"/>
              <a:cs typeface="Times New Roman" pitchFamily="18" charset="0"/>
            </a:endParaRPr>
          </a:p>
        </p:txBody>
      </p:sp>
      <p:sp>
        <p:nvSpPr>
          <p:cNvPr id="5" name="TextBox 4"/>
          <p:cNvSpPr txBox="1"/>
          <p:nvPr/>
        </p:nvSpPr>
        <p:spPr>
          <a:xfrm>
            <a:off x="76200" y="6248400"/>
            <a:ext cx="8229600" cy="461665"/>
          </a:xfrm>
          <a:prstGeom prst="rect">
            <a:avLst/>
          </a:prstGeom>
          <a:noFill/>
        </p:spPr>
        <p:txBody>
          <a:bodyPr wrap="square" rtlCol="0">
            <a:spAutoFit/>
          </a:bodyPr>
          <a:lstStyle/>
          <a:p>
            <a:r>
              <a:rPr lang="en-US" sz="1200" dirty="0">
                <a:solidFill>
                  <a:srgbClr val="002060"/>
                </a:solidFill>
                <a:latin typeface="Times New Roman" pitchFamily="18" charset="0"/>
                <a:cs typeface="Times New Roman" pitchFamily="18" charset="0"/>
              </a:rPr>
              <a:t>Mahan, LK, </a:t>
            </a:r>
            <a:r>
              <a:rPr lang="en-US" sz="1200" dirty="0" smtClean="0">
                <a:solidFill>
                  <a:srgbClr val="002060"/>
                </a:solidFill>
                <a:latin typeface="Times New Roman" pitchFamily="18" charset="0"/>
                <a:cs typeface="Times New Roman" pitchFamily="18" charset="0"/>
              </a:rPr>
              <a:t>et al. Krause’s </a:t>
            </a:r>
            <a:r>
              <a:rPr lang="en-US" sz="1200" dirty="0">
                <a:solidFill>
                  <a:srgbClr val="002060"/>
                </a:solidFill>
                <a:latin typeface="Times New Roman" pitchFamily="18" charset="0"/>
                <a:cs typeface="Times New Roman" pitchFamily="18" charset="0"/>
              </a:rPr>
              <a:t>Food &amp; the Nutrition Care Process. Saunders, USA: Elsevier Health </a:t>
            </a:r>
            <a:r>
              <a:rPr lang="en-US" sz="1200" dirty="0" smtClean="0">
                <a:solidFill>
                  <a:srgbClr val="002060"/>
                </a:solidFill>
                <a:latin typeface="Times New Roman" pitchFamily="18" charset="0"/>
                <a:cs typeface="Times New Roman" pitchFamily="18" charset="0"/>
              </a:rPr>
              <a:t>Sciences, 2016.</a:t>
            </a:r>
          </a:p>
          <a:p>
            <a:r>
              <a:rPr lang="en-US" sz="1200" dirty="0" err="1">
                <a:solidFill>
                  <a:srgbClr val="002060"/>
                </a:solidFill>
                <a:latin typeface="Times New Roman" pitchFamily="18" charset="0"/>
                <a:cs typeface="Times New Roman" pitchFamily="18" charset="0"/>
              </a:rPr>
              <a:t>Shils</a:t>
            </a:r>
            <a:r>
              <a:rPr lang="en-US" sz="1200" dirty="0">
                <a:solidFill>
                  <a:srgbClr val="002060"/>
                </a:solidFill>
                <a:latin typeface="Times New Roman" pitchFamily="18" charset="0"/>
                <a:cs typeface="Times New Roman" pitchFamily="18" charset="0"/>
              </a:rPr>
              <a:t>, M. E., et al. J. Modern Nutrition in Health and Disease, 2014</a:t>
            </a:r>
            <a:r>
              <a:rPr lang="en-US" sz="1200" dirty="0" smtClean="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1655477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2062</TotalTime>
  <Words>4921</Words>
  <Application>Microsoft Office PowerPoint</Application>
  <PresentationFormat>On-screen Show (4:3)</PresentationFormat>
  <Paragraphs>527</Paragraphs>
  <Slides>48</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B Mitra</vt:lpstr>
      <vt:lpstr>B Nazanin</vt:lpstr>
      <vt:lpstr>Calibri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Acute Hypocalcemia </vt:lpstr>
      <vt:lpstr>Adverse Effects</vt:lpstr>
      <vt:lpstr>Long-Term Treatment</vt:lpstr>
      <vt:lpstr>Long-Term Treatment</vt:lpstr>
      <vt:lpstr>Follow up</vt:lpstr>
      <vt:lpstr> درمان هیپرکلسمی</vt:lpstr>
      <vt:lpstr> ادامه درمان هیپرکلسمی</vt:lpstr>
      <vt:lpstr> ادامه درمان هیپرکلسمی</vt:lpstr>
      <vt:lpstr> ادامه درمان هیپرکلسمی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گروه سبزی ها</vt:lpstr>
      <vt:lpstr>گروه میوه ها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hosein</dc:creator>
  <cp:lastModifiedBy>حسین فرهادنژاد</cp:lastModifiedBy>
  <cp:revision>104</cp:revision>
  <dcterms:created xsi:type="dcterms:W3CDTF">2006-08-16T00:00:00Z</dcterms:created>
  <dcterms:modified xsi:type="dcterms:W3CDTF">2019-08-01T04:52:55Z</dcterms:modified>
</cp:coreProperties>
</file>