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86" r:id="rId4"/>
    <p:sldId id="287" r:id="rId5"/>
    <p:sldId id="258" r:id="rId6"/>
    <p:sldId id="259" r:id="rId7"/>
    <p:sldId id="260" r:id="rId8"/>
    <p:sldId id="261" r:id="rId9"/>
    <p:sldId id="262" r:id="rId10"/>
    <p:sldId id="263" r:id="rId11"/>
    <p:sldId id="288" r:id="rId12"/>
    <p:sldId id="290" r:id="rId13"/>
    <p:sldId id="264" r:id="rId14"/>
    <p:sldId id="266" r:id="rId15"/>
    <p:sldId id="268" r:id="rId16"/>
    <p:sldId id="269" r:id="rId17"/>
    <p:sldId id="289" r:id="rId18"/>
    <p:sldId id="270" r:id="rId19"/>
    <p:sldId id="271" r:id="rId20"/>
    <p:sldId id="272" r:id="rId21"/>
    <p:sldId id="274" r:id="rId22"/>
    <p:sldId id="275" r:id="rId23"/>
    <p:sldId id="278" r:id="rId24"/>
    <p:sldId id="291" r:id="rId25"/>
    <p:sldId id="279" r:id="rId26"/>
    <p:sldId id="292" r:id="rId27"/>
    <p:sldId id="294" r:id="rId28"/>
    <p:sldId id="280" r:id="rId29"/>
    <p:sldId id="282" r:id="rId30"/>
    <p:sldId id="281" r:id="rId31"/>
    <p:sldId id="283" r:id="rId32"/>
    <p:sldId id="284" r:id="rId33"/>
    <p:sldId id="285" r:id="rId34"/>
    <p:sldId id="295" r:id="rId35"/>
    <p:sldId id="293" r:id="rId36"/>
    <p:sldId id="297" r:id="rId37"/>
    <p:sldId id="298" r:id="rId38"/>
    <p:sldId id="29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09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B2EAB-9715-489A-A2FB-61DFC38FAADD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F674E-5304-42C9-AE5E-571957ADC0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F674E-5304-42C9-AE5E-571957ADC0D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9E23-1E55-4DA2-BCBE-C948DF636FCC}" type="datetime1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3B9C-BAAB-4BCD-8B27-7BED7215F1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4C36-5ADB-4CD6-9442-2211712F5BBA}" type="datetime1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3B9C-BAAB-4BCD-8B27-7BED7215F1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3FAB-EEAD-4992-BA41-CDC88478FB38}" type="datetime1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3B9C-BAAB-4BCD-8B27-7BED7215F1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4EFB-291A-4A05-916C-71180139703F}" type="datetime1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3B9C-BAAB-4BCD-8B27-7BED7215F1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5172-A592-4B9C-B845-A050A2B42B39}" type="datetime1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3B9C-BAAB-4BCD-8B27-7BED7215F1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2432-55F1-4584-962F-51CB68C6EE14}" type="datetime1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3B9C-BAAB-4BCD-8B27-7BED7215F1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4C59-04CF-4C8B-9C8D-E1E1BB9B4F5A}" type="datetime1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3B9C-BAAB-4BCD-8B27-7BED7215F1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5EEE-EB7B-4DDF-B229-738F9CC7E393}" type="datetime1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3B9C-BAAB-4BCD-8B27-7BED7215F1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3BBB-4ABF-4B0B-86C5-19C7629C4C91}" type="datetime1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3B9C-BAAB-4BCD-8B27-7BED7215F1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04B9-1031-4994-B996-1CED1395CF8C}" type="datetime1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3B9C-BAAB-4BCD-8B27-7BED7215F1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9168-AE3F-4FAC-ACE2-529BC20379F0}" type="datetime1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3B9C-BAAB-4BCD-8B27-7BED7215F1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C3D91-A699-4ABA-8517-758FF0D0C78D}" type="datetime1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F3B9C-BAAB-4BCD-8B27-7BED7215F1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Role of Calcium and Vitamin D in Management of Osteoporosis 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Hengameh Abdi, MD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Endocrine Research Center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Institute for Endocrine Sciences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Shahid Beheshti University of Medical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Sciences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December 11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Effect of Ca and Ca-VD on 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vertebral BMD</a:t>
            </a:r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8001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609600" y="5029200"/>
            <a:ext cx="3352800" cy="2286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248400" y="5638800"/>
            <a:ext cx="1524000" cy="3048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514600" y="6096000"/>
            <a:ext cx="609600" cy="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6096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Reduced rate of bone loss of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1.19%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(0·76–1.61; p&lt;0·0001)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Subgroup analysis for fracture: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Significantly greater risk reduction: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Institutionalized setting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Low dietary calcium intake (&lt;700 mg/d)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Higher calcium dose (≥1200 mg)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Higher vitamin D dose (≥800 IU)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Lesser BMD reduction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Older age (&gt;70 yr)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Higher compliance rate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Lower body weight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Higher baseline risk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Effect of Ca or Ca-VD on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hip fracture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risk reduction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6477000" y="2743200"/>
            <a:ext cx="1524000" cy="3048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828800" y="2743200"/>
            <a:ext cx="990600" cy="3048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562600" y="5943600"/>
            <a:ext cx="1524000" cy="2286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4495800" y="64008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Reid IR. Osteoporos Int (2008); 19:1119–1123.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858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flipH="1">
            <a:off x="5943600" y="6019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Lancet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2014; 383: 146-55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86200" y="2286000"/>
            <a:ext cx="18288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Design: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Meta-analysis of 23 RCTs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(Inception-2012, 10 countries)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Participants: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Adults &gt;20 yr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(w/o other metabolic bone dis.)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Intervention: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Vitamin D2 or D3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Primary endpoint: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Percentage change of BMD from baseline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1-5 sites (lumbar spine, femoral neck, total hip, trochanter, total body, or forearm)</a:t>
            </a:r>
          </a:p>
          <a:p>
            <a:pPr algn="just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4082 individuals (92%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Women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Average age: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59 yr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Trials’ duration: mean of 23.5 months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Mean baseline serum 25(OH)D was less than 50 nmol/L in 8 studies (n=1791).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10 studies (n=2294), individuals were given vitamin D doses less than 800 IU per day.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unweighted mean serum 25(OH)D across all studies increased from 53 nmol/L to 92 nmol/L with treatment</a:t>
            </a:r>
            <a:r>
              <a:rPr lang="en-US" sz="2800" dirty="0" smtClean="0"/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Effect of Vitamin D on 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femoral neck BMD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8001000" cy="48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5562600" y="5181600"/>
            <a:ext cx="3352800" cy="2286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5791200"/>
            <a:ext cx="609600" cy="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0" y="62484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No effect at any other site</a:t>
            </a:r>
            <a:endParaRPr lang="en-US" sz="32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Subgroup analysis for effects on BMD: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Greater benefits:</a:t>
            </a:r>
          </a:p>
          <a:p>
            <a:pPr algn="just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Only with lower vitamin D dose (&lt;800 IU/d) in the lumbar spine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effects from age, serum 25(OH)D level, study duration or supplemental calcium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077199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3425" y="3419475"/>
            <a:ext cx="571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181600" y="6324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Cochrane Library. 2014, Issue 4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Design: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Review of 53 randomized or quasi-randomized trials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Participants: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Post-menopausal women or older men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(mean or median population age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over 65 years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), or both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Intervention: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Vitamin D, Calcitriol, Alfacalcidol either alone or with calcium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Primary outcome: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Hip fracture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Secondary outcomes: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Any non-vertebral fracture, Vertebral fracture, Any new fracture, Adverse effects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Agenda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Dietary reference intakes for calcium and vitamin D</a:t>
            </a:r>
          </a:p>
          <a:p>
            <a:pPr algn="just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Calcium intake in Iran</a:t>
            </a:r>
          </a:p>
          <a:p>
            <a:pPr algn="just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Calcium and bone loss/fracture prevention</a:t>
            </a:r>
          </a:p>
          <a:p>
            <a:pPr algn="just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Vitamin D and bone loss/fracture prevention</a:t>
            </a:r>
          </a:p>
          <a:p>
            <a:pPr algn="just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Vitamin D and fall</a:t>
            </a:r>
          </a:p>
          <a:p>
            <a:pPr algn="just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Health risks of calcium/vitamin D supplementation</a:t>
            </a:r>
          </a:p>
          <a:p>
            <a:pPr algn="just"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- Cardiovascular events</a:t>
            </a:r>
          </a:p>
          <a:p>
            <a:pPr algn="just"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Nephrolithiasis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Vitamin D alone with placebo or no treatment</a:t>
            </a:r>
          </a:p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statistically significant effect on: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hip fracture (11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trials, 27,693 participants, RR 1.12, 95% CI 0.98 to 1.29)</a:t>
            </a:r>
          </a:p>
          <a:p>
            <a:pPr algn="just">
              <a:buNone/>
            </a:pPr>
            <a:r>
              <a:rPr lang="en-US" sz="2400" dirty="0" smtClean="0"/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non-vertebral fractures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vertebral fractures or deformities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any new fracture: no statistically significant reduction (15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trials, 28,271 participants, RR 1.03, 95% CI 0.96 to 1.11).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Vitamin D plus calcium versus calcium alone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Vitamin D plus calcium was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more effective than calcium alone.</a:t>
            </a:r>
          </a:p>
          <a:p>
            <a:pPr algn="just"/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dirty="0" smtClean="0">
                <a:latin typeface="Times New Roman" pitchFamily="18" charset="0"/>
                <a:cs typeface="Times New Roman" pitchFamily="18" charset="0"/>
              </a:rPr>
            </a:b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Vitamin D versus calcium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 evidence of a statistically significant difference between vitamin D alone and calcium in the prevention of hip fracture, non-vertebral fractures or any fracture. </a:t>
            </a:r>
          </a:p>
          <a:p>
            <a:pPr algn="just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Vitamin D alone was less effective than calcium for the prevention of vertebral fracture or deformity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(3 trials, 2976 participants, RR 2.21, 95% CI 1.08 to 4.53).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Vitamin D plus calcium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versus placebo or no</a:t>
            </a:r>
            <a:b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treatment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quality evidence: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reduction in hip fracture risk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RR 0.84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(0.74-0.96); I²=0%). In low-risk populations (residents in the community):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fewer hip fracture per 1000 older adults per year (95% CI 0 to 2). In high risk populations (residents in institutions):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fewer hip fractures per 1000 older adults per year (95% CI 2 to 14).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quality evidence: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reduction in incidence of new non-vertebral fractures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RR 0.86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(0.78-0.96)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Moderate quality evidence of an </a:t>
            </a:r>
            <a:r>
              <a:rPr lang="en-US" sz="26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absence</a:t>
            </a:r>
            <a:r>
              <a:rPr lang="en-US" sz="2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of a statistically significant </a:t>
            </a:r>
            <a:r>
              <a:rPr lang="en-US" sz="26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preventive effect on clinical vertebral fractures</a:t>
            </a:r>
            <a:r>
              <a:rPr lang="en-US" sz="2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quality evidence: reduction in the risk of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any type of fracture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RR 0.95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(0.90 to 0.99).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305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876800" y="6324600"/>
            <a:ext cx="4267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Clin Endocrinol Metab </a:t>
            </a:r>
            <a:r>
              <a:rPr lang="it-IT" sz="1600" i="1" dirty="0" smtClean="0">
                <a:latin typeface="Times New Roman" pitchFamily="18" charset="0"/>
                <a:cs typeface="Times New Roman" pitchFamily="18" charset="0"/>
              </a:rPr>
              <a:t>2011; 96</a:t>
            </a:r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sz="1600" i="1" dirty="0" smtClean="0">
                <a:latin typeface="Times New Roman" pitchFamily="18" charset="0"/>
                <a:cs typeface="Times New Roman" pitchFamily="18" charset="0"/>
              </a:rPr>
              <a:t>2997–3006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752600"/>
            <a:ext cx="22098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26 RCTs of moderate quality 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45,782 participants:</a:t>
            </a:r>
          </a:p>
          <a:p>
            <a:pPr marL="514350" indent="-51435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Mean age of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76 yr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78%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Female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very high baseline risk of falling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(median, 50% [15-69%])</a:t>
            </a:r>
          </a:p>
          <a:p>
            <a:pPr marL="514350" indent="-51435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Duration of VD administration: </a:t>
            </a:r>
          </a:p>
          <a:p>
            <a:pPr marL="514350" indent="-51435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Median, 12 m (3-62 m)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19200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Random effects meta-analysis of OR of patients suffering at least one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fall</a:t>
            </a:r>
            <a:b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(I²=66%; P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value for test of heterogeneity 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0.01)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 flipH="1" flipV="1">
            <a:off x="2971799" y="5562600"/>
            <a:ext cx="1295400" cy="2286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 flipH="1" flipV="1">
            <a:off x="2971800" y="5562600"/>
            <a:ext cx="1295400" cy="2286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 flipH="1" flipV="1">
            <a:off x="3657600" y="6324600"/>
            <a:ext cx="2057400" cy="3048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667000" y="1143000"/>
            <a:ext cx="685800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Subgroup analysis: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Population’s dwelling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Administration route </a:t>
            </a:r>
          </a:p>
          <a:p>
            <a:pPr algn="just"/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Vitamin D deficiency status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more reduction in falls in deficient patients.)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Documented increase in serum 25(OH) D level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Vitamin D2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vs. D3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Adherence Vitamin D dose </a:t>
            </a:r>
          </a:p>
          <a:p>
            <a:pPr algn="just"/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Calcium coadministration status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reduction in the risk of fall was greater when calcium was administered to both study arms.)</a:t>
            </a:r>
            <a:endParaRPr lang="en-US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Study quality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Health Risks</a:t>
            </a:r>
            <a:endParaRPr lang="en-US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1"/>
            <a:ext cx="8229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6705600" y="624840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BMJ 2011;342:d2040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562600" y="2286000"/>
            <a:ext cx="1905000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1752600"/>
            <a:ext cx="2971800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WHI CaD Study: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Design: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Randomized, placebo controlled trial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Participants: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36,282 community dwelling postmenopausal women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Intervention: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Ca-VD (1g/400 IU)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Duration: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Average of 7 yr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Primary endpoint: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Hip fracture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Secondary endpoints: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Total fracture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Colorectal cancer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Recommended dietary intake of elemental calcium and vitamin D (mg/IU/day) for healthy persons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599"/>
          <a:ext cx="8686800" cy="4839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52493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Sex and Age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Recommended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Dietary Allowance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Upper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Intake Level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4933">
                <a:tc gridSpan="3">
                  <a:txBody>
                    <a:bodyPr/>
                    <a:lstStyle/>
                    <a:p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Female</a:t>
                      </a:r>
                      <a:endParaRPr lang="en-U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49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19-50 yr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1000/600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2500/4000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49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&gt;50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-70 yr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1200/600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2000/4000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49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&gt;70 yr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1200/800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2000/4000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4933">
                <a:tc gridSpan="3">
                  <a:txBody>
                    <a:bodyPr/>
                    <a:lstStyle/>
                    <a:p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Male</a:t>
                      </a:r>
                      <a:endParaRPr lang="en-U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49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19-50 yr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1000/600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2500/4000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49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&gt;50-70 yr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1000/600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2000/4000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49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&gt;70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yr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1200/800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2000/4000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304800" y="6248401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Institute of Medicine. Dietary reference intakes for calcium and vitamin D. Washington, DC: National Academies Press, 2011.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Effect of allocation to calcium and vitamin D supplement on cardiovascular events among participants in the WHI CaD Study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16,718 women (46%) who were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 taking personal calcium supplements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 randomization, HR for cardiovascular events with Ca-VD: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MI: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1.22 (1.00-1.50), P=0.05 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Clinical MI or stroke: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1.16 (1.00-1.35), P=0.05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Clinical MI or revascularization: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1.16 (1.01-1.34), P=0.04</a:t>
            </a:r>
          </a:p>
          <a:p>
            <a:pPr algn="just">
              <a:lnSpc>
                <a:spcPct val="11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the women taking personal calcium supplements: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cardiovascular risk did not alter with allocation to Ca-VD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Meta-analysis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Effect of calcium supplements with or without vitamin D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on cardiovascular events: based on patient-level data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(5 trials of Ca supplements and WHI CaD Study participants not taking personal Ca)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4267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76400"/>
            <a:ext cx="449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1295400" y="2286000"/>
            <a:ext cx="1676400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0" y="2286000"/>
            <a:ext cx="1905000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Meta-analysis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Effect of calcium supplements with or without vitamin D on cardiovascular events: trial-level data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28,072 participants in eight trials of calcium supplements plus data for the WHI CaD Study participants not taking personal calcium supplements at baseline: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RR for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1.24 (1.07-1.45), P=0.004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RR for stroke: 1.15 (1.00-1.32), P=0.06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RR for the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composite of MI or stroke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1.15 (1.03-1.27). P=0.009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Comparisons of the benefits of calcium on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fracture prevention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the risk of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cardiovascular events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The risk to benefit profile is unfavourable.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Treating 1000 patients with calcium or calcium and vitamin D for 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five years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would cause an additional six myocardial infarctions or strokes and prevent only three fractures!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NNH=178, NNT=302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Calcium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Nephrolithiasis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Calcium supplementation and kidney stone risk in osteoporosis: a systematic literature review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 RCTs and 2 cohort studies of moderate quality with &gt;8.000 patients, mostly women with a mean age of 50-70 years.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Daily calcium doses varied from 120 mg up to 1.500 mg, and treatment duration from 3 days to 3 years. 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 cases of nephrolithiasis were found in more than a half of the included studies.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total: 3 cases of kidney stone, 2 urinary tract calcifications, 16 cases of nephrolithiasis or urolithiasis.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 WHI-CaD Study (2011): HR: 1.17 (95% CI 1.02, 1.34)</a:t>
            </a:r>
            <a:endParaRPr lang="en-US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6248400"/>
            <a:ext cx="781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Candelas G., et al. Clin Exp Rheumatol. 2012;30(6):954-61.   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Vitamin D supplementation for prevention of mortality in adults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Vitamin D3 combined with calcium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increased the risk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nephrolithiasis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42,876 participants; 4 trials; I²=0%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RR 1.17 (95% CI 1.02 to 1.34); P = 0.02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6248400"/>
            <a:ext cx="781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i="1" dirty="0" smtClean="0">
                <a:latin typeface="Times New Roman" pitchFamily="18" charset="0"/>
                <a:cs typeface="Times New Roman" pitchFamily="18" charset="0"/>
              </a:rPr>
              <a:t>Bjelakovic G, et al. Cochrane Database Syst Rev. 2014 Jan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Take home messages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Beneficial effects of calcium and vitamin D on bone health.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Supplementation with calcium and vitamin D or with calcium alone has a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modest overall effect on the risk of fracture.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evidence suggesting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adverse cardiovascular effects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calcium supplementation is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inconsistent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reasonable approach is to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preferentially encourage dietary calcium intake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discourage the routine use of calcium supplements.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Thanks for your patience!</a:t>
            </a:r>
            <a:endParaRPr lang="en-US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Daily calcium intake in TLGS</a:t>
            </a:r>
            <a:b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mg/day, mean (SD)]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TLGS Phase/Sex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Male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Female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 (1377-80)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627 (232)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640 (213)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 (1380-84)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674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(255)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707 (264)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 (1384-87)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891 (317)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932 (322)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 (1387-90)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870 (287)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926 (295)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934200" y="5867400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npublished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data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609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6324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TLGS: Tehran Lipid and Glucose Study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600"/>
            <a:ext cx="7848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flipH="1">
            <a:off x="5943600" y="6172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Lancet 2007; 370: 657–66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105400" y="2819400"/>
            <a:ext cx="21336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Design: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Meta-analysis of 29 RCTs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(1966-2007, 12 countries)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Participants: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Adults &gt;= 50 yr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Treatment dose thresholds: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 1200 mg,VD 800 IU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Main outcomes: </a:t>
            </a:r>
          </a:p>
          <a:p>
            <a:pPr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Fractures of all types</a:t>
            </a:r>
          </a:p>
          <a:p>
            <a:pPr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Percentage change of BMD from baseline</a:t>
            </a:r>
          </a:p>
          <a:p>
            <a:pPr algn="just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63,897 individuals (92%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Women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Age: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67.8 yr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(SD 9.7)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baseline risk for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fracture:16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% (10–22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13 trials: Ca-VD, 16 trials: Ca-only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Trials’ duration: average of 3.5 yr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Effect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Ca-VD on </a:t>
            </a:r>
            <a:r>
              <a:rPr lang="en-US" sz="36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fracture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risk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954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457200" y="4800600"/>
            <a:ext cx="2743200" cy="2286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43400" y="5334000"/>
            <a:ext cx="1447800" cy="3048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590800" y="5791200"/>
            <a:ext cx="609600" cy="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Effect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of C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Ca-VD on </a:t>
            </a:r>
            <a:r>
              <a:rPr lang="en-US" sz="36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hip 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BMD</a:t>
            </a:r>
            <a:endParaRPr lang="en-US" sz="36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609600" y="5029200"/>
            <a:ext cx="3352800" cy="2286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248400" y="5562600"/>
            <a:ext cx="1524000" cy="3048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895600" y="5943600"/>
            <a:ext cx="609600" cy="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flipH="1">
            <a:off x="0" y="61722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5943600" y="6019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019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Reduced rate of bone loss of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0·54%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(0·35–0·73; p&lt;0·0001)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1637</Words>
  <Application>Microsoft Office PowerPoint</Application>
  <PresentationFormat>On-screen Show (4:3)</PresentationFormat>
  <Paragraphs>217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Role of Calcium and Vitamin D in Management of Osteoporosis </vt:lpstr>
      <vt:lpstr>Agenda</vt:lpstr>
      <vt:lpstr>Recommended dietary intake of elemental calcium and vitamin D (mg/IU/day) for healthy persons</vt:lpstr>
      <vt:lpstr>Daily calcium intake in TLGS [mg/day, mean (SD)]</vt:lpstr>
      <vt:lpstr>Slide 5</vt:lpstr>
      <vt:lpstr>Slide 6</vt:lpstr>
      <vt:lpstr>Results</vt:lpstr>
      <vt:lpstr>Effect of Ca and Ca-VD on fracture risk</vt:lpstr>
      <vt:lpstr>Effect of Ca and Ca-VD on hip BMD</vt:lpstr>
      <vt:lpstr>Effect of Ca and Ca-VD on vertebral BMD</vt:lpstr>
      <vt:lpstr>Subgroup analysis for fracture:</vt:lpstr>
      <vt:lpstr>Effect of Ca or Ca-VD on hip fracture risk reduction</vt:lpstr>
      <vt:lpstr>Slide 13</vt:lpstr>
      <vt:lpstr>Slide 14</vt:lpstr>
      <vt:lpstr>Results</vt:lpstr>
      <vt:lpstr>Effect of Vitamin D on femoral neck BMD</vt:lpstr>
      <vt:lpstr>Subgroup analysis for effects on BMD:</vt:lpstr>
      <vt:lpstr>Slide 18</vt:lpstr>
      <vt:lpstr>Slide 19</vt:lpstr>
      <vt:lpstr>Results</vt:lpstr>
      <vt:lpstr>Vitamin D versus calcium</vt:lpstr>
      <vt:lpstr>Vitamin D plus calcium versus placebo or no treatment</vt:lpstr>
      <vt:lpstr>Slide 23</vt:lpstr>
      <vt:lpstr>Slide 24</vt:lpstr>
      <vt:lpstr>Random effects meta-analysis of OR of patients suffering at least one fall (I²=66%; P value for test of heterogeneity  0.01)</vt:lpstr>
      <vt:lpstr>Subgroup analysis:</vt:lpstr>
      <vt:lpstr>Health Risks</vt:lpstr>
      <vt:lpstr>Slide 28</vt:lpstr>
      <vt:lpstr>WHI CaD Study:</vt:lpstr>
      <vt:lpstr>Effect of allocation to calcium and vitamin D supplement on cardiovascular events among participants in the WHI CaD Study</vt:lpstr>
      <vt:lpstr>Meta-analysis Effect of calcium supplements with or without vitamin D on cardiovascular events: based on patient-level data (5 trials of Ca supplements and WHI CaD Study participants not taking personal Ca) </vt:lpstr>
      <vt:lpstr>Meta-analysis Effect of calcium supplements with or without vitamin D on cardiovascular events: trial-level data  </vt:lpstr>
      <vt:lpstr>Slide 33</vt:lpstr>
      <vt:lpstr>Calcium and Nephrolithiasis</vt:lpstr>
      <vt:lpstr>Calcium supplementation and kidney stone risk in osteoporosis: a systematic literature review</vt:lpstr>
      <vt:lpstr>Vitamin D supplementation for prevention of mortality in adults</vt:lpstr>
      <vt:lpstr>Take home messages</vt:lpstr>
      <vt:lpstr>Thanks for your patience!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Calcium and Vitamin D in Management of Osteoporosis</dc:title>
  <dc:creator>Dear User</dc:creator>
  <cp:lastModifiedBy>m</cp:lastModifiedBy>
  <cp:revision>88</cp:revision>
  <dcterms:created xsi:type="dcterms:W3CDTF">2014-11-29T05:01:01Z</dcterms:created>
  <dcterms:modified xsi:type="dcterms:W3CDTF">2014-12-11T04:06:35Z</dcterms:modified>
</cp:coreProperties>
</file>