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58" r:id="rId3"/>
    <p:sldId id="259" r:id="rId4"/>
    <p:sldId id="262" r:id="rId5"/>
    <p:sldId id="261" r:id="rId6"/>
    <p:sldId id="273" r:id="rId7"/>
    <p:sldId id="291" r:id="rId8"/>
    <p:sldId id="267" r:id="rId9"/>
    <p:sldId id="268" r:id="rId10"/>
    <p:sldId id="271" r:id="rId11"/>
    <p:sldId id="266" r:id="rId12"/>
    <p:sldId id="278" r:id="rId13"/>
    <p:sldId id="265" r:id="rId14"/>
    <p:sldId id="264" r:id="rId15"/>
    <p:sldId id="274" r:id="rId16"/>
    <p:sldId id="283" r:id="rId17"/>
    <p:sldId id="285" r:id="rId18"/>
    <p:sldId id="292" r:id="rId19"/>
    <p:sldId id="286" r:id="rId20"/>
    <p:sldId id="281" r:id="rId21"/>
    <p:sldId id="282" r:id="rId22"/>
    <p:sldId id="288" r:id="rId23"/>
    <p:sldId id="289" r:id="rId24"/>
    <p:sldId id="275" r:id="rId25"/>
    <p:sldId id="276" r:id="rId26"/>
    <p:sldId id="287" r:id="rId27"/>
    <p:sldId id="280" r:id="rId28"/>
    <p:sldId id="294" r:id="rId29"/>
    <p:sldId id="290" r:id="rId30"/>
    <p:sldId id="293" r:id="rId31"/>
    <p:sldId id="26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8867A-80E6-4AC9-B2FB-1D51655AC009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652BC-D043-4A6D-8B68-EA71475094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652BC-D043-4A6D-8B68-EA714750940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Miscarriage risk in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euthyroid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women with TAI undergoing IVF.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B319-1290-46D2-B11A-5EDE6C342CCD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3656-7511-48A3-B35D-6E594FEE4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B319-1290-46D2-B11A-5EDE6C342CCD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3656-7511-48A3-B35D-6E594FEE4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B319-1290-46D2-B11A-5EDE6C342CCD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3656-7511-48A3-B35D-6E594FEE4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76F3-CC2F-41E4-9ABA-C1DB6A8B7F1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1/28/2016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0177-90DA-497F-BAB6-0CA590CC2A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76F3-CC2F-41E4-9ABA-C1DB6A8B7F1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1/28/2016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0177-90DA-497F-BAB6-0CA590CC2A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76F3-CC2F-41E4-9ABA-C1DB6A8B7F1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1/28/2016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0177-90DA-497F-BAB6-0CA590CC2A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76F3-CC2F-41E4-9ABA-C1DB6A8B7F1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1/28/2016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0177-90DA-497F-BAB6-0CA590CC2A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76F3-CC2F-41E4-9ABA-C1DB6A8B7F1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1/28/2016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0177-90DA-497F-BAB6-0CA590CC2A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76F3-CC2F-41E4-9ABA-C1DB6A8B7F1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1/28/2016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0177-90DA-497F-BAB6-0CA590CC2A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76F3-CC2F-41E4-9ABA-C1DB6A8B7F1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1/28/2016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0177-90DA-497F-BAB6-0CA590CC2A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76F3-CC2F-41E4-9ABA-C1DB6A8B7F1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1/28/2016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0177-90DA-497F-BAB6-0CA590CC2A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B319-1290-46D2-B11A-5EDE6C342CCD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3656-7511-48A3-B35D-6E594FEE4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76F3-CC2F-41E4-9ABA-C1DB6A8B7F1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1/28/2016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0177-90DA-497F-BAB6-0CA590CC2A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76F3-CC2F-41E4-9ABA-C1DB6A8B7F1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1/28/2016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0177-90DA-497F-BAB6-0CA590CC2A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76F3-CC2F-41E4-9ABA-C1DB6A8B7F1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1/28/2016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0177-90DA-497F-BAB6-0CA590CC2A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B319-1290-46D2-B11A-5EDE6C342CCD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3656-7511-48A3-B35D-6E594FEE4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B319-1290-46D2-B11A-5EDE6C342CCD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3656-7511-48A3-B35D-6E594FEE4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B319-1290-46D2-B11A-5EDE6C342CCD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3656-7511-48A3-B35D-6E594FEE4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B319-1290-46D2-B11A-5EDE6C342CCD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3656-7511-48A3-B35D-6E594FEE4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B319-1290-46D2-B11A-5EDE6C342CCD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3656-7511-48A3-B35D-6E594FEE4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B319-1290-46D2-B11A-5EDE6C342CCD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3656-7511-48A3-B35D-6E594FEE4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B319-1290-46D2-B11A-5EDE6C342CCD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3656-7511-48A3-B35D-6E594FEE4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4B319-1290-46D2-B11A-5EDE6C342CCD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F3656-7511-48A3-B35D-6E594FEE4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C76F3-CC2F-41E4-9ABA-C1DB6A8B7F1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1/28/2016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E0177-90DA-497F-BAB6-0CA590CC2A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 descr="C:\WIN98\Desktop\webshot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Slide Number Placeholder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E73BEE-DF7E-4667-BEDE-DADE8F8DF665}" type="slidenum">
              <a:rPr lang="ar-SA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4212" name="Footer Placehold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925" y="1196975"/>
            <a:ext cx="421140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the name of GOD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Pregnancy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6832"/>
            <a:ext cx="74295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27584" y="4365104"/>
            <a:ext cx="4077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FFFF00"/>
                </a:solidFill>
              </a:rPr>
              <a:t>Numbers in parentheses represent percentage</a:t>
            </a:r>
            <a:r>
              <a:rPr lang="en-US" i="1" dirty="0"/>
              <a:t>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95936" y="6361583"/>
            <a:ext cx="5148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Negro </a:t>
            </a:r>
            <a:r>
              <a:rPr lang="en-US" sz="1400" i="1" dirty="0">
                <a:solidFill>
                  <a:schemeClr val="bg1"/>
                </a:solidFill>
              </a:rPr>
              <a:t>et al. </a:t>
            </a:r>
            <a:r>
              <a:rPr lang="en-US" sz="1400" dirty="0" smtClean="0">
                <a:solidFill>
                  <a:schemeClr val="bg1"/>
                </a:solidFill>
              </a:rPr>
              <a:t>J </a:t>
            </a:r>
            <a:r>
              <a:rPr lang="en-US" sz="1400" dirty="0" err="1">
                <a:solidFill>
                  <a:schemeClr val="bg1"/>
                </a:solidFill>
              </a:rPr>
              <a:t>Clin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Endocrinol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Metab</a:t>
            </a:r>
            <a:r>
              <a:rPr lang="en-US" sz="1400" dirty="0">
                <a:solidFill>
                  <a:schemeClr val="bg1"/>
                </a:solidFill>
              </a:rPr>
              <a:t>, July 2006, 91(7):2587–2591</a:t>
            </a:r>
          </a:p>
        </p:txBody>
      </p:sp>
      <p:sp>
        <p:nvSpPr>
          <p:cNvPr id="6" name="Rectangle 5"/>
          <p:cNvSpPr/>
          <p:nvPr/>
        </p:nvSpPr>
        <p:spPr>
          <a:xfrm>
            <a:off x="5580112" y="1988840"/>
            <a:ext cx="1080120" cy="2160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20272" y="1988840"/>
            <a:ext cx="1080120" cy="216024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48680"/>
            <a:ext cx="5040560" cy="10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176464" y="6381328"/>
            <a:ext cx="5796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Prummel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MF et al European </a:t>
            </a:r>
            <a:r>
              <a:rPr lang="en-US" sz="1200" dirty="0">
                <a:solidFill>
                  <a:schemeClr val="bg1"/>
                </a:solidFill>
              </a:rPr>
              <a:t>Journal of Endocrinology (2004) 150 751–755</a:t>
            </a:r>
          </a:p>
        </p:txBody>
      </p:sp>
      <p:pic>
        <p:nvPicPr>
          <p:cNvPr id="922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76872"/>
            <a:ext cx="774778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 flipV="1">
            <a:off x="6948264" y="4077072"/>
            <a:ext cx="648072" cy="144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1560" y="4653136"/>
            <a:ext cx="79208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meta-analysis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10 longitudinal studies</a:t>
            </a:r>
            <a:endParaRPr lang="en-US" sz="2000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71800" y="5733256"/>
            <a:ext cx="3552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not prove causality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Objective: </a:t>
            </a:r>
            <a:r>
              <a:rPr lang="en-US" sz="2000" dirty="0" smtClean="0">
                <a:solidFill>
                  <a:schemeClr val="bg1"/>
                </a:solidFill>
              </a:rPr>
              <a:t>We </a:t>
            </a:r>
            <a:r>
              <a:rPr lang="en-US" sz="2000" dirty="0">
                <a:solidFill>
                  <a:schemeClr val="bg1"/>
                </a:solidFill>
              </a:rPr>
              <a:t>sought to determine whether these women suffer </a:t>
            </a:r>
            <a:r>
              <a:rPr lang="en-US" sz="2000" dirty="0" smtClean="0">
                <a:solidFill>
                  <a:schemeClr val="bg1"/>
                </a:solidFill>
              </a:rPr>
              <a:t>from a </a:t>
            </a:r>
            <a:r>
              <a:rPr lang="en-US" sz="2000" dirty="0">
                <a:solidFill>
                  <a:schemeClr val="bg1"/>
                </a:solidFill>
              </a:rPr>
              <a:t>higher rate of obstetrical complications and whether </a:t>
            </a:r>
            <a:r>
              <a:rPr lang="en-US" sz="2000" dirty="0" err="1" smtClean="0">
                <a:solidFill>
                  <a:schemeClr val="bg1"/>
                </a:solidFill>
              </a:rPr>
              <a:t>levothyroxine</a:t>
            </a:r>
            <a:r>
              <a:rPr lang="en-US" sz="2000" dirty="0" smtClean="0">
                <a:solidFill>
                  <a:schemeClr val="bg1"/>
                </a:solidFill>
              </a:rPr>
              <a:t> (LT4</a:t>
            </a:r>
            <a:r>
              <a:rPr lang="en-US" sz="2000" dirty="0">
                <a:solidFill>
                  <a:schemeClr val="bg1"/>
                </a:solidFill>
              </a:rPr>
              <a:t>) treatment exerts beneficial effects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Patients: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A total </a:t>
            </a:r>
            <a:r>
              <a:rPr lang="en-US" sz="2000" dirty="0">
                <a:solidFill>
                  <a:schemeClr val="bg1"/>
                </a:solidFill>
              </a:rPr>
              <a:t>of 984 pregnant women were studied from </a:t>
            </a:r>
            <a:r>
              <a:rPr lang="en-US" sz="2000" dirty="0" smtClean="0">
                <a:solidFill>
                  <a:schemeClr val="bg1"/>
                </a:solidFill>
              </a:rPr>
              <a:t>November 2002 </a:t>
            </a:r>
            <a:r>
              <a:rPr lang="en-US" sz="2000" dirty="0">
                <a:solidFill>
                  <a:schemeClr val="bg1"/>
                </a:solidFill>
              </a:rPr>
              <a:t>to October 2004; 11.7% were thyroid </a:t>
            </a:r>
            <a:r>
              <a:rPr lang="en-US" sz="2000" dirty="0" err="1">
                <a:solidFill>
                  <a:schemeClr val="bg1"/>
                </a:solidFill>
              </a:rPr>
              <a:t>peroxidase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antibody positive </a:t>
            </a:r>
            <a:r>
              <a:rPr lang="en-US" sz="2000" dirty="0">
                <a:solidFill>
                  <a:schemeClr val="bg1"/>
                </a:solidFill>
              </a:rPr>
              <a:t>(</a:t>
            </a:r>
            <a:r>
              <a:rPr lang="en-US" sz="2000" dirty="0" err="1">
                <a:solidFill>
                  <a:schemeClr val="bg1"/>
                </a:solidFill>
              </a:rPr>
              <a:t>TPOAb</a:t>
            </a:r>
            <a:r>
              <a:rPr lang="en-US" sz="2000" dirty="0">
                <a:solidFill>
                  <a:schemeClr val="bg1"/>
                </a:solidFill>
              </a:rPr>
              <a:t>).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6264696" cy="201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995936" y="6361583"/>
            <a:ext cx="51480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Negro </a:t>
            </a:r>
            <a:r>
              <a:rPr lang="en-US" sz="1200" i="1" dirty="0">
                <a:solidFill>
                  <a:schemeClr val="bg1"/>
                </a:solidFill>
              </a:rPr>
              <a:t>et al. </a:t>
            </a:r>
            <a:r>
              <a:rPr lang="en-US" sz="1200" dirty="0" smtClean="0">
                <a:solidFill>
                  <a:schemeClr val="bg1"/>
                </a:solidFill>
              </a:rPr>
              <a:t>J </a:t>
            </a:r>
            <a:r>
              <a:rPr lang="en-US" sz="1200" dirty="0" err="1">
                <a:solidFill>
                  <a:schemeClr val="bg1"/>
                </a:solidFill>
              </a:rPr>
              <a:t>Clin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Endocrinol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Metab</a:t>
            </a:r>
            <a:r>
              <a:rPr lang="en-US" sz="1200" dirty="0">
                <a:solidFill>
                  <a:schemeClr val="bg1"/>
                </a:solidFill>
              </a:rPr>
              <a:t>, July 2006, 91(7):2587–2591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Percentage of miscarriages (</a:t>
            </a:r>
            <a:r>
              <a:rPr lang="en-US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top) and premature deliveries</a:t>
            </a:r>
            <a:br>
              <a:rPr lang="en-US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bottom) in group A </a:t>
            </a:r>
            <a:r>
              <a:rPr lang="en-US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+</a:t>
            </a:r>
            <a:r>
              <a:rPr lang="en-US" sz="2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TPOAb</a:t>
            </a:r>
            <a:r>
              <a:rPr lang="en-US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treated with LT4), group B </a:t>
            </a:r>
            <a:r>
              <a:rPr lang="en-US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(+</a:t>
            </a:r>
            <a:r>
              <a:rPr lang="en-US" sz="2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TPOAb</a:t>
            </a:r>
            <a:r>
              <a:rPr lang="en-US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</a:t>
            </a:r>
            <a:br>
              <a:rPr lang="en-US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group C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TPOAb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84784"/>
            <a:ext cx="4045625" cy="435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flipH="1">
            <a:off x="2483768" y="5805264"/>
            <a:ext cx="1728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* </a:t>
            </a:r>
            <a:r>
              <a:rPr lang="en-US" sz="1200" i="1" dirty="0">
                <a:solidFill>
                  <a:srgbClr val="FFFF00"/>
                </a:solidFill>
              </a:rPr>
              <a:t>P  </a:t>
            </a:r>
            <a:r>
              <a:rPr lang="en-US" sz="1200" i="1" dirty="0" smtClean="0">
                <a:solidFill>
                  <a:srgbClr val="FFFF00"/>
                </a:solidFill>
              </a:rPr>
              <a:t>0.05 </a:t>
            </a:r>
            <a:endParaRPr lang="en-US" sz="1200" dirty="0" smtClean="0">
              <a:solidFill>
                <a:srgbClr val="FFFF00"/>
              </a:solidFill>
            </a:endParaRPr>
          </a:p>
          <a:p>
            <a:r>
              <a:rPr lang="en-US" sz="1200" dirty="0" smtClean="0">
                <a:solidFill>
                  <a:srgbClr val="FFFF00"/>
                </a:solidFill>
              </a:rPr>
              <a:t>* * </a:t>
            </a:r>
            <a:r>
              <a:rPr lang="en-US" sz="1200" i="1" dirty="0" smtClean="0">
                <a:solidFill>
                  <a:srgbClr val="FFFF00"/>
                </a:solidFill>
              </a:rPr>
              <a:t>P  </a:t>
            </a:r>
            <a:r>
              <a:rPr lang="en-US" sz="1200" i="1" dirty="0">
                <a:solidFill>
                  <a:srgbClr val="FFFF00"/>
                </a:solidFill>
              </a:rPr>
              <a:t>0.01.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24536" y="6392361"/>
            <a:ext cx="51480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Negro </a:t>
            </a:r>
            <a:r>
              <a:rPr lang="en-US" sz="1200" i="1" dirty="0">
                <a:solidFill>
                  <a:schemeClr val="bg1"/>
                </a:solidFill>
              </a:rPr>
              <a:t>et al. </a:t>
            </a:r>
            <a:r>
              <a:rPr lang="en-US" sz="1200" dirty="0" smtClean="0">
                <a:solidFill>
                  <a:schemeClr val="bg1"/>
                </a:solidFill>
              </a:rPr>
              <a:t>J </a:t>
            </a:r>
            <a:r>
              <a:rPr lang="en-US" sz="1200" dirty="0" err="1">
                <a:solidFill>
                  <a:schemeClr val="bg1"/>
                </a:solidFill>
              </a:rPr>
              <a:t>Clin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Endocrinol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Metab</a:t>
            </a:r>
            <a:r>
              <a:rPr lang="en-US" sz="1200" dirty="0">
                <a:solidFill>
                  <a:schemeClr val="bg1"/>
                </a:solidFill>
              </a:rPr>
              <a:t>, July 2006, 91(7):2587–2591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4008" y="2060848"/>
            <a:ext cx="504056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99992" y="4077072"/>
            <a:ext cx="576064" cy="12241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67944" y="2780928"/>
            <a:ext cx="504056" cy="21602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23928" y="4941168"/>
            <a:ext cx="576064" cy="35165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76056" y="4869160"/>
            <a:ext cx="648072" cy="423664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48064" y="2852936"/>
            <a:ext cx="576064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Therapeutic interventions: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19675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Considered interventions are </a:t>
            </a:r>
            <a:r>
              <a:rPr lang="en-US" dirty="0" err="1" smtClean="0">
                <a:solidFill>
                  <a:schemeClr val="bg1"/>
                </a:solidFill>
              </a:rPr>
              <a:t>levothyroxine</a:t>
            </a:r>
            <a:r>
              <a:rPr lang="en-US" dirty="0" smtClean="0">
                <a:solidFill>
                  <a:schemeClr val="bg1"/>
                </a:solidFill>
              </a:rPr>
              <a:t> treatment, iodine supplementation and selenium supplementation.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020336"/>
            <a:ext cx="7272808" cy="374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59832" y="6536377"/>
            <a:ext cx="60751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</a:rPr>
              <a:t>Nazarpour</a:t>
            </a:r>
            <a:r>
              <a:rPr lang="en-US" sz="1200" dirty="0" smtClean="0">
                <a:solidFill>
                  <a:schemeClr val="bg1"/>
                </a:solidFill>
              </a:rPr>
              <a:t>  S et al </a:t>
            </a:r>
            <a:r>
              <a:rPr lang="en-US" sz="1200" i="1" dirty="0" smtClean="0">
                <a:solidFill>
                  <a:schemeClr val="bg1"/>
                </a:solidFill>
              </a:rPr>
              <a:t>Journal of Obstetrics and </a:t>
            </a:r>
            <a:r>
              <a:rPr lang="en-US" sz="1200" i="1" dirty="0" err="1" smtClean="0">
                <a:solidFill>
                  <a:schemeClr val="bg1"/>
                </a:solidFill>
              </a:rPr>
              <a:t>Gynaecology</a:t>
            </a:r>
            <a:r>
              <a:rPr lang="en-US" sz="1200" i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</a:rPr>
              <a:t>DOI:</a:t>
            </a:r>
            <a:r>
              <a:rPr lang="en-US" sz="1200" dirty="0" smtClean="0">
                <a:solidFill>
                  <a:schemeClr val="bg1"/>
                </a:solidFill>
              </a:rPr>
              <a:t>10.3109/01443615.2014.968110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3608" y="5805264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These treatments must be evaluated by several well designed </a:t>
            </a:r>
            <a:r>
              <a:rPr lang="en-US" dirty="0" err="1" smtClean="0">
                <a:solidFill>
                  <a:srgbClr val="FFFF00"/>
                </a:solidFill>
              </a:rPr>
              <a:t>randomised</a:t>
            </a:r>
            <a:r>
              <a:rPr lang="en-US" dirty="0" smtClean="0">
                <a:solidFill>
                  <a:srgbClr val="FFFF00"/>
                </a:solidFill>
              </a:rPr>
              <a:t> clinical trials.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Should </a:t>
            </a:r>
            <a:r>
              <a:rPr lang="en-US" sz="2000" dirty="0" err="1" smtClean="0">
                <a:solidFill>
                  <a:srgbClr val="FFFF00"/>
                </a:solidFill>
              </a:rPr>
              <a:t>euthyroid</a:t>
            </a:r>
            <a:r>
              <a:rPr lang="en-US" sz="2000" dirty="0" smtClean="0">
                <a:solidFill>
                  <a:srgbClr val="FFFF00"/>
                </a:solidFill>
              </a:rPr>
              <a:t> women who are known to be positive for anti-thyroid antibodies either before or during pregnancy be treated with LT4 in order to decrease the chance of sporadic or recurrent miscarriage?</a:t>
            </a:r>
          </a:p>
          <a:p>
            <a:pPr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 RECOMMENDATION:</a:t>
            </a:r>
          </a:p>
          <a:p>
            <a:pPr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There is insufficient evidence to recommend for or against LT4 therapy in </a:t>
            </a:r>
            <a:r>
              <a:rPr lang="en-US" sz="2000" dirty="0" err="1" smtClean="0">
                <a:solidFill>
                  <a:schemeClr val="bg1"/>
                </a:solidFill>
              </a:rPr>
              <a:t>TAb</a:t>
            </a:r>
            <a:r>
              <a:rPr lang="en-US" sz="2000" dirty="0" smtClean="0">
                <a:solidFill>
                  <a:schemeClr val="bg1"/>
                </a:solidFill>
              </a:rPr>
              <a:t>‏ + </a:t>
            </a:r>
            <a:r>
              <a:rPr lang="en-US" sz="2000" dirty="0" err="1" smtClean="0">
                <a:solidFill>
                  <a:schemeClr val="bg1"/>
                </a:solidFill>
              </a:rPr>
              <a:t>euthyroid</a:t>
            </a:r>
            <a:r>
              <a:rPr lang="en-US" sz="2000" dirty="0" smtClean="0">
                <a:solidFill>
                  <a:schemeClr val="bg1"/>
                </a:solidFill>
              </a:rPr>
              <a:t> women during pregnancy.  </a:t>
            </a:r>
            <a:r>
              <a:rPr lang="en-US" sz="1800" i="1" dirty="0" smtClean="0">
                <a:solidFill>
                  <a:schemeClr val="bg1"/>
                </a:solidFill>
              </a:rPr>
              <a:t>Level I-USPSTF</a:t>
            </a:r>
            <a:endParaRPr lang="en-US" sz="1800" i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67944" y="6361583"/>
            <a:ext cx="48600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STAGNARO-GREEN ET AL.</a:t>
            </a:r>
            <a:r>
              <a:rPr lang="en-US" sz="1200" dirty="0" smtClean="0">
                <a:solidFill>
                  <a:schemeClr val="bg1"/>
                </a:solidFill>
              </a:rPr>
              <a:t>THYROID Volume </a:t>
            </a:r>
            <a:r>
              <a:rPr lang="en-US" sz="1200" dirty="0">
                <a:solidFill>
                  <a:schemeClr val="bg1"/>
                </a:solidFill>
              </a:rPr>
              <a:t>21, Number 10,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3528" y="332656"/>
            <a:ext cx="84931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msgothic" charset="0"/>
                <a:cs typeface="msgothic" charset="0"/>
              </a:rPr>
              <a:t> </a:t>
            </a:r>
            <a:r>
              <a:rPr lang="en-GB" sz="2400" dirty="0" smtClean="0">
                <a:solidFill>
                  <a:srgbClr val="FFFF00"/>
                </a:solidFill>
                <a:ea typeface="msgothic" charset="0"/>
                <a:cs typeface="msgothic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Risk of spontaneous miscarriage in </a:t>
            </a:r>
            <a:r>
              <a:rPr lang="en-US" sz="2400" b="1" dirty="0" err="1" smtClean="0">
                <a:solidFill>
                  <a:srgbClr val="FFFF00"/>
                </a:solidFill>
              </a:rPr>
              <a:t>euthyroid</a:t>
            </a:r>
            <a:r>
              <a:rPr lang="en-US" sz="2400" b="1" dirty="0" smtClean="0">
                <a:solidFill>
                  <a:srgbClr val="FFFF00"/>
                </a:solidFill>
              </a:rPr>
              <a:t> women with thyroid autoimmunity undergoing IVF: a meta-analysis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400" dirty="0">
              <a:solidFill>
                <a:srgbClr val="FFFF00"/>
              </a:solidFill>
              <a:ea typeface="msgothic" charset="0"/>
              <a:cs typeface="msgothic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700808"/>
            <a:ext cx="5688632" cy="29075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195736" y="6453336"/>
            <a:ext cx="6696744" cy="1440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200" b="1" dirty="0" err="1">
                <a:solidFill>
                  <a:schemeClr val="bg1">
                    <a:lumMod val="95000"/>
                  </a:schemeClr>
                </a:solidFill>
                <a:ea typeface="msgothic" charset="0"/>
                <a:cs typeface="msgothic" charset="0"/>
              </a:rPr>
              <a:t>Konstantinos</a:t>
            </a:r>
            <a:r>
              <a:rPr lang="en-GB" sz="1200" b="1" dirty="0">
                <a:solidFill>
                  <a:schemeClr val="bg1">
                    <a:lumMod val="95000"/>
                  </a:schemeClr>
                </a:solidFill>
                <a:ea typeface="msgothic" charset="0"/>
                <a:cs typeface="msgothic" charset="0"/>
              </a:rPr>
              <a:t> A </a:t>
            </a:r>
            <a:r>
              <a:rPr lang="en-GB" sz="1200" b="1" dirty="0" err="1">
                <a:solidFill>
                  <a:schemeClr val="bg1">
                    <a:lumMod val="95000"/>
                  </a:schemeClr>
                </a:solidFill>
                <a:ea typeface="msgothic" charset="0"/>
                <a:cs typeface="msgothic" charset="0"/>
              </a:rPr>
              <a:t>Toulis</a:t>
            </a:r>
            <a:r>
              <a:rPr lang="en-GB" sz="1200" b="1" dirty="0">
                <a:solidFill>
                  <a:schemeClr val="bg1">
                    <a:lumMod val="95000"/>
                  </a:schemeClr>
                </a:solidFill>
                <a:ea typeface="msgothic" charset="0"/>
                <a:cs typeface="msgothic" charset="0"/>
              </a:rPr>
              <a:t> et al. </a:t>
            </a:r>
            <a:r>
              <a:rPr lang="en-GB" sz="1200" b="1" dirty="0" err="1">
                <a:solidFill>
                  <a:schemeClr val="bg1">
                    <a:lumMod val="95000"/>
                  </a:schemeClr>
                </a:solidFill>
                <a:ea typeface="msgothic" charset="0"/>
                <a:cs typeface="msgothic" charset="0"/>
              </a:rPr>
              <a:t>Eur</a:t>
            </a:r>
            <a:r>
              <a:rPr lang="en-GB" sz="1200" b="1" dirty="0">
                <a:solidFill>
                  <a:schemeClr val="bg1">
                    <a:lumMod val="95000"/>
                  </a:schemeClr>
                </a:solidFill>
                <a:ea typeface="msgothic" charset="0"/>
                <a:cs typeface="msgothic" charset="0"/>
              </a:rPr>
              <a:t> J </a:t>
            </a:r>
            <a:r>
              <a:rPr lang="en-GB" sz="1200" b="1" dirty="0" err="1">
                <a:solidFill>
                  <a:schemeClr val="bg1">
                    <a:lumMod val="95000"/>
                  </a:schemeClr>
                </a:solidFill>
                <a:ea typeface="msgothic" charset="0"/>
                <a:cs typeface="msgothic" charset="0"/>
              </a:rPr>
              <a:t>Endocrinol</a:t>
            </a:r>
            <a:r>
              <a:rPr lang="en-GB" sz="1200" b="1" dirty="0">
                <a:solidFill>
                  <a:schemeClr val="bg1">
                    <a:lumMod val="95000"/>
                  </a:schemeClr>
                </a:solidFill>
                <a:ea typeface="msgothic" charset="0"/>
                <a:cs typeface="msgothic" charset="0"/>
              </a:rPr>
              <a:t> 2010;162:643-652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576" y="4869160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</a:rPr>
              <a:t>Subfertile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euthyroid</a:t>
            </a:r>
            <a:r>
              <a:rPr lang="en-US" sz="2000" dirty="0" smtClean="0">
                <a:solidFill>
                  <a:srgbClr val="FFFF00"/>
                </a:solidFill>
              </a:rPr>
              <a:t> woman with TAI is at a</a:t>
            </a:r>
            <a:r>
              <a:rPr lang="en-US" sz="2000" b="1" dirty="0" smtClean="0">
                <a:solidFill>
                  <a:srgbClr val="FF0000"/>
                </a:solidFill>
              </a:rPr>
              <a:t> twofold </a:t>
            </a:r>
            <a:r>
              <a:rPr lang="en-US" sz="2000" dirty="0" smtClean="0">
                <a:solidFill>
                  <a:srgbClr val="FFFF00"/>
                </a:solidFill>
              </a:rPr>
              <a:t>higher risk of miscarriage in an IVF pregnancy compared with a counterpart without TAI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932040" y="1916832"/>
            <a:ext cx="0" cy="2304256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The clinical pregnancy rate, live birth rate and miscarriage rate among women undergoing IVF with or without TAI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69532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699792" y="6381328"/>
            <a:ext cx="64442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MEDENICA S , et al  European Review for Medical and Pharmacological Sciences  2015; 19: 977-987</a:t>
            </a:r>
            <a:r>
              <a:rPr lang="en-US" sz="1200" b="1" dirty="0" smtClean="0">
                <a:solidFill>
                  <a:schemeClr val="bg1"/>
                </a:solidFill>
              </a:rPr>
              <a:t>  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2000" b="1" dirty="0" smtClean="0">
                <a:solidFill>
                  <a:srgbClr val="FFFF00"/>
                </a:solidFill>
              </a:rPr>
              <a:t>Objective :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to investigate if (LT4) exerts any effect on pregnancy and/or delivery rates in </a:t>
            </a:r>
            <a:r>
              <a:rPr lang="en-US" sz="2000" dirty="0" err="1" smtClean="0">
                <a:solidFill>
                  <a:schemeClr val="bg1"/>
                </a:solidFill>
              </a:rPr>
              <a:t>TPOAb</a:t>
            </a:r>
            <a:r>
              <a:rPr lang="en-US" sz="2000" dirty="0" smtClean="0">
                <a:solidFill>
                  <a:schemeClr val="bg1"/>
                </a:solidFill>
              </a:rPr>
              <a:t> positive women undergoing assisted reproductive technologies.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A total of 72 (15%) out of the 484 </a:t>
            </a:r>
            <a:r>
              <a:rPr lang="en-US" sz="2000" dirty="0" err="1" smtClean="0">
                <a:solidFill>
                  <a:schemeClr val="bg1"/>
                </a:solidFill>
              </a:rPr>
              <a:t>euthyroid</a:t>
            </a:r>
            <a:r>
              <a:rPr lang="en-US" sz="2000" dirty="0" smtClean="0">
                <a:solidFill>
                  <a:schemeClr val="bg1"/>
                </a:solidFill>
              </a:rPr>
              <a:t> women selected were </a:t>
            </a:r>
            <a:r>
              <a:rPr lang="en-US" sz="2000" dirty="0" err="1" smtClean="0">
                <a:solidFill>
                  <a:schemeClr val="bg1"/>
                </a:solidFill>
              </a:rPr>
              <a:t>TPOAb</a:t>
            </a:r>
            <a:r>
              <a:rPr lang="en-US" sz="2000" dirty="0" smtClean="0">
                <a:solidFill>
                  <a:schemeClr val="bg1"/>
                </a:solidFill>
              </a:rPr>
              <a:t> (+). These 72 patients were randomly divided into two groups: group A (n = 36) underwent LT4 treatment, group B (n = 36) placebo. Group C consisted of 412 women (85%) who were </a:t>
            </a:r>
            <a:r>
              <a:rPr lang="en-US" sz="2000" dirty="0" err="1" smtClean="0">
                <a:solidFill>
                  <a:schemeClr val="bg1"/>
                </a:solidFill>
              </a:rPr>
              <a:t>TPOAb</a:t>
            </a:r>
            <a:r>
              <a:rPr lang="en-US" sz="2000" dirty="0" smtClean="0">
                <a:solidFill>
                  <a:schemeClr val="bg1"/>
                </a:solidFill>
              </a:rPr>
              <a:t> negative.</a:t>
            </a: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Results </a:t>
            </a:r>
            <a:r>
              <a:rPr lang="en-US" sz="2000" b="1" dirty="0" smtClean="0">
                <a:solidFill>
                  <a:schemeClr val="bg1"/>
                </a:solidFill>
              </a:rPr>
              <a:t>: </a:t>
            </a:r>
            <a:r>
              <a:rPr lang="en-US" sz="2000" dirty="0" smtClean="0">
                <a:solidFill>
                  <a:schemeClr val="bg1"/>
                </a:solidFill>
              </a:rPr>
              <a:t>No differences in pregnancy rate were observed between the three groups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6624736" cy="185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779912" y="6309320"/>
            <a:ext cx="57606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Roberto Negro et al Human Reproduction  2005 Vol.20, No.6 pp. 1529–1533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Should women with recurrent abortion be screened for thyroid antibodies before or during pregnancy with the goal of treating </a:t>
            </a:r>
            <a:r>
              <a:rPr lang="en-US" sz="2000" dirty="0" err="1" smtClean="0">
                <a:solidFill>
                  <a:srgbClr val="FFFF00"/>
                </a:solidFill>
              </a:rPr>
              <a:t>TAb</a:t>
            </a:r>
            <a:r>
              <a:rPr lang="en-US" sz="2000" dirty="0" smtClean="0">
                <a:solidFill>
                  <a:srgbClr val="FFFF00"/>
                </a:solidFill>
              </a:rPr>
              <a:t>+ </a:t>
            </a:r>
            <a:r>
              <a:rPr lang="en-US" sz="2000" dirty="0" err="1" smtClean="0">
                <a:solidFill>
                  <a:srgbClr val="FFFF00"/>
                </a:solidFill>
              </a:rPr>
              <a:t>euthyroid</a:t>
            </a:r>
            <a:r>
              <a:rPr lang="en-US" sz="2000" dirty="0" smtClean="0">
                <a:solidFill>
                  <a:srgbClr val="FFFF00"/>
                </a:solidFill>
              </a:rPr>
              <a:t> women with LT4 or intravenous immunoglobulin therapy (IVIG) to decrease the rate of recurrent spontaneous abortion?</a:t>
            </a:r>
          </a:p>
          <a:p>
            <a:pPr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ATA RECOMMENDATION: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There is insufficient evidence to recommend for or against screening for anti-thyroid antibodies, or treating in the first trimester of pregnancy with LT4 or IVIG, in </a:t>
            </a:r>
            <a:r>
              <a:rPr lang="en-US" sz="2000" dirty="0" err="1" smtClean="0">
                <a:solidFill>
                  <a:schemeClr val="bg1"/>
                </a:solidFill>
              </a:rPr>
              <a:t>euthyroid</a:t>
            </a:r>
            <a:r>
              <a:rPr lang="en-US" sz="2000" dirty="0" smtClean="0">
                <a:solidFill>
                  <a:schemeClr val="bg1"/>
                </a:solidFill>
              </a:rPr>
              <a:t> women with </a:t>
            </a:r>
            <a:r>
              <a:rPr lang="en-US" sz="2000" dirty="0" smtClean="0">
                <a:solidFill>
                  <a:srgbClr val="FFFF00"/>
                </a:solidFill>
              </a:rPr>
              <a:t>sporadic or recurrent abortion or in women undergoing in vitro fertilization (IVF)</a:t>
            </a:r>
            <a:r>
              <a:rPr lang="en-US" sz="2000" dirty="0" smtClean="0">
                <a:solidFill>
                  <a:schemeClr val="bg1"/>
                </a:solidFill>
              </a:rPr>
              <a:t>.   </a:t>
            </a:r>
            <a:r>
              <a:rPr lang="en-US" sz="1800" i="1" dirty="0" smtClean="0">
                <a:solidFill>
                  <a:schemeClr val="bg1"/>
                </a:solidFill>
              </a:rPr>
              <a:t>Level I-USPSTF</a:t>
            </a:r>
          </a:p>
          <a:p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9992" y="6381328"/>
            <a:ext cx="48600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STAGNARO-GREEN ET AL.</a:t>
            </a:r>
            <a:r>
              <a:rPr lang="en-US" sz="1200" dirty="0" smtClean="0">
                <a:solidFill>
                  <a:schemeClr val="bg1"/>
                </a:solidFill>
              </a:rPr>
              <a:t>THYROID Volume </a:t>
            </a:r>
            <a:r>
              <a:rPr lang="en-US" sz="1200" dirty="0">
                <a:solidFill>
                  <a:schemeClr val="bg1"/>
                </a:solidFill>
              </a:rPr>
              <a:t>21, Number 10, 2011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6144" y="980728"/>
            <a:ext cx="7772400" cy="184785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 to the woman with positive anti TPO antibody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5240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F.Sarvghadi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M.D</a:t>
            </a:r>
          </a:p>
          <a:p>
            <a:pPr algn="l"/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Endocrinologist.</a:t>
            </a:r>
          </a:p>
          <a:p>
            <a:pPr algn="l"/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Associate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prof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Research institute for endocrine  sciences.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Shahid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Beheshti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University of Medical Sciences. </a:t>
            </a:r>
          </a:p>
          <a:p>
            <a:pPr algn="l"/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Tehran 94.11.08</a:t>
            </a:r>
          </a:p>
        </p:txBody>
      </p:sp>
      <p:pic>
        <p:nvPicPr>
          <p:cNvPr id="4" name="Picture 2" descr="~AUT0007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152400" y="260648"/>
            <a:ext cx="1559755" cy="348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ATA RECOMMENDATION: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There is insufficient evidence to recommend for or against screening for anti-thyroid antibodies in the first trimester of pregnancy, or treating </a:t>
            </a:r>
            <a:r>
              <a:rPr lang="en-US" sz="2000" dirty="0" err="1" smtClean="0">
                <a:solidFill>
                  <a:schemeClr val="bg1"/>
                </a:solidFill>
              </a:rPr>
              <a:t>TAb</a:t>
            </a:r>
            <a:r>
              <a:rPr lang="en-US" sz="2000" dirty="0" smtClean="0">
                <a:solidFill>
                  <a:schemeClr val="bg1"/>
                </a:solidFill>
              </a:rPr>
              <a:t>‏+ </a:t>
            </a:r>
            <a:r>
              <a:rPr lang="en-US" sz="2000" dirty="0" err="1" smtClean="0">
                <a:solidFill>
                  <a:schemeClr val="bg1"/>
                </a:solidFill>
              </a:rPr>
              <a:t>euthyroid</a:t>
            </a:r>
            <a:r>
              <a:rPr lang="en-US" sz="2000" dirty="0" smtClean="0">
                <a:solidFill>
                  <a:schemeClr val="bg1"/>
                </a:solidFill>
              </a:rPr>
              <a:t> women with LT4,to </a:t>
            </a:r>
            <a:r>
              <a:rPr lang="en-US" sz="2000" dirty="0" smtClean="0">
                <a:solidFill>
                  <a:srgbClr val="FFFF00"/>
                </a:solidFill>
              </a:rPr>
              <a:t>prevent preterm delivery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r>
              <a:rPr lang="en-US" sz="1800" i="1" dirty="0" smtClean="0">
                <a:solidFill>
                  <a:schemeClr val="bg1"/>
                </a:solidFill>
              </a:rPr>
              <a:t>Level I-USPSTF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There is insufficient evidence to recommend for or against LT4 therapy in </a:t>
            </a:r>
            <a:r>
              <a:rPr lang="en-US" sz="2000" dirty="0" err="1" smtClean="0">
                <a:solidFill>
                  <a:schemeClr val="bg1"/>
                </a:solidFill>
              </a:rPr>
              <a:t>euthyroid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TAb</a:t>
            </a:r>
            <a:r>
              <a:rPr lang="en-US" sz="2000" dirty="0" smtClean="0">
                <a:solidFill>
                  <a:schemeClr val="bg1"/>
                </a:solidFill>
              </a:rPr>
              <a:t>‏+ women </a:t>
            </a:r>
            <a:r>
              <a:rPr lang="en-US" sz="2000" dirty="0" smtClean="0">
                <a:solidFill>
                  <a:srgbClr val="FFFF00"/>
                </a:solidFill>
              </a:rPr>
              <a:t>undergoing assisted reproduction technologies</a:t>
            </a:r>
            <a:r>
              <a:rPr lang="en-US" sz="2000" dirty="0" smtClean="0">
                <a:solidFill>
                  <a:schemeClr val="bg1"/>
                </a:solidFill>
              </a:rPr>
              <a:t>.  </a:t>
            </a:r>
            <a:r>
              <a:rPr lang="en-US" sz="1800" i="1" dirty="0" smtClean="0">
                <a:solidFill>
                  <a:schemeClr val="bg1"/>
                </a:solidFill>
              </a:rPr>
              <a:t>Level I-USPSTF</a:t>
            </a:r>
            <a:endParaRPr lang="en-US" sz="1800" i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67944" y="6361583"/>
            <a:ext cx="48600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STAGNARO-GREEN ET AL.</a:t>
            </a:r>
            <a:r>
              <a:rPr lang="en-US" sz="1200" dirty="0" smtClean="0">
                <a:solidFill>
                  <a:schemeClr val="bg1"/>
                </a:solidFill>
              </a:rPr>
              <a:t>THYROID Volume </a:t>
            </a:r>
            <a:r>
              <a:rPr lang="en-US" sz="1200" dirty="0">
                <a:solidFill>
                  <a:schemeClr val="bg1"/>
                </a:solidFill>
              </a:rPr>
              <a:t>21, Number 10,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Thyroid autoimmunity and postpartum  phase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PPT will develop in </a:t>
            </a:r>
            <a:r>
              <a:rPr lang="en-US" sz="2000" b="1" dirty="0" smtClean="0">
                <a:solidFill>
                  <a:srgbClr val="FFFF00"/>
                </a:solidFill>
              </a:rPr>
              <a:t>33%–50% </a:t>
            </a:r>
            <a:r>
              <a:rPr lang="en-US" sz="2000" dirty="0" smtClean="0">
                <a:solidFill>
                  <a:schemeClr val="bg1"/>
                </a:solidFill>
              </a:rPr>
              <a:t>of women who present with anti-thyroid antibodies in the first trimester, conferring </a:t>
            </a:r>
            <a:r>
              <a:rPr lang="en-US" sz="2000" dirty="0" smtClean="0">
                <a:solidFill>
                  <a:srgbClr val="FFFF00"/>
                </a:solidFill>
              </a:rPr>
              <a:t>a relative risk </a:t>
            </a:r>
            <a:r>
              <a:rPr lang="en-US" sz="2000" dirty="0" smtClean="0">
                <a:solidFill>
                  <a:schemeClr val="bg1"/>
                </a:solidFill>
              </a:rPr>
              <a:t>of PPT of between </a:t>
            </a:r>
            <a:r>
              <a:rPr lang="en-US" sz="2000" dirty="0" smtClean="0">
                <a:solidFill>
                  <a:srgbClr val="FFFF00"/>
                </a:solidFill>
              </a:rPr>
              <a:t>10 and 59 </a:t>
            </a:r>
            <a:r>
              <a:rPr lang="en-US" sz="2000" dirty="0" smtClean="0">
                <a:solidFill>
                  <a:schemeClr val="bg1"/>
                </a:solidFill>
              </a:rPr>
              <a:t>compared with women who are negative for anti-thyroid antibodies.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Women known to be TPO-</a:t>
            </a:r>
            <a:r>
              <a:rPr lang="en-US" sz="2000" dirty="0" err="1" smtClean="0">
                <a:solidFill>
                  <a:schemeClr val="bg1"/>
                </a:solidFill>
              </a:rPr>
              <a:t>Ab</a:t>
            </a:r>
            <a:r>
              <a:rPr lang="en-US" sz="2000" dirty="0" smtClean="0">
                <a:solidFill>
                  <a:schemeClr val="bg1"/>
                </a:solidFill>
              </a:rPr>
              <a:t>+ should have TSH measured at 6–12 wk gestation and at 6 months postpartum, or as clinically indicated. 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   Level: A (1 +++- 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17366" y="6165304"/>
            <a:ext cx="3626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err="1" smtClean="0">
                <a:solidFill>
                  <a:schemeClr val="bg1"/>
                </a:solidFill>
              </a:rPr>
              <a:t>Smallridge</a:t>
            </a:r>
            <a:r>
              <a:rPr lang="en-US" sz="1200" dirty="0" smtClean="0">
                <a:solidFill>
                  <a:schemeClr val="bg1"/>
                </a:solidFill>
              </a:rPr>
              <a:t> RC  </a:t>
            </a:r>
            <a:r>
              <a:rPr lang="fr-FR" sz="1200" dirty="0" smtClean="0">
                <a:solidFill>
                  <a:schemeClr val="bg1"/>
                </a:solidFill>
              </a:rPr>
              <a:t>Clin </a:t>
            </a:r>
            <a:r>
              <a:rPr lang="fr-FR" sz="1200" dirty="0" err="1" smtClean="0">
                <a:solidFill>
                  <a:schemeClr val="bg1"/>
                </a:solidFill>
              </a:rPr>
              <a:t>Appl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Immunol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Rev</a:t>
            </a:r>
            <a:r>
              <a:rPr lang="fr-FR" sz="1200" dirty="0" smtClean="0">
                <a:solidFill>
                  <a:schemeClr val="bg1"/>
                </a:solidFill>
              </a:rPr>
              <a:t>  2000 ,1:89–103</a:t>
            </a:r>
            <a:r>
              <a:rPr lang="fr-FR" dirty="0" smtClean="0"/>
              <a:t>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56992"/>
            <a:ext cx="1276350" cy="5905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75856" y="6581001"/>
            <a:ext cx="58681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De </a:t>
            </a:r>
            <a:r>
              <a:rPr lang="en-US" sz="1200" dirty="0" err="1" smtClean="0">
                <a:solidFill>
                  <a:schemeClr val="bg1"/>
                </a:solidFill>
              </a:rPr>
              <a:t>Groot</a:t>
            </a:r>
            <a:r>
              <a:rPr lang="en-US" sz="1200" dirty="0" smtClean="0">
                <a:solidFill>
                  <a:schemeClr val="bg1"/>
                </a:solidFill>
              </a:rPr>
              <a:t>  et al , J </a:t>
            </a:r>
            <a:r>
              <a:rPr lang="en-US" sz="1200" dirty="0" err="1" smtClean="0">
                <a:solidFill>
                  <a:schemeClr val="bg1"/>
                </a:solidFill>
              </a:rPr>
              <a:t>Clin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Endocrinol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Metab</a:t>
            </a:r>
            <a:r>
              <a:rPr lang="en-US" sz="1200" dirty="0" smtClean="0">
                <a:solidFill>
                  <a:schemeClr val="bg1"/>
                </a:solidFill>
              </a:rPr>
              <a:t>, August 2012, 97(8):2543–2565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Does treatment of </a:t>
            </a:r>
            <a:r>
              <a:rPr lang="en-US" sz="2400" dirty="0" err="1" smtClean="0">
                <a:solidFill>
                  <a:srgbClr val="FFFF00"/>
                </a:solidFill>
              </a:rPr>
              <a:t>TAb</a:t>
            </a:r>
            <a:r>
              <a:rPr lang="en-US" sz="2400" dirty="0" smtClean="0">
                <a:solidFill>
                  <a:srgbClr val="FFFF00"/>
                </a:solidFill>
              </a:rPr>
              <a:t>+ </a:t>
            </a:r>
            <a:r>
              <a:rPr lang="en-US" sz="2400" dirty="0" err="1" smtClean="0">
                <a:solidFill>
                  <a:srgbClr val="FFFF00"/>
                </a:solidFill>
              </a:rPr>
              <a:t>euthyroid</a:t>
            </a:r>
            <a:r>
              <a:rPr lang="en-US" sz="2400" dirty="0" smtClean="0">
                <a:solidFill>
                  <a:srgbClr val="FFFF00"/>
                </a:solidFill>
              </a:rPr>
              <a:t> women with LT4 or iodine during pregnancy prevent PPT?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Two prospective randomized placebo-controlled controlled trials have evaluated the efficacy of </a:t>
            </a:r>
            <a:r>
              <a:rPr lang="en-US" sz="2000" dirty="0" smtClean="0">
                <a:solidFill>
                  <a:srgbClr val="FFFF00"/>
                </a:solidFill>
              </a:rPr>
              <a:t>iodine or LT4 </a:t>
            </a:r>
            <a:r>
              <a:rPr lang="en-US" sz="2000" dirty="0" smtClean="0">
                <a:solidFill>
                  <a:schemeClr val="bg1"/>
                </a:solidFill>
              </a:rPr>
              <a:t>treatment during pregnancy to prevent the development of PPT in </a:t>
            </a:r>
            <a:r>
              <a:rPr lang="en-US" sz="2000" dirty="0" err="1" smtClean="0">
                <a:solidFill>
                  <a:schemeClr val="bg1"/>
                </a:solidFill>
              </a:rPr>
              <a:t>TAb</a:t>
            </a:r>
            <a:r>
              <a:rPr lang="en-US" sz="2000" dirty="0" smtClean="0">
                <a:solidFill>
                  <a:schemeClr val="bg1"/>
                </a:solidFill>
              </a:rPr>
              <a:t>‏ women. Neither intervention decreased the prevalence of PPT.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 RECOMMENDATION:</a:t>
            </a:r>
          </a:p>
          <a:p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Treatment of Tab + ‏</a:t>
            </a:r>
            <a:r>
              <a:rPr lang="en-US" sz="2000" dirty="0" err="1" smtClean="0">
                <a:solidFill>
                  <a:schemeClr val="bg1"/>
                </a:solidFill>
              </a:rPr>
              <a:t>euthyroid</a:t>
            </a:r>
            <a:r>
              <a:rPr lang="en-US" sz="2000" dirty="0" smtClean="0">
                <a:solidFill>
                  <a:schemeClr val="bg1"/>
                </a:solidFill>
              </a:rPr>
              <a:t> pregnant woman with either LT4 or iodine to prevent PPT </a:t>
            </a:r>
            <a:r>
              <a:rPr lang="en-US" sz="2000" dirty="0" smtClean="0">
                <a:solidFill>
                  <a:srgbClr val="FFFF00"/>
                </a:solidFill>
              </a:rPr>
              <a:t>is ineffective </a:t>
            </a:r>
            <a:r>
              <a:rPr lang="en-US" sz="2000" dirty="0" smtClean="0">
                <a:solidFill>
                  <a:schemeClr val="bg1"/>
                </a:solidFill>
              </a:rPr>
              <a:t>and is not recommended</a:t>
            </a:r>
            <a:r>
              <a:rPr lang="en-US" sz="2000" dirty="0" smtClean="0"/>
              <a:t>. </a:t>
            </a:r>
            <a:r>
              <a:rPr lang="en-US" sz="1800" i="1" dirty="0" smtClean="0">
                <a:solidFill>
                  <a:schemeClr val="bg1"/>
                </a:solidFill>
              </a:rPr>
              <a:t>Level D-USPSTF</a:t>
            </a:r>
            <a:endParaRPr lang="en-US" sz="1800" i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67944" y="6381328"/>
            <a:ext cx="48600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STAGNARO-GREEN ET AL.</a:t>
            </a:r>
            <a:r>
              <a:rPr lang="en-US" sz="1200" dirty="0" smtClean="0">
                <a:solidFill>
                  <a:schemeClr val="bg1"/>
                </a:solidFill>
              </a:rPr>
              <a:t>THYROID Volume </a:t>
            </a:r>
            <a:r>
              <a:rPr lang="en-US" sz="1200" dirty="0">
                <a:solidFill>
                  <a:schemeClr val="bg1"/>
                </a:solidFill>
              </a:rPr>
              <a:t>21, Number 10, 2011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Some </a:t>
            </a:r>
            <a:r>
              <a:rPr lang="en-US" sz="2400" dirty="0">
                <a:solidFill>
                  <a:srgbClr val="FFFF00"/>
                </a:solidFill>
              </a:rPr>
              <a:t>studies have found, in </a:t>
            </a:r>
            <a:r>
              <a:rPr lang="en-US" sz="2400" dirty="0" err="1" smtClean="0">
                <a:solidFill>
                  <a:srgbClr val="FFFF00"/>
                </a:solidFill>
              </a:rPr>
              <a:t>nonpregnant</a:t>
            </a:r>
            <a:r>
              <a:rPr lang="en-US" sz="2400" dirty="0" smtClean="0">
                <a:solidFill>
                  <a:srgbClr val="FFFF00"/>
                </a:solidFill>
              </a:rPr>
              <a:t> women</a:t>
            </a:r>
            <a:r>
              <a:rPr lang="en-US" sz="2400" dirty="0">
                <a:solidFill>
                  <a:srgbClr val="FFFF00"/>
                </a:solidFill>
              </a:rPr>
              <a:t>, that </a:t>
            </a:r>
            <a:r>
              <a:rPr lang="en-US" sz="2400" dirty="0" smtClean="0">
                <a:solidFill>
                  <a:srgbClr val="FFFF00"/>
                </a:solidFill>
              </a:rPr>
              <a:t>     selenium </a:t>
            </a:r>
            <a:r>
              <a:rPr lang="en-US" sz="2400" dirty="0">
                <a:solidFill>
                  <a:srgbClr val="FFFF00"/>
                </a:solidFill>
              </a:rPr>
              <a:t>is capable of diminishing the </a:t>
            </a:r>
            <a:r>
              <a:rPr lang="en-US" sz="2400" dirty="0" err="1">
                <a:solidFill>
                  <a:srgbClr val="FFFF00"/>
                </a:solidFill>
              </a:rPr>
              <a:t>TPOAb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titers.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056784" cy="222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139952" y="6464369"/>
            <a:ext cx="48965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Negro </a:t>
            </a:r>
            <a:r>
              <a:rPr lang="en-US" sz="1200" i="1" dirty="0">
                <a:solidFill>
                  <a:schemeClr val="bg1"/>
                </a:solidFill>
              </a:rPr>
              <a:t>et </a:t>
            </a:r>
            <a:r>
              <a:rPr lang="en-US" sz="1200" i="1" dirty="0" smtClean="0">
                <a:solidFill>
                  <a:schemeClr val="bg1"/>
                </a:solidFill>
              </a:rPr>
              <a:t>al </a:t>
            </a:r>
            <a:r>
              <a:rPr lang="en-US" sz="1200" dirty="0" smtClean="0">
                <a:solidFill>
                  <a:schemeClr val="bg1"/>
                </a:solidFill>
              </a:rPr>
              <a:t>J </a:t>
            </a:r>
            <a:r>
              <a:rPr lang="en-US" sz="1200" dirty="0" err="1">
                <a:solidFill>
                  <a:schemeClr val="bg1"/>
                </a:solidFill>
              </a:rPr>
              <a:t>Clin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Endocrinol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Metab</a:t>
            </a:r>
            <a:r>
              <a:rPr lang="en-US" sz="1200" dirty="0">
                <a:solidFill>
                  <a:schemeClr val="bg1"/>
                </a:solidFill>
              </a:rPr>
              <a:t>, April 2007, 92(4):1263–1268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576" y="4161854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Objective:</a:t>
            </a:r>
            <a:r>
              <a:rPr lang="en-US" b="1" dirty="0"/>
              <a:t> </a:t>
            </a:r>
            <a:r>
              <a:rPr lang="en-US" dirty="0">
                <a:solidFill>
                  <a:schemeClr val="bg1"/>
                </a:solidFill>
              </a:rPr>
              <a:t>We examined whether Se supplementation, during and</a:t>
            </a:r>
          </a:p>
          <a:p>
            <a:r>
              <a:rPr lang="en-US" dirty="0">
                <a:solidFill>
                  <a:schemeClr val="bg1"/>
                </a:solidFill>
              </a:rPr>
              <a:t>after pregnancy, influences the thyroidal autoimmune pattern and</a:t>
            </a:r>
          </a:p>
          <a:p>
            <a:r>
              <a:rPr lang="en-US" dirty="0">
                <a:solidFill>
                  <a:schemeClr val="bg1"/>
                </a:solidFill>
              </a:rPr>
              <a:t>function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>
                <a:solidFill>
                  <a:srgbClr val="FFFF00"/>
                </a:solidFill>
              </a:rPr>
              <a:t>Design:</a:t>
            </a:r>
            <a:r>
              <a:rPr lang="en-US" b="1" dirty="0"/>
              <a:t> </a:t>
            </a:r>
            <a:r>
              <a:rPr lang="en-US" dirty="0">
                <a:solidFill>
                  <a:schemeClr val="bg1"/>
                </a:solidFill>
              </a:rPr>
              <a:t>This was a prospective, randomized, </a:t>
            </a:r>
            <a:r>
              <a:rPr lang="en-US" dirty="0" smtClean="0">
                <a:solidFill>
                  <a:schemeClr val="bg1"/>
                </a:solidFill>
              </a:rPr>
              <a:t>placebo-controlled study.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5576" y="5374957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Patients:</a:t>
            </a:r>
            <a:r>
              <a:rPr lang="en-US" dirty="0">
                <a:solidFill>
                  <a:schemeClr val="bg1"/>
                </a:solidFill>
              </a:rPr>
              <a:t> A total of 2143 </a:t>
            </a:r>
            <a:r>
              <a:rPr lang="en-US" dirty="0" err="1">
                <a:solidFill>
                  <a:schemeClr val="bg1"/>
                </a:solidFill>
              </a:rPr>
              <a:t>euthyroid</a:t>
            </a:r>
            <a:r>
              <a:rPr lang="en-US" dirty="0">
                <a:solidFill>
                  <a:schemeClr val="bg1"/>
                </a:solidFill>
              </a:rPr>
              <a:t> pregnant women participated in</a:t>
            </a:r>
          </a:p>
          <a:p>
            <a:r>
              <a:rPr lang="en-US" dirty="0">
                <a:solidFill>
                  <a:schemeClr val="bg1"/>
                </a:solidFill>
              </a:rPr>
              <a:t>the study; 7.9% were </a:t>
            </a:r>
            <a:r>
              <a:rPr lang="en-US" dirty="0" err="1">
                <a:solidFill>
                  <a:schemeClr val="bg1"/>
                </a:solidFill>
              </a:rPr>
              <a:t>TPOAb</a:t>
            </a:r>
            <a:r>
              <a:rPr lang="en-US" dirty="0" smtClean="0">
                <a:solidFill>
                  <a:schemeClr val="bg1"/>
                </a:solidFill>
              </a:rPr>
              <a:t>(+).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8195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31615"/>
            <a:ext cx="37052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95536" y="508518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Results:</a:t>
            </a:r>
            <a:r>
              <a:rPr lang="en-US" b="1" dirty="0"/>
              <a:t> </a:t>
            </a:r>
            <a:r>
              <a:rPr lang="en-US" dirty="0">
                <a:solidFill>
                  <a:schemeClr val="bg1"/>
                </a:solidFill>
              </a:rPr>
              <a:t>PPTD and permanent hypothyroidism were </a:t>
            </a:r>
            <a:r>
              <a:rPr lang="en-US" dirty="0" smtClean="0">
                <a:solidFill>
                  <a:schemeClr val="bg1"/>
                </a:solidFill>
              </a:rPr>
              <a:t>significantly lower </a:t>
            </a:r>
            <a:r>
              <a:rPr lang="en-US" dirty="0">
                <a:solidFill>
                  <a:schemeClr val="bg1"/>
                </a:solidFill>
              </a:rPr>
              <a:t>in group </a:t>
            </a:r>
            <a:r>
              <a:rPr lang="en-US" dirty="0" smtClean="0">
                <a:solidFill>
                  <a:schemeClr val="bg1"/>
                </a:solidFill>
              </a:rPr>
              <a:t>S1 compared </a:t>
            </a:r>
            <a:r>
              <a:rPr lang="en-US" dirty="0">
                <a:solidFill>
                  <a:schemeClr val="bg1"/>
                </a:solidFill>
              </a:rPr>
              <a:t>with S0 (28.6 </a:t>
            </a:r>
            <a:r>
              <a:rPr lang="en-US" i="1" dirty="0">
                <a:solidFill>
                  <a:schemeClr val="bg1"/>
                </a:solidFill>
              </a:rPr>
              <a:t>vs. 48.6%, </a:t>
            </a:r>
            <a:r>
              <a:rPr lang="en-US" i="1" dirty="0" smtClean="0">
                <a:solidFill>
                  <a:schemeClr val="bg1"/>
                </a:solidFill>
              </a:rPr>
              <a:t>P&lt;0.01</a:t>
            </a:r>
            <a:r>
              <a:rPr lang="en-US" i="1" dirty="0">
                <a:solidFill>
                  <a:schemeClr val="bg1"/>
                </a:solidFill>
              </a:rPr>
              <a:t>; and </a:t>
            </a:r>
            <a:r>
              <a:rPr lang="en-US" i="1" dirty="0" smtClean="0">
                <a:solidFill>
                  <a:schemeClr val="bg1"/>
                </a:solidFill>
              </a:rPr>
              <a:t>11.7 vs</a:t>
            </a:r>
            <a:r>
              <a:rPr lang="en-US" i="1" dirty="0">
                <a:solidFill>
                  <a:schemeClr val="bg1"/>
                </a:solidFill>
              </a:rPr>
              <a:t>. 20.3%, P </a:t>
            </a:r>
            <a:r>
              <a:rPr lang="en-US" i="1" dirty="0" smtClean="0">
                <a:solidFill>
                  <a:schemeClr val="bg1"/>
                </a:solidFill>
              </a:rPr>
              <a:t>&lt; </a:t>
            </a:r>
            <a:r>
              <a:rPr lang="en-US" i="1" dirty="0">
                <a:solidFill>
                  <a:schemeClr val="bg1"/>
                </a:solidFill>
              </a:rPr>
              <a:t>0.01).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6381328"/>
            <a:ext cx="48965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Negro </a:t>
            </a:r>
            <a:r>
              <a:rPr lang="en-US" sz="1200" i="1" dirty="0">
                <a:solidFill>
                  <a:schemeClr val="bg1"/>
                </a:solidFill>
              </a:rPr>
              <a:t>et </a:t>
            </a:r>
            <a:r>
              <a:rPr lang="en-US" sz="1200" i="1" dirty="0" smtClean="0">
                <a:solidFill>
                  <a:schemeClr val="bg1"/>
                </a:solidFill>
              </a:rPr>
              <a:t>al </a:t>
            </a:r>
            <a:r>
              <a:rPr lang="en-US" sz="1200" dirty="0" smtClean="0">
                <a:solidFill>
                  <a:schemeClr val="bg1"/>
                </a:solidFill>
              </a:rPr>
              <a:t>J </a:t>
            </a:r>
            <a:r>
              <a:rPr lang="en-US" sz="1200" dirty="0" err="1">
                <a:solidFill>
                  <a:schemeClr val="bg1"/>
                </a:solidFill>
              </a:rPr>
              <a:t>Clin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Endocrinol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Metab</a:t>
            </a:r>
            <a:r>
              <a:rPr lang="en-US" sz="1200" dirty="0">
                <a:solidFill>
                  <a:schemeClr val="bg1"/>
                </a:solidFill>
              </a:rPr>
              <a:t>, April 2007, 92(4):1263–1268</a:t>
            </a:r>
          </a:p>
        </p:txBody>
      </p:sp>
      <p:sp>
        <p:nvSpPr>
          <p:cNvPr id="9" name="Rectangle 8"/>
          <p:cNvSpPr/>
          <p:nvPr/>
        </p:nvSpPr>
        <p:spPr>
          <a:xfrm>
            <a:off x="4716016" y="3933056"/>
            <a:ext cx="6606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Percentage of patients who had PPTD (</a:t>
            </a:r>
            <a:r>
              <a:rPr lang="en-US" sz="1200" i="1" dirty="0">
                <a:solidFill>
                  <a:srgbClr val="FFFF00"/>
                </a:solidFill>
              </a:rPr>
              <a:t>left) and hypothyroidism</a:t>
            </a:r>
          </a:p>
          <a:p>
            <a:r>
              <a:rPr lang="en-US" sz="1200" dirty="0">
                <a:solidFill>
                  <a:srgbClr val="FFFF00"/>
                </a:solidFill>
              </a:rPr>
              <a:t>(</a:t>
            </a:r>
            <a:r>
              <a:rPr lang="en-US" sz="1200" i="1" dirty="0">
                <a:solidFill>
                  <a:srgbClr val="FFFF00"/>
                </a:solidFill>
              </a:rPr>
              <a:t>right) develop in </a:t>
            </a:r>
            <a:r>
              <a:rPr lang="en-US" sz="1200" i="1" dirty="0" err="1" smtClean="0">
                <a:solidFill>
                  <a:srgbClr val="FFFF00"/>
                </a:solidFill>
              </a:rPr>
              <a:t>TPOAb</a:t>
            </a:r>
            <a:r>
              <a:rPr lang="en-US" sz="1200" i="1" dirty="0" smtClean="0">
                <a:solidFill>
                  <a:srgbClr val="FFFF00"/>
                </a:solidFill>
              </a:rPr>
              <a:t>(+)women </a:t>
            </a:r>
            <a:r>
              <a:rPr lang="en-US" sz="1200" i="1" dirty="0">
                <a:solidFill>
                  <a:srgbClr val="FFFF00"/>
                </a:solidFill>
              </a:rPr>
              <a:t>who received Se (group S1)</a:t>
            </a:r>
          </a:p>
          <a:p>
            <a:r>
              <a:rPr lang="en-US" sz="1200" dirty="0">
                <a:solidFill>
                  <a:srgbClr val="FFFF00"/>
                </a:solidFill>
              </a:rPr>
              <a:t>or placebo (group S0), and in </a:t>
            </a:r>
            <a:r>
              <a:rPr lang="en-US" sz="1200" dirty="0" err="1">
                <a:solidFill>
                  <a:srgbClr val="FFFF00"/>
                </a:solidFill>
              </a:rPr>
              <a:t>TPOAb</a:t>
            </a:r>
            <a:r>
              <a:rPr lang="en-US" sz="1200" dirty="0" smtClean="0">
                <a:solidFill>
                  <a:srgbClr val="FFFF00"/>
                </a:solidFill>
              </a:rPr>
              <a:t>(-) </a:t>
            </a:r>
            <a:r>
              <a:rPr lang="en-US" sz="1200" dirty="0">
                <a:solidFill>
                  <a:srgbClr val="FFFF00"/>
                </a:solidFill>
              </a:rPr>
              <a:t>women (group C</a:t>
            </a:r>
            <a:r>
              <a:rPr lang="en-US" sz="1200" dirty="0" smtClean="0">
                <a:solidFill>
                  <a:srgbClr val="FFFF00"/>
                </a:solidFill>
              </a:rPr>
              <a:t>).</a:t>
            </a:r>
          </a:p>
          <a:p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393305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Trends in </a:t>
            </a:r>
            <a:r>
              <a:rPr lang="en-US" sz="1400" dirty="0" err="1">
                <a:solidFill>
                  <a:srgbClr val="FFFF00"/>
                </a:solidFill>
              </a:rPr>
              <a:t>TPOAb</a:t>
            </a:r>
            <a:r>
              <a:rPr lang="en-US" sz="1400" dirty="0">
                <a:solidFill>
                  <a:srgbClr val="FFFF00"/>
                </a:solidFill>
              </a:rPr>
              <a:t> titers in </a:t>
            </a:r>
            <a:r>
              <a:rPr lang="en-US" sz="1400" dirty="0" err="1">
                <a:solidFill>
                  <a:srgbClr val="FFFF00"/>
                </a:solidFill>
              </a:rPr>
              <a:t>TPOAb</a:t>
            </a:r>
            <a:r>
              <a:rPr lang="en-US" sz="1400" dirty="0" smtClean="0">
                <a:solidFill>
                  <a:srgbClr val="FFFF00"/>
                </a:solidFill>
              </a:rPr>
              <a:t>(+) </a:t>
            </a:r>
            <a:r>
              <a:rPr lang="en-US" sz="1400" dirty="0">
                <a:solidFill>
                  <a:srgbClr val="FFFF00"/>
                </a:solidFill>
              </a:rPr>
              <a:t>women who received </a:t>
            </a:r>
            <a:r>
              <a:rPr lang="en-US" sz="1400" dirty="0" smtClean="0">
                <a:solidFill>
                  <a:srgbClr val="FFFF00"/>
                </a:solidFill>
              </a:rPr>
              <a:t>Se (group </a:t>
            </a:r>
            <a:r>
              <a:rPr lang="en-US" sz="1400" dirty="0">
                <a:solidFill>
                  <a:srgbClr val="FFFF00"/>
                </a:solidFill>
              </a:rPr>
              <a:t>S1) or placebo (group S0).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98443" y="1628800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* </a:t>
            </a:r>
            <a:r>
              <a:rPr lang="en-US" sz="1400" i="1" dirty="0" smtClean="0">
                <a:solidFill>
                  <a:srgbClr val="FF0000"/>
                </a:solidFill>
              </a:rPr>
              <a:t>P&lt;0.01</a:t>
            </a:r>
            <a:r>
              <a:rPr lang="en-US" i="1" dirty="0"/>
              <a:t>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761939" y="1628800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* </a:t>
            </a:r>
            <a:r>
              <a:rPr lang="en-US" sz="1400" i="1" dirty="0" smtClean="0">
                <a:solidFill>
                  <a:srgbClr val="FF0000"/>
                </a:solidFill>
              </a:rPr>
              <a:t>P&lt;0.01</a:t>
            </a:r>
            <a:r>
              <a:rPr lang="en-US" i="1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Does treatment of </a:t>
            </a:r>
            <a:r>
              <a:rPr lang="en-US" sz="2400" dirty="0" err="1" smtClean="0">
                <a:solidFill>
                  <a:srgbClr val="FFFF00"/>
                </a:solidFill>
              </a:rPr>
              <a:t>TAb</a:t>
            </a:r>
            <a:r>
              <a:rPr lang="en-US" sz="2400" dirty="0" smtClean="0">
                <a:solidFill>
                  <a:srgbClr val="FFFF00"/>
                </a:solidFill>
              </a:rPr>
              <a:t>+ </a:t>
            </a:r>
            <a:r>
              <a:rPr lang="en-US" sz="2400" dirty="0" err="1" smtClean="0">
                <a:solidFill>
                  <a:srgbClr val="FFFF00"/>
                </a:solidFill>
              </a:rPr>
              <a:t>euthyroid</a:t>
            </a:r>
            <a:r>
              <a:rPr lang="en-US" sz="2400" dirty="0" smtClean="0">
                <a:solidFill>
                  <a:srgbClr val="FFFF00"/>
                </a:solidFill>
              </a:rPr>
              <a:t> women with selenium during    pregnancy prevent PPT?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 RECOMMENDATION: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A single RCT has demonstrated a reduction in postpartum </a:t>
            </a:r>
            <a:r>
              <a:rPr lang="en-US" sz="2000" dirty="0" err="1" smtClean="0">
                <a:solidFill>
                  <a:schemeClr val="bg1"/>
                </a:solidFill>
              </a:rPr>
              <a:t>thyroiditis</a:t>
            </a:r>
            <a:r>
              <a:rPr lang="en-US" sz="2000" dirty="0" smtClean="0">
                <a:solidFill>
                  <a:schemeClr val="bg1"/>
                </a:solidFill>
              </a:rPr>
              <a:t> from selenium therapy. No subsequent trials have confirmed or refuted these findings. At present, </a:t>
            </a:r>
            <a:r>
              <a:rPr lang="en-US" sz="2000" dirty="0" smtClean="0">
                <a:solidFill>
                  <a:srgbClr val="FFFF00"/>
                </a:solidFill>
              </a:rPr>
              <a:t>selenium supplementation </a:t>
            </a:r>
            <a:r>
              <a:rPr lang="en-US" sz="2000" dirty="0" smtClean="0">
                <a:solidFill>
                  <a:schemeClr val="bg1"/>
                </a:solidFill>
              </a:rPr>
              <a:t>is not recommended for </a:t>
            </a:r>
            <a:r>
              <a:rPr lang="en-US" sz="2000" dirty="0" err="1" smtClean="0">
                <a:solidFill>
                  <a:schemeClr val="bg1"/>
                </a:solidFill>
              </a:rPr>
              <a:t>TPOAb</a:t>
            </a:r>
            <a:r>
              <a:rPr lang="en-US" sz="2000" dirty="0" smtClean="0">
                <a:solidFill>
                  <a:schemeClr val="bg1"/>
                </a:solidFill>
              </a:rPr>
              <a:t>‏ + women during pregnancy. </a:t>
            </a:r>
            <a:r>
              <a:rPr lang="en-US" sz="1800" i="1" dirty="0" smtClean="0">
                <a:solidFill>
                  <a:srgbClr val="FFFF00"/>
                </a:solidFill>
              </a:rPr>
              <a:t>Level C-USPSTF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67944" y="6381328"/>
            <a:ext cx="48600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STAGNARO-GREEN ET AL.</a:t>
            </a:r>
            <a:r>
              <a:rPr lang="en-US" sz="1200" dirty="0" smtClean="0">
                <a:solidFill>
                  <a:schemeClr val="bg1"/>
                </a:solidFill>
              </a:rPr>
              <a:t>THYROID Volume </a:t>
            </a:r>
            <a:r>
              <a:rPr lang="en-US" sz="1200" dirty="0">
                <a:solidFill>
                  <a:schemeClr val="bg1"/>
                </a:solidFill>
              </a:rPr>
              <a:t>21, Number 10,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 RECOMMENDATION: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insufficient evidence to recommend for or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against screening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women for anti-thyroid antibodies in 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trimester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pregnancy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I-USPSTF</a:t>
            </a:r>
          </a:p>
        </p:txBody>
      </p:sp>
      <p:sp>
        <p:nvSpPr>
          <p:cNvPr id="4" name="Rectangle 3"/>
          <p:cNvSpPr/>
          <p:nvPr/>
        </p:nvSpPr>
        <p:spPr>
          <a:xfrm>
            <a:off x="4788024" y="6381328"/>
            <a:ext cx="48600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STAGNARO-GREEN ET AL.</a:t>
            </a:r>
            <a:r>
              <a:rPr lang="en-US" sz="1200" dirty="0" smtClean="0">
                <a:solidFill>
                  <a:schemeClr val="bg1"/>
                </a:solidFill>
              </a:rPr>
              <a:t>THYROID Volume </a:t>
            </a:r>
            <a:r>
              <a:rPr lang="en-US" sz="1200" dirty="0">
                <a:solidFill>
                  <a:schemeClr val="bg1"/>
                </a:solidFill>
              </a:rPr>
              <a:t>21, Number 10,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4752528" cy="142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84784"/>
            <a:ext cx="6120680" cy="249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9993" y="4077072"/>
            <a:ext cx="6086343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491880" y="6536377"/>
            <a:ext cx="6660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</a:rPr>
              <a:t>Mehran</a:t>
            </a:r>
            <a:r>
              <a:rPr lang="en-US" sz="1200" b="1" dirty="0" smtClean="0">
                <a:solidFill>
                  <a:schemeClr val="bg1"/>
                </a:solidFill>
              </a:rPr>
              <a:t> L et al  </a:t>
            </a:r>
            <a:r>
              <a:rPr lang="en-US" sz="1200" dirty="0" smtClean="0">
                <a:solidFill>
                  <a:schemeClr val="bg1"/>
                </a:solidFill>
              </a:rPr>
              <a:t>Journal of Thyroid Research http</a:t>
            </a:r>
            <a:r>
              <a:rPr lang="en-US" sz="1200" dirty="0" smtClean="0">
                <a:solidFill>
                  <a:schemeClr val="bg1"/>
                </a:solidFill>
              </a:rPr>
              <a:t>://dx.doi.org/10.1155/2013/542692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b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The current available data regarding associations between thyroid </a:t>
            </a:r>
            <a:r>
              <a:rPr lang="en-US" sz="2000" dirty="0" err="1" smtClean="0">
                <a:solidFill>
                  <a:schemeClr val="bg1"/>
                </a:solidFill>
              </a:rPr>
              <a:t>autoantibodies</a:t>
            </a:r>
            <a:r>
              <a:rPr lang="en-US" sz="2000" dirty="0" smtClean="0">
                <a:solidFill>
                  <a:schemeClr val="bg1"/>
                </a:solidFill>
              </a:rPr>
              <a:t> and spontaneous or recurrent pregnancy loss and preterm delivery is convincing.</a:t>
            </a: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 However, the reduction of these complications by treatment with LT4  supplementation is less robust.</a:t>
            </a: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The evidence is not conclusive enough to recommend screening for thyroid </a:t>
            </a:r>
            <a:r>
              <a:rPr lang="en-US" sz="2000" dirty="0" err="1" smtClean="0">
                <a:solidFill>
                  <a:schemeClr val="bg1"/>
                </a:solidFill>
              </a:rPr>
              <a:t>autoantibodies</a:t>
            </a:r>
            <a:r>
              <a:rPr lang="en-US" sz="2000" dirty="0" smtClean="0">
                <a:solidFill>
                  <a:schemeClr val="bg1"/>
                </a:solidFill>
              </a:rPr>
              <a:t> or for the treatment of </a:t>
            </a:r>
            <a:r>
              <a:rPr lang="en-US" sz="2000" dirty="0" err="1" smtClean="0">
                <a:solidFill>
                  <a:schemeClr val="bg1"/>
                </a:solidFill>
              </a:rPr>
              <a:t>euthyroid</a:t>
            </a:r>
            <a:r>
              <a:rPr lang="en-US" sz="2000" dirty="0" smtClean="0">
                <a:solidFill>
                  <a:schemeClr val="bg1"/>
                </a:solidFill>
              </a:rPr>
              <a:t> women who are positive for thyroid </a:t>
            </a:r>
            <a:r>
              <a:rPr lang="en-US" sz="2000" dirty="0" err="1" smtClean="0">
                <a:solidFill>
                  <a:schemeClr val="bg1"/>
                </a:solidFill>
              </a:rPr>
              <a:t>autoantibodies</a:t>
            </a:r>
            <a:r>
              <a:rPr lang="en-US" sz="2000" dirty="0" smtClean="0">
                <a:solidFill>
                  <a:schemeClr val="bg1"/>
                </a:solidFill>
              </a:rPr>
              <a:t> during pregnancy.</a:t>
            </a: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Further randomized trials are needed.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large randomized controlled trials are currently underway: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 </a:t>
            </a:r>
            <a:r>
              <a:rPr lang="en-US" sz="2000" dirty="0" err="1" smtClean="0">
                <a:solidFill>
                  <a:schemeClr val="bg1"/>
                </a:solidFill>
              </a:rPr>
              <a:t>Randomised</a:t>
            </a:r>
            <a:r>
              <a:rPr lang="en-US" sz="2000" dirty="0" smtClean="0">
                <a:solidFill>
                  <a:schemeClr val="bg1"/>
                </a:solidFill>
              </a:rPr>
              <a:t> Controlled Trial of the Efficacy and Mechanism of </a:t>
            </a:r>
            <a:r>
              <a:rPr lang="en-US" sz="2000" dirty="0" err="1" smtClean="0">
                <a:solidFill>
                  <a:schemeClr val="bg1"/>
                </a:solidFill>
              </a:rPr>
              <a:t>Levothyroxine</a:t>
            </a:r>
            <a:r>
              <a:rPr lang="en-US" sz="2000" dirty="0" smtClean="0">
                <a:solidFill>
                  <a:schemeClr val="bg1"/>
                </a:solidFill>
              </a:rPr>
              <a:t> Treatment on Pregnancy and Neonatal Outcomes in Women with Thyroid Antibodies. (</a:t>
            </a:r>
            <a:r>
              <a:rPr lang="en-US" sz="2000" dirty="0" smtClean="0">
                <a:solidFill>
                  <a:srgbClr val="FFFF00"/>
                </a:solidFill>
              </a:rPr>
              <a:t>TABLET: Thyroid </a:t>
            </a:r>
            <a:r>
              <a:rPr lang="en-US" sz="2000" dirty="0" err="1" smtClean="0">
                <a:solidFill>
                  <a:srgbClr val="FFFF00"/>
                </a:solidFill>
              </a:rPr>
              <a:t>AntiBodies</a:t>
            </a:r>
            <a:r>
              <a:rPr lang="en-US" sz="2000" dirty="0" smtClean="0">
                <a:solidFill>
                  <a:srgbClr val="FFFF00"/>
                </a:solidFill>
              </a:rPr>
              <a:t> and </a:t>
            </a:r>
            <a:r>
              <a:rPr lang="en-US" sz="2000" dirty="0" err="1" smtClean="0">
                <a:solidFill>
                  <a:srgbClr val="FFFF00"/>
                </a:solidFill>
              </a:rPr>
              <a:t>LEvoThyroxin</a:t>
            </a:r>
            <a:r>
              <a:rPr lang="en-US" sz="2000" dirty="0" smtClean="0">
                <a:solidFill>
                  <a:srgbClr val="FFFF00"/>
                </a:solidFill>
              </a:rPr>
              <a:t> study)</a:t>
            </a: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T4 life trial (</a:t>
            </a:r>
            <a:r>
              <a:rPr lang="en-US" sz="2000" dirty="0" smtClean="0">
                <a:solidFill>
                  <a:schemeClr val="bg1"/>
                </a:solidFill>
                <a:hlinkClick r:id="rId2"/>
              </a:rPr>
              <a:t>http://www</a:t>
            </a:r>
            <a:r>
              <a:rPr lang="en-US" sz="2000" dirty="0" smtClean="0">
                <a:solidFill>
                  <a:schemeClr val="bg1"/>
                </a:solidFill>
              </a:rPr>
              <a:t>.trialregister.nl/trialreg/admin/rctview.asp?TC=3364).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Introduction.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Hypotheses may underlie the association of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thyroid.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autoimmunity with pregnancy complications.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Thyroid autoimmunity and pregnancy outcomes.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Thyroid autoimmunity and postpartum  phase.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Therapeutic interventions.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Conclusion.</a:t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13285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Mother-bab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9036496" cy="677737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572000" y="5380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Thank you </a:t>
            </a:r>
          </a:p>
          <a:p>
            <a:pPr algn="ctr">
              <a:defRPr/>
            </a:pP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741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Pregnancy has a profound impact on the thyroid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gland and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thyroid function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In </a:t>
            </a:r>
            <a:r>
              <a:rPr lang="en-US" sz="2400" dirty="0" smtClean="0">
                <a:solidFill>
                  <a:schemeClr val="bg1"/>
                </a:solidFill>
              </a:rPr>
              <a:t>essence, pregnancy </a:t>
            </a:r>
            <a:r>
              <a:rPr lang="en-US" sz="2400" dirty="0">
                <a:solidFill>
                  <a:schemeClr val="bg1"/>
                </a:solidFill>
              </a:rPr>
              <a:t>is a </a:t>
            </a:r>
            <a:r>
              <a:rPr lang="en-US" sz="2400" dirty="0">
                <a:solidFill>
                  <a:srgbClr val="FFFF00"/>
                </a:solidFill>
              </a:rPr>
              <a:t>stress test </a:t>
            </a:r>
            <a:r>
              <a:rPr lang="en-US" sz="2400" dirty="0">
                <a:solidFill>
                  <a:schemeClr val="bg1"/>
                </a:solidFill>
              </a:rPr>
              <a:t>for the thyroid, resulting in </a:t>
            </a:r>
            <a:r>
              <a:rPr lang="en-US" sz="2400" dirty="0" smtClean="0">
                <a:solidFill>
                  <a:schemeClr val="bg1"/>
                </a:solidFill>
              </a:rPr>
              <a:t>hypothyroidism in </a:t>
            </a:r>
            <a:r>
              <a:rPr lang="en-US" sz="2400" dirty="0">
                <a:solidFill>
                  <a:schemeClr val="bg1"/>
                </a:solidFill>
              </a:rPr>
              <a:t>women with limited thyroidal reserve </a:t>
            </a:r>
            <a:r>
              <a:rPr lang="en-US" sz="2400" dirty="0" smtClean="0">
                <a:solidFill>
                  <a:schemeClr val="bg1"/>
                </a:solidFill>
              </a:rPr>
              <a:t>or iodine </a:t>
            </a:r>
            <a:r>
              <a:rPr lang="en-US" sz="2400" dirty="0">
                <a:solidFill>
                  <a:schemeClr val="bg1"/>
                </a:solidFill>
              </a:rPr>
              <a:t>deficiency, and postpartum </a:t>
            </a:r>
            <a:r>
              <a:rPr lang="en-US" sz="2400" dirty="0" err="1">
                <a:solidFill>
                  <a:schemeClr val="bg1"/>
                </a:solidFill>
              </a:rPr>
              <a:t>thyroiditis</a:t>
            </a:r>
            <a:r>
              <a:rPr lang="en-US" sz="2400" dirty="0">
                <a:solidFill>
                  <a:schemeClr val="bg1"/>
                </a:solidFill>
              </a:rPr>
              <a:t> in </a:t>
            </a:r>
            <a:r>
              <a:rPr lang="en-US" sz="2400" dirty="0" smtClean="0">
                <a:solidFill>
                  <a:schemeClr val="bg1"/>
                </a:solidFill>
              </a:rPr>
              <a:t>women with </a:t>
            </a:r>
            <a:r>
              <a:rPr lang="en-US" sz="2400" dirty="0">
                <a:solidFill>
                  <a:schemeClr val="bg1"/>
                </a:solidFill>
              </a:rPr>
              <a:t>underlying Hashimoto’s disease who were </a:t>
            </a:r>
            <a:r>
              <a:rPr lang="en-US" sz="2400" dirty="0" err="1" smtClean="0">
                <a:solidFill>
                  <a:schemeClr val="bg1"/>
                </a:solidFill>
              </a:rPr>
              <a:t>euthyroid</a:t>
            </a:r>
            <a:r>
              <a:rPr lang="en-US" sz="2400" dirty="0" smtClean="0">
                <a:solidFill>
                  <a:schemeClr val="bg1"/>
                </a:solidFill>
              </a:rPr>
              <a:t> prior </a:t>
            </a:r>
            <a:r>
              <a:rPr lang="en-US" sz="2400" dirty="0">
                <a:solidFill>
                  <a:schemeClr val="bg1"/>
                </a:solidFill>
              </a:rPr>
              <a:t>to conception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percent to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20%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all pregnant women in the first trimester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pregnancy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thyroid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peroxidase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TPO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or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thyroglobulin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Tg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antibody positive and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euthyroid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95736" y="6381328"/>
            <a:ext cx="69482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err="1" smtClean="0">
                <a:solidFill>
                  <a:schemeClr val="bg1"/>
                </a:solidFill>
              </a:rPr>
              <a:t>Stagnaro</a:t>
            </a:r>
            <a:r>
              <a:rPr lang="en-US" sz="1200" dirty="0" smtClean="0">
                <a:solidFill>
                  <a:schemeClr val="bg1"/>
                </a:solidFill>
              </a:rPr>
              <a:t>-Green, S. et al  </a:t>
            </a:r>
            <a:r>
              <a:rPr lang="en-US" sz="1200" i="1" dirty="0" smtClean="0">
                <a:solidFill>
                  <a:schemeClr val="bg1"/>
                </a:solidFill>
              </a:rPr>
              <a:t>Journal of the American Medical Association,</a:t>
            </a:r>
            <a:r>
              <a:rPr lang="en-US" sz="1200" dirty="0" smtClean="0">
                <a:solidFill>
                  <a:schemeClr val="bg1"/>
                </a:solidFill>
              </a:rPr>
              <a:t> , 1990</a:t>
            </a:r>
            <a:r>
              <a:rPr lang="en-US" sz="1200" i="1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vol. 264,  11,  1422–1425,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TPOAb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constitutes a risk factor for: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Hypothyroidism.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Miscarriage.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Premature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delivery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Perinatal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Postpartum dysfunction.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Subfertility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motor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intellectual development (IQ)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offspring.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48472" y="5929535"/>
            <a:ext cx="5148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Negro et al. </a:t>
            </a:r>
            <a:r>
              <a:rPr lang="en-US" sz="1400" dirty="0" smtClean="0">
                <a:solidFill>
                  <a:schemeClr val="bg1"/>
                </a:solidFill>
              </a:rPr>
              <a:t>J </a:t>
            </a:r>
            <a:r>
              <a:rPr lang="en-US" sz="1400" dirty="0" err="1">
                <a:solidFill>
                  <a:schemeClr val="bg1"/>
                </a:solidFill>
              </a:rPr>
              <a:t>Clin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Endocrinol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Metab</a:t>
            </a:r>
            <a:r>
              <a:rPr lang="en-US" sz="1400" dirty="0">
                <a:solidFill>
                  <a:schemeClr val="bg1"/>
                </a:solidFill>
              </a:rPr>
              <a:t>, July 2006, 91(7):2587–2591</a:t>
            </a:r>
          </a:p>
        </p:txBody>
      </p:sp>
      <p:sp>
        <p:nvSpPr>
          <p:cNvPr id="5" name="Rectangle 4"/>
          <p:cNvSpPr/>
          <p:nvPr/>
        </p:nvSpPr>
        <p:spPr>
          <a:xfrm>
            <a:off x="4227616" y="6217567"/>
            <a:ext cx="48808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Mannisto</a:t>
            </a:r>
            <a:r>
              <a:rPr lang="en-US" sz="1400" dirty="0">
                <a:solidFill>
                  <a:schemeClr val="bg1"/>
                </a:solidFill>
              </a:rPr>
              <a:t> T, </a:t>
            </a:r>
            <a:r>
              <a:rPr lang="en-US" sz="1400" dirty="0" smtClean="0">
                <a:solidFill>
                  <a:schemeClr val="bg1"/>
                </a:solidFill>
              </a:rPr>
              <a:t>et al J </a:t>
            </a:r>
            <a:r>
              <a:rPr lang="en-US" sz="1400" dirty="0" err="1" smtClean="0">
                <a:solidFill>
                  <a:schemeClr val="bg1"/>
                </a:solidFill>
              </a:rPr>
              <a:t>Clin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Endocrinol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Metab</a:t>
            </a:r>
            <a:r>
              <a:rPr lang="en-US" sz="1400" dirty="0" smtClean="0">
                <a:solidFill>
                  <a:schemeClr val="bg1"/>
                </a:solidFill>
              </a:rPr>
              <a:t> 2009 Mar;94(3):772-9.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11960" y="643359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Li Y</a:t>
            </a:r>
            <a:r>
              <a:rPr lang="en-US" sz="1400" dirty="0" smtClean="0">
                <a:solidFill>
                  <a:schemeClr val="bg1"/>
                </a:solidFill>
              </a:rPr>
              <a:t>, et al  2010 </a:t>
            </a:r>
            <a:r>
              <a:rPr lang="en-US" sz="1400" dirty="0" err="1" smtClean="0">
                <a:solidFill>
                  <a:schemeClr val="bg1"/>
                </a:solidFill>
              </a:rPr>
              <a:t>Clin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Endocrinol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(</a:t>
            </a:r>
            <a:r>
              <a:rPr lang="en-US" sz="1400" dirty="0" err="1">
                <a:solidFill>
                  <a:schemeClr val="bg1"/>
                </a:solidFill>
              </a:rPr>
              <a:t>Oxf</a:t>
            </a:r>
            <a:r>
              <a:rPr lang="en-US" sz="1400" dirty="0">
                <a:solidFill>
                  <a:schemeClr val="bg1"/>
                </a:solidFill>
              </a:rPr>
              <a:t>) 72:825–829.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rgbClr val="FFFF00"/>
                </a:solidFill>
              </a:rPr>
              <a:t>Hypotheses may underlie the association of thyroid autoimmunity with pregnancy complications: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68552"/>
          </a:xfrm>
        </p:spPr>
        <p:txBody>
          <a:bodyPr>
            <a:normAutofit/>
          </a:bodyPr>
          <a:lstStyle/>
          <a:p>
            <a:r>
              <a:rPr lang="en-US" sz="1900" dirty="0" smtClean="0">
                <a:solidFill>
                  <a:schemeClr val="bg1"/>
                </a:solidFill>
              </a:rPr>
              <a:t>Thyroid </a:t>
            </a:r>
            <a:r>
              <a:rPr lang="en-US" sz="1900" dirty="0" err="1" smtClean="0">
                <a:solidFill>
                  <a:schemeClr val="bg1"/>
                </a:solidFill>
              </a:rPr>
              <a:t>autoantibodies</a:t>
            </a:r>
            <a:r>
              <a:rPr lang="en-US" sz="1900" dirty="0" smtClean="0">
                <a:solidFill>
                  <a:schemeClr val="bg1"/>
                </a:solidFill>
              </a:rPr>
              <a:t> may be considered as a marker of generalized autoimmune dysfunction in the body.</a:t>
            </a:r>
          </a:p>
          <a:p>
            <a:r>
              <a:rPr lang="en-US" sz="1900" dirty="0" err="1" smtClean="0">
                <a:solidFill>
                  <a:schemeClr val="bg1"/>
                </a:solidFill>
              </a:rPr>
              <a:t>TPOAb</a:t>
            </a:r>
            <a:r>
              <a:rPr lang="en-US" sz="1900" dirty="0" smtClean="0">
                <a:solidFill>
                  <a:schemeClr val="bg1"/>
                </a:solidFill>
              </a:rPr>
              <a:t> + </a:t>
            </a:r>
            <a:r>
              <a:rPr lang="en-US" sz="1900" dirty="0" err="1" smtClean="0">
                <a:solidFill>
                  <a:schemeClr val="bg1"/>
                </a:solidFill>
              </a:rPr>
              <a:t>euthyroid</a:t>
            </a:r>
            <a:r>
              <a:rPr lang="en-US" sz="1900" dirty="0" smtClean="0">
                <a:solidFill>
                  <a:schemeClr val="bg1"/>
                </a:solidFill>
              </a:rPr>
              <a:t> women before pregnancy are more prone to develop subclinical or overt hypothyroidism during pregnancy due to hormonal imbalance in particular in the first trimester.</a:t>
            </a:r>
          </a:p>
          <a:p>
            <a:endParaRPr lang="en-US" sz="1900" dirty="0" smtClean="0">
              <a:solidFill>
                <a:schemeClr val="bg1"/>
              </a:solidFill>
            </a:endParaRPr>
          </a:p>
          <a:p>
            <a:r>
              <a:rPr lang="en-US" sz="1900" dirty="0" smtClean="0">
                <a:solidFill>
                  <a:schemeClr val="bg1"/>
                </a:solidFill>
              </a:rPr>
              <a:t>Thyroid autoimmunity is considered as one of the risk factors of infertility.</a:t>
            </a:r>
          </a:p>
          <a:p>
            <a:endParaRPr lang="en-US" sz="1900" dirty="0" smtClean="0">
              <a:solidFill>
                <a:schemeClr val="bg1"/>
              </a:solidFill>
            </a:endParaRPr>
          </a:p>
          <a:p>
            <a:r>
              <a:rPr lang="en-US" sz="1900" dirty="0" smtClean="0">
                <a:solidFill>
                  <a:schemeClr val="bg1"/>
                </a:solidFill>
              </a:rPr>
              <a:t>In TAI positive women </a:t>
            </a:r>
            <a:r>
              <a:rPr lang="en-US" sz="1900" dirty="0" err="1" smtClean="0">
                <a:solidFill>
                  <a:schemeClr val="bg1"/>
                </a:solidFill>
              </a:rPr>
              <a:t>antithyroid</a:t>
            </a:r>
            <a:r>
              <a:rPr lang="en-US" sz="1900" dirty="0" smtClean="0">
                <a:solidFill>
                  <a:schemeClr val="bg1"/>
                </a:solidFill>
              </a:rPr>
              <a:t> antibodies were found in the ovarian follicular fluid, providing antibody mediated </a:t>
            </a:r>
            <a:r>
              <a:rPr lang="en-US" sz="1900" dirty="0" err="1" smtClean="0">
                <a:solidFill>
                  <a:schemeClr val="bg1"/>
                </a:solidFill>
              </a:rPr>
              <a:t>cytotoxicity</a:t>
            </a:r>
            <a:r>
              <a:rPr lang="en-US" sz="1900" dirty="0" smtClean="0">
                <a:solidFill>
                  <a:schemeClr val="bg1"/>
                </a:solidFill>
              </a:rPr>
              <a:t> in the growing ovarian follicle and damage to the maturing </a:t>
            </a:r>
            <a:r>
              <a:rPr lang="en-US" sz="1900" dirty="0" err="1" smtClean="0">
                <a:solidFill>
                  <a:schemeClr val="bg1"/>
                </a:solidFill>
              </a:rPr>
              <a:t>oocyte</a:t>
            </a:r>
            <a:r>
              <a:rPr lang="en-US" sz="1900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rgbClr val="FFC000"/>
                </a:solidFill>
              </a:rPr>
              <a:t>Despite these possible mechanisms, the exact linkage between thyroid autoimmunity and pregnancy outcomes, especially in </a:t>
            </a:r>
            <a:r>
              <a:rPr lang="en-US" sz="2000" dirty="0" err="1" smtClean="0">
                <a:solidFill>
                  <a:srgbClr val="FFC000"/>
                </a:solidFill>
              </a:rPr>
              <a:t>euthyroid</a:t>
            </a:r>
            <a:r>
              <a:rPr lang="en-US" sz="2000" dirty="0" smtClean="0">
                <a:solidFill>
                  <a:srgbClr val="FFC000"/>
                </a:solidFill>
              </a:rPr>
              <a:t> women, has not been well described.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99792" y="6381328"/>
            <a:ext cx="64442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MEDENICA S , et al  European Review for Medical and Pharmacological Sciences  2015; 19: 977-987</a:t>
            </a:r>
            <a:r>
              <a:rPr lang="en-US" sz="1200" b="1" dirty="0" smtClean="0">
                <a:solidFill>
                  <a:schemeClr val="bg1"/>
                </a:solidFill>
              </a:rPr>
              <a:t>  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95936" y="6165304"/>
            <a:ext cx="51480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Negro </a:t>
            </a:r>
            <a:r>
              <a:rPr lang="en-US" sz="1200" i="1" dirty="0">
                <a:solidFill>
                  <a:schemeClr val="bg1"/>
                </a:solidFill>
              </a:rPr>
              <a:t>et al. </a:t>
            </a:r>
            <a:r>
              <a:rPr lang="en-US" sz="1200" dirty="0" smtClean="0">
                <a:solidFill>
                  <a:schemeClr val="bg1"/>
                </a:solidFill>
              </a:rPr>
              <a:t>J </a:t>
            </a:r>
            <a:r>
              <a:rPr lang="en-US" sz="1200" dirty="0" err="1">
                <a:solidFill>
                  <a:schemeClr val="bg1"/>
                </a:solidFill>
              </a:rPr>
              <a:t>Clin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Endocrinol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Metab</a:t>
            </a:r>
            <a:r>
              <a:rPr lang="en-US" sz="1200" dirty="0">
                <a:solidFill>
                  <a:schemeClr val="bg1"/>
                </a:solidFill>
              </a:rPr>
              <a:t>, July 2006, 91(7):2587–2591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lang="en-US" sz="2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   In </a:t>
            </a:r>
            <a:r>
              <a:rPr lang="en-US" sz="27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euthyroid</a:t>
            </a:r>
            <a:r>
              <a:rPr lang="en-US" sz="2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women who are </a:t>
            </a:r>
            <a:r>
              <a:rPr lang="en-US" sz="27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TAb</a:t>
            </a:r>
            <a:r>
              <a:rPr lang="en-US" sz="2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+ prior to conception, what is the risk of hypothyroidism once they become pregnant?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332037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Prospective study on 87 thyroid autoantibody positive (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‏)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euthyroid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women evaluated before and during early pregnancy: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Twenty percent </a:t>
            </a:r>
            <a:r>
              <a:rPr lang="en-US" sz="2400" dirty="0" smtClean="0">
                <a:solidFill>
                  <a:schemeClr val="bg1"/>
                </a:solidFill>
              </a:rPr>
              <a:t>of women in the study developed a TSH level of &gt; 4 </a:t>
            </a:r>
            <a:r>
              <a:rPr lang="en-US" sz="2400" dirty="0" err="1" smtClean="0">
                <a:solidFill>
                  <a:schemeClr val="bg1"/>
                </a:solidFill>
              </a:rPr>
              <a:t>mIU</a:t>
            </a:r>
            <a:r>
              <a:rPr lang="en-US" sz="2400" dirty="0" smtClean="0">
                <a:solidFill>
                  <a:schemeClr val="bg1"/>
                </a:solidFill>
              </a:rPr>
              <a:t>/L during gestation despite normal TSH and no requirement for LT4 prenatally.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6300028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Glinoer</a:t>
            </a:r>
            <a:r>
              <a:rPr lang="en-US" sz="1400" dirty="0">
                <a:solidFill>
                  <a:schemeClr val="bg1"/>
                </a:solidFill>
              </a:rPr>
              <a:t> D</a:t>
            </a:r>
            <a:r>
              <a:rPr lang="en-US" sz="1400" dirty="0" smtClean="0">
                <a:solidFill>
                  <a:schemeClr val="bg1"/>
                </a:solidFill>
              </a:rPr>
              <a:t>, et al J </a:t>
            </a:r>
            <a:r>
              <a:rPr lang="en-US" sz="1400" dirty="0" err="1">
                <a:solidFill>
                  <a:schemeClr val="bg1"/>
                </a:solidFill>
              </a:rPr>
              <a:t>Clin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Endocrinol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Metab</a:t>
            </a:r>
            <a:r>
              <a:rPr lang="en-US" sz="1400" dirty="0" smtClean="0">
                <a:solidFill>
                  <a:schemeClr val="bg1"/>
                </a:solidFill>
              </a:rPr>
              <a:t>  1994 79:197–204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2031" y="1772816"/>
            <a:ext cx="492442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445224"/>
            <a:ext cx="1080120" cy="41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995936" y="6361583"/>
            <a:ext cx="5148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Negro </a:t>
            </a:r>
            <a:r>
              <a:rPr lang="en-US" sz="1400" i="1" dirty="0">
                <a:solidFill>
                  <a:schemeClr val="bg1"/>
                </a:solidFill>
              </a:rPr>
              <a:t>et al. </a:t>
            </a:r>
            <a:r>
              <a:rPr lang="en-US" sz="1400" dirty="0" smtClean="0">
                <a:solidFill>
                  <a:schemeClr val="bg1"/>
                </a:solidFill>
              </a:rPr>
              <a:t>J </a:t>
            </a:r>
            <a:r>
              <a:rPr lang="en-US" sz="1400" dirty="0" err="1">
                <a:solidFill>
                  <a:schemeClr val="bg1"/>
                </a:solidFill>
              </a:rPr>
              <a:t>Clin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Endocrinol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Metab</a:t>
            </a:r>
            <a:r>
              <a:rPr lang="en-US" sz="1400" dirty="0">
                <a:solidFill>
                  <a:schemeClr val="bg1"/>
                </a:solidFill>
              </a:rPr>
              <a:t>, July 2006, 91(7):2587–2591</a:t>
            </a:r>
          </a:p>
        </p:txBody>
      </p:sp>
      <p:sp>
        <p:nvSpPr>
          <p:cNvPr id="8" name="Rectangle 7"/>
          <p:cNvSpPr/>
          <p:nvPr/>
        </p:nvSpPr>
        <p:spPr>
          <a:xfrm>
            <a:off x="539552" y="620688"/>
            <a:ext cx="3705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TSH values during gestation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772816"/>
            <a:ext cx="3923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n </a:t>
            </a:r>
            <a:r>
              <a:rPr lang="en-US" dirty="0" err="1">
                <a:solidFill>
                  <a:schemeClr val="bg1"/>
                </a:solidFill>
              </a:rPr>
              <a:t>TAb</a:t>
            </a:r>
            <a:r>
              <a:rPr lang="en-US" dirty="0" smtClean="0">
                <a:solidFill>
                  <a:schemeClr val="bg1"/>
                </a:solidFill>
              </a:rPr>
              <a:t>‏ +</a:t>
            </a:r>
            <a:r>
              <a:rPr lang="en-US" dirty="0" err="1" smtClean="0">
                <a:solidFill>
                  <a:schemeClr val="bg1"/>
                </a:solidFill>
              </a:rPr>
              <a:t>Euthyroid</a:t>
            </a:r>
            <a:r>
              <a:rPr lang="en-US" dirty="0" smtClean="0">
                <a:solidFill>
                  <a:schemeClr val="bg1"/>
                </a:solidFill>
              </a:rPr>
              <a:t> women</a:t>
            </a:r>
            <a:r>
              <a:rPr lang="en-US" dirty="0">
                <a:solidFill>
                  <a:schemeClr val="bg1"/>
                </a:solidFill>
              </a:rPr>
              <a:t>, TSH levels increased progressively as </a:t>
            </a:r>
            <a:r>
              <a:rPr lang="en-US" dirty="0" smtClean="0">
                <a:solidFill>
                  <a:schemeClr val="bg1"/>
                </a:solidFill>
              </a:rPr>
              <a:t>gestation progressed</a:t>
            </a:r>
            <a:r>
              <a:rPr lang="en-US" dirty="0">
                <a:solidFill>
                  <a:schemeClr val="bg1"/>
                </a:solidFill>
              </a:rPr>
              <a:t>, from a mean of 1.7 </a:t>
            </a:r>
            <a:r>
              <a:rPr lang="en-US" dirty="0" err="1">
                <a:solidFill>
                  <a:schemeClr val="bg1"/>
                </a:solidFill>
              </a:rPr>
              <a:t>mIU</a:t>
            </a:r>
            <a:r>
              <a:rPr lang="en-US" dirty="0">
                <a:solidFill>
                  <a:schemeClr val="bg1"/>
                </a:solidFill>
              </a:rPr>
              <a:t>/L (12th week ) to </a:t>
            </a:r>
            <a:r>
              <a:rPr lang="en-US" dirty="0" smtClean="0">
                <a:solidFill>
                  <a:schemeClr val="bg1"/>
                </a:solidFill>
              </a:rPr>
              <a:t>3.5 </a:t>
            </a:r>
            <a:r>
              <a:rPr lang="en-US" dirty="0" err="1" smtClean="0">
                <a:solidFill>
                  <a:schemeClr val="bg1"/>
                </a:solidFill>
              </a:rPr>
              <a:t>mIU</a:t>
            </a:r>
            <a:r>
              <a:rPr lang="en-US" dirty="0" smtClean="0">
                <a:solidFill>
                  <a:schemeClr val="bg1"/>
                </a:solidFill>
              </a:rPr>
              <a:t>/L </a:t>
            </a:r>
            <a:r>
              <a:rPr lang="en-US" dirty="0">
                <a:solidFill>
                  <a:schemeClr val="bg1"/>
                </a:solidFill>
              </a:rPr>
              <a:t>(term), with </a:t>
            </a:r>
            <a:r>
              <a:rPr lang="en-US" dirty="0">
                <a:solidFill>
                  <a:srgbClr val="FFFF00"/>
                </a:solidFill>
              </a:rPr>
              <a:t>19% </a:t>
            </a:r>
            <a:r>
              <a:rPr lang="en-US" dirty="0">
                <a:solidFill>
                  <a:schemeClr val="bg1"/>
                </a:solidFill>
              </a:rPr>
              <a:t>of women having a </a:t>
            </a:r>
            <a:r>
              <a:rPr lang="en-US" dirty="0" err="1">
                <a:solidFill>
                  <a:schemeClr val="bg1"/>
                </a:solidFill>
              </a:rPr>
              <a:t>supranormal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TSH value at delivery.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076056" y="3501008"/>
            <a:ext cx="936104" cy="4320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012160" y="3429000"/>
            <a:ext cx="1008112" cy="7200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020272" y="2708920"/>
            <a:ext cx="1008112" cy="7200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948264" y="3717032"/>
            <a:ext cx="1080120" cy="43204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940152" y="4149080"/>
            <a:ext cx="1008112" cy="14401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004048" y="4293096"/>
            <a:ext cx="1008112" cy="7200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0" y="4437112"/>
            <a:ext cx="3779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summary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patients who are Tab +‏ have an increased propensity for hypothyroidism to occur later in gestation.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11430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 RECOMMENDATION: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3561259"/>
          </a:xfrm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Euthyroid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women (not receiving LT4) who are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‏ + require monitoring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hypothyroidism during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pregnancy. Serum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TSH should be evaluated 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4 weeks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half of pregnancy and 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least once between 26 and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 weeks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gestation.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B-USPSTF.</a:t>
            </a:r>
          </a:p>
          <a:p>
            <a:endParaRPr lang="en-US" sz="18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8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8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women with elevated anti-TPO </a:t>
            </a:r>
            <a:r>
              <a:rPr lang="en-US" sz="1800" dirty="0" smtClean="0">
                <a:solidFill>
                  <a:schemeClr val="bg1"/>
                </a:solidFill>
              </a:rPr>
              <a:t>antibodies are </a:t>
            </a:r>
            <a:r>
              <a:rPr lang="en-US" sz="1800" dirty="0" smtClean="0">
                <a:solidFill>
                  <a:schemeClr val="bg1"/>
                </a:solidFill>
              </a:rPr>
              <a:t>at increased risk for progression of hypothyroidism, </a:t>
            </a:r>
            <a:r>
              <a:rPr lang="en-US" sz="1800" dirty="0" smtClean="0">
                <a:solidFill>
                  <a:schemeClr val="bg1"/>
                </a:solidFill>
              </a:rPr>
              <a:t>if identified </a:t>
            </a:r>
            <a:r>
              <a:rPr lang="en-US" sz="1800" dirty="0" smtClean="0">
                <a:solidFill>
                  <a:schemeClr val="bg1"/>
                </a:solidFill>
              </a:rPr>
              <a:t>such women should be screened for serum </a:t>
            </a:r>
            <a:r>
              <a:rPr lang="en-US" sz="1800" dirty="0" smtClean="0">
                <a:solidFill>
                  <a:schemeClr val="bg1"/>
                </a:solidFill>
              </a:rPr>
              <a:t>TSH abnormalities </a:t>
            </a:r>
            <a:r>
              <a:rPr lang="en-US" sz="1800" dirty="0" smtClean="0">
                <a:solidFill>
                  <a:schemeClr val="bg1"/>
                </a:solidFill>
              </a:rPr>
              <a:t>before pregnancy, as well as during the </a:t>
            </a:r>
            <a:r>
              <a:rPr lang="en-US" sz="1800" dirty="0" smtClean="0">
                <a:solidFill>
                  <a:schemeClr val="bg1"/>
                </a:solidFill>
              </a:rPr>
              <a:t>first and </a:t>
            </a:r>
            <a:r>
              <a:rPr lang="en-US" sz="1800" dirty="0" smtClean="0">
                <a:solidFill>
                  <a:schemeClr val="bg1"/>
                </a:solidFill>
              </a:rPr>
              <a:t>second trimesters of pregnancy. </a:t>
            </a:r>
            <a:r>
              <a:rPr lang="en-US" sz="1800" dirty="0" smtClean="0">
                <a:solidFill>
                  <a:schemeClr val="bg1"/>
                </a:solidFill>
              </a:rPr>
              <a:t>Recommendation.  </a:t>
            </a:r>
            <a:r>
              <a:rPr lang="en-US" sz="1800" i="1" dirty="0" smtClean="0">
                <a:solidFill>
                  <a:schemeClr val="bg1"/>
                </a:solidFill>
              </a:rPr>
              <a:t>level</a:t>
            </a:r>
            <a:r>
              <a:rPr lang="en-US" sz="1800" i="1" dirty="0" smtClean="0">
                <a:solidFill>
                  <a:schemeClr val="bg1"/>
                </a:solidFill>
              </a:rPr>
              <a:t>: </a:t>
            </a:r>
            <a:r>
              <a:rPr lang="en-US" sz="1800" i="1" dirty="0" smtClean="0">
                <a:solidFill>
                  <a:schemeClr val="bg1"/>
                </a:solidFill>
              </a:rPr>
              <a:t>C - USPSTF  (2+ ---).</a:t>
            </a:r>
            <a:endParaRPr lang="en-US" sz="1800" i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9952" y="6309320"/>
            <a:ext cx="48600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STAGNARO-GREEN ET AL.</a:t>
            </a:r>
            <a:r>
              <a:rPr lang="en-US" sz="1200" dirty="0" smtClean="0">
                <a:solidFill>
                  <a:schemeClr val="bg1"/>
                </a:solidFill>
              </a:rPr>
              <a:t>THYROID Volume </a:t>
            </a:r>
            <a:r>
              <a:rPr lang="en-US" sz="1200" dirty="0">
                <a:solidFill>
                  <a:schemeClr val="bg1"/>
                </a:solidFill>
              </a:rPr>
              <a:t>21, Number 10, 2011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61048"/>
            <a:ext cx="1276350" cy="59055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31840" y="5949280"/>
            <a:ext cx="58681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De </a:t>
            </a:r>
            <a:r>
              <a:rPr lang="en-US" sz="1200" dirty="0" err="1" smtClean="0">
                <a:solidFill>
                  <a:schemeClr val="bg1"/>
                </a:solidFill>
              </a:rPr>
              <a:t>Groot</a:t>
            </a:r>
            <a:r>
              <a:rPr lang="en-US" sz="1200" dirty="0" smtClean="0">
                <a:solidFill>
                  <a:schemeClr val="bg1"/>
                </a:solidFill>
              </a:rPr>
              <a:t>  et al , J </a:t>
            </a:r>
            <a:r>
              <a:rPr lang="en-US" sz="1200" dirty="0" err="1" smtClean="0">
                <a:solidFill>
                  <a:schemeClr val="bg1"/>
                </a:solidFill>
              </a:rPr>
              <a:t>Clin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Endocrinol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Metab</a:t>
            </a:r>
            <a:r>
              <a:rPr lang="en-US" sz="1200" dirty="0" smtClean="0">
                <a:solidFill>
                  <a:schemeClr val="bg1"/>
                </a:solidFill>
              </a:rPr>
              <a:t>, August 2012, 97(8):2543–2565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764704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should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euthyroid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women be monitored and treated during pregnancy?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2463</TotalTime>
  <Words>1987</Words>
  <Application>Microsoft Office PowerPoint</Application>
  <PresentationFormat>On-screen Show (4:3)</PresentationFormat>
  <Paragraphs>169</Paragraphs>
  <Slides>30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1_Office Theme</vt:lpstr>
      <vt:lpstr>Slide 1</vt:lpstr>
      <vt:lpstr> Approach to the woman with positive anti TPO antibody  </vt:lpstr>
      <vt:lpstr>Agenda</vt:lpstr>
      <vt:lpstr>Introduction</vt:lpstr>
      <vt:lpstr>TPOAb constitutes a risk factor for:</vt:lpstr>
      <vt:lpstr>Hypotheses may underlie the association of thyroid autoimmunity with pregnancy complications:</vt:lpstr>
      <vt:lpstr>    In euthyroid women who are TAb+ prior to conception, what is the risk of hypothyroidism once they become pregnant? </vt:lpstr>
      <vt:lpstr>Slide 8</vt:lpstr>
      <vt:lpstr>ATA RECOMMENDATION:</vt:lpstr>
      <vt:lpstr>Pregnancy outcomes</vt:lpstr>
      <vt:lpstr>Slide 11</vt:lpstr>
      <vt:lpstr>Slide 12</vt:lpstr>
      <vt:lpstr>Percentage of miscarriages (top) and premature deliveries (bottom) in group A ( +TPOAb treated with LT4), group B (+TPOAb), and group C (-TPOAb). </vt:lpstr>
      <vt:lpstr>Therapeutic interventions:</vt:lpstr>
      <vt:lpstr>Slide 15</vt:lpstr>
      <vt:lpstr>Slide 16</vt:lpstr>
      <vt:lpstr>The clinical pregnancy rate, live birth rate and miscarriage rate among women undergoing IVF with or without TAI</vt:lpstr>
      <vt:lpstr>Slide 18</vt:lpstr>
      <vt:lpstr>Slide 19</vt:lpstr>
      <vt:lpstr> ATA RECOMMENDATION:</vt:lpstr>
      <vt:lpstr>Thyroid autoimmunity and postpartum  phase</vt:lpstr>
      <vt:lpstr> Does treatment of TAb+ euthyroid women with LT4 or iodine during pregnancy prevent PPT?</vt:lpstr>
      <vt:lpstr> Some studies have found, in nonpregnant women, that      selenium is capable of diminishing the TPOAb titers.</vt:lpstr>
      <vt:lpstr>Slide 24</vt:lpstr>
      <vt:lpstr> Does treatment of TAb+ euthyroid women with selenium during    pregnancy prevent PPT?</vt:lpstr>
      <vt:lpstr>ATA RECOMMENDATION:</vt:lpstr>
      <vt:lpstr>Slide 27</vt:lpstr>
      <vt:lpstr>Conclusions </vt:lpstr>
      <vt:lpstr>Two large randomized controlled trials are currently underway:</vt:lpstr>
      <vt:lpstr>Slide 30</vt:lpstr>
    </vt:vector>
  </TitlesOfParts>
  <Company>RIES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Dr.S</dc:creator>
  <cp:lastModifiedBy>Dr.S</cp:lastModifiedBy>
  <cp:revision>286</cp:revision>
  <dcterms:created xsi:type="dcterms:W3CDTF">2016-01-23T05:17:06Z</dcterms:created>
  <dcterms:modified xsi:type="dcterms:W3CDTF">2016-01-28T06:43:14Z</dcterms:modified>
</cp:coreProperties>
</file>