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8" r:id="rId4"/>
    <p:sldId id="265" r:id="rId5"/>
    <p:sldId id="303" r:id="rId6"/>
    <p:sldId id="266" r:id="rId7"/>
    <p:sldId id="300" r:id="rId8"/>
    <p:sldId id="280" r:id="rId9"/>
    <p:sldId id="305" r:id="rId10"/>
    <p:sldId id="257" r:id="rId11"/>
    <p:sldId id="264" r:id="rId12"/>
    <p:sldId id="286" r:id="rId13"/>
    <p:sldId id="269" r:id="rId14"/>
    <p:sldId id="301" r:id="rId15"/>
    <p:sldId id="302" r:id="rId16"/>
    <p:sldId id="304" r:id="rId17"/>
    <p:sldId id="274" r:id="rId18"/>
    <p:sldId id="306" r:id="rId19"/>
    <p:sldId id="283" r:id="rId20"/>
    <p:sldId id="291" r:id="rId21"/>
    <p:sldId id="290" r:id="rId22"/>
    <p:sldId id="293" r:id="rId23"/>
    <p:sldId id="292" r:id="rId24"/>
    <p:sldId id="309" r:id="rId25"/>
    <p:sldId id="307" r:id="rId26"/>
    <p:sldId id="284" r:id="rId27"/>
    <p:sldId id="308" r:id="rId28"/>
    <p:sldId id="298" r:id="rId29"/>
    <p:sldId id="297" r:id="rId30"/>
    <p:sldId id="310" r:id="rId31"/>
    <p:sldId id="285" r:id="rId32"/>
    <p:sldId id="299" r:id="rId33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F162B3-A267-4A75-8B57-8FE7A3708C2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B4A20F1-5D17-45ED-9385-57EA246B303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800" dirty="0" smtClean="0">
              <a:solidFill>
                <a:schemeClr val="bg1"/>
              </a:solidFill>
            </a:rPr>
            <a:t>Completed and </a:t>
          </a:r>
          <a:r>
            <a:rPr lang="en-GB" sz="1800" dirty="0" err="1" smtClean="0">
              <a:solidFill>
                <a:schemeClr val="bg1"/>
              </a:solidFill>
            </a:rPr>
            <a:t>ongoing</a:t>
          </a:r>
          <a:r>
            <a:rPr lang="en-GB" sz="1800" dirty="0" smtClean="0">
              <a:solidFill>
                <a:schemeClr val="bg1"/>
              </a:solidFill>
            </a:rPr>
            <a:t> </a:t>
          </a:r>
        </a:p>
        <a:p>
          <a:r>
            <a:rPr lang="en-GB" sz="1800" b="1" i="1" dirty="0" smtClean="0">
              <a:solidFill>
                <a:schemeClr val="bg1"/>
              </a:solidFill>
            </a:rPr>
            <a:t>Renal </a:t>
          </a:r>
          <a:r>
            <a:rPr lang="en-GB" sz="1800" dirty="0" smtClean="0">
              <a:solidFill>
                <a:schemeClr val="bg1"/>
              </a:solidFill>
            </a:rPr>
            <a:t>outcomes Trials</a:t>
          </a:r>
          <a:endParaRPr lang="en-GB" sz="1800" dirty="0"/>
        </a:p>
      </dgm:t>
    </dgm:pt>
    <dgm:pt modelId="{9BC652BB-2B8F-4EED-B6CD-600276007652}" type="parTrans" cxnId="{7F9A29F8-3BDD-4ED5-AB0B-7EF2671FC98F}">
      <dgm:prSet/>
      <dgm:spPr/>
      <dgm:t>
        <a:bodyPr/>
        <a:lstStyle/>
        <a:p>
          <a:endParaRPr lang="en-GB"/>
        </a:p>
      </dgm:t>
    </dgm:pt>
    <dgm:pt modelId="{C5E72670-995A-457E-BF6E-F0D55732FE7F}" type="sibTrans" cxnId="{7F9A29F8-3BDD-4ED5-AB0B-7EF2671FC98F}">
      <dgm:prSet/>
      <dgm:spPr/>
      <dgm:t>
        <a:bodyPr/>
        <a:lstStyle/>
        <a:p>
          <a:endParaRPr lang="en-GB"/>
        </a:p>
      </dgm:t>
    </dgm:pt>
    <dgm:pt modelId="{1C8878DF-4E6E-4411-812B-87C6054E9D6D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noFill/>
        <a:ln w="25400"/>
      </dgm:spPr>
      <dgm:t>
        <a:bodyPr/>
        <a:lstStyle/>
        <a:p>
          <a:r>
            <a:rPr lang="en-GB" sz="1800" b="1" dirty="0" smtClean="0">
              <a:solidFill>
                <a:srgbClr val="333333"/>
              </a:solidFill>
            </a:rPr>
            <a:t>DPP4 inhibitors</a:t>
          </a:r>
          <a:endParaRPr lang="en-GB" sz="1800" b="1" dirty="0">
            <a:solidFill>
              <a:srgbClr val="333333"/>
            </a:solidFill>
          </a:endParaRPr>
        </a:p>
      </dgm:t>
    </dgm:pt>
    <dgm:pt modelId="{A00B436E-021B-404F-80EE-AF74D275B406}" type="parTrans" cxnId="{1D2181D9-A812-4A86-9F2B-CD3D78EB0708}">
      <dgm:prSet/>
      <dgm:spPr/>
      <dgm:t>
        <a:bodyPr/>
        <a:lstStyle/>
        <a:p>
          <a:endParaRPr lang="en-GB"/>
        </a:p>
      </dgm:t>
    </dgm:pt>
    <dgm:pt modelId="{3AB80A02-9A8F-469D-97A7-41352AC4267B}" type="sibTrans" cxnId="{1D2181D9-A812-4A86-9F2B-CD3D78EB0708}">
      <dgm:prSet/>
      <dgm:spPr/>
      <dgm:t>
        <a:bodyPr/>
        <a:lstStyle/>
        <a:p>
          <a:endParaRPr lang="en-GB"/>
        </a:p>
      </dgm:t>
    </dgm:pt>
    <dgm:pt modelId="{DA174CDD-83EB-462A-9F43-430CF0AF65EF}">
      <dgm:prSet phldrT="[Text]" custT="1"/>
      <dgm:spPr>
        <a:solidFill>
          <a:schemeClr val="bg1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GB" sz="1800" b="1" dirty="0" smtClean="0">
              <a:solidFill>
                <a:schemeClr val="tx1"/>
              </a:solidFill>
            </a:rPr>
            <a:t>SGLT2 inhibitors</a:t>
          </a:r>
          <a:endParaRPr lang="en-GB" sz="1800" b="1" dirty="0">
            <a:solidFill>
              <a:schemeClr val="tx1"/>
            </a:solidFill>
          </a:endParaRPr>
        </a:p>
      </dgm:t>
    </dgm:pt>
    <dgm:pt modelId="{4C166DD5-F407-46BE-B8D8-4626462D23C4}" type="parTrans" cxnId="{BDEEE2A0-CB07-4ED7-87CC-50398E956BA6}">
      <dgm:prSet/>
      <dgm:spPr/>
      <dgm:t>
        <a:bodyPr/>
        <a:lstStyle/>
        <a:p>
          <a:endParaRPr lang="en-GB"/>
        </a:p>
      </dgm:t>
    </dgm:pt>
    <dgm:pt modelId="{765E6EEE-B77C-4886-B73F-E5A6EFA257E0}" type="sibTrans" cxnId="{BDEEE2A0-CB07-4ED7-87CC-50398E956BA6}">
      <dgm:prSet/>
      <dgm:spPr/>
      <dgm:t>
        <a:bodyPr/>
        <a:lstStyle/>
        <a:p>
          <a:endParaRPr lang="en-GB"/>
        </a:p>
      </dgm:t>
    </dgm:pt>
    <dgm:pt modelId="{0A8DFDE3-A7EC-4922-AFEA-767195B8911F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noFill/>
        <a:ln w="25400"/>
      </dgm:spPr>
      <dgm:t>
        <a:bodyPr/>
        <a:lstStyle/>
        <a:p>
          <a:r>
            <a:rPr lang="en-GB" sz="1800" b="1" dirty="0" smtClean="0">
              <a:solidFill>
                <a:schemeClr val="tx1">
                  <a:lumMod val="75000"/>
                </a:schemeClr>
              </a:solidFill>
            </a:rPr>
            <a:t>GLP1 receptor agonists</a:t>
          </a:r>
          <a:endParaRPr lang="en-GB" sz="1800" b="1" dirty="0">
            <a:solidFill>
              <a:schemeClr val="tx1">
                <a:lumMod val="75000"/>
              </a:schemeClr>
            </a:solidFill>
          </a:endParaRPr>
        </a:p>
      </dgm:t>
    </dgm:pt>
    <dgm:pt modelId="{90654109-03ED-4946-A3CF-123F4C00BE8F}" type="parTrans" cxnId="{7F2701CF-7DDA-45B0-82B5-73CA4E21071F}">
      <dgm:prSet/>
      <dgm:spPr/>
      <dgm:t>
        <a:bodyPr/>
        <a:lstStyle/>
        <a:p>
          <a:endParaRPr lang="en-GB"/>
        </a:p>
      </dgm:t>
    </dgm:pt>
    <dgm:pt modelId="{B2BD4E6E-61C0-4CC5-9E39-F5F4914CA141}" type="sibTrans" cxnId="{7F2701CF-7DDA-45B0-82B5-73CA4E21071F}">
      <dgm:prSet/>
      <dgm:spPr/>
      <dgm:t>
        <a:bodyPr/>
        <a:lstStyle/>
        <a:p>
          <a:endParaRPr lang="en-GB"/>
        </a:p>
      </dgm:t>
    </dgm:pt>
    <dgm:pt modelId="{26078469-DB13-49DE-A725-A9E827CF79DA}" type="pres">
      <dgm:prSet presAssocID="{DBF162B3-A267-4A75-8B57-8FE7A3708C2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E25A2A7-A161-487D-93A9-B86497056E45}" type="pres">
      <dgm:prSet presAssocID="{CB4A20F1-5D17-45ED-9385-57EA246B3037}" presName="centerShape" presStyleLbl="node0" presStyleIdx="0" presStyleCnt="1" custScaleX="117506" custScaleY="128730"/>
      <dgm:spPr/>
      <dgm:t>
        <a:bodyPr/>
        <a:lstStyle/>
        <a:p>
          <a:endParaRPr lang="en-GB"/>
        </a:p>
      </dgm:t>
    </dgm:pt>
    <dgm:pt modelId="{7A433D80-3508-4909-8CB1-8CEDBFFBD2A5}" type="pres">
      <dgm:prSet presAssocID="{1C8878DF-4E6E-4411-812B-87C6054E9D6D}" presName="node" presStyleLbl="node1" presStyleIdx="0" presStyleCnt="3" custScaleX="126693" custScaleY="1266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F41FB2B-00BF-4976-9107-15881F6FAD51}" type="pres">
      <dgm:prSet presAssocID="{1C8878DF-4E6E-4411-812B-87C6054E9D6D}" presName="dummy" presStyleCnt="0"/>
      <dgm:spPr/>
    </dgm:pt>
    <dgm:pt modelId="{128D0617-3893-49AC-9325-BC79040746B4}" type="pres">
      <dgm:prSet presAssocID="{3AB80A02-9A8F-469D-97A7-41352AC4267B}" presName="sibTrans" presStyleLbl="sibTrans2D1" presStyleIdx="0" presStyleCnt="3"/>
      <dgm:spPr/>
      <dgm:t>
        <a:bodyPr/>
        <a:lstStyle/>
        <a:p>
          <a:endParaRPr lang="en-GB"/>
        </a:p>
      </dgm:t>
    </dgm:pt>
    <dgm:pt modelId="{2A234082-3005-4282-A7C5-2FAB2AA2732A}" type="pres">
      <dgm:prSet presAssocID="{0A8DFDE3-A7EC-4922-AFEA-767195B8911F}" presName="node" presStyleLbl="node1" presStyleIdx="1" presStyleCnt="3" custScaleX="126693" custScaleY="1266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8D1F4A8-7F49-492D-9A24-B10F7249AA40}" type="pres">
      <dgm:prSet presAssocID="{0A8DFDE3-A7EC-4922-AFEA-767195B8911F}" presName="dummy" presStyleCnt="0"/>
      <dgm:spPr/>
    </dgm:pt>
    <dgm:pt modelId="{E7E90327-1FC5-4141-B5DE-9A2E7CA92E7B}" type="pres">
      <dgm:prSet presAssocID="{B2BD4E6E-61C0-4CC5-9E39-F5F4914CA141}" presName="sibTrans" presStyleLbl="sibTrans2D1" presStyleIdx="1" presStyleCnt="3"/>
      <dgm:spPr/>
      <dgm:t>
        <a:bodyPr/>
        <a:lstStyle/>
        <a:p>
          <a:endParaRPr lang="en-GB"/>
        </a:p>
      </dgm:t>
    </dgm:pt>
    <dgm:pt modelId="{A6204DF3-ACB7-4EB0-8311-EE68569A68D4}" type="pres">
      <dgm:prSet presAssocID="{DA174CDD-83EB-462A-9F43-430CF0AF65EF}" presName="node" presStyleLbl="node1" presStyleIdx="2" presStyleCnt="3" custScaleX="126693" custScaleY="12669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D6FCF77-D865-4A07-B893-C4F00C4C76BE}" type="pres">
      <dgm:prSet presAssocID="{DA174CDD-83EB-462A-9F43-430CF0AF65EF}" presName="dummy" presStyleCnt="0"/>
      <dgm:spPr/>
    </dgm:pt>
    <dgm:pt modelId="{087EFD31-75CD-4EAD-9091-60F36D5D9035}" type="pres">
      <dgm:prSet presAssocID="{765E6EEE-B77C-4886-B73F-E5A6EFA257E0}" presName="sibTrans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BDEEE2A0-CB07-4ED7-87CC-50398E956BA6}" srcId="{CB4A20F1-5D17-45ED-9385-57EA246B3037}" destId="{DA174CDD-83EB-462A-9F43-430CF0AF65EF}" srcOrd="2" destOrd="0" parTransId="{4C166DD5-F407-46BE-B8D8-4626462D23C4}" sibTransId="{765E6EEE-B77C-4886-B73F-E5A6EFA257E0}"/>
    <dgm:cxn modelId="{5048C318-4F9A-403B-994C-07B1333F6C37}" type="presOf" srcId="{CB4A20F1-5D17-45ED-9385-57EA246B3037}" destId="{5E25A2A7-A161-487D-93A9-B86497056E45}" srcOrd="0" destOrd="0" presId="urn:microsoft.com/office/officeart/2005/8/layout/radial6"/>
    <dgm:cxn modelId="{3EFF1532-FC66-4AF6-995C-F3FC9A9555C5}" type="presOf" srcId="{DBF162B3-A267-4A75-8B57-8FE7A3708C28}" destId="{26078469-DB13-49DE-A725-A9E827CF79DA}" srcOrd="0" destOrd="0" presId="urn:microsoft.com/office/officeart/2005/8/layout/radial6"/>
    <dgm:cxn modelId="{74553F85-576D-4177-A6E9-55F15FE7892A}" type="presOf" srcId="{765E6EEE-B77C-4886-B73F-E5A6EFA257E0}" destId="{087EFD31-75CD-4EAD-9091-60F36D5D9035}" srcOrd="0" destOrd="0" presId="urn:microsoft.com/office/officeart/2005/8/layout/radial6"/>
    <dgm:cxn modelId="{7F9A29F8-3BDD-4ED5-AB0B-7EF2671FC98F}" srcId="{DBF162B3-A267-4A75-8B57-8FE7A3708C28}" destId="{CB4A20F1-5D17-45ED-9385-57EA246B3037}" srcOrd="0" destOrd="0" parTransId="{9BC652BB-2B8F-4EED-B6CD-600276007652}" sibTransId="{C5E72670-995A-457E-BF6E-F0D55732FE7F}"/>
    <dgm:cxn modelId="{2928B72B-7CAF-484E-9A76-1FEE3581F050}" type="presOf" srcId="{B2BD4E6E-61C0-4CC5-9E39-F5F4914CA141}" destId="{E7E90327-1FC5-4141-B5DE-9A2E7CA92E7B}" srcOrd="0" destOrd="0" presId="urn:microsoft.com/office/officeart/2005/8/layout/radial6"/>
    <dgm:cxn modelId="{9201C47A-8B80-4B6D-A592-AB58A474CF42}" type="presOf" srcId="{0A8DFDE3-A7EC-4922-AFEA-767195B8911F}" destId="{2A234082-3005-4282-A7C5-2FAB2AA2732A}" srcOrd="0" destOrd="0" presId="urn:microsoft.com/office/officeart/2005/8/layout/radial6"/>
    <dgm:cxn modelId="{1D2181D9-A812-4A86-9F2B-CD3D78EB0708}" srcId="{CB4A20F1-5D17-45ED-9385-57EA246B3037}" destId="{1C8878DF-4E6E-4411-812B-87C6054E9D6D}" srcOrd="0" destOrd="0" parTransId="{A00B436E-021B-404F-80EE-AF74D275B406}" sibTransId="{3AB80A02-9A8F-469D-97A7-41352AC4267B}"/>
    <dgm:cxn modelId="{7F2701CF-7DDA-45B0-82B5-73CA4E21071F}" srcId="{CB4A20F1-5D17-45ED-9385-57EA246B3037}" destId="{0A8DFDE3-A7EC-4922-AFEA-767195B8911F}" srcOrd="1" destOrd="0" parTransId="{90654109-03ED-4946-A3CF-123F4C00BE8F}" sibTransId="{B2BD4E6E-61C0-4CC5-9E39-F5F4914CA141}"/>
    <dgm:cxn modelId="{561E7E50-D7B4-4A01-801D-A5F71395D34C}" type="presOf" srcId="{3AB80A02-9A8F-469D-97A7-41352AC4267B}" destId="{128D0617-3893-49AC-9325-BC79040746B4}" srcOrd="0" destOrd="0" presId="urn:microsoft.com/office/officeart/2005/8/layout/radial6"/>
    <dgm:cxn modelId="{955E9BB0-C8B7-48AD-B059-001BE8A4BEFE}" type="presOf" srcId="{1C8878DF-4E6E-4411-812B-87C6054E9D6D}" destId="{7A433D80-3508-4909-8CB1-8CEDBFFBD2A5}" srcOrd="0" destOrd="0" presId="urn:microsoft.com/office/officeart/2005/8/layout/radial6"/>
    <dgm:cxn modelId="{E08E6B90-97D2-4C42-9AD3-407EEB68A0CA}" type="presOf" srcId="{DA174CDD-83EB-462A-9F43-430CF0AF65EF}" destId="{A6204DF3-ACB7-4EB0-8311-EE68569A68D4}" srcOrd="0" destOrd="0" presId="urn:microsoft.com/office/officeart/2005/8/layout/radial6"/>
    <dgm:cxn modelId="{D930E892-3D58-4FBE-A1D3-44CF045B8A5C}" type="presParOf" srcId="{26078469-DB13-49DE-A725-A9E827CF79DA}" destId="{5E25A2A7-A161-487D-93A9-B86497056E45}" srcOrd="0" destOrd="0" presId="urn:microsoft.com/office/officeart/2005/8/layout/radial6"/>
    <dgm:cxn modelId="{CFE0DCB3-5515-49C7-A999-65E572F86979}" type="presParOf" srcId="{26078469-DB13-49DE-A725-A9E827CF79DA}" destId="{7A433D80-3508-4909-8CB1-8CEDBFFBD2A5}" srcOrd="1" destOrd="0" presId="urn:microsoft.com/office/officeart/2005/8/layout/radial6"/>
    <dgm:cxn modelId="{273FD467-7E6E-4184-BB83-D6B33371CA8F}" type="presParOf" srcId="{26078469-DB13-49DE-A725-A9E827CF79DA}" destId="{EF41FB2B-00BF-4976-9107-15881F6FAD51}" srcOrd="2" destOrd="0" presId="urn:microsoft.com/office/officeart/2005/8/layout/radial6"/>
    <dgm:cxn modelId="{89FA099E-BF6F-4A56-8EC5-686FB710ECBF}" type="presParOf" srcId="{26078469-DB13-49DE-A725-A9E827CF79DA}" destId="{128D0617-3893-49AC-9325-BC79040746B4}" srcOrd="3" destOrd="0" presId="urn:microsoft.com/office/officeart/2005/8/layout/radial6"/>
    <dgm:cxn modelId="{80CB1065-7E64-4000-9E74-675616C833C3}" type="presParOf" srcId="{26078469-DB13-49DE-A725-A9E827CF79DA}" destId="{2A234082-3005-4282-A7C5-2FAB2AA2732A}" srcOrd="4" destOrd="0" presId="urn:microsoft.com/office/officeart/2005/8/layout/radial6"/>
    <dgm:cxn modelId="{3DB5FF53-722B-4323-88FC-23BEC23387A1}" type="presParOf" srcId="{26078469-DB13-49DE-A725-A9E827CF79DA}" destId="{48D1F4A8-7F49-492D-9A24-B10F7249AA40}" srcOrd="5" destOrd="0" presId="urn:microsoft.com/office/officeart/2005/8/layout/radial6"/>
    <dgm:cxn modelId="{3A9241EC-5480-43C1-99A7-3B4AB57912DE}" type="presParOf" srcId="{26078469-DB13-49DE-A725-A9E827CF79DA}" destId="{E7E90327-1FC5-4141-B5DE-9A2E7CA92E7B}" srcOrd="6" destOrd="0" presId="urn:microsoft.com/office/officeart/2005/8/layout/radial6"/>
    <dgm:cxn modelId="{DC8EB6D8-4B08-4190-AD81-D58A7D72EE74}" type="presParOf" srcId="{26078469-DB13-49DE-A725-A9E827CF79DA}" destId="{A6204DF3-ACB7-4EB0-8311-EE68569A68D4}" srcOrd="7" destOrd="0" presId="urn:microsoft.com/office/officeart/2005/8/layout/radial6"/>
    <dgm:cxn modelId="{D1BCC8C2-CC66-45D3-8D12-95D22F71052B}" type="presParOf" srcId="{26078469-DB13-49DE-A725-A9E827CF79DA}" destId="{ED6FCF77-D865-4A07-B893-C4F00C4C76BE}" srcOrd="8" destOrd="0" presId="urn:microsoft.com/office/officeart/2005/8/layout/radial6"/>
    <dgm:cxn modelId="{2F3C4C79-9FEE-40B6-B4EC-E254F1A3D8D0}" type="presParOf" srcId="{26078469-DB13-49DE-A725-A9E827CF79DA}" destId="{087EFD31-75CD-4EAD-9091-60F36D5D9035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EFD31-75CD-4EAD-9091-60F36D5D9035}">
      <dsp:nvSpPr>
        <dsp:cNvPr id="0" name=""/>
        <dsp:cNvSpPr/>
      </dsp:nvSpPr>
      <dsp:spPr>
        <a:xfrm>
          <a:off x="2251866" y="638217"/>
          <a:ext cx="3725867" cy="3725867"/>
        </a:xfrm>
        <a:prstGeom prst="blockArc">
          <a:avLst>
            <a:gd name="adj1" fmla="val 90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90327-1FC5-4141-B5DE-9A2E7CA92E7B}">
      <dsp:nvSpPr>
        <dsp:cNvPr id="0" name=""/>
        <dsp:cNvSpPr/>
      </dsp:nvSpPr>
      <dsp:spPr>
        <a:xfrm>
          <a:off x="2251866" y="638217"/>
          <a:ext cx="3725867" cy="3725867"/>
        </a:xfrm>
        <a:prstGeom prst="blockArc">
          <a:avLst>
            <a:gd name="adj1" fmla="val 1800000"/>
            <a:gd name="adj2" fmla="val 90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8D0617-3893-49AC-9325-BC79040746B4}">
      <dsp:nvSpPr>
        <dsp:cNvPr id="0" name=""/>
        <dsp:cNvSpPr/>
      </dsp:nvSpPr>
      <dsp:spPr>
        <a:xfrm>
          <a:off x="2251866" y="638217"/>
          <a:ext cx="3725867" cy="3725867"/>
        </a:xfrm>
        <a:prstGeom prst="blockArc">
          <a:avLst>
            <a:gd name="adj1" fmla="val 16200000"/>
            <a:gd name="adj2" fmla="val 1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5A2A7-A161-487D-93A9-B86497056E45}">
      <dsp:nvSpPr>
        <dsp:cNvPr id="0" name=""/>
        <dsp:cNvSpPr/>
      </dsp:nvSpPr>
      <dsp:spPr>
        <a:xfrm>
          <a:off x="3106692" y="1396750"/>
          <a:ext cx="2016214" cy="2208800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>
              <a:solidFill>
                <a:schemeClr val="bg1"/>
              </a:solidFill>
            </a:rPr>
            <a:t>Completed and </a:t>
          </a:r>
          <a:r>
            <a:rPr lang="en-GB" sz="1800" kern="1200" dirty="0" err="1" smtClean="0">
              <a:solidFill>
                <a:schemeClr val="bg1"/>
              </a:solidFill>
            </a:rPr>
            <a:t>ongoing</a:t>
          </a:r>
          <a:r>
            <a:rPr lang="en-GB" sz="1800" kern="1200" dirty="0" smtClean="0">
              <a:solidFill>
                <a:schemeClr val="bg1"/>
              </a:solidFill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i="1" kern="1200" dirty="0" smtClean="0">
              <a:solidFill>
                <a:schemeClr val="bg1"/>
              </a:solidFill>
            </a:rPr>
            <a:t>Renal </a:t>
          </a:r>
          <a:r>
            <a:rPr lang="en-GB" sz="1800" kern="1200" dirty="0" smtClean="0">
              <a:solidFill>
                <a:schemeClr val="bg1"/>
              </a:solidFill>
            </a:rPr>
            <a:t>outcomes Trials</a:t>
          </a:r>
          <a:endParaRPr lang="en-GB" sz="1800" kern="1200" dirty="0"/>
        </a:p>
      </dsp:txBody>
      <dsp:txXfrm>
        <a:off x="3401960" y="1720221"/>
        <a:ext cx="1425678" cy="1561858"/>
      </dsp:txXfrm>
    </dsp:sp>
    <dsp:sp modelId="{7A433D80-3508-4909-8CB1-8CEDBFFBD2A5}">
      <dsp:nvSpPr>
        <dsp:cNvPr id="0" name=""/>
        <dsp:cNvSpPr/>
      </dsp:nvSpPr>
      <dsp:spPr>
        <a:xfrm>
          <a:off x="3353953" y="-79390"/>
          <a:ext cx="1521693" cy="1521693"/>
        </a:xfrm>
        <a:prstGeom prst="ellipse">
          <a:avLst/>
        </a:prstGeom>
        <a:noFill/>
        <a:ln w="254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333333"/>
              </a:solidFill>
            </a:rPr>
            <a:t>DPP4 inhibitors</a:t>
          </a:r>
          <a:endParaRPr lang="en-GB" sz="1800" b="1" kern="1200" dirty="0">
            <a:solidFill>
              <a:srgbClr val="333333"/>
            </a:solidFill>
          </a:endParaRPr>
        </a:p>
      </dsp:txBody>
      <dsp:txXfrm>
        <a:off x="3576800" y="143457"/>
        <a:ext cx="1075999" cy="1075999"/>
      </dsp:txXfrm>
    </dsp:sp>
    <dsp:sp modelId="{2A234082-3005-4282-A7C5-2FAB2AA2732A}">
      <dsp:nvSpPr>
        <dsp:cNvPr id="0" name=""/>
        <dsp:cNvSpPr/>
      </dsp:nvSpPr>
      <dsp:spPr>
        <a:xfrm>
          <a:off x="4929854" y="2650151"/>
          <a:ext cx="1521693" cy="1521693"/>
        </a:xfrm>
        <a:prstGeom prst="ellipse">
          <a:avLst/>
        </a:prstGeom>
        <a:noFill/>
        <a:ln w="254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>
                  <a:lumMod val="75000"/>
                </a:schemeClr>
              </a:solidFill>
            </a:rPr>
            <a:t>GLP1 receptor agonists</a:t>
          </a:r>
          <a:endParaRPr lang="en-GB" sz="18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5152701" y="2872998"/>
        <a:ext cx="1075999" cy="1075999"/>
      </dsp:txXfrm>
    </dsp:sp>
    <dsp:sp modelId="{A6204DF3-ACB7-4EB0-8311-EE68569A68D4}">
      <dsp:nvSpPr>
        <dsp:cNvPr id="0" name=""/>
        <dsp:cNvSpPr/>
      </dsp:nvSpPr>
      <dsp:spPr>
        <a:xfrm>
          <a:off x="1778051" y="2650151"/>
          <a:ext cx="1521693" cy="152169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chemeClr val="tx1"/>
              </a:solidFill>
            </a:rPr>
            <a:t>SGLT2 inhibitors</a:t>
          </a:r>
          <a:endParaRPr lang="en-GB" sz="1800" b="1" kern="1200" dirty="0">
            <a:solidFill>
              <a:schemeClr val="tx1"/>
            </a:solidFill>
          </a:endParaRPr>
        </a:p>
      </dsp:txBody>
      <dsp:txXfrm>
        <a:off x="2000898" y="2872998"/>
        <a:ext cx="1075999" cy="1075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C24079F-DD29-4537-807E-281A11BD7640}" type="datetimeFigureOut">
              <a:rPr lang="fa-IR" smtClean="0"/>
              <a:t>04/04/1440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0382EA5-0798-4E64-AC9D-6BD8BA1183C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9277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7D99-5E21-4C75-829B-5B5AE74520A0}" type="datetimeFigureOut">
              <a:rPr lang="fa-IR" smtClean="0"/>
              <a:t>04/04/1440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8108-5A31-49D0-805A-54C6ABB839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492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7D99-5E21-4C75-829B-5B5AE74520A0}" type="datetimeFigureOut">
              <a:rPr lang="fa-IR" smtClean="0"/>
              <a:t>04/04/1440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8108-5A31-49D0-805A-54C6ABB839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62285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7D99-5E21-4C75-829B-5B5AE74520A0}" type="datetimeFigureOut">
              <a:rPr lang="fa-IR" smtClean="0"/>
              <a:t>04/04/1440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8108-5A31-49D0-805A-54C6ABB839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87337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B40C-6854-43D1-ADD3-DF06529BFF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532-7152-4FEF-92C2-E781AE708E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32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B40C-6854-43D1-ADD3-DF06529BFF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532-7152-4FEF-92C2-E781AE708E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94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B40C-6854-43D1-ADD3-DF06529BFF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532-7152-4FEF-92C2-E781AE708E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45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B40C-6854-43D1-ADD3-DF06529BFF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532-7152-4FEF-92C2-E781AE708E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25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B40C-6854-43D1-ADD3-DF06529BFF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532-7152-4FEF-92C2-E781AE708E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65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B40C-6854-43D1-ADD3-DF06529BFF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532-7152-4FEF-92C2-E781AE708E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53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B40C-6854-43D1-ADD3-DF06529BFF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532-7152-4FEF-92C2-E781AE708E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81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B40C-6854-43D1-ADD3-DF06529BFF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532-7152-4FEF-92C2-E781AE708E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2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7D99-5E21-4C75-829B-5B5AE74520A0}" type="datetimeFigureOut">
              <a:rPr lang="fa-IR" smtClean="0"/>
              <a:t>04/04/1440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8108-5A31-49D0-805A-54C6ABB839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06795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B40C-6854-43D1-ADD3-DF06529BFF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532-7152-4FEF-92C2-E781AE708E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22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B40C-6854-43D1-ADD3-DF06529BFF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532-7152-4FEF-92C2-E781AE708E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859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B40C-6854-43D1-ADD3-DF06529BFF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532-7152-4FEF-92C2-E781AE708E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43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7D99-5E21-4C75-829B-5B5AE74520A0}" type="datetimeFigureOut">
              <a:rPr lang="fa-IR" smtClean="0"/>
              <a:t>04/04/1440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8108-5A31-49D0-805A-54C6ABB839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3420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7D99-5E21-4C75-829B-5B5AE74520A0}" type="datetimeFigureOut">
              <a:rPr lang="fa-IR" smtClean="0"/>
              <a:t>04/04/1440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8108-5A31-49D0-805A-54C6ABB839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343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7D99-5E21-4C75-829B-5B5AE74520A0}" type="datetimeFigureOut">
              <a:rPr lang="fa-IR" smtClean="0"/>
              <a:t>04/04/1440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8108-5A31-49D0-805A-54C6ABB839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8325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7D99-5E21-4C75-829B-5B5AE74520A0}" type="datetimeFigureOut">
              <a:rPr lang="fa-IR" smtClean="0"/>
              <a:t>04/04/1440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8108-5A31-49D0-805A-54C6ABB839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0357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7D99-5E21-4C75-829B-5B5AE74520A0}" type="datetimeFigureOut">
              <a:rPr lang="fa-IR" smtClean="0"/>
              <a:t>04/04/1440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8108-5A31-49D0-805A-54C6ABB839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1048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7D99-5E21-4C75-829B-5B5AE74520A0}" type="datetimeFigureOut">
              <a:rPr lang="fa-IR" smtClean="0"/>
              <a:t>04/04/1440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8108-5A31-49D0-805A-54C6ABB839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8824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7D99-5E21-4C75-829B-5B5AE74520A0}" type="datetimeFigureOut">
              <a:rPr lang="fa-IR" smtClean="0"/>
              <a:t>04/04/1440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C8108-5A31-49D0-805A-54C6ABB839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9734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E7D99-5E21-4C75-829B-5B5AE74520A0}" type="datetimeFigureOut">
              <a:rPr lang="fa-IR" smtClean="0"/>
              <a:t>04/04/1440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C8108-5A31-49D0-805A-54C6ABB839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629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F1FB40C-6854-43D1-ADD3-DF06529BFF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12/12/2018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660A532-7152-4FEF-92C2-E781AE708E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5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187675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Renoprotection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new </a:t>
            </a:r>
            <a:r>
              <a:rPr lang="en-US" sz="54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antidiabetic</a:t>
            </a:r>
            <a:r>
              <a:rPr lang="en-US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drugs</a:t>
            </a:r>
            <a:endParaRPr lang="fa-IR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 rtl="0">
              <a:buAutoNum type="alphaUcPeriod"/>
            </a:pPr>
            <a:r>
              <a:rPr lang="en-US" sz="1800" dirty="0" err="1" smtClean="0">
                <a:solidFill>
                  <a:srgbClr val="C00000"/>
                </a:solidFill>
              </a:rPr>
              <a:t>Amouzegar</a:t>
            </a:r>
            <a:r>
              <a:rPr lang="en-US" sz="1800" dirty="0" smtClean="0">
                <a:solidFill>
                  <a:srgbClr val="C00000"/>
                </a:solidFill>
              </a:rPr>
              <a:t> MD</a:t>
            </a:r>
          </a:p>
          <a:p>
            <a:pPr rtl="0"/>
            <a:r>
              <a:rPr lang="en-US" sz="1800" dirty="0" smtClean="0">
                <a:solidFill>
                  <a:srgbClr val="C00000"/>
                </a:solidFill>
              </a:rPr>
              <a:t>Endocrine Research Center</a:t>
            </a:r>
          </a:p>
          <a:p>
            <a:pPr rtl="0"/>
            <a:r>
              <a:rPr lang="en-US" sz="1800" dirty="0" smtClean="0">
                <a:solidFill>
                  <a:srgbClr val="C00000"/>
                </a:solidFill>
              </a:rPr>
              <a:t>Research Institute for Endocrine Sciences</a:t>
            </a:r>
          </a:p>
          <a:p>
            <a:pPr rtl="0"/>
            <a:r>
              <a:rPr lang="en-US" sz="1800" dirty="0" smtClean="0">
                <a:solidFill>
                  <a:srgbClr val="C00000"/>
                </a:solidFill>
              </a:rPr>
              <a:t>22.09.97</a:t>
            </a:r>
          </a:p>
          <a:p>
            <a:pPr rtl="0"/>
            <a:r>
              <a:rPr lang="en-US" sz="1800" dirty="0" smtClean="0">
                <a:solidFill>
                  <a:srgbClr val="C00000"/>
                </a:solidFill>
              </a:rPr>
              <a:t>Tehran</a:t>
            </a:r>
            <a:endParaRPr lang="fa-IR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6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24" y="11431"/>
            <a:ext cx="8892000" cy="452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sz="1600" dirty="0" smtClean="0">
              <a:solidFill>
                <a:srgbClr val="C00000"/>
              </a:solidFill>
            </a:endParaRPr>
          </a:p>
          <a:p>
            <a:pPr algn="l" rtl="0"/>
            <a:endParaRPr lang="en-US" sz="1600" dirty="0">
              <a:solidFill>
                <a:srgbClr val="C00000"/>
              </a:solidFill>
            </a:endParaRPr>
          </a:p>
          <a:p>
            <a:pPr algn="l" rtl="0"/>
            <a:endParaRPr lang="en-US" sz="1600" dirty="0" smtClean="0">
              <a:solidFill>
                <a:srgbClr val="C00000"/>
              </a:solidFill>
            </a:endParaRPr>
          </a:p>
          <a:p>
            <a:pPr algn="l" rtl="0"/>
            <a:endParaRPr lang="en-US" sz="1600" dirty="0">
              <a:solidFill>
                <a:srgbClr val="C00000"/>
              </a:solidFill>
            </a:endParaRPr>
          </a:p>
          <a:p>
            <a:pPr algn="l" rtl="0"/>
            <a:endParaRPr lang="en-US" sz="1600" dirty="0" smtClean="0">
              <a:solidFill>
                <a:srgbClr val="C00000"/>
              </a:solidFill>
            </a:endParaRPr>
          </a:p>
          <a:p>
            <a:pPr algn="l" rtl="0"/>
            <a:endParaRPr lang="en-US" sz="1600" dirty="0">
              <a:solidFill>
                <a:srgbClr val="C00000"/>
              </a:solidFill>
            </a:endParaRPr>
          </a:p>
          <a:p>
            <a:pPr algn="l" rtl="0"/>
            <a:endParaRPr lang="en-US" sz="1600" dirty="0" smtClean="0">
              <a:solidFill>
                <a:srgbClr val="C00000"/>
              </a:solidFill>
            </a:endParaRPr>
          </a:p>
          <a:p>
            <a:pPr algn="l" rtl="0"/>
            <a:endParaRPr lang="en-US" sz="1600" dirty="0">
              <a:solidFill>
                <a:srgbClr val="C00000"/>
              </a:solidFill>
            </a:endParaRPr>
          </a:p>
          <a:p>
            <a:pPr algn="l" rtl="0"/>
            <a:endParaRPr lang="en-US" sz="1600" dirty="0" smtClean="0">
              <a:solidFill>
                <a:srgbClr val="C00000"/>
              </a:solidFill>
            </a:endParaRPr>
          </a:p>
          <a:p>
            <a:pPr algn="l" rtl="0"/>
            <a:endParaRPr lang="en-US" sz="1600" dirty="0">
              <a:solidFill>
                <a:srgbClr val="C00000"/>
              </a:solidFill>
            </a:endParaRPr>
          </a:p>
          <a:p>
            <a:pPr algn="l" rtl="0"/>
            <a:endParaRPr lang="en-US" sz="1600" dirty="0" smtClean="0">
              <a:solidFill>
                <a:srgbClr val="C00000"/>
              </a:solidFill>
            </a:endParaRPr>
          </a:p>
          <a:p>
            <a:pPr algn="l" rtl="0"/>
            <a:endParaRPr lang="en-US" sz="1600" dirty="0">
              <a:solidFill>
                <a:srgbClr val="C00000"/>
              </a:solidFill>
            </a:endParaRPr>
          </a:p>
          <a:p>
            <a:pPr algn="l" rtl="0"/>
            <a:endParaRPr lang="en-US" sz="1600" dirty="0" smtClean="0">
              <a:solidFill>
                <a:srgbClr val="C00000"/>
              </a:solidFill>
            </a:endParaRPr>
          </a:p>
          <a:p>
            <a:pPr algn="l" rtl="0"/>
            <a:r>
              <a:rPr lang="en-US" sz="1600" dirty="0" smtClean="0">
                <a:solidFill>
                  <a:srgbClr val="C00000"/>
                </a:solidFill>
              </a:rPr>
              <a:t>Endocrine </a:t>
            </a:r>
            <a:r>
              <a:rPr lang="en-US" sz="1600" dirty="0">
                <a:solidFill>
                  <a:srgbClr val="C00000"/>
                </a:solidFill>
              </a:rPr>
              <a:t>Rev. 32, 515–531 (2011); </a:t>
            </a:r>
            <a:r>
              <a:rPr lang="en-US" sz="1600" dirty="0" smtClean="0">
                <a:solidFill>
                  <a:srgbClr val="C00000"/>
                </a:solidFill>
              </a:rPr>
              <a:t>permission conveyed </a:t>
            </a:r>
            <a:r>
              <a:rPr lang="en-US" sz="1600" dirty="0">
                <a:solidFill>
                  <a:srgbClr val="C00000"/>
                </a:solidFill>
              </a:rPr>
              <a:t>through Copyright Clearance Center, Inc.</a:t>
            </a:r>
            <a:endParaRPr lang="fa-IR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0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Mechanism of action of SGLT2is</a:t>
            </a:r>
            <a:endParaRPr lang="fa-IR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Decrease intraglomerular pressure</a:t>
            </a:r>
          </a:p>
          <a:p>
            <a:pPr algn="l" rtl="0"/>
            <a:r>
              <a:rPr lang="en-US" dirty="0" smtClean="0"/>
              <a:t>Decrease ar</a:t>
            </a:r>
            <a:r>
              <a:rPr lang="en-US" dirty="0" smtClean="0">
                <a:cs typeface="+mj-cs"/>
              </a:rPr>
              <a:t>teri</a:t>
            </a:r>
            <a:r>
              <a:rPr lang="en-US" dirty="0" smtClean="0"/>
              <a:t>al stiffness</a:t>
            </a:r>
          </a:p>
          <a:p>
            <a:pPr algn="l" rtl="0"/>
            <a:r>
              <a:rPr lang="en-US" dirty="0" smtClean="0"/>
              <a:t>Decrease vascular resistance</a:t>
            </a:r>
          </a:p>
          <a:p>
            <a:pPr algn="l" rtl="0"/>
            <a:r>
              <a:rPr lang="en-US" dirty="0" smtClean="0"/>
              <a:t>Lower rate of hyperglycemia</a:t>
            </a:r>
          </a:p>
          <a:p>
            <a:pPr algn="l" rtl="0"/>
            <a:r>
              <a:rPr lang="en-US" dirty="0" smtClean="0"/>
              <a:t>Decreased body  weight</a:t>
            </a:r>
          </a:p>
          <a:p>
            <a:pPr algn="l" rtl="0"/>
            <a:r>
              <a:rPr lang="en-US" dirty="0" smtClean="0"/>
              <a:t>Decrease </a:t>
            </a:r>
            <a:r>
              <a:rPr lang="en-US" dirty="0"/>
              <a:t>in </a:t>
            </a:r>
            <a:r>
              <a:rPr lang="en-US" dirty="0" smtClean="0"/>
              <a:t>SBP </a:t>
            </a:r>
            <a:r>
              <a:rPr lang="en-US" dirty="0"/>
              <a:t>and  </a:t>
            </a:r>
            <a:r>
              <a:rPr lang="en-US" dirty="0" smtClean="0"/>
              <a:t>DBP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6700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80" y="5076000"/>
            <a:ext cx="8568952" cy="1377335"/>
          </a:xfrm>
        </p:spPr>
        <p:txBody>
          <a:bodyPr>
            <a:noAutofit/>
          </a:bodyPr>
          <a:lstStyle/>
          <a:p>
            <a:pPr algn="l" rtl="0"/>
            <a:r>
              <a:rPr lang="en-US" sz="1600" dirty="0" smtClean="0">
                <a:cs typeface="+mj-cs"/>
              </a:rPr>
              <a:t>CANVAS R:The </a:t>
            </a:r>
            <a:r>
              <a:rPr lang="en-US" sz="1600" u="sng" dirty="0">
                <a:solidFill>
                  <a:srgbClr val="C00000"/>
                </a:solidFill>
                <a:cs typeface="+mj-cs"/>
              </a:rPr>
              <a:t>primary</a:t>
            </a:r>
            <a:r>
              <a:rPr lang="en-US" sz="1600" dirty="0">
                <a:cs typeface="+mj-cs"/>
              </a:rPr>
              <a:t> end </a:t>
            </a:r>
            <a:r>
              <a:rPr lang="en-US" sz="1600" dirty="0" smtClean="0">
                <a:cs typeface="+mj-cs"/>
              </a:rPr>
              <a:t>point was</a:t>
            </a:r>
          </a:p>
          <a:p>
            <a:pPr algn="l" rtl="0"/>
            <a:r>
              <a:rPr lang="en-US" sz="1600" dirty="0" smtClean="0">
                <a:cs typeface="+mj-cs"/>
              </a:rPr>
              <a:t>Development </a:t>
            </a:r>
            <a:r>
              <a:rPr lang="en-US" sz="1600" dirty="0">
                <a:cs typeface="+mj-cs"/>
              </a:rPr>
              <a:t>of </a:t>
            </a:r>
            <a:r>
              <a:rPr lang="en-US" sz="1600" dirty="0" err="1">
                <a:cs typeface="+mj-cs"/>
              </a:rPr>
              <a:t>microalbuminuria</a:t>
            </a:r>
            <a:r>
              <a:rPr lang="en-US" sz="1600" dirty="0">
                <a:cs typeface="+mj-cs"/>
              </a:rPr>
              <a:t> </a:t>
            </a:r>
            <a:r>
              <a:rPr lang="en-US" sz="1600" dirty="0" smtClean="0">
                <a:cs typeface="+mj-cs"/>
              </a:rPr>
              <a:t>or </a:t>
            </a:r>
            <a:r>
              <a:rPr lang="en-US" sz="1600" dirty="0" err="1" smtClean="0">
                <a:cs typeface="+mj-cs"/>
              </a:rPr>
              <a:t>macroalbuminuria</a:t>
            </a:r>
            <a:r>
              <a:rPr lang="en-US" sz="1600" dirty="0" smtClean="0">
                <a:cs typeface="+mj-cs"/>
              </a:rPr>
              <a:t> </a:t>
            </a:r>
            <a:r>
              <a:rPr lang="en-US" sz="1600" dirty="0">
                <a:cs typeface="+mj-cs"/>
              </a:rPr>
              <a:t>in participants with baseline </a:t>
            </a:r>
            <a:r>
              <a:rPr lang="en-US" sz="1600" dirty="0" err="1">
                <a:cs typeface="+mj-cs"/>
              </a:rPr>
              <a:t>normoalbuminuria</a:t>
            </a:r>
            <a:r>
              <a:rPr lang="en-US" sz="1600" dirty="0">
                <a:cs typeface="+mj-cs"/>
              </a:rPr>
              <a:t> </a:t>
            </a:r>
            <a:endParaRPr lang="en-US" sz="1600" dirty="0" smtClean="0">
              <a:cs typeface="+mj-cs"/>
            </a:endParaRPr>
          </a:p>
          <a:p>
            <a:pPr algn="l" rtl="0"/>
            <a:r>
              <a:rPr lang="en-US" sz="1600" dirty="0" smtClean="0">
                <a:cs typeface="+mj-cs"/>
              </a:rPr>
              <a:t>Development </a:t>
            </a:r>
            <a:r>
              <a:rPr lang="en-US" sz="1600" dirty="0">
                <a:cs typeface="+mj-cs"/>
              </a:rPr>
              <a:t>of </a:t>
            </a:r>
            <a:r>
              <a:rPr lang="en-US" sz="1600" dirty="0" err="1">
                <a:cs typeface="+mj-cs"/>
              </a:rPr>
              <a:t>macroalbuminuria</a:t>
            </a:r>
            <a:r>
              <a:rPr lang="en-US" sz="1600" dirty="0">
                <a:cs typeface="+mj-cs"/>
              </a:rPr>
              <a:t> in participants with baseline </a:t>
            </a:r>
            <a:r>
              <a:rPr lang="en-US" sz="1600" dirty="0" err="1">
                <a:cs typeface="+mj-cs"/>
              </a:rPr>
              <a:t>microalbuminuria</a:t>
            </a:r>
            <a:r>
              <a:rPr lang="en-US" sz="1600" dirty="0">
                <a:cs typeface="+mj-cs"/>
              </a:rPr>
              <a:t>, accompanied by an increase in the urinary </a:t>
            </a:r>
            <a:r>
              <a:rPr lang="en-US" sz="1600" dirty="0" err="1" smtClean="0">
                <a:cs typeface="+mj-cs"/>
              </a:rPr>
              <a:t>Alb</a:t>
            </a:r>
            <a:r>
              <a:rPr lang="en-US" sz="1600" dirty="0" smtClean="0">
                <a:cs typeface="+mj-cs"/>
              </a:rPr>
              <a:t> /Cr ratio </a:t>
            </a:r>
            <a:r>
              <a:rPr lang="en-US" sz="1600" dirty="0">
                <a:cs typeface="+mj-cs"/>
              </a:rPr>
              <a:t>of ≥30% from baseline</a:t>
            </a:r>
            <a:endParaRPr lang="fa-IR" sz="1600" dirty="0"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"/>
            <a:ext cx="9464041" cy="50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1"/>
            <a:ext cx="576064" cy="188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5364088" y="4077072"/>
            <a:ext cx="367240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539552" y="5076001"/>
            <a:ext cx="7992888" cy="1089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57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64807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>
                <a:solidFill>
                  <a:srgbClr val="002060"/>
                </a:solidFill>
              </a:rPr>
              <a:t>Renal outcome of nephropathy of </a:t>
            </a:r>
            <a:r>
              <a:rPr lang="en-US" sz="3200" dirty="0" err="1" smtClean="0">
                <a:solidFill>
                  <a:srgbClr val="002060"/>
                </a:solidFill>
              </a:rPr>
              <a:t>Empagliflozin</a:t>
            </a:r>
            <a:endParaRPr lang="fa-IR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909638"/>
            <a:ext cx="677227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6381328"/>
            <a:ext cx="42484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N </a:t>
            </a:r>
            <a:r>
              <a:rPr lang="en-US" dirty="0" err="1">
                <a:solidFill>
                  <a:srgbClr val="C00000"/>
                </a:solidFill>
              </a:rPr>
              <a:t>Engl</a:t>
            </a:r>
            <a:r>
              <a:rPr lang="en-US" dirty="0">
                <a:solidFill>
                  <a:srgbClr val="C00000"/>
                </a:solidFill>
              </a:rPr>
              <a:t> J Med. 2016 Jul 28;375(4):323-34</a:t>
            </a:r>
            <a:endParaRPr lang="fa-I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3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50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Cond’t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09638"/>
            <a:ext cx="67056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6381328"/>
            <a:ext cx="424847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N </a:t>
            </a:r>
            <a:r>
              <a:rPr lang="en-US" dirty="0" err="1">
                <a:solidFill>
                  <a:srgbClr val="C00000"/>
                </a:solidFill>
              </a:rPr>
              <a:t>Engl</a:t>
            </a:r>
            <a:r>
              <a:rPr lang="en-US" dirty="0">
                <a:solidFill>
                  <a:srgbClr val="C00000"/>
                </a:solidFill>
              </a:rPr>
              <a:t> J Med. 2016 Jul 28;375(4):323-34</a:t>
            </a:r>
            <a:endParaRPr lang="fa-IR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80112" y="909638"/>
            <a:ext cx="3096344" cy="791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dirty="0" smtClean="0">
                <a:solidFill>
                  <a:schemeClr val="tx1"/>
                </a:solidFill>
              </a:rPr>
              <a:t>Subgroup of </a:t>
            </a:r>
            <a:r>
              <a:rPr lang="en-US" dirty="0" err="1" smtClean="0">
                <a:solidFill>
                  <a:schemeClr val="tx1"/>
                </a:solidFill>
              </a:rPr>
              <a:t>pts</a:t>
            </a:r>
            <a:r>
              <a:rPr lang="en-US" dirty="0" smtClean="0">
                <a:solidFill>
                  <a:schemeClr val="tx1"/>
                </a:solidFill>
              </a:rPr>
              <a:t> with prevalent kidney dis</a:t>
            </a:r>
          </a:p>
          <a:p>
            <a:pPr algn="l" rtl="0"/>
            <a:r>
              <a:rPr lang="en-US" dirty="0" err="1" smtClean="0">
                <a:solidFill>
                  <a:schemeClr val="tx1"/>
                </a:solidFill>
              </a:rPr>
              <a:t>eGFR</a:t>
            </a:r>
            <a:r>
              <a:rPr lang="en-US" dirty="0" smtClean="0">
                <a:solidFill>
                  <a:schemeClr val="tx1"/>
                </a:solidFill>
              </a:rPr>
              <a:t> ≤ 59 </a:t>
            </a:r>
            <a:r>
              <a:rPr lang="en-US" sz="1400" dirty="0">
                <a:solidFill>
                  <a:schemeClr val="tx1"/>
                </a:solidFill>
              </a:rPr>
              <a:t>ml/min/1.73 </a:t>
            </a:r>
            <a:r>
              <a:rPr lang="en-US" sz="1400" dirty="0" smtClean="0">
                <a:solidFill>
                  <a:schemeClr val="tx1"/>
                </a:solidFill>
              </a:rPr>
              <a:t>m2</a:t>
            </a:r>
            <a:endParaRPr lang="fa-I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8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274638"/>
            <a:ext cx="8024812" cy="706090"/>
          </a:xfrm>
        </p:spPr>
        <p:txBody>
          <a:bodyPr>
            <a:normAutofit fontScale="90000"/>
          </a:bodyPr>
          <a:lstStyle/>
          <a:p>
            <a:r>
              <a:rPr lang="en-US" dirty="0"/>
              <a:t>CANVAS Trial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28813" y="0"/>
            <a:ext cx="5286375" cy="782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6553200"/>
            <a:ext cx="5544616" cy="188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400" dirty="0">
                <a:solidFill>
                  <a:srgbClr val="C00000"/>
                </a:solidFill>
                <a:cs typeface="+mj-cs"/>
              </a:rPr>
              <a:t>N </a:t>
            </a:r>
            <a:r>
              <a:rPr lang="en-US" sz="1400" dirty="0" err="1">
                <a:solidFill>
                  <a:srgbClr val="C00000"/>
                </a:solidFill>
                <a:cs typeface="+mj-cs"/>
              </a:rPr>
              <a:t>Engl</a:t>
            </a:r>
            <a:r>
              <a:rPr lang="en-US" sz="1400" dirty="0">
                <a:solidFill>
                  <a:srgbClr val="C00000"/>
                </a:solidFill>
                <a:cs typeface="+mj-cs"/>
              </a:rPr>
              <a:t> J Med. 2017 Aug 17;377(7):644-657</a:t>
            </a:r>
            <a:endParaRPr lang="fa-IR" sz="1400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904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Kidney Function Dose Adjustments for Approved</a:t>
            </a:r>
            <a:br>
              <a:rPr lang="en-US" sz="2800" dirty="0">
                <a:solidFill>
                  <a:srgbClr val="002060"/>
                </a:solidFill>
              </a:rPr>
            </a:br>
            <a:r>
              <a:rPr lang="en-US" sz="2800" dirty="0">
                <a:solidFill>
                  <a:srgbClr val="002060"/>
                </a:solidFill>
              </a:rPr>
              <a:t>SGLT2 Inhibitors</a:t>
            </a:r>
            <a:endParaRPr lang="fa-IR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45141"/>
            <a:ext cx="639127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 rtl="0">
              <a:buNone/>
            </a:pP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DPP4 Inhibitors</a:t>
            </a:r>
            <a:endParaRPr lang="fa-IR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00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outcomes of DPP4 </a:t>
            </a:r>
            <a:r>
              <a:rPr lang="en-US" dirty="0" err="1" smtClean="0"/>
              <a:t>i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sz="3100" dirty="0">
                <a:cs typeface="+mj-cs"/>
              </a:rPr>
              <a:t>Glucose control</a:t>
            </a:r>
          </a:p>
          <a:p>
            <a:pPr algn="l" rtl="0"/>
            <a:r>
              <a:rPr lang="en-US" sz="3100" dirty="0" err="1">
                <a:cs typeface="+mj-cs"/>
              </a:rPr>
              <a:t>Upregulation</a:t>
            </a:r>
            <a:r>
              <a:rPr lang="en-US" sz="3100" dirty="0">
                <a:cs typeface="+mj-cs"/>
              </a:rPr>
              <a:t> of GLP-1and GLP-1 receptors</a:t>
            </a:r>
          </a:p>
          <a:p>
            <a:pPr algn="l" rtl="0"/>
            <a:r>
              <a:rPr lang="en-US" sz="3100" dirty="0">
                <a:cs typeface="+mj-cs"/>
              </a:rPr>
              <a:t> Inhibition of renal DPP-4 activity</a:t>
            </a:r>
          </a:p>
          <a:p>
            <a:pPr algn="l" rtl="0"/>
            <a:r>
              <a:rPr lang="en-US" sz="3100" dirty="0">
                <a:cs typeface="+mj-cs"/>
              </a:rPr>
              <a:t>Attenuation of inflammatory some activation</a:t>
            </a:r>
          </a:p>
          <a:p>
            <a:pPr algn="l" rtl="0"/>
            <a:r>
              <a:rPr lang="en-US" sz="3100" dirty="0">
                <a:cs typeface="+mj-cs"/>
              </a:rPr>
              <a:t>Reduction of oxidative stress; mitochondrial dysfunction and  apoptosis</a:t>
            </a:r>
          </a:p>
          <a:p>
            <a:pPr algn="l" rtl="0"/>
            <a:r>
              <a:rPr lang="en-US" sz="3100" dirty="0">
                <a:cs typeface="+mj-cs"/>
              </a:rPr>
              <a:t> Suppression of connective-tissue growth factor</a:t>
            </a:r>
          </a:p>
          <a:p>
            <a:pPr algn="l" rtl="0"/>
            <a:r>
              <a:rPr lang="en-US" sz="3100" dirty="0">
                <a:cs typeface="+mj-cs"/>
              </a:rPr>
              <a:t>limitation of TGF-b-related fibrosis and </a:t>
            </a:r>
            <a:r>
              <a:rPr lang="en-US" sz="3100" dirty="0" smtClean="0">
                <a:cs typeface="+mj-cs"/>
              </a:rPr>
              <a:t>NF-</a:t>
            </a:r>
            <a:r>
              <a:rPr lang="en-US" sz="3100" dirty="0" err="1" smtClean="0">
                <a:cs typeface="+mj-cs"/>
              </a:rPr>
              <a:t>kB</a:t>
            </a:r>
            <a:r>
              <a:rPr lang="en-US" sz="3100" dirty="0" smtClean="0">
                <a:cs typeface="+mj-cs"/>
              </a:rPr>
              <a:t> </a:t>
            </a:r>
            <a:r>
              <a:rPr lang="en-US" sz="3100" dirty="0">
                <a:cs typeface="+mj-cs"/>
              </a:rPr>
              <a:t>p65-mediated macrophage infiltration</a:t>
            </a:r>
          </a:p>
          <a:p>
            <a:pPr algn="l" rtl="0"/>
            <a:r>
              <a:rPr lang="en-US" sz="3100" dirty="0">
                <a:cs typeface="+mj-cs"/>
              </a:rPr>
              <a:t> Reduction of renal </a:t>
            </a:r>
            <a:r>
              <a:rPr lang="en-US" sz="3100" dirty="0" err="1">
                <a:cs typeface="+mj-cs"/>
              </a:rPr>
              <a:t>tubulointerstitial</a:t>
            </a:r>
            <a:r>
              <a:rPr lang="en-US" sz="3100" dirty="0">
                <a:cs typeface="+mj-cs"/>
              </a:rPr>
              <a:t> </a:t>
            </a:r>
            <a:r>
              <a:rPr lang="en-US" sz="3100" dirty="0" err="1">
                <a:cs typeface="+mj-cs"/>
              </a:rPr>
              <a:t>fibronectin</a:t>
            </a:r>
            <a:r>
              <a:rPr lang="en-US" sz="3100" dirty="0">
                <a:cs typeface="+mj-cs"/>
              </a:rPr>
              <a:t> </a:t>
            </a:r>
          </a:p>
          <a:p>
            <a:pPr algn="l" rtl="0"/>
            <a:r>
              <a:rPr lang="en-US" sz="3100" dirty="0">
                <a:cs typeface="+mj-cs"/>
              </a:rPr>
              <a:t> </a:t>
            </a:r>
            <a:r>
              <a:rPr lang="en-US" sz="3100" dirty="0" err="1">
                <a:cs typeface="+mj-cs"/>
              </a:rPr>
              <a:t>Upregulation</a:t>
            </a:r>
            <a:r>
              <a:rPr lang="en-US" sz="3100" dirty="0">
                <a:cs typeface="+mj-cs"/>
              </a:rPr>
              <a:t> of  advanced </a:t>
            </a:r>
            <a:r>
              <a:rPr lang="en-US" sz="3100" dirty="0" err="1">
                <a:cs typeface="+mj-cs"/>
              </a:rPr>
              <a:t>glycation</a:t>
            </a:r>
            <a:r>
              <a:rPr lang="en-US" sz="3100" dirty="0">
                <a:cs typeface="+mj-cs"/>
              </a:rPr>
              <a:t> end-products </a:t>
            </a:r>
          </a:p>
          <a:p>
            <a:pPr algn="l" rtl="0"/>
            <a:r>
              <a:rPr lang="en-US" sz="3100" dirty="0">
                <a:cs typeface="+mj-cs"/>
              </a:rPr>
              <a:t>Regulation of proliferation of </a:t>
            </a:r>
            <a:r>
              <a:rPr lang="en-US" sz="3100" dirty="0" err="1">
                <a:cs typeface="+mj-cs"/>
              </a:rPr>
              <a:t>preglomerular</a:t>
            </a:r>
            <a:r>
              <a:rPr lang="en-US" sz="3100" dirty="0">
                <a:cs typeface="+mj-cs"/>
              </a:rPr>
              <a:t> vascular smooth muscle and </a:t>
            </a:r>
            <a:r>
              <a:rPr lang="en-US" sz="3100" dirty="0" err="1">
                <a:cs typeface="+mj-cs"/>
              </a:rPr>
              <a:t>mesangial</a:t>
            </a:r>
            <a:r>
              <a:rPr lang="en-US" sz="3100" dirty="0">
                <a:cs typeface="+mj-cs"/>
              </a:rPr>
              <a:t> cells</a:t>
            </a:r>
          </a:p>
          <a:p>
            <a:pPr algn="l" rtl="0"/>
            <a:r>
              <a:rPr lang="en-US" sz="3100" dirty="0">
                <a:cs typeface="+mj-cs"/>
              </a:rPr>
              <a:t> Attenuation of rises in blood pressure</a:t>
            </a:r>
          </a:p>
          <a:p>
            <a:pPr algn="l" rtl="0"/>
            <a:endParaRPr lang="en-US" dirty="0" smtClean="0"/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69951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n-US" sz="2800" dirty="0">
                <a:solidFill>
                  <a:srgbClr val="002060"/>
                </a:solidFill>
              </a:rPr>
              <a:t>Renal </a:t>
            </a:r>
            <a:r>
              <a:rPr lang="en-US" sz="2800" dirty="0" smtClean="0">
                <a:solidFill>
                  <a:srgbClr val="002060"/>
                </a:solidFill>
              </a:rPr>
              <a:t>outcomes reported with DPP-4is in patients with T2DM and high cardiovascular risk</a:t>
            </a:r>
            <a:endParaRPr lang="fa-IR" sz="2800" dirty="0">
              <a:solidFill>
                <a:srgbClr val="00206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55292"/>
              </p:ext>
            </p:extLst>
          </p:nvPr>
        </p:nvGraphicFramePr>
        <p:xfrm>
          <a:off x="251519" y="1268760"/>
          <a:ext cx="8712969" cy="433082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44124"/>
                <a:gridCol w="909697"/>
                <a:gridCol w="1235011"/>
                <a:gridCol w="1544731"/>
                <a:gridCol w="783731"/>
                <a:gridCol w="486339"/>
                <a:gridCol w="1509674"/>
                <a:gridCol w="1199662"/>
              </a:tblGrid>
              <a:tr h="866165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Doubling</a:t>
                      </a:r>
                    </a:p>
                    <a:p>
                      <a:pPr algn="l" rtl="0"/>
                      <a:r>
                        <a:rPr lang="en-US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of serum</a:t>
                      </a:r>
                    </a:p>
                    <a:p>
                      <a:pPr algn="l" rtl="0"/>
                      <a:r>
                        <a:rPr lang="en-US" sz="12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cr</a:t>
                      </a:r>
                      <a:endParaRPr lang="fa-IR" sz="12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New-onset</a:t>
                      </a:r>
                    </a:p>
                    <a:p>
                      <a:pPr algn="l" rtl="0"/>
                      <a:r>
                        <a:rPr lang="en-US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persistent</a:t>
                      </a:r>
                    </a:p>
                    <a:p>
                      <a:pPr algn="l" rtl="0"/>
                      <a:r>
                        <a:rPr lang="en-US" sz="1200" b="0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macroAlb</a:t>
                      </a:r>
                      <a:endParaRPr lang="fa-IR" sz="12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in UACR 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smtClean="0"/>
                        <a:t>Change in</a:t>
                      </a:r>
                    </a:p>
                    <a:p>
                      <a:pPr algn="l" rtl="0"/>
                      <a:r>
                        <a:rPr lang="en-US" sz="1200" dirty="0" err="1" smtClean="0"/>
                        <a:t>eGFR</a:t>
                      </a:r>
                      <a:r>
                        <a:rPr lang="en-US" sz="1200" dirty="0" smtClean="0"/>
                        <a:t> vs.</a:t>
                      </a:r>
                    </a:p>
                    <a:p>
                      <a:pPr algn="l" rtl="0"/>
                      <a:r>
                        <a:rPr lang="en-US" sz="1200" dirty="0" smtClean="0"/>
                        <a:t>placebo</a:t>
                      </a:r>
                      <a:endParaRPr lang="fa-I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smtClean="0"/>
                        <a:t>Baseline</a:t>
                      </a:r>
                    </a:p>
                    <a:p>
                      <a:pPr algn="l" rtl="0"/>
                      <a:r>
                        <a:rPr lang="en-US" sz="1200" dirty="0" smtClean="0"/>
                        <a:t>mean</a:t>
                      </a:r>
                    </a:p>
                    <a:p>
                      <a:pPr algn="l" rtl="0"/>
                      <a:r>
                        <a:rPr lang="en-US" sz="1200" dirty="0" err="1" smtClean="0"/>
                        <a:t>eGFR</a:t>
                      </a:r>
                      <a:endParaRPr lang="fa-I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F/U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Vs</a:t>
                      </a:r>
                      <a:endParaRPr lang="en-US" dirty="0" smtClean="0"/>
                    </a:p>
                    <a:p>
                      <a:pPr algn="l" rtl="0"/>
                      <a:r>
                        <a:rPr lang="en-US" sz="1400" dirty="0" err="1" smtClean="0"/>
                        <a:t>Comprator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Studies</a:t>
                      </a:r>
                      <a:endParaRPr lang="fa-IR" dirty="0"/>
                    </a:p>
                  </a:txBody>
                  <a:tcPr/>
                </a:tc>
              </a:tr>
              <a:tr h="1539848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NA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 (micro:</a:t>
                      </a:r>
                    </a:p>
                    <a:p>
                      <a:pPr algn="l" rtl="0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7.8% vs.</a:t>
                      </a:r>
                    </a:p>
                    <a:p>
                      <a:pPr algn="l" rtl="0"/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7.9%)</a:t>
                      </a:r>
                      <a:endParaRPr lang="fa-I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-</a:t>
                      </a:r>
                      <a:r>
                        <a:rPr lang="en-US" sz="1400" dirty="0" smtClean="0"/>
                        <a:t>0.18 (-0.35 to -0.02</a:t>
                      </a:r>
                    </a:p>
                    <a:p>
                      <a:pPr algn="l" rtl="0"/>
                      <a:r>
                        <a:rPr lang="en-US" sz="1400" dirty="0" smtClean="0"/>
                        <a:t>P=0.031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-1.34 ( 1.76 - 0.91)</a:t>
                      </a:r>
                    </a:p>
                    <a:p>
                      <a:pPr algn="l" rtl="0"/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 &lt; 0.0001 </a:t>
                      </a:r>
                      <a:endParaRPr lang="fa-I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79.4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smtClean="0"/>
                        <a:t>3</a:t>
                      </a:r>
                      <a:endParaRPr lang="fa-I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Sitagliptin</a:t>
                      </a:r>
                      <a:endParaRPr lang="en-US" dirty="0" smtClean="0"/>
                    </a:p>
                    <a:p>
                      <a:pPr algn="l" rtl="0"/>
                      <a:r>
                        <a:rPr lang="en-US" dirty="0" smtClean="0"/>
                        <a:t>100mg</a:t>
                      </a:r>
                    </a:p>
                    <a:p>
                      <a:pPr algn="l" rtl="0"/>
                      <a:r>
                        <a:rPr lang="en-US" dirty="0" smtClean="0"/>
                        <a:t>once</a:t>
                      </a:r>
                    </a:p>
                    <a:p>
                      <a:pPr algn="l" rtl="0"/>
                      <a:r>
                        <a:rPr lang="en-US" dirty="0" smtClean="0"/>
                        <a:t>daily vs.</a:t>
                      </a:r>
                    </a:p>
                    <a:p>
                      <a:pPr algn="l" rtl="0"/>
                      <a:r>
                        <a:rPr lang="en-US" dirty="0" smtClean="0"/>
                        <a:t>placebo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TECOSE</a:t>
                      </a:r>
                      <a:endParaRPr lang="fa-IR" dirty="0"/>
                    </a:p>
                  </a:txBody>
                  <a:tcPr/>
                </a:tc>
              </a:tr>
              <a:tr h="962406">
                <a:tc>
                  <a:txBody>
                    <a:bodyPr/>
                    <a:lstStyle/>
                    <a:p>
                      <a:pPr algn="l" rtl="0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1.1(0.89-1.36),NS</a:t>
                      </a:r>
                      <a:endParaRPr lang="fa-I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2.2% vs2.8%</a:t>
                      </a:r>
                      <a:endParaRPr lang="fa-I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-</a:t>
                      </a:r>
                      <a:r>
                        <a:rPr lang="en-US" b="1" u="sng" dirty="0" smtClean="0"/>
                        <a:t>34.3</a:t>
                      </a:r>
                      <a:endParaRPr lang="fa-IR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NA</a:t>
                      </a:r>
                    </a:p>
                    <a:p>
                      <a:pPr algn="l" rtl="0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72.5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smtClean="0"/>
                        <a:t>2.1</a:t>
                      </a:r>
                      <a:endParaRPr lang="fa-I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Saxagliptin</a:t>
                      </a:r>
                      <a:r>
                        <a:rPr lang="en-US" dirty="0" smtClean="0"/>
                        <a:t> vs.</a:t>
                      </a:r>
                    </a:p>
                    <a:p>
                      <a:pPr algn="l" rtl="0"/>
                      <a:r>
                        <a:rPr lang="en-US" dirty="0" smtClean="0"/>
                        <a:t>Placebo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SAVOR-TIMI</a:t>
                      </a:r>
                      <a:endParaRPr lang="fa-IR" dirty="0"/>
                    </a:p>
                  </a:txBody>
                  <a:tcPr/>
                </a:tc>
              </a:tr>
              <a:tr h="962406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NA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NA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NA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NA</a:t>
                      </a:r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71.1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dirty="0" smtClean="0"/>
                        <a:t>1.5</a:t>
                      </a:r>
                      <a:endParaRPr lang="fa-I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en-US" dirty="0" err="1" smtClean="0"/>
                        <a:t>Alogliptin</a:t>
                      </a:r>
                      <a:r>
                        <a:rPr lang="en-US" dirty="0" smtClean="0"/>
                        <a:t> vs.</a:t>
                      </a:r>
                    </a:p>
                    <a:p>
                      <a:pPr algn="l" rtl="1"/>
                      <a:r>
                        <a:rPr lang="en-US" dirty="0" smtClean="0"/>
                        <a:t>placebo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EXAMINE</a:t>
                      </a:r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23528" y="5661248"/>
            <a:ext cx="576064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pt-BR" sz="1400" dirty="0">
                <a:solidFill>
                  <a:srgbClr val="C00000"/>
                </a:solidFill>
              </a:rPr>
              <a:t>Diabetes Metab. 2018 Oct </a:t>
            </a:r>
            <a:r>
              <a:rPr lang="pt-BR" sz="1400" dirty="0" smtClean="0">
                <a:solidFill>
                  <a:srgbClr val="C00000"/>
                </a:solidFill>
              </a:rPr>
              <a:t>25 pii</a:t>
            </a:r>
            <a:r>
              <a:rPr lang="pt-BR" sz="1400" dirty="0">
                <a:solidFill>
                  <a:srgbClr val="C00000"/>
                </a:solidFill>
              </a:rPr>
              <a:t>: S1262-3636(18)30197-6</a:t>
            </a:r>
            <a:endParaRPr lang="fa-IR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2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</a:rPr>
              <a:t>Objectives: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algn="l" rtl="0"/>
            <a:r>
              <a:rPr lang="en-US" dirty="0" smtClean="0">
                <a:cs typeface="+mj-cs"/>
              </a:rPr>
              <a:t>Definition of renal outcomes</a:t>
            </a:r>
          </a:p>
          <a:p>
            <a:pPr algn="l" rtl="0"/>
            <a:r>
              <a:rPr lang="en-US" dirty="0" smtClean="0">
                <a:cs typeface="+mj-cs"/>
              </a:rPr>
              <a:t>Mechanism of action</a:t>
            </a:r>
          </a:p>
          <a:p>
            <a:pPr algn="l" rtl="0"/>
            <a:r>
              <a:rPr lang="en-US" dirty="0" smtClean="0">
                <a:cs typeface="+mj-cs"/>
              </a:rPr>
              <a:t>Clinical trials with renal outcomes as a primary outcomes </a:t>
            </a:r>
          </a:p>
          <a:p>
            <a:pPr algn="l" rtl="0"/>
            <a:r>
              <a:rPr lang="en-US" dirty="0" smtClean="0">
                <a:cs typeface="+mj-cs"/>
              </a:rPr>
              <a:t>Clinical trials with renal outcomes as secondary outcomes</a:t>
            </a:r>
          </a:p>
          <a:p>
            <a:pPr algn="l" rtl="0"/>
            <a:r>
              <a:rPr lang="en-US" dirty="0" smtClean="0">
                <a:cs typeface="+mj-cs"/>
              </a:rPr>
              <a:t>Ongoing trials </a:t>
            </a:r>
          </a:p>
          <a:p>
            <a:pPr algn="l" rtl="0"/>
            <a:r>
              <a:rPr lang="en-US" dirty="0" smtClean="0">
                <a:cs typeface="+mj-cs"/>
              </a:rPr>
              <a:t>Conclus</a:t>
            </a:r>
            <a:r>
              <a:rPr lang="en-US" dirty="0" smtClean="0"/>
              <a:t>ions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9220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Cond’t</a:t>
            </a:r>
            <a:endParaRPr lang="fa-IR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244200"/>
              </p:ext>
            </p:extLst>
          </p:nvPr>
        </p:nvGraphicFramePr>
        <p:xfrm>
          <a:off x="683568" y="1628800"/>
          <a:ext cx="7920880" cy="25603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32922"/>
                <a:gridCol w="1723586"/>
                <a:gridCol w="2284152"/>
                <a:gridCol w="198022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Death from any cause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Composite renal outcome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Progression to ESRD requiring RRT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Studies</a:t>
                      </a:r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1.01-(0.9-1.14)</a:t>
                      </a:r>
                    </a:p>
                    <a:p>
                      <a:pPr algn="l" rtl="0"/>
                      <a:r>
                        <a:rPr lang="en-US" dirty="0" smtClean="0"/>
                        <a:t>P=0.88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NA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1.4% </a:t>
                      </a:r>
                      <a:r>
                        <a:rPr lang="en-US" dirty="0" err="1" smtClean="0"/>
                        <a:t>vs</a:t>
                      </a:r>
                      <a:r>
                        <a:rPr lang="en-US" dirty="0" smtClean="0"/>
                        <a:t> 1.5%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cs typeface="+mj-cs"/>
                        </a:rPr>
                        <a:t>TECOSE</a:t>
                      </a:r>
                      <a:endParaRPr lang="fa-IR" dirty="0">
                        <a:cs typeface="+mj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1.05(0.74-1.50)</a:t>
                      </a:r>
                    </a:p>
                    <a:p>
                      <a:pPr algn="l" rtl="0"/>
                      <a:r>
                        <a:rPr lang="en-US" dirty="0" smtClean="0"/>
                        <a:t>P=0.79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1.8(0.88-1.32)</a:t>
                      </a:r>
                    </a:p>
                    <a:p>
                      <a:pPr algn="l" rtl="0"/>
                      <a:r>
                        <a:rPr lang="en-US" dirty="0" smtClean="0"/>
                        <a:t>p=0.4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0.7% </a:t>
                      </a:r>
                      <a:r>
                        <a:rPr lang="en-US" dirty="0" err="1" smtClean="0"/>
                        <a:t>vs</a:t>
                      </a:r>
                      <a:r>
                        <a:rPr lang="en-US" dirty="0" smtClean="0"/>
                        <a:t> 0.9%</a:t>
                      </a:r>
                      <a:r>
                        <a:rPr lang="en-US" baseline="0" dirty="0" smtClean="0"/>
                        <a:t> NS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SAVOR-TIMI</a:t>
                      </a:r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0.88(0.71-1.09)</a:t>
                      </a:r>
                    </a:p>
                    <a:p>
                      <a:pPr algn="l" rtl="0"/>
                      <a:r>
                        <a:rPr lang="en-US" dirty="0" smtClean="0"/>
                        <a:t>P=0.23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NA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0.9% </a:t>
                      </a:r>
                      <a:r>
                        <a:rPr lang="en-US" dirty="0" err="1" smtClean="0"/>
                        <a:t>vs</a:t>
                      </a:r>
                      <a:r>
                        <a:rPr lang="en-US" dirty="0" smtClean="0"/>
                        <a:t> 0.8%</a:t>
                      </a:r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EXAMINE</a:t>
                      </a:r>
                      <a:endParaRPr lang="fa-I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3528" y="5661248"/>
            <a:ext cx="576064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pt-BR" sz="1400" dirty="0">
                <a:solidFill>
                  <a:srgbClr val="C00000"/>
                </a:solidFill>
              </a:rPr>
              <a:t>Diabetes Metab. 2018 Oct </a:t>
            </a:r>
            <a:r>
              <a:rPr lang="pt-BR" sz="1400" dirty="0" smtClean="0">
                <a:solidFill>
                  <a:srgbClr val="C00000"/>
                </a:solidFill>
              </a:rPr>
              <a:t>25 pii</a:t>
            </a:r>
            <a:r>
              <a:rPr lang="pt-BR" sz="1400" dirty="0">
                <a:solidFill>
                  <a:srgbClr val="C00000"/>
                </a:solidFill>
              </a:rPr>
              <a:t>: S1262-3636(18)30197-6</a:t>
            </a:r>
            <a:endParaRPr lang="fa-IR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CARMELINA </a:t>
            </a:r>
            <a:r>
              <a:rPr lang="en-US" sz="2800" dirty="0">
                <a:solidFill>
                  <a:srgbClr val="002060"/>
                </a:solidFill>
              </a:rPr>
              <a:t>will evaluate CV and renal safety of </a:t>
            </a:r>
            <a:r>
              <a:rPr lang="en-US" sz="2800" dirty="0" err="1">
                <a:solidFill>
                  <a:srgbClr val="002060"/>
                </a:solidFill>
              </a:rPr>
              <a:t>linagliptin</a:t>
            </a:r>
            <a:r>
              <a:rPr lang="en-US" sz="2800" dirty="0">
                <a:solidFill>
                  <a:srgbClr val="002060"/>
                </a:solidFill>
              </a:rPr>
              <a:t> in patients with T2D at high CV and renal risk</a:t>
            </a:r>
            <a:endParaRPr lang="fa-IR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4785395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sz="2600" b="1" dirty="0"/>
              <a:t>Inclusion criteria</a:t>
            </a:r>
          </a:p>
          <a:p>
            <a:pPr algn="l" rtl="0"/>
            <a:r>
              <a:rPr lang="en-US" sz="2300" dirty="0"/>
              <a:t>T2D with HbA1c ≥ 6.5% and ≤ 10.0%</a:t>
            </a:r>
          </a:p>
          <a:p>
            <a:pPr algn="l" rtl="0"/>
            <a:r>
              <a:rPr lang="en-US" sz="2300" dirty="0"/>
              <a:t>Stable background anti-diabetes medication, excluding GLP1, DPP4 inhibitors, SGLT2 inhibitors</a:t>
            </a:r>
          </a:p>
          <a:p>
            <a:pPr algn="l" rtl="0"/>
            <a:r>
              <a:rPr lang="en-US" sz="2300" dirty="0"/>
              <a:t>High risk of CV, defined by</a:t>
            </a:r>
            <a:r>
              <a:rPr lang="en-US" sz="2300" dirty="0" smtClean="0"/>
              <a:t>:</a:t>
            </a:r>
          </a:p>
          <a:p>
            <a:pPr algn="l" rtl="0"/>
            <a:r>
              <a:rPr lang="en-US" sz="2300" dirty="0" smtClean="0"/>
              <a:t> </a:t>
            </a:r>
            <a:r>
              <a:rPr lang="en-US" sz="2300" dirty="0"/>
              <a:t>1) albuminuria (micro or macro) and previous </a:t>
            </a:r>
            <a:r>
              <a:rPr lang="en-US" sz="2300" dirty="0" err="1"/>
              <a:t>macrovascular</a:t>
            </a:r>
            <a:r>
              <a:rPr lang="en-US" sz="2300" dirty="0"/>
              <a:t> disease </a:t>
            </a:r>
            <a:endParaRPr lang="en-US" sz="2300" dirty="0" smtClean="0"/>
          </a:p>
          <a:p>
            <a:pPr marL="0" indent="0" algn="l" rtl="0">
              <a:buNone/>
            </a:pPr>
            <a:r>
              <a:rPr lang="en-US" sz="2300" dirty="0" smtClean="0"/>
              <a:t>        and/or</a:t>
            </a:r>
          </a:p>
          <a:p>
            <a:pPr algn="l" rtl="0"/>
            <a:r>
              <a:rPr lang="en-US" sz="2300" dirty="0" smtClean="0"/>
              <a:t>2) </a:t>
            </a:r>
            <a:r>
              <a:rPr lang="en-US" sz="2300" dirty="0"/>
              <a:t>impaired renal function with predefined </a:t>
            </a:r>
            <a:r>
              <a:rPr lang="en-US" sz="2300" dirty="0" smtClean="0"/>
              <a:t>UACR</a:t>
            </a:r>
          </a:p>
          <a:p>
            <a:pPr algn="l" rtl="0"/>
            <a:r>
              <a:rPr lang="en-US" sz="2600" b="1" dirty="0"/>
              <a:t>MAIN OUTCOMES AND MEASURES </a:t>
            </a:r>
            <a:endParaRPr lang="en-US" sz="2600" b="1" dirty="0" smtClean="0"/>
          </a:p>
          <a:p>
            <a:pPr algn="l" rtl="0"/>
            <a:r>
              <a:rPr lang="en-US" sz="2600" dirty="0" smtClean="0"/>
              <a:t>Primary outcome was </a:t>
            </a:r>
            <a:r>
              <a:rPr lang="en-US" sz="2600" dirty="0"/>
              <a:t>time to first occurrence of </a:t>
            </a:r>
            <a:r>
              <a:rPr lang="en-US" sz="2600" dirty="0" smtClean="0"/>
              <a:t>the composite </a:t>
            </a:r>
            <a:r>
              <a:rPr lang="en-US" sz="2600" dirty="0"/>
              <a:t>of CV death, </a:t>
            </a:r>
            <a:r>
              <a:rPr lang="en-US" sz="2600" dirty="0" smtClean="0"/>
              <a:t>nonfatal MI , </a:t>
            </a:r>
            <a:r>
              <a:rPr lang="en-US" sz="2600" dirty="0"/>
              <a:t>or nonfatal stroke. </a:t>
            </a:r>
            <a:endParaRPr lang="en-US" sz="2600" dirty="0" smtClean="0"/>
          </a:p>
          <a:p>
            <a:pPr algn="l" rtl="0"/>
            <a:r>
              <a:rPr lang="en-US" sz="2600" dirty="0" smtClean="0"/>
              <a:t>Secondary outcome </a:t>
            </a:r>
            <a:r>
              <a:rPr lang="en-US" sz="2600" dirty="0"/>
              <a:t>was time to first occurrence of adjudicated death due to renal failure, ESRD, </a:t>
            </a:r>
            <a:r>
              <a:rPr lang="en-US" sz="2600" dirty="0" smtClean="0"/>
              <a:t>or sustained </a:t>
            </a:r>
            <a:r>
              <a:rPr lang="en-US" sz="2600" dirty="0"/>
              <a:t>40% or higher decrease in </a:t>
            </a:r>
            <a:r>
              <a:rPr lang="en-US" sz="2600" dirty="0" err="1"/>
              <a:t>eGFR</a:t>
            </a:r>
            <a:r>
              <a:rPr lang="en-US" sz="2600" dirty="0"/>
              <a:t> from baseline.</a:t>
            </a:r>
            <a:endParaRPr lang="en-US" sz="2600" dirty="0" smtClean="0"/>
          </a:p>
          <a:p>
            <a:pPr algn="l" rtl="0"/>
            <a:endParaRPr lang="en-US" sz="2600" dirty="0"/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5889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CARMELINA Randomized Clinical Trial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i="1" dirty="0"/>
          </a:p>
        </p:txBody>
      </p:sp>
      <p:sp>
        <p:nvSpPr>
          <p:cNvPr id="4" name="Rectangle 3"/>
          <p:cNvSpPr/>
          <p:nvPr/>
        </p:nvSpPr>
        <p:spPr>
          <a:xfrm>
            <a:off x="539552" y="5949280"/>
            <a:ext cx="590465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1400" dirty="0">
                <a:solidFill>
                  <a:srgbClr val="C00000"/>
                </a:solidFill>
                <a:cs typeface="+mj-cs"/>
              </a:rPr>
              <a:t>JAMA. 2018 Nov 9. </a:t>
            </a:r>
            <a:r>
              <a:rPr lang="en-US" sz="1400" dirty="0" err="1">
                <a:solidFill>
                  <a:srgbClr val="C00000"/>
                </a:solidFill>
                <a:cs typeface="+mj-cs"/>
              </a:rPr>
              <a:t>doi</a:t>
            </a:r>
            <a:r>
              <a:rPr lang="en-US" sz="1400" dirty="0">
                <a:solidFill>
                  <a:srgbClr val="C00000"/>
                </a:solidFill>
                <a:cs typeface="+mj-cs"/>
              </a:rPr>
              <a:t>: 10.1001/jama.2018.18269. [</a:t>
            </a:r>
            <a:r>
              <a:rPr lang="en-US" sz="1400" dirty="0" err="1">
                <a:solidFill>
                  <a:srgbClr val="C00000"/>
                </a:solidFill>
                <a:cs typeface="+mj-cs"/>
              </a:rPr>
              <a:t>Epub</a:t>
            </a:r>
            <a:r>
              <a:rPr lang="en-US" sz="1400" dirty="0">
                <a:solidFill>
                  <a:srgbClr val="C00000"/>
                </a:solidFill>
                <a:cs typeface="+mj-cs"/>
              </a:rPr>
              <a:t> ahead of print</a:t>
            </a:r>
            <a:r>
              <a:rPr lang="en-US" dirty="0"/>
              <a:t>]</a:t>
            </a:r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395536" y="5085184"/>
            <a:ext cx="835292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endParaRPr lang="en-US" sz="1600" dirty="0" smtClean="0">
              <a:solidFill>
                <a:schemeClr val="tx1"/>
              </a:solidFill>
            </a:endParaRPr>
          </a:p>
          <a:p>
            <a:pPr algn="l" rtl="0"/>
            <a:r>
              <a:rPr lang="en-US" sz="1600" dirty="0" smtClean="0">
                <a:solidFill>
                  <a:schemeClr val="tx1"/>
                </a:solidFill>
              </a:rPr>
              <a:t>-Secondary outcome </a:t>
            </a:r>
            <a:r>
              <a:rPr lang="en-US" sz="1600" dirty="0">
                <a:solidFill>
                  <a:schemeClr val="tx1"/>
                </a:solidFill>
              </a:rPr>
              <a:t>was time to first occurrence of adjudicated death due to renal failure, ESRD, </a:t>
            </a:r>
            <a:r>
              <a:rPr lang="en-US" sz="1600" dirty="0" smtClean="0">
                <a:solidFill>
                  <a:schemeClr val="tx1"/>
                </a:solidFill>
              </a:rPr>
              <a:t>or sustained </a:t>
            </a:r>
            <a:r>
              <a:rPr lang="en-US" sz="1600" dirty="0">
                <a:solidFill>
                  <a:schemeClr val="tx1"/>
                </a:solidFill>
              </a:rPr>
              <a:t>40% or higher decrease in </a:t>
            </a:r>
            <a:r>
              <a:rPr lang="en-US" sz="1600" dirty="0" err="1">
                <a:solidFill>
                  <a:schemeClr val="tx1"/>
                </a:solidFill>
              </a:rPr>
              <a:t>eGFR</a:t>
            </a:r>
            <a:r>
              <a:rPr lang="en-US" sz="1600" dirty="0">
                <a:solidFill>
                  <a:schemeClr val="tx1"/>
                </a:solidFill>
              </a:rPr>
              <a:t> from </a:t>
            </a:r>
            <a:r>
              <a:rPr lang="en-US" sz="1600" dirty="0" smtClean="0">
                <a:solidFill>
                  <a:schemeClr val="tx1"/>
                </a:solidFill>
              </a:rPr>
              <a:t>baseline.</a:t>
            </a:r>
          </a:p>
          <a:p>
            <a:pPr algn="l" rtl="0"/>
            <a:r>
              <a:rPr lang="en-US" sz="1600" dirty="0" smtClean="0">
                <a:solidFill>
                  <a:schemeClr val="tx1"/>
                </a:solidFill>
              </a:rPr>
              <a:t>-Drug was associated with a sig reduction in albuminuria.</a:t>
            </a:r>
          </a:p>
          <a:p>
            <a:pPr algn="l" rtl="0"/>
            <a:r>
              <a:rPr lang="en-US" sz="1600" dirty="0" smtClean="0"/>
              <a:t>The</a:t>
            </a:r>
            <a:endParaRPr lang="fa-IR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48958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56176" y="2276872"/>
            <a:ext cx="2507372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dirty="0">
                <a:solidFill>
                  <a:schemeClr val="tx1"/>
                </a:solidFill>
              </a:rPr>
              <a:t>The risk of the secondary kidney composite outcome </a:t>
            </a:r>
            <a:r>
              <a:rPr lang="en-US" sz="1600" dirty="0" smtClean="0">
                <a:solidFill>
                  <a:schemeClr val="tx1"/>
                </a:solidFill>
              </a:rPr>
              <a:t>was not significantly different between the groups </a:t>
            </a:r>
            <a:r>
              <a:rPr lang="en-US" sz="1600" dirty="0">
                <a:solidFill>
                  <a:schemeClr val="tx1"/>
                </a:solidFill>
              </a:rPr>
              <a:t>randomized</a:t>
            </a:r>
          </a:p>
          <a:p>
            <a:pPr algn="l" rtl="0"/>
            <a:r>
              <a:rPr lang="en-US" sz="1600" dirty="0">
                <a:solidFill>
                  <a:schemeClr val="tx1"/>
                </a:solidFill>
              </a:rPr>
              <a:t>to </a:t>
            </a:r>
            <a:r>
              <a:rPr lang="en-US" sz="1600" dirty="0" err="1">
                <a:solidFill>
                  <a:schemeClr val="tx1"/>
                </a:solidFill>
              </a:rPr>
              <a:t>linagliptin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and </a:t>
            </a:r>
            <a:r>
              <a:rPr lang="en-US" sz="1600" dirty="0">
                <a:solidFill>
                  <a:schemeClr val="tx1"/>
                </a:solidFill>
              </a:rPr>
              <a:t>placebo</a:t>
            </a:r>
            <a:endParaRPr lang="fa-I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1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What are the currently available DPP-4 Inhibitors on the market? </a:t>
            </a:r>
            <a:endParaRPr lang="fa-IR" sz="24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4101643"/>
              </p:ext>
            </p:extLst>
          </p:nvPr>
        </p:nvGraphicFramePr>
        <p:xfrm>
          <a:off x="467544" y="980728"/>
          <a:ext cx="8229600" cy="55219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504056">
                <a:tc>
                  <a:txBody>
                    <a:bodyPr/>
                    <a:lstStyle/>
                    <a:p>
                      <a:pPr algn="l" rtl="0"/>
                      <a:r>
                        <a:rPr lang="en-US" dirty="0" err="1" smtClean="0"/>
                        <a:t>Alogliptin</a:t>
                      </a:r>
                      <a:endParaRPr lang="en-US" dirty="0" smtClean="0"/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Linagliptin</a:t>
                      </a:r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Vildagliptin</a:t>
                      </a:r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Saxagliptin</a:t>
                      </a:r>
                    </a:p>
                    <a:p>
                      <a:pPr rtl="1"/>
                      <a:endParaRPr lang="fa-I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sv-SE" dirty="0" smtClean="0"/>
                        <a:t>Sitagliptin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a-I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mg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qd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mg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qd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mg bid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mg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qd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mg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qd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Dosage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 hours </a:t>
                      </a:r>
                    </a:p>
                    <a:p>
                      <a:pPr marL="0" algn="ctr" defTabSz="914400" rtl="0" eaLnBrk="1" latinLnBrk="0" hangingPunct="1"/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&gt;120 hours 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hours 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hours 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hours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Approximate half-life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Renal clearance (63%)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Entero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-hepatic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Eliminated unchanged in feces via biliary excretion (85%) 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Hepatic metabolism to active metabolite Renal :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half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excretion (12%-29% unchanged parent and 21%-52% as metabolite) 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Hepatic metabolism to active metabolite </a:t>
                      </a:r>
                      <a:r>
                        <a:rPr 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half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:Renal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excretion (12%-29% unchanged parent and 21%-52% as metabolite) 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Renal clearance (75%)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Elimination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Neutral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Neutral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Neutral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Neutral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Neutral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Effect on weight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  <a:p>
                      <a:pPr marL="0" algn="ctr" defTabSz="914400" rtl="0" eaLnBrk="1" latinLnBrk="0" hangingPunct="1"/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  <a:p>
                      <a:pPr marL="0" algn="ctr" defTabSz="914400" rtl="0" eaLnBrk="1" latinLnBrk="0" hangingPunct="1"/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fa-I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</a:p>
                    <a:p>
                      <a:pPr marL="0" algn="ctr" defTabSz="914400" rtl="0" eaLnBrk="1" latinLnBrk="0" hangingPunct="1"/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Adverse events</a:t>
                      </a:r>
                      <a:endParaRPr lang="fa-I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5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4800" dirty="0" smtClean="0"/>
          </a:p>
          <a:p>
            <a:pPr marL="0" indent="0" algn="ctr" rtl="0">
              <a:buNone/>
            </a:pP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GLP1 Agonists</a:t>
            </a:r>
            <a:endParaRPr lang="fa-IR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046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Renal effects of GLP1R agonists</a:t>
            </a:r>
            <a:endParaRPr lang="fa-IR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485740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Improvement </a:t>
            </a:r>
            <a:r>
              <a:rPr lang="en-US" dirty="0"/>
              <a:t>of glucose </a:t>
            </a:r>
            <a:r>
              <a:rPr lang="en-US" dirty="0" smtClean="0"/>
              <a:t>control.</a:t>
            </a:r>
          </a:p>
          <a:p>
            <a:pPr algn="l" rtl="0"/>
            <a:r>
              <a:rPr lang="en-US" dirty="0" smtClean="0"/>
              <a:t> Lowering </a:t>
            </a:r>
            <a:r>
              <a:rPr lang="en-US" dirty="0"/>
              <a:t>of </a:t>
            </a:r>
            <a:r>
              <a:rPr lang="en-US" dirty="0" smtClean="0"/>
              <a:t>BP and weight. </a:t>
            </a:r>
          </a:p>
          <a:p>
            <a:pPr algn="l" rtl="0"/>
            <a:r>
              <a:rPr lang="en-US" dirty="0" smtClean="0"/>
              <a:t>Direct </a:t>
            </a:r>
            <a:r>
              <a:rPr lang="en-US" dirty="0"/>
              <a:t>effects on the kidney, including the </a:t>
            </a:r>
            <a:r>
              <a:rPr lang="en-US" dirty="0" err="1"/>
              <a:t>intrarenal</a:t>
            </a:r>
            <a:r>
              <a:rPr lang="en-US" dirty="0"/>
              <a:t> RAAS, </a:t>
            </a:r>
            <a:r>
              <a:rPr lang="en-US" dirty="0" err="1" smtClean="0"/>
              <a:t>ischaemia</a:t>
            </a:r>
            <a:r>
              <a:rPr lang="en-US" dirty="0" smtClean="0"/>
              <a:t>/ hypoxia</a:t>
            </a:r>
            <a:r>
              <a:rPr lang="en-US" dirty="0"/>
              <a:t>, apoptosis and neural </a:t>
            </a:r>
            <a:r>
              <a:rPr lang="en-US" dirty="0" smtClean="0"/>
              <a:t>signaling, oxidative stress, collagen accumulation. </a:t>
            </a:r>
          </a:p>
          <a:p>
            <a:pPr algn="l" rtl="0"/>
            <a:r>
              <a:rPr lang="en-US" dirty="0" smtClean="0"/>
              <a:t>Induce </a:t>
            </a:r>
            <a:r>
              <a:rPr lang="en-US" dirty="0" err="1" smtClean="0"/>
              <a:t>natriuresis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Reduce inflammation, macrophage infiltration.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284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328711"/>
              </p:ext>
            </p:extLst>
          </p:nvPr>
        </p:nvGraphicFramePr>
        <p:xfrm>
          <a:off x="228600" y="1916831"/>
          <a:ext cx="8686801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1729409"/>
                <a:gridCol w="1276783"/>
                <a:gridCol w="1229989"/>
                <a:gridCol w="1326419"/>
                <a:gridCol w="1133560"/>
                <a:gridCol w="1076241"/>
              </a:tblGrid>
              <a:tr h="216768">
                <a:tc>
                  <a:txBody>
                    <a:bodyPr/>
                    <a:lstStyle/>
                    <a:p>
                      <a:r>
                        <a:rPr lang="en-US" dirty="0" smtClean="0"/>
                        <a:t>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GLP-1RA </a:t>
                      </a:r>
                    </a:p>
                    <a:p>
                      <a:r>
                        <a:rPr lang="en-US" dirty="0" smtClean="0"/>
                        <a:t>dose</a:t>
                      </a:r>
                      <a:r>
                        <a:rPr lang="en-US" baseline="0" dirty="0" smtClean="0"/>
                        <a:t> vs. comparator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Active vs. placebo 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Median follow-up (years)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Baseline mean</a:t>
                      </a:r>
                    </a:p>
                    <a:p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eGFR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Baseline UACR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Change in UACR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LEADER</a:t>
                      </a:r>
                    </a:p>
                    <a:p>
                      <a:r>
                        <a:rPr lang="en-US" sz="1200" dirty="0" smtClean="0"/>
                        <a:t>[92.93]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Liragutide</a:t>
                      </a:r>
                      <a:r>
                        <a:rPr lang="en-US" sz="1400" dirty="0" smtClean="0"/>
                        <a:t> 1.8 mg </a:t>
                      </a:r>
                    </a:p>
                    <a:p>
                      <a:r>
                        <a:rPr lang="en-US" sz="1400" dirty="0" smtClean="0"/>
                        <a:t>once daily vs.</a:t>
                      </a:r>
                      <a:r>
                        <a:rPr lang="en-US" sz="1400" baseline="0" dirty="0" smtClean="0"/>
                        <a:t> placebo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4668 vs.4672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3.84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80.4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Micro:26.3%</a:t>
                      </a:r>
                    </a:p>
                    <a:p>
                      <a:r>
                        <a:rPr lang="en-US" sz="1600" dirty="0" smtClean="0"/>
                        <a:t>Macro: 10.5%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-17%</a:t>
                      </a:r>
                    </a:p>
                    <a:p>
                      <a:r>
                        <a:rPr lang="en-US" sz="1400" dirty="0" smtClean="0"/>
                        <a:t>(-12-21),</a:t>
                      </a:r>
                      <a:r>
                        <a:rPr lang="en-US" sz="1400" baseline="0" dirty="0" smtClean="0"/>
                        <a:t> p&lt;0.001</a:t>
                      </a:r>
                      <a:endParaRPr lang="en-US" sz="1400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SUSTAIN-6</a:t>
                      </a:r>
                    </a:p>
                    <a:p>
                      <a:r>
                        <a:rPr lang="en-US" sz="1200" dirty="0" smtClean="0"/>
                        <a:t>[94]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Semaglutide</a:t>
                      </a:r>
                      <a:r>
                        <a:rPr lang="en-US" sz="1400" baseline="0" dirty="0" smtClean="0"/>
                        <a:t> 0.5</a:t>
                      </a:r>
                    </a:p>
                    <a:p>
                      <a:r>
                        <a:rPr lang="en-US" sz="1400" baseline="0" dirty="0" smtClean="0"/>
                        <a:t>Or 1.0 mg</a:t>
                      </a:r>
                    </a:p>
                    <a:p>
                      <a:r>
                        <a:rPr lang="en-US" sz="1400" baseline="0" dirty="0" smtClean="0"/>
                        <a:t>Once daily </a:t>
                      </a:r>
                      <a:r>
                        <a:rPr lang="en-US" sz="1400" dirty="0" smtClean="0"/>
                        <a:t>vs.</a:t>
                      </a:r>
                      <a:r>
                        <a:rPr lang="en-US" sz="1400" baseline="0" dirty="0" smtClean="0"/>
                        <a:t> placebo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1648 vs. 1649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NA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</a:t>
                      </a:r>
                      <a:endParaRPr lang="en-US" sz="1400" dirty="0"/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EXSCEL</a:t>
                      </a:r>
                    </a:p>
                    <a:p>
                      <a:r>
                        <a:rPr lang="en-US" sz="1200" dirty="0" smtClean="0"/>
                        <a:t>[95]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Exenatide</a:t>
                      </a:r>
                      <a:r>
                        <a:rPr lang="en-US" sz="1400" dirty="0" smtClean="0"/>
                        <a:t> ER 2 mg once</a:t>
                      </a:r>
                    </a:p>
                    <a:p>
                      <a:r>
                        <a:rPr lang="en-US" sz="1400" dirty="0" smtClean="0"/>
                        <a:t>Weekly vs. placebo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7356</a:t>
                      </a:r>
                      <a:r>
                        <a:rPr lang="en-US" sz="1400" baseline="0" dirty="0" smtClean="0"/>
                        <a:t> vs. 7396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76.6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NA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Renal outcomes reported for GLP1RA and high CV risk 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9573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336265"/>
              </p:ext>
            </p:extLst>
          </p:nvPr>
        </p:nvGraphicFramePr>
        <p:xfrm>
          <a:off x="251520" y="2132856"/>
          <a:ext cx="86868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746"/>
                <a:gridCol w="1367584"/>
                <a:gridCol w="1557809"/>
                <a:gridCol w="1589887"/>
                <a:gridCol w="1589887"/>
                <a:gridCol w="1589887"/>
              </a:tblGrid>
              <a:tr h="99060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studies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New-onset persistent </a:t>
                      </a:r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macroALb</a:t>
                      </a:r>
                      <a:endParaRPr lang="en-US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Doubling of serum Cr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Progression to ESRD requiring RRT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Composite renal outcome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Death from any cause</a:t>
                      </a: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LEADER</a:t>
                      </a:r>
                    </a:p>
                    <a:p>
                      <a:r>
                        <a:rPr lang="en-US" sz="1400" dirty="0" smtClean="0"/>
                        <a:t>[92.93]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0.74 </a:t>
                      </a:r>
                    </a:p>
                    <a:p>
                      <a:r>
                        <a:rPr lang="en-US" sz="1400" dirty="0" smtClean="0"/>
                        <a:t>(0.60-0.91),</a:t>
                      </a:r>
                    </a:p>
                    <a:p>
                      <a:r>
                        <a:rPr lang="en-US" sz="1400" dirty="0" smtClean="0"/>
                        <a:t>P&lt;0.004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0.89(0.67-1.19), p=0.43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0.87(0.61-1.24), P=0.44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o.78(0.67-0.92), P=0.003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0.85 (0.74-0.97), P=0.02</a:t>
                      </a: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SUSTAIN-6</a:t>
                      </a:r>
                    </a:p>
                    <a:p>
                      <a:r>
                        <a:rPr lang="en-US" sz="1400" dirty="0" smtClean="0"/>
                        <a:t>[94]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0.54</a:t>
                      </a:r>
                    </a:p>
                    <a:p>
                      <a:r>
                        <a:rPr lang="en-US" sz="1400" dirty="0" smtClean="0"/>
                        <a:t> (0.37-0.77), P=0.001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1.28(0.64-2.58), p=0.48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0.91(0.40-2.07), P=0.83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0.64(0.46-0.88), P=0.005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1.05 (0.74-1.50), P=0.79</a:t>
                      </a:r>
                    </a:p>
                  </a:txBody>
                  <a:tcPr/>
                </a:tc>
              </a:tr>
              <a:tr h="9906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EXSCEL</a:t>
                      </a:r>
                    </a:p>
                    <a:p>
                      <a:r>
                        <a:rPr lang="en-US" sz="1400" dirty="0" smtClean="0"/>
                        <a:t>[95]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2.2% </a:t>
                      </a:r>
                    </a:p>
                    <a:p>
                      <a:r>
                        <a:rPr lang="en-US" sz="1400" dirty="0" smtClean="0"/>
                        <a:t>VS. 2.8%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0.7% vs. 0.9%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0.86 (0.77-0.98), P not tested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Cond’t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2239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Outcomes 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Renal </a:t>
            </a:r>
            <a:r>
              <a:rPr lang="en-US" dirty="0"/>
              <a:t>outcome was observed in fewer participants </a:t>
            </a:r>
            <a:r>
              <a:rPr lang="en-US" dirty="0" smtClean="0"/>
              <a:t>in the GLP1RA – trials than </a:t>
            </a:r>
            <a:r>
              <a:rPr lang="en-US" dirty="0"/>
              <a:t>in the placebo </a:t>
            </a:r>
            <a:r>
              <a:rPr lang="en-US" dirty="0" smtClean="0"/>
              <a:t>group.</a:t>
            </a:r>
          </a:p>
          <a:p>
            <a:pPr algn="l" rtl="0"/>
            <a:r>
              <a:rPr lang="en-US" dirty="0" smtClean="0"/>
              <a:t> This </a:t>
            </a:r>
            <a:r>
              <a:rPr lang="en-US" dirty="0"/>
              <a:t>result was driven primarily by the </a:t>
            </a:r>
            <a:r>
              <a:rPr lang="en-US" dirty="0" smtClean="0"/>
              <a:t>new onset </a:t>
            </a:r>
            <a:r>
              <a:rPr lang="en-US" dirty="0"/>
              <a:t>of persistent </a:t>
            </a:r>
            <a:r>
              <a:rPr lang="en-US" dirty="0" err="1"/>
              <a:t>macroalbuminuria</a:t>
            </a:r>
            <a:r>
              <a:rPr lang="en-US" dirty="0"/>
              <a:t>, whereas no </a:t>
            </a:r>
            <a:r>
              <a:rPr lang="en-US" dirty="0" smtClean="0"/>
              <a:t>significant differences </a:t>
            </a:r>
            <a:r>
              <a:rPr lang="en-US" dirty="0"/>
              <a:t>were observed for persistent doubling of </a:t>
            </a:r>
            <a:r>
              <a:rPr lang="en-US" dirty="0" smtClean="0"/>
              <a:t>serum </a:t>
            </a:r>
            <a:r>
              <a:rPr lang="en-US" dirty="0" err="1" smtClean="0"/>
              <a:t>cr</a:t>
            </a:r>
            <a:r>
              <a:rPr lang="en-US" dirty="0" smtClean="0"/>
              <a:t>, </a:t>
            </a:r>
            <a:r>
              <a:rPr lang="en-US" dirty="0"/>
              <a:t>ESRD and death due to renal </a:t>
            </a:r>
            <a:r>
              <a:rPr lang="en-US" dirty="0" smtClean="0"/>
              <a:t>disease.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452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Renal excretion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algn="l" rtl="0"/>
            <a:r>
              <a:rPr lang="en-US" dirty="0"/>
              <a:t> </a:t>
            </a:r>
            <a:r>
              <a:rPr lang="en-US" dirty="0" err="1"/>
              <a:t>Exenatide</a:t>
            </a:r>
            <a:r>
              <a:rPr lang="en-US" dirty="0"/>
              <a:t> and </a:t>
            </a:r>
            <a:r>
              <a:rPr lang="en-US" dirty="0" err="1"/>
              <a:t>lixisenatide</a:t>
            </a:r>
            <a:r>
              <a:rPr lang="en-US" dirty="0"/>
              <a:t> are eliminated by renal excretion and should not be used in patients with </a:t>
            </a:r>
            <a:r>
              <a:rPr lang="en-US" dirty="0" err="1"/>
              <a:t>eGFR</a:t>
            </a:r>
            <a:r>
              <a:rPr lang="en-US" dirty="0"/>
              <a:t>&lt;30 </a:t>
            </a:r>
            <a:r>
              <a:rPr lang="en-US" dirty="0" smtClean="0"/>
              <a:t>mL/min.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 err="1"/>
              <a:t>Liraglutide</a:t>
            </a:r>
            <a:r>
              <a:rPr lang="en-US" dirty="0"/>
              <a:t>, </a:t>
            </a:r>
            <a:r>
              <a:rPr lang="en-US" dirty="0" err="1"/>
              <a:t>albiglutide</a:t>
            </a:r>
            <a:r>
              <a:rPr lang="en-US" dirty="0"/>
              <a:t>, </a:t>
            </a:r>
            <a:r>
              <a:rPr lang="en-US" dirty="0" err="1"/>
              <a:t>dulaglutide</a:t>
            </a:r>
            <a:r>
              <a:rPr lang="en-US" dirty="0"/>
              <a:t>, and </a:t>
            </a:r>
            <a:r>
              <a:rPr lang="en-US" dirty="0" err="1"/>
              <a:t>semaglutide</a:t>
            </a:r>
            <a:r>
              <a:rPr lang="en-US" dirty="0"/>
              <a:t> are not </a:t>
            </a:r>
            <a:r>
              <a:rPr lang="en-US" dirty="0" err="1"/>
              <a:t>renally</a:t>
            </a:r>
            <a:r>
              <a:rPr lang="en-US" dirty="0"/>
              <a:t> excreted but should be used with caution in patients with renal </a:t>
            </a:r>
            <a:r>
              <a:rPr lang="en-US" dirty="0" smtClean="0"/>
              <a:t>impairment.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9256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Definition of renal endpoints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4785395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>
                <a:cs typeface="+mj-cs"/>
              </a:rPr>
              <a:t>The definition of renal endpoints is </a:t>
            </a:r>
            <a:r>
              <a:rPr lang="en-US" dirty="0" smtClean="0">
                <a:cs typeface="+mj-cs"/>
              </a:rPr>
              <a:t>heterogeneous a </a:t>
            </a:r>
            <a:r>
              <a:rPr lang="en-US" dirty="0">
                <a:cs typeface="+mj-cs"/>
              </a:rPr>
              <a:t>wide range of variable outcomes are </a:t>
            </a:r>
            <a:r>
              <a:rPr lang="en-US" dirty="0" smtClean="0">
                <a:cs typeface="+mj-cs"/>
              </a:rPr>
              <a:t>used.</a:t>
            </a:r>
          </a:p>
          <a:p>
            <a:pPr algn="l" rtl="0"/>
            <a:r>
              <a:rPr lang="en-US" dirty="0" smtClean="0">
                <a:cs typeface="+mj-cs"/>
              </a:rPr>
              <a:t>ADVANCE,LEADER, EMPA-REG OUTCOME </a:t>
            </a:r>
            <a:r>
              <a:rPr lang="en-US" dirty="0">
                <a:cs typeface="+mj-cs"/>
              </a:rPr>
              <a:t>kidney </a:t>
            </a:r>
            <a:r>
              <a:rPr lang="en-US" dirty="0" smtClean="0">
                <a:cs typeface="+mj-cs"/>
              </a:rPr>
              <a:t>study </a:t>
            </a:r>
            <a:r>
              <a:rPr lang="en-US" dirty="0">
                <a:cs typeface="+mj-cs"/>
              </a:rPr>
              <a:t>used </a:t>
            </a:r>
            <a:r>
              <a:rPr lang="en-US" dirty="0" smtClean="0">
                <a:cs typeface="+mj-cs"/>
              </a:rPr>
              <a:t>composite </a:t>
            </a:r>
            <a:r>
              <a:rPr lang="en-US" dirty="0">
                <a:cs typeface="+mj-cs"/>
              </a:rPr>
              <a:t>renal </a:t>
            </a:r>
            <a:r>
              <a:rPr lang="en-US" dirty="0" smtClean="0">
                <a:cs typeface="+mj-cs"/>
              </a:rPr>
              <a:t>endpoints:</a:t>
            </a:r>
          </a:p>
          <a:p>
            <a:pPr marL="0" indent="0" algn="l" rtl="0">
              <a:buNone/>
            </a:pPr>
            <a:endParaRPr lang="en-US" dirty="0" smtClean="0">
              <a:cs typeface="+mj-cs"/>
            </a:endParaRPr>
          </a:p>
          <a:p>
            <a:pPr algn="l" rtl="0"/>
            <a:r>
              <a:rPr lang="en-US" dirty="0" smtClean="0">
                <a:cs typeface="+mj-cs"/>
              </a:rPr>
              <a:t> New </a:t>
            </a:r>
            <a:r>
              <a:rPr lang="en-US" dirty="0">
                <a:cs typeface="+mj-cs"/>
              </a:rPr>
              <a:t>onset of </a:t>
            </a:r>
            <a:r>
              <a:rPr lang="en-US" dirty="0" err="1" smtClean="0">
                <a:cs typeface="+mj-cs"/>
              </a:rPr>
              <a:t>macroalbuminuria</a:t>
            </a:r>
            <a:r>
              <a:rPr lang="en-US" dirty="0" smtClean="0">
                <a:cs typeface="+mj-cs"/>
              </a:rPr>
              <a:t> (UACR </a:t>
            </a:r>
            <a:r>
              <a:rPr lang="en-US" dirty="0">
                <a:cs typeface="+mj-cs"/>
              </a:rPr>
              <a:t>&gt;300 </a:t>
            </a:r>
            <a:r>
              <a:rPr lang="en-US" sz="1700" dirty="0">
                <a:cs typeface="+mj-cs"/>
              </a:rPr>
              <a:t>mg/g)  </a:t>
            </a:r>
          </a:p>
          <a:p>
            <a:pPr algn="l" rtl="0"/>
            <a:r>
              <a:rPr lang="en-US" dirty="0" smtClean="0">
                <a:cs typeface="+mj-cs"/>
              </a:rPr>
              <a:t>Doubling </a:t>
            </a:r>
            <a:r>
              <a:rPr lang="en-US" dirty="0">
                <a:cs typeface="+mj-cs"/>
              </a:rPr>
              <a:t>of </a:t>
            </a:r>
            <a:r>
              <a:rPr lang="en-US" dirty="0" smtClean="0">
                <a:cs typeface="+mj-cs"/>
              </a:rPr>
              <a:t>serum Cr with an </a:t>
            </a:r>
            <a:r>
              <a:rPr lang="en-US" dirty="0" err="1" smtClean="0">
                <a:cs typeface="+mj-cs"/>
              </a:rPr>
              <a:t>eGFR</a:t>
            </a:r>
            <a:r>
              <a:rPr lang="en-US" dirty="0" smtClean="0">
                <a:cs typeface="+mj-cs"/>
              </a:rPr>
              <a:t> ≤ 45 </a:t>
            </a:r>
            <a:r>
              <a:rPr lang="en-US" sz="1700" dirty="0" smtClean="0">
                <a:cs typeface="+mj-cs"/>
              </a:rPr>
              <a:t>ml/min per 1.73 m2</a:t>
            </a:r>
          </a:p>
          <a:p>
            <a:pPr algn="l" rtl="0"/>
            <a:r>
              <a:rPr lang="en-US" dirty="0" smtClean="0">
                <a:cs typeface="+mj-cs"/>
              </a:rPr>
              <a:t>Initiation of RRT </a:t>
            </a:r>
            <a:r>
              <a:rPr lang="en-US" dirty="0">
                <a:cs typeface="+mj-cs"/>
              </a:rPr>
              <a:t>or death from renal cause</a:t>
            </a:r>
            <a:endParaRPr lang="fa-IR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921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Conclusion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4929411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/>
              <a:t>Improving </a:t>
            </a:r>
            <a:r>
              <a:rPr lang="en-US" dirty="0" smtClean="0"/>
              <a:t>glucose </a:t>
            </a:r>
            <a:r>
              <a:rPr lang="en-US" dirty="0"/>
              <a:t>control remains essential to either </a:t>
            </a:r>
            <a:r>
              <a:rPr lang="en-US" dirty="0" smtClean="0"/>
              <a:t>prevent or slow </a:t>
            </a:r>
            <a:r>
              <a:rPr lang="en-US" dirty="0"/>
              <a:t>the progression of DKD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The renal-protective potential of DPP-4is remained largely unproven.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GLP-1RAs and </a:t>
            </a:r>
            <a:r>
              <a:rPr lang="en-US" dirty="0"/>
              <a:t>SGLT2is have proven their ability to reduce </a:t>
            </a:r>
            <a:r>
              <a:rPr lang="en-US" dirty="0" smtClean="0"/>
              <a:t>composite renal outcomes </a:t>
            </a:r>
            <a:r>
              <a:rPr lang="en-US" dirty="0"/>
              <a:t>including albuminuria, </a:t>
            </a:r>
            <a:r>
              <a:rPr lang="en-US" dirty="0" err="1"/>
              <a:t>eGFR</a:t>
            </a:r>
            <a:r>
              <a:rPr lang="en-US" dirty="0"/>
              <a:t> decline, doubling </a:t>
            </a:r>
            <a:r>
              <a:rPr lang="en-US" dirty="0" smtClean="0"/>
              <a:t>of Cr and </a:t>
            </a:r>
            <a:r>
              <a:rPr lang="en-US" dirty="0"/>
              <a:t>progression to ESRD or kidney-related </a:t>
            </a:r>
            <a:r>
              <a:rPr lang="en-US" dirty="0" smtClean="0"/>
              <a:t>death, mainly driven by the reduction of new-onset </a:t>
            </a:r>
            <a:r>
              <a:rPr lang="en-US" dirty="0" err="1" smtClean="0"/>
              <a:t>macroalbuminuria</a:t>
            </a:r>
            <a:r>
              <a:rPr lang="en-US" dirty="0" smtClean="0"/>
              <a:t>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Only </a:t>
            </a:r>
            <a:r>
              <a:rPr lang="en-US" dirty="0"/>
              <a:t>SGLT2is have proved capable of reducing </a:t>
            </a:r>
            <a:r>
              <a:rPr lang="en-US" dirty="0" smtClean="0"/>
              <a:t>hard clinical endpoints</a:t>
            </a:r>
            <a:r>
              <a:rPr lang="en-US" dirty="0"/>
              <a:t>, such as doubling of </a:t>
            </a:r>
            <a:r>
              <a:rPr lang="en-US" dirty="0" err="1" smtClean="0"/>
              <a:t>cr</a:t>
            </a:r>
            <a:r>
              <a:rPr lang="en-US" dirty="0" smtClean="0"/>
              <a:t> and progression to ESRD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74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4"/>
            <a:ext cx="4824000" cy="4824000"/>
          </a:xfrm>
        </p:spPr>
      </p:pic>
      <p:sp>
        <p:nvSpPr>
          <p:cNvPr id="5" name="Rectangle 4"/>
          <p:cNvSpPr/>
          <p:nvPr/>
        </p:nvSpPr>
        <p:spPr>
          <a:xfrm>
            <a:off x="2195736" y="6093296"/>
            <a:ext cx="504056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5400" dirty="0" smtClean="0">
                <a:solidFill>
                  <a:srgbClr val="002060"/>
                </a:solidFill>
              </a:rPr>
              <a:t>با تشکر</a:t>
            </a:r>
            <a:endParaRPr lang="fa-IR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42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2060"/>
                </a:solidFill>
              </a:rPr>
              <a:t>C</a:t>
            </a:r>
            <a:r>
              <a:rPr lang="en-US" dirty="0" err="1" smtClean="0">
                <a:solidFill>
                  <a:srgbClr val="002060"/>
                </a:solidFill>
              </a:rPr>
              <a:t>ond’t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In </a:t>
            </a:r>
            <a:r>
              <a:rPr lang="en-US" dirty="0" err="1" smtClean="0"/>
              <a:t>Empa</a:t>
            </a:r>
            <a:r>
              <a:rPr lang="en-US" dirty="0" smtClean="0"/>
              <a:t> –REG trial, </a:t>
            </a:r>
            <a:r>
              <a:rPr lang="en-US" dirty="0" err="1" smtClean="0"/>
              <a:t>prespecified</a:t>
            </a:r>
            <a:r>
              <a:rPr lang="en-US" dirty="0" smtClean="0"/>
              <a:t> </a:t>
            </a:r>
            <a:r>
              <a:rPr lang="en-US" dirty="0"/>
              <a:t>renal outcomes </a:t>
            </a:r>
            <a:r>
              <a:rPr lang="en-US" dirty="0" smtClean="0"/>
              <a:t>included:</a:t>
            </a:r>
          </a:p>
          <a:p>
            <a:pPr algn="l" rtl="0"/>
            <a:r>
              <a:rPr lang="en-US" dirty="0" smtClean="0"/>
              <a:t>Incident </a:t>
            </a:r>
            <a:r>
              <a:rPr lang="en-US" dirty="0"/>
              <a:t>or worsening nephropathy (</a:t>
            </a:r>
            <a:r>
              <a:rPr lang="en-US" dirty="0" smtClean="0"/>
              <a:t>progression to </a:t>
            </a:r>
            <a:r>
              <a:rPr lang="en-US" dirty="0" err="1"/>
              <a:t>macroalbuminuria</a:t>
            </a:r>
            <a:r>
              <a:rPr lang="en-US" dirty="0"/>
              <a:t>, doubling of the serum </a:t>
            </a:r>
            <a:r>
              <a:rPr lang="en-US" dirty="0" err="1" smtClean="0"/>
              <a:t>cr</a:t>
            </a:r>
            <a:r>
              <a:rPr lang="en-US" dirty="0" smtClean="0"/>
              <a:t> </a:t>
            </a:r>
            <a:r>
              <a:rPr lang="en-US" dirty="0"/>
              <a:t>level, initiation </a:t>
            </a:r>
            <a:r>
              <a:rPr lang="en-US" dirty="0" smtClean="0"/>
              <a:t>of renal-replacement </a:t>
            </a:r>
            <a:r>
              <a:rPr lang="en-US" dirty="0"/>
              <a:t>therapy, or death from renal disease) and incident albuminuria.</a:t>
            </a:r>
            <a:endParaRPr lang="fa-I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5304"/>
            <a:ext cx="42497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66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Cont’d</a:t>
            </a:r>
            <a:endParaRPr lang="fa-IR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Renal endpoints </a:t>
            </a:r>
            <a:r>
              <a:rPr lang="en-US" dirty="0"/>
              <a:t>were </a:t>
            </a:r>
            <a:r>
              <a:rPr lang="en-US" dirty="0" smtClean="0"/>
              <a:t>performed </a:t>
            </a:r>
            <a:r>
              <a:rPr lang="en-US" dirty="0"/>
              <a:t>as </a:t>
            </a:r>
            <a:r>
              <a:rPr lang="en-US" dirty="0" err="1"/>
              <a:t>prespecified</a:t>
            </a:r>
            <a:r>
              <a:rPr lang="en-US" dirty="0"/>
              <a:t> </a:t>
            </a:r>
            <a:r>
              <a:rPr lang="en-US" dirty="0" smtClean="0"/>
              <a:t>secondary outcomes </a:t>
            </a:r>
            <a:r>
              <a:rPr lang="en-US" dirty="0"/>
              <a:t>in the cardiovascular safety trials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Some ongoing studies have renal outcomes as primary outcomes.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54507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73616" cy="1143000"/>
          </a:xfrm>
        </p:spPr>
        <p:txBody>
          <a:bodyPr>
            <a:normAutofit/>
          </a:bodyPr>
          <a:lstStyle/>
          <a:p>
            <a:pPr rtl="0"/>
            <a:r>
              <a:rPr lang="en-US" sz="2400" dirty="0">
                <a:solidFill>
                  <a:srgbClr val="002060"/>
                </a:solidFill>
              </a:rPr>
              <a:t>Renal outcome measures in drug studies of diabetic (chronic) kidney dise</a:t>
            </a:r>
            <a:r>
              <a:rPr lang="en-US" sz="2700" dirty="0">
                <a:solidFill>
                  <a:srgbClr val="002060"/>
                </a:solidFill>
              </a:rPr>
              <a:t>ase</a:t>
            </a:r>
            <a:endParaRPr lang="fa-IR" sz="27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268760"/>
            <a:ext cx="98107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6309320"/>
            <a:ext cx="5040560" cy="548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1600" dirty="0">
                <a:solidFill>
                  <a:srgbClr val="C00000"/>
                </a:solidFill>
              </a:rPr>
              <a:t>Kidney International Reports (2018) 3, 1030–1038</a:t>
            </a:r>
            <a:endParaRPr lang="fa-IR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9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New </a:t>
            </a:r>
            <a:r>
              <a:rPr lang="en-US" dirty="0" err="1">
                <a:solidFill>
                  <a:srgbClr val="002060"/>
                </a:solidFill>
              </a:rPr>
              <a:t>antidiabetic</a:t>
            </a:r>
            <a:r>
              <a:rPr lang="en-US" dirty="0">
                <a:solidFill>
                  <a:srgbClr val="002060"/>
                </a:solidFill>
              </a:rPr>
              <a:t> drugs</a:t>
            </a:r>
            <a:endParaRPr lang="fa-IR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2051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78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/>
            <a:endParaRPr lang="en-US" dirty="0" smtClean="0"/>
          </a:p>
          <a:p>
            <a:pPr marL="0" indent="0" algn="ctr" rtl="0">
              <a:buNone/>
            </a:pPr>
            <a:endParaRPr lang="en-US" dirty="0" smtClean="0"/>
          </a:p>
          <a:p>
            <a:pPr marL="0" indent="0" algn="ctr" rtl="0">
              <a:buNone/>
            </a:pP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SGLT2 Inhibitors</a:t>
            </a:r>
            <a:endParaRPr lang="fa-IR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9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509588"/>
            <a:ext cx="8201025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1487" y="6237312"/>
            <a:ext cx="820102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/>
            <a:r>
              <a:rPr lang="en-US" sz="1600" dirty="0">
                <a:solidFill>
                  <a:srgbClr val="C00000"/>
                </a:solidFill>
              </a:rPr>
              <a:t>Endocrine Rev. 32, 515–531 (2011); </a:t>
            </a:r>
            <a:r>
              <a:rPr lang="en-US" sz="1600" dirty="0" smtClean="0">
                <a:solidFill>
                  <a:srgbClr val="C00000"/>
                </a:solidFill>
              </a:rPr>
              <a:t>permission conveyed </a:t>
            </a:r>
            <a:r>
              <a:rPr lang="en-US" sz="1600" dirty="0">
                <a:solidFill>
                  <a:srgbClr val="C00000"/>
                </a:solidFill>
              </a:rPr>
              <a:t>through Copyright Clearance Center, Inc.</a:t>
            </a:r>
            <a:endParaRPr lang="fa-IR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2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1412</Words>
  <Application>Microsoft Office PowerPoint</Application>
  <PresentationFormat>On-screen Show (4:3)</PresentationFormat>
  <Paragraphs>313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1_Office Theme</vt:lpstr>
      <vt:lpstr>Renoprotection with new antidiabetic drugs</vt:lpstr>
      <vt:lpstr>Objectives:</vt:lpstr>
      <vt:lpstr>Definition of renal endpoints</vt:lpstr>
      <vt:lpstr>Cond’t</vt:lpstr>
      <vt:lpstr>Cont’d</vt:lpstr>
      <vt:lpstr>Renal outcome measures in drug studies of diabetic (chronic) kidney disease</vt:lpstr>
      <vt:lpstr>New antidiabetic drugs</vt:lpstr>
      <vt:lpstr>PowerPoint Presentation</vt:lpstr>
      <vt:lpstr>PowerPoint Presentation</vt:lpstr>
      <vt:lpstr>PowerPoint Presentation</vt:lpstr>
      <vt:lpstr>Mechanism of action of SGLT2is</vt:lpstr>
      <vt:lpstr>PowerPoint Presentation</vt:lpstr>
      <vt:lpstr>Renal outcome of nephropathy of Empagliflozin</vt:lpstr>
      <vt:lpstr>Cond’t</vt:lpstr>
      <vt:lpstr>CANVAS Trial</vt:lpstr>
      <vt:lpstr>Kidney Function Dose Adjustments for Approved SGLT2 Inhibitors</vt:lpstr>
      <vt:lpstr>PowerPoint Presentation</vt:lpstr>
      <vt:lpstr>Renal outcomes of DPP4 i</vt:lpstr>
      <vt:lpstr>Renal outcomes reported with DPP-4is in patients with T2DM and high cardiovascular risk</vt:lpstr>
      <vt:lpstr>Cond’t</vt:lpstr>
      <vt:lpstr>CARMELINA will evaluate CV and renal safety of linagliptin in patients with T2D at high CV and renal risk</vt:lpstr>
      <vt:lpstr>The CARMELINA Randomized Clinical Trial</vt:lpstr>
      <vt:lpstr>What are the currently available DPP-4 Inhibitors on the market? </vt:lpstr>
      <vt:lpstr>PowerPoint Presentation</vt:lpstr>
      <vt:lpstr>Renal effects of GLP1R agonists</vt:lpstr>
      <vt:lpstr>Renal outcomes reported for GLP1RA and high CV risk </vt:lpstr>
      <vt:lpstr>Cond’t</vt:lpstr>
      <vt:lpstr>Outcomes </vt:lpstr>
      <vt:lpstr>Renal excretion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Renoprotection and new antidiabetic drugs</dc:title>
  <dc:creator>عطیه آموزگار</dc:creator>
  <cp:lastModifiedBy>عطیه آموزگار</cp:lastModifiedBy>
  <cp:revision>193</cp:revision>
  <dcterms:created xsi:type="dcterms:W3CDTF">2018-12-03T05:59:12Z</dcterms:created>
  <dcterms:modified xsi:type="dcterms:W3CDTF">2018-12-12T09:01:26Z</dcterms:modified>
</cp:coreProperties>
</file>