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99"/>
  </p:notesMasterIdLst>
  <p:sldIdLst>
    <p:sldId id="256" r:id="rId2"/>
    <p:sldId id="487" r:id="rId3"/>
    <p:sldId id="546" r:id="rId4"/>
    <p:sldId id="490" r:id="rId5"/>
    <p:sldId id="491" r:id="rId6"/>
    <p:sldId id="498" r:id="rId7"/>
    <p:sldId id="492" r:id="rId8"/>
    <p:sldId id="493" r:id="rId9"/>
    <p:sldId id="494" r:id="rId10"/>
    <p:sldId id="495" r:id="rId11"/>
    <p:sldId id="496" r:id="rId12"/>
    <p:sldId id="497" r:id="rId13"/>
    <p:sldId id="500" r:id="rId14"/>
    <p:sldId id="501" r:id="rId15"/>
    <p:sldId id="502" r:id="rId16"/>
    <p:sldId id="503" r:id="rId17"/>
    <p:sldId id="504" r:id="rId18"/>
    <p:sldId id="443" r:id="rId19"/>
    <p:sldId id="513" r:id="rId20"/>
    <p:sldId id="561" r:id="rId21"/>
    <p:sldId id="562" r:id="rId22"/>
    <p:sldId id="547" r:id="rId23"/>
    <p:sldId id="488" r:id="rId24"/>
    <p:sldId id="258" r:id="rId25"/>
    <p:sldId id="313" r:id="rId26"/>
    <p:sldId id="314" r:id="rId27"/>
    <p:sldId id="308" r:id="rId28"/>
    <p:sldId id="315" r:id="rId29"/>
    <p:sldId id="316" r:id="rId30"/>
    <p:sldId id="485" r:id="rId31"/>
    <p:sldId id="259" r:id="rId32"/>
    <p:sldId id="489" r:id="rId33"/>
    <p:sldId id="260" r:id="rId34"/>
    <p:sldId id="318" r:id="rId35"/>
    <p:sldId id="319" r:id="rId36"/>
    <p:sldId id="320" r:id="rId37"/>
    <p:sldId id="321" r:id="rId38"/>
    <p:sldId id="322" r:id="rId39"/>
    <p:sldId id="323" r:id="rId40"/>
    <p:sldId id="325" r:id="rId41"/>
    <p:sldId id="340" r:id="rId42"/>
    <p:sldId id="261" r:id="rId43"/>
    <p:sldId id="350" r:id="rId44"/>
    <p:sldId id="262" r:id="rId45"/>
    <p:sldId id="566" r:id="rId46"/>
    <p:sldId id="355" r:id="rId47"/>
    <p:sldId id="263" r:id="rId48"/>
    <p:sldId id="356" r:id="rId49"/>
    <p:sldId id="264" r:id="rId50"/>
    <p:sldId id="360" r:id="rId51"/>
    <p:sldId id="567" r:id="rId52"/>
    <p:sldId id="265" r:id="rId53"/>
    <p:sldId id="415" r:id="rId54"/>
    <p:sldId id="514" r:id="rId55"/>
    <p:sldId id="414" r:id="rId56"/>
    <p:sldId id="515" r:id="rId57"/>
    <p:sldId id="519" r:id="rId58"/>
    <p:sldId id="413" r:id="rId59"/>
    <p:sldId id="516" r:id="rId60"/>
    <p:sldId id="517" r:id="rId61"/>
    <p:sldId id="365" r:id="rId62"/>
    <p:sldId id="367" r:id="rId63"/>
    <p:sldId id="369" r:id="rId64"/>
    <p:sldId id="266" r:id="rId65"/>
    <p:sldId id="267" r:id="rId66"/>
    <p:sldId id="268" r:id="rId67"/>
    <p:sldId id="269" r:id="rId68"/>
    <p:sldId id="270" r:id="rId69"/>
    <p:sldId id="378" r:id="rId70"/>
    <p:sldId id="520" r:id="rId71"/>
    <p:sldId id="521" r:id="rId72"/>
    <p:sldId id="271" r:id="rId73"/>
    <p:sldId id="272" r:id="rId74"/>
    <p:sldId id="381" r:id="rId75"/>
    <p:sldId id="273" r:id="rId76"/>
    <p:sldId id="274" r:id="rId77"/>
    <p:sldId id="384" r:id="rId78"/>
    <p:sldId id="385" r:id="rId79"/>
    <p:sldId id="386" r:id="rId80"/>
    <p:sldId id="572" r:id="rId81"/>
    <p:sldId id="388" r:id="rId82"/>
    <p:sldId id="275" r:id="rId83"/>
    <p:sldId id="276" r:id="rId84"/>
    <p:sldId id="390" r:id="rId85"/>
    <p:sldId id="570" r:id="rId86"/>
    <p:sldId id="559" r:id="rId87"/>
    <p:sldId id="560" r:id="rId88"/>
    <p:sldId id="277" r:id="rId89"/>
    <p:sldId id="278" r:id="rId90"/>
    <p:sldId id="394" r:id="rId91"/>
    <p:sldId id="571" r:id="rId92"/>
    <p:sldId id="558" r:id="rId93"/>
    <p:sldId id="400" r:id="rId94"/>
    <p:sldId id="279" r:id="rId95"/>
    <p:sldId id="307" r:id="rId96"/>
    <p:sldId id="280" r:id="rId97"/>
    <p:sldId id="482" r:id="rId98"/>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0A0F54B-561C-4F07-9C0A-2E62AA3F4AB1}" type="datetimeFigureOut">
              <a:rPr lang="fa-IR" smtClean="0"/>
              <a:pPr/>
              <a:t>04/01/1437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B57145A-7781-4634-A1F0-A5D98161E42F}"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7A50DCAA-9EF0-4FA0-AE86-3C66533ACF64}" type="datetimeFigureOut">
              <a:rPr lang="fa-IR" smtClean="0"/>
              <a:pPr/>
              <a:t>04/01/1437</a:t>
            </a:fld>
            <a:endParaRPr lang="fa-IR"/>
          </a:p>
        </p:txBody>
      </p:sp>
      <p:sp>
        <p:nvSpPr>
          <p:cNvPr id="20" name="Footer Placeholder 19"/>
          <p:cNvSpPr>
            <a:spLocks noGrp="1"/>
          </p:cNvSpPr>
          <p:nvPr>
            <p:ph type="ftr" sz="quarter" idx="11"/>
          </p:nvPr>
        </p:nvSpPr>
        <p:spPr/>
        <p:txBody>
          <a:bodyPr/>
          <a:lstStyle>
            <a:extLst/>
          </a:lstStyle>
          <a:p>
            <a:endParaRPr lang="fa-IR"/>
          </a:p>
        </p:txBody>
      </p:sp>
      <p:sp>
        <p:nvSpPr>
          <p:cNvPr id="10" name="Slide Number Placeholder 9"/>
          <p:cNvSpPr>
            <a:spLocks noGrp="1"/>
          </p:cNvSpPr>
          <p:nvPr>
            <p:ph type="sldNum" sz="quarter" idx="12"/>
          </p:nvPr>
        </p:nvSpPr>
        <p:spPr/>
        <p:txBody>
          <a:bodyPr/>
          <a:lstStyle>
            <a:extLst/>
          </a:lstStyle>
          <a:p>
            <a:fld id="{A3865B84-903F-4AD8-B95C-2BB46774B8DB}" type="slidenum">
              <a:rPr lang="fa-IR" smtClean="0"/>
              <a:pPr/>
              <a:t>‹#›</a:t>
            </a:fld>
            <a:endParaRPr lang="fa-I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A50DCAA-9EF0-4FA0-AE86-3C66533ACF64}" type="datetimeFigureOut">
              <a:rPr lang="fa-IR" smtClean="0"/>
              <a:pPr/>
              <a:t>04/01/1437</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A3865B84-903F-4AD8-B95C-2BB46774B8DB}"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A50DCAA-9EF0-4FA0-AE86-3C66533ACF64}" type="datetimeFigureOut">
              <a:rPr lang="fa-IR" smtClean="0"/>
              <a:pPr/>
              <a:t>04/01/1437</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A3865B84-903F-4AD8-B95C-2BB46774B8DB}"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A50DCAA-9EF0-4FA0-AE86-3C66533ACF64}" type="datetimeFigureOut">
              <a:rPr lang="fa-IR" smtClean="0"/>
              <a:pPr/>
              <a:t>04/01/1437</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A3865B84-903F-4AD8-B95C-2BB46774B8DB}"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A50DCAA-9EF0-4FA0-AE86-3C66533ACF64}" type="datetimeFigureOut">
              <a:rPr lang="fa-IR" smtClean="0"/>
              <a:pPr/>
              <a:t>04/01/1437</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A3865B84-903F-4AD8-B95C-2BB46774B8DB}" type="slidenum">
              <a:rPr lang="fa-IR" smtClean="0"/>
              <a:pPr/>
              <a:t>‹#›</a:t>
            </a:fld>
            <a:endParaRPr lang="fa-I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A50DCAA-9EF0-4FA0-AE86-3C66533ACF64}" type="datetimeFigureOut">
              <a:rPr lang="fa-IR" smtClean="0"/>
              <a:pPr/>
              <a:t>04/01/1437</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A3865B84-903F-4AD8-B95C-2BB46774B8DB}"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A50DCAA-9EF0-4FA0-AE86-3C66533ACF64}" type="datetimeFigureOut">
              <a:rPr lang="fa-IR" smtClean="0"/>
              <a:pPr/>
              <a:t>04/01/1437</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A3865B84-903F-4AD8-B95C-2BB46774B8DB}"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A50DCAA-9EF0-4FA0-AE86-3C66533ACF64}" type="datetimeFigureOut">
              <a:rPr lang="fa-IR" smtClean="0"/>
              <a:pPr/>
              <a:t>04/01/1437</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A3865B84-903F-4AD8-B95C-2BB46774B8DB}"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7A50DCAA-9EF0-4FA0-AE86-3C66533ACF64}" type="datetimeFigureOut">
              <a:rPr lang="fa-IR" smtClean="0"/>
              <a:pPr/>
              <a:t>04/01/1437</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A3865B84-903F-4AD8-B95C-2BB46774B8DB}" type="slidenum">
              <a:rPr lang="fa-IR" smtClean="0"/>
              <a:pPr/>
              <a:t>‹#›</a:t>
            </a:fld>
            <a:endParaRPr lang="fa-I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A50DCAA-9EF0-4FA0-AE86-3C66533ACF64}" type="datetimeFigureOut">
              <a:rPr lang="fa-IR" smtClean="0"/>
              <a:pPr/>
              <a:t>04/01/1437</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A3865B84-903F-4AD8-B95C-2BB46774B8DB}"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7A50DCAA-9EF0-4FA0-AE86-3C66533ACF64}" type="datetimeFigureOut">
              <a:rPr lang="fa-IR" smtClean="0"/>
              <a:pPr/>
              <a:t>04/01/1437</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A3865B84-903F-4AD8-B95C-2BB46774B8DB}" type="slidenum">
              <a:rPr lang="fa-IR" smtClean="0"/>
              <a:pPr/>
              <a:t>‹#›</a:t>
            </a:fld>
            <a:endParaRPr lang="fa-I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A50DCAA-9EF0-4FA0-AE86-3C66533ACF64}" type="datetimeFigureOut">
              <a:rPr lang="fa-IR" smtClean="0"/>
              <a:pPr/>
              <a:t>04/01/1437</a:t>
            </a:fld>
            <a:endParaRPr lang="fa-I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a-I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3865B84-903F-4AD8-B95C-2BB46774B8DB}" type="slidenum">
              <a:rPr lang="fa-IR" smtClean="0"/>
              <a:pPr/>
              <a:t>‹#›</a:t>
            </a:fld>
            <a:endParaRPr lang="fa-I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5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42.jpeg"/></Relationships>
</file>

<file path=ppt/slides/_rels/slide8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7290" y="359898"/>
            <a:ext cx="7481910" cy="2997664"/>
          </a:xfrm>
        </p:spPr>
        <p:txBody>
          <a:bodyPr>
            <a:normAutofit/>
          </a:bodyPr>
          <a:lstStyle/>
          <a:p>
            <a:r>
              <a:rPr lang="en-US" b="1" dirty="0" smtClean="0"/>
              <a:t>Treatment of Symptoms of the Menopause</a:t>
            </a:r>
            <a:endParaRPr lang="fa-IR" dirty="0"/>
          </a:p>
        </p:txBody>
      </p:sp>
      <p:sp>
        <p:nvSpPr>
          <p:cNvPr id="3" name="Subtitle 2"/>
          <p:cNvSpPr>
            <a:spLocks noGrp="1"/>
          </p:cNvSpPr>
          <p:nvPr>
            <p:ph type="subTitle" idx="1"/>
          </p:nvPr>
        </p:nvSpPr>
        <p:spPr>
          <a:xfrm>
            <a:off x="1432560" y="4714884"/>
            <a:ext cx="7406640" cy="1571636"/>
          </a:xfrm>
        </p:spPr>
        <p:txBody>
          <a:bodyPr/>
          <a:lstStyle/>
          <a:p>
            <a:endParaRPr lang="fa-I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74638"/>
            <a:ext cx="7862150" cy="868346"/>
          </a:xfrm>
        </p:spPr>
        <p:txBody>
          <a:bodyPr/>
          <a:lstStyle/>
          <a:p>
            <a:r>
              <a:rPr lang="en-US" b="1" dirty="0" smtClean="0"/>
              <a:t>Breast cancer</a:t>
            </a:r>
            <a:endParaRPr lang="fa-IR" dirty="0"/>
          </a:p>
        </p:txBody>
      </p:sp>
      <p:sp>
        <p:nvSpPr>
          <p:cNvPr id="3" name="Content Placeholder 2"/>
          <p:cNvSpPr>
            <a:spLocks noGrp="1"/>
          </p:cNvSpPr>
          <p:nvPr>
            <p:ph idx="1"/>
          </p:nvPr>
        </p:nvSpPr>
        <p:spPr>
          <a:xfrm>
            <a:off x="1071538" y="1285860"/>
            <a:ext cx="7858180" cy="5286412"/>
          </a:xfrm>
        </p:spPr>
        <p:txBody>
          <a:bodyPr>
            <a:normAutofit fontScale="77500" lnSpcReduction="20000"/>
          </a:bodyPr>
          <a:lstStyle/>
          <a:p>
            <a:pPr algn="l">
              <a:buNone/>
            </a:pPr>
            <a:r>
              <a:rPr lang="en-US" b="1" dirty="0" smtClean="0"/>
              <a:t>Intervention phase:</a:t>
            </a:r>
          </a:p>
          <a:p>
            <a:pPr algn="l">
              <a:buNone/>
            </a:pPr>
            <a:r>
              <a:rPr lang="en-US" dirty="0" smtClean="0"/>
              <a:t>Results for breast cancer differed between the two trials. </a:t>
            </a:r>
          </a:p>
          <a:p>
            <a:pPr algn="l">
              <a:buNone/>
            </a:pPr>
            <a:r>
              <a:rPr lang="en-US" dirty="0" smtClean="0"/>
              <a:t>HR for </a:t>
            </a:r>
            <a:r>
              <a:rPr lang="en-US" dirty="0" smtClean="0">
                <a:solidFill>
                  <a:srgbClr val="0070C0"/>
                </a:solidFill>
              </a:rPr>
              <a:t>CEE+MPA</a:t>
            </a:r>
            <a:r>
              <a:rPr lang="en-US" dirty="0" smtClean="0"/>
              <a:t> was </a:t>
            </a:r>
            <a:r>
              <a:rPr lang="en-US" dirty="0" smtClean="0">
                <a:solidFill>
                  <a:srgbClr val="0070C0"/>
                </a:solidFill>
              </a:rPr>
              <a:t>1.24</a:t>
            </a:r>
            <a:r>
              <a:rPr lang="en-US" dirty="0" smtClean="0"/>
              <a:t> (</a:t>
            </a:r>
            <a:r>
              <a:rPr lang="en-US" dirty="0" smtClean="0">
                <a:solidFill>
                  <a:srgbClr val="0070C0"/>
                </a:solidFill>
              </a:rPr>
              <a:t>1.01–1.53</a:t>
            </a:r>
            <a:r>
              <a:rPr lang="en-US" dirty="0" smtClean="0"/>
              <a:t>)</a:t>
            </a:r>
          </a:p>
          <a:p>
            <a:pPr algn="l">
              <a:buNone/>
            </a:pPr>
            <a:r>
              <a:rPr lang="en-US" dirty="0" smtClean="0"/>
              <a:t>(</a:t>
            </a:r>
            <a:r>
              <a:rPr lang="en-US" dirty="0" smtClean="0">
                <a:solidFill>
                  <a:srgbClr val="0070C0"/>
                </a:solidFill>
              </a:rPr>
              <a:t>p for time trend = 0.005</a:t>
            </a:r>
            <a:r>
              <a:rPr lang="en-US" dirty="0" smtClean="0"/>
              <a:t>), with cancers diagnosed at more advanced stages. </a:t>
            </a:r>
          </a:p>
          <a:p>
            <a:pPr algn="l">
              <a:buNone/>
            </a:pPr>
            <a:r>
              <a:rPr lang="en-US" dirty="0" smtClean="0">
                <a:solidFill>
                  <a:srgbClr val="00B050"/>
                </a:solidFill>
              </a:rPr>
              <a:t>HR </a:t>
            </a:r>
            <a:r>
              <a:rPr lang="en-US" dirty="0" smtClean="0"/>
              <a:t>for </a:t>
            </a:r>
            <a:r>
              <a:rPr lang="en-US" dirty="0" smtClean="0">
                <a:solidFill>
                  <a:srgbClr val="00B050"/>
                </a:solidFill>
              </a:rPr>
              <a:t>CEE </a:t>
            </a:r>
            <a:r>
              <a:rPr lang="en-US" dirty="0" smtClean="0"/>
              <a:t>was </a:t>
            </a:r>
            <a:r>
              <a:rPr lang="en-US" dirty="0" smtClean="0">
                <a:solidFill>
                  <a:srgbClr val="00B050"/>
                </a:solidFill>
              </a:rPr>
              <a:t>0.79</a:t>
            </a:r>
            <a:r>
              <a:rPr lang="en-US" dirty="0" smtClean="0"/>
              <a:t> (</a:t>
            </a:r>
            <a:r>
              <a:rPr lang="en-US" dirty="0" smtClean="0">
                <a:solidFill>
                  <a:srgbClr val="00B050"/>
                </a:solidFill>
              </a:rPr>
              <a:t>0.61–1.02</a:t>
            </a:r>
            <a:r>
              <a:rPr lang="en-US" dirty="0" smtClean="0"/>
              <a:t>) and HRs </a:t>
            </a:r>
            <a:r>
              <a:rPr lang="en-US" dirty="0" smtClean="0">
                <a:solidFill>
                  <a:srgbClr val="00B050"/>
                </a:solidFill>
              </a:rPr>
              <a:t>did not differ by time since randomization</a:t>
            </a:r>
            <a:endParaRPr lang="en-US" b="1" dirty="0" smtClean="0"/>
          </a:p>
          <a:p>
            <a:pPr algn="l">
              <a:buNone/>
            </a:pPr>
            <a:r>
              <a:rPr lang="en-US" b="1" dirty="0" smtClean="0"/>
              <a:t>Post-intervention and cumulative follow-up:</a:t>
            </a:r>
          </a:p>
          <a:p>
            <a:pPr algn="l">
              <a:buNone/>
            </a:pPr>
            <a:r>
              <a:rPr lang="en-US" dirty="0" smtClean="0">
                <a:solidFill>
                  <a:srgbClr val="0070C0"/>
                </a:solidFill>
              </a:rPr>
              <a:t>CEE +MPA: </a:t>
            </a:r>
            <a:r>
              <a:rPr lang="en-US" dirty="0" smtClean="0"/>
              <a:t>(HR :</a:t>
            </a:r>
            <a:r>
              <a:rPr lang="en-US" dirty="0" smtClean="0">
                <a:solidFill>
                  <a:srgbClr val="0070C0"/>
                </a:solidFill>
              </a:rPr>
              <a:t>1.28</a:t>
            </a:r>
            <a:r>
              <a:rPr lang="en-US" dirty="0" smtClean="0"/>
              <a:t> [</a:t>
            </a:r>
            <a:r>
              <a:rPr lang="en-US" dirty="0" smtClean="0">
                <a:solidFill>
                  <a:srgbClr val="0070C0"/>
                </a:solidFill>
              </a:rPr>
              <a:t>1.11–1.48</a:t>
            </a:r>
            <a:r>
              <a:rPr lang="en-US" dirty="0" smtClean="0"/>
              <a:t>]) </a:t>
            </a:r>
          </a:p>
          <a:p>
            <a:pPr algn="l">
              <a:buNone/>
            </a:pPr>
            <a:r>
              <a:rPr lang="en-US" dirty="0" smtClean="0">
                <a:solidFill>
                  <a:srgbClr val="00B050"/>
                </a:solidFill>
              </a:rPr>
              <a:t>CEE: </a:t>
            </a:r>
            <a:r>
              <a:rPr lang="en-US" dirty="0" smtClean="0"/>
              <a:t>(HR=</a:t>
            </a:r>
            <a:r>
              <a:rPr lang="en-US" dirty="0" smtClean="0">
                <a:solidFill>
                  <a:srgbClr val="00B050"/>
                </a:solidFill>
              </a:rPr>
              <a:t>0.79 </a:t>
            </a:r>
            <a:r>
              <a:rPr lang="en-US" dirty="0" smtClean="0"/>
              <a:t>[</a:t>
            </a:r>
            <a:r>
              <a:rPr lang="en-US" dirty="0" smtClean="0">
                <a:solidFill>
                  <a:srgbClr val="00B050"/>
                </a:solidFill>
              </a:rPr>
              <a:t>0.65–0.97</a:t>
            </a:r>
            <a:r>
              <a:rPr lang="en-US" dirty="0" smtClean="0"/>
              <a:t>])</a:t>
            </a:r>
            <a:endParaRPr lang="en-US" b="1" dirty="0" smtClean="0"/>
          </a:p>
          <a:p>
            <a:pPr algn="l">
              <a:buNone/>
            </a:pPr>
            <a:r>
              <a:rPr lang="en-US" b="1" dirty="0" smtClean="0"/>
              <a:t>Stratified analyses:</a:t>
            </a:r>
          </a:p>
          <a:p>
            <a:pPr algn="l">
              <a:buNone/>
            </a:pPr>
            <a:r>
              <a:rPr lang="en-US" dirty="0" smtClean="0"/>
              <a:t>No appreciable differences by age or time since menopause emerged</a:t>
            </a:r>
            <a:endParaRPr lang="fa-I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071538" y="1447800"/>
            <a:ext cx="7862150" cy="4800600"/>
          </a:xfrm>
        </p:spPr>
        <p:txBody>
          <a:bodyPr/>
          <a:lstStyle/>
          <a:p>
            <a:pPr algn="ctr">
              <a:buNone/>
            </a:pPr>
            <a:r>
              <a:rPr lang="en-US" b="1" dirty="0" smtClean="0"/>
              <a:t>Other Endpoints in the Global Index: Intervention and Post-Intervention Results</a:t>
            </a:r>
            <a:endParaRPr lang="fa-I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14290"/>
            <a:ext cx="7862150" cy="1000132"/>
          </a:xfrm>
        </p:spPr>
        <p:txBody>
          <a:bodyPr>
            <a:noAutofit/>
          </a:bodyPr>
          <a:lstStyle/>
          <a:p>
            <a:r>
              <a:rPr lang="en-US" sz="2800" b="1" dirty="0" smtClean="0">
                <a:solidFill>
                  <a:srgbClr val="C00000"/>
                </a:solidFill>
              </a:rPr>
              <a:t>Stroke</a:t>
            </a:r>
            <a:endParaRPr lang="fa-IR" sz="2800" dirty="0">
              <a:solidFill>
                <a:srgbClr val="C00000"/>
              </a:solidFill>
            </a:endParaRPr>
          </a:p>
        </p:txBody>
      </p:sp>
      <p:sp>
        <p:nvSpPr>
          <p:cNvPr id="3" name="Content Placeholder 2"/>
          <p:cNvSpPr>
            <a:spLocks noGrp="1"/>
          </p:cNvSpPr>
          <p:nvPr>
            <p:ph idx="1"/>
          </p:nvPr>
        </p:nvSpPr>
        <p:spPr>
          <a:xfrm>
            <a:off x="1000100" y="1214422"/>
            <a:ext cx="7933588" cy="5214974"/>
          </a:xfrm>
        </p:spPr>
        <p:txBody>
          <a:bodyPr>
            <a:normAutofit fontScale="85000" lnSpcReduction="10000"/>
          </a:bodyPr>
          <a:lstStyle/>
          <a:p>
            <a:pPr algn="l">
              <a:buNone/>
            </a:pPr>
            <a:r>
              <a:rPr lang="en-US" b="1" dirty="0" smtClean="0"/>
              <a:t>Intervention phase: </a:t>
            </a:r>
          </a:p>
          <a:p>
            <a:pPr algn="l">
              <a:buNone/>
            </a:pPr>
            <a:r>
              <a:rPr lang="en-US" dirty="0" smtClean="0"/>
              <a:t>Stroke risk was increased by </a:t>
            </a:r>
            <a:r>
              <a:rPr lang="en-US" dirty="0" smtClean="0">
                <a:solidFill>
                  <a:srgbClr val="0070C0"/>
                </a:solidFill>
              </a:rPr>
              <a:t>37%</a:t>
            </a:r>
            <a:r>
              <a:rPr lang="en-US" dirty="0" smtClean="0"/>
              <a:t> with </a:t>
            </a:r>
            <a:r>
              <a:rPr lang="en-US" dirty="0" smtClean="0">
                <a:solidFill>
                  <a:srgbClr val="0070C0"/>
                </a:solidFill>
              </a:rPr>
              <a:t>CEE+MPA</a:t>
            </a:r>
            <a:r>
              <a:rPr lang="en-US" dirty="0" smtClean="0"/>
              <a:t> and by </a:t>
            </a:r>
            <a:r>
              <a:rPr lang="en-US" dirty="0" smtClean="0">
                <a:solidFill>
                  <a:srgbClr val="00B050"/>
                </a:solidFill>
              </a:rPr>
              <a:t>35%</a:t>
            </a:r>
            <a:r>
              <a:rPr lang="en-US" dirty="0" smtClean="0"/>
              <a:t> with </a:t>
            </a:r>
            <a:r>
              <a:rPr lang="en-US" dirty="0" smtClean="0">
                <a:solidFill>
                  <a:srgbClr val="00B050"/>
                </a:solidFill>
              </a:rPr>
              <a:t>CEE</a:t>
            </a:r>
            <a:r>
              <a:rPr lang="en-US" dirty="0" smtClean="0"/>
              <a:t>, reflecting </a:t>
            </a:r>
            <a:r>
              <a:rPr lang="en-US" dirty="0" smtClean="0">
                <a:solidFill>
                  <a:srgbClr val="7030A0"/>
                </a:solidFill>
              </a:rPr>
              <a:t>increased ischemic, but not hemorrhagic</a:t>
            </a:r>
            <a:r>
              <a:rPr lang="en-US" dirty="0" smtClean="0"/>
              <a:t>, stroke risk.</a:t>
            </a:r>
          </a:p>
          <a:p>
            <a:pPr algn="l">
              <a:buNone/>
            </a:pPr>
            <a:r>
              <a:rPr lang="en-US" b="1" dirty="0" smtClean="0"/>
              <a:t>Post-intervention and cumulative follow-up: </a:t>
            </a:r>
          </a:p>
          <a:p>
            <a:pPr algn="l">
              <a:buNone/>
            </a:pPr>
            <a:r>
              <a:rPr lang="en-US" dirty="0" smtClean="0"/>
              <a:t>Post-intervention results were neutral in both trials Cumulatively, the </a:t>
            </a:r>
            <a:r>
              <a:rPr lang="en-US" dirty="0" smtClean="0">
                <a:solidFill>
                  <a:srgbClr val="0070C0"/>
                </a:solidFill>
              </a:rPr>
              <a:t>HRs for stroke were 15–16% higher in the hormone therapy groups in both trials</a:t>
            </a:r>
            <a:endParaRPr lang="en-US" dirty="0" smtClean="0"/>
          </a:p>
          <a:p>
            <a:pPr algn="l">
              <a:buNone/>
            </a:pPr>
            <a:r>
              <a:rPr lang="en-US" b="1" dirty="0" smtClean="0"/>
              <a:t>Stratified analyses: </a:t>
            </a:r>
          </a:p>
          <a:p>
            <a:pPr algn="l">
              <a:buNone/>
            </a:pPr>
            <a:r>
              <a:rPr lang="en-US" dirty="0" smtClean="0"/>
              <a:t>No appreciable differences were seen in either trial.</a:t>
            </a:r>
            <a:endParaRPr lang="fa-I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274638"/>
            <a:ext cx="7719274" cy="1143000"/>
          </a:xfrm>
        </p:spPr>
        <p:txBody>
          <a:bodyPr/>
          <a:lstStyle/>
          <a:p>
            <a:r>
              <a:rPr lang="en-US" b="1" dirty="0" smtClean="0">
                <a:solidFill>
                  <a:srgbClr val="C00000"/>
                </a:solidFill>
              </a:rPr>
              <a:t>Pulmonary embolism</a:t>
            </a:r>
            <a:endParaRPr lang="fa-IR" dirty="0">
              <a:solidFill>
                <a:srgbClr val="C00000"/>
              </a:solidFill>
            </a:endParaRPr>
          </a:p>
        </p:txBody>
      </p:sp>
      <p:sp>
        <p:nvSpPr>
          <p:cNvPr id="3" name="Content Placeholder 2"/>
          <p:cNvSpPr>
            <a:spLocks noGrp="1"/>
          </p:cNvSpPr>
          <p:nvPr>
            <p:ph idx="1"/>
          </p:nvPr>
        </p:nvSpPr>
        <p:spPr>
          <a:xfrm>
            <a:off x="1071538" y="1447800"/>
            <a:ext cx="7862150" cy="5053034"/>
          </a:xfrm>
        </p:spPr>
        <p:txBody>
          <a:bodyPr>
            <a:normAutofit fontScale="85000" lnSpcReduction="10000"/>
          </a:bodyPr>
          <a:lstStyle/>
          <a:p>
            <a:pPr algn="l">
              <a:buNone/>
            </a:pPr>
            <a:r>
              <a:rPr lang="en-US" b="1" dirty="0" smtClean="0"/>
              <a:t>Intervention phase: </a:t>
            </a:r>
          </a:p>
          <a:p>
            <a:pPr algn="l">
              <a:buNone/>
            </a:pPr>
            <a:r>
              <a:rPr lang="en-US" dirty="0" smtClean="0"/>
              <a:t>While a </a:t>
            </a:r>
            <a:r>
              <a:rPr lang="en-US" dirty="0" smtClean="0">
                <a:solidFill>
                  <a:srgbClr val="0070C0"/>
                </a:solidFill>
              </a:rPr>
              <a:t>statistically significant </a:t>
            </a:r>
            <a:r>
              <a:rPr lang="en-US" dirty="0" smtClean="0"/>
              <a:t>doubling of pulmonary embolism (PE) risk was seen with </a:t>
            </a:r>
            <a:r>
              <a:rPr lang="en-US" dirty="0" smtClean="0">
                <a:solidFill>
                  <a:srgbClr val="0070C0"/>
                </a:solidFill>
              </a:rPr>
              <a:t>CEE+MPA</a:t>
            </a:r>
            <a:r>
              <a:rPr lang="en-US" dirty="0" smtClean="0"/>
              <a:t> the </a:t>
            </a:r>
            <a:r>
              <a:rPr lang="en-US" dirty="0" smtClean="0">
                <a:solidFill>
                  <a:srgbClr val="00B050"/>
                </a:solidFill>
              </a:rPr>
              <a:t>35% higher </a:t>
            </a:r>
            <a:r>
              <a:rPr lang="en-US" dirty="0" smtClean="0"/>
              <a:t>PE risk with </a:t>
            </a:r>
            <a:r>
              <a:rPr lang="en-US" dirty="0" smtClean="0">
                <a:solidFill>
                  <a:srgbClr val="00B050"/>
                </a:solidFill>
              </a:rPr>
              <a:t>CEE</a:t>
            </a:r>
            <a:r>
              <a:rPr lang="en-US" dirty="0" smtClean="0"/>
              <a:t> was </a:t>
            </a:r>
            <a:r>
              <a:rPr lang="en-US" dirty="0" smtClean="0">
                <a:solidFill>
                  <a:srgbClr val="00B050"/>
                </a:solidFill>
              </a:rPr>
              <a:t>not statistically significant</a:t>
            </a:r>
            <a:r>
              <a:rPr lang="en-US" dirty="0" smtClean="0"/>
              <a:t>.</a:t>
            </a:r>
          </a:p>
          <a:p>
            <a:pPr algn="l">
              <a:buNone/>
            </a:pPr>
            <a:r>
              <a:rPr lang="en-US" b="1" dirty="0" smtClean="0"/>
              <a:t>Post-intervention and cumulative follow-up: </a:t>
            </a:r>
          </a:p>
          <a:p>
            <a:pPr algn="l">
              <a:buNone/>
            </a:pPr>
            <a:r>
              <a:rPr lang="en-US" dirty="0" smtClean="0"/>
              <a:t>Post-stopping :neutral in both trials. </a:t>
            </a:r>
          </a:p>
          <a:p>
            <a:pPr algn="l">
              <a:buNone/>
            </a:pPr>
            <a:r>
              <a:rPr lang="en-US" dirty="0" smtClean="0"/>
              <a:t>Cumulatively, the HRs were </a:t>
            </a:r>
            <a:r>
              <a:rPr lang="en-US" dirty="0" smtClean="0">
                <a:solidFill>
                  <a:srgbClr val="0070C0"/>
                </a:solidFill>
              </a:rPr>
              <a:t>1.26</a:t>
            </a:r>
            <a:r>
              <a:rPr lang="en-US" dirty="0" smtClean="0"/>
              <a:t> (</a:t>
            </a:r>
            <a:r>
              <a:rPr lang="en-US" dirty="0" smtClean="0">
                <a:solidFill>
                  <a:srgbClr val="0070C0"/>
                </a:solidFill>
              </a:rPr>
              <a:t>1.00–1.59</a:t>
            </a:r>
            <a:r>
              <a:rPr lang="en-US" dirty="0" smtClean="0"/>
              <a:t>) for </a:t>
            </a:r>
            <a:r>
              <a:rPr lang="en-US" dirty="0" smtClean="0">
                <a:solidFill>
                  <a:srgbClr val="0070C0"/>
                </a:solidFill>
              </a:rPr>
              <a:t>CEE+MPA</a:t>
            </a:r>
            <a:r>
              <a:rPr lang="en-US" dirty="0" smtClean="0"/>
              <a:t> and </a:t>
            </a:r>
            <a:r>
              <a:rPr lang="en-US" dirty="0" smtClean="0">
                <a:solidFill>
                  <a:srgbClr val="00B050"/>
                </a:solidFill>
              </a:rPr>
              <a:t>1.15 </a:t>
            </a:r>
            <a:r>
              <a:rPr lang="en-US" dirty="0" smtClean="0"/>
              <a:t>(</a:t>
            </a:r>
            <a:r>
              <a:rPr lang="en-US" dirty="0" smtClean="0">
                <a:solidFill>
                  <a:srgbClr val="00B050"/>
                </a:solidFill>
              </a:rPr>
              <a:t>0.87–1.51</a:t>
            </a:r>
            <a:r>
              <a:rPr lang="en-US" dirty="0" smtClean="0"/>
              <a:t>) for </a:t>
            </a:r>
            <a:r>
              <a:rPr lang="en-US" dirty="0" smtClean="0">
                <a:solidFill>
                  <a:srgbClr val="00B050"/>
                </a:solidFill>
              </a:rPr>
              <a:t>CEE</a:t>
            </a:r>
            <a:endParaRPr lang="en-US" dirty="0" smtClean="0"/>
          </a:p>
          <a:p>
            <a:pPr algn="l">
              <a:buNone/>
            </a:pPr>
            <a:r>
              <a:rPr lang="en-US" b="1" dirty="0" smtClean="0"/>
              <a:t>Stratified analyses: </a:t>
            </a:r>
          </a:p>
          <a:p>
            <a:pPr algn="l">
              <a:buNone/>
            </a:pPr>
            <a:r>
              <a:rPr lang="en-US" dirty="0" smtClean="0"/>
              <a:t>No appreciable differences by age or time since menopause were seen in either trial.</a:t>
            </a:r>
            <a:endParaRPr lang="fa-I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214290"/>
            <a:ext cx="7933588" cy="928694"/>
          </a:xfrm>
        </p:spPr>
        <p:txBody>
          <a:bodyPr>
            <a:normAutofit/>
          </a:bodyPr>
          <a:lstStyle/>
          <a:p>
            <a:r>
              <a:rPr lang="en-US" b="1" dirty="0" smtClean="0">
                <a:solidFill>
                  <a:srgbClr val="C00000"/>
                </a:solidFill>
              </a:rPr>
              <a:t>Colorectal cancer</a:t>
            </a:r>
            <a:endParaRPr lang="fa-IR" dirty="0">
              <a:solidFill>
                <a:srgbClr val="C00000"/>
              </a:solidFill>
            </a:endParaRPr>
          </a:p>
        </p:txBody>
      </p:sp>
      <p:sp>
        <p:nvSpPr>
          <p:cNvPr id="3" name="Content Placeholder 2"/>
          <p:cNvSpPr>
            <a:spLocks noGrp="1"/>
          </p:cNvSpPr>
          <p:nvPr>
            <p:ph idx="1"/>
          </p:nvPr>
        </p:nvSpPr>
        <p:spPr>
          <a:xfrm>
            <a:off x="1000100" y="1214422"/>
            <a:ext cx="7929618" cy="5429288"/>
          </a:xfrm>
        </p:spPr>
        <p:txBody>
          <a:bodyPr>
            <a:normAutofit fontScale="92500" lnSpcReduction="20000"/>
          </a:bodyPr>
          <a:lstStyle/>
          <a:p>
            <a:pPr algn="l">
              <a:buNone/>
            </a:pPr>
            <a:r>
              <a:rPr lang="en-US" b="1" dirty="0" smtClean="0"/>
              <a:t>Intervention phase: </a:t>
            </a:r>
          </a:p>
          <a:p>
            <a:pPr algn="l">
              <a:buNone/>
            </a:pPr>
            <a:r>
              <a:rPr lang="en-US" dirty="0" smtClean="0"/>
              <a:t>For </a:t>
            </a:r>
            <a:r>
              <a:rPr lang="en-US" dirty="0" smtClean="0">
                <a:solidFill>
                  <a:srgbClr val="0070C0"/>
                </a:solidFill>
              </a:rPr>
              <a:t>CEE+MPA</a:t>
            </a:r>
            <a:r>
              <a:rPr lang="en-US" dirty="0" smtClean="0"/>
              <a:t>, the HR was </a:t>
            </a:r>
            <a:r>
              <a:rPr lang="en-US" dirty="0" smtClean="0">
                <a:solidFill>
                  <a:srgbClr val="0070C0"/>
                </a:solidFill>
              </a:rPr>
              <a:t>0.62</a:t>
            </a:r>
            <a:r>
              <a:rPr lang="en-US" dirty="0" smtClean="0"/>
              <a:t> (</a:t>
            </a:r>
            <a:r>
              <a:rPr lang="en-US" dirty="0" smtClean="0">
                <a:solidFill>
                  <a:srgbClr val="0070C0"/>
                </a:solidFill>
              </a:rPr>
              <a:t>0.43–0.89</a:t>
            </a:r>
            <a:r>
              <a:rPr lang="en-US" dirty="0" smtClean="0"/>
              <a:t>), but the cancers were diagnosed at a more advanced stage. </a:t>
            </a:r>
          </a:p>
          <a:p>
            <a:pPr algn="l">
              <a:buNone/>
            </a:pPr>
            <a:r>
              <a:rPr lang="en-US" dirty="0" smtClean="0">
                <a:solidFill>
                  <a:srgbClr val="00B050"/>
                </a:solidFill>
              </a:rPr>
              <a:t>CEE</a:t>
            </a:r>
            <a:r>
              <a:rPr lang="en-US" dirty="0" smtClean="0"/>
              <a:t> : (HR =</a:t>
            </a:r>
            <a:r>
              <a:rPr lang="en-US" dirty="0" smtClean="0">
                <a:solidFill>
                  <a:srgbClr val="00B050"/>
                </a:solidFill>
              </a:rPr>
              <a:t>1.15</a:t>
            </a:r>
            <a:r>
              <a:rPr lang="en-US" dirty="0" smtClean="0"/>
              <a:t> [</a:t>
            </a:r>
            <a:r>
              <a:rPr lang="en-US" dirty="0" smtClean="0">
                <a:solidFill>
                  <a:srgbClr val="00B050"/>
                </a:solidFill>
              </a:rPr>
              <a:t>0.81–1.64</a:t>
            </a:r>
            <a:r>
              <a:rPr lang="en-US" dirty="0" smtClean="0"/>
              <a:t>])</a:t>
            </a:r>
          </a:p>
          <a:p>
            <a:pPr algn="l">
              <a:buNone/>
            </a:pPr>
            <a:r>
              <a:rPr lang="en-US" b="1" dirty="0" smtClean="0"/>
              <a:t>Post-intervention and cumulative follow-up: </a:t>
            </a:r>
          </a:p>
          <a:p>
            <a:pPr algn="l">
              <a:buNone/>
            </a:pPr>
            <a:r>
              <a:rPr lang="en-US" dirty="0" smtClean="0"/>
              <a:t>HRs were neutral in both trials.</a:t>
            </a:r>
          </a:p>
          <a:p>
            <a:pPr algn="l">
              <a:buNone/>
            </a:pPr>
            <a:r>
              <a:rPr lang="en-US" b="1" dirty="0" smtClean="0"/>
              <a:t>Stratified analyses: </a:t>
            </a:r>
          </a:p>
          <a:p>
            <a:pPr algn="l">
              <a:buNone/>
            </a:pPr>
            <a:r>
              <a:rPr lang="en-US" dirty="0" smtClean="0">
                <a:solidFill>
                  <a:srgbClr val="00B050"/>
                </a:solidFill>
              </a:rPr>
              <a:t>CEE</a:t>
            </a:r>
            <a:r>
              <a:rPr lang="en-US" dirty="0" smtClean="0"/>
              <a:t>: more </a:t>
            </a:r>
            <a:r>
              <a:rPr lang="en-US" dirty="0" smtClean="0">
                <a:solidFill>
                  <a:srgbClr val="00B050"/>
                </a:solidFill>
              </a:rPr>
              <a:t>adverse </a:t>
            </a:r>
            <a:r>
              <a:rPr lang="en-US" dirty="0" smtClean="0"/>
              <a:t>in</a:t>
            </a:r>
            <a:r>
              <a:rPr lang="en-US" dirty="0" smtClean="0">
                <a:solidFill>
                  <a:srgbClr val="00B050"/>
                </a:solidFill>
              </a:rPr>
              <a:t> older </a:t>
            </a:r>
            <a:r>
              <a:rPr lang="en-US" dirty="0" smtClean="0"/>
              <a:t>women (</a:t>
            </a:r>
            <a:r>
              <a:rPr lang="en-US" dirty="0" smtClean="0">
                <a:solidFill>
                  <a:srgbClr val="00B050"/>
                </a:solidFill>
              </a:rPr>
              <a:t>p for trend = 0.02</a:t>
            </a:r>
            <a:r>
              <a:rPr lang="en-US" dirty="0" smtClean="0"/>
              <a:t>)</a:t>
            </a:r>
          </a:p>
          <a:p>
            <a:pPr algn="l">
              <a:buNone/>
            </a:pPr>
            <a:r>
              <a:rPr lang="en-US" dirty="0" smtClean="0">
                <a:solidFill>
                  <a:srgbClr val="0070C0"/>
                </a:solidFill>
              </a:rPr>
              <a:t> no </a:t>
            </a:r>
            <a:r>
              <a:rPr lang="en-US" dirty="0" smtClean="0"/>
              <a:t>age differences </a:t>
            </a:r>
            <a:r>
              <a:rPr lang="fa-IR" dirty="0" smtClean="0"/>
              <a:t>: </a:t>
            </a:r>
            <a:r>
              <a:rPr lang="en-US" dirty="0" smtClean="0">
                <a:solidFill>
                  <a:srgbClr val="0070C0"/>
                </a:solidFill>
              </a:rPr>
              <a:t>CEE+MPA</a:t>
            </a:r>
            <a:endParaRPr lang="fa-I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428604"/>
            <a:ext cx="7615262" cy="6072230"/>
          </a:xfrm>
        </p:spPr>
        <p:txBody>
          <a:bodyPr>
            <a:normAutofit fontScale="85000" lnSpcReduction="20000"/>
          </a:bodyPr>
          <a:lstStyle/>
          <a:p>
            <a:pPr algn="l">
              <a:buNone/>
            </a:pPr>
            <a:r>
              <a:rPr lang="en-US" sz="4500" b="1" dirty="0" smtClean="0">
                <a:solidFill>
                  <a:srgbClr val="C00000"/>
                </a:solidFill>
              </a:rPr>
              <a:t>Endometrial cancer</a:t>
            </a:r>
          </a:p>
          <a:p>
            <a:pPr algn="l">
              <a:buNone/>
            </a:pPr>
            <a:r>
              <a:rPr lang="en-US" b="1" dirty="0" smtClean="0"/>
              <a:t>Intervention phase: </a:t>
            </a:r>
          </a:p>
          <a:p>
            <a:pPr algn="l">
              <a:buNone/>
            </a:pPr>
            <a:r>
              <a:rPr lang="en-US" dirty="0" smtClean="0">
                <a:solidFill>
                  <a:srgbClr val="0070C0"/>
                </a:solidFill>
              </a:rPr>
              <a:t>CEE+MPA </a:t>
            </a:r>
            <a:r>
              <a:rPr lang="en-US" dirty="0" smtClean="0"/>
              <a:t>: </a:t>
            </a:r>
            <a:r>
              <a:rPr lang="en-US" dirty="0" smtClean="0">
                <a:solidFill>
                  <a:srgbClr val="0070C0"/>
                </a:solidFill>
              </a:rPr>
              <a:t>HR</a:t>
            </a:r>
            <a:r>
              <a:rPr lang="en-US" dirty="0" smtClean="0"/>
              <a:t> of </a:t>
            </a:r>
            <a:r>
              <a:rPr lang="en-US" dirty="0" smtClean="0">
                <a:solidFill>
                  <a:srgbClr val="0070C0"/>
                </a:solidFill>
              </a:rPr>
              <a:t>0.83 </a:t>
            </a:r>
            <a:r>
              <a:rPr lang="en-US" dirty="0" smtClean="0"/>
              <a:t>(</a:t>
            </a:r>
            <a:r>
              <a:rPr lang="en-US" dirty="0" smtClean="0">
                <a:solidFill>
                  <a:srgbClr val="0070C0"/>
                </a:solidFill>
              </a:rPr>
              <a:t>0.49–1.40</a:t>
            </a:r>
            <a:r>
              <a:rPr lang="en-US" dirty="0" smtClean="0"/>
              <a:t>)</a:t>
            </a:r>
          </a:p>
          <a:p>
            <a:pPr algn="l">
              <a:buNone/>
            </a:pPr>
            <a:r>
              <a:rPr lang="en-US" b="1" dirty="0" smtClean="0"/>
              <a:t>Post-intervention and cumulative follow-up: </a:t>
            </a:r>
          </a:p>
          <a:p>
            <a:pPr algn="l">
              <a:buNone/>
            </a:pPr>
            <a:r>
              <a:rPr lang="en-US" dirty="0" smtClean="0"/>
              <a:t>post intervention: (</a:t>
            </a:r>
            <a:r>
              <a:rPr lang="en-US" dirty="0" smtClean="0">
                <a:solidFill>
                  <a:srgbClr val="0070C0"/>
                </a:solidFill>
              </a:rPr>
              <a:t>HR=0.58</a:t>
            </a:r>
            <a:r>
              <a:rPr lang="en-US" dirty="0" smtClean="0"/>
              <a:t> [</a:t>
            </a:r>
            <a:r>
              <a:rPr lang="en-US" dirty="0" smtClean="0">
                <a:solidFill>
                  <a:srgbClr val="0070C0"/>
                </a:solidFill>
              </a:rPr>
              <a:t>0.40–0.86</a:t>
            </a:r>
            <a:r>
              <a:rPr lang="en-US" dirty="0" smtClean="0"/>
              <a:t>]) </a:t>
            </a:r>
          </a:p>
          <a:p>
            <a:pPr algn="l">
              <a:buNone/>
            </a:pPr>
            <a:r>
              <a:rPr lang="en-US" dirty="0" smtClean="0"/>
              <a:t>cumulative follow up: (</a:t>
            </a:r>
            <a:r>
              <a:rPr lang="en-US" dirty="0" smtClean="0">
                <a:solidFill>
                  <a:srgbClr val="0070C0"/>
                </a:solidFill>
              </a:rPr>
              <a:t>HR=0.67</a:t>
            </a:r>
            <a:r>
              <a:rPr lang="en-US" dirty="0" smtClean="0"/>
              <a:t> [</a:t>
            </a:r>
            <a:r>
              <a:rPr lang="en-US" dirty="0" smtClean="0">
                <a:solidFill>
                  <a:srgbClr val="0070C0"/>
                </a:solidFill>
              </a:rPr>
              <a:t>0.49–0.91</a:t>
            </a:r>
            <a:r>
              <a:rPr lang="en-US" dirty="0" smtClean="0"/>
              <a:t>]).</a:t>
            </a:r>
          </a:p>
          <a:p>
            <a:pPr algn="l">
              <a:buNone/>
            </a:pPr>
            <a:r>
              <a:rPr lang="en-US" sz="4500" b="1" dirty="0" smtClean="0">
                <a:solidFill>
                  <a:srgbClr val="C00000"/>
                </a:solidFill>
              </a:rPr>
              <a:t>Hip fracture</a:t>
            </a:r>
          </a:p>
          <a:p>
            <a:pPr algn="l">
              <a:buNone/>
            </a:pPr>
            <a:r>
              <a:rPr lang="en-US" b="1" dirty="0" smtClean="0"/>
              <a:t>Intervention phase: </a:t>
            </a:r>
          </a:p>
          <a:p>
            <a:pPr algn="l">
              <a:buNone/>
            </a:pPr>
            <a:r>
              <a:rPr lang="en-US" dirty="0" smtClean="0">
                <a:solidFill>
                  <a:srgbClr val="0070C0"/>
                </a:solidFill>
              </a:rPr>
              <a:t>CEE+MPA</a:t>
            </a:r>
            <a:r>
              <a:rPr lang="en-US" dirty="0" smtClean="0"/>
              <a:t> </a:t>
            </a:r>
            <a:r>
              <a:rPr lang="en-US" dirty="0" smtClean="0">
                <a:solidFill>
                  <a:schemeClr val="accent1">
                    <a:lumMod val="75000"/>
                  </a:schemeClr>
                </a:solidFill>
              </a:rPr>
              <a:t>and</a:t>
            </a:r>
            <a:r>
              <a:rPr lang="en-US" dirty="0" smtClean="0"/>
              <a:t> </a:t>
            </a:r>
            <a:r>
              <a:rPr lang="en-US" dirty="0" smtClean="0">
                <a:solidFill>
                  <a:srgbClr val="0070C0"/>
                </a:solidFill>
              </a:rPr>
              <a:t>CEE,</a:t>
            </a:r>
            <a:r>
              <a:rPr lang="en-US" dirty="0" smtClean="0"/>
              <a:t> : statistically significant </a:t>
            </a:r>
            <a:r>
              <a:rPr lang="en-US" dirty="0" smtClean="0">
                <a:solidFill>
                  <a:srgbClr val="0070C0"/>
                </a:solidFill>
              </a:rPr>
              <a:t>33% reductions </a:t>
            </a:r>
            <a:r>
              <a:rPr lang="en-US" dirty="0" smtClean="0"/>
              <a:t>in hip fracture.</a:t>
            </a:r>
          </a:p>
          <a:p>
            <a:pPr algn="l">
              <a:buNone/>
            </a:pPr>
            <a:r>
              <a:rPr lang="en-US" b="1" dirty="0" smtClean="0"/>
              <a:t>Post-intervention and cumulative follow-up: </a:t>
            </a:r>
          </a:p>
          <a:p>
            <a:pPr algn="l">
              <a:buNone/>
            </a:pPr>
            <a:r>
              <a:rPr lang="en-US" dirty="0" smtClean="0"/>
              <a:t>Post-intervention, the risk reductions were attenuated in both trials but a significant fracture benefit persisted at </a:t>
            </a:r>
            <a:r>
              <a:rPr lang="en-US" dirty="0" smtClean="0">
                <a:solidFill>
                  <a:srgbClr val="0070C0"/>
                </a:solidFill>
              </a:rPr>
              <a:t>13 years for CEE+MPA </a:t>
            </a:r>
            <a:r>
              <a:rPr lang="en-US" dirty="0" smtClean="0"/>
              <a:t>(</a:t>
            </a:r>
            <a:r>
              <a:rPr lang="en-US" dirty="0" smtClean="0">
                <a:solidFill>
                  <a:srgbClr val="0070C0"/>
                </a:solidFill>
              </a:rPr>
              <a:t>HR=0.81 [0.68–0.97</a:t>
            </a:r>
            <a:r>
              <a:rPr lang="en-US" dirty="0" smtClean="0"/>
              <a:t>]).</a:t>
            </a:r>
            <a:endParaRPr lang="fa-I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214290"/>
            <a:ext cx="7790712" cy="928694"/>
          </a:xfrm>
        </p:spPr>
        <p:txBody>
          <a:bodyPr>
            <a:normAutofit/>
          </a:bodyPr>
          <a:lstStyle/>
          <a:p>
            <a:r>
              <a:rPr lang="en-US" b="1" dirty="0" smtClean="0"/>
              <a:t>All-cause mortality</a:t>
            </a:r>
            <a:endParaRPr lang="fa-IR" dirty="0"/>
          </a:p>
        </p:txBody>
      </p:sp>
      <p:sp>
        <p:nvSpPr>
          <p:cNvPr id="3" name="Content Placeholder 2"/>
          <p:cNvSpPr>
            <a:spLocks noGrp="1"/>
          </p:cNvSpPr>
          <p:nvPr>
            <p:ph idx="1"/>
          </p:nvPr>
        </p:nvSpPr>
        <p:spPr>
          <a:xfrm>
            <a:off x="1000100" y="1214422"/>
            <a:ext cx="7858180" cy="5357850"/>
          </a:xfrm>
        </p:spPr>
        <p:txBody>
          <a:bodyPr>
            <a:normAutofit fontScale="85000" lnSpcReduction="20000"/>
          </a:bodyPr>
          <a:lstStyle/>
          <a:p>
            <a:pPr algn="l">
              <a:buNone/>
            </a:pPr>
            <a:r>
              <a:rPr lang="en-US" b="1" dirty="0" smtClean="0"/>
              <a:t>Intervention phase: </a:t>
            </a:r>
          </a:p>
          <a:p>
            <a:pPr algn="l">
              <a:buNone/>
            </a:pPr>
            <a:r>
              <a:rPr lang="en-US" dirty="0" smtClean="0"/>
              <a:t>Neither </a:t>
            </a:r>
            <a:r>
              <a:rPr lang="en-US" dirty="0" smtClean="0">
                <a:solidFill>
                  <a:srgbClr val="0070C0"/>
                </a:solidFill>
              </a:rPr>
              <a:t>CEE+MPA</a:t>
            </a:r>
            <a:r>
              <a:rPr lang="en-US" dirty="0" smtClean="0"/>
              <a:t> nor </a:t>
            </a:r>
            <a:r>
              <a:rPr lang="en-US" dirty="0" smtClean="0">
                <a:solidFill>
                  <a:srgbClr val="0070C0"/>
                </a:solidFill>
              </a:rPr>
              <a:t>CEE</a:t>
            </a:r>
            <a:r>
              <a:rPr lang="en-US" dirty="0" smtClean="0"/>
              <a:t> affected all-cause mortality.</a:t>
            </a:r>
          </a:p>
          <a:p>
            <a:pPr algn="l">
              <a:buNone/>
            </a:pPr>
            <a:r>
              <a:rPr lang="en-US" b="1" dirty="0" smtClean="0"/>
              <a:t>Post-intervention and cumulative follow-up: </a:t>
            </a:r>
          </a:p>
          <a:p>
            <a:pPr algn="l">
              <a:buNone/>
            </a:pPr>
            <a:r>
              <a:rPr lang="en-US" dirty="0" smtClean="0">
                <a:solidFill>
                  <a:srgbClr val="0070C0"/>
                </a:solidFill>
              </a:rPr>
              <a:t>neutral</a:t>
            </a:r>
            <a:endParaRPr lang="en-US" dirty="0" smtClean="0"/>
          </a:p>
          <a:p>
            <a:pPr algn="l">
              <a:buNone/>
            </a:pPr>
            <a:r>
              <a:rPr lang="en-US" b="1" dirty="0" smtClean="0"/>
              <a:t>Stratified analyses: </a:t>
            </a:r>
          </a:p>
          <a:p>
            <a:pPr algn="l">
              <a:buNone/>
            </a:pPr>
            <a:r>
              <a:rPr lang="en-US" dirty="0" smtClean="0"/>
              <a:t>In both trials: more favorable in younger women were during the intervention phase</a:t>
            </a:r>
          </a:p>
          <a:p>
            <a:pPr algn="l">
              <a:buNone/>
            </a:pPr>
            <a:r>
              <a:rPr lang="en-US" dirty="0" smtClean="0"/>
              <a:t>HRs : 0.67 (0.43–1.04) and 0.70 (0.46–1.09) among women ages 50–59 in the CEE+MPA and CEE trials, respectively, </a:t>
            </a:r>
          </a:p>
          <a:p>
            <a:pPr algn="l">
              <a:buNone/>
            </a:pPr>
            <a:r>
              <a:rPr lang="en-US" dirty="0" smtClean="0"/>
              <a:t>HRs ranged from 1.01 to 1.21 among women ages 60–79.</a:t>
            </a:r>
          </a:p>
          <a:p>
            <a:pPr algn="l">
              <a:buNone/>
            </a:pP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274638"/>
            <a:ext cx="7790712" cy="796908"/>
          </a:xfrm>
        </p:spPr>
        <p:txBody>
          <a:bodyPr/>
          <a:lstStyle/>
          <a:p>
            <a:r>
              <a:rPr lang="en-US" b="1" dirty="0" smtClean="0"/>
              <a:t>Global index</a:t>
            </a:r>
            <a:endParaRPr lang="fa-IR" dirty="0"/>
          </a:p>
        </p:txBody>
      </p:sp>
      <p:sp>
        <p:nvSpPr>
          <p:cNvPr id="3" name="Content Placeholder 2"/>
          <p:cNvSpPr>
            <a:spLocks noGrp="1"/>
          </p:cNvSpPr>
          <p:nvPr>
            <p:ph idx="1"/>
          </p:nvPr>
        </p:nvSpPr>
        <p:spPr>
          <a:xfrm>
            <a:off x="1071538" y="1142984"/>
            <a:ext cx="7862150" cy="5500726"/>
          </a:xfrm>
        </p:spPr>
        <p:txBody>
          <a:bodyPr>
            <a:normAutofit fontScale="70000" lnSpcReduction="20000"/>
          </a:bodyPr>
          <a:lstStyle/>
          <a:p>
            <a:pPr algn="l">
              <a:buNone/>
            </a:pPr>
            <a:r>
              <a:rPr lang="en-US" b="1" dirty="0" smtClean="0"/>
              <a:t>Intervention phase: </a:t>
            </a:r>
          </a:p>
          <a:p>
            <a:pPr algn="l">
              <a:buNone/>
            </a:pPr>
            <a:r>
              <a:rPr lang="en-US" dirty="0" smtClean="0"/>
              <a:t>Overall, the health risks of </a:t>
            </a:r>
            <a:r>
              <a:rPr lang="en-US" dirty="0" smtClean="0">
                <a:solidFill>
                  <a:srgbClr val="0070C0"/>
                </a:solidFill>
              </a:rPr>
              <a:t>CEE+MPA</a:t>
            </a:r>
            <a:r>
              <a:rPr lang="en-US" dirty="0" smtClean="0"/>
              <a:t> significantly outweighed the benefits. </a:t>
            </a:r>
          </a:p>
          <a:p>
            <a:pPr algn="l">
              <a:buNone/>
            </a:pPr>
            <a:r>
              <a:rPr lang="en-US" dirty="0" smtClean="0"/>
              <a:t>For the global index HR was elevated at </a:t>
            </a:r>
            <a:r>
              <a:rPr lang="en-US" dirty="0" smtClean="0">
                <a:solidFill>
                  <a:srgbClr val="0070C0"/>
                </a:solidFill>
              </a:rPr>
              <a:t>1.12 (1.02–1.24</a:t>
            </a:r>
            <a:r>
              <a:rPr lang="en-US" dirty="0" smtClean="0"/>
              <a:t>).</a:t>
            </a:r>
          </a:p>
          <a:p>
            <a:pPr algn="l">
              <a:buNone/>
            </a:pPr>
            <a:r>
              <a:rPr lang="en-US" dirty="0" smtClean="0"/>
              <a:t>for every 10,000 women taking CEE+MPA per year, there were 6 more coronary events, 9 more strokes, 9 more pulmonary emboli, 9 more breast cancers, 6 fewer colorectal cancers, 1 fewer endometrial cancers, 6 fewer hip fractures, and 1 fewer death, yielding a net effect of 20 additiona</a:t>
            </a:r>
            <a:r>
              <a:rPr lang="en-US" b="1" dirty="0" smtClean="0"/>
              <a:t>l </a:t>
            </a:r>
            <a:r>
              <a:rPr lang="en-US" dirty="0" smtClean="0"/>
              <a:t>adverse events per 10,000 person-years (</a:t>
            </a:r>
            <a:r>
              <a:rPr lang="en-US" dirty="0" err="1" smtClean="0"/>
              <a:t>pys</a:t>
            </a:r>
            <a:r>
              <a:rPr lang="en-US" dirty="0" smtClean="0"/>
              <a:t>). </a:t>
            </a:r>
          </a:p>
          <a:p>
            <a:pPr algn="l">
              <a:buNone/>
            </a:pPr>
            <a:r>
              <a:rPr lang="en-US" dirty="0" smtClean="0"/>
              <a:t>HR for the global index for </a:t>
            </a:r>
            <a:r>
              <a:rPr lang="en-US" dirty="0" smtClean="0">
                <a:solidFill>
                  <a:srgbClr val="00B050"/>
                </a:solidFill>
              </a:rPr>
              <a:t>CEE </a:t>
            </a:r>
            <a:r>
              <a:rPr lang="en-US" dirty="0" smtClean="0"/>
              <a:t>was </a:t>
            </a:r>
            <a:r>
              <a:rPr lang="en-US" dirty="0" smtClean="0">
                <a:solidFill>
                  <a:srgbClr val="00B050"/>
                </a:solidFill>
              </a:rPr>
              <a:t>1.03</a:t>
            </a:r>
            <a:r>
              <a:rPr lang="en-US" dirty="0" smtClean="0"/>
              <a:t>, with a net of 4 adverse events.</a:t>
            </a:r>
          </a:p>
          <a:p>
            <a:pPr algn="l">
              <a:buNone/>
            </a:pPr>
            <a:r>
              <a:rPr lang="en-US" b="1" dirty="0" smtClean="0"/>
              <a:t>Post-intervention and cumulative follow-up: </a:t>
            </a:r>
          </a:p>
          <a:p>
            <a:pPr algn="l">
              <a:buNone/>
            </a:pPr>
            <a:r>
              <a:rPr lang="en-US" dirty="0" smtClean="0"/>
              <a:t>As most risks became attenuated after stopping, the global index was neutral for both trials post-intervention and cumulatively.</a:t>
            </a:r>
            <a:endParaRPr lang="fa-I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214290"/>
            <a:ext cx="7933588" cy="785818"/>
          </a:xfrm>
        </p:spPr>
        <p:txBody>
          <a:bodyPr>
            <a:noAutofit/>
          </a:bodyPr>
          <a:lstStyle/>
          <a:p>
            <a:r>
              <a:rPr lang="en-US" sz="2800" b="1" dirty="0" smtClean="0"/>
              <a:t>Secondary Endpoints in the Two Trials</a:t>
            </a:r>
            <a:endParaRPr lang="fa-IR" sz="2800" dirty="0"/>
          </a:p>
        </p:txBody>
      </p:sp>
      <p:sp>
        <p:nvSpPr>
          <p:cNvPr id="3" name="Content Placeholder 2"/>
          <p:cNvSpPr>
            <a:spLocks noGrp="1"/>
          </p:cNvSpPr>
          <p:nvPr>
            <p:ph idx="1"/>
          </p:nvPr>
        </p:nvSpPr>
        <p:spPr>
          <a:xfrm>
            <a:off x="1071538" y="1447800"/>
            <a:ext cx="7862150" cy="5053034"/>
          </a:xfrm>
        </p:spPr>
        <p:txBody>
          <a:bodyPr>
            <a:normAutofit fontScale="77500" lnSpcReduction="20000"/>
          </a:bodyPr>
          <a:lstStyle/>
          <a:p>
            <a:pPr algn="l" rtl="0">
              <a:buFont typeface="Wingdings" pitchFamily="2" charset="2"/>
              <a:buChar char="Ø"/>
            </a:pPr>
            <a:r>
              <a:rPr lang="en-US" dirty="0" smtClean="0"/>
              <a:t>Myocardial Infarction</a:t>
            </a:r>
          </a:p>
          <a:p>
            <a:pPr algn="l" rtl="0">
              <a:buFont typeface="Wingdings" pitchFamily="2" charset="2"/>
              <a:buChar char="Ø"/>
            </a:pPr>
            <a:r>
              <a:rPr lang="en-US" dirty="0" smtClean="0"/>
              <a:t>CABG/PCI </a:t>
            </a:r>
          </a:p>
          <a:p>
            <a:pPr algn="l" rtl="0">
              <a:buFont typeface="Wingdings" pitchFamily="2" charset="2"/>
              <a:buChar char="Ø"/>
            </a:pPr>
            <a:r>
              <a:rPr lang="en-US" dirty="0" smtClean="0"/>
              <a:t>deep vein thrombosis</a:t>
            </a:r>
          </a:p>
          <a:p>
            <a:pPr algn="l" rtl="0">
              <a:buFont typeface="Wingdings" pitchFamily="2" charset="2"/>
              <a:buChar char="Ø"/>
            </a:pPr>
            <a:r>
              <a:rPr lang="en-US" dirty="0" smtClean="0"/>
              <a:t>total cardiovascular events</a:t>
            </a:r>
          </a:p>
          <a:p>
            <a:pPr algn="l" rtl="0">
              <a:buFont typeface="Wingdings" pitchFamily="2" charset="2"/>
              <a:buChar char="Ø"/>
            </a:pPr>
            <a:r>
              <a:rPr lang="en-US" dirty="0" smtClean="0"/>
              <a:t>cardiovascular death</a:t>
            </a:r>
          </a:p>
          <a:p>
            <a:pPr algn="l" rtl="0">
              <a:buFont typeface="Wingdings" pitchFamily="2" charset="2"/>
              <a:buChar char="Ø"/>
            </a:pPr>
            <a:r>
              <a:rPr lang="en-US" dirty="0" smtClean="0"/>
              <a:t>Cancer risk</a:t>
            </a:r>
          </a:p>
          <a:p>
            <a:pPr algn="l" rtl="0">
              <a:buFont typeface="Wingdings" pitchFamily="2" charset="2"/>
              <a:buChar char="Ø"/>
            </a:pPr>
            <a:r>
              <a:rPr lang="en-US" dirty="0" smtClean="0"/>
              <a:t>Clinical vertebral and total fractures</a:t>
            </a:r>
          </a:p>
          <a:p>
            <a:pPr algn="l" rtl="0">
              <a:buFont typeface="Wingdings" pitchFamily="2" charset="2"/>
              <a:buChar char="Ø"/>
            </a:pPr>
            <a:r>
              <a:rPr lang="en-US" dirty="0" smtClean="0"/>
              <a:t>Dementia</a:t>
            </a:r>
          </a:p>
          <a:p>
            <a:pPr algn="l" rtl="0">
              <a:buFont typeface="Wingdings" pitchFamily="2" charset="2"/>
              <a:buChar char="Ø"/>
            </a:pPr>
            <a:r>
              <a:rPr lang="en-US" dirty="0" smtClean="0"/>
              <a:t>treated diabetes</a:t>
            </a:r>
          </a:p>
          <a:p>
            <a:pPr algn="l" rtl="0">
              <a:buFont typeface="Wingdings" pitchFamily="2" charset="2"/>
              <a:buChar char="Ø"/>
            </a:pPr>
            <a:r>
              <a:rPr lang="en-US" dirty="0" smtClean="0"/>
              <a:t>gallbladder disease</a:t>
            </a:r>
          </a:p>
          <a:p>
            <a:pPr algn="l" rtl="0">
              <a:buFont typeface="Wingdings" pitchFamily="2" charset="2"/>
              <a:buChar char="Ø"/>
            </a:pPr>
            <a:r>
              <a:rPr lang="en-US" dirty="0" smtClean="0"/>
              <a:t>Self-reported urinary incontinence (at least once/week)</a:t>
            </a:r>
          </a:p>
          <a:p>
            <a:pPr algn="l" rtl="0">
              <a:buFont typeface="Wingdings" pitchFamily="2" charset="2"/>
              <a:buChar char="Ø"/>
            </a:pPr>
            <a:r>
              <a:rPr lang="en-US" dirty="0" smtClean="0"/>
              <a:t>VMS</a:t>
            </a:r>
          </a:p>
          <a:p>
            <a:pPr algn="l" rtl="0">
              <a:buFont typeface="Wingdings" pitchFamily="2" charset="2"/>
              <a:buChar char="Ø"/>
            </a:pPr>
            <a:endParaRPr lang="en-US" dirty="0" smtClean="0"/>
          </a:p>
          <a:p>
            <a:pPr algn="l" rtl="0">
              <a:buFont typeface="Wingdings" pitchFamily="2" charset="2"/>
              <a:buChar char="Ø"/>
            </a:pPr>
            <a:endParaRPr lang="en-US" b="1" dirty="0" smtClean="0"/>
          </a:p>
          <a:p>
            <a:pPr algn="l">
              <a:buNone/>
            </a:pPr>
            <a:endParaRPr lang="fa-I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571480"/>
            <a:ext cx="7862150" cy="6000792"/>
          </a:xfrm>
        </p:spPr>
        <p:txBody>
          <a:bodyPr>
            <a:normAutofit/>
          </a:bodyPr>
          <a:lstStyle/>
          <a:p>
            <a:pPr algn="l">
              <a:buNone/>
            </a:pPr>
            <a:r>
              <a:rPr lang="en-US" dirty="0" smtClean="0"/>
              <a:t>Women aged 70–79 with moderate-to-severe vasomotor symptoms at baseline </a:t>
            </a:r>
          </a:p>
          <a:p>
            <a:pPr algn="l">
              <a:buNone/>
            </a:pPr>
            <a:r>
              <a:rPr lang="en-US" dirty="0" smtClean="0">
                <a:solidFill>
                  <a:srgbClr val="00B0F0"/>
                </a:solidFill>
              </a:rPr>
              <a:t>CEE+MPA</a:t>
            </a:r>
            <a:r>
              <a:rPr lang="en-US" dirty="0" smtClean="0"/>
              <a:t> :HR for CHD of 5.79 (1.29–25.97) </a:t>
            </a:r>
          </a:p>
          <a:p>
            <a:pPr algn="l">
              <a:buNone/>
            </a:pPr>
            <a:r>
              <a:rPr lang="en-US" dirty="0" smtClean="0">
                <a:solidFill>
                  <a:srgbClr val="00B0F0"/>
                </a:solidFill>
              </a:rPr>
              <a:t>CEE </a:t>
            </a:r>
            <a:r>
              <a:rPr lang="en-US" dirty="0" smtClean="0"/>
              <a:t>: HR for CHD of 4.34 (1.43–13.14)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fa-IR" dirty="0"/>
          </a:p>
        </p:txBody>
      </p:sp>
      <p:sp>
        <p:nvSpPr>
          <p:cNvPr id="3" name="Content Placeholder 2"/>
          <p:cNvSpPr>
            <a:spLocks noGrp="1"/>
          </p:cNvSpPr>
          <p:nvPr>
            <p:ph idx="1"/>
          </p:nvPr>
        </p:nvSpPr>
        <p:spPr/>
        <p:txBody>
          <a:bodyPr>
            <a:normAutofit/>
          </a:bodyPr>
          <a:lstStyle/>
          <a:p>
            <a:pPr algn="l" rtl="0"/>
            <a:r>
              <a:rPr lang="en-US" dirty="0" err="1" smtClean="0"/>
              <a:t>Intruduction</a:t>
            </a:r>
            <a:endParaRPr lang="en-US" dirty="0" smtClean="0"/>
          </a:p>
          <a:p>
            <a:pPr algn="l" rtl="0"/>
            <a:r>
              <a:rPr lang="en-US" dirty="0" smtClean="0"/>
              <a:t>WHI:</a:t>
            </a:r>
          </a:p>
          <a:p>
            <a:pPr algn="l" rtl="0">
              <a:buFont typeface="Wingdings" pitchFamily="2" charset="2"/>
              <a:buChar char="Ø"/>
            </a:pPr>
            <a:r>
              <a:rPr lang="en-US" dirty="0" smtClean="0"/>
              <a:t>During the study</a:t>
            </a:r>
          </a:p>
          <a:p>
            <a:pPr algn="l" rtl="0">
              <a:buFont typeface="Wingdings" pitchFamily="2" charset="2"/>
              <a:buChar char="Ø"/>
            </a:pPr>
            <a:r>
              <a:rPr lang="en-US" dirty="0" smtClean="0"/>
              <a:t>13 years post study</a:t>
            </a:r>
          </a:p>
          <a:p>
            <a:pPr algn="l" rtl="0"/>
            <a:r>
              <a:rPr lang="en-US" dirty="0" smtClean="0"/>
              <a:t>Risks in early post menopause</a:t>
            </a:r>
          </a:p>
          <a:p>
            <a:pPr algn="l" rtl="0"/>
            <a:r>
              <a:rPr lang="en-US" dirty="0" smtClean="0"/>
              <a:t>JCEM</a:t>
            </a:r>
            <a:r>
              <a:rPr lang="en-US" b="1" dirty="0" smtClean="0"/>
              <a:t> </a:t>
            </a:r>
            <a:r>
              <a:rPr lang="en-US" dirty="0" smtClean="0"/>
              <a:t>Practice Guideline  </a:t>
            </a:r>
          </a:p>
          <a:p>
            <a:pPr algn="l">
              <a:buNone/>
            </a:pPr>
            <a:endParaRPr lang="fa-I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message</a:t>
            </a:r>
            <a:endParaRPr lang="fa-IR" dirty="0"/>
          </a:p>
        </p:txBody>
      </p:sp>
      <p:sp>
        <p:nvSpPr>
          <p:cNvPr id="3" name="Content Placeholder 2"/>
          <p:cNvSpPr>
            <a:spLocks noGrp="1"/>
          </p:cNvSpPr>
          <p:nvPr>
            <p:ph idx="1"/>
          </p:nvPr>
        </p:nvSpPr>
        <p:spPr>
          <a:xfrm>
            <a:off x="1071538" y="1447800"/>
            <a:ext cx="7862150" cy="5195910"/>
          </a:xfrm>
        </p:spPr>
        <p:txBody>
          <a:bodyPr>
            <a:normAutofit fontScale="77500" lnSpcReduction="20000"/>
          </a:bodyPr>
          <a:lstStyle/>
          <a:p>
            <a:pPr algn="l" rtl="0">
              <a:buNone/>
            </a:pPr>
            <a:r>
              <a:rPr lang="en-US" b="1" dirty="0" smtClean="0"/>
              <a:t>CEE+MPA</a:t>
            </a:r>
            <a:r>
              <a:rPr lang="en-US" dirty="0" smtClean="0"/>
              <a:t> </a:t>
            </a:r>
          </a:p>
          <a:p>
            <a:pPr algn="l" rtl="0"/>
            <a:r>
              <a:rPr lang="en-US" i="1" dirty="0" smtClean="0"/>
              <a:t>intervention phase:</a:t>
            </a:r>
          </a:p>
          <a:p>
            <a:pPr algn="l" rtl="0">
              <a:buFont typeface="Wingdings" pitchFamily="2" charset="2"/>
              <a:buChar char="Ø"/>
            </a:pPr>
            <a:r>
              <a:rPr lang="en-US" dirty="0" smtClean="0"/>
              <a:t>   hazard ratio (HR) for CHD was 1.18 (95% confidence interval [CI] 0.95–1.45) and overall risks outweighed benefits, with increases in invasive breast cancer, stroke, pulmonary embolism, and the global index. Other risks included increased dementia (in women &gt;65 years), gallbladder disease, and urinary incontinence</a:t>
            </a:r>
          </a:p>
          <a:p>
            <a:pPr algn="l" rtl="0">
              <a:buFont typeface="Wingdings" pitchFamily="2" charset="2"/>
              <a:buChar char="Ø"/>
            </a:pPr>
            <a:r>
              <a:rPr lang="en-US" dirty="0" smtClean="0"/>
              <a:t>   benefits included: decreased hip fractures, diabetes, and vasomotor symptoms. </a:t>
            </a:r>
          </a:p>
          <a:p>
            <a:pPr algn="l" rtl="0"/>
            <a:r>
              <a:rPr lang="en-US" i="1" dirty="0" err="1" smtClean="0"/>
              <a:t>Postintervention</a:t>
            </a:r>
            <a:r>
              <a:rPr lang="en-US" i="1" dirty="0" smtClean="0"/>
              <a:t>:</a:t>
            </a:r>
          </a:p>
          <a:p>
            <a:pPr algn="l" rtl="0">
              <a:buFont typeface="Wingdings" pitchFamily="2" charset="2"/>
              <a:buChar char="Ø"/>
            </a:pPr>
            <a:r>
              <a:rPr lang="en-US" dirty="0" smtClean="0"/>
              <a:t>   most risks and benefits dissipated, although some elevation in breast cancer risk persisted (cumulative hazard ratio [HR] =1.28; 95% confidence interval, 1.11–1.48).</a:t>
            </a:r>
            <a:endParaRPr lang="fa-I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fa-IR" dirty="0"/>
          </a:p>
        </p:txBody>
      </p:sp>
      <p:sp>
        <p:nvSpPr>
          <p:cNvPr id="3" name="Content Placeholder 2"/>
          <p:cNvSpPr>
            <a:spLocks noGrp="1"/>
          </p:cNvSpPr>
          <p:nvPr>
            <p:ph idx="1"/>
          </p:nvPr>
        </p:nvSpPr>
        <p:spPr>
          <a:xfrm>
            <a:off x="1071538" y="1285860"/>
            <a:ext cx="7862150" cy="5357850"/>
          </a:xfrm>
        </p:spPr>
        <p:txBody>
          <a:bodyPr>
            <a:normAutofit fontScale="70000" lnSpcReduction="20000"/>
          </a:bodyPr>
          <a:lstStyle/>
          <a:p>
            <a:pPr algn="l" rtl="0">
              <a:buNone/>
            </a:pPr>
            <a:r>
              <a:rPr lang="en-US" dirty="0" smtClean="0"/>
              <a:t>CEE alone </a:t>
            </a:r>
          </a:p>
          <a:p>
            <a:pPr algn="l" rtl="0">
              <a:buFont typeface="Wingdings" pitchFamily="2" charset="2"/>
              <a:buChar char="Ø"/>
            </a:pPr>
            <a:r>
              <a:rPr lang="en-US" dirty="0" smtClean="0"/>
              <a:t>During intervention for, risks and benefits were more balanced, with a HR for CHD of 0.94 (0.78–1.14), increased stroke and venous thrombosis, decreased hip fractures and diabetes, and over cumulative follow-up, decreased breast cancer (HR=0.79 [0.65–0.97]). </a:t>
            </a:r>
          </a:p>
          <a:p>
            <a:pPr algn="l" rtl="0">
              <a:buFont typeface="Wingdings" pitchFamily="2" charset="2"/>
              <a:buChar char="Ø"/>
            </a:pPr>
            <a:r>
              <a:rPr lang="en-US" dirty="0" smtClean="0"/>
              <a:t>Neither regimen affected all-cause mortality. </a:t>
            </a:r>
          </a:p>
          <a:p>
            <a:pPr algn="l" rtl="0">
              <a:buFont typeface="Wingdings" pitchFamily="2" charset="2"/>
              <a:buChar char="Ø"/>
            </a:pPr>
            <a:r>
              <a:rPr lang="en-US" dirty="0" smtClean="0"/>
              <a:t>With CEE, younger women (50–59 years) had more favorable results for all-cause mortality, myocardial infarction, and the global index (nominal P values for trend by age &lt;0.05), but not for stroke and venous thrombosis. </a:t>
            </a:r>
          </a:p>
          <a:p>
            <a:pPr algn="l" rtl="0">
              <a:buFont typeface="Wingdings" pitchFamily="2" charset="2"/>
              <a:buChar char="Ø"/>
            </a:pPr>
            <a:r>
              <a:rPr lang="en-US" dirty="0" smtClean="0"/>
              <a:t>Absolute risks of adverse events (measured by the global index) per 10,000 women per year on CEE+MPA ranged from 12 excess cases for age 50–59 to 38 for age 70–79 and, for CEE, from 19 fewer cases for age 50–59 to 51 excess cases for age 70–79. Results for quality of life outcomes in both trials were mixed.</a:t>
            </a:r>
            <a:endParaRPr lang="fa-I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4294967295"/>
          </p:nvPr>
        </p:nvPicPr>
        <p:blipFill>
          <a:blip r:embed="rId2"/>
          <a:stretch>
            <a:fillRect/>
          </a:stretch>
        </p:blipFill>
        <p:spPr bwMode="auto">
          <a:xfrm>
            <a:off x="1000100" y="428604"/>
            <a:ext cx="7643866" cy="4929222"/>
          </a:xfrm>
          <a:prstGeom prst="rect">
            <a:avLst/>
          </a:prstGeom>
          <a:noFill/>
          <a:ln w="9525">
            <a:noFill/>
            <a:miter lim="800000"/>
            <a:headEnd/>
            <a:tailEnd/>
          </a:ln>
          <a:effectLst/>
        </p:spPr>
      </p:pic>
      <p:sp>
        <p:nvSpPr>
          <p:cNvPr id="8" name="TextBox 7"/>
          <p:cNvSpPr txBox="1"/>
          <p:nvPr/>
        </p:nvSpPr>
        <p:spPr>
          <a:xfrm>
            <a:off x="1142976" y="6000768"/>
            <a:ext cx="7500990" cy="646331"/>
          </a:xfrm>
          <a:prstGeom prst="rect">
            <a:avLst/>
          </a:prstGeom>
          <a:noFill/>
        </p:spPr>
        <p:txBody>
          <a:bodyPr wrap="square" rtlCol="1">
            <a:spAutoFit/>
          </a:bodyPr>
          <a:lstStyle/>
          <a:p>
            <a:pPr algn="l" rtl="0"/>
            <a:r>
              <a:rPr lang="en-US" dirty="0" smtClean="0"/>
              <a:t>Menopausal Hormone Therapy: Current Considerations. Cynthia A. </a:t>
            </a:r>
            <a:r>
              <a:rPr lang="en-US" dirty="0" err="1" smtClean="0"/>
              <a:t>Stuenkel</a:t>
            </a:r>
            <a:r>
              <a:rPr lang="en-US" dirty="0" smtClean="0"/>
              <a:t>, </a:t>
            </a:r>
            <a:r>
              <a:rPr lang="en-US" dirty="0" err="1" smtClean="0"/>
              <a:t>Endocrinol</a:t>
            </a:r>
            <a:r>
              <a:rPr lang="en-US" dirty="0" smtClean="0"/>
              <a:t> </a:t>
            </a:r>
            <a:r>
              <a:rPr lang="en-US" dirty="0" err="1" smtClean="0"/>
              <a:t>Metab</a:t>
            </a:r>
            <a:r>
              <a:rPr lang="en-US" dirty="0" smtClean="0"/>
              <a:t> </a:t>
            </a:r>
            <a:r>
              <a:rPr lang="en-US" dirty="0" err="1" smtClean="0"/>
              <a:t>Clin</a:t>
            </a:r>
            <a:r>
              <a:rPr lang="en-US" dirty="0" smtClean="0"/>
              <a:t> N Am 44 (2015) 565–585</a:t>
            </a:r>
            <a:endParaRPr lang="fa-I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142976" y="1447800"/>
            <a:ext cx="7790712" cy="4800600"/>
          </a:xfrm>
        </p:spPr>
        <p:txBody>
          <a:bodyPr/>
          <a:lstStyle/>
          <a:p>
            <a:pPr algn="l" rtl="0">
              <a:buNone/>
            </a:pPr>
            <a:r>
              <a:rPr lang="en-US" b="1" dirty="0" smtClean="0"/>
              <a:t>Treatment of Symptoms of the Menopause: An Endocrine Society Clinical Practice Guideline</a:t>
            </a:r>
          </a:p>
          <a:p>
            <a:pPr algn="l" rtl="0">
              <a:buNone/>
            </a:pPr>
            <a:endParaRPr lang="en-US" b="1" dirty="0" smtClean="0"/>
          </a:p>
          <a:p>
            <a:pPr algn="l" rtl="0">
              <a:buNone/>
            </a:pPr>
            <a:r>
              <a:rPr lang="en-US" sz="2000" dirty="0" smtClean="0"/>
              <a:t>Cynthia A. </a:t>
            </a:r>
            <a:r>
              <a:rPr lang="en-US" sz="2000" dirty="0" err="1" smtClean="0"/>
              <a:t>Stuenkel</a:t>
            </a:r>
            <a:r>
              <a:rPr lang="en-US" sz="2000" dirty="0" smtClean="0"/>
              <a:t>, Susan R. Davis, Anne </a:t>
            </a:r>
            <a:r>
              <a:rPr lang="en-US" sz="2000" dirty="0" err="1" smtClean="0"/>
              <a:t>Gompel</a:t>
            </a:r>
            <a:r>
              <a:rPr lang="en-US" sz="2000" dirty="0" smtClean="0"/>
              <a:t>, Mary Ann </a:t>
            </a:r>
            <a:r>
              <a:rPr lang="en-US" sz="2000" dirty="0" err="1" smtClean="0"/>
              <a:t>Lumsden,M</a:t>
            </a:r>
            <a:r>
              <a:rPr lang="en-US" sz="2000" dirty="0" smtClean="0"/>
              <a:t>. Hassan </a:t>
            </a:r>
            <a:r>
              <a:rPr lang="en-US" sz="2000" dirty="0" err="1" smtClean="0"/>
              <a:t>Murad</a:t>
            </a:r>
            <a:r>
              <a:rPr lang="en-US" sz="2000" dirty="0" smtClean="0"/>
              <a:t>, </a:t>
            </a:r>
            <a:r>
              <a:rPr lang="en-US" sz="2000" dirty="0" err="1" smtClean="0"/>
              <a:t>JoAnn</a:t>
            </a:r>
            <a:r>
              <a:rPr lang="en-US" sz="2000" dirty="0" smtClean="0"/>
              <a:t> V. Pinkerton, and Richard J. Santen</a:t>
            </a:r>
          </a:p>
          <a:p>
            <a:pPr algn="l" rtl="0">
              <a:buNone/>
            </a:pPr>
            <a:r>
              <a:rPr lang="en-US" sz="2000" dirty="0" smtClean="0"/>
              <a:t>J </a:t>
            </a:r>
            <a:r>
              <a:rPr lang="en-US" sz="2000" dirty="0" err="1" smtClean="0"/>
              <a:t>Clin</a:t>
            </a:r>
            <a:r>
              <a:rPr lang="en-US" sz="2000" dirty="0" smtClean="0"/>
              <a:t> </a:t>
            </a:r>
            <a:r>
              <a:rPr lang="en-US" sz="2000" dirty="0" err="1" smtClean="0"/>
              <a:t>Endocrinol</a:t>
            </a:r>
            <a:r>
              <a:rPr lang="en-US" sz="2000" dirty="0" smtClean="0"/>
              <a:t>. August 28, 2015. (</a:t>
            </a:r>
            <a:r>
              <a:rPr lang="en-US" sz="2000" dirty="0" err="1" smtClean="0"/>
              <a:t>doi</a:t>
            </a:r>
            <a:r>
              <a:rPr lang="en-US" sz="2000" dirty="0" smtClean="0"/>
              <a:t>: 10.1210/jc.2015-2236)</a:t>
            </a:r>
            <a:endParaRPr lang="fa-IR"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1.0 Diagnosis and symptoms of menopause</a:t>
            </a:r>
            <a:br>
              <a:rPr lang="en-US" sz="2800" b="1" dirty="0" smtClean="0"/>
            </a:br>
            <a:endParaRPr lang="fa-IR" sz="2800" dirty="0"/>
          </a:p>
        </p:txBody>
      </p:sp>
      <p:sp>
        <p:nvSpPr>
          <p:cNvPr id="3" name="Content Placeholder 2"/>
          <p:cNvSpPr>
            <a:spLocks noGrp="1"/>
          </p:cNvSpPr>
          <p:nvPr>
            <p:ph idx="1"/>
          </p:nvPr>
        </p:nvSpPr>
        <p:spPr>
          <a:xfrm>
            <a:off x="1142976" y="1214422"/>
            <a:ext cx="7715304" cy="5143536"/>
          </a:xfrm>
        </p:spPr>
        <p:txBody>
          <a:bodyPr>
            <a:normAutofit fontScale="92500" lnSpcReduction="20000"/>
          </a:bodyPr>
          <a:lstStyle/>
          <a:p>
            <a:pPr algn="l" rtl="0">
              <a:buFont typeface="Wingdings" pitchFamily="2" charset="2"/>
              <a:buChar char="v"/>
            </a:pPr>
            <a:r>
              <a:rPr lang="en-US" dirty="0" smtClean="0"/>
              <a:t>1.1 </a:t>
            </a:r>
            <a:r>
              <a:rPr lang="en-US" dirty="0"/>
              <a:t>We </a:t>
            </a:r>
            <a:r>
              <a:rPr lang="en-US" dirty="0">
                <a:solidFill>
                  <a:srgbClr val="7030A0"/>
                </a:solidFill>
              </a:rPr>
              <a:t>suggest</a:t>
            </a:r>
            <a:r>
              <a:rPr lang="en-US" dirty="0"/>
              <a:t> diagnosing menopause based on </a:t>
            </a:r>
            <a:r>
              <a:rPr lang="en-US" dirty="0" smtClean="0"/>
              <a:t>the clinical </a:t>
            </a:r>
            <a:r>
              <a:rPr lang="en-US" dirty="0"/>
              <a:t>criteria of the menstrual cycle. (</a:t>
            </a:r>
            <a:r>
              <a:rPr lang="en-US" dirty="0" smtClean="0"/>
              <a:t>2 ++○○)</a:t>
            </a:r>
          </a:p>
          <a:p>
            <a:pPr algn="l" rtl="0">
              <a:buFont typeface="Wingdings" pitchFamily="2" charset="2"/>
              <a:buChar char="v"/>
            </a:pPr>
            <a:endParaRPr lang="en-US" dirty="0"/>
          </a:p>
          <a:p>
            <a:pPr algn="l" rtl="0">
              <a:buFont typeface="Wingdings" pitchFamily="2" charset="2"/>
              <a:buChar char="v"/>
            </a:pPr>
            <a:r>
              <a:rPr lang="en-US" dirty="0"/>
              <a:t>1.2 If establishing a diagnosis of menopause is </a:t>
            </a:r>
            <a:r>
              <a:rPr lang="en-US" dirty="0" smtClean="0"/>
              <a:t>necessary in </a:t>
            </a:r>
            <a:r>
              <a:rPr lang="en-US" dirty="0"/>
              <a:t>women having </a:t>
            </a:r>
            <a:r>
              <a:rPr lang="en-US" dirty="0" smtClean="0"/>
              <a:t>undergone a </a:t>
            </a:r>
            <a:r>
              <a:rPr lang="en-US" dirty="0"/>
              <a:t>hysterectomy without bilateral </a:t>
            </a:r>
            <a:r>
              <a:rPr lang="en-US" dirty="0" err="1"/>
              <a:t>oophorectomy</a:t>
            </a:r>
            <a:r>
              <a:rPr lang="en-US" dirty="0"/>
              <a:t> or </a:t>
            </a:r>
            <a:r>
              <a:rPr lang="en-US" dirty="0" smtClean="0"/>
              <a:t>presenting with </a:t>
            </a:r>
            <a:r>
              <a:rPr lang="en-US" dirty="0"/>
              <a:t>a menstrual history that is inadequate to </a:t>
            </a:r>
            <a:r>
              <a:rPr lang="en-US" dirty="0" smtClean="0"/>
              <a:t>ascertain</a:t>
            </a:r>
            <a:r>
              <a:rPr lang="en-US" dirty="0"/>
              <a:t> </a:t>
            </a:r>
            <a:r>
              <a:rPr lang="en-US" dirty="0" smtClean="0"/>
              <a:t>menopausal </a:t>
            </a:r>
            <a:r>
              <a:rPr lang="en-US" dirty="0"/>
              <a:t>status, we </a:t>
            </a:r>
            <a:r>
              <a:rPr lang="en-US" dirty="0">
                <a:solidFill>
                  <a:srgbClr val="7030A0"/>
                </a:solidFill>
              </a:rPr>
              <a:t>suggest</a:t>
            </a:r>
            <a:r>
              <a:rPr lang="en-US" dirty="0"/>
              <a:t> making </a:t>
            </a:r>
            <a:r>
              <a:rPr lang="en-US" dirty="0" smtClean="0"/>
              <a:t>a</a:t>
            </a:r>
            <a:r>
              <a:rPr lang="en-US" dirty="0"/>
              <a:t> </a:t>
            </a:r>
            <a:r>
              <a:rPr lang="en-US" dirty="0" smtClean="0"/>
              <a:t>diagnosis based </a:t>
            </a:r>
            <a:r>
              <a:rPr lang="en-US" dirty="0"/>
              <a:t>on the presence </a:t>
            </a:r>
            <a:r>
              <a:rPr lang="en-US" dirty="0" smtClean="0"/>
              <a:t>of (VMS</a:t>
            </a:r>
            <a:r>
              <a:rPr lang="en-US" dirty="0"/>
              <a:t>) </a:t>
            </a:r>
            <a:r>
              <a:rPr lang="en-US" dirty="0" smtClean="0"/>
              <a:t>and laboratory</a:t>
            </a:r>
            <a:r>
              <a:rPr lang="en-US" dirty="0"/>
              <a:t> </a:t>
            </a:r>
            <a:r>
              <a:rPr lang="en-US" dirty="0" smtClean="0"/>
              <a:t> testing :FSH and serum </a:t>
            </a:r>
            <a:r>
              <a:rPr lang="en-US" dirty="0" err="1"/>
              <a:t>estradiol</a:t>
            </a:r>
            <a:r>
              <a:rPr lang="en-US" dirty="0"/>
              <a:t>. (</a:t>
            </a:r>
            <a:r>
              <a:rPr lang="en-US" dirty="0" smtClean="0"/>
              <a:t>2 ++○○)</a:t>
            </a:r>
            <a:endParaRPr lang="fa-I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Definitions of Spectrum of Menopause</a:t>
            </a:r>
            <a:endParaRPr lang="fa-IR" sz="3200" dirty="0"/>
          </a:p>
        </p:txBody>
      </p:sp>
      <p:sp>
        <p:nvSpPr>
          <p:cNvPr id="3" name="Content Placeholder 2"/>
          <p:cNvSpPr>
            <a:spLocks noGrp="1"/>
          </p:cNvSpPr>
          <p:nvPr>
            <p:ph idx="1"/>
          </p:nvPr>
        </p:nvSpPr>
        <p:spPr>
          <a:xfrm>
            <a:off x="1142976" y="1357298"/>
            <a:ext cx="7543824" cy="5143536"/>
          </a:xfrm>
        </p:spPr>
        <p:txBody>
          <a:bodyPr>
            <a:normAutofit fontScale="62500" lnSpcReduction="20000"/>
          </a:bodyPr>
          <a:lstStyle/>
          <a:p>
            <a:pPr algn="l">
              <a:buNone/>
            </a:pPr>
            <a:r>
              <a:rPr lang="en-US" b="1" dirty="0" smtClean="0"/>
              <a:t>Menopause</a:t>
            </a:r>
          </a:p>
          <a:p>
            <a:pPr algn="l">
              <a:buNone/>
            </a:pPr>
            <a:r>
              <a:rPr lang="en-US" dirty="0" smtClean="0"/>
              <a:t>cessation of menses for 12 mo in a previously cycling woman </a:t>
            </a:r>
          </a:p>
          <a:p>
            <a:pPr algn="l">
              <a:buNone/>
            </a:pPr>
            <a:endParaRPr lang="en-US" b="1" dirty="0" smtClean="0"/>
          </a:p>
          <a:p>
            <a:pPr algn="l">
              <a:buNone/>
            </a:pPr>
            <a:r>
              <a:rPr lang="en-US" b="1" dirty="0" smtClean="0"/>
              <a:t>Spontaneous menopause</a:t>
            </a:r>
          </a:p>
          <a:p>
            <a:pPr algn="l">
              <a:buNone/>
            </a:pPr>
            <a:r>
              <a:rPr lang="en-US" dirty="0" smtClean="0"/>
              <a:t>Cessation of menses at an average age of 51 y in the absence of surgery or medication.</a:t>
            </a:r>
          </a:p>
          <a:p>
            <a:pPr algn="l">
              <a:buNone/>
            </a:pPr>
            <a:endParaRPr lang="en-US" b="1" dirty="0" smtClean="0"/>
          </a:p>
          <a:p>
            <a:pPr algn="l">
              <a:buNone/>
            </a:pPr>
            <a:r>
              <a:rPr lang="en-US" b="1" dirty="0" smtClean="0"/>
              <a:t>Menopausal transition (or </a:t>
            </a:r>
            <a:r>
              <a:rPr lang="en-US" b="1" dirty="0" err="1" smtClean="0"/>
              <a:t>perimenopause</a:t>
            </a:r>
            <a:r>
              <a:rPr lang="en-US" b="1" dirty="0" smtClean="0"/>
              <a:t>)</a:t>
            </a:r>
          </a:p>
          <a:p>
            <a:pPr algn="l">
              <a:buNone/>
            </a:pPr>
            <a:r>
              <a:rPr lang="en-US" dirty="0" smtClean="0"/>
              <a:t>An interval preceding the menopause characterized by variations in menstrual cycle length and bleeding pattern, mood shifts, vasomotor, and vaginal symptoms and with </a:t>
            </a:r>
            <a:r>
              <a:rPr lang="en-US" dirty="0" smtClean="0">
                <a:solidFill>
                  <a:schemeClr val="tx2">
                    <a:lumMod val="60000"/>
                    <a:lumOff val="40000"/>
                  </a:schemeClr>
                </a:solidFill>
              </a:rPr>
              <a:t>rising FSH </a:t>
            </a:r>
            <a:r>
              <a:rPr lang="en-US" dirty="0" smtClean="0"/>
              <a:t>levels and </a:t>
            </a:r>
            <a:r>
              <a:rPr lang="en-US" dirty="0" smtClean="0">
                <a:solidFill>
                  <a:schemeClr val="tx2">
                    <a:lumMod val="60000"/>
                    <a:lumOff val="40000"/>
                  </a:schemeClr>
                </a:solidFill>
              </a:rPr>
              <a:t>falling anti-</a:t>
            </a:r>
            <a:r>
              <a:rPr lang="en-US" dirty="0" err="1" smtClean="0">
                <a:solidFill>
                  <a:schemeClr val="tx2">
                    <a:lumMod val="60000"/>
                    <a:lumOff val="40000"/>
                  </a:schemeClr>
                </a:solidFill>
              </a:rPr>
              <a:t>Mullerian</a:t>
            </a:r>
            <a:r>
              <a:rPr lang="en-US" dirty="0" smtClean="0">
                <a:solidFill>
                  <a:schemeClr val="tx2">
                    <a:lumMod val="60000"/>
                    <a:lumOff val="40000"/>
                  </a:schemeClr>
                </a:solidFill>
              </a:rPr>
              <a:t> hormone and </a:t>
            </a:r>
            <a:r>
              <a:rPr lang="en-US" dirty="0" err="1" smtClean="0">
                <a:solidFill>
                  <a:schemeClr val="tx2">
                    <a:lumMod val="60000"/>
                    <a:lumOff val="40000"/>
                  </a:schemeClr>
                </a:solidFill>
              </a:rPr>
              <a:t>inhibin</a:t>
            </a:r>
            <a:r>
              <a:rPr lang="en-US" dirty="0" smtClean="0">
                <a:solidFill>
                  <a:schemeClr val="tx2">
                    <a:lumMod val="60000"/>
                    <a:lumOff val="40000"/>
                  </a:schemeClr>
                </a:solidFill>
              </a:rPr>
              <a:t> B levels,</a:t>
            </a:r>
            <a:r>
              <a:rPr lang="en-US" dirty="0" smtClean="0"/>
              <a:t> which starts during the late reproductive stage and progresses during the menopause transition.</a:t>
            </a:r>
          </a:p>
          <a:p>
            <a:pPr algn="l">
              <a:buNone/>
            </a:pPr>
            <a:endParaRPr lang="en-US" b="1" dirty="0" smtClean="0"/>
          </a:p>
          <a:p>
            <a:pPr algn="l">
              <a:buNone/>
            </a:pPr>
            <a:r>
              <a:rPr lang="en-US" b="1" dirty="0" smtClean="0"/>
              <a:t>Climacteric</a:t>
            </a:r>
          </a:p>
          <a:p>
            <a:pPr algn="l">
              <a:buNone/>
            </a:pPr>
            <a:r>
              <a:rPr lang="en-US" dirty="0" smtClean="0"/>
              <a:t>The phase in the aging of women marking the transition from the reproductive phase to the </a:t>
            </a:r>
            <a:r>
              <a:rPr lang="en-US" dirty="0" err="1" smtClean="0"/>
              <a:t>nonreproductive</a:t>
            </a:r>
            <a:r>
              <a:rPr lang="en-US" dirty="0" smtClean="0"/>
              <a:t> state. </a:t>
            </a:r>
            <a:endParaRPr lang="fa-I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214290"/>
            <a:ext cx="7786742" cy="6357982"/>
          </a:xfrm>
        </p:spPr>
        <p:txBody>
          <a:bodyPr>
            <a:normAutofit fontScale="55000" lnSpcReduction="20000"/>
          </a:bodyPr>
          <a:lstStyle/>
          <a:p>
            <a:pPr algn="l">
              <a:buNone/>
            </a:pPr>
            <a:r>
              <a:rPr lang="en-US" b="1" dirty="0" smtClean="0"/>
              <a:t>Climacteric syndrome</a:t>
            </a:r>
          </a:p>
          <a:p>
            <a:pPr algn="l">
              <a:buNone/>
            </a:pPr>
            <a:r>
              <a:rPr lang="en-US" dirty="0" smtClean="0"/>
              <a:t>When the climacteric is associated with </a:t>
            </a:r>
            <a:r>
              <a:rPr lang="en-US" dirty="0" err="1" smtClean="0"/>
              <a:t>symptomatology</a:t>
            </a:r>
            <a:r>
              <a:rPr lang="en-US" dirty="0" smtClean="0"/>
              <a:t>. </a:t>
            </a:r>
          </a:p>
          <a:p>
            <a:pPr algn="l">
              <a:buNone/>
            </a:pPr>
            <a:endParaRPr lang="en-US" b="1" dirty="0" smtClean="0"/>
          </a:p>
          <a:p>
            <a:pPr algn="l">
              <a:buNone/>
            </a:pPr>
            <a:r>
              <a:rPr lang="en-US" b="1" dirty="0" smtClean="0"/>
              <a:t>Menopause after hysterectomy without </a:t>
            </a:r>
            <a:r>
              <a:rPr lang="en-US" b="1" dirty="0" err="1" smtClean="0"/>
              <a:t>oophorectomy</a:t>
            </a:r>
            <a:r>
              <a:rPr lang="en-US" b="1" dirty="0" smtClean="0"/>
              <a:t> </a:t>
            </a:r>
          </a:p>
          <a:p>
            <a:pPr algn="l">
              <a:buNone/>
            </a:pPr>
            <a:r>
              <a:rPr lang="en-US" dirty="0" smtClean="0"/>
              <a:t>Spontaneous cessation of ovarian function without the clinical signal of </a:t>
            </a:r>
            <a:r>
              <a:rPr lang="fa-IR" dirty="0" smtClean="0"/>
              <a:t>  </a:t>
            </a:r>
            <a:r>
              <a:rPr lang="en-US" dirty="0" smtClean="0"/>
              <a:t>cessation of menses </a:t>
            </a:r>
            <a:r>
              <a:rPr lang="en-US" dirty="0" smtClean="0">
                <a:solidFill>
                  <a:srgbClr val="0070C0"/>
                </a:solidFill>
              </a:rPr>
              <a:t>(elevated FSH levels and </a:t>
            </a:r>
            <a:r>
              <a:rPr lang="en-US" dirty="0" err="1" smtClean="0">
                <a:solidFill>
                  <a:srgbClr val="0070C0"/>
                </a:solidFill>
              </a:rPr>
              <a:t>estradiol</a:t>
            </a:r>
            <a:r>
              <a:rPr lang="en-US" dirty="0" smtClean="0">
                <a:solidFill>
                  <a:srgbClr val="0070C0"/>
                </a:solidFill>
              </a:rPr>
              <a:t> concentrations &lt;20 </a:t>
            </a:r>
            <a:r>
              <a:rPr lang="fa-IR" dirty="0" smtClean="0">
                <a:solidFill>
                  <a:srgbClr val="0070C0"/>
                </a:solidFill>
              </a:rPr>
              <a:t>(</a:t>
            </a:r>
            <a:r>
              <a:rPr lang="en-US" dirty="0" smtClean="0">
                <a:solidFill>
                  <a:srgbClr val="0070C0"/>
                </a:solidFill>
              </a:rPr>
              <a:t>pg/</a:t>
            </a:r>
            <a:r>
              <a:rPr lang="en-US" dirty="0" err="1" smtClean="0">
                <a:solidFill>
                  <a:srgbClr val="0070C0"/>
                </a:solidFill>
              </a:rPr>
              <a:t>mL</a:t>
            </a:r>
            <a:r>
              <a:rPr lang="en-US" dirty="0" smtClean="0">
                <a:solidFill>
                  <a:srgbClr val="0070C0"/>
                </a:solidFill>
              </a:rPr>
              <a:t> on several occasions.</a:t>
            </a:r>
          </a:p>
          <a:p>
            <a:pPr algn="l">
              <a:buNone/>
            </a:pPr>
            <a:endParaRPr lang="en-US" b="1" dirty="0" smtClean="0"/>
          </a:p>
          <a:p>
            <a:pPr algn="l">
              <a:buNone/>
            </a:pPr>
            <a:r>
              <a:rPr lang="en-US" b="1" dirty="0" smtClean="0"/>
              <a:t>Induced menopause</a:t>
            </a:r>
          </a:p>
          <a:p>
            <a:pPr algn="l">
              <a:buNone/>
            </a:pPr>
            <a:r>
              <a:rPr lang="en-US" dirty="0" smtClean="0"/>
              <a:t>Cessation of ovarian function induced by chemotherapy, radiotherapy</a:t>
            </a:r>
            <a:r>
              <a:rPr lang="en-US" dirty="0" smtClean="0">
                <a:solidFill>
                  <a:srgbClr val="0070C0"/>
                </a:solidFill>
              </a:rPr>
              <a:t>(ovarian function may resume after 12 months of amenorrhea) </a:t>
            </a:r>
            <a:r>
              <a:rPr lang="en-US" dirty="0" smtClean="0"/>
              <a:t>or bilateral </a:t>
            </a:r>
            <a:r>
              <a:rPr lang="en-US" dirty="0" err="1" smtClean="0"/>
              <a:t>oophorectomy</a:t>
            </a:r>
            <a:r>
              <a:rPr lang="en-US" dirty="0" smtClean="0"/>
              <a:t>.</a:t>
            </a:r>
          </a:p>
          <a:p>
            <a:pPr algn="l">
              <a:buNone/>
            </a:pPr>
            <a:endParaRPr lang="en-US" b="1" dirty="0" smtClean="0"/>
          </a:p>
          <a:p>
            <a:pPr algn="l">
              <a:buNone/>
            </a:pPr>
            <a:r>
              <a:rPr lang="en-US" b="1" dirty="0" smtClean="0"/>
              <a:t>Early menopause</a:t>
            </a:r>
          </a:p>
          <a:p>
            <a:pPr algn="l">
              <a:buNone/>
            </a:pPr>
            <a:r>
              <a:rPr lang="en-US" dirty="0" smtClean="0"/>
              <a:t>Cessation of ovarian function occurring </a:t>
            </a:r>
            <a:r>
              <a:rPr lang="en-US" dirty="0" smtClean="0">
                <a:solidFill>
                  <a:schemeClr val="accent4">
                    <a:lumMod val="75000"/>
                  </a:schemeClr>
                </a:solidFill>
              </a:rPr>
              <a:t>between ages 40 and 45 </a:t>
            </a:r>
            <a:r>
              <a:rPr lang="en-US" dirty="0" smtClean="0"/>
              <a:t>in the absence of other etiologies for secondary amenorrhea (pregnancy, </a:t>
            </a:r>
            <a:r>
              <a:rPr lang="en-US" dirty="0" err="1" smtClean="0"/>
              <a:t>hyperprolactinemia</a:t>
            </a:r>
            <a:r>
              <a:rPr lang="en-US" dirty="0" smtClean="0"/>
              <a:t>, and thyroid disorders).</a:t>
            </a:r>
          </a:p>
          <a:p>
            <a:pPr algn="l">
              <a:buNone/>
            </a:pPr>
            <a:endParaRPr lang="en-US" b="1" dirty="0" smtClean="0"/>
          </a:p>
          <a:p>
            <a:pPr algn="l">
              <a:buNone/>
            </a:pPr>
            <a:r>
              <a:rPr lang="en-US" b="1" dirty="0" smtClean="0"/>
              <a:t>POI</a:t>
            </a:r>
          </a:p>
          <a:p>
            <a:pPr algn="l">
              <a:buNone/>
            </a:pPr>
            <a:r>
              <a:rPr lang="en-US" dirty="0" smtClean="0"/>
              <a:t>Loss of ovarian function </a:t>
            </a:r>
            <a:r>
              <a:rPr lang="en-US" dirty="0" smtClean="0">
                <a:solidFill>
                  <a:schemeClr val="accent4">
                    <a:lumMod val="75000"/>
                  </a:schemeClr>
                </a:solidFill>
              </a:rPr>
              <a:t>before the age of 40 y </a:t>
            </a:r>
            <a:r>
              <a:rPr lang="en-US" dirty="0" smtClean="0"/>
              <a:t>with waxing and waning course and potential resumption of menses, conception, and pregnancy.</a:t>
            </a:r>
            <a:r>
              <a:rPr lang="en-US" dirty="0" smtClean="0">
                <a:solidFill>
                  <a:srgbClr val="0070C0"/>
                </a:solidFill>
              </a:rPr>
              <a:t>(persistent FSH elevation) </a:t>
            </a:r>
            <a:endParaRPr lang="fa-IR" dirty="0">
              <a:solidFill>
                <a:srgbClr val="0070C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4414" y="500042"/>
            <a:ext cx="7286676" cy="6072230"/>
          </a:xfrm>
        </p:spPr>
        <p:txBody>
          <a:bodyPr>
            <a:normAutofit fontScale="62500" lnSpcReduction="20000"/>
          </a:bodyPr>
          <a:lstStyle/>
          <a:p>
            <a:pPr algn="l">
              <a:buNone/>
            </a:pPr>
            <a:r>
              <a:rPr lang="en-US" b="1" dirty="0" smtClean="0">
                <a:solidFill>
                  <a:schemeClr val="accent2">
                    <a:lumMod val="50000"/>
                  </a:schemeClr>
                </a:solidFill>
              </a:rPr>
              <a:t>VMS</a:t>
            </a:r>
            <a:r>
              <a:rPr lang="en-US" dirty="0" smtClean="0"/>
              <a:t>, </a:t>
            </a:r>
            <a:r>
              <a:rPr lang="en-US" b="1" dirty="0" smtClean="0">
                <a:solidFill>
                  <a:schemeClr val="accent2">
                    <a:lumMod val="50000"/>
                  </a:schemeClr>
                </a:solidFill>
              </a:rPr>
              <a:t>hot flashes</a:t>
            </a:r>
            <a:r>
              <a:rPr lang="en-US" dirty="0" smtClean="0"/>
              <a:t>, and </a:t>
            </a:r>
            <a:r>
              <a:rPr lang="en-US" b="1" dirty="0" smtClean="0">
                <a:solidFill>
                  <a:schemeClr val="accent2">
                    <a:lumMod val="50000"/>
                  </a:schemeClr>
                </a:solidFill>
              </a:rPr>
              <a:t>night sweats</a:t>
            </a:r>
            <a:r>
              <a:rPr lang="en-US" dirty="0" smtClean="0"/>
              <a:t>, are the </a:t>
            </a:r>
            <a:r>
              <a:rPr lang="en-US" b="1" dirty="0" smtClean="0">
                <a:solidFill>
                  <a:schemeClr val="bg2">
                    <a:lumMod val="25000"/>
                  </a:schemeClr>
                </a:solidFill>
              </a:rPr>
              <a:t>hallmarks of menopause</a:t>
            </a:r>
          </a:p>
          <a:p>
            <a:pPr algn="l">
              <a:buNone/>
            </a:pPr>
            <a:endParaRPr lang="en-US" b="1" dirty="0" smtClean="0">
              <a:solidFill>
                <a:schemeClr val="bg2">
                  <a:lumMod val="25000"/>
                </a:schemeClr>
              </a:solidFill>
            </a:endParaRPr>
          </a:p>
          <a:p>
            <a:pPr algn="l">
              <a:buNone/>
            </a:pPr>
            <a:r>
              <a:rPr lang="en-US" dirty="0" smtClean="0">
                <a:solidFill>
                  <a:schemeClr val="accent4">
                    <a:lumMod val="75000"/>
                  </a:schemeClr>
                </a:solidFill>
              </a:rPr>
              <a:t>Other climacteric symptoms</a:t>
            </a:r>
            <a:r>
              <a:rPr lang="en-US" dirty="0" smtClean="0"/>
              <a:t> include: </a:t>
            </a:r>
          </a:p>
          <a:p>
            <a:pPr algn="l">
              <a:buNone/>
            </a:pPr>
            <a:r>
              <a:rPr lang="en-US" dirty="0" smtClean="0">
                <a:solidFill>
                  <a:schemeClr val="tx2">
                    <a:lumMod val="60000"/>
                    <a:lumOff val="40000"/>
                  </a:schemeClr>
                </a:solidFill>
              </a:rPr>
              <a:t>→</a:t>
            </a:r>
            <a:r>
              <a:rPr lang="en-US" dirty="0" smtClean="0"/>
              <a:t> sleep disturbance</a:t>
            </a:r>
          </a:p>
          <a:p>
            <a:pPr algn="l">
              <a:buNone/>
            </a:pPr>
            <a:r>
              <a:rPr lang="en-US" dirty="0" smtClean="0">
                <a:solidFill>
                  <a:schemeClr val="tx2">
                    <a:lumMod val="60000"/>
                    <a:lumOff val="40000"/>
                  </a:schemeClr>
                </a:solidFill>
              </a:rPr>
              <a:t>→</a:t>
            </a:r>
            <a:r>
              <a:rPr lang="en-US" dirty="0" smtClean="0"/>
              <a:t> </a:t>
            </a:r>
            <a:r>
              <a:rPr lang="en-US" dirty="0" err="1" smtClean="0"/>
              <a:t>Arthralgia</a:t>
            </a:r>
            <a:r>
              <a:rPr lang="en-US" dirty="0" smtClean="0"/>
              <a:t>  </a:t>
            </a:r>
          </a:p>
          <a:p>
            <a:pPr algn="l">
              <a:buNone/>
            </a:pPr>
            <a:r>
              <a:rPr lang="en-US" dirty="0" smtClean="0">
                <a:solidFill>
                  <a:schemeClr val="tx2">
                    <a:lumMod val="60000"/>
                    <a:lumOff val="40000"/>
                  </a:schemeClr>
                </a:solidFill>
              </a:rPr>
              <a:t>→</a:t>
            </a:r>
            <a:r>
              <a:rPr lang="en-US" dirty="0" smtClean="0"/>
              <a:t> vaginal dryness</a:t>
            </a:r>
          </a:p>
          <a:p>
            <a:pPr algn="l">
              <a:buNone/>
            </a:pPr>
            <a:r>
              <a:rPr lang="en-US" dirty="0" smtClean="0">
                <a:solidFill>
                  <a:schemeClr val="tx2">
                    <a:lumMod val="60000"/>
                    <a:lumOff val="40000"/>
                  </a:schemeClr>
                </a:solidFill>
              </a:rPr>
              <a:t>→</a:t>
            </a:r>
            <a:r>
              <a:rPr lang="en-US" dirty="0" smtClean="0"/>
              <a:t> </a:t>
            </a:r>
            <a:r>
              <a:rPr lang="en-US" dirty="0" err="1" smtClean="0"/>
              <a:t>dyspareunia</a:t>
            </a:r>
            <a:r>
              <a:rPr lang="en-US" dirty="0" smtClean="0"/>
              <a:t> </a:t>
            </a:r>
          </a:p>
          <a:p>
            <a:pPr algn="l">
              <a:buNone/>
            </a:pPr>
            <a:r>
              <a:rPr lang="en-US" dirty="0" smtClean="0">
                <a:solidFill>
                  <a:schemeClr val="accent4">
                    <a:lumMod val="75000"/>
                  </a:schemeClr>
                </a:solidFill>
              </a:rPr>
              <a:t>less clear symptoms </a:t>
            </a:r>
            <a:r>
              <a:rPr lang="en-US" dirty="0" smtClean="0"/>
              <a:t>:</a:t>
            </a:r>
          </a:p>
          <a:p>
            <a:pPr algn="l">
              <a:buNone/>
            </a:pPr>
            <a:r>
              <a:rPr lang="en-US" dirty="0" smtClean="0">
                <a:solidFill>
                  <a:srgbClr val="7030A0"/>
                </a:solidFill>
              </a:rPr>
              <a:t>-</a:t>
            </a:r>
            <a:r>
              <a:rPr lang="en-US" dirty="0" smtClean="0"/>
              <a:t>anxiety</a:t>
            </a:r>
          </a:p>
          <a:p>
            <a:pPr algn="l">
              <a:buNone/>
            </a:pPr>
            <a:r>
              <a:rPr lang="en-US" dirty="0" smtClean="0">
                <a:solidFill>
                  <a:srgbClr val="7030A0"/>
                </a:solidFill>
              </a:rPr>
              <a:t>-</a:t>
            </a:r>
            <a:r>
              <a:rPr lang="en-US" dirty="0" smtClean="0"/>
              <a:t>irritability </a:t>
            </a:r>
          </a:p>
          <a:p>
            <a:pPr algn="l">
              <a:buNone/>
            </a:pPr>
            <a:r>
              <a:rPr lang="en-US" dirty="0" smtClean="0">
                <a:solidFill>
                  <a:srgbClr val="7030A0"/>
                </a:solidFill>
              </a:rPr>
              <a:t>-</a:t>
            </a:r>
            <a:r>
              <a:rPr lang="en-US" dirty="0" smtClean="0"/>
              <a:t>Depression</a:t>
            </a:r>
          </a:p>
          <a:p>
            <a:pPr algn="l">
              <a:buNone/>
            </a:pPr>
            <a:r>
              <a:rPr lang="en-US" dirty="0" smtClean="0">
                <a:solidFill>
                  <a:srgbClr val="7030A0"/>
                </a:solidFill>
              </a:rPr>
              <a:t>-</a:t>
            </a:r>
            <a:r>
              <a:rPr lang="en-US" dirty="0" smtClean="0"/>
              <a:t>Palpitations</a:t>
            </a:r>
          </a:p>
          <a:p>
            <a:pPr algn="l">
              <a:buNone/>
            </a:pPr>
            <a:r>
              <a:rPr lang="en-US" dirty="0" smtClean="0">
                <a:solidFill>
                  <a:srgbClr val="7030A0"/>
                </a:solidFill>
              </a:rPr>
              <a:t>-</a:t>
            </a:r>
            <a:r>
              <a:rPr lang="en-US" dirty="0" smtClean="0"/>
              <a:t>skin dryness</a:t>
            </a:r>
          </a:p>
          <a:p>
            <a:pPr algn="l">
              <a:buNone/>
            </a:pPr>
            <a:r>
              <a:rPr lang="en-US" dirty="0" smtClean="0">
                <a:solidFill>
                  <a:srgbClr val="7030A0"/>
                </a:solidFill>
              </a:rPr>
              <a:t>-</a:t>
            </a:r>
            <a:r>
              <a:rPr lang="en-US" dirty="0" smtClean="0"/>
              <a:t>loss of Libido</a:t>
            </a:r>
          </a:p>
          <a:p>
            <a:pPr algn="l">
              <a:buNone/>
            </a:pPr>
            <a:r>
              <a:rPr lang="en-US" dirty="0" smtClean="0">
                <a:solidFill>
                  <a:srgbClr val="7030A0"/>
                </a:solidFill>
              </a:rPr>
              <a:t>-</a:t>
            </a:r>
            <a:r>
              <a:rPr lang="en-US" dirty="0" smtClean="0"/>
              <a:t>fatigue </a:t>
            </a:r>
          </a:p>
          <a:p>
            <a:pPr algn="l">
              <a:buNone/>
            </a:pPr>
            <a:r>
              <a:rPr lang="en-US" dirty="0" smtClean="0"/>
              <a:t>Start: years before the final menstrual period </a:t>
            </a:r>
          </a:p>
          <a:p>
            <a:pPr algn="l">
              <a:buNone/>
            </a:pPr>
            <a:r>
              <a:rPr lang="en-US" dirty="0" smtClean="0"/>
              <a:t>Last: from </a:t>
            </a:r>
            <a:r>
              <a:rPr lang="en-US" dirty="0" smtClean="0">
                <a:solidFill>
                  <a:srgbClr val="7030A0"/>
                </a:solidFill>
              </a:rPr>
              <a:t>a few years to more than 13 years</a:t>
            </a:r>
            <a:endParaRPr lang="fa-IR" dirty="0">
              <a:solidFill>
                <a:srgbClr val="7030A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Vasomotor symptoms</a:t>
            </a:r>
            <a:endParaRPr lang="fa-IR" dirty="0"/>
          </a:p>
        </p:txBody>
      </p:sp>
      <p:sp>
        <p:nvSpPr>
          <p:cNvPr id="3" name="Content Placeholder 2"/>
          <p:cNvSpPr>
            <a:spLocks noGrp="1"/>
          </p:cNvSpPr>
          <p:nvPr>
            <p:ph idx="1"/>
          </p:nvPr>
        </p:nvSpPr>
        <p:spPr>
          <a:xfrm>
            <a:off x="1000100" y="1428736"/>
            <a:ext cx="7786742" cy="5000660"/>
          </a:xfrm>
        </p:spPr>
        <p:txBody>
          <a:bodyPr>
            <a:normAutofit fontScale="85000" lnSpcReduction="10000"/>
          </a:bodyPr>
          <a:lstStyle/>
          <a:p>
            <a:pPr algn="l">
              <a:buNone/>
            </a:pPr>
            <a:r>
              <a:rPr lang="en-US" b="1" i="1" dirty="0" smtClean="0"/>
              <a:t>Hot flashes</a:t>
            </a:r>
          </a:p>
          <a:p>
            <a:pPr algn="l" rtl="0">
              <a:buFont typeface="Wingdings" pitchFamily="2" charset="2"/>
              <a:buChar char="ü"/>
            </a:pPr>
            <a:r>
              <a:rPr lang="en-US" dirty="0" smtClean="0"/>
              <a:t>approximately 75% of postmenopausal women</a:t>
            </a:r>
          </a:p>
          <a:p>
            <a:pPr algn="l" rtl="0">
              <a:buNone/>
            </a:pPr>
            <a:endParaRPr lang="en-US" dirty="0" smtClean="0"/>
          </a:p>
          <a:p>
            <a:pPr algn="l" rtl="0">
              <a:buFont typeface="Wingdings" pitchFamily="2" charset="2"/>
              <a:buChar char="ü"/>
            </a:pPr>
            <a:r>
              <a:rPr lang="en-US" dirty="0" smtClean="0"/>
              <a:t>the sudden sensation of heat centered on the upper chest and face. </a:t>
            </a:r>
          </a:p>
          <a:p>
            <a:pPr algn="l" rtl="0">
              <a:buNone/>
            </a:pPr>
            <a:endParaRPr lang="en-US" dirty="0" smtClean="0"/>
          </a:p>
          <a:p>
            <a:pPr algn="l" rtl="0">
              <a:buFont typeface="Wingdings" pitchFamily="2" charset="2"/>
              <a:buChar char="ü"/>
            </a:pPr>
            <a:r>
              <a:rPr lang="en-US" dirty="0" smtClean="0"/>
              <a:t>moderate or severe: rapidly becomes generalized, lasts from 2 to 4 minutes, and can be associated with profuse perspiration, palpitations, or anxiety.</a:t>
            </a:r>
          </a:p>
          <a:p>
            <a:pPr algn="l" rtl="0">
              <a:buNone/>
            </a:pPr>
            <a:endParaRPr lang="en-US" dirty="0" smtClean="0"/>
          </a:p>
          <a:p>
            <a:pPr algn="l" rtl="0">
              <a:buFont typeface="Wingdings" pitchFamily="2" charset="2"/>
              <a:buChar char="ü"/>
            </a:pPr>
            <a:r>
              <a:rPr lang="en-US" dirty="0" smtClean="0"/>
              <a:t>Triggers include: spicy food or alcohol. </a:t>
            </a:r>
          </a:p>
          <a:p>
            <a:pPr algn="l">
              <a:buNone/>
            </a:pPr>
            <a:endParaRPr lang="fa-I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76" y="500042"/>
            <a:ext cx="7543824" cy="5857916"/>
          </a:xfrm>
        </p:spPr>
        <p:txBody>
          <a:bodyPr>
            <a:normAutofit fontScale="92500" lnSpcReduction="10000"/>
          </a:bodyPr>
          <a:lstStyle/>
          <a:p>
            <a:pPr algn="l" rtl="0">
              <a:buFont typeface="Wingdings" pitchFamily="2" charset="2"/>
              <a:buChar char="ü"/>
            </a:pPr>
            <a:r>
              <a:rPr lang="en-US" b="1" i="1" dirty="0" smtClean="0"/>
              <a:t> </a:t>
            </a:r>
            <a:r>
              <a:rPr lang="en-US" dirty="0" smtClean="0"/>
              <a:t>At night, vasomotor instability manifests as hot flashes or night sweats</a:t>
            </a:r>
          </a:p>
          <a:p>
            <a:pPr algn="l" rtl="0">
              <a:buNone/>
            </a:pPr>
            <a:endParaRPr lang="en-US" dirty="0" smtClean="0"/>
          </a:p>
          <a:p>
            <a:pPr algn="l" rtl="0">
              <a:buFont typeface="Wingdings" pitchFamily="2" charset="2"/>
              <a:buChar char="ü"/>
            </a:pPr>
            <a:r>
              <a:rPr lang="en-US" dirty="0" smtClean="0"/>
              <a:t>New-onset VMS in older (age, ≥ 65 y) postmenopausal women may be associated with increased risk of major CHD and all-cause mortality </a:t>
            </a:r>
          </a:p>
          <a:p>
            <a:pPr algn="l" rtl="0">
              <a:buFont typeface="Wingdings" pitchFamily="2" charset="2"/>
              <a:buChar char="ü"/>
            </a:pPr>
            <a:endParaRPr lang="en-US" dirty="0" smtClean="0"/>
          </a:p>
          <a:p>
            <a:pPr algn="l" rtl="0">
              <a:buFont typeface="Wingdings" pitchFamily="2" charset="2"/>
              <a:buChar char="ü"/>
            </a:pPr>
            <a:r>
              <a:rPr lang="en-US" dirty="0" smtClean="0"/>
              <a:t>In </a:t>
            </a:r>
            <a:r>
              <a:rPr lang="en-US" dirty="0" err="1" smtClean="0"/>
              <a:t>polysomnography</a:t>
            </a:r>
            <a:r>
              <a:rPr lang="en-US" dirty="0" smtClean="0"/>
              <a:t> studies, nocturnal hot flashes are more common during the first 4 hours of sleep, whereas subsequent rapid eye movement sleep suppresses hot flashes, arousals, and awakenings.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214282" y="142852"/>
            <a:ext cx="8720168" cy="5786478"/>
          </a:xfrm>
          <a:prstGeom prst="rect">
            <a:avLst/>
          </a:prstGeom>
          <a:noFill/>
          <a:ln w="9525">
            <a:noFill/>
            <a:miter lim="800000"/>
            <a:headEnd/>
            <a:tailEnd/>
          </a:ln>
          <a:effectLst/>
        </p:spPr>
      </p:pic>
      <p:sp>
        <p:nvSpPr>
          <p:cNvPr id="4" name="Rectangle 3"/>
          <p:cNvSpPr/>
          <p:nvPr/>
        </p:nvSpPr>
        <p:spPr>
          <a:xfrm>
            <a:off x="1000100" y="6000768"/>
            <a:ext cx="7786742" cy="646331"/>
          </a:xfrm>
          <a:prstGeom prst="rect">
            <a:avLst/>
          </a:prstGeom>
        </p:spPr>
        <p:txBody>
          <a:bodyPr wrap="square">
            <a:spAutoFit/>
          </a:bodyPr>
          <a:lstStyle/>
          <a:p>
            <a:pPr algn="l" rtl="0"/>
            <a:r>
              <a:rPr lang="en-US" dirty="0" smtClean="0"/>
              <a:t>Menopausal Hormone Therapy: Current Considerations. Cynthia A. </a:t>
            </a:r>
            <a:r>
              <a:rPr lang="en-US" dirty="0" err="1" smtClean="0"/>
              <a:t>Stuenkel</a:t>
            </a:r>
            <a:r>
              <a:rPr lang="en-US" dirty="0" smtClean="0"/>
              <a:t>, </a:t>
            </a:r>
            <a:r>
              <a:rPr lang="en-US" dirty="0" err="1" smtClean="0"/>
              <a:t>Endocrinol</a:t>
            </a:r>
            <a:r>
              <a:rPr lang="en-US" dirty="0" smtClean="0"/>
              <a:t> </a:t>
            </a:r>
            <a:r>
              <a:rPr lang="en-US" dirty="0" err="1" smtClean="0"/>
              <a:t>Metab</a:t>
            </a:r>
            <a:r>
              <a:rPr lang="en-US" dirty="0" smtClean="0"/>
              <a:t> </a:t>
            </a:r>
            <a:r>
              <a:rPr lang="en-US" dirty="0" err="1" smtClean="0"/>
              <a:t>Clin</a:t>
            </a:r>
            <a:r>
              <a:rPr lang="en-US" dirty="0" smtClean="0"/>
              <a:t> N Am 44 (2015) 565–585</a:t>
            </a:r>
            <a:endParaRPr lang="fa-I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76" y="714356"/>
            <a:ext cx="7643866" cy="5411807"/>
          </a:xfrm>
        </p:spPr>
        <p:txBody>
          <a:bodyPr>
            <a:normAutofit/>
          </a:bodyPr>
          <a:lstStyle/>
          <a:p>
            <a:pPr algn="l" rtl="0">
              <a:buNone/>
            </a:pPr>
            <a:r>
              <a:rPr lang="en-US" dirty="0" smtClean="0"/>
              <a:t>“</a:t>
            </a:r>
            <a:r>
              <a:rPr lang="en-US" b="1" dirty="0" smtClean="0"/>
              <a:t>genitourinary syndrome of menopause” (GSM)</a:t>
            </a:r>
            <a:r>
              <a:rPr lang="en-US" dirty="0" smtClean="0"/>
              <a:t> combines the conditions of  </a:t>
            </a:r>
            <a:r>
              <a:rPr lang="en-US" dirty="0" smtClean="0">
                <a:solidFill>
                  <a:schemeClr val="tx2">
                    <a:lumMod val="60000"/>
                    <a:lumOff val="40000"/>
                  </a:schemeClr>
                </a:solidFill>
              </a:rPr>
              <a:t>VVA</a:t>
            </a:r>
            <a:r>
              <a:rPr lang="en-US" dirty="0" smtClean="0"/>
              <a:t>  and </a:t>
            </a:r>
            <a:r>
              <a:rPr lang="en-US" dirty="0" smtClean="0">
                <a:solidFill>
                  <a:schemeClr val="tx2">
                    <a:lumMod val="60000"/>
                    <a:lumOff val="40000"/>
                  </a:schemeClr>
                </a:solidFill>
              </a:rPr>
              <a:t>urinary tract dysfunction</a:t>
            </a:r>
            <a:r>
              <a:rPr lang="en-US" dirty="0" smtClean="0"/>
              <a:t> (</a:t>
            </a:r>
            <a:r>
              <a:rPr lang="en-US" dirty="0" err="1" smtClean="0"/>
              <a:t>dysuria</a:t>
            </a:r>
            <a:r>
              <a:rPr lang="en-US" dirty="0" smtClean="0"/>
              <a:t>, urinary frequency, and recurrent urinary tract infections)</a:t>
            </a:r>
            <a:r>
              <a:rPr lang="en-US" dirty="0" smtClean="0">
                <a:solidFill>
                  <a:schemeClr val="tx2">
                    <a:lumMod val="60000"/>
                    <a:lumOff val="40000"/>
                  </a:schemeClr>
                </a:solidFill>
              </a:rPr>
              <a:t> </a:t>
            </a:r>
          </a:p>
          <a:p>
            <a:pPr algn="l" rtl="0">
              <a:buNone/>
            </a:pPr>
            <a:r>
              <a:rPr lang="en-US" dirty="0" smtClean="0"/>
              <a:t>VVA most often presents in the late postmenopausal stage, when VMS may have abated. </a:t>
            </a:r>
          </a:p>
          <a:p>
            <a:pPr algn="l" rtl="0">
              <a:buNone/>
            </a:pP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74638"/>
            <a:ext cx="7862150" cy="1143000"/>
          </a:xfrm>
        </p:spPr>
        <p:txBody>
          <a:bodyPr>
            <a:noAutofit/>
          </a:bodyPr>
          <a:lstStyle/>
          <a:p>
            <a:r>
              <a:rPr lang="en-US" sz="2800" b="1" dirty="0" smtClean="0"/>
              <a:t>2.0 Health considerations for all menopausal women</a:t>
            </a:r>
            <a:endParaRPr lang="fa-IR" sz="2800" dirty="0"/>
          </a:p>
        </p:txBody>
      </p:sp>
      <p:sp>
        <p:nvSpPr>
          <p:cNvPr id="3" name="Content Placeholder 2"/>
          <p:cNvSpPr>
            <a:spLocks noGrp="1"/>
          </p:cNvSpPr>
          <p:nvPr>
            <p:ph idx="1"/>
          </p:nvPr>
        </p:nvSpPr>
        <p:spPr>
          <a:xfrm>
            <a:off x="1142976" y="1447800"/>
            <a:ext cx="7790712" cy="4800600"/>
          </a:xfrm>
        </p:spPr>
        <p:txBody>
          <a:bodyPr>
            <a:normAutofit/>
          </a:bodyPr>
          <a:lstStyle/>
          <a:p>
            <a:pPr algn="l">
              <a:buNone/>
            </a:pPr>
            <a:r>
              <a:rPr lang="en-US" dirty="0" smtClean="0"/>
              <a:t>2.1 </a:t>
            </a:r>
            <a:r>
              <a:rPr lang="en-US" dirty="0"/>
              <a:t>When women present during the menopausal </a:t>
            </a:r>
            <a:r>
              <a:rPr lang="en-US" dirty="0" smtClean="0"/>
              <a:t>transition, we </a:t>
            </a:r>
            <a:r>
              <a:rPr lang="en-US" dirty="0"/>
              <a:t>suggest using this opportunity to address </a:t>
            </a:r>
            <a:r>
              <a:rPr lang="en-US" dirty="0" smtClean="0"/>
              <a:t>bone health</a:t>
            </a:r>
            <a:r>
              <a:rPr lang="en-US" dirty="0"/>
              <a:t>, smoking cessation, alcohol use, </a:t>
            </a:r>
            <a:r>
              <a:rPr lang="en-US" dirty="0" smtClean="0"/>
              <a:t>cardiovascular risk </a:t>
            </a:r>
            <a:r>
              <a:rPr lang="en-US" dirty="0"/>
              <a:t>assessment and management, and cancer </a:t>
            </a:r>
            <a:r>
              <a:rPr lang="en-US" dirty="0" smtClean="0"/>
              <a:t>screening and </a:t>
            </a:r>
            <a:r>
              <a:rPr lang="en-US" dirty="0"/>
              <a:t>prevention. (Ungraded best practice statement)</a:t>
            </a:r>
            <a:endParaRPr lang="fa-I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l" rtl="0"/>
            <a:r>
              <a:rPr lang="en-US" b="1" dirty="0" smtClean="0"/>
              <a:t>3.0 Hormone therapy for menopausal symptom relief</a:t>
            </a:r>
            <a:endParaRPr lang="fa-I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i="1" dirty="0" smtClean="0"/>
              <a:t>3.1 Estrogen and </a:t>
            </a:r>
            <a:r>
              <a:rPr lang="en-US" sz="2800" b="1" i="1" dirty="0" err="1" smtClean="0"/>
              <a:t>progestogen</a:t>
            </a:r>
            <a:r>
              <a:rPr lang="en-US" sz="2800" b="1" i="1" dirty="0" smtClean="0"/>
              <a:t> therapy</a:t>
            </a:r>
            <a:br>
              <a:rPr lang="en-US" sz="2800" b="1" i="1" dirty="0" smtClean="0"/>
            </a:br>
            <a:endParaRPr lang="fa-IR" sz="2800" dirty="0"/>
          </a:p>
        </p:txBody>
      </p:sp>
      <p:sp>
        <p:nvSpPr>
          <p:cNvPr id="3" name="Content Placeholder 2"/>
          <p:cNvSpPr>
            <a:spLocks noGrp="1"/>
          </p:cNvSpPr>
          <p:nvPr>
            <p:ph idx="1"/>
          </p:nvPr>
        </p:nvSpPr>
        <p:spPr>
          <a:xfrm>
            <a:off x="1142976" y="1447800"/>
            <a:ext cx="7790712" cy="4800600"/>
          </a:xfrm>
        </p:spPr>
        <p:txBody>
          <a:bodyPr>
            <a:normAutofit fontScale="92500"/>
          </a:bodyPr>
          <a:lstStyle/>
          <a:p>
            <a:pPr algn="l" rtl="0">
              <a:buFont typeface="Wingdings" pitchFamily="2" charset="2"/>
              <a:buChar char="v"/>
            </a:pPr>
            <a:r>
              <a:rPr lang="en-US" dirty="0" smtClean="0"/>
              <a:t>3.1a </a:t>
            </a:r>
            <a:r>
              <a:rPr lang="en-US" dirty="0"/>
              <a:t>For menopausal </a:t>
            </a:r>
            <a:r>
              <a:rPr lang="en-US" dirty="0" smtClean="0"/>
              <a:t>women &lt;60 </a:t>
            </a:r>
            <a:r>
              <a:rPr lang="en-US" dirty="0"/>
              <a:t>years of age </a:t>
            </a:r>
            <a:r>
              <a:rPr lang="en-US" dirty="0" smtClean="0"/>
              <a:t>or&lt;10</a:t>
            </a:r>
            <a:r>
              <a:rPr lang="en-US" dirty="0"/>
              <a:t> </a:t>
            </a:r>
            <a:r>
              <a:rPr lang="en-US" dirty="0" smtClean="0"/>
              <a:t>years </a:t>
            </a:r>
            <a:r>
              <a:rPr lang="en-US" dirty="0"/>
              <a:t>past menopause </a:t>
            </a:r>
            <a:r>
              <a:rPr lang="en-US" dirty="0" smtClean="0"/>
              <a:t>with bothersome </a:t>
            </a:r>
            <a:r>
              <a:rPr lang="en-US" dirty="0"/>
              <a:t>VMS </a:t>
            </a:r>
            <a:r>
              <a:rPr lang="en-US" dirty="0" smtClean="0"/>
              <a:t>(± additional </a:t>
            </a:r>
            <a:r>
              <a:rPr lang="en-US" dirty="0"/>
              <a:t>climacteric symptoms) who do </a:t>
            </a:r>
            <a:r>
              <a:rPr lang="en-US" dirty="0" smtClean="0"/>
              <a:t>not have contraindications </a:t>
            </a:r>
            <a:r>
              <a:rPr lang="en-US" dirty="0"/>
              <a:t>or excess </a:t>
            </a:r>
            <a:r>
              <a:rPr lang="en-US" dirty="0">
                <a:solidFill>
                  <a:srgbClr val="00B050"/>
                </a:solidFill>
              </a:rPr>
              <a:t>cardiovascular </a:t>
            </a:r>
            <a:r>
              <a:rPr lang="en-US" dirty="0"/>
              <a:t>or</a:t>
            </a:r>
            <a:r>
              <a:rPr lang="en-US" dirty="0">
                <a:solidFill>
                  <a:srgbClr val="00B050"/>
                </a:solidFill>
              </a:rPr>
              <a:t> </a:t>
            </a:r>
            <a:r>
              <a:rPr lang="en-US" dirty="0" smtClean="0">
                <a:solidFill>
                  <a:srgbClr val="00B050"/>
                </a:solidFill>
              </a:rPr>
              <a:t>breast cancer </a:t>
            </a:r>
            <a:r>
              <a:rPr lang="en-US" dirty="0">
                <a:solidFill>
                  <a:srgbClr val="00B050"/>
                </a:solidFill>
              </a:rPr>
              <a:t>risks </a:t>
            </a:r>
            <a:r>
              <a:rPr lang="en-US" dirty="0"/>
              <a:t>and are willing to take menopausal </a:t>
            </a:r>
            <a:r>
              <a:rPr lang="en-US" dirty="0" smtClean="0"/>
              <a:t>hormone therapy </a:t>
            </a:r>
            <a:r>
              <a:rPr lang="en-US" dirty="0"/>
              <a:t>(MHT), we </a:t>
            </a:r>
            <a:r>
              <a:rPr lang="en-US" dirty="0">
                <a:solidFill>
                  <a:schemeClr val="accent2">
                    <a:lumMod val="50000"/>
                  </a:schemeClr>
                </a:solidFill>
              </a:rPr>
              <a:t>suggest</a:t>
            </a:r>
            <a:r>
              <a:rPr lang="en-US" dirty="0"/>
              <a:t> initiating estrogen </a:t>
            </a:r>
            <a:r>
              <a:rPr lang="en-US" dirty="0" smtClean="0"/>
              <a:t>therapy (ET</a:t>
            </a:r>
            <a:r>
              <a:rPr lang="en-US" dirty="0"/>
              <a:t>) for those without a uterus and estrogen plus </a:t>
            </a:r>
            <a:r>
              <a:rPr lang="en-US" dirty="0" err="1" smtClean="0"/>
              <a:t>progestogen</a:t>
            </a:r>
            <a:r>
              <a:rPr lang="en-US" dirty="0" smtClean="0"/>
              <a:t> therapy </a:t>
            </a:r>
            <a:r>
              <a:rPr lang="en-US" dirty="0"/>
              <a:t>(EPT) for those with a uterus. </a:t>
            </a:r>
            <a:r>
              <a:rPr lang="en-US" dirty="0" smtClean="0"/>
              <a:t> (2 ++○○)</a:t>
            </a:r>
            <a:endParaRPr lang="fa-I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t>Specific Cautions to Use of Systemic MHT or</a:t>
            </a:r>
            <a:br>
              <a:rPr lang="en-US" sz="2800" dirty="0" smtClean="0"/>
            </a:br>
            <a:r>
              <a:rPr lang="en-US" sz="2800" dirty="0" smtClean="0"/>
              <a:t>SERMs for Treatment of Menopausal Symptoms</a:t>
            </a:r>
            <a:endParaRPr lang="fa-IR" sz="2800" dirty="0"/>
          </a:p>
        </p:txBody>
      </p:sp>
      <p:sp>
        <p:nvSpPr>
          <p:cNvPr id="3" name="Content Placeholder 2"/>
          <p:cNvSpPr>
            <a:spLocks noGrp="1"/>
          </p:cNvSpPr>
          <p:nvPr>
            <p:ph idx="1"/>
          </p:nvPr>
        </p:nvSpPr>
        <p:spPr>
          <a:xfrm>
            <a:off x="1142976" y="1600200"/>
            <a:ext cx="7543824" cy="4829196"/>
          </a:xfrm>
        </p:spPr>
        <p:txBody>
          <a:bodyPr>
            <a:normAutofit fontScale="62500" lnSpcReduction="20000"/>
          </a:bodyPr>
          <a:lstStyle/>
          <a:p>
            <a:pPr algn="l">
              <a:buNone/>
            </a:pPr>
            <a:r>
              <a:rPr lang="en-US" dirty="0" smtClean="0"/>
              <a:t>In general, ET </a:t>
            </a:r>
            <a:r>
              <a:rPr lang="en-US" dirty="0" smtClean="0">
                <a:solidFill>
                  <a:srgbClr val="FF0000"/>
                </a:solidFill>
              </a:rPr>
              <a:t>should not be used </a:t>
            </a:r>
            <a:r>
              <a:rPr lang="en-US" dirty="0" smtClean="0"/>
              <a:t>in women with any of the following conditions:</a:t>
            </a:r>
          </a:p>
          <a:p>
            <a:pPr algn="l">
              <a:buNone/>
            </a:pPr>
            <a:r>
              <a:rPr lang="en-US" dirty="0" smtClean="0">
                <a:solidFill>
                  <a:schemeClr val="tx2">
                    <a:lumMod val="60000"/>
                    <a:lumOff val="40000"/>
                  </a:schemeClr>
                </a:solidFill>
              </a:rPr>
              <a:t>→ </a:t>
            </a:r>
            <a:r>
              <a:rPr lang="en-US" dirty="0" smtClean="0"/>
              <a:t>Undiagnosed abnormal genital bleeding</a:t>
            </a:r>
          </a:p>
          <a:p>
            <a:pPr algn="l">
              <a:buNone/>
            </a:pPr>
            <a:r>
              <a:rPr lang="en-US" dirty="0" smtClean="0">
                <a:solidFill>
                  <a:schemeClr val="tx2">
                    <a:lumMod val="60000"/>
                    <a:lumOff val="40000"/>
                  </a:schemeClr>
                </a:solidFill>
              </a:rPr>
              <a:t>→ </a:t>
            </a:r>
            <a:r>
              <a:rPr lang="en-US" dirty="0" smtClean="0"/>
              <a:t>Known, suspected, or history of cancer of the breast</a:t>
            </a:r>
          </a:p>
          <a:p>
            <a:pPr algn="l">
              <a:buNone/>
            </a:pPr>
            <a:r>
              <a:rPr lang="en-US" dirty="0" smtClean="0">
                <a:solidFill>
                  <a:schemeClr val="tx2">
                    <a:lumMod val="60000"/>
                    <a:lumOff val="40000"/>
                  </a:schemeClr>
                </a:solidFill>
              </a:rPr>
              <a:t>→ </a:t>
            </a:r>
            <a:r>
              <a:rPr lang="en-US" dirty="0" smtClean="0"/>
              <a:t>Known or suspected estrogen-dependent </a:t>
            </a:r>
            <a:r>
              <a:rPr lang="en-US" dirty="0" err="1" smtClean="0"/>
              <a:t>neoplasia</a:t>
            </a:r>
            <a:r>
              <a:rPr lang="en-US" dirty="0" smtClean="0"/>
              <a:t> including        endometrial cancer</a:t>
            </a:r>
          </a:p>
          <a:p>
            <a:pPr algn="l">
              <a:buNone/>
            </a:pPr>
            <a:r>
              <a:rPr lang="en-US" dirty="0" smtClean="0">
                <a:solidFill>
                  <a:schemeClr val="tx2">
                    <a:lumMod val="60000"/>
                    <a:lumOff val="40000"/>
                  </a:schemeClr>
                </a:solidFill>
              </a:rPr>
              <a:t>→ </a:t>
            </a:r>
            <a:r>
              <a:rPr lang="en-US" dirty="0" smtClean="0"/>
              <a:t>Active DVT, pulmonary embolism, or history of these conditions</a:t>
            </a:r>
          </a:p>
          <a:p>
            <a:pPr algn="l">
              <a:buNone/>
            </a:pPr>
            <a:r>
              <a:rPr lang="en-US" dirty="0" smtClean="0">
                <a:solidFill>
                  <a:schemeClr val="tx2">
                    <a:lumMod val="60000"/>
                    <a:lumOff val="40000"/>
                  </a:schemeClr>
                </a:solidFill>
              </a:rPr>
              <a:t>→ </a:t>
            </a:r>
            <a:r>
              <a:rPr lang="en-US" dirty="0" smtClean="0"/>
              <a:t>Active arterial </a:t>
            </a:r>
            <a:r>
              <a:rPr lang="en-US" dirty="0" err="1" smtClean="0"/>
              <a:t>thromboembolic</a:t>
            </a:r>
            <a:r>
              <a:rPr lang="en-US" dirty="0" smtClean="0"/>
              <a:t> disease (for example, stroke, MI) or      a history of these conditions</a:t>
            </a:r>
          </a:p>
          <a:p>
            <a:pPr algn="l">
              <a:buNone/>
            </a:pPr>
            <a:r>
              <a:rPr lang="en-US" dirty="0" smtClean="0">
                <a:solidFill>
                  <a:schemeClr val="tx2">
                    <a:lumMod val="60000"/>
                    <a:lumOff val="40000"/>
                  </a:schemeClr>
                </a:solidFill>
              </a:rPr>
              <a:t>→ </a:t>
            </a:r>
            <a:r>
              <a:rPr lang="en-US" dirty="0" smtClean="0"/>
              <a:t>Known anaphylactic reaction or </a:t>
            </a:r>
            <a:r>
              <a:rPr lang="en-US" dirty="0" err="1" smtClean="0"/>
              <a:t>angioedema</a:t>
            </a:r>
            <a:r>
              <a:rPr lang="en-US" dirty="0" smtClean="0"/>
              <a:t> in response to any       ingredient in the medication</a:t>
            </a:r>
          </a:p>
          <a:p>
            <a:pPr algn="l">
              <a:buNone/>
            </a:pPr>
            <a:r>
              <a:rPr lang="en-US" dirty="0" smtClean="0">
                <a:solidFill>
                  <a:schemeClr val="tx2">
                    <a:lumMod val="60000"/>
                    <a:lumOff val="40000"/>
                  </a:schemeClr>
                </a:solidFill>
              </a:rPr>
              <a:t>→ </a:t>
            </a:r>
            <a:r>
              <a:rPr lang="en-US" dirty="0" smtClean="0"/>
              <a:t>Known liver impairment or disease</a:t>
            </a:r>
          </a:p>
          <a:p>
            <a:pPr algn="l">
              <a:buNone/>
            </a:pPr>
            <a:r>
              <a:rPr lang="en-US" dirty="0" smtClean="0">
                <a:solidFill>
                  <a:schemeClr val="tx2">
                    <a:lumMod val="60000"/>
                    <a:lumOff val="40000"/>
                  </a:schemeClr>
                </a:solidFill>
              </a:rPr>
              <a:t>→ </a:t>
            </a:r>
            <a:r>
              <a:rPr lang="en-US" dirty="0" smtClean="0"/>
              <a:t>Known protein C, protein S, or </a:t>
            </a:r>
            <a:r>
              <a:rPr lang="en-US" dirty="0" err="1" smtClean="0"/>
              <a:t>antithrombin</a:t>
            </a:r>
            <a:r>
              <a:rPr lang="en-US" dirty="0" smtClean="0"/>
              <a:t> deficiency, or other   known </a:t>
            </a:r>
            <a:r>
              <a:rPr lang="en-US" dirty="0" err="1" smtClean="0"/>
              <a:t>thrombophilic</a:t>
            </a:r>
            <a:r>
              <a:rPr lang="en-US" dirty="0" smtClean="0"/>
              <a:t> disorders(Specific to CEE  ± combination with BZA)</a:t>
            </a:r>
          </a:p>
          <a:p>
            <a:pPr algn="l">
              <a:buNone/>
            </a:pPr>
            <a:r>
              <a:rPr lang="en-US" dirty="0" smtClean="0">
                <a:solidFill>
                  <a:schemeClr val="tx2">
                    <a:lumMod val="60000"/>
                    <a:lumOff val="40000"/>
                  </a:schemeClr>
                </a:solidFill>
              </a:rPr>
              <a:t>→ </a:t>
            </a:r>
            <a:r>
              <a:rPr lang="en-US" dirty="0" smtClean="0"/>
              <a:t>Known or suspected pregnancy</a:t>
            </a:r>
            <a:endParaRPr lang="fa-I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76" y="428604"/>
            <a:ext cx="7790712" cy="6000792"/>
          </a:xfrm>
        </p:spPr>
        <p:txBody>
          <a:bodyPr>
            <a:normAutofit fontScale="92500" lnSpcReduction="20000"/>
          </a:bodyPr>
          <a:lstStyle/>
          <a:p>
            <a:pPr algn="l">
              <a:buNone/>
            </a:pPr>
            <a:r>
              <a:rPr lang="en-US" b="1" dirty="0" smtClean="0"/>
              <a:t>Caution:</a:t>
            </a:r>
          </a:p>
          <a:p>
            <a:pPr algn="l" rtl="0">
              <a:buFont typeface="Wingdings" pitchFamily="2" charset="2"/>
              <a:buChar char="ü"/>
            </a:pPr>
            <a:r>
              <a:rPr lang="en-US" dirty="0" smtClean="0"/>
              <a:t>Gallbladder disease (oral ET)</a:t>
            </a:r>
          </a:p>
          <a:p>
            <a:pPr algn="l" rtl="0">
              <a:buFont typeface="Wingdings" pitchFamily="2" charset="2"/>
              <a:buChar char="ü"/>
            </a:pPr>
            <a:r>
              <a:rPr lang="en-US" dirty="0" err="1" smtClean="0">
                <a:solidFill>
                  <a:schemeClr val="accent5">
                    <a:lumMod val="75000"/>
                  </a:schemeClr>
                </a:solidFill>
              </a:rPr>
              <a:t>Hypertriglyceridemia</a:t>
            </a:r>
            <a:r>
              <a:rPr lang="en-US" dirty="0" smtClean="0">
                <a:solidFill>
                  <a:schemeClr val="accent5">
                    <a:lumMod val="75000"/>
                  </a:schemeClr>
                </a:solidFill>
              </a:rPr>
              <a:t> (400 mg/d) (oral ET)</a:t>
            </a:r>
          </a:p>
          <a:p>
            <a:pPr algn="l" rtl="0">
              <a:buFont typeface="Wingdings" pitchFamily="2" charset="2"/>
              <a:buChar char="ü"/>
            </a:pPr>
            <a:r>
              <a:rPr lang="en-US" dirty="0" smtClean="0"/>
              <a:t>Diabetes</a:t>
            </a:r>
          </a:p>
          <a:p>
            <a:pPr algn="l" rtl="0">
              <a:buFont typeface="Wingdings" pitchFamily="2" charset="2"/>
              <a:buChar char="ü"/>
            </a:pPr>
            <a:r>
              <a:rPr lang="en-US" dirty="0" err="1" smtClean="0">
                <a:solidFill>
                  <a:schemeClr val="accent5">
                    <a:lumMod val="75000"/>
                  </a:schemeClr>
                </a:solidFill>
              </a:rPr>
              <a:t>Hypoparathyroidism</a:t>
            </a:r>
            <a:r>
              <a:rPr lang="en-US" dirty="0" smtClean="0">
                <a:solidFill>
                  <a:schemeClr val="accent5">
                    <a:lumMod val="75000"/>
                  </a:schemeClr>
                </a:solidFill>
              </a:rPr>
              <a:t> (risk of </a:t>
            </a:r>
            <a:r>
              <a:rPr lang="en-US" dirty="0" err="1" smtClean="0">
                <a:solidFill>
                  <a:schemeClr val="accent5">
                    <a:lumMod val="75000"/>
                  </a:schemeClr>
                </a:solidFill>
              </a:rPr>
              <a:t>hypocalcemia</a:t>
            </a:r>
            <a:r>
              <a:rPr lang="en-US" dirty="0" smtClean="0">
                <a:solidFill>
                  <a:schemeClr val="accent5">
                    <a:lumMod val="75000"/>
                  </a:schemeClr>
                </a:solidFill>
              </a:rPr>
              <a:t>)</a:t>
            </a:r>
          </a:p>
          <a:p>
            <a:pPr algn="l" rtl="0">
              <a:buFont typeface="Wingdings" pitchFamily="2" charset="2"/>
              <a:buChar char="ü"/>
            </a:pPr>
            <a:r>
              <a:rPr lang="en-US" dirty="0" smtClean="0"/>
              <a:t>Benign </a:t>
            </a:r>
            <a:r>
              <a:rPr lang="en-US" dirty="0" err="1" smtClean="0"/>
              <a:t>meningioma</a:t>
            </a:r>
            <a:endParaRPr lang="en-US" dirty="0" smtClean="0"/>
          </a:p>
          <a:p>
            <a:pPr algn="l" rtl="0">
              <a:buFont typeface="Wingdings" pitchFamily="2" charset="2"/>
              <a:buChar char="ü"/>
            </a:pPr>
            <a:r>
              <a:rPr lang="en-US" dirty="0" smtClean="0">
                <a:solidFill>
                  <a:schemeClr val="accent5">
                    <a:lumMod val="75000"/>
                  </a:schemeClr>
                </a:solidFill>
              </a:rPr>
              <a:t>Intermediate or high risk of breast cancer</a:t>
            </a:r>
          </a:p>
          <a:p>
            <a:pPr algn="l" rtl="0">
              <a:buFont typeface="Wingdings" pitchFamily="2" charset="2"/>
              <a:buChar char="ü"/>
            </a:pPr>
            <a:r>
              <a:rPr lang="en-US" dirty="0" smtClean="0"/>
              <a:t>High risk of heart disease</a:t>
            </a:r>
          </a:p>
          <a:p>
            <a:pPr algn="l" rtl="0">
              <a:buFont typeface="Wingdings" pitchFamily="2" charset="2"/>
              <a:buChar char="ü"/>
            </a:pPr>
            <a:r>
              <a:rPr lang="fr-FR" dirty="0" smtClean="0">
                <a:solidFill>
                  <a:schemeClr val="accent5">
                    <a:lumMod val="75000"/>
                  </a:schemeClr>
                </a:solidFill>
              </a:rPr>
              <a:t>Migraine </a:t>
            </a:r>
            <a:r>
              <a:rPr lang="fr-FR" dirty="0" err="1" smtClean="0">
                <a:solidFill>
                  <a:schemeClr val="accent5">
                    <a:lumMod val="75000"/>
                  </a:schemeClr>
                </a:solidFill>
              </a:rPr>
              <a:t>with</a:t>
            </a:r>
            <a:r>
              <a:rPr lang="fr-FR" dirty="0" smtClean="0">
                <a:solidFill>
                  <a:schemeClr val="accent5">
                    <a:lumMod val="75000"/>
                  </a:schemeClr>
                </a:solidFill>
              </a:rPr>
              <a:t> aura (oral ET)</a:t>
            </a:r>
            <a:endParaRPr lang="en-US" dirty="0" smtClean="0">
              <a:solidFill>
                <a:schemeClr val="accent5">
                  <a:lumMod val="75000"/>
                </a:schemeClr>
              </a:solidFill>
            </a:endParaRPr>
          </a:p>
          <a:p>
            <a:pPr algn="l" rtl="0">
              <a:buFont typeface="Wingdings" pitchFamily="2" charset="2"/>
              <a:buChar char="ü"/>
            </a:pPr>
            <a:r>
              <a:rPr lang="en-US" dirty="0" smtClean="0"/>
              <a:t>Other conditions: Estrogen therapy may cause an exacerbation of asthma, diabetes mellitus, epilepsy, migraine, </a:t>
            </a:r>
            <a:r>
              <a:rPr lang="en-US" dirty="0" err="1" smtClean="0"/>
              <a:t>porphyria</a:t>
            </a:r>
            <a:r>
              <a:rPr lang="en-US" dirty="0" smtClean="0"/>
              <a:t>, systemic lupus </a:t>
            </a:r>
            <a:r>
              <a:rPr lang="en-US" dirty="0" err="1" smtClean="0"/>
              <a:t>erythematosus</a:t>
            </a:r>
            <a:r>
              <a:rPr lang="en-US" dirty="0" smtClean="0"/>
              <a:t>, and hepatic </a:t>
            </a:r>
            <a:r>
              <a:rPr lang="en-US" dirty="0" err="1" smtClean="0"/>
              <a:t>hemangiomas</a:t>
            </a:r>
            <a:endParaRPr lang="fa-I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428728" y="214290"/>
            <a:ext cx="4572032" cy="6643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74638"/>
            <a:ext cx="7862150" cy="725470"/>
          </a:xfrm>
        </p:spPr>
        <p:txBody>
          <a:bodyPr>
            <a:normAutofit/>
          </a:bodyPr>
          <a:lstStyle/>
          <a:p>
            <a:pPr algn="l"/>
            <a:r>
              <a:rPr lang="en-US" sz="2000" dirty="0" smtClean="0"/>
              <a:t>effects of CEE alone or combined with MPA in women ages 50–59 years during intervention phase of WHI.</a:t>
            </a:r>
            <a:endParaRPr lang="fa-IR" sz="2000" dirty="0"/>
          </a:p>
        </p:txBody>
      </p:sp>
      <p:pic>
        <p:nvPicPr>
          <p:cNvPr id="2051" name="Picture 3"/>
          <p:cNvPicPr>
            <a:picLocks noGrp="1" noChangeAspect="1" noChangeArrowheads="1"/>
          </p:cNvPicPr>
          <p:nvPr>
            <p:ph idx="1"/>
          </p:nvPr>
        </p:nvPicPr>
        <p:blipFill>
          <a:blip r:embed="rId2"/>
          <a:srcRect/>
          <a:stretch>
            <a:fillRect/>
          </a:stretch>
        </p:blipFill>
        <p:spPr bwMode="auto">
          <a:xfrm>
            <a:off x="214282" y="1071546"/>
            <a:ext cx="6072262" cy="5786454"/>
          </a:xfrm>
          <a:prstGeom prst="rect">
            <a:avLst/>
          </a:prstGeom>
          <a:noFill/>
          <a:ln w="9525">
            <a:noFill/>
            <a:miter lim="800000"/>
            <a:headEnd/>
            <a:tailEnd/>
          </a:ln>
          <a:effectLst/>
        </p:spPr>
      </p:pic>
      <p:sp>
        <p:nvSpPr>
          <p:cNvPr id="7" name="TextBox 6"/>
          <p:cNvSpPr txBox="1"/>
          <p:nvPr/>
        </p:nvSpPr>
        <p:spPr>
          <a:xfrm>
            <a:off x="6357950" y="1708273"/>
            <a:ext cx="2428892" cy="5078313"/>
          </a:xfrm>
          <a:prstGeom prst="rect">
            <a:avLst/>
          </a:prstGeom>
          <a:noFill/>
        </p:spPr>
        <p:txBody>
          <a:bodyPr wrap="square" rtlCol="1">
            <a:spAutoFit/>
          </a:bodyPr>
          <a:lstStyle/>
          <a:p>
            <a:pPr algn="l"/>
            <a:r>
              <a:rPr lang="en-US" sz="1200" dirty="0" smtClean="0"/>
              <a:t>WHI studies were not powered for age-related subset analyses, and </a:t>
            </a:r>
            <a:r>
              <a:rPr lang="en-US" sz="1200" dirty="0" smtClean="0">
                <a:solidFill>
                  <a:srgbClr val="FF0000"/>
                </a:solidFill>
              </a:rPr>
              <a:t>none of the data presented in the figure are statistically significant</a:t>
            </a:r>
            <a:r>
              <a:rPr lang="pt-BR" sz="1200" dirty="0" smtClean="0">
                <a:solidFill>
                  <a:srgbClr val="FF0000"/>
                </a:solidFill>
              </a:rPr>
              <a:t> </a:t>
            </a:r>
            <a:endParaRPr lang="fa-IR" sz="1200" dirty="0" smtClean="0">
              <a:solidFill>
                <a:srgbClr val="FF0000"/>
              </a:solidFill>
            </a:endParaRPr>
          </a:p>
          <a:p>
            <a:pPr algn="l"/>
            <a:r>
              <a:rPr lang="pt-BR" sz="1200" dirty="0" smtClean="0"/>
              <a:t>a, HR, 0.60 (0.35–1.04) </a:t>
            </a:r>
          </a:p>
          <a:p>
            <a:pPr algn="l"/>
            <a:r>
              <a:rPr lang="pt-BR" sz="1200" dirty="0" smtClean="0"/>
              <a:t>b, HR, 1.34 (0.82–</a:t>
            </a:r>
            <a:r>
              <a:rPr lang="de-DE" sz="1200" dirty="0" smtClean="0"/>
              <a:t>2.19)</a:t>
            </a:r>
            <a:endParaRPr lang="fa-IR" sz="1200" dirty="0" smtClean="0"/>
          </a:p>
          <a:p>
            <a:pPr algn="l"/>
            <a:r>
              <a:rPr lang="de-DE" sz="1200" dirty="0" smtClean="0"/>
              <a:t>c, HR, 0.82 (0.50 –1.34)</a:t>
            </a:r>
            <a:endParaRPr lang="fa-IR" sz="1200" dirty="0" smtClean="0"/>
          </a:p>
          <a:p>
            <a:pPr algn="l"/>
            <a:r>
              <a:rPr lang="de-DE" sz="1200" dirty="0" smtClean="0"/>
              <a:t>d, HR, 1.21 (0.81–1.80)</a:t>
            </a:r>
            <a:endParaRPr lang="fa-IR" sz="1200" dirty="0" smtClean="0"/>
          </a:p>
          <a:p>
            <a:pPr algn="l"/>
            <a:r>
              <a:rPr lang="de-DE" sz="1200" dirty="0" smtClean="0"/>
              <a:t>e, HR, 0.99 (0.53–1.85)</a:t>
            </a:r>
            <a:endParaRPr lang="fa-IR" sz="1200" dirty="0" smtClean="0"/>
          </a:p>
          <a:p>
            <a:pPr algn="l"/>
            <a:r>
              <a:rPr lang="de-DE" sz="1200" dirty="0" smtClean="0"/>
              <a:t>f, HR, 1.51</a:t>
            </a:r>
            <a:r>
              <a:rPr lang="pt-BR" sz="1200" dirty="0" smtClean="0"/>
              <a:t>(0.81–2.82)</a:t>
            </a:r>
            <a:endParaRPr lang="fa-IR" sz="1200" dirty="0" smtClean="0"/>
          </a:p>
          <a:p>
            <a:pPr algn="l"/>
            <a:r>
              <a:rPr lang="pt-BR" sz="1200" dirty="0" smtClean="0"/>
              <a:t>g, HR, 1.53 (0.63–3.75)</a:t>
            </a:r>
            <a:endParaRPr lang="fa-IR" sz="1200" dirty="0" smtClean="0"/>
          </a:p>
          <a:p>
            <a:pPr algn="l"/>
            <a:r>
              <a:rPr lang="pt-BR" sz="1200" dirty="0" smtClean="0"/>
              <a:t>h, HR, 2.05 (0.89–4.71)</a:t>
            </a:r>
            <a:endParaRPr lang="fa-IR" sz="1200" dirty="0" smtClean="0"/>
          </a:p>
          <a:p>
            <a:pPr algn="l"/>
            <a:r>
              <a:rPr lang="pt-BR" sz="1200" dirty="0" smtClean="0"/>
              <a:t>i, HR, 1.66 (0.76 –3.67)</a:t>
            </a:r>
            <a:endParaRPr lang="fa-IR" sz="1200" dirty="0" smtClean="0"/>
          </a:p>
          <a:p>
            <a:pPr algn="l"/>
            <a:r>
              <a:rPr lang="pt-BR" sz="1200" dirty="0" smtClean="0"/>
              <a:t>j, HR,</a:t>
            </a:r>
            <a:r>
              <a:rPr lang="en-US" sz="1200" dirty="0" smtClean="0"/>
              <a:t>3.01 (1.36–6.66)</a:t>
            </a:r>
          </a:p>
          <a:p>
            <a:pPr algn="l"/>
            <a:r>
              <a:rPr lang="en-US" sz="1200" dirty="0" smtClean="0"/>
              <a:t>k, HR, 0.71 (0.30 –1.67)</a:t>
            </a:r>
          </a:p>
          <a:p>
            <a:pPr algn="l"/>
            <a:r>
              <a:rPr lang="en-US" sz="1200" dirty="0" smtClean="0"/>
              <a:t>l, HR, 0.79 (0.29 –2.18)</a:t>
            </a:r>
          </a:p>
          <a:p>
            <a:pPr algn="l"/>
            <a:r>
              <a:rPr lang="en-US" sz="1200" dirty="0" smtClean="0"/>
              <a:t>m, HR, 1.00 (ns-ns)</a:t>
            </a:r>
          </a:p>
          <a:p>
            <a:pPr algn="l"/>
            <a:r>
              <a:rPr lang="en-US" sz="1200" dirty="0" smtClean="0"/>
              <a:t>n, HR,</a:t>
            </a:r>
            <a:r>
              <a:rPr lang="pt-BR" sz="1200" dirty="0" smtClean="0"/>
              <a:t>1.12 (0.45–2.75)</a:t>
            </a:r>
          </a:p>
          <a:p>
            <a:pPr algn="l"/>
            <a:r>
              <a:rPr lang="pt-BR" sz="1200" dirty="0" smtClean="0"/>
              <a:t>o, HR, 0.62 (0.30 –1.29)</a:t>
            </a:r>
          </a:p>
          <a:p>
            <a:pPr algn="l"/>
            <a:r>
              <a:rPr lang="pt-BR" sz="1200" dirty="0" smtClean="0"/>
              <a:t>p, HR, 0.90 (0.72–1.11)</a:t>
            </a:r>
          </a:p>
          <a:p>
            <a:pPr algn="l"/>
            <a:r>
              <a:rPr lang="pt-BR" sz="1200" dirty="0" smtClean="0"/>
              <a:t>q, HR, 0.82 (0.68 –1.00)</a:t>
            </a:r>
          </a:p>
          <a:p>
            <a:pPr algn="l"/>
            <a:r>
              <a:rPr lang="pt-BR" sz="1200" dirty="0" smtClean="0"/>
              <a:t>r, </a:t>
            </a:r>
            <a:r>
              <a:rPr lang="de-DE" sz="1200" dirty="0" smtClean="0"/>
              <a:t>HR, 5.01 (0.59–42.9)</a:t>
            </a:r>
          </a:p>
          <a:p>
            <a:pPr algn="l"/>
            <a:r>
              <a:rPr lang="de-DE" sz="1200" dirty="0" smtClean="0"/>
              <a:t>s, HR, 0.17 (0.02–1.45)</a:t>
            </a:r>
          </a:p>
          <a:p>
            <a:pPr algn="l"/>
            <a:r>
              <a:rPr lang="de-DE" sz="1200" dirty="0" smtClean="0"/>
              <a:t>t, HR, 0.70 (0.46 –1.09)</a:t>
            </a:r>
            <a:endParaRPr lang="fa-IR" sz="1200" dirty="0" smtClean="0"/>
          </a:p>
          <a:p>
            <a:pPr algn="l"/>
            <a:r>
              <a:rPr lang="de-DE" sz="1200" dirty="0" smtClean="0"/>
              <a:t>u, HR, 0.67 (0.43–1.04);</a:t>
            </a:r>
          </a:p>
          <a:p>
            <a:pPr algn="l"/>
            <a:r>
              <a:rPr lang="en-US" sz="1200" dirty="0" smtClean="0"/>
              <a:t>v, HR, 0.83 (0.67–1.04)</a:t>
            </a:r>
          </a:p>
          <a:p>
            <a:pPr algn="l"/>
            <a:r>
              <a:rPr lang="en-US" sz="1200" dirty="0" smtClean="0"/>
              <a:t>w, HR, 0.85 (0.66 –1.09)</a:t>
            </a:r>
            <a:endParaRPr lang="fa-IR" sz="1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Benefits of MHT</a:t>
            </a:r>
            <a:endParaRPr lang="fa-IR" dirty="0"/>
          </a:p>
        </p:txBody>
      </p:sp>
      <p:sp>
        <p:nvSpPr>
          <p:cNvPr id="3" name="Content Placeholder 2"/>
          <p:cNvSpPr>
            <a:spLocks noGrp="1"/>
          </p:cNvSpPr>
          <p:nvPr>
            <p:ph idx="1"/>
          </p:nvPr>
        </p:nvSpPr>
        <p:spPr>
          <a:xfrm>
            <a:off x="1000100" y="1447800"/>
            <a:ext cx="7933588" cy="4800600"/>
          </a:xfrm>
        </p:spPr>
        <p:txBody>
          <a:bodyPr>
            <a:normAutofit/>
          </a:bodyPr>
          <a:lstStyle/>
          <a:p>
            <a:pPr marL="596646" indent="-514350" algn="l" rtl="0">
              <a:buFont typeface="+mj-lt"/>
              <a:buAutoNum type="arabicPeriod"/>
            </a:pPr>
            <a:r>
              <a:rPr lang="en-US" b="1" i="1" dirty="0" smtClean="0"/>
              <a:t>Vasomotor symptoms:</a:t>
            </a:r>
            <a:r>
              <a:rPr lang="en-US" dirty="0" smtClean="0"/>
              <a:t> reduces hot flash </a:t>
            </a:r>
            <a:r>
              <a:rPr lang="en-US" dirty="0" smtClean="0">
                <a:solidFill>
                  <a:schemeClr val="accent5">
                    <a:lumMod val="75000"/>
                  </a:schemeClr>
                </a:solidFill>
              </a:rPr>
              <a:t>frequency</a:t>
            </a:r>
            <a:r>
              <a:rPr lang="en-US" dirty="0" smtClean="0"/>
              <a:t> by approximately 75% and </a:t>
            </a:r>
            <a:r>
              <a:rPr lang="en-US" dirty="0" smtClean="0">
                <a:solidFill>
                  <a:schemeClr val="accent5">
                    <a:lumMod val="75000"/>
                  </a:schemeClr>
                </a:solidFill>
              </a:rPr>
              <a:t>severity</a:t>
            </a:r>
            <a:r>
              <a:rPr lang="en-US" dirty="0" smtClean="0"/>
              <a:t> by 87%, compared with 50% with placebo</a:t>
            </a:r>
          </a:p>
          <a:p>
            <a:pPr marL="596646" indent="-514350" algn="l" rtl="0">
              <a:buFont typeface="+mj-lt"/>
              <a:buAutoNum type="arabicPeriod"/>
            </a:pPr>
            <a:r>
              <a:rPr lang="en-US" b="1" i="1" dirty="0" smtClean="0"/>
              <a:t>Genitourinary syndrome of menopause</a:t>
            </a:r>
          </a:p>
          <a:p>
            <a:pPr marL="596646" indent="-514350" algn="l" rtl="0">
              <a:buFont typeface="+mj-lt"/>
              <a:buAutoNum type="arabicPeriod"/>
            </a:pPr>
            <a:r>
              <a:rPr lang="en-US" b="1" i="1" dirty="0" smtClean="0"/>
              <a:t>Sleep disruption</a:t>
            </a:r>
          </a:p>
          <a:p>
            <a:pPr marL="596646" indent="-514350" algn="l" rtl="0">
              <a:buFont typeface="+mj-lt"/>
              <a:buAutoNum type="arabicPeriod"/>
            </a:pPr>
            <a:r>
              <a:rPr lang="en-US" b="1" i="1" dirty="0" smtClean="0"/>
              <a:t>Anxiety and depressive symptoms</a:t>
            </a:r>
          </a:p>
          <a:p>
            <a:pPr marL="596646" indent="-514350" algn="l" rtl="0">
              <a:buFont typeface="+mj-lt"/>
              <a:buAutoNum type="arabicPeriod"/>
            </a:pPr>
            <a:r>
              <a:rPr lang="en-US" b="1" i="1" dirty="0" err="1" smtClean="0"/>
              <a:t>Arthralgia</a:t>
            </a:r>
            <a:endParaRPr lang="fa-I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274638"/>
            <a:ext cx="7790712" cy="1143000"/>
          </a:xfrm>
        </p:spPr>
        <p:txBody>
          <a:bodyPr>
            <a:normAutofit/>
          </a:bodyPr>
          <a:lstStyle/>
          <a:p>
            <a:pPr algn="l"/>
            <a:r>
              <a:rPr lang="en-US" sz="2800" b="1" i="1" dirty="0" smtClean="0"/>
              <a:t>Potential preventive benefits of menopausal hormone therapy</a:t>
            </a:r>
            <a:endParaRPr lang="fa-IR" sz="2800" dirty="0"/>
          </a:p>
        </p:txBody>
      </p:sp>
      <p:sp>
        <p:nvSpPr>
          <p:cNvPr id="3" name="Content Placeholder 2"/>
          <p:cNvSpPr>
            <a:spLocks noGrp="1"/>
          </p:cNvSpPr>
          <p:nvPr>
            <p:ph idx="1"/>
          </p:nvPr>
        </p:nvSpPr>
        <p:spPr>
          <a:xfrm>
            <a:off x="1071538" y="1500174"/>
            <a:ext cx="7615262" cy="4786346"/>
          </a:xfrm>
        </p:spPr>
        <p:txBody>
          <a:bodyPr>
            <a:normAutofit fontScale="92500"/>
          </a:bodyPr>
          <a:lstStyle/>
          <a:p>
            <a:pPr algn="l">
              <a:buNone/>
            </a:pPr>
            <a:r>
              <a:rPr lang="en-US" dirty="0" smtClean="0"/>
              <a:t>U.S. Preventive Services Task Force and many expert groups recommend against MHT for primary or secondary disease prevention, whereas other experts disagree</a:t>
            </a:r>
          </a:p>
          <a:p>
            <a:pPr algn="l" rtl="0">
              <a:buFont typeface="Wingdings" pitchFamily="2" charset="2"/>
              <a:buChar char="Ø"/>
            </a:pPr>
            <a:r>
              <a:rPr lang="en-US" b="1" i="1" dirty="0" smtClean="0"/>
              <a:t>Bone loss and fracture</a:t>
            </a:r>
          </a:p>
          <a:p>
            <a:pPr algn="l" rtl="0">
              <a:buFont typeface="Wingdings" pitchFamily="2" charset="2"/>
              <a:buChar char="Ø"/>
            </a:pPr>
            <a:r>
              <a:rPr lang="en-US" b="1" i="1" dirty="0" smtClean="0"/>
              <a:t>Type 2 diabetes</a:t>
            </a:r>
          </a:p>
          <a:p>
            <a:pPr algn="l" rtl="0">
              <a:buFont typeface="Wingdings" pitchFamily="2" charset="2"/>
              <a:buChar char="Ø"/>
            </a:pPr>
            <a:r>
              <a:rPr lang="en-US" b="1" i="1" dirty="0" smtClean="0"/>
              <a:t>Colorectal cancer </a:t>
            </a:r>
            <a:r>
              <a:rPr lang="en-US" dirty="0" smtClean="0"/>
              <a:t>(combined CEE and MPA)</a:t>
            </a:r>
            <a:endParaRPr lang="en-US" b="1" i="1" dirty="0" smtClean="0"/>
          </a:p>
          <a:p>
            <a:pPr algn="l" rtl="0">
              <a:buFont typeface="Wingdings" pitchFamily="2" charset="2"/>
              <a:buChar char="Ø"/>
            </a:pPr>
            <a:r>
              <a:rPr lang="en-US" b="1" i="1" smtClean="0"/>
              <a:t>Endometrial cancer</a:t>
            </a:r>
            <a:r>
              <a:rPr lang="en-US" smtClean="0"/>
              <a:t>(combined </a:t>
            </a:r>
            <a:r>
              <a:rPr lang="en-US" dirty="0" smtClean="0"/>
              <a:t>CEE and MPA)</a:t>
            </a:r>
            <a:endParaRPr lang="en-US" b="1" i="1" dirty="0" smtClean="0"/>
          </a:p>
          <a:p>
            <a:pPr algn="l">
              <a:buNone/>
            </a:pPr>
            <a:endParaRPr lang="fa-I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142976" y="1447800"/>
            <a:ext cx="7790712" cy="4800600"/>
          </a:xfrm>
        </p:spPr>
        <p:txBody>
          <a:bodyPr/>
          <a:lstStyle/>
          <a:p>
            <a:pPr algn="l" rtl="0"/>
            <a:r>
              <a:rPr lang="en-US" b="1" dirty="0" smtClean="0"/>
              <a:t>The Women’s Health Initiative Hormone Therapy Trials: Update</a:t>
            </a:r>
          </a:p>
          <a:p>
            <a:pPr algn="l" rtl="0">
              <a:buNone/>
            </a:pPr>
            <a:r>
              <a:rPr lang="en-US" b="1" dirty="0" smtClean="0"/>
              <a:t>  and Overview of Health Outcomes During the Intervention and</a:t>
            </a:r>
          </a:p>
          <a:p>
            <a:pPr algn="l" rtl="0">
              <a:buNone/>
            </a:pPr>
            <a:r>
              <a:rPr lang="en-US" b="1" dirty="0" smtClean="0"/>
              <a:t>  Post-Stopping Phases</a:t>
            </a:r>
          </a:p>
          <a:p>
            <a:pPr algn="l" rtl="0">
              <a:buNone/>
            </a:pPr>
            <a:endParaRPr lang="en-US" b="1" dirty="0" smtClean="0"/>
          </a:p>
          <a:p>
            <a:pPr algn="l" rtl="0">
              <a:buNone/>
            </a:pPr>
            <a:r>
              <a:rPr lang="fr-FR" sz="2000" dirty="0" smtClean="0"/>
              <a:t>JAMA. 2013 </a:t>
            </a:r>
            <a:r>
              <a:rPr lang="fr-FR" sz="2000" dirty="0" err="1" smtClean="0"/>
              <a:t>October</a:t>
            </a:r>
            <a:r>
              <a:rPr lang="fr-FR" sz="2000" dirty="0" smtClean="0"/>
              <a:t> 2; 310(13): 1353–1368,</a:t>
            </a:r>
            <a:r>
              <a:rPr lang="fr-FR" sz="2000" dirty="0" err="1" smtClean="0"/>
              <a:t>doi</a:t>
            </a:r>
            <a:r>
              <a:rPr lang="fr-FR" sz="2000" dirty="0" smtClean="0"/>
              <a:t>:10.1001/</a:t>
            </a:r>
            <a:r>
              <a:rPr lang="fr-FR" sz="2000" dirty="0" err="1" smtClean="0"/>
              <a:t>jama</a:t>
            </a:r>
            <a:r>
              <a:rPr lang="fr-FR" sz="2000" dirty="0" smtClean="0"/>
              <a:t>.</a:t>
            </a:r>
          </a:p>
          <a:p>
            <a:pPr algn="l" rtl="0">
              <a:buNone/>
            </a:pPr>
            <a:r>
              <a:rPr lang="fr-FR" sz="2000" dirty="0" smtClean="0"/>
              <a:t>2013.278040</a:t>
            </a:r>
            <a:r>
              <a:rPr lang="fr-FR" i="1" dirty="0" smtClean="0"/>
              <a:t>.</a:t>
            </a:r>
            <a:endParaRPr lang="fa-I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Risks of MHT</a:t>
            </a:r>
            <a:endParaRPr lang="fa-IR" dirty="0"/>
          </a:p>
        </p:txBody>
      </p:sp>
      <p:sp>
        <p:nvSpPr>
          <p:cNvPr id="3" name="Content Placeholder 2"/>
          <p:cNvSpPr>
            <a:spLocks noGrp="1"/>
          </p:cNvSpPr>
          <p:nvPr>
            <p:ph idx="1"/>
          </p:nvPr>
        </p:nvSpPr>
        <p:spPr>
          <a:xfrm>
            <a:off x="1071538" y="1447800"/>
            <a:ext cx="7862150" cy="4800600"/>
          </a:xfrm>
        </p:spPr>
        <p:txBody>
          <a:bodyPr>
            <a:normAutofit fontScale="92500" lnSpcReduction="10000"/>
          </a:bodyPr>
          <a:lstStyle/>
          <a:p>
            <a:pPr marL="653796" indent="-571500" algn="l" rtl="0">
              <a:buFont typeface="+mj-lt"/>
              <a:buAutoNum type="arabicPeriod"/>
            </a:pPr>
            <a:r>
              <a:rPr lang="en-US" b="1" i="1" dirty="0" smtClean="0"/>
              <a:t>Endometrial cancer</a:t>
            </a:r>
          </a:p>
          <a:p>
            <a:pPr marL="653796" indent="-571500" algn="l" rtl="0">
              <a:buFont typeface="+mj-lt"/>
              <a:buAutoNum type="arabicPeriod"/>
            </a:pPr>
            <a:r>
              <a:rPr lang="en-US" b="1" i="1" dirty="0" smtClean="0"/>
              <a:t>Breast cancer</a:t>
            </a:r>
          </a:p>
          <a:p>
            <a:pPr marL="653796" indent="-571500" algn="l" rtl="0">
              <a:buFont typeface="+mj-lt"/>
              <a:buAutoNum type="arabicPeriod"/>
            </a:pPr>
            <a:r>
              <a:rPr lang="en-US" b="1" i="1" dirty="0" smtClean="0"/>
              <a:t>Lung cancer</a:t>
            </a:r>
          </a:p>
          <a:p>
            <a:pPr marL="653796" indent="-571500" algn="l" rtl="0">
              <a:buFont typeface="+mj-lt"/>
              <a:buAutoNum type="arabicPeriod"/>
            </a:pPr>
            <a:r>
              <a:rPr lang="en-US" b="1" i="1" dirty="0" smtClean="0"/>
              <a:t>Ovarian cancer</a:t>
            </a:r>
          </a:p>
          <a:p>
            <a:pPr marL="653796" indent="-571500" algn="l" rtl="0">
              <a:buFont typeface="+mj-lt"/>
              <a:buAutoNum type="arabicPeriod"/>
            </a:pPr>
            <a:r>
              <a:rPr lang="en-US" b="1" i="1" dirty="0" smtClean="0"/>
              <a:t>Coronary heart disease</a:t>
            </a:r>
          </a:p>
          <a:p>
            <a:pPr marL="653796" indent="-571500" algn="l" rtl="0">
              <a:buFont typeface="+mj-lt"/>
              <a:buAutoNum type="arabicPeriod"/>
            </a:pPr>
            <a:r>
              <a:rPr lang="en-US" b="1" i="1" dirty="0" smtClean="0"/>
              <a:t>Stroke</a:t>
            </a:r>
          </a:p>
          <a:p>
            <a:pPr marL="653796" indent="-571500" algn="l" rtl="0">
              <a:buFont typeface="+mj-lt"/>
              <a:buAutoNum type="arabicPeriod"/>
            </a:pPr>
            <a:r>
              <a:rPr lang="en-US" b="1" i="1" dirty="0" smtClean="0"/>
              <a:t>Venous </a:t>
            </a:r>
            <a:r>
              <a:rPr lang="en-US" b="1" i="1" dirty="0" err="1" smtClean="0"/>
              <a:t>thromboembolic</a:t>
            </a:r>
            <a:r>
              <a:rPr lang="en-US" b="1" i="1" dirty="0" smtClean="0"/>
              <a:t> events </a:t>
            </a:r>
          </a:p>
          <a:p>
            <a:pPr marL="653796" indent="-571500" algn="l" rtl="0">
              <a:buFont typeface="+mj-lt"/>
              <a:buAutoNum type="arabicPeriod"/>
            </a:pPr>
            <a:r>
              <a:rPr lang="en-US" b="1" i="1" dirty="0" smtClean="0"/>
              <a:t>Gallbladder disease</a:t>
            </a:r>
          </a:p>
          <a:p>
            <a:pPr marL="653796" indent="-571500" algn="l" rtl="0">
              <a:buFont typeface="+mj-lt"/>
              <a:buAutoNum type="arabicPeriod"/>
            </a:pPr>
            <a:r>
              <a:rPr lang="en-US" b="1" i="1" dirty="0" smtClean="0"/>
              <a:t>Incontinence</a:t>
            </a:r>
            <a:endParaRPr lang="fa-I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74638"/>
            <a:ext cx="7862150" cy="1143000"/>
          </a:xfrm>
        </p:spPr>
        <p:txBody>
          <a:bodyPr>
            <a:noAutofit/>
          </a:bodyPr>
          <a:lstStyle/>
          <a:p>
            <a:r>
              <a:rPr lang="en-US" sz="2800" dirty="0" smtClean="0"/>
              <a:t>Individual baseline risk assessment and therapeutic</a:t>
            </a:r>
            <a:br>
              <a:rPr lang="en-US" sz="2800" dirty="0" smtClean="0"/>
            </a:br>
            <a:r>
              <a:rPr lang="en-US" sz="2800" dirty="0" smtClean="0"/>
              <a:t>decisions</a:t>
            </a:r>
            <a:endParaRPr lang="fa-IR" sz="2800" dirty="0"/>
          </a:p>
        </p:txBody>
      </p:sp>
      <p:sp>
        <p:nvSpPr>
          <p:cNvPr id="3" name="Content Placeholder 2"/>
          <p:cNvSpPr>
            <a:spLocks noGrp="1"/>
          </p:cNvSpPr>
          <p:nvPr>
            <p:ph idx="1"/>
          </p:nvPr>
        </p:nvSpPr>
        <p:spPr>
          <a:xfrm>
            <a:off x="1071538" y="1447800"/>
            <a:ext cx="7862150" cy="4800600"/>
          </a:xfrm>
        </p:spPr>
        <p:txBody>
          <a:bodyPr>
            <a:normAutofit/>
          </a:bodyPr>
          <a:lstStyle/>
          <a:p>
            <a:pPr algn="l">
              <a:buNone/>
            </a:pPr>
            <a:r>
              <a:rPr lang="en-US" dirty="0" smtClean="0"/>
              <a:t>no clinical trial evidence is available to support the practice of incorporating risk assessment instruments for quantifying cardiovascular (CHD, stroke, and VTE) and breast cancer risks among women considering MHT.</a:t>
            </a:r>
          </a:p>
          <a:p>
            <a:pPr algn="l">
              <a:buNone/>
            </a:pPr>
            <a:r>
              <a:rPr lang="en-US" dirty="0" smtClean="0"/>
              <a:t>Nevertheless, we feel that risk assessment instruments are useful to facilitate decision-making regarding MHT.</a:t>
            </a:r>
            <a:endParaRPr lang="fa-I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Cardiovascular risk</a:t>
            </a:r>
            <a:endParaRPr lang="fa-IR" dirty="0"/>
          </a:p>
        </p:txBody>
      </p:sp>
      <p:sp>
        <p:nvSpPr>
          <p:cNvPr id="3" name="Content Placeholder 2"/>
          <p:cNvSpPr>
            <a:spLocks noGrp="1"/>
          </p:cNvSpPr>
          <p:nvPr>
            <p:ph idx="1"/>
          </p:nvPr>
        </p:nvSpPr>
        <p:spPr>
          <a:xfrm>
            <a:off x="1000100" y="1285860"/>
            <a:ext cx="7929618" cy="5072098"/>
          </a:xfrm>
        </p:spPr>
        <p:txBody>
          <a:bodyPr>
            <a:normAutofit fontScale="92500" lnSpcReduction="20000"/>
          </a:bodyPr>
          <a:lstStyle/>
          <a:p>
            <a:pPr algn="l" rtl="0">
              <a:buFont typeface="Wingdings" pitchFamily="2" charset="2"/>
              <a:buChar char="v"/>
            </a:pPr>
            <a:r>
              <a:rPr lang="en-US" dirty="0" smtClean="0"/>
              <a:t>For </a:t>
            </a:r>
            <a:r>
              <a:rPr lang="en-US" dirty="0"/>
              <a:t>women  age </a:t>
            </a:r>
            <a:r>
              <a:rPr lang="en-US" dirty="0" smtClean="0"/>
              <a:t>&lt;60 </a:t>
            </a:r>
            <a:r>
              <a:rPr lang="en-US" dirty="0"/>
              <a:t>or  </a:t>
            </a:r>
            <a:r>
              <a:rPr lang="en-US" dirty="0" smtClean="0"/>
              <a:t>&lt;10 </a:t>
            </a:r>
            <a:r>
              <a:rPr lang="en-US" dirty="0"/>
              <a:t>years past </a:t>
            </a:r>
            <a:r>
              <a:rPr lang="en-US" dirty="0" smtClean="0"/>
              <a:t>menopause onset </a:t>
            </a:r>
            <a:r>
              <a:rPr lang="en-US" dirty="0"/>
              <a:t>considering MHT for menopausal </a:t>
            </a:r>
            <a:r>
              <a:rPr lang="en-US" dirty="0" smtClean="0"/>
              <a:t>symptom relief</a:t>
            </a:r>
            <a:r>
              <a:rPr lang="en-US" dirty="0"/>
              <a:t>, we </a:t>
            </a:r>
            <a:r>
              <a:rPr lang="en-US" dirty="0">
                <a:solidFill>
                  <a:srgbClr val="C00000"/>
                </a:solidFill>
              </a:rPr>
              <a:t>suggest</a:t>
            </a:r>
            <a:r>
              <a:rPr lang="en-US" dirty="0"/>
              <a:t> evaluating the baseline risk of </a:t>
            </a:r>
            <a:r>
              <a:rPr lang="en-US" dirty="0" smtClean="0"/>
              <a:t>cardiovascular disease </a:t>
            </a:r>
            <a:r>
              <a:rPr lang="en-US" dirty="0"/>
              <a:t>(CVD) and taking this risk into </a:t>
            </a:r>
            <a:r>
              <a:rPr lang="en-US" dirty="0" smtClean="0"/>
              <a:t>consideration when </a:t>
            </a:r>
            <a:r>
              <a:rPr lang="en-US" dirty="0"/>
              <a:t>advising for or against MHT and when </a:t>
            </a:r>
            <a:r>
              <a:rPr lang="en-US" dirty="0" smtClean="0"/>
              <a:t>selecting type</a:t>
            </a:r>
            <a:r>
              <a:rPr lang="en-US" dirty="0"/>
              <a:t>, dose, and route of administration. </a:t>
            </a:r>
            <a:r>
              <a:rPr lang="en-US" dirty="0" smtClean="0"/>
              <a:t> (2 ++○○)</a:t>
            </a:r>
            <a:endParaRPr lang="en-US" dirty="0"/>
          </a:p>
          <a:p>
            <a:pPr algn="l" rtl="0">
              <a:buNone/>
            </a:pPr>
            <a:endParaRPr lang="en-US" dirty="0" smtClean="0"/>
          </a:p>
          <a:p>
            <a:pPr algn="l" rtl="0">
              <a:buFont typeface="Wingdings" pitchFamily="2" charset="2"/>
              <a:buChar char="v"/>
            </a:pPr>
            <a:r>
              <a:rPr lang="en-US" dirty="0" smtClean="0"/>
              <a:t>For </a:t>
            </a:r>
            <a:r>
              <a:rPr lang="en-US" dirty="0"/>
              <a:t>women at </a:t>
            </a:r>
            <a:r>
              <a:rPr lang="en-US" dirty="0">
                <a:solidFill>
                  <a:srgbClr val="FF0000"/>
                </a:solidFill>
              </a:rPr>
              <a:t>high risk of CVD</a:t>
            </a:r>
            <a:r>
              <a:rPr lang="en-US" dirty="0"/>
              <a:t>, we suggest </a:t>
            </a:r>
            <a:r>
              <a:rPr lang="en-US" dirty="0" smtClean="0"/>
              <a:t>initiating </a:t>
            </a:r>
            <a:r>
              <a:rPr lang="en-US" dirty="0" err="1" smtClean="0">
                <a:solidFill>
                  <a:srgbClr val="FF0000"/>
                </a:solidFill>
              </a:rPr>
              <a:t>nonhormonal</a:t>
            </a:r>
            <a:r>
              <a:rPr lang="en-US" dirty="0" smtClean="0"/>
              <a:t> </a:t>
            </a:r>
            <a:r>
              <a:rPr lang="en-US" dirty="0"/>
              <a:t>therapies to alleviate </a:t>
            </a:r>
            <a:r>
              <a:rPr lang="en-US" dirty="0" smtClean="0"/>
              <a:t>bothersome VMS </a:t>
            </a:r>
            <a:r>
              <a:rPr lang="en-US" dirty="0"/>
              <a:t>(with or without climacteric symptoms) over MHT</a:t>
            </a:r>
            <a:r>
              <a:rPr lang="en-US" dirty="0" smtClean="0"/>
              <a:t>. (2 ++○○)</a:t>
            </a:r>
            <a:endParaRPr lang="fa-I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571480"/>
            <a:ext cx="7862150" cy="5676920"/>
          </a:xfrm>
        </p:spPr>
        <p:txBody>
          <a:bodyPr>
            <a:normAutofit/>
          </a:bodyPr>
          <a:lstStyle/>
          <a:p>
            <a:pPr algn="l">
              <a:buNone/>
            </a:pPr>
            <a:r>
              <a:rPr lang="en-US" dirty="0" smtClean="0">
                <a:solidFill>
                  <a:srgbClr val="FF0000"/>
                </a:solidFill>
              </a:rPr>
              <a:t>High risk </a:t>
            </a:r>
            <a:r>
              <a:rPr lang="en-US" dirty="0" smtClean="0"/>
              <a:t>includes: </a:t>
            </a:r>
          </a:p>
          <a:p>
            <a:pPr algn="l" rtl="0">
              <a:buFont typeface="Wingdings" pitchFamily="2" charset="2"/>
              <a:buChar char="ü"/>
            </a:pPr>
            <a:r>
              <a:rPr lang="en-US" dirty="0" smtClean="0"/>
              <a:t>known MI</a:t>
            </a:r>
          </a:p>
          <a:p>
            <a:pPr algn="l" rtl="0">
              <a:buFont typeface="Wingdings" pitchFamily="2" charset="2"/>
              <a:buChar char="ü"/>
            </a:pPr>
            <a:r>
              <a:rPr lang="en-US" dirty="0" err="1" smtClean="0"/>
              <a:t>cerebrovascular</a:t>
            </a:r>
            <a:r>
              <a:rPr lang="en-US" dirty="0" smtClean="0"/>
              <a:t> disease</a:t>
            </a:r>
          </a:p>
          <a:p>
            <a:pPr algn="l" rtl="0">
              <a:buFont typeface="Wingdings" pitchFamily="2" charset="2"/>
              <a:buChar char="ü"/>
            </a:pPr>
            <a:r>
              <a:rPr lang="en-US" dirty="0" smtClean="0"/>
              <a:t>peripheral arterial disease</a:t>
            </a:r>
          </a:p>
          <a:p>
            <a:pPr algn="l" rtl="0">
              <a:buFont typeface="Wingdings" pitchFamily="2" charset="2"/>
              <a:buChar char="ü"/>
            </a:pPr>
            <a:r>
              <a:rPr lang="en-US" dirty="0" smtClean="0"/>
              <a:t>abdominal aortic aneurysm</a:t>
            </a:r>
          </a:p>
          <a:p>
            <a:pPr algn="l" rtl="0">
              <a:buFont typeface="Wingdings" pitchFamily="2" charset="2"/>
              <a:buChar char="ü"/>
            </a:pPr>
            <a:r>
              <a:rPr lang="en-US" dirty="0" smtClean="0"/>
              <a:t>diabetes mellitus</a:t>
            </a:r>
          </a:p>
          <a:p>
            <a:pPr algn="l" rtl="0">
              <a:buFont typeface="Wingdings" pitchFamily="2" charset="2"/>
              <a:buChar char="ü"/>
            </a:pPr>
            <a:r>
              <a:rPr lang="en-US" dirty="0" smtClean="0"/>
              <a:t>chronic kidney disease</a:t>
            </a:r>
          </a:p>
          <a:p>
            <a:pPr algn="l" rtl="0">
              <a:buFont typeface="Wingdings" pitchFamily="2" charset="2"/>
              <a:buChar char="ü"/>
            </a:pPr>
            <a:r>
              <a:rPr lang="en-US" dirty="0" smtClean="0"/>
              <a:t>10-year CVD risk &gt; 10% </a:t>
            </a:r>
            <a:endParaRPr lang="fa-I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785794"/>
            <a:ext cx="7862150" cy="5462606"/>
          </a:xfrm>
        </p:spPr>
        <p:txBody>
          <a:bodyPr>
            <a:normAutofit/>
          </a:bodyPr>
          <a:lstStyle/>
          <a:p>
            <a:pPr algn="l" rtl="0">
              <a:buFont typeface="Wingdings" pitchFamily="2" charset="2"/>
              <a:buChar char="v"/>
            </a:pPr>
            <a:r>
              <a:rPr lang="en-US" dirty="0" smtClean="0"/>
              <a:t>For </a:t>
            </a:r>
            <a:r>
              <a:rPr lang="en-US" dirty="0"/>
              <a:t>women with </a:t>
            </a:r>
            <a:r>
              <a:rPr lang="en-US" dirty="0">
                <a:solidFill>
                  <a:srgbClr val="FF0000"/>
                </a:solidFill>
              </a:rPr>
              <a:t>moderate risk of CVD</a:t>
            </a:r>
            <a:r>
              <a:rPr lang="en-US" dirty="0"/>
              <a:t>, we </a:t>
            </a:r>
            <a:r>
              <a:rPr lang="en-US" dirty="0" smtClean="0"/>
              <a:t>suggest </a:t>
            </a:r>
            <a:r>
              <a:rPr lang="en-US" dirty="0" err="1" smtClean="0">
                <a:solidFill>
                  <a:srgbClr val="FF0000"/>
                </a:solidFill>
              </a:rPr>
              <a:t>transdermal</a:t>
            </a:r>
            <a:r>
              <a:rPr lang="en-US" dirty="0" smtClean="0">
                <a:solidFill>
                  <a:srgbClr val="FF0000"/>
                </a:solidFill>
              </a:rPr>
              <a:t> </a:t>
            </a:r>
            <a:r>
              <a:rPr lang="en-US" dirty="0" err="1"/>
              <a:t>estradiol</a:t>
            </a:r>
            <a:r>
              <a:rPr lang="en-US" dirty="0"/>
              <a:t> as first-line treatment, alone </a:t>
            </a:r>
            <a:r>
              <a:rPr lang="en-US" dirty="0" smtClean="0"/>
              <a:t>for women </a:t>
            </a:r>
            <a:r>
              <a:rPr lang="en-US" dirty="0"/>
              <a:t>without a uterus or combined with </a:t>
            </a:r>
            <a:r>
              <a:rPr lang="en-US" dirty="0" smtClean="0"/>
              <a:t>micronized progesterone </a:t>
            </a:r>
            <a:r>
              <a:rPr lang="en-US" dirty="0"/>
              <a:t>(or another </a:t>
            </a:r>
            <a:r>
              <a:rPr lang="en-US" dirty="0" err="1"/>
              <a:t>progestogen</a:t>
            </a:r>
            <a:r>
              <a:rPr lang="en-US" dirty="0"/>
              <a:t> that does not </a:t>
            </a:r>
            <a:r>
              <a:rPr lang="en-US" dirty="0" smtClean="0"/>
              <a:t>adversely modify </a:t>
            </a:r>
            <a:r>
              <a:rPr lang="en-US" dirty="0"/>
              <a:t>metabolic parameters) for women with </a:t>
            </a:r>
            <a:r>
              <a:rPr lang="en-US" dirty="0" smtClean="0"/>
              <a:t>a</a:t>
            </a:r>
            <a:r>
              <a:rPr lang="en-US" dirty="0"/>
              <a:t> </a:t>
            </a:r>
            <a:r>
              <a:rPr lang="en-US" dirty="0" smtClean="0"/>
              <a:t>uterus</a:t>
            </a:r>
            <a:r>
              <a:rPr lang="en-US" dirty="0"/>
              <a:t>, because these preparations have less untoward </a:t>
            </a:r>
            <a:r>
              <a:rPr lang="en-US" dirty="0" smtClean="0"/>
              <a:t>effect on </a:t>
            </a:r>
            <a:r>
              <a:rPr lang="en-US" dirty="0"/>
              <a:t>blood pressure, triglycerides, and </a:t>
            </a:r>
            <a:r>
              <a:rPr lang="en-US" dirty="0" smtClean="0"/>
              <a:t>carbohydrate metabolism</a:t>
            </a:r>
            <a:r>
              <a:rPr lang="en-US" dirty="0"/>
              <a:t>. (</a:t>
            </a:r>
            <a:r>
              <a:rPr lang="en-US" dirty="0" smtClean="0"/>
              <a:t>2 ++○○)</a:t>
            </a:r>
            <a:endParaRPr lang="fa-I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098" name="Picture 2"/>
          <p:cNvPicPr>
            <a:picLocks noGrp="1" noChangeAspect="1" noChangeArrowheads="1"/>
          </p:cNvPicPr>
          <p:nvPr>
            <p:ph idx="1"/>
          </p:nvPr>
        </p:nvPicPr>
        <p:blipFill>
          <a:blip r:embed="rId2"/>
          <a:srcRect/>
          <a:stretch>
            <a:fillRect/>
          </a:stretch>
        </p:blipFill>
        <p:spPr bwMode="auto">
          <a:xfrm>
            <a:off x="214282" y="428604"/>
            <a:ext cx="8501122" cy="60007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76" y="500042"/>
            <a:ext cx="7790712" cy="5929354"/>
          </a:xfrm>
        </p:spPr>
        <p:txBody>
          <a:bodyPr>
            <a:normAutofit fontScale="92500" lnSpcReduction="10000"/>
          </a:bodyPr>
          <a:lstStyle/>
          <a:p>
            <a:pPr algn="l">
              <a:buNone/>
            </a:pPr>
            <a:r>
              <a:rPr lang="en-US" b="1" i="1" dirty="0" smtClean="0"/>
              <a:t>Metabolic syndrome. </a:t>
            </a:r>
          </a:p>
          <a:p>
            <a:pPr algn="l">
              <a:buNone/>
            </a:pPr>
            <a:r>
              <a:rPr lang="en-US" dirty="0" smtClean="0"/>
              <a:t>(</a:t>
            </a:r>
            <a:r>
              <a:rPr lang="en-US" dirty="0" err="1" smtClean="0"/>
              <a:t>MetS</a:t>
            </a:r>
            <a:r>
              <a:rPr lang="en-US" dirty="0" smtClean="0"/>
              <a:t>)   higher risk of cardiovascular events and breast and colon cancers.</a:t>
            </a:r>
          </a:p>
          <a:p>
            <a:pPr algn="l">
              <a:buNone/>
            </a:pPr>
            <a:r>
              <a:rPr lang="en-US" dirty="0" smtClean="0"/>
              <a:t>In a nested case-control study in the WHI:</a:t>
            </a:r>
          </a:p>
          <a:p>
            <a:pPr algn="l" rtl="0">
              <a:buFont typeface="Wingdings" pitchFamily="2" charset="2"/>
              <a:buChar char="Ø"/>
            </a:pPr>
            <a:r>
              <a:rPr lang="en-US" dirty="0" smtClean="0"/>
              <a:t> with </a:t>
            </a:r>
            <a:r>
              <a:rPr lang="en-US" dirty="0" err="1" smtClean="0"/>
              <a:t>MetS</a:t>
            </a:r>
            <a:r>
              <a:rPr lang="en-US" dirty="0" smtClean="0"/>
              <a:t> at baseline :twice as likely to have CHD </a:t>
            </a:r>
          </a:p>
          <a:p>
            <a:pPr algn="l" rtl="0">
              <a:buFont typeface="Wingdings" pitchFamily="2" charset="2"/>
              <a:buChar char="Ø"/>
            </a:pPr>
            <a:r>
              <a:rPr lang="en-US" dirty="0" smtClean="0"/>
              <a:t>without </a:t>
            </a:r>
            <a:r>
              <a:rPr lang="en-US" dirty="0" err="1" smtClean="0"/>
              <a:t>MetS</a:t>
            </a:r>
            <a:r>
              <a:rPr lang="en-US" dirty="0" smtClean="0"/>
              <a:t> : no increase in CHD risk on MHT.</a:t>
            </a:r>
          </a:p>
          <a:p>
            <a:pPr algn="l">
              <a:buNone/>
            </a:pPr>
            <a:r>
              <a:rPr lang="en-US" dirty="0" err="1" smtClean="0"/>
              <a:t>Transdermal</a:t>
            </a:r>
            <a:r>
              <a:rPr lang="en-US" dirty="0" smtClean="0"/>
              <a:t> </a:t>
            </a:r>
            <a:r>
              <a:rPr lang="en-US" dirty="0" err="1" smtClean="0"/>
              <a:t>estradiol</a:t>
            </a:r>
            <a:r>
              <a:rPr lang="en-US" dirty="0" smtClean="0"/>
              <a:t> with micronized progesterone might have less deleterious metabolic effects. </a:t>
            </a:r>
          </a:p>
          <a:p>
            <a:pPr algn="l">
              <a:buNone/>
            </a:pPr>
            <a:r>
              <a:rPr lang="en-US" dirty="0" smtClean="0"/>
              <a:t>no RCTs that have evaluated the safety of these preparations in women with </a:t>
            </a:r>
            <a:r>
              <a:rPr lang="en-US" dirty="0" err="1" smtClean="0"/>
              <a:t>MetS</a:t>
            </a:r>
            <a:r>
              <a:rPr lang="en-US" dirty="0" smtClean="0"/>
              <a:t>.</a:t>
            </a:r>
            <a:endParaRPr lang="fa-IR" dirty="0"/>
          </a:p>
        </p:txBody>
      </p:sp>
      <p:sp>
        <p:nvSpPr>
          <p:cNvPr id="9" name="Right Arrow 8"/>
          <p:cNvSpPr/>
          <p:nvPr/>
        </p:nvSpPr>
        <p:spPr>
          <a:xfrm>
            <a:off x="2285984" y="1214422"/>
            <a:ext cx="214314"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Venous </a:t>
            </a:r>
            <a:r>
              <a:rPr lang="en-US" b="1" i="1" dirty="0" err="1" smtClean="0"/>
              <a:t>thromboembolic</a:t>
            </a:r>
            <a:r>
              <a:rPr lang="en-US" b="1" i="1" dirty="0" smtClean="0"/>
              <a:t> events</a:t>
            </a:r>
            <a:endParaRPr lang="fa-IR" dirty="0"/>
          </a:p>
        </p:txBody>
      </p:sp>
      <p:sp>
        <p:nvSpPr>
          <p:cNvPr id="3" name="Content Placeholder 2"/>
          <p:cNvSpPr>
            <a:spLocks noGrp="1"/>
          </p:cNvSpPr>
          <p:nvPr>
            <p:ph idx="1"/>
          </p:nvPr>
        </p:nvSpPr>
        <p:spPr>
          <a:xfrm>
            <a:off x="1071538" y="1447800"/>
            <a:ext cx="7862150" cy="4800600"/>
          </a:xfrm>
        </p:spPr>
        <p:txBody>
          <a:bodyPr>
            <a:normAutofit/>
          </a:bodyPr>
          <a:lstStyle/>
          <a:p>
            <a:pPr algn="l">
              <a:buNone/>
            </a:pPr>
            <a:r>
              <a:rPr lang="en-US" dirty="0" smtClean="0"/>
              <a:t>3.1e </a:t>
            </a:r>
            <a:r>
              <a:rPr lang="en-US" dirty="0"/>
              <a:t>For women at </a:t>
            </a:r>
            <a:r>
              <a:rPr lang="en-US" dirty="0">
                <a:solidFill>
                  <a:srgbClr val="7030A0"/>
                </a:solidFill>
              </a:rPr>
              <a:t>increased risk of </a:t>
            </a:r>
            <a:r>
              <a:rPr lang="en-US" dirty="0" smtClean="0">
                <a:solidFill>
                  <a:srgbClr val="7030A0"/>
                </a:solidFill>
              </a:rPr>
              <a:t>venous </a:t>
            </a:r>
            <a:r>
              <a:rPr lang="en-US" dirty="0" err="1" smtClean="0">
                <a:solidFill>
                  <a:srgbClr val="7030A0"/>
                </a:solidFill>
              </a:rPr>
              <a:t>thromboembolism</a:t>
            </a:r>
            <a:r>
              <a:rPr lang="en-US" dirty="0">
                <a:solidFill>
                  <a:srgbClr val="7030A0"/>
                </a:solidFill>
              </a:rPr>
              <a:t> </a:t>
            </a:r>
            <a:r>
              <a:rPr lang="en-US" dirty="0" smtClean="0">
                <a:solidFill>
                  <a:srgbClr val="7030A0"/>
                </a:solidFill>
              </a:rPr>
              <a:t>(VTE</a:t>
            </a:r>
            <a:r>
              <a:rPr lang="en-US" dirty="0">
                <a:solidFill>
                  <a:srgbClr val="7030A0"/>
                </a:solidFill>
              </a:rPr>
              <a:t>) </a:t>
            </a:r>
            <a:r>
              <a:rPr lang="en-US" dirty="0"/>
              <a:t>who request MHT, we recommend </a:t>
            </a:r>
            <a:r>
              <a:rPr lang="en-US" dirty="0" smtClean="0"/>
              <a:t>a </a:t>
            </a:r>
            <a:r>
              <a:rPr lang="en-US" dirty="0" err="1" smtClean="0">
                <a:solidFill>
                  <a:srgbClr val="7030A0"/>
                </a:solidFill>
              </a:rPr>
              <a:t>nonoral</a:t>
            </a:r>
            <a:r>
              <a:rPr lang="en-US" dirty="0" smtClean="0"/>
              <a:t> </a:t>
            </a:r>
            <a:r>
              <a:rPr lang="en-US" dirty="0"/>
              <a:t>route of ET at the lowest effective dose, if </a:t>
            </a:r>
            <a:r>
              <a:rPr lang="en-US" dirty="0" smtClean="0"/>
              <a:t>not contraindicated (1 ++○○); </a:t>
            </a:r>
            <a:r>
              <a:rPr lang="en-US" dirty="0"/>
              <a:t>for women with a uterus, </a:t>
            </a:r>
            <a:r>
              <a:rPr lang="en-US" dirty="0" smtClean="0"/>
              <a:t>we recommend a </a:t>
            </a:r>
            <a:r>
              <a:rPr lang="en-US" dirty="0" err="1" smtClean="0"/>
              <a:t>progestogen</a:t>
            </a:r>
            <a:r>
              <a:rPr lang="en-US" dirty="0" smtClean="0"/>
              <a:t> </a:t>
            </a:r>
            <a:r>
              <a:rPr lang="en-US" dirty="0"/>
              <a:t>(for example, progesterone </a:t>
            </a:r>
            <a:r>
              <a:rPr lang="en-US" dirty="0" smtClean="0"/>
              <a:t>and </a:t>
            </a:r>
            <a:r>
              <a:rPr lang="en-US" dirty="0" err="1" smtClean="0"/>
              <a:t>dydrogestone</a:t>
            </a:r>
            <a:r>
              <a:rPr lang="en-US" dirty="0"/>
              <a:t>) that is neutral on coagulation parameters.</a:t>
            </a:r>
          </a:p>
          <a:p>
            <a:pPr algn="l">
              <a:buNone/>
            </a:pPr>
            <a:r>
              <a:rPr lang="en-US" dirty="0"/>
              <a:t>(</a:t>
            </a:r>
            <a:r>
              <a:rPr lang="en-US" dirty="0" smtClean="0"/>
              <a:t>1 +++○)</a:t>
            </a:r>
            <a:endParaRPr lang="fa-I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357166"/>
            <a:ext cx="7786742" cy="6215106"/>
          </a:xfrm>
        </p:spPr>
        <p:txBody>
          <a:bodyPr>
            <a:normAutofit fontScale="85000" lnSpcReduction="10000"/>
          </a:bodyPr>
          <a:lstStyle/>
          <a:p>
            <a:pPr algn="l" rtl="0">
              <a:buFont typeface="Wingdings" pitchFamily="2" charset="2"/>
              <a:buChar char="ü"/>
            </a:pPr>
            <a:r>
              <a:rPr lang="en-US" dirty="0" smtClean="0"/>
              <a:t>Obesity, age, and </a:t>
            </a:r>
            <a:r>
              <a:rPr lang="en-US" dirty="0" err="1" smtClean="0"/>
              <a:t>thrombophilia</a:t>
            </a:r>
            <a:r>
              <a:rPr lang="en-US" dirty="0" smtClean="0"/>
              <a:t> are associated with increased risk of VTE. </a:t>
            </a:r>
          </a:p>
          <a:p>
            <a:pPr algn="l" rtl="0">
              <a:buFont typeface="Wingdings" pitchFamily="2" charset="2"/>
              <a:buChar char="ü"/>
            </a:pPr>
            <a:r>
              <a:rPr lang="en-US" dirty="0" smtClean="0"/>
              <a:t>An approximately 2-fold increased risk of VTE (both DVT and PE) with oral MHT is similar among women at low, intermediate, or high risk.</a:t>
            </a:r>
          </a:p>
          <a:p>
            <a:pPr algn="l" rtl="0">
              <a:buFont typeface="Wingdings" pitchFamily="2" charset="2"/>
              <a:buChar char="ü"/>
            </a:pPr>
            <a:r>
              <a:rPr lang="en-US" dirty="0" smtClean="0"/>
              <a:t>A prior history of VTE confers the highest risk. </a:t>
            </a:r>
          </a:p>
          <a:p>
            <a:pPr algn="l" rtl="0">
              <a:buFont typeface="Wingdings" pitchFamily="2" charset="2"/>
              <a:buChar char="ü"/>
            </a:pPr>
            <a:r>
              <a:rPr lang="en-US" dirty="0" smtClean="0"/>
              <a:t>known inherited coagulation defect, such as Factor V Leiden, </a:t>
            </a:r>
            <a:r>
              <a:rPr lang="en-US" dirty="0" smtClean="0">
                <a:solidFill>
                  <a:srgbClr val="7030A0"/>
                </a:solidFill>
              </a:rPr>
              <a:t>oral </a:t>
            </a:r>
            <a:r>
              <a:rPr lang="en-US" dirty="0" smtClean="0"/>
              <a:t>ET or EPT should be avoided (high risk of VTE recurrence).</a:t>
            </a:r>
          </a:p>
          <a:p>
            <a:pPr algn="l" rtl="0">
              <a:buFont typeface="Wingdings" pitchFamily="2" charset="2"/>
              <a:buChar char="ü"/>
            </a:pPr>
            <a:r>
              <a:rPr lang="en-US" dirty="0" smtClean="0"/>
              <a:t>A history of VTE due to pregnancy, oral contraceptives, unknown etiology, or blood clotting disorders poses a contraindication to </a:t>
            </a:r>
            <a:r>
              <a:rPr lang="en-US" dirty="0" smtClean="0">
                <a:solidFill>
                  <a:srgbClr val="7030A0"/>
                </a:solidFill>
              </a:rPr>
              <a:t>any</a:t>
            </a:r>
            <a:r>
              <a:rPr lang="en-US" dirty="0" smtClean="0"/>
              <a:t> ET</a:t>
            </a:r>
          </a:p>
          <a:p>
            <a:pPr algn="l" rtl="0">
              <a:buFont typeface="Wingdings" pitchFamily="2" charset="2"/>
              <a:buChar char="ü"/>
            </a:pPr>
            <a:r>
              <a:rPr lang="en-US" dirty="0" smtClean="0"/>
              <a:t>VTE due to past immobility, surgery, or bone fracture would be a contraindication to </a:t>
            </a:r>
            <a:r>
              <a:rPr lang="en-US" dirty="0" smtClean="0">
                <a:solidFill>
                  <a:srgbClr val="7030A0"/>
                </a:solidFill>
              </a:rPr>
              <a:t>oral</a:t>
            </a:r>
            <a:r>
              <a:rPr lang="en-US" dirty="0" smtClean="0"/>
              <a:t> but not necessarily </a:t>
            </a:r>
            <a:r>
              <a:rPr lang="en-US" dirty="0" err="1" smtClean="0"/>
              <a:t>transdermal</a:t>
            </a:r>
            <a:r>
              <a:rPr lang="en-US" dirty="0" smtClean="0"/>
              <a:t> MHT.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Breast cancer</a:t>
            </a:r>
            <a:endParaRPr lang="fa-IR" dirty="0"/>
          </a:p>
        </p:txBody>
      </p:sp>
      <p:sp>
        <p:nvSpPr>
          <p:cNvPr id="3" name="Content Placeholder 2"/>
          <p:cNvSpPr>
            <a:spLocks noGrp="1"/>
          </p:cNvSpPr>
          <p:nvPr>
            <p:ph idx="1"/>
          </p:nvPr>
        </p:nvSpPr>
        <p:spPr>
          <a:xfrm>
            <a:off x="1071538" y="1447800"/>
            <a:ext cx="7862150" cy="4800600"/>
          </a:xfrm>
        </p:spPr>
        <p:txBody>
          <a:bodyPr>
            <a:normAutofit fontScale="92500" lnSpcReduction="20000"/>
          </a:bodyPr>
          <a:lstStyle/>
          <a:p>
            <a:pPr algn="l" rtl="0">
              <a:buFont typeface="Wingdings" pitchFamily="2" charset="2"/>
              <a:buChar char="v"/>
            </a:pPr>
            <a:r>
              <a:rPr lang="en-US" dirty="0" smtClean="0"/>
              <a:t>3.1f </a:t>
            </a:r>
            <a:r>
              <a:rPr lang="en-US" dirty="0"/>
              <a:t>For women considering MHT for </a:t>
            </a:r>
            <a:r>
              <a:rPr lang="en-US" dirty="0" smtClean="0"/>
              <a:t>menopausal</a:t>
            </a:r>
            <a:r>
              <a:rPr lang="en-US" dirty="0"/>
              <a:t> </a:t>
            </a:r>
            <a:r>
              <a:rPr lang="en-US" dirty="0" smtClean="0"/>
              <a:t>symptom </a:t>
            </a:r>
            <a:r>
              <a:rPr lang="en-US" dirty="0"/>
              <a:t>relief, we suggest evaluating the baseline risk </a:t>
            </a:r>
            <a:r>
              <a:rPr lang="en-US" dirty="0" smtClean="0"/>
              <a:t>of breast </a:t>
            </a:r>
            <a:r>
              <a:rPr lang="en-US" dirty="0"/>
              <a:t>cancer and taking this risk into consideration </a:t>
            </a:r>
            <a:r>
              <a:rPr lang="en-US" dirty="0" smtClean="0"/>
              <a:t>when advising </a:t>
            </a:r>
            <a:r>
              <a:rPr lang="en-US" dirty="0"/>
              <a:t>for or against MHT and when selecting </a:t>
            </a:r>
            <a:r>
              <a:rPr lang="en-US" dirty="0" smtClean="0"/>
              <a:t>type, dose</a:t>
            </a:r>
            <a:r>
              <a:rPr lang="en-US" dirty="0"/>
              <a:t>, and route of administration. (</a:t>
            </a:r>
            <a:r>
              <a:rPr lang="en-US" dirty="0" smtClean="0"/>
              <a:t>2 ++○○)</a:t>
            </a:r>
            <a:endParaRPr lang="en-US" dirty="0"/>
          </a:p>
          <a:p>
            <a:pPr algn="l" rtl="0">
              <a:buFont typeface="Wingdings" pitchFamily="2" charset="2"/>
              <a:buChar char="v"/>
            </a:pPr>
            <a:r>
              <a:rPr lang="en-US" dirty="0"/>
              <a:t>3.1g For women at </a:t>
            </a:r>
            <a:r>
              <a:rPr lang="en-US" dirty="0">
                <a:solidFill>
                  <a:srgbClr val="00B0F0"/>
                </a:solidFill>
              </a:rPr>
              <a:t>high or intermediate risk of </a:t>
            </a:r>
            <a:r>
              <a:rPr lang="en-US" dirty="0" smtClean="0">
                <a:solidFill>
                  <a:srgbClr val="00B0F0"/>
                </a:solidFill>
              </a:rPr>
              <a:t>breast cancer </a:t>
            </a:r>
            <a:r>
              <a:rPr lang="en-US" dirty="0" smtClean="0"/>
              <a:t>considering MHT for </a:t>
            </a:r>
            <a:r>
              <a:rPr lang="en-US" dirty="0"/>
              <a:t>menopausal symptom </a:t>
            </a:r>
            <a:r>
              <a:rPr lang="en-US" dirty="0" smtClean="0"/>
              <a:t>relief, we </a:t>
            </a:r>
            <a:r>
              <a:rPr lang="en-US" dirty="0"/>
              <a:t>suggest </a:t>
            </a:r>
            <a:r>
              <a:rPr lang="en-US" dirty="0" err="1">
                <a:solidFill>
                  <a:srgbClr val="00B0F0"/>
                </a:solidFill>
              </a:rPr>
              <a:t>nonhormonal</a:t>
            </a:r>
            <a:r>
              <a:rPr lang="en-US" dirty="0"/>
              <a:t> therapies </a:t>
            </a:r>
            <a:r>
              <a:rPr lang="en-US" dirty="0" smtClean="0"/>
              <a:t>over MHT to alleviate bothersome </a:t>
            </a:r>
            <a:r>
              <a:rPr lang="en-US" dirty="0"/>
              <a:t>VMS. (</a:t>
            </a:r>
            <a:r>
              <a:rPr lang="en-US" dirty="0" smtClean="0"/>
              <a:t>2 ++○○)</a:t>
            </a:r>
            <a:endParaRPr lang="fa-I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357166"/>
            <a:ext cx="7862150" cy="6143668"/>
          </a:xfrm>
        </p:spPr>
        <p:txBody>
          <a:bodyPr>
            <a:normAutofit/>
          </a:bodyPr>
          <a:lstStyle/>
          <a:p>
            <a:pPr algn="l" rtl="0">
              <a:buNone/>
            </a:pPr>
            <a:r>
              <a:rPr lang="en-US" sz="2800" b="1" dirty="0" smtClean="0"/>
              <a:t>INTRODUCTION:</a:t>
            </a:r>
            <a:endParaRPr lang="en-US" sz="2800" dirty="0" smtClean="0">
              <a:solidFill>
                <a:srgbClr val="00B050"/>
              </a:solidFill>
            </a:endParaRPr>
          </a:p>
          <a:p>
            <a:pPr algn="l" rtl="0">
              <a:buNone/>
            </a:pPr>
            <a:r>
              <a:rPr lang="en-US" dirty="0" smtClean="0">
                <a:solidFill>
                  <a:srgbClr val="00B050"/>
                </a:solidFill>
              </a:rPr>
              <a:t>At least 40 percent </a:t>
            </a:r>
            <a:r>
              <a:rPr lang="en-US" dirty="0" smtClean="0"/>
              <a:t>of postmenopausal women in the United States were using HT shortly before the publication of the initial  WHI findings. </a:t>
            </a:r>
          </a:p>
          <a:p>
            <a:pPr algn="l" rtl="0">
              <a:buNone/>
            </a:pPr>
            <a:r>
              <a:rPr lang="en-US" sz="2800" b="1" dirty="0" smtClean="0"/>
              <a:t>Study Design:</a:t>
            </a:r>
          </a:p>
          <a:p>
            <a:pPr algn="l" rtl="0">
              <a:buNone/>
            </a:pPr>
            <a:r>
              <a:rPr lang="en-US" sz="2800" dirty="0" smtClean="0"/>
              <a:t>27,347 postmenopausal women ages 50 to 79 were recruited from 1993 to 1998 at 40 U.S. clinical centers; 16,608 women with a uterus were randomized to daily oral CEE (0.625 mg) plus MPA (2.5 mg) (</a:t>
            </a:r>
            <a:r>
              <a:rPr lang="en-US" sz="2800" dirty="0" err="1" smtClean="0"/>
              <a:t>Prempro</a:t>
            </a:r>
            <a:r>
              <a:rPr lang="en-US" sz="2800" dirty="0" smtClean="0"/>
              <a:t>) or placebo and 10,739 women with hysterectomy were randomized to daily oral CEE (0.625 mg) alone (</a:t>
            </a:r>
            <a:r>
              <a:rPr lang="en-US" sz="2800" dirty="0" err="1" smtClean="0"/>
              <a:t>Premarin</a:t>
            </a:r>
            <a:r>
              <a:rPr lang="en-US" sz="2800" dirty="0" smtClean="0"/>
              <a:t>) or placebo. </a:t>
            </a:r>
          </a:p>
          <a:p>
            <a:pPr algn="l" rtl="0">
              <a:buNone/>
            </a:pPr>
            <a:endParaRPr lang="en-US" sz="2800" dirty="0" smtClean="0"/>
          </a:p>
          <a:p>
            <a:pPr algn="l" rtl="0">
              <a:buNone/>
            </a:pPr>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76" y="1214422"/>
            <a:ext cx="7786742" cy="5357850"/>
          </a:xfrm>
        </p:spPr>
        <p:txBody>
          <a:bodyPr>
            <a:normAutofit/>
          </a:bodyPr>
          <a:lstStyle/>
          <a:p>
            <a:pPr algn="l" rtl="0">
              <a:buFont typeface="Wingdings" pitchFamily="2" charset="2"/>
              <a:buChar char="Ø"/>
            </a:pPr>
            <a:r>
              <a:rPr lang="en-US" b="1" i="1" dirty="0" smtClean="0"/>
              <a:t> </a:t>
            </a:r>
            <a:r>
              <a:rPr lang="en-US" dirty="0" smtClean="0"/>
              <a:t>There are no established clear criteria for recommending (or avoiding)MHT based on a woman’s risk of breast cancer. </a:t>
            </a:r>
          </a:p>
          <a:p>
            <a:pPr algn="l" rtl="0">
              <a:buFont typeface="Wingdings" pitchFamily="2" charset="2"/>
              <a:buChar char="Ø"/>
            </a:pPr>
            <a:r>
              <a:rPr lang="en-US" dirty="0" smtClean="0"/>
              <a:t>not to recommend MHT for women whose risk meets the criteria for breast cancer prevention with SERMs or </a:t>
            </a:r>
            <a:r>
              <a:rPr lang="en-US" dirty="0" err="1" smtClean="0"/>
              <a:t>aromatase</a:t>
            </a:r>
            <a:r>
              <a:rPr lang="en-US" dirty="0" smtClean="0"/>
              <a:t> inhibitors.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idx="1"/>
          </p:nvPr>
        </p:nvPicPr>
        <p:blipFill>
          <a:blip r:embed="rId2"/>
          <a:srcRect/>
          <a:stretch>
            <a:fillRect/>
          </a:stretch>
        </p:blipFill>
        <p:spPr bwMode="auto">
          <a:xfrm>
            <a:off x="1000100" y="1"/>
            <a:ext cx="7786742" cy="6643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274638"/>
            <a:ext cx="7790712" cy="1143000"/>
          </a:xfrm>
        </p:spPr>
        <p:txBody>
          <a:bodyPr>
            <a:normAutofit/>
          </a:bodyPr>
          <a:lstStyle/>
          <a:p>
            <a:r>
              <a:rPr lang="en-US" b="1" i="1" dirty="0" smtClean="0"/>
              <a:t>Tailoring MHT</a:t>
            </a:r>
            <a:endParaRPr lang="fa-IR" dirty="0"/>
          </a:p>
        </p:txBody>
      </p:sp>
      <p:sp>
        <p:nvSpPr>
          <p:cNvPr id="3" name="Content Placeholder 2"/>
          <p:cNvSpPr>
            <a:spLocks noGrp="1"/>
          </p:cNvSpPr>
          <p:nvPr>
            <p:ph idx="1"/>
          </p:nvPr>
        </p:nvSpPr>
        <p:spPr>
          <a:xfrm>
            <a:off x="1142976" y="1447800"/>
            <a:ext cx="7790712" cy="4800600"/>
          </a:xfrm>
        </p:spPr>
        <p:txBody>
          <a:bodyPr>
            <a:normAutofit fontScale="92500" lnSpcReduction="20000"/>
          </a:bodyPr>
          <a:lstStyle/>
          <a:p>
            <a:pPr algn="l" rtl="0">
              <a:buFont typeface="Wingdings" pitchFamily="2" charset="2"/>
              <a:buChar char="v"/>
            </a:pPr>
            <a:r>
              <a:rPr lang="en-US" dirty="0" smtClean="0"/>
              <a:t>3.1h </a:t>
            </a:r>
            <a:r>
              <a:rPr lang="en-US" dirty="0"/>
              <a:t>We suggest a shared </a:t>
            </a:r>
            <a:r>
              <a:rPr lang="en-US" dirty="0" smtClean="0"/>
              <a:t>decision-making approach to decide </a:t>
            </a:r>
            <a:r>
              <a:rPr lang="en-US" dirty="0"/>
              <a:t>about the choice of formulation, starting dose, </a:t>
            </a:r>
            <a:r>
              <a:rPr lang="en-US" dirty="0" smtClean="0"/>
              <a:t>the route </a:t>
            </a:r>
            <a:r>
              <a:rPr lang="en-US" dirty="0"/>
              <a:t>of administration of MHT, and how to tailor </a:t>
            </a:r>
            <a:r>
              <a:rPr lang="en-US" dirty="0" smtClean="0"/>
              <a:t>MHT to </a:t>
            </a:r>
            <a:r>
              <a:rPr lang="en-US" dirty="0"/>
              <a:t>each woman’s individual situation, risks, and </a:t>
            </a:r>
            <a:r>
              <a:rPr lang="en-US" dirty="0" smtClean="0"/>
              <a:t>treatment goals</a:t>
            </a:r>
            <a:r>
              <a:rPr lang="en-US" dirty="0"/>
              <a:t>. (Ungraded best practice statement</a:t>
            </a:r>
            <a:r>
              <a:rPr lang="en-US" dirty="0" smtClean="0"/>
              <a:t>)</a:t>
            </a:r>
          </a:p>
          <a:p>
            <a:pPr algn="l" rtl="0">
              <a:buFont typeface="Wingdings" pitchFamily="2" charset="2"/>
              <a:buChar char="ü"/>
            </a:pPr>
            <a:r>
              <a:rPr lang="en-US" dirty="0" smtClean="0"/>
              <a:t>Starting dosages are generally lower than those in the WHI</a:t>
            </a:r>
          </a:p>
          <a:p>
            <a:pPr algn="l" rtl="0">
              <a:buFont typeface="Wingdings" pitchFamily="2" charset="2"/>
              <a:buChar char="ü"/>
            </a:pPr>
            <a:r>
              <a:rPr lang="en-US" dirty="0" smtClean="0"/>
              <a:t>use the lowest effective dose</a:t>
            </a:r>
          </a:p>
          <a:p>
            <a:pPr algn="l" rtl="0">
              <a:buFont typeface="Wingdings" pitchFamily="2" charset="2"/>
              <a:buChar char="ü"/>
            </a:pPr>
            <a:r>
              <a:rPr lang="en-US" dirty="0" smtClean="0"/>
              <a:t>not measure </a:t>
            </a:r>
            <a:r>
              <a:rPr lang="en-US" dirty="0" err="1" smtClean="0"/>
              <a:t>estradiol</a:t>
            </a:r>
            <a:r>
              <a:rPr lang="en-US" dirty="0" smtClean="0"/>
              <a:t> levels</a:t>
            </a:r>
          </a:p>
          <a:p>
            <a:pPr algn="l" rtl="0">
              <a:buFont typeface="Wingdings" pitchFamily="2" charset="2"/>
              <a:buChar char="ü"/>
            </a:pPr>
            <a:r>
              <a:rPr lang="en-US" dirty="0" smtClean="0"/>
              <a:t>surgical menopause / POI</a:t>
            </a:r>
          </a:p>
          <a:p>
            <a:pPr algn="l" rtl="0">
              <a:buFont typeface="Wingdings" pitchFamily="2" charset="2"/>
              <a:buChar char="v"/>
            </a:pPr>
            <a:endParaRPr lang="fa-I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Systemic estrogen therapies</a:t>
            </a:r>
            <a:endParaRPr lang="fa-IR" dirty="0"/>
          </a:p>
        </p:txBody>
      </p:sp>
      <p:sp>
        <p:nvSpPr>
          <p:cNvPr id="3" name="Content Placeholder 2"/>
          <p:cNvSpPr>
            <a:spLocks noGrp="1"/>
          </p:cNvSpPr>
          <p:nvPr>
            <p:ph idx="1"/>
          </p:nvPr>
        </p:nvSpPr>
        <p:spPr>
          <a:xfrm>
            <a:off x="1071538" y="1285860"/>
            <a:ext cx="7862150" cy="5357850"/>
          </a:xfrm>
        </p:spPr>
        <p:txBody>
          <a:bodyPr>
            <a:normAutofit fontScale="47500" lnSpcReduction="20000"/>
          </a:bodyPr>
          <a:lstStyle/>
          <a:p>
            <a:pPr algn="l">
              <a:buNone/>
            </a:pPr>
            <a:r>
              <a:rPr lang="fa-IR" b="1" dirty="0" smtClean="0"/>
              <a:t> </a:t>
            </a:r>
            <a:r>
              <a:rPr lang="en-US" b="1" dirty="0" smtClean="0"/>
              <a:t>Doses</a:t>
            </a:r>
            <a:r>
              <a:rPr lang="fa-IR" b="1" dirty="0" smtClean="0"/>
              <a:t>                    </a:t>
            </a:r>
            <a:r>
              <a:rPr lang="en-US" b="1" dirty="0" smtClean="0"/>
              <a:t>Oral estrogen tablets</a:t>
            </a:r>
          </a:p>
          <a:p>
            <a:pPr algn="l">
              <a:buNone/>
            </a:pPr>
            <a:r>
              <a:rPr lang="it-IT" dirty="0" smtClean="0"/>
              <a:t>Micronized E2                                    0.5, 1.0, 2.0 mg/d</a:t>
            </a:r>
          </a:p>
          <a:p>
            <a:pPr algn="l">
              <a:buNone/>
            </a:pPr>
            <a:r>
              <a:rPr lang="en-US" dirty="0" err="1" smtClean="0"/>
              <a:t>Estradiol</a:t>
            </a:r>
            <a:r>
              <a:rPr lang="en-US" dirty="0" smtClean="0"/>
              <a:t> </a:t>
            </a:r>
            <a:r>
              <a:rPr lang="en-US" dirty="0" err="1" smtClean="0"/>
              <a:t>valerate</a:t>
            </a:r>
            <a:r>
              <a:rPr lang="en-US" dirty="0" smtClean="0"/>
              <a:t>                               1.5 mg/d</a:t>
            </a:r>
          </a:p>
          <a:p>
            <a:pPr algn="l">
              <a:buNone/>
            </a:pPr>
            <a:r>
              <a:rPr lang="en-US" dirty="0" smtClean="0"/>
              <a:t>CEE                                                  0.3, 0.45, 0.625 mg/d</a:t>
            </a:r>
          </a:p>
          <a:p>
            <a:pPr algn="l">
              <a:buNone/>
            </a:pPr>
            <a:r>
              <a:rPr lang="en-US" b="1" dirty="0" err="1" smtClean="0"/>
              <a:t>Transdermal</a:t>
            </a:r>
            <a:r>
              <a:rPr lang="en-US" b="1" dirty="0" smtClean="0"/>
              <a:t> estrogens</a:t>
            </a:r>
          </a:p>
          <a:p>
            <a:pPr algn="l">
              <a:buNone/>
            </a:pPr>
            <a:r>
              <a:rPr lang="en-US" dirty="0" err="1" smtClean="0"/>
              <a:t>Estradiol</a:t>
            </a:r>
            <a:r>
              <a:rPr lang="en-US" dirty="0" smtClean="0"/>
              <a:t> patch                                   0.025 to 0.1 mg once or twice weekly (Corresponds to 0.5                                                          to 2.0 mg </a:t>
            </a:r>
            <a:r>
              <a:rPr lang="en-US" dirty="0" err="1" smtClean="0"/>
              <a:t>estradiol</a:t>
            </a:r>
            <a:r>
              <a:rPr lang="en-US" dirty="0" smtClean="0"/>
              <a:t> tablets)  </a:t>
            </a:r>
          </a:p>
          <a:p>
            <a:pPr algn="l">
              <a:buNone/>
            </a:pPr>
            <a:endParaRPr lang="en-US" dirty="0" smtClean="0"/>
          </a:p>
          <a:p>
            <a:pPr algn="l">
              <a:buNone/>
            </a:pPr>
            <a:r>
              <a:rPr lang="fa-IR" dirty="0" smtClean="0"/>
              <a:t>(</a:t>
            </a:r>
            <a:r>
              <a:rPr lang="en-US" dirty="0" smtClean="0"/>
              <a:t>                                                        0.014 mg/wk (Preserved bone in women 60 y old</a:t>
            </a:r>
          </a:p>
          <a:p>
            <a:pPr algn="l">
              <a:buNone/>
            </a:pPr>
            <a:endParaRPr lang="en-US" dirty="0" smtClean="0"/>
          </a:p>
          <a:p>
            <a:pPr algn="l">
              <a:buNone/>
            </a:pPr>
            <a:r>
              <a:rPr lang="en-US" dirty="0" err="1" smtClean="0"/>
              <a:t>Estradiol</a:t>
            </a:r>
            <a:r>
              <a:rPr lang="en-US" dirty="0" smtClean="0"/>
              <a:t> </a:t>
            </a:r>
            <a:r>
              <a:rPr lang="en-US" dirty="0" err="1" smtClean="0"/>
              <a:t>percutaneous</a:t>
            </a:r>
            <a:r>
              <a:rPr lang="en-US" dirty="0" smtClean="0"/>
              <a:t> gel                  0.25–1.5 mg </a:t>
            </a:r>
            <a:r>
              <a:rPr lang="en-US" dirty="0" err="1" smtClean="0"/>
              <a:t>qd</a:t>
            </a:r>
            <a:r>
              <a:rPr lang="en-US" dirty="0" smtClean="0"/>
              <a:t> (Corresponds to 0.5 to 2.0 mg </a:t>
            </a:r>
            <a:r>
              <a:rPr lang="en-US" dirty="0" err="1" smtClean="0"/>
              <a:t>estradiol</a:t>
            </a:r>
            <a:r>
              <a:rPr lang="en-US" dirty="0" smtClean="0"/>
              <a:t> tablets                                               Can be transferred to persons and pets by skin contact)</a:t>
            </a:r>
          </a:p>
          <a:p>
            <a:pPr algn="l">
              <a:buNone/>
            </a:pPr>
            <a:endParaRPr lang="en-US" dirty="0" smtClean="0"/>
          </a:p>
          <a:p>
            <a:pPr algn="l">
              <a:buNone/>
            </a:pPr>
            <a:r>
              <a:rPr lang="en-US" dirty="0" err="1" smtClean="0"/>
              <a:t>Estradiol</a:t>
            </a:r>
            <a:r>
              <a:rPr lang="en-US" dirty="0" smtClean="0"/>
              <a:t> </a:t>
            </a:r>
            <a:r>
              <a:rPr lang="en-US" dirty="0" err="1" smtClean="0"/>
              <a:t>transdermal</a:t>
            </a:r>
            <a:r>
              <a:rPr lang="en-US" dirty="0" smtClean="0"/>
              <a:t> spray                1.5 mg </a:t>
            </a:r>
            <a:r>
              <a:rPr lang="en-US" dirty="0" err="1" smtClean="0"/>
              <a:t>qd</a:t>
            </a:r>
            <a:r>
              <a:rPr lang="en-US" dirty="0" smtClean="0"/>
              <a:t>  (</a:t>
            </a:r>
            <a:r>
              <a:rPr lang="en-US" dirty="0" err="1" smtClean="0"/>
              <a:t>Estradiol</a:t>
            </a:r>
            <a:r>
              <a:rPr lang="en-US" dirty="0" smtClean="0"/>
              <a:t> via spray) </a:t>
            </a:r>
          </a:p>
          <a:p>
            <a:pPr algn="l">
              <a:buNone/>
            </a:pPr>
            <a:r>
              <a:rPr lang="en-US" b="1" dirty="0" smtClean="0"/>
              <a:t>Vaginal ring</a:t>
            </a:r>
          </a:p>
          <a:p>
            <a:pPr algn="l">
              <a:buNone/>
            </a:pPr>
            <a:r>
              <a:rPr lang="en-US" dirty="0" err="1" smtClean="0"/>
              <a:t>Estradiol</a:t>
            </a:r>
            <a:r>
              <a:rPr lang="en-US" dirty="0" smtClean="0"/>
              <a:t> acetate                                0.05–0.10 mg/d (Systemic levels of </a:t>
            </a:r>
            <a:r>
              <a:rPr lang="en-US" dirty="0" err="1" smtClean="0"/>
              <a:t>estradiol</a:t>
            </a:r>
            <a:r>
              <a:rPr lang="en-US" dirty="0" smtClean="0"/>
              <a:t> provide relief of                                                          VMS;90-d duration/ring)</a:t>
            </a:r>
            <a:endParaRPr lang="fa-I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shegerf\Desktop\New folder\IMG_1960.JPG"/>
          <p:cNvPicPr>
            <a:picLocks noGrp="1" noChangeAspect="1" noChangeArrowheads="1"/>
          </p:cNvPicPr>
          <p:nvPr>
            <p:ph sz="half" idx="1"/>
          </p:nvPr>
        </p:nvPicPr>
        <p:blipFill>
          <a:blip r:embed="rId2" cstate="print"/>
          <a:srcRect/>
          <a:stretch>
            <a:fillRect/>
          </a:stretch>
        </p:blipFill>
        <p:spPr bwMode="auto">
          <a:xfrm>
            <a:off x="1071538" y="357166"/>
            <a:ext cx="3857652" cy="2962275"/>
          </a:xfrm>
          <a:prstGeom prst="rect">
            <a:avLst/>
          </a:prstGeom>
          <a:noFill/>
        </p:spPr>
      </p:pic>
      <p:pic>
        <p:nvPicPr>
          <p:cNvPr id="9" name="Picture 3" descr="C:\Users\shegerf\Desktop\New folder\IMG_1968.JPG"/>
          <p:cNvPicPr>
            <a:picLocks noGrp="1" noChangeAspect="1" noChangeArrowheads="1"/>
          </p:cNvPicPr>
          <p:nvPr>
            <p:ph sz="half" idx="2"/>
          </p:nvPr>
        </p:nvPicPr>
        <p:blipFill>
          <a:blip r:embed="rId3" cstate="print"/>
          <a:srcRect/>
          <a:stretch>
            <a:fillRect/>
          </a:stretch>
        </p:blipFill>
        <p:spPr bwMode="auto">
          <a:xfrm>
            <a:off x="5143504" y="428604"/>
            <a:ext cx="3657600" cy="2743200"/>
          </a:xfrm>
          <a:prstGeom prst="rect">
            <a:avLst/>
          </a:prstGeom>
          <a:noFill/>
        </p:spPr>
      </p:pic>
      <p:pic>
        <p:nvPicPr>
          <p:cNvPr id="4" name="Picture 3" descr="C:\Users\shegerf\Desktop\New folder\965YOKDJ\IMG_2019.JPG"/>
          <p:cNvPicPr>
            <a:picLocks noChangeAspect="1" noChangeArrowheads="1"/>
          </p:cNvPicPr>
          <p:nvPr/>
        </p:nvPicPr>
        <p:blipFill>
          <a:blip r:embed="rId4" cstate="print"/>
          <a:srcRect/>
          <a:stretch>
            <a:fillRect/>
          </a:stretch>
        </p:blipFill>
        <p:spPr bwMode="auto">
          <a:xfrm>
            <a:off x="1142976" y="3357562"/>
            <a:ext cx="4038600" cy="3028950"/>
          </a:xfrm>
          <a:prstGeom prst="rect">
            <a:avLst/>
          </a:prstGeom>
          <a:noFill/>
        </p:spPr>
      </p:pic>
      <p:pic>
        <p:nvPicPr>
          <p:cNvPr id="5" name="Picture 3" descr="C:\Users\shegerf\Desktop\New folder\IMG_1950.JPG"/>
          <p:cNvPicPr>
            <a:picLocks noChangeAspect="1" noChangeArrowheads="1"/>
          </p:cNvPicPr>
          <p:nvPr/>
        </p:nvPicPr>
        <p:blipFill>
          <a:blip r:embed="rId5" cstate="print"/>
          <a:srcRect/>
          <a:stretch>
            <a:fillRect/>
          </a:stretch>
        </p:blipFill>
        <p:spPr bwMode="auto">
          <a:xfrm>
            <a:off x="5286380" y="3357562"/>
            <a:ext cx="3538566" cy="302895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Progestogen</a:t>
            </a:r>
            <a:r>
              <a:rPr lang="en-US" dirty="0" smtClean="0"/>
              <a:t> therapies</a:t>
            </a:r>
            <a:endParaRPr lang="fa-IR" dirty="0"/>
          </a:p>
        </p:txBody>
      </p:sp>
      <p:sp>
        <p:nvSpPr>
          <p:cNvPr id="3" name="Content Placeholder 2"/>
          <p:cNvSpPr>
            <a:spLocks noGrp="1"/>
          </p:cNvSpPr>
          <p:nvPr>
            <p:ph idx="1"/>
          </p:nvPr>
        </p:nvSpPr>
        <p:spPr>
          <a:xfrm>
            <a:off x="1071538" y="1285860"/>
            <a:ext cx="7615262" cy="5357850"/>
          </a:xfrm>
        </p:spPr>
        <p:txBody>
          <a:bodyPr>
            <a:normAutofit fontScale="47500" lnSpcReduction="20000"/>
          </a:bodyPr>
          <a:lstStyle/>
          <a:p>
            <a:pPr algn="l">
              <a:buNone/>
            </a:pPr>
            <a:r>
              <a:rPr lang="en-US" b="1" dirty="0" smtClean="0"/>
              <a:t>                    Doses</a:t>
            </a:r>
            <a:r>
              <a:rPr lang="fa-IR" b="1" dirty="0" smtClean="0"/>
              <a:t>  </a:t>
            </a:r>
            <a:r>
              <a:rPr lang="en-US" b="1" dirty="0" smtClean="0"/>
              <a:t>Oral progestin tablets</a:t>
            </a:r>
          </a:p>
          <a:p>
            <a:pPr algn="l">
              <a:buNone/>
            </a:pPr>
            <a:r>
              <a:rPr lang="en-US" dirty="0" err="1" smtClean="0"/>
              <a:t>Medroxyprogesterone</a:t>
            </a:r>
            <a:r>
              <a:rPr lang="en-US" dirty="0" smtClean="0"/>
              <a:t> acetate                2.5, 5, 10 mg/d                     Utilized in WHI</a:t>
            </a:r>
          </a:p>
          <a:p>
            <a:pPr algn="l">
              <a:buNone/>
            </a:pPr>
            <a:r>
              <a:rPr lang="en-US" dirty="0" err="1" smtClean="0"/>
              <a:t>Norethindrone</a:t>
            </a:r>
            <a:r>
              <a:rPr lang="en-US" dirty="0" smtClean="0"/>
              <a:t>                                      0.35 mg/d</a:t>
            </a:r>
          </a:p>
          <a:p>
            <a:pPr algn="l">
              <a:buNone/>
            </a:pPr>
            <a:r>
              <a:rPr lang="en-US" dirty="0" err="1" smtClean="0"/>
              <a:t>Neta</a:t>
            </a:r>
            <a:r>
              <a:rPr lang="en-US" dirty="0" smtClean="0"/>
              <a:t>                                                     5.0 mg/d</a:t>
            </a:r>
          </a:p>
          <a:p>
            <a:pPr algn="l">
              <a:buNone/>
            </a:pPr>
            <a:r>
              <a:rPr lang="en-US" dirty="0" err="1" smtClean="0"/>
              <a:t>Megestrol</a:t>
            </a:r>
            <a:r>
              <a:rPr lang="en-US" dirty="0" smtClean="0"/>
              <a:t> acetate                                  20, 40 mg/d</a:t>
            </a:r>
          </a:p>
          <a:p>
            <a:pPr algn="l">
              <a:buNone/>
            </a:pPr>
            <a:r>
              <a:rPr lang="en-US" dirty="0" err="1" smtClean="0"/>
              <a:t>Dydrogesterone</a:t>
            </a:r>
            <a:r>
              <a:rPr lang="en-US" dirty="0" smtClean="0"/>
              <a:t>                                    10 mg/d</a:t>
            </a:r>
          </a:p>
          <a:p>
            <a:pPr algn="l">
              <a:buNone/>
            </a:pPr>
            <a:r>
              <a:rPr lang="it-IT" dirty="0" smtClean="0"/>
              <a:t>Chlormadinone acetate                          5, 10 mg/d</a:t>
            </a:r>
          </a:p>
          <a:p>
            <a:pPr algn="l">
              <a:buNone/>
            </a:pPr>
            <a:r>
              <a:rPr lang="en-US" dirty="0" err="1" smtClean="0"/>
              <a:t>Medrogestone</a:t>
            </a:r>
            <a:r>
              <a:rPr lang="en-US" dirty="0" smtClean="0"/>
              <a:t>                                       5 mg/d</a:t>
            </a:r>
          </a:p>
          <a:p>
            <a:pPr algn="l">
              <a:buNone/>
            </a:pPr>
            <a:r>
              <a:rPr lang="en-US" dirty="0" err="1" smtClean="0"/>
              <a:t>Nomegestrol</a:t>
            </a:r>
            <a:r>
              <a:rPr lang="en-US" dirty="0" smtClean="0"/>
              <a:t> acetate                             3.75, 5 mg/d</a:t>
            </a:r>
          </a:p>
          <a:p>
            <a:pPr algn="l">
              <a:buNone/>
            </a:pPr>
            <a:r>
              <a:rPr lang="nl-NL" dirty="0" smtClean="0"/>
              <a:t>Promegestone                                       0.125, 0.25, 0.5 mg/d</a:t>
            </a:r>
          </a:p>
          <a:p>
            <a:pPr algn="l">
              <a:buNone/>
            </a:pPr>
            <a:r>
              <a:rPr lang="en-US" b="1" dirty="0" smtClean="0"/>
              <a:t>Oral progesterone capsule</a:t>
            </a:r>
          </a:p>
          <a:p>
            <a:pPr algn="l">
              <a:buNone/>
            </a:pPr>
            <a:r>
              <a:rPr lang="en-US" dirty="0" smtClean="0"/>
              <a:t>Micronized progesterone                       100, 200 mg/d In (peanut oil; avoid peanut allergy.  May                                                               cause drowsiness should be taken at bedtime)</a:t>
            </a:r>
          </a:p>
          <a:p>
            <a:pPr algn="l">
              <a:buNone/>
            </a:pPr>
            <a:r>
              <a:rPr lang="en-US" b="1" dirty="0" smtClean="0"/>
              <a:t>Intrauterine system </a:t>
            </a:r>
            <a:r>
              <a:rPr lang="en-US" b="1" dirty="0" err="1" smtClean="0"/>
              <a:t>progestinc</a:t>
            </a:r>
            <a:endParaRPr lang="en-US" b="1" dirty="0" smtClean="0"/>
          </a:p>
          <a:p>
            <a:pPr algn="l">
              <a:buNone/>
            </a:pPr>
            <a:r>
              <a:rPr lang="fa-IR" dirty="0" smtClean="0"/>
              <a:t>(</a:t>
            </a:r>
            <a:r>
              <a:rPr lang="en-US" dirty="0" err="1" smtClean="0"/>
              <a:t>LNorg</a:t>
            </a:r>
            <a:r>
              <a:rPr lang="en-US" dirty="0" smtClean="0"/>
              <a:t>                                                  20 </a:t>
            </a:r>
            <a:r>
              <a:rPr lang="en-US" dirty="0" err="1" smtClean="0"/>
              <a:t>micg</a:t>
            </a:r>
            <a:r>
              <a:rPr lang="en-US" dirty="0" smtClean="0"/>
              <a:t> released/d(IUD for 5-y use</a:t>
            </a:r>
          </a:p>
          <a:p>
            <a:pPr algn="l">
              <a:buNone/>
            </a:pPr>
            <a:r>
              <a:rPr lang="fa-IR" dirty="0" smtClean="0"/>
              <a:t>( </a:t>
            </a:r>
            <a:r>
              <a:rPr lang="en-US" dirty="0" smtClean="0"/>
              <a:t>                                                            6 </a:t>
            </a:r>
            <a:r>
              <a:rPr lang="en-US" dirty="0" err="1" smtClean="0"/>
              <a:t>micg</a:t>
            </a:r>
            <a:r>
              <a:rPr lang="en-US" dirty="0" smtClean="0"/>
              <a:t>/d(IUD for 3-y use</a:t>
            </a:r>
          </a:p>
          <a:p>
            <a:pPr algn="l">
              <a:buNone/>
            </a:pPr>
            <a:r>
              <a:rPr lang="en-US" b="1" dirty="0" smtClean="0"/>
              <a:t>Vaginal gel </a:t>
            </a:r>
            <a:r>
              <a:rPr lang="en-US" b="1" dirty="0" err="1" smtClean="0"/>
              <a:t>progesteronec</a:t>
            </a:r>
            <a:r>
              <a:rPr lang="en-US" b="1" dirty="0" smtClean="0"/>
              <a:t>                </a:t>
            </a:r>
            <a:r>
              <a:rPr lang="en-US" dirty="0" smtClean="0"/>
              <a:t>4%, 8%(45- or 90-mg applicator)</a:t>
            </a:r>
            <a:endParaRPr lang="fa-I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hegerf\Desktop\New folder\IMG_1957.JPG"/>
          <p:cNvPicPr>
            <a:picLocks noGrp="1" noChangeAspect="1" noChangeArrowheads="1"/>
          </p:cNvPicPr>
          <p:nvPr>
            <p:ph idx="1"/>
          </p:nvPr>
        </p:nvPicPr>
        <p:blipFill>
          <a:blip r:embed="rId2" cstate="print"/>
          <a:srcRect/>
          <a:stretch>
            <a:fillRect/>
          </a:stretch>
        </p:blipFill>
        <p:spPr bwMode="auto">
          <a:xfrm>
            <a:off x="1071538" y="285728"/>
            <a:ext cx="4039985" cy="3029989"/>
          </a:xfrm>
          <a:prstGeom prst="rect">
            <a:avLst/>
          </a:prstGeom>
          <a:noFill/>
        </p:spPr>
      </p:pic>
      <p:pic>
        <p:nvPicPr>
          <p:cNvPr id="5" name="Picture 2" descr="C:\Users\shegerf\Desktop\New folder\IMG_1961.JPG"/>
          <p:cNvPicPr>
            <a:picLocks noChangeAspect="1" noChangeArrowheads="1"/>
          </p:cNvPicPr>
          <p:nvPr/>
        </p:nvPicPr>
        <p:blipFill>
          <a:blip r:embed="rId3" cstate="print"/>
          <a:srcRect/>
          <a:stretch>
            <a:fillRect/>
          </a:stretch>
        </p:blipFill>
        <p:spPr bwMode="auto">
          <a:xfrm rot="5400000">
            <a:off x="5943599" y="57137"/>
            <a:ext cx="2428892" cy="3028950"/>
          </a:xfrm>
          <a:prstGeom prst="rect">
            <a:avLst/>
          </a:prstGeom>
          <a:noFill/>
        </p:spPr>
      </p:pic>
      <p:pic>
        <p:nvPicPr>
          <p:cNvPr id="6" name="Picture 3" descr="C:\Users\shegerf\Desktop\New folder\IMG_1991.JPG"/>
          <p:cNvPicPr>
            <a:picLocks noChangeAspect="1" noChangeArrowheads="1"/>
          </p:cNvPicPr>
          <p:nvPr/>
        </p:nvPicPr>
        <p:blipFill>
          <a:blip r:embed="rId4" cstate="print"/>
          <a:srcRect/>
          <a:stretch>
            <a:fillRect/>
          </a:stretch>
        </p:blipFill>
        <p:spPr bwMode="auto">
          <a:xfrm>
            <a:off x="1285852" y="3571876"/>
            <a:ext cx="3286148" cy="3028950"/>
          </a:xfrm>
          <a:prstGeom prst="rect">
            <a:avLst/>
          </a:prstGeom>
          <a:noFill/>
        </p:spPr>
      </p:pic>
      <p:pic>
        <p:nvPicPr>
          <p:cNvPr id="7" name="Picture 2" descr="C:\Users\shegerf\Desktop\New folder\965YOKDJ\IMG_2021.JPG"/>
          <p:cNvPicPr>
            <a:picLocks noChangeAspect="1" noChangeArrowheads="1"/>
          </p:cNvPicPr>
          <p:nvPr/>
        </p:nvPicPr>
        <p:blipFill>
          <a:blip r:embed="rId5" cstate="print"/>
          <a:srcRect/>
          <a:stretch>
            <a:fillRect/>
          </a:stretch>
        </p:blipFill>
        <p:spPr bwMode="auto">
          <a:xfrm>
            <a:off x="4786314" y="3571876"/>
            <a:ext cx="4038600" cy="302895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shegerf\Desktop\New folder\965YOKDJ\IMG_2013.JPG"/>
          <p:cNvPicPr>
            <a:picLocks noGrp="1" noChangeAspect="1" noChangeArrowheads="1"/>
          </p:cNvPicPr>
          <p:nvPr>
            <p:ph idx="1"/>
          </p:nvPr>
        </p:nvPicPr>
        <p:blipFill>
          <a:blip r:embed="rId2" cstate="print"/>
          <a:srcRect/>
          <a:stretch>
            <a:fillRect/>
          </a:stretch>
        </p:blipFill>
        <p:spPr bwMode="auto">
          <a:xfrm>
            <a:off x="1142976" y="285728"/>
            <a:ext cx="3000396" cy="3029989"/>
          </a:xfrm>
          <a:prstGeom prst="rect">
            <a:avLst/>
          </a:prstGeom>
          <a:noFill/>
        </p:spPr>
      </p:pic>
      <p:pic>
        <p:nvPicPr>
          <p:cNvPr id="5" name="Picture 2" descr="C:\Users\shegerf\Desktop\New folder\965YOKDJ\IMG_2023.JPG"/>
          <p:cNvPicPr>
            <a:picLocks noChangeAspect="1" noChangeArrowheads="1"/>
          </p:cNvPicPr>
          <p:nvPr/>
        </p:nvPicPr>
        <p:blipFill>
          <a:blip r:embed="rId3" cstate="print"/>
          <a:srcRect/>
          <a:stretch>
            <a:fillRect/>
          </a:stretch>
        </p:blipFill>
        <p:spPr bwMode="auto">
          <a:xfrm>
            <a:off x="4857752" y="214290"/>
            <a:ext cx="4038600" cy="3028950"/>
          </a:xfrm>
          <a:prstGeom prst="rect">
            <a:avLst/>
          </a:prstGeom>
          <a:noFill/>
        </p:spPr>
      </p:pic>
      <p:pic>
        <p:nvPicPr>
          <p:cNvPr id="6" name="Picture 2" descr="C:\Users\shegerf\Desktop\New folder\965YOKDJ\IMG_2028.JPG"/>
          <p:cNvPicPr>
            <a:picLocks noChangeAspect="1" noChangeArrowheads="1"/>
          </p:cNvPicPr>
          <p:nvPr/>
        </p:nvPicPr>
        <p:blipFill>
          <a:blip r:embed="rId4" cstate="print"/>
          <a:srcRect/>
          <a:stretch>
            <a:fillRect/>
          </a:stretch>
        </p:blipFill>
        <p:spPr bwMode="auto">
          <a:xfrm>
            <a:off x="1071538" y="3500438"/>
            <a:ext cx="4038600" cy="302895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274638"/>
            <a:ext cx="7790712" cy="1143000"/>
          </a:xfrm>
        </p:spPr>
        <p:txBody>
          <a:bodyPr/>
          <a:lstStyle/>
          <a:p>
            <a:r>
              <a:rPr lang="en-US" dirty="0" smtClean="0"/>
              <a:t>Combination hormone therapies</a:t>
            </a:r>
            <a:endParaRPr lang="fa-IR" dirty="0"/>
          </a:p>
        </p:txBody>
      </p:sp>
      <p:sp>
        <p:nvSpPr>
          <p:cNvPr id="4" name="Content Placeholder 3"/>
          <p:cNvSpPr>
            <a:spLocks noGrp="1"/>
          </p:cNvSpPr>
          <p:nvPr>
            <p:ph idx="1"/>
          </p:nvPr>
        </p:nvSpPr>
        <p:spPr>
          <a:xfrm>
            <a:off x="1142976" y="1447800"/>
            <a:ext cx="7790712" cy="4800600"/>
          </a:xfrm>
        </p:spPr>
        <p:txBody>
          <a:bodyPr>
            <a:normAutofit fontScale="62500" lnSpcReduction="20000"/>
          </a:bodyPr>
          <a:lstStyle/>
          <a:p>
            <a:pPr algn="l" rtl="0">
              <a:buNone/>
            </a:pPr>
            <a:r>
              <a:rPr lang="en-US" b="1" dirty="0" smtClean="0"/>
              <a:t>Oral                                    Doses</a:t>
            </a:r>
          </a:p>
          <a:p>
            <a:pPr algn="l">
              <a:buNone/>
            </a:pPr>
            <a:r>
              <a:rPr lang="en-US" dirty="0" smtClean="0"/>
              <a:t>CEE + MPA                           0.3–0.625 mg/1.5–5 mg/d (Cyclic or                                                        continuous)</a:t>
            </a:r>
          </a:p>
          <a:p>
            <a:pPr algn="l" rtl="0">
              <a:buNone/>
            </a:pPr>
            <a:r>
              <a:rPr lang="it-IT" dirty="0" smtClean="0"/>
              <a:t>E2 </a:t>
            </a:r>
            <a:r>
              <a:rPr lang="en-US" dirty="0" smtClean="0"/>
              <a:t>+</a:t>
            </a:r>
            <a:r>
              <a:rPr lang="it-IT" dirty="0" smtClean="0"/>
              <a:t> Neta                             0.5–1 mg/0.1–0.5 mg/d (Continuous)</a:t>
            </a:r>
          </a:p>
          <a:p>
            <a:pPr algn="l" rtl="0">
              <a:buNone/>
            </a:pPr>
            <a:r>
              <a:rPr lang="it-IT" dirty="0" smtClean="0"/>
              <a:t>E2</a:t>
            </a:r>
            <a:r>
              <a:rPr lang="en-US" dirty="0" smtClean="0"/>
              <a:t> +</a:t>
            </a:r>
            <a:r>
              <a:rPr lang="it-IT" dirty="0" smtClean="0"/>
              <a:t>  drospirenone                0.5–1 mg/0.25–1 mg/d (Continuous)</a:t>
            </a:r>
          </a:p>
          <a:p>
            <a:pPr algn="r">
              <a:buNone/>
            </a:pPr>
            <a:r>
              <a:rPr lang="it-IT" dirty="0" smtClean="0"/>
              <a:t>E2 </a:t>
            </a:r>
            <a:r>
              <a:rPr lang="en-US" dirty="0" smtClean="0"/>
              <a:t>+</a:t>
            </a:r>
            <a:r>
              <a:rPr lang="it-IT" dirty="0" smtClean="0"/>
              <a:t> norgestimate                 1 mg, 1/0.09 mg/d (Cycle 3 d E alone, 3 d E </a:t>
            </a:r>
            <a:r>
              <a:rPr lang="fa-IR" dirty="0" smtClean="0"/>
              <a:t>                                    </a:t>
            </a:r>
            <a:r>
              <a:rPr lang="en-US" dirty="0" smtClean="0"/>
              <a:t>+</a:t>
            </a:r>
            <a:r>
              <a:rPr lang="it-IT" dirty="0" smtClean="0"/>
              <a:t>progesterone)</a:t>
            </a:r>
          </a:p>
          <a:p>
            <a:pPr algn="l" rtl="0">
              <a:buNone/>
            </a:pPr>
            <a:r>
              <a:rPr lang="en-US" dirty="0" smtClean="0"/>
              <a:t>E2 + </a:t>
            </a:r>
            <a:r>
              <a:rPr lang="en-US" dirty="0" err="1" smtClean="0"/>
              <a:t>dydrogesteroneb</a:t>
            </a:r>
            <a:r>
              <a:rPr lang="en-US" dirty="0" smtClean="0"/>
              <a:t>           1–2 mg/5–10 mg/d (Cyclic and continuous)</a:t>
            </a:r>
          </a:p>
          <a:p>
            <a:pPr algn="l" rtl="0">
              <a:buNone/>
            </a:pPr>
            <a:r>
              <a:rPr lang="it-IT" dirty="0" smtClean="0"/>
              <a:t>E2 </a:t>
            </a:r>
            <a:r>
              <a:rPr lang="en-US" dirty="0" smtClean="0"/>
              <a:t>+</a:t>
            </a:r>
            <a:r>
              <a:rPr lang="it-IT" dirty="0" smtClean="0"/>
              <a:t> cyproterone acetateb     2 mg/1 mg/d (Continuous)</a:t>
            </a:r>
          </a:p>
          <a:p>
            <a:pPr algn="l" rtl="0">
              <a:buNone/>
            </a:pPr>
            <a:r>
              <a:rPr lang="en-US" dirty="0" smtClean="0"/>
              <a:t>E2 + </a:t>
            </a:r>
            <a:r>
              <a:rPr lang="en-US" dirty="0" err="1" smtClean="0"/>
              <a:t>MPAb</a:t>
            </a:r>
            <a:r>
              <a:rPr lang="en-US" dirty="0" smtClean="0"/>
              <a:t>                           1–2 mg/2–10 mg/d (Continuous)</a:t>
            </a:r>
          </a:p>
          <a:p>
            <a:pPr algn="l" rtl="0">
              <a:buNone/>
            </a:pPr>
            <a:r>
              <a:rPr lang="en-US" dirty="0" smtClean="0"/>
              <a:t>CEE +  </a:t>
            </a:r>
            <a:r>
              <a:rPr lang="en-US" dirty="0" err="1" smtClean="0"/>
              <a:t>BZAd</a:t>
            </a:r>
            <a:r>
              <a:rPr lang="en-US" dirty="0" smtClean="0"/>
              <a:t>                        0.45 mg/20 mg/d (Continuous)</a:t>
            </a:r>
          </a:p>
          <a:p>
            <a:pPr algn="l" rtl="0">
              <a:buNone/>
            </a:pPr>
            <a:r>
              <a:rPr lang="en-US" b="1" dirty="0" err="1" smtClean="0"/>
              <a:t>Transdermal</a:t>
            </a:r>
            <a:endParaRPr lang="en-US" b="1" dirty="0" smtClean="0"/>
          </a:p>
          <a:p>
            <a:pPr algn="l" rtl="0">
              <a:buNone/>
            </a:pPr>
            <a:r>
              <a:rPr lang="en-US" dirty="0" smtClean="0"/>
              <a:t>E2 +  </a:t>
            </a:r>
            <a:r>
              <a:rPr lang="en-US" dirty="0" err="1" smtClean="0"/>
              <a:t>Neta</a:t>
            </a:r>
            <a:r>
              <a:rPr lang="en-US" dirty="0" smtClean="0"/>
              <a:t>                           50 </a:t>
            </a:r>
            <a:r>
              <a:rPr lang="en-US" dirty="0" err="1" smtClean="0"/>
              <a:t>micg</a:t>
            </a:r>
            <a:r>
              <a:rPr lang="en-US" dirty="0" smtClean="0"/>
              <a:t>/0.14–0.25 mg/patch (Twice weekly)</a:t>
            </a:r>
          </a:p>
          <a:p>
            <a:pPr algn="l" rtl="0">
              <a:buNone/>
            </a:pPr>
            <a:r>
              <a:rPr lang="en-US" dirty="0" smtClean="0"/>
              <a:t>E2 + </a:t>
            </a:r>
            <a:r>
              <a:rPr lang="en-US" dirty="0" err="1" smtClean="0"/>
              <a:t>LNorg</a:t>
            </a:r>
            <a:r>
              <a:rPr lang="en-US" dirty="0" smtClean="0"/>
              <a:t>                          45 </a:t>
            </a:r>
            <a:r>
              <a:rPr lang="en-US" dirty="0" err="1" smtClean="0"/>
              <a:t>micg</a:t>
            </a:r>
            <a:r>
              <a:rPr lang="en-US" dirty="0" smtClean="0"/>
              <a:t>/0.015 mg/patch (Once weekly)</a:t>
            </a:r>
            <a:endParaRPr lang="fa-I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hegerf\Desktop\New folder\IMG_1963.JPG"/>
          <p:cNvPicPr>
            <a:picLocks noGrp="1" noChangeAspect="1" noChangeArrowheads="1"/>
          </p:cNvPicPr>
          <p:nvPr>
            <p:ph idx="1"/>
          </p:nvPr>
        </p:nvPicPr>
        <p:blipFill>
          <a:blip r:embed="rId2" cstate="print"/>
          <a:srcRect/>
          <a:stretch>
            <a:fillRect/>
          </a:stretch>
        </p:blipFill>
        <p:spPr bwMode="auto">
          <a:xfrm>
            <a:off x="0" y="0"/>
            <a:ext cx="2643174" cy="3029989"/>
          </a:xfrm>
          <a:prstGeom prst="rect">
            <a:avLst/>
          </a:prstGeom>
          <a:noFill/>
        </p:spPr>
      </p:pic>
      <p:pic>
        <p:nvPicPr>
          <p:cNvPr id="6" name="Picture 2" descr="C:\Users\shegerf\Desktop\New folder\IMG_1976.JPG"/>
          <p:cNvPicPr>
            <a:picLocks noChangeAspect="1" noChangeArrowheads="1"/>
          </p:cNvPicPr>
          <p:nvPr/>
        </p:nvPicPr>
        <p:blipFill>
          <a:blip r:embed="rId3" cstate="print"/>
          <a:srcRect/>
          <a:stretch>
            <a:fillRect/>
          </a:stretch>
        </p:blipFill>
        <p:spPr bwMode="auto">
          <a:xfrm>
            <a:off x="6000760" y="0"/>
            <a:ext cx="3143240" cy="3171802"/>
          </a:xfrm>
          <a:prstGeom prst="rect">
            <a:avLst/>
          </a:prstGeom>
          <a:noFill/>
        </p:spPr>
      </p:pic>
      <p:pic>
        <p:nvPicPr>
          <p:cNvPr id="4" name="Picture 2" descr="C:\Users\shegerf\Desktop\New folder\IMG_1978.JPG"/>
          <p:cNvPicPr>
            <a:picLocks noChangeAspect="1" noChangeArrowheads="1"/>
          </p:cNvPicPr>
          <p:nvPr/>
        </p:nvPicPr>
        <p:blipFill>
          <a:blip r:embed="rId4" cstate="print"/>
          <a:srcRect/>
          <a:stretch>
            <a:fillRect/>
          </a:stretch>
        </p:blipFill>
        <p:spPr bwMode="auto">
          <a:xfrm>
            <a:off x="4929190" y="3643314"/>
            <a:ext cx="3895724" cy="3028950"/>
          </a:xfrm>
          <a:prstGeom prst="rect">
            <a:avLst/>
          </a:prstGeom>
          <a:noFill/>
        </p:spPr>
      </p:pic>
      <p:pic>
        <p:nvPicPr>
          <p:cNvPr id="7" name="Picture 2" descr="C:\Users\shegerf\Desktop\New folder\IMG_1980.JPG"/>
          <p:cNvPicPr>
            <a:picLocks noChangeAspect="1" noChangeArrowheads="1"/>
          </p:cNvPicPr>
          <p:nvPr/>
        </p:nvPicPr>
        <p:blipFill>
          <a:blip r:embed="rId5" cstate="print"/>
          <a:srcRect/>
          <a:stretch>
            <a:fillRect/>
          </a:stretch>
        </p:blipFill>
        <p:spPr bwMode="auto">
          <a:xfrm>
            <a:off x="285720" y="3643314"/>
            <a:ext cx="3714744" cy="3028950"/>
          </a:xfrm>
          <a:prstGeom prst="rect">
            <a:avLst/>
          </a:prstGeom>
          <a:noFill/>
        </p:spPr>
      </p:pic>
      <p:pic>
        <p:nvPicPr>
          <p:cNvPr id="8" name="Picture 2" descr="C:\Users\shegerf\Desktop\New folder\965YOKDJ\IMG_2010.JPG"/>
          <p:cNvPicPr>
            <a:picLocks noChangeAspect="1" noChangeArrowheads="1"/>
          </p:cNvPicPr>
          <p:nvPr/>
        </p:nvPicPr>
        <p:blipFill>
          <a:blip r:embed="rId6" cstate="print"/>
          <a:srcRect/>
          <a:stretch>
            <a:fillRect/>
          </a:stretch>
        </p:blipFill>
        <p:spPr bwMode="auto">
          <a:xfrm>
            <a:off x="2714612" y="0"/>
            <a:ext cx="3214710" cy="300037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214290"/>
            <a:ext cx="7933588" cy="6357982"/>
          </a:xfrm>
        </p:spPr>
        <p:txBody>
          <a:bodyPr>
            <a:normAutofit fontScale="77500" lnSpcReduction="20000"/>
          </a:bodyPr>
          <a:lstStyle/>
          <a:p>
            <a:pPr algn="l" rtl="0">
              <a:buFont typeface="Wingdings" pitchFamily="2" charset="2"/>
              <a:buChar char="ü"/>
            </a:pPr>
            <a:r>
              <a:rPr lang="en-US" dirty="0" smtClean="0"/>
              <a:t>Intervention in the </a:t>
            </a:r>
            <a:r>
              <a:rPr lang="en-US" dirty="0" smtClean="0">
                <a:solidFill>
                  <a:schemeClr val="accent3">
                    <a:lumMod val="60000"/>
                    <a:lumOff val="40000"/>
                  </a:schemeClr>
                </a:solidFill>
              </a:rPr>
              <a:t>CEE+MPA</a:t>
            </a:r>
            <a:r>
              <a:rPr lang="en-US" dirty="0" smtClean="0"/>
              <a:t> trial ended on July 7, 2002 (after a median of </a:t>
            </a:r>
            <a:r>
              <a:rPr lang="en-US" dirty="0" smtClean="0">
                <a:solidFill>
                  <a:schemeClr val="accent3">
                    <a:lumMod val="60000"/>
                    <a:lumOff val="40000"/>
                  </a:schemeClr>
                </a:solidFill>
              </a:rPr>
              <a:t>5.6</a:t>
            </a:r>
            <a:r>
              <a:rPr lang="en-US" dirty="0" smtClean="0"/>
              <a:t> years) because of increased </a:t>
            </a:r>
            <a:r>
              <a:rPr lang="en-US" dirty="0" smtClean="0">
                <a:solidFill>
                  <a:schemeClr val="accent3">
                    <a:lumMod val="60000"/>
                    <a:lumOff val="40000"/>
                  </a:schemeClr>
                </a:solidFill>
              </a:rPr>
              <a:t>breast cancer risk</a:t>
            </a:r>
            <a:r>
              <a:rPr lang="en-US" dirty="0" smtClean="0"/>
              <a:t> and an unfavorable risk-benefit ratio with CEE+MPA. </a:t>
            </a:r>
          </a:p>
          <a:p>
            <a:pPr algn="l" rtl="0">
              <a:buNone/>
            </a:pPr>
            <a:endParaRPr lang="en-US" dirty="0" smtClean="0"/>
          </a:p>
          <a:p>
            <a:pPr algn="l" rtl="0">
              <a:buFont typeface="Wingdings" pitchFamily="2" charset="2"/>
              <a:buChar char="ü"/>
            </a:pPr>
            <a:r>
              <a:rPr lang="en-US" dirty="0" smtClean="0"/>
              <a:t>Intervention in the </a:t>
            </a:r>
            <a:r>
              <a:rPr lang="en-US" dirty="0" smtClean="0">
                <a:solidFill>
                  <a:schemeClr val="accent3">
                    <a:lumMod val="60000"/>
                    <a:lumOff val="40000"/>
                  </a:schemeClr>
                </a:solidFill>
              </a:rPr>
              <a:t>CEE </a:t>
            </a:r>
            <a:r>
              <a:rPr lang="en-US" dirty="0" smtClean="0"/>
              <a:t>trial ended on February 29, 2004 (after a median of </a:t>
            </a:r>
            <a:r>
              <a:rPr lang="en-US" dirty="0" smtClean="0">
                <a:solidFill>
                  <a:schemeClr val="accent3">
                    <a:lumMod val="60000"/>
                    <a:lumOff val="40000"/>
                  </a:schemeClr>
                </a:solidFill>
              </a:rPr>
              <a:t>7.2</a:t>
            </a:r>
            <a:r>
              <a:rPr lang="en-US" dirty="0" smtClean="0"/>
              <a:t> years) because of increased </a:t>
            </a:r>
            <a:r>
              <a:rPr lang="en-US" dirty="0" smtClean="0">
                <a:solidFill>
                  <a:schemeClr val="accent3">
                    <a:lumMod val="60000"/>
                    <a:lumOff val="40000"/>
                  </a:schemeClr>
                </a:solidFill>
              </a:rPr>
              <a:t>stroke</a:t>
            </a:r>
            <a:r>
              <a:rPr lang="en-US" dirty="0" smtClean="0"/>
              <a:t> incidence not offset by lower CHD risk in the hormone group. </a:t>
            </a:r>
          </a:p>
          <a:p>
            <a:pPr algn="l" rtl="0">
              <a:buNone/>
            </a:pPr>
            <a:endParaRPr lang="en-US" dirty="0" smtClean="0"/>
          </a:p>
          <a:p>
            <a:pPr algn="l" rtl="0">
              <a:buFont typeface="Wingdings" pitchFamily="2" charset="2"/>
              <a:buChar char="ü"/>
            </a:pPr>
            <a:r>
              <a:rPr lang="en-US" dirty="0" smtClean="0"/>
              <a:t>Post-intervention follow-up through September 30, 2010 is based on 81.1% of surviving participants. </a:t>
            </a:r>
          </a:p>
          <a:p>
            <a:pPr algn="l" rtl="0">
              <a:buNone/>
            </a:pPr>
            <a:endParaRPr lang="en-US" dirty="0" smtClean="0"/>
          </a:p>
          <a:p>
            <a:pPr algn="l" rtl="0">
              <a:buFont typeface="Wingdings" pitchFamily="2" charset="2"/>
              <a:buChar char="ü"/>
            </a:pPr>
            <a:r>
              <a:rPr lang="en-US" dirty="0" smtClean="0"/>
              <a:t>The cumulative results reported here include a median post-intervention follow-up of 8.2 years and median cumulative follow-up of 13.2 years for the CEE+MPA trial, and a median post-intervention follow-up of 6.6 years and median cumulative follow-up of 13.0 years for the CEE-alone trial.</a:t>
            </a:r>
            <a:endParaRPr lang="fa-I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hegerf\Desktop\New folder\IMG_1988.JPG"/>
          <p:cNvPicPr>
            <a:picLocks noGrp="1" noChangeAspect="1" noChangeArrowheads="1"/>
          </p:cNvPicPr>
          <p:nvPr>
            <p:ph idx="1"/>
          </p:nvPr>
        </p:nvPicPr>
        <p:blipFill>
          <a:blip r:embed="rId2" cstate="print"/>
          <a:srcRect/>
          <a:stretch>
            <a:fillRect/>
          </a:stretch>
        </p:blipFill>
        <p:spPr bwMode="auto">
          <a:xfrm>
            <a:off x="1142977" y="214290"/>
            <a:ext cx="3286148" cy="3029989"/>
          </a:xfrm>
          <a:prstGeom prst="rect">
            <a:avLst/>
          </a:prstGeom>
          <a:noFill/>
        </p:spPr>
      </p:pic>
      <p:pic>
        <p:nvPicPr>
          <p:cNvPr id="3" name="Picture 2" descr="C:\Users\shegerf\Desktop\New folder\IMG_1995.JPG"/>
          <p:cNvPicPr>
            <a:picLocks noChangeAspect="1" noChangeArrowheads="1"/>
          </p:cNvPicPr>
          <p:nvPr/>
        </p:nvPicPr>
        <p:blipFill>
          <a:blip r:embed="rId3" cstate="print"/>
          <a:srcRect/>
          <a:stretch>
            <a:fillRect/>
          </a:stretch>
        </p:blipFill>
        <p:spPr bwMode="auto">
          <a:xfrm>
            <a:off x="4643438" y="214290"/>
            <a:ext cx="4038600" cy="3028950"/>
          </a:xfrm>
          <a:prstGeom prst="rect">
            <a:avLst/>
          </a:prstGeom>
          <a:noFill/>
        </p:spPr>
      </p:pic>
      <p:pic>
        <p:nvPicPr>
          <p:cNvPr id="5" name="Picture 2" descr="C:\Users\shegerf\Desktop\New folder\965YOKDJ\IMG_2002.JPG"/>
          <p:cNvPicPr>
            <a:picLocks noChangeAspect="1" noChangeArrowheads="1"/>
          </p:cNvPicPr>
          <p:nvPr/>
        </p:nvPicPr>
        <p:blipFill>
          <a:blip r:embed="rId4" cstate="print"/>
          <a:srcRect/>
          <a:stretch>
            <a:fillRect/>
          </a:stretch>
        </p:blipFill>
        <p:spPr bwMode="auto">
          <a:xfrm>
            <a:off x="1" y="3357562"/>
            <a:ext cx="2714612" cy="3209559"/>
          </a:xfrm>
          <a:prstGeom prst="rect">
            <a:avLst/>
          </a:prstGeom>
          <a:noFill/>
        </p:spPr>
      </p:pic>
      <p:pic>
        <p:nvPicPr>
          <p:cNvPr id="6" name="Picture 2" descr="C:\Users\shegerf\Desktop\New folder\965YOKDJ\IMG_2008.JPG"/>
          <p:cNvPicPr>
            <a:picLocks noChangeAspect="1" noChangeArrowheads="1"/>
          </p:cNvPicPr>
          <p:nvPr/>
        </p:nvPicPr>
        <p:blipFill>
          <a:blip r:embed="rId5" cstate="print"/>
          <a:srcRect/>
          <a:stretch>
            <a:fillRect/>
          </a:stretch>
        </p:blipFill>
        <p:spPr bwMode="auto">
          <a:xfrm>
            <a:off x="6143636" y="3571876"/>
            <a:ext cx="2786082" cy="3071834"/>
          </a:xfrm>
          <a:prstGeom prst="rect">
            <a:avLst/>
          </a:prstGeom>
          <a:noFill/>
        </p:spPr>
      </p:pic>
      <p:pic>
        <p:nvPicPr>
          <p:cNvPr id="7" name="Picture 2" descr="C:\Users\shegerf\Desktop\New folder\IMG_1951.JPG"/>
          <p:cNvPicPr>
            <a:picLocks noChangeAspect="1" noChangeArrowheads="1"/>
          </p:cNvPicPr>
          <p:nvPr/>
        </p:nvPicPr>
        <p:blipFill>
          <a:blip r:embed="rId6" cstate="print"/>
          <a:srcRect/>
          <a:stretch>
            <a:fillRect/>
          </a:stretch>
        </p:blipFill>
        <p:spPr bwMode="auto">
          <a:xfrm>
            <a:off x="2786050" y="3500438"/>
            <a:ext cx="3286148" cy="302895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274638"/>
            <a:ext cx="7933588" cy="1143000"/>
          </a:xfrm>
        </p:spPr>
        <p:txBody>
          <a:bodyPr>
            <a:normAutofit fontScale="90000"/>
          </a:bodyPr>
          <a:lstStyle/>
          <a:p>
            <a:r>
              <a:rPr lang="en-US" b="1" i="1" dirty="0" err="1" smtClean="0"/>
              <a:t>Cutaneous</a:t>
            </a:r>
            <a:r>
              <a:rPr lang="en-US" b="1" i="1" dirty="0" smtClean="0"/>
              <a:t> and </a:t>
            </a:r>
            <a:r>
              <a:rPr lang="en-US" b="1" i="1" dirty="0" err="1" smtClean="0"/>
              <a:t>transdermal</a:t>
            </a:r>
            <a:r>
              <a:rPr lang="en-US" b="1" i="1" dirty="0" smtClean="0"/>
              <a:t> </a:t>
            </a:r>
            <a:r>
              <a:rPr lang="en-US" b="1" i="1" dirty="0" err="1" smtClean="0"/>
              <a:t>estradiol</a:t>
            </a:r>
            <a:endParaRPr lang="fa-IR" dirty="0"/>
          </a:p>
        </p:txBody>
      </p:sp>
      <p:sp>
        <p:nvSpPr>
          <p:cNvPr id="3" name="Content Placeholder 2"/>
          <p:cNvSpPr>
            <a:spLocks noGrp="1"/>
          </p:cNvSpPr>
          <p:nvPr>
            <p:ph idx="1"/>
          </p:nvPr>
        </p:nvSpPr>
        <p:spPr>
          <a:xfrm>
            <a:off x="1000100" y="1447800"/>
            <a:ext cx="7933588" cy="5053034"/>
          </a:xfrm>
        </p:spPr>
        <p:txBody>
          <a:bodyPr>
            <a:normAutofit fontScale="70000" lnSpcReduction="20000"/>
          </a:bodyPr>
          <a:lstStyle/>
          <a:p>
            <a:pPr algn="l" rtl="0">
              <a:buFont typeface="Wingdings" pitchFamily="2" charset="2"/>
              <a:buChar char="ü"/>
            </a:pPr>
            <a:r>
              <a:rPr lang="pt-BR" dirty="0" smtClean="0"/>
              <a:t>percutaneous gels, </a:t>
            </a:r>
            <a:r>
              <a:rPr lang="en-US" dirty="0" smtClean="0"/>
              <a:t>sprays, emulsions, or </a:t>
            </a:r>
            <a:r>
              <a:rPr lang="en-US" dirty="0" err="1" smtClean="0"/>
              <a:t>transdermal</a:t>
            </a:r>
            <a:r>
              <a:rPr lang="en-US" dirty="0" smtClean="0"/>
              <a:t> patches</a:t>
            </a:r>
          </a:p>
          <a:p>
            <a:pPr algn="l" rtl="0">
              <a:buNone/>
            </a:pPr>
            <a:r>
              <a:rPr lang="en-US" dirty="0" smtClean="0"/>
              <a:t>    have a similar efficacy as oral ET in reducing climacteric symptoms.</a:t>
            </a:r>
          </a:p>
          <a:p>
            <a:pPr algn="l" rtl="0">
              <a:buFont typeface="Wingdings" pitchFamily="2" charset="2"/>
              <a:buChar char="ü"/>
            </a:pPr>
            <a:r>
              <a:rPr lang="en-US" dirty="0" smtClean="0"/>
              <a:t>The primary advantage of </a:t>
            </a:r>
            <a:r>
              <a:rPr lang="en-US" dirty="0" err="1" smtClean="0"/>
              <a:t>transdermal</a:t>
            </a:r>
            <a:r>
              <a:rPr lang="en-US" dirty="0" smtClean="0"/>
              <a:t> ET is to alleviate the </a:t>
            </a:r>
            <a:r>
              <a:rPr lang="en-US" dirty="0" err="1" smtClean="0"/>
              <a:t>firstpass</a:t>
            </a:r>
            <a:r>
              <a:rPr lang="en-US" dirty="0" smtClean="0"/>
              <a:t> hepatic metabolic effect of oral estrogens resulting in a </a:t>
            </a:r>
            <a:r>
              <a:rPr lang="en-US" dirty="0" err="1" smtClean="0"/>
              <a:t>procoagulant</a:t>
            </a:r>
            <a:r>
              <a:rPr lang="en-US" dirty="0" smtClean="0"/>
              <a:t> effect and increases in SHBG, thyroid-binding globulin, </a:t>
            </a:r>
            <a:r>
              <a:rPr lang="en-US" dirty="0" err="1" smtClean="0"/>
              <a:t>cortisol</a:t>
            </a:r>
            <a:r>
              <a:rPr lang="en-US" dirty="0" smtClean="0"/>
              <a:t>-binding globulin, triglycerides, and markers of inflammation such as C-reactive protein.</a:t>
            </a:r>
          </a:p>
          <a:p>
            <a:pPr algn="l" rtl="0">
              <a:buFont typeface="Wingdings" pitchFamily="2" charset="2"/>
              <a:buChar char="ü"/>
            </a:pPr>
            <a:r>
              <a:rPr lang="en-US" dirty="0" err="1" smtClean="0"/>
              <a:t>Transdermal</a:t>
            </a:r>
            <a:r>
              <a:rPr lang="en-US" dirty="0" smtClean="0"/>
              <a:t> therapies, at low doses, are preferable for women with a VTE risk</a:t>
            </a:r>
          </a:p>
          <a:p>
            <a:pPr algn="l" rtl="0">
              <a:buFont typeface="Wingdings" pitchFamily="2" charset="2"/>
              <a:buChar char="ü"/>
            </a:pPr>
            <a:r>
              <a:rPr lang="en-US" dirty="0" smtClean="0"/>
              <a:t>may also be preferable in patients with hypertension, </a:t>
            </a:r>
            <a:r>
              <a:rPr lang="en-US" dirty="0" err="1" smtClean="0"/>
              <a:t>hypertriglyceridemia</a:t>
            </a:r>
            <a:r>
              <a:rPr lang="en-US" dirty="0" smtClean="0"/>
              <a:t>, obesity, </a:t>
            </a:r>
            <a:r>
              <a:rPr lang="en-US" dirty="0" err="1" smtClean="0"/>
              <a:t>MetS</a:t>
            </a:r>
            <a:r>
              <a:rPr lang="en-US" dirty="0" smtClean="0"/>
              <a:t>, diabetes, or a history of gallbladder disease. </a:t>
            </a:r>
          </a:p>
          <a:p>
            <a:pPr algn="l" rtl="0">
              <a:buFont typeface="Wingdings" pitchFamily="2" charset="2"/>
              <a:buChar char="ü"/>
            </a:pPr>
            <a:r>
              <a:rPr lang="en-US" dirty="0" smtClean="0"/>
              <a:t>no existing head-to-head RCTs with clinical outcomes that compare </a:t>
            </a:r>
            <a:r>
              <a:rPr lang="en-US" dirty="0" err="1" smtClean="0"/>
              <a:t>transdermal</a:t>
            </a:r>
            <a:r>
              <a:rPr lang="en-US" dirty="0" smtClean="0"/>
              <a:t> with oral therapies.</a:t>
            </a:r>
            <a:endParaRPr lang="fa-IR"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Progestogen</a:t>
            </a:r>
            <a:r>
              <a:rPr lang="en-US" b="1" i="1" dirty="0" smtClean="0"/>
              <a:t> administration</a:t>
            </a:r>
            <a:endParaRPr lang="fa-IR" dirty="0"/>
          </a:p>
        </p:txBody>
      </p:sp>
      <p:sp>
        <p:nvSpPr>
          <p:cNvPr id="3" name="Content Placeholder 2"/>
          <p:cNvSpPr>
            <a:spLocks noGrp="1"/>
          </p:cNvSpPr>
          <p:nvPr>
            <p:ph idx="1"/>
          </p:nvPr>
        </p:nvSpPr>
        <p:spPr>
          <a:xfrm>
            <a:off x="1142976" y="1447800"/>
            <a:ext cx="7790712" cy="5053034"/>
          </a:xfrm>
        </p:spPr>
        <p:txBody>
          <a:bodyPr>
            <a:normAutofit/>
          </a:bodyPr>
          <a:lstStyle/>
          <a:p>
            <a:pPr algn="l">
              <a:buNone/>
            </a:pPr>
            <a:r>
              <a:rPr lang="en-US" dirty="0" smtClean="0">
                <a:solidFill>
                  <a:srgbClr val="FF0000"/>
                </a:solidFill>
              </a:rPr>
              <a:t>1-</a:t>
            </a:r>
            <a:r>
              <a:rPr lang="en-US" dirty="0" smtClean="0"/>
              <a:t> The </a:t>
            </a:r>
            <a:r>
              <a:rPr lang="en-US" dirty="0" smtClean="0">
                <a:solidFill>
                  <a:schemeClr val="accent3">
                    <a:lumMod val="60000"/>
                    <a:lumOff val="40000"/>
                  </a:schemeClr>
                </a:solidFill>
              </a:rPr>
              <a:t>combined sequential </a:t>
            </a:r>
            <a:r>
              <a:rPr lang="en-US" dirty="0" smtClean="0"/>
              <a:t>regimen includes estrogen for 20 to 25 days and a </a:t>
            </a:r>
            <a:r>
              <a:rPr lang="en-US" dirty="0" err="1" smtClean="0"/>
              <a:t>progestogen</a:t>
            </a:r>
            <a:r>
              <a:rPr lang="en-US" dirty="0" smtClean="0"/>
              <a:t> for 12 to 15 days each month. </a:t>
            </a:r>
          </a:p>
          <a:p>
            <a:pPr algn="l" rtl="0">
              <a:buFont typeface="Wingdings" pitchFamily="2" charset="2"/>
              <a:buChar char="Ø"/>
            </a:pPr>
            <a:r>
              <a:rPr lang="en-US" dirty="0" smtClean="0"/>
              <a:t>preferred for recently menopausal woman who are prone to breakthrough bleeding during the first year or two of therapy. </a:t>
            </a:r>
          </a:p>
          <a:p>
            <a:pPr algn="l">
              <a:buNone/>
            </a:pPr>
            <a:r>
              <a:rPr lang="en-US" dirty="0" smtClean="0">
                <a:solidFill>
                  <a:srgbClr val="FF0000"/>
                </a:solidFill>
              </a:rPr>
              <a:t>2- </a:t>
            </a:r>
            <a:r>
              <a:rPr lang="en-US" dirty="0" smtClean="0"/>
              <a:t>The </a:t>
            </a:r>
            <a:r>
              <a:rPr lang="en-US" dirty="0" smtClean="0">
                <a:solidFill>
                  <a:schemeClr val="accent3">
                    <a:lumMod val="60000"/>
                    <a:lumOff val="40000"/>
                  </a:schemeClr>
                </a:solidFill>
              </a:rPr>
              <a:t>combined continuous </a:t>
            </a:r>
            <a:r>
              <a:rPr lang="en-US" dirty="0" smtClean="0"/>
              <a:t>regimen utilizes both an estrogen and </a:t>
            </a:r>
            <a:r>
              <a:rPr lang="en-US" dirty="0" err="1" smtClean="0"/>
              <a:t>prodoigestogen</a:t>
            </a:r>
            <a:r>
              <a:rPr lang="en-US" dirty="0" smtClean="0"/>
              <a:t> daily on a continuous basis.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74638"/>
            <a:ext cx="7862150" cy="1143000"/>
          </a:xfrm>
        </p:spPr>
        <p:txBody>
          <a:bodyPr/>
          <a:lstStyle/>
          <a:p>
            <a:r>
              <a:rPr lang="en-US" b="1" i="1" dirty="0" err="1" smtClean="0"/>
              <a:t>Progestogen</a:t>
            </a:r>
            <a:r>
              <a:rPr lang="en-US" b="1" i="1" dirty="0" smtClean="0"/>
              <a:t> alone</a:t>
            </a:r>
            <a:endParaRPr lang="fa-IR" dirty="0"/>
          </a:p>
        </p:txBody>
      </p:sp>
      <p:sp>
        <p:nvSpPr>
          <p:cNvPr id="3" name="Content Placeholder 2"/>
          <p:cNvSpPr>
            <a:spLocks noGrp="1"/>
          </p:cNvSpPr>
          <p:nvPr>
            <p:ph idx="1"/>
          </p:nvPr>
        </p:nvSpPr>
        <p:spPr>
          <a:xfrm>
            <a:off x="1071538" y="1447800"/>
            <a:ext cx="7862150" cy="4800600"/>
          </a:xfrm>
        </p:spPr>
        <p:txBody>
          <a:bodyPr>
            <a:normAutofit/>
          </a:bodyPr>
          <a:lstStyle/>
          <a:p>
            <a:pPr algn="l" rtl="0">
              <a:buFont typeface="Wingdings" pitchFamily="2" charset="2"/>
              <a:buChar char="Ø"/>
            </a:pPr>
            <a:r>
              <a:rPr lang="en-US" dirty="0" smtClean="0"/>
              <a:t>those who do not tolerate ET, </a:t>
            </a:r>
            <a:r>
              <a:rPr lang="en-US" dirty="0" err="1" smtClean="0"/>
              <a:t>progestogens</a:t>
            </a:r>
            <a:r>
              <a:rPr lang="en-US" dirty="0" smtClean="0"/>
              <a:t> can relieve VMS. </a:t>
            </a:r>
          </a:p>
          <a:p>
            <a:pPr algn="l" rtl="0">
              <a:buFont typeface="Wingdings" pitchFamily="2" charset="2"/>
              <a:buChar char="Ø"/>
            </a:pPr>
            <a:r>
              <a:rPr lang="en-US" dirty="0" smtClean="0"/>
              <a:t>oral synthetic </a:t>
            </a:r>
            <a:r>
              <a:rPr lang="en-US" dirty="0" err="1" smtClean="0"/>
              <a:t>progestogens</a:t>
            </a:r>
            <a:r>
              <a:rPr lang="en-US" dirty="0" smtClean="0"/>
              <a:t> and micronized progesterone were effective. </a:t>
            </a:r>
          </a:p>
          <a:p>
            <a:pPr algn="l" rtl="0">
              <a:buFont typeface="Wingdings" pitchFamily="2" charset="2"/>
              <a:buChar char="Ø"/>
            </a:pPr>
            <a:r>
              <a:rPr lang="en-US" dirty="0" smtClean="0"/>
              <a:t>Clinical outcome trials are lacking in women with breast cancer</a:t>
            </a:r>
            <a:endParaRPr lang="fa-IR"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Custom-compounded hormones</a:t>
            </a:r>
            <a:endParaRPr lang="fa-IR" dirty="0"/>
          </a:p>
        </p:txBody>
      </p:sp>
      <p:sp>
        <p:nvSpPr>
          <p:cNvPr id="3" name="Content Placeholder 2"/>
          <p:cNvSpPr>
            <a:spLocks noGrp="1"/>
          </p:cNvSpPr>
          <p:nvPr>
            <p:ph idx="1"/>
          </p:nvPr>
        </p:nvSpPr>
        <p:spPr>
          <a:xfrm>
            <a:off x="1142976" y="1447800"/>
            <a:ext cx="7790712" cy="4800600"/>
          </a:xfrm>
        </p:spPr>
        <p:txBody>
          <a:bodyPr>
            <a:normAutofit/>
          </a:bodyPr>
          <a:lstStyle/>
          <a:p>
            <a:pPr algn="l" rtl="0">
              <a:buFont typeface="Wingdings" pitchFamily="2" charset="2"/>
              <a:buChar char="v"/>
            </a:pPr>
            <a:r>
              <a:rPr lang="en-US" dirty="0" smtClean="0"/>
              <a:t>3.1i </a:t>
            </a:r>
            <a:r>
              <a:rPr lang="en-US" dirty="0"/>
              <a:t>We recommend using MHT preparations </a:t>
            </a:r>
            <a:r>
              <a:rPr lang="en-US" dirty="0" smtClean="0"/>
              <a:t>approved by </a:t>
            </a:r>
            <a:r>
              <a:rPr lang="en-US" dirty="0"/>
              <a:t>the US Food and Drug Administration (</a:t>
            </a:r>
            <a:r>
              <a:rPr lang="en-US" dirty="0" smtClean="0"/>
              <a:t>FDA) and </a:t>
            </a:r>
            <a:r>
              <a:rPr lang="en-US" dirty="0"/>
              <a:t>comparable regulating bodies outside the </a:t>
            </a:r>
            <a:r>
              <a:rPr lang="en-US" dirty="0" smtClean="0"/>
              <a:t>United States </a:t>
            </a:r>
            <a:r>
              <a:rPr lang="en-US" dirty="0"/>
              <a:t>and recommend against the use of </a:t>
            </a:r>
            <a:r>
              <a:rPr lang="en-US" dirty="0" smtClean="0"/>
              <a:t>custom-compounded hormones</a:t>
            </a:r>
            <a:r>
              <a:rPr lang="en-US" dirty="0"/>
              <a:t>. (Ungraded best practice statement)</a:t>
            </a:r>
            <a:endParaRPr lang="fa-IR"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274638"/>
            <a:ext cx="7790712" cy="1143000"/>
          </a:xfrm>
        </p:spPr>
        <p:txBody>
          <a:bodyPr>
            <a:normAutofit/>
          </a:bodyPr>
          <a:lstStyle/>
          <a:p>
            <a:r>
              <a:rPr lang="en-US" sz="2800" b="1" i="1" dirty="0" smtClean="0"/>
              <a:t>3.2 Conjugated equine estrogens with </a:t>
            </a:r>
            <a:r>
              <a:rPr lang="en-US" sz="2800" b="1" i="1" dirty="0" err="1" smtClean="0"/>
              <a:t>bazedoxifene</a:t>
            </a:r>
            <a:endParaRPr lang="fa-IR" sz="2800" dirty="0"/>
          </a:p>
        </p:txBody>
      </p:sp>
      <p:sp>
        <p:nvSpPr>
          <p:cNvPr id="3" name="Content Placeholder 2"/>
          <p:cNvSpPr>
            <a:spLocks noGrp="1"/>
          </p:cNvSpPr>
          <p:nvPr>
            <p:ph idx="1"/>
          </p:nvPr>
        </p:nvSpPr>
        <p:spPr>
          <a:xfrm>
            <a:off x="1000100" y="1447800"/>
            <a:ext cx="7933588" cy="4800600"/>
          </a:xfrm>
        </p:spPr>
        <p:txBody>
          <a:bodyPr>
            <a:normAutofit/>
          </a:bodyPr>
          <a:lstStyle/>
          <a:p>
            <a:pPr algn="l" rtl="0">
              <a:buFont typeface="Wingdings" pitchFamily="2" charset="2"/>
              <a:buChar char="v"/>
            </a:pPr>
            <a:r>
              <a:rPr lang="en-US" dirty="0" smtClean="0"/>
              <a:t>3.2 </a:t>
            </a:r>
            <a:r>
              <a:rPr lang="en-US" dirty="0"/>
              <a:t>For symptomatic postmenopausal women with </a:t>
            </a:r>
            <a:r>
              <a:rPr lang="en-US" dirty="0" smtClean="0"/>
              <a:t>a uterus </a:t>
            </a:r>
            <a:r>
              <a:rPr lang="en-US" dirty="0"/>
              <a:t>and </a:t>
            </a:r>
            <a:r>
              <a:rPr lang="en-US" dirty="0" smtClean="0"/>
              <a:t>without contraindications, we suggest </a:t>
            </a:r>
            <a:r>
              <a:rPr lang="en-US" dirty="0"/>
              <a:t>the </a:t>
            </a:r>
            <a:r>
              <a:rPr lang="en-US" dirty="0" smtClean="0"/>
              <a:t>combination of </a:t>
            </a:r>
            <a:r>
              <a:rPr lang="en-US" dirty="0"/>
              <a:t>conjugated equine estrogens (CEE)/</a:t>
            </a:r>
            <a:r>
              <a:rPr lang="en-US" dirty="0" err="1" smtClean="0"/>
              <a:t>bazedoxifene</a:t>
            </a:r>
            <a:r>
              <a:rPr lang="en-US" dirty="0" smtClean="0"/>
              <a:t> (BZA</a:t>
            </a:r>
            <a:r>
              <a:rPr lang="en-US" dirty="0"/>
              <a:t>) (where available) as an option for relief </a:t>
            </a:r>
            <a:r>
              <a:rPr lang="en-US" dirty="0" smtClean="0"/>
              <a:t>of VMS </a:t>
            </a:r>
            <a:r>
              <a:rPr lang="en-US" dirty="0"/>
              <a:t>and prevention of bone loss. (</a:t>
            </a:r>
            <a:r>
              <a:rPr lang="en-US" dirty="0" smtClean="0"/>
              <a:t>2+++○)</a:t>
            </a:r>
            <a:endParaRPr lang="fa-IR"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3.3 </a:t>
            </a:r>
            <a:r>
              <a:rPr lang="en-US" b="1" i="1" dirty="0" err="1" smtClean="0"/>
              <a:t>Tibolone</a:t>
            </a:r>
            <a:endParaRPr lang="fa-IR" dirty="0"/>
          </a:p>
        </p:txBody>
      </p:sp>
      <p:sp>
        <p:nvSpPr>
          <p:cNvPr id="3" name="Content Placeholder 2"/>
          <p:cNvSpPr>
            <a:spLocks noGrp="1"/>
          </p:cNvSpPr>
          <p:nvPr>
            <p:ph idx="1"/>
          </p:nvPr>
        </p:nvSpPr>
        <p:spPr>
          <a:xfrm>
            <a:off x="1071538" y="1447800"/>
            <a:ext cx="7862150" cy="4800600"/>
          </a:xfrm>
        </p:spPr>
        <p:txBody>
          <a:bodyPr>
            <a:normAutofit fontScale="92500" lnSpcReduction="20000"/>
          </a:bodyPr>
          <a:lstStyle/>
          <a:p>
            <a:pPr algn="l" rtl="0">
              <a:buFont typeface="Wingdings" pitchFamily="2" charset="2"/>
              <a:buChar char="v"/>
            </a:pPr>
            <a:r>
              <a:rPr lang="en-US" dirty="0" smtClean="0"/>
              <a:t>3.3a For women with bothersome VMS and climacteric symptoms </a:t>
            </a:r>
            <a:r>
              <a:rPr lang="en-US" dirty="0"/>
              <a:t>and without contraindications, we </a:t>
            </a:r>
            <a:r>
              <a:rPr lang="en-US" dirty="0" smtClean="0"/>
              <a:t>suggest </a:t>
            </a:r>
            <a:r>
              <a:rPr lang="en-US" dirty="0" err="1" smtClean="0"/>
              <a:t>tibolone</a:t>
            </a:r>
            <a:r>
              <a:rPr lang="en-US" dirty="0" smtClean="0"/>
              <a:t> </a:t>
            </a:r>
            <a:r>
              <a:rPr lang="en-US" dirty="0"/>
              <a:t>(in countries where available) as an alternative </a:t>
            </a:r>
            <a:r>
              <a:rPr lang="en-US" dirty="0" smtClean="0"/>
              <a:t>to MHT</a:t>
            </a:r>
            <a:r>
              <a:rPr lang="en-US" dirty="0"/>
              <a:t>. (</a:t>
            </a:r>
            <a:r>
              <a:rPr lang="en-US" dirty="0" smtClean="0"/>
              <a:t>2 ++○○)</a:t>
            </a:r>
            <a:endParaRPr lang="en-US" dirty="0"/>
          </a:p>
          <a:p>
            <a:pPr algn="l" rtl="0">
              <a:buFont typeface="Wingdings" pitchFamily="2" charset="2"/>
              <a:buChar char="v"/>
            </a:pPr>
            <a:endParaRPr lang="en-US" dirty="0" smtClean="0"/>
          </a:p>
          <a:p>
            <a:pPr algn="l" rtl="0">
              <a:buFont typeface="Wingdings" pitchFamily="2" charset="2"/>
              <a:buChar char="v"/>
            </a:pPr>
            <a:r>
              <a:rPr lang="en-US" dirty="0" smtClean="0"/>
              <a:t>3.3b </a:t>
            </a:r>
            <a:r>
              <a:rPr lang="en-US" dirty="0"/>
              <a:t>We recommend against adding </a:t>
            </a:r>
            <a:r>
              <a:rPr lang="en-US" dirty="0" smtClean="0"/>
              <a:t> </a:t>
            </a:r>
            <a:r>
              <a:rPr lang="en-US" dirty="0" err="1" smtClean="0"/>
              <a:t>tibolone</a:t>
            </a:r>
            <a:r>
              <a:rPr lang="en-US" dirty="0" smtClean="0"/>
              <a:t> </a:t>
            </a:r>
            <a:r>
              <a:rPr lang="en-US" dirty="0"/>
              <a:t>to </a:t>
            </a:r>
            <a:r>
              <a:rPr lang="en-US" dirty="0" smtClean="0"/>
              <a:t>other forms </a:t>
            </a:r>
            <a:r>
              <a:rPr lang="en-US" dirty="0"/>
              <a:t>of MHT. (</a:t>
            </a:r>
            <a:r>
              <a:rPr lang="en-US" dirty="0" smtClean="0"/>
              <a:t>1 ++○○)</a:t>
            </a:r>
            <a:endParaRPr lang="en-US" dirty="0"/>
          </a:p>
          <a:p>
            <a:pPr algn="l" rtl="0">
              <a:buFont typeface="Wingdings" pitchFamily="2" charset="2"/>
              <a:buChar char="v"/>
            </a:pPr>
            <a:endParaRPr lang="en-US" dirty="0" smtClean="0"/>
          </a:p>
          <a:p>
            <a:pPr algn="l" rtl="0">
              <a:buFont typeface="Wingdings" pitchFamily="2" charset="2"/>
              <a:buChar char="v"/>
            </a:pPr>
            <a:r>
              <a:rPr lang="en-US" dirty="0" smtClean="0"/>
              <a:t>3.3c </a:t>
            </a:r>
            <a:r>
              <a:rPr lang="en-US" dirty="0"/>
              <a:t>We recommend against using </a:t>
            </a:r>
            <a:r>
              <a:rPr lang="en-US" dirty="0" smtClean="0"/>
              <a:t> </a:t>
            </a:r>
            <a:r>
              <a:rPr lang="en-US" dirty="0" err="1" smtClean="0"/>
              <a:t>tibolone</a:t>
            </a:r>
            <a:r>
              <a:rPr lang="en-US" dirty="0" smtClean="0"/>
              <a:t> </a:t>
            </a:r>
            <a:r>
              <a:rPr lang="en-US" dirty="0"/>
              <a:t>in </a:t>
            </a:r>
            <a:r>
              <a:rPr lang="en-US" dirty="0" smtClean="0"/>
              <a:t>women with </a:t>
            </a:r>
            <a:r>
              <a:rPr lang="en-US" dirty="0"/>
              <a:t>a history of breast cancer. (</a:t>
            </a:r>
            <a:r>
              <a:rPr lang="en-US" dirty="0" smtClean="0"/>
              <a:t>1 ++○○)</a:t>
            </a:r>
            <a:endParaRPr lang="fa-IR"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142976" y="1447800"/>
            <a:ext cx="7790712" cy="4800600"/>
          </a:xfrm>
        </p:spPr>
        <p:txBody>
          <a:bodyPr/>
          <a:lstStyle/>
          <a:p>
            <a:pPr algn="ctr">
              <a:buNone/>
            </a:pPr>
            <a:r>
              <a:rPr lang="en-US" b="1" i="1" dirty="0"/>
              <a:t>3.4 Clinical management of patients taking </a:t>
            </a:r>
            <a:r>
              <a:rPr lang="en-US" b="1" i="1" dirty="0" smtClean="0"/>
              <a:t>hormone therapies</a:t>
            </a:r>
            <a:endParaRPr lang="fa-IR"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Monitoring during therapy</a:t>
            </a:r>
            <a:endParaRPr lang="fa-IR" dirty="0"/>
          </a:p>
        </p:txBody>
      </p:sp>
      <p:sp>
        <p:nvSpPr>
          <p:cNvPr id="3" name="Content Placeholder 2"/>
          <p:cNvSpPr>
            <a:spLocks noGrp="1"/>
          </p:cNvSpPr>
          <p:nvPr>
            <p:ph idx="1"/>
          </p:nvPr>
        </p:nvSpPr>
        <p:spPr>
          <a:xfrm>
            <a:off x="1071538" y="1500174"/>
            <a:ext cx="7862150" cy="5124472"/>
          </a:xfrm>
        </p:spPr>
        <p:txBody>
          <a:bodyPr>
            <a:normAutofit fontScale="92500" lnSpcReduction="20000"/>
          </a:bodyPr>
          <a:lstStyle/>
          <a:p>
            <a:pPr algn="l" rtl="0">
              <a:buFont typeface="Wingdings" pitchFamily="2" charset="2"/>
              <a:buChar char="v"/>
            </a:pPr>
            <a:r>
              <a:rPr lang="en-US" dirty="0" smtClean="0"/>
              <a:t>3.4a </a:t>
            </a:r>
            <a:r>
              <a:rPr lang="en-US" dirty="0"/>
              <a:t>For women with persistent unscheduled </a:t>
            </a:r>
            <a:r>
              <a:rPr lang="en-US" dirty="0" smtClean="0"/>
              <a:t>bleeding while </a:t>
            </a:r>
            <a:r>
              <a:rPr lang="en-US" dirty="0"/>
              <a:t>taking MHT, we recommend evaluation to rule </a:t>
            </a:r>
            <a:r>
              <a:rPr lang="en-US" dirty="0" smtClean="0"/>
              <a:t>out pelvic </a:t>
            </a:r>
            <a:r>
              <a:rPr lang="en-US" dirty="0"/>
              <a:t>pathology, most importantly, endometrial </a:t>
            </a:r>
            <a:r>
              <a:rPr lang="en-US" dirty="0" smtClean="0"/>
              <a:t>hyperplasia and </a:t>
            </a:r>
            <a:r>
              <a:rPr lang="en-US" dirty="0"/>
              <a:t>cancer. (</a:t>
            </a:r>
            <a:r>
              <a:rPr lang="en-US" dirty="0" smtClean="0"/>
              <a:t>1 +++○)</a:t>
            </a:r>
            <a:endParaRPr lang="en-US" dirty="0"/>
          </a:p>
          <a:p>
            <a:pPr algn="l" rtl="0">
              <a:buFont typeface="Wingdings" pitchFamily="2" charset="2"/>
              <a:buChar char="v"/>
            </a:pPr>
            <a:endParaRPr lang="en-US" dirty="0" smtClean="0"/>
          </a:p>
          <a:p>
            <a:pPr algn="l" rtl="0">
              <a:buFont typeface="Wingdings" pitchFamily="2" charset="2"/>
              <a:buChar char="v"/>
            </a:pPr>
            <a:r>
              <a:rPr lang="en-US" dirty="0" smtClean="0"/>
              <a:t>3.4b </a:t>
            </a:r>
            <a:r>
              <a:rPr lang="en-US" dirty="0"/>
              <a:t>We recommend informing women about </a:t>
            </a:r>
            <a:r>
              <a:rPr lang="en-US" dirty="0" smtClean="0"/>
              <a:t>the possible </a:t>
            </a:r>
            <a:r>
              <a:rPr lang="en-US" dirty="0"/>
              <a:t>increased risk of breast cancer during and </a:t>
            </a:r>
            <a:r>
              <a:rPr lang="en-US" dirty="0" smtClean="0"/>
              <a:t>after discontinuing </a:t>
            </a:r>
            <a:r>
              <a:rPr lang="en-US" dirty="0"/>
              <a:t>EPT and emphasizing the importance </a:t>
            </a:r>
            <a:r>
              <a:rPr lang="en-US" dirty="0" smtClean="0"/>
              <a:t>of adhering </a:t>
            </a:r>
            <a:r>
              <a:rPr lang="en-US" dirty="0"/>
              <a:t>to age-appropriate breast cancer </a:t>
            </a:r>
            <a:r>
              <a:rPr lang="en-US" dirty="0" smtClean="0"/>
              <a:t>screening.</a:t>
            </a:r>
            <a:r>
              <a:rPr lang="en-US" dirty="0"/>
              <a:t> </a:t>
            </a:r>
            <a:r>
              <a:rPr lang="en-US" dirty="0" smtClean="0"/>
              <a:t>(1 +++○)</a:t>
            </a:r>
            <a:endParaRPr lang="fa-IR"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857232"/>
            <a:ext cx="7862150" cy="5391168"/>
          </a:xfrm>
        </p:spPr>
        <p:txBody>
          <a:bodyPr>
            <a:normAutofit/>
          </a:bodyPr>
          <a:lstStyle/>
          <a:p>
            <a:pPr algn="l">
              <a:buNone/>
            </a:pPr>
            <a:r>
              <a:rPr lang="en-US" b="1" i="1" dirty="0" smtClean="0"/>
              <a:t>Technical remarks</a:t>
            </a:r>
          </a:p>
          <a:p>
            <a:pPr algn="l">
              <a:buNone/>
            </a:pPr>
            <a:r>
              <a:rPr lang="en-US" dirty="0" smtClean="0"/>
              <a:t>Regular clinical follow-up, initially, within 1 to 3 months after starting MHT, and then every 6 to 12 months, depending upon the individual (and health care system):</a:t>
            </a:r>
          </a:p>
          <a:p>
            <a:pPr algn="l" rtl="0">
              <a:buFont typeface="Wingdings" pitchFamily="2" charset="2"/>
              <a:buChar char="Ø"/>
            </a:pPr>
            <a:r>
              <a:rPr lang="en-US" dirty="0" smtClean="0"/>
              <a:t>monitoring efficacy and side effects (abdominal/pelvic pain, </a:t>
            </a:r>
            <a:r>
              <a:rPr lang="en-US" dirty="0" err="1" smtClean="0"/>
              <a:t>mastalgia</a:t>
            </a:r>
            <a:r>
              <a:rPr lang="en-US" dirty="0" smtClean="0"/>
              <a:t>, </a:t>
            </a:r>
            <a:r>
              <a:rPr lang="en-US" dirty="0" err="1" smtClean="0"/>
              <a:t>metrorrhagia</a:t>
            </a:r>
            <a:r>
              <a:rPr lang="en-US" dirty="0" smtClean="0"/>
              <a:t>, weight gain, mood changes, blood pressure)</a:t>
            </a:r>
          </a:p>
          <a:p>
            <a:pPr algn="l" rtl="0">
              <a:buFont typeface="Wingdings" pitchFamily="2" charset="2"/>
              <a:buChar char="Ø"/>
            </a:pPr>
            <a:r>
              <a:rPr lang="en-US" dirty="0" smtClean="0"/>
              <a:t>if necessary, making treatment adjustments</a:t>
            </a:r>
            <a:endParaRPr lang="fa-I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Primary Endpoints in the Two Trials: Intervention and Post-Intervention Results</a:t>
            </a:r>
            <a:endParaRPr lang="fa-IR" sz="2800" dirty="0"/>
          </a:p>
        </p:txBody>
      </p:sp>
      <p:sp>
        <p:nvSpPr>
          <p:cNvPr id="3" name="Content Placeholder 2"/>
          <p:cNvSpPr>
            <a:spLocks noGrp="1"/>
          </p:cNvSpPr>
          <p:nvPr>
            <p:ph idx="1"/>
          </p:nvPr>
        </p:nvSpPr>
        <p:spPr>
          <a:xfrm>
            <a:off x="1071538" y="1447800"/>
            <a:ext cx="7862150" cy="4800600"/>
          </a:xfrm>
        </p:spPr>
        <p:txBody>
          <a:bodyPr>
            <a:normAutofit/>
          </a:bodyPr>
          <a:lstStyle/>
          <a:p>
            <a:pPr algn="l">
              <a:buNone/>
            </a:pPr>
            <a:endParaRPr lang="fa-IR" b="1" dirty="0" smtClean="0"/>
          </a:p>
          <a:p>
            <a:pPr algn="l">
              <a:buNone/>
            </a:pPr>
            <a:r>
              <a:rPr lang="en-US" b="1" dirty="0" smtClean="0"/>
              <a:t>Coronary heart disease</a:t>
            </a:r>
          </a:p>
          <a:p>
            <a:pPr algn="l">
              <a:buNone/>
            </a:pPr>
            <a:endParaRPr lang="en-US" b="1" dirty="0" smtClean="0"/>
          </a:p>
          <a:p>
            <a:pPr algn="l">
              <a:buNone/>
            </a:pPr>
            <a:r>
              <a:rPr lang="en-US" b="1" dirty="0" smtClean="0"/>
              <a:t>Breast cancer</a:t>
            </a:r>
            <a:endParaRPr lang="fa-I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Clinical Caveats During Treatment With MHT</a:t>
            </a:r>
            <a:endParaRPr lang="fa-IR" dirty="0"/>
          </a:p>
        </p:txBody>
      </p:sp>
      <p:sp>
        <p:nvSpPr>
          <p:cNvPr id="4" name="Content Placeholder 3"/>
          <p:cNvSpPr>
            <a:spLocks noGrp="1"/>
          </p:cNvSpPr>
          <p:nvPr>
            <p:ph sz="half" idx="1"/>
          </p:nvPr>
        </p:nvSpPr>
        <p:spPr>
          <a:xfrm>
            <a:off x="1000100" y="1524000"/>
            <a:ext cx="2643206" cy="5048272"/>
          </a:xfrm>
        </p:spPr>
        <p:txBody>
          <a:bodyPr>
            <a:normAutofit/>
          </a:bodyPr>
          <a:lstStyle/>
          <a:p>
            <a:pPr algn="l">
              <a:buNone/>
            </a:pPr>
            <a:r>
              <a:rPr lang="en-US" sz="2000" dirty="0" smtClean="0"/>
              <a:t>1- Persistent, intolerable VMS(Hot flashes that persist after treatment </a:t>
            </a:r>
            <a:r>
              <a:rPr lang="fa-IR" sz="2000" dirty="0" smtClean="0"/>
              <a:t>  </a:t>
            </a:r>
            <a:endParaRPr lang="en-US" sz="2000" dirty="0" smtClean="0"/>
          </a:p>
          <a:p>
            <a:pPr algn="l">
              <a:buNone/>
            </a:pPr>
            <a:endParaRPr lang="en-US" sz="2000" dirty="0" smtClean="0"/>
          </a:p>
          <a:p>
            <a:pPr algn="l">
              <a:buNone/>
            </a:pPr>
            <a:endParaRPr lang="en-US" sz="2000" dirty="0" smtClean="0"/>
          </a:p>
          <a:p>
            <a:pPr algn="l">
              <a:buNone/>
            </a:pPr>
            <a:r>
              <a:rPr lang="en-US" sz="2000" dirty="0" smtClean="0"/>
              <a:t>2-Bleeding: approach depends on time since menopause, MHT regimen, duration of therapy, duration and character of</a:t>
            </a:r>
          </a:p>
          <a:p>
            <a:pPr algn="l">
              <a:buNone/>
            </a:pPr>
            <a:r>
              <a:rPr lang="en-US" sz="2000" dirty="0" smtClean="0"/>
              <a:t>bleeding </a:t>
            </a:r>
            <a:r>
              <a:rPr lang="fa-IR" sz="2000" dirty="0" smtClean="0"/>
              <a:t>(</a:t>
            </a:r>
            <a:r>
              <a:rPr lang="en-US" sz="2000" dirty="0" smtClean="0"/>
              <a:t>adjustment</a:t>
            </a:r>
            <a:endParaRPr lang="fa-IR" sz="2000" dirty="0"/>
          </a:p>
        </p:txBody>
      </p:sp>
      <p:sp>
        <p:nvSpPr>
          <p:cNvPr id="5" name="Content Placeholder 4"/>
          <p:cNvSpPr>
            <a:spLocks noGrp="1"/>
          </p:cNvSpPr>
          <p:nvPr>
            <p:ph sz="half" idx="2"/>
          </p:nvPr>
        </p:nvSpPr>
        <p:spPr>
          <a:xfrm>
            <a:off x="3643306" y="1524000"/>
            <a:ext cx="5500694" cy="5119710"/>
          </a:xfrm>
        </p:spPr>
        <p:txBody>
          <a:bodyPr>
            <a:normAutofit/>
          </a:bodyPr>
          <a:lstStyle/>
          <a:p>
            <a:pPr algn="l">
              <a:buNone/>
            </a:pPr>
            <a:r>
              <a:rPr lang="en-US" sz="2000" dirty="0" smtClean="0"/>
              <a:t>-Switch mode of administration or adjust dose of estrogen and/or </a:t>
            </a:r>
            <a:r>
              <a:rPr lang="en-US" sz="2000" dirty="0" err="1" smtClean="0"/>
              <a:t>progestogen</a:t>
            </a:r>
            <a:r>
              <a:rPr lang="en-US" sz="2000" dirty="0" smtClean="0"/>
              <a:t>. </a:t>
            </a:r>
          </a:p>
          <a:p>
            <a:pPr algn="l">
              <a:buNone/>
            </a:pPr>
            <a:r>
              <a:rPr lang="en-US" sz="2000" dirty="0" smtClean="0"/>
              <a:t>-another etiology of flashes</a:t>
            </a:r>
          </a:p>
          <a:p>
            <a:pPr algn="l">
              <a:buNone/>
            </a:pPr>
            <a:r>
              <a:rPr lang="en-US" sz="2000" dirty="0" smtClean="0"/>
              <a:t>-Ensure absorption</a:t>
            </a:r>
          </a:p>
          <a:p>
            <a:pPr algn="l">
              <a:buNone/>
            </a:pPr>
            <a:endParaRPr lang="en-US" sz="2000" dirty="0" smtClean="0"/>
          </a:p>
          <a:p>
            <a:pPr algn="l">
              <a:buNone/>
            </a:pPr>
            <a:r>
              <a:rPr lang="en-US" sz="2000" dirty="0" smtClean="0"/>
              <a:t>-Sequential regimen may be more appropriate for recently menopausal (2 y),</a:t>
            </a:r>
          </a:p>
          <a:p>
            <a:pPr algn="l">
              <a:buNone/>
            </a:pPr>
            <a:r>
              <a:rPr lang="en-US" sz="2000" dirty="0" smtClean="0"/>
              <a:t>-Persistent irregular bleeding (6 mo) should be evaluated for endometrial pathology; if obese, diabetic, or having family history for endometrial cancer, evaluate sooner.</a:t>
            </a:r>
          </a:p>
          <a:p>
            <a:pPr algn="l">
              <a:buNone/>
            </a:pPr>
            <a:r>
              <a:rPr lang="en-US" sz="2000" dirty="0" smtClean="0"/>
              <a:t>-Atrophic </a:t>
            </a:r>
            <a:r>
              <a:rPr lang="en-US" sz="2000" dirty="0" err="1" smtClean="0"/>
              <a:t>endometrium</a:t>
            </a:r>
            <a:r>
              <a:rPr lang="en-US" sz="2000" dirty="0" smtClean="0"/>
              <a:t> in women more remote from menopause may respond to increased estrogen dose if otherwise appropriate. </a:t>
            </a:r>
            <a:endParaRPr lang="fa-IR" sz="20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00100" y="785794"/>
            <a:ext cx="2786082" cy="5401646"/>
          </a:xfrm>
        </p:spPr>
        <p:txBody>
          <a:bodyPr>
            <a:normAutofit/>
          </a:bodyPr>
          <a:lstStyle/>
          <a:p>
            <a:pPr algn="l">
              <a:buNone/>
            </a:pPr>
            <a:r>
              <a:rPr lang="en-US" sz="2000" dirty="0" smtClean="0"/>
              <a:t>3-Breast tenderness</a:t>
            </a:r>
          </a:p>
          <a:p>
            <a:pPr algn="l">
              <a:buNone/>
            </a:pPr>
            <a:endParaRPr lang="en-US" sz="2000" dirty="0" smtClean="0"/>
          </a:p>
          <a:p>
            <a:pPr algn="l">
              <a:buNone/>
            </a:pPr>
            <a:endParaRPr lang="en-US" sz="2000" dirty="0" smtClean="0"/>
          </a:p>
          <a:p>
            <a:pPr algn="l">
              <a:buNone/>
            </a:pPr>
            <a:endParaRPr lang="en-US" sz="2000" dirty="0" smtClean="0"/>
          </a:p>
          <a:p>
            <a:pPr algn="l">
              <a:buNone/>
            </a:pPr>
            <a:endParaRPr lang="en-US" sz="2000" dirty="0" smtClean="0"/>
          </a:p>
          <a:p>
            <a:pPr algn="l">
              <a:buNone/>
            </a:pPr>
            <a:endParaRPr lang="en-US" sz="2000" dirty="0" smtClean="0"/>
          </a:p>
          <a:p>
            <a:pPr algn="l">
              <a:buNone/>
            </a:pPr>
            <a:r>
              <a:rPr lang="en-US" sz="2000" dirty="0" smtClean="0"/>
              <a:t>4-Baseline TG level 200 mg/</a:t>
            </a:r>
            <a:r>
              <a:rPr lang="en-US" sz="2000" dirty="0" err="1" smtClean="0"/>
              <a:t>dL</a:t>
            </a:r>
            <a:endParaRPr lang="en-US" sz="2000" dirty="0" smtClean="0"/>
          </a:p>
          <a:p>
            <a:pPr algn="l">
              <a:buNone/>
            </a:pPr>
            <a:endParaRPr lang="en-US" sz="2000" dirty="0" smtClean="0"/>
          </a:p>
          <a:p>
            <a:pPr algn="l">
              <a:buNone/>
            </a:pPr>
            <a:endParaRPr lang="en-US" sz="2000" dirty="0" smtClean="0"/>
          </a:p>
          <a:p>
            <a:pPr algn="l">
              <a:buNone/>
            </a:pPr>
            <a:endParaRPr lang="en-US" sz="2000" dirty="0" smtClean="0"/>
          </a:p>
          <a:p>
            <a:pPr algn="l">
              <a:buNone/>
            </a:pPr>
            <a:endParaRPr lang="en-US" sz="2000" dirty="0" smtClean="0"/>
          </a:p>
          <a:p>
            <a:pPr algn="l">
              <a:buNone/>
            </a:pPr>
            <a:r>
              <a:rPr lang="en-US" sz="2000" dirty="0" smtClean="0"/>
              <a:t>5-Hypothyroid on thyroid replacement</a:t>
            </a:r>
            <a:endParaRPr lang="fa-IR" sz="2000" dirty="0"/>
          </a:p>
        </p:txBody>
      </p:sp>
      <p:sp>
        <p:nvSpPr>
          <p:cNvPr id="4" name="Content Placeholder 3"/>
          <p:cNvSpPr>
            <a:spLocks noGrp="1"/>
          </p:cNvSpPr>
          <p:nvPr>
            <p:ph sz="half" idx="2"/>
          </p:nvPr>
        </p:nvSpPr>
        <p:spPr>
          <a:xfrm>
            <a:off x="3714744" y="785794"/>
            <a:ext cx="5218944" cy="5786478"/>
          </a:xfrm>
        </p:spPr>
        <p:txBody>
          <a:bodyPr>
            <a:normAutofit/>
          </a:bodyPr>
          <a:lstStyle/>
          <a:p>
            <a:pPr algn="l">
              <a:buNone/>
            </a:pPr>
            <a:r>
              <a:rPr lang="en-US" sz="2000" dirty="0" smtClean="0"/>
              <a:t>-Usually responds to a reduction in estrogen dose or change in </a:t>
            </a:r>
            <a:r>
              <a:rPr lang="en-US" sz="2000" dirty="0" err="1" smtClean="0"/>
              <a:t>progestogen</a:t>
            </a:r>
            <a:r>
              <a:rPr lang="en-US" sz="2000" dirty="0" smtClean="0"/>
              <a:t> preparation.</a:t>
            </a:r>
          </a:p>
          <a:p>
            <a:pPr algn="l">
              <a:buNone/>
            </a:pPr>
            <a:r>
              <a:rPr lang="en-US" sz="2000" dirty="0" smtClean="0"/>
              <a:t>-CEE/BZA may improve symptoms.</a:t>
            </a:r>
          </a:p>
          <a:p>
            <a:pPr algn="l">
              <a:buNone/>
            </a:pPr>
            <a:r>
              <a:rPr lang="en-US" sz="2000" dirty="0" smtClean="0"/>
              <a:t>-Changing to </a:t>
            </a:r>
            <a:r>
              <a:rPr lang="en-US" sz="2000" dirty="0" err="1" smtClean="0"/>
              <a:t>tibolone</a:t>
            </a:r>
            <a:r>
              <a:rPr lang="en-US" sz="2000" dirty="0" smtClean="0"/>
              <a:t> may be helpful in women who develop </a:t>
            </a:r>
            <a:r>
              <a:rPr lang="en-US" sz="2000" dirty="0" err="1" smtClean="0"/>
              <a:t>mastalgia</a:t>
            </a:r>
            <a:r>
              <a:rPr lang="en-US" sz="2000" dirty="0" smtClean="0"/>
              <a:t> on conventional MHT</a:t>
            </a:r>
          </a:p>
          <a:p>
            <a:pPr algn="l">
              <a:buNone/>
            </a:pPr>
            <a:endParaRPr lang="en-US" sz="2000" dirty="0" smtClean="0"/>
          </a:p>
          <a:p>
            <a:pPr algn="l">
              <a:buNone/>
            </a:pPr>
            <a:r>
              <a:rPr lang="en-US" sz="2000" dirty="0" smtClean="0"/>
              <a:t>Review family history and seek contributing factors.</a:t>
            </a:r>
          </a:p>
          <a:p>
            <a:pPr algn="l">
              <a:buNone/>
            </a:pPr>
            <a:r>
              <a:rPr lang="en-US" sz="2000" dirty="0" smtClean="0"/>
              <a:t>-</a:t>
            </a:r>
            <a:r>
              <a:rPr lang="en-US" sz="2000" dirty="0" err="1" smtClean="0"/>
              <a:t>Transdermal</a:t>
            </a:r>
            <a:r>
              <a:rPr lang="en-US" sz="2000" dirty="0" smtClean="0"/>
              <a:t> ET is preferred.</a:t>
            </a:r>
          </a:p>
          <a:p>
            <a:pPr algn="l">
              <a:buNone/>
            </a:pPr>
            <a:r>
              <a:rPr lang="en-US" sz="2000" dirty="0" smtClean="0"/>
              <a:t>-If oral estrogen is selected, monitor serum TG levels 2 wk after starting therapy</a:t>
            </a:r>
          </a:p>
          <a:p>
            <a:pPr algn="l">
              <a:buNone/>
            </a:pPr>
            <a:endParaRPr lang="en-US" sz="2000" dirty="0" smtClean="0"/>
          </a:p>
          <a:p>
            <a:pPr algn="l">
              <a:buNone/>
            </a:pPr>
            <a:endParaRPr lang="en-US" sz="2000" dirty="0" smtClean="0"/>
          </a:p>
          <a:p>
            <a:pPr algn="l">
              <a:buNone/>
            </a:pPr>
            <a:r>
              <a:rPr lang="en-US" sz="2000" dirty="0" smtClean="0"/>
              <a:t>Monitor TSH 6 to 12 wk after starting oral MHT; T4 dose may need to be increased</a:t>
            </a:r>
            <a:endParaRPr lang="fa-IR" sz="20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76" y="1447800"/>
            <a:ext cx="7790712" cy="4800600"/>
          </a:xfrm>
        </p:spPr>
        <p:txBody>
          <a:bodyPr>
            <a:normAutofit fontScale="77500" lnSpcReduction="20000"/>
          </a:bodyPr>
          <a:lstStyle/>
          <a:p>
            <a:pPr algn="l" rtl="0">
              <a:buFont typeface="Wingdings" pitchFamily="2" charset="2"/>
              <a:buChar char="v"/>
            </a:pPr>
            <a:r>
              <a:rPr lang="en-US" dirty="0"/>
              <a:t>3.4c We suggest that the decision to continue MHT be</a:t>
            </a:r>
          </a:p>
          <a:p>
            <a:pPr algn="l" rtl="0">
              <a:buNone/>
            </a:pPr>
            <a:r>
              <a:rPr lang="en-US" dirty="0" smtClean="0"/>
              <a:t>   revisited </a:t>
            </a:r>
            <a:r>
              <a:rPr lang="en-US" dirty="0">
                <a:solidFill>
                  <a:schemeClr val="accent6">
                    <a:lumMod val="75000"/>
                  </a:schemeClr>
                </a:solidFill>
              </a:rPr>
              <a:t>at least annually</a:t>
            </a:r>
            <a:r>
              <a:rPr lang="en-US" dirty="0"/>
              <a:t>, targeting the shortest total </a:t>
            </a:r>
            <a:r>
              <a:rPr lang="en-US" dirty="0" smtClean="0"/>
              <a:t>duration of </a:t>
            </a:r>
            <a:r>
              <a:rPr lang="en-US" dirty="0"/>
              <a:t>MHT consistent with the treatment goals </a:t>
            </a:r>
            <a:r>
              <a:rPr lang="en-US" dirty="0" smtClean="0"/>
              <a:t>and evolving </a:t>
            </a:r>
            <a:r>
              <a:rPr lang="en-US" dirty="0"/>
              <a:t>risk assessment of the individual woman. (</a:t>
            </a:r>
            <a:r>
              <a:rPr lang="en-US" dirty="0" smtClean="0"/>
              <a:t>Ungraded best </a:t>
            </a:r>
            <a:r>
              <a:rPr lang="en-US" dirty="0"/>
              <a:t>practice </a:t>
            </a:r>
            <a:r>
              <a:rPr lang="en-US" dirty="0" smtClean="0"/>
              <a:t>statement)</a:t>
            </a:r>
            <a:endParaRPr lang="en-US" dirty="0"/>
          </a:p>
          <a:p>
            <a:pPr algn="l" rtl="0">
              <a:buFont typeface="Wingdings" pitchFamily="2" charset="2"/>
              <a:buChar char="v"/>
            </a:pPr>
            <a:endParaRPr lang="en-US" dirty="0" smtClean="0"/>
          </a:p>
          <a:p>
            <a:pPr algn="l" rtl="0">
              <a:buFont typeface="Wingdings" pitchFamily="2" charset="2"/>
              <a:buChar char="v"/>
            </a:pPr>
            <a:r>
              <a:rPr lang="en-US" dirty="0" smtClean="0"/>
              <a:t>3.4d </a:t>
            </a:r>
            <a:r>
              <a:rPr lang="en-US" dirty="0"/>
              <a:t>For young women with primary ovarian </a:t>
            </a:r>
            <a:r>
              <a:rPr lang="en-US" dirty="0" smtClean="0"/>
              <a:t>insufficiency (POI</a:t>
            </a:r>
            <a:r>
              <a:rPr lang="en-US" dirty="0"/>
              <a:t>), premature or early menopause, </a:t>
            </a:r>
            <a:r>
              <a:rPr lang="en-US" dirty="0" smtClean="0"/>
              <a:t>without contraindications, we </a:t>
            </a:r>
            <a:r>
              <a:rPr lang="en-US" dirty="0"/>
              <a:t>suggest taking MHT </a:t>
            </a:r>
            <a:r>
              <a:rPr lang="en-US" dirty="0">
                <a:solidFill>
                  <a:schemeClr val="accent6">
                    <a:lumMod val="75000"/>
                  </a:schemeClr>
                </a:solidFill>
              </a:rPr>
              <a:t>until the time </a:t>
            </a:r>
            <a:r>
              <a:rPr lang="en-US" dirty="0" smtClean="0">
                <a:solidFill>
                  <a:schemeClr val="accent6">
                    <a:lumMod val="75000"/>
                  </a:schemeClr>
                </a:solidFill>
              </a:rPr>
              <a:t>of anticipated </a:t>
            </a:r>
            <a:r>
              <a:rPr lang="en-US" dirty="0">
                <a:solidFill>
                  <a:schemeClr val="accent6">
                    <a:lumMod val="75000"/>
                  </a:schemeClr>
                </a:solidFill>
              </a:rPr>
              <a:t>natural menopause</a:t>
            </a:r>
            <a:r>
              <a:rPr lang="en-US" dirty="0"/>
              <a:t>, when the advisability </a:t>
            </a:r>
            <a:r>
              <a:rPr lang="en-US" dirty="0" smtClean="0"/>
              <a:t>of continuing </a:t>
            </a:r>
            <a:r>
              <a:rPr lang="en-US" dirty="0"/>
              <a:t>MHT can be reassessed. (</a:t>
            </a:r>
            <a:r>
              <a:rPr lang="en-US" dirty="0" smtClean="0"/>
              <a:t>2 ++○○)</a:t>
            </a:r>
            <a:endParaRPr lang="fa-IR"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Stopping considerations</a:t>
            </a:r>
            <a:endParaRPr lang="fa-IR" dirty="0"/>
          </a:p>
        </p:txBody>
      </p:sp>
      <p:sp>
        <p:nvSpPr>
          <p:cNvPr id="3" name="Content Placeholder 2"/>
          <p:cNvSpPr>
            <a:spLocks noGrp="1"/>
          </p:cNvSpPr>
          <p:nvPr>
            <p:ph idx="1"/>
          </p:nvPr>
        </p:nvSpPr>
        <p:spPr>
          <a:xfrm>
            <a:off x="1071538" y="1447800"/>
            <a:ext cx="7862150" cy="4800600"/>
          </a:xfrm>
        </p:spPr>
        <p:txBody>
          <a:bodyPr/>
          <a:lstStyle/>
          <a:p>
            <a:pPr algn="l">
              <a:buNone/>
            </a:pPr>
            <a:r>
              <a:rPr lang="en-US" dirty="0" smtClean="0"/>
              <a:t>3.4e </a:t>
            </a:r>
            <a:r>
              <a:rPr lang="en-US" dirty="0"/>
              <a:t>For women preparing to discontinue MHT, </a:t>
            </a:r>
            <a:r>
              <a:rPr lang="en-US" dirty="0" smtClean="0"/>
              <a:t>we suggest </a:t>
            </a:r>
            <a:r>
              <a:rPr lang="en-US" dirty="0"/>
              <a:t>a shared decision-making approach to elicit </a:t>
            </a:r>
            <a:r>
              <a:rPr lang="en-US" dirty="0" smtClean="0"/>
              <a:t>individual preference </a:t>
            </a:r>
            <a:r>
              <a:rPr lang="en-US" dirty="0"/>
              <a:t>about adopting a gradual taper </a:t>
            </a:r>
            <a:r>
              <a:rPr lang="en-US" dirty="0" err="1" smtClean="0"/>
              <a:t>vs</a:t>
            </a:r>
            <a:r>
              <a:rPr lang="en-US" dirty="0"/>
              <a:t> </a:t>
            </a:r>
            <a:r>
              <a:rPr lang="en-US" dirty="0" smtClean="0"/>
              <a:t>abrupt </a:t>
            </a:r>
            <a:r>
              <a:rPr lang="en-US" dirty="0"/>
              <a:t>discontinuation. (</a:t>
            </a:r>
            <a:r>
              <a:rPr lang="en-US" dirty="0" smtClean="0"/>
              <a:t>2 ++○○)</a:t>
            </a:r>
            <a:endParaRPr lang="fa-IR"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642918"/>
            <a:ext cx="7862150" cy="5786478"/>
          </a:xfrm>
        </p:spPr>
        <p:txBody>
          <a:bodyPr>
            <a:normAutofit fontScale="92500" lnSpcReduction="10000"/>
          </a:bodyPr>
          <a:lstStyle/>
          <a:p>
            <a:pPr algn="l" rtl="0">
              <a:buFont typeface="Wingdings" pitchFamily="2" charset="2"/>
              <a:buChar char="Ø"/>
            </a:pPr>
            <a:r>
              <a:rPr lang="en-US" dirty="0" smtClean="0"/>
              <a:t>A number of studies have compared methods (</a:t>
            </a:r>
            <a:r>
              <a:rPr lang="en-US" dirty="0" err="1" smtClean="0"/>
              <a:t>ie</a:t>
            </a:r>
            <a:r>
              <a:rPr lang="en-US" dirty="0" smtClean="0"/>
              <a:t>, taper protocols </a:t>
            </a:r>
            <a:r>
              <a:rPr lang="en-US" dirty="0" err="1" smtClean="0"/>
              <a:t>vs</a:t>
            </a:r>
            <a:r>
              <a:rPr lang="en-US" dirty="0" smtClean="0"/>
              <a:t> abrupt cessation)  have detected no differences.</a:t>
            </a:r>
          </a:p>
          <a:p>
            <a:pPr algn="l" rtl="0">
              <a:buFont typeface="Wingdings" pitchFamily="2" charset="2"/>
              <a:buChar char="Ø"/>
            </a:pPr>
            <a:r>
              <a:rPr lang="en-US" dirty="0" smtClean="0"/>
              <a:t>Menopausal symptoms and joint pain can recur when MHT is discontinued. </a:t>
            </a:r>
          </a:p>
          <a:p>
            <a:pPr algn="l" rtl="0">
              <a:buFont typeface="Wingdings" pitchFamily="2" charset="2"/>
              <a:buChar char="Ø"/>
            </a:pPr>
            <a:r>
              <a:rPr lang="en-US" dirty="0" smtClean="0"/>
              <a:t>Depending on the severity of the symptoms, women may elect to restart MHT, perhaps at a lower dose, or seek relief with </a:t>
            </a:r>
            <a:r>
              <a:rPr lang="en-US" dirty="0" err="1" smtClean="0"/>
              <a:t>nonhormonal</a:t>
            </a:r>
            <a:r>
              <a:rPr lang="en-US" dirty="0" smtClean="0"/>
              <a:t> therapies.</a:t>
            </a:r>
          </a:p>
          <a:p>
            <a:pPr algn="l" rtl="0">
              <a:buFont typeface="Wingdings" pitchFamily="2" charset="2"/>
              <a:buChar char="Ø"/>
            </a:pPr>
            <a:r>
              <a:rPr lang="en-US" dirty="0" smtClean="0"/>
              <a:t>Accelerated bone loss was reported after the discontinuation of MHT, whereas in contrast, bone density is stable for some years after discontinuing </a:t>
            </a:r>
            <a:r>
              <a:rPr lang="en-US" dirty="0" err="1" smtClean="0"/>
              <a:t>bisphosphonate</a:t>
            </a:r>
            <a:r>
              <a:rPr lang="en-US" dirty="0" smtClean="0"/>
              <a:t> therapy.</a:t>
            </a:r>
          </a:p>
          <a:p>
            <a:pPr algn="l" rtl="0">
              <a:buFont typeface="Wingdings" pitchFamily="2" charset="2"/>
              <a:buChar char="Ø"/>
            </a:pPr>
            <a:endParaRPr lang="fa-IR"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4.0 </a:t>
            </a:r>
            <a:r>
              <a:rPr lang="en-US" b="1" dirty="0" err="1" smtClean="0"/>
              <a:t>Nonhormonal</a:t>
            </a:r>
            <a:r>
              <a:rPr lang="en-US" b="1" dirty="0" smtClean="0"/>
              <a:t> therapies for VMS</a:t>
            </a:r>
            <a:endParaRPr lang="fa-IR" dirty="0"/>
          </a:p>
        </p:txBody>
      </p:sp>
      <p:sp>
        <p:nvSpPr>
          <p:cNvPr id="3" name="Content Placeholder 2"/>
          <p:cNvSpPr>
            <a:spLocks noGrp="1"/>
          </p:cNvSpPr>
          <p:nvPr>
            <p:ph idx="1"/>
          </p:nvPr>
        </p:nvSpPr>
        <p:spPr>
          <a:xfrm>
            <a:off x="1142976" y="1447800"/>
            <a:ext cx="7790712" cy="4800600"/>
          </a:xfrm>
        </p:spPr>
        <p:txBody>
          <a:bodyPr>
            <a:normAutofit/>
          </a:bodyPr>
          <a:lstStyle/>
          <a:p>
            <a:pPr algn="l" rtl="0">
              <a:buFont typeface="Wingdings" pitchFamily="2" charset="2"/>
              <a:buChar char="v"/>
            </a:pPr>
            <a:r>
              <a:rPr lang="en-US" dirty="0" smtClean="0"/>
              <a:t>4.0 </a:t>
            </a:r>
            <a:r>
              <a:rPr lang="en-US" dirty="0"/>
              <a:t>For postmenopausal women with </a:t>
            </a:r>
            <a:r>
              <a:rPr lang="en-US" dirty="0">
                <a:solidFill>
                  <a:schemeClr val="accent3">
                    <a:lumMod val="75000"/>
                  </a:schemeClr>
                </a:solidFill>
              </a:rPr>
              <a:t>mild </a:t>
            </a:r>
            <a:r>
              <a:rPr lang="en-US" dirty="0"/>
              <a:t>or less </a:t>
            </a:r>
            <a:r>
              <a:rPr lang="en-US" dirty="0" smtClean="0"/>
              <a:t>bothersome hot </a:t>
            </a:r>
            <a:r>
              <a:rPr lang="en-US" dirty="0"/>
              <a:t>flashes, we </a:t>
            </a:r>
            <a:r>
              <a:rPr lang="en-US" dirty="0">
                <a:solidFill>
                  <a:srgbClr val="7030A0"/>
                </a:solidFill>
              </a:rPr>
              <a:t>suggest</a:t>
            </a:r>
            <a:r>
              <a:rPr lang="en-US" dirty="0"/>
              <a:t> a series of steps that do </a:t>
            </a:r>
            <a:r>
              <a:rPr lang="en-US" dirty="0" smtClean="0"/>
              <a:t>not involve </a:t>
            </a:r>
            <a:r>
              <a:rPr lang="en-US" dirty="0"/>
              <a:t>medication, such as </a:t>
            </a:r>
            <a:endParaRPr lang="en-US" dirty="0" smtClean="0"/>
          </a:p>
          <a:p>
            <a:pPr algn="l">
              <a:buNone/>
            </a:pPr>
            <a:r>
              <a:rPr lang="en-US" dirty="0" smtClean="0">
                <a:solidFill>
                  <a:schemeClr val="accent6">
                    <a:lumMod val="75000"/>
                  </a:schemeClr>
                </a:solidFill>
              </a:rPr>
              <a:t>→</a:t>
            </a:r>
            <a:r>
              <a:rPr lang="en-US" dirty="0" smtClean="0"/>
              <a:t>turning </a:t>
            </a:r>
            <a:r>
              <a:rPr lang="en-US" dirty="0"/>
              <a:t>down the </a:t>
            </a:r>
            <a:r>
              <a:rPr lang="en-US" dirty="0" smtClean="0"/>
              <a:t>thermostat</a:t>
            </a:r>
          </a:p>
          <a:p>
            <a:pPr algn="l">
              <a:buNone/>
            </a:pPr>
            <a:r>
              <a:rPr lang="en-US" dirty="0" smtClean="0">
                <a:solidFill>
                  <a:schemeClr val="accent6">
                    <a:lumMod val="75000"/>
                  </a:schemeClr>
                </a:solidFill>
              </a:rPr>
              <a:t>→</a:t>
            </a:r>
            <a:r>
              <a:rPr lang="en-US" dirty="0" smtClean="0"/>
              <a:t> dressing </a:t>
            </a:r>
            <a:r>
              <a:rPr lang="en-US" dirty="0"/>
              <a:t>in </a:t>
            </a:r>
            <a:r>
              <a:rPr lang="en-US" dirty="0" smtClean="0"/>
              <a:t>layers</a:t>
            </a:r>
          </a:p>
          <a:p>
            <a:pPr algn="l">
              <a:buNone/>
            </a:pPr>
            <a:r>
              <a:rPr lang="en-US" dirty="0" smtClean="0">
                <a:solidFill>
                  <a:schemeClr val="accent6">
                    <a:lumMod val="75000"/>
                  </a:schemeClr>
                </a:solidFill>
              </a:rPr>
              <a:t>→ </a:t>
            </a:r>
            <a:r>
              <a:rPr lang="en-US" dirty="0" smtClean="0"/>
              <a:t>avoiding </a:t>
            </a:r>
            <a:r>
              <a:rPr lang="en-US" dirty="0"/>
              <a:t>alcohol and spicy </a:t>
            </a:r>
            <a:r>
              <a:rPr lang="en-US" dirty="0" smtClean="0"/>
              <a:t>foods</a:t>
            </a:r>
          </a:p>
          <a:p>
            <a:pPr algn="l">
              <a:buNone/>
            </a:pPr>
            <a:r>
              <a:rPr lang="en-US" dirty="0" smtClean="0">
                <a:solidFill>
                  <a:schemeClr val="accent6">
                    <a:lumMod val="75000"/>
                  </a:schemeClr>
                </a:solidFill>
              </a:rPr>
              <a:t>→</a:t>
            </a:r>
            <a:r>
              <a:rPr lang="en-US" dirty="0" smtClean="0"/>
              <a:t> reducing </a:t>
            </a:r>
            <a:r>
              <a:rPr lang="en-US" dirty="0"/>
              <a:t>obesity and stress. (</a:t>
            </a:r>
            <a:r>
              <a:rPr lang="en-US" dirty="0" smtClean="0"/>
              <a:t>2 ++○○)</a:t>
            </a:r>
            <a:endParaRPr lang="fa-IR"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274638"/>
            <a:ext cx="7790712" cy="1143000"/>
          </a:xfrm>
        </p:spPr>
        <p:txBody>
          <a:bodyPr>
            <a:normAutofit/>
          </a:bodyPr>
          <a:lstStyle/>
          <a:p>
            <a:r>
              <a:rPr lang="en-US" sz="2800" b="1" i="1" dirty="0" smtClean="0"/>
              <a:t>4.1 </a:t>
            </a:r>
            <a:r>
              <a:rPr lang="en-US" sz="2800" b="1" i="1" dirty="0" err="1" smtClean="0"/>
              <a:t>Nonhormonal</a:t>
            </a:r>
            <a:r>
              <a:rPr lang="en-US" sz="2800" b="1" i="1" dirty="0" smtClean="0"/>
              <a:t> prescription therapies for VMS</a:t>
            </a:r>
            <a:endParaRPr lang="fa-IR" sz="2800" dirty="0"/>
          </a:p>
        </p:txBody>
      </p:sp>
      <p:sp>
        <p:nvSpPr>
          <p:cNvPr id="3" name="Content Placeholder 2"/>
          <p:cNvSpPr>
            <a:spLocks noGrp="1"/>
          </p:cNvSpPr>
          <p:nvPr>
            <p:ph idx="1"/>
          </p:nvPr>
        </p:nvSpPr>
        <p:spPr>
          <a:xfrm>
            <a:off x="1071538" y="1447800"/>
            <a:ext cx="7862150" cy="4800600"/>
          </a:xfrm>
        </p:spPr>
        <p:txBody>
          <a:bodyPr>
            <a:normAutofit fontScale="92500" lnSpcReduction="10000"/>
          </a:bodyPr>
          <a:lstStyle/>
          <a:p>
            <a:pPr algn="l" rtl="0">
              <a:buFont typeface="Wingdings" pitchFamily="2" charset="2"/>
              <a:buChar char="v"/>
            </a:pPr>
            <a:r>
              <a:rPr lang="en-US" dirty="0" smtClean="0"/>
              <a:t>4.1a For women seeking </a:t>
            </a:r>
            <a:r>
              <a:rPr lang="en-US" dirty="0"/>
              <a:t>pharmacological </a:t>
            </a:r>
            <a:r>
              <a:rPr lang="en-US" dirty="0" smtClean="0"/>
              <a:t>management for </a:t>
            </a:r>
            <a:r>
              <a:rPr lang="en-US" dirty="0">
                <a:solidFill>
                  <a:schemeClr val="accent3">
                    <a:lumMod val="75000"/>
                  </a:schemeClr>
                </a:solidFill>
              </a:rPr>
              <a:t>moderate to severe </a:t>
            </a:r>
            <a:r>
              <a:rPr lang="en-US" dirty="0"/>
              <a:t>VMS for whom MHT is </a:t>
            </a:r>
            <a:r>
              <a:rPr lang="en-US" dirty="0" smtClean="0"/>
              <a:t>contraindicated, or </a:t>
            </a:r>
            <a:r>
              <a:rPr lang="en-US" dirty="0"/>
              <a:t>who choose not to take MHT, we </a:t>
            </a:r>
            <a:r>
              <a:rPr lang="en-US" dirty="0" smtClean="0">
                <a:solidFill>
                  <a:srgbClr val="7030A0"/>
                </a:solidFill>
              </a:rPr>
              <a:t>recommend</a:t>
            </a:r>
            <a:r>
              <a:rPr lang="en-US" dirty="0" smtClean="0"/>
              <a:t> </a:t>
            </a:r>
          </a:p>
          <a:p>
            <a:pPr algn="l">
              <a:buNone/>
            </a:pPr>
            <a:r>
              <a:rPr lang="en-US" dirty="0" smtClean="0">
                <a:solidFill>
                  <a:schemeClr val="accent6">
                    <a:lumMod val="75000"/>
                  </a:schemeClr>
                </a:solidFill>
              </a:rPr>
              <a:t>→ </a:t>
            </a:r>
            <a:r>
              <a:rPr lang="en-US" dirty="0" smtClean="0"/>
              <a:t>selective </a:t>
            </a:r>
            <a:r>
              <a:rPr lang="en-US" dirty="0"/>
              <a:t>serotonin reuptake inhibitors </a:t>
            </a:r>
            <a:endParaRPr lang="en-US" dirty="0" smtClean="0"/>
          </a:p>
          <a:p>
            <a:pPr algn="l">
              <a:buNone/>
            </a:pPr>
            <a:r>
              <a:rPr lang="en-US" dirty="0" smtClean="0"/>
              <a:t>(</a:t>
            </a:r>
            <a:r>
              <a:rPr lang="en-US" dirty="0"/>
              <a:t>SSRIs)/</a:t>
            </a:r>
            <a:r>
              <a:rPr lang="en-US" dirty="0" smtClean="0"/>
              <a:t>serotonin </a:t>
            </a:r>
            <a:r>
              <a:rPr lang="en-US" dirty="0" err="1" smtClean="0"/>
              <a:t>norepinephrine</a:t>
            </a:r>
            <a:r>
              <a:rPr lang="en-US" dirty="0"/>
              <a:t> </a:t>
            </a:r>
            <a:r>
              <a:rPr lang="en-US" dirty="0" smtClean="0"/>
              <a:t>reuptake </a:t>
            </a:r>
            <a:r>
              <a:rPr lang="en-US" dirty="0"/>
              <a:t>inhibitors (SNRIs) </a:t>
            </a:r>
            <a:endParaRPr lang="en-US" dirty="0" smtClean="0"/>
          </a:p>
          <a:p>
            <a:pPr algn="l">
              <a:buNone/>
            </a:pPr>
            <a:r>
              <a:rPr lang="en-US" dirty="0" smtClean="0">
                <a:solidFill>
                  <a:schemeClr val="accent6">
                    <a:lumMod val="75000"/>
                  </a:schemeClr>
                </a:solidFill>
              </a:rPr>
              <a:t>→ </a:t>
            </a:r>
            <a:r>
              <a:rPr lang="en-US" dirty="0" err="1" smtClean="0"/>
              <a:t>gabapentin</a:t>
            </a:r>
            <a:endParaRPr lang="en-US" dirty="0"/>
          </a:p>
          <a:p>
            <a:pPr algn="l">
              <a:buNone/>
            </a:pPr>
            <a:r>
              <a:rPr lang="en-US" dirty="0" smtClean="0">
                <a:solidFill>
                  <a:schemeClr val="accent6">
                    <a:lumMod val="75000"/>
                  </a:schemeClr>
                </a:solidFill>
              </a:rPr>
              <a:t>→ </a:t>
            </a:r>
            <a:r>
              <a:rPr lang="en-US" dirty="0" err="1" smtClean="0"/>
              <a:t>pregabalin</a:t>
            </a:r>
            <a:r>
              <a:rPr lang="en-US" dirty="0" smtClean="0"/>
              <a:t> </a:t>
            </a:r>
            <a:r>
              <a:rPr lang="en-US" dirty="0"/>
              <a:t>(if there are no contraindications).</a:t>
            </a:r>
          </a:p>
          <a:p>
            <a:pPr algn="l">
              <a:buNone/>
            </a:pPr>
            <a:r>
              <a:rPr lang="en-US" dirty="0"/>
              <a:t>(</a:t>
            </a:r>
            <a:r>
              <a:rPr lang="en-US" dirty="0" smtClean="0"/>
              <a:t>1 +++○)</a:t>
            </a:r>
            <a:endParaRPr lang="fa-IR"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714356"/>
            <a:ext cx="7933588" cy="5786478"/>
          </a:xfrm>
        </p:spPr>
        <p:txBody>
          <a:bodyPr>
            <a:normAutofit lnSpcReduction="10000"/>
          </a:bodyPr>
          <a:lstStyle/>
          <a:p>
            <a:pPr algn="l" rtl="0">
              <a:buFont typeface="Wingdings" pitchFamily="2" charset="2"/>
              <a:buChar char="Ø"/>
            </a:pPr>
            <a:r>
              <a:rPr lang="en-US" dirty="0" smtClean="0"/>
              <a:t>placebo effect: averages </a:t>
            </a:r>
            <a:r>
              <a:rPr lang="en-US" dirty="0" smtClean="0">
                <a:solidFill>
                  <a:schemeClr val="accent3">
                    <a:lumMod val="60000"/>
                    <a:lumOff val="40000"/>
                  </a:schemeClr>
                </a:solidFill>
              </a:rPr>
              <a:t>30%</a:t>
            </a:r>
            <a:r>
              <a:rPr lang="en-US" dirty="0" smtClean="0"/>
              <a:t>(range, 4–57%) and in women with high anxiety and stress scores. </a:t>
            </a:r>
          </a:p>
          <a:p>
            <a:pPr algn="l" rtl="0">
              <a:buFont typeface="Wingdings" pitchFamily="2" charset="2"/>
              <a:buChar char="Ø"/>
            </a:pPr>
            <a:r>
              <a:rPr lang="en-US" dirty="0" smtClean="0"/>
              <a:t>Clinical trials of </a:t>
            </a:r>
            <a:r>
              <a:rPr lang="en-US" dirty="0" err="1" smtClean="0">
                <a:solidFill>
                  <a:schemeClr val="accent4">
                    <a:lumMod val="75000"/>
                  </a:schemeClr>
                </a:solidFill>
              </a:rPr>
              <a:t>paroxetine</a:t>
            </a:r>
            <a:r>
              <a:rPr lang="en-US" dirty="0" smtClean="0"/>
              <a:t>, </a:t>
            </a:r>
            <a:r>
              <a:rPr lang="en-US" dirty="0" err="1" smtClean="0">
                <a:solidFill>
                  <a:schemeClr val="accent4">
                    <a:lumMod val="75000"/>
                  </a:schemeClr>
                </a:solidFill>
              </a:rPr>
              <a:t>venlafaxine</a:t>
            </a:r>
            <a:r>
              <a:rPr lang="en-US" dirty="0" smtClean="0"/>
              <a:t>, </a:t>
            </a:r>
            <a:r>
              <a:rPr lang="en-US" dirty="0" err="1" smtClean="0">
                <a:solidFill>
                  <a:schemeClr val="accent4">
                    <a:lumMod val="75000"/>
                  </a:schemeClr>
                </a:solidFill>
              </a:rPr>
              <a:t>desvenlafaxine</a:t>
            </a:r>
            <a:r>
              <a:rPr lang="en-US" dirty="0" smtClean="0"/>
              <a:t>, </a:t>
            </a:r>
            <a:r>
              <a:rPr lang="en-US" dirty="0" err="1" smtClean="0">
                <a:solidFill>
                  <a:schemeClr val="accent4">
                    <a:lumMod val="75000"/>
                  </a:schemeClr>
                </a:solidFill>
              </a:rPr>
              <a:t>citalopram</a:t>
            </a:r>
            <a:r>
              <a:rPr lang="en-US" dirty="0" smtClean="0"/>
              <a:t>, and </a:t>
            </a:r>
            <a:r>
              <a:rPr lang="en-US" dirty="0" err="1" smtClean="0">
                <a:solidFill>
                  <a:schemeClr val="accent4">
                    <a:lumMod val="75000"/>
                  </a:schemeClr>
                </a:solidFill>
              </a:rPr>
              <a:t>escitalopram</a:t>
            </a:r>
            <a:r>
              <a:rPr lang="en-US" dirty="0" smtClean="0"/>
              <a:t> demonstrate statistically significant efficacy with a reduction of frequency of hot flashes ranging from </a:t>
            </a:r>
            <a:r>
              <a:rPr lang="en-US" dirty="0" smtClean="0">
                <a:solidFill>
                  <a:schemeClr val="accent3">
                    <a:lumMod val="75000"/>
                  </a:schemeClr>
                </a:solidFill>
              </a:rPr>
              <a:t>25 to 69%.</a:t>
            </a:r>
          </a:p>
          <a:p>
            <a:pPr algn="l" rtl="0">
              <a:buFont typeface="Wingdings" pitchFamily="2" charset="2"/>
              <a:buChar char="Ø"/>
            </a:pPr>
            <a:r>
              <a:rPr lang="en-US" dirty="0" err="1" smtClean="0"/>
              <a:t>sertraline</a:t>
            </a:r>
            <a:r>
              <a:rPr lang="en-US" dirty="0" smtClean="0"/>
              <a:t> and </a:t>
            </a:r>
            <a:r>
              <a:rPr lang="en-US" dirty="0" err="1" smtClean="0"/>
              <a:t>fluoxetine</a:t>
            </a:r>
            <a:r>
              <a:rPr lang="en-US" dirty="0" smtClean="0"/>
              <a:t> are associated with non-statistically significant trends toward the reduction of hot flashes and inconsistent results.</a:t>
            </a:r>
            <a:endParaRPr lang="fa-IR"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500042"/>
            <a:ext cx="7715304" cy="6143668"/>
          </a:xfrm>
        </p:spPr>
        <p:txBody>
          <a:bodyPr>
            <a:normAutofit/>
          </a:bodyPr>
          <a:lstStyle/>
          <a:p>
            <a:pPr algn="l" rtl="0">
              <a:buFont typeface="Wingdings" pitchFamily="2" charset="2"/>
              <a:buChar char="Ø"/>
            </a:pPr>
            <a:r>
              <a:rPr lang="en-US" dirty="0" smtClean="0"/>
              <a:t>SSRIs and SNRIs exert mild-to-moderate effects to reduce hot flashes in women with a history of breast cancer. </a:t>
            </a:r>
          </a:p>
          <a:p>
            <a:pPr algn="l" rtl="0">
              <a:buFont typeface="Wingdings" pitchFamily="2" charset="2"/>
              <a:buChar char="Ø"/>
            </a:pPr>
            <a:r>
              <a:rPr lang="en-US" dirty="0" smtClean="0"/>
              <a:t>Caution is advised in the use of </a:t>
            </a:r>
            <a:r>
              <a:rPr lang="en-US" dirty="0" err="1" smtClean="0"/>
              <a:t>paroxetine</a:t>
            </a:r>
            <a:r>
              <a:rPr lang="en-US" dirty="0" smtClean="0"/>
              <a:t> in patients taking </a:t>
            </a:r>
            <a:r>
              <a:rPr lang="en-US" dirty="0" err="1" smtClean="0"/>
              <a:t>tamoxifen</a:t>
            </a:r>
            <a:r>
              <a:rPr lang="en-US" dirty="0" smtClean="0"/>
              <a:t> because </a:t>
            </a:r>
            <a:r>
              <a:rPr lang="en-US" dirty="0" err="1" smtClean="0"/>
              <a:t>paroxetine</a:t>
            </a:r>
            <a:r>
              <a:rPr lang="en-US" dirty="0" smtClean="0"/>
              <a:t> markedly interferes with the metabolism of </a:t>
            </a:r>
            <a:r>
              <a:rPr lang="en-US" dirty="0" err="1" smtClean="0"/>
              <a:t>tamoxifen</a:t>
            </a:r>
            <a:r>
              <a:rPr lang="en-US" dirty="0" smtClean="0"/>
              <a:t> to its metabolite, </a:t>
            </a:r>
            <a:r>
              <a:rPr lang="de-DE" dirty="0" smtClean="0"/>
              <a:t>Endoxifen.</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500042"/>
            <a:ext cx="7862150" cy="6000792"/>
          </a:xfrm>
        </p:spPr>
        <p:txBody>
          <a:bodyPr>
            <a:normAutofit/>
          </a:bodyPr>
          <a:lstStyle/>
          <a:p>
            <a:pPr algn="l">
              <a:buNone/>
            </a:pPr>
            <a:r>
              <a:rPr lang="en-US" b="1" i="1" dirty="0" err="1" smtClean="0"/>
              <a:t>Gabapentin</a:t>
            </a:r>
            <a:endParaRPr lang="en-US" b="1" i="1" dirty="0" smtClean="0"/>
          </a:p>
          <a:p>
            <a:pPr algn="l" rtl="0">
              <a:buFont typeface="Wingdings" pitchFamily="2" charset="2"/>
              <a:buChar char="Ø"/>
            </a:pPr>
            <a:r>
              <a:rPr lang="en-US" dirty="0" smtClean="0">
                <a:solidFill>
                  <a:schemeClr val="tx2">
                    <a:lumMod val="60000"/>
                    <a:lumOff val="40000"/>
                  </a:schemeClr>
                </a:solidFill>
              </a:rPr>
              <a:t>moderate efficacy</a:t>
            </a:r>
            <a:r>
              <a:rPr lang="en-US" dirty="0" smtClean="0"/>
              <a:t> in relieving hot flashes.</a:t>
            </a:r>
          </a:p>
          <a:p>
            <a:pPr algn="l" rtl="0">
              <a:buFont typeface="Wingdings" pitchFamily="2" charset="2"/>
              <a:buChar char="Ø"/>
            </a:pPr>
            <a:r>
              <a:rPr lang="en-US" dirty="0" smtClean="0"/>
              <a:t>women whose hot flashes occur primarily at night respond well to a single bedtime dose. </a:t>
            </a:r>
          </a:p>
          <a:p>
            <a:pPr algn="l" rtl="0">
              <a:buFont typeface="Wingdings" pitchFamily="2" charset="2"/>
              <a:buChar char="Ø"/>
            </a:pPr>
            <a:r>
              <a:rPr lang="en-US" dirty="0" smtClean="0"/>
              <a:t>Individual dose requirements vary widely(range from 300 to 1200 mg)</a:t>
            </a:r>
          </a:p>
          <a:p>
            <a:pPr algn="l" rtl="0">
              <a:buNone/>
            </a:pPr>
            <a:r>
              <a:rPr lang="en-US" b="1" i="1" dirty="0" err="1" smtClean="0"/>
              <a:t>Pregabalin</a:t>
            </a:r>
            <a:endParaRPr lang="en-US" dirty="0" smtClean="0"/>
          </a:p>
          <a:p>
            <a:pPr algn="l" rtl="0">
              <a:buFont typeface="Wingdings" pitchFamily="2" charset="2"/>
              <a:buChar char="Ø"/>
            </a:pPr>
            <a:r>
              <a:rPr lang="en-US" dirty="0" err="1" smtClean="0"/>
              <a:t>pregabalin</a:t>
            </a:r>
            <a:r>
              <a:rPr lang="en-US" dirty="0" smtClean="0"/>
              <a:t> (75–150 mg twice daily) decreased mean hot flash scores by 65 and 71%, compared with 50% by placebo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274638"/>
            <a:ext cx="7790712" cy="1143000"/>
          </a:xfrm>
        </p:spPr>
        <p:txBody>
          <a:bodyPr>
            <a:normAutofit fontScale="90000"/>
          </a:bodyPr>
          <a:lstStyle/>
          <a:p>
            <a:r>
              <a:rPr lang="en-US" b="1" dirty="0" smtClean="0"/>
              <a:t>Coronary heart disease (CHD)</a:t>
            </a:r>
            <a:endParaRPr lang="fa-IR" dirty="0"/>
          </a:p>
        </p:txBody>
      </p:sp>
      <p:sp>
        <p:nvSpPr>
          <p:cNvPr id="3" name="Content Placeholder 2"/>
          <p:cNvSpPr>
            <a:spLocks noGrp="1"/>
          </p:cNvSpPr>
          <p:nvPr>
            <p:ph idx="1"/>
          </p:nvPr>
        </p:nvSpPr>
        <p:spPr>
          <a:xfrm>
            <a:off x="1071538" y="1500174"/>
            <a:ext cx="7862150" cy="5000660"/>
          </a:xfrm>
        </p:spPr>
        <p:txBody>
          <a:bodyPr>
            <a:normAutofit/>
          </a:bodyPr>
          <a:lstStyle/>
          <a:p>
            <a:pPr algn="l">
              <a:buNone/>
            </a:pPr>
            <a:r>
              <a:rPr lang="en-US" dirty="0" smtClean="0"/>
              <a:t>defined as: nonfatal (MI) or coronary death. </a:t>
            </a:r>
          </a:p>
          <a:p>
            <a:pPr algn="l">
              <a:buNone/>
            </a:pPr>
            <a:r>
              <a:rPr lang="en-US" b="1" dirty="0" smtClean="0"/>
              <a:t>Intervention phase:</a:t>
            </a:r>
            <a:r>
              <a:rPr lang="en-US" dirty="0" smtClean="0"/>
              <a:t> </a:t>
            </a:r>
          </a:p>
          <a:p>
            <a:pPr algn="l">
              <a:buNone/>
            </a:pPr>
            <a:r>
              <a:rPr lang="en-US" dirty="0" smtClean="0">
                <a:solidFill>
                  <a:srgbClr val="0070C0"/>
                </a:solidFill>
              </a:rPr>
              <a:t>CEE+MPA</a:t>
            </a:r>
            <a:r>
              <a:rPr lang="en-US" dirty="0" smtClean="0"/>
              <a:t> :HR of </a:t>
            </a:r>
            <a:r>
              <a:rPr lang="en-US" dirty="0" smtClean="0">
                <a:solidFill>
                  <a:srgbClr val="0070C0"/>
                </a:solidFill>
              </a:rPr>
              <a:t>1.18</a:t>
            </a:r>
            <a:r>
              <a:rPr lang="en-US" dirty="0" smtClean="0"/>
              <a:t> (95% CI, </a:t>
            </a:r>
            <a:r>
              <a:rPr lang="en-US" dirty="0" smtClean="0">
                <a:solidFill>
                  <a:srgbClr val="0070C0"/>
                </a:solidFill>
              </a:rPr>
              <a:t>0.95–1.45</a:t>
            </a:r>
            <a:r>
              <a:rPr lang="en-US" dirty="0" smtClean="0"/>
              <a:t>)</a:t>
            </a:r>
          </a:p>
          <a:p>
            <a:pPr algn="l">
              <a:buNone/>
            </a:pPr>
            <a:r>
              <a:rPr lang="en-US" dirty="0" smtClean="0"/>
              <a:t>The </a:t>
            </a:r>
            <a:r>
              <a:rPr lang="en-US" dirty="0" smtClean="0">
                <a:solidFill>
                  <a:srgbClr val="0070C0"/>
                </a:solidFill>
              </a:rPr>
              <a:t>HR</a:t>
            </a:r>
            <a:r>
              <a:rPr lang="en-US" dirty="0" smtClean="0"/>
              <a:t> </a:t>
            </a:r>
            <a:r>
              <a:rPr lang="en-US" dirty="0" smtClean="0">
                <a:solidFill>
                  <a:srgbClr val="0070C0"/>
                </a:solidFill>
              </a:rPr>
              <a:t>at year one</a:t>
            </a:r>
            <a:r>
              <a:rPr lang="en-US" dirty="0" smtClean="0"/>
              <a:t> was </a:t>
            </a:r>
            <a:r>
              <a:rPr lang="en-US" dirty="0" smtClean="0">
                <a:solidFill>
                  <a:srgbClr val="0070C0"/>
                </a:solidFill>
              </a:rPr>
              <a:t>1.80</a:t>
            </a:r>
            <a:r>
              <a:rPr lang="en-US" dirty="0" smtClean="0"/>
              <a:t> (</a:t>
            </a:r>
            <a:r>
              <a:rPr lang="en-US" dirty="0" smtClean="0">
                <a:solidFill>
                  <a:srgbClr val="0070C0"/>
                </a:solidFill>
              </a:rPr>
              <a:t>1.08–2.99</a:t>
            </a:r>
          </a:p>
          <a:p>
            <a:pPr algn="l">
              <a:buNone/>
            </a:pPr>
            <a:r>
              <a:rPr lang="en-US" dirty="0" smtClean="0"/>
              <a:t>(p for trend by time = 0.03). </a:t>
            </a:r>
          </a:p>
          <a:p>
            <a:pPr algn="l">
              <a:buNone/>
            </a:pPr>
            <a:r>
              <a:rPr lang="en-US" dirty="0" smtClean="0">
                <a:solidFill>
                  <a:srgbClr val="00B050"/>
                </a:solidFill>
              </a:rPr>
              <a:t>CEE :</a:t>
            </a:r>
            <a:r>
              <a:rPr lang="en-US" dirty="0" smtClean="0"/>
              <a:t>HR of </a:t>
            </a:r>
            <a:r>
              <a:rPr lang="en-US" dirty="0" smtClean="0">
                <a:solidFill>
                  <a:srgbClr val="00B050"/>
                </a:solidFill>
              </a:rPr>
              <a:t>0.94</a:t>
            </a:r>
            <a:r>
              <a:rPr lang="en-US" dirty="0" smtClean="0"/>
              <a:t> (95% CI, </a:t>
            </a:r>
            <a:r>
              <a:rPr lang="en-US" dirty="0" smtClean="0">
                <a:solidFill>
                  <a:srgbClr val="00B050"/>
                </a:solidFill>
              </a:rPr>
              <a:t>0.78–1.14</a:t>
            </a:r>
          </a:p>
          <a:p>
            <a:pPr algn="l">
              <a:buNone/>
            </a:pPr>
            <a:r>
              <a:rPr lang="en-US" dirty="0" smtClean="0"/>
              <a:t>(p for trend by time = 0.21).</a:t>
            </a:r>
            <a:endParaRPr lang="fa-IR"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6" name="Picture 2" descr="C:\Users\shegerf\Desktop\965YOKDJ\IMG_2300.JPG"/>
          <p:cNvPicPr>
            <a:picLocks noGrp="1" noChangeAspect="1" noChangeArrowheads="1"/>
          </p:cNvPicPr>
          <p:nvPr>
            <p:ph idx="1"/>
          </p:nvPr>
        </p:nvPicPr>
        <p:blipFill>
          <a:blip r:embed="rId2" cstate="print"/>
          <a:srcRect/>
          <a:stretch>
            <a:fillRect/>
          </a:stretch>
        </p:blipFill>
        <p:spPr bwMode="auto">
          <a:xfrm>
            <a:off x="0" y="214290"/>
            <a:ext cx="3214678" cy="2714620"/>
          </a:xfrm>
          <a:prstGeom prst="rect">
            <a:avLst/>
          </a:prstGeom>
          <a:noFill/>
        </p:spPr>
      </p:pic>
      <p:pic>
        <p:nvPicPr>
          <p:cNvPr id="1027" name="Picture 3" descr="C:\Users\shegerf\Desktop\965YOKDJ\IMG_2306.JPG"/>
          <p:cNvPicPr>
            <a:picLocks noChangeAspect="1" noChangeArrowheads="1"/>
          </p:cNvPicPr>
          <p:nvPr/>
        </p:nvPicPr>
        <p:blipFill>
          <a:blip r:embed="rId3" cstate="print"/>
          <a:srcRect/>
          <a:stretch>
            <a:fillRect/>
          </a:stretch>
        </p:blipFill>
        <p:spPr bwMode="auto">
          <a:xfrm>
            <a:off x="0" y="3500438"/>
            <a:ext cx="3286116" cy="3000372"/>
          </a:xfrm>
          <a:prstGeom prst="rect">
            <a:avLst/>
          </a:prstGeom>
          <a:noFill/>
        </p:spPr>
      </p:pic>
      <p:pic>
        <p:nvPicPr>
          <p:cNvPr id="1028" name="Picture 4" descr="C:\Users\shegerf\Desktop\965YOKDJ\IMG_2302.JPG"/>
          <p:cNvPicPr>
            <a:picLocks noChangeAspect="1" noChangeArrowheads="1"/>
          </p:cNvPicPr>
          <p:nvPr/>
        </p:nvPicPr>
        <p:blipFill>
          <a:blip r:embed="rId4" cstate="print"/>
          <a:srcRect/>
          <a:stretch>
            <a:fillRect/>
          </a:stretch>
        </p:blipFill>
        <p:spPr bwMode="auto">
          <a:xfrm>
            <a:off x="3428992" y="3500438"/>
            <a:ext cx="2857520" cy="3000396"/>
          </a:xfrm>
          <a:prstGeom prst="rect">
            <a:avLst/>
          </a:prstGeom>
          <a:noFill/>
        </p:spPr>
      </p:pic>
      <p:pic>
        <p:nvPicPr>
          <p:cNvPr id="1029" name="Picture 5" descr="C:\Users\shegerf\Desktop\965YOKDJ\IMG_2305.JPG"/>
          <p:cNvPicPr>
            <a:picLocks noChangeAspect="1" noChangeArrowheads="1"/>
          </p:cNvPicPr>
          <p:nvPr/>
        </p:nvPicPr>
        <p:blipFill>
          <a:blip r:embed="rId5" cstate="print"/>
          <a:srcRect/>
          <a:stretch>
            <a:fillRect/>
          </a:stretch>
        </p:blipFill>
        <p:spPr bwMode="auto">
          <a:xfrm>
            <a:off x="3357554" y="214290"/>
            <a:ext cx="2928958" cy="2714644"/>
          </a:xfrm>
          <a:prstGeom prst="rect">
            <a:avLst/>
          </a:prstGeom>
          <a:noFill/>
        </p:spPr>
      </p:pic>
      <p:pic>
        <p:nvPicPr>
          <p:cNvPr id="1030" name="Picture 6" descr="C:\Users\shegerf\Desktop\965YOKDJ\IMG_2298.JPG"/>
          <p:cNvPicPr>
            <a:picLocks noChangeAspect="1" noChangeArrowheads="1"/>
          </p:cNvPicPr>
          <p:nvPr/>
        </p:nvPicPr>
        <p:blipFill>
          <a:blip r:embed="rId6" cstate="print"/>
          <a:srcRect/>
          <a:stretch>
            <a:fillRect/>
          </a:stretch>
        </p:blipFill>
        <p:spPr bwMode="auto">
          <a:xfrm>
            <a:off x="6500826" y="1357298"/>
            <a:ext cx="2643174" cy="4572008"/>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74638"/>
            <a:ext cx="7862150" cy="1143000"/>
          </a:xfrm>
        </p:spPr>
        <p:txBody>
          <a:bodyPr>
            <a:noAutofit/>
          </a:bodyPr>
          <a:lstStyle/>
          <a:p>
            <a:pPr algn="l"/>
            <a:r>
              <a:rPr lang="en-US" sz="2400" b="1" i="1" dirty="0" smtClean="0"/>
              <a:t>Relative efficacy of </a:t>
            </a:r>
            <a:r>
              <a:rPr lang="en-US" sz="2400" b="1" i="1" dirty="0" err="1" smtClean="0"/>
              <a:t>nonhormonal</a:t>
            </a:r>
            <a:r>
              <a:rPr lang="en-US" sz="2400" b="1" i="1" dirty="0" smtClean="0"/>
              <a:t> prescription therapies </a:t>
            </a:r>
            <a:r>
              <a:rPr lang="en-US" sz="2400" b="1" i="1" dirty="0" err="1" smtClean="0"/>
              <a:t>vs</a:t>
            </a:r>
            <a:r>
              <a:rPr lang="en-US" sz="2400" b="1" i="1" dirty="0" smtClean="0"/>
              <a:t> estrogens</a:t>
            </a:r>
            <a:endParaRPr lang="fa-IR" sz="2400" dirty="0"/>
          </a:p>
        </p:txBody>
      </p:sp>
      <p:sp>
        <p:nvSpPr>
          <p:cNvPr id="3" name="Content Placeholder 2"/>
          <p:cNvSpPr>
            <a:spLocks noGrp="1"/>
          </p:cNvSpPr>
          <p:nvPr>
            <p:ph idx="1"/>
          </p:nvPr>
        </p:nvSpPr>
        <p:spPr>
          <a:xfrm>
            <a:off x="1071538" y="1447800"/>
            <a:ext cx="7862150" cy="4800600"/>
          </a:xfrm>
        </p:spPr>
        <p:txBody>
          <a:bodyPr>
            <a:normAutofit/>
          </a:bodyPr>
          <a:lstStyle/>
          <a:p>
            <a:pPr algn="l">
              <a:buNone/>
            </a:pPr>
            <a:r>
              <a:rPr lang="en-US" dirty="0" smtClean="0"/>
              <a:t>A limited number of head-to-head RCTs have compared varying estrogen doses, preparations, and routes of administration with </a:t>
            </a:r>
            <a:r>
              <a:rPr lang="en-US" dirty="0" err="1" smtClean="0"/>
              <a:t>nonhormonal</a:t>
            </a:r>
            <a:r>
              <a:rPr lang="en-US" dirty="0" smtClean="0"/>
              <a:t> agents.</a:t>
            </a:r>
          </a:p>
          <a:p>
            <a:pPr algn="l">
              <a:buNone/>
            </a:pPr>
            <a:r>
              <a:rPr lang="en-US" dirty="0" smtClean="0"/>
              <a:t>None of the RCTs established statistically significant superiority of one treatment regimen over another. </a:t>
            </a:r>
          </a:p>
          <a:p>
            <a:pPr algn="l">
              <a:buNone/>
            </a:pPr>
            <a:r>
              <a:rPr lang="en-US" dirty="0" smtClean="0"/>
              <a:t>limited evidence: standard-dose MHT is more effective than </a:t>
            </a:r>
            <a:r>
              <a:rPr lang="en-US" dirty="0" err="1" smtClean="0"/>
              <a:t>nonhormonal</a:t>
            </a:r>
            <a:r>
              <a:rPr lang="en-US" dirty="0" smtClean="0"/>
              <a:t> agents.</a:t>
            </a:r>
            <a:endParaRPr lang="fa-IR"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1000108"/>
            <a:ext cx="7862150" cy="5248292"/>
          </a:xfrm>
        </p:spPr>
        <p:txBody>
          <a:bodyPr>
            <a:normAutofit/>
          </a:bodyPr>
          <a:lstStyle/>
          <a:p>
            <a:pPr algn="l" rtl="0">
              <a:buFont typeface="Wingdings" pitchFamily="2" charset="2"/>
              <a:buChar char="v"/>
            </a:pPr>
            <a:r>
              <a:rPr lang="en-US" dirty="0"/>
              <a:t>4.1b For those women seeking relief of moderate </a:t>
            </a:r>
            <a:r>
              <a:rPr lang="en-US" dirty="0" smtClean="0"/>
              <a:t>to severe </a:t>
            </a:r>
            <a:r>
              <a:rPr lang="en-US" dirty="0"/>
              <a:t>VMS who are not responding to or tolerating </a:t>
            </a:r>
            <a:r>
              <a:rPr lang="en-US" dirty="0" smtClean="0"/>
              <a:t>the </a:t>
            </a:r>
            <a:r>
              <a:rPr lang="en-US" dirty="0" err="1" smtClean="0"/>
              <a:t>nonhormonal</a:t>
            </a:r>
            <a:r>
              <a:rPr lang="en-US" dirty="0" smtClean="0"/>
              <a:t> </a:t>
            </a:r>
            <a:r>
              <a:rPr lang="en-US" dirty="0"/>
              <a:t>prescription therapies, SSRIs/SNRIs </a:t>
            </a:r>
            <a:r>
              <a:rPr lang="en-US" dirty="0" smtClean="0"/>
              <a:t>or </a:t>
            </a:r>
            <a:r>
              <a:rPr lang="en-US" dirty="0" err="1" smtClean="0"/>
              <a:t>gabapentin</a:t>
            </a:r>
            <a:r>
              <a:rPr lang="en-US" dirty="0"/>
              <a:t> </a:t>
            </a:r>
            <a:r>
              <a:rPr lang="en-US" dirty="0" smtClean="0"/>
              <a:t>or </a:t>
            </a:r>
            <a:r>
              <a:rPr lang="en-US" dirty="0" err="1"/>
              <a:t>pregabalin</a:t>
            </a:r>
            <a:r>
              <a:rPr lang="en-US" dirty="0"/>
              <a:t>, we </a:t>
            </a:r>
            <a:r>
              <a:rPr lang="en-US" dirty="0">
                <a:solidFill>
                  <a:srgbClr val="0070C0"/>
                </a:solidFill>
              </a:rPr>
              <a:t>suggest a trial of </a:t>
            </a:r>
            <a:r>
              <a:rPr lang="en-US" dirty="0" err="1">
                <a:solidFill>
                  <a:srgbClr val="0070C0"/>
                </a:solidFill>
              </a:rPr>
              <a:t>clonidine</a:t>
            </a:r>
            <a:r>
              <a:rPr lang="en-US" dirty="0">
                <a:solidFill>
                  <a:srgbClr val="0070C0"/>
                </a:solidFill>
              </a:rPr>
              <a:t> </a:t>
            </a:r>
            <a:r>
              <a:rPr lang="en-US" dirty="0"/>
              <a:t>(</a:t>
            </a:r>
            <a:r>
              <a:rPr lang="en-US" dirty="0" smtClean="0"/>
              <a:t>if there </a:t>
            </a:r>
            <a:r>
              <a:rPr lang="en-US" dirty="0"/>
              <a:t>are no contraindications). </a:t>
            </a:r>
            <a:r>
              <a:rPr lang="en-US" dirty="0" smtClean="0"/>
              <a:t> (2 ++○○)</a:t>
            </a:r>
            <a:endParaRPr lang="fa-IR"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74638"/>
            <a:ext cx="7862150" cy="1143000"/>
          </a:xfrm>
        </p:spPr>
        <p:txBody>
          <a:bodyPr>
            <a:noAutofit/>
          </a:bodyPr>
          <a:lstStyle/>
          <a:p>
            <a:r>
              <a:rPr lang="en-US" sz="2800" b="1" i="1" dirty="0" smtClean="0"/>
              <a:t>4.2 Over-the-counter and alternative </a:t>
            </a:r>
            <a:r>
              <a:rPr lang="en-US" sz="2800" b="1" i="1" dirty="0" err="1" smtClean="0"/>
              <a:t>nonhormonal</a:t>
            </a:r>
            <a:r>
              <a:rPr lang="en-US" sz="2800" b="1" i="1" dirty="0" smtClean="0"/>
              <a:t> therapies for VMS</a:t>
            </a:r>
            <a:endParaRPr lang="fa-IR" sz="2800" dirty="0"/>
          </a:p>
        </p:txBody>
      </p:sp>
      <p:sp>
        <p:nvSpPr>
          <p:cNvPr id="3" name="Content Placeholder 2"/>
          <p:cNvSpPr>
            <a:spLocks noGrp="1"/>
          </p:cNvSpPr>
          <p:nvPr>
            <p:ph idx="1"/>
          </p:nvPr>
        </p:nvSpPr>
        <p:spPr>
          <a:xfrm>
            <a:off x="1142976" y="1447800"/>
            <a:ext cx="7790712" cy="4800600"/>
          </a:xfrm>
        </p:spPr>
        <p:txBody>
          <a:bodyPr>
            <a:normAutofit/>
          </a:bodyPr>
          <a:lstStyle/>
          <a:p>
            <a:pPr algn="l">
              <a:buNone/>
            </a:pPr>
            <a:r>
              <a:rPr lang="en-US" dirty="0" smtClean="0"/>
              <a:t>4.2 </a:t>
            </a:r>
            <a:r>
              <a:rPr lang="en-US" dirty="0"/>
              <a:t>For women seeking relief of VMS with </a:t>
            </a:r>
            <a:r>
              <a:rPr lang="en-US" dirty="0" smtClean="0"/>
              <a:t>over-the counter (OTC</a:t>
            </a:r>
            <a:r>
              <a:rPr lang="en-US" dirty="0"/>
              <a:t>) or complementary medicine </a:t>
            </a:r>
            <a:r>
              <a:rPr lang="en-US" dirty="0" smtClean="0"/>
              <a:t>therapies, we </a:t>
            </a:r>
            <a:r>
              <a:rPr lang="en-US" dirty="0"/>
              <a:t>suggest counseling regarding the lack of </a:t>
            </a:r>
            <a:r>
              <a:rPr lang="en-US" dirty="0" smtClean="0"/>
              <a:t>consistent evidence </a:t>
            </a:r>
            <a:r>
              <a:rPr lang="en-US" dirty="0"/>
              <a:t>for benefit for botanicals, black </a:t>
            </a:r>
            <a:r>
              <a:rPr lang="en-US" dirty="0" err="1" smtClean="0"/>
              <a:t>cohosh</a:t>
            </a:r>
            <a:r>
              <a:rPr lang="en-US" dirty="0" smtClean="0"/>
              <a:t>, omega-3-fatty </a:t>
            </a:r>
            <a:r>
              <a:rPr lang="en-US" dirty="0"/>
              <a:t>acids, red clover, vitamin E, and </a:t>
            </a:r>
            <a:r>
              <a:rPr lang="en-US" dirty="0" smtClean="0"/>
              <a:t>mind/ body </a:t>
            </a:r>
            <a:r>
              <a:rPr lang="en-US" dirty="0"/>
              <a:t>alternatives including anxiety control, </a:t>
            </a:r>
            <a:r>
              <a:rPr lang="en-US" dirty="0" smtClean="0"/>
              <a:t>acupuncture, paced </a:t>
            </a:r>
            <a:r>
              <a:rPr lang="en-US" dirty="0"/>
              <a:t>breathing, and hypnosis. (</a:t>
            </a:r>
            <a:r>
              <a:rPr lang="en-US" dirty="0" smtClean="0"/>
              <a:t>2 ++○○)</a:t>
            </a:r>
            <a:endParaRPr lang="fa-IR"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428604"/>
            <a:ext cx="7862150" cy="6143668"/>
          </a:xfrm>
        </p:spPr>
        <p:txBody>
          <a:bodyPr>
            <a:normAutofit fontScale="85000" lnSpcReduction="20000"/>
          </a:bodyPr>
          <a:lstStyle/>
          <a:p>
            <a:pPr algn="l" rtl="0">
              <a:buFont typeface="Wingdings" pitchFamily="2" charset="2"/>
              <a:buChar char="ü"/>
            </a:pPr>
            <a:r>
              <a:rPr lang="en-US" dirty="0" smtClean="0"/>
              <a:t>The MSFLASH trial showed that omega-3 fatty acids do not improve VMS. </a:t>
            </a:r>
          </a:p>
          <a:p>
            <a:pPr algn="l" rtl="0">
              <a:buFont typeface="Wingdings" pitchFamily="2" charset="2"/>
              <a:buChar char="ü"/>
            </a:pPr>
            <a:r>
              <a:rPr lang="en-US" dirty="0" smtClean="0"/>
              <a:t>In a randomized trial of 187 symptomatic menopausal women, clinical hypnosis was associated with a 74.2% reduction in hot flashes compared with a 17.1% reduction in women randomized to structured attention control (P  .001). </a:t>
            </a:r>
          </a:p>
          <a:p>
            <a:pPr algn="l" rtl="0">
              <a:buFont typeface="Wingdings" pitchFamily="2" charset="2"/>
              <a:buChar char="ü"/>
            </a:pPr>
            <a:r>
              <a:rPr lang="en-US" dirty="0" smtClean="0"/>
              <a:t>The </a:t>
            </a:r>
            <a:r>
              <a:rPr lang="en-US" dirty="0" err="1" smtClean="0"/>
              <a:t>phytoestrogens</a:t>
            </a:r>
            <a:r>
              <a:rPr lang="en-US" dirty="0" smtClean="0"/>
              <a:t> are </a:t>
            </a:r>
            <a:r>
              <a:rPr lang="en-US" dirty="0" err="1" smtClean="0"/>
              <a:t>nonsteroidal</a:t>
            </a:r>
            <a:r>
              <a:rPr lang="en-US" dirty="0" smtClean="0"/>
              <a:t> compounds that have both estrogenic and anti-estrogenic properties. </a:t>
            </a:r>
          </a:p>
          <a:p>
            <a:pPr algn="l" rtl="0">
              <a:buFont typeface="Wingdings" pitchFamily="2" charset="2"/>
              <a:buChar char="ü"/>
            </a:pPr>
            <a:r>
              <a:rPr lang="en-US" dirty="0" smtClean="0"/>
              <a:t>Caution is advised because some of these agents, when consumed as supplements, can exert estrogenic effects, a concern in breast cancer survivors </a:t>
            </a:r>
          </a:p>
          <a:p>
            <a:pPr algn="l" rtl="0">
              <a:buFont typeface="Wingdings" pitchFamily="2" charset="2"/>
              <a:buChar char="ü"/>
            </a:pPr>
            <a:r>
              <a:rPr lang="en-US" dirty="0" smtClean="0"/>
              <a:t>although dietary soy appears to have no adverse effects on breast cancer prognosis.</a:t>
            </a:r>
            <a:endParaRPr lang="fa-IR" dirty="0" smtClean="0"/>
          </a:p>
          <a:p>
            <a:pPr algn="l" rtl="0">
              <a:buNone/>
            </a:pPr>
            <a:endParaRPr lang="fa-IR"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8194" name="Picture 2"/>
          <p:cNvPicPr>
            <a:picLocks noGrp="1" noChangeAspect="1" noChangeArrowheads="1"/>
          </p:cNvPicPr>
          <p:nvPr>
            <p:ph idx="1"/>
          </p:nvPr>
        </p:nvPicPr>
        <p:blipFill>
          <a:blip r:embed="rId2"/>
          <a:srcRect/>
          <a:stretch>
            <a:fillRect/>
          </a:stretch>
        </p:blipFill>
        <p:spPr bwMode="auto">
          <a:xfrm>
            <a:off x="1142976" y="214290"/>
            <a:ext cx="7643866" cy="64294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2050" name="Picture 2" descr="C:\Users\shegerf\Desktop\965YOKDJ\IMG_2296.JPG"/>
          <p:cNvPicPr>
            <a:picLocks noGrp="1" noChangeAspect="1" noChangeArrowheads="1"/>
          </p:cNvPicPr>
          <p:nvPr>
            <p:ph idx="1"/>
          </p:nvPr>
        </p:nvPicPr>
        <p:blipFill>
          <a:blip r:embed="rId2" cstate="print"/>
          <a:srcRect/>
          <a:stretch>
            <a:fillRect/>
          </a:stretch>
        </p:blipFill>
        <p:spPr bwMode="auto">
          <a:xfrm rot="5400000">
            <a:off x="-464351" y="464352"/>
            <a:ext cx="3286126" cy="2357421"/>
          </a:xfrm>
          <a:prstGeom prst="rect">
            <a:avLst/>
          </a:prstGeom>
          <a:noFill/>
        </p:spPr>
      </p:pic>
      <p:pic>
        <p:nvPicPr>
          <p:cNvPr id="2052" name="Picture 4" descr="C:\Users\shegerf\Desktop\965YOKDJ\IMG_2281.JPG"/>
          <p:cNvPicPr>
            <a:picLocks noChangeAspect="1" noChangeArrowheads="1"/>
          </p:cNvPicPr>
          <p:nvPr/>
        </p:nvPicPr>
        <p:blipFill>
          <a:blip r:embed="rId3" cstate="print"/>
          <a:srcRect/>
          <a:stretch>
            <a:fillRect/>
          </a:stretch>
        </p:blipFill>
        <p:spPr bwMode="auto">
          <a:xfrm>
            <a:off x="2428860" y="0"/>
            <a:ext cx="2214578" cy="3357562"/>
          </a:xfrm>
          <a:prstGeom prst="rect">
            <a:avLst/>
          </a:prstGeom>
          <a:noFill/>
        </p:spPr>
      </p:pic>
      <p:pic>
        <p:nvPicPr>
          <p:cNvPr id="2053" name="Picture 5" descr="C:\Users\shegerf\Desktop\965YOKDJ\IMG_2282.JPG"/>
          <p:cNvPicPr>
            <a:picLocks noChangeAspect="1" noChangeArrowheads="1"/>
          </p:cNvPicPr>
          <p:nvPr/>
        </p:nvPicPr>
        <p:blipFill>
          <a:blip r:embed="rId4" cstate="print"/>
          <a:srcRect/>
          <a:stretch>
            <a:fillRect/>
          </a:stretch>
        </p:blipFill>
        <p:spPr bwMode="auto">
          <a:xfrm>
            <a:off x="4786314" y="0"/>
            <a:ext cx="2000264" cy="3357562"/>
          </a:xfrm>
          <a:prstGeom prst="rect">
            <a:avLst/>
          </a:prstGeom>
          <a:noFill/>
        </p:spPr>
      </p:pic>
      <p:pic>
        <p:nvPicPr>
          <p:cNvPr id="6" name="Picture 6" descr="C:\Users\shegerf\Desktop\965YOKDJ\IMG_2283.JPG"/>
          <p:cNvPicPr>
            <a:picLocks noChangeAspect="1" noChangeArrowheads="1"/>
          </p:cNvPicPr>
          <p:nvPr/>
        </p:nvPicPr>
        <p:blipFill>
          <a:blip r:embed="rId5" cstate="print"/>
          <a:srcRect/>
          <a:stretch>
            <a:fillRect/>
          </a:stretch>
        </p:blipFill>
        <p:spPr bwMode="auto">
          <a:xfrm>
            <a:off x="0" y="3429000"/>
            <a:ext cx="2285984" cy="3429000"/>
          </a:xfrm>
          <a:prstGeom prst="rect">
            <a:avLst/>
          </a:prstGeom>
          <a:noFill/>
        </p:spPr>
      </p:pic>
      <p:pic>
        <p:nvPicPr>
          <p:cNvPr id="7" name="Picture 8" descr="C:\Users\shegerf\Desktop\965YOKDJ\IMG_2289.JPG"/>
          <p:cNvPicPr>
            <a:picLocks noChangeAspect="1" noChangeArrowheads="1"/>
          </p:cNvPicPr>
          <p:nvPr/>
        </p:nvPicPr>
        <p:blipFill>
          <a:blip r:embed="rId6" cstate="print"/>
          <a:srcRect/>
          <a:stretch>
            <a:fillRect/>
          </a:stretch>
        </p:blipFill>
        <p:spPr bwMode="auto">
          <a:xfrm>
            <a:off x="6928136" y="0"/>
            <a:ext cx="2215864" cy="3357562"/>
          </a:xfrm>
          <a:prstGeom prst="rect">
            <a:avLst/>
          </a:prstGeom>
          <a:noFill/>
        </p:spPr>
      </p:pic>
      <p:pic>
        <p:nvPicPr>
          <p:cNvPr id="8" name="Picture 9" descr="C:\Users\shegerf\Desktop\965YOKDJ\IMG_2294.JPG"/>
          <p:cNvPicPr>
            <a:picLocks noChangeAspect="1" noChangeArrowheads="1"/>
          </p:cNvPicPr>
          <p:nvPr/>
        </p:nvPicPr>
        <p:blipFill>
          <a:blip r:embed="rId7" cstate="print"/>
          <a:srcRect/>
          <a:stretch>
            <a:fillRect/>
          </a:stretch>
        </p:blipFill>
        <p:spPr bwMode="auto">
          <a:xfrm>
            <a:off x="2357422" y="3500438"/>
            <a:ext cx="2286016" cy="3357562"/>
          </a:xfrm>
          <a:prstGeom prst="rect">
            <a:avLst/>
          </a:prstGeom>
          <a:noFill/>
        </p:spPr>
      </p:pic>
      <p:pic>
        <p:nvPicPr>
          <p:cNvPr id="1026" name="Picture 2" descr="C:\Users\shegerf\Desktop\965YOKDJ\IMG_2310.JPG"/>
          <p:cNvPicPr>
            <a:picLocks noChangeAspect="1" noChangeArrowheads="1"/>
          </p:cNvPicPr>
          <p:nvPr/>
        </p:nvPicPr>
        <p:blipFill>
          <a:blip r:embed="rId8" cstate="print"/>
          <a:srcRect/>
          <a:stretch>
            <a:fillRect/>
          </a:stretch>
        </p:blipFill>
        <p:spPr bwMode="auto">
          <a:xfrm>
            <a:off x="4714876" y="3500438"/>
            <a:ext cx="2000264" cy="3357562"/>
          </a:xfrm>
          <a:prstGeom prst="rect">
            <a:avLst/>
          </a:prstGeom>
          <a:noFill/>
        </p:spPr>
      </p:pic>
      <p:pic>
        <p:nvPicPr>
          <p:cNvPr id="1027" name="Picture 3" descr="C:\Users\shegerf\Desktop\965YOKDJ\IMG_2315.JPG"/>
          <p:cNvPicPr>
            <a:picLocks noChangeAspect="1" noChangeArrowheads="1"/>
          </p:cNvPicPr>
          <p:nvPr/>
        </p:nvPicPr>
        <p:blipFill>
          <a:blip r:embed="rId9" cstate="print"/>
          <a:srcRect/>
          <a:stretch>
            <a:fillRect/>
          </a:stretch>
        </p:blipFill>
        <p:spPr bwMode="auto">
          <a:xfrm>
            <a:off x="6893721" y="3500438"/>
            <a:ext cx="2250279" cy="3357562"/>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2051" name="Picture 3" descr="C:\Users\shegerf\Desktop\965YOKDJ\IMG_2275.JPG"/>
          <p:cNvPicPr>
            <a:picLocks noChangeAspect="1" noChangeArrowheads="1"/>
          </p:cNvPicPr>
          <p:nvPr/>
        </p:nvPicPr>
        <p:blipFill>
          <a:blip r:embed="rId2" cstate="print"/>
          <a:srcRect/>
          <a:stretch>
            <a:fillRect/>
          </a:stretch>
        </p:blipFill>
        <p:spPr bwMode="auto">
          <a:xfrm>
            <a:off x="0" y="214290"/>
            <a:ext cx="3286116" cy="4572032"/>
          </a:xfrm>
          <a:prstGeom prst="rect">
            <a:avLst/>
          </a:prstGeom>
          <a:noFill/>
        </p:spPr>
      </p:pic>
      <p:pic>
        <p:nvPicPr>
          <p:cNvPr id="2052" name="Picture 4" descr="C:\Users\shegerf\Desktop\965YOKDJ\IMG_2312.JPG"/>
          <p:cNvPicPr>
            <a:picLocks noChangeAspect="1" noChangeArrowheads="1"/>
          </p:cNvPicPr>
          <p:nvPr/>
        </p:nvPicPr>
        <p:blipFill>
          <a:blip r:embed="rId3" cstate="print"/>
          <a:srcRect/>
          <a:stretch>
            <a:fillRect/>
          </a:stretch>
        </p:blipFill>
        <p:spPr bwMode="auto">
          <a:xfrm>
            <a:off x="3571868" y="285728"/>
            <a:ext cx="2571768" cy="4500594"/>
          </a:xfrm>
          <a:prstGeom prst="rect">
            <a:avLst/>
          </a:prstGeom>
          <a:noFill/>
        </p:spPr>
      </p:pic>
      <p:pic>
        <p:nvPicPr>
          <p:cNvPr id="2053" name="Picture 5" descr="C:\Users\shegerf\Desktop\965YOKDJ\IMG_2317.JPG"/>
          <p:cNvPicPr>
            <a:picLocks noChangeAspect="1" noChangeArrowheads="1"/>
          </p:cNvPicPr>
          <p:nvPr/>
        </p:nvPicPr>
        <p:blipFill>
          <a:blip r:embed="rId4" cstate="print"/>
          <a:srcRect/>
          <a:stretch>
            <a:fillRect/>
          </a:stretch>
        </p:blipFill>
        <p:spPr bwMode="auto">
          <a:xfrm>
            <a:off x="6357950" y="357166"/>
            <a:ext cx="2500330" cy="4429156"/>
          </a:xfrm>
          <a:prstGeom prst="rect">
            <a:avLst/>
          </a:prstGeom>
          <a:noFill/>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74638"/>
            <a:ext cx="7862150" cy="1143000"/>
          </a:xfrm>
        </p:spPr>
        <p:txBody>
          <a:bodyPr>
            <a:noAutofit/>
          </a:bodyPr>
          <a:lstStyle/>
          <a:p>
            <a:r>
              <a:rPr lang="en-US" sz="2800" b="1" dirty="0" smtClean="0"/>
              <a:t>Treatment of genitourinary syndrome of</a:t>
            </a:r>
            <a:br>
              <a:rPr lang="en-US" sz="2800" b="1" dirty="0" smtClean="0"/>
            </a:br>
            <a:r>
              <a:rPr lang="en-US" sz="2800" b="1" dirty="0" smtClean="0"/>
              <a:t>menopause</a:t>
            </a:r>
            <a:endParaRPr lang="fa-IR" sz="2800" dirty="0"/>
          </a:p>
        </p:txBody>
      </p:sp>
      <p:sp>
        <p:nvSpPr>
          <p:cNvPr id="3" name="Content Placeholder 2"/>
          <p:cNvSpPr>
            <a:spLocks noGrp="1"/>
          </p:cNvSpPr>
          <p:nvPr>
            <p:ph idx="1"/>
          </p:nvPr>
        </p:nvSpPr>
        <p:spPr>
          <a:xfrm>
            <a:off x="1071538" y="1447800"/>
            <a:ext cx="7862150" cy="4800600"/>
          </a:xfrm>
        </p:spPr>
        <p:txBody>
          <a:bodyPr>
            <a:normAutofit lnSpcReduction="10000"/>
          </a:bodyPr>
          <a:lstStyle/>
          <a:p>
            <a:pPr algn="l" rtl="0">
              <a:buNone/>
            </a:pPr>
            <a:r>
              <a:rPr lang="en-US" b="1" i="1" dirty="0" smtClean="0"/>
              <a:t>5.1 </a:t>
            </a:r>
            <a:r>
              <a:rPr lang="en-US" b="1" i="1" dirty="0"/>
              <a:t>Vaginal moisturizers and lubricants</a:t>
            </a:r>
          </a:p>
          <a:p>
            <a:pPr algn="l" rtl="0">
              <a:buFont typeface="Wingdings" pitchFamily="2" charset="2"/>
              <a:buChar char="v"/>
            </a:pPr>
            <a:r>
              <a:rPr lang="en-US" dirty="0"/>
              <a:t>5.1a For postmenopausal women with symptoms </a:t>
            </a:r>
            <a:r>
              <a:rPr lang="en-US" dirty="0" smtClean="0"/>
              <a:t>of </a:t>
            </a:r>
            <a:r>
              <a:rPr lang="en-US" dirty="0" err="1" smtClean="0"/>
              <a:t>vulvovaginal</a:t>
            </a:r>
            <a:r>
              <a:rPr lang="en-US" dirty="0" smtClean="0"/>
              <a:t> </a:t>
            </a:r>
            <a:r>
              <a:rPr lang="en-US" dirty="0"/>
              <a:t>atrophy (VVA), we suggest a trial of </a:t>
            </a:r>
            <a:r>
              <a:rPr lang="en-US" dirty="0" smtClean="0"/>
              <a:t>vaginal moisturizers </a:t>
            </a:r>
            <a:r>
              <a:rPr lang="en-US" dirty="0"/>
              <a:t>to be used at least twice weekly. (</a:t>
            </a:r>
            <a:r>
              <a:rPr lang="en-US" dirty="0" smtClean="0"/>
              <a:t>2 ++○○)</a:t>
            </a:r>
            <a:endParaRPr lang="en-US" dirty="0"/>
          </a:p>
          <a:p>
            <a:pPr algn="l" rtl="0">
              <a:buFont typeface="Wingdings" pitchFamily="2" charset="2"/>
              <a:buChar char="v"/>
            </a:pPr>
            <a:endParaRPr lang="en-US" dirty="0" smtClean="0"/>
          </a:p>
          <a:p>
            <a:pPr algn="l" rtl="0">
              <a:buFont typeface="Wingdings" pitchFamily="2" charset="2"/>
              <a:buChar char="v"/>
            </a:pPr>
            <a:r>
              <a:rPr lang="en-US" dirty="0" smtClean="0"/>
              <a:t>5.1b </a:t>
            </a:r>
            <a:r>
              <a:rPr lang="en-US" dirty="0"/>
              <a:t>For women who do not produce sufficient </a:t>
            </a:r>
            <a:r>
              <a:rPr lang="en-US" dirty="0" smtClean="0"/>
              <a:t>vaginal secretions </a:t>
            </a:r>
            <a:r>
              <a:rPr lang="en-US" dirty="0"/>
              <a:t>for comfortable sexual activity, we suggest </a:t>
            </a:r>
            <a:r>
              <a:rPr lang="en-US" dirty="0" smtClean="0"/>
              <a:t>vaginal lubricants</a:t>
            </a:r>
            <a:r>
              <a:rPr lang="en-US" dirty="0"/>
              <a:t>. (</a:t>
            </a:r>
            <a:r>
              <a:rPr lang="en-US" dirty="0" smtClean="0"/>
              <a:t>2++○○)</a:t>
            </a:r>
            <a:endParaRPr lang="fa-IR"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Vaginal estrogen therapies</a:t>
            </a:r>
            <a:endParaRPr lang="fa-IR" dirty="0"/>
          </a:p>
        </p:txBody>
      </p:sp>
      <p:sp>
        <p:nvSpPr>
          <p:cNvPr id="3" name="Content Placeholder 2"/>
          <p:cNvSpPr>
            <a:spLocks noGrp="1"/>
          </p:cNvSpPr>
          <p:nvPr>
            <p:ph idx="1"/>
          </p:nvPr>
        </p:nvSpPr>
        <p:spPr>
          <a:xfrm>
            <a:off x="1071538" y="1447800"/>
            <a:ext cx="7862150" cy="4800600"/>
          </a:xfrm>
        </p:spPr>
        <p:txBody>
          <a:bodyPr>
            <a:normAutofit/>
          </a:bodyPr>
          <a:lstStyle/>
          <a:p>
            <a:pPr algn="l" rtl="0">
              <a:buFont typeface="Wingdings" pitchFamily="2" charset="2"/>
              <a:buChar char="v"/>
            </a:pPr>
            <a:r>
              <a:rPr lang="en-US" dirty="0" smtClean="0"/>
              <a:t>5.2a </a:t>
            </a:r>
            <a:r>
              <a:rPr lang="en-US" dirty="0"/>
              <a:t>For women </a:t>
            </a:r>
            <a:r>
              <a:rPr lang="en-US" dirty="0">
                <a:solidFill>
                  <a:srgbClr val="0070C0"/>
                </a:solidFill>
              </a:rPr>
              <a:t>without a history of hormone- (</a:t>
            </a:r>
            <a:r>
              <a:rPr lang="en-US" dirty="0" smtClean="0">
                <a:solidFill>
                  <a:srgbClr val="0070C0"/>
                </a:solidFill>
              </a:rPr>
              <a:t>estrogen) dependent </a:t>
            </a:r>
            <a:r>
              <a:rPr lang="en-US" dirty="0">
                <a:solidFill>
                  <a:srgbClr val="0070C0"/>
                </a:solidFill>
              </a:rPr>
              <a:t>cancers </a:t>
            </a:r>
            <a:r>
              <a:rPr lang="en-US" dirty="0"/>
              <a:t>who are seeking relief from </a:t>
            </a:r>
            <a:r>
              <a:rPr lang="en-US" dirty="0" smtClean="0"/>
              <a:t>symptoms of </a:t>
            </a:r>
            <a:r>
              <a:rPr lang="en-US" dirty="0"/>
              <a:t>genitourinary syndrome of menopause (</a:t>
            </a:r>
            <a:r>
              <a:rPr lang="en-US" dirty="0">
                <a:solidFill>
                  <a:srgbClr val="0070C0"/>
                </a:solidFill>
              </a:rPr>
              <a:t>GSM</a:t>
            </a:r>
            <a:r>
              <a:rPr lang="en-US" dirty="0"/>
              <a:t>) (</a:t>
            </a:r>
            <a:r>
              <a:rPr lang="en-US" dirty="0" smtClean="0"/>
              <a:t>including VVA</a:t>
            </a:r>
            <a:r>
              <a:rPr lang="en-US" dirty="0"/>
              <a:t>) that </a:t>
            </a:r>
            <a:r>
              <a:rPr lang="en-US" dirty="0">
                <a:solidFill>
                  <a:srgbClr val="0070C0"/>
                </a:solidFill>
              </a:rPr>
              <a:t>persist despite using vaginal </a:t>
            </a:r>
            <a:r>
              <a:rPr lang="en-US" dirty="0" smtClean="0">
                <a:solidFill>
                  <a:srgbClr val="0070C0"/>
                </a:solidFill>
              </a:rPr>
              <a:t>lubricants </a:t>
            </a:r>
            <a:r>
              <a:rPr lang="en-US" dirty="0" smtClean="0"/>
              <a:t>and </a:t>
            </a:r>
            <a:r>
              <a:rPr lang="en-US" dirty="0"/>
              <a:t>moisturizers, we recommend </a:t>
            </a:r>
            <a:r>
              <a:rPr lang="en-US" dirty="0">
                <a:solidFill>
                  <a:srgbClr val="0070C0"/>
                </a:solidFill>
              </a:rPr>
              <a:t>low-dose vaginal ET</a:t>
            </a:r>
            <a:r>
              <a:rPr lang="en-US" dirty="0" smtClean="0"/>
              <a:t>. (1 +++○)</a:t>
            </a:r>
            <a:endParaRPr lang="fa-I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428604"/>
            <a:ext cx="7862150" cy="6072230"/>
          </a:xfrm>
        </p:spPr>
        <p:txBody>
          <a:bodyPr>
            <a:normAutofit/>
          </a:bodyPr>
          <a:lstStyle/>
          <a:p>
            <a:pPr algn="l">
              <a:buNone/>
            </a:pPr>
            <a:r>
              <a:rPr lang="en-US" b="1" dirty="0" smtClean="0"/>
              <a:t>Post-intervention: </a:t>
            </a:r>
            <a:r>
              <a:rPr lang="en-US" dirty="0" smtClean="0">
                <a:solidFill>
                  <a:srgbClr val="00B050"/>
                </a:solidFill>
              </a:rPr>
              <a:t>both trials </a:t>
            </a:r>
            <a:r>
              <a:rPr lang="en-US" dirty="0" smtClean="0"/>
              <a:t>were neutral.</a:t>
            </a:r>
          </a:p>
          <a:p>
            <a:pPr algn="l">
              <a:buNone/>
            </a:pPr>
            <a:r>
              <a:rPr lang="en-US" b="1" dirty="0" smtClean="0"/>
              <a:t>cumulative 13-year follow-up</a:t>
            </a:r>
            <a:r>
              <a:rPr lang="en-US" dirty="0" smtClean="0"/>
              <a:t>:</a:t>
            </a:r>
          </a:p>
          <a:p>
            <a:pPr algn="l">
              <a:buNone/>
            </a:pPr>
            <a:r>
              <a:rPr lang="en-US" dirty="0" smtClean="0">
                <a:solidFill>
                  <a:srgbClr val="00B050"/>
                </a:solidFill>
              </a:rPr>
              <a:t>CEE+MPA :1.09</a:t>
            </a:r>
            <a:r>
              <a:rPr lang="en-US" dirty="0" smtClean="0"/>
              <a:t> (0.96–1.24)</a:t>
            </a:r>
          </a:p>
          <a:p>
            <a:pPr algn="l">
              <a:buNone/>
            </a:pPr>
            <a:r>
              <a:rPr lang="en-US" dirty="0" smtClean="0">
                <a:solidFill>
                  <a:srgbClr val="0070C0"/>
                </a:solidFill>
              </a:rPr>
              <a:t>CEE : 0.94 </a:t>
            </a:r>
            <a:r>
              <a:rPr lang="en-US" dirty="0" smtClean="0"/>
              <a:t>(0.82–1.09) </a:t>
            </a:r>
          </a:p>
          <a:p>
            <a:pPr algn="l">
              <a:buNone/>
            </a:pPr>
            <a:endParaRPr lang="en-US" b="1" dirty="0" smtClean="0"/>
          </a:p>
          <a:p>
            <a:pPr algn="l">
              <a:buNone/>
            </a:pPr>
            <a:r>
              <a:rPr lang="en-US" b="1" dirty="0" smtClean="0"/>
              <a:t>Stratified analyses (by age and time since menopause):</a:t>
            </a:r>
          </a:p>
          <a:p>
            <a:pPr algn="l">
              <a:buNone/>
            </a:pPr>
            <a:r>
              <a:rPr lang="en-US" dirty="0" smtClean="0"/>
              <a:t>(p for trend =</a:t>
            </a:r>
            <a:r>
              <a:rPr lang="en-US" dirty="0" smtClean="0">
                <a:solidFill>
                  <a:srgbClr val="FF0000"/>
                </a:solidFill>
              </a:rPr>
              <a:t>0.08</a:t>
            </a:r>
            <a:r>
              <a:rPr lang="en-US" dirty="0" smtClean="0"/>
              <a:t>)</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428604"/>
            <a:ext cx="7862150" cy="6072230"/>
          </a:xfrm>
        </p:spPr>
        <p:txBody>
          <a:bodyPr>
            <a:normAutofit fontScale="92500" lnSpcReduction="20000"/>
          </a:bodyPr>
          <a:lstStyle/>
          <a:p>
            <a:pPr algn="l" rtl="0">
              <a:buFont typeface="Wingdings" pitchFamily="2" charset="2"/>
              <a:buChar char="Ø"/>
            </a:pPr>
            <a:r>
              <a:rPr lang="en-US" dirty="0" smtClean="0"/>
              <a:t>As a guiding principle, we recommend using the lowest effective dose.</a:t>
            </a:r>
          </a:p>
          <a:p>
            <a:pPr algn="l" rtl="0">
              <a:buFont typeface="Wingdings" pitchFamily="2" charset="2"/>
              <a:buChar char="Ø"/>
            </a:pPr>
            <a:r>
              <a:rPr lang="en-US" dirty="0" smtClean="0"/>
              <a:t>RCTs of low-dose vaginal estrogen products report rapid improvement of vaginal symptoms (vagina dryness or </a:t>
            </a:r>
            <a:r>
              <a:rPr lang="en-US" dirty="0" err="1" smtClean="0"/>
              <a:t>dyspareunia</a:t>
            </a:r>
            <a:r>
              <a:rPr lang="en-US" dirty="0" smtClean="0"/>
              <a:t>) and urinary symptoms (</a:t>
            </a:r>
            <a:r>
              <a:rPr lang="en-US" dirty="0" err="1" smtClean="0"/>
              <a:t>dysuria</a:t>
            </a:r>
            <a:r>
              <a:rPr lang="en-US" dirty="0" smtClean="0"/>
              <a:t> and urge incontinence) within 2 to 3 weeks. </a:t>
            </a:r>
          </a:p>
          <a:p>
            <a:pPr algn="l" rtl="0">
              <a:buFont typeface="Wingdings" pitchFamily="2" charset="2"/>
              <a:buChar char="Ø"/>
            </a:pPr>
            <a:r>
              <a:rPr lang="en-US" dirty="0" smtClean="0"/>
              <a:t>Objective improvements continue at 12 weeks and are maintained to 1 year. </a:t>
            </a:r>
          </a:p>
          <a:p>
            <a:pPr algn="l" rtl="0">
              <a:buFont typeface="Wingdings" pitchFamily="2" charset="2"/>
              <a:buChar char="Ø"/>
            </a:pPr>
            <a:r>
              <a:rPr lang="en-US" dirty="0" smtClean="0"/>
              <a:t>Limited evidence suggests that vaginal ET may prevent recurrent urinary tract infections and overactive bladder.</a:t>
            </a:r>
          </a:p>
          <a:p>
            <a:pPr algn="l" rtl="0">
              <a:buFont typeface="Wingdings" pitchFamily="2" charset="2"/>
              <a:buChar char="Ø"/>
            </a:pPr>
            <a:r>
              <a:rPr lang="en-US" dirty="0" smtClean="0"/>
              <a:t>No clear proof exists that </a:t>
            </a:r>
            <a:r>
              <a:rPr lang="fr-FR" dirty="0" smtClean="0"/>
              <a:t>vaginal ET </a:t>
            </a:r>
            <a:r>
              <a:rPr lang="fr-FR" dirty="0" err="1" smtClean="0"/>
              <a:t>prevents</a:t>
            </a:r>
            <a:r>
              <a:rPr lang="fr-FR" dirty="0" smtClean="0"/>
              <a:t> or </a:t>
            </a:r>
            <a:r>
              <a:rPr lang="fr-FR" dirty="0" err="1" smtClean="0"/>
              <a:t>improves</a:t>
            </a:r>
            <a:r>
              <a:rPr lang="fr-FR" dirty="0" smtClean="0"/>
              <a:t> </a:t>
            </a:r>
            <a:r>
              <a:rPr lang="fr-FR" dirty="0" err="1" smtClean="0"/>
              <a:t>pelvic</a:t>
            </a:r>
            <a:r>
              <a:rPr lang="fr-FR" dirty="0" smtClean="0"/>
              <a:t> </a:t>
            </a:r>
            <a:r>
              <a:rPr lang="fr-FR" dirty="0" err="1" smtClean="0"/>
              <a:t>prolapse</a:t>
            </a:r>
            <a:r>
              <a:rPr lang="fr-FR" dirty="0" smtClean="0"/>
              <a:t> </a:t>
            </a:r>
            <a:r>
              <a:rPr lang="en-US" dirty="0" smtClean="0"/>
              <a:t>but it may be advantageous preoperatively .</a:t>
            </a:r>
          </a:p>
          <a:p>
            <a:pPr algn="l" rtl="0">
              <a:buFont typeface="Wingdings" pitchFamily="2" charset="2"/>
              <a:buChar char="Ø"/>
            </a:pPr>
            <a:endParaRPr lang="fa-IR"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9218" name="Picture 2"/>
          <p:cNvPicPr>
            <a:picLocks noGrp="1" noChangeAspect="1" noChangeArrowheads="1"/>
          </p:cNvPicPr>
          <p:nvPr>
            <p:ph idx="1"/>
          </p:nvPr>
        </p:nvPicPr>
        <p:blipFill>
          <a:blip r:embed="rId2"/>
          <a:srcRect/>
          <a:stretch>
            <a:fillRect/>
          </a:stretch>
        </p:blipFill>
        <p:spPr bwMode="auto">
          <a:xfrm>
            <a:off x="611585" y="285728"/>
            <a:ext cx="8322865" cy="6286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6" name="Picture 2" descr="C:\Users\shegerf\Desktop\965YOKDJ\IMG_2285.JPG"/>
          <p:cNvPicPr>
            <a:picLocks noGrp="1" noChangeAspect="1" noChangeArrowheads="1"/>
          </p:cNvPicPr>
          <p:nvPr>
            <p:ph sz="half" idx="1"/>
          </p:nvPr>
        </p:nvPicPr>
        <p:blipFill>
          <a:blip r:embed="rId2" cstate="print"/>
          <a:srcRect/>
          <a:stretch>
            <a:fillRect/>
          </a:stretch>
        </p:blipFill>
        <p:spPr bwMode="auto">
          <a:xfrm>
            <a:off x="1435100" y="2484437"/>
            <a:ext cx="3657600" cy="2743200"/>
          </a:xfrm>
          <a:prstGeom prst="rect">
            <a:avLst/>
          </a:prstGeom>
          <a:noFill/>
        </p:spPr>
      </p:pic>
      <p:pic>
        <p:nvPicPr>
          <p:cNvPr id="1027" name="Picture 3" descr="C:\Users\shegerf\Desktop\965YOKDJ\IMG_2287.JPG"/>
          <p:cNvPicPr>
            <a:picLocks noGrp="1" noChangeAspect="1" noChangeArrowheads="1"/>
          </p:cNvPicPr>
          <p:nvPr>
            <p:ph sz="half" idx="2"/>
          </p:nvPr>
        </p:nvPicPr>
        <p:blipFill>
          <a:blip r:embed="rId3" cstate="print"/>
          <a:srcRect/>
          <a:stretch>
            <a:fillRect/>
          </a:stretch>
        </p:blipFill>
        <p:spPr bwMode="auto">
          <a:xfrm>
            <a:off x="5276850" y="2484437"/>
            <a:ext cx="3657600" cy="2743200"/>
          </a:xfrm>
          <a:prstGeom prst="rect">
            <a:avLst/>
          </a:prstGeo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76" y="571480"/>
            <a:ext cx="7790712" cy="5929354"/>
          </a:xfrm>
        </p:spPr>
        <p:txBody>
          <a:bodyPr>
            <a:normAutofit/>
          </a:bodyPr>
          <a:lstStyle/>
          <a:p>
            <a:pPr algn="l" rtl="0">
              <a:buNone/>
            </a:pPr>
            <a:r>
              <a:rPr lang="en-US" dirty="0" smtClean="0"/>
              <a:t>Side effects:</a:t>
            </a:r>
          </a:p>
          <a:p>
            <a:pPr algn="l" rtl="0">
              <a:buFont typeface="Wingdings" pitchFamily="2" charset="2"/>
              <a:buChar char="Ø"/>
            </a:pPr>
            <a:r>
              <a:rPr lang="en-US" dirty="0" err="1" smtClean="0"/>
              <a:t>vulvovaginal</a:t>
            </a:r>
            <a:r>
              <a:rPr lang="en-US" dirty="0" smtClean="0"/>
              <a:t> </a:t>
            </a:r>
            <a:r>
              <a:rPr lang="en-US" dirty="0" err="1" smtClean="0"/>
              <a:t>candidiasis</a:t>
            </a:r>
            <a:r>
              <a:rPr lang="en-US" dirty="0" smtClean="0"/>
              <a:t> </a:t>
            </a:r>
          </a:p>
          <a:p>
            <a:pPr algn="l" rtl="0">
              <a:buFont typeface="Wingdings" pitchFamily="2" charset="2"/>
              <a:buChar char="Ø"/>
            </a:pPr>
            <a:r>
              <a:rPr lang="en-US" dirty="0" smtClean="0"/>
              <a:t>with higher dosing and systemic absorption, vaginal bleeding and breast Pain</a:t>
            </a:r>
          </a:p>
          <a:p>
            <a:pPr algn="l" rtl="0">
              <a:buFont typeface="Wingdings" pitchFamily="2" charset="2"/>
              <a:buChar char="Ø"/>
            </a:pPr>
            <a:r>
              <a:rPr lang="en-US" dirty="0" smtClean="0"/>
              <a:t>Increased CVD or VTE risk has not been reported (actual neutral effect due</a:t>
            </a:r>
          </a:p>
          <a:p>
            <a:pPr algn="l" rtl="0">
              <a:buNone/>
            </a:pPr>
            <a:r>
              <a:rPr lang="en-US" dirty="0" smtClean="0"/>
              <a:t>  to the absence of a first-pass hepatic effect by vaginal estrogens, or that studies of women at high CVD or VTE risk are lacking)</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Practice statement</a:t>
            </a:r>
            <a:endParaRPr lang="fa-IR" dirty="0"/>
          </a:p>
        </p:txBody>
      </p:sp>
      <p:sp>
        <p:nvSpPr>
          <p:cNvPr id="3" name="Content Placeholder 2"/>
          <p:cNvSpPr>
            <a:spLocks noGrp="1"/>
          </p:cNvSpPr>
          <p:nvPr>
            <p:ph idx="1"/>
          </p:nvPr>
        </p:nvSpPr>
        <p:spPr>
          <a:xfrm>
            <a:off x="1071538" y="1428736"/>
            <a:ext cx="7615262" cy="4929222"/>
          </a:xfrm>
        </p:spPr>
        <p:txBody>
          <a:bodyPr>
            <a:normAutofit fontScale="85000" lnSpcReduction="20000"/>
          </a:bodyPr>
          <a:lstStyle/>
          <a:p>
            <a:pPr algn="l" rtl="0">
              <a:buFont typeface="Wingdings" pitchFamily="2" charset="2"/>
              <a:buChar char="v"/>
            </a:pPr>
            <a:r>
              <a:rPr lang="en-US" dirty="0" smtClean="0"/>
              <a:t>5.2b </a:t>
            </a:r>
            <a:r>
              <a:rPr lang="en-US" dirty="0"/>
              <a:t>In women with a history of breast or </a:t>
            </a:r>
            <a:r>
              <a:rPr lang="en-US" dirty="0" smtClean="0"/>
              <a:t>endometrial cancer</a:t>
            </a:r>
            <a:r>
              <a:rPr lang="en-US" dirty="0"/>
              <a:t>, who present with symptomatic GSM (</a:t>
            </a:r>
            <a:r>
              <a:rPr lang="en-US" dirty="0" smtClean="0"/>
              <a:t>including VVA</a:t>
            </a:r>
            <a:r>
              <a:rPr lang="en-US" dirty="0"/>
              <a:t>), that does not respond to </a:t>
            </a:r>
            <a:r>
              <a:rPr lang="en-US" dirty="0" err="1"/>
              <a:t>nonhormonal</a:t>
            </a:r>
            <a:r>
              <a:rPr lang="en-US" dirty="0"/>
              <a:t> </a:t>
            </a:r>
            <a:r>
              <a:rPr lang="en-US" dirty="0" smtClean="0"/>
              <a:t>therapies, we </a:t>
            </a:r>
            <a:r>
              <a:rPr lang="en-US" dirty="0"/>
              <a:t>suggest a shared decision-making approach that </a:t>
            </a:r>
            <a:r>
              <a:rPr lang="en-US" dirty="0" smtClean="0"/>
              <a:t>includes</a:t>
            </a:r>
            <a:r>
              <a:rPr lang="en-US" dirty="0"/>
              <a:t> </a:t>
            </a:r>
            <a:r>
              <a:rPr lang="en-US" dirty="0" smtClean="0"/>
              <a:t>the </a:t>
            </a:r>
            <a:r>
              <a:rPr lang="en-US" dirty="0"/>
              <a:t>treating oncologist to discuss using </a:t>
            </a:r>
            <a:r>
              <a:rPr lang="en-US" dirty="0" smtClean="0"/>
              <a:t>low-dose vaginal </a:t>
            </a:r>
            <a:r>
              <a:rPr lang="en-US" dirty="0"/>
              <a:t>ET. (Ungraded best practice statement)</a:t>
            </a:r>
          </a:p>
          <a:p>
            <a:pPr algn="l" rtl="0">
              <a:buNone/>
            </a:pPr>
            <a:endParaRPr lang="en-US" dirty="0" smtClean="0"/>
          </a:p>
          <a:p>
            <a:pPr algn="l" rtl="0">
              <a:buFont typeface="Wingdings" pitchFamily="2" charset="2"/>
              <a:buChar char="v"/>
            </a:pPr>
            <a:r>
              <a:rPr lang="en-US" dirty="0" smtClean="0"/>
              <a:t>5.2c </a:t>
            </a:r>
            <a:r>
              <a:rPr lang="en-US" dirty="0"/>
              <a:t>For women taking </a:t>
            </a:r>
            <a:r>
              <a:rPr lang="en-US" dirty="0" err="1"/>
              <a:t>raloxifene</a:t>
            </a:r>
            <a:r>
              <a:rPr lang="en-US" dirty="0"/>
              <a:t>, without a history </a:t>
            </a:r>
            <a:r>
              <a:rPr lang="en-US" dirty="0" smtClean="0"/>
              <a:t>of hormone- </a:t>
            </a:r>
            <a:r>
              <a:rPr lang="en-US" dirty="0"/>
              <a:t>(estrogen) dependent cancers, who </a:t>
            </a:r>
            <a:r>
              <a:rPr lang="en-US" dirty="0" smtClean="0"/>
              <a:t>develop symptoms </a:t>
            </a:r>
            <a:r>
              <a:rPr lang="en-US" dirty="0"/>
              <a:t>of GSM (including VVA) that do not </a:t>
            </a:r>
            <a:r>
              <a:rPr lang="en-US" dirty="0" smtClean="0"/>
              <a:t>respond to </a:t>
            </a:r>
            <a:r>
              <a:rPr lang="en-US" dirty="0" err="1"/>
              <a:t>nonhormonal</a:t>
            </a:r>
            <a:r>
              <a:rPr lang="en-US" dirty="0"/>
              <a:t> therapies, we suggest adding </a:t>
            </a:r>
            <a:r>
              <a:rPr lang="en-US" dirty="0" smtClean="0"/>
              <a:t>low-dose vaginal </a:t>
            </a:r>
            <a:r>
              <a:rPr lang="en-US" dirty="0"/>
              <a:t>ET. (</a:t>
            </a:r>
            <a:r>
              <a:rPr lang="en-US" dirty="0" smtClean="0"/>
              <a:t>2 ++○○)</a:t>
            </a:r>
            <a:endParaRPr lang="en-US" dirty="0"/>
          </a:p>
          <a:p>
            <a:pPr algn="l" rtl="0">
              <a:buFont typeface="Wingdings" pitchFamily="2" charset="2"/>
              <a:buChar char="v"/>
            </a:pPr>
            <a:endParaRPr lang="fa-IR"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785794"/>
            <a:ext cx="7615262" cy="5340369"/>
          </a:xfrm>
        </p:spPr>
        <p:txBody>
          <a:bodyPr>
            <a:normAutofit/>
          </a:bodyPr>
          <a:lstStyle/>
          <a:p>
            <a:pPr algn="l" rtl="0">
              <a:buFont typeface="Wingdings" pitchFamily="2" charset="2"/>
              <a:buChar char="v"/>
            </a:pPr>
            <a:r>
              <a:rPr lang="en-US" dirty="0" smtClean="0"/>
              <a:t>5.2d For women using low-dose vaginal ET, we suggest against adding a </a:t>
            </a:r>
            <a:r>
              <a:rPr lang="en-US" dirty="0" err="1" smtClean="0"/>
              <a:t>progestogen</a:t>
            </a:r>
            <a:r>
              <a:rPr lang="en-US" dirty="0" smtClean="0"/>
              <a:t> (</a:t>
            </a:r>
            <a:r>
              <a:rPr lang="en-US" dirty="0" err="1" smtClean="0"/>
              <a:t>ie</a:t>
            </a:r>
            <a:r>
              <a:rPr lang="en-US" dirty="0" smtClean="0"/>
              <a:t>, no need for adding </a:t>
            </a:r>
            <a:r>
              <a:rPr lang="en-US" dirty="0" err="1" smtClean="0"/>
              <a:t>progestogen</a:t>
            </a:r>
            <a:r>
              <a:rPr lang="en-US" dirty="0" smtClean="0"/>
              <a:t> to prevent endometrial hyperplasia). (2+○○○)</a:t>
            </a:r>
          </a:p>
          <a:p>
            <a:pPr algn="l" rtl="0">
              <a:buFont typeface="Wingdings" pitchFamily="2" charset="2"/>
              <a:buChar char="v"/>
            </a:pPr>
            <a:endParaRPr lang="en-US" dirty="0" smtClean="0"/>
          </a:p>
          <a:p>
            <a:pPr algn="l" rtl="0">
              <a:buFont typeface="Wingdings" pitchFamily="2" charset="2"/>
              <a:buChar char="v"/>
            </a:pPr>
            <a:r>
              <a:rPr lang="en-US" dirty="0" smtClean="0"/>
              <a:t>5.2e For women using vaginal ET who report postmenopausal bleeding or spotting, we recommend prompt evaluation for endometrial pathology. (1++○○)</a:t>
            </a:r>
          </a:p>
          <a:p>
            <a:pPr algn="l" rtl="0">
              <a:buFont typeface="Wingdings" pitchFamily="2" charset="2"/>
              <a:buChar char="v"/>
            </a:pPr>
            <a:endParaRPr lang="fa-IR"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357166"/>
            <a:ext cx="7862150" cy="5891234"/>
          </a:xfrm>
        </p:spPr>
        <p:txBody>
          <a:bodyPr/>
          <a:lstStyle/>
          <a:p>
            <a:pPr algn="l">
              <a:buNone/>
            </a:pPr>
            <a:r>
              <a:rPr lang="en-US" b="1" i="1" dirty="0" err="1" smtClean="0"/>
              <a:t>Ospemifene</a:t>
            </a:r>
            <a:endParaRPr lang="en-US" b="1" i="1" dirty="0"/>
          </a:p>
          <a:p>
            <a:pPr algn="l" rtl="0">
              <a:buFont typeface="Wingdings" pitchFamily="2" charset="2"/>
              <a:buChar char="v"/>
            </a:pPr>
            <a:r>
              <a:rPr lang="en-US" dirty="0"/>
              <a:t>5.3a For treatment of </a:t>
            </a:r>
            <a:r>
              <a:rPr lang="en-US" dirty="0">
                <a:solidFill>
                  <a:schemeClr val="accent3">
                    <a:lumMod val="75000"/>
                  </a:schemeClr>
                </a:solidFill>
              </a:rPr>
              <a:t>moderate to severe </a:t>
            </a:r>
            <a:r>
              <a:rPr lang="en-US" dirty="0" err="1" smtClean="0">
                <a:solidFill>
                  <a:schemeClr val="accent3">
                    <a:lumMod val="75000"/>
                  </a:schemeClr>
                </a:solidFill>
              </a:rPr>
              <a:t>dyspareunia</a:t>
            </a:r>
            <a:r>
              <a:rPr lang="en-US" dirty="0" smtClean="0"/>
              <a:t> associated </a:t>
            </a:r>
            <a:r>
              <a:rPr lang="en-US" dirty="0"/>
              <a:t>with vaginal atrophy in </a:t>
            </a:r>
            <a:r>
              <a:rPr lang="en-US" dirty="0" smtClean="0"/>
              <a:t>postmenopausal women </a:t>
            </a:r>
            <a:r>
              <a:rPr lang="en-US" dirty="0"/>
              <a:t>without contraindications, we suggest a trial </a:t>
            </a:r>
            <a:r>
              <a:rPr lang="en-US" dirty="0" smtClean="0"/>
              <a:t>of </a:t>
            </a:r>
            <a:r>
              <a:rPr lang="en-US" dirty="0" err="1" smtClean="0"/>
              <a:t>ospemifene</a:t>
            </a:r>
            <a:r>
              <a:rPr lang="en-US" dirty="0"/>
              <a:t>. (</a:t>
            </a:r>
            <a:r>
              <a:rPr lang="en-US" dirty="0" smtClean="0"/>
              <a:t>2 +++○)</a:t>
            </a:r>
          </a:p>
          <a:p>
            <a:pPr algn="l" rtl="0">
              <a:buFont typeface="Wingdings" pitchFamily="2" charset="2"/>
              <a:buChar char="v"/>
            </a:pPr>
            <a:endParaRPr lang="en-US" dirty="0" smtClean="0"/>
          </a:p>
          <a:p>
            <a:pPr algn="l" rtl="0">
              <a:buFont typeface="Wingdings" pitchFamily="2" charset="2"/>
              <a:buChar char="v"/>
            </a:pPr>
            <a:r>
              <a:rPr lang="en-US" dirty="0" smtClean="0"/>
              <a:t>5.3b For women with a history of breast cancer presenting with </a:t>
            </a:r>
            <a:r>
              <a:rPr lang="en-US" dirty="0" err="1" smtClean="0"/>
              <a:t>dyspareunia</a:t>
            </a:r>
            <a:r>
              <a:rPr lang="en-US" dirty="0" smtClean="0"/>
              <a:t>, we recommend against </a:t>
            </a:r>
            <a:r>
              <a:rPr lang="en-US" dirty="0" err="1" smtClean="0"/>
              <a:t>ospemifene</a:t>
            </a:r>
            <a:r>
              <a:rPr lang="en-US" dirty="0" smtClean="0"/>
              <a:t>. (1 +○○○)</a:t>
            </a:r>
            <a:endParaRPr lang="fa-IR" dirty="0" smtClean="0"/>
          </a:p>
          <a:p>
            <a:pPr algn="l">
              <a:buNone/>
            </a:pPr>
            <a:endParaRPr lang="fa-IR"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071538" y="1447800"/>
            <a:ext cx="1857388" cy="4800600"/>
          </a:xfrm>
        </p:spPr>
        <p:txBody>
          <a:bodyPr/>
          <a:lstStyle/>
          <a:p>
            <a:pPr algn="l">
              <a:buNone/>
            </a:pPr>
            <a:r>
              <a:rPr lang="en-US" dirty="0" smtClean="0"/>
              <a:t>Thanks</a:t>
            </a:r>
          </a:p>
          <a:p>
            <a:pPr algn="l">
              <a:buNone/>
            </a:pPr>
            <a:r>
              <a:rPr lang="en-US" dirty="0" smtClean="0"/>
              <a:t>For</a:t>
            </a:r>
          </a:p>
          <a:p>
            <a:pPr algn="l">
              <a:buNone/>
            </a:pPr>
            <a:r>
              <a:rPr lang="en-US" dirty="0" smtClean="0"/>
              <a:t>Your</a:t>
            </a:r>
          </a:p>
          <a:p>
            <a:pPr algn="l">
              <a:buNone/>
            </a:pPr>
            <a:r>
              <a:rPr lang="en-US" dirty="0" smtClean="0"/>
              <a:t>Attention</a:t>
            </a:r>
          </a:p>
          <a:p>
            <a:pPr algn="l">
              <a:buNone/>
            </a:pPr>
            <a:endParaRPr lang="fa-IR" dirty="0"/>
          </a:p>
        </p:txBody>
      </p:sp>
      <p:pic>
        <p:nvPicPr>
          <p:cNvPr id="21506" name="Picture 2" descr="C:\Users\shegerf\Desktop\New folder\IMG_1930.JPG"/>
          <p:cNvPicPr>
            <a:picLocks noChangeAspect="1" noChangeArrowheads="1"/>
          </p:cNvPicPr>
          <p:nvPr/>
        </p:nvPicPr>
        <p:blipFill>
          <a:blip r:embed="rId2"/>
          <a:srcRect/>
          <a:stretch>
            <a:fillRect/>
          </a:stretch>
        </p:blipFill>
        <p:spPr bwMode="auto">
          <a:xfrm>
            <a:off x="2857488" y="0"/>
            <a:ext cx="6286512" cy="68580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4386</TotalTime>
  <Words>5823</Words>
  <Application>Microsoft Office PowerPoint</Application>
  <PresentationFormat>On-screen Show (4:3)</PresentationFormat>
  <Paragraphs>516</Paragraphs>
  <Slides>97</Slides>
  <Notes>0</Notes>
  <HiddenSlides>0</HiddenSlides>
  <MMClips>0</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Solstice</vt:lpstr>
      <vt:lpstr>Treatment of Symptoms of the Menopause</vt:lpstr>
      <vt:lpstr>AGENDA</vt:lpstr>
      <vt:lpstr>Slide 3</vt:lpstr>
      <vt:lpstr>Slide 4</vt:lpstr>
      <vt:lpstr>Slide 5</vt:lpstr>
      <vt:lpstr>Slide 6</vt:lpstr>
      <vt:lpstr>Primary Endpoints in the Two Trials: Intervention and Post-Intervention Results</vt:lpstr>
      <vt:lpstr>Coronary heart disease (CHD)</vt:lpstr>
      <vt:lpstr>Slide 9</vt:lpstr>
      <vt:lpstr>Breast cancer</vt:lpstr>
      <vt:lpstr>Slide 11</vt:lpstr>
      <vt:lpstr>Stroke</vt:lpstr>
      <vt:lpstr>Pulmonary embolism</vt:lpstr>
      <vt:lpstr>Colorectal cancer</vt:lpstr>
      <vt:lpstr>Slide 15</vt:lpstr>
      <vt:lpstr>All-cause mortality</vt:lpstr>
      <vt:lpstr>Global index</vt:lpstr>
      <vt:lpstr>Secondary Endpoints in the Two Trials</vt:lpstr>
      <vt:lpstr>Slide 19</vt:lpstr>
      <vt:lpstr>Key message</vt:lpstr>
      <vt:lpstr>Cont..</vt:lpstr>
      <vt:lpstr>Slide 22</vt:lpstr>
      <vt:lpstr>Slide 23</vt:lpstr>
      <vt:lpstr>1.0 Diagnosis and symptoms of menopause </vt:lpstr>
      <vt:lpstr>Definitions of Spectrum of Menopause</vt:lpstr>
      <vt:lpstr>Slide 26</vt:lpstr>
      <vt:lpstr>Slide 27</vt:lpstr>
      <vt:lpstr>Vasomotor symptoms</vt:lpstr>
      <vt:lpstr>Slide 29</vt:lpstr>
      <vt:lpstr>Slide 30</vt:lpstr>
      <vt:lpstr>2.0 Health considerations for all menopausal women</vt:lpstr>
      <vt:lpstr>Slide 32</vt:lpstr>
      <vt:lpstr>3.1 Estrogen and progestogen therapy </vt:lpstr>
      <vt:lpstr>Specific Cautions to Use of Systemic MHT or SERMs for Treatment of Menopausal Symptoms</vt:lpstr>
      <vt:lpstr>Slide 35</vt:lpstr>
      <vt:lpstr>Slide 36</vt:lpstr>
      <vt:lpstr>effects of CEE alone or combined with MPA in women ages 50–59 years during intervention phase of WHI.</vt:lpstr>
      <vt:lpstr>Benefits of MHT</vt:lpstr>
      <vt:lpstr>Potential preventive benefits of menopausal hormone therapy</vt:lpstr>
      <vt:lpstr>Risks of MHT</vt:lpstr>
      <vt:lpstr>Individual baseline risk assessment and therapeutic decisions</vt:lpstr>
      <vt:lpstr>Cardiovascular risk</vt:lpstr>
      <vt:lpstr>Slide 43</vt:lpstr>
      <vt:lpstr>Slide 44</vt:lpstr>
      <vt:lpstr>Slide 45</vt:lpstr>
      <vt:lpstr>Slide 46</vt:lpstr>
      <vt:lpstr>Venous thromboembolic events</vt:lpstr>
      <vt:lpstr>Slide 48</vt:lpstr>
      <vt:lpstr>Breast cancer</vt:lpstr>
      <vt:lpstr>Slide 50</vt:lpstr>
      <vt:lpstr>Slide 51</vt:lpstr>
      <vt:lpstr>Tailoring MHT</vt:lpstr>
      <vt:lpstr>Systemic estrogen therapies</vt:lpstr>
      <vt:lpstr>Slide 54</vt:lpstr>
      <vt:lpstr>Progestogen therapies</vt:lpstr>
      <vt:lpstr>Slide 56</vt:lpstr>
      <vt:lpstr>Slide 57</vt:lpstr>
      <vt:lpstr>Combination hormone therapies</vt:lpstr>
      <vt:lpstr>Slide 59</vt:lpstr>
      <vt:lpstr>Slide 60</vt:lpstr>
      <vt:lpstr>Cutaneous and transdermal estradiol</vt:lpstr>
      <vt:lpstr>Progestogen administration</vt:lpstr>
      <vt:lpstr>Progestogen alone</vt:lpstr>
      <vt:lpstr>Custom-compounded hormones</vt:lpstr>
      <vt:lpstr>3.2 Conjugated equine estrogens with bazedoxifene</vt:lpstr>
      <vt:lpstr>3.3 Tibolone</vt:lpstr>
      <vt:lpstr>Slide 67</vt:lpstr>
      <vt:lpstr>Monitoring during therapy</vt:lpstr>
      <vt:lpstr>Slide 69</vt:lpstr>
      <vt:lpstr>Clinical Caveats During Treatment With MHT</vt:lpstr>
      <vt:lpstr>Slide 71</vt:lpstr>
      <vt:lpstr>Slide 72</vt:lpstr>
      <vt:lpstr>Stopping considerations</vt:lpstr>
      <vt:lpstr>Slide 74</vt:lpstr>
      <vt:lpstr>4.0 Nonhormonal therapies for VMS</vt:lpstr>
      <vt:lpstr>4.1 Nonhormonal prescription therapies for VMS</vt:lpstr>
      <vt:lpstr>Slide 77</vt:lpstr>
      <vt:lpstr>Slide 78</vt:lpstr>
      <vt:lpstr>Slide 79</vt:lpstr>
      <vt:lpstr>Slide 80</vt:lpstr>
      <vt:lpstr>Relative efficacy of nonhormonal prescription therapies vs estrogens</vt:lpstr>
      <vt:lpstr>Slide 82</vt:lpstr>
      <vt:lpstr>4.2 Over-the-counter and alternative nonhormonal therapies for VMS</vt:lpstr>
      <vt:lpstr>Slide 84</vt:lpstr>
      <vt:lpstr>Slide 85</vt:lpstr>
      <vt:lpstr>Slide 86</vt:lpstr>
      <vt:lpstr>Slide 87</vt:lpstr>
      <vt:lpstr>Treatment of genitourinary syndrome of menopause</vt:lpstr>
      <vt:lpstr>Vaginal estrogen therapies</vt:lpstr>
      <vt:lpstr>Slide 90</vt:lpstr>
      <vt:lpstr>Slide 91</vt:lpstr>
      <vt:lpstr>Slide 92</vt:lpstr>
      <vt:lpstr>Slide 93</vt:lpstr>
      <vt:lpstr>Practice statement</vt:lpstr>
      <vt:lpstr>Slide 95</vt:lpstr>
      <vt:lpstr>Slide 96</vt:lpstr>
      <vt:lpstr>Slide 97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shegerf</dc:creator>
  <cp:lastModifiedBy>shegerf</cp:lastModifiedBy>
  <cp:revision>142</cp:revision>
  <dcterms:created xsi:type="dcterms:W3CDTF">2015-11-16T15:23:22Z</dcterms:created>
  <dcterms:modified xsi:type="dcterms:W3CDTF">2016-01-11T02:49:23Z</dcterms:modified>
</cp:coreProperties>
</file>