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  <p:sldMasterId id="2147483744" r:id="rId3"/>
    <p:sldMasterId id="2147483756" r:id="rId4"/>
  </p:sldMasterIdLst>
  <p:sldIdLst>
    <p:sldId id="289" r:id="rId5"/>
    <p:sldId id="290" r:id="rId6"/>
    <p:sldId id="294" r:id="rId7"/>
    <p:sldId id="295" r:id="rId8"/>
    <p:sldId id="296" r:id="rId9"/>
    <p:sldId id="291" r:id="rId10"/>
    <p:sldId id="298" r:id="rId11"/>
    <p:sldId id="297" r:id="rId12"/>
    <p:sldId id="300" r:id="rId13"/>
    <p:sldId id="302" r:id="rId14"/>
    <p:sldId id="299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0B0"/>
    <a:srgbClr val="6066B4"/>
    <a:srgbClr val="727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3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0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2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033A6DE9-84E9-4F6B-9525-A200164BBB74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FE91-DB2C-47DA-A58E-964F0E4152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59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635CE056-8126-4D73-AF91-EE12E16FFFBB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59058082-C81D-499D-89A3-A9F2B242B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8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5D1C14B-1198-4C4A-B842-61B82ACD7C68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A6959BCA-C6E4-439F-B48A-C68C02464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13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C76BB1DF-6BD7-43D5-8FD4-ED347242BA43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68387B93-D0F8-4006-BF26-F9AC9007A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09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8BBFCC91-F79B-4BB4-8E5C-9B1606AB9CBF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52CED893-CC63-4111-8491-9258DBC52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09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239A2745-B27D-47EC-9AFF-AEB4EB5098C8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1333387C-7C35-43CE-8529-F580F9652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56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97180317-8523-4AB1-94FA-748EE070A22E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28471712-EBC2-4642-9004-2292E8A66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29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4344BD0F-264E-420E-9107-8E50A68202C6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3731B01A-80BC-458F-BBFF-1D2C84496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97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914F73D6-E5ED-4362-8A1E-04E9BF16232C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E9F7E13A-AFA5-4E69-8172-1B55FE523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92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E483B969-55B2-4CC6-A0EC-23437AC03DD0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8944F1D0-B0E4-4EEA-BE0E-DB21AC1C4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50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DFB6115A-9917-4C8F-9D5A-1225707A0D5C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6FD4C109-7AA8-459F-A9E9-96934CE42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14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3F5CD7-43D4-4664-984C-00460A631ED1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F8ABB7-EED0-4C53-980A-68A8FC562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89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10FE-7F18-42BB-9DA5-A1B40FDEFA32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5688-6643-4631-B7F2-1FE7BC903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912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E97797-B6AE-40EB-AA3D-92A971954E50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57D7BB-82EB-4479-85E0-368F5552A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7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92D2-68BC-4A15-841B-ACD6571AAD94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7DCB-D56C-4C67-A7C7-091581807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408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BCFC-91B1-4002-971D-2146483000CC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C771-BCE2-4308-BDA5-F3E511F89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89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42F5-1E68-4011-8EB4-C97000AB5973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63DDA-61A2-43B9-A3BF-CB2441B92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33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F58B2A-EBF4-43B2-B917-BF1134176AC8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98DB76-6F7C-4C10-A42E-C976CADDA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03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4DF7-CF79-4260-8750-FB5CC14B4BF3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BAAB6-D860-4F74-8364-F0F046E72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18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D3A696-2809-4E01-9E80-B34034B69299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3C79A-2210-42DF-A142-2C762D9C8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27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7FB81-D394-4C93-A54F-DA46D5EF997A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5C44-C37D-4A20-9F36-1FE5F5866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481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AA13-8410-49E6-B033-E32CFD5A800E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BC934-AB72-4E59-9D4D-BBD9D2841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727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F8926-3ED2-48C5-84E9-28AEAB569FE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3DD9E-05E2-4026-A79C-A6227DDF36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626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A8F29-13F3-4971-8DA0-6FF9367093E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5641-E05C-4C1E-923B-7CC17822E53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69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582A-9891-43F4-96C7-5A487C901E4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FB12-1EF0-4216-A25C-ADF1CFA0B1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975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76902-2CA2-40AB-B7EA-B9BB4A79DE2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21311-3501-45D5-87E1-A2644808EC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3124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88A82-8DBE-4FAD-96FF-6E01D5E1C05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CB291-ADC2-4A22-A37D-11EF5E6569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8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6F2DB-8EA5-419C-8510-0879EE3CB0E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C424A-23A0-46BE-A2FF-FE11C35081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9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809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BCEE-4908-4A30-971E-5CC914A5625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2E9-3A85-4966-9F1B-D83ACE7C3C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507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D8B2-4558-4DF6-B3CF-1C6E06E0B7B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2241-FEA7-484B-B70A-BD3C69406E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59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5587B-795F-42BA-AF03-26EEE39132E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9546-0C33-41E7-A233-BAC57221E1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83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C7BE4-77AA-4506-BF33-498AB7C2FB2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F8CD-8F25-46E1-B17C-2B7ED9B36A8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204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8834-9CD0-4D7D-AD2A-D09E2C88F82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2E212-9F17-42C2-9042-73E386D411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7213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2057400"/>
            <a:ext cx="381846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5134" y="20574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5134" y="41910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F374E-5CC6-4ECE-BF22-21DAFDE4C16B}" type="datetime1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3287-D71A-4ED0-B627-7B699ED53C02}" type="slidenum">
              <a:rPr lang="ar-SA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83933"/>
      </p:ext>
    </p:extLst>
  </p:cSld>
  <p:clrMapOvr>
    <a:masterClrMapping/>
  </p:clrMapOvr>
  <p:transition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2057400"/>
            <a:ext cx="381846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134" y="2057400"/>
            <a:ext cx="381846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9DCEE-8730-4CEC-96A6-EA80607D72E1}" type="datetime1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6E896-95B3-465C-AA2F-6A0BDFBD2F89}" type="slidenum">
              <a:rPr lang="ar-SA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68215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7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5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5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8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9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9AA2DA"/>
            </a:gs>
            <a:gs pos="0">
              <a:srgbClr val="6066B4"/>
            </a:gs>
            <a:gs pos="100000">
              <a:srgbClr val="D4DEFF"/>
            </a:gs>
            <a:gs pos="72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DF7D-D8B2-4E55-8BD3-337A1CE62DD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BFB2E8-2CA0-47B5-BF92-B0A38A801095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57BA00-AA3A-4ED0-A804-01AA3CB333BB}" type="slidenum">
              <a:rPr lang="en-US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EECE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09AEC84-C8E5-45E2-98A1-8607ED120E2E}" type="datetimeFigureOut">
              <a:rPr lang="en-US"/>
              <a:pPr>
                <a:defRPr/>
              </a:pPr>
              <a:t>9/20/2015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EECE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EECE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ACBAD92-C5EB-4A0E-86FB-53C80AF3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7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6594DA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3D39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3D39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BEFF4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52D892-FE81-4FA8-A5EE-D2C1B6F11EC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9A823-C17D-4D57-AA0E-5C54A49199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9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44000">
              <a:srgbClr val="000000"/>
            </a:gs>
            <a:gs pos="64999">
              <a:srgbClr val="171717"/>
            </a:gs>
            <a:gs pos="81000">
              <a:srgbClr val="262626"/>
            </a:gs>
            <a:gs pos="100000">
              <a:srgbClr val="40404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5538"/>
            <a:ext cx="7239000" cy="1362075"/>
          </a:xfrm>
        </p:spPr>
        <p:txBody>
          <a:bodyPr rtlCol="0">
            <a:normAutofit fontScale="90000"/>
          </a:bodyPr>
          <a:lstStyle/>
          <a:p>
            <a:pPr marL="484632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6000" dirty="0" smtClean="0">
                <a:ln w="6350"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r" pitchFamily="2" charset="-78"/>
                <a:cs typeface="Zar" pitchFamily="2" charset="-78"/>
              </a:rPr>
              <a:t>به نام  يگانه پروردگار</a:t>
            </a:r>
            <a:endParaRPr lang="en-US" sz="6000" dirty="0">
              <a:ln w="6350"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ar" pitchFamily="2" charset="-78"/>
              <a:cs typeface="Zar" pitchFamily="2" charset="-78"/>
            </a:endParaRPr>
          </a:p>
        </p:txBody>
      </p:sp>
      <p:pic>
        <p:nvPicPr>
          <p:cNvPr id="24579" name="Picture 2" descr="D:\Slides\for slides\flowers\Go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5394">
            <a:off x="6634163" y="554038"/>
            <a:ext cx="30448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2800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Image result for Logistic model 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557" y="2627656"/>
            <a:ext cx="2025557" cy="178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05836" y="5181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Ln (OR) = </a:t>
            </a:r>
            <a:r>
              <a:rPr lang="el-GR" sz="2800" dirty="0" smtClean="0"/>
              <a:t>β</a:t>
            </a:r>
            <a:endParaRPr lang="en-US" sz="2800" dirty="0"/>
          </a:p>
        </p:txBody>
      </p:sp>
      <p:pic>
        <p:nvPicPr>
          <p:cNvPr id="5" name="Picture 5" descr="http://www.biochemia-medica.com/sites/default/files/24-1_Sperandei%20S-Formul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536" y="1219200"/>
            <a:ext cx="4419600" cy="73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32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Challenges in regression models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Model assumptions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Fitness of the model(s)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Which variables/covariates should be included.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How many covariates could be included.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Which </a:t>
            </a:r>
            <a:r>
              <a:rPr lang="en-US" sz="2800" dirty="0" smtClean="0"/>
              <a:t>variables/covariates should be adjusted.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Overfitting</a:t>
            </a:r>
            <a:r>
              <a:rPr lang="en-US" sz="2800" dirty="0" smtClean="0"/>
              <a:t> / Optimization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s\for slides\flowers\Go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1206" y="-381000"/>
            <a:ext cx="10874034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62400" y="4952999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از توجه شما سپاسگزارم</a:t>
            </a:r>
            <a:endParaRPr lang="en-US" sz="4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048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Statistical Modeling</a:t>
            </a:r>
            <a:b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Just Simply to Understand !</a:t>
            </a:r>
            <a:endParaRPr lang="en-US" sz="3100" dirty="0">
              <a:solidFill>
                <a:srgbClr val="3F7A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Subtitle 4"/>
          <p:cNvSpPr>
            <a:spLocks noGrp="1"/>
          </p:cNvSpPr>
          <p:nvPr>
            <p:ph type="subTitle" idx="1"/>
          </p:nvPr>
        </p:nvSpPr>
        <p:spPr>
          <a:xfrm>
            <a:off x="76200" y="3962400"/>
            <a:ext cx="8610600" cy="1828800"/>
          </a:xfrm>
        </p:spPr>
        <p:txBody>
          <a:bodyPr/>
          <a:lstStyle/>
          <a:p>
            <a:pPr marL="36513" algn="ctr" eaLnBrk="1" hangingPunct="1">
              <a:lnSpc>
                <a:spcPct val="300000"/>
              </a:lnSpc>
              <a:spcBef>
                <a:spcPct val="0"/>
              </a:spcBef>
            </a:pPr>
            <a:r>
              <a:rPr lang="en-US" alt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Davood</a:t>
            </a:r>
            <a:r>
              <a:rPr lang="en-US" alt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Khalili</a:t>
            </a:r>
            <a:r>
              <a:rPr lang="en-US" alt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MD, MPH, PhD </a:t>
            </a:r>
          </a:p>
          <a:p>
            <a:pPr marL="36513"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Biostatistics &amp; Epidemiology</a:t>
            </a:r>
          </a:p>
          <a:p>
            <a:pPr marL="36513"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Institute for Endocrine Sciences</a:t>
            </a:r>
          </a:p>
          <a:p>
            <a:pPr marL="36513"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Shahid</a:t>
            </a:r>
            <a:r>
              <a:rPr lang="en-US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Beheshti</a:t>
            </a:r>
            <a:r>
              <a:rPr lang="en-US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 of Medical Sciences</a:t>
            </a:r>
          </a:p>
        </p:txBody>
      </p:sp>
    </p:spTree>
    <p:extLst>
      <p:ext uri="{BB962C8B-B14F-4D97-AF65-F5344CB8AC3E}">
        <p14:creationId xmlns:p14="http://schemas.microsoft.com/office/powerpoint/2010/main" val="38994719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103212"/>
              </p:ext>
            </p:extLst>
          </p:nvPr>
        </p:nvGraphicFramePr>
        <p:xfrm>
          <a:off x="762000" y="3200400"/>
          <a:ext cx="8085824" cy="322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663"/>
                <a:gridCol w="1344249"/>
                <a:gridCol w="2223582"/>
                <a:gridCol w="1617165"/>
                <a:gridCol w="1617165"/>
              </a:tblGrid>
              <a:tr h="7288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Food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(% sick)</a:t>
                      </a:r>
                    </a:p>
                    <a:p>
                      <a:r>
                        <a:rPr lang="en-US" sz="1800" baseline="0" dirty="0" smtClean="0"/>
                        <a:t>           a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ate (% sick)</a:t>
                      </a:r>
                    </a:p>
                    <a:p>
                      <a:r>
                        <a:rPr lang="en-US" sz="1800" dirty="0" smtClean="0"/>
                        <a:t>                  b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a/b</a:t>
                      </a:r>
                    </a:p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A-b</a:t>
                      </a:r>
                    </a:p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Egg salad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83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2.77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53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Macaroni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76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67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1.13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Cheese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71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69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1.03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Tuna salad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78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1.56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Ice cream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78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1.21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Other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72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1.44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8313" y="333375"/>
            <a:ext cx="829468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a food poisoning how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 we determine whether an excess risk is associated with each of the food items?</a:t>
            </a:r>
          </a:p>
          <a:p>
            <a:pPr marL="179388" indent="-179388" algn="just">
              <a:defRPr/>
            </a:pP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  <a:p>
            <a:pPr marL="179388" indent="-179388" algn="just">
              <a:buFontTx/>
              <a:buChar char="-"/>
              <a:defRPr/>
            </a:pP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One approach is to calculate the </a:t>
            </a:r>
            <a:r>
              <a:rPr lang="en-US" sz="1600" i="1" dirty="0">
                <a:solidFill>
                  <a:srgbClr val="FF0000"/>
                </a:solidFill>
                <a:cs typeface="Arial" pitchFamily="34" charset="0"/>
              </a:rPr>
              <a:t>ratio of the attack rate</a:t>
            </a: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in those who ate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each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food to the attack rate in those who did not eat the food.(</a:t>
            </a:r>
            <a:r>
              <a:rPr lang="en-US" sz="1600" u="sng" dirty="0">
                <a:solidFill>
                  <a:prstClr val="black"/>
                </a:solidFill>
                <a:cs typeface="Arial" pitchFamily="34" charset="0"/>
              </a:rPr>
              <a:t>column C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)</a:t>
            </a:r>
          </a:p>
          <a:p>
            <a:pPr marL="179388" indent="-179388" algn="just">
              <a:defRPr/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marL="179388" indent="-179388" algn="just">
              <a:defRPr/>
            </a:pP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- An alternate approach for identifying any excess risk in exposed individuals is </a:t>
            </a:r>
            <a:r>
              <a:rPr lang="en-US" sz="1600" i="1" dirty="0">
                <a:solidFill>
                  <a:srgbClr val="FF0000"/>
                </a:solidFill>
                <a:cs typeface="Arial" pitchFamily="34" charset="0"/>
              </a:rPr>
              <a:t>to subtract the risk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in those who did not eat the food from the risk in those who did eat the food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en-US" sz="1600" u="sng" dirty="0">
                <a:solidFill>
                  <a:prstClr val="black"/>
                </a:solidFill>
                <a:cs typeface="Arial" pitchFamily="34" charset="0"/>
              </a:rPr>
              <a:t>column D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)</a:t>
            </a:r>
          </a:p>
          <a:p>
            <a:pPr algn="just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98877-3595-49B1-A282-D7452E87CE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A6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simple approach for a </a:t>
            </a:r>
            <a:r>
              <a:rPr lang="en-US" sz="2800" b="1" dirty="0">
                <a:solidFill>
                  <a:srgbClr val="6A6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 disease </a:t>
            </a:r>
            <a:r>
              <a:rPr lang="en-US" sz="2800" b="1" dirty="0" smtClean="0">
                <a:solidFill>
                  <a:srgbClr val="6A6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an infectious disease) which has </a:t>
            </a:r>
            <a:r>
              <a:rPr lang="en-US" sz="2800" b="1" dirty="0">
                <a:solidFill>
                  <a:srgbClr val="6A6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single cause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about multifactorial diseases like NCDs?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65641-E05C-4C1E-923B-7CC17822E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9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65641-E05C-4C1E-923B-7CC17822E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8674" name="Picture 2" descr="http://www.causality.inf.ethz.ch/data/lucap_graph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507695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9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9AA2DA"/>
            </a:gs>
            <a:gs pos="0">
              <a:srgbClr val="6066B4"/>
            </a:gs>
            <a:gs pos="100000">
              <a:srgbClr val="D4DEFF"/>
            </a:gs>
            <a:gs pos="41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regression model, put simply,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501" y="2953434"/>
            <a:ext cx="865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prstClr val="black"/>
                </a:solidFill>
              </a:rPr>
              <a:t>Y</a:t>
            </a:r>
            <a:r>
              <a:rPr lang="en-US" sz="2800" u="sng" dirty="0" smtClean="0">
                <a:solidFill>
                  <a:prstClr val="black"/>
                </a:solidFill>
              </a:rPr>
              <a:t> =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u="sng" dirty="0" smtClean="0">
                <a:solidFill>
                  <a:prstClr val="black"/>
                </a:solidFill>
              </a:rPr>
              <a:t>0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 ….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400" u="sng" dirty="0" smtClean="0">
                <a:solidFill>
                  <a:prstClr val="black"/>
                </a:solidFill>
              </a:rPr>
              <a:t>n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err="1" smtClean="0">
                <a:solidFill>
                  <a:prstClr val="black"/>
                </a:solidFill>
              </a:rPr>
              <a:t>X</a:t>
            </a:r>
            <a:r>
              <a:rPr lang="en-US" sz="2800" b="1" u="sng" dirty="0" err="1" smtClean="0">
                <a:solidFill>
                  <a:prstClr val="black"/>
                </a:solidFill>
              </a:rPr>
              <a:t>n</a:t>
            </a:r>
            <a:endParaRPr lang="en-US" sz="2800" b="1" u="sng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894" y="4515134"/>
            <a:ext cx="6412305" cy="1938992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black"/>
                </a:solidFill>
              </a:rPr>
              <a:t>X</a:t>
            </a:r>
            <a:r>
              <a:rPr lang="en-US" sz="2000" dirty="0" smtClean="0">
                <a:solidFill>
                  <a:prstClr val="black"/>
                </a:solidFill>
              </a:rPr>
              <a:t> is a risk factor /  predictor</a:t>
            </a:r>
          </a:p>
          <a:p>
            <a:pPr>
              <a:lnSpc>
                <a:spcPct val="150000"/>
              </a:lnSpc>
            </a:pPr>
            <a:r>
              <a:rPr lang="el-GR" sz="2800" dirty="0" smtClean="0">
                <a:solidFill>
                  <a:prstClr val="black"/>
                </a:solidFill>
              </a:rPr>
              <a:t>β</a:t>
            </a:r>
            <a:r>
              <a:rPr lang="en-US" sz="1600" b="1" dirty="0" smtClean="0">
                <a:solidFill>
                  <a:prstClr val="black"/>
                </a:solidFill>
              </a:rPr>
              <a:t>1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b="1" dirty="0" smtClean="0">
                <a:solidFill>
                  <a:prstClr val="black"/>
                </a:solidFill>
              </a:rPr>
              <a:t>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emphasizes on the importance of the risk factor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l-GR" sz="2800" dirty="0" smtClean="0">
                <a:solidFill>
                  <a:prstClr val="black"/>
                </a:solidFill>
              </a:rPr>
              <a:t>β</a:t>
            </a:r>
            <a:r>
              <a:rPr lang="en-US" sz="2000" dirty="0" smtClean="0">
                <a:solidFill>
                  <a:prstClr val="black"/>
                </a:solidFill>
              </a:rPr>
              <a:t>0  shows the baseline 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7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9AA2DA"/>
            </a:gs>
            <a:gs pos="0">
              <a:srgbClr val="6066B4"/>
            </a:gs>
            <a:gs pos="100000">
              <a:srgbClr val="D4DEFF"/>
            </a:gs>
            <a:gs pos="41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Extensions to simple regression models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981200"/>
            <a:ext cx="865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f</a:t>
            </a:r>
            <a:r>
              <a:rPr lang="en-US" sz="2800" b="1" u="sng" dirty="0" smtClean="0">
                <a:solidFill>
                  <a:srgbClr val="FF0000"/>
                </a:solidFill>
              </a:rPr>
              <a:t>(Y)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=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u="sng" dirty="0" smtClean="0">
                <a:solidFill>
                  <a:prstClr val="black"/>
                </a:solidFill>
              </a:rPr>
              <a:t>0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 ….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400" u="sng" dirty="0" smtClean="0">
                <a:solidFill>
                  <a:prstClr val="black"/>
                </a:solidFill>
              </a:rPr>
              <a:t>n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err="1" smtClean="0">
                <a:solidFill>
                  <a:prstClr val="black"/>
                </a:solidFill>
              </a:rPr>
              <a:t>X</a:t>
            </a:r>
            <a:r>
              <a:rPr lang="en-US" sz="2800" b="1" u="sng" dirty="0" err="1" smtClean="0">
                <a:solidFill>
                  <a:prstClr val="black"/>
                </a:solidFill>
              </a:rPr>
              <a:t>n</a:t>
            </a:r>
            <a:endParaRPr lang="en-US" sz="2800" b="1" u="sng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101" y="3048000"/>
            <a:ext cx="865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f</a:t>
            </a:r>
            <a:r>
              <a:rPr lang="en-US" sz="2800" b="1" u="sng" dirty="0" smtClean="0">
                <a:solidFill>
                  <a:srgbClr val="FF0000"/>
                </a:solidFill>
              </a:rPr>
              <a:t>(Y)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=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u="sng" dirty="0" smtClean="0">
                <a:solidFill>
                  <a:prstClr val="black"/>
                </a:solidFill>
              </a:rPr>
              <a:t>0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f</a:t>
            </a:r>
            <a:r>
              <a:rPr lang="en-US" sz="2800" u="sng" dirty="0" smtClean="0">
                <a:solidFill>
                  <a:srgbClr val="FF0000"/>
                </a:solidFill>
              </a:rPr>
              <a:t>(</a:t>
            </a:r>
            <a:r>
              <a:rPr lang="en-US" sz="2400" b="1" u="sng" dirty="0" smtClean="0">
                <a:solidFill>
                  <a:srgbClr val="FF0000"/>
                </a:solidFill>
              </a:rPr>
              <a:t>X1</a:t>
            </a:r>
            <a:r>
              <a:rPr lang="en-US" sz="2800" b="1" u="sng" dirty="0" smtClean="0">
                <a:solidFill>
                  <a:srgbClr val="FF0000"/>
                </a:solidFill>
              </a:rPr>
              <a:t>)</a:t>
            </a:r>
            <a:r>
              <a:rPr lang="en-US" sz="2800" u="sng" dirty="0" smtClean="0">
                <a:solidFill>
                  <a:srgbClr val="FF0000"/>
                </a:solidFill>
              </a:rPr>
              <a:t>  </a:t>
            </a:r>
            <a:r>
              <a:rPr lang="en-US" sz="2800" u="sng" dirty="0" smtClean="0">
                <a:solidFill>
                  <a:prstClr val="black"/>
                </a:solidFill>
              </a:rPr>
              <a:t>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 ….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400" u="sng" dirty="0" smtClean="0">
                <a:solidFill>
                  <a:prstClr val="black"/>
                </a:solidFill>
              </a:rPr>
              <a:t>n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err="1" smtClean="0">
                <a:solidFill>
                  <a:prstClr val="black"/>
                </a:solidFill>
              </a:rPr>
              <a:t>X</a:t>
            </a:r>
            <a:r>
              <a:rPr lang="en-US" sz="2800" b="1" u="sng" dirty="0" err="1" smtClean="0">
                <a:solidFill>
                  <a:prstClr val="black"/>
                </a:solidFill>
              </a:rPr>
              <a:t>n</a:t>
            </a:r>
            <a:endParaRPr lang="en-US" sz="2800" b="1" u="sng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99" y="5827931"/>
            <a:ext cx="8658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kern="3000" dirty="0" smtClean="0">
                <a:solidFill>
                  <a:prstClr val="black"/>
                </a:solidFill>
              </a:rPr>
              <a:t>. . .</a:t>
            </a:r>
            <a:endParaRPr lang="en-US" sz="4800" b="1" kern="3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114800"/>
            <a:ext cx="865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prstClr val="black"/>
                </a:solidFill>
              </a:rPr>
              <a:t>Y</a:t>
            </a:r>
            <a:r>
              <a:rPr lang="en-US" sz="2800" u="sng" dirty="0" smtClean="0">
                <a:solidFill>
                  <a:prstClr val="black"/>
                </a:solidFill>
              </a:rPr>
              <a:t> =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u="sng" dirty="0" smtClean="0">
                <a:solidFill>
                  <a:prstClr val="black"/>
                </a:solidFill>
              </a:rPr>
              <a:t>0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</a:t>
            </a:r>
            <a:r>
              <a:rPr lang="el-GR" sz="2800" u="sng" dirty="0" smtClean="0">
                <a:solidFill>
                  <a:srgbClr val="FF0000"/>
                </a:solidFill>
              </a:rPr>
              <a:t>γ</a:t>
            </a:r>
            <a:r>
              <a:rPr lang="en-US" sz="2000" i="1" u="sng" dirty="0" smtClean="0">
                <a:solidFill>
                  <a:srgbClr val="FF0000"/>
                </a:solidFill>
              </a:rPr>
              <a:t>1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X</a:t>
            </a:r>
            <a:r>
              <a:rPr lang="en-US" sz="2400" b="1" u="sng" dirty="0">
                <a:solidFill>
                  <a:srgbClr val="FF0000"/>
                </a:solidFill>
              </a:rPr>
              <a:t>1</a:t>
            </a:r>
            <a:r>
              <a:rPr lang="en-US" sz="3600" b="1" u="sng" dirty="0">
                <a:solidFill>
                  <a:srgbClr val="FF0000"/>
                </a:solidFill>
              </a:rPr>
              <a:t> X</a:t>
            </a:r>
            <a:r>
              <a:rPr lang="en-US" sz="2400" b="1" u="sng" dirty="0">
                <a:solidFill>
                  <a:srgbClr val="FF0000"/>
                </a:solidFill>
              </a:rPr>
              <a:t>2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2800" u="sng" dirty="0">
                <a:solidFill>
                  <a:prstClr val="black"/>
                </a:solidFill>
              </a:rPr>
              <a:t>+ </a:t>
            </a:r>
            <a:r>
              <a:rPr lang="en-US" sz="2800" u="sng" dirty="0" smtClean="0">
                <a:solidFill>
                  <a:prstClr val="black"/>
                </a:solidFill>
              </a:rPr>
              <a:t>…. 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400" u="sng" dirty="0" smtClean="0">
                <a:solidFill>
                  <a:prstClr val="black"/>
                </a:solidFill>
              </a:rPr>
              <a:t>n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err="1" smtClean="0">
                <a:solidFill>
                  <a:prstClr val="black"/>
                </a:solidFill>
              </a:rPr>
              <a:t>X</a:t>
            </a:r>
            <a:r>
              <a:rPr lang="en-US" sz="2800" b="1" u="sng" dirty="0" err="1" smtClean="0">
                <a:solidFill>
                  <a:prstClr val="black"/>
                </a:solidFill>
              </a:rPr>
              <a:t>n</a:t>
            </a:r>
            <a:endParaRPr lang="en-US" sz="2800" b="1" u="sng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181600"/>
            <a:ext cx="865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prstClr val="black"/>
                </a:solidFill>
              </a:rPr>
              <a:t>Y</a:t>
            </a:r>
            <a:r>
              <a:rPr lang="en-US" sz="2800" u="sng" dirty="0" smtClean="0">
                <a:solidFill>
                  <a:prstClr val="black"/>
                </a:solidFill>
              </a:rPr>
              <a:t> =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u="sng" dirty="0" smtClean="0">
                <a:solidFill>
                  <a:prstClr val="black"/>
                </a:solidFill>
              </a:rPr>
              <a:t>0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 + </a:t>
            </a:r>
            <a:r>
              <a:rPr lang="el-GR" sz="2800" u="sng" dirty="0" smtClean="0">
                <a:solidFill>
                  <a:srgbClr val="FF0000"/>
                </a:solidFill>
              </a:rPr>
              <a:t>γ</a:t>
            </a:r>
            <a:r>
              <a:rPr lang="en-US" sz="2000" i="1" u="sng" dirty="0" smtClean="0">
                <a:solidFill>
                  <a:srgbClr val="FF0000"/>
                </a:solidFill>
              </a:rPr>
              <a:t>1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X</a:t>
            </a:r>
            <a:r>
              <a:rPr lang="en-US" b="1" u="sng" dirty="0">
                <a:solidFill>
                  <a:srgbClr val="FF0000"/>
                </a:solidFill>
              </a:rPr>
              <a:t>1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+ …. 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400" u="sng" dirty="0" smtClean="0">
                <a:solidFill>
                  <a:prstClr val="black"/>
                </a:solidFill>
              </a:rPr>
              <a:t>n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err="1" smtClean="0">
                <a:solidFill>
                  <a:prstClr val="black"/>
                </a:solidFill>
              </a:rPr>
              <a:t>X</a:t>
            </a:r>
            <a:r>
              <a:rPr lang="en-US" sz="2800" b="1" u="sng" dirty="0" err="1" smtClean="0">
                <a:solidFill>
                  <a:prstClr val="black"/>
                </a:solidFill>
              </a:rPr>
              <a:t>n</a:t>
            </a:r>
            <a:endParaRPr lang="en-US" sz="2800" b="1" u="sng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50862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atmos.washington.edu/~robwood/teaching/451/labs/images/concepts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54155"/>
            <a:ext cx="441277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870466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simple linear regression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logistic regression equ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6085" name="Picture 5" descr="http://www.biochemia-medica.com/sites/default/files/24-1_Sperandei%20S-Formul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69616"/>
            <a:ext cx="4419600" cy="73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8336" y="670411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 Logistic  regression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087" name="Picture 7" descr="http://www.saedsayad.com/images/LogReg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21" y="2743200"/>
            <a:ext cx="7002868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31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406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4_Office Theme</vt:lpstr>
      <vt:lpstr>1_Aspect</vt:lpstr>
      <vt:lpstr>1_Office Theme</vt:lpstr>
      <vt:lpstr>به نام  يگانه پروردگار</vt:lpstr>
      <vt:lpstr>Statistical Modeling Just Simply to Understand !</vt:lpstr>
      <vt:lpstr>PowerPoint Presentation</vt:lpstr>
      <vt:lpstr>PowerPoint Presentation</vt:lpstr>
      <vt:lpstr>PowerPoint Presentation</vt:lpstr>
      <vt:lpstr>A regression model, put simply, is:</vt:lpstr>
      <vt:lpstr>Extensions to simple regression models</vt:lpstr>
      <vt:lpstr>PowerPoint Presentation</vt:lpstr>
      <vt:lpstr>PowerPoint Presentation</vt:lpstr>
      <vt:lpstr>PowerPoint Presentation</vt:lpstr>
      <vt:lpstr>Challenges in regression models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Prediction Models in NCDs </dc:title>
  <dc:creator> </dc:creator>
  <cp:lastModifiedBy> </cp:lastModifiedBy>
  <cp:revision>45</cp:revision>
  <dcterms:created xsi:type="dcterms:W3CDTF">2014-06-15T15:11:45Z</dcterms:created>
  <dcterms:modified xsi:type="dcterms:W3CDTF">2015-09-20T00:52:25Z</dcterms:modified>
</cp:coreProperties>
</file>