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321" r:id="rId4"/>
    <p:sldId id="322" r:id="rId5"/>
    <p:sldId id="323" r:id="rId6"/>
    <p:sldId id="324" r:id="rId7"/>
    <p:sldId id="325" r:id="rId8"/>
    <p:sldId id="326" r:id="rId9"/>
    <p:sldId id="327" r:id="rId10"/>
    <p:sldId id="328" r:id="rId11"/>
    <p:sldId id="376"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77" r:id="rId31"/>
    <p:sldId id="379" r:id="rId32"/>
    <p:sldId id="348" r:id="rId33"/>
    <p:sldId id="349" r:id="rId34"/>
    <p:sldId id="350" r:id="rId35"/>
    <p:sldId id="352" r:id="rId36"/>
    <p:sldId id="353" r:id="rId37"/>
    <p:sldId id="354" r:id="rId38"/>
    <p:sldId id="355" r:id="rId39"/>
    <p:sldId id="359" r:id="rId40"/>
    <p:sldId id="357" r:id="rId41"/>
    <p:sldId id="358"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80" r:id="rId56"/>
    <p:sldId id="37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9E5AC-B48F-4249-97CC-F5E64849DE34}" type="datetimeFigureOut">
              <a:rPr lang="en-US" smtClean="0"/>
              <a:pPr/>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07A1D-FD57-47BE-8FD4-C8B68D283C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8FC5A-846B-437E-9935-E23C6706ECE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8FC5A-846B-437E-9935-E23C6706ECEE}" type="slidenum">
              <a:rPr lang="en-US" smtClean="0"/>
              <a:pPr/>
              <a:t>49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07A1D-FD57-47BE-8FD4-C8B68D283CD3}" type="slidenum">
              <a:rPr lang="en-US" smtClean="0"/>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FBD90-07E4-40C3-A536-F8CC332F3269}" type="datetimeFigureOut">
              <a:rPr lang="en-US" smtClean="0"/>
              <a:pPr/>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5DC37-A950-4EAA-9C8E-0E95578FD0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FBD90-07E4-40C3-A536-F8CC332F3269}" type="datetimeFigureOut">
              <a:rPr lang="en-US" smtClean="0"/>
              <a:pPr/>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5DC37-A950-4EAA-9C8E-0E95578FD0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7" name="Picture 3" descr="C:\Users\reza\Desktop\1330783310414713_orig.jpg"/>
          <p:cNvPicPr>
            <a:picLocks noChangeAspect="1" noChangeArrowheads="1"/>
          </p:cNvPicPr>
          <p:nvPr/>
        </p:nvPicPr>
        <p:blipFill>
          <a:blip r:embed="rId2" cstate="print"/>
          <a:srcRect/>
          <a:stretch>
            <a:fillRect/>
          </a:stretch>
        </p:blipFill>
        <p:spPr bwMode="auto">
          <a:xfrm>
            <a:off x="0" y="457200"/>
            <a:ext cx="9144000" cy="533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sz="4000" dirty="0" smtClean="0"/>
              <a:t>Self-monitoring of blood glucose (SMBG) versus no SMBG – HbA</a:t>
            </a:r>
            <a:r>
              <a:rPr lang="en-US" dirty="0" smtClean="0"/>
              <a:t>1c</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371600"/>
            <a:ext cx="9144000" cy="3581400"/>
          </a:xfrm>
          <a:prstGeom prst="rect">
            <a:avLst/>
          </a:prstGeom>
          <a:noFill/>
          <a:ln w="9525">
            <a:noFill/>
            <a:miter lim="800000"/>
            <a:headEnd/>
            <a:tailEnd/>
          </a:ln>
        </p:spPr>
      </p:pic>
      <p:cxnSp>
        <p:nvCxnSpPr>
          <p:cNvPr id="6" name="Straight Connector 5"/>
          <p:cNvCxnSpPr/>
          <p:nvPr/>
        </p:nvCxnSpPr>
        <p:spPr>
          <a:xfrm>
            <a:off x="4495800" y="5562600"/>
            <a:ext cx="1219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4876800"/>
            <a:ext cx="6477000" cy="1569660"/>
          </a:xfrm>
          <a:prstGeom prst="rect">
            <a:avLst/>
          </a:prstGeom>
          <a:ln>
            <a:solidFill>
              <a:schemeClr val="accent1"/>
            </a:solidFill>
          </a:ln>
        </p:spPr>
        <p:txBody>
          <a:bodyPr wrap="square">
            <a:spAutoFit/>
          </a:bodyPr>
          <a:lstStyle/>
          <a:p>
            <a:r>
              <a:rPr lang="en-US" sz="2400" b="1" dirty="0" smtClean="0">
                <a:solidFill>
                  <a:srgbClr val="00B0F0"/>
                </a:solidFill>
              </a:rPr>
              <a:t>Ten</a:t>
            </a:r>
            <a:r>
              <a:rPr lang="en-US" sz="2400" b="1" dirty="0" smtClean="0"/>
              <a:t> trials compared “simple” SMBG with no SMBG, and found a reduction in HbA1c of </a:t>
            </a:r>
            <a:r>
              <a:rPr lang="en-US" sz="2400" b="1" dirty="0" smtClean="0">
                <a:solidFill>
                  <a:srgbClr val="00B0F0"/>
                </a:solidFill>
              </a:rPr>
              <a:t>0.21%, </a:t>
            </a:r>
            <a:r>
              <a:rPr lang="en-US" sz="2400" b="1" dirty="0" smtClean="0"/>
              <a:t>which was statistically significant but of doubtful clinical significance</a:t>
            </a:r>
            <a:r>
              <a:rPr lang="en-US" sz="2400" dirty="0" smtClean="0"/>
              <a:t>.</a:t>
            </a:r>
          </a:p>
        </p:txBody>
      </p:sp>
      <p:sp>
        <p:nvSpPr>
          <p:cNvPr id="7" name="Rounded Rectangle 6"/>
          <p:cNvSpPr/>
          <p:nvPr/>
        </p:nvSpPr>
        <p:spPr>
          <a:xfrm>
            <a:off x="3352800" y="3810000"/>
            <a:ext cx="5334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00200" y="66294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143000"/>
          </a:xfrm>
        </p:spPr>
        <p:txBody>
          <a:bodyPr>
            <a:noAutofit/>
          </a:bodyPr>
          <a:lstStyle/>
          <a:p>
            <a:r>
              <a:rPr lang="en-US" sz="3600" dirty="0" smtClean="0"/>
              <a:t>Enhanced SMBG versus no SMBG – HbA1c</a:t>
            </a:r>
            <a:br>
              <a:rPr lang="en-US" sz="3600" dirty="0" smtClean="0"/>
            </a:br>
            <a:r>
              <a:rPr lang="en-US" sz="3600" dirty="0" smtClean="0"/>
              <a:t>.</a:t>
            </a:r>
            <a:endParaRPr lang="en-US"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 y="990600"/>
            <a:ext cx="8839200" cy="4114800"/>
          </a:xfrm>
          <a:prstGeom prst="rect">
            <a:avLst/>
          </a:prstGeom>
          <a:noFill/>
          <a:ln w="9525">
            <a:noFill/>
            <a:miter lim="800000"/>
            <a:headEnd/>
            <a:tailEnd/>
          </a:ln>
        </p:spPr>
      </p:pic>
      <p:sp>
        <p:nvSpPr>
          <p:cNvPr id="5" name="Rectangle 4"/>
          <p:cNvSpPr/>
          <p:nvPr/>
        </p:nvSpPr>
        <p:spPr>
          <a:xfrm>
            <a:off x="762000" y="5029200"/>
            <a:ext cx="7924800" cy="1200329"/>
          </a:xfrm>
          <a:prstGeom prst="rect">
            <a:avLst/>
          </a:prstGeom>
        </p:spPr>
        <p:txBody>
          <a:bodyPr wrap="square">
            <a:spAutoFit/>
          </a:bodyPr>
          <a:lstStyle/>
          <a:p>
            <a:r>
              <a:rPr lang="en-US" sz="2400" b="1" dirty="0" smtClean="0"/>
              <a:t>Four trials of “enhanced” SMBG (for example, with education, feedback, etc) showed  bigger reduction in HbA1c, of 0.52% compared to no SMBG</a:t>
            </a:r>
            <a:r>
              <a:rPr lang="en-US" dirty="0" smtClean="0"/>
              <a:t>. </a:t>
            </a:r>
            <a:endParaRPr lang="en-US" dirty="0"/>
          </a:p>
        </p:txBody>
      </p:sp>
      <p:sp>
        <p:nvSpPr>
          <p:cNvPr id="7" name="Rectangle 6"/>
          <p:cNvSpPr/>
          <p:nvPr/>
        </p:nvSpPr>
        <p:spPr>
          <a:xfrm>
            <a:off x="304800" y="3276600"/>
            <a:ext cx="8077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65532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Differences in the frequency of hypoglycemic episodes were </a:t>
            </a:r>
            <a:r>
              <a:rPr lang="en-US" dirty="0" smtClean="0">
                <a:solidFill>
                  <a:srgbClr val="00B0F0"/>
                </a:solidFill>
              </a:rPr>
              <a:t>inconsistent</a:t>
            </a:r>
          </a:p>
          <a:p>
            <a:r>
              <a:rPr lang="en-US" dirty="0" smtClean="0"/>
              <a:t> There was no difference in weight or body mass index (BMI)</a:t>
            </a:r>
            <a:endParaRPr lang="en-US" dirty="0" smtClean="0">
              <a:solidFill>
                <a:srgbClr val="FFFF00"/>
              </a:solidFill>
            </a:endParaRPr>
          </a:p>
          <a:p>
            <a:r>
              <a:rPr lang="en-US" dirty="0" smtClean="0"/>
              <a:t>There was </a:t>
            </a:r>
            <a:r>
              <a:rPr lang="en-US" dirty="0" smtClean="0">
                <a:solidFill>
                  <a:srgbClr val="00B0F0"/>
                </a:solidFill>
              </a:rPr>
              <a:t>no</a:t>
            </a:r>
            <a:r>
              <a:rPr lang="en-US" dirty="0" smtClean="0"/>
              <a:t> increase in medication changes with SMBG versus no SMBG, which may explain why HbA1c is not improved</a:t>
            </a:r>
          </a:p>
          <a:p>
            <a:r>
              <a:rPr lang="en-US" dirty="0" smtClean="0"/>
              <a:t> Two studies ( </a:t>
            </a:r>
            <a:r>
              <a:rPr lang="en-US" dirty="0" err="1" smtClean="0"/>
              <a:t>DiGEM</a:t>
            </a:r>
            <a:r>
              <a:rPr lang="en-US" dirty="0" smtClean="0"/>
              <a:t> , ESMON) reported a net </a:t>
            </a:r>
            <a:r>
              <a:rPr lang="en-US" dirty="0" smtClean="0">
                <a:solidFill>
                  <a:srgbClr val="00B0F0"/>
                </a:solidFill>
              </a:rPr>
              <a:t>adverse effect </a:t>
            </a:r>
            <a:r>
              <a:rPr lang="en-US" dirty="0" smtClean="0"/>
              <a:t>on anxiety and/or depression </a:t>
            </a:r>
          </a:p>
          <a:p>
            <a:endParaRPr lang="en-US" dirty="0"/>
          </a:p>
        </p:txBody>
      </p:sp>
      <p:sp>
        <p:nvSpPr>
          <p:cNvPr id="4" name="TextBox 3"/>
          <p:cNvSpPr txBox="1"/>
          <p:nvPr/>
        </p:nvSpPr>
        <p:spPr>
          <a:xfrm>
            <a:off x="2057400" y="62484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 SMBG is of </a:t>
            </a:r>
            <a:r>
              <a:rPr lang="en-US" dirty="0" smtClean="0">
                <a:solidFill>
                  <a:srgbClr val="00B0F0"/>
                </a:solidFill>
              </a:rPr>
              <a:t>limited </a:t>
            </a:r>
            <a:r>
              <a:rPr lang="en-US" dirty="0" smtClean="0"/>
              <a:t>clinical effectiveness in improving </a:t>
            </a:r>
            <a:r>
              <a:rPr lang="en-US" dirty="0" err="1" smtClean="0"/>
              <a:t>glycemic</a:t>
            </a:r>
            <a:r>
              <a:rPr lang="en-US" dirty="0" smtClean="0"/>
              <a:t> control in people with type 2 diabetes or oral agents, or diet alone, and is therefore</a:t>
            </a:r>
            <a:r>
              <a:rPr lang="en-US" dirty="0" smtClean="0">
                <a:solidFill>
                  <a:srgbClr val="00B0F0"/>
                </a:solidFill>
              </a:rPr>
              <a:t> unlikely </a:t>
            </a:r>
            <a:r>
              <a:rPr lang="en-US" dirty="0" smtClean="0"/>
              <a:t>to be cost-effective</a:t>
            </a:r>
            <a:endParaRPr lang="en-US" dirty="0"/>
          </a:p>
        </p:txBody>
      </p:sp>
      <p:sp>
        <p:nvSpPr>
          <p:cNvPr id="4" name="TextBox 3"/>
          <p:cNvSpPr txBox="1"/>
          <p:nvPr/>
        </p:nvSpPr>
        <p:spPr>
          <a:xfrm>
            <a:off x="3429000" y="63246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SMBG can only be expected to lead to improved </a:t>
            </a:r>
            <a:r>
              <a:rPr lang="en-US" dirty="0" err="1" smtClean="0"/>
              <a:t>glyaemic</a:t>
            </a:r>
            <a:r>
              <a:rPr lang="en-US" dirty="0" smtClean="0"/>
              <a:t> control in the context of appropriate</a:t>
            </a:r>
            <a:r>
              <a:rPr lang="en-US" dirty="0" smtClean="0">
                <a:solidFill>
                  <a:srgbClr val="00B0F0"/>
                </a:solidFill>
              </a:rPr>
              <a:t> education </a:t>
            </a:r>
            <a:r>
              <a:rPr lang="en-US" dirty="0" smtClean="0"/>
              <a:t>– both for patients and health care professionals – on how to respond to the readings, in terms of lifestyle and </a:t>
            </a:r>
            <a:r>
              <a:rPr lang="en-US" dirty="0" smtClean="0">
                <a:solidFill>
                  <a:srgbClr val="00B0F0"/>
                </a:solidFill>
              </a:rPr>
              <a:t>treatment adjustment</a:t>
            </a:r>
          </a:p>
          <a:p>
            <a:r>
              <a:rPr lang="en-US" dirty="0" smtClean="0"/>
              <a:t>It may be more effective if patients are able to self-adjust drug treatment</a:t>
            </a:r>
          </a:p>
          <a:p>
            <a:endParaRPr lang="en-US"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rPr>
              <a:t>Further research </a:t>
            </a:r>
            <a:r>
              <a:rPr lang="en-US" dirty="0" smtClean="0"/>
              <a:t>is required on the type of education and feedback that are most helpful</a:t>
            </a:r>
          </a:p>
          <a:p>
            <a:r>
              <a:rPr lang="en-US" dirty="0" smtClean="0"/>
              <a:t>Characteristics of patients benefiting most from SMBG </a:t>
            </a:r>
          </a:p>
          <a:p>
            <a:r>
              <a:rPr lang="en-US" dirty="0" smtClean="0"/>
              <a:t>Optimal timing and frequency of SMBG,</a:t>
            </a:r>
          </a:p>
          <a:p>
            <a:r>
              <a:rPr lang="en-US" dirty="0" smtClean="0"/>
              <a:t> Circumstances under which SMBG causes anxiety and/or depression.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26336" t="18520" r="23496" b="17503"/>
          <a:stretch>
            <a:fillRect/>
          </a:stretch>
        </p:blipFill>
        <p:spPr bwMode="auto">
          <a:xfrm>
            <a:off x="609600" y="381000"/>
            <a:ext cx="7162800" cy="5638800"/>
          </a:xfrm>
          <a:prstGeom prst="rect">
            <a:avLst/>
          </a:prstGeom>
          <a:noFill/>
          <a:ln w="9525">
            <a:noFill/>
            <a:miter lim="800000"/>
            <a:headEnd/>
            <a:tailEnd/>
          </a:ln>
          <a:effectLst/>
        </p:spPr>
      </p:pic>
      <p:sp>
        <p:nvSpPr>
          <p:cNvPr id="5" name="TextBox 4"/>
          <p:cNvSpPr txBox="1"/>
          <p:nvPr/>
        </p:nvSpPr>
        <p:spPr>
          <a:xfrm>
            <a:off x="1828800" y="6324600"/>
            <a:ext cx="184731" cy="369332"/>
          </a:xfrm>
          <a:prstGeom prst="rect">
            <a:avLst/>
          </a:prstGeom>
          <a:noFill/>
        </p:spPr>
        <p:txBody>
          <a:bodyPr wrap="none" rtlCol="0">
            <a:spAutoFit/>
          </a:bodyPr>
          <a:lstStyle/>
          <a:p>
            <a:endParaRPr lang="en-US" dirty="0"/>
          </a:p>
        </p:txBody>
      </p:sp>
      <p:sp>
        <p:nvSpPr>
          <p:cNvPr id="7" name="TextBox 6"/>
          <p:cNvSpPr txBox="1"/>
          <p:nvPr/>
        </p:nvSpPr>
        <p:spPr>
          <a:xfrm>
            <a:off x="1371600" y="5867400"/>
            <a:ext cx="184731" cy="369332"/>
          </a:xfrm>
          <a:prstGeom prst="rect">
            <a:avLst/>
          </a:prstGeom>
          <a:noFill/>
        </p:spPr>
        <p:txBody>
          <a:bodyPr wrap="none" rtlCol="0">
            <a:spAutoFit/>
          </a:bodyPr>
          <a:lstStyle/>
          <a:p>
            <a:endParaRPr lang="en-US" dirty="0"/>
          </a:p>
        </p:txBody>
      </p:sp>
      <p:sp>
        <p:nvSpPr>
          <p:cNvPr id="9" name="TextBox 8"/>
          <p:cNvSpPr txBox="1"/>
          <p:nvPr/>
        </p:nvSpPr>
        <p:spPr>
          <a:xfrm>
            <a:off x="2133600" y="6019800"/>
            <a:ext cx="6508705" cy="369332"/>
          </a:xfrm>
          <a:prstGeom prst="rect">
            <a:avLst/>
          </a:prstGeom>
          <a:noFill/>
        </p:spPr>
        <p:txBody>
          <a:bodyPr wrap="none" rtlCol="0">
            <a:spAutoFit/>
          </a:bodyPr>
          <a:lstStyle/>
          <a:p>
            <a:r>
              <a:rPr lang="en-US" dirty="0" smtClean="0"/>
              <a:t>2012 The Cochrane Collaboration. Published by </a:t>
            </a:r>
            <a:r>
              <a:rPr lang="en-US" dirty="0" err="1" smtClean="0"/>
              <a:t>JohnWiley</a:t>
            </a:r>
            <a:r>
              <a:rPr lang="en-US" dirty="0" smtClean="0"/>
              <a:t> &amp; Sons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smtClean="0"/>
              <a:t>Background</a:t>
            </a:r>
          </a:p>
          <a:p>
            <a:r>
              <a:rPr lang="en-US" dirty="0" smtClean="0"/>
              <a:t>Self-monitoring of blood glucose (SMBG) has been found to be effective for patients with type 1 diabetes and for patients with type 2 diabetes using insulin.</a:t>
            </a:r>
          </a:p>
          <a:p>
            <a:r>
              <a:rPr lang="en-US" dirty="0" smtClean="0"/>
              <a:t> There is much debate on the effectiveness of SMBG as a tool in the self-management for patients with type 2 diabetes who are not using insulin.</a:t>
            </a:r>
            <a:endParaRPr lang="en-US" dirty="0"/>
          </a:p>
        </p:txBody>
      </p:sp>
      <p:sp>
        <p:nvSpPr>
          <p:cNvPr id="4" name="TextBox 3"/>
          <p:cNvSpPr txBox="1"/>
          <p:nvPr/>
        </p:nvSpPr>
        <p:spPr>
          <a:xfrm>
            <a:off x="304800" y="6172201"/>
            <a:ext cx="8458200" cy="646331"/>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Objectives</a:t>
            </a:r>
          </a:p>
          <a:p>
            <a:r>
              <a:rPr lang="en-US" dirty="0" smtClean="0"/>
              <a:t>To assess the effects of SMBG in patients with type 2 diabetes mellitus who are not using insulin.</a:t>
            </a:r>
          </a:p>
          <a:p>
            <a:r>
              <a:rPr lang="en-US" b="1" dirty="0" smtClean="0"/>
              <a:t>Selection criteria</a:t>
            </a:r>
          </a:p>
          <a:p>
            <a:r>
              <a:rPr lang="en-US" dirty="0" err="1" smtClean="0">
                <a:solidFill>
                  <a:srgbClr val="00B0F0"/>
                </a:solidFill>
              </a:rPr>
              <a:t>Randomised</a:t>
            </a:r>
            <a:r>
              <a:rPr lang="en-US" dirty="0" smtClean="0">
                <a:solidFill>
                  <a:srgbClr val="00B0F0"/>
                </a:solidFill>
              </a:rPr>
              <a:t> controlled trials </a:t>
            </a:r>
            <a:r>
              <a:rPr lang="en-US" dirty="0" smtClean="0"/>
              <a:t>investigating the effects of SMBG compared with usual care, self-monitoring of urine glucose (SMUG) or both in patients with type 2 diabetes who where not using insulin.</a:t>
            </a:r>
          </a:p>
          <a:p>
            <a:r>
              <a:rPr lang="en-US" dirty="0" smtClean="0"/>
              <a:t> Studies that used HbA1c as primary outcome were eligible for inclusion.</a:t>
            </a:r>
            <a:endParaRPr lang="en-US" dirty="0"/>
          </a:p>
        </p:txBody>
      </p:sp>
      <p:sp>
        <p:nvSpPr>
          <p:cNvPr id="4" name="TextBox 3"/>
          <p:cNvSpPr txBox="1"/>
          <p:nvPr/>
        </p:nvSpPr>
        <p:spPr>
          <a:xfrm>
            <a:off x="1905000" y="5943601"/>
            <a:ext cx="6248400" cy="1200329"/>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Primary outcomes were HbA1c, health related quality of life, well-being and patient satisfaction. </a:t>
            </a:r>
          </a:p>
          <a:p>
            <a:r>
              <a:rPr lang="en-US" dirty="0" smtClean="0"/>
              <a:t> Secondary outcomes were fasting plasma glucose level, </a:t>
            </a:r>
            <a:r>
              <a:rPr lang="en-US" dirty="0" err="1" smtClean="0"/>
              <a:t>hypoglycaemic</a:t>
            </a:r>
            <a:r>
              <a:rPr lang="en-US" dirty="0" smtClean="0"/>
              <a:t> episodes, morbidity, adverse effects and costs.</a:t>
            </a:r>
          </a:p>
        </p:txBody>
      </p:sp>
      <p:sp>
        <p:nvSpPr>
          <p:cNvPr id="4" name="TextBox 3"/>
          <p:cNvSpPr txBox="1"/>
          <p:nvPr/>
        </p:nvSpPr>
        <p:spPr>
          <a:xfrm>
            <a:off x="1066800" y="5715000"/>
            <a:ext cx="7772401" cy="646331"/>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Self-Monitoring of Blood Glucose</a:t>
            </a:r>
            <a:endParaRPr lang="en-US" dirty="0"/>
          </a:p>
        </p:txBody>
      </p:sp>
      <p:sp>
        <p:nvSpPr>
          <p:cNvPr id="3" name="Subtitle 2"/>
          <p:cNvSpPr>
            <a:spLocks noGrp="1"/>
          </p:cNvSpPr>
          <p:nvPr>
            <p:ph type="subTitle" idx="1"/>
          </p:nvPr>
        </p:nvSpPr>
        <p:spPr/>
        <p:txBody>
          <a:bodyPr>
            <a:normAutofit fontScale="25000" lnSpcReduction="20000"/>
          </a:bodyPr>
          <a:lstStyle/>
          <a:p>
            <a:r>
              <a:rPr lang="en-US" sz="11200" b="1" dirty="0" err="1" smtClean="0"/>
              <a:t>Bita</a:t>
            </a:r>
            <a:r>
              <a:rPr lang="en-US" sz="11200" b="1" dirty="0" smtClean="0"/>
              <a:t> </a:t>
            </a:r>
            <a:r>
              <a:rPr lang="en-US" sz="11200" b="1" dirty="0" err="1" smtClean="0"/>
              <a:t>mirzaei</a:t>
            </a:r>
            <a:r>
              <a:rPr lang="en-US" sz="11200" b="1" dirty="0" smtClean="0"/>
              <a:t> MD</a:t>
            </a:r>
          </a:p>
          <a:p>
            <a:pPr marL="109728"/>
            <a:r>
              <a:rPr lang="en-US" sz="9600" dirty="0" smtClean="0">
                <a:solidFill>
                  <a:schemeClr val="tx1"/>
                </a:solidFill>
              </a:rPr>
              <a:t>Endocrine Fellow</a:t>
            </a:r>
          </a:p>
          <a:p>
            <a:pPr marL="109728"/>
            <a:r>
              <a:rPr lang="en-US" sz="9600" dirty="0" err="1" smtClean="0">
                <a:solidFill>
                  <a:schemeClr val="tx1"/>
                </a:solidFill>
              </a:rPr>
              <a:t>Shahid</a:t>
            </a:r>
            <a:r>
              <a:rPr lang="en-US" sz="9600" dirty="0" smtClean="0">
                <a:solidFill>
                  <a:schemeClr val="tx1"/>
                </a:solidFill>
              </a:rPr>
              <a:t> </a:t>
            </a:r>
            <a:r>
              <a:rPr lang="en-US" sz="9600" dirty="0" err="1" smtClean="0">
                <a:solidFill>
                  <a:schemeClr val="tx1"/>
                </a:solidFill>
              </a:rPr>
              <a:t>Beheshti</a:t>
            </a:r>
            <a:r>
              <a:rPr lang="en-US" sz="9600" dirty="0" smtClean="0">
                <a:solidFill>
                  <a:schemeClr val="tx1"/>
                </a:solidFill>
              </a:rPr>
              <a:t> University Of Medical Science </a:t>
            </a:r>
          </a:p>
          <a:p>
            <a:pPr marL="109728"/>
            <a:r>
              <a:rPr lang="en-US" sz="9600" dirty="0" smtClean="0">
                <a:solidFill>
                  <a:schemeClr val="tx1"/>
                </a:solidFill>
              </a:rPr>
              <a:t>2015 October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Co-</a:t>
            </a:r>
            <a:r>
              <a:rPr lang="en-US" b="1" dirty="0" err="1" smtClean="0"/>
              <a:t>variates</a:t>
            </a:r>
            <a:r>
              <a:rPr lang="en-US" b="1" dirty="0" smtClean="0"/>
              <a:t> thought to </a:t>
            </a:r>
            <a:r>
              <a:rPr lang="en-US" dirty="0" smtClean="0"/>
              <a:t> </a:t>
            </a:r>
            <a:r>
              <a:rPr lang="en-US" b="1" dirty="0" smtClean="0"/>
              <a:t>be effect modifiers</a:t>
            </a:r>
          </a:p>
          <a:p>
            <a:pPr>
              <a:buNone/>
            </a:pPr>
            <a:r>
              <a:rPr lang="en-US" dirty="0" smtClean="0"/>
              <a:t>• baseline </a:t>
            </a:r>
            <a:r>
              <a:rPr lang="en-US" dirty="0" err="1" smtClean="0"/>
              <a:t>glycaemic</a:t>
            </a:r>
            <a:r>
              <a:rPr lang="en-US" dirty="0" smtClean="0"/>
              <a:t> control</a:t>
            </a:r>
          </a:p>
          <a:p>
            <a:pPr>
              <a:buNone/>
            </a:pPr>
            <a:r>
              <a:rPr lang="en-US" dirty="0" smtClean="0"/>
              <a:t>• change in </a:t>
            </a:r>
            <a:r>
              <a:rPr lang="en-US" dirty="0" err="1" smtClean="0"/>
              <a:t>hypoglycaemic</a:t>
            </a:r>
            <a:r>
              <a:rPr lang="en-US" dirty="0" smtClean="0"/>
              <a:t> medications</a:t>
            </a:r>
          </a:p>
          <a:p>
            <a:pPr>
              <a:buNone/>
            </a:pPr>
            <a:r>
              <a:rPr lang="en-US" dirty="0" smtClean="0"/>
              <a:t>• duration of diabetes at baseline</a:t>
            </a:r>
          </a:p>
          <a:p>
            <a:pPr>
              <a:buNone/>
            </a:pPr>
            <a:r>
              <a:rPr lang="en-US" dirty="0" smtClean="0"/>
              <a:t>• age</a:t>
            </a:r>
          </a:p>
          <a:p>
            <a:pPr>
              <a:buNone/>
            </a:pPr>
            <a:r>
              <a:rPr lang="en-US" dirty="0" smtClean="0"/>
              <a:t>• compliance to the intervention.</a:t>
            </a:r>
          </a:p>
        </p:txBody>
      </p:sp>
      <p:sp>
        <p:nvSpPr>
          <p:cNvPr id="4" name="TextBox 3"/>
          <p:cNvSpPr txBox="1"/>
          <p:nvPr/>
        </p:nvSpPr>
        <p:spPr>
          <a:xfrm>
            <a:off x="533401" y="6172200"/>
            <a:ext cx="8077200" cy="923330"/>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Main results</a:t>
            </a:r>
          </a:p>
          <a:p>
            <a:r>
              <a:rPr lang="en-US" dirty="0" smtClean="0"/>
              <a:t>Twelve </a:t>
            </a:r>
            <a:r>
              <a:rPr lang="en-US" dirty="0" err="1" smtClean="0"/>
              <a:t>randomised</a:t>
            </a:r>
            <a:r>
              <a:rPr lang="en-US" dirty="0" smtClean="0"/>
              <a:t> controlled trials were included and evaluated outcomes in 3259 </a:t>
            </a:r>
            <a:r>
              <a:rPr lang="en-US" dirty="0" err="1" smtClean="0"/>
              <a:t>randomised</a:t>
            </a:r>
            <a:r>
              <a:rPr lang="en-US" dirty="0" smtClean="0"/>
              <a:t> patients.</a:t>
            </a:r>
          </a:p>
          <a:p>
            <a:r>
              <a:rPr lang="en-US" dirty="0" smtClean="0"/>
              <a:t> Intervention duration ranged from 6 months (26 weeks) to 12 months (52 weeks).</a:t>
            </a:r>
            <a:endParaRPr lang="en-US" dirty="0"/>
          </a:p>
        </p:txBody>
      </p:sp>
      <p:sp>
        <p:nvSpPr>
          <p:cNvPr id="4" name="TextBox 3"/>
          <p:cNvSpPr txBox="1"/>
          <p:nvPr/>
        </p:nvSpPr>
        <p:spPr>
          <a:xfrm>
            <a:off x="609601" y="6400800"/>
            <a:ext cx="8077200" cy="923330"/>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00B0F0"/>
                </a:solidFill>
              </a:rPr>
              <a:t>Nine trials </a:t>
            </a:r>
            <a:r>
              <a:rPr lang="en-US" dirty="0" smtClean="0"/>
              <a:t>compared SMBG with usual care without monitoring, </a:t>
            </a:r>
            <a:r>
              <a:rPr lang="en-US" dirty="0" smtClean="0">
                <a:solidFill>
                  <a:srgbClr val="00B0F0"/>
                </a:solidFill>
              </a:rPr>
              <a:t>one study </a:t>
            </a:r>
            <a:r>
              <a:rPr lang="en-US" dirty="0" smtClean="0"/>
              <a:t>compared SMBG with SMUG,</a:t>
            </a:r>
            <a:r>
              <a:rPr lang="en-US" dirty="0" smtClean="0">
                <a:solidFill>
                  <a:srgbClr val="00B0F0"/>
                </a:solidFill>
              </a:rPr>
              <a:t> one study </a:t>
            </a:r>
            <a:r>
              <a:rPr lang="en-US" dirty="0" smtClean="0"/>
              <a:t>was a three-armed trial comparing SMBG and SMUG with usual care and </a:t>
            </a:r>
            <a:r>
              <a:rPr lang="en-US" dirty="0" smtClean="0">
                <a:solidFill>
                  <a:srgbClr val="00B0F0"/>
                </a:solidFill>
              </a:rPr>
              <a:t>one study </a:t>
            </a:r>
            <a:r>
              <a:rPr lang="en-US" dirty="0" smtClean="0"/>
              <a:t>was a three-armed trial comparing less intensive SMBG and more intensive SMBG with a control group</a:t>
            </a:r>
          </a:p>
          <a:p>
            <a:r>
              <a:rPr lang="en-US" dirty="0" smtClean="0"/>
              <a:t> Seven out of 11 studies had a low risk of bias for most indicators.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t>Forest plot of comparison: 1 SMBG (self-monitoring of blood glucose) </a:t>
            </a:r>
            <a:r>
              <a:rPr lang="en-US" sz="1600" b="1" dirty="0" err="1" smtClean="0"/>
              <a:t>vs</a:t>
            </a:r>
            <a:r>
              <a:rPr lang="en-US" sz="1600" b="1" dirty="0" smtClean="0"/>
              <a:t> control (6 months </a:t>
            </a:r>
            <a:r>
              <a:rPr lang="en-US" sz="1600" b="1" dirty="0" err="1" smtClean="0"/>
              <a:t>followup</a:t>
            </a:r>
            <a:r>
              <a:rPr lang="en-US" sz="1600" b="1" dirty="0" smtClean="0"/>
              <a:t>), outcome: HbA1c [%].</a:t>
            </a:r>
            <a:endParaRPr lang="en-US" sz="1600" dirty="0"/>
          </a:p>
        </p:txBody>
      </p:sp>
      <p:pic>
        <p:nvPicPr>
          <p:cNvPr id="3074" name="Picture 2"/>
          <p:cNvPicPr>
            <a:picLocks noGrp="1" noChangeAspect="1" noChangeArrowheads="1"/>
          </p:cNvPicPr>
          <p:nvPr>
            <p:ph idx="1"/>
          </p:nvPr>
        </p:nvPicPr>
        <p:blipFill>
          <a:blip r:embed="rId2"/>
          <a:srcRect l="25746" t="57569" r="18755" b="12787"/>
          <a:stretch>
            <a:fillRect/>
          </a:stretch>
        </p:blipFill>
        <p:spPr bwMode="auto">
          <a:xfrm>
            <a:off x="457200" y="1143000"/>
            <a:ext cx="8686800" cy="4038600"/>
          </a:xfrm>
          <a:prstGeom prst="rect">
            <a:avLst/>
          </a:prstGeom>
          <a:noFill/>
          <a:ln w="9525">
            <a:noFill/>
            <a:miter lim="800000"/>
            <a:headEnd/>
            <a:tailEnd/>
          </a:ln>
          <a:effectLst/>
        </p:spPr>
      </p:pic>
      <p:sp>
        <p:nvSpPr>
          <p:cNvPr id="4" name="Rectangle 3"/>
          <p:cNvSpPr/>
          <p:nvPr/>
        </p:nvSpPr>
        <p:spPr>
          <a:xfrm>
            <a:off x="304800" y="5105400"/>
            <a:ext cx="8077200" cy="923330"/>
          </a:xfrm>
          <a:prstGeom prst="rect">
            <a:avLst/>
          </a:prstGeom>
        </p:spPr>
        <p:txBody>
          <a:bodyPr wrap="square">
            <a:spAutoFit/>
          </a:bodyPr>
          <a:lstStyle/>
          <a:p>
            <a:r>
              <a:rPr lang="en-US" b="1" dirty="0" smtClean="0">
                <a:solidFill>
                  <a:srgbClr val="00B0F0"/>
                </a:solidFill>
              </a:rPr>
              <a:t>In the meta-analysis, the overall effect for short-term follow-up (up to six months of follow-up) showed a statistically significant decrease of 0.3% in HbA1c (95% CI -0.4 to -0.1. For this analysis mild statistical heterogeneity was noticed (I2 = 29%)</a:t>
            </a:r>
            <a:endParaRPr lang="en-US" b="1" dirty="0">
              <a:solidFill>
                <a:srgbClr val="00B0F0"/>
              </a:solidFill>
            </a:endParaRPr>
          </a:p>
        </p:txBody>
      </p:sp>
      <p:sp>
        <p:nvSpPr>
          <p:cNvPr id="5" name="Oval 4"/>
          <p:cNvSpPr/>
          <p:nvPr/>
        </p:nvSpPr>
        <p:spPr>
          <a:xfrm>
            <a:off x="5181600" y="3733800"/>
            <a:ext cx="2362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6096001"/>
            <a:ext cx="7162800" cy="584775"/>
          </a:xfrm>
          <a:prstGeom prst="rect">
            <a:avLst/>
          </a:prstGeom>
          <a:noFill/>
        </p:spPr>
        <p:txBody>
          <a:bodyPr wrap="square" rtlCol="0">
            <a:spAutoFit/>
          </a:bodyPr>
          <a:lstStyle/>
          <a:p>
            <a:r>
              <a:rPr lang="en-US" sz="1400" dirty="0" smtClean="0"/>
              <a:t> (Review) 2012 The Cochrane Collaboration.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SMBG </a:t>
            </a:r>
            <a:r>
              <a:rPr lang="en-US" sz="2400" b="1" dirty="0" err="1" smtClean="0"/>
              <a:t>vs</a:t>
            </a:r>
            <a:r>
              <a:rPr lang="en-US" sz="2400" b="1" dirty="0" smtClean="0"/>
              <a:t> control (diabetes duration greater than one year,</a:t>
            </a:r>
            <a:br>
              <a:rPr lang="en-US" sz="2400" b="1" dirty="0" smtClean="0"/>
            </a:br>
            <a:r>
              <a:rPr lang="en-US" sz="2400" b="1" dirty="0" smtClean="0"/>
              <a:t>12 months follow-up)</a:t>
            </a:r>
            <a:endParaRPr lang="en-US" sz="2400" dirty="0"/>
          </a:p>
        </p:txBody>
      </p:sp>
      <p:pic>
        <p:nvPicPr>
          <p:cNvPr id="4098" name="Picture 2"/>
          <p:cNvPicPr>
            <a:picLocks noGrp="1" noChangeAspect="1" noChangeArrowheads="1"/>
          </p:cNvPicPr>
          <p:nvPr>
            <p:ph idx="1"/>
          </p:nvPr>
        </p:nvPicPr>
        <p:blipFill>
          <a:blip r:embed="rId2"/>
          <a:srcRect l="20825" t="50509" r="17816" b="20870"/>
          <a:stretch>
            <a:fillRect/>
          </a:stretch>
        </p:blipFill>
        <p:spPr bwMode="auto">
          <a:xfrm>
            <a:off x="762000" y="1295400"/>
            <a:ext cx="8001000" cy="3810000"/>
          </a:xfrm>
          <a:prstGeom prst="rect">
            <a:avLst/>
          </a:prstGeom>
          <a:noFill/>
          <a:ln w="9525">
            <a:solidFill>
              <a:srgbClr val="FF0000"/>
            </a:solidFill>
            <a:miter lim="800000"/>
            <a:headEnd/>
            <a:tailEnd/>
          </a:ln>
          <a:effectLst/>
        </p:spPr>
      </p:pic>
      <p:sp>
        <p:nvSpPr>
          <p:cNvPr id="4" name="Rectangle 3"/>
          <p:cNvSpPr/>
          <p:nvPr/>
        </p:nvSpPr>
        <p:spPr>
          <a:xfrm>
            <a:off x="609600" y="5105400"/>
            <a:ext cx="7543800" cy="1200329"/>
          </a:xfrm>
          <a:prstGeom prst="rect">
            <a:avLst/>
          </a:prstGeom>
        </p:spPr>
        <p:txBody>
          <a:bodyPr wrap="square">
            <a:spAutoFit/>
          </a:bodyPr>
          <a:lstStyle/>
          <a:p>
            <a:r>
              <a:rPr lang="en-US" b="1" dirty="0" smtClean="0">
                <a:solidFill>
                  <a:srgbClr val="0070C0"/>
                </a:solidFill>
              </a:rPr>
              <a:t>For medium term follow-up (between 6 and 12 months of follow-</a:t>
            </a:r>
          </a:p>
          <a:p>
            <a:r>
              <a:rPr lang="en-US" b="1" dirty="0" smtClean="0">
                <a:solidFill>
                  <a:srgbClr val="0070C0"/>
                </a:solidFill>
              </a:rPr>
              <a:t>up) analysis revealed a statistically non-significant decrease in HbA1c of 0.1% (95% CI -0.3 to 0.04; 493 participants, and no statistical heterogeneity (I2 = 0%)</a:t>
            </a:r>
            <a:endParaRPr lang="en-US" b="1" dirty="0">
              <a:solidFill>
                <a:srgbClr val="0070C0"/>
              </a:solidFill>
            </a:endParaRPr>
          </a:p>
        </p:txBody>
      </p:sp>
      <p:sp>
        <p:nvSpPr>
          <p:cNvPr id="5" name="TextBox 4"/>
          <p:cNvSpPr txBox="1"/>
          <p:nvPr/>
        </p:nvSpPr>
        <p:spPr>
          <a:xfrm>
            <a:off x="533401" y="6172200"/>
            <a:ext cx="8229600" cy="923330"/>
          </a:xfrm>
          <a:prstGeom prst="rect">
            <a:avLst/>
          </a:prstGeom>
          <a:noFill/>
        </p:spPr>
        <p:txBody>
          <a:bodyPr wrap="square" rtlCol="0">
            <a:spAutoFit/>
          </a:bodyPr>
          <a:lstStyle/>
          <a:p>
            <a:r>
              <a:rPr lang="en-US" dirty="0" smtClean="0"/>
              <a:t>Self-monitoring of blood glucose in patients with type 2 diabetes mellitus who are not using insulin (Review) 2012 The Cochrane Collaboration.</a:t>
            </a:r>
          </a:p>
          <a:p>
            <a:endParaRPr lang="en-US" dirty="0"/>
          </a:p>
        </p:txBody>
      </p:sp>
      <p:sp>
        <p:nvSpPr>
          <p:cNvPr id="6" name="Oval 5"/>
          <p:cNvSpPr/>
          <p:nvPr/>
        </p:nvSpPr>
        <p:spPr>
          <a:xfrm>
            <a:off x="6477000" y="3581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Forest plot of comparison:  SMBG (self-monitoring of blood glucose) </a:t>
            </a:r>
            <a:r>
              <a:rPr lang="en-US" sz="1800" b="1" dirty="0" err="1" smtClean="0"/>
              <a:t>vs</a:t>
            </a:r>
            <a:r>
              <a:rPr lang="en-US" sz="1800" b="1" dirty="0" smtClean="0"/>
              <a:t> control </a:t>
            </a:r>
            <a:r>
              <a:rPr lang="en-US" sz="1800" b="1" dirty="0" smtClean="0">
                <a:solidFill>
                  <a:srgbClr val="FF0000"/>
                </a:solidFill>
              </a:rPr>
              <a:t>(newly diagnose patients, </a:t>
            </a:r>
            <a:r>
              <a:rPr lang="en-US" sz="1800" b="1" dirty="0" smtClean="0"/>
              <a:t>12 months follow-up), outcome: HbA1c [%]</a:t>
            </a:r>
            <a:endParaRPr lang="en-US" sz="1800" dirty="0"/>
          </a:p>
        </p:txBody>
      </p:sp>
      <p:pic>
        <p:nvPicPr>
          <p:cNvPr id="5122" name="Picture 2"/>
          <p:cNvPicPr>
            <a:picLocks noGrp="1" noChangeAspect="1" noChangeArrowheads="1"/>
          </p:cNvPicPr>
          <p:nvPr>
            <p:ph idx="1"/>
          </p:nvPr>
        </p:nvPicPr>
        <p:blipFill>
          <a:blip r:embed="rId3"/>
          <a:srcRect l="24442" t="66253" r="14977" b="5717"/>
          <a:stretch>
            <a:fillRect/>
          </a:stretch>
        </p:blipFill>
        <p:spPr bwMode="auto">
          <a:xfrm>
            <a:off x="609600" y="1524000"/>
            <a:ext cx="8001000" cy="3352800"/>
          </a:xfrm>
          <a:prstGeom prst="rect">
            <a:avLst/>
          </a:prstGeom>
          <a:noFill/>
          <a:ln w="9525">
            <a:noFill/>
            <a:miter lim="800000"/>
            <a:headEnd/>
            <a:tailEnd/>
          </a:ln>
          <a:effectLst/>
        </p:spPr>
      </p:pic>
      <p:sp>
        <p:nvSpPr>
          <p:cNvPr id="4" name="Rectangle 3"/>
          <p:cNvSpPr/>
          <p:nvPr/>
        </p:nvSpPr>
        <p:spPr>
          <a:xfrm>
            <a:off x="533400" y="4876800"/>
            <a:ext cx="7848600" cy="1200329"/>
          </a:xfrm>
          <a:prstGeom prst="rect">
            <a:avLst/>
          </a:prstGeom>
        </p:spPr>
        <p:txBody>
          <a:bodyPr wrap="square">
            <a:spAutoFit/>
          </a:bodyPr>
          <a:lstStyle/>
          <a:p>
            <a:r>
              <a:rPr lang="en-US" b="1" dirty="0" smtClean="0">
                <a:solidFill>
                  <a:srgbClr val="0070C0"/>
                </a:solidFill>
              </a:rPr>
              <a:t>The meta-analysis for medium-term follow-up (between 6 and</a:t>
            </a:r>
          </a:p>
          <a:p>
            <a:r>
              <a:rPr lang="en-US" b="1" dirty="0" smtClean="0">
                <a:solidFill>
                  <a:srgbClr val="0070C0"/>
                </a:solidFill>
              </a:rPr>
              <a:t>12 months of follow-up) in newly diagnosed patients revealed a</a:t>
            </a:r>
          </a:p>
          <a:p>
            <a:r>
              <a:rPr lang="en-US" b="1" dirty="0" smtClean="0">
                <a:solidFill>
                  <a:srgbClr val="0070C0"/>
                </a:solidFill>
              </a:rPr>
              <a:t>statistically significant decrease in HbA1c of 0.5% (95% CI -0.9 to -0.1; 345 participants, accompanied by moderate statistical heterogeneity (I2 = 44%)</a:t>
            </a:r>
            <a:endParaRPr lang="en-US" b="1" dirty="0">
              <a:solidFill>
                <a:srgbClr val="0070C0"/>
              </a:solidFill>
            </a:endParaRPr>
          </a:p>
        </p:txBody>
      </p:sp>
      <p:sp>
        <p:nvSpPr>
          <p:cNvPr id="5" name="Rounded Rectangle 4"/>
          <p:cNvSpPr/>
          <p:nvPr/>
        </p:nvSpPr>
        <p:spPr>
          <a:xfrm>
            <a:off x="4953000" y="2590800"/>
            <a:ext cx="2438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00B0F0"/>
                </a:solidFill>
              </a:rPr>
              <a:t>Qualitative analysis of the effect of SMBG on well-being and quality of</a:t>
            </a:r>
            <a:r>
              <a:rPr lang="fa-IR" dirty="0" smtClean="0">
                <a:solidFill>
                  <a:srgbClr val="00B0F0"/>
                </a:solidFill>
              </a:rPr>
              <a:t> </a:t>
            </a:r>
            <a:r>
              <a:rPr lang="en-US" dirty="0" smtClean="0">
                <a:solidFill>
                  <a:srgbClr val="00B0F0"/>
                </a:solidFill>
              </a:rPr>
              <a:t>life </a:t>
            </a:r>
            <a:r>
              <a:rPr lang="en-US" dirty="0" smtClean="0">
                <a:solidFill>
                  <a:srgbClr val="00B0F0"/>
                </a:solidFill>
              </a:rPr>
              <a:t>showed no effect on patient satisfaction, general well-being or general health-related quality of life</a:t>
            </a:r>
            <a:r>
              <a:rPr lang="en-US" dirty="0" smtClean="0">
                <a:solidFill>
                  <a:srgbClr val="00B0F0"/>
                </a:solidFill>
              </a:rPr>
              <a:t>.</a:t>
            </a:r>
          </a:p>
          <a:p>
            <a:r>
              <a:rPr lang="en-US" dirty="0" smtClean="0">
                <a:solidFill>
                  <a:srgbClr val="00B0F0"/>
                </a:solidFill>
              </a:rPr>
              <a:t> </a:t>
            </a:r>
            <a:r>
              <a:rPr lang="en-US" dirty="0" smtClean="0"/>
              <a:t>Two trials reported costs of</a:t>
            </a:r>
            <a:r>
              <a:rPr lang="fa-IR" dirty="0" smtClean="0"/>
              <a:t> </a:t>
            </a:r>
            <a:r>
              <a:rPr lang="en-US" dirty="0" smtClean="0"/>
              <a:t>self-monitoring</a:t>
            </a:r>
            <a:endParaRPr lang="fa-IR" dirty="0" smtClean="0">
              <a:solidFill>
                <a:srgbClr val="00B0F0"/>
              </a:solidFill>
            </a:endParaRPr>
          </a:p>
          <a:p>
            <a:r>
              <a:rPr lang="en-US" dirty="0" smtClean="0"/>
              <a:t>There were few data on the effects on other outcomes and these effects were not statistically significant. </a:t>
            </a:r>
            <a:endParaRPr lang="fa-IR" dirty="0" smtClean="0"/>
          </a:p>
          <a:p>
            <a:r>
              <a:rPr lang="en-US" dirty="0" smtClean="0"/>
              <a:t>None of the studies reported</a:t>
            </a:r>
            <a:r>
              <a:rPr lang="fa-IR" dirty="0" smtClean="0"/>
              <a:t> </a:t>
            </a:r>
            <a:r>
              <a:rPr lang="en-US" dirty="0" smtClean="0"/>
              <a:t>data on morbidity.</a:t>
            </a:r>
            <a:endParaRPr lang="en-US" dirty="0"/>
          </a:p>
        </p:txBody>
      </p:sp>
      <p:sp>
        <p:nvSpPr>
          <p:cNvPr id="4" name="TextBox 3"/>
          <p:cNvSpPr txBox="1"/>
          <p:nvPr/>
        </p:nvSpPr>
        <p:spPr>
          <a:xfrm>
            <a:off x="4038600" y="6400800"/>
            <a:ext cx="4288033" cy="646331"/>
          </a:xfrm>
          <a:prstGeom prst="rect">
            <a:avLst/>
          </a:prstGeom>
          <a:noFill/>
        </p:spPr>
        <p:txBody>
          <a:bodyPr wrap="none" rtlCol="0">
            <a:spAutoFit/>
          </a:bodyPr>
          <a:lstStyle/>
          <a:p>
            <a:r>
              <a:rPr lang="en-US" dirty="0" smtClean="0"/>
              <a:t> (Review) 2012 The Cochrane Collaboration.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Implications for practice</a:t>
            </a:r>
          </a:p>
          <a:p>
            <a:pPr>
              <a:buNone/>
            </a:pPr>
            <a:endParaRPr lang="en-US" dirty="0" smtClean="0"/>
          </a:p>
          <a:p>
            <a:r>
              <a:rPr lang="en-US" dirty="0" smtClean="0"/>
              <a:t>Self-monitoring of</a:t>
            </a:r>
            <a:r>
              <a:rPr lang="fa-IR" dirty="0" smtClean="0"/>
              <a:t> </a:t>
            </a:r>
            <a:r>
              <a:rPr lang="en-US" dirty="0" smtClean="0"/>
              <a:t>blood glucose (SMBG) in </a:t>
            </a:r>
            <a:r>
              <a:rPr lang="en-US" dirty="0" smtClean="0">
                <a:solidFill>
                  <a:srgbClr val="FF0000"/>
                </a:solidFill>
              </a:rPr>
              <a:t>newly diagnosed type 2 diabetes </a:t>
            </a:r>
            <a:r>
              <a:rPr lang="en-US" dirty="0" smtClean="0"/>
              <a:t>patients</a:t>
            </a:r>
            <a:r>
              <a:rPr lang="fa-IR" dirty="0" smtClean="0"/>
              <a:t> </a:t>
            </a:r>
            <a:r>
              <a:rPr lang="en-US" dirty="0" smtClean="0"/>
              <a:t>who are not using insulin is beneficial in lowering HbA1c.</a:t>
            </a:r>
          </a:p>
          <a:p>
            <a:r>
              <a:rPr lang="en-US" dirty="0" smtClean="0">
                <a:solidFill>
                  <a:srgbClr val="00B0F0"/>
                </a:solidFill>
              </a:rPr>
              <a:t>However, when diabetes duration is over one year, the overall </a:t>
            </a:r>
            <a:r>
              <a:rPr lang="en-US" dirty="0" err="1" smtClean="0">
                <a:solidFill>
                  <a:srgbClr val="00B0F0"/>
                </a:solidFill>
              </a:rPr>
              <a:t>glycaemic</a:t>
            </a:r>
            <a:r>
              <a:rPr lang="en-US" dirty="0" smtClean="0">
                <a:solidFill>
                  <a:srgbClr val="00B0F0"/>
                </a:solidFill>
              </a:rPr>
              <a:t> effects of SMBG are small at short-term and subside after one year. </a:t>
            </a:r>
            <a:endParaRPr lang="fa-IR" dirty="0" smtClean="0">
              <a:solidFill>
                <a:srgbClr val="00B0F0"/>
              </a:solidFill>
            </a:endParaRPr>
          </a:p>
          <a:p>
            <a:r>
              <a:rPr lang="en-US" dirty="0" smtClean="0"/>
              <a:t>Despite possible </a:t>
            </a:r>
            <a:r>
              <a:rPr lang="en-US" dirty="0" err="1" smtClean="0"/>
              <a:t>glycaemic</a:t>
            </a:r>
            <a:r>
              <a:rPr lang="en-US" dirty="0" smtClean="0"/>
              <a:t> benefits we conclude that</a:t>
            </a:r>
            <a:r>
              <a:rPr lang="fa-IR" dirty="0" smtClean="0"/>
              <a:t> </a:t>
            </a:r>
            <a:r>
              <a:rPr lang="en-US" dirty="0" smtClean="0"/>
              <a:t>SMBG has no relevant effect on general well-being and health related</a:t>
            </a:r>
            <a:r>
              <a:rPr lang="fa-IR" dirty="0" smtClean="0"/>
              <a:t> </a:t>
            </a:r>
            <a:r>
              <a:rPr lang="en-US" dirty="0" smtClean="0"/>
              <a:t>quality of life.</a:t>
            </a:r>
            <a:endParaRPr lang="fa-IR" dirty="0" smtClean="0"/>
          </a:p>
          <a:p>
            <a:r>
              <a:rPr lang="en-US" dirty="0" smtClean="0"/>
              <a:t> In addition, patients performing SMBG are</a:t>
            </a:r>
            <a:r>
              <a:rPr lang="fa-IR" dirty="0" smtClean="0"/>
              <a:t> </a:t>
            </a:r>
            <a:r>
              <a:rPr lang="en-US" dirty="0" smtClean="0"/>
              <a:t>equally satisfied with their treatment as those not using SMBG.</a:t>
            </a:r>
          </a:p>
        </p:txBody>
      </p:sp>
      <p:sp>
        <p:nvSpPr>
          <p:cNvPr id="4" name="TextBox 3"/>
          <p:cNvSpPr txBox="1"/>
          <p:nvPr/>
        </p:nvSpPr>
        <p:spPr>
          <a:xfrm>
            <a:off x="4114800" y="6477000"/>
            <a:ext cx="4106894" cy="369332"/>
          </a:xfrm>
          <a:prstGeom prst="rect">
            <a:avLst/>
          </a:prstGeom>
          <a:noFill/>
        </p:spPr>
        <p:txBody>
          <a:bodyPr wrap="none" rtlCol="0">
            <a:spAutoFit/>
          </a:bodyPr>
          <a:lstStyle/>
          <a:p>
            <a:r>
              <a:rPr lang="en-US" dirty="0" smtClean="0"/>
              <a:t>Review) 2012 The Cochrane Collaboration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10000"/>
          </a:bodyPr>
          <a:lstStyle/>
          <a:p>
            <a:pPr>
              <a:buNone/>
            </a:pPr>
            <a:endParaRPr lang="en-US" b="1" dirty="0" smtClean="0"/>
          </a:p>
          <a:p>
            <a:r>
              <a:rPr lang="en-US" dirty="0" smtClean="0"/>
              <a:t>when diabetes duration is over one year, the overall effect of self-monitoring of blood glucose </a:t>
            </a:r>
            <a:r>
              <a:rPr lang="en-US" dirty="0" smtClean="0">
                <a:solidFill>
                  <a:srgbClr val="00B0F0"/>
                </a:solidFill>
              </a:rPr>
              <a:t>on </a:t>
            </a:r>
            <a:r>
              <a:rPr lang="en-US" dirty="0" err="1" smtClean="0">
                <a:solidFill>
                  <a:srgbClr val="00B0F0"/>
                </a:solidFill>
              </a:rPr>
              <a:t>glycaemic</a:t>
            </a:r>
            <a:r>
              <a:rPr lang="en-US" dirty="0" smtClean="0">
                <a:solidFill>
                  <a:srgbClr val="00B0F0"/>
                </a:solidFill>
              </a:rPr>
              <a:t> control in patients with type 2 diabetes who are not using insulin is small up to six months after initiation and subsides after</a:t>
            </a:r>
            <a:r>
              <a:rPr lang="fa-IR" dirty="0" smtClean="0">
                <a:solidFill>
                  <a:srgbClr val="00B0F0"/>
                </a:solidFill>
              </a:rPr>
              <a:t> </a:t>
            </a:r>
            <a:r>
              <a:rPr lang="en-US" dirty="0" smtClean="0">
                <a:solidFill>
                  <a:srgbClr val="00B0F0"/>
                </a:solidFill>
              </a:rPr>
              <a:t>12 months.</a:t>
            </a:r>
            <a:endParaRPr lang="fa-IR" dirty="0" smtClean="0">
              <a:solidFill>
                <a:srgbClr val="00B0F0"/>
              </a:solidFill>
            </a:endParaRPr>
          </a:p>
          <a:p>
            <a:r>
              <a:rPr lang="en-US" dirty="0" smtClean="0"/>
              <a:t>research is needed to explore the psychological impact of SMBG and its impact on diabetes specific quality of life and well-being, as well as the impact of SMBG on </a:t>
            </a:r>
            <a:r>
              <a:rPr lang="en-US" dirty="0" err="1" smtClean="0"/>
              <a:t>hypoglycaemia</a:t>
            </a:r>
            <a:r>
              <a:rPr lang="en-US" dirty="0" smtClean="0"/>
              <a:t> and diabetic complications.</a:t>
            </a:r>
            <a:endParaRPr lang="en-US" dirty="0"/>
          </a:p>
        </p:txBody>
      </p:sp>
      <p:sp>
        <p:nvSpPr>
          <p:cNvPr id="4" name="TextBox 3"/>
          <p:cNvSpPr txBox="1"/>
          <p:nvPr/>
        </p:nvSpPr>
        <p:spPr>
          <a:xfrm>
            <a:off x="4267200" y="6248400"/>
            <a:ext cx="4106894" cy="369332"/>
          </a:xfrm>
          <a:prstGeom prst="rect">
            <a:avLst/>
          </a:prstGeom>
          <a:noFill/>
        </p:spPr>
        <p:txBody>
          <a:bodyPr wrap="none" rtlCol="0">
            <a:spAutoFit/>
          </a:bodyPr>
          <a:lstStyle/>
          <a:p>
            <a:r>
              <a:rPr lang="en-US" dirty="0" smtClean="0"/>
              <a:t>Review) 2012 The Cochrane Collaboration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Grp="1" noChangeAspect="1" noChangeArrowheads="1"/>
          </p:cNvPicPr>
          <p:nvPr>
            <p:ph idx="1"/>
          </p:nvPr>
        </p:nvPicPr>
        <p:blipFill>
          <a:blip r:embed="rId2"/>
          <a:srcRect l="8351" t="11785" r="5511" b="19186"/>
          <a:stretch>
            <a:fillRect/>
          </a:stretch>
        </p:blipFill>
        <p:spPr bwMode="auto">
          <a:xfrm>
            <a:off x="533400" y="685800"/>
            <a:ext cx="8153400" cy="5257800"/>
          </a:xfrm>
          <a:prstGeom prst="rect">
            <a:avLst/>
          </a:prstGeom>
          <a:noFill/>
          <a:ln w="9525">
            <a:noFill/>
            <a:miter lim="800000"/>
            <a:headEnd/>
            <a:tailEnd/>
          </a:ln>
          <a:effectLst/>
        </p:spPr>
      </p:pic>
      <p:sp>
        <p:nvSpPr>
          <p:cNvPr id="6" name="TextBox 5"/>
          <p:cNvSpPr txBox="1"/>
          <p:nvPr/>
        </p:nvSpPr>
        <p:spPr>
          <a:xfrm>
            <a:off x="3048000" y="6172200"/>
            <a:ext cx="4040273" cy="369332"/>
          </a:xfrm>
          <a:prstGeom prst="rect">
            <a:avLst/>
          </a:prstGeom>
          <a:noFill/>
        </p:spPr>
        <p:txBody>
          <a:bodyPr wrap="none" rtlCol="0">
            <a:spAutoFit/>
          </a:bodyPr>
          <a:lstStyle/>
          <a:p>
            <a:r>
              <a:rPr lang="en-US" dirty="0" err="1" smtClean="0"/>
              <a:t>Diabetology</a:t>
            </a:r>
            <a:r>
              <a:rPr lang="en-US" dirty="0" smtClean="0"/>
              <a:t> &amp; Metabolic Syndrome 2013</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a:t>
            </a:r>
          </a:p>
          <a:p>
            <a:r>
              <a:rPr lang="en-US" dirty="0" smtClean="0"/>
              <a:t>History(brief)</a:t>
            </a:r>
          </a:p>
          <a:p>
            <a:r>
              <a:rPr lang="en-US" dirty="0" smtClean="0"/>
              <a:t>SMBG Technique ( basic principles )</a:t>
            </a:r>
          </a:p>
          <a:p>
            <a:r>
              <a:rPr lang="en-US" dirty="0" smtClean="0"/>
              <a:t>the accuracy and limitations of current point-of-care glucose monitoring devices (POCGMDs).</a:t>
            </a:r>
          </a:p>
          <a:p>
            <a:r>
              <a:rPr lang="en-US" dirty="0" smtClean="0"/>
              <a:t>the present status of glucose biosensors in the clinical practice </a:t>
            </a:r>
          </a:p>
          <a:p>
            <a:r>
              <a:rPr lang="en-US" dirty="0" smtClean="0">
                <a:solidFill>
                  <a:srgbClr val="FFC000"/>
                </a:solidFill>
              </a:rPr>
              <a:t>SMBG AND CGM in type 2 diabetes (SYSTEMATIC REVIEW)</a:t>
            </a:r>
          </a:p>
          <a:p>
            <a:r>
              <a:rPr lang="en-US" dirty="0" smtClean="0"/>
              <a:t>Recommendation  and Guideline</a:t>
            </a:r>
          </a:p>
          <a:p>
            <a:r>
              <a:rPr lang="en-US" dirty="0" smtClean="0"/>
              <a:t>Conclusion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Although the effect of SMBG already demonstrated in some meta-analysis it is not recommended as regularly use  non-insulin treated type 2 diabetes.</a:t>
            </a:r>
          </a:p>
          <a:p>
            <a:r>
              <a:rPr lang="en-US" dirty="0" smtClean="0"/>
              <a:t> </a:t>
            </a:r>
            <a:r>
              <a:rPr lang="en-US" dirty="0" smtClean="0">
                <a:solidFill>
                  <a:srgbClr val="00B0F0"/>
                </a:solidFill>
              </a:rPr>
              <a:t>SMBG fails to detect nocturnal hypoglycemia and asymptomatic hypoglycemia even in patients with good control of HbA1c values and it needs multiple blood samples throughout the day.</a:t>
            </a:r>
          </a:p>
          <a:p>
            <a:r>
              <a:rPr lang="en-US" dirty="0" smtClean="0">
                <a:solidFill>
                  <a:srgbClr val="00B0F0"/>
                </a:solidFill>
              </a:rPr>
              <a:t> </a:t>
            </a:r>
            <a:r>
              <a:rPr lang="en-US" dirty="0" smtClean="0"/>
              <a:t>In addition, SMBG gives a single instant reading without any information on glucose trends and thus may miss important and significant glucose fluctuations</a:t>
            </a:r>
            <a:endParaRPr lang="en-US" dirty="0"/>
          </a:p>
        </p:txBody>
      </p:sp>
      <p:sp>
        <p:nvSpPr>
          <p:cNvPr id="4" name="TextBox 3"/>
          <p:cNvSpPr txBox="1"/>
          <p:nvPr/>
        </p:nvSpPr>
        <p:spPr>
          <a:xfrm>
            <a:off x="2971800" y="6324600"/>
            <a:ext cx="4040273" cy="646331"/>
          </a:xfrm>
          <a:prstGeom prst="rect">
            <a:avLst/>
          </a:prstGeom>
          <a:noFill/>
        </p:spPr>
        <p:txBody>
          <a:bodyPr wrap="none" rtlCol="0">
            <a:spAutoFit/>
          </a:bodyPr>
          <a:lstStyle/>
          <a:p>
            <a:r>
              <a:rPr lang="en-US" dirty="0" err="1" smtClean="0"/>
              <a:t>Diabetology</a:t>
            </a:r>
            <a:r>
              <a:rPr lang="en-US" dirty="0" smtClean="0"/>
              <a:t> &amp; Metabolic Syndrome 2013</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CGM gives amore accurate pattern of daily glucose fluctuations</a:t>
            </a:r>
          </a:p>
          <a:p>
            <a:r>
              <a:rPr lang="en-US" dirty="0" smtClean="0"/>
              <a:t>Allowing identification of the </a:t>
            </a:r>
            <a:r>
              <a:rPr lang="en-US" dirty="0" err="1" smtClean="0"/>
              <a:t>glycemic</a:t>
            </a:r>
            <a:r>
              <a:rPr lang="en-US" dirty="0" smtClean="0"/>
              <a:t> effect of food, physical activity, insulin and different medication types and doses</a:t>
            </a:r>
          </a:p>
          <a:p>
            <a:r>
              <a:rPr lang="en-US" dirty="0" smtClean="0"/>
              <a:t> Aiding in better self management with avoiding unrecognized hypoglycemia</a:t>
            </a:r>
            <a:endParaRPr lang="en-US" dirty="0"/>
          </a:p>
        </p:txBody>
      </p:sp>
      <p:sp>
        <p:nvSpPr>
          <p:cNvPr id="4" name="TextBox 3"/>
          <p:cNvSpPr txBox="1"/>
          <p:nvPr/>
        </p:nvSpPr>
        <p:spPr>
          <a:xfrm>
            <a:off x="3657600" y="6477000"/>
            <a:ext cx="4040273" cy="646331"/>
          </a:xfrm>
          <a:prstGeom prst="rect">
            <a:avLst/>
          </a:prstGeom>
          <a:noFill/>
        </p:spPr>
        <p:txBody>
          <a:bodyPr wrap="none" rtlCol="0">
            <a:spAutoFit/>
          </a:bodyPr>
          <a:lstStyle/>
          <a:p>
            <a:r>
              <a:rPr lang="en-US" dirty="0" err="1" smtClean="0"/>
              <a:t>Diabetology</a:t>
            </a:r>
            <a:r>
              <a:rPr lang="en-US" dirty="0" smtClean="0"/>
              <a:t> &amp; Metabolic Syndrome 2013</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Objectives:</a:t>
            </a:r>
          </a:p>
          <a:p>
            <a:r>
              <a:rPr lang="en-US" dirty="0" smtClean="0"/>
              <a:t>The effectiveness of CGM use over SMBG was evaluated in Type 1 diabetic pediatrics and </a:t>
            </a:r>
            <a:r>
              <a:rPr lang="en-US" dirty="0" smtClean="0">
                <a:solidFill>
                  <a:srgbClr val="00B0F0"/>
                </a:solidFill>
              </a:rPr>
              <a:t>Type 2 diabetic adults </a:t>
            </a:r>
            <a:endParaRPr lang="en-US" dirty="0"/>
          </a:p>
        </p:txBody>
      </p:sp>
      <p:sp>
        <p:nvSpPr>
          <p:cNvPr id="4" name="TextBox 3"/>
          <p:cNvSpPr txBox="1"/>
          <p:nvPr/>
        </p:nvSpPr>
        <p:spPr>
          <a:xfrm>
            <a:off x="3657600" y="6324600"/>
            <a:ext cx="4150880" cy="646331"/>
          </a:xfrm>
          <a:prstGeom prst="rect">
            <a:avLst/>
          </a:prstGeom>
          <a:noFill/>
        </p:spPr>
        <p:txBody>
          <a:bodyPr wrap="none" rtlCol="0">
            <a:spAutoFit/>
          </a:bodyPr>
          <a:lstStyle/>
          <a:p>
            <a:r>
              <a:rPr lang="en-US" dirty="0" smtClean="0"/>
              <a:t>. </a:t>
            </a:r>
            <a:r>
              <a:rPr lang="en-US" dirty="0" err="1" smtClean="0"/>
              <a:t>Diabetology</a:t>
            </a:r>
            <a:r>
              <a:rPr lang="en-US" dirty="0" smtClean="0"/>
              <a:t> &amp; Metabolic Syndrome 2013</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Inclusion criteria:</a:t>
            </a:r>
          </a:p>
          <a:p>
            <a:r>
              <a:rPr lang="en-US" dirty="0" smtClean="0"/>
              <a:t>a)Randomized controlled trials comparing currently available CGM device with SMBG in patients with type 1 diabetes pediatrics (≤ 18 yrs) or type 2 diabetes adults (≥ 18 yrs),</a:t>
            </a:r>
          </a:p>
          <a:p>
            <a:r>
              <a:rPr lang="en-US" dirty="0" smtClean="0"/>
              <a:t>b) Of at least 8 weeks duration</a:t>
            </a:r>
          </a:p>
          <a:p>
            <a:r>
              <a:rPr lang="en-US" dirty="0" smtClean="0"/>
              <a:t>c) Reporting HbA1c as an outcome measure.</a:t>
            </a:r>
            <a:endParaRPr lang="en-US" dirty="0"/>
          </a:p>
        </p:txBody>
      </p:sp>
      <p:sp>
        <p:nvSpPr>
          <p:cNvPr id="4" name="TextBox 3"/>
          <p:cNvSpPr txBox="1"/>
          <p:nvPr/>
        </p:nvSpPr>
        <p:spPr>
          <a:xfrm>
            <a:off x="3352800" y="6477000"/>
            <a:ext cx="5355312" cy="646331"/>
          </a:xfrm>
          <a:prstGeom prst="rect">
            <a:avLst/>
          </a:prstGeom>
          <a:noFill/>
        </p:spPr>
        <p:txBody>
          <a:bodyPr wrap="non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excluded studies involving:</a:t>
            </a:r>
          </a:p>
          <a:p>
            <a:r>
              <a:rPr lang="en-US" dirty="0" smtClean="0"/>
              <a:t>a) pregnant women,</a:t>
            </a:r>
          </a:p>
          <a:p>
            <a:r>
              <a:rPr lang="en-US" dirty="0" smtClean="0"/>
              <a:t>b) critically ill patients, post-surgery, post-transplant</a:t>
            </a:r>
          </a:p>
          <a:p>
            <a:r>
              <a:rPr lang="en-US" dirty="0" smtClean="0"/>
              <a:t>and ICU patients.</a:t>
            </a:r>
            <a:endParaRPr lang="en-US" dirty="0"/>
          </a:p>
        </p:txBody>
      </p:sp>
      <p:sp>
        <p:nvSpPr>
          <p:cNvPr id="4" name="TextBox 3"/>
          <p:cNvSpPr txBox="1"/>
          <p:nvPr/>
        </p:nvSpPr>
        <p:spPr>
          <a:xfrm>
            <a:off x="3810000" y="6096000"/>
            <a:ext cx="5355312" cy="646331"/>
          </a:xfrm>
          <a:prstGeom prst="rect">
            <a:avLst/>
          </a:prstGeom>
          <a:noFill/>
        </p:spPr>
        <p:txBody>
          <a:bodyPr wrap="non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 Type 2 diabetes, 4 randomized trials were included in meta-analysis</a:t>
            </a:r>
            <a:endParaRPr lang="en-US" dirty="0"/>
          </a:p>
        </p:txBody>
      </p:sp>
      <p:sp>
        <p:nvSpPr>
          <p:cNvPr id="4" name="TextBox 3"/>
          <p:cNvSpPr txBox="1"/>
          <p:nvPr/>
        </p:nvSpPr>
        <p:spPr>
          <a:xfrm>
            <a:off x="2971800" y="6324600"/>
            <a:ext cx="5355312" cy="646331"/>
          </a:xfrm>
          <a:prstGeom prst="rect">
            <a:avLst/>
          </a:prstGeom>
          <a:noFill/>
        </p:spPr>
        <p:txBody>
          <a:bodyPr wrap="non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Two studies were of high quality and other two</a:t>
            </a:r>
          </a:p>
          <a:p>
            <a:r>
              <a:rPr lang="en-US" dirty="0" smtClean="0"/>
              <a:t>studies were of low quality </a:t>
            </a:r>
          </a:p>
          <a:p>
            <a:r>
              <a:rPr lang="en-US" dirty="0" smtClean="0"/>
              <a:t>Among 4 trials, only one trial is multi-centered study </a:t>
            </a:r>
          </a:p>
          <a:p>
            <a:r>
              <a:rPr lang="en-US" dirty="0" smtClean="0"/>
              <a:t>One study was conducted to test the effects of a counseling intervention using continuous glucose monitoring system feedback on physical activity self-efficacy and reported HbA1c as a secondary outcome. </a:t>
            </a:r>
          </a:p>
          <a:p>
            <a:r>
              <a:rPr lang="en-US" dirty="0" smtClean="0"/>
              <a:t>Two studies were performed in T2DM patients who </a:t>
            </a:r>
            <a:r>
              <a:rPr lang="en-US" dirty="0" smtClean="0">
                <a:solidFill>
                  <a:srgbClr val="00B0F0"/>
                </a:solidFill>
              </a:rPr>
              <a:t>were not treated with insulin </a:t>
            </a:r>
            <a:r>
              <a:rPr lang="en-US" dirty="0" smtClean="0"/>
              <a:t>and other two included participants treated with either oral hypoglycemic agents (OHA) or insulin injections</a:t>
            </a:r>
            <a:endParaRPr lang="en-US" dirty="0"/>
          </a:p>
        </p:txBody>
      </p:sp>
      <p:sp>
        <p:nvSpPr>
          <p:cNvPr id="4" name="TextBox 3"/>
          <p:cNvSpPr txBox="1"/>
          <p:nvPr/>
        </p:nvSpPr>
        <p:spPr>
          <a:xfrm>
            <a:off x="4038600" y="6019800"/>
            <a:ext cx="5355312" cy="646331"/>
          </a:xfrm>
          <a:prstGeom prst="rect">
            <a:avLst/>
          </a:prstGeom>
          <a:noFill/>
        </p:spPr>
        <p:txBody>
          <a:bodyPr wrap="squar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l="21603" t="23571" r="19710" b="22553"/>
          <a:stretch>
            <a:fillRect/>
          </a:stretch>
        </p:blipFill>
        <p:spPr bwMode="auto">
          <a:xfrm>
            <a:off x="0" y="457200"/>
            <a:ext cx="8534400" cy="6019800"/>
          </a:xfrm>
          <a:prstGeom prst="rect">
            <a:avLst/>
          </a:prstGeom>
          <a:noFill/>
          <a:ln w="9525">
            <a:noFill/>
            <a:miter lim="800000"/>
            <a:headEnd/>
            <a:tailEnd/>
          </a:ln>
          <a:effectLst/>
        </p:spPr>
      </p:pic>
      <p:sp>
        <p:nvSpPr>
          <p:cNvPr id="4" name="TextBox 3"/>
          <p:cNvSpPr txBox="1"/>
          <p:nvPr/>
        </p:nvSpPr>
        <p:spPr>
          <a:xfrm>
            <a:off x="3429000" y="6248400"/>
            <a:ext cx="5355312" cy="646331"/>
          </a:xfrm>
          <a:prstGeom prst="rect">
            <a:avLst/>
          </a:prstGeom>
          <a:noFill/>
        </p:spPr>
        <p:txBody>
          <a:bodyPr wrap="squar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Type 2 diabetic adults</a:t>
            </a:r>
          </a:p>
          <a:p>
            <a:r>
              <a:rPr lang="en-US" dirty="0" smtClean="0"/>
              <a:t>There were a total of 228 type 2 diabetic adults (111 in the intervention group and 117 in the control group) in four trials that compared CGM use with SMBG.</a:t>
            </a:r>
          </a:p>
          <a:p>
            <a:r>
              <a:rPr lang="en-US" dirty="0" smtClean="0"/>
              <a:t> </a:t>
            </a:r>
          </a:p>
          <a:p>
            <a:r>
              <a:rPr lang="en-US" dirty="0" smtClean="0"/>
              <a:t>No publication bias was detected</a:t>
            </a:r>
            <a:endParaRPr lang="en-US" dirty="0"/>
          </a:p>
        </p:txBody>
      </p:sp>
      <p:sp>
        <p:nvSpPr>
          <p:cNvPr id="4" name="TextBox 3"/>
          <p:cNvSpPr txBox="1"/>
          <p:nvPr/>
        </p:nvSpPr>
        <p:spPr>
          <a:xfrm>
            <a:off x="2514600" y="6172200"/>
            <a:ext cx="5355312" cy="646331"/>
          </a:xfrm>
          <a:prstGeom prst="rect">
            <a:avLst/>
          </a:prstGeom>
          <a:noFill/>
        </p:spPr>
        <p:txBody>
          <a:bodyPr wrap="non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srcRect l="29344" t="75763" r="26167" b="5717"/>
          <a:stretch>
            <a:fillRect/>
          </a:stretch>
        </p:blipFill>
        <p:spPr bwMode="auto">
          <a:xfrm>
            <a:off x="0" y="0"/>
            <a:ext cx="9144000" cy="3581400"/>
          </a:xfrm>
          <a:prstGeom prst="rect">
            <a:avLst/>
          </a:prstGeom>
          <a:noFill/>
          <a:ln w="9525">
            <a:noFill/>
            <a:miter lim="800000"/>
            <a:headEnd/>
            <a:tailEnd/>
          </a:ln>
          <a:effectLst/>
        </p:spPr>
      </p:pic>
      <p:sp>
        <p:nvSpPr>
          <p:cNvPr id="4" name="TextBox 3"/>
          <p:cNvSpPr txBox="1"/>
          <p:nvPr/>
        </p:nvSpPr>
        <p:spPr>
          <a:xfrm>
            <a:off x="1447800" y="6096000"/>
            <a:ext cx="5355312" cy="646331"/>
          </a:xfrm>
          <a:prstGeom prst="rect">
            <a:avLst/>
          </a:prstGeom>
          <a:noFill/>
        </p:spPr>
        <p:txBody>
          <a:bodyPr wrap="non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
        <p:nvSpPr>
          <p:cNvPr id="5" name="Rectangle 4"/>
          <p:cNvSpPr/>
          <p:nvPr/>
        </p:nvSpPr>
        <p:spPr>
          <a:xfrm>
            <a:off x="2286000" y="4267200"/>
            <a:ext cx="4572000" cy="1631216"/>
          </a:xfrm>
          <a:prstGeom prst="rect">
            <a:avLst/>
          </a:prstGeom>
        </p:spPr>
        <p:txBody>
          <a:bodyPr wrap="square">
            <a:spAutoFit/>
          </a:bodyPr>
          <a:lstStyle/>
          <a:p>
            <a:r>
              <a:rPr lang="en-US" sz="2000" b="1" dirty="0" smtClean="0"/>
              <a:t>The use of CGM provided better efficacy than SMBG use in terms of HbA1c reduction in T2DM adults. The pooled mean difference in HbA1c was – 0.31% (95%CI -0.6% to -0.02%, p = 0.04) </a:t>
            </a:r>
            <a:endParaRPr lang="en-US" sz="2000" b="1" dirty="0"/>
          </a:p>
        </p:txBody>
      </p:sp>
      <p:sp>
        <p:nvSpPr>
          <p:cNvPr id="6" name="Oval 5"/>
          <p:cNvSpPr/>
          <p:nvPr/>
        </p:nvSpPr>
        <p:spPr>
          <a:xfrm>
            <a:off x="3962400" y="1905000"/>
            <a:ext cx="2133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32962" t="15153" r="36748" b="37706"/>
          <a:stretch>
            <a:fillRect/>
          </a:stretch>
        </p:blipFill>
        <p:spPr bwMode="auto">
          <a:xfrm>
            <a:off x="914400" y="533400"/>
            <a:ext cx="7620000" cy="4572000"/>
          </a:xfrm>
          <a:prstGeom prst="rect">
            <a:avLst/>
          </a:prstGeom>
          <a:noFill/>
          <a:ln w="9525">
            <a:noFill/>
            <a:miter lim="800000"/>
            <a:headEnd/>
            <a:tailEnd/>
          </a:ln>
          <a:effectLst/>
        </p:spPr>
      </p:pic>
      <p:sp>
        <p:nvSpPr>
          <p:cNvPr id="4" name="TextBox 3"/>
          <p:cNvSpPr txBox="1"/>
          <p:nvPr/>
        </p:nvSpPr>
        <p:spPr>
          <a:xfrm>
            <a:off x="2971800" y="5943600"/>
            <a:ext cx="5051896" cy="369332"/>
          </a:xfrm>
          <a:prstGeom prst="rect">
            <a:avLst/>
          </a:prstGeom>
          <a:noFill/>
        </p:spPr>
        <p:txBody>
          <a:bodyPr wrap="none" rtlCol="0">
            <a:spAutoFit/>
          </a:bodyPr>
          <a:lstStyle/>
          <a:p>
            <a:r>
              <a:rPr lang="en-US" i="1" dirty="0" smtClean="0"/>
              <a:t>Health Technology Assessment 2010; Vol. 14: No. 12</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study testing the effects of counseling intervention of physical activity and using continuous glucose monitoring system feedback </a:t>
            </a:r>
            <a:r>
              <a:rPr lang="en-US" dirty="0" smtClean="0">
                <a:solidFill>
                  <a:srgbClr val="00B0F0"/>
                </a:solidFill>
              </a:rPr>
              <a:t>suggested that counseling T2DM patients with CGM feedback may improve physical activity level and, as a result, diabetes-related complications could be reduced</a:t>
            </a:r>
          </a:p>
          <a:p>
            <a:r>
              <a:rPr lang="en-US" dirty="0" smtClean="0">
                <a:solidFill>
                  <a:srgbClr val="00B0F0"/>
                </a:solidFill>
              </a:rPr>
              <a:t> </a:t>
            </a:r>
            <a:r>
              <a:rPr lang="en-US" dirty="0" smtClean="0"/>
              <a:t>Therefore, with the help of continuous glucose monitoring, not only pharmacological intervention can be adjusted, but non-pharmacological intervention can also be promoted.</a:t>
            </a:r>
            <a:endParaRPr lang="en-US" dirty="0"/>
          </a:p>
        </p:txBody>
      </p:sp>
      <p:sp>
        <p:nvSpPr>
          <p:cNvPr id="4" name="TextBox 3"/>
          <p:cNvSpPr txBox="1"/>
          <p:nvPr/>
        </p:nvSpPr>
        <p:spPr>
          <a:xfrm>
            <a:off x="3200400" y="6477000"/>
            <a:ext cx="5355312" cy="646331"/>
          </a:xfrm>
          <a:prstGeom prst="rect">
            <a:avLst/>
          </a:prstGeom>
          <a:noFill/>
        </p:spPr>
        <p:txBody>
          <a:bodyPr wrap="non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lstStyle/>
          <a:p>
            <a:r>
              <a:rPr lang="en-US" dirty="0" smtClean="0"/>
              <a:t>It is noted that patients enrolled in individual</a:t>
            </a:r>
          </a:p>
          <a:p>
            <a:pPr>
              <a:buNone/>
            </a:pPr>
            <a:r>
              <a:rPr lang="en-US" dirty="0" smtClean="0"/>
              <a:t>    studies had baseline HbA1c &gt; 8%.</a:t>
            </a:r>
          </a:p>
          <a:p>
            <a:pPr>
              <a:buNone/>
            </a:pPr>
            <a:r>
              <a:rPr lang="en-US" dirty="0" smtClean="0"/>
              <a:t> </a:t>
            </a:r>
            <a:r>
              <a:rPr lang="en-US" dirty="0" smtClean="0">
                <a:solidFill>
                  <a:srgbClr val="00B0F0"/>
                </a:solidFill>
              </a:rPr>
              <a:t>Thus, CGM devices may be a useful tool in poorly controlled T2DM patients</a:t>
            </a:r>
            <a:r>
              <a:rPr lang="en-US" dirty="0" smtClean="0"/>
              <a:t>. </a:t>
            </a:r>
          </a:p>
        </p:txBody>
      </p:sp>
      <p:sp>
        <p:nvSpPr>
          <p:cNvPr id="4" name="TextBox 3"/>
          <p:cNvSpPr txBox="1"/>
          <p:nvPr/>
        </p:nvSpPr>
        <p:spPr>
          <a:xfrm>
            <a:off x="2133600" y="6096000"/>
            <a:ext cx="5355312" cy="646331"/>
          </a:xfrm>
          <a:prstGeom prst="rect">
            <a:avLst/>
          </a:prstGeom>
          <a:noFill/>
        </p:spPr>
        <p:txBody>
          <a:bodyPr wrap="non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Results suggest that the effect of CGM use in lowering HbA1c </a:t>
            </a:r>
            <a:r>
              <a:rPr lang="en-US" dirty="0" smtClean="0">
                <a:solidFill>
                  <a:srgbClr val="00B0F0"/>
                </a:solidFill>
              </a:rPr>
              <a:t>level was superior to SMBG for type 2 diabetes adults</a:t>
            </a:r>
            <a:r>
              <a:rPr lang="en-US" dirty="0" smtClean="0"/>
              <a:t>. </a:t>
            </a:r>
          </a:p>
          <a:p>
            <a:r>
              <a:rPr lang="en-US" dirty="0" smtClean="0"/>
              <a:t>Since the average baseline HbA1c of participants from all studies was above 8%, CGM device can be an effective tool in patients with uncontrolled T2DM.</a:t>
            </a:r>
          </a:p>
          <a:p>
            <a:r>
              <a:rPr lang="en-US" dirty="0" smtClean="0"/>
              <a:t> However, the comprehensive randomized controlled trial need to be established in order to address the long term benefit of CGM.</a:t>
            </a:r>
            <a:endParaRPr lang="en-US" dirty="0"/>
          </a:p>
        </p:txBody>
      </p:sp>
      <p:sp>
        <p:nvSpPr>
          <p:cNvPr id="4" name="TextBox 3"/>
          <p:cNvSpPr txBox="1"/>
          <p:nvPr/>
        </p:nvSpPr>
        <p:spPr>
          <a:xfrm>
            <a:off x="2743200" y="6400800"/>
            <a:ext cx="5355312" cy="646331"/>
          </a:xfrm>
          <a:prstGeom prst="rect">
            <a:avLst/>
          </a:prstGeom>
          <a:noFill/>
        </p:spPr>
        <p:txBody>
          <a:bodyPr wrap="none" rtlCol="0">
            <a:spAutoFit/>
          </a:bodyPr>
          <a:lstStyle/>
          <a:p>
            <a:r>
              <a:rPr lang="en-US" dirty="0" err="1" smtClean="0"/>
              <a:t>Poolsup</a:t>
            </a:r>
            <a:r>
              <a:rPr lang="en-US" dirty="0" smtClean="0"/>
              <a:t> et al. </a:t>
            </a:r>
            <a:r>
              <a:rPr lang="en-US" dirty="0" err="1" smtClean="0"/>
              <a:t>Diabetology</a:t>
            </a:r>
            <a:r>
              <a:rPr lang="en-US" dirty="0" smtClean="0"/>
              <a:t> &amp; Metabolic Syndrome 2013</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solidFill>
                  <a:srgbClr val="002060"/>
                </a:solidFill>
              </a:rPr>
              <a:t>SMBG TECHNIQUE( basic principles )</a:t>
            </a:r>
          </a:p>
          <a:p>
            <a:r>
              <a:rPr lang="en-US" dirty="0" smtClean="0"/>
              <a:t>History(brief)</a:t>
            </a:r>
          </a:p>
          <a:p>
            <a:r>
              <a:rPr lang="en-US" dirty="0" smtClean="0"/>
              <a:t> 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solidFill>
                  <a:srgbClr val="FFC000"/>
                </a:solidFill>
              </a:rPr>
              <a:t>Recommendation  and Guideline</a:t>
            </a:r>
          </a:p>
          <a:p>
            <a:r>
              <a:rPr lang="en-US" dirty="0" smtClean="0"/>
              <a:t>Conclusion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Recommendations</a:t>
            </a:r>
          </a:p>
          <a:p>
            <a:r>
              <a:rPr lang="en-US" dirty="0" smtClean="0"/>
              <a:t> When prescribed as part of a broader educational context, SMBG results may help guide treatment decisions and/or self-management for patients using less frequent insulin injections </a:t>
            </a:r>
            <a:r>
              <a:rPr lang="en-US" b="1" dirty="0" smtClean="0"/>
              <a:t>B </a:t>
            </a:r>
            <a:r>
              <a:rPr lang="en-US" dirty="0" smtClean="0"/>
              <a:t>or noninsulin therapies. </a:t>
            </a:r>
            <a:r>
              <a:rPr lang="en-US" b="1" dirty="0" smtClean="0"/>
              <a:t>E</a:t>
            </a:r>
          </a:p>
          <a:p>
            <a:endParaRPr lang="en-US" dirty="0" smtClean="0"/>
          </a:p>
          <a:p>
            <a:r>
              <a:rPr lang="en-US" dirty="0" smtClean="0"/>
              <a:t> When prescribing SMBG, ensure that patients receive ongoing instruction and regular evaluation of SMBG technique, SMBG results, and their ability to use SMBG data to adjust therapy. </a:t>
            </a:r>
            <a:r>
              <a:rPr lang="en-US" b="1" dirty="0" smtClean="0"/>
              <a: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Patients on multiple-dose insulin or insulin pump therapy should perform SMBG prior to meals and snacks, occasionally </a:t>
            </a:r>
            <a:r>
              <a:rPr lang="en-US" dirty="0" err="1" smtClean="0"/>
              <a:t>postprandially</a:t>
            </a:r>
            <a:r>
              <a:rPr lang="en-US" dirty="0" smtClean="0"/>
              <a:t>, at bedtime, prior  exercise</a:t>
            </a:r>
            <a:r>
              <a:rPr lang="en-US" b="1" dirty="0" smtClean="0">
                <a:solidFill>
                  <a:srgbClr val="00B0F0"/>
                </a:solidFill>
              </a:rPr>
              <a:t>,( For many patients, this will require testing 6–10 (or more) times daily, although individual needs may vary)</a:t>
            </a:r>
          </a:p>
          <a:p>
            <a:pPr>
              <a:buNone/>
            </a:pPr>
            <a:endParaRPr lang="en-US" dirty="0" smtClean="0">
              <a:solidFill>
                <a:srgbClr val="00B0F0"/>
              </a:solidFill>
            </a:endParaRPr>
          </a:p>
          <a:p>
            <a:pPr>
              <a:buNone/>
            </a:pPr>
            <a:r>
              <a:rPr lang="en-US" dirty="0" smtClean="0"/>
              <a:t>     When they suspect low blood glucose, after treating low blood glucose until they are </a:t>
            </a:r>
            <a:r>
              <a:rPr lang="en-US" dirty="0" err="1" smtClean="0"/>
              <a:t>normoglycemic</a:t>
            </a:r>
            <a:r>
              <a:rPr lang="en-US" dirty="0" smtClean="0"/>
              <a:t>, and prior to critical tasks such as driving. </a:t>
            </a:r>
            <a:r>
              <a:rPr lang="en-US" b="1" dirty="0" smtClean="0"/>
              <a:t>B</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When used properly, CGM in conjunction with intensive insulin regimens is a useful tool to lower A1C in selected adults (aged ˂25 years) with type 1 diabetes. </a:t>
            </a:r>
            <a:r>
              <a:rPr lang="en-US" b="1" dirty="0" smtClean="0"/>
              <a:t>A</a:t>
            </a:r>
          </a:p>
          <a:p>
            <a:r>
              <a:rPr lang="en-US" dirty="0" smtClean="0"/>
              <a:t> Although the evidence for A1C lowering is less strong in children, teens, and younger adults, CGM may be helpful in these groups. Success correlates with adherence to ongoing use of the device. </a:t>
            </a:r>
            <a:r>
              <a:rPr lang="en-US" b="1" dirty="0" smtClean="0"/>
              <a:t>B</a:t>
            </a:r>
          </a:p>
          <a:p>
            <a:r>
              <a:rPr lang="en-US" dirty="0" smtClean="0">
                <a:solidFill>
                  <a:srgbClr val="00B0F0"/>
                </a:solidFill>
              </a:rPr>
              <a:t> CGM may be a supplemental tool to SMBG in those with hypoglycemia unawareness and/or frequent hypoglycemic episodes. </a:t>
            </a:r>
            <a:r>
              <a:rPr lang="en-US" b="1" dirty="0" smtClean="0">
                <a:solidFill>
                  <a:srgbClr val="00B0F0"/>
                </a:solidFill>
              </a:rPr>
              <a:t>C</a:t>
            </a:r>
          </a:p>
          <a:p>
            <a:r>
              <a:rPr lang="en-US" dirty="0" smtClean="0"/>
              <a:t> Given variable adherence to CGM, assess individual readiness for continuing use of CGM prior to prescribing. </a:t>
            </a:r>
            <a:r>
              <a:rPr lang="en-US" b="1" dirty="0" smtClean="0"/>
              <a:t>E</a:t>
            </a:r>
          </a:p>
          <a:p>
            <a:r>
              <a:rPr lang="en-US" dirty="0" smtClean="0"/>
              <a:t> When prescribing CGM, robust diabetes education, training, and support are required for optimal CGM implementation and ongoing use. </a:t>
            </a:r>
            <a:r>
              <a:rPr lang="en-US" b="1" dirty="0" smtClean="0"/>
              <a:t>E</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AACE/ACE Consensus Statement</a:t>
            </a:r>
            <a:endParaRPr lang="en-US" dirty="0"/>
          </a:p>
        </p:txBody>
      </p:sp>
      <p:sp>
        <p:nvSpPr>
          <p:cNvPr id="3" name="Content Placeholder 2"/>
          <p:cNvSpPr>
            <a:spLocks noGrp="1"/>
          </p:cNvSpPr>
          <p:nvPr>
            <p:ph idx="1"/>
          </p:nvPr>
        </p:nvSpPr>
        <p:spPr/>
        <p:txBody>
          <a:bodyPr>
            <a:normAutofit/>
          </a:bodyPr>
          <a:lstStyle/>
          <a:p>
            <a:r>
              <a:rPr lang="en-US" dirty="0" smtClean="0"/>
              <a:t>people with type 2 diabetes who are treated with medications that can cause hypoglycemia (e.g., basal insulin and sulfonylurea), especially the elderly, are more prone to hypoglycemia and should have more frequent monitoring. Although there is a lack of robust data, </a:t>
            </a:r>
            <a:r>
              <a:rPr lang="en-US" dirty="0" smtClean="0">
                <a:solidFill>
                  <a:srgbClr val="00B0F0"/>
                </a:solidFill>
              </a:rPr>
              <a:t>the consensus of expert opinion suggested GM from 3 to 5 times per day in this population</a:t>
            </a:r>
            <a:endParaRPr lang="en-US" dirty="0">
              <a:solidFill>
                <a:srgbClr val="00B0F0"/>
              </a:solidFill>
            </a:endParaRPr>
          </a:p>
        </p:txBody>
      </p:sp>
      <p:sp>
        <p:nvSpPr>
          <p:cNvPr id="4" name="TextBox 3"/>
          <p:cNvSpPr txBox="1"/>
          <p:nvPr/>
        </p:nvSpPr>
        <p:spPr>
          <a:xfrm>
            <a:off x="1828800" y="64770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B0F0"/>
                </a:solidFill>
              </a:rPr>
              <a:t> </a:t>
            </a:r>
            <a:r>
              <a:rPr lang="en-US" dirty="0" smtClean="0"/>
              <a:t>Because controlled trials in people with type 2 diabetes Patients managed with lifestyle modification or medications with low risk of hypoglycemia are lacking, participant expert opinion suggested that such patients should monitor glucose as clinically indicated</a:t>
            </a:r>
            <a:r>
              <a:rPr lang="en-US" dirty="0" smtClean="0">
                <a:solidFill>
                  <a:srgbClr val="00B0F0"/>
                </a:solidFill>
              </a:rPr>
              <a:t>, from 1 to 4 times per day</a:t>
            </a:r>
            <a:r>
              <a:rPr lang="en-US" dirty="0" smtClean="0"/>
              <a:t>.</a:t>
            </a:r>
          </a:p>
          <a:p>
            <a:r>
              <a:rPr lang="en-US" dirty="0" smtClean="0"/>
              <a:t> Experts suggested that pregnant, insulin-treated patients should monitor their glucose at least 8 times daily, while those managed with lifestyle modifications or low-hypoglycemia risk medications need less frequent monitoring, perhaps 4 to 6 times per day. Large, randomized trials are needed to validate these expert clinical opinions.</a:t>
            </a:r>
            <a:endParaRPr lang="en-US" dirty="0"/>
          </a:p>
        </p:txBody>
      </p:sp>
      <p:sp>
        <p:nvSpPr>
          <p:cNvPr id="4" name="TextBox 3"/>
          <p:cNvSpPr txBox="1"/>
          <p:nvPr/>
        </p:nvSpPr>
        <p:spPr>
          <a:xfrm>
            <a:off x="1905000" y="66294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CGM usage has improved clinical diabetes outcomes by reducing hypoglycemia</a:t>
            </a:r>
          </a:p>
          <a:p>
            <a:r>
              <a:rPr lang="en-US" dirty="0" smtClean="0">
                <a:solidFill>
                  <a:srgbClr val="00B0F0"/>
                </a:solidFill>
              </a:rPr>
              <a:t>  CGM is recommended in all patients with type 1 diabetes and should be available all type 2 diabetes on multiple insulin injections, basal insulin, or </a:t>
            </a:r>
            <a:r>
              <a:rPr lang="en-US" dirty="0" err="1" smtClean="0">
                <a:solidFill>
                  <a:srgbClr val="00B0F0"/>
                </a:solidFill>
              </a:rPr>
              <a:t>sulfonylureas</a:t>
            </a:r>
            <a:r>
              <a:rPr lang="en-US" dirty="0" smtClean="0">
                <a:solidFill>
                  <a:srgbClr val="00B0F0"/>
                </a:solidFill>
              </a:rPr>
              <a:t>.</a:t>
            </a:r>
          </a:p>
          <a:p>
            <a:r>
              <a:rPr lang="en-US" dirty="0" smtClean="0">
                <a:solidFill>
                  <a:srgbClr val="00B0F0"/>
                </a:solidFill>
              </a:rPr>
              <a:t> CGM should also be used in all patients who are at risk for hypoglycemia and/or have hypoglycemia unawareness</a:t>
            </a:r>
          </a:p>
          <a:p>
            <a:r>
              <a:rPr lang="en-US" dirty="0" smtClean="0"/>
              <a:t>While studies using CGM in type 2 diabetes are limited, experts in clinical practice realize that it can be useful in identifying and correcting postprandial </a:t>
            </a:r>
            <a:r>
              <a:rPr lang="en-US" dirty="0" err="1" smtClean="0"/>
              <a:t>glycemic</a:t>
            </a:r>
            <a:r>
              <a:rPr lang="en-US" dirty="0" smtClean="0"/>
              <a:t> excursions .</a:t>
            </a:r>
          </a:p>
          <a:p>
            <a:r>
              <a:rPr lang="en-US" dirty="0" smtClean="0">
                <a:solidFill>
                  <a:srgbClr val="00B0F0"/>
                </a:solidFill>
              </a:rPr>
              <a:t> </a:t>
            </a:r>
            <a:endParaRPr lang="en-US" dirty="0"/>
          </a:p>
        </p:txBody>
      </p:sp>
      <p:sp>
        <p:nvSpPr>
          <p:cNvPr id="4" name="TextBox 3"/>
          <p:cNvSpPr txBox="1"/>
          <p:nvPr/>
        </p:nvSpPr>
        <p:spPr>
          <a:xfrm>
            <a:off x="3276601" y="6488668"/>
            <a:ext cx="5638800" cy="646331"/>
          </a:xfrm>
          <a:prstGeom prst="rect">
            <a:avLst/>
          </a:prstGeom>
          <a:noFill/>
        </p:spPr>
        <p:txBody>
          <a:bodyPr wrap="squar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a:t>
            </a:r>
            <a:endParaRPr lang="en-US" dirty="0"/>
          </a:p>
        </p:txBody>
      </p:sp>
      <p:sp>
        <p:nvSpPr>
          <p:cNvPr id="3" name="Content Placeholder 2"/>
          <p:cNvSpPr>
            <a:spLocks noGrp="1"/>
          </p:cNvSpPr>
          <p:nvPr>
            <p:ph idx="1"/>
          </p:nvPr>
        </p:nvSpPr>
        <p:spPr>
          <a:xfrm>
            <a:off x="152400" y="1600200"/>
            <a:ext cx="8763000" cy="4525963"/>
          </a:xfrm>
        </p:spPr>
        <p:txBody>
          <a:bodyPr>
            <a:normAutofit/>
          </a:bodyPr>
          <a:lstStyle/>
          <a:p>
            <a:r>
              <a:rPr lang="en-US" dirty="0" smtClean="0"/>
              <a:t>Is self-monitoring of blood glucose worthwhile in people with type 2 diabetes not treated with insulin, or on only basal insulin in combination with oral agents, in terms of </a:t>
            </a:r>
            <a:r>
              <a:rPr lang="en-US" dirty="0" err="1" smtClean="0">
                <a:solidFill>
                  <a:srgbClr val="00B0F0"/>
                </a:solidFill>
              </a:rPr>
              <a:t>glycemic</a:t>
            </a:r>
            <a:r>
              <a:rPr lang="en-US" dirty="0" smtClean="0">
                <a:solidFill>
                  <a:srgbClr val="00B0F0"/>
                </a:solidFill>
              </a:rPr>
              <a:t> control</a:t>
            </a:r>
            <a:r>
              <a:rPr lang="en-US" dirty="0" smtClean="0"/>
              <a:t>, </a:t>
            </a:r>
            <a:r>
              <a:rPr lang="en-US" dirty="0" err="1" smtClean="0">
                <a:solidFill>
                  <a:srgbClr val="00B0F0"/>
                </a:solidFill>
              </a:rPr>
              <a:t>hypoglycaemia</a:t>
            </a:r>
            <a:r>
              <a:rPr lang="en-US" dirty="0" smtClean="0">
                <a:solidFill>
                  <a:srgbClr val="00B0F0"/>
                </a:solidFill>
              </a:rPr>
              <a:t>, quality of life </a:t>
            </a:r>
            <a:r>
              <a:rPr lang="en-US" dirty="0" smtClean="0"/>
              <a:t>and other relevant outcomes?</a:t>
            </a:r>
            <a:endParaRPr lang="en-US" dirty="0"/>
          </a:p>
        </p:txBody>
      </p:sp>
      <p:sp>
        <p:nvSpPr>
          <p:cNvPr id="6" name="TextBox 5"/>
          <p:cNvSpPr txBox="1"/>
          <p:nvPr/>
        </p:nvSpPr>
        <p:spPr>
          <a:xfrm>
            <a:off x="3200400" y="6248400"/>
            <a:ext cx="5051896" cy="369332"/>
          </a:xfrm>
          <a:prstGeom prst="rect">
            <a:avLst/>
          </a:prstGeom>
          <a:noFill/>
        </p:spPr>
        <p:txBody>
          <a:bodyPr wrap="none" rtlCol="0">
            <a:spAutoFit/>
          </a:bodyPr>
          <a:lstStyle/>
          <a:p>
            <a:r>
              <a:rPr lang="en-US" i="1" dirty="0" smtClean="0"/>
              <a:t>Health Technology Assessment 2010; Vol. 14: No. 12</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B0F0"/>
                </a:solidFill>
              </a:rPr>
              <a:t>Intermittent use of CGM (usually 1-2 weeks) </a:t>
            </a:r>
            <a:r>
              <a:rPr lang="en-US" dirty="0" smtClean="0"/>
              <a:t>in patients with type 2 diabetes might be more effective than daily glucose fasting glucose in guiding the need for medication adjustment or advancing to new medications.</a:t>
            </a:r>
            <a:endParaRPr lang="en-US" dirty="0"/>
          </a:p>
        </p:txBody>
      </p:sp>
      <p:sp>
        <p:nvSpPr>
          <p:cNvPr id="4" name="TextBox 3"/>
          <p:cNvSpPr txBox="1"/>
          <p:nvPr/>
        </p:nvSpPr>
        <p:spPr>
          <a:xfrm>
            <a:off x="1295400" y="6096000"/>
            <a:ext cx="184731" cy="369332"/>
          </a:xfrm>
          <a:prstGeom prst="rect">
            <a:avLst/>
          </a:prstGeom>
          <a:noFill/>
        </p:spPr>
        <p:txBody>
          <a:bodyPr wrap="none" rtlCol="0">
            <a:spAutoFit/>
          </a:bodyPr>
          <a:lstStyle/>
          <a:p>
            <a:endParaRPr lang="en-US" dirty="0"/>
          </a:p>
        </p:txBody>
      </p:sp>
      <p:sp>
        <p:nvSpPr>
          <p:cNvPr id="5" name="TextBox 4"/>
          <p:cNvSpPr txBox="1"/>
          <p:nvPr/>
        </p:nvSpPr>
        <p:spPr>
          <a:xfrm>
            <a:off x="2590800" y="58674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solidFill>
                  <a:srgbClr val="002060"/>
                </a:solidFill>
              </a:rPr>
              <a:t>SMBG TECHNIQUE( basic principles )</a:t>
            </a:r>
          </a:p>
          <a:p>
            <a:r>
              <a:rPr lang="en-US" dirty="0" smtClean="0"/>
              <a:t>History(brief)</a:t>
            </a:r>
          </a:p>
          <a:p>
            <a:r>
              <a:rPr lang="en-US" dirty="0" smtClean="0"/>
              <a:t> 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  and Guideline</a:t>
            </a:r>
          </a:p>
          <a:p>
            <a:r>
              <a:rPr lang="en-US" dirty="0" smtClean="0">
                <a:solidFill>
                  <a:srgbClr val="FFC000"/>
                </a:solidFill>
              </a:rPr>
              <a:t>Conclusion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 SMBG is </a:t>
            </a:r>
            <a:r>
              <a:rPr lang="en-US" dirty="0" smtClean="0">
                <a:solidFill>
                  <a:srgbClr val="00B0F0"/>
                </a:solidFill>
              </a:rPr>
              <a:t>of limited </a:t>
            </a:r>
            <a:r>
              <a:rPr lang="en-US" dirty="0" smtClean="0"/>
              <a:t>clinical effectiveness in improving </a:t>
            </a:r>
            <a:r>
              <a:rPr lang="en-US" dirty="0" err="1" smtClean="0"/>
              <a:t>glycemic</a:t>
            </a:r>
            <a:r>
              <a:rPr lang="en-US" dirty="0" smtClean="0"/>
              <a:t> control in people with type 2 diabetes or oral agents, or diet alone, and is therefore</a:t>
            </a:r>
            <a:r>
              <a:rPr lang="en-US" dirty="0" smtClean="0">
                <a:solidFill>
                  <a:srgbClr val="00B0F0"/>
                </a:solidFill>
              </a:rPr>
              <a:t> unlikely </a:t>
            </a:r>
            <a:r>
              <a:rPr lang="en-US" dirty="0" smtClean="0"/>
              <a:t>to be cost-effective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SMBG can only be expected to lead to improved </a:t>
            </a:r>
            <a:r>
              <a:rPr lang="en-US" dirty="0" err="1" smtClean="0"/>
              <a:t>glyaemic</a:t>
            </a:r>
            <a:r>
              <a:rPr lang="en-US" dirty="0" smtClean="0"/>
              <a:t> control in the context of appropriate </a:t>
            </a:r>
            <a:r>
              <a:rPr lang="en-US" dirty="0" smtClean="0">
                <a:solidFill>
                  <a:srgbClr val="00B0F0"/>
                </a:solidFill>
              </a:rPr>
              <a:t>education</a:t>
            </a:r>
            <a:r>
              <a:rPr lang="en-US" dirty="0" smtClean="0">
                <a:solidFill>
                  <a:srgbClr val="FFFF00"/>
                </a:solidFill>
              </a:rPr>
              <a:t> </a:t>
            </a:r>
            <a:r>
              <a:rPr lang="en-US" dirty="0" smtClean="0"/>
              <a:t>– both for patients and health care professionals – on how to respond to the readings, in terms of lifestyle and </a:t>
            </a:r>
            <a:r>
              <a:rPr lang="en-US" dirty="0" smtClean="0">
                <a:solidFill>
                  <a:srgbClr val="00B0F0"/>
                </a:solidFill>
              </a:rPr>
              <a:t>treatment adjustment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rPr>
              <a:t>Further research </a:t>
            </a:r>
            <a:r>
              <a:rPr lang="en-US" dirty="0" smtClean="0"/>
              <a:t>is required on the type of education and feedback that are most helpful</a:t>
            </a:r>
          </a:p>
          <a:p>
            <a:r>
              <a:rPr lang="en-US" dirty="0" smtClean="0"/>
              <a:t>Characteristics of patients benefiting most from SMBG </a:t>
            </a:r>
          </a:p>
          <a:p>
            <a:r>
              <a:rPr lang="en-US" dirty="0" smtClean="0"/>
              <a:t>Optimal timing and frequency of SMBG,</a:t>
            </a:r>
          </a:p>
          <a:p>
            <a:r>
              <a:rPr lang="en-US" dirty="0" smtClean="0"/>
              <a:t> Circumstances under which SMBG causes anxiety and/or depression.</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 Results suggest that the effect of CGM use in lowering HbA1c </a:t>
            </a:r>
            <a:r>
              <a:rPr lang="en-US" dirty="0" smtClean="0">
                <a:solidFill>
                  <a:srgbClr val="00B0F0"/>
                </a:solidFill>
              </a:rPr>
              <a:t>level was superior to SMBG for type 2 diabetes adults</a:t>
            </a:r>
            <a:r>
              <a:rPr lang="en-US" dirty="0" smtClean="0"/>
              <a:t>. </a:t>
            </a:r>
          </a:p>
          <a:p>
            <a:r>
              <a:rPr lang="en-US" dirty="0" smtClean="0">
                <a:solidFill>
                  <a:srgbClr val="00B0F0"/>
                </a:solidFill>
              </a:rPr>
              <a:t>Intermittent use of CGM (usually 1-2 weeks) </a:t>
            </a:r>
            <a:r>
              <a:rPr lang="en-US" dirty="0" smtClean="0"/>
              <a:t>in patients with type 2 diabetes might be more effective than daily glucose fasting glucose in guiding the need for medication adjustment or advancing to new medications.</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ti System\Desktop\IMG_20151003_221349.jpg"/>
          <p:cNvPicPr>
            <a:picLocks noGrp="1" noChangeAspect="1" noChangeArrowheads="1"/>
          </p:cNvPicPr>
          <p:nvPr>
            <p:ph idx="1"/>
          </p:nvPr>
        </p:nvPicPr>
        <p:blipFill>
          <a:blip r:embed="rId3"/>
          <a:srcRect/>
          <a:stretch>
            <a:fillRect/>
          </a:stretch>
        </p:blipFill>
        <p:spPr bwMode="auto">
          <a:xfrm>
            <a:off x="0" y="0"/>
            <a:ext cx="8991600" cy="6858000"/>
          </a:xfrm>
          <a:prstGeom prst="rect">
            <a:avLst/>
          </a:prstGeom>
          <a:noFill/>
        </p:spPr>
      </p:pic>
      <p:sp>
        <p:nvSpPr>
          <p:cNvPr id="6" name="TextBox 5"/>
          <p:cNvSpPr txBox="1"/>
          <p:nvPr/>
        </p:nvSpPr>
        <p:spPr>
          <a:xfrm>
            <a:off x="5867400" y="5791200"/>
            <a:ext cx="2665602" cy="707886"/>
          </a:xfrm>
          <a:prstGeom prst="rect">
            <a:avLst/>
          </a:prstGeom>
          <a:noFill/>
        </p:spPr>
        <p:txBody>
          <a:bodyPr wrap="none" rtlCol="0">
            <a:spAutoFit/>
          </a:bodyPr>
          <a:lstStyle/>
          <a:p>
            <a:r>
              <a:rPr lang="en-US" sz="4000" dirty="0" smtClean="0">
                <a:solidFill>
                  <a:srgbClr val="FFC000"/>
                </a:solidFill>
              </a:rPr>
              <a:t>THANK YOU</a:t>
            </a:r>
            <a:endParaRPr lang="en-US" sz="4000" dirty="0">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152400" y="1600200"/>
            <a:ext cx="8839200" cy="4525963"/>
          </a:xfrm>
        </p:spPr>
        <p:txBody>
          <a:bodyPr>
            <a:normAutofit/>
          </a:bodyPr>
          <a:lstStyle/>
          <a:p>
            <a:r>
              <a:rPr lang="en-US" dirty="0" smtClean="0"/>
              <a:t>Review of systematic reviews published since 1996, and a systematic review and meta-analyses of randomized controlled trials (RCTs) identified from  the reviews, and from searches for more recent trials</a:t>
            </a:r>
          </a:p>
          <a:p>
            <a:pPr>
              <a:buNone/>
            </a:pPr>
            <a:endParaRPr lang="en-US" dirty="0" smtClean="0"/>
          </a:p>
        </p:txBody>
      </p:sp>
      <p:sp>
        <p:nvSpPr>
          <p:cNvPr id="4" name="TextBox 3"/>
          <p:cNvSpPr txBox="1"/>
          <p:nvPr/>
        </p:nvSpPr>
        <p:spPr>
          <a:xfrm>
            <a:off x="3581400" y="64770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Eleven systematic reviews published in the  last 10 years, most in the last few years </a:t>
            </a:r>
          </a:p>
          <a:p>
            <a:r>
              <a:rPr lang="en-US" dirty="0" smtClean="0"/>
              <a:t>Most were of good quality </a:t>
            </a:r>
          </a:p>
          <a:p>
            <a:r>
              <a:rPr lang="en-US" dirty="0" smtClean="0"/>
              <a:t>They contained from three to 13 RCTs out of a total of 20</a:t>
            </a:r>
          </a:p>
          <a:p>
            <a:r>
              <a:rPr lang="en-US" dirty="0" smtClean="0">
                <a:solidFill>
                  <a:srgbClr val="00B0F0"/>
                </a:solidFill>
              </a:rPr>
              <a:t>Inconsistent</a:t>
            </a:r>
            <a:r>
              <a:rPr lang="en-US" dirty="0" smtClean="0"/>
              <a:t> results were observed</a:t>
            </a:r>
            <a:endParaRPr lang="en-US" dirty="0"/>
          </a:p>
        </p:txBody>
      </p:sp>
      <p:sp>
        <p:nvSpPr>
          <p:cNvPr id="4" name="TextBox 3"/>
          <p:cNvSpPr txBox="1"/>
          <p:nvPr/>
        </p:nvSpPr>
        <p:spPr>
          <a:xfrm>
            <a:off x="3505200" y="63246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was the reason for disagreement</a:t>
            </a:r>
            <a:r>
              <a:rPr lang="en-US" dirty="0" smtClean="0"/>
              <a:t>?</a:t>
            </a:r>
            <a:endParaRPr lang="en-US" dirty="0"/>
          </a:p>
        </p:txBody>
      </p:sp>
      <p:sp>
        <p:nvSpPr>
          <p:cNvPr id="3" name="Content Placeholder 2"/>
          <p:cNvSpPr>
            <a:spLocks noGrp="1"/>
          </p:cNvSpPr>
          <p:nvPr>
            <p:ph idx="1"/>
          </p:nvPr>
        </p:nvSpPr>
        <p:spPr>
          <a:xfrm>
            <a:off x="304800" y="1524000"/>
            <a:ext cx="8458200" cy="4525963"/>
          </a:xfrm>
        </p:spPr>
        <p:txBody>
          <a:bodyPr>
            <a:normAutofit fontScale="85000" lnSpcReduction="10000"/>
          </a:bodyPr>
          <a:lstStyle/>
          <a:p>
            <a:r>
              <a:rPr lang="en-US" dirty="0" smtClean="0"/>
              <a:t>What was the level of</a:t>
            </a:r>
            <a:r>
              <a:rPr lang="en-US" dirty="0" smtClean="0">
                <a:solidFill>
                  <a:srgbClr val="00B0F0"/>
                </a:solidFill>
              </a:rPr>
              <a:t> HbA1c </a:t>
            </a:r>
            <a:r>
              <a:rPr lang="en-US" dirty="0" smtClean="0"/>
              <a:t>which was considered to prove benefit? since the differences in meta-analysis were often of the order of 0.2%, which can be  statistically significant, but not clinically important.</a:t>
            </a:r>
          </a:p>
          <a:p>
            <a:r>
              <a:rPr lang="en-US" dirty="0" smtClean="0"/>
              <a:t>Studies in which patients were given </a:t>
            </a:r>
            <a:r>
              <a:rPr lang="en-US" dirty="0" smtClean="0">
                <a:solidFill>
                  <a:srgbClr val="00B0F0"/>
                </a:solidFill>
              </a:rPr>
              <a:t>feedback i</a:t>
            </a:r>
            <a:r>
              <a:rPr lang="en-US" dirty="0" smtClean="0"/>
              <a:t>n response to SMBG values and /or in which SMBG results </a:t>
            </a:r>
            <a:r>
              <a:rPr lang="en-US" dirty="0" smtClean="0">
                <a:solidFill>
                  <a:srgbClr val="00B0F0"/>
                </a:solidFill>
              </a:rPr>
              <a:t>were used to modify therapeutic regimens </a:t>
            </a:r>
            <a:r>
              <a:rPr lang="en-US" dirty="0" smtClean="0"/>
              <a:t>were more effective than those without feedback or use of SMBG for therapy modification</a:t>
            </a:r>
          </a:p>
          <a:p>
            <a:r>
              <a:rPr lang="en-US" dirty="0" smtClean="0"/>
              <a:t>Effects also tended to be larger for patients </a:t>
            </a:r>
            <a:r>
              <a:rPr lang="en-US" dirty="0" smtClean="0">
                <a:solidFill>
                  <a:srgbClr val="00B0F0"/>
                </a:solidFill>
              </a:rPr>
              <a:t>with higher baseline HbA1c values</a:t>
            </a:r>
          </a:p>
          <a:p>
            <a:endParaRPr lang="en-US" dirty="0">
              <a:solidFill>
                <a:srgbClr val="00B0F0"/>
              </a:solidFill>
            </a:endParaRPr>
          </a:p>
        </p:txBody>
      </p:sp>
      <p:sp>
        <p:nvSpPr>
          <p:cNvPr id="4" name="TextBox 3"/>
          <p:cNvSpPr txBox="1"/>
          <p:nvPr/>
        </p:nvSpPr>
        <p:spPr>
          <a:xfrm>
            <a:off x="4038600" y="62484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Twenty six RCTs, ranging in size from under 30 to over 800 patients, and in duration from 12 weeks to 30 months</a:t>
            </a:r>
          </a:p>
          <a:p>
            <a:r>
              <a:rPr lang="en-US" dirty="0" smtClean="0"/>
              <a:t>Only four trials scored highly on quality assessment </a:t>
            </a:r>
          </a:p>
          <a:p>
            <a:r>
              <a:rPr lang="en-US" dirty="0" smtClean="0"/>
              <a:t>Components of the SMBG interventions were not well described in many cases</a:t>
            </a:r>
            <a:endParaRPr lang="en-US" dirty="0"/>
          </a:p>
        </p:txBody>
      </p:sp>
      <p:sp>
        <p:nvSpPr>
          <p:cNvPr id="4" name="TextBox 3"/>
          <p:cNvSpPr txBox="1"/>
          <p:nvPr/>
        </p:nvSpPr>
        <p:spPr>
          <a:xfrm>
            <a:off x="1219200" y="64770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3233</Words>
  <Application>Microsoft Office PowerPoint</Application>
  <PresentationFormat>On-screen Show (4:3)</PresentationFormat>
  <Paragraphs>236</Paragraphs>
  <Slides>56</Slides>
  <Notes>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Self-Monitoring of Blood Glucose</vt:lpstr>
      <vt:lpstr>AGENDA </vt:lpstr>
      <vt:lpstr>Slide 4</vt:lpstr>
      <vt:lpstr>Main question</vt:lpstr>
      <vt:lpstr>Methods</vt:lpstr>
      <vt:lpstr>Results</vt:lpstr>
      <vt:lpstr>What was the reason for disagreement?</vt:lpstr>
      <vt:lpstr>Results</vt:lpstr>
      <vt:lpstr>Self-monitoring of blood glucose (SMBG) versus no SMBG – HbA1c</vt:lpstr>
      <vt:lpstr>Enhanced SMBG versus no SMBG – HbA1c .</vt:lpstr>
      <vt:lpstr>Results…</vt:lpstr>
      <vt:lpstr>Conclusions</vt:lpstr>
      <vt:lpstr>Conclusions…..</vt:lpstr>
      <vt:lpstr>Conclusions…</vt:lpstr>
      <vt:lpstr>Slide 16</vt:lpstr>
      <vt:lpstr>Slide 17</vt:lpstr>
      <vt:lpstr>Slide 18</vt:lpstr>
      <vt:lpstr>Slide 19</vt:lpstr>
      <vt:lpstr>Slide 20</vt:lpstr>
      <vt:lpstr>Slide 21</vt:lpstr>
      <vt:lpstr>Slide 22</vt:lpstr>
      <vt:lpstr>Forest plot of comparison: 1 SMBG (self-monitoring of blood glucose) vs control (6 months followup), outcome: HbA1c [%].</vt:lpstr>
      <vt:lpstr>SMBG vs control (diabetes duration greater than one year, 12 months follow-up)</vt:lpstr>
      <vt:lpstr>Forest plot of comparison:  SMBG (self-monitoring of blood glucose) vs control (newly diagnose patients, 12 months follow-up), outcome: HbA1c [%]</vt:lpstr>
      <vt:lpstr>Slide 26</vt:lpstr>
      <vt:lpstr>conclusion</vt:lpstr>
      <vt:lpstr>Conclusion…</vt:lpstr>
      <vt:lpstr>Slide 29</vt:lpstr>
      <vt:lpstr>BACKGROUND</vt:lpstr>
      <vt:lpstr>Slide 31</vt:lpstr>
      <vt:lpstr>Slide 32</vt:lpstr>
      <vt:lpstr>Slide 33</vt:lpstr>
      <vt:lpstr>Slide 34</vt:lpstr>
      <vt:lpstr>Slide 35</vt:lpstr>
      <vt:lpstr>Slide 36</vt:lpstr>
      <vt:lpstr>Slide 37</vt:lpstr>
      <vt:lpstr>Results:</vt:lpstr>
      <vt:lpstr>Slide 39</vt:lpstr>
      <vt:lpstr>Result…</vt:lpstr>
      <vt:lpstr>Result…</vt:lpstr>
      <vt:lpstr>conclusion</vt:lpstr>
      <vt:lpstr>AGENDA </vt:lpstr>
      <vt:lpstr>ADA 2015</vt:lpstr>
      <vt:lpstr>ADA 2015</vt:lpstr>
      <vt:lpstr>ADA 2015</vt:lpstr>
      <vt:lpstr>AACE/ACE Consensus Statement</vt:lpstr>
      <vt:lpstr>Slide 48</vt:lpstr>
      <vt:lpstr>Slide 49</vt:lpstr>
      <vt:lpstr>Slide 50</vt:lpstr>
      <vt:lpstr>AGENDA </vt:lpstr>
      <vt:lpstr>Conclusions</vt:lpstr>
      <vt:lpstr>Conclusions…..</vt:lpstr>
      <vt:lpstr>Conclusions…</vt:lpstr>
      <vt:lpstr>Conclusion…</vt:lpstr>
      <vt:lpstr>Slide 56</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MRT</cp:lastModifiedBy>
  <cp:revision>19</cp:revision>
  <dcterms:created xsi:type="dcterms:W3CDTF">2015-10-09T16:02:59Z</dcterms:created>
  <dcterms:modified xsi:type="dcterms:W3CDTF">2015-10-12T03:37:21Z</dcterms:modified>
</cp:coreProperties>
</file>