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04"/>
  </p:notesMasterIdLst>
  <p:handoutMasterIdLst>
    <p:handoutMasterId r:id="rId105"/>
  </p:handoutMasterIdLst>
  <p:sldIdLst>
    <p:sldId id="385" r:id="rId2"/>
    <p:sldId id="376" r:id="rId3"/>
    <p:sldId id="389" r:id="rId4"/>
    <p:sldId id="258" r:id="rId5"/>
    <p:sldId id="383" r:id="rId6"/>
    <p:sldId id="37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366" r:id="rId22"/>
    <p:sldId id="273" r:id="rId23"/>
    <p:sldId id="275" r:id="rId24"/>
    <p:sldId id="276" r:id="rId25"/>
    <p:sldId id="277" r:id="rId26"/>
    <p:sldId id="279" r:id="rId27"/>
    <p:sldId id="278" r:id="rId28"/>
    <p:sldId id="280" r:id="rId29"/>
    <p:sldId id="382" r:id="rId30"/>
    <p:sldId id="281" r:id="rId31"/>
    <p:sldId id="282" r:id="rId32"/>
    <p:sldId id="285" r:id="rId33"/>
    <p:sldId id="286" r:id="rId34"/>
    <p:sldId id="381" r:id="rId35"/>
    <p:sldId id="289" r:id="rId36"/>
    <p:sldId id="290" r:id="rId37"/>
    <p:sldId id="291" r:id="rId38"/>
    <p:sldId id="369" r:id="rId39"/>
    <p:sldId id="370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84" r:id="rId48"/>
    <p:sldId id="37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72" r:id="rId59"/>
    <p:sldId id="312" r:id="rId60"/>
    <p:sldId id="316" r:id="rId61"/>
    <p:sldId id="378" r:id="rId62"/>
    <p:sldId id="322" r:id="rId63"/>
    <p:sldId id="323" r:id="rId64"/>
    <p:sldId id="324" r:id="rId65"/>
    <p:sldId id="326" r:id="rId66"/>
    <p:sldId id="328" r:id="rId67"/>
    <p:sldId id="330" r:id="rId68"/>
    <p:sldId id="331" r:id="rId69"/>
    <p:sldId id="332" r:id="rId70"/>
    <p:sldId id="334" r:id="rId71"/>
    <p:sldId id="335" r:id="rId72"/>
    <p:sldId id="373" r:id="rId73"/>
    <p:sldId id="337" r:id="rId74"/>
    <p:sldId id="338" r:id="rId75"/>
    <p:sldId id="339" r:id="rId76"/>
    <p:sldId id="340" r:id="rId77"/>
    <p:sldId id="374" r:id="rId78"/>
    <p:sldId id="375" r:id="rId79"/>
    <p:sldId id="344" r:id="rId80"/>
    <p:sldId id="379" r:id="rId81"/>
    <p:sldId id="345" r:id="rId82"/>
    <p:sldId id="346" r:id="rId83"/>
    <p:sldId id="347" r:id="rId84"/>
    <p:sldId id="348" r:id="rId85"/>
    <p:sldId id="341" r:id="rId86"/>
    <p:sldId id="349" r:id="rId87"/>
    <p:sldId id="350" r:id="rId88"/>
    <p:sldId id="351" r:id="rId89"/>
    <p:sldId id="352" r:id="rId90"/>
    <p:sldId id="353" r:id="rId91"/>
    <p:sldId id="354" r:id="rId92"/>
    <p:sldId id="380" r:id="rId93"/>
    <p:sldId id="357" r:id="rId94"/>
    <p:sldId id="358" r:id="rId95"/>
    <p:sldId id="359" r:id="rId96"/>
    <p:sldId id="361" r:id="rId97"/>
    <p:sldId id="362" r:id="rId98"/>
    <p:sldId id="363" r:id="rId99"/>
    <p:sldId id="365" r:id="rId100"/>
    <p:sldId id="386" r:id="rId101"/>
    <p:sldId id="390" r:id="rId102"/>
    <p:sldId id="391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292929"/>
    <a:srgbClr val="FF99FF"/>
    <a:srgbClr val="C2B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DBBE-621F-4EDE-B795-78F33C217AF8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427C-7991-49F5-94C6-6655B266A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B293-9281-43FC-A1A5-43E7F742701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7158-C7D1-474D-99F1-D6D53F4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D7158-C7D1-474D-99F1-D6D53F423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D7158-C7D1-474D-99F1-D6D53F4233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6C69-6ABB-4E1C-93CF-0030A07360F8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A89D-6674-4E51-9F61-D685183C459A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AE92-4BCF-4B54-B83E-DC3D5D8709A0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88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9E80-21FF-4B5B-BA81-72B44750ED12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BBA7-BECE-4F97-8A3B-3CC028080C18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F41B-20F4-4A70-8F0D-5B61BB207ABF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3FFC-7EB2-444F-A7D1-C4FD0BDE5250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6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5B02-B3FA-48E0-98CE-B6F0AC021985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897-B280-497A-A626-9F6A5EE7A0B1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0AAA-C907-4B28-8F13-8EB569820905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BB58-95CD-4FDC-9100-573B820ED312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F829-995B-4D39-BE36-5B6BA5992987}" type="datetime1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A24F-4B25-4011-A772-498DF7189221}" type="datetime1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B204-6EEA-4A21-BEA1-2477C3FC1371}" type="datetime1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378-733F-4B15-A2CD-6B53DB555462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B793-0300-428E-ACF9-A9176A15B84F}" type="datetime1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0E3C-C73A-4276-B82A-832988FCDF7B}" type="datetime1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3F39B5-288A-4D77-9B90-E5B0278A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65"/>
            <a:ext cx="12191999" cy="784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8218" y="735453"/>
            <a:ext cx="32928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بنام خدا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50125"/>
            <a:ext cx="8911687" cy="79157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2.0.</a:t>
            </a:r>
            <a:r>
              <a:rPr lang="en-US" sz="3200" b="1" dirty="0" smtClean="0">
                <a:solidFill>
                  <a:srgbClr val="92D050"/>
                </a:solidFill>
              </a:rPr>
              <a:t>Associated </a:t>
            </a:r>
            <a:r>
              <a:rPr lang="en-US" sz="3200" b="1" dirty="0">
                <a:solidFill>
                  <a:srgbClr val="92D050"/>
                </a:solidFill>
              </a:rPr>
              <a:t>morbidity and evaluation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41697"/>
            <a:ext cx="8915400" cy="566382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Cutaneous </a:t>
            </a:r>
            <a:r>
              <a:rPr lang="en-US" sz="2800" b="1" i="1" dirty="0" smtClean="0">
                <a:solidFill>
                  <a:srgbClr val="FF0000"/>
                </a:solidFill>
              </a:rPr>
              <a:t>manifestations</a:t>
            </a:r>
          </a:p>
          <a:p>
            <a:r>
              <a:rPr lang="en-US" sz="2000" dirty="0"/>
              <a:t>2.1.</a:t>
            </a:r>
            <a:r>
              <a:rPr lang="en-US" sz="2000" dirty="0" smtClean="0"/>
              <a:t>We </a:t>
            </a:r>
            <a:r>
              <a:rPr lang="en-US" sz="2000" dirty="0"/>
              <a:t>recommend that a physical </a:t>
            </a:r>
            <a:r>
              <a:rPr lang="en-US" sz="2000" dirty="0" smtClean="0"/>
              <a:t>examination should </a:t>
            </a:r>
            <a:r>
              <a:rPr lang="en-US" sz="2000" dirty="0"/>
              <a:t>document cutaneous manifestations of PCOS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terminal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hair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acne, alopecia,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acanthosis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nigricans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skin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tags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Infertility:</a:t>
            </a:r>
          </a:p>
          <a:p>
            <a:r>
              <a:rPr lang="en-US" sz="2000" dirty="0"/>
              <a:t>2.2.</a:t>
            </a:r>
            <a:r>
              <a:rPr lang="en-US" sz="2000" dirty="0" smtClean="0"/>
              <a:t>Women </a:t>
            </a:r>
            <a:r>
              <a:rPr lang="en-US" sz="2000" dirty="0"/>
              <a:t>with PCOS are at increased risk </a:t>
            </a:r>
            <a:r>
              <a:rPr lang="en-US" sz="2000" dirty="0" smtClean="0"/>
              <a:t>of anovulation </a:t>
            </a:r>
            <a:r>
              <a:rPr lang="en-US" sz="2000" dirty="0"/>
              <a:t>and infertility; in the absence of </a:t>
            </a:r>
            <a:r>
              <a:rPr lang="en-US" sz="2000" dirty="0" smtClean="0"/>
              <a:t>anovulation, the </a:t>
            </a:r>
            <a:r>
              <a:rPr lang="en-US" sz="2000" dirty="0"/>
              <a:t>risk of infertility is uncertain. </a:t>
            </a:r>
            <a:endParaRPr lang="en-US" sz="2000" dirty="0" smtClean="0"/>
          </a:p>
          <a:p>
            <a:r>
              <a:rPr lang="en-US" sz="2000" dirty="0" smtClean="0"/>
              <a:t>We recommend screening </a:t>
            </a:r>
            <a:r>
              <a:rPr lang="en-US" sz="2000" dirty="0"/>
              <a:t>ovulatory status using </a:t>
            </a:r>
            <a:r>
              <a:rPr lang="en-US" sz="2000" b="1" dirty="0" smtClean="0">
                <a:solidFill>
                  <a:srgbClr val="7030A0"/>
                </a:solidFill>
              </a:rPr>
              <a:t>menstrual history </a:t>
            </a:r>
            <a:r>
              <a:rPr lang="en-US" sz="2000" dirty="0"/>
              <a:t>in all women with PCOS seeking fertility</a:t>
            </a:r>
            <a:r>
              <a:rPr lang="en-US" sz="2000" dirty="0" smtClean="0"/>
              <a:t>. Some </a:t>
            </a:r>
            <a:r>
              <a:rPr lang="en-US" sz="2000" dirty="0"/>
              <a:t>women with PCOS and a </a:t>
            </a:r>
            <a:r>
              <a:rPr lang="en-US" sz="2000" dirty="0" err="1" smtClean="0"/>
              <a:t>eumenorrheic</a:t>
            </a:r>
            <a:r>
              <a:rPr lang="en-US" sz="2000" dirty="0" smtClean="0"/>
              <a:t> menstrual </a:t>
            </a:r>
            <a:r>
              <a:rPr lang="en-US" sz="2000" dirty="0"/>
              <a:t>history may still experience </a:t>
            </a:r>
            <a:r>
              <a:rPr lang="en-US" sz="2000" dirty="0" smtClean="0"/>
              <a:t>anovulation and </a:t>
            </a:r>
            <a:r>
              <a:rPr lang="en-US" sz="2000" dirty="0"/>
              <a:t>a </a:t>
            </a:r>
            <a:r>
              <a:rPr lang="en-US" sz="2000" b="1" dirty="0" err="1">
                <a:solidFill>
                  <a:srgbClr val="7030A0"/>
                </a:solidFill>
              </a:rPr>
              <a:t>midluteal</a:t>
            </a:r>
            <a:r>
              <a:rPr lang="en-US" sz="2000" b="1" dirty="0">
                <a:solidFill>
                  <a:srgbClr val="7030A0"/>
                </a:solidFill>
              </a:rPr>
              <a:t> serum progesterone </a:t>
            </a:r>
            <a:r>
              <a:rPr lang="en-US" sz="2000" dirty="0"/>
              <a:t>may be helpful </a:t>
            </a:r>
            <a:r>
              <a:rPr lang="en-US" sz="2000" dirty="0" smtClean="0"/>
              <a:t>as an </a:t>
            </a:r>
            <a:r>
              <a:rPr lang="en-US" sz="2000" dirty="0"/>
              <a:t>additional screening </a:t>
            </a:r>
            <a:r>
              <a:rPr lang="en-US" sz="2000" dirty="0" smtClean="0"/>
              <a:t>test</a:t>
            </a:r>
          </a:p>
          <a:p>
            <a:r>
              <a:rPr lang="en-US" sz="2000" dirty="0"/>
              <a:t>2.3.</a:t>
            </a:r>
            <a:r>
              <a:rPr lang="en-US" sz="2000" dirty="0" smtClean="0"/>
              <a:t>We </a:t>
            </a:r>
            <a:r>
              <a:rPr lang="en-US" sz="2000" dirty="0"/>
              <a:t>recommend excluding other causes of </a:t>
            </a:r>
            <a:r>
              <a:rPr lang="en-US" sz="2000" dirty="0" err="1" smtClean="0"/>
              <a:t>infertility,beyond</a:t>
            </a:r>
            <a:r>
              <a:rPr lang="en-US" sz="2000" dirty="0" smtClean="0"/>
              <a:t> </a:t>
            </a:r>
            <a:r>
              <a:rPr lang="en-US" sz="2000" dirty="0"/>
              <a:t>anovulation, in couples where a </a:t>
            </a:r>
            <a:r>
              <a:rPr lang="en-US" sz="2000" dirty="0" smtClean="0"/>
              <a:t>woman has </a:t>
            </a:r>
            <a:r>
              <a:rPr lang="en-US" sz="2000" dirty="0"/>
              <a:t>PCOS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767" y="6133710"/>
            <a:ext cx="1183305" cy="30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66" y="5405212"/>
            <a:ext cx="1219758" cy="30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165" y="2187032"/>
            <a:ext cx="1163575" cy="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829"/>
            <a:ext cx="12192000" cy="71377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7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3958"/>
            <a:ext cx="8915400" cy="4437264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suggest using the Rotterdam </a:t>
            </a:r>
            <a:r>
              <a:rPr lang="en-US" dirty="0" smtClean="0"/>
              <a:t>criteria for </a:t>
            </a:r>
            <a:r>
              <a:rPr lang="en-US" dirty="0"/>
              <a:t>diagnosing PCOS (presence of two of the </a:t>
            </a:r>
            <a:r>
              <a:rPr lang="en-US" dirty="0" smtClean="0"/>
              <a:t>following criteria</a:t>
            </a:r>
            <a:r>
              <a:rPr lang="en-US" dirty="0"/>
              <a:t>: androgen excess, ovulatory dysfunction, </a:t>
            </a:r>
            <a:r>
              <a:rPr lang="en-US" dirty="0" smtClean="0"/>
              <a:t>or polycystic </a:t>
            </a:r>
            <a:r>
              <a:rPr lang="en-US" dirty="0"/>
              <a:t>ovaries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Establishing a diagnosis of </a:t>
            </a:r>
            <a:r>
              <a:rPr lang="en-US" dirty="0" smtClean="0"/>
              <a:t>PCOS is </a:t>
            </a:r>
            <a:r>
              <a:rPr lang="en-US" dirty="0"/>
              <a:t>problematic in adolescents and menopausal </a:t>
            </a:r>
            <a:r>
              <a:rPr lang="en-US" dirty="0" smtClean="0"/>
              <a:t>women.</a:t>
            </a:r>
          </a:p>
          <a:p>
            <a:r>
              <a:rPr lang="en-US" dirty="0" err="1" smtClean="0"/>
              <a:t>Hyperandrogenism</a:t>
            </a:r>
            <a:r>
              <a:rPr lang="en-US" dirty="0" smtClean="0"/>
              <a:t> </a:t>
            </a:r>
            <a:r>
              <a:rPr lang="en-US" dirty="0"/>
              <a:t>is central to the presentation </a:t>
            </a:r>
            <a:r>
              <a:rPr lang="en-US" dirty="0" smtClean="0"/>
              <a:t>in adolescents</a:t>
            </a:r>
            <a:r>
              <a:rPr lang="en-US" dirty="0"/>
              <a:t>, whereas there is no consistent </a:t>
            </a:r>
            <a:r>
              <a:rPr lang="en-US" dirty="0" smtClean="0"/>
              <a:t>phenotype in </a:t>
            </a:r>
            <a:r>
              <a:rPr lang="en-US" dirty="0"/>
              <a:t>postmenopausal women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Evaluation of </a:t>
            </a:r>
            <a:r>
              <a:rPr lang="en-US" dirty="0" smtClean="0"/>
              <a:t>women with </a:t>
            </a:r>
            <a:r>
              <a:rPr lang="en-US" dirty="0"/>
              <a:t>PCOS should exclude alternate </a:t>
            </a:r>
            <a:r>
              <a:rPr lang="en-US" dirty="0" smtClean="0"/>
              <a:t>androgen-excess disorders </a:t>
            </a:r>
            <a:r>
              <a:rPr lang="en-US" dirty="0"/>
              <a:t>and risk factors for endometrial cancer</a:t>
            </a:r>
            <a:r>
              <a:rPr lang="en-US" dirty="0" smtClean="0"/>
              <a:t>, mood </a:t>
            </a:r>
            <a:r>
              <a:rPr lang="en-US" dirty="0"/>
              <a:t>disorders, obstructive sleep apnea, diabetes, </a:t>
            </a:r>
            <a:r>
              <a:rPr lang="en-US" dirty="0" smtClean="0"/>
              <a:t>and cardiovascular </a:t>
            </a:r>
            <a:r>
              <a:rPr lang="en-US" dirty="0"/>
              <a:t>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Hormonal contraceptives </a:t>
            </a:r>
            <a:r>
              <a:rPr lang="en-US" dirty="0" smtClean="0"/>
              <a:t>are the </a:t>
            </a:r>
            <a:r>
              <a:rPr lang="en-US" dirty="0"/>
              <a:t>first-line management for menstrual </a:t>
            </a:r>
            <a:r>
              <a:rPr lang="en-US" dirty="0" smtClean="0"/>
              <a:t>abnormalities and </a:t>
            </a:r>
            <a:r>
              <a:rPr lang="en-US" dirty="0" err="1"/>
              <a:t>hirsutism</a:t>
            </a:r>
            <a:r>
              <a:rPr lang="en-US" dirty="0"/>
              <a:t>/acne in PCOS. </a:t>
            </a:r>
            <a:endParaRPr lang="en-US" dirty="0" smtClean="0"/>
          </a:p>
          <a:p>
            <a:r>
              <a:rPr lang="en-US" dirty="0" smtClean="0"/>
              <a:t>Clomiphene </a:t>
            </a:r>
            <a:r>
              <a:rPr lang="en-US" dirty="0"/>
              <a:t>is </a:t>
            </a:r>
            <a:r>
              <a:rPr lang="en-US" dirty="0" smtClean="0"/>
              <a:t>currently the </a:t>
            </a:r>
            <a:r>
              <a:rPr lang="en-US" dirty="0"/>
              <a:t>first-line therapy for infertility;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metformin is beneficial for metabolic/glycemic abnormalities and for improving menstrual irregularities, but it has limited or no benefit in treating </a:t>
            </a:r>
            <a:r>
              <a:rPr lang="en-US" dirty="0" err="1"/>
              <a:t>hirsutism</a:t>
            </a:r>
            <a:r>
              <a:rPr lang="en-US" dirty="0"/>
              <a:t>, acne, or infertility</a:t>
            </a:r>
          </a:p>
          <a:p>
            <a:r>
              <a:rPr lang="en-US" dirty="0" smtClean="0"/>
              <a:t>Hormonal </a:t>
            </a:r>
            <a:r>
              <a:rPr lang="en-US" dirty="0"/>
              <a:t>contraceptives and metformin are </a:t>
            </a:r>
            <a:r>
              <a:rPr lang="en-US" dirty="0" smtClean="0"/>
              <a:t>the treatment </a:t>
            </a:r>
            <a:r>
              <a:rPr lang="en-US" dirty="0"/>
              <a:t>options in adolescents with PCOS. </a:t>
            </a:r>
            <a:endParaRPr lang="en-US" dirty="0" smtClean="0"/>
          </a:p>
          <a:p>
            <a:r>
              <a:rPr lang="en-US" dirty="0" smtClean="0"/>
              <a:t>The role </a:t>
            </a:r>
            <a:r>
              <a:rPr lang="en-US" dirty="0"/>
              <a:t>of weight loss in improving PCOS status per se </a:t>
            </a:r>
            <a:r>
              <a:rPr lang="en-US" dirty="0" smtClean="0"/>
              <a:t>is uncertain</a:t>
            </a:r>
            <a:r>
              <a:rPr lang="en-US" dirty="0"/>
              <a:t>, but lifestyle intervention is beneficial </a:t>
            </a:r>
            <a:r>
              <a:rPr lang="en-US" dirty="0" smtClean="0"/>
              <a:t>in overweight/obese </a:t>
            </a:r>
            <a:r>
              <a:rPr lang="en-US" dirty="0"/>
              <a:t>patients for other health benefits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Thiazolidinediones</a:t>
            </a:r>
            <a:r>
              <a:rPr lang="en-US" dirty="0" smtClean="0"/>
              <a:t> </a:t>
            </a:r>
            <a:r>
              <a:rPr lang="en-US" dirty="0"/>
              <a:t>have an unfavorable </a:t>
            </a:r>
            <a:r>
              <a:rPr lang="en-US" dirty="0" smtClean="0"/>
              <a:t>risk-benefit ratio </a:t>
            </a:r>
            <a:r>
              <a:rPr lang="en-US" dirty="0"/>
              <a:t>overall, and statins require further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722" y="1037230"/>
            <a:ext cx="8897890" cy="5227092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Pregnancy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complications:</a:t>
            </a:r>
          </a:p>
          <a:p>
            <a:r>
              <a:rPr lang="en-US" sz="2400" dirty="0" smtClean="0"/>
              <a:t>2.4.Because </a:t>
            </a:r>
            <a:r>
              <a:rPr lang="en-US" sz="2400" dirty="0"/>
              <a:t>women with PCOS are at increased </a:t>
            </a:r>
            <a:r>
              <a:rPr lang="en-US" sz="2400" dirty="0" smtClean="0"/>
              <a:t>risk of </a:t>
            </a:r>
            <a:r>
              <a:rPr lang="en-US" sz="2400" dirty="0"/>
              <a:t>pregnancy complications </a:t>
            </a:r>
            <a:r>
              <a:rPr lang="en-US" sz="2400" dirty="0" smtClean="0"/>
              <a:t>(</a:t>
            </a:r>
            <a:r>
              <a:rPr lang="en-US" sz="2400" dirty="0" err="1" smtClean="0"/>
              <a:t>GDM,preterm</a:t>
            </a:r>
            <a:r>
              <a:rPr lang="en-US" sz="2400" dirty="0" smtClean="0"/>
              <a:t> </a:t>
            </a:r>
            <a:r>
              <a:rPr lang="en-US" sz="2400" dirty="0"/>
              <a:t>delivery, and pre-</a:t>
            </a:r>
            <a:r>
              <a:rPr lang="en-US" sz="2400" dirty="0" err="1"/>
              <a:t>eclampsia</a:t>
            </a:r>
            <a:r>
              <a:rPr lang="en-US" sz="2400" dirty="0"/>
              <a:t>) exacerbated </a:t>
            </a:r>
            <a:r>
              <a:rPr lang="en-US" sz="2400" dirty="0" smtClean="0"/>
              <a:t>by obesity</a:t>
            </a:r>
            <a:r>
              <a:rPr lang="en-US" sz="2400" dirty="0"/>
              <a:t>, we recommend </a:t>
            </a:r>
            <a:r>
              <a:rPr lang="en-US" sz="2400" dirty="0" err="1"/>
              <a:t>preconceptual</a:t>
            </a:r>
            <a:r>
              <a:rPr lang="en-US" sz="2400" dirty="0"/>
              <a:t> assessment </a:t>
            </a:r>
            <a:r>
              <a:rPr lang="en-US" sz="2400" dirty="0" smtClean="0"/>
              <a:t>of BMI, </a:t>
            </a:r>
            <a:r>
              <a:rPr lang="en-US" sz="2400" dirty="0"/>
              <a:t>blood pressure, and </a:t>
            </a:r>
            <a:r>
              <a:rPr lang="en-US" sz="2400" dirty="0" smtClean="0"/>
              <a:t>oral glucose tolerance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Fetal origins:</a:t>
            </a:r>
          </a:p>
          <a:p>
            <a:r>
              <a:rPr lang="en-US" sz="2400" dirty="0"/>
              <a:t>2.5.</a:t>
            </a:r>
            <a:r>
              <a:rPr lang="en-US" sz="2400" dirty="0" smtClean="0"/>
              <a:t>The </a:t>
            </a:r>
            <a:r>
              <a:rPr lang="en-US" sz="2400" dirty="0"/>
              <a:t>evidence for intrauterine effects on </a:t>
            </a:r>
            <a:r>
              <a:rPr lang="en-US" sz="2400" dirty="0" smtClean="0"/>
              <a:t>development of </a:t>
            </a:r>
            <a:r>
              <a:rPr lang="en-US" sz="2400" dirty="0"/>
              <a:t>PCOS is inconclusive. We suggest no </a:t>
            </a:r>
            <a:r>
              <a:rPr lang="en-US" sz="2400" dirty="0" smtClean="0"/>
              <a:t>specific interventions </a:t>
            </a:r>
            <a:r>
              <a:rPr lang="en-US" sz="2400" dirty="0"/>
              <a:t>for prevention of PCOS in offspring </a:t>
            </a:r>
            <a:r>
              <a:rPr lang="en-US" sz="2400" dirty="0" smtClean="0"/>
              <a:t>of women </a:t>
            </a:r>
            <a:r>
              <a:rPr lang="en-US" sz="2400" dirty="0"/>
              <a:t>with </a:t>
            </a:r>
            <a:r>
              <a:rPr lang="en-US" sz="2400" dirty="0" smtClean="0"/>
              <a:t>PCOS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221331" y="5268036"/>
            <a:ext cx="1414974" cy="330556"/>
            <a:chOff x="4056" y="2773"/>
            <a:chExt cx="595" cy="139"/>
          </a:xfrm>
          <a:noFill/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6" y="2773"/>
              <a:ext cx="595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2773"/>
              <a:ext cx="60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555" y="3138695"/>
            <a:ext cx="1337481" cy="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0" y="624110"/>
            <a:ext cx="8469312" cy="1280890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Endometrial cancer: </a:t>
            </a:r>
            <a:b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1504"/>
            <a:ext cx="8915400" cy="4109718"/>
          </a:xfrm>
        </p:spPr>
        <p:txBody>
          <a:bodyPr/>
          <a:lstStyle/>
          <a:p>
            <a:r>
              <a:rPr lang="en-US" sz="2800" dirty="0"/>
              <a:t>2.6.</a:t>
            </a:r>
            <a:r>
              <a:rPr lang="en-US" sz="2800" dirty="0" smtClean="0"/>
              <a:t>Women </a:t>
            </a:r>
            <a:r>
              <a:rPr lang="en-US" sz="2800" dirty="0"/>
              <a:t>with PCOS share many of the risk factors associated with the development of endometrial cancer including obesity, </a:t>
            </a:r>
            <a:r>
              <a:rPr lang="en-US" sz="2800" dirty="0" err="1"/>
              <a:t>hyperinsulinism</a:t>
            </a:r>
            <a:r>
              <a:rPr lang="en-US" sz="2800" dirty="0"/>
              <a:t>, diabetes, and </a:t>
            </a:r>
            <a:r>
              <a:rPr lang="en-US" sz="2800" dirty="0" smtClean="0"/>
              <a:t>AUB.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However, we suggest against routine ultrasound screening for endometrial thickness in women with </a:t>
            </a:r>
            <a:r>
              <a:rPr lang="en-US" sz="2800" dirty="0" smtClean="0"/>
              <a:t>PCOS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959634" y="4643936"/>
            <a:ext cx="1208088" cy="271463"/>
            <a:chOff x="1912" y="2100"/>
            <a:chExt cx="761" cy="171"/>
          </a:xfrm>
          <a:solidFill>
            <a:srgbClr val="FFFF00"/>
          </a:solidFill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2" y="2100"/>
              <a:ext cx="761" cy="1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" y="2100"/>
              <a:ext cx="768" cy="1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0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96086" y="-419"/>
            <a:ext cx="8280878" cy="6857750"/>
            <a:chOff x="1817" y="-74"/>
            <a:chExt cx="4402" cy="425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17" y="-74"/>
              <a:ext cx="4402" cy="42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-72"/>
              <a:ext cx="4400" cy="4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30510" y="2802"/>
            <a:ext cx="3276974" cy="68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68991"/>
            <a:ext cx="8915400" cy="4942231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Obesity</a:t>
            </a:r>
          </a:p>
          <a:p>
            <a:r>
              <a:rPr lang="en-US" sz="2400" dirty="0" smtClean="0"/>
              <a:t>2.7.Increased </a:t>
            </a:r>
            <a:r>
              <a:rPr lang="en-US" sz="2400" dirty="0"/>
              <a:t>adiposity, particularly abdominal, </a:t>
            </a:r>
            <a:r>
              <a:rPr lang="en-US" sz="2400" dirty="0" smtClean="0"/>
              <a:t>is associated </a:t>
            </a:r>
            <a:r>
              <a:rPr lang="en-US" sz="2400" dirty="0"/>
              <a:t>with </a:t>
            </a:r>
            <a:r>
              <a:rPr lang="en-US" sz="2400" dirty="0" smtClean="0"/>
              <a:t>hyper </a:t>
            </a:r>
            <a:r>
              <a:rPr lang="en-US" sz="2400" dirty="0" err="1" smtClean="0"/>
              <a:t>androgenemia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increased metabolic </a:t>
            </a:r>
            <a:r>
              <a:rPr lang="en-US" sz="2400" dirty="0"/>
              <a:t>risk ,</a:t>
            </a:r>
            <a:r>
              <a:rPr lang="en-US" sz="2400" dirty="0" smtClean="0"/>
              <a:t> </a:t>
            </a:r>
            <a:r>
              <a:rPr lang="en-US" sz="2400" dirty="0"/>
              <a:t>Therefore, we </a:t>
            </a:r>
            <a:r>
              <a:rPr lang="en-US" sz="2400" dirty="0" smtClean="0"/>
              <a:t>recommend screening </a:t>
            </a:r>
            <a:r>
              <a:rPr lang="en-US" sz="2400" dirty="0"/>
              <a:t>adolescents and women with PCOS </a:t>
            </a:r>
            <a:r>
              <a:rPr lang="en-US" sz="2400" dirty="0" smtClean="0"/>
              <a:t>for increased </a:t>
            </a:r>
            <a:r>
              <a:rPr lang="en-US" sz="2400" dirty="0"/>
              <a:t>adiposity, by BMI calculation and </a:t>
            </a:r>
            <a:r>
              <a:rPr lang="en-US" sz="2400" dirty="0" smtClean="0"/>
              <a:t>measurement of </a:t>
            </a:r>
            <a:r>
              <a:rPr lang="en-US" sz="2400" dirty="0"/>
              <a:t>waist </a:t>
            </a:r>
            <a:r>
              <a:rPr lang="en-US" sz="2400" dirty="0" smtClean="0"/>
              <a:t>circumference.</a:t>
            </a:r>
          </a:p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</a:p>
          <a:p>
            <a:r>
              <a:rPr lang="en-US" sz="2400" dirty="0"/>
              <a:t>2.8</a:t>
            </a:r>
            <a:r>
              <a:rPr lang="en-US" sz="2400" dirty="0" smtClean="0"/>
              <a:t>. We </a:t>
            </a:r>
            <a:r>
              <a:rPr lang="en-US" sz="2400" dirty="0"/>
              <a:t>suggest screening women and </a:t>
            </a:r>
            <a:r>
              <a:rPr lang="en-US" sz="2400" dirty="0" smtClean="0"/>
              <a:t>adolescents with </a:t>
            </a:r>
            <a:r>
              <a:rPr lang="en-US" sz="2400" dirty="0"/>
              <a:t>PCOS for depression and anxiety by history and</a:t>
            </a:r>
            <a:r>
              <a:rPr lang="en-US" sz="2400" dirty="0" smtClean="0"/>
              <a:t>, if </a:t>
            </a:r>
            <a:r>
              <a:rPr lang="en-US" sz="2400" dirty="0"/>
              <a:t>identified, providing appropriate referral </a:t>
            </a:r>
            <a:r>
              <a:rPr lang="en-US" sz="2400" dirty="0" smtClean="0"/>
              <a:t>and/or treatment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33" y="3671248"/>
            <a:ext cx="1362642" cy="31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44" y="6061516"/>
            <a:ext cx="1460310" cy="3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93141" y="0"/>
            <a:ext cx="8427849" cy="6858000"/>
            <a:chOff x="1032" y="60"/>
            <a:chExt cx="5433" cy="442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2" y="60"/>
              <a:ext cx="5433" cy="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" y="60"/>
              <a:ext cx="5438" cy="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42967" y="657166"/>
            <a:ext cx="9611970" cy="5375143"/>
            <a:chOff x="962" y="534"/>
            <a:chExt cx="5959" cy="304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2" y="534"/>
              <a:ext cx="5959" cy="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" y="534"/>
              <a:ext cx="5965" cy="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92573" y="686127"/>
            <a:ext cx="9080240" cy="5359073"/>
            <a:chOff x="1470" y="559"/>
            <a:chExt cx="5505" cy="324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0" y="559"/>
              <a:ext cx="5505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559"/>
              <a:ext cx="5510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883389" y="293194"/>
            <a:ext cx="9048467" cy="6285052"/>
            <a:chOff x="1062" y="124"/>
            <a:chExt cx="5345" cy="395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2" y="124"/>
              <a:ext cx="5345" cy="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" y="124"/>
              <a:ext cx="5350" cy="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6407622" y="301148"/>
            <a:ext cx="2777321" cy="6285052"/>
            <a:chOff x="4036" y="180"/>
            <a:chExt cx="1690" cy="396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36" y="180"/>
              <a:ext cx="1690" cy="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180"/>
              <a:ext cx="1698" cy="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75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928048"/>
            <a:ext cx="8911687" cy="513155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Sleep-disordered breathing/obstructive sleep apnea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2.9. We </a:t>
            </a:r>
            <a:r>
              <a:rPr lang="en-US" sz="2400" dirty="0"/>
              <a:t>suggest screening overweight/obese </a:t>
            </a:r>
            <a:r>
              <a:rPr lang="en-US" sz="2400" dirty="0" smtClean="0"/>
              <a:t>adolescents and </a:t>
            </a:r>
            <a:r>
              <a:rPr lang="en-US" sz="2400" dirty="0"/>
              <a:t>women with PCOS for symptoms </a:t>
            </a:r>
            <a:r>
              <a:rPr lang="en-US" sz="2400" dirty="0" smtClean="0"/>
              <a:t>suggestive of </a:t>
            </a:r>
            <a:r>
              <a:rPr lang="en-US" sz="2400" dirty="0"/>
              <a:t>OSA and, when identified, obtaining a </a:t>
            </a:r>
            <a:r>
              <a:rPr lang="en-US" sz="2400" dirty="0" smtClean="0"/>
              <a:t>definitive diagnosis </a:t>
            </a:r>
            <a:r>
              <a:rPr lang="en-US" sz="2400" dirty="0"/>
              <a:t>using </a:t>
            </a:r>
            <a:r>
              <a:rPr lang="en-US" sz="2400" b="1" dirty="0" err="1">
                <a:solidFill>
                  <a:srgbClr val="7030A0"/>
                </a:solidFill>
              </a:rPr>
              <a:t>polysomnography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OSA is </a:t>
            </a:r>
            <a:r>
              <a:rPr lang="en-US" sz="2400" dirty="0" smtClean="0"/>
              <a:t>diagnosed, patients </a:t>
            </a:r>
            <a:r>
              <a:rPr lang="en-US" sz="2400" dirty="0"/>
              <a:t>should </a:t>
            </a:r>
            <a:r>
              <a:rPr lang="en-US" sz="2400" dirty="0" smtClean="0"/>
              <a:t>be </a:t>
            </a:r>
            <a:r>
              <a:rPr lang="en-US" sz="2400" dirty="0"/>
              <a:t>referred for institution </a:t>
            </a:r>
            <a:r>
              <a:rPr lang="en-US" sz="2400" dirty="0" smtClean="0"/>
              <a:t>of appropriate treatment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Nonalcoholic fatty liver disease (NAFLD) </a:t>
            </a:r>
            <a:r>
              <a:rPr lang="en-US" sz="2400" b="1" i="1" dirty="0" smtClean="0">
                <a:solidFill>
                  <a:srgbClr val="FF0000"/>
                </a:solidFill>
              </a:rPr>
              <a:t>and nonalcoholic </a:t>
            </a:r>
            <a:r>
              <a:rPr lang="en-US" sz="2400" b="1" i="1" dirty="0" err="1">
                <a:solidFill>
                  <a:srgbClr val="FF0000"/>
                </a:solidFill>
              </a:rPr>
              <a:t>steatohepatitis</a:t>
            </a:r>
            <a:r>
              <a:rPr lang="en-US" sz="2400" b="1" i="1" dirty="0">
                <a:solidFill>
                  <a:srgbClr val="FF0000"/>
                </a:solidFill>
              </a:rPr>
              <a:t> (NASH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2.10</a:t>
            </a:r>
            <a:r>
              <a:rPr lang="en-US" sz="2400" dirty="0" smtClean="0"/>
              <a:t>. We </a:t>
            </a:r>
            <a:r>
              <a:rPr lang="en-US" sz="2400" dirty="0"/>
              <a:t>suggest awareness of the possibility </a:t>
            </a:r>
            <a:r>
              <a:rPr lang="en-US" sz="2400" dirty="0" smtClean="0"/>
              <a:t>of NAFLD </a:t>
            </a:r>
            <a:r>
              <a:rPr lang="en-US" sz="2400" dirty="0"/>
              <a:t>and NASH </a:t>
            </a:r>
            <a:r>
              <a:rPr lang="en-US" sz="2400" dirty="0" smtClean="0"/>
              <a:t>but recommend </a:t>
            </a:r>
            <a:r>
              <a:rPr lang="en-US" sz="2400" dirty="0"/>
              <a:t>against </a:t>
            </a:r>
            <a:r>
              <a:rPr lang="en-US" sz="2400" dirty="0" smtClean="0"/>
              <a:t>routine screening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83" y="3493827"/>
            <a:ext cx="1516318" cy="30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5" y="5634029"/>
            <a:ext cx="1214651" cy="2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gtttttttttttttttttttttttttttttttttttttttttttttttttttttt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25086"/>
            <a:ext cx="8915400" cy="3086135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A.Beik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Yazdi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 ,MD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June,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2014, Tehran</a:t>
            </a:r>
            <a:endParaRPr lang="fa-IR" sz="2000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589212" y="624110"/>
            <a:ext cx="7478712" cy="3344863"/>
            <a:chOff x="1255" y="268"/>
            <a:chExt cx="4711" cy="210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55" y="268"/>
              <a:ext cx="4711" cy="21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268"/>
              <a:ext cx="4724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7414121" y="5114605"/>
            <a:ext cx="2674440" cy="796616"/>
            <a:chOff x="3720" y="3259"/>
            <a:chExt cx="2246" cy="669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3720" y="3259"/>
              <a:ext cx="2246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259"/>
              <a:ext cx="2254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1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Type 2 diabetes mellitus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4901"/>
            <a:ext cx="8915400" cy="4844956"/>
          </a:xfrm>
        </p:spPr>
        <p:txBody>
          <a:bodyPr>
            <a:noAutofit/>
          </a:bodyPr>
          <a:lstStyle/>
          <a:p>
            <a:r>
              <a:rPr lang="en-US" sz="2400" dirty="0"/>
              <a:t>We recommend the use of </a:t>
            </a:r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7030A0"/>
                </a:solidFill>
              </a:rPr>
              <a:t>OGTT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/>
              <a:t>consisting </a:t>
            </a:r>
            <a:r>
              <a:rPr lang="en-US" sz="2400" dirty="0"/>
              <a:t>of a fasting </a:t>
            </a:r>
            <a:r>
              <a:rPr lang="en-US" sz="2400" dirty="0" smtClean="0"/>
              <a:t>and 2-hour </a:t>
            </a:r>
            <a:r>
              <a:rPr lang="en-US" sz="2400" dirty="0"/>
              <a:t>glucose level using a 75-g oral glucose load) </a:t>
            </a:r>
            <a:r>
              <a:rPr lang="en-US" sz="2400" dirty="0" smtClean="0"/>
              <a:t>to screen </a:t>
            </a:r>
            <a:r>
              <a:rPr lang="en-US" sz="2400" dirty="0"/>
              <a:t>for impaired glucose tolerance (IGT) </a:t>
            </a:r>
            <a:r>
              <a:rPr lang="en-US" sz="2400" dirty="0" smtClean="0"/>
              <a:t>and T2DM </a:t>
            </a:r>
            <a:r>
              <a:rPr lang="en-US" sz="2400" dirty="0"/>
              <a:t>in adolescents and adult women with </a:t>
            </a:r>
            <a:r>
              <a:rPr lang="en-US" sz="2400" dirty="0" smtClean="0"/>
              <a:t>PCOS because </a:t>
            </a:r>
            <a:r>
              <a:rPr lang="en-US" sz="2400" dirty="0"/>
              <a:t>they are at high risk for such </a:t>
            </a:r>
            <a:r>
              <a:rPr lang="en-US" sz="2400" dirty="0" smtClean="0"/>
              <a:t>abnormalities .  </a:t>
            </a:r>
          </a:p>
          <a:p>
            <a:r>
              <a:rPr lang="en-US" sz="2400" dirty="0" smtClean="0"/>
              <a:t>HgbA1c </a:t>
            </a:r>
            <a:r>
              <a:rPr lang="en-US" sz="2400" dirty="0"/>
              <a:t>test </a:t>
            </a:r>
            <a:r>
              <a:rPr lang="en-US" sz="2400" dirty="0" smtClean="0"/>
              <a:t>may be considered </a:t>
            </a:r>
            <a:r>
              <a:rPr lang="en-US" sz="2400" dirty="0"/>
              <a:t>if a patient is unable or unwilling </a:t>
            </a:r>
            <a:r>
              <a:rPr lang="en-US" sz="2400" dirty="0" smtClean="0"/>
              <a:t>to complete </a:t>
            </a:r>
            <a:r>
              <a:rPr lang="en-US" sz="2400" dirty="0"/>
              <a:t>an OGTT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Rescreening </a:t>
            </a:r>
            <a:r>
              <a:rPr lang="en-US" sz="2400" dirty="0" smtClean="0"/>
              <a:t>is suggested </a:t>
            </a:r>
            <a:r>
              <a:rPr lang="en-US" sz="2400" dirty="0"/>
              <a:t>every 3–5 years, or more frequently if </a:t>
            </a:r>
            <a:r>
              <a:rPr lang="en-US" sz="2400" dirty="0" smtClean="0"/>
              <a:t>clinical factors </a:t>
            </a:r>
            <a:r>
              <a:rPr lang="en-US" sz="2400" dirty="0"/>
              <a:t>such as central adiposity, </a:t>
            </a:r>
            <a:r>
              <a:rPr lang="en-US" sz="2400" dirty="0" smtClean="0"/>
              <a:t>substantial weight </a:t>
            </a:r>
            <a:r>
              <a:rPr lang="en-US" sz="2400" dirty="0"/>
              <a:t>gain, and/or symptoms of diabetes develop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48" y="3439236"/>
            <a:ext cx="1449951" cy="33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70" y="4299045"/>
            <a:ext cx="1358108" cy="31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930" y="5940450"/>
            <a:ext cx="1173708" cy="2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Cardiovascular risk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8675"/>
            <a:ext cx="8915400" cy="423254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We recommend that adolescents and women with PCOS be screened for the following cardiovascular disease risk factors 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Family </a:t>
            </a:r>
            <a:r>
              <a:rPr lang="en-US" sz="2400" dirty="0"/>
              <a:t>history of early cardiovascular disease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Cigarette </a:t>
            </a:r>
            <a:r>
              <a:rPr lang="en-US" sz="2400" dirty="0"/>
              <a:t>smoking</a:t>
            </a:r>
            <a:r>
              <a:rPr lang="en-US" sz="2400" dirty="0" smtClean="0"/>
              <a:t>,</a:t>
            </a:r>
          </a:p>
          <a:p>
            <a:r>
              <a:rPr lang="fi-FI" sz="2400" dirty="0" smtClean="0"/>
              <a:t>IGT/T2DM,</a:t>
            </a:r>
          </a:p>
          <a:p>
            <a:r>
              <a:rPr lang="fi-FI" sz="2400" dirty="0" smtClean="0"/>
              <a:t> </a:t>
            </a:r>
            <a:r>
              <a:rPr lang="fi-FI" sz="2400" dirty="0"/>
              <a:t>hypertension, </a:t>
            </a:r>
            <a:endParaRPr lang="fi-FI" sz="2400" dirty="0" smtClean="0"/>
          </a:p>
          <a:p>
            <a:r>
              <a:rPr lang="fi-FI" sz="2400" dirty="0" smtClean="0"/>
              <a:t>Dyslipidemia</a:t>
            </a:r>
            <a:r>
              <a:rPr lang="fi-FI" sz="2400" dirty="0"/>
              <a:t>, </a:t>
            </a:r>
            <a:endParaRPr lang="fi-FI" sz="2400" dirty="0" smtClean="0"/>
          </a:p>
          <a:p>
            <a:r>
              <a:rPr lang="fi-FI" sz="2400" dirty="0" smtClean="0"/>
              <a:t>OSA</a:t>
            </a:r>
            <a:r>
              <a:rPr lang="fi-FI" sz="2400" dirty="0"/>
              <a:t>, </a:t>
            </a:r>
            <a:r>
              <a:rPr lang="fi-FI" sz="2400" dirty="0" smtClean="0"/>
              <a:t>and</a:t>
            </a:r>
          </a:p>
          <a:p>
            <a:r>
              <a:rPr lang="en-US" sz="2400" dirty="0" smtClean="0"/>
              <a:t>Obesity </a:t>
            </a:r>
            <a:r>
              <a:rPr lang="en-US" sz="2400" dirty="0"/>
              <a:t>(especially increased abdominal adiposity)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518" y="5377217"/>
            <a:ext cx="1183878" cy="2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71434" y="252026"/>
            <a:ext cx="6140805" cy="6271603"/>
            <a:chOff x="1823" y="292"/>
            <a:chExt cx="3662" cy="374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3" y="292"/>
              <a:ext cx="3662" cy="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92"/>
              <a:ext cx="3670" cy="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3.0 Treatment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3015"/>
            <a:ext cx="8915400" cy="4478207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Hormonal </a:t>
            </a:r>
            <a:r>
              <a:rPr lang="en-US" sz="2400" b="1" i="1" dirty="0">
                <a:solidFill>
                  <a:srgbClr val="FF0000"/>
                </a:solidFill>
              </a:rPr>
              <a:t>contraceptives (HCs): indications </a:t>
            </a:r>
            <a:r>
              <a:rPr lang="en-US" sz="2400" b="1" i="1" dirty="0" smtClean="0">
                <a:solidFill>
                  <a:srgbClr val="FF0000"/>
                </a:solidFill>
              </a:rPr>
              <a:t>and screening</a:t>
            </a:r>
          </a:p>
          <a:p>
            <a:r>
              <a:rPr lang="en-US" sz="2400" dirty="0"/>
              <a:t>3.1. We recommend </a:t>
            </a:r>
            <a:r>
              <a:rPr lang="en-US" sz="2400" dirty="0">
                <a:solidFill>
                  <a:schemeClr val="tx1"/>
                </a:solidFill>
              </a:rPr>
              <a:t>HCs</a:t>
            </a:r>
            <a:r>
              <a:rPr lang="en-US" sz="2400" dirty="0"/>
              <a:t> (</a:t>
            </a:r>
            <a:r>
              <a:rPr lang="en-US" sz="2400" i="1" dirty="0" err="1"/>
              <a:t>ie</a:t>
            </a:r>
            <a:r>
              <a:rPr lang="en-US" sz="2400" i="1" dirty="0"/>
              <a:t>, </a:t>
            </a:r>
            <a:r>
              <a:rPr lang="en-US" sz="2400" dirty="0"/>
              <a:t>oral contraceptives</a:t>
            </a:r>
            <a:r>
              <a:rPr lang="en-US" sz="2400" dirty="0" smtClean="0"/>
              <a:t>, patch</a:t>
            </a:r>
            <a:r>
              <a:rPr lang="en-US" sz="2400" dirty="0"/>
              <a:t>, or vaginal ring) as first-line management </a:t>
            </a:r>
            <a:r>
              <a:rPr lang="en-US" sz="2400" dirty="0" smtClean="0"/>
              <a:t>for the </a:t>
            </a:r>
            <a:r>
              <a:rPr lang="en-US" sz="2400" dirty="0"/>
              <a:t>menstrual abnormalities and </a:t>
            </a:r>
            <a:r>
              <a:rPr lang="en-US" sz="2400" dirty="0" err="1"/>
              <a:t>hirsutism</a:t>
            </a:r>
            <a:r>
              <a:rPr lang="en-US" sz="2400" dirty="0"/>
              <a:t>/acne </a:t>
            </a:r>
            <a:r>
              <a:rPr lang="en-US" sz="2400" dirty="0" smtClean="0"/>
              <a:t>of PCOS, </a:t>
            </a:r>
            <a:r>
              <a:rPr lang="en-US" sz="2400" dirty="0"/>
              <a:t>which treat these two </a:t>
            </a:r>
            <a:r>
              <a:rPr lang="en-US" sz="2400" dirty="0" smtClean="0"/>
              <a:t>problems concurrently</a:t>
            </a:r>
          </a:p>
          <a:p>
            <a:r>
              <a:rPr lang="en-US" sz="2400" dirty="0"/>
              <a:t>3.2</a:t>
            </a:r>
            <a:r>
              <a:rPr lang="en-US" sz="2400" dirty="0" smtClean="0"/>
              <a:t>. We </a:t>
            </a:r>
            <a:r>
              <a:rPr lang="en-US" sz="2400" dirty="0"/>
              <a:t>recommend screening for </a:t>
            </a:r>
            <a:r>
              <a:rPr lang="en-US" sz="2400" dirty="0" smtClean="0"/>
              <a:t>contraindications to </a:t>
            </a:r>
            <a:r>
              <a:rPr lang="en-US" sz="2400" dirty="0"/>
              <a:t>HC use via established </a:t>
            </a:r>
            <a:r>
              <a:rPr lang="en-US" sz="2400" dirty="0" smtClean="0"/>
              <a:t>criteria .               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women with PCOS, </a:t>
            </a:r>
            <a:r>
              <a:rPr lang="en-US" sz="2400" dirty="0" smtClean="0"/>
              <a:t>we do </a:t>
            </a:r>
            <a:r>
              <a:rPr lang="en-US" sz="2400" dirty="0"/>
              <a:t>not suggest one HC formulation over </a:t>
            </a:r>
            <a:r>
              <a:rPr lang="en-US" sz="2400" dirty="0" smtClean="0"/>
              <a:t>another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93" y="4330110"/>
            <a:ext cx="1351843" cy="324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57" y="5208341"/>
            <a:ext cx="1337237" cy="334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045" y="3493827"/>
            <a:ext cx="1180268" cy="2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15905" y="128314"/>
            <a:ext cx="7866054" cy="6477203"/>
            <a:chOff x="1986" y="490"/>
            <a:chExt cx="4367" cy="34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6" y="490"/>
              <a:ext cx="4367" cy="3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490"/>
              <a:ext cx="4372" cy="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3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292824" y="573206"/>
            <a:ext cx="8338190" cy="5813945"/>
            <a:chOff x="1745" y="696"/>
            <a:chExt cx="4668" cy="325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45" y="696"/>
              <a:ext cx="4668" cy="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" y="696"/>
              <a:ext cx="4673" cy="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60812" y="1134299"/>
            <a:ext cx="8907653" cy="4311158"/>
            <a:chOff x="1814" y="937"/>
            <a:chExt cx="4717" cy="224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14" y="937"/>
              <a:ext cx="4717" cy="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937"/>
              <a:ext cx="4722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4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Role of exercise in lifestyle therapy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1504"/>
            <a:ext cx="8915400" cy="4109718"/>
          </a:xfrm>
        </p:spPr>
        <p:txBody>
          <a:bodyPr>
            <a:normAutofit/>
          </a:bodyPr>
          <a:lstStyle/>
          <a:p>
            <a:r>
              <a:rPr lang="en-US" sz="2800" dirty="0"/>
              <a:t>3.3. We suggest the use of </a:t>
            </a:r>
            <a:r>
              <a:rPr lang="en-US" sz="2800" b="1" dirty="0">
                <a:solidFill>
                  <a:srgbClr val="7030A0"/>
                </a:solidFill>
              </a:rPr>
              <a:t>exercise therapy</a:t>
            </a:r>
            <a:r>
              <a:rPr lang="en-US" sz="2800" dirty="0"/>
              <a:t> in </a:t>
            </a:r>
            <a:r>
              <a:rPr lang="en-US" sz="2800" dirty="0" smtClean="0"/>
              <a:t>the management </a:t>
            </a:r>
            <a:r>
              <a:rPr lang="en-US" sz="2800" dirty="0"/>
              <a:t>of overweight and obesity in </a:t>
            </a:r>
            <a:r>
              <a:rPr lang="en-US" sz="2800" dirty="0" smtClean="0"/>
              <a:t>PCOS .               </a:t>
            </a:r>
          </a:p>
          <a:p>
            <a:r>
              <a:rPr lang="en-US" sz="2800" dirty="0" smtClean="0"/>
              <a:t>Although </a:t>
            </a:r>
            <a:r>
              <a:rPr lang="en-US" sz="2800" dirty="0"/>
              <a:t>there are no large </a:t>
            </a:r>
            <a:r>
              <a:rPr lang="en-US" sz="2800" dirty="0" smtClean="0"/>
              <a:t>randomized trials </a:t>
            </a:r>
            <a:r>
              <a:rPr lang="en-US" sz="2800" dirty="0"/>
              <a:t>of exercise in PCOS, exercise therapy, alone </a:t>
            </a:r>
            <a:r>
              <a:rPr lang="en-US" sz="2800" dirty="0" smtClean="0"/>
              <a:t>or in combination with dietary intervention, improves weight </a:t>
            </a:r>
            <a:r>
              <a:rPr lang="en-US" sz="2800" dirty="0"/>
              <a:t>loss and reduces cardiovascular risk factors </a:t>
            </a:r>
            <a:r>
              <a:rPr lang="en-US" sz="2800" dirty="0" smtClean="0"/>
              <a:t>and diabetes </a:t>
            </a:r>
            <a:r>
              <a:rPr lang="en-US" sz="2800" dirty="0"/>
              <a:t>risk in the general population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37" y="2756849"/>
            <a:ext cx="1477437" cy="3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4927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Role </a:t>
            </a:r>
            <a:r>
              <a:rPr lang="en-US" b="1" i="1" dirty="0">
                <a:solidFill>
                  <a:srgbClr val="FF0000"/>
                </a:solidFill>
              </a:rPr>
              <a:t>of weight loss in lifestyle therapy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9367"/>
            <a:ext cx="8915400" cy="4981433"/>
          </a:xfrm>
        </p:spPr>
        <p:txBody>
          <a:bodyPr>
            <a:normAutofit/>
          </a:bodyPr>
          <a:lstStyle/>
          <a:p>
            <a:r>
              <a:rPr lang="en-US" sz="2800" dirty="0"/>
              <a:t>3.4. We suggest that weight loss strategies begin </a:t>
            </a:r>
            <a:r>
              <a:rPr lang="en-US" sz="2800" dirty="0" smtClean="0"/>
              <a:t>with calorie-restricted </a:t>
            </a:r>
            <a:r>
              <a:rPr lang="en-US" sz="2800" dirty="0"/>
              <a:t>diets (with no evidence that </a:t>
            </a:r>
            <a:r>
              <a:rPr lang="en-US" sz="2800" dirty="0" smtClean="0"/>
              <a:t>one type </a:t>
            </a:r>
            <a:r>
              <a:rPr lang="en-US" sz="2800" dirty="0"/>
              <a:t>of diet is superior) for adolescents and </a:t>
            </a:r>
            <a:r>
              <a:rPr lang="en-US" sz="2800" dirty="0" smtClean="0"/>
              <a:t>women with </a:t>
            </a:r>
            <a:r>
              <a:rPr lang="en-US" sz="2800" dirty="0"/>
              <a:t>PCOS who are overweight or obese </a:t>
            </a:r>
            <a:r>
              <a:rPr lang="en-US" sz="2800" dirty="0" smtClean="0"/>
              <a:t>.                    </a:t>
            </a:r>
          </a:p>
          <a:p>
            <a:r>
              <a:rPr lang="en-US" sz="2800" dirty="0" smtClean="0"/>
              <a:t> Weight </a:t>
            </a:r>
            <a:r>
              <a:rPr lang="en-US" sz="2800" dirty="0"/>
              <a:t>loss is likely beneficial for both </a:t>
            </a:r>
            <a:r>
              <a:rPr lang="en-US" sz="2800" dirty="0" smtClean="0"/>
              <a:t>reproductive and </a:t>
            </a:r>
            <a:r>
              <a:rPr lang="en-US" sz="2800" dirty="0"/>
              <a:t>metabolic dysfunction in this setting. </a:t>
            </a:r>
            <a:r>
              <a:rPr lang="en-US" sz="2800" dirty="0" smtClean="0"/>
              <a:t>Weight loss </a:t>
            </a:r>
            <a:r>
              <a:rPr lang="en-US" sz="2800" dirty="0"/>
              <a:t>is likely insufficient as a treatment for PCOS </a:t>
            </a:r>
            <a:r>
              <a:rPr lang="en-US" sz="2800" dirty="0" smtClean="0"/>
              <a:t>in normal-weight women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49" y="3212300"/>
            <a:ext cx="1405720" cy="3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620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Use of metformin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3" y="1583140"/>
            <a:ext cx="9389209" cy="43280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3.5</a:t>
            </a:r>
            <a:r>
              <a:rPr lang="en-US" sz="2400" b="1" dirty="0">
                <a:solidFill>
                  <a:srgbClr val="7030A0"/>
                </a:solidFill>
              </a:rPr>
              <a:t>. We suggest against the use of metformin as a first-line </a:t>
            </a:r>
            <a:r>
              <a:rPr lang="en-US" sz="2400" dirty="0"/>
              <a:t>treatment </a:t>
            </a:r>
            <a:r>
              <a:rPr lang="en-US" sz="2400" dirty="0">
                <a:solidFill>
                  <a:schemeClr val="tx1"/>
                </a:solidFill>
              </a:rPr>
              <a:t>of cutaneous manifestations, for prevention of pregnancy complications, or for the treatment of </a:t>
            </a:r>
            <a:r>
              <a:rPr lang="en-US" sz="2400" dirty="0" smtClean="0">
                <a:solidFill>
                  <a:schemeClr val="tx1"/>
                </a:solidFill>
              </a:rPr>
              <a:t>obesity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3.6. We recommend metformin in women with PCOS who have T2DM or IGT who fail lifestyle modification </a:t>
            </a:r>
            <a:r>
              <a:rPr lang="en-US" sz="2400" dirty="0"/>
              <a:t>.             </a:t>
            </a:r>
          </a:p>
          <a:p>
            <a:r>
              <a:rPr lang="en-US" sz="2400" dirty="0"/>
              <a:t>For women with PCOS with menstrual irregularity who cannot take or do not tolerate HCs, we suggest metformin as second-line therapy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868797"/>
            <a:ext cx="1242582" cy="31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343" y="3747181"/>
            <a:ext cx="1078212" cy="29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79" y="5048704"/>
            <a:ext cx="1061189" cy="2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279" y="1746914"/>
            <a:ext cx="9539334" cy="2756847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Abstract</a:t>
            </a:r>
          </a:p>
          <a:p>
            <a:r>
              <a:rPr lang="en-US" sz="2000" dirty="0"/>
              <a:t>Method of Development of Evidence-Based Clinical Practice </a:t>
            </a:r>
            <a:r>
              <a:rPr lang="en-US" sz="2000" dirty="0" smtClean="0"/>
              <a:t>Guidelines</a:t>
            </a:r>
          </a:p>
          <a:p>
            <a:r>
              <a:rPr lang="en-US" sz="2000" dirty="0"/>
              <a:t>Summary of </a:t>
            </a:r>
            <a:r>
              <a:rPr lang="en-US" sz="2000" dirty="0" smtClean="0"/>
              <a:t>Recommendations</a:t>
            </a:r>
          </a:p>
          <a:p>
            <a:r>
              <a:rPr lang="en-US" sz="2000" dirty="0"/>
              <a:t>Diagnosis of </a:t>
            </a:r>
            <a:r>
              <a:rPr lang="en-US" sz="2000" dirty="0" smtClean="0"/>
              <a:t>PCOS</a:t>
            </a:r>
          </a:p>
          <a:p>
            <a:r>
              <a:rPr lang="en-US" sz="2000" dirty="0"/>
              <a:t>Associated Morbidity and </a:t>
            </a:r>
            <a:r>
              <a:rPr lang="en-US" sz="2000" dirty="0" smtClean="0"/>
              <a:t>Evaluation</a:t>
            </a:r>
          </a:p>
          <a:p>
            <a:r>
              <a:rPr lang="en-US" sz="2000" dirty="0"/>
              <a:t>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41195"/>
            <a:ext cx="8915400" cy="5570028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infertility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3.7</a:t>
            </a:r>
            <a:r>
              <a:rPr lang="en-US" sz="2400" b="1" dirty="0">
                <a:solidFill>
                  <a:srgbClr val="7030A0"/>
                </a:solidFill>
              </a:rPr>
              <a:t>. We recommend clomiphene citrate </a:t>
            </a:r>
            <a:r>
              <a:rPr lang="en-US" sz="2400" dirty="0"/>
              <a:t>(or </a:t>
            </a:r>
            <a:r>
              <a:rPr lang="en-US" sz="2400" dirty="0" smtClean="0"/>
              <a:t>comparable estrogen modulators </a:t>
            </a:r>
            <a:r>
              <a:rPr lang="en-US" sz="2400" dirty="0"/>
              <a:t>such as </a:t>
            </a:r>
            <a:r>
              <a:rPr lang="en-US" sz="2400" dirty="0" err="1"/>
              <a:t>letrozole</a:t>
            </a:r>
            <a:r>
              <a:rPr lang="en-US" sz="2400" dirty="0"/>
              <a:t>) as </a:t>
            </a:r>
            <a:r>
              <a:rPr lang="en-US" sz="2400" dirty="0" smtClean="0"/>
              <a:t>the first-line </a:t>
            </a:r>
            <a:r>
              <a:rPr lang="en-US" sz="2400" dirty="0"/>
              <a:t>treatment of </a:t>
            </a:r>
            <a:r>
              <a:rPr lang="en-US" sz="2400" dirty="0" err="1"/>
              <a:t>anovulatory</a:t>
            </a:r>
            <a:r>
              <a:rPr lang="en-US" sz="2400" dirty="0"/>
              <a:t> infertility </a:t>
            </a:r>
            <a:r>
              <a:rPr lang="en-US" sz="2400" dirty="0" smtClean="0"/>
              <a:t>in women </a:t>
            </a:r>
            <a:r>
              <a:rPr lang="en-US" sz="2400" dirty="0"/>
              <a:t>with </a:t>
            </a:r>
            <a:r>
              <a:rPr lang="en-US" sz="2400" dirty="0" smtClean="0"/>
              <a:t>PCOS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rgbClr val="7030A0"/>
                </a:solidFill>
              </a:rPr>
              <a:t>3.8. We suggest the use of metformin </a:t>
            </a:r>
            <a:r>
              <a:rPr lang="en-US" sz="2400" dirty="0"/>
              <a:t>as an </a:t>
            </a:r>
            <a:r>
              <a:rPr lang="en-US" sz="2400" dirty="0" smtClean="0"/>
              <a:t>adjuvant therapy </a:t>
            </a:r>
            <a:r>
              <a:rPr lang="en-US" sz="2400" dirty="0"/>
              <a:t>for infertility to prevent ovarian </a:t>
            </a:r>
            <a:r>
              <a:rPr lang="en-US" sz="2400" dirty="0" err="1" smtClean="0"/>
              <a:t>hyperstimulation</a:t>
            </a:r>
            <a:r>
              <a:rPr lang="en-US" sz="2400" dirty="0" smtClean="0"/>
              <a:t> syndrome </a:t>
            </a:r>
            <a:r>
              <a:rPr lang="en-US" sz="2400" dirty="0"/>
              <a:t>in women with </a:t>
            </a:r>
            <a:r>
              <a:rPr lang="en-US" sz="2400" dirty="0" smtClean="0"/>
              <a:t>PCOS undergoing IVF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Use of other </a:t>
            </a:r>
            <a:r>
              <a:rPr lang="en-US" sz="2800" b="1" i="1" dirty="0" smtClean="0">
                <a:solidFill>
                  <a:srgbClr val="FF0000"/>
                </a:solidFill>
              </a:rPr>
              <a:t>drugs 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3.9. We recommend against the use of insulin sensitizers</a:t>
            </a:r>
            <a:r>
              <a:rPr lang="en-US" sz="2400" dirty="0" smtClean="0"/>
              <a:t>, such </a:t>
            </a:r>
            <a:r>
              <a:rPr lang="en-US" sz="2400" dirty="0"/>
              <a:t>as </a:t>
            </a:r>
            <a:r>
              <a:rPr lang="en-US" sz="2400" dirty="0" err="1"/>
              <a:t>inositols</a:t>
            </a:r>
            <a:r>
              <a:rPr lang="en-US" sz="2400" dirty="0"/>
              <a:t> (due to lack of benefit) </a:t>
            </a:r>
            <a:r>
              <a:rPr lang="en-US" sz="2400" dirty="0" smtClean="0"/>
              <a:t>or </a:t>
            </a:r>
            <a:r>
              <a:rPr lang="en-US" sz="2400" dirty="0" err="1" smtClean="0"/>
              <a:t>thiazolidinediones</a:t>
            </a:r>
            <a:r>
              <a:rPr lang="en-US" sz="2400" dirty="0" smtClean="0"/>
              <a:t> </a:t>
            </a:r>
            <a:r>
              <a:rPr lang="en-US" sz="2400" dirty="0"/>
              <a:t>(given safety concerns), for </a:t>
            </a:r>
            <a:r>
              <a:rPr lang="en-US" sz="2400" dirty="0" smtClean="0"/>
              <a:t>the treatment </a:t>
            </a:r>
            <a:r>
              <a:rPr lang="en-US" sz="2400" dirty="0"/>
              <a:t>of PCOS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42" y="2291214"/>
            <a:ext cx="1350890" cy="28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092" y="3633490"/>
            <a:ext cx="1348807" cy="31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832" y="5758129"/>
            <a:ext cx="1528549" cy="3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23082"/>
            <a:ext cx="8911687" cy="931050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adolescents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4131"/>
            <a:ext cx="8915400" cy="497842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3.11. We suggest HCs as the first-line treatment </a:t>
            </a:r>
            <a:r>
              <a:rPr lang="en-US" sz="2000" dirty="0" smtClean="0"/>
              <a:t>in adolescents </a:t>
            </a:r>
            <a:r>
              <a:rPr lang="en-US" sz="2000" dirty="0"/>
              <a:t>with </a:t>
            </a:r>
            <a:r>
              <a:rPr lang="en-US" sz="2000" dirty="0" smtClean="0"/>
              <a:t>suspected </a:t>
            </a:r>
            <a:r>
              <a:rPr lang="en-US" sz="2000" dirty="0"/>
              <a:t>PCOS (if the </a:t>
            </a:r>
            <a:r>
              <a:rPr lang="en-US" sz="2000" dirty="0" smtClean="0"/>
              <a:t>therapeutic goal </a:t>
            </a:r>
            <a:r>
              <a:rPr lang="en-US" sz="2000" dirty="0"/>
              <a:t>is to treat acne, </a:t>
            </a:r>
            <a:r>
              <a:rPr lang="en-US" sz="2000" dirty="0" err="1"/>
              <a:t>hirsutism</a:t>
            </a:r>
            <a:r>
              <a:rPr lang="en-US" sz="2000" dirty="0"/>
              <a:t>, or </a:t>
            </a:r>
            <a:r>
              <a:rPr lang="en-US" sz="2000" dirty="0" err="1"/>
              <a:t>anovulatory</a:t>
            </a:r>
            <a:r>
              <a:rPr lang="en-US" sz="2000" dirty="0"/>
              <a:t> symptoms</a:t>
            </a:r>
            <a:r>
              <a:rPr lang="en-US" sz="2000" dirty="0" smtClean="0"/>
              <a:t>, or </a:t>
            </a:r>
            <a:r>
              <a:rPr lang="en-US" sz="2000" dirty="0"/>
              <a:t>to prevent pregnancy) </a:t>
            </a:r>
            <a:r>
              <a:rPr lang="en-US" sz="2000" dirty="0" smtClean="0"/>
              <a:t>              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We suggest </a:t>
            </a:r>
            <a:r>
              <a:rPr lang="en-US" sz="2000" b="1" dirty="0">
                <a:solidFill>
                  <a:srgbClr val="7030A0"/>
                </a:solidFill>
              </a:rPr>
              <a:t>that lifestyle therapy</a:t>
            </a:r>
            <a:r>
              <a:rPr lang="en-US" sz="2000" b="1" dirty="0"/>
              <a:t> </a:t>
            </a:r>
            <a:r>
              <a:rPr lang="en-US" sz="2000" dirty="0"/>
              <a:t>(calorie-restricted </a:t>
            </a:r>
            <a:r>
              <a:rPr lang="en-US" sz="2000" dirty="0" smtClean="0"/>
              <a:t>diet and </a:t>
            </a:r>
            <a:r>
              <a:rPr lang="en-US" sz="2000" dirty="0"/>
              <a:t>exercise) with the objective of weight loss </a:t>
            </a:r>
            <a:r>
              <a:rPr lang="en-US" sz="2000" dirty="0" smtClean="0"/>
              <a:t>should also </a:t>
            </a:r>
            <a:r>
              <a:rPr lang="en-US" sz="2000" dirty="0"/>
              <a:t>be first-line treatment in the presence of </a:t>
            </a:r>
            <a:r>
              <a:rPr lang="en-US" sz="2000" dirty="0" smtClean="0"/>
              <a:t>overweight/obesity                 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We </a:t>
            </a:r>
            <a:r>
              <a:rPr lang="en-US" sz="2000" b="1" dirty="0">
                <a:solidFill>
                  <a:srgbClr val="7030A0"/>
                </a:solidFill>
              </a:rPr>
              <a:t>suggest metformin </a:t>
            </a:r>
            <a:r>
              <a:rPr lang="en-US" sz="2000" dirty="0" smtClean="0"/>
              <a:t>as a </a:t>
            </a:r>
            <a:r>
              <a:rPr lang="en-US" sz="2000" dirty="0"/>
              <a:t>possible treatment if the goal is to treat </a:t>
            </a:r>
            <a:r>
              <a:rPr lang="en-US" sz="2000" dirty="0" smtClean="0"/>
              <a:t>IGT/metabolic syndrome                 . The optimal </a:t>
            </a:r>
            <a:r>
              <a:rPr lang="en-US" sz="2000" dirty="0"/>
              <a:t>duration </a:t>
            </a:r>
            <a:r>
              <a:rPr lang="en-US" sz="2000" dirty="0" smtClean="0"/>
              <a:t>of HC </a:t>
            </a:r>
            <a:r>
              <a:rPr lang="en-US" sz="2000" dirty="0"/>
              <a:t>or metformin use has not yet been determined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3.12</a:t>
            </a:r>
            <a:r>
              <a:rPr lang="en-US" sz="2000" b="1" dirty="0">
                <a:solidFill>
                  <a:srgbClr val="7030A0"/>
                </a:solidFill>
              </a:rPr>
              <a:t>. For </a:t>
            </a:r>
            <a:r>
              <a:rPr lang="en-US" sz="2000" b="1" dirty="0" err="1" smtClean="0">
                <a:solidFill>
                  <a:srgbClr val="7030A0"/>
                </a:solidFill>
              </a:rPr>
              <a:t>premenarchal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girls </a:t>
            </a:r>
            <a:r>
              <a:rPr lang="en-US" sz="2000" dirty="0"/>
              <a:t>with clinical </a:t>
            </a:r>
            <a:r>
              <a:rPr lang="en-US" sz="2000" dirty="0" smtClean="0"/>
              <a:t>and biochemical </a:t>
            </a:r>
            <a:r>
              <a:rPr lang="en-US" sz="2000" dirty="0"/>
              <a:t>evidence of </a:t>
            </a:r>
            <a:r>
              <a:rPr lang="en-US" sz="2000" dirty="0" smtClean="0"/>
              <a:t>hyper </a:t>
            </a:r>
            <a:r>
              <a:rPr lang="en-US" sz="2000" dirty="0" err="1" smtClean="0"/>
              <a:t>androgenism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the presence </a:t>
            </a:r>
            <a:r>
              <a:rPr lang="en-US" sz="2000" dirty="0">
                <a:solidFill>
                  <a:srgbClr val="7030A0"/>
                </a:solidFill>
              </a:rPr>
              <a:t>of </a:t>
            </a:r>
            <a:r>
              <a:rPr lang="en-US" sz="2000" dirty="0">
                <a:solidFill>
                  <a:srgbClr val="292929"/>
                </a:solidFill>
              </a:rPr>
              <a:t>advanced pubertal development (</a:t>
            </a:r>
            <a:r>
              <a:rPr lang="en-US" sz="2000" i="1" dirty="0" err="1">
                <a:solidFill>
                  <a:srgbClr val="292929"/>
                </a:solidFill>
              </a:rPr>
              <a:t>ie</a:t>
            </a:r>
            <a:r>
              <a:rPr lang="en-US" sz="2000" i="1" dirty="0">
                <a:solidFill>
                  <a:srgbClr val="292929"/>
                </a:solidFill>
              </a:rPr>
              <a:t>, </a:t>
            </a:r>
            <a:r>
              <a:rPr lang="en-US" sz="2000" dirty="0" smtClean="0">
                <a:solidFill>
                  <a:srgbClr val="292929"/>
                </a:solidFill>
              </a:rPr>
              <a:t>≥ Tanner </a:t>
            </a:r>
            <a:r>
              <a:rPr lang="en-US" sz="2000" dirty="0">
                <a:solidFill>
                  <a:srgbClr val="292929"/>
                </a:solidFill>
              </a:rPr>
              <a:t>stage IV breast development),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we </a:t>
            </a:r>
            <a:r>
              <a:rPr lang="en-US" sz="2000" dirty="0" smtClean="0"/>
              <a:t>suggest starting </a:t>
            </a:r>
            <a:r>
              <a:rPr lang="en-US" sz="2000" dirty="0"/>
              <a:t>HCs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959" y="2100160"/>
            <a:ext cx="944364" cy="2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05" y="3843345"/>
            <a:ext cx="1057685" cy="264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40" y="3092109"/>
            <a:ext cx="1085013" cy="260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505" y="5499620"/>
            <a:ext cx="1025407" cy="2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4024"/>
            <a:ext cx="8911687" cy="79157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1.0. Diagnosis of </a:t>
            </a:r>
            <a:r>
              <a:rPr lang="en-US" sz="4400" b="1" dirty="0" smtClean="0">
                <a:solidFill>
                  <a:srgbClr val="92D050"/>
                </a:solidFill>
              </a:rPr>
              <a:t>PCOS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6663"/>
            <a:ext cx="8915400" cy="4926841"/>
          </a:xfrm>
        </p:spPr>
        <p:txBody>
          <a:bodyPr>
            <a:normAutofit fontScale="92500"/>
          </a:bodyPr>
          <a:lstStyle/>
          <a:p>
            <a:r>
              <a:rPr lang="en-US" sz="3900" b="1" dirty="0">
                <a:solidFill>
                  <a:srgbClr val="FF0000"/>
                </a:solidFill>
              </a:rPr>
              <a:t>1.1. </a:t>
            </a:r>
            <a:r>
              <a:rPr lang="en-US" sz="3900" b="1" dirty="0" smtClean="0">
                <a:solidFill>
                  <a:srgbClr val="FF0000"/>
                </a:solidFill>
              </a:rPr>
              <a:t>Evidence</a:t>
            </a:r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features </a:t>
            </a:r>
            <a:r>
              <a:rPr lang="en-US" sz="2400" dirty="0" smtClean="0"/>
              <a:t>leading to </a:t>
            </a:r>
            <a:r>
              <a:rPr lang="en-US" sz="2400" dirty="0"/>
              <a:t>the diagnosis are documented. </a:t>
            </a:r>
            <a:endParaRPr lang="en-US" sz="2400" dirty="0" smtClean="0"/>
          </a:p>
          <a:p>
            <a:r>
              <a:rPr lang="en-US" sz="2400" dirty="0" smtClean="0"/>
              <a:t>Recommend using of </a:t>
            </a:r>
            <a:r>
              <a:rPr lang="en-US" sz="2400" dirty="0"/>
              <a:t>the Rotterdam </a:t>
            </a:r>
            <a:r>
              <a:rPr lang="en-US" sz="2400" dirty="0" smtClean="0"/>
              <a:t>criteria to </a:t>
            </a:r>
            <a:r>
              <a:rPr lang="en-US" sz="2400" dirty="0"/>
              <a:t>document PCO </a:t>
            </a:r>
            <a:r>
              <a:rPr lang="en-US" sz="2400" dirty="0" smtClean="0"/>
              <a:t>morphology </a:t>
            </a:r>
            <a:r>
              <a:rPr lang="en-US" sz="2400" dirty="0"/>
              <a:t>in </a:t>
            </a:r>
            <a:r>
              <a:rPr lang="en-US" sz="2400" dirty="0" smtClean="0"/>
              <a:t>the absence </a:t>
            </a:r>
            <a:r>
              <a:rPr lang="en-US" sz="2400" dirty="0"/>
              <a:t>of age-based criteria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All women </a:t>
            </a:r>
            <a:r>
              <a:rPr lang="en-US" sz="2400" b="1" dirty="0">
                <a:solidFill>
                  <a:srgbClr val="7030A0"/>
                </a:solidFill>
              </a:rPr>
              <a:t>should be screened </a:t>
            </a:r>
            <a:r>
              <a:rPr lang="en-US" sz="2400" b="1" dirty="0" smtClean="0">
                <a:solidFill>
                  <a:srgbClr val="7030A0"/>
                </a:solidFill>
              </a:rPr>
              <a:t>with a </a:t>
            </a:r>
            <a:r>
              <a:rPr lang="en-US" sz="2400" b="1" dirty="0">
                <a:solidFill>
                  <a:srgbClr val="7030A0"/>
                </a:solidFill>
              </a:rPr>
              <a:t>TSH, prolactin, and 17-OHP level 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r>
              <a:rPr lang="en-US" sz="2400" dirty="0" smtClean="0"/>
              <a:t> Non classic CAH </a:t>
            </a:r>
            <a:r>
              <a:rPr lang="en-US" sz="2400" dirty="0"/>
              <a:t>should be excluded because it </a:t>
            </a:r>
            <a:r>
              <a:rPr lang="en-US" sz="2400" dirty="0" smtClean="0"/>
              <a:t>can be </a:t>
            </a:r>
            <a:r>
              <a:rPr lang="en-US" sz="2400" dirty="0"/>
              <a:t>found in 1.5–6.8% </a:t>
            </a:r>
            <a:r>
              <a:rPr lang="en-US" sz="2400" dirty="0" smtClean="0"/>
              <a:t>of androgen </a:t>
            </a:r>
            <a:r>
              <a:rPr lang="en-US" sz="2400" dirty="0"/>
              <a:t>excess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In women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292929"/>
                </a:solidFill>
              </a:rPr>
              <a:t>amenorrhea, </a:t>
            </a:r>
            <a:r>
              <a:rPr lang="en-US" sz="2400" dirty="0" err="1">
                <a:solidFill>
                  <a:srgbClr val="292929"/>
                </a:solidFill>
              </a:rPr>
              <a:t>virilization</a:t>
            </a:r>
            <a:r>
              <a:rPr lang="en-US" sz="2400" dirty="0">
                <a:solidFill>
                  <a:srgbClr val="292929"/>
                </a:solidFill>
              </a:rPr>
              <a:t>, or </a:t>
            </a:r>
            <a:r>
              <a:rPr lang="en-US" sz="2400" dirty="0" smtClean="0">
                <a:solidFill>
                  <a:srgbClr val="292929"/>
                </a:solidFill>
              </a:rPr>
              <a:t>physical findings </a:t>
            </a:r>
            <a:r>
              <a:rPr lang="en-US" sz="2400" dirty="0">
                <a:solidFill>
                  <a:srgbClr val="292929"/>
                </a:solidFill>
              </a:rPr>
              <a:t>such as </a:t>
            </a:r>
            <a:r>
              <a:rPr lang="en-US" sz="2400" dirty="0" smtClean="0">
                <a:solidFill>
                  <a:srgbClr val="292929"/>
                </a:solidFill>
              </a:rPr>
              <a:t>proximal muscle </a:t>
            </a:r>
            <a:r>
              <a:rPr lang="en-US" sz="2400" dirty="0">
                <a:solidFill>
                  <a:srgbClr val="292929"/>
                </a:solidFill>
              </a:rPr>
              <a:t>weakness (Cushing’s syndrome) or </a:t>
            </a:r>
            <a:r>
              <a:rPr lang="en-US" sz="2400" dirty="0" smtClean="0">
                <a:solidFill>
                  <a:srgbClr val="292929"/>
                </a:solidFill>
              </a:rPr>
              <a:t>frontal bossing </a:t>
            </a:r>
            <a:r>
              <a:rPr lang="en-US" sz="2400" dirty="0">
                <a:solidFill>
                  <a:srgbClr val="292929"/>
                </a:solidFill>
              </a:rPr>
              <a:t>(acromegaly), other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diagnoses should </a:t>
            </a:r>
            <a:r>
              <a:rPr lang="en-US" sz="2400" dirty="0" smtClean="0"/>
              <a:t>be considered </a:t>
            </a:r>
            <a:r>
              <a:rPr lang="en-US" sz="2400" dirty="0"/>
              <a:t>and excluded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3774"/>
            <a:ext cx="8911687" cy="7915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1.1.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87355"/>
            <a:ext cx="8915400" cy="52134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the absence of evidence-based diagnostic criteria</a:t>
            </a:r>
            <a:r>
              <a:rPr lang="en-US" sz="2400" dirty="0" smtClean="0"/>
              <a:t>, </a:t>
            </a:r>
            <a:r>
              <a:rPr lang="en-US" sz="2400" dirty="0"/>
              <a:t>relied on the recommendations of the </a:t>
            </a:r>
            <a:r>
              <a:rPr lang="en-US" sz="2400" dirty="0" smtClean="0"/>
              <a:t>NIH Panel </a:t>
            </a:r>
          </a:p>
          <a:p>
            <a:r>
              <a:rPr lang="en-US" sz="2400" dirty="0" smtClean="0"/>
              <a:t>Specific phenotypic features </a:t>
            </a:r>
            <a:r>
              <a:rPr lang="en-US" sz="2400" dirty="0"/>
              <a:t>may result in different risk and </a:t>
            </a:r>
            <a:r>
              <a:rPr lang="en-US" sz="2400" dirty="0" smtClean="0"/>
              <a:t>comorbidity profiles.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The </a:t>
            </a:r>
            <a:r>
              <a:rPr lang="en-US" sz="2400" b="1" dirty="0">
                <a:solidFill>
                  <a:srgbClr val="7030A0"/>
                </a:solidFill>
              </a:rPr>
              <a:t>diagnosis of PCOS is problematic </a:t>
            </a:r>
            <a:r>
              <a:rPr lang="en-US" sz="2400" b="1" dirty="0" smtClean="0">
                <a:solidFill>
                  <a:srgbClr val="7030A0"/>
                </a:solidFill>
              </a:rPr>
              <a:t>in </a:t>
            </a:r>
            <a:r>
              <a:rPr lang="en-US" sz="2400" b="1" dirty="0" err="1" smtClean="0">
                <a:solidFill>
                  <a:srgbClr val="7030A0"/>
                </a:solidFill>
              </a:rPr>
              <a:t>peri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menarchal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or </a:t>
            </a:r>
            <a:r>
              <a:rPr lang="en-US" sz="2400" b="1" dirty="0" err="1" smtClean="0">
                <a:solidFill>
                  <a:srgbClr val="7030A0"/>
                </a:solidFill>
              </a:rPr>
              <a:t>peri</a:t>
            </a:r>
            <a:r>
              <a:rPr lang="en-US" sz="2400" b="1" dirty="0" smtClean="0">
                <a:solidFill>
                  <a:srgbClr val="7030A0"/>
                </a:solidFill>
              </a:rPr>
              <a:t> menopausal</a:t>
            </a:r>
            <a:r>
              <a:rPr lang="en-US" sz="2400" dirty="0" smtClean="0"/>
              <a:t> </a:t>
            </a:r>
            <a:r>
              <a:rPr lang="en-US" sz="2400" dirty="0"/>
              <a:t>because </a:t>
            </a:r>
            <a:r>
              <a:rPr lang="en-US" sz="2400" dirty="0" smtClean="0"/>
              <a:t>amenorrhea and </a:t>
            </a:r>
            <a:r>
              <a:rPr lang="en-US" sz="2400" dirty="0" err="1"/>
              <a:t>oligomenorrhea</a:t>
            </a:r>
            <a:r>
              <a:rPr lang="en-US" sz="2400" dirty="0"/>
              <a:t> are natural stages </a:t>
            </a:r>
            <a:r>
              <a:rPr lang="en-US" sz="2400" dirty="0" smtClean="0"/>
              <a:t>in reproductive </a:t>
            </a:r>
            <a:r>
              <a:rPr lang="en-US" sz="2400" dirty="0"/>
              <a:t>maturation and senescence, as </a:t>
            </a:r>
            <a:r>
              <a:rPr lang="en-US" sz="2400" dirty="0" smtClean="0"/>
              <a:t>are changes </a:t>
            </a:r>
            <a:r>
              <a:rPr lang="en-US" sz="2400" dirty="0"/>
              <a:t>in circulating androgens and </a:t>
            </a:r>
            <a:r>
              <a:rPr lang="en-US" sz="2400" dirty="0" smtClean="0"/>
              <a:t>ovarian morphology.</a:t>
            </a:r>
          </a:p>
          <a:p>
            <a:r>
              <a:rPr lang="en-US" sz="2400" dirty="0"/>
              <a:t>Because there is evidence of a genetic component to PCOS and familial clustering of reproductive and metabolic abnormalities in male and female relatives, 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7030A0"/>
                </a:solidFill>
              </a:rPr>
              <a:t>a </a:t>
            </a:r>
            <a:r>
              <a:rPr lang="en-US" sz="2400" b="1" dirty="0">
                <a:solidFill>
                  <a:srgbClr val="7030A0"/>
                </a:solidFill>
              </a:rPr>
              <a:t>careful family history should be taken, and further screening of first-degree relatives is a consideration.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371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Diagnosis in adolescents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7606"/>
            <a:ext cx="8915400" cy="4776716"/>
          </a:xfrm>
        </p:spPr>
        <p:txBody>
          <a:bodyPr>
            <a:normAutofit/>
          </a:bodyPr>
          <a:lstStyle/>
          <a:p>
            <a:r>
              <a:rPr lang="en-US" sz="2000" dirty="0"/>
              <a:t>All PCOS diagnostic criteria were derived for adults , not adolescents. </a:t>
            </a:r>
          </a:p>
          <a:p>
            <a:r>
              <a:rPr lang="en-US" sz="2000" dirty="0" err="1"/>
              <a:t>Oligomenorrhea</a:t>
            </a:r>
            <a:r>
              <a:rPr lang="en-US" sz="2000" dirty="0"/>
              <a:t> is common after menarche during normal </a:t>
            </a:r>
            <a:r>
              <a:rPr lang="en-US" sz="2000" dirty="0" smtClean="0"/>
              <a:t>puberty </a:t>
            </a:r>
            <a:endParaRPr lang="en-US" sz="2000" dirty="0"/>
          </a:p>
          <a:p>
            <a:r>
              <a:rPr lang="en-US" sz="2000" dirty="0" err="1"/>
              <a:t>Anovulatory</a:t>
            </a:r>
            <a:r>
              <a:rPr lang="en-US" sz="2000" dirty="0"/>
              <a:t> cycles comprise </a:t>
            </a:r>
            <a:r>
              <a:rPr lang="en-US" sz="2000" b="1" dirty="0">
                <a:solidFill>
                  <a:srgbClr val="7030A0"/>
                </a:solidFill>
              </a:rPr>
              <a:t>85%</a:t>
            </a:r>
            <a:r>
              <a:rPr lang="en-US" sz="2000" dirty="0"/>
              <a:t> of menstrual cycles in the first year after menarche, </a:t>
            </a:r>
            <a:r>
              <a:rPr lang="en-US" sz="2000" b="1" dirty="0">
                <a:solidFill>
                  <a:srgbClr val="7030A0"/>
                </a:solidFill>
              </a:rPr>
              <a:t>59% </a:t>
            </a:r>
            <a:r>
              <a:rPr lang="en-US" sz="2000" dirty="0"/>
              <a:t>in the third year, and </a:t>
            </a:r>
            <a:r>
              <a:rPr lang="en-US" sz="2000" b="1" dirty="0">
                <a:solidFill>
                  <a:srgbClr val="7030A0"/>
                </a:solidFill>
              </a:rPr>
              <a:t>25%</a:t>
            </a:r>
            <a:r>
              <a:rPr lang="en-US" sz="2000" dirty="0"/>
              <a:t> by the sixth year.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Anovulatory</a:t>
            </a:r>
            <a:r>
              <a:rPr lang="en-US" sz="2000" dirty="0"/>
              <a:t> cycles are associated with higher serum androgen and LH levels . Approximately two-thirds of adolescents with PCOS will have menstrual symptoms</a:t>
            </a:r>
            <a:r>
              <a:rPr lang="en-US" sz="2000" dirty="0" smtClean="0"/>
              <a:t>, </a:t>
            </a:r>
            <a:r>
              <a:rPr lang="en-US" sz="2000" dirty="0"/>
              <a:t>with the spectrum from primary amenorrhea to frequent dysfunctional bleeding . </a:t>
            </a:r>
          </a:p>
          <a:p>
            <a:r>
              <a:rPr lang="en-US" sz="2000" dirty="0" smtClean="0"/>
              <a:t>Appropriate </a:t>
            </a:r>
            <a:r>
              <a:rPr lang="en-US" sz="2000" dirty="0"/>
              <a:t>to evaluate persistent </a:t>
            </a:r>
            <a:r>
              <a:rPr lang="en-US" sz="2000" dirty="0" err="1"/>
              <a:t>oligomenorrhea</a:t>
            </a:r>
            <a:r>
              <a:rPr lang="en-US" sz="2000" dirty="0"/>
              <a:t> or amenorrhea as an early clinical sign of PCOS, </a:t>
            </a:r>
            <a:r>
              <a:rPr lang="en-US" sz="2000" b="1" i="1" dirty="0">
                <a:solidFill>
                  <a:srgbClr val="7030A0"/>
                </a:solidFill>
              </a:rPr>
              <a:t>especially when it persists 2 years beyond menarche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86854"/>
            <a:ext cx="8915400" cy="532436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Acne</a:t>
            </a:r>
            <a:r>
              <a:rPr lang="en-US" sz="2400" dirty="0"/>
              <a:t> is common although transitory during </a:t>
            </a:r>
            <a:r>
              <a:rPr lang="en-US" sz="2400" dirty="0" smtClean="0"/>
              <a:t>adolescence ; </a:t>
            </a:r>
            <a:r>
              <a:rPr lang="en-US" sz="2400" dirty="0"/>
              <a:t>thus, it should not be used in </a:t>
            </a:r>
            <a:r>
              <a:rPr lang="en-US" sz="2400" dirty="0" smtClean="0"/>
              <a:t>isolation </a:t>
            </a:r>
            <a:r>
              <a:rPr lang="it-IT" sz="2400" dirty="0" smtClean="0"/>
              <a:t>to </a:t>
            </a:r>
            <a:r>
              <a:rPr lang="it-IT" sz="2400" dirty="0"/>
              <a:t>define hyperandrogenism in </a:t>
            </a:r>
            <a:r>
              <a:rPr lang="it-IT" sz="2400" dirty="0" smtClean="0"/>
              <a:t>adolescents.</a:t>
            </a:r>
          </a:p>
          <a:p>
            <a:r>
              <a:rPr lang="it-IT" sz="2400" dirty="0" smtClean="0"/>
              <a:t>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</a:t>
            </a:r>
            <a:r>
              <a:rPr lang="en-US" sz="2400" dirty="0"/>
              <a:t>may develop slowly and thus be less </a:t>
            </a:r>
            <a:r>
              <a:rPr lang="en-US" sz="2400" dirty="0" smtClean="0"/>
              <a:t>severe in </a:t>
            </a:r>
            <a:r>
              <a:rPr lang="en-US" sz="2400" dirty="0"/>
              <a:t>adolescents than in adults due to the shorter </a:t>
            </a:r>
            <a:r>
              <a:rPr lang="en-US" sz="2400" dirty="0" smtClean="0"/>
              <a:t>exposure to </a:t>
            </a:r>
            <a:r>
              <a:rPr lang="en-US" sz="2400" dirty="0" err="1"/>
              <a:t>hyperandrogenism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Hirsutism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was </a:t>
            </a:r>
            <a:r>
              <a:rPr lang="en-US" sz="2400" dirty="0"/>
              <a:t>a major symptom in about 60% of adolescents </a:t>
            </a:r>
            <a:r>
              <a:rPr lang="en-US" sz="2400" dirty="0" smtClean="0"/>
              <a:t>in one study </a:t>
            </a:r>
            <a:r>
              <a:rPr lang="en-US" sz="2400" dirty="0"/>
              <a:t>and may be suggestive of PCOS </a:t>
            </a:r>
            <a:r>
              <a:rPr lang="en-US" sz="2400" dirty="0" smtClean="0"/>
              <a:t>in adolescents . </a:t>
            </a:r>
            <a:r>
              <a:rPr lang="en-US" sz="2400" dirty="0"/>
              <a:t>The </a:t>
            </a:r>
            <a:r>
              <a:rPr lang="en-US" sz="2400" dirty="0" err="1"/>
              <a:t>Ferriman-Gallwey</a:t>
            </a:r>
            <a:r>
              <a:rPr lang="en-US" sz="2400" dirty="0"/>
              <a:t>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</a:t>
            </a:r>
            <a:r>
              <a:rPr lang="en-US" sz="2400" dirty="0"/>
              <a:t>score was standardized only in adult Caucasians </a:t>
            </a:r>
            <a:r>
              <a:rPr lang="en-US" sz="2400" dirty="0" smtClean="0"/>
              <a:t>and may </a:t>
            </a:r>
            <a:r>
              <a:rPr lang="en-US" sz="2400" dirty="0"/>
              <a:t>have a lower cut-point in adolescents 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Androgenic </a:t>
            </a:r>
            <a:r>
              <a:rPr lang="en-US" sz="2400" b="1" dirty="0">
                <a:solidFill>
                  <a:srgbClr val="7030A0"/>
                </a:solidFill>
              </a:rPr>
              <a:t>alopecia </a:t>
            </a:r>
            <a:r>
              <a:rPr lang="en-US" sz="2400" dirty="0"/>
              <a:t>has not been studied in </a:t>
            </a:r>
            <a:r>
              <a:rPr lang="en-US" sz="2400" dirty="0" smtClean="0"/>
              <a:t>adolescents and </a:t>
            </a:r>
            <a:r>
              <a:rPr lang="en-US" sz="2400" dirty="0"/>
              <a:t>should be viewed cautiously in </a:t>
            </a:r>
            <a:r>
              <a:rPr lang="en-US" sz="2400" dirty="0" smtClean="0"/>
              <a:t>diagnosing PCOS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30" y="750627"/>
            <a:ext cx="8952481" cy="562287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292929"/>
                </a:solidFill>
              </a:rPr>
              <a:t>There is a lack of well-defined cutoff points </a:t>
            </a:r>
            <a:r>
              <a:rPr lang="en-US" sz="2000" dirty="0" smtClean="0">
                <a:solidFill>
                  <a:srgbClr val="292929"/>
                </a:solidFill>
              </a:rPr>
              <a:t>for androgen </a:t>
            </a:r>
            <a:r>
              <a:rPr lang="en-US" sz="2000" dirty="0">
                <a:solidFill>
                  <a:srgbClr val="292929"/>
                </a:solidFill>
              </a:rPr>
              <a:t>levels </a:t>
            </a:r>
            <a:r>
              <a:rPr lang="en-US" sz="2000" dirty="0"/>
              <a:t>during normal pubertal </a:t>
            </a:r>
            <a:r>
              <a:rPr lang="en-US" sz="2000" dirty="0" smtClean="0"/>
              <a:t>maturation , </a:t>
            </a:r>
            <a:r>
              <a:rPr lang="en-US" sz="2000" dirty="0"/>
              <a:t>as well as the lack of T assay </a:t>
            </a:r>
            <a:r>
              <a:rPr lang="en-US" sz="2000" dirty="0" smtClean="0"/>
              <a:t>standardization 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Hyper </a:t>
            </a:r>
            <a:r>
              <a:rPr lang="en-US" sz="2000" b="1" dirty="0" err="1" smtClean="0">
                <a:solidFill>
                  <a:srgbClr val="7030A0"/>
                </a:solidFill>
              </a:rPr>
              <a:t>androgenemia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appears to </a:t>
            </a:r>
            <a:r>
              <a:rPr lang="en-US" sz="2000" b="1" dirty="0" smtClean="0">
                <a:solidFill>
                  <a:srgbClr val="7030A0"/>
                </a:solidFill>
              </a:rPr>
              <a:t>be exacerbated </a:t>
            </a:r>
            <a:r>
              <a:rPr lang="en-US" sz="2000" b="1" dirty="0">
                <a:solidFill>
                  <a:srgbClr val="7030A0"/>
                </a:solidFill>
              </a:rPr>
              <a:t>by obesity because a significant </a:t>
            </a:r>
            <a:r>
              <a:rPr lang="en-US" sz="2000" b="1" dirty="0" smtClean="0">
                <a:solidFill>
                  <a:srgbClr val="7030A0"/>
                </a:solidFill>
              </a:rPr>
              <a:t>proportion of </a:t>
            </a:r>
            <a:r>
              <a:rPr lang="en-US" sz="2000" b="1" dirty="0">
                <a:solidFill>
                  <a:srgbClr val="7030A0"/>
                </a:solidFill>
              </a:rPr>
              <a:t>obese girls have elevated androgen </a:t>
            </a:r>
            <a:r>
              <a:rPr lang="en-US" sz="2000" b="1" dirty="0" smtClean="0">
                <a:solidFill>
                  <a:srgbClr val="7030A0"/>
                </a:solidFill>
              </a:rPr>
              <a:t>levels across </a:t>
            </a:r>
            <a:r>
              <a:rPr lang="en-US" sz="2000" b="1" dirty="0">
                <a:solidFill>
                  <a:srgbClr val="7030A0"/>
                </a:solidFill>
              </a:rPr>
              <a:t>puberty compared with normal-weight </a:t>
            </a:r>
            <a:r>
              <a:rPr lang="en-US" sz="2000" b="1" dirty="0" smtClean="0">
                <a:solidFill>
                  <a:srgbClr val="7030A0"/>
                </a:solidFill>
              </a:rPr>
              <a:t>girls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Hyper </a:t>
            </a:r>
            <a:r>
              <a:rPr lang="en-US" sz="2000" dirty="0" err="1" smtClean="0"/>
              <a:t>androgenemia</a:t>
            </a:r>
            <a:r>
              <a:rPr lang="en-US" sz="2000" dirty="0" smtClean="0"/>
              <a:t> </a:t>
            </a:r>
            <a:r>
              <a:rPr lang="en-US" sz="2000" dirty="0"/>
              <a:t>during puberty may </a:t>
            </a:r>
            <a:r>
              <a:rPr lang="en-US" sz="2000" dirty="0" smtClean="0"/>
              <a:t>be associated </a:t>
            </a:r>
            <a:r>
              <a:rPr lang="en-US" sz="2000" dirty="0"/>
              <a:t>with infertility in later life </a:t>
            </a:r>
            <a:r>
              <a:rPr lang="en-US" sz="2000" dirty="0" smtClean="0"/>
              <a:t>, </a:t>
            </a:r>
            <a:r>
              <a:rPr lang="en-US" sz="2000" dirty="0"/>
              <a:t>and </a:t>
            </a:r>
            <a:r>
              <a:rPr lang="en-US" sz="2000" dirty="0" smtClean="0"/>
              <a:t>adult cutoffs </a:t>
            </a:r>
            <a:r>
              <a:rPr lang="en-US" sz="2000" dirty="0"/>
              <a:t>should be used until appropriate pubertal </a:t>
            </a:r>
            <a:r>
              <a:rPr lang="en-US" sz="2000" dirty="0" smtClean="0"/>
              <a:t>levels are </a:t>
            </a:r>
            <a:r>
              <a:rPr lang="en-US" sz="2000" dirty="0"/>
              <a:t>defined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Rotterdam ultrasound PCO criteria </a:t>
            </a:r>
            <a:r>
              <a:rPr lang="en-US" sz="2000" dirty="0" smtClean="0"/>
              <a:t>were not </a:t>
            </a:r>
            <a:r>
              <a:rPr lang="en-US" sz="2000" dirty="0"/>
              <a:t>validated for adolescents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Recommending a </a:t>
            </a:r>
            <a:r>
              <a:rPr lang="en-US" sz="2000" dirty="0" err="1" smtClean="0"/>
              <a:t>transvaginal</a:t>
            </a:r>
            <a:r>
              <a:rPr lang="en-US" sz="2000" dirty="0" smtClean="0"/>
              <a:t> ovarian </a:t>
            </a:r>
            <a:r>
              <a:rPr lang="en-US" sz="2000" dirty="0"/>
              <a:t>ultrasound in this group raises </a:t>
            </a:r>
            <a:r>
              <a:rPr lang="en-US" sz="2000" dirty="0" smtClean="0"/>
              <a:t>practical and </a:t>
            </a:r>
            <a:r>
              <a:rPr lang="en-US" sz="2000" dirty="0"/>
              <a:t>ethical </a:t>
            </a:r>
            <a:r>
              <a:rPr lang="en-US" sz="2000" dirty="0" smtClean="0"/>
              <a:t>concerns</a:t>
            </a:r>
            <a:r>
              <a:rPr lang="en-US" sz="2000" dirty="0"/>
              <a:t>. </a:t>
            </a:r>
            <a:r>
              <a:rPr lang="en-US" sz="2000" dirty="0" err="1"/>
              <a:t>Transabdominal</a:t>
            </a:r>
            <a:r>
              <a:rPr lang="en-US" sz="2000" dirty="0"/>
              <a:t> ultrasound</a:t>
            </a:r>
            <a:r>
              <a:rPr lang="en-US" sz="2000" dirty="0" smtClean="0"/>
              <a:t>, already </a:t>
            </a:r>
            <a:r>
              <a:rPr lang="en-US" sz="2000" dirty="0"/>
              <a:t>limited in evaluating the ovaries, is </a:t>
            </a:r>
            <a:r>
              <a:rPr lang="en-US" sz="2000" dirty="0" smtClean="0"/>
              <a:t>rendered even </a:t>
            </a:r>
            <a:r>
              <a:rPr lang="en-US" sz="2000" dirty="0"/>
              <a:t>less technically adequate with obesity, </a:t>
            </a:r>
            <a:r>
              <a:rPr lang="en-US" sz="2000" dirty="0" smtClean="0"/>
              <a:t>common in </a:t>
            </a:r>
            <a:r>
              <a:rPr lang="en-US" sz="2000" dirty="0"/>
              <a:t>adolescent PCOS </a:t>
            </a:r>
            <a:r>
              <a:rPr lang="en-US" sz="24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91570"/>
            <a:ext cx="8915400" cy="5119652"/>
          </a:xfrm>
        </p:spPr>
        <p:txBody>
          <a:bodyPr>
            <a:noAutofit/>
          </a:bodyPr>
          <a:lstStyle/>
          <a:p>
            <a:r>
              <a:rPr lang="en-US" sz="2400" dirty="0"/>
              <a:t>In addition, </a:t>
            </a:r>
            <a:r>
              <a:rPr lang="en-US" sz="2400" dirty="0" smtClean="0"/>
              <a:t>multi follicular </a:t>
            </a:r>
            <a:r>
              <a:rPr lang="en-US" sz="2400" dirty="0"/>
              <a:t>ovaries are a feature of normal puberty that subsides with onset of regular menstrual cycling and may be difficult to distinguish from PCO morphology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possible that </a:t>
            </a:r>
            <a:r>
              <a:rPr lang="en-US" sz="2400" b="1" dirty="0">
                <a:solidFill>
                  <a:srgbClr val="7030A0"/>
                </a:solidFill>
              </a:rPr>
              <a:t>elevated anti-</a:t>
            </a:r>
            <a:r>
              <a:rPr lang="en-US" sz="2400" b="1" dirty="0" err="1">
                <a:solidFill>
                  <a:srgbClr val="7030A0"/>
                </a:solidFill>
              </a:rPr>
              <a:t>Mullerian</a:t>
            </a:r>
            <a:r>
              <a:rPr lang="en-US" sz="2400" b="1" dirty="0">
                <a:solidFill>
                  <a:srgbClr val="7030A0"/>
                </a:solidFill>
              </a:rPr>
              <a:t> hormone </a:t>
            </a:r>
            <a:r>
              <a:rPr lang="en-US" sz="2400" dirty="0"/>
              <a:t>levels may serve as a noninvasive screening or diagnostic test for PCO in this population, although there are no well-defined cutoffs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In </a:t>
            </a:r>
            <a:r>
              <a:rPr lang="en-US" sz="2400" b="1" i="1" dirty="0">
                <a:solidFill>
                  <a:srgbClr val="7030A0"/>
                </a:solidFill>
              </a:rPr>
              <a:t>summary, the diagnosis of PCOS in </a:t>
            </a:r>
            <a:r>
              <a:rPr lang="en-US" sz="2400" b="1" i="1" dirty="0" smtClean="0">
                <a:solidFill>
                  <a:srgbClr val="7030A0"/>
                </a:solidFill>
              </a:rPr>
              <a:t>adolescents should </a:t>
            </a:r>
            <a:r>
              <a:rPr lang="en-US" sz="2400" b="1" i="1" dirty="0">
                <a:solidFill>
                  <a:srgbClr val="7030A0"/>
                </a:solidFill>
              </a:rPr>
              <a:t>be based on a complete picture that </a:t>
            </a:r>
            <a:r>
              <a:rPr lang="en-US" sz="2400" b="1" i="1" dirty="0" smtClean="0">
                <a:solidFill>
                  <a:srgbClr val="7030A0"/>
                </a:solidFill>
              </a:rPr>
              <a:t>includes clinical </a:t>
            </a:r>
            <a:r>
              <a:rPr lang="en-US" sz="2400" b="1" i="1" dirty="0">
                <a:solidFill>
                  <a:srgbClr val="7030A0"/>
                </a:solidFill>
              </a:rPr>
              <a:t>signs and symptoms of androgen excess</a:t>
            </a:r>
            <a:r>
              <a:rPr lang="en-US" sz="2400" b="1" i="1" dirty="0" smtClean="0">
                <a:solidFill>
                  <a:srgbClr val="7030A0"/>
                </a:solidFill>
              </a:rPr>
              <a:t>, increased </a:t>
            </a:r>
            <a:r>
              <a:rPr lang="en-US" sz="2400" b="1" i="1" dirty="0">
                <a:solidFill>
                  <a:srgbClr val="7030A0"/>
                </a:solidFill>
              </a:rPr>
              <a:t>androgen levels, and exclusion of </a:t>
            </a:r>
            <a:r>
              <a:rPr lang="en-US" sz="2400" b="1" i="1" dirty="0" smtClean="0">
                <a:solidFill>
                  <a:srgbClr val="7030A0"/>
                </a:solidFill>
              </a:rPr>
              <a:t>other causes </a:t>
            </a:r>
            <a:r>
              <a:rPr lang="en-US" sz="2400" b="1" i="1" dirty="0">
                <a:solidFill>
                  <a:srgbClr val="7030A0"/>
                </a:solidFill>
              </a:rPr>
              <a:t>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hyperandrogenemia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>
                <a:solidFill>
                  <a:srgbClr val="7030A0"/>
                </a:solidFill>
              </a:rPr>
              <a:t>in the setting </a:t>
            </a:r>
            <a:r>
              <a:rPr lang="en-US" sz="2400" b="1" i="1" dirty="0" smtClean="0">
                <a:solidFill>
                  <a:srgbClr val="7030A0"/>
                </a:solidFill>
              </a:rPr>
              <a:t>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oligomenorrhea</a:t>
            </a:r>
            <a:endParaRPr lang="en-US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1.2. Values and preferences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making this recommendation, the committee acknowledges that the diagnosis of PCOS in adolescents is less straightforward than in adults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high index of awareness is needed to initiate a thorough medical and laboratory evaluation of adolescent girls with signs and symptoms of PCOS, including </a:t>
            </a:r>
            <a:r>
              <a:rPr lang="en-US" sz="2400" dirty="0">
                <a:solidFill>
                  <a:srgbClr val="292929"/>
                </a:solidFill>
              </a:rPr>
              <a:t>a family history of PCOS. </a:t>
            </a:r>
            <a:endParaRPr lang="en-US" sz="2400" dirty="0" smtClean="0">
              <a:solidFill>
                <a:srgbClr val="292929"/>
              </a:solidFill>
            </a:endParaRPr>
          </a:p>
          <a:p>
            <a:r>
              <a:rPr lang="en-US" sz="2400" dirty="0" smtClean="0"/>
              <a:t>Until </a:t>
            </a:r>
            <a:r>
              <a:rPr lang="en-US" sz="2400" dirty="0"/>
              <a:t>higher quality evidence becomes available, this recommendation places a higher value in making an early diagnosis of PCOS in adolescents for timely initiation of therapy, which outweighs harms and burdens of misdiagnosis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45660"/>
            <a:ext cx="8911687" cy="54212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</a:rPr>
              <a:t>Diagnosis </a:t>
            </a:r>
            <a:r>
              <a:rPr lang="en-US" sz="2800" b="1" i="1" dirty="0">
                <a:solidFill>
                  <a:srgbClr val="92D050"/>
                </a:solidFill>
              </a:rPr>
              <a:t>in </a:t>
            </a:r>
            <a:r>
              <a:rPr lang="en-US" sz="2800" b="1" i="1" dirty="0" err="1">
                <a:solidFill>
                  <a:srgbClr val="92D050"/>
                </a:solidFill>
              </a:rPr>
              <a:t>perimenopause</a:t>
            </a:r>
            <a:r>
              <a:rPr lang="en-US" sz="2800" b="1" i="1" dirty="0">
                <a:solidFill>
                  <a:srgbClr val="92D050"/>
                </a:solidFill>
              </a:rPr>
              <a:t> and menopause</a:t>
            </a:r>
            <a:r>
              <a:rPr lang="en-US" sz="4400" b="1" dirty="0">
                <a:solidFill>
                  <a:srgbClr val="92D050"/>
                </a:solidFill>
              </a:rPr>
              <a:t/>
            </a:r>
            <a:br>
              <a:rPr lang="en-US" sz="4400" b="1" dirty="0">
                <a:solidFill>
                  <a:srgbClr val="92D050"/>
                </a:solidFill>
              </a:rPr>
            </a:b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50877"/>
            <a:ext cx="8915400" cy="53226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1.3.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Ovarian </a:t>
            </a:r>
            <a:r>
              <a:rPr lang="en-US" sz="2400" b="1" dirty="0">
                <a:solidFill>
                  <a:srgbClr val="7030A0"/>
                </a:solidFill>
              </a:rPr>
              <a:t>size, follicle count, and </a:t>
            </a:r>
            <a:r>
              <a:rPr lang="en-US" sz="2400" b="1" dirty="0" smtClean="0">
                <a:solidFill>
                  <a:srgbClr val="7030A0"/>
                </a:solidFill>
              </a:rPr>
              <a:t>AMH levels </a:t>
            </a:r>
            <a:r>
              <a:rPr lang="en-US" sz="2400" b="1" dirty="0">
                <a:solidFill>
                  <a:srgbClr val="7030A0"/>
                </a:solidFill>
              </a:rPr>
              <a:t>decrease with normal aging in women with and without PCOS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decline in ovarian volume and follicle count may be less in women with PCOS than in normal women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Similarly</a:t>
            </a:r>
            <a:r>
              <a:rPr lang="en-US" sz="2400" dirty="0"/>
              <a:t>, androgen levels decline with age in women with and without PCOS </a:t>
            </a:r>
            <a:r>
              <a:rPr lang="en-US" sz="2400" b="1" dirty="0">
                <a:solidFill>
                  <a:srgbClr val="7030A0"/>
                </a:solidFill>
              </a:rPr>
              <a:t>(serum T declines ~50% between the ages of 20 and 40 y</a:t>
            </a:r>
            <a:r>
              <a:rPr lang="en-US" sz="2400" b="1" dirty="0" smtClean="0">
                <a:solidFill>
                  <a:srgbClr val="7030A0"/>
                </a:solidFill>
              </a:rPr>
              <a:t>), </a:t>
            </a:r>
            <a:r>
              <a:rPr lang="en-US" sz="2400" dirty="0"/>
              <a:t>with reports of improved menstrual frequency in PCOS </a:t>
            </a:r>
            <a:r>
              <a:rPr lang="en-US" sz="2400" dirty="0" smtClean="0"/>
              <a:t>, </a:t>
            </a:r>
            <a:r>
              <a:rPr lang="en-US" sz="2400" dirty="0"/>
              <a:t>although there is little  evidence to support a decline in serum T associated with the menopause transition per se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975" y="196948"/>
            <a:ext cx="6260123" cy="10691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Abstract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319463" y="1097279"/>
            <a:ext cx="6261100" cy="5458265"/>
            <a:chOff x="2091" y="913"/>
            <a:chExt cx="3944" cy="3004"/>
          </a:xfrm>
        </p:grpSpPr>
        <p:sp>
          <p:nvSpPr>
            <p:cNvPr id="8" name="AutoShape 3"/>
            <p:cNvSpPr>
              <a:spLocks noChangeAspect="1" noTextEdit="1"/>
            </p:cNvSpPr>
            <p:nvPr/>
          </p:nvSpPr>
          <p:spPr bwMode="auto">
            <a:xfrm>
              <a:off x="2091" y="913"/>
              <a:ext cx="3944" cy="300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913"/>
              <a:ext cx="3951" cy="30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50878"/>
            <a:ext cx="8915400" cy="4860344"/>
          </a:xfrm>
        </p:spPr>
        <p:txBody>
          <a:bodyPr>
            <a:noAutofit/>
          </a:bodyPr>
          <a:lstStyle/>
          <a:p>
            <a:r>
              <a:rPr lang="en-US" sz="2400" dirty="0"/>
              <a:t>The diagnosis of PCOS in postmenopausal women </a:t>
            </a:r>
            <a:r>
              <a:rPr lang="en-US" sz="2400" dirty="0" smtClean="0"/>
              <a:t>is more </a:t>
            </a:r>
            <a:r>
              <a:rPr lang="en-US" sz="2400" dirty="0"/>
              <a:t>problematic than in adolescents. </a:t>
            </a:r>
            <a:endParaRPr lang="en-US" sz="2400" dirty="0" smtClean="0"/>
          </a:p>
          <a:p>
            <a:r>
              <a:rPr lang="en-US" sz="2400" dirty="0" smtClean="0"/>
              <a:t>No age-related </a:t>
            </a:r>
            <a:r>
              <a:rPr lang="en-US" sz="2400" dirty="0">
                <a:solidFill>
                  <a:srgbClr val="292929"/>
                </a:solidFill>
              </a:rPr>
              <a:t>T cutoffs </a:t>
            </a:r>
            <a:r>
              <a:rPr lang="en-US" sz="2400" dirty="0"/>
              <a:t>for the diagnosis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 assays </a:t>
            </a:r>
            <a:r>
              <a:rPr lang="en-US" sz="2400" b="1" dirty="0">
                <a:solidFill>
                  <a:srgbClr val="7030A0"/>
                </a:solidFill>
              </a:rPr>
              <a:t>used to diagnose </a:t>
            </a:r>
            <a:r>
              <a:rPr lang="en-US" sz="2400" b="1" dirty="0" smtClean="0">
                <a:solidFill>
                  <a:srgbClr val="7030A0"/>
                </a:solidFill>
              </a:rPr>
              <a:t>hyper </a:t>
            </a:r>
            <a:r>
              <a:rPr lang="en-US" sz="2400" b="1" dirty="0" err="1" smtClean="0">
                <a:solidFill>
                  <a:srgbClr val="7030A0"/>
                </a:solidFill>
              </a:rPr>
              <a:t>androgenemia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in </a:t>
            </a:r>
            <a:r>
              <a:rPr lang="en-US" sz="2400" b="1" dirty="0" smtClean="0">
                <a:solidFill>
                  <a:srgbClr val="7030A0"/>
                </a:solidFill>
              </a:rPr>
              <a:t>women are </a:t>
            </a:r>
            <a:r>
              <a:rPr lang="en-US" sz="2400" b="1" dirty="0">
                <a:solidFill>
                  <a:srgbClr val="7030A0"/>
                </a:solidFill>
              </a:rPr>
              <a:t>imprecise ,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even for assays utilizing </a:t>
            </a:r>
            <a:r>
              <a:rPr lang="en-US" sz="2400" b="1" dirty="0" smtClean="0">
                <a:solidFill>
                  <a:srgbClr val="7030A0"/>
                </a:solidFill>
              </a:rPr>
              <a:t>tandem mass </a:t>
            </a:r>
            <a:r>
              <a:rPr lang="en-US" sz="2400" b="1" dirty="0">
                <a:solidFill>
                  <a:srgbClr val="7030A0"/>
                </a:solidFill>
              </a:rPr>
              <a:t>spectrometry technology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Supporting </a:t>
            </a:r>
            <a:r>
              <a:rPr lang="en-US" sz="2400" dirty="0"/>
              <a:t>studies have shown </a:t>
            </a:r>
            <a:r>
              <a:rPr lang="en-US" sz="2400" dirty="0" smtClean="0"/>
              <a:t>that</a:t>
            </a:r>
            <a:r>
              <a:rPr lang="en-US" sz="2400" dirty="0" smtClean="0">
                <a:solidFill>
                  <a:srgbClr val="292929"/>
                </a:solidFill>
              </a:rPr>
              <a:t> </a:t>
            </a:r>
            <a:r>
              <a:rPr lang="en-US" sz="2400" dirty="0">
                <a:solidFill>
                  <a:srgbClr val="292929"/>
                </a:solidFill>
              </a:rPr>
              <a:t>PCOS phenotype may persist </a:t>
            </a:r>
            <a:r>
              <a:rPr lang="en-US" sz="2400" dirty="0" smtClean="0">
                <a:solidFill>
                  <a:srgbClr val="292929"/>
                </a:solidFill>
              </a:rPr>
              <a:t>with age 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Very </a:t>
            </a:r>
            <a:r>
              <a:rPr lang="en-US" sz="2400" b="1" dirty="0">
                <a:solidFill>
                  <a:srgbClr val="7030A0"/>
                </a:solidFill>
              </a:rPr>
              <a:t>high T levels and/or </a:t>
            </a:r>
            <a:r>
              <a:rPr lang="en-US" sz="2400" b="1" dirty="0" err="1">
                <a:solidFill>
                  <a:srgbClr val="7030A0"/>
                </a:solidFill>
              </a:rPr>
              <a:t>virilization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may suggest </a:t>
            </a:r>
            <a:r>
              <a:rPr lang="en-US" sz="2400" b="1" dirty="0">
                <a:solidFill>
                  <a:srgbClr val="7030A0"/>
                </a:solidFill>
              </a:rPr>
              <a:t>an androgen-producing tumor in </a:t>
            </a:r>
            <a:r>
              <a:rPr lang="en-US" sz="2400" b="1" dirty="0" smtClean="0">
                <a:solidFill>
                  <a:srgbClr val="7030A0"/>
                </a:solidFill>
              </a:rPr>
              <a:t>postmenopausal women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1.3.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0561"/>
            <a:ext cx="8915400" cy="4150661"/>
          </a:xfrm>
        </p:spPr>
        <p:txBody>
          <a:bodyPr>
            <a:normAutofit/>
          </a:bodyPr>
          <a:lstStyle/>
          <a:p>
            <a:r>
              <a:rPr lang="en-US" sz="2800" dirty="0"/>
              <a:t>We recognize that the diagnosis of PCOS in </a:t>
            </a:r>
            <a:r>
              <a:rPr lang="en-US" sz="2800" dirty="0" smtClean="0"/>
              <a:t>postmenopausal women </a:t>
            </a:r>
            <a:r>
              <a:rPr lang="en-US" sz="2800" dirty="0"/>
              <a:t>is problematic but feel that it </a:t>
            </a:r>
            <a:r>
              <a:rPr lang="en-US" sz="2800" dirty="0" smtClean="0"/>
              <a:t>is unlikely </a:t>
            </a:r>
            <a:r>
              <a:rPr lang="en-US" sz="2800" dirty="0"/>
              <a:t>that a woman can develop PCOS in the </a:t>
            </a:r>
            <a:r>
              <a:rPr lang="en-US" sz="2800" dirty="0" err="1" smtClean="0"/>
              <a:t>peri</a:t>
            </a:r>
            <a:r>
              <a:rPr lang="en-US" sz="2800" dirty="0" smtClean="0"/>
              <a:t> menopause or </a:t>
            </a:r>
            <a:r>
              <a:rPr lang="en-US" sz="2800" dirty="0"/>
              <a:t>menopause if she has not had </a:t>
            </a:r>
            <a:r>
              <a:rPr lang="en-US" sz="2800" dirty="0" smtClean="0"/>
              <a:t>symptoms earlier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recognize that there are few </a:t>
            </a:r>
            <a:r>
              <a:rPr lang="en-US" sz="2800" dirty="0" smtClean="0"/>
              <a:t>prospective studies </a:t>
            </a:r>
            <a:r>
              <a:rPr lang="en-US" sz="2800" dirty="0"/>
              <a:t>to document the natural history of </a:t>
            </a:r>
            <a:r>
              <a:rPr lang="en-US" sz="2800" dirty="0" smtClean="0"/>
              <a:t>ovarian function </a:t>
            </a:r>
            <a:r>
              <a:rPr lang="en-US" sz="2800" dirty="0"/>
              <a:t>with age in women with PCOS.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68491"/>
            <a:ext cx="8911687" cy="6823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2.0. Associated </a:t>
            </a:r>
            <a:r>
              <a:rPr lang="en-US" sz="3200" b="1" dirty="0" smtClean="0">
                <a:solidFill>
                  <a:srgbClr val="92D050"/>
                </a:solidFill>
              </a:rPr>
              <a:t>morbidity and evaluation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7"/>
            <a:ext cx="8915400" cy="5097768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Cutaneous </a:t>
            </a:r>
            <a:r>
              <a:rPr lang="en-US" sz="2800" b="1" i="1" dirty="0" smtClean="0">
                <a:solidFill>
                  <a:srgbClr val="FF0000"/>
                </a:solidFill>
              </a:rPr>
              <a:t>manifestations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2.1</a:t>
            </a:r>
            <a:r>
              <a:rPr lang="en-US" sz="3000" b="1" dirty="0">
                <a:solidFill>
                  <a:srgbClr val="FF0000"/>
                </a:solidFill>
              </a:rPr>
              <a:t>. </a:t>
            </a:r>
            <a:r>
              <a:rPr lang="en-US" sz="30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history of skin problems should </a:t>
            </a:r>
            <a:r>
              <a:rPr lang="en-US" sz="2000" dirty="0" smtClean="0"/>
              <a:t>assess </a:t>
            </a:r>
            <a:r>
              <a:rPr lang="en-US" sz="2000" b="1" dirty="0" smtClean="0">
                <a:solidFill>
                  <a:srgbClr val="7030A0"/>
                </a:solidFill>
              </a:rPr>
              <a:t>the </a:t>
            </a:r>
            <a:r>
              <a:rPr lang="en-US" sz="2000" b="1" dirty="0">
                <a:solidFill>
                  <a:srgbClr val="7030A0"/>
                </a:solidFill>
              </a:rPr>
              <a:t>age at onset, the rate of progression, </a:t>
            </a:r>
            <a:r>
              <a:rPr lang="en-US" sz="2000" b="1" dirty="0" smtClean="0">
                <a:solidFill>
                  <a:srgbClr val="7030A0"/>
                </a:solidFill>
              </a:rPr>
              <a:t>previous long-term </a:t>
            </a:r>
            <a:r>
              <a:rPr lang="en-US" sz="2000" b="1" dirty="0">
                <a:solidFill>
                  <a:srgbClr val="7030A0"/>
                </a:solidFill>
              </a:rPr>
              <a:t>treatments (including anabolic agents</a:t>
            </a:r>
            <a:r>
              <a:rPr lang="en-US" sz="2000" b="1" dirty="0" smtClean="0">
                <a:solidFill>
                  <a:srgbClr val="7030A0"/>
                </a:solidFill>
              </a:rPr>
              <a:t>),any </a:t>
            </a:r>
            <a:r>
              <a:rPr lang="en-US" sz="2000" b="1" dirty="0">
                <a:solidFill>
                  <a:srgbClr val="7030A0"/>
                </a:solidFill>
              </a:rPr>
              <a:t>change with treatment or with fluctuations </a:t>
            </a:r>
            <a:r>
              <a:rPr lang="en-US" sz="2000" b="1" dirty="0" smtClean="0">
                <a:solidFill>
                  <a:srgbClr val="7030A0"/>
                </a:solidFill>
              </a:rPr>
              <a:t>in body </a:t>
            </a:r>
            <a:r>
              <a:rPr lang="en-US" sz="2000" b="1" dirty="0">
                <a:solidFill>
                  <a:srgbClr val="7030A0"/>
                </a:solidFill>
              </a:rPr>
              <a:t>weight, and the nature of the skin </a:t>
            </a:r>
            <a:r>
              <a:rPr lang="en-US" sz="2000" b="1" dirty="0" smtClean="0">
                <a:solidFill>
                  <a:srgbClr val="7030A0"/>
                </a:solidFill>
              </a:rPr>
              <a:t>complaint relative </a:t>
            </a:r>
            <a:r>
              <a:rPr lang="en-US" sz="2000" b="1" dirty="0">
                <a:solidFill>
                  <a:srgbClr val="7030A0"/>
                </a:solidFill>
              </a:rPr>
              <a:t>to those of other family members.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In rare instances</a:t>
            </a:r>
            <a:r>
              <a:rPr lang="en-US" sz="2000" dirty="0"/>
              <a:t>, male pattern balding, increased </a:t>
            </a:r>
            <a:r>
              <a:rPr lang="en-US" sz="2000" dirty="0" smtClean="0"/>
              <a:t>muscle mass</a:t>
            </a:r>
            <a:r>
              <a:rPr lang="en-US" sz="2000" dirty="0"/>
              <a:t>, deepening of the voice, or </a:t>
            </a:r>
            <a:r>
              <a:rPr lang="en-US" sz="2000" dirty="0" err="1"/>
              <a:t>clitoromegaly</a:t>
            </a:r>
            <a:r>
              <a:rPr lang="en-US" sz="2000" dirty="0"/>
              <a:t> </a:t>
            </a:r>
            <a:r>
              <a:rPr lang="en-US" sz="2000" dirty="0" smtClean="0"/>
              <a:t>may occur</a:t>
            </a:r>
            <a:r>
              <a:rPr lang="en-US" sz="2000" dirty="0"/>
              <a:t>, suggesting </a:t>
            </a:r>
            <a:r>
              <a:rPr lang="en-US" sz="2000" dirty="0" err="1"/>
              <a:t>virilizing</a:t>
            </a:r>
            <a:r>
              <a:rPr lang="en-US" sz="2000" dirty="0"/>
              <a:t> androgen levels and </a:t>
            </a:r>
            <a:r>
              <a:rPr lang="en-US" sz="2000" dirty="0" smtClean="0"/>
              <a:t>a possible </a:t>
            </a:r>
            <a:r>
              <a:rPr lang="en-US" sz="2000" dirty="0"/>
              <a:t>underlying ovarian or adrenal neoplasm </a:t>
            </a:r>
            <a:r>
              <a:rPr lang="en-US" sz="2000" dirty="0" smtClean="0"/>
              <a:t>or severe </a:t>
            </a:r>
            <a:r>
              <a:rPr lang="en-US" sz="2000" dirty="0"/>
              <a:t>insulin-resistant states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obese</a:t>
            </a:r>
            <a:r>
              <a:rPr lang="en-US" sz="2000" dirty="0" smtClean="0"/>
              <a:t>, </a:t>
            </a:r>
            <a:r>
              <a:rPr lang="en-US" sz="2000" dirty="0" err="1"/>
              <a:t>acanthosis</a:t>
            </a:r>
            <a:r>
              <a:rPr lang="en-US" sz="2000" dirty="0"/>
              <a:t> </a:t>
            </a:r>
            <a:r>
              <a:rPr lang="en-US" sz="2000" dirty="0" err="1"/>
              <a:t>nigricans</a:t>
            </a:r>
            <a:r>
              <a:rPr lang="en-US" sz="2000" dirty="0"/>
              <a:t> is often present, as </a:t>
            </a:r>
            <a:r>
              <a:rPr lang="en-US" sz="2000" dirty="0" smtClean="0"/>
              <a:t>are </a:t>
            </a:r>
            <a:r>
              <a:rPr lang="en-US" sz="2000" dirty="0"/>
              <a:t>skin tags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57" y="624110"/>
            <a:ext cx="8802355" cy="84984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Hirsutism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70"/>
            <a:ext cx="8915400" cy="4205252"/>
          </a:xfrm>
        </p:spPr>
        <p:txBody>
          <a:bodyPr>
            <a:noAutofit/>
          </a:bodyPr>
          <a:lstStyle/>
          <a:p>
            <a:r>
              <a:rPr lang="en-US" sz="2000" dirty="0"/>
              <a:t>The prevalence of </a:t>
            </a:r>
            <a:r>
              <a:rPr lang="en-US" sz="2000" dirty="0" err="1"/>
              <a:t>hirsutism</a:t>
            </a:r>
            <a:r>
              <a:rPr lang="en-US" sz="2000" dirty="0"/>
              <a:t> in the general </a:t>
            </a:r>
            <a:r>
              <a:rPr lang="en-US" sz="2000" dirty="0" smtClean="0"/>
              <a:t>population ranges </a:t>
            </a:r>
            <a:r>
              <a:rPr lang="en-US" sz="2000" dirty="0"/>
              <a:t>from </a:t>
            </a:r>
            <a:r>
              <a:rPr lang="en-US" sz="2000" b="1" dirty="0">
                <a:solidFill>
                  <a:srgbClr val="7030A0"/>
                </a:solidFill>
              </a:rPr>
              <a:t>5–15%</a:t>
            </a:r>
            <a:r>
              <a:rPr lang="en-US" sz="2000" dirty="0"/>
              <a:t>, with relevant </a:t>
            </a:r>
            <a:r>
              <a:rPr lang="en-US" sz="2000" dirty="0" smtClean="0"/>
              <a:t>differences according </a:t>
            </a:r>
            <a:r>
              <a:rPr lang="en-US" sz="2000" dirty="0"/>
              <a:t>to ethnicity and geographic location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Overall, </a:t>
            </a:r>
            <a:r>
              <a:rPr lang="en-US" sz="2000" dirty="0" err="1" smtClean="0"/>
              <a:t>hirsutism</a:t>
            </a:r>
            <a:r>
              <a:rPr lang="en-US" sz="2000" dirty="0" smtClean="0"/>
              <a:t> </a:t>
            </a:r>
            <a:r>
              <a:rPr lang="en-US" sz="2000" dirty="0"/>
              <a:t>is present in approximately </a:t>
            </a:r>
            <a:r>
              <a:rPr lang="en-US" sz="2000" b="1" dirty="0">
                <a:solidFill>
                  <a:srgbClr val="7030A0"/>
                </a:solidFill>
              </a:rPr>
              <a:t>65–75%</a:t>
            </a:r>
            <a:r>
              <a:rPr lang="en-US" sz="2000" dirty="0"/>
              <a:t> </a:t>
            </a:r>
            <a:r>
              <a:rPr lang="en-US" sz="2000" dirty="0" smtClean="0"/>
              <a:t>of patients </a:t>
            </a:r>
            <a:r>
              <a:rPr lang="en-US" sz="2000" dirty="0"/>
              <a:t>with PCOS (although lower in Asian populations</a:t>
            </a:r>
            <a:r>
              <a:rPr lang="en-US" sz="2000" dirty="0" smtClean="0"/>
              <a:t>) 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PCOS represents the major cause of </a:t>
            </a:r>
            <a:r>
              <a:rPr lang="en-US" sz="2000" b="1" dirty="0" err="1">
                <a:solidFill>
                  <a:srgbClr val="7030A0"/>
                </a:solidFill>
              </a:rPr>
              <a:t>hirsutism</a:t>
            </a:r>
            <a:r>
              <a:rPr lang="en-US" sz="2000" b="1" dirty="0">
                <a:solidFill>
                  <a:srgbClr val="7030A0"/>
                </a:solidFill>
              </a:rPr>
              <a:t>, but the presence of </a:t>
            </a:r>
            <a:r>
              <a:rPr lang="en-US" sz="2000" b="1" dirty="0" err="1">
                <a:solidFill>
                  <a:srgbClr val="7030A0"/>
                </a:solidFill>
              </a:rPr>
              <a:t>hirsutism</a:t>
            </a:r>
            <a:r>
              <a:rPr lang="en-US" sz="2000" b="1" dirty="0">
                <a:solidFill>
                  <a:srgbClr val="7030A0"/>
                </a:solidFill>
              </a:rPr>
              <a:t> does not fully predict ovulatory dysfunction.</a:t>
            </a:r>
          </a:p>
          <a:p>
            <a:r>
              <a:rPr lang="en-US" sz="2000" dirty="0" err="1" smtClean="0"/>
              <a:t>Hirsutism</a:t>
            </a:r>
            <a:r>
              <a:rPr lang="en-US" sz="2000" dirty="0" smtClean="0"/>
              <a:t> </a:t>
            </a:r>
            <a:r>
              <a:rPr lang="en-US" sz="2000" dirty="0"/>
              <a:t>may predict the </a:t>
            </a:r>
            <a:r>
              <a:rPr lang="en-US" sz="2000" dirty="0" smtClean="0"/>
              <a:t>metabolic </a:t>
            </a:r>
            <a:r>
              <a:rPr lang="en-US" sz="2000" dirty="0" err="1" smtClean="0"/>
              <a:t>sequelae</a:t>
            </a:r>
            <a:r>
              <a:rPr lang="en-US" sz="2000" dirty="0" smtClean="0"/>
              <a:t> </a:t>
            </a:r>
            <a:r>
              <a:rPr lang="en-US" sz="2000" dirty="0"/>
              <a:t>of PCOS </a:t>
            </a:r>
            <a:r>
              <a:rPr lang="en-US" sz="2000" dirty="0" smtClean="0"/>
              <a:t>or </a:t>
            </a:r>
            <a:r>
              <a:rPr lang="en-US" sz="2000" dirty="0"/>
              <a:t>failure to </a:t>
            </a:r>
            <a:r>
              <a:rPr lang="en-US" sz="2000" dirty="0" smtClean="0"/>
              <a:t>conceive with </a:t>
            </a:r>
            <a:r>
              <a:rPr lang="en-US" sz="2000" dirty="0"/>
              <a:t>infertility </a:t>
            </a:r>
            <a:r>
              <a:rPr lang="en-US" sz="2000" dirty="0" smtClean="0"/>
              <a:t>treatment and </a:t>
            </a:r>
            <a:r>
              <a:rPr lang="en-US" sz="2000" dirty="0"/>
              <a:t>often </a:t>
            </a:r>
            <a:r>
              <a:rPr lang="en-US" sz="2000" dirty="0" smtClean="0"/>
              <a:t>tends to </a:t>
            </a:r>
            <a:r>
              <a:rPr lang="en-US" sz="2000" dirty="0"/>
              <a:t>be more severe in abdominally obese patients 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82138"/>
            <a:ext cx="8911687" cy="9280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2.1.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0187"/>
            <a:ext cx="8915400" cy="4872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Evaluating </a:t>
            </a:r>
            <a:r>
              <a:rPr lang="en-US" sz="2400" b="1" dirty="0" err="1">
                <a:solidFill>
                  <a:srgbClr val="7030A0"/>
                </a:solidFill>
              </a:rPr>
              <a:t>hirsutism</a:t>
            </a:r>
            <a:r>
              <a:rPr lang="en-US" sz="2400" b="1" dirty="0">
                <a:solidFill>
                  <a:srgbClr val="7030A0"/>
                </a:solidFill>
              </a:rPr>
              <a:t>, acne, and alopecia in </a:t>
            </a:r>
            <a:r>
              <a:rPr lang="en-US" sz="2400" b="1" dirty="0" smtClean="0">
                <a:solidFill>
                  <a:srgbClr val="7030A0"/>
                </a:solidFill>
              </a:rPr>
              <a:t>women with </a:t>
            </a:r>
            <a:r>
              <a:rPr lang="en-US" sz="2400" b="1" dirty="0">
                <a:solidFill>
                  <a:srgbClr val="7030A0"/>
                </a:solidFill>
              </a:rPr>
              <a:t>PCOS depends on careful grading, but </a:t>
            </a:r>
            <a:r>
              <a:rPr lang="en-US" sz="2400" b="1" dirty="0" smtClean="0">
                <a:solidFill>
                  <a:srgbClr val="7030A0"/>
                </a:solidFill>
              </a:rPr>
              <a:t>is subjective</a:t>
            </a:r>
          </a:p>
          <a:p>
            <a:r>
              <a:rPr lang="en-US" sz="2400" dirty="0" smtClean="0"/>
              <a:t>Alopecia </a:t>
            </a:r>
            <a:r>
              <a:rPr lang="en-US" sz="2400" dirty="0"/>
              <a:t>and </a:t>
            </a:r>
            <a:r>
              <a:rPr lang="en-US" sz="2400" dirty="0" smtClean="0"/>
              <a:t>acne may </a:t>
            </a:r>
            <a:r>
              <a:rPr lang="en-US" sz="2400" dirty="0"/>
              <a:t>be related to </a:t>
            </a:r>
            <a:r>
              <a:rPr lang="en-US" sz="2400" dirty="0" smtClean="0"/>
              <a:t>hyper </a:t>
            </a:r>
            <a:r>
              <a:rPr lang="en-US" sz="2400" dirty="0" err="1" smtClean="0"/>
              <a:t>androgenism</a:t>
            </a:r>
            <a:r>
              <a:rPr lang="en-US" sz="2400" dirty="0" smtClean="0"/>
              <a:t> and are distressing</a:t>
            </a:r>
            <a:r>
              <a:rPr lang="en-US" sz="2400" dirty="0"/>
              <a:t>; therefore, our preference is to </a:t>
            </a:r>
            <a:r>
              <a:rPr lang="en-US" sz="2400" dirty="0" smtClean="0"/>
              <a:t>document and </a:t>
            </a:r>
            <a:r>
              <a:rPr lang="en-US" sz="2400" dirty="0"/>
              <a:t>consider </a:t>
            </a:r>
            <a:r>
              <a:rPr lang="en-US" sz="2400" dirty="0" smtClean="0"/>
              <a:t>consultation </a:t>
            </a:r>
            <a:r>
              <a:rPr lang="en-US" sz="2400" dirty="0"/>
              <a:t>with a dermatologist and </a:t>
            </a:r>
            <a:r>
              <a:rPr lang="en-US" sz="2400" dirty="0" smtClean="0"/>
              <a:t>to determine </a:t>
            </a:r>
            <a:r>
              <a:rPr lang="en-US" sz="2400" dirty="0"/>
              <a:t>whether they are related to other </a:t>
            </a:r>
            <a:r>
              <a:rPr lang="en-US" sz="2400" dirty="0" smtClean="0"/>
              <a:t>etiologies in </a:t>
            </a:r>
            <a:r>
              <a:rPr lang="en-US" sz="2400" dirty="0"/>
              <a:t>the case of alopecia or in the case of acne if </a:t>
            </a:r>
            <a:r>
              <a:rPr lang="en-US" sz="2400" dirty="0" smtClean="0"/>
              <a:t>unresponsive to </a:t>
            </a:r>
            <a:r>
              <a:rPr lang="en-US" sz="2400" dirty="0"/>
              <a:t>HCs. </a:t>
            </a:r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research is needed to </a:t>
            </a:r>
            <a:r>
              <a:rPr lang="en-US" sz="2400" dirty="0" smtClean="0"/>
              <a:t>quantify the </a:t>
            </a:r>
            <a:r>
              <a:rPr lang="en-US" sz="2400" dirty="0"/>
              <a:t>relationship between cutaneous signs of </a:t>
            </a:r>
            <a:r>
              <a:rPr lang="en-US" sz="2400" dirty="0" smtClean="0"/>
              <a:t>hyper </a:t>
            </a:r>
            <a:r>
              <a:rPr lang="en-US" sz="2400" dirty="0" err="1" smtClean="0"/>
              <a:t>androgenism</a:t>
            </a:r>
            <a:r>
              <a:rPr lang="en-US" sz="2400" dirty="0" smtClean="0"/>
              <a:t> and </a:t>
            </a:r>
            <a:r>
              <a:rPr lang="en-US" sz="2400" dirty="0"/>
              <a:t>cardiovascular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16" y="368491"/>
            <a:ext cx="8556696" cy="655092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Infertility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1128"/>
            <a:ext cx="8915400" cy="48858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2.2–2.3. Evidence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Among </a:t>
            </a:r>
            <a:r>
              <a:rPr lang="en-US" sz="2000" b="1" dirty="0">
                <a:solidFill>
                  <a:srgbClr val="7030A0"/>
                </a:solidFill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</a:rPr>
              <a:t>large series </a:t>
            </a:r>
            <a:r>
              <a:rPr lang="en-US" sz="2000" b="1" dirty="0">
                <a:solidFill>
                  <a:srgbClr val="7030A0"/>
                </a:solidFill>
              </a:rPr>
              <a:t>of </a:t>
            </a:r>
            <a:r>
              <a:rPr lang="en-US" sz="2000" b="1" dirty="0" smtClean="0">
                <a:solidFill>
                  <a:srgbClr val="7030A0"/>
                </a:solidFill>
              </a:rPr>
              <a:t>women </a:t>
            </a:r>
            <a:r>
              <a:rPr lang="en-US" sz="2000" b="1" dirty="0">
                <a:solidFill>
                  <a:srgbClr val="7030A0"/>
                </a:solidFill>
              </a:rPr>
              <a:t>with PCOS, close to 50</a:t>
            </a:r>
            <a:r>
              <a:rPr lang="en-US" sz="2000" b="1" dirty="0" smtClean="0">
                <a:solidFill>
                  <a:srgbClr val="7030A0"/>
                </a:solidFill>
              </a:rPr>
              <a:t>% reported </a:t>
            </a:r>
            <a:r>
              <a:rPr lang="en-US" sz="2000" b="1" dirty="0">
                <a:solidFill>
                  <a:srgbClr val="7030A0"/>
                </a:solidFill>
              </a:rPr>
              <a:t>primary infertility, and 25% </a:t>
            </a:r>
            <a:r>
              <a:rPr lang="en-US" sz="2000" b="1" dirty="0" smtClean="0">
                <a:solidFill>
                  <a:srgbClr val="7030A0"/>
                </a:solidFill>
              </a:rPr>
              <a:t>reported secondary </a:t>
            </a:r>
            <a:r>
              <a:rPr lang="en-US" sz="2000" b="1" dirty="0">
                <a:solidFill>
                  <a:srgbClr val="7030A0"/>
                </a:solidFill>
              </a:rPr>
              <a:t>infertility </a:t>
            </a:r>
            <a:r>
              <a:rPr lang="en-US" sz="20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Population-based </a:t>
            </a:r>
            <a:r>
              <a:rPr lang="en-US" sz="2000" b="1" dirty="0">
                <a:solidFill>
                  <a:srgbClr val="7030A0"/>
                </a:solidFill>
              </a:rPr>
              <a:t>studies </a:t>
            </a:r>
            <a:r>
              <a:rPr lang="en-US" sz="2000" b="1" dirty="0" smtClean="0">
                <a:solidFill>
                  <a:srgbClr val="7030A0"/>
                </a:solidFill>
              </a:rPr>
              <a:t>of infertility </a:t>
            </a:r>
            <a:r>
              <a:rPr lang="en-US" sz="2000" b="1" dirty="0">
                <a:solidFill>
                  <a:srgbClr val="7030A0"/>
                </a:solidFill>
              </a:rPr>
              <a:t>have suggested that </a:t>
            </a:r>
            <a:r>
              <a:rPr lang="en-US" sz="2000" b="1" dirty="0" err="1">
                <a:solidFill>
                  <a:srgbClr val="7030A0"/>
                </a:solidFill>
              </a:rPr>
              <a:t>anovulatory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infertility </a:t>
            </a:r>
            <a:r>
              <a:rPr lang="en-US" sz="2000" b="1" dirty="0">
                <a:solidFill>
                  <a:srgbClr val="7030A0"/>
                </a:solidFill>
              </a:rPr>
              <a:t>is common, accounting </a:t>
            </a:r>
            <a:r>
              <a:rPr lang="en-US" sz="2000" b="1" dirty="0" smtClean="0">
                <a:solidFill>
                  <a:srgbClr val="7030A0"/>
                </a:solidFill>
              </a:rPr>
              <a:t>for 25–40%</a:t>
            </a:r>
          </a:p>
          <a:p>
            <a:r>
              <a:rPr lang="en-US" sz="2000" dirty="0" smtClean="0"/>
              <a:t>PCOS </a:t>
            </a:r>
            <a:r>
              <a:rPr lang="en-US" sz="2000" dirty="0"/>
              <a:t>is </a:t>
            </a:r>
            <a:r>
              <a:rPr lang="en-US" sz="2000" dirty="0" smtClean="0"/>
              <a:t>estimated to </a:t>
            </a:r>
            <a:r>
              <a:rPr lang="en-US" sz="2000" dirty="0"/>
              <a:t>be the most common cause of </a:t>
            </a:r>
            <a:r>
              <a:rPr lang="en-US" sz="2000" dirty="0" smtClean="0"/>
              <a:t>ovulatory dysfunction</a:t>
            </a:r>
            <a:r>
              <a:rPr lang="en-US" sz="2000" dirty="0"/>
              <a:t>, accounting for 70–90% of </a:t>
            </a:r>
            <a:r>
              <a:rPr lang="en-US" sz="2000" dirty="0" smtClean="0"/>
              <a:t>ovulatory disorders . </a:t>
            </a:r>
            <a:r>
              <a:rPr lang="en-US" sz="2000" dirty="0"/>
              <a:t>Prolonged periods of anovulation </a:t>
            </a:r>
            <a:r>
              <a:rPr lang="en-US" sz="2000" dirty="0" smtClean="0"/>
              <a:t>are likely </a:t>
            </a:r>
            <a:r>
              <a:rPr lang="en-US" sz="2000" dirty="0"/>
              <a:t>associated with increased </a:t>
            </a:r>
            <a:r>
              <a:rPr lang="en-US" sz="2000" dirty="0" smtClean="0"/>
              <a:t>infertility .</a:t>
            </a:r>
          </a:p>
          <a:p>
            <a:r>
              <a:rPr lang="en-US" sz="2000" dirty="0" smtClean="0"/>
              <a:t>Lifetime </a:t>
            </a:r>
            <a:r>
              <a:rPr lang="en-US" sz="2000" dirty="0"/>
              <a:t>fecundity </a:t>
            </a:r>
            <a:r>
              <a:rPr lang="en-US" sz="2000" dirty="0" smtClean="0"/>
              <a:t>in Swedish </a:t>
            </a:r>
            <a:r>
              <a:rPr lang="en-US" sz="2000" dirty="0"/>
              <a:t>women with PCOS was similar to </a:t>
            </a:r>
            <a:r>
              <a:rPr lang="en-US" sz="2000" dirty="0" smtClean="0"/>
              <a:t>controls </a:t>
            </a:r>
            <a:r>
              <a:rPr lang="en-US" sz="2000" dirty="0"/>
              <a:t>and almost three-fourths of women with </a:t>
            </a:r>
            <a:r>
              <a:rPr lang="en-US" sz="2000" dirty="0" smtClean="0"/>
              <a:t>PCOS conceived </a:t>
            </a:r>
            <a:r>
              <a:rPr lang="en-US" sz="2000" dirty="0"/>
              <a:t>spontaneously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96537"/>
            <a:ext cx="8915400" cy="5308978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Although the </a:t>
            </a:r>
            <a:r>
              <a:rPr lang="en-US" sz="2400" dirty="0" smtClean="0"/>
              <a:t>primary mechanism </a:t>
            </a:r>
            <a:r>
              <a:rPr lang="en-US" sz="2400" dirty="0"/>
              <a:t>of infertility is presumed to be </a:t>
            </a:r>
            <a:r>
              <a:rPr lang="en-US" sz="2400" dirty="0" err="1"/>
              <a:t>oligo</a:t>
            </a:r>
            <a:r>
              <a:rPr lang="en-US" sz="2400" dirty="0"/>
              <a:t>- </a:t>
            </a:r>
            <a:r>
              <a:rPr lang="en-US" sz="2400" dirty="0" smtClean="0"/>
              <a:t>or anovulation</a:t>
            </a:r>
            <a:r>
              <a:rPr lang="en-US" sz="2400" dirty="0"/>
              <a:t>, there are other potential </a:t>
            </a:r>
            <a:r>
              <a:rPr lang="en-US" sz="2400" dirty="0" smtClean="0"/>
              <a:t>factors including </a:t>
            </a:r>
            <a:r>
              <a:rPr lang="en-US" sz="2400" b="1" dirty="0">
                <a:solidFill>
                  <a:srgbClr val="7030A0"/>
                </a:solidFill>
              </a:rPr>
              <a:t>diminished oocyte competence </a:t>
            </a:r>
            <a:r>
              <a:rPr lang="en-US" sz="2400" b="1" dirty="0" smtClean="0">
                <a:solidFill>
                  <a:srgbClr val="7030A0"/>
                </a:solidFill>
              </a:rPr>
              <a:t>and </a:t>
            </a:r>
            <a:r>
              <a:rPr lang="en-US" sz="2400" b="1" dirty="0">
                <a:solidFill>
                  <a:srgbClr val="7030A0"/>
                </a:solidFill>
              </a:rPr>
              <a:t>endometrial changes </a:t>
            </a:r>
            <a:r>
              <a:rPr lang="en-US" sz="2400" dirty="0" smtClean="0"/>
              <a:t>discouraging implantation . </a:t>
            </a:r>
          </a:p>
          <a:p>
            <a:r>
              <a:rPr lang="en-US" sz="2400" dirty="0" smtClean="0"/>
              <a:t>Other </a:t>
            </a:r>
            <a:r>
              <a:rPr lang="en-US" sz="2400" dirty="0"/>
              <a:t>factors associated with PCOS, such </a:t>
            </a:r>
            <a:r>
              <a:rPr lang="en-US" sz="2400" dirty="0" smtClean="0"/>
              <a:t>as </a:t>
            </a:r>
            <a:r>
              <a:rPr lang="en-US" sz="2400" dirty="0" smtClean="0">
                <a:solidFill>
                  <a:schemeClr val="tx1"/>
                </a:solidFill>
              </a:rPr>
              <a:t>obesity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/>
              <a:t> have also been associated with subfertility </a:t>
            </a:r>
            <a:r>
              <a:rPr lang="en-US" sz="2400" dirty="0" smtClean="0"/>
              <a:t>and delayed </a:t>
            </a:r>
            <a:r>
              <a:rPr lang="en-US" sz="2400" dirty="0"/>
              <a:t>conception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Male factor infertility </a:t>
            </a:r>
            <a:r>
              <a:rPr lang="en-US" sz="2400" dirty="0" smtClean="0"/>
              <a:t>or tubal </a:t>
            </a:r>
            <a:r>
              <a:rPr lang="en-US" sz="2400" dirty="0"/>
              <a:t>occlusion must also be </a:t>
            </a:r>
            <a:r>
              <a:rPr lang="en-US" sz="2400" dirty="0" smtClean="0"/>
              <a:t>considered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</a:rPr>
              <a:t>Pregnancy complications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4083"/>
            <a:ext cx="8915400" cy="432808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2.2–2.3. Values and </a:t>
            </a:r>
            <a:r>
              <a:rPr lang="en-US" sz="2800" b="1" dirty="0" smtClean="0">
                <a:solidFill>
                  <a:srgbClr val="FF0000"/>
                </a:solidFill>
              </a:rPr>
              <a:t>preferences</a:t>
            </a:r>
          </a:p>
          <a:p>
            <a:r>
              <a:rPr lang="en-US" sz="2800" dirty="0"/>
              <a:t>In making this recommendation, we emphasize the overall increased infertility burden among women with PCOS and ovulatory dysfunction, although </a:t>
            </a:r>
            <a:r>
              <a:rPr lang="en-US" sz="2800" b="1" dirty="0">
                <a:solidFill>
                  <a:srgbClr val="7030A0"/>
                </a:solidFill>
              </a:rPr>
              <a:t>there are spontaneous conceptions, which may increase with improved menstrual frequency and aging</a:t>
            </a:r>
            <a:r>
              <a:rPr lang="en-US" sz="2800" dirty="0"/>
              <a:t>.</a:t>
            </a:r>
          </a:p>
          <a:p>
            <a:r>
              <a:rPr lang="en-US" sz="2800" dirty="0"/>
              <a:t>The natural history of fertility in women with PCOS and the influence of milder phenotypes lacking ovulatory dysfunction are not well understood or </a:t>
            </a:r>
            <a:r>
              <a:rPr lang="en-US" sz="2800" i="1" dirty="0"/>
              <a:t>Pregnancy complication.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55093"/>
            <a:ext cx="8915400" cy="54454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2.4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  <a:endParaRPr lang="en-US" dirty="0" smtClean="0"/>
          </a:p>
          <a:p>
            <a:r>
              <a:rPr lang="en-US" sz="2000" b="1" dirty="0">
                <a:solidFill>
                  <a:srgbClr val="7030A0"/>
                </a:solidFill>
              </a:rPr>
              <a:t>Confounders for adverse pregnancy </a:t>
            </a:r>
            <a:r>
              <a:rPr lang="en-US" sz="2000" b="1" dirty="0" smtClean="0">
                <a:solidFill>
                  <a:srgbClr val="7030A0"/>
                </a:solidFill>
              </a:rPr>
              <a:t>outcomes  include: </a:t>
            </a:r>
            <a:r>
              <a:rPr lang="en-US" sz="2000" b="1" dirty="0">
                <a:solidFill>
                  <a:srgbClr val="7030A0"/>
                </a:solidFill>
              </a:rPr>
              <a:t>iatrogenic multiple pregnancy due to ovulation induction, higher complications in pregnancies resulting from infertility treatment per se, and higher rates of obesity in women with PCOS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Some </a:t>
            </a:r>
            <a:r>
              <a:rPr lang="en-US" sz="2000" dirty="0">
                <a:solidFill>
                  <a:schemeClr val="tx1"/>
                </a:solidFill>
              </a:rPr>
              <a:t>studies have suggested increased </a:t>
            </a:r>
            <a:r>
              <a:rPr lang="en-US" sz="2000" dirty="0" smtClean="0">
                <a:solidFill>
                  <a:schemeClr val="tx1"/>
                </a:solidFill>
              </a:rPr>
              <a:t>early pregnancy </a:t>
            </a:r>
            <a:r>
              <a:rPr lang="en-US" sz="2000" dirty="0">
                <a:solidFill>
                  <a:schemeClr val="tx1"/>
                </a:solidFill>
              </a:rPr>
              <a:t>loss in women with PCOS .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A </a:t>
            </a:r>
            <a:r>
              <a:rPr lang="en-US" sz="2000" dirty="0"/>
              <a:t>meta-analysis of studies comparing IVF outcomes in women with and without PCOS demonstrated </a:t>
            </a:r>
            <a:r>
              <a:rPr lang="en-US" sz="2000" b="1" dirty="0">
                <a:solidFill>
                  <a:srgbClr val="7030A0"/>
                </a:solidFill>
              </a:rPr>
              <a:t>no significant difference in miscarriage rates between the two groups </a:t>
            </a:r>
            <a:r>
              <a:rPr lang="en-US" sz="2000" dirty="0" smtClean="0"/>
              <a:t>(OR, </a:t>
            </a:r>
            <a:r>
              <a:rPr lang="en-US" sz="2000" dirty="0"/>
              <a:t>1.0; 95</a:t>
            </a:r>
            <a:r>
              <a:rPr lang="en-US" sz="2000" dirty="0" smtClean="0"/>
              <a:t>% CI, </a:t>
            </a:r>
            <a:r>
              <a:rPr lang="en-US" sz="2000" dirty="0"/>
              <a:t>0.5–1.8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 study of 99 women with PCOS and 737 controls noted a higher rate of GDM, but it was largely explained by a higher prevalence of obesity in the PCO </a:t>
            </a:r>
            <a:r>
              <a:rPr lang="en-US" sz="2000" dirty="0" smtClean="0"/>
              <a:t>group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1"/>
            <a:ext cx="8915400" cy="54492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In contrast, a meta-analysis </a:t>
            </a:r>
            <a:r>
              <a:rPr lang="en-US" sz="2400" dirty="0" smtClean="0"/>
              <a:t>in which </a:t>
            </a:r>
            <a:r>
              <a:rPr lang="en-US" sz="2400" dirty="0"/>
              <a:t>confounding factors such as BMI were </a:t>
            </a:r>
            <a:r>
              <a:rPr lang="en-US" sz="2400" dirty="0" smtClean="0"/>
              <a:t>taken into </a:t>
            </a:r>
            <a:r>
              <a:rPr lang="en-US" sz="2400" dirty="0"/>
              <a:t>account demonstrated that </a:t>
            </a:r>
            <a:r>
              <a:rPr lang="en-US" sz="2400" b="1" dirty="0">
                <a:solidFill>
                  <a:srgbClr val="7030A0"/>
                </a:solidFill>
              </a:rPr>
              <a:t>PCOS was </a:t>
            </a:r>
            <a:r>
              <a:rPr lang="en-US" sz="2400" b="1" dirty="0" smtClean="0">
                <a:solidFill>
                  <a:srgbClr val="7030A0"/>
                </a:solidFill>
              </a:rPr>
              <a:t>independently associated </a:t>
            </a:r>
            <a:r>
              <a:rPr lang="en-US" sz="2400" b="1" dirty="0">
                <a:solidFill>
                  <a:srgbClr val="7030A0"/>
                </a:solidFill>
              </a:rPr>
              <a:t>with an increased risk for </a:t>
            </a:r>
            <a:r>
              <a:rPr lang="en-US" sz="2400" b="1" dirty="0" smtClean="0">
                <a:solidFill>
                  <a:srgbClr val="7030A0"/>
                </a:solidFill>
              </a:rPr>
              <a:t>GDM </a:t>
            </a:r>
            <a:r>
              <a:rPr lang="en-US" sz="2400" b="1" dirty="0">
                <a:solidFill>
                  <a:srgbClr val="7030A0"/>
                </a:solidFill>
              </a:rPr>
              <a:t>and </a:t>
            </a:r>
            <a:r>
              <a:rPr lang="en-US" sz="2400" b="1" dirty="0" smtClean="0">
                <a:solidFill>
                  <a:srgbClr val="7030A0"/>
                </a:solidFill>
              </a:rPr>
              <a:t>HTN </a:t>
            </a:r>
            <a:r>
              <a:rPr lang="en-US" sz="2400" dirty="0" smtClean="0"/>
              <a:t>. </a:t>
            </a:r>
            <a:r>
              <a:rPr lang="en-US" sz="2400" dirty="0"/>
              <a:t>This </a:t>
            </a:r>
            <a:r>
              <a:rPr lang="en-US" sz="2400" dirty="0" smtClean="0"/>
              <a:t>meta-analysis demonstrated </a:t>
            </a:r>
            <a:r>
              <a:rPr lang="en-US" sz="2400" dirty="0"/>
              <a:t>a small but significant </a:t>
            </a:r>
            <a:r>
              <a:rPr lang="en-US" sz="2400" dirty="0" smtClean="0"/>
              <a:t>association between </a:t>
            </a:r>
            <a:r>
              <a:rPr lang="en-US" sz="2400" dirty="0"/>
              <a:t>premature singleton births (&lt;37 </a:t>
            </a:r>
            <a:r>
              <a:rPr lang="en-US" sz="2400" dirty="0" err="1"/>
              <a:t>wk</a:t>
            </a:r>
            <a:r>
              <a:rPr lang="en-US" sz="2400" dirty="0"/>
              <a:t> </a:t>
            </a:r>
            <a:r>
              <a:rPr lang="en-US" sz="2400" dirty="0" smtClean="0"/>
              <a:t>g) and PCO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studies reporting an </a:t>
            </a:r>
            <a:r>
              <a:rPr lang="en-US" sz="2400" b="1" dirty="0" smtClean="0">
                <a:solidFill>
                  <a:srgbClr val="7030A0"/>
                </a:solidFill>
              </a:rPr>
              <a:t>association between </a:t>
            </a:r>
            <a:r>
              <a:rPr lang="en-US" sz="2400" b="1" dirty="0">
                <a:solidFill>
                  <a:srgbClr val="7030A0"/>
                </a:solidFill>
              </a:rPr>
              <a:t>hypertension or pre-</a:t>
            </a:r>
            <a:r>
              <a:rPr lang="en-US" sz="2400" b="1" dirty="0" err="1">
                <a:solidFill>
                  <a:srgbClr val="7030A0"/>
                </a:solidFill>
              </a:rPr>
              <a:t>eclampsia</a:t>
            </a:r>
            <a:r>
              <a:rPr lang="en-US" sz="2400" b="1" dirty="0">
                <a:solidFill>
                  <a:srgbClr val="7030A0"/>
                </a:solidFill>
              </a:rPr>
              <a:t> and </a:t>
            </a:r>
            <a:r>
              <a:rPr lang="en-US" sz="2400" b="1" dirty="0" smtClean="0">
                <a:solidFill>
                  <a:srgbClr val="7030A0"/>
                </a:solidFill>
              </a:rPr>
              <a:t>pregnancy in </a:t>
            </a:r>
            <a:r>
              <a:rPr lang="en-US" sz="2400" b="1" dirty="0">
                <a:solidFill>
                  <a:srgbClr val="7030A0"/>
                </a:solidFill>
              </a:rPr>
              <a:t>PCOS are small and poorly controlled </a:t>
            </a:r>
            <a:r>
              <a:rPr lang="en-US" sz="2400" b="1" dirty="0" smtClean="0">
                <a:solidFill>
                  <a:srgbClr val="7030A0"/>
                </a:solidFill>
              </a:rPr>
              <a:t>and show </a:t>
            </a:r>
            <a:r>
              <a:rPr lang="en-US" sz="2400" b="1" dirty="0">
                <a:solidFill>
                  <a:srgbClr val="7030A0"/>
                </a:solidFill>
              </a:rPr>
              <a:t>mixed results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In one of the largest studies</a:t>
            </a:r>
            <a:r>
              <a:rPr lang="en-US" sz="2400" dirty="0" smtClean="0"/>
              <a:t>, PCOS </a:t>
            </a:r>
            <a:r>
              <a:rPr lang="en-US" sz="2400" dirty="0"/>
              <a:t>(n = 99) was not a significant predictor </a:t>
            </a:r>
            <a:r>
              <a:rPr lang="en-US" sz="2400" dirty="0" smtClean="0"/>
              <a:t>of pre-</a:t>
            </a:r>
            <a:r>
              <a:rPr lang="en-US" sz="2400" dirty="0" err="1" smtClean="0"/>
              <a:t>eclampsia</a:t>
            </a:r>
            <a:r>
              <a:rPr lang="en-US" sz="2400" dirty="0" smtClean="0"/>
              <a:t> </a:t>
            </a:r>
            <a:r>
              <a:rPr lang="en-US" sz="2400" dirty="0"/>
              <a:t>compared with control </a:t>
            </a:r>
            <a:r>
              <a:rPr lang="en-US" sz="2400" dirty="0" smtClean="0"/>
              <a:t>pregnancies (</a:t>
            </a:r>
            <a:r>
              <a:rPr lang="en-US" sz="2400" dirty="0"/>
              <a:t>n = 737), when controlled for </a:t>
            </a:r>
            <a:r>
              <a:rPr lang="en-US" sz="2400" dirty="0" err="1"/>
              <a:t>nulliparity</a:t>
            </a:r>
            <a:r>
              <a:rPr lang="en-US" sz="2400" dirty="0"/>
              <a:t> (</a:t>
            </a:r>
            <a:r>
              <a:rPr lang="en-US" sz="2400" dirty="0" smtClean="0"/>
              <a:t>more common </a:t>
            </a:r>
            <a:r>
              <a:rPr lang="en-US" sz="2400" dirty="0"/>
              <a:t>in PCOS) </a:t>
            </a:r>
            <a:r>
              <a:rPr lang="en-US" sz="2400" dirty="0" smtClean="0"/>
              <a:t>. </a:t>
            </a:r>
            <a:r>
              <a:rPr lang="en-US" sz="2000" dirty="0" smtClean="0"/>
              <a:t>                                                                                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21" y="434272"/>
            <a:ext cx="9498391" cy="9190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Method of </a:t>
            </a:r>
            <a:r>
              <a:rPr lang="en-US" sz="2400" b="1" dirty="0" smtClean="0">
                <a:solidFill>
                  <a:srgbClr val="FF0000"/>
                </a:solidFill>
              </a:rPr>
              <a:t>Development of </a:t>
            </a:r>
            <a:r>
              <a:rPr lang="en-US" sz="2400" b="1" dirty="0">
                <a:solidFill>
                  <a:srgbClr val="FF0000"/>
                </a:solidFill>
              </a:rPr>
              <a:t>Evidence-Based </a:t>
            </a:r>
            <a:r>
              <a:rPr lang="en-US" sz="2400" b="1" dirty="0" smtClean="0">
                <a:solidFill>
                  <a:srgbClr val="FF0000"/>
                </a:solidFill>
              </a:rPr>
              <a:t>Clinical Practice </a:t>
            </a:r>
            <a:r>
              <a:rPr lang="en-US" sz="2400" b="1" dirty="0">
                <a:solidFill>
                  <a:srgbClr val="FF0000"/>
                </a:solidFill>
              </a:rPr>
              <a:t>Guidelines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21" y="1596788"/>
            <a:ext cx="9498391" cy="5261212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2400" dirty="0"/>
              <a:t>In terms of </a:t>
            </a:r>
            <a:r>
              <a:rPr lang="en-US" sz="2400" dirty="0" smtClean="0"/>
              <a:t>the strength </a:t>
            </a:r>
            <a:r>
              <a:rPr lang="en-US" sz="2400" dirty="0"/>
              <a:t>of the </a:t>
            </a:r>
            <a:r>
              <a:rPr lang="en-US" sz="2400" dirty="0" smtClean="0"/>
              <a:t>recommendation: </a:t>
            </a:r>
          </a:p>
          <a:p>
            <a:r>
              <a:rPr lang="en-US" sz="2400" dirty="0" smtClean="0"/>
              <a:t>Strong recommendations use </a:t>
            </a:r>
            <a:r>
              <a:rPr lang="en-US" sz="2400" dirty="0"/>
              <a:t>the phrase “we recommend” and </a:t>
            </a:r>
            <a:r>
              <a:rPr lang="en-US" sz="2400" dirty="0" smtClean="0"/>
              <a:t>the number </a:t>
            </a:r>
            <a:r>
              <a:rPr lang="en-US" sz="2400" b="1" dirty="0" smtClean="0"/>
              <a:t>1</a:t>
            </a:r>
          </a:p>
          <a:p>
            <a:r>
              <a:rPr lang="en-US" sz="2400" dirty="0" smtClean="0"/>
              <a:t>Weak </a:t>
            </a:r>
            <a:r>
              <a:rPr lang="en-US" sz="2400" dirty="0"/>
              <a:t>recommendations use the </a:t>
            </a:r>
            <a:r>
              <a:rPr lang="en-US" sz="2400" dirty="0" smtClean="0"/>
              <a:t>phrase “</a:t>
            </a:r>
            <a:r>
              <a:rPr lang="en-US" sz="2400" dirty="0"/>
              <a:t>we suggest” and the number </a:t>
            </a:r>
            <a:r>
              <a:rPr lang="en-US" sz="2400" b="1" dirty="0"/>
              <a:t>2.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Cross-filled circles indicate </a:t>
            </a:r>
            <a:r>
              <a:rPr lang="en-US" sz="2400" dirty="0"/>
              <a:t>the quality of the </a:t>
            </a:r>
            <a:r>
              <a:rPr lang="en-US" sz="2400" dirty="0" err="1" smtClean="0"/>
              <a:t>evidence,such</a:t>
            </a:r>
            <a:r>
              <a:rPr lang="en-US" sz="2400" dirty="0" smtClean="0"/>
              <a:t> that denotes</a:t>
            </a:r>
          </a:p>
          <a:p>
            <a:r>
              <a:rPr lang="en-US" sz="2400" dirty="0" smtClean="0"/>
              <a:t>Very </a:t>
            </a:r>
            <a:r>
              <a:rPr lang="en-US" sz="2400" dirty="0"/>
              <a:t>low quality evidence; 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Low quality</a:t>
            </a:r>
            <a:r>
              <a:rPr lang="en-US" sz="2400" dirty="0"/>
              <a:t>; 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Moderate </a:t>
            </a:r>
            <a:r>
              <a:rPr lang="en-US" sz="2400" dirty="0"/>
              <a:t>quality; </a:t>
            </a:r>
            <a:endParaRPr lang="en-US" sz="2400" dirty="0" smtClean="0"/>
          </a:p>
          <a:p>
            <a:r>
              <a:rPr lang="en-US" sz="2400" dirty="0" smtClean="0"/>
              <a:t>High </a:t>
            </a:r>
            <a:r>
              <a:rPr lang="en-US" sz="2400" dirty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7" y="5273967"/>
            <a:ext cx="875828" cy="277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77" y="5745135"/>
            <a:ext cx="875694" cy="292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852" y="6237026"/>
            <a:ext cx="824125" cy="263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56" y="4722128"/>
            <a:ext cx="907380" cy="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419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2.4.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8305"/>
            <a:ext cx="8915400" cy="4322917"/>
          </a:xfrm>
        </p:spPr>
        <p:txBody>
          <a:bodyPr/>
          <a:lstStyle/>
          <a:p>
            <a:r>
              <a:rPr lang="en-US" sz="2800" dirty="0"/>
              <a:t>In making this recommendation, we believe that </a:t>
            </a:r>
            <a:r>
              <a:rPr lang="en-US" sz="2800" dirty="0" smtClean="0"/>
              <a:t>a priority </a:t>
            </a:r>
            <a:r>
              <a:rPr lang="en-US" sz="2800" dirty="0"/>
              <a:t>should be placed on reducing the </a:t>
            </a:r>
            <a:r>
              <a:rPr lang="en-US" sz="2800" dirty="0" smtClean="0"/>
              <a:t>overall increased </a:t>
            </a:r>
            <a:r>
              <a:rPr lang="en-US" sz="2800" dirty="0"/>
              <a:t>morbidity from pregnancy </a:t>
            </a:r>
            <a:r>
              <a:rPr lang="en-US" sz="2800" dirty="0" smtClean="0"/>
              <a:t>complications such </a:t>
            </a:r>
            <a:r>
              <a:rPr lang="en-US" sz="2800" dirty="0"/>
              <a:t>as </a:t>
            </a:r>
            <a:r>
              <a:rPr lang="en-US" sz="2800" dirty="0" smtClean="0"/>
              <a:t>GDM, </a:t>
            </a:r>
            <a:r>
              <a:rPr lang="en-US" sz="2800" dirty="0"/>
              <a:t>pre-</a:t>
            </a:r>
            <a:r>
              <a:rPr lang="en-US" sz="2800" dirty="0" err="1"/>
              <a:t>eclampsia</a:t>
            </a:r>
            <a:r>
              <a:rPr lang="en-US" sz="2800" dirty="0"/>
              <a:t>, </a:t>
            </a:r>
            <a:r>
              <a:rPr lang="en-US" sz="2800" dirty="0" smtClean="0"/>
              <a:t>and preterm </a:t>
            </a:r>
            <a:r>
              <a:rPr lang="en-US" sz="2800" dirty="0"/>
              <a:t>delivery in women with PCOS. </a:t>
            </a:r>
            <a:endParaRPr lang="en-US" sz="2800" dirty="0" smtClean="0"/>
          </a:p>
          <a:p>
            <a:r>
              <a:rPr lang="en-US" sz="2800" dirty="0" smtClean="0"/>
              <a:t>Whether these </a:t>
            </a:r>
            <a:r>
              <a:rPr lang="en-US" sz="2800" dirty="0"/>
              <a:t>increased risks are due to PCOS itself or </a:t>
            </a:r>
            <a:r>
              <a:rPr lang="en-US" sz="2800" dirty="0" smtClean="0"/>
              <a:t>the features </a:t>
            </a:r>
            <a:r>
              <a:rPr lang="en-US" sz="2800" dirty="0"/>
              <a:t>associated with PCOS such as IR or </a:t>
            </a:r>
            <a:r>
              <a:rPr lang="en-US" sz="2800" dirty="0" smtClean="0"/>
              <a:t>obesity requires </a:t>
            </a:r>
            <a:r>
              <a:rPr lang="en-US" sz="2800" dirty="0"/>
              <a:t>further study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609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Fetal origins</a:t>
            </a:r>
            <a:br>
              <a:rPr lang="en-US" sz="4400" b="1" i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70"/>
            <a:ext cx="8915400" cy="42052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2.5.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000" dirty="0" smtClean="0"/>
              <a:t>Nonhuman </a:t>
            </a:r>
            <a:r>
              <a:rPr lang="en-US" sz="2000" dirty="0"/>
              <a:t>models </a:t>
            </a:r>
            <a:r>
              <a:rPr lang="en-US" sz="2000" dirty="0" smtClean="0"/>
              <a:t>suggest that </a:t>
            </a:r>
            <a:r>
              <a:rPr lang="en-US" sz="2000" dirty="0"/>
              <a:t>androgen exposure in utero may program </a:t>
            </a:r>
            <a:r>
              <a:rPr lang="en-US" sz="2000" dirty="0" smtClean="0"/>
              <a:t>the fetus </a:t>
            </a:r>
            <a:r>
              <a:rPr lang="en-US" sz="2000" dirty="0"/>
              <a:t>to express features characteristic of PCOS </a:t>
            </a:r>
            <a:r>
              <a:rPr lang="en-US" sz="2000" dirty="0" smtClean="0"/>
              <a:t>in adult </a:t>
            </a:r>
            <a:r>
              <a:rPr lang="en-US" sz="2000" dirty="0"/>
              <a:t>life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Human data are limited, but </a:t>
            </a:r>
            <a:r>
              <a:rPr lang="en-US" sz="2000" dirty="0" smtClean="0"/>
              <a:t>there is </a:t>
            </a:r>
            <a:r>
              <a:rPr lang="en-US" sz="2000" dirty="0"/>
              <a:t>evidence of fetal programming by androgens in </a:t>
            </a:r>
            <a:r>
              <a:rPr lang="en-US" sz="2000" dirty="0" smtClean="0"/>
              <a:t>girls with CAH </a:t>
            </a:r>
            <a:r>
              <a:rPr lang="en-US" sz="2000" dirty="0"/>
              <a:t>or with a mother </a:t>
            </a:r>
            <a:r>
              <a:rPr lang="en-US" sz="2000" dirty="0" smtClean="0"/>
              <a:t>with a </a:t>
            </a:r>
            <a:r>
              <a:rPr lang="en-US" sz="2000" dirty="0" err="1"/>
              <a:t>virilizing</a:t>
            </a:r>
            <a:r>
              <a:rPr lang="en-US" sz="2000" dirty="0"/>
              <a:t> tumor 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Androgen </a:t>
            </a:r>
            <a:r>
              <a:rPr lang="en-US" sz="2000" b="1" dirty="0">
                <a:solidFill>
                  <a:srgbClr val="7030A0"/>
                </a:solidFill>
              </a:rPr>
              <a:t>levels may </a:t>
            </a:r>
            <a:r>
              <a:rPr lang="en-US" sz="2000" b="1" dirty="0" smtClean="0">
                <a:solidFill>
                  <a:srgbClr val="7030A0"/>
                </a:solidFill>
              </a:rPr>
              <a:t>be increased </a:t>
            </a:r>
            <a:r>
              <a:rPr lang="en-US" sz="2000" b="1" dirty="0">
                <a:solidFill>
                  <a:srgbClr val="7030A0"/>
                </a:solidFill>
              </a:rPr>
              <a:t>in pregnant women with </a:t>
            </a:r>
            <a:r>
              <a:rPr lang="en-US" sz="2000" b="1" dirty="0" smtClean="0">
                <a:solidFill>
                  <a:srgbClr val="7030A0"/>
                </a:solidFill>
              </a:rPr>
              <a:t>PCO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relationship between T levels during </a:t>
            </a:r>
            <a:r>
              <a:rPr lang="en-US" sz="2000" dirty="0" smtClean="0"/>
              <a:t>pregnancy in </a:t>
            </a:r>
            <a:r>
              <a:rPr lang="en-US" sz="2000" dirty="0"/>
              <a:t>women with PCOS to outcomes remains </a:t>
            </a:r>
            <a:r>
              <a:rPr lang="en-US" sz="2000" dirty="0" smtClean="0"/>
              <a:t>to be </a:t>
            </a:r>
            <a:r>
              <a:rPr lang="en-US" sz="2000" dirty="0"/>
              <a:t>determined using accurate assay methodology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12344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IUGR has </a:t>
            </a:r>
            <a:r>
              <a:rPr lang="en-US" sz="2400" b="1" dirty="0">
                <a:solidFill>
                  <a:srgbClr val="7030A0"/>
                </a:solidFill>
              </a:rPr>
              <a:t>been associated with </a:t>
            </a:r>
            <a:r>
              <a:rPr lang="en-US" sz="2400" b="1" dirty="0" smtClean="0">
                <a:solidFill>
                  <a:srgbClr val="7030A0"/>
                </a:solidFill>
              </a:rPr>
              <a:t>increased rates </a:t>
            </a:r>
            <a:r>
              <a:rPr lang="en-US" sz="2400" b="1" dirty="0">
                <a:solidFill>
                  <a:srgbClr val="7030A0"/>
                </a:solidFill>
              </a:rPr>
              <a:t>of </a:t>
            </a:r>
            <a:r>
              <a:rPr lang="en-US" sz="2400" b="1" dirty="0" smtClean="0">
                <a:solidFill>
                  <a:srgbClr val="7030A0"/>
                </a:solidFill>
              </a:rPr>
              <a:t>CHD, HTN, and T2DM</a:t>
            </a:r>
            <a:r>
              <a:rPr lang="en-US" sz="2400" b="1" dirty="0">
                <a:solidFill>
                  <a:srgbClr val="7030A0"/>
                </a:solidFill>
              </a:rPr>
              <a:t>, providing evidence for fetal programming </a:t>
            </a:r>
            <a:r>
              <a:rPr lang="en-US" sz="2400" b="1" dirty="0" smtClean="0">
                <a:solidFill>
                  <a:srgbClr val="7030A0"/>
                </a:solidFill>
              </a:rPr>
              <a:t>of adult </a:t>
            </a:r>
            <a:r>
              <a:rPr lang="en-US" sz="2400" b="1" dirty="0">
                <a:solidFill>
                  <a:srgbClr val="7030A0"/>
                </a:solidFill>
              </a:rPr>
              <a:t>diseases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There are limited data to </a:t>
            </a:r>
            <a:r>
              <a:rPr lang="en-US" sz="2400" b="1" dirty="0" smtClean="0">
                <a:solidFill>
                  <a:srgbClr val="7030A0"/>
                </a:solidFill>
              </a:rPr>
              <a:t>suggest that IUGR </a:t>
            </a:r>
            <a:r>
              <a:rPr lang="en-US" sz="2400" b="1" dirty="0">
                <a:solidFill>
                  <a:srgbClr val="7030A0"/>
                </a:solidFill>
              </a:rPr>
              <a:t>may be </a:t>
            </a:r>
            <a:r>
              <a:rPr lang="en-US" sz="2400" b="1" dirty="0" smtClean="0">
                <a:solidFill>
                  <a:srgbClr val="7030A0"/>
                </a:solidFill>
              </a:rPr>
              <a:t>associated with </a:t>
            </a:r>
            <a:r>
              <a:rPr lang="en-US" sz="2400" b="1" dirty="0">
                <a:solidFill>
                  <a:srgbClr val="7030A0"/>
                </a:solidFill>
              </a:rPr>
              <a:t>subsequent development of PCOS in some </a:t>
            </a:r>
            <a:r>
              <a:rPr lang="en-US" sz="2400" b="1" dirty="0" smtClean="0">
                <a:solidFill>
                  <a:srgbClr val="7030A0"/>
                </a:solidFill>
              </a:rPr>
              <a:t>populations 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addition, a subset of girls born </a:t>
            </a:r>
            <a:r>
              <a:rPr lang="en-US" sz="2400" dirty="0" smtClean="0"/>
              <a:t>small for </a:t>
            </a:r>
            <a:r>
              <a:rPr lang="en-US" sz="2400" dirty="0"/>
              <a:t>gestational age are at risk for developing </a:t>
            </a:r>
            <a:r>
              <a:rPr lang="en-US" sz="2400" b="1" dirty="0" smtClean="0">
                <a:solidFill>
                  <a:srgbClr val="7030A0"/>
                </a:solidFill>
              </a:rPr>
              <a:t>premature </a:t>
            </a:r>
            <a:r>
              <a:rPr lang="en-US" sz="2400" b="1" dirty="0" err="1" smtClean="0">
                <a:solidFill>
                  <a:srgbClr val="7030A0"/>
                </a:solidFill>
              </a:rPr>
              <a:t>adrenarche</a:t>
            </a:r>
            <a:r>
              <a:rPr lang="en-US" sz="2400" b="1" dirty="0">
                <a:solidFill>
                  <a:srgbClr val="7030A0"/>
                </a:solidFill>
              </a:rPr>
              <a:t>, IR, or PCOS </a:t>
            </a:r>
            <a:endParaRPr lang="en-US" sz="2400" dirty="0" smtClean="0"/>
          </a:p>
          <a:p>
            <a:r>
              <a:rPr lang="en-US" sz="2400" dirty="0" smtClean="0"/>
              <a:t>Available data support </a:t>
            </a:r>
            <a:r>
              <a:rPr lang="en-US" sz="2400" dirty="0"/>
              <a:t>the concept that rapid postnatal weight </a:t>
            </a:r>
            <a:r>
              <a:rPr lang="en-US" sz="2400" dirty="0" smtClean="0"/>
              <a:t>gain and </a:t>
            </a:r>
            <a:r>
              <a:rPr lang="en-US" sz="2400" dirty="0"/>
              <a:t>subsequent adiposity can exacerbate </a:t>
            </a:r>
            <a:r>
              <a:rPr lang="en-US" sz="2400" dirty="0" smtClean="0"/>
              <a:t>metabolic abnormalities </a:t>
            </a:r>
            <a:r>
              <a:rPr lang="en-US" sz="2400" dirty="0"/>
              <a:t>and PCOS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92098"/>
            <a:ext cx="8911687" cy="86349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Endometrial cancer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32763"/>
            <a:ext cx="8915400" cy="518614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2.6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a long-term follow-up </a:t>
            </a:r>
            <a:r>
              <a:rPr lang="en-US" sz="2400" dirty="0" smtClean="0"/>
              <a:t>of women </a:t>
            </a:r>
            <a:r>
              <a:rPr lang="en-US" sz="2400" dirty="0"/>
              <a:t>with PCOS in the </a:t>
            </a:r>
            <a:r>
              <a:rPr lang="en-US" sz="2400" dirty="0" smtClean="0"/>
              <a:t>UK, morbidity data </a:t>
            </a:r>
            <a:r>
              <a:rPr lang="en-US" sz="2400" dirty="0"/>
              <a:t>over 31 years were available on 319 </a:t>
            </a:r>
            <a:r>
              <a:rPr lang="en-US" sz="2400" dirty="0" smtClean="0"/>
              <a:t>compared with </a:t>
            </a:r>
            <a:r>
              <a:rPr lang="en-US" sz="2400" dirty="0"/>
              <a:t>1,060 control women. </a:t>
            </a:r>
            <a:r>
              <a:rPr lang="en-US" sz="2400" dirty="0" smtClean="0"/>
              <a:t>Women </a:t>
            </a:r>
            <a:r>
              <a:rPr lang="en-US" sz="2400" dirty="0"/>
              <a:t>with PCOS </a:t>
            </a:r>
            <a:r>
              <a:rPr lang="en-US" sz="2400" dirty="0" smtClean="0"/>
              <a:t>did not </a:t>
            </a:r>
            <a:r>
              <a:rPr lang="en-US" sz="2400" dirty="0"/>
              <a:t>have a higher all-cause mortality but did show </a:t>
            </a:r>
            <a:r>
              <a:rPr lang="en-US" sz="2400" dirty="0" smtClean="0"/>
              <a:t>a 3.5 </a:t>
            </a:r>
            <a:r>
              <a:rPr lang="en-US" sz="2400" dirty="0"/>
              <a:t>increased relative risk </a:t>
            </a:r>
            <a:r>
              <a:rPr lang="en-US" sz="2400" dirty="0" smtClean="0"/>
              <a:t>of </a:t>
            </a:r>
            <a:r>
              <a:rPr lang="en-US" sz="2400" dirty="0"/>
              <a:t>development </a:t>
            </a:r>
            <a:r>
              <a:rPr lang="en-US" sz="2400" dirty="0" smtClean="0"/>
              <a:t>of endometrial </a:t>
            </a:r>
            <a:r>
              <a:rPr lang="en-US" sz="2400" dirty="0"/>
              <a:t>cancer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more recent </a:t>
            </a:r>
            <a:r>
              <a:rPr lang="en-US" sz="2400" dirty="0" smtClean="0"/>
              <a:t>meta-analysis assessing </a:t>
            </a:r>
            <a:r>
              <a:rPr lang="en-US" sz="2400" dirty="0"/>
              <a:t>the association between PCOS </a:t>
            </a:r>
            <a:r>
              <a:rPr lang="en-US" sz="2400" dirty="0" smtClean="0"/>
              <a:t>and endometrial </a:t>
            </a:r>
            <a:r>
              <a:rPr lang="en-US" sz="2400" dirty="0"/>
              <a:t>cancer suggested that </a:t>
            </a:r>
            <a:r>
              <a:rPr lang="en-US" sz="2400" b="1" dirty="0">
                <a:solidFill>
                  <a:srgbClr val="7030A0"/>
                </a:solidFill>
              </a:rPr>
              <a:t>women with </a:t>
            </a:r>
            <a:r>
              <a:rPr lang="en-US" sz="2400" b="1" dirty="0" smtClean="0">
                <a:solidFill>
                  <a:srgbClr val="7030A0"/>
                </a:solidFill>
              </a:rPr>
              <a:t>PCOS had </a:t>
            </a:r>
            <a:r>
              <a:rPr lang="en-US" sz="2400" b="1" dirty="0">
                <a:solidFill>
                  <a:srgbClr val="7030A0"/>
                </a:solidFill>
              </a:rPr>
              <a:t>an increased risk of developing </a:t>
            </a:r>
            <a:r>
              <a:rPr lang="en-US" sz="2400" b="1" dirty="0" smtClean="0">
                <a:solidFill>
                  <a:srgbClr val="7030A0"/>
                </a:solidFill>
              </a:rPr>
              <a:t>endometrial cancer </a:t>
            </a:r>
            <a:r>
              <a:rPr lang="en-US" sz="2400" b="1" dirty="0">
                <a:solidFill>
                  <a:srgbClr val="7030A0"/>
                </a:solidFill>
              </a:rPr>
              <a:t>(RR = 2.7; 95% CI, 1.0–7.29</a:t>
            </a:r>
            <a:r>
              <a:rPr lang="en-US" sz="2400" b="1" dirty="0" smtClean="0">
                <a:solidFill>
                  <a:srgbClr val="7030A0"/>
                </a:solidFill>
              </a:rPr>
              <a:t>), confirmed by </a:t>
            </a:r>
            <a:r>
              <a:rPr lang="en-US" sz="2400" b="1" dirty="0">
                <a:solidFill>
                  <a:srgbClr val="7030A0"/>
                </a:solidFill>
              </a:rPr>
              <a:t>a subsequent systematic review with a </a:t>
            </a:r>
            <a:r>
              <a:rPr lang="en-US" sz="2400" b="1" dirty="0" smtClean="0">
                <a:solidFill>
                  <a:srgbClr val="7030A0"/>
                </a:solidFill>
              </a:rPr>
              <a:t>3-fold </a:t>
            </a:r>
            <a:r>
              <a:rPr lang="en-US" sz="2400" b="1" dirty="0">
                <a:solidFill>
                  <a:srgbClr val="7030A0"/>
                </a:solidFill>
              </a:rPr>
              <a:t>increased risk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32264"/>
            <a:ext cx="8915400" cy="57846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Young </a:t>
            </a:r>
            <a:r>
              <a:rPr lang="en-US" sz="2400" b="1" dirty="0">
                <a:solidFill>
                  <a:srgbClr val="7030A0"/>
                </a:solidFill>
              </a:rPr>
              <a:t>women </a:t>
            </a:r>
            <a:r>
              <a:rPr lang="en-US" sz="2400" b="1" dirty="0" smtClean="0">
                <a:solidFill>
                  <a:srgbClr val="7030A0"/>
                </a:solidFill>
              </a:rPr>
              <a:t>with endometrial </a:t>
            </a:r>
            <a:r>
              <a:rPr lang="en-US" sz="2400" b="1" dirty="0">
                <a:solidFill>
                  <a:srgbClr val="7030A0"/>
                </a:solidFill>
              </a:rPr>
              <a:t>cancer are more likely to be </a:t>
            </a:r>
            <a:r>
              <a:rPr lang="en-US" sz="2400" b="1" dirty="0" smtClean="0">
                <a:solidFill>
                  <a:srgbClr val="7030A0"/>
                </a:solidFill>
              </a:rPr>
              <a:t>nulliparous and </a:t>
            </a:r>
            <a:r>
              <a:rPr lang="en-US" sz="2400" b="1" dirty="0">
                <a:solidFill>
                  <a:srgbClr val="7030A0"/>
                </a:solidFill>
              </a:rPr>
              <a:t>infertile, have higher rates of </a:t>
            </a:r>
            <a:r>
              <a:rPr lang="en-US" sz="2400" b="1" dirty="0" err="1">
                <a:solidFill>
                  <a:srgbClr val="7030A0"/>
                </a:solidFill>
              </a:rPr>
              <a:t>hirsutism</a:t>
            </a:r>
            <a:r>
              <a:rPr lang="en-US" sz="2400" b="1" dirty="0">
                <a:solidFill>
                  <a:srgbClr val="7030A0"/>
                </a:solidFill>
              </a:rPr>
              <a:t>, and </a:t>
            </a:r>
            <a:r>
              <a:rPr lang="en-US" sz="2400" b="1" dirty="0" smtClean="0">
                <a:solidFill>
                  <a:srgbClr val="7030A0"/>
                </a:solidFill>
              </a:rPr>
              <a:t>have a </a:t>
            </a:r>
            <a:r>
              <a:rPr lang="en-US" sz="2400" b="1" dirty="0">
                <a:solidFill>
                  <a:srgbClr val="7030A0"/>
                </a:solidFill>
              </a:rPr>
              <a:t>slightly higher chance for </a:t>
            </a:r>
            <a:r>
              <a:rPr lang="en-US" sz="2400" b="1" dirty="0" err="1">
                <a:solidFill>
                  <a:srgbClr val="7030A0"/>
                </a:solidFill>
              </a:rPr>
              <a:t>oligomenorrhea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currently are no data supporting </a:t>
            </a:r>
            <a:r>
              <a:rPr lang="en-US" sz="2400" dirty="0" smtClean="0"/>
              <a:t>routine endometrial </a:t>
            </a:r>
            <a:r>
              <a:rPr lang="en-US" sz="2400" dirty="0"/>
              <a:t>biopsy of asymptomatic </a:t>
            </a:r>
            <a:r>
              <a:rPr lang="en-US" sz="2400" dirty="0" smtClean="0"/>
              <a:t>women or ultrasound </a:t>
            </a:r>
            <a:r>
              <a:rPr lang="en-US" sz="2400" dirty="0"/>
              <a:t>screening of </a:t>
            </a:r>
            <a:r>
              <a:rPr lang="en-US" sz="2400" dirty="0" smtClean="0"/>
              <a:t>endometrium . </a:t>
            </a:r>
          </a:p>
          <a:p>
            <a:r>
              <a:rPr lang="en-US" sz="2400" dirty="0" smtClean="0"/>
              <a:t>US </a:t>
            </a:r>
            <a:r>
              <a:rPr lang="en-US" sz="2400" dirty="0"/>
              <a:t>screening in women without </a:t>
            </a:r>
            <a:r>
              <a:rPr lang="en-US" sz="2400" dirty="0" smtClean="0"/>
              <a:t>abnormal bleeding </a:t>
            </a:r>
            <a:r>
              <a:rPr lang="en-US" sz="2400" dirty="0"/>
              <a:t>shows poor diagnostic accuracy for </a:t>
            </a:r>
            <a:r>
              <a:rPr lang="en-US" sz="2400" dirty="0" smtClean="0"/>
              <a:t>diagnosing intrauterine </a:t>
            </a:r>
            <a:r>
              <a:rPr lang="en-US" sz="2400" dirty="0"/>
              <a:t>pathology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American Cancer </a:t>
            </a:r>
            <a:r>
              <a:rPr lang="en-US" sz="2400" dirty="0"/>
              <a:t>Society recommends against </a:t>
            </a:r>
            <a:r>
              <a:rPr lang="en-US" sz="2400" dirty="0" smtClean="0"/>
              <a:t> routine cancer </a:t>
            </a:r>
            <a:r>
              <a:rPr lang="en-US" sz="2400" dirty="0"/>
              <a:t>screening for endometrial cancer in women </a:t>
            </a:r>
            <a:r>
              <a:rPr lang="en-US" sz="2400" dirty="0" smtClean="0"/>
              <a:t>at average </a:t>
            </a:r>
            <a:r>
              <a:rPr lang="en-US" sz="2400" dirty="0"/>
              <a:t>or increased risk (with the exception of </a:t>
            </a:r>
            <a:r>
              <a:rPr lang="en-US" sz="2400" dirty="0" smtClean="0"/>
              <a:t>Lynch syndrome</a:t>
            </a:r>
            <a:r>
              <a:rPr lang="en-US" sz="2400" dirty="0"/>
              <a:t>), but women should be counseled to </a:t>
            </a:r>
            <a:r>
              <a:rPr lang="en-US" sz="2400" dirty="0" smtClean="0"/>
              <a:t>report unexpected </a:t>
            </a:r>
            <a:r>
              <a:rPr lang="en-US" sz="2400" dirty="0"/>
              <a:t>bleeding and spotting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823" y="624110"/>
            <a:ext cx="9211789" cy="6997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2.6.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528" y="1464858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dirty="0"/>
              <a:t>In making this recommendation for increased </a:t>
            </a:r>
            <a:r>
              <a:rPr lang="en-US" sz="2800" dirty="0" smtClean="0"/>
              <a:t>awareness of </a:t>
            </a:r>
            <a:r>
              <a:rPr lang="en-US" sz="2800" dirty="0"/>
              <a:t>endometrial cancer risk in women with PCOS</a:t>
            </a:r>
            <a:r>
              <a:rPr lang="en-US" sz="2800" dirty="0" smtClean="0"/>
              <a:t>, particularly </a:t>
            </a:r>
            <a:r>
              <a:rPr lang="en-US" sz="2800" dirty="0"/>
              <a:t>those with </a:t>
            </a:r>
            <a:r>
              <a:rPr lang="en-US" sz="2800" dirty="0" smtClean="0"/>
              <a:t>AUB, prolonged </a:t>
            </a:r>
            <a:r>
              <a:rPr lang="en-US" sz="2800" dirty="0"/>
              <a:t>amenorrhea, diabetes, and/or obesity, </a:t>
            </a:r>
            <a:r>
              <a:rPr lang="en-US" sz="2800" dirty="0" smtClean="0"/>
              <a:t>we </a:t>
            </a:r>
            <a:r>
              <a:rPr lang="en-US" sz="2800" dirty="0"/>
              <a:t>believe that a priority should be placed on the </a:t>
            </a:r>
            <a:r>
              <a:rPr lang="en-US" sz="2800" dirty="0" smtClean="0"/>
              <a:t>consequences of </a:t>
            </a:r>
            <a:r>
              <a:rPr lang="en-US" sz="2800" dirty="0"/>
              <a:t>development of endometrial cancer, </a:t>
            </a:r>
            <a:r>
              <a:rPr lang="en-US" sz="2800" dirty="0" smtClean="0"/>
              <a:t>and this </a:t>
            </a:r>
            <a:r>
              <a:rPr lang="en-US" sz="2800" dirty="0"/>
              <a:t>priority offsets the limited data available for </a:t>
            </a:r>
            <a:r>
              <a:rPr lang="en-US" sz="2800" dirty="0" smtClean="0"/>
              <a:t>independent association </a:t>
            </a:r>
            <a:r>
              <a:rPr lang="en-US" sz="2800" dirty="0"/>
              <a:t>with PCOS</a:t>
            </a:r>
            <a:r>
              <a:rPr lang="en-US" sz="20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07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92D050"/>
                </a:solidFill>
              </a:rPr>
              <a:t>Obesity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4084"/>
            <a:ext cx="8915400" cy="4749419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2.7.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Prevalence of obesity in PCOS</a:t>
            </a:r>
          </a:p>
          <a:p>
            <a:r>
              <a:rPr lang="en-US" sz="2400" dirty="0" smtClean="0"/>
              <a:t>Studies </a:t>
            </a:r>
            <a:r>
              <a:rPr lang="en-US" sz="2400" dirty="0"/>
              <a:t>in different countries </a:t>
            </a:r>
            <a:r>
              <a:rPr lang="en-US" sz="2400" dirty="0" smtClean="0"/>
              <a:t>with significantly </a:t>
            </a:r>
            <a:r>
              <a:rPr lang="en-US" sz="2400" dirty="0"/>
              <a:t>different background rates of </a:t>
            </a:r>
            <a:r>
              <a:rPr lang="en-US" sz="2400" dirty="0" smtClean="0"/>
              <a:t>obesity (</a:t>
            </a:r>
            <a:r>
              <a:rPr lang="en-US" sz="2400" dirty="0"/>
              <a:t>30–70%) have yielded similar rates for the </a:t>
            </a:r>
            <a:r>
              <a:rPr lang="en-US" sz="2400" dirty="0" smtClean="0"/>
              <a:t>prevalence of </a:t>
            </a:r>
            <a:r>
              <a:rPr lang="en-US" sz="2400" dirty="0"/>
              <a:t>PCOS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Whether </a:t>
            </a:r>
            <a:r>
              <a:rPr lang="en-US" sz="2400" dirty="0"/>
              <a:t>the incidence </a:t>
            </a:r>
            <a:r>
              <a:rPr lang="en-US" sz="2400" dirty="0" smtClean="0"/>
              <a:t>of PCOS </a:t>
            </a:r>
            <a:r>
              <a:rPr lang="en-US" sz="2400" dirty="0"/>
              <a:t>may parallel the growing epidemic of obesity </a:t>
            </a:r>
            <a:r>
              <a:rPr lang="en-US" sz="2400" dirty="0" smtClean="0"/>
              <a:t>is unknown</a:t>
            </a:r>
            <a:r>
              <a:rPr lang="en-US" sz="2400" dirty="0"/>
              <a:t>, although a modest but </a:t>
            </a:r>
            <a:r>
              <a:rPr lang="en-US" sz="2400" dirty="0" smtClean="0"/>
              <a:t>non significant trend in </a:t>
            </a:r>
            <a:r>
              <a:rPr lang="en-US" sz="2400" dirty="0"/>
              <a:t>the prevalence of PCOS with increasing BMI </a:t>
            </a:r>
            <a:r>
              <a:rPr lang="en-US" sz="2400" dirty="0" smtClean="0"/>
              <a:t>has been </a:t>
            </a:r>
            <a:r>
              <a:rPr lang="en-US" sz="2400" dirty="0"/>
              <a:t>reported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Obesity </a:t>
            </a:r>
            <a:r>
              <a:rPr lang="en-US" sz="2400" dirty="0"/>
              <a:t>may also cluster </a:t>
            </a:r>
            <a:r>
              <a:rPr lang="en-US" sz="2400" dirty="0" smtClean="0"/>
              <a:t>in PCOS </a:t>
            </a:r>
            <a:r>
              <a:rPr lang="en-US" sz="2400" dirty="0"/>
              <a:t>families </a:t>
            </a:r>
            <a:r>
              <a:rPr lang="en-US" sz="2400" dirty="0" smtClean="0"/>
              <a:t>, </a:t>
            </a:r>
            <a:r>
              <a:rPr lang="en-US" sz="2400" dirty="0"/>
              <a:t>and referral bias to </a:t>
            </a:r>
            <a:r>
              <a:rPr lang="en-US" sz="2400" dirty="0" smtClean="0"/>
              <a:t>specialty clinics </a:t>
            </a:r>
            <a:r>
              <a:rPr lang="en-US" sz="2400" dirty="0"/>
              <a:t>may also elevate the association of PCOS </a:t>
            </a:r>
            <a:r>
              <a:rPr lang="en-US" sz="2400" dirty="0" smtClean="0"/>
              <a:t>with obesity 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57" y="787782"/>
            <a:ext cx="8802355" cy="727119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Impact of obesity on the phenotype of </a:t>
            </a:r>
            <a:r>
              <a:rPr lang="en-US" sz="2800" b="1" i="1" dirty="0" smtClean="0">
                <a:solidFill>
                  <a:srgbClr val="FF0000"/>
                </a:solidFill>
              </a:rPr>
              <a:t>PCOS: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71"/>
            <a:ext cx="8915400" cy="4531056"/>
          </a:xfrm>
        </p:spPr>
        <p:txBody>
          <a:bodyPr>
            <a:noAutofit/>
          </a:bodyPr>
          <a:lstStyle/>
          <a:p>
            <a:r>
              <a:rPr lang="en-US" sz="2000" dirty="0"/>
              <a:t>Obesity in general and abdominal obesity in </a:t>
            </a:r>
            <a:r>
              <a:rPr lang="en-US" sz="2000" dirty="0" smtClean="0"/>
              <a:t>particular cause </a:t>
            </a:r>
            <a:r>
              <a:rPr lang="en-US" sz="2000" dirty="0"/>
              <a:t>relative </a:t>
            </a:r>
            <a:r>
              <a:rPr lang="en-US" sz="2000" dirty="0" smtClean="0"/>
              <a:t>hyper</a:t>
            </a:r>
            <a:r>
              <a:rPr lang="fa-IR" sz="2000" dirty="0" smtClean="0"/>
              <a:t> </a:t>
            </a:r>
            <a:r>
              <a:rPr lang="en-US" sz="2000" dirty="0" err="1" smtClean="0"/>
              <a:t>androgenemia</a:t>
            </a:r>
            <a:r>
              <a:rPr lang="en-US" sz="2000" dirty="0"/>
              <a:t>, </a:t>
            </a:r>
            <a:r>
              <a:rPr lang="en-US" sz="2000" dirty="0" smtClean="0"/>
              <a:t>characterized </a:t>
            </a:r>
            <a:r>
              <a:rPr lang="en-US" sz="2000" b="1" dirty="0" smtClean="0">
                <a:solidFill>
                  <a:srgbClr val="7030A0"/>
                </a:solidFill>
              </a:rPr>
              <a:t>by </a:t>
            </a:r>
            <a:r>
              <a:rPr lang="en-US" sz="2000" b="1" dirty="0">
                <a:solidFill>
                  <a:srgbClr val="7030A0"/>
                </a:solidFill>
              </a:rPr>
              <a:t>reduced levels of SHBG and increased </a:t>
            </a:r>
            <a:r>
              <a:rPr lang="en-US" sz="2000" b="1" dirty="0" smtClean="0">
                <a:solidFill>
                  <a:srgbClr val="7030A0"/>
                </a:solidFill>
              </a:rPr>
              <a:t>bioavailable androgens </a:t>
            </a:r>
            <a:r>
              <a:rPr lang="en-US" sz="2000" b="1" dirty="0">
                <a:solidFill>
                  <a:srgbClr val="7030A0"/>
                </a:solidFill>
              </a:rPr>
              <a:t>delivered to target tissues 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dirty="0" smtClean="0"/>
              <a:t>Abdominal </a:t>
            </a:r>
            <a:r>
              <a:rPr lang="en-US" sz="2000" dirty="0"/>
              <a:t>obesity is also associated with an </a:t>
            </a:r>
            <a:r>
              <a:rPr lang="en-US" sz="2000" dirty="0" smtClean="0"/>
              <a:t>increased T </a:t>
            </a:r>
            <a:r>
              <a:rPr lang="en-US" sz="2000" dirty="0"/>
              <a:t>production rate and a non-SHBG-bound </a:t>
            </a:r>
            <a:r>
              <a:rPr lang="en-US" sz="2000" dirty="0" smtClean="0"/>
              <a:t>androgen production </a:t>
            </a:r>
            <a:r>
              <a:rPr lang="en-US" sz="2000" dirty="0"/>
              <a:t>rate of </a:t>
            </a:r>
            <a:r>
              <a:rPr lang="en-US" sz="2000" dirty="0" err="1" smtClean="0"/>
              <a:t>dehydro</a:t>
            </a:r>
            <a:r>
              <a:rPr lang="en-US" sz="2000" dirty="0" smtClean="0"/>
              <a:t> </a:t>
            </a:r>
            <a:r>
              <a:rPr lang="en-US" sz="2000" dirty="0" err="1" smtClean="0"/>
              <a:t>epiandrosterone</a:t>
            </a:r>
            <a:r>
              <a:rPr lang="en-US" sz="2000" dirty="0" smtClean="0"/>
              <a:t> and </a:t>
            </a:r>
            <a:r>
              <a:rPr lang="en-US" sz="2000" dirty="0" err="1" smtClean="0"/>
              <a:t>androstenedione</a:t>
            </a:r>
            <a:r>
              <a:rPr lang="en-US" sz="2000" dirty="0" smtClean="0"/>
              <a:t> .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Estrogen </a:t>
            </a:r>
            <a:r>
              <a:rPr lang="en-US" sz="2000" b="1" dirty="0">
                <a:solidFill>
                  <a:srgbClr val="7030A0"/>
                </a:solidFill>
              </a:rPr>
              <a:t>levels, </a:t>
            </a:r>
            <a:r>
              <a:rPr lang="en-US" sz="2000" b="1" dirty="0" smtClean="0">
                <a:solidFill>
                  <a:srgbClr val="7030A0"/>
                </a:solidFill>
              </a:rPr>
              <a:t>particularly </a:t>
            </a:r>
            <a:r>
              <a:rPr lang="en-US" sz="2000" b="1" dirty="0" err="1" smtClean="0">
                <a:solidFill>
                  <a:srgbClr val="7030A0"/>
                </a:solidFill>
              </a:rPr>
              <a:t>estrone</a:t>
            </a:r>
            <a:r>
              <a:rPr lang="en-US" sz="2000" b="1" dirty="0">
                <a:solidFill>
                  <a:srgbClr val="7030A0"/>
                </a:solidFill>
              </a:rPr>
              <a:t>, may also be higher in PCOS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Menstrual </a:t>
            </a:r>
            <a:r>
              <a:rPr lang="en-US" sz="2000" dirty="0"/>
              <a:t>disorders are frequent when the onset </a:t>
            </a:r>
            <a:r>
              <a:rPr lang="en-US" sz="2000" dirty="0" smtClean="0"/>
              <a:t>of excess </a:t>
            </a:r>
            <a:r>
              <a:rPr lang="en-US" sz="2000" dirty="0"/>
              <a:t>weight occurs during puberty rather </a:t>
            </a:r>
            <a:r>
              <a:rPr lang="en-US" sz="2000" dirty="0" smtClean="0"/>
              <a:t>than during </a:t>
            </a:r>
            <a:r>
              <a:rPr lang="en-US" sz="2000" dirty="0"/>
              <a:t>infancy </a:t>
            </a:r>
            <a:r>
              <a:rPr lang="en-US" sz="20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87781"/>
            <a:ext cx="8911687" cy="95913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2.7. Values and </a:t>
            </a:r>
            <a:r>
              <a:rPr lang="en-US" sz="4000" b="1" dirty="0" smtClean="0">
                <a:solidFill>
                  <a:srgbClr val="FF0000"/>
                </a:solidFill>
              </a:rPr>
              <a:t>preferences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making this recommendation, the committee believes that excess weight and obesity may have an important impact on the early development of PCOS and on the clinical presentation 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r>
              <a:rPr lang="en-US" sz="2800" dirty="0" smtClean="0"/>
              <a:t>Obesity </a:t>
            </a:r>
            <a:r>
              <a:rPr lang="en-US" sz="2800" dirty="0"/>
              <a:t>may change in degree and possibly in distribution from adolescence to postmenopausal age, and these changes should be monitored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86603"/>
            <a:ext cx="8911687" cy="866304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92D050"/>
                </a:solidFill>
              </a:rPr>
              <a:t>Depression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8"/>
            <a:ext cx="8915400" cy="393770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2.8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000" dirty="0" smtClean="0"/>
              <a:t>Small </a:t>
            </a:r>
            <a:r>
              <a:rPr lang="en-US" sz="2000" dirty="0"/>
              <a:t>observational community- and </a:t>
            </a:r>
            <a:r>
              <a:rPr lang="en-US" sz="2000" dirty="0" smtClean="0"/>
              <a:t>patient-based case </a:t>
            </a:r>
            <a:r>
              <a:rPr lang="en-US" sz="2000" dirty="0"/>
              <a:t>control studies consistently </a:t>
            </a:r>
            <a:r>
              <a:rPr lang="en-US" sz="2000" dirty="0">
                <a:solidFill>
                  <a:srgbClr val="292929"/>
                </a:solidFill>
              </a:rPr>
              <a:t>demonstrate </a:t>
            </a:r>
            <a:r>
              <a:rPr lang="en-US" sz="2000" dirty="0" smtClean="0">
                <a:solidFill>
                  <a:srgbClr val="292929"/>
                </a:solidFill>
              </a:rPr>
              <a:t>an increased </a:t>
            </a:r>
            <a:r>
              <a:rPr lang="en-US" sz="2000" dirty="0">
                <a:solidFill>
                  <a:srgbClr val="292929"/>
                </a:solidFill>
              </a:rPr>
              <a:t>prevalence of depression in women </a:t>
            </a:r>
            <a:r>
              <a:rPr lang="en-US" sz="2000" dirty="0" smtClean="0">
                <a:solidFill>
                  <a:srgbClr val="292929"/>
                </a:solidFill>
              </a:rPr>
              <a:t>with PCOS</a:t>
            </a:r>
            <a:r>
              <a:rPr lang="en-US" sz="2000" dirty="0">
                <a:solidFill>
                  <a:srgbClr val="292929"/>
                </a:solidFill>
              </a:rPr>
              <a:t>. </a:t>
            </a:r>
            <a:endParaRPr lang="fa-IR" sz="2000" dirty="0" smtClean="0">
              <a:solidFill>
                <a:srgbClr val="292929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In </a:t>
            </a:r>
            <a:r>
              <a:rPr lang="en-US" sz="2000" b="1" dirty="0">
                <a:solidFill>
                  <a:srgbClr val="7030A0"/>
                </a:solidFill>
              </a:rPr>
              <a:t>studies with direct </a:t>
            </a:r>
            <a:r>
              <a:rPr lang="en-US" sz="2000" b="1" dirty="0" smtClean="0">
                <a:solidFill>
                  <a:srgbClr val="7030A0"/>
                </a:solidFill>
              </a:rPr>
              <a:t>psychiatric interviews</a:t>
            </a:r>
            <a:r>
              <a:rPr lang="en-US" sz="2000" b="1" dirty="0">
                <a:solidFill>
                  <a:srgbClr val="7030A0"/>
                </a:solidFill>
              </a:rPr>
              <a:t>, there was a higher lifetime </a:t>
            </a:r>
            <a:r>
              <a:rPr lang="en-US" sz="2000" b="1" dirty="0" smtClean="0">
                <a:solidFill>
                  <a:srgbClr val="7030A0"/>
                </a:solidFill>
              </a:rPr>
              <a:t>incidence of </a:t>
            </a:r>
            <a:r>
              <a:rPr lang="en-US" sz="2000" b="1" dirty="0">
                <a:solidFill>
                  <a:srgbClr val="7030A0"/>
                </a:solidFill>
              </a:rPr>
              <a:t>a major depression episode and recurrent </a:t>
            </a:r>
            <a:r>
              <a:rPr lang="en-US" sz="2000" b="1" dirty="0" smtClean="0">
                <a:solidFill>
                  <a:srgbClr val="7030A0"/>
                </a:solidFill>
              </a:rPr>
              <a:t>depression (</a:t>
            </a:r>
            <a:r>
              <a:rPr lang="en-US" sz="2000" b="1" dirty="0">
                <a:solidFill>
                  <a:srgbClr val="7030A0"/>
                </a:solidFill>
              </a:rPr>
              <a:t>OR, 3.8; 95% CI, 1.5–8.7; </a:t>
            </a:r>
            <a:r>
              <a:rPr lang="en-US" sz="2000" b="1" i="1" dirty="0">
                <a:solidFill>
                  <a:srgbClr val="7030A0"/>
                </a:solidFill>
              </a:rPr>
              <a:t>P </a:t>
            </a:r>
            <a:r>
              <a:rPr lang="en-US" sz="2000" b="1" dirty="0">
                <a:solidFill>
                  <a:srgbClr val="7030A0"/>
                </a:solidFill>
              </a:rPr>
              <a:t>= .001</a:t>
            </a:r>
            <a:r>
              <a:rPr lang="en-US" sz="2000" b="1" dirty="0" smtClean="0">
                <a:solidFill>
                  <a:srgbClr val="7030A0"/>
                </a:solidFill>
              </a:rPr>
              <a:t>) and a history </a:t>
            </a:r>
            <a:r>
              <a:rPr lang="en-US" sz="2000" b="1" dirty="0">
                <a:solidFill>
                  <a:srgbClr val="7030A0"/>
                </a:solidFill>
              </a:rPr>
              <a:t>of suicide attempts that was seven times </a:t>
            </a:r>
            <a:r>
              <a:rPr lang="en-US" sz="2000" b="1" dirty="0" smtClean="0">
                <a:solidFill>
                  <a:srgbClr val="7030A0"/>
                </a:solidFill>
              </a:rPr>
              <a:t>higher in </a:t>
            </a:r>
            <a:r>
              <a:rPr lang="en-US" sz="2000" b="1" dirty="0">
                <a:solidFill>
                  <a:srgbClr val="7030A0"/>
                </a:solidFill>
              </a:rPr>
              <a:t>PCOS cases </a:t>
            </a:r>
            <a:r>
              <a:rPr lang="en-US" sz="2000" b="1" i="1" dirty="0">
                <a:solidFill>
                  <a:srgbClr val="7030A0"/>
                </a:solidFill>
              </a:rPr>
              <a:t>vs. </a:t>
            </a:r>
            <a:r>
              <a:rPr lang="en-US" sz="2000" b="1" dirty="0">
                <a:solidFill>
                  <a:srgbClr val="7030A0"/>
                </a:solidFill>
              </a:rPr>
              <a:t>controls 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dirty="0"/>
              <a:t>In a longitudinal </a:t>
            </a:r>
            <a:r>
              <a:rPr lang="en-US" sz="2000" dirty="0" smtClean="0"/>
              <a:t>study </a:t>
            </a:r>
            <a:r>
              <a:rPr lang="en-US" sz="2000" dirty="0"/>
              <a:t>the incidence of depression was 19% in 1–2 years of </a:t>
            </a:r>
            <a:r>
              <a:rPr lang="en-US" sz="2000" dirty="0" smtClean="0"/>
              <a:t>follow-up The </a:t>
            </a:r>
            <a:r>
              <a:rPr lang="en-US" sz="2000" dirty="0"/>
              <a:t>increased prevalence of depression and depressive symptoms in women with PCOS appears to </a:t>
            </a:r>
            <a:r>
              <a:rPr lang="en-US" sz="2000" b="1" dirty="0">
                <a:solidFill>
                  <a:srgbClr val="7030A0"/>
                </a:solidFill>
              </a:rPr>
              <a:t>be independent of obesity, androgen levels, </a:t>
            </a:r>
            <a:r>
              <a:rPr lang="en-US" sz="2000" b="1" dirty="0" err="1">
                <a:solidFill>
                  <a:srgbClr val="7030A0"/>
                </a:solidFill>
              </a:rPr>
              <a:t>hirsutism</a:t>
            </a:r>
            <a:r>
              <a:rPr lang="en-US" sz="2000" b="1" dirty="0">
                <a:solidFill>
                  <a:srgbClr val="7030A0"/>
                </a:solidFill>
              </a:rPr>
              <a:t>, acne, and infertility . </a:t>
            </a:r>
            <a:endParaRPr lang="fa-IR" sz="2000" b="1" dirty="0">
              <a:solidFill>
                <a:srgbClr val="7030A0"/>
              </a:solidFill>
            </a:endParaRPr>
          </a:p>
          <a:p>
            <a:r>
              <a:rPr lang="en-US" sz="2000" dirty="0" smtClean="0"/>
              <a:t> Studies </a:t>
            </a:r>
            <a:r>
              <a:rPr lang="en-US" sz="2000" dirty="0"/>
              <a:t>demonstrate </a:t>
            </a:r>
            <a:r>
              <a:rPr lang="en-US" sz="2000" b="1" dirty="0">
                <a:solidFill>
                  <a:srgbClr val="7030A0"/>
                </a:solidFill>
              </a:rPr>
              <a:t>higher rates of anxiety and panic disorders in women with PCOS and eating disorders </a:t>
            </a:r>
            <a:r>
              <a:rPr lang="en-US" sz="2000" dirty="0"/>
              <a:t> </a:t>
            </a:r>
            <a:endParaRPr lang="fa-IR" sz="2000" dirty="0"/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10185"/>
            <a:ext cx="8911687" cy="2634018"/>
          </a:xfrm>
        </p:spPr>
        <p:txBody>
          <a:bodyPr>
            <a:no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Recommendations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92D050"/>
                </a:solidFill>
              </a:rPr>
              <a:t>Sleep-disordered breathing/OSA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4083"/>
            <a:ext cx="8915400" cy="4694829"/>
          </a:xfrm>
        </p:spPr>
        <p:txBody>
          <a:bodyPr>
            <a:noAutofit/>
          </a:bodyPr>
          <a:lstStyle/>
          <a:p>
            <a:r>
              <a:rPr lang="en-US" sz="2000" dirty="0" smtClean="0"/>
              <a:t>Women </a:t>
            </a:r>
            <a:r>
              <a:rPr lang="en-US" sz="2000" dirty="0"/>
              <a:t>with PCOS develop OSA at rates that </a:t>
            </a:r>
            <a:r>
              <a:rPr lang="en-US" sz="2000" dirty="0" smtClean="0"/>
              <a:t>equal or </a:t>
            </a:r>
            <a:r>
              <a:rPr lang="en-US" sz="2000" dirty="0"/>
              <a:t>exceed those in men.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high prevalence of </a:t>
            </a:r>
            <a:r>
              <a:rPr lang="en-US" sz="2000" dirty="0" smtClean="0"/>
              <a:t>OSA is </a:t>
            </a:r>
            <a:r>
              <a:rPr lang="en-US" sz="2000" dirty="0"/>
              <a:t>thought to be a function of </a:t>
            </a:r>
            <a:r>
              <a:rPr lang="en-US" sz="2000" dirty="0" smtClean="0"/>
              <a:t>hyper </a:t>
            </a:r>
            <a:r>
              <a:rPr lang="en-US" sz="2000" dirty="0" err="1" smtClean="0"/>
              <a:t>androgenism</a:t>
            </a:r>
            <a:r>
              <a:rPr lang="en-US" sz="2000" dirty="0" smtClean="0"/>
              <a:t> as </a:t>
            </a:r>
            <a:r>
              <a:rPr lang="en-US" sz="2000" dirty="0"/>
              <a:t>well as </a:t>
            </a:r>
            <a:r>
              <a:rPr lang="en-US" sz="2000" dirty="0" smtClean="0"/>
              <a:t>obesity, </a:t>
            </a:r>
            <a:r>
              <a:rPr lang="en-US" sz="2000" dirty="0"/>
              <a:t>these factors alone </a:t>
            </a:r>
            <a:r>
              <a:rPr lang="en-US" sz="2000" dirty="0" smtClean="0"/>
              <a:t>do not </a:t>
            </a:r>
            <a:r>
              <a:rPr lang="en-US" sz="2000" dirty="0"/>
              <a:t>fully account for the finding. </a:t>
            </a:r>
            <a:endParaRPr lang="fa-IR" sz="20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Even </a:t>
            </a:r>
            <a:r>
              <a:rPr lang="en-US" sz="2000" b="1" dirty="0">
                <a:solidFill>
                  <a:srgbClr val="7030A0"/>
                </a:solidFill>
              </a:rPr>
              <a:t>after </a:t>
            </a:r>
            <a:r>
              <a:rPr lang="en-US" sz="2000" b="1" dirty="0" smtClean="0">
                <a:solidFill>
                  <a:srgbClr val="7030A0"/>
                </a:solidFill>
              </a:rPr>
              <a:t>controlling for </a:t>
            </a:r>
            <a:r>
              <a:rPr lang="en-US" sz="2000" b="1" dirty="0">
                <a:solidFill>
                  <a:srgbClr val="7030A0"/>
                </a:solidFill>
              </a:rPr>
              <a:t>BMI, women with PCOS were 30 times </a:t>
            </a:r>
            <a:r>
              <a:rPr lang="en-US" sz="2000" b="1" dirty="0" smtClean="0">
                <a:solidFill>
                  <a:srgbClr val="7030A0"/>
                </a:solidFill>
              </a:rPr>
              <a:t>more likely </a:t>
            </a:r>
            <a:r>
              <a:rPr lang="en-US" sz="2000" b="1" dirty="0">
                <a:solidFill>
                  <a:srgbClr val="7030A0"/>
                </a:solidFill>
              </a:rPr>
              <a:t>to have sleep-disordered breathing and </a:t>
            </a:r>
            <a:r>
              <a:rPr lang="en-US" sz="2000" b="1" dirty="0" smtClean="0">
                <a:solidFill>
                  <a:srgbClr val="7030A0"/>
                </a:solidFill>
              </a:rPr>
              <a:t>nine  times </a:t>
            </a:r>
            <a:r>
              <a:rPr lang="en-US" sz="2000" b="1" dirty="0">
                <a:solidFill>
                  <a:srgbClr val="7030A0"/>
                </a:solidFill>
              </a:rPr>
              <a:t>more likely than controls to have daytime </a:t>
            </a:r>
            <a:r>
              <a:rPr lang="en-US" sz="2000" b="1" dirty="0" smtClean="0">
                <a:solidFill>
                  <a:srgbClr val="7030A0"/>
                </a:solidFill>
              </a:rPr>
              <a:t>sleepiness</a:t>
            </a:r>
          </a:p>
          <a:p>
            <a:r>
              <a:rPr lang="en-US" sz="2000" dirty="0"/>
              <a:t>It also appeared that women with PCOS taking </a:t>
            </a:r>
            <a:r>
              <a:rPr lang="en-US" sz="2000" dirty="0" err="1"/>
              <a:t>ocp</a:t>
            </a:r>
            <a:r>
              <a:rPr lang="en-US" sz="2000" dirty="0"/>
              <a:t> were less likely to have sleep-disordered breathing , consistent with the lower likelihood of sleep-disordered breathing in </a:t>
            </a:r>
            <a:r>
              <a:rPr lang="en-US" sz="2000" dirty="0">
                <a:solidFill>
                  <a:srgbClr val="292929"/>
                </a:solidFill>
              </a:rPr>
              <a:t>:</a:t>
            </a:r>
            <a:r>
              <a:rPr lang="fa-IR" sz="2000" dirty="0">
                <a:solidFill>
                  <a:srgbClr val="292929"/>
                </a:solidFill>
              </a:rPr>
              <a:t> </a:t>
            </a:r>
            <a:r>
              <a:rPr lang="en-US" sz="2000" dirty="0">
                <a:solidFill>
                  <a:srgbClr val="292929"/>
                </a:solidFill>
              </a:rPr>
              <a:t>postmenopausal women treated with </a:t>
            </a:r>
            <a:r>
              <a:rPr lang="en-US" sz="2000" dirty="0" smtClean="0">
                <a:solidFill>
                  <a:srgbClr val="292929"/>
                </a:solidFill>
              </a:rPr>
              <a:t>HRT </a:t>
            </a:r>
            <a:endParaRPr lang="en-US" sz="2000" dirty="0">
              <a:solidFill>
                <a:srgbClr val="292929"/>
              </a:solidFill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87782"/>
            <a:ext cx="8911687" cy="9045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2.9. Values and preferences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2322"/>
            <a:ext cx="8915400" cy="4027831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Polysomnography</a:t>
            </a:r>
            <a:r>
              <a:rPr lang="en-US" sz="2400" dirty="0"/>
              <a:t>, when performed, should occur in a certified sleep laboratory with proper accreditation. The interpretation and recommendation(s) for treatment of sleep-disordered breathing/OSA should be made by a board-certified expert in sleep medicine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young obese women with PCOS, successful treatment of OSA improves insulin sensitivity, decreases sympathetic output, and reduces </a:t>
            </a:r>
            <a:r>
              <a:rPr lang="en-US" sz="2400" dirty="0" smtClean="0"/>
              <a:t>D BP </a:t>
            </a:r>
            <a:endParaRPr lang="en-US" sz="2400" dirty="0"/>
          </a:p>
          <a:p>
            <a:r>
              <a:rPr lang="en-US" sz="2400" dirty="0" smtClean="0"/>
              <a:t>The magnitude of these </a:t>
            </a:r>
            <a:r>
              <a:rPr lang="en-US" sz="2400" dirty="0"/>
              <a:t>beneficial effects is modulated by the hours of </a:t>
            </a:r>
            <a:r>
              <a:rPr lang="en-US" sz="2400" dirty="0" smtClean="0"/>
              <a:t>CPAP </a:t>
            </a:r>
            <a:r>
              <a:rPr lang="en-US" sz="2400" dirty="0"/>
              <a:t>use and the degree of obesity.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41195"/>
            <a:ext cx="8911687" cy="914400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NAFLD and </a:t>
            </a:r>
            <a:r>
              <a:rPr lang="en-US" sz="4000" b="1" i="1" dirty="0" smtClean="0">
                <a:solidFill>
                  <a:srgbClr val="92D050"/>
                </a:solidFill>
              </a:rPr>
              <a:t>NASH </a:t>
            </a:r>
            <a:br>
              <a:rPr lang="en-US" sz="4000" b="1" i="1" dirty="0" smtClean="0">
                <a:solidFill>
                  <a:srgbClr val="92D050"/>
                </a:solidFill>
              </a:rPr>
            </a:br>
            <a:r>
              <a:rPr lang="en-US" sz="4000" b="1" i="1" dirty="0">
                <a:solidFill>
                  <a:srgbClr val="92D050"/>
                </a:solidFill>
              </a:rPr>
              <a:t/>
            </a:r>
            <a:br>
              <a:rPr lang="en-US" sz="4000" b="1" i="1" dirty="0">
                <a:solidFill>
                  <a:srgbClr val="92D05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8"/>
            <a:ext cx="8915400" cy="52615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2.10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000" dirty="0"/>
              <a:t>NAFLD is characterized by excessive fat </a:t>
            </a:r>
            <a:r>
              <a:rPr lang="en-US" sz="2000" dirty="0" smtClean="0"/>
              <a:t>accumulation in </a:t>
            </a:r>
            <a:r>
              <a:rPr lang="en-US" sz="2000" dirty="0"/>
              <a:t>the liver (</a:t>
            </a:r>
            <a:r>
              <a:rPr lang="en-US" sz="2000" dirty="0" err="1"/>
              <a:t>steatosis</a:t>
            </a:r>
            <a:r>
              <a:rPr lang="en-US" sz="2000" dirty="0"/>
              <a:t>), whereas NASH defines </a:t>
            </a:r>
            <a:r>
              <a:rPr lang="en-US" sz="2000" dirty="0" smtClean="0"/>
              <a:t>a subgroup </a:t>
            </a:r>
            <a:r>
              <a:rPr lang="en-US" sz="2000" dirty="0"/>
              <a:t>of NAFLD in which </a:t>
            </a:r>
            <a:r>
              <a:rPr lang="en-US" sz="2000" dirty="0" err="1"/>
              <a:t>steatosis</a:t>
            </a:r>
            <a:r>
              <a:rPr lang="en-US" sz="2000" dirty="0"/>
              <a:t> coexists </a:t>
            </a:r>
            <a:r>
              <a:rPr lang="en-US" sz="2000" dirty="0" smtClean="0"/>
              <a:t>with liver </a:t>
            </a:r>
            <a:r>
              <a:rPr lang="en-US" sz="2000" dirty="0"/>
              <a:t>cell injury and inflammation (after exclusion </a:t>
            </a:r>
            <a:r>
              <a:rPr lang="en-US" sz="2000" dirty="0" smtClean="0"/>
              <a:t>of  other </a:t>
            </a:r>
            <a:r>
              <a:rPr lang="en-US" sz="2000" dirty="0"/>
              <a:t>causes of liver </a:t>
            </a:r>
            <a:r>
              <a:rPr lang="en-US" sz="2000" dirty="0" smtClean="0"/>
              <a:t>disease. </a:t>
            </a:r>
          </a:p>
          <a:p>
            <a:r>
              <a:rPr lang="en-US" sz="2000" dirty="0" smtClean="0"/>
              <a:t>Primary NAFLD/NASH </a:t>
            </a:r>
            <a:r>
              <a:rPr lang="en-US" sz="2000" dirty="0"/>
              <a:t>is most commonly associated with IR and </a:t>
            </a:r>
            <a:r>
              <a:rPr lang="en-US" sz="2000" dirty="0" smtClean="0"/>
              <a:t>its phenotypic manifestations.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prevalence </a:t>
            </a:r>
            <a:r>
              <a:rPr lang="en-US" sz="2000" dirty="0" smtClean="0"/>
              <a:t>of </a:t>
            </a:r>
            <a:r>
              <a:rPr lang="en-US" sz="2000" dirty="0"/>
              <a:t>ultrasound-documented NAFLD in the general </a:t>
            </a:r>
            <a:r>
              <a:rPr lang="en-US" sz="2000" dirty="0" smtClean="0"/>
              <a:t>population is </a:t>
            </a:r>
            <a:r>
              <a:rPr lang="en-US" sz="2000" b="1" dirty="0">
                <a:solidFill>
                  <a:srgbClr val="7030A0"/>
                </a:solidFill>
              </a:rPr>
              <a:t>15–30%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Risk </a:t>
            </a:r>
            <a:r>
              <a:rPr lang="en-US" sz="2000" b="1" dirty="0">
                <a:solidFill>
                  <a:srgbClr val="7030A0"/>
                </a:solidFill>
              </a:rPr>
              <a:t>factors pertinent </a:t>
            </a:r>
            <a:r>
              <a:rPr lang="en-US" sz="2000" b="1" dirty="0" smtClean="0">
                <a:solidFill>
                  <a:srgbClr val="7030A0"/>
                </a:solidFill>
              </a:rPr>
              <a:t>to PCOS </a:t>
            </a:r>
            <a:r>
              <a:rPr lang="en-US" sz="2000" b="1" dirty="0">
                <a:solidFill>
                  <a:srgbClr val="7030A0"/>
                </a:solidFill>
              </a:rPr>
              <a:t>include increasing age, ethnicity, and </a:t>
            </a:r>
            <a:r>
              <a:rPr lang="en-US" sz="2000" b="1" dirty="0" smtClean="0">
                <a:solidFill>
                  <a:srgbClr val="7030A0"/>
                </a:solidFill>
              </a:rPr>
              <a:t>metabolic dysfunction </a:t>
            </a:r>
            <a:r>
              <a:rPr lang="en-US" sz="2000" b="1" dirty="0">
                <a:solidFill>
                  <a:srgbClr val="7030A0"/>
                </a:solidFill>
              </a:rPr>
              <a:t>(obesity, hypertension, dyslipidemia</a:t>
            </a:r>
            <a:r>
              <a:rPr lang="en-US" sz="2000" b="1" dirty="0" smtClean="0">
                <a:solidFill>
                  <a:srgbClr val="7030A0"/>
                </a:solidFill>
              </a:rPr>
              <a:t>, diabetes</a:t>
            </a:r>
            <a:r>
              <a:rPr lang="en-US" sz="2000" b="1" dirty="0">
                <a:solidFill>
                  <a:srgbClr val="7030A0"/>
                </a:solidFill>
              </a:rPr>
              <a:t>). 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490187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Clinical </a:t>
            </a:r>
            <a:r>
              <a:rPr lang="en-US" sz="2800" dirty="0"/>
              <a:t>studies report a </a:t>
            </a:r>
            <a:r>
              <a:rPr lang="en-US" sz="2800" b="1" dirty="0">
                <a:solidFill>
                  <a:srgbClr val="7030A0"/>
                </a:solidFill>
              </a:rPr>
              <a:t>15–60</a:t>
            </a:r>
            <a:r>
              <a:rPr lang="en-US" sz="2800" b="1" dirty="0" smtClean="0">
                <a:solidFill>
                  <a:srgbClr val="7030A0"/>
                </a:solidFill>
              </a:rPr>
              <a:t>%</a:t>
            </a:r>
            <a:r>
              <a:rPr lang="en-US" sz="2800" dirty="0" smtClean="0"/>
              <a:t> prevalence </a:t>
            </a:r>
            <a:r>
              <a:rPr lang="en-US" sz="2800" dirty="0"/>
              <a:t>of NAFLD in the population, </a:t>
            </a:r>
            <a:r>
              <a:rPr lang="en-US" sz="2800" dirty="0" smtClean="0"/>
              <a:t>depending on </a:t>
            </a:r>
            <a:r>
              <a:rPr lang="en-US" sz="2800" dirty="0"/>
              <a:t>the index used to define liver </a:t>
            </a:r>
            <a:r>
              <a:rPr lang="en-US" sz="2800" dirty="0" smtClean="0"/>
              <a:t>damage, the presence </a:t>
            </a:r>
            <a:r>
              <a:rPr lang="en-US" sz="2800" dirty="0"/>
              <a:t>of obesity, and ethnicity 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Whether androgen </a:t>
            </a:r>
            <a:r>
              <a:rPr lang="en-US" sz="2800" dirty="0"/>
              <a:t>excess may be involved in the </a:t>
            </a:r>
            <a:r>
              <a:rPr lang="en-US" sz="2800" dirty="0" smtClean="0"/>
              <a:t>pathophysiology of </a:t>
            </a:r>
            <a:r>
              <a:rPr lang="en-US" sz="2800" dirty="0"/>
              <a:t>NAFLD in women with PCOS is still </a:t>
            </a:r>
            <a:r>
              <a:rPr lang="en-US" sz="2800" dirty="0" smtClean="0"/>
              <a:t>unclear . </a:t>
            </a:r>
            <a:r>
              <a:rPr lang="en-US" sz="2800" dirty="0"/>
              <a:t>Thus</a:t>
            </a:r>
            <a:r>
              <a:rPr lang="en-US" sz="2800" b="1" dirty="0">
                <a:solidFill>
                  <a:srgbClr val="7030A0"/>
                </a:solidFill>
              </a:rPr>
              <a:t>, women with PCOS and </a:t>
            </a:r>
            <a:r>
              <a:rPr lang="en-US" sz="2800" b="1" dirty="0" smtClean="0">
                <a:solidFill>
                  <a:srgbClr val="7030A0"/>
                </a:solidFill>
              </a:rPr>
              <a:t>metabolic risk </a:t>
            </a:r>
            <a:r>
              <a:rPr lang="en-US" sz="2800" b="1" dirty="0">
                <a:solidFill>
                  <a:srgbClr val="7030A0"/>
                </a:solidFill>
              </a:rPr>
              <a:t>factors and/or IR may be screened using </a:t>
            </a:r>
            <a:r>
              <a:rPr lang="en-US" sz="2800" b="1" dirty="0" smtClean="0">
                <a:solidFill>
                  <a:srgbClr val="7030A0"/>
                </a:solidFill>
              </a:rPr>
              <a:t>serum markers </a:t>
            </a:r>
            <a:r>
              <a:rPr lang="en-US" sz="2800" b="1" dirty="0">
                <a:solidFill>
                  <a:srgbClr val="7030A0"/>
                </a:solidFill>
              </a:rPr>
              <a:t>of liver dysfunction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/>
              <a:t> ultrasound and liver biopsy may be considered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2.10. Values and </a:t>
            </a:r>
            <a:r>
              <a:rPr lang="en-US" b="1" dirty="0" smtClean="0">
                <a:solidFill>
                  <a:srgbClr val="FF0000"/>
                </a:solidFill>
              </a:rPr>
              <a:t>preferences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5027"/>
            <a:ext cx="8915400" cy="5192973"/>
          </a:xfrm>
        </p:spPr>
        <p:txBody>
          <a:bodyPr>
            <a:noAutofit/>
          </a:bodyPr>
          <a:lstStyle/>
          <a:p>
            <a:r>
              <a:rPr lang="en-US" sz="2400" dirty="0"/>
              <a:t>In making this recommendation we believe that </a:t>
            </a:r>
            <a:r>
              <a:rPr lang="en-US" sz="2400" dirty="0" smtClean="0"/>
              <a:t>a priority </a:t>
            </a:r>
            <a:r>
              <a:rPr lang="en-US" sz="2400" dirty="0"/>
              <a:t>should be placed on identifying this </a:t>
            </a:r>
            <a:r>
              <a:rPr lang="en-US" sz="2400" dirty="0" smtClean="0"/>
              <a:t>potentially major </a:t>
            </a:r>
            <a:r>
              <a:rPr lang="en-US" sz="2400" dirty="0"/>
              <a:t>complication in women with PCOS </a:t>
            </a:r>
            <a:r>
              <a:rPr lang="en-US" sz="2400" dirty="0" smtClean="0"/>
              <a:t>with IR </a:t>
            </a:r>
            <a:r>
              <a:rPr lang="en-US" sz="2400" dirty="0"/>
              <a:t>and/or metabolic syndrome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There is currently </a:t>
            </a:r>
            <a:r>
              <a:rPr lang="en-US" sz="2400" dirty="0"/>
              <a:t>no simple and reliable screening test </a:t>
            </a:r>
            <a:r>
              <a:rPr lang="en-US" sz="2400" dirty="0" smtClean="0"/>
              <a:t>for NAFLD </a:t>
            </a:r>
            <a:r>
              <a:rPr lang="en-US" sz="2400" dirty="0"/>
              <a:t>because elevated serum transaminases </a:t>
            </a:r>
            <a:r>
              <a:rPr lang="en-US" sz="2400" dirty="0" smtClean="0"/>
              <a:t>have  low </a:t>
            </a:r>
            <a:r>
              <a:rPr lang="en-US" sz="2400" dirty="0"/>
              <a:t>sensitivity and </a:t>
            </a:r>
            <a:r>
              <a:rPr lang="en-US" sz="2400" dirty="0" smtClean="0"/>
              <a:t>specificity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is no approved drug to </a:t>
            </a:r>
            <a:r>
              <a:rPr lang="en-US" sz="2400" dirty="0" smtClean="0"/>
              <a:t>treat NAFLD, </a:t>
            </a:r>
            <a:r>
              <a:rPr lang="en-US" sz="2400" dirty="0"/>
              <a:t>lifestyle therapy, insulin sensitizers</a:t>
            </a:r>
            <a:r>
              <a:rPr lang="en-US" sz="2400" dirty="0" smtClean="0"/>
              <a:t>, and </a:t>
            </a:r>
            <a:r>
              <a:rPr lang="en-US" sz="2400" dirty="0"/>
              <a:t>antioxidants are thought to be beneficial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77672"/>
            <a:ext cx="8911687" cy="736979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92D050"/>
                </a:solidFill>
              </a:rPr>
              <a:t>Type 2 </a:t>
            </a:r>
            <a:r>
              <a:rPr lang="en-US" sz="4400" b="1" i="1" dirty="0" smtClean="0">
                <a:solidFill>
                  <a:srgbClr val="92D050"/>
                </a:solidFill>
              </a:rPr>
              <a:t>diabetes </a:t>
            </a:r>
            <a:r>
              <a:rPr lang="en-US" sz="4400" b="1" i="1" dirty="0">
                <a:solidFill>
                  <a:srgbClr val="92D050"/>
                </a:solidFill>
              </a:rPr>
              <a:t>mellitus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7731"/>
            <a:ext cx="8915400" cy="427349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2.11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dirty="0" smtClean="0"/>
              <a:t>A diagnosis </a:t>
            </a:r>
            <a:r>
              <a:rPr lang="en-US" dirty="0"/>
              <a:t>of PCOS confers a 5- to 10-fold </a:t>
            </a:r>
            <a:r>
              <a:rPr lang="en-US" dirty="0" smtClean="0"/>
              <a:t>increased risk </a:t>
            </a:r>
            <a:r>
              <a:rPr lang="en-US" dirty="0"/>
              <a:t>of developing T2DM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overall prevalence </a:t>
            </a:r>
            <a:r>
              <a:rPr lang="en-US" dirty="0"/>
              <a:t>of glucose intolerance among U.S. </a:t>
            </a:r>
            <a:r>
              <a:rPr lang="en-US" dirty="0" smtClean="0"/>
              <a:t>women and </a:t>
            </a:r>
            <a:r>
              <a:rPr lang="en-US" dirty="0"/>
              <a:t>adolescents with PCOS was 30–35%, and 3–10</a:t>
            </a:r>
            <a:r>
              <a:rPr lang="en-US" dirty="0" smtClean="0"/>
              <a:t>% had </a:t>
            </a:r>
            <a:r>
              <a:rPr lang="en-US" dirty="0"/>
              <a:t>T2DM. </a:t>
            </a:r>
            <a:endParaRPr lang="en-US" dirty="0" smtClean="0"/>
          </a:p>
          <a:p>
            <a:r>
              <a:rPr lang="en-US" dirty="0" smtClean="0"/>
              <a:t>Non obese </a:t>
            </a:r>
            <a:r>
              <a:rPr lang="en-US" dirty="0"/>
              <a:t>women with PCOS had </a:t>
            </a:r>
            <a:r>
              <a:rPr lang="en-US" dirty="0" smtClean="0"/>
              <a:t>a 10–15</a:t>
            </a:r>
            <a:r>
              <a:rPr lang="en-US" dirty="0"/>
              <a:t>% prevalence of IGT and a 1–2% prevalence </a:t>
            </a:r>
            <a:r>
              <a:rPr lang="en-US" dirty="0" smtClean="0"/>
              <a:t>of T2DM . </a:t>
            </a:r>
          </a:p>
          <a:p>
            <a:r>
              <a:rPr lang="en-US" dirty="0" smtClean="0"/>
              <a:t>So periodic </a:t>
            </a:r>
            <a:r>
              <a:rPr lang="en-US" dirty="0"/>
              <a:t>screening of patients to detect early abnormalities in glucose tolerance is  recommended by several scientific organizations, although an interval for screening has not been specified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87782"/>
            <a:ext cx="8911687" cy="111721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2.11.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47164"/>
            <a:ext cx="8915400" cy="4107976"/>
          </a:xfrm>
        </p:spPr>
        <p:txBody>
          <a:bodyPr>
            <a:normAutofit/>
          </a:bodyPr>
          <a:lstStyle/>
          <a:p>
            <a:r>
              <a:rPr lang="en-US" dirty="0"/>
              <a:t>In making this recommendation, the </a:t>
            </a:r>
            <a:r>
              <a:rPr lang="en-US" dirty="0" smtClean="0"/>
              <a:t>committee believes </a:t>
            </a:r>
            <a:r>
              <a:rPr lang="en-US" dirty="0"/>
              <a:t>in the strength of the evidence for a tight </a:t>
            </a:r>
            <a:r>
              <a:rPr lang="en-US" dirty="0" smtClean="0"/>
              <a:t>link between </a:t>
            </a:r>
            <a:r>
              <a:rPr lang="en-US" dirty="0"/>
              <a:t>PCOS and diabetes and believes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We have recommended an OGTT over an HgbA1c </a:t>
            </a:r>
            <a:r>
              <a:rPr lang="en-US" dirty="0" smtClean="0"/>
              <a:t>because </a:t>
            </a:r>
            <a:r>
              <a:rPr lang="en-US" dirty="0"/>
              <a:t>of the potential increased association </a:t>
            </a:r>
            <a:r>
              <a:rPr lang="en-US" dirty="0" smtClean="0"/>
              <a:t>between IGT </a:t>
            </a:r>
            <a:r>
              <a:rPr lang="en-US" dirty="0"/>
              <a:t>and </a:t>
            </a:r>
            <a:r>
              <a:rPr lang="en-US" dirty="0" smtClean="0"/>
              <a:t>CVD </a:t>
            </a:r>
            <a:r>
              <a:rPr lang="en-US" dirty="0"/>
              <a:t>in women </a:t>
            </a:r>
            <a:r>
              <a:rPr lang="en-US" dirty="0" smtClean="0"/>
              <a:t>and </a:t>
            </a:r>
            <a:r>
              <a:rPr lang="en-US" dirty="0"/>
              <a:t>the potential to identify women at risk for </a:t>
            </a:r>
            <a:r>
              <a:rPr lang="en-US" dirty="0" smtClean="0"/>
              <a:t>gestational DM </a:t>
            </a:r>
            <a:r>
              <a:rPr lang="en-US" dirty="0"/>
              <a:t>before pregnancy.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Women </a:t>
            </a:r>
            <a:r>
              <a:rPr lang="en-US" b="1" dirty="0">
                <a:solidFill>
                  <a:srgbClr val="7030A0"/>
                </a:solidFill>
              </a:rPr>
              <a:t>with PCOS </a:t>
            </a:r>
            <a:r>
              <a:rPr lang="en-US" b="1" dirty="0" smtClean="0">
                <a:solidFill>
                  <a:srgbClr val="7030A0"/>
                </a:solidFill>
              </a:rPr>
              <a:t>and IGT </a:t>
            </a:r>
            <a:r>
              <a:rPr lang="en-US" b="1" dirty="0">
                <a:solidFill>
                  <a:srgbClr val="7030A0"/>
                </a:solidFill>
              </a:rPr>
              <a:t>early in pregnancy are at greater risk for </a:t>
            </a:r>
            <a:r>
              <a:rPr lang="en-US" b="1" dirty="0" smtClean="0">
                <a:solidFill>
                  <a:srgbClr val="7030A0"/>
                </a:solidFill>
              </a:rPr>
              <a:t>developing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dirty="0" smtClean="0">
                <a:solidFill>
                  <a:srgbClr val="7030A0"/>
                </a:solidFill>
              </a:rPr>
              <a:t>DM , </a:t>
            </a:r>
            <a:r>
              <a:rPr lang="en-US" b="1" dirty="0">
                <a:solidFill>
                  <a:srgbClr val="7030A0"/>
                </a:solidFill>
              </a:rPr>
              <a:t>but there are </a:t>
            </a:r>
            <a:r>
              <a:rPr lang="en-US" b="1" dirty="0" smtClean="0">
                <a:solidFill>
                  <a:srgbClr val="7030A0"/>
                </a:solidFill>
              </a:rPr>
              <a:t>currently insufficient </a:t>
            </a:r>
            <a:r>
              <a:rPr lang="en-US" b="1" dirty="0">
                <a:solidFill>
                  <a:srgbClr val="7030A0"/>
                </a:solidFill>
              </a:rPr>
              <a:t>data to recommend earlier screening </a:t>
            </a:r>
            <a:r>
              <a:rPr lang="en-US" b="1" dirty="0" smtClean="0">
                <a:solidFill>
                  <a:srgbClr val="7030A0"/>
                </a:solidFill>
              </a:rPr>
              <a:t>for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dirty="0" smtClean="0">
                <a:solidFill>
                  <a:srgbClr val="7030A0"/>
                </a:solidFill>
              </a:rPr>
              <a:t>DM </a:t>
            </a:r>
            <a:r>
              <a:rPr lang="en-US" b="1" dirty="0">
                <a:solidFill>
                  <a:srgbClr val="7030A0"/>
                </a:solidFill>
              </a:rPr>
              <a:t>in women with PCOS.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Given the </a:t>
            </a:r>
            <a:r>
              <a:rPr lang="en-US" dirty="0"/>
              <a:t>lack of evidence of the ideal period for rescreening, </a:t>
            </a:r>
            <a:r>
              <a:rPr lang="en-US" dirty="0" smtClean="0"/>
              <a:t>we have </a:t>
            </a:r>
            <a:r>
              <a:rPr lang="en-US" dirty="0"/>
              <a:t>arbitrarily recommended a period of 3–5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87782"/>
            <a:ext cx="8911687" cy="931836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92D050"/>
                </a:solidFill>
              </a:rPr>
              <a:t>Cardiovascular risk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9618"/>
            <a:ext cx="8915400" cy="41916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2.12. Evidence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Members of the Androgen Excess and </a:t>
            </a:r>
            <a:r>
              <a:rPr lang="en-US" sz="2000" dirty="0" smtClean="0"/>
              <a:t>PCO </a:t>
            </a:r>
            <a:r>
              <a:rPr lang="en-US" sz="2000" dirty="0"/>
              <a:t>Syndrome Society conducted a </a:t>
            </a:r>
            <a:r>
              <a:rPr lang="en-US" sz="2000" dirty="0" smtClean="0"/>
              <a:t>systematic analysis </a:t>
            </a:r>
            <a:r>
              <a:rPr lang="en-US" sz="2000" dirty="0"/>
              <a:t>and published a consensus </a:t>
            </a:r>
            <a:r>
              <a:rPr lang="en-US" sz="2000" dirty="0" smtClean="0"/>
              <a:t>statement regarding </a:t>
            </a:r>
            <a:r>
              <a:rPr lang="en-US" sz="2000" dirty="0"/>
              <a:t>assessment of </a:t>
            </a:r>
            <a:r>
              <a:rPr lang="en-US" sz="2000" dirty="0" smtClean="0"/>
              <a:t>CV </a:t>
            </a:r>
            <a:r>
              <a:rPr lang="en-US" sz="2000" dirty="0"/>
              <a:t>risk </a:t>
            </a:r>
            <a:r>
              <a:rPr lang="en-US" sz="2000" dirty="0" smtClean="0"/>
              <a:t>and prevention of CVD </a:t>
            </a:r>
            <a:r>
              <a:rPr lang="en-US" sz="2000" dirty="0"/>
              <a:t>in women </a:t>
            </a:r>
            <a:r>
              <a:rPr lang="en-US" sz="2000" dirty="0" smtClean="0"/>
              <a:t>with PCOS.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In </a:t>
            </a:r>
            <a:r>
              <a:rPr lang="en-US" sz="2000" b="1" dirty="0">
                <a:solidFill>
                  <a:srgbClr val="7030A0"/>
                </a:solidFill>
              </a:rPr>
              <a:t>addition to elevations </a:t>
            </a:r>
            <a:r>
              <a:rPr lang="en-US" sz="2000" b="1" dirty="0" smtClean="0">
                <a:solidFill>
                  <a:srgbClr val="7030A0"/>
                </a:solidFill>
              </a:rPr>
              <a:t>in triglycerides </a:t>
            </a:r>
            <a:r>
              <a:rPr lang="en-US" sz="2000" b="1" dirty="0">
                <a:solidFill>
                  <a:srgbClr val="7030A0"/>
                </a:solidFill>
              </a:rPr>
              <a:t>and decreases in </a:t>
            </a:r>
            <a:r>
              <a:rPr lang="en-US" sz="2000" b="1" dirty="0" smtClean="0">
                <a:solidFill>
                  <a:srgbClr val="7030A0"/>
                </a:solidFill>
              </a:rPr>
              <a:t>HDL, </a:t>
            </a:r>
            <a:r>
              <a:rPr lang="en-US" sz="2000" b="1" dirty="0">
                <a:solidFill>
                  <a:srgbClr val="7030A0"/>
                </a:solidFill>
              </a:rPr>
              <a:t>women with PCOS have </a:t>
            </a:r>
            <a:r>
              <a:rPr lang="en-US" sz="2000" b="1" dirty="0" smtClean="0">
                <a:solidFill>
                  <a:srgbClr val="7030A0"/>
                </a:solidFill>
              </a:rPr>
              <a:t>higher LDL and non- HDL-cholesterol</a:t>
            </a:r>
            <a:r>
              <a:rPr lang="en-US" sz="2000" b="1" dirty="0">
                <a:solidFill>
                  <a:srgbClr val="7030A0"/>
                </a:solidFill>
              </a:rPr>
              <a:t>, regardless of BMI 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dirty="0" smtClean="0"/>
              <a:t>Women </a:t>
            </a:r>
            <a:r>
              <a:rPr lang="en-US" sz="2000" dirty="0"/>
              <a:t>with PCOS should have BMI and </a:t>
            </a:r>
            <a:r>
              <a:rPr lang="en-US" sz="2000" dirty="0" smtClean="0"/>
              <a:t>BP measured </a:t>
            </a:r>
            <a:r>
              <a:rPr lang="en-US" sz="2000" dirty="0"/>
              <a:t>at each clinic visit (and consider </a:t>
            </a:r>
            <a:r>
              <a:rPr lang="en-US" sz="2000" dirty="0" smtClean="0"/>
              <a:t>waist circumference </a:t>
            </a:r>
            <a:r>
              <a:rPr lang="en-US" sz="2000" dirty="0"/>
              <a:t>if </a:t>
            </a:r>
            <a:r>
              <a:rPr lang="en-US" sz="2000" dirty="0" smtClean="0"/>
              <a:t>non obese</a:t>
            </a:r>
            <a:r>
              <a:rPr lang="en-US" sz="2000" dirty="0"/>
              <a:t>; ≥36 inches is abnormal</a:t>
            </a:r>
            <a:r>
              <a:rPr lang="en-US" sz="2000" dirty="0" smtClean="0"/>
              <a:t>), and </a:t>
            </a:r>
            <a:r>
              <a:rPr lang="en-US" sz="2000" dirty="0"/>
              <a:t>upon diagnosis of PCOS, additional </a:t>
            </a:r>
            <a:r>
              <a:rPr lang="en-US" sz="2000" dirty="0" smtClean="0"/>
              <a:t>testing should </a:t>
            </a:r>
            <a:r>
              <a:rPr lang="en-US" sz="2000" dirty="0"/>
              <a:t>include a complete fasting lipid profile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3"/>
            <a:ext cx="8915400" cy="54219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PCOS </a:t>
            </a:r>
            <a:r>
              <a:rPr lang="en-US" sz="2000" dirty="0"/>
              <a:t>appear to be at </a:t>
            </a:r>
            <a:r>
              <a:rPr lang="en-US" sz="2000" dirty="0" smtClean="0"/>
              <a:t>risk of HTN, at least </a:t>
            </a:r>
            <a:r>
              <a:rPr lang="en-US" sz="2000" dirty="0"/>
              <a:t>later in life 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In </a:t>
            </a:r>
            <a:r>
              <a:rPr lang="en-US" sz="2000" b="1" dirty="0">
                <a:solidFill>
                  <a:srgbClr val="7030A0"/>
                </a:solidFill>
              </a:rPr>
              <a:t>many </a:t>
            </a:r>
            <a:r>
              <a:rPr lang="en-US" sz="2000" b="1" dirty="0" smtClean="0">
                <a:solidFill>
                  <a:srgbClr val="7030A0"/>
                </a:solidFill>
              </a:rPr>
              <a:t>studies both </a:t>
            </a:r>
            <a:r>
              <a:rPr lang="en-US" sz="2000" b="1" dirty="0">
                <a:solidFill>
                  <a:srgbClr val="7030A0"/>
                </a:solidFill>
              </a:rPr>
              <a:t>systolic and diastolic blood pressures are </a:t>
            </a:r>
            <a:r>
              <a:rPr lang="en-US" sz="2000" b="1" dirty="0" smtClean="0">
                <a:solidFill>
                  <a:srgbClr val="7030A0"/>
                </a:solidFill>
              </a:rPr>
              <a:t>normal </a:t>
            </a:r>
            <a:r>
              <a:rPr lang="en-US" sz="2000" dirty="0" smtClean="0"/>
              <a:t>, </a:t>
            </a:r>
            <a:r>
              <a:rPr lang="en-US" sz="2000" dirty="0"/>
              <a:t>in </a:t>
            </a:r>
            <a:r>
              <a:rPr lang="en-US" sz="2000" dirty="0" smtClean="0"/>
              <a:t>others MAP and ambulatory </a:t>
            </a:r>
            <a:r>
              <a:rPr lang="en-US" sz="2000" dirty="0"/>
              <a:t>systolic pressures are elevated in </a:t>
            </a:r>
            <a:r>
              <a:rPr lang="en-US" sz="2000" dirty="0" smtClean="0"/>
              <a:t>women with </a:t>
            </a:r>
            <a:r>
              <a:rPr lang="en-US" sz="2000" dirty="0"/>
              <a:t>PCOS compared with </a:t>
            </a:r>
            <a:r>
              <a:rPr lang="en-US" sz="2000" dirty="0" smtClean="0"/>
              <a:t>controls.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In </a:t>
            </a:r>
            <a:r>
              <a:rPr lang="en-US" sz="2000" b="1" dirty="0">
                <a:solidFill>
                  <a:srgbClr val="7030A0"/>
                </a:solidFill>
              </a:rPr>
              <a:t>addition</a:t>
            </a:r>
            <a:r>
              <a:rPr lang="en-US" sz="2000" b="1" dirty="0" smtClean="0">
                <a:solidFill>
                  <a:srgbClr val="7030A0"/>
                </a:solidFill>
              </a:rPr>
              <a:t>, the </a:t>
            </a:r>
            <a:r>
              <a:rPr lang="en-US" sz="2000" b="1" dirty="0">
                <a:solidFill>
                  <a:srgbClr val="7030A0"/>
                </a:solidFill>
              </a:rPr>
              <a:t>nocturnal drop in </a:t>
            </a:r>
            <a:r>
              <a:rPr lang="en-US" sz="2000" b="1" dirty="0" smtClean="0">
                <a:solidFill>
                  <a:srgbClr val="7030A0"/>
                </a:solidFill>
              </a:rPr>
              <a:t>MAP is </a:t>
            </a:r>
            <a:r>
              <a:rPr lang="en-US" sz="2000" b="1" dirty="0">
                <a:solidFill>
                  <a:srgbClr val="7030A0"/>
                </a:solidFill>
              </a:rPr>
              <a:t>lower</a:t>
            </a:r>
            <a:r>
              <a:rPr lang="en-US" sz="2000" dirty="0"/>
              <a:t>, a finding that has also been </a:t>
            </a:r>
            <a:r>
              <a:rPr lang="en-US" sz="2000" dirty="0" smtClean="0"/>
              <a:t>demonstrated in </a:t>
            </a:r>
            <a:r>
              <a:rPr lang="en-US" sz="2000" dirty="0"/>
              <a:t>obese adolescents with </a:t>
            </a:r>
            <a:r>
              <a:rPr lang="en-US" sz="2000" dirty="0" smtClean="0"/>
              <a:t>PCOS </a:t>
            </a:r>
            <a:r>
              <a:rPr lang="en-US" sz="2000" dirty="0"/>
              <a:t>Anatomic evidence of early coronary and </a:t>
            </a:r>
            <a:r>
              <a:rPr lang="en-US" sz="2000" dirty="0" smtClean="0"/>
              <a:t>other vascular </a:t>
            </a:r>
            <a:r>
              <a:rPr lang="en-US" sz="2000" dirty="0"/>
              <a:t>disease in PCOS has been documented </a:t>
            </a:r>
            <a:r>
              <a:rPr lang="en-US" sz="2000" dirty="0" smtClean="0"/>
              <a:t>using varied </a:t>
            </a:r>
            <a:r>
              <a:rPr lang="en-US" sz="2000" dirty="0"/>
              <a:t>techniques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Increased carotid artery </a:t>
            </a:r>
            <a:r>
              <a:rPr lang="en-US" sz="2000" b="1" dirty="0" smtClean="0">
                <a:solidFill>
                  <a:srgbClr val="7030A0"/>
                </a:solidFill>
              </a:rPr>
              <a:t>intima media thickness</a:t>
            </a:r>
            <a:r>
              <a:rPr lang="en-US" sz="2000" dirty="0"/>
              <a:t>, an independent predictor of </a:t>
            </a:r>
            <a:r>
              <a:rPr lang="en-US" sz="2000" dirty="0" smtClean="0"/>
              <a:t>stroke and MI, </a:t>
            </a:r>
            <a:r>
              <a:rPr lang="en-US" sz="2000" dirty="0"/>
              <a:t>has been noted in PCOS compared with age-matched control women 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Coronary </a:t>
            </a:r>
            <a:r>
              <a:rPr lang="en-US" sz="2000" dirty="0"/>
              <a:t>artery calcification, is more common in women with PCOS </a:t>
            </a:r>
            <a:r>
              <a:rPr lang="en-US" sz="2000" dirty="0" smtClean="0"/>
              <a:t> </a:t>
            </a:r>
            <a:r>
              <a:rPr lang="en-US" sz="2000" dirty="0"/>
              <a:t>even after adjusting for the effects of age and BMI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68739"/>
            <a:ext cx="8915400" cy="524248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Echocardiography revealed both </a:t>
            </a:r>
            <a:r>
              <a:rPr lang="en-US" sz="2200" dirty="0"/>
              <a:t>anatomic and functional differences </a:t>
            </a:r>
            <a:r>
              <a:rPr lang="en-US" sz="2200" dirty="0" smtClean="0"/>
              <a:t>between women </a:t>
            </a:r>
            <a:r>
              <a:rPr lang="en-US" sz="2200" dirty="0"/>
              <a:t>with PCOS and controls including </a:t>
            </a:r>
            <a:r>
              <a:rPr lang="en-US" sz="2200" dirty="0" smtClean="0"/>
              <a:t>an </a:t>
            </a:r>
            <a:r>
              <a:rPr lang="en-US" sz="2200" b="1" dirty="0" smtClean="0">
                <a:solidFill>
                  <a:srgbClr val="7030A0"/>
                </a:solidFill>
              </a:rPr>
              <a:t>increased LA size</a:t>
            </a:r>
            <a:r>
              <a:rPr lang="en-US" sz="2200" b="1" dirty="0">
                <a:solidFill>
                  <a:srgbClr val="7030A0"/>
                </a:solidFill>
              </a:rPr>
              <a:t>, increased </a:t>
            </a:r>
            <a:r>
              <a:rPr lang="en-US" sz="2200" b="1" dirty="0" smtClean="0">
                <a:solidFill>
                  <a:srgbClr val="7030A0"/>
                </a:solidFill>
              </a:rPr>
              <a:t>LV mass </a:t>
            </a:r>
            <a:r>
              <a:rPr lang="en-US" sz="2200" b="1" dirty="0">
                <a:solidFill>
                  <a:srgbClr val="7030A0"/>
                </a:solidFill>
              </a:rPr>
              <a:t>index, lower left ventricular ejection </a:t>
            </a:r>
            <a:r>
              <a:rPr lang="en-US" sz="2200" b="1" dirty="0" smtClean="0">
                <a:solidFill>
                  <a:srgbClr val="7030A0"/>
                </a:solidFill>
              </a:rPr>
              <a:t>fraction , </a:t>
            </a:r>
            <a:r>
              <a:rPr lang="en-US" sz="2200" b="1" dirty="0">
                <a:solidFill>
                  <a:srgbClr val="7030A0"/>
                </a:solidFill>
              </a:rPr>
              <a:t>and diastolic dysfunction </a:t>
            </a:r>
            <a:r>
              <a:rPr lang="en-US" sz="2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200" dirty="0" smtClean="0"/>
              <a:t>The LV mass </a:t>
            </a:r>
            <a:r>
              <a:rPr lang="en-US" sz="2200" dirty="0"/>
              <a:t>index was linearly related </a:t>
            </a:r>
            <a:r>
              <a:rPr lang="en-US" sz="2200" dirty="0" smtClean="0"/>
              <a:t>to the </a:t>
            </a:r>
            <a:r>
              <a:rPr lang="en-US" sz="2200" dirty="0"/>
              <a:t>degree of IR 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7030A0"/>
                </a:solidFill>
              </a:rPr>
              <a:t>Some </a:t>
            </a:r>
            <a:r>
              <a:rPr lang="en-US" sz="2200" b="1" dirty="0">
                <a:solidFill>
                  <a:srgbClr val="7030A0"/>
                </a:solidFill>
              </a:rPr>
              <a:t>studies  demonstrate impaired endothelial function in women with PCOS</a:t>
            </a:r>
            <a:r>
              <a:rPr lang="en-US" sz="2200" dirty="0" smtClean="0"/>
              <a:t>, </a:t>
            </a:r>
            <a:r>
              <a:rPr lang="en-US" sz="2200" dirty="0"/>
              <a:t>and reduced vascular compliance, independent of obesity, IR, total T, or total cholesterol 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Improved </a:t>
            </a:r>
            <a:r>
              <a:rPr lang="en-US" sz="2200" dirty="0"/>
              <a:t>endothelial function has been documented when IR is attenuated with insulin lowering medication or through weight </a:t>
            </a:r>
            <a:r>
              <a:rPr lang="en-US" sz="2200" dirty="0" smtClean="0"/>
              <a:t>loss</a:t>
            </a:r>
            <a:endParaRPr lang="en-US" sz="22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2956"/>
            <a:ext cx="8911687" cy="87995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1.0. Diagnosis of </a:t>
            </a:r>
            <a:r>
              <a:rPr lang="en-US" sz="4800" b="1" dirty="0" smtClean="0">
                <a:solidFill>
                  <a:srgbClr val="92D050"/>
                </a:solidFill>
              </a:rPr>
              <a:t>PCOS</a:t>
            </a:r>
            <a:endParaRPr lang="en-US" sz="4800" b="1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4776"/>
            <a:ext cx="8915400" cy="4681181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adults</a:t>
            </a: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 smtClean="0"/>
              <a:t>1.1</a:t>
            </a:r>
            <a:r>
              <a:rPr lang="en-US" sz="2400" i="1" dirty="0"/>
              <a:t>. We </a:t>
            </a:r>
            <a:r>
              <a:rPr lang="en-US" sz="2400" i="1" dirty="0" smtClean="0"/>
              <a:t>suggest that the diag</a:t>
            </a:r>
            <a:r>
              <a:rPr lang="en-US" sz="2400" dirty="0" smtClean="0"/>
              <a:t>nosis of PCOS be made if </a:t>
            </a:r>
            <a:r>
              <a:rPr lang="en-US" sz="2400" dirty="0"/>
              <a:t>two of the </a:t>
            </a:r>
            <a:r>
              <a:rPr lang="en-US" sz="2400" dirty="0" smtClean="0"/>
              <a:t>three following </a:t>
            </a:r>
            <a:r>
              <a:rPr lang="en-US" sz="2400" dirty="0"/>
              <a:t>criteria are met: </a:t>
            </a:r>
            <a:endParaRPr lang="en-US" sz="2400" dirty="0" smtClean="0"/>
          </a:p>
          <a:p>
            <a:r>
              <a:rPr lang="en-US" sz="2400" dirty="0" smtClean="0"/>
              <a:t>androgen </a:t>
            </a:r>
            <a:r>
              <a:rPr lang="en-US" sz="2400" dirty="0"/>
              <a:t>excess, </a:t>
            </a:r>
            <a:r>
              <a:rPr lang="en-US" sz="2400" dirty="0" smtClean="0"/>
              <a:t>ovulatory dysfunction</a:t>
            </a:r>
            <a:r>
              <a:rPr lang="en-US" sz="2400" dirty="0"/>
              <a:t>, or polycystic ovaries </a:t>
            </a:r>
            <a:r>
              <a:rPr lang="en-US" sz="2400" dirty="0" smtClean="0"/>
              <a:t>, </a:t>
            </a:r>
            <a:r>
              <a:rPr lang="en-US" sz="2400" dirty="0"/>
              <a:t>whereas disorders that mimic the </a:t>
            </a:r>
            <a:r>
              <a:rPr lang="en-US" sz="2400" dirty="0" smtClean="0"/>
              <a:t>clinical features </a:t>
            </a:r>
            <a:r>
              <a:rPr lang="en-US" sz="2400" dirty="0"/>
              <a:t>of PCOS are excluded.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include, in </a:t>
            </a:r>
            <a:r>
              <a:rPr lang="en-US" sz="2400" dirty="0" smtClean="0"/>
              <a:t>all women</a:t>
            </a:r>
            <a:r>
              <a:rPr lang="en-US" sz="2400" dirty="0"/>
              <a:t>: </a:t>
            </a:r>
            <a:r>
              <a:rPr lang="en-US" sz="2400" dirty="0" smtClean="0"/>
              <a:t>thyroid </a:t>
            </a:r>
            <a:r>
              <a:rPr lang="en-US" sz="2400" dirty="0"/>
              <a:t>disease, </a:t>
            </a:r>
            <a:r>
              <a:rPr lang="en-US" sz="2400" dirty="0" smtClean="0"/>
              <a:t>hyper </a:t>
            </a:r>
            <a:r>
              <a:rPr lang="en-US" sz="2400" dirty="0" err="1" smtClean="0"/>
              <a:t>prolactinemia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 err="1" smtClean="0"/>
              <a:t>nonclassic</a:t>
            </a:r>
            <a:r>
              <a:rPr lang="en-US" sz="2400" dirty="0" smtClean="0"/>
              <a:t> CAH (by </a:t>
            </a:r>
            <a:r>
              <a:rPr lang="en-US" sz="2400" dirty="0"/>
              <a:t>serum </a:t>
            </a:r>
            <a:r>
              <a:rPr lang="en-US" sz="2400" dirty="0" smtClean="0"/>
              <a:t>17-OHP).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select women </a:t>
            </a:r>
            <a:r>
              <a:rPr lang="en-US" sz="2400" dirty="0" smtClean="0"/>
              <a:t>with amenorrhea </a:t>
            </a:r>
            <a:r>
              <a:rPr lang="en-US" sz="2400" dirty="0"/>
              <a:t>and more severe phenotypes, we </a:t>
            </a:r>
            <a:r>
              <a:rPr lang="en-US" sz="2400" dirty="0" smtClean="0"/>
              <a:t>suggest more </a:t>
            </a:r>
            <a:r>
              <a:rPr lang="en-US" sz="2400" dirty="0"/>
              <a:t>extensive evaluation excluding other </a:t>
            </a:r>
            <a:r>
              <a:rPr lang="en-US" sz="2400" dirty="0" smtClean="0"/>
              <a:t>causes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05" y="5602130"/>
            <a:ext cx="1092813" cy="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123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Epidemiological data </a:t>
            </a:r>
            <a:r>
              <a:rPr lang="en-US" sz="2400" dirty="0"/>
              <a:t>consistently point to increased </a:t>
            </a:r>
            <a:r>
              <a:rPr lang="en-US" sz="2400" dirty="0" smtClean="0"/>
              <a:t>cardiovascular risk </a:t>
            </a:r>
            <a:r>
              <a:rPr lang="en-US" sz="2400" dirty="0"/>
              <a:t>in women with stigmata of PCOS. </a:t>
            </a:r>
            <a:endParaRPr lang="en-US" sz="2400" dirty="0" smtClean="0"/>
          </a:p>
          <a:p>
            <a:r>
              <a:rPr lang="en-US" sz="2400" dirty="0" smtClean="0"/>
              <a:t>The Nurses</a:t>
            </a:r>
            <a:r>
              <a:rPr lang="en-US" sz="2400" dirty="0"/>
              <a:t>’ Health Study noted an adjusted RR of </a:t>
            </a:r>
            <a:r>
              <a:rPr lang="en-US" sz="2400" dirty="0" smtClean="0"/>
              <a:t>1.53 (</a:t>
            </a:r>
            <a:r>
              <a:rPr lang="en-US" sz="2400" dirty="0"/>
              <a:t>95% CI, 1.24–1.90) for </a:t>
            </a:r>
            <a:r>
              <a:rPr lang="en-US" sz="2400" dirty="0" smtClean="0"/>
              <a:t>CHD  in women </a:t>
            </a:r>
            <a:r>
              <a:rPr lang="en-US" sz="2400" dirty="0"/>
              <a:t>with a history of irregular menstrual </a:t>
            </a:r>
            <a:r>
              <a:rPr lang="en-US" sz="2400" dirty="0" smtClean="0"/>
              <a:t>cycles 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addition, a case-control study based on </a:t>
            </a:r>
            <a:r>
              <a:rPr lang="en-US" sz="2400" dirty="0" smtClean="0"/>
              <a:t>data in </a:t>
            </a:r>
            <a:r>
              <a:rPr lang="en-US" sz="2400" dirty="0"/>
              <a:t>the Women’s Health Study database found </a:t>
            </a:r>
            <a:r>
              <a:rPr lang="en-US" sz="2400" dirty="0" smtClean="0"/>
              <a:t>that women </a:t>
            </a:r>
            <a:r>
              <a:rPr lang="en-US" sz="2400" dirty="0"/>
              <a:t>who developed </a:t>
            </a:r>
            <a:r>
              <a:rPr lang="en-US" sz="2400" dirty="0" smtClean="0"/>
              <a:t>CV </a:t>
            </a:r>
            <a:r>
              <a:rPr lang="en-US" sz="2400" dirty="0"/>
              <a:t>events </a:t>
            </a:r>
            <a:r>
              <a:rPr lang="en-US" sz="2400" dirty="0" smtClean="0"/>
              <a:t>had lower </a:t>
            </a:r>
            <a:r>
              <a:rPr lang="en-US" sz="2400" dirty="0"/>
              <a:t>SHBG and higher calculated free </a:t>
            </a:r>
            <a:r>
              <a:rPr lang="en-US" sz="2400" dirty="0" smtClean="0"/>
              <a:t>androgen index </a:t>
            </a:r>
          </a:p>
          <a:p>
            <a:r>
              <a:rPr lang="en-US" sz="2400" dirty="0" smtClean="0"/>
              <a:t>Among </a:t>
            </a:r>
            <a:r>
              <a:rPr lang="en-US" sz="2400" dirty="0"/>
              <a:t>postmenopausal women </a:t>
            </a:r>
            <a:r>
              <a:rPr lang="en-US" sz="2400" dirty="0" smtClean="0"/>
              <a:t>evaluated for </a:t>
            </a:r>
            <a:r>
              <a:rPr lang="en-US" sz="2400" dirty="0"/>
              <a:t>suspected ischemia, clinical features of </a:t>
            </a:r>
            <a:r>
              <a:rPr lang="en-US" sz="2400" dirty="0" smtClean="0"/>
              <a:t>PCOS were </a:t>
            </a:r>
            <a:r>
              <a:rPr lang="en-US" sz="2400" dirty="0"/>
              <a:t>associated with more angiographic </a:t>
            </a:r>
            <a:r>
              <a:rPr lang="en-US" sz="2400" dirty="0" smtClean="0"/>
              <a:t>CAD </a:t>
            </a:r>
            <a:r>
              <a:rPr lang="en-US" sz="2400" dirty="0"/>
              <a:t>and worsening </a:t>
            </a:r>
            <a:r>
              <a:rPr lang="en-US" sz="2400" dirty="0" smtClean="0"/>
              <a:t>CV event free </a:t>
            </a:r>
            <a:r>
              <a:rPr lang="en-US" sz="2400" dirty="0"/>
              <a:t>survival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2.12.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acknowledge that there is a paucity of </a:t>
            </a:r>
            <a:r>
              <a:rPr lang="en-US" sz="2800" dirty="0" smtClean="0"/>
              <a:t>studies identifying </a:t>
            </a:r>
            <a:r>
              <a:rPr lang="en-US" sz="2800" dirty="0"/>
              <a:t>the rates of cardiovascular events and </a:t>
            </a:r>
            <a:r>
              <a:rPr lang="en-US" sz="2800" dirty="0" smtClean="0"/>
              <a:t>age of </a:t>
            </a:r>
            <a:r>
              <a:rPr lang="en-US" sz="2800" dirty="0"/>
              <a:t>onset in women with PCOS; therefore, we </a:t>
            </a:r>
            <a:r>
              <a:rPr lang="en-US" sz="2800" dirty="0" smtClean="0"/>
              <a:t>have focused </a:t>
            </a:r>
            <a:r>
              <a:rPr lang="en-US" sz="2800" dirty="0"/>
              <a:t>on cardiovascular disease risk factors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However</a:t>
            </a:r>
            <a:r>
              <a:rPr lang="en-US" sz="2800" dirty="0"/>
              <a:t>, these may not necessarily equate </a:t>
            </a:r>
            <a:r>
              <a:rPr lang="en-US" sz="2800" dirty="0" smtClean="0"/>
              <a:t>with events </a:t>
            </a:r>
            <a:r>
              <a:rPr lang="en-US" sz="2800" dirty="0"/>
              <a:t>or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091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3.0. </a:t>
            </a:r>
            <a:r>
              <a:rPr lang="en-US" sz="4000" b="1" dirty="0" smtClean="0">
                <a:solidFill>
                  <a:srgbClr val="92D050"/>
                </a:solidFill>
              </a:rPr>
              <a:t>Treatment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2197"/>
            <a:ext cx="8915400" cy="4653887"/>
          </a:xfrm>
        </p:spPr>
        <p:txBody>
          <a:bodyPr>
            <a:normAutofit lnSpcReduction="10000"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HCs: indications and screening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3.1–3.2</a:t>
            </a:r>
            <a:r>
              <a:rPr lang="en-US" sz="2800" b="1" dirty="0">
                <a:solidFill>
                  <a:srgbClr val="FF0000"/>
                </a:solidFill>
              </a:rPr>
              <a:t>. Evidence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In </a:t>
            </a:r>
            <a:r>
              <a:rPr lang="en-US" b="1" dirty="0">
                <a:solidFill>
                  <a:srgbClr val="7030A0"/>
                </a:solidFill>
              </a:rPr>
              <a:t>women with PCOS, the progestin in HCs suppresses LH levels and thus ovarian androgen production, and the estrogen increases SHBG, thus reducing bioavailable androgen.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Some </a:t>
            </a:r>
            <a:r>
              <a:rPr lang="en-US" b="1" dirty="0" err="1">
                <a:solidFill>
                  <a:srgbClr val="7030A0"/>
                </a:solidFill>
              </a:rPr>
              <a:t>progestins</a:t>
            </a:r>
            <a:r>
              <a:rPr lang="en-US" b="1" dirty="0">
                <a:solidFill>
                  <a:srgbClr val="7030A0"/>
                </a:solidFill>
              </a:rPr>
              <a:t> have </a:t>
            </a:r>
            <a:r>
              <a:rPr lang="en-US" b="1" dirty="0" smtClean="0">
                <a:solidFill>
                  <a:srgbClr val="7030A0"/>
                </a:solidFill>
              </a:rPr>
              <a:t>anti androgenic </a:t>
            </a:r>
            <a:r>
              <a:rPr lang="en-US" b="1" dirty="0">
                <a:solidFill>
                  <a:srgbClr val="7030A0"/>
                </a:solidFill>
              </a:rPr>
              <a:t>properties</a:t>
            </a:r>
            <a:r>
              <a:rPr lang="en-US" dirty="0"/>
              <a:t>, due to their antagonizing effects on the androgen receptor and/or to the </a:t>
            </a:r>
            <a:r>
              <a:rPr lang="en-US" dirty="0" smtClean="0"/>
              <a:t>inhibition of </a:t>
            </a:r>
            <a:r>
              <a:rPr lang="en-US" dirty="0"/>
              <a:t>5α-reductase activity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choice of oral </a:t>
            </a:r>
            <a:r>
              <a:rPr lang="en-US" i="1" dirty="0"/>
              <a:t>vs. </a:t>
            </a:r>
            <a:r>
              <a:rPr lang="en-US" dirty="0"/>
              <a:t>parenteral HC (</a:t>
            </a:r>
            <a:r>
              <a:rPr lang="en-US" i="1" dirty="0" err="1"/>
              <a:t>ie</a:t>
            </a:r>
            <a:r>
              <a:rPr lang="en-US" i="1" dirty="0"/>
              <a:t>, </a:t>
            </a:r>
            <a:r>
              <a:rPr lang="en-US" dirty="0"/>
              <a:t>patch or vaginal ring) is uncertain, although risk-benefit ratios may vary among preparations and with different </a:t>
            </a:r>
            <a:r>
              <a:rPr lang="en-US" dirty="0" err="1"/>
              <a:t>progestins</a:t>
            </a:r>
            <a:r>
              <a:rPr lang="en-US" dirty="0"/>
              <a:t> in oral contraception.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There </a:t>
            </a:r>
            <a:r>
              <a:rPr lang="en-US" b="1" dirty="0">
                <a:solidFill>
                  <a:srgbClr val="7030A0"/>
                </a:solidFill>
              </a:rPr>
              <a:t>is some evidence that extended-cycle HCs (</a:t>
            </a:r>
            <a:r>
              <a:rPr lang="en-US" b="1" i="1" dirty="0">
                <a:solidFill>
                  <a:srgbClr val="7030A0"/>
                </a:solidFill>
              </a:rPr>
              <a:t>vs. </a:t>
            </a:r>
            <a:r>
              <a:rPr lang="en-US" b="1" dirty="0">
                <a:solidFill>
                  <a:srgbClr val="7030A0"/>
                </a:solidFill>
              </a:rPr>
              <a:t>cyclic therapy) offer greater hormonal suppression and prevent rebound ovarian function during the pill-free interval 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HCs, insulin sensitivity, and glucose tolerance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06221"/>
            <a:ext cx="8915400" cy="4135271"/>
          </a:xfrm>
        </p:spPr>
        <p:txBody>
          <a:bodyPr>
            <a:normAutofit/>
          </a:bodyPr>
          <a:lstStyle/>
          <a:p>
            <a:r>
              <a:rPr lang="en-US" dirty="0"/>
              <a:t>The impact of HCs on carbohydrate metabolism </a:t>
            </a:r>
            <a:r>
              <a:rPr lang="en-US" dirty="0" smtClean="0"/>
              <a:t>in PCOS </a:t>
            </a:r>
            <a:r>
              <a:rPr lang="en-US" dirty="0"/>
              <a:t>women is still in doubt because </a:t>
            </a:r>
            <a:r>
              <a:rPr lang="en-US" dirty="0" smtClean="0"/>
              <a:t>available studies </a:t>
            </a:r>
            <a:r>
              <a:rPr lang="en-US" dirty="0"/>
              <a:t>are small and short-term, and they </a:t>
            </a:r>
            <a:r>
              <a:rPr lang="en-US" dirty="0" smtClean="0"/>
              <a:t>utilize varying </a:t>
            </a:r>
            <a:r>
              <a:rPr lang="en-US" dirty="0"/>
              <a:t>methodologies assessing endpoints.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Studies, mostly </a:t>
            </a:r>
            <a:r>
              <a:rPr lang="en-US" b="1" dirty="0">
                <a:solidFill>
                  <a:srgbClr val="7030A0"/>
                </a:solidFill>
              </a:rPr>
              <a:t>cross-sectional in healthy women, </a:t>
            </a:r>
            <a:r>
              <a:rPr lang="en-US" b="1" dirty="0" smtClean="0">
                <a:solidFill>
                  <a:srgbClr val="7030A0"/>
                </a:solidFill>
              </a:rPr>
              <a:t>found decreased </a:t>
            </a:r>
            <a:r>
              <a:rPr lang="en-US" b="1" dirty="0">
                <a:solidFill>
                  <a:srgbClr val="7030A0"/>
                </a:solidFill>
              </a:rPr>
              <a:t>insulin sensitivity and increased </a:t>
            </a:r>
            <a:r>
              <a:rPr lang="en-US" b="1" dirty="0" smtClean="0">
                <a:solidFill>
                  <a:srgbClr val="7030A0"/>
                </a:solidFill>
              </a:rPr>
              <a:t>glucose response </a:t>
            </a:r>
            <a:r>
              <a:rPr lang="en-US" b="1" dirty="0">
                <a:solidFill>
                  <a:srgbClr val="7030A0"/>
                </a:solidFill>
              </a:rPr>
              <a:t>to a glucose load during HC use, </a:t>
            </a:r>
            <a:r>
              <a:rPr lang="en-US" b="1" dirty="0" smtClean="0">
                <a:solidFill>
                  <a:srgbClr val="7030A0"/>
                </a:solidFill>
              </a:rPr>
              <a:t>although these </a:t>
            </a:r>
            <a:r>
              <a:rPr lang="en-US" b="1" dirty="0">
                <a:solidFill>
                  <a:srgbClr val="7030A0"/>
                </a:solidFill>
              </a:rPr>
              <a:t>results varied according to the estrogen dose </a:t>
            </a:r>
            <a:r>
              <a:rPr lang="en-US" b="1" dirty="0" smtClean="0">
                <a:solidFill>
                  <a:srgbClr val="7030A0"/>
                </a:solidFill>
              </a:rPr>
              <a:t>and the </a:t>
            </a:r>
            <a:r>
              <a:rPr lang="en-US" b="1" dirty="0">
                <a:solidFill>
                  <a:srgbClr val="7030A0"/>
                </a:solidFill>
              </a:rPr>
              <a:t>type of progestin </a:t>
            </a:r>
            <a:r>
              <a:rPr lang="en-US" b="1" dirty="0" smtClean="0">
                <a:solidFill>
                  <a:srgbClr val="7030A0"/>
                </a:solidFill>
              </a:rPr>
              <a:t>used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residual androgenic </a:t>
            </a:r>
            <a:r>
              <a:rPr lang="en-US" dirty="0"/>
              <a:t>activity of the progestin contained in </a:t>
            </a:r>
            <a:r>
              <a:rPr lang="en-US" dirty="0" smtClean="0"/>
              <a:t>the HC </a:t>
            </a:r>
            <a:r>
              <a:rPr lang="en-US" dirty="0"/>
              <a:t>formulation may influence glucose </a:t>
            </a:r>
            <a:r>
              <a:rPr lang="en-US" dirty="0" smtClean="0"/>
              <a:t>metabolism more </a:t>
            </a:r>
            <a:r>
              <a:rPr lang="en-US" dirty="0"/>
              <a:t>than the dose of </a:t>
            </a:r>
            <a:r>
              <a:rPr lang="en-US" dirty="0" err="1"/>
              <a:t>ethinyl</a:t>
            </a:r>
            <a:r>
              <a:rPr lang="en-US" dirty="0"/>
              <a:t> estradiol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/>
              <a:t>of these studies found that HCs had </a:t>
            </a:r>
            <a:r>
              <a:rPr lang="en-US" dirty="0" smtClean="0"/>
              <a:t>deleterious effects </a:t>
            </a:r>
            <a:r>
              <a:rPr lang="en-US" dirty="0"/>
              <a:t>on glucose tolerance in obese, but not in lean</a:t>
            </a:r>
            <a:r>
              <a:rPr lang="en-US" dirty="0" smtClean="0"/>
              <a:t>, women </a:t>
            </a:r>
            <a:r>
              <a:rPr lang="en-US" dirty="0"/>
              <a:t>with PCOS </a:t>
            </a:r>
            <a:r>
              <a:rPr lang="en-US" dirty="0" smtClean="0"/>
              <a:t>, </a:t>
            </a:r>
            <a:r>
              <a:rPr lang="en-US" dirty="0"/>
              <a:t>but our </a:t>
            </a:r>
            <a:r>
              <a:rPr lang="en-US" dirty="0" smtClean="0"/>
              <a:t>systematic review </a:t>
            </a:r>
            <a:r>
              <a:rPr lang="en-US" dirty="0"/>
              <a:t>did not confirm </a:t>
            </a:r>
            <a:r>
              <a:rPr lang="en-US" dirty="0" smtClean="0"/>
              <a:t>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7"/>
            <a:ext cx="8915400" cy="4758315"/>
          </a:xfrm>
        </p:spPr>
        <p:txBody>
          <a:bodyPr>
            <a:noAutofit/>
          </a:bodyPr>
          <a:lstStyle/>
          <a:p>
            <a:r>
              <a:rPr lang="en-US" sz="2400" dirty="0"/>
              <a:t>No data are available assessing the long-term effect </a:t>
            </a:r>
            <a:r>
              <a:rPr lang="en-US" sz="2400" dirty="0" smtClean="0"/>
              <a:t>of HCs </a:t>
            </a:r>
            <a:r>
              <a:rPr lang="en-US" sz="2400" dirty="0"/>
              <a:t>on glucose tolerance in </a:t>
            </a:r>
            <a:r>
              <a:rPr lang="en-US" sz="2400" dirty="0" smtClean="0"/>
              <a:t>non diabetic </a:t>
            </a:r>
            <a:r>
              <a:rPr lang="en-US" sz="2400" dirty="0"/>
              <a:t>and </a:t>
            </a:r>
            <a:r>
              <a:rPr lang="en-US" sz="2400" dirty="0" smtClean="0"/>
              <a:t>diabetic women </a:t>
            </a:r>
            <a:r>
              <a:rPr lang="en-US" sz="2400" dirty="0"/>
              <a:t>with PCOS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On the </a:t>
            </a:r>
            <a:r>
              <a:rPr lang="en-US" sz="2400" dirty="0"/>
              <a:t>other hand, long-term studies performed </a:t>
            </a:r>
            <a:r>
              <a:rPr lang="en-US" sz="2400" dirty="0" smtClean="0"/>
              <a:t>in  healthy </a:t>
            </a:r>
            <a:r>
              <a:rPr lang="en-US" sz="2400" dirty="0"/>
              <a:t>women are promising because HC use did </a:t>
            </a:r>
            <a:r>
              <a:rPr lang="en-US" sz="2400" dirty="0" smtClean="0"/>
              <a:t>not result </a:t>
            </a:r>
            <a:r>
              <a:rPr lang="en-US" sz="2400" dirty="0"/>
              <a:t>in an increased incidence of T2DM either </a:t>
            </a:r>
            <a:r>
              <a:rPr lang="en-US" sz="2400" dirty="0" smtClean="0"/>
              <a:t>in the </a:t>
            </a:r>
            <a:r>
              <a:rPr lang="en-US" sz="2400" dirty="0"/>
              <a:t>general population </a:t>
            </a:r>
            <a:r>
              <a:rPr lang="en-US" sz="2400" dirty="0" smtClean="0"/>
              <a:t> </a:t>
            </a:r>
            <a:r>
              <a:rPr lang="en-US" sz="2400" dirty="0"/>
              <a:t>or in women with </a:t>
            </a:r>
            <a:r>
              <a:rPr lang="en-US" sz="2400" dirty="0" smtClean="0"/>
              <a:t>a history </a:t>
            </a:r>
            <a:r>
              <a:rPr lang="en-US" sz="2400" dirty="0"/>
              <a:t>of G</a:t>
            </a:r>
            <a:r>
              <a:rPr lang="en-US" sz="2400" dirty="0" smtClean="0"/>
              <a:t>DM and </a:t>
            </a:r>
            <a:r>
              <a:rPr lang="en-US" sz="2400" dirty="0"/>
              <a:t>was </a:t>
            </a:r>
            <a:r>
              <a:rPr lang="en-US" sz="2400" dirty="0" smtClean="0"/>
              <a:t>not associated </a:t>
            </a:r>
            <a:r>
              <a:rPr lang="en-US" sz="2400" dirty="0"/>
              <a:t>with an increased risk of complications </a:t>
            </a:r>
            <a:r>
              <a:rPr lang="en-US" sz="2400" dirty="0" smtClean="0"/>
              <a:t>in women </a:t>
            </a:r>
            <a:r>
              <a:rPr lang="en-US" sz="2400" dirty="0"/>
              <a:t>with type 1 diabetes 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Therefore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the ADA </a:t>
            </a:r>
            <a:r>
              <a:rPr lang="en-US" sz="2400" b="1" dirty="0">
                <a:solidFill>
                  <a:srgbClr val="7030A0"/>
                </a:solidFill>
              </a:rPr>
              <a:t>along with </a:t>
            </a:r>
            <a:r>
              <a:rPr lang="en-US" sz="2400" b="1" dirty="0" smtClean="0">
                <a:solidFill>
                  <a:srgbClr val="7030A0"/>
                </a:solidFill>
              </a:rPr>
              <a:t>the Centers </a:t>
            </a:r>
            <a:r>
              <a:rPr lang="en-US" sz="2400" b="1" dirty="0">
                <a:solidFill>
                  <a:srgbClr val="7030A0"/>
                </a:solidFill>
              </a:rPr>
              <a:t>for Disease Control and Prevention (CDC</a:t>
            </a:r>
            <a:r>
              <a:rPr lang="en-US" sz="2400" b="1" dirty="0" smtClean="0">
                <a:solidFill>
                  <a:srgbClr val="7030A0"/>
                </a:solidFill>
              </a:rPr>
              <a:t>) concluded </a:t>
            </a:r>
            <a:r>
              <a:rPr lang="en-US" sz="2400" b="1" dirty="0">
                <a:solidFill>
                  <a:srgbClr val="7030A0"/>
                </a:solidFill>
              </a:rPr>
              <a:t>that HCs are not contraindicated </a:t>
            </a:r>
            <a:r>
              <a:rPr lang="en-US" sz="2400" b="1" dirty="0" smtClean="0">
                <a:solidFill>
                  <a:srgbClr val="7030A0"/>
                </a:solidFill>
              </a:rPr>
              <a:t>in women </a:t>
            </a:r>
            <a:r>
              <a:rPr lang="en-US" sz="2400" b="1" dirty="0">
                <a:solidFill>
                  <a:srgbClr val="7030A0"/>
                </a:solidFill>
              </a:rPr>
              <a:t>with diabetes without vascular complications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HCs and lipids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7731"/>
            <a:ext cx="8915400" cy="4640239"/>
          </a:xfrm>
        </p:spPr>
        <p:txBody>
          <a:bodyPr>
            <a:normAutofit/>
          </a:bodyPr>
          <a:lstStyle/>
          <a:p>
            <a:r>
              <a:rPr lang="en-US" sz="2000" dirty="0"/>
              <a:t>As with glucose metabolism, the effect of HCs </a:t>
            </a:r>
            <a:r>
              <a:rPr lang="en-US" sz="2000" dirty="0" smtClean="0"/>
              <a:t>on lipid </a:t>
            </a:r>
            <a:r>
              <a:rPr lang="en-US" sz="2000" dirty="0"/>
              <a:t>balance appears to be related to the </a:t>
            </a:r>
            <a:r>
              <a:rPr lang="en-US" sz="2000" dirty="0" smtClean="0"/>
              <a:t>formulation used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When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7030A0"/>
                </a:solidFill>
              </a:rPr>
              <a:t>estrogenic activity prevails, there is </a:t>
            </a:r>
            <a:r>
              <a:rPr lang="en-US" sz="2000" b="1" dirty="0" smtClean="0">
                <a:solidFill>
                  <a:srgbClr val="7030A0"/>
                </a:solidFill>
              </a:rPr>
              <a:t>an increase </a:t>
            </a:r>
            <a:r>
              <a:rPr lang="en-US" sz="2000" b="1" dirty="0">
                <a:solidFill>
                  <a:srgbClr val="7030A0"/>
                </a:solidFill>
              </a:rPr>
              <a:t>in HDL-cholesterol and a decrease in </a:t>
            </a:r>
            <a:r>
              <a:rPr lang="en-US" sz="2000" b="1" dirty="0" smtClean="0">
                <a:solidFill>
                  <a:srgbClr val="7030A0"/>
                </a:solidFill>
              </a:rPr>
              <a:t>LDL cholesterol levels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Whereas </a:t>
            </a:r>
            <a:r>
              <a:rPr lang="en-US" sz="2000" dirty="0"/>
              <a:t>the opposite occurs </a:t>
            </a:r>
            <a:r>
              <a:rPr lang="en-US" sz="2000" dirty="0" smtClean="0"/>
              <a:t>when androgenic </a:t>
            </a:r>
            <a:r>
              <a:rPr lang="en-US" sz="2000" dirty="0"/>
              <a:t>activity is </a:t>
            </a:r>
            <a:r>
              <a:rPr lang="en-US" sz="2000" dirty="0" smtClean="0"/>
              <a:t>higher</a:t>
            </a:r>
          </a:p>
          <a:p>
            <a:r>
              <a:rPr lang="en-US" sz="2000" dirty="0" smtClean="0"/>
              <a:t>However</a:t>
            </a:r>
            <a:r>
              <a:rPr lang="en-US" sz="2000" dirty="0"/>
              <a:t>, lipids seem to be less sensitive to the </a:t>
            </a:r>
            <a:r>
              <a:rPr lang="en-US" sz="2000" dirty="0" smtClean="0"/>
              <a:t>residual androgenic </a:t>
            </a:r>
            <a:r>
              <a:rPr lang="en-US" sz="2000" dirty="0"/>
              <a:t>properties of the </a:t>
            </a:r>
            <a:r>
              <a:rPr lang="en-US" sz="2000" dirty="0" err="1" smtClean="0"/>
              <a:t>progestins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Increase HDL cholesterol levels </a:t>
            </a:r>
            <a:r>
              <a:rPr lang="en-US" sz="2000" b="1" dirty="0">
                <a:solidFill>
                  <a:srgbClr val="7030A0"/>
                </a:solidFill>
              </a:rPr>
              <a:t>is the most favorable and </a:t>
            </a:r>
            <a:r>
              <a:rPr lang="en-US" sz="2000" b="1" dirty="0" smtClean="0">
                <a:solidFill>
                  <a:srgbClr val="7030A0"/>
                </a:solidFill>
              </a:rPr>
              <a:t>promising metabolic </a:t>
            </a:r>
            <a:r>
              <a:rPr lang="en-US" sz="2000" b="1" dirty="0">
                <a:solidFill>
                  <a:srgbClr val="7030A0"/>
                </a:solidFill>
              </a:rPr>
              <a:t>effect in PCOS and may overcome </a:t>
            </a:r>
            <a:r>
              <a:rPr lang="en-US" sz="2000" b="1" dirty="0" smtClean="0">
                <a:solidFill>
                  <a:srgbClr val="7030A0"/>
                </a:solidFill>
              </a:rPr>
              <a:t>the negative </a:t>
            </a:r>
            <a:r>
              <a:rPr lang="en-US" sz="2000" b="1" dirty="0">
                <a:solidFill>
                  <a:srgbClr val="7030A0"/>
                </a:solidFill>
              </a:rPr>
              <a:t>impact on triglycerides and </a:t>
            </a:r>
            <a:r>
              <a:rPr lang="en-US" sz="2000" b="1" dirty="0" smtClean="0">
                <a:solidFill>
                  <a:srgbClr val="7030A0"/>
                </a:solidFill>
              </a:rPr>
              <a:t>LDL-cholesterol because </a:t>
            </a:r>
            <a:r>
              <a:rPr lang="en-US" sz="2000" b="1" dirty="0">
                <a:solidFill>
                  <a:srgbClr val="7030A0"/>
                </a:solidFill>
              </a:rPr>
              <a:t>low HDL-cholesterol may be the critical </a:t>
            </a:r>
            <a:r>
              <a:rPr lang="en-US" sz="2000" b="1" dirty="0" smtClean="0">
                <a:solidFill>
                  <a:srgbClr val="7030A0"/>
                </a:solidFill>
              </a:rPr>
              <a:t>link between </a:t>
            </a:r>
            <a:r>
              <a:rPr lang="en-US" sz="2000" b="1" dirty="0">
                <a:solidFill>
                  <a:srgbClr val="7030A0"/>
                </a:solidFill>
              </a:rPr>
              <a:t>PCOS and the metabolic </a:t>
            </a:r>
            <a:r>
              <a:rPr lang="en-US" sz="2000" b="1" dirty="0" smtClean="0">
                <a:solidFill>
                  <a:srgbClr val="7030A0"/>
                </a:solidFill>
              </a:rPr>
              <a:t>syndrome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HCs and body weight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341729"/>
          </a:xfrm>
        </p:spPr>
        <p:txBody>
          <a:bodyPr>
            <a:noAutofit/>
          </a:bodyPr>
          <a:lstStyle/>
          <a:p>
            <a:r>
              <a:rPr lang="en-US" dirty="0"/>
              <a:t>The impact of HCs on body weight and fat </a:t>
            </a:r>
            <a:r>
              <a:rPr lang="en-US" dirty="0" smtClean="0"/>
              <a:t>distribution is </a:t>
            </a:r>
            <a:r>
              <a:rPr lang="en-US" dirty="0"/>
              <a:t>similar between healthy women and </a:t>
            </a:r>
            <a:r>
              <a:rPr lang="en-US" dirty="0" smtClean="0"/>
              <a:t>women with </a:t>
            </a:r>
            <a:r>
              <a:rPr lang="en-US" dirty="0"/>
              <a:t>PCOS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particular, BMI and the </a:t>
            </a:r>
            <a:r>
              <a:rPr lang="en-US" dirty="0" smtClean="0"/>
              <a:t>waist-to-hip ratio </a:t>
            </a:r>
            <a:r>
              <a:rPr lang="en-US" dirty="0"/>
              <a:t>were unchanged </a:t>
            </a:r>
            <a:r>
              <a:rPr lang="en-US" dirty="0" smtClean="0"/>
              <a:t> or occasionally </a:t>
            </a:r>
            <a:r>
              <a:rPr lang="en-US" dirty="0"/>
              <a:t>improved, independent of </a:t>
            </a:r>
            <a:r>
              <a:rPr lang="en-US" dirty="0" err="1" smtClean="0"/>
              <a:t>coexiste</a:t>
            </a:r>
            <a:endParaRPr lang="en-US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3.1–3.2. Values and </a:t>
            </a:r>
            <a:r>
              <a:rPr lang="en-US" sz="2400" b="1" dirty="0" err="1">
                <a:solidFill>
                  <a:srgbClr val="FF0000"/>
                </a:solidFill>
              </a:rPr>
              <a:t>preferences</a:t>
            </a:r>
            <a:r>
              <a:rPr lang="en-US" sz="2400" b="1" dirty="0" err="1" smtClean="0">
                <a:solidFill>
                  <a:srgbClr val="FF0000"/>
                </a:solidFill>
              </a:rPr>
              <a:t>nt</a:t>
            </a:r>
            <a:r>
              <a:rPr lang="en-US" sz="2400" b="1" dirty="0" smtClean="0">
                <a:solidFill>
                  <a:srgbClr val="FF0000"/>
                </a:solidFill>
              </a:rPr>
              <a:t> obesity</a:t>
            </a:r>
          </a:p>
          <a:p>
            <a:r>
              <a:rPr lang="en-US" dirty="0" smtClean="0"/>
              <a:t>In </a:t>
            </a:r>
            <a:r>
              <a:rPr lang="en-US" dirty="0"/>
              <a:t>evaluating the benefits and risks of HC </a:t>
            </a:r>
            <a:r>
              <a:rPr lang="en-US" dirty="0" smtClean="0"/>
              <a:t>treatment in </a:t>
            </a:r>
            <a:r>
              <a:rPr lang="en-US" dirty="0"/>
              <a:t>women with PCOS, we believed concerns </a:t>
            </a:r>
            <a:r>
              <a:rPr lang="en-US" dirty="0" smtClean="0"/>
              <a:t>related to </a:t>
            </a:r>
            <a:r>
              <a:rPr lang="en-US" dirty="0"/>
              <a:t>untreated menstrual dysfunction and quality of </a:t>
            </a:r>
            <a:r>
              <a:rPr lang="en-US" dirty="0" smtClean="0"/>
              <a:t>life related </a:t>
            </a:r>
            <a:r>
              <a:rPr lang="en-US" dirty="0"/>
              <a:t>to </a:t>
            </a:r>
            <a:r>
              <a:rPr lang="en-US" dirty="0" err="1"/>
              <a:t>anovulatory</a:t>
            </a:r>
            <a:r>
              <a:rPr lang="en-US" dirty="0"/>
              <a:t> bleeding and </a:t>
            </a:r>
            <a:r>
              <a:rPr lang="en-US" dirty="0" err="1"/>
              <a:t>hirsutism</a:t>
            </a:r>
            <a:r>
              <a:rPr lang="en-US" dirty="0"/>
              <a:t> to </a:t>
            </a:r>
            <a:r>
              <a:rPr lang="en-US" dirty="0" smtClean="0"/>
              <a:t>be the </a:t>
            </a:r>
            <a:r>
              <a:rPr lang="en-US" dirty="0"/>
              <a:t>primary considerations. </a:t>
            </a:r>
            <a:endParaRPr lang="en-US" dirty="0" smtClean="0"/>
          </a:p>
          <a:p>
            <a:r>
              <a:rPr lang="en-US" dirty="0" smtClean="0"/>
              <a:t>Screening recommendations follow </a:t>
            </a:r>
            <a:r>
              <a:rPr lang="en-US" dirty="0"/>
              <a:t>the current </a:t>
            </a:r>
            <a:r>
              <a:rPr lang="en-US" dirty="0" smtClean="0"/>
              <a:t>WHO and </a:t>
            </a:r>
            <a:r>
              <a:rPr lang="en-US" dirty="0"/>
              <a:t>CDC medical eligibility guidelines 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47654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There </a:t>
            </a:r>
            <a:r>
              <a:rPr lang="en-US" sz="2400" b="1" dirty="0">
                <a:solidFill>
                  <a:srgbClr val="7030A0"/>
                </a:solidFill>
              </a:rPr>
              <a:t>are insufficient data about whether women with PCOS face increased risk of thromboembolism on particular HC preparations</a:t>
            </a:r>
            <a:r>
              <a:rPr lang="en-US" sz="2400" dirty="0"/>
              <a:t>, although preparations may vary with respect to thromboembolic risk in the general population.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insufficient data to define the optimal duration of treatment with HCs.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Women </a:t>
            </a:r>
            <a:r>
              <a:rPr lang="en-US" sz="2400" b="1" dirty="0">
                <a:solidFill>
                  <a:srgbClr val="7030A0"/>
                </a:solidFill>
              </a:rPr>
              <a:t>with severe </a:t>
            </a:r>
            <a:r>
              <a:rPr lang="en-US" sz="2400" b="1" dirty="0" err="1">
                <a:solidFill>
                  <a:srgbClr val="7030A0"/>
                </a:solidFill>
              </a:rPr>
              <a:t>hirsutism</a:t>
            </a:r>
            <a:r>
              <a:rPr lang="en-US" sz="2400" b="1" dirty="0">
                <a:solidFill>
                  <a:srgbClr val="7030A0"/>
                </a:solidFill>
              </a:rPr>
              <a:t> or contraindications to </a:t>
            </a:r>
            <a:r>
              <a:rPr lang="en-US" sz="2400" b="1" dirty="0" smtClean="0">
                <a:solidFill>
                  <a:srgbClr val="7030A0"/>
                </a:solidFill>
              </a:rPr>
              <a:t>HC may </a:t>
            </a:r>
            <a:r>
              <a:rPr lang="en-US" sz="2400" b="1" dirty="0">
                <a:solidFill>
                  <a:srgbClr val="7030A0"/>
                </a:solidFill>
              </a:rPr>
              <a:t>require other therapies such as </a:t>
            </a:r>
            <a:r>
              <a:rPr lang="en-US" sz="2400" b="1" dirty="0" err="1">
                <a:solidFill>
                  <a:srgbClr val="7030A0"/>
                </a:solidFill>
              </a:rPr>
              <a:t>antiandrogens</a:t>
            </a:r>
            <a:r>
              <a:rPr lang="en-US" sz="2400" b="1" dirty="0">
                <a:solidFill>
                  <a:srgbClr val="7030A0"/>
                </a:solidFill>
              </a:rPr>
              <a:t> (spironolactone, </a:t>
            </a:r>
            <a:r>
              <a:rPr lang="en-US" sz="2400" b="1" dirty="0" err="1">
                <a:solidFill>
                  <a:srgbClr val="7030A0"/>
                </a:solidFill>
              </a:rPr>
              <a:t>flutamide,finasteride</a:t>
            </a:r>
            <a:r>
              <a:rPr lang="en-US" sz="2400" b="1" dirty="0">
                <a:solidFill>
                  <a:srgbClr val="7030A0"/>
                </a:solidFill>
              </a:rPr>
              <a:t>, etc.) or </a:t>
            </a:r>
            <a:r>
              <a:rPr lang="en-US" sz="2400" b="1" dirty="0" smtClean="0">
                <a:solidFill>
                  <a:srgbClr val="7030A0"/>
                </a:solidFill>
              </a:rPr>
              <a:t>mechanical </a:t>
            </a:r>
            <a:r>
              <a:rPr lang="en-US" sz="2400" b="1" dirty="0">
                <a:solidFill>
                  <a:srgbClr val="7030A0"/>
                </a:solidFill>
              </a:rPr>
              <a:t>hair removal 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49366"/>
            <a:ext cx="8911687" cy="903541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Role of exercise in lifestyle therapy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1129"/>
            <a:ext cx="8915400" cy="4560094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3.3. Evidence </a:t>
            </a:r>
            <a:endParaRPr lang="en-US" sz="2000" dirty="0"/>
          </a:p>
          <a:p>
            <a:r>
              <a:rPr lang="en-US" sz="2800" b="1" dirty="0" smtClean="0">
                <a:solidFill>
                  <a:srgbClr val="7030A0"/>
                </a:solidFill>
              </a:rPr>
              <a:t>Thirty minutes per day of moderate to vigorous physical activity is effective in reducing the development of metabolic syndrome and diabetes . </a:t>
            </a:r>
          </a:p>
          <a:p>
            <a:r>
              <a:rPr lang="en-US" sz="2800" dirty="0" smtClean="0"/>
              <a:t>There are few trials of exercise therapy targeting women with PCOS, and no large randomized trials are available , but there is a suggestion of weight loss, improved ovulation, and decreased IR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3.3. Values and preferences</a:t>
            </a:r>
          </a:p>
          <a:p>
            <a:r>
              <a:rPr lang="en-US" sz="2800" dirty="0"/>
              <a:t>Despite the limited evidence in PCOS, we suggest that the </a:t>
            </a:r>
            <a:r>
              <a:rPr lang="en-US" sz="2800" b="1" dirty="0">
                <a:solidFill>
                  <a:srgbClr val="7030A0"/>
                </a:solidFill>
              </a:rPr>
              <a:t>benefits of exercise in improving metabolic disease are strong </a:t>
            </a:r>
            <a:r>
              <a:rPr lang="en-US" sz="2800" dirty="0"/>
              <a:t>enough to favor its recommendation, despite a paucity of controlled trials available for review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57" y="323859"/>
            <a:ext cx="8802355" cy="53595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92D050"/>
                </a:solidFill>
              </a:rPr>
              <a:t>Role of weight loss in lifestyle therapy</a:t>
            </a:r>
            <a:br>
              <a:rPr lang="en-US" b="1" i="1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5594"/>
            <a:ext cx="8915400" cy="5486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3.4. Evidence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Weight </a:t>
            </a:r>
            <a:r>
              <a:rPr lang="en-US" sz="2000" b="1" dirty="0">
                <a:solidFill>
                  <a:srgbClr val="7030A0"/>
                </a:solidFill>
              </a:rPr>
              <a:t>loss </a:t>
            </a:r>
            <a:r>
              <a:rPr lang="en-US" sz="2000" b="1" dirty="0" smtClean="0">
                <a:solidFill>
                  <a:srgbClr val="7030A0"/>
                </a:solidFill>
              </a:rPr>
              <a:t>in PCOS </a:t>
            </a:r>
            <a:r>
              <a:rPr lang="en-US" sz="2000" b="1" dirty="0">
                <a:solidFill>
                  <a:srgbClr val="7030A0"/>
                </a:solidFill>
              </a:rPr>
              <a:t>has been accomplished via lifestyle modification</a:t>
            </a:r>
            <a:r>
              <a:rPr lang="en-US" sz="2000" b="1" dirty="0" smtClean="0">
                <a:solidFill>
                  <a:srgbClr val="7030A0"/>
                </a:solidFill>
              </a:rPr>
              <a:t>, use </a:t>
            </a:r>
            <a:r>
              <a:rPr lang="en-US" sz="2000" b="1" dirty="0">
                <a:solidFill>
                  <a:srgbClr val="7030A0"/>
                </a:solidFill>
              </a:rPr>
              <a:t>of medications designed for weight loss, </a:t>
            </a:r>
            <a:r>
              <a:rPr lang="en-US" sz="2000" b="1" dirty="0" smtClean="0">
                <a:solidFill>
                  <a:srgbClr val="7030A0"/>
                </a:solidFill>
              </a:rPr>
              <a:t>and bariatric surgery. </a:t>
            </a:r>
          </a:p>
          <a:p>
            <a:r>
              <a:rPr lang="en-US" sz="2000" dirty="0" smtClean="0"/>
              <a:t>Studies </a:t>
            </a:r>
            <a:r>
              <a:rPr lang="en-US" sz="2000" dirty="0"/>
              <a:t>performed </a:t>
            </a:r>
            <a:r>
              <a:rPr lang="en-US" sz="2000" dirty="0" smtClean="0"/>
              <a:t>after sustained </a:t>
            </a:r>
            <a:r>
              <a:rPr lang="en-US" sz="2000" dirty="0"/>
              <a:t>weight loss (up to 61% of initial weight) </a:t>
            </a:r>
            <a:r>
              <a:rPr lang="en-US" sz="2000" dirty="0" smtClean="0"/>
              <a:t>by bariatric surgery </a:t>
            </a:r>
            <a:r>
              <a:rPr lang="en-US" sz="2000" dirty="0"/>
              <a:t>or long-term dietary </a:t>
            </a:r>
            <a:r>
              <a:rPr lang="en-US" sz="2000" dirty="0" smtClean="0"/>
              <a:t>intervention  </a:t>
            </a:r>
            <a:r>
              <a:rPr lang="en-US" sz="2000" dirty="0"/>
              <a:t>demonstrate that normalization of </a:t>
            </a:r>
            <a:r>
              <a:rPr lang="en-US" sz="2000" dirty="0" smtClean="0"/>
              <a:t>hyper </a:t>
            </a:r>
            <a:r>
              <a:rPr lang="en-US" sz="2000" dirty="0" err="1" smtClean="0"/>
              <a:t>androgenemia</a:t>
            </a:r>
            <a:r>
              <a:rPr lang="en-US" sz="2000" dirty="0" smtClean="0"/>
              <a:t> can </a:t>
            </a:r>
            <a:r>
              <a:rPr lang="en-US" sz="2000" dirty="0"/>
              <a:t>be achieved in obese women </a:t>
            </a:r>
            <a:r>
              <a:rPr lang="en-US" sz="2000" dirty="0" smtClean="0"/>
              <a:t>with PCOS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ew </a:t>
            </a:r>
            <a:r>
              <a:rPr lang="en-US" sz="2000" dirty="0"/>
              <a:t>data document </a:t>
            </a:r>
            <a:r>
              <a:rPr lang="en-US" sz="2000" dirty="0" smtClean="0"/>
              <a:t>subsequent improvements </a:t>
            </a:r>
            <a:r>
              <a:rPr lang="en-US" sz="2000" dirty="0"/>
              <a:t>in </a:t>
            </a:r>
            <a:r>
              <a:rPr lang="en-US" sz="2000" b="1" dirty="0" err="1">
                <a:solidFill>
                  <a:srgbClr val="7030A0"/>
                </a:solidFill>
              </a:rPr>
              <a:t>hirsutism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Menstrual function </a:t>
            </a:r>
            <a:r>
              <a:rPr lang="en-US" sz="2000" dirty="0"/>
              <a:t>is improved in some women with as little </a:t>
            </a:r>
            <a:r>
              <a:rPr lang="en-US" sz="2000" dirty="0" smtClean="0"/>
              <a:t>as 5–10</a:t>
            </a:r>
            <a:r>
              <a:rPr lang="en-US" sz="2000" dirty="0"/>
              <a:t>% reduction in body weight </a:t>
            </a:r>
            <a:r>
              <a:rPr lang="en-US" sz="2000" dirty="0" smtClean="0"/>
              <a:t>; </a:t>
            </a:r>
            <a:r>
              <a:rPr lang="en-US" sz="2000" dirty="0"/>
              <a:t>however</a:t>
            </a:r>
            <a:r>
              <a:rPr lang="en-US" sz="2000" dirty="0" smtClean="0"/>
              <a:t>, there </a:t>
            </a:r>
            <a:r>
              <a:rPr lang="en-US" sz="2000" dirty="0"/>
              <a:t>are no long-term data available to assess </a:t>
            </a:r>
            <a:r>
              <a:rPr lang="en-US" sz="2000" dirty="0" smtClean="0"/>
              <a:t>the sustainability </a:t>
            </a:r>
            <a:r>
              <a:rPr lang="en-US" sz="2000" dirty="0"/>
              <a:t>of menstrual cycling and few data </a:t>
            </a:r>
            <a:r>
              <a:rPr lang="en-US" sz="2000" dirty="0" smtClean="0"/>
              <a:t>on pregnancy </a:t>
            </a:r>
            <a:r>
              <a:rPr lang="en-US" sz="2000" dirty="0"/>
              <a:t>outcomes after weight reduction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7144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Diagnosis</a:t>
            </a:r>
            <a:r>
              <a:rPr lang="en-US" sz="5400" b="1" i="1" dirty="0"/>
              <a:t> </a:t>
            </a:r>
            <a:r>
              <a:rPr lang="en-US" sz="4400" b="1" i="1" dirty="0">
                <a:solidFill>
                  <a:srgbClr val="FF0000"/>
                </a:solidFill>
              </a:rPr>
              <a:t>in adolescents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6913"/>
            <a:ext cx="8915400" cy="4164309"/>
          </a:xfrm>
        </p:spPr>
        <p:txBody>
          <a:bodyPr>
            <a:noAutofit/>
          </a:bodyPr>
          <a:lstStyle/>
          <a:p>
            <a:r>
              <a:rPr lang="en-US" sz="2800" dirty="0"/>
              <a:t>1.2. We suggest that the diagnosis of PCOS in </a:t>
            </a:r>
            <a:r>
              <a:rPr lang="en-US" sz="2800" dirty="0" smtClean="0"/>
              <a:t>an adolescent </a:t>
            </a:r>
            <a:r>
              <a:rPr lang="en-US" sz="2800" dirty="0"/>
              <a:t>girl be made based on the presence </a:t>
            </a:r>
            <a:r>
              <a:rPr lang="en-US" sz="2800" dirty="0" smtClean="0"/>
              <a:t>of clinical </a:t>
            </a:r>
            <a:r>
              <a:rPr lang="en-US" sz="2800" dirty="0"/>
              <a:t>and/or biochemical evidence of </a:t>
            </a:r>
            <a:r>
              <a:rPr lang="en-US" sz="2800" dirty="0" smtClean="0"/>
              <a:t>hyper </a:t>
            </a:r>
            <a:r>
              <a:rPr lang="en-US" sz="2800" dirty="0" err="1" smtClean="0"/>
              <a:t>androgenism</a:t>
            </a:r>
            <a:r>
              <a:rPr lang="en-US" sz="2800" dirty="0" smtClean="0"/>
              <a:t> (</a:t>
            </a:r>
            <a:r>
              <a:rPr lang="en-US" sz="2800" dirty="0"/>
              <a:t>after exclusion of other pathologies) </a:t>
            </a:r>
            <a:r>
              <a:rPr lang="en-US" sz="2800" dirty="0" smtClean="0"/>
              <a:t>in the </a:t>
            </a:r>
            <a:r>
              <a:rPr lang="en-US" sz="2800" dirty="0"/>
              <a:t>presence of </a:t>
            </a:r>
            <a:r>
              <a:rPr lang="en-US" sz="2800" b="1" dirty="0">
                <a:solidFill>
                  <a:srgbClr val="7030A0"/>
                </a:solidFill>
              </a:rPr>
              <a:t>persistent </a:t>
            </a:r>
            <a:r>
              <a:rPr lang="en-US" sz="2800" b="1" dirty="0" err="1">
                <a:solidFill>
                  <a:srgbClr val="7030A0"/>
                </a:solidFill>
              </a:rPr>
              <a:t>oligomenorrhea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Anovulatory</a:t>
            </a:r>
            <a:r>
              <a:rPr lang="en-US" sz="2800" dirty="0" smtClean="0"/>
              <a:t> symptoms </a:t>
            </a:r>
            <a:r>
              <a:rPr lang="en-US" sz="2800" dirty="0"/>
              <a:t>and PCO morphology are not </a:t>
            </a:r>
            <a:r>
              <a:rPr lang="en-US" sz="2800" dirty="0" smtClean="0"/>
              <a:t>sufficient to </a:t>
            </a:r>
            <a:r>
              <a:rPr lang="en-US" sz="2800" dirty="0"/>
              <a:t>make a diagnosis in adolescents, as they </a:t>
            </a:r>
            <a:r>
              <a:rPr lang="en-US" sz="2800" dirty="0" smtClean="0"/>
              <a:t>may be </a:t>
            </a:r>
            <a:r>
              <a:rPr lang="en-US" sz="2800" dirty="0"/>
              <a:t>evident in normal stages in reproductive maturation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817" y="5733264"/>
            <a:ext cx="1221441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7"/>
            <a:ext cx="8915400" cy="4758315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sz="2000" dirty="0"/>
              <a:t>In the short term, there is some evidence for improved pregnancy rates and a decreased requirement for use of ovulation induction or other fertility treatments in small uncontrolled trials of weight reduction , although there are </a:t>
            </a:r>
            <a:r>
              <a:rPr lang="en-US" sz="2000" b="1" dirty="0">
                <a:solidFill>
                  <a:srgbClr val="7030A0"/>
                </a:solidFill>
              </a:rPr>
              <a:t>no </a:t>
            </a:r>
            <a:r>
              <a:rPr lang="en-US" sz="2000" b="1" dirty="0" smtClean="0">
                <a:solidFill>
                  <a:srgbClr val="7030A0"/>
                </a:solidFill>
              </a:rPr>
              <a:t>RCT supporting </a:t>
            </a:r>
            <a:r>
              <a:rPr lang="en-US" sz="2000" b="1" dirty="0">
                <a:solidFill>
                  <a:srgbClr val="7030A0"/>
                </a:solidFill>
              </a:rPr>
              <a:t>weight loss in the improvement of pregnancy rates. </a:t>
            </a:r>
          </a:p>
          <a:p>
            <a:r>
              <a:rPr lang="en-US" sz="2000" dirty="0"/>
              <a:t>The response to weight loss is variable; not all individuals have restoration of ovulation or menses despite similar weight reduction . </a:t>
            </a:r>
            <a:endParaRPr lang="en-US" sz="2000" dirty="0" smtClean="0"/>
          </a:p>
          <a:p>
            <a:r>
              <a:rPr lang="en-US" sz="2000" dirty="0" smtClean="0"/>
              <a:t>Improvements </a:t>
            </a:r>
            <a:r>
              <a:rPr lang="en-US" sz="2000" dirty="0"/>
              <a:t>in reproductive and metabolic status in PCOS have been described with all weight loss </a:t>
            </a:r>
            <a:r>
              <a:rPr lang="en-US" sz="2000" dirty="0" smtClean="0"/>
              <a:t>methods</a:t>
            </a:r>
            <a:endParaRPr lang="en-US" sz="2000" dirty="0"/>
          </a:p>
          <a:p>
            <a:r>
              <a:rPr lang="en-US" sz="2000" b="1" dirty="0">
                <a:solidFill>
                  <a:srgbClr val="7030A0"/>
                </a:solidFill>
              </a:rPr>
              <a:t>Our own meta-analysis showed that weight loss had minimal effects on </a:t>
            </a:r>
            <a:r>
              <a:rPr lang="en-US" sz="2000" b="1" dirty="0" err="1">
                <a:solidFill>
                  <a:srgbClr val="7030A0"/>
                </a:solidFill>
              </a:rPr>
              <a:t>hirsutism</a:t>
            </a:r>
            <a:r>
              <a:rPr lang="en-US" sz="2000" b="1" dirty="0">
                <a:solidFill>
                  <a:srgbClr val="7030A0"/>
                </a:solidFill>
              </a:rPr>
              <a:t> and fertility, although there were significant improvements in some metabolic parameters (mainly glycemic effects related to improvements in fasting blood glucose and insulin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3.4.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69"/>
            <a:ext cx="8915400" cy="442187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data in general populations and </a:t>
            </a:r>
            <a:r>
              <a:rPr lang="en-US" sz="2400" dirty="0" smtClean="0"/>
              <a:t>in our </a:t>
            </a:r>
            <a:r>
              <a:rPr lang="en-US" sz="2400" dirty="0"/>
              <a:t>meta-analysis in women with PCOS support </a:t>
            </a:r>
            <a:r>
              <a:rPr lang="en-US" sz="2400" dirty="0" smtClean="0"/>
              <a:t>the role </a:t>
            </a:r>
            <a:r>
              <a:rPr lang="en-US" sz="2400" dirty="0"/>
              <a:t>of lifestyle change for prevention and </a:t>
            </a:r>
            <a:r>
              <a:rPr lang="en-US" sz="2400" dirty="0" smtClean="0"/>
              <a:t>treatment of </a:t>
            </a:r>
            <a:r>
              <a:rPr lang="en-US" sz="2400" dirty="0"/>
              <a:t>metabolic dysfunction.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found little evidence </a:t>
            </a:r>
            <a:r>
              <a:rPr lang="en-US" sz="2400" dirty="0" smtClean="0"/>
              <a:t>to support </a:t>
            </a:r>
            <a:r>
              <a:rPr lang="en-US" sz="2400" dirty="0"/>
              <a:t>lifestyle change as an infertility </a:t>
            </a:r>
            <a:r>
              <a:rPr lang="en-US" sz="2400" dirty="0" smtClean="0"/>
              <a:t>treatment , although </a:t>
            </a:r>
            <a:r>
              <a:rPr lang="en-US" sz="2400" dirty="0"/>
              <a:t>other </a:t>
            </a:r>
            <a:r>
              <a:rPr lang="en-US" sz="2400" dirty="0" smtClean="0"/>
              <a:t>reports </a:t>
            </a:r>
            <a:r>
              <a:rPr lang="en-US" sz="2400" dirty="0"/>
              <a:t>and national </a:t>
            </a:r>
            <a:r>
              <a:rPr lang="en-US" sz="2400" dirty="0" smtClean="0"/>
              <a:t>guidelines </a:t>
            </a:r>
            <a:r>
              <a:rPr lang="en-US" sz="2400" dirty="0"/>
              <a:t>have found a benefit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Despite </a:t>
            </a:r>
            <a:r>
              <a:rPr lang="en-US" sz="2400" dirty="0"/>
              <a:t>the relative </a:t>
            </a:r>
            <a:r>
              <a:rPr lang="en-US" sz="2400" dirty="0" smtClean="0"/>
              <a:t>lack of evidence, we </a:t>
            </a:r>
            <a:r>
              <a:rPr lang="en-US" sz="2400" dirty="0"/>
              <a:t>recommend lifestyle change in overweight </a:t>
            </a:r>
            <a:r>
              <a:rPr lang="en-US" sz="2400" dirty="0" smtClean="0"/>
              <a:t>and obese </a:t>
            </a:r>
            <a:r>
              <a:rPr lang="en-US" sz="2400" dirty="0"/>
              <a:t>women with PCOS.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</a:rPr>
              <a:t>Use of metformin in </a:t>
            </a:r>
            <a:r>
              <a:rPr lang="en-US" b="1" i="1" dirty="0" smtClean="0">
                <a:solidFill>
                  <a:srgbClr val="92D050"/>
                </a:solidFill>
              </a:rPr>
              <a:t>adults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6913"/>
            <a:ext cx="8915400" cy="476306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3.5–3.6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400" dirty="0" smtClean="0"/>
              <a:t>Metformin </a:t>
            </a:r>
            <a:r>
              <a:rPr lang="en-US" sz="2400" dirty="0"/>
              <a:t>use has been suggested for a number </a:t>
            </a:r>
            <a:r>
              <a:rPr lang="en-US" sz="2400" dirty="0" smtClean="0"/>
              <a:t>of comorbidities </a:t>
            </a:r>
            <a:r>
              <a:rPr lang="en-US" sz="2400" dirty="0"/>
              <a:t>in women with PCOS. </a:t>
            </a:r>
            <a:r>
              <a:rPr lang="en-US" sz="2400" dirty="0" smtClean="0"/>
              <a:t> We </a:t>
            </a:r>
            <a:r>
              <a:rPr lang="en-US" sz="2400" dirty="0"/>
              <a:t>agree with the suggestion that metformin </a:t>
            </a:r>
            <a:r>
              <a:rPr lang="en-US" sz="2400" dirty="0" smtClean="0"/>
              <a:t>should </a:t>
            </a:r>
            <a:r>
              <a:rPr lang="en-US" sz="2400" b="1" dirty="0" smtClean="0">
                <a:solidFill>
                  <a:srgbClr val="7030A0"/>
                </a:solidFill>
              </a:rPr>
              <a:t>not </a:t>
            </a:r>
            <a:r>
              <a:rPr lang="en-US" sz="2400" b="1" dirty="0">
                <a:solidFill>
                  <a:srgbClr val="7030A0"/>
                </a:solidFill>
              </a:rPr>
              <a:t>be used for </a:t>
            </a:r>
            <a:r>
              <a:rPr lang="en-US" sz="2400" b="1" dirty="0" err="1">
                <a:solidFill>
                  <a:srgbClr val="7030A0"/>
                </a:solidFill>
              </a:rPr>
              <a:t>hirsutism</a:t>
            </a:r>
            <a:r>
              <a:rPr lang="en-US" sz="2400" dirty="0"/>
              <a:t>. Metformin studies have </a:t>
            </a:r>
            <a:r>
              <a:rPr lang="en-US" sz="2400" dirty="0" smtClean="0"/>
              <a:t>not been </a:t>
            </a:r>
            <a:r>
              <a:rPr lang="en-US" sz="2400" dirty="0"/>
              <a:t>sufficiently powered to study </a:t>
            </a:r>
            <a:r>
              <a:rPr lang="en-US" sz="2400" dirty="0" smtClean="0"/>
              <a:t>acne</a:t>
            </a:r>
          </a:p>
          <a:p>
            <a:r>
              <a:rPr lang="en-US" sz="2400" dirty="0"/>
              <a:t>We agree with the recommendation that lifestyle management be considered first-line therapy for women with PCOS at increased metabolic risk 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503835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systematic review and meta-analysis </a:t>
            </a:r>
            <a:r>
              <a:rPr lang="en-US" sz="2400" dirty="0" smtClean="0"/>
              <a:t>demonstrated that </a:t>
            </a:r>
            <a:r>
              <a:rPr lang="en-US" sz="2400" dirty="0"/>
              <a:t>there was significant weight loss in </a:t>
            </a:r>
            <a:r>
              <a:rPr lang="en-US" sz="2400" dirty="0" smtClean="0"/>
              <a:t>trials using </a:t>
            </a:r>
            <a:r>
              <a:rPr lang="en-US" sz="2400" dirty="0"/>
              <a:t>metformin compared with placebo in </a:t>
            </a:r>
            <a:r>
              <a:rPr lang="en-US" sz="2400" dirty="0" smtClean="0"/>
              <a:t>women with </a:t>
            </a:r>
            <a:r>
              <a:rPr lang="en-US" sz="2400" dirty="0"/>
              <a:t>PCOS </a:t>
            </a:r>
            <a:r>
              <a:rPr lang="en-US" sz="2400" dirty="0" smtClean="0"/>
              <a:t>but </a:t>
            </a:r>
            <a:r>
              <a:rPr lang="en-US" sz="2400" dirty="0"/>
              <a:t>not in our </a:t>
            </a:r>
            <a:r>
              <a:rPr lang="en-US" sz="2400" dirty="0" smtClean="0"/>
              <a:t>meta-analysis.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absolute weight lost was </a:t>
            </a:r>
            <a:r>
              <a:rPr lang="en-US" sz="2400" dirty="0" smtClean="0"/>
              <a:t>estimated to </a:t>
            </a:r>
            <a:r>
              <a:rPr lang="en-US" sz="2400" dirty="0"/>
              <a:t>be </a:t>
            </a:r>
            <a:r>
              <a:rPr lang="en-US" sz="2400" b="1" dirty="0">
                <a:solidFill>
                  <a:srgbClr val="7030A0"/>
                </a:solidFill>
              </a:rPr>
              <a:t>2.7 kg</a:t>
            </a:r>
            <a:r>
              <a:rPr lang="en-US" sz="2400" dirty="0"/>
              <a:t>, equaling a 2.9% decrease in </a:t>
            </a:r>
            <a:r>
              <a:rPr lang="en-US" sz="2400" dirty="0" smtClean="0"/>
              <a:t>body weight</a:t>
            </a:r>
            <a:r>
              <a:rPr lang="en-US" sz="2400" dirty="0"/>
              <a:t>, comparable to what occurs with </a:t>
            </a:r>
            <a:r>
              <a:rPr lang="en-US" sz="2400" dirty="0" err="1"/>
              <a:t>orlistat</a:t>
            </a:r>
            <a:r>
              <a:rPr lang="en-US" sz="2400" dirty="0"/>
              <a:t> </a:t>
            </a:r>
            <a:r>
              <a:rPr lang="en-US" sz="2400" dirty="0" smtClean="0"/>
              <a:t>treatment.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weight loss </a:t>
            </a:r>
            <a:r>
              <a:rPr lang="en-US" sz="2400" dirty="0" smtClean="0"/>
              <a:t>and </a:t>
            </a:r>
            <a:r>
              <a:rPr lang="en-US" sz="2400" dirty="0"/>
              <a:t>lifestyle modifications are used to treat obesity, </a:t>
            </a:r>
            <a:r>
              <a:rPr lang="en-US" sz="2400" dirty="0" smtClean="0"/>
              <a:t>there is </a:t>
            </a:r>
            <a:r>
              <a:rPr lang="en-US" sz="2400" dirty="0"/>
              <a:t>no benefit to adding metformin.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Diet and exercise</a:t>
            </a:r>
            <a:r>
              <a:rPr lang="en-US" sz="2400" b="1" dirty="0">
                <a:solidFill>
                  <a:srgbClr val="7030A0"/>
                </a:solidFill>
              </a:rPr>
              <a:t>, not metformin, should be the first line </a:t>
            </a:r>
            <a:r>
              <a:rPr lang="en-US" sz="2400" b="1" dirty="0" smtClean="0">
                <a:solidFill>
                  <a:srgbClr val="7030A0"/>
                </a:solidFill>
              </a:rPr>
              <a:t>of therapy </a:t>
            </a:r>
            <a:r>
              <a:rPr lang="en-US" sz="2400" b="1" dirty="0">
                <a:solidFill>
                  <a:srgbClr val="7030A0"/>
                </a:solidFill>
              </a:rPr>
              <a:t>in obese women with PCOS.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Metformin may remain </a:t>
            </a:r>
            <a:r>
              <a:rPr lang="en-US" sz="2400" dirty="0"/>
              <a:t>a treatment consideration if the patient </a:t>
            </a:r>
            <a:r>
              <a:rPr lang="en-US" sz="2400" dirty="0" smtClean="0"/>
              <a:t>fails with </a:t>
            </a:r>
            <a:r>
              <a:rPr lang="en-US" sz="2400" dirty="0"/>
              <a:t>diet and exercise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3"/>
            <a:ext cx="8915400" cy="53127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Metformin could be used to regulate menses . </a:t>
            </a:r>
          </a:p>
          <a:p>
            <a:r>
              <a:rPr lang="en-US" sz="2800" dirty="0" smtClean="0"/>
              <a:t>A systematic review and meta-analysis demonstrated an improvement in ovulation rate in women taking metformin </a:t>
            </a:r>
          </a:p>
          <a:p>
            <a:r>
              <a:rPr lang="en-US" sz="2800" dirty="0" smtClean="0"/>
              <a:t> It is unknown whether ovulation occurs at a rate that is adequate to protect against endometrial carcinoma.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Trials directly comparing metformin with oral contraceptives demonstrate that metformin is not as effective as HC for menstrual cycle regulation 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9618"/>
            <a:ext cx="8915400" cy="446281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patients with IGT, lifestyle </a:t>
            </a:r>
            <a:r>
              <a:rPr lang="en-US" sz="2800" dirty="0" smtClean="0"/>
              <a:t>modification </a:t>
            </a:r>
            <a:r>
              <a:rPr lang="en-US" sz="2800" dirty="0"/>
              <a:t>with </a:t>
            </a:r>
            <a:r>
              <a:rPr lang="en-US" sz="2800" dirty="0" smtClean="0"/>
              <a:t>exercise and </a:t>
            </a:r>
            <a:r>
              <a:rPr lang="en-US" sz="2800" dirty="0"/>
              <a:t>diet can decrease the progression to </a:t>
            </a:r>
            <a:r>
              <a:rPr lang="en-US" sz="2800" dirty="0" smtClean="0"/>
              <a:t>T2DM by 58% </a:t>
            </a:r>
            <a:r>
              <a:rPr lang="en-US" sz="2800" i="1" dirty="0" smtClean="0"/>
              <a:t>vs. </a:t>
            </a:r>
            <a:r>
              <a:rPr lang="en-US" sz="2800" dirty="0" smtClean="0"/>
              <a:t>a 31% decrease with metformin </a:t>
            </a:r>
          </a:p>
          <a:p>
            <a:r>
              <a:rPr lang="en-US" sz="2800" dirty="0" smtClean="0"/>
              <a:t>Intensive </a:t>
            </a:r>
            <a:r>
              <a:rPr lang="en-US" sz="2800" dirty="0"/>
              <a:t>lifestyle modification</a:t>
            </a:r>
            <a:r>
              <a:rPr lang="en-US" sz="2800" dirty="0" smtClean="0"/>
              <a:t>, not </a:t>
            </a:r>
            <a:r>
              <a:rPr lang="en-US" sz="2800" dirty="0"/>
              <a:t>metformin, was the only therapy </a:t>
            </a:r>
            <a:r>
              <a:rPr lang="en-US" sz="2800" dirty="0" smtClean="0"/>
              <a:t>that restored </a:t>
            </a:r>
            <a:r>
              <a:rPr lang="en-US" sz="2800" dirty="0"/>
              <a:t>normal glucose tolerance in subjects </a:t>
            </a:r>
            <a:r>
              <a:rPr lang="en-US" sz="2800" dirty="0" smtClean="0"/>
              <a:t>with IGT .</a:t>
            </a:r>
          </a:p>
          <a:p>
            <a:r>
              <a:rPr lang="en-US" sz="2800" dirty="0" smtClean="0"/>
              <a:t> </a:t>
            </a:r>
            <a:r>
              <a:rPr lang="en-US" sz="2800" b="1" dirty="0">
                <a:solidFill>
                  <a:srgbClr val="7030A0"/>
                </a:solidFill>
              </a:rPr>
              <a:t>Metformin is recommended for prevention </a:t>
            </a:r>
            <a:r>
              <a:rPr lang="en-US" sz="2800" b="1" dirty="0" smtClean="0">
                <a:solidFill>
                  <a:srgbClr val="7030A0"/>
                </a:solidFill>
              </a:rPr>
              <a:t>of diabetes </a:t>
            </a:r>
            <a:r>
              <a:rPr lang="en-US" sz="2800" b="1" dirty="0">
                <a:solidFill>
                  <a:srgbClr val="7030A0"/>
                </a:solidFill>
              </a:rPr>
              <a:t>in women with PCOS and IGT when </a:t>
            </a:r>
            <a:r>
              <a:rPr lang="en-US" sz="2800" b="1" dirty="0" smtClean="0">
                <a:solidFill>
                  <a:srgbClr val="7030A0"/>
                </a:solidFill>
              </a:rPr>
              <a:t>lifestyle modification </a:t>
            </a:r>
            <a:r>
              <a:rPr lang="en-US" sz="2800" b="1" dirty="0">
                <a:solidFill>
                  <a:srgbClr val="7030A0"/>
                </a:solidFill>
              </a:rPr>
              <a:t>is not successful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3.5–3.6.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70"/>
            <a:ext cx="8915400" cy="423080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committee believes that a priority should </a:t>
            </a:r>
            <a:r>
              <a:rPr lang="en-US" sz="2800" dirty="0" smtClean="0"/>
              <a:t>be placed </a:t>
            </a:r>
            <a:r>
              <a:rPr lang="en-US" sz="2800" dirty="0"/>
              <a:t>on effective treatment. </a:t>
            </a:r>
            <a:endParaRPr lang="en-US" sz="2800" dirty="0" smtClean="0"/>
          </a:p>
          <a:p>
            <a:r>
              <a:rPr lang="en-US" sz="2800" dirty="0" smtClean="0"/>
              <a:t>Although </a:t>
            </a:r>
            <a:r>
              <a:rPr lang="en-US" sz="2800" dirty="0"/>
              <a:t>the </a:t>
            </a:r>
            <a:r>
              <a:rPr lang="en-US" sz="2800" dirty="0" smtClean="0"/>
              <a:t>preferred treatment </a:t>
            </a:r>
            <a:r>
              <a:rPr lang="en-US" sz="2800" dirty="0"/>
              <a:t>for prevention of T2DM is diet and </a:t>
            </a:r>
            <a:r>
              <a:rPr lang="en-US" sz="2800" dirty="0" smtClean="0"/>
              <a:t>lifestyle modification</a:t>
            </a:r>
            <a:r>
              <a:rPr lang="en-US" sz="2800" dirty="0"/>
              <a:t>, there are a </a:t>
            </a:r>
            <a:r>
              <a:rPr lang="en-US" sz="2800" dirty="0" smtClean="0"/>
              <a:t>significant </a:t>
            </a:r>
            <a:r>
              <a:rPr lang="en-US" sz="2800" dirty="0"/>
              <a:t>number of </a:t>
            </a:r>
            <a:r>
              <a:rPr lang="en-US" sz="2800" dirty="0" smtClean="0"/>
              <a:t>women who </a:t>
            </a:r>
            <a:r>
              <a:rPr lang="en-US" sz="2800" dirty="0"/>
              <a:t>will fail this option.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Although </a:t>
            </a:r>
            <a:r>
              <a:rPr lang="en-US" sz="2800" b="1" dirty="0">
                <a:solidFill>
                  <a:srgbClr val="7030A0"/>
                </a:solidFill>
              </a:rPr>
              <a:t>metformin </a:t>
            </a:r>
            <a:r>
              <a:rPr lang="en-US" sz="2800" b="1" dirty="0" smtClean="0">
                <a:solidFill>
                  <a:srgbClr val="7030A0"/>
                </a:solidFill>
              </a:rPr>
              <a:t>treatment incurs </a:t>
            </a:r>
            <a:r>
              <a:rPr lang="en-US" sz="2800" b="1" dirty="0">
                <a:solidFill>
                  <a:srgbClr val="7030A0"/>
                </a:solidFill>
              </a:rPr>
              <a:t>expense and has the potential for </a:t>
            </a:r>
            <a:r>
              <a:rPr lang="en-US" sz="2800" b="1" dirty="0" smtClean="0">
                <a:solidFill>
                  <a:srgbClr val="7030A0"/>
                </a:solidFill>
              </a:rPr>
              <a:t>side effects</a:t>
            </a:r>
            <a:r>
              <a:rPr lang="en-US" sz="2800" b="1" dirty="0">
                <a:solidFill>
                  <a:srgbClr val="7030A0"/>
                </a:solidFill>
              </a:rPr>
              <a:t>, the committee feels that metformin </a:t>
            </a:r>
            <a:r>
              <a:rPr lang="en-US" sz="2800" b="1" dirty="0" smtClean="0">
                <a:solidFill>
                  <a:srgbClr val="7030A0"/>
                </a:solidFill>
              </a:rPr>
              <a:t>may provide </a:t>
            </a:r>
            <a:r>
              <a:rPr lang="en-US" sz="2800" b="1" dirty="0">
                <a:solidFill>
                  <a:srgbClr val="7030A0"/>
                </a:solidFill>
              </a:rPr>
              <a:t>an option for treatment of IGT in </a:t>
            </a:r>
            <a:r>
              <a:rPr lang="en-US" sz="2800" b="1" dirty="0" smtClean="0">
                <a:solidFill>
                  <a:srgbClr val="7030A0"/>
                </a:solidFill>
              </a:rPr>
              <a:t>those women </a:t>
            </a:r>
            <a:r>
              <a:rPr lang="en-US" sz="2800" b="1" dirty="0">
                <a:solidFill>
                  <a:srgbClr val="7030A0"/>
                </a:solidFill>
              </a:rPr>
              <a:t>who fail lifestyle management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Treatment of infertility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34172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3.7–3.8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400" dirty="0"/>
              <a:t>Clomiphene and metformin have been studied extensively for infertility in PCOS with multiple large multicenter trials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almost all of these, clomiphene has had improved pregnancy rates </a:t>
            </a:r>
            <a:r>
              <a:rPr lang="en-US" sz="2400" i="1" dirty="0"/>
              <a:t>vs. </a:t>
            </a:r>
            <a:r>
              <a:rPr lang="en-US" sz="2400" dirty="0"/>
              <a:t>metformin, as well as providing comparable rates to injectable gonadotropins </a:t>
            </a:r>
            <a:r>
              <a:rPr lang="en-US" sz="2400" dirty="0" smtClean="0"/>
              <a:t>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A recent </a:t>
            </a:r>
            <a:r>
              <a:rPr lang="en-US" sz="2400" b="1" dirty="0" smtClean="0">
                <a:solidFill>
                  <a:srgbClr val="7030A0"/>
                </a:solidFill>
              </a:rPr>
              <a:t>meta analysis </a:t>
            </a:r>
            <a:r>
              <a:rPr lang="en-US" sz="2400" b="1" dirty="0">
                <a:solidFill>
                  <a:srgbClr val="7030A0"/>
                </a:solidFill>
              </a:rPr>
              <a:t>of insulin sensitizers for the treatment of infertility in PCOS concluded that “the use of metformin for improving reproductive outcomes in women with PCOS appears to be limited” .</a:t>
            </a: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00753"/>
            <a:ext cx="8915400" cy="528168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</a:t>
            </a:r>
            <a:r>
              <a:rPr lang="en-US" sz="2400" b="1" dirty="0" smtClean="0">
                <a:solidFill>
                  <a:srgbClr val="7030A0"/>
                </a:solidFill>
              </a:rPr>
              <a:t>etformin </a:t>
            </a:r>
            <a:r>
              <a:rPr lang="en-US" sz="2400" b="1" dirty="0">
                <a:solidFill>
                  <a:srgbClr val="7030A0"/>
                </a:solidFill>
              </a:rPr>
              <a:t>has been </a:t>
            </a:r>
            <a:r>
              <a:rPr lang="en-US" sz="2400" b="1" dirty="0" smtClean="0">
                <a:solidFill>
                  <a:srgbClr val="7030A0"/>
                </a:solidFill>
              </a:rPr>
              <a:t>recommended for </a:t>
            </a:r>
            <a:r>
              <a:rPr lang="en-US" sz="2400" b="1" dirty="0">
                <a:solidFill>
                  <a:srgbClr val="7030A0"/>
                </a:solidFill>
              </a:rPr>
              <a:t>use in infertility treatment partly because it </a:t>
            </a:r>
            <a:r>
              <a:rPr lang="en-US" sz="2400" b="1" dirty="0" smtClean="0">
                <a:solidFill>
                  <a:srgbClr val="7030A0"/>
                </a:solidFill>
              </a:rPr>
              <a:t>is thought </a:t>
            </a:r>
            <a:r>
              <a:rPr lang="en-US" sz="2400" b="1" dirty="0">
                <a:solidFill>
                  <a:srgbClr val="7030A0"/>
                </a:solidFill>
              </a:rPr>
              <a:t>to be associated with </a:t>
            </a:r>
            <a:r>
              <a:rPr lang="en-US" sz="2400" b="1" dirty="0" err="1">
                <a:solidFill>
                  <a:srgbClr val="7030A0"/>
                </a:solidFill>
              </a:rPr>
              <a:t>monofollicular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ovulation and </a:t>
            </a:r>
            <a:r>
              <a:rPr lang="en-US" sz="2400" b="1" dirty="0">
                <a:solidFill>
                  <a:srgbClr val="7030A0"/>
                </a:solidFill>
              </a:rPr>
              <a:t>lower multiple pregnancy rates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None of </a:t>
            </a:r>
            <a:r>
              <a:rPr lang="en-US" sz="2400" dirty="0" smtClean="0"/>
              <a:t>the trials </a:t>
            </a:r>
            <a:r>
              <a:rPr lang="en-US" sz="2400" dirty="0"/>
              <a:t>have been adequately powered to detect </a:t>
            </a:r>
            <a:r>
              <a:rPr lang="en-US" sz="2400" dirty="0" smtClean="0"/>
              <a:t>differences in </a:t>
            </a:r>
            <a:r>
              <a:rPr lang="en-US" sz="2400" dirty="0"/>
              <a:t>multiple pregnancy rates, although </a:t>
            </a:r>
            <a:r>
              <a:rPr lang="en-US" sz="2400" dirty="0" smtClean="0"/>
              <a:t>multiple pregnancies </a:t>
            </a:r>
            <a:r>
              <a:rPr lang="en-US" sz="2400" dirty="0"/>
              <a:t>with metformin have been rare in </a:t>
            </a:r>
            <a:r>
              <a:rPr lang="en-US" sz="2400" dirty="0" smtClean="0"/>
              <a:t>these trials </a:t>
            </a:r>
            <a:r>
              <a:rPr lang="en-US" sz="2400" dirty="0"/>
              <a:t>(≤5</a:t>
            </a:r>
            <a:r>
              <a:rPr lang="en-US" sz="2400" dirty="0" smtClean="0"/>
              <a:t>%) </a:t>
            </a:r>
            <a:r>
              <a:rPr lang="en-US" sz="2400" dirty="0"/>
              <a:t>and more </a:t>
            </a:r>
            <a:r>
              <a:rPr lang="en-US" sz="2400" dirty="0" smtClean="0"/>
              <a:t>common (</a:t>
            </a:r>
            <a:r>
              <a:rPr lang="en-US" sz="2400" dirty="0"/>
              <a:t>around 5%) with clomiphene.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benefit of </a:t>
            </a:r>
            <a:r>
              <a:rPr lang="en-US" sz="2400" dirty="0" smtClean="0"/>
              <a:t>multiple pregnancy </a:t>
            </a:r>
            <a:r>
              <a:rPr lang="en-US" sz="2400" dirty="0"/>
              <a:t>reduction must be balanced against </a:t>
            </a:r>
            <a:r>
              <a:rPr lang="en-US" sz="2400" dirty="0" smtClean="0"/>
              <a:t>the substantially </a:t>
            </a:r>
            <a:r>
              <a:rPr lang="en-US" sz="2400" dirty="0"/>
              <a:t>lower pregnancy rates and lower </a:t>
            </a:r>
            <a:r>
              <a:rPr lang="en-US" sz="2400" dirty="0" smtClean="0"/>
              <a:t>fecundity per </a:t>
            </a:r>
            <a:r>
              <a:rPr lang="en-US" sz="2400" dirty="0"/>
              <a:t>ovulation with metformin alone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0185"/>
            <a:ext cx="8915400" cy="4872250"/>
          </a:xfrm>
        </p:spPr>
        <p:txBody>
          <a:bodyPr>
            <a:noAutofit/>
          </a:bodyPr>
          <a:lstStyle/>
          <a:p>
            <a:r>
              <a:rPr lang="en-US" sz="2400" dirty="0"/>
              <a:t>Aromatase inhibitors have been proposed as </a:t>
            </a:r>
            <a:r>
              <a:rPr lang="en-US" sz="2400" dirty="0" smtClean="0"/>
              <a:t>oral agents</a:t>
            </a:r>
            <a:r>
              <a:rPr lang="en-US" sz="2400" dirty="0"/>
              <a:t>, and although current cumulative </a:t>
            </a:r>
            <a:r>
              <a:rPr lang="en-US" sz="2400" dirty="0" smtClean="0"/>
              <a:t>evidence suggests </a:t>
            </a:r>
            <a:r>
              <a:rPr lang="en-US" sz="2400" dirty="0"/>
              <a:t>an uncertain risk/benefit ratio to </a:t>
            </a:r>
            <a:r>
              <a:rPr lang="en-US" sz="2400" dirty="0" smtClean="0"/>
              <a:t>treat infertility,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recent large NIH-sponsored</a:t>
            </a:r>
            <a:r>
              <a:rPr lang="en-US" sz="2400" dirty="0" smtClean="0"/>
              <a:t>, multicenter</a:t>
            </a:r>
            <a:r>
              <a:rPr lang="en-US" sz="2400" dirty="0"/>
              <a:t>, double-blind, randomized, clinical </a:t>
            </a:r>
            <a:r>
              <a:rPr lang="en-US" sz="2400" dirty="0" smtClean="0"/>
              <a:t>trial</a:t>
            </a:r>
            <a:r>
              <a:rPr lang="en-US" sz="2400" dirty="0"/>
              <a:t>(n = 750 subjects) has been completed with a </a:t>
            </a:r>
            <a:r>
              <a:rPr lang="en-US" sz="2400" dirty="0" smtClean="0"/>
              <a:t>marked superiority </a:t>
            </a:r>
            <a:r>
              <a:rPr lang="en-US" sz="2400" dirty="0"/>
              <a:t>in live birth rate of </a:t>
            </a:r>
            <a:r>
              <a:rPr lang="en-US" sz="2400" dirty="0" err="1"/>
              <a:t>letrozole</a:t>
            </a:r>
            <a:r>
              <a:rPr lang="en-US" sz="2400" dirty="0"/>
              <a:t> over </a:t>
            </a:r>
            <a:r>
              <a:rPr lang="en-US" sz="2400" dirty="0" smtClean="0"/>
              <a:t>clomiphene for </a:t>
            </a:r>
            <a:r>
              <a:rPr lang="en-US" sz="2400" dirty="0"/>
              <a:t>the treatment of </a:t>
            </a:r>
            <a:r>
              <a:rPr lang="en-US" sz="2400" dirty="0" err="1"/>
              <a:t>anovulatory</a:t>
            </a:r>
            <a:r>
              <a:rPr lang="en-US" sz="2400" dirty="0"/>
              <a:t> infertility </a:t>
            </a:r>
            <a:r>
              <a:rPr lang="en-US" sz="2400" dirty="0" smtClean="0"/>
              <a:t>in women </a:t>
            </a:r>
            <a:r>
              <a:rPr lang="en-US" sz="2400" dirty="0"/>
              <a:t>with PCOS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Although concerns </a:t>
            </a:r>
            <a:r>
              <a:rPr lang="en-US" sz="2400" dirty="0"/>
              <a:t>about the relative teratogenicity of </a:t>
            </a:r>
            <a:r>
              <a:rPr lang="en-US" sz="2400" dirty="0" err="1" smtClean="0"/>
              <a:t>letrozole</a:t>
            </a:r>
            <a:r>
              <a:rPr lang="en-US" sz="2400" dirty="0" smtClean="0"/>
              <a:t> compared </a:t>
            </a:r>
            <a:r>
              <a:rPr lang="en-US" sz="2400" dirty="0"/>
              <a:t>to clomiphene remain, this trial </a:t>
            </a:r>
            <a:r>
              <a:rPr lang="en-US" sz="2400" dirty="0" smtClean="0"/>
              <a:t>and other </a:t>
            </a:r>
            <a:r>
              <a:rPr lang="en-US" sz="2400" dirty="0"/>
              <a:t>publications are reassuring 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Diagnosis in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peri</a:t>
            </a:r>
            <a:r>
              <a:rPr lang="en-US" sz="2800" b="1" i="1" dirty="0" smtClean="0">
                <a:solidFill>
                  <a:srgbClr val="FF0000"/>
                </a:solidFill>
              </a:rPr>
              <a:t> menopause </a:t>
            </a:r>
            <a:r>
              <a:rPr lang="en-US" sz="2800" b="1" i="1" dirty="0">
                <a:solidFill>
                  <a:srgbClr val="FF0000"/>
                </a:solidFill>
              </a:rPr>
              <a:t>and menopause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569493"/>
            <a:ext cx="8911687" cy="4954137"/>
          </a:xfrm>
        </p:spPr>
        <p:txBody>
          <a:bodyPr>
            <a:noAutofit/>
          </a:bodyPr>
          <a:lstStyle/>
          <a:p>
            <a:r>
              <a:rPr lang="en-US" sz="2800" dirty="0"/>
              <a:t>1.3. Although there are currently no </a:t>
            </a:r>
            <a:r>
              <a:rPr lang="en-US" sz="2800" dirty="0" smtClean="0"/>
              <a:t>diagnostic criteria </a:t>
            </a:r>
            <a:r>
              <a:rPr lang="en-US" sz="2800" dirty="0"/>
              <a:t>for PCOS in </a:t>
            </a:r>
            <a:r>
              <a:rPr lang="en-US" sz="2800" dirty="0" err="1" smtClean="0"/>
              <a:t>peri</a:t>
            </a:r>
            <a:r>
              <a:rPr lang="en-US" sz="2800" dirty="0" smtClean="0"/>
              <a:t> menopausal </a:t>
            </a:r>
            <a:r>
              <a:rPr lang="en-US" sz="2800" dirty="0"/>
              <a:t>and </a:t>
            </a:r>
            <a:r>
              <a:rPr lang="en-US" sz="2800" dirty="0" smtClean="0"/>
              <a:t>menopausal women</a:t>
            </a:r>
            <a:r>
              <a:rPr lang="en-US" sz="2800" dirty="0"/>
              <a:t>, we suggest that a presumptive diagnosis </a:t>
            </a:r>
            <a:r>
              <a:rPr lang="en-US" sz="2800" dirty="0" smtClean="0"/>
              <a:t>of PCOS </a:t>
            </a:r>
            <a:r>
              <a:rPr lang="en-US" sz="2800" dirty="0"/>
              <a:t>can be based upon a well-documented </a:t>
            </a:r>
            <a:r>
              <a:rPr lang="en-US" sz="2800" dirty="0" smtClean="0"/>
              <a:t>long term history </a:t>
            </a:r>
            <a:r>
              <a:rPr lang="en-US" sz="2800" dirty="0"/>
              <a:t>of </a:t>
            </a:r>
            <a:r>
              <a:rPr lang="en-US" sz="2800" dirty="0" err="1" smtClean="0"/>
              <a:t>oligomenorrhea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hyper </a:t>
            </a:r>
            <a:r>
              <a:rPr lang="en-US" sz="2800" dirty="0" err="1" smtClean="0"/>
              <a:t>androgenism</a:t>
            </a:r>
            <a:r>
              <a:rPr lang="en-US" sz="2800" dirty="0" smtClean="0"/>
              <a:t> during </a:t>
            </a:r>
            <a:r>
              <a:rPr lang="en-US" sz="2800" dirty="0"/>
              <a:t>the reproductive years.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presence of </a:t>
            </a:r>
            <a:r>
              <a:rPr lang="en-US" sz="2800" dirty="0" smtClean="0"/>
              <a:t>PCO morphology </a:t>
            </a:r>
            <a:r>
              <a:rPr lang="en-US" sz="2800" dirty="0"/>
              <a:t>on ultrasound would provide </a:t>
            </a:r>
            <a:r>
              <a:rPr lang="en-US" sz="2800" dirty="0" smtClean="0"/>
              <a:t>additional supportive </a:t>
            </a:r>
            <a:r>
              <a:rPr lang="en-US" sz="2800" dirty="0"/>
              <a:t>evidence, although this is less likely in </a:t>
            </a:r>
            <a:r>
              <a:rPr lang="en-US" sz="2800" dirty="0" smtClean="0"/>
              <a:t>a menopausal </a:t>
            </a:r>
            <a:r>
              <a:rPr lang="en-US" sz="2800" dirty="0"/>
              <a:t>woman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04" y="6073254"/>
            <a:ext cx="1430992" cy="3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123440"/>
          </a:xfrm>
        </p:spPr>
        <p:txBody>
          <a:bodyPr>
            <a:noAutofit/>
          </a:bodyPr>
          <a:lstStyle/>
          <a:p>
            <a:r>
              <a:rPr lang="en-US" sz="2800" dirty="0"/>
              <a:t>Metformin may </a:t>
            </a:r>
            <a:r>
              <a:rPr lang="en-US" sz="2800" dirty="0" smtClean="0"/>
              <a:t>have </a:t>
            </a:r>
            <a:r>
              <a:rPr lang="en-US" sz="2800" dirty="0"/>
              <a:t>some use as an adjuvant </a:t>
            </a:r>
            <a:r>
              <a:rPr lang="en-US" sz="2800" dirty="0" smtClean="0"/>
              <a:t>agent for </a:t>
            </a:r>
            <a:r>
              <a:rPr lang="en-US" sz="2800" dirty="0"/>
              <a:t>infertility in select women with PCOS, although </a:t>
            </a:r>
            <a:r>
              <a:rPr lang="en-US" sz="2800" dirty="0" smtClean="0"/>
              <a:t>it is </a:t>
            </a:r>
            <a:r>
              <a:rPr lang="en-US" sz="2800" dirty="0"/>
              <a:t>likely to be more effective in obese women </a:t>
            </a:r>
            <a:r>
              <a:rPr lang="en-US" sz="2800" dirty="0" smtClean="0"/>
              <a:t>than non obese </a:t>
            </a:r>
            <a:r>
              <a:rPr lang="en-US" sz="2800" dirty="0"/>
              <a:t>women </a:t>
            </a:r>
            <a:r>
              <a:rPr lang="en-US" sz="2800" dirty="0" smtClean="0"/>
              <a:t>.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 </a:t>
            </a:r>
            <a:r>
              <a:rPr lang="en-US" sz="2800" b="1" dirty="0">
                <a:solidFill>
                  <a:srgbClr val="7030A0"/>
                </a:solidFill>
              </a:rPr>
              <a:t>systematic </a:t>
            </a:r>
            <a:r>
              <a:rPr lang="en-US" sz="2800" b="1" dirty="0" smtClean="0">
                <a:solidFill>
                  <a:srgbClr val="7030A0"/>
                </a:solidFill>
              </a:rPr>
              <a:t>review of </a:t>
            </a:r>
            <a:r>
              <a:rPr lang="en-US" sz="2800" b="1" dirty="0">
                <a:solidFill>
                  <a:srgbClr val="7030A0"/>
                </a:solidFill>
              </a:rPr>
              <a:t>metformin noted that in </a:t>
            </a:r>
            <a:r>
              <a:rPr lang="en-US" sz="2800" b="1" dirty="0" smtClean="0">
                <a:solidFill>
                  <a:srgbClr val="7030A0"/>
                </a:solidFill>
              </a:rPr>
              <a:t>clomiphene-resistant women</a:t>
            </a:r>
            <a:r>
              <a:rPr lang="en-US" sz="2800" b="1" dirty="0">
                <a:solidFill>
                  <a:srgbClr val="7030A0"/>
                </a:solidFill>
              </a:rPr>
              <a:t>, metformin plus clomiphene led to higher </a:t>
            </a:r>
            <a:r>
              <a:rPr lang="en-US" sz="2800" b="1" dirty="0" smtClean="0">
                <a:solidFill>
                  <a:srgbClr val="7030A0"/>
                </a:solidFill>
              </a:rPr>
              <a:t>live birth </a:t>
            </a:r>
            <a:r>
              <a:rPr lang="en-US" sz="2800" b="1" dirty="0">
                <a:solidFill>
                  <a:srgbClr val="7030A0"/>
                </a:solidFill>
              </a:rPr>
              <a:t>rates than clomiphene alone (RR, 6.4; 95% CI</a:t>
            </a:r>
            <a:r>
              <a:rPr lang="en-US" sz="2800" b="1" dirty="0" smtClean="0">
                <a:solidFill>
                  <a:srgbClr val="7030A0"/>
                </a:solidFill>
              </a:rPr>
              <a:t>, 1.2–35);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metformin also led to higher live birth </a:t>
            </a:r>
            <a:r>
              <a:rPr lang="en-US" sz="2800" dirty="0" smtClean="0"/>
              <a:t>rates than </a:t>
            </a:r>
            <a:r>
              <a:rPr lang="en-US" sz="2800" dirty="0"/>
              <a:t>laparoscopic ovarian drilling (RR, 1.6; 95% CI</a:t>
            </a:r>
            <a:r>
              <a:rPr lang="en-US" sz="2800" dirty="0" smtClean="0"/>
              <a:t>, 1.1–2.5)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00752"/>
            <a:ext cx="8915400" cy="5010470"/>
          </a:xfrm>
        </p:spPr>
        <p:txBody>
          <a:bodyPr>
            <a:noAutofit/>
          </a:bodyPr>
          <a:lstStyle/>
          <a:p>
            <a:r>
              <a:rPr lang="en-US" sz="2400" dirty="0"/>
              <a:t>The routine use of metformin during pregnancy </a:t>
            </a:r>
            <a:r>
              <a:rPr lang="en-US" sz="2400" dirty="0" smtClean="0"/>
              <a:t>in women </a:t>
            </a:r>
            <a:r>
              <a:rPr lang="en-US" sz="2400" dirty="0"/>
              <a:t>with PCOS is unwarranted, although it </a:t>
            </a:r>
            <a:r>
              <a:rPr lang="en-US" sz="2400" dirty="0" smtClean="0"/>
              <a:t>may be </a:t>
            </a:r>
            <a:r>
              <a:rPr lang="en-US" sz="2400" dirty="0"/>
              <a:t>useful to treat </a:t>
            </a:r>
            <a:r>
              <a:rPr lang="en-US" sz="2400" dirty="0" smtClean="0"/>
              <a:t>GDM . </a:t>
            </a:r>
          </a:p>
          <a:p>
            <a:r>
              <a:rPr lang="en-US" sz="2400" dirty="0" smtClean="0"/>
              <a:t>A meta analysis of RCT demonstrated no </a:t>
            </a:r>
            <a:r>
              <a:rPr lang="en-US" sz="2400" dirty="0"/>
              <a:t>effect of metformin on abortion </a:t>
            </a:r>
            <a:r>
              <a:rPr lang="en-US" sz="2400" dirty="0" smtClean="0"/>
              <a:t>rate(OR</a:t>
            </a:r>
            <a:r>
              <a:rPr lang="en-US" sz="2400" dirty="0"/>
              <a:t>, </a:t>
            </a:r>
            <a:r>
              <a:rPr lang="en-US" sz="2400" dirty="0" smtClean="0"/>
              <a:t>0.89; </a:t>
            </a:r>
            <a:r>
              <a:rPr lang="en-US" sz="2400" i="1" dirty="0"/>
              <a:t>P </a:t>
            </a:r>
            <a:r>
              <a:rPr lang="en-US" sz="2400" dirty="0"/>
              <a:t>= .9</a:t>
            </a:r>
            <a:r>
              <a:rPr lang="en-US" sz="2400" dirty="0" smtClean="0"/>
              <a:t>).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large, </a:t>
            </a:r>
            <a:r>
              <a:rPr lang="en-US" sz="2400" dirty="0" smtClean="0"/>
              <a:t>RCT demonstrated </a:t>
            </a:r>
            <a:r>
              <a:rPr lang="en-US" sz="2400" dirty="0"/>
              <a:t>no difference </a:t>
            </a:r>
            <a:r>
              <a:rPr lang="en-US" sz="2400" dirty="0" smtClean="0"/>
              <a:t>in the </a:t>
            </a:r>
            <a:r>
              <a:rPr lang="en-US" sz="2400" dirty="0"/>
              <a:t>prevalence of pre-</a:t>
            </a:r>
            <a:r>
              <a:rPr lang="en-US" sz="2400" dirty="0" err="1"/>
              <a:t>eclampsia</a:t>
            </a:r>
            <a:r>
              <a:rPr lang="en-US" sz="2400" dirty="0"/>
              <a:t>, preterm delivery, </a:t>
            </a:r>
            <a:r>
              <a:rPr lang="en-US" sz="2400" dirty="0" smtClean="0"/>
              <a:t>or </a:t>
            </a:r>
            <a:r>
              <a:rPr lang="en-US" sz="2400" dirty="0"/>
              <a:t>G</a:t>
            </a:r>
            <a:r>
              <a:rPr lang="en-US" sz="2400" dirty="0" smtClean="0"/>
              <a:t>DM </a:t>
            </a:r>
            <a:r>
              <a:rPr lang="en-US" sz="2400" dirty="0"/>
              <a:t>in women with PCOS treated </a:t>
            </a:r>
            <a:r>
              <a:rPr lang="en-US" sz="2400" dirty="0" smtClean="0"/>
              <a:t>with metformin </a:t>
            </a:r>
            <a:r>
              <a:rPr lang="en-US" sz="2400" dirty="0"/>
              <a:t>during pregnancy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Metformin was associated </a:t>
            </a:r>
            <a:r>
              <a:rPr lang="en-US" sz="2400" dirty="0"/>
              <a:t>with a significantly higher incidence </a:t>
            </a:r>
            <a:r>
              <a:rPr lang="en-US" sz="2400" dirty="0" smtClean="0"/>
              <a:t>of GI </a:t>
            </a:r>
            <a:r>
              <a:rPr lang="en-US" sz="2400" dirty="0"/>
              <a:t>disturbance, but no serious </a:t>
            </a:r>
            <a:r>
              <a:rPr lang="en-US" sz="2400" dirty="0" smtClean="0"/>
              <a:t>maternal or </a:t>
            </a:r>
            <a:r>
              <a:rPr lang="en-US" sz="2400" dirty="0"/>
              <a:t>fetal adverse </a:t>
            </a:r>
            <a:r>
              <a:rPr lang="en-US" sz="2400" dirty="0" smtClean="0"/>
              <a:t>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3.7–3.8. Values and preferences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69482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committee recognizes that the use of </a:t>
            </a:r>
            <a:r>
              <a:rPr lang="en-US" dirty="0" err="1"/>
              <a:t>letrozole</a:t>
            </a:r>
            <a:r>
              <a:rPr lang="en-US" dirty="0"/>
              <a:t> for the treatment of infertility in PCOS is promising. However, we believe, as with all recent </a:t>
            </a:r>
            <a:r>
              <a:rPr lang="en-US" dirty="0" smtClean="0"/>
              <a:t>discoveries</a:t>
            </a:r>
            <a:endParaRPr lang="en-US" dirty="0"/>
          </a:p>
          <a:p>
            <a:r>
              <a:rPr lang="en-US" dirty="0"/>
              <a:t> The committee also acknowledges that metformin may have some benefit as an adjuvant agent in the treatment of infertility in obese women, despite conflicting systematic reviews on the topic. </a:t>
            </a:r>
          </a:p>
          <a:p>
            <a:r>
              <a:rPr lang="en-US" dirty="0"/>
              <a:t>Other national guidelines have favored metformin more than in the current guidelines .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We </a:t>
            </a:r>
            <a:r>
              <a:rPr lang="en-US" b="1" dirty="0">
                <a:solidFill>
                  <a:srgbClr val="7030A0"/>
                </a:solidFill>
              </a:rPr>
              <a:t>recommend discontinuing metformin (when used to treat PCOS as opposed to T2DM) with a positive pregnancy test, given the lack of benefit associated with its routine use during pregnancy</a:t>
            </a:r>
            <a:r>
              <a:rPr lang="en-US" dirty="0"/>
              <a:t>.</a:t>
            </a:r>
          </a:p>
          <a:p>
            <a:r>
              <a:rPr lang="en-US" dirty="0"/>
              <a:t> In the face of resistance (anovulation) or failure (no conception despite ovulation)with front-line oral agents, referral to a subspecialist in infertility for further care is recommended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632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Use of other </a:t>
            </a:r>
            <a:r>
              <a:rPr lang="en-US" sz="4000" b="1" i="1" dirty="0" smtClean="0">
                <a:solidFill>
                  <a:srgbClr val="92D050"/>
                </a:solidFill>
              </a:rPr>
              <a:t>drugs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0437"/>
            <a:ext cx="8915400" cy="458564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3.9–3.10. Evidence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Although </a:t>
            </a:r>
            <a:r>
              <a:rPr lang="en-US" dirty="0"/>
              <a:t>a large phase II study sponsored by a </a:t>
            </a:r>
            <a:r>
              <a:rPr lang="en-US" dirty="0" smtClean="0"/>
              <a:t>pharmaceutical company </a:t>
            </a:r>
            <a:r>
              <a:rPr lang="en-US" dirty="0"/>
              <a:t>provided evidence of a </a:t>
            </a:r>
            <a:r>
              <a:rPr lang="en-US" dirty="0" smtClean="0"/>
              <a:t>dose response improvement in  </a:t>
            </a:r>
            <a:r>
              <a:rPr lang="en-US" dirty="0"/>
              <a:t>reproductive and </a:t>
            </a:r>
            <a:r>
              <a:rPr lang="en-US" dirty="0" smtClean="0"/>
              <a:t>metabolic abnormalities </a:t>
            </a:r>
            <a:r>
              <a:rPr lang="en-US" dirty="0"/>
              <a:t>in PCOS with </a:t>
            </a:r>
            <a:r>
              <a:rPr lang="en-US" dirty="0" err="1"/>
              <a:t>troglitazone</a:t>
            </a:r>
            <a:r>
              <a:rPr lang="en-US" dirty="0"/>
              <a:t> </a:t>
            </a:r>
            <a:r>
              <a:rPr lang="en-US" dirty="0" smtClean="0"/>
              <a:t>, there have </a:t>
            </a:r>
            <a:r>
              <a:rPr lang="en-US" dirty="0"/>
              <a:t>been no subsequent large randomized trials </a:t>
            </a:r>
            <a:r>
              <a:rPr lang="en-US" dirty="0" smtClean="0"/>
              <a:t>of </a:t>
            </a:r>
            <a:r>
              <a:rPr lang="en-US" dirty="0" err="1" smtClean="0"/>
              <a:t>thiazolidinediones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PCOS.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U.S. </a:t>
            </a:r>
            <a:r>
              <a:rPr lang="en-US" b="1" dirty="0" smtClean="0">
                <a:solidFill>
                  <a:srgbClr val="7030A0"/>
                </a:solidFill>
              </a:rPr>
              <a:t>FDA </a:t>
            </a:r>
            <a:r>
              <a:rPr lang="en-US" b="1" dirty="0">
                <a:solidFill>
                  <a:srgbClr val="7030A0"/>
                </a:solidFill>
              </a:rPr>
              <a:t>has removed </a:t>
            </a:r>
            <a:r>
              <a:rPr lang="en-US" b="1" dirty="0" err="1" smtClean="0">
                <a:solidFill>
                  <a:srgbClr val="7030A0"/>
                </a:solidFill>
              </a:rPr>
              <a:t>troglitazone</a:t>
            </a:r>
            <a:r>
              <a:rPr lang="en-US" b="1" dirty="0" smtClean="0">
                <a:solidFill>
                  <a:srgbClr val="7030A0"/>
                </a:solidFill>
              </a:rPr>
              <a:t> from </a:t>
            </a:r>
            <a:r>
              <a:rPr lang="en-US" b="1" dirty="0">
                <a:solidFill>
                  <a:srgbClr val="7030A0"/>
                </a:solidFill>
              </a:rPr>
              <a:t>the market due to hepatic </a:t>
            </a:r>
            <a:r>
              <a:rPr lang="en-US" b="1" dirty="0" err="1">
                <a:solidFill>
                  <a:srgbClr val="7030A0"/>
                </a:solidFill>
              </a:rPr>
              <a:t>toxiticity</a:t>
            </a:r>
            <a:r>
              <a:rPr lang="en-US" b="1" dirty="0">
                <a:solidFill>
                  <a:srgbClr val="7030A0"/>
                </a:solidFill>
              </a:rPr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restricted the </a:t>
            </a:r>
            <a:r>
              <a:rPr lang="en-US" b="1" dirty="0">
                <a:solidFill>
                  <a:srgbClr val="7030A0"/>
                </a:solidFill>
              </a:rPr>
              <a:t>use of rosiglitazone due to excess </a:t>
            </a:r>
            <a:r>
              <a:rPr lang="en-US" b="1" dirty="0" smtClean="0">
                <a:solidFill>
                  <a:srgbClr val="7030A0"/>
                </a:solidFill>
              </a:rPr>
              <a:t>CV events.</a:t>
            </a:r>
          </a:p>
          <a:p>
            <a:r>
              <a:rPr lang="en-US" dirty="0" smtClean="0"/>
              <a:t> </a:t>
            </a:r>
            <a:r>
              <a:rPr lang="en-US" dirty="0"/>
              <a:t>A recent FDA advisory linked pioglitazone </a:t>
            </a:r>
            <a:r>
              <a:rPr lang="en-US" dirty="0" smtClean="0"/>
              <a:t>to bladder </a:t>
            </a:r>
            <a:r>
              <a:rPr lang="en-US" dirty="0"/>
              <a:t>cancer. The risk-benefit ratio may also be </a:t>
            </a:r>
            <a:r>
              <a:rPr lang="en-US" dirty="0" smtClean="0"/>
              <a:t>less favorable </a:t>
            </a:r>
            <a:r>
              <a:rPr lang="en-US" dirty="0"/>
              <a:t>for infertility because animal studies </a:t>
            </a:r>
            <a:r>
              <a:rPr lang="en-US" dirty="0" smtClean="0"/>
              <a:t>suggest that </a:t>
            </a:r>
            <a:r>
              <a:rPr lang="en-US" dirty="0" err="1"/>
              <a:t>thiazolidinediones</a:t>
            </a:r>
            <a:r>
              <a:rPr lang="en-US" dirty="0"/>
              <a:t> may be associated with </a:t>
            </a:r>
            <a:r>
              <a:rPr lang="en-US" dirty="0" smtClean="0"/>
              <a:t>fetal loss (C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Although there are </a:t>
            </a:r>
            <a:r>
              <a:rPr lang="en-US" dirty="0"/>
              <a:t>no known serious adverse events related </a:t>
            </a:r>
            <a:r>
              <a:rPr lang="en-US" dirty="0" smtClean="0"/>
              <a:t>to D-</a:t>
            </a:r>
            <a:r>
              <a:rPr lang="en-US" dirty="0" err="1" smtClean="0"/>
              <a:t>chiro</a:t>
            </a:r>
            <a:r>
              <a:rPr lang="en-US" dirty="0" smtClean="0"/>
              <a:t>-inositol </a:t>
            </a:r>
            <a:r>
              <a:rPr lang="en-US" dirty="0"/>
              <a:t>therapy, there are concerns about </a:t>
            </a:r>
            <a:r>
              <a:rPr lang="en-US" dirty="0" smtClean="0"/>
              <a:t>the formulation </a:t>
            </a:r>
            <a:r>
              <a:rPr lang="en-US" dirty="0"/>
              <a:t>of the drug and limited evidence of </a:t>
            </a:r>
            <a:r>
              <a:rPr lang="en-US" dirty="0" smtClean="0"/>
              <a:t>its 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87355"/>
            <a:ext cx="8915400" cy="472386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There </a:t>
            </a:r>
            <a:r>
              <a:rPr lang="en-US" sz="2000" b="1" dirty="0">
                <a:solidFill>
                  <a:srgbClr val="7030A0"/>
                </a:solidFill>
              </a:rPr>
              <a:t>is some evidence that </a:t>
            </a:r>
            <a:r>
              <a:rPr lang="en-US" sz="2000" b="1" dirty="0" smtClean="0">
                <a:solidFill>
                  <a:srgbClr val="7030A0"/>
                </a:solidFill>
              </a:rPr>
              <a:t>ovarian T production </a:t>
            </a:r>
            <a:r>
              <a:rPr lang="en-US" sz="2000" b="1" dirty="0">
                <a:solidFill>
                  <a:srgbClr val="7030A0"/>
                </a:solidFill>
              </a:rPr>
              <a:t>may be reduced by administration </a:t>
            </a:r>
            <a:r>
              <a:rPr lang="en-US" sz="2000" b="1" dirty="0" smtClean="0">
                <a:solidFill>
                  <a:srgbClr val="7030A0"/>
                </a:solidFill>
              </a:rPr>
              <a:t>of statins . 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effect may be </a:t>
            </a:r>
            <a:r>
              <a:rPr lang="en-US" sz="2000" dirty="0" smtClean="0"/>
              <a:t>due to </a:t>
            </a:r>
            <a:r>
              <a:rPr lang="en-US" sz="2000" dirty="0"/>
              <a:t>inhibition of theca cell growth and </a:t>
            </a:r>
            <a:r>
              <a:rPr lang="en-US" sz="2000" dirty="0" smtClean="0"/>
              <a:t>by decreasing </a:t>
            </a:r>
            <a:r>
              <a:rPr lang="en-US" sz="2000" dirty="0"/>
              <a:t>the concentration of precursor for </a:t>
            </a:r>
            <a:r>
              <a:rPr lang="en-US" sz="2000" dirty="0" smtClean="0"/>
              <a:t>production of </a:t>
            </a:r>
            <a:r>
              <a:rPr lang="en-US" sz="2000" dirty="0" err="1"/>
              <a:t>androstenedione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Statins appear </a:t>
            </a:r>
            <a:r>
              <a:rPr lang="en-US" sz="2000" dirty="0"/>
              <a:t>to have antioxidant properties. Clinical </a:t>
            </a:r>
            <a:r>
              <a:rPr lang="en-US" sz="2000" dirty="0" smtClean="0"/>
              <a:t>trials of </a:t>
            </a:r>
            <a:r>
              <a:rPr lang="en-US" sz="2000" dirty="0"/>
              <a:t>statins alone or in combination with other </a:t>
            </a:r>
            <a:r>
              <a:rPr lang="en-US" sz="2000" dirty="0" smtClean="0"/>
              <a:t>medications among </a:t>
            </a:r>
            <a:r>
              <a:rPr lang="en-US" sz="2000" dirty="0"/>
              <a:t>women with PCOS are limited </a:t>
            </a:r>
            <a:r>
              <a:rPr lang="en-US" sz="2000" dirty="0" smtClean="0"/>
              <a:t>in number</a:t>
            </a:r>
            <a:r>
              <a:rPr lang="en-US" sz="2000" dirty="0"/>
              <a:t>, and conclusive evidence that statins </a:t>
            </a:r>
            <a:r>
              <a:rPr lang="en-US" sz="2000" dirty="0" smtClean="0"/>
              <a:t>ameliorate PCOS </a:t>
            </a:r>
            <a:r>
              <a:rPr lang="en-US" sz="2000" dirty="0"/>
              <a:t>symptoms is lacking, although </a:t>
            </a:r>
            <a:r>
              <a:rPr lang="en-US" sz="2000" dirty="0" smtClean="0"/>
              <a:t>improvements in hyper </a:t>
            </a:r>
            <a:r>
              <a:rPr lang="en-US" sz="2000" dirty="0" err="1" smtClean="0"/>
              <a:t>androgenemia</a:t>
            </a:r>
            <a:r>
              <a:rPr lang="en-US" sz="2000" dirty="0" smtClean="0"/>
              <a:t> </a:t>
            </a:r>
            <a:r>
              <a:rPr lang="en-US" sz="2000" dirty="0"/>
              <a:t>have been </a:t>
            </a:r>
            <a:r>
              <a:rPr lang="en-US" sz="2000" dirty="0" smtClean="0"/>
              <a:t>noted.</a:t>
            </a:r>
          </a:p>
          <a:p>
            <a:r>
              <a:rPr lang="en-US" sz="2000" dirty="0" smtClean="0"/>
              <a:t>Recent </a:t>
            </a:r>
            <a:r>
              <a:rPr lang="en-US" sz="2000" dirty="0"/>
              <a:t>data show that statin </a:t>
            </a:r>
            <a:r>
              <a:rPr lang="en-US" sz="2000" dirty="0" smtClean="0"/>
              <a:t>use may </a:t>
            </a:r>
            <a:r>
              <a:rPr lang="en-US" sz="2000" dirty="0"/>
              <a:t>increase the risk for developing T2DM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3.9–3.10.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7731"/>
            <a:ext cx="8915400" cy="4273491"/>
          </a:xfrm>
        </p:spPr>
        <p:txBody>
          <a:bodyPr>
            <a:noAutofit/>
          </a:bodyPr>
          <a:lstStyle/>
          <a:p>
            <a:r>
              <a:rPr lang="en-US" sz="2400" dirty="0"/>
              <a:t>There are few data to support the use of newer </a:t>
            </a:r>
            <a:r>
              <a:rPr lang="en-US" sz="2400" dirty="0" smtClean="0"/>
              <a:t>diabetes drugs </a:t>
            </a:r>
            <a:r>
              <a:rPr lang="en-US" sz="2400" dirty="0"/>
              <a:t>that improve insulin action, such as </a:t>
            </a:r>
            <a:r>
              <a:rPr lang="en-US" sz="2400" dirty="0" smtClean="0"/>
              <a:t>the GLP-1 </a:t>
            </a:r>
            <a:r>
              <a:rPr lang="en-US" sz="2400" dirty="0"/>
              <a:t>analogs or the </a:t>
            </a:r>
            <a:r>
              <a:rPr lang="en-US" sz="2400" dirty="0" smtClean="0"/>
              <a:t>DPP-4 </a:t>
            </a:r>
            <a:r>
              <a:rPr lang="en-US" sz="2400" dirty="0"/>
              <a:t>inhibitors in women with PCOS.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There are </a:t>
            </a:r>
            <a:r>
              <a:rPr lang="en-US" sz="2400" b="1" dirty="0">
                <a:solidFill>
                  <a:srgbClr val="7030A0"/>
                </a:solidFill>
              </a:rPr>
              <a:t>potential serious side effects to statins (</a:t>
            </a:r>
            <a:r>
              <a:rPr lang="en-US" sz="2400" b="1" dirty="0" smtClean="0">
                <a:solidFill>
                  <a:srgbClr val="7030A0"/>
                </a:solidFill>
              </a:rPr>
              <a:t>myopathy and </a:t>
            </a:r>
            <a:r>
              <a:rPr lang="en-US" sz="2400" b="1" dirty="0">
                <a:solidFill>
                  <a:srgbClr val="7030A0"/>
                </a:solidFill>
              </a:rPr>
              <a:t>renal impairment), which may be more </a:t>
            </a:r>
            <a:r>
              <a:rPr lang="en-US" sz="2400" b="1" dirty="0" smtClean="0">
                <a:solidFill>
                  <a:srgbClr val="7030A0"/>
                </a:solidFill>
              </a:rPr>
              <a:t>common in </a:t>
            </a:r>
            <a:r>
              <a:rPr lang="en-US" sz="2400" b="1" dirty="0">
                <a:solidFill>
                  <a:srgbClr val="7030A0"/>
                </a:solidFill>
              </a:rPr>
              <a:t>women then men, and these drugs are </a:t>
            </a:r>
            <a:r>
              <a:rPr lang="en-US" sz="2400" b="1" dirty="0" smtClean="0">
                <a:solidFill>
                  <a:srgbClr val="7030A0"/>
                </a:solidFill>
              </a:rPr>
              <a:t>theoretically teratogenic </a:t>
            </a:r>
            <a:r>
              <a:rPr lang="en-US" sz="2400" b="1" dirty="0">
                <a:solidFill>
                  <a:srgbClr val="7030A0"/>
                </a:solidFill>
              </a:rPr>
              <a:t>(Pregnancy Category X), </a:t>
            </a:r>
            <a:r>
              <a:rPr lang="en-US" sz="2400" dirty="0"/>
              <a:t>which </a:t>
            </a:r>
            <a:r>
              <a:rPr lang="en-US" sz="2400" dirty="0" smtClean="0"/>
              <a:t>merits caution </a:t>
            </a:r>
            <a:r>
              <a:rPr lang="en-US" sz="2400" dirty="0"/>
              <a:t>in their use. Until additional studies </a:t>
            </a:r>
            <a:r>
              <a:rPr lang="en-US" sz="2400" dirty="0" smtClean="0"/>
              <a:t>demonstrate a </a:t>
            </a:r>
            <a:r>
              <a:rPr lang="en-US" sz="2400" dirty="0"/>
              <a:t>clear risk-benefit ratio favoring statin </a:t>
            </a:r>
            <a:r>
              <a:rPr lang="en-US" sz="2400" dirty="0" smtClean="0"/>
              <a:t>therapy for </a:t>
            </a:r>
            <a:r>
              <a:rPr lang="en-US" sz="2400" dirty="0"/>
              <a:t>other aspects of PCOS, statins should only be </a:t>
            </a:r>
            <a:r>
              <a:rPr lang="en-US" sz="2400" dirty="0" smtClean="0"/>
              <a:t>used in </a:t>
            </a:r>
            <a:r>
              <a:rPr lang="en-US" sz="2400" dirty="0"/>
              <a:t>women with PCOS who meet current </a:t>
            </a:r>
            <a:r>
              <a:rPr lang="en-US" sz="2400" dirty="0" smtClean="0"/>
              <a:t>indications for </a:t>
            </a:r>
            <a:r>
              <a:rPr lang="en-US" sz="2400" dirty="0"/>
              <a:t>statin </a:t>
            </a:r>
            <a:r>
              <a:rPr lang="en-US" sz="2400" dirty="0" smtClean="0"/>
              <a:t>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8291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Treatment of </a:t>
            </a:r>
            <a:r>
              <a:rPr lang="en-US" sz="4000" b="1" i="1" dirty="0" smtClean="0">
                <a:solidFill>
                  <a:srgbClr val="92D050"/>
                </a:solidFill>
              </a:rPr>
              <a:t>adolescents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14651"/>
            <a:ext cx="8915400" cy="46965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3.11–3.12. </a:t>
            </a:r>
            <a:r>
              <a:rPr lang="en-US" sz="3200" b="1" dirty="0" smtClean="0">
                <a:solidFill>
                  <a:srgbClr val="FF0000"/>
                </a:solidFill>
              </a:rPr>
              <a:t>Evidence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The treatment of PCOS in adolescents is controversial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Many support the symptom-driven approach, whereas others support an approach targeting the underlying reproductive/hormonal </a:t>
            </a:r>
            <a:r>
              <a:rPr lang="en-US" sz="2000" dirty="0"/>
              <a:t>and </a:t>
            </a:r>
            <a:r>
              <a:rPr lang="en-US" sz="2000" dirty="0" smtClean="0"/>
              <a:t>metabolic abnormalities </a:t>
            </a:r>
            <a:r>
              <a:rPr lang="en-US" sz="2000" dirty="0"/>
              <a:t>associated with PCOS 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There are no </a:t>
            </a:r>
            <a:r>
              <a:rPr lang="en-US" sz="2000" dirty="0"/>
              <a:t>adequately powered, randomized, double-blind</a:t>
            </a:r>
            <a:r>
              <a:rPr lang="en-US" sz="2000" dirty="0" smtClean="0"/>
              <a:t>, placebo-controlled </a:t>
            </a:r>
            <a:r>
              <a:rPr lang="en-US" sz="2000" dirty="0"/>
              <a:t>trials in adolescents with PCOS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dual goal of treating </a:t>
            </a:r>
            <a:r>
              <a:rPr lang="en-US" sz="2000" dirty="0" smtClean="0"/>
              <a:t>hyper </a:t>
            </a:r>
            <a:r>
              <a:rPr lang="en-US" sz="2000" dirty="0" err="1" smtClean="0"/>
              <a:t>androgenism</a:t>
            </a:r>
            <a:r>
              <a:rPr lang="en-US" sz="2000" dirty="0" smtClean="0"/>
              <a:t> and providing </a:t>
            </a:r>
            <a:r>
              <a:rPr lang="en-US" sz="2000" dirty="0"/>
              <a:t>contraception prompts the use of HCs </a:t>
            </a:r>
            <a:r>
              <a:rPr lang="en-US" sz="2000" dirty="0" smtClean="0"/>
              <a:t>as the </a:t>
            </a:r>
            <a:r>
              <a:rPr lang="en-US" sz="2000" dirty="0"/>
              <a:t>mainstay of therapy for adolescents with </a:t>
            </a:r>
            <a:r>
              <a:rPr lang="en-US" sz="2000" dirty="0" smtClean="0"/>
              <a:t>PCOS . </a:t>
            </a:r>
            <a:r>
              <a:rPr lang="en-US" sz="2000" dirty="0"/>
              <a:t>Additionally, benefits such as </a:t>
            </a:r>
            <a:r>
              <a:rPr lang="en-US" sz="2000" dirty="0" smtClean="0"/>
              <a:t>normal menses </a:t>
            </a:r>
            <a:r>
              <a:rPr lang="en-US" sz="2000" dirty="0"/>
              <a:t>and </a:t>
            </a:r>
            <a:r>
              <a:rPr lang="en-US" sz="2000" dirty="0" smtClean="0"/>
              <a:t>decreased </a:t>
            </a:r>
            <a:r>
              <a:rPr lang="en-US" sz="2000" dirty="0"/>
              <a:t>acne and </a:t>
            </a:r>
            <a:r>
              <a:rPr lang="en-US" sz="2000" dirty="0" err="1"/>
              <a:t>hirsutism</a:t>
            </a:r>
            <a:r>
              <a:rPr lang="en-US" sz="2000" dirty="0"/>
              <a:t> are </a:t>
            </a:r>
            <a:r>
              <a:rPr lang="en-US" sz="2000" dirty="0" smtClean="0"/>
              <a:t>typically of </a:t>
            </a:r>
            <a:r>
              <a:rPr lang="en-US" sz="2000" dirty="0"/>
              <a:t>the greatest importance to an adolescent </a:t>
            </a:r>
            <a:r>
              <a:rPr lang="en-US" sz="24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7"/>
            <a:ext cx="8915400" cy="4758315"/>
          </a:xfrm>
        </p:spPr>
        <p:txBody>
          <a:bodyPr>
            <a:normAutofit/>
          </a:bodyPr>
          <a:lstStyle/>
          <a:p>
            <a:r>
              <a:rPr lang="en-US" dirty="0"/>
              <a:t>Some of these can also be improved by lifestyle therapy and weight loss</a:t>
            </a:r>
          </a:p>
          <a:p>
            <a:r>
              <a:rPr lang="en-US" dirty="0" smtClean="0"/>
              <a:t>Nonetheless</a:t>
            </a:r>
            <a:r>
              <a:rPr lang="en-US" dirty="0"/>
              <a:t>, the initiation of HCs in early </a:t>
            </a:r>
            <a:r>
              <a:rPr lang="en-US" dirty="0" smtClean="0"/>
              <a:t>adolescence is </a:t>
            </a:r>
            <a:r>
              <a:rPr lang="en-US" dirty="0"/>
              <a:t>controversial, and few data exist to </a:t>
            </a:r>
            <a:r>
              <a:rPr lang="en-US" dirty="0" smtClean="0"/>
              <a:t>guide recommendations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excluding other causes </a:t>
            </a:r>
            <a:r>
              <a:rPr lang="en-US" dirty="0" smtClean="0"/>
              <a:t>of primary </a:t>
            </a:r>
            <a:r>
              <a:rPr lang="en-US" dirty="0"/>
              <a:t>amenorrhea, HCs could be considered in </a:t>
            </a:r>
            <a:r>
              <a:rPr lang="en-US" dirty="0" smtClean="0"/>
              <a:t>a patient </a:t>
            </a:r>
            <a:r>
              <a:rPr lang="en-US" dirty="0"/>
              <a:t>with proven </a:t>
            </a:r>
            <a:r>
              <a:rPr lang="en-US" dirty="0" smtClean="0"/>
              <a:t> hyper </a:t>
            </a:r>
            <a:r>
              <a:rPr lang="en-US" dirty="0" err="1" smtClean="0"/>
              <a:t>androgenism</a:t>
            </a:r>
            <a:r>
              <a:rPr lang="en-US" dirty="0" smtClean="0"/>
              <a:t> </a:t>
            </a:r>
            <a:r>
              <a:rPr lang="en-US" dirty="0"/>
              <a:t>if the </a:t>
            </a:r>
            <a:r>
              <a:rPr lang="en-US" dirty="0" smtClean="0"/>
              <a:t>patient has </a:t>
            </a:r>
            <a:r>
              <a:rPr lang="en-US" dirty="0"/>
              <a:t>achieved a sexual maturity of Tanner stage </a:t>
            </a:r>
            <a:r>
              <a:rPr lang="en-US" dirty="0" smtClean="0"/>
              <a:t>4–5 when </a:t>
            </a:r>
            <a:r>
              <a:rPr lang="en-US" dirty="0"/>
              <a:t>menarche should have occurred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/>
              <a:t>longer duration </a:t>
            </a:r>
            <a:r>
              <a:rPr lang="en-US" dirty="0" smtClean="0"/>
              <a:t>of treatment </a:t>
            </a:r>
            <a:r>
              <a:rPr lang="en-US" dirty="0"/>
              <a:t>with a combined HC may lead to a </a:t>
            </a:r>
            <a:r>
              <a:rPr lang="en-US" dirty="0" smtClean="0"/>
              <a:t>lower chance </a:t>
            </a:r>
            <a:r>
              <a:rPr lang="en-US" dirty="0"/>
              <a:t>of developing signs of </a:t>
            </a:r>
            <a:r>
              <a:rPr lang="en-US" dirty="0" smtClean="0"/>
              <a:t>hyper </a:t>
            </a:r>
            <a:r>
              <a:rPr lang="en-US" dirty="0" err="1" smtClean="0"/>
              <a:t>androgenism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an adult 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Some authors suggest continuing with </a:t>
            </a:r>
            <a:r>
              <a:rPr lang="en-US" b="1" dirty="0" smtClean="0">
                <a:solidFill>
                  <a:srgbClr val="7030A0"/>
                </a:solidFill>
              </a:rPr>
              <a:t>HC until </a:t>
            </a:r>
            <a:r>
              <a:rPr lang="en-US" b="1" dirty="0">
                <a:solidFill>
                  <a:srgbClr val="7030A0"/>
                </a:solidFill>
              </a:rPr>
              <a:t>the patient </a:t>
            </a:r>
            <a:r>
              <a:rPr lang="en-US" b="1" dirty="0" smtClean="0">
                <a:solidFill>
                  <a:srgbClr val="7030A0"/>
                </a:solidFill>
              </a:rPr>
              <a:t>is </a:t>
            </a:r>
            <a:r>
              <a:rPr lang="en-US" b="1" dirty="0" err="1" smtClean="0">
                <a:solidFill>
                  <a:srgbClr val="7030A0"/>
                </a:solidFill>
              </a:rPr>
              <a:t>gynecologically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mature (defined </a:t>
            </a:r>
            <a:r>
              <a:rPr lang="en-US" b="1" dirty="0" smtClean="0">
                <a:solidFill>
                  <a:srgbClr val="7030A0"/>
                </a:solidFill>
              </a:rPr>
              <a:t>by </a:t>
            </a:r>
            <a:r>
              <a:rPr lang="en-US" b="1" dirty="0">
                <a:solidFill>
                  <a:srgbClr val="7030A0"/>
                </a:solidFill>
              </a:rPr>
              <a:t>these authors as 5 years </a:t>
            </a:r>
            <a:r>
              <a:rPr lang="en-US" b="1" dirty="0" smtClean="0">
                <a:solidFill>
                  <a:srgbClr val="7030A0"/>
                </a:solidFill>
              </a:rPr>
              <a:t>post </a:t>
            </a:r>
            <a:r>
              <a:rPr lang="en-US" b="1" dirty="0" err="1" smtClean="0">
                <a:solidFill>
                  <a:srgbClr val="7030A0"/>
                </a:solidFill>
              </a:rPr>
              <a:t>menarcheal</a:t>
            </a:r>
            <a:r>
              <a:rPr lang="en-US" b="1" dirty="0">
                <a:solidFill>
                  <a:srgbClr val="7030A0"/>
                </a:solidFill>
              </a:rPr>
              <a:t>) or has lost </a:t>
            </a:r>
            <a:r>
              <a:rPr lang="en-US" b="1" dirty="0" smtClean="0">
                <a:solidFill>
                  <a:srgbClr val="7030A0"/>
                </a:solidFill>
              </a:rPr>
              <a:t>a substantial </a:t>
            </a:r>
            <a:r>
              <a:rPr lang="en-US" b="1" dirty="0">
                <a:solidFill>
                  <a:srgbClr val="7030A0"/>
                </a:solidFill>
              </a:rPr>
              <a:t>amount of </a:t>
            </a:r>
            <a:r>
              <a:rPr lang="en-US" b="1" dirty="0" smtClean="0">
                <a:solidFill>
                  <a:srgbClr val="7030A0"/>
                </a:solidFill>
              </a:rPr>
              <a:t>weight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82638"/>
            <a:ext cx="8915400" cy="49285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Metformin </a:t>
            </a:r>
            <a:r>
              <a:rPr lang="en-US" sz="2000" dirty="0"/>
              <a:t>may be </a:t>
            </a:r>
            <a:r>
              <a:rPr lang="en-US" sz="2000" dirty="0" smtClean="0"/>
              <a:t>more beneficial </a:t>
            </a:r>
            <a:r>
              <a:rPr lang="en-US" sz="2000" dirty="0"/>
              <a:t>for adolescents with PCOS than it is </a:t>
            </a:r>
            <a:r>
              <a:rPr lang="en-US" sz="2000" dirty="0" smtClean="0"/>
              <a:t>for adults </a:t>
            </a:r>
            <a:r>
              <a:rPr lang="en-US" sz="2000" dirty="0"/>
              <a:t>with this </a:t>
            </a:r>
            <a:r>
              <a:rPr lang="en-US" sz="2000" dirty="0" smtClean="0"/>
              <a:t>condition 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one study</a:t>
            </a:r>
            <a:r>
              <a:rPr lang="en-US" sz="2000" dirty="0" smtClean="0"/>
              <a:t>, the </a:t>
            </a:r>
            <a:r>
              <a:rPr lang="en-US" sz="2000" dirty="0"/>
              <a:t>beneficial effects of metformin on menstrual </a:t>
            </a:r>
            <a:r>
              <a:rPr lang="en-US" sz="2000" dirty="0" smtClean="0"/>
              <a:t>cycles persisted </a:t>
            </a:r>
            <a:r>
              <a:rPr lang="en-US" sz="2000" dirty="0"/>
              <a:t>for 6 months after discontinuation </a:t>
            </a:r>
            <a:r>
              <a:rPr lang="en-US" sz="2000" dirty="0" smtClean="0"/>
              <a:t>of metformin , </a:t>
            </a:r>
            <a:r>
              <a:rPr lang="en-US" sz="2000" dirty="0"/>
              <a:t>but in another study the </a:t>
            </a:r>
            <a:r>
              <a:rPr lang="en-US" sz="2000" dirty="0" smtClean="0"/>
              <a:t>effects were </a:t>
            </a:r>
            <a:r>
              <a:rPr lang="en-US" sz="2000" dirty="0"/>
              <a:t>lost 3 months after discontinuing the </a:t>
            </a:r>
            <a:r>
              <a:rPr lang="en-US" sz="2000" dirty="0" smtClean="0"/>
              <a:t>medication 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lifestyle therapy should be recommended in overweight/obese adolescents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000" dirty="0" smtClean="0"/>
              <a:t> Metformin </a:t>
            </a:r>
            <a:r>
              <a:rPr lang="en-US" sz="2000" dirty="0"/>
              <a:t>may also be considered for treatment of PCOS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Because lifestyle change and/or metformin may increase ovulatory frequency and because cutaneous manifestations are common, appropriate contraception must be recommended to a sexually active teenager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3.11–3.12. Values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4084"/>
            <a:ext cx="8915400" cy="45310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recommending metformin </a:t>
            </a:r>
            <a:r>
              <a:rPr lang="en-US" dirty="0"/>
              <a:t>in adolescents with PCOS, </a:t>
            </a:r>
            <a:r>
              <a:rPr lang="en-US" dirty="0" smtClean="0"/>
              <a:t>the committee </a:t>
            </a:r>
            <a:r>
              <a:rPr lang="en-US" dirty="0"/>
              <a:t>believes that: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early treatment </a:t>
            </a:r>
            <a:r>
              <a:rPr lang="en-US" dirty="0" smtClean="0"/>
              <a:t>with metformin </a:t>
            </a:r>
            <a:r>
              <a:rPr lang="en-US" dirty="0"/>
              <a:t>and/or lifestyle changes may yield </a:t>
            </a:r>
            <a:r>
              <a:rPr lang="en-US" dirty="0" smtClean="0"/>
              <a:t>promising and </a:t>
            </a:r>
            <a:r>
              <a:rPr lang="en-US" dirty="0"/>
              <a:t>preventative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2</a:t>
            </a:r>
            <a:r>
              <a:rPr lang="en-US" dirty="0"/>
              <a:t>) priority should </a:t>
            </a:r>
            <a:r>
              <a:rPr lang="en-US" dirty="0" smtClean="0"/>
              <a:t>be </a:t>
            </a:r>
            <a:r>
              <a:rPr lang="en-US" dirty="0"/>
              <a:t>placed on treating PCOS not only as a hormonal</a:t>
            </a:r>
            <a:r>
              <a:rPr lang="en-US" dirty="0" smtClean="0"/>
              <a:t>/ reproductive </a:t>
            </a:r>
            <a:r>
              <a:rPr lang="en-US" dirty="0"/>
              <a:t>disorder, but also as a </a:t>
            </a:r>
            <a:r>
              <a:rPr lang="en-US" dirty="0" err="1" smtClean="0"/>
              <a:t>dysmetabolic</a:t>
            </a:r>
            <a:r>
              <a:rPr lang="en-US" dirty="0" smtClean="0"/>
              <a:t> syndrome </a:t>
            </a:r>
            <a:r>
              <a:rPr lang="en-US" dirty="0"/>
              <a:t>characterized by </a:t>
            </a:r>
            <a:r>
              <a:rPr lang="en-US" dirty="0" smtClean="0"/>
              <a:t>IR</a:t>
            </a:r>
          </a:p>
          <a:p>
            <a:r>
              <a:rPr lang="en-US" dirty="0" smtClean="0"/>
              <a:t> </a:t>
            </a:r>
            <a:r>
              <a:rPr lang="en-US" dirty="0"/>
              <a:t>3) the safety </a:t>
            </a:r>
            <a:r>
              <a:rPr lang="en-US" dirty="0" smtClean="0"/>
              <a:t>of metformin </a:t>
            </a:r>
            <a:r>
              <a:rPr lang="en-US" dirty="0"/>
              <a:t>and its reported outcomes outweigh </a:t>
            </a:r>
            <a:r>
              <a:rPr lang="en-US" dirty="0" smtClean="0"/>
              <a:t>the limited </a:t>
            </a:r>
            <a:r>
              <a:rPr lang="en-US" dirty="0"/>
              <a:t>data.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adolescents have higher </a:t>
            </a:r>
            <a:r>
              <a:rPr lang="en-US" dirty="0" smtClean="0"/>
              <a:t>user failure </a:t>
            </a:r>
            <a:r>
              <a:rPr lang="en-US" dirty="0"/>
              <a:t>rates for hormonal contraception and </a:t>
            </a:r>
            <a:r>
              <a:rPr lang="en-US" dirty="0" smtClean="0"/>
              <a:t>because of </a:t>
            </a:r>
            <a:r>
              <a:rPr lang="en-US" dirty="0"/>
              <a:t>the known teratogenicity of </a:t>
            </a:r>
            <a:r>
              <a:rPr lang="en-US" dirty="0" err="1" smtClean="0"/>
              <a:t>antiandrogens</a:t>
            </a:r>
            <a:r>
              <a:rPr lang="en-US" dirty="0" smtClean="0"/>
              <a:t> during pregnancy</a:t>
            </a:r>
            <a:r>
              <a:rPr lang="en-US" dirty="0"/>
              <a:t>, we have avoided any specific </a:t>
            </a:r>
            <a:r>
              <a:rPr lang="en-US" dirty="0" smtClean="0"/>
              <a:t>recommendation of </a:t>
            </a:r>
            <a:r>
              <a:rPr lang="en-US" dirty="0" err="1"/>
              <a:t>antiandrogens</a:t>
            </a:r>
            <a:r>
              <a:rPr lang="en-US" dirty="0"/>
              <a:t> in this population; however</a:t>
            </a:r>
            <a:r>
              <a:rPr lang="en-US" dirty="0" smtClean="0"/>
              <a:t>, these </a:t>
            </a:r>
            <a:r>
              <a:rPr lang="en-US" dirty="0"/>
              <a:t>agents may be beneficial in selected </a:t>
            </a:r>
            <a:r>
              <a:rPr lang="en-US" dirty="0" smtClean="0"/>
              <a:t>individuals. </a:t>
            </a:r>
          </a:p>
          <a:p>
            <a:r>
              <a:rPr lang="en-US" dirty="0" smtClean="0"/>
              <a:t>We </a:t>
            </a:r>
            <a:r>
              <a:rPr lang="en-US" dirty="0"/>
              <a:t>note that our treatment recommendations </a:t>
            </a:r>
            <a:r>
              <a:rPr lang="en-US" dirty="0" smtClean="0"/>
              <a:t>in adolescents </a:t>
            </a:r>
            <a:r>
              <a:rPr lang="en-US" dirty="0"/>
              <a:t>do not extend to girls with </a:t>
            </a:r>
            <a:r>
              <a:rPr lang="en-US" dirty="0" smtClean="0"/>
              <a:t>precocious </a:t>
            </a:r>
            <a:r>
              <a:rPr lang="en-US" dirty="0" err="1" smtClean="0"/>
              <a:t>pubarche</a:t>
            </a:r>
            <a:r>
              <a:rPr lang="en-US" dirty="0"/>
              <a:t>, given the uncertain risk-benefit ratio in </a:t>
            </a:r>
            <a:r>
              <a:rPr lang="en-US" dirty="0" smtClean="0"/>
              <a:t>this </a:t>
            </a:r>
            <a:r>
              <a:rPr lang="en-US" dirty="0"/>
              <a:t>age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39B5-288A-4D77-9B90-E5B0278A7B2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4234</TotalTime>
  <Words>8150</Words>
  <Application>Microsoft Office PowerPoint</Application>
  <PresentationFormat>Widescreen</PresentationFormat>
  <Paragraphs>527</Paragraphs>
  <Slides>102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Brush Script MT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gtttttttttttttttttttttttttttttttttttttttttttttttttttttt</vt:lpstr>
      <vt:lpstr>agenda</vt:lpstr>
      <vt:lpstr>Abstract</vt:lpstr>
      <vt:lpstr>Method of Development of Evidence-Based Clinical Practice Guidelines</vt:lpstr>
      <vt:lpstr>Summary of Recommendations</vt:lpstr>
      <vt:lpstr>1.0. Diagnosis of PCOS</vt:lpstr>
      <vt:lpstr>Diagnosis in adolescents</vt:lpstr>
      <vt:lpstr>Diagnosis in peri menopause and menopause</vt:lpstr>
      <vt:lpstr> 2.0.Associated morbidity and evaluation</vt:lpstr>
      <vt:lpstr>PowerPoint Presentation</vt:lpstr>
      <vt:lpstr>Endometrial cancer: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2 diabetes mellitus </vt:lpstr>
      <vt:lpstr>Cardiovascular risk</vt:lpstr>
      <vt:lpstr>PowerPoint Presentation</vt:lpstr>
      <vt:lpstr>3.0 Treatment </vt:lpstr>
      <vt:lpstr>PowerPoint Presentation</vt:lpstr>
      <vt:lpstr>PowerPoint Presentation</vt:lpstr>
      <vt:lpstr>PowerPoint Presentation</vt:lpstr>
      <vt:lpstr>Role of exercise in lifestyle therapy</vt:lpstr>
      <vt:lpstr>   Role of weight loss in lifestyle therapy</vt:lpstr>
      <vt:lpstr>Use of metformin </vt:lpstr>
      <vt:lpstr>PowerPoint Presentation</vt:lpstr>
      <vt:lpstr>Treatment of adolescents </vt:lpstr>
      <vt:lpstr>1.0. Diagnosis of PCOS</vt:lpstr>
      <vt:lpstr>1.1. Values and preferences</vt:lpstr>
      <vt:lpstr>Diagnosis in adolescents </vt:lpstr>
      <vt:lpstr>PowerPoint Presentation</vt:lpstr>
      <vt:lpstr>PowerPoint Presentation</vt:lpstr>
      <vt:lpstr>PowerPoint Presentation</vt:lpstr>
      <vt:lpstr>1.2. Values and preferences </vt:lpstr>
      <vt:lpstr>Diagnosis in perimenopause and menopause </vt:lpstr>
      <vt:lpstr>PowerPoint Presentation</vt:lpstr>
      <vt:lpstr>1.3. Values and preferences</vt:lpstr>
      <vt:lpstr>2.0. Associated morbidity and evaluation</vt:lpstr>
      <vt:lpstr> Hirsutism</vt:lpstr>
      <vt:lpstr>2.1. Values and preferences</vt:lpstr>
      <vt:lpstr>Infertility  </vt:lpstr>
      <vt:lpstr>PowerPoint Presentation</vt:lpstr>
      <vt:lpstr>Pregnancy complications</vt:lpstr>
      <vt:lpstr>PowerPoint Presentation</vt:lpstr>
      <vt:lpstr>PowerPoint Presentation</vt:lpstr>
      <vt:lpstr>2.4. Values and preferences</vt:lpstr>
      <vt:lpstr>Fetal origins </vt:lpstr>
      <vt:lpstr>PowerPoint Presentation</vt:lpstr>
      <vt:lpstr>Endometrial cancer</vt:lpstr>
      <vt:lpstr>PowerPoint Presentation</vt:lpstr>
      <vt:lpstr>2.6. Values and preferences</vt:lpstr>
      <vt:lpstr>Obesity </vt:lpstr>
      <vt:lpstr>Impact of obesity on the phenotype of PCOS:</vt:lpstr>
      <vt:lpstr>2.7. Values and preferences </vt:lpstr>
      <vt:lpstr>Depression</vt:lpstr>
      <vt:lpstr>Sleep-disordered breathing/OSA</vt:lpstr>
      <vt:lpstr>2.9. Values and preferences </vt:lpstr>
      <vt:lpstr>NAFLD and NASH                 </vt:lpstr>
      <vt:lpstr>PowerPoint Presentation</vt:lpstr>
      <vt:lpstr>2.10. Values and preferences </vt:lpstr>
      <vt:lpstr>Type 2 diabetes mellitus</vt:lpstr>
      <vt:lpstr>2.11. Values and preferences</vt:lpstr>
      <vt:lpstr>Cardiovascular risk</vt:lpstr>
      <vt:lpstr>PowerPoint Presentation</vt:lpstr>
      <vt:lpstr>PowerPoint Presentation</vt:lpstr>
      <vt:lpstr>PowerPoint Presentation</vt:lpstr>
      <vt:lpstr>2.12. Values and preferences</vt:lpstr>
      <vt:lpstr>3.0. Treatment </vt:lpstr>
      <vt:lpstr>HCs, insulin sensitivity, and glucose tolerance</vt:lpstr>
      <vt:lpstr>PowerPoint Presentation</vt:lpstr>
      <vt:lpstr>HCs and lipids</vt:lpstr>
      <vt:lpstr>HCs and body weight</vt:lpstr>
      <vt:lpstr>PowerPoint Presentation</vt:lpstr>
      <vt:lpstr>Role of exercise in lifestyle therapy</vt:lpstr>
      <vt:lpstr>Role of weight loss in lifestyle therapy </vt:lpstr>
      <vt:lpstr>PowerPoint Presentation</vt:lpstr>
      <vt:lpstr>3.4. Values and preferences</vt:lpstr>
      <vt:lpstr>Use of metformin in adults</vt:lpstr>
      <vt:lpstr>PowerPoint Presentation</vt:lpstr>
      <vt:lpstr>PowerPoint Presentation</vt:lpstr>
      <vt:lpstr>PowerPoint Presentation</vt:lpstr>
      <vt:lpstr>3.5–3.6. Values and preferences</vt:lpstr>
      <vt:lpstr>Treatment of infertility</vt:lpstr>
      <vt:lpstr>PowerPoint Presentation</vt:lpstr>
      <vt:lpstr>PowerPoint Presentation</vt:lpstr>
      <vt:lpstr>PowerPoint Presentation</vt:lpstr>
      <vt:lpstr>PowerPoint Presentation</vt:lpstr>
      <vt:lpstr>3.7–3.8. Values and preferences:</vt:lpstr>
      <vt:lpstr>Use of other drugs</vt:lpstr>
      <vt:lpstr>PowerPoint Presentation</vt:lpstr>
      <vt:lpstr>3.9–3.10. Values and preferences</vt:lpstr>
      <vt:lpstr>Treatment of adolescents </vt:lpstr>
      <vt:lpstr>PowerPoint Presentation</vt:lpstr>
      <vt:lpstr>PowerPoint Presentation</vt:lpstr>
      <vt:lpstr>3.11–3.12. Values and preferences</vt:lpstr>
      <vt:lpstr>PowerPoint Presentation</vt:lpstr>
      <vt:lpstr>Conclusions: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Aryan</dc:creator>
  <cp:lastModifiedBy>Aryan</cp:lastModifiedBy>
  <cp:revision>212</cp:revision>
  <dcterms:created xsi:type="dcterms:W3CDTF">2014-05-27T15:04:23Z</dcterms:created>
  <dcterms:modified xsi:type="dcterms:W3CDTF">2014-06-22T19:20:45Z</dcterms:modified>
</cp:coreProperties>
</file>