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6" r:id="rId1"/>
  </p:sldMasterIdLst>
  <p:notesMasterIdLst>
    <p:notesMasterId r:id="rId33"/>
  </p:notesMasterIdLst>
  <p:handoutMasterIdLst>
    <p:handoutMasterId r:id="rId34"/>
  </p:handoutMasterIdLst>
  <p:sldIdLst>
    <p:sldId id="445" r:id="rId2"/>
    <p:sldId id="472" r:id="rId3"/>
    <p:sldId id="473" r:id="rId4"/>
    <p:sldId id="475" r:id="rId5"/>
    <p:sldId id="477" r:id="rId6"/>
    <p:sldId id="504" r:id="rId7"/>
    <p:sldId id="505" r:id="rId8"/>
    <p:sldId id="478" r:id="rId9"/>
    <p:sldId id="479" r:id="rId10"/>
    <p:sldId id="480" r:id="rId11"/>
    <p:sldId id="481" r:id="rId12"/>
    <p:sldId id="482" r:id="rId13"/>
    <p:sldId id="483" r:id="rId14"/>
    <p:sldId id="484" r:id="rId15"/>
    <p:sldId id="485" r:id="rId16"/>
    <p:sldId id="486" r:id="rId17"/>
    <p:sldId id="487" r:id="rId18"/>
    <p:sldId id="500" r:id="rId19"/>
    <p:sldId id="488" r:id="rId20"/>
    <p:sldId id="489" r:id="rId21"/>
    <p:sldId id="490" r:id="rId22"/>
    <p:sldId id="491" r:id="rId23"/>
    <p:sldId id="492" r:id="rId24"/>
    <p:sldId id="503" r:id="rId25"/>
    <p:sldId id="497" r:id="rId26"/>
    <p:sldId id="496" r:id="rId27"/>
    <p:sldId id="495" r:id="rId28"/>
    <p:sldId id="494" r:id="rId29"/>
    <p:sldId id="498" r:id="rId30"/>
    <p:sldId id="499" r:id="rId31"/>
    <p:sldId id="502" r:id="rId32"/>
  </p:sldIdLst>
  <p:sldSz cx="9144000" cy="6858000" type="screen4x3"/>
  <p:notesSz cx="6858000" cy="9144000"/>
  <p:defaultTextStyle>
    <a:defPPr>
      <a:defRPr lang="fa-I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8000"/>
    <a:srgbClr val="FF0066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44" autoAdjust="0"/>
    <p:restoredTop sz="94660"/>
  </p:normalViewPr>
  <p:slideViewPr>
    <p:cSldViewPr>
      <p:cViewPr varScale="1">
        <p:scale>
          <a:sx n="87" d="100"/>
          <a:sy n="87" d="100"/>
        </p:scale>
        <p:origin x="-100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08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08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06CDE91-F0E5-400F-B426-B9C779D46A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7631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22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22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222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22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DF0FDAA-2570-42C7-8A73-22F31C5DAC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328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630743E4-3A2E-4CCD-B903-DE011D6EB5C9}" type="slidenum">
              <a:rPr lang="en-US" smtClean="0"/>
              <a:pPr eaLnBrk="1" hangingPunct="1"/>
              <a:t>31</a:t>
            </a:fld>
            <a:endParaRPr lang="en-US" dirty="0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 sz="2400" smtClean="0"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2400" smtClean="0">
                <a:latin typeface="Times New Roman" pitchFamily="18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 smtClean="0">
                  <a:latin typeface="Times New Roman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 smtClean="0">
                  <a:latin typeface="Times New Roman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 smtClean="0">
                  <a:latin typeface="Times New Roman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 smtClean="0">
                  <a:latin typeface="Times New Roman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 smtClean="0">
                  <a:latin typeface="Times New Roman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 smtClean="0">
                  <a:latin typeface="Times New Roman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 smtClean="0">
                  <a:latin typeface="Times New Roman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 smtClean="0">
                  <a:latin typeface="Times New Roman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 smtClean="0">
                  <a:latin typeface="Times New Roman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 smtClean="0">
                  <a:latin typeface="Times New Roman" pitchFamily="18" charset="0"/>
                </a:endParaRPr>
              </a:p>
            </p:txBody>
          </p:sp>
        </p:grpSp>
      </p:grpSp>
      <p:sp>
        <p:nvSpPr>
          <p:cNvPr id="76819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6820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CE175-9017-467F-8600-BB04DF1EAE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9941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B01F54-FB4B-4E00-8FFE-79D8CA40B5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542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BFCBA9-60F4-40C0-9905-1B964AE4CF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8455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457200"/>
            <a:ext cx="8229600" cy="5410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F238BD-B968-424E-993D-86A9FC9A27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948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mediaAndTx" preserve="1">
  <p:cSld name="Title, Media Clip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Media Placeholder 2"/>
          <p:cNvSpPr>
            <a:spLocks noGrp="1"/>
          </p:cNvSpPr>
          <p:nvPr>
            <p:ph type="media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endParaRPr lang="fa-I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3C7ADA-14F8-4A0A-9DC4-45E19147A7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376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5F7A65-BDE6-4889-9B0D-28FA4DD7FE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928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388CD8-A635-4237-870D-089A1058E2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389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A7355B-83ED-47A9-94F4-107C6B4946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1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2E1DE5-0C54-4D3F-A7FF-59D9C674A2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860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4D8D40-D1DD-4D26-B10F-079F74C243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5715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B05CFC-81D0-4D48-AD92-10D12D885A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6005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0C08D3-08A1-4E29-A137-3573E34E94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954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a-I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B9E9E5-A4BA-438C-B749-F2E2E2B822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129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Black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2AD11A1-35A4-4B47-B0D7-34148E9EF9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1032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 sz="2400" smtClean="0">
                <a:latin typeface="Times New Roman" pitchFamily="18" charset="0"/>
              </a:endParaRPr>
            </a:p>
          </p:txBody>
        </p:sp>
        <p:sp>
          <p:nvSpPr>
            <p:cNvPr id="1033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2400" smtClean="0">
                <a:latin typeface="Times New Roman" pitchFamily="18" charset="0"/>
              </a:endParaRPr>
            </a:p>
          </p:txBody>
        </p:sp>
        <p:sp>
          <p:nvSpPr>
            <p:cNvPr id="1034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>
                <a:solidFill>
                  <a:schemeClr val="hlink"/>
                </a:solidFill>
              </a:endParaRPr>
            </a:p>
          </p:txBody>
        </p:sp>
        <p:sp>
          <p:nvSpPr>
            <p:cNvPr id="1035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>
                <a:solidFill>
                  <a:schemeClr val="hlink"/>
                </a:solidFill>
              </a:endParaRPr>
            </a:p>
          </p:txBody>
        </p:sp>
        <p:sp>
          <p:nvSpPr>
            <p:cNvPr id="1036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>
                <a:solidFill>
                  <a:schemeClr val="accent2"/>
                </a:solidFill>
              </a:endParaRPr>
            </a:p>
          </p:txBody>
        </p:sp>
        <p:sp>
          <p:nvSpPr>
            <p:cNvPr id="1037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>
                <a:solidFill>
                  <a:schemeClr val="hlink"/>
                </a:solidFill>
              </a:endParaRPr>
            </a:p>
          </p:txBody>
        </p:sp>
        <p:sp>
          <p:nvSpPr>
            <p:cNvPr id="1038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2400" smtClean="0">
                <a:latin typeface="Times New Roman" pitchFamily="18" charset="0"/>
              </a:endParaRPr>
            </a:p>
          </p:txBody>
        </p:sp>
        <p:sp>
          <p:nvSpPr>
            <p:cNvPr id="1039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>
                <a:solidFill>
                  <a:schemeClr val="accent2"/>
                </a:solidFill>
              </a:endParaRPr>
            </a:p>
          </p:txBody>
        </p:sp>
        <p:sp>
          <p:nvSpPr>
            <p:cNvPr id="1040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>
                <a:solidFill>
                  <a:schemeClr val="accent2"/>
                </a:solidFill>
              </a:endParaRPr>
            </a:p>
          </p:txBody>
        </p:sp>
      </p:grpSp>
      <p:sp>
        <p:nvSpPr>
          <p:cNvPr id="1029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30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75792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5" r:id="rId1"/>
    <p:sldLayoutId id="2147484033" r:id="rId2"/>
    <p:sldLayoutId id="2147484034" r:id="rId3"/>
    <p:sldLayoutId id="2147484035" r:id="rId4"/>
    <p:sldLayoutId id="2147484036" r:id="rId5"/>
    <p:sldLayoutId id="2147484037" r:id="rId6"/>
    <p:sldLayoutId id="2147484038" r:id="rId7"/>
    <p:sldLayoutId id="2147484039" r:id="rId8"/>
    <p:sldLayoutId id="2147484040" r:id="rId9"/>
    <p:sldLayoutId id="2147484041" r:id="rId10"/>
    <p:sldLayoutId id="2147484042" r:id="rId11"/>
    <p:sldLayoutId id="2147484043" r:id="rId12"/>
    <p:sldLayoutId id="2147484044" r:id="rId1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55776" y="1795264"/>
            <a:ext cx="6588224" cy="2209800"/>
          </a:xfrm>
        </p:spPr>
        <p:txBody>
          <a:bodyPr/>
          <a:lstStyle/>
          <a:p>
            <a:pPr algn="ctr"/>
            <a:r>
              <a:rPr lang="en-US" altLang="en-US" sz="4000" b="1" dirty="0" smtClean="0">
                <a:cs typeface="B Mitra" panose="00000400000000000000" pitchFamily="2" charset="-78"/>
              </a:rPr>
              <a:t>Glucagon-Like Peptide-1 Agonists in Diabetes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15616" y="4581128"/>
            <a:ext cx="7515944" cy="1944216"/>
          </a:xfrm>
        </p:spPr>
        <p:txBody>
          <a:bodyPr/>
          <a:lstStyle/>
          <a:p>
            <a:pPr algn="ctr"/>
            <a:r>
              <a:rPr lang="en-US" sz="2000" b="1" dirty="0" err="1"/>
              <a:t>Hengameh</a:t>
            </a:r>
            <a:r>
              <a:rPr lang="en-US" sz="2000" b="1" dirty="0"/>
              <a:t> </a:t>
            </a:r>
            <a:r>
              <a:rPr lang="en-US" sz="2000" b="1" dirty="0" err="1" smtClean="0"/>
              <a:t>Abdi</a:t>
            </a:r>
            <a:endParaRPr lang="en-US" sz="2000" b="1" dirty="0" smtClean="0"/>
          </a:p>
          <a:p>
            <a:pPr algn="ctr"/>
            <a:r>
              <a:rPr lang="en-US" sz="2000" b="1" dirty="0" smtClean="0"/>
              <a:t>Endocrine </a:t>
            </a:r>
            <a:r>
              <a:rPr lang="en-US" sz="2000" b="1" dirty="0"/>
              <a:t>Research Center</a:t>
            </a:r>
          </a:p>
          <a:p>
            <a:pPr algn="ctr"/>
            <a:r>
              <a:rPr lang="en-US" sz="2000" b="1" dirty="0"/>
              <a:t>Research Institute for Endocrine sciences</a:t>
            </a:r>
          </a:p>
          <a:p>
            <a:pPr algn="ctr"/>
            <a:r>
              <a:rPr lang="en-US" sz="2000" b="1" dirty="0" err="1"/>
              <a:t>Shahid</a:t>
            </a:r>
            <a:r>
              <a:rPr lang="en-US" sz="2000" b="1" dirty="0"/>
              <a:t> </a:t>
            </a:r>
            <a:r>
              <a:rPr lang="en-US" sz="2000" b="1" dirty="0" err="1"/>
              <a:t>Beheshti</a:t>
            </a:r>
            <a:r>
              <a:rPr lang="en-US" sz="2000" b="1" dirty="0"/>
              <a:t> University of Medical Sciences</a:t>
            </a:r>
          </a:p>
          <a:p>
            <a:pPr algn="ctr"/>
            <a:r>
              <a:rPr lang="en-US" sz="2000" b="1" dirty="0" smtClean="0"/>
              <a:t>12 </a:t>
            </a:r>
            <a:r>
              <a:rPr lang="en-US" sz="2000" b="1" dirty="0"/>
              <a:t>January 2016</a:t>
            </a:r>
          </a:p>
          <a:p>
            <a:pPr algn="ctr"/>
            <a:endParaRPr lang="en-US" sz="2000" b="1" dirty="0"/>
          </a:p>
          <a:p>
            <a:pPr algn="ctr"/>
            <a:endParaRPr lang="en-US" sz="2000" b="1" dirty="0"/>
          </a:p>
          <a:p>
            <a:pPr algn="ctr"/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863465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 smtClean="0"/>
              <a:t>Treatment-related adverse events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sz="2400" dirty="0" smtClean="0"/>
              <a:t>Compared </a:t>
            </a:r>
            <a:r>
              <a:rPr lang="en-US" sz="2400" dirty="0"/>
              <a:t>with </a:t>
            </a:r>
            <a:r>
              <a:rPr lang="en-US" sz="2400" dirty="0" smtClean="0"/>
              <a:t>control</a:t>
            </a:r>
            <a:r>
              <a:rPr lang="en-US" sz="2400" dirty="0">
                <a:solidFill>
                  <a:srgbClr val="000000"/>
                </a:solidFill>
              </a:rPr>
              <a:t> (placebo, </a:t>
            </a:r>
            <a:r>
              <a:rPr lang="en-US" sz="2400" dirty="0" err="1">
                <a:solidFill>
                  <a:srgbClr val="000000"/>
                </a:solidFill>
              </a:rPr>
              <a:t>sitagliptin</a:t>
            </a:r>
            <a:r>
              <a:rPr lang="en-US" sz="2400" dirty="0">
                <a:solidFill>
                  <a:srgbClr val="000000"/>
                </a:solidFill>
              </a:rPr>
              <a:t>,</a:t>
            </a:r>
            <a:r>
              <a:rPr lang="en-US" sz="2400" dirty="0"/>
              <a:t> glimepiride</a:t>
            </a:r>
            <a:r>
              <a:rPr lang="en-US" sz="2400" dirty="0">
                <a:solidFill>
                  <a:srgbClr val="000000"/>
                </a:solidFill>
              </a:rPr>
              <a:t>, </a:t>
            </a:r>
            <a:r>
              <a:rPr lang="en-US" sz="2400" dirty="0" err="1" smtClean="0">
                <a:solidFill>
                  <a:srgbClr val="000000"/>
                </a:solidFill>
              </a:rPr>
              <a:t>dulaglutide</a:t>
            </a:r>
            <a:r>
              <a:rPr lang="en-US" sz="2400" dirty="0" smtClean="0">
                <a:solidFill>
                  <a:srgbClr val="000000"/>
                </a:solidFill>
              </a:rPr>
              <a:t>, insulin </a:t>
            </a:r>
            <a:r>
              <a:rPr lang="en-US" sz="2400" dirty="0" err="1">
                <a:solidFill>
                  <a:srgbClr val="000000"/>
                </a:solidFill>
              </a:rPr>
              <a:t>glargine</a:t>
            </a:r>
            <a:r>
              <a:rPr lang="en-US" sz="2400" dirty="0">
                <a:solidFill>
                  <a:srgbClr val="000000"/>
                </a:solidFill>
              </a:rPr>
              <a:t>, and NPH</a:t>
            </a:r>
            <a:r>
              <a:rPr lang="en-US" sz="2400" dirty="0" smtClean="0">
                <a:solidFill>
                  <a:srgbClr val="000000"/>
                </a:solidFill>
              </a:rPr>
              <a:t>)</a:t>
            </a:r>
            <a:r>
              <a:rPr lang="en-US" sz="2400" dirty="0" smtClean="0"/>
              <a:t>, </a:t>
            </a:r>
            <a:r>
              <a:rPr lang="en-US" sz="2400" dirty="0" err="1" smtClean="0"/>
              <a:t>liraglutide</a:t>
            </a:r>
            <a:r>
              <a:rPr lang="en-US" sz="2400" dirty="0" smtClean="0"/>
              <a:t> added to metformin,</a:t>
            </a:r>
          </a:p>
          <a:p>
            <a:pPr marL="0" indent="0">
              <a:buNone/>
            </a:pPr>
            <a:endParaRPr lang="en-US" sz="2400" dirty="0" smtClean="0"/>
          </a:p>
          <a:p>
            <a:pPr lvl="1"/>
            <a:r>
              <a:rPr lang="en-US" sz="2000" dirty="0"/>
              <a:t>D</a:t>
            </a:r>
            <a:r>
              <a:rPr lang="en-US" sz="2000" dirty="0" smtClean="0"/>
              <a:t>id </a:t>
            </a:r>
            <a:r>
              <a:rPr lang="en-US" sz="2000" dirty="0">
                <a:solidFill>
                  <a:srgbClr val="C00000"/>
                </a:solidFill>
              </a:rPr>
              <a:t>not</a:t>
            </a:r>
            <a:r>
              <a:rPr lang="en-US" sz="2000" dirty="0"/>
              <a:t> increase the risk of </a:t>
            </a:r>
            <a:r>
              <a:rPr lang="en-US" sz="2000" dirty="0" smtClean="0">
                <a:solidFill>
                  <a:srgbClr val="C00000"/>
                </a:solidFill>
              </a:rPr>
              <a:t>hypoglycemia</a:t>
            </a:r>
            <a:r>
              <a:rPr lang="en-US" sz="2000" dirty="0" smtClean="0"/>
              <a:t>. </a:t>
            </a:r>
          </a:p>
          <a:p>
            <a:pPr marL="800100" lvl="2" indent="0">
              <a:buNone/>
            </a:pPr>
            <a:r>
              <a:rPr lang="en-US" sz="1800" dirty="0" smtClean="0"/>
              <a:t>(RR </a:t>
            </a:r>
            <a:r>
              <a:rPr lang="en-US" sz="1800" dirty="0"/>
              <a:t>= 0.33, 95</a:t>
            </a:r>
            <a:r>
              <a:rPr lang="en-US" sz="1800" dirty="0" smtClean="0"/>
              <a:t>% CI</a:t>
            </a:r>
            <a:r>
              <a:rPr lang="en-US" sz="1800" dirty="0"/>
              <a:t>: 0.08, 1.44; P = </a:t>
            </a:r>
            <a:r>
              <a:rPr lang="en-US" sz="1800" dirty="0" smtClean="0"/>
              <a:t>0.14)</a:t>
            </a:r>
          </a:p>
          <a:p>
            <a:pPr marL="0" indent="0">
              <a:buNone/>
            </a:pPr>
            <a:endParaRPr lang="en-US" sz="2000" dirty="0" smtClean="0"/>
          </a:p>
          <a:p>
            <a:pPr lvl="1"/>
            <a:r>
              <a:rPr lang="en-US" sz="2000" dirty="0" smtClean="0"/>
              <a:t>Increased </a:t>
            </a:r>
            <a:r>
              <a:rPr lang="en-US" sz="2000" dirty="0"/>
              <a:t>the risk </a:t>
            </a:r>
            <a:r>
              <a:rPr lang="en-US" sz="2000" dirty="0" smtClean="0"/>
              <a:t>of gastrointestinal disorders. </a:t>
            </a:r>
          </a:p>
          <a:p>
            <a:pPr marL="857250" lvl="2" indent="0">
              <a:buNone/>
            </a:pPr>
            <a:r>
              <a:rPr lang="en-US" sz="1800" dirty="0" smtClean="0"/>
              <a:t>(</a:t>
            </a:r>
            <a:r>
              <a:rPr lang="en-US" sz="1800" dirty="0"/>
              <a:t>RR = 1.59, 95</a:t>
            </a:r>
            <a:r>
              <a:rPr lang="en-US" sz="1800" dirty="0" smtClean="0"/>
              <a:t>% CI</a:t>
            </a:r>
            <a:r>
              <a:rPr lang="en-US" sz="1800" dirty="0"/>
              <a:t>: 1.15, 2.19; P = 0.005) </a:t>
            </a:r>
            <a:endParaRPr lang="en-US" sz="1800" dirty="0" smtClean="0"/>
          </a:p>
          <a:p>
            <a:pPr lvl="1"/>
            <a:endParaRPr lang="en-US" sz="2000" dirty="0" smtClean="0"/>
          </a:p>
          <a:p>
            <a:pPr lvl="1"/>
            <a:r>
              <a:rPr lang="en-US" sz="2000" dirty="0"/>
              <a:t>No cases of pancreatitis were reported in these included studies.</a:t>
            </a:r>
          </a:p>
          <a:p>
            <a:pPr marL="857250" lvl="2" indent="0">
              <a:buNone/>
            </a:pPr>
            <a:endParaRPr lang="en-US" sz="1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C5F7A65-BDE6-4889-9B0D-28FA4DD7FE3A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6381328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i="1" dirty="0" smtClean="0">
                <a:latin typeface="Arial" pitchFamily="34" charset="0"/>
                <a:cs typeface="Arial" pitchFamily="34" charset="0"/>
              </a:rPr>
              <a:t>Gu J, et al. </a:t>
            </a:r>
            <a:r>
              <a:rPr lang="en-US" sz="1400" i="1" dirty="0" smtClean="0"/>
              <a:t>Scientific Reports</a:t>
            </a:r>
            <a:r>
              <a:rPr lang="en-US" sz="1400" i="1" dirty="0"/>
              <a:t> 2016 Sep 7;6:32714</a:t>
            </a:r>
            <a:endParaRPr lang="en-US" sz="1400" i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1138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b="1" dirty="0" smtClean="0"/>
              <a:t>Cardiovascular Effects of GLP-1 Agonists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sz="2400" dirty="0"/>
              <a:t>FDA issued an updated </a:t>
            </a:r>
            <a:r>
              <a:rPr lang="en-US" sz="2400" dirty="0" smtClean="0"/>
              <a:t>guidance </a:t>
            </a:r>
            <a:r>
              <a:rPr lang="en-US" sz="2400" dirty="0"/>
              <a:t>for </a:t>
            </a:r>
            <a:r>
              <a:rPr lang="en-US" sz="2400" dirty="0" smtClean="0"/>
              <a:t>industry </a:t>
            </a:r>
            <a:r>
              <a:rPr lang="en-US" sz="2400" dirty="0"/>
              <a:t>in 2008 requiring that preapproval and </a:t>
            </a:r>
            <a:r>
              <a:rPr lang="en-US" sz="2400" dirty="0" err="1"/>
              <a:t>postapproval</a:t>
            </a:r>
            <a:r>
              <a:rPr lang="en-US" sz="2400" dirty="0"/>
              <a:t> studies for all new </a:t>
            </a:r>
            <a:r>
              <a:rPr lang="en-US" sz="2400" dirty="0" err="1"/>
              <a:t>antidiabetic</a:t>
            </a:r>
            <a:r>
              <a:rPr lang="en-US" sz="2400" dirty="0"/>
              <a:t> drugs rule out excess cardiovascular </a:t>
            </a:r>
            <a:r>
              <a:rPr lang="en-US" sz="2400" dirty="0" smtClean="0"/>
              <a:t>risk.</a:t>
            </a:r>
            <a:endParaRPr lang="en-US" sz="1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C5F7A65-BDE6-4889-9B0D-28FA4DD7FE3A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" y="6394273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>
                <a:latin typeface="Arial" pitchFamily="34" charset="0"/>
                <a:cs typeface="Arial" pitchFamily="34" charset="0"/>
              </a:rPr>
              <a:t>FDA/CDER Dec 2008.</a:t>
            </a:r>
            <a:endParaRPr lang="en-US" sz="1400" i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1812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57200"/>
            <a:ext cx="8229600" cy="1155576"/>
          </a:xfrm>
        </p:spPr>
        <p:txBody>
          <a:bodyPr/>
          <a:lstStyle/>
          <a:p>
            <a:pPr algn="ctr"/>
            <a:r>
              <a:rPr lang="en-US" sz="2000" dirty="0"/>
              <a:t>T</a:t>
            </a:r>
            <a:r>
              <a:rPr lang="en-US" sz="2000" dirty="0" smtClean="0"/>
              <a:t>here </a:t>
            </a:r>
            <a:r>
              <a:rPr lang="en-US" sz="2000" dirty="0"/>
              <a:t>is </a:t>
            </a:r>
            <a:r>
              <a:rPr lang="en-US" sz="2000" dirty="0" smtClean="0">
                <a:solidFill>
                  <a:srgbClr val="C00000"/>
                </a:solidFill>
              </a:rPr>
              <a:t>no</a:t>
            </a:r>
            <a:r>
              <a:rPr lang="en-US" sz="2000" dirty="0" smtClean="0"/>
              <a:t> increased </a:t>
            </a:r>
            <a:r>
              <a:rPr lang="en-US" sz="2000" dirty="0"/>
              <a:t>risk of </a:t>
            </a:r>
            <a:r>
              <a:rPr lang="en-US" sz="2000" dirty="0" smtClean="0"/>
              <a:t>MACE (Major Adverse Cardiac Event) with GLP-1 agonists relative </a:t>
            </a:r>
            <a:r>
              <a:rPr lang="en-US" sz="2000" dirty="0"/>
              <a:t>to </a:t>
            </a:r>
            <a:r>
              <a:rPr lang="en-US" sz="2000" dirty="0" smtClean="0"/>
              <a:t>controls in the short term.</a:t>
            </a:r>
            <a:endParaRPr lang="en-US" sz="2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C5F7A65-BDE6-4889-9B0D-28FA4DD7FE3A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-1" y="6550223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err="1" smtClean="0">
                <a:latin typeface="Arial" pitchFamily="34" charset="0"/>
                <a:cs typeface="Arial" pitchFamily="34" charset="0"/>
              </a:rPr>
              <a:t>Mannucci</a:t>
            </a:r>
            <a:r>
              <a:rPr lang="en-US" sz="1400" i="1" dirty="0" smtClean="0">
                <a:latin typeface="Arial" pitchFamily="34" charset="0"/>
                <a:cs typeface="Arial" pitchFamily="34" charset="0"/>
              </a:rPr>
              <a:t> E, </a:t>
            </a:r>
            <a:r>
              <a:rPr lang="en-US" sz="1400" i="1" dirty="0" err="1" smtClean="0">
                <a:latin typeface="Arial" pitchFamily="34" charset="0"/>
                <a:cs typeface="Arial" pitchFamily="34" charset="0"/>
              </a:rPr>
              <a:t>Monami</a:t>
            </a:r>
            <a:r>
              <a:rPr lang="en-US" sz="1400" i="1" dirty="0" smtClean="0">
                <a:latin typeface="Arial" pitchFamily="34" charset="0"/>
                <a:cs typeface="Arial" pitchFamily="34" charset="0"/>
              </a:rPr>
              <a:t> M. </a:t>
            </a:r>
            <a:r>
              <a:rPr lang="en-US" sz="1400" i="1" dirty="0" err="1" smtClean="0">
                <a:latin typeface="Arial" pitchFamily="34" charset="0"/>
                <a:cs typeface="Arial" pitchFamily="34" charset="0"/>
              </a:rPr>
              <a:t>Adv</a:t>
            </a:r>
            <a:r>
              <a:rPr lang="en-US" sz="1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i="1" dirty="0" err="1" smtClean="0">
                <a:latin typeface="Arial" pitchFamily="34" charset="0"/>
                <a:cs typeface="Arial" pitchFamily="34" charset="0"/>
              </a:rPr>
              <a:t>Ther</a:t>
            </a:r>
            <a:r>
              <a:rPr lang="en-US" sz="1400" i="1" dirty="0" smtClean="0">
                <a:latin typeface="Arial" pitchFamily="34" charset="0"/>
                <a:cs typeface="Arial" pitchFamily="34" charset="0"/>
              </a:rPr>
              <a:t> 2017.34:1-40</a:t>
            </a:r>
            <a:endParaRPr lang="en-US" sz="1400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268760"/>
            <a:ext cx="9144001" cy="463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1" y="5418377"/>
            <a:ext cx="3779911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000" dirty="0" smtClean="0"/>
              <a:t>a Primary </a:t>
            </a:r>
            <a:r>
              <a:rPr lang="en-US" sz="1000" dirty="0"/>
              <a:t>endpoint: MACE </a:t>
            </a:r>
            <a:r>
              <a:rPr lang="en-US" sz="1000" dirty="0" smtClean="0"/>
              <a:t>composite endpoint </a:t>
            </a:r>
            <a:r>
              <a:rPr lang="en-US" sz="1000" dirty="0"/>
              <a:t>or hospital admission for unstable </a:t>
            </a:r>
            <a:r>
              <a:rPr lang="en-US" sz="1000" dirty="0" smtClean="0"/>
              <a:t>angina.</a:t>
            </a:r>
          </a:p>
          <a:p>
            <a:pPr algn="just"/>
            <a:r>
              <a:rPr lang="en-US" sz="1000" dirty="0" smtClean="0"/>
              <a:t>b Secondary </a:t>
            </a:r>
            <a:r>
              <a:rPr lang="en-US" sz="1000" dirty="0"/>
              <a:t>endpoint: MACE composite endpoint </a:t>
            </a:r>
            <a:r>
              <a:rPr lang="en-US" sz="1000" dirty="0" smtClean="0"/>
              <a:t>only.</a:t>
            </a:r>
            <a:endParaRPr lang="en-US" sz="1000" dirty="0"/>
          </a:p>
          <a:p>
            <a:pPr algn="just"/>
            <a:r>
              <a:rPr lang="en-US" sz="1000" dirty="0" smtClean="0"/>
              <a:t>c Secondary </a:t>
            </a:r>
            <a:r>
              <a:rPr lang="en-US" sz="1000" dirty="0"/>
              <a:t>MACE composite endpoint, </a:t>
            </a:r>
            <a:r>
              <a:rPr lang="en-US" sz="1000" dirty="0" smtClean="0"/>
              <a:t>which included </a:t>
            </a:r>
            <a:r>
              <a:rPr lang="en-US" sz="1000" dirty="0"/>
              <a:t>all relevant CV AEs [i.e., all terms of the </a:t>
            </a:r>
            <a:r>
              <a:rPr lang="en-US" sz="1000" dirty="0" smtClean="0"/>
              <a:t>primary MACE </a:t>
            </a:r>
            <a:r>
              <a:rPr lang="en-US" sz="1000" dirty="0"/>
              <a:t>endpoint plus terms for arrhythmia, heart </a:t>
            </a:r>
            <a:r>
              <a:rPr lang="en-US" sz="1000" dirty="0" smtClean="0"/>
              <a:t>failure (with </a:t>
            </a:r>
            <a:r>
              <a:rPr lang="en-US" sz="1000" dirty="0"/>
              <a:t>or without hospitalization), and </a:t>
            </a:r>
            <a:r>
              <a:rPr lang="en-US" sz="1000" dirty="0" smtClean="0"/>
              <a:t>mechanical-related events].</a:t>
            </a:r>
            <a:endParaRPr lang="en-US" sz="1000" dirty="0"/>
          </a:p>
        </p:txBody>
      </p:sp>
      <p:sp>
        <p:nvSpPr>
          <p:cNvPr id="7" name="Rectangle 6"/>
          <p:cNvSpPr/>
          <p:nvPr/>
        </p:nvSpPr>
        <p:spPr bwMode="auto">
          <a:xfrm>
            <a:off x="755576" y="1988840"/>
            <a:ext cx="288032" cy="36004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accent6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467544" y="3501008"/>
            <a:ext cx="432048" cy="2880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accent6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899592" y="4437112"/>
            <a:ext cx="360040" cy="2880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accent6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611560" y="5085184"/>
            <a:ext cx="360040" cy="28803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755576" y="3933056"/>
            <a:ext cx="360040" cy="28803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827584" y="2564904"/>
            <a:ext cx="360040" cy="28803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5679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67544" y="2636912"/>
            <a:ext cx="8204448" cy="1500187"/>
          </a:xfrm>
        </p:spPr>
        <p:txBody>
          <a:bodyPr/>
          <a:lstStyle/>
          <a:p>
            <a:pPr algn="ctr"/>
            <a:r>
              <a:rPr lang="en-US" sz="2800" b="1" dirty="0" err="1"/>
              <a:t>Liraglutide</a:t>
            </a:r>
            <a:r>
              <a:rPr lang="en-US" sz="2800" b="1" dirty="0"/>
              <a:t> Effect and Action in Diabetes:</a:t>
            </a:r>
          </a:p>
          <a:p>
            <a:pPr algn="ctr"/>
            <a:r>
              <a:rPr lang="en-US" sz="2800" b="1" dirty="0"/>
              <a:t>Evaluation of Cardiovascular </a:t>
            </a:r>
            <a:r>
              <a:rPr lang="en-US" sz="2800" b="1" dirty="0" smtClean="0"/>
              <a:t>Outcome Results </a:t>
            </a:r>
          </a:p>
          <a:p>
            <a:pPr algn="ctr"/>
            <a:r>
              <a:rPr lang="en-US" sz="2800" b="1" dirty="0" smtClean="0"/>
              <a:t>(</a:t>
            </a:r>
            <a:r>
              <a:rPr lang="en-US" sz="2800" b="1" dirty="0"/>
              <a:t>LEADER)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44D8D40-D1DD-4D26-B10F-079F74C24382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9344" y="6394273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i="1" dirty="0" smtClean="0">
                <a:latin typeface="Arial" pitchFamily="34" charset="0"/>
                <a:cs typeface="Arial" pitchFamily="34" charset="0"/>
              </a:rPr>
              <a:t>Marso SP, et al. </a:t>
            </a:r>
            <a:r>
              <a:rPr lang="en-US" sz="1400" i="1" dirty="0" smtClean="0"/>
              <a:t>N </a:t>
            </a:r>
            <a:r>
              <a:rPr lang="en-US" sz="1400" i="1" dirty="0" err="1" smtClean="0"/>
              <a:t>Engl</a:t>
            </a:r>
            <a:r>
              <a:rPr lang="en-US" sz="1400" i="1" dirty="0" smtClean="0"/>
              <a:t> J Med</a:t>
            </a:r>
            <a:r>
              <a:rPr lang="en-US" sz="1400" i="1" dirty="0"/>
              <a:t> </a:t>
            </a:r>
            <a:r>
              <a:rPr lang="en-US" sz="1400" i="1" dirty="0" smtClean="0"/>
              <a:t>2016;</a:t>
            </a:r>
            <a:r>
              <a:rPr lang="en-US" sz="1400" dirty="0" smtClean="0"/>
              <a:t>375(4</a:t>
            </a:r>
            <a:r>
              <a:rPr lang="en-US" sz="1400" dirty="0"/>
              <a:t>):311-22.</a:t>
            </a:r>
            <a:endParaRPr lang="en-US" sz="1400" i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9926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371600"/>
          </a:xfrm>
        </p:spPr>
        <p:txBody>
          <a:bodyPr/>
          <a:lstStyle/>
          <a:p>
            <a:pPr algn="ctr"/>
            <a:r>
              <a:rPr lang="en-US" sz="2000" dirty="0"/>
              <a:t>The LEADER trial was designed to investigate </a:t>
            </a:r>
            <a:r>
              <a:rPr lang="en-US" sz="2000" dirty="0" smtClean="0"/>
              <a:t>the cardiovascular </a:t>
            </a:r>
            <a:r>
              <a:rPr lang="en-US" sz="2000" dirty="0"/>
              <a:t>profile of </a:t>
            </a:r>
            <a:r>
              <a:rPr lang="en-US" sz="2000" dirty="0" err="1" smtClean="0"/>
              <a:t>liraglutide</a:t>
            </a:r>
            <a:r>
              <a:rPr lang="en-US" sz="2000" dirty="0" smtClean="0"/>
              <a:t> versus </a:t>
            </a:r>
            <a:r>
              <a:rPr lang="en-US" sz="2000" dirty="0"/>
              <a:t>placebo </a:t>
            </a:r>
            <a:r>
              <a:rPr lang="en-US" sz="2000" dirty="0" smtClean="0"/>
              <a:t>in addition </a:t>
            </a:r>
            <a:r>
              <a:rPr lang="en-US" sz="2000" dirty="0"/>
              <a:t>to </a:t>
            </a:r>
            <a:r>
              <a:rPr lang="en-US" sz="2000" dirty="0" smtClean="0"/>
              <a:t>standard care.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0388CD8-A635-4237-870D-089A1058E2E9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44" y="1489111"/>
            <a:ext cx="9144000" cy="463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Down Arrow 4"/>
          <p:cNvSpPr/>
          <p:nvPr/>
        </p:nvSpPr>
        <p:spPr bwMode="auto">
          <a:xfrm>
            <a:off x="539552" y="3501008"/>
            <a:ext cx="288032" cy="618368"/>
          </a:xfrm>
          <a:prstGeom prst="downArrow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1285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0388CD8-A635-4237-870D-089A1058E2E9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6165304"/>
            <a:ext cx="792087" cy="662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188" y="836712"/>
            <a:ext cx="6143625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1969772" y="5425593"/>
            <a:ext cx="566410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600" dirty="0"/>
          </a:p>
          <a:p>
            <a:r>
              <a:rPr lang="en-US" sz="1600" dirty="0"/>
              <a:t>MACE: major adverse cardiovascular </a:t>
            </a:r>
            <a:r>
              <a:rPr lang="en-US" sz="1600" dirty="0" smtClean="0"/>
              <a:t>events</a:t>
            </a:r>
          </a:p>
          <a:p>
            <a:r>
              <a:rPr lang="en-US" sz="1600" dirty="0" smtClean="0"/>
              <a:t>3-point MACE: cardiovascular </a:t>
            </a:r>
            <a:r>
              <a:rPr lang="en-US" sz="1600" dirty="0"/>
              <a:t>death, non-fatal myocardial infarction and non-fatal </a:t>
            </a:r>
            <a:r>
              <a:rPr lang="en-US" sz="1600" dirty="0" smtClean="0"/>
              <a:t>stroke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675044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371600"/>
          </a:xfrm>
        </p:spPr>
        <p:txBody>
          <a:bodyPr/>
          <a:lstStyle/>
          <a:p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 smtClean="0"/>
              <a:t> In the </a:t>
            </a:r>
            <a:r>
              <a:rPr lang="en-US" sz="2000" dirty="0" err="1" smtClean="0"/>
              <a:t>liraglutide</a:t>
            </a:r>
            <a:r>
              <a:rPr lang="en-US" sz="2000" dirty="0" smtClean="0"/>
              <a:t> group, cardiovascular death decreased significantly (22%); The frequencies of nonfatal myocardial infarction and nonfatal</a:t>
            </a:r>
            <a:br>
              <a:rPr lang="en-US" sz="2000" dirty="0" smtClean="0"/>
            </a:br>
            <a:r>
              <a:rPr lang="en-US" sz="2000" dirty="0" smtClean="0"/>
              <a:t>stroke were also lower, although the differences were not significant.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0388CD8-A635-4237-870D-089A1058E2E9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8800"/>
            <a:ext cx="9144000" cy="435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6165304"/>
            <a:ext cx="792087" cy="662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467544" y="1844824"/>
            <a:ext cx="2016224" cy="382199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423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371600"/>
          </a:xfrm>
        </p:spPr>
        <p:txBody>
          <a:bodyPr/>
          <a:lstStyle/>
          <a:p>
            <a:pPr algn="ctr"/>
            <a:r>
              <a:rPr lang="en-US" sz="2400" b="1" dirty="0"/>
              <a:t/>
            </a:r>
            <a:br>
              <a:rPr lang="en-US" sz="2400" b="1" dirty="0"/>
            </a:br>
            <a:r>
              <a:rPr lang="en-US" sz="2400" b="1" dirty="0" smtClean="0"/>
              <a:t>LEADER trial exploratory outcomes</a:t>
            </a:r>
            <a:endParaRPr lang="en-US" sz="2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0388CD8-A635-4237-870D-089A1058E2E9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6165304"/>
            <a:ext cx="792087" cy="662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714500"/>
            <a:ext cx="9144000" cy="4090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ight Arrow 8"/>
          <p:cNvSpPr/>
          <p:nvPr/>
        </p:nvSpPr>
        <p:spPr bwMode="auto">
          <a:xfrm>
            <a:off x="1979712" y="2924944"/>
            <a:ext cx="690376" cy="288032"/>
          </a:xfrm>
          <a:prstGeom prst="rightArrow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691680" y="1988841"/>
            <a:ext cx="2016224" cy="288032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1123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 smtClean="0"/>
              <a:t>LEADER Summary</a:t>
            </a:r>
            <a:endParaRPr lang="en-US" sz="2800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lvl="1" algn="just">
              <a:spcAft>
                <a:spcPts val="600"/>
              </a:spcAft>
              <a:buClr>
                <a:schemeClr val="accent1"/>
              </a:buClr>
              <a:buFont typeface="Wingdings" pitchFamily="2" charset="2"/>
              <a:buChar char="§"/>
            </a:pPr>
            <a:r>
              <a:rPr lang="en-GB" sz="2000" dirty="0" err="1" smtClean="0"/>
              <a:t>Liraglutide</a:t>
            </a:r>
            <a:r>
              <a:rPr lang="en-GB" sz="2000" dirty="0" smtClean="0"/>
              <a:t> </a:t>
            </a:r>
            <a:r>
              <a:rPr lang="en-GB" sz="2000" dirty="0"/>
              <a:t>significantly reduced the risk of the primary </a:t>
            </a:r>
            <a:r>
              <a:rPr lang="en-GB" sz="2000" dirty="0" smtClean="0"/>
              <a:t>composite cardiovascular (CV) </a:t>
            </a:r>
            <a:r>
              <a:rPr lang="en-GB" sz="2000" dirty="0"/>
              <a:t>outcome by 13% </a:t>
            </a:r>
            <a:r>
              <a:rPr lang="en-GB" sz="2000" dirty="0" err="1"/>
              <a:t>vs</a:t>
            </a:r>
            <a:r>
              <a:rPr lang="en-GB" sz="2000" dirty="0"/>
              <a:t> </a:t>
            </a:r>
            <a:r>
              <a:rPr lang="en-GB" sz="2000" dirty="0" smtClean="0"/>
              <a:t>placebo. </a:t>
            </a:r>
            <a:endParaRPr lang="en-GB" sz="2000" dirty="0"/>
          </a:p>
          <a:p>
            <a:pPr marL="285750" lvl="1" algn="just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pitchFamily="2" charset="2"/>
              <a:buChar char="§"/>
            </a:pPr>
            <a:r>
              <a:rPr lang="en-GB" sz="2000" dirty="0"/>
              <a:t>Compared with placebo, </a:t>
            </a:r>
            <a:r>
              <a:rPr lang="en-GB" sz="2000" dirty="0" err="1"/>
              <a:t>liraglutide</a:t>
            </a:r>
            <a:r>
              <a:rPr lang="en-GB" sz="2000" dirty="0"/>
              <a:t> also significantly reduced the risk of CV and all-cause death (22% and 15% reduction, respectively</a:t>
            </a:r>
            <a:r>
              <a:rPr lang="en-GB" sz="2000" dirty="0" smtClean="0"/>
              <a:t>).</a:t>
            </a:r>
            <a:endParaRPr lang="en-GB" sz="2000" dirty="0"/>
          </a:p>
          <a:p>
            <a:pPr marL="285750" lvl="1" algn="just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pitchFamily="2" charset="2"/>
              <a:buChar char="§"/>
            </a:pPr>
            <a:r>
              <a:rPr lang="en-GB" sz="2000" dirty="0" err="1"/>
              <a:t>Liraglutide</a:t>
            </a:r>
            <a:r>
              <a:rPr lang="en-GB" sz="2000" dirty="0"/>
              <a:t> resulted in greater reductions in </a:t>
            </a:r>
            <a:r>
              <a:rPr lang="en-GB" sz="2000" dirty="0" smtClean="0"/>
              <a:t>HbA</a:t>
            </a:r>
            <a:r>
              <a:rPr lang="en-GB" sz="2000" baseline="-25000" dirty="0" smtClean="0"/>
              <a:t>1c</a:t>
            </a:r>
            <a:r>
              <a:rPr lang="fr-FR" sz="2000" dirty="0" smtClean="0"/>
              <a:t> [-0.40% (</a:t>
            </a:r>
            <a:r>
              <a:rPr lang="fr-FR" sz="2000" dirty="0"/>
              <a:t>95% CI, </a:t>
            </a:r>
            <a:r>
              <a:rPr lang="fr-FR" sz="2000" dirty="0" smtClean="0"/>
              <a:t>-0.45 to -0.34)],</a:t>
            </a:r>
            <a:r>
              <a:rPr lang="en-GB" sz="2000" dirty="0" smtClean="0"/>
              <a:t> </a:t>
            </a:r>
            <a:r>
              <a:rPr lang="en-GB" sz="2000" dirty="0"/>
              <a:t>body weight </a:t>
            </a:r>
            <a:r>
              <a:rPr lang="en-GB" sz="2000" dirty="0" smtClean="0"/>
              <a:t>[-</a:t>
            </a:r>
            <a:r>
              <a:rPr lang="it-IT" sz="2000" dirty="0" smtClean="0"/>
              <a:t>2.3 </a:t>
            </a:r>
            <a:r>
              <a:rPr lang="it-IT" sz="2000" dirty="0"/>
              <a:t>kg </a:t>
            </a:r>
            <a:r>
              <a:rPr lang="it-IT" sz="2000" dirty="0" smtClean="0"/>
              <a:t>(95</a:t>
            </a:r>
            <a:r>
              <a:rPr lang="it-IT" sz="2000" dirty="0"/>
              <a:t>% </a:t>
            </a:r>
            <a:r>
              <a:rPr lang="it-IT" sz="2000" dirty="0" smtClean="0"/>
              <a:t>CI, -2.5 to </a:t>
            </a:r>
            <a:r>
              <a:rPr lang="it-IT" sz="2000" dirty="0"/>
              <a:t>-2.0</a:t>
            </a:r>
            <a:r>
              <a:rPr lang="it-IT" sz="2000" dirty="0" smtClean="0"/>
              <a:t>)] </a:t>
            </a:r>
            <a:r>
              <a:rPr lang="en-GB" sz="2000" dirty="0" smtClean="0"/>
              <a:t>and systolic blood pressure [</a:t>
            </a:r>
            <a:r>
              <a:rPr lang="it-IT" sz="2000" dirty="0" smtClean="0"/>
              <a:t>-1.2 mmHg </a:t>
            </a:r>
            <a:r>
              <a:rPr lang="it-IT" sz="2000" dirty="0"/>
              <a:t>(95% CI, </a:t>
            </a:r>
            <a:r>
              <a:rPr lang="it-IT" sz="2000" dirty="0" smtClean="0"/>
              <a:t>-1.9 </a:t>
            </a:r>
            <a:r>
              <a:rPr lang="it-IT" sz="2000" dirty="0"/>
              <a:t>to </a:t>
            </a:r>
            <a:r>
              <a:rPr lang="it-IT" sz="2000" dirty="0" smtClean="0"/>
              <a:t>-0.5)] </a:t>
            </a:r>
            <a:r>
              <a:rPr lang="en-GB" sz="2000" dirty="0" err="1" smtClean="0"/>
              <a:t>vs</a:t>
            </a:r>
            <a:r>
              <a:rPr lang="en-GB" sz="2000" dirty="0" smtClean="0"/>
              <a:t> placebo.</a:t>
            </a:r>
            <a:endParaRPr lang="en-GB" sz="2000" dirty="0"/>
          </a:p>
          <a:p>
            <a:pPr marL="285750" lvl="1" algn="just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pitchFamily="2" charset="2"/>
              <a:buChar char="§"/>
            </a:pPr>
            <a:r>
              <a:rPr lang="en-GB" sz="2000" dirty="0" err="1"/>
              <a:t>Liraglutide</a:t>
            </a:r>
            <a:r>
              <a:rPr lang="en-GB" sz="2000" dirty="0"/>
              <a:t> was associated with a higher frequency of </a:t>
            </a:r>
            <a:r>
              <a:rPr lang="en-GB" sz="2000" dirty="0" smtClean="0"/>
              <a:t>adverse events </a:t>
            </a:r>
            <a:r>
              <a:rPr lang="en-GB" sz="2000" dirty="0"/>
              <a:t>leading to permanent treatment </a:t>
            </a:r>
            <a:r>
              <a:rPr lang="en-GB" sz="2000" dirty="0" smtClean="0"/>
              <a:t>discontinuation.</a:t>
            </a:r>
            <a:endParaRPr lang="en-GB" sz="2000" dirty="0"/>
          </a:p>
          <a:p>
            <a:pPr marL="0" indent="0" algn="just">
              <a:buNone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44D8D40-D1DD-4D26-B10F-079F74C24382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443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67544" y="2132856"/>
            <a:ext cx="8204448" cy="1500187"/>
          </a:xfrm>
        </p:spPr>
        <p:txBody>
          <a:bodyPr/>
          <a:lstStyle/>
          <a:p>
            <a:pPr algn="ctr"/>
            <a:r>
              <a:rPr lang="en-US" sz="4000" b="1" dirty="0" smtClean="0"/>
              <a:t>Safety and Tolerability of </a:t>
            </a:r>
          </a:p>
          <a:p>
            <a:pPr algn="ctr"/>
            <a:r>
              <a:rPr lang="en-US" sz="4000" b="1" dirty="0" smtClean="0"/>
              <a:t>GLP-1 Agonists</a:t>
            </a:r>
            <a:endParaRPr lang="en-US" sz="40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44D8D40-D1DD-4D26-B10F-079F74C24382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788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 smtClean="0"/>
              <a:t>Outlines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328120"/>
          </a:xfrm>
        </p:spPr>
        <p:txBody>
          <a:bodyPr/>
          <a:lstStyle/>
          <a:p>
            <a:r>
              <a:rPr lang="en-US" sz="2400" dirty="0" smtClean="0">
                <a:cs typeface="B Mitra" panose="00000400000000000000" pitchFamily="2" charset="-78"/>
              </a:rPr>
              <a:t>Biology of GLP-1</a:t>
            </a:r>
          </a:p>
          <a:p>
            <a:r>
              <a:rPr lang="en-US" sz="2400" dirty="0" smtClean="0">
                <a:cs typeface="B Mitra" panose="00000400000000000000" pitchFamily="2" charset="-78"/>
              </a:rPr>
              <a:t>GLP-1 agonist formulations</a:t>
            </a:r>
          </a:p>
          <a:p>
            <a:r>
              <a:rPr lang="en-US" sz="2400" dirty="0" smtClean="0">
                <a:cs typeface="B Mitra" panose="00000400000000000000" pitchFamily="2" charset="-78"/>
              </a:rPr>
              <a:t>Comparison with other glucose-lowering drugs</a:t>
            </a:r>
          </a:p>
          <a:p>
            <a:r>
              <a:rPr lang="en-US" sz="2400" dirty="0" smtClean="0">
                <a:cs typeface="B Mitra" panose="00000400000000000000" pitchFamily="2" charset="-78"/>
              </a:rPr>
              <a:t>Focus on </a:t>
            </a:r>
            <a:r>
              <a:rPr lang="en-US" sz="2400" dirty="0" err="1" smtClean="0">
                <a:cs typeface="B Mitra" panose="00000400000000000000" pitchFamily="2" charset="-78"/>
              </a:rPr>
              <a:t>Liraglutide</a:t>
            </a:r>
            <a:endParaRPr lang="en-US" sz="2400" dirty="0" smtClean="0">
              <a:cs typeface="B Mitra" panose="00000400000000000000" pitchFamily="2" charset="-78"/>
            </a:endParaRPr>
          </a:p>
          <a:p>
            <a:pPr lvl="1"/>
            <a:r>
              <a:rPr lang="en-US" sz="2000" dirty="0" smtClean="0">
                <a:cs typeface="B Mitra" panose="00000400000000000000" pitchFamily="2" charset="-78"/>
              </a:rPr>
              <a:t>Efficacy</a:t>
            </a:r>
          </a:p>
          <a:p>
            <a:pPr lvl="1"/>
            <a:r>
              <a:rPr lang="en-US" sz="2000" dirty="0" smtClean="0">
                <a:cs typeface="B Mitra" panose="00000400000000000000" pitchFamily="2" charset="-78"/>
              </a:rPr>
              <a:t>Cardiovascular safety (LEADER trial)</a:t>
            </a:r>
          </a:p>
          <a:p>
            <a:r>
              <a:rPr lang="en-US" sz="2400" dirty="0" smtClean="0">
                <a:cs typeface="B Mitra" panose="00000400000000000000" pitchFamily="2" charset="-78"/>
              </a:rPr>
              <a:t>Safety of GLP-1 agonists</a:t>
            </a:r>
          </a:p>
          <a:p>
            <a:r>
              <a:rPr lang="en-US" sz="2400" dirty="0" smtClean="0">
                <a:cs typeface="B Mitra" panose="00000400000000000000" pitchFamily="2" charset="-78"/>
              </a:rPr>
              <a:t>Position of GLP-1 agonists in ADA standards of medical care in diabetes</a:t>
            </a:r>
          </a:p>
          <a:p>
            <a:r>
              <a:rPr lang="en-US" sz="2400" dirty="0" smtClean="0">
                <a:cs typeface="B Mitra" panose="00000400000000000000" pitchFamily="2" charset="-78"/>
              </a:rPr>
              <a:t>Conclusions</a:t>
            </a:r>
          </a:p>
          <a:p>
            <a:pPr lvl="1"/>
            <a:endParaRPr lang="en-US" sz="2000" dirty="0" smtClean="0">
              <a:cs typeface="B Mitra" panose="00000400000000000000" pitchFamily="2" charset="-78"/>
            </a:endParaRPr>
          </a:p>
          <a:p>
            <a:endParaRPr lang="en-US" sz="2400" dirty="0" smtClean="0">
              <a:cs typeface="B Mitra" panose="00000400000000000000" pitchFamily="2" charset="-78"/>
            </a:endParaRPr>
          </a:p>
          <a:p>
            <a:endParaRPr lang="en-US" sz="2400" dirty="0" smtClean="0">
              <a:cs typeface="B Mitra" panose="00000400000000000000" pitchFamily="2" charset="-78"/>
            </a:endParaRPr>
          </a:p>
          <a:p>
            <a:endParaRPr lang="en-US" sz="2400" dirty="0" smtClean="0">
              <a:cs typeface="B Mitra" panose="00000400000000000000" pitchFamily="2" charset="-78"/>
            </a:endParaRPr>
          </a:p>
          <a:p>
            <a:endParaRPr lang="en-US" sz="2400" dirty="0">
              <a:cs typeface="B Mitra" panose="00000400000000000000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C5F7A65-BDE6-4889-9B0D-28FA4DD7FE3A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276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 smtClean="0"/>
              <a:t>Gastrointestinal Adverse Events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sz="2000" dirty="0" smtClean="0"/>
              <a:t>The most common side effect of GLP-1 agonists.</a:t>
            </a:r>
          </a:p>
          <a:p>
            <a:pPr lvl="0" algn="just">
              <a:buClr>
                <a:srgbClr val="00007D"/>
              </a:buClr>
            </a:pPr>
            <a:r>
              <a:rPr lang="en-US" sz="2000" dirty="0">
                <a:solidFill>
                  <a:srgbClr val="000000"/>
                </a:solidFill>
              </a:rPr>
              <a:t>Tend to occur early in treatment and subside over time. </a:t>
            </a:r>
          </a:p>
          <a:p>
            <a:pPr marL="0" indent="0" algn="just">
              <a:buNone/>
            </a:pPr>
            <a:endParaRPr lang="en-US" sz="2000" dirty="0" smtClean="0"/>
          </a:p>
          <a:p>
            <a:pPr algn="just"/>
            <a:r>
              <a:rPr lang="en-US" sz="2000" dirty="0" smtClean="0"/>
              <a:t>Nausea, vomiting, diarrhea.</a:t>
            </a:r>
          </a:p>
          <a:p>
            <a:pPr lvl="1" algn="just"/>
            <a:r>
              <a:rPr lang="en-US" sz="1800" dirty="0" smtClean="0"/>
              <a:t>Nausea: 8-40% more than placebo or active comparator.</a:t>
            </a:r>
          </a:p>
          <a:p>
            <a:pPr lvl="1" algn="just"/>
            <a:r>
              <a:rPr lang="en-US" sz="1800" dirty="0" smtClean="0"/>
              <a:t>Diarrhea: 3-118% </a:t>
            </a:r>
            <a:r>
              <a:rPr lang="en-US" sz="1800" dirty="0"/>
              <a:t>more than placebo or active </a:t>
            </a:r>
            <a:r>
              <a:rPr lang="en-US" sz="1800" dirty="0" smtClean="0"/>
              <a:t>comparator.</a:t>
            </a:r>
          </a:p>
          <a:p>
            <a:pPr algn="just"/>
            <a:endParaRPr lang="en-US" sz="2000" dirty="0" smtClean="0"/>
          </a:p>
          <a:p>
            <a:pPr algn="just"/>
            <a:r>
              <a:rPr lang="en-US" sz="2000" dirty="0" smtClean="0"/>
              <a:t>Nausea can be reduced with dose titration.</a:t>
            </a:r>
          </a:p>
          <a:p>
            <a:pPr algn="just"/>
            <a:r>
              <a:rPr lang="en-US" sz="2000" dirty="0"/>
              <a:t>Nausea </a:t>
            </a:r>
            <a:r>
              <a:rPr lang="en-US" sz="2000" dirty="0" smtClean="0"/>
              <a:t>occurs </a:t>
            </a:r>
            <a:r>
              <a:rPr lang="en-US" sz="2000" dirty="0"/>
              <a:t>less frequently with </a:t>
            </a:r>
            <a:r>
              <a:rPr lang="en-US" sz="2000" dirty="0" err="1"/>
              <a:t>exenatide</a:t>
            </a:r>
            <a:r>
              <a:rPr lang="en-US" sz="2000" dirty="0"/>
              <a:t> once </a:t>
            </a:r>
            <a:r>
              <a:rPr lang="en-US" sz="2000" dirty="0" smtClean="0"/>
              <a:t>weekly than </a:t>
            </a:r>
            <a:r>
              <a:rPr lang="en-US" sz="2000" dirty="0" err="1"/>
              <a:t>exenatide</a:t>
            </a:r>
            <a:r>
              <a:rPr lang="en-US" sz="2000" dirty="0"/>
              <a:t> twice daily or </a:t>
            </a:r>
            <a:r>
              <a:rPr lang="en-US" sz="2000" dirty="0" err="1" smtClean="0"/>
              <a:t>liraglutide</a:t>
            </a:r>
            <a:r>
              <a:rPr lang="en-US" sz="2000" dirty="0" smtClean="0"/>
              <a:t>.</a:t>
            </a:r>
          </a:p>
          <a:p>
            <a:pPr algn="just"/>
            <a:endParaRPr lang="en-US" sz="2000" dirty="0" smtClean="0"/>
          </a:p>
          <a:p>
            <a:pPr algn="just"/>
            <a:endParaRPr lang="en-US" sz="2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C5F7A65-BDE6-4889-9B0D-28FA4DD7FE3A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-8384" y="6266514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err="1" smtClean="0">
                <a:latin typeface="Arial" pitchFamily="34" charset="0"/>
                <a:cs typeface="Arial" pitchFamily="34" charset="0"/>
              </a:rPr>
              <a:t>Shyangdan</a:t>
            </a:r>
            <a:r>
              <a:rPr lang="en-US" sz="1400" i="1" dirty="0" smtClean="0">
                <a:latin typeface="Arial" pitchFamily="34" charset="0"/>
                <a:cs typeface="Arial" pitchFamily="34" charset="0"/>
              </a:rPr>
              <a:t> DS, et al. Cochrane Database </a:t>
            </a:r>
            <a:r>
              <a:rPr lang="en-US" sz="1400" i="1" dirty="0" err="1" smtClean="0">
                <a:latin typeface="Arial" pitchFamily="34" charset="0"/>
                <a:cs typeface="Arial" pitchFamily="34" charset="0"/>
              </a:rPr>
              <a:t>Syst</a:t>
            </a:r>
            <a:r>
              <a:rPr lang="en-US" sz="1400" i="1" dirty="0" smtClean="0">
                <a:latin typeface="Arial" pitchFamily="34" charset="0"/>
                <a:cs typeface="Arial" pitchFamily="34" charset="0"/>
              </a:rPr>
              <a:t> Rev 2011.</a:t>
            </a:r>
          </a:p>
          <a:p>
            <a:pPr algn="ctr"/>
            <a:r>
              <a:rPr lang="en-US" sz="1400" i="1" dirty="0" err="1" smtClean="0">
                <a:latin typeface="Arial" pitchFamily="34" charset="0"/>
                <a:cs typeface="Arial" pitchFamily="34" charset="0"/>
              </a:rPr>
              <a:t>Madsbad</a:t>
            </a:r>
            <a:r>
              <a:rPr lang="en-US" sz="1400" i="1" dirty="0">
                <a:latin typeface="Arial" pitchFamily="34" charset="0"/>
                <a:cs typeface="Arial" pitchFamily="34" charset="0"/>
              </a:rPr>
              <a:t> S. Diabetes </a:t>
            </a:r>
            <a:r>
              <a:rPr lang="en-US" sz="1400" i="1" dirty="0" err="1">
                <a:latin typeface="Arial" pitchFamily="34" charset="0"/>
                <a:cs typeface="Arial" pitchFamily="34" charset="0"/>
              </a:rPr>
              <a:t>Obes</a:t>
            </a:r>
            <a:r>
              <a:rPr lang="en-US" sz="14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i="1" dirty="0" err="1" smtClean="0">
                <a:latin typeface="Arial" pitchFamily="34" charset="0"/>
                <a:cs typeface="Arial" pitchFamily="34" charset="0"/>
              </a:rPr>
              <a:t>Metab</a:t>
            </a:r>
            <a:r>
              <a:rPr lang="en-US" sz="1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i="1" dirty="0">
                <a:latin typeface="Arial" pitchFamily="34" charset="0"/>
                <a:cs typeface="Arial" pitchFamily="34" charset="0"/>
              </a:rPr>
              <a:t>2016;18:317–332.</a:t>
            </a:r>
          </a:p>
        </p:txBody>
      </p:sp>
    </p:spTree>
    <p:extLst>
      <p:ext uri="{BB962C8B-B14F-4D97-AF65-F5344CB8AC3E}">
        <p14:creationId xmlns:p14="http://schemas.microsoft.com/office/powerpoint/2010/main" val="587050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 smtClean="0"/>
              <a:t>Pancreatitis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sz="2000" dirty="0" smtClean="0"/>
              <a:t>A meta-analysis including 41 RCTs (8353 patient x years total exposure for GLP agonists):</a:t>
            </a:r>
            <a:endParaRPr lang="en-US" sz="2400" dirty="0"/>
          </a:p>
          <a:p>
            <a:pPr lvl="1" algn="just"/>
            <a:r>
              <a:rPr lang="en-US" sz="2000" dirty="0"/>
              <a:t>The overall risk of pancreatitis was </a:t>
            </a:r>
            <a:r>
              <a:rPr lang="en-US" sz="2000" dirty="0" smtClean="0">
                <a:solidFill>
                  <a:srgbClr val="C00000"/>
                </a:solidFill>
              </a:rPr>
              <a:t>not</a:t>
            </a:r>
            <a:r>
              <a:rPr lang="en-US" sz="2000" dirty="0" smtClean="0"/>
              <a:t> different </a:t>
            </a:r>
            <a:r>
              <a:rPr lang="en-US" sz="2000" dirty="0"/>
              <a:t>between </a:t>
            </a:r>
            <a:r>
              <a:rPr lang="en-US" sz="2000" dirty="0" smtClean="0"/>
              <a:t>GLP-1 agonists </a:t>
            </a:r>
            <a:r>
              <a:rPr lang="en-US" sz="2000" dirty="0"/>
              <a:t>and comparators </a:t>
            </a:r>
            <a:r>
              <a:rPr lang="en-US" sz="2000" dirty="0" smtClean="0"/>
              <a:t>(OR</a:t>
            </a:r>
            <a:r>
              <a:rPr lang="en-US" sz="2000" dirty="0"/>
              <a:t>: </a:t>
            </a:r>
            <a:r>
              <a:rPr lang="en-US" sz="2000" dirty="0" smtClean="0"/>
              <a:t>1.01 [</a:t>
            </a:r>
            <a:r>
              <a:rPr lang="en-US" sz="2000" dirty="0"/>
              <a:t>0.37; 2.76]; p = 0.99</a:t>
            </a:r>
            <a:r>
              <a:rPr lang="en-US" sz="2000" dirty="0" smtClean="0"/>
              <a:t>).</a:t>
            </a:r>
          </a:p>
          <a:p>
            <a:pPr marL="457200" lvl="1" indent="0" algn="just">
              <a:buNone/>
            </a:pPr>
            <a:endParaRPr lang="en-US" sz="2000" dirty="0" smtClean="0"/>
          </a:p>
          <a:p>
            <a:pPr algn="just"/>
            <a:r>
              <a:rPr lang="en-US" sz="2000" dirty="0" smtClean="0"/>
              <a:t>A meta-analysis considering pancreatitis risk of </a:t>
            </a:r>
            <a:r>
              <a:rPr lang="en-US" sz="2000" dirty="0" err="1" smtClean="0"/>
              <a:t>incretin</a:t>
            </a:r>
            <a:r>
              <a:rPr lang="en-US" sz="2000" dirty="0" smtClean="0"/>
              <a:t>-based treatments:</a:t>
            </a:r>
          </a:p>
          <a:p>
            <a:pPr lvl="1" algn="just"/>
            <a:r>
              <a:rPr lang="en-US" sz="2000" dirty="0"/>
              <a:t>29 </a:t>
            </a:r>
            <a:r>
              <a:rPr lang="en-US" sz="2000" dirty="0" smtClean="0"/>
              <a:t>RCTs (14,562 patients) </a:t>
            </a:r>
            <a:r>
              <a:rPr lang="en-US" sz="2000" dirty="0"/>
              <a:t>compared GLP-1 agonists </a:t>
            </a:r>
            <a:r>
              <a:rPr lang="en-US" sz="2000" dirty="0" err="1"/>
              <a:t>vs</a:t>
            </a:r>
            <a:r>
              <a:rPr lang="en-US" sz="2000" dirty="0"/>
              <a:t> </a:t>
            </a:r>
            <a:r>
              <a:rPr lang="en-US" sz="2000" dirty="0" smtClean="0"/>
              <a:t>control:</a:t>
            </a:r>
          </a:p>
          <a:p>
            <a:pPr lvl="2" algn="just"/>
            <a:r>
              <a:rPr lang="en-US" sz="2000" dirty="0"/>
              <a:t>16 pancreatitis events (0.11</a:t>
            </a:r>
            <a:r>
              <a:rPr lang="en-US" sz="2000" dirty="0" smtClean="0"/>
              <a:t>%); (OR 1.05 [0.37-2.94])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C5F7A65-BDE6-4889-9B0D-28FA4DD7FE3A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-8384" y="6266514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err="1" smtClean="0">
                <a:latin typeface="Arial" pitchFamily="34" charset="0"/>
                <a:cs typeface="Arial" pitchFamily="34" charset="0"/>
              </a:rPr>
              <a:t>Monami</a:t>
            </a:r>
            <a:r>
              <a:rPr lang="en-US" sz="1400" i="1" dirty="0" smtClean="0">
                <a:latin typeface="Arial" pitchFamily="34" charset="0"/>
                <a:cs typeface="Arial" pitchFamily="34" charset="0"/>
              </a:rPr>
              <a:t> M, et al. </a:t>
            </a:r>
            <a:r>
              <a:rPr lang="en-US" sz="1400" i="1" dirty="0">
                <a:latin typeface="Arial" pitchFamily="34" charset="0"/>
                <a:cs typeface="Arial" pitchFamily="34" charset="0"/>
              </a:rPr>
              <a:t>Diabetes Res </a:t>
            </a:r>
            <a:r>
              <a:rPr lang="en-US" sz="1400" i="1" dirty="0" err="1">
                <a:latin typeface="Arial" pitchFamily="34" charset="0"/>
                <a:cs typeface="Arial" pitchFamily="34" charset="0"/>
              </a:rPr>
              <a:t>Clin</a:t>
            </a:r>
            <a:r>
              <a:rPr lang="en-US" sz="14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i="1" dirty="0" err="1">
                <a:latin typeface="Arial" pitchFamily="34" charset="0"/>
                <a:cs typeface="Arial" pitchFamily="34" charset="0"/>
              </a:rPr>
              <a:t>Pract</a:t>
            </a:r>
            <a:r>
              <a:rPr lang="en-US" sz="14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i="1" dirty="0" smtClean="0">
                <a:latin typeface="Arial" pitchFamily="34" charset="0"/>
                <a:cs typeface="Arial" pitchFamily="34" charset="0"/>
              </a:rPr>
              <a:t>2014;103:269-275.</a:t>
            </a:r>
          </a:p>
          <a:p>
            <a:pPr algn="ctr"/>
            <a:r>
              <a:rPr lang="en-US" sz="1400" i="1" dirty="0" smtClean="0">
                <a:latin typeface="Arial" pitchFamily="34" charset="0"/>
                <a:cs typeface="Arial" pitchFamily="34" charset="0"/>
              </a:rPr>
              <a:t>Li L, et al. BMJ 2014;348:1-19</a:t>
            </a:r>
            <a:endParaRPr lang="en-US" sz="1400" i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6894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 smtClean="0"/>
              <a:t>Pancreatitis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sz="2000" dirty="0"/>
              <a:t>The available evidence suggests that the incidence </a:t>
            </a:r>
            <a:r>
              <a:rPr lang="en-US" sz="2000" dirty="0" smtClean="0"/>
              <a:t>of pancreatitis </a:t>
            </a:r>
            <a:r>
              <a:rPr lang="en-US" sz="2000" dirty="0"/>
              <a:t>among patients using </a:t>
            </a:r>
            <a:r>
              <a:rPr lang="en-US" sz="2000" dirty="0" err="1"/>
              <a:t>incretins</a:t>
            </a:r>
            <a:r>
              <a:rPr lang="en-US" sz="2000" dirty="0"/>
              <a:t> is low and that the drugs </a:t>
            </a:r>
            <a:r>
              <a:rPr lang="en-US" sz="2000" dirty="0" smtClean="0"/>
              <a:t>do </a:t>
            </a:r>
            <a:r>
              <a:rPr lang="en-US" sz="2000" dirty="0" smtClean="0">
                <a:solidFill>
                  <a:srgbClr val="C00000"/>
                </a:solidFill>
              </a:rPr>
              <a:t>not</a:t>
            </a:r>
            <a:r>
              <a:rPr lang="en-US" sz="2000" dirty="0" smtClean="0"/>
              <a:t> </a:t>
            </a:r>
            <a:r>
              <a:rPr lang="en-US" sz="2000" dirty="0"/>
              <a:t>increase the risk of pancreatitis. </a:t>
            </a:r>
            <a:endParaRPr lang="en-US" sz="2000" dirty="0" smtClean="0"/>
          </a:p>
          <a:p>
            <a:pPr marL="0" indent="0" algn="just">
              <a:buNone/>
            </a:pPr>
            <a:endParaRPr lang="en-US" sz="2000" dirty="0" smtClean="0"/>
          </a:p>
          <a:p>
            <a:pPr algn="just"/>
            <a:r>
              <a:rPr lang="en-US" sz="2000" dirty="0" smtClean="0"/>
              <a:t>Current </a:t>
            </a:r>
            <a:r>
              <a:rPr lang="en-US" sz="2000" dirty="0"/>
              <a:t>evidence, however, is </a:t>
            </a:r>
            <a:r>
              <a:rPr lang="en-US" sz="2000" dirty="0" smtClean="0"/>
              <a:t>not definitive</a:t>
            </a:r>
            <a:r>
              <a:rPr lang="en-US" sz="2000" dirty="0"/>
              <a:t>, and more carefully designed and conducted </a:t>
            </a:r>
            <a:r>
              <a:rPr lang="en-US" sz="2000" dirty="0" smtClean="0"/>
              <a:t>observational studies </a:t>
            </a:r>
            <a:r>
              <a:rPr lang="en-US" sz="2000" dirty="0"/>
              <a:t>are warranted to definitively establish the extent, if any, </a:t>
            </a:r>
            <a:r>
              <a:rPr lang="en-US" sz="2000" dirty="0" smtClean="0"/>
              <a:t>of increased </a:t>
            </a:r>
            <a:r>
              <a:rPr lang="en-US" sz="2000" dirty="0"/>
              <a:t>risk.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C5F7A65-BDE6-4889-9B0D-28FA4DD7FE3A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-8384" y="6266514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err="1" smtClean="0">
                <a:latin typeface="Arial" pitchFamily="34" charset="0"/>
                <a:cs typeface="Arial" pitchFamily="34" charset="0"/>
              </a:rPr>
              <a:t>Monami</a:t>
            </a:r>
            <a:r>
              <a:rPr lang="en-US" sz="1400" i="1" dirty="0" smtClean="0">
                <a:latin typeface="Arial" pitchFamily="34" charset="0"/>
                <a:cs typeface="Arial" pitchFamily="34" charset="0"/>
              </a:rPr>
              <a:t> M, et al. </a:t>
            </a:r>
            <a:r>
              <a:rPr lang="en-US" sz="1400" i="1" dirty="0">
                <a:latin typeface="Arial" pitchFamily="34" charset="0"/>
                <a:cs typeface="Arial" pitchFamily="34" charset="0"/>
              </a:rPr>
              <a:t>Diabetes Res </a:t>
            </a:r>
            <a:r>
              <a:rPr lang="en-US" sz="1400" i="1" dirty="0" err="1">
                <a:latin typeface="Arial" pitchFamily="34" charset="0"/>
                <a:cs typeface="Arial" pitchFamily="34" charset="0"/>
              </a:rPr>
              <a:t>Clin</a:t>
            </a:r>
            <a:r>
              <a:rPr lang="en-US" sz="14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i="1" dirty="0" err="1">
                <a:latin typeface="Arial" pitchFamily="34" charset="0"/>
                <a:cs typeface="Arial" pitchFamily="34" charset="0"/>
              </a:rPr>
              <a:t>Pract</a:t>
            </a:r>
            <a:r>
              <a:rPr lang="en-US" sz="14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i="1" dirty="0" smtClean="0">
                <a:latin typeface="Arial" pitchFamily="34" charset="0"/>
                <a:cs typeface="Arial" pitchFamily="34" charset="0"/>
              </a:rPr>
              <a:t>2014;103:269-275.</a:t>
            </a:r>
          </a:p>
          <a:p>
            <a:pPr algn="ctr"/>
            <a:r>
              <a:rPr lang="en-US" sz="1400" i="1" dirty="0" smtClean="0">
                <a:latin typeface="Arial" pitchFamily="34" charset="0"/>
                <a:cs typeface="Arial" pitchFamily="34" charset="0"/>
              </a:rPr>
              <a:t>Li L, et al. BMJ 2014;348:1-19.</a:t>
            </a:r>
            <a:endParaRPr lang="en-US" sz="1400" i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2877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358"/>
            <a:ext cx="8229600" cy="1371600"/>
          </a:xfrm>
        </p:spPr>
        <p:txBody>
          <a:bodyPr/>
          <a:lstStyle/>
          <a:p>
            <a:pPr algn="ctr"/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err="1" smtClean="0"/>
              <a:t>Liraglutide</a:t>
            </a:r>
            <a:r>
              <a:rPr lang="en-US" sz="2400" dirty="0" smtClean="0"/>
              <a:t> appeared </a:t>
            </a:r>
            <a:r>
              <a:rPr lang="en-US" sz="2400" dirty="0"/>
              <a:t>to have a safe and </a:t>
            </a:r>
            <a:r>
              <a:rPr lang="en-US" sz="2400" dirty="0" smtClean="0"/>
              <a:t>well- </a:t>
            </a:r>
            <a:r>
              <a:rPr lang="en-US" sz="2400" dirty="0"/>
              <a:t>tolerated profile in the LEADER </a:t>
            </a:r>
            <a:r>
              <a:rPr lang="en-US" sz="2400" dirty="0" smtClean="0"/>
              <a:t>trial. 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0388CD8-A635-4237-870D-089A1058E2E9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6165304"/>
            <a:ext cx="792087" cy="662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628800"/>
            <a:ext cx="6048672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06353" y="2560779"/>
            <a:ext cx="11095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18/4668 </a:t>
            </a:r>
            <a:r>
              <a:rPr lang="en-US" sz="1400" dirty="0" err="1" smtClean="0"/>
              <a:t>vs</a:t>
            </a:r>
            <a:r>
              <a:rPr lang="en-US" sz="1400" dirty="0" smtClean="0"/>
              <a:t> </a:t>
            </a:r>
          </a:p>
          <a:p>
            <a:r>
              <a:rPr lang="en-US" sz="1400" dirty="0" smtClean="0"/>
              <a:t>23/4672</a:t>
            </a:r>
            <a:endParaRPr lang="en-US" sz="1400" dirty="0"/>
          </a:p>
        </p:txBody>
      </p:sp>
      <p:sp>
        <p:nvSpPr>
          <p:cNvPr id="9" name="Rounded Rectangle 8"/>
          <p:cNvSpPr/>
          <p:nvPr/>
        </p:nvSpPr>
        <p:spPr>
          <a:xfrm>
            <a:off x="1522519" y="2060848"/>
            <a:ext cx="1681329" cy="576064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1522519" y="4725144"/>
            <a:ext cx="1969361" cy="72008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9344" y="6394273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i="1" dirty="0" smtClean="0">
                <a:latin typeface="Arial" pitchFamily="34" charset="0"/>
                <a:cs typeface="Arial" pitchFamily="34" charset="0"/>
              </a:rPr>
              <a:t>Marso SP, et al. </a:t>
            </a:r>
            <a:r>
              <a:rPr lang="en-US" sz="1400" i="1" dirty="0" smtClean="0"/>
              <a:t>N </a:t>
            </a:r>
            <a:r>
              <a:rPr lang="en-US" sz="1400" i="1" dirty="0" err="1" smtClean="0"/>
              <a:t>Engl</a:t>
            </a:r>
            <a:r>
              <a:rPr lang="en-US" sz="1400" i="1" dirty="0" smtClean="0"/>
              <a:t> J Med</a:t>
            </a:r>
            <a:r>
              <a:rPr lang="en-US" sz="1400" i="1" dirty="0"/>
              <a:t> 2016 </a:t>
            </a:r>
            <a:r>
              <a:rPr lang="en-US" sz="1400" dirty="0"/>
              <a:t>375(4):311-22.</a:t>
            </a:r>
            <a:endParaRPr lang="en-US" sz="1400" i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433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476672"/>
            <a:ext cx="8686800" cy="1371600"/>
          </a:xfrm>
        </p:spPr>
        <p:txBody>
          <a:bodyPr/>
          <a:lstStyle/>
          <a:p>
            <a:r>
              <a:rPr lang="en-US" sz="2800" b="1" dirty="0" smtClean="0"/>
              <a:t>Precautions when prescribing </a:t>
            </a:r>
            <a:r>
              <a:rPr lang="en-US" sz="2800" b="1" dirty="0" err="1" smtClean="0"/>
              <a:t>Victoza</a:t>
            </a:r>
            <a:r>
              <a:rPr lang="en-US" sz="2800" b="1" dirty="0" smtClean="0"/>
              <a:t> (</a:t>
            </a:r>
            <a:r>
              <a:rPr lang="en-US" sz="2800" b="1" dirty="0" err="1" smtClean="0"/>
              <a:t>liraglutide</a:t>
            </a:r>
            <a:r>
              <a:rPr lang="en-US" sz="2800" b="1" dirty="0" smtClean="0"/>
              <a:t>)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sz="2000" dirty="0" err="1" smtClean="0"/>
              <a:t>Victoza</a:t>
            </a:r>
            <a:r>
              <a:rPr lang="en-US" sz="2000" dirty="0" smtClean="0"/>
              <a:t> </a:t>
            </a:r>
            <a:r>
              <a:rPr lang="en-US" sz="2000" dirty="0"/>
              <a:t>is contraindicated in patients with a personal or family history of medullary thyroid </a:t>
            </a:r>
            <a:r>
              <a:rPr lang="en-US" sz="2000" dirty="0" smtClean="0"/>
              <a:t>carcinoma or Multiple </a:t>
            </a:r>
            <a:r>
              <a:rPr lang="en-US" sz="2000" dirty="0"/>
              <a:t>Endocrine </a:t>
            </a:r>
            <a:r>
              <a:rPr lang="en-US" sz="2000" dirty="0" err="1"/>
              <a:t>Neoplasia</a:t>
            </a:r>
            <a:r>
              <a:rPr lang="en-US" sz="2000" dirty="0"/>
              <a:t> syndrome type 2 (MEN 2</a:t>
            </a:r>
            <a:r>
              <a:rPr lang="en-US" sz="2000" dirty="0" smtClean="0"/>
              <a:t>).</a:t>
            </a:r>
          </a:p>
          <a:p>
            <a:pPr marL="0" indent="0" algn="just">
              <a:buNone/>
            </a:pPr>
            <a:endParaRPr lang="en-US" sz="2000" dirty="0" smtClean="0"/>
          </a:p>
          <a:p>
            <a:pPr algn="just"/>
            <a:r>
              <a:rPr lang="en-US" sz="2000" dirty="0" err="1" smtClean="0"/>
              <a:t>Victoza</a:t>
            </a:r>
            <a:r>
              <a:rPr lang="en-US" sz="2000" dirty="0" smtClean="0"/>
              <a:t> should be used </a:t>
            </a:r>
            <a:r>
              <a:rPr lang="en-US" sz="2000" dirty="0"/>
              <a:t>with caution in patients with a history of </a:t>
            </a:r>
            <a:r>
              <a:rPr lang="en-US" sz="2000" dirty="0" smtClean="0"/>
              <a:t>pancreatitis.</a:t>
            </a:r>
          </a:p>
          <a:p>
            <a:pPr marL="0" indent="0" algn="just">
              <a:buNone/>
            </a:pPr>
            <a:endParaRPr lang="en-US" sz="2000" dirty="0" smtClean="0"/>
          </a:p>
          <a:p>
            <a:pPr algn="just"/>
            <a:r>
              <a:rPr lang="en-US" sz="2000" dirty="0"/>
              <a:t>No dose adjustment of </a:t>
            </a:r>
            <a:r>
              <a:rPr lang="en-US" sz="2000" dirty="0" err="1"/>
              <a:t>Victoza</a:t>
            </a:r>
            <a:r>
              <a:rPr lang="en-US" sz="2000" dirty="0"/>
              <a:t> is recommended for patients with renal </a:t>
            </a:r>
            <a:r>
              <a:rPr lang="en-US" sz="2000" dirty="0" smtClean="0"/>
              <a:t>impairment.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C5F7A65-BDE6-4889-9B0D-28FA4DD7FE3A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" y="6394273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>
                <a:latin typeface="Arial" pitchFamily="34" charset="0"/>
                <a:cs typeface="Arial" pitchFamily="34" charset="0"/>
              </a:rPr>
              <a:t>FDA </a:t>
            </a:r>
            <a:r>
              <a:rPr lang="en-US" sz="1400" i="1" dirty="0" err="1" smtClean="0">
                <a:latin typeface="Arial" pitchFamily="34" charset="0"/>
                <a:cs typeface="Arial" pitchFamily="34" charset="0"/>
              </a:rPr>
              <a:t>Victoza</a:t>
            </a:r>
            <a:r>
              <a:rPr lang="en-US" sz="1400" i="1" dirty="0" smtClean="0">
                <a:latin typeface="Arial" pitchFamily="34" charset="0"/>
                <a:cs typeface="Arial" pitchFamily="34" charset="0"/>
              </a:rPr>
              <a:t> prescribing information Updated 2012.</a:t>
            </a:r>
            <a:endParaRPr lang="en-US" sz="1400" i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1808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67544" y="2348880"/>
            <a:ext cx="8204448" cy="1500187"/>
          </a:xfrm>
        </p:spPr>
        <p:txBody>
          <a:bodyPr/>
          <a:lstStyle/>
          <a:p>
            <a:pPr algn="ctr"/>
            <a:r>
              <a:rPr lang="en-US" sz="3200" b="1" dirty="0" smtClean="0"/>
              <a:t>GLP-1 Agonists in</a:t>
            </a:r>
          </a:p>
          <a:p>
            <a:pPr algn="ctr"/>
            <a:r>
              <a:rPr lang="en-US" sz="3200" b="1" dirty="0" smtClean="0"/>
              <a:t> Recent American Diabetes Association Standards of Medical Care in Diabetes</a:t>
            </a:r>
            <a:endParaRPr lang="en-US" sz="32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44D8D40-D1DD-4D26-B10F-079F74C24382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16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C5F7A65-BDE6-4889-9B0D-28FA4DD7FE3A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981200"/>
            <a:ext cx="8229600" cy="4327525"/>
          </a:xfrm>
        </p:spPr>
        <p:txBody>
          <a:bodyPr/>
          <a:lstStyle/>
          <a:p>
            <a:pPr marL="457200" lvl="1" indent="0">
              <a:buNone/>
            </a:pPr>
            <a:endParaRPr lang="en-US" sz="2000" dirty="0" smtClean="0">
              <a:cs typeface="B Mitra" panose="00000400000000000000" pitchFamily="2" charset="-78"/>
            </a:endParaRPr>
          </a:p>
          <a:p>
            <a:pPr lvl="1"/>
            <a:endParaRPr lang="en-US" sz="2000" dirty="0" smtClean="0">
              <a:cs typeface="B Mitra" panose="00000400000000000000" pitchFamily="2" charset="-78"/>
            </a:endParaRPr>
          </a:p>
          <a:p>
            <a:pPr lvl="1"/>
            <a:endParaRPr lang="en-US" sz="1800" dirty="0">
              <a:cs typeface="B Mitra" panose="00000400000000000000" pitchFamily="2" charset="-7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6550223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>
                <a:latin typeface="Arial" pitchFamily="34" charset="0"/>
                <a:cs typeface="Arial" pitchFamily="34" charset="0"/>
              </a:rPr>
              <a:t>ADA. Diabetes Care 2017;40(</a:t>
            </a:r>
            <a:r>
              <a:rPr lang="en-US" sz="1400" i="1" dirty="0" err="1" smtClean="0">
                <a:latin typeface="Arial" pitchFamily="34" charset="0"/>
                <a:cs typeface="Arial" pitchFamily="34" charset="0"/>
              </a:rPr>
              <a:t>Suppl</a:t>
            </a:r>
            <a:r>
              <a:rPr lang="en-US" sz="1400" i="1" dirty="0" smtClean="0">
                <a:latin typeface="Arial" pitchFamily="34" charset="0"/>
                <a:cs typeface="Arial" pitchFamily="34" charset="0"/>
              </a:rPr>
              <a:t> 1)</a:t>
            </a:r>
            <a:endParaRPr lang="en-US" sz="14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347864" y="6033744"/>
            <a:ext cx="5395516" cy="41959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00" y="649263"/>
            <a:ext cx="9151001" cy="580407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sp>
        <p:nvSpPr>
          <p:cNvPr id="13" name="Rounded Rectangle 12"/>
          <p:cNvSpPr/>
          <p:nvPr/>
        </p:nvSpPr>
        <p:spPr>
          <a:xfrm>
            <a:off x="3347864" y="6033743"/>
            <a:ext cx="5796136" cy="422161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Oval 4"/>
          <p:cNvSpPr/>
          <p:nvPr/>
        </p:nvSpPr>
        <p:spPr bwMode="auto">
          <a:xfrm>
            <a:off x="6372200" y="764704"/>
            <a:ext cx="1440160" cy="1897360"/>
          </a:xfrm>
          <a:prstGeom prst="ellipse">
            <a:avLst/>
          </a:prstGeom>
          <a:noFill/>
          <a:ln w="3175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6372200" y="3068960"/>
            <a:ext cx="1440160" cy="2088232"/>
          </a:xfrm>
          <a:prstGeom prst="ellipse">
            <a:avLst/>
          </a:prstGeom>
          <a:noFill/>
          <a:ln w="3175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2121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sz="2400" dirty="0"/>
              <a:t>In patients with </a:t>
            </a:r>
            <a:r>
              <a:rPr lang="en-US" sz="2400" dirty="0" smtClean="0"/>
              <a:t>long-standing </a:t>
            </a:r>
            <a:r>
              <a:rPr lang="en-US" sz="2400" dirty="0" err="1" smtClean="0"/>
              <a:t>suboptimally</a:t>
            </a:r>
            <a:r>
              <a:rPr lang="en-US" sz="2400" dirty="0" smtClean="0"/>
              <a:t> </a:t>
            </a:r>
            <a:r>
              <a:rPr lang="en-US" sz="2400" dirty="0"/>
              <a:t>controlled type 2 </a:t>
            </a:r>
            <a:r>
              <a:rPr lang="en-US" sz="2400" dirty="0" smtClean="0"/>
              <a:t>diabetes and </a:t>
            </a:r>
            <a:r>
              <a:rPr lang="en-US" sz="2400" dirty="0">
                <a:solidFill>
                  <a:srgbClr val="C00000"/>
                </a:solidFill>
              </a:rPr>
              <a:t>established </a:t>
            </a:r>
            <a:r>
              <a:rPr lang="en-US" sz="2400" dirty="0" smtClean="0">
                <a:solidFill>
                  <a:srgbClr val="C00000"/>
                </a:solidFill>
              </a:rPr>
              <a:t>atherosclerotic cardiovascular disease</a:t>
            </a:r>
            <a:r>
              <a:rPr lang="en-US" sz="2400" dirty="0" smtClean="0"/>
              <a:t>, </a:t>
            </a:r>
            <a:r>
              <a:rPr lang="en-US" sz="2400" dirty="0" err="1" smtClean="0"/>
              <a:t>empagliflozin</a:t>
            </a:r>
            <a:r>
              <a:rPr lang="en-US" sz="2400" dirty="0" smtClean="0"/>
              <a:t> </a:t>
            </a:r>
            <a:r>
              <a:rPr lang="en-US" sz="2400" dirty="0"/>
              <a:t>or </a:t>
            </a:r>
            <a:r>
              <a:rPr lang="en-US" sz="2400" b="1" u="sng" dirty="0" err="1"/>
              <a:t>liraglutide</a:t>
            </a:r>
            <a:r>
              <a:rPr lang="en-US" sz="2400" b="1" dirty="0"/>
              <a:t> </a:t>
            </a:r>
            <a:r>
              <a:rPr lang="en-US" sz="2400" dirty="0" smtClean="0">
                <a:solidFill>
                  <a:srgbClr val="C00000"/>
                </a:solidFill>
              </a:rPr>
              <a:t>should be </a:t>
            </a:r>
            <a:r>
              <a:rPr lang="en-US" sz="2400" dirty="0">
                <a:solidFill>
                  <a:srgbClr val="C00000"/>
                </a:solidFill>
              </a:rPr>
              <a:t>considered</a:t>
            </a:r>
            <a:r>
              <a:rPr lang="en-US" sz="2400" dirty="0"/>
              <a:t> as they have </a:t>
            </a:r>
            <a:r>
              <a:rPr lang="en-US" sz="2400" dirty="0" smtClean="0"/>
              <a:t>been shown </a:t>
            </a:r>
            <a:r>
              <a:rPr lang="en-US" sz="2400" dirty="0"/>
              <a:t>to reduce </a:t>
            </a:r>
            <a:r>
              <a:rPr lang="en-US" sz="2400" dirty="0" smtClean="0"/>
              <a:t>cardiovascular and </a:t>
            </a:r>
            <a:r>
              <a:rPr lang="en-US" sz="2400" dirty="0"/>
              <a:t>all-cause mortality </a:t>
            </a:r>
            <a:r>
              <a:rPr lang="en-US" sz="2400" dirty="0" smtClean="0"/>
              <a:t>when added </a:t>
            </a:r>
            <a:r>
              <a:rPr lang="en-US" sz="2400" dirty="0"/>
              <a:t>to standard care. </a:t>
            </a:r>
            <a:r>
              <a:rPr lang="en-US" sz="1800" i="1" dirty="0" smtClean="0"/>
              <a:t>(Level of evidence B)</a:t>
            </a:r>
            <a:endParaRPr lang="en-US" sz="18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C5F7A65-BDE6-4889-9B0D-28FA4DD7FE3A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" y="6394273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>
                <a:latin typeface="Arial" pitchFamily="34" charset="0"/>
                <a:cs typeface="Arial" pitchFamily="34" charset="0"/>
              </a:rPr>
              <a:t>ADA. Diabetes Care 2017;40(</a:t>
            </a:r>
            <a:r>
              <a:rPr lang="en-US" sz="1400" i="1" dirty="0" err="1" smtClean="0">
                <a:latin typeface="Arial" pitchFamily="34" charset="0"/>
                <a:cs typeface="Arial" pitchFamily="34" charset="0"/>
              </a:rPr>
              <a:t>Suppl</a:t>
            </a:r>
            <a:r>
              <a:rPr lang="en-US" sz="1400" i="1" dirty="0" smtClean="0">
                <a:latin typeface="Arial" pitchFamily="34" charset="0"/>
                <a:cs typeface="Arial" pitchFamily="34" charset="0"/>
              </a:rPr>
              <a:t> 1)</a:t>
            </a:r>
            <a:endParaRPr lang="en-US" sz="1400" i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7973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 smtClean="0"/>
              <a:t>Concluding Remarks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" pitchFamily="2" charset="2"/>
              <a:buChar char="§"/>
            </a:pPr>
            <a:r>
              <a:rPr lang="en-US" sz="2000" dirty="0" smtClean="0"/>
              <a:t>GLP-1 agonists </a:t>
            </a:r>
            <a:r>
              <a:rPr lang="en-US" sz="2000" dirty="0"/>
              <a:t>affect glucose control through several </a:t>
            </a:r>
            <a:r>
              <a:rPr lang="en-US" sz="2000" dirty="0" smtClean="0"/>
              <a:t>mechanisms: </a:t>
            </a:r>
            <a:endParaRPr lang="en-US" sz="2000" dirty="0"/>
          </a:p>
          <a:p>
            <a:pPr lvl="1" indent="-342900" algn="just">
              <a:buFont typeface="Arial" pitchFamily="34" charset="0"/>
              <a:buChar char="•"/>
            </a:pPr>
            <a:r>
              <a:rPr lang="en-US" sz="2000" dirty="0" smtClean="0"/>
              <a:t>Enhancement </a:t>
            </a:r>
            <a:r>
              <a:rPr lang="en-US" sz="2000" dirty="0"/>
              <a:t>of glucose-dependent insulin </a:t>
            </a:r>
            <a:r>
              <a:rPr lang="en-US" sz="2000" dirty="0" smtClean="0"/>
              <a:t>secretion </a:t>
            </a:r>
          </a:p>
          <a:p>
            <a:pPr lvl="1" indent="-342900" algn="just">
              <a:buFont typeface="Arial" pitchFamily="34" charset="0"/>
              <a:buChar char="•"/>
            </a:pPr>
            <a:r>
              <a:rPr lang="en-US" sz="2000" dirty="0" smtClean="0"/>
              <a:t>Slowed gastric emptying </a:t>
            </a:r>
          </a:p>
          <a:p>
            <a:pPr lvl="1" indent="-342900" algn="just">
              <a:buFont typeface="Arial" pitchFamily="34" charset="0"/>
              <a:buChar char="•"/>
            </a:pPr>
            <a:r>
              <a:rPr lang="en-US" sz="2000" dirty="0" smtClean="0"/>
              <a:t>Regulation </a:t>
            </a:r>
            <a:r>
              <a:rPr lang="en-US" sz="2000" dirty="0"/>
              <a:t>of postprandial </a:t>
            </a:r>
            <a:r>
              <a:rPr lang="en-US" sz="2000" dirty="0" smtClean="0"/>
              <a:t>glucagon </a:t>
            </a:r>
          </a:p>
          <a:p>
            <a:pPr lvl="1" indent="-342900" algn="just">
              <a:buFont typeface="Arial" pitchFamily="34" charset="0"/>
              <a:buChar char="•"/>
            </a:pPr>
            <a:r>
              <a:rPr lang="en-US" sz="2000" dirty="0" smtClean="0"/>
              <a:t>Reduction </a:t>
            </a:r>
            <a:r>
              <a:rPr lang="en-US" sz="2000" dirty="0"/>
              <a:t>of food intake </a:t>
            </a:r>
            <a:endParaRPr lang="en-US" sz="2000" dirty="0" smtClean="0"/>
          </a:p>
          <a:p>
            <a:pPr marL="400050" lvl="1" indent="0" algn="just">
              <a:buNone/>
            </a:pPr>
            <a:endParaRPr lang="en-US" sz="2000" dirty="0" smtClean="0"/>
          </a:p>
          <a:p>
            <a:pPr algn="just">
              <a:buFont typeface="Wingdings" pitchFamily="2" charset="2"/>
              <a:buChar char="§"/>
            </a:pPr>
            <a:r>
              <a:rPr lang="en-US" sz="2000" dirty="0" smtClean="0"/>
              <a:t>They </a:t>
            </a:r>
            <a:r>
              <a:rPr lang="en-US" sz="2000" dirty="0"/>
              <a:t>do not usually cause hypoglycemia in the absence of therapies that otherwise cause hypoglycemia.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C5F7A65-BDE6-4889-9B0D-28FA4DD7FE3A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107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 smtClean="0"/>
              <a:t>Concluding Remarks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" pitchFamily="2" charset="2"/>
              <a:buChar char="§"/>
            </a:pPr>
            <a:r>
              <a:rPr lang="en-US" sz="2000" dirty="0"/>
              <a:t>GLP-1 </a:t>
            </a:r>
            <a:r>
              <a:rPr lang="en-US" sz="2000" dirty="0" smtClean="0"/>
              <a:t>agonists </a:t>
            </a:r>
            <a:r>
              <a:rPr lang="en-US" sz="2000" dirty="0"/>
              <a:t>can be prescribed </a:t>
            </a:r>
            <a:r>
              <a:rPr lang="en-US" sz="2000" dirty="0">
                <a:solidFill>
                  <a:srgbClr val="C00000"/>
                </a:solidFill>
              </a:rPr>
              <a:t>in combination </a:t>
            </a:r>
            <a:r>
              <a:rPr lang="en-US" sz="2000" dirty="0" smtClean="0">
                <a:solidFill>
                  <a:srgbClr val="C00000"/>
                </a:solidFill>
              </a:rPr>
              <a:t>with metformin (</a:t>
            </a:r>
            <a:r>
              <a:rPr lang="en-US" sz="2000" dirty="0">
                <a:solidFill>
                  <a:srgbClr val="C00000"/>
                </a:solidFill>
              </a:rPr>
              <a:t>and/or another oral agent)</a:t>
            </a:r>
            <a:r>
              <a:rPr lang="en-US" sz="2000" dirty="0"/>
              <a:t> </a:t>
            </a:r>
            <a:r>
              <a:rPr lang="en-US" sz="2000" dirty="0" smtClean="0">
                <a:solidFill>
                  <a:srgbClr val="C00000"/>
                </a:solidFill>
              </a:rPr>
              <a:t>also basal insulin </a:t>
            </a:r>
            <a:r>
              <a:rPr lang="en-US" sz="2000" dirty="0" smtClean="0"/>
              <a:t>for </a:t>
            </a:r>
            <a:r>
              <a:rPr lang="en-US" sz="2000" dirty="0"/>
              <a:t>patients who fail initial </a:t>
            </a:r>
            <a:r>
              <a:rPr lang="en-US" sz="2000" dirty="0" smtClean="0"/>
              <a:t>therapy, </a:t>
            </a:r>
            <a:r>
              <a:rPr lang="en-US" sz="2000" dirty="0"/>
              <a:t>particularly when </a:t>
            </a:r>
            <a:r>
              <a:rPr lang="en-US" sz="2000" dirty="0">
                <a:solidFill>
                  <a:srgbClr val="C00000"/>
                </a:solidFill>
              </a:rPr>
              <a:t>weight loss</a:t>
            </a:r>
            <a:r>
              <a:rPr lang="en-US" sz="2000" dirty="0"/>
              <a:t> or </a:t>
            </a:r>
            <a:r>
              <a:rPr lang="en-US" sz="2000" dirty="0">
                <a:solidFill>
                  <a:srgbClr val="C00000"/>
                </a:solidFill>
              </a:rPr>
              <a:t>avoidance of hypoglycemia</a:t>
            </a:r>
            <a:r>
              <a:rPr lang="en-US" sz="2000" dirty="0"/>
              <a:t> is a primary consideration, the </a:t>
            </a:r>
            <a:r>
              <a:rPr lang="en-US" sz="2000" dirty="0" smtClean="0"/>
              <a:t>HbA1c is </a:t>
            </a:r>
            <a:r>
              <a:rPr lang="en-US" sz="2000" dirty="0"/>
              <a:t>close to target (within 1 to 1.5 percentage points), and </a:t>
            </a:r>
            <a:r>
              <a:rPr lang="en-US" sz="2000" dirty="0">
                <a:solidFill>
                  <a:srgbClr val="C00000"/>
                </a:solidFill>
              </a:rPr>
              <a:t>cost</a:t>
            </a:r>
            <a:r>
              <a:rPr lang="en-US" sz="2000" dirty="0"/>
              <a:t> is not a major barrier. </a:t>
            </a:r>
            <a:endParaRPr lang="en-US" sz="2000" dirty="0" smtClean="0"/>
          </a:p>
          <a:p>
            <a:pPr algn="just">
              <a:buFont typeface="Wingdings" pitchFamily="2" charset="2"/>
              <a:buChar char="§"/>
            </a:pPr>
            <a:endParaRPr lang="en-US" sz="2000" dirty="0"/>
          </a:p>
          <a:p>
            <a:pPr algn="just">
              <a:buFont typeface="Wingdings" pitchFamily="2" charset="2"/>
              <a:buChar char="§"/>
            </a:pPr>
            <a:r>
              <a:rPr lang="en-US" sz="2000" dirty="0" smtClean="0"/>
              <a:t>A </a:t>
            </a:r>
            <a:r>
              <a:rPr lang="en-US" sz="2000" dirty="0"/>
              <a:t>prior history of </a:t>
            </a:r>
            <a:r>
              <a:rPr lang="en-US" sz="2000" dirty="0" smtClean="0"/>
              <a:t>atherosclerotic cardiovascular disease might favor </a:t>
            </a:r>
            <a:r>
              <a:rPr lang="en-US" sz="2000" dirty="0"/>
              <a:t>choosing </a:t>
            </a:r>
            <a:r>
              <a:rPr lang="en-US" sz="2000" dirty="0" err="1" smtClean="0"/>
              <a:t>liraglutide</a:t>
            </a:r>
            <a:r>
              <a:rPr lang="en-US" sz="2000" dirty="0" smtClean="0"/>
              <a:t> </a:t>
            </a:r>
            <a:r>
              <a:rPr lang="en-US" sz="2000" dirty="0"/>
              <a:t>as the second drug to be added to </a:t>
            </a:r>
            <a:r>
              <a:rPr lang="en-US" sz="2000" dirty="0" smtClean="0"/>
              <a:t>metformin.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C5F7A65-BDE6-4889-9B0D-28FA4DD7FE3A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454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204" y="185192"/>
            <a:ext cx="8229600" cy="1371600"/>
          </a:xfrm>
        </p:spPr>
        <p:txBody>
          <a:bodyPr/>
          <a:lstStyle/>
          <a:p>
            <a:pPr algn="ctr"/>
            <a:r>
              <a:rPr lang="en-US" sz="2800" b="1" dirty="0" smtClean="0"/>
              <a:t>GLP-1 Actions on Different Target Tissues</a:t>
            </a:r>
            <a:endParaRPr lang="en-US" sz="28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C5F7A65-BDE6-4889-9B0D-28FA4DD7FE3A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1556792"/>
            <a:ext cx="6696744" cy="475252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" y="6477000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i="1" dirty="0" smtClean="0">
                <a:latin typeface="Arial" pitchFamily="34" charset="0"/>
                <a:cs typeface="Arial" pitchFamily="34" charset="0"/>
              </a:rPr>
              <a:t>Drucker DJ. Cell Metab 2006;3(3</a:t>
            </a:r>
            <a:r>
              <a:rPr lang="it-IT" sz="1400" i="1" dirty="0">
                <a:latin typeface="Arial" pitchFamily="34" charset="0"/>
                <a:cs typeface="Arial" pitchFamily="34" charset="0"/>
              </a:rPr>
              <a:t>):153-65.</a:t>
            </a:r>
            <a:endParaRPr lang="en-US" sz="1400" i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7105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 smtClean="0"/>
              <a:t>Concluding Remarks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" pitchFamily="2" charset="2"/>
              <a:buChar char="§"/>
            </a:pPr>
            <a:r>
              <a:rPr lang="en-US" sz="2000" dirty="0"/>
              <a:t>The side effects of </a:t>
            </a:r>
            <a:r>
              <a:rPr lang="en-US" sz="2000" dirty="0" smtClean="0"/>
              <a:t>GLP-1 agonists </a:t>
            </a:r>
            <a:r>
              <a:rPr lang="en-US" sz="2000" dirty="0"/>
              <a:t>are predominantly gastrointestinal, particularly </a:t>
            </a:r>
            <a:r>
              <a:rPr lang="en-US" sz="2000" dirty="0" smtClean="0"/>
              <a:t>nausea and diarrhea.</a:t>
            </a:r>
          </a:p>
          <a:p>
            <a:pPr marL="0" indent="0" algn="just">
              <a:buNone/>
            </a:pPr>
            <a:endParaRPr lang="en-US" sz="2000" dirty="0" smtClean="0"/>
          </a:p>
          <a:p>
            <a:pPr algn="just">
              <a:buFont typeface="Wingdings" pitchFamily="2" charset="2"/>
              <a:buChar char="§"/>
            </a:pPr>
            <a:r>
              <a:rPr lang="en-US" sz="2000" dirty="0" smtClean="0"/>
              <a:t>There </a:t>
            </a:r>
            <a:r>
              <a:rPr lang="en-US" sz="2000" dirty="0"/>
              <a:t>are few long-term studies of GLP-1 </a:t>
            </a:r>
            <a:r>
              <a:rPr lang="en-US" sz="2000" dirty="0" smtClean="0"/>
              <a:t>agonists </a:t>
            </a:r>
            <a:r>
              <a:rPr lang="en-US" sz="2000" dirty="0"/>
              <a:t>to assess clinically important health outcomes (cardiovascular events, mortality), durability of glucose control or weight loss, or safety</a:t>
            </a:r>
            <a:r>
              <a:rPr lang="en-US" sz="2000" dirty="0" smtClean="0"/>
              <a:t>.</a:t>
            </a:r>
          </a:p>
          <a:p>
            <a:pPr algn="just">
              <a:buFont typeface="Wingdings" pitchFamily="2" charset="2"/>
              <a:buChar char="§"/>
            </a:pPr>
            <a:endParaRPr lang="en-US" sz="2000" dirty="0"/>
          </a:p>
          <a:p>
            <a:pPr algn="just">
              <a:buFont typeface="Wingdings" pitchFamily="2" charset="2"/>
              <a:buChar char="§"/>
            </a:pPr>
            <a:r>
              <a:rPr lang="en-US" sz="2000" dirty="0" smtClean="0"/>
              <a:t> </a:t>
            </a:r>
            <a:r>
              <a:rPr lang="en-US" sz="2000" dirty="0"/>
              <a:t>Many questions remain unanswered regarding clinical use in type 2 diabetes, including long-term benefits and risks and their role in combination with other diabetes medications.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C5F7A65-BDE6-4889-9B0D-28FA4DD7FE3A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786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404813"/>
            <a:ext cx="7772400" cy="1143000"/>
          </a:xfrm>
        </p:spPr>
        <p:txBody>
          <a:bodyPr/>
          <a:lstStyle/>
          <a:p>
            <a:pPr algn="r"/>
            <a:r>
              <a:rPr lang="fa-IR" sz="2400" b="1" smtClean="0">
                <a:solidFill>
                  <a:srgbClr val="FFFF00"/>
                </a:solidFill>
                <a:latin typeface="Yaqouti" pitchFamily="2" charset="2"/>
                <a:cs typeface="B Nazanin" pitchFamily="2" charset="-78"/>
              </a:rPr>
              <a:t>با توجه به بهبود هوشياري بيمار توصيه شما براي ادامه درمان وي چيست؟</a:t>
            </a:r>
            <a:endParaRPr lang="en-US" sz="2400" b="1" dirty="0" smtClean="0">
              <a:solidFill>
                <a:srgbClr val="FFFF00"/>
              </a:solidFill>
              <a:latin typeface="Yaqouti" pitchFamily="2" charset="2"/>
              <a:cs typeface="B Nazanin" pitchFamily="2" charset="-78"/>
            </a:endParaRP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Admission for at least 72 hours</a:t>
            </a:r>
          </a:p>
          <a:p>
            <a:pPr>
              <a:buFont typeface="Monotype Sorts" pitchFamily="2" charset="2"/>
              <a:buNone/>
            </a:pPr>
            <a:endParaRPr lang="en-US" dirty="0" smtClean="0"/>
          </a:p>
          <a:p>
            <a:r>
              <a:rPr lang="en-US" dirty="0" smtClean="0"/>
              <a:t>Serum : DW5%  100 cc / h</a:t>
            </a:r>
          </a:p>
          <a:p>
            <a:pPr>
              <a:buFont typeface="Monotype Sorts" pitchFamily="2" charset="2"/>
              <a:buNone/>
            </a:pPr>
            <a:r>
              <a:rPr lang="en-US" dirty="0" smtClean="0"/>
              <a:t>                       saline for hydration</a:t>
            </a:r>
          </a:p>
        </p:txBody>
      </p:sp>
      <p:pic>
        <p:nvPicPr>
          <p:cNvPr id="33796" name="Picture 4" descr="358294912_674eb946da_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0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6201" y="609600"/>
            <a:ext cx="906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Arial" pitchFamily="34" charset="0"/>
                <a:cs typeface="Arial" pitchFamily="34" charset="0"/>
              </a:rPr>
              <a:t>Thanks for your patience!</a:t>
            </a:r>
            <a:endParaRPr lang="en-US" sz="40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90306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70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1000"/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8" grpId="0"/>
      <p:bldP spid="7065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 smtClean="0"/>
              <a:t>Various GLP-1 Agonists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328120"/>
          </a:xfrm>
        </p:spPr>
        <p:txBody>
          <a:bodyPr/>
          <a:lstStyle/>
          <a:p>
            <a:r>
              <a:rPr lang="en-US" sz="2400" b="1" dirty="0" smtClean="0">
                <a:cs typeface="B Mitra" panose="00000400000000000000" pitchFamily="2" charset="-78"/>
              </a:rPr>
              <a:t>Short-acting:</a:t>
            </a:r>
          </a:p>
          <a:p>
            <a:pPr lvl="1"/>
            <a:r>
              <a:rPr lang="en-US" sz="2000" dirty="0" err="1" smtClean="0">
                <a:cs typeface="B Mitra" panose="00000400000000000000" pitchFamily="2" charset="-78"/>
              </a:rPr>
              <a:t>Exenatide</a:t>
            </a:r>
            <a:r>
              <a:rPr lang="en-US" sz="1600" dirty="0" smtClean="0">
                <a:cs typeface="B Mitra" panose="00000400000000000000" pitchFamily="2" charset="-78"/>
              </a:rPr>
              <a:t> </a:t>
            </a:r>
            <a:r>
              <a:rPr lang="en-US" sz="1800" dirty="0" smtClean="0">
                <a:cs typeface="B Mitra" panose="00000400000000000000" pitchFamily="2" charset="-78"/>
              </a:rPr>
              <a:t>(53% homology with human GLP)</a:t>
            </a:r>
          </a:p>
          <a:p>
            <a:pPr lvl="2"/>
            <a:r>
              <a:rPr lang="en-US" sz="1800" dirty="0" smtClean="0">
                <a:cs typeface="B Mitra" panose="00000400000000000000" pitchFamily="2" charset="-78"/>
              </a:rPr>
              <a:t>Twice-daily injection</a:t>
            </a:r>
          </a:p>
          <a:p>
            <a:pPr lvl="1"/>
            <a:r>
              <a:rPr lang="en-US" sz="2000" dirty="0" err="1" smtClean="0">
                <a:cs typeface="B Mitra" panose="00000400000000000000" pitchFamily="2" charset="-78"/>
              </a:rPr>
              <a:t>Lixisenatide</a:t>
            </a:r>
            <a:r>
              <a:rPr lang="en-US" sz="2000" dirty="0" smtClean="0">
                <a:cs typeface="B Mitra" panose="00000400000000000000" pitchFamily="2" charset="-78"/>
              </a:rPr>
              <a:t> </a:t>
            </a:r>
            <a:r>
              <a:rPr lang="en-US" sz="1800" dirty="0">
                <a:solidFill>
                  <a:srgbClr val="000000"/>
                </a:solidFill>
                <a:ea typeface="+mn-ea"/>
                <a:cs typeface="B Mitra" panose="00000400000000000000" pitchFamily="2" charset="-78"/>
              </a:rPr>
              <a:t>(</a:t>
            </a:r>
            <a:r>
              <a:rPr lang="en-US" sz="1800" dirty="0" smtClean="0">
                <a:solidFill>
                  <a:srgbClr val="000000"/>
                </a:solidFill>
                <a:ea typeface="+mn-ea"/>
                <a:cs typeface="B Mitra" panose="00000400000000000000" pitchFamily="2" charset="-78"/>
              </a:rPr>
              <a:t>50% </a:t>
            </a:r>
            <a:r>
              <a:rPr lang="en-US" sz="1800" dirty="0">
                <a:solidFill>
                  <a:srgbClr val="000000"/>
                </a:solidFill>
                <a:ea typeface="+mn-ea"/>
                <a:cs typeface="B Mitra" panose="00000400000000000000" pitchFamily="2" charset="-78"/>
              </a:rPr>
              <a:t>homology with human GLP</a:t>
            </a:r>
            <a:r>
              <a:rPr lang="en-US" sz="1800" dirty="0" smtClean="0">
                <a:solidFill>
                  <a:srgbClr val="000000"/>
                </a:solidFill>
                <a:ea typeface="+mn-ea"/>
                <a:cs typeface="B Mitra" panose="00000400000000000000" pitchFamily="2" charset="-78"/>
              </a:rPr>
              <a:t>)</a:t>
            </a:r>
          </a:p>
          <a:p>
            <a:pPr lvl="2"/>
            <a:r>
              <a:rPr lang="en-US" sz="1800" dirty="0" smtClean="0">
                <a:cs typeface="B Mitra" panose="00000400000000000000" pitchFamily="2" charset="-78"/>
              </a:rPr>
              <a:t>Once-daily injection</a:t>
            </a:r>
            <a:endParaRPr lang="en-US" sz="2600" dirty="0" smtClean="0">
              <a:cs typeface="B Mitra" panose="00000400000000000000" pitchFamily="2" charset="-78"/>
            </a:endParaRPr>
          </a:p>
          <a:p>
            <a:r>
              <a:rPr lang="en-US" sz="2400" b="1" dirty="0" smtClean="0">
                <a:cs typeface="B Mitra" panose="00000400000000000000" pitchFamily="2" charset="-78"/>
              </a:rPr>
              <a:t>Long-acting:</a:t>
            </a:r>
          </a:p>
          <a:p>
            <a:pPr lvl="1">
              <a:buClr>
                <a:srgbClr val="9999CC"/>
              </a:buClr>
            </a:pPr>
            <a:r>
              <a:rPr lang="en-US" sz="2000" dirty="0" err="1" smtClean="0">
                <a:solidFill>
                  <a:srgbClr val="C00000"/>
                </a:solidFill>
                <a:cs typeface="B Mitra" panose="00000400000000000000" pitchFamily="2" charset="-78"/>
              </a:rPr>
              <a:t>Liraglutide</a:t>
            </a:r>
            <a:r>
              <a:rPr lang="en-US" sz="2000" dirty="0" smtClean="0">
                <a:cs typeface="B Mitra" panose="00000400000000000000" pitchFamily="2" charset="-78"/>
              </a:rPr>
              <a:t> </a:t>
            </a:r>
            <a:r>
              <a:rPr lang="en-US" sz="1800" dirty="0" smtClean="0">
                <a:solidFill>
                  <a:srgbClr val="000000"/>
                </a:solidFill>
                <a:cs typeface="B Mitra" panose="00000400000000000000" pitchFamily="2" charset="-78"/>
              </a:rPr>
              <a:t>(97% </a:t>
            </a:r>
            <a:r>
              <a:rPr lang="en-US" sz="1800" dirty="0">
                <a:solidFill>
                  <a:srgbClr val="000000"/>
                </a:solidFill>
                <a:cs typeface="B Mitra" panose="00000400000000000000" pitchFamily="2" charset="-78"/>
              </a:rPr>
              <a:t>homology with human GLP)</a:t>
            </a:r>
          </a:p>
          <a:p>
            <a:pPr lvl="2"/>
            <a:r>
              <a:rPr lang="en-US" sz="1800" dirty="0" smtClean="0">
                <a:cs typeface="B Mitra" panose="00000400000000000000" pitchFamily="2" charset="-78"/>
              </a:rPr>
              <a:t>Once-daily injection</a:t>
            </a:r>
          </a:p>
          <a:p>
            <a:pPr lvl="1"/>
            <a:r>
              <a:rPr lang="en-US" sz="2000" dirty="0" err="1" smtClean="0">
                <a:cs typeface="B Mitra" panose="00000400000000000000" pitchFamily="2" charset="-78"/>
              </a:rPr>
              <a:t>Exenatide</a:t>
            </a:r>
            <a:r>
              <a:rPr lang="en-US" sz="2000" dirty="0" smtClean="0">
                <a:cs typeface="B Mitra" panose="00000400000000000000" pitchFamily="2" charset="-78"/>
              </a:rPr>
              <a:t> (sustained-release)</a:t>
            </a:r>
          </a:p>
          <a:p>
            <a:pPr lvl="2"/>
            <a:r>
              <a:rPr lang="en-US" sz="1800" dirty="0" smtClean="0">
                <a:cs typeface="B Mitra" panose="00000400000000000000" pitchFamily="2" charset="-78"/>
              </a:rPr>
              <a:t>Once-weekly injection</a:t>
            </a:r>
          </a:p>
          <a:p>
            <a:pPr lvl="1"/>
            <a:r>
              <a:rPr lang="en-US" sz="2000" dirty="0" err="1" smtClean="0">
                <a:cs typeface="B Mitra" panose="00000400000000000000" pitchFamily="2" charset="-78"/>
              </a:rPr>
              <a:t>Albiglutide</a:t>
            </a:r>
            <a:r>
              <a:rPr lang="en-US" sz="2000" dirty="0" smtClean="0">
                <a:cs typeface="B Mitra" panose="00000400000000000000" pitchFamily="2" charset="-78"/>
              </a:rPr>
              <a:t>, </a:t>
            </a:r>
            <a:r>
              <a:rPr lang="en-US" sz="2000" dirty="0" err="1" smtClean="0">
                <a:cs typeface="B Mitra" panose="00000400000000000000" pitchFamily="2" charset="-78"/>
              </a:rPr>
              <a:t>Dulaglutide</a:t>
            </a:r>
            <a:r>
              <a:rPr lang="en-US" sz="2000" dirty="0" smtClean="0">
                <a:cs typeface="B Mitra" panose="00000400000000000000" pitchFamily="2" charset="-78"/>
              </a:rPr>
              <a:t>, </a:t>
            </a:r>
            <a:r>
              <a:rPr lang="en-US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B Mitra" panose="00000400000000000000" pitchFamily="2" charset="-78"/>
              </a:rPr>
              <a:t>Semaglutide</a:t>
            </a:r>
            <a:endParaRPr lang="en-US" sz="2000" dirty="0" smtClean="0">
              <a:solidFill>
                <a:schemeClr val="tx1">
                  <a:lumMod val="65000"/>
                  <a:lumOff val="35000"/>
                </a:schemeClr>
              </a:solidFill>
              <a:cs typeface="B Mitra" panose="00000400000000000000" pitchFamily="2" charset="-78"/>
            </a:endParaRPr>
          </a:p>
          <a:p>
            <a:pPr lvl="2">
              <a:buClr>
                <a:srgbClr val="00007D"/>
              </a:buClr>
            </a:pPr>
            <a:r>
              <a:rPr lang="en-US" sz="1800" dirty="0">
                <a:solidFill>
                  <a:srgbClr val="000000"/>
                </a:solidFill>
                <a:cs typeface="B Mitra" panose="00000400000000000000" pitchFamily="2" charset="-78"/>
              </a:rPr>
              <a:t>Once-weekly injection</a:t>
            </a:r>
          </a:p>
          <a:p>
            <a:pPr lvl="1"/>
            <a:endParaRPr lang="en-US" sz="2200" dirty="0" smtClean="0">
              <a:cs typeface="B Mitra" panose="00000400000000000000" pitchFamily="2" charset="-78"/>
            </a:endParaRPr>
          </a:p>
          <a:p>
            <a:pPr lvl="1"/>
            <a:endParaRPr lang="en-US" sz="2000" dirty="0" smtClean="0">
              <a:cs typeface="B Mitra" panose="00000400000000000000" pitchFamily="2" charset="-78"/>
            </a:endParaRPr>
          </a:p>
          <a:p>
            <a:pPr lvl="1"/>
            <a:endParaRPr lang="en-US" sz="1800" dirty="0">
              <a:cs typeface="B Mitra" panose="00000400000000000000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C5F7A65-BDE6-4889-9B0D-28FA4DD7FE3A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1028" name="Picture 4" descr="C:\Users\dr.Abdi\Desktop\GLP-1 2017\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581128"/>
            <a:ext cx="3163018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0819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371600"/>
          </a:xfrm>
        </p:spPr>
        <p:txBody>
          <a:bodyPr/>
          <a:lstStyle/>
          <a:p>
            <a:pPr algn="ctr"/>
            <a:r>
              <a:rPr lang="en-US" sz="2800" b="1" dirty="0" smtClean="0"/>
              <a:t>Comparison </a:t>
            </a:r>
            <a:r>
              <a:rPr lang="en-US" sz="2800" b="1" dirty="0"/>
              <a:t>of Noninsulin </a:t>
            </a:r>
            <a:r>
              <a:rPr lang="en-US" sz="2800" b="1" dirty="0" err="1"/>
              <a:t>Antidiabetic</a:t>
            </a:r>
            <a:r>
              <a:rPr lang="en-US" sz="2800" b="1" dirty="0"/>
              <a:t> Drugs </a:t>
            </a:r>
            <a:r>
              <a:rPr lang="en-US" sz="2800" b="1" dirty="0" smtClean="0"/>
              <a:t>added to Metformin-Position of GLP-1 Agonists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328120"/>
          </a:xfrm>
        </p:spPr>
        <p:txBody>
          <a:bodyPr/>
          <a:lstStyle/>
          <a:p>
            <a:pPr marL="457200" lvl="1" indent="0">
              <a:buNone/>
            </a:pPr>
            <a:endParaRPr lang="en-US" sz="2000" dirty="0" smtClean="0">
              <a:cs typeface="B Mitra" panose="00000400000000000000" pitchFamily="2" charset="-78"/>
            </a:endParaRPr>
          </a:p>
          <a:p>
            <a:pPr lvl="1"/>
            <a:endParaRPr lang="en-US" sz="2000" dirty="0" smtClean="0">
              <a:cs typeface="B Mitra" panose="00000400000000000000" pitchFamily="2" charset="-78"/>
            </a:endParaRPr>
          </a:p>
          <a:p>
            <a:pPr lvl="1"/>
            <a:endParaRPr lang="en-US" sz="1800" dirty="0">
              <a:cs typeface="B Mitra" panose="00000400000000000000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C5F7A65-BDE6-4889-9B0D-28FA4DD7FE3A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44080"/>
            <a:ext cx="45720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524000"/>
            <a:ext cx="4283968" cy="485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0" y="3645023"/>
            <a:ext cx="3203848" cy="315583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1601924" y="1628800"/>
            <a:ext cx="1673932" cy="315583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6165050" y="1514448"/>
            <a:ext cx="1791326" cy="315583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4860032" y="2780928"/>
            <a:ext cx="2520280" cy="288031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4788024" y="5354080"/>
            <a:ext cx="3600400" cy="288031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6516216" y="4077072"/>
            <a:ext cx="1152128" cy="432048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20451" y="3672009"/>
            <a:ext cx="159370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/>
              <a:t>−0.99 (−1.19 to −0.78)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" y="6477000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i="1" dirty="0" smtClean="0">
                <a:latin typeface="Arial" pitchFamily="34" charset="0"/>
                <a:cs typeface="Arial" pitchFamily="34" charset="0"/>
              </a:rPr>
              <a:t>Phung OJ, et al. JAMA 2010;303(14):1410-18.</a:t>
            </a:r>
            <a:endParaRPr lang="en-US" sz="14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380312" y="2794138"/>
            <a:ext cx="159370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/>
              <a:t>−1.76 (−2.90 to −0.62)</a:t>
            </a:r>
          </a:p>
        </p:txBody>
      </p:sp>
    </p:spTree>
    <p:extLst>
      <p:ext uri="{BB962C8B-B14F-4D97-AF65-F5344CB8AC3E}">
        <p14:creationId xmlns:p14="http://schemas.microsoft.com/office/powerpoint/2010/main" val="1551799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67544" y="2132856"/>
            <a:ext cx="8204448" cy="1500187"/>
          </a:xfrm>
        </p:spPr>
        <p:txBody>
          <a:bodyPr/>
          <a:lstStyle/>
          <a:p>
            <a:pPr algn="ctr"/>
            <a:r>
              <a:rPr lang="en-US" sz="4000" b="1" dirty="0" err="1" smtClean="0"/>
              <a:t>Liraglutide</a:t>
            </a:r>
            <a:endParaRPr lang="en-US" sz="40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44D8D40-D1DD-4D26-B10F-079F74C24382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788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b="1" dirty="0" err="1">
                <a:solidFill>
                  <a:srgbClr val="C00000"/>
                </a:solidFill>
              </a:rPr>
              <a:t>L</a:t>
            </a:r>
            <a:r>
              <a:rPr lang="en-US" sz="2800" b="1" dirty="0" err="1"/>
              <a:t>iraglutide</a:t>
            </a:r>
            <a:r>
              <a:rPr lang="en-US" sz="2800" b="1" dirty="0"/>
              <a:t> </a:t>
            </a:r>
            <a:r>
              <a:rPr lang="en-US" sz="2800" b="1" dirty="0">
                <a:solidFill>
                  <a:srgbClr val="C00000"/>
                </a:solidFill>
              </a:rPr>
              <a:t>E</a:t>
            </a:r>
            <a:r>
              <a:rPr lang="en-US" sz="2800" b="1" dirty="0"/>
              <a:t>ffect and </a:t>
            </a:r>
            <a:r>
              <a:rPr lang="en-US" sz="2800" b="1" dirty="0" smtClean="0">
                <a:solidFill>
                  <a:srgbClr val="C00000"/>
                </a:solidFill>
              </a:rPr>
              <a:t>A</a:t>
            </a:r>
            <a:r>
              <a:rPr lang="en-US" sz="2800" b="1" dirty="0" smtClean="0"/>
              <a:t>ction in </a:t>
            </a:r>
            <a:r>
              <a:rPr lang="en-US" sz="2800" b="1" dirty="0">
                <a:solidFill>
                  <a:srgbClr val="C00000"/>
                </a:solidFill>
              </a:rPr>
              <a:t>D</a:t>
            </a:r>
            <a:r>
              <a:rPr lang="en-US" sz="2800" b="1" dirty="0"/>
              <a:t>iabetes (LEAD) Studies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sz="2000" dirty="0" smtClean="0"/>
              <a:t>A series </a:t>
            </a:r>
            <a:r>
              <a:rPr lang="en-US" sz="2000" dirty="0"/>
              <a:t>of 6 randomized </a:t>
            </a:r>
            <a:r>
              <a:rPr lang="en-US" sz="2000" dirty="0" smtClean="0"/>
              <a:t>controlled studies (duration of 26 </a:t>
            </a:r>
            <a:r>
              <a:rPr lang="en-US" sz="2000" dirty="0" err="1" smtClean="0"/>
              <a:t>wk</a:t>
            </a:r>
            <a:r>
              <a:rPr lang="en-US" sz="2000" dirty="0" smtClean="0"/>
              <a:t> except LEAD-3 which was 52 </a:t>
            </a:r>
            <a:r>
              <a:rPr lang="en-US" sz="2000" dirty="0" err="1" smtClean="0"/>
              <a:t>wk</a:t>
            </a:r>
            <a:r>
              <a:rPr lang="en-US" sz="2000" dirty="0" smtClean="0"/>
              <a:t>) involving more than 4400 </a:t>
            </a:r>
            <a:r>
              <a:rPr lang="en-US" sz="2000" dirty="0"/>
              <a:t>patients with type 2 diabetes who were unable to maintain </a:t>
            </a:r>
            <a:r>
              <a:rPr lang="en-US" sz="2000" dirty="0" smtClean="0"/>
              <a:t>glycemic control </a:t>
            </a:r>
            <a:r>
              <a:rPr lang="en-US" sz="2000" dirty="0"/>
              <a:t>with diet and exercise alone or with oral treatment, ∼2700 of whom received </a:t>
            </a:r>
            <a:r>
              <a:rPr lang="en-US" sz="2000" dirty="0" err="1"/>
              <a:t>liraglutide</a:t>
            </a:r>
            <a:r>
              <a:rPr lang="en-US" sz="2000" dirty="0" smtClean="0"/>
              <a:t>.</a:t>
            </a:r>
          </a:p>
          <a:p>
            <a:pPr marL="0" indent="0" algn="just">
              <a:buNone/>
            </a:pPr>
            <a:endParaRPr lang="en-US" sz="2000" dirty="0"/>
          </a:p>
          <a:p>
            <a:pPr algn="just"/>
            <a:r>
              <a:rPr lang="en-US" sz="2000" dirty="0"/>
              <a:t>The studies demonstrated the </a:t>
            </a:r>
            <a:r>
              <a:rPr lang="en-US" sz="2000" dirty="0" smtClean="0"/>
              <a:t>efficacy </a:t>
            </a:r>
            <a:r>
              <a:rPr lang="en-US" sz="2000" dirty="0"/>
              <a:t>and safety of </a:t>
            </a:r>
            <a:r>
              <a:rPr lang="en-US" sz="2000" dirty="0" err="1"/>
              <a:t>liraglutide</a:t>
            </a:r>
            <a:r>
              <a:rPr lang="en-US" sz="2000" dirty="0"/>
              <a:t> both as </a:t>
            </a:r>
            <a:r>
              <a:rPr lang="en-US" sz="2000" dirty="0" err="1"/>
              <a:t>monotherapy</a:t>
            </a:r>
            <a:r>
              <a:rPr lang="en-US" sz="2000" dirty="0"/>
              <a:t> and </a:t>
            </a:r>
            <a:r>
              <a:rPr lang="en-US" sz="2000" dirty="0" smtClean="0"/>
              <a:t>as combination </a:t>
            </a:r>
            <a:r>
              <a:rPr lang="en-US" sz="2000" dirty="0"/>
              <a:t>therapy with 1 or 2 oral agents</a:t>
            </a:r>
            <a:r>
              <a:rPr lang="en-US" sz="2000" dirty="0" smtClean="0"/>
              <a:t>.</a:t>
            </a:r>
          </a:p>
          <a:p>
            <a:pPr marL="0" indent="0" algn="just">
              <a:buNone/>
            </a:pPr>
            <a:r>
              <a:rPr lang="en-US" sz="2000" dirty="0" smtClean="0"/>
              <a:t> </a:t>
            </a:r>
          </a:p>
          <a:p>
            <a:pPr algn="just"/>
            <a:r>
              <a:rPr lang="en-US" sz="2000" dirty="0" err="1" smtClean="0"/>
              <a:t>Liraglutide</a:t>
            </a:r>
            <a:r>
              <a:rPr lang="en-US" sz="2000" dirty="0" smtClean="0"/>
              <a:t> </a:t>
            </a:r>
            <a:r>
              <a:rPr lang="en-US" sz="2000" dirty="0"/>
              <a:t>reduced weight in most patients, improved β-cell function, </a:t>
            </a:r>
            <a:r>
              <a:rPr lang="en-US" sz="2000" dirty="0" smtClean="0"/>
              <a:t>lowered blood </a:t>
            </a:r>
            <a:r>
              <a:rPr lang="en-US" sz="2000" dirty="0"/>
              <a:t>pressure and triglycerides, and was well tolerated with minimal risk of hypoglycemia.</a:t>
            </a:r>
            <a:endParaRPr lang="en-US" sz="11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C5F7A65-BDE6-4889-9B0D-28FA4DD7FE3A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" y="6405158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i="1" dirty="0" smtClean="0">
                <a:latin typeface="Arial" pitchFamily="34" charset="0"/>
                <a:cs typeface="Arial" pitchFamily="34" charset="0"/>
              </a:rPr>
              <a:t>McGill JB. Postgrad Med 2009;121(3</a:t>
            </a:r>
            <a:r>
              <a:rPr lang="it-IT" sz="1400" i="1" dirty="0">
                <a:latin typeface="Arial" pitchFamily="34" charset="0"/>
                <a:cs typeface="Arial" pitchFamily="34" charset="0"/>
              </a:rPr>
              <a:t>):16-25.</a:t>
            </a:r>
            <a:endParaRPr lang="en-US" sz="1400" i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4483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371600"/>
          </a:xfrm>
        </p:spPr>
        <p:txBody>
          <a:bodyPr/>
          <a:lstStyle/>
          <a:p>
            <a:pPr algn="ctr"/>
            <a:r>
              <a:rPr lang="en-US" sz="2000" dirty="0"/>
              <a:t>Compared with control (placebo, </a:t>
            </a:r>
            <a:r>
              <a:rPr lang="en-US" sz="2000" dirty="0" err="1"/>
              <a:t>sitagliptin</a:t>
            </a:r>
            <a:r>
              <a:rPr lang="en-US" sz="2000" dirty="0"/>
              <a:t>, 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glimepiride</a:t>
            </a:r>
            <a:r>
              <a:rPr lang="en-US" sz="2000" dirty="0"/>
              <a:t>, </a:t>
            </a:r>
            <a:r>
              <a:rPr lang="en-US" sz="2000" dirty="0" err="1"/>
              <a:t>dulaglutide</a:t>
            </a:r>
            <a:r>
              <a:rPr lang="en-US" sz="2000" dirty="0"/>
              <a:t>,</a:t>
            </a:r>
            <a:br>
              <a:rPr lang="en-US" sz="2000" dirty="0"/>
            </a:br>
            <a:r>
              <a:rPr lang="en-US" sz="2000" dirty="0"/>
              <a:t>insulin </a:t>
            </a:r>
            <a:r>
              <a:rPr lang="en-US" sz="2000" dirty="0" err="1"/>
              <a:t>glargine</a:t>
            </a:r>
            <a:r>
              <a:rPr lang="en-US" sz="2000" dirty="0"/>
              <a:t>, and NPH), </a:t>
            </a:r>
            <a:r>
              <a:rPr lang="en-US" sz="2000" dirty="0" err="1"/>
              <a:t>liraglutide</a:t>
            </a:r>
            <a:r>
              <a:rPr lang="en-US" sz="2000" dirty="0"/>
              <a:t> in combination with metformin resulted in significant </a:t>
            </a:r>
            <a:r>
              <a:rPr lang="en-US" sz="2000" dirty="0" smtClean="0"/>
              <a:t>reductions in </a:t>
            </a:r>
            <a:r>
              <a:rPr lang="en-US" sz="2000" dirty="0" smtClean="0">
                <a:solidFill>
                  <a:srgbClr val="C00000"/>
                </a:solidFill>
              </a:rPr>
              <a:t>HbA1c</a:t>
            </a:r>
            <a:r>
              <a:rPr lang="en-US" sz="2000" dirty="0" smtClean="0"/>
              <a:t>-Meta-analysis of RCTs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328120"/>
          </a:xfrm>
        </p:spPr>
        <p:txBody>
          <a:bodyPr/>
          <a:lstStyle/>
          <a:p>
            <a:pPr marL="457200" lvl="1" indent="0">
              <a:buNone/>
            </a:pPr>
            <a:endParaRPr lang="en-US" sz="2000" dirty="0" smtClean="0">
              <a:cs typeface="B Mitra" panose="00000400000000000000" pitchFamily="2" charset="-78"/>
            </a:endParaRPr>
          </a:p>
          <a:p>
            <a:pPr lvl="1"/>
            <a:endParaRPr lang="en-US" sz="2000" dirty="0" smtClean="0">
              <a:cs typeface="B Mitra" panose="00000400000000000000" pitchFamily="2" charset="-78"/>
            </a:endParaRPr>
          </a:p>
          <a:p>
            <a:pPr lvl="1"/>
            <a:endParaRPr lang="en-US" sz="1800" dirty="0">
              <a:cs typeface="B Mitra" panose="00000400000000000000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C5F7A65-BDE6-4889-9B0D-28FA4DD7FE3A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8095" y="1412776"/>
            <a:ext cx="6667500" cy="5132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6804248" y="5805264"/>
            <a:ext cx="1152128" cy="315583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Left Arrow 4"/>
          <p:cNvSpPr/>
          <p:nvPr/>
        </p:nvSpPr>
        <p:spPr bwMode="auto">
          <a:xfrm>
            <a:off x="7920102" y="2734072"/>
            <a:ext cx="648072" cy="288032"/>
          </a:xfrm>
          <a:prstGeom prst="lef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" y="6545238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i="1" dirty="0" smtClean="0">
                <a:latin typeface="Arial" pitchFamily="34" charset="0"/>
                <a:cs typeface="Arial" pitchFamily="34" charset="0"/>
              </a:rPr>
              <a:t>Gu J, et al. </a:t>
            </a:r>
            <a:r>
              <a:rPr lang="en-US" sz="1400" i="1" dirty="0" smtClean="0"/>
              <a:t>Scientific Reports</a:t>
            </a:r>
            <a:r>
              <a:rPr lang="en-US" sz="1400" i="1" dirty="0"/>
              <a:t> 2016 Sep 7;6:32714</a:t>
            </a:r>
            <a:endParaRPr lang="en-US" sz="1400" i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4310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371600"/>
          </a:xfrm>
        </p:spPr>
        <p:txBody>
          <a:bodyPr/>
          <a:lstStyle/>
          <a:p>
            <a:pPr algn="ctr"/>
            <a:r>
              <a:rPr lang="en-US" sz="2000" dirty="0">
                <a:solidFill>
                  <a:srgbClr val="000000"/>
                </a:solidFill>
              </a:rPr>
              <a:t>Compared with control (placebo, </a:t>
            </a:r>
            <a:r>
              <a:rPr lang="en-US" sz="2000" dirty="0" err="1">
                <a:solidFill>
                  <a:srgbClr val="000000"/>
                </a:solidFill>
              </a:rPr>
              <a:t>sitagliptin</a:t>
            </a:r>
            <a:r>
              <a:rPr lang="en-US" sz="2000" dirty="0">
                <a:solidFill>
                  <a:srgbClr val="000000"/>
                </a:solidFill>
              </a:rPr>
              <a:t>,</a:t>
            </a:r>
            <a:r>
              <a:rPr lang="en-US" sz="2000" dirty="0"/>
              <a:t> glimepiride</a:t>
            </a:r>
            <a:r>
              <a:rPr lang="en-US" sz="2000" dirty="0">
                <a:solidFill>
                  <a:srgbClr val="000000"/>
                </a:solidFill>
              </a:rPr>
              <a:t>, </a:t>
            </a:r>
            <a:r>
              <a:rPr lang="en-US" sz="2000" dirty="0" err="1">
                <a:solidFill>
                  <a:srgbClr val="000000"/>
                </a:solidFill>
              </a:rPr>
              <a:t>dulaglutide</a:t>
            </a:r>
            <a:r>
              <a:rPr lang="en-US" sz="2000" dirty="0">
                <a:solidFill>
                  <a:srgbClr val="000000"/>
                </a:solidFill>
              </a:rPr>
              <a:t>,</a:t>
            </a:r>
            <a:br>
              <a:rPr lang="en-US" sz="2000" dirty="0">
                <a:solidFill>
                  <a:srgbClr val="000000"/>
                </a:solidFill>
              </a:rPr>
            </a:br>
            <a:r>
              <a:rPr lang="en-US" sz="2000" dirty="0">
                <a:solidFill>
                  <a:srgbClr val="000000"/>
                </a:solidFill>
              </a:rPr>
              <a:t>insulin </a:t>
            </a:r>
            <a:r>
              <a:rPr lang="en-US" sz="2000" dirty="0" err="1">
                <a:solidFill>
                  <a:srgbClr val="000000"/>
                </a:solidFill>
              </a:rPr>
              <a:t>glargine</a:t>
            </a:r>
            <a:r>
              <a:rPr lang="en-US" sz="2000" dirty="0">
                <a:solidFill>
                  <a:srgbClr val="000000"/>
                </a:solidFill>
              </a:rPr>
              <a:t>, and NPH), </a:t>
            </a:r>
            <a:r>
              <a:rPr lang="en-US" sz="2000" dirty="0" err="1">
                <a:solidFill>
                  <a:srgbClr val="000000"/>
                </a:solidFill>
              </a:rPr>
              <a:t>liraglutide</a:t>
            </a:r>
            <a:r>
              <a:rPr lang="en-US" sz="2000" dirty="0">
                <a:solidFill>
                  <a:srgbClr val="000000"/>
                </a:solidFill>
              </a:rPr>
              <a:t> in combination with metformin resulted in significant reductions in </a:t>
            </a:r>
            <a:r>
              <a:rPr lang="en-US" sz="2000" dirty="0" smtClean="0">
                <a:solidFill>
                  <a:srgbClr val="C00000"/>
                </a:solidFill>
              </a:rPr>
              <a:t>body weight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328120"/>
          </a:xfrm>
        </p:spPr>
        <p:txBody>
          <a:bodyPr/>
          <a:lstStyle/>
          <a:p>
            <a:pPr marL="457200" lvl="1" indent="0">
              <a:buNone/>
            </a:pPr>
            <a:endParaRPr lang="en-US" sz="2000" dirty="0" smtClean="0">
              <a:cs typeface="B Mitra" panose="00000400000000000000" pitchFamily="2" charset="-78"/>
            </a:endParaRPr>
          </a:p>
          <a:p>
            <a:pPr lvl="1"/>
            <a:endParaRPr lang="en-US" sz="2000" dirty="0" smtClean="0">
              <a:cs typeface="B Mitra" panose="00000400000000000000" pitchFamily="2" charset="-78"/>
            </a:endParaRPr>
          </a:p>
          <a:p>
            <a:pPr lvl="1"/>
            <a:endParaRPr lang="en-US" sz="1800" dirty="0">
              <a:cs typeface="B Mitra" panose="00000400000000000000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C5F7A65-BDE6-4889-9B0D-28FA4DD7FE3A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6804248" y="5805264"/>
            <a:ext cx="1152128" cy="315583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301" y="1412777"/>
            <a:ext cx="6696075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ounded Rectangle 9"/>
          <p:cNvSpPr/>
          <p:nvPr/>
        </p:nvSpPr>
        <p:spPr>
          <a:xfrm>
            <a:off x="6858474" y="5733256"/>
            <a:ext cx="1241918" cy="382199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" y="6545238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i="1" dirty="0" smtClean="0">
                <a:latin typeface="Arial" pitchFamily="34" charset="0"/>
                <a:cs typeface="Arial" pitchFamily="34" charset="0"/>
              </a:rPr>
              <a:t>Gu J, et al. </a:t>
            </a:r>
            <a:r>
              <a:rPr lang="en-US" sz="1400" i="1" dirty="0" smtClean="0"/>
              <a:t>Scientific Reports</a:t>
            </a:r>
            <a:r>
              <a:rPr lang="en-US" sz="1400" i="1" dirty="0"/>
              <a:t> 2016 Sep 7;6:32714</a:t>
            </a:r>
            <a:endParaRPr lang="en-US" sz="1400" i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1455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a-I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a-I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3988</TotalTime>
  <Words>1441</Words>
  <Application>Microsoft Office PowerPoint</Application>
  <PresentationFormat>On-screen Show (4:3)</PresentationFormat>
  <Paragraphs>189</Paragraphs>
  <Slides>31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Pixel</vt:lpstr>
      <vt:lpstr>Glucagon-Like Peptide-1 Agonists in Diabetes</vt:lpstr>
      <vt:lpstr>Outlines</vt:lpstr>
      <vt:lpstr>GLP-1 Actions on Different Target Tissues</vt:lpstr>
      <vt:lpstr>Various GLP-1 Agonists</vt:lpstr>
      <vt:lpstr>Comparison of Noninsulin Antidiabetic Drugs added to Metformin-Position of GLP-1 Agonists</vt:lpstr>
      <vt:lpstr>PowerPoint Presentation</vt:lpstr>
      <vt:lpstr>Liraglutide Effect and Action in Diabetes (LEAD) Studies</vt:lpstr>
      <vt:lpstr>Compared with control (placebo, sitagliptin, glimepiride, dulaglutide, insulin glargine, and NPH), liraglutide in combination with metformin resulted in significant reductions in HbA1c-Meta-analysis of RCTs</vt:lpstr>
      <vt:lpstr>Compared with control (placebo, sitagliptin, glimepiride, dulaglutide, insulin glargine, and NPH), liraglutide in combination with metformin resulted in significant reductions in body weight</vt:lpstr>
      <vt:lpstr>Treatment-related adverse events</vt:lpstr>
      <vt:lpstr>Cardiovascular Effects of GLP-1 Agonists</vt:lpstr>
      <vt:lpstr>There is no increased risk of MACE (Major Adverse Cardiac Event) with GLP-1 agonists relative to controls in the short term.</vt:lpstr>
      <vt:lpstr>PowerPoint Presentation</vt:lpstr>
      <vt:lpstr>The LEADER trial was designed to investigate the cardiovascular profile of liraglutide versus placebo in addition to standard care.</vt:lpstr>
      <vt:lpstr>PowerPoint Presentation</vt:lpstr>
      <vt:lpstr>  In the liraglutide group, cardiovascular death decreased significantly (22%); The frequencies of nonfatal myocardial infarction and nonfatal stroke were also lower, although the differences were not significant.</vt:lpstr>
      <vt:lpstr> LEADER trial exploratory outcomes</vt:lpstr>
      <vt:lpstr>LEADER Summary</vt:lpstr>
      <vt:lpstr>PowerPoint Presentation</vt:lpstr>
      <vt:lpstr>Gastrointestinal Adverse Events</vt:lpstr>
      <vt:lpstr>Pancreatitis</vt:lpstr>
      <vt:lpstr>Pancreatitis</vt:lpstr>
      <vt:lpstr> Liraglutide appeared to have a safe and well- tolerated profile in the LEADER trial. </vt:lpstr>
      <vt:lpstr>Precautions when prescribing Victoza (liraglutide)</vt:lpstr>
      <vt:lpstr>PowerPoint Presentation</vt:lpstr>
      <vt:lpstr>PowerPoint Presentation</vt:lpstr>
      <vt:lpstr>PowerPoint Presentation</vt:lpstr>
      <vt:lpstr>Concluding Remarks</vt:lpstr>
      <vt:lpstr>Concluding Remarks</vt:lpstr>
      <vt:lpstr>Concluding Remarks</vt:lpstr>
      <vt:lpstr>با توجه به بهبود هوشياري بيمار توصيه شما براي ادامه درمان وي چيست؟</vt:lpstr>
    </vt:vector>
  </TitlesOfParts>
  <Company>hoiufm9fy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</dc:title>
  <dc:creator>ha</dc:creator>
  <cp:lastModifiedBy>dr.Abdi</cp:lastModifiedBy>
  <cp:revision>441</cp:revision>
  <dcterms:created xsi:type="dcterms:W3CDTF">2006-04-22T19:18:51Z</dcterms:created>
  <dcterms:modified xsi:type="dcterms:W3CDTF">2017-01-12T03:54:41Z</dcterms:modified>
</cp:coreProperties>
</file>