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82" r:id="rId2"/>
    <p:sldId id="284" r:id="rId3"/>
    <p:sldId id="299" r:id="rId4"/>
    <p:sldId id="275" r:id="rId5"/>
    <p:sldId id="278" r:id="rId6"/>
    <p:sldId id="277" r:id="rId7"/>
    <p:sldId id="286" r:id="rId8"/>
    <p:sldId id="295" r:id="rId9"/>
    <p:sldId id="296" r:id="rId10"/>
    <p:sldId id="287" r:id="rId11"/>
    <p:sldId id="297" r:id="rId12"/>
    <p:sldId id="288" r:id="rId13"/>
    <p:sldId id="298" r:id="rId14"/>
    <p:sldId id="289" r:id="rId15"/>
    <p:sldId id="258" r:id="rId16"/>
    <p:sldId id="279" r:id="rId17"/>
    <p:sldId id="300" r:id="rId18"/>
    <p:sldId id="290" r:id="rId19"/>
    <p:sldId id="301" r:id="rId20"/>
    <p:sldId id="260" r:id="rId21"/>
    <p:sldId id="304" r:id="rId22"/>
    <p:sldId id="259" r:id="rId23"/>
    <p:sldId id="262" r:id="rId24"/>
    <p:sldId id="263" r:id="rId25"/>
    <p:sldId id="302" r:id="rId26"/>
    <p:sldId id="303" r:id="rId27"/>
    <p:sldId id="305" r:id="rId28"/>
    <p:sldId id="273" r:id="rId29"/>
    <p:sldId id="265" r:id="rId30"/>
    <p:sldId id="293" r:id="rId31"/>
    <p:sldId id="307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070A9-0354-43AC-BAF4-4433E666B1F2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E11EF-ABE2-48FF-A4BE-3C8459FE8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09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11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98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75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1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93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جدول شماره 1 :</a:t>
            </a:r>
            <a:r>
              <a:rPr lang="fa-IR" baseline="0" dirty="0" smtClean="0"/>
              <a:t> مشخصات افراد مورد مطالعه براساس سطح ویتامین 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81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4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53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سطح ویتامین یک فاکتورمستقل موثر بر حضوردربیماری های خودایمن تیرویید است.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مراحل</a:t>
            </a:r>
            <a:r>
              <a:rPr lang="fa-IR" baseline="0" dirty="0" smtClean="0"/>
              <a:t> اولیه خود ایمنی تیرویید (استعداد ژنتیکی در مطالعه اول وایجاد آنتی تیرویید پراکسیداز در مطالعه دوم)با سطح پایین ویتامین مرتبط نیست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3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سطوح بالاتر ویتامین با کاهش خطرتیروییدیت هاشیموتو مرتبط است.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48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24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11EF-ABE2-48FF-A4BE-3C8459FE84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1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11BA47-7C67-43C1-9BA2-E1A0953063B7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61D753-1D88-43E5-BA20-51CC03420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6" descr="C:\Documents and Settings\Guest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91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0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65820"/>
              </p:ext>
            </p:extLst>
          </p:nvPr>
        </p:nvGraphicFramePr>
        <p:xfrm>
          <a:off x="609600" y="13334"/>
          <a:ext cx="8382001" cy="5760720"/>
        </p:xfrm>
        <a:graphic>
          <a:graphicData uri="http://schemas.openxmlformats.org/drawingml/2006/table">
            <a:tbl>
              <a:tblPr rtl="1" firstRow="1" firstCol="1" bandRow="1"/>
              <a:tblGrid>
                <a:gridCol w="798001"/>
                <a:gridCol w="1886056"/>
                <a:gridCol w="865652"/>
                <a:gridCol w="856068"/>
                <a:gridCol w="2688848"/>
                <a:gridCol w="1287376"/>
              </a:tblGrid>
              <a:tr h="4694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سال انجام و نوع مطالعه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تعداد و خصوصیات نمونه­ها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تعداد مرد و زن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محدوده سنی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محدودیت­ها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148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بیماران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Out Patient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کره­ای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از مارس 2010 تا ژوئن 2011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تمام بیماران تحت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TFT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، و سونوگرافی برای ارزیابی اولیه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Anti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TPO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TSH Ab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نشانه تیروئیدیت­ هاشیماتو و گریوز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 OHD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برای تمام بیماران </a:t>
                      </a:r>
                      <a:r>
                        <a:rPr lang="fa-I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اول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AITD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304 نفر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Non AITD      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بر مبنای حضور یا عدم حضور آنتی­بادی به رغم فانکشن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نرمال ویتامین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9/3-371 ng/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unl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TPO Ab 0-13.2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TSH Ab 0-1/75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علایم تیروئیدیت در سونوهیپواکو بودن یا پاراتشیم غده اکو هتروژن غده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AITDS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19% مرد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Non AITDS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8% زن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AITDS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7/12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7/48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Non AITDS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3/12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1/51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TPO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TSHR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مشخصاً در گروه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AITPS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از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Non AITPS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بالاتر بود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 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7/336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5/298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در مقابل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Iu/ml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6/2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4/6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001/0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P&lt;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و در مقابل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45/7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11/5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45/3</a:t>
                      </a: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4/1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001/0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P&lt;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در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AITDS</a:t>
                      </a:r>
                      <a:r>
                        <a:rPr lang="en-US" sz="1200" dirty="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a-IR" sz="1200" dirty="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،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TPO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بطور معکوس با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25OHD</a:t>
                      </a:r>
                      <a:r>
                        <a:rPr lang="en-US" sz="12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3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مرتبط بود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252/0-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r=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001/0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P&lt;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ولی نه در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Non AITP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117/0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r=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127/0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P=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در آنالیز مولتیپل دگرسیون فقط سطح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25OHD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یک تعیین کننده ماژور حضور ما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TPO Ab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CI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95%-917/0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odd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بعد از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Adjust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برای سن و جنس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BMI</a:t>
                      </a:r>
                      <a:r>
                        <a:rPr lang="en-US" sz="1200" dirty="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a-IR" sz="1200" dirty="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 نودل و گواتر در سونو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مطالعه رتروسپکتیو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Tg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Auti Tg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اندازه‌گیری شد و ارتباط ویتامین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با این پارامتر ارزیابی نشد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اطلاع در مورد سیگار نبود.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13" marR="29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00400" y="5943600"/>
            <a:ext cx="60452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1600" dirty="0">
                <a:solidFill>
                  <a:prstClr val="black"/>
                </a:solidFill>
                <a:latin typeface="B Nazanin"/>
                <a:cs typeface="+mj-cs"/>
              </a:rPr>
              <a:t>سطح ویتامین </a:t>
            </a:r>
            <a:r>
              <a:rPr lang="fa-IR" sz="1600" dirty="0" smtClean="0">
                <a:solidFill>
                  <a:prstClr val="black"/>
                </a:solidFill>
                <a:latin typeface="B Nazanin"/>
                <a:cs typeface="+mj-cs"/>
              </a:rPr>
              <a:t>یک </a:t>
            </a:r>
            <a:r>
              <a:rPr lang="fa-IR" sz="1600" dirty="0">
                <a:solidFill>
                  <a:prstClr val="black"/>
                </a:solidFill>
                <a:latin typeface="B Nazanin"/>
                <a:cs typeface="+mj-cs"/>
              </a:rPr>
              <a:t>فاکتورمستقل موثر بر حضوردربیماری های خودایمن تیرویید است.</a:t>
            </a:r>
            <a:r>
              <a:rPr lang="en-US" sz="1600" dirty="0">
                <a:solidFill>
                  <a:prstClr val="black"/>
                </a:solidFill>
                <a:latin typeface="B Nazanin"/>
                <a:cs typeface="+mj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188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763000" cy="242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800600"/>
            <a:ext cx="419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86675"/>
              </p:ext>
            </p:extLst>
          </p:nvPr>
        </p:nvGraphicFramePr>
        <p:xfrm>
          <a:off x="412302" y="0"/>
          <a:ext cx="8731698" cy="6172200"/>
        </p:xfrm>
        <a:graphic>
          <a:graphicData uri="http://schemas.openxmlformats.org/drawingml/2006/table">
            <a:tbl>
              <a:tblPr rtl="1" firstRow="1" firstCol="1" bandRow="1"/>
              <a:tblGrid>
                <a:gridCol w="796187"/>
                <a:gridCol w="1991910"/>
                <a:gridCol w="914400"/>
                <a:gridCol w="2807204"/>
                <a:gridCol w="2221997"/>
              </a:tblGrid>
              <a:tr h="39456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سال انجام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و نوع مطالعه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تعداد و خصوصیات نمونه­ها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محدوده سنی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نتایج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محدودیت­ها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975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مطالعه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78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: یوتیروئید کوهورت آمستردام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FH</a:t>
                      </a:r>
                      <a:r>
                        <a:rPr lang="en-US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+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فامیل درجه 1 و 2 با اتوایمیون هیپر یا هیپوتیروئیدیسم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TBII, Tg, TPO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78</a:t>
                      </a:r>
                      <a:r>
                        <a:rPr lang="fa-I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نفر کنترل از روزنامه محلی یوتیروئید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FH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TFTNL,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Tg</a:t>
                      </a:r>
                      <a:r>
                        <a:rPr lang="en-US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-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, TPO</a:t>
                      </a:r>
                      <a:r>
                        <a:rPr lang="en-US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-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, TBII</a:t>
                      </a:r>
                      <a:r>
                        <a:rPr lang="en-US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-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ماچ شده  از نظر سن و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BM1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مصرف سیگار و استروژن و ماه نمونه­گیری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2/13</a:t>
                      </a:r>
                      <a:r>
                        <a:rPr lang="fa-I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1/42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کنترل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1/13</a:t>
                      </a:r>
                      <a:r>
                        <a:rPr lang="fa-I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3/42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تغییرات فصلی در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کنترل در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Vit D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دیده شد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ویتامین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بالاتر از کنترل است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شیوع کمبود ویتامین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r>
                        <a:rPr lang="en-US" sz="1000" dirty="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(&lt;20ng/ml)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در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 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کمتر از کنترل 7/48% دو برابر 64% و همچنین کمبود و ناکفایتی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تعداد کم افراد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مطالعه فقط روی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Adult</a:t>
                      </a: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بود.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کمبود ویتامین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زودتر ایجاد شود.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قوت مطالعه آینده‌نگر بودن تعداد زیاد افراد کوهورت امکان ماچ کردن کردن برای تعداد زیادی متغیر را دارد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مطالعه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521 نفر از کوهورت آمستردام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Tg≤100ku/l, TPO Tg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≤100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ku/l TPOAb≤100ku/l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+TBII&lt;127ku/l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یوتیروئید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که طی 5 سال فالوآپ یوتیروئیدماندند ولی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TPO Ab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افزایش یافت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(67 نفر)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Control 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مشخصات بالا و سرونگاتیو ماند (67 نفر)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Base   25OHD 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و زمان سروکنورسیون مقایسه شد.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سن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5/11±5/35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در زنان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سن در زمان سروکفورسیون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5/11±5/35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و زنان 3/1±8/2 از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Base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در زنان سروکفورسیون تفاوت معناداری در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کنترل نداشت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فرکونسی کمبود ویتامین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&lt; 20 در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r>
                        <a:rPr lang="fa-I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کنترل 2/49% در مقابل 3/34%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6697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61722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1400" b="1" dirty="0">
                <a:solidFill>
                  <a:prstClr val="black"/>
                </a:solidFill>
                <a:latin typeface="Calibri"/>
              </a:rPr>
              <a:t>مراحل اولیه خود ایمنی تیرویید (استعداد ژنتیکی در مطالعه اول وایجاد آنتی تیرویید پراکسیداز در مطالعه دوم)با سطح پایین ویتامین مرتبط </a:t>
            </a:r>
            <a:r>
              <a:rPr lang="fa-IR" sz="1400" b="1" dirty="0" smtClean="0">
                <a:solidFill>
                  <a:prstClr val="black"/>
                </a:solidFill>
                <a:latin typeface="Calibri"/>
              </a:rPr>
              <a:t>نیست .                           </a:t>
            </a:r>
            <a:endParaRPr lang="en-US" sz="1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7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828800"/>
            <a:ext cx="6629400" cy="142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4038599"/>
            <a:ext cx="4267200" cy="41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777819"/>
              </p:ext>
            </p:extLst>
          </p:nvPr>
        </p:nvGraphicFramePr>
        <p:xfrm>
          <a:off x="179512" y="332656"/>
          <a:ext cx="8784977" cy="5102026"/>
        </p:xfrm>
        <a:graphic>
          <a:graphicData uri="http://schemas.openxmlformats.org/drawingml/2006/table">
            <a:tbl>
              <a:tblPr rtl="1" firstRow="1" firstCol="1" bandRow="1"/>
              <a:tblGrid>
                <a:gridCol w="907061"/>
                <a:gridCol w="1034389"/>
                <a:gridCol w="774102"/>
                <a:gridCol w="1850180"/>
                <a:gridCol w="1112700"/>
                <a:gridCol w="1912154"/>
                <a:gridCol w="1194391"/>
              </a:tblGrid>
              <a:tr h="7156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5020" algn="l"/>
                        </a:tabLs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نویسنده اول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نام مجله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سال چاپ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عنوان مقاله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سال انجام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خصوصیات نمونه­ها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محدوده سنی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نتایج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محدودیت­ها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8641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نسرین منصورنیا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Endocrine Invest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2014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ارتباط بین سطح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25OHD</a:t>
                      </a:r>
                      <a:r>
                        <a:rPr lang="en-US" sz="90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</a:t>
                      </a: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سرم و هیپوتیروئید هاشیموتو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2012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41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با هیپوتیروئید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تیروئیدیت هاشیموتو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41 کنترل یوتیروئید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در پاییز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اندازه­گیری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&lt;250HD</a:t>
                      </a: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30 نرمال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کلسیم فسفر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TFT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Anti TPO&gt;35Iu/ml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Case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3/42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کنترل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2/39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رابطه معکوس بین سطح سرمی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25OHD</a:t>
                      </a: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HT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OR=0/81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ارتباطی بین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25OHD</a:t>
                      </a: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و سطح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Anti TPO</a:t>
                      </a: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نبود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در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25OHD Case</a:t>
                      </a:r>
                      <a:r>
                        <a:rPr lang="en-US" sz="90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a-IR" sz="900">
                          <a:effectLst/>
                          <a:latin typeface="B Mitra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با سطح 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TSH</a:t>
                      </a:r>
                      <a:r>
                        <a:rPr lang="fa-I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 ارتباط معکوس داشت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01" marR="52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86200" y="5867400"/>
            <a:ext cx="4222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1400" b="1" dirty="0">
                <a:solidFill>
                  <a:prstClr val="black"/>
                </a:solidFill>
                <a:latin typeface="Calibri"/>
              </a:rPr>
              <a:t>سطوح بالاتر ویتامین با کاهش خطرتیروییدیت هاشیموتو مرتبط است.</a:t>
            </a:r>
            <a:endParaRPr lang="en-US" sz="1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63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772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200" b="1" dirty="0">
                <a:cs typeface="B Nazanin"/>
              </a:rPr>
              <a:t>هدف </a:t>
            </a:r>
            <a:r>
              <a:rPr lang="fa-IR" sz="2200" b="1" dirty="0" smtClean="0">
                <a:cs typeface="B Nazanin"/>
              </a:rPr>
              <a:t>اصلی</a:t>
            </a:r>
            <a:r>
              <a:rPr lang="en-US" sz="2200" b="1" dirty="0" smtClean="0">
                <a:cs typeface="B Nazanin"/>
              </a:rPr>
              <a:t>                                                                                                                                       </a:t>
            </a:r>
            <a:endParaRPr lang="en-US" sz="2200" b="1" dirty="0">
              <a:cs typeface="B Nazanin"/>
            </a:endParaRPr>
          </a:p>
          <a:p>
            <a:pPr algn="r" rtl="1"/>
            <a:r>
              <a:rPr lang="fa-IR" sz="2200" b="1" dirty="0" smtClean="0">
                <a:cs typeface="B Nazanin"/>
              </a:rPr>
              <a:t>تعیین </a:t>
            </a:r>
            <a:r>
              <a:rPr lang="fa-IR" sz="2200" b="1" dirty="0">
                <a:cs typeface="B Nazanin"/>
              </a:rPr>
              <a:t>ارتباط بین سطوح مختلف ویتامین </a:t>
            </a:r>
            <a:r>
              <a:rPr lang="en-US" sz="2200" b="1" dirty="0">
                <a:cs typeface="B Nazanin"/>
              </a:rPr>
              <a:t>D</a:t>
            </a:r>
            <a:r>
              <a:rPr lang="fa-IR" sz="2200" b="1" dirty="0">
                <a:cs typeface="B Nazanin"/>
              </a:rPr>
              <a:t> و بیماری­های خودایمن تیروئید در مطالعه تیروئید </a:t>
            </a:r>
            <a:r>
              <a:rPr lang="fa-IR" sz="2200" b="1" dirty="0" smtClean="0">
                <a:cs typeface="B Nazanin"/>
              </a:rPr>
              <a:t>تهران</a:t>
            </a:r>
            <a:r>
              <a:rPr lang="en-US" sz="2200" b="1" dirty="0" smtClean="0">
                <a:cs typeface="B Nazanin"/>
              </a:rPr>
              <a:t>        </a:t>
            </a:r>
          </a:p>
          <a:p>
            <a:pPr algn="r" rtl="1"/>
            <a:r>
              <a:rPr lang="en-US" sz="2200" b="1" dirty="0" smtClean="0">
                <a:cs typeface="B Nazanin"/>
              </a:rPr>
              <a:t> </a:t>
            </a:r>
          </a:p>
          <a:p>
            <a:pPr algn="r" rtl="1"/>
            <a:r>
              <a:rPr lang="fa-IR" sz="2200" b="1" dirty="0">
                <a:cs typeface="B Nazanin"/>
              </a:rPr>
              <a:t>اهداف فرعی</a:t>
            </a:r>
            <a:endParaRPr lang="en-US" sz="2200" b="1" dirty="0">
              <a:cs typeface="B Nazanin"/>
            </a:endParaRPr>
          </a:p>
          <a:p>
            <a:pPr lvl="0" algn="r" rtl="1"/>
            <a:r>
              <a:rPr lang="fa-IR" sz="2200" b="1" dirty="0">
                <a:cs typeface="B Nazanin"/>
              </a:rPr>
              <a:t>تعیین شیوع </a:t>
            </a:r>
            <a:r>
              <a:rPr lang="fa-IR" sz="2200" b="1" dirty="0" smtClean="0">
                <a:cs typeface="B Nazanin"/>
              </a:rPr>
              <a:t>مثبت </a:t>
            </a:r>
            <a:r>
              <a:rPr lang="fa-IR" sz="2200" b="1" dirty="0">
                <a:cs typeface="B Nazanin"/>
              </a:rPr>
              <a:t>بودن </a:t>
            </a:r>
            <a:r>
              <a:rPr lang="en-US" sz="2200" dirty="0" smtClean="0">
                <a:cs typeface="B Nazanin"/>
              </a:rPr>
              <a:t>Anti </a:t>
            </a:r>
            <a:r>
              <a:rPr lang="en-US" sz="2200" dirty="0">
                <a:cs typeface="B Nazanin"/>
              </a:rPr>
              <a:t>TPO</a:t>
            </a:r>
            <a:r>
              <a:rPr lang="fa-IR" sz="2200" dirty="0">
                <a:cs typeface="B Nazanin"/>
              </a:rPr>
              <a:t> </a:t>
            </a:r>
            <a:r>
              <a:rPr lang="fa-IR" sz="2200" b="1" dirty="0">
                <a:cs typeface="B Nazanin"/>
              </a:rPr>
              <a:t>در افراد با کمبود ویتامین </a:t>
            </a:r>
            <a:r>
              <a:rPr lang="en-US" sz="2200" b="1" dirty="0">
                <a:cs typeface="B Nazanin"/>
              </a:rPr>
              <a:t>D</a:t>
            </a:r>
          </a:p>
          <a:p>
            <a:pPr lvl="0" algn="r" rtl="1"/>
            <a:r>
              <a:rPr lang="fa-IR" sz="2200" b="1" dirty="0">
                <a:cs typeface="B Nazanin"/>
              </a:rPr>
              <a:t>تعیین شیوع </a:t>
            </a:r>
            <a:r>
              <a:rPr lang="fa-IR" sz="2200" b="1" dirty="0" smtClean="0">
                <a:cs typeface="B Nazanin"/>
              </a:rPr>
              <a:t>مثبت </a:t>
            </a:r>
            <a:r>
              <a:rPr lang="fa-IR" sz="2200" b="1" dirty="0">
                <a:cs typeface="B Nazanin"/>
              </a:rPr>
              <a:t>بودن </a:t>
            </a:r>
            <a:r>
              <a:rPr lang="en-US" sz="2200" b="1" dirty="0" smtClean="0">
                <a:cs typeface="B Nazanin"/>
              </a:rPr>
              <a:t>Anti </a:t>
            </a:r>
            <a:r>
              <a:rPr lang="en-US" sz="2200" b="1" dirty="0">
                <a:cs typeface="B Nazanin"/>
              </a:rPr>
              <a:t>TPO</a:t>
            </a:r>
            <a:r>
              <a:rPr lang="fa-IR" sz="2200" b="1" dirty="0">
                <a:cs typeface="B Nazanin"/>
              </a:rPr>
              <a:t> در افراد با ناکفایتی ویتامین </a:t>
            </a:r>
            <a:r>
              <a:rPr lang="en-US" sz="2200" b="1" dirty="0">
                <a:cs typeface="B Nazanin"/>
              </a:rPr>
              <a:t>D</a:t>
            </a:r>
          </a:p>
          <a:p>
            <a:pPr lvl="0" algn="r" rtl="1"/>
            <a:r>
              <a:rPr lang="fa-IR" sz="2200" b="1" dirty="0">
                <a:cs typeface="B Nazanin"/>
              </a:rPr>
              <a:t>تعیین شیوع </a:t>
            </a:r>
            <a:r>
              <a:rPr lang="fa-IR" sz="2200" b="1" dirty="0" smtClean="0">
                <a:cs typeface="B Nazanin"/>
              </a:rPr>
              <a:t>مثبت </a:t>
            </a:r>
            <a:r>
              <a:rPr lang="fa-IR" sz="2200" b="1" dirty="0">
                <a:cs typeface="B Nazanin"/>
              </a:rPr>
              <a:t>بودن </a:t>
            </a:r>
            <a:r>
              <a:rPr lang="en-US" sz="2200" b="1" dirty="0" smtClean="0">
                <a:cs typeface="B Nazanin"/>
              </a:rPr>
              <a:t>Anti </a:t>
            </a:r>
            <a:r>
              <a:rPr lang="en-US" sz="2200" b="1" dirty="0">
                <a:cs typeface="B Nazanin"/>
              </a:rPr>
              <a:t>TPO</a:t>
            </a:r>
            <a:r>
              <a:rPr lang="fa-IR" sz="2200" b="1" dirty="0">
                <a:cs typeface="B Nazanin"/>
              </a:rPr>
              <a:t> در افراد با کفایت ویتامین </a:t>
            </a:r>
            <a:r>
              <a:rPr lang="en-US" sz="2200" b="1" dirty="0">
                <a:cs typeface="B Nazanin"/>
              </a:rPr>
              <a:t>D</a:t>
            </a:r>
          </a:p>
          <a:p>
            <a:pPr lvl="0" algn="r" rtl="1"/>
            <a:r>
              <a:rPr lang="fa-IR" sz="2200" b="1" dirty="0">
                <a:cs typeface="B Nazanin"/>
              </a:rPr>
              <a:t>مقایسه میانگین </a:t>
            </a:r>
            <a:r>
              <a:rPr lang="en-US" sz="2200" b="1" dirty="0" smtClean="0">
                <a:cs typeface="B Nazanin"/>
              </a:rPr>
              <a:t>Anti </a:t>
            </a:r>
            <a:r>
              <a:rPr lang="en-US" sz="2200" b="1" dirty="0">
                <a:cs typeface="B Nazanin"/>
              </a:rPr>
              <a:t>TPO</a:t>
            </a:r>
            <a:r>
              <a:rPr lang="fa-IR" sz="2200" b="1" dirty="0">
                <a:cs typeface="B Nazanin"/>
              </a:rPr>
              <a:t> در افراد با کمبود، ناکفایتی و با کفایت ویتامین </a:t>
            </a:r>
            <a:r>
              <a:rPr lang="en-US" sz="2200" b="1" dirty="0">
                <a:cs typeface="B Nazanin"/>
              </a:rPr>
              <a:t>D</a:t>
            </a:r>
          </a:p>
          <a:p>
            <a:pPr lvl="0" algn="r" rtl="1"/>
            <a:r>
              <a:rPr lang="fa-IR" sz="2200" b="1" dirty="0">
                <a:cs typeface="B Nazanin"/>
              </a:rPr>
              <a:t>تعیین شیوع کمبود ویتامین </a:t>
            </a:r>
            <a:r>
              <a:rPr lang="en-US" sz="2200" b="1" dirty="0">
                <a:cs typeface="B Nazanin"/>
              </a:rPr>
              <a:t>D</a:t>
            </a:r>
            <a:r>
              <a:rPr lang="fa-IR" sz="2200" b="1" dirty="0">
                <a:cs typeface="B Nazanin"/>
              </a:rPr>
              <a:t> در افراد  </a:t>
            </a:r>
            <a:r>
              <a:rPr lang="en-US" sz="2200" b="1" dirty="0">
                <a:cs typeface="B Nazanin"/>
              </a:rPr>
              <a:t>Anti TPO</a:t>
            </a:r>
            <a:r>
              <a:rPr lang="en-US" sz="2200" b="1" baseline="30000" dirty="0">
                <a:cs typeface="B Nazanin"/>
              </a:rPr>
              <a:t>+</a:t>
            </a:r>
            <a:r>
              <a:rPr lang="fa-IR" sz="2200" b="1" dirty="0">
                <a:cs typeface="B Nazanin"/>
              </a:rPr>
              <a:t> و </a:t>
            </a:r>
            <a:r>
              <a:rPr lang="en-US" sz="2200" b="1" dirty="0">
                <a:cs typeface="B Nazanin"/>
              </a:rPr>
              <a:t>Anti TPO</a:t>
            </a:r>
            <a:r>
              <a:rPr lang="en-US" sz="2200" b="1" baseline="30000" dirty="0">
                <a:cs typeface="B Nazanin"/>
              </a:rPr>
              <a:t>-</a:t>
            </a:r>
            <a:r>
              <a:rPr lang="en-US" sz="2200" b="1" dirty="0">
                <a:cs typeface="B Nazanin"/>
              </a:rPr>
              <a:t> </a:t>
            </a:r>
          </a:p>
          <a:p>
            <a:pPr lvl="0" algn="r" rtl="1"/>
            <a:r>
              <a:rPr lang="fa-IR" sz="2200" b="1" dirty="0">
                <a:cs typeface="B Nazanin"/>
              </a:rPr>
              <a:t>تعیین شیوع ناکافی بودن ویتامین </a:t>
            </a:r>
            <a:r>
              <a:rPr lang="en-US" sz="2200" b="1" dirty="0">
                <a:cs typeface="B Nazanin"/>
              </a:rPr>
              <a:t>D</a:t>
            </a:r>
            <a:r>
              <a:rPr lang="fa-IR" sz="2200" b="1" dirty="0">
                <a:cs typeface="B Nazanin"/>
              </a:rPr>
              <a:t> در افراد  </a:t>
            </a:r>
            <a:r>
              <a:rPr lang="en-US" sz="2200" b="1" dirty="0" smtClean="0">
                <a:cs typeface="B Nazanin"/>
              </a:rPr>
              <a:t>Anti </a:t>
            </a:r>
            <a:r>
              <a:rPr lang="en-US" sz="2200" b="1" dirty="0">
                <a:cs typeface="B Nazanin"/>
              </a:rPr>
              <a:t>TPO</a:t>
            </a:r>
            <a:r>
              <a:rPr lang="en-US" sz="2200" b="1" baseline="30000" dirty="0">
                <a:cs typeface="B Nazanin"/>
              </a:rPr>
              <a:t>+</a:t>
            </a:r>
            <a:r>
              <a:rPr lang="fa-IR" sz="2200" b="1" dirty="0">
                <a:cs typeface="B Nazanin"/>
              </a:rPr>
              <a:t> و </a:t>
            </a:r>
            <a:r>
              <a:rPr lang="en-US" sz="2200" b="1" dirty="0" smtClean="0">
                <a:cs typeface="B Nazanin"/>
              </a:rPr>
              <a:t>Anti </a:t>
            </a:r>
            <a:r>
              <a:rPr lang="en-US" sz="2200" b="1" dirty="0">
                <a:cs typeface="B Nazanin"/>
              </a:rPr>
              <a:t>TPO</a:t>
            </a:r>
            <a:r>
              <a:rPr lang="en-US" sz="2200" b="1" baseline="30000" dirty="0">
                <a:cs typeface="B Nazanin"/>
              </a:rPr>
              <a:t>-</a:t>
            </a:r>
            <a:r>
              <a:rPr lang="en-US" sz="2200" b="1" dirty="0">
                <a:cs typeface="B Nazanin"/>
              </a:rPr>
              <a:t> </a:t>
            </a:r>
          </a:p>
          <a:p>
            <a:pPr lvl="0" algn="r" rtl="1"/>
            <a:r>
              <a:rPr lang="fa-IR" sz="2200" b="1" dirty="0">
                <a:cs typeface="B Nazanin"/>
              </a:rPr>
              <a:t>تعیین شیوع کافی بودن ویتامین </a:t>
            </a:r>
            <a:r>
              <a:rPr lang="en-US" sz="2200" b="1" dirty="0">
                <a:cs typeface="B Nazanin"/>
              </a:rPr>
              <a:t>D</a:t>
            </a:r>
            <a:r>
              <a:rPr lang="fa-IR" sz="2200" b="1" dirty="0">
                <a:cs typeface="B Nazanin"/>
              </a:rPr>
              <a:t> در افراد  </a:t>
            </a:r>
            <a:r>
              <a:rPr lang="en-US" sz="2200" b="1" dirty="0" smtClean="0">
                <a:cs typeface="B Nazanin"/>
              </a:rPr>
              <a:t>Anti </a:t>
            </a:r>
            <a:r>
              <a:rPr lang="en-US" sz="2200" b="1" dirty="0">
                <a:cs typeface="B Nazanin"/>
              </a:rPr>
              <a:t>TPO</a:t>
            </a:r>
            <a:r>
              <a:rPr lang="en-US" sz="2200" b="1" baseline="30000" dirty="0">
                <a:cs typeface="B Nazanin"/>
              </a:rPr>
              <a:t>+</a:t>
            </a:r>
            <a:r>
              <a:rPr lang="fa-IR" sz="2200" b="1" dirty="0">
                <a:cs typeface="B Nazanin"/>
              </a:rPr>
              <a:t> و </a:t>
            </a:r>
            <a:r>
              <a:rPr lang="en-US" sz="2200" b="1" dirty="0" smtClean="0">
                <a:cs typeface="B Nazanin"/>
              </a:rPr>
              <a:t>Anti </a:t>
            </a:r>
            <a:r>
              <a:rPr lang="en-US" sz="2200" b="1" dirty="0">
                <a:cs typeface="B Nazanin"/>
              </a:rPr>
              <a:t>TPO</a:t>
            </a:r>
            <a:r>
              <a:rPr lang="en-US" sz="2200" b="1" baseline="30000" dirty="0">
                <a:cs typeface="B Nazanin"/>
              </a:rPr>
              <a:t>-</a:t>
            </a:r>
            <a:r>
              <a:rPr lang="en-US" sz="2200" b="1" dirty="0">
                <a:cs typeface="B Nazanin"/>
              </a:rPr>
              <a:t> </a:t>
            </a:r>
          </a:p>
          <a:p>
            <a:pPr lvl="0" algn="r" rtl="1"/>
            <a:r>
              <a:rPr lang="fa-IR" sz="2200" b="1" dirty="0">
                <a:cs typeface="B Nazanin"/>
              </a:rPr>
              <a:t>تعیین ارتباط سطح ویتامین </a:t>
            </a:r>
            <a:r>
              <a:rPr lang="en-US" sz="2200" b="1" dirty="0">
                <a:cs typeface="B Nazanin"/>
              </a:rPr>
              <a:t>D</a:t>
            </a:r>
            <a:r>
              <a:rPr lang="fa-IR" sz="2200" b="1" dirty="0">
                <a:cs typeface="B Nazanin"/>
              </a:rPr>
              <a:t> و سطح </a:t>
            </a:r>
            <a:r>
              <a:rPr lang="en-US" sz="2200" b="1" dirty="0">
                <a:cs typeface="B Nazanin"/>
              </a:rPr>
              <a:t>TSH</a:t>
            </a:r>
          </a:p>
          <a:p>
            <a:pPr lvl="0" algn="r" rtl="1"/>
            <a:r>
              <a:rPr lang="fa-IR" sz="2200" b="1" dirty="0">
                <a:cs typeface="B Nazanin"/>
              </a:rPr>
              <a:t>تعیین ارتباط سطح ویتامین </a:t>
            </a:r>
            <a:r>
              <a:rPr lang="en-US" sz="2200" b="1" dirty="0">
                <a:cs typeface="B Nazanin"/>
              </a:rPr>
              <a:t>D</a:t>
            </a:r>
            <a:r>
              <a:rPr lang="fa-IR" sz="2200" b="1" dirty="0">
                <a:cs typeface="B Nazanin"/>
              </a:rPr>
              <a:t> و سطح </a:t>
            </a:r>
            <a:r>
              <a:rPr lang="en-US" sz="2200" b="1" dirty="0">
                <a:cs typeface="B Nazanin"/>
              </a:rPr>
              <a:t>FT4 </a:t>
            </a:r>
          </a:p>
          <a:p>
            <a:pPr rtl="1"/>
            <a:r>
              <a:rPr lang="fa-IR" dirty="0"/>
              <a:t> </a:t>
            </a:r>
            <a:endParaRPr lang="en-US" dirty="0"/>
          </a:p>
          <a:p>
            <a:pPr rtl="1"/>
            <a:endParaRPr lang="en-US" dirty="0"/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1600200" y="228600"/>
            <a:ext cx="64770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اهداف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1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514600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200" dirty="0">
                <a:cs typeface="B Nazanin"/>
              </a:rPr>
              <a:t>فرضیه </a:t>
            </a:r>
            <a:r>
              <a:rPr lang="en-US" sz="2200" dirty="0">
                <a:cs typeface="B Nazanin"/>
              </a:rPr>
              <a:t>H0</a:t>
            </a:r>
            <a:r>
              <a:rPr lang="fa-IR" sz="2200" dirty="0">
                <a:cs typeface="B Nazanin"/>
              </a:rPr>
              <a:t>: بین سطوح مختلف ویتامین </a:t>
            </a:r>
            <a:r>
              <a:rPr lang="en-US" sz="2200" dirty="0">
                <a:cs typeface="B Nazanin"/>
              </a:rPr>
              <a:t>D</a:t>
            </a:r>
            <a:r>
              <a:rPr lang="fa-IR" sz="2200" dirty="0">
                <a:cs typeface="B Nazanin"/>
              </a:rPr>
              <a:t> و </a:t>
            </a:r>
            <a:r>
              <a:rPr lang="en-US" sz="2200" dirty="0">
                <a:cs typeface="B Nazanin"/>
              </a:rPr>
              <a:t>Anti TPO</a:t>
            </a:r>
            <a:r>
              <a:rPr lang="fa-IR" sz="2200" dirty="0">
                <a:cs typeface="B Nazanin"/>
              </a:rPr>
              <a:t> ارتباط وجود ندارد.</a:t>
            </a:r>
            <a:endParaRPr lang="en-US" sz="2200" dirty="0">
              <a:cs typeface="B Nazanin"/>
            </a:endParaRPr>
          </a:p>
          <a:p>
            <a:pPr algn="r" rtl="1"/>
            <a:endParaRPr lang="en-US" sz="2200" dirty="0" smtClean="0">
              <a:cs typeface="B Nazanin"/>
            </a:endParaRPr>
          </a:p>
          <a:p>
            <a:pPr algn="r" rtl="1"/>
            <a:endParaRPr lang="en-US" sz="2200" dirty="0">
              <a:cs typeface="B Nazanin"/>
            </a:endParaRPr>
          </a:p>
          <a:p>
            <a:pPr algn="r" rtl="1"/>
            <a:r>
              <a:rPr lang="fa-IR" sz="2200" dirty="0" smtClean="0">
                <a:cs typeface="B Nazanin"/>
              </a:rPr>
              <a:t>فرضیه </a:t>
            </a:r>
            <a:r>
              <a:rPr lang="en-US" sz="2200" dirty="0">
                <a:cs typeface="B Nazanin"/>
              </a:rPr>
              <a:t>H1</a:t>
            </a:r>
            <a:r>
              <a:rPr lang="fa-IR" sz="2200" dirty="0">
                <a:cs typeface="B Nazanin"/>
              </a:rPr>
              <a:t>: بین سطوح مختلف ویتامین </a:t>
            </a:r>
            <a:r>
              <a:rPr lang="en-US" sz="2200" dirty="0">
                <a:cs typeface="B Nazanin"/>
              </a:rPr>
              <a:t>D</a:t>
            </a:r>
            <a:r>
              <a:rPr lang="fa-IR" sz="2200" dirty="0">
                <a:cs typeface="B Nazanin"/>
              </a:rPr>
              <a:t> و </a:t>
            </a:r>
            <a:r>
              <a:rPr lang="en-US" sz="2200" dirty="0">
                <a:cs typeface="B Nazanin"/>
              </a:rPr>
              <a:t>Anti TPO</a:t>
            </a:r>
            <a:r>
              <a:rPr lang="fa-IR" sz="2200" dirty="0">
                <a:cs typeface="B Nazanin"/>
              </a:rPr>
              <a:t> ارتباط وجود دارد. </a:t>
            </a:r>
            <a:endParaRPr lang="en-US" sz="2200" dirty="0">
              <a:cs typeface="B Nazanin"/>
            </a:endParaRPr>
          </a:p>
        </p:txBody>
      </p:sp>
      <p:sp useBgFill="1">
        <p:nvSpPr>
          <p:cNvPr id="4" name="Title 1"/>
          <p:cNvSpPr txBox="1">
            <a:spLocks/>
          </p:cNvSpPr>
          <p:nvPr/>
        </p:nvSpPr>
        <p:spPr>
          <a:xfrm>
            <a:off x="1371600" y="762000"/>
            <a:ext cx="66294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فرضیات پژوهش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63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6339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buNone/>
            </a:pPr>
            <a:r>
              <a:rPr lang="fa-IR" b="1" dirty="0"/>
              <a:t>نوع مطالعه: </a:t>
            </a:r>
            <a:r>
              <a:rPr lang="fa-IR" sz="2200" dirty="0">
                <a:cs typeface="B Nazanin"/>
              </a:rPr>
              <a:t>مقطعی </a:t>
            </a:r>
            <a:endParaRPr lang="fa-IR" sz="2200" dirty="0" smtClean="0">
              <a:cs typeface="B Nazanin"/>
            </a:endParaRPr>
          </a:p>
          <a:p>
            <a:pPr algn="just" rtl="1">
              <a:buNone/>
            </a:pPr>
            <a:endParaRPr lang="fa-IR" sz="2200" dirty="0">
              <a:cs typeface="B Nazanin"/>
            </a:endParaRPr>
          </a:p>
          <a:p>
            <a:pPr algn="just" rtl="1">
              <a:buNone/>
            </a:pPr>
            <a:endParaRPr lang="fa-IR" sz="2200" dirty="0" smtClean="0">
              <a:cs typeface="B Nazanin"/>
            </a:endParaRPr>
          </a:p>
          <a:p>
            <a:pPr algn="just" rtl="1">
              <a:buNone/>
            </a:pPr>
            <a:r>
              <a:rPr lang="ar-SA" sz="2200" dirty="0" smtClean="0">
                <a:cs typeface="B Nazanin"/>
              </a:rPr>
              <a:t>این </a:t>
            </a:r>
            <a:r>
              <a:rPr lang="ar-SA" sz="2200" dirty="0">
                <a:cs typeface="B Nazanin"/>
              </a:rPr>
              <a:t>مطالعه در قالب </a:t>
            </a:r>
            <a:r>
              <a:rPr lang="ar-BH" sz="2200" dirty="0">
                <a:cs typeface="B Nazanin"/>
              </a:rPr>
              <a:t>مطالعه</a:t>
            </a:r>
            <a:r>
              <a:rPr lang="ar-SA" sz="2200" dirty="0">
                <a:cs typeface="B Nazanin"/>
              </a:rPr>
              <a:t> تیروئید تهران</a:t>
            </a:r>
            <a:r>
              <a:rPr lang="en-US" sz="2200" dirty="0">
                <a:cs typeface="B Nazanin"/>
              </a:rPr>
              <a:t>(TTS)</a:t>
            </a:r>
            <a:r>
              <a:rPr lang="ar-SA" sz="2200" dirty="0">
                <a:cs typeface="B Nazanin"/>
              </a:rPr>
              <a:t> که</a:t>
            </a:r>
            <a:r>
              <a:rPr lang="en-US" sz="2200" dirty="0">
                <a:cs typeface="B Nazanin"/>
              </a:rPr>
              <a:t> </a:t>
            </a:r>
            <a:r>
              <a:rPr lang="ar-SA" sz="2200" dirty="0">
                <a:cs typeface="B Nazanin"/>
              </a:rPr>
              <a:t>خود در قالب طرح بزرگتر مطالعه قند و لیپید تهران</a:t>
            </a:r>
            <a:r>
              <a:rPr lang="en-US" sz="2200" dirty="0">
                <a:cs typeface="B Nazanin"/>
              </a:rPr>
              <a:t>   (TLGS)</a:t>
            </a:r>
            <a:r>
              <a:rPr lang="ar-SA" sz="2200" dirty="0">
                <a:cs typeface="B Nazanin"/>
              </a:rPr>
              <a:t>ميباشد انجام میشود</a:t>
            </a:r>
            <a:endParaRPr lang="en-US" sz="2200" dirty="0">
              <a:cs typeface="B Nazanin"/>
            </a:endParaRPr>
          </a:p>
          <a:p>
            <a:pPr algn="just" rtl="1">
              <a:buNone/>
            </a:pPr>
            <a:endParaRPr lang="en-US" sz="2200" dirty="0">
              <a:cs typeface="B Nazanin"/>
            </a:endParaRPr>
          </a:p>
          <a:p>
            <a:pPr algn="just" rtl="1">
              <a:buNone/>
            </a:pPr>
            <a:r>
              <a:rPr lang="fa-IR" sz="2200" dirty="0">
                <a:cs typeface="B Nazanin"/>
              </a:rPr>
              <a:t> </a:t>
            </a:r>
            <a:r>
              <a:rPr lang="en-US" sz="2200" dirty="0">
                <a:cs typeface="B Nazanin"/>
              </a:rPr>
              <a:t>(Sampling Method)</a:t>
            </a:r>
            <a:r>
              <a:rPr lang="fa-IR" sz="2200" dirty="0">
                <a:cs typeface="B Nazanin"/>
              </a:rPr>
              <a:t> : مطالعه تیروئید تهران به روش نمونه گيری خوشه ای طبقه بندی شده (</a:t>
            </a:r>
            <a:r>
              <a:rPr lang="en-US" sz="2200" dirty="0">
                <a:cs typeface="B Nazanin"/>
              </a:rPr>
              <a:t>stratified cluster sampling</a:t>
            </a:r>
            <a:r>
              <a:rPr lang="fa-IR" sz="2200" dirty="0">
                <a:cs typeface="B Nazanin"/>
              </a:rPr>
              <a:t>) </a:t>
            </a:r>
            <a:r>
              <a:rPr lang="fa-IR" sz="2200" dirty="0" smtClean="0">
                <a:cs typeface="B Nazanin"/>
              </a:rPr>
              <a:t>در منطقه 13تهران انجام </a:t>
            </a:r>
            <a:r>
              <a:rPr lang="fa-IR" sz="2200" dirty="0">
                <a:cs typeface="B Nazanin"/>
              </a:rPr>
              <a:t>شده است ولی در مطالعه حاضر افراد بزرگتر و يا مساوی </a:t>
            </a:r>
            <a:r>
              <a:rPr lang="fa-IR" sz="2200" dirty="0" smtClean="0">
                <a:cs typeface="B Nazanin"/>
              </a:rPr>
              <a:t>20 </a:t>
            </a:r>
            <a:r>
              <a:rPr lang="fa-IR" sz="2200" dirty="0">
                <a:cs typeface="B Nazanin"/>
              </a:rPr>
              <a:t>سال </a:t>
            </a:r>
            <a:r>
              <a:rPr lang="fa-IR" sz="2200" dirty="0" smtClean="0">
                <a:cs typeface="B Nazanin"/>
              </a:rPr>
              <a:t>مطالعه </a:t>
            </a:r>
            <a:r>
              <a:rPr lang="fa-IR" sz="2200" dirty="0">
                <a:cs typeface="B Nazanin"/>
              </a:rPr>
              <a:t>می </a:t>
            </a:r>
            <a:r>
              <a:rPr lang="fa-IR" sz="2200" dirty="0" smtClean="0">
                <a:cs typeface="B Nazanin"/>
              </a:rPr>
              <a:t>شوند.</a:t>
            </a:r>
            <a:endParaRPr lang="en-US" sz="2200" dirty="0">
              <a:cs typeface="B Nazanin"/>
            </a:endParaRPr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1143000" y="457200"/>
            <a:ext cx="70866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نوع مطالعه وجمعیت هدف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65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1"/>
            <a:ext cx="8153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sz="2200" dirty="0" smtClean="0">
                <a:cs typeface="B Nazanin"/>
              </a:rPr>
              <a:t>جمعیت مطالعه </a:t>
            </a:r>
            <a:endParaRPr lang="en-US" sz="2200" dirty="0" smtClean="0">
              <a:cs typeface="B Nazanin"/>
            </a:endParaRPr>
          </a:p>
          <a:p>
            <a:pPr algn="r" rtl="1"/>
            <a:r>
              <a:rPr lang="fa-IR" sz="2200" dirty="0" smtClean="0">
                <a:cs typeface="B Nazanin"/>
              </a:rPr>
              <a:t>معیارهای ورود به مطالعه: </a:t>
            </a:r>
            <a:endParaRPr lang="en-US" sz="2200" dirty="0" smtClean="0">
              <a:cs typeface="B Nazanin"/>
            </a:endParaRPr>
          </a:p>
          <a:p>
            <a:pPr lvl="0" algn="r" rtl="1"/>
            <a:endParaRPr lang="fa-IR" sz="2200" dirty="0" smtClean="0">
              <a:cs typeface="B Nazanin"/>
            </a:endParaRPr>
          </a:p>
          <a:p>
            <a:pPr lvl="0" algn="r" rtl="1"/>
            <a:r>
              <a:rPr lang="fa-IR" sz="2200" dirty="0" smtClean="0">
                <a:cs typeface="B Nazanin"/>
              </a:rPr>
              <a:t>سن 20 سال و بالاتر در ابتدای مطالعه </a:t>
            </a:r>
            <a:endParaRPr lang="en-US" sz="2200" dirty="0" smtClean="0">
              <a:cs typeface="B Nazanin"/>
            </a:endParaRPr>
          </a:p>
          <a:p>
            <a:pPr lvl="0" algn="r" rtl="1"/>
            <a:r>
              <a:rPr lang="fa-IR" sz="2200" dirty="0" smtClean="0">
                <a:cs typeface="B Nazanin"/>
              </a:rPr>
              <a:t>شرکت داشتن در مطالعه </a:t>
            </a:r>
            <a:r>
              <a:rPr lang="en-US" sz="2200" dirty="0" smtClean="0">
                <a:cs typeface="B Nazanin"/>
              </a:rPr>
              <a:t>TLGS </a:t>
            </a:r>
          </a:p>
          <a:p>
            <a:pPr algn="r" rtl="1"/>
            <a:r>
              <a:rPr lang="fa-IR" sz="2200" dirty="0" smtClean="0">
                <a:cs typeface="B Nazanin"/>
              </a:rPr>
              <a:t>داشتن نتایج آزمایشگاهی </a:t>
            </a:r>
            <a:r>
              <a:rPr lang="en-US" sz="2200" dirty="0" smtClean="0">
                <a:cs typeface="B Nazanin"/>
              </a:rPr>
              <a:t>TSH</a:t>
            </a:r>
            <a:r>
              <a:rPr lang="fa-IR" sz="2200" dirty="0" smtClean="0">
                <a:cs typeface="B Nazanin"/>
              </a:rPr>
              <a:t>،</a:t>
            </a:r>
            <a:r>
              <a:rPr lang="en-US" sz="2200" dirty="0" smtClean="0">
                <a:cs typeface="B Nazanin"/>
              </a:rPr>
              <a:t> FT4 </a:t>
            </a:r>
            <a:r>
              <a:rPr lang="fa-IR" sz="2200" dirty="0" smtClean="0">
                <a:cs typeface="B Nazanin"/>
              </a:rPr>
              <a:t>، </a:t>
            </a:r>
            <a:r>
              <a:rPr lang="en-US" sz="2200" dirty="0" smtClean="0">
                <a:cs typeface="B Nazanin"/>
              </a:rPr>
              <a:t>TPO </a:t>
            </a:r>
            <a:r>
              <a:rPr lang="en-US" sz="2200" dirty="0" err="1" smtClean="0">
                <a:cs typeface="B Nazanin"/>
              </a:rPr>
              <a:t>Ab</a:t>
            </a:r>
            <a:r>
              <a:rPr lang="fa-IR" sz="2200" dirty="0" smtClean="0">
                <a:cs typeface="B Nazanin"/>
              </a:rPr>
              <a:t>، </a:t>
            </a:r>
            <a:r>
              <a:rPr lang="en-US" sz="2200" dirty="0" err="1" smtClean="0">
                <a:cs typeface="B Nazanin"/>
              </a:rPr>
              <a:t>Vit</a:t>
            </a:r>
            <a:r>
              <a:rPr lang="en-US" sz="2200" dirty="0" smtClean="0">
                <a:cs typeface="B Nazanin"/>
              </a:rPr>
              <a:t> D </a:t>
            </a:r>
            <a:r>
              <a:rPr lang="fa-IR" sz="2200" dirty="0" smtClean="0">
                <a:cs typeface="B Nazanin"/>
              </a:rPr>
              <a:t>حداقل یک بار</a:t>
            </a:r>
            <a:endParaRPr lang="en-US" sz="2200" dirty="0" smtClean="0">
              <a:cs typeface="B Nazanin"/>
            </a:endParaRPr>
          </a:p>
          <a:p>
            <a:pPr algn="r" rtl="1"/>
            <a:endParaRPr lang="fa-IR" sz="2200" dirty="0" smtClean="0">
              <a:cs typeface="B Nazanin"/>
            </a:endParaRPr>
          </a:p>
          <a:p>
            <a:pPr algn="r" rtl="1"/>
            <a:r>
              <a:rPr lang="fa-IR" sz="2200" dirty="0" smtClean="0">
                <a:cs typeface="B Nazanin"/>
              </a:rPr>
              <a:t>معیارهای خروج مطالعه </a:t>
            </a:r>
            <a:endParaRPr lang="en-US" sz="2200" dirty="0" smtClean="0">
              <a:cs typeface="B Nazanin"/>
            </a:endParaRPr>
          </a:p>
          <a:p>
            <a:pPr lvl="0" algn="r" rtl="1"/>
            <a:endParaRPr lang="fa-IR" sz="2200" dirty="0" smtClean="0">
              <a:cs typeface="B Nazanin"/>
            </a:endParaRPr>
          </a:p>
          <a:p>
            <a:pPr lvl="0" algn="r" rtl="1"/>
            <a:r>
              <a:rPr lang="fa-IR" sz="2200" dirty="0" smtClean="0">
                <a:cs typeface="B Nazanin"/>
              </a:rPr>
              <a:t>بارداری، وجود بدخیمی، بیماری مزمن کبدی و کلیوی</a:t>
            </a:r>
            <a:endParaRPr lang="en-US" sz="2200" dirty="0" smtClean="0">
              <a:cs typeface="B Nazanin"/>
            </a:endParaRPr>
          </a:p>
          <a:p>
            <a:pPr lvl="0" algn="r" rtl="1"/>
            <a:r>
              <a:rPr lang="fa-IR" sz="2200" dirty="0" smtClean="0">
                <a:cs typeface="B Nazanin"/>
              </a:rPr>
              <a:t>سابقه جراحی تیروئید یا سابقه دریافت ید رادیواکتیو</a:t>
            </a:r>
            <a:endParaRPr lang="en-US" sz="2200" dirty="0" smtClean="0">
              <a:cs typeface="B Nazanin"/>
            </a:endParaRPr>
          </a:p>
          <a:p>
            <a:pPr lvl="0" algn="r" rtl="1"/>
            <a:r>
              <a:rPr lang="fa-IR" sz="2200" dirty="0" smtClean="0">
                <a:cs typeface="B Nazanin"/>
              </a:rPr>
              <a:t>مصرف داروها گروه گلوکوکورتیکوئید لووتیروکسین حتی مازول ، پروپیل تیواوراسیل ، لیتیم ، داروهای کاهنده ایمنی ، مولتی ویتامین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.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lvl="0" algn="r" rtl="1"/>
            <a:endParaRPr lang="en-US" sz="2000" dirty="0">
              <a:cs typeface="B Nazanin" pitchFamily="2" charset="-78"/>
            </a:endParaRPr>
          </a:p>
        </p:txBody>
      </p:sp>
      <p:sp useBgFill="1">
        <p:nvSpPr>
          <p:cNvPr id="4" name="Title 1"/>
          <p:cNvSpPr txBox="1">
            <a:spLocks/>
          </p:cNvSpPr>
          <p:nvPr/>
        </p:nvSpPr>
        <p:spPr>
          <a:xfrm>
            <a:off x="1143000" y="457200"/>
            <a:ext cx="70866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جمعیت مطالعه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23700" y="1340768"/>
                <a:ext cx="8424936" cy="5378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fa-IR" sz="2200" b="1" dirty="0">
                    <a:solidFill>
                      <a:prstClr val="black"/>
                    </a:solidFill>
                    <a:latin typeface="Calibri"/>
                    <a:cs typeface="B Nazanin"/>
                  </a:rPr>
                  <a:t>براساس همبستگی بین </a:t>
                </a:r>
                <a:r>
                  <a:rPr lang="en-US" sz="2200" b="1" dirty="0">
                    <a:solidFill>
                      <a:prstClr val="black"/>
                    </a:solidFill>
                    <a:latin typeface="Calibri"/>
                    <a:cs typeface="B Nazanin"/>
                  </a:rPr>
                  <a:t>Vit D</a:t>
                </a:r>
                <a:r>
                  <a:rPr lang="fa-IR" sz="2200" b="1" dirty="0">
                    <a:solidFill>
                      <a:prstClr val="black"/>
                    </a:solidFill>
                    <a:latin typeface="Calibri"/>
                    <a:cs typeface="B Nazanin"/>
                  </a:rPr>
                  <a:t> </a:t>
                </a:r>
                <a:r>
                  <a:rPr lang="fa-IR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و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Anti TPO </a:t>
                </a:r>
                <a:r>
                  <a:rPr lang="fa-IR" sz="2200" b="1" dirty="0">
                    <a:solidFill>
                      <a:prstClr val="black"/>
                    </a:solidFill>
                    <a:latin typeface="Calibri"/>
                    <a:cs typeface="B Nazanin"/>
                  </a:rPr>
                  <a:t>با توجه </a:t>
                </a:r>
                <a:r>
                  <a:rPr lang="fa-IR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به مطالعه 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shine)</a:t>
                </a:r>
                <a:r>
                  <a:rPr lang="fa-IR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 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(</a:t>
                </a:r>
                <a:r>
                  <a:rPr lang="fa-IR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برآورد توسط</a:t>
                </a:r>
                <a:r>
                  <a:rPr lang="en-US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r=0/18  </a:t>
                </a:r>
                <a:r>
                  <a:rPr lang="fa-IR" sz="2200" b="1" dirty="0" smtClean="0">
                    <a:solidFill>
                      <a:prstClr val="black"/>
                    </a:solidFill>
                    <a:latin typeface="Calibri"/>
                    <a:cs typeface="B Nazanin"/>
                  </a:rPr>
                  <a:t>و </a:t>
                </a:r>
                <a:r>
                  <a:rPr lang="fa-IR" sz="2200" b="1" dirty="0">
                    <a:solidFill>
                      <a:prstClr val="black"/>
                    </a:solidFill>
                    <a:latin typeface="Calibri"/>
                    <a:cs typeface="B Nazanin"/>
                  </a:rPr>
                  <a:t>فرمول زیر</a:t>
                </a:r>
                <a:r>
                  <a:rPr lang="fa-IR" dirty="0" smtClean="0">
                    <a:solidFill>
                      <a:prstClr val="black"/>
                    </a:solidFill>
                    <a:latin typeface="Calibri"/>
                  </a:rPr>
                  <a:t>:</a:t>
                </a:r>
              </a:p>
              <a:p>
                <a:pPr algn="r" rtl="1"/>
                <a:endParaRPr lang="fa-IR" dirty="0">
                  <a:solidFill>
                    <a:prstClr val="black"/>
                  </a:solidFill>
                  <a:latin typeface="Calibri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		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          2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	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 (z</a:t>
                </a:r>
                <a:r>
                  <a:rPr lang="en-US" baseline="-25000" dirty="0" smtClean="0">
                    <a:solidFill>
                      <a:prstClr val="black"/>
                    </a:solidFill>
                    <a:latin typeface="Calibri"/>
                  </a:rPr>
                  <a:t>1-a/2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+z</a:t>
                </a:r>
                <a:r>
                  <a:rPr lang="en-US" baseline="-25000" dirty="0" smtClean="0">
                    <a:solidFill>
                      <a:prstClr val="black"/>
                    </a:solidFill>
                    <a:latin typeface="Calibri"/>
                  </a:rPr>
                  <a:t>1-β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)</a:t>
                </a:r>
                <a:r>
                  <a:rPr lang="fa-IR" dirty="0" smtClean="0">
                    <a:solidFill>
                      <a:prstClr val="black"/>
                    </a:solidFill>
                    <a:latin typeface="Calibri"/>
                  </a:rPr>
                  <a:t>    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N=			+3</a:t>
                </a:r>
                <a:r>
                  <a:rPr lang="fa-IR" dirty="0" smtClean="0">
                    <a:solidFill>
                      <a:prstClr val="black"/>
                    </a:solidFill>
                    <a:latin typeface="Calibri"/>
                  </a:rPr>
                  <a:t>    =   </a:t>
                </a:r>
                <a:endParaRPr lang="en-US" dirty="0" smtClean="0">
                  <a:solidFill>
                    <a:prstClr val="black"/>
                  </a:solidFill>
                  <a:latin typeface="Calibri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Calibri"/>
                  </a:rPr>
                  <a:t>ln</a:t>
                </a: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) 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 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a=5%              </a:t>
                </a:r>
              </a:p>
              <a:p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 z</a:t>
                </a:r>
                <a:r>
                  <a:rPr lang="en-US" baseline="-25000" dirty="0" smtClean="0">
                    <a:solidFill>
                      <a:prstClr val="black"/>
                    </a:solidFill>
                    <a:latin typeface="Calibri"/>
                  </a:rPr>
                  <a:t>1-a/2=1/96</a:t>
                </a:r>
              </a:p>
              <a:p>
                <a:pPr lvl="0"/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B=90%</a:t>
                </a:r>
              </a:p>
              <a:p>
                <a:pPr lvl="0"/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z</a:t>
                </a:r>
                <a:r>
                  <a:rPr lang="en-US" baseline="-25000" dirty="0" smtClean="0">
                    <a:solidFill>
                      <a:prstClr val="black"/>
                    </a:solidFill>
                    <a:latin typeface="Calibri"/>
                  </a:rPr>
                  <a:t>1-β=1/28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N=320</a:t>
                </a:r>
              </a:p>
              <a:p>
                <a:pPr algn="r" rtl="1"/>
                <a:endParaRPr lang="fa-IR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r" rtl="1"/>
                <a:endParaRPr lang="fa-IR" dirty="0">
                  <a:solidFill>
                    <a:prstClr val="black"/>
                  </a:solidFill>
                  <a:latin typeface="Calibri"/>
                </a:endParaRPr>
              </a:p>
              <a:p>
                <a:pPr algn="r" rtl="1"/>
                <a:r>
                  <a:rPr lang="fa-IR" sz="2200" b="1" dirty="0">
                    <a:solidFill>
                      <a:prstClr val="black"/>
                    </a:solidFill>
                    <a:latin typeface="Calibri"/>
                    <a:cs typeface="B Nazanin"/>
                  </a:rPr>
                  <a:t>نمونه لازم است</a:t>
                </a:r>
                <a:r>
                  <a:rPr lang="fa-IR" dirty="0">
                    <a:solidFill>
                      <a:prstClr val="black"/>
                    </a:solidFill>
                    <a:latin typeface="Calibri"/>
                  </a:rPr>
                  <a:t>.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algn="r" rtl="1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0" y="1340768"/>
                <a:ext cx="8424936" cy="5378524"/>
              </a:xfrm>
              <a:prstGeom prst="rect">
                <a:avLst/>
              </a:prstGeom>
              <a:blipFill rotWithShape="0">
                <a:blip r:embed="rId3"/>
                <a:stretch>
                  <a:fillRect l="-941" t="-1474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ket 8"/>
          <p:cNvSpPr/>
          <p:nvPr/>
        </p:nvSpPr>
        <p:spPr>
          <a:xfrm>
            <a:off x="2743000" y="2073436"/>
            <a:ext cx="73152" cy="914400"/>
          </a:xfrm>
          <a:prstGeom prst="rightBracke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1254144" y="2073436"/>
            <a:ext cx="73152" cy="914400"/>
          </a:xfrm>
          <a:prstGeom prst="leftBracke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Minus 13"/>
          <p:cNvSpPr/>
          <p:nvPr/>
        </p:nvSpPr>
        <p:spPr>
          <a:xfrm>
            <a:off x="1259632" y="2636912"/>
            <a:ext cx="1477880" cy="64267"/>
          </a:xfrm>
          <a:prstGeom prst="mathMinus">
            <a:avLst/>
          </a:prstGeom>
          <a:solidFill>
            <a:srgbClr val="4F81BD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 useBgFill="1">
        <p:nvSpPr>
          <p:cNvPr id="6" name="Title 1"/>
          <p:cNvSpPr txBox="1">
            <a:spLocks/>
          </p:cNvSpPr>
          <p:nvPr/>
        </p:nvSpPr>
        <p:spPr>
          <a:xfrm>
            <a:off x="1219200" y="457200"/>
            <a:ext cx="69342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7500" lnSpcReduction="10000"/>
          </a:bodyPr>
          <a:lstStyle/>
          <a:p>
            <a:pPr algn="ct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حجم نمونه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3997660" y="2073436"/>
            <a:ext cx="73152" cy="914400"/>
          </a:xfrm>
          <a:prstGeom prst="leftBracke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Minus 9"/>
          <p:cNvSpPr/>
          <p:nvPr/>
        </p:nvSpPr>
        <p:spPr>
          <a:xfrm>
            <a:off x="4214256" y="2530636"/>
            <a:ext cx="1477880" cy="64267"/>
          </a:xfrm>
          <a:prstGeom prst="mathMinus">
            <a:avLst/>
          </a:prstGeom>
          <a:solidFill>
            <a:srgbClr val="4F81BD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729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200" b="1" dirty="0" smtClean="0">
                <a:cs typeface="B Nazanin" pitchFamily="2" charset="-78"/>
              </a:rPr>
              <a:t>تعیین ارتباط بین سطوح مختلف ویتامین </a:t>
            </a:r>
            <a:r>
              <a:rPr lang="en-US" sz="3200" b="1" dirty="0" smtClean="0">
                <a:cs typeface="B Nazanin" pitchFamily="2" charset="-78"/>
              </a:rPr>
              <a:t>D</a:t>
            </a:r>
            <a:r>
              <a:rPr lang="fa-IR" sz="3200" b="1" dirty="0" smtClean="0">
                <a:cs typeface="B Nazanin" pitchFamily="2" charset="-78"/>
              </a:rPr>
              <a:t> و بیماری­های خودایمن تیروئید در مطالعه تیروئید تهران</a:t>
            </a:r>
            <a:r>
              <a:rPr lang="en-US" sz="3200" b="1" dirty="0" smtClean="0">
                <a:cs typeface="B Nazanin" pitchFamily="2" charset="-78"/>
              </a:rPr>
              <a:t>     </a:t>
            </a:r>
            <a:r>
              <a:rPr lang="en-US" sz="2800" dirty="0" smtClean="0">
                <a:cs typeface="B Nazanin" pitchFamily="2" charset="-78"/>
              </a:rPr>
              <a:t>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rtl="1">
              <a:lnSpc>
                <a:spcPct val="80000"/>
              </a:lnSpc>
              <a:buClr>
                <a:srgbClr val="9999CC"/>
              </a:buClr>
              <a:buNone/>
            </a:pPr>
            <a:r>
              <a:rPr lang="fa-IR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ارائه </a:t>
            </a:r>
            <a:r>
              <a:rPr lang="fa-IR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دهنده:فاطمه سیما سعیدیان </a:t>
            </a:r>
            <a:r>
              <a:rPr lang="fa-IR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دستیار فوق تخصصی غدد بالغین</a:t>
            </a:r>
          </a:p>
          <a:p>
            <a:pPr lvl="1" rtl="1">
              <a:lnSpc>
                <a:spcPct val="80000"/>
              </a:lnSpc>
              <a:buClr>
                <a:srgbClr val="9999CC"/>
              </a:buClr>
              <a:buNone/>
            </a:pP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استاد راهنما:دکتر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فرزانه سروقدی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  <a:p>
            <a:pPr lvl="1" rtl="1">
              <a:lnSpc>
                <a:spcPct val="80000"/>
              </a:lnSpc>
              <a:buClr>
                <a:srgbClr val="9999CC"/>
              </a:buClr>
              <a:buNone/>
            </a:pPr>
            <a:r>
              <a:rPr lang="fa-IR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ا</a:t>
            </a:r>
            <a:r>
              <a:rPr lang="fa-IR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ستاد مشاور:دکتر </a:t>
            </a:r>
            <a:r>
              <a:rPr lang="fa-IR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عطیه آموزگار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040" y="1219200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اخذ اطلاعات از طریق تکمیل پرسشنامه حاوی</a:t>
            </a:r>
            <a:r>
              <a:rPr lang="fa-IR" sz="2000" b="1" dirty="0" smtClean="0">
                <a:cs typeface="B Nazanin" pitchFamily="2" charset="-78"/>
              </a:rPr>
              <a:t>:</a:t>
            </a:r>
            <a:r>
              <a:rPr lang="en-US" sz="2000" b="1" dirty="0" smtClean="0">
                <a:cs typeface="B Nazanin" pitchFamily="2" charset="-78"/>
              </a:rPr>
              <a:t>                                                                                            </a:t>
            </a:r>
            <a:endParaRPr lang="en-US" sz="2000" dirty="0">
              <a:cs typeface="B Nazanin" pitchFamily="2" charset="-78"/>
            </a:endParaRPr>
          </a:p>
          <a:p>
            <a:pPr algn="r" rtl="1"/>
            <a:r>
              <a:rPr lang="fa-IR" sz="2000" dirty="0">
                <a:cs typeface="B Nazanin" pitchFamily="2" charset="-78"/>
              </a:rPr>
              <a:t>مشخصات شناسنامه­ای، مصرف دارو، مصرف سیگار، وضعیت تحرک بدنی، وضعیت بارداری و شیردهی، </a:t>
            </a:r>
            <a:r>
              <a:rPr lang="fa-IR" sz="2000" dirty="0" smtClean="0">
                <a:cs typeface="B Nazanin" pitchFamily="2" charset="-78"/>
              </a:rPr>
              <a:t>سابقه</a:t>
            </a:r>
            <a:r>
              <a:rPr lang="en-US" sz="2000" dirty="0" smtClean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بیماری </a:t>
            </a:r>
            <a:r>
              <a:rPr lang="fa-IR" sz="2000" dirty="0">
                <a:cs typeface="B Nazanin" pitchFamily="2" charset="-78"/>
              </a:rPr>
              <a:t>و سابقه مصرف </a:t>
            </a:r>
            <a:r>
              <a:rPr lang="fa-IR" sz="2000" dirty="0" smtClean="0">
                <a:cs typeface="B Nazanin" pitchFamily="2" charset="-78"/>
              </a:rPr>
              <a:t>دارو                         </a:t>
            </a:r>
          </a:p>
          <a:p>
            <a:pPr algn="r" rtl="1"/>
            <a:r>
              <a:rPr lang="fa-IR" sz="2000" dirty="0" smtClean="0">
                <a:cs typeface="B Nazanin" pitchFamily="2" charset="-78"/>
              </a:rPr>
              <a:t>  </a:t>
            </a:r>
            <a:endParaRPr lang="en-US" sz="2000" dirty="0" smtClean="0"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cs typeface="B Nazanin" pitchFamily="2" charset="-78"/>
              </a:rPr>
              <a:t>روش </a:t>
            </a:r>
            <a:r>
              <a:rPr lang="fa-IR" sz="2000" b="1" dirty="0">
                <a:cs typeface="B Nazanin" pitchFamily="2" charset="-78"/>
              </a:rPr>
              <a:t>اجرای تحقیق</a:t>
            </a:r>
            <a:endParaRPr lang="en-US" sz="2000" dirty="0">
              <a:cs typeface="B Nazanin" pitchFamily="2" charset="-78"/>
            </a:endParaRPr>
          </a:p>
          <a:p>
            <a:pPr algn="r" rtl="1"/>
            <a:r>
              <a:rPr lang="en-US" sz="2000" dirty="0">
                <a:cs typeface="B Nazanin"/>
              </a:rPr>
              <a:t>TTS</a:t>
            </a:r>
            <a:r>
              <a:rPr lang="fa-IR" sz="2000" dirty="0">
                <a:cs typeface="B Nazanin"/>
              </a:rPr>
              <a:t> یک مطالعه کوهورت آینده­نگر و زیرمجموع </a:t>
            </a:r>
            <a:r>
              <a:rPr lang="en-US" sz="2000" dirty="0">
                <a:cs typeface="B Nazanin"/>
              </a:rPr>
              <a:t>TLGS</a:t>
            </a:r>
            <a:r>
              <a:rPr lang="fa-IR" sz="2000" dirty="0">
                <a:cs typeface="B Nazanin"/>
              </a:rPr>
              <a:t> می­باشد که با هدف تعیین شیوع عوامل خطر بیماری­های غیرواگیر و ارزیابی تأثیر شیوه زندگی سالم در بهبود این عوامل خطر پیشگیری یا به تأخیر انداختن بیماری­های غیرواگیر طراحی شده است.</a:t>
            </a:r>
            <a:endParaRPr lang="en-US" sz="2000" dirty="0">
              <a:cs typeface="B Nazanin"/>
            </a:endParaRPr>
          </a:p>
          <a:p>
            <a:pPr algn="r" rtl="1"/>
            <a:endParaRPr lang="en-US" sz="2000" dirty="0" smtClean="0">
              <a:cs typeface="B Nazanin"/>
            </a:endParaRPr>
          </a:p>
          <a:p>
            <a:pPr algn="r" rtl="1"/>
            <a:r>
              <a:rPr lang="fa-IR" sz="2000" dirty="0" smtClean="0">
                <a:cs typeface="B Nazanin"/>
              </a:rPr>
              <a:t>بعد </a:t>
            </a:r>
            <a:r>
              <a:rPr lang="fa-IR" sz="2000" dirty="0">
                <a:cs typeface="B Nazanin"/>
              </a:rPr>
              <a:t>از کنار گذاشتن بیماران با سابقه مصرف مولتی </a:t>
            </a:r>
            <a:r>
              <a:rPr lang="fa-IR" sz="2000" dirty="0" smtClean="0">
                <a:cs typeface="B Nazanin"/>
              </a:rPr>
              <a:t>ویتامین ومصرف سایر داروهای ذکرشده و بیماریهای کبدی و کلیوی افراد </a:t>
            </a:r>
            <a:r>
              <a:rPr lang="fa-IR" sz="2000" dirty="0">
                <a:cs typeface="B Nazanin"/>
              </a:rPr>
              <a:t>بالای 20 سال شرکت­کننده در حداقل دریکی از فازهای چهارگانه </a:t>
            </a:r>
            <a:r>
              <a:rPr lang="en-US" sz="2000" dirty="0">
                <a:cs typeface="B Nazanin"/>
              </a:rPr>
              <a:t>TTS</a:t>
            </a:r>
            <a:r>
              <a:rPr lang="fa-IR" sz="2000" dirty="0">
                <a:cs typeface="B Nazanin"/>
              </a:rPr>
              <a:t> که نمونه کافی جهت اندازه­گیری </a:t>
            </a:r>
            <a:r>
              <a:rPr lang="en-US" sz="2000" dirty="0">
                <a:cs typeface="B Nazanin"/>
              </a:rPr>
              <a:t>FT4</a:t>
            </a:r>
            <a:r>
              <a:rPr lang="fa-IR" sz="2000" dirty="0">
                <a:cs typeface="B Nazanin"/>
              </a:rPr>
              <a:t>، </a:t>
            </a:r>
            <a:r>
              <a:rPr lang="en-US" sz="2000" dirty="0">
                <a:cs typeface="B Nazanin"/>
              </a:rPr>
              <a:t>TSH</a:t>
            </a:r>
            <a:r>
              <a:rPr lang="fa-IR" sz="2000" dirty="0">
                <a:cs typeface="B Nazanin"/>
              </a:rPr>
              <a:t>، </a:t>
            </a:r>
            <a:r>
              <a:rPr lang="en-US" sz="2000" dirty="0" smtClean="0">
                <a:cs typeface="B Nazanin"/>
              </a:rPr>
              <a:t>TPO </a:t>
            </a:r>
            <a:r>
              <a:rPr lang="en-US" sz="2000" dirty="0">
                <a:cs typeface="B Nazanin"/>
              </a:rPr>
              <a:t>Ab</a:t>
            </a:r>
            <a:r>
              <a:rPr lang="fa-IR" sz="2000" dirty="0">
                <a:cs typeface="B Nazanin"/>
              </a:rPr>
              <a:t> و </a:t>
            </a:r>
            <a:r>
              <a:rPr lang="en-US" sz="2000" dirty="0">
                <a:cs typeface="B Nazanin"/>
              </a:rPr>
              <a:t>25OHD</a:t>
            </a:r>
            <a:r>
              <a:rPr lang="fa-IR" sz="2000" dirty="0">
                <a:cs typeface="B Nazanin"/>
              </a:rPr>
              <a:t> داشته وارد مطالعه می­شوند.</a:t>
            </a:r>
            <a:endParaRPr lang="en-US" sz="2000" dirty="0">
              <a:cs typeface="B Nazanin"/>
            </a:endParaRPr>
          </a:p>
          <a:p>
            <a:pPr algn="r" rtl="1"/>
            <a:endParaRPr lang="en-US" sz="2000" dirty="0" smtClean="0">
              <a:cs typeface="B Nazanin"/>
            </a:endParaRPr>
          </a:p>
          <a:p>
            <a:pPr algn="r" rtl="1"/>
            <a:r>
              <a:rPr lang="fa-IR" sz="2000" dirty="0" smtClean="0">
                <a:cs typeface="B Nazanin"/>
              </a:rPr>
              <a:t>سپس </a:t>
            </a:r>
            <a:r>
              <a:rPr lang="fa-IR" sz="2000" dirty="0">
                <a:cs typeface="B Nazanin"/>
              </a:rPr>
              <a:t>میزان شیوع مثبت بودن </a:t>
            </a:r>
            <a:r>
              <a:rPr lang="en-US" sz="2000" dirty="0">
                <a:cs typeface="B Nazanin"/>
              </a:rPr>
              <a:t>TPO</a:t>
            </a:r>
            <a:r>
              <a:rPr lang="fa-IR" sz="2000" dirty="0">
                <a:cs typeface="B Nazanin"/>
              </a:rPr>
              <a:t> در افراد با کمیود و ناکفایتی و کفایت ویتامین </a:t>
            </a:r>
            <a:r>
              <a:rPr lang="en-US" sz="2000" dirty="0">
                <a:cs typeface="B Nazanin"/>
              </a:rPr>
              <a:t>D</a:t>
            </a:r>
            <a:r>
              <a:rPr lang="fa-IR" sz="2000" dirty="0">
                <a:cs typeface="B Nazanin"/>
              </a:rPr>
              <a:t> محاسبه و ارتباط بین سطوح مختلف ویتامین </a:t>
            </a:r>
            <a:r>
              <a:rPr lang="en-US" sz="2000" dirty="0">
                <a:cs typeface="B Nazanin"/>
              </a:rPr>
              <a:t>D</a:t>
            </a:r>
            <a:r>
              <a:rPr lang="fa-IR" sz="2000" dirty="0">
                <a:cs typeface="B Nazanin"/>
              </a:rPr>
              <a:t> و بیماری­های خودایمن تیروئید تعیین می­شود.</a:t>
            </a:r>
            <a:endParaRPr lang="en-US" sz="2000" dirty="0">
              <a:cs typeface="B Nazanin"/>
            </a:endParaRPr>
          </a:p>
          <a:p>
            <a:pPr algn="r"/>
            <a:r>
              <a:rPr lang="fa-IR" sz="2000" dirty="0" smtClean="0">
                <a:cs typeface="B Nazanin" pitchFamily="2" charset="-78"/>
              </a:rPr>
              <a:t>                                                                                              </a:t>
            </a:r>
            <a:r>
              <a:rPr lang="fa-IR" dirty="0" smtClean="0"/>
              <a:t> </a:t>
            </a:r>
            <a:endParaRPr lang="en-US" dirty="0"/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1127820" y="381000"/>
            <a:ext cx="73914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اجراي تحقيق و جمع آوري داده هاي آن و مشخصات ابزار جمع آوري داده ها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0190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41438"/>
            <a:ext cx="8502162" cy="4525962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rtl="1">
              <a:spcAft>
                <a:spcPts val="1200"/>
              </a:spcAft>
              <a:buFontTx/>
              <a:buNone/>
              <a:defRPr/>
            </a:pPr>
            <a:endParaRPr lang="fa-IR" altLang="en-US" sz="100" b="1" dirty="0" smtClean="0">
              <a:solidFill>
                <a:srgbClr val="FF6600"/>
              </a:solidFill>
              <a:ea typeface="+mn-ea"/>
              <a:cs typeface="B Mitra" pitchFamily="2" charset="-78"/>
            </a:endParaRPr>
          </a:p>
          <a:p>
            <a:pPr marL="0" indent="0" algn="r" rtl="1">
              <a:spcAft>
                <a:spcPts val="1200"/>
              </a:spcAft>
              <a:buFontTx/>
              <a:buNone/>
              <a:defRPr/>
            </a:pPr>
            <a:r>
              <a:rPr lang="fa-IR" alt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Mitra" pitchFamily="2" charset="-78"/>
              </a:rPr>
              <a:t>بررسی های آنتروپومتری</a:t>
            </a:r>
          </a:p>
          <a:p>
            <a:pPr marL="457200" lvl="1" indent="0" algn="r" rtl="1">
              <a:buNone/>
              <a:defRPr/>
            </a:pPr>
            <a:r>
              <a:rPr lang="fa-IR" altLang="en-US" sz="2800" b="1" dirty="0" smtClean="0">
                <a:ea typeface="+mn-ea"/>
                <a:cs typeface="B Mitra" pitchFamily="2" charset="-78"/>
              </a:rPr>
              <a:t>وزن: </a:t>
            </a:r>
            <a:r>
              <a:rPr lang="fa-IR" sz="2400" dirty="0" smtClean="0">
                <a:ea typeface="+mn-ea"/>
                <a:cs typeface="B Mitra" panose="00000400000000000000" pitchFamily="2" charset="-78"/>
              </a:rPr>
              <a:t>با </a:t>
            </a:r>
            <a:r>
              <a:rPr lang="fa-IR" sz="2400" dirty="0">
                <a:ea typeface="+mn-ea"/>
                <a:cs typeface="B Mitra" panose="00000400000000000000" pitchFamily="2" charset="-78"/>
              </a:rPr>
              <a:t>حداقل پوشش و بدون كفش با استفاده از ترازوي </a:t>
            </a:r>
            <a:r>
              <a:rPr lang="fa-IR" sz="2400" dirty="0" smtClean="0">
                <a:ea typeface="+mn-ea"/>
                <a:cs typeface="B Mitra" panose="00000400000000000000" pitchFamily="2" charset="-78"/>
              </a:rPr>
              <a:t>ديجيتالي </a:t>
            </a: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Seca</a:t>
            </a:r>
            <a:r>
              <a:rPr lang="fa-IR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12762" lvl="1" indent="0" algn="r" rtl="1">
              <a:spcAft>
                <a:spcPts val="1200"/>
              </a:spcAft>
              <a:buFontTx/>
              <a:buNone/>
              <a:defRPr/>
            </a:pPr>
            <a:r>
              <a:rPr lang="fa-IR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fa-IR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( </a:t>
            </a:r>
            <a:r>
              <a:rPr lang="fa-IR" sz="2000" dirty="0" smtClean="0">
                <a:latin typeface="Times New Roman" panose="02020603050405020304" pitchFamily="18" charset="0"/>
                <a:ea typeface="+mn-ea"/>
                <a:cs typeface="B Mitra" panose="00000400000000000000" pitchFamily="2" charset="-78"/>
              </a:rPr>
              <a:t>با دقت  0/1 کیلوگرم)</a:t>
            </a:r>
            <a:endParaRPr lang="fa-IR" altLang="en-US" sz="2800" dirty="0" smtClean="0">
              <a:ea typeface="+mn-ea"/>
              <a:cs typeface="B Mitra" pitchFamily="2" charset="-78"/>
            </a:endParaRPr>
          </a:p>
          <a:p>
            <a:pPr marL="457200" lvl="1" indent="0" algn="r" rtl="1">
              <a:spcAft>
                <a:spcPts val="1200"/>
              </a:spcAft>
              <a:buNone/>
              <a:defRPr/>
            </a:pPr>
            <a:r>
              <a:rPr lang="fa-IR" altLang="en-US" sz="2800" b="1" dirty="0" smtClean="0">
                <a:ea typeface="+mn-ea"/>
                <a:cs typeface="B Mitra" pitchFamily="2" charset="-78"/>
              </a:rPr>
              <a:t>قد: </a:t>
            </a:r>
            <a:r>
              <a:rPr lang="fa-IR" sz="2400" dirty="0">
                <a:ea typeface="+mn-ea"/>
                <a:cs typeface="B Mitra" panose="00000400000000000000" pitchFamily="2" charset="-78"/>
              </a:rPr>
              <a:t>در وضعيت ايستاده در كنار ديوار و بدون كفش در حالي كه كتف‌ها در شرايط عادي قرار دارند </a:t>
            </a:r>
            <a:r>
              <a:rPr lang="fa-IR" sz="2000" dirty="0" smtClean="0">
                <a:ea typeface="+mn-ea"/>
                <a:cs typeface="B Mitra" panose="00000400000000000000" pitchFamily="2" charset="-78"/>
              </a:rPr>
              <a:t>(با دقت 1 سانتی متر)</a:t>
            </a:r>
            <a:endParaRPr lang="fa-IR" altLang="en-US" sz="2000" dirty="0">
              <a:ea typeface="+mn-ea"/>
              <a:cs typeface="B Mitra" panose="00000400000000000000" pitchFamily="2" charset="-78"/>
            </a:endParaRPr>
          </a:p>
          <a:p>
            <a:pPr marL="457200" lvl="1" indent="0" algn="r" rtl="1">
              <a:buNone/>
              <a:defRPr/>
            </a:pPr>
            <a:r>
              <a:rPr lang="fa-IR" altLang="en-US" sz="2800" b="1" dirty="0" smtClean="0">
                <a:ea typeface="+mn-ea"/>
                <a:cs typeface="B Mitra" pitchFamily="2" charset="-78"/>
              </a:rPr>
              <a:t>شاخص توده بدنی: </a:t>
            </a:r>
            <a:r>
              <a:rPr lang="fa-IR" sz="2400" dirty="0">
                <a:ea typeface="+mn-ea"/>
                <a:cs typeface="B Mitra" panose="00000400000000000000" pitchFamily="2" charset="-78"/>
              </a:rPr>
              <a:t>تقسيم وزن (به كيلوگرم) بر مجذور قد(به مترمربع) </a:t>
            </a:r>
            <a:endParaRPr lang="en-US" altLang="en-US" sz="2400" dirty="0">
              <a:ea typeface="+mn-ea"/>
              <a:cs typeface="B Mitra" panose="00000400000000000000" pitchFamily="2" charset="-78"/>
            </a:endParaRPr>
          </a:p>
          <a:p>
            <a:pPr>
              <a:defRPr/>
            </a:pPr>
            <a:endParaRPr lang="en-US" altLang="en-US" dirty="0" smtClean="0">
              <a:ea typeface="+mn-ea"/>
            </a:endParaRPr>
          </a:p>
        </p:txBody>
      </p:sp>
      <p:sp useBgFill="1"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6096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rtl="0"/>
            <a:r>
              <a:rPr lang="fa-I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</a:t>
            </a:r>
            <a:r>
              <a:rPr lang="fa-IR" sz="2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اجراي تحقيق و جمع آوري داده هاي آن و مشخصات ابزار جمع آوري داده </a:t>
            </a:r>
            <a:r>
              <a:rPr lang="fa-I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ها</a:t>
            </a:r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30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0200"/>
            <a:ext cx="845008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/>
              <a:t> </a:t>
            </a:r>
            <a:endParaRPr lang="en-US" dirty="0"/>
          </a:p>
          <a:p>
            <a:pPr algn="r" rtl="1"/>
            <a:r>
              <a:rPr lang="fa-IR" sz="2000" b="1" dirty="0">
                <a:cs typeface="B Nazanin" pitchFamily="2" charset="-78"/>
              </a:rPr>
              <a:t>نوع مطالعه و روش انجام آن</a:t>
            </a:r>
            <a:endParaRPr lang="en-US" sz="2000" dirty="0">
              <a:cs typeface="B Nazanin" pitchFamily="2" charset="-78"/>
            </a:endParaRP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این </a:t>
            </a:r>
            <a:r>
              <a:rPr lang="fa-IR" sz="2000" dirty="0">
                <a:cs typeface="B Nazanin" pitchFamily="2" charset="-78"/>
              </a:rPr>
              <a:t>مطالعه در قالب مطالعه تیروئید تهران </a:t>
            </a:r>
            <a:r>
              <a:rPr lang="en-US" sz="2000" dirty="0">
                <a:cs typeface="B Nazanin" pitchFamily="2" charset="-78"/>
              </a:rPr>
              <a:t>(TTS)</a:t>
            </a:r>
            <a:r>
              <a:rPr lang="fa-IR" sz="2000" dirty="0">
                <a:cs typeface="B Nazanin" pitchFamily="2" charset="-78"/>
              </a:rPr>
              <a:t> که خود در قالب طرح بزرگ­تر مطالعه قند و لیپید تهران </a:t>
            </a:r>
            <a:r>
              <a:rPr lang="en-US" sz="2000" dirty="0">
                <a:cs typeface="B Nazanin" pitchFamily="2" charset="-78"/>
              </a:rPr>
              <a:t>(TLGS)</a:t>
            </a:r>
            <a:r>
              <a:rPr lang="fa-IR" sz="2000" dirty="0">
                <a:cs typeface="B Nazanin" pitchFamily="2" charset="-78"/>
              </a:rPr>
              <a:t> می­باشد، انجام می­شود.</a:t>
            </a:r>
            <a:endParaRPr lang="en-US" sz="2000" dirty="0">
              <a:cs typeface="B Nazanin" pitchFamily="2" charset="-78"/>
            </a:endParaRP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مطالعه </a:t>
            </a:r>
            <a:r>
              <a:rPr lang="fa-IR" sz="2000" dirty="0">
                <a:cs typeface="B Nazanin" pitchFamily="2" charset="-78"/>
              </a:rPr>
              <a:t>به روش مقطعی </a:t>
            </a:r>
            <a:r>
              <a:rPr lang="en-US" sz="2000" dirty="0">
                <a:cs typeface="B Nazanin" pitchFamily="2" charset="-78"/>
              </a:rPr>
              <a:t>(Cross </a:t>
            </a:r>
            <a:r>
              <a:rPr lang="en-US" sz="2000" dirty="0" smtClean="0">
                <a:cs typeface="B Nazanin" pitchFamily="2" charset="-78"/>
              </a:rPr>
              <a:t>Sectional)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و جمعیت هدف افراد بیشتر و مساوی 20 سال ساکن در منطقه 13 تهران </a:t>
            </a:r>
            <a:r>
              <a:rPr lang="fa-IR" sz="2000" dirty="0" smtClean="0">
                <a:cs typeface="B Nazanin" pitchFamily="2" charset="-78"/>
              </a:rPr>
              <a:t>است</a:t>
            </a:r>
          </a:p>
          <a:p>
            <a:pPr algn="r" rtl="1"/>
            <a:endParaRPr lang="fa-IR" sz="2000" b="1" dirty="0" smtClean="0">
              <a:cs typeface="B Nazanin" pitchFamily="2" charset="-78"/>
            </a:endParaRPr>
          </a:p>
          <a:p>
            <a:pPr lvl="0" algn="r" rtl="1"/>
            <a:endParaRPr lang="en-US" dirty="0"/>
          </a:p>
          <a:p>
            <a:pPr algn="r" rtl="1"/>
            <a:endParaRPr lang="en-US" dirty="0"/>
          </a:p>
          <a:p>
            <a:pPr algn="r" rtl="1"/>
            <a:r>
              <a:rPr lang="fa-IR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  <p:sp useBgFill="1">
        <p:nvSpPr>
          <p:cNvPr id="4" name="Title 1"/>
          <p:cNvSpPr txBox="1">
            <a:spLocks/>
          </p:cNvSpPr>
          <p:nvPr/>
        </p:nvSpPr>
        <p:spPr>
          <a:xfrm>
            <a:off x="990600" y="685800"/>
            <a:ext cx="73914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اجراي تحقيق و جمع آوري داده هاي آن و مشخصات ابزار جمع آوري داده ها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3672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0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fa-IR" sz="2000" dirty="0" smtClean="0">
              <a:cs typeface="B Nazanin" pitchFamily="2" charset="-78"/>
            </a:endParaRPr>
          </a:p>
          <a:p>
            <a:pPr algn="just" rtl="1"/>
            <a:r>
              <a:rPr lang="fa-IR" sz="2000" dirty="0" smtClean="0">
                <a:cs typeface="B Nazanin" pitchFamily="2" charset="-78"/>
              </a:rPr>
              <a:t>دامنه </a:t>
            </a:r>
            <a:r>
              <a:rPr lang="fa-IR" sz="2000" dirty="0">
                <a:cs typeface="B Nazanin" pitchFamily="2" charset="-78"/>
              </a:rPr>
              <a:t>نرمال استفاده شده برای </a:t>
            </a:r>
            <a:r>
              <a:rPr lang="en-US" sz="2000" dirty="0">
                <a:cs typeface="B Nazanin" pitchFamily="2" charset="-78"/>
              </a:rPr>
              <a:t>FT4</a:t>
            </a:r>
            <a:r>
              <a:rPr lang="fa-IR" sz="2000" dirty="0">
                <a:cs typeface="B Nazanin" pitchFamily="2" charset="-78"/>
              </a:rPr>
              <a:t>، </a:t>
            </a:r>
            <a:r>
              <a:rPr lang="en-US" sz="2000" dirty="0">
                <a:cs typeface="B Nazanin" pitchFamily="2" charset="-78"/>
              </a:rPr>
              <a:t>TSH</a:t>
            </a:r>
            <a:r>
              <a:rPr lang="fa-IR" sz="2000" dirty="0">
                <a:cs typeface="B Nazanin" pitchFamily="2" charset="-78"/>
              </a:rPr>
              <a:t>، </a:t>
            </a:r>
            <a:r>
              <a:rPr lang="en-US" sz="2000" dirty="0">
                <a:cs typeface="B Nazanin" pitchFamily="2" charset="-78"/>
              </a:rPr>
              <a:t>Anti TPO</a:t>
            </a:r>
            <a:r>
              <a:rPr lang="fa-IR" sz="2000" dirty="0">
                <a:cs typeface="B Nazanin" pitchFamily="2" charset="-78"/>
              </a:rPr>
              <a:t> مقادیر تعیین شده در همان جمعیت مطالعه قند و لیپید تهران می­باشد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algn="just" rtl="1"/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en-US" sz="2000" dirty="0">
                <a:cs typeface="B Nazanin" pitchFamily="2" charset="-78"/>
              </a:rPr>
              <a:t>Intera Assay </a:t>
            </a:r>
            <a:r>
              <a:rPr lang="en-US" sz="2000" dirty="0" smtClean="0">
                <a:cs typeface="B Nazanin" pitchFamily="2" charset="-78"/>
              </a:rPr>
              <a:t>CV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و </a:t>
            </a:r>
            <a:r>
              <a:rPr lang="en-US" sz="2000" dirty="0">
                <a:cs typeface="B Nazanin" pitchFamily="2" charset="-78"/>
              </a:rPr>
              <a:t>Inter Assay</a:t>
            </a:r>
            <a:r>
              <a:rPr lang="fa-IR" sz="2000" dirty="0">
                <a:cs typeface="B Nazanin" pitchFamily="2" charset="-78"/>
              </a:rPr>
              <a:t> برای </a:t>
            </a:r>
            <a:r>
              <a:rPr lang="en-US" sz="2000" dirty="0">
                <a:cs typeface="B Nazanin" pitchFamily="2" charset="-78"/>
              </a:rPr>
              <a:t>FT4</a:t>
            </a:r>
            <a:r>
              <a:rPr lang="fa-IR" sz="2000" dirty="0">
                <a:cs typeface="B Nazanin" pitchFamily="2" charset="-78"/>
              </a:rPr>
              <a:t> به ترتیب 3/1% و 7/3% و برای </a:t>
            </a:r>
            <a:r>
              <a:rPr lang="en-US" sz="2000" dirty="0">
                <a:cs typeface="B Nazanin" pitchFamily="2" charset="-78"/>
              </a:rPr>
              <a:t>TSH</a:t>
            </a:r>
            <a:r>
              <a:rPr lang="fa-IR" sz="2000" dirty="0">
                <a:cs typeface="B Nazanin" pitchFamily="2" charset="-78"/>
              </a:rPr>
              <a:t> 5/1% و 5/4% می­باشد</a:t>
            </a:r>
            <a:r>
              <a:rPr lang="fa-IR" sz="2000" dirty="0" smtClean="0">
                <a:cs typeface="B Nazanin" pitchFamily="2" charset="-78"/>
              </a:rPr>
              <a:t>.</a:t>
            </a:r>
            <a:r>
              <a:rPr lang="en-US" sz="2000" dirty="0" smtClean="0">
                <a:cs typeface="B Nazanin" pitchFamily="2" charset="-78"/>
              </a:rPr>
              <a:t> </a:t>
            </a:r>
            <a:endParaRPr lang="fa-IR" sz="2000" dirty="0" smtClean="0">
              <a:cs typeface="B Nazanin" pitchFamily="2" charset="-78"/>
            </a:endParaRPr>
          </a:p>
          <a:p>
            <a:pPr algn="just" rtl="1"/>
            <a:endParaRPr lang="fa-IR" sz="2000" dirty="0" smtClean="0">
              <a:effectLst/>
              <a:latin typeface="Times New Roman"/>
              <a:ea typeface="Calibri"/>
              <a:cs typeface="B Nazanin" pitchFamily="2" charset="-78"/>
            </a:endParaRPr>
          </a:p>
          <a:p>
            <a:pPr algn="just" rtl="1"/>
            <a:r>
              <a:rPr lang="en-US" sz="2000" dirty="0" err="1" smtClean="0">
                <a:effectLst/>
                <a:latin typeface="Times New Roman"/>
                <a:ea typeface="Calibri"/>
                <a:cs typeface="B Nazanin" pitchFamily="2" charset="-78"/>
              </a:rPr>
              <a:t>Intera</a:t>
            </a:r>
            <a:r>
              <a:rPr lang="en-US" sz="2000" dirty="0" smtClean="0">
                <a:effectLst/>
                <a:latin typeface="Times New Roman"/>
                <a:ea typeface="Calibri"/>
                <a:cs typeface="B Nazanin" pitchFamily="2" charset="-78"/>
              </a:rPr>
              <a:t> Assay CV</a:t>
            </a:r>
            <a:r>
              <a:rPr lang="fa-IR" sz="2000" dirty="0" smtClean="0">
                <a:effectLst/>
                <a:latin typeface="Times New Roman"/>
                <a:ea typeface="Calibri"/>
                <a:cs typeface="B Nazanin" pitchFamily="2" charset="-78"/>
              </a:rPr>
              <a:t> و </a:t>
            </a:r>
            <a:r>
              <a:rPr lang="en-US" sz="2000" dirty="0" smtClean="0">
                <a:effectLst/>
                <a:latin typeface="Times New Roman"/>
                <a:ea typeface="Calibri"/>
                <a:cs typeface="B Nazanin" pitchFamily="2" charset="-78"/>
              </a:rPr>
              <a:t>Inter Assay</a:t>
            </a:r>
            <a:r>
              <a:rPr lang="fa-IR" sz="2000" dirty="0" smtClean="0">
                <a:effectLst/>
                <a:latin typeface="Times New Roman"/>
                <a:ea typeface="Calibri"/>
                <a:cs typeface="B Nazanin" pitchFamily="2" charset="-78"/>
              </a:rPr>
              <a:t> جهت اندازه­گیری </a:t>
            </a:r>
            <a:r>
              <a:rPr lang="en-US" sz="2000" dirty="0" smtClean="0">
                <a:effectLst/>
                <a:latin typeface="Times New Roman"/>
                <a:ea typeface="Calibri"/>
                <a:cs typeface="B Nazanin" pitchFamily="2" charset="-78"/>
              </a:rPr>
              <a:t>Anti TPO</a:t>
            </a:r>
            <a:r>
              <a:rPr lang="fa-IR" sz="2000" dirty="0" smtClean="0">
                <a:effectLst/>
                <a:latin typeface="Times New Roman"/>
                <a:ea typeface="Calibri"/>
                <a:cs typeface="B Nazanin" pitchFamily="2" charset="-78"/>
              </a:rPr>
              <a:t> به ترتیب 9/3% و 7/4%</a:t>
            </a:r>
            <a:r>
              <a:rPr lang="fa-IR" sz="2000" dirty="0">
                <a:ea typeface="Calibri"/>
                <a:cs typeface="B Nazanin" pitchFamily="2" charset="-78"/>
              </a:rPr>
              <a:t> </a:t>
            </a:r>
            <a:r>
              <a:rPr lang="fa-IR" sz="2000" dirty="0" smtClean="0">
                <a:effectLst/>
                <a:latin typeface="Times New Roman"/>
                <a:ea typeface="Calibri"/>
                <a:cs typeface="B Nazanin" pitchFamily="2" charset="-78"/>
              </a:rPr>
              <a:t> بود.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 useBgFill="1">
        <p:nvSpPr>
          <p:cNvPr id="4" name="Title 1"/>
          <p:cNvSpPr txBox="1">
            <a:spLocks/>
          </p:cNvSpPr>
          <p:nvPr/>
        </p:nvSpPr>
        <p:spPr>
          <a:xfrm>
            <a:off x="1066800" y="685800"/>
            <a:ext cx="7391400" cy="609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اجراي تحقيق و جمع آوري داده هاي آن و مشخصات ابزار جمع آوري داده ها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6409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01000" cy="5715000"/>
          </a:xfrm>
        </p:spPr>
        <p:txBody>
          <a:bodyPr>
            <a:normAutofit fontScale="25000" lnSpcReduction="20000"/>
          </a:bodyPr>
          <a:lstStyle/>
          <a:p>
            <a:pPr marL="0" indent="0" algn="r" rtl="1">
              <a:buNone/>
            </a:pPr>
            <a:r>
              <a:rPr lang="fa-IR" sz="7200" b="1" dirty="0">
                <a:latin typeface="Arial" panose="020B0604020202020204" pitchFamily="34" charset="0"/>
                <a:cs typeface="B Nazanin" pitchFamily="2" charset="-78"/>
              </a:rPr>
              <a:t>محدوده نرمال </a:t>
            </a:r>
            <a:r>
              <a:rPr lang="en-US" sz="7200" b="1" dirty="0" smtClean="0">
                <a:latin typeface="Arial" panose="020B0604020202020204" pitchFamily="34" charset="0"/>
                <a:cs typeface="B Nazanin" pitchFamily="2" charset="-78"/>
              </a:rPr>
              <a:t>AntiTPO</a:t>
            </a:r>
            <a:r>
              <a:rPr lang="fa-IR" sz="7200" dirty="0" smtClean="0">
                <a:latin typeface="Arial" panose="020B0604020202020204" pitchFamily="34" charset="0"/>
                <a:cs typeface="B Nazanin" pitchFamily="2" charset="-78"/>
              </a:rPr>
              <a:t>(منفی</a:t>
            </a:r>
            <a:r>
              <a:rPr lang="fa-IR" sz="7200" dirty="0">
                <a:latin typeface="Arial" panose="020B0604020202020204" pitchFamily="34" charset="0"/>
                <a:cs typeface="B Nazanin" pitchFamily="2" charset="-78"/>
              </a:rPr>
              <a:t>) تعریف شده برای آن مقادیر کمتر از </a:t>
            </a:r>
            <a:r>
              <a:rPr lang="en-US" sz="7200" dirty="0">
                <a:latin typeface="Arial" panose="020B0604020202020204" pitchFamily="34" charset="0"/>
                <a:cs typeface="B Nazanin" pitchFamily="2" charset="-78"/>
              </a:rPr>
              <a:t>Iu/ml </a:t>
            </a:r>
            <a:r>
              <a:rPr lang="fa-IR" sz="7200" dirty="0">
                <a:latin typeface="Arial" panose="020B0604020202020204" pitchFamily="34" charset="0"/>
                <a:cs typeface="B Nazanin" pitchFamily="2" charset="-78"/>
              </a:rPr>
              <a:t>40  می­باشد. موارد مساوی و بالاتر از </a:t>
            </a:r>
            <a:r>
              <a:rPr lang="en-US" sz="7200" dirty="0">
                <a:latin typeface="Arial" panose="020B0604020202020204" pitchFamily="34" charset="0"/>
                <a:cs typeface="B Nazanin" pitchFamily="2" charset="-78"/>
              </a:rPr>
              <a:t>Iu/ml/</a:t>
            </a:r>
            <a:r>
              <a:rPr lang="fa-IR" sz="7200" dirty="0">
                <a:latin typeface="Arial" panose="020B0604020202020204" pitchFamily="34" charset="0"/>
                <a:cs typeface="B Nazanin" pitchFamily="2" charset="-78"/>
              </a:rPr>
              <a:t>40 مثبت در نظر گرفته می­شود</a:t>
            </a:r>
            <a:r>
              <a:rPr lang="fa-IR" sz="7200" dirty="0" smtClean="0">
                <a:latin typeface="Arial" panose="020B0604020202020204" pitchFamily="34" charset="0"/>
                <a:cs typeface="B Nazanin" pitchFamily="2" charset="-78"/>
              </a:rPr>
              <a:t>.</a:t>
            </a:r>
            <a:r>
              <a:rPr lang="en-US" sz="7200" dirty="0" smtClean="0">
                <a:latin typeface="Arial" panose="020B0604020202020204" pitchFamily="34" charset="0"/>
                <a:cs typeface="B Nazanin" pitchFamily="2" charset="-78"/>
              </a:rPr>
              <a:t>                                            </a:t>
            </a:r>
          </a:p>
          <a:p>
            <a:pPr marL="0" indent="0" algn="r" rtl="1">
              <a:buNone/>
            </a:pPr>
            <a:endParaRPr lang="en-US" sz="7200" dirty="0">
              <a:latin typeface="Arial" panose="020B0604020202020204" pitchFamily="34" charset="0"/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7200" dirty="0" smtClean="0">
                <a:latin typeface="Arial" panose="020B0604020202020204" pitchFamily="34" charset="0"/>
                <a:cs typeface="B Nazanin" pitchFamily="2" charset="-78"/>
              </a:rPr>
              <a:t>تعاریف </a:t>
            </a:r>
            <a:r>
              <a:rPr lang="fa-IR" sz="7200" dirty="0">
                <a:latin typeface="Arial" panose="020B0604020202020204" pitchFamily="34" charset="0"/>
                <a:cs typeface="B Nazanin" pitchFamily="2" charset="-78"/>
              </a:rPr>
              <a:t>براساس دامنه نرمال استخراج شده برای جمعیت </a:t>
            </a:r>
            <a:r>
              <a:rPr lang="fa-IR" sz="7200" dirty="0" smtClean="0">
                <a:latin typeface="Arial" panose="020B0604020202020204" pitchFamily="34" charset="0"/>
                <a:cs typeface="B Nazanin" pitchFamily="2" charset="-78"/>
              </a:rPr>
              <a:t>مطالعه </a:t>
            </a:r>
            <a:r>
              <a:rPr lang="fa-IR" sz="7200" dirty="0">
                <a:latin typeface="Arial" panose="020B0604020202020204" pitchFamily="34" charset="0"/>
                <a:cs typeface="B Nazanin" pitchFamily="2" charset="-78"/>
              </a:rPr>
              <a:t>تیروئید تهران </a:t>
            </a:r>
            <a:r>
              <a:rPr lang="fa-IR" sz="7200" dirty="0" smtClean="0">
                <a:latin typeface="Arial" panose="020B0604020202020204" pitchFamily="34" charset="0"/>
                <a:cs typeface="B Nazanin" pitchFamily="2" charset="-78"/>
              </a:rPr>
              <a:t>می­باشد</a:t>
            </a:r>
            <a:r>
              <a:rPr lang="en-US" sz="7200" dirty="0" smtClean="0">
                <a:latin typeface="Arial" panose="020B0604020202020204" pitchFamily="34" charset="0"/>
                <a:cs typeface="B Nazanin" pitchFamily="2" charset="-78"/>
              </a:rPr>
              <a:t>.</a:t>
            </a:r>
            <a:endParaRPr lang="fa-IR" sz="7200" dirty="0" smtClean="0">
              <a:latin typeface="Arial" panose="020B0604020202020204" pitchFamily="34" charset="0"/>
              <a:cs typeface="B Nazanin" pitchFamily="2" charset="-78"/>
            </a:endParaRPr>
          </a:p>
          <a:p>
            <a:pPr marL="0" indent="0" algn="r" rtl="1">
              <a:buNone/>
            </a:pPr>
            <a:endParaRPr lang="fa-IR" sz="7200" dirty="0" smtClean="0">
              <a:latin typeface="Arial" panose="020B0604020202020204" pitchFamily="34" charset="0"/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7200" b="1" dirty="0" smtClean="0">
                <a:cs typeface="B Nazanin" pitchFamily="2" charset="-78"/>
              </a:rPr>
              <a:t>کم‌کاری بالینی تیروئید</a:t>
            </a:r>
          </a:p>
          <a:p>
            <a:pPr marL="0" indent="0" algn="r" rtl="1">
              <a:buNone/>
            </a:pPr>
            <a:endParaRPr lang="en-US" sz="72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en-US" sz="7200" dirty="0" smtClean="0">
                <a:cs typeface="B Nazanin" pitchFamily="2" charset="-78"/>
              </a:rPr>
              <a:t> TSH&gt;5/06nu/l</a:t>
            </a:r>
            <a:r>
              <a:rPr lang="fa-IR" sz="7200" dirty="0" smtClean="0">
                <a:cs typeface="B Nazanin" pitchFamily="2" charset="-78"/>
              </a:rPr>
              <a:t> و </a:t>
            </a:r>
            <a:r>
              <a:rPr lang="en-US" sz="7200" dirty="0" smtClean="0">
                <a:cs typeface="B Nazanin" pitchFamily="2" charset="-78"/>
              </a:rPr>
              <a:t>FT4&lt;0/91ng/dc</a:t>
            </a:r>
            <a:r>
              <a:rPr lang="fa-IR" sz="7200" dirty="0" smtClean="0">
                <a:cs typeface="B Nazanin" pitchFamily="2" charset="-78"/>
              </a:rPr>
              <a:t> یا </a:t>
            </a:r>
            <a:r>
              <a:rPr lang="en-US" sz="7200" dirty="0" smtClean="0">
                <a:cs typeface="B Nazanin" pitchFamily="2" charset="-78"/>
              </a:rPr>
              <a:t>TSH&gt;10 mu/l</a:t>
            </a:r>
            <a:r>
              <a:rPr lang="fa-IR" sz="7200" dirty="0" smtClean="0">
                <a:cs typeface="B Nazanin" pitchFamily="2" charset="-78"/>
              </a:rPr>
              <a:t> یا مصرف لووتیروکسین به علت کم­کاری بالینی تیروئید</a:t>
            </a:r>
          </a:p>
          <a:p>
            <a:pPr marL="0" indent="0" algn="r" rtl="1">
              <a:buNone/>
            </a:pPr>
            <a:endParaRPr lang="fa-IR" sz="72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7200" b="1" dirty="0" smtClean="0">
                <a:cs typeface="B Nazanin" pitchFamily="2" charset="-78"/>
              </a:rPr>
              <a:t>پرکاری بالینی تیروئید</a:t>
            </a:r>
          </a:p>
          <a:p>
            <a:pPr marL="0" indent="0" algn="r" rtl="1">
              <a:buNone/>
            </a:pPr>
            <a:endParaRPr lang="en-US" sz="72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en-US" sz="7200" dirty="0" smtClean="0">
                <a:cs typeface="B Nazanin" pitchFamily="2" charset="-78"/>
              </a:rPr>
              <a:t>FT4&gt;1/55ng/dl</a:t>
            </a:r>
            <a:r>
              <a:rPr lang="fa-IR" sz="7200" dirty="0" smtClean="0">
                <a:cs typeface="B Nazanin" pitchFamily="2" charset="-78"/>
              </a:rPr>
              <a:t> و </a:t>
            </a:r>
            <a:r>
              <a:rPr lang="en-US" sz="7200" dirty="0" smtClean="0">
                <a:cs typeface="B Nazanin" pitchFamily="2" charset="-78"/>
              </a:rPr>
              <a:t>TSH&lt;0/32mu/l </a:t>
            </a:r>
            <a:r>
              <a:rPr lang="fa-IR" sz="7200" dirty="0" smtClean="0">
                <a:cs typeface="B Nazanin" pitchFamily="2" charset="-78"/>
              </a:rPr>
              <a:t>یا دریافت قرض متی‌مازول یا پروپیل تیواوراسیل</a:t>
            </a:r>
            <a:r>
              <a:rPr lang="en-US" sz="7200" dirty="0" smtClean="0">
                <a:cs typeface="B Nazanin" pitchFamily="2" charset="-78"/>
              </a:rPr>
              <a:t>  </a:t>
            </a:r>
          </a:p>
          <a:p>
            <a:pPr marL="0" indent="0" algn="r" rtl="1">
              <a:buNone/>
            </a:pPr>
            <a:r>
              <a:rPr lang="fa-IR" sz="7200" dirty="0" smtClean="0">
                <a:cs typeface="B Nazanin" pitchFamily="2" charset="-78"/>
              </a:rPr>
              <a:t>کم‌کاری تحت بالینی تیروئید: </a:t>
            </a:r>
            <a:r>
              <a:rPr lang="en-US" sz="7200" dirty="0" smtClean="0">
                <a:cs typeface="B Nazanin" pitchFamily="2" charset="-78"/>
              </a:rPr>
              <a:t>TSH&gt;5/06mu/l</a:t>
            </a:r>
            <a:r>
              <a:rPr lang="fa-IR" sz="7200" dirty="0" smtClean="0">
                <a:cs typeface="B Nazanin" pitchFamily="2" charset="-78"/>
              </a:rPr>
              <a:t> و </a:t>
            </a:r>
            <a:r>
              <a:rPr lang="en-US" sz="7200" dirty="0" smtClean="0">
                <a:cs typeface="B Nazanin" pitchFamily="2" charset="-78"/>
              </a:rPr>
              <a:t>0/9≤FT4≤1/55ng/dl</a:t>
            </a:r>
          </a:p>
          <a:p>
            <a:pPr marL="0" indent="0" algn="r" rtl="1">
              <a:buNone/>
            </a:pPr>
            <a:r>
              <a:rPr lang="fa-IR" sz="7200" dirty="0" smtClean="0">
                <a:cs typeface="B Nazanin" pitchFamily="2" charset="-78"/>
              </a:rPr>
              <a:t>پرکاری تحت بالینی تیروئید</a:t>
            </a:r>
            <a:r>
              <a:rPr lang="en-US" sz="7200" dirty="0" smtClean="0">
                <a:cs typeface="B Nazanin" pitchFamily="2" charset="-78"/>
              </a:rPr>
              <a:t>, 0/91≤FT4≤1/55ng/dl    0/32mu/l&gt;TSH</a:t>
            </a:r>
            <a:endParaRPr lang="fa-IR" sz="72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72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7200" b="1" dirty="0" smtClean="0">
                <a:cs typeface="B Nazanin" pitchFamily="2" charset="-78"/>
              </a:rPr>
              <a:t>محدوده ویتامین </a:t>
            </a:r>
            <a:r>
              <a:rPr lang="en-US" sz="7200" b="1" dirty="0" smtClean="0">
                <a:cs typeface="B Nazanin" pitchFamily="2" charset="-78"/>
              </a:rPr>
              <a:t>D</a:t>
            </a:r>
            <a:r>
              <a:rPr lang="fa-IR" sz="7200" b="1" dirty="0" smtClean="0">
                <a:cs typeface="B Nazanin" pitchFamily="2" charset="-78"/>
              </a:rPr>
              <a:t> : </a:t>
            </a:r>
            <a:endParaRPr lang="en-US" sz="7200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7200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7200" dirty="0" smtClean="0">
                <a:cs typeface="B Nazanin" pitchFamily="2" charset="-78"/>
              </a:rPr>
              <a:t> &gt; </a:t>
            </a:r>
            <a:r>
              <a:rPr lang="en-US" sz="7200" dirty="0" smtClean="0">
                <a:cs typeface="B Nazanin" pitchFamily="2" charset="-78"/>
              </a:rPr>
              <a:t>30 ng/dl  			sufficiency	</a:t>
            </a:r>
          </a:p>
          <a:p>
            <a:pPr marL="0" indent="0" algn="r" rtl="1">
              <a:buNone/>
            </a:pPr>
            <a:r>
              <a:rPr lang="en-US" sz="7200" dirty="0" smtClean="0">
                <a:cs typeface="B Nazanin" pitchFamily="2" charset="-78"/>
              </a:rPr>
              <a:t>20-30 ng/dl 		</a:t>
            </a:r>
            <a:r>
              <a:rPr lang="fa-IR" sz="7200" dirty="0" smtClean="0">
                <a:cs typeface="B Nazanin" pitchFamily="2" charset="-78"/>
              </a:rPr>
              <a:t>	</a:t>
            </a:r>
            <a:r>
              <a:rPr lang="en-US" sz="7200" dirty="0" smtClean="0">
                <a:cs typeface="B Nazanin" pitchFamily="2" charset="-78"/>
              </a:rPr>
              <a:t>insufficinecy</a:t>
            </a:r>
          </a:p>
          <a:p>
            <a:pPr marL="0" indent="0" algn="r" rtl="1">
              <a:buNone/>
            </a:pPr>
            <a:r>
              <a:rPr lang="en-US" sz="7200" dirty="0" smtClean="0">
                <a:cs typeface="B Nazanin" pitchFamily="2" charset="-78"/>
              </a:rPr>
              <a:t>&lt;20 ng/dl</a:t>
            </a:r>
            <a:r>
              <a:rPr lang="fa-IR" sz="7200" dirty="0" smtClean="0">
                <a:cs typeface="B Nazanin" pitchFamily="2" charset="-78"/>
              </a:rPr>
              <a:t> 			</a:t>
            </a:r>
            <a:r>
              <a:rPr lang="en-US" sz="7200" dirty="0" smtClean="0">
                <a:cs typeface="B Nazanin" pitchFamily="2" charset="-78"/>
              </a:rPr>
              <a:t>deffciency</a:t>
            </a:r>
            <a:r>
              <a:rPr lang="fa-IR" sz="7200" dirty="0" smtClean="0">
                <a:cs typeface="B Nazanin" pitchFamily="2" charset="-78"/>
              </a:rPr>
              <a:t> </a:t>
            </a:r>
            <a:endParaRPr lang="en-US" sz="72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72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7200" dirty="0" smtClean="0">
                <a:cs typeface="B Nazanin" pitchFamily="2" charset="-78"/>
              </a:rPr>
              <a:t> </a:t>
            </a:r>
            <a:endParaRPr lang="en-US" sz="72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6400" dirty="0" smtClean="0">
              <a:latin typeface="Arial" panose="020B0604020202020204" pitchFamily="34" charset="0"/>
              <a:cs typeface="B Nazanin" pitchFamily="2" charset="-78"/>
            </a:endParaRPr>
          </a:p>
          <a:p>
            <a:pPr marL="0" indent="0" algn="r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337782"/>
            <a:ext cx="8229600" cy="3040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marL="0" indent="0" algn="r" rtl="1"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sp useBgFill="1">
        <p:nvSpPr>
          <p:cNvPr id="6" name="Title 1"/>
          <p:cNvSpPr txBox="1">
            <a:spLocks/>
          </p:cNvSpPr>
          <p:nvPr/>
        </p:nvSpPr>
        <p:spPr>
          <a:xfrm>
            <a:off x="990600" y="0"/>
            <a:ext cx="7391400" cy="533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itchFamily="2" charset="-78"/>
              </a:rPr>
              <a:t>نحوه اجراي تحقيق و جمع آوري داده هاي آن و مشخصات ابزار جمع آوري داده ها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0085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>
                <a:cs typeface="B Nazanin"/>
              </a:rPr>
              <a:t>تجزيه و تحليل داده </a:t>
            </a:r>
            <a:r>
              <a:rPr lang="fa-IR" sz="4400" dirty="0" smtClean="0">
                <a:cs typeface="B Nazanin"/>
              </a:rPr>
              <a:t>ها             </a:t>
            </a:r>
            <a:endParaRPr lang="en-US" dirty="0">
              <a:cs typeface="B Nazanin"/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200" dirty="0" smtClean="0">
                <a:cs typeface="B Nazanin"/>
              </a:rPr>
              <a:t>آنالیز اطلاعات پس از وارد نمودن داده ها در بانک اطلاعاتی با استفاده از نرم افزار </a:t>
            </a:r>
            <a:r>
              <a:rPr lang="en-US" sz="2200" dirty="0" smtClean="0">
                <a:cs typeface="B Nazanin"/>
              </a:rPr>
              <a:t>SPSS</a:t>
            </a:r>
            <a:r>
              <a:rPr lang="fa-IR" sz="2200" dirty="0" smtClean="0">
                <a:cs typeface="B Nazanin"/>
              </a:rPr>
              <a:t> انجام خواهد شد. جداول و نمودارها با استفاده از نرم افزار </a:t>
            </a:r>
            <a:r>
              <a:rPr lang="en-US" sz="2200" dirty="0" smtClean="0">
                <a:cs typeface="B Nazanin"/>
              </a:rPr>
              <a:t>Excel</a:t>
            </a:r>
            <a:r>
              <a:rPr lang="fa-IR" sz="2200" dirty="0" smtClean="0">
                <a:cs typeface="B Nazanin"/>
              </a:rPr>
              <a:t> تهیه خواهد شد.</a:t>
            </a:r>
            <a:endParaRPr lang="en-US" sz="2200" dirty="0" smtClean="0">
              <a:cs typeface="B Nazanin"/>
            </a:endParaRPr>
          </a:p>
          <a:p>
            <a:pPr algn="just" rtl="1"/>
            <a:r>
              <a:rPr lang="fa-IR" sz="2200" dirty="0" smtClean="0">
                <a:cs typeface="B Nazanin"/>
              </a:rPr>
              <a:t> برای داده های </a:t>
            </a:r>
            <a:r>
              <a:rPr lang="fa-IR" sz="2200" b="1" dirty="0" smtClean="0">
                <a:cs typeface="B Nazanin"/>
              </a:rPr>
              <a:t>کمی پیوسته</a:t>
            </a:r>
            <a:r>
              <a:rPr lang="fa-IR" sz="2200" dirty="0" smtClean="0">
                <a:cs typeface="B Nazanin"/>
              </a:rPr>
              <a:t>، دامنه، میانگین، انحراف معیار حدود 95%اطمینان و صدک ها و توزیع فراوانی اندازه گیری و منحنی توزیع فراوانی و جداول توصیفی رسم خواهد شد.</a:t>
            </a:r>
            <a:r>
              <a:rPr lang="en-US" sz="2200" dirty="0" smtClean="0">
                <a:cs typeface="B Nazanin"/>
              </a:rPr>
              <a:t> </a:t>
            </a:r>
            <a:r>
              <a:rPr lang="fa-IR" sz="2200" dirty="0" smtClean="0">
                <a:cs typeface="B Nazanin"/>
              </a:rPr>
              <a:t>برای داده های </a:t>
            </a:r>
            <a:r>
              <a:rPr lang="fa-IR" sz="2200" b="1" dirty="0" smtClean="0">
                <a:cs typeface="B Nazanin"/>
              </a:rPr>
              <a:t>کیفی</a:t>
            </a:r>
            <a:r>
              <a:rPr lang="fa-IR" sz="2200" dirty="0" smtClean="0">
                <a:cs typeface="B Nazanin"/>
              </a:rPr>
              <a:t> دامنه و جداول توزیع فراوانی تهیه خواهد شد.</a:t>
            </a:r>
            <a:endParaRPr lang="en-US" sz="2200" dirty="0" smtClean="0">
              <a:cs typeface="B Nazanin"/>
            </a:endParaRPr>
          </a:p>
          <a:p>
            <a:pPr algn="just" rtl="1"/>
            <a:endParaRPr lang="en-US" sz="2400" dirty="0" smtClean="0"/>
          </a:p>
          <a:p>
            <a:pPr algn="just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26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2200" dirty="0" smtClean="0">
                <a:cs typeface="B Nazanin"/>
              </a:rPr>
              <a:t>از </a:t>
            </a:r>
            <a:r>
              <a:rPr lang="en-US" sz="2200" dirty="0" smtClean="0">
                <a:cs typeface="B Nazanin"/>
              </a:rPr>
              <a:t> </a:t>
            </a:r>
            <a:r>
              <a:rPr lang="en-US" sz="2200" b="1" dirty="0" err="1" smtClean="0">
                <a:cs typeface="B Nazanin"/>
              </a:rPr>
              <a:t>McNemar's</a:t>
            </a:r>
            <a:r>
              <a:rPr lang="en-US" sz="2200" b="1" dirty="0" smtClean="0">
                <a:cs typeface="B Nazanin"/>
              </a:rPr>
              <a:t> test</a:t>
            </a:r>
            <a:r>
              <a:rPr lang="fa-IR" sz="2200" dirty="0" smtClean="0">
                <a:cs typeface="B Nazanin"/>
              </a:rPr>
              <a:t>جهت آزمون تغییرات متغیرهای کیفی واز </a:t>
            </a:r>
            <a:r>
              <a:rPr lang="en-US" sz="2200" b="1" dirty="0" smtClean="0">
                <a:cs typeface="B Nazanin"/>
              </a:rPr>
              <a:t>Paired t-Test</a:t>
            </a:r>
            <a:r>
              <a:rPr lang="fa-IR" sz="2200" dirty="0" smtClean="0">
                <a:cs typeface="B Nazanin"/>
              </a:rPr>
              <a:t>جهت آزمون تغییرات  متغیرهای کمی استفاده خواهد شد.</a:t>
            </a:r>
          </a:p>
          <a:p>
            <a:pPr algn="just" rtl="1"/>
            <a:r>
              <a:rPr lang="fa-IR" sz="2200" dirty="0" smtClean="0">
                <a:cs typeface="B Nazanin"/>
              </a:rPr>
              <a:t>برای آنهایی که چند نمونه در چند مرحله داشته اند از آزمون </a:t>
            </a:r>
            <a:r>
              <a:rPr lang="en-US" sz="2200" dirty="0" smtClean="0">
                <a:cs typeface="B Nazanin"/>
              </a:rPr>
              <a:t>Repeated </a:t>
            </a:r>
            <a:r>
              <a:rPr lang="en-US" sz="2200" dirty="0" err="1" smtClean="0">
                <a:cs typeface="B Nazanin"/>
              </a:rPr>
              <a:t>Measurs</a:t>
            </a:r>
            <a:r>
              <a:rPr lang="en-US" sz="2200" dirty="0" smtClean="0">
                <a:cs typeface="B Nazanin"/>
              </a:rPr>
              <a:t> ANOVA</a:t>
            </a:r>
            <a:r>
              <a:rPr lang="fa-IR" sz="2200" dirty="0" smtClean="0">
                <a:cs typeface="B Nazanin"/>
              </a:rPr>
              <a:t> استفاده خواهد شد..</a:t>
            </a:r>
            <a:endParaRPr lang="en-US" sz="2200" dirty="0" smtClean="0">
              <a:cs typeface="B Nazanin"/>
            </a:endParaRPr>
          </a:p>
          <a:p>
            <a:pPr algn="just" rtl="1">
              <a:buNone/>
            </a:pPr>
            <a:r>
              <a:rPr lang="fa-IR" sz="2200" dirty="0" smtClean="0">
                <a:cs typeface="B Nazanin"/>
              </a:rPr>
              <a:t> </a:t>
            </a:r>
          </a:p>
          <a:p>
            <a:pPr algn="just" rtl="1"/>
            <a:r>
              <a:rPr lang="fa-IR" sz="2200" dirty="0" smtClean="0">
                <a:cs typeface="B Nazanin"/>
              </a:rPr>
              <a:t> برای بررسی تاثیر عوامل خطرزا جهت بروز اختلالات وتعیین </a:t>
            </a:r>
            <a:r>
              <a:rPr lang="en-US" sz="2200" dirty="0" smtClean="0">
                <a:cs typeface="B Nazanin"/>
              </a:rPr>
              <a:t>Hazard Ratio</a:t>
            </a:r>
            <a:r>
              <a:rPr lang="fa-IR" sz="2200" dirty="0" smtClean="0">
                <a:cs typeface="B Nazanin"/>
              </a:rPr>
              <a:t>  از مدل </a:t>
            </a:r>
            <a:r>
              <a:rPr lang="en-US" sz="2200" dirty="0" smtClean="0">
                <a:cs typeface="B Nazanin"/>
              </a:rPr>
              <a:t>logistic </a:t>
            </a:r>
            <a:r>
              <a:rPr lang="en-US" sz="2200" dirty="0" err="1" smtClean="0">
                <a:cs typeface="B Nazanin"/>
              </a:rPr>
              <a:t>regrassion</a:t>
            </a:r>
            <a:r>
              <a:rPr lang="fa-IR" sz="2200" dirty="0" smtClean="0">
                <a:cs typeface="B Nazanin"/>
              </a:rPr>
              <a:t> استفاده میشود ومتغیرهای مداخله گر مانند سن، جنس و ... تعدیل خواهند شد. </a:t>
            </a:r>
          </a:p>
        </p:txBody>
      </p:sp>
    </p:spTree>
    <p:extLst>
      <p:ext uri="{BB962C8B-B14F-4D97-AF65-F5344CB8AC3E}">
        <p14:creationId xmlns:p14="http://schemas.microsoft.com/office/powerpoint/2010/main" val="252571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46138"/>
            <a:ext cx="85430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183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3968" y="476672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Mitra"/>
              </a:rPr>
              <a:t>           </a:t>
            </a:r>
            <a:endParaRPr lang="en-US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64747"/>
              </p:ext>
            </p:extLst>
          </p:nvPr>
        </p:nvGraphicFramePr>
        <p:xfrm>
          <a:off x="762001" y="1219200"/>
          <a:ext cx="7772399" cy="5623560"/>
        </p:xfrm>
        <a:graphic>
          <a:graphicData uri="http://schemas.openxmlformats.org/drawingml/2006/table">
            <a:tbl>
              <a:tblPr rtl="1" firstRow="1" firstCol="1" bandRow="1"/>
              <a:tblGrid>
                <a:gridCol w="1397000"/>
                <a:gridCol w="823229"/>
                <a:gridCol w="1110434"/>
                <a:gridCol w="964452"/>
                <a:gridCol w="1256416"/>
                <a:gridCol w="1110434"/>
                <a:gridCol w="1110434"/>
              </a:tblGrid>
              <a:tr h="121920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&gt;30ng/ml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itchFamily="2" charset="-78"/>
                        </a:rPr>
                        <a:t>30-20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itchFamily="2" charset="-78"/>
                        </a:rPr>
                        <a:t>10-20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&lt;10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کل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P value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36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 </a:t>
                      </a: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تعداد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%</a:t>
                      </a: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زن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(سال) سن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TPOAb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median (IQR)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TSH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mean+SD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FT4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/>
                        </a:rPr>
                        <a:t>mean+SD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TFT%</a:t>
                      </a: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 مختل 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%</a:t>
                      </a: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سیگار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BMI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/>
                        </a:rPr>
                        <a:t>mean+SD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95600" y="462221"/>
            <a:ext cx="55020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b="1" dirty="0">
                <a:latin typeface="Arial" panose="020B0604020202020204" pitchFamily="34" charset="0"/>
                <a:cs typeface="Arial" panose="020B0604020202020204" pitchFamily="34" charset="0"/>
              </a:rPr>
              <a:t>جدول شماره 1 : مشخصات افراد مورد مطالعه براساس سطح </a:t>
            </a:r>
            <a:r>
              <a:rPr lang="fa-I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ویتامین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70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620000" cy="3810000"/>
        </p:xfrm>
        <a:graphic>
          <a:graphicData uri="http://schemas.openxmlformats.org/drawingml/2006/table">
            <a:tbl>
              <a:tblPr rtl="1" firstRow="1" firstCol="1" bandRow="1"/>
              <a:tblGrid>
                <a:gridCol w="1890986"/>
                <a:gridCol w="1902197"/>
                <a:gridCol w="1902945"/>
                <a:gridCol w="1923872"/>
              </a:tblGrid>
              <a:tr h="952500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Auti TPO</a:t>
                      </a:r>
                      <a:r>
                        <a:rPr lang="en-US" sz="2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-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Auti TPO</a:t>
                      </a:r>
                      <a:r>
                        <a:rPr lang="en-US" sz="2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+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0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کمبود ویتامین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r>
                        <a:rPr lang="en-US" sz="2000" dirty="0">
                          <a:effectLst/>
                          <a:latin typeface="B Mitra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ناکفایتی ویتامین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ویتامین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D</a:t>
                      </a:r>
                      <a:r>
                        <a:rPr lang="fa-I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 کافی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2600" dirty="0" smtClean="0">
                <a:cs typeface="B Nazanin" pitchFamily="2" charset="-78"/>
              </a:rPr>
              <a:t>جدول شماره 2 :تعیین شیوع اختلالات ویتامین </a:t>
            </a:r>
            <a:r>
              <a:rPr lang="en-US" sz="2600" dirty="0" smtClean="0">
                <a:cs typeface="B Nazanin" pitchFamily="2" charset="-78"/>
              </a:rPr>
              <a:t>D</a:t>
            </a:r>
            <a:r>
              <a:rPr lang="fa-IR" sz="2600" dirty="0" smtClean="0">
                <a:cs typeface="B Nazanin" pitchFamily="2" charset="-78"/>
              </a:rPr>
              <a:t>در افراد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Anti TPO-,Anti TPO+</a:t>
            </a:r>
            <a:r>
              <a:rPr lang="en-US" sz="2000" dirty="0" smtClean="0">
                <a:cs typeface="B Nazanin" pitchFamily="2" charset="-78"/>
              </a:rPr>
              <a:t/>
            </a:r>
            <a:br>
              <a:rPr lang="en-US" sz="2000" dirty="0" smtClean="0">
                <a:cs typeface="B Nazanin" pitchFamily="2" charset="-78"/>
              </a:rPr>
            </a:b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10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عناوین مطالب </a:t>
            </a:r>
            <a:endParaRPr lang="en-US" sz="3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457200" y="10668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384175" indent="-384175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025" indent="-322263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82700" indent="-255588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</a:defRPr>
            </a:lvl3pPr>
            <a:lvl4pPr marL="1797050" indent="-257175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309813" indent="-255588" algn="l" defTabSz="10271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7670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2242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814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138613" indent="-255588" algn="l" defTabSz="102711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بیان مساله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دلایل انتخاب موضوع و ضرورت اجرای 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طرح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بررسی متون</a:t>
            </a:r>
            <a:endParaRPr kumimoji="0" lang="fa-I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اهداف و سوالات 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هدف کلی، اهداف فرعی و اهداف کاربردی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fa-IR" sz="2400" dirty="0" smtClean="0">
                <a:solidFill>
                  <a:srgbClr val="000000"/>
                </a:solidFill>
                <a:latin typeface="Arial"/>
                <a:ea typeface="宋体"/>
                <a:cs typeface="B Mitra" pitchFamily="2" charset="-78"/>
              </a:rPr>
              <a:t>سوالات</a:t>
            </a:r>
            <a:endParaRPr kumimoji="0" lang="fa-I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0" marR="0" lvl="0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宋体"/>
                <a:cs typeface="B Mitra" pitchFamily="2" charset="-78"/>
              </a:rPr>
              <a:t>مواد و روشها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نوع مطالعه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D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حجم نمونه و نحوه انتخاب افرا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د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روش اجرای تحقیق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تجزیه و تحلیل آماری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fa-IR" sz="2400" dirty="0" smtClean="0">
                <a:solidFill>
                  <a:srgbClr val="000000"/>
                </a:solidFill>
                <a:latin typeface="Arial"/>
                <a:ea typeface="宋体"/>
                <a:cs typeface="B Mitra" pitchFamily="2" charset="-78"/>
              </a:rPr>
              <a:t>جداول توخالی</a:t>
            </a:r>
          </a:p>
          <a:p>
            <a:pPr marL="1027112" marR="0" lvl="2" indent="0" algn="r" defTabSz="1027113" rtl="1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محدودیت و مزیت</a:t>
            </a:r>
            <a:r>
              <a:rPr kumimoji="0" lang="fa-IR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B Mitra" pitchFamily="2" charset="-78"/>
              </a:rPr>
              <a:t> مطالعه</a:t>
            </a:r>
            <a:endParaRPr kumimoji="0" lang="fa-I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B Mitra" pitchFamily="2" charset="-78"/>
            </a:endParaRPr>
          </a:p>
          <a:p>
            <a:pPr marL="512762" marR="0" lvl="1" indent="0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</a:endParaRPr>
          </a:p>
          <a:p>
            <a:pPr marL="384175" marR="0" lvl="0" indent="-384175" algn="r" defTabSz="1027113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3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905000"/>
          <a:ext cx="7848600" cy="289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6200"/>
                <a:gridCol w="2616200"/>
                <a:gridCol w="2616200"/>
              </a:tblGrid>
              <a:tr h="1309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250WD (AITDS)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r              Pvalue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250WD  Non AITVS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itchFamily="2" charset="-78"/>
                        </a:rPr>
                        <a:t>r    Pvalue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5686">
                <a:tc>
                  <a:txBody>
                    <a:bodyPr/>
                    <a:lstStyle/>
                    <a:p>
                      <a:pPr algn="ctr"/>
                      <a:endParaRPr lang="fa-IR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/>
                      </a:endParaRPr>
                    </a:p>
                    <a:p>
                      <a:pPr algn="ctr"/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/>
                        </a:rPr>
                        <a:t>TPO Ab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914401"/>
            <a:ext cx="81534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Nazanin" pitchFamily="2" charset="-78"/>
              </a:rPr>
              <a:t>جدول شماره 3 :همبستگی بین ویتامین 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Nazanin" pitchFamily="2" charset="-78"/>
              </a:rPr>
              <a:t>Anti</a:t>
            </a:r>
            <a:r>
              <a:rPr kumimoji="0" lang="en-US" sz="1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Nazanin" pitchFamily="2" charset="-78"/>
              </a:rPr>
              <a:t> TPO,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Nazanin" pitchFamily="2" charset="-78"/>
              </a:rPr>
              <a:t> D</a:t>
            </a:r>
            <a:r>
              <a:rPr kumimoji="0" lang="fa-I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Nazanin" pitchFamily="2" charset="-78"/>
              </a:rPr>
              <a:t>(برحسب سن و 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Nazanin" pitchFamily="2" charset="-78"/>
              </a:rPr>
              <a:t>BMI</a:t>
            </a:r>
            <a:r>
              <a:rPr kumimoji="0" lang="fa-I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 Nazanin" pitchFamily="2" charset="-78"/>
              </a:rPr>
              <a:t> تعدیل شده)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B Nazanin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بین آنتی بادی های تیرویید فقط آنتی تیرویید پراکسیداز </a:t>
            </a:r>
            <a:r>
              <a:rPr lang="fa-IR" smtClean="0"/>
              <a:t>اندازه گیری می شود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مطالعه به صورت مقطعی انجام می شود.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55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3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38200" y="15240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defTabSz="914400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200" dirty="0" smtClean="0">
                <a:cs typeface="B Nazanin"/>
              </a:rPr>
              <a:t>کمبود ویتامین </a:t>
            </a:r>
            <a:r>
              <a:rPr lang="en-US" sz="2200" dirty="0" smtClean="0">
                <a:cs typeface="B Nazanin"/>
              </a:rPr>
              <a:t>D </a:t>
            </a:r>
            <a:r>
              <a:rPr lang="fa-IR" sz="2200" dirty="0" smtClean="0">
                <a:cs typeface="B Nazanin"/>
              </a:rPr>
              <a:t>یک مشکل جهانی در حوزه سلامت است ونزدیک به یک میلیارد نفر در جهان یا در حد </a:t>
            </a:r>
            <a:r>
              <a:rPr lang="fa-IR" sz="2200" dirty="0" smtClean="0">
                <a:cs typeface="B Nazanin"/>
              </a:rPr>
              <a:t>کمبودیا ناکافی بودن </a:t>
            </a:r>
            <a:r>
              <a:rPr lang="fa-IR" sz="2200" dirty="0" smtClean="0">
                <a:latin typeface="Cordia New" pitchFamily="34" charset="-34"/>
                <a:cs typeface="B Nazanin"/>
              </a:rPr>
              <a:t>ویتامین </a:t>
            </a:r>
            <a:r>
              <a:rPr lang="en-US" sz="2200" dirty="0">
                <a:latin typeface="Cordia New" pitchFamily="34" charset="-34"/>
                <a:cs typeface="B Nazanin"/>
              </a:rPr>
              <a:t>D</a:t>
            </a:r>
            <a:r>
              <a:rPr lang="en-US" sz="2200" dirty="0" smtClean="0">
                <a:cs typeface="B Nazanin"/>
              </a:rPr>
              <a:t> </a:t>
            </a:r>
            <a:r>
              <a:rPr lang="fa-IR" sz="2200" dirty="0" smtClean="0">
                <a:cs typeface="B Nazanin"/>
              </a:rPr>
              <a:t>هستند</a:t>
            </a:r>
            <a:r>
              <a:rPr lang="fa-IR" sz="2200" dirty="0" smtClean="0">
                <a:cs typeface="B Nazanin"/>
              </a:rPr>
              <a:t>.</a:t>
            </a:r>
          </a:p>
          <a:p>
            <a:pPr algn="r" rtl="1"/>
            <a:r>
              <a:rPr lang="fa-IR" sz="2200" dirty="0" smtClean="0">
                <a:cs typeface="B Nazanin"/>
              </a:rPr>
              <a:t>شیوع کمبود </a:t>
            </a:r>
            <a:r>
              <a:rPr lang="fa-IR" sz="2200" dirty="0">
                <a:solidFill>
                  <a:prstClr val="black"/>
                </a:solidFill>
                <a:latin typeface="Cordia New" pitchFamily="34" charset="-34"/>
                <a:cs typeface="B Nazanin"/>
              </a:rPr>
              <a:t>ویتامین </a:t>
            </a:r>
            <a:r>
              <a:rPr lang="en-US" sz="2200" dirty="0">
                <a:solidFill>
                  <a:prstClr val="black"/>
                </a:solidFill>
                <a:latin typeface="Cordia New" pitchFamily="34" charset="-34"/>
                <a:cs typeface="B Nazanin"/>
              </a:rPr>
              <a:t>D </a:t>
            </a:r>
            <a:r>
              <a:rPr lang="fa-IR" sz="2200" dirty="0" smtClean="0">
                <a:cs typeface="B Nazanin"/>
              </a:rPr>
              <a:t>در ایران 80% گزارش شده است. </a:t>
            </a:r>
            <a:endParaRPr lang="fa-IR" sz="2200" dirty="0" smtClean="0">
              <a:cs typeface="B Nazanin"/>
            </a:endParaRPr>
          </a:p>
          <a:p>
            <a:pPr algn="r" rtl="1"/>
            <a:endParaRPr lang="fa-IR" sz="2200" dirty="0" smtClean="0">
              <a:cs typeface="B Nazanin"/>
            </a:endParaRPr>
          </a:p>
          <a:p>
            <a:pPr algn="r" rtl="1"/>
            <a:r>
              <a:rPr lang="en-US" sz="2200" dirty="0" smtClean="0">
                <a:cs typeface="B Nazanin"/>
              </a:rPr>
              <a:t>OR</a:t>
            </a:r>
            <a:r>
              <a:rPr lang="fa-IR" sz="2200" dirty="0" smtClean="0">
                <a:cs typeface="B Nazanin"/>
              </a:rPr>
              <a:t> </a:t>
            </a:r>
            <a:r>
              <a:rPr lang="fa-IR" sz="2200" dirty="0" smtClean="0">
                <a:cs typeface="B Nazanin"/>
              </a:rPr>
              <a:t>آنتی تیروییدپراکسیداز مثبت در مطالعه ویکهام برای زنان 8وبرای مردان 25 بود.در مطالعه تیرویید تهران شیوع آن 12/5% است.</a:t>
            </a:r>
          </a:p>
          <a:p>
            <a:pPr algn="r" rtl="1"/>
            <a:endParaRPr lang="fa-IR" sz="2200" dirty="0" smtClean="0">
              <a:latin typeface="Cordia New" pitchFamily="34" charset="-34"/>
              <a:cs typeface="B Nazanin"/>
            </a:endParaRPr>
          </a:p>
          <a:p>
            <a:pPr algn="r" rtl="1"/>
            <a:r>
              <a:rPr lang="fa-IR" sz="2200" dirty="0" smtClean="0">
                <a:latin typeface="Cordia New" pitchFamily="34" charset="-34"/>
                <a:cs typeface="B Nazanin"/>
              </a:rPr>
              <a:t> نشان داده شده است که کمبود ویتامین </a:t>
            </a:r>
            <a:r>
              <a:rPr lang="en-US" sz="2200" dirty="0" smtClean="0">
                <a:latin typeface="Cordia New" pitchFamily="34" charset="-34"/>
                <a:cs typeface="B Nazanin"/>
              </a:rPr>
              <a:t>D </a:t>
            </a:r>
            <a:r>
              <a:rPr lang="fa-IR" sz="2200" dirty="0" smtClean="0">
                <a:latin typeface="Cordia New" pitchFamily="34" charset="-34"/>
                <a:cs typeface="B Nazanin"/>
              </a:rPr>
              <a:t>با بیماری های اتو ایمیونی مانند آرتریت روماتوئید، </a:t>
            </a:r>
            <a:r>
              <a:rPr lang="fa-IR" sz="2200" dirty="0" smtClean="0">
                <a:latin typeface="Cordia New" pitchFamily="34" charset="-34"/>
                <a:cs typeface="B Nazanin"/>
              </a:rPr>
              <a:t>لوپوس ،بیماری های التهابی روده ومولتیپل اسکلروز</a:t>
            </a:r>
            <a:r>
              <a:rPr lang="fa-IR" sz="2200" dirty="0" smtClean="0">
                <a:latin typeface="Cordia New" pitchFamily="34" charset="-34"/>
                <a:cs typeface="B Nazanin"/>
              </a:rPr>
              <a:t>مرتبط </a:t>
            </a:r>
            <a:r>
              <a:rPr lang="fa-IR" sz="2200" dirty="0" smtClean="0">
                <a:latin typeface="Cordia New" pitchFamily="34" charset="-34"/>
                <a:cs typeface="B Nazanin"/>
              </a:rPr>
              <a:t>است و استفاده از مکمل ویتامین </a:t>
            </a:r>
            <a:r>
              <a:rPr lang="en-US" sz="2200" dirty="0" smtClean="0">
                <a:latin typeface="Cordia New" pitchFamily="34" charset="-34"/>
                <a:cs typeface="B Nazanin"/>
              </a:rPr>
              <a:t>D  </a:t>
            </a:r>
            <a:r>
              <a:rPr lang="fa-IR" sz="2200" dirty="0" smtClean="0">
                <a:latin typeface="Cordia New" pitchFamily="34" charset="-34"/>
                <a:cs typeface="B Nazanin"/>
              </a:rPr>
              <a:t>در مواردی از ابتلا به این بیماری ها پیشگیری می­کند. </a:t>
            </a:r>
          </a:p>
          <a:p>
            <a:pPr algn="r" rtl="1"/>
            <a:endParaRPr lang="fa-IR" sz="2200" dirty="0" smtClean="0">
              <a:latin typeface="Cordia New" pitchFamily="34" charset="-34"/>
              <a:cs typeface="B Nazanin"/>
            </a:endParaRPr>
          </a:p>
          <a:p>
            <a:pPr algn="r" rtl="1"/>
            <a:r>
              <a:rPr lang="fa-IR" sz="2200" dirty="0" smtClean="0">
                <a:latin typeface="Cordia New" pitchFamily="34" charset="-34"/>
                <a:cs typeface="B Nazanin"/>
              </a:rPr>
              <a:t>گزارش هایی در دست است از اینکه بیماران مبتلا به هاشیموتو سطوح پایین تری از ویتامین </a:t>
            </a:r>
            <a:r>
              <a:rPr lang="en-US" sz="2200" dirty="0" smtClean="0">
                <a:latin typeface="Cordia New" pitchFamily="34" charset="-34"/>
                <a:cs typeface="B Nazanin"/>
              </a:rPr>
              <a:t>D  </a:t>
            </a:r>
            <a:r>
              <a:rPr lang="fa-IR" sz="2200" dirty="0" smtClean="0">
                <a:latin typeface="Cordia New" pitchFamily="34" charset="-34"/>
                <a:cs typeface="B Nazanin"/>
              </a:rPr>
              <a:t>را در خونشان دارند.</a:t>
            </a:r>
            <a:endParaRPr lang="en-US" sz="2200" dirty="0">
              <a:cs typeface="B Nazanin"/>
            </a:endParaRPr>
          </a:p>
        </p:txBody>
      </p:sp>
      <p:sp useBgFill="1"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بیان مسئله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6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800600"/>
          </a:xfrm>
        </p:spPr>
        <p:txBody>
          <a:bodyPr>
            <a:noAutofit/>
          </a:bodyPr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r>
              <a:rPr lang="fa-IR" sz="2200" b="1" dirty="0">
                <a:latin typeface="Cordia New"/>
                <a:ea typeface="Times New Roman"/>
                <a:cs typeface="B Nazanin"/>
              </a:rPr>
              <a:t>هورمون های تیروئیدی و ویتامین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D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هردو به رسپتورهای مشابهی تحت عنوان رسپتورهای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steroid hormons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متصل میشوند. ژنهای متفاوتی در گیرنده های ویتامین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D 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با افزایش استعداد ابتلا به بیماری های اتوایمیون تیروئید مانند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Graves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و تیروئیدیت هاشیموتو مرتبط شناخته شده اند. چنین یافته ای مطرح کننده اهمیت نقش ویتامین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D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در بیمارهای خود ایمنی تیروئید است . </a:t>
            </a:r>
            <a:endParaRPr lang="fa-IR" sz="2200" b="1" dirty="0" smtClean="0">
              <a:latin typeface="Cordia New"/>
              <a:ea typeface="Times New Roman"/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fa-IR" sz="2200" b="1" dirty="0" smtClean="0">
              <a:latin typeface="Cordia New"/>
              <a:ea typeface="Times New Roman"/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r>
              <a:rPr lang="fa-IR" sz="2200" b="1" dirty="0" smtClean="0">
                <a:latin typeface="Cordia New"/>
                <a:ea typeface="Times New Roman"/>
                <a:cs typeface="B Nazanin"/>
              </a:rPr>
              <a:t>ارتباط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بین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Polymorphism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های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VDR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و بیماری های اتوایمیون تیروئید در یکسری از مطالعات نشان داده شده است.</a:t>
            </a: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en-US" sz="2200" b="1" dirty="0">
              <a:latin typeface="Cordia New"/>
              <a:ea typeface="Times New Roman"/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r>
              <a:rPr lang="fa-IR" sz="2200" b="1" dirty="0" smtClean="0">
                <a:latin typeface="Cordia New"/>
                <a:ea typeface="Times New Roman"/>
                <a:cs typeface="B Nazanin"/>
              </a:rPr>
              <a:t>شواهدی ازموثربودن 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درمان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1,25[OH]2D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در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AITDS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 (اختلالات خودایمن تیرویید) ازمهارایجاد وعملکرد سلول های 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Th1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و القاي سایر</a:t>
            </a:r>
            <a:r>
              <a:rPr lang="en-US" sz="2200" b="1" dirty="0">
                <a:latin typeface="Cordia New"/>
                <a:ea typeface="Times New Roman"/>
                <a:cs typeface="B Nazanin"/>
              </a:rPr>
              <a:t>TCell</a:t>
            </a:r>
            <a:r>
              <a:rPr lang="fa-IR" sz="2200" b="1" dirty="0">
                <a:latin typeface="Cordia New"/>
                <a:ea typeface="Times New Roman"/>
                <a:cs typeface="B Nazanin"/>
              </a:rPr>
              <a:t> ها شامل </a:t>
            </a:r>
            <a:r>
              <a:rPr lang="en-US" sz="2200" b="1" dirty="0" smtClean="0">
                <a:latin typeface="Cordia New"/>
                <a:ea typeface="Times New Roman"/>
                <a:cs typeface="B Nazanin"/>
              </a:rPr>
              <a:t>Th2</a:t>
            </a:r>
            <a:r>
              <a:rPr lang="fa-IR" sz="2200" b="1" dirty="0" smtClean="0">
                <a:latin typeface="Cordia New"/>
                <a:ea typeface="Times New Roman"/>
                <a:cs typeface="B Nazanin"/>
              </a:rPr>
              <a:t>وجود دارد.</a:t>
            </a: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 </a:t>
            </a:r>
            <a:r>
              <a:rPr lang="fa-IR" sz="2200" b="1" dirty="0">
                <a:solidFill>
                  <a:prstClr val="black"/>
                </a:solidFill>
                <a:cs typeface="B Nazanin"/>
              </a:rPr>
              <a:t>یکی از تظاهرات بیماری­های خودایمنی تیروئید (گریوز و هاشیماتو) حضور اتوآنتی­بادی­ها در بیماران است. </a:t>
            </a:r>
            <a:endParaRPr lang="fa-IR" sz="2200" b="1" dirty="0" smtClean="0">
              <a:solidFill>
                <a:prstClr val="black"/>
              </a:solidFill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fa-IR" sz="2200" b="1" dirty="0" smtClean="0">
              <a:solidFill>
                <a:prstClr val="black"/>
              </a:solidFill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در </a:t>
            </a:r>
            <a:r>
              <a:rPr lang="fa-IR" sz="2200" b="1" dirty="0">
                <a:solidFill>
                  <a:prstClr val="black"/>
                </a:solidFill>
                <a:cs typeface="B Nazanin"/>
              </a:rPr>
              <a:t>هر دو گروه آنتی­تیروگلبولین و آنتی­تیروئید پراکسیداز شایع است.</a:t>
            </a:r>
            <a:r>
              <a:rPr lang="en-US" sz="2200" b="1" dirty="0">
                <a:solidFill>
                  <a:prstClr val="black"/>
                </a:solidFill>
                <a:cs typeface="B Nazanin"/>
              </a:rPr>
              <a:t> </a:t>
            </a: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en-US" sz="2200" b="1" dirty="0">
              <a:solidFill>
                <a:prstClr val="black"/>
              </a:solidFill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cs typeface="B Nazanin"/>
              </a:rPr>
              <a:t>TPO Ab </a:t>
            </a:r>
            <a:r>
              <a:rPr lang="fa-IR" sz="2200" b="1" dirty="0">
                <a:solidFill>
                  <a:prstClr val="black"/>
                </a:solidFill>
                <a:cs typeface="B Nazanin"/>
              </a:rPr>
              <a:t>قابل تشخیص یک عامل خطر برای بیماران خودایمن تیروئید است. </a:t>
            </a:r>
          </a:p>
          <a:p>
            <a:endParaRPr lang="en-US" sz="2200" b="1" dirty="0">
              <a:cs typeface="B Nazanin"/>
            </a:endParaRPr>
          </a:p>
        </p:txBody>
      </p:sp>
      <p:sp useBgFill="1"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705600" cy="6096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بیان مسئله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9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064493"/>
            <a:ext cx="8763000" cy="541250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fa-IR" sz="2200" b="1" dirty="0">
              <a:solidFill>
                <a:prstClr val="black"/>
              </a:solidFill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در </a:t>
            </a:r>
            <a:r>
              <a:rPr lang="fa-IR" sz="2200" b="1" dirty="0">
                <a:solidFill>
                  <a:prstClr val="black"/>
                </a:solidFill>
                <a:cs typeface="B Nazanin"/>
              </a:rPr>
              <a:t>ایران مطالعات کمی در ارتباط با ناکافی بودن و کمبود ویتامین </a:t>
            </a:r>
            <a:r>
              <a:rPr lang="en-US" sz="2200" b="1" dirty="0">
                <a:solidFill>
                  <a:prstClr val="black"/>
                </a:solidFill>
                <a:cs typeface="B Nazanin"/>
              </a:rPr>
              <a:t>D</a:t>
            </a:r>
            <a:r>
              <a:rPr lang="fa-IR" sz="2200" b="1" dirty="0">
                <a:solidFill>
                  <a:prstClr val="black"/>
                </a:solidFill>
                <a:cs typeface="B Nazanin"/>
              </a:rPr>
              <a:t> و شیوع اختلالات خودایمن تیروئید درانسان انجام شده است</a:t>
            </a: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.</a:t>
            </a:r>
          </a:p>
          <a:p>
            <a:pPr marL="0" lvl="0" indent="-228600" algn="justLow" rtl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به </a:t>
            </a:r>
            <a:r>
              <a:rPr lang="fa-IR" sz="2200" b="1" dirty="0">
                <a:solidFill>
                  <a:prstClr val="black"/>
                </a:solidFill>
                <a:cs typeface="B Nazanin"/>
              </a:rPr>
              <a:t>رغم نقش ویتامین </a:t>
            </a:r>
            <a:r>
              <a:rPr lang="en-US" sz="2200" b="1" dirty="0">
                <a:solidFill>
                  <a:prstClr val="black"/>
                </a:solidFill>
                <a:cs typeface="B Nazanin"/>
              </a:rPr>
              <a:t>D</a:t>
            </a:r>
            <a:r>
              <a:rPr lang="fa-IR" sz="2200" b="1" dirty="0">
                <a:solidFill>
                  <a:prstClr val="black"/>
                </a:solidFill>
                <a:cs typeface="B Nazanin"/>
              </a:rPr>
              <a:t> در بیماری­های خودایمن اطلاعات در دسترس ضد و نقیض است. </a:t>
            </a: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مطالعات موجود برروی بیماران مبتلا به اختلالات تیرویید ونه بیماران مبتلا به کمبود ویتامین </a:t>
            </a:r>
            <a:r>
              <a:rPr lang="en-US" sz="2200" b="1" dirty="0" smtClean="0">
                <a:solidFill>
                  <a:prstClr val="black"/>
                </a:solidFill>
                <a:cs typeface="B Nazanin"/>
              </a:rPr>
              <a:t>D</a:t>
            </a: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انجام شده است .</a:t>
            </a:r>
          </a:p>
          <a:p>
            <a:pPr marL="0" lvl="0" indent="-228600" algn="justLow" rtl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a-IR" sz="2200" b="1" dirty="0" smtClean="0">
                <a:solidFill>
                  <a:prstClr val="black"/>
                </a:solidFill>
                <a:cs typeface="B Nazanin"/>
              </a:rPr>
              <a:t> </a:t>
            </a:r>
            <a:r>
              <a:rPr lang="fa-IR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در 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این مطالعه تلاش خواهد شد تا ضمن ارزیابی سطح عملکرد تیروئید در بیماران و مارکر </a:t>
            </a:r>
            <a:r>
              <a:rPr lang="en-US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Anti TPO</a:t>
            </a:r>
            <a:r>
              <a:rPr lang="fa-IR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 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و بررسی سطح ویتامین </a:t>
            </a:r>
            <a:r>
              <a:rPr lang="en-US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D  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در بیماران تحت بررسی در یک جمعیت بزرگ ( مطالعه </a:t>
            </a:r>
            <a:r>
              <a:rPr lang="en-US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TLGS </a:t>
            </a:r>
            <a:r>
              <a:rPr lang="fa-IR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)ارتباط 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بین کمبود ویتامین </a:t>
            </a:r>
            <a:r>
              <a:rPr lang="en-US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D 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و </a:t>
            </a:r>
            <a:r>
              <a:rPr lang="en-US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Anti TPO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 </a:t>
            </a:r>
            <a:r>
              <a:rPr lang="fa-IR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در بیماران مبتلا به اختلالات ویتامین </a:t>
            </a:r>
            <a:r>
              <a:rPr lang="en-US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D</a:t>
            </a:r>
            <a:r>
              <a:rPr lang="fa-IR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 وسالم را 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مورد بررسی قرار دهیم</a:t>
            </a:r>
            <a:r>
              <a:rPr lang="fa-IR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.</a:t>
            </a:r>
          </a:p>
          <a:p>
            <a:pPr marL="0" lvl="0" indent="-228600" algn="justLow" rtl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a-IR" sz="2200" b="1" dirty="0" smtClean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امید </a:t>
            </a:r>
            <a:r>
              <a:rPr lang="fa-IR" sz="2200" b="1" dirty="0">
                <a:solidFill>
                  <a:prstClr val="black"/>
                </a:solidFill>
                <a:latin typeface="Cordia New"/>
                <a:ea typeface="Times New Roman"/>
                <a:cs typeface="B Nazanin"/>
              </a:rPr>
              <a:t>است بتوانیم گامی هرچند کوچک در بهبود پیشگیری و کنترل بیماری های تیروئید بر داشته شود. </a:t>
            </a:r>
            <a:endParaRPr lang="en-US" sz="2200" b="1" dirty="0">
              <a:solidFill>
                <a:prstClr val="black"/>
              </a:solidFill>
              <a:latin typeface="Cordia New"/>
              <a:ea typeface="Times New Roman"/>
              <a:cs typeface="B Nazanin"/>
            </a:endParaRPr>
          </a:p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r>
              <a:rPr lang="fa-IR" sz="2200" b="1" dirty="0">
                <a:solidFill>
                  <a:prstClr val="black"/>
                </a:solidFill>
                <a:cs typeface="B Nazanin"/>
              </a:rPr>
              <a:t> </a:t>
            </a:r>
            <a:endParaRPr lang="en-US" sz="2200" b="1" dirty="0">
              <a:solidFill>
                <a:prstClr val="black"/>
              </a:solidFill>
              <a:cs typeface="B Nazanin"/>
            </a:endParaRPr>
          </a:p>
          <a:p>
            <a:pPr marL="0" marR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200" b="1" dirty="0" smtClean="0">
                <a:latin typeface="Cordia New"/>
                <a:ea typeface="Times New Roman"/>
                <a:cs typeface="B Nazanin"/>
              </a:rPr>
              <a:t>																																	</a:t>
            </a:r>
            <a:endParaRPr lang="en-US" sz="2200" b="1" dirty="0">
              <a:latin typeface="Cordia New"/>
              <a:ea typeface="Times New Roman"/>
              <a:cs typeface="B Nazanin"/>
            </a:endParaRPr>
          </a:p>
        </p:txBody>
      </p:sp>
      <p:sp useBgFill="1"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6324600" cy="6096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بیان مسئله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7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05000"/>
            <a:ext cx="5257800" cy="1066800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مروری بر متون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31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417638"/>
            <a:ext cx="8991600" cy="52879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44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14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1052</TotalTime>
  <Words>2227</Words>
  <Application>Microsoft Office PowerPoint</Application>
  <PresentationFormat>On-screen Show (4:3)</PresentationFormat>
  <Paragraphs>376</Paragraphs>
  <Slides>32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8" baseType="lpstr">
      <vt:lpstr>宋体</vt:lpstr>
      <vt:lpstr>Arial</vt:lpstr>
      <vt:lpstr>B Mitra</vt:lpstr>
      <vt:lpstr>B Nazanin</vt:lpstr>
      <vt:lpstr>Calibri</vt:lpstr>
      <vt:lpstr>Cambria Math</vt:lpstr>
      <vt:lpstr>Cordia New</vt:lpstr>
      <vt:lpstr>Lucida Sans Unicode</vt:lpstr>
      <vt:lpstr>Nazanin</vt:lpstr>
      <vt:lpstr>Times New Roman</vt:lpstr>
      <vt:lpstr>Traditional Arabic</vt:lpstr>
      <vt:lpstr>Verdana</vt:lpstr>
      <vt:lpstr>Wingdings</vt:lpstr>
      <vt:lpstr>Wingdings 2</vt:lpstr>
      <vt:lpstr>Wingdings 3</vt:lpstr>
      <vt:lpstr>Concourse</vt:lpstr>
      <vt:lpstr>PowerPoint Presentation</vt:lpstr>
      <vt:lpstr>تعیین ارتباط بین سطوح مختلف ویتامین D و بیماری­های خودایمن تیروئید در مطالعه تیروئید تهران        </vt:lpstr>
      <vt:lpstr>عناوین مطالب </vt:lpstr>
      <vt:lpstr>بیان مسئله</vt:lpstr>
      <vt:lpstr>بیان مسئله</vt:lpstr>
      <vt:lpstr>بیان مسئله</vt:lpstr>
      <vt:lpstr>مروری بر متون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نحوه اجراي تحقيق و جمع آوري داده هاي آن و مشخصات ابزار جمع آوري داده ها</vt:lpstr>
      <vt:lpstr>PowerPoint Presentation</vt:lpstr>
      <vt:lpstr>PowerPoint Presentation</vt:lpstr>
      <vt:lpstr>PowerPoint Presentation</vt:lpstr>
      <vt:lpstr>تجزيه و تحليل داده ها             </vt:lpstr>
      <vt:lpstr>PowerPoint Presentation</vt:lpstr>
      <vt:lpstr>PowerPoint Presentation</vt:lpstr>
      <vt:lpstr>PowerPoint Presentation</vt:lpstr>
      <vt:lpstr>جدول شماره 2 :تعیین شیوع اختلالات ویتامین Dدر افرادAnti TPO-,Anti TPO+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</dc:creator>
  <cp:lastModifiedBy>sima</cp:lastModifiedBy>
  <cp:revision>94</cp:revision>
  <dcterms:created xsi:type="dcterms:W3CDTF">2014-11-21T05:22:54Z</dcterms:created>
  <dcterms:modified xsi:type="dcterms:W3CDTF">2014-11-22T22:46:05Z</dcterms:modified>
</cp:coreProperties>
</file>