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4" r:id="rId2"/>
    <p:sldId id="293" r:id="rId3"/>
    <p:sldId id="304" r:id="rId4"/>
    <p:sldId id="305" r:id="rId5"/>
    <p:sldId id="306" r:id="rId6"/>
    <p:sldId id="307" r:id="rId7"/>
    <p:sldId id="309" r:id="rId8"/>
    <p:sldId id="277" r:id="rId9"/>
    <p:sldId id="291" r:id="rId10"/>
    <p:sldId id="289" r:id="rId11"/>
    <p:sldId id="280" r:id="rId12"/>
    <p:sldId id="261" r:id="rId13"/>
    <p:sldId id="292" r:id="rId14"/>
    <p:sldId id="299" r:id="rId15"/>
    <p:sldId id="281" r:id="rId16"/>
    <p:sldId id="283" r:id="rId17"/>
    <p:sldId id="282" r:id="rId18"/>
    <p:sldId id="284" r:id="rId19"/>
    <p:sldId id="286" r:id="rId20"/>
    <p:sldId id="287" r:id="rId21"/>
    <p:sldId id="302" r:id="rId22"/>
    <p:sldId id="310" r:id="rId23"/>
    <p:sldId id="311" r:id="rId24"/>
    <p:sldId id="312" r:id="rId25"/>
    <p:sldId id="313" r:id="rId26"/>
    <p:sldId id="30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EBC"/>
    <a:srgbClr val="008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3" autoAdjust="0"/>
    <p:restoredTop sz="97663" autoAdjust="0"/>
  </p:normalViewPr>
  <p:slideViewPr>
    <p:cSldViewPr>
      <p:cViewPr varScale="1">
        <p:scale>
          <a:sx n="73" d="100"/>
          <a:sy n="73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7C7FC-EE1A-4769-99EF-2393508E7497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44F65-C3AC-43CB-B62B-F9606D516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72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CAC11-1C3B-4C3D-ACD5-A9FE74A89485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A109A-9240-4126-A331-B1B395FF0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9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CD8B68-7CFA-4FF8-A76B-BA4BDAD9FEF6}" type="slidenum">
              <a:rPr lang="en-US"/>
              <a:pPr/>
              <a:t>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58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6823D6-93B1-4268-B9AB-4E5D8D569C35}" type="slidenum">
              <a:rPr lang="en-US"/>
              <a:pPr/>
              <a:t>12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CD313-C22D-45DC-98AC-5A6D7F38EDC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9879-DDAF-453B-A54E-442C9291B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gif"/><Relationship Id="rId5" Type="http://schemas.openxmlformats.org/officeDocument/2006/relationships/image" Target="../media/image9.png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295400"/>
            <a:ext cx="5638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fa-IR" sz="8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urich Ex BT" pitchFamily="34" charset="0"/>
                <a:ea typeface="+mj-ea"/>
                <a:cs typeface="Andalus" pitchFamily="2" charset="-78"/>
              </a:rPr>
              <a:t>به نام ايزد يكتا</a:t>
            </a:r>
            <a:endParaRPr lang="en-US" sz="8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urich Ex BT" pitchFamily="34" charset="0"/>
              <a:ea typeface="+mj-ea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" y="51054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u="sng" dirty="0" smtClean="0"/>
              <a:t>دكتر </a:t>
            </a:r>
            <a:r>
              <a:rPr lang="fa-IR" sz="2000" u="sng" dirty="0" smtClean="0"/>
              <a:t>داود خليلي </a:t>
            </a:r>
            <a:r>
              <a:rPr lang="en-US" sz="2000" u="sng" dirty="0" smtClean="0"/>
              <a:t>(MD, MPH, PhD)</a:t>
            </a:r>
          </a:p>
          <a:p>
            <a:pPr algn="r" rtl="1"/>
            <a:r>
              <a:rPr lang="fa-IR" sz="2000" u="sng" dirty="0" smtClean="0"/>
              <a:t>مرکز تحقیقات پیشگیری از بیماریهای متابولیک، </a:t>
            </a:r>
          </a:p>
          <a:p>
            <a:pPr algn="r" rtl="1"/>
            <a:r>
              <a:rPr lang="fa-IR" sz="2000" u="sng" dirty="0" smtClean="0"/>
              <a:t>پژوهشکده علوم غدد درون ریز و متابولیسم دانشگاه علوم پزشکی شهید بهشتی</a:t>
            </a:r>
            <a:endParaRPr lang="en-US" sz="2000" u="sn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2" name="Object 3"/>
          <p:cNvGraphicFramePr>
            <a:graphicFrameLocks noChangeAspect="1"/>
          </p:cNvGraphicFramePr>
          <p:nvPr/>
        </p:nvGraphicFramePr>
        <p:xfrm>
          <a:off x="1305228" y="3620724"/>
          <a:ext cx="5255741" cy="2661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Chart" r:id="rId3" imgW="9144000" imgH="4724400" progId="MSGraph.Chart.8">
                  <p:embed followColorScheme="full"/>
                </p:oleObj>
              </mc:Choice>
              <mc:Fallback>
                <p:oleObj name="Chart" r:id="rId3" imgW="9144000" imgH="47244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228" y="3620724"/>
                        <a:ext cx="5255741" cy="2661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4091568"/>
            <a:ext cx="1219200" cy="15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33400" y="304800"/>
            <a:ext cx="716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Probloms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this statistical approach: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i="1" dirty="0" smtClean="0"/>
              <a:t>Distribution Changes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Theoretical Curves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Need of more information on BMI complication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i="1" dirty="0" smtClean="0"/>
              <a:t>Low sensitivity because of </a:t>
            </a:r>
            <a:r>
              <a:rPr lang="en-US" sz="2000" b="1" i="1" u="sng" dirty="0" smtClean="0"/>
              <a:t>underestimation</a:t>
            </a:r>
            <a:r>
              <a:rPr lang="en-US" sz="2000" b="1" i="1" dirty="0" smtClean="0"/>
              <a:t> of Obesity</a:t>
            </a:r>
            <a:endParaRPr lang="en-US" sz="2000" b="1" i="1" dirty="0"/>
          </a:p>
        </p:txBody>
      </p:sp>
      <p:cxnSp>
        <p:nvCxnSpPr>
          <p:cNvPr id="20" name="Curved Connector 19"/>
          <p:cNvCxnSpPr/>
          <p:nvPr/>
        </p:nvCxnSpPr>
        <p:spPr>
          <a:xfrm>
            <a:off x="3276600" y="1219200"/>
            <a:ext cx="4648200" cy="2743200"/>
          </a:xfrm>
          <a:prstGeom prst="curvedConnector3">
            <a:avLst>
              <a:gd name="adj1" fmla="val 116949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5"/>
          <p:cNvSpPr txBox="1">
            <a:spLocks noChangeArrowheads="1"/>
          </p:cNvSpPr>
          <p:nvPr/>
        </p:nvSpPr>
        <p:spPr>
          <a:xfrm>
            <a:off x="457200" y="6019800"/>
            <a:ext cx="641985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Age-adjusted trends in obesity</a:t>
            </a:r>
            <a:b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(BMI &gt;=30):  United States</a:t>
            </a:r>
          </a:p>
        </p:txBody>
      </p:sp>
      <p:sp>
        <p:nvSpPr>
          <p:cNvPr id="7" name="Oval 6"/>
          <p:cNvSpPr/>
          <p:nvPr/>
        </p:nvSpPr>
        <p:spPr>
          <a:xfrm>
            <a:off x="6019800" y="3733800"/>
            <a:ext cx="1600200" cy="21336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928944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wn Arrow 5"/>
          <p:cNvSpPr/>
          <p:nvPr/>
        </p:nvSpPr>
        <p:spPr>
          <a:xfrm>
            <a:off x="4191000" y="914400"/>
            <a:ext cx="457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3276600"/>
            <a:ext cx="88392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xplosion 2 10"/>
          <p:cNvSpPr/>
          <p:nvPr/>
        </p:nvSpPr>
        <p:spPr>
          <a:xfrm>
            <a:off x="5257800" y="4495800"/>
            <a:ext cx="3505200" cy="1676400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Relation between mortality and BMI</a:t>
            </a:r>
          </a:p>
        </p:txBody>
      </p:sp>
      <p:pic>
        <p:nvPicPr>
          <p:cNvPr id="30723" name="Picture 4" descr="0115fig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1456883"/>
            <a:ext cx="6663913" cy="4486717"/>
          </a:xfrm>
          <a:noFill/>
        </p:spPr>
      </p:pic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581297" y="6044625"/>
            <a:ext cx="7128933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 dirty="0"/>
              <a:t>Data from Lew EA: Mortality and weight: insured lives and the American Cancer Society studies.</a:t>
            </a:r>
            <a:r>
              <a:rPr lang="en-US" sz="1600" b="1" dirty="0"/>
              <a:t> Ann Intern Med</a:t>
            </a:r>
            <a:r>
              <a:rPr lang="en-US" sz="1600" dirty="0"/>
              <a:t> </a:t>
            </a:r>
            <a:r>
              <a:rPr lang="en-US" sz="1600" b="1" i="1" dirty="0"/>
              <a:t>103:1024-1029, 1985.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823063" y="4204063"/>
            <a:ext cx="0" cy="11430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926874" y="3823063"/>
            <a:ext cx="0" cy="15370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l"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SzPct val="125000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</a:rPr>
              <a:t>The </a:t>
            </a: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method used to establish BMI </a:t>
            </a: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</a:rPr>
              <a:t>cut-off is: </a:t>
            </a: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SzPct val="125000"/>
            </a:pPr>
            <a:r>
              <a:rPr lang="en-US" sz="2800" i="1" u="sng" dirty="0" smtClean="0">
                <a:solidFill>
                  <a:srgbClr val="7030A0"/>
                </a:solidFill>
                <a:latin typeface="Tahoma" pitchFamily="34" charset="0"/>
              </a:rPr>
              <a:t>largely arbitrary</a:t>
            </a: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SzPct val="125000"/>
            </a:pPr>
            <a:r>
              <a:rPr lang="en-US" sz="2800" i="1" dirty="0" smtClean="0">
                <a:solidFill>
                  <a:srgbClr val="7030A0"/>
                </a:solidFill>
                <a:latin typeface="Tahoma" pitchFamily="34" charset="0"/>
              </a:rPr>
              <a:t>         &amp;</a:t>
            </a:r>
            <a:endParaRPr lang="en-US" sz="2800" dirty="0">
              <a:solidFill>
                <a:schemeClr val="accent1"/>
              </a:solidFill>
              <a:latin typeface="Tahoma" pitchFamily="34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SzPct val="125000"/>
            </a:pPr>
            <a:r>
              <a:rPr lang="en-US" sz="2800" i="1" u="sng" dirty="0" smtClean="0">
                <a:solidFill>
                  <a:srgbClr val="7030A0"/>
                </a:solidFill>
                <a:latin typeface="Tahoma" pitchFamily="34" charset="0"/>
              </a:rPr>
              <a:t>visual inspection</a:t>
            </a:r>
            <a:endParaRPr lang="en-US" sz="3200" baseline="30000" dirty="0">
              <a:solidFill>
                <a:schemeClr val="accent1"/>
              </a:solidFill>
              <a:latin typeface="Tahoma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rgbClr val="FFFF00"/>
              </a:buClr>
              <a:buSzPct val="70000"/>
              <a:buFont typeface="Monotype Sorts" pitchFamily="2" charset="2"/>
              <a:buNone/>
            </a:pPr>
            <a:endParaRPr lang="en-US" sz="3200" dirty="0">
              <a:solidFill>
                <a:schemeClr val="accent1"/>
              </a:solidFill>
              <a:latin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667000"/>
            <a:ext cx="8686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At </a:t>
            </a:r>
            <a:r>
              <a:rPr lang="en-US" b="1" dirty="0" smtClean="0"/>
              <a:t>30–35 kg/m2, median survival is reduced by 2–4 years; </a:t>
            </a:r>
            <a:endParaRPr lang="en-US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at </a:t>
            </a:r>
            <a:r>
              <a:rPr lang="en-US" b="1" dirty="0" smtClean="0"/>
              <a:t>40–45 kg/m2, it is reduced by 8–10 years (which is comparable with the effects of smoking). </a:t>
            </a:r>
            <a:endParaRPr lang="en-US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The </a:t>
            </a:r>
            <a:r>
              <a:rPr lang="en-US" b="1" dirty="0" smtClean="0"/>
              <a:t>definite excess mortality below22· 5 kg/m2 is due mainly to smoking-related diseases, and is not fully explained.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685800"/>
            <a:ext cx="807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Recent study in western Europe and North America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“Body-mass index and cause-specific mortality in 900 000 adults:</a:t>
            </a:r>
          </a:p>
          <a:p>
            <a:r>
              <a:rPr lang="en-US" sz="2000" b="1" dirty="0" smtClean="0"/>
              <a:t>collaborative analyses of 57 prospective studies”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912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Lancet. 2009 March 28; 373(9669): 1083–1096.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of some Reasons: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WC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instead of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BMI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2743200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429000" y="4343400"/>
          <a:ext cx="1568824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Photo Editor Photo" r:id="rId4" imgW="933580" imgH="1133633" progId="">
                  <p:embed/>
                </p:oleObj>
              </mc:Choice>
              <mc:Fallback>
                <p:oleObj name="Photo Editor Photo" r:id="rId4" imgW="933580" imgH="1133633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43400"/>
                        <a:ext cx="1568824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j035453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2209800"/>
            <a:ext cx="1905000" cy="18288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16200000" flipH="1">
            <a:off x="5981700" y="2400300"/>
            <a:ext cx="2438400" cy="1905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829300" y="2400300"/>
            <a:ext cx="2438400" cy="1905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WC cut points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981200"/>
            <a:ext cx="85825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According to: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-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-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Lean MEJ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, Han TS, Morrison CE.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Waist circumference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as a measure for indicating need for weight management. BMJ 1995;311:158–61.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4196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Randomly recruited 904 men and 1014 women,</a:t>
            </a:r>
          </a:p>
          <a:p>
            <a:r>
              <a:rPr lang="en-US" dirty="0" smtClean="0"/>
              <a:t>aged 25 to 74 years, from the general population of</a:t>
            </a:r>
          </a:p>
          <a:p>
            <a:r>
              <a:rPr lang="en-US" dirty="0" smtClean="0"/>
              <a:t>north Glasgow between January and August </a:t>
            </a:r>
            <a:r>
              <a:rPr lang="en-US" dirty="0" smtClean="0"/>
              <a:t>1992</a:t>
            </a: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301" y="1447800"/>
            <a:ext cx="8244795" cy="448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28600" y="304800"/>
            <a:ext cx="2089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BMI as</a:t>
            </a: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Gold Standard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67000" y="3200400"/>
            <a:ext cx="562503" cy="15294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72200" y="3200400"/>
            <a:ext cx="2209800" cy="1425735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6"/>
          <p:cNvCxnSpPr/>
          <p:nvPr/>
        </p:nvCxnSpPr>
        <p:spPr>
          <a:xfrm rot="16200000" flipH="1">
            <a:off x="-152400" y="1295400"/>
            <a:ext cx="1219200" cy="457200"/>
          </a:xfrm>
          <a:prstGeom prst="curvedConnector3">
            <a:avLst>
              <a:gd name="adj1" fmla="val 111567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457200" y="2133600"/>
            <a:ext cx="914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2552700" y="5067300"/>
            <a:ext cx="1752600" cy="609600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60960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Using in </a:t>
            </a:r>
            <a:r>
              <a:rPr lang="en-US" sz="2800" b="1" dirty="0" smtClean="0">
                <a:solidFill>
                  <a:srgbClr val="0070C0"/>
                </a:solidFill>
              </a:rPr>
              <a:t>ATPIII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5800" y="3124200"/>
            <a:ext cx="562503" cy="15294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685799" y="1833265"/>
            <a:ext cx="7736219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Italic"/>
              </a:rPr>
              <a:t>ShanKuan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Italic"/>
              </a:rPr>
              <a:t> Zhu,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Italic"/>
              </a:rPr>
              <a:t>Am J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Italic"/>
              </a:rPr>
              <a:t>Clin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Italic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Italic"/>
              </a:rPr>
              <a:t>Nutr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Italic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2002;76:743–9.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-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If </a:t>
            </a: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WC has an independent or a stronger association with risk factors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sng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than BMI has, then it is inappropriate to base WC thresholds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on their association with BMI thresholds. Rather, thresholds for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-Roman"/>
              </a:rPr>
              <a:t>each should be based on their relation to risk factors.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8915400" cy="508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Connector 3"/>
          <p:cNvCxnSpPr/>
          <p:nvPr/>
        </p:nvCxnSpPr>
        <p:spPr>
          <a:xfrm>
            <a:off x="217715" y="3087189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458200" y="3048000"/>
            <a:ext cx="381000" cy="304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14500"/>
            <a:ext cx="7620000" cy="2628900"/>
          </a:xfrm>
          <a:noFill/>
        </p:spPr>
        <p:txBody>
          <a:bodyPr lIns="90488" tIns="44450" rIns="90488" bIns="44450"/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  <p:pic>
        <p:nvPicPr>
          <p:cNvPr id="5" name="Picture 5" descr="obe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962400"/>
            <a:ext cx="2819400" cy="253746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685800" y="1447800"/>
            <a:ext cx="8229600" cy="1981200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Cut-off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OBESITY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287191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Dr. </a:t>
            </a:r>
            <a:r>
              <a:rPr lang="en-US" u="sng" dirty="0" err="1" smtClean="0"/>
              <a:t>Khalili</a:t>
            </a:r>
            <a:endParaRPr lang="en-US" u="sng" dirty="0" smtClean="0"/>
          </a:p>
          <a:p>
            <a:r>
              <a:rPr lang="en-US" sz="1400" dirty="0" smtClean="0"/>
              <a:t>MD, MPH, PhD in epidemiology,</a:t>
            </a:r>
            <a:endParaRPr lang="en-US" sz="1400" dirty="0" smtClean="0"/>
          </a:p>
          <a:p>
            <a:r>
              <a:rPr lang="en-US" sz="1400" dirty="0" smtClean="0"/>
              <a:t>Research institute for Endocrine Sciences,</a:t>
            </a:r>
          </a:p>
          <a:p>
            <a:r>
              <a:rPr lang="en-US" sz="1400" dirty="0" err="1" smtClean="0"/>
              <a:t>Shahid</a:t>
            </a:r>
            <a:r>
              <a:rPr lang="en-US" sz="1400" dirty="0" smtClean="0"/>
              <a:t> </a:t>
            </a:r>
            <a:r>
              <a:rPr lang="en-US" sz="1400" dirty="0" err="1" smtClean="0"/>
              <a:t>Bheshti</a:t>
            </a:r>
            <a:r>
              <a:rPr lang="en-US" sz="1400" dirty="0" smtClean="0"/>
              <a:t> University  of Medical Sciences </a:t>
            </a:r>
            <a:endParaRPr lang="en-US" sz="1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8915400" cy="510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" name="Straight Connector 2"/>
          <p:cNvCxnSpPr/>
          <p:nvPr/>
        </p:nvCxnSpPr>
        <p:spPr>
          <a:xfrm>
            <a:off x="217715" y="3137263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536578" y="2915192"/>
            <a:ext cx="381000" cy="304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45720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Gold Standard</a:t>
            </a:r>
            <a:endParaRPr 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43400" y="1981200"/>
            <a:ext cx="4572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Different Cut points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352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more Hard Outcome with lower prevalence</a:t>
            </a:r>
          </a:p>
        </p:txBody>
      </p:sp>
      <p:sp>
        <p:nvSpPr>
          <p:cNvPr id="8" name="Curved Down Arrow 7"/>
          <p:cNvSpPr/>
          <p:nvPr/>
        </p:nvSpPr>
        <p:spPr>
          <a:xfrm rot="3167767">
            <a:off x="7819291" y="3574636"/>
            <a:ext cx="1295400" cy="716585"/>
          </a:xfrm>
          <a:prstGeom prst="curvedDownArrow">
            <a:avLst>
              <a:gd name="adj1" fmla="val 25000"/>
              <a:gd name="adj2" fmla="val 50000"/>
              <a:gd name="adj3" fmla="val 404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7244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higher Cut point</a:t>
            </a:r>
          </a:p>
        </p:txBody>
      </p:sp>
      <p:sp>
        <p:nvSpPr>
          <p:cNvPr id="11" name="Right Arrow 10"/>
          <p:cNvSpPr/>
          <p:nvPr/>
        </p:nvSpPr>
        <p:spPr>
          <a:xfrm rot="2513025">
            <a:off x="4451655" y="1354220"/>
            <a:ext cx="914400" cy="381000"/>
          </a:xfrm>
          <a:prstGeom prst="rightArrow">
            <a:avLst>
              <a:gd name="adj1" fmla="val 43143"/>
              <a:gd name="adj2" fmla="val 77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4724400"/>
            <a:ext cx="487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One prevalent CVD rick factor</a:t>
            </a:r>
          </a:p>
          <a:p>
            <a:r>
              <a:rPr lang="en-US" sz="2000" b="1" dirty="0" smtClean="0"/>
              <a:t>Two prevalent CVD rick factor</a:t>
            </a:r>
          </a:p>
          <a:p>
            <a:r>
              <a:rPr lang="en-US" sz="2000" b="1" dirty="0" smtClean="0"/>
              <a:t>Three prevalent CVD rick factor</a:t>
            </a:r>
          </a:p>
          <a:p>
            <a:r>
              <a:rPr lang="en-US" sz="2000" b="1" dirty="0" smtClean="0"/>
              <a:t>Incident CVD</a:t>
            </a:r>
          </a:p>
          <a:p>
            <a:r>
              <a:rPr lang="en-US" sz="2000" b="1" dirty="0" smtClean="0"/>
              <a:t>CVD mortality</a:t>
            </a:r>
            <a:endParaRPr lang="en-US" sz="2000" b="1" dirty="0"/>
          </a:p>
        </p:txBody>
      </p:sp>
      <p:sp>
        <p:nvSpPr>
          <p:cNvPr id="14" name="Down Arrow 13"/>
          <p:cNvSpPr/>
          <p:nvPr/>
        </p:nvSpPr>
        <p:spPr>
          <a:xfrm>
            <a:off x="381000" y="4876800"/>
            <a:ext cx="152400" cy="1371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362200" y="4038600"/>
            <a:ext cx="685800" cy="381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1554" y="9144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2E6EBC"/>
                </a:solidFill>
              </a:rPr>
              <a:t>Based on:       </a:t>
            </a:r>
            <a:r>
              <a:rPr lang="en-US" sz="2000" b="1" i="1" u="sng" dirty="0" smtClean="0"/>
              <a:t>Circulation</a:t>
            </a:r>
            <a:r>
              <a:rPr lang="en-US" sz="2000" b="1" i="1" u="sng" dirty="0"/>
              <a:t>. </a:t>
            </a:r>
            <a:r>
              <a:rPr lang="en-US" sz="2000" b="1" u="sng" dirty="0"/>
              <a:t>2009; 120</a:t>
            </a:r>
            <a:r>
              <a:rPr lang="en-US" sz="2000" b="1" u="sng" dirty="0" smtClean="0"/>
              <a:t>: 1640 </a:t>
            </a:r>
            <a:r>
              <a:rPr lang="en-US" sz="2000" b="1" u="sng" dirty="0"/>
              <a:t>– 1645.</a:t>
            </a:r>
            <a:endParaRPr lang="en-US" sz="2000" b="1" u="sng" dirty="0" smtClean="0"/>
          </a:p>
          <a:p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/>
              <a:t>joint interim statement </a:t>
            </a:r>
            <a:r>
              <a:rPr lang="en-US" b="1" dirty="0" smtClean="0"/>
              <a:t>of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International Diabetes Federation Task </a:t>
            </a:r>
            <a:r>
              <a:rPr lang="en-US" dirty="0" smtClean="0"/>
              <a:t>Force on </a:t>
            </a:r>
            <a:r>
              <a:rPr lang="en-US" dirty="0"/>
              <a:t>Epidemiology and </a:t>
            </a:r>
            <a:r>
              <a:rPr lang="en-US" dirty="0" smtClean="0"/>
              <a:t>Prevention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National </a:t>
            </a:r>
            <a:r>
              <a:rPr lang="en-US" dirty="0"/>
              <a:t>Heart</a:t>
            </a:r>
            <a:r>
              <a:rPr lang="en-US" dirty="0" smtClean="0"/>
              <a:t>, Lung</a:t>
            </a:r>
            <a:r>
              <a:rPr lang="en-US" dirty="0"/>
              <a:t>, and Blood </a:t>
            </a:r>
            <a:r>
              <a:rPr lang="en-US" dirty="0" smtClean="0"/>
              <a:t>Institute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American </a:t>
            </a:r>
            <a:r>
              <a:rPr lang="en-US" dirty="0"/>
              <a:t>Heart </a:t>
            </a:r>
            <a:r>
              <a:rPr lang="en-US" dirty="0" smtClean="0"/>
              <a:t>Association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World </a:t>
            </a:r>
            <a:r>
              <a:rPr lang="en-US" dirty="0"/>
              <a:t>Heart </a:t>
            </a:r>
            <a:r>
              <a:rPr lang="en-US" dirty="0" smtClean="0"/>
              <a:t>Federation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International Atherosclerosis Society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International Association for </a:t>
            </a:r>
            <a:r>
              <a:rPr lang="en-US" dirty="0"/>
              <a:t>the Study of Obesity. </a:t>
            </a:r>
            <a:r>
              <a:rPr lang="en-US" i="1" dirty="0"/>
              <a:t>Circulation. </a:t>
            </a:r>
            <a:r>
              <a:rPr lang="en-US" dirty="0"/>
              <a:t>2009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038600"/>
            <a:ext cx="8686800" cy="126188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BoldMT"/>
              </a:rPr>
              <a:t>Appropriate Waist Circumference Cut-off </a:t>
            </a:r>
            <a:r>
              <a:rPr lang="en-US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BoldMT"/>
              </a:rPr>
              <a:t>Points among </a:t>
            </a:r>
            <a:r>
              <a:rPr lang="en-US" sz="1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BoldMT"/>
              </a:rPr>
              <a:t>Iranian Adults: The First Report of the </a:t>
            </a:r>
            <a:r>
              <a:rPr lang="en-US" sz="1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BoldMT"/>
              </a:rPr>
              <a:t>Iranian National </a:t>
            </a:r>
            <a:r>
              <a:rPr lang="en-US" sz="1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-BoldMT"/>
              </a:rPr>
              <a:t>Committee of Obesity</a:t>
            </a:r>
            <a:endParaRPr lang="en-US" sz="1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10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205" y="1066800"/>
            <a:ext cx="85343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Mirmiran</a:t>
            </a:r>
            <a:r>
              <a:rPr lang="en-US" dirty="0" smtClean="0"/>
              <a:t> </a:t>
            </a:r>
            <a:r>
              <a:rPr lang="en-US" dirty="0"/>
              <a:t>P, </a:t>
            </a:r>
            <a:r>
              <a:rPr lang="en-US" dirty="0" err="1"/>
              <a:t>Esmaillzadeh</a:t>
            </a:r>
            <a:r>
              <a:rPr lang="en-US" dirty="0"/>
              <a:t> A, </a:t>
            </a:r>
            <a:r>
              <a:rPr lang="en-US" dirty="0" err="1"/>
              <a:t>Azizi</a:t>
            </a:r>
            <a:r>
              <a:rPr lang="en-US" dirty="0"/>
              <a:t> F. Detection </a:t>
            </a:r>
            <a:r>
              <a:rPr lang="en-US" dirty="0" smtClean="0"/>
              <a:t>of cardiovascular </a:t>
            </a:r>
            <a:r>
              <a:rPr lang="en-US" dirty="0"/>
              <a:t>risk factors by anthropometric </a:t>
            </a:r>
            <a:r>
              <a:rPr lang="en-US" dirty="0" smtClean="0"/>
              <a:t>measures in </a:t>
            </a:r>
            <a:r>
              <a:rPr lang="en-US" dirty="0" err="1"/>
              <a:t>Tehranian</a:t>
            </a:r>
            <a:r>
              <a:rPr lang="en-US" dirty="0"/>
              <a:t> adults: receiver operating </a:t>
            </a:r>
            <a:r>
              <a:rPr lang="en-US" dirty="0" smtClean="0"/>
              <a:t>characteristic (</a:t>
            </a:r>
            <a:r>
              <a:rPr lang="en-US" dirty="0"/>
              <a:t>ROC) curve analysis. </a:t>
            </a:r>
            <a:r>
              <a:rPr lang="en-US" dirty="0" err="1"/>
              <a:t>Eur</a:t>
            </a:r>
            <a:r>
              <a:rPr lang="en-US" dirty="0"/>
              <a:t> J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Nutr</a:t>
            </a:r>
            <a:r>
              <a:rPr lang="en-US" dirty="0" smtClean="0"/>
              <a:t>. 2004</a:t>
            </a:r>
            <a:r>
              <a:rPr lang="en-US" dirty="0"/>
              <a:t>; 58: 1110 – 1118</a:t>
            </a:r>
            <a:r>
              <a:rPr lang="en-US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Delavari</a:t>
            </a:r>
            <a:r>
              <a:rPr lang="en-US" dirty="0" smtClean="0"/>
              <a:t> </a:t>
            </a:r>
            <a:r>
              <a:rPr lang="en-US" dirty="0"/>
              <a:t>A, </a:t>
            </a:r>
            <a:r>
              <a:rPr lang="en-US" dirty="0" err="1"/>
              <a:t>Forouzanfar</a:t>
            </a:r>
            <a:r>
              <a:rPr lang="en-US" dirty="0"/>
              <a:t> MH, </a:t>
            </a:r>
            <a:r>
              <a:rPr lang="en-US" dirty="0" err="1"/>
              <a:t>Alikhani</a:t>
            </a:r>
            <a:r>
              <a:rPr lang="en-US" dirty="0"/>
              <a:t> S, </a:t>
            </a:r>
            <a:r>
              <a:rPr lang="en-US" dirty="0" err="1"/>
              <a:t>Shari</a:t>
            </a:r>
            <a:r>
              <a:rPr lang="en-US" dirty="0" err="1" smtClean="0"/>
              <a:t>an</a:t>
            </a:r>
            <a:r>
              <a:rPr lang="en-US" dirty="0" smtClean="0"/>
              <a:t> A</a:t>
            </a:r>
            <a:r>
              <a:rPr lang="en-US" dirty="0"/>
              <a:t>, </a:t>
            </a:r>
            <a:r>
              <a:rPr lang="en-US" dirty="0" err="1"/>
              <a:t>Kelishadi</a:t>
            </a:r>
            <a:r>
              <a:rPr lang="en-US" dirty="0"/>
              <a:t> R. First nationwide study of the </a:t>
            </a:r>
            <a:r>
              <a:rPr lang="en-US" dirty="0" smtClean="0"/>
              <a:t>prevalence of </a:t>
            </a:r>
            <a:r>
              <a:rPr lang="en-US" dirty="0"/>
              <a:t>the metabolic syndrome and optimal </a:t>
            </a:r>
            <a:r>
              <a:rPr lang="en-US" dirty="0" smtClean="0"/>
              <a:t>cutoff points </a:t>
            </a:r>
            <a:r>
              <a:rPr lang="en-US" dirty="0"/>
              <a:t>of waist </a:t>
            </a:r>
            <a:r>
              <a:rPr lang="en-US" dirty="0" smtClean="0"/>
              <a:t> circumference </a:t>
            </a:r>
            <a:r>
              <a:rPr lang="en-US" dirty="0"/>
              <a:t>in the Middle East</a:t>
            </a:r>
            <a:r>
              <a:rPr lang="en-US" dirty="0" smtClean="0"/>
              <a:t>: the </a:t>
            </a:r>
            <a:r>
              <a:rPr lang="en-US" dirty="0"/>
              <a:t>national survey of risk factors for </a:t>
            </a:r>
            <a:r>
              <a:rPr lang="en-US" dirty="0" smtClean="0"/>
              <a:t> </a:t>
            </a:r>
            <a:r>
              <a:rPr lang="en-US" dirty="0" err="1" smtClean="0"/>
              <a:t>noncommunicable</a:t>
            </a:r>
            <a:r>
              <a:rPr lang="en-US" dirty="0" smtClean="0"/>
              <a:t> diseases </a:t>
            </a:r>
            <a:r>
              <a:rPr lang="en-US" dirty="0"/>
              <a:t>of Iran. Diabetes Care. 2009; 32</a:t>
            </a:r>
            <a:r>
              <a:rPr lang="en-US" dirty="0" smtClean="0"/>
              <a:t>: 1092 </a:t>
            </a:r>
            <a:r>
              <a:rPr lang="en-US" dirty="0"/>
              <a:t>– 1097</a:t>
            </a:r>
            <a:r>
              <a:rPr lang="en-US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Esteghamati</a:t>
            </a:r>
            <a:r>
              <a:rPr lang="en-US" dirty="0" smtClean="0"/>
              <a:t> </a:t>
            </a:r>
            <a:r>
              <a:rPr lang="en-US" dirty="0"/>
              <a:t>A, </a:t>
            </a:r>
            <a:r>
              <a:rPr lang="en-US" dirty="0" err="1"/>
              <a:t>Abbasi</a:t>
            </a:r>
            <a:r>
              <a:rPr lang="en-US" dirty="0"/>
              <a:t> M, </a:t>
            </a:r>
            <a:r>
              <a:rPr lang="en-US" dirty="0" err="1"/>
              <a:t>Rashidi</a:t>
            </a:r>
            <a:r>
              <a:rPr lang="en-US" dirty="0"/>
              <a:t> A, </a:t>
            </a:r>
            <a:r>
              <a:rPr lang="en-US" dirty="0" err="1"/>
              <a:t>Meysamie</a:t>
            </a:r>
            <a:r>
              <a:rPr lang="en-US" dirty="0"/>
              <a:t> A</a:t>
            </a:r>
            <a:r>
              <a:rPr lang="en-US" dirty="0" smtClean="0"/>
              <a:t>, </a:t>
            </a:r>
            <a:r>
              <a:rPr lang="en-US" dirty="0" err="1" smtClean="0"/>
              <a:t>Khalilzadeh</a:t>
            </a:r>
            <a:r>
              <a:rPr lang="en-US" dirty="0" smtClean="0"/>
              <a:t> </a:t>
            </a:r>
            <a:r>
              <a:rPr lang="en-US" dirty="0"/>
              <a:t>O, </a:t>
            </a:r>
            <a:r>
              <a:rPr lang="en-US" dirty="0" err="1"/>
              <a:t>Haghazali</a:t>
            </a:r>
            <a:r>
              <a:rPr lang="en-US" dirty="0"/>
              <a:t> M, et al. </a:t>
            </a:r>
            <a:r>
              <a:rPr lang="en-US" dirty="0" smtClean="0"/>
              <a:t> Optimal waist circumference </a:t>
            </a:r>
            <a:r>
              <a:rPr lang="en-US" dirty="0"/>
              <a:t>cut-offs for the diagnosis of </a:t>
            </a:r>
            <a:r>
              <a:rPr lang="en-US" dirty="0" smtClean="0"/>
              <a:t>metabolic syndrome </a:t>
            </a:r>
            <a:r>
              <a:rPr lang="en-US" dirty="0"/>
              <a:t>in Iranian adults: results of the </a:t>
            </a:r>
            <a:r>
              <a:rPr lang="en-US" dirty="0" smtClean="0"/>
              <a:t>third national </a:t>
            </a:r>
            <a:r>
              <a:rPr lang="en-US" dirty="0"/>
              <a:t>survey of risk factors of </a:t>
            </a:r>
            <a:r>
              <a:rPr lang="en-US" dirty="0" smtClean="0"/>
              <a:t>non-communicable diseases </a:t>
            </a:r>
            <a:r>
              <a:rPr lang="en-US" dirty="0"/>
              <a:t>(SuRFNCD-2007). </a:t>
            </a:r>
            <a:r>
              <a:rPr lang="en-US" dirty="0" err="1"/>
              <a:t>Diabet</a:t>
            </a:r>
            <a:r>
              <a:rPr lang="en-US" dirty="0"/>
              <a:t> Med. 2009</a:t>
            </a:r>
            <a:r>
              <a:rPr lang="en-US" dirty="0" smtClean="0"/>
              <a:t>; 26</a:t>
            </a:r>
            <a:r>
              <a:rPr lang="en-US" dirty="0"/>
              <a:t>: 745 – </a:t>
            </a:r>
            <a:r>
              <a:rPr lang="en-US" dirty="0" smtClean="0"/>
              <a:t>746.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Hadaegh</a:t>
            </a:r>
            <a:r>
              <a:rPr lang="en-US" dirty="0" smtClean="0"/>
              <a:t> </a:t>
            </a:r>
            <a:r>
              <a:rPr lang="en-US" dirty="0"/>
              <a:t>F, </a:t>
            </a:r>
            <a:r>
              <a:rPr lang="en-US" dirty="0" err="1"/>
              <a:t>Zabetian</a:t>
            </a:r>
            <a:r>
              <a:rPr lang="en-US" dirty="0"/>
              <a:t> A, </a:t>
            </a:r>
            <a:r>
              <a:rPr lang="en-US" dirty="0" err="1"/>
              <a:t>Sarbakhsh</a:t>
            </a:r>
            <a:r>
              <a:rPr lang="en-US" dirty="0"/>
              <a:t> P, </a:t>
            </a:r>
            <a:r>
              <a:rPr lang="en-US" dirty="0" err="1"/>
              <a:t>Khalili</a:t>
            </a:r>
            <a:r>
              <a:rPr lang="en-US" dirty="0"/>
              <a:t> D</a:t>
            </a:r>
            <a:r>
              <a:rPr lang="en-US" dirty="0"/>
              <a:t>, James </a:t>
            </a:r>
            <a:r>
              <a:rPr lang="en-US" dirty="0"/>
              <a:t>WP, </a:t>
            </a:r>
            <a:r>
              <a:rPr lang="en-US" dirty="0" err="1"/>
              <a:t>Azizi</a:t>
            </a:r>
            <a:r>
              <a:rPr lang="en-US" dirty="0"/>
              <a:t> F. Appropriate cutoff values </a:t>
            </a:r>
            <a:r>
              <a:rPr lang="en-US" dirty="0"/>
              <a:t>of anthropometric </a:t>
            </a:r>
            <a:r>
              <a:rPr lang="en-US" dirty="0"/>
              <a:t>variables to predict </a:t>
            </a:r>
            <a:r>
              <a:rPr lang="en-US" dirty="0"/>
              <a:t>cardiovascular outcomes</a:t>
            </a:r>
            <a:r>
              <a:rPr lang="en-US" dirty="0"/>
              <a:t>: 7.6 years follow-up in an Iranian population</a:t>
            </a:r>
            <a:r>
              <a:rPr lang="en-US" dirty="0"/>
              <a:t>.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/>
              <a:t>J </a:t>
            </a:r>
            <a:r>
              <a:rPr lang="en-US" dirty="0" err="1"/>
              <a:t>Obes</a:t>
            </a:r>
            <a:r>
              <a:rPr lang="en-US" dirty="0"/>
              <a:t> (</a:t>
            </a:r>
            <a:r>
              <a:rPr lang="en-US" dirty="0" err="1"/>
              <a:t>Lond</a:t>
            </a:r>
            <a:r>
              <a:rPr lang="en-US" dirty="0"/>
              <a:t>). 2009; 33: 1437 – 1445.</a:t>
            </a:r>
          </a:p>
        </p:txBody>
      </p:sp>
    </p:spTree>
    <p:extLst>
      <p:ext uri="{BB962C8B-B14F-4D97-AF65-F5344CB8AC3E}">
        <p14:creationId xmlns:p14="http://schemas.microsoft.com/office/powerpoint/2010/main" val="25562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447800"/>
            <a:ext cx="84582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The ministerial committee, therefore, </a:t>
            </a:r>
            <a:r>
              <a:rPr lang="en-US" sz="2000" b="1" dirty="0" smtClean="0">
                <a:solidFill>
                  <a:srgbClr val="C00000"/>
                </a:solidFill>
              </a:rPr>
              <a:t>proposed WC </a:t>
            </a:r>
            <a:r>
              <a:rPr lang="en-US" sz="2000" b="1" dirty="0">
                <a:solidFill>
                  <a:srgbClr val="C00000"/>
                </a:solidFill>
              </a:rPr>
              <a:t>cut-offs for the Iranian adult population as follows</a:t>
            </a:r>
            <a:r>
              <a:rPr lang="en-US" sz="2000" b="1" dirty="0" smtClean="0">
                <a:solidFill>
                  <a:srgbClr val="C00000"/>
                </a:solidFill>
              </a:rPr>
              <a:t>: </a:t>
            </a:r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lnSpc>
                <a:spcPct val="150000"/>
              </a:lnSpc>
              <a:buClr>
                <a:srgbClr val="008000"/>
              </a:buClr>
              <a:buSzPct val="152000"/>
              <a:buAutoNum type="alphaLcPeriod"/>
            </a:pPr>
            <a:r>
              <a:rPr lang="en-US" sz="2000" b="1" dirty="0" smtClean="0"/>
              <a:t>WC </a:t>
            </a:r>
            <a:r>
              <a:rPr lang="en-US" sz="2000" b="1" dirty="0"/>
              <a:t>of </a:t>
            </a:r>
            <a:r>
              <a:rPr lang="en-US" sz="2000" b="1" dirty="0" smtClean="0"/>
              <a:t>&gt;= 90 </a:t>
            </a:r>
            <a:r>
              <a:rPr lang="en-US" sz="2000" b="1" dirty="0"/>
              <a:t>cm in both genders: at </a:t>
            </a:r>
            <a:r>
              <a:rPr lang="en-US" sz="2000" b="1" dirty="0" smtClean="0"/>
              <a:t>risk for </a:t>
            </a:r>
            <a:r>
              <a:rPr lang="en-US" sz="2000" b="1" dirty="0"/>
              <a:t>CVD risk factors requiring life </a:t>
            </a:r>
            <a:r>
              <a:rPr lang="en-US" sz="2000" b="1" dirty="0" smtClean="0"/>
              <a:t>style change.</a:t>
            </a:r>
          </a:p>
          <a:p>
            <a:pPr marL="342900" indent="-342900">
              <a:buClr>
                <a:srgbClr val="008000"/>
              </a:buClr>
              <a:buSzPct val="152000"/>
              <a:buAutoNum type="alphaLcPeriod"/>
            </a:pPr>
            <a:endParaRPr lang="en-US" dirty="0"/>
          </a:p>
          <a:p>
            <a:pPr marL="342900" indent="-342900">
              <a:buClr>
                <a:srgbClr val="008000"/>
              </a:buClr>
              <a:buSzPct val="152000"/>
              <a:buAutoNum type="alphaLcPeriod"/>
            </a:pPr>
            <a:endParaRPr lang="en-US" dirty="0" smtClean="0"/>
          </a:p>
          <a:p>
            <a:pPr marL="342900" indent="-342900">
              <a:lnSpc>
                <a:spcPct val="150000"/>
              </a:lnSpc>
              <a:buClr>
                <a:srgbClr val="008000"/>
              </a:buClr>
              <a:buSzPct val="152000"/>
              <a:buAutoNum type="alphaLcPeriod"/>
            </a:pPr>
            <a:r>
              <a:rPr lang="en-US" sz="2000" b="1" dirty="0" smtClean="0"/>
              <a:t>WC </a:t>
            </a:r>
            <a:r>
              <a:rPr lang="en-US" sz="2000" b="1" dirty="0"/>
              <a:t>of </a:t>
            </a:r>
            <a:r>
              <a:rPr lang="en-US" sz="2000" b="1" dirty="0" smtClean="0"/>
              <a:t>&gt;= 95 </a:t>
            </a:r>
            <a:r>
              <a:rPr lang="en-US" sz="2000" b="1" dirty="0"/>
              <a:t>cm in both genders: </a:t>
            </a:r>
            <a:r>
              <a:rPr lang="en-US" sz="2000" b="1" dirty="0" smtClean="0"/>
              <a:t>high risk </a:t>
            </a:r>
            <a:r>
              <a:rPr lang="en-US" sz="2000" b="1" dirty="0"/>
              <a:t>for CVD events requiring </a:t>
            </a:r>
            <a:r>
              <a:rPr lang="en-US" sz="2000" b="1" dirty="0" smtClean="0"/>
              <a:t>immediate preventive </a:t>
            </a:r>
            <a:r>
              <a:rPr lang="en-US" sz="2000" b="1" dirty="0"/>
              <a:t>interventions.</a:t>
            </a:r>
          </a:p>
        </p:txBody>
      </p:sp>
    </p:spTree>
    <p:extLst>
      <p:ext uri="{BB962C8B-B14F-4D97-AF65-F5344CB8AC3E}">
        <p14:creationId xmlns:p14="http://schemas.microsoft.com/office/powerpoint/2010/main" val="134826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634" y="1524000"/>
            <a:ext cx="838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It is concluded </a:t>
            </a:r>
            <a:r>
              <a:rPr lang="en-US" sz="2400" b="1" dirty="0" smtClean="0">
                <a:solidFill>
                  <a:srgbClr val="C00000"/>
                </a:solidFill>
              </a:rPr>
              <a:t>that:</a:t>
            </a:r>
          </a:p>
          <a:p>
            <a:endParaRPr lang="en-US" dirty="0"/>
          </a:p>
          <a:p>
            <a:pPr>
              <a:lnSpc>
                <a:spcPct val="200000"/>
              </a:lnSpc>
            </a:pPr>
            <a:r>
              <a:rPr lang="en-US" sz="2000" b="1" dirty="0" smtClean="0"/>
              <a:t>Anthropometric </a:t>
            </a:r>
            <a:r>
              <a:rPr lang="en-US" sz="2000" b="1" dirty="0"/>
              <a:t>cut-offs, </a:t>
            </a:r>
            <a:r>
              <a:rPr lang="en-US" sz="2000" b="1" dirty="0" smtClean="0"/>
              <a:t>based on </a:t>
            </a:r>
            <a:r>
              <a:rPr lang="en-US" sz="2000" b="1" dirty="0"/>
              <a:t>European populations are not appropriate </a:t>
            </a:r>
            <a:r>
              <a:rPr lang="en-US" sz="2000" b="1" dirty="0" smtClean="0"/>
              <a:t>for Iranians </a:t>
            </a:r>
            <a:r>
              <a:rPr lang="en-US" sz="2000" b="1" dirty="0"/>
              <a:t>and that WC cut-off points, based on </a:t>
            </a:r>
            <a:r>
              <a:rPr lang="en-US" sz="2000" b="1" dirty="0" smtClean="0"/>
              <a:t>both cross-sectional </a:t>
            </a:r>
            <a:r>
              <a:rPr lang="en-US" sz="2000" b="1" dirty="0"/>
              <a:t>and longitudinal outcome </a:t>
            </a:r>
            <a:r>
              <a:rPr lang="en-US" sz="2000" b="1" dirty="0" smtClean="0"/>
              <a:t>based studies</a:t>
            </a:r>
            <a:r>
              <a:rPr lang="en-US" sz="2000" b="1" dirty="0"/>
              <a:t>, are equal in both genders in Iran.</a:t>
            </a:r>
          </a:p>
        </p:txBody>
      </p:sp>
    </p:spTree>
    <p:extLst>
      <p:ext uri="{BB962C8B-B14F-4D97-AF65-F5344CB8AC3E}">
        <p14:creationId xmlns:p14="http://schemas.microsoft.com/office/powerpoint/2010/main" val="62185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828800"/>
            <a:ext cx="5638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fa-I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urich Ex BT" pitchFamily="34" charset="0"/>
                <a:ea typeface="+mj-ea"/>
                <a:cs typeface="+mj-cs"/>
              </a:rPr>
              <a:t>هر پايان، شروع د</a:t>
            </a:r>
            <a:r>
              <a:rPr lang="fa-I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urich Ex BT" pitchFamily="34" charset="0"/>
                <a:cs typeface="+mj-cs"/>
              </a:rPr>
              <a:t>ي</a:t>
            </a:r>
            <a:r>
              <a:rPr lang="fa-I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urich Ex BT" pitchFamily="34" charset="0"/>
                <a:ea typeface="+mj-ea"/>
                <a:cs typeface="+mj-cs"/>
              </a:rPr>
              <a:t>گری است پس </a:t>
            </a:r>
            <a:r>
              <a:rPr lang="fa-I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urich Ex BT" pitchFamily="34" charset="0"/>
                <a:ea typeface="+mj-ea"/>
                <a:cs typeface="+mj-cs"/>
              </a:rPr>
              <a:t>بازهم</a:t>
            </a:r>
            <a:endParaRPr lang="en-US" sz="3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urich Ex BT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fa-I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urich Ex BT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fa-IR" sz="8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urich Ex BT" pitchFamily="34" charset="0"/>
                <a:ea typeface="+mj-ea"/>
                <a:cs typeface="Andalus" pitchFamily="2" charset="-78"/>
              </a:rPr>
              <a:t>به نام ايزدمان</a:t>
            </a:r>
            <a:endParaRPr lang="en-US" sz="8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urich Ex BT" pitchFamily="34" charset="0"/>
              <a:ea typeface="+mj-ea"/>
              <a:cs typeface="Andalus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Points About Dichotomizing continuous predictors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Simplicity  &amp;  Practicality 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417113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Measurement error  &amp; low Power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505200" y="2514600"/>
            <a:ext cx="1600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2133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Trade off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038600"/>
            <a:ext cx="4343400" cy="924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900" b="1" dirty="0" smtClean="0"/>
              <a:t>Avoid of assumptions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900" b="1" dirty="0" smtClean="0"/>
              <a:t>Calculate better effect measurements</a:t>
            </a:r>
            <a:endParaRPr lang="en-US" sz="1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962400"/>
            <a:ext cx="3886200" cy="924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900" b="1" dirty="0" smtClean="0"/>
              <a:t>We loss some information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900" b="1" dirty="0" smtClean="0"/>
              <a:t>Throwing about 1/3 of data away</a:t>
            </a:r>
            <a:endParaRPr lang="en-US" sz="19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219200" y="3429000"/>
            <a:ext cx="1066800" cy="158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325394" y="3352006"/>
            <a:ext cx="1066800" cy="1588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Points About Dichotomizing continuous predictors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962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Dichotomizing</a:t>
            </a:r>
            <a:endParaRPr lang="en-US" sz="2000" b="1" dirty="0"/>
          </a:p>
        </p:txBody>
      </p:sp>
      <p:sp>
        <p:nvSpPr>
          <p:cNvPr id="4" name="Left Brace 3"/>
          <p:cNvSpPr/>
          <p:nvPr/>
        </p:nvSpPr>
        <p:spPr>
          <a:xfrm>
            <a:off x="2514600" y="3505200"/>
            <a:ext cx="533400" cy="1295400"/>
          </a:xfrm>
          <a:prstGeom prst="leftBrace">
            <a:avLst>
              <a:gd name="adj1" fmla="val 55816"/>
              <a:gd name="adj2" fmla="val 5403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18757" y="332132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According to variable distribution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572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Using a gold standard  (usually another variable or event)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133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Dichotomizing: </a:t>
            </a:r>
            <a:r>
              <a:rPr lang="en-US" sz="2000" b="1" i="1" u="sng" dirty="0" smtClean="0"/>
              <a:t>to create two relatively homogenous group</a:t>
            </a:r>
            <a:endParaRPr lang="en-US" sz="2000" b="1" i="1" u="sng" dirty="0"/>
          </a:p>
        </p:txBody>
      </p:sp>
      <p:sp>
        <p:nvSpPr>
          <p:cNvPr id="8" name="Freeform 7"/>
          <p:cNvSpPr/>
          <p:nvPr/>
        </p:nvSpPr>
        <p:spPr>
          <a:xfrm rot="13927497">
            <a:off x="6662933" y="2976269"/>
            <a:ext cx="1456937" cy="1376733"/>
          </a:xfrm>
          <a:custGeom>
            <a:avLst/>
            <a:gdLst>
              <a:gd name="connsiteX0" fmla="*/ 0 w 1521823"/>
              <a:gd name="connsiteY0" fmla="*/ 1267097 h 1504406"/>
              <a:gd name="connsiteX1" fmla="*/ 1345474 w 1521823"/>
              <a:gd name="connsiteY1" fmla="*/ 1293223 h 1504406"/>
              <a:gd name="connsiteX2" fmla="*/ 1058091 w 1521823"/>
              <a:gd name="connsiteY2" fmla="*/ 0 h 150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1823" h="1504406">
                <a:moveTo>
                  <a:pt x="0" y="1267097"/>
                </a:moveTo>
                <a:cubicBezTo>
                  <a:pt x="584563" y="1385751"/>
                  <a:pt x="1169126" y="1504406"/>
                  <a:pt x="1345474" y="1293223"/>
                </a:cubicBezTo>
                <a:cubicBezTo>
                  <a:pt x="1521823" y="1082040"/>
                  <a:pt x="1289957" y="541020"/>
                  <a:pt x="1058091" y="0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7772400" y="3733800"/>
            <a:ext cx="4572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34200" y="40386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9</a:t>
            </a:r>
            <a:r>
              <a:rPr lang="en-US" sz="1400" b="1" dirty="0" smtClean="0"/>
              <a:t>5</a:t>
            </a:r>
            <a:r>
              <a:rPr lang="en-US" sz="1400" b="1" dirty="0" smtClean="0"/>
              <a:t>%  or …of percentile</a:t>
            </a:r>
            <a:endParaRPr lang="en-US" sz="14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 points based on a Gold Standard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199376"/>
            <a:ext cx="8229600" cy="1004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  <a:buFont typeface="Wingdings" pitchFamily="2" charset="2"/>
              <a:buChar char="q"/>
            </a:pPr>
            <a:r>
              <a:rPr lang="en-US" sz="2400" dirty="0" smtClean="0"/>
              <a:t>Receiver Operating Characteristic </a:t>
            </a:r>
            <a:r>
              <a:rPr lang="en-US" sz="2400" b="1" dirty="0" smtClean="0"/>
              <a:t>(ROC) </a:t>
            </a:r>
            <a:r>
              <a:rPr lang="en-US" sz="2400" dirty="0" smtClean="0"/>
              <a:t>Curve</a:t>
            </a:r>
            <a:endParaRPr lang="en-US" sz="2400" dirty="0" smtClean="0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498" y="2514600"/>
            <a:ext cx="3680102" cy="332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Straight Arrow Connector 17"/>
          <p:cNvCxnSpPr/>
          <p:nvPr/>
        </p:nvCxnSpPr>
        <p:spPr>
          <a:xfrm>
            <a:off x="2823389" y="3795222"/>
            <a:ext cx="2895600" cy="609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4336869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AUC (area Under the Curve)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rot="5400000">
            <a:off x="1447800" y="2667000"/>
            <a:ext cx="13716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2133600" y="3352800"/>
            <a:ext cx="2209800" cy="239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16200000">
            <a:off x="2628900" y="1790700"/>
            <a:ext cx="2057400" cy="2590800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1584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Sensitivity</a:t>
            </a:r>
            <a:r>
              <a:rPr lang="en-US" dirty="0" smtClean="0"/>
              <a:t> 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34290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1 - specificity</a:t>
            </a:r>
            <a:endParaRPr lang="en-US" sz="1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2020224"/>
            <a:ext cx="620759" cy="34632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133600" y="2362200"/>
            <a:ext cx="609600" cy="1588"/>
          </a:xfrm>
          <a:prstGeom prst="line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3000" y="3810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 points based on a Gold Standard </a:t>
            </a:r>
          </a:p>
          <a:p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ROC)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 flipV="1">
            <a:off x="2743200" y="2320832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4419600"/>
            <a:ext cx="699435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33400" y="5073134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Sensitivity + Specificity -1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3733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434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6400800" y="4038600"/>
            <a:ext cx="533400" cy="3048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3352800" y="5562600"/>
            <a:ext cx="838200" cy="4572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8288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Calculating an effect measure (OR, RR, HR, …)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To compare with a </a:t>
            </a:r>
            <a:r>
              <a:rPr lang="en-US" sz="2400" dirty="0" smtClean="0"/>
              <a:t>reference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Calculating Net Benefit  considering different weights for False positive and False Negative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Using Data Mining methods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85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 points based on a Gold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(other methods)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6096000" cy="457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>
            <a:off x="1981200" y="2914650"/>
            <a:ext cx="4953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E6E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 consensus conference (1985): </a:t>
            </a:r>
            <a:endParaRPr lang="en-US" dirty="0">
              <a:solidFill>
                <a:srgbClr val="2E6E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7772400" cy="278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>
              <a:lnSpc>
                <a:spcPct val="150000"/>
              </a:lnSpc>
              <a:buSzPct val="120000"/>
              <a:buFont typeface="Symbol" pitchFamily="18" charset="2"/>
              <a:buChar char="·"/>
            </a:pPr>
            <a:r>
              <a:rPr lang="en-US" sz="3200" b="1" dirty="0" smtClean="0"/>
              <a:t>According to NHANES II </a:t>
            </a:r>
            <a:r>
              <a:rPr lang="en-US" sz="2400" dirty="0" smtClean="0"/>
              <a:t>and</a:t>
            </a:r>
            <a:r>
              <a:rPr lang="en-US" sz="2400" b="1" dirty="0" smtClean="0"/>
              <a:t> </a:t>
            </a:r>
            <a:r>
              <a:rPr lang="en-US" sz="2400" dirty="0" smtClean="0"/>
              <a:t>85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 values (men and women ages 20-29 y)</a:t>
            </a:r>
          </a:p>
          <a:p>
            <a:pPr defTabSz="514350">
              <a:lnSpc>
                <a:spcPct val="150000"/>
              </a:lnSpc>
              <a:buSzPct val="120000"/>
              <a:buFont typeface="Symbol" pitchFamily="18" charset="2"/>
              <a:buChar char="·"/>
            </a:pPr>
            <a:r>
              <a:rPr lang="en-US" sz="3200" dirty="0" smtClean="0"/>
              <a:t>BMI of </a:t>
            </a:r>
            <a:r>
              <a:rPr lang="en-US" sz="3200" u="sng" dirty="0" smtClean="0"/>
              <a:t>27.8</a:t>
            </a:r>
            <a:r>
              <a:rPr lang="en-US" sz="3200" dirty="0" smtClean="0"/>
              <a:t> for men</a:t>
            </a:r>
          </a:p>
          <a:p>
            <a:pPr defTabSz="514350">
              <a:lnSpc>
                <a:spcPct val="150000"/>
              </a:lnSpc>
              <a:buSzPct val="120000"/>
              <a:buFont typeface="Symbol" pitchFamily="18" charset="2"/>
              <a:buChar char="·"/>
            </a:pPr>
            <a:r>
              <a:rPr lang="en-US" sz="3200" dirty="0" smtClean="0"/>
              <a:t>BMI of </a:t>
            </a:r>
            <a:r>
              <a:rPr lang="en-US" sz="3200" u="sng" dirty="0" smtClean="0"/>
              <a:t>27.3</a:t>
            </a:r>
            <a:r>
              <a:rPr lang="en-US" sz="3200" dirty="0" smtClean="0"/>
              <a:t> for women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972</Words>
  <Application>Microsoft Office PowerPoint</Application>
  <PresentationFormat>On-screen Show (4:3)</PresentationFormat>
  <Paragraphs>128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Chart</vt:lpstr>
      <vt:lpstr>Photo Editor Photo</vt:lpstr>
      <vt:lpstr>PowerPoint Presentation</vt:lpstr>
      <vt:lpstr>Cut-off points for OBESITY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NIH consensus conference (1985): </vt:lpstr>
      <vt:lpstr>PowerPoint Presentation</vt:lpstr>
      <vt:lpstr>PowerPoint Presentation</vt:lpstr>
      <vt:lpstr>Relation between mortality and BMI</vt:lpstr>
      <vt:lpstr>PowerPoint Presentation</vt:lpstr>
      <vt:lpstr>PowerPoint Presentation</vt:lpstr>
      <vt:lpstr>Because of some Reasons: WC instead of BMI</vt:lpstr>
      <vt:lpstr>WC cut points</vt:lpstr>
      <vt:lpstr>PowerPoint Presentation</vt:lpstr>
      <vt:lpstr>PowerPoint Presentation</vt:lpstr>
      <vt:lpstr>PowerPoint Presentation</vt:lpstr>
      <vt:lpstr>PowerPoint Presentation</vt:lpstr>
      <vt:lpstr>Different Gold Standard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Davood&amp;Nooshin</dc:creator>
  <cp:lastModifiedBy> </cp:lastModifiedBy>
  <cp:revision>95</cp:revision>
  <dcterms:created xsi:type="dcterms:W3CDTF">2009-10-04T21:15:22Z</dcterms:created>
  <dcterms:modified xsi:type="dcterms:W3CDTF">2013-12-05T05:06:48Z</dcterms:modified>
</cp:coreProperties>
</file>