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307" r:id="rId3"/>
    <p:sldId id="271" r:id="rId4"/>
    <p:sldId id="312" r:id="rId5"/>
    <p:sldId id="348" r:id="rId6"/>
    <p:sldId id="349" r:id="rId7"/>
    <p:sldId id="350" r:id="rId8"/>
    <p:sldId id="273" r:id="rId9"/>
    <p:sldId id="313" r:id="rId10"/>
    <p:sldId id="352" r:id="rId11"/>
    <p:sldId id="274" r:id="rId12"/>
    <p:sldId id="314" r:id="rId13"/>
    <p:sldId id="276" r:id="rId14"/>
    <p:sldId id="315" r:id="rId15"/>
    <p:sldId id="277" r:id="rId16"/>
    <p:sldId id="316" r:id="rId17"/>
    <p:sldId id="278" r:id="rId18"/>
    <p:sldId id="317" r:id="rId19"/>
    <p:sldId id="311" r:id="rId20"/>
    <p:sldId id="318" r:id="rId21"/>
    <p:sldId id="279" r:id="rId22"/>
    <p:sldId id="319" r:id="rId23"/>
    <p:sldId id="351" r:id="rId24"/>
    <p:sldId id="280" r:id="rId25"/>
    <p:sldId id="281" r:id="rId26"/>
    <p:sldId id="320" r:id="rId27"/>
    <p:sldId id="282" r:id="rId28"/>
    <p:sldId id="321" r:id="rId29"/>
    <p:sldId id="283" r:id="rId30"/>
    <p:sldId id="322" r:id="rId31"/>
    <p:sldId id="284" r:id="rId32"/>
    <p:sldId id="344" r:id="rId33"/>
    <p:sldId id="323" r:id="rId34"/>
    <p:sldId id="285" r:id="rId35"/>
    <p:sldId id="324" r:id="rId36"/>
    <p:sldId id="286" r:id="rId37"/>
    <p:sldId id="289" r:id="rId38"/>
    <p:sldId id="329" r:id="rId39"/>
    <p:sldId id="345" r:id="rId40"/>
    <p:sldId id="287" r:id="rId41"/>
    <p:sldId id="326" r:id="rId42"/>
    <p:sldId id="288" r:id="rId43"/>
    <p:sldId id="346" r:id="rId44"/>
    <p:sldId id="294" r:id="rId45"/>
    <p:sldId id="328" r:id="rId46"/>
    <p:sldId id="353" r:id="rId47"/>
    <p:sldId id="296" r:id="rId48"/>
    <p:sldId id="330" r:id="rId49"/>
    <p:sldId id="297" r:id="rId50"/>
    <p:sldId id="331" r:id="rId51"/>
    <p:sldId id="354" r:id="rId52"/>
    <p:sldId id="355" r:id="rId53"/>
    <p:sldId id="298" r:id="rId54"/>
    <p:sldId id="332" r:id="rId55"/>
    <p:sldId id="300" r:id="rId56"/>
    <p:sldId id="333" r:id="rId57"/>
    <p:sldId id="310" r:id="rId58"/>
    <p:sldId id="334" r:id="rId59"/>
    <p:sldId id="301" r:id="rId60"/>
    <p:sldId id="335" r:id="rId61"/>
    <p:sldId id="302" r:id="rId62"/>
    <p:sldId id="303" r:id="rId63"/>
    <p:sldId id="304" r:id="rId64"/>
    <p:sldId id="305" r:id="rId65"/>
    <p:sldId id="347" r:id="rId66"/>
    <p:sldId id="306" r:id="rId67"/>
    <p:sldId id="270" r:id="rId68"/>
    <p:sldId id="308" r:id="rId69"/>
    <p:sldId id="309" r:id="rId70"/>
    <p:sldId id="356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6" autoAdjust="0"/>
    <p:restoredTop sz="94660"/>
  </p:normalViewPr>
  <p:slideViewPr>
    <p:cSldViewPr>
      <p:cViewPr varScale="1">
        <p:scale>
          <a:sx n="69" d="100"/>
          <a:sy n="69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F230-512C-4F8A-AE2B-6BF3E9B7AD3D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0B052-AB8C-4A69-B62F-10724ABE8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617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0B052-AB8C-4A69-B62F-10724ABE8B5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Antihyperglycemic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therapy in type 2 diabetes: general recommendations. DPP-4-i, DPP-4 inhibitor;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Fx's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, bone fractures; GI, gastrointestinal; GLP-1-RA, GLP-1 receptor agonist; HF, heart failure; SU, sulfonylurea; TZD,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thiazolidinedione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 For further details, see ref. 113. Adapted with permission.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7A8B-4B70-4AEA-8048-BADCEBAAAFA7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پژوهشکده علوم غدد درون ریز و متابولیسم دانشگاه علوم پزشکی شهید بهشتی - مرکز تحقیقات پیشگیری از بیماریهای متابولیک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4EA9-715C-488D-B607-63DDC046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1807-8C94-458B-B090-5F943E5C0768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پژوهشکده علوم غدد درون ریز و متابولیسم دانشگاه علوم پزشکی شهید بهشتی - مرکز تحقیقات پیشگیری از بیماریهای متابولیک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4EA9-715C-488D-B607-63DDC046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3F4D-8990-41D9-BC05-0A2C511F25A3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پژوهشکده علوم غدد درون ریز و متابولیسم دانشگاه علوم پزشکی شهید بهشتی - مرکز تحقیقات پیشگیری از بیماریهای متابولیک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4EA9-715C-488D-B607-63DDC046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B3E4-4C06-4EFC-86B2-1EBA48FE56F5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پژوهشکده علوم غدد درون ریز و متابولیسم دانشگاه علوم پزشکی شهید بهشتی - مرکز تحقیقات پیشگیری از بیماریهای متابولیک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4EA9-715C-488D-B607-63DDC046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C376-9648-4F34-8069-7F0472C4C1AE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پژوهشکده علوم غدد درون ریز و متابولیسم دانشگاه علوم پزشکی شهید بهشتی - مرکز تحقیقات پیشگیری از بیماریهای متابولیک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4EA9-715C-488D-B607-63DDC046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F561-1217-4FD7-B426-27C75752249C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پژوهشکده علوم غدد درون ریز و متابولیسم دانشگاه علوم پزشکی شهید بهشتی - مرکز تحقیقات پیشگیری از بیماریهای متابولیک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4EA9-715C-488D-B607-63DDC046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D94E-727B-4B44-84EB-88B360832082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پژوهشکده علوم غدد درون ریز و متابولیسم دانشگاه علوم پزشکی شهید بهشتی - مرکز تحقیقات پیشگیری از بیماریهای متابولیک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4EA9-715C-488D-B607-63DDC046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AC7-88D5-4686-A515-80075B4E1051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پژوهشکده علوم غدد درون ریز و متابولیسم دانشگاه علوم پزشکی شهید بهشتی - مرکز تحقیقات پیشگیری از بیماریهای متابولیک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4EA9-715C-488D-B607-63DDC046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BF49-9D74-4E99-9966-BF5BD5FAD823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پژوهشکده علوم غدد درون ریز و متابولیسم دانشگاه علوم پزشکی شهید بهشتی - مرکز تحقیقات پیشگیری از بیماریهای متابولیک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4EA9-715C-488D-B607-63DDC046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DC0D9-2A55-4B65-8513-485142C83619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پژوهشکده علوم غدد درون ریز و متابولیسم دانشگاه علوم پزشکی شهید بهشتی - مرکز تحقیقات پیشگیری از بیماریهای متابولیک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4EA9-715C-488D-B607-63DDC046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95AA-45D6-4A99-AD09-B2F91D717C04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پژوهشکده علوم غدد درون ریز و متابولیسم دانشگاه علوم پزشکی شهید بهشتی - مرکز تحقیقات پیشگیری از بیماریهای متابولیک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4EA9-715C-488D-B607-63DDC046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C4D5B-AABF-48D9-ABD4-E4E9F0CDFFDA}" type="datetime1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پژوهشکده علوم غدد درون ریز و متابولیسم دانشگاه علوم پزشکی شهید بهشتی - مرکز تحقیقات پیشگیری از بیماریهای متابولیک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14EA9-715C-488D-B607-63DDC0467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1"/>
            <a:ext cx="7848600" cy="1695450"/>
          </a:xfrm>
        </p:spPr>
        <p:txBody>
          <a:bodyPr>
            <a:normAutofit/>
          </a:bodyPr>
          <a:lstStyle/>
          <a:p>
            <a:r>
              <a:rPr lang="fa-IR" dirty="0" smtClean="0"/>
              <a:t>اصول کیفی در پیشگیری و مراقبت دیابت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2000" dirty="0" smtClean="0"/>
              <a:t> </a:t>
            </a:r>
            <a:r>
              <a:rPr lang="en-US" sz="2000" dirty="0" smtClean="0"/>
              <a:t>  MD, PhD </a:t>
            </a:r>
            <a:r>
              <a:rPr lang="fa-IR" sz="2000" dirty="0" smtClean="0"/>
              <a:t>دکتر سارا کاظم پور اردبیلی</a:t>
            </a:r>
          </a:p>
          <a:p>
            <a:r>
              <a:rPr lang="fa-IR" sz="2000" dirty="0" smtClean="0"/>
              <a:t>دکترای تخصصی غدد و متابولیسم با گرایش دیابت از ایمپریال کالج لندن</a:t>
            </a:r>
            <a:endParaRPr lang="en-US" sz="2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188075"/>
            <a:ext cx="9144000" cy="365125"/>
          </a:xfrm>
        </p:spPr>
        <p:txBody>
          <a:bodyPr/>
          <a:lstStyle/>
          <a:p>
            <a:r>
              <a:rPr lang="fa-IR" dirty="0" smtClean="0"/>
              <a:t>پژوهشکده علوم غدد درون ریز و متابولیسم دانشگاه علوم پزشکی شهید بهشتی - مرکز تحقیقات پیشگیری از بیماریهای متابولیک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a-IR" sz="4000" dirty="0" smtClean="0"/>
              <a:t>پیشگیری</a:t>
            </a: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II. Testing for Diabetes in Asymptomatic </a:t>
            </a:r>
            <a:r>
              <a:rPr lang="en-US" sz="4000" b="1" dirty="0" smtClean="0"/>
              <a:t>Patients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rmAutofit/>
          </a:bodyPr>
          <a:lstStyle/>
          <a:p>
            <a:r>
              <a:rPr lang="en-US" sz="2400" b="1" i="1" dirty="0"/>
              <a:t>A. Testing for Type 2 Diabetes and Risk of Future Diabetes in </a:t>
            </a:r>
            <a:r>
              <a:rPr lang="en-US" sz="2400" b="1" i="1" dirty="0" smtClean="0"/>
              <a:t>Adults</a:t>
            </a:r>
            <a:endParaRPr lang="en-US" sz="2400" dirty="0"/>
          </a:p>
        </p:txBody>
      </p:sp>
      <p:pic>
        <p:nvPicPr>
          <p:cNvPr id="4" name="Picture 3" descr="T4.medium.gif"/>
          <p:cNvPicPr>
            <a:picLocks noChangeAspect="1"/>
          </p:cNvPicPr>
          <p:nvPr/>
        </p:nvPicPr>
        <p:blipFill>
          <a:blip r:embed="rId2"/>
          <a:srcRect l="1093" t="3118" r="2741"/>
          <a:stretch>
            <a:fillRect/>
          </a:stretch>
        </p:blipFill>
        <p:spPr>
          <a:xfrm>
            <a:off x="1524000" y="1676400"/>
            <a:ext cx="7014374" cy="4953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6456" r="-6456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9800" y="5715000"/>
            <a:ext cx="2133600" cy="381000"/>
          </a:xfrm>
          <a:prstGeom prst="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105400" y="3581400"/>
            <a:ext cx="838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81400"/>
            <a:ext cx="367145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28600" y="3581400"/>
            <a:ext cx="2743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2373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b="1" dirty="0"/>
              <a:t>B. Screening for Type 2 Diabetes in Children</a:t>
            </a:r>
            <a:endParaRPr lang="en-US" dirty="0"/>
          </a:p>
        </p:txBody>
      </p:sp>
      <p:pic>
        <p:nvPicPr>
          <p:cNvPr id="4" name="Picture 3" descr="T5.medium.gif"/>
          <p:cNvPicPr>
            <a:picLocks noChangeAspect="1"/>
          </p:cNvPicPr>
          <p:nvPr/>
        </p:nvPicPr>
        <p:blipFill>
          <a:blip r:embed="rId2"/>
          <a:srcRect t="5634"/>
          <a:stretch>
            <a:fillRect/>
          </a:stretch>
        </p:blipFill>
        <p:spPr>
          <a:xfrm>
            <a:off x="5030694" y="1600200"/>
            <a:ext cx="3884706" cy="5105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II. Testing for Diabetes in Asymptomatic </a:t>
            </a:r>
            <a:r>
              <a:rPr lang="en-US" b="1" dirty="0" smtClean="0"/>
              <a:t>Patients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0" y="4876800"/>
            <a:ext cx="3429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2665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C. </a:t>
            </a:r>
            <a:r>
              <a:rPr lang="en-US" b="1" dirty="0" smtClean="0"/>
              <a:t>Screening </a:t>
            </a:r>
            <a:r>
              <a:rPr lang="en-US" b="1" dirty="0"/>
              <a:t>for Type 1 </a:t>
            </a:r>
            <a:r>
              <a:rPr lang="en-US" b="1" dirty="0" smtClean="0"/>
              <a:t>Diabetes</a:t>
            </a:r>
          </a:p>
          <a:p>
            <a:pPr lvl="1"/>
            <a:r>
              <a:rPr lang="en-US" dirty="0"/>
              <a:t>While there is currently a lack of accepted screening programs, one should consider referring relatives of those with type 1 diabetes for antibody testing for risk assessment in the setting of a clinical research study 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II. Testing for Diabetes in Asymptomatic </a:t>
            </a:r>
            <a:r>
              <a:rPr lang="en-US" b="1" dirty="0" smtClean="0"/>
              <a:t>Patients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III. Detection and Diagnosis of Gestational Diabetes </a:t>
            </a:r>
            <a:r>
              <a:rPr lang="en-US" b="1" dirty="0" smtClean="0"/>
              <a:t>Mellitus</a:t>
            </a:r>
            <a:endParaRPr lang="en-US" dirty="0"/>
          </a:p>
        </p:txBody>
      </p:sp>
      <p:pic>
        <p:nvPicPr>
          <p:cNvPr id="4" name="Content Placeholder 3" descr="T6.medium.gi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40" b="51714"/>
          <a:stretch/>
        </p:blipFill>
        <p:spPr>
          <a:xfrm>
            <a:off x="990600" y="2057400"/>
            <a:ext cx="3429000" cy="3476065"/>
          </a:xfrm>
        </p:spPr>
      </p:pic>
      <p:pic>
        <p:nvPicPr>
          <p:cNvPr id="6" name="Content Placeholder 3" descr="T6.medium.gif"/>
          <p:cNvPicPr>
            <a:picLocks noChangeAspect="1"/>
          </p:cNvPicPr>
          <p:nvPr/>
        </p:nvPicPr>
        <p:blipFill>
          <a:blip r:embed="rId2"/>
          <a:srcRect t="48286"/>
          <a:stretch>
            <a:fillRect/>
          </a:stretch>
        </p:blipFill>
        <p:spPr>
          <a:xfrm>
            <a:off x="5181600" y="2286000"/>
            <a:ext cx="3157469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638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International Association of Diabetes</a:t>
            </a:r>
            <a:r>
              <a:rPr lang="fa-IR" dirty="0" smtClean="0"/>
              <a:t> </a:t>
            </a:r>
            <a:r>
              <a:rPr lang="en-US" dirty="0" smtClean="0"/>
              <a:t>and Pregnancy Study Groups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6172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National Institutes of Health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53" b="-2273"/>
          <a:stretch/>
        </p:blipFill>
        <p:spPr>
          <a:xfrm>
            <a:off x="457200" y="1371600"/>
            <a:ext cx="8229600" cy="233680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/>
              <a:t>Recommendations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Screen for undiagnosed type 2 diabetes at the first prenatal visit in those with risk factors, using standard diagnostic criteria.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Screen for GDM at 24–28 weeks of gestation in pregnant women not previously known to have diabetes.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Screen women with GDM for persistent diabetes at 6–12 weeks postpartum, using the OGTT and </a:t>
            </a:r>
            <a:r>
              <a:rPr lang="en-US" dirty="0" smtClean="0"/>
              <a:t>non-pregnancy </a:t>
            </a:r>
            <a:r>
              <a:rPr lang="en-US" dirty="0"/>
              <a:t>diagnostic criteria.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Women with a history of GDM should have lifelong screening for the development of diabetes or </a:t>
            </a:r>
            <a:r>
              <a:rPr lang="en-US" dirty="0" smtClean="0"/>
              <a:t>pre-diabetes </a:t>
            </a:r>
            <a:r>
              <a:rPr lang="en-US" dirty="0"/>
              <a:t>at least every 3 years.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Women with a history of GDM found to have </a:t>
            </a:r>
            <a:r>
              <a:rPr lang="en-US" dirty="0" smtClean="0"/>
              <a:t>pre-diabetes </a:t>
            </a:r>
            <a:r>
              <a:rPr lang="en-US" dirty="0"/>
              <a:t>should receive lifestyle interventions or metformin to prevent diabetes.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III. Detection and Diagnosis of Gestational Diabetes </a:t>
            </a:r>
            <a:r>
              <a:rPr lang="en-US" b="1" dirty="0" smtClean="0"/>
              <a:t>Mellitus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365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959212"/>
            <a:ext cx="8917517" cy="262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766674"/>
            <a:ext cx="3048000" cy="292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-18014" b="-180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IV. Prevention/Delay of Type 2 </a:t>
            </a:r>
            <a:r>
              <a:rPr lang="en-US" b="1" dirty="0" smtClean="0"/>
              <a:t>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dirty="0"/>
              <a:t>Patients with IGT </a:t>
            </a:r>
            <a:r>
              <a:rPr lang="en-US" dirty="0" smtClean="0"/>
              <a:t>, </a:t>
            </a:r>
            <a:r>
              <a:rPr lang="en-US" dirty="0"/>
              <a:t>IFG </a:t>
            </a:r>
            <a:r>
              <a:rPr lang="en-US" dirty="0" smtClean="0"/>
              <a:t>, </a:t>
            </a:r>
            <a:r>
              <a:rPr lang="en-US" dirty="0"/>
              <a:t>or an A1C 5.7–6.4%  should be referred to an </a:t>
            </a:r>
            <a:r>
              <a:rPr lang="en-US" i="1" dirty="0">
                <a:solidFill>
                  <a:srgbClr val="FFFF00"/>
                </a:solidFill>
              </a:rPr>
              <a:t>effective ongoing support program targeting weight loss </a:t>
            </a:r>
            <a:r>
              <a:rPr lang="en-US" dirty="0"/>
              <a:t>of 7% of body weight and </a:t>
            </a:r>
            <a:r>
              <a:rPr lang="en-US" i="1" dirty="0">
                <a:solidFill>
                  <a:srgbClr val="FFFF00"/>
                </a:solidFill>
              </a:rPr>
              <a:t>increasing physical activity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at least 150 min/week of moderate activity such as walking</a:t>
            </a:r>
            <a:r>
              <a:rPr lang="en-US" dirty="0" smtClean="0"/>
              <a:t>.</a:t>
            </a:r>
          </a:p>
          <a:p>
            <a:pPr fontAlgn="base">
              <a:buNone/>
            </a:pPr>
            <a:r>
              <a:rPr lang="en-US" dirty="0"/>
              <a:t> </a:t>
            </a:r>
          </a:p>
          <a:p>
            <a:pPr fontAlgn="base"/>
            <a:r>
              <a:rPr lang="en-US" i="1" dirty="0" err="1">
                <a:solidFill>
                  <a:srgbClr val="FFFF00"/>
                </a:solidFill>
              </a:rPr>
              <a:t>Metformin</a:t>
            </a:r>
            <a:r>
              <a:rPr lang="en-US" i="1" dirty="0">
                <a:solidFill>
                  <a:srgbClr val="FFFF00"/>
                </a:solidFill>
              </a:rPr>
              <a:t> therapy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for prevention of type 2 diabetes may be considered in those with IGT </a:t>
            </a:r>
            <a:r>
              <a:rPr lang="en-US" dirty="0" smtClean="0"/>
              <a:t>, </a:t>
            </a:r>
            <a:r>
              <a:rPr lang="en-US" dirty="0"/>
              <a:t>IFG </a:t>
            </a:r>
            <a:r>
              <a:rPr lang="en-US" dirty="0" smtClean="0"/>
              <a:t>, </a:t>
            </a:r>
            <a:r>
              <a:rPr lang="en-US" dirty="0"/>
              <a:t>or an A1C 5.7–6.4% </a:t>
            </a:r>
            <a:r>
              <a:rPr lang="en-US" dirty="0" smtClean="0"/>
              <a:t>, </a:t>
            </a:r>
            <a:r>
              <a:rPr lang="en-US" dirty="0"/>
              <a:t>especially for those with BMI &gt;35 kg/m</a:t>
            </a:r>
            <a:r>
              <a:rPr lang="en-US" baseline="30000" dirty="0"/>
              <a:t>2</a:t>
            </a:r>
            <a:r>
              <a:rPr lang="en-US" dirty="0"/>
              <a:t>, aged &lt;60 years, and women with prior GDM. 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At </a:t>
            </a:r>
            <a:r>
              <a:rPr lang="en-US" dirty="0"/>
              <a:t>least </a:t>
            </a:r>
            <a:r>
              <a:rPr lang="en-US" i="1" dirty="0">
                <a:solidFill>
                  <a:srgbClr val="FFFF00"/>
                </a:solidFill>
              </a:rPr>
              <a:t>annual </a:t>
            </a:r>
            <a:r>
              <a:rPr lang="en-US" i="1" dirty="0" smtClean="0">
                <a:solidFill>
                  <a:srgbClr val="FFFF00"/>
                </a:solidFill>
              </a:rPr>
              <a:t>monitoring </a:t>
            </a:r>
            <a:r>
              <a:rPr lang="en-US" dirty="0" smtClean="0"/>
              <a:t>for </a:t>
            </a:r>
            <a:r>
              <a:rPr lang="en-US" dirty="0"/>
              <a:t>the development of diabetes in those with </a:t>
            </a:r>
            <a:r>
              <a:rPr lang="en-US" dirty="0" smtClean="0"/>
              <a:t>pre-diabetes </a:t>
            </a:r>
            <a:r>
              <a:rPr lang="en-US" dirty="0"/>
              <a:t>is suggested. 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Screening </a:t>
            </a:r>
            <a:r>
              <a:rPr lang="en-US" dirty="0"/>
              <a:t>for and treatment of </a:t>
            </a:r>
            <a:r>
              <a:rPr lang="en-US" i="1" dirty="0">
                <a:solidFill>
                  <a:srgbClr val="FFFF00"/>
                </a:solidFill>
              </a:rPr>
              <a:t>modifiable risk factors for </a:t>
            </a:r>
            <a:r>
              <a:rPr lang="en-US" i="1" dirty="0" smtClean="0">
                <a:solidFill>
                  <a:srgbClr val="FFFF00"/>
                </a:solidFill>
              </a:rPr>
              <a:t>CVD </a:t>
            </a:r>
            <a:r>
              <a:rPr lang="en-US" dirty="0" smtClean="0"/>
              <a:t>is </a:t>
            </a:r>
            <a:r>
              <a:rPr lang="en-US" dirty="0"/>
              <a:t>suggested. 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76400"/>
            <a:ext cx="311651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None/>
            </a:pPr>
            <a:r>
              <a:rPr lang="fa-IR" sz="4000" dirty="0" smtClean="0"/>
              <a:t>مراقبت از بیمار دیابتی</a:t>
            </a:r>
            <a:endParaRPr lang="en-US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V. Diabetes </a:t>
            </a:r>
            <a:r>
              <a:rPr lang="en-US" b="1" dirty="0" smtClean="0"/>
              <a:t>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b="1" dirty="0"/>
              <a:t>A. Initial Evaluation</a:t>
            </a:r>
            <a:endParaRPr lang="en-US" dirty="0"/>
          </a:p>
        </p:txBody>
      </p:sp>
      <p:pic>
        <p:nvPicPr>
          <p:cNvPr id="5" name="Picture 4" descr="T7.medium.gif"/>
          <p:cNvPicPr>
            <a:picLocks noChangeAspect="1"/>
          </p:cNvPicPr>
          <p:nvPr/>
        </p:nvPicPr>
        <p:blipFill>
          <a:blip r:embed="rId2"/>
          <a:srcRect b="58889"/>
          <a:stretch>
            <a:fillRect/>
          </a:stretch>
        </p:blipFill>
        <p:spPr>
          <a:xfrm>
            <a:off x="990600" y="1828800"/>
            <a:ext cx="7315200" cy="447370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7.medium.gif"/>
          <p:cNvPicPr>
            <a:picLocks noGrp="1" noChangeAspect="1"/>
          </p:cNvPicPr>
          <p:nvPr>
            <p:ph idx="1"/>
          </p:nvPr>
        </p:nvPicPr>
        <p:blipFill>
          <a:blip r:embed="rId2"/>
          <a:srcRect t="40820"/>
          <a:stretch>
            <a:fillRect/>
          </a:stretch>
        </p:blipFill>
        <p:spPr>
          <a:xfrm>
            <a:off x="1066800" y="1204785"/>
            <a:ext cx="7162800" cy="550081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V. Diabetes </a:t>
            </a:r>
            <a:r>
              <a:rPr lang="en-US" b="1" dirty="0" smtClean="0"/>
              <a:t>Care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181" r="-540"/>
          <a:stretch/>
        </p:blipFill>
        <p:spPr>
          <a:xfrm>
            <a:off x="2209800" y="1066800"/>
            <a:ext cx="5105400" cy="5721500"/>
          </a:xfrm>
        </p:spPr>
      </p:pic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</a:t>
            </a:r>
            <a:r>
              <a:rPr lang="en-US" b="1" dirty="0" smtClean="0"/>
              <a:t>Management</a:t>
            </a:r>
          </a:p>
          <a:p>
            <a:pPr lvl="1"/>
            <a:r>
              <a:rPr lang="en-US" dirty="0"/>
              <a:t>The management plan should be formulated as a collaborative therapeutic alliance among the </a:t>
            </a:r>
            <a:r>
              <a:rPr lang="en-US" i="1" dirty="0">
                <a:solidFill>
                  <a:srgbClr val="FFFF00"/>
                </a:solidFill>
              </a:rPr>
              <a:t>patient and family, the physician, and other members of the health care </a:t>
            </a:r>
            <a:r>
              <a:rPr lang="en-US" i="1" dirty="0" smtClean="0">
                <a:solidFill>
                  <a:srgbClr val="FFFF00"/>
                </a:solidFill>
              </a:rPr>
              <a:t>team</a:t>
            </a:r>
          </a:p>
          <a:p>
            <a:pPr lvl="1"/>
            <a:r>
              <a:rPr lang="en-US" dirty="0" smtClean="0"/>
              <a:t>health care team may </a:t>
            </a:r>
            <a:r>
              <a:rPr lang="en-US" dirty="0"/>
              <a:t>include physicians, nurse practitioners, physician’s assistants, nurses, dietitians, pharmacists, and mental health professionals with expertise in diabetes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V. Diabetes </a:t>
            </a:r>
            <a:r>
              <a:rPr lang="en-US" b="1" dirty="0" smtClean="0"/>
              <a:t>Care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2362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52600"/>
            <a:ext cx="8686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b="1" dirty="0"/>
              <a:t>C. Glycemic </a:t>
            </a:r>
            <a:r>
              <a:rPr lang="en-US" b="1" dirty="0" smtClean="0"/>
              <a:t>Control</a:t>
            </a:r>
          </a:p>
          <a:p>
            <a:pPr lvl="1"/>
            <a:r>
              <a:rPr lang="en-US" b="1" i="1" dirty="0"/>
              <a:t>1. Assessment of Glycemic </a:t>
            </a:r>
            <a:r>
              <a:rPr lang="en-US" b="1" i="1" dirty="0" smtClean="0"/>
              <a:t>Control</a:t>
            </a:r>
          </a:p>
          <a:p>
            <a:pPr lvl="2"/>
            <a:r>
              <a:rPr lang="en-US" i="1" dirty="0"/>
              <a:t>a. Glucose </a:t>
            </a:r>
            <a:r>
              <a:rPr lang="en-US" i="1" dirty="0" smtClean="0"/>
              <a:t>Monitoring (SMBG, CGMS)</a:t>
            </a:r>
          </a:p>
          <a:p>
            <a:pPr lvl="2"/>
            <a:r>
              <a:rPr lang="en-US" i="1" dirty="0"/>
              <a:t>b. </a:t>
            </a:r>
            <a:r>
              <a:rPr lang="en-US" i="1" dirty="0" smtClean="0"/>
              <a:t>A1C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V. Diabetes </a:t>
            </a:r>
            <a:r>
              <a:rPr lang="en-US" b="1" dirty="0" smtClean="0"/>
              <a:t>Care</a:t>
            </a:r>
            <a:endParaRPr lang="en-US" dirty="0"/>
          </a:p>
        </p:txBody>
      </p:sp>
      <p:pic>
        <p:nvPicPr>
          <p:cNvPr id="6" name="Picture 5" descr="T8.medi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1676400"/>
            <a:ext cx="3178383" cy="46482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I. Classification and </a:t>
            </a:r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25963"/>
          </a:xfrm>
        </p:spPr>
        <p:txBody>
          <a:bodyPr>
            <a:normAutofit/>
          </a:bodyPr>
          <a:lstStyle/>
          <a:p>
            <a:r>
              <a:rPr lang="en-US" b="1" dirty="0"/>
              <a:t>A. </a:t>
            </a:r>
            <a:r>
              <a:rPr lang="en-US" b="1" dirty="0" smtClean="0"/>
              <a:t>Classification</a:t>
            </a:r>
          </a:p>
          <a:p>
            <a:pPr lvl="1"/>
            <a:r>
              <a:rPr lang="en-US" dirty="0"/>
              <a:t>Type 1 </a:t>
            </a:r>
            <a:r>
              <a:rPr lang="en-US" dirty="0" smtClean="0"/>
              <a:t>diabetes</a:t>
            </a:r>
            <a:endParaRPr lang="en-US" sz="800" dirty="0" smtClean="0"/>
          </a:p>
          <a:p>
            <a:pPr lvl="1"/>
            <a:r>
              <a:rPr lang="en-US" dirty="0" smtClean="0"/>
              <a:t>Type </a:t>
            </a:r>
            <a:r>
              <a:rPr lang="en-US" dirty="0"/>
              <a:t>2 </a:t>
            </a:r>
            <a:r>
              <a:rPr lang="en-US" dirty="0" smtClean="0"/>
              <a:t>diabetes</a:t>
            </a:r>
            <a:r>
              <a:rPr lang="en-US" sz="800" dirty="0" smtClean="0"/>
              <a:t> 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specific types of </a:t>
            </a:r>
            <a:r>
              <a:rPr lang="en-US" dirty="0" smtClean="0"/>
              <a:t>diabetes, </a:t>
            </a:r>
            <a:r>
              <a:rPr lang="en-US" dirty="0"/>
              <a:t>e.g., genetic </a:t>
            </a:r>
            <a:r>
              <a:rPr lang="en-US" dirty="0" smtClean="0"/>
              <a:t>defects, cystic fibrosis, </a:t>
            </a:r>
            <a:r>
              <a:rPr lang="en-US" dirty="0"/>
              <a:t>and drug- or chemical-induced (such as in the treatment of HIV/ AIDS or after organ transplantation) </a:t>
            </a:r>
            <a:endParaRPr lang="en-US" dirty="0" smtClean="0"/>
          </a:p>
          <a:p>
            <a:pPr lvl="1"/>
            <a:r>
              <a:rPr lang="en-US" dirty="0" smtClean="0"/>
              <a:t>Gestational </a:t>
            </a:r>
            <a:r>
              <a:rPr lang="en-US" dirty="0"/>
              <a:t>diabetes mellitus (GDM)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708" y="2362200"/>
            <a:ext cx="865749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8686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9.medium.gif"/>
          <p:cNvPicPr>
            <a:picLocks noGrp="1" noChangeAspect="1"/>
          </p:cNvPicPr>
          <p:nvPr>
            <p:ph idx="1"/>
          </p:nvPr>
        </p:nvPicPr>
        <p:blipFill>
          <a:blip r:embed="rId2"/>
          <a:srcRect t="8418"/>
          <a:stretch>
            <a:fillRect/>
          </a:stretch>
        </p:blipFill>
        <p:spPr>
          <a:xfrm>
            <a:off x="1524000" y="2179637"/>
            <a:ext cx="6796616" cy="4144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5240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i="1" dirty="0" smtClean="0"/>
              <a:t>- 2. Glycemic Goals in Adults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V. Diabetes </a:t>
            </a:r>
            <a:r>
              <a:rPr lang="en-US" b="1" dirty="0" smtClean="0"/>
              <a:t>Care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621" r="-22621"/>
          <a:stretch>
            <a:fillRect/>
          </a:stretch>
        </p:blipFill>
        <p:spPr>
          <a:xfrm>
            <a:off x="457200" y="1524000"/>
            <a:ext cx="8229600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V. Diabetes </a:t>
            </a:r>
            <a:r>
              <a:rPr lang="en-US" b="1" dirty="0" smtClean="0"/>
              <a:t>Care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6200" y="6350913"/>
            <a:ext cx="899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Ismail-</a:t>
            </a:r>
            <a:r>
              <a:rPr lang="en-US" sz="1100" dirty="0" err="1" smtClean="0"/>
              <a:t>Beigi</a:t>
            </a:r>
            <a:r>
              <a:rPr lang="en-US" sz="1100" dirty="0" smtClean="0"/>
              <a:t> F, </a:t>
            </a:r>
            <a:r>
              <a:rPr lang="en-US" sz="1100" dirty="0" err="1" smtClean="0"/>
              <a:t>Moghissi</a:t>
            </a:r>
            <a:r>
              <a:rPr lang="en-US" sz="1100" dirty="0" smtClean="0"/>
              <a:t> E, </a:t>
            </a:r>
            <a:r>
              <a:rPr lang="en-US" sz="1100" dirty="0" err="1" smtClean="0"/>
              <a:t>Tiktin</a:t>
            </a:r>
            <a:r>
              <a:rPr lang="en-US" sz="1100" dirty="0" smtClean="0"/>
              <a:t> M, </a:t>
            </a:r>
            <a:r>
              <a:rPr lang="en-US" sz="1100" dirty="0" smtClean="0"/>
              <a:t>Hirsch</a:t>
            </a:r>
            <a:r>
              <a:rPr lang="fa-IR" sz="1100" dirty="0" smtClean="0"/>
              <a:t> </a:t>
            </a:r>
            <a:r>
              <a:rPr lang="it-IT" sz="1100" dirty="0" smtClean="0"/>
              <a:t>IB</a:t>
            </a:r>
            <a:r>
              <a:rPr lang="it-IT" sz="1100" dirty="0" smtClean="0"/>
              <a:t>, Inzucchi SE, Genuth S. </a:t>
            </a:r>
            <a:r>
              <a:rPr lang="it-IT" sz="1100" dirty="0" smtClean="0"/>
              <a:t>Individualizing</a:t>
            </a:r>
            <a:r>
              <a:rPr lang="fa-IR" sz="1100" dirty="0" smtClean="0"/>
              <a:t> </a:t>
            </a:r>
            <a:r>
              <a:rPr lang="en-US" sz="1100" dirty="0" smtClean="0"/>
              <a:t>glycemic </a:t>
            </a:r>
            <a:r>
              <a:rPr lang="en-US" sz="1100" dirty="0" smtClean="0"/>
              <a:t>targets in type 2 </a:t>
            </a:r>
            <a:r>
              <a:rPr lang="en-US" sz="1100" dirty="0" smtClean="0"/>
              <a:t>diabetes</a:t>
            </a:r>
            <a:r>
              <a:rPr lang="fa-IR" sz="1100" dirty="0" smtClean="0"/>
              <a:t> </a:t>
            </a:r>
            <a:r>
              <a:rPr lang="en-US" sz="1100" dirty="0" smtClean="0"/>
              <a:t>mellitus</a:t>
            </a:r>
            <a:r>
              <a:rPr lang="en-US" sz="1100" dirty="0" smtClean="0"/>
              <a:t>: implications of </a:t>
            </a:r>
            <a:r>
              <a:rPr lang="en-US" sz="1100" dirty="0" smtClean="0"/>
              <a:t>recent</a:t>
            </a:r>
            <a:r>
              <a:rPr lang="fa-IR" sz="1100" dirty="0" smtClean="0"/>
              <a:t> </a:t>
            </a:r>
            <a:r>
              <a:rPr lang="en-US" sz="1100" dirty="0" smtClean="0"/>
              <a:t>clinical</a:t>
            </a:r>
            <a:r>
              <a:rPr lang="fa-IR" sz="1100" dirty="0" smtClean="0"/>
              <a:t> </a:t>
            </a:r>
            <a:r>
              <a:rPr lang="en-US" sz="1100" dirty="0" smtClean="0"/>
              <a:t>trials</a:t>
            </a:r>
            <a:r>
              <a:rPr lang="en-US" sz="1100" dirty="0" smtClean="0"/>
              <a:t>. Ann Intern Med </a:t>
            </a:r>
            <a:r>
              <a:rPr lang="en-US" sz="1100" dirty="0" smtClean="0"/>
              <a:t>2011;154:</a:t>
            </a:r>
            <a:r>
              <a:rPr lang="fa-IR" sz="1100" dirty="0" smtClean="0"/>
              <a:t> </a:t>
            </a:r>
            <a:r>
              <a:rPr lang="en-US" sz="1100" dirty="0" smtClean="0"/>
              <a:t>554–559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516402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0"/>
            <a:ext cx="8686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-2. Glycemic </a:t>
            </a:r>
            <a:r>
              <a:rPr lang="en-US" b="1" dirty="0"/>
              <a:t>Goals in Pregnant </a:t>
            </a:r>
            <a:r>
              <a:rPr lang="en-US" b="1" dirty="0" smtClean="0"/>
              <a:t>Women</a:t>
            </a:r>
          </a:p>
          <a:p>
            <a:pPr lvl="1" fontAlgn="base"/>
            <a:r>
              <a:rPr lang="en-US" dirty="0" smtClean="0"/>
              <a:t>Pre</a:t>
            </a:r>
            <a:r>
              <a:rPr lang="fa-IR" dirty="0" smtClean="0"/>
              <a:t>-</a:t>
            </a:r>
            <a:r>
              <a:rPr lang="en-US" dirty="0" smtClean="0"/>
              <a:t>prandial</a:t>
            </a:r>
            <a:r>
              <a:rPr lang="en-US" dirty="0"/>
              <a:t>: ≤95 mg/</a:t>
            </a:r>
            <a:r>
              <a:rPr lang="en-US" dirty="0" err="1"/>
              <a:t>dL</a:t>
            </a:r>
            <a:r>
              <a:rPr lang="en-US" dirty="0"/>
              <a:t> (5.3 </a:t>
            </a:r>
            <a:r>
              <a:rPr lang="en-US" dirty="0" err="1"/>
              <a:t>mmol</a:t>
            </a:r>
            <a:r>
              <a:rPr lang="en-US" dirty="0"/>
              <a:t>/L), and either:</a:t>
            </a:r>
          </a:p>
          <a:p>
            <a:pPr lvl="1" fontAlgn="base"/>
            <a:r>
              <a:rPr lang="en-US" dirty="0"/>
              <a:t>1-h </a:t>
            </a:r>
            <a:r>
              <a:rPr lang="en-US" dirty="0" smtClean="0"/>
              <a:t>post</a:t>
            </a:r>
            <a:r>
              <a:rPr lang="fa-IR" dirty="0" smtClean="0"/>
              <a:t>-</a:t>
            </a:r>
            <a:r>
              <a:rPr lang="en-US" dirty="0" smtClean="0"/>
              <a:t>meal</a:t>
            </a:r>
            <a:r>
              <a:rPr lang="en-US" dirty="0"/>
              <a:t>: ≤140 mg/</a:t>
            </a:r>
            <a:r>
              <a:rPr lang="en-US" dirty="0" err="1"/>
              <a:t>dL</a:t>
            </a:r>
            <a:r>
              <a:rPr lang="en-US" dirty="0"/>
              <a:t> (7.8 </a:t>
            </a:r>
            <a:r>
              <a:rPr lang="en-US" dirty="0" err="1"/>
              <a:t>mmol</a:t>
            </a:r>
            <a:r>
              <a:rPr lang="en-US" dirty="0"/>
              <a:t>/L) or</a:t>
            </a:r>
          </a:p>
          <a:p>
            <a:pPr lvl="1" fontAlgn="base"/>
            <a:r>
              <a:rPr lang="en-US" dirty="0"/>
              <a:t>2-h </a:t>
            </a:r>
            <a:r>
              <a:rPr lang="en-US" dirty="0" smtClean="0"/>
              <a:t>post</a:t>
            </a:r>
            <a:r>
              <a:rPr lang="fa-IR" dirty="0" smtClean="0"/>
              <a:t>-</a:t>
            </a:r>
            <a:r>
              <a:rPr lang="en-US" dirty="0" smtClean="0"/>
              <a:t>meal</a:t>
            </a:r>
            <a:r>
              <a:rPr lang="en-US" dirty="0"/>
              <a:t>: ≤120 mg/</a:t>
            </a:r>
            <a:r>
              <a:rPr lang="en-US" dirty="0" err="1"/>
              <a:t>dL</a:t>
            </a:r>
            <a:r>
              <a:rPr lang="en-US" dirty="0"/>
              <a:t> (6.7 </a:t>
            </a:r>
            <a:r>
              <a:rPr lang="en-US" dirty="0" err="1"/>
              <a:t>mmol</a:t>
            </a:r>
            <a:r>
              <a:rPr lang="en-US" dirty="0"/>
              <a:t>/L)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V. Diabetes </a:t>
            </a:r>
            <a:r>
              <a:rPr lang="en-US" b="1" dirty="0" smtClean="0"/>
              <a:t>Care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D. Pharmacological and Overall Approaches to </a:t>
            </a:r>
            <a:r>
              <a:rPr lang="en-US" b="1" dirty="0" smtClean="0"/>
              <a:t>Treatment</a:t>
            </a:r>
          </a:p>
          <a:p>
            <a:pPr lvl="1"/>
            <a:r>
              <a:rPr lang="en-US" b="1" i="1" dirty="0"/>
              <a:t>1. Insulin Therapy for Type 1 </a:t>
            </a:r>
            <a:r>
              <a:rPr lang="en-US" b="1" i="1" dirty="0" smtClean="0"/>
              <a:t>Diabetes</a:t>
            </a:r>
          </a:p>
          <a:p>
            <a:pPr lvl="2" fontAlgn="base"/>
            <a:r>
              <a:rPr lang="en-US" b="1" i="1" dirty="0" smtClean="0"/>
              <a:t>Screening: </a:t>
            </a:r>
            <a:r>
              <a:rPr lang="en-US" dirty="0" smtClean="0"/>
              <a:t>Consider </a:t>
            </a:r>
            <a:r>
              <a:rPr lang="en-US" dirty="0"/>
              <a:t>screening those with type 1 diabetes for other autoimmune diseases (thyroid, vitamin B</a:t>
            </a:r>
            <a:r>
              <a:rPr lang="en-US" baseline="-25000" dirty="0"/>
              <a:t>12</a:t>
            </a:r>
            <a:r>
              <a:rPr lang="en-US" dirty="0"/>
              <a:t> deficiency, celiac) as appropriate</a:t>
            </a:r>
            <a:r>
              <a:rPr lang="en-US" dirty="0" smtClean="0"/>
              <a:t>.</a:t>
            </a:r>
          </a:p>
          <a:p>
            <a:pPr lvl="1" fontAlgn="base"/>
            <a:r>
              <a:rPr lang="en-US" b="1" i="1" dirty="0"/>
              <a:t>2. Pharmacological Therapy for Hyperglycemia in Type 2 Diabetes</a:t>
            </a:r>
          </a:p>
          <a:p>
            <a:pPr lvl="1" fontAlgn="base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V. Diabetes </a:t>
            </a:r>
            <a:r>
              <a:rPr lang="en-US" b="1" dirty="0" smtClean="0"/>
              <a:t>Care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9204" y="2057400"/>
            <a:ext cx="280999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837" y="833353"/>
            <a:ext cx="7257563" cy="5567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6172200"/>
            <a:ext cx="1517760" cy="6523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85280" y="6397536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American Diabetes Association </a:t>
            </a:r>
            <a:r>
              <a:rPr lang="en-GB" sz="1100" b="1" dirty="0" err="1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Dia</a:t>
            </a:r>
            <a:r>
              <a:rPr lang="en-GB" sz="1100" b="1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 Care 2014;37:S14-S80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FFFFFF"/>
                </a:solidFill>
                <a:latin typeface="Arial" charset="0"/>
                <a:ea typeface="msgothic" charset="0"/>
                <a:cs typeface="msgothic" charset="0"/>
              </a:rPr>
              <a:t>Copyright © 2011 American Diabetes Association, Inc.</a:t>
            </a:r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52400" y="499636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 err="1">
                <a:latin typeface="Arial" charset="0"/>
                <a:ea typeface="msgothic" charset="0"/>
                <a:cs typeface="msgothic" charset="0"/>
              </a:rPr>
              <a:t>Antihyperglycemic</a:t>
            </a:r>
            <a:r>
              <a:rPr lang="en-GB" sz="1500" b="1" dirty="0">
                <a:latin typeface="Arial" charset="0"/>
                <a:ea typeface="msgothic" charset="0"/>
                <a:cs typeface="msgothic" charset="0"/>
              </a:rPr>
              <a:t> therapy in type 2 diabetes: general recommendations.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30" r="-550"/>
          <a:stretch/>
        </p:blipFill>
        <p:spPr>
          <a:xfrm>
            <a:off x="1981200" y="762000"/>
            <a:ext cx="5334000" cy="603461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76200"/>
            <a:ext cx="8884920" cy="838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33600" y="2362200"/>
            <a:ext cx="5105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2057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Insulin Recommendations???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65776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lassificatio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135" b="-2135"/>
          <a:stretch/>
        </p:blipFill>
        <p:spPr>
          <a:xfrm>
            <a:off x="457200" y="1574800"/>
            <a:ext cx="8229600" cy="25400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4709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E. Medical Nutrition </a:t>
            </a:r>
            <a:r>
              <a:rPr lang="en-US" b="1" dirty="0" smtClean="0"/>
              <a:t>Therapy</a:t>
            </a:r>
          </a:p>
          <a:p>
            <a:pPr lvl="1"/>
            <a:r>
              <a:rPr lang="en-US" b="1" i="1" dirty="0"/>
              <a:t>Energy Balance, Overweight, and </a:t>
            </a:r>
            <a:r>
              <a:rPr lang="en-US" b="1" i="1" dirty="0" smtClean="0"/>
              <a:t>Obesity</a:t>
            </a:r>
          </a:p>
          <a:p>
            <a:pPr lvl="1"/>
            <a:r>
              <a:rPr lang="en-US" b="1" i="1" dirty="0"/>
              <a:t>Eating Patterns and Macronutrient </a:t>
            </a:r>
            <a:r>
              <a:rPr lang="en-US" b="1" i="1" dirty="0" smtClean="0"/>
              <a:t>Distribution</a:t>
            </a:r>
          </a:p>
          <a:p>
            <a:pPr lvl="1"/>
            <a:r>
              <a:rPr lang="en-US" b="1" i="1" dirty="0"/>
              <a:t>Carbohydrate Amount and </a:t>
            </a:r>
            <a:r>
              <a:rPr lang="en-US" b="1" i="1" dirty="0" smtClean="0"/>
              <a:t>Quality</a:t>
            </a:r>
          </a:p>
          <a:p>
            <a:pPr lvl="1"/>
            <a:r>
              <a:rPr lang="en-US" b="1" i="1" dirty="0"/>
              <a:t>Dietary Fat Quantity and </a:t>
            </a:r>
            <a:r>
              <a:rPr lang="en-US" b="1" i="1" dirty="0" smtClean="0"/>
              <a:t>Quality</a:t>
            </a:r>
          </a:p>
          <a:p>
            <a:pPr lvl="1"/>
            <a:r>
              <a:rPr lang="en-US" b="1" i="1" dirty="0"/>
              <a:t>Supplements for Diabetes </a:t>
            </a:r>
            <a:r>
              <a:rPr lang="en-US" b="1" i="1" dirty="0" smtClean="0"/>
              <a:t>Management</a:t>
            </a:r>
          </a:p>
          <a:p>
            <a:pPr lvl="1"/>
            <a:r>
              <a:rPr lang="en-US" b="1" i="1" dirty="0" smtClean="0"/>
              <a:t>Alcohol</a:t>
            </a:r>
          </a:p>
          <a:p>
            <a:pPr lvl="1"/>
            <a:r>
              <a:rPr lang="en-US" b="1" i="1" dirty="0" smtClean="0"/>
              <a:t>Sodium</a:t>
            </a:r>
          </a:p>
          <a:p>
            <a:pPr lvl="1"/>
            <a:r>
              <a:rPr lang="en-US" b="1" i="1" dirty="0"/>
              <a:t>Primary Prevention of Type 2 Diabetes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V. Diabetes </a:t>
            </a:r>
            <a:r>
              <a:rPr lang="en-US" b="1" dirty="0" smtClean="0"/>
              <a:t>Care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8" b="537"/>
          <a:stretch/>
        </p:blipFill>
        <p:spPr>
          <a:xfrm>
            <a:off x="533400" y="4495800"/>
            <a:ext cx="8229600" cy="1524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029200"/>
            <a:ext cx="7543800" cy="304800"/>
          </a:xfrm>
          <a:prstGeom prst="rect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428634"/>
            <a:ext cx="8077200" cy="24575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1905000"/>
            <a:ext cx="7391400" cy="304800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F. Diabetes Self-Management Education and </a:t>
            </a:r>
            <a:r>
              <a:rPr lang="en-US" b="1" dirty="0" smtClean="0"/>
              <a:t>Support</a:t>
            </a:r>
          </a:p>
          <a:p>
            <a:r>
              <a:rPr lang="en-US" b="1" dirty="0" smtClean="0"/>
              <a:t>G. Physical Activity</a:t>
            </a:r>
          </a:p>
          <a:p>
            <a:pPr lvl="1"/>
            <a:r>
              <a:rPr lang="en-US" sz="2400" dirty="0"/>
              <a:t>Frequency and Type of </a:t>
            </a:r>
            <a:r>
              <a:rPr lang="en-US" sz="2400" dirty="0" smtClean="0"/>
              <a:t>Exercise</a:t>
            </a:r>
          </a:p>
          <a:p>
            <a:pPr lvl="1"/>
            <a:r>
              <a:rPr lang="en-US" sz="2400" dirty="0"/>
              <a:t>Pre-exercise Evaluation of the Diabetic </a:t>
            </a:r>
            <a:r>
              <a:rPr lang="en-US" sz="2400" dirty="0" smtClean="0"/>
              <a:t>Patient</a:t>
            </a:r>
          </a:p>
          <a:p>
            <a:pPr lvl="1"/>
            <a:r>
              <a:rPr lang="en-US" sz="2400" dirty="0"/>
              <a:t>Exercise in the Presence of Specific Long-Term Complications of Diabetes</a:t>
            </a:r>
            <a:endParaRPr lang="en-US" sz="2400" dirty="0" smtClean="0"/>
          </a:p>
          <a:p>
            <a:r>
              <a:rPr lang="en-US" b="1" dirty="0" smtClean="0"/>
              <a:t>H. Psychosocial Assessment and Care</a:t>
            </a:r>
            <a:endParaRPr lang="en-US" dirty="0" smtClean="0"/>
          </a:p>
          <a:p>
            <a:r>
              <a:rPr lang="en-US" b="1" dirty="0" smtClean="0"/>
              <a:t>I. When Treatment Goals Are Not Met</a:t>
            </a:r>
          </a:p>
          <a:p>
            <a:pPr lvl="1"/>
            <a:r>
              <a:rPr lang="en-US" sz="2400" dirty="0"/>
              <a:t>Rethinking the treatment regimen may require assessment of barriers including income, health literacy, diabetes-related distress, depression, and competing demands, including those related to family responsibilities and dynamics</a:t>
            </a:r>
            <a:r>
              <a:rPr lang="en-US" sz="2400" dirty="0" smtClean="0"/>
              <a:t>.</a:t>
            </a:r>
          </a:p>
          <a:p>
            <a:r>
              <a:rPr lang="en-US" b="1" dirty="0" smtClean="0"/>
              <a:t>J. </a:t>
            </a:r>
            <a:r>
              <a:rPr lang="en-US" b="1" dirty="0" smtClean="0"/>
              <a:t>Inter</a:t>
            </a:r>
            <a:r>
              <a:rPr lang="fa-IR" b="1" dirty="0" smtClean="0"/>
              <a:t>-</a:t>
            </a:r>
            <a:r>
              <a:rPr lang="en-US" b="1" dirty="0" smtClean="0"/>
              <a:t>current </a:t>
            </a:r>
            <a:r>
              <a:rPr lang="en-US" b="1" dirty="0" smtClean="0"/>
              <a:t>Illness</a:t>
            </a:r>
          </a:p>
          <a:p>
            <a:pPr lvl="1"/>
            <a:r>
              <a:rPr lang="en-US" b="1" dirty="0" smtClean="0"/>
              <a:t>Inpatient care for subjects with diabetes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V. Diabetes </a:t>
            </a:r>
            <a:r>
              <a:rPr lang="en-US" b="1" dirty="0" smtClean="0"/>
              <a:t>Care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191000"/>
            <a:ext cx="8153401" cy="1447800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28" b="537"/>
          <a:stretch/>
        </p:blipFill>
        <p:spPr>
          <a:xfrm>
            <a:off x="533400" y="2362200"/>
            <a:ext cx="8229600" cy="1524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105400"/>
            <a:ext cx="7543800" cy="228600"/>
          </a:xfrm>
          <a:prstGeom prst="rect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667000"/>
            <a:ext cx="7543800" cy="228600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600200"/>
            <a:ext cx="8534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31121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K. </a:t>
            </a:r>
            <a:r>
              <a:rPr lang="en-US" b="1" dirty="0" smtClean="0"/>
              <a:t>Hypoglycemia</a:t>
            </a:r>
          </a:p>
          <a:p>
            <a:pPr lvl="1"/>
            <a:r>
              <a:rPr lang="en-US" dirty="0"/>
              <a:t>Glucose (15–20 g) is the preferred treatment for the conscious individual with </a:t>
            </a:r>
            <a:r>
              <a:rPr lang="en-US" dirty="0" smtClean="0"/>
              <a:t>hypoglycemia. After </a:t>
            </a:r>
            <a:r>
              <a:rPr lang="en-US" dirty="0"/>
              <a:t>15 min of treatment, if SMBG shows continued hypoglycemia, the treatment should be repeated. Once SMBG returns to normal, the individual should consume a meal or snack to prevent recurrence of hypoglycemia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Glucagon </a:t>
            </a:r>
            <a:r>
              <a:rPr lang="en-US" dirty="0"/>
              <a:t>should be prescribed for all individuals at significant risk of severe </a:t>
            </a:r>
            <a:r>
              <a:rPr lang="en-US" dirty="0" smtClean="0"/>
              <a:t>hypoglycemia. </a:t>
            </a:r>
            <a:r>
              <a:rPr lang="en-US" dirty="0"/>
              <a:t>Glucagon administration is not limited to health care professionals 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L. Bariatric Surgery</a:t>
            </a:r>
          </a:p>
          <a:p>
            <a:pPr lvl="1"/>
            <a:r>
              <a:rPr lang="en-US" dirty="0"/>
              <a:t>Bariatric surgery may be considered for adults with BMI &gt;35 kg/m</a:t>
            </a:r>
            <a:r>
              <a:rPr lang="en-US" baseline="30000" dirty="0"/>
              <a:t>2</a:t>
            </a:r>
            <a:r>
              <a:rPr lang="en-US" dirty="0"/>
              <a:t>and type 2 diabetes, especially if diabetes or associated </a:t>
            </a:r>
            <a:r>
              <a:rPr lang="en-US" dirty="0" smtClean="0"/>
              <a:t>co-morbidities </a:t>
            </a:r>
            <a:r>
              <a:rPr lang="en-US" dirty="0"/>
              <a:t>are difficult to control with lifestyle and pharmacological therapy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b="1" dirty="0" smtClean="0"/>
              <a:t>M. Immunization</a:t>
            </a:r>
          </a:p>
          <a:p>
            <a:pPr lvl="1"/>
            <a:r>
              <a:rPr lang="en-US" dirty="0"/>
              <a:t>Annually provide an influenza vaccine to all diabetic patients ≥6 months of age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Administer pneumococcal polysaccharide vaccine to all diabetic patients ≥2 years of </a:t>
            </a:r>
            <a:r>
              <a:rPr lang="en-US" dirty="0" smtClean="0"/>
              <a:t>age</a:t>
            </a:r>
          </a:p>
          <a:p>
            <a:pPr lvl="1"/>
            <a:r>
              <a:rPr lang="en-US" dirty="0"/>
              <a:t>Administer hepatitis B vaccination to unvaccinated adults with </a:t>
            </a:r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V. Diabetes </a:t>
            </a:r>
            <a:r>
              <a:rPr lang="en-US" b="1" dirty="0" smtClean="0"/>
              <a:t>Care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62200"/>
            <a:ext cx="7987301" cy="144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2362200"/>
            <a:ext cx="7391400" cy="838200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52600"/>
            <a:ext cx="8686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a-IR" sz="4000" dirty="0" smtClean="0"/>
              <a:t>پیشگیری و مراقبت از عوارض دیابت</a:t>
            </a:r>
            <a:endParaRPr lang="en-US" sz="4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VI. Prevention and Management of Diabetes </a:t>
            </a:r>
            <a:r>
              <a:rPr lang="en-US" b="1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Cardiovascular </a:t>
            </a:r>
            <a:r>
              <a:rPr lang="en-US" b="1" dirty="0" smtClean="0"/>
              <a:t>Disease</a:t>
            </a:r>
          </a:p>
          <a:p>
            <a:pPr lvl="1"/>
            <a:r>
              <a:rPr lang="en-US" b="1" i="1" dirty="0"/>
              <a:t>1. Hypertension/Blood Pressure </a:t>
            </a:r>
            <a:r>
              <a:rPr lang="en-US" b="1" i="1" dirty="0" smtClean="0"/>
              <a:t>Control</a:t>
            </a:r>
          </a:p>
          <a:p>
            <a:pPr lvl="1"/>
            <a:r>
              <a:rPr lang="en-US" b="1" i="1" dirty="0"/>
              <a:t>2. Dyslipidemia/Lipid Management</a:t>
            </a:r>
            <a:endParaRPr lang="en-US" dirty="0"/>
          </a:p>
        </p:txBody>
      </p:sp>
      <p:pic>
        <p:nvPicPr>
          <p:cNvPr id="4" name="Picture 3" descr="T10.medium.gif"/>
          <p:cNvPicPr>
            <a:picLocks noChangeAspect="1"/>
          </p:cNvPicPr>
          <p:nvPr/>
        </p:nvPicPr>
        <p:blipFill>
          <a:blip r:embed="rId3"/>
          <a:srcRect t="12726"/>
          <a:stretch>
            <a:fillRect/>
          </a:stretch>
        </p:blipFill>
        <p:spPr>
          <a:xfrm>
            <a:off x="685800" y="3307390"/>
            <a:ext cx="7772400" cy="316961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-2130" b="-2130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905000"/>
            <a:ext cx="7543800" cy="304800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495800"/>
            <a:ext cx="7543800" cy="533400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191000"/>
            <a:ext cx="7543800" cy="304800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4572000"/>
            <a:ext cx="609600" cy="152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a-IR" b="1" i="1" dirty="0" smtClean="0"/>
          </a:p>
          <a:p>
            <a:pPr lvl="1"/>
            <a:r>
              <a:rPr lang="en-US" b="1" i="1" dirty="0" smtClean="0"/>
              <a:t>3</a:t>
            </a:r>
            <a:r>
              <a:rPr lang="en-US" b="1" i="1" dirty="0"/>
              <a:t>. </a:t>
            </a:r>
            <a:r>
              <a:rPr lang="en-US" b="1" i="1" dirty="0" smtClean="0"/>
              <a:t>Anti</a:t>
            </a:r>
            <a:r>
              <a:rPr lang="fa-IR" b="1" i="1" dirty="0" smtClean="0"/>
              <a:t>-</a:t>
            </a:r>
            <a:r>
              <a:rPr lang="en-US" b="1" i="1" dirty="0" smtClean="0"/>
              <a:t>platelet </a:t>
            </a:r>
            <a:r>
              <a:rPr lang="en-US" b="1" i="1" dirty="0" smtClean="0"/>
              <a:t>Agents</a:t>
            </a:r>
          </a:p>
          <a:p>
            <a:pPr lvl="1"/>
            <a:r>
              <a:rPr lang="en-US" b="1" i="1" dirty="0"/>
              <a:t>4. Smoking </a:t>
            </a:r>
            <a:r>
              <a:rPr lang="en-US" b="1" i="1" dirty="0" smtClean="0"/>
              <a:t>Cessation</a:t>
            </a:r>
          </a:p>
          <a:p>
            <a:pPr lvl="1"/>
            <a:r>
              <a:rPr lang="en-US" b="1" i="1" dirty="0"/>
              <a:t>5. Cardiovascular </a:t>
            </a:r>
            <a:r>
              <a:rPr lang="en-US" b="1" i="1" dirty="0" smtClean="0"/>
              <a:t>Disease </a:t>
            </a:r>
            <a:r>
              <a:rPr lang="en-US" b="1" i="1" dirty="0" smtClean="0"/>
              <a:t>Screening</a:t>
            </a:r>
            <a:endParaRPr lang="en-US" b="1" i="1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VI. Prevention and Management of Diabetes </a:t>
            </a:r>
            <a:r>
              <a:rPr lang="en-US" b="1" dirty="0" smtClean="0"/>
              <a:t>Complications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I. Classification and </a:t>
            </a:r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228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B</a:t>
            </a:r>
            <a:r>
              <a:rPr lang="en-US" sz="2800" b="1" dirty="0"/>
              <a:t>. Diagnosis of </a:t>
            </a:r>
            <a:r>
              <a:rPr lang="en-US" sz="2800" b="1" dirty="0" smtClean="0"/>
              <a:t>Diabetes</a:t>
            </a:r>
            <a:endParaRPr lang="fa-IR" sz="2800" b="1" dirty="0" smtClean="0"/>
          </a:p>
          <a:p>
            <a:pPr lvl="1"/>
            <a:r>
              <a:rPr lang="en-US" b="1" dirty="0" smtClean="0"/>
              <a:t>FPG</a:t>
            </a:r>
          </a:p>
          <a:p>
            <a:pPr lvl="1"/>
            <a:r>
              <a:rPr lang="en-US" b="1" dirty="0" smtClean="0"/>
              <a:t>OGTT</a:t>
            </a:r>
          </a:p>
          <a:p>
            <a:pPr lvl="1"/>
            <a:r>
              <a:rPr lang="en-US" b="1" dirty="0" smtClean="0"/>
              <a:t>Random BS</a:t>
            </a:r>
          </a:p>
          <a:p>
            <a:pPr lvl="1"/>
            <a:r>
              <a:rPr lang="en-US" b="1" dirty="0" smtClean="0"/>
              <a:t>HbA1c</a:t>
            </a:r>
            <a:endParaRPr lang="en-US" dirty="0"/>
          </a:p>
        </p:txBody>
      </p:sp>
      <p:pic>
        <p:nvPicPr>
          <p:cNvPr id="4" name="Picture 3" descr="T2.medium.gif"/>
          <p:cNvPicPr>
            <a:picLocks noChangeAspect="1"/>
          </p:cNvPicPr>
          <p:nvPr/>
        </p:nvPicPr>
        <p:blipFill>
          <a:blip r:embed="rId2"/>
          <a:srcRect l="2083" t="7463" r="4166"/>
          <a:stretch>
            <a:fillRect/>
          </a:stretch>
        </p:blipFill>
        <p:spPr>
          <a:xfrm>
            <a:off x="4800599" y="1447800"/>
            <a:ext cx="3594919" cy="5181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6" b="-943"/>
          <a:stretch/>
        </p:blipFill>
        <p:spPr>
          <a:xfrm>
            <a:off x="457200" y="2539999"/>
            <a:ext cx="8229600" cy="241300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457200" y="4216399"/>
            <a:ext cx="7543800" cy="274318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539999"/>
            <a:ext cx="7543800" cy="228600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05000"/>
            <a:ext cx="8686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</a:t>
            </a:r>
            <a:r>
              <a:rPr lang="en-US" b="1" dirty="0"/>
              <a:t>. </a:t>
            </a:r>
            <a:r>
              <a:rPr lang="en-US" b="1" dirty="0" smtClean="0"/>
              <a:t>Nephropathy</a:t>
            </a:r>
            <a:endParaRPr lang="fa-IR" b="1" dirty="0" smtClean="0"/>
          </a:p>
          <a:p>
            <a:pPr lvl="1"/>
            <a:r>
              <a:rPr lang="en-US" sz="2400" dirty="0" smtClean="0"/>
              <a:t>Optimize glucose </a:t>
            </a:r>
            <a:r>
              <a:rPr lang="en-US" sz="2400" dirty="0" smtClean="0"/>
              <a:t>control </a:t>
            </a:r>
            <a:r>
              <a:rPr lang="en-US" sz="2400" dirty="0" smtClean="0"/>
              <a:t>to </a:t>
            </a:r>
            <a:r>
              <a:rPr lang="en-US" sz="2400" dirty="0" smtClean="0"/>
              <a:t>reduce</a:t>
            </a:r>
            <a:r>
              <a:rPr lang="fa-I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 smtClean="0"/>
              <a:t>risk or slow the progression </a:t>
            </a:r>
            <a:r>
              <a:rPr lang="en-US" sz="2400" dirty="0" smtClean="0"/>
              <a:t>of</a:t>
            </a:r>
            <a:r>
              <a:rPr lang="fa-IR" sz="2400" dirty="0" smtClean="0"/>
              <a:t> </a:t>
            </a:r>
            <a:r>
              <a:rPr lang="en-US" sz="2400" dirty="0" smtClean="0"/>
              <a:t>nephropathy</a:t>
            </a:r>
            <a:r>
              <a:rPr lang="en-US" sz="2400" dirty="0" smtClean="0"/>
              <a:t>. </a:t>
            </a:r>
            <a:endParaRPr lang="fa-IR" sz="2400" dirty="0" smtClean="0"/>
          </a:p>
          <a:p>
            <a:pPr lvl="1"/>
            <a:r>
              <a:rPr lang="en-US" sz="2400" dirty="0" smtClean="0"/>
              <a:t>Optimize </a:t>
            </a:r>
            <a:r>
              <a:rPr lang="en-US" sz="2400" dirty="0" smtClean="0"/>
              <a:t>blood pressure control </a:t>
            </a:r>
            <a:r>
              <a:rPr lang="en-US" sz="2400" dirty="0" smtClean="0"/>
              <a:t>to</a:t>
            </a:r>
            <a:r>
              <a:rPr lang="fa-IR" sz="2400" dirty="0" smtClean="0"/>
              <a:t> </a:t>
            </a:r>
            <a:r>
              <a:rPr lang="en-US" sz="2400" dirty="0" smtClean="0"/>
              <a:t>reduce </a:t>
            </a:r>
            <a:r>
              <a:rPr lang="en-US" sz="2400" dirty="0" smtClean="0"/>
              <a:t>the risk or slow </a:t>
            </a:r>
            <a:r>
              <a:rPr lang="en-US" sz="2400" dirty="0" smtClean="0"/>
              <a:t>the</a:t>
            </a:r>
            <a:r>
              <a:rPr lang="fa-IR" sz="2400" dirty="0" smtClean="0"/>
              <a:t> </a:t>
            </a:r>
            <a:r>
              <a:rPr lang="en-US" sz="2400" dirty="0" smtClean="0"/>
              <a:t>progression </a:t>
            </a:r>
            <a:r>
              <a:rPr lang="en-US" sz="2400" dirty="0" smtClean="0"/>
              <a:t>of nephropathy</a:t>
            </a:r>
            <a:r>
              <a:rPr lang="en-US" sz="2400" dirty="0" smtClean="0"/>
              <a:t>.</a:t>
            </a:r>
            <a:endParaRPr lang="en-US" sz="24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VI. Prevention and Management of Diabetes </a:t>
            </a:r>
            <a:r>
              <a:rPr lang="en-US" b="1" dirty="0" smtClean="0"/>
              <a:t>Complications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649" r="4636"/>
          <a:stretch>
            <a:fillRect/>
          </a:stretch>
        </p:blipFill>
        <p:spPr bwMode="auto">
          <a:xfrm>
            <a:off x="5512850" y="3733800"/>
            <a:ext cx="31739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pic>
        <p:nvPicPr>
          <p:cNvPr id="7" name="Content Placeholder 1"/>
          <p:cNvPicPr>
            <a:picLocks noChangeAspect="1"/>
          </p:cNvPicPr>
          <p:nvPr/>
        </p:nvPicPr>
        <p:blipFill rotWithShape="1">
          <a:blip r:embed="rId3"/>
          <a:srcRect t="58137" b="-2130"/>
          <a:stretch/>
        </p:blipFill>
        <p:spPr>
          <a:xfrm>
            <a:off x="457200" y="2514600"/>
            <a:ext cx="8229600" cy="19097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457200" y="3276600"/>
            <a:ext cx="7543800" cy="1036318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28800"/>
            <a:ext cx="8686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4" descr="T13.medium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2402" y="1600200"/>
            <a:ext cx="7059598" cy="4916221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VI. Prevention and Management of Diabetes </a:t>
            </a:r>
            <a:r>
              <a:rPr lang="en-US" b="1" dirty="0" smtClean="0"/>
              <a:t>Complications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4038600"/>
            <a:ext cx="1143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5410200"/>
            <a:ext cx="1447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 t="-11183" b="-11183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810000" y="4419600"/>
            <a:ext cx="2438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4724400"/>
            <a:ext cx="2438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C. </a:t>
            </a:r>
            <a:r>
              <a:rPr lang="en-US" b="1" dirty="0" smtClean="0"/>
              <a:t>Retinopathy</a:t>
            </a:r>
          </a:p>
          <a:p>
            <a:pPr lvl="1"/>
            <a:r>
              <a:rPr lang="en-US" dirty="0" smtClean="0"/>
              <a:t>Optimize </a:t>
            </a:r>
            <a:r>
              <a:rPr lang="en-US" dirty="0"/>
              <a:t>glycemic control </a:t>
            </a:r>
            <a:r>
              <a:rPr lang="en-US" dirty="0" smtClean="0"/>
              <a:t>&amp; blood pressure control </a:t>
            </a:r>
          </a:p>
          <a:p>
            <a:pPr lvl="1"/>
            <a:r>
              <a:rPr lang="en-US" dirty="0"/>
              <a:t>type 1 </a:t>
            </a:r>
            <a:r>
              <a:rPr lang="en-US" dirty="0" smtClean="0"/>
              <a:t>diabetes: within 5 yrs of diagnosis</a:t>
            </a:r>
          </a:p>
          <a:p>
            <a:pPr lvl="1"/>
            <a:r>
              <a:rPr lang="en-US" dirty="0" smtClean="0"/>
              <a:t>Type 2 diabetes: at diagnosis</a:t>
            </a:r>
          </a:p>
          <a:p>
            <a:pPr lvl="1"/>
            <a:r>
              <a:rPr lang="en-US" dirty="0" smtClean="0"/>
              <a:t>If no evidence of problems: repeat every two years</a:t>
            </a:r>
          </a:p>
          <a:p>
            <a:r>
              <a:rPr lang="en-US" b="1" dirty="0" smtClean="0"/>
              <a:t>D</a:t>
            </a:r>
            <a:r>
              <a:rPr lang="en-US" b="1" dirty="0"/>
              <a:t>. </a:t>
            </a:r>
            <a:r>
              <a:rPr lang="en-US" b="1" dirty="0" smtClean="0"/>
              <a:t>Neuropathy</a:t>
            </a:r>
          </a:p>
          <a:p>
            <a:pPr lvl="1"/>
            <a:r>
              <a:rPr lang="en-US" i="1" dirty="0"/>
              <a:t>Distal Symmetric </a:t>
            </a:r>
            <a:r>
              <a:rPr lang="en-US" i="1" dirty="0" smtClean="0"/>
              <a:t>Poly</a:t>
            </a:r>
            <a:r>
              <a:rPr lang="fa-IR" i="1" dirty="0" smtClean="0"/>
              <a:t>-</a:t>
            </a:r>
            <a:r>
              <a:rPr lang="en-US" i="1" dirty="0" smtClean="0"/>
              <a:t>neuropathy</a:t>
            </a:r>
            <a:endParaRPr lang="en-US" i="1" dirty="0" smtClean="0"/>
          </a:p>
          <a:p>
            <a:pPr lvl="1"/>
            <a:r>
              <a:rPr lang="en-US" i="1" dirty="0"/>
              <a:t>Diabetic Autonomic </a:t>
            </a:r>
            <a:r>
              <a:rPr lang="en-US" i="1" dirty="0" smtClean="0"/>
              <a:t>Neuropathy</a:t>
            </a:r>
          </a:p>
          <a:p>
            <a:pPr lvl="1"/>
            <a:r>
              <a:rPr lang="en-US" i="1" dirty="0"/>
              <a:t>Cardiovascular Autonomic </a:t>
            </a:r>
            <a:r>
              <a:rPr lang="en-US" i="1" dirty="0" smtClean="0"/>
              <a:t>Neuropathy</a:t>
            </a:r>
          </a:p>
          <a:p>
            <a:pPr lvl="1"/>
            <a:r>
              <a:rPr lang="en-US" i="1" dirty="0"/>
              <a:t>Gastrointestinal </a:t>
            </a:r>
            <a:r>
              <a:rPr lang="en-US" i="1" dirty="0" smtClean="0"/>
              <a:t>Neuropathies</a:t>
            </a:r>
          </a:p>
          <a:p>
            <a:pPr lvl="1"/>
            <a:r>
              <a:rPr lang="en-US" i="1" dirty="0"/>
              <a:t>Genitourinary Tract </a:t>
            </a:r>
            <a:r>
              <a:rPr lang="en-US" i="1" dirty="0" smtClean="0"/>
              <a:t>Disturbance</a:t>
            </a:r>
            <a:endParaRPr lang="en-US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VI. Prevention and Management of Diabetes </a:t>
            </a:r>
            <a:r>
              <a:rPr lang="en-US" b="1" dirty="0" smtClean="0"/>
              <a:t>Complications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27778" t="-819" b="-6207"/>
          <a:stretch>
            <a:fillRect/>
          </a:stretch>
        </p:blipFill>
        <p:spPr>
          <a:xfrm>
            <a:off x="762000" y="1828800"/>
            <a:ext cx="7429500" cy="1143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 r="11235" b="2439"/>
          <a:stretch>
            <a:fillRect/>
          </a:stretch>
        </p:blipFill>
        <p:spPr bwMode="auto">
          <a:xfrm>
            <a:off x="304800" y="13716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276600"/>
            <a:ext cx="887047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4953000"/>
            <a:ext cx="75438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 l="14634"/>
          <a:stretch>
            <a:fillRect/>
          </a:stretch>
        </p:blipFill>
        <p:spPr bwMode="auto">
          <a:xfrm>
            <a:off x="266700" y="2971800"/>
            <a:ext cx="88011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E. Foot Care</a:t>
            </a:r>
          </a:p>
          <a:p>
            <a:pPr lvl="1"/>
            <a:r>
              <a:rPr lang="en-US" dirty="0" smtClean="0"/>
              <a:t>For all patients with diabetes, perform an annual comprehensive foot examination to identify risk factors predictive of ulcers and amputations. </a:t>
            </a:r>
          </a:p>
          <a:p>
            <a:pPr lvl="1" fontAlgn="base"/>
            <a:endParaRPr lang="en-US" dirty="0" smtClean="0"/>
          </a:p>
          <a:p>
            <a:pPr lvl="1" fontAlgn="base"/>
            <a:r>
              <a:rPr lang="en-US" dirty="0" smtClean="0"/>
              <a:t>A </a:t>
            </a:r>
            <a:r>
              <a:rPr lang="en-US" dirty="0"/>
              <a:t>multidisciplinary approach is recommended for individuals with foot ulcers and high-risk feet, especially those with a history of prior ulcer or amputation. </a:t>
            </a:r>
          </a:p>
          <a:p>
            <a:pPr lvl="1" fontAlgn="base"/>
            <a:endParaRPr lang="en-US" dirty="0" smtClean="0"/>
          </a:p>
          <a:p>
            <a:pPr lvl="1" fontAlgn="base"/>
            <a:r>
              <a:rPr lang="en-US" dirty="0" smtClean="0"/>
              <a:t>Refer </a:t>
            </a:r>
            <a:r>
              <a:rPr lang="en-US" dirty="0"/>
              <a:t>patients who smoke, have LOPS and structural abnormalities, or have history of prior lower-extremity complications to foot care specialists for ongoing preventive care and lifelong surveillance. </a:t>
            </a:r>
          </a:p>
          <a:p>
            <a:pPr lvl="1" fontAlgn="base"/>
            <a:endParaRPr lang="en-US" dirty="0" smtClean="0"/>
          </a:p>
          <a:p>
            <a:pPr lvl="1" fontAlgn="base"/>
            <a:r>
              <a:rPr lang="en-US" dirty="0" smtClean="0"/>
              <a:t>Initial </a:t>
            </a:r>
            <a:r>
              <a:rPr lang="en-US" dirty="0"/>
              <a:t>screening for peripheral arterial disease (PAD) should include a history for </a:t>
            </a:r>
            <a:r>
              <a:rPr lang="en-US" dirty="0" err="1"/>
              <a:t>claudication</a:t>
            </a:r>
            <a:r>
              <a:rPr lang="en-US" dirty="0"/>
              <a:t> and an assessment of the pedal pulses. </a:t>
            </a:r>
          </a:p>
          <a:p>
            <a:pPr lvl="1" fontAlgn="base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VI. Prevention and Management of Diabetes </a:t>
            </a:r>
            <a:r>
              <a:rPr lang="en-US" b="1" dirty="0" smtClean="0"/>
              <a:t>Complications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78" t="2024" b="-12585"/>
          <a:stretch/>
        </p:blipFill>
        <p:spPr>
          <a:xfrm>
            <a:off x="611777" y="4495800"/>
            <a:ext cx="8151223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pic>
        <p:nvPicPr>
          <p:cNvPr id="5" name="Content Placeholder 1"/>
          <p:cNvPicPr>
            <a:picLocks noChangeAspect="1"/>
          </p:cNvPicPr>
          <p:nvPr/>
        </p:nvPicPr>
        <p:blipFill rotWithShape="1">
          <a:blip r:embed="rId4"/>
          <a:srcRect t="-2130" b="58832"/>
          <a:stretch/>
        </p:blipFill>
        <p:spPr>
          <a:xfrm>
            <a:off x="533400" y="1981200"/>
            <a:ext cx="8229600" cy="187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533400" y="2895600"/>
            <a:ext cx="7543800" cy="990600"/>
          </a:xfrm>
          <a:prstGeom prst="rect">
            <a:avLst/>
          </a:prstGeom>
          <a:noFill/>
          <a:ln w="5715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VII. Assessment of Common </a:t>
            </a:r>
            <a:r>
              <a:rPr lang="en-US" b="1" dirty="0" err="1" smtClean="0"/>
              <a:t>Comorbid</a:t>
            </a:r>
            <a:r>
              <a:rPr lang="en-US" b="1" dirty="0" smtClean="0"/>
              <a:t> </a:t>
            </a:r>
            <a:r>
              <a:rPr lang="en-US" b="1" dirty="0" smtClean="0"/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Depression</a:t>
            </a:r>
          </a:p>
          <a:p>
            <a:r>
              <a:rPr lang="en-US" b="1" dirty="0"/>
              <a:t>Obstructive Sleep </a:t>
            </a:r>
            <a:r>
              <a:rPr lang="en-US" b="1" dirty="0" smtClean="0"/>
              <a:t>Apnea</a:t>
            </a:r>
          </a:p>
          <a:p>
            <a:r>
              <a:rPr lang="en-US" b="1" dirty="0"/>
              <a:t>Fatty Liver </a:t>
            </a:r>
            <a:r>
              <a:rPr lang="en-US" b="1" dirty="0" smtClean="0"/>
              <a:t>Disease</a:t>
            </a:r>
          </a:p>
          <a:p>
            <a:r>
              <a:rPr lang="en-US" b="1" dirty="0" smtClean="0"/>
              <a:t>Cancer</a:t>
            </a:r>
          </a:p>
          <a:p>
            <a:r>
              <a:rPr lang="en-US" b="1" dirty="0" smtClean="0"/>
              <a:t>Fractures</a:t>
            </a:r>
          </a:p>
          <a:p>
            <a:r>
              <a:rPr lang="en-US" b="1" dirty="0"/>
              <a:t>Cognitive </a:t>
            </a:r>
            <a:r>
              <a:rPr lang="en-US" b="1" dirty="0" smtClean="0"/>
              <a:t>Impairment</a:t>
            </a:r>
          </a:p>
          <a:p>
            <a:r>
              <a:rPr lang="en-US" b="1" dirty="0"/>
              <a:t>Low Testosterone in </a:t>
            </a:r>
            <a:r>
              <a:rPr lang="en-US" b="1" dirty="0" smtClean="0"/>
              <a:t>Men</a:t>
            </a:r>
          </a:p>
          <a:p>
            <a:r>
              <a:rPr lang="en-US" b="1" dirty="0"/>
              <a:t>Periodontal </a:t>
            </a:r>
            <a:r>
              <a:rPr lang="en-US" b="1" dirty="0" smtClean="0"/>
              <a:t>Disease</a:t>
            </a:r>
          </a:p>
          <a:p>
            <a:r>
              <a:rPr lang="en-US" b="1" dirty="0"/>
              <a:t>Hearing Impairment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7200" y="1981200"/>
            <a:ext cx="8229600" cy="1905000"/>
            <a:chOff x="457200" y="3810000"/>
            <a:chExt cx="8229600" cy="1905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810000"/>
              <a:ext cx="8229600" cy="762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788" y="4572000"/>
              <a:ext cx="8212012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3047097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28800"/>
            <a:ext cx="8686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1" y="3124200"/>
            <a:ext cx="8686800" cy="34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239582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VIII. Diabetes Care in Specific </a:t>
            </a:r>
            <a:r>
              <a:rPr lang="en-US" b="1" dirty="0" smtClean="0"/>
              <a:t>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/>
              <a:t>A. Children and Adolescents</a:t>
            </a:r>
          </a:p>
          <a:p>
            <a:pPr lvl="1" fontAlgn="base"/>
            <a:r>
              <a:rPr lang="en-US" b="1" i="1" dirty="0"/>
              <a:t>1. Type 1 </a:t>
            </a:r>
            <a:r>
              <a:rPr lang="en-US" b="1" i="1" dirty="0" smtClean="0"/>
              <a:t>Diabetes</a:t>
            </a:r>
          </a:p>
          <a:p>
            <a:pPr lvl="2" fontAlgn="base"/>
            <a:r>
              <a:rPr lang="en-US" b="1" dirty="0"/>
              <a:t>a. Glycemic Control</a:t>
            </a:r>
            <a:endParaRPr lang="en-US" b="1" i="1" dirty="0"/>
          </a:p>
          <a:p>
            <a:endParaRPr lang="en-US" dirty="0"/>
          </a:p>
        </p:txBody>
      </p:sp>
      <p:pic>
        <p:nvPicPr>
          <p:cNvPr id="4" name="Picture 3" descr="T14.medium.gif"/>
          <p:cNvPicPr>
            <a:picLocks noChangeAspect="1"/>
          </p:cNvPicPr>
          <p:nvPr/>
        </p:nvPicPr>
        <p:blipFill>
          <a:blip r:embed="rId2"/>
          <a:srcRect t="5882"/>
          <a:stretch>
            <a:fillRect/>
          </a:stretch>
        </p:blipFill>
        <p:spPr>
          <a:xfrm>
            <a:off x="609600" y="3124200"/>
            <a:ext cx="7924800" cy="36576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b="1" dirty="0"/>
              <a:t>b. Screening and Management of </a:t>
            </a:r>
            <a:r>
              <a:rPr lang="en-US" b="1" dirty="0" smtClean="0"/>
              <a:t>Complications</a:t>
            </a:r>
          </a:p>
          <a:p>
            <a:pPr lvl="3"/>
            <a:r>
              <a:rPr lang="en-US" b="1" dirty="0" err="1"/>
              <a:t>i</a:t>
            </a:r>
            <a:r>
              <a:rPr lang="en-US" b="1" dirty="0"/>
              <a:t>. </a:t>
            </a:r>
            <a:r>
              <a:rPr lang="en-US" b="1" dirty="0" smtClean="0"/>
              <a:t>Nephropathy: </a:t>
            </a:r>
            <a:r>
              <a:rPr lang="en-US" dirty="0"/>
              <a:t>Annual screening for albumin levels, </a:t>
            </a:r>
            <a:r>
              <a:rPr lang="en-US" dirty="0" smtClean="0"/>
              <a:t>should </a:t>
            </a:r>
            <a:r>
              <a:rPr lang="en-US" dirty="0"/>
              <a:t>be considered for the child at the start of puberty or at age ≥10 years, whichever is earlier, once the youth has had diabetes for 5 years</a:t>
            </a:r>
            <a:r>
              <a:rPr lang="en-US" dirty="0" smtClean="0"/>
              <a:t>.</a:t>
            </a:r>
          </a:p>
          <a:p>
            <a:pPr lvl="3"/>
            <a:r>
              <a:rPr lang="en-US" b="1" dirty="0"/>
              <a:t>ii. </a:t>
            </a:r>
            <a:r>
              <a:rPr lang="en-US" b="1" dirty="0" smtClean="0"/>
              <a:t>Hypertension: </a:t>
            </a:r>
            <a:r>
              <a:rPr lang="en-US" dirty="0"/>
              <a:t>Blood pressure should be measured at each routine visit. Children found to have high-normal blood pressure or hypertension should have blood pressure confirmed on a separate day</a:t>
            </a:r>
            <a:r>
              <a:rPr lang="en-US" dirty="0" smtClean="0"/>
              <a:t>.</a:t>
            </a:r>
          </a:p>
          <a:p>
            <a:pPr lvl="3"/>
            <a:r>
              <a:rPr lang="en-US" b="1" dirty="0"/>
              <a:t>iii. </a:t>
            </a:r>
            <a:r>
              <a:rPr lang="en-US" b="1" dirty="0" smtClean="0"/>
              <a:t>Dyslipidemia: </a:t>
            </a:r>
            <a:r>
              <a:rPr lang="en-US" dirty="0" smtClean="0"/>
              <a:t>Consider </a:t>
            </a:r>
            <a:r>
              <a:rPr lang="en-US" dirty="0"/>
              <a:t>the first lipid screening at puberty (≥10 years). For children diagnosed with diabetes at or after puberty, consider obtaining a fasting lipid profile soon after the diagnosis (after glucose control has been established</a:t>
            </a:r>
            <a:r>
              <a:rPr lang="en-US" dirty="0" smtClean="0"/>
              <a:t>).</a:t>
            </a:r>
          </a:p>
          <a:p>
            <a:pPr lvl="4"/>
            <a:r>
              <a:rPr lang="en-US" dirty="0"/>
              <a:t>if lipids are abnormal, annual monitoring is reasonable. If LDL cholesterol values are within the accepted risk levels (&lt;100 mg/</a:t>
            </a:r>
            <a:r>
              <a:rPr lang="en-US" dirty="0" err="1"/>
              <a:t>dL</a:t>
            </a:r>
            <a:r>
              <a:rPr lang="en-US" dirty="0"/>
              <a:t> [2.6 </a:t>
            </a:r>
            <a:r>
              <a:rPr lang="en-US" dirty="0" err="1"/>
              <a:t>mmol</a:t>
            </a:r>
            <a:r>
              <a:rPr lang="en-US" dirty="0"/>
              <a:t>/L]), a lipid profile repeated every 5 years is reasonable.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VIII. Diabetes Care in Specific </a:t>
            </a:r>
            <a:r>
              <a:rPr lang="en-US" b="1" dirty="0" smtClean="0"/>
              <a:t>Populations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lvl="3"/>
            <a:r>
              <a:rPr lang="en-US" b="1" dirty="0"/>
              <a:t>iv. </a:t>
            </a:r>
            <a:r>
              <a:rPr lang="en-US" b="1" dirty="0" smtClean="0"/>
              <a:t>Retinopathy: </a:t>
            </a:r>
            <a:r>
              <a:rPr lang="en-US" dirty="0"/>
              <a:t>An initial dilated and comprehensive eye examination should be considered for the child at the start of puberty or at age ≥10 years, whichever is earlier, once the youth has had diabetes for 3–5 years</a:t>
            </a:r>
            <a:r>
              <a:rPr lang="en-US" dirty="0" smtClean="0"/>
              <a:t>.</a:t>
            </a:r>
          </a:p>
          <a:p>
            <a:pPr lvl="4"/>
            <a:r>
              <a:rPr lang="en-US" dirty="0" smtClean="0"/>
              <a:t>annual </a:t>
            </a:r>
            <a:r>
              <a:rPr lang="en-US" dirty="0"/>
              <a:t>routine follow-up is generally recommended. </a:t>
            </a:r>
            <a:endParaRPr lang="en-US" dirty="0" smtClean="0"/>
          </a:p>
          <a:p>
            <a:pPr lvl="3"/>
            <a:r>
              <a:rPr lang="en-US" b="1" dirty="0"/>
              <a:t>v. Celiac </a:t>
            </a:r>
            <a:r>
              <a:rPr lang="en-US" b="1" dirty="0" smtClean="0"/>
              <a:t>Disease: </a:t>
            </a:r>
            <a:r>
              <a:rPr lang="en-US" dirty="0"/>
              <a:t>Testing should be considered in children with a positive family history of celiac disease, growth failure, failure to gain weight, weight loss, diarrhea, flatulence, abdominal pain, or signs of </a:t>
            </a:r>
            <a:r>
              <a:rPr lang="en-US" dirty="0" err="1"/>
              <a:t>malabsorption</a:t>
            </a:r>
            <a:r>
              <a:rPr lang="en-US" dirty="0"/>
              <a:t> or in children with frequent unexplained hypoglycemia or deterioration in glycemic control</a:t>
            </a:r>
            <a:r>
              <a:rPr lang="en-US" dirty="0" smtClean="0"/>
              <a:t>.</a:t>
            </a:r>
          </a:p>
          <a:p>
            <a:pPr lvl="3"/>
            <a:r>
              <a:rPr lang="en-US" b="1" dirty="0"/>
              <a:t>vi. </a:t>
            </a:r>
            <a:r>
              <a:rPr lang="en-US" b="1" dirty="0" smtClean="0"/>
              <a:t>Hypothyroidism: </a:t>
            </a:r>
            <a:r>
              <a:rPr lang="en-US" dirty="0"/>
              <a:t>Consider screening children with type 1 diabetes for </a:t>
            </a:r>
            <a:r>
              <a:rPr lang="en-US" dirty="0" smtClean="0"/>
              <a:t>Anti-TPO and Anti-TG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VIII. Diabetes Care in Specific </a:t>
            </a:r>
            <a:r>
              <a:rPr lang="en-US" b="1" dirty="0" smtClean="0"/>
              <a:t>Populations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fa-IR" b="1" dirty="0" smtClean="0"/>
          </a:p>
          <a:p>
            <a:pPr lvl="2"/>
            <a:r>
              <a:rPr lang="en-US" b="1" dirty="0" smtClean="0"/>
              <a:t>c</a:t>
            </a:r>
            <a:r>
              <a:rPr lang="en-US" b="1" dirty="0"/>
              <a:t>. </a:t>
            </a:r>
            <a:r>
              <a:rPr lang="en-US" b="1" dirty="0" smtClean="0"/>
              <a:t>Self-Management</a:t>
            </a:r>
          </a:p>
          <a:p>
            <a:pPr lvl="2"/>
            <a:r>
              <a:rPr lang="en-US" b="1" dirty="0"/>
              <a:t>d. School and Day </a:t>
            </a:r>
            <a:r>
              <a:rPr lang="en-US" b="1" dirty="0" smtClean="0"/>
              <a:t>Care</a:t>
            </a:r>
          </a:p>
          <a:p>
            <a:pPr lvl="2"/>
            <a:r>
              <a:rPr lang="en-US" b="1" dirty="0"/>
              <a:t>e. Transition From Pediatric to Adult </a:t>
            </a:r>
            <a:r>
              <a:rPr lang="en-US" b="1" dirty="0" smtClean="0"/>
              <a:t>Care</a:t>
            </a:r>
          </a:p>
          <a:p>
            <a:pPr lvl="1"/>
            <a:r>
              <a:rPr lang="en-US" b="1" i="1" dirty="0"/>
              <a:t>2. Type 2 </a:t>
            </a:r>
            <a:r>
              <a:rPr lang="en-US" b="1" i="1" dirty="0" smtClean="0"/>
              <a:t>Diabetes</a:t>
            </a:r>
          </a:p>
          <a:p>
            <a:pPr lvl="1"/>
            <a:r>
              <a:rPr lang="en-US" b="1" i="1" dirty="0"/>
              <a:t>3. Monogenic Diabetes </a:t>
            </a:r>
            <a:r>
              <a:rPr lang="en-US" b="1" i="1" dirty="0" smtClean="0"/>
              <a:t>Syndromes</a:t>
            </a:r>
            <a:endParaRPr lang="en-US" b="1" i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VIII. Diabetes Care in Specific </a:t>
            </a:r>
            <a:r>
              <a:rPr lang="en-US" b="1" dirty="0" smtClean="0"/>
              <a:t>Populations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</a:t>
            </a:r>
            <a:r>
              <a:rPr lang="en-US" b="1" dirty="0"/>
              <a:t>. Preconception </a:t>
            </a:r>
            <a:r>
              <a:rPr lang="en-US" b="1" dirty="0" smtClean="0"/>
              <a:t>Care</a:t>
            </a:r>
          </a:p>
          <a:p>
            <a:pPr lvl="1"/>
            <a:r>
              <a:rPr lang="en-US" dirty="0"/>
              <a:t>The goals of preconception care are to </a:t>
            </a:r>
            <a:endParaRPr lang="en-US" dirty="0" smtClean="0"/>
          </a:p>
          <a:p>
            <a:pPr lvl="2"/>
            <a:r>
              <a:rPr lang="en-US" dirty="0" smtClean="0"/>
              <a:t>1</a:t>
            </a:r>
            <a:r>
              <a:rPr lang="en-US" dirty="0"/>
              <a:t>) involve and empower the patient on diabetes management, </a:t>
            </a:r>
            <a:endParaRPr lang="en-US" dirty="0" smtClean="0"/>
          </a:p>
          <a:p>
            <a:pPr lvl="2"/>
            <a:r>
              <a:rPr lang="en-US" dirty="0" smtClean="0"/>
              <a:t>2</a:t>
            </a:r>
            <a:r>
              <a:rPr lang="en-US" dirty="0"/>
              <a:t>) achieve the lowest A1C test results possible without excessive hypoglycemia, </a:t>
            </a:r>
            <a:endParaRPr lang="en-US" dirty="0" smtClean="0"/>
          </a:p>
          <a:p>
            <a:pPr lvl="2"/>
            <a:r>
              <a:rPr lang="en-US" dirty="0" smtClean="0"/>
              <a:t>3</a:t>
            </a:r>
            <a:r>
              <a:rPr lang="en-US" dirty="0"/>
              <a:t>) assure effective contraception until stable and acceptable </a:t>
            </a:r>
            <a:r>
              <a:rPr lang="en-US" dirty="0" err="1"/>
              <a:t>glycemia</a:t>
            </a:r>
            <a:r>
              <a:rPr lang="en-US" dirty="0"/>
              <a:t> is achieved, and </a:t>
            </a:r>
            <a:endParaRPr lang="en-US" dirty="0" smtClean="0"/>
          </a:p>
          <a:p>
            <a:pPr lvl="2"/>
            <a:r>
              <a:rPr lang="en-US" dirty="0" smtClean="0"/>
              <a:t>4</a:t>
            </a:r>
            <a:r>
              <a:rPr lang="en-US" dirty="0"/>
              <a:t>) identify, evaluate, and treat long-term diabetes complications such as retinopathy, nephropathy, neuropathy, hypertension, and CHD </a:t>
            </a:r>
            <a:endParaRPr lang="en-US" dirty="0" smtClean="0"/>
          </a:p>
          <a:p>
            <a:pPr lvl="1"/>
            <a:r>
              <a:rPr lang="en-US" dirty="0" smtClean="0"/>
              <a:t>Statins, ACE inhibitors, ARBs and </a:t>
            </a:r>
            <a:r>
              <a:rPr lang="en-US" dirty="0"/>
              <a:t>should generally be </a:t>
            </a:r>
            <a:r>
              <a:rPr lang="fa-IR" dirty="0" smtClean="0"/>
              <a:t> </a:t>
            </a:r>
            <a:r>
              <a:rPr lang="en-US" dirty="0" smtClean="0"/>
              <a:t>discontinued </a:t>
            </a:r>
            <a:r>
              <a:rPr lang="en-US" dirty="0"/>
              <a:t>before pregnancy. </a:t>
            </a:r>
            <a:endParaRPr lang="en-US" dirty="0" smtClean="0"/>
          </a:p>
          <a:p>
            <a:pPr lvl="1"/>
            <a:r>
              <a:rPr lang="en-US" dirty="0" smtClean="0"/>
              <a:t>Potential </a:t>
            </a:r>
            <a:r>
              <a:rPr lang="en-US" dirty="0"/>
              <a:t>risks and benefits of oral </a:t>
            </a:r>
            <a:r>
              <a:rPr lang="en-US" dirty="0" smtClean="0"/>
              <a:t>anti-diabetic </a:t>
            </a:r>
            <a:r>
              <a:rPr lang="en-US" dirty="0"/>
              <a:t>agents in the preconception period must be carefully weighed, recognizing that data are insufficient to establish the safety of these agents in pregnancy. </a:t>
            </a:r>
            <a:endParaRPr lang="en-US" b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VIII. Diabetes Care in Specific </a:t>
            </a:r>
            <a:r>
              <a:rPr lang="en-US" b="1" dirty="0" smtClean="0"/>
              <a:t>Populations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303325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C. Older Adults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D. Cystic Fibrosis–Related </a:t>
            </a:r>
            <a:r>
              <a:rPr lang="en-US" sz="2400" b="1" dirty="0" smtClean="0"/>
              <a:t>Diabetes</a:t>
            </a:r>
          </a:p>
          <a:p>
            <a:pPr lvl="1"/>
            <a:r>
              <a:rPr lang="en-US" sz="2000" b="1" dirty="0" smtClean="0"/>
              <a:t>Screen from 10yrs</a:t>
            </a:r>
          </a:p>
          <a:p>
            <a:pPr lvl="1"/>
            <a:r>
              <a:rPr lang="en-US" sz="2000" b="1" dirty="0" smtClean="0"/>
              <a:t>HbA1c not to be used for screening</a:t>
            </a:r>
            <a:endParaRPr lang="en-US" sz="2400" dirty="0"/>
          </a:p>
        </p:txBody>
      </p:sp>
      <p:pic>
        <p:nvPicPr>
          <p:cNvPr id="6" name="Picture 5" descr="T15.medium.gif"/>
          <p:cNvPicPr>
            <a:picLocks noChangeAspect="1"/>
          </p:cNvPicPr>
          <p:nvPr/>
        </p:nvPicPr>
        <p:blipFill>
          <a:blip r:embed="rId2"/>
          <a:srcRect t="6846" b="29244"/>
          <a:stretch>
            <a:fillRect/>
          </a:stretch>
        </p:blipFill>
        <p:spPr>
          <a:xfrm>
            <a:off x="609600" y="1981200"/>
            <a:ext cx="8153400" cy="355652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VIII. Diabetes Care in Specific </a:t>
            </a:r>
            <a:r>
              <a:rPr lang="en-US" b="1" dirty="0" smtClean="0"/>
              <a:t>Populations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IX. Diabetes Care in Specific </a:t>
            </a:r>
            <a:r>
              <a:rPr lang="en-US" b="1" dirty="0" smtClean="0"/>
              <a:t>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A. Diabetes Care in the </a:t>
            </a:r>
            <a:r>
              <a:rPr lang="en-US" b="1" dirty="0" smtClean="0"/>
              <a:t>Hospital</a:t>
            </a:r>
          </a:p>
          <a:p>
            <a:pPr lvl="1"/>
            <a:r>
              <a:rPr lang="en-US" b="1" i="1" dirty="0"/>
              <a:t>1. Glycemic Targets in Hospitalized </a:t>
            </a:r>
            <a:r>
              <a:rPr lang="en-US" b="1" i="1" dirty="0" smtClean="0"/>
              <a:t>Patients</a:t>
            </a:r>
          </a:p>
          <a:p>
            <a:pPr lvl="1"/>
            <a:r>
              <a:rPr lang="en-US" b="1" i="1" dirty="0"/>
              <a:t>2. </a:t>
            </a:r>
            <a:r>
              <a:rPr lang="en-US" b="1" i="1" dirty="0" smtClean="0"/>
              <a:t>Anti-hyperglycemic </a:t>
            </a:r>
            <a:r>
              <a:rPr lang="en-US" b="1" i="1" dirty="0"/>
              <a:t>Agents in Hospitalized </a:t>
            </a:r>
            <a:r>
              <a:rPr lang="en-US" b="1" i="1" dirty="0" smtClean="0"/>
              <a:t>Patients</a:t>
            </a:r>
          </a:p>
          <a:p>
            <a:pPr lvl="1"/>
            <a:r>
              <a:rPr lang="en-US" b="1" i="1" dirty="0"/>
              <a:t>3. Preventing </a:t>
            </a:r>
            <a:r>
              <a:rPr lang="en-US" b="1" i="1" dirty="0" smtClean="0"/>
              <a:t>Hypoglycemia</a:t>
            </a:r>
          </a:p>
          <a:p>
            <a:pPr lvl="1"/>
            <a:r>
              <a:rPr lang="en-US" b="1" i="1" dirty="0"/>
              <a:t>4. Diabetes Care Providers in the </a:t>
            </a:r>
            <a:r>
              <a:rPr lang="en-US" b="1" i="1" dirty="0" smtClean="0"/>
              <a:t>Hospital</a:t>
            </a:r>
          </a:p>
          <a:p>
            <a:pPr lvl="1"/>
            <a:r>
              <a:rPr lang="en-US" b="1" i="1" dirty="0"/>
              <a:t>5. Self-Management in the </a:t>
            </a:r>
            <a:r>
              <a:rPr lang="en-US" b="1" i="1" dirty="0" smtClean="0"/>
              <a:t>Hospital</a:t>
            </a:r>
          </a:p>
          <a:p>
            <a:pPr lvl="1"/>
            <a:r>
              <a:rPr lang="en-US" b="1" i="1" dirty="0"/>
              <a:t>6. MNT in the </a:t>
            </a:r>
            <a:r>
              <a:rPr lang="en-US" b="1" i="1" dirty="0" smtClean="0"/>
              <a:t>Hospital</a:t>
            </a:r>
          </a:p>
          <a:p>
            <a:pPr lvl="1"/>
            <a:r>
              <a:rPr lang="en-US" b="1" i="1" dirty="0"/>
              <a:t>7. Bedside Blood Glucose </a:t>
            </a:r>
            <a:r>
              <a:rPr lang="en-US" b="1" i="1" dirty="0" smtClean="0"/>
              <a:t>Monitoring</a:t>
            </a:r>
          </a:p>
          <a:p>
            <a:pPr lvl="1"/>
            <a:r>
              <a:rPr lang="en-US" b="1" i="1" dirty="0"/>
              <a:t>8. Discharge Planning and DSME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Diabetes and </a:t>
            </a:r>
            <a:r>
              <a:rPr lang="en-US" b="1" dirty="0" smtClean="0"/>
              <a:t>Employment</a:t>
            </a:r>
          </a:p>
          <a:p>
            <a:r>
              <a:rPr lang="en-US" b="1" dirty="0"/>
              <a:t>C. Diabetes and </a:t>
            </a:r>
            <a:r>
              <a:rPr lang="en-US" b="1" dirty="0" smtClean="0"/>
              <a:t>Driving</a:t>
            </a:r>
          </a:p>
          <a:p>
            <a:r>
              <a:rPr lang="en-US" b="1" dirty="0"/>
              <a:t>D. Diabetes Management in Correctional Institutions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IX. Diabetes Care in Specific </a:t>
            </a:r>
            <a:r>
              <a:rPr lang="en-US" b="1" dirty="0" smtClean="0"/>
              <a:t>Settings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X. Strategies for Improving Diabetes </a:t>
            </a:r>
            <a:r>
              <a:rPr lang="en-US" b="1" dirty="0" smtClean="0"/>
              <a:t>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Objective 1: Optimize Provider and Team </a:t>
            </a:r>
            <a:r>
              <a:rPr lang="en-US" b="1" dirty="0" smtClean="0"/>
              <a:t>Behavior</a:t>
            </a:r>
          </a:p>
          <a:p>
            <a:r>
              <a:rPr lang="en-US" b="1" dirty="0"/>
              <a:t>Objective 2: Support Patient Behavior </a:t>
            </a:r>
            <a:r>
              <a:rPr lang="en-US" b="1" dirty="0" smtClean="0"/>
              <a:t>Change</a:t>
            </a:r>
          </a:p>
          <a:p>
            <a:r>
              <a:rPr lang="en-US" b="1" dirty="0"/>
              <a:t>Objective 3: Change the System of Care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dirty="0" smtClean="0">
                <a:solidFill>
                  <a:srgbClr val="FFFF00"/>
                </a:solidFill>
              </a:rPr>
              <a:t>A1C </a:t>
            </a:r>
            <a:r>
              <a:rPr lang="en-US" sz="2800" dirty="0" smtClean="0"/>
              <a:t>test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should be </a:t>
            </a:r>
            <a:r>
              <a:rPr lang="en-US" sz="2800" dirty="0" smtClean="0"/>
              <a:t>performed using </a:t>
            </a:r>
            <a:r>
              <a:rPr lang="en-US" sz="2800" dirty="0" smtClean="0"/>
              <a:t>a method that is certified by </a:t>
            </a:r>
            <a:r>
              <a:rPr lang="en-US" sz="2800" dirty="0" smtClean="0"/>
              <a:t>the National Glycohemoglobin Standardization </a:t>
            </a:r>
            <a:r>
              <a:rPr lang="en-US" sz="2800" dirty="0" smtClean="0"/>
              <a:t>Program (NGSP) </a:t>
            </a:r>
            <a:r>
              <a:rPr lang="en-US" sz="2800" dirty="0" smtClean="0"/>
              <a:t>and standardized </a:t>
            </a:r>
            <a:r>
              <a:rPr lang="en-US" sz="2800" dirty="0" smtClean="0"/>
              <a:t>or traceable to </a:t>
            </a:r>
            <a:r>
              <a:rPr lang="en-US" sz="2800" dirty="0" smtClean="0"/>
              <a:t>the Diabetes </a:t>
            </a:r>
            <a:r>
              <a:rPr lang="en-US" sz="2800" dirty="0" smtClean="0"/>
              <a:t>Control and </a:t>
            </a:r>
            <a:r>
              <a:rPr lang="en-US" sz="2800" dirty="0" smtClean="0"/>
              <a:t>Complications Trial </a:t>
            </a:r>
            <a:r>
              <a:rPr lang="en-US" sz="2800" dirty="0" smtClean="0"/>
              <a:t>(DCCT) reference assay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A1C </a:t>
            </a:r>
            <a:r>
              <a:rPr lang="en-US" sz="2800" dirty="0" smtClean="0"/>
              <a:t>has several advantages </a:t>
            </a:r>
            <a:r>
              <a:rPr lang="en-US" sz="2800" dirty="0" smtClean="0"/>
              <a:t>to the </a:t>
            </a:r>
            <a:r>
              <a:rPr lang="en-US" sz="2800" dirty="0" smtClean="0"/>
              <a:t>FPG and OGTT, including </a:t>
            </a:r>
            <a:r>
              <a:rPr lang="en-US" sz="2800" dirty="0" smtClean="0"/>
              <a:t>greater convenience </a:t>
            </a:r>
            <a:r>
              <a:rPr lang="en-US" sz="2800" dirty="0" smtClean="0"/>
              <a:t>(fasting not required</a:t>
            </a:r>
            <a:r>
              <a:rPr lang="en-US" sz="2800" dirty="0" smtClean="0"/>
              <a:t>), possibly </a:t>
            </a:r>
            <a:r>
              <a:rPr lang="en-US" sz="2800" dirty="0" smtClean="0"/>
              <a:t>greater </a:t>
            </a:r>
            <a:r>
              <a:rPr lang="en-US" sz="2800" dirty="0" smtClean="0"/>
              <a:t>pre-analytical stability, and </a:t>
            </a:r>
            <a:r>
              <a:rPr lang="en-US" sz="2800" dirty="0" smtClean="0"/>
              <a:t>less day-to-day </a:t>
            </a:r>
            <a:r>
              <a:rPr lang="en-US" sz="2800" dirty="0" smtClean="0"/>
              <a:t>perturbations during </a:t>
            </a:r>
            <a:r>
              <a:rPr lang="en-US" sz="2800" dirty="0" smtClean="0"/>
              <a:t>stress and illness.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Classification and Diagnosis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a-IR" sz="6600" dirty="0" smtClean="0"/>
              <a:t>خسته نباشید!</a:t>
            </a:r>
            <a:endParaRPr lang="en-US" sz="6600" dirty="0"/>
          </a:p>
        </p:txBody>
      </p:sp>
      <p:sp>
        <p:nvSpPr>
          <p:cNvPr id="8194" name="AutoShape 2" descr="data:image/jpeg;base64,/9j/4AAQSkZJRgABAQAAAQABAAD/2wCEAAkGBxQSEhQUExQUFRUXFBkbFRcWGBgZGBoVFyAaFhwfFBgaHCggGholGx0cITEhJSkrLi4uFx82ODMtOCgtLisBCgoKDg0OGxAQGywkHyY3LjY0NCwsLCwvNC80LCwwLywsLywsLCwsLDQsLCwsLCwsLCwsLCwsLCwsLCwsLCwsLP/AABEIALEBHQMBEQACEQEDEQH/xAAcAAEAAwADAQEAAAAAAAAAAAAABQYHAgMEAQj/xABHEAABAwEEBQkFBgUCBQUBAAABAAIDEQQFEiEGBzFBURMiYXGBkaGxwTJCUmKSFCNygsLRU2OistIzcyRDdPDxFyWDs+EW/8QAGwEBAAIDAQEAAAAAAAAAAAAAAAIDBAUGAQf/xAA9EQACAQICBgkDAgUDBAMAAAAAAQIDBBEhBQYSMUFRE2FxgZGhscHRIjLhFPAjM0JSYiRy8RaSssIVRIL/2gAMAwEAAhEDEQA/ANxQBAEAQBAEAQBAEAQBAEAQBAEAQBAEAQBAEAQBAEAQBAEAQBAEAQBAEBiV+37aG3nP9nmfGTOGUBq0luGLNhyPs7wsdye02d5a2VB6Oh08E8I49fGW/fxNnscxewOIpWvhksg4M7kAQBAEAQBAEAQBAEAQBAEAQBAEAQBAEAQBAEAQBAEAQBAEAQBAEAQBAfHuoCTuQYY5I/Ptxnl7exx96YyHsJk9FjRzaPoukX0Gj5pcI4eiN9sbKRsHyhZJ86O5AEAQBAEAQBAEAQBAEAQBAEAQBAEAQBAEAQBAEAQBAEAQBAEAQBAEAQEZpPaOTsdpeNohfTrwmnioyeCZlWNPpLmnF8WvUxvV3Z8dr/DG49pLW+qppr6jsdY6mzaYc2vd+xuwCyDhD6gCAIAgCAIAgCAIAgCAIAgCAIAgCAIAgCAIDpttqbFG+R5o1jS5xpWjWipy35LxtJYsnSpyqTUI728F3nGw26OZgfE9r2HYWmo//D0InjuPatGpRlsVE0+s9C9KwgMq/wDUicWx7I2slhdLhiaeaaZMGF43E55g7VT0jxOuegKP6VTm3GSWL49e7q3b1uNRglD2hw2FXHInYgCAIAgCAgp9L7HHM+GSZrHsNHYgQNgOTqU38VB1IrebCGi7udJVYQbi+XxvPHrKtGG7pqH2sDR+Zza+FUqfaXaDhtX0MeGL8n7lK1S2askjulgHZicfIKFJcTba0VP5cO1+i+TXlccmEAQBAEAQBAEAQBAEAQBAEAQBAEAQFC1oaQz2Q2bkH4C7lC7IEENwUBBBG8qqpJprA6LQNhRulU6aOOGGHDnyJvQe+ZLVZmPmAxkEktFBTEQMuoKcG2szWaTt6dvdSpU9yw39iLEpGAEBXtP7Rgu+0nizD9ZDPVQqfazZaHht3tNdePgsfYzrVOHC0vc0kc1rSNxxOG0dQKhS3nQ6zySowjzfovybMrjjCr6w79FlsjgDSSUFkfHP2ndg8SFCo8EbbQ1l+puVivpjm/Zd78sTKdBbLylrZ8gLu7mjxIVUFmdVp6t0dlJf3NL3fkjdJp47PFikc1jGNFXONB/5JWRuOCp051JKEFi3yKjLrRsYdQNncK+0GNp10c4O8FV0qN5HVy8ccW4p8sXj5JrzLbdd5xWmMSwvD2HeOO8EHMHoKsTTWKNNXt6lCbp1Fg0Rmm98uslkfLHhxhzA3EKipcK1AI92qjOTisUZei7SN1cqnPdnjh2fJCaC6ay2172yxsbhA50eLMuOQIJNMgd68hJyMvTGi6VkouEm8cd+HDswLna7Q2Nj5HGjWNLnHoaKlWN4GmpwdSahHe8j8+2GtrtrS7MyzYnjoJxu8KrFWbPo1y1aWUtn+mOC8MF5mh60ZCy74WVzfMCeoNc79lbVeSOX1ahjcylyj7o+ao7NSIu4vee7Cz917T3EdY6m1dqPJL3ZoysNAEAQBAEAQBAEAQBAEAQBAEAQBAEAQGRa5Z62mFnww1+pxH6VRV3naaswwoTlzfovyXrQODBZYx/LZXrpU+JVsVgkcvpCe3dVJf5P1LGpGGeSwXlFNi5KRj8Li12Eg0cNxXiae4tq0KtLDpItY5rEquty0YbDh+OZje7E/wDSoVdxuNXae1ebXJN+i9yA1QWb/UfxeB9DSfNy8pcTK1nqY1acOSb8X+DUZpQxpc4gNaCXE5AAZknoVpzMYuTUYrFswLTPSA220ukz5NvNiHBg3kcXbT2DcsaUtp4n0fRdirOgoP7nm+3l3fkseqWx1kkf8zWj8tXn0U6XFmj1nq506fa/Ze549Y1/utdq+zxVMcb8DWj35fZJ6aHmjtO9eTeLM7QtlC0tunqZNrF9Uf8AjN+HA9TNW7jZ3PDyZWtJp7hIzwtyqTuqvejyMOOsm1cKOz9GOGPHt5d3meTVZezorUY68yRuY3Ym517q9wXlN5mTrJbKduqqWcX5P84Fm1zWqkEEfxSl3YxtPN4UqvA12rNPGtOfJYeL/B06o7HSMv8Aie49jQGjxJSluxKtZKu1cxh/avN5+mBLa1r15Gx8mDzpnYenAOc7s2N/MvarywK9X7bpbrbe6OffuXz3GeavbNjtYPwscR1mjP1FVw+432sVTYs9nm0vf2LProkp9lYP5h/sA9VKq80YGq8P5suz3LBqys+GyM/BX63Od+ynT+002mJ7d7UfXh4JL2LgpmsCAIAgCAIAgCAIAgCAIAgCAIAgCAIDEdak2O8HtGZZHG3tIx/qWPU+477V+GzZKT4tv29jXbhiwQgf95Ub6LIODnLak5czN9YOnJlLrNZXUjBLZJBtedhaw/BxO/dltpnPHJHYaG0MqaVeus+C5db6/Tt3NX+ikzZGzuLo3bmgkZH+L0fJ38EhDPFmNpvTFOqnb0kpLi3n/wBvz4cyQ1zz0is0Z2l73H8oA/UlXgeasQxqVJ8kl4v8Hr1TWelnDviLz4hvk1Sp/aYWsFTavWuSS8sfcjNa2lNf+DidsoZyO8M9T2DiFGpLgbLV/Rv/ANqov9vz7Lx5FRvO6/s1kjxiksz6kfDGwVw9dXNJ7OCg1gszaWt5+rvJ7H2QWHa3x8ml+S06J2r7JdktoGTqPLf9xxETfEeCnH6YYmm0hS/V6WjRe5YJ9mG0/Uh9W12craDIfcADfxvqK9jQe8LynHMzdZLno6EaMf6vRfnDwNrjYGgAbBkrzijBLkj5O8mtGWGd7ewYmrGh9yPoOkX0mjZSfGKfoyd1vWzFaIGbmwB3bITXwaFKp9xh6s08KE583h4L8l21dWTk7LH/ALbT2vq8+YVsF9KOZ0rV6S8qS68PDL2M51m3x9otrmtNWQjk2/i2vP1ZflCpm8ZHYaCtOgtVJ75Z93D57yR1SwVlkdwMY/ucfIKVJbzXa0TypQ7X6DXJPW1xM3NgB7XOdXwaF5Uf1GRqzDC3lLnL0S+TQtCoMFljHBjB3Nb6q6O5HJXk9u4qS5yfqTy9MYIAgCAICHvrSay2X/WlaHfAOc/6RmOs5KLklvM220fc3P8AKg2ue5eLM+v3WnI+rbLGIx8clHP7G+yD14lW6j4HSWmrUI515Y9SyXjv9C+6G3ubVZY3u9vCA6u9wFCe0gntVkXijmtIUFQuZ01uTy7OBOKRhhAEAQBAEAQBAQemN/ixWZ0mReebE073nZUcBtPV0qM5bKM/Rti7yuqfDe+z54IrWgWnMtpfyM7ASGV5VuVaEAYmAUqa7RTqUYTbeDNnpnRFK1h0tOWTeGD9n8+JTdJDyt7vHG0sb9OFp8lU85G8tf4Oicf8W/HFk5pzplSP7JZ3biJ3jprVjTx4ns4qc545I1mg9EY4XFZf7V7v28eR90B0NJLZphzsi1pHsDcXD4+A3dez2EOLKtNaZ6TGhQf08Xz6l1evZv1KCEMFGig/72q05kybXLaK2mFnwwl31uI/SqKm87TViGFCc+bw8F+STivwXddrKU5Z8bWxtO5xGJziODcXfQKWOzFczWU7J6Q0jUb+xN4vqTwS78PDMreglwutM3LSVcA+oxZ45NpLidoG0nj2qMI45m107pBW9L9PSybXDhH87uw9WtmQC0QwjZHDUn5nk18GhKr+o81ZpYW8p836L8nHSp/JXbZIdheWucPwNqa/mkHckvtSK9ErptIV63LFeL+EWXVPYqQB/wARc7xwDwB71OmsjVaw1du8cf7Ul7+5oBVhozA9H38peLXDPFLI6vRznLGh9yPoGk10ejZR6or0R36wXmS8HsHutiYOvA31JSecmNCJU7CMn1vzfsjS7zvQWG73SCmL2Yhxeea3rAoXdTSr5PZRx+j7V3l0ovc832cfjtZkFnsZNnmndU85rGk7S9xDnGvGg/qWPhlid1VuErqnbx5NvsSaXn6F81Px815/mHwaP3VtJbzmdZpf6iC/x938Fe1pTY7xe0e6yNvaRi/UoVM5M3WgIbFim+Lb88PY1+4o8MIHT5ZeiyDgpPFtkgh4EB02q0sjaXyPaxo2ucQB3lMcCcKc6ktmCbfVmU2+tZlliqIQ6d3RzWV6XEVPYCq3VXA3lrq9c1c6mEF4vwXu0UK+tPbZaKjlOSYfdi5uXS/2vEDoVbm2dHa6EtKGeztPnLPy3DRrQ2W2NEmKjHE7Oc40JBrXIZ1zJSMMcyjSOm6dpN0oxxku5LI0S5dAbPDQloLuLuc7x5rT1BWqCRy91pe7uMVKWC5LJfL72VixaczMtroWMidGbQWNJBx4MWEc4HhnsUFUlibmeg7eNn00m1JRxfLHDE1WGUOaHCtDxVxyZzQBAEB4L4viGysxzPDGlwA3kk8AMzx6gvHJLeZFta1bmexSWLPax4IBBBB2EZg9S9MdrDeZbrH0ktNntmCCZzG8kwlooRU4uIPQqJye1kzr9CaPtq9rtVYJvF+xfdGLc+SzRvlPO5NmN2QqcIJJ3BWx3LE5i7jGNxOMFkm0vExzTvSL7baSWn7qOrYh0b3dbiO4BUSltPE7zRFh+koYP7nm/ju9cSc1S2Wskj+lgHZVx8gp0t7NRrRU/lw7X6fkqN5W132uaVho4zSOB4YnOzHTmq+J0NGhGVtClNZYJeSLLq90YMzxM8VaD92DvI2uPQN3EqyEcczRae0p0a/TUnm/ufJcu/j1GxWeAMaGj/yeJVxxx2oDDdaFox3jKNzGsaPpDj4uKx55yZ9A0DT2LGL54vzw9jwMbJeFqAGTcgODIm+vmSmcmTk6Wi7Rt5v1k/33JG16PXU2CJoa2lG0aODf3O0rISwOArVp1pupN4tmPadScveczQf+Y2MdFA1nnVY082zvtFLoNHxk+Tfq/Q92s19H2ZnCJzvqcW/oUqm8wNWY/wAGpN8X6L8mg6vIsNkj6Y2eIxeqth9qOa0nLavKr/yflkS+kdt5Cyzy/DE4j8VKN8aJJ4JsqsqPTXEKfNrw4+Rj2rayF9qJ3NZT8zyGjwqqqSzOu1lq7NsocZPyX5wOu1/fXu//AKs90bv2avN8+8vb6DRH/wCPVfk9Wnl6m1TxWaLnNio0Ae9M/wBru9noo7ivZyxeCKNCW0bS1dxVybz7Ird47/A9emd3izXfZ4x/F+rC12I9rneC9msEkYuha0rq+q15cvDNYLwRYNUcVIK8XPPi0eilS3Gv1iljeYckvdnkv+W7JLbIyZksc4kaDIMTmvOWHIOPQPZCi3DHMyrWGk4WkZUZJwaeWWKXHevc0WxxYGBta0rn1klXHMHegCAxPSDRm3S2qRr+UkaHuEckrjhwHMYa9BFQ0barH2JNnc22lbChbRksE2s1FZ4/vm9xN3JqzGRmcXdGbG/5HwU1T5mrutZKs8qEdlc3m/heZF6z7rjsxs0cbWt5rycIA2loHSdm9RqZYJGfq7Wq1ulnUk28t77S7as4cNkj/AD9TnO9VZD7Uc7pie1fVH1+iSLLelq5KGWQ7GRvd9ILvRSbwWJhUKbq1Y01xaXizC9BrPylsYTnhDnnpNKDxIVFNfUju9PVejspJccF7+iN7iZhaBwAHcsg+fnOqAIDxXxekdmidNKaNaO0ncGjeSvG8FiX21vUuKip01m/3iYnbLVaL2tVTkNw9yKP1PE7z4UZzkd0lb6Itcd785P9+C85zRHTKVkkNkjawxB9MT8Tn8mKklvOABoDQbAvYzeSRrdJaJpKlUuqre1hjgsEsfDPPvZC6yrRjvCU8GxgfQ13qo1N7NnoGOzYw68fVlp01vz7NYm2VhpJMKOptbCKNP1Uw9QcrKjwWyjQaCs/1Fw7ia+mL8Zfjf4FLmuzkrCJXDnTSNDa7owHO73EA9QCrwwjidBC86e/dGL+mCeP+7FLyz78S5aq+ZBNIfddIexrG/uVZTyTZodYvrvKdNcl5tmfXXdr7QXtjzc1hfTe6hAIHTmqops6q6uqdtGLnkm0uzf5ZFw1XaTCGT7PKQGSHmOPuvO7qPn1qyEsHgzR6waO6SP6ims1v7Ofd6dhsKuOMCAwjT27J2W2V8kbgJZTyThmHDY0Aj3qU5u1Y0k08z6Foi5oStYxhJfSs+GHPu6zQNANGRBHV4BcaF54u3NHQ3zV0I4I5HS2kHeVsV9i3fPf6F3UzVn5/u88veQdtDrS6TrAcZPRY0c5H0O7fQaNkuUMPJImta8JbPZzuNmaO0OcT5hSqbzB1Zkv084/5ey+DQtX762OL/bYO5oHorYfajl9JR2buqn/AHPzeJBa373DIGWcHnSuDnD+WzMV630+kqFV8Db6t2rnWdd7o5Ltf49UefVTduGMyuFMZLvyt5rfHEV7TWWJXrFcdLcqmt0V5vN+xnUF5lk75x7ZMhb0OkqK9lSeuipTwzOuq2kalBUJfb9OPWlhl34eBbNWtwmR/LuG8iOv9TvTtKspx4nPaxX2CVrDtfsvfwPdrlNDZWAHC1r+qpwgZ8ckq70e6rpbNR8cvf5J3VUz/hGnod/e79lOn9pqNOvG+n3f+KM7v12K9ZP+rp3PAVL+7vOrtlhoxf7H6M3G7R903q9Vknz09SAID5RAfUBjuuKatsjbubZx3uc+vgAqKj+o7fVqOFtKXOXsvyaBoJFhskX+3H/aD6q6O5HJ38tq6qP/ACl6nDWLauTu+0He5oZ9bg0+BKjU+0ydC0+kvaa5Z+Cx9ShaqLLimkfTZgaD1kuP9oUKXE3es9XCNOn1t+3uzVL6vNllgkmk9lja03k7AB0k0HarZPBYnL21vO4qxpQ3v94mI3fpLazbOVZK5r5pRiG1hqQ0AtORAFAN9BtWOm8cTvbjR9rG02JRxUE+3LPf1vPkbtZp8TA4ilQsk+dmLacaQOvC0iKGpia7DEB77thefTgOFSseUtp5He6LsoWFu6tXKTWL6ly+eb7i2WS6WWC75pMsQjPOPvSu5rfyhxAAVmGzE513E9JX8Nr7cclySzffgs/gpurmy47XWnssNOtxDPIlQprM3+sdXZtNn+5ryxfsjp0qma685iTzRaA0ngGUYe6ijL7mZVhCUdHRUVnsvDvxa9T5YonXjbS51cJOJ3yxt2NHXkOskr1fXIqrzhoqw2Y79y65Pj7+RZta0fJQ2SOgFTI4jhhDGgdQDlKrwRq9WI7U6s3vy88fg56MHk7ntD+ME39RLB5IsoMqvf4mmYx5OPsyM1UQVtD3cAwd7q/pSlvMzWef8KnHm2/Bfk9OtHRfkZPtUQpG933gHuSH3ugOPj1heVI4ZktA6S6WH6epvW7rXLu9OwsurfS37SzkJj98wZE/8xg3/iG/v4qcJ45Go01ov9LPpaa+h+T5dnLwLwrDRHXNC14o4AjgRXMeqHqbW4+xRhoAAoAh4dF6Wjk4ZX/BG530gleN4ItoQ6SrGHNpeZhugEOK2N+Vjj4YfVUU96O51hns2TXNpeePsXvW7dBfBFMwE8iSH03MfTPqDgPqU6q4mk1bulTrSpSf3bu1fj0Kvodp39ihdE+IyDbHRwHTR1RsqTmFGM8FgbXSOgv1VfpYS2cd+XmiKby16Wsvf7xGMj2Y4xsDa+A3k9aisZMy6tShoq0wj3c2+v35LuNnu+7eTs7mMAa4xlrAcgMqNBWRhlgjgVU2qvSVM8Xi/HMxqfQu1RzMikjIDnAco3nMptJruyrtosfYluO9/wDm7WVGVSMs0tzyfZ/wbPo9dzYYmhooMIDRwaNnftWSlgcBVqyqzdSbxbzZJTRNeC1wBB2g7EIJ4PFHTYrBHCCI2hoO4bBtOQ3bUJTnKb2pPF9ZVr01ewSTcvG50b+UxuFS5rnYsRrXMVPBVumscTb0tOXEKLoywccMN2DSww4e6LZY4y1jWnaArDTHcgCAIAgMP1qTYrwkHwsjH9OL1WNU+5nf6vw2bKL5tvzw9jXNG48MDRwoO4AeiyFuODqS2pyfNsq+uK0YbJGz45hXqa1x86Kuq8jfatQxupS5R90eTVHZaRF3xPcewAM86r2luPNZKm1dqPJL3fwQutC/jabQ2yxGrI3UIHvTHKn5fZ6y5QqPF4G10DZK3oO5qZNrwjv89/ZgVzRGHFbIQdzifpBPmFGH3I2GmKmzY1GuKXm0aRrKvz7NZGQMNJJm0NNojAGI9vs9p4K2pLBYHMaAsVXr9JJfTH14eG/wIHVno9iPLuGbqhnQwZOd1nYO3ivKceJl6xaQ2pfpoPJZy7eC7t/b2EtrgvAMs8NnbljdiIHwR7AetxB/KlV7kV6tW+1WlWf9Kw73+F5kFqlirNIeHJ/qPovKW9mVrRL6aUf93t8lRv2XFabQ74p5D3uJVZ0NpHZt6ceUV6I03VhcmCISOHOfR56vcHm7tV1NYLE4vT1509zsJ/TDLv4/HcRWud/3tnbwjee8geihV3o2mrEf4dR9a9GfJXYLicPiEQ+qQvPgvW/4ZTRXSabk+TflHA7NT8OcjuLwPpaT+pe0uJHWeeNSnHkm/F/g0612ZsrHRvaHMcCHA7CCrGsVgc1TqSpyU4PBowzSe45bstILHODcWKCQbctx+YbCN/aseScWfQLG8paRt3Gaz3SX74cuXcatoVpQy3Q1ybKyglZ0/E35T4K6EtpHHaT0dOzq7O+L3P8AfEsama0ICC05nwWC0njEW/XzPVQqfazYaKht3lNdafhn7GVauZ447Q58r2MAaBV7g0ZuBNKnPIKuDSeLOp1hp1atGEKcXLPHJY7l+TRbw1gXe0FpkMtRQtYxzgQd1SA0jtU3Uic9R0HfSaajs9rS/JmF8Wy73PxQWe0AE5sMjWt7BRxA6Kqr6eR1dCjpFR2alWPbstv1ivJnfYdM3WcBtns8DAPixPNeJNRU9JqvdtrcUVNBRrz27irKT7l5YPBdhytGsS3u2StZ+GNn6gU25cyyGgbGO+Lfa37YEdadLLa/2rTN+V2H+2i82nzMqGi7OG6lHvWPqeN982g7bROeuR/7rwvVpbrdTj/2r4PPJanu9p7z1uJ9V4WKlCO6K8Drc4naSetMETSS3H0SHie8oNlcjuZb5RslkHU9w9UK3QpPfFeCPTHf9qbstNoH/wAr/wB17i+ZU7G1e+nH/tXwatoNpHNJZQ60Ve7E4NfkC5o3mgptqK9Cvg21mcLpm3o0LpwpZLBZcn+8+8uymaoIDBtNTyl5zDbWVre4NZ6LGl9zPoejP4ejoPkm/Vm23Q2kTe3zKyT54Z3rpnzsrK7pHEfQB6qmrvR1uq8Mqsuxev4Od13p9guoSD/UcwCKvxyFz69TRn2Ab17jswMSds7/AErOL+1PPsWXnuK7oRdZdytqfnga8tJrm4NLnOPGg8T0KMFxNnpy7zhaQ3yax7Mcl3+i6zz6uosVr6o3eJa31XlNZl2scsLPDm17v2OWlVpNuvNzWnm8oImdDGGhI6K4ndqP6pFljGNho7bly2n2vcvRGx3BYmxRNDRQUAA4NGQHd5rIOCnOU5Oct7zZjWsC8jabdKW5tiGBvVHXEfqLs+pY0njI+gaGt1bWkVLJyz8d3lgWHVIKcq47nf2scfVWUuJpdZnjVpx6n5sot1WY2i0RsPvv53Vtd4VVKWOR093WVtbyqf2rLt4eZ+g7ogDI25Urn2bvCiyz5g23mzK9cb/+LiHCAeLn/sqKm87bVpf6aT/y9kdek1oDbqskdc3uY6nFrI8/F4SX2Iq0XDa0ncT5Yrxl+GT+qCKkTjxe89wY1Tp7jXaySxu0uUV6s0ZWHPkbf9yx2yF0MoyObTva4bHN6R6kb15KO0sDJtLupa1VVp7/AFXJ/vrMQmjtF1WvI4ZGbCPZew8RvaeG7rCx84s76Lt9J2uaxi/FP5X7yZoB1q2cRtPJSmQjnMGENafxk5jhl3KzpVyObWrVw5tbS2eeeL7vyV+8NadpflFHFEOmr3d5oPBRdSRs6OrVvH+ZJy8l7vzKvemkdqtAImnke07W1wsO/NjaNOY4KDbe9m3t9H21u8acEnz3vxeZFLwzDvs9kkk9hj3/AIWk+QXpVUr0qf3yS7WkSUGi1rfshcPxFrfAmq92ZcjAqaasYb6i7k36IlINXtrduYOsuPk0qXRyMOeslotyk+5e7JKHVdOdsgHU393Be9E+Ziy1oh/TSfe/wz3Raqvimd2Bo/de9F1lEtZ6n9NNeLfwehuqmPfK/sLf8E6Jcyp6zXPCEfP5O1uqqH+LJ9Q/wXvRoj/1Ld/2x8H8g6qof4sneP8AFOjQ/wCpbv8Atj4P5ODtVMW6aTtLf8F50SJLWa54wj5/J5ptVHwz94B/ZOi6y2Os9T+qmvFr5OV36rcLgZX4xwHNaeuhJ7qL1U0QuNZa044UoKPXjj4ZJGgXfdbImBoAyAGwUAGwNG4Kw5yUpSblJ4tnuQiEBgFoPKXo7fitp7uU/ZY2+R9Ef8PRnZD/ANTd7vFI2dXnmsk+dmSa4pq2xjdzYB3uc8nwoseq8zt9WoYWspc5eyIbSGd1onis0ebYg2Jg3Y6AOPeKdTUk8XgX6OpxtredzV3yxk+zgv3xZo8t3Ns112gDYLM9oPGoIJ63ONVZJYQaOVtq0rnSMKkt7kn57u5Gf6CTck60Tfw4CR3h36VCDwxZ02no9IqNH+6a+Pc56uLJylqLjnhbt+Z5DfLElJZkdZKuxaqmv6n5LP1wNU0yvkWOyPeDR9MEQ+d2Q7hV35VbOWCOW0ZZ/qrmNPhvfYv3h3mN3fYiLHaZzvwxsrvq5pefId6oS+ls7S5uE76jbrhjJ+DS9/Is2gEmCxWuT4WyntEY/dTg/pZqNNR29I0Yc9nzkyJ1bWTHaifhZQficQ3yqvKSzMzWSrs2qh/c/JZ/BuICvOHMe1wRO+2MdhOH7O0VoaVxSb1j1PuO31bnFWrWOe0/RF60RsMcthiZKxr2mNgIcAR7DVcksDlryrOF5VlBtPalueHFnN1rsF21HKMi/lg4nZmuTG1dt7F5jGJKNteX0ttRcnze7xeRW721rMFRZ4S75pDhHY0VJHaFF1eSNzb6szedaeHUs/P/AJKbeum9tnqDMWN+GLmDvHOPaVW5SfE3lvoazo5qGL5yz/HkV4kk51JJ6ySfMqJs8orqJOxaOWmX2YXAcXcwf1Ur2KSi2a+tpWzo/dUXdn6Ylku/VrO/23hv4QTl1uwjzU1TfE1NbWakv5UG+14fJ1aZ6HMsNnY8Oc5zpQ3MjZhcTQADeBvK8nFRRbojS1a9ryjNJJLHLniuOJI6qrtjlDy9jXHHQEgEgBoOROzMqVJGDrJXqRqwhGTSw4N8zT47vjbsYO3PzVpyx6GMA2ADqCA5IAgCAIAgCAIAgCAIAgPhKA/P2jL+Ut0bjtdI53g5yxoZtH0TSq6PR84rgkvNI32ytoxo+UeSyT52YhrNnxXjN8ojA+lrvMrHn9zPoOgoYWMevH1Z7tWdzmWUzHccLD8xzcexuX5ipU1xNdrJd7MI28eOb7OC8fQ0HWE7BdtopswNaOoua31U5/aaPQsdq+prt9GZXouytmt9P4I7ueT4BVR3M6nSj/1Vqv8AJ+xL6pHjl5ATmQwjqbir4kKVLezC1ni9inLhi/PD4PLp9fht9rbFCcUbDgjpsc85Od1bgeArvUZvaeRl6JtI2Nq6tbJvN9S4L98cuBMaWWEWa6mMG+RjB00xPce1wU5rCOBqtD1pXWkpVpcm/RJeBy1Y2Fs9lnifXC97w6hoaFsewpBYxaGnq0qN/TqR3qKfnItGjuhcdjkc+N7nBxFQ8g0Da0pQDj4KcYKJqr/SdW8UVUSyx3deHW+RYbfb4oG45ZGRt4uIHdXaehetpbzDpUalaWzTi2+oot/azbOAWwxGc/E7mM6xXnHuHWq3V5G/tdW68860lFct7+PNlEvLTG1zAt5TkmH3IeYO+uI9pVbk3vOhttDWlDNR2nzln+PIg4YXPdRrXPcdzQSe4KJsZzhTjjNpLryRYbt0ItUpFWiMfNm6n4W18aKahJmmuNYLSllFuT6t3i/bEt916sGChlc53QThHc3PxVipLiaS41kuJ5Ukorxfnl5Fvu3Razw+wxo6gB3nae9TUUtxpa13Xr/zJt9r9txLRWdrfZaB2Z969Mc7UBm+uiX7uzN4vee4Aeqqq8DqNWI/xKkupev4OeqGKkLjxe8/2N9F7T3GNrJLG7S5RXqzRVYaAIAgCAIAgCAIAgCAIAgCA8t6S4IZXfDG89wJXj3FtCO3VjHm16mF6BxYrYw/C15/pLfVUU96O61gns2Ulza9cfY31oyWQcAfnzTGblLfaSMzyzmjpwnAPJYst7PpWjIqnZ08eSfjmbBoTdIs8DW7w2nW485x7/JZMVgsDgL65dzcSqvju7OHkdOs8/8Ats/SY/8A7GFQq/aZmgl/rod//iyk6qrO2Q2iN2bXgNd1ObICo0+JuNZJunOjOO9Yv/xIC+NE7VZpSzkpHipDXsaS1zTltGzLaCoOLWWBt6GlrSvTU3NLmm0mn37+4t+gWhzmO5WUc+mQ24AdufxkZZbArIQwzZzemtLq5/g0fs4vn+PUv173HDaY2xysxNYatFSAHAFoJoRXInIqbinvNLb3VW3blSeDeRBz3lYLrBGNodn91GAXEmm1o2HIZuI2LxyjHIzKNne6Qlt5vrk8vH4KbfmtCeSrbOwQt+I0dJ481vcetVuo3uOhtNXKMM672ny3L5fl2FLmmltD6uMksh41e7s306FA30Y0reGCSjFdiRN3XoTapiKtEY+bN1Pwj1opKnJmpudYLSllBub6t3i/bEul0aso20MpLz8xoOxrfUqxU1xNDcaxXVTKnhBdWb8X7JFxsFwwwijWADgAGjuHqppJbjSVatSrLaqSbfW8SSYwAUAAHQvSs5IAgCAICJ0g0cgtrWiZpJbXAQSC3FStKHPYNvBRlFPeZlpf17Rt0nhjvyTOrRvR5tjaWMcXMzpi25mu7ckYpZIjd3c7qp0tTDHLd1E2pGKEAQBAEAQBAEAQBAEAQBAQ2mMuGw2o/wAh4+oFvqoz+1mbo2O1d0l/kvUyfVpFW1noj83MCqp7zq9ZZYWsVzkvRm4FXnDmAXKPtF4NdtDpnSHqBMmaxoZs+h6Ql+m0dJcVFR8cEbzYo8MbR0Z9ZzKyT54R+lVy/bLM+DHyeItOLDiphIdsqOHFRlHaWBm6Pu/0ldVcMcMct29Fd0K0QlsMri5we12HMZUwh20VPFeQi4mXpXSkb5Qwjs7OPHHfh8F3e0HIgHrUzTlYv7TmyWSrQ7lXj3IqGh+Z2xvn0KDqJG2s9DXNznhsx5v2W9+nWZrf+n9rtNWtdyEZ92MkEj5n7T2UHQqpTbOqs9B2tvm1ty5v2W71Iu7NG7TaM2xkA+8/mg9W89gK8jFvcX3WlrW2ylLF8lm/hd5d7m1ZDIzOLuj2G/5HwVipcznbnWWtPKjFRXN5v49S8XZo3BAKNY0fhGEHrpme0qxJLcaCtcVazxqScn1slmMDRQAAdC9KTkgCAIAgCAIAgCAIAgCAIAgCAIAgCAIAgCAIAgKxrKlw3dP04B3vaPJQqfabbQcdq+p9/oyhap46zyHhgHeSfRQpb2brWeX8OnHrfovk2QhXHHkV/wDztmD+UbExj/iY1rTTsC82UXzuq047E5trk22iVXpQEBWNI9ObNZKtxcrKP+Ww1ofndsb59ChKokbWy0Pc3WEsNmPN+y3v06zMb80xtluJjBLWO2RQg5j5iOc7y6FS5OR1lroq0sl0ks2uMvbgvXrO65dAZ5iDJ92OA5zu3c3tPYpRpsxbvWOhTyorbfgvl/vM0C49A4IKEtBcPedznV6zk3sCsUEjmrrS11c5SlguSyX572y0wWZrPZAHTv71M1p3IAgCAIAgCAIAgCAIAgCAIAgCAIAgCAIAgCAIAgCAICla3JsNgA+OZje4Of8ApVdXcb7V2G1eY8k36L3K7qgh50juLmj6WuPqvKXEy9aJfXTj1P2+DV1acsEBCaRaVWexD719X0yjbm89m4dJoFGUkjPstG3F2/4ay5vd++wy++tNbZb3clAHRsPuRVLyPnftp1UGedVS5ylkdXb6Js7GHS12m+ct3cv+XyPRcGrqSSjpjQfCz9T9g6hXrUo0uZiXmskV9NvHHrfsvnwNGufReCzto1rRxpv/ABO9p3aVakluOYuLutcS2qsm/wB8FuRNsYAKAADoXpjnJAEAQBAEAQBAEAQBAEAQBAEAQBAEAQBAEAQBAEAQBAEAQFB1wxvdZosLXOAlxOIBIaA1w5xGzaqqu5HRatyjG4ltNJ4YLrzW7wPHqfi+7ef5jvBrB6r2luGsssbqK5RXqy/3leUVnYZJntYwbz5AbSegZqbaW80VChUrzUKccWZlpDrGmndyNhY5oOWOlZXfgHujpzPUqXUb3HV2mgaNCPS3bTw4Y/Su18fTtPJcWgMs7sdoc6pNS0Grif5jzUDsqV7Gm+J5eawwpro7WO7i1gu5f8dhpNz6Nw2doa1rQOA2dp2uPSVakluOWr3NWvLbqybf73ciZApsXpSfUAQBAEAQBAEAQBAEAQBAEAQBAEAQBAEAQBAEAQBAEAQBAEAQHwiu1AUbSfSqzXe5zLOxjpzXE1uTGk0zkp72QyGfGmSrlNR3G80foive4VKrahze9rkurr3csSnWa5bZecgltD3Bp9mozw8ImbGt6e3NQUXLNm5raSs9HQ6G3inLq/8AZ8X1d2Ro+j+iMNmbk0A797j+J2/qGStjFLccrd31e6ltVZY9XBdi/bLExoAoBQdCkYhyQBAEAQBAEAQBAEAQBAEAQBAEAQBAEAQBAEAQBAEAQBAEAQBAEAQFX1gXhaYrOBZWPc+R2Fz2CpY3j0E7MW7rooVG0sja6Io21Ss3cSSjFY4PLH98uJA6IaCtbSSXnybSTmGu28wbz8xXkKaW8yNI6bq3GNOl9MPNrr5Lq8TQLPZmsFGjrO89ZVhojuQBAEAQBAEAQBAEAQBAEAQBAEAQBAEAQBAEAQBAEAQBAEAQBAEAQBAEBwn9l3UUB03b/pM6kB6UAQB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SEhQUExQUFRUXFBkbFRcWGBgZGBoVFyAaFhwfFBgaHCggGholGx0cITEhJSkrLi4uFx82ODMtOCgtLisBCgoKDg0OGxAQGywkHyY3LjY0NCwsLCwvNC80LCwwLywsLywsLCwsLDQsLCwsLCwsLCwsLCwsLCwsLCwsLCwsLP/AABEIALEBHQMBEQACEQEDEQH/xAAcAAEAAwADAQEAAAAAAAAAAAAABQYHAgMEAQj/xABHEAABAwEEBQkFBgUCBQUBAAABAAIDEQQFEiEGBzFBURMiYXGBkaGxwTJCUmKSFCNygsLRU2OistIzcyRDdPDxFyWDs+EW/8QAGwEBAAIDAQEAAAAAAAAAAAAAAAIDBAUGAQf/xAA9EQACAQICBgkDAgUDBAMAAAAAAQIDBBEhBQYSMUFRE2FxgZGhscHRIjLhFPAjM0JSYiRy8RaSssIVRIL/2gAMAwEAAhEDEQA/ANxQBAEAQBAEAQBAEAQBAEAQBAEAQBAEAQBAEAQBAEAQBAEAQBAEAQBAEBiV+37aG3nP9nmfGTOGUBq0luGLNhyPs7wsdye02d5a2VB6Oh08E8I49fGW/fxNnscxewOIpWvhksg4M7kAQBAEAQBAEAQBAEAQBAEAQBAEAQBAEAQBAEAQBAEAQBAEAQBAEAQBAfHuoCTuQYY5I/Ptxnl7exx96YyHsJk9FjRzaPoukX0Gj5pcI4eiN9sbKRsHyhZJ86O5AEAQBAEAQBAEAQBAEAQBAEAQBAEAQBAEAQBAEAQBAEAQBAEAQBAEAQEZpPaOTsdpeNohfTrwmnioyeCZlWNPpLmnF8WvUxvV3Z8dr/DG49pLW+qppr6jsdY6mzaYc2vd+xuwCyDhD6gCAIAgCAIAgCAIAgCAIAgCAIAgCAIAgCAIDpttqbFG+R5o1jS5xpWjWipy35LxtJYsnSpyqTUI728F3nGw26OZgfE9r2HYWmo//D0InjuPatGpRlsVE0+s9C9KwgMq/wDUicWx7I2slhdLhiaeaaZMGF43E55g7VT0jxOuegKP6VTm3GSWL49e7q3b1uNRglD2hw2FXHInYgCAIAgCAgp9L7HHM+GSZrHsNHYgQNgOTqU38VB1IrebCGi7udJVYQbi+XxvPHrKtGG7pqH2sDR+Zza+FUqfaXaDhtX0MeGL8n7lK1S2askjulgHZicfIKFJcTba0VP5cO1+i+TXlccmEAQBAEAQBAEAQBAEAQBAEAQBAEAQFC1oaQz2Q2bkH4C7lC7IEENwUBBBG8qqpJprA6LQNhRulU6aOOGGHDnyJvQe+ZLVZmPmAxkEktFBTEQMuoKcG2szWaTt6dvdSpU9yw39iLEpGAEBXtP7Rgu+0nizD9ZDPVQqfazZaHht3tNdePgsfYzrVOHC0vc0kc1rSNxxOG0dQKhS3nQ6zySowjzfovybMrjjCr6w79FlsjgDSSUFkfHP2ndg8SFCo8EbbQ1l+puVivpjm/Zd78sTKdBbLylrZ8gLu7mjxIVUFmdVp6t0dlJf3NL3fkjdJp47PFikc1jGNFXONB/5JWRuOCp051JKEFi3yKjLrRsYdQNncK+0GNp10c4O8FV0qN5HVy8ccW4p8sXj5JrzLbdd5xWmMSwvD2HeOO8EHMHoKsTTWKNNXt6lCbp1Fg0Rmm98uslkfLHhxhzA3EKipcK1AI92qjOTisUZei7SN1cqnPdnjh2fJCaC6ay2172yxsbhA50eLMuOQIJNMgd68hJyMvTGi6VkouEm8cd+HDswLna7Q2Nj5HGjWNLnHoaKlWN4GmpwdSahHe8j8+2GtrtrS7MyzYnjoJxu8KrFWbPo1y1aWUtn+mOC8MF5mh60ZCy74WVzfMCeoNc79lbVeSOX1ahjcylyj7o+ao7NSIu4vee7Cz917T3EdY6m1dqPJL3ZoysNAEAQBAEAQBAEAQBAEAQBAEAQBAEAQGRa5Z62mFnww1+pxH6VRV3naaswwoTlzfovyXrQODBZYx/LZXrpU+JVsVgkcvpCe3dVJf5P1LGpGGeSwXlFNi5KRj8Li12Eg0cNxXiae4tq0KtLDpItY5rEquty0YbDh+OZje7E/wDSoVdxuNXae1ebXJN+i9yA1QWb/UfxeB9DSfNy8pcTK1nqY1acOSb8X+DUZpQxpc4gNaCXE5AAZknoVpzMYuTUYrFswLTPSA220ukz5NvNiHBg3kcXbT2DcsaUtp4n0fRdirOgoP7nm+3l3fkseqWx1kkf8zWj8tXn0U6XFmj1nq506fa/Ze549Y1/utdq+zxVMcb8DWj35fZJ6aHmjtO9eTeLM7QtlC0tunqZNrF9Uf8AjN+HA9TNW7jZ3PDyZWtJp7hIzwtyqTuqvejyMOOsm1cKOz9GOGPHt5d3meTVZezorUY68yRuY3Ym517q9wXlN5mTrJbKduqqWcX5P84Fm1zWqkEEfxSl3YxtPN4UqvA12rNPGtOfJYeL/B06o7HSMv8Aie49jQGjxJSluxKtZKu1cxh/avN5+mBLa1r15Gx8mDzpnYenAOc7s2N/MvarywK9X7bpbrbe6OffuXz3GeavbNjtYPwscR1mjP1FVw+432sVTYs9nm0vf2LProkp9lYP5h/sA9VKq80YGq8P5suz3LBqys+GyM/BX63Od+ynT+002mJ7d7UfXh4JL2LgpmsCAIAgCAIAgCAIAgCAIAgCAIAgCAIDEdak2O8HtGZZHG3tIx/qWPU+477V+GzZKT4tv29jXbhiwQgf95Ub6LIODnLak5czN9YOnJlLrNZXUjBLZJBtedhaw/BxO/dltpnPHJHYaG0MqaVeus+C5db6/Tt3NX+ikzZGzuLo3bmgkZH+L0fJ38EhDPFmNpvTFOqnb0kpLi3n/wBvz4cyQ1zz0is0Z2l73H8oA/UlXgeasQxqVJ8kl4v8Hr1TWelnDviLz4hvk1Sp/aYWsFTavWuSS8sfcjNa2lNf+DidsoZyO8M9T2DiFGpLgbLV/Rv/ANqov9vz7Lx5FRvO6/s1kjxiksz6kfDGwVw9dXNJ7OCg1gszaWt5+rvJ7H2QWHa3x8ml+S06J2r7JdktoGTqPLf9xxETfEeCnH6YYmm0hS/V6WjRe5YJ9mG0/Uh9W12craDIfcADfxvqK9jQe8LynHMzdZLno6EaMf6vRfnDwNrjYGgAbBkrzijBLkj5O8mtGWGd7ewYmrGh9yPoOkX0mjZSfGKfoyd1vWzFaIGbmwB3bITXwaFKp9xh6s08KE583h4L8l21dWTk7LH/ALbT2vq8+YVsF9KOZ0rV6S8qS68PDL2M51m3x9otrmtNWQjk2/i2vP1ZflCpm8ZHYaCtOgtVJ75Z93D57yR1SwVlkdwMY/ucfIKVJbzXa0TypQ7X6DXJPW1xM3NgB7XOdXwaF5Uf1GRqzDC3lLnL0S+TQtCoMFljHBjB3Nb6q6O5HJXk9u4qS5yfqTy9MYIAgCAICHvrSay2X/WlaHfAOc/6RmOs5KLklvM220fc3P8AKg2ue5eLM+v3WnI+rbLGIx8clHP7G+yD14lW6j4HSWmrUI515Y9SyXjv9C+6G3ubVZY3u9vCA6u9wFCe0gntVkXijmtIUFQuZ01uTy7OBOKRhhAEAQBAEAQBAQemN/ixWZ0mReebE073nZUcBtPV0qM5bKM/Rti7yuqfDe+z54IrWgWnMtpfyM7ASGV5VuVaEAYmAUqa7RTqUYTbeDNnpnRFK1h0tOWTeGD9n8+JTdJDyt7vHG0sb9OFp8lU85G8tf4Oicf8W/HFk5pzplSP7JZ3biJ3jprVjTx4ns4qc545I1mg9EY4XFZf7V7v28eR90B0NJLZphzsi1pHsDcXD4+A3dez2EOLKtNaZ6TGhQf08Xz6l1evZv1KCEMFGig/72q05kybXLaK2mFnwwl31uI/SqKm87TViGFCc+bw8F+STivwXddrKU5Z8bWxtO5xGJziODcXfQKWOzFczWU7J6Q0jUb+xN4vqTwS78PDMreglwutM3LSVcA+oxZ45NpLidoG0nj2qMI45m107pBW9L9PSybXDhH87uw9WtmQC0QwjZHDUn5nk18GhKr+o81ZpYW8p836L8nHSp/JXbZIdheWucPwNqa/mkHckvtSK9ErptIV63LFeL+EWXVPYqQB/wARc7xwDwB71OmsjVaw1du8cf7Ul7+5oBVhozA9H38peLXDPFLI6vRznLGh9yPoGk10ejZR6or0R36wXmS8HsHutiYOvA31JSecmNCJU7CMn1vzfsjS7zvQWG73SCmL2Yhxeea3rAoXdTSr5PZRx+j7V3l0ovc832cfjtZkFnsZNnmndU85rGk7S9xDnGvGg/qWPhlid1VuErqnbx5NvsSaXn6F81Px815/mHwaP3VtJbzmdZpf6iC/x938Fe1pTY7xe0e6yNvaRi/UoVM5M3WgIbFim+Lb88PY1+4o8MIHT5ZeiyDgpPFtkgh4EB02q0sjaXyPaxo2ucQB3lMcCcKc6ktmCbfVmU2+tZlliqIQ6d3RzWV6XEVPYCq3VXA3lrq9c1c6mEF4vwXu0UK+tPbZaKjlOSYfdi5uXS/2vEDoVbm2dHa6EtKGeztPnLPy3DRrQ2W2NEmKjHE7Oc40JBrXIZ1zJSMMcyjSOm6dpN0oxxku5LI0S5dAbPDQloLuLuc7x5rT1BWqCRy91pe7uMVKWC5LJfL72VixaczMtroWMidGbQWNJBx4MWEc4HhnsUFUlibmeg7eNn00m1JRxfLHDE1WGUOaHCtDxVxyZzQBAEB4L4viGysxzPDGlwA3kk8AMzx6gvHJLeZFta1bmexSWLPax4IBBBB2EZg9S9MdrDeZbrH0ktNntmCCZzG8kwlooRU4uIPQqJye1kzr9CaPtq9rtVYJvF+xfdGLc+SzRvlPO5NmN2QqcIJJ3BWx3LE5i7jGNxOMFkm0vExzTvSL7baSWn7qOrYh0b3dbiO4BUSltPE7zRFh+koYP7nm/ju9cSc1S2Wskj+lgHZVx8gp0t7NRrRU/lw7X6fkqN5W132uaVho4zSOB4YnOzHTmq+J0NGhGVtClNZYJeSLLq90YMzxM8VaD92DvI2uPQN3EqyEcczRae0p0a/TUnm/ufJcu/j1GxWeAMaGj/yeJVxxx2oDDdaFox3jKNzGsaPpDj4uKx55yZ9A0DT2LGL54vzw9jwMbJeFqAGTcgODIm+vmSmcmTk6Wi7Rt5v1k/33JG16PXU2CJoa2lG0aODf3O0rISwOArVp1pupN4tmPadScveczQf+Y2MdFA1nnVY082zvtFLoNHxk+Tfq/Q92s19H2ZnCJzvqcW/oUqm8wNWY/wAGpN8X6L8mg6vIsNkj6Y2eIxeqth9qOa0nLavKr/yflkS+kdt5Cyzy/DE4j8VKN8aJJ4JsqsqPTXEKfNrw4+Rj2rayF9qJ3NZT8zyGjwqqqSzOu1lq7NsocZPyX5wOu1/fXu//AKs90bv2avN8+8vb6DRH/wCPVfk9Wnl6m1TxWaLnNio0Ae9M/wBru9noo7ivZyxeCKNCW0bS1dxVybz7Ird47/A9emd3izXfZ4x/F+rC12I9rneC9msEkYuha0rq+q15cvDNYLwRYNUcVIK8XPPi0eilS3Gv1iljeYckvdnkv+W7JLbIyZksc4kaDIMTmvOWHIOPQPZCi3DHMyrWGk4WkZUZJwaeWWKXHevc0WxxYGBta0rn1klXHMHegCAxPSDRm3S2qRr+UkaHuEckrjhwHMYa9BFQ0barH2JNnc22lbChbRksE2s1FZ4/vm9xN3JqzGRmcXdGbG/5HwU1T5mrutZKs8qEdlc3m/heZF6z7rjsxs0cbWt5rycIA2loHSdm9RqZYJGfq7Wq1ulnUk28t77S7as4cNkj/AD9TnO9VZD7Uc7pie1fVH1+iSLLelq5KGWQ7GRvd9ILvRSbwWJhUKbq1Y01xaXizC9BrPylsYTnhDnnpNKDxIVFNfUju9PVejspJccF7+iN7iZhaBwAHcsg+fnOqAIDxXxekdmidNKaNaO0ncGjeSvG8FiX21vUuKip01m/3iYnbLVaL2tVTkNw9yKP1PE7z4UZzkd0lb6Itcd785P9+C85zRHTKVkkNkjawxB9MT8Tn8mKklvOABoDQbAvYzeSRrdJaJpKlUuqre1hjgsEsfDPPvZC6yrRjvCU8GxgfQ13qo1N7NnoGOzYw68fVlp01vz7NYm2VhpJMKOptbCKNP1Uw9QcrKjwWyjQaCs/1Fw7ia+mL8Zfjf4FLmuzkrCJXDnTSNDa7owHO73EA9QCrwwjidBC86e/dGL+mCeP+7FLyz78S5aq+ZBNIfddIexrG/uVZTyTZodYvrvKdNcl5tmfXXdr7QXtjzc1hfTe6hAIHTmqops6q6uqdtGLnkm0uzf5ZFw1XaTCGT7PKQGSHmOPuvO7qPn1qyEsHgzR6waO6SP6ims1v7Ofd6dhsKuOMCAwjT27J2W2V8kbgJZTyThmHDY0Aj3qU5u1Y0k08z6Foi5oStYxhJfSs+GHPu6zQNANGRBHV4BcaF54u3NHQ3zV0I4I5HS2kHeVsV9i3fPf6F3UzVn5/u88veQdtDrS6TrAcZPRY0c5H0O7fQaNkuUMPJImta8JbPZzuNmaO0OcT5hSqbzB1Zkv084/5ey+DQtX762OL/bYO5oHorYfajl9JR2buqn/AHPzeJBa373DIGWcHnSuDnD+WzMV630+kqFV8Db6t2rnWdd7o5Ltf49UefVTduGMyuFMZLvyt5rfHEV7TWWJXrFcdLcqmt0V5vN+xnUF5lk75x7ZMhb0OkqK9lSeuipTwzOuq2kalBUJfb9OPWlhl34eBbNWtwmR/LuG8iOv9TvTtKspx4nPaxX2CVrDtfsvfwPdrlNDZWAHC1r+qpwgZ8ckq70e6rpbNR8cvf5J3VUz/hGnod/e79lOn9pqNOvG+n3f+KM7v12K9ZP+rp3PAVL+7vOrtlhoxf7H6M3G7R903q9Vknz09SAID5RAfUBjuuKatsjbubZx3uc+vgAqKj+o7fVqOFtKXOXsvyaBoJFhskX+3H/aD6q6O5HJ38tq6qP/ACl6nDWLauTu+0He5oZ9bg0+BKjU+0ydC0+kvaa5Z+Cx9ShaqLLimkfTZgaD1kuP9oUKXE3es9XCNOn1t+3uzVL6vNllgkmk9lja03k7AB0k0HarZPBYnL21vO4qxpQ3v94mI3fpLazbOVZK5r5pRiG1hqQ0AtORAFAN9BtWOm8cTvbjR9rG02JRxUE+3LPf1vPkbtZp8TA4ilQsk+dmLacaQOvC0iKGpia7DEB77thefTgOFSseUtp5He6LsoWFu6tXKTWL6ly+eb7i2WS6WWC75pMsQjPOPvSu5rfyhxAAVmGzE513E9JX8Nr7cclySzffgs/gpurmy47XWnssNOtxDPIlQprM3+sdXZtNn+5ryxfsjp0qma685iTzRaA0ngGUYe6ijL7mZVhCUdHRUVnsvDvxa9T5YonXjbS51cJOJ3yxt2NHXkOskr1fXIqrzhoqw2Y79y65Pj7+RZta0fJQ2SOgFTI4jhhDGgdQDlKrwRq9WI7U6s3vy88fg56MHk7ntD+ME39RLB5IsoMqvf4mmYx5OPsyM1UQVtD3cAwd7q/pSlvMzWef8KnHm2/Bfk9OtHRfkZPtUQpG933gHuSH3ugOPj1heVI4ZktA6S6WH6epvW7rXLu9OwsurfS37SzkJj98wZE/8xg3/iG/v4qcJ45Go01ov9LPpaa+h+T5dnLwLwrDRHXNC14o4AjgRXMeqHqbW4+xRhoAAoAh4dF6Wjk4ZX/BG530gleN4ItoQ6SrGHNpeZhugEOK2N+Vjj4YfVUU96O51hns2TXNpeePsXvW7dBfBFMwE8iSH03MfTPqDgPqU6q4mk1bulTrSpSf3bu1fj0Kvodp39ihdE+IyDbHRwHTR1RsqTmFGM8FgbXSOgv1VfpYS2cd+XmiKby16Wsvf7xGMj2Y4xsDa+A3k9aisZMy6tShoq0wj3c2+v35LuNnu+7eTs7mMAa4xlrAcgMqNBWRhlgjgVU2qvSVM8Xi/HMxqfQu1RzMikjIDnAco3nMptJruyrtosfYluO9/wDm7WVGVSMs0tzyfZ/wbPo9dzYYmhooMIDRwaNnftWSlgcBVqyqzdSbxbzZJTRNeC1wBB2g7EIJ4PFHTYrBHCCI2hoO4bBtOQ3bUJTnKb2pPF9ZVr01ewSTcvG50b+UxuFS5rnYsRrXMVPBVumscTb0tOXEKLoywccMN2DSww4e6LZY4y1jWnaArDTHcgCAIAgMP1qTYrwkHwsjH9OL1WNU+5nf6vw2bKL5tvzw9jXNG48MDRwoO4AeiyFuODqS2pyfNsq+uK0YbJGz45hXqa1x86Kuq8jfatQxupS5R90eTVHZaRF3xPcewAM86r2luPNZKm1dqPJL3fwQutC/jabQ2yxGrI3UIHvTHKn5fZ6y5QqPF4G10DZK3oO5qZNrwjv89/ZgVzRGHFbIQdzifpBPmFGH3I2GmKmzY1GuKXm0aRrKvz7NZGQMNJJm0NNojAGI9vs9p4K2pLBYHMaAsVXr9JJfTH14eG/wIHVno9iPLuGbqhnQwZOd1nYO3ivKceJl6xaQ2pfpoPJZy7eC7t/b2EtrgvAMs8NnbljdiIHwR7AetxB/KlV7kV6tW+1WlWf9Kw73+F5kFqlirNIeHJ/qPovKW9mVrRL6aUf93t8lRv2XFabQ74p5D3uJVZ0NpHZt6ceUV6I03VhcmCISOHOfR56vcHm7tV1NYLE4vT1509zsJ/TDLv4/HcRWud/3tnbwjee8geihV3o2mrEf4dR9a9GfJXYLicPiEQ+qQvPgvW/4ZTRXSabk+TflHA7NT8OcjuLwPpaT+pe0uJHWeeNSnHkm/F/g0612ZsrHRvaHMcCHA7CCrGsVgc1TqSpyU4PBowzSe45bstILHODcWKCQbctx+YbCN/aseScWfQLG8paRt3Gaz3SX74cuXcatoVpQy3Q1ybKyglZ0/E35T4K6EtpHHaT0dOzq7O+L3P8AfEsama0ICC05nwWC0njEW/XzPVQqfazYaKht3lNdafhn7GVauZ447Q58r2MAaBV7g0ZuBNKnPIKuDSeLOp1hp1atGEKcXLPHJY7l+TRbw1gXe0FpkMtRQtYxzgQd1SA0jtU3Uic9R0HfSaajs9rS/JmF8Wy73PxQWe0AE5sMjWt7BRxA6Kqr6eR1dCjpFR2alWPbstv1ivJnfYdM3WcBtns8DAPixPNeJNRU9JqvdtrcUVNBRrz27irKT7l5YPBdhytGsS3u2StZ+GNn6gU25cyyGgbGO+Lfa37YEdadLLa/2rTN+V2H+2i82nzMqGi7OG6lHvWPqeN982g7bROeuR/7rwvVpbrdTj/2r4PPJanu9p7z1uJ9V4WKlCO6K8Drc4naSetMETSS3H0SHie8oNlcjuZb5RslkHU9w9UK3QpPfFeCPTHf9qbstNoH/wAr/wB17i+ZU7G1e+nH/tXwatoNpHNJZQ60Ve7E4NfkC5o3mgptqK9Cvg21mcLpm3o0LpwpZLBZcn+8+8uymaoIDBtNTyl5zDbWVre4NZ6LGl9zPoejP4ejoPkm/Vm23Q2kTe3zKyT54Z3rpnzsrK7pHEfQB6qmrvR1uq8Mqsuxev4Od13p9guoSD/UcwCKvxyFz69TRn2Ab17jswMSds7/AErOL+1PPsWXnuK7oRdZdytqfnga8tJrm4NLnOPGg8T0KMFxNnpy7zhaQ3yax7Mcl3+i6zz6uosVr6o3eJa31XlNZl2scsLPDm17v2OWlVpNuvNzWnm8oImdDGGhI6K4ndqP6pFljGNho7bly2n2vcvRGx3BYmxRNDRQUAA4NGQHd5rIOCnOU5Oct7zZjWsC8jabdKW5tiGBvVHXEfqLs+pY0njI+gaGt1bWkVLJyz8d3lgWHVIKcq47nf2scfVWUuJpdZnjVpx6n5sot1WY2i0RsPvv53Vtd4VVKWOR093WVtbyqf2rLt4eZ+g7ogDI25Urn2bvCiyz5g23mzK9cb/+LiHCAeLn/sqKm87bVpf6aT/y9kdek1oDbqskdc3uY6nFrI8/F4SX2Iq0XDa0ncT5Yrxl+GT+qCKkTjxe89wY1Tp7jXaySxu0uUV6s0ZWHPkbf9yx2yF0MoyObTva4bHN6R6kb15KO0sDJtLupa1VVp7/AFXJ/vrMQmjtF1WvI4ZGbCPZew8RvaeG7rCx84s76Lt9J2uaxi/FP5X7yZoB1q2cRtPJSmQjnMGENafxk5jhl3KzpVyObWrVw5tbS2eeeL7vyV+8NadpflFHFEOmr3d5oPBRdSRs6OrVvH+ZJy8l7vzKvemkdqtAImnke07W1wsO/NjaNOY4KDbe9m3t9H21u8acEnz3vxeZFLwzDvs9kkk9hj3/AIWk+QXpVUr0qf3yS7WkSUGi1rfshcPxFrfAmq92ZcjAqaasYb6i7k36IlINXtrduYOsuPk0qXRyMOeslotyk+5e7JKHVdOdsgHU393Be9E+Ziy1oh/TSfe/wz3Raqvimd2Bo/de9F1lEtZ6n9NNeLfwehuqmPfK/sLf8E6Jcyp6zXPCEfP5O1uqqH+LJ9Q/wXvRoj/1Ld/2x8H8g6qof4sneP8AFOjQ/wCpbv8Atj4P5ODtVMW6aTtLf8F50SJLWa54wj5/J5ptVHwz94B/ZOi6y2Os9T+qmvFr5OV36rcLgZX4xwHNaeuhJ7qL1U0QuNZa044UoKPXjj4ZJGgXfdbImBoAyAGwUAGwNG4Kw5yUpSblJ4tnuQiEBgFoPKXo7fitp7uU/ZY2+R9Ef8PRnZD/ANTd7vFI2dXnmsk+dmSa4pq2xjdzYB3uc8nwoseq8zt9WoYWspc5eyIbSGd1onis0ebYg2Jg3Y6AOPeKdTUk8XgX6OpxtredzV3yxk+zgv3xZo8t3Ns112gDYLM9oPGoIJ63ONVZJYQaOVtq0rnSMKkt7kn57u5Gf6CTck60Tfw4CR3h36VCDwxZ02no9IqNH+6a+Pc56uLJylqLjnhbt+Z5DfLElJZkdZKuxaqmv6n5LP1wNU0yvkWOyPeDR9MEQ+d2Q7hV35VbOWCOW0ZZ/qrmNPhvfYv3h3mN3fYiLHaZzvwxsrvq5pefId6oS+ls7S5uE76jbrhjJ+DS9/Is2gEmCxWuT4WyntEY/dTg/pZqNNR29I0Yc9nzkyJ1bWTHaifhZQficQ3yqvKSzMzWSrs2qh/c/JZ/BuICvOHMe1wRO+2MdhOH7O0VoaVxSb1j1PuO31bnFWrWOe0/RF60RsMcthiZKxr2mNgIcAR7DVcksDlryrOF5VlBtPalueHFnN1rsF21HKMi/lg4nZmuTG1dt7F5jGJKNteX0ttRcnze7xeRW721rMFRZ4S75pDhHY0VJHaFF1eSNzb6szedaeHUs/P/AJKbeum9tnqDMWN+GLmDvHOPaVW5SfE3lvoazo5qGL5yz/HkV4kk51JJ6ySfMqJs8orqJOxaOWmX2YXAcXcwf1Ur2KSi2a+tpWzo/dUXdn6Ylku/VrO/23hv4QTl1uwjzU1TfE1NbWakv5UG+14fJ1aZ6HMsNnY8Oc5zpQ3MjZhcTQADeBvK8nFRRbojS1a9ryjNJJLHLniuOJI6qrtjlDy9jXHHQEgEgBoOROzMqVJGDrJXqRqwhGTSw4N8zT47vjbsYO3PzVpyx6GMA2ADqCA5IAgCAIAgCAIAgCAIAgPhKA/P2jL+Ut0bjtdI53g5yxoZtH0TSq6PR84rgkvNI32ytoxo+UeSyT52YhrNnxXjN8ojA+lrvMrHn9zPoOgoYWMevH1Z7tWdzmWUzHccLD8xzcexuX5ipU1xNdrJd7MI28eOb7OC8fQ0HWE7BdtopswNaOoua31U5/aaPQsdq+prt9GZXouytmt9P4I7ueT4BVR3M6nSj/1Vqv8AJ+xL6pHjl5ATmQwjqbir4kKVLezC1ni9inLhi/PD4PLp9fht9rbFCcUbDgjpsc85Od1bgeArvUZvaeRl6JtI2Nq6tbJvN9S4L98cuBMaWWEWa6mMG+RjB00xPce1wU5rCOBqtD1pXWkpVpcm/RJeBy1Y2Fs9lnifXC97w6hoaFsewpBYxaGnq0qN/TqR3qKfnItGjuhcdjkc+N7nBxFQ8g0Da0pQDj4KcYKJqr/SdW8UVUSyx3deHW+RYbfb4oG45ZGRt4uIHdXaehetpbzDpUalaWzTi2+oot/azbOAWwxGc/E7mM6xXnHuHWq3V5G/tdW68860lFct7+PNlEvLTG1zAt5TkmH3IeYO+uI9pVbk3vOhttDWlDNR2nzln+PIg4YXPdRrXPcdzQSe4KJsZzhTjjNpLryRYbt0ItUpFWiMfNm6n4W18aKahJmmuNYLSllFuT6t3i/bEt916sGChlc53QThHc3PxVipLiaS41kuJ5Ukorxfnl5Fvu3Razw+wxo6gB3nae9TUUtxpa13Xr/zJt9r9txLRWdrfZaB2Z969Mc7UBm+uiX7uzN4vee4Aeqqq8DqNWI/xKkupev4OeqGKkLjxe8/2N9F7T3GNrJLG7S5RXqzRVYaAIAgCAIAgCAIAgCAIAgCA8t6S4IZXfDG89wJXj3FtCO3VjHm16mF6BxYrYw/C15/pLfVUU96O61gns2Ulza9cfY31oyWQcAfnzTGblLfaSMzyzmjpwnAPJYst7PpWjIqnZ08eSfjmbBoTdIs8DW7w2nW485x7/JZMVgsDgL65dzcSqvju7OHkdOs8/8Ats/SY/8A7GFQq/aZmgl/rod//iyk6qrO2Q2iN2bXgNd1ObICo0+JuNZJunOjOO9Yv/xIC+NE7VZpSzkpHipDXsaS1zTltGzLaCoOLWWBt6GlrSvTU3NLmm0mn37+4t+gWhzmO5WUc+mQ24AdufxkZZbArIQwzZzemtLq5/g0fs4vn+PUv173HDaY2xysxNYatFSAHAFoJoRXInIqbinvNLb3VW3blSeDeRBz3lYLrBGNodn91GAXEmm1o2HIZuI2LxyjHIzKNne6Qlt5vrk8vH4KbfmtCeSrbOwQt+I0dJ481vcetVuo3uOhtNXKMM672ny3L5fl2FLmmltD6uMksh41e7s306FA30Y0reGCSjFdiRN3XoTapiKtEY+bN1Pwj1opKnJmpudYLSllBub6t3i/bEul0aso20MpLz8xoOxrfUqxU1xNDcaxXVTKnhBdWb8X7JFxsFwwwijWADgAGjuHqppJbjSVatSrLaqSbfW8SSYwAUAAHQvSs5IAgCAICJ0g0cgtrWiZpJbXAQSC3FStKHPYNvBRlFPeZlpf17Rt0nhjvyTOrRvR5tjaWMcXMzpi25mu7ckYpZIjd3c7qp0tTDHLd1E2pGKEAQBAEAQBAEAQBAEAQBAQ2mMuGw2o/wAh4+oFvqoz+1mbo2O1d0l/kvUyfVpFW1noj83MCqp7zq9ZZYWsVzkvRm4FXnDmAXKPtF4NdtDpnSHqBMmaxoZs+h6Ql+m0dJcVFR8cEbzYo8MbR0Z9ZzKyT54R+lVy/bLM+DHyeItOLDiphIdsqOHFRlHaWBm6Pu/0ldVcMcMct29Fd0K0QlsMri5we12HMZUwh20VPFeQi4mXpXSkb5Qwjs7OPHHfh8F3e0HIgHrUzTlYv7TmyWSrQ7lXj3IqGh+Z2xvn0KDqJG2s9DXNznhsx5v2W9+nWZrf+n9rtNWtdyEZ92MkEj5n7T2UHQqpTbOqs9B2tvm1ty5v2W71Iu7NG7TaM2xkA+8/mg9W89gK8jFvcX3WlrW2ylLF8lm/hd5d7m1ZDIzOLuj2G/5HwVipcznbnWWtPKjFRXN5v49S8XZo3BAKNY0fhGEHrpme0qxJLcaCtcVazxqScn1slmMDRQAAdC9KTkgCAIAgCAIAgCAIAgCAIAgCAIAgCAIAgCAIAgKxrKlw3dP04B3vaPJQqfabbQcdq+p9/oyhap46zyHhgHeSfRQpb2brWeX8OnHrfovk2QhXHHkV/wDztmD+UbExj/iY1rTTsC82UXzuq047E5trk22iVXpQEBWNI9ObNZKtxcrKP+Ww1ofndsb59ChKokbWy0Pc3WEsNmPN+y3v06zMb80xtluJjBLWO2RQg5j5iOc7y6FS5OR1lroq0sl0ks2uMvbgvXrO65dAZ5iDJ92OA5zu3c3tPYpRpsxbvWOhTyorbfgvl/vM0C49A4IKEtBcPedznV6zk3sCsUEjmrrS11c5SlguSyX572y0wWZrPZAHTv71M1p3IAgCAIAgCAIAgCAIAgCAIAgCAIAgCAIAgCAIAgCAICla3JsNgA+OZje4Of8ApVdXcb7V2G1eY8k36L3K7qgh50juLmj6WuPqvKXEy9aJfXTj1P2+DV1acsEBCaRaVWexD719X0yjbm89m4dJoFGUkjPstG3F2/4ay5vd++wy++tNbZb3clAHRsPuRVLyPnftp1UGedVS5ylkdXb6Js7GHS12m+ct3cv+XyPRcGrqSSjpjQfCz9T9g6hXrUo0uZiXmskV9NvHHrfsvnwNGufReCzto1rRxpv/ABO9p3aVakluOYuLutcS2qsm/wB8FuRNsYAKAADoXpjnJAEAQBAEAQBAEAQBAEAQBAEAQBAEAQBAEAQBAEAQBAEAQFB1wxvdZosLXOAlxOIBIaA1w5xGzaqqu5HRatyjG4ltNJ4YLrzW7wPHqfi+7ef5jvBrB6r2luGsssbqK5RXqy/3leUVnYZJntYwbz5AbSegZqbaW80VChUrzUKccWZlpDrGmndyNhY5oOWOlZXfgHujpzPUqXUb3HV2mgaNCPS3bTw4Y/Su18fTtPJcWgMs7sdoc6pNS0Grif5jzUDsqV7Gm+J5eawwpro7WO7i1gu5f8dhpNz6Nw2doa1rQOA2dp2uPSVakluOWr3NWvLbqybf73ciZApsXpSfUAQBAEAQBAEAQBAEAQBAEAQBAEAQBAEAQBAEAQBAEAQBAEAQHwiu1AUbSfSqzXe5zLOxjpzXE1uTGk0zkp72QyGfGmSrlNR3G80foive4VKrahze9rkurr3csSnWa5bZecgltD3Bp9mozw8ImbGt6e3NQUXLNm5raSs9HQ6G3inLq/8AZ8X1d2Ro+j+iMNmbk0A797j+J2/qGStjFLccrd31e6ltVZY9XBdi/bLExoAoBQdCkYhyQBAEAQBAEAQBAEAQBAEAQBAEAQBAEAQBAEAQBAEAQBAEAQBAEAQFX1gXhaYrOBZWPc+R2Fz2CpY3j0E7MW7rooVG0sja6Io21Ss3cSSjFY4PLH98uJA6IaCtbSSXnybSTmGu28wbz8xXkKaW8yNI6bq3GNOl9MPNrr5Lq8TQLPZmsFGjrO89ZVhojuQBAEAQBAEAQBAEAQBAEAQBAEAQBAEAQBAEAQBAEAQBAEAQBAEAQBAEBwn9l3UUB03b/pM6kB6UAQB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t1.gstatic.com/images?q=tbn:ANd9GcSjcbtMXCBQDYVOKt891teACU6NZN0y2mPHGpFqjab6QtaTte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200399"/>
            <a:ext cx="3200400" cy="2410829"/>
          </a:xfrm>
          <a:prstGeom prst="rect">
            <a:avLst/>
          </a:prstGeom>
          <a:noFill/>
        </p:spPr>
      </p:pic>
      <p:sp>
        <p:nvSpPr>
          <p:cNvPr id="8200" name="AutoShape 8" descr="data:image/jpeg;base64,/9j/4AAQSkZJRgABAQAAAQABAAD/2wCEAAkGBxQSEhUTExIWFRIXGBsYGBYYFxcfHxgdHBsYHyAiGSAgHigjHyAmHB0gJDEhJyowLi4uGh8zODMxNygtOiwBCgoKDg0OGxAQGywkHyQ2MC42NzQ0LTQ0MC44NCwtNDQ3LDQvLCw0LTc0LCw0LC81LywsLywsNC00LCwsLyw0LP/AABEIAQ8AugMBEQACEQEDEQH/xAAbAAEAAwEBAQEAAAAAAAAAAAAABAUGAwIBB//EAD8QAAIBAwIEBAQEBAQDCQAAAAECAwAEERIhBTFBUQYTImEUMnGBB0JSkSOhscEV0eHwM3KiJENTYoKSstLx/8QAGwEBAAMBAQEBAAAAAAAAAAAAAAMEBQIGAQf/xAA3EQABAwIEAwYFBQACAgMAAAABAAIDBBESITFBBVFhEyJxgZHwMqGxwdEGFCPh8RVCJDNSYnL/2gAMAwEAAhEDEQA/AP3GiJREoiURKIlESiJREoiURKIlESiJREoiURKIlESiJREoiURKIlESiJREoiURKIlESiL4WHfnyoih8WvvIQSaSyBlD45hWIXUPZSQT7A12xuI2Xwqj4v4pmhldFspHjjGWfP5f1DAIxz69DnGDXbYgRe6uR07HNBLxcr3eeL4/h45oV1NI2lVbbSRz1fTb65HSqVZKaewtclTUvDzLIWvNg3M/wBJwzxK5uTazogfOAyE6ScZxvvy61Xiq3dr2UgF+nqpZ+Hs/biohJtyOvJWjzTRiaSTQY0yURQclVGdyTjUe2Me9aVmmwCwC6Vge91rDQDW3jzWP8VfiI9ndonw5e0aNW14ILk75iY+kgAjbv1FXIKMSRk3z96qUSA2I0K2nBeLxXcKzQPqRv3B6hh0I7VTkjdG7C5dg3U6uF9SiJREoiURKIlESiJREoiURKIlESiKo8R+I4LJA0zHLbKi7s2OeB2Hc7cqjkkawXKu0XD5qx+GIaanYLlwvi6cQtnaCR4mOUJwuqNsA8jlTsQetdQytd3rLmtoZKSTs5PG4Xi+top5GDQLKVwupzuuM/8ADIGVPPcYO3sKzhxaUzOip23w652ueVgDfQrn9s0MDnnX30XK1sJJf4TXJa3UgtG65l2IIVpQ2GTbquphsWO+b1JxGKoBLW2eMiOXl9De3RRSwuj1zBVPxni9zdyTQQaYbePKyyyHTtyOSeQO+ABnG+d6vNaxgDnaq7DCxga45uOgCuPDvArb4ZFDR3AVy/mAgjXtnGCeQAGPaq07WzG7xouJp6iKQ6sJFrdFT8HsmnuZL7GIw58sfrb5F+3LJ7/Q1lU0JmnMx0v67K/X1IpqQUwzdYX6X9+ma0HGPPa38hELTOuhnOAqgjDMT7jOAN9+VbTMIdiOi8pU9s6Hsmi7jkTt1KwX4leJLUWp4egaSaIomoqQIzHjJyeZKjG36jV+jhkx9qcgfmp2tDGCMbAD0UT8K7l7WGaaRxFBM6RxtJsusCQs3uAox7tgZ22+1wD3BozIU8EZcTZbDxXwwT2bXNtcys6KZA6TPpkC/MNKnSDgH5QNxiqUTsL8Lh8lahfhfhcB6Lz+F/GpZ7eQTMXEbALI3MgjOCepHc9GFKprWG+iVTGtcLbrYxXKMcK6sewINUmTRvNmuB8CFVXWpUSiJREoiURKIlESiJRF8JxueVEVOviqzL6Bcx6s4+bb9+X8677J+tlePDKsNxGM297aqHw6wm/xC5lniVoyiiGTIOld8oBzyTufp7iqrWntCXDwU888X7KOOJxBucQ5nn5aBV3gOaGObiEYOjTcM2CCFVM4XfkNwcDtiuYC0Fw6q1xdkskVO853aB1J1K0dzIsbHQmqQ7nHIZ6sf7Vm1MkVNIRAzFIczbIC+5PrkfksyNrpGjGbN0/xVl7DcpBK8K6p2IIxjbfcjOxOCdvpzrrg1HIyR0s5zdmfn+fDS29pXyROc1h+EKHPZzXPwovIC8To3mqmV0OcaGkGoHZMj2JO3Ktx9g7uqenmZAyQwuwvBFr53G4GXO3iPNU/BLYWF5P5Mnm2fkGRtLA43woJG2rOcHqCexqKWQMYXHZaVVIa2lZ2jcMmKwv8zztz6q44DNqSB4pfIt49aPC3qLNudj+b5h9Kq0tTAyntpsvP8To6s1wdiuLXNhrt5aK5PENEbOmuby42ZiFb1lRkBR+onov+VKR+N7WNcTzJyF/P7ZAeSTMwglwtyG6wHhzisN0ss9xwy3FwJQhkKkhn0PI5ZSpZdCJqxkk5A2rbq8UADWPNj9FHR0/buIOwv8wAPUjw1Wo8TQR3FqFmIESSIrMi6GhY4CnBLAr6wCvRWznaqTJSw4lchhIkwsGZBI3BHLQcj5iysbbhC29k9rAxJCOoY7nU+ckgYzgnOB2xUbKyKaU2cCRqB095qo5xc8PcFHteBLGY7aNWW3jGSf1tzJJ6kn9t8VmVrJauqDH3wDPoff5UUjy91ypnE+EIsZeMFWTfIJ6VHWcOiZEZIsi3PUriylWvEP4CyOCRg6iBnGMgkjnjbO1aNBI6eFrjqfrouHyBjcR0U+NwwBBBBGQR1B7VZItkV2CCLheq+L6lESiJREoiURKIqHxbbNc28lvBKiytjILY9OQSDjJGR7VLH3SHEZK7w2qhgqWvkzt4a+CynjHh1pa2kdqsKvduFCFUGsnIyxOM4JyAOucDltNE57nYr5Lc4ZPVVNS6oc4iMXvc5eFtMufszIXujPa8O+Ia3K2gld0CFnYMFCAsCNhvsN8GgDAwyWvnZYdW+N8r5GDIk2UyXhZuGfh95K0qgJPHKNKvIoLKyyYGDpbG4A2detV6iJkrA4C3NfaWsfSv7WIC+Yz2V/Zv/FZfL0gHAPfAA/oOlYlLKXVcjTHYX15nT6DbT1XErf4wcVz7K4W/DPO1SXI15ZtCasoqAkLgA4JI3JO+/St8y4bCP16rGZTdrd0+eZsNgNstL7318FgpPETxTuYDiDUQIjkoVG3I8s89u9aYp2vYA/XnuvNHiUkM5dCbNvkNrfbyVq180MMPwlsptJ3Zpw5JWPJAZeeI1xk5O1ZMsNnGN2f3X6Pw6rh4jCameTC9oFtAcr+pv5q+4Pxiz1iGCaIAbIqk+onmNxgnPYkmoRSSRn4bNGn3uqMk5kzcbuOv2Wf4Zwi+vQ0k91LAQxUJpYcsbgBlGN8Z9jUTWudmSvORU9VU3fI8t2t7spvhm5lW5msbl/N8seYshJyMacb8+TA88jBGa6YTfCVa4fUTRzup3uuRv9vmps9oLu2WKKF4opXWSR3IyV1B8j1Esz4HPkCc4xg9HML1TJDTTmSRwc5oIAHO1uQAA+unNXF+8vlSNCg8xUYxqfzPpOnPtmqNK6WolbI9uCMZjmb7nkMzlrdZwDAbE+KpfAF7eSJJ8aCCGGguoRiN85UAbA4wcdT2rYnawWwL7UCMOAYp/ErxpmMEQz0dunv9vevPVdS+ocaaAeJ9+9gq6j30M3lCCI6QcqAB63x8zEnaNcnnhjgjG5Arco4Y6eNrdbel/uqkrJpQWg4W6dT9h8/JcuG8Ye2eG0uIPKDAJFIr61YjAwTgEH7cyKsPjEgMjTfmp4mCNgYNBktTVVSpREoiURKIlEWS/ETjb28KRxtpkmJGvONKjGcHodwM9N6v0EAkeXOzAWbxKodEwNabFy/NOIWM1nMuo6ZNnSRWyDnkynqM1sxyMmZlppZYMsclPILnPW6/SVit/wDGCzSlpzF6YymyHA3DZ56c7Y/Md689d3ZW2X6UXz/8WAG2ZfM318vH6KH4re2uXt5llkjMEoPnrE5UrnddW3Mjnv12OatwU8zQW2GY0uL+i8v/AMtTsBOZbpext6rT8SsEn8uZZmidASk0ZT5WA1A61ZSpAB3HQGqIcY7tcPEFXmSAtxDMHNZzinGiZbYW95BpRz8Q0gwZFxjouDtnYEb6TyFRRzUt3F2p0/1Qtrqc3aXLgvE/Liu1t8mFmCwYB2ZgTJo9gAT7bd6cPaHykD4RmsiWo7OKQRaHJvidbeGqxccZYhVBLHYADJP2r0hIAuV5drXOOEDNaniPh+8EVpEkepNRkkXIwHLAjXk7gL/f2rO7eMvc4noF7bh9O6Cnax2upXf8VLCJUilACzF9O22pcE7/AEON/euKJziS3ZXXKe95eycOtmgyZnwHbAzp9Q1b8s4BJ96pVQLXkMVStM/ZjsdbrpaeHo7OCeSadjLKuh5sEldZA9I3JJYjc8yBUIZhFyp+E0BimDh33659M/tmtDNdRQhYmlVCQFUEgHsKkdTSzROEdxla42XctVGyT+RwBPPdZzi/jFoZzGsYeNDpZiTknrjoP9K06ThmKBpc43t7J8ViVnGTDOWNbdo1UK6uFe8t7m3lLGV1V4yfUo2BBH6dOf2yKsMYWwPilb8IuDz/ALVaSRr6uOogffEQCNx5cv8AVe2nCndZVZpIiXBDKcHYn+VeT4Sx8LpHPbqd/Negmh7VuG5HULrZ8VilnDIz4w0YJRgjHIPpbGM7cuu2OW95s7XDCF8jqWPNhf0NvVcfGHDJJjbMihlhmWRwD6ioIzo6E4ztntVuB4biB3FlOQr6CdXGVOR9wQexB3B9jvUBBGq+rpXxEoiURKIhNEWJ8aW8F8I0juYhOjHSC2zasZGRnfIGPp71NRcThheWlwN/qouIcHqZ4w4MItzGy6X/AIQie2treWcJNGCqvt6s7soBIyOWO2BVpla5sjntGRVJ/D2yQtY45t3Wfv8AxG8N75KxIUTFvkr/ABWTZfn55PMY23G1Wo6Vj4u0JzOfS/gq0nEp2P8A2wJwXtbPwv49VsPEsgWEWkKjXIulV6Ig5s3YADn/AJVTpvjNRIbNbmT1U1e4CIUsQ7zsgOQ5qLZmKOWI/ESFI4hGUwdDHBBJ39+3Qb15+fitPJUF+I2PTL35KxDS9nh7xs0WtsVJ8U3SW9qGjijYEhVygKjIJzj6CtekhjmIG2qi4jMKaC7GjlpkFmeC+MnR1WZUaMHmqBSmdsrjb7YrQkoWYf48ljUvGXteBKAR4aL9HCDOcDPfFZd16qw1Xqvi+rP+LvDS3iAjAmTOgnOD3VsdD3G4qeCYxnovhF1V8Y4oWeG0t7pLedcK6BWK50jCq2nG3brkddqjkglc3G3RValkz7CJ2FQvEHjmZHeO3jDCH0yysjEagcHYEaRqGMnnWlT0DC0GQ5nRUajiUjXFsQvh1K92VkOLKtwX8t1/hyoBkbb5TJ2yD1zj7b9mc0V4wLjUKu6jHEsMxdYjIj8eypviLxJYWyvCQJmcktGmD6tt2bOFO3fO3KsZ9cWOBBzC9fSfp2SqYQWAMdmSd+vPz+aovBviO180qtsY5WDeWxk1g4BOn5RpJA988s1zPxeWVhDhoCbc11N+ko+HMM8RxW15jwzP5Ws4Txh2kw5BTBJOANIAzn6fWsSg4hNLNhfmDfy/pZt7arlc8XW7dILYFlEiNJLghVCMH29yRWqZBIQ1iovnE5EcWeYJOwsbrjwW8trpmjmCyXRaXUjLny1SQqAM7KNOnGOZyeeatL1NVFUUzQ+Ilsdm2IOpIv5538NNLLhwaGa4t7u3juHTy7ho45tywVSp0k5yccs5zg13G4NcCRdRcVjaDG8Cxe0E2587dVr7WMqiqzF2VQCx5sQNyfrzrgm5uFlrrXxEoiURcL+1EsbRsSFcFSVODg9q4kYHtLTupIZTE8PGoWaveD2hK20cYM+2WXmgGMs56bch1JH1FF8EFxG0d7pt1K1YquqAM73dzrv0H52Vtx7w3bXqgXMKyYBCk/MucZ0kbjkP2rWimkiN2GyxSAdVkvArAXF7BKBcNZMBFOyhpNBD4QtjJK6cD6kdBVyouWMLTYO1GygLGAl5bcjpmry5s2S3aVx/GlKmU/pB5IPZdh71icemJp8DPhBA/vzKjpYS1vaP+N2Z6dPJQprQJErNqEjMcKf0gc+9eZkpxHAHuuHE6dOatK44bbK9qUmGqNicA9s9PfOSK2eH1X7SkEshsAcvxbqbr46Bs7TG4XBVbbeCYBIHJk05yEbTg+xxvitmPjMkje9GWX0Jt9ibHxt6rLbwGna/FiJA29ha6uVrpREoi/N/EIsrbiKufOknLK/lJo0hydskkHc74/tV1j5HRYcrLTo+ES1MZmBAaOa00VxDKJ7fy2huJlZmjkABbK6dQIJVht+UmoQ5zS1xNwFSqOHFkTnts5rtxpe2+hHmFhODxz/4feRQhvPWRdaLnXo5MABvnYggdM1PxrE4NczQhVf0i6FlQRPYWO+gNsr+9VJ/C3hk0c7zOjRwCMqS66cnIO2QOQByeVYVMxwdc6L2nH6mF8LYmnE4m+Wf0Xjw1wsXfE5LmIabWOUuGxgM3QL9T6vYfUUjaHS4houq6pNNw9sEmcjm28B1+nj4Lf8AiCWCCBzINKv6CUUajqz/AGyaneyKJpNrX5BeFqXsZGcehyUbjlo8UbTRXBgjhiJWNUXQSNzrB55wAAMEb96uRYcm2V6nwC0Ybr7yX25uXcxRRKsVxPH5kkmkZjQaQcfqbLALnYbk8sHgjNWoWNDDJLcsabAcyb+gyz9FkD4WuZ5ng9UMEWSmrJVsk4O2zM3Nm5/yFVy1zivLVrKziFU90xsNuVtrDRTfAnGJo7hrKdi2NQXJzpZM5AP6SAf2HekbiDhKj4dUSNlNPIb6/L7L9CqdbqURKIq3jl2VQxxsBcSKwiB5kgZOOmw79cVBO+zcLT3jorVJEHPxvHcba65WVglnEdA1ysCd2AaZ8EgZY4yenQfvXVPTtjFh5n7r5VVT53XdoNBsFiksuIpAbm44oLN53JaKRUZYwflVCx9JCjkP6gmtYvgxYWsxW35qqyN79NVb2/h9bC08qC6RJpHDyTyuAZO+Dv7YH13ySTy2obJLilbcAZAbKrVQTyR4YDY3+SuvElzcLaF7RVmm9ONgcjIyQMgE/wC+lVGNYX2fkFfha3EBIVDeOR103WPNjjEmUGA4I3XGTgqwwSMjBB64GbxSmikZ2pvZt/8AF8kDdW6LpwbiBZliKqF5rgHbG++Tv1rIpJ+3cyBzQACCLbEZ8/HPnmuGusrp21NpHJTlj/QVcmldVVIp4/hYQXHqMw0eeZUoGFuI7qTWyokoiURZvxBwyxWaO7ucI4ZQrFmAZlyVyBzxj+VSsc+2Fq1KOorXROp4MxY+m6xnibxCLviFqLUk+W4CuARqLMM++kAdffpViOPBGcS3qGgNLRSmoyxDTkAPr/SvvGd3IHBsNLS5KzmEI0gK4ChwMtgb8+wBqWjDCCJtNr6L864gJ2WdC3XUgZ9F38YWN3c2MEa4ErFfiBqCqBoJbUf0hsZAz96yaxmIkR6X+S9PwGoihf2lRrhyyv3stOuqk+H+EL8JDGk8cnl6gzxkFSSSTjB5j/eKy63hv7tjAH2w306/cKSrq3Cpe9zCMVsjqrCxc5eKfSyp6stggYwcnP756VBwqacTPpJ+9hzB9+NxuqdVFG9jZGjXZcERr5ldgVs1IZEPOcjcM46R53C9dielek+DLf6LgkQiw+L6f2nFLnRfW/8A2Vnyjg3AJCxg7kN0/KPm77VFsrNPHipJP5AMx3dz999vNST4hhaKV4XWRo0Z9O4J0gnkd8e9QsqI5AcBuqNZTzUsZe9pyBWO/DiwaaeS8kOcFgD+p33Y/YH/AKh2r5ELm683wmJ0krp3eyffzX6RU69AlESiLGeJ+PwW14jPC7ypH6SGGAGJ6Hrz396rSBnaB5GYVWo4yaVpp7ZGxVJxvjFtxBreQ2908lvJ5ipGRpO6ka8A9VG4AOx33q1FWOjDg0aqkOKMkHdY4lcfFniGG9VYp4ZoijasqVyNsEEMB0P9K5iqjGb2XcXHmwuN2Fa7hUtlf2/khNSoioVkA1qMYBB+3MHmK+smJNwc1epa9s93xnNZPhhuuD3DRNHJPZucgopP0IxsG6Fds8+1XXYZm30K1XYJ23vYrdcKka4cztE0cZTRGkgw5BOWZl/KDgAA77E9aqvaAMOqqPAaMN7qFxBjap8RGiAalBiYMXYMwXCtqwG3zjB7e9UYqSGA4mNsfNW6WnilkMRvexz2FhfS2nn1WhiUDIBHPP796+UsTInSMaQbnF1F+f26ZbKm4k2K6VcXCUReXcKCScADJJ6AUX0Ak2CxEz2nGZdHnPpiRiEAKkklfWCcggAYwRtn3qwMcIvZb7RVcJjxYBdxGevPL2dl3suG8N4W4LTKsxGxldS4B7AAY7Zx96EyyjIZKnV8TqqtuF2TeQ0+5WG8avaQzLd2F0XumlMjBSGAzkkjA2y22kk5BNXoO0c3BIMlUZiIs4ZLa+LfE1o8ElrJOY5nUBtKO2htiVbA77EZzzrMfSvkaQFPQY4ZmzYbge/8XT8N+Epb28kq3CzLKQSVBCqEyOR31bnOQOnaqrYv24cXnqrPF6795I1oba3qb+8lYzhWULIkjfFvp9H5VwT6j0GBv9aqcIicQ+qdk55v5bKpISDZpHcHzXK6gvppHRJFt4FOlSFyzDof94+9bIMbRci5XnZG1s0jgHBjR6n35Ksma4tp47e4mM9vcHRk7HcgY7gZIBGdwTX18cc0Zyso4qipoalge/EHadD/AFcLpNwdV4lEsCaVVNcgHygHUP8AqG2P9awzAG1TRGLWFz817UVJfw9/bG9zYddPouPB/EdpaSm0ijkEZkwZC2fVsucdtgM+2cVea9rTYLxEFZTwSdgwG19eui3dTLaSiJRFB4lYq6uRFE02khC6g74OM7ZxmvhChliDgSAC7a6/PbVOJlxH64ELblIlVR7nQu/1qAY1hMFcXYfhHQD7KTdeA3ZyXumklPqIEepj03LSADlgZPT2rrsjuVaHAnyHG+TXcj2VK8I8DtLi1lEbzHWwWQtpVlKYYAAZGN88z/Kpoh2TrhaNV+nRRgwSG+KxuOXok1q/C5omSVntpG0sjdP7ZxuCMciKthwmabjMLHdE/h8jC1xLCbEFau44OkkpkkLMMDCZ2H0xWJLw6OabtZCTyGwXqmVb448DAB1UO8tAssKE6kLa49Xq8t05EZ3wQSMdM7YqO5pqhkYJLH3sDnYjrrYqxHKXxPeMiBY2yuD91Z8PmSQGRFYZJHqVlPpJHI9NqtRUsLJXTNHedqqczXxnA4jLlmpdWlClEXC7YY0EateV099jnPtio3y4CBudPqvrXFpBGq/PeJ8GbhqSS2EbvcNhTqOsxox5xqFGvLADJ3HbnVqCpbPJ2UuRGfj5+/otWp4rLWNEctgBnluVZT+FILiRLm5tiLmRF8yEOdAcDBJ07k4wOeMDvWVxPjktEW09O0vcdPD3/qpRgkHPIKXw3wtZ28qyfCqrg5ViXYKe4DMQD79Kz2fqOsjeIq9mAO3Gnnr555cl9c3EO6brAS2LI/EpJoWVSsuh3jYAs066dBIxkjljpXsA4EMAPL6K1iBDADy+i1P4WRSmzfQQoNwx1HtoiHpH1B/asrizKl7mtgcG8zv5DRcTujD7vF8vytFxq2uSxdGwijZVcg4HUjbJrGr4K1zzIw2aNACb/bNdUslMGhrhmeYUbgXHH1aJW1KQSGPMYBP3GAai4XxGV8oikN76fVd11LGyMyNytquNkrcQuUuSpW1gJ8rPN2zz+mQP2A749W7+JmHcryEQNbOJrWYzTqffvVXkckcKzTSMq5clmznZfSo29gPT3JqpBCXuIaLkn+luVdQ2OMF5s1o+uf1PmssvAIPiVuXgmSN5AQGZMa2O2pfmClumevarBom3NngkZ2/teeEEfbCZzHBpI1tqdMtbX92W8qFbyURKIvhFEX5a34cXX/iQf+6T/wClV+ycvNf8NPzb8/wtk9hLIrpE/kq5CyS7lmKqEPlDbSPTjUeoJA3ybAXtIZI4WsMoxFoyG3PM766eROypeGcdis1NvBZzFEYgsebNyJbbnt/SrIguLkhYVd+oJKiZz3scTovl3PNxJ418hobeNtbs2d8dthvjIwM86+9yFpcTms5zpuISMYGFrQb5rTRXVyw1rGhRt1BYhgOmenLf71hMnrHDG1jSDoLkG219l6x0dO04S43Gu4X21sZGlE0xXKjCIvIZ6n3pDSzPnE9QRcaAbf2kk0bY+yivnqSrWtNUkoiURRZyHyugPpPXGAf65+gqtIWyXbhxW56X99EUSGFpdTljG7JpTA+QHrvzOfpXFIC6Xt5BsLDpr8/LwSaJwBaDY6XC+tJ8O0EepnDkoS7EnOknVk+4xjlv7VqYe1D3WAtnl46Kni7AxsuTfLM3N7Xv8vmpHEpBp0/mOMCvKfqOoh/b9gc3kiw3Gev1HW604GnFfZfm34i3TzXltYl9KHygR3eR9GT3wOX1Neo4XE6Kkbj+INAPkArUAAa6QdVrUjubNJCqwLZwKSkQDF3RRliXyAGO55HJ596hc5xJcV0xtNNgZ3sbt8rAnTK1yPMfZW/EPNkULEVVWHzsTnB/SMVTqxPIOzisL7n7BVoezjdikuSNv7XjhfBEh3PqcjGT0B7DpUdFw2Om72ruf4X2pq3TjDoFH8LrAiSW8EjP5bHXqyCpORgHA6g8q1pcR7zhqsag7FjTFE6+E53/AMHJebXgVvaozOxKK/m5djhSAQNuRIB58yce1QUUBhuyK93e/wDfmtLiVS2pwyTgAMz/AL/A22XW1V7l1lkUpCp1Rxn5mPR37Y6L9z0q68thaWNN3HU8ug+5WZGH1DxI8WaMwNyeZ+w81c1UV9KIlESiLxMmpSoJUkEZHMZHMe9F002cDa6or3wzrjhiW4mVYjliWLNJnfJbPPPI8hnlUkcmC+Sr8SidWyB98Gd7NyC0FRqZQeJW0r6PLk0AHLe/++1U6uGaTD2T8Njn1ViCSNl8bb8lOq4q6URKIlEUTinEY7dC8siRryBc4BPQe/0G9fcLnZNGa6axzjZouqbhXHIJ38tJlDOuSV1ozsOegOoyMb5XfaqopJhfGLXGZaf+328dVMIzG3ERn6hWS2TBhiR20+rLEHOM4XYe5JPPIWpqaHsQcTi4nLPYfL+1WqHmVwwgNAzy3Pv0yUeSyeWVZ2dNManylU5GW2LMSB05DHapKyd0dG9kBs87nL8qoyAy1DZpCMLdAM9d7rhe8Wjt3CFJJ7gjV5cSlmUdz2rK4R+nuz/8icgvP/YnIHp16/RWaqvaw4GgnoBmqeNJb65W4gumiiieMS27hgwKNlgw5eobfv2NegezsW4XC99CpKWsiljIDc8xnqFyu5ru/VPMAgspSAsaHMtwpBYDOcKCoJOcYAPOqIBd4L0MbKajJwd+VupPwtOnnY+KuOJQNcyCNMRtGv8Aw32IBONQxkMu2NjtjB3rL4nw+aoc1zCLDx98lTp5G07C92YcdRp4Z2IK+8W4+Y4CtkFu7iMrGUVgSvQs4ByRkY+p57GtimiaAGOdkBqqctPI045GlodmMlX211eWatcXFnblG9czWxbzEHMsytnXjJJw3fGaslschwtcel1VZBC1xMYsT81fzwi6MEiurW3/ABNs+s4Gj7DJO/tXEcnZBwt3tPDmq1RTukkZf4RmRzO3kraq6spREoiURKIlESiJREoiURKIlEQmiLOXXiW3dtMUMl2yHnFFrVW/5zhAf/VUwicBmbe+WqnELgLk28fxqvNwtxdGMyQi2gjkSYl3VpD5Z1AALlUBI3OonGRjegwsvY3Oi+XZGCb3+i68MCW7Sv5VwolbWWYBh1OwQll5/mHbPKpJpXShrTbu5LGp2sgc9+FwxG+ef0uR5r6k0SiV2cRQvJqXV6dRwNRAPQntzIJ61j8WpY6qERyvw5329PfRaPD2Pc9xhaSCeR8z7113XHw/LAbm4kS4R2mKYTBDAIuOZ+b6AbYq62shkjZCw/CpDw2eB75Xtydby81X25lebiNxaqCwAhQHGHkQDUTnbbpnY5FXam7YGM318iqvDRFJWufJky4B8tVbkCWGOOeNnuIwjOsJ0+W+no4ZQpweQbkexqqy4zWyLxyOfE4BhuBizuL8rG/pr1VD4jvPLlMlwzws8LQQQw4eU6iCWPQbgADP3zXVxhsFo0UXaR4IQHAODnF2Tctufjl5WVP4YgjtbiKe5PwcQVo4Uk9LzHHqaX23zvgA6QOW/wBbG598IupuK1rHQmFrsbnG5I0b0HvmTqtd4k8YWkNu7CeKRypCRo6sWJGByJwM8zXcVO9zhlZeaawkrl+HvBpbe1h812z5WPKOfRl3fffngge2MV3UzNeSGjfXysoXxk1BkxZWAtt4rV1UXaURKIlESiJREoiURKIlESiJRFQ8a4iri5tzbySKkDO7YIRtshA2QSSO3LvXdi1uMFWaeLE9netcgeHVZLhaebYGYXMsUiRO66C6RpoLelUUhNOwHIlt9yc4hJLsyc1vyhsFWIRG0tJAzsSb2zvrfzFvrb+GfECG0F5eSBCilDIxwCDIV5cskoOnPONthLEHyd1ousji9HDBUks8PUA++iiWnGLPz3n4eGkOJJLmVTJ5bZUhVYtsXMhXGPlVW5A7zVRkigJl20G/+KjTxCWVrBuVL8XcBxbecSXnUhpHP5gdiAOigkEDoAe9YdZTfxY9XDU+9lt8Orf5+zGTDkBy/JO5WEViCCDgg5BHQjkRWT1XoSARYreWd9DY5mll0m7VJBDpOFfSNTZGcAse39K9pD2tXCyzcwM/wvzecQ0VS8F1muPsqbJcy26CVbZnuLg5eNJPQrBRvk53KqBtz0/vVkcRkM1a4jVlmFkIxgZA6Za5+psqnhfG7fzri5nWVJokMhikAbygq4byTgEZGMjb/L5ETI7ANVxT8YNTGKUNwEa//bPfnbwVl4eW24hqvtDOJF8kRzKhEaoTqCgZB1NuTk8gOmBalxxfx8s8lM67e6raz8N2kT647WFHG4ZY1BH0ONqidNI4WLiuS9x1KtKjXKURKIlESiJREoiURKIlESiJREoiqLywMStJHI4KjJBbIbvkGsmopDAwyxPcCM8zcFfFQ+IYPPS2tkAihlBeQLtkIY1VBtsNTL9Auw2xV2GXtY2uta4utrh02APqXZuGQvnmbkn0B8SVY2nDnim0PFD8FEimI76/NwVO2cABSQOu+cnJqapqoaSmMrictfsPG6zJJH1EtzupV3OJEaMovlsCCu/I/SvDT/qeeQkBjcJ2N7+twrMUXZuD2nMKdBpljMZG2nSQTnYjHPrXpuGcRjr4TYWIyI97Ku/FHJjHisXwLwYXdjM38NHK6QDl9J6nop9ueelcQUBJu/QH1W9V8XDWgRDMi9+V/utXxngVtcaGnQHy86dyNuZBwdxtyrfiqJIgQw2uvJT08UxDpBeyr4/EU02PhbJ3jPKSRhGpHcAjJFVcZOgVcVckn/qjJHM5BWNpwvMhnnCGYx+XhQdIXOSN92JPU9ByG+egM7nVWI4Tj7V9sVrZKxiiVQFVQqjkAAAPoK6JurC90RKIlESiJREoiURKIlESiJREoiURcL248uNnPQfz6fzqGomEMTpDsizdxxXWBFNcRR5xqGG1b4OD0qq2g4lVwtxWDHZ5aqo+up2OwOeAVF8W38UsAht7wROjLuurcAEY1L9jz6VrM4dM1gaxhsFc4fxvh9PNeYhwtbn9iFcW0+u3UiUSYO5BBPL82DsTzx0zivL/AKqhlZSNuCLOF/Qj6qeCogmkLoSCOnv3quoiAjJYbk7GvNspI4uGOlmZ3nEBp/rlr4+inLiZLAr7ZyaBI53CqTjvjf8AtV39LNtJLJfQafP7fNfJm4y1nMr8+vfE9zI2rzWQdFQ4A/z+9a76yZ5ve3gvSRcOp424cIPUrX8C4cbryLyd2LqhCpyXOXGvHdlI/wDzFbFMXSRte/X3mvIcRoY21pc0mzdBsDv9VqFUAAAYA2AHSrS4AsvtESiJREoiURKIlESiJREoiURKIlESiJRFWcbujEEcyKkQOH1dc4wAMZJO+w3qrPHUPezsiLb+Hu6kihfK7CwXKx/GLqxmElxGHmfWFdcsmkkHBIK5A9OPrXoqOSckRXAAHK6x+PcJbQjt54yS7kcvUXUC7je4hDx2sMMKneTUq8tvUzMMj+9W2vZA+z5CTy/pYRhmrGDsYQBzGvqpnB7WW2tri5iaOQ+WAqowcfMMscbekZOPrVWrfBVObC8ZXzuPkr9FRVNCx8p1tkPuvnC/HLEiK9TSGAKyqCMA8iy9Qe4/as/i3AY62ncxh/oj3p81bpOLPjeBMLX39/Va55tJwmMd9jq/0r8xnrJOHzOgpu6G5HIEuPW49ANl6ZrQ8BxXCz8L2hxJ5Iyd9OW05/5c4x7V63hrIaqnZOW2J2ztcG2nLJdy8Rqh3Mf0v6q/AxsOVbCzSbr7REoiURKIlESiJREoiURKIlESiJREoiURKIuTwKWVyMsoIU9tWM7cs7c/r3Nfb7LsPcGlo0Kxl7aSLLxCWFcuzwIFCBuUaMxwQQfmHTpV6mLC5gfpnvZdccml/wCNhjiF3ZnS/wD2I0z5Kk4xwS+vLRk0EMkquIyix6xpcHGygkZB3q3LJTxyAtOoO9/ysfgr5xi7cW0tkB9AFVW/gmW1sp7ueR7a4QZiCSAHboxU82JAGDt/KojUB8gY0XC3O0BcAM1z/wAYe8sVWVQ9xHOscbgAFlZW9Jx1BA/dasQMEcpI0tcrF41E3A0NGZOS/TEAjUxlCRbwprckqGAU/JlcMQF7jpmvGcQ4VS1k7pntIOpsbX9+S3KWJzIo24szkN9LDPO49Cr6LGBjljatOKNkbAxgsBoqrr3zXqu18SiJREoiURKIlESiJREoiURKIlESiJREoiURKIqjjHEILLM8pK+YVQ4yckA4OnuBncdAOwrtrXPyCu00E9X/ABRi+G59n39VWeNbq4eNIbKWNLh/UUaRVlKAZ/hqeueZ2xj9pYAwHFIDb5Ks0AE4lQwfh/cXUUZvr6bVzMWQwQ9skldWOZA786nNUxhPZtC67QA90Ky4N4RWC6GmMrbW65jLMCZZXA1O30AA5ADSuBtSSpvCRfvO16Dks50b5qoPf8LRl4q4j4QbjDXE0rjIJhwEjzscEAZdc92YH3rLwYviJW4aoQZQsaD/APLV3roD4AFX1SrOSiJREoiURKIlESiJREoiURKIlESiJREoiURKIlEXOWFW2ZQw9wD/AFpddNe5vwmyxvEvAXm8SW9+IIXWkhTTvmMKAFbOwOkdO/fa22qwxdnZdiSzcNlquLwyvEywyCOQ7ByM433++M4qCJzWuBeLhVpWvcwhhsVE4FwMQW5hdzNrLFy++rUMEYJO2On1711USiZ17WGi5pI3U7RZxJve/VWkMQRQqgBVAAA5ADYAfaoQLKw5xcS52ZK90XKURKIlESiJREoiURKIlESiJREoiURKIlESiJREoiURKIlESiJREoiURKIlESiJREoiURKIlESiJREoiURKIlESiJREoiURKIlESiJREoiURKIlESiJREoiURKIlESiJREoiURKIlESiJRFW8b43FaKrS6sM2kaRnfGd67Ywv0UsUTpDZqzfH+JXE7RGzZzA4HrjB+bJzrOMrgY2OKzK39yJAxlwOnNa9BFSsY4z2xDY8unNWHEeIPYyRB5WlhkJB141JjG4IAyN9wd/evssrqdzbm4PPUKGCBlYxxa0Nc3lofLPNdeKWLrmXzM9yMgjtjflXnuKcPqIb1XaX9QRtlnovlPOx1o8Nl0sOMhI5GmfCRjUWPbl9znl1Oa0uAVs1ViifmRaxUFbC1lnN3Xrgfim3umKRlg4GdLrgkdx3FekkgfGLlULq7qFfUoiURKIlESiJREoiURKIlESiJREoiURKIlEVfxnjEVqgeViATgAAkk9hXTGFxsFJHE6Q2asxfeM7CddMsLuBuFZFO+CNvVsfepxDI05FW20kzDdpsqDwvxSa3SVoYyyyONCkM3y6tRGNzgFQT7jtVXic5ia0MF3fZaApo53jtDYAZnTXT7qYlrdcQnUyoVQbE6Sqqud9OeZP36dKwwyaqkBeMvTJWzLTUMREZufG5J/C21zamVtJlAA/Io3++9famkdWydm+YAD/qBn55/a3RYUcoibiDMzuVnPEt5bKvlqssqwypJP5UesenJ0ysSAB1x0xyrWoKaKiaRENd9/VWGUM9UWl7mtvpc2v4DM/lfL3i0d4sd5ZgvPbOC8RGHMbAhlx123BGRscb1ehIzY7Q/VVq2gmpHASDwI0K11jfpKiMpxrXWqts2Pod6hcwtJHJU1KrlEoiURKIlESiJREoiURKIlESiJREoiURRuIS6UIEixuwIRm5BsHGRXD5o47GQ2BX1pAOazXAeEzG3kW/xKpfWqs2ogg88jYKTyA6E98V1W1bIInTM/wCoJ8VckkZjHY5bKx/wqIafMt4Sh2A8uPC9um1eagreKU0zH1Zux5t/+SdPeY80L73wON/Eqh8P8WuvOkDw5Ecb4QRhdBGCFQgciQBjJzselaVNPO+Y9oOe2nmr/E4KeKlxxG511vi8lY8S4ld23kyStC6ySLG0SowK6s/KxY6sY7VfJc2xK8lLNPDhc8ggkC34N14u7+3gmbXc/wATfkjEqSCMkjbbPKs+j/Tsran9yXYtTyzK0KjjtNGOyd0vqfsvH4e8De1ileSZJElIZShJGADliSBuc7jpprXcCDYrX4nxOCv7N0ANgPYy5fdY/wAFzqvE5ZYjptl85ieQEWTp+2dOBXxxAbcrc4y4R8NHbnvDD67/AHV5deJLd7tLn4dy8YKq3mYODq5rjHJj161WHECGlgGRX5yeJNxfDkt5YXiTRrJGcq3L/I+4NTNcHC4WjHI2Roc3RSK6XaURKIlESiJREoiURKIlESiJREoiURQuJ8OEwAJIIzjt9xVOso21LQCbEaIs7wy5ZX8rOUY6SOeDnmK8zHjeDSk912XO2eo96Ix2F11P4lxoRsYWQvjGWzj32GKtVVRgiNHU3fzdkDzFhY6ZLTgo+0b2jTborK1kjdVlVvQoPPp3z9Kv0tFA8xTxONmAgDx1v75bKnNiiLmvVTbxec4vLhgka5+HjYgBQfzvn87cwOgx1rVGZxFZkMD6h4lIOXwj7nr9PFUvC+ByfB3fmIC74ZWDKxbTk7YJ6/1rWfUMMrC05LJi4fNHTTNmbZxz6m2a++CfEAji8lkY6SzlxjSiYyS30OduuRX2rpy52IHX6rnhNeGRdk4HK5vsBrmuD8Qso0up0DeVIFWS30hdTlvSytn0jnkZ9/rRnpnNFn6FetoaxvHWik3bub/D99rHVdbfiFrJwpyiFQGKBXwW8wkMNxzwDnPYYqjKxscRCp8X4aOHRmF2d8weatPw6VhbuT8pkOn9lBx9/wChr5SXwFUeGg9mfFaurS0UoiURKIlESiJREoiURKIlESiJREoireMIzBVSQITnILYyP61n17ZHgMjeGk9bXC+FU/Cmijm0klpASqnAC6uWBvn2zWTRGnhqMBJLtByv9el1c/YyCPtD4+S43vFpgcyQorcgWjOR9CTvUU9fUh15I2g7XafkTqtKKlhIsx5I6FcbG4dLdwtu06ySLGUBI2YHUSQDtjA+9W+C4hG/K4uPpn9lm8dfhDQG4iciOi8v4Ye7vppL1CbaMYgXXhSO+xyMAZPLJPtW7a5zWo3iLKWkYylPfPxZZ++XQdVB8ABVv7pLUk2IHcldXpxgnn+fB6gD2o3VT8XJdRxOqP8A2/O2f9ea2/FVVIJiIvM9DExqMGTY7bAnJ5cia7Mjm94ahebip45XiJ1gHGx88ui/PIOF3oikA4bEYpMFo5JCXIG4AIdcEfTNcS1VTLYloyWtw7h3COHSXhndi57fQ5KRaol5YhLSAxSQy/xIc5OWBGctufqdxgjpVWQmZmQzCofqeiqMYc52O+YPMeGmXpuv0DhlqIoo4wMBVAx79f51bY3C0BUomBjA0bKVXSkSiJREoiURKIlESiJREoiURKIlESiLLeML+3hZWldteBiJQCSMnffGB0yT02zis2somTPD3OOW3mqlVWRU/wAevJQ+DXkN4ZpLdWW5VSyxyEadRB0ttnbVjPakVBTmo7bPW9tvFW6PjX7lnZaW152VVPwDiUFv57Xnmsq65IJcuMLkkAsSCcdgPY1tSCnm/jewEFX2zx47NFuoyWhs5JL6zha3YWwYEtpzkMpI0rjGxbJzz2Hc19p2w0ri0tuBoMrLJ4nBUSnAx9uZ36D85qlkvJ5rK8t5JkVo9KmV2wMa8MrMB1AIG2+rFT8Rhja1r48sS5/StXIavBMC8sO2Zvn4aEXUi14xZ2Sw2rXAjjMSSF0D/wAZpCwzrUekZUknbmu4AIqtDA5zMTRdbFa+Wadz3g3uRY7DkqP8VPDy2/l3tvmNi2hyrMDkglWBzkciDjuPerdHKXXjdmq8Tr90rW2XihYOHwT3j4laMHTtqkONiF9xgnoM9KzqlzInnkpqahlqpcEQ89h5rM8EJihu3eaOC8u21pC0iq4UszbAkEEhmA+1VY4JnRue1pzVj9R1DZGNp4HXwC1+ZyB+Q9VdeAbKeN5C6ukRXkwIy2RggH2zv7io6VjwTfReV4fHI1xJBA+621XVqpREoiURKIlESiJREoiURKIlESiJRFBuOExSSiZ0DOq6BqAIAznl39/c1yWgm6hdBG54e4XIyWG/D+FVu7qQkIkeU3OANT7f/HFRRDvFY/C4/wDyJCNsvn/S88Y4PfvqE96RHLIwEUYyNBO2T6cDcDTuTkDBzWk18Y0avYQCN3wjQan3+B4LY8K8u3thHGPTFFqAyDqBBOoEbHUc/wCQqGxkfnuVQqy5gdIevqNlUT26RQyQS20k0RAe4lG2WJ1EjcEhcA+nljvUFbWlzzdpwj5D79VLwihNO1r45AJCT5n5gX0AK5cY8MWFw0a+VIxgRRiI/wDdn1KrknfmTgHX6ietWoZXxs7pyK+STyOe5zzmTn4q34jZRX6QDZ7YPrYdG0BgFYHfGo7r/wCXB61y1zoieaia62YXG+8PGTiEN0TGY44yugjfPrwRtjbI/aqbo7yBy0oa4R0T6cXu43vtbL8LFfiRBwmF7guhe+lXZEZsI5Gztg6QTsSDknHLc52qQ1DgLfCFjuwrVfhZFcLw9BcagdTeWHzqEe2kHO/POB201VrSwynD7K6botdVVdJREoiURKIlESiJREoiURKIlESiJREoi/OfHhggleP4cv8AEqryetlBKscaMfnyMk8txscmo+1MT8TdVkz1f7GoxxNzdry/1aiONESK1jikdY0XVhyGiUggZbIOo9gRsCewNi5PeK9FEHYTM4ht9Li9z4Z5deeXO0KeOfMrQoiaIlihhJUnRnJYruBsAFU9Bv2ruCSAyhj3dT71Vfikr/2pZAQ6QnET9hfU632vzUrj96wtxDIVWWVMSEH0xpj+I5J5ADYe5A3qnVAPd2MVziyHhufe6loLsb+4nsAzM8sWwHn8lx8JSBXuEHrV5i6SL6l0lFAViPkZQuMNjpirszLNbtYWVRsokJcDdZvjK3iG8t7IsHFwk2FIDGOVWLaM9nC5x71YZ2Zwuk5W8wpI8N+8rCWzFtHBxPiDv8TBEEdV0HUSWUA7bt698HGRVJ1M2WovH5K6OIOjpn0zQMLjfe+3XpyUzwdwGzZ5OIQM0xuGLK8o3Q5OoJlQR6sj7YzirE8sgAidlbks4AarX1UXSURKIlESiJREoiURKIlESiJREoiURKIlEXiSINgkAkbgkZwfai+WBOYVZBK8bGPQHl0hmkACCRtgSQM4225nkBVOWqk7YxMZewuM8vDRSyyY3ZZDYXvYclEFwTcr/B0SZGo6icjGD7Yx19qzBM41jQY8L7553y+llEoczapGQiJrmWTLQynfyIy2kJ0ydOoe7E9K9DRxEYp33Govy2Hlv5rriE7TgpoyDaxIO+589h4L5wXh9ybu4upEMQk0osepSSBpGTgkZAH/AFGuOMSu/ZtipTdwIuRrbe18rqjRxP8A3D5ZRYHQfmyvbnhsbyI7A+YAVDBmVsc8EqQSPY7VVZKad7Iw42ffI5kEC97m/UHytbfQIuCeShTQtdSzW91aK1qACjtg6j/Y7ncYIx71oghgDmOzUeqtuH2SQRJFGumNFCqN9gBgbnc/U1G5xc4uOpX1SK5RKIlESiJREoiURKIlESiJREoiURKIlESiJREoi+MMg9PehX0GxVVacFVDGxw7ohTzWHrOc9efXv3qi6KrxCISfw2II3J5g+m6klMUkpmwAO26BWHw69Nvcbfv3rkcMga0CIYCN25Hz2PmCue0dvmkdvg5JJPv0+lfKfhzYpe2c9z3aXcdB0GQC+ukuLWsu1aKjSiJREoiURKIlESiJREoiURKIlESiJREoiURKIlESiJREoiURKIlESiJREoiURKIlESiJREoiU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AutoShape 10" descr="data:image/jpeg;base64,/9j/4AAQSkZJRgABAQAAAQABAAD/2wCEAAkGBw8PDw8ODhAODQ8ODQ0ODQwODw8MDg0PFBQWGBQVFBQYHCggGBomHBUUIzEhJS0rLi4uFx8zODQtOSgtLysBCgoKDg0OGxAQGiwkICYvLCwvLCwsLCwsNywsLiwsLCwvLCwsLCwvLC8sLCwsLC0sLCwsLCwsLCwvLCwsLCwsLP/AABEIAMMBAgMBEQACEQEDEQH/xAAcAAACAgMBAQAAAAAAAAAAAAAAAQIDBAUGBwj/xABEEAACAgEBBAYGBgYIBwAAAAAAAQIDEQQFEiExBhNBUWGBByIycZGhFEJScrHBI2KSorLRJDM0ZILh8PEVFlNjpMLj/8QAGwEBAAIDAQEAAAAAAAAAAAAAAAMEAQIFBgf/xAA3EQEAAgECAwQIBAUFAQAAAAAAAQIDBBESITEFMkFREyJhcZGhsdEGgeHwIzNCwfEUFmJjohX/2gAMAwEAAhEDEQA/APcQAAAAAAAAAAAAAAAAAAAAAAAAAAAAAAAAAAAAAAAAAAAAAAAAAAAAAAAAAAAAAAAAAAAAAAAAAAAAAAAAAAAAAAAAAAAAAAAAAAAAAAAAAAAAAAAAAAAAAAAjvoA30BIAAAAAAAAAAAAAAAAAAAAAAAEAAAAAAAAAAADAxNfqdzEU8N8X37oGp1vSGmlevJL3sCzZ2rlauseVGXsQfDh347MgbBWAPrAEr8cvgBl1zUllf7ASAAAAAAAAAAEAAAAAAAGu1+3tHp+F+q09T+zO2EZ/s5yazesdZT49Lmydykz+UtDq/SVsmvKV8rWuyqm1/BtJP4kU6nHHivU7F1lv6dvfMNTd6XtCvYo1c/vKqCf77NJ1dPKVqv4e1Hjavz+zDs9Mdf1NFOX3r4w/CDNf9ZHklj8OX8ckfD9VK9Mv9w/8v/5GP9Z/x+bf/bn/AG/+f1X1emOp+3orI/dujP8AGKMxrI8mlvw7fwyR8Gw03pb2fJpTq1dX6zhXOK+Es/I2jV09qC/4f1MdJrP5z9m+2d052XqOENXVF8t27e07z3LfST8iWubHbpKjl7M1WLvUn8uf0dBGSaTTTT4pp5TXvJVCY26pAAA2Bxm2ttQzOUZJ9i9y4IDlNjU/S9Q77OMK3iCfFN94HfU2JLAF6uAHcBCVwGRsvUeu4faWV71/l+AG1AAAAAAEAAAAAAVajUQri7LJwrhFZlZOShCK723wRiZiOratbWnhrG8+xx22fSds3T5jXKesmuGKI/o0/GcsJrxWSC+ppXpzdbT9iarLztHDHt6/D77OJ2r6WtdZlaeqnSxa4SaeotXnLEf3SvbV2npydjD+H8Ff5kzb5R9/m5LafSTXarP0jVX2KSw699xrf+COI/IgtkvbrLq4dFp8PcpEflz+PVqm0aLEzEIuxGdpaTlrCPXIzwy19PUdchwseng1ahwy2jNVJTTNdm8XiTDYAbTYnSLWaKSlpb7K1nLqzvVS98Hwfv5m9MlqdJVdRo8OojbJWJ9vj8Xs/QPp1XtJOm2Kp1cI7zgm+ruiucq88Vjti/nxx0MOeMnKeryPaXZdtLPFXnWfjHv+7sck7ktbt/VblMkudnqr3fW/l5gefbJ2bHWa6FNjfVJTstim05xj9XPZlteWQNjooqudqSUf093qpYUfXfBLsQGzhqALFqAH9IAhLUAX7HtzqK19/P7LA6gAAAABgIBZAMgRnNJNtpJJtybwklzbYIjflDzfpX6VKqnKnZ8Y6iabT1M89RF9u4uDn7+C95UyaqI5Veh0XYV7+tnnaPLx/T6+55Ztfbeq1kt/VX2XvOUpPEI/dgvVj5IpWva3WXpsGlw4I2x1iP359WAap0ZTSMxG7S14qoncbxVWvnlU7DbhV5yyi5m2yObo7w2Y4xvDZjjNSGzaLpxmYmElcjKqllENo2X8VuKEzCUAZWy9oT0t9Wpr9uiyNi443sPjF+DWU/Bm1LcNomEGpxVy4rUt4w+m6b1OMZx4xlFSi+9NZR2HzmY2naXOdJ782bn2YL4vi/yDDSdFb66tfvWzjWnp7Ixc3upycoYWfJgW7erdGqtXKNr66D71PjL97eAohqgLFqQH9KAhLVAb7ofS5SsvfspdXDxbw5Py4LzYHUgAAAAAEcgGQI5A8S9JPTaWrslpNNNrSVvdnKD/ALVNc232wT5Lk+fdjnajNxTwx0ey7I7MjDWMuSPXn5R9/P4ebgys7gATBLDtnxJqw5uW/NS5G+ytNkWzOzSbFkMbjJljcZBuMmGd0kw2izYVRwkitad5dnFXhrEJmEgAjY+BmOqPJO1X0T0Q1O9s/QtvL+haVNvm2q4r8jr07sPnmqjbNf3z9WL0q081jUQTlFR3bkuLilylju48e7CNkDkNRKFiysZfaBju2/djXvOUINuEZetuZ5qL7E+5cOACjrWuEsxfiBctcu8BvXLvA3GxNi36tqTUqaObuksOS/7afP38vwA9E0unhVCNda3YQWIr/XNgWgADAAACtsCLkBzfpB2pLTbM1VkHicoKmDTw07JKDafek5PyIs1uGkyvdnYoy6mlZ6b7/Dm+ezlPoBgJsMTMQi7EZ4Wk5Yhh6nvXmTU8nO1O2/FDHbJFOZLIa7rKNPZY8VwnY+6EZTfyMxEz0aWyVr3p2bSrovrpcVp5L70oQ+TZv6O3krzrcMf1L/8Ak3Xf9OPu6yH8zPorNf8A6GHz+THv6Na6Cblp5tL7DjY/hFtmJx28kldbhn+pr6aZKzdknFx9qMk0170yHJyh0NJEZLxt06tgVncAAGFd3I2r1RZu6936HXY0GiX900/8COtTuw+far+df3z9XR1WmyBrtodG9Le3JRdNj49ZTiOX4x9l/DPiBoNXsWemajNxsjLPV2RTjnHNOPY+PiBjPZsZc0n71kDHnsGD5LHucl+YCq2G001ww8p8crzA7PY+0r4JRubtjy3n/WLz7fMDo4TTSa4p8UwJAMAAAAChyArlMDhfS9N/8Mljs1FDfuy/zwQ6juOn2TO2pj3S8R6053C9l6baEXaZ4Wls0oOZtsinJKDkZ2RzdGTyZhpad42bHYXRy/WetFdXVnDunyffur634eJPXHNnJz6umLl1nyd3snoRpasOcXfL7VvGPlDl8ck8Y6w5WTW5b9J29zp9Ps+MUoxiopcoxSil5IkVZnfnLJjpF3Bg3pUBTZpkB5/6QpKNtEOGVXOb78N4X8LKer8Iek7Ajbjt7o/fxcwUXqdyAAE1kyxMRMbS9J6H9MNOqqdNc/o8qq66ozk/0U1GKSbl9V8O3h4l/FqKzERPJ5HtDsfNW9smP1omZnbx+Hj+Xweh6a1NJppprKaeU14MtODMbcpZtcgMDpD/AFcJPkrEn4ZT/wAgNVHAD4AVXatQ5gZGi1qkB0OyL85h4b0fz/IDZgMAAAGBhykBRZMDj/SVW7NmapLnFV2L3Qsi38skeWN6Su9n34dRWf30eDuRQesmxZMtNyyGNyyZY3LIa7vZuj8VLTaeSSW9p6ZYXBLMFwRfr3YeSzxtktHtn6t7TUbImXCoC1VARlWBjWxA8o9JMv6bHw01a/emUtR3npexp2wz7/7Q5qEyrMPQUyLEzVNE7mYZJsyxM7K5WpG0VQ2zRDa9HOleo0NsJQnKVO8ut07eYThn1sJ8pdzXaT4rTSXK1uDHqazvHPwnxfQGntUoxlF5jJKUX3prKZ0Hj5jbkxNsT3t2vmval+C/MDV/R8ey2vmBGdVnY0BotuKaj6z4ZWcZ5doGzurWm1V1C4RhZmvt/RySlHj24TS8gOi2Rb+kg+94+KA6TIAAwGAAYE2BiXSA0226euoupfK2qyv9qLX5mJjeNm+O/BeLeU7vnaSa4Pg1wafBpnOeymd0cmWu4DG5GWNyyGu73Dojp5PR6XeTj/R6lhrD4JF6ndh5bUc8tvfLpaqMGyFfGsCTiBVNAYl6A8h9Jf8Abo+Omr/imU9R3nouyJ/gz7/s5ZMr7OxFlkZmJhNW6UreBrFW9s20KJ2kkVVb5plVKZvEK9siO8Z2R8T2XR9PNLpNBpIetqdRHR6eMqoPChJVpYnN8uXJZZPOetax4y5deyc+bLaZ9Wu885/tH+HQafWSthCyxKM5whKcY53YtxXBZ7ieJ3jm5OSsVvMV6RMresRlocp4XFNeO68Ac30i1EXHCecgdPLRLUzjqLU44qrrisuLaiucvHLflgDN0Fad0IVrhD15vnhLl8XgDosgPIDyAwADAmBiWoDXaqAHhfTbZUtNrLU09y2crqpdjUnlryeV8O8pZa8Nnp9FnjLhjzjlLRVwcmoxTlJ8FGKcm/ckabLM2iI3lvtndDdffh9V1MX9a59X+77XyJIxWlSydoYaeO/udVsz0a1rD1Fs7H9itKqPubeW/kSxgjxUMnal57kbfN1+yei+l0+HVRXBr6+N6f7TyyWKxHSFDJnyZO9aZdDVRg2RL41gS3QE4gUzQGHfEDyT0pVY1VM/tafd/ZnJ/wDsirqI5w73ZFvUtHtcamV3YiUkzDeJRslwM1hpktyUykbxCrax1VOXgu8xa2zbFinJz6Qy664x5c+98WRTaZdHHipj6fF3nRToDLU1LU6uU6aprNNccKyxdknn2Y93a/DhmfFp+KN7ORru2PRW4MUbz4z4Orla6pdW+z2WuTReeYmd53TqtsskoVe37Sb5Rx2sMOj0VVyWb3XJ/qZx8wFfsrTTnG2dUXOLypcuPe1yYFWo10ZXQ0sbKoWWZ3IznGLaXPdjnMn4IxvHRvFLTWbRE7R1lvtDpI0x3Y8W+M5v2pvvf8jLRlJgSTAeQHkBgYkogVTqAonpcgarbHRnS6uChqK+sipb0eMouL8GmmYtWLdUmLNfFO9J2V6Po5p9OsUVV1Lt3IqLfvfaIiI6MXyXvO9pmWZHQpdhloujpQLY0AWqsB7gCcQISiBTOIGLdADjOn3R6WroTqWbqW5Vrlvp+1HzwseKI8tOKF3Q6mMOTn0nq8flFptNNNNpprDTXNNFJ6eJiY3gGGyFr5Gaos08oUMkVZndmR4LHcQzzdGvqxtDuvRr0UWsm9VqY501MsQrlyvtXY++K4Z7+XeTYcXFzlzO0tfOKPR0n1p+Ufd6ntLVKKLrzTh9t6zLzniuKYGV0X1MnBal+xZLdg/tKLa3l4N5+AZmJidpdfHXxxltBhrdr9IaqarLG8qEXJpfJefIxado3lvixzkvFK9ZeI7S2pbqLpaicnvylvRabW5h+qo92DnWtNp3l7LDhpixxjrHL6voboZtSWr2fpNRN7051Ysk+DlZBuE5ebi35l/HbirEvJavFGLNakdN/wBW8TN1dJMCSYEkwACDiAnECLgBFwAi6wF1YBuAPcAN0BboEWgISiBTOIGPZADEuqA4npb0Mr1WbqsU6jHGX1Lfv47f1l8yLJii3OOq/pNfbD6tudf30eX7R2ddppuu+Eq5LlnlJd8Xya9xUtWaztL0GLNTLXipO7BufLzM1YzT0RoqlJ+rGUlH1pNJtRS7X3I2norVtHHG/mvInR3e29ENbGvQaWEEklRBvH2pcZP9psv4+7DyOrmZz3385a7pFtxVKU7G1FduG+fLkbTO3NDSk3nhr1ee6ratmvur01WYRuthXl8ZS3mlxS5LjyILZJtPDDq4dJXDWcl+cxze1y2ZCNEKYrEIQjCMe6MVhfgWHJmZmd5aeejjDnlpfabl+IYeb9LtvfSJ9TS/0Fb5rlbJdvuXZ8e4p5snFyjo9J2do/RR6S/en5R93N5IHT3fQPoxg4bJ0afNxun5Susa+TRfxR6kPKdoTvqbbez6Q6yMiRTTTAmmBJMB5AeAFgBYAMALACwAsAGAFgBNARaAg0BXKIFM4AY9lYGLbSBq9p7Ir1EHXdXGyD7JLk+9Pmn4oxMRMbS3x5LY7cVJ2lxl3oyq63f62fU8+pwt/Pdv93lnxIowxEr1+0slq7bRv5/ou2/savTaDURqhGuKr5RXPiuLfNvxZteNqTsi0t7W1FZtPi8vyUnqN3onQbW7+l3M8aZyh/hfrL8WvIuYZ3q832nj4c2/n/g+l6zprvuN/Dib37squnnbLX3uO6F2KG0NLKXJW/PDS+eCtTvQ7mrj+BZ7utbGUS2864L0j7ZdVUaK8qWo3t6XdWsZS8Xn4ZIc19o2h0+zNPGTJx26R9XmRTejAY3fSvR7S9RpNNQ+dWnprl2esorefxydGsbREPHZr8eS1vOZbWMjKNZFgTTAmmA8gWgIAwAsALABgBYAWAFgBNARaAi0BBoCEogVSgBVKsCqdYGNZADT7c0cb6bKJZUbIOLlHGV4oxMbxs3x3nHeLR4PIdvdFdRpMyx11K49bBPMV+vHs9/FFS+KavQafX48vKeU+X2dN0G2BqaaZ6i2LrjfudXW01Nxjn1muxceBNhrMRvLndpZ6ZLRWvhu2W39E7KbIds65xXvaJZjeHPpbhtFvJ5XTKVU4yXqzrmms9kov+aKXSXqYiL028Jh6/s3XqyELIv1ZxjJeGVyLsTvG7y16TS01nwaH0mafNOmu+zZZW/8aTX8DINRHKJdXsi+17V9m/w/y8+Krut50P2RPVauhbjdMLq5Xza9SMItNpvveMY8STHSbSp6zUVxY5585jk+gq5l55dkQkBdFgWJgTTAeQMgBAACAAEAAIBALAEWgE0BFoCDQEWgKpRApnEDFuQGE6d+SjnGeb7gLLdlqPrR9bxfFgY/WNcH8GBrtrShu8kgPIOllUYaqTjw34Rm/fxT/AqZo9Z3+zckzi2nwnZ1/Qmmz6HByTUd+zq/GGefx3ibDvwud2jw+nnb2b+91Gr2PHW6aemsbjvYcZpZcJJ5TX+uTZvavFGytgzWxXi9XG6T0eShfKOpsUqotOHV5jK5eP2V2dr/ABIYwc+bqZe1d6epHP2+H3d7s3RQpjGFUI1wjyjFYSJ4iI5Q5F72vPFad5bvTSZlqzq5AZEGBbECaAkBkgACAAABAACAQCAWAE0BFoCLQEWgK5ICqcQMa2sDVXWbliT4ZzgDNq1WAMHaOojxYHI7R1crJOMPN9iA5HbnRi22Ttqm5zlhOubx7lB9nufxIcmOZ5w6Ok1lcccNo5ecf3eobI0ipprpik1XCMF5LBLEbRsoWtNrTafFtqN1diRlqwtoxzYvuoCdMAM6qIGXWgMiAFsQLEBIDKAQAAAIAAQAAgEAgEAmBFoCLQEGgIOIFUoAa7aWzlbHD4Psa5pgaG2jV1cEo2x7G/VkBhXafUW8JJQXalxfxAlXs3dXIAo06VsM8t7IHWUKvC4AXbtfcBrtoQjvxx3NATpgBmVwAvhEC6KAtigJoCQGUAAIAAAEAAIAAQCAQCATQEWgItARaAg0BCUAKLKcgY89Mu4CizSgavW6KS9aC4xeUu8CFO1Yr1Zt1y7Yz9X/AHAyXtGCWd6PxQC003bLeXGK4J94G2prAyoQAtjECaQFiQEkgJAZIAAgAAAAEAAIAAQCAQCYCwBFoBNARaAi4gRcQIOAEHUBXKgCi7Ztc/ajGXvQGPDYFCeVXH4AbCrSRisJJAWqoCagBNRAkkBJICSQDwBkAAAAgAAAAEAAIAAQCAQCwAsALACwAsALAC3QFugLdANwBqID3QDdAe6A8APADwBJIBgXAAAAAIAAAEAAACAAEAgABYAWAFgAwAsAGAFgAwAYAMAGAHgAwA8APABgB4AYFoAAAAAAgAAAQAAAIAAQAAgEAAIAAQAAAAAAAMAAAGAwAB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200400"/>
            <a:ext cx="3143250" cy="237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I. Classification and </a:t>
            </a:r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C. Categories of Increased Risk for Diabetes (</a:t>
            </a:r>
            <a:r>
              <a:rPr lang="en-US" b="1" dirty="0" smtClean="0"/>
              <a:t>Pre</a:t>
            </a:r>
            <a:r>
              <a:rPr lang="fa-IR" b="1" dirty="0" smtClean="0"/>
              <a:t>-</a:t>
            </a:r>
            <a:r>
              <a:rPr lang="en-US" b="1" dirty="0" smtClean="0"/>
              <a:t>diabetes</a:t>
            </a:r>
            <a:r>
              <a:rPr lang="en-US" b="1" dirty="0"/>
              <a:t>)</a:t>
            </a:r>
            <a:endParaRPr lang="en-US" dirty="0"/>
          </a:p>
        </p:txBody>
      </p:sp>
      <p:pic>
        <p:nvPicPr>
          <p:cNvPr id="4" name="Picture 3" descr="T3.medium.gif"/>
          <p:cNvPicPr>
            <a:picLocks noChangeAspect="1"/>
          </p:cNvPicPr>
          <p:nvPr/>
        </p:nvPicPr>
        <p:blipFill>
          <a:blip r:embed="rId2"/>
          <a:srcRect t="11163"/>
          <a:stretch>
            <a:fillRect/>
          </a:stretch>
        </p:blipFill>
        <p:spPr>
          <a:xfrm>
            <a:off x="3748561" y="2209800"/>
            <a:ext cx="4652489" cy="417195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825" y="0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3417" b="-33417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81000"/>
            <a:ext cx="8884920" cy="838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67200" y="28194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2514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chemeClr val="bg2"/>
                </a:solidFill>
                <a:cs typeface="B Baran" pitchFamily="2" charset="-78"/>
              </a:rPr>
              <a:t>100</a:t>
            </a:r>
            <a:endParaRPr lang="en-US" b="1" dirty="0">
              <a:solidFill>
                <a:schemeClr val="bg2"/>
              </a:solidFill>
              <a:cs typeface="B Bara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097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1948</Words>
  <Application>Microsoft Macintosh PowerPoint</Application>
  <PresentationFormat>On-screen Show (4:3)</PresentationFormat>
  <Paragraphs>227</Paragraphs>
  <Slides>70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اصول کیفی در پیشگیری و مراقبت دیابت</vt:lpstr>
      <vt:lpstr>Slide 2</vt:lpstr>
      <vt:lpstr>I. Classification and Diagnosis</vt:lpstr>
      <vt:lpstr>Slide 4</vt:lpstr>
      <vt:lpstr>I. Classification and Diagnosis</vt:lpstr>
      <vt:lpstr>Slide 6</vt:lpstr>
      <vt:lpstr>Slide 7</vt:lpstr>
      <vt:lpstr>I. Classification and Diagnosis</vt:lpstr>
      <vt:lpstr>Slide 9</vt:lpstr>
      <vt:lpstr>Slide 10</vt:lpstr>
      <vt:lpstr>II. Testing for Diabetes in Asymptomatic Patients</vt:lpstr>
      <vt:lpstr>Slide 12</vt:lpstr>
      <vt:lpstr>II. Testing for Diabetes in Asymptomatic Patients</vt:lpstr>
      <vt:lpstr>Slide 14</vt:lpstr>
      <vt:lpstr>II. Testing for Diabetes in Asymptomatic Patients</vt:lpstr>
      <vt:lpstr>Slide 16</vt:lpstr>
      <vt:lpstr>III. Detection and Diagnosis of Gestational Diabetes Mellitus</vt:lpstr>
      <vt:lpstr>Slide 18</vt:lpstr>
      <vt:lpstr>III. Detection and Diagnosis of Gestational Diabetes Mellitus</vt:lpstr>
      <vt:lpstr>Slide 20</vt:lpstr>
      <vt:lpstr>IV. Prevention/Delay of Type 2 Diabetes</vt:lpstr>
      <vt:lpstr>Slide 22</vt:lpstr>
      <vt:lpstr>Slide 23</vt:lpstr>
      <vt:lpstr>V. Diabetes Care</vt:lpstr>
      <vt:lpstr>V. Diabetes Care</vt:lpstr>
      <vt:lpstr>Slide 26</vt:lpstr>
      <vt:lpstr>V. Diabetes Care</vt:lpstr>
      <vt:lpstr>Slide 28</vt:lpstr>
      <vt:lpstr>V. Diabetes Care</vt:lpstr>
      <vt:lpstr>Slide 30</vt:lpstr>
      <vt:lpstr>V. Diabetes Care</vt:lpstr>
      <vt:lpstr>V. Diabetes Care</vt:lpstr>
      <vt:lpstr>Slide 33</vt:lpstr>
      <vt:lpstr>V. Diabetes Care</vt:lpstr>
      <vt:lpstr>Slide 35</vt:lpstr>
      <vt:lpstr>V. Diabetes Care</vt:lpstr>
      <vt:lpstr>Slide 37</vt:lpstr>
      <vt:lpstr>Slide 38</vt:lpstr>
      <vt:lpstr>Slide 39</vt:lpstr>
      <vt:lpstr>V. Diabetes Care</vt:lpstr>
      <vt:lpstr>Slide 41</vt:lpstr>
      <vt:lpstr>V. Diabetes Care</vt:lpstr>
      <vt:lpstr>Slide 43</vt:lpstr>
      <vt:lpstr>V. Diabetes Care</vt:lpstr>
      <vt:lpstr>Slide 45</vt:lpstr>
      <vt:lpstr>Slide 46</vt:lpstr>
      <vt:lpstr>VI. Prevention and Management of Diabetes Complications</vt:lpstr>
      <vt:lpstr>Slide 48</vt:lpstr>
      <vt:lpstr>VI. Prevention and Management of Diabetes Complications</vt:lpstr>
      <vt:lpstr>Slide 50</vt:lpstr>
      <vt:lpstr>VI. Prevention and Management of Diabetes Complications</vt:lpstr>
      <vt:lpstr>Slide 52</vt:lpstr>
      <vt:lpstr>VI. Prevention and Management of Diabetes Complications</vt:lpstr>
      <vt:lpstr>Slide 54</vt:lpstr>
      <vt:lpstr>VI. Prevention and Management of Diabetes Complications</vt:lpstr>
      <vt:lpstr>Slide 56</vt:lpstr>
      <vt:lpstr>VI. Prevention and Management of Diabetes Complications</vt:lpstr>
      <vt:lpstr>Slide 58</vt:lpstr>
      <vt:lpstr>VII. Assessment of Common Comorbid Conditions</vt:lpstr>
      <vt:lpstr>Slide 60</vt:lpstr>
      <vt:lpstr>VIII. Diabetes Care in Specific Populations</vt:lpstr>
      <vt:lpstr>VIII. Diabetes Care in Specific Populations</vt:lpstr>
      <vt:lpstr>VIII. Diabetes Care in Specific Populations</vt:lpstr>
      <vt:lpstr>VIII. Diabetes Care in Specific Populations</vt:lpstr>
      <vt:lpstr>VIII. Diabetes Care in Specific Populations</vt:lpstr>
      <vt:lpstr>VIII. Diabetes Care in Specific Populations</vt:lpstr>
      <vt:lpstr>IX. Diabetes Care in Specific Settings</vt:lpstr>
      <vt:lpstr>IX. Diabetes Care in Specific Settings</vt:lpstr>
      <vt:lpstr>X. Strategies for Improving Diabetes Care</vt:lpstr>
      <vt:lpstr>Slide 70</vt:lpstr>
    </vt:vector>
  </TitlesOfParts>
  <Company>ri-f308c003-k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اصول کیفی در مراقبت بیماران دیابتی</dc:title>
  <dc:creator>ri-f308c003-k</dc:creator>
  <cp:lastModifiedBy>ri-f308c003-k</cp:lastModifiedBy>
  <cp:revision>113</cp:revision>
  <dcterms:created xsi:type="dcterms:W3CDTF">2014-02-15T06:21:19Z</dcterms:created>
  <dcterms:modified xsi:type="dcterms:W3CDTF">2014-04-16T11:21:01Z</dcterms:modified>
</cp:coreProperties>
</file>