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20" r:id="rId3"/>
    <p:sldMasterId id="2147483744" r:id="rId4"/>
  </p:sldMasterIdLst>
  <p:notesMasterIdLst>
    <p:notesMasterId r:id="rId22"/>
  </p:notesMasterIdLst>
  <p:sldIdLst>
    <p:sldId id="284" r:id="rId5"/>
    <p:sldId id="286" r:id="rId6"/>
    <p:sldId id="288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3" r:id="rId15"/>
    <p:sldId id="275" r:id="rId16"/>
    <p:sldId id="277" r:id="rId17"/>
    <p:sldId id="278" r:id="rId18"/>
    <p:sldId id="280" r:id="rId19"/>
    <p:sldId id="282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506"/>
    <a:srgbClr val="140A0C"/>
    <a:srgbClr val="2A1419"/>
    <a:srgbClr val="00602B"/>
    <a:srgbClr val="FFFF00"/>
    <a:srgbClr val="F7FEB6"/>
    <a:srgbClr val="FFFF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6E0D83-354F-4982-AA1F-6CC3A68DEFCE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D5385C-9859-46AE-95F4-4FCB3ED834D5}">
      <dgm:prSet phldrT="[Text]" custT="1"/>
      <dgm:spPr/>
      <dgm:t>
        <a:bodyPr/>
        <a:lstStyle/>
        <a:p>
          <a:r>
            <a:rPr lang="en-US" sz="2400" dirty="0" smtClean="0"/>
            <a:t>Qualitative</a:t>
          </a:r>
          <a:endParaRPr lang="en-US" sz="2400" dirty="0"/>
        </a:p>
      </dgm:t>
    </dgm:pt>
    <dgm:pt modelId="{FD254219-14AF-4014-A76E-40DECE425FFA}" type="parTrans" cxnId="{C0792E13-584D-4137-B35D-F71F2D52CA2E}">
      <dgm:prSet/>
      <dgm:spPr/>
      <dgm:t>
        <a:bodyPr/>
        <a:lstStyle/>
        <a:p>
          <a:endParaRPr lang="en-US"/>
        </a:p>
      </dgm:t>
    </dgm:pt>
    <dgm:pt modelId="{10759CB4-F2AC-4DDB-A19F-B59C74B11F7B}" type="sibTrans" cxnId="{C0792E13-584D-4137-B35D-F71F2D52CA2E}">
      <dgm:prSet/>
      <dgm:spPr/>
      <dgm:t>
        <a:bodyPr/>
        <a:lstStyle/>
        <a:p>
          <a:endParaRPr lang="en-US"/>
        </a:p>
      </dgm:t>
    </dgm:pt>
    <dgm:pt modelId="{EFA8E39D-250E-4956-88A1-9ECC6A2D03CA}">
      <dgm:prSet phldrT="[Text]"/>
      <dgm:spPr/>
      <dgm:t>
        <a:bodyPr/>
        <a:lstStyle/>
        <a:p>
          <a:r>
            <a:rPr lang="en-US" dirty="0" smtClean="0"/>
            <a:t>Quantitative</a:t>
          </a:r>
          <a:endParaRPr lang="en-US" dirty="0"/>
        </a:p>
      </dgm:t>
    </dgm:pt>
    <dgm:pt modelId="{963330AD-33F3-4B3F-88AD-B68FDCCCA02C}" type="parTrans" cxnId="{9EB32CA3-4CA8-479B-80F4-960671AFFC20}">
      <dgm:prSet/>
      <dgm:spPr/>
      <dgm:t>
        <a:bodyPr/>
        <a:lstStyle/>
        <a:p>
          <a:endParaRPr lang="en-US"/>
        </a:p>
      </dgm:t>
    </dgm:pt>
    <dgm:pt modelId="{F47D9DC4-B552-4DE1-96CD-8C7A687A0E41}" type="sibTrans" cxnId="{9EB32CA3-4CA8-479B-80F4-960671AFFC20}">
      <dgm:prSet/>
      <dgm:spPr/>
      <dgm:t>
        <a:bodyPr/>
        <a:lstStyle/>
        <a:p>
          <a:endParaRPr lang="en-US"/>
        </a:p>
      </dgm:t>
    </dgm:pt>
    <dgm:pt modelId="{A45EB974-A21D-42FF-9F58-9662D58BF598}">
      <dgm:prSet phldrT="[Text]"/>
      <dgm:spPr/>
      <dgm:t>
        <a:bodyPr/>
        <a:lstStyle/>
        <a:p>
          <a:r>
            <a:rPr lang="en-US" dirty="0" smtClean="0"/>
            <a:t>Observational</a:t>
          </a:r>
          <a:endParaRPr lang="en-US" dirty="0"/>
        </a:p>
      </dgm:t>
    </dgm:pt>
    <dgm:pt modelId="{E406F583-6527-4872-8792-842D10A013C2}" type="parTrans" cxnId="{CD572A03-2E3E-4E35-85D6-CAEB973F942D}">
      <dgm:prSet/>
      <dgm:spPr/>
      <dgm:t>
        <a:bodyPr/>
        <a:lstStyle/>
        <a:p>
          <a:endParaRPr lang="en-US"/>
        </a:p>
      </dgm:t>
    </dgm:pt>
    <dgm:pt modelId="{3CAE581A-C99B-41E4-84EA-1CDED40EED31}" type="sibTrans" cxnId="{CD572A03-2E3E-4E35-85D6-CAEB973F942D}">
      <dgm:prSet/>
      <dgm:spPr/>
      <dgm:t>
        <a:bodyPr/>
        <a:lstStyle/>
        <a:p>
          <a:endParaRPr lang="en-US"/>
        </a:p>
      </dgm:t>
    </dgm:pt>
    <dgm:pt modelId="{1E135F54-245A-468B-93D8-CF361CF9238B}">
      <dgm:prSet phldrT="[Text]"/>
      <dgm:spPr/>
      <dgm:t>
        <a:bodyPr/>
        <a:lstStyle/>
        <a:p>
          <a:r>
            <a:rPr lang="en-US" dirty="0" smtClean="0"/>
            <a:t>Experimental</a:t>
          </a:r>
          <a:endParaRPr lang="en-US" dirty="0"/>
        </a:p>
      </dgm:t>
    </dgm:pt>
    <dgm:pt modelId="{9AB70AC9-7296-4036-AB62-EA02C06C00BA}" type="parTrans" cxnId="{D1B17CF3-E9AC-4F29-AA06-0912F5F3E0F4}">
      <dgm:prSet/>
      <dgm:spPr/>
      <dgm:t>
        <a:bodyPr/>
        <a:lstStyle/>
        <a:p>
          <a:endParaRPr lang="en-US"/>
        </a:p>
      </dgm:t>
    </dgm:pt>
    <dgm:pt modelId="{D7BE2CBF-330F-4327-8078-8B408727C7D1}" type="sibTrans" cxnId="{D1B17CF3-E9AC-4F29-AA06-0912F5F3E0F4}">
      <dgm:prSet/>
      <dgm:spPr/>
      <dgm:t>
        <a:bodyPr/>
        <a:lstStyle/>
        <a:p>
          <a:endParaRPr lang="en-US"/>
        </a:p>
      </dgm:t>
    </dgm:pt>
    <dgm:pt modelId="{383DD11C-63E6-4DAC-B008-14647D117738}" type="pres">
      <dgm:prSet presAssocID="{6D6E0D83-354F-4982-AA1F-6CC3A68DEFCE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BA013C-BF14-4D98-A3B9-6B2DD0C18475}" type="pres">
      <dgm:prSet presAssocID="{94D5385C-9859-46AE-95F4-4FCB3ED834D5}" presName="comp" presStyleCnt="0"/>
      <dgm:spPr/>
    </dgm:pt>
    <dgm:pt modelId="{8548F78F-FB16-4593-B535-E1F4D1BDBBE2}" type="pres">
      <dgm:prSet presAssocID="{94D5385C-9859-46AE-95F4-4FCB3ED834D5}" presName="box" presStyleLbl="node1" presStyleIdx="0" presStyleCnt="2"/>
      <dgm:spPr/>
      <dgm:t>
        <a:bodyPr/>
        <a:lstStyle/>
        <a:p>
          <a:endParaRPr lang="en-US"/>
        </a:p>
      </dgm:t>
    </dgm:pt>
    <dgm:pt modelId="{10BE5EFF-D681-4059-A998-36BF036DD72A}" type="pres">
      <dgm:prSet presAssocID="{94D5385C-9859-46AE-95F4-4FCB3ED834D5}" presName="img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FACADB7-A88A-486A-95AA-A17A3513B3BA}" type="pres">
      <dgm:prSet presAssocID="{94D5385C-9859-46AE-95F4-4FCB3ED834D5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EB33C3-F9F3-4B5A-A4ED-E79C5307E52C}" type="pres">
      <dgm:prSet presAssocID="{10759CB4-F2AC-4DDB-A19F-B59C74B11F7B}" presName="spacer" presStyleCnt="0"/>
      <dgm:spPr/>
    </dgm:pt>
    <dgm:pt modelId="{D8B2D9FE-AEC1-4944-A741-626D3FD35F83}" type="pres">
      <dgm:prSet presAssocID="{EFA8E39D-250E-4956-88A1-9ECC6A2D03CA}" presName="comp" presStyleCnt="0"/>
      <dgm:spPr/>
    </dgm:pt>
    <dgm:pt modelId="{44E13FD0-FF6A-4E8D-91B5-AEF3CAD9E7BB}" type="pres">
      <dgm:prSet presAssocID="{EFA8E39D-250E-4956-88A1-9ECC6A2D03CA}" presName="box" presStyleLbl="node1" presStyleIdx="1" presStyleCnt="2"/>
      <dgm:spPr/>
      <dgm:t>
        <a:bodyPr/>
        <a:lstStyle/>
        <a:p>
          <a:endParaRPr lang="en-US"/>
        </a:p>
      </dgm:t>
    </dgm:pt>
    <dgm:pt modelId="{CAACB7F6-4958-467C-8CDF-29F8414FD6C1}" type="pres">
      <dgm:prSet presAssocID="{EFA8E39D-250E-4956-88A1-9ECC6A2D03CA}" presName="img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B4004B5-4027-4EE6-A5C5-3571874C2378}" type="pres">
      <dgm:prSet presAssocID="{EFA8E39D-250E-4956-88A1-9ECC6A2D03CA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B32CA3-4CA8-479B-80F4-960671AFFC20}" srcId="{6D6E0D83-354F-4982-AA1F-6CC3A68DEFCE}" destId="{EFA8E39D-250E-4956-88A1-9ECC6A2D03CA}" srcOrd="1" destOrd="0" parTransId="{963330AD-33F3-4B3F-88AD-B68FDCCCA02C}" sibTransId="{F47D9DC4-B552-4DE1-96CD-8C7A687A0E41}"/>
    <dgm:cxn modelId="{FA6A80F2-D98E-4DC4-BC15-0B028826230C}" type="presOf" srcId="{94D5385C-9859-46AE-95F4-4FCB3ED834D5}" destId="{8548F78F-FB16-4593-B535-E1F4D1BDBBE2}" srcOrd="0" destOrd="0" presId="urn:microsoft.com/office/officeart/2005/8/layout/vList4#1"/>
    <dgm:cxn modelId="{8AAAFBC5-3F96-4F07-8C73-44FDF1CC73F1}" type="presOf" srcId="{1E135F54-245A-468B-93D8-CF361CF9238B}" destId="{44E13FD0-FF6A-4E8D-91B5-AEF3CAD9E7BB}" srcOrd="0" destOrd="2" presId="urn:microsoft.com/office/officeart/2005/8/layout/vList4#1"/>
    <dgm:cxn modelId="{CD572A03-2E3E-4E35-85D6-CAEB973F942D}" srcId="{EFA8E39D-250E-4956-88A1-9ECC6A2D03CA}" destId="{A45EB974-A21D-42FF-9F58-9662D58BF598}" srcOrd="0" destOrd="0" parTransId="{E406F583-6527-4872-8792-842D10A013C2}" sibTransId="{3CAE581A-C99B-41E4-84EA-1CDED40EED31}"/>
    <dgm:cxn modelId="{5163CD15-9CAB-4050-9F6F-1A7C5B21C01E}" type="presOf" srcId="{94D5385C-9859-46AE-95F4-4FCB3ED834D5}" destId="{8FACADB7-A88A-486A-95AA-A17A3513B3BA}" srcOrd="1" destOrd="0" presId="urn:microsoft.com/office/officeart/2005/8/layout/vList4#1"/>
    <dgm:cxn modelId="{6938ACEF-CCB1-466C-93A2-F55BC45D52EE}" type="presOf" srcId="{EFA8E39D-250E-4956-88A1-9ECC6A2D03CA}" destId="{5B4004B5-4027-4EE6-A5C5-3571874C2378}" srcOrd="1" destOrd="0" presId="urn:microsoft.com/office/officeart/2005/8/layout/vList4#1"/>
    <dgm:cxn modelId="{DA9BA6B3-DC17-48A1-9DA6-82935B08530F}" type="presOf" srcId="{EFA8E39D-250E-4956-88A1-9ECC6A2D03CA}" destId="{44E13FD0-FF6A-4E8D-91B5-AEF3CAD9E7BB}" srcOrd="0" destOrd="0" presId="urn:microsoft.com/office/officeart/2005/8/layout/vList4#1"/>
    <dgm:cxn modelId="{4C03F3EE-46A7-4DE7-9DD2-90D51D58D81C}" type="presOf" srcId="{A45EB974-A21D-42FF-9F58-9662D58BF598}" destId="{5B4004B5-4027-4EE6-A5C5-3571874C2378}" srcOrd="1" destOrd="1" presId="urn:microsoft.com/office/officeart/2005/8/layout/vList4#1"/>
    <dgm:cxn modelId="{D1B17CF3-E9AC-4F29-AA06-0912F5F3E0F4}" srcId="{EFA8E39D-250E-4956-88A1-9ECC6A2D03CA}" destId="{1E135F54-245A-468B-93D8-CF361CF9238B}" srcOrd="1" destOrd="0" parTransId="{9AB70AC9-7296-4036-AB62-EA02C06C00BA}" sibTransId="{D7BE2CBF-330F-4327-8078-8B408727C7D1}"/>
    <dgm:cxn modelId="{9F1A99FD-BC1E-4EF2-B89E-3B6B204C3952}" type="presOf" srcId="{1E135F54-245A-468B-93D8-CF361CF9238B}" destId="{5B4004B5-4027-4EE6-A5C5-3571874C2378}" srcOrd="1" destOrd="2" presId="urn:microsoft.com/office/officeart/2005/8/layout/vList4#1"/>
    <dgm:cxn modelId="{53301AFB-8E0F-45B2-8A64-D86DFF64A32C}" type="presOf" srcId="{A45EB974-A21D-42FF-9F58-9662D58BF598}" destId="{44E13FD0-FF6A-4E8D-91B5-AEF3CAD9E7BB}" srcOrd="0" destOrd="1" presId="urn:microsoft.com/office/officeart/2005/8/layout/vList4#1"/>
    <dgm:cxn modelId="{1E671096-0928-4A0F-8F12-A138026D1110}" type="presOf" srcId="{6D6E0D83-354F-4982-AA1F-6CC3A68DEFCE}" destId="{383DD11C-63E6-4DAC-B008-14647D117738}" srcOrd="0" destOrd="0" presId="urn:microsoft.com/office/officeart/2005/8/layout/vList4#1"/>
    <dgm:cxn modelId="{C0792E13-584D-4137-B35D-F71F2D52CA2E}" srcId="{6D6E0D83-354F-4982-AA1F-6CC3A68DEFCE}" destId="{94D5385C-9859-46AE-95F4-4FCB3ED834D5}" srcOrd="0" destOrd="0" parTransId="{FD254219-14AF-4014-A76E-40DECE425FFA}" sibTransId="{10759CB4-F2AC-4DDB-A19F-B59C74B11F7B}"/>
    <dgm:cxn modelId="{A2642757-9700-471D-B3F4-47E3E35152CF}" type="presParOf" srcId="{383DD11C-63E6-4DAC-B008-14647D117738}" destId="{6CBA013C-BF14-4D98-A3B9-6B2DD0C18475}" srcOrd="0" destOrd="0" presId="urn:microsoft.com/office/officeart/2005/8/layout/vList4#1"/>
    <dgm:cxn modelId="{CBF210BC-8D87-40B5-A0BB-2F32F442B1CE}" type="presParOf" srcId="{6CBA013C-BF14-4D98-A3B9-6B2DD0C18475}" destId="{8548F78F-FB16-4593-B535-E1F4D1BDBBE2}" srcOrd="0" destOrd="0" presId="urn:microsoft.com/office/officeart/2005/8/layout/vList4#1"/>
    <dgm:cxn modelId="{A6B5A32A-EEC2-4E7D-89FA-F0E08B3E5BCF}" type="presParOf" srcId="{6CBA013C-BF14-4D98-A3B9-6B2DD0C18475}" destId="{10BE5EFF-D681-4059-A998-36BF036DD72A}" srcOrd="1" destOrd="0" presId="urn:microsoft.com/office/officeart/2005/8/layout/vList4#1"/>
    <dgm:cxn modelId="{9A9FEED6-6482-4EBA-9237-4BC05A6A74DE}" type="presParOf" srcId="{6CBA013C-BF14-4D98-A3B9-6B2DD0C18475}" destId="{8FACADB7-A88A-486A-95AA-A17A3513B3BA}" srcOrd="2" destOrd="0" presId="urn:microsoft.com/office/officeart/2005/8/layout/vList4#1"/>
    <dgm:cxn modelId="{6D00B22B-8624-4D1C-A23D-E7558657D6C2}" type="presParOf" srcId="{383DD11C-63E6-4DAC-B008-14647D117738}" destId="{B0EB33C3-F9F3-4B5A-A4ED-E79C5307E52C}" srcOrd="1" destOrd="0" presId="urn:microsoft.com/office/officeart/2005/8/layout/vList4#1"/>
    <dgm:cxn modelId="{82D6451E-0A3A-456F-9680-F4175FE2AE99}" type="presParOf" srcId="{383DD11C-63E6-4DAC-B008-14647D117738}" destId="{D8B2D9FE-AEC1-4944-A741-626D3FD35F83}" srcOrd="2" destOrd="0" presId="urn:microsoft.com/office/officeart/2005/8/layout/vList4#1"/>
    <dgm:cxn modelId="{062C0F95-F7AF-4370-B1D1-CD6BD729A67F}" type="presParOf" srcId="{D8B2D9FE-AEC1-4944-A741-626D3FD35F83}" destId="{44E13FD0-FF6A-4E8D-91B5-AEF3CAD9E7BB}" srcOrd="0" destOrd="0" presId="urn:microsoft.com/office/officeart/2005/8/layout/vList4#1"/>
    <dgm:cxn modelId="{1009DB00-F01A-4C2D-98B1-88B4E921CD43}" type="presParOf" srcId="{D8B2D9FE-AEC1-4944-A741-626D3FD35F83}" destId="{CAACB7F6-4958-467C-8CDF-29F8414FD6C1}" srcOrd="1" destOrd="0" presId="urn:microsoft.com/office/officeart/2005/8/layout/vList4#1"/>
    <dgm:cxn modelId="{07036811-5DE1-4F1A-8F57-4F6ACD4143FD}" type="presParOf" srcId="{D8B2D9FE-AEC1-4944-A741-626D3FD35F83}" destId="{5B4004B5-4027-4EE6-A5C5-3571874C2378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8F78F-FB16-4593-B535-E1F4D1BDBBE2}">
      <dsp:nvSpPr>
        <dsp:cNvPr id="0" name=""/>
        <dsp:cNvSpPr/>
      </dsp:nvSpPr>
      <dsp:spPr>
        <a:xfrm>
          <a:off x="0" y="0"/>
          <a:ext cx="6096000" cy="19347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Qualitative</a:t>
          </a:r>
          <a:endParaRPr lang="en-US" sz="2400" kern="1200" dirty="0"/>
        </a:p>
      </dsp:txBody>
      <dsp:txXfrm>
        <a:off x="1412676" y="0"/>
        <a:ext cx="4683323" cy="1934765"/>
      </dsp:txXfrm>
    </dsp:sp>
    <dsp:sp modelId="{10BE5EFF-D681-4059-A998-36BF036DD72A}">
      <dsp:nvSpPr>
        <dsp:cNvPr id="0" name=""/>
        <dsp:cNvSpPr/>
      </dsp:nvSpPr>
      <dsp:spPr>
        <a:xfrm>
          <a:off x="193476" y="193476"/>
          <a:ext cx="1219200" cy="154781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E13FD0-FF6A-4E8D-91B5-AEF3CAD9E7BB}">
      <dsp:nvSpPr>
        <dsp:cNvPr id="0" name=""/>
        <dsp:cNvSpPr/>
      </dsp:nvSpPr>
      <dsp:spPr>
        <a:xfrm>
          <a:off x="0" y="2128242"/>
          <a:ext cx="6096000" cy="19347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Quantitative</a:t>
          </a:r>
          <a:endParaRPr lang="en-US" sz="3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Observational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Experimental</a:t>
          </a:r>
          <a:endParaRPr lang="en-US" sz="2400" kern="1200" dirty="0"/>
        </a:p>
      </dsp:txBody>
      <dsp:txXfrm>
        <a:off x="1412676" y="2128242"/>
        <a:ext cx="4683323" cy="1934765"/>
      </dsp:txXfrm>
    </dsp:sp>
    <dsp:sp modelId="{CAACB7F6-4958-467C-8CDF-29F8414FD6C1}">
      <dsp:nvSpPr>
        <dsp:cNvPr id="0" name=""/>
        <dsp:cNvSpPr/>
      </dsp:nvSpPr>
      <dsp:spPr>
        <a:xfrm>
          <a:off x="193476" y="2321718"/>
          <a:ext cx="1219200" cy="154781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FA46A-CF40-49F1-9FD9-85FAAAD3A5DE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E9DDE-FE5D-4965-BF61-B07CDEA08B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67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DE091D-F012-4689-B3C4-265A14ED1B67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DD4CCC-A09E-477F-921F-7B747D8CF528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9/15/2015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D70CB1-FDD8-486B-9E06-B43FBD6BDBCC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3333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883BC-0ACE-40C8-A0E3-C4F2E4FA1F8C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9/15/2015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66E8A-261D-40E8-93D0-C9D6BA7F1E09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016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B2A12A-71BA-43C2-8F3F-07621E8F4295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9/15/2015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C03AA9-CFB2-466D-B7F9-1EFB1370595E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0269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2639F-2F75-4C80-A63E-3EAE7E6B5683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9/15/2015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7F6ED-BC43-4BC6-B486-5386EECE774F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8673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3E2A2-9A30-4C8C-932A-5F6282403652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9/15/2015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0F83-03C9-445A-BBF5-3C5B9248F686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7390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F02AF-A0E5-4733-83E0-B2FB846BCF4D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9/15/2015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831FC-3099-4642-B40D-CD44C57465A5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5345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26DF68-B820-468A-89C6-ADA30EF6BD42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9/15/2015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8001DC-715A-4DE6-AD20-6DF9E8FF6A7D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103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CCB2B-488E-40BC-8158-FC69C639CBC4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9/15/2015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3B26A-7F3D-44FA-8532-424ABFBB8CD8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3227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645EA6-9382-4E13-9A10-DF98CF02E584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9/15/2015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BA7509-D969-4D58-8BAE-7BC32BB530D8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3245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03AA8-00FE-4F35-9C5B-037A5968CEAA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9/15/2015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E76AE-83D6-4595-9B0D-BC7ABA9D326C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1876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2367C-1FEC-4A63-A620-DB5803A7CED1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9/15/2015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F54C3-73B9-48A2-A859-72510F28287D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4272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51976352-D7F2-40F7-8F0C-6716FADE7B14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9/15/2015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B090F4-9EE9-4878-A63C-88C99CFC30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ECF392F4-DB0E-4184-BCB9-5E0D2A8A7BD2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9/15/2015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08E56-6553-420C-BCA0-71BB043D4134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1AE110E6-9914-4957-AE54-DAD64195F105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9/15/2015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ABB246E9-CE71-4DD6-9C28-1B0DE1AF545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03D07BBA-6743-4AC2-A920-6E623DA7CC5A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9/15/2015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61C1BCE6-7242-401F-AD87-CDDCD949F776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F42DD89E-E6EE-4689-96EA-DF33EE803654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9/15/2015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301374A-89D6-4F67-AC48-B6158F7A5A7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A7F7BF-4CD0-455C-8B45-0D061D55717C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9/15/2015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514F4-B0D0-42B9-BDDD-776632F6A484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18B7E4D1-6829-4C11-9C1F-D590FC148023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9/15/2015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E19BCF6C-2D6C-4B4E-875D-FCA8221C3AD5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D38C5FB-73C9-4E02-82F3-4F0AC722ECFE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9/15/2015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00E8DC85-2F90-4760-9415-E11E6321DB6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E4AD8E36-2B3C-4FE9-BCA4-763C2E7F820A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9/15/2015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7F6B8664-8646-4200-AE4E-1B44E24853F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4176E7-C63D-4E98-80E9-208B5B2D1849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9/15/2015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BD56F2-FD25-4AD2-84D8-31D72562EC1F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9F8927-9DC7-4EC1-8DBD-3E36E6A73CBD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9/15/2015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DCBFF-818F-4541-8D40-882C61730785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DE091D-F012-4689-B3C4-265A14ED1B67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DE091D-F012-4689-B3C4-265A14ED1B67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3DE091D-F012-4689-B3C4-265A14ED1B67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6A2E46B-A29C-41C4-B022-FF63553E4258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9/15/2015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75D346B-90DF-4912-B4D8-1914A34CF722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26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6594DA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FF3D39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FF3D39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BEFF4B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3DE091D-F012-4689-B3C4-265A14ED1B67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772400" cy="1143000"/>
          </a:xfrm>
        </p:spPr>
        <p:txBody>
          <a:bodyPr>
            <a:normAutofit fontScale="90000"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4900" dirty="0" smtClean="0">
                <a:solidFill>
                  <a:srgbClr val="3F7A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Research Methodology</a:t>
            </a:r>
            <a:br>
              <a:rPr lang="en-US" sz="4900" dirty="0" smtClean="0">
                <a:solidFill>
                  <a:srgbClr val="3F7A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3F7A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Study Design (1)</a:t>
            </a:r>
            <a:endParaRPr lang="en-US" dirty="0">
              <a:solidFill>
                <a:srgbClr val="3F7AD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3962400"/>
            <a:ext cx="8610600" cy="1828800"/>
          </a:xfrm>
        </p:spPr>
        <p:txBody>
          <a:bodyPr>
            <a:noAutofit/>
          </a:bodyPr>
          <a:lstStyle/>
          <a:p>
            <a:pPr algn="ctr" fontAlgn="auto">
              <a:lnSpc>
                <a:spcPct val="30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Davood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Khalili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MD, MPH, PhD 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 of Biostatistics &amp; Epidemiology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Research Institute for Endocrine Sciences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Shahid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Beheshti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University of Medical Sciences</a:t>
            </a:r>
          </a:p>
        </p:txBody>
      </p:sp>
    </p:spTree>
    <p:extLst>
      <p:ext uri="{BB962C8B-B14F-4D97-AF65-F5344CB8AC3E}">
        <p14:creationId xmlns:p14="http://schemas.microsoft.com/office/powerpoint/2010/main" val="175528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05400"/>
            <a:ext cx="8183880" cy="62484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cross-sectional studies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762000"/>
            <a:ext cx="3810000" cy="4114800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en-GB" sz="2100" b="1" i="0" u="sng" strike="noStrike" kern="1200" cap="none" spc="300" normalizeH="0" baseline="0" noProof="0" dirty="0" smtClean="0">
                <a:ln>
                  <a:noFill/>
                </a:ln>
                <a:solidFill>
                  <a:srgbClr val="00602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Advantages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en-GB" sz="21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602B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Useful for descriptive studies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602B"/>
              </a:buClr>
              <a:buSzPct val="80000"/>
              <a:buFont typeface="Wingdings 2"/>
              <a:buChar char=""/>
              <a:tabLst/>
              <a:defRPr/>
            </a:pPr>
            <a:endParaRPr kumimoji="0" lang="en-GB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602B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Rapid, inexpensive, can provide </a:t>
            </a:r>
            <a:r>
              <a:rPr kumimoji="0" lang="en-GB" sz="210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analytic clues</a:t>
            </a: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602B"/>
              </a:buClr>
              <a:buSzPct val="80000"/>
              <a:buFont typeface="Wingdings 2"/>
              <a:buChar char=""/>
              <a:tabLst/>
              <a:defRPr/>
            </a:pPr>
            <a:endParaRPr kumimoji="0" lang="en-GB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602B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Less prone to error about exposure recall bias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en-GB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0" y="762000"/>
            <a:ext cx="3810000" cy="4114800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2100" b="1" u="sng" spc="300" dirty="0">
                <a:solidFill>
                  <a:srgbClr val="C00000"/>
                </a:solidFill>
                <a:latin typeface="Arial" charset="0"/>
              </a:rPr>
              <a:t>Disadvantages</a:t>
            </a:r>
          </a:p>
          <a:p>
            <a:pPr marL="342900" indent="-342900">
              <a:spcBef>
                <a:spcPct val="20000"/>
              </a:spcBef>
            </a:pPr>
            <a:endParaRPr lang="en-GB" sz="2100" u="sng" dirty="0">
              <a:solidFill>
                <a:srgbClr val="FFFF00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FontTx/>
              <a:buChar char="•"/>
            </a:pPr>
            <a:r>
              <a:rPr lang="en-GB" sz="2200" dirty="0" smtClean="0">
                <a:latin typeface="Arial" charset="0"/>
              </a:rPr>
              <a:t>Prone to sample distortion bias.</a:t>
            </a: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FontTx/>
              <a:buChar char="•"/>
            </a:pPr>
            <a:endParaRPr lang="en-GB" sz="2200" dirty="0" smtClean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FontTx/>
              <a:buChar char="•"/>
            </a:pPr>
            <a:r>
              <a:rPr lang="en-GB" sz="2200" dirty="0" smtClean="0">
                <a:latin typeface="Arial" charset="0"/>
              </a:rPr>
              <a:t>Unable </a:t>
            </a:r>
            <a:r>
              <a:rPr lang="en-GB" sz="2200" dirty="0">
                <a:latin typeface="Arial" charset="0"/>
              </a:rPr>
              <a:t>to sort out what came first exposure or </a:t>
            </a:r>
            <a:r>
              <a:rPr lang="en-GB" sz="2200" dirty="0" smtClean="0">
                <a:latin typeface="Arial" charset="0"/>
              </a:rPr>
              <a:t>outcome</a:t>
            </a: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FontTx/>
              <a:buChar char="•"/>
            </a:pPr>
            <a:endParaRPr lang="en-GB" sz="22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FontTx/>
              <a:buChar char="•"/>
            </a:pPr>
            <a:r>
              <a:rPr lang="en-GB" sz="2200" dirty="0" smtClean="0"/>
              <a:t>Prone to seasonal and time to time variations</a:t>
            </a:r>
            <a:endParaRPr lang="en-GB" sz="2200" dirty="0">
              <a:latin typeface="Arial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Case-control Study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4114800" y="2209800"/>
            <a:ext cx="4648200" cy="31242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US" b="1" dirty="0" smtClean="0"/>
              <a:t>Population at risk</a:t>
            </a:r>
            <a:endParaRPr lang="en-US" b="1" dirty="0"/>
          </a:p>
        </p:txBody>
      </p:sp>
      <p:sp>
        <p:nvSpPr>
          <p:cNvPr id="13" name="Oval 6"/>
          <p:cNvSpPr>
            <a:spLocks noChangeArrowheads="1"/>
          </p:cNvSpPr>
          <p:nvPr/>
        </p:nvSpPr>
        <p:spPr bwMode="auto">
          <a:xfrm>
            <a:off x="5715000" y="2438400"/>
            <a:ext cx="1447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Cases</a:t>
            </a:r>
            <a:endParaRPr lang="en-US" dirty="0"/>
          </a:p>
        </p:txBody>
      </p:sp>
      <p:sp>
        <p:nvSpPr>
          <p:cNvPr id="15" name="Oval 8"/>
          <p:cNvSpPr>
            <a:spLocks noChangeArrowheads="1"/>
          </p:cNvSpPr>
          <p:nvPr/>
        </p:nvSpPr>
        <p:spPr bwMode="auto">
          <a:xfrm>
            <a:off x="5715000" y="4114800"/>
            <a:ext cx="1752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Controls</a:t>
            </a:r>
            <a:endParaRPr lang="en-US" dirty="0"/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533400" y="26670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>
                <a:latin typeface="Arial Black" pitchFamily="34" charset="0"/>
              </a:rPr>
              <a:t>Yes</a:t>
            </a:r>
            <a:endParaRPr lang="en-US" b="1" dirty="0"/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381000" y="32766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solidFill>
                  <a:srgbClr val="00B050"/>
                </a:solidFill>
                <a:latin typeface="Arial Black" pitchFamily="34" charset="0"/>
              </a:rPr>
              <a:t>No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381000" y="4191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latin typeface="Arial Black" pitchFamily="34" charset="0"/>
              </a:rPr>
              <a:t>Yes</a:t>
            </a: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838200" y="48768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B050"/>
                </a:solidFill>
                <a:latin typeface="Arial Black" pitchFamily="34" charset="0"/>
              </a:rPr>
              <a:t>No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rot="10800000">
            <a:off x="1524000" y="2895600"/>
            <a:ext cx="3962400" cy="762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>
            <a:off x="1447800" y="4495800"/>
            <a:ext cx="4038600" cy="1524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 flipV="1">
            <a:off x="1447800" y="2895600"/>
            <a:ext cx="762000" cy="4572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 flipV="1">
            <a:off x="1447800" y="4495800"/>
            <a:ext cx="685800" cy="3810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810000" y="1295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people who </a:t>
            </a:r>
            <a:r>
              <a:rPr lang="en-US" b="1" i="1" dirty="0" smtClean="0"/>
              <a:t>get the disease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people who </a:t>
            </a:r>
            <a:r>
              <a:rPr lang="en-US" b="1" i="1" dirty="0" smtClean="0"/>
              <a:t>do not get the disease</a:t>
            </a:r>
            <a:endParaRPr lang="en-US" b="1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2057400" y="1447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Compare</a:t>
            </a:r>
            <a:endParaRPr lang="en-US" dirty="0"/>
          </a:p>
        </p:txBody>
      </p:sp>
      <p:sp>
        <p:nvSpPr>
          <p:cNvPr id="48" name="Left Brace 47"/>
          <p:cNvSpPr/>
          <p:nvPr/>
        </p:nvSpPr>
        <p:spPr>
          <a:xfrm>
            <a:off x="3429000" y="1371600"/>
            <a:ext cx="304800" cy="53340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57200" y="3657600"/>
            <a:ext cx="2234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past</a:t>
            </a:r>
            <a:r>
              <a:rPr lang="en-US" dirty="0" smtClean="0"/>
              <a:t> "exposures“</a:t>
            </a:r>
            <a:endParaRPr lang="en-US" dirty="0"/>
          </a:p>
        </p:txBody>
      </p:sp>
      <p:sp>
        <p:nvSpPr>
          <p:cNvPr id="50" name="Oval 8"/>
          <p:cNvSpPr>
            <a:spLocks noChangeArrowheads="1"/>
          </p:cNvSpPr>
          <p:nvPr/>
        </p:nvSpPr>
        <p:spPr bwMode="auto">
          <a:xfrm>
            <a:off x="304800" y="4114800"/>
            <a:ext cx="1752600" cy="1143000"/>
          </a:xfrm>
          <a:prstGeom prst="ellips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" name="Oval 6"/>
          <p:cNvSpPr>
            <a:spLocks noChangeArrowheads="1"/>
          </p:cNvSpPr>
          <p:nvPr/>
        </p:nvSpPr>
        <p:spPr bwMode="auto">
          <a:xfrm>
            <a:off x="457200" y="2590800"/>
            <a:ext cx="1447800" cy="1066800"/>
          </a:xfrm>
          <a:prstGeom prst="ellips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807244">
            <a:off x="5642993" y="810611"/>
            <a:ext cx="2849880" cy="777240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First Step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219200"/>
            <a:ext cx="8641080" cy="4187952"/>
          </a:xfrm>
        </p:spPr>
        <p:txBody>
          <a:bodyPr/>
          <a:lstStyle/>
          <a:p>
            <a:r>
              <a:rPr lang="en-US" b="1" dirty="0" smtClean="0"/>
              <a:t>Selection of cases</a:t>
            </a:r>
          </a:p>
          <a:p>
            <a:pPr>
              <a:buFontTx/>
              <a:buNone/>
            </a:pPr>
            <a:r>
              <a:rPr lang="en-US" dirty="0" smtClean="0"/>
              <a:t>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Precise definition of ‘case’.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Inclusion / Exclusion criteria.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How are cases to be identified? How recruited?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807244">
            <a:off x="5832727" y="810613"/>
            <a:ext cx="2849880" cy="777240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Second Step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41080" cy="4187952"/>
          </a:xfrm>
        </p:spPr>
        <p:txBody>
          <a:bodyPr>
            <a:normAutofit/>
          </a:bodyPr>
          <a:lstStyle/>
          <a:p>
            <a:r>
              <a:rPr lang="en-US" b="1" dirty="0" smtClean="0"/>
              <a:t>Selection of Controls			</a:t>
            </a:r>
          </a:p>
          <a:p>
            <a:pPr>
              <a:buFontTx/>
              <a:buNone/>
            </a:pPr>
            <a:r>
              <a:rPr lang="en-US" dirty="0" smtClean="0"/>
              <a:t>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 Source ( hospital patients without disease; neighborhood controls; random sample of population; sibs).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 Inclusion / exclusion criteria.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1916" y="5326193"/>
            <a:ext cx="800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Controls must be related to the same population as the cases are.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47616" y="5257800"/>
            <a:ext cx="8115300" cy="567674"/>
          </a:xfrm>
          <a:prstGeom prst="roundRect">
            <a:avLst/>
          </a:prstGeom>
          <a:noFill/>
          <a:ln w="50800">
            <a:solidFill>
              <a:srgbClr val="FF0000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807244">
            <a:off x="5795393" y="1039212"/>
            <a:ext cx="2849880" cy="777240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Third Step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641080" cy="4187952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Collection of information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Identify risk factor of interest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Method of collection of information ( questionnaire;   medical records; employment records)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Same procedure to be used for cases and controls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Interviewer should be unaware who is a case and who a control.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09600" y="533400"/>
            <a:ext cx="8763000" cy="6858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Two Methods of Case Selection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304800" y="1524000"/>
            <a:ext cx="3962400" cy="4114800"/>
          </a:xfrm>
          <a:prstGeom prst="rect">
            <a:avLst/>
          </a:prstGeom>
          <a:noFill/>
          <a:ln/>
        </p:spPr>
        <p:txBody>
          <a:bodyPr vert="horz" lIns="182880" tIns="91440">
            <a:normAutofit/>
          </a:bodyPr>
          <a:lstStyle/>
          <a:p>
            <a:pPr marL="265176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100" b="1" dirty="0"/>
              <a:t>New (incident) </a:t>
            </a:r>
            <a:endParaRPr lang="en-US" sz="2100" b="1" dirty="0" smtClean="0"/>
          </a:p>
          <a:p>
            <a:pPr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n-US" sz="2100" b="1" dirty="0" smtClean="0"/>
              <a:t>   </a:t>
            </a: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cases </a:t>
            </a:r>
          </a:p>
          <a:p>
            <a:pPr marL="265176" marR="0" lvl="0" indent="-265176" algn="just" defTabSz="914400" rtl="0" eaLnBrk="1" fontAlgn="auto" latinLnBrk="0" hangingPunct="1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2100" b="1" dirty="0" smtClean="0"/>
              <a:t>	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they come up, controls are selected from those in the same setting at the same time.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495800" y="1600200"/>
            <a:ext cx="410229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100" b="1" dirty="0" smtClean="0"/>
              <a:t>Existing (</a:t>
            </a:r>
            <a:r>
              <a:rPr lang="en-US" sz="2100" b="1" dirty="0"/>
              <a:t>prevalent) </a:t>
            </a:r>
            <a:r>
              <a:rPr lang="en-US" sz="2100" b="1" dirty="0" smtClean="0"/>
              <a:t>cases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</a:pPr>
            <a:r>
              <a:rPr lang="en-US" sz="2100" dirty="0" smtClean="0"/>
              <a:t>from a defined population. From the same population a larger number of controls are identified.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676400" y="4495800"/>
            <a:ext cx="609600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dirty="0"/>
              <a:t>The Incident type of case-control study is stronger because diagnosis of cases and ascertainment of exposure is being done by the researcher.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533400" y="1219200"/>
            <a:ext cx="3810000" cy="3581400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txBody>
          <a:bodyPr vert="horz" lIns="182880" tIns="91440">
            <a:normAutofit fontScale="92500" lnSpcReduction="20000"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602B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000" dirty="0">
                <a:latin typeface="Arial" charset="0"/>
              </a:rPr>
              <a:t>Relatively cheap compared to cohort </a:t>
            </a:r>
            <a:r>
              <a:rPr lang="en-US" sz="2000" dirty="0" smtClean="0">
                <a:latin typeface="Arial" charset="0"/>
              </a:rPr>
              <a:t>studies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602B"/>
              </a:buClr>
              <a:buSzPct val="80000"/>
              <a:buFont typeface="Wingdings 2"/>
              <a:buChar char=""/>
              <a:tabLst/>
              <a:defRPr/>
            </a:pPr>
            <a:endParaRPr lang="en-US" sz="2000" dirty="0">
              <a:latin typeface="Arial" charset="0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602B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000" dirty="0">
                <a:latin typeface="Arial" charset="0"/>
              </a:rPr>
              <a:t>Relatively </a:t>
            </a:r>
            <a:r>
              <a:rPr lang="en-US" sz="2000" dirty="0" smtClean="0">
                <a:latin typeface="Arial" charset="0"/>
              </a:rPr>
              <a:t>quick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602B"/>
              </a:buClr>
              <a:buSzPct val="80000"/>
              <a:buFont typeface="Wingdings 2"/>
              <a:buChar char=""/>
              <a:tabLst/>
              <a:defRPr/>
            </a:pPr>
            <a:endParaRPr lang="en-US" sz="2000" dirty="0">
              <a:latin typeface="Arial" charset="0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602B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000" dirty="0">
                <a:latin typeface="Arial" charset="0"/>
              </a:rPr>
              <a:t>Useful for study of rare diseases</a:t>
            </a:r>
            <a:r>
              <a:rPr lang="en-US" sz="2000" dirty="0" smtClean="0">
                <a:latin typeface="Arial" charset="0"/>
              </a:rPr>
              <a:t>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602B"/>
              </a:buClr>
              <a:buSzPct val="80000"/>
              <a:buFont typeface="Wingdings 2"/>
              <a:buChar char=""/>
              <a:tabLst/>
              <a:defRPr/>
            </a:pPr>
            <a:endParaRPr lang="en-US" sz="2000" dirty="0">
              <a:latin typeface="Arial" charset="0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602B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000" dirty="0">
                <a:latin typeface="Arial" charset="0"/>
              </a:rPr>
              <a:t>No ethical </a:t>
            </a:r>
            <a:r>
              <a:rPr lang="en-US" sz="2000" dirty="0" smtClean="0">
                <a:latin typeface="Arial" charset="0"/>
              </a:rPr>
              <a:t>problems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602B"/>
              </a:buClr>
              <a:buSzPct val="80000"/>
              <a:buFont typeface="Wingdings 2"/>
              <a:buChar char=""/>
              <a:tabLst/>
              <a:defRPr/>
            </a:pPr>
            <a:endParaRPr lang="en-US" sz="2000" dirty="0">
              <a:latin typeface="Arial" charset="0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602B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000" dirty="0">
                <a:latin typeface="Arial" charset="0"/>
              </a:rPr>
              <a:t>Useful for diseases with long latent period.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602B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724400" y="1219200"/>
            <a:ext cx="3810000" cy="3581400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000" dirty="0" smtClean="0">
              <a:solidFill>
                <a:srgbClr val="FF0000"/>
              </a:solidFill>
              <a:latin typeface="Arial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000" dirty="0" smtClean="0">
                <a:latin typeface="Arial" charset="0"/>
              </a:rPr>
              <a:t>Estimate </a:t>
            </a:r>
            <a:r>
              <a:rPr lang="en-US" sz="2000" dirty="0">
                <a:latin typeface="Arial" charset="0"/>
              </a:rPr>
              <a:t>of disease incidence cannot be done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000" dirty="0">
                <a:latin typeface="Arial" charset="0"/>
              </a:rPr>
              <a:t>At times difficult to measure exposure accurately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000" dirty="0">
                <a:latin typeface="Arial" charset="0"/>
              </a:rPr>
              <a:t>Open to selection bias.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000" dirty="0">
                <a:latin typeface="Arial" charset="0"/>
              </a:rPr>
              <a:t>Difficult to interpret.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66800" y="838200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pc="300" dirty="0" smtClean="0">
                <a:solidFill>
                  <a:srgbClr val="00602B"/>
                </a:solidFill>
                <a:latin typeface="Arial" charset="0"/>
              </a:rPr>
              <a:t>ADVANTAGES</a:t>
            </a:r>
            <a:endParaRPr lang="en-US" sz="2000" b="1" spc="300" dirty="0">
              <a:solidFill>
                <a:srgbClr val="00602B"/>
              </a:solidFill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181600" y="838200"/>
            <a:ext cx="2514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pc="300" dirty="0">
                <a:solidFill>
                  <a:srgbClr val="C00000"/>
                </a:solidFill>
                <a:latin typeface="Arial" charset="0"/>
              </a:rPr>
              <a:t>Disadvantages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02609" y="5181600"/>
            <a:ext cx="8763000" cy="6858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Case-control </a:t>
            </a:r>
            <a:r>
              <a:rPr lang="en-US" sz="2400" dirty="0">
                <a:solidFill>
                  <a:schemeClr val="tx1"/>
                </a:solidFill>
              </a:rPr>
              <a:t>Studies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763000" cy="685800"/>
          </a:xfrm>
        </p:spPr>
        <p:txBody>
          <a:bodyPr>
            <a:normAutofit/>
          </a:bodyPr>
          <a:lstStyle/>
          <a:p>
            <a:pPr algn="ctr"/>
            <a:r>
              <a:rPr lang="en-US" sz="3000" dirty="0">
                <a:solidFill>
                  <a:schemeClr val="tx1"/>
                </a:solidFill>
              </a:rPr>
              <a:t>Results of a Case-Control Study</a:t>
            </a:r>
          </a:p>
        </p:txBody>
      </p:sp>
      <p:graphicFrame>
        <p:nvGraphicFramePr>
          <p:cNvPr id="5" name="Group 43"/>
          <p:cNvGraphicFramePr>
            <a:graphicFrameLocks noGrp="1"/>
          </p:cNvGraphicFramePr>
          <p:nvPr>
            <p:ph idx="1"/>
          </p:nvPr>
        </p:nvGraphicFramePr>
        <p:xfrm>
          <a:off x="609600" y="1524000"/>
          <a:ext cx="7924800" cy="3033715"/>
        </p:xfrm>
        <a:graphic>
          <a:graphicData uri="http://schemas.openxmlformats.org/drawingml/2006/table">
            <a:tbl>
              <a:tblPr/>
              <a:tblGrid>
                <a:gridCol w="2641600"/>
                <a:gridCol w="2641600"/>
                <a:gridCol w="2641600"/>
              </a:tblGrid>
              <a:tr h="624458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Risk factor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Disease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44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Yes (cases)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 (controls)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5358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Yes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6244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6244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609600" y="5029200"/>
            <a:ext cx="762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/>
              <a:t>N1 and N2 are fixed numbers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4000">
              <a:srgbClr val="0070C0"/>
            </a:gs>
            <a:gs pos="68000">
              <a:srgbClr val="85C2FF"/>
            </a:gs>
            <a:gs pos="88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685800"/>
            <a:ext cx="5486400" cy="1332706"/>
          </a:xfrm>
        </p:spPr>
        <p:txBody>
          <a:bodyPr>
            <a:noAutofit/>
          </a:bodyPr>
          <a:lstStyle/>
          <a:p>
            <a:pPr marL="484632" indent="0" algn="r" rtl="1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a-IR" sz="2800" b="1" dirty="0" smtClean="0">
                <a:ln w="6350">
                  <a:noFill/>
                </a:ln>
                <a:solidFill>
                  <a:srgbClr val="FFFF00"/>
                </a:solidFill>
                <a:latin typeface="Titr" panose="00000700000000000000" pitchFamily="2" charset="-78"/>
                <a:cs typeface="Titr" panose="00000700000000000000" pitchFamily="2" charset="-78"/>
              </a:rPr>
              <a:t>خوشبختانه فراگرفته ایم که بر اساس شواهد صحبت و عمل نماییم.</a:t>
            </a:r>
            <a:endParaRPr lang="en-US" sz="2800" b="1" dirty="0">
              <a:ln w="6350">
                <a:noFill/>
              </a:ln>
              <a:solidFill>
                <a:srgbClr val="FFFF00"/>
              </a:solidFill>
              <a:latin typeface="Titr" panose="00000700000000000000" pitchFamily="2" charset="-78"/>
              <a:cs typeface="Titr" panose="00000700000000000000" pitchFamily="2" charset="-78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499" y="2237860"/>
            <a:ext cx="2362200" cy="1566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286000" y="4648200"/>
            <a:ext cx="5656262" cy="1143000"/>
          </a:xfrm>
          <a:prstGeom prst="rect">
            <a:avLst/>
          </a:prstGeom>
        </p:spPr>
        <p:txBody>
          <a:bodyPr anchor="ctr"/>
          <a:lstStyle/>
          <a:p>
            <a:pPr marL="484632" algn="r" rtl="1">
              <a:lnSpc>
                <a:spcPct val="150000"/>
              </a:lnSpc>
              <a:spcBef>
                <a:spcPct val="0"/>
              </a:spcBef>
              <a:defRPr/>
            </a:pPr>
            <a:r>
              <a:rPr lang="fa-IR" sz="3200" b="1" dirty="0" smtClean="0">
                <a:ln w="6350">
                  <a:noFill/>
                </a:ln>
                <a:solidFill>
                  <a:schemeClr val="bg2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Titr" pitchFamily="2" charset="-78"/>
                <a:cs typeface="Titr" pitchFamily="2" charset="-78"/>
              </a:rPr>
              <a:t>اما آیا شواهد را تولید می کنیم؟!!</a:t>
            </a:r>
            <a:endParaRPr lang="en-US" sz="3200" b="1" dirty="0">
              <a:ln w="6350">
                <a:noFill/>
              </a:ln>
              <a:solidFill>
                <a:schemeClr val="bg2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itr" pitchFamily="2" charset="-78"/>
              <a:cs typeface="Titr" pitchFamily="2" charset="-78"/>
            </a:endParaRPr>
          </a:p>
        </p:txBody>
      </p:sp>
      <p:pic>
        <p:nvPicPr>
          <p:cNvPr id="2051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55" y="5029200"/>
            <a:ext cx="158273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Image result for Physician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800"/>
            <a:ext cx="2362200" cy="1552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0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8006" y="914399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Evidence to action needs research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2319" y="2290465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Conducting a research needs some tools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599" y="3902333"/>
            <a:ext cx="23336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66800" y="3440668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Study designs are these tools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89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 Design Categories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06051"/>
              </p:ext>
            </p:extLst>
          </p:nvPr>
        </p:nvGraphicFramePr>
        <p:xfrm>
          <a:off x="381000" y="1828800"/>
          <a:ext cx="7010400" cy="3886200"/>
        </p:xfrm>
        <a:graphic>
          <a:graphicData uri="http://schemas.openxmlformats.org/drawingml/2006/table">
            <a:tbl>
              <a:tblPr/>
              <a:tblGrid>
                <a:gridCol w="3505200"/>
                <a:gridCol w="3505200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+mn-ea"/>
                          <a:cs typeface="Titr" pitchFamily="2" charset="-78"/>
                        </a:rPr>
                        <a:t>Qualitative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+mn-ea"/>
                          <a:cs typeface="Titr" pitchFamily="2" charset="-78"/>
                        </a:rPr>
                        <a:t>Quantitative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tr" pitchFamily="2" charset="-78"/>
                        </a:rPr>
                        <a:t>Basic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tr" pitchFamily="2" charset="-78"/>
                        </a:rPr>
                        <a:t>Applied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tr" pitchFamily="2" charset="-78"/>
                        </a:rPr>
                        <a:t>Observational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tr" pitchFamily="2" charset="-78"/>
                        </a:rPr>
                        <a:t>Experimental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tr" pitchFamily="2" charset="-78"/>
                        </a:rPr>
                        <a:t>Descriptive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tr" pitchFamily="2" charset="-78"/>
                        </a:rPr>
                        <a:t>Analytic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9431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Study Design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Study Design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Left Brace 7"/>
          <p:cNvSpPr/>
          <p:nvPr/>
        </p:nvSpPr>
        <p:spPr>
          <a:xfrm>
            <a:off x="3200400" y="2566749"/>
            <a:ext cx="304800" cy="1371600"/>
          </a:xfrm>
          <a:prstGeom prst="leftBrace">
            <a:avLst/>
          </a:prstGeom>
          <a:ln w="3175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" y="1652349"/>
            <a:ext cx="69342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600000"/>
              </a:lnSpc>
              <a:buFont typeface="Wingdings" pitchFamily="2" charset="2"/>
              <a:buChar char="q"/>
            </a:pPr>
            <a:r>
              <a:rPr lang="en-US" sz="2400" i="1" dirty="0" smtClean="0"/>
              <a:t>Observational</a:t>
            </a:r>
          </a:p>
          <a:p>
            <a:pPr lvl="0">
              <a:lnSpc>
                <a:spcPct val="600000"/>
              </a:lnSpc>
              <a:buFont typeface="Wingdings" pitchFamily="2" charset="2"/>
              <a:buChar char="q"/>
            </a:pPr>
            <a:r>
              <a:rPr lang="en-US" sz="2400" i="1" dirty="0" smtClean="0"/>
              <a:t>Experimental   </a:t>
            </a:r>
            <a:r>
              <a:rPr lang="en-US" i="1" dirty="0" smtClean="0"/>
              <a:t>(Randomized Control Trial - RCT)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429000" y="2185749"/>
            <a:ext cx="2209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300000"/>
              </a:lnSpc>
              <a:buFont typeface="Wingdings" pitchFamily="2" charset="2"/>
              <a:buChar char="§"/>
            </a:pPr>
            <a:r>
              <a:rPr lang="en-US" dirty="0" smtClean="0"/>
              <a:t> Descriptive</a:t>
            </a:r>
          </a:p>
          <a:p>
            <a:pPr>
              <a:lnSpc>
                <a:spcPct val="300000"/>
              </a:lnSpc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sz="2400" b="1" dirty="0" smtClean="0"/>
              <a:t>Analytic</a:t>
            </a:r>
            <a:endParaRPr lang="en-US" sz="2400" b="1" dirty="0"/>
          </a:p>
        </p:txBody>
      </p:sp>
      <p:sp>
        <p:nvSpPr>
          <p:cNvPr id="11" name="Left Brace 10"/>
          <p:cNvSpPr/>
          <p:nvPr/>
        </p:nvSpPr>
        <p:spPr>
          <a:xfrm>
            <a:off x="5029200" y="3100149"/>
            <a:ext cx="304800" cy="1371600"/>
          </a:xfrm>
          <a:prstGeom prst="leftBrace">
            <a:avLst/>
          </a:prstGeom>
          <a:ln w="3175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34000" y="2871549"/>
            <a:ext cx="2286000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Courier New" pitchFamily="49" charset="0"/>
              <a:buChar char="o"/>
            </a:pPr>
            <a:r>
              <a:rPr lang="en-US" dirty="0" smtClean="0"/>
              <a:t> </a:t>
            </a:r>
            <a:r>
              <a:rPr lang="en-US" b="1" dirty="0" smtClean="0"/>
              <a:t>Cross-Sectional</a:t>
            </a:r>
          </a:p>
          <a:p>
            <a:pPr>
              <a:lnSpc>
                <a:spcPct val="200000"/>
              </a:lnSpc>
              <a:buFont typeface="Courier New" pitchFamily="49" charset="0"/>
              <a:buChar char="o"/>
            </a:pPr>
            <a:r>
              <a:rPr lang="en-US" b="1" dirty="0" smtClean="0"/>
              <a:t> Case-Control</a:t>
            </a:r>
          </a:p>
          <a:p>
            <a:pPr>
              <a:lnSpc>
                <a:spcPct val="200000"/>
              </a:lnSpc>
              <a:buFont typeface="Courier New" pitchFamily="49" charset="0"/>
              <a:buChar char="o"/>
            </a:pPr>
            <a:r>
              <a:rPr lang="en-US" b="1" dirty="0" smtClean="0"/>
              <a:t> Cohort</a:t>
            </a:r>
            <a:endParaRPr lang="en-US" b="1" dirty="0"/>
          </a:p>
        </p:txBody>
      </p:sp>
      <p:cxnSp>
        <p:nvCxnSpPr>
          <p:cNvPr id="17" name="Curved Connector 16"/>
          <p:cNvCxnSpPr/>
          <p:nvPr/>
        </p:nvCxnSpPr>
        <p:spPr>
          <a:xfrm>
            <a:off x="5181600" y="2642949"/>
            <a:ext cx="762000" cy="381000"/>
          </a:xfrm>
          <a:prstGeom prst="curvedConnector3">
            <a:avLst>
              <a:gd name="adj1" fmla="val 114478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437" y="499824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Report</a:t>
            </a:r>
          </a:p>
          <a:p>
            <a:r>
              <a:rPr lang="en-US" dirty="0" smtClean="0"/>
              <a:t>Case series</a:t>
            </a:r>
          </a:p>
          <a:p>
            <a:r>
              <a:rPr lang="en-US" dirty="0" smtClean="0"/>
              <a:t>Cross sectional</a:t>
            </a:r>
          </a:p>
          <a:p>
            <a:r>
              <a:rPr lang="en-US" dirty="0" smtClean="0"/>
              <a:t>Longitudinal</a:t>
            </a:r>
          </a:p>
          <a:p>
            <a:r>
              <a:rPr lang="en-US" dirty="0" smtClean="0"/>
              <a:t>Normative research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Secondary data analysis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smtClean="0">
                <a:solidFill>
                  <a:srgbClr val="00B0F0"/>
                </a:solidFill>
              </a:rPr>
              <a:t>summaries, meta-analysis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Ecological </a:t>
            </a: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Descriptive Study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loud Callout 3"/>
          <p:cNvSpPr/>
          <p:nvPr/>
        </p:nvSpPr>
        <p:spPr>
          <a:xfrm rot="208627">
            <a:off x="4929039" y="561571"/>
            <a:ext cx="3497212" cy="1828800"/>
          </a:xfrm>
          <a:prstGeom prst="cloudCallout">
            <a:avLst>
              <a:gd name="adj1" fmla="val -78038"/>
              <a:gd name="adj2" fmla="val -147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b="1" dirty="0" smtClean="0"/>
              <a:t>Who?  When?  Where?</a:t>
            </a:r>
            <a:endParaRPr lang="en-US" sz="2000" b="1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828800"/>
            <a:ext cx="81534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3 important questions to consider:</a:t>
            </a:r>
          </a:p>
          <a:p>
            <a:endParaRPr lang="en-GB" dirty="0" smtClean="0"/>
          </a:p>
          <a:p>
            <a:pPr lvl="1">
              <a:lnSpc>
                <a:spcPct val="200000"/>
              </a:lnSpc>
              <a:buFont typeface="Wingdings" pitchFamily="2" charset="2"/>
              <a:buChar char="q"/>
            </a:pPr>
            <a:r>
              <a:rPr lang="en-GB" dirty="0" smtClean="0"/>
              <a:t> Definition of the Population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q"/>
            </a:pPr>
            <a:r>
              <a:rPr lang="en-GB" dirty="0" smtClean="0"/>
              <a:t> Definition of Case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q"/>
            </a:pPr>
            <a:r>
              <a:rPr lang="en-GB" dirty="0" smtClean="0"/>
              <a:t> Definition of risk factors</a:t>
            </a:r>
          </a:p>
          <a:p>
            <a:pPr lvl="1">
              <a:lnSpc>
                <a:spcPct val="150000"/>
              </a:lnSpc>
            </a:pPr>
            <a:endParaRPr lang="en-GB" dirty="0" smtClean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Cross-Sectional Study</a:t>
            </a:r>
            <a:b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 prevalence study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1981200"/>
            <a:ext cx="2667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096000" y="2438400"/>
            <a:ext cx="22860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Case 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  Non-Case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0" y="19812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Target population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495800" y="2286000"/>
            <a:ext cx="1828800" cy="685800"/>
          </a:xfrm>
          <a:prstGeom prst="straightConnector1">
            <a:avLst/>
          </a:prstGeom>
          <a:ln w="317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505200" y="2971800"/>
            <a:ext cx="2819400" cy="762000"/>
          </a:xfrm>
          <a:prstGeom prst="straightConnector1">
            <a:avLst/>
          </a:prstGeom>
          <a:ln w="317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33400" y="48768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Prevalence of Dis. = No. of disease+ / No. of subjects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Prevalence of R.F. = No. of risk factor+ / No. of subjects</a:t>
            </a:r>
          </a:p>
          <a:p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6400800" y="2628900"/>
            <a:ext cx="609600" cy="4953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077200" y="2971800"/>
            <a:ext cx="381000" cy="5334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696200" y="3124200"/>
            <a:ext cx="4572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086600" y="3200400"/>
            <a:ext cx="685800" cy="6858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838200" y="990600"/>
            <a:ext cx="754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 dirty="0"/>
              <a:t>Trend </a:t>
            </a:r>
            <a:r>
              <a:rPr lang="en-GB" sz="2800" b="1" dirty="0" smtClean="0"/>
              <a:t>Design </a:t>
            </a:r>
            <a:r>
              <a:rPr lang="en-GB" sz="2000" b="1" dirty="0" smtClean="0"/>
              <a:t>in Cross-Sectional studies</a:t>
            </a:r>
            <a:endParaRPr lang="en-GB" sz="2000" dirty="0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81000" y="2971800"/>
            <a:ext cx="2286000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62000" y="3429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 dirty="0">
                <a:latin typeface="Arial Narrow" pitchFamily="34" charset="0"/>
              </a:rPr>
              <a:t>Population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267200" y="4114800"/>
            <a:ext cx="1371600" cy="12954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4419600" y="4948535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 dirty="0">
                <a:solidFill>
                  <a:schemeClr val="tx1"/>
                </a:solidFill>
              </a:rPr>
              <a:t>Disease Prevalence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4419600" y="4191000"/>
            <a:ext cx="762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 dirty="0">
                <a:solidFill>
                  <a:schemeClr val="tx1"/>
                </a:solidFill>
              </a:rPr>
              <a:t>Risk </a:t>
            </a:r>
            <a:r>
              <a:rPr lang="en-GB" sz="1200" b="1" dirty="0" smtClean="0">
                <a:solidFill>
                  <a:schemeClr val="tx1"/>
                </a:solidFill>
              </a:rPr>
              <a:t>Factor</a:t>
            </a:r>
          </a:p>
          <a:p>
            <a:pPr>
              <a:spcBef>
                <a:spcPct val="50000"/>
              </a:spcBef>
            </a:pPr>
            <a:r>
              <a:rPr lang="en-GB" sz="1200" b="1" dirty="0" smtClean="0"/>
              <a:t>or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495800" y="3657600"/>
            <a:ext cx="990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/>
              <a:t>Present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2514600" y="4114800"/>
            <a:ext cx="1447800" cy="3873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2438400" y="4343400"/>
            <a:ext cx="1295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/>
              <a:t>Sampling</a:t>
            </a: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5867400" y="3352800"/>
            <a:ext cx="1295400" cy="12954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5943600" y="27432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/>
              <a:t>Future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5943600" y="3352800"/>
            <a:ext cx="914400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>
                <a:solidFill>
                  <a:schemeClr val="tx1"/>
                </a:solidFill>
              </a:rPr>
              <a:t>Risk </a:t>
            </a:r>
            <a:r>
              <a:rPr lang="en-GB" sz="1400" b="1" dirty="0" smtClean="0">
                <a:solidFill>
                  <a:schemeClr val="tx1"/>
                </a:solidFill>
              </a:rPr>
              <a:t>Factor</a:t>
            </a:r>
          </a:p>
          <a:p>
            <a:pPr>
              <a:spcBef>
                <a:spcPct val="50000"/>
              </a:spcBef>
            </a:pPr>
            <a:r>
              <a:rPr lang="en-GB" sz="1400" b="1" dirty="0" smtClean="0"/>
              <a:t>or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5943600" y="4186535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 dirty="0">
                <a:solidFill>
                  <a:schemeClr val="tx1"/>
                </a:solidFill>
              </a:rPr>
              <a:t>Disease Prevalence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2667000" y="3429000"/>
            <a:ext cx="32004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3200400" y="32004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/>
              <a:t>Sampling</a:t>
            </a:r>
            <a:endParaRPr lang="en-GB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770</TotalTime>
  <Words>505</Words>
  <Application>Microsoft Office PowerPoint</Application>
  <PresentationFormat>On-screen Show (4:3)</PresentationFormat>
  <Paragraphs>152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Concourse</vt:lpstr>
      <vt:lpstr>Aspect</vt:lpstr>
      <vt:lpstr>1_Aspect</vt:lpstr>
      <vt:lpstr>Verve</vt:lpstr>
      <vt:lpstr>Research Methodology Study Design (1)</vt:lpstr>
      <vt:lpstr>خوشبختانه فراگرفته ایم که بر اساس شواهد صحبت و عمل نماییم.</vt:lpstr>
      <vt:lpstr>PowerPoint Presentation</vt:lpstr>
      <vt:lpstr>Study Design Categories</vt:lpstr>
      <vt:lpstr>PowerPoint Presentation</vt:lpstr>
      <vt:lpstr>PowerPoint Presentation</vt:lpstr>
      <vt:lpstr>Descriptive Study</vt:lpstr>
      <vt:lpstr>Cross-Sectional Study   or  prevalence study</vt:lpstr>
      <vt:lpstr>PowerPoint Presentation</vt:lpstr>
      <vt:lpstr>cross-sectional studies</vt:lpstr>
      <vt:lpstr>Case-control Study   </vt:lpstr>
      <vt:lpstr>First Step</vt:lpstr>
      <vt:lpstr>Second Step</vt:lpstr>
      <vt:lpstr>Third Step</vt:lpstr>
      <vt:lpstr>PowerPoint Presentation</vt:lpstr>
      <vt:lpstr>Case-control Studies</vt:lpstr>
      <vt:lpstr>Results of a Case-Control Study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ایزد یکتــــــا</dc:title>
  <dc:creator>Davood&amp;Nooshin</dc:creator>
  <cp:lastModifiedBy>conferance</cp:lastModifiedBy>
  <cp:revision>51</cp:revision>
  <dcterms:created xsi:type="dcterms:W3CDTF">2009-02-28T16:46:30Z</dcterms:created>
  <dcterms:modified xsi:type="dcterms:W3CDTF">2015-09-15T08:39:05Z</dcterms:modified>
</cp:coreProperties>
</file>