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61"/>
  </p:notesMasterIdLst>
  <p:sldIdLst>
    <p:sldId id="326" r:id="rId2"/>
    <p:sldId id="256" r:id="rId3"/>
    <p:sldId id="262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323" r:id="rId15"/>
    <p:sldId id="322" r:id="rId16"/>
    <p:sldId id="324" r:id="rId17"/>
    <p:sldId id="273" r:id="rId18"/>
    <p:sldId id="274" r:id="rId19"/>
    <p:sldId id="276" r:id="rId20"/>
    <p:sldId id="277" r:id="rId21"/>
    <p:sldId id="278" r:id="rId22"/>
    <p:sldId id="279" r:id="rId23"/>
    <p:sldId id="281" r:id="rId24"/>
    <p:sldId id="280" r:id="rId25"/>
    <p:sldId id="282" r:id="rId26"/>
    <p:sldId id="284" r:id="rId27"/>
    <p:sldId id="285" r:id="rId28"/>
    <p:sldId id="286" r:id="rId29"/>
    <p:sldId id="287" r:id="rId30"/>
    <p:sldId id="288" r:id="rId31"/>
    <p:sldId id="291" r:id="rId32"/>
    <p:sldId id="289" r:id="rId33"/>
    <p:sldId id="293" r:id="rId34"/>
    <p:sldId id="290" r:id="rId35"/>
    <p:sldId id="294" r:id="rId36"/>
    <p:sldId id="295" r:id="rId37"/>
    <p:sldId id="296" r:id="rId38"/>
    <p:sldId id="297" r:id="rId39"/>
    <p:sldId id="298" r:id="rId40"/>
    <p:sldId id="299" r:id="rId41"/>
    <p:sldId id="300" r:id="rId42"/>
    <p:sldId id="301" r:id="rId43"/>
    <p:sldId id="303" r:id="rId44"/>
    <p:sldId id="305" r:id="rId45"/>
    <p:sldId id="306" r:id="rId46"/>
    <p:sldId id="309" r:id="rId47"/>
    <p:sldId id="307" r:id="rId48"/>
    <p:sldId id="310" r:id="rId49"/>
    <p:sldId id="311" r:id="rId50"/>
    <p:sldId id="312" r:id="rId51"/>
    <p:sldId id="313" r:id="rId52"/>
    <p:sldId id="314" r:id="rId53"/>
    <p:sldId id="315" r:id="rId54"/>
    <p:sldId id="316" r:id="rId55"/>
    <p:sldId id="317" r:id="rId56"/>
    <p:sldId id="320" r:id="rId57"/>
    <p:sldId id="318" r:id="rId58"/>
    <p:sldId id="321" r:id="rId59"/>
    <p:sldId id="319" r:id="rId6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8"/>
      </p:cViewPr>
      <p:guideLst/>
    </p:cSldViewPr>
  </p:slideViewPr>
  <p:notesTextViewPr>
    <p:cViewPr>
      <p:scale>
        <a:sx n="400" d="100"/>
        <a:sy n="4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CB580F-15E0-4BB8-87C1-4710C8E38CC5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C5DFF4-417F-4846-82A1-8CA9D454B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603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5DFF4-417F-4846-82A1-8CA9D454B36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4128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5DFF4-417F-4846-82A1-8CA9D454B366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89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441B8-F729-4D18-B8D9-F218A9A4FFE3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F5095-A97B-4AE7-9CA8-B6811622E363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2765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441B8-F729-4D18-B8D9-F218A9A4FFE3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F5095-A97B-4AE7-9CA8-B6811622E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714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441B8-F729-4D18-B8D9-F218A9A4FFE3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F5095-A97B-4AE7-9CA8-B6811622E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1755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441B8-F729-4D18-B8D9-F218A9A4FFE3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F5095-A97B-4AE7-9CA8-B6811622E36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344404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441B8-F729-4D18-B8D9-F218A9A4FFE3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F5095-A97B-4AE7-9CA8-B6811622E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4069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441B8-F729-4D18-B8D9-F218A9A4FFE3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F5095-A97B-4AE7-9CA8-B6811622E36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861204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441B8-F729-4D18-B8D9-F218A9A4FFE3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F5095-A97B-4AE7-9CA8-B6811622E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6943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441B8-F729-4D18-B8D9-F218A9A4FFE3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F5095-A97B-4AE7-9CA8-B6811622E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1510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441B8-F729-4D18-B8D9-F218A9A4FFE3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F5095-A97B-4AE7-9CA8-B6811622E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13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441B8-F729-4D18-B8D9-F218A9A4FFE3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F5095-A97B-4AE7-9CA8-B6811622E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953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441B8-F729-4D18-B8D9-F218A9A4FFE3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F5095-A97B-4AE7-9CA8-B6811622E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740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441B8-F729-4D18-B8D9-F218A9A4FFE3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F5095-A97B-4AE7-9CA8-B6811622E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577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441B8-F729-4D18-B8D9-F218A9A4FFE3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F5095-A97B-4AE7-9CA8-B6811622E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506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441B8-F729-4D18-B8D9-F218A9A4FFE3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F5095-A97B-4AE7-9CA8-B6811622E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529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441B8-F729-4D18-B8D9-F218A9A4FFE3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F5095-A97B-4AE7-9CA8-B6811622E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56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441B8-F729-4D18-B8D9-F218A9A4FFE3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F5095-A97B-4AE7-9CA8-B6811622E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338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441B8-F729-4D18-B8D9-F218A9A4FFE3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F5095-A97B-4AE7-9CA8-B6811622E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513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E4441B8-F729-4D18-B8D9-F218A9A4FFE3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A0F5095-A97B-4AE7-9CA8-B6811622E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2089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  <p:sldLayoutId id="214748370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903" y="685798"/>
            <a:ext cx="11477297" cy="56046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2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43790" y="947890"/>
            <a:ext cx="1172230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Some mutations are associated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with </a:t>
            </a:r>
            <a:r>
              <a:rPr lang="en-US" sz="2800" dirty="0">
                <a:solidFill>
                  <a:srgbClr val="FFFF00"/>
                </a:solidFill>
                <a:latin typeface="ScalaLancetPro"/>
              </a:rPr>
              <a:t>up to 50% risk of other endocrine </a:t>
            </a:r>
            <a:r>
              <a:rPr lang="en-US" sz="2800" dirty="0" smtClean="0">
                <a:latin typeface="ScalaLancetPro"/>
              </a:rPr>
              <a:t>tumors</a:t>
            </a:r>
            <a:endParaRPr lang="en-US" sz="2800" dirty="0">
              <a:latin typeface="ScalaLancetPro"/>
            </a:endParaRPr>
          </a:p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(</a:t>
            </a:r>
            <a:r>
              <a:rPr lang="en-US" sz="2800" dirty="0" smtClean="0">
                <a:latin typeface="ScalaLancetPro"/>
              </a:rPr>
              <a:t>e g</a:t>
            </a:r>
            <a:r>
              <a:rPr lang="en-US" sz="2800" dirty="0">
                <a:latin typeface="ScalaLancetPro"/>
              </a:rPr>
              <a:t>, </a:t>
            </a:r>
            <a:r>
              <a:rPr lang="en-US" sz="2800" dirty="0" err="1" smtClean="0">
                <a:latin typeface="ScalaLancetPro"/>
              </a:rPr>
              <a:t>pheochromocytoma</a:t>
            </a:r>
            <a:r>
              <a:rPr lang="en-US" sz="2800" dirty="0">
                <a:latin typeface="ScalaLancetPro"/>
              </a:rPr>
              <a:t>, hyperparathyroidism), and as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a consequence, only patients with </a:t>
            </a:r>
            <a:r>
              <a:rPr lang="en-US" sz="2800" dirty="0">
                <a:solidFill>
                  <a:srgbClr val="FFFF00"/>
                </a:solidFill>
                <a:latin typeface="ScalaLancetPro"/>
              </a:rPr>
              <a:t>specific predisposing</a:t>
            </a:r>
          </a:p>
          <a:p>
            <a:pPr>
              <a:lnSpc>
                <a:spcPct val="150000"/>
              </a:lnSpc>
            </a:pPr>
            <a:r>
              <a:rPr lang="en-US" sz="2800" i="1" dirty="0">
                <a:solidFill>
                  <a:srgbClr val="FFFF00"/>
                </a:solidFill>
                <a:latin typeface="ScalaLancetPro-Italic"/>
              </a:rPr>
              <a:t>RET </a:t>
            </a:r>
            <a:r>
              <a:rPr lang="en-US" sz="2800" dirty="0">
                <a:solidFill>
                  <a:srgbClr val="FFFF00"/>
                </a:solidFill>
                <a:latin typeface="ScalaLancetPro"/>
              </a:rPr>
              <a:t>mutations</a:t>
            </a:r>
            <a:r>
              <a:rPr lang="en-US" sz="2800" dirty="0">
                <a:latin typeface="ScalaLancetPro"/>
              </a:rPr>
              <a:t> require periodic screening for these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conditions.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30151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9312" y="2449855"/>
            <a:ext cx="1173729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>
                <a:solidFill>
                  <a:srgbClr val="FFFF00"/>
                </a:solidFill>
                <a:latin typeface="Shaker2Lancet-Bold"/>
              </a:rPr>
              <a:t>Differentiated thyroid cancer</a:t>
            </a:r>
            <a:endParaRPr lang="en-US" sz="5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6705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9095" y="311769"/>
            <a:ext cx="11947161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solidFill>
                  <a:srgbClr val="FFFF00"/>
                </a:solidFill>
                <a:latin typeface="ScalaLancetPro"/>
              </a:rPr>
              <a:t>Unfortunately</a:t>
            </a:r>
            <a:r>
              <a:rPr lang="en-US" sz="2800" dirty="0">
                <a:latin typeface="ScalaLancetPro"/>
              </a:rPr>
              <a:t>, such a tailored strategy does not exist for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most of differentiated thyroid cancers that are diagnosed</a:t>
            </a:r>
            <a:r>
              <a:rPr lang="en-US" sz="2800" dirty="0" smtClean="0">
                <a:latin typeface="ScalaLancetPro"/>
              </a:rPr>
              <a:t>.</a:t>
            </a:r>
            <a:endParaRPr lang="en-US" sz="2800" dirty="0">
              <a:latin typeface="ScalaLancetPro"/>
            </a:endParaRPr>
          </a:p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For the general, </a:t>
            </a:r>
            <a:r>
              <a:rPr lang="en-US" sz="2800" dirty="0">
                <a:solidFill>
                  <a:srgbClr val="FFFF00"/>
                </a:solidFill>
                <a:latin typeface="ScalaLancetPro"/>
              </a:rPr>
              <a:t>asymptomatic adult population</a:t>
            </a:r>
            <a:r>
              <a:rPr lang="en-US" sz="2800" dirty="0">
                <a:latin typeface="ScalaLancetPro"/>
              </a:rPr>
              <a:t>, the US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rgbClr val="FFFF00"/>
                </a:solidFill>
                <a:latin typeface="ScalaLancetPro"/>
              </a:rPr>
              <a:t>Preventive Services Task Force recommends </a:t>
            </a:r>
            <a:r>
              <a:rPr lang="en-US" sz="2800" dirty="0">
                <a:latin typeface="ScalaLancetPro"/>
              </a:rPr>
              <a:t>against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screening for thyroid cancer, since the potential risks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outweigh any potential benefits</a:t>
            </a:r>
            <a:r>
              <a:rPr lang="en-US" sz="2800" dirty="0" smtClean="0">
                <a:latin typeface="ScalaLancetPro"/>
              </a:rPr>
              <a:t>. </a:t>
            </a:r>
            <a:r>
              <a:rPr lang="en-US" sz="2800" dirty="0">
                <a:latin typeface="ScalaLancetPro"/>
              </a:rPr>
              <a:t>Moreover, thyroid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cancers detected by screening typically consist of small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papillary carcinomas with a very low degree of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malignancy, and are therefore </a:t>
            </a:r>
            <a:r>
              <a:rPr lang="en-US" sz="2800" dirty="0">
                <a:solidFill>
                  <a:srgbClr val="FFFF00"/>
                </a:solidFill>
                <a:latin typeface="ScalaLancetPro"/>
              </a:rPr>
              <a:t>unlikely to affect overall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rgbClr val="FFFF00"/>
                </a:solidFill>
                <a:latin typeface="ScalaLancetPro"/>
              </a:rPr>
              <a:t>survival or quality of life</a:t>
            </a:r>
            <a:r>
              <a:rPr lang="en-US" sz="2800" dirty="0" smtClean="0">
                <a:solidFill>
                  <a:srgbClr val="FFFF00"/>
                </a:solidFill>
                <a:latin typeface="ScalaLancetPro"/>
              </a:rPr>
              <a:t>.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9050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08681" y="251804"/>
            <a:ext cx="12296931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FFFF00"/>
                </a:solidFill>
                <a:latin typeface="ScalaLancetPro"/>
              </a:rPr>
              <a:t>Between 1999 and 2008</a:t>
            </a:r>
            <a:r>
              <a:rPr lang="en-US" sz="2400" dirty="0">
                <a:latin typeface="ScalaLancetPro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ScalaLancetPro"/>
              </a:rPr>
              <a:t>the incidence of thyroid cancer increased by a multiple of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ScalaLancetPro"/>
              </a:rPr>
              <a:t>6·4</a:t>
            </a:r>
            <a:r>
              <a:rPr lang="en-US" sz="2400" dirty="0" smtClean="0">
                <a:latin typeface="ScalaLancetPro"/>
              </a:rPr>
              <a:t>, </a:t>
            </a:r>
            <a:r>
              <a:rPr lang="en-US" sz="2400" dirty="0">
                <a:latin typeface="ScalaLancetPro"/>
              </a:rPr>
              <a:t>whereas </a:t>
            </a:r>
            <a:r>
              <a:rPr lang="en-US" sz="2400" dirty="0">
                <a:solidFill>
                  <a:srgbClr val="FFFF00"/>
                </a:solidFill>
                <a:latin typeface="ScalaLancetPro"/>
              </a:rPr>
              <a:t>thyroid cancer mortality remained stable</a:t>
            </a:r>
            <a:r>
              <a:rPr lang="en-US" sz="2400" dirty="0" smtClean="0">
                <a:solidFill>
                  <a:srgbClr val="FFFF00"/>
                </a:solidFill>
                <a:latin typeface="ScalaLancetPro"/>
              </a:rPr>
              <a:t>.</a:t>
            </a:r>
            <a:endParaRPr lang="en-US" sz="2400" dirty="0">
              <a:solidFill>
                <a:srgbClr val="FFFF00"/>
              </a:solidFill>
              <a:latin typeface="ScalaLancetPro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FFFF00"/>
                </a:solidFill>
                <a:latin typeface="ScalaLancetPro"/>
              </a:rPr>
              <a:t>Between 2008 and 2010</a:t>
            </a:r>
            <a:r>
              <a:rPr lang="en-US" sz="2400" dirty="0">
                <a:latin typeface="ScalaLancetPro"/>
              </a:rPr>
              <a:t>, thyroid cancer screening was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ScalaLancetPro"/>
              </a:rPr>
              <a:t>associated with increased detection of a single </a:t>
            </a:r>
            <a:r>
              <a:rPr lang="en-US" sz="2400" dirty="0" err="1">
                <a:latin typeface="ScalaLancetPro"/>
              </a:rPr>
              <a:t>histotype</a:t>
            </a:r>
            <a:r>
              <a:rPr lang="en-US" sz="2400" dirty="0">
                <a:latin typeface="ScalaLancetPro"/>
              </a:rPr>
              <a:t> of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ScalaLancetPro"/>
              </a:rPr>
              <a:t>thyroid cancer (papillary), but again was not associated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ScalaLancetPro"/>
              </a:rPr>
              <a:t>with a change in cancer-specific mortality</a:t>
            </a:r>
            <a:r>
              <a:rPr lang="en-US" sz="2400" dirty="0" smtClean="0">
                <a:latin typeface="ScalaLancetPro"/>
              </a:rPr>
              <a:t>. </a:t>
            </a:r>
            <a:r>
              <a:rPr lang="en-US" sz="2400" dirty="0">
                <a:latin typeface="ScalaLancetPro"/>
              </a:rPr>
              <a:t>Many screened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ScalaLancetPro"/>
              </a:rPr>
              <a:t>individuals underwent further diagnostic tests and invasive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ScalaLancetPro"/>
              </a:rPr>
              <a:t>procedures, such as </a:t>
            </a:r>
            <a:r>
              <a:rPr lang="en-US" sz="2400" dirty="0">
                <a:solidFill>
                  <a:srgbClr val="FFFF00"/>
                </a:solidFill>
                <a:latin typeface="ScalaLancetPro"/>
              </a:rPr>
              <a:t>fine-needle aspiration biopsy </a:t>
            </a:r>
            <a:r>
              <a:rPr lang="en-US" sz="2400" dirty="0">
                <a:latin typeface="ScalaLancetPro"/>
              </a:rPr>
              <a:t>and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ScalaLancetPro"/>
              </a:rPr>
              <a:t>, </a:t>
            </a:r>
            <a:r>
              <a:rPr lang="en-US" sz="2400" dirty="0" smtClean="0">
                <a:solidFill>
                  <a:srgbClr val="FFFF00"/>
                </a:solidFill>
                <a:latin typeface="ScalaLancetPro"/>
              </a:rPr>
              <a:t>thyroid surgery e</a:t>
            </a:r>
            <a:r>
              <a:rPr lang="en-US" sz="2400" dirty="0" smtClean="0">
                <a:latin typeface="ScalaLancetPro"/>
              </a:rPr>
              <a:t>xperienced </a:t>
            </a:r>
            <a:r>
              <a:rPr lang="en-US" sz="2400" dirty="0">
                <a:latin typeface="ScalaLancetPro"/>
              </a:rPr>
              <a:t>the </a:t>
            </a:r>
            <a:r>
              <a:rPr lang="en-US" sz="2400" dirty="0">
                <a:solidFill>
                  <a:srgbClr val="FFFF00"/>
                </a:solidFill>
                <a:latin typeface="ScalaLancetPro"/>
              </a:rPr>
              <a:t>anxiety</a:t>
            </a:r>
            <a:r>
              <a:rPr lang="en-US" sz="2400" dirty="0">
                <a:latin typeface="ScalaLancetPro"/>
              </a:rPr>
              <a:t> of a potential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ScalaLancetPro"/>
              </a:rPr>
              <a:t>cancer diagnosis.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342517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1686" y="365760"/>
            <a:ext cx="10072468" cy="5936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99064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128" y="323558"/>
            <a:ext cx="10550769" cy="6288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6019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015" y="464233"/>
            <a:ext cx="11718388" cy="609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4584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99212" y="472431"/>
            <a:ext cx="1175228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solidFill>
                  <a:srgbClr val="FFFF00"/>
                </a:solidFill>
                <a:latin typeface="ScalaLancetPro"/>
              </a:rPr>
              <a:t>Despite these risks</a:t>
            </a:r>
            <a:r>
              <a:rPr lang="en-US" sz="2800" dirty="0">
                <a:latin typeface="ScalaLancetPro"/>
              </a:rPr>
              <a:t>, the case for screening is </a:t>
            </a:r>
            <a:r>
              <a:rPr lang="en-US" sz="2800" dirty="0">
                <a:solidFill>
                  <a:srgbClr val="FFFF00"/>
                </a:solidFill>
                <a:latin typeface="ScalaLancetPro"/>
              </a:rPr>
              <a:t>stronger for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rgbClr val="FFFF00"/>
                </a:solidFill>
                <a:latin typeface="ScalaLancetPro"/>
              </a:rPr>
              <a:t>symptomatic patients</a:t>
            </a:r>
            <a:r>
              <a:rPr lang="en-US" sz="2800" dirty="0">
                <a:latin typeface="ScalaLancetPro"/>
              </a:rPr>
              <a:t> or for individuals who have an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increased risk of thyroid cancer because of a </a:t>
            </a:r>
            <a:r>
              <a:rPr lang="en-US" sz="2800" dirty="0">
                <a:solidFill>
                  <a:srgbClr val="FFFF00"/>
                </a:solidFill>
                <a:latin typeface="ScalaLancetPro"/>
              </a:rPr>
              <a:t>history of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rgbClr val="FFFF00"/>
                </a:solidFill>
                <a:latin typeface="ScalaLancetPro"/>
              </a:rPr>
              <a:t>exposure to </a:t>
            </a:r>
            <a:r>
              <a:rPr lang="en-US" sz="2800" dirty="0" err="1">
                <a:solidFill>
                  <a:srgbClr val="FFFF00"/>
                </a:solidFill>
                <a:latin typeface="ScalaLancetPro"/>
              </a:rPr>
              <a:t>ionising</a:t>
            </a:r>
            <a:r>
              <a:rPr lang="en-US" sz="2800" dirty="0">
                <a:solidFill>
                  <a:srgbClr val="FFFF00"/>
                </a:solidFill>
                <a:latin typeface="ScalaLancetPro"/>
              </a:rPr>
              <a:t> radiation</a:t>
            </a:r>
            <a:r>
              <a:rPr lang="en-US" sz="2800" dirty="0">
                <a:latin typeface="ScalaLancetPro"/>
              </a:rPr>
              <a:t>, </a:t>
            </a:r>
            <a:r>
              <a:rPr lang="en-US" sz="2800" dirty="0">
                <a:solidFill>
                  <a:srgbClr val="FFFF00"/>
                </a:solidFill>
                <a:latin typeface="ScalaLancetPro"/>
              </a:rPr>
              <a:t>inherited genetic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rgbClr val="FFFF00"/>
                </a:solidFill>
                <a:latin typeface="ScalaLancetPro"/>
              </a:rPr>
              <a:t>syndromes</a:t>
            </a:r>
            <a:r>
              <a:rPr lang="en-US" sz="2800" dirty="0">
                <a:latin typeface="ScalaLancetPro"/>
              </a:rPr>
              <a:t> associated with thyroid cancer, or a </a:t>
            </a:r>
            <a:r>
              <a:rPr lang="en-US" sz="2800" dirty="0">
                <a:solidFill>
                  <a:srgbClr val="FFFF00"/>
                </a:solidFill>
                <a:latin typeface="ScalaLancetPro"/>
              </a:rPr>
              <a:t>family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rgbClr val="FFFF00"/>
                </a:solidFill>
                <a:latin typeface="ScalaLancetPro"/>
              </a:rPr>
              <a:t>history of differentiated thyroid cancer</a:t>
            </a:r>
            <a:r>
              <a:rPr lang="en-US" sz="2800" dirty="0">
                <a:latin typeface="ScalaLancetPro"/>
              </a:rPr>
              <a:t>. It is to these groups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that we now turn in our analysis of </a:t>
            </a:r>
            <a:r>
              <a:rPr lang="en-US" sz="2800" u="sng" dirty="0">
                <a:latin typeface="ScalaLancetPro"/>
              </a:rPr>
              <a:t>evidence </a:t>
            </a:r>
            <a:r>
              <a:rPr lang="en-US" sz="2800" u="sng" dirty="0">
                <a:solidFill>
                  <a:srgbClr val="FFFF00"/>
                </a:solidFill>
                <a:latin typeface="ScalaLancetPro"/>
              </a:rPr>
              <a:t>supporting</a:t>
            </a:r>
          </a:p>
          <a:p>
            <a:pPr>
              <a:lnSpc>
                <a:spcPct val="150000"/>
              </a:lnSpc>
            </a:pPr>
            <a:r>
              <a:rPr lang="en-US" sz="2800" u="sng" dirty="0">
                <a:solidFill>
                  <a:srgbClr val="FFFF00"/>
                </a:solidFill>
                <a:latin typeface="ScalaLancetPro"/>
              </a:rPr>
              <a:t>thyroid screening</a:t>
            </a:r>
            <a:r>
              <a:rPr lang="en-US" sz="2800" u="sng" dirty="0">
                <a:latin typeface="ScalaLancetPro"/>
              </a:rPr>
              <a:t>.</a:t>
            </a:r>
            <a:endParaRPr lang="en-US" sz="2800" u="sng" dirty="0"/>
          </a:p>
        </p:txBody>
      </p:sp>
    </p:spTree>
    <p:extLst>
      <p:ext uri="{BB962C8B-B14F-4D97-AF65-F5344CB8AC3E}">
        <p14:creationId xmlns:p14="http://schemas.microsoft.com/office/powerpoint/2010/main" val="25335219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03160" y="2524807"/>
            <a:ext cx="1038818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dirty="0" err="1">
                <a:solidFill>
                  <a:srgbClr val="FFFF00"/>
                </a:solidFill>
                <a:latin typeface="Shaker2Lancet-Bold"/>
              </a:rPr>
              <a:t>Ionising</a:t>
            </a:r>
            <a:r>
              <a:rPr lang="en-US" sz="6000" b="1" dirty="0">
                <a:solidFill>
                  <a:srgbClr val="FFFF00"/>
                </a:solidFill>
                <a:latin typeface="Shaker2Lancet-Bold"/>
              </a:rPr>
              <a:t> radiation</a:t>
            </a:r>
            <a:endParaRPr lang="en-US" sz="6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2425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9823" y="310489"/>
            <a:ext cx="1205209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Exposure to </a:t>
            </a:r>
            <a:r>
              <a:rPr lang="en-US" sz="2800" dirty="0" err="1" smtClean="0">
                <a:latin typeface="ScalaLancetPro"/>
              </a:rPr>
              <a:t>ionising</a:t>
            </a:r>
            <a:r>
              <a:rPr lang="en-US" sz="2800" dirty="0" smtClean="0">
                <a:latin typeface="ScalaLancetPro"/>
              </a:rPr>
              <a:t> </a:t>
            </a:r>
            <a:r>
              <a:rPr lang="en-US" sz="2800" dirty="0">
                <a:latin typeface="ScalaLancetPro"/>
              </a:rPr>
              <a:t>radiation in childhood is a</a:t>
            </a:r>
          </a:p>
          <a:p>
            <a:pPr>
              <a:lnSpc>
                <a:spcPct val="150000"/>
              </a:lnSpc>
            </a:pPr>
            <a:r>
              <a:rPr lang="en-US" sz="2800" dirty="0" err="1" smtClean="0">
                <a:latin typeface="ScalaLancetPro"/>
              </a:rPr>
              <a:t>recognised</a:t>
            </a:r>
            <a:r>
              <a:rPr lang="en-US" sz="2800" dirty="0" smtClean="0">
                <a:latin typeface="ScalaLancetPro"/>
              </a:rPr>
              <a:t> </a:t>
            </a:r>
            <a:r>
              <a:rPr lang="en-US" sz="2800" dirty="0">
                <a:latin typeface="ScalaLancetPro"/>
              </a:rPr>
              <a:t>risk factor for differentiated thyroid cancer.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Exposure to low doses of </a:t>
            </a:r>
            <a:r>
              <a:rPr lang="en-US" sz="2800" dirty="0" err="1" smtClean="0">
                <a:latin typeface="ScalaLancetPro"/>
              </a:rPr>
              <a:t>ionising</a:t>
            </a:r>
            <a:r>
              <a:rPr lang="en-US" sz="2800" dirty="0" smtClean="0">
                <a:latin typeface="ScalaLancetPro"/>
              </a:rPr>
              <a:t> </a:t>
            </a:r>
            <a:r>
              <a:rPr lang="en-US" sz="2800" dirty="0">
                <a:latin typeface="ScalaLancetPro"/>
              </a:rPr>
              <a:t>radiation is experienced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ScalaLancetPro"/>
              </a:rPr>
              <a:t>daily by the general population and is estimated at </a:t>
            </a:r>
            <a:r>
              <a:rPr lang="en-US" sz="2800" dirty="0" smtClean="0">
                <a:solidFill>
                  <a:srgbClr val="FFFF00"/>
                </a:solidFill>
                <a:latin typeface="ScalaLancetPro"/>
              </a:rPr>
              <a:t>about</a:t>
            </a:r>
            <a:r>
              <a:rPr lang="en-US" sz="2800" dirty="0">
                <a:solidFill>
                  <a:srgbClr val="FFFF00"/>
                </a:solidFill>
                <a:latin typeface="ScalaLancetPro"/>
              </a:rPr>
              <a:t>3·0–3·6 </a:t>
            </a:r>
            <a:r>
              <a:rPr lang="en-US" sz="2800" dirty="0" err="1">
                <a:solidFill>
                  <a:srgbClr val="FFFF00"/>
                </a:solidFill>
                <a:latin typeface="ScalaLancetPro"/>
              </a:rPr>
              <a:t>mSv</a:t>
            </a:r>
            <a:r>
              <a:rPr lang="en-US" sz="2800" dirty="0">
                <a:solidFill>
                  <a:srgbClr val="FFFF00"/>
                </a:solidFill>
                <a:latin typeface="ScalaLancetPro"/>
              </a:rPr>
              <a:t>/year </a:t>
            </a:r>
            <a:r>
              <a:rPr lang="en-US" sz="2800" dirty="0">
                <a:latin typeface="ScalaLancetPro"/>
              </a:rPr>
              <a:t>for the </a:t>
            </a:r>
            <a:r>
              <a:rPr lang="en-US" sz="2800" dirty="0" smtClean="0">
                <a:latin typeface="ScalaLancetPro"/>
              </a:rPr>
              <a:t>USA. </a:t>
            </a:r>
            <a:r>
              <a:rPr lang="en-US" sz="2800" dirty="0">
                <a:latin typeface="ScalaLancetPro"/>
              </a:rPr>
              <a:t>By 2006, the average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exposure in the USA had </a:t>
            </a:r>
            <a:r>
              <a:rPr lang="en-US" sz="2800" dirty="0">
                <a:solidFill>
                  <a:srgbClr val="FFFF00"/>
                </a:solidFill>
                <a:latin typeface="ScalaLancetPro"/>
              </a:rPr>
              <a:t>increased to 6·2 </a:t>
            </a:r>
            <a:r>
              <a:rPr lang="en-US" sz="2800" dirty="0" err="1">
                <a:solidFill>
                  <a:srgbClr val="FFFF00"/>
                </a:solidFill>
                <a:latin typeface="ScalaLancetPro"/>
              </a:rPr>
              <a:t>mSv</a:t>
            </a:r>
            <a:r>
              <a:rPr lang="en-US" sz="2800" dirty="0">
                <a:solidFill>
                  <a:srgbClr val="FFFF00"/>
                </a:solidFill>
                <a:latin typeface="ScalaLancetPro"/>
              </a:rPr>
              <a:t>/year</a:t>
            </a:r>
            <a:r>
              <a:rPr lang="en-US" sz="2800" dirty="0">
                <a:latin typeface="ScalaLancetPro"/>
              </a:rPr>
              <a:t>, and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medical and environmental radiation each account for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about half of the total </a:t>
            </a:r>
            <a:r>
              <a:rPr lang="en-US" sz="2800" dirty="0" smtClean="0">
                <a:latin typeface="ScalaLancetPro"/>
              </a:rPr>
              <a:t>dose. </a:t>
            </a:r>
            <a:r>
              <a:rPr lang="en-US" sz="2800" dirty="0">
                <a:latin typeface="ScalaLancetPro"/>
              </a:rPr>
              <a:t>However, radiation exposure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varies widely according to context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5070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61703" y="1813809"/>
            <a:ext cx="11364686" cy="32787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800" b="1" dirty="0">
                <a:solidFill>
                  <a:srgbClr val="FFFF00"/>
                </a:solidFill>
                <a:latin typeface="Shaker2Lancet-Bold"/>
              </a:rPr>
              <a:t>Screening for differentiated thyroid cancer in selected</a:t>
            </a:r>
          </a:p>
          <a:p>
            <a:pPr>
              <a:lnSpc>
                <a:spcPct val="150000"/>
              </a:lnSpc>
            </a:pPr>
            <a:r>
              <a:rPr lang="en-US" sz="4800" b="1" dirty="0">
                <a:solidFill>
                  <a:srgbClr val="FFFF00"/>
                </a:solidFill>
                <a:latin typeface="Shaker2Lancet-Bold"/>
              </a:rPr>
              <a:t>populations</a:t>
            </a:r>
            <a:endParaRPr lang="en-US" sz="4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24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399" y="588126"/>
            <a:ext cx="1163236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latin typeface="ScalaLancetPro"/>
              </a:rPr>
              <a:t>Lower doses can be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latin typeface="ScalaLancetPro"/>
              </a:rPr>
              <a:t>due to exposure to medical imaging procedures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latin typeface="ScalaLancetPro"/>
              </a:rPr>
              <a:t>(</a:t>
            </a:r>
            <a:r>
              <a:rPr lang="en-US" sz="3200" dirty="0" smtClean="0">
                <a:latin typeface="ScalaLancetPro"/>
              </a:rPr>
              <a:t>e g</a:t>
            </a:r>
            <a:r>
              <a:rPr lang="en-US" sz="3200" dirty="0">
                <a:latin typeface="ScalaLancetPro"/>
              </a:rPr>
              <a:t>, </a:t>
            </a:r>
            <a:r>
              <a:rPr lang="en-US" sz="3200" dirty="0">
                <a:solidFill>
                  <a:srgbClr val="FFFF00"/>
                </a:solidFill>
                <a:latin typeface="ScalaLancetPro"/>
              </a:rPr>
              <a:t>exposure from chest radiography is about 0·01 </a:t>
            </a:r>
            <a:r>
              <a:rPr lang="en-US" sz="3200" dirty="0" err="1">
                <a:solidFill>
                  <a:srgbClr val="FFFF00"/>
                </a:solidFill>
                <a:latin typeface="ScalaLancetPro"/>
              </a:rPr>
              <a:t>mGy</a:t>
            </a:r>
            <a:r>
              <a:rPr lang="en-US" sz="3200" dirty="0">
                <a:latin typeface="ScalaLancetPro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latin typeface="ScalaLancetPro"/>
              </a:rPr>
              <a:t>and </a:t>
            </a:r>
            <a:r>
              <a:rPr lang="en-US" sz="3200" dirty="0">
                <a:solidFill>
                  <a:srgbClr val="FFFF00"/>
                </a:solidFill>
                <a:latin typeface="ScalaLancetPro"/>
              </a:rPr>
              <a:t>exposure from a CT scan is 10–20 </a:t>
            </a:r>
            <a:r>
              <a:rPr lang="en-US" sz="3200" dirty="0" err="1">
                <a:solidFill>
                  <a:srgbClr val="FFFF00"/>
                </a:solidFill>
                <a:latin typeface="ScalaLancetPro"/>
              </a:rPr>
              <a:t>mGy</a:t>
            </a:r>
            <a:r>
              <a:rPr lang="en-US" sz="3200" dirty="0" smtClean="0">
                <a:latin typeface="ScalaLancetPro"/>
              </a:rPr>
              <a:t>), </a:t>
            </a:r>
            <a:r>
              <a:rPr lang="en-US" sz="3200" dirty="0">
                <a:latin typeface="ScalaLancetPro"/>
              </a:rPr>
              <a:t>whereas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latin typeface="ScalaLancetPro"/>
              </a:rPr>
              <a:t>higher doses can be due </a:t>
            </a:r>
            <a:r>
              <a:rPr lang="en-US" sz="3200" dirty="0">
                <a:solidFill>
                  <a:srgbClr val="FFFF00"/>
                </a:solidFill>
                <a:latin typeface="ScalaLancetPro"/>
              </a:rPr>
              <a:t>to therapeutic radiotherapy </a:t>
            </a:r>
            <a:r>
              <a:rPr lang="en-US" sz="3200" dirty="0">
                <a:latin typeface="ScalaLancetPro"/>
              </a:rPr>
              <a:t>for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latin typeface="ScalaLancetPro"/>
              </a:rPr>
              <a:t>malignancy or to </a:t>
            </a:r>
            <a:r>
              <a:rPr lang="en-US" sz="3200" dirty="0">
                <a:solidFill>
                  <a:srgbClr val="FFFF00"/>
                </a:solidFill>
                <a:latin typeface="ScalaLancetPro"/>
              </a:rPr>
              <a:t>nuclear accidents </a:t>
            </a:r>
            <a:r>
              <a:rPr lang="en-US" sz="3200" dirty="0">
                <a:latin typeface="ScalaLancetPro"/>
              </a:rPr>
              <a:t>(</a:t>
            </a:r>
            <a:r>
              <a:rPr lang="en-US" sz="3200" dirty="0">
                <a:solidFill>
                  <a:srgbClr val="FFFF00"/>
                </a:solidFill>
                <a:latin typeface="ScalaLancetPro"/>
              </a:rPr>
              <a:t>up to 40 </a:t>
            </a:r>
            <a:r>
              <a:rPr lang="en-US" sz="3200" dirty="0" err="1">
                <a:solidFill>
                  <a:srgbClr val="FFFF00"/>
                </a:solidFill>
                <a:latin typeface="ScalaLancetPro"/>
              </a:rPr>
              <a:t>Gy</a:t>
            </a:r>
            <a:r>
              <a:rPr lang="en-US" sz="3200" dirty="0">
                <a:latin typeface="ScalaLancetPro"/>
              </a:rPr>
              <a:t>).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0389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84223" y="835782"/>
            <a:ext cx="1185722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The lowest dose associated with a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detectable thyroid cancer risk is about </a:t>
            </a:r>
            <a:r>
              <a:rPr lang="en-US" sz="2800" dirty="0">
                <a:solidFill>
                  <a:srgbClr val="FFFF00"/>
                </a:solidFill>
                <a:latin typeface="ScalaLancetPro"/>
              </a:rPr>
              <a:t>50–100 </a:t>
            </a:r>
            <a:r>
              <a:rPr lang="en-US" sz="2800" dirty="0" err="1" smtClean="0">
                <a:solidFill>
                  <a:srgbClr val="FFFF00"/>
                </a:solidFill>
                <a:latin typeface="ScalaLancetPro"/>
              </a:rPr>
              <a:t>m</a:t>
            </a:r>
            <a:r>
              <a:rPr lang="en-US" sz="2800" dirty="0" err="1" smtClean="0">
                <a:latin typeface="ScalaLancetPro"/>
              </a:rPr>
              <a:t>Gy</a:t>
            </a:r>
            <a:r>
              <a:rPr lang="en-US" sz="2800" dirty="0" smtClean="0">
                <a:latin typeface="ScalaLancetPro"/>
              </a:rPr>
              <a:t>. </a:t>
            </a:r>
            <a:r>
              <a:rPr lang="en-US" sz="2800" dirty="0">
                <a:latin typeface="ScalaLancetPro"/>
              </a:rPr>
              <a:t>The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probability of cancer increases with higher cumulative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radiation doses, with a plateau at very high doses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rgbClr val="FFFF00"/>
                </a:solidFill>
                <a:latin typeface="ScalaLancetPro"/>
              </a:rPr>
              <a:t>(&gt;30 </a:t>
            </a:r>
            <a:r>
              <a:rPr lang="en-US" sz="2800" dirty="0" err="1">
                <a:solidFill>
                  <a:srgbClr val="FFFF00"/>
                </a:solidFill>
                <a:latin typeface="ScalaLancetPro"/>
              </a:rPr>
              <a:t>Gy</a:t>
            </a:r>
            <a:r>
              <a:rPr lang="en-US" sz="2800" dirty="0" smtClean="0">
                <a:latin typeface="ScalaLancetPro"/>
              </a:rPr>
              <a:t>) </a:t>
            </a:r>
            <a:r>
              <a:rPr lang="en-US" sz="2800" dirty="0">
                <a:latin typeface="ScalaLancetPro"/>
              </a:rPr>
              <a:t>In individuals who have high exposure, thyroid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cancer is detected after a latency period of </a:t>
            </a:r>
            <a:r>
              <a:rPr lang="en-US" sz="2800" dirty="0">
                <a:solidFill>
                  <a:srgbClr val="FFFF00"/>
                </a:solidFill>
                <a:latin typeface="ScalaLancetPro"/>
              </a:rPr>
              <a:t>at least 5 years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rgbClr val="FFFF00"/>
                </a:solidFill>
                <a:latin typeface="ScalaLancetPro"/>
              </a:rPr>
              <a:t>after </a:t>
            </a:r>
            <a:r>
              <a:rPr lang="en-US" sz="2800" dirty="0" smtClean="0">
                <a:solidFill>
                  <a:srgbClr val="FFFF00"/>
                </a:solidFill>
                <a:latin typeface="ScalaLancetPro"/>
              </a:rPr>
              <a:t>exposure</a:t>
            </a:r>
            <a:r>
              <a:rPr lang="en-US" sz="2800" dirty="0" smtClean="0">
                <a:latin typeface="ScalaLancetPro"/>
              </a:rPr>
              <a:t>, </a:t>
            </a:r>
            <a:r>
              <a:rPr lang="en-US" sz="2800" dirty="0">
                <a:latin typeface="ScalaLancetPro"/>
              </a:rPr>
              <a:t>and the risk persists for several decades</a:t>
            </a:r>
            <a:r>
              <a:rPr lang="en-US" dirty="0">
                <a:latin typeface="ScalaLancetPro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2074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29193" y="947890"/>
            <a:ext cx="1151244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studies consistently report an association between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increasing risk of radiation-induced thyroid cancer and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rgbClr val="FFFF00"/>
                </a:solidFill>
                <a:latin typeface="ScalaLancetPro"/>
              </a:rPr>
              <a:t>decreasing age at </a:t>
            </a:r>
            <a:r>
              <a:rPr lang="en-US" sz="2800" dirty="0" smtClean="0">
                <a:solidFill>
                  <a:srgbClr val="FFFF00"/>
                </a:solidFill>
                <a:latin typeface="ScalaLancetPro"/>
              </a:rPr>
              <a:t>exposure</a:t>
            </a:r>
            <a:r>
              <a:rPr lang="en-US" sz="2800" dirty="0" smtClean="0">
                <a:latin typeface="ScalaLancetPro"/>
              </a:rPr>
              <a:t>. </a:t>
            </a:r>
            <a:r>
              <a:rPr lang="en-US" sz="2800" dirty="0">
                <a:latin typeface="ScalaLancetPro"/>
              </a:rPr>
              <a:t>Some studies have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observed an </a:t>
            </a:r>
            <a:r>
              <a:rPr lang="en-US" sz="2800" dirty="0">
                <a:solidFill>
                  <a:srgbClr val="FFFF00"/>
                </a:solidFill>
                <a:latin typeface="ScalaLancetPro"/>
              </a:rPr>
              <a:t>increased risk in </a:t>
            </a:r>
            <a:r>
              <a:rPr lang="en-US" sz="2800" dirty="0" smtClean="0">
                <a:solidFill>
                  <a:srgbClr val="FFFF00"/>
                </a:solidFill>
                <a:latin typeface="ScalaLancetPro"/>
              </a:rPr>
              <a:t>women</a:t>
            </a:r>
            <a:r>
              <a:rPr lang="en-US" sz="2800" dirty="0" smtClean="0">
                <a:latin typeface="ScalaLancetPro"/>
              </a:rPr>
              <a:t>, </a:t>
            </a:r>
            <a:r>
              <a:rPr lang="en-US" sz="2800" dirty="0">
                <a:latin typeface="ScalaLancetPro"/>
              </a:rPr>
              <a:t>and suggest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that </a:t>
            </a:r>
            <a:r>
              <a:rPr lang="en-US" sz="2800" dirty="0">
                <a:solidFill>
                  <a:srgbClr val="FFFF00"/>
                </a:solidFill>
                <a:latin typeface="ScalaLancetPro"/>
              </a:rPr>
              <a:t>iodine insufficiency </a:t>
            </a:r>
            <a:r>
              <a:rPr lang="en-US" sz="2800" dirty="0">
                <a:latin typeface="ScalaLancetPro"/>
              </a:rPr>
              <a:t>could play a role in increasing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the risk of radiation-induced thyroid cancer.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257621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34322" y="2704688"/>
            <a:ext cx="114824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FFFF00"/>
                </a:solidFill>
                <a:latin typeface="Shaker2Lancet-Bold"/>
              </a:rPr>
              <a:t>Atomic bomb survivors and nuclear fallout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9092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99410" y="484370"/>
            <a:ext cx="1183223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A pronounced increase in excess relative risk per </a:t>
            </a:r>
            <a:r>
              <a:rPr lang="en-US" sz="2800" dirty="0" err="1">
                <a:latin typeface="ScalaLancetPro"/>
              </a:rPr>
              <a:t>Gy</a:t>
            </a:r>
            <a:r>
              <a:rPr lang="en-US" sz="2800" dirty="0">
                <a:latin typeface="ScalaLancetPro"/>
              </a:rPr>
              <a:t> of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exposure was found in </a:t>
            </a:r>
            <a:r>
              <a:rPr lang="en-US" sz="2800" dirty="0">
                <a:solidFill>
                  <a:srgbClr val="FFFF00"/>
                </a:solidFill>
                <a:latin typeface="ScalaLancetPro"/>
              </a:rPr>
              <a:t>Hiroshima and Nagasaki </a:t>
            </a:r>
            <a:r>
              <a:rPr lang="en-US" sz="2800" dirty="0">
                <a:latin typeface="ScalaLancetPro"/>
              </a:rPr>
              <a:t>atomic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bomb survivors who were </a:t>
            </a:r>
            <a:r>
              <a:rPr lang="en-US" sz="2800" dirty="0">
                <a:solidFill>
                  <a:srgbClr val="FFFF00"/>
                </a:solidFill>
                <a:latin typeface="ScalaLancetPro"/>
              </a:rPr>
              <a:t>aged 20 years or younger </a:t>
            </a:r>
            <a:r>
              <a:rPr lang="en-US" sz="2800" dirty="0">
                <a:latin typeface="ScalaLancetPro"/>
              </a:rPr>
              <a:t>at the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time of </a:t>
            </a:r>
            <a:r>
              <a:rPr lang="en-US" sz="2800" dirty="0" smtClean="0">
                <a:latin typeface="ScalaLancetPro"/>
              </a:rPr>
              <a:t>exposure, </a:t>
            </a:r>
            <a:r>
              <a:rPr lang="en-US" sz="2800" dirty="0">
                <a:latin typeface="ScalaLancetPro"/>
              </a:rPr>
              <a:t>and in </a:t>
            </a:r>
            <a:r>
              <a:rPr lang="en-US" sz="2800" dirty="0">
                <a:solidFill>
                  <a:srgbClr val="FFFF00"/>
                </a:solidFill>
                <a:latin typeface="ScalaLancetPro"/>
              </a:rPr>
              <a:t>Chernoby</a:t>
            </a:r>
            <a:r>
              <a:rPr lang="en-US" sz="2800" dirty="0">
                <a:latin typeface="ScalaLancetPro"/>
              </a:rPr>
              <a:t>l fallout survivors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who were </a:t>
            </a:r>
            <a:r>
              <a:rPr lang="en-US" sz="2800" dirty="0">
                <a:solidFill>
                  <a:srgbClr val="FFFF00"/>
                </a:solidFill>
                <a:latin typeface="ScalaLancetPro"/>
              </a:rPr>
              <a:t>aged 18 </a:t>
            </a:r>
            <a:r>
              <a:rPr lang="en-US" sz="2800" dirty="0">
                <a:latin typeface="ScalaLancetPro"/>
              </a:rPr>
              <a:t>years or younger at the time of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ScalaLancetPro"/>
              </a:rPr>
              <a:t>Exposure. </a:t>
            </a:r>
            <a:r>
              <a:rPr lang="en-US" sz="2800" dirty="0">
                <a:latin typeface="ScalaLancetPro"/>
              </a:rPr>
              <a:t>A </a:t>
            </a:r>
            <a:r>
              <a:rPr lang="en-US" sz="2800" dirty="0">
                <a:solidFill>
                  <a:srgbClr val="FFFF00"/>
                </a:solidFill>
                <a:latin typeface="ScalaLancetPro"/>
              </a:rPr>
              <a:t>linear dose–response </a:t>
            </a:r>
            <a:r>
              <a:rPr lang="en-US" sz="2800" dirty="0">
                <a:latin typeface="ScalaLancetPro"/>
              </a:rPr>
              <a:t>relationship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between the absorbed radiation dose to the thyroid and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the risk of thyroid cancer was found in the Chernobyl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ScalaLancetPro"/>
              </a:rPr>
              <a:t>cohort.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586661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69299" y="398708"/>
            <a:ext cx="11122701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In addition, the risk of thyroid cancer increased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with </a:t>
            </a:r>
            <a:r>
              <a:rPr lang="en-US" sz="2800" dirty="0">
                <a:solidFill>
                  <a:srgbClr val="FFFF00"/>
                </a:solidFill>
                <a:latin typeface="ScalaLancetPro"/>
              </a:rPr>
              <a:t>decreasing age at </a:t>
            </a:r>
            <a:r>
              <a:rPr lang="en-US" sz="2800" dirty="0" smtClean="0">
                <a:solidFill>
                  <a:srgbClr val="FFFF00"/>
                </a:solidFill>
                <a:latin typeface="ScalaLancetPro"/>
              </a:rPr>
              <a:t>exposure,</a:t>
            </a:r>
            <a:r>
              <a:rPr lang="en-US" sz="2800" dirty="0" smtClean="0">
                <a:latin typeface="ScalaLancetPro"/>
              </a:rPr>
              <a:t> </a:t>
            </a:r>
            <a:r>
              <a:rPr lang="en-US" sz="2800" dirty="0">
                <a:latin typeface="ScalaLancetPro"/>
              </a:rPr>
              <a:t>but there was no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increase in cancer risk for those exposed to radiation while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they were </a:t>
            </a:r>
            <a:r>
              <a:rPr lang="en-US" sz="2800" dirty="0">
                <a:solidFill>
                  <a:srgbClr val="FFFF00"/>
                </a:solidFill>
                <a:latin typeface="ScalaLancetPro"/>
              </a:rPr>
              <a:t>in </a:t>
            </a:r>
            <a:r>
              <a:rPr lang="en-US" sz="2800" dirty="0" smtClean="0">
                <a:solidFill>
                  <a:srgbClr val="FFFF00"/>
                </a:solidFill>
                <a:latin typeface="ScalaLancetPro"/>
              </a:rPr>
              <a:t>utero</a:t>
            </a:r>
            <a:r>
              <a:rPr lang="en-US" sz="2800" dirty="0" smtClean="0">
                <a:latin typeface="ScalaLancetPro"/>
              </a:rPr>
              <a:t>. </a:t>
            </a:r>
            <a:r>
              <a:rPr lang="en-US" sz="2800" dirty="0">
                <a:latin typeface="ScalaLancetPro"/>
              </a:rPr>
              <a:t>An association between </a:t>
            </a:r>
            <a:r>
              <a:rPr lang="en-US" sz="2800" dirty="0">
                <a:solidFill>
                  <a:srgbClr val="FFFF00"/>
                </a:solidFill>
                <a:latin typeface="ScalaLancetPro"/>
              </a:rPr>
              <a:t>iodine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rgbClr val="FFFF00"/>
                </a:solidFill>
                <a:latin typeface="ScalaLancetPro"/>
              </a:rPr>
              <a:t>deficiency</a:t>
            </a:r>
            <a:r>
              <a:rPr lang="en-US" sz="2800" dirty="0">
                <a:latin typeface="ScalaLancetPro"/>
              </a:rPr>
              <a:t> and excess risk per </a:t>
            </a:r>
            <a:r>
              <a:rPr lang="en-US" sz="2800" dirty="0" err="1">
                <a:latin typeface="ScalaLancetPro"/>
              </a:rPr>
              <a:t>Gy</a:t>
            </a:r>
            <a:r>
              <a:rPr lang="en-US" sz="2800" dirty="0">
                <a:latin typeface="ScalaLancetPro"/>
              </a:rPr>
              <a:t> of exposure was also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found,</a:t>
            </a:r>
            <a:r>
              <a:rPr lang="en-US" sz="2800" dirty="0"/>
              <a:t> Although some reports found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an increase in thyroid cancer incidence among workers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involved in the recovery of the areas contaminated by the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Chernobyl fallout</a:t>
            </a:r>
          </a:p>
        </p:txBody>
      </p:sp>
    </p:spTree>
    <p:extLst>
      <p:ext uri="{BB962C8B-B14F-4D97-AF65-F5344CB8AC3E}">
        <p14:creationId xmlns:p14="http://schemas.microsoft.com/office/powerpoint/2010/main" val="40087200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54044" y="239843"/>
            <a:ext cx="11557417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ScalaLancetPro"/>
              </a:rPr>
              <a:t>The International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ScalaLancetPro"/>
              </a:rPr>
              <a:t>Agency for Research on Cancer recently released a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ScalaLancetPro"/>
              </a:rPr>
              <a:t>technical publication54 containing recommendations on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ScalaLancetPro"/>
              </a:rPr>
              <a:t>long-term strategies for thyroid health monitoring after a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ScalaLancetPro"/>
              </a:rPr>
              <a:t>nuclear power plant accident. Although the expert group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FFFF00"/>
                </a:solidFill>
                <a:latin typeface="ScalaLancetPro"/>
              </a:rPr>
              <a:t>recommends against population thyroid screening after a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FFFF00"/>
                </a:solidFill>
                <a:latin typeface="ScalaLancetPro"/>
              </a:rPr>
              <a:t>nuclear accident,</a:t>
            </a:r>
            <a:r>
              <a:rPr lang="en-US" sz="2400" dirty="0">
                <a:latin typeface="ScalaLancetPro"/>
              </a:rPr>
              <a:t> it suggests considering—on an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ScalaLancetPro"/>
              </a:rPr>
              <a:t>individual basis—long-term </a:t>
            </a:r>
            <a:r>
              <a:rPr lang="en-US" sz="2400" dirty="0">
                <a:solidFill>
                  <a:srgbClr val="FFFF00"/>
                </a:solidFill>
                <a:latin typeface="ScalaLancetPro"/>
              </a:rPr>
              <a:t>thyroid monitoring </a:t>
            </a:r>
            <a:r>
              <a:rPr lang="en-US" sz="2400" dirty="0">
                <a:latin typeface="ScalaLancetPro"/>
              </a:rPr>
              <a:t>for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ScalaLancetPro"/>
              </a:rPr>
              <a:t>higher risk populations (namely people who were exposed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FFFF00"/>
                </a:solidFill>
                <a:latin typeface="ScalaLancetPro"/>
              </a:rPr>
              <a:t>in utero</a:t>
            </a:r>
            <a:r>
              <a:rPr lang="en-US" sz="2400" dirty="0">
                <a:latin typeface="ScalaLancetPro"/>
              </a:rPr>
              <a:t>, </a:t>
            </a:r>
            <a:r>
              <a:rPr lang="en-US" sz="2400" dirty="0">
                <a:solidFill>
                  <a:srgbClr val="FFFF00"/>
                </a:solidFill>
                <a:latin typeface="ScalaLancetPro"/>
              </a:rPr>
              <a:t>during childhood</a:t>
            </a:r>
            <a:r>
              <a:rPr lang="en-US" sz="2400" dirty="0">
                <a:latin typeface="ScalaLancetPro"/>
              </a:rPr>
              <a:t>, or in </a:t>
            </a:r>
            <a:r>
              <a:rPr lang="en-US" sz="2400" dirty="0">
                <a:solidFill>
                  <a:srgbClr val="FFFF00"/>
                </a:solidFill>
                <a:latin typeface="ScalaLancetPro"/>
              </a:rPr>
              <a:t>adolescence with a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FFFF00"/>
                </a:solidFill>
                <a:latin typeface="ScalaLancetPro"/>
              </a:rPr>
              <a:t>thyroid dose of 100–500 </a:t>
            </a:r>
            <a:r>
              <a:rPr lang="en-US" sz="2400" dirty="0" smtClean="0">
                <a:solidFill>
                  <a:srgbClr val="FFFF00"/>
                </a:solidFill>
                <a:latin typeface="ScalaLancetPro"/>
              </a:rPr>
              <a:t>m </a:t>
            </a:r>
            <a:r>
              <a:rPr lang="en-US" sz="2400" dirty="0" err="1" smtClean="0">
                <a:solidFill>
                  <a:srgbClr val="FFFF00"/>
                </a:solidFill>
                <a:latin typeface="ScalaLancetPro"/>
              </a:rPr>
              <a:t>Gy</a:t>
            </a:r>
            <a:r>
              <a:rPr lang="en-US" sz="2400" dirty="0">
                <a:latin typeface="ScalaLancetPro"/>
              </a:rPr>
              <a:t>).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087622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33928" y="2284964"/>
            <a:ext cx="1107773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dirty="0">
                <a:solidFill>
                  <a:srgbClr val="FFFF00"/>
                </a:solidFill>
                <a:latin typeface="Shaker2Lancet-Bold"/>
              </a:rPr>
              <a:t>Therapeutic radiation</a:t>
            </a:r>
            <a:endParaRPr lang="en-US" sz="6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9098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9291" y="457441"/>
            <a:ext cx="1167733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Numerous studies have documented an increased risk of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thyroid cancer after </a:t>
            </a:r>
            <a:r>
              <a:rPr lang="en-US" sz="2800" dirty="0">
                <a:solidFill>
                  <a:srgbClr val="FFFF00"/>
                </a:solidFill>
                <a:latin typeface="ScalaLancetPro"/>
              </a:rPr>
              <a:t>therapeutic external radiation </a:t>
            </a:r>
            <a:r>
              <a:rPr lang="en-US" sz="2800" dirty="0">
                <a:latin typeface="ScalaLancetPro"/>
              </a:rPr>
              <a:t>of the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head and neck regions, the results of which are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ScalaLancetPro"/>
              </a:rPr>
              <a:t> </a:t>
            </a:r>
            <a:r>
              <a:rPr lang="en-US" sz="2800" dirty="0">
                <a:latin typeface="ScalaLancetPro"/>
              </a:rPr>
              <a:t>Similar to what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has been seen for </a:t>
            </a:r>
            <a:r>
              <a:rPr lang="en-US" sz="2800" dirty="0">
                <a:solidFill>
                  <a:srgbClr val="FFFF00"/>
                </a:solidFill>
                <a:latin typeface="ScalaLancetPro"/>
              </a:rPr>
              <a:t>internal exposure </a:t>
            </a:r>
            <a:r>
              <a:rPr lang="en-US" sz="2800" dirty="0">
                <a:latin typeface="ScalaLancetPro"/>
              </a:rPr>
              <a:t>from fallout, thyroid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cancer risk also increases with decreasing age under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external </a:t>
            </a:r>
            <a:r>
              <a:rPr lang="en-US" sz="2800" dirty="0" smtClean="0">
                <a:latin typeface="ScalaLancetPro"/>
              </a:rPr>
              <a:t>exposure, </a:t>
            </a:r>
            <a:r>
              <a:rPr lang="en-US" sz="2800" dirty="0">
                <a:latin typeface="ScalaLancetPro"/>
              </a:rPr>
              <a:t>showing a linear dose–response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ScalaLancetPro"/>
              </a:rPr>
              <a:t>relationship, </a:t>
            </a:r>
            <a:r>
              <a:rPr lang="en-US" sz="2800" dirty="0">
                <a:latin typeface="ScalaLancetPro"/>
              </a:rPr>
              <a:t>including at </a:t>
            </a:r>
            <a:r>
              <a:rPr lang="en-US" sz="2800" dirty="0">
                <a:solidFill>
                  <a:srgbClr val="FFFF00"/>
                </a:solidFill>
                <a:latin typeface="ScalaLancetPro"/>
              </a:rPr>
              <a:t>low doses (&lt;0·1 </a:t>
            </a:r>
            <a:r>
              <a:rPr lang="en-US" sz="2800" dirty="0" smtClean="0">
                <a:solidFill>
                  <a:srgbClr val="FFFF00"/>
                </a:solidFill>
                <a:latin typeface="ScalaLancetPro"/>
              </a:rPr>
              <a:t>G y</a:t>
            </a:r>
            <a:r>
              <a:rPr lang="en-US" sz="2800" dirty="0" smtClean="0">
                <a:latin typeface="ScalaLancetPro"/>
              </a:rPr>
              <a:t>), </a:t>
            </a:r>
            <a:r>
              <a:rPr lang="en-US" sz="2800" dirty="0">
                <a:latin typeface="ScalaLancetPro"/>
              </a:rPr>
              <a:t>with a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plateau for very </a:t>
            </a:r>
            <a:r>
              <a:rPr lang="en-US" sz="2800" dirty="0">
                <a:solidFill>
                  <a:srgbClr val="FFFF00"/>
                </a:solidFill>
                <a:latin typeface="ScalaLancetPro"/>
              </a:rPr>
              <a:t>high doses (&gt;30 </a:t>
            </a:r>
            <a:r>
              <a:rPr lang="en-US" sz="2800" dirty="0" smtClean="0">
                <a:solidFill>
                  <a:srgbClr val="FFFF00"/>
                </a:solidFill>
                <a:latin typeface="ScalaLancetPro"/>
              </a:rPr>
              <a:t>G y)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9266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4202" y="1513289"/>
            <a:ext cx="11092721" cy="28937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3200" dirty="0">
                <a:solidFill>
                  <a:srgbClr val="FFFF00"/>
                </a:solidFill>
                <a:latin typeface="ScalaLancetPro"/>
              </a:rPr>
              <a:t>women treated with neck radiotherapy </a:t>
            </a:r>
            <a:r>
              <a:rPr lang="en-US" sz="3200" dirty="0">
                <a:latin typeface="ScalaLancetPro"/>
              </a:rPr>
              <a:t>before they were</a:t>
            </a:r>
          </a:p>
          <a:p>
            <a:pPr>
              <a:lnSpc>
                <a:spcPct val="200000"/>
              </a:lnSpc>
            </a:pPr>
            <a:r>
              <a:rPr lang="en-US" sz="3200" dirty="0">
                <a:solidFill>
                  <a:srgbClr val="FFFF00"/>
                </a:solidFill>
                <a:latin typeface="ScalaLancetPro"/>
              </a:rPr>
              <a:t>10</a:t>
            </a:r>
            <a:r>
              <a:rPr lang="en-US" sz="3200" dirty="0">
                <a:latin typeface="ScalaLancetPro"/>
              </a:rPr>
              <a:t> years </a:t>
            </a:r>
            <a:r>
              <a:rPr lang="en-US" sz="3200" dirty="0" smtClean="0">
                <a:latin typeface="ScalaLancetPro"/>
              </a:rPr>
              <a:t>old  </a:t>
            </a:r>
            <a:r>
              <a:rPr lang="en-US" sz="3200" dirty="0" smtClean="0">
                <a:solidFill>
                  <a:srgbClr val="FFFF00"/>
                </a:solidFill>
                <a:latin typeface="ScalaLancetPro"/>
              </a:rPr>
              <a:t>or 20</a:t>
            </a:r>
            <a:r>
              <a:rPr lang="en-US" sz="3200" dirty="0" smtClean="0">
                <a:latin typeface="ScalaLancetPro"/>
              </a:rPr>
              <a:t> </a:t>
            </a:r>
            <a:r>
              <a:rPr lang="en-US" sz="3200" dirty="0">
                <a:latin typeface="ScalaLancetPro"/>
              </a:rPr>
              <a:t>years </a:t>
            </a:r>
            <a:r>
              <a:rPr lang="en-US" sz="3200" dirty="0" smtClean="0">
                <a:latin typeface="ScalaLancetPro"/>
              </a:rPr>
              <a:t>old </a:t>
            </a:r>
            <a:r>
              <a:rPr lang="en-US" sz="3200" dirty="0">
                <a:latin typeface="ScalaLancetPro"/>
              </a:rPr>
              <a:t>carry the highest risk of</a:t>
            </a:r>
          </a:p>
          <a:p>
            <a:pPr>
              <a:lnSpc>
                <a:spcPct val="200000"/>
              </a:lnSpc>
            </a:pPr>
            <a:r>
              <a:rPr lang="en-US" sz="3200" dirty="0">
                <a:latin typeface="ScalaLancetPro"/>
              </a:rPr>
              <a:t>thyroid cancer among </a:t>
            </a:r>
            <a:r>
              <a:rPr lang="en-US" sz="3200" dirty="0">
                <a:solidFill>
                  <a:srgbClr val="FFFF00"/>
                </a:solidFill>
                <a:latin typeface="ScalaLancetPro"/>
              </a:rPr>
              <a:t>Hodgkin lymphoma </a:t>
            </a:r>
            <a:r>
              <a:rPr lang="en-US" sz="3200" dirty="0">
                <a:latin typeface="ScalaLancetPro"/>
              </a:rPr>
              <a:t>survivors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70112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87829" y="461028"/>
            <a:ext cx="11194868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Cancer screening </a:t>
            </a:r>
            <a:r>
              <a:rPr lang="en-US" sz="2800" dirty="0" err="1" smtClean="0">
                <a:latin typeface="ScalaLancetPro"/>
              </a:rPr>
              <a:t>programes</a:t>
            </a:r>
            <a:r>
              <a:rPr lang="en-US" sz="2800" dirty="0" smtClean="0">
                <a:latin typeface="ScalaLancetPro"/>
              </a:rPr>
              <a:t> </a:t>
            </a:r>
            <a:r>
              <a:rPr lang="en-US" sz="2800" dirty="0">
                <a:latin typeface="ScalaLancetPro"/>
              </a:rPr>
              <a:t>should aim to </a:t>
            </a:r>
            <a:r>
              <a:rPr lang="en-US" sz="2800" dirty="0" smtClean="0">
                <a:latin typeface="ScalaLancetPro"/>
              </a:rPr>
              <a:t>discover potentially </a:t>
            </a:r>
            <a:r>
              <a:rPr lang="en-US" sz="2800" dirty="0">
                <a:latin typeface="ScalaLancetPro"/>
              </a:rPr>
              <a:t>fatal or clinically </a:t>
            </a:r>
            <a:r>
              <a:rPr lang="en-US" sz="2800" dirty="0" smtClean="0">
                <a:latin typeface="ScalaLancetPro"/>
              </a:rPr>
              <a:t>relevant cancers</a:t>
            </a:r>
            <a:r>
              <a:rPr lang="en-US" sz="2800" dirty="0">
                <a:latin typeface="ScalaLancetPro"/>
              </a:rPr>
              <a:t>, their main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endpoint being </a:t>
            </a:r>
            <a:r>
              <a:rPr lang="en-US" sz="2800" dirty="0">
                <a:solidFill>
                  <a:srgbClr val="FFFF00"/>
                </a:solidFill>
                <a:latin typeface="ScalaLancetPro"/>
              </a:rPr>
              <a:t>the reduction of cancer-specific </a:t>
            </a:r>
            <a:r>
              <a:rPr lang="en-US" sz="2800" dirty="0" smtClean="0">
                <a:solidFill>
                  <a:srgbClr val="FFFF00"/>
                </a:solidFill>
                <a:latin typeface="ScalaLancetPro"/>
              </a:rPr>
              <a:t>mortality</a:t>
            </a:r>
            <a:r>
              <a:rPr lang="en-US" sz="2800" dirty="0" smtClean="0">
                <a:latin typeface="ScalaLancetPro"/>
              </a:rPr>
              <a:t>  since </a:t>
            </a:r>
            <a:r>
              <a:rPr lang="en-US" sz="2800" dirty="0">
                <a:latin typeface="ScalaLancetPro"/>
              </a:rPr>
              <a:t>other derivative or surrogate endpoints can </a:t>
            </a:r>
            <a:r>
              <a:rPr lang="en-US" sz="2800" dirty="0" smtClean="0">
                <a:latin typeface="ScalaLancetPro"/>
              </a:rPr>
              <a:t>be misleading. Although </a:t>
            </a:r>
            <a:r>
              <a:rPr lang="en-US" sz="2800" dirty="0">
                <a:latin typeface="ScalaLancetPro"/>
              </a:rPr>
              <a:t>some </a:t>
            </a:r>
            <a:r>
              <a:rPr lang="en-US" sz="2800" dirty="0" err="1" smtClean="0">
                <a:latin typeface="ScalaLancetPro"/>
              </a:rPr>
              <a:t>programes</a:t>
            </a:r>
            <a:r>
              <a:rPr lang="en-US" sz="2800" dirty="0" smtClean="0">
                <a:latin typeface="ScalaLancetPro"/>
              </a:rPr>
              <a:t> </a:t>
            </a:r>
            <a:r>
              <a:rPr lang="en-US" sz="2800" dirty="0">
                <a:latin typeface="ScalaLancetPro"/>
              </a:rPr>
              <a:t>might </a:t>
            </a:r>
            <a:r>
              <a:rPr lang="en-US" sz="2800" dirty="0" smtClean="0">
                <a:latin typeface="ScalaLancetPro"/>
              </a:rPr>
              <a:t>seem beneficial </a:t>
            </a:r>
            <a:r>
              <a:rPr lang="en-US" sz="2800" dirty="0">
                <a:latin typeface="ScalaLancetPro"/>
              </a:rPr>
              <a:t>because they increase the length of life, </a:t>
            </a:r>
            <a:r>
              <a:rPr lang="en-US" sz="2800" dirty="0" smtClean="0">
                <a:latin typeface="ScalaLancetPro"/>
              </a:rPr>
              <a:t>this increase </a:t>
            </a:r>
            <a:r>
              <a:rPr lang="en-US" sz="2800" dirty="0">
                <a:latin typeface="ScalaLancetPro"/>
              </a:rPr>
              <a:t>can appear because of potentially </a:t>
            </a:r>
            <a:r>
              <a:rPr lang="en-US" sz="2800" dirty="0" smtClean="0">
                <a:latin typeface="ScalaLancetPro"/>
              </a:rPr>
              <a:t>deceptive effects</a:t>
            </a:r>
            <a:r>
              <a:rPr lang="en-US" sz="2800" dirty="0">
                <a:latin typeface="ScalaLancetPro"/>
              </a:rPr>
              <a:t>, such as the lead time bias and length time </a:t>
            </a:r>
            <a:r>
              <a:rPr lang="en-US" sz="2800" dirty="0" smtClean="0">
                <a:latin typeface="ScalaLancetPro"/>
              </a:rPr>
              <a:t>bias.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231096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50167" y="1216059"/>
            <a:ext cx="11512445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In an Australian study, compared with the age-matched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and sex-matched general population, the risk of thyroid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cancer </a:t>
            </a:r>
            <a:r>
              <a:rPr lang="en-US" sz="2800" dirty="0">
                <a:solidFill>
                  <a:srgbClr val="FFFF00"/>
                </a:solidFill>
                <a:latin typeface="ScalaLancetPro"/>
              </a:rPr>
              <a:t>was </a:t>
            </a:r>
            <a:r>
              <a:rPr lang="en-US" sz="4000" dirty="0">
                <a:solidFill>
                  <a:srgbClr val="FFFF00"/>
                </a:solidFill>
                <a:latin typeface="ScalaLancetPro"/>
              </a:rPr>
              <a:t>200</a:t>
            </a:r>
            <a:r>
              <a:rPr lang="en-US" sz="2800" dirty="0">
                <a:solidFill>
                  <a:srgbClr val="FFFF00"/>
                </a:solidFill>
                <a:latin typeface="ScalaLancetPro"/>
              </a:rPr>
              <a:t> times </a:t>
            </a:r>
            <a:r>
              <a:rPr lang="en-US" sz="2800" dirty="0">
                <a:latin typeface="ScalaLancetPro"/>
              </a:rPr>
              <a:t>greater (</a:t>
            </a:r>
            <a:r>
              <a:rPr lang="en-US" sz="2800" dirty="0" err="1">
                <a:latin typeface="ScalaLancetPro"/>
              </a:rPr>
              <a:t>standardised</a:t>
            </a:r>
            <a:r>
              <a:rPr lang="en-US" sz="2800" dirty="0">
                <a:latin typeface="ScalaLancetPro"/>
              </a:rPr>
              <a:t> incidence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ratio 203, 95% CI </a:t>
            </a:r>
            <a:r>
              <a:rPr lang="en-US" sz="2800" dirty="0" smtClean="0">
                <a:latin typeface="ScalaLancetPro"/>
              </a:rPr>
              <a:t>) </a:t>
            </a:r>
            <a:r>
              <a:rPr lang="en-US" sz="2800" dirty="0">
                <a:latin typeface="ScalaLancetPro"/>
              </a:rPr>
              <a:t>among </a:t>
            </a:r>
            <a:r>
              <a:rPr lang="en-US" sz="2800" dirty="0" err="1">
                <a:latin typeface="ScalaLancetPro"/>
              </a:rPr>
              <a:t>paediatric</a:t>
            </a:r>
            <a:r>
              <a:rPr lang="en-US" sz="2800" dirty="0">
                <a:latin typeface="ScalaLancetPro"/>
              </a:rPr>
              <a:t> patients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rgbClr val="FFFF00"/>
                </a:solidFill>
                <a:latin typeface="ScalaLancetPro"/>
              </a:rPr>
              <a:t>receiving allogenic stem </a:t>
            </a:r>
            <a:r>
              <a:rPr lang="en-US" sz="2800" dirty="0">
                <a:latin typeface="ScalaLancetPro"/>
              </a:rPr>
              <a:t>cell transplants for </a:t>
            </a:r>
            <a:r>
              <a:rPr lang="en-US" sz="2800" dirty="0" err="1">
                <a:latin typeface="ScalaLancetPro"/>
              </a:rPr>
              <a:t>haematological</a:t>
            </a:r>
            <a:endParaRPr lang="en-US" sz="2800" dirty="0">
              <a:latin typeface="ScalaLancetPro"/>
            </a:endParaRPr>
          </a:p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malignancy, especially for patients treated with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rgbClr val="FFFF00"/>
                </a:solidFill>
                <a:latin typeface="ScalaLancetPro"/>
              </a:rPr>
              <a:t>total body </a:t>
            </a:r>
            <a:r>
              <a:rPr lang="en-US" sz="2800" dirty="0" smtClean="0">
                <a:solidFill>
                  <a:srgbClr val="FFFF00"/>
                </a:solidFill>
                <a:latin typeface="ScalaLancetPro"/>
              </a:rPr>
              <a:t>irradiation.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1311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0243" y="2413338"/>
            <a:ext cx="11707586" cy="4562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ScalaLancetPro"/>
              </a:rPr>
              <a:t>.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100489" y="382571"/>
            <a:ext cx="7735207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Although a </a:t>
            </a:r>
            <a:r>
              <a:rPr lang="en-US" sz="2800" dirty="0">
                <a:solidFill>
                  <a:srgbClr val="FFFF00"/>
                </a:solidFill>
                <a:latin typeface="ScalaLancetPro"/>
              </a:rPr>
              <a:t>shorter latency period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rgbClr val="FFFF00"/>
                </a:solidFill>
                <a:latin typeface="ScalaLancetPro"/>
              </a:rPr>
              <a:t>between exposure and a thyroid cancer </a:t>
            </a:r>
            <a:r>
              <a:rPr lang="en-US" sz="2800" dirty="0">
                <a:latin typeface="ScalaLancetPro"/>
              </a:rPr>
              <a:t>diagnosis has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been associated with an increased risk of thyroid </a:t>
            </a:r>
            <a:r>
              <a:rPr lang="en-US" sz="2800" dirty="0" smtClean="0">
                <a:latin typeface="ScalaLancetPro"/>
              </a:rPr>
              <a:t>cancer recurrence, </a:t>
            </a:r>
            <a:r>
              <a:rPr lang="en-US" sz="2800" dirty="0">
                <a:solidFill>
                  <a:srgbClr val="FFFF00"/>
                </a:solidFill>
                <a:latin typeface="ScalaLancetPro"/>
              </a:rPr>
              <a:t>survival is </a:t>
            </a:r>
            <a:r>
              <a:rPr lang="en-US" sz="2800" dirty="0" err="1" smtClean="0">
                <a:solidFill>
                  <a:srgbClr val="FFFF00"/>
                </a:solidFill>
                <a:latin typeface="ScalaLancetPro"/>
              </a:rPr>
              <a:t>favou</a:t>
            </a:r>
            <a:r>
              <a:rPr lang="en-US" sz="2800" dirty="0" smtClean="0">
                <a:solidFill>
                  <a:srgbClr val="FFFF00"/>
                </a:solidFill>
                <a:latin typeface="ScalaLancetPro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ScalaLancetPro"/>
              </a:rPr>
              <a:t>rable</a:t>
            </a:r>
            <a:r>
              <a:rPr lang="en-US" sz="2800" dirty="0" smtClean="0">
                <a:solidFill>
                  <a:srgbClr val="FFFF00"/>
                </a:solidFill>
                <a:latin typeface="ScalaLancetPro"/>
              </a:rPr>
              <a:t> </a:t>
            </a:r>
            <a:r>
              <a:rPr lang="en-US" sz="2800" dirty="0">
                <a:latin typeface="ScalaLancetPro"/>
              </a:rPr>
              <a:t>in patients </a:t>
            </a:r>
            <a:r>
              <a:rPr lang="en-US" sz="2800" dirty="0" smtClean="0">
                <a:latin typeface="ScalaLancetPro"/>
              </a:rPr>
              <a:t>with </a:t>
            </a:r>
            <a:r>
              <a:rPr lang="en-US" sz="2800" dirty="0" smtClean="0">
                <a:solidFill>
                  <a:srgbClr val="FFFF00"/>
                </a:solidFill>
                <a:latin typeface="ScalaLancetPro"/>
              </a:rPr>
              <a:t>radiation-induced </a:t>
            </a:r>
            <a:r>
              <a:rPr lang="en-US" sz="2800" dirty="0">
                <a:solidFill>
                  <a:srgbClr val="FFFF00"/>
                </a:solidFill>
                <a:latin typeface="ScalaLancetPro"/>
              </a:rPr>
              <a:t>thyroid </a:t>
            </a:r>
            <a:r>
              <a:rPr lang="en-US" sz="2800" dirty="0" smtClean="0">
                <a:solidFill>
                  <a:srgbClr val="FFFF00"/>
                </a:solidFill>
                <a:latin typeface="ScalaLancetPro"/>
              </a:rPr>
              <a:t>cancers.</a:t>
            </a:r>
            <a:r>
              <a:rPr lang="en-US" sz="2800" dirty="0" smtClean="0">
                <a:latin typeface="ScalaLancetPro"/>
              </a:rPr>
              <a:t> </a:t>
            </a:r>
            <a:r>
              <a:rPr lang="en-US" sz="2800" dirty="0">
                <a:latin typeface="ScalaLancetPro"/>
              </a:rPr>
              <a:t>In </a:t>
            </a:r>
            <a:r>
              <a:rPr lang="en-US" sz="2800" dirty="0" smtClean="0">
                <a:latin typeface="ScalaLancetPro"/>
              </a:rPr>
              <a:t>addition , combined </a:t>
            </a:r>
            <a:r>
              <a:rPr lang="en-US" sz="2800" dirty="0">
                <a:latin typeface="ScalaLancetPro"/>
              </a:rPr>
              <a:t>radiation and chemotherapy increases </a:t>
            </a:r>
            <a:r>
              <a:rPr lang="en-US" sz="2800" dirty="0" smtClean="0">
                <a:latin typeface="ScalaLancetPro"/>
              </a:rPr>
              <a:t>thyroid cancer </a:t>
            </a:r>
            <a:r>
              <a:rPr lang="en-US" sz="2800" dirty="0">
                <a:latin typeface="ScalaLancetPro"/>
              </a:rPr>
              <a:t>risk compared with radiotherapy </a:t>
            </a:r>
            <a:r>
              <a:rPr lang="en-US" sz="2800" dirty="0" smtClean="0">
                <a:latin typeface="ScalaLancetPro"/>
              </a:rPr>
              <a:t>alone.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3716058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2272" y="592078"/>
            <a:ext cx="11979728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The increased awareness of possible thyroid cancer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risk led to a proliferation in screening campaigns for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people who have been exposed to radiation, which in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turn led to an </a:t>
            </a:r>
            <a:r>
              <a:rPr lang="en-US" sz="2800" dirty="0">
                <a:solidFill>
                  <a:srgbClr val="FFFF00"/>
                </a:solidFill>
                <a:latin typeface="ScalaLancetPro"/>
              </a:rPr>
              <a:t>increase in thyroid cancer and thyroid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rgbClr val="FFFF00"/>
                </a:solidFill>
                <a:latin typeface="ScalaLancetPro"/>
              </a:rPr>
              <a:t>nodule </a:t>
            </a:r>
            <a:r>
              <a:rPr lang="en-US" sz="2800" dirty="0" smtClean="0">
                <a:solidFill>
                  <a:srgbClr val="FFFF00"/>
                </a:solidFill>
                <a:latin typeface="ScalaLancetPro"/>
              </a:rPr>
              <a:t>diagnose</a:t>
            </a:r>
            <a:r>
              <a:rPr lang="en-US" sz="2800" dirty="0" smtClean="0">
                <a:latin typeface="ScalaLancetPro"/>
              </a:rPr>
              <a:t>s. </a:t>
            </a:r>
            <a:r>
              <a:rPr lang="en-US" sz="2800" dirty="0">
                <a:latin typeface="ScalaLancetPro"/>
              </a:rPr>
              <a:t>Thyroid cancers in these </a:t>
            </a:r>
            <a:r>
              <a:rPr lang="en-US" sz="2800" dirty="0" smtClean="0">
                <a:latin typeface="ScalaLancetPro"/>
              </a:rPr>
              <a:t>populations </a:t>
            </a:r>
            <a:r>
              <a:rPr lang="en-US" sz="2800" dirty="0" smtClean="0"/>
              <a:t>can </a:t>
            </a:r>
            <a:r>
              <a:rPr lang="en-US" sz="2800" dirty="0"/>
              <a:t>often be identified with neck palpation alone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(</a:t>
            </a:r>
            <a:r>
              <a:rPr lang="en-US" sz="2800" dirty="0">
                <a:solidFill>
                  <a:srgbClr val="FFFF00"/>
                </a:solidFill>
              </a:rPr>
              <a:t>in 40–80% of cases</a:t>
            </a:r>
            <a:r>
              <a:rPr lang="en-US" sz="28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8709960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47056" y="322685"/>
            <a:ext cx="1152797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800" dirty="0">
                <a:latin typeface="ScalaLancetPro"/>
              </a:rPr>
              <a:t>Besides nodule development,</a:t>
            </a:r>
          </a:p>
          <a:p>
            <a:pPr>
              <a:lnSpc>
                <a:spcPct val="200000"/>
              </a:lnSpc>
            </a:pPr>
            <a:r>
              <a:rPr lang="en-US" sz="2800" dirty="0">
                <a:solidFill>
                  <a:srgbClr val="FFFF00"/>
                </a:solidFill>
                <a:latin typeface="ScalaLancetPro"/>
              </a:rPr>
              <a:t>external thyroid irradiation </a:t>
            </a:r>
            <a:r>
              <a:rPr lang="en-US" sz="2800" dirty="0">
                <a:latin typeface="ScalaLancetPro"/>
              </a:rPr>
              <a:t>in children and adults has</a:t>
            </a:r>
          </a:p>
          <a:p>
            <a:pPr>
              <a:lnSpc>
                <a:spcPct val="200000"/>
              </a:lnSpc>
            </a:pPr>
            <a:r>
              <a:rPr lang="en-US" sz="2800" dirty="0">
                <a:latin typeface="ScalaLancetPro"/>
              </a:rPr>
              <a:t>been linked to </a:t>
            </a:r>
            <a:r>
              <a:rPr lang="en-US" sz="2800" dirty="0">
                <a:solidFill>
                  <a:srgbClr val="FFFF00"/>
                </a:solidFill>
                <a:latin typeface="ScalaLancetPro"/>
              </a:rPr>
              <a:t>altered thyroid function </a:t>
            </a:r>
            <a:r>
              <a:rPr lang="en-US" sz="2800" dirty="0">
                <a:latin typeface="ScalaLancetPro"/>
              </a:rPr>
              <a:t>(more often</a:t>
            </a:r>
          </a:p>
          <a:p>
            <a:pPr>
              <a:lnSpc>
                <a:spcPct val="200000"/>
              </a:lnSpc>
            </a:pPr>
            <a:r>
              <a:rPr lang="en-US" sz="2800" dirty="0">
                <a:latin typeface="ScalaLancetPro"/>
              </a:rPr>
              <a:t>hypothyroidism, but hyperthyroidism due to Graves’</a:t>
            </a:r>
          </a:p>
          <a:p>
            <a:pPr>
              <a:lnSpc>
                <a:spcPct val="200000"/>
              </a:lnSpc>
            </a:pPr>
            <a:r>
              <a:rPr lang="en-US" sz="2800" dirty="0">
                <a:latin typeface="ScalaLancetPro"/>
              </a:rPr>
              <a:t>disease has also been reported</a:t>
            </a:r>
            <a:r>
              <a:rPr lang="en-US" sz="2800" dirty="0" smtClean="0">
                <a:latin typeface="ScalaLancetPro"/>
              </a:rPr>
              <a:t>), </a:t>
            </a:r>
            <a:r>
              <a:rPr lang="en-US" sz="2800" dirty="0">
                <a:latin typeface="ScalaLancetPro"/>
              </a:rPr>
              <a:t>occurring </a:t>
            </a:r>
            <a:r>
              <a:rPr lang="en-US" sz="2800" dirty="0">
                <a:solidFill>
                  <a:srgbClr val="FFFF00"/>
                </a:solidFill>
                <a:latin typeface="ScalaLancetPro"/>
              </a:rPr>
              <a:t>2–5 years</a:t>
            </a:r>
          </a:p>
          <a:p>
            <a:pPr>
              <a:lnSpc>
                <a:spcPct val="200000"/>
              </a:lnSpc>
            </a:pPr>
            <a:r>
              <a:rPr lang="en-US" sz="2800" dirty="0">
                <a:latin typeface="ScalaLancetPro"/>
              </a:rPr>
              <a:t>after exposure in up </a:t>
            </a:r>
            <a:r>
              <a:rPr lang="en-US" sz="2800" dirty="0">
                <a:solidFill>
                  <a:srgbClr val="FFFF00"/>
                </a:solidFill>
                <a:latin typeface="ScalaLancetPro"/>
              </a:rPr>
              <a:t>to 60–70</a:t>
            </a:r>
            <a:r>
              <a:rPr lang="en-US" sz="2800" dirty="0">
                <a:latin typeface="ScalaLancetPro"/>
              </a:rPr>
              <a:t>% of exposed </a:t>
            </a:r>
            <a:r>
              <a:rPr lang="en-US" sz="2800" dirty="0" smtClean="0">
                <a:latin typeface="ScalaLancetPro"/>
              </a:rPr>
              <a:t>patients.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7015151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0671" y="358534"/>
            <a:ext cx="11957539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The incidence of altered thyroid function is relative to the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rgbClr val="FFFF00"/>
                </a:solidFill>
                <a:latin typeface="ScalaLancetPro"/>
              </a:rPr>
              <a:t>radiation dose to the thyroid</a:t>
            </a:r>
            <a:r>
              <a:rPr lang="en-US" sz="2800" dirty="0">
                <a:latin typeface="ScalaLancetPro"/>
              </a:rPr>
              <a:t>, and the combined use of</a:t>
            </a:r>
          </a:p>
          <a:p>
            <a:pPr>
              <a:lnSpc>
                <a:spcPct val="150000"/>
              </a:lnSpc>
            </a:pPr>
            <a:r>
              <a:rPr lang="en-US" sz="2800" dirty="0" err="1">
                <a:solidFill>
                  <a:srgbClr val="FFFF00"/>
                </a:solidFill>
                <a:latin typeface="ScalaLancetPro"/>
              </a:rPr>
              <a:t>bleomycin</a:t>
            </a:r>
            <a:r>
              <a:rPr lang="en-US" sz="2800" dirty="0">
                <a:solidFill>
                  <a:srgbClr val="FFFF00"/>
                </a:solidFill>
                <a:latin typeface="ScalaLancetPro"/>
              </a:rPr>
              <a:t> and alkylating agents </a:t>
            </a:r>
            <a:r>
              <a:rPr lang="en-US" sz="2800" dirty="0">
                <a:latin typeface="ScalaLancetPro"/>
              </a:rPr>
              <a:t>has also been associated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with a higher risk of </a:t>
            </a:r>
            <a:r>
              <a:rPr lang="en-US" sz="2800" dirty="0" smtClean="0">
                <a:latin typeface="ScalaLancetPro"/>
              </a:rPr>
              <a:t>hypothyroidism. </a:t>
            </a:r>
            <a:r>
              <a:rPr lang="en-US" sz="2800" dirty="0">
                <a:solidFill>
                  <a:srgbClr val="FFFF00"/>
                </a:solidFill>
                <a:latin typeface="ScalaLancetPro"/>
              </a:rPr>
              <a:t>The Children’s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rgbClr val="FFFF00"/>
                </a:solidFill>
                <a:latin typeface="ScalaLancetPro"/>
              </a:rPr>
              <a:t>Oncology Group </a:t>
            </a:r>
            <a:r>
              <a:rPr lang="en-US" sz="2800" dirty="0" smtClean="0">
                <a:solidFill>
                  <a:srgbClr val="FFFF00"/>
                </a:solidFill>
                <a:latin typeface="ScalaLancetPro"/>
              </a:rPr>
              <a:t>guidelines</a:t>
            </a:r>
            <a:r>
              <a:rPr lang="en-US" sz="2800" dirty="0" smtClean="0">
                <a:latin typeface="ScalaLancetPro"/>
              </a:rPr>
              <a:t> </a:t>
            </a:r>
            <a:r>
              <a:rPr lang="en-US" sz="2800" dirty="0">
                <a:latin typeface="ScalaLancetPro"/>
              </a:rPr>
              <a:t>for long-term follow-up on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survivors of childhood or adolescent cancers suggest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performing </a:t>
            </a:r>
            <a:r>
              <a:rPr lang="en-US" sz="2800" dirty="0">
                <a:solidFill>
                  <a:srgbClr val="FFFF00"/>
                </a:solidFill>
                <a:latin typeface="ScalaLancetPro"/>
              </a:rPr>
              <a:t>yearly evaluations </a:t>
            </a:r>
            <a:r>
              <a:rPr lang="en-US" sz="2800" dirty="0">
                <a:latin typeface="ScalaLancetPro"/>
              </a:rPr>
              <a:t>of thyroid-stimulating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hormone and free thyroxine in patients undergoing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rgbClr val="FFFF00"/>
                </a:solidFill>
                <a:latin typeface="ScalaLancetPro"/>
              </a:rPr>
              <a:t>external radiation therapy involving the neck area.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371044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857500"/>
            <a:ext cx="1058157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>
                <a:solidFill>
                  <a:srgbClr val="FFFF00"/>
                </a:solidFill>
                <a:latin typeface="Shaker2Lancet-Bold"/>
              </a:rPr>
              <a:t>Hereditary syndromes</a:t>
            </a:r>
            <a:endParaRPr lang="en-US" sz="5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4265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69571" y="389182"/>
            <a:ext cx="1178922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rgbClr val="FFFF00"/>
                </a:solidFill>
                <a:latin typeface="ScalaLancetPro"/>
              </a:rPr>
              <a:t>Familial </a:t>
            </a:r>
            <a:r>
              <a:rPr lang="en-US" sz="3200" dirty="0">
                <a:solidFill>
                  <a:srgbClr val="FFFF00"/>
                </a:solidFill>
                <a:latin typeface="ScalaLancetPro"/>
              </a:rPr>
              <a:t>adenomatous </a:t>
            </a:r>
            <a:r>
              <a:rPr lang="en-US" sz="3200" dirty="0" smtClean="0">
                <a:solidFill>
                  <a:srgbClr val="FFFF00"/>
                </a:solidFill>
                <a:latin typeface="ScalaLancetPro"/>
              </a:rPr>
              <a:t>polyposis </a:t>
            </a:r>
            <a:r>
              <a:rPr lang="en-US" sz="2800" dirty="0">
                <a:latin typeface="ScalaLancetPro"/>
              </a:rPr>
              <a:t>is an autosomal,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dominant, hereditary polyposis syndrome, caused by a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rgbClr val="FFFF00"/>
                </a:solidFill>
                <a:latin typeface="ScalaLancetPro"/>
              </a:rPr>
              <a:t>germline mutation of the </a:t>
            </a:r>
            <a:r>
              <a:rPr lang="en-US" sz="2800" i="1" dirty="0">
                <a:solidFill>
                  <a:srgbClr val="FFFF00"/>
                </a:solidFill>
                <a:latin typeface="ScalaLancetPro-Italic"/>
              </a:rPr>
              <a:t>APC </a:t>
            </a:r>
            <a:r>
              <a:rPr lang="en-US" sz="2800" dirty="0" smtClean="0">
                <a:solidFill>
                  <a:srgbClr val="FFFF00"/>
                </a:solidFill>
                <a:latin typeface="ScalaLancetPro"/>
              </a:rPr>
              <a:t>tumor </a:t>
            </a:r>
            <a:r>
              <a:rPr lang="en-US" sz="2800" dirty="0">
                <a:solidFill>
                  <a:srgbClr val="FFFF00"/>
                </a:solidFill>
                <a:latin typeface="ScalaLancetPro"/>
              </a:rPr>
              <a:t>suppressor gene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on chromosome </a:t>
            </a:r>
            <a:r>
              <a:rPr lang="en-US" sz="2800" dirty="0" smtClean="0">
                <a:latin typeface="ScalaLancetPro"/>
              </a:rPr>
              <a:t>5q. </a:t>
            </a:r>
            <a:r>
              <a:rPr lang="en-US" sz="2800" dirty="0">
                <a:latin typeface="ScalaLancetPro"/>
              </a:rPr>
              <a:t>This mutation leads to the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development of numerous colorectal adenomas, which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rgbClr val="FFFF00"/>
                </a:solidFill>
                <a:latin typeface="ScalaLancetPro"/>
              </a:rPr>
              <a:t>progress to cancer if untreated</a:t>
            </a:r>
            <a:r>
              <a:rPr lang="en-US" sz="2800" dirty="0">
                <a:latin typeface="ScalaLancetPro"/>
              </a:rPr>
              <a:t>. Other gastrointestinal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malignancies in patients with familial adenomatous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polyposis include </a:t>
            </a:r>
            <a:r>
              <a:rPr lang="en-US" sz="2800" dirty="0">
                <a:solidFill>
                  <a:srgbClr val="FFFF00"/>
                </a:solidFill>
                <a:latin typeface="ScalaLancetPro"/>
              </a:rPr>
              <a:t>duodenal </a:t>
            </a:r>
            <a:r>
              <a:rPr lang="en-US" sz="2800" dirty="0" err="1">
                <a:solidFill>
                  <a:srgbClr val="FFFF00"/>
                </a:solidFill>
                <a:latin typeface="ScalaLancetPro"/>
              </a:rPr>
              <a:t>ampullary</a:t>
            </a:r>
            <a:r>
              <a:rPr lang="en-US" sz="2800" dirty="0">
                <a:solidFill>
                  <a:srgbClr val="FFFF00"/>
                </a:solidFill>
                <a:latin typeface="ScalaLancetPro"/>
              </a:rPr>
              <a:t> adenocarcinoma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and </a:t>
            </a:r>
            <a:r>
              <a:rPr lang="en-US" sz="2800" dirty="0">
                <a:solidFill>
                  <a:srgbClr val="FFFF00"/>
                </a:solidFill>
                <a:latin typeface="ScalaLancetPro"/>
              </a:rPr>
              <a:t>gastric adenocarcinoma</a:t>
            </a:r>
            <a:r>
              <a:rPr lang="en-US" sz="2800" dirty="0">
                <a:latin typeface="ScalaLancetPro"/>
              </a:rPr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032521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08313" y="315409"/>
            <a:ext cx="1162594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solidFill>
                  <a:srgbClr val="FFFF00"/>
                </a:solidFill>
                <a:latin typeface="ScalaLancetPro"/>
              </a:rPr>
              <a:t>Thyroid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rgbClr val="FFFF00"/>
                </a:solidFill>
                <a:latin typeface="ScalaLancetPro"/>
              </a:rPr>
              <a:t>cancer</a:t>
            </a:r>
            <a:r>
              <a:rPr lang="en-US" sz="2800" dirty="0">
                <a:latin typeface="ScalaLancetPro"/>
              </a:rPr>
              <a:t> has been reported in approximately 1–2% of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patients with familial adenomatous polyposis, with high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rates of cribriform-</a:t>
            </a:r>
            <a:r>
              <a:rPr lang="en-US" sz="2800" dirty="0" err="1">
                <a:latin typeface="ScalaLancetPro"/>
              </a:rPr>
              <a:t>morular</a:t>
            </a:r>
            <a:r>
              <a:rPr lang="en-US" sz="2800" dirty="0">
                <a:latin typeface="ScalaLancetPro"/>
              </a:rPr>
              <a:t> variant </a:t>
            </a:r>
            <a:r>
              <a:rPr lang="en-US" sz="2800" dirty="0">
                <a:solidFill>
                  <a:srgbClr val="FFFF00"/>
                </a:solidFill>
                <a:latin typeface="ScalaLancetPro"/>
              </a:rPr>
              <a:t>papillary thyroid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rgbClr val="FFFF00"/>
                </a:solidFill>
                <a:latin typeface="ScalaLancetPro"/>
              </a:rPr>
              <a:t>cancer</a:t>
            </a:r>
            <a:r>
              <a:rPr lang="en-US" sz="2800" dirty="0">
                <a:latin typeface="ScalaLancetPro"/>
              </a:rPr>
              <a:t> (CMV-PTC</a:t>
            </a:r>
            <a:r>
              <a:rPr lang="en-US" sz="2800" dirty="0" smtClean="0">
                <a:latin typeface="ScalaLancetPro"/>
              </a:rPr>
              <a:t>). </a:t>
            </a:r>
            <a:r>
              <a:rPr lang="en-US" sz="2800" dirty="0">
                <a:latin typeface="ScalaLancetPro"/>
              </a:rPr>
              <a:t>Two recent meta-analyses placed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the prevalence of thyroid cancer in patients with familial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adenomatous polyposis at </a:t>
            </a:r>
            <a:r>
              <a:rPr lang="en-US" sz="2800" dirty="0" smtClean="0">
                <a:solidFill>
                  <a:srgbClr val="FFFF00"/>
                </a:solidFill>
                <a:latin typeface="ScalaLancetPro"/>
              </a:rPr>
              <a:t>1·6%</a:t>
            </a:r>
            <a:r>
              <a:rPr lang="en-US" sz="2800" dirty="0" smtClean="0">
                <a:latin typeface="ScalaLancetPro"/>
              </a:rPr>
              <a:t> </a:t>
            </a:r>
            <a:r>
              <a:rPr lang="en-US" sz="2800" dirty="0">
                <a:latin typeface="ScalaLancetPro"/>
              </a:rPr>
              <a:t>and </a:t>
            </a:r>
            <a:r>
              <a:rPr lang="en-US" sz="2800" dirty="0" smtClean="0">
                <a:solidFill>
                  <a:srgbClr val="FFFF00"/>
                </a:solidFill>
                <a:latin typeface="ScalaLancetPro"/>
              </a:rPr>
              <a:t>2·6%</a:t>
            </a:r>
            <a:r>
              <a:rPr lang="en-US" sz="2800" dirty="0" smtClean="0">
                <a:latin typeface="ScalaLancetPro"/>
              </a:rPr>
              <a:t>, </a:t>
            </a:r>
            <a:r>
              <a:rPr lang="en-US" sz="2800" dirty="0">
                <a:latin typeface="ScalaLancetPro"/>
              </a:rPr>
              <a:t>with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rgbClr val="FFFF00"/>
                </a:solidFill>
                <a:latin typeface="ScalaLancetPro"/>
              </a:rPr>
              <a:t>female-to-male ratios of </a:t>
            </a:r>
            <a:r>
              <a:rPr lang="en-US" sz="2800" dirty="0" smtClean="0">
                <a:solidFill>
                  <a:srgbClr val="FFFF00"/>
                </a:solidFill>
                <a:latin typeface="ScalaLancetPro"/>
              </a:rPr>
              <a:t>6.9:1</a:t>
            </a:r>
            <a:r>
              <a:rPr lang="en-US" sz="2800" dirty="0" smtClean="0">
                <a:latin typeface="ScalaLancetPro"/>
              </a:rPr>
              <a:t> </a:t>
            </a:r>
            <a:r>
              <a:rPr lang="en-US" sz="2800" dirty="0">
                <a:latin typeface="ScalaLancetPro"/>
              </a:rPr>
              <a:t>and </a:t>
            </a:r>
            <a:r>
              <a:rPr lang="en-US" sz="2800" dirty="0">
                <a:solidFill>
                  <a:srgbClr val="FFFF00"/>
                </a:solidFill>
                <a:latin typeface="ScalaLancetPro"/>
              </a:rPr>
              <a:t>19:1</a:t>
            </a:r>
            <a:r>
              <a:rPr lang="en-US" sz="2800" dirty="0">
                <a:latin typeface="ScalaLancetPro"/>
              </a:rPr>
              <a:t>, </a:t>
            </a:r>
            <a:r>
              <a:rPr lang="en-US" sz="2800" dirty="0" smtClean="0">
                <a:latin typeface="ScalaLancetPro"/>
              </a:rPr>
              <a:t>respectively.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1219464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57300" y="862124"/>
            <a:ext cx="11767457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However, in reports published since 2010, using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rgbClr val="FFFF00"/>
                </a:solidFill>
                <a:latin typeface="ScalaLancetPro"/>
              </a:rPr>
              <a:t>ultrasonography</a:t>
            </a:r>
            <a:r>
              <a:rPr lang="en-US" sz="2800" dirty="0">
                <a:latin typeface="ScalaLancetPro"/>
              </a:rPr>
              <a:t> as a detection tool, the prevalence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ranged </a:t>
            </a:r>
            <a:r>
              <a:rPr lang="en-US" sz="2800" dirty="0">
                <a:solidFill>
                  <a:srgbClr val="FFFF00"/>
                </a:solidFill>
                <a:latin typeface="ScalaLancetPro"/>
              </a:rPr>
              <a:t>from 2·6% to 7·8</a:t>
            </a:r>
            <a:r>
              <a:rPr lang="en-US" sz="2800" dirty="0" smtClean="0">
                <a:solidFill>
                  <a:srgbClr val="FFFF00"/>
                </a:solidFill>
                <a:latin typeface="ScalaLancetPro"/>
              </a:rPr>
              <a:t>%.</a:t>
            </a:r>
            <a:r>
              <a:rPr lang="en-US" sz="2800" dirty="0" smtClean="0">
                <a:latin typeface="ScalaLancetPro"/>
              </a:rPr>
              <a:t>Whereas </a:t>
            </a:r>
            <a:r>
              <a:rPr lang="en-US" sz="2800" dirty="0">
                <a:latin typeface="ScalaLancetPro"/>
              </a:rPr>
              <a:t>the prevalence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of thyroid cancer in the general population peaks when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people are in their 60s, it develops in patients with</a:t>
            </a:r>
          </a:p>
          <a:p>
            <a:r>
              <a:rPr lang="en-US" sz="2800" dirty="0">
                <a:latin typeface="ScalaLancetPro"/>
              </a:rPr>
              <a:t>familial adenomatous polyposis at a much younger </a:t>
            </a:r>
            <a:r>
              <a:rPr lang="en-US" sz="2800" dirty="0"/>
              <a:t>age</a:t>
            </a:r>
          </a:p>
          <a:p>
            <a:r>
              <a:rPr lang="en-US" sz="2800" dirty="0"/>
              <a:t>(</a:t>
            </a:r>
            <a:r>
              <a:rPr lang="en-US" sz="2800" dirty="0">
                <a:solidFill>
                  <a:srgbClr val="FFFF00"/>
                </a:solidFill>
              </a:rPr>
              <a:t>about 30 years old)</a:t>
            </a:r>
            <a:endParaRPr lang="en-US" sz="2800" dirty="0">
              <a:solidFill>
                <a:srgbClr val="FFFF00"/>
              </a:solidFill>
              <a:latin typeface="ScalaLancetPro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1976721" y="4533384"/>
            <a:ext cx="2159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FF00"/>
                </a:solidFill>
                <a:latin typeface="ScalaLancetPro"/>
              </a:rPr>
              <a:t>(about 30 years old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85720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94014" y="226483"/>
            <a:ext cx="11446328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Because of this difference, some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authors suggest screening women diagnosed with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familial adenomatous polyposis at younger ages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rgbClr val="FFFF00"/>
                </a:solidFill>
                <a:latin typeface="ScalaLancetPro"/>
              </a:rPr>
              <a:t>(&lt;33 years old</a:t>
            </a:r>
            <a:r>
              <a:rPr lang="en-US" sz="2800" dirty="0" smtClean="0">
                <a:latin typeface="ScalaLancetPro"/>
              </a:rPr>
              <a:t>). </a:t>
            </a:r>
            <a:r>
              <a:rPr lang="en-US" sz="2800" dirty="0">
                <a:latin typeface="ScalaLancetPro"/>
              </a:rPr>
              <a:t>Other authors suggest screening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patients because the discovery of smaller cancers require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less radical </a:t>
            </a:r>
            <a:r>
              <a:rPr lang="en-US" sz="2800" dirty="0" smtClean="0">
                <a:latin typeface="ScalaLancetPro"/>
              </a:rPr>
              <a:t>treatment, </a:t>
            </a:r>
            <a:r>
              <a:rPr lang="en-US" sz="2800" dirty="0">
                <a:latin typeface="ScalaLancetPro"/>
              </a:rPr>
              <a:t>but the clinical benefit of such an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approach is undocumented, since these patients usually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die from other </a:t>
            </a:r>
            <a:r>
              <a:rPr lang="en-US" sz="2800" dirty="0" smtClean="0">
                <a:latin typeface="ScalaLancetPro"/>
              </a:rPr>
              <a:t>causes. </a:t>
            </a:r>
            <a:r>
              <a:rPr lang="en-US" sz="2800" dirty="0">
                <a:latin typeface="ScalaLancetPro"/>
              </a:rPr>
              <a:t>For example, among 4830 patients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with FAP, </a:t>
            </a:r>
            <a:r>
              <a:rPr lang="en-US" sz="2800" dirty="0">
                <a:solidFill>
                  <a:srgbClr val="FFFF00"/>
                </a:solidFill>
                <a:latin typeface="ScalaLancetPro"/>
              </a:rPr>
              <a:t>only two patients (0·04%) died of thyroid</a:t>
            </a:r>
          </a:p>
          <a:p>
            <a:r>
              <a:rPr lang="en-US" sz="2800" dirty="0">
                <a:solidFill>
                  <a:srgbClr val="FFFF00"/>
                </a:solidFill>
                <a:latin typeface="ScalaLancetPro"/>
              </a:rPr>
              <a:t>cancer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9887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24656" y="899410"/>
            <a:ext cx="1152743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All screening </a:t>
            </a:r>
            <a:r>
              <a:rPr lang="en-US" sz="2800" dirty="0" err="1" smtClean="0">
                <a:latin typeface="ScalaLancetPro"/>
              </a:rPr>
              <a:t>programes</a:t>
            </a:r>
            <a:r>
              <a:rPr lang="en-US" sz="2800" dirty="0" smtClean="0">
                <a:latin typeface="ScalaLancetPro"/>
              </a:rPr>
              <a:t>  </a:t>
            </a:r>
            <a:r>
              <a:rPr lang="en-US" sz="2800" dirty="0">
                <a:latin typeface="ScalaLancetPro"/>
              </a:rPr>
              <a:t>have potential benefits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and risks</a:t>
            </a:r>
            <a:r>
              <a:rPr lang="en-US" sz="2800" dirty="0" smtClean="0">
                <a:latin typeface="ScalaLancetPro"/>
              </a:rPr>
              <a:t>. </a:t>
            </a:r>
            <a:r>
              <a:rPr lang="en-US" sz="2800" dirty="0">
                <a:solidFill>
                  <a:srgbClr val="FFFF00"/>
                </a:solidFill>
                <a:latin typeface="ScalaLancetPro"/>
              </a:rPr>
              <a:t>According to WHO</a:t>
            </a:r>
            <a:r>
              <a:rPr lang="en-US" sz="2800" dirty="0">
                <a:latin typeface="ScalaLancetPro"/>
              </a:rPr>
              <a:t>, early detection activities </a:t>
            </a:r>
            <a:r>
              <a:rPr lang="en-US" sz="2800" dirty="0" smtClean="0">
                <a:latin typeface="ScalaLancetPro"/>
              </a:rPr>
              <a:t>are justified </a:t>
            </a:r>
            <a:r>
              <a:rPr lang="en-US" sz="2800" dirty="0">
                <a:latin typeface="ScalaLancetPro"/>
              </a:rPr>
              <a:t>if: the candidate cancers are </a:t>
            </a:r>
            <a:r>
              <a:rPr lang="en-US" sz="2800" dirty="0">
                <a:solidFill>
                  <a:srgbClr val="FFFF00"/>
                </a:solidFill>
                <a:latin typeface="ScalaLancetPro"/>
              </a:rPr>
              <a:t>frequently </a:t>
            </a:r>
            <a:r>
              <a:rPr lang="en-US" sz="2800" dirty="0" smtClean="0">
                <a:solidFill>
                  <a:srgbClr val="FFFF00"/>
                </a:solidFill>
                <a:latin typeface="ScalaLancetPro"/>
              </a:rPr>
              <a:t>occurring </a:t>
            </a:r>
            <a:r>
              <a:rPr lang="en-US" sz="2800" dirty="0" smtClean="0">
                <a:latin typeface="ScalaLancetPro"/>
              </a:rPr>
              <a:t>;a </a:t>
            </a:r>
            <a:r>
              <a:rPr lang="en-US" sz="2800" dirty="0">
                <a:solidFill>
                  <a:srgbClr val="FFFF00"/>
                </a:solidFill>
                <a:latin typeface="ScalaLancetPro"/>
              </a:rPr>
              <a:t>high proportion of patients present in advanced </a:t>
            </a:r>
            <a:r>
              <a:rPr lang="en-US" sz="2800" dirty="0" smtClean="0">
                <a:solidFill>
                  <a:srgbClr val="FFFF00"/>
                </a:solidFill>
                <a:latin typeface="ScalaLancetPro"/>
              </a:rPr>
              <a:t>stages</a:t>
            </a:r>
            <a:r>
              <a:rPr lang="en-US" sz="2800" dirty="0" smtClean="0">
                <a:latin typeface="ScalaLancetPro"/>
              </a:rPr>
              <a:t>; </a:t>
            </a:r>
            <a:r>
              <a:rPr lang="en-US" sz="2800" dirty="0" smtClean="0">
                <a:solidFill>
                  <a:srgbClr val="FFFF00"/>
                </a:solidFill>
                <a:latin typeface="ScalaLancetPro"/>
              </a:rPr>
              <a:t>cost-effective</a:t>
            </a:r>
            <a:r>
              <a:rPr lang="en-US" sz="2800" dirty="0">
                <a:latin typeface="ScalaLancetPro"/>
              </a:rPr>
              <a:t>, early detection methods </a:t>
            </a:r>
            <a:r>
              <a:rPr lang="en-US" sz="2800" dirty="0">
                <a:solidFill>
                  <a:srgbClr val="FFFF00"/>
                </a:solidFill>
                <a:latin typeface="ScalaLancetPro"/>
              </a:rPr>
              <a:t>are available </a:t>
            </a:r>
            <a:r>
              <a:rPr lang="en-US" sz="2800" dirty="0" smtClean="0">
                <a:latin typeface="ScalaLancetPro"/>
              </a:rPr>
              <a:t>and </a:t>
            </a:r>
            <a:r>
              <a:rPr lang="en-US" sz="2800" dirty="0" smtClean="0">
                <a:solidFill>
                  <a:srgbClr val="FFFF00"/>
                </a:solidFill>
                <a:latin typeface="ScalaLancetPro"/>
              </a:rPr>
              <a:t>easily </a:t>
            </a:r>
            <a:r>
              <a:rPr lang="en-US" sz="2800" dirty="0">
                <a:solidFill>
                  <a:srgbClr val="FFFF00"/>
                </a:solidFill>
                <a:latin typeface="ScalaLancetPro"/>
              </a:rPr>
              <a:t>accessible </a:t>
            </a:r>
            <a:r>
              <a:rPr lang="en-US" sz="2800" dirty="0">
                <a:latin typeface="ScalaLancetPro"/>
              </a:rPr>
              <a:t>for the group at risk; diagnosis, </a:t>
            </a:r>
            <a:r>
              <a:rPr lang="en-US" sz="2800" dirty="0" smtClean="0">
                <a:solidFill>
                  <a:srgbClr val="FFFF00"/>
                </a:solidFill>
                <a:latin typeface="ScalaLancetPro"/>
              </a:rPr>
              <a:t>treatment follow-up</a:t>
            </a:r>
            <a:r>
              <a:rPr lang="en-US" sz="2800" dirty="0">
                <a:solidFill>
                  <a:srgbClr val="FFFF00"/>
                </a:solidFill>
                <a:latin typeface="ScalaLancetPro"/>
              </a:rPr>
              <a:t>, and quality assurance procedures can </a:t>
            </a:r>
            <a:r>
              <a:rPr lang="en-US" sz="2800" dirty="0" smtClean="0">
                <a:solidFill>
                  <a:srgbClr val="FFFF00"/>
                </a:solidFill>
                <a:latin typeface="ScalaLancetPro"/>
              </a:rPr>
              <a:t>be implemented</a:t>
            </a:r>
            <a:r>
              <a:rPr lang="en-US" sz="2800" dirty="0">
                <a:latin typeface="ScalaLancetPro"/>
              </a:rPr>
              <a:t>; and the </a:t>
            </a:r>
            <a:r>
              <a:rPr lang="en-US" sz="2800" dirty="0">
                <a:solidFill>
                  <a:srgbClr val="FFFF00"/>
                </a:solidFill>
                <a:latin typeface="ScalaLancetPro"/>
              </a:rPr>
              <a:t>benefits of early detection </a:t>
            </a:r>
            <a:r>
              <a:rPr lang="en-US" sz="2800" dirty="0" smtClean="0">
                <a:solidFill>
                  <a:srgbClr val="FFFF00"/>
                </a:solidFill>
                <a:latin typeface="ScalaLancetPro"/>
              </a:rPr>
              <a:t>outweigh the </a:t>
            </a:r>
            <a:r>
              <a:rPr lang="en-US" sz="2800" dirty="0">
                <a:solidFill>
                  <a:srgbClr val="FFFF00"/>
                </a:solidFill>
                <a:latin typeface="ScalaLancetPro"/>
              </a:rPr>
              <a:t>risks</a:t>
            </a:r>
            <a:r>
              <a:rPr lang="en-US" sz="2800" dirty="0">
                <a:latin typeface="ScalaLancetPro"/>
              </a:rPr>
              <a:t>, in terms of complications and negative effects.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7260143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5028" y="169039"/>
            <a:ext cx="11511643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solidFill>
                  <a:srgbClr val="FFFF00"/>
                </a:solidFill>
                <a:latin typeface="ScalaLancetPro"/>
              </a:rPr>
              <a:t>The American College of Gastroenterology </a:t>
            </a:r>
            <a:r>
              <a:rPr lang="en-US" sz="2800" dirty="0">
                <a:latin typeface="ScalaLancetPro"/>
              </a:rPr>
              <a:t>recommends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that patients with familial adenomatous polyposis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undergo </a:t>
            </a:r>
            <a:r>
              <a:rPr lang="en-US" sz="2800" dirty="0">
                <a:solidFill>
                  <a:srgbClr val="FFFF00"/>
                </a:solidFill>
                <a:latin typeface="ScalaLancetPro"/>
              </a:rPr>
              <a:t>an annual, ultrasound thyroid screening</a:t>
            </a:r>
            <a:r>
              <a:rPr lang="en-US" sz="2800" dirty="0">
                <a:latin typeface="ScalaLancetPro"/>
              </a:rPr>
              <a:t>, but this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is based on low-quality </a:t>
            </a:r>
            <a:r>
              <a:rPr lang="en-US" sz="2800" dirty="0" smtClean="0">
                <a:latin typeface="ScalaLancetPro"/>
              </a:rPr>
              <a:t>evidence. </a:t>
            </a:r>
            <a:r>
              <a:rPr lang="en-US" sz="2800" dirty="0">
                <a:solidFill>
                  <a:srgbClr val="FFFF00"/>
                </a:solidFill>
                <a:latin typeface="ScalaLancetPro"/>
              </a:rPr>
              <a:t>The American Thyroid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rgbClr val="FFFF00"/>
                </a:solidFill>
                <a:latin typeface="ScalaLancetPro"/>
              </a:rPr>
              <a:t>Association</a:t>
            </a:r>
            <a:r>
              <a:rPr lang="en-US" sz="2800" dirty="0">
                <a:latin typeface="ScalaLancetPro"/>
              </a:rPr>
              <a:t> guidelines warrant screening based on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various components of the </a:t>
            </a:r>
            <a:r>
              <a:rPr lang="en-US" sz="2800" dirty="0" smtClean="0">
                <a:latin typeface="ScalaLancetPro"/>
              </a:rPr>
              <a:t>syndrome. </a:t>
            </a:r>
            <a:r>
              <a:rPr lang="en-US" sz="2800" dirty="0">
                <a:latin typeface="ScalaLancetPro"/>
              </a:rPr>
              <a:t>However, there is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insufficient evidence that this would reduce morbidity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and mortality, in part because of the </a:t>
            </a:r>
            <a:r>
              <a:rPr lang="en-US" sz="2800" dirty="0" err="1" smtClean="0">
                <a:latin typeface="ScalaLancetPro"/>
              </a:rPr>
              <a:t>favour</a:t>
            </a:r>
            <a:r>
              <a:rPr lang="en-US" sz="2800" dirty="0" smtClean="0">
                <a:latin typeface="ScalaLancetPro"/>
              </a:rPr>
              <a:t> able </a:t>
            </a:r>
            <a:r>
              <a:rPr lang="en-US" sz="2800" dirty="0">
                <a:latin typeface="ScalaLancetPro"/>
              </a:rPr>
              <a:t>prognosis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of thyroid cancer compared with that of gastrointestinal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malignancies.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0565647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49992" y="2623848"/>
            <a:ext cx="1038136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solidFill>
                  <a:srgbClr val="FFFF00"/>
                </a:solidFill>
                <a:latin typeface="Shaker2Lancet-Bold"/>
              </a:rPr>
              <a:t>Familial non-medullary thyroid cancer</a:t>
            </a:r>
            <a:endParaRPr lang="en-US" sz="4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94285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9101" y="326572"/>
            <a:ext cx="1172391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solidFill>
                  <a:srgbClr val="FFFF00"/>
                </a:solidFill>
                <a:latin typeface="ScalaLancetPro"/>
              </a:rPr>
              <a:t>Up to 10% </a:t>
            </a:r>
            <a:r>
              <a:rPr lang="en-US" sz="2800" dirty="0">
                <a:latin typeface="ScalaLancetPro"/>
              </a:rPr>
              <a:t>of differentiated thyroid cancer cases display a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familial </a:t>
            </a:r>
            <a:r>
              <a:rPr lang="en-US" sz="2800" dirty="0" smtClean="0">
                <a:latin typeface="ScalaLancetPro"/>
              </a:rPr>
              <a:t>aggregation, </a:t>
            </a:r>
            <a:r>
              <a:rPr lang="en-US" sz="2800" dirty="0">
                <a:latin typeface="ScalaLancetPro"/>
              </a:rPr>
              <a:t>and hence are usually called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rgbClr val="FFFF00"/>
                </a:solidFill>
                <a:latin typeface="ScalaLancetPro"/>
              </a:rPr>
              <a:t>familial non-medullary thyroid </a:t>
            </a:r>
            <a:r>
              <a:rPr lang="en-US" sz="2800" dirty="0" smtClean="0">
                <a:solidFill>
                  <a:srgbClr val="FFFF00"/>
                </a:solidFill>
                <a:latin typeface="ScalaLancetPro"/>
              </a:rPr>
              <a:t>cancer  </a:t>
            </a:r>
            <a:r>
              <a:rPr lang="en-US" sz="2800" dirty="0" smtClean="0"/>
              <a:t>Family</a:t>
            </a:r>
            <a:endParaRPr lang="en-US" sz="2800" dirty="0"/>
          </a:p>
          <a:p>
            <a:pPr>
              <a:lnSpc>
                <a:spcPct val="150000"/>
              </a:lnSpc>
            </a:pPr>
            <a:r>
              <a:rPr lang="en-US" sz="2800" u="sng" dirty="0"/>
              <a:t>history is traditionally </a:t>
            </a:r>
            <a:r>
              <a:rPr lang="en-US" sz="2800" dirty="0"/>
              <a:t>considered a risk factor for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differentiated thyroid cancer. In a series of </a:t>
            </a:r>
            <a:r>
              <a:rPr lang="en-US" sz="2800" dirty="0">
                <a:solidFill>
                  <a:srgbClr val="FFFF00"/>
                </a:solidFill>
              </a:rPr>
              <a:t>10 709 </a:t>
            </a:r>
            <a:r>
              <a:rPr lang="en-US" sz="2800" dirty="0"/>
              <a:t>patients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with thyroid nodules submitted for fine-needle aspiration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biopsy, </a:t>
            </a:r>
            <a:r>
              <a:rPr lang="en-US" sz="2800" dirty="0">
                <a:solidFill>
                  <a:srgbClr val="FFFF00"/>
                </a:solidFill>
              </a:rPr>
              <a:t>an increased likelihood </a:t>
            </a:r>
            <a:r>
              <a:rPr lang="en-US" sz="2800" dirty="0"/>
              <a:t>of malignant cytology was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found in patients with a family history of thyroid cancer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compared with patients without that family </a:t>
            </a:r>
            <a:r>
              <a:rPr lang="en-US" sz="2800" dirty="0" smtClean="0"/>
              <a:t>history.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9595738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1356" y="421839"/>
            <a:ext cx="1139734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According to some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authors, some clinical features of the index case itself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might increase the likelihood of familial non-medullary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thyroid cancer, such as the diagnosis of papillary thyroid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cancer when the </a:t>
            </a:r>
            <a:r>
              <a:rPr lang="en-US" sz="2800" dirty="0">
                <a:solidFill>
                  <a:srgbClr val="FFFF00"/>
                </a:solidFill>
                <a:latin typeface="ScalaLancetPro"/>
              </a:rPr>
              <a:t>patient is younger than 33 years old</a:t>
            </a:r>
            <a:r>
              <a:rPr lang="en-US" sz="2800" dirty="0">
                <a:latin typeface="ScalaLancetPro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rgbClr val="FFFF00"/>
                </a:solidFill>
                <a:latin typeface="ScalaLancetPro"/>
              </a:rPr>
              <a:t>multifocal or bilateral disease</a:t>
            </a:r>
            <a:r>
              <a:rPr lang="en-US" sz="2800" dirty="0">
                <a:latin typeface="ScalaLancetPro"/>
              </a:rPr>
              <a:t>, and </a:t>
            </a:r>
            <a:r>
              <a:rPr lang="en-US" sz="2800" dirty="0" smtClean="0">
                <a:solidFill>
                  <a:srgbClr val="FFFF00"/>
                </a:solidFill>
                <a:latin typeface="ScalaLancetPro"/>
              </a:rPr>
              <a:t>extra thyroidal </a:t>
            </a:r>
            <a:r>
              <a:rPr lang="en-US" sz="2800" dirty="0">
                <a:solidFill>
                  <a:srgbClr val="FFFF00"/>
                </a:solidFill>
                <a:latin typeface="ScalaLancetPro"/>
              </a:rPr>
              <a:t>spread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(pT4 or N1</a:t>
            </a:r>
            <a:r>
              <a:rPr lang="en-US" sz="2800" dirty="0" smtClean="0">
                <a:latin typeface="ScalaLancetPro"/>
              </a:rPr>
              <a:t>). </a:t>
            </a:r>
            <a:r>
              <a:rPr lang="en-US" sz="2800" dirty="0">
                <a:latin typeface="ScalaLancetPro"/>
              </a:rPr>
              <a:t>The genetic determinants of familial </a:t>
            </a:r>
            <a:r>
              <a:rPr lang="en-US" sz="2800" dirty="0" smtClean="0">
                <a:latin typeface="ScalaLancetPro"/>
              </a:rPr>
              <a:t>non medullary</a:t>
            </a:r>
            <a:endParaRPr lang="en-US" sz="2800" dirty="0">
              <a:latin typeface="ScalaLancetPro"/>
            </a:endParaRPr>
          </a:p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thyroid cancer are not yet fully established.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6650334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36915" y="625066"/>
            <a:ext cx="1177289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800" dirty="0">
                <a:latin typeface="ScalaLancetPro"/>
              </a:rPr>
              <a:t>The rate of thyroid cancer detection found after thyroid</a:t>
            </a:r>
          </a:p>
          <a:p>
            <a:pPr>
              <a:lnSpc>
                <a:spcPct val="200000"/>
              </a:lnSpc>
            </a:pPr>
            <a:r>
              <a:rPr lang="en-US" sz="2800" dirty="0">
                <a:latin typeface="ScalaLancetPro"/>
              </a:rPr>
              <a:t>screening of familial non-medullary thyroid cancer</a:t>
            </a:r>
          </a:p>
          <a:p>
            <a:pPr>
              <a:lnSpc>
                <a:spcPct val="200000"/>
              </a:lnSpc>
            </a:pPr>
            <a:r>
              <a:rPr lang="en-US" sz="2800" dirty="0">
                <a:latin typeface="ScalaLancetPro"/>
              </a:rPr>
              <a:t>families ranges </a:t>
            </a:r>
            <a:r>
              <a:rPr lang="en-US" sz="2800" dirty="0">
                <a:solidFill>
                  <a:srgbClr val="FFFF00"/>
                </a:solidFill>
                <a:latin typeface="ScalaLancetPro"/>
              </a:rPr>
              <a:t>from 5% to nearly 20</a:t>
            </a:r>
            <a:r>
              <a:rPr lang="en-US" sz="2800" dirty="0" smtClean="0">
                <a:solidFill>
                  <a:srgbClr val="FFFF00"/>
                </a:solidFill>
                <a:latin typeface="ScalaLancetPro"/>
              </a:rPr>
              <a:t>%.</a:t>
            </a:r>
            <a:r>
              <a:rPr lang="en-US" sz="2800" dirty="0" smtClean="0">
                <a:latin typeface="ScalaLancetPro"/>
              </a:rPr>
              <a:t> </a:t>
            </a:r>
            <a:r>
              <a:rPr lang="en-US" sz="2800" dirty="0">
                <a:latin typeface="ScalaLancetPro"/>
              </a:rPr>
              <a:t>The rate of</a:t>
            </a:r>
          </a:p>
          <a:p>
            <a:pPr>
              <a:lnSpc>
                <a:spcPct val="200000"/>
              </a:lnSpc>
            </a:pPr>
            <a:r>
              <a:rPr lang="en-US" sz="2800" dirty="0">
                <a:latin typeface="ScalaLancetPro"/>
              </a:rPr>
              <a:t>benign thyroid nodules found has ranged </a:t>
            </a:r>
            <a:r>
              <a:rPr lang="en-US" sz="2800" dirty="0">
                <a:solidFill>
                  <a:srgbClr val="FFFF00"/>
                </a:solidFill>
                <a:latin typeface="ScalaLancetPro"/>
              </a:rPr>
              <a:t>from 30% to</a:t>
            </a:r>
          </a:p>
          <a:p>
            <a:pPr>
              <a:lnSpc>
                <a:spcPct val="200000"/>
              </a:lnSpc>
            </a:pPr>
            <a:r>
              <a:rPr lang="en-US" sz="2800" dirty="0">
                <a:solidFill>
                  <a:srgbClr val="FFFF00"/>
                </a:solidFill>
                <a:latin typeface="ScalaLancetPro"/>
              </a:rPr>
              <a:t>50</a:t>
            </a:r>
            <a:r>
              <a:rPr lang="en-US" sz="2800" dirty="0" smtClean="0">
                <a:solidFill>
                  <a:srgbClr val="FFFF00"/>
                </a:solidFill>
                <a:latin typeface="ScalaLancetPro"/>
              </a:rPr>
              <a:t>%</a:t>
            </a:r>
            <a:r>
              <a:rPr lang="en-US" sz="2800" dirty="0" smtClean="0">
                <a:latin typeface="ScalaLancetPro"/>
              </a:rPr>
              <a:t>. </a:t>
            </a:r>
            <a:r>
              <a:rPr lang="en-US" sz="2800" dirty="0">
                <a:latin typeface="ScalaLancetPro"/>
              </a:rPr>
              <a:t>The screening tool was </a:t>
            </a:r>
            <a:r>
              <a:rPr lang="en-US" sz="2800" dirty="0">
                <a:solidFill>
                  <a:srgbClr val="FFFF00"/>
                </a:solidFill>
                <a:latin typeface="ScalaLancetPro"/>
              </a:rPr>
              <a:t>neck ultrasonography</a:t>
            </a:r>
          </a:p>
          <a:p>
            <a:pPr>
              <a:lnSpc>
                <a:spcPct val="200000"/>
              </a:lnSpc>
            </a:pPr>
            <a:r>
              <a:rPr lang="en-US" sz="2800" dirty="0">
                <a:latin typeface="ScalaLancetPro"/>
              </a:rPr>
              <a:t>in all but two studies.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0657829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73729" y="186494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ScalaLancetPro"/>
              </a:rPr>
              <a:t>In one study of </a:t>
            </a:r>
            <a:r>
              <a:rPr lang="en-US" sz="2400" dirty="0">
                <a:solidFill>
                  <a:srgbClr val="FFFF00"/>
                </a:solidFill>
                <a:latin typeface="ScalaLancetPro"/>
              </a:rPr>
              <a:t>79 people </a:t>
            </a:r>
            <a:r>
              <a:rPr lang="en-US" sz="2400" dirty="0">
                <a:latin typeface="ScalaLancetPro"/>
              </a:rPr>
              <a:t>(involving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ScalaLancetPro"/>
              </a:rPr>
              <a:t>seven </a:t>
            </a:r>
            <a:r>
              <a:rPr lang="en-US" sz="2400" dirty="0" err="1">
                <a:latin typeface="ScalaLancetPro"/>
              </a:rPr>
              <a:t>kindreds</a:t>
            </a:r>
            <a:r>
              <a:rPr lang="en-US" sz="2400" dirty="0">
                <a:latin typeface="ScalaLancetPro"/>
              </a:rPr>
              <a:t>), </a:t>
            </a:r>
            <a:r>
              <a:rPr lang="en-US" sz="2400" dirty="0">
                <a:solidFill>
                  <a:srgbClr val="FFFF00"/>
                </a:solidFill>
                <a:latin typeface="ScalaLancetPro"/>
              </a:rPr>
              <a:t>neck palpation was used</a:t>
            </a:r>
            <a:r>
              <a:rPr lang="en-US" sz="2400" dirty="0">
                <a:latin typeface="ScalaLancetPro"/>
              </a:rPr>
              <a:t>; six people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ScalaLancetPro"/>
              </a:rPr>
              <a:t>were found with thyroid nodular disease and none were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ScalaLancetPro"/>
              </a:rPr>
              <a:t>diagnosed with thyroid </a:t>
            </a:r>
            <a:r>
              <a:rPr lang="en-US" sz="2400" dirty="0" smtClean="0">
                <a:latin typeface="ScalaLancetPro"/>
              </a:rPr>
              <a:t>cancer. </a:t>
            </a:r>
            <a:r>
              <a:rPr lang="en-US" sz="2400" dirty="0">
                <a:latin typeface="ScalaLancetPro"/>
              </a:rPr>
              <a:t>In another study of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FFFF00"/>
                </a:solidFill>
                <a:latin typeface="ScalaLancetPro"/>
              </a:rPr>
              <a:t>70 people </a:t>
            </a:r>
            <a:r>
              <a:rPr lang="en-US" sz="2400" dirty="0">
                <a:latin typeface="ScalaLancetPro"/>
              </a:rPr>
              <a:t>(with six </a:t>
            </a:r>
            <a:r>
              <a:rPr lang="en-US" sz="2400" dirty="0" err="1">
                <a:latin typeface="ScalaLancetPro"/>
              </a:rPr>
              <a:t>kindreds</a:t>
            </a:r>
            <a:r>
              <a:rPr lang="en-US" sz="2400" dirty="0">
                <a:latin typeface="ScalaLancetPro"/>
              </a:rPr>
              <a:t>), </a:t>
            </a:r>
            <a:r>
              <a:rPr lang="en-US" sz="2400" dirty="0">
                <a:solidFill>
                  <a:srgbClr val="FFFF00"/>
                </a:solidFill>
                <a:latin typeface="ScalaLancetPro"/>
              </a:rPr>
              <a:t>neck ultrasonography </a:t>
            </a:r>
            <a:r>
              <a:rPr lang="en-US" sz="2400" dirty="0">
                <a:latin typeface="ScalaLancetPro"/>
              </a:rPr>
              <a:t>was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ScalaLancetPro"/>
              </a:rPr>
              <a:t>used only if suspicious findings were noted on neck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ScalaLancetPro"/>
              </a:rPr>
              <a:t>palpation; 19 people were found with thyroid nodular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ScalaLancetPro"/>
              </a:rPr>
              <a:t>disease and none had thyroid </a:t>
            </a:r>
            <a:r>
              <a:rPr lang="en-US" sz="2400" dirty="0" smtClean="0">
                <a:latin typeface="ScalaLancetPro"/>
              </a:rPr>
              <a:t>cancer. </a:t>
            </a:r>
            <a:r>
              <a:rPr lang="en-US" sz="2400" dirty="0">
                <a:latin typeface="ScalaLancetPro"/>
              </a:rPr>
              <a:t>When the relatives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ScalaLancetPro"/>
              </a:rPr>
              <a:t>of patients with differentiated thyroid cancer are screened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ScalaLancetPro"/>
              </a:rPr>
              <a:t>with ultrasonography, thyroid nodules are found at rates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ScalaLancetPro"/>
              </a:rPr>
              <a:t>similar to the general population (</a:t>
            </a:r>
            <a:r>
              <a:rPr lang="en-US" sz="2400" dirty="0">
                <a:solidFill>
                  <a:srgbClr val="FFFF00"/>
                </a:solidFill>
                <a:latin typeface="ScalaLancetPro"/>
              </a:rPr>
              <a:t>30–40</a:t>
            </a:r>
            <a:r>
              <a:rPr lang="en-US" sz="2400" dirty="0">
                <a:latin typeface="ScalaLancetPro"/>
              </a:rPr>
              <a:t>%) and thyroid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ScalaLancetPro"/>
              </a:rPr>
              <a:t>cancer is found at rates of </a:t>
            </a:r>
            <a:r>
              <a:rPr lang="en-US" sz="2400" dirty="0">
                <a:solidFill>
                  <a:srgbClr val="FFFF00"/>
                </a:solidFill>
                <a:latin typeface="ScalaLancetPro"/>
              </a:rPr>
              <a:t>4–5%</a:t>
            </a:r>
            <a:r>
              <a:rPr lang="en-US" sz="2400" dirty="0">
                <a:latin typeface="ScalaLancetPro"/>
              </a:rPr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2685565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1009" y="345387"/>
            <a:ext cx="1178872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800" dirty="0">
                <a:latin typeface="ScalaLancetPro"/>
              </a:rPr>
              <a:t>The issue of familial non-medullary thyroid cancer</a:t>
            </a:r>
          </a:p>
          <a:p>
            <a:pPr>
              <a:lnSpc>
                <a:spcPct val="200000"/>
              </a:lnSpc>
            </a:pPr>
            <a:r>
              <a:rPr lang="en-US" sz="2800" dirty="0">
                <a:solidFill>
                  <a:srgbClr val="FFFF00"/>
                </a:solidFill>
                <a:latin typeface="ScalaLancetPro"/>
              </a:rPr>
              <a:t>aggressiveness is relevant in screening decision making</a:t>
            </a:r>
            <a:r>
              <a:rPr lang="en-US" sz="2800" dirty="0">
                <a:latin typeface="ScalaLancetPro"/>
              </a:rPr>
              <a:t>.</a:t>
            </a:r>
          </a:p>
          <a:p>
            <a:pPr>
              <a:lnSpc>
                <a:spcPct val="200000"/>
              </a:lnSpc>
            </a:pPr>
            <a:r>
              <a:rPr lang="en-US" sz="2800" dirty="0">
                <a:latin typeface="ScalaLancetPro"/>
              </a:rPr>
              <a:t>Some reports, including a </a:t>
            </a:r>
            <a:r>
              <a:rPr lang="en-US" sz="2800" dirty="0">
                <a:solidFill>
                  <a:srgbClr val="FFFF00"/>
                </a:solidFill>
                <a:latin typeface="ScalaLancetPro"/>
              </a:rPr>
              <a:t>meta-analysis of 12 studies</a:t>
            </a:r>
            <a:r>
              <a:rPr lang="en-US" sz="2800" dirty="0">
                <a:latin typeface="ScalaLancetPro"/>
              </a:rPr>
              <a:t>,</a:t>
            </a:r>
          </a:p>
          <a:p>
            <a:pPr>
              <a:lnSpc>
                <a:spcPct val="200000"/>
              </a:lnSpc>
            </a:pPr>
            <a:r>
              <a:rPr lang="en-US" sz="2800" dirty="0">
                <a:latin typeface="ScalaLancetPro"/>
              </a:rPr>
              <a:t>have noted more </a:t>
            </a:r>
            <a:r>
              <a:rPr lang="en-US" sz="2800" dirty="0">
                <a:solidFill>
                  <a:srgbClr val="FFFF00"/>
                </a:solidFill>
                <a:latin typeface="ScalaLancetPro"/>
              </a:rPr>
              <a:t>aggressive </a:t>
            </a:r>
            <a:r>
              <a:rPr lang="en-US" sz="2800" dirty="0" smtClean="0">
                <a:solidFill>
                  <a:srgbClr val="FFFF00"/>
                </a:solidFill>
                <a:latin typeface="ScalaLancetPro"/>
              </a:rPr>
              <a:t>be </a:t>
            </a:r>
            <a:r>
              <a:rPr lang="en-US" sz="2800" dirty="0" err="1" smtClean="0">
                <a:solidFill>
                  <a:srgbClr val="FFFF00"/>
                </a:solidFill>
                <a:latin typeface="ScalaLancetPro"/>
              </a:rPr>
              <a:t>haviour</a:t>
            </a:r>
            <a:r>
              <a:rPr lang="en-US" sz="2800" dirty="0" smtClean="0">
                <a:solidFill>
                  <a:srgbClr val="FFFF00"/>
                </a:solidFill>
                <a:latin typeface="ScalaLancetPro"/>
              </a:rPr>
              <a:t> </a:t>
            </a:r>
            <a:r>
              <a:rPr lang="en-US" sz="2800" dirty="0">
                <a:latin typeface="ScalaLancetPro"/>
              </a:rPr>
              <a:t>of familial </a:t>
            </a:r>
            <a:r>
              <a:rPr lang="en-US" sz="2800" dirty="0" smtClean="0">
                <a:latin typeface="ScalaLancetPro"/>
              </a:rPr>
              <a:t>non medullary</a:t>
            </a:r>
            <a:endParaRPr lang="en-US" sz="2800" dirty="0">
              <a:latin typeface="ScalaLancetPro"/>
            </a:endParaRPr>
          </a:p>
          <a:p>
            <a:pPr>
              <a:lnSpc>
                <a:spcPct val="200000"/>
              </a:lnSpc>
            </a:pPr>
            <a:r>
              <a:rPr lang="en-US" sz="2800" dirty="0">
                <a:latin typeface="ScalaLancetPro"/>
              </a:rPr>
              <a:t>thyroid cancer compared with their sporadic</a:t>
            </a:r>
          </a:p>
          <a:p>
            <a:pPr>
              <a:lnSpc>
                <a:spcPct val="200000"/>
              </a:lnSpc>
            </a:pPr>
            <a:r>
              <a:rPr lang="en-US" sz="2800" dirty="0" smtClean="0">
                <a:latin typeface="ScalaLancetPro"/>
              </a:rPr>
              <a:t>counterparts, </a:t>
            </a:r>
            <a:r>
              <a:rPr lang="en-US" sz="2800" dirty="0">
                <a:solidFill>
                  <a:srgbClr val="FFFF00"/>
                </a:solidFill>
                <a:latin typeface="ScalaLancetPro"/>
              </a:rPr>
              <a:t>while others found no difference</a:t>
            </a:r>
            <a:r>
              <a:rPr lang="en-US" sz="2800" dirty="0">
                <a:latin typeface="ScalaLancetPro"/>
              </a:rPr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147009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80160" y="574825"/>
            <a:ext cx="11854375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In particular, most studies found familial non-medullary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thyroid cancer to be </a:t>
            </a:r>
            <a:r>
              <a:rPr lang="en-US" sz="2800" dirty="0">
                <a:solidFill>
                  <a:srgbClr val="FFFF00"/>
                </a:solidFill>
                <a:latin typeface="ScalaLancetPro"/>
              </a:rPr>
              <a:t>more frequently </a:t>
            </a:r>
            <a:r>
              <a:rPr lang="en-US" sz="2800" dirty="0" smtClean="0">
                <a:solidFill>
                  <a:srgbClr val="FFFF00"/>
                </a:solidFill>
                <a:latin typeface="ScalaLancetPro"/>
              </a:rPr>
              <a:t>multifocal</a:t>
            </a:r>
            <a:r>
              <a:rPr lang="en-US" sz="2800" dirty="0" smtClean="0">
                <a:latin typeface="ScalaLancetPro"/>
              </a:rPr>
              <a:t>.</a:t>
            </a:r>
            <a:endParaRPr lang="en-US" sz="2800" dirty="0">
              <a:latin typeface="ScalaLancetPro"/>
            </a:endParaRPr>
          </a:p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and some studies found </a:t>
            </a:r>
            <a:r>
              <a:rPr lang="en-US" sz="2800" dirty="0">
                <a:solidFill>
                  <a:srgbClr val="FFFF00"/>
                </a:solidFill>
                <a:latin typeface="ScalaLancetPro"/>
              </a:rPr>
              <a:t>more frequent </a:t>
            </a:r>
            <a:r>
              <a:rPr lang="en-US" sz="2800" dirty="0" smtClean="0">
                <a:solidFill>
                  <a:srgbClr val="FFFF00"/>
                </a:solidFill>
                <a:latin typeface="ScalaLancetPro"/>
              </a:rPr>
              <a:t>extra thyroidal</a:t>
            </a:r>
            <a:endParaRPr lang="en-US" sz="2800" dirty="0">
              <a:solidFill>
                <a:srgbClr val="FFFF00"/>
              </a:solidFill>
              <a:latin typeface="ScalaLancetPro"/>
            </a:endParaRP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FFFF00"/>
                </a:solidFill>
                <a:latin typeface="ScalaLancetPro"/>
              </a:rPr>
              <a:t>extension </a:t>
            </a:r>
            <a:r>
              <a:rPr lang="en-US" sz="2800" dirty="0">
                <a:solidFill>
                  <a:srgbClr val="FFFF00"/>
                </a:solidFill>
                <a:latin typeface="ScalaLancetPro"/>
              </a:rPr>
              <a:t>and lymph node </a:t>
            </a:r>
            <a:r>
              <a:rPr lang="en-US" sz="2800" dirty="0" smtClean="0">
                <a:solidFill>
                  <a:srgbClr val="FFFF00"/>
                </a:solidFill>
                <a:latin typeface="ScalaLancetPro"/>
              </a:rPr>
              <a:t>metastases</a:t>
            </a:r>
            <a:r>
              <a:rPr lang="en-US" sz="2800" dirty="0" smtClean="0">
                <a:latin typeface="ScalaLancetPro"/>
              </a:rPr>
              <a:t>. </a:t>
            </a:r>
            <a:r>
              <a:rPr lang="en-US" sz="2800" dirty="0">
                <a:latin typeface="ScalaLancetPro"/>
              </a:rPr>
              <a:t>More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rgbClr val="FFFF00"/>
                </a:solidFill>
                <a:latin typeface="ScalaLancetPro"/>
              </a:rPr>
              <a:t>frequent recurrence </a:t>
            </a:r>
            <a:r>
              <a:rPr lang="en-US" sz="2800" dirty="0">
                <a:latin typeface="ScalaLancetPro"/>
              </a:rPr>
              <a:t>was also reported by some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ScalaLancetPro"/>
              </a:rPr>
              <a:t>authors, </a:t>
            </a:r>
            <a:r>
              <a:rPr lang="en-US" sz="2800" dirty="0">
                <a:latin typeface="ScalaLancetPro"/>
              </a:rPr>
              <a:t>but not by </a:t>
            </a:r>
            <a:r>
              <a:rPr lang="en-US" sz="2800" dirty="0" smtClean="0">
                <a:latin typeface="ScalaLancetPro"/>
              </a:rPr>
              <a:t>others. </a:t>
            </a:r>
            <a:r>
              <a:rPr lang="en-US" sz="2800" dirty="0">
                <a:latin typeface="ScalaLancetPro"/>
              </a:rPr>
              <a:t>The more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rgbClr val="FFFF00"/>
                </a:solidFill>
                <a:latin typeface="ScalaLancetPro"/>
              </a:rPr>
              <a:t>aggressive therapeutic approach </a:t>
            </a:r>
            <a:r>
              <a:rPr lang="en-US" sz="2800" dirty="0">
                <a:latin typeface="ScalaLancetPro"/>
              </a:rPr>
              <a:t>advocated by some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authors appears not to be justified, given the lack of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consistency in the data.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107394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87791" y="942535"/>
            <a:ext cx="1112754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solidFill>
                  <a:srgbClr val="FFFF00"/>
                </a:solidFill>
                <a:latin typeface="ScalaLancetPro"/>
              </a:rPr>
              <a:t>The American Thyroid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rgbClr val="FFFF00"/>
                </a:solidFill>
                <a:latin typeface="ScalaLancetPro"/>
              </a:rPr>
              <a:t>Association guidelines pane</a:t>
            </a:r>
            <a:r>
              <a:rPr lang="en-US" sz="2800" dirty="0">
                <a:latin typeface="ScalaLancetPro"/>
              </a:rPr>
              <a:t>l did not recommend </a:t>
            </a:r>
            <a:r>
              <a:rPr lang="en-US" sz="2800" dirty="0">
                <a:solidFill>
                  <a:srgbClr val="FFFF00"/>
                </a:solidFill>
                <a:latin typeface="ScalaLancetPro"/>
              </a:rPr>
              <a:t>for or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rgbClr val="FFFF00"/>
                </a:solidFill>
                <a:latin typeface="ScalaLancetPro"/>
              </a:rPr>
              <a:t>against ultrasound screening</a:t>
            </a:r>
            <a:r>
              <a:rPr lang="en-US" sz="2800" dirty="0">
                <a:latin typeface="ScalaLancetPro"/>
              </a:rPr>
              <a:t>, because there is no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evidence that this would lead to reduced morbidity or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ScalaLancetPro"/>
              </a:rPr>
              <a:t>mortality. </a:t>
            </a:r>
            <a:r>
              <a:rPr lang="en-US" sz="2800" dirty="0">
                <a:latin typeface="ScalaLancetPro"/>
              </a:rPr>
              <a:t>In consideration of the </a:t>
            </a:r>
            <a:r>
              <a:rPr lang="en-US" sz="2800" dirty="0">
                <a:solidFill>
                  <a:srgbClr val="FFFF00"/>
                </a:solidFill>
                <a:latin typeface="ScalaLancetPro"/>
              </a:rPr>
              <a:t>rarity</a:t>
            </a:r>
            <a:r>
              <a:rPr lang="en-US" sz="2800" dirty="0">
                <a:latin typeface="ScalaLancetPro"/>
              </a:rPr>
              <a:t> of familial </a:t>
            </a:r>
            <a:r>
              <a:rPr lang="en-US" sz="2800" dirty="0" smtClean="0">
                <a:latin typeface="ScalaLancetPro"/>
              </a:rPr>
              <a:t>non medullary</a:t>
            </a:r>
            <a:endParaRPr lang="en-US" sz="2800" dirty="0">
              <a:latin typeface="ScalaLancetPro"/>
            </a:endParaRPr>
          </a:p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thyroid cancer, ultrasound screening could be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considered, but ideally in the context of a research project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or a clinical trial.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1723251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08912" y="2540949"/>
            <a:ext cx="654057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b="1" dirty="0">
                <a:solidFill>
                  <a:srgbClr val="FFFF00"/>
                </a:solidFill>
                <a:latin typeface="Shaker2Lancet-Bold"/>
              </a:rPr>
              <a:t>Screening tools</a:t>
            </a:r>
            <a:endParaRPr lang="en-US" sz="6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5678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93691" y="2854590"/>
            <a:ext cx="1005840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>
                <a:solidFill>
                  <a:srgbClr val="FFFF00"/>
                </a:solidFill>
                <a:latin typeface="Shaker2Lancet-Bold"/>
              </a:rPr>
              <a:t>Medullary thyroid cancer</a:t>
            </a:r>
            <a:endParaRPr lang="en-US" sz="5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99170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36431" y="600782"/>
            <a:ext cx="1132449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Either </a:t>
            </a:r>
            <a:r>
              <a:rPr lang="en-US" sz="2800" dirty="0">
                <a:solidFill>
                  <a:srgbClr val="FFFF00"/>
                </a:solidFill>
                <a:latin typeface="ScalaLancetPro"/>
              </a:rPr>
              <a:t>physical examination </a:t>
            </a:r>
            <a:r>
              <a:rPr lang="en-US" sz="2800" dirty="0">
                <a:latin typeface="ScalaLancetPro"/>
              </a:rPr>
              <a:t>of the thyroid or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rgbClr val="FFFF00"/>
                </a:solidFill>
                <a:latin typeface="ScalaLancetPro"/>
              </a:rPr>
              <a:t>ultrasonography</a:t>
            </a:r>
            <a:r>
              <a:rPr lang="en-US" sz="2800" dirty="0">
                <a:latin typeface="ScalaLancetPro"/>
              </a:rPr>
              <a:t> can be used as screening tools for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thyroid cancer. Both procedures are operator-dependent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and require training to be proficient. </a:t>
            </a:r>
            <a:r>
              <a:rPr lang="en-US" sz="2800" dirty="0">
                <a:solidFill>
                  <a:srgbClr val="FFFF00"/>
                </a:solidFill>
                <a:latin typeface="ScalaLancetPro"/>
              </a:rPr>
              <a:t>Neck palpation </a:t>
            </a:r>
            <a:r>
              <a:rPr lang="en-US" sz="2800" dirty="0">
                <a:latin typeface="ScalaLancetPro"/>
              </a:rPr>
              <a:t>has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a poor diagnostic performance (</a:t>
            </a:r>
            <a:r>
              <a:rPr lang="en-US" sz="2800" dirty="0">
                <a:solidFill>
                  <a:srgbClr val="FFFF00"/>
                </a:solidFill>
                <a:latin typeface="ScalaLancetPro"/>
              </a:rPr>
              <a:t>sensitivity 17–43%,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rgbClr val="FFFF00"/>
                </a:solidFill>
                <a:latin typeface="ScalaLancetPro"/>
              </a:rPr>
              <a:t>specificity 96–100%)</a:t>
            </a:r>
            <a:r>
              <a:rPr lang="en-US" sz="2800" dirty="0">
                <a:latin typeface="ScalaLancetPro"/>
              </a:rPr>
              <a:t>, whereas neck ultrasonography has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a high degree of accuracy in detecting thyroid nodules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(</a:t>
            </a:r>
            <a:r>
              <a:rPr lang="en-US" sz="2800" dirty="0">
                <a:solidFill>
                  <a:srgbClr val="FFFF00"/>
                </a:solidFill>
                <a:latin typeface="ScalaLancetPro"/>
              </a:rPr>
              <a:t>sensitivity 95–100%, specificity 95–100</a:t>
            </a:r>
            <a:r>
              <a:rPr lang="en-US" sz="2800" dirty="0" smtClean="0">
                <a:solidFill>
                  <a:srgbClr val="FFFF00"/>
                </a:solidFill>
                <a:latin typeface="ScalaLancetPro"/>
              </a:rPr>
              <a:t>%</a:t>
            </a:r>
            <a:r>
              <a:rPr lang="en-US" sz="2800" dirty="0" smtClean="0">
                <a:latin typeface="ScalaLancetPro"/>
              </a:rPr>
              <a:t>).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3343159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80160" y="758708"/>
            <a:ext cx="11029071" cy="48251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4000" dirty="0">
                <a:solidFill>
                  <a:srgbClr val="FFFF00"/>
                </a:solidFill>
                <a:latin typeface="ScalaLancetPro"/>
              </a:rPr>
              <a:t>In choosing the optimal test for screening,</a:t>
            </a:r>
          </a:p>
          <a:p>
            <a:pPr>
              <a:lnSpc>
                <a:spcPct val="200000"/>
              </a:lnSpc>
            </a:pPr>
            <a:r>
              <a:rPr lang="en-US" sz="4000" dirty="0">
                <a:solidFill>
                  <a:srgbClr val="FFFF00"/>
                </a:solidFill>
                <a:latin typeface="ScalaLancetPro"/>
              </a:rPr>
              <a:t>a crucial issue is whether it is worthwhile to actively</a:t>
            </a:r>
          </a:p>
          <a:p>
            <a:pPr>
              <a:lnSpc>
                <a:spcPct val="200000"/>
              </a:lnSpc>
            </a:pPr>
            <a:r>
              <a:rPr lang="en-US" sz="4000" dirty="0">
                <a:solidFill>
                  <a:srgbClr val="FFFF00"/>
                </a:solidFill>
                <a:latin typeface="ScalaLancetPro"/>
              </a:rPr>
              <a:t>search for such lesions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80064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37957" y="797730"/>
            <a:ext cx="1133856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Eden and </a:t>
            </a:r>
            <a:r>
              <a:rPr lang="en-US" sz="2800" dirty="0" smtClean="0">
                <a:latin typeface="ScalaLancetPro"/>
              </a:rPr>
              <a:t>colleagues </a:t>
            </a:r>
            <a:r>
              <a:rPr lang="en-US" sz="2800" dirty="0">
                <a:latin typeface="ScalaLancetPro"/>
              </a:rPr>
              <a:t>proposed two decision making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models, published prior to the advent of molecular testing: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if </a:t>
            </a:r>
            <a:r>
              <a:rPr lang="en-US" sz="2800" dirty="0">
                <a:solidFill>
                  <a:srgbClr val="FFFF00"/>
                </a:solidFill>
                <a:latin typeface="ScalaLancetPro"/>
              </a:rPr>
              <a:t>10 000 medically irradiated patients </a:t>
            </a:r>
            <a:r>
              <a:rPr lang="en-US" sz="2800" dirty="0">
                <a:latin typeface="ScalaLancetPro"/>
              </a:rPr>
              <a:t>were screened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initially </a:t>
            </a:r>
            <a:r>
              <a:rPr lang="en-US" sz="2800" dirty="0">
                <a:solidFill>
                  <a:srgbClr val="FFFF00"/>
                </a:solidFill>
                <a:latin typeface="ScalaLancetPro"/>
              </a:rPr>
              <a:t>with palpation</a:t>
            </a:r>
            <a:r>
              <a:rPr lang="en-US" sz="2800" dirty="0">
                <a:latin typeface="ScalaLancetPro"/>
              </a:rPr>
              <a:t>, approximately </a:t>
            </a:r>
            <a:r>
              <a:rPr lang="en-US" sz="2800" dirty="0">
                <a:solidFill>
                  <a:srgbClr val="FFFF00"/>
                </a:solidFill>
                <a:latin typeface="ScalaLancetPro"/>
              </a:rPr>
              <a:t>1560</a:t>
            </a:r>
            <a:r>
              <a:rPr lang="en-US" sz="2800" dirty="0">
                <a:latin typeface="ScalaLancetPro"/>
              </a:rPr>
              <a:t> patients would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have palpable nodules, </a:t>
            </a:r>
            <a:r>
              <a:rPr lang="en-US" sz="2800" dirty="0">
                <a:solidFill>
                  <a:srgbClr val="FFFF00"/>
                </a:solidFill>
                <a:latin typeface="ScalaLancetPro"/>
              </a:rPr>
              <a:t>1329</a:t>
            </a:r>
            <a:r>
              <a:rPr lang="en-US" sz="2800" dirty="0">
                <a:latin typeface="ScalaLancetPro"/>
              </a:rPr>
              <a:t> patients would have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confirmed nodules, </a:t>
            </a:r>
            <a:r>
              <a:rPr lang="en-US" sz="2800" dirty="0">
                <a:solidFill>
                  <a:srgbClr val="FFFF00"/>
                </a:solidFill>
                <a:latin typeface="ScalaLancetPro"/>
              </a:rPr>
              <a:t>605</a:t>
            </a:r>
            <a:r>
              <a:rPr lang="en-US" sz="2800" dirty="0">
                <a:latin typeface="ScalaLancetPro"/>
              </a:rPr>
              <a:t> patients would have surgery, and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rgbClr val="FFFF00"/>
                </a:solidFill>
                <a:latin typeface="ScalaLancetPro"/>
              </a:rPr>
              <a:t>125</a:t>
            </a:r>
            <a:r>
              <a:rPr lang="en-US" sz="2800" dirty="0">
                <a:latin typeface="ScalaLancetPro"/>
              </a:rPr>
              <a:t> patients would be diagnosed with thyroid cancer (and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rgbClr val="FFFF00"/>
                </a:solidFill>
                <a:latin typeface="ScalaLancetPro"/>
              </a:rPr>
              <a:t>480 surgeries would be unnecessary</a:t>
            </a:r>
            <a:r>
              <a:rPr lang="en-US" sz="2800" dirty="0">
                <a:latin typeface="ScalaLancetPro"/>
              </a:rPr>
              <a:t>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4485637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97281" y="516376"/>
            <a:ext cx="1140889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By contrast, </a:t>
            </a:r>
            <a:r>
              <a:rPr lang="en-US" sz="2800" dirty="0">
                <a:solidFill>
                  <a:srgbClr val="FFFF00"/>
                </a:solidFill>
                <a:latin typeface="ScalaLancetPro"/>
              </a:rPr>
              <a:t>using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rgbClr val="FFFF00"/>
                </a:solidFill>
                <a:latin typeface="ScalaLancetPro"/>
              </a:rPr>
              <a:t>ultrasound</a:t>
            </a:r>
            <a:r>
              <a:rPr lang="en-US" sz="2800" dirty="0">
                <a:latin typeface="ScalaLancetPro"/>
              </a:rPr>
              <a:t>, approximately </a:t>
            </a:r>
            <a:r>
              <a:rPr lang="en-US" sz="2800" dirty="0">
                <a:solidFill>
                  <a:srgbClr val="FFFF00"/>
                </a:solidFill>
                <a:latin typeface="ScalaLancetPro"/>
              </a:rPr>
              <a:t>2741</a:t>
            </a:r>
            <a:r>
              <a:rPr lang="en-US" sz="2800" dirty="0">
                <a:latin typeface="ScalaLancetPro"/>
              </a:rPr>
              <a:t> patients of the initial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10 000 patients would have nodules </a:t>
            </a:r>
            <a:r>
              <a:rPr lang="en-US" sz="2800" dirty="0">
                <a:solidFill>
                  <a:srgbClr val="FFFF00"/>
                </a:solidFill>
                <a:latin typeface="ScalaLancetPro"/>
              </a:rPr>
              <a:t>that were 1 cm or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rgbClr val="FFFF00"/>
                </a:solidFill>
                <a:latin typeface="ScalaLancetPro"/>
              </a:rPr>
              <a:t>more,</a:t>
            </a:r>
            <a:r>
              <a:rPr lang="en-US" sz="2800" dirty="0">
                <a:latin typeface="ScalaLancetPro"/>
              </a:rPr>
              <a:t> </a:t>
            </a:r>
            <a:r>
              <a:rPr lang="en-US" sz="2800" dirty="0">
                <a:solidFill>
                  <a:srgbClr val="FFFF00"/>
                </a:solidFill>
                <a:latin typeface="ScalaLancetPro"/>
              </a:rPr>
              <a:t>1964</a:t>
            </a:r>
            <a:r>
              <a:rPr lang="en-US" sz="2800" dirty="0">
                <a:latin typeface="ScalaLancetPro"/>
              </a:rPr>
              <a:t> patients would have surgery, and </a:t>
            </a:r>
            <a:r>
              <a:rPr lang="en-US" sz="2800" dirty="0">
                <a:solidFill>
                  <a:srgbClr val="FFFF00"/>
                </a:solidFill>
                <a:latin typeface="ScalaLancetPro"/>
              </a:rPr>
              <a:t>275</a:t>
            </a:r>
            <a:r>
              <a:rPr lang="en-US" sz="2800" dirty="0">
                <a:latin typeface="ScalaLancetPro"/>
              </a:rPr>
              <a:t> patients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would be diagnosed with thyroid cancer. Therefore, the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rgbClr val="FFFF00"/>
                </a:solidFill>
                <a:latin typeface="ScalaLancetPro"/>
              </a:rPr>
              <a:t>use of ultrasound might detect an additional 150 cases of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rgbClr val="FFFF00"/>
                </a:solidFill>
                <a:latin typeface="ScalaLancetPro"/>
              </a:rPr>
              <a:t>cancer</a:t>
            </a:r>
            <a:r>
              <a:rPr lang="en-US" sz="2800" dirty="0">
                <a:latin typeface="ScalaLancetPro"/>
              </a:rPr>
              <a:t>, but its use would also result in </a:t>
            </a:r>
            <a:r>
              <a:rPr lang="en-US" sz="2800" u="sng" dirty="0">
                <a:solidFill>
                  <a:srgbClr val="FFFF00"/>
                </a:solidFill>
                <a:latin typeface="ScalaLancetPro"/>
              </a:rPr>
              <a:t>1689 unnecessary</a:t>
            </a:r>
          </a:p>
          <a:p>
            <a:pPr>
              <a:lnSpc>
                <a:spcPct val="150000"/>
              </a:lnSpc>
            </a:pPr>
            <a:r>
              <a:rPr lang="en-US" sz="2800" u="sng" dirty="0">
                <a:solidFill>
                  <a:srgbClr val="FFFF00"/>
                </a:solidFill>
                <a:latin typeface="ScalaLancetPro"/>
              </a:rPr>
              <a:t>surgeries for non-malignant nodules</a:t>
            </a:r>
            <a:endParaRPr lang="en-US" sz="2800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79816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5760" y="746818"/>
            <a:ext cx="1167618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FFFF00"/>
                </a:solidFill>
                <a:latin typeface="ScalaLancetPro"/>
              </a:rPr>
              <a:t>Nowadays</a:t>
            </a:r>
            <a:r>
              <a:rPr lang="en-US" sz="2400" dirty="0">
                <a:latin typeface="ScalaLancetPro"/>
              </a:rPr>
              <a:t>, all thyroid nodules detected by physical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ScalaLancetPro"/>
              </a:rPr>
              <a:t>examination </a:t>
            </a:r>
            <a:r>
              <a:rPr lang="en-US" sz="2400" dirty="0">
                <a:solidFill>
                  <a:srgbClr val="FFFF00"/>
                </a:solidFill>
                <a:latin typeface="ScalaLancetPro"/>
              </a:rPr>
              <a:t>need to be further </a:t>
            </a:r>
            <a:r>
              <a:rPr lang="en-US" sz="2400" dirty="0" err="1">
                <a:solidFill>
                  <a:srgbClr val="FFFF00"/>
                </a:solidFill>
                <a:latin typeface="ScalaLancetPro"/>
              </a:rPr>
              <a:t>characterised</a:t>
            </a:r>
            <a:r>
              <a:rPr lang="en-US" sz="2400" dirty="0">
                <a:latin typeface="ScalaLancetPro"/>
              </a:rPr>
              <a:t>. Even if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ScalaLancetPro"/>
              </a:rPr>
              <a:t>palpation or symptoms can provide some clues about the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ScalaLancetPro"/>
              </a:rPr>
              <a:t>nature of the lump detected (</a:t>
            </a:r>
            <a:r>
              <a:rPr lang="en-US" sz="2400" dirty="0" err="1">
                <a:latin typeface="ScalaLancetPro"/>
              </a:rPr>
              <a:t>eg</a:t>
            </a:r>
            <a:r>
              <a:rPr lang="en-US" sz="2400" dirty="0">
                <a:latin typeface="ScalaLancetPro"/>
              </a:rPr>
              <a:t>, </a:t>
            </a:r>
            <a:r>
              <a:rPr lang="en-US" sz="2400" dirty="0">
                <a:solidFill>
                  <a:srgbClr val="FFFF00"/>
                </a:solidFill>
                <a:latin typeface="ScalaLancetPro"/>
              </a:rPr>
              <a:t>firmness</a:t>
            </a:r>
            <a:r>
              <a:rPr lang="en-US" sz="2400" dirty="0">
                <a:latin typeface="ScalaLancetPro"/>
              </a:rPr>
              <a:t>, </a:t>
            </a:r>
            <a:r>
              <a:rPr lang="en-US" sz="2400" dirty="0">
                <a:solidFill>
                  <a:srgbClr val="FFFF00"/>
                </a:solidFill>
                <a:latin typeface="ScalaLancetPro"/>
              </a:rPr>
              <a:t>hoarsenes</a:t>
            </a:r>
            <a:r>
              <a:rPr lang="en-US" sz="2400" dirty="0">
                <a:latin typeface="ScalaLancetPro"/>
              </a:rPr>
              <a:t>s, </a:t>
            </a:r>
            <a:r>
              <a:rPr lang="en-US" sz="2400" dirty="0" smtClean="0">
                <a:latin typeface="ScalaLancetPro"/>
              </a:rPr>
              <a:t>or </a:t>
            </a:r>
            <a:r>
              <a:rPr lang="en-US" sz="2400" dirty="0" smtClean="0">
                <a:solidFill>
                  <a:srgbClr val="FFFF00"/>
                </a:solidFill>
              </a:rPr>
              <a:t>swallowing </a:t>
            </a:r>
            <a:r>
              <a:rPr lang="en-US" sz="2400" dirty="0">
                <a:solidFill>
                  <a:srgbClr val="FFFF00"/>
                </a:solidFill>
              </a:rPr>
              <a:t>complaints</a:t>
            </a:r>
            <a:r>
              <a:rPr lang="en-US" sz="2400" dirty="0"/>
              <a:t>), </a:t>
            </a:r>
            <a:r>
              <a:rPr lang="en-US" sz="2400" dirty="0">
                <a:solidFill>
                  <a:srgbClr val="FFFF00"/>
                </a:solidFill>
              </a:rPr>
              <a:t>current clinical practice guidelines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suggest performing neck sonography on every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patient with a </a:t>
            </a:r>
            <a:r>
              <a:rPr lang="en-US" sz="2400" dirty="0">
                <a:solidFill>
                  <a:srgbClr val="FFFF00"/>
                </a:solidFill>
              </a:rPr>
              <a:t>suspected thyroid </a:t>
            </a:r>
            <a:r>
              <a:rPr lang="en-US" sz="2400" dirty="0" smtClean="0">
                <a:solidFill>
                  <a:srgbClr val="FFFF00"/>
                </a:solidFill>
              </a:rPr>
              <a:t>nodule</a:t>
            </a:r>
            <a:r>
              <a:rPr lang="en-US" sz="2400" dirty="0" smtClean="0"/>
              <a:t>. </a:t>
            </a:r>
            <a:r>
              <a:rPr lang="en-US" sz="2400" dirty="0"/>
              <a:t>After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sonographic risk stratification, only a subset of nodules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would require cytological examination by fine-needle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aspiration </a:t>
            </a:r>
            <a:r>
              <a:rPr lang="en-US" sz="2400" dirty="0" smtClean="0"/>
              <a:t>biopsy.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9808062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76774" y="397029"/>
            <a:ext cx="1161522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800" dirty="0">
                <a:latin typeface="ScalaLancetPro"/>
              </a:rPr>
              <a:t>There is concordance on the</a:t>
            </a:r>
          </a:p>
          <a:p>
            <a:pPr>
              <a:lnSpc>
                <a:spcPct val="200000"/>
              </a:lnSpc>
            </a:pPr>
            <a:r>
              <a:rPr lang="en-US" sz="2800" dirty="0">
                <a:latin typeface="ScalaLancetPro"/>
              </a:rPr>
              <a:t>recommendation of </a:t>
            </a:r>
            <a:r>
              <a:rPr lang="en-US" sz="2800" dirty="0">
                <a:solidFill>
                  <a:srgbClr val="FFFF00"/>
                </a:solidFill>
                <a:latin typeface="ScalaLancetPro"/>
              </a:rPr>
              <a:t>neck palpation as a screening tool</a:t>
            </a:r>
          </a:p>
          <a:p>
            <a:pPr>
              <a:lnSpc>
                <a:spcPct val="200000"/>
              </a:lnSpc>
            </a:pPr>
            <a:r>
              <a:rPr lang="en-US" sz="2800" dirty="0">
                <a:solidFill>
                  <a:srgbClr val="FFFF00"/>
                </a:solidFill>
                <a:latin typeface="ScalaLancetPro"/>
              </a:rPr>
              <a:t>for patients with histories of radiation treatment of the</a:t>
            </a:r>
          </a:p>
          <a:p>
            <a:pPr>
              <a:lnSpc>
                <a:spcPct val="200000"/>
              </a:lnSpc>
            </a:pPr>
            <a:r>
              <a:rPr lang="en-US" sz="2800" dirty="0">
                <a:solidFill>
                  <a:srgbClr val="FFFF00"/>
                </a:solidFill>
                <a:latin typeface="ScalaLancetPro"/>
              </a:rPr>
              <a:t>head or neck during childhood, </a:t>
            </a:r>
            <a:r>
              <a:rPr lang="en-US" sz="2800" dirty="0">
                <a:latin typeface="ScalaLancetPro"/>
              </a:rPr>
              <a:t>in both Europe and</a:t>
            </a:r>
          </a:p>
          <a:p>
            <a:pPr>
              <a:lnSpc>
                <a:spcPct val="200000"/>
              </a:lnSpc>
            </a:pPr>
            <a:r>
              <a:rPr lang="en-US" sz="2800" dirty="0">
                <a:latin typeface="ScalaLancetPro"/>
              </a:rPr>
              <a:t>the </a:t>
            </a:r>
            <a:r>
              <a:rPr lang="en-US" sz="2800" dirty="0" smtClean="0">
                <a:latin typeface="ScalaLancetPro"/>
              </a:rPr>
              <a:t>USA.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3587528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4911" y="1191798"/>
            <a:ext cx="11380763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10147E"/>
                </a:solidFill>
                <a:latin typeface="AdvOT56309c18.I"/>
              </a:rPr>
              <a:t>II</a:t>
            </a:r>
            <a:r>
              <a:rPr lang="en-US" sz="3200" dirty="0">
                <a:solidFill>
                  <a:srgbClr val="10147E"/>
                </a:solidFill>
                <a:latin typeface="AdvOT56309c18.I"/>
              </a:rPr>
              <a:t>. </a:t>
            </a:r>
            <a:r>
              <a:rPr lang="en-US" sz="3200" dirty="0">
                <a:solidFill>
                  <a:srgbClr val="FFFF00"/>
                </a:solidFill>
                <a:latin typeface="AdvOT56309c18.I"/>
              </a:rPr>
              <a:t>Ultrasound detection of thyroid cancer</a:t>
            </a:r>
          </a:p>
          <a:p>
            <a:r>
              <a:rPr lang="en-US" sz="2000" dirty="0">
                <a:solidFill>
                  <a:srgbClr val="000000"/>
                </a:solidFill>
                <a:latin typeface="AdvOT1ef757c0"/>
              </a:rPr>
              <a:t>Thyroid nodules are common and 4</a:t>
            </a:r>
            <a:r>
              <a:rPr lang="en-US" sz="2000" dirty="0">
                <a:solidFill>
                  <a:srgbClr val="000000"/>
                </a:solidFill>
                <a:latin typeface="AdvOT1ef757c0+20"/>
              </a:rPr>
              <a:t>–</a:t>
            </a:r>
            <a:r>
              <a:rPr lang="en-US" sz="2000" dirty="0">
                <a:solidFill>
                  <a:srgbClr val="000000"/>
                </a:solidFill>
                <a:latin typeface="AdvOT1ef757c0"/>
              </a:rPr>
              <a:t>7% of adults</a:t>
            </a:r>
          </a:p>
          <a:p>
            <a:r>
              <a:rPr lang="en-US" sz="2000" dirty="0">
                <a:solidFill>
                  <a:srgbClr val="000000"/>
                </a:solidFill>
                <a:latin typeface="AdvOT1ef757c0"/>
              </a:rPr>
              <a:t>have palpable nodules; but the annual </a:t>
            </a:r>
            <a:r>
              <a:rPr lang="en-US" sz="2000" dirty="0" smtClean="0">
                <a:solidFill>
                  <a:srgbClr val="000000"/>
                </a:solidFill>
                <a:latin typeface="AdvOT1ef757c0"/>
              </a:rPr>
              <a:t>worldwide incidence </a:t>
            </a:r>
            <a:r>
              <a:rPr lang="en-US" sz="2000" dirty="0">
                <a:solidFill>
                  <a:srgbClr val="000000"/>
                </a:solidFill>
                <a:latin typeface="AdvOT1ef757c0"/>
              </a:rPr>
              <a:t>of thyroid cancer is 0.5 to 16 per 100,000</a:t>
            </a:r>
          </a:p>
          <a:p>
            <a:r>
              <a:rPr lang="en-US" sz="2000" dirty="0">
                <a:solidFill>
                  <a:srgbClr val="000000"/>
                </a:solidFill>
                <a:latin typeface="AdvOT1ef757c0"/>
              </a:rPr>
              <a:t>of the population.</a:t>
            </a:r>
            <a:r>
              <a:rPr lang="en-US" sz="2000" dirty="0">
                <a:solidFill>
                  <a:srgbClr val="000080"/>
                </a:solidFill>
                <a:latin typeface="AdvOT1ef757c0"/>
              </a:rPr>
              <a:t>41 </a:t>
            </a:r>
            <a:r>
              <a:rPr lang="en-US" sz="2000" dirty="0">
                <a:solidFill>
                  <a:srgbClr val="000000"/>
                </a:solidFill>
                <a:latin typeface="AdvOT1ef757c0"/>
              </a:rPr>
              <a:t>The prevalence of </a:t>
            </a:r>
            <a:r>
              <a:rPr lang="en-US" sz="2000" dirty="0" smtClean="0">
                <a:solidFill>
                  <a:srgbClr val="000000"/>
                </a:solidFill>
                <a:latin typeface="AdvOT1ef757c0"/>
              </a:rPr>
              <a:t>thyroid cancer </a:t>
            </a:r>
            <a:r>
              <a:rPr lang="en-US" sz="2000" dirty="0">
                <a:solidFill>
                  <a:srgbClr val="000000"/>
                </a:solidFill>
                <a:latin typeface="AdvOT1ef757c0"/>
              </a:rPr>
              <a:t>in autopsies is 1.5</a:t>
            </a:r>
            <a:r>
              <a:rPr lang="en-US" sz="2000" dirty="0">
                <a:solidFill>
                  <a:srgbClr val="000000"/>
                </a:solidFill>
                <a:latin typeface="AdvOT1ef757c0+20"/>
              </a:rPr>
              <a:t>–</a:t>
            </a:r>
            <a:r>
              <a:rPr lang="en-US" sz="2000" dirty="0">
                <a:solidFill>
                  <a:srgbClr val="000000"/>
                </a:solidFill>
                <a:latin typeface="AdvOT1ef757c0"/>
              </a:rPr>
              <a:t>36%, with the incidence</a:t>
            </a:r>
          </a:p>
          <a:p>
            <a:r>
              <a:rPr lang="en-US" sz="2000" dirty="0">
                <a:solidFill>
                  <a:srgbClr val="000000"/>
                </a:solidFill>
                <a:latin typeface="AdvOT1ef757c0"/>
              </a:rPr>
              <a:t>of occult thyroid carcinoma ranging between </a:t>
            </a:r>
            <a:r>
              <a:rPr lang="en-US" sz="2000" dirty="0" smtClean="0">
                <a:solidFill>
                  <a:srgbClr val="000000"/>
                </a:solidFill>
                <a:latin typeface="AdvOT1ef757c0"/>
              </a:rPr>
              <a:t>2and </a:t>
            </a:r>
            <a:r>
              <a:rPr lang="en-US" sz="2000" dirty="0">
                <a:solidFill>
                  <a:srgbClr val="000000"/>
                </a:solidFill>
                <a:latin typeface="AdvOT1ef757c0"/>
              </a:rPr>
              <a:t>22% in thyroidectomy specimens.</a:t>
            </a:r>
            <a:r>
              <a:rPr lang="en-US" sz="2000" dirty="0">
                <a:solidFill>
                  <a:srgbClr val="000080"/>
                </a:solidFill>
                <a:latin typeface="AdvOT1ef757c0"/>
              </a:rPr>
              <a:t>42</a:t>
            </a:r>
            <a:r>
              <a:rPr lang="en-US" sz="2000" dirty="0">
                <a:solidFill>
                  <a:srgbClr val="000000"/>
                </a:solidFill>
                <a:latin typeface="AdvOT1ef757c0"/>
              </a:rPr>
              <a:t>,</a:t>
            </a:r>
            <a:r>
              <a:rPr lang="en-US" sz="2000" dirty="0">
                <a:solidFill>
                  <a:srgbClr val="000080"/>
                </a:solidFill>
                <a:latin typeface="AdvOT1ef757c0"/>
              </a:rPr>
              <a:t>43</a:t>
            </a:r>
          </a:p>
          <a:p>
            <a:r>
              <a:rPr lang="en-US" sz="2000" dirty="0">
                <a:solidFill>
                  <a:srgbClr val="000000"/>
                </a:solidFill>
                <a:latin typeface="AdvOT1ef757c0"/>
              </a:rPr>
              <a:t>Ultrasonography is commonly used in </a:t>
            </a:r>
            <a:r>
              <a:rPr lang="en-US" sz="2000" dirty="0" smtClean="0">
                <a:solidFill>
                  <a:srgbClr val="000000"/>
                </a:solidFill>
                <a:latin typeface="AdvOT1ef757c0"/>
              </a:rPr>
              <a:t>the assessment </a:t>
            </a:r>
            <a:r>
              <a:rPr lang="en-US" sz="2000" dirty="0">
                <a:solidFill>
                  <a:srgbClr val="000000"/>
                </a:solidFill>
                <a:latin typeface="AdvOT1ef757c0"/>
              </a:rPr>
              <a:t>of thyroid nodules and cancer.</a:t>
            </a:r>
            <a:r>
              <a:rPr lang="en-US" sz="2000" dirty="0">
                <a:solidFill>
                  <a:srgbClr val="000080"/>
                </a:solidFill>
                <a:latin typeface="AdvOT1ef757c0"/>
              </a:rPr>
              <a:t>44</a:t>
            </a:r>
          </a:p>
          <a:p>
            <a:r>
              <a:rPr lang="en-US" sz="2000" dirty="0">
                <a:solidFill>
                  <a:srgbClr val="000000"/>
                </a:solidFill>
                <a:latin typeface="AdvOT1ef757c0"/>
              </a:rPr>
              <a:t>Routine ultrasound screening of population, </a:t>
            </a:r>
            <a:r>
              <a:rPr lang="en-US" sz="2000" dirty="0" smtClean="0">
                <a:solidFill>
                  <a:srgbClr val="000000"/>
                </a:solidFill>
                <a:latin typeface="AdvOT1ef757c0"/>
              </a:rPr>
              <a:t>may disclose </a:t>
            </a:r>
            <a:r>
              <a:rPr lang="en-US" sz="2000" dirty="0">
                <a:solidFill>
                  <a:srgbClr val="000000"/>
                </a:solidFill>
                <a:latin typeface="AdvOT1ef757c0"/>
              </a:rPr>
              <a:t>nodules in over 30% of individuals, with</a:t>
            </a:r>
          </a:p>
          <a:p>
            <a:r>
              <a:rPr lang="en-US" sz="2000" dirty="0">
                <a:solidFill>
                  <a:srgbClr val="000000"/>
                </a:solidFill>
                <a:latin typeface="AdvOT1ef757c0"/>
              </a:rPr>
              <a:t>much higher rates in elderly, the majority of </a:t>
            </a:r>
            <a:r>
              <a:rPr lang="en-US" sz="2000" dirty="0" smtClean="0">
                <a:solidFill>
                  <a:srgbClr val="000000"/>
                </a:solidFill>
                <a:latin typeface="AdvOT1ef757c0"/>
              </a:rPr>
              <a:t>which are </a:t>
            </a:r>
            <a:r>
              <a:rPr lang="en-US" sz="2000" dirty="0">
                <a:solidFill>
                  <a:srgbClr val="000000"/>
                </a:solidFill>
                <a:latin typeface="AdvOT1ef757c0"/>
              </a:rPr>
              <a:t>usually benign thyroid nodules.</a:t>
            </a:r>
            <a:r>
              <a:rPr lang="en-US" sz="2000" dirty="0">
                <a:solidFill>
                  <a:srgbClr val="000080"/>
                </a:solidFill>
                <a:latin typeface="AdvOT1ef757c0"/>
              </a:rPr>
              <a:t>45</a:t>
            </a:r>
          </a:p>
          <a:p>
            <a:r>
              <a:rPr lang="en-US" sz="2000" dirty="0">
                <a:solidFill>
                  <a:srgbClr val="000000"/>
                </a:solidFill>
                <a:latin typeface="AdvOT1ef757c0"/>
              </a:rPr>
              <a:t>Recent studies have documented the </a:t>
            </a:r>
            <a:r>
              <a:rPr lang="en-US" sz="2000" dirty="0" smtClean="0">
                <a:solidFill>
                  <a:srgbClr val="000000"/>
                </a:solidFill>
                <a:latin typeface="AdvOT1ef757c0"/>
              </a:rPr>
              <a:t>detection of </a:t>
            </a:r>
            <a:r>
              <a:rPr lang="en-US" sz="2000" dirty="0">
                <a:solidFill>
                  <a:srgbClr val="000000"/>
                </a:solidFill>
                <a:latin typeface="AdvOT1ef757c0"/>
              </a:rPr>
              <a:t>thyroid cancer in 0</a:t>
            </a:r>
            <a:r>
              <a:rPr lang="en-US" sz="2000" dirty="0">
                <a:solidFill>
                  <a:srgbClr val="000000"/>
                </a:solidFill>
                <a:latin typeface="AdvOT1ef757c0+20"/>
              </a:rPr>
              <a:t>–</a:t>
            </a:r>
            <a:r>
              <a:rPr lang="en-US" sz="2000" dirty="0">
                <a:solidFill>
                  <a:srgbClr val="000000"/>
                </a:solidFill>
                <a:latin typeface="AdvOT1ef757c0"/>
              </a:rPr>
              <a:t>3% of their study populations</a:t>
            </a:r>
          </a:p>
          <a:p>
            <a:r>
              <a:rPr lang="en-US" sz="2000" dirty="0">
                <a:solidFill>
                  <a:srgbClr val="000000"/>
                </a:solidFill>
                <a:latin typeface="AdvOT1ef757c0"/>
              </a:rPr>
              <a:t>using thyroid screening by </a:t>
            </a:r>
            <a:r>
              <a:rPr lang="en-US" sz="2000" dirty="0" smtClean="0">
                <a:solidFill>
                  <a:srgbClr val="000000"/>
                </a:solidFill>
                <a:latin typeface="AdvOT1ef757c0"/>
              </a:rPr>
              <a:t>ultrasonography (</a:t>
            </a:r>
            <a:r>
              <a:rPr lang="en-US" sz="2000" dirty="0">
                <a:solidFill>
                  <a:srgbClr val="000080"/>
                </a:solidFill>
                <a:latin typeface="AdvOT1ef757c0"/>
              </a:rPr>
              <a:t>Table 3</a:t>
            </a:r>
            <a:r>
              <a:rPr lang="en-US" sz="2000" dirty="0">
                <a:solidFill>
                  <a:srgbClr val="000000"/>
                </a:solidFill>
                <a:latin typeface="AdvOT1ef757c0"/>
              </a:rPr>
              <a:t>)</a:t>
            </a:r>
            <a:r>
              <a:rPr lang="en-US" sz="2000" dirty="0">
                <a:solidFill>
                  <a:srgbClr val="000080"/>
                </a:solidFill>
                <a:latin typeface="AdvOT1ef757c0"/>
              </a:rPr>
              <a:t>46</a:t>
            </a:r>
            <a:r>
              <a:rPr lang="en-US" sz="2000" dirty="0">
                <a:solidFill>
                  <a:srgbClr val="000000"/>
                </a:solidFill>
                <a:latin typeface="AdvOT1ef757c0+20"/>
              </a:rPr>
              <a:t>–</a:t>
            </a:r>
            <a:r>
              <a:rPr lang="en-US" sz="2000" dirty="0">
                <a:solidFill>
                  <a:srgbClr val="000080"/>
                </a:solidFill>
                <a:latin typeface="AdvOT1ef757c0"/>
              </a:rPr>
              <a:t>50</a:t>
            </a:r>
            <a:r>
              <a:rPr lang="en-US" sz="2000" dirty="0">
                <a:solidFill>
                  <a:srgbClr val="000000"/>
                </a:solidFill>
                <a:latin typeface="AdvOT1ef757c0"/>
              </a:rPr>
              <a:t>; </a:t>
            </a:r>
            <a:r>
              <a:rPr lang="en-US" sz="2000" dirty="0">
                <a:solidFill>
                  <a:srgbClr val="FFFF00"/>
                </a:solidFill>
                <a:latin typeface="AdvOT1ef757c0"/>
              </a:rPr>
              <a:t>Ultrasonography of the thyroid is</a:t>
            </a:r>
          </a:p>
          <a:p>
            <a:r>
              <a:rPr lang="en-US" sz="2000" dirty="0">
                <a:solidFill>
                  <a:srgbClr val="FFFF00"/>
                </a:solidFill>
                <a:latin typeface="AdvOT1ef757c0"/>
              </a:rPr>
              <a:t>recommended for those with clinically </a:t>
            </a:r>
            <a:r>
              <a:rPr lang="en-US" sz="2000" dirty="0" smtClean="0">
                <a:solidFill>
                  <a:srgbClr val="FFFF00"/>
                </a:solidFill>
                <a:latin typeface="AdvOT1ef757c0"/>
              </a:rPr>
              <a:t>detectable thyroid </a:t>
            </a:r>
            <a:r>
              <a:rPr lang="en-US" sz="2000" dirty="0">
                <a:solidFill>
                  <a:srgbClr val="FFFF00"/>
                </a:solidFill>
                <a:latin typeface="AdvOT1ef757c0"/>
              </a:rPr>
              <a:t>nodules preoperatively and also for postoperative</a:t>
            </a:r>
          </a:p>
          <a:p>
            <a:r>
              <a:rPr lang="en-US" sz="2000" dirty="0">
                <a:solidFill>
                  <a:srgbClr val="FFFF00"/>
                </a:solidFill>
                <a:latin typeface="AdvOT1ef757c0"/>
              </a:rPr>
              <a:t>follow up of thyroid cancer</a:t>
            </a:r>
            <a:r>
              <a:rPr lang="en-US" sz="2000" dirty="0" smtClean="0">
                <a:solidFill>
                  <a:srgbClr val="FFFF00"/>
                </a:solidFill>
                <a:latin typeface="AdvOT1ef757c0"/>
              </a:rPr>
              <a:t>.</a:t>
            </a:r>
            <a:r>
              <a:rPr lang="en-US" sz="2000" dirty="0">
                <a:solidFill>
                  <a:srgbClr val="FFFF00"/>
                </a:solidFill>
                <a:latin typeface="AdvOT56309c18.I"/>
              </a:rPr>
              <a:t> I</a:t>
            </a:r>
            <a:endParaRPr lang="en-US" sz="2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01446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468" y="590843"/>
            <a:ext cx="10269415" cy="5683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68568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4732" y="562707"/>
            <a:ext cx="8384345" cy="5767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19253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551" y="450165"/>
            <a:ext cx="10030264" cy="5908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404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4577" y="1329820"/>
            <a:ext cx="1085287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3200" dirty="0">
                <a:latin typeface="ScalaLancetPro"/>
              </a:rPr>
              <a:t>Among the thyroid cancers, </a:t>
            </a:r>
            <a:r>
              <a:rPr lang="en-US" sz="3200" dirty="0">
                <a:solidFill>
                  <a:srgbClr val="FFFF00"/>
                </a:solidFill>
                <a:latin typeface="ScalaLancetPro"/>
              </a:rPr>
              <a:t>medullary thyroid </a:t>
            </a:r>
            <a:r>
              <a:rPr lang="en-US" sz="3200" dirty="0" smtClean="0">
                <a:solidFill>
                  <a:srgbClr val="FFFF00"/>
                </a:solidFill>
                <a:latin typeface="ScalaLancetPro"/>
              </a:rPr>
              <a:t>cancer </a:t>
            </a:r>
            <a:r>
              <a:rPr lang="en-US" sz="3200" dirty="0" smtClean="0">
                <a:latin typeface="ScalaLancetPro"/>
              </a:rPr>
              <a:t>offers </a:t>
            </a:r>
            <a:r>
              <a:rPr lang="en-US" sz="3200" dirty="0">
                <a:latin typeface="ScalaLancetPro"/>
              </a:rPr>
              <a:t>a </a:t>
            </a:r>
            <a:r>
              <a:rPr lang="en-US" sz="3200" dirty="0">
                <a:solidFill>
                  <a:srgbClr val="FFFF00"/>
                </a:solidFill>
                <a:latin typeface="ScalaLancetPro"/>
              </a:rPr>
              <a:t>unique model </a:t>
            </a:r>
            <a:r>
              <a:rPr lang="en-US" sz="3200" dirty="0">
                <a:latin typeface="ScalaLancetPro"/>
              </a:rPr>
              <a:t>of a targeted and </a:t>
            </a:r>
            <a:r>
              <a:rPr lang="en-US" sz="3200" dirty="0" smtClean="0">
                <a:latin typeface="ScalaLancetPro"/>
              </a:rPr>
              <a:t>effective screening </a:t>
            </a:r>
            <a:r>
              <a:rPr lang="en-US" sz="3200" dirty="0">
                <a:latin typeface="ScalaLancetPro"/>
              </a:rPr>
              <a:t>strategy, since a genetic test with direct </a:t>
            </a:r>
            <a:r>
              <a:rPr lang="en-US" sz="3200" dirty="0" smtClean="0">
                <a:latin typeface="ScalaLancetPro"/>
              </a:rPr>
              <a:t>clinical application </a:t>
            </a:r>
            <a:r>
              <a:rPr lang="en-US" sz="3200" dirty="0">
                <a:latin typeface="ScalaLancetPro"/>
              </a:rPr>
              <a:t>is available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1228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59173" y="899411"/>
            <a:ext cx="1076293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solidFill>
                  <a:srgbClr val="FFFF00"/>
                </a:solidFill>
                <a:latin typeface="ScalaLancetPro"/>
              </a:rPr>
              <a:t>The American Thyroid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rgbClr val="FFFF00"/>
                </a:solidFill>
                <a:latin typeface="ScalaLancetPro"/>
              </a:rPr>
              <a:t>Association guidelines recommend </a:t>
            </a:r>
            <a:r>
              <a:rPr lang="en-US" sz="2800" dirty="0">
                <a:latin typeface="ScalaLancetPro"/>
              </a:rPr>
              <a:t>that all patients with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medullary thyroid cancer undergo genetic testing to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detect a possible </a:t>
            </a:r>
            <a:r>
              <a:rPr lang="en-US" sz="2800" dirty="0">
                <a:solidFill>
                  <a:srgbClr val="FFFF00"/>
                </a:solidFill>
                <a:latin typeface="ScalaLancetPro"/>
              </a:rPr>
              <a:t>germline </a:t>
            </a:r>
            <a:r>
              <a:rPr lang="en-US" sz="2800" i="1" dirty="0">
                <a:solidFill>
                  <a:srgbClr val="FFFF00"/>
                </a:solidFill>
                <a:latin typeface="ScalaLancetPro-Italic"/>
              </a:rPr>
              <a:t>RET </a:t>
            </a:r>
            <a:r>
              <a:rPr lang="en-US" sz="2800" dirty="0">
                <a:solidFill>
                  <a:srgbClr val="FFFF00"/>
                </a:solidFill>
                <a:latin typeface="ScalaLancetPro"/>
              </a:rPr>
              <a:t>mutation</a:t>
            </a:r>
            <a:r>
              <a:rPr lang="en-US" sz="2800" dirty="0" smtClean="0">
                <a:solidFill>
                  <a:srgbClr val="FFFF00"/>
                </a:solidFill>
                <a:latin typeface="ScalaLancetPro"/>
              </a:rPr>
              <a:t>. </a:t>
            </a:r>
            <a:r>
              <a:rPr lang="en-US" sz="2800" dirty="0">
                <a:latin typeface="ScalaLancetPro"/>
              </a:rPr>
              <a:t>In fact</a:t>
            </a:r>
            <a:r>
              <a:rPr lang="en-US" sz="2800" dirty="0">
                <a:solidFill>
                  <a:srgbClr val="FFFF00"/>
                </a:solidFill>
                <a:latin typeface="ScalaLancetPro"/>
              </a:rPr>
              <a:t>, 1–7%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of patients with medullary thyroid cancer that is believed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to be sporadic have a hereditary disease</a:t>
            </a:r>
            <a:r>
              <a:rPr lang="en-US" dirty="0">
                <a:latin typeface="ScalaLancetPro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947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18938" y="689469"/>
            <a:ext cx="12067082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solidFill>
                  <a:srgbClr val="FFFF00"/>
                </a:solidFill>
                <a:latin typeface="ScalaLancetPro"/>
              </a:rPr>
              <a:t>If a </a:t>
            </a:r>
            <a:r>
              <a:rPr lang="en-US" sz="2800" i="1" dirty="0">
                <a:solidFill>
                  <a:srgbClr val="FFFF00"/>
                </a:solidFill>
                <a:latin typeface="ScalaLancetPro-Italic"/>
              </a:rPr>
              <a:t>RET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mutation is found, </a:t>
            </a:r>
            <a:r>
              <a:rPr lang="en-US" sz="2800" dirty="0">
                <a:solidFill>
                  <a:srgbClr val="FFFF00"/>
                </a:solidFill>
                <a:latin typeface="ScalaLancetPro"/>
              </a:rPr>
              <a:t>genetic counselling </a:t>
            </a:r>
            <a:r>
              <a:rPr lang="en-US" sz="2800" dirty="0">
                <a:latin typeface="ScalaLancetPro"/>
              </a:rPr>
              <a:t>and </a:t>
            </a:r>
            <a:r>
              <a:rPr lang="en-US" sz="2800" dirty="0">
                <a:solidFill>
                  <a:srgbClr val="FFFF00"/>
                </a:solidFill>
                <a:latin typeface="ScalaLancetPro"/>
              </a:rPr>
              <a:t>genetic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rgbClr val="FFFF00"/>
                </a:solidFill>
                <a:latin typeface="ScalaLancetPro"/>
              </a:rPr>
              <a:t>testing</a:t>
            </a:r>
            <a:r>
              <a:rPr lang="en-US" sz="2800" dirty="0">
                <a:latin typeface="ScalaLancetPro"/>
              </a:rPr>
              <a:t> for </a:t>
            </a:r>
            <a:r>
              <a:rPr lang="en-US" sz="2800" i="1" dirty="0">
                <a:latin typeface="ScalaLancetPro-Italic"/>
              </a:rPr>
              <a:t>RET </a:t>
            </a:r>
            <a:r>
              <a:rPr lang="en-US" sz="2800" dirty="0">
                <a:latin typeface="ScalaLancetPro"/>
              </a:rPr>
              <a:t>germline mutations should be offered to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first-degree relatives of the patient, and </a:t>
            </a:r>
            <a:r>
              <a:rPr lang="en-US" sz="2800" dirty="0">
                <a:solidFill>
                  <a:srgbClr val="FFFF00"/>
                </a:solidFill>
                <a:latin typeface="ScalaLancetPro"/>
              </a:rPr>
              <a:t>only those with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rgbClr val="FFFF00"/>
                </a:solidFill>
                <a:latin typeface="ScalaLancetPro"/>
              </a:rPr>
              <a:t>the mutation</a:t>
            </a:r>
            <a:r>
              <a:rPr lang="en-US" sz="2800" dirty="0">
                <a:latin typeface="ScalaLancetPro"/>
              </a:rPr>
              <a:t> will undergo further investigations. The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ScalaLancetPro"/>
              </a:rPr>
              <a:t>specific mutation that is found can also direct the </a:t>
            </a:r>
            <a:r>
              <a:rPr lang="en-US" sz="2800" dirty="0">
                <a:solidFill>
                  <a:srgbClr val="FFFF00"/>
                </a:solidFill>
                <a:latin typeface="ScalaLancetPro"/>
              </a:rPr>
              <a:t>timing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rgbClr val="FFFF00"/>
                </a:solidFill>
                <a:latin typeface="ScalaLancetPro"/>
              </a:rPr>
              <a:t>of therapy </a:t>
            </a:r>
            <a:r>
              <a:rPr lang="en-US" sz="2800" dirty="0">
                <a:latin typeface="ScalaLancetPro"/>
              </a:rPr>
              <a:t>or the </a:t>
            </a:r>
            <a:r>
              <a:rPr lang="en-US" sz="2800" dirty="0">
                <a:solidFill>
                  <a:srgbClr val="FFFF00"/>
                </a:solidFill>
                <a:latin typeface="ScalaLancetPro"/>
              </a:rPr>
              <a:t>intensity of surveillance</a:t>
            </a:r>
            <a:r>
              <a:rPr lang="en-US" sz="2800" dirty="0">
                <a:latin typeface="ScalaLancetPro"/>
              </a:rPr>
              <a:t>, or both</a:t>
            </a:r>
            <a:r>
              <a:rPr lang="en-US" dirty="0">
                <a:latin typeface="ScalaLancetPro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3573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39252" y="809469"/>
            <a:ext cx="1071796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ScalaLancetPro"/>
              </a:rPr>
              <a:t>For example, in children, the detection of so-called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FFFF00"/>
                </a:solidFill>
                <a:latin typeface="ScalaLancetPro"/>
              </a:rPr>
              <a:t>highest risk </a:t>
            </a:r>
            <a:r>
              <a:rPr lang="en-US" sz="2400" i="1" dirty="0">
                <a:latin typeface="ScalaLancetPro-Italic"/>
              </a:rPr>
              <a:t>RET </a:t>
            </a:r>
            <a:r>
              <a:rPr lang="en-US" sz="2400" dirty="0">
                <a:latin typeface="ScalaLancetPro"/>
              </a:rPr>
              <a:t>mutations </a:t>
            </a:r>
            <a:r>
              <a:rPr lang="en-US" sz="2400" dirty="0">
                <a:solidFill>
                  <a:srgbClr val="FFFF00"/>
                </a:solidFill>
                <a:latin typeface="ScalaLancetPro"/>
              </a:rPr>
              <a:t>(codon Met918Thr</a:t>
            </a:r>
            <a:r>
              <a:rPr lang="en-US" sz="2400" dirty="0">
                <a:latin typeface="ScalaLancetPro"/>
              </a:rPr>
              <a:t>) in the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ScalaLancetPro"/>
              </a:rPr>
              <a:t>first year of life would result in </a:t>
            </a:r>
            <a:r>
              <a:rPr lang="en-US" sz="2400" dirty="0">
                <a:solidFill>
                  <a:srgbClr val="FFFF00"/>
                </a:solidFill>
                <a:latin typeface="ScalaLancetPro"/>
              </a:rPr>
              <a:t>prophylactic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FFFF00"/>
                </a:solidFill>
                <a:latin typeface="ScalaLancetPro"/>
              </a:rPr>
              <a:t>thyroidectomy; </a:t>
            </a:r>
            <a:r>
              <a:rPr lang="en-US" sz="2400" dirty="0">
                <a:latin typeface="ScalaLancetPro"/>
              </a:rPr>
              <a:t>by contrast, </a:t>
            </a:r>
            <a:r>
              <a:rPr lang="en-US" sz="2400" u="sng" dirty="0">
                <a:latin typeface="ScalaLancetPro"/>
              </a:rPr>
              <a:t>high risk </a:t>
            </a:r>
            <a:r>
              <a:rPr lang="en-US" sz="2400" dirty="0">
                <a:latin typeface="ScalaLancetPro"/>
              </a:rPr>
              <a:t>mutations (</a:t>
            </a:r>
            <a:r>
              <a:rPr lang="en-US" sz="2400" dirty="0">
                <a:solidFill>
                  <a:srgbClr val="FFFF00"/>
                </a:solidFill>
                <a:latin typeface="ScalaLancetPro"/>
              </a:rPr>
              <a:t>codon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FFFF00"/>
                </a:solidFill>
                <a:latin typeface="ScalaLancetPro"/>
              </a:rPr>
              <a:t>Cys634 and Ala883Phe</a:t>
            </a:r>
            <a:r>
              <a:rPr lang="en-US" sz="2400" dirty="0">
                <a:latin typeface="ScalaLancetPro"/>
              </a:rPr>
              <a:t>) </a:t>
            </a:r>
            <a:r>
              <a:rPr lang="en-US" sz="2400" dirty="0">
                <a:solidFill>
                  <a:srgbClr val="FFFF00"/>
                </a:solidFill>
                <a:latin typeface="ScalaLancetPro"/>
              </a:rPr>
              <a:t>in the first 5 years </a:t>
            </a:r>
            <a:r>
              <a:rPr lang="en-US" sz="2400" dirty="0">
                <a:latin typeface="ScalaLancetPro"/>
              </a:rPr>
              <a:t>of life, and</a:t>
            </a:r>
          </a:p>
          <a:p>
            <a:pPr>
              <a:lnSpc>
                <a:spcPct val="150000"/>
              </a:lnSpc>
            </a:pPr>
            <a:r>
              <a:rPr lang="en-US" sz="2400" u="sng" dirty="0" smtClean="0">
                <a:latin typeface="ScalaLancetPro"/>
              </a:rPr>
              <a:t>moderate risk </a:t>
            </a:r>
            <a:r>
              <a:rPr lang="en-US" sz="2400" dirty="0" smtClean="0">
                <a:latin typeface="ScalaLancetPro"/>
              </a:rPr>
              <a:t>mutations </a:t>
            </a:r>
            <a:r>
              <a:rPr lang="en-US" sz="2400" dirty="0" smtClean="0">
                <a:solidFill>
                  <a:srgbClr val="FFFF00"/>
                </a:solidFill>
                <a:latin typeface="ScalaLancetPro"/>
              </a:rPr>
              <a:t>after 5 years</a:t>
            </a:r>
            <a:r>
              <a:rPr lang="en-US" sz="2400" dirty="0" smtClean="0">
                <a:latin typeface="ScalaLancetPro"/>
              </a:rPr>
              <a:t> of life (other codons</a:t>
            </a:r>
            <a:r>
              <a:rPr lang="en-US" sz="2400" dirty="0">
                <a:latin typeface="ScalaLancetPro"/>
              </a:rPr>
              <a:t>), would lead to neck sonographies and serum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ScalaLancetPro"/>
              </a:rPr>
              <a:t>calcitonin testing every 6 months or once per year, with a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ScalaLancetPro"/>
              </a:rPr>
              <a:t>decision concerning surgery made on </a:t>
            </a:r>
            <a:r>
              <a:rPr lang="en-US" sz="2400" dirty="0">
                <a:solidFill>
                  <a:srgbClr val="FFFF00"/>
                </a:solidFill>
                <a:latin typeface="ScalaLancetPro"/>
              </a:rPr>
              <a:t>the basis of serum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FFFF00"/>
                </a:solidFill>
                <a:latin typeface="ScalaLancetPro"/>
              </a:rPr>
              <a:t>calcitonin </a:t>
            </a:r>
            <a:r>
              <a:rPr lang="en-US" sz="2400" dirty="0">
                <a:latin typeface="ScalaLancetPro"/>
              </a:rPr>
              <a:t>concentrations.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29413197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1636</TotalTime>
  <Words>2883</Words>
  <Application>Microsoft Office PowerPoint</Application>
  <PresentationFormat>Widescreen</PresentationFormat>
  <Paragraphs>332</Paragraphs>
  <Slides>59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9" baseType="lpstr">
      <vt:lpstr>AdvOT1ef757c0</vt:lpstr>
      <vt:lpstr>AdvOT1ef757c0+20</vt:lpstr>
      <vt:lpstr>AdvOT56309c18.I</vt:lpstr>
      <vt:lpstr>Calibri</vt:lpstr>
      <vt:lpstr>Century Gothic</vt:lpstr>
      <vt:lpstr>ScalaLancetPro</vt:lpstr>
      <vt:lpstr>ScalaLancetPro-Italic</vt:lpstr>
      <vt:lpstr>Shaker2Lancet-Bold</vt:lpstr>
      <vt:lpstr>Wingdings 3</vt:lpstr>
      <vt:lpstr>Slice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dr.Rezaee</dc:creator>
  <cp:lastModifiedBy>dr.Rezaee</cp:lastModifiedBy>
  <cp:revision>133</cp:revision>
  <dcterms:created xsi:type="dcterms:W3CDTF">2019-11-24T18:34:38Z</dcterms:created>
  <dcterms:modified xsi:type="dcterms:W3CDTF">2019-12-02T03:15:09Z</dcterms:modified>
</cp:coreProperties>
</file>