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61"/>
  </p:notesMasterIdLst>
  <p:sldIdLst>
    <p:sldId id="326" r:id="rId2"/>
    <p:sldId id="256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323" r:id="rId15"/>
    <p:sldId id="322" r:id="rId16"/>
    <p:sldId id="324" r:id="rId17"/>
    <p:sldId id="273" r:id="rId18"/>
    <p:sldId id="274" r:id="rId19"/>
    <p:sldId id="276" r:id="rId20"/>
    <p:sldId id="277" r:id="rId21"/>
    <p:sldId id="278" r:id="rId22"/>
    <p:sldId id="279" r:id="rId23"/>
    <p:sldId id="281" r:id="rId24"/>
    <p:sldId id="280" r:id="rId25"/>
    <p:sldId id="282" r:id="rId26"/>
    <p:sldId id="284" r:id="rId27"/>
    <p:sldId id="285" r:id="rId28"/>
    <p:sldId id="286" r:id="rId29"/>
    <p:sldId id="287" r:id="rId30"/>
    <p:sldId id="288" r:id="rId31"/>
    <p:sldId id="291" r:id="rId32"/>
    <p:sldId id="289" r:id="rId33"/>
    <p:sldId id="293" r:id="rId34"/>
    <p:sldId id="290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3" r:id="rId44"/>
    <p:sldId id="305" r:id="rId45"/>
    <p:sldId id="306" r:id="rId46"/>
    <p:sldId id="309" r:id="rId47"/>
    <p:sldId id="307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20" r:id="rId57"/>
    <p:sldId id="318" r:id="rId58"/>
    <p:sldId id="321" r:id="rId59"/>
    <p:sldId id="319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B580F-15E0-4BB8-87C1-4710C8E38CC5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5DFF4-417F-4846-82A1-8CA9D454B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03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5DFF4-417F-4846-82A1-8CA9D454B3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12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5DFF4-417F-4846-82A1-8CA9D454B36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76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1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7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4440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06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6120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94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51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5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4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7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0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2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5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3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1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E4441B8-F729-4D18-B8D9-F218A9A4FFE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A0F5095-A97B-4AE7-9CA8-B6811622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08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03" y="685798"/>
            <a:ext cx="11477297" cy="56046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2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3790" y="947890"/>
            <a:ext cx="117223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Some mutations are associated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with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up to 50% risk of other endocrine </a:t>
            </a:r>
            <a:r>
              <a:rPr lang="en-US" sz="2800" dirty="0" smtClean="0">
                <a:latin typeface="ScalaLancetPro"/>
              </a:rPr>
              <a:t>tumors</a:t>
            </a:r>
            <a:endParaRPr lang="en-US" sz="2800" dirty="0">
              <a:latin typeface="ScalaLancetPro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(</a:t>
            </a:r>
            <a:r>
              <a:rPr lang="en-US" sz="2800" dirty="0" smtClean="0">
                <a:latin typeface="ScalaLancetPro"/>
              </a:rPr>
              <a:t>e g</a:t>
            </a:r>
            <a:r>
              <a:rPr lang="en-US" sz="2800" dirty="0">
                <a:latin typeface="ScalaLancetPro"/>
              </a:rPr>
              <a:t>, </a:t>
            </a:r>
            <a:r>
              <a:rPr lang="en-US" sz="2800" dirty="0" err="1" smtClean="0">
                <a:latin typeface="ScalaLancetPro"/>
              </a:rPr>
              <a:t>pheochromocytoma</a:t>
            </a:r>
            <a:r>
              <a:rPr lang="en-US" sz="2800" dirty="0">
                <a:latin typeface="ScalaLancetPro"/>
              </a:rPr>
              <a:t>, hyperparathyroidism), and as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 consequence, only patients with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specific predisposing</a:t>
            </a:r>
          </a:p>
          <a:p>
            <a:pPr>
              <a:lnSpc>
                <a:spcPct val="150000"/>
              </a:lnSpc>
            </a:pPr>
            <a:r>
              <a:rPr lang="en-US" sz="2800" i="1" dirty="0">
                <a:solidFill>
                  <a:srgbClr val="FFFF00"/>
                </a:solidFill>
                <a:latin typeface="ScalaLancetPro-Italic"/>
              </a:rPr>
              <a:t>RET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mutations</a:t>
            </a:r>
            <a:r>
              <a:rPr lang="en-US" sz="2800" dirty="0">
                <a:latin typeface="ScalaLancetPro"/>
              </a:rPr>
              <a:t> require periodic screening for these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conditions.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015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9312" y="2449855"/>
            <a:ext cx="117372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FF00"/>
                </a:solidFill>
                <a:latin typeface="Shaker2Lancet-Bold"/>
              </a:rPr>
              <a:t>Differentiated thyroid cancer</a:t>
            </a:r>
            <a:endParaRPr lang="en-US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70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9095" y="311769"/>
            <a:ext cx="1194716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Unfortunately</a:t>
            </a:r>
            <a:r>
              <a:rPr lang="en-US" sz="2800" dirty="0">
                <a:latin typeface="ScalaLancetPro"/>
              </a:rPr>
              <a:t>, such a tailored strategy does not exist for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most of differentiated thyroid cancers that are diagnosed</a:t>
            </a:r>
            <a:r>
              <a:rPr lang="en-US" sz="2800" dirty="0" smtClean="0">
                <a:latin typeface="ScalaLancetPro"/>
              </a:rPr>
              <a:t>.</a:t>
            </a:r>
            <a:endParaRPr lang="en-US" sz="2800" dirty="0">
              <a:latin typeface="ScalaLancetPro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For the general,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asymptomatic adult population</a:t>
            </a:r>
            <a:r>
              <a:rPr lang="en-US" sz="2800" dirty="0">
                <a:latin typeface="ScalaLancetPro"/>
              </a:rPr>
              <a:t>, the US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Preventive Services Task Force recommends </a:t>
            </a:r>
            <a:r>
              <a:rPr lang="en-US" sz="2800" dirty="0">
                <a:latin typeface="ScalaLancetPro"/>
              </a:rPr>
              <a:t>against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screening for thyroid cancer, since the potential risks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outweigh any potential benefits</a:t>
            </a:r>
            <a:r>
              <a:rPr lang="en-US" sz="2800" dirty="0" smtClean="0">
                <a:latin typeface="ScalaLancetPro"/>
              </a:rPr>
              <a:t>. </a:t>
            </a:r>
            <a:r>
              <a:rPr lang="en-US" sz="2800" dirty="0">
                <a:latin typeface="ScalaLancetPro"/>
              </a:rPr>
              <a:t>Moreover,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cancers detected by screening typically consist of small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papillary carcinomas with a very low degree of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malignancy, and are therefore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unlikely to affect overall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survival or quality of life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.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905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8681" y="251804"/>
            <a:ext cx="1229693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Between 1999 and 2008</a:t>
            </a:r>
            <a:r>
              <a:rPr lang="en-US" sz="2400" dirty="0">
                <a:latin typeface="ScalaLancetPro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the incidence of thyroid cancer increased by a multiple of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6·4</a:t>
            </a:r>
            <a:r>
              <a:rPr lang="en-US" sz="2400" dirty="0" smtClean="0">
                <a:latin typeface="ScalaLancetPro"/>
              </a:rPr>
              <a:t>, </a:t>
            </a:r>
            <a:r>
              <a:rPr lang="en-US" sz="2400" dirty="0">
                <a:latin typeface="ScalaLancetPro"/>
              </a:rPr>
              <a:t>whereas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thyroid cancer mortality remained stable</a:t>
            </a:r>
            <a:r>
              <a:rPr lang="en-US" sz="2400" dirty="0" smtClean="0">
                <a:solidFill>
                  <a:srgbClr val="FFFF00"/>
                </a:solidFill>
                <a:latin typeface="ScalaLancetPro"/>
              </a:rPr>
              <a:t>.</a:t>
            </a:r>
            <a:endParaRPr lang="en-US" sz="2400" dirty="0">
              <a:solidFill>
                <a:srgbClr val="FFFF00"/>
              </a:solidFill>
              <a:latin typeface="ScalaLancetPro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Between 2008 and 2010</a:t>
            </a:r>
            <a:r>
              <a:rPr lang="en-US" sz="2400" dirty="0">
                <a:latin typeface="ScalaLancetPro"/>
              </a:rPr>
              <a:t>, thyroid cancer screening was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associated with increased detection of a single </a:t>
            </a:r>
            <a:r>
              <a:rPr lang="en-US" sz="2400" dirty="0" err="1">
                <a:latin typeface="ScalaLancetPro"/>
              </a:rPr>
              <a:t>histotype</a:t>
            </a:r>
            <a:r>
              <a:rPr lang="en-US" sz="2400" dirty="0">
                <a:latin typeface="ScalaLancetPro"/>
              </a:rPr>
              <a:t> of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thyroid cancer (papillary), but again was not associated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with a change in cancer-specific mortality</a:t>
            </a:r>
            <a:r>
              <a:rPr lang="en-US" sz="2400" dirty="0" smtClean="0">
                <a:latin typeface="ScalaLancetPro"/>
              </a:rPr>
              <a:t>. </a:t>
            </a:r>
            <a:r>
              <a:rPr lang="en-US" sz="2400" dirty="0">
                <a:latin typeface="ScalaLancetPro"/>
              </a:rPr>
              <a:t>Many screened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individuals underwent further diagnostic tests and invasive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procedures, such as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fine-needle aspiration biopsy </a:t>
            </a:r>
            <a:r>
              <a:rPr lang="en-US" sz="2400" dirty="0">
                <a:latin typeface="ScalaLancetPro"/>
              </a:rPr>
              <a:t>and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ScalaLancetPro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ScalaLancetPro"/>
              </a:rPr>
              <a:t>thyroid surgery e</a:t>
            </a:r>
            <a:r>
              <a:rPr lang="en-US" sz="2400" dirty="0" smtClean="0">
                <a:latin typeface="ScalaLancetPro"/>
              </a:rPr>
              <a:t>xperienced </a:t>
            </a:r>
            <a:r>
              <a:rPr lang="en-US" sz="2400" dirty="0">
                <a:latin typeface="ScalaLancetPro"/>
              </a:rPr>
              <a:t>the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anxiety</a:t>
            </a:r>
            <a:r>
              <a:rPr lang="en-US" sz="2400" dirty="0">
                <a:latin typeface="ScalaLancetPro"/>
              </a:rPr>
              <a:t> of a potential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cancer diagnosis.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4251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686" y="365760"/>
            <a:ext cx="10072468" cy="59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906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28" y="323558"/>
            <a:ext cx="10550769" cy="628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601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" y="464233"/>
            <a:ext cx="11718388" cy="609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458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9212" y="472431"/>
            <a:ext cx="1175228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Despite these risks</a:t>
            </a:r>
            <a:r>
              <a:rPr lang="en-US" sz="2800" dirty="0">
                <a:latin typeface="ScalaLancetPro"/>
              </a:rPr>
              <a:t>, the case for screening is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stronger for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symptomatic patients</a:t>
            </a:r>
            <a:r>
              <a:rPr lang="en-US" sz="2800" dirty="0">
                <a:latin typeface="ScalaLancetPro"/>
              </a:rPr>
              <a:t> or for individuals who have an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increased risk of thyroid cancer because of a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history of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exposure to </a:t>
            </a:r>
            <a:r>
              <a:rPr lang="en-US" sz="2800" dirty="0" err="1">
                <a:solidFill>
                  <a:srgbClr val="FFFF00"/>
                </a:solidFill>
                <a:latin typeface="ScalaLancetPro"/>
              </a:rPr>
              <a:t>ionising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 radiation</a:t>
            </a:r>
            <a:r>
              <a:rPr lang="en-US" sz="2800" dirty="0">
                <a:latin typeface="ScalaLancetPro"/>
              </a:rPr>
              <a:t>,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inherited genetic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syndromes</a:t>
            </a:r>
            <a:r>
              <a:rPr lang="en-US" sz="2800" dirty="0">
                <a:latin typeface="ScalaLancetPro"/>
              </a:rPr>
              <a:t> associated with thyroid cancer, or a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family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history of differentiated thyroid cancer</a:t>
            </a:r>
            <a:r>
              <a:rPr lang="en-US" sz="2800" dirty="0">
                <a:latin typeface="ScalaLancetPro"/>
              </a:rPr>
              <a:t>. It is to these groups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that we now turn in our analysis of </a:t>
            </a:r>
            <a:r>
              <a:rPr lang="en-US" sz="2800" u="sng" dirty="0">
                <a:latin typeface="ScalaLancetPro"/>
              </a:rPr>
              <a:t>evidence </a:t>
            </a:r>
            <a:r>
              <a:rPr lang="en-US" sz="2800" u="sng" dirty="0">
                <a:solidFill>
                  <a:srgbClr val="FFFF00"/>
                </a:solidFill>
                <a:latin typeface="ScalaLancetPro"/>
              </a:rPr>
              <a:t>supporting</a:t>
            </a:r>
          </a:p>
          <a:p>
            <a:pPr>
              <a:lnSpc>
                <a:spcPct val="150000"/>
              </a:lnSpc>
            </a:pPr>
            <a:r>
              <a:rPr lang="en-US" sz="2800" u="sng" dirty="0">
                <a:solidFill>
                  <a:srgbClr val="FFFF00"/>
                </a:solidFill>
                <a:latin typeface="ScalaLancetPro"/>
              </a:rPr>
              <a:t>thyroid screening</a:t>
            </a:r>
            <a:r>
              <a:rPr lang="en-US" sz="2800" u="sng" dirty="0">
                <a:latin typeface="ScalaLancetPro"/>
              </a:rPr>
              <a:t>.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533521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3160" y="2524807"/>
            <a:ext cx="103881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err="1">
                <a:solidFill>
                  <a:srgbClr val="FFFF00"/>
                </a:solidFill>
                <a:latin typeface="Shaker2Lancet-Bold"/>
              </a:rPr>
              <a:t>Ionising</a:t>
            </a:r>
            <a:r>
              <a:rPr lang="en-US" sz="6000" b="1" dirty="0">
                <a:solidFill>
                  <a:srgbClr val="FFFF00"/>
                </a:solidFill>
                <a:latin typeface="Shaker2Lancet-Bold"/>
              </a:rPr>
              <a:t> radiation</a:t>
            </a:r>
            <a:endParaRPr lang="en-US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42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823" y="310489"/>
            <a:ext cx="120520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Exposure to </a:t>
            </a:r>
            <a:r>
              <a:rPr lang="en-US" sz="2800" dirty="0" err="1" smtClean="0">
                <a:latin typeface="ScalaLancetPro"/>
              </a:rPr>
              <a:t>ionising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radiation in childhood is a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ScalaLancetPro"/>
              </a:rPr>
              <a:t>recognised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risk factor for differentiated thyroid cancer.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Exposure to low doses of </a:t>
            </a:r>
            <a:r>
              <a:rPr lang="en-US" sz="2800" dirty="0" err="1" smtClean="0">
                <a:latin typeface="ScalaLancetPro"/>
              </a:rPr>
              <a:t>ionising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radiation is experienced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calaLancetPro"/>
              </a:rPr>
              <a:t>daily by the general population and is estimated at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about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3·0–3·6 </a:t>
            </a:r>
            <a:r>
              <a:rPr lang="en-US" sz="2800" dirty="0" err="1">
                <a:solidFill>
                  <a:srgbClr val="FFFF00"/>
                </a:solidFill>
                <a:latin typeface="ScalaLancetPro"/>
              </a:rPr>
              <a:t>mSv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/year </a:t>
            </a:r>
            <a:r>
              <a:rPr lang="en-US" sz="2800" dirty="0">
                <a:latin typeface="ScalaLancetPro"/>
              </a:rPr>
              <a:t>for the </a:t>
            </a:r>
            <a:r>
              <a:rPr lang="en-US" sz="2800" dirty="0" smtClean="0">
                <a:latin typeface="ScalaLancetPro"/>
              </a:rPr>
              <a:t>USA. </a:t>
            </a:r>
            <a:r>
              <a:rPr lang="en-US" sz="2800" dirty="0">
                <a:latin typeface="ScalaLancetPro"/>
              </a:rPr>
              <a:t>By 2006, the average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exposure in the USA had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increased to 6·2 </a:t>
            </a:r>
            <a:r>
              <a:rPr lang="en-US" sz="2800" dirty="0" err="1">
                <a:solidFill>
                  <a:srgbClr val="FFFF00"/>
                </a:solidFill>
                <a:latin typeface="ScalaLancetPro"/>
              </a:rPr>
              <a:t>mSv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/year</a:t>
            </a:r>
            <a:r>
              <a:rPr lang="en-US" sz="2800" dirty="0">
                <a:latin typeface="ScalaLancetPro"/>
              </a:rPr>
              <a:t>, and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medical and environmental radiation each account for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about half of the total </a:t>
            </a:r>
            <a:r>
              <a:rPr lang="en-US" sz="2800" dirty="0" smtClean="0">
                <a:latin typeface="ScalaLancetPro"/>
              </a:rPr>
              <a:t>dose. </a:t>
            </a:r>
            <a:r>
              <a:rPr lang="en-US" sz="2800" dirty="0">
                <a:latin typeface="ScalaLancetPro"/>
              </a:rPr>
              <a:t>However, radiation exposure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varies widely according to context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07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703" y="1813809"/>
            <a:ext cx="11364686" cy="3278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solidFill>
                  <a:srgbClr val="FFFF00"/>
                </a:solidFill>
                <a:latin typeface="Shaker2Lancet-Bold"/>
              </a:rPr>
              <a:t>Screening for differentiated thyroid cancer in selected</a:t>
            </a:r>
          </a:p>
          <a:p>
            <a:pPr>
              <a:lnSpc>
                <a:spcPct val="150000"/>
              </a:lnSpc>
            </a:pPr>
            <a:r>
              <a:rPr lang="en-US" sz="4800" b="1" dirty="0">
                <a:solidFill>
                  <a:srgbClr val="FFFF00"/>
                </a:solidFill>
                <a:latin typeface="Shaker2Lancet-Bold"/>
              </a:rPr>
              <a:t>populations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399" y="588126"/>
            <a:ext cx="116323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ScalaLancetPro"/>
              </a:rPr>
              <a:t>Lower doses can be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ScalaLancetPro"/>
              </a:rPr>
              <a:t>due to exposure to medical imaging procedures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ScalaLancetPro"/>
              </a:rPr>
              <a:t>(</a:t>
            </a:r>
            <a:r>
              <a:rPr lang="en-US" sz="3200" dirty="0" smtClean="0">
                <a:latin typeface="ScalaLancetPro"/>
              </a:rPr>
              <a:t>e g</a:t>
            </a:r>
            <a:r>
              <a:rPr lang="en-US" sz="3200" dirty="0">
                <a:latin typeface="ScalaLancetPro"/>
              </a:rPr>
              <a:t>, </a:t>
            </a:r>
            <a:r>
              <a:rPr lang="en-US" sz="3200" dirty="0">
                <a:solidFill>
                  <a:srgbClr val="FFFF00"/>
                </a:solidFill>
                <a:latin typeface="ScalaLancetPro"/>
              </a:rPr>
              <a:t>exposure from chest radiography is about 0·01 </a:t>
            </a:r>
            <a:r>
              <a:rPr lang="en-US" sz="3200" dirty="0" err="1">
                <a:solidFill>
                  <a:srgbClr val="FFFF00"/>
                </a:solidFill>
                <a:latin typeface="ScalaLancetPro"/>
              </a:rPr>
              <a:t>mGy</a:t>
            </a:r>
            <a:r>
              <a:rPr lang="en-US" sz="3200" dirty="0">
                <a:latin typeface="ScalaLancetPro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ScalaLancetPro"/>
              </a:rPr>
              <a:t>and </a:t>
            </a:r>
            <a:r>
              <a:rPr lang="en-US" sz="3200" dirty="0">
                <a:solidFill>
                  <a:srgbClr val="FFFF00"/>
                </a:solidFill>
                <a:latin typeface="ScalaLancetPro"/>
              </a:rPr>
              <a:t>exposure from a CT scan is 10–20 </a:t>
            </a:r>
            <a:r>
              <a:rPr lang="en-US" sz="3200" dirty="0" err="1">
                <a:solidFill>
                  <a:srgbClr val="FFFF00"/>
                </a:solidFill>
                <a:latin typeface="ScalaLancetPro"/>
              </a:rPr>
              <a:t>mGy</a:t>
            </a:r>
            <a:r>
              <a:rPr lang="en-US" sz="3200" dirty="0" smtClean="0">
                <a:latin typeface="ScalaLancetPro"/>
              </a:rPr>
              <a:t>), </a:t>
            </a:r>
            <a:r>
              <a:rPr lang="en-US" sz="3200" dirty="0">
                <a:latin typeface="ScalaLancetPro"/>
              </a:rPr>
              <a:t>whereas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ScalaLancetPro"/>
              </a:rPr>
              <a:t>higher doses can be due </a:t>
            </a:r>
            <a:r>
              <a:rPr lang="en-US" sz="3200" dirty="0">
                <a:solidFill>
                  <a:srgbClr val="FFFF00"/>
                </a:solidFill>
                <a:latin typeface="ScalaLancetPro"/>
              </a:rPr>
              <a:t>to therapeutic radiotherapy </a:t>
            </a:r>
            <a:r>
              <a:rPr lang="en-US" sz="3200" dirty="0">
                <a:latin typeface="ScalaLancetPro"/>
              </a:rPr>
              <a:t>for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ScalaLancetPro"/>
              </a:rPr>
              <a:t>malignancy or to </a:t>
            </a:r>
            <a:r>
              <a:rPr lang="en-US" sz="3200" dirty="0">
                <a:solidFill>
                  <a:srgbClr val="FFFF00"/>
                </a:solidFill>
                <a:latin typeface="ScalaLancetPro"/>
              </a:rPr>
              <a:t>nuclear accidents </a:t>
            </a:r>
            <a:r>
              <a:rPr lang="en-US" sz="3200" dirty="0">
                <a:latin typeface="ScalaLancetPro"/>
              </a:rPr>
              <a:t>(</a:t>
            </a:r>
            <a:r>
              <a:rPr lang="en-US" sz="3200" dirty="0">
                <a:solidFill>
                  <a:srgbClr val="FFFF00"/>
                </a:solidFill>
                <a:latin typeface="ScalaLancetPro"/>
              </a:rPr>
              <a:t>up to 40 </a:t>
            </a:r>
            <a:r>
              <a:rPr lang="en-US" sz="3200" dirty="0" err="1">
                <a:solidFill>
                  <a:srgbClr val="FFFF00"/>
                </a:solidFill>
                <a:latin typeface="ScalaLancetPro"/>
              </a:rPr>
              <a:t>Gy</a:t>
            </a:r>
            <a:r>
              <a:rPr lang="en-US" sz="3200" dirty="0">
                <a:latin typeface="ScalaLancetPro"/>
              </a:rPr>
              <a:t>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38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4223" y="835782"/>
            <a:ext cx="1185722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The lowest dose associated with 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detectable thyroid cancer risk is about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50–100 </a:t>
            </a:r>
            <a:r>
              <a:rPr lang="en-US" sz="2800" dirty="0" err="1" smtClean="0">
                <a:solidFill>
                  <a:srgbClr val="FFFF00"/>
                </a:solidFill>
                <a:latin typeface="ScalaLancetPro"/>
              </a:rPr>
              <a:t>m</a:t>
            </a:r>
            <a:r>
              <a:rPr lang="en-US" sz="2800" dirty="0" err="1" smtClean="0">
                <a:latin typeface="ScalaLancetPro"/>
              </a:rPr>
              <a:t>Gy</a:t>
            </a:r>
            <a:r>
              <a:rPr lang="en-US" sz="2800" dirty="0" smtClean="0">
                <a:latin typeface="ScalaLancetPro"/>
              </a:rPr>
              <a:t>. </a:t>
            </a:r>
            <a:r>
              <a:rPr lang="en-US" sz="2800" dirty="0">
                <a:latin typeface="ScalaLancetPro"/>
              </a:rPr>
              <a:t>The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probability of cancer increases with higher cumulative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radiation doses, with a plateau at very high doses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(&gt;30 </a:t>
            </a:r>
            <a:r>
              <a:rPr lang="en-US" sz="2800" dirty="0" err="1">
                <a:solidFill>
                  <a:srgbClr val="FFFF00"/>
                </a:solidFill>
                <a:latin typeface="ScalaLancetPro"/>
              </a:rPr>
              <a:t>Gy</a:t>
            </a:r>
            <a:r>
              <a:rPr lang="en-US" sz="2800" dirty="0" smtClean="0">
                <a:latin typeface="ScalaLancetPro"/>
              </a:rPr>
              <a:t>) </a:t>
            </a:r>
            <a:r>
              <a:rPr lang="en-US" sz="2800" dirty="0">
                <a:latin typeface="ScalaLancetPro"/>
              </a:rPr>
              <a:t>In individuals who have high exposure,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cancer is detected after a latency period of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at least 5 years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after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exposure</a:t>
            </a:r>
            <a:r>
              <a:rPr lang="en-US" sz="2800" dirty="0" smtClean="0">
                <a:latin typeface="ScalaLancetPro"/>
              </a:rPr>
              <a:t>, </a:t>
            </a:r>
            <a:r>
              <a:rPr lang="en-US" sz="2800" dirty="0">
                <a:latin typeface="ScalaLancetPro"/>
              </a:rPr>
              <a:t>and the risk persists for several decades</a:t>
            </a:r>
            <a:r>
              <a:rPr lang="en-US" dirty="0">
                <a:latin typeface="ScalaLancetPro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07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9193" y="947890"/>
            <a:ext cx="115124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studies consistently report an association between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increasing risk of radiation-induced thyroid cancer and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decreasing age at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exposure</a:t>
            </a:r>
            <a:r>
              <a:rPr lang="en-US" sz="2800" dirty="0" smtClean="0">
                <a:latin typeface="ScalaLancetPro"/>
              </a:rPr>
              <a:t>. </a:t>
            </a:r>
            <a:r>
              <a:rPr lang="en-US" sz="2800" dirty="0">
                <a:latin typeface="ScalaLancetPro"/>
              </a:rPr>
              <a:t>Some studies have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observed an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increased risk in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women</a:t>
            </a:r>
            <a:r>
              <a:rPr lang="en-US" sz="2800" dirty="0" smtClean="0">
                <a:latin typeface="ScalaLancetPro"/>
              </a:rPr>
              <a:t>, </a:t>
            </a:r>
            <a:r>
              <a:rPr lang="en-US" sz="2800" dirty="0">
                <a:latin typeface="ScalaLancetPro"/>
              </a:rPr>
              <a:t>and suggest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that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iodine insufficiency </a:t>
            </a:r>
            <a:r>
              <a:rPr lang="en-US" sz="2800" dirty="0">
                <a:latin typeface="ScalaLancetPro"/>
              </a:rPr>
              <a:t>could play a role in increasing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the risk of radiation-induced thyroid cancer.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5762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4322" y="2704688"/>
            <a:ext cx="114824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Shaker2Lancet-Bold"/>
              </a:rPr>
              <a:t>Atomic bomb survivors and nuclear fallout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09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410" y="484370"/>
            <a:ext cx="118322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 pronounced increase in excess relative risk per </a:t>
            </a:r>
            <a:r>
              <a:rPr lang="en-US" sz="2800" dirty="0" err="1">
                <a:latin typeface="ScalaLancetPro"/>
              </a:rPr>
              <a:t>Gy</a:t>
            </a:r>
            <a:r>
              <a:rPr lang="en-US" sz="2800" dirty="0">
                <a:latin typeface="ScalaLancetPro"/>
              </a:rPr>
              <a:t> of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exposure was found in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Hiroshima and Nagasaki </a:t>
            </a:r>
            <a:r>
              <a:rPr lang="en-US" sz="2800" dirty="0">
                <a:latin typeface="ScalaLancetPro"/>
              </a:rPr>
              <a:t>atomic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bomb survivors who were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aged 20 years or younger </a:t>
            </a:r>
            <a:r>
              <a:rPr lang="en-US" sz="2800" dirty="0">
                <a:latin typeface="ScalaLancetPro"/>
              </a:rPr>
              <a:t>at the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time of </a:t>
            </a:r>
            <a:r>
              <a:rPr lang="en-US" sz="2800" dirty="0" smtClean="0">
                <a:latin typeface="ScalaLancetPro"/>
              </a:rPr>
              <a:t>exposure, </a:t>
            </a:r>
            <a:r>
              <a:rPr lang="en-US" sz="2800" dirty="0">
                <a:latin typeface="ScalaLancetPro"/>
              </a:rPr>
              <a:t>and in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Chernoby</a:t>
            </a:r>
            <a:r>
              <a:rPr lang="en-US" sz="2800" dirty="0">
                <a:latin typeface="ScalaLancetPro"/>
              </a:rPr>
              <a:t>l fallout survivors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who were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aged 18 </a:t>
            </a:r>
            <a:r>
              <a:rPr lang="en-US" sz="2800" dirty="0">
                <a:latin typeface="ScalaLancetPro"/>
              </a:rPr>
              <a:t>years or younger at the time of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calaLancetPro"/>
              </a:rPr>
              <a:t>Exposure. </a:t>
            </a:r>
            <a:r>
              <a:rPr lang="en-US" sz="2800" dirty="0">
                <a:latin typeface="ScalaLancetPro"/>
              </a:rPr>
              <a:t>A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linear dose–response </a:t>
            </a:r>
            <a:r>
              <a:rPr lang="en-US" sz="2800" dirty="0">
                <a:latin typeface="ScalaLancetPro"/>
              </a:rPr>
              <a:t>relationship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between the absorbed radiation dose to the thyroid and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the risk of thyroid cancer was found in the Chernobyl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calaLancetPro"/>
              </a:rPr>
              <a:t>cohort.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8666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9299" y="398708"/>
            <a:ext cx="1112270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In addition, the risk of thyroid cancer increased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with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decreasing age at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exposure,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but there was no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increase in cancer risk for those exposed to radiation while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they were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in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utero</a:t>
            </a:r>
            <a:r>
              <a:rPr lang="en-US" sz="2800" dirty="0" smtClean="0">
                <a:latin typeface="ScalaLancetPro"/>
              </a:rPr>
              <a:t>. </a:t>
            </a:r>
            <a:r>
              <a:rPr lang="en-US" sz="2800" dirty="0">
                <a:latin typeface="ScalaLancetPro"/>
              </a:rPr>
              <a:t>An association between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iodine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deficiency</a:t>
            </a:r>
            <a:r>
              <a:rPr lang="en-US" sz="2800" dirty="0">
                <a:latin typeface="ScalaLancetPro"/>
              </a:rPr>
              <a:t> and excess risk per </a:t>
            </a:r>
            <a:r>
              <a:rPr lang="en-US" sz="2800" dirty="0" err="1">
                <a:latin typeface="ScalaLancetPro"/>
              </a:rPr>
              <a:t>Gy</a:t>
            </a:r>
            <a:r>
              <a:rPr lang="en-US" sz="2800" dirty="0">
                <a:latin typeface="ScalaLancetPro"/>
              </a:rPr>
              <a:t> of exposure was also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found,</a:t>
            </a:r>
            <a:r>
              <a:rPr lang="en-US" sz="2800" dirty="0"/>
              <a:t> Although some reports found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an increase in thyroid cancer incidence among workers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involved in the recovery of the areas contaminated by the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Chernobyl fallout</a:t>
            </a:r>
          </a:p>
        </p:txBody>
      </p:sp>
    </p:spTree>
    <p:extLst>
      <p:ext uri="{BB962C8B-B14F-4D97-AF65-F5344CB8AC3E}">
        <p14:creationId xmlns:p14="http://schemas.microsoft.com/office/powerpoint/2010/main" val="4008720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4044" y="239843"/>
            <a:ext cx="1155741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The International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Agency for Research on Cancer recently released a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technical publication54 containing recommendations 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long-term strategies for thyroid health monitoring after a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nuclear power plant accident. Although the expert group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recommends against population thyroid screening after a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nuclear accident,</a:t>
            </a:r>
            <a:r>
              <a:rPr lang="en-US" sz="2400" dirty="0">
                <a:latin typeface="ScalaLancetPro"/>
              </a:rPr>
              <a:t> it suggests considering—on an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individual basis—long-term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thyroid monitoring </a:t>
            </a:r>
            <a:r>
              <a:rPr lang="en-US" sz="2400" dirty="0">
                <a:latin typeface="ScalaLancetPro"/>
              </a:rPr>
              <a:t>for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higher risk populations (namely people who were exposed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in utero</a:t>
            </a:r>
            <a:r>
              <a:rPr lang="en-US" sz="2400" dirty="0">
                <a:latin typeface="ScalaLancetPro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during childhood</a:t>
            </a:r>
            <a:r>
              <a:rPr lang="en-US" sz="2400" dirty="0">
                <a:latin typeface="ScalaLancetPro"/>
              </a:rPr>
              <a:t>, or in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adolescence with a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thyroid dose of 100–500 </a:t>
            </a:r>
            <a:r>
              <a:rPr lang="en-US" sz="2400" dirty="0" smtClean="0">
                <a:solidFill>
                  <a:srgbClr val="FFFF00"/>
                </a:solidFill>
                <a:latin typeface="ScalaLancetPro"/>
              </a:rPr>
              <a:t>m </a:t>
            </a:r>
            <a:r>
              <a:rPr lang="en-US" sz="2400" dirty="0" err="1" smtClean="0">
                <a:solidFill>
                  <a:srgbClr val="FFFF00"/>
                </a:solidFill>
                <a:latin typeface="ScalaLancetPro"/>
              </a:rPr>
              <a:t>Gy</a:t>
            </a:r>
            <a:r>
              <a:rPr lang="en-US" sz="2400" dirty="0">
                <a:latin typeface="ScalaLancetPro"/>
              </a:rPr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8762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3928" y="2284964"/>
            <a:ext cx="110777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FFFF00"/>
                </a:solidFill>
                <a:latin typeface="Shaker2Lancet-Bold"/>
              </a:rPr>
              <a:t>Therapeutic radiation</a:t>
            </a:r>
            <a:endParaRPr lang="en-US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09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9291" y="457441"/>
            <a:ext cx="116773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Numerous studies have documented an increased risk of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thyroid cancer after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therapeutic external radiation </a:t>
            </a:r>
            <a:r>
              <a:rPr lang="en-US" sz="2800" dirty="0">
                <a:latin typeface="ScalaLancetPro"/>
              </a:rPr>
              <a:t>of the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head and neck regions, the results of which are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Similar to what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has been seen for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internal exposure </a:t>
            </a:r>
            <a:r>
              <a:rPr lang="en-US" sz="2800" dirty="0">
                <a:latin typeface="ScalaLancetPro"/>
              </a:rPr>
              <a:t>from fallout,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cancer risk also increases with decreasing age under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external </a:t>
            </a:r>
            <a:r>
              <a:rPr lang="en-US" sz="2800" dirty="0" smtClean="0">
                <a:latin typeface="ScalaLancetPro"/>
              </a:rPr>
              <a:t>exposure, </a:t>
            </a:r>
            <a:r>
              <a:rPr lang="en-US" sz="2800" dirty="0">
                <a:latin typeface="ScalaLancetPro"/>
              </a:rPr>
              <a:t>showing a linear dose–response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calaLancetPro"/>
              </a:rPr>
              <a:t>relationship, </a:t>
            </a:r>
            <a:r>
              <a:rPr lang="en-US" sz="2800" dirty="0">
                <a:latin typeface="ScalaLancetPro"/>
              </a:rPr>
              <a:t>including at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low doses (&lt;0·1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G y</a:t>
            </a:r>
            <a:r>
              <a:rPr lang="en-US" sz="2800" dirty="0" smtClean="0">
                <a:latin typeface="ScalaLancetPro"/>
              </a:rPr>
              <a:t>), </a:t>
            </a:r>
            <a:r>
              <a:rPr lang="en-US" sz="2800" dirty="0">
                <a:latin typeface="ScalaLancetPro"/>
              </a:rPr>
              <a:t>with 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plateau for very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high doses (&gt;30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G y)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926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202" y="1513289"/>
            <a:ext cx="11092721" cy="2893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dirty="0">
                <a:solidFill>
                  <a:srgbClr val="FFFF00"/>
                </a:solidFill>
                <a:latin typeface="ScalaLancetPro"/>
              </a:rPr>
              <a:t>women treated with neck radiotherapy </a:t>
            </a:r>
            <a:r>
              <a:rPr lang="en-US" sz="3200" dirty="0">
                <a:latin typeface="ScalaLancetPro"/>
              </a:rPr>
              <a:t>before they were</a:t>
            </a:r>
          </a:p>
          <a:p>
            <a:pPr>
              <a:lnSpc>
                <a:spcPct val="200000"/>
              </a:lnSpc>
            </a:pPr>
            <a:r>
              <a:rPr lang="en-US" sz="3200" dirty="0">
                <a:solidFill>
                  <a:srgbClr val="FFFF00"/>
                </a:solidFill>
                <a:latin typeface="ScalaLancetPro"/>
              </a:rPr>
              <a:t>10</a:t>
            </a:r>
            <a:r>
              <a:rPr lang="en-US" sz="3200" dirty="0">
                <a:latin typeface="ScalaLancetPro"/>
              </a:rPr>
              <a:t> years </a:t>
            </a:r>
            <a:r>
              <a:rPr lang="en-US" sz="3200" dirty="0" smtClean="0">
                <a:latin typeface="ScalaLancetPro"/>
              </a:rPr>
              <a:t>old  </a:t>
            </a:r>
            <a:r>
              <a:rPr lang="en-US" sz="3200" dirty="0" smtClean="0">
                <a:solidFill>
                  <a:srgbClr val="FFFF00"/>
                </a:solidFill>
                <a:latin typeface="ScalaLancetPro"/>
              </a:rPr>
              <a:t>or 20</a:t>
            </a:r>
            <a:r>
              <a:rPr lang="en-US" sz="3200" dirty="0" smtClean="0">
                <a:latin typeface="ScalaLancetPro"/>
              </a:rPr>
              <a:t> </a:t>
            </a:r>
            <a:r>
              <a:rPr lang="en-US" sz="3200" dirty="0">
                <a:latin typeface="ScalaLancetPro"/>
              </a:rPr>
              <a:t>years </a:t>
            </a:r>
            <a:r>
              <a:rPr lang="en-US" sz="3200" dirty="0" smtClean="0">
                <a:latin typeface="ScalaLancetPro"/>
              </a:rPr>
              <a:t>old </a:t>
            </a:r>
            <a:r>
              <a:rPr lang="en-US" sz="3200" dirty="0">
                <a:latin typeface="ScalaLancetPro"/>
              </a:rPr>
              <a:t>carry the highest risk of</a:t>
            </a:r>
          </a:p>
          <a:p>
            <a:pPr>
              <a:lnSpc>
                <a:spcPct val="200000"/>
              </a:lnSpc>
            </a:pPr>
            <a:r>
              <a:rPr lang="en-US" sz="3200" dirty="0">
                <a:latin typeface="ScalaLancetPro"/>
              </a:rPr>
              <a:t>thyroid cancer among </a:t>
            </a:r>
            <a:r>
              <a:rPr lang="en-US" sz="3200" dirty="0">
                <a:solidFill>
                  <a:srgbClr val="FFFF00"/>
                </a:solidFill>
                <a:latin typeface="ScalaLancetPro"/>
              </a:rPr>
              <a:t>Hodgkin lymphoma </a:t>
            </a:r>
            <a:r>
              <a:rPr lang="en-US" sz="3200" dirty="0">
                <a:latin typeface="ScalaLancetPro"/>
              </a:rPr>
              <a:t>survivors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011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7829" y="461028"/>
            <a:ext cx="1119486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Cancer screening </a:t>
            </a:r>
            <a:r>
              <a:rPr lang="en-US" sz="2800" dirty="0" err="1" smtClean="0">
                <a:latin typeface="ScalaLancetPro"/>
              </a:rPr>
              <a:t>programes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should aim to </a:t>
            </a:r>
            <a:r>
              <a:rPr lang="en-US" sz="2800" dirty="0" smtClean="0">
                <a:latin typeface="ScalaLancetPro"/>
              </a:rPr>
              <a:t>discover potentially </a:t>
            </a:r>
            <a:r>
              <a:rPr lang="en-US" sz="2800" dirty="0">
                <a:latin typeface="ScalaLancetPro"/>
              </a:rPr>
              <a:t>fatal or clinically </a:t>
            </a:r>
            <a:r>
              <a:rPr lang="en-US" sz="2800" dirty="0" smtClean="0">
                <a:latin typeface="ScalaLancetPro"/>
              </a:rPr>
              <a:t>relevant cancers</a:t>
            </a:r>
            <a:r>
              <a:rPr lang="en-US" sz="2800" dirty="0">
                <a:latin typeface="ScalaLancetPro"/>
              </a:rPr>
              <a:t>, their main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endpoint being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the reduction of cancer-specific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mortality</a:t>
            </a:r>
            <a:r>
              <a:rPr lang="en-US" sz="2800" dirty="0" smtClean="0">
                <a:latin typeface="ScalaLancetPro"/>
              </a:rPr>
              <a:t>  since </a:t>
            </a:r>
            <a:r>
              <a:rPr lang="en-US" sz="2800" dirty="0">
                <a:latin typeface="ScalaLancetPro"/>
              </a:rPr>
              <a:t>other derivative or surrogate endpoints can </a:t>
            </a:r>
            <a:r>
              <a:rPr lang="en-US" sz="2800" dirty="0" smtClean="0">
                <a:latin typeface="ScalaLancetPro"/>
              </a:rPr>
              <a:t>be misleading. Although </a:t>
            </a:r>
            <a:r>
              <a:rPr lang="en-US" sz="2800" dirty="0">
                <a:latin typeface="ScalaLancetPro"/>
              </a:rPr>
              <a:t>some </a:t>
            </a:r>
            <a:r>
              <a:rPr lang="en-US" sz="2800" dirty="0" err="1" smtClean="0">
                <a:latin typeface="ScalaLancetPro"/>
              </a:rPr>
              <a:t>programes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might </a:t>
            </a:r>
            <a:r>
              <a:rPr lang="en-US" sz="2800" dirty="0" smtClean="0">
                <a:latin typeface="ScalaLancetPro"/>
              </a:rPr>
              <a:t>seem beneficial </a:t>
            </a:r>
            <a:r>
              <a:rPr lang="en-US" sz="2800" dirty="0">
                <a:latin typeface="ScalaLancetPro"/>
              </a:rPr>
              <a:t>because they increase the length of life, </a:t>
            </a:r>
            <a:r>
              <a:rPr lang="en-US" sz="2800" dirty="0" smtClean="0">
                <a:latin typeface="ScalaLancetPro"/>
              </a:rPr>
              <a:t>this increase </a:t>
            </a:r>
            <a:r>
              <a:rPr lang="en-US" sz="2800" dirty="0">
                <a:latin typeface="ScalaLancetPro"/>
              </a:rPr>
              <a:t>can appear because of potentially </a:t>
            </a:r>
            <a:r>
              <a:rPr lang="en-US" sz="2800" dirty="0" smtClean="0">
                <a:latin typeface="ScalaLancetPro"/>
              </a:rPr>
              <a:t>deceptive effects</a:t>
            </a:r>
            <a:r>
              <a:rPr lang="en-US" sz="2800" dirty="0">
                <a:latin typeface="ScalaLancetPro"/>
              </a:rPr>
              <a:t>, such as the lead time bias and length time </a:t>
            </a:r>
            <a:r>
              <a:rPr lang="en-US" sz="2800" dirty="0" smtClean="0">
                <a:latin typeface="ScalaLancetPro"/>
              </a:rPr>
              <a:t>bias.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3109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0167" y="1216059"/>
            <a:ext cx="1151244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In an Australian study, compared with the age-matched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and sex-matched general population, the risk of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cancer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was </a:t>
            </a:r>
            <a:r>
              <a:rPr lang="en-US" sz="4000" dirty="0">
                <a:solidFill>
                  <a:srgbClr val="FFFF00"/>
                </a:solidFill>
                <a:latin typeface="ScalaLancetPro"/>
              </a:rPr>
              <a:t>200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 times </a:t>
            </a:r>
            <a:r>
              <a:rPr lang="en-US" sz="2800" dirty="0">
                <a:latin typeface="ScalaLancetPro"/>
              </a:rPr>
              <a:t>greater (</a:t>
            </a:r>
            <a:r>
              <a:rPr lang="en-US" sz="2800" dirty="0" err="1">
                <a:latin typeface="ScalaLancetPro"/>
              </a:rPr>
              <a:t>standardised</a:t>
            </a:r>
            <a:r>
              <a:rPr lang="en-US" sz="2800" dirty="0">
                <a:latin typeface="ScalaLancetPro"/>
              </a:rPr>
              <a:t> incidence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ratio 203, 95% CI </a:t>
            </a:r>
            <a:r>
              <a:rPr lang="en-US" sz="2800" dirty="0" smtClean="0">
                <a:latin typeface="ScalaLancetPro"/>
              </a:rPr>
              <a:t>) </a:t>
            </a:r>
            <a:r>
              <a:rPr lang="en-US" sz="2800" dirty="0">
                <a:latin typeface="ScalaLancetPro"/>
              </a:rPr>
              <a:t>among </a:t>
            </a:r>
            <a:r>
              <a:rPr lang="en-US" sz="2800" dirty="0" err="1">
                <a:latin typeface="ScalaLancetPro"/>
              </a:rPr>
              <a:t>paediatric</a:t>
            </a:r>
            <a:r>
              <a:rPr lang="en-US" sz="2800" dirty="0">
                <a:latin typeface="ScalaLancetPro"/>
              </a:rPr>
              <a:t> patients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receiving allogenic stem </a:t>
            </a:r>
            <a:r>
              <a:rPr lang="en-US" sz="2800" dirty="0">
                <a:latin typeface="ScalaLancetPro"/>
              </a:rPr>
              <a:t>cell transplants for </a:t>
            </a:r>
            <a:r>
              <a:rPr lang="en-US" sz="2800" dirty="0" err="1">
                <a:latin typeface="ScalaLancetPro"/>
              </a:rPr>
              <a:t>haematological</a:t>
            </a:r>
            <a:endParaRPr lang="en-US" sz="2800" dirty="0">
              <a:latin typeface="ScalaLancetPro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malignancy, especially for patients treated with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total body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irradiation.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31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0243" y="2413338"/>
            <a:ext cx="11707586" cy="456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ScalaLancetPro"/>
              </a:rPr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00489" y="382571"/>
            <a:ext cx="773520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Although a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shorter latency period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between exposure and a thyroid cancer </a:t>
            </a:r>
            <a:r>
              <a:rPr lang="en-US" sz="2800" dirty="0">
                <a:latin typeface="ScalaLancetPro"/>
              </a:rPr>
              <a:t>diagnosis has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been associated with an increased risk of thyroid </a:t>
            </a:r>
            <a:r>
              <a:rPr lang="en-US" sz="2800" dirty="0" smtClean="0">
                <a:latin typeface="ScalaLancetPro"/>
              </a:rPr>
              <a:t>cancer recurrence,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survival is </a:t>
            </a:r>
            <a:r>
              <a:rPr lang="en-US" sz="2800" dirty="0" err="1" smtClean="0">
                <a:solidFill>
                  <a:srgbClr val="FFFF00"/>
                </a:solidFill>
                <a:latin typeface="ScalaLancetPro"/>
              </a:rPr>
              <a:t>favou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ScalaLancetPro"/>
              </a:rPr>
              <a:t>rable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in patients </a:t>
            </a:r>
            <a:r>
              <a:rPr lang="en-US" sz="2800" dirty="0" smtClean="0">
                <a:latin typeface="ScalaLancetPro"/>
              </a:rPr>
              <a:t>with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radiation-induced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thyroid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cancers.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In </a:t>
            </a:r>
            <a:r>
              <a:rPr lang="en-US" sz="2800" dirty="0" smtClean="0">
                <a:latin typeface="ScalaLancetPro"/>
              </a:rPr>
              <a:t>addition , combined </a:t>
            </a:r>
            <a:r>
              <a:rPr lang="en-US" sz="2800" dirty="0">
                <a:latin typeface="ScalaLancetPro"/>
              </a:rPr>
              <a:t>radiation and chemotherapy increases </a:t>
            </a:r>
            <a:r>
              <a:rPr lang="en-US" sz="2800" dirty="0" smtClean="0">
                <a:latin typeface="ScalaLancetPro"/>
              </a:rPr>
              <a:t>thyroid cancer </a:t>
            </a:r>
            <a:r>
              <a:rPr lang="en-US" sz="2800" dirty="0">
                <a:latin typeface="ScalaLancetPro"/>
              </a:rPr>
              <a:t>risk compared with radiotherapy </a:t>
            </a:r>
            <a:r>
              <a:rPr lang="en-US" sz="2800" dirty="0" smtClean="0">
                <a:latin typeface="ScalaLancetPro"/>
              </a:rPr>
              <a:t>alone.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71605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272" y="592078"/>
            <a:ext cx="1197972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The increased awareness of possible thyroid cancer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risk led to a proliferation in screening campaigns for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people who have been exposed to radiation, which in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turn led to an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increase in thyroid cancer and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nodule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diagnose</a:t>
            </a:r>
            <a:r>
              <a:rPr lang="en-US" sz="2800" dirty="0" smtClean="0">
                <a:latin typeface="ScalaLancetPro"/>
              </a:rPr>
              <a:t>s. </a:t>
            </a:r>
            <a:r>
              <a:rPr lang="en-US" sz="2800" dirty="0">
                <a:latin typeface="ScalaLancetPro"/>
              </a:rPr>
              <a:t>Thyroid cancers in these </a:t>
            </a:r>
            <a:r>
              <a:rPr lang="en-US" sz="2800" dirty="0" smtClean="0">
                <a:latin typeface="ScalaLancetPro"/>
              </a:rPr>
              <a:t>populations </a:t>
            </a:r>
            <a:r>
              <a:rPr lang="en-US" sz="2800" dirty="0" smtClean="0"/>
              <a:t>can </a:t>
            </a:r>
            <a:r>
              <a:rPr lang="en-US" sz="2800" dirty="0"/>
              <a:t>often be identified with neck palpation alone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(</a:t>
            </a:r>
            <a:r>
              <a:rPr lang="en-US" sz="2800" dirty="0">
                <a:solidFill>
                  <a:srgbClr val="FFFF00"/>
                </a:solidFill>
              </a:rPr>
              <a:t>in 40–80% of cases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7099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47056" y="322685"/>
            <a:ext cx="115279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Besides nodule development,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external thyroid irradiation </a:t>
            </a:r>
            <a:r>
              <a:rPr lang="en-US" sz="2800" dirty="0">
                <a:latin typeface="ScalaLancetPro"/>
              </a:rPr>
              <a:t>in children and adults has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been linked to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altered thyroid function </a:t>
            </a:r>
            <a:r>
              <a:rPr lang="en-US" sz="2800" dirty="0">
                <a:latin typeface="ScalaLancetPro"/>
              </a:rPr>
              <a:t>(more often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hypothyroidism, but hyperthyroidism due to Graves’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disease has also been reported</a:t>
            </a:r>
            <a:r>
              <a:rPr lang="en-US" sz="2800" dirty="0" smtClean="0">
                <a:latin typeface="ScalaLancetPro"/>
              </a:rPr>
              <a:t>), </a:t>
            </a:r>
            <a:r>
              <a:rPr lang="en-US" sz="2800" dirty="0">
                <a:latin typeface="ScalaLancetPro"/>
              </a:rPr>
              <a:t>occurring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2–5 years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after exposure in up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to 60–70</a:t>
            </a:r>
            <a:r>
              <a:rPr lang="en-US" sz="2800" dirty="0">
                <a:latin typeface="ScalaLancetPro"/>
              </a:rPr>
              <a:t>% of exposed </a:t>
            </a:r>
            <a:r>
              <a:rPr lang="en-US" sz="2800" dirty="0" smtClean="0">
                <a:latin typeface="ScalaLancetPro"/>
              </a:rPr>
              <a:t>patients.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01515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0671" y="358534"/>
            <a:ext cx="1195753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The incidence of altered thyroid function is relative to the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radiation dose to the thyroid</a:t>
            </a:r>
            <a:r>
              <a:rPr lang="en-US" sz="2800" dirty="0">
                <a:latin typeface="ScalaLancetPro"/>
              </a:rPr>
              <a:t>, and the combined use of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FFFF00"/>
                </a:solidFill>
                <a:latin typeface="ScalaLancetPro"/>
              </a:rPr>
              <a:t>bleomycin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 and alkylating agents </a:t>
            </a:r>
            <a:r>
              <a:rPr lang="en-US" sz="2800" dirty="0">
                <a:latin typeface="ScalaLancetPro"/>
              </a:rPr>
              <a:t>has also been associated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with a higher risk of </a:t>
            </a:r>
            <a:r>
              <a:rPr lang="en-US" sz="2800" dirty="0" smtClean="0">
                <a:latin typeface="ScalaLancetPro"/>
              </a:rPr>
              <a:t>hypothyroidism.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The Children’s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Oncology Group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guidelines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for long-term follow-up on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survivors of childhood or adolescent cancers suggest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performing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yearly evaluations </a:t>
            </a:r>
            <a:r>
              <a:rPr lang="en-US" sz="2800" dirty="0">
                <a:latin typeface="ScalaLancetPro"/>
              </a:rPr>
              <a:t>of thyroid-stimulating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hormone and free thyroxine in patients undergoing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external radiation therapy involving the neck area.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7104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57500"/>
            <a:ext cx="105815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FF00"/>
                </a:solidFill>
                <a:latin typeface="Shaker2Lancet-Bold"/>
              </a:rPr>
              <a:t>Hereditary syndromes</a:t>
            </a:r>
            <a:endParaRPr lang="en-US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426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9571" y="389182"/>
            <a:ext cx="1178922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ScalaLancetPro"/>
              </a:rPr>
              <a:t>Familial </a:t>
            </a:r>
            <a:r>
              <a:rPr lang="en-US" sz="3200" dirty="0">
                <a:solidFill>
                  <a:srgbClr val="FFFF00"/>
                </a:solidFill>
                <a:latin typeface="ScalaLancetPro"/>
              </a:rPr>
              <a:t>adenomatous </a:t>
            </a:r>
            <a:r>
              <a:rPr lang="en-US" sz="3200" dirty="0" smtClean="0">
                <a:solidFill>
                  <a:srgbClr val="FFFF00"/>
                </a:solidFill>
                <a:latin typeface="ScalaLancetPro"/>
              </a:rPr>
              <a:t>polyposis </a:t>
            </a:r>
            <a:r>
              <a:rPr lang="en-US" sz="2800" dirty="0">
                <a:latin typeface="ScalaLancetPro"/>
              </a:rPr>
              <a:t>is an autosomal,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dominant, hereditary polyposis syndrome, caused by 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germline mutation of the </a:t>
            </a:r>
            <a:r>
              <a:rPr lang="en-US" sz="2800" i="1" dirty="0">
                <a:solidFill>
                  <a:srgbClr val="FFFF00"/>
                </a:solidFill>
                <a:latin typeface="ScalaLancetPro-Italic"/>
              </a:rPr>
              <a:t>APC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tumor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suppressor gene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on chromosome </a:t>
            </a:r>
            <a:r>
              <a:rPr lang="en-US" sz="2800" dirty="0" smtClean="0">
                <a:latin typeface="ScalaLancetPro"/>
              </a:rPr>
              <a:t>5q. </a:t>
            </a:r>
            <a:r>
              <a:rPr lang="en-US" sz="2800" dirty="0">
                <a:latin typeface="ScalaLancetPro"/>
              </a:rPr>
              <a:t>This mutation leads to the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development of numerous colorectal adenomas, which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progress to cancer if untreated</a:t>
            </a:r>
            <a:r>
              <a:rPr lang="en-US" sz="2800" dirty="0">
                <a:latin typeface="ScalaLancetPro"/>
              </a:rPr>
              <a:t>. Other gastrointestinal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malignancies in patients with familial adenomatous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polyposis include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duodenal </a:t>
            </a:r>
            <a:r>
              <a:rPr lang="en-US" sz="2800" dirty="0" err="1">
                <a:solidFill>
                  <a:srgbClr val="FFFF00"/>
                </a:solidFill>
                <a:latin typeface="ScalaLancetPro"/>
              </a:rPr>
              <a:t>ampullary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 adenocarcinoma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and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gastric adenocarcinoma</a:t>
            </a:r>
            <a:r>
              <a:rPr lang="en-US" sz="2800" dirty="0">
                <a:latin typeface="ScalaLancetPro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3252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8313" y="315409"/>
            <a:ext cx="116259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cancer</a:t>
            </a:r>
            <a:r>
              <a:rPr lang="en-US" sz="2800" dirty="0">
                <a:latin typeface="ScalaLancetPro"/>
              </a:rPr>
              <a:t> has been reported in approximately 1–2% of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patients with familial adenomatous polyposis, with high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rates of cribriform-</a:t>
            </a:r>
            <a:r>
              <a:rPr lang="en-US" sz="2800" dirty="0" err="1">
                <a:latin typeface="ScalaLancetPro"/>
              </a:rPr>
              <a:t>morular</a:t>
            </a:r>
            <a:r>
              <a:rPr lang="en-US" sz="2800" dirty="0">
                <a:latin typeface="ScalaLancetPro"/>
              </a:rPr>
              <a:t> variant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papillary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cancer</a:t>
            </a:r>
            <a:r>
              <a:rPr lang="en-US" sz="2800" dirty="0">
                <a:latin typeface="ScalaLancetPro"/>
              </a:rPr>
              <a:t> (CMV-PTC</a:t>
            </a:r>
            <a:r>
              <a:rPr lang="en-US" sz="2800" dirty="0" smtClean="0">
                <a:latin typeface="ScalaLancetPro"/>
              </a:rPr>
              <a:t>). </a:t>
            </a:r>
            <a:r>
              <a:rPr lang="en-US" sz="2800" dirty="0">
                <a:latin typeface="ScalaLancetPro"/>
              </a:rPr>
              <a:t>Two recent meta-analyses placed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the prevalence of thyroid cancer in patients with familial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adenomatous polyposis at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1·6%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and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2·6%</a:t>
            </a:r>
            <a:r>
              <a:rPr lang="en-US" sz="2800" dirty="0" smtClean="0">
                <a:latin typeface="ScalaLancetPro"/>
              </a:rPr>
              <a:t>, </a:t>
            </a:r>
            <a:r>
              <a:rPr lang="en-US" sz="2800" dirty="0">
                <a:latin typeface="ScalaLancetPro"/>
              </a:rPr>
              <a:t>with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female-to-male ratios of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6.9:1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and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19:1</a:t>
            </a:r>
            <a:r>
              <a:rPr lang="en-US" sz="2800" dirty="0">
                <a:latin typeface="ScalaLancetPro"/>
              </a:rPr>
              <a:t>, </a:t>
            </a:r>
            <a:r>
              <a:rPr lang="en-US" sz="2800" dirty="0" smtClean="0">
                <a:latin typeface="ScalaLancetPro"/>
              </a:rPr>
              <a:t>respectively.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21946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7300" y="862124"/>
            <a:ext cx="1176745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However, in reports published since 2010, using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ultrasonography</a:t>
            </a:r>
            <a:r>
              <a:rPr lang="en-US" sz="2800" dirty="0">
                <a:latin typeface="ScalaLancetPro"/>
              </a:rPr>
              <a:t> as a detection tool, the prevalence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ranged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from 2·6% to 7·8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%.</a:t>
            </a:r>
            <a:r>
              <a:rPr lang="en-US" sz="2800" dirty="0" smtClean="0">
                <a:latin typeface="ScalaLancetPro"/>
              </a:rPr>
              <a:t>Whereas </a:t>
            </a:r>
            <a:r>
              <a:rPr lang="en-US" sz="2800" dirty="0">
                <a:latin typeface="ScalaLancetPro"/>
              </a:rPr>
              <a:t>the prevalence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of thyroid cancer in the general population peaks when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people are in their 60s, it develops in patients with</a:t>
            </a:r>
          </a:p>
          <a:p>
            <a:r>
              <a:rPr lang="en-US" sz="2800" dirty="0">
                <a:latin typeface="ScalaLancetPro"/>
              </a:rPr>
              <a:t>familial adenomatous polyposis at a much younger </a:t>
            </a:r>
            <a:r>
              <a:rPr lang="en-US" sz="2800" dirty="0"/>
              <a:t>age</a:t>
            </a:r>
          </a:p>
          <a:p>
            <a:r>
              <a:rPr lang="en-US" sz="2800" dirty="0"/>
              <a:t>(</a:t>
            </a:r>
            <a:r>
              <a:rPr lang="en-US" sz="2800" dirty="0">
                <a:solidFill>
                  <a:srgbClr val="FFFF00"/>
                </a:solidFill>
              </a:rPr>
              <a:t>about 30 years old)</a:t>
            </a:r>
            <a:endParaRPr lang="en-US" sz="2800" dirty="0">
              <a:solidFill>
                <a:srgbClr val="FFFF00"/>
              </a:solidFill>
              <a:latin typeface="ScalaLancetPro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976721" y="4533384"/>
            <a:ext cx="215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ScalaLancetPro"/>
              </a:rPr>
              <a:t>(about 30 years 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572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4014" y="226483"/>
            <a:ext cx="1144632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Because of this difference, some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authors suggest screening women diagnosed with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familial adenomatous polyposis at younger ages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(&lt;33 years old</a:t>
            </a:r>
            <a:r>
              <a:rPr lang="en-US" sz="2800" dirty="0" smtClean="0">
                <a:latin typeface="ScalaLancetPro"/>
              </a:rPr>
              <a:t>). </a:t>
            </a:r>
            <a:r>
              <a:rPr lang="en-US" sz="2800" dirty="0">
                <a:latin typeface="ScalaLancetPro"/>
              </a:rPr>
              <a:t>Other authors suggest screening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patients because the discovery of smaller cancers require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less radical </a:t>
            </a:r>
            <a:r>
              <a:rPr lang="en-US" sz="2800" dirty="0" smtClean="0">
                <a:latin typeface="ScalaLancetPro"/>
              </a:rPr>
              <a:t>treatment, </a:t>
            </a:r>
            <a:r>
              <a:rPr lang="en-US" sz="2800" dirty="0">
                <a:latin typeface="ScalaLancetPro"/>
              </a:rPr>
              <a:t>but the clinical benefit of such an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approach is undocumented, since these patients usually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die from other </a:t>
            </a:r>
            <a:r>
              <a:rPr lang="en-US" sz="2800" dirty="0" smtClean="0">
                <a:latin typeface="ScalaLancetPro"/>
              </a:rPr>
              <a:t>causes. </a:t>
            </a:r>
            <a:r>
              <a:rPr lang="en-US" sz="2800" dirty="0">
                <a:latin typeface="ScalaLancetPro"/>
              </a:rPr>
              <a:t>For example, among 4830 patients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with FAP,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only two patients (0·04%) died of thyroid</a:t>
            </a:r>
          </a:p>
          <a:p>
            <a:r>
              <a:rPr lang="en-US" sz="2800" dirty="0">
                <a:solidFill>
                  <a:srgbClr val="FFFF00"/>
                </a:solidFill>
                <a:latin typeface="ScalaLancetPro"/>
              </a:rPr>
              <a:t>cancer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88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4656" y="899410"/>
            <a:ext cx="11527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All screening </a:t>
            </a:r>
            <a:r>
              <a:rPr lang="en-US" sz="2800" dirty="0" err="1" smtClean="0">
                <a:latin typeface="ScalaLancetPro"/>
              </a:rPr>
              <a:t>programes</a:t>
            </a:r>
            <a:r>
              <a:rPr lang="en-US" sz="2800" dirty="0" smtClean="0">
                <a:latin typeface="ScalaLancetPro"/>
              </a:rPr>
              <a:t>  </a:t>
            </a:r>
            <a:r>
              <a:rPr lang="en-US" sz="2800" dirty="0">
                <a:latin typeface="ScalaLancetPro"/>
              </a:rPr>
              <a:t>have potential benefits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and risks</a:t>
            </a:r>
            <a:r>
              <a:rPr lang="en-US" sz="2800" dirty="0" smtClean="0">
                <a:latin typeface="ScalaLancetPro"/>
              </a:rPr>
              <a:t>.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According to WHO</a:t>
            </a:r>
            <a:r>
              <a:rPr lang="en-US" sz="2800" dirty="0">
                <a:latin typeface="ScalaLancetPro"/>
              </a:rPr>
              <a:t>, early detection activities </a:t>
            </a:r>
            <a:r>
              <a:rPr lang="en-US" sz="2800" dirty="0" smtClean="0">
                <a:latin typeface="ScalaLancetPro"/>
              </a:rPr>
              <a:t>are justified </a:t>
            </a:r>
            <a:r>
              <a:rPr lang="en-US" sz="2800" dirty="0">
                <a:latin typeface="ScalaLancetPro"/>
              </a:rPr>
              <a:t>if: the candidate cancers are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frequently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occurring </a:t>
            </a:r>
            <a:r>
              <a:rPr lang="en-US" sz="2800" dirty="0" smtClean="0">
                <a:latin typeface="ScalaLancetPro"/>
              </a:rPr>
              <a:t>;a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high proportion of patients present in advanced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stages</a:t>
            </a:r>
            <a:r>
              <a:rPr lang="en-US" sz="2800" dirty="0" smtClean="0">
                <a:latin typeface="ScalaLancetPro"/>
              </a:rPr>
              <a:t>;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cost-effective</a:t>
            </a:r>
            <a:r>
              <a:rPr lang="en-US" sz="2800" dirty="0">
                <a:latin typeface="ScalaLancetPro"/>
              </a:rPr>
              <a:t>, early detection methods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are available </a:t>
            </a:r>
            <a:r>
              <a:rPr lang="en-US" sz="2800" dirty="0" smtClean="0">
                <a:latin typeface="ScalaLancetPro"/>
              </a:rPr>
              <a:t>and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easily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accessible </a:t>
            </a:r>
            <a:r>
              <a:rPr lang="en-US" sz="2800" dirty="0">
                <a:latin typeface="ScalaLancetPro"/>
              </a:rPr>
              <a:t>for the group at risk; diagnosis,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treatment follow-up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, and quality assurance procedures can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be implemented</a:t>
            </a:r>
            <a:r>
              <a:rPr lang="en-US" sz="2800" dirty="0">
                <a:latin typeface="ScalaLancetPro"/>
              </a:rPr>
              <a:t>; and the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benefits of early detection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outweigh the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risks</a:t>
            </a:r>
            <a:r>
              <a:rPr lang="en-US" sz="2800" dirty="0">
                <a:latin typeface="ScalaLancetPro"/>
              </a:rPr>
              <a:t>, in terms of complications and negative effects.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26014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5028" y="169039"/>
            <a:ext cx="1151164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The American College of Gastroenterology </a:t>
            </a:r>
            <a:r>
              <a:rPr lang="en-US" sz="2800" dirty="0">
                <a:latin typeface="ScalaLancetPro"/>
              </a:rPr>
              <a:t>recommends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that patients with familial adenomatous polyposis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undergo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an annual, ultrasound thyroid screening</a:t>
            </a:r>
            <a:r>
              <a:rPr lang="en-US" sz="2800" dirty="0">
                <a:latin typeface="ScalaLancetPro"/>
              </a:rPr>
              <a:t>, but this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is based on low-quality </a:t>
            </a:r>
            <a:r>
              <a:rPr lang="en-US" sz="2800" dirty="0" smtClean="0">
                <a:latin typeface="ScalaLancetPro"/>
              </a:rPr>
              <a:t>evidence.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The American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Association</a:t>
            </a:r>
            <a:r>
              <a:rPr lang="en-US" sz="2800" dirty="0">
                <a:latin typeface="ScalaLancetPro"/>
              </a:rPr>
              <a:t> guidelines warrant screening based on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various components of the </a:t>
            </a:r>
            <a:r>
              <a:rPr lang="en-US" sz="2800" dirty="0" smtClean="0">
                <a:latin typeface="ScalaLancetPro"/>
              </a:rPr>
              <a:t>syndrome. </a:t>
            </a:r>
            <a:r>
              <a:rPr lang="en-US" sz="2800" dirty="0">
                <a:latin typeface="ScalaLancetPro"/>
              </a:rPr>
              <a:t>However, there is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insufficient evidence that this would reduce morbidity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and mortality, in part because of the </a:t>
            </a:r>
            <a:r>
              <a:rPr lang="en-US" sz="2800" dirty="0" err="1" smtClean="0">
                <a:latin typeface="ScalaLancetPro"/>
              </a:rPr>
              <a:t>favour</a:t>
            </a:r>
            <a:r>
              <a:rPr lang="en-US" sz="2800" dirty="0" smtClean="0">
                <a:latin typeface="ScalaLancetPro"/>
              </a:rPr>
              <a:t> able </a:t>
            </a:r>
            <a:r>
              <a:rPr lang="en-US" sz="2800" dirty="0">
                <a:latin typeface="ScalaLancetPro"/>
              </a:rPr>
              <a:t>prognosis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of thyroid cancer compared with that of gastrointestinal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malignancies.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56564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9992" y="2623848"/>
            <a:ext cx="103813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Shaker2Lancet-Bold"/>
              </a:rPr>
              <a:t>Familial non-medullary thyroid cancer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9428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1" y="326572"/>
            <a:ext cx="1172391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Up to 10% </a:t>
            </a:r>
            <a:r>
              <a:rPr lang="en-US" sz="2800" dirty="0">
                <a:latin typeface="ScalaLancetPro"/>
              </a:rPr>
              <a:t>of differentiated thyroid cancer cases display 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familial </a:t>
            </a:r>
            <a:r>
              <a:rPr lang="en-US" sz="2800" dirty="0" smtClean="0">
                <a:latin typeface="ScalaLancetPro"/>
              </a:rPr>
              <a:t>aggregation, </a:t>
            </a:r>
            <a:r>
              <a:rPr lang="en-US" sz="2800" dirty="0">
                <a:latin typeface="ScalaLancetPro"/>
              </a:rPr>
              <a:t>and hence are usually called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familial non-medullary thyroid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cancer  </a:t>
            </a:r>
            <a:r>
              <a:rPr lang="en-US" sz="2800" dirty="0" smtClean="0"/>
              <a:t>Family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u="sng" dirty="0"/>
              <a:t>history is traditionally </a:t>
            </a:r>
            <a:r>
              <a:rPr lang="en-US" sz="2800" dirty="0"/>
              <a:t>considered a risk factor for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differentiated thyroid cancer. In a series of </a:t>
            </a:r>
            <a:r>
              <a:rPr lang="en-US" sz="2800" dirty="0">
                <a:solidFill>
                  <a:srgbClr val="FFFF00"/>
                </a:solidFill>
              </a:rPr>
              <a:t>10 709 </a:t>
            </a:r>
            <a:r>
              <a:rPr lang="en-US" sz="2800" dirty="0"/>
              <a:t>patients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with thyroid nodules submitted for fine-needle aspiration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biopsy, </a:t>
            </a:r>
            <a:r>
              <a:rPr lang="en-US" sz="2800" dirty="0">
                <a:solidFill>
                  <a:srgbClr val="FFFF00"/>
                </a:solidFill>
              </a:rPr>
              <a:t>an increased likelihood </a:t>
            </a:r>
            <a:r>
              <a:rPr lang="en-US" sz="2800" dirty="0"/>
              <a:t>of malignant cytology was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found in patients with a family history of thyroid cancer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compared with patients without that family </a:t>
            </a:r>
            <a:r>
              <a:rPr lang="en-US" sz="2800" dirty="0" smtClean="0"/>
              <a:t>history.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59573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1356" y="421839"/>
            <a:ext cx="113973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According to some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authors, some clinical features of the index case itself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might increase the likelihood of familial non-medullary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thyroid cancer, such as the diagnosis of papillary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cancer when the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patient is younger than 33 years old</a:t>
            </a:r>
            <a:r>
              <a:rPr lang="en-US" sz="2800" dirty="0">
                <a:latin typeface="ScalaLancetPro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multifocal or bilateral disease</a:t>
            </a:r>
            <a:r>
              <a:rPr lang="en-US" sz="2800" dirty="0">
                <a:latin typeface="ScalaLancetPro"/>
              </a:rPr>
              <a:t>, and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extra thyroidal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spread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(pT4 or N1</a:t>
            </a:r>
            <a:r>
              <a:rPr lang="en-US" sz="2800" dirty="0" smtClean="0">
                <a:latin typeface="ScalaLancetPro"/>
              </a:rPr>
              <a:t>). </a:t>
            </a:r>
            <a:r>
              <a:rPr lang="en-US" sz="2800" dirty="0">
                <a:latin typeface="ScalaLancetPro"/>
              </a:rPr>
              <a:t>The genetic determinants of familial </a:t>
            </a:r>
            <a:r>
              <a:rPr lang="en-US" sz="2800" dirty="0" smtClean="0">
                <a:latin typeface="ScalaLancetPro"/>
              </a:rPr>
              <a:t>non medullary</a:t>
            </a:r>
            <a:endParaRPr lang="en-US" sz="2800" dirty="0">
              <a:latin typeface="ScalaLancetPro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thyroid cancer are not yet fully established.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65033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6915" y="625066"/>
            <a:ext cx="117728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The rate of thyroid cancer detection found after thyroid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screening of familial non-medullary thyroid cancer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families ranges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from 5% to nearly 20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%.</a:t>
            </a:r>
            <a:r>
              <a:rPr lang="en-US" sz="2800" dirty="0" smtClean="0"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The rate of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benign thyroid nodules found has ranged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from 30% to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50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%</a:t>
            </a:r>
            <a:r>
              <a:rPr lang="en-US" sz="2800" dirty="0" smtClean="0">
                <a:latin typeface="ScalaLancetPro"/>
              </a:rPr>
              <a:t>. </a:t>
            </a:r>
            <a:r>
              <a:rPr lang="en-US" sz="2800" dirty="0">
                <a:latin typeface="ScalaLancetPro"/>
              </a:rPr>
              <a:t>The screening tool was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neck ultrasonography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in all but two studies.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65782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3729" y="186494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In one study of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79 people </a:t>
            </a:r>
            <a:r>
              <a:rPr lang="en-US" sz="2400" dirty="0">
                <a:latin typeface="ScalaLancetPro"/>
              </a:rPr>
              <a:t>(involving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seven </a:t>
            </a:r>
            <a:r>
              <a:rPr lang="en-US" sz="2400" dirty="0" err="1">
                <a:latin typeface="ScalaLancetPro"/>
              </a:rPr>
              <a:t>kindreds</a:t>
            </a:r>
            <a:r>
              <a:rPr lang="en-US" sz="2400" dirty="0">
                <a:latin typeface="ScalaLancetPro"/>
              </a:rPr>
              <a:t>),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neck palpation was used</a:t>
            </a:r>
            <a:r>
              <a:rPr lang="en-US" sz="2400" dirty="0">
                <a:latin typeface="ScalaLancetPro"/>
              </a:rPr>
              <a:t>; six people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were found with thyroid nodular disease and none were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diagnosed with thyroid </a:t>
            </a:r>
            <a:r>
              <a:rPr lang="en-US" sz="2400" dirty="0" smtClean="0">
                <a:latin typeface="ScalaLancetPro"/>
              </a:rPr>
              <a:t>cancer. </a:t>
            </a:r>
            <a:r>
              <a:rPr lang="en-US" sz="2400" dirty="0">
                <a:latin typeface="ScalaLancetPro"/>
              </a:rPr>
              <a:t>In another study of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70 people </a:t>
            </a:r>
            <a:r>
              <a:rPr lang="en-US" sz="2400" dirty="0">
                <a:latin typeface="ScalaLancetPro"/>
              </a:rPr>
              <a:t>(with six </a:t>
            </a:r>
            <a:r>
              <a:rPr lang="en-US" sz="2400" dirty="0" err="1">
                <a:latin typeface="ScalaLancetPro"/>
              </a:rPr>
              <a:t>kindreds</a:t>
            </a:r>
            <a:r>
              <a:rPr lang="en-US" sz="2400" dirty="0">
                <a:latin typeface="ScalaLancetPro"/>
              </a:rPr>
              <a:t>),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neck ultrasonography </a:t>
            </a:r>
            <a:r>
              <a:rPr lang="en-US" sz="2400" dirty="0">
                <a:latin typeface="ScalaLancetPro"/>
              </a:rPr>
              <a:t>was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used only if suspicious findings were noted on neck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palpation; 19 people were found with thyroid nodular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disease and none had thyroid </a:t>
            </a:r>
            <a:r>
              <a:rPr lang="en-US" sz="2400" dirty="0" smtClean="0">
                <a:latin typeface="ScalaLancetPro"/>
              </a:rPr>
              <a:t>cancer. </a:t>
            </a:r>
            <a:r>
              <a:rPr lang="en-US" sz="2400" dirty="0">
                <a:latin typeface="ScalaLancetPro"/>
              </a:rPr>
              <a:t>When the relatives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of patients with differentiated thyroid cancer are screened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with ultrasonography, thyroid nodules are found at rates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similar to the general population (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30–40</a:t>
            </a:r>
            <a:r>
              <a:rPr lang="en-US" sz="2400" dirty="0">
                <a:latin typeface="ScalaLancetPro"/>
              </a:rPr>
              <a:t>%) and thyroid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cancer is found at rates of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4–5%</a:t>
            </a:r>
            <a:r>
              <a:rPr lang="en-US" sz="2400" dirty="0">
                <a:latin typeface="ScalaLancetPro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68556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1009" y="345387"/>
            <a:ext cx="1178872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The issue of familial non-medullary thyroid cancer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aggressiveness is relevant in screening decision making</a:t>
            </a:r>
            <a:r>
              <a:rPr lang="en-US" sz="2800" dirty="0">
                <a:latin typeface="ScalaLancetPro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Some reports, including a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meta-analysis of 12 studies</a:t>
            </a:r>
            <a:r>
              <a:rPr lang="en-US" sz="2800" dirty="0">
                <a:latin typeface="ScalaLancetPro"/>
              </a:rPr>
              <a:t>,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have noted more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aggressive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be </a:t>
            </a:r>
            <a:r>
              <a:rPr lang="en-US" sz="2800" dirty="0" err="1" smtClean="0">
                <a:solidFill>
                  <a:srgbClr val="FFFF00"/>
                </a:solidFill>
                <a:latin typeface="ScalaLancetPro"/>
              </a:rPr>
              <a:t>haviour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 </a:t>
            </a:r>
            <a:r>
              <a:rPr lang="en-US" sz="2800" dirty="0">
                <a:latin typeface="ScalaLancetPro"/>
              </a:rPr>
              <a:t>of familial </a:t>
            </a:r>
            <a:r>
              <a:rPr lang="en-US" sz="2800" dirty="0" smtClean="0">
                <a:latin typeface="ScalaLancetPro"/>
              </a:rPr>
              <a:t>non medullary</a:t>
            </a:r>
            <a:endParaRPr lang="en-US" sz="2800" dirty="0">
              <a:latin typeface="ScalaLancetPro"/>
            </a:endParaRP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thyroid cancer compared with their sporadic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ScalaLancetPro"/>
              </a:rPr>
              <a:t>counterparts,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while others found no difference</a:t>
            </a:r>
            <a:r>
              <a:rPr lang="en-US" sz="2800" dirty="0">
                <a:latin typeface="ScalaLancetPro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4700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0160" y="574825"/>
            <a:ext cx="1185437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In particular, most studies found familial non-medullary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thyroid cancer to be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more frequently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multifocal</a:t>
            </a:r>
            <a:r>
              <a:rPr lang="en-US" sz="2800" dirty="0" smtClean="0">
                <a:latin typeface="ScalaLancetPro"/>
              </a:rPr>
              <a:t>.</a:t>
            </a:r>
            <a:endParaRPr lang="en-US" sz="2800" dirty="0">
              <a:latin typeface="ScalaLancetPro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and some studies found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more frequent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extra thyroidal</a:t>
            </a:r>
            <a:endParaRPr lang="en-US" sz="2800" dirty="0">
              <a:solidFill>
                <a:srgbClr val="FFFF00"/>
              </a:solidFill>
              <a:latin typeface="ScalaLancetPro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extension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and lymph node 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metastases</a:t>
            </a:r>
            <a:r>
              <a:rPr lang="en-US" sz="2800" dirty="0" smtClean="0">
                <a:latin typeface="ScalaLancetPro"/>
              </a:rPr>
              <a:t>. </a:t>
            </a:r>
            <a:r>
              <a:rPr lang="en-US" sz="2800" dirty="0">
                <a:latin typeface="ScalaLancetPro"/>
              </a:rPr>
              <a:t>More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frequent recurrence </a:t>
            </a:r>
            <a:r>
              <a:rPr lang="en-US" sz="2800" dirty="0">
                <a:latin typeface="ScalaLancetPro"/>
              </a:rPr>
              <a:t>was also reported by some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calaLancetPro"/>
              </a:rPr>
              <a:t>authors, </a:t>
            </a:r>
            <a:r>
              <a:rPr lang="en-US" sz="2800" dirty="0">
                <a:latin typeface="ScalaLancetPro"/>
              </a:rPr>
              <a:t>but not by </a:t>
            </a:r>
            <a:r>
              <a:rPr lang="en-US" sz="2800" dirty="0" smtClean="0">
                <a:latin typeface="ScalaLancetPro"/>
              </a:rPr>
              <a:t>others. </a:t>
            </a:r>
            <a:r>
              <a:rPr lang="en-US" sz="2800" dirty="0">
                <a:latin typeface="ScalaLancetPro"/>
              </a:rPr>
              <a:t>The more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aggressive therapeutic approach </a:t>
            </a:r>
            <a:r>
              <a:rPr lang="en-US" sz="2800" dirty="0">
                <a:latin typeface="ScalaLancetPro"/>
              </a:rPr>
              <a:t>advocated by some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authors appears not to be justified, given the lack of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consistency in the data.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0739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7791" y="942535"/>
            <a:ext cx="111275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The American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Association guidelines pane</a:t>
            </a:r>
            <a:r>
              <a:rPr lang="en-US" sz="2800" dirty="0">
                <a:latin typeface="ScalaLancetPro"/>
              </a:rPr>
              <a:t>l did not recommend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for or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against ultrasound screening</a:t>
            </a:r>
            <a:r>
              <a:rPr lang="en-US" sz="2800" dirty="0">
                <a:latin typeface="ScalaLancetPro"/>
              </a:rPr>
              <a:t>, because there is no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evidence that this would lead to reduced morbidity or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calaLancetPro"/>
              </a:rPr>
              <a:t>mortality. </a:t>
            </a:r>
            <a:r>
              <a:rPr lang="en-US" sz="2800" dirty="0">
                <a:latin typeface="ScalaLancetPro"/>
              </a:rPr>
              <a:t>In consideration of the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rarity</a:t>
            </a:r>
            <a:r>
              <a:rPr lang="en-US" sz="2800" dirty="0">
                <a:latin typeface="ScalaLancetPro"/>
              </a:rPr>
              <a:t> of familial </a:t>
            </a:r>
            <a:r>
              <a:rPr lang="en-US" sz="2800" dirty="0" smtClean="0">
                <a:latin typeface="ScalaLancetPro"/>
              </a:rPr>
              <a:t>non medullary</a:t>
            </a:r>
            <a:endParaRPr lang="en-US" sz="2800" dirty="0">
              <a:latin typeface="ScalaLancetPro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thyroid cancer, ultrasound screening could be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considered, but ideally in the context of a research project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or a clinical trial.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72325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8912" y="2540949"/>
            <a:ext cx="654057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FFFF00"/>
                </a:solidFill>
                <a:latin typeface="Shaker2Lancet-Bold"/>
              </a:rPr>
              <a:t>Screening tools</a:t>
            </a:r>
            <a:endParaRPr lang="en-US" sz="6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67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3691" y="2854590"/>
            <a:ext cx="100584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FF00"/>
                </a:solidFill>
                <a:latin typeface="Shaker2Lancet-Bold"/>
              </a:rPr>
              <a:t>Medullary thyroid cancer</a:t>
            </a:r>
            <a:endParaRPr lang="en-US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9917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6431" y="600782"/>
            <a:ext cx="113244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Either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physical examination </a:t>
            </a:r>
            <a:r>
              <a:rPr lang="en-US" sz="2800" dirty="0">
                <a:latin typeface="ScalaLancetPro"/>
              </a:rPr>
              <a:t>of the thyroid or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ultrasonography</a:t>
            </a:r>
            <a:r>
              <a:rPr lang="en-US" sz="2800" dirty="0">
                <a:latin typeface="ScalaLancetPro"/>
              </a:rPr>
              <a:t> can be used as screening tools for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thyroid cancer. Both procedures are operator-dependent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and require training to be proficient.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Neck palpation </a:t>
            </a:r>
            <a:r>
              <a:rPr lang="en-US" sz="2800" dirty="0">
                <a:latin typeface="ScalaLancetPro"/>
              </a:rPr>
              <a:t>has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 poor diagnostic performance (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sensitivity 17–43%,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specificity 96–100%)</a:t>
            </a:r>
            <a:r>
              <a:rPr lang="en-US" sz="2800" dirty="0">
                <a:latin typeface="ScalaLancetPro"/>
              </a:rPr>
              <a:t>, whereas neck ultrasonography has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a high degree of accuracy in detecting thyroid nodules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(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sensitivity 95–100%, specificity 95–100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%</a:t>
            </a:r>
            <a:r>
              <a:rPr lang="en-US" sz="2800" dirty="0" smtClean="0">
                <a:latin typeface="ScalaLancetPro"/>
              </a:rPr>
              <a:t>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34315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0160" y="758708"/>
            <a:ext cx="11029071" cy="4825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000" dirty="0">
                <a:solidFill>
                  <a:srgbClr val="FFFF00"/>
                </a:solidFill>
                <a:latin typeface="ScalaLancetPro"/>
              </a:rPr>
              <a:t>In choosing the optimal test for screening,</a:t>
            </a:r>
          </a:p>
          <a:p>
            <a:pPr>
              <a:lnSpc>
                <a:spcPct val="200000"/>
              </a:lnSpc>
            </a:pPr>
            <a:r>
              <a:rPr lang="en-US" sz="4000" dirty="0">
                <a:solidFill>
                  <a:srgbClr val="FFFF00"/>
                </a:solidFill>
                <a:latin typeface="ScalaLancetPro"/>
              </a:rPr>
              <a:t>a crucial issue is whether it is worthwhile to actively</a:t>
            </a:r>
          </a:p>
          <a:p>
            <a:pPr>
              <a:lnSpc>
                <a:spcPct val="200000"/>
              </a:lnSpc>
            </a:pPr>
            <a:r>
              <a:rPr lang="en-US" sz="4000" dirty="0">
                <a:solidFill>
                  <a:srgbClr val="FFFF00"/>
                </a:solidFill>
                <a:latin typeface="ScalaLancetPro"/>
              </a:rPr>
              <a:t>search for such lesions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8006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7957" y="797730"/>
            <a:ext cx="11338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Eden and </a:t>
            </a:r>
            <a:r>
              <a:rPr lang="en-US" sz="2800" dirty="0" smtClean="0">
                <a:latin typeface="ScalaLancetPro"/>
              </a:rPr>
              <a:t>colleagues </a:t>
            </a:r>
            <a:r>
              <a:rPr lang="en-US" sz="2800" dirty="0">
                <a:latin typeface="ScalaLancetPro"/>
              </a:rPr>
              <a:t>proposed two decision making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models, published prior to the advent of molecular testing: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if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10 000 medically irradiated patients </a:t>
            </a:r>
            <a:r>
              <a:rPr lang="en-US" sz="2800" dirty="0">
                <a:latin typeface="ScalaLancetPro"/>
              </a:rPr>
              <a:t>were screened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initially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with palpation</a:t>
            </a:r>
            <a:r>
              <a:rPr lang="en-US" sz="2800" dirty="0">
                <a:latin typeface="ScalaLancetPro"/>
              </a:rPr>
              <a:t>, approximately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1560</a:t>
            </a:r>
            <a:r>
              <a:rPr lang="en-US" sz="2800" dirty="0">
                <a:latin typeface="ScalaLancetPro"/>
              </a:rPr>
              <a:t> patients would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have palpable nodules,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1329</a:t>
            </a:r>
            <a:r>
              <a:rPr lang="en-US" sz="2800" dirty="0">
                <a:latin typeface="ScalaLancetPro"/>
              </a:rPr>
              <a:t> patients would have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confirmed nodules,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605</a:t>
            </a:r>
            <a:r>
              <a:rPr lang="en-US" sz="2800" dirty="0">
                <a:latin typeface="ScalaLancetPro"/>
              </a:rPr>
              <a:t> patients would have surgery, and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125</a:t>
            </a:r>
            <a:r>
              <a:rPr lang="en-US" sz="2800" dirty="0">
                <a:latin typeface="ScalaLancetPro"/>
              </a:rPr>
              <a:t> patients would be diagnosed with thyroid cancer (and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480 surgeries would be unnecessary</a:t>
            </a:r>
            <a:r>
              <a:rPr lang="en-US" sz="2800" dirty="0">
                <a:latin typeface="ScalaLancetPro"/>
              </a:rPr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48563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7281" y="516376"/>
            <a:ext cx="1140889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By contrast,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using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ultrasound</a:t>
            </a:r>
            <a:r>
              <a:rPr lang="en-US" sz="2800" dirty="0">
                <a:latin typeface="ScalaLancetPro"/>
              </a:rPr>
              <a:t>, approximately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2741</a:t>
            </a:r>
            <a:r>
              <a:rPr lang="en-US" sz="2800" dirty="0">
                <a:latin typeface="ScalaLancetPro"/>
              </a:rPr>
              <a:t> patients of the initial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10 000 patients would have nodules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that were 1 cm or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more,</a:t>
            </a:r>
            <a:r>
              <a:rPr lang="en-US" sz="2800" dirty="0">
                <a:latin typeface="ScalaLancetPro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1964</a:t>
            </a:r>
            <a:r>
              <a:rPr lang="en-US" sz="2800" dirty="0">
                <a:latin typeface="ScalaLancetPro"/>
              </a:rPr>
              <a:t> patients would have surgery, and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275</a:t>
            </a:r>
            <a:r>
              <a:rPr lang="en-US" sz="2800" dirty="0">
                <a:latin typeface="ScalaLancetPro"/>
              </a:rPr>
              <a:t> patients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would be diagnosed with thyroid cancer. Therefore, the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use of ultrasound might detect an additional 150 cases of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cancer</a:t>
            </a:r>
            <a:r>
              <a:rPr lang="en-US" sz="2800" dirty="0">
                <a:latin typeface="ScalaLancetPro"/>
              </a:rPr>
              <a:t>, but its use would also result in </a:t>
            </a:r>
            <a:r>
              <a:rPr lang="en-US" sz="2800" u="sng" dirty="0">
                <a:solidFill>
                  <a:srgbClr val="FFFF00"/>
                </a:solidFill>
                <a:latin typeface="ScalaLancetPro"/>
              </a:rPr>
              <a:t>1689 unnecessary</a:t>
            </a:r>
          </a:p>
          <a:p>
            <a:pPr>
              <a:lnSpc>
                <a:spcPct val="150000"/>
              </a:lnSpc>
            </a:pPr>
            <a:r>
              <a:rPr lang="en-US" sz="2800" u="sng" dirty="0">
                <a:solidFill>
                  <a:srgbClr val="FFFF00"/>
                </a:solidFill>
                <a:latin typeface="ScalaLancetPro"/>
              </a:rPr>
              <a:t>surgeries for non-malignant nodules</a:t>
            </a:r>
            <a:endParaRPr lang="en-US" sz="2800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7981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760" y="746818"/>
            <a:ext cx="116761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Nowadays</a:t>
            </a:r>
            <a:r>
              <a:rPr lang="en-US" sz="2400" dirty="0">
                <a:latin typeface="ScalaLancetPro"/>
              </a:rPr>
              <a:t>, all thyroid nodules detected by physical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examination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need to be further </a:t>
            </a:r>
            <a:r>
              <a:rPr lang="en-US" sz="2400" dirty="0" err="1">
                <a:solidFill>
                  <a:srgbClr val="FFFF00"/>
                </a:solidFill>
                <a:latin typeface="ScalaLancetPro"/>
              </a:rPr>
              <a:t>characterised</a:t>
            </a:r>
            <a:r>
              <a:rPr lang="en-US" sz="2400" dirty="0">
                <a:latin typeface="ScalaLancetPro"/>
              </a:rPr>
              <a:t>. Even if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palpation or symptoms can provide some clues about the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nature of the lump detected (</a:t>
            </a:r>
            <a:r>
              <a:rPr lang="en-US" sz="2400" dirty="0" err="1">
                <a:latin typeface="ScalaLancetPro"/>
              </a:rPr>
              <a:t>eg</a:t>
            </a:r>
            <a:r>
              <a:rPr lang="en-US" sz="2400" dirty="0">
                <a:latin typeface="ScalaLancetPro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firmness</a:t>
            </a:r>
            <a:r>
              <a:rPr lang="en-US" sz="2400" dirty="0">
                <a:latin typeface="ScalaLancetPro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hoarsenes</a:t>
            </a:r>
            <a:r>
              <a:rPr lang="en-US" sz="2400" dirty="0">
                <a:latin typeface="ScalaLancetPro"/>
              </a:rPr>
              <a:t>s, </a:t>
            </a:r>
            <a:r>
              <a:rPr lang="en-US" sz="2400" dirty="0" smtClean="0">
                <a:latin typeface="ScalaLancetPro"/>
              </a:rPr>
              <a:t>or </a:t>
            </a:r>
            <a:r>
              <a:rPr lang="en-US" sz="2400" dirty="0" smtClean="0">
                <a:solidFill>
                  <a:srgbClr val="FFFF00"/>
                </a:solidFill>
              </a:rPr>
              <a:t>swallowing </a:t>
            </a:r>
            <a:r>
              <a:rPr lang="en-US" sz="2400" dirty="0">
                <a:solidFill>
                  <a:srgbClr val="FFFF00"/>
                </a:solidFill>
              </a:rPr>
              <a:t>complaints</a:t>
            </a:r>
            <a:r>
              <a:rPr lang="en-US" sz="2400" dirty="0"/>
              <a:t>), </a:t>
            </a:r>
            <a:r>
              <a:rPr lang="en-US" sz="2400" dirty="0">
                <a:solidFill>
                  <a:srgbClr val="FFFF00"/>
                </a:solidFill>
              </a:rPr>
              <a:t>current clinical practice guidelines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suggest performing neck sonography on every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patient with a </a:t>
            </a:r>
            <a:r>
              <a:rPr lang="en-US" sz="2400" dirty="0">
                <a:solidFill>
                  <a:srgbClr val="FFFF00"/>
                </a:solidFill>
              </a:rPr>
              <a:t>suspected thyroid </a:t>
            </a:r>
            <a:r>
              <a:rPr lang="en-US" sz="2400" dirty="0" smtClean="0">
                <a:solidFill>
                  <a:srgbClr val="FFFF00"/>
                </a:solidFill>
              </a:rPr>
              <a:t>nodule</a:t>
            </a:r>
            <a:r>
              <a:rPr lang="en-US" sz="2400" dirty="0" smtClean="0"/>
              <a:t>. </a:t>
            </a:r>
            <a:r>
              <a:rPr lang="en-US" sz="2400" dirty="0"/>
              <a:t>After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sonographic risk stratification, only a subset of nodules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would require cytological examination by fine-needle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aspiration </a:t>
            </a:r>
            <a:r>
              <a:rPr lang="en-US" sz="2400" dirty="0" smtClean="0"/>
              <a:t>biopsy.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80806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6774" y="397029"/>
            <a:ext cx="1161522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There is concordance on the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recommendation of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neck palpation as a screening tool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for patients with histories of radiation treatment of the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head or neck during childhood, </a:t>
            </a:r>
            <a:r>
              <a:rPr lang="en-US" sz="2800" dirty="0">
                <a:latin typeface="ScalaLancetPro"/>
              </a:rPr>
              <a:t>in both Europe and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ScalaLancetPro"/>
              </a:rPr>
              <a:t>the </a:t>
            </a:r>
            <a:r>
              <a:rPr lang="en-US" sz="2800" dirty="0" smtClean="0">
                <a:latin typeface="ScalaLancetPro"/>
              </a:rPr>
              <a:t>USA.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58752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4911" y="1191798"/>
            <a:ext cx="1138076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10147E"/>
                </a:solidFill>
                <a:latin typeface="AdvOT56309c18.I"/>
              </a:rPr>
              <a:t>II</a:t>
            </a:r>
            <a:r>
              <a:rPr lang="en-US" sz="3200" dirty="0">
                <a:solidFill>
                  <a:srgbClr val="10147E"/>
                </a:solidFill>
                <a:latin typeface="AdvOT56309c18.I"/>
              </a:rPr>
              <a:t>. </a:t>
            </a:r>
            <a:r>
              <a:rPr lang="en-US" sz="3200" dirty="0">
                <a:solidFill>
                  <a:srgbClr val="FFFF00"/>
                </a:solidFill>
                <a:latin typeface="AdvOT56309c18.I"/>
              </a:rPr>
              <a:t>Ultrasound detection of thyroid cancer</a:t>
            </a:r>
          </a:p>
          <a:p>
            <a:r>
              <a:rPr lang="en-US" sz="2000" dirty="0">
                <a:solidFill>
                  <a:srgbClr val="000000"/>
                </a:solidFill>
                <a:latin typeface="AdvOT1ef757c0"/>
              </a:rPr>
              <a:t>Thyroid nodules are common and 4</a:t>
            </a:r>
            <a:r>
              <a:rPr lang="en-US" sz="2000" dirty="0">
                <a:solidFill>
                  <a:srgbClr val="000000"/>
                </a:solidFill>
                <a:latin typeface="AdvOT1ef757c0+20"/>
              </a:rPr>
              <a:t>–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7% of adults</a:t>
            </a:r>
          </a:p>
          <a:p>
            <a:r>
              <a:rPr lang="en-US" sz="2000" dirty="0">
                <a:solidFill>
                  <a:srgbClr val="000000"/>
                </a:solidFill>
                <a:latin typeface="AdvOT1ef757c0"/>
              </a:rPr>
              <a:t>have palpable nodules; but the annual </a:t>
            </a:r>
            <a:r>
              <a:rPr lang="en-US" sz="2000" dirty="0" smtClean="0">
                <a:solidFill>
                  <a:srgbClr val="000000"/>
                </a:solidFill>
                <a:latin typeface="AdvOT1ef757c0"/>
              </a:rPr>
              <a:t>worldwide incidence 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of thyroid cancer is 0.5 to 16 per 100,000</a:t>
            </a:r>
          </a:p>
          <a:p>
            <a:r>
              <a:rPr lang="en-US" sz="2000" dirty="0">
                <a:solidFill>
                  <a:srgbClr val="000000"/>
                </a:solidFill>
                <a:latin typeface="AdvOT1ef757c0"/>
              </a:rPr>
              <a:t>of the population.</a:t>
            </a:r>
            <a:r>
              <a:rPr lang="en-US" sz="2000" dirty="0">
                <a:solidFill>
                  <a:srgbClr val="000080"/>
                </a:solidFill>
                <a:latin typeface="AdvOT1ef757c0"/>
              </a:rPr>
              <a:t>41 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The prevalence of </a:t>
            </a:r>
            <a:r>
              <a:rPr lang="en-US" sz="2000" dirty="0" smtClean="0">
                <a:solidFill>
                  <a:srgbClr val="000000"/>
                </a:solidFill>
                <a:latin typeface="AdvOT1ef757c0"/>
              </a:rPr>
              <a:t>thyroid cancer 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in autopsies is 1.5</a:t>
            </a:r>
            <a:r>
              <a:rPr lang="en-US" sz="2000" dirty="0">
                <a:solidFill>
                  <a:srgbClr val="000000"/>
                </a:solidFill>
                <a:latin typeface="AdvOT1ef757c0+20"/>
              </a:rPr>
              <a:t>–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36%, with the incidence</a:t>
            </a:r>
          </a:p>
          <a:p>
            <a:r>
              <a:rPr lang="en-US" sz="2000" dirty="0">
                <a:solidFill>
                  <a:srgbClr val="000000"/>
                </a:solidFill>
                <a:latin typeface="AdvOT1ef757c0"/>
              </a:rPr>
              <a:t>of occult thyroid carcinoma ranging between </a:t>
            </a:r>
            <a:r>
              <a:rPr lang="en-US" sz="2000" dirty="0" smtClean="0">
                <a:solidFill>
                  <a:srgbClr val="000000"/>
                </a:solidFill>
                <a:latin typeface="AdvOT1ef757c0"/>
              </a:rPr>
              <a:t>2and 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22% in thyroidectomy specimens.</a:t>
            </a:r>
            <a:r>
              <a:rPr lang="en-US" sz="2000" dirty="0">
                <a:solidFill>
                  <a:srgbClr val="000080"/>
                </a:solidFill>
                <a:latin typeface="AdvOT1ef757c0"/>
              </a:rPr>
              <a:t>42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,</a:t>
            </a:r>
            <a:r>
              <a:rPr lang="en-US" sz="2000" dirty="0">
                <a:solidFill>
                  <a:srgbClr val="000080"/>
                </a:solidFill>
                <a:latin typeface="AdvOT1ef757c0"/>
              </a:rPr>
              <a:t>43</a:t>
            </a:r>
          </a:p>
          <a:p>
            <a:r>
              <a:rPr lang="en-US" sz="2000" dirty="0">
                <a:solidFill>
                  <a:srgbClr val="000000"/>
                </a:solidFill>
                <a:latin typeface="AdvOT1ef757c0"/>
              </a:rPr>
              <a:t>Ultrasonography is commonly used in </a:t>
            </a:r>
            <a:r>
              <a:rPr lang="en-US" sz="2000" dirty="0" smtClean="0">
                <a:solidFill>
                  <a:srgbClr val="000000"/>
                </a:solidFill>
                <a:latin typeface="AdvOT1ef757c0"/>
              </a:rPr>
              <a:t>the assessment 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of thyroid nodules and cancer.</a:t>
            </a:r>
            <a:r>
              <a:rPr lang="en-US" sz="2000" dirty="0">
                <a:solidFill>
                  <a:srgbClr val="000080"/>
                </a:solidFill>
                <a:latin typeface="AdvOT1ef757c0"/>
              </a:rPr>
              <a:t>44</a:t>
            </a:r>
          </a:p>
          <a:p>
            <a:r>
              <a:rPr lang="en-US" sz="2000" dirty="0">
                <a:solidFill>
                  <a:srgbClr val="000000"/>
                </a:solidFill>
                <a:latin typeface="AdvOT1ef757c0"/>
              </a:rPr>
              <a:t>Routine ultrasound screening of population, </a:t>
            </a:r>
            <a:r>
              <a:rPr lang="en-US" sz="2000" dirty="0" smtClean="0">
                <a:solidFill>
                  <a:srgbClr val="000000"/>
                </a:solidFill>
                <a:latin typeface="AdvOT1ef757c0"/>
              </a:rPr>
              <a:t>may disclose 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nodules in over 30% of individuals, with</a:t>
            </a:r>
          </a:p>
          <a:p>
            <a:r>
              <a:rPr lang="en-US" sz="2000" dirty="0">
                <a:solidFill>
                  <a:srgbClr val="000000"/>
                </a:solidFill>
                <a:latin typeface="AdvOT1ef757c0"/>
              </a:rPr>
              <a:t>much higher rates in elderly, the majority of </a:t>
            </a:r>
            <a:r>
              <a:rPr lang="en-US" sz="2000" dirty="0" smtClean="0">
                <a:solidFill>
                  <a:srgbClr val="000000"/>
                </a:solidFill>
                <a:latin typeface="AdvOT1ef757c0"/>
              </a:rPr>
              <a:t>which are 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usually benign thyroid nodules.</a:t>
            </a:r>
            <a:r>
              <a:rPr lang="en-US" sz="2000" dirty="0">
                <a:solidFill>
                  <a:srgbClr val="000080"/>
                </a:solidFill>
                <a:latin typeface="AdvOT1ef757c0"/>
              </a:rPr>
              <a:t>45</a:t>
            </a:r>
          </a:p>
          <a:p>
            <a:r>
              <a:rPr lang="en-US" sz="2000" dirty="0">
                <a:solidFill>
                  <a:srgbClr val="000000"/>
                </a:solidFill>
                <a:latin typeface="AdvOT1ef757c0"/>
              </a:rPr>
              <a:t>Recent studies have documented the </a:t>
            </a:r>
            <a:r>
              <a:rPr lang="en-US" sz="2000" dirty="0" smtClean="0">
                <a:solidFill>
                  <a:srgbClr val="000000"/>
                </a:solidFill>
                <a:latin typeface="AdvOT1ef757c0"/>
              </a:rPr>
              <a:t>detection of 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thyroid cancer in 0</a:t>
            </a:r>
            <a:r>
              <a:rPr lang="en-US" sz="2000" dirty="0">
                <a:solidFill>
                  <a:srgbClr val="000000"/>
                </a:solidFill>
                <a:latin typeface="AdvOT1ef757c0+20"/>
              </a:rPr>
              <a:t>–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3% of their study populations</a:t>
            </a:r>
          </a:p>
          <a:p>
            <a:r>
              <a:rPr lang="en-US" sz="2000" dirty="0">
                <a:solidFill>
                  <a:srgbClr val="000000"/>
                </a:solidFill>
                <a:latin typeface="AdvOT1ef757c0"/>
              </a:rPr>
              <a:t>using thyroid screening by </a:t>
            </a:r>
            <a:r>
              <a:rPr lang="en-US" sz="2000" dirty="0" smtClean="0">
                <a:solidFill>
                  <a:srgbClr val="000000"/>
                </a:solidFill>
                <a:latin typeface="AdvOT1ef757c0"/>
              </a:rPr>
              <a:t>ultrasonography (</a:t>
            </a:r>
            <a:r>
              <a:rPr lang="en-US" sz="2000" dirty="0">
                <a:solidFill>
                  <a:srgbClr val="000080"/>
                </a:solidFill>
                <a:latin typeface="AdvOT1ef757c0"/>
              </a:rPr>
              <a:t>Table 3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)</a:t>
            </a:r>
            <a:r>
              <a:rPr lang="en-US" sz="2000" dirty="0">
                <a:solidFill>
                  <a:srgbClr val="000080"/>
                </a:solidFill>
                <a:latin typeface="AdvOT1ef757c0"/>
              </a:rPr>
              <a:t>46</a:t>
            </a:r>
            <a:r>
              <a:rPr lang="en-US" sz="2000" dirty="0">
                <a:solidFill>
                  <a:srgbClr val="000000"/>
                </a:solidFill>
                <a:latin typeface="AdvOT1ef757c0+20"/>
              </a:rPr>
              <a:t>–</a:t>
            </a:r>
            <a:r>
              <a:rPr lang="en-US" sz="2000" dirty="0">
                <a:solidFill>
                  <a:srgbClr val="000080"/>
                </a:solidFill>
                <a:latin typeface="AdvOT1ef757c0"/>
              </a:rPr>
              <a:t>50</a:t>
            </a:r>
            <a:r>
              <a:rPr lang="en-US" sz="2000" dirty="0">
                <a:solidFill>
                  <a:srgbClr val="000000"/>
                </a:solidFill>
                <a:latin typeface="AdvOT1ef757c0"/>
              </a:rPr>
              <a:t>; </a:t>
            </a:r>
            <a:r>
              <a:rPr lang="en-US" sz="2000" dirty="0">
                <a:solidFill>
                  <a:srgbClr val="FFFF00"/>
                </a:solidFill>
                <a:latin typeface="AdvOT1ef757c0"/>
              </a:rPr>
              <a:t>Ultrasonography of the thyroid is</a:t>
            </a:r>
          </a:p>
          <a:p>
            <a:r>
              <a:rPr lang="en-US" sz="2000" dirty="0">
                <a:solidFill>
                  <a:srgbClr val="FFFF00"/>
                </a:solidFill>
                <a:latin typeface="AdvOT1ef757c0"/>
              </a:rPr>
              <a:t>recommended for those with clinically </a:t>
            </a:r>
            <a:r>
              <a:rPr lang="en-US" sz="2000" dirty="0" smtClean="0">
                <a:solidFill>
                  <a:srgbClr val="FFFF00"/>
                </a:solidFill>
                <a:latin typeface="AdvOT1ef757c0"/>
              </a:rPr>
              <a:t>detectable thyroid </a:t>
            </a:r>
            <a:r>
              <a:rPr lang="en-US" sz="2000" dirty="0">
                <a:solidFill>
                  <a:srgbClr val="FFFF00"/>
                </a:solidFill>
                <a:latin typeface="AdvOT1ef757c0"/>
              </a:rPr>
              <a:t>nodules preoperatively and also for postoperative</a:t>
            </a:r>
          </a:p>
          <a:p>
            <a:r>
              <a:rPr lang="en-US" sz="2000" dirty="0">
                <a:solidFill>
                  <a:srgbClr val="FFFF00"/>
                </a:solidFill>
                <a:latin typeface="AdvOT1ef757c0"/>
              </a:rPr>
              <a:t>follow up of thyroid cancer</a:t>
            </a:r>
            <a:r>
              <a:rPr lang="en-US" sz="2000" dirty="0" smtClean="0">
                <a:solidFill>
                  <a:srgbClr val="FFFF00"/>
                </a:solidFill>
                <a:latin typeface="AdvOT1ef757c0"/>
              </a:rPr>
              <a:t>.</a:t>
            </a:r>
            <a:r>
              <a:rPr lang="en-US" sz="2000" dirty="0">
                <a:solidFill>
                  <a:srgbClr val="FFFF00"/>
                </a:solidFill>
                <a:latin typeface="AdvOT56309c18.I"/>
              </a:rPr>
              <a:t> I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0144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68" y="590843"/>
            <a:ext cx="10269415" cy="568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6856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732" y="562707"/>
            <a:ext cx="8384345" cy="576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925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51" y="450165"/>
            <a:ext cx="10030264" cy="590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0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4577" y="1329820"/>
            <a:ext cx="1085287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dirty="0">
                <a:latin typeface="ScalaLancetPro"/>
              </a:rPr>
              <a:t>Among the thyroid cancers, </a:t>
            </a:r>
            <a:r>
              <a:rPr lang="en-US" sz="3200" dirty="0">
                <a:solidFill>
                  <a:srgbClr val="FFFF00"/>
                </a:solidFill>
                <a:latin typeface="ScalaLancetPro"/>
              </a:rPr>
              <a:t>medullary thyroid </a:t>
            </a:r>
            <a:r>
              <a:rPr lang="en-US" sz="3200" dirty="0" smtClean="0">
                <a:solidFill>
                  <a:srgbClr val="FFFF00"/>
                </a:solidFill>
                <a:latin typeface="ScalaLancetPro"/>
              </a:rPr>
              <a:t>cancer </a:t>
            </a:r>
            <a:r>
              <a:rPr lang="en-US" sz="3200" dirty="0" smtClean="0">
                <a:latin typeface="ScalaLancetPro"/>
              </a:rPr>
              <a:t>offers </a:t>
            </a:r>
            <a:r>
              <a:rPr lang="en-US" sz="3200" dirty="0">
                <a:latin typeface="ScalaLancetPro"/>
              </a:rPr>
              <a:t>a </a:t>
            </a:r>
            <a:r>
              <a:rPr lang="en-US" sz="3200" dirty="0">
                <a:solidFill>
                  <a:srgbClr val="FFFF00"/>
                </a:solidFill>
                <a:latin typeface="ScalaLancetPro"/>
              </a:rPr>
              <a:t>unique model </a:t>
            </a:r>
            <a:r>
              <a:rPr lang="en-US" sz="3200" dirty="0">
                <a:latin typeface="ScalaLancetPro"/>
              </a:rPr>
              <a:t>of a targeted and </a:t>
            </a:r>
            <a:r>
              <a:rPr lang="en-US" sz="3200" dirty="0" smtClean="0">
                <a:latin typeface="ScalaLancetPro"/>
              </a:rPr>
              <a:t>effective screening </a:t>
            </a:r>
            <a:r>
              <a:rPr lang="en-US" sz="3200" dirty="0">
                <a:latin typeface="ScalaLancetPro"/>
              </a:rPr>
              <a:t>strategy, since a genetic test with direct </a:t>
            </a:r>
            <a:r>
              <a:rPr lang="en-US" sz="3200" dirty="0" smtClean="0">
                <a:latin typeface="ScalaLancetPro"/>
              </a:rPr>
              <a:t>clinical application </a:t>
            </a:r>
            <a:r>
              <a:rPr lang="en-US" sz="3200" dirty="0">
                <a:latin typeface="ScalaLancetPro"/>
              </a:rPr>
              <a:t>is available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228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173" y="899411"/>
            <a:ext cx="1076293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The American Thyroid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Association guidelines recommend </a:t>
            </a:r>
            <a:r>
              <a:rPr lang="en-US" sz="2800" dirty="0">
                <a:latin typeface="ScalaLancetPro"/>
              </a:rPr>
              <a:t>that all patients with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medullary thyroid cancer undergo genetic testing to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detect a possible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germline </a:t>
            </a:r>
            <a:r>
              <a:rPr lang="en-US" sz="2800" i="1" dirty="0">
                <a:solidFill>
                  <a:srgbClr val="FFFF00"/>
                </a:solidFill>
                <a:latin typeface="ScalaLancetPro-Italic"/>
              </a:rPr>
              <a:t>RET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mutation</a:t>
            </a:r>
            <a:r>
              <a:rPr lang="en-US" sz="2800" dirty="0" smtClean="0">
                <a:solidFill>
                  <a:srgbClr val="FFFF00"/>
                </a:solidFill>
                <a:latin typeface="ScalaLancetPro"/>
              </a:rPr>
              <a:t>. </a:t>
            </a:r>
            <a:r>
              <a:rPr lang="en-US" sz="2800" dirty="0">
                <a:latin typeface="ScalaLancetPro"/>
              </a:rPr>
              <a:t>In fact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, 1–7%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of patients with medullary thyroid cancer that is believed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to be sporadic have a hereditary disease</a:t>
            </a:r>
            <a:r>
              <a:rPr lang="en-US" dirty="0">
                <a:latin typeface="ScalaLancetPro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4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8938" y="689469"/>
            <a:ext cx="1206708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If a </a:t>
            </a:r>
            <a:r>
              <a:rPr lang="en-US" sz="2800" i="1" dirty="0">
                <a:solidFill>
                  <a:srgbClr val="FFFF00"/>
                </a:solidFill>
                <a:latin typeface="ScalaLancetPro-Italic"/>
              </a:rPr>
              <a:t>RET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mutation is found,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genetic counselling </a:t>
            </a:r>
            <a:r>
              <a:rPr lang="en-US" sz="2800" dirty="0">
                <a:latin typeface="ScalaLancetPro"/>
              </a:rPr>
              <a:t>and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genetic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testing</a:t>
            </a:r>
            <a:r>
              <a:rPr lang="en-US" sz="2800" dirty="0">
                <a:latin typeface="ScalaLancetPro"/>
              </a:rPr>
              <a:t> for </a:t>
            </a:r>
            <a:r>
              <a:rPr lang="en-US" sz="2800" i="1" dirty="0">
                <a:latin typeface="ScalaLancetPro-Italic"/>
              </a:rPr>
              <a:t>RET </a:t>
            </a:r>
            <a:r>
              <a:rPr lang="en-US" sz="2800" dirty="0">
                <a:latin typeface="ScalaLancetPro"/>
              </a:rPr>
              <a:t>germline mutations should be offered to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first-degree relatives of the patient, and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only those with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the mutation</a:t>
            </a:r>
            <a:r>
              <a:rPr lang="en-US" sz="2800" dirty="0">
                <a:latin typeface="ScalaLancetPro"/>
              </a:rPr>
              <a:t> will undergo further investigations. The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ScalaLancetPro"/>
              </a:rPr>
              <a:t>specific mutation that is found can also direct the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timing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FF00"/>
                </a:solidFill>
                <a:latin typeface="ScalaLancetPro"/>
              </a:rPr>
              <a:t>of therapy </a:t>
            </a:r>
            <a:r>
              <a:rPr lang="en-US" sz="2800" dirty="0">
                <a:latin typeface="ScalaLancetPro"/>
              </a:rPr>
              <a:t>or the </a:t>
            </a:r>
            <a:r>
              <a:rPr lang="en-US" sz="2800" dirty="0">
                <a:solidFill>
                  <a:srgbClr val="FFFF00"/>
                </a:solidFill>
                <a:latin typeface="ScalaLancetPro"/>
              </a:rPr>
              <a:t>intensity of surveillance</a:t>
            </a:r>
            <a:r>
              <a:rPr lang="en-US" sz="2800" dirty="0">
                <a:latin typeface="ScalaLancetPro"/>
              </a:rPr>
              <a:t>, or both</a:t>
            </a:r>
            <a:r>
              <a:rPr lang="en-US" dirty="0">
                <a:latin typeface="ScalaLancetPro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357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9252" y="809469"/>
            <a:ext cx="10717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For example, in children, the detection of so-called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highest risk </a:t>
            </a:r>
            <a:r>
              <a:rPr lang="en-US" sz="2400" i="1" dirty="0">
                <a:latin typeface="ScalaLancetPro-Italic"/>
              </a:rPr>
              <a:t>RET </a:t>
            </a:r>
            <a:r>
              <a:rPr lang="en-US" sz="2400" dirty="0">
                <a:latin typeface="ScalaLancetPro"/>
              </a:rPr>
              <a:t>mutations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(codon Met918Thr</a:t>
            </a:r>
            <a:r>
              <a:rPr lang="en-US" sz="2400" dirty="0">
                <a:latin typeface="ScalaLancetPro"/>
              </a:rPr>
              <a:t>) in the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first year of life would result in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prophylactic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thyroidectomy; </a:t>
            </a:r>
            <a:r>
              <a:rPr lang="en-US" sz="2400" dirty="0">
                <a:latin typeface="ScalaLancetPro"/>
              </a:rPr>
              <a:t>by contrast, </a:t>
            </a:r>
            <a:r>
              <a:rPr lang="en-US" sz="2400" u="sng" dirty="0">
                <a:latin typeface="ScalaLancetPro"/>
              </a:rPr>
              <a:t>high risk </a:t>
            </a:r>
            <a:r>
              <a:rPr lang="en-US" sz="2400" dirty="0">
                <a:latin typeface="ScalaLancetPro"/>
              </a:rPr>
              <a:t>mutations (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codon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Cys634 and Ala883Phe</a:t>
            </a:r>
            <a:r>
              <a:rPr lang="en-US" sz="2400" dirty="0">
                <a:latin typeface="ScalaLancetPro"/>
              </a:rPr>
              <a:t>)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in the first 5 years </a:t>
            </a:r>
            <a:r>
              <a:rPr lang="en-US" sz="2400" dirty="0">
                <a:latin typeface="ScalaLancetPro"/>
              </a:rPr>
              <a:t>of life, and</a:t>
            </a:r>
          </a:p>
          <a:p>
            <a:pPr>
              <a:lnSpc>
                <a:spcPct val="150000"/>
              </a:lnSpc>
            </a:pPr>
            <a:r>
              <a:rPr lang="en-US" sz="2400" u="sng" dirty="0" smtClean="0">
                <a:latin typeface="ScalaLancetPro"/>
              </a:rPr>
              <a:t>moderate risk </a:t>
            </a:r>
            <a:r>
              <a:rPr lang="en-US" sz="2400" dirty="0" smtClean="0">
                <a:latin typeface="ScalaLancetPro"/>
              </a:rPr>
              <a:t>mutations </a:t>
            </a:r>
            <a:r>
              <a:rPr lang="en-US" sz="2400" dirty="0" smtClean="0">
                <a:solidFill>
                  <a:srgbClr val="FFFF00"/>
                </a:solidFill>
                <a:latin typeface="ScalaLancetPro"/>
              </a:rPr>
              <a:t>after 5 years</a:t>
            </a:r>
            <a:r>
              <a:rPr lang="en-US" sz="2400" dirty="0" smtClean="0">
                <a:latin typeface="ScalaLancetPro"/>
              </a:rPr>
              <a:t> of life (other codons</a:t>
            </a:r>
            <a:r>
              <a:rPr lang="en-US" sz="2400" dirty="0">
                <a:latin typeface="ScalaLancetPro"/>
              </a:rPr>
              <a:t>), would lead to neck sonographies and serum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calcitonin testing every 6 months or once per year, with a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ScalaLancetPro"/>
              </a:rPr>
              <a:t>decision concerning surgery made on </a:t>
            </a:r>
            <a:r>
              <a:rPr lang="en-US" sz="2400" dirty="0">
                <a:solidFill>
                  <a:srgbClr val="FFFF00"/>
                </a:solidFill>
                <a:latin typeface="ScalaLancetPro"/>
              </a:rPr>
              <a:t>the basis of serum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  <a:latin typeface="ScalaLancetPro"/>
              </a:rPr>
              <a:t>calcitonin </a:t>
            </a:r>
            <a:r>
              <a:rPr lang="en-US" sz="2400" dirty="0">
                <a:latin typeface="ScalaLancetPro"/>
              </a:rPr>
              <a:t>concentrations.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941319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1636</TotalTime>
  <Words>2883</Words>
  <Application>Microsoft Office PowerPoint</Application>
  <PresentationFormat>Widescreen</PresentationFormat>
  <Paragraphs>332</Paragraphs>
  <Slides>59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9" baseType="lpstr">
      <vt:lpstr>AdvOT1ef757c0</vt:lpstr>
      <vt:lpstr>AdvOT1ef757c0+20</vt:lpstr>
      <vt:lpstr>AdvOT56309c18.I</vt:lpstr>
      <vt:lpstr>Calibri</vt:lpstr>
      <vt:lpstr>Century Gothic</vt:lpstr>
      <vt:lpstr>ScalaLancetPro</vt:lpstr>
      <vt:lpstr>ScalaLancetPro-Italic</vt:lpstr>
      <vt:lpstr>Shaker2Lancet-Bold</vt:lpstr>
      <vt:lpstr>Wingdings 3</vt:lpstr>
      <vt:lpstr>Slice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dr.Rezaee</dc:creator>
  <cp:lastModifiedBy>dr.Rezaee</cp:lastModifiedBy>
  <cp:revision>133</cp:revision>
  <dcterms:created xsi:type="dcterms:W3CDTF">2019-11-24T18:34:38Z</dcterms:created>
  <dcterms:modified xsi:type="dcterms:W3CDTF">2019-12-02T03:15:09Z</dcterms:modified>
</cp:coreProperties>
</file>