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34"/>
  </p:notesMasterIdLst>
  <p:sldIdLst>
    <p:sldId id="285" r:id="rId2"/>
    <p:sldId id="292" r:id="rId3"/>
    <p:sldId id="287" r:id="rId4"/>
    <p:sldId id="288" r:id="rId5"/>
    <p:sldId id="293" r:id="rId6"/>
    <p:sldId id="298" r:id="rId7"/>
    <p:sldId id="295" r:id="rId8"/>
    <p:sldId id="297" r:id="rId9"/>
    <p:sldId id="296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67" r:id="rId18"/>
    <p:sldId id="269" r:id="rId19"/>
    <p:sldId id="291" r:id="rId20"/>
    <p:sldId id="268" r:id="rId21"/>
    <p:sldId id="275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134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C5E4B7-FE38-4F06-9AA1-49C1CA1910C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B2E850-D3A8-42BF-82EC-5E8EA8F6D27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75536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EE372F-BF67-43BC-A17B-32DF747D6F2F}" type="datetimeFigureOut">
              <a:rPr lang="fa-IR" smtClean="0"/>
              <a:pPr/>
              <a:t>1439/07/24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14077C-DFFE-426C-97EA-CE7BFF58CAA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060848"/>
            <a:ext cx="6172200" cy="43140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41 year old man with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FSGS,DM,bilateral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adrenal mass.</a:t>
            </a:r>
            <a:endParaRPr lang="fa-I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9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18" t="3873" b="22125"/>
          <a:stretch/>
        </p:blipFill>
        <p:spPr>
          <a:xfrm rot="16200000">
            <a:off x="1066800" y="-457200"/>
            <a:ext cx="6553200" cy="807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97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500" b="31028"/>
          <a:stretch/>
        </p:blipFill>
        <p:spPr>
          <a:xfrm>
            <a:off x="1066800" y="609600"/>
            <a:ext cx="6858000" cy="5638800"/>
          </a:xfrm>
        </p:spPr>
      </p:pic>
    </p:spTree>
    <p:extLst>
      <p:ext uri="{BB962C8B-B14F-4D97-AF65-F5344CB8AC3E}">
        <p14:creationId xmlns="" xmlns:p14="http://schemas.microsoft.com/office/powerpoint/2010/main" val="24530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7056784" cy="518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924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498166" cy="4873625"/>
          </a:xfrm>
        </p:spPr>
      </p:pic>
    </p:spTree>
    <p:extLst>
      <p:ext uri="{BB962C8B-B14F-4D97-AF65-F5344CB8AC3E}">
        <p14:creationId xmlns="" xmlns:p14="http://schemas.microsoft.com/office/powerpoint/2010/main" val="28008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498166" cy="4873625"/>
          </a:xfrm>
        </p:spPr>
      </p:pic>
    </p:spTree>
    <p:extLst>
      <p:ext uri="{BB962C8B-B14F-4D97-AF65-F5344CB8AC3E}">
        <p14:creationId xmlns="" xmlns:p14="http://schemas.microsoft.com/office/powerpoint/2010/main" val="30506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4104456" cy="4873625"/>
          </a:xfrm>
        </p:spPr>
      </p:pic>
    </p:spTree>
    <p:extLst>
      <p:ext uri="{BB962C8B-B14F-4D97-AF65-F5344CB8AC3E}">
        <p14:creationId xmlns="" xmlns:p14="http://schemas.microsoft.com/office/powerpoint/2010/main" val="8320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3655218" cy="4873625"/>
          </a:xfrm>
        </p:spPr>
      </p:pic>
    </p:spTree>
    <p:extLst>
      <p:ext uri="{BB962C8B-B14F-4D97-AF65-F5344CB8AC3E}">
        <p14:creationId xmlns="" xmlns:p14="http://schemas.microsoft.com/office/powerpoint/2010/main" val="13026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7" t="887" r="-447" b="14317"/>
          <a:stretch/>
        </p:blipFill>
        <p:spPr>
          <a:xfrm rot="16200000">
            <a:off x="1147996" y="1542039"/>
            <a:ext cx="6714190" cy="3610597"/>
          </a:xfrm>
        </p:spPr>
      </p:pic>
    </p:spTree>
    <p:extLst>
      <p:ext uri="{BB962C8B-B14F-4D97-AF65-F5344CB8AC3E}">
        <p14:creationId xmlns="" xmlns:p14="http://schemas.microsoft.com/office/powerpoint/2010/main" val="39520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03232" cy="628531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chemeClr val="accent3"/>
                </a:solidFill>
              </a:rPr>
              <a:t>Lab data30/11/96:                                     </a:t>
            </a:r>
            <a:r>
              <a:rPr lang="en-US" sz="3200" dirty="0" smtClean="0"/>
              <a:t>urine </a:t>
            </a:r>
            <a:r>
              <a:rPr lang="en-US" sz="3200" dirty="0" err="1" smtClean="0"/>
              <a:t>metanephrin</a:t>
            </a:r>
            <a:r>
              <a:rPr lang="en-US" sz="3200" dirty="0" err="1"/>
              <a:t>e</a:t>
            </a:r>
            <a:r>
              <a:rPr lang="en-US" sz="3200" dirty="0" smtClean="0">
                <a:solidFill>
                  <a:schemeClr val="accent3"/>
                </a:solidFill>
              </a:rPr>
              <a:t>  </a:t>
            </a:r>
            <a:r>
              <a:rPr lang="en-US" sz="3200" dirty="0" smtClean="0"/>
              <a:t>24hrs</a:t>
            </a:r>
            <a:r>
              <a:rPr lang="en-US" sz="3200" dirty="0" smtClean="0">
                <a:latin typeface="Arial"/>
              </a:rPr>
              <a:t>&gt;2000micg/d (Elisa)                                                        Urine VMA(24hrs)(chemical):9 </a:t>
            </a:r>
            <a:r>
              <a:rPr lang="en-US" sz="3200" dirty="0" err="1" smtClean="0">
                <a:latin typeface="Arial"/>
              </a:rPr>
              <a:t>micg</a:t>
            </a:r>
            <a:r>
              <a:rPr lang="en-US" sz="3200" dirty="0" smtClean="0">
                <a:latin typeface="Arial"/>
              </a:rPr>
              <a:t>/24h  (Adult: up to 13/6)                                       Urine volume 24hrs: 7500ml</a:t>
            </a:r>
            <a:r>
              <a:rPr lang="en-US" sz="3200" dirty="0" smtClean="0">
                <a:solidFill>
                  <a:schemeClr val="accent3"/>
                </a:solidFill>
              </a:rPr>
              <a:t>                                                             </a:t>
            </a:r>
            <a:endParaRPr lang="fa-IR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7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469"/>
          <a:stretch/>
        </p:blipFill>
        <p:spPr>
          <a:xfrm rot="16200000">
            <a:off x="2363391" y="1600200"/>
            <a:ext cx="3655218" cy="4873625"/>
          </a:xfrm>
        </p:spPr>
      </p:pic>
    </p:spTree>
    <p:extLst>
      <p:ext uri="{BB962C8B-B14F-4D97-AF65-F5344CB8AC3E}">
        <p14:creationId xmlns="" xmlns:p14="http://schemas.microsoft.com/office/powerpoint/2010/main" val="12802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305800" cy="647395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We here in present the case of 41-year-old man with bilateral adrenal </a:t>
            </a:r>
            <a:r>
              <a:rPr lang="en-US" sz="3200" dirty="0" err="1" smtClean="0"/>
              <a:t>mass.he</a:t>
            </a:r>
            <a:r>
              <a:rPr lang="en-US" sz="3200" dirty="0" smtClean="0"/>
              <a:t> had history of MNG,20 years ago</a:t>
            </a:r>
            <a:r>
              <a:rPr lang="en-US" sz="3200" smtClean="0"/>
              <a:t>; </a:t>
            </a:r>
            <a:r>
              <a:rPr lang="en-US" sz="3200" smtClean="0"/>
              <a:t>managed with </a:t>
            </a:r>
            <a:r>
              <a:rPr lang="en-US" sz="3200" dirty="0" smtClean="0"/>
              <a:t>subtotal </a:t>
            </a:r>
            <a:r>
              <a:rPr lang="en-US" sz="3200" dirty="0" err="1" smtClean="0"/>
              <a:t>thyroidectomy</a:t>
            </a:r>
            <a:r>
              <a:rPr lang="en-US" sz="3200" dirty="0" smtClean="0"/>
              <a:t> due to large goiter </a:t>
            </a:r>
            <a:r>
              <a:rPr lang="en-US" sz="3200" dirty="0" err="1" smtClean="0"/>
              <a:t>size.the</a:t>
            </a:r>
            <a:r>
              <a:rPr lang="en-US" sz="3200" dirty="0" smtClean="0"/>
              <a:t> patient has been taking levothyroxine100 mcg daily. Ever since he –also-a history of focal segmental </a:t>
            </a:r>
            <a:r>
              <a:rPr lang="en-US" sz="3200" dirty="0" err="1" smtClean="0"/>
              <a:t>glomerulosclerosis</a:t>
            </a:r>
            <a:r>
              <a:rPr lang="en-US" sz="3200" dirty="0" smtClean="0"/>
              <a:t> (FSGS) since 17years ago that has been being treated with </a:t>
            </a:r>
            <a:r>
              <a:rPr lang="en-US" sz="3200" dirty="0" err="1" smtClean="0"/>
              <a:t>prednisolone</a:t>
            </a:r>
            <a:r>
              <a:rPr lang="en-US" sz="3200" dirty="0" smtClean="0"/>
              <a:t> and </a:t>
            </a:r>
            <a:r>
              <a:rPr lang="en-US" sz="3200" dirty="0" err="1" smtClean="0"/>
              <a:t>sandimmune</a:t>
            </a:r>
            <a:r>
              <a:rPr lang="en-US" sz="3200" dirty="0" smtClean="0"/>
              <a:t>(just fore few month long ago).he is currently taking </a:t>
            </a:r>
            <a:r>
              <a:rPr lang="en-US" sz="3200" dirty="0" err="1" smtClean="0"/>
              <a:t>prednisolone</a:t>
            </a:r>
            <a:r>
              <a:rPr lang="en-US" sz="3200" dirty="0" smtClean="0"/>
              <a:t> 30mg and losartan25mg twice daily.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19256" cy="6285312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accent1"/>
                </a:solidFill>
                <a:cs typeface="+mj-cs"/>
              </a:rPr>
              <a:t>Lab data 21/12/96:                                </a:t>
            </a:r>
            <a:r>
              <a:rPr lang="en-US" sz="3600" dirty="0" smtClean="0">
                <a:cs typeface="+mj-cs"/>
              </a:rPr>
              <a:t>-</a:t>
            </a:r>
            <a:r>
              <a:rPr lang="en-US" sz="3600" dirty="0" smtClean="0">
                <a:solidFill>
                  <a:schemeClr val="accent1"/>
                </a:solidFill>
                <a:cs typeface="+mj-cs"/>
              </a:rPr>
              <a:t> </a:t>
            </a:r>
            <a:r>
              <a:rPr lang="en-US" sz="3600" dirty="0" err="1" smtClean="0">
                <a:cs typeface="+mj-cs"/>
              </a:rPr>
              <a:t>cortisol</a:t>
            </a:r>
            <a:r>
              <a:rPr lang="en-US" sz="3600" dirty="0" smtClean="0">
                <a:cs typeface="+mj-cs"/>
              </a:rPr>
              <a:t> 8am:10mcg/dl  (NL:6-20)         </a:t>
            </a:r>
            <a:r>
              <a:rPr lang="en-US" sz="3200" dirty="0" smtClean="0">
                <a:cs typeface="+mj-cs"/>
              </a:rPr>
              <a:t>-</a:t>
            </a:r>
            <a:r>
              <a:rPr lang="en-US" sz="3200" dirty="0" smtClean="0">
                <a:solidFill>
                  <a:schemeClr val="accent1"/>
                </a:solidFill>
                <a:cs typeface="+mj-cs"/>
              </a:rPr>
              <a:t> </a:t>
            </a:r>
            <a:r>
              <a:rPr lang="en-US" sz="3200" dirty="0" smtClean="0">
                <a:cs typeface="+mj-cs"/>
              </a:rPr>
              <a:t>Urine normetanephrine:925 </a:t>
            </a:r>
            <a:r>
              <a:rPr lang="en-US" sz="3200" dirty="0">
                <a:cs typeface="+mj-cs"/>
              </a:rPr>
              <a:t>(NL˂</a:t>
            </a:r>
            <a:r>
              <a:rPr lang="en-US" sz="3200" dirty="0" smtClean="0">
                <a:cs typeface="+mj-cs"/>
              </a:rPr>
              <a:t>600micg/day</a:t>
            </a:r>
            <a:r>
              <a:rPr lang="en-US" sz="3200" dirty="0" smtClean="0">
                <a:latin typeface="Arial"/>
                <a:cs typeface="Arial"/>
              </a:rPr>
              <a:t>)</a:t>
            </a:r>
            <a:r>
              <a:rPr lang="en-US" sz="3200" dirty="0" smtClean="0">
                <a:solidFill>
                  <a:schemeClr val="accent1"/>
                </a:solidFill>
                <a:cs typeface="+mj-cs"/>
              </a:rPr>
              <a:t>                                        </a:t>
            </a:r>
            <a:r>
              <a:rPr lang="en-US" sz="3200" dirty="0" smtClean="0">
                <a:latin typeface="+mj-lt"/>
                <a:cs typeface="+mj-cs"/>
              </a:rPr>
              <a:t>-Urine volume 24hrs:10200ml</a:t>
            </a:r>
            <a:r>
              <a:rPr lang="en-US" sz="3200" dirty="0" smtClean="0">
                <a:solidFill>
                  <a:schemeClr val="accent1"/>
                </a:solidFill>
                <a:cs typeface="+mj-cs"/>
              </a:rPr>
              <a:t>                                     </a:t>
            </a:r>
            <a:endParaRPr lang="fa-IR" sz="3200" dirty="0">
              <a:solidFill>
                <a:schemeClr val="accent1"/>
              </a:solidFill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TSH :2/2                                                         T4:6                T3:0/9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A1C:8/6                                                  Cr:1               Ca:8/3                                     Alb:3/2</a:t>
            </a:r>
            <a:endParaRPr lang="fa-I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80920" cy="640871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chemeClr val="accent3"/>
                </a:solidFill>
                <a:cs typeface="+mj-cs"/>
              </a:rPr>
              <a:t>Lab data 19/1/97:                                         </a:t>
            </a:r>
            <a:r>
              <a:rPr lang="en-US" sz="3200" dirty="0" smtClean="0">
                <a:cs typeface="+mj-cs"/>
              </a:rPr>
              <a:t>WBC:12/4               Hb:14/6                        Plt:337000              MCV:90                       PMN:86%                CRP:5                           BUN:26                  Cr:1/3                           k:4/5                        Na:134                         Ca:9/4                      Alb:3/7                      </a:t>
            </a:r>
            <a:r>
              <a:rPr lang="en-US" sz="3200" dirty="0">
                <a:cs typeface="+mj-cs"/>
              </a:rPr>
              <a:t> </a:t>
            </a:r>
            <a:r>
              <a:rPr lang="en-US" sz="3200" dirty="0" smtClean="0">
                <a:cs typeface="+mj-cs"/>
              </a:rPr>
              <a:t>                  </a:t>
            </a:r>
            <a:r>
              <a:rPr lang="fa-IR" sz="3200" dirty="0" smtClean="0">
                <a:cs typeface="+mj-cs"/>
              </a:rPr>
              <a:t>      </a:t>
            </a:r>
            <a:r>
              <a:rPr lang="en-US" sz="3200" dirty="0" smtClean="0">
                <a:cs typeface="+mj-cs"/>
              </a:rPr>
              <a:t>LFT:NL</a:t>
            </a:r>
            <a:r>
              <a:rPr lang="fa-IR" sz="3200" dirty="0" smtClean="0">
                <a:cs typeface="+mj-cs"/>
              </a:rPr>
              <a:t>  </a:t>
            </a:r>
            <a:r>
              <a:rPr lang="en-US" sz="3200" dirty="0" smtClean="0">
                <a:cs typeface="+mj-cs"/>
              </a:rPr>
              <a:t>  P:2/8                        Mg:2/2</a:t>
            </a:r>
            <a:endParaRPr lang="fa-IR" sz="3200" dirty="0">
              <a:solidFill>
                <a:schemeClr val="accent3"/>
              </a:solidFill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6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7992888" cy="6408712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Past medical history                        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hypothyroidism/FSGS/DM                                 cholecystectomy 16years ago/migraine/ total</a:t>
            </a:r>
            <a:r>
              <a:rPr lang="fa-IR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thyroidectomy</a:t>
            </a:r>
            <a:endParaRPr lang="fa-IR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9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52928" cy="62853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Drug history:                                                                        </a:t>
            </a:r>
            <a:r>
              <a:rPr lang="en-US" dirty="0" smtClean="0">
                <a:latin typeface="+mj-lt"/>
                <a:cs typeface="Times New Roman" pitchFamily="18" charset="0"/>
              </a:rPr>
              <a:t>Ins. Lantus , </a:t>
            </a:r>
            <a:r>
              <a:rPr lang="en-US" dirty="0" err="1" smtClean="0">
                <a:latin typeface="+mj-lt"/>
                <a:cs typeface="Times New Roman" pitchFamily="18" charset="0"/>
              </a:rPr>
              <a:t>novorapid</a:t>
            </a:r>
            <a:r>
              <a:rPr lang="en-US" dirty="0" smtClean="0">
                <a:latin typeface="+mj-lt"/>
                <a:cs typeface="Times New Roman" pitchFamily="18" charset="0"/>
              </a:rPr>
              <a:t>                                                      Tab metformin 1gr BD                                                       Tab losartan 25 BD                                                             Tab </a:t>
            </a:r>
            <a:r>
              <a:rPr lang="en-US" dirty="0" err="1" smtClean="0">
                <a:latin typeface="+mj-lt"/>
                <a:cs typeface="Times New Roman" pitchFamily="18" charset="0"/>
              </a:rPr>
              <a:t>prazosin</a:t>
            </a:r>
            <a:r>
              <a:rPr lang="en-US" dirty="0" smtClean="0">
                <a:latin typeface="+mj-lt"/>
                <a:cs typeface="Times New Roman" pitchFamily="18" charset="0"/>
              </a:rPr>
              <a:t> 5mg </a:t>
            </a:r>
            <a:r>
              <a:rPr lang="en-US" dirty="0" err="1" smtClean="0">
                <a:latin typeface="+mj-lt"/>
                <a:cs typeface="Times New Roman" pitchFamily="18" charset="0"/>
              </a:rPr>
              <a:t>Tds</a:t>
            </a:r>
            <a:r>
              <a:rPr lang="en-US" dirty="0" smtClean="0">
                <a:latin typeface="+mj-lt"/>
                <a:cs typeface="Times New Roman" pitchFamily="18" charset="0"/>
              </a:rPr>
              <a:t>                                                        Tab levothyroxine daily                                                      Tab prednisolone 30mg daily                                               Tab ASA80 daily                                                                 Tab Na Valproat200 daily                                                  Tab atorvastatin80 mg daily</a:t>
            </a:r>
            <a:endParaRPr lang="fa-IR" dirty="0">
              <a:solidFill>
                <a:schemeClr val="accent3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1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75240" cy="62853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Social history:                                  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married,2 kids                       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job:taxi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driver</a:t>
            </a:r>
            <a:endParaRPr lang="fa-IR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08912" cy="626469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Familial history                              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two times surgery of thyroid in his mother        </a:t>
            </a:r>
            <a:r>
              <a:rPr lang="en-US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total thyroidectomy in his sister                         (pathology?? No malignancy)                            </a:t>
            </a:r>
            <a:r>
              <a:rPr lang="en-US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Habit history 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negative</a:t>
            </a:r>
            <a:endParaRPr lang="fa-IR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5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064896" cy="631391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Physical examination                    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patient is characterized as being </a:t>
            </a:r>
            <a:r>
              <a:rPr lang="fa-IR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conscious,non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ill,non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toxic with BMI:21          Vital signs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BP:120/80   Lt BP:115/80      PR:84    T:36/8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Tilt:Neg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     RR:13                 Head &amp;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neck:NL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fondoscopy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did not show signs of chronic HTN           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Chest:clear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lung and normal s1 s2 heart sounds.</a:t>
            </a:r>
            <a:endParaRPr lang="fa-IR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9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63367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err="1" smtClean="0"/>
              <a:t>Abdomen:mid</a:t>
            </a:r>
            <a:r>
              <a:rPr lang="en-US" sz="3200" dirty="0" smtClean="0"/>
              <a:t> line scar of </a:t>
            </a:r>
            <a:r>
              <a:rPr lang="en-US" sz="3200" dirty="0" err="1" smtClean="0"/>
              <a:t>cholecystectomy</a:t>
            </a:r>
            <a:r>
              <a:rPr lang="en-US" sz="3200" dirty="0" smtClean="0"/>
              <a:t> ,thick </a:t>
            </a:r>
            <a:r>
              <a:rPr lang="en-US" sz="3200" dirty="0" err="1" smtClean="0"/>
              <a:t>steria</a:t>
            </a:r>
            <a:r>
              <a:rPr lang="en-US" sz="3200" dirty="0" smtClean="0"/>
              <a:t>                                             </a:t>
            </a:r>
            <a:r>
              <a:rPr lang="en-US" sz="3200" dirty="0" err="1" smtClean="0"/>
              <a:t>soft,without</a:t>
            </a:r>
            <a:r>
              <a:rPr lang="en-US" sz="3200" dirty="0" smtClean="0"/>
              <a:t> </a:t>
            </a:r>
            <a:r>
              <a:rPr lang="en-US" sz="3200" dirty="0" err="1" smtClean="0"/>
              <a:t>organomegaly</a:t>
            </a:r>
            <a:r>
              <a:rPr lang="en-US" sz="3200" dirty="0" smtClean="0"/>
              <a:t> and </a:t>
            </a:r>
            <a:r>
              <a:rPr lang="en-US" sz="3200" dirty="0" err="1" smtClean="0"/>
              <a:t>nagative</a:t>
            </a:r>
            <a:r>
              <a:rPr lang="en-US" sz="3200" dirty="0" smtClean="0"/>
              <a:t> shifting dullness                                           </a:t>
            </a:r>
            <a:r>
              <a:rPr lang="en-US" sz="3200" dirty="0" err="1" smtClean="0"/>
              <a:t>Ext:normal</a:t>
            </a:r>
            <a:r>
              <a:rPr lang="en-US" sz="3200" dirty="0" smtClean="0"/>
              <a:t> &amp; </a:t>
            </a:r>
            <a:r>
              <a:rPr lang="en-US" sz="3200" dirty="0" err="1" smtClean="0"/>
              <a:t>symetric</a:t>
            </a:r>
            <a:r>
              <a:rPr lang="en-US" sz="3200" dirty="0" smtClean="0"/>
              <a:t> </a:t>
            </a:r>
            <a:r>
              <a:rPr lang="en-US" sz="3200" dirty="0" err="1" smtClean="0"/>
              <a:t>puls</a:t>
            </a:r>
            <a:r>
              <a:rPr lang="en-US" sz="3200" dirty="0" smtClean="0"/>
              <a:t>, no edema. middle of the back there is hypo </a:t>
            </a:r>
            <a:r>
              <a:rPr lang="fa-IR" sz="3200" dirty="0" smtClean="0"/>
              <a:t>     </a:t>
            </a:r>
            <a:r>
              <a:rPr lang="en-US" sz="3200" dirty="0" smtClean="0"/>
              <a:t>pigment areas(</a:t>
            </a:r>
            <a:r>
              <a:rPr lang="en-US" sz="3200" dirty="0" err="1" smtClean="0"/>
              <a:t>vitiligo</a:t>
            </a:r>
            <a:r>
              <a:rPr lang="en-US" sz="3200" dirty="0" smtClean="0"/>
              <a:t>)</a:t>
            </a:r>
            <a:endParaRPr lang="fa-IR" sz="3200" dirty="0"/>
          </a:p>
        </p:txBody>
      </p:sp>
    </p:spTree>
    <p:extLst>
      <p:ext uri="{BB962C8B-B14F-4D97-AF65-F5344CB8AC3E}">
        <p14:creationId xmlns="" xmlns:p14="http://schemas.microsoft.com/office/powerpoint/2010/main" val="11226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0" y="1450201"/>
            <a:ext cx="6498166" cy="47091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" y="0"/>
            <a:ext cx="9144000" cy="6626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4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54" t="-298" r="18251" b="298"/>
          <a:stretch/>
        </p:blipFill>
        <p:spPr>
          <a:xfrm rot="16200000">
            <a:off x="1371600" y="-457200"/>
            <a:ext cx="6019802" cy="7848602"/>
          </a:xfrm>
        </p:spPr>
      </p:pic>
    </p:spTree>
    <p:extLst>
      <p:ext uri="{BB962C8B-B14F-4D97-AF65-F5344CB8AC3E}">
        <p14:creationId xmlns="" xmlns:p14="http://schemas.microsoft.com/office/powerpoint/2010/main" val="5173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498166" cy="4629001"/>
          </a:xfrm>
        </p:spPr>
      </p:pic>
    </p:spTree>
    <p:extLst>
      <p:ext uri="{BB962C8B-B14F-4D97-AF65-F5344CB8AC3E}">
        <p14:creationId xmlns="" xmlns:p14="http://schemas.microsoft.com/office/powerpoint/2010/main" val="5482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3655218" cy="4873625"/>
          </a:xfrm>
        </p:spPr>
      </p:pic>
    </p:spTree>
    <p:extLst>
      <p:ext uri="{BB962C8B-B14F-4D97-AF65-F5344CB8AC3E}">
        <p14:creationId xmlns="" xmlns:p14="http://schemas.microsoft.com/office/powerpoint/2010/main" val="27502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992888" cy="6120680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fa-IR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problem list:                                 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hypothyroidism                                                  FSGS                                      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HTNcrisis,Palpitation,dizziness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Headaches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steria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abdomen,vitiligo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,bilateral adrenal mass                                                              high urine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metanephrine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fa-IR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8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40" t="9629" r="27315" b="20994"/>
          <a:stretch/>
        </p:blipFill>
        <p:spPr>
          <a:xfrm rot="16200000">
            <a:off x="1600200" y="-609600"/>
            <a:ext cx="5943600" cy="7924800"/>
          </a:xfrm>
        </p:spPr>
      </p:pic>
    </p:spTree>
    <p:extLst>
      <p:ext uri="{BB962C8B-B14F-4D97-AF65-F5344CB8AC3E}">
        <p14:creationId xmlns="" xmlns:p14="http://schemas.microsoft.com/office/powerpoint/2010/main" val="24535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24535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/>
              <a:t>He has history of DM and taking Insulin </a:t>
            </a:r>
            <a:r>
              <a:rPr lang="en-US" sz="3200" dirty="0" err="1" smtClean="0"/>
              <a:t>Lantus</a:t>
            </a:r>
            <a:r>
              <a:rPr lang="en-US" sz="3200" dirty="0" smtClean="0"/>
              <a:t> 20unit BID and Insulin </a:t>
            </a:r>
            <a:r>
              <a:rPr lang="en-US" sz="3200" dirty="0" err="1" smtClean="0"/>
              <a:t>Novorapid</a:t>
            </a:r>
            <a:r>
              <a:rPr lang="en-US" sz="3200" dirty="0" smtClean="0"/>
              <a:t> 8,12,12 units before breakfast, lunch and dinner respectively.                   </a:t>
            </a:r>
            <a:r>
              <a:rPr lang="en-GB" sz="3200" dirty="0" smtClean="0"/>
              <a:t>He had history of mild to moderate headaches and </a:t>
            </a:r>
            <a:r>
              <a:rPr lang="en-US" sz="3200" dirty="0" smtClean="0"/>
              <a:t>N/V 1/5 years ago with </a:t>
            </a:r>
            <a:r>
              <a:rPr lang="en-US" sz="3200" dirty="0" err="1" smtClean="0"/>
              <a:t>Dx</a:t>
            </a:r>
            <a:r>
              <a:rPr lang="en-US" sz="3200" dirty="0" smtClean="0"/>
              <a:t> migraine taking </a:t>
            </a:r>
            <a:r>
              <a:rPr lang="en-US" sz="3200" dirty="0" err="1" smtClean="0"/>
              <a:t>valperoat</a:t>
            </a:r>
            <a:r>
              <a:rPr lang="en-US" sz="3200" dirty="0" smtClean="0"/>
              <a:t> sodium 200 daily. 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80407_130241_37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3240" r="27287"/>
          <a:stretch>
            <a:fillRect/>
          </a:stretch>
        </p:blipFill>
        <p:spPr>
          <a:xfrm rot="16200000">
            <a:off x="1333501" y="-419101"/>
            <a:ext cx="6019800" cy="7772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305800" cy="6473952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dirty="0" smtClean="0"/>
              <a:t>He had </a:t>
            </a:r>
            <a:r>
              <a:rPr lang="en-US" sz="3200" dirty="0" err="1" smtClean="0"/>
              <a:t>polyuria</a:t>
            </a:r>
            <a:r>
              <a:rPr lang="en-US" sz="3200" dirty="0" smtClean="0"/>
              <a:t>, </a:t>
            </a:r>
            <a:r>
              <a:rPr lang="en-US" sz="3200" dirty="0" err="1" smtClean="0"/>
              <a:t>polydipsia</a:t>
            </a:r>
            <a:r>
              <a:rPr lang="en-US" sz="3200" dirty="0" smtClean="0"/>
              <a:t> and </a:t>
            </a:r>
            <a:r>
              <a:rPr lang="en-US" sz="3200" dirty="0" err="1" smtClean="0"/>
              <a:t>costipation</a:t>
            </a:r>
            <a:r>
              <a:rPr lang="en-US" sz="3200" dirty="0" smtClean="0"/>
              <a:t> for long </a:t>
            </a:r>
            <a:r>
              <a:rPr lang="en-US" sz="3200" dirty="0" err="1" smtClean="0"/>
              <a:t>time.one</a:t>
            </a:r>
            <a:r>
              <a:rPr lang="en-US" sz="3200" dirty="0" smtClean="0"/>
              <a:t> year ago he had an episode of hypertension crisis (SBP 220mmhg) with paroxysmal attack’s of palpitation , dizziness ,blurring vision and headaches. The attacks have become more </a:t>
            </a:r>
            <a:r>
              <a:rPr lang="en-US" sz="3200" dirty="0" err="1" smtClean="0"/>
              <a:t>morefrequent</a:t>
            </a:r>
            <a:r>
              <a:rPr lang="en-US" sz="3200" dirty="0" smtClean="0"/>
              <a:t> in-the past few </a:t>
            </a:r>
            <a:r>
              <a:rPr lang="en-US" sz="3200" dirty="0" err="1" smtClean="0"/>
              <a:t>month.he</a:t>
            </a:r>
            <a:r>
              <a:rPr lang="en-US" sz="3200" dirty="0" smtClean="0"/>
              <a:t> had never been diagnosed with hypertension till one year </a:t>
            </a:r>
            <a:r>
              <a:rPr lang="en-US" sz="3200" dirty="0" err="1" smtClean="0"/>
              <a:t>ago.due</a:t>
            </a:r>
            <a:r>
              <a:rPr lang="en-US" sz="3200" dirty="0" smtClean="0"/>
              <a:t> to hypertension crisis urinary </a:t>
            </a:r>
            <a:r>
              <a:rPr lang="en-US" sz="3200" dirty="0" err="1" smtClean="0"/>
              <a:t>catecholamines</a:t>
            </a:r>
            <a:r>
              <a:rPr lang="en-US" sz="3200" dirty="0" smtClean="0"/>
              <a:t> were measured which were quite high in two separate measurements; </a:t>
            </a:r>
            <a:r>
              <a:rPr lang="en-US" sz="3200" dirty="0" err="1" smtClean="0"/>
              <a:t>metanephrine</a:t>
            </a:r>
            <a:r>
              <a:rPr lang="en-US" sz="3200" dirty="0" smtClean="0"/>
              <a:t>&gt;2000mcg/24hrs(</a:t>
            </a:r>
            <a:r>
              <a:rPr lang="en-US" sz="3200" dirty="0" err="1" smtClean="0"/>
              <a:t>nl</a:t>
            </a:r>
            <a:r>
              <a:rPr lang="en-US" sz="3200" dirty="0" smtClean="0"/>
              <a:t> up to350)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8001000" cy="61722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Patient was given </a:t>
            </a:r>
            <a:r>
              <a:rPr lang="en-US" sz="3200" dirty="0" err="1" smtClean="0"/>
              <a:t>prazosin</a:t>
            </a:r>
            <a:r>
              <a:rPr lang="en-US" sz="3200" dirty="0" smtClean="0"/>
              <a:t> 5 mg TDS and </a:t>
            </a:r>
            <a:r>
              <a:rPr lang="en-US" sz="3200" dirty="0" err="1" smtClean="0"/>
              <a:t>Inderal</a:t>
            </a:r>
            <a:r>
              <a:rPr lang="en-US" sz="3200" dirty="0" smtClean="0"/>
              <a:t> 10mg </a:t>
            </a:r>
            <a:r>
              <a:rPr lang="en-US" sz="3200" dirty="0" err="1" smtClean="0"/>
              <a:t>TDS.the</a:t>
            </a:r>
            <a:r>
              <a:rPr lang="en-US" sz="3200" dirty="0" smtClean="0"/>
              <a:t> details of his laboratory and images and diagnostic work up are as follow: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305800" cy="6400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 CT of abdomen/pelvis revealed a </a:t>
            </a:r>
            <a:r>
              <a:rPr lang="en-US" sz="3200" dirty="0" err="1" smtClean="0"/>
              <a:t>round,heterogenous</a:t>
            </a:r>
            <a:r>
              <a:rPr lang="en-US" sz="3200" dirty="0" smtClean="0"/>
              <a:t> solid, 5/6cm mass in right adrenal and 3/8cm mass in left adrenal.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600</TotalTime>
  <Words>513</Words>
  <Application>Microsoft Office PowerPoint</Application>
  <PresentationFormat>On-screen Show (4:3)</PresentationFormat>
  <Paragraphs>17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:cc</dc:title>
  <dc:creator>admin</dc:creator>
  <cp:lastModifiedBy>site</cp:lastModifiedBy>
  <cp:revision>65</cp:revision>
  <dcterms:created xsi:type="dcterms:W3CDTF">2018-04-08T09:41:38Z</dcterms:created>
  <dcterms:modified xsi:type="dcterms:W3CDTF">2018-04-09T06:02:06Z</dcterms:modified>
</cp:coreProperties>
</file>