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19"/>
  </p:notesMasterIdLst>
  <p:sldIdLst>
    <p:sldId id="263" r:id="rId4"/>
    <p:sldId id="264" r:id="rId5"/>
    <p:sldId id="265" r:id="rId6"/>
    <p:sldId id="277" r:id="rId7"/>
    <p:sldId id="278" r:id="rId8"/>
    <p:sldId id="318" r:id="rId9"/>
    <p:sldId id="279" r:id="rId10"/>
    <p:sldId id="280" r:id="rId11"/>
    <p:sldId id="281" r:id="rId12"/>
    <p:sldId id="282" r:id="rId13"/>
    <p:sldId id="284" r:id="rId14"/>
    <p:sldId id="286" r:id="rId15"/>
    <p:sldId id="287" r:id="rId16"/>
    <p:sldId id="295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2BDE-89B7-43BC-AD95-36ADE5A96F34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24355-F833-4692-AA3E-59F976ABC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24BA-91D9-44DA-AEF2-4F0EBBC263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xmlns="" id="{EABF76DF-FD4D-4C60-B9EB-3DE1F1ED2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1ADD9-E01B-4D42-9123-B155C1E724E5}" type="slidenum">
              <a:rPr kumimoji="0" lang="fa-I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03F3EEF8-FF46-4B02-B4F6-767CCFF6E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xmlns="" id="{9A7389F3-6273-40E5-BF2A-20F4C0CB5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349750"/>
            <a:ext cx="5080000" cy="4119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90600" eaLnBrk="1" hangingPunct="1"/>
            <a:endParaRPr lang="fa-I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AB5EF-DE9C-4111-9E61-8629BB2049D4}" type="slidenum">
              <a:rPr lang="fr-FR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Let’s see how to proceed in practice to 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9DB32-43ED-46EE-865B-88194E2E2B48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Compare stratified ORs : there is a statistical test for that, the Woolf test.</a:t>
            </a:r>
          </a:p>
          <a:p>
            <a:endParaRPr lang="fr-FR"/>
          </a:p>
          <a:p>
            <a:r>
              <a:rPr lang="fr-FR"/>
              <a:t>Look at the position of the crude OR with regards to the stratum-specific Ors.</a:t>
            </a:r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2E3A0-55B1-4600-8888-886EAFF665D9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A88B-DE93-4822-8AE8-75EFF62B4F69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3B060-B8FB-49E0-865F-4B430861A1C9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2CC3A-44D7-4407-B2B7-969161F72648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We have seen how to proceed with a third factor and 2 strata.</a:t>
            </a:r>
          </a:p>
          <a:p>
            <a:r>
              <a:rPr lang="es-ES"/>
              <a:t>But a third factor could have more than 2 categories</a:t>
            </a:r>
          </a:p>
          <a:p>
            <a:r>
              <a:rPr lang="es-ES"/>
              <a:t>and in each category, you may want to stratify again on another variable</a:t>
            </a:r>
          </a:p>
          <a:p>
            <a:r>
              <a:rPr lang="es-ES"/>
              <a:t>etc, etc.</a:t>
            </a:r>
          </a:p>
          <a:p>
            <a:r>
              <a:rPr lang="es-ES"/>
              <a:t>... and you reach the limit of stratification in analyzing data!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BC586-AC2B-4055-80EA-A51B9A18B040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ACE-D4E1-460C-A8EF-F127B5A607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9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E1D2-9C8E-4B91-8402-C14E81C3EB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2A8E-B97F-4DFB-953E-F74109B474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2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ACE-D4E1-460C-A8EF-F127B5A607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1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6CB0-C1BC-44E8-84C3-D8D60F7FE2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1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3EF-C8DD-469E-BE9F-9F4BAE405C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5D2A-647F-4082-9053-3185DF003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7372-0628-4B81-8E2D-AF947E344A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0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D9B-D6DA-4E33-8469-088E89FC53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30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F2B6-E5BB-45AC-A8AD-D3D3BEEC00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84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53BC-BCDB-4B7F-AC0A-4A33E5C26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4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6CB0-C1BC-44E8-84C3-D8D60F7FE2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6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23-739B-41F8-807D-89E996D4A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69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E1D2-9C8E-4B91-8402-C14E81C3EB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7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2A8E-B97F-4DFB-953E-F74109B474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0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AEA1B89-7254-4AEE-B856-45DDF8E16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EEAF0A7-F2E1-4027-AD9F-6525CDD82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F8D10E6-CD99-44A4-9A0E-CD499F22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B880F-1475-4778-ACEE-841E7D7B1B6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11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302E26B-C4DA-4792-933C-479D27087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F5EB571-FFE7-4B11-977F-8CFDAB725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CF2A31C-ACE1-4AFE-B209-06D3AC2BA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EC91E-BAFF-4EE3-BCAE-2D487FD18A7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34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206058D-57DF-4F52-B26F-5BC62AEEF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4D0D024-A7CF-4A51-8966-A2EEF03E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7C07C76-2AE0-41B9-B3B2-F2E8E7144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116EA-2EAE-49E4-AFE7-8E5EE0FA3C6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225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5303927-5709-4BB2-8C39-0137D9BFC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7C509DC-9315-4D63-8FD8-1ADA3F6E9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D403D7-CD91-44BA-8CD4-F0EA6D73C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6D672-46F9-47CA-A5EF-EB4D542906A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825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925EB26-DDEC-4EB2-87D4-77E857C60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8790019-70A3-444E-AD79-406025C30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6765BEA-63F9-45B7-BB08-35FEFEA08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CC19F-B024-40BE-B59B-D4BBA276E99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788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21DD9D38-13F7-43B6-8D7B-4427080E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3F7D49C-BE27-4797-A756-FFA3AD256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1981EDB-BF3A-4FB5-920F-E45187827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59073-67E8-43B0-8916-7056533BEE8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0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1A013209-9CAA-4215-8153-0EED2BEA5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B6CA859-6B2A-48E8-ADCF-E9897926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E891871-A9C5-49D9-A8F0-D23BD9727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82F40-2375-4CC8-A64C-AC0CB1AAF2C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61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3EF-C8DD-469E-BE9F-9F4BAE405C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8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E23E2E9-202A-4B35-86C0-69FCC47B2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F595E8C-50D8-4A02-9E58-8D189EFA1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DAA0F1A-5F52-41FB-99A2-62E088693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C5BC9-DD18-4D02-9662-77829B01608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11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2E64721-CD65-4E14-B713-FE182606D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B4AF0C-DA15-4493-B268-8288CEFCE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B66ADD2-A770-43B1-B578-35571AF8F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19832-9334-47AF-B664-55DF06EE224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276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518EE07-89CB-49B5-8EB8-EFEE05F2D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630C5A9-C526-4426-88B4-E6F2B23A3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A1867B0-D0F6-45A4-80A0-AFED43177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4EF94-E414-4DC1-9799-BA342DE10E5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542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FD8A7F6-3B57-4F86-8FB9-8B3EC541B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B16EC50-A8BC-4BAD-A875-72A4ED9EC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4C9A3DD-F93B-4303-9187-1818B4114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52D0B-F2A5-4AAC-9BAC-78DD1F3FC2D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585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a-I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004E4B3-AA62-44EC-8C07-3926DC982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168E37-A404-4C13-ADC8-26852F12B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C396B55-7A3D-49CF-99DF-613C0106DB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2CBAF-BFD4-487C-B0B0-E3BD2924503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48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a-I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5EE34BB-DAFA-4EC3-9EA4-F6D25BB7D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67D217E-DF02-4B4E-8787-8E9B0806D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A6D2792-7B86-424F-8BAF-DD1BD83C2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CD46D-6205-476C-B7A1-4CC783E78CE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12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798E93F-4197-4343-9BA0-DA29507935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B07E4AB-E5F7-4317-BE16-0EA7C2BEA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CBAE00E-5D26-4487-8F75-CC1FD7D1E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C2F09-3440-4FA3-99E7-B309DFCE85C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5D2A-647F-4082-9053-3185DF003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7372-0628-4B81-8E2D-AF947E344A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9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D9B-D6DA-4E33-8469-088E89FC53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F2B6-E5BB-45AC-A8AD-D3D3BEEC00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9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53BC-BCDB-4B7F-AC0A-4A33E5C26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23-739B-41F8-807D-89E996D4A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C15-31F3-416D-8864-D01248DDA0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C15-31F3-416D-8864-D01248DDA0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CBAFF"/>
            </a:gs>
            <a:gs pos="100000">
              <a:srgbClr val="DFDE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455BBE44-A3EB-4CAB-BCAA-30945E9CF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A04B6A6C-3B70-48C4-BFD1-1B7D07C5C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CB013DA-D8A4-4535-BBB7-8AEF40AE19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270A5D7-286E-4C4F-B54B-437FAFF415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21E77D2B-9609-4A88-9315-235C0662B7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D007B478-6615-4A5F-8A6B-81EE62ADC09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22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fr/imgres?imgurl=http://www.ledauphine.com/image/photoelement/pj/957038_stop_sign23901.jpg&amp;imgrefurl=http://www.ledauphine.com/panneau-stop-exces-vitesse-radars-@/index.jspz?photo=16492&amp;h=296&amp;w=300&amp;sz=11&amp;hl=fr&amp;start=11&amp;usg=__emyqBjGJzMThFfJsTldKlQpNwA0=&amp;tbnid=98MXdN8vrKqSMM:&amp;tbnh=114&amp;tbnw=116&amp;prev=/images?q=stop&amp;gbv=2&amp;hl=f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3352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en-US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Causality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</a:t>
            </a:r>
            <a:r>
              <a:rPr lang="en-US" err="1">
                <a:solidFill>
                  <a:prstClr val="black">
                    <a:tint val="75000"/>
                  </a:prstClr>
                </a:solidFill>
              </a:rPr>
              <a:t>Khalili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257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Exposure</a:t>
            </a:r>
          </a:p>
          <a:p>
            <a:r>
              <a:rPr lang="en-US" sz="2400" b="1">
                <a:solidFill>
                  <a:srgbClr val="0070C0"/>
                </a:solidFill>
              </a:rPr>
              <a:t>1</a:t>
            </a:r>
            <a:r>
              <a:rPr lang="en-US" sz="2400" b="1" baseline="30000">
                <a:solidFill>
                  <a:srgbClr val="0070C0"/>
                </a:solidFill>
              </a:rPr>
              <a:t>st</a:t>
            </a:r>
            <a:r>
              <a:rPr lang="en-US" sz="2400" b="1">
                <a:solidFill>
                  <a:srgbClr val="0070C0"/>
                </a:solidFill>
              </a:rPr>
              <a:t> </a:t>
            </a:r>
            <a:r>
              <a:rPr lang="en-US" sz="2400" b="1" err="1">
                <a:solidFill>
                  <a:srgbClr val="0070C0"/>
                </a:solidFill>
              </a:rPr>
              <a:t>var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5257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Outcome</a:t>
            </a:r>
          </a:p>
          <a:p>
            <a:r>
              <a:rPr lang="en-US" sz="2400" b="1">
                <a:solidFill>
                  <a:srgbClr val="0070C0"/>
                </a:solidFill>
              </a:rPr>
              <a:t>2</a:t>
            </a:r>
            <a:r>
              <a:rPr lang="en-US" sz="2400" b="1" baseline="30000">
                <a:solidFill>
                  <a:srgbClr val="0070C0"/>
                </a:solidFill>
              </a:rPr>
              <a:t>nd</a:t>
            </a:r>
            <a:r>
              <a:rPr lang="en-US" sz="2400" b="1">
                <a:solidFill>
                  <a:srgbClr val="0070C0"/>
                </a:solidFill>
              </a:rPr>
              <a:t> </a:t>
            </a:r>
            <a:r>
              <a:rPr lang="en-US" sz="2400" b="1" err="1">
                <a:solidFill>
                  <a:srgbClr val="0070C0"/>
                </a:solidFill>
              </a:rPr>
              <a:t>var</a:t>
            </a:r>
            <a:endParaRPr lang="en-US" sz="2400" b="1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14600" y="5486400"/>
            <a:ext cx="3657600" cy="15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048000" y="4267200"/>
            <a:ext cx="2438400" cy="144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prstClr val="white"/>
                </a:solidFill>
              </a:rPr>
              <a:t>3</a:t>
            </a:r>
            <a:r>
              <a:rPr lang="en-US" sz="2400" b="1" baseline="30000">
                <a:solidFill>
                  <a:prstClr val="white"/>
                </a:solidFill>
              </a:rPr>
              <a:t>rd</a:t>
            </a:r>
            <a:r>
              <a:rPr lang="en-US" sz="2400" b="1">
                <a:solidFill>
                  <a:prstClr val="white"/>
                </a:solidFill>
              </a:rPr>
              <a:t> variable(s)</a:t>
            </a:r>
          </a:p>
        </p:txBody>
      </p:sp>
    </p:spTree>
    <p:extLst>
      <p:ext uri="{BB962C8B-B14F-4D97-AF65-F5344CB8AC3E}">
        <p14:creationId xmlns:p14="http://schemas.microsoft.com/office/powerpoint/2010/main" val="576089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9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59075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323850" y="1557338"/>
            <a:ext cx="4895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5b)</a:t>
            </a:r>
          </a:p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			OR1 </a:t>
            </a:r>
            <a:r>
              <a:rPr lang="fr-FR" sz="2400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>
                <a:solidFill>
                  <a:prstClr val="black"/>
                </a:solidFill>
              </a:rPr>
              <a:t> OR2  </a:t>
            </a:r>
          </a:p>
          <a:p>
            <a:pPr marL="457200" indent="-457200">
              <a:spcBef>
                <a:spcPct val="20000"/>
              </a:spcBef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8200" y="1524001"/>
            <a:ext cx="3371849" cy="1788906"/>
            <a:chOff x="2928" y="1444"/>
            <a:chExt cx="2124" cy="1148"/>
          </a:xfrm>
        </p:grpSpPr>
        <p:sp>
          <p:nvSpPr>
            <p:cNvPr id="259090" name="Text Box 18"/>
            <p:cNvSpPr txBox="1">
              <a:spLocks noChangeArrowheads="1"/>
            </p:cNvSpPr>
            <p:nvPr/>
          </p:nvSpPr>
          <p:spPr bwMode="auto">
            <a:xfrm>
              <a:off x="4577" y="144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59091" name="Text Box 19"/>
            <p:cNvSpPr txBox="1">
              <a:spLocks noChangeArrowheads="1"/>
            </p:cNvSpPr>
            <p:nvPr/>
          </p:nvSpPr>
          <p:spPr bwMode="auto">
            <a:xfrm>
              <a:off x="4577" y="1645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59092" name="AutoShape 20"/>
            <p:cNvSpPr>
              <a:spLocks noChangeArrowheads="1"/>
            </p:cNvSpPr>
            <p:nvPr/>
          </p:nvSpPr>
          <p:spPr bwMode="auto">
            <a:xfrm>
              <a:off x="2928" y="2275"/>
              <a:ext cx="1200" cy="317"/>
            </a:xfrm>
            <a:prstGeom prst="wedgeRectCallout">
              <a:avLst>
                <a:gd name="adj1" fmla="val 84667"/>
                <a:gd name="adj2" fmla="val -1466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 err="1">
                  <a:solidFill>
                    <a:prstClr val="black"/>
                  </a:solidFill>
                </a:rPr>
                <a:t>Crude</a:t>
              </a:r>
              <a:r>
                <a:rPr lang="fr-FR" sz="2400">
                  <a:solidFill>
                    <a:prstClr val="black"/>
                  </a:solidFill>
                </a:rPr>
                <a:t>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59101" name="Text Box 29"/>
          <p:cNvSpPr txBox="1">
            <a:spLocks noChangeArrowheads="1"/>
          </p:cNvSpPr>
          <p:nvPr/>
        </p:nvSpPr>
        <p:spPr bwMode="auto">
          <a:xfrm>
            <a:off x="1187450" y="4043360"/>
            <a:ext cx="373062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Computation of </a:t>
            </a:r>
            <a:r>
              <a:rPr lang="fr-FR" sz="2400" dirty="0" err="1">
                <a:solidFill>
                  <a:prstClr val="black"/>
                </a:solidFill>
              </a:rPr>
              <a:t>adjusted</a:t>
            </a:r>
            <a:r>
              <a:rPr lang="fr-FR" sz="2400" dirty="0">
                <a:solidFill>
                  <a:prstClr val="black"/>
                </a:solidFill>
              </a:rPr>
              <a:t> OR</a:t>
            </a:r>
          </a:p>
        </p:txBody>
      </p:sp>
      <p:sp>
        <p:nvSpPr>
          <p:cNvPr id="4" name="Oval 3"/>
          <p:cNvSpPr/>
          <p:nvPr/>
        </p:nvSpPr>
        <p:spPr>
          <a:xfrm>
            <a:off x="2771775" y="1828800"/>
            <a:ext cx="280987" cy="846146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6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65219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323850" y="1484313"/>
            <a:ext cx="3816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</a:pPr>
            <a:r>
              <a:rPr lang="fr-FR" sz="2400">
                <a:solidFill>
                  <a:prstClr val="black"/>
                </a:solidFill>
              </a:rPr>
              <a:t>5c)</a:t>
            </a:r>
          </a:p>
          <a:p>
            <a:pPr marL="457200" indent="-457200">
              <a:lnSpc>
                <a:spcPct val="90000"/>
              </a:lnSpc>
            </a:pPr>
            <a:r>
              <a:rPr lang="fr-FR" sz="2400">
                <a:solidFill>
                  <a:prstClr val="black"/>
                </a:solidFill>
              </a:rPr>
              <a:t>		OR1 </a:t>
            </a:r>
            <a:r>
              <a:rPr lang="fr-FR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>
                <a:solidFill>
                  <a:prstClr val="black"/>
                </a:solidFill>
              </a:rPr>
              <a:t> OR2</a:t>
            </a:r>
            <a:r>
              <a:rPr lang="fr-FR" sz="2400" baseline="-25000">
                <a:solidFill>
                  <a:prstClr val="black"/>
                </a:solidFill>
              </a:rPr>
              <a:t> </a:t>
            </a:r>
            <a:endParaRPr lang="fr-FR" sz="2400">
              <a:solidFill>
                <a:prstClr val="black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59338" y="1628775"/>
            <a:ext cx="3189287" cy="1524000"/>
            <a:chOff x="336" y="2496"/>
            <a:chExt cx="2009" cy="960"/>
          </a:xfrm>
        </p:grpSpPr>
        <p:sp>
          <p:nvSpPr>
            <p:cNvPr id="265222" name="Text Box 6"/>
            <p:cNvSpPr txBox="1">
              <a:spLocks noChangeArrowheads="1"/>
            </p:cNvSpPr>
            <p:nvPr/>
          </p:nvSpPr>
          <p:spPr bwMode="auto">
            <a:xfrm>
              <a:off x="1870" y="2496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5223" name="Text Box 7"/>
            <p:cNvSpPr txBox="1">
              <a:spLocks noChangeArrowheads="1"/>
            </p:cNvSpPr>
            <p:nvPr/>
          </p:nvSpPr>
          <p:spPr bwMode="auto">
            <a:xfrm>
              <a:off x="1864" y="2832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5224" name="Text Box 8"/>
            <p:cNvSpPr txBox="1">
              <a:spLocks noChangeArrowheads="1"/>
            </p:cNvSpPr>
            <p:nvPr/>
          </p:nvSpPr>
          <p:spPr bwMode="auto">
            <a:xfrm>
              <a:off x="1864" y="3168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GB" sz="2400">
                <a:solidFill>
                  <a:prstClr val="black"/>
                </a:solidFill>
              </a:endParaRPr>
            </a:p>
          </p:txBody>
        </p:sp>
        <p:sp>
          <p:nvSpPr>
            <p:cNvPr id="265225" name="AutoShape 9"/>
            <p:cNvSpPr>
              <a:spLocks noChangeArrowheads="1"/>
            </p:cNvSpPr>
            <p:nvPr/>
          </p:nvSpPr>
          <p:spPr bwMode="auto">
            <a:xfrm>
              <a:off x="336" y="2688"/>
              <a:ext cx="1037" cy="379"/>
            </a:xfrm>
            <a:prstGeom prst="wedgeRectCallout">
              <a:avLst>
                <a:gd name="adj1" fmla="val 95611"/>
                <a:gd name="adj2" fmla="val -1965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>
                  <a:solidFill>
                    <a:prstClr val="black"/>
                  </a:solidFill>
                </a:rPr>
                <a:t>Crude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403350" y="4108450"/>
            <a:ext cx="6335713" cy="1844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>
                <a:solidFill>
                  <a:prstClr val="black"/>
                </a:solidFill>
              </a:rPr>
              <a:t>Third factor = no role</a:t>
            </a:r>
            <a:endParaRPr lang="fr-FR" sz="2400" i="1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endParaRPr lang="fr-FR" sz="240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2400">
                <a:solidFill>
                  <a:prstClr val="black"/>
                </a:solidFill>
              </a:rPr>
              <a:t>Use crude OR to measure the association between exposure and outcome</a:t>
            </a: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468313" y="2622550"/>
            <a:ext cx="18907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 dirty="0" err="1">
                <a:solidFill>
                  <a:prstClr val="black"/>
                </a:solidFill>
              </a:rPr>
              <a:t>OR</a:t>
            </a:r>
            <a:r>
              <a:rPr lang="fr-FR" sz="2400" baseline="-25000" dirty="0" err="1">
                <a:solidFill>
                  <a:prstClr val="black"/>
                </a:solidFill>
              </a:rPr>
              <a:t>ad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dirty="0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err="1">
                <a:solidFill>
                  <a:prstClr val="black"/>
                </a:solidFill>
              </a:rPr>
              <a:t>OR</a:t>
            </a:r>
            <a:r>
              <a:rPr lang="fr-FR" sz="2400" baseline="-25000" dirty="0" err="1">
                <a:solidFill>
                  <a:prstClr val="black"/>
                </a:solidFill>
              </a:rPr>
              <a:t>Crude</a:t>
            </a:r>
            <a:endParaRPr lang="en-GB" sz="2400" baseline="-25000" dirty="0">
              <a:solidFill>
                <a:prstClr val="black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42326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How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several potential third factors</a:t>
            </a:r>
          </a:p>
        </p:txBody>
      </p:sp>
      <p:sp>
        <p:nvSpPr>
          <p:cNvPr id="271363" name="Line 3"/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743200"/>
            <a:ext cx="1600200" cy="2428875"/>
            <a:chOff x="576" y="2160"/>
            <a:chExt cx="1008" cy="153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2160"/>
              <a:ext cx="1008" cy="912"/>
              <a:chOff x="2784" y="1056"/>
              <a:chExt cx="2112" cy="1728"/>
            </a:xfrm>
          </p:grpSpPr>
          <p:sp>
            <p:nvSpPr>
              <p:cNvPr id="271366" name="Rectangle 6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a</a:t>
                </a:r>
              </a:p>
            </p:txBody>
          </p:sp>
          <p:sp>
            <p:nvSpPr>
              <p:cNvPr id="271367" name="Rectangle 7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c</a:t>
                </a:r>
              </a:p>
            </p:txBody>
          </p:sp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b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d</a:t>
                </a:r>
              </a:p>
            </p:txBody>
          </p:sp>
        </p:grpSp>
        <p:sp>
          <p:nvSpPr>
            <p:cNvPr id="271370" name="Text Box 10"/>
            <p:cNvSpPr txBox="1">
              <a:spLocks noChangeArrowheads="1"/>
            </p:cNvSpPr>
            <p:nvPr/>
          </p:nvSpPr>
          <p:spPr bwMode="auto">
            <a:xfrm>
              <a:off x="720" y="3438"/>
              <a:ext cx="723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dirty="0">
                  <a:solidFill>
                    <a:prstClr val="black"/>
                  </a:solidFill>
                </a:rPr>
                <a:t>OR </a:t>
              </a:r>
              <a:r>
                <a:rPr lang="fr-FR" sz="2000" dirty="0" err="1">
                  <a:solidFill>
                    <a:prstClr val="black"/>
                  </a:solidFill>
                </a:rPr>
                <a:t>crude</a:t>
              </a:r>
              <a:endParaRPr lang="fr-FR" sz="2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877"/>
          <p:cNvGrpSpPr>
            <a:grpSpLocks/>
          </p:cNvGrpSpPr>
          <p:nvPr/>
        </p:nvGrpSpPr>
        <p:grpSpPr bwMode="auto">
          <a:xfrm>
            <a:off x="5186363" y="1392238"/>
            <a:ext cx="1906587" cy="4629150"/>
            <a:chOff x="3267" y="877"/>
            <a:chExt cx="1201" cy="2916"/>
          </a:xfrm>
        </p:grpSpPr>
        <p:grpSp>
          <p:nvGrpSpPr>
            <p:cNvPr id="5" name="Group 755"/>
            <p:cNvGrpSpPr>
              <a:grpSpLocks/>
            </p:cNvGrpSpPr>
            <p:nvPr/>
          </p:nvGrpSpPr>
          <p:grpSpPr bwMode="auto">
            <a:xfrm>
              <a:off x="3267" y="877"/>
              <a:ext cx="1201" cy="2916"/>
              <a:chOff x="3267" y="877"/>
              <a:chExt cx="1201" cy="2916"/>
            </a:xfrm>
          </p:grpSpPr>
          <p:grpSp>
            <p:nvGrpSpPr>
              <p:cNvPr id="6" name="Group 154"/>
              <p:cNvGrpSpPr>
                <a:grpSpLocks/>
              </p:cNvGrpSpPr>
              <p:nvPr/>
            </p:nvGrpSpPr>
            <p:grpSpPr bwMode="auto">
              <a:xfrm>
                <a:off x="3267" y="877"/>
                <a:ext cx="1201" cy="917"/>
                <a:chOff x="3606" y="877"/>
                <a:chExt cx="1201" cy="917"/>
              </a:xfrm>
            </p:grpSpPr>
            <p:grpSp>
              <p:nvGrpSpPr>
                <p:cNvPr id="7" name="Group 81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44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4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5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6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448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1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452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53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0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455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6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7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8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459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1" name="Group 100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461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6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6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2" name="Group 155"/>
              <p:cNvGrpSpPr>
                <a:grpSpLocks/>
              </p:cNvGrpSpPr>
              <p:nvPr/>
            </p:nvGrpSpPr>
            <p:grpSpPr bwMode="auto">
              <a:xfrm>
                <a:off x="3267" y="1833"/>
                <a:ext cx="1201" cy="917"/>
                <a:chOff x="3606" y="877"/>
                <a:chExt cx="1201" cy="917"/>
              </a:xfrm>
            </p:grpSpPr>
            <p:grpSp>
              <p:nvGrpSpPr>
                <p:cNvPr id="13" name="Group 156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14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51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1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1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15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23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4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5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6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27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28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30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34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7" name="Group 175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536" name="Line 1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37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38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8" name="Group 179"/>
              <p:cNvGrpSpPr>
                <a:grpSpLocks/>
              </p:cNvGrpSpPr>
              <p:nvPr/>
            </p:nvGrpSpPr>
            <p:grpSpPr bwMode="auto">
              <a:xfrm>
                <a:off x="3267" y="2876"/>
                <a:ext cx="1201" cy="917"/>
                <a:chOff x="3606" y="877"/>
                <a:chExt cx="1201" cy="917"/>
              </a:xfrm>
            </p:grpSpPr>
            <p:grpSp>
              <p:nvGrpSpPr>
                <p:cNvPr id="19" name="Group 180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20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54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2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4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51" name="Text 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52" name="Text Box 1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22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5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6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58" name="Text Box 1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3" name="Group 199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560" name="Line 2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6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6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4" name="Group 756"/>
            <p:cNvGrpSpPr>
              <a:grpSpLocks/>
            </p:cNvGrpSpPr>
            <p:nvPr/>
          </p:nvGrpSpPr>
          <p:grpSpPr bwMode="auto">
            <a:xfrm>
              <a:off x="3267" y="1833"/>
              <a:ext cx="1201" cy="917"/>
              <a:chOff x="3606" y="877"/>
              <a:chExt cx="1201" cy="917"/>
            </a:xfrm>
          </p:grpSpPr>
          <p:grpSp>
            <p:nvGrpSpPr>
              <p:cNvPr id="25" name="Group 757"/>
              <p:cNvGrpSpPr>
                <a:grpSpLocks/>
              </p:cNvGrpSpPr>
              <p:nvPr/>
            </p:nvGrpSpPr>
            <p:grpSpPr bwMode="auto">
              <a:xfrm>
                <a:off x="4091" y="877"/>
                <a:ext cx="716" cy="917"/>
                <a:chOff x="3696" y="1344"/>
                <a:chExt cx="1838" cy="3100"/>
              </a:xfrm>
            </p:grpSpPr>
            <p:grpSp>
              <p:nvGrpSpPr>
                <p:cNvPr id="26" name="Group 758"/>
                <p:cNvGrpSpPr>
                  <a:grpSpLocks/>
                </p:cNvGrpSpPr>
                <p:nvPr/>
              </p:nvGrpSpPr>
              <p:grpSpPr bwMode="auto">
                <a:xfrm>
                  <a:off x="3696" y="1344"/>
                  <a:ext cx="864" cy="720"/>
                  <a:chOff x="2784" y="1056"/>
                  <a:chExt cx="2112" cy="1728"/>
                </a:xfrm>
              </p:grpSpPr>
              <p:sp>
                <p:nvSpPr>
                  <p:cNvPr id="272119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0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1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2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7" name="Group 763"/>
                <p:cNvGrpSpPr>
                  <a:grpSpLocks/>
                </p:cNvGrpSpPr>
                <p:nvPr/>
              </p:nvGrpSpPr>
              <p:grpSpPr bwMode="auto">
                <a:xfrm>
                  <a:off x="3696" y="2304"/>
                  <a:ext cx="864" cy="816"/>
                  <a:chOff x="2784" y="1056"/>
                  <a:chExt cx="2112" cy="1728"/>
                </a:xfrm>
              </p:grpSpPr>
              <p:sp>
                <p:nvSpPr>
                  <p:cNvPr id="272124" name="Rectangle 76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5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6" name="Rectangle 766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7" name="Rectangle 767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128" name="Text Box 768"/>
                <p:cNvSpPr txBox="1">
                  <a:spLocks noChangeArrowheads="1"/>
                </p:cNvSpPr>
                <p:nvPr/>
              </p:nvSpPr>
              <p:spPr bwMode="auto">
                <a:xfrm>
                  <a:off x="4656" y="1638"/>
                  <a:ext cx="832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29" name="Text Box 769"/>
                <p:cNvSpPr txBox="1">
                  <a:spLocks noChangeArrowheads="1"/>
                </p:cNvSpPr>
                <p:nvPr/>
              </p:nvSpPr>
              <p:spPr bwMode="auto">
                <a:xfrm>
                  <a:off x="4702" y="2689"/>
                  <a:ext cx="832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28" name="Group 770"/>
                <p:cNvGrpSpPr>
                  <a:grpSpLocks/>
                </p:cNvGrpSpPr>
                <p:nvPr/>
              </p:nvGrpSpPr>
              <p:grpSpPr bwMode="auto">
                <a:xfrm>
                  <a:off x="3696" y="3312"/>
                  <a:ext cx="864" cy="816"/>
                  <a:chOff x="2784" y="1056"/>
                  <a:chExt cx="2112" cy="1728"/>
                </a:xfrm>
              </p:grpSpPr>
              <p:sp>
                <p:nvSpPr>
                  <p:cNvPr id="272131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2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3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4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135" name="Text Box 775"/>
                <p:cNvSpPr txBox="1">
                  <a:spLocks noChangeArrowheads="1"/>
                </p:cNvSpPr>
                <p:nvPr/>
              </p:nvSpPr>
              <p:spPr bwMode="auto">
                <a:xfrm>
                  <a:off x="4700" y="3795"/>
                  <a:ext cx="780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9" name="Group 776"/>
              <p:cNvGrpSpPr>
                <a:grpSpLocks/>
              </p:cNvGrpSpPr>
              <p:nvPr/>
            </p:nvGrpSpPr>
            <p:grpSpPr bwMode="auto">
              <a:xfrm>
                <a:off x="3606" y="962"/>
                <a:ext cx="429" cy="611"/>
                <a:chOff x="1632" y="1632"/>
                <a:chExt cx="1920" cy="2064"/>
              </a:xfrm>
            </p:grpSpPr>
            <p:sp>
              <p:nvSpPr>
                <p:cNvPr id="272137" name="Line 777"/>
                <p:cNvSpPr>
                  <a:spLocks noChangeShapeType="1"/>
                </p:cNvSpPr>
                <p:nvPr/>
              </p:nvSpPr>
              <p:spPr bwMode="auto">
                <a:xfrm flipV="1">
                  <a:off x="1632" y="1632"/>
                  <a:ext cx="1920" cy="10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38" name="Line 778"/>
                <p:cNvSpPr>
                  <a:spLocks noChangeShapeType="1"/>
                </p:cNvSpPr>
                <p:nvPr/>
              </p:nvSpPr>
              <p:spPr bwMode="auto">
                <a:xfrm>
                  <a:off x="1632" y="2640"/>
                  <a:ext cx="1920" cy="105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39" name="Line 779"/>
                <p:cNvSpPr>
                  <a:spLocks noChangeShapeType="1"/>
                </p:cNvSpPr>
                <p:nvPr/>
              </p:nvSpPr>
              <p:spPr bwMode="auto">
                <a:xfrm>
                  <a:off x="1632" y="2640"/>
                  <a:ext cx="192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30" name="Group 878"/>
          <p:cNvGrpSpPr>
            <a:grpSpLocks/>
          </p:cNvGrpSpPr>
          <p:nvPr/>
        </p:nvGrpSpPr>
        <p:grpSpPr bwMode="auto">
          <a:xfrm>
            <a:off x="6194425" y="1052513"/>
            <a:ext cx="1906588" cy="1455737"/>
            <a:chOff x="3606" y="877"/>
            <a:chExt cx="1201" cy="917"/>
          </a:xfrm>
        </p:grpSpPr>
        <p:grpSp>
          <p:nvGrpSpPr>
            <p:cNvPr id="31" name="Group 87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24" name="Group 88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241" name="Rectangle 88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3" name="Rectangle 88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30" name="Group 88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246" name="Rectangle 88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7" name="Rectangle 88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8" name="Rectangle 88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9" name="Rectangle 88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250" name="Text Box 89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251" name="Text Box 89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34" name="Group 89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253" name="Rectangle 89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4" name="Rectangle 89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5" name="Rectangle 89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6" name="Rectangle 89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257" name="Text Box 89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35" name="Group 89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259" name="Line 89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260" name="Line 90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261" name="Line 90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36" name="Group 950"/>
          <p:cNvGrpSpPr>
            <a:grpSpLocks/>
          </p:cNvGrpSpPr>
          <p:nvPr/>
        </p:nvGrpSpPr>
        <p:grpSpPr bwMode="auto">
          <a:xfrm>
            <a:off x="6410325" y="1268413"/>
            <a:ext cx="1906588" cy="1455737"/>
            <a:chOff x="3606" y="877"/>
            <a:chExt cx="1201" cy="917"/>
          </a:xfrm>
        </p:grpSpPr>
        <p:grpSp>
          <p:nvGrpSpPr>
            <p:cNvPr id="272341" name="Group 95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48" name="Group 95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13" name="Rectangle 95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4" name="Rectangle 95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5" name="Rectangle 95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6" name="Rectangle 95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54" name="Group 95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18" name="Rectangle 95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9" name="Rectangle 95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0" name="Rectangle 96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1" name="Rectangle 96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22" name="Text Box 96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23" name="Text Box 96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58" name="Group 96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25" name="Rectangle 96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6" name="Rectangle 96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7" name="Rectangle 96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8" name="Rectangle 96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29" name="Text Box 96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59" name="Group 97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31" name="Line 97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32" name="Line 97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33" name="Line 97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60" name="Group 974"/>
          <p:cNvGrpSpPr>
            <a:grpSpLocks/>
          </p:cNvGrpSpPr>
          <p:nvPr/>
        </p:nvGrpSpPr>
        <p:grpSpPr bwMode="auto">
          <a:xfrm>
            <a:off x="6626225" y="1484313"/>
            <a:ext cx="1906588" cy="1455737"/>
            <a:chOff x="3606" y="877"/>
            <a:chExt cx="1201" cy="917"/>
          </a:xfrm>
        </p:grpSpPr>
        <p:grpSp>
          <p:nvGrpSpPr>
            <p:cNvPr id="272365" name="Group 975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72" name="Group 976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37" name="Rectangle 97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38" name="Rectangle 97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39" name="Rectangle 97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0" name="Rectangle 98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78" name="Group 981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42" name="Rectangle 982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3" name="Rectangle 983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4" name="Rectangle 984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5" name="Rectangle 985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46" name="Text Box 986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47" name="Text Box 987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82" name="Group 988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49" name="Rectangle 98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0" name="Rectangle 99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1" name="Rectangle 99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2" name="Rectangle 99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53" name="Text Box 993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83" name="Group 994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55" name="Line 995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56" name="Line 996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57" name="Line 997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84" name="Group 998"/>
          <p:cNvGrpSpPr>
            <a:grpSpLocks/>
          </p:cNvGrpSpPr>
          <p:nvPr/>
        </p:nvGrpSpPr>
        <p:grpSpPr bwMode="auto">
          <a:xfrm>
            <a:off x="6842125" y="1700213"/>
            <a:ext cx="1906588" cy="1455737"/>
            <a:chOff x="3606" y="877"/>
            <a:chExt cx="1201" cy="917"/>
          </a:xfrm>
        </p:grpSpPr>
        <p:grpSp>
          <p:nvGrpSpPr>
            <p:cNvPr id="272389" name="Group 99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96" name="Group 100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61" name="Rectangle 100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2" name="Rectangle 100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3" name="Rectangle 100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4" name="Rectangle 100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02" name="Group 100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66" name="Rectangle 100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7" name="Rectangle 100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8" name="Rectangle 100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9" name="Rectangle 100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70" name="Text Box 101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71" name="Text Box 101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06" name="Group 101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73" name="Rectangle 101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4" name="Rectangle 101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5" name="Rectangle 101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6" name="Rectangle 101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77" name="Text Box 101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07" name="Group 101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79" name="Line 101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80" name="Line 102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81" name="Line 102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08" name="Group 1022"/>
          <p:cNvGrpSpPr>
            <a:grpSpLocks/>
          </p:cNvGrpSpPr>
          <p:nvPr/>
        </p:nvGrpSpPr>
        <p:grpSpPr bwMode="auto">
          <a:xfrm>
            <a:off x="6410325" y="2492375"/>
            <a:ext cx="1906588" cy="1455738"/>
            <a:chOff x="3606" y="877"/>
            <a:chExt cx="1201" cy="917"/>
          </a:xfrm>
        </p:grpSpPr>
        <p:grpSp>
          <p:nvGrpSpPr>
            <p:cNvPr id="272413" name="Group 1023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20" name="Group 1024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85" name="Rectangle 102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6" name="Rectangle 102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7" name="Rectangle 102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8" name="Rectangle 102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26" name="Group 1029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90" name="Rectangle 1030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1" name="Rectangle 1031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2" name="Rectangle 1032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3" name="Rectangle 1033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94" name="Text Box 1034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95" name="Text Box 1035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30" name="Group 1036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97" name="Rectangle 103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8" name="Rectangle 103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9" name="Rectangle 103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00" name="Rectangle 104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01" name="Text Box 1041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31" name="Group 1042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03" name="Line 1043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04" name="Line 1044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05" name="Line 1045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32" name="Group 1046"/>
          <p:cNvGrpSpPr>
            <a:grpSpLocks/>
          </p:cNvGrpSpPr>
          <p:nvPr/>
        </p:nvGrpSpPr>
        <p:grpSpPr bwMode="auto">
          <a:xfrm>
            <a:off x="6626225" y="2708275"/>
            <a:ext cx="1906588" cy="1455738"/>
            <a:chOff x="3606" y="877"/>
            <a:chExt cx="1201" cy="917"/>
          </a:xfrm>
        </p:grpSpPr>
        <p:grpSp>
          <p:nvGrpSpPr>
            <p:cNvPr id="272437" name="Group 1047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44" name="Group 1048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09" name="Rectangle 104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0" name="Rectangle 105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1" name="Rectangle 105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2" name="Rectangle 105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50" name="Group 1053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14" name="Rectangle 105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5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6" name="Rectangle 105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7" name="Rectangle 105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18" name="Text Box 1058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19" name="Text Box 1059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54" name="Group 1060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21" name="Rectangle 106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2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3" name="Rectangle 106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4" name="Rectangle 106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25" name="Text Box 1065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55" name="Group 1066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27" name="Line 1067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28" name="Line 1068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29" name="Line 1069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56" name="Group 1070"/>
          <p:cNvGrpSpPr>
            <a:grpSpLocks/>
          </p:cNvGrpSpPr>
          <p:nvPr/>
        </p:nvGrpSpPr>
        <p:grpSpPr bwMode="auto">
          <a:xfrm>
            <a:off x="6842125" y="2924175"/>
            <a:ext cx="1906588" cy="1455738"/>
            <a:chOff x="3606" y="877"/>
            <a:chExt cx="1201" cy="917"/>
          </a:xfrm>
        </p:grpSpPr>
        <p:grpSp>
          <p:nvGrpSpPr>
            <p:cNvPr id="272461" name="Group 107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68" name="Group 107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33" name="Rectangle 107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4" name="Rectangle 107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5" name="Rectangle 107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6" name="Rectangle 107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74" name="Group 107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38" name="Rectangle 107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9" name="Rectangle 107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0" name="Rectangle 108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1" name="Rectangle 108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42" name="Text Box 108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43" name="Text Box 108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78" name="Group 108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45" name="Rectangle 108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6" name="Rectangle 108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7" name="Rectangle 108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8" name="Rectangle 108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49" name="Text Box 108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79" name="Group 109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51" name="Line 109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52" name="Line 109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53" name="Line 109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80" name="Group 1094"/>
          <p:cNvGrpSpPr>
            <a:grpSpLocks/>
          </p:cNvGrpSpPr>
          <p:nvPr/>
        </p:nvGrpSpPr>
        <p:grpSpPr bwMode="auto">
          <a:xfrm>
            <a:off x="7058025" y="3140075"/>
            <a:ext cx="1906588" cy="1455738"/>
            <a:chOff x="3606" y="877"/>
            <a:chExt cx="1201" cy="917"/>
          </a:xfrm>
        </p:grpSpPr>
        <p:grpSp>
          <p:nvGrpSpPr>
            <p:cNvPr id="272485" name="Group 1095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92" name="Group 1096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57" name="Rectangle 109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58" name="Rectangle 109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59" name="Rectangle 109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0" name="Rectangle 110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98" name="Group 1101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62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4" name="Rectangle 1104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5" name="Rectangle 1105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66" name="Text Box 1106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67" name="Text Box 1107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02" name="Group 1108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69" name="Rectangle 110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2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73" name="Text Box 1113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03" name="Group 1114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75" name="Line 1115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76" name="Line 1116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77" name="Line 1117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04" name="Group 1118"/>
          <p:cNvGrpSpPr>
            <a:grpSpLocks/>
          </p:cNvGrpSpPr>
          <p:nvPr/>
        </p:nvGrpSpPr>
        <p:grpSpPr bwMode="auto">
          <a:xfrm>
            <a:off x="6626225" y="4278313"/>
            <a:ext cx="1906588" cy="1455737"/>
            <a:chOff x="3606" y="877"/>
            <a:chExt cx="1201" cy="917"/>
          </a:xfrm>
        </p:grpSpPr>
        <p:grpSp>
          <p:nvGrpSpPr>
            <p:cNvPr id="272509" name="Group 111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16" name="Group 112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81" name="Rectangle 112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2" name="Rectangle 112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3" name="Rectangle 112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4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22" name="Group 112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8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7" name="Rectangle 112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8" name="Rectangle 112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9" name="Rectangle 112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90" name="Text Box 113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91" name="Text Box 113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26" name="Group 113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93" name="Rectangle 113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4" name="Rectangle 113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5" name="Rectangle 113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6" name="Rectangle 113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97" name="Text Box 113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27" name="Group 113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99" name="Line 113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00" name="Line 114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01" name="Line 114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28" name="Group 1142"/>
          <p:cNvGrpSpPr>
            <a:grpSpLocks/>
          </p:cNvGrpSpPr>
          <p:nvPr/>
        </p:nvGrpSpPr>
        <p:grpSpPr bwMode="auto">
          <a:xfrm>
            <a:off x="6842125" y="4494213"/>
            <a:ext cx="1906588" cy="1455737"/>
            <a:chOff x="3606" y="877"/>
            <a:chExt cx="1201" cy="917"/>
          </a:xfrm>
        </p:grpSpPr>
        <p:grpSp>
          <p:nvGrpSpPr>
            <p:cNvPr id="272533" name="Group 1143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40" name="Group 1144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0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6" name="Rectangle 114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7" name="Rectangle 114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8" name="Rectangle 114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46" name="Group 1149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10" name="Rectangle 1150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1" name="Rectangle 1151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2" name="Rectangle 1152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3" name="Rectangle 1153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14" name="Text Box 1154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15" name="Text Box 1155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50" name="Group 1156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17" name="Rectangle 115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8" name="Rectangle 115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9" name="Rectangle 115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20" name="Rectangle 116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21" name="Text Box 1161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51" name="Group 1162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23" name="Line 1163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24" name="Line 1164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25" name="Line 1165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52" name="Group 1166"/>
          <p:cNvGrpSpPr>
            <a:grpSpLocks/>
          </p:cNvGrpSpPr>
          <p:nvPr/>
        </p:nvGrpSpPr>
        <p:grpSpPr bwMode="auto">
          <a:xfrm>
            <a:off x="7058025" y="4710113"/>
            <a:ext cx="1906588" cy="1455737"/>
            <a:chOff x="3606" y="877"/>
            <a:chExt cx="1201" cy="917"/>
          </a:xfrm>
        </p:grpSpPr>
        <p:grpSp>
          <p:nvGrpSpPr>
            <p:cNvPr id="272557" name="Group 1167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64" name="Group 1168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29" name="Rectangle 116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0" name="Rectangle 117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1" name="Rectangle 117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2" name="Rectangle 117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70" name="Group 1173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34" name="Rectangle 117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5" name="Rectangle 117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6" name="Rectangle 117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7" name="Rectangle 117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38" name="Text Box 1178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39" name="Text Box 1179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74" name="Group 1180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41" name="Rectangle 118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2" name="Rectangle 118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3" name="Rectangle 118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4" name="Rectangle 118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45" name="Text Box 1185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81" name="Group 1186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47" name="Line 1187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48" name="Line 1188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49" name="Line 1189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83" name="Group 1190"/>
          <p:cNvGrpSpPr>
            <a:grpSpLocks/>
          </p:cNvGrpSpPr>
          <p:nvPr/>
        </p:nvGrpSpPr>
        <p:grpSpPr bwMode="auto">
          <a:xfrm>
            <a:off x="7273925" y="4926013"/>
            <a:ext cx="1906588" cy="1455737"/>
            <a:chOff x="3606" y="877"/>
            <a:chExt cx="1201" cy="917"/>
          </a:xfrm>
        </p:grpSpPr>
        <p:grpSp>
          <p:nvGrpSpPr>
            <p:cNvPr id="272584" name="Group 119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85" name="Group 119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53" name="Rectangle 119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4" name="Rectangle 119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5" name="Rectangle 119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6" name="Rectangle 119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86" name="Group 119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58" name="Rectangle 119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9" name="Rectangle 119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0" name="Rectangle 120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1" name="Rectangle 120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62" name="Text Box 120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63" name="Text Box 120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87" name="Group 120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65" name="Rectangle 120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6" name="Rectangle 120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7" name="Rectangle 120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8" name="Rectangle 120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69" name="Text Box 120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88" name="Group 121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71" name="Line 121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72" name="Line 121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73" name="Line 121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89" name="Group 1224"/>
          <p:cNvGrpSpPr>
            <a:grpSpLocks/>
          </p:cNvGrpSpPr>
          <p:nvPr/>
        </p:nvGrpSpPr>
        <p:grpSpPr bwMode="auto">
          <a:xfrm>
            <a:off x="2268538" y="1628775"/>
            <a:ext cx="2976562" cy="4824413"/>
            <a:chOff x="1429" y="1026"/>
            <a:chExt cx="1875" cy="3039"/>
          </a:xfrm>
        </p:grpSpPr>
        <p:grpSp>
          <p:nvGrpSpPr>
            <p:cNvPr id="272590" name="Group 1221"/>
            <p:cNvGrpSpPr>
              <a:grpSpLocks/>
            </p:cNvGrpSpPr>
            <p:nvPr/>
          </p:nvGrpSpPr>
          <p:grpSpPr bwMode="auto">
            <a:xfrm>
              <a:off x="1429" y="1026"/>
              <a:ext cx="1875" cy="3039"/>
              <a:chOff x="1429" y="1026"/>
              <a:chExt cx="1875" cy="3039"/>
            </a:xfrm>
          </p:grpSpPr>
          <p:grpSp>
            <p:nvGrpSpPr>
              <p:cNvPr id="272591" name="Group 13"/>
              <p:cNvGrpSpPr>
                <a:grpSpLocks/>
              </p:cNvGrpSpPr>
              <p:nvPr/>
            </p:nvGrpSpPr>
            <p:grpSpPr bwMode="auto">
              <a:xfrm>
                <a:off x="2245" y="1026"/>
                <a:ext cx="663" cy="472"/>
                <a:chOff x="2784" y="1056"/>
                <a:chExt cx="2112" cy="1728"/>
              </a:xfrm>
            </p:grpSpPr>
            <p:sp>
              <p:nvSpPr>
                <p:cNvPr id="271374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5" name="Rectangle 1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92" name="Group 18"/>
              <p:cNvGrpSpPr>
                <a:grpSpLocks/>
              </p:cNvGrpSpPr>
              <p:nvPr/>
            </p:nvGrpSpPr>
            <p:grpSpPr bwMode="auto">
              <a:xfrm>
                <a:off x="2245" y="1882"/>
                <a:ext cx="663" cy="535"/>
                <a:chOff x="2784" y="1056"/>
                <a:chExt cx="2112" cy="1728"/>
              </a:xfrm>
            </p:grpSpPr>
            <p:sp>
              <p:nvSpPr>
                <p:cNvPr id="271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0" name="Rectangle 2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2" name="Rectangle 2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1383" name="Text Box 23"/>
              <p:cNvSpPr txBox="1">
                <a:spLocks noChangeArrowheads="1"/>
              </p:cNvSpPr>
              <p:nvPr/>
            </p:nvSpPr>
            <p:spPr bwMode="auto">
              <a:xfrm>
                <a:off x="2883" y="1137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1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1384" name="Text Box 24"/>
              <p:cNvSpPr txBox="1">
                <a:spLocks noChangeArrowheads="1"/>
              </p:cNvSpPr>
              <p:nvPr/>
            </p:nvSpPr>
            <p:spPr bwMode="auto">
              <a:xfrm>
                <a:off x="2919" y="2055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2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93" name="Group 25"/>
              <p:cNvGrpSpPr>
                <a:grpSpLocks/>
              </p:cNvGrpSpPr>
              <p:nvPr/>
            </p:nvGrpSpPr>
            <p:grpSpPr bwMode="auto">
              <a:xfrm>
                <a:off x="2245" y="2659"/>
                <a:ext cx="663" cy="535"/>
                <a:chOff x="2784" y="1056"/>
                <a:chExt cx="2112" cy="1728"/>
              </a:xfrm>
            </p:grpSpPr>
            <p:sp>
              <p:nvSpPr>
                <p:cNvPr id="2713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8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1390" name="Text Box 30"/>
              <p:cNvSpPr txBox="1">
                <a:spLocks noChangeArrowheads="1"/>
              </p:cNvSpPr>
              <p:nvPr/>
            </p:nvSpPr>
            <p:spPr bwMode="auto">
              <a:xfrm>
                <a:off x="2919" y="3087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3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2" name="Line 32"/>
              <p:cNvSpPr>
                <a:spLocks noChangeShapeType="1"/>
              </p:cNvSpPr>
              <p:nvPr/>
            </p:nvSpPr>
            <p:spPr bwMode="auto">
              <a:xfrm flipV="1">
                <a:off x="1429" y="1505"/>
                <a:ext cx="749" cy="6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3" name="Line 33"/>
              <p:cNvSpPr>
                <a:spLocks noChangeShapeType="1"/>
              </p:cNvSpPr>
              <p:nvPr/>
            </p:nvSpPr>
            <p:spPr bwMode="auto">
              <a:xfrm>
                <a:off x="1429" y="2177"/>
                <a:ext cx="749" cy="6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4" name="Line 34"/>
              <p:cNvSpPr>
                <a:spLocks noChangeShapeType="1"/>
              </p:cNvSpPr>
              <p:nvPr/>
            </p:nvSpPr>
            <p:spPr bwMode="auto">
              <a:xfrm flipV="1">
                <a:off x="1429" y="2165"/>
                <a:ext cx="749" cy="1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94" name="Group 1214"/>
              <p:cNvGrpSpPr>
                <a:grpSpLocks/>
              </p:cNvGrpSpPr>
              <p:nvPr/>
            </p:nvGrpSpPr>
            <p:grpSpPr bwMode="auto">
              <a:xfrm>
                <a:off x="2245" y="3530"/>
                <a:ext cx="663" cy="535"/>
                <a:chOff x="2784" y="1056"/>
                <a:chExt cx="2112" cy="1728"/>
              </a:xfrm>
            </p:grpSpPr>
            <p:sp>
              <p:nvSpPr>
                <p:cNvPr id="272575" name="Rectangle 121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6" name="Rectangle 121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7" name="Rectangle 121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8" name="Rectangle 121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79" name="Text Box 1219"/>
              <p:cNvSpPr txBox="1">
                <a:spLocks noChangeArrowheads="1"/>
              </p:cNvSpPr>
              <p:nvPr/>
            </p:nvSpPr>
            <p:spPr bwMode="auto">
              <a:xfrm>
                <a:off x="2925" y="3789"/>
                <a:ext cx="3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i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2580" name="Line 1220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725" cy="15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2582" name="Text Box 1222"/>
            <p:cNvSpPr txBox="1">
              <a:spLocks noChangeArrowheads="1"/>
            </p:cNvSpPr>
            <p:nvPr/>
          </p:nvSpPr>
          <p:spPr bwMode="auto">
            <a:xfrm>
              <a:off x="2299" y="3240"/>
              <a:ext cx="54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solidFill>
                    <a:prstClr val="black"/>
                  </a:solidFill>
                </a:rPr>
                <a:t>etc.</a:t>
              </a:r>
            </a:p>
          </p:txBody>
        </p:sp>
      </p:grpSp>
      <p:sp>
        <p:nvSpPr>
          <p:cNvPr id="429" name="Footer Placeholder 4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724495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How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several potential third factors</a:t>
            </a:r>
          </a:p>
        </p:txBody>
      </p:sp>
      <p:sp>
        <p:nvSpPr>
          <p:cNvPr id="273411" name="Line 3"/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3830" name="Text Box 422"/>
          <p:cNvSpPr txBox="1">
            <a:spLocks noChangeArrowheads="1"/>
          </p:cNvSpPr>
          <p:nvPr/>
        </p:nvSpPr>
        <p:spPr bwMode="auto">
          <a:xfrm>
            <a:off x="2009775" y="1981200"/>
            <a:ext cx="4848225" cy="2462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Multivariable analysis …</a:t>
            </a:r>
          </a:p>
          <a:p>
            <a:pPr algn="ctr"/>
            <a:endParaRPr lang="en-GB">
              <a:solidFill>
                <a:prstClr val="black"/>
              </a:solidFill>
            </a:endParaRPr>
          </a:p>
          <a:p>
            <a:pPr algn="ctr"/>
            <a:endParaRPr lang="en-GB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800">
                <a:solidFill>
                  <a:prstClr val="black"/>
                </a:solidFill>
              </a:rPr>
              <a:t>The most practical one:</a:t>
            </a:r>
          </a:p>
          <a:p>
            <a:pPr algn="ctr">
              <a:lnSpc>
                <a:spcPct val="150000"/>
              </a:lnSpc>
            </a:pPr>
            <a:r>
              <a:rPr lang="en-GB" sz="3200">
                <a:solidFill>
                  <a:prstClr val="black"/>
                </a:solidFill>
              </a:rPr>
              <a:t>Logistic Regression</a:t>
            </a:r>
            <a:endParaRPr lang="en-GB" sz="28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096050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6358" y="2075765"/>
            <a:ext cx="6400800" cy="165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Algerian" panose="04020705040A02060702" pitchFamily="82" charset="0"/>
              </a:rPr>
              <a:t>Should we consider any interaction?</a:t>
            </a:r>
          </a:p>
        </p:txBody>
      </p:sp>
    </p:spTree>
    <p:extLst>
      <p:ext uri="{BB962C8B-B14F-4D97-AF65-F5344CB8AC3E}">
        <p14:creationId xmlns:p14="http://schemas.microsoft.com/office/powerpoint/2010/main" val="587106660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pic>
        <p:nvPicPr>
          <p:cNvPr id="6" name="Picture 4" descr="lotus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457200"/>
            <a:ext cx="7360708" cy="5520531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143000" y="1447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err="1">
                <a:solidFill>
                  <a:prstClr val="white"/>
                </a:solidFill>
              </a:rPr>
              <a:t>Research</a:t>
            </a:r>
            <a:r>
              <a:rPr lang="fr-FR" sz="3200" b="1">
                <a:solidFill>
                  <a:prstClr val="white"/>
                </a:solidFill>
              </a:rPr>
              <a:t> by Love . .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41910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ran" pitchFamily="2" charset="-78"/>
              </a:rPr>
              <a:t>از توجه شما سپاسگزارم</a:t>
            </a:r>
            <a:endParaRPr lang="en-US" sz="4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84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Kinds of </a:t>
            </a:r>
            <a:r>
              <a:rPr 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RELATIONSHIPS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</a:t>
            </a:r>
            <a:b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VARIABLE(S) </a:t>
            </a:r>
            <a:b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RESEARCH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71800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b="1">
                <a:latin typeface="Arial" charset="0"/>
              </a:rPr>
              <a:t>CONFOUNDING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b="1">
                <a:latin typeface="Arial" charset="0"/>
              </a:rPr>
              <a:t>MEDIATION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b="1">
                <a:latin typeface="Arial" charset="0"/>
              </a:rPr>
              <a:t>COLLINEARITY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n-US" b="1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b="1">
                <a:latin typeface="Arial" charset="0"/>
              </a:rPr>
              <a:t>EFFECT MODIFICATION</a:t>
            </a:r>
          </a:p>
          <a:p>
            <a:pPr>
              <a:buClr>
                <a:srgbClr val="FF0000"/>
              </a:buClr>
              <a:buNone/>
            </a:pPr>
            <a:r>
              <a:rPr lang="en-US" sz="2400" b="1">
                <a:latin typeface="Arial" charset="0"/>
              </a:rPr>
              <a:t>	(INTERACTION OR MODERATION)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51977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2895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prstClr val="black"/>
                </a:solidFill>
              </a:rPr>
              <a:t>A confusion of effect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114800"/>
            <a:ext cx="2590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6564" y="4041060"/>
            <a:ext cx="2590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1189704"/>
            <a:ext cx="3429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514600" y="3505200"/>
            <a:ext cx="1143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9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40417 0.00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929007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points in:</a:t>
            </a:r>
          </a:p>
        </p:txBody>
      </p:sp>
    </p:spTree>
    <p:extLst>
      <p:ext uri="{BB962C8B-B14F-4D97-AF65-F5344CB8AC3E}">
        <p14:creationId xmlns:p14="http://schemas.microsoft.com/office/powerpoint/2010/main" val="262938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err="1"/>
              <a:t>Effect</a:t>
            </a:r>
            <a:r>
              <a:rPr lang="fr-FR" u="sng"/>
              <a:t> Modification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/>
              <a:t>It’s  not a </a:t>
            </a:r>
            <a:r>
              <a:rPr lang="fr-FR" sz="2800" err="1"/>
              <a:t>bias</a:t>
            </a:r>
            <a:r>
              <a:rPr lang="fr-FR" sz="280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/>
              <a:t>Global </a:t>
            </a:r>
            <a:r>
              <a:rPr lang="fr-FR" sz="2800" err="1"/>
              <a:t>analysis</a:t>
            </a:r>
            <a:r>
              <a:rPr lang="fr-FR" sz="2800"/>
              <a:t> / </a:t>
            </a:r>
            <a:r>
              <a:rPr lang="fr-FR" sz="2800" err="1"/>
              <a:t>Crude</a:t>
            </a:r>
            <a:r>
              <a:rPr lang="fr-FR" sz="2800"/>
              <a:t> OR  </a:t>
            </a:r>
            <a:r>
              <a:rPr lang="fr-FR" sz="2800" err="1"/>
              <a:t>is</a:t>
            </a:r>
            <a:r>
              <a:rPr lang="fr-FR" sz="2800"/>
              <a:t> </a:t>
            </a:r>
            <a:r>
              <a:rPr lang="fr-FR" sz="2800" err="1"/>
              <a:t>meaningless</a:t>
            </a:r>
            <a:r>
              <a:rPr lang="fr-FR" sz="280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 err="1"/>
              <a:t>Results</a:t>
            </a:r>
            <a:r>
              <a:rPr lang="fr-FR" sz="2800"/>
              <a:t> should </a:t>
            </a:r>
            <a:r>
              <a:rPr lang="fr-FR" sz="2800" err="1"/>
              <a:t>be</a:t>
            </a:r>
            <a:r>
              <a:rPr lang="fr-FR" sz="2800"/>
              <a:t> </a:t>
            </a:r>
            <a:r>
              <a:rPr lang="fr-FR" sz="2800" err="1"/>
              <a:t>analysed</a:t>
            </a:r>
            <a:r>
              <a:rPr lang="fr-FR" sz="2800"/>
              <a:t> in </a:t>
            </a:r>
            <a:r>
              <a:rPr lang="fr-FR" sz="2800" err="1"/>
              <a:t>each</a:t>
            </a:r>
            <a:r>
              <a:rPr lang="fr-FR" sz="2800"/>
              <a:t> stratum </a:t>
            </a:r>
            <a:r>
              <a:rPr lang="fr-FR" sz="2800" i="1" err="1"/>
              <a:t>separately</a:t>
            </a:r>
            <a:r>
              <a:rPr lang="fr-FR" sz="280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points in:</a:t>
            </a:r>
          </a:p>
        </p:txBody>
      </p:sp>
    </p:spTree>
    <p:extLst>
      <p:ext uri="{BB962C8B-B14F-4D97-AF65-F5344CB8AC3E}">
        <p14:creationId xmlns:p14="http://schemas.microsoft.com/office/powerpoint/2010/main" val="406996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xmlns="" id="{D0BF0286-38C4-40FE-BECD-C0C885393DB8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711200" y="457200"/>
          <a:ext cx="777081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7766977" imgH="2767824" progId="Excel.Chart.8">
                  <p:embed/>
                </p:oleObj>
              </mc:Choice>
              <mc:Fallback>
                <p:oleObj r:id="rId4" imgW="7766977" imgH="2767824" progId="Excel.Char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xmlns="" id="{D0BF0286-38C4-40FE-BECD-C0C885393DB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57200"/>
                        <a:ext cx="7770813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3">
            <a:extLst>
              <a:ext uri="{FF2B5EF4-FFF2-40B4-BE49-F238E27FC236}">
                <a16:creationId xmlns:a16="http://schemas.microsoft.com/office/drawing/2014/main" xmlns="" id="{21476765-22AC-4DAE-BF98-20221A27F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71550"/>
            <a:ext cx="1320800" cy="473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25" tIns="49148" rIns="95125" bIns="49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27" name="Object 4">
            <a:extLst>
              <a:ext uri="{FF2B5EF4-FFF2-40B4-BE49-F238E27FC236}">
                <a16:creationId xmlns:a16="http://schemas.microsoft.com/office/drawing/2014/main" xmlns="" id="{C0AF5811-1B12-4F01-8A1C-5649090CA9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3600450"/>
          <a:ext cx="4368800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6" imgW="4371211" imgH="2767824" progId="Excel.Chart.8">
                  <p:embed/>
                </p:oleObj>
              </mc:Choice>
              <mc:Fallback>
                <p:oleObj r:id="rId6" imgW="4371211" imgH="2767824" progId="Excel.Chart.8">
                  <p:embed/>
                  <p:pic>
                    <p:nvPicPr>
                      <p:cNvPr id="1027" name="Object 4">
                        <a:extLst>
                          <a:ext uri="{FF2B5EF4-FFF2-40B4-BE49-F238E27FC236}">
                            <a16:creationId xmlns:a16="http://schemas.microsoft.com/office/drawing/2014/main" xmlns="" id="{C0AF5811-1B12-4F01-8A1C-5649090CA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600450"/>
                        <a:ext cx="4368800" cy="277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5">
            <a:extLst>
              <a:ext uri="{FF2B5EF4-FFF2-40B4-BE49-F238E27FC236}">
                <a16:creationId xmlns:a16="http://schemas.microsoft.com/office/drawing/2014/main" xmlns="" id="{8D2F3F4E-60FB-49F2-83B7-DC096E4A7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114800"/>
            <a:ext cx="1320800" cy="473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25" tIns="49148" rIns="95125" bIns="49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fr-FR" sz="2800"/>
              <a:t>Strategy to take into account</a:t>
            </a:r>
            <a:br>
              <a:rPr lang="fr-FR" sz="2800"/>
            </a:br>
            <a:r>
              <a:rPr lang="fr-FR" sz="2800"/>
              <a:t>a third factor in data analysis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2967038" cy="4651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None/>
            </a:pPr>
            <a:r>
              <a:rPr lang="fr-FR"/>
              <a:t>1) Crude analysis</a:t>
            </a:r>
          </a:p>
          <a:p>
            <a:pPr marL="457200" indent="-457200">
              <a:buFontTx/>
              <a:buAutoNum type="arabicPeriod"/>
            </a:pPr>
            <a:endParaRPr lang="fr-FR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81088" y="3429000"/>
            <a:ext cx="1600200" cy="1447800"/>
            <a:chOff x="2784" y="1056"/>
            <a:chExt cx="2112" cy="1728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2784" y="1056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2784" y="1920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3840" y="1056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3840" y="1920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d</a:t>
              </a:r>
            </a:p>
          </p:txBody>
        </p:sp>
      </p:grp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065213" y="5410200"/>
            <a:ext cx="160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>
                <a:solidFill>
                  <a:prstClr val="black"/>
                </a:solidFill>
              </a:rPr>
              <a:t>Crude OR</a:t>
            </a: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395288" y="1989138"/>
            <a:ext cx="33131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2) Stratified analysis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771775" y="2133600"/>
            <a:ext cx="5630863" cy="3816350"/>
            <a:chOff x="1746" y="1344"/>
            <a:chExt cx="3547" cy="240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810" y="1344"/>
              <a:ext cx="864" cy="720"/>
              <a:chOff x="2784" y="1056"/>
              <a:chExt cx="2112" cy="1728"/>
            </a:xfrm>
          </p:grpSpPr>
          <p:sp>
            <p:nvSpPr>
              <p:cNvPr id="112651" name="Rectangle 11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a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2" name="Rectangle 12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c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3" name="Rectangle 13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b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4" name="Rectangle 14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d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810" y="2932"/>
              <a:ext cx="864" cy="816"/>
              <a:chOff x="2784" y="1056"/>
              <a:chExt cx="2112" cy="1728"/>
            </a:xfrm>
          </p:grpSpPr>
          <p:sp>
            <p:nvSpPr>
              <p:cNvPr id="112656" name="Rectangle 16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a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7" name="Rectangle 17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c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8" name="Rectangle 18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b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9" name="Rectangle 19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d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4770" y="1440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4818" y="312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V="1">
              <a:off x="1746" y="1632"/>
              <a:ext cx="1920" cy="100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672" name="Line 32"/>
            <p:cNvSpPr>
              <a:spLocks noChangeShapeType="1"/>
            </p:cNvSpPr>
            <p:nvPr/>
          </p:nvSpPr>
          <p:spPr bwMode="auto">
            <a:xfrm>
              <a:off x="1746" y="2640"/>
              <a:ext cx="1950" cy="8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678" name="Text Box 38"/>
            <p:cNvSpPr txBox="1">
              <a:spLocks noChangeArrowheads="1"/>
            </p:cNvSpPr>
            <p:nvPr/>
          </p:nvSpPr>
          <p:spPr bwMode="auto">
            <a:xfrm>
              <a:off x="2472" y="2341"/>
              <a:ext cx="1129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srgbClr val="C0504D"/>
                  </a:solidFill>
                  <a:cs typeface="Arial" charset="0"/>
                </a:rPr>
                <a:t>≠ </a:t>
              </a:r>
              <a:r>
                <a:rPr lang="fr-FR" sz="2400">
                  <a:solidFill>
                    <a:srgbClr val="C0504D"/>
                  </a:solidFill>
                </a:rPr>
                <a:t>levels of</a:t>
              </a:r>
              <a:br>
                <a:rPr lang="fr-FR" sz="2400">
                  <a:solidFill>
                    <a:srgbClr val="C0504D"/>
                  </a:solidFill>
                </a:rPr>
              </a:br>
              <a:r>
                <a:rPr lang="fr-FR" sz="2400">
                  <a:solidFill>
                    <a:srgbClr val="C0504D"/>
                  </a:solidFill>
                </a:rPr>
                <a:t>third factor</a:t>
              </a:r>
            </a:p>
          </p:txBody>
        </p:sp>
      </p:grp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282571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133156" name="Line 36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>
            <a:off x="323850" y="1992313"/>
            <a:ext cx="6351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3) Compare </a:t>
            </a:r>
            <a:r>
              <a:rPr lang="fr-FR" sz="2400" err="1">
                <a:solidFill>
                  <a:prstClr val="black"/>
                </a:solidFill>
              </a:rPr>
              <a:t>stratified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ORs</a:t>
            </a:r>
            <a:r>
              <a:rPr lang="fr-FR" sz="2400">
                <a:solidFill>
                  <a:prstClr val="black"/>
                </a:solidFill>
              </a:rPr>
              <a:t>: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133158" name="Rectangle 38"/>
          <p:cNvSpPr>
            <a:spLocks noChangeArrowheads="1"/>
          </p:cNvSpPr>
          <p:nvPr/>
        </p:nvSpPr>
        <p:spPr bwMode="auto">
          <a:xfrm>
            <a:off x="381000" y="3182938"/>
            <a:ext cx="5919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4) Where is the crude OR?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8800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61123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323850" y="1557338"/>
            <a:ext cx="4895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5a)</a:t>
            </a:r>
          </a:p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			OR</a:t>
            </a:r>
            <a:r>
              <a:rPr lang="fr-FR" sz="2400" baseline="-25000">
                <a:solidFill>
                  <a:prstClr val="black"/>
                </a:solidFill>
              </a:rPr>
              <a:t>1 </a:t>
            </a:r>
            <a:r>
              <a:rPr lang="fr-FR" sz="2400">
                <a:solidFill>
                  <a:prstClr val="black"/>
                </a:solidFill>
              </a:rPr>
              <a:t>≠ OR</a:t>
            </a:r>
            <a:r>
              <a:rPr lang="fr-FR" sz="2400" baseline="-25000">
                <a:solidFill>
                  <a:prstClr val="black"/>
                </a:solidFill>
              </a:rPr>
              <a:t>2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baseline="-25000">
                <a:solidFill>
                  <a:prstClr val="black"/>
                </a:solidFill>
              </a:rPr>
              <a:t> </a:t>
            </a:r>
            <a:endParaRPr lang="fr-FR" sz="240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859338" y="1557338"/>
            <a:ext cx="3189287" cy="1223962"/>
            <a:chOff x="3061" y="981"/>
            <a:chExt cx="2009" cy="771"/>
          </a:xfrm>
        </p:grpSpPr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595" y="981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1127" name="Text Box 7"/>
            <p:cNvSpPr txBox="1">
              <a:spLocks noChangeArrowheads="1"/>
            </p:cNvSpPr>
            <p:nvPr/>
          </p:nvSpPr>
          <p:spPr bwMode="auto">
            <a:xfrm>
              <a:off x="4589" y="146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1129" name="AutoShape 9"/>
            <p:cNvSpPr>
              <a:spLocks noChangeArrowheads="1"/>
            </p:cNvSpPr>
            <p:nvPr/>
          </p:nvSpPr>
          <p:spPr bwMode="auto">
            <a:xfrm>
              <a:off x="3061" y="1218"/>
              <a:ext cx="1037" cy="379"/>
            </a:xfrm>
            <a:prstGeom prst="wedgeRectCallout">
              <a:avLst>
                <a:gd name="adj1" fmla="val 95611"/>
                <a:gd name="adj2" fmla="val -1965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>
                  <a:solidFill>
                    <a:prstClr val="black"/>
                  </a:solidFill>
                </a:rPr>
                <a:t>Crude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61135" name="Rectangle 15"/>
          <p:cNvSpPr>
            <a:spLocks noChangeArrowheads="1"/>
          </p:cNvSpPr>
          <p:nvPr/>
        </p:nvSpPr>
        <p:spPr bwMode="auto">
          <a:xfrm>
            <a:off x="1187450" y="4797425"/>
            <a:ext cx="6335713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prstClr val="black"/>
                </a:solidFill>
              </a:rPr>
              <a:t>Don’t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compute</a:t>
            </a:r>
            <a:r>
              <a:rPr lang="fr-FR" sz="2400">
                <a:solidFill>
                  <a:prstClr val="black"/>
                </a:solidFill>
              </a:rPr>
              <a:t> an </a:t>
            </a:r>
            <a:r>
              <a:rPr lang="fr-FR" sz="2400" err="1">
                <a:solidFill>
                  <a:prstClr val="black"/>
                </a:solidFill>
              </a:rPr>
              <a:t>adjusted</a:t>
            </a:r>
            <a:r>
              <a:rPr lang="fr-FR" sz="2400">
                <a:solidFill>
                  <a:prstClr val="black"/>
                </a:solidFill>
              </a:rPr>
              <a:t> OR</a:t>
            </a:r>
          </a:p>
          <a:p>
            <a:endParaRPr lang="fr-FR" sz="2400">
              <a:solidFill>
                <a:prstClr val="black"/>
              </a:solidFill>
            </a:endParaRPr>
          </a:p>
          <a:p>
            <a:r>
              <a:rPr lang="fr-FR" sz="2400">
                <a:solidFill>
                  <a:prstClr val="black"/>
                </a:solidFill>
              </a:rPr>
              <a:t>Report Stratum-</a:t>
            </a:r>
            <a:r>
              <a:rPr lang="fr-FR" sz="2400" err="1">
                <a:solidFill>
                  <a:prstClr val="black"/>
                </a:solidFill>
              </a:rPr>
              <a:t>specific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results</a:t>
            </a:r>
            <a:r>
              <a:rPr lang="fr-FR" sz="2400">
                <a:solidFill>
                  <a:prstClr val="black"/>
                </a:solidFill>
              </a:rPr>
              <a:t> of the association </a:t>
            </a:r>
            <a:r>
              <a:rPr lang="fr-FR" sz="2400" err="1">
                <a:solidFill>
                  <a:prstClr val="black"/>
                </a:solidFill>
              </a:rPr>
              <a:t>between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exposure</a:t>
            </a:r>
            <a:r>
              <a:rPr lang="fr-FR" sz="2400">
                <a:solidFill>
                  <a:prstClr val="black"/>
                </a:solidFill>
              </a:rPr>
              <a:t> and </a:t>
            </a:r>
            <a:r>
              <a:rPr lang="fr-FR" sz="2400" err="1">
                <a:solidFill>
                  <a:prstClr val="black"/>
                </a:solidFill>
              </a:rPr>
              <a:t>outcome</a:t>
            </a:r>
            <a:endParaRPr lang="fr-FR" sz="2400">
              <a:solidFill>
                <a:prstClr val="black"/>
              </a:solidFill>
            </a:endParaRPr>
          </a:p>
        </p:txBody>
      </p:sp>
      <p:pic>
        <p:nvPicPr>
          <p:cNvPr id="261138" name="Picture 18" descr="957038_stop_sign239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438" y="3716338"/>
            <a:ext cx="1104900" cy="1085850"/>
          </a:xfrm>
          <a:prstGeom prst="rect">
            <a:avLst/>
          </a:prstGeom>
          <a:noFill/>
        </p:spPr>
      </p:pic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1331913" y="3141663"/>
            <a:ext cx="4679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>
                <a:solidFill>
                  <a:prstClr val="black"/>
                </a:solidFill>
              </a:rPr>
              <a:t>Third factor = Effect modifier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4038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CC0000"/>
                </a:solidFill>
              </a:rPr>
              <a:t>If it is clinically important</a:t>
            </a:r>
          </a:p>
        </p:txBody>
      </p:sp>
    </p:spTree>
    <p:extLst>
      <p:ext uri="{BB962C8B-B14F-4D97-AF65-F5344CB8AC3E}">
        <p14:creationId xmlns:p14="http://schemas.microsoft.com/office/powerpoint/2010/main" val="133392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5" grpId="0" build="p"/>
      <p:bldP spid="261139" grpId="0" build="p"/>
      <p:bldP spid="1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679</Words>
  <Application>Microsoft Office PowerPoint</Application>
  <PresentationFormat>On-screen Show (4:3)</PresentationFormat>
  <Paragraphs>387</Paragraphs>
  <Slides>15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1_Office Theme</vt:lpstr>
      <vt:lpstr>3_Office Theme</vt:lpstr>
      <vt:lpstr>Default Design</vt:lpstr>
      <vt:lpstr>Microsoft Excel Chart</vt:lpstr>
      <vt:lpstr>Considering  3rd Factor(S)  in Causality</vt:lpstr>
      <vt:lpstr>Kinds of RELATIONSHIPS OF  3rd VARIABLE(S)  IN RESEARCH</vt:lpstr>
      <vt:lpstr>PowerPoint Presentation</vt:lpstr>
      <vt:lpstr>PowerPoint Presentation</vt:lpstr>
      <vt:lpstr>Effect Modification</vt:lpstr>
      <vt:lpstr>PowerPoint Presentation</vt:lpstr>
      <vt:lpstr>Strategy to take into account a third factor in 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Davood Khalili</dc:creator>
  <cp:lastModifiedBy>Art</cp:lastModifiedBy>
  <cp:revision>30</cp:revision>
  <dcterms:created xsi:type="dcterms:W3CDTF">2015-11-17T16:35:54Z</dcterms:created>
  <dcterms:modified xsi:type="dcterms:W3CDTF">2019-10-05T09:49:15Z</dcterms:modified>
</cp:coreProperties>
</file>