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8"/>
  </p:notesMasterIdLst>
  <p:handoutMasterIdLst>
    <p:handoutMasterId r:id="rId129"/>
  </p:handoutMasterIdLst>
  <p:sldIdLst>
    <p:sldId id="256" r:id="rId3"/>
    <p:sldId id="453" r:id="rId4"/>
    <p:sldId id="455" r:id="rId5"/>
    <p:sldId id="429" r:id="rId6"/>
    <p:sldId id="436" r:id="rId7"/>
    <p:sldId id="259" r:id="rId8"/>
    <p:sldId id="341" r:id="rId9"/>
    <p:sldId id="342" r:id="rId10"/>
    <p:sldId id="343" r:id="rId11"/>
    <p:sldId id="345" r:id="rId12"/>
    <p:sldId id="443" r:id="rId13"/>
    <p:sldId id="346" r:id="rId14"/>
    <p:sldId id="348" r:id="rId15"/>
    <p:sldId id="350" r:id="rId16"/>
    <p:sldId id="351" r:id="rId17"/>
    <p:sldId id="425" r:id="rId18"/>
    <p:sldId id="427" r:id="rId19"/>
    <p:sldId id="352" r:id="rId20"/>
    <p:sldId id="344" r:id="rId21"/>
    <p:sldId id="444" r:id="rId22"/>
    <p:sldId id="445" r:id="rId23"/>
    <p:sldId id="353" r:id="rId24"/>
    <p:sldId id="428" r:id="rId25"/>
    <p:sldId id="354" r:id="rId26"/>
    <p:sldId id="355" r:id="rId27"/>
    <p:sldId id="356" r:id="rId28"/>
    <p:sldId id="360" r:id="rId29"/>
    <p:sldId id="370" r:id="rId30"/>
    <p:sldId id="369" r:id="rId31"/>
    <p:sldId id="357" r:id="rId32"/>
    <p:sldId id="371" r:id="rId33"/>
    <p:sldId id="358" r:id="rId34"/>
    <p:sldId id="447" r:id="rId35"/>
    <p:sldId id="446" r:id="rId36"/>
    <p:sldId id="473" r:id="rId37"/>
    <p:sldId id="469" r:id="rId38"/>
    <p:sldId id="470" r:id="rId39"/>
    <p:sldId id="471" r:id="rId40"/>
    <p:sldId id="472" r:id="rId41"/>
    <p:sldId id="475" r:id="rId42"/>
    <p:sldId id="449" r:id="rId43"/>
    <p:sldId id="448" r:id="rId44"/>
    <p:sldId id="359" r:id="rId45"/>
    <p:sldId id="383" r:id="rId46"/>
    <p:sldId id="433" r:id="rId47"/>
    <p:sldId id="431" r:id="rId48"/>
    <p:sldId id="432" r:id="rId49"/>
    <p:sldId id="347" r:id="rId50"/>
    <p:sldId id="434" r:id="rId51"/>
    <p:sldId id="384" r:id="rId52"/>
    <p:sldId id="364" r:id="rId53"/>
    <p:sldId id="456" r:id="rId54"/>
    <p:sldId id="365" r:id="rId55"/>
    <p:sldId id="361" r:id="rId56"/>
    <p:sldId id="366" r:id="rId57"/>
    <p:sldId id="367" r:id="rId58"/>
    <p:sldId id="372" r:id="rId59"/>
    <p:sldId id="373" r:id="rId60"/>
    <p:sldId id="374" r:id="rId61"/>
    <p:sldId id="375" r:id="rId62"/>
    <p:sldId id="385" r:id="rId63"/>
    <p:sldId id="386" r:id="rId64"/>
    <p:sldId id="387" r:id="rId65"/>
    <p:sldId id="376" r:id="rId66"/>
    <p:sldId id="378" r:id="rId67"/>
    <p:sldId id="435" r:id="rId68"/>
    <p:sldId id="388" r:id="rId69"/>
    <p:sldId id="379" r:id="rId70"/>
    <p:sldId id="390" r:id="rId71"/>
    <p:sldId id="476" r:id="rId72"/>
    <p:sldId id="391" r:id="rId73"/>
    <p:sldId id="477" r:id="rId74"/>
    <p:sldId id="478" r:id="rId75"/>
    <p:sldId id="392" r:id="rId76"/>
    <p:sldId id="393" r:id="rId77"/>
    <p:sldId id="394" r:id="rId78"/>
    <p:sldId id="389" r:id="rId79"/>
    <p:sldId id="437" r:id="rId80"/>
    <p:sldId id="395" r:id="rId81"/>
    <p:sldId id="438" r:id="rId82"/>
    <p:sldId id="396" r:id="rId83"/>
    <p:sldId id="397" r:id="rId84"/>
    <p:sldId id="404" r:id="rId85"/>
    <p:sldId id="454" r:id="rId86"/>
    <p:sldId id="405" r:id="rId87"/>
    <p:sldId id="450" r:id="rId88"/>
    <p:sldId id="406" r:id="rId89"/>
    <p:sldId id="407" r:id="rId90"/>
    <p:sldId id="408" r:id="rId91"/>
    <p:sldId id="480" r:id="rId92"/>
    <p:sldId id="479" r:id="rId93"/>
    <p:sldId id="398" r:id="rId94"/>
    <p:sldId id="399" r:id="rId95"/>
    <p:sldId id="400" r:id="rId96"/>
    <p:sldId id="439" r:id="rId97"/>
    <p:sldId id="401" r:id="rId98"/>
    <p:sldId id="459" r:id="rId99"/>
    <p:sldId id="458" r:id="rId100"/>
    <p:sldId id="402" r:id="rId101"/>
    <p:sldId id="440" r:id="rId102"/>
    <p:sldId id="403" r:id="rId103"/>
    <p:sldId id="380" r:id="rId104"/>
    <p:sldId id="409" r:id="rId105"/>
    <p:sldId id="410" r:id="rId106"/>
    <p:sldId id="411" r:id="rId107"/>
    <p:sldId id="412" r:id="rId108"/>
    <p:sldId id="441" r:id="rId109"/>
    <p:sldId id="413" r:id="rId110"/>
    <p:sldId id="414" r:id="rId111"/>
    <p:sldId id="451" r:id="rId112"/>
    <p:sldId id="415" r:id="rId113"/>
    <p:sldId id="416" r:id="rId114"/>
    <p:sldId id="417" r:id="rId115"/>
    <p:sldId id="424" r:id="rId116"/>
    <p:sldId id="452" r:id="rId117"/>
    <p:sldId id="418" r:id="rId118"/>
    <p:sldId id="419" r:id="rId119"/>
    <p:sldId id="420" r:id="rId120"/>
    <p:sldId id="421" r:id="rId121"/>
    <p:sldId id="422" r:id="rId122"/>
    <p:sldId id="423" r:id="rId123"/>
    <p:sldId id="442" r:id="rId124"/>
    <p:sldId id="368" r:id="rId125"/>
    <p:sldId id="331" r:id="rId126"/>
    <p:sldId id="460" r:id="rId127"/>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8" autoAdjust="0"/>
    <p:restoredTop sz="94723" autoAdjust="0"/>
  </p:normalViewPr>
  <p:slideViewPr>
    <p:cSldViewPr>
      <p:cViewPr varScale="1">
        <p:scale>
          <a:sx n="81" d="100"/>
          <a:sy n="81" d="100"/>
        </p:scale>
        <p:origin x="1493" y="-82"/>
      </p:cViewPr>
      <p:guideLst>
        <p:guide orient="horz" pos="2160"/>
        <p:guide pos="2880"/>
      </p:guideLst>
    </p:cSldViewPr>
  </p:slideViewPr>
  <p:outlineViewPr>
    <p:cViewPr>
      <p:scale>
        <a:sx n="33" d="100"/>
        <a:sy n="33" d="100"/>
      </p:scale>
      <p:origin x="0" y="4340"/>
    </p:cViewPr>
  </p:outlineViewPr>
  <p:notesTextViewPr>
    <p:cViewPr>
      <p:scale>
        <a:sx n="100" d="100"/>
        <a:sy n="100" d="100"/>
      </p:scale>
      <p:origin x="0" y="0"/>
    </p:cViewPr>
  </p:notesTextViewPr>
  <p:sorterViewPr>
    <p:cViewPr>
      <p:scale>
        <a:sx n="66" d="100"/>
        <a:sy n="66" d="100"/>
      </p:scale>
      <p:origin x="0" y="-1891"/>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handoutMaster" Target="handoutMasters/handoutMaster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2937" y="0"/>
            <a:ext cx="3076363" cy="511731"/>
          </a:xfrm>
          <a:prstGeom prst="rect">
            <a:avLst/>
          </a:prstGeom>
        </p:spPr>
        <p:txBody>
          <a:bodyPr vert="horz" lIns="99048" tIns="49524" rIns="99048" bIns="49524" rtlCol="1"/>
          <a:lstStyle>
            <a:lvl1pPr algn="r">
              <a:defRPr sz="1300"/>
            </a:lvl1pPr>
          </a:lstStyle>
          <a:p>
            <a:endParaRPr lang="fa-IR"/>
          </a:p>
        </p:txBody>
      </p:sp>
      <p:sp>
        <p:nvSpPr>
          <p:cNvPr id="3" name="Date Placeholder 2"/>
          <p:cNvSpPr>
            <a:spLocks noGrp="1"/>
          </p:cNvSpPr>
          <p:nvPr>
            <p:ph type="dt" sz="quarter" idx="1"/>
          </p:nvPr>
        </p:nvSpPr>
        <p:spPr>
          <a:xfrm>
            <a:off x="1644" y="0"/>
            <a:ext cx="3076363" cy="511731"/>
          </a:xfrm>
          <a:prstGeom prst="rect">
            <a:avLst/>
          </a:prstGeom>
        </p:spPr>
        <p:txBody>
          <a:bodyPr vert="horz" lIns="99048" tIns="49524" rIns="99048" bIns="49524" rtlCol="1"/>
          <a:lstStyle>
            <a:lvl1pPr algn="l">
              <a:defRPr sz="1300"/>
            </a:lvl1pPr>
          </a:lstStyle>
          <a:p>
            <a:fld id="{09268F25-18DB-43AC-8639-36B2BA3429EA}" type="datetimeFigureOut">
              <a:rPr lang="fa-IR" smtClean="0"/>
              <a:pPr/>
              <a:t>09/04/1443</a:t>
            </a:fld>
            <a:endParaRPr lang="fa-IR"/>
          </a:p>
        </p:txBody>
      </p:sp>
      <p:sp>
        <p:nvSpPr>
          <p:cNvPr id="4" name="Footer Placeholder 3"/>
          <p:cNvSpPr>
            <a:spLocks noGrp="1"/>
          </p:cNvSpPr>
          <p:nvPr>
            <p:ph type="ftr" sz="quarter" idx="2"/>
          </p:nvPr>
        </p:nvSpPr>
        <p:spPr>
          <a:xfrm>
            <a:off x="4022937" y="9721106"/>
            <a:ext cx="3076363" cy="511731"/>
          </a:xfrm>
          <a:prstGeom prst="rect">
            <a:avLst/>
          </a:prstGeom>
        </p:spPr>
        <p:txBody>
          <a:bodyPr vert="horz" lIns="99048" tIns="49524" rIns="99048" bIns="49524" rtlCol="1" anchor="b"/>
          <a:lstStyle>
            <a:lvl1pPr algn="r">
              <a:defRPr sz="1300"/>
            </a:lvl1pPr>
          </a:lstStyle>
          <a:p>
            <a:endParaRPr lang="fa-IR"/>
          </a:p>
        </p:txBody>
      </p:sp>
      <p:sp>
        <p:nvSpPr>
          <p:cNvPr id="5" name="Slide Number Placeholder 4"/>
          <p:cNvSpPr>
            <a:spLocks noGrp="1"/>
          </p:cNvSpPr>
          <p:nvPr>
            <p:ph type="sldNum" sz="quarter" idx="3"/>
          </p:nvPr>
        </p:nvSpPr>
        <p:spPr>
          <a:xfrm>
            <a:off x="1644" y="9721106"/>
            <a:ext cx="3076363" cy="511731"/>
          </a:xfrm>
          <a:prstGeom prst="rect">
            <a:avLst/>
          </a:prstGeom>
        </p:spPr>
        <p:txBody>
          <a:bodyPr vert="horz" lIns="99048" tIns="49524" rIns="99048" bIns="49524" rtlCol="1" anchor="b"/>
          <a:lstStyle>
            <a:lvl1pPr algn="l">
              <a:defRPr sz="1300"/>
            </a:lvl1pPr>
          </a:lstStyle>
          <a:p>
            <a:fld id="{8FF42CA9-59E1-4D35-B9C1-1CABE26A606E}" type="slidenum">
              <a:rPr lang="fa-IR" smtClean="0"/>
              <a:pPr/>
              <a:t>‹#›</a:t>
            </a:fld>
            <a:endParaRPr lang="fa-I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94" name="Rectangle 2"/>
          <p:cNvSpPr>
            <a:spLocks noGrp="1" noChangeArrowheads="1"/>
          </p:cNvSpPr>
          <p:nvPr>
            <p:ph type="hdr" sz="quarter"/>
          </p:nvPr>
        </p:nvSpPr>
        <p:spPr bwMode="auto">
          <a:xfrm>
            <a:off x="3" y="2"/>
            <a:ext cx="3184825" cy="573921"/>
          </a:xfrm>
          <a:prstGeom prst="rect">
            <a:avLst/>
          </a:prstGeom>
          <a:noFill/>
          <a:ln w="9525">
            <a:noFill/>
            <a:miter lim="800000"/>
            <a:headEnd/>
            <a:tailEnd/>
          </a:ln>
          <a:effectLst/>
        </p:spPr>
        <p:txBody>
          <a:bodyPr vert="horz" wrap="square" lIns="99104" tIns="49551" rIns="99104" bIns="49551" numCol="1" anchor="t" anchorCtr="0" compatLnSpc="1">
            <a:prstTxWarp prst="textNoShape">
              <a:avLst/>
            </a:prstTxWarp>
          </a:bodyPr>
          <a:lstStyle>
            <a:lvl1pPr algn="l">
              <a:defRPr sz="1200"/>
            </a:lvl1pPr>
          </a:lstStyle>
          <a:p>
            <a:endParaRPr lang="en-US"/>
          </a:p>
        </p:txBody>
      </p:sp>
      <p:sp>
        <p:nvSpPr>
          <p:cNvPr id="1048795" name="Rectangle 3"/>
          <p:cNvSpPr>
            <a:spLocks noGrp="1" noChangeArrowheads="1"/>
          </p:cNvSpPr>
          <p:nvPr>
            <p:ph type="dt" idx="1"/>
          </p:nvPr>
        </p:nvSpPr>
        <p:spPr bwMode="auto">
          <a:xfrm>
            <a:off x="4162624" y="2"/>
            <a:ext cx="3184825" cy="573921"/>
          </a:xfrm>
          <a:prstGeom prst="rect">
            <a:avLst/>
          </a:prstGeom>
          <a:noFill/>
          <a:ln w="9525">
            <a:noFill/>
            <a:miter lim="800000"/>
            <a:headEnd/>
            <a:tailEnd/>
          </a:ln>
          <a:effectLst/>
        </p:spPr>
        <p:txBody>
          <a:bodyPr vert="horz" wrap="square" lIns="99104" tIns="49551" rIns="99104" bIns="49551" numCol="1" anchor="t" anchorCtr="0" compatLnSpc="1">
            <a:prstTxWarp prst="textNoShape">
              <a:avLst/>
            </a:prstTxWarp>
          </a:bodyPr>
          <a:lstStyle>
            <a:lvl1pPr algn="r">
              <a:defRPr sz="1200"/>
            </a:lvl1pPr>
          </a:lstStyle>
          <a:p>
            <a:endParaRPr lang="en-US"/>
          </a:p>
        </p:txBody>
      </p:sp>
      <p:sp>
        <p:nvSpPr>
          <p:cNvPr id="1048796" name="Rectangle 4"/>
          <p:cNvSpPr>
            <a:spLocks noGrp="1" noRot="1" noChangeAspect="1" noChangeArrowheads="1" noTextEdit="1"/>
          </p:cNvSpPr>
          <p:nvPr>
            <p:ph type="sldImg" idx="2"/>
          </p:nvPr>
        </p:nvSpPr>
        <p:spPr bwMode="auto">
          <a:xfrm>
            <a:off x="811213" y="858838"/>
            <a:ext cx="5726112" cy="4295775"/>
          </a:xfrm>
          <a:prstGeom prst="rect">
            <a:avLst/>
          </a:prstGeom>
          <a:noFill/>
          <a:ln w="9525">
            <a:solidFill>
              <a:srgbClr val="000000"/>
            </a:solidFill>
            <a:miter lim="800000"/>
            <a:headEnd/>
            <a:tailEnd/>
          </a:ln>
          <a:effectLst/>
        </p:spPr>
      </p:sp>
      <p:sp>
        <p:nvSpPr>
          <p:cNvPr id="1048797" name="Rectangle 5"/>
          <p:cNvSpPr>
            <a:spLocks noGrp="1" noChangeArrowheads="1"/>
          </p:cNvSpPr>
          <p:nvPr>
            <p:ph type="body" sz="quarter" idx="3"/>
          </p:nvPr>
        </p:nvSpPr>
        <p:spPr bwMode="auto">
          <a:xfrm>
            <a:off x="734583" y="5442471"/>
            <a:ext cx="5879929" cy="5154620"/>
          </a:xfrm>
          <a:prstGeom prst="rect">
            <a:avLst/>
          </a:prstGeom>
          <a:noFill/>
          <a:ln w="9525">
            <a:noFill/>
            <a:miter lim="800000"/>
            <a:headEnd/>
            <a:tailEnd/>
          </a:ln>
          <a:effectLst/>
        </p:spPr>
        <p:txBody>
          <a:bodyPr vert="horz" wrap="square" lIns="99104" tIns="49551" rIns="99104" bIns="4955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98" name="Rectangle 6"/>
          <p:cNvSpPr>
            <a:spLocks noGrp="1" noChangeArrowheads="1"/>
          </p:cNvSpPr>
          <p:nvPr>
            <p:ph type="ftr" sz="quarter" idx="4"/>
          </p:nvPr>
        </p:nvSpPr>
        <p:spPr bwMode="auto">
          <a:xfrm>
            <a:off x="3" y="10879608"/>
            <a:ext cx="3184825" cy="573920"/>
          </a:xfrm>
          <a:prstGeom prst="rect">
            <a:avLst/>
          </a:prstGeom>
          <a:noFill/>
          <a:ln w="9525">
            <a:noFill/>
            <a:miter lim="800000"/>
            <a:headEnd/>
            <a:tailEnd/>
          </a:ln>
          <a:effectLst/>
        </p:spPr>
        <p:txBody>
          <a:bodyPr vert="horz" wrap="square" lIns="99104" tIns="49551" rIns="99104" bIns="49551" numCol="1" anchor="b" anchorCtr="0" compatLnSpc="1">
            <a:prstTxWarp prst="textNoShape">
              <a:avLst/>
            </a:prstTxWarp>
          </a:bodyPr>
          <a:lstStyle>
            <a:lvl1pPr algn="l">
              <a:defRPr sz="1200"/>
            </a:lvl1pPr>
          </a:lstStyle>
          <a:p>
            <a:endParaRPr lang="en-US"/>
          </a:p>
        </p:txBody>
      </p:sp>
      <p:sp>
        <p:nvSpPr>
          <p:cNvPr id="1048799" name="Rectangle 7"/>
          <p:cNvSpPr>
            <a:spLocks noGrp="1" noChangeArrowheads="1"/>
          </p:cNvSpPr>
          <p:nvPr>
            <p:ph type="sldNum" sz="quarter" idx="5"/>
          </p:nvPr>
        </p:nvSpPr>
        <p:spPr bwMode="auto">
          <a:xfrm>
            <a:off x="4162624" y="10879608"/>
            <a:ext cx="3184825" cy="573920"/>
          </a:xfrm>
          <a:prstGeom prst="rect">
            <a:avLst/>
          </a:prstGeom>
          <a:noFill/>
          <a:ln w="9525">
            <a:noFill/>
            <a:miter lim="800000"/>
            <a:headEnd/>
            <a:tailEnd/>
          </a:ln>
          <a:effectLst/>
        </p:spPr>
        <p:txBody>
          <a:bodyPr vert="horz" wrap="square" lIns="99104" tIns="49551" rIns="99104" bIns="49551" numCol="1" anchor="b" anchorCtr="0" compatLnSpc="1">
            <a:prstTxWarp prst="textNoShape">
              <a:avLst/>
            </a:prstTxWarp>
          </a:bodyPr>
          <a:lstStyle>
            <a:lvl1pPr algn="r">
              <a:defRPr sz="12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A9A0EA98-5831-4853-B862-C702E6EB345C}" type="slidenum">
              <a:rPr lang="en-US" smtClean="0"/>
              <a:pPr/>
              <a:t>33</a:t>
            </a:fld>
            <a:endParaRPr lang="en-US"/>
          </a:p>
        </p:txBody>
      </p:sp>
    </p:spTree>
    <p:extLst>
      <p:ext uri="{BB962C8B-B14F-4D97-AF65-F5344CB8AC3E}">
        <p14:creationId xmlns:p14="http://schemas.microsoft.com/office/powerpoint/2010/main" val="3155994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A0EA98-5831-4853-B862-C702E6EB345C}" type="slidenum">
              <a:rPr lang="en-US" smtClean="0"/>
              <a:pPr/>
              <a:t>79</a:t>
            </a:fld>
            <a:endParaRPr lang="en-US"/>
          </a:p>
        </p:txBody>
      </p:sp>
    </p:spTree>
    <p:extLst>
      <p:ext uri="{BB962C8B-B14F-4D97-AF65-F5344CB8AC3E}">
        <p14:creationId xmlns:p14="http://schemas.microsoft.com/office/powerpoint/2010/main" val="4125480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A0EA98-5831-4853-B862-C702E6EB345C}" type="slidenum">
              <a:rPr lang="en-US" smtClean="0"/>
              <a:pPr/>
              <a:t>100</a:t>
            </a:fld>
            <a:endParaRPr lang="en-US"/>
          </a:p>
        </p:txBody>
      </p:sp>
    </p:spTree>
    <p:extLst>
      <p:ext uri="{BB962C8B-B14F-4D97-AF65-F5344CB8AC3E}">
        <p14:creationId xmlns:p14="http://schemas.microsoft.com/office/powerpoint/2010/main" val="3277218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A0EA98-5831-4853-B862-C702E6EB345C}" type="slidenum">
              <a:rPr lang="en-US" smtClean="0"/>
              <a:pPr/>
              <a:t>112</a:t>
            </a:fld>
            <a:endParaRPr lang="en-US"/>
          </a:p>
        </p:txBody>
      </p:sp>
    </p:spTree>
    <p:extLst>
      <p:ext uri="{BB962C8B-B14F-4D97-AF65-F5344CB8AC3E}">
        <p14:creationId xmlns:p14="http://schemas.microsoft.com/office/powerpoint/2010/main" val="4135509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A9A0EA98-5831-4853-B862-C702E6EB345C}" type="slidenum">
              <a:rPr lang="en-US" smtClean="0"/>
              <a:pPr/>
              <a:t>123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2130425"/>
            <a:ext cx="7772400" cy="1470025"/>
          </a:xfrm>
        </p:spPr>
        <p:txBody>
          <a:bodyPr/>
          <a:lstStyle/>
          <a:p>
            <a:r>
              <a:rPr lang="en-US"/>
              <a:t>Click to edit Master title style</a:t>
            </a:r>
          </a:p>
        </p:txBody>
      </p:sp>
      <p:sp>
        <p:nvSpPr>
          <p:cNvPr id="1048582"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48583" name="Date Placeholder 3"/>
          <p:cNvSpPr>
            <a:spLocks noGrp="1"/>
          </p:cNvSpPr>
          <p:nvPr>
            <p:ph type="dt" sz="half" idx="10"/>
          </p:nvPr>
        </p:nvSpPr>
        <p:spPr/>
        <p:txBody>
          <a:bodyPr/>
          <a:lstStyle/>
          <a:p>
            <a:fld id="{DB8CD213-93B6-4014-91B0-BE985C6AE85C}" type="datetime1">
              <a:rPr lang="en-US" smtClean="0"/>
              <a:pPr/>
              <a:t>11/14/2021</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1A6E4302-6D73-4081-AF7E-E29A1A119C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1048783" name="Title 1"/>
          <p:cNvSpPr>
            <a:spLocks noGrp="1"/>
          </p:cNvSpPr>
          <p:nvPr>
            <p:ph type="title"/>
          </p:nvPr>
        </p:nvSpPr>
        <p:spPr/>
        <p:txBody>
          <a:bodyPr/>
          <a:lstStyle/>
          <a:p>
            <a:r>
              <a:rPr lang="en-US"/>
              <a:t>Click to edit Master title style</a:t>
            </a:r>
          </a:p>
        </p:txBody>
      </p:sp>
      <p:sp>
        <p:nvSpPr>
          <p:cNvPr id="1048784"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85" name="Date Placeholder 3"/>
          <p:cNvSpPr>
            <a:spLocks noGrp="1"/>
          </p:cNvSpPr>
          <p:nvPr>
            <p:ph type="dt" sz="half" idx="10"/>
          </p:nvPr>
        </p:nvSpPr>
        <p:spPr/>
        <p:txBody>
          <a:bodyPr/>
          <a:lstStyle/>
          <a:p>
            <a:fld id="{FCAC23D6-C166-4137-9896-23DA70AA39F5}" type="datetime1">
              <a:rPr lang="en-US" smtClean="0"/>
              <a:pPr/>
              <a:t>11/14/2021</a:t>
            </a:fld>
            <a:endParaRPr lang="en-US"/>
          </a:p>
        </p:txBody>
      </p:sp>
      <p:sp>
        <p:nvSpPr>
          <p:cNvPr id="1048786" name="Footer Placeholder 4"/>
          <p:cNvSpPr>
            <a:spLocks noGrp="1"/>
          </p:cNvSpPr>
          <p:nvPr>
            <p:ph type="ftr" sz="quarter" idx="11"/>
          </p:nvPr>
        </p:nvSpPr>
        <p:spPr/>
        <p:txBody>
          <a:bodyPr/>
          <a:lstStyle/>
          <a:p>
            <a:endParaRPr lang="en-US"/>
          </a:p>
        </p:txBody>
      </p:sp>
      <p:sp>
        <p:nvSpPr>
          <p:cNvPr id="1048787" name="Slide Number Placeholder 5"/>
          <p:cNvSpPr>
            <a:spLocks noGrp="1"/>
          </p:cNvSpPr>
          <p:nvPr>
            <p:ph type="sldNum" sz="quarter" idx="12"/>
          </p:nvPr>
        </p:nvSpPr>
        <p:spPr/>
        <p:txBody>
          <a:bodyPr/>
          <a:lstStyle/>
          <a:p>
            <a:fld id="{1A6E4302-6D73-4081-AF7E-E29A1A119C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48767"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1048768"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69" name="Date Placeholder 3"/>
          <p:cNvSpPr>
            <a:spLocks noGrp="1"/>
          </p:cNvSpPr>
          <p:nvPr>
            <p:ph type="dt" sz="half" idx="10"/>
          </p:nvPr>
        </p:nvSpPr>
        <p:spPr/>
        <p:txBody>
          <a:bodyPr/>
          <a:lstStyle/>
          <a:p>
            <a:fld id="{BEDEB1C0-6C5A-4D9D-BE5B-76648986C53C}" type="datetime1">
              <a:rPr lang="en-US" smtClean="0"/>
              <a:pPr/>
              <a:t>11/14/2021</a:t>
            </a:fld>
            <a:endParaRPr lang="en-US"/>
          </a:p>
        </p:txBody>
      </p:sp>
      <p:sp>
        <p:nvSpPr>
          <p:cNvPr id="1048770" name="Footer Placeholder 4"/>
          <p:cNvSpPr>
            <a:spLocks noGrp="1"/>
          </p:cNvSpPr>
          <p:nvPr>
            <p:ph type="ftr" sz="quarter" idx="11"/>
          </p:nvPr>
        </p:nvSpPr>
        <p:spPr/>
        <p:txBody>
          <a:bodyPr/>
          <a:lstStyle/>
          <a:p>
            <a:endParaRPr lang="en-US"/>
          </a:p>
        </p:txBody>
      </p:sp>
      <p:sp>
        <p:nvSpPr>
          <p:cNvPr id="1048771" name="Slide Number Placeholder 5"/>
          <p:cNvSpPr>
            <a:spLocks noGrp="1"/>
          </p:cNvSpPr>
          <p:nvPr>
            <p:ph type="sldNum" sz="quarter" idx="12"/>
          </p:nvPr>
        </p:nvSpPr>
        <p:spPr/>
        <p:txBody>
          <a:bodyPr/>
          <a:lstStyle/>
          <a:p>
            <a:fld id="{1A6E4302-6D73-4081-AF7E-E29A1A119CC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859"/>
            <a:ext cx="7772400" cy="1470025"/>
          </a:xfrm>
        </p:spPr>
        <p:txBody>
          <a:bodyPr/>
          <a:lstStyle/>
          <a:p>
            <a:r>
              <a:rPr lang="en-US"/>
              <a:t>Click to edit Master title style</a:t>
            </a:r>
            <a:endParaRPr lang="fa-IR"/>
          </a:p>
        </p:txBody>
      </p:sp>
      <p:sp>
        <p:nvSpPr>
          <p:cNvPr id="3" name="Subtitle 2"/>
          <p:cNvSpPr>
            <a:spLocks noGrp="1"/>
          </p:cNvSpPr>
          <p:nvPr>
            <p:ph type="subTitle" idx="1"/>
          </p:nvPr>
        </p:nvSpPr>
        <p:spPr>
          <a:xfrm>
            <a:off x="1371601" y="3886199"/>
            <a:ext cx="6400801" cy="1752600"/>
          </a:xfrm>
        </p:spPr>
        <p:txBody>
          <a:bodyPr/>
          <a:lstStyle>
            <a:lvl1pPr marL="0" indent="0" algn="ctr">
              <a:buNone/>
              <a:defRPr>
                <a:solidFill>
                  <a:schemeClr val="tx1">
                    <a:tint val="75000"/>
                  </a:schemeClr>
                </a:solidFill>
              </a:defRPr>
            </a:lvl1pPr>
            <a:lvl2pPr marL="457130" indent="0" algn="ctr">
              <a:buNone/>
              <a:defRPr>
                <a:solidFill>
                  <a:schemeClr val="tx1">
                    <a:tint val="75000"/>
                  </a:schemeClr>
                </a:solidFill>
              </a:defRPr>
            </a:lvl2pPr>
            <a:lvl3pPr marL="914260" indent="0" algn="ctr">
              <a:buNone/>
              <a:defRPr>
                <a:solidFill>
                  <a:schemeClr val="tx1">
                    <a:tint val="75000"/>
                  </a:schemeClr>
                </a:solidFill>
              </a:defRPr>
            </a:lvl3pPr>
            <a:lvl4pPr marL="1371392" indent="0" algn="ctr">
              <a:buNone/>
              <a:defRPr>
                <a:solidFill>
                  <a:schemeClr val="tx1">
                    <a:tint val="75000"/>
                  </a:schemeClr>
                </a:solidFill>
              </a:defRPr>
            </a:lvl4pPr>
            <a:lvl5pPr marL="1828522" indent="0" algn="ctr">
              <a:buNone/>
              <a:defRPr>
                <a:solidFill>
                  <a:schemeClr val="tx1">
                    <a:tint val="75000"/>
                  </a:schemeClr>
                </a:solidFill>
              </a:defRPr>
            </a:lvl5pPr>
            <a:lvl6pPr marL="2285652" indent="0" algn="ctr">
              <a:buNone/>
              <a:defRPr>
                <a:solidFill>
                  <a:schemeClr val="tx1">
                    <a:tint val="75000"/>
                  </a:schemeClr>
                </a:solidFill>
              </a:defRPr>
            </a:lvl6pPr>
            <a:lvl7pPr marL="2742783" indent="0" algn="ctr">
              <a:buNone/>
              <a:defRPr>
                <a:solidFill>
                  <a:schemeClr val="tx1">
                    <a:tint val="75000"/>
                  </a:schemeClr>
                </a:solidFill>
              </a:defRPr>
            </a:lvl7pPr>
            <a:lvl8pPr marL="3199913" indent="0" algn="ctr">
              <a:buNone/>
              <a:defRPr>
                <a:solidFill>
                  <a:schemeClr val="tx1">
                    <a:tint val="75000"/>
                  </a:schemeClr>
                </a:solidFill>
              </a:defRPr>
            </a:lvl8pPr>
            <a:lvl9pPr marL="3657043" indent="0" algn="ctr">
              <a:buNone/>
              <a:defRPr>
                <a:solidFill>
                  <a:schemeClr val="tx1">
                    <a:tint val="75000"/>
                  </a:schemeClr>
                </a:solidFill>
              </a:defRPr>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752541F6-6619-417F-A106-AF956D404EF8}" type="datetimeFigureOut">
              <a:rPr lang="fa-IR" smtClean="0"/>
              <a:t>09/04/1443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9709AE-A498-4163-B03D-D814ADC8CCA8}" type="slidenum">
              <a:rPr lang="fa-IR" smtClean="0"/>
              <a:t>‹#›</a:t>
            </a:fld>
            <a:endParaRPr lang="fa-IR"/>
          </a:p>
        </p:txBody>
      </p:sp>
    </p:spTree>
    <p:extLst>
      <p:ext uri="{BB962C8B-B14F-4D97-AF65-F5344CB8AC3E}">
        <p14:creationId xmlns:p14="http://schemas.microsoft.com/office/powerpoint/2010/main" val="66820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999" b="1"/>
            </a:lvl1pPr>
          </a:lstStyle>
          <a:p>
            <a:r>
              <a:rPr lang="en-US" dirty="0"/>
              <a:t>Click to edit Master title style</a:t>
            </a:r>
            <a:endParaRPr lang="fa-IR" dirty="0"/>
          </a:p>
        </p:txBody>
      </p:sp>
      <p:sp>
        <p:nvSpPr>
          <p:cNvPr id="3" name="Content Placeholder 2"/>
          <p:cNvSpPr>
            <a:spLocks noGrp="1"/>
          </p:cNvSpPr>
          <p:nvPr>
            <p:ph idx="1"/>
          </p:nvPr>
        </p:nvSpPr>
        <p:spPr/>
        <p:txBody>
          <a:bodyPr/>
          <a:lstStyle>
            <a:lvl1pPr algn="l" rtl="0">
              <a:defRPr/>
            </a:lvl1pPr>
            <a:lvl2pPr algn="l" rtl="0">
              <a:defRPr/>
            </a:lvl2pPr>
            <a:lvl3pPr algn="l" rtl="0">
              <a:defRPr/>
            </a:lvl3pPr>
            <a:lvl4pPr algn="l" rtl="0">
              <a:defRPr/>
            </a:lvl4pPr>
            <a:lvl5pPr algn="l" rtl="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4" name="Date Placeholder 3"/>
          <p:cNvSpPr>
            <a:spLocks noGrp="1"/>
          </p:cNvSpPr>
          <p:nvPr>
            <p:ph type="dt" sz="half" idx="10"/>
          </p:nvPr>
        </p:nvSpPr>
        <p:spPr/>
        <p:txBody>
          <a:bodyPr/>
          <a:lstStyle/>
          <a:p>
            <a:fld id="{752541F6-6619-417F-A106-AF956D404EF8}" type="datetimeFigureOut">
              <a:rPr lang="fa-IR" smtClean="0"/>
              <a:t>09/04/1443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9709AE-A498-4163-B03D-D814ADC8CCA8}" type="slidenum">
              <a:rPr lang="fa-IR" smtClean="0"/>
              <a:t>‹#›</a:t>
            </a:fld>
            <a:endParaRPr lang="fa-IR"/>
          </a:p>
        </p:txBody>
      </p:sp>
    </p:spTree>
    <p:extLst>
      <p:ext uri="{BB962C8B-B14F-4D97-AF65-F5344CB8AC3E}">
        <p14:creationId xmlns:p14="http://schemas.microsoft.com/office/powerpoint/2010/main" val="3973960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5"/>
          </a:xfrm>
        </p:spPr>
        <p:txBody>
          <a:bodyPr anchor="t"/>
          <a:lstStyle>
            <a:lvl1pPr algn="r">
              <a:defRPr sz="3999" b="1" cap="all"/>
            </a:lvl1pPr>
          </a:lstStyle>
          <a:p>
            <a:r>
              <a:rPr lang="en-US"/>
              <a:t>Click to edit Master title style</a:t>
            </a:r>
            <a:endParaRPr lang="fa-IR"/>
          </a:p>
        </p:txBody>
      </p:sp>
      <p:sp>
        <p:nvSpPr>
          <p:cNvPr id="3" name="Text Placeholder 2"/>
          <p:cNvSpPr>
            <a:spLocks noGrp="1"/>
          </p:cNvSpPr>
          <p:nvPr>
            <p:ph type="body" idx="1"/>
          </p:nvPr>
        </p:nvSpPr>
        <p:spPr>
          <a:xfrm>
            <a:off x="722314" y="2906791"/>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60" indent="0">
              <a:buNone/>
              <a:defRPr sz="1599">
                <a:solidFill>
                  <a:schemeClr val="tx1">
                    <a:tint val="75000"/>
                  </a:schemeClr>
                </a:solidFill>
              </a:defRPr>
            </a:lvl3pPr>
            <a:lvl4pPr marL="1371392" indent="0">
              <a:buNone/>
              <a:defRPr sz="1399">
                <a:solidFill>
                  <a:schemeClr val="tx1">
                    <a:tint val="75000"/>
                  </a:schemeClr>
                </a:solidFill>
              </a:defRPr>
            </a:lvl4pPr>
            <a:lvl5pPr marL="1828522" indent="0">
              <a:buNone/>
              <a:defRPr sz="1399">
                <a:solidFill>
                  <a:schemeClr val="tx1">
                    <a:tint val="75000"/>
                  </a:schemeClr>
                </a:solidFill>
              </a:defRPr>
            </a:lvl5pPr>
            <a:lvl6pPr marL="2285652" indent="0">
              <a:buNone/>
              <a:defRPr sz="1399">
                <a:solidFill>
                  <a:schemeClr val="tx1">
                    <a:tint val="75000"/>
                  </a:schemeClr>
                </a:solidFill>
              </a:defRPr>
            </a:lvl6pPr>
            <a:lvl7pPr marL="2742783" indent="0">
              <a:buNone/>
              <a:defRPr sz="1399">
                <a:solidFill>
                  <a:schemeClr val="tx1">
                    <a:tint val="75000"/>
                  </a:schemeClr>
                </a:solidFill>
              </a:defRPr>
            </a:lvl7pPr>
            <a:lvl8pPr marL="3199913" indent="0">
              <a:buNone/>
              <a:defRPr sz="1399">
                <a:solidFill>
                  <a:schemeClr val="tx1">
                    <a:tint val="75000"/>
                  </a:schemeClr>
                </a:solidFill>
              </a:defRPr>
            </a:lvl8pPr>
            <a:lvl9pPr marL="3657043" indent="0">
              <a:buNone/>
              <a:defRPr sz="13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2541F6-6619-417F-A106-AF956D404EF8}" type="datetimeFigureOut">
              <a:rPr lang="fa-IR" smtClean="0"/>
              <a:t>09/04/1443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9709AE-A498-4163-B03D-D814ADC8CCA8}" type="slidenum">
              <a:rPr lang="fa-IR" smtClean="0"/>
              <a:t>‹#›</a:t>
            </a:fld>
            <a:endParaRPr lang="fa-IR"/>
          </a:p>
        </p:txBody>
      </p:sp>
    </p:spTree>
    <p:extLst>
      <p:ext uri="{BB962C8B-B14F-4D97-AF65-F5344CB8AC3E}">
        <p14:creationId xmlns:p14="http://schemas.microsoft.com/office/powerpoint/2010/main" val="1332805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457201" y="120017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48201" y="120017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752541F6-6619-417F-A106-AF956D404EF8}" type="datetimeFigureOut">
              <a:rPr lang="fa-IR" smtClean="0"/>
              <a:t>09/04/1443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19709AE-A498-4163-B03D-D814ADC8CCA8}" type="slidenum">
              <a:rPr lang="fa-IR" smtClean="0"/>
              <a:t>‹#›</a:t>
            </a:fld>
            <a:endParaRPr lang="fa-IR"/>
          </a:p>
        </p:txBody>
      </p:sp>
    </p:spTree>
    <p:extLst>
      <p:ext uri="{BB962C8B-B14F-4D97-AF65-F5344CB8AC3E}">
        <p14:creationId xmlns:p14="http://schemas.microsoft.com/office/powerpoint/2010/main" val="1532224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130" indent="0">
              <a:buNone/>
              <a:defRPr sz="2000" b="1"/>
            </a:lvl2pPr>
            <a:lvl3pPr marL="914260" indent="0">
              <a:buNone/>
              <a:defRPr sz="1800" b="1"/>
            </a:lvl3pPr>
            <a:lvl4pPr marL="1371392" indent="0">
              <a:buNone/>
              <a:defRPr sz="1599" b="1"/>
            </a:lvl4pPr>
            <a:lvl5pPr marL="1828522" indent="0">
              <a:buNone/>
              <a:defRPr sz="1599" b="1"/>
            </a:lvl5pPr>
            <a:lvl6pPr marL="2285652" indent="0">
              <a:buNone/>
              <a:defRPr sz="1599" b="1"/>
            </a:lvl6pPr>
            <a:lvl7pPr marL="2742783" indent="0">
              <a:buNone/>
              <a:defRPr sz="1599" b="1"/>
            </a:lvl7pPr>
            <a:lvl8pPr marL="3199913" indent="0">
              <a:buNone/>
              <a:defRPr sz="1599" b="1"/>
            </a:lvl8pPr>
            <a:lvl9pPr marL="3657043" indent="0">
              <a:buNone/>
              <a:defRPr sz="1599" b="1"/>
            </a:lvl9pPr>
          </a:lstStyle>
          <a:p>
            <a:pPr lvl="0"/>
            <a:r>
              <a:rPr lang="en-US"/>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2000"/>
            </a:lvl2pPr>
            <a:lvl3pPr>
              <a:defRPr sz="1800"/>
            </a:lvl3pPr>
            <a:lvl4pPr>
              <a:defRPr sz="1599"/>
            </a:lvl4pPr>
            <a:lvl5pPr>
              <a:defRPr sz="1599"/>
            </a:lvl5pPr>
            <a:lvl6pPr>
              <a:defRPr sz="1599"/>
            </a:lvl6pPr>
            <a:lvl7pPr>
              <a:defRPr sz="1599"/>
            </a:lvl7pPr>
            <a:lvl8pPr>
              <a:defRPr sz="1599"/>
            </a:lvl8pPr>
            <a:lvl9pPr>
              <a:defRPr sz="15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66" y="1535114"/>
            <a:ext cx="4041775" cy="639762"/>
          </a:xfrm>
        </p:spPr>
        <p:txBody>
          <a:bodyPr anchor="b"/>
          <a:lstStyle>
            <a:lvl1pPr marL="0" indent="0">
              <a:buNone/>
              <a:defRPr sz="2400" b="1"/>
            </a:lvl1pPr>
            <a:lvl2pPr marL="457130" indent="0">
              <a:buNone/>
              <a:defRPr sz="2000" b="1"/>
            </a:lvl2pPr>
            <a:lvl3pPr marL="914260" indent="0">
              <a:buNone/>
              <a:defRPr sz="1800" b="1"/>
            </a:lvl3pPr>
            <a:lvl4pPr marL="1371392" indent="0">
              <a:buNone/>
              <a:defRPr sz="1599" b="1"/>
            </a:lvl4pPr>
            <a:lvl5pPr marL="1828522" indent="0">
              <a:buNone/>
              <a:defRPr sz="1599" b="1"/>
            </a:lvl5pPr>
            <a:lvl6pPr marL="2285652" indent="0">
              <a:buNone/>
              <a:defRPr sz="1599" b="1"/>
            </a:lvl6pPr>
            <a:lvl7pPr marL="2742783" indent="0">
              <a:buNone/>
              <a:defRPr sz="1599" b="1"/>
            </a:lvl7pPr>
            <a:lvl8pPr marL="3199913" indent="0">
              <a:buNone/>
              <a:defRPr sz="1599" b="1"/>
            </a:lvl8pPr>
            <a:lvl9pPr marL="3657043" indent="0">
              <a:buNone/>
              <a:defRPr sz="1599" b="1"/>
            </a:lvl9pPr>
          </a:lstStyle>
          <a:p>
            <a:pPr lvl="0"/>
            <a:r>
              <a:rPr lang="en-US"/>
              <a:t>Click to edit Master text styles</a:t>
            </a:r>
          </a:p>
        </p:txBody>
      </p:sp>
      <p:sp>
        <p:nvSpPr>
          <p:cNvPr id="6" name="Content Placeholder 5"/>
          <p:cNvSpPr>
            <a:spLocks noGrp="1"/>
          </p:cNvSpPr>
          <p:nvPr>
            <p:ph sz="quarter" idx="4"/>
          </p:nvPr>
        </p:nvSpPr>
        <p:spPr>
          <a:xfrm>
            <a:off x="4645066" y="2174876"/>
            <a:ext cx="4041775" cy="3951288"/>
          </a:xfrm>
        </p:spPr>
        <p:txBody>
          <a:bodyPr/>
          <a:lstStyle>
            <a:lvl1pPr>
              <a:defRPr sz="2400"/>
            </a:lvl1pPr>
            <a:lvl2pPr>
              <a:defRPr sz="2000"/>
            </a:lvl2pPr>
            <a:lvl3pPr>
              <a:defRPr sz="1800"/>
            </a:lvl3pPr>
            <a:lvl4pPr>
              <a:defRPr sz="1599"/>
            </a:lvl4pPr>
            <a:lvl5pPr>
              <a:defRPr sz="1599"/>
            </a:lvl5pPr>
            <a:lvl6pPr>
              <a:defRPr sz="1599"/>
            </a:lvl6pPr>
            <a:lvl7pPr>
              <a:defRPr sz="1599"/>
            </a:lvl7pPr>
            <a:lvl8pPr>
              <a:defRPr sz="1599"/>
            </a:lvl8pPr>
            <a:lvl9pPr>
              <a:defRPr sz="15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752541F6-6619-417F-A106-AF956D404EF8}" type="datetimeFigureOut">
              <a:rPr lang="fa-IR" smtClean="0"/>
              <a:t>09/04/1443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19709AE-A498-4163-B03D-D814ADC8CCA8}" type="slidenum">
              <a:rPr lang="fa-IR" smtClean="0"/>
              <a:t>‹#›</a:t>
            </a:fld>
            <a:endParaRPr lang="fa-IR"/>
          </a:p>
        </p:txBody>
      </p:sp>
    </p:spTree>
    <p:extLst>
      <p:ext uri="{BB962C8B-B14F-4D97-AF65-F5344CB8AC3E}">
        <p14:creationId xmlns:p14="http://schemas.microsoft.com/office/powerpoint/2010/main" val="3775747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752541F6-6619-417F-A106-AF956D404EF8}" type="datetimeFigureOut">
              <a:rPr lang="fa-IR" smtClean="0"/>
              <a:t>09/04/1443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9709AE-A498-4163-B03D-D814ADC8CCA8}" type="slidenum">
              <a:rPr lang="fa-IR" smtClean="0"/>
              <a:t>‹#›</a:t>
            </a:fld>
            <a:endParaRPr lang="fa-IR"/>
          </a:p>
        </p:txBody>
      </p:sp>
    </p:spTree>
    <p:extLst>
      <p:ext uri="{BB962C8B-B14F-4D97-AF65-F5344CB8AC3E}">
        <p14:creationId xmlns:p14="http://schemas.microsoft.com/office/powerpoint/2010/main" val="1930001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2541F6-6619-417F-A106-AF956D404EF8}" type="datetimeFigureOut">
              <a:rPr lang="fa-IR" smtClean="0"/>
              <a:t>09/04/1443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9709AE-A498-4163-B03D-D814ADC8CCA8}" type="slidenum">
              <a:rPr lang="fa-IR" smtClean="0"/>
              <a:t>‹#›</a:t>
            </a:fld>
            <a:endParaRPr lang="fa-IR"/>
          </a:p>
        </p:txBody>
      </p:sp>
    </p:spTree>
    <p:extLst>
      <p:ext uri="{BB962C8B-B14F-4D97-AF65-F5344CB8AC3E}">
        <p14:creationId xmlns:p14="http://schemas.microsoft.com/office/powerpoint/2010/main" val="4045313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2" cy="1162050"/>
          </a:xfr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1" y="273485"/>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21" y="1435534"/>
            <a:ext cx="3008312" cy="4691063"/>
          </a:xfrm>
        </p:spPr>
        <p:txBody>
          <a:bodyPr/>
          <a:lstStyle>
            <a:lvl1pPr marL="0" indent="0">
              <a:buNone/>
              <a:defRPr sz="1399"/>
            </a:lvl1pPr>
            <a:lvl2pPr marL="457130" indent="0">
              <a:buNone/>
              <a:defRPr sz="1199"/>
            </a:lvl2pPr>
            <a:lvl3pPr marL="914260" indent="0">
              <a:buNone/>
              <a:defRPr sz="999"/>
            </a:lvl3pPr>
            <a:lvl4pPr marL="1371392" indent="0">
              <a:buNone/>
              <a:defRPr sz="900"/>
            </a:lvl4pPr>
            <a:lvl5pPr marL="1828522" indent="0">
              <a:buNone/>
              <a:defRPr sz="900"/>
            </a:lvl5pPr>
            <a:lvl6pPr marL="2285652" indent="0">
              <a:buNone/>
              <a:defRPr sz="900"/>
            </a:lvl6pPr>
            <a:lvl7pPr marL="2742783" indent="0">
              <a:buNone/>
              <a:defRPr sz="900"/>
            </a:lvl7pPr>
            <a:lvl8pPr marL="3199913" indent="0">
              <a:buNone/>
              <a:defRPr sz="900"/>
            </a:lvl8pPr>
            <a:lvl9pPr marL="36570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2541F6-6619-417F-A106-AF956D404EF8}" type="datetimeFigureOut">
              <a:rPr lang="fa-IR" smtClean="0"/>
              <a:t>09/04/1443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19709AE-A498-4163-B03D-D814ADC8CCA8}" type="slidenum">
              <a:rPr lang="fa-IR" smtClean="0"/>
              <a:t>‹#›</a:t>
            </a:fld>
            <a:endParaRPr lang="fa-IR"/>
          </a:p>
        </p:txBody>
      </p:sp>
    </p:spTree>
    <p:extLst>
      <p:ext uri="{BB962C8B-B14F-4D97-AF65-F5344CB8AC3E}">
        <p14:creationId xmlns:p14="http://schemas.microsoft.com/office/powerpoint/2010/main" val="988773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a:t>Click to edit Master title style</a:t>
            </a:r>
          </a:p>
        </p:txBody>
      </p:sp>
      <p:sp>
        <p:nvSpPr>
          <p:cNvPr id="1048589"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90" name="Date Placeholder 3"/>
          <p:cNvSpPr>
            <a:spLocks noGrp="1"/>
          </p:cNvSpPr>
          <p:nvPr>
            <p:ph type="dt" sz="half" idx="10"/>
          </p:nvPr>
        </p:nvSpPr>
        <p:spPr/>
        <p:txBody>
          <a:bodyPr/>
          <a:lstStyle/>
          <a:p>
            <a:fld id="{F15C780C-C666-4071-B925-B55ACAD997DD}" type="datetime1">
              <a:rPr lang="en-US" smtClean="0"/>
              <a:pPr/>
              <a:t>11/14/2021</a:t>
            </a:fld>
            <a:endParaRPr lang="en-US"/>
          </a:p>
        </p:txBody>
      </p:sp>
      <p:sp>
        <p:nvSpPr>
          <p:cNvPr id="1048591" name="Footer Placeholder 4"/>
          <p:cNvSpPr>
            <a:spLocks noGrp="1"/>
          </p:cNvSpPr>
          <p:nvPr>
            <p:ph type="ftr" sz="quarter" idx="11"/>
          </p:nvPr>
        </p:nvSpPr>
        <p:spPr/>
        <p:txBody>
          <a:bodyPr/>
          <a:lstStyle/>
          <a:p>
            <a:endParaRPr lang="en-US"/>
          </a:p>
        </p:txBody>
      </p:sp>
      <p:sp>
        <p:nvSpPr>
          <p:cNvPr id="1048592" name="Slide Number Placeholder 5"/>
          <p:cNvSpPr>
            <a:spLocks noGrp="1"/>
          </p:cNvSpPr>
          <p:nvPr>
            <p:ph type="sldNum" sz="quarter" idx="12"/>
          </p:nvPr>
        </p:nvSpPr>
        <p:spPr/>
        <p:txBody>
          <a:bodyPr/>
          <a:lstStyle/>
          <a:p>
            <a:fld id="{1A6E4302-6D73-4081-AF7E-E29A1A119CC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30" indent="0">
              <a:buNone/>
              <a:defRPr sz="2800"/>
            </a:lvl2pPr>
            <a:lvl3pPr marL="914260" indent="0">
              <a:buNone/>
              <a:defRPr sz="2400"/>
            </a:lvl3pPr>
            <a:lvl4pPr marL="1371392" indent="0">
              <a:buNone/>
              <a:defRPr sz="2000"/>
            </a:lvl4pPr>
            <a:lvl5pPr marL="1828522" indent="0">
              <a:buNone/>
              <a:defRPr sz="2000"/>
            </a:lvl5pPr>
            <a:lvl6pPr marL="2285652" indent="0">
              <a:buNone/>
              <a:defRPr sz="2000"/>
            </a:lvl6pPr>
            <a:lvl7pPr marL="2742783" indent="0">
              <a:buNone/>
              <a:defRPr sz="2000"/>
            </a:lvl7pPr>
            <a:lvl8pPr marL="3199913" indent="0">
              <a:buNone/>
              <a:defRPr sz="2000"/>
            </a:lvl8pPr>
            <a:lvl9pPr marL="3657043" indent="0">
              <a:buNone/>
              <a:defRPr sz="2000"/>
            </a:lvl9pPr>
          </a:lstStyle>
          <a:p>
            <a:r>
              <a:rPr lang="en-US"/>
              <a:t>Click icon to add picture</a:t>
            </a:r>
            <a:endParaRPr lang="fa-IR"/>
          </a:p>
        </p:txBody>
      </p:sp>
      <p:sp>
        <p:nvSpPr>
          <p:cNvPr id="4" name="Text Placeholder 3"/>
          <p:cNvSpPr>
            <a:spLocks noGrp="1"/>
          </p:cNvSpPr>
          <p:nvPr>
            <p:ph type="body" sz="half" idx="2"/>
          </p:nvPr>
        </p:nvSpPr>
        <p:spPr>
          <a:xfrm>
            <a:off x="1792289" y="5367771"/>
            <a:ext cx="5486400" cy="804863"/>
          </a:xfrm>
        </p:spPr>
        <p:txBody>
          <a:bodyPr/>
          <a:lstStyle>
            <a:lvl1pPr marL="0" indent="0">
              <a:buNone/>
              <a:defRPr sz="1399"/>
            </a:lvl1pPr>
            <a:lvl2pPr marL="457130" indent="0">
              <a:buNone/>
              <a:defRPr sz="1199"/>
            </a:lvl2pPr>
            <a:lvl3pPr marL="914260" indent="0">
              <a:buNone/>
              <a:defRPr sz="999"/>
            </a:lvl3pPr>
            <a:lvl4pPr marL="1371392" indent="0">
              <a:buNone/>
              <a:defRPr sz="900"/>
            </a:lvl4pPr>
            <a:lvl5pPr marL="1828522" indent="0">
              <a:buNone/>
              <a:defRPr sz="900"/>
            </a:lvl5pPr>
            <a:lvl6pPr marL="2285652" indent="0">
              <a:buNone/>
              <a:defRPr sz="900"/>
            </a:lvl6pPr>
            <a:lvl7pPr marL="2742783" indent="0">
              <a:buNone/>
              <a:defRPr sz="900"/>
            </a:lvl7pPr>
            <a:lvl8pPr marL="3199913" indent="0">
              <a:buNone/>
              <a:defRPr sz="900"/>
            </a:lvl8pPr>
            <a:lvl9pPr marL="36570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2541F6-6619-417F-A106-AF956D404EF8}" type="datetimeFigureOut">
              <a:rPr lang="fa-IR" smtClean="0"/>
              <a:t>09/04/1443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19709AE-A498-4163-B03D-D814ADC8CCA8}" type="slidenum">
              <a:rPr lang="fa-IR" smtClean="0"/>
              <a:t>‹#›</a:t>
            </a:fld>
            <a:endParaRPr lang="fa-IR"/>
          </a:p>
        </p:txBody>
      </p:sp>
    </p:spTree>
    <p:extLst>
      <p:ext uri="{BB962C8B-B14F-4D97-AF65-F5344CB8AC3E}">
        <p14:creationId xmlns:p14="http://schemas.microsoft.com/office/powerpoint/2010/main" val="2232879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752541F6-6619-417F-A106-AF956D404EF8}" type="datetimeFigureOut">
              <a:rPr lang="fa-IR" smtClean="0"/>
              <a:t>09/04/1443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9709AE-A498-4163-B03D-D814ADC8CCA8}" type="slidenum">
              <a:rPr lang="fa-IR" smtClean="0"/>
              <a:t>‹#›</a:t>
            </a:fld>
            <a:endParaRPr lang="fa-IR"/>
          </a:p>
        </p:txBody>
      </p:sp>
    </p:spTree>
    <p:extLst>
      <p:ext uri="{BB962C8B-B14F-4D97-AF65-F5344CB8AC3E}">
        <p14:creationId xmlns:p14="http://schemas.microsoft.com/office/powerpoint/2010/main" val="3505641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457201" y="206375"/>
            <a:ext cx="6019801"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752541F6-6619-417F-A106-AF956D404EF8}" type="datetimeFigureOut">
              <a:rPr lang="fa-IR" smtClean="0"/>
              <a:t>09/04/1443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9709AE-A498-4163-B03D-D814ADC8CCA8}" type="slidenum">
              <a:rPr lang="fa-IR" smtClean="0"/>
              <a:t>‹#›</a:t>
            </a:fld>
            <a:endParaRPr lang="fa-IR"/>
          </a:p>
        </p:txBody>
      </p:sp>
    </p:spTree>
    <p:extLst>
      <p:ext uri="{BB962C8B-B14F-4D97-AF65-F5344CB8AC3E}">
        <p14:creationId xmlns:p14="http://schemas.microsoft.com/office/powerpoint/2010/main" val="64402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48778"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1048779"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80" name="Date Placeholder 3"/>
          <p:cNvSpPr>
            <a:spLocks noGrp="1"/>
          </p:cNvSpPr>
          <p:nvPr>
            <p:ph type="dt" sz="half" idx="10"/>
          </p:nvPr>
        </p:nvSpPr>
        <p:spPr/>
        <p:txBody>
          <a:bodyPr/>
          <a:lstStyle/>
          <a:p>
            <a:fld id="{21E92AEA-414D-4C13-B6F8-A735F1446A8B}" type="datetime1">
              <a:rPr lang="en-US" smtClean="0"/>
              <a:pPr/>
              <a:t>11/14/2021</a:t>
            </a:fld>
            <a:endParaRPr lang="en-US"/>
          </a:p>
        </p:txBody>
      </p:sp>
      <p:sp>
        <p:nvSpPr>
          <p:cNvPr id="1048781" name="Footer Placeholder 4"/>
          <p:cNvSpPr>
            <a:spLocks noGrp="1"/>
          </p:cNvSpPr>
          <p:nvPr>
            <p:ph type="ftr" sz="quarter" idx="11"/>
          </p:nvPr>
        </p:nvSpPr>
        <p:spPr/>
        <p:txBody>
          <a:bodyPr/>
          <a:lstStyle/>
          <a:p>
            <a:endParaRPr lang="en-US"/>
          </a:p>
        </p:txBody>
      </p:sp>
      <p:sp>
        <p:nvSpPr>
          <p:cNvPr id="1048782" name="Slide Number Placeholder 5"/>
          <p:cNvSpPr>
            <a:spLocks noGrp="1"/>
          </p:cNvSpPr>
          <p:nvPr>
            <p:ph type="sldNum" sz="quarter" idx="12"/>
          </p:nvPr>
        </p:nvSpPr>
        <p:spPr/>
        <p:txBody>
          <a:bodyPr/>
          <a:lstStyle/>
          <a:p>
            <a:fld id="{1A6E4302-6D73-4081-AF7E-E29A1A119C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1048749" name="Title 1"/>
          <p:cNvSpPr>
            <a:spLocks noGrp="1"/>
          </p:cNvSpPr>
          <p:nvPr>
            <p:ph type="title"/>
          </p:nvPr>
        </p:nvSpPr>
        <p:spPr/>
        <p:txBody>
          <a:bodyPr/>
          <a:lstStyle/>
          <a:p>
            <a:r>
              <a:rPr lang="en-US"/>
              <a:t>Click to edit Master title style</a:t>
            </a:r>
          </a:p>
        </p:txBody>
      </p:sp>
      <p:sp>
        <p:nvSpPr>
          <p:cNvPr id="1048750"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1"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2" name="Date Placeholder 4"/>
          <p:cNvSpPr>
            <a:spLocks noGrp="1"/>
          </p:cNvSpPr>
          <p:nvPr>
            <p:ph type="dt" sz="half" idx="10"/>
          </p:nvPr>
        </p:nvSpPr>
        <p:spPr/>
        <p:txBody>
          <a:bodyPr/>
          <a:lstStyle/>
          <a:p>
            <a:fld id="{FE4D0217-13D9-4A88-86EA-B058033CB2AC}" type="datetime1">
              <a:rPr lang="en-US" smtClean="0"/>
              <a:pPr/>
              <a:t>11/14/2021</a:t>
            </a:fld>
            <a:endParaRPr lang="en-US"/>
          </a:p>
        </p:txBody>
      </p:sp>
      <p:sp>
        <p:nvSpPr>
          <p:cNvPr id="1048753" name="Footer Placeholder 5"/>
          <p:cNvSpPr>
            <a:spLocks noGrp="1"/>
          </p:cNvSpPr>
          <p:nvPr>
            <p:ph type="ftr" sz="quarter" idx="11"/>
          </p:nvPr>
        </p:nvSpPr>
        <p:spPr/>
        <p:txBody>
          <a:bodyPr/>
          <a:lstStyle/>
          <a:p>
            <a:endParaRPr lang="en-US"/>
          </a:p>
        </p:txBody>
      </p:sp>
      <p:sp>
        <p:nvSpPr>
          <p:cNvPr id="1048754" name="Slide Number Placeholder 6"/>
          <p:cNvSpPr>
            <a:spLocks noGrp="1"/>
          </p:cNvSpPr>
          <p:nvPr>
            <p:ph type="sldNum" sz="quarter" idx="12"/>
          </p:nvPr>
        </p:nvSpPr>
        <p:spPr/>
        <p:txBody>
          <a:bodyPr/>
          <a:lstStyle/>
          <a:p>
            <a:fld id="{1A6E4302-6D73-4081-AF7E-E29A1A119C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48755" name="Title 1"/>
          <p:cNvSpPr>
            <a:spLocks noGrp="1"/>
          </p:cNvSpPr>
          <p:nvPr>
            <p:ph type="title"/>
          </p:nvPr>
        </p:nvSpPr>
        <p:spPr/>
        <p:txBody>
          <a:bodyPr/>
          <a:lstStyle/>
          <a:p>
            <a:r>
              <a:rPr lang="en-US"/>
              <a:t>Click to edit Master title style</a:t>
            </a:r>
          </a:p>
        </p:txBody>
      </p:sp>
      <p:sp>
        <p:nvSpPr>
          <p:cNvPr id="1048756"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57"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8"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59"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60" name="Date Placeholder 6"/>
          <p:cNvSpPr>
            <a:spLocks noGrp="1"/>
          </p:cNvSpPr>
          <p:nvPr>
            <p:ph type="dt" sz="half" idx="10"/>
          </p:nvPr>
        </p:nvSpPr>
        <p:spPr/>
        <p:txBody>
          <a:bodyPr/>
          <a:lstStyle/>
          <a:p>
            <a:fld id="{5194372A-4480-4D30-B1D3-45D9FE7C9DFA}" type="datetime1">
              <a:rPr lang="en-US" smtClean="0"/>
              <a:pPr/>
              <a:t>11/14/2021</a:t>
            </a:fld>
            <a:endParaRPr lang="en-US"/>
          </a:p>
        </p:txBody>
      </p:sp>
      <p:sp>
        <p:nvSpPr>
          <p:cNvPr id="1048761" name="Footer Placeholder 7"/>
          <p:cNvSpPr>
            <a:spLocks noGrp="1"/>
          </p:cNvSpPr>
          <p:nvPr>
            <p:ph type="ftr" sz="quarter" idx="11"/>
          </p:nvPr>
        </p:nvSpPr>
        <p:spPr/>
        <p:txBody>
          <a:bodyPr/>
          <a:lstStyle/>
          <a:p>
            <a:endParaRPr lang="en-US"/>
          </a:p>
        </p:txBody>
      </p:sp>
      <p:sp>
        <p:nvSpPr>
          <p:cNvPr id="1048762" name="Slide Number Placeholder 8"/>
          <p:cNvSpPr>
            <a:spLocks noGrp="1"/>
          </p:cNvSpPr>
          <p:nvPr>
            <p:ph type="sldNum" sz="quarter" idx="12"/>
          </p:nvPr>
        </p:nvSpPr>
        <p:spPr/>
        <p:txBody>
          <a:bodyPr/>
          <a:lstStyle/>
          <a:p>
            <a:fld id="{1A6E4302-6D73-4081-AF7E-E29A1A119C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1048763" name="Title 1"/>
          <p:cNvSpPr>
            <a:spLocks noGrp="1"/>
          </p:cNvSpPr>
          <p:nvPr>
            <p:ph type="title"/>
          </p:nvPr>
        </p:nvSpPr>
        <p:spPr/>
        <p:txBody>
          <a:bodyPr/>
          <a:lstStyle/>
          <a:p>
            <a:r>
              <a:rPr lang="en-US"/>
              <a:t>Click to edit Master title style</a:t>
            </a:r>
          </a:p>
        </p:txBody>
      </p:sp>
      <p:sp>
        <p:nvSpPr>
          <p:cNvPr id="1048764" name="Date Placeholder 2"/>
          <p:cNvSpPr>
            <a:spLocks noGrp="1"/>
          </p:cNvSpPr>
          <p:nvPr>
            <p:ph type="dt" sz="half" idx="10"/>
          </p:nvPr>
        </p:nvSpPr>
        <p:spPr/>
        <p:txBody>
          <a:bodyPr/>
          <a:lstStyle/>
          <a:p>
            <a:fld id="{F99A3596-6587-4F02-B46D-97AF171A437C}" type="datetime1">
              <a:rPr lang="en-US" smtClean="0"/>
              <a:pPr/>
              <a:t>11/14/2021</a:t>
            </a:fld>
            <a:endParaRPr lang="en-US"/>
          </a:p>
        </p:txBody>
      </p:sp>
      <p:sp>
        <p:nvSpPr>
          <p:cNvPr id="1048765" name="Footer Placeholder 3"/>
          <p:cNvSpPr>
            <a:spLocks noGrp="1"/>
          </p:cNvSpPr>
          <p:nvPr>
            <p:ph type="ftr" sz="quarter" idx="11"/>
          </p:nvPr>
        </p:nvSpPr>
        <p:spPr/>
        <p:txBody>
          <a:bodyPr/>
          <a:lstStyle/>
          <a:p>
            <a:endParaRPr lang="en-US"/>
          </a:p>
        </p:txBody>
      </p:sp>
      <p:sp>
        <p:nvSpPr>
          <p:cNvPr id="1048766" name="Slide Number Placeholder 4"/>
          <p:cNvSpPr>
            <a:spLocks noGrp="1"/>
          </p:cNvSpPr>
          <p:nvPr>
            <p:ph type="sldNum" sz="quarter" idx="12"/>
          </p:nvPr>
        </p:nvSpPr>
        <p:spPr/>
        <p:txBody>
          <a:bodyPr/>
          <a:lstStyle/>
          <a:p>
            <a:fld id="{1A6E4302-6D73-4081-AF7E-E29A1A119C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48742" name="Date Placeholder 1"/>
          <p:cNvSpPr>
            <a:spLocks noGrp="1"/>
          </p:cNvSpPr>
          <p:nvPr>
            <p:ph type="dt" sz="half" idx="10"/>
          </p:nvPr>
        </p:nvSpPr>
        <p:spPr/>
        <p:txBody>
          <a:bodyPr/>
          <a:lstStyle/>
          <a:p>
            <a:fld id="{D7FCCF4A-2F3D-4D5A-BA40-6C5EAA6EACB7}" type="datetime1">
              <a:rPr lang="en-US" smtClean="0"/>
              <a:pPr/>
              <a:t>11/14/2021</a:t>
            </a:fld>
            <a:endParaRPr lang="en-US"/>
          </a:p>
        </p:txBody>
      </p:sp>
      <p:sp>
        <p:nvSpPr>
          <p:cNvPr id="1048743" name="Footer Placeholder 2"/>
          <p:cNvSpPr>
            <a:spLocks noGrp="1"/>
          </p:cNvSpPr>
          <p:nvPr>
            <p:ph type="ftr" sz="quarter" idx="11"/>
          </p:nvPr>
        </p:nvSpPr>
        <p:spPr/>
        <p:txBody>
          <a:bodyPr/>
          <a:lstStyle/>
          <a:p>
            <a:endParaRPr lang="en-US"/>
          </a:p>
        </p:txBody>
      </p:sp>
      <p:sp>
        <p:nvSpPr>
          <p:cNvPr id="1048744" name="Slide Number Placeholder 3"/>
          <p:cNvSpPr>
            <a:spLocks noGrp="1"/>
          </p:cNvSpPr>
          <p:nvPr>
            <p:ph type="sldNum" sz="quarter" idx="12"/>
          </p:nvPr>
        </p:nvSpPr>
        <p:spPr/>
        <p:txBody>
          <a:bodyPr/>
          <a:lstStyle/>
          <a:p>
            <a:fld id="{1A6E4302-6D73-4081-AF7E-E29A1A119C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48788"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1048789"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90"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91" name="Date Placeholder 4"/>
          <p:cNvSpPr>
            <a:spLocks noGrp="1"/>
          </p:cNvSpPr>
          <p:nvPr>
            <p:ph type="dt" sz="half" idx="10"/>
          </p:nvPr>
        </p:nvSpPr>
        <p:spPr/>
        <p:txBody>
          <a:bodyPr/>
          <a:lstStyle/>
          <a:p>
            <a:fld id="{BD3D454E-74C4-465D-9A46-3B14FC781D35}" type="datetime1">
              <a:rPr lang="en-US" smtClean="0"/>
              <a:pPr/>
              <a:t>11/14/2021</a:t>
            </a:fld>
            <a:endParaRPr lang="en-US"/>
          </a:p>
        </p:txBody>
      </p:sp>
      <p:sp>
        <p:nvSpPr>
          <p:cNvPr id="1048792" name="Footer Placeholder 5"/>
          <p:cNvSpPr>
            <a:spLocks noGrp="1"/>
          </p:cNvSpPr>
          <p:nvPr>
            <p:ph type="ftr" sz="quarter" idx="11"/>
          </p:nvPr>
        </p:nvSpPr>
        <p:spPr/>
        <p:txBody>
          <a:bodyPr/>
          <a:lstStyle/>
          <a:p>
            <a:endParaRPr lang="en-US"/>
          </a:p>
        </p:txBody>
      </p:sp>
      <p:sp>
        <p:nvSpPr>
          <p:cNvPr id="1048793" name="Slide Number Placeholder 6"/>
          <p:cNvSpPr>
            <a:spLocks noGrp="1"/>
          </p:cNvSpPr>
          <p:nvPr>
            <p:ph type="sldNum" sz="quarter" idx="12"/>
          </p:nvPr>
        </p:nvSpPr>
        <p:spPr/>
        <p:txBody>
          <a:bodyPr/>
          <a:lstStyle/>
          <a:p>
            <a:fld id="{1A6E4302-6D73-4081-AF7E-E29A1A119C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4877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104877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77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75" name="Date Placeholder 4"/>
          <p:cNvSpPr>
            <a:spLocks noGrp="1"/>
          </p:cNvSpPr>
          <p:nvPr>
            <p:ph type="dt" sz="half" idx="10"/>
          </p:nvPr>
        </p:nvSpPr>
        <p:spPr/>
        <p:txBody>
          <a:bodyPr/>
          <a:lstStyle/>
          <a:p>
            <a:fld id="{BE64F8DD-80D5-42A2-BB30-0B0B55871FA9}" type="datetime1">
              <a:rPr lang="en-US" smtClean="0"/>
              <a:pPr/>
              <a:t>11/14/2021</a:t>
            </a:fld>
            <a:endParaRPr lang="en-US"/>
          </a:p>
        </p:txBody>
      </p:sp>
      <p:sp>
        <p:nvSpPr>
          <p:cNvPr id="1048776" name="Footer Placeholder 5"/>
          <p:cNvSpPr>
            <a:spLocks noGrp="1"/>
          </p:cNvSpPr>
          <p:nvPr>
            <p:ph type="ftr" sz="quarter" idx="11"/>
          </p:nvPr>
        </p:nvSpPr>
        <p:spPr/>
        <p:txBody>
          <a:bodyPr/>
          <a:lstStyle/>
          <a:p>
            <a:endParaRPr lang="en-US"/>
          </a:p>
        </p:txBody>
      </p:sp>
      <p:sp>
        <p:nvSpPr>
          <p:cNvPr id="1048777" name="Slide Number Placeholder 6"/>
          <p:cNvSpPr>
            <a:spLocks noGrp="1"/>
          </p:cNvSpPr>
          <p:nvPr>
            <p:ph type="sldNum" sz="quarter" idx="12"/>
          </p:nvPr>
        </p:nvSpPr>
        <p:spPr/>
        <p:txBody>
          <a:bodyPr/>
          <a:lstStyle/>
          <a:p>
            <a:fld id="{1A6E4302-6D73-4081-AF7E-E29A1A119C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BBDD3-D06F-45A7-BF7C-53B1A435E85A}" type="datetime1">
              <a:rPr lang="en-US" smtClean="0"/>
              <a:pPr/>
              <a:t>11/14/2021</a:t>
            </a:fld>
            <a:endParaRPr lang="en-US"/>
          </a:p>
        </p:txBody>
      </p:sp>
      <p:sp>
        <p:nvSpPr>
          <p:cNvPr id="104857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E4302-6D73-4081-AF7E-E29A1A119CC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36" tIns="45718" rIns="91436" bIns="45718" rtlCol="1" anchor="ctr">
            <a:normAutofit/>
          </a:bodyPr>
          <a:lstStyle/>
          <a:p>
            <a:r>
              <a:rPr lang="en-US"/>
              <a:t>Click to edit Master title style</a:t>
            </a:r>
            <a:endParaRPr lang="fa-IR"/>
          </a:p>
        </p:txBody>
      </p:sp>
      <p:sp>
        <p:nvSpPr>
          <p:cNvPr id="3" name="Text Placeholder 2"/>
          <p:cNvSpPr>
            <a:spLocks noGrp="1"/>
          </p:cNvSpPr>
          <p:nvPr>
            <p:ph type="body" idx="1"/>
          </p:nvPr>
        </p:nvSpPr>
        <p:spPr>
          <a:xfrm>
            <a:off x="457200" y="1600202"/>
            <a:ext cx="8229600" cy="4525962"/>
          </a:xfrm>
          <a:prstGeom prst="rect">
            <a:avLst/>
          </a:prstGeom>
        </p:spPr>
        <p:txBody>
          <a:bodyPr vert="horz" lIns="91436" tIns="45718" rIns="91436" bIns="45718"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6553200" y="6356350"/>
            <a:ext cx="2133600" cy="365126"/>
          </a:xfrm>
          <a:prstGeom prst="rect">
            <a:avLst/>
          </a:prstGeom>
        </p:spPr>
        <p:txBody>
          <a:bodyPr vert="horz" lIns="91436" tIns="45718" rIns="91436" bIns="45718" rtlCol="1" anchor="ctr"/>
          <a:lstStyle>
            <a:lvl1pPr algn="r">
              <a:defRPr sz="1199">
                <a:solidFill>
                  <a:schemeClr val="tx1">
                    <a:tint val="75000"/>
                  </a:schemeClr>
                </a:solidFill>
              </a:defRPr>
            </a:lvl1pPr>
          </a:lstStyle>
          <a:p>
            <a:fld id="{752541F6-6619-417F-A106-AF956D404EF8}" type="datetimeFigureOut">
              <a:rPr lang="fa-IR" smtClean="0"/>
              <a:t>09/04/1443</a:t>
            </a:fld>
            <a:endParaRPr lang="fa-IR"/>
          </a:p>
        </p:txBody>
      </p:sp>
      <p:sp>
        <p:nvSpPr>
          <p:cNvPr id="5" name="Footer Placeholder 4"/>
          <p:cNvSpPr>
            <a:spLocks noGrp="1"/>
          </p:cNvSpPr>
          <p:nvPr>
            <p:ph type="ftr" sz="quarter" idx="3"/>
          </p:nvPr>
        </p:nvSpPr>
        <p:spPr>
          <a:xfrm>
            <a:off x="3124201" y="6356350"/>
            <a:ext cx="2895600" cy="365126"/>
          </a:xfrm>
          <a:prstGeom prst="rect">
            <a:avLst/>
          </a:prstGeom>
        </p:spPr>
        <p:txBody>
          <a:bodyPr vert="horz" lIns="91436" tIns="45718" rIns="91436" bIns="45718" rtlCol="1" anchor="ctr"/>
          <a:lstStyle>
            <a:lvl1pPr algn="ctr">
              <a:defRPr sz="1199">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1" y="6356350"/>
            <a:ext cx="2133600" cy="365126"/>
          </a:xfrm>
          <a:prstGeom prst="rect">
            <a:avLst/>
          </a:prstGeom>
        </p:spPr>
        <p:txBody>
          <a:bodyPr vert="horz" lIns="91436" tIns="45718" rIns="91436" bIns="45718" rtlCol="1" anchor="ctr"/>
          <a:lstStyle>
            <a:lvl1pPr algn="l">
              <a:defRPr sz="1199">
                <a:solidFill>
                  <a:schemeClr val="tx1">
                    <a:tint val="75000"/>
                  </a:schemeClr>
                </a:solidFill>
              </a:defRPr>
            </a:lvl1pPr>
          </a:lstStyle>
          <a:p>
            <a:fld id="{919709AE-A498-4163-B03D-D814ADC8CCA8}" type="slidenum">
              <a:rPr lang="fa-IR" smtClean="0"/>
              <a:t>‹#›</a:t>
            </a:fld>
            <a:endParaRPr lang="fa-IR"/>
          </a:p>
        </p:txBody>
      </p:sp>
    </p:spTree>
    <p:extLst>
      <p:ext uri="{BB962C8B-B14F-4D97-AF65-F5344CB8AC3E}">
        <p14:creationId xmlns:p14="http://schemas.microsoft.com/office/powerpoint/2010/main" val="4186700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260" rtl="1" eaLnBrk="1" latinLnBrk="0" hangingPunct="1">
        <a:spcBef>
          <a:spcPct val="0"/>
        </a:spcBef>
        <a:buNone/>
        <a:defRPr sz="4399" kern="1200">
          <a:solidFill>
            <a:schemeClr val="tx1"/>
          </a:solidFill>
          <a:latin typeface="+mj-lt"/>
          <a:ea typeface="+mj-ea"/>
          <a:cs typeface="+mj-cs"/>
        </a:defRPr>
      </a:lvl1pPr>
    </p:titleStyle>
    <p:bodyStyle>
      <a:lvl1pPr marL="342847" indent="-342847" algn="r" defTabSz="91426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7" indent="-285707" algn="r" defTabSz="91426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26" indent="-228564" algn="r" defTabSz="91426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56" indent="-228564" algn="r" defTabSz="91426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87" indent="-228564" algn="r" defTabSz="91426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17" indent="-228564" algn="r" defTabSz="91426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8" indent="-228564" algn="r" defTabSz="91426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8" indent="-228564" algn="r" defTabSz="91426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8" indent="-228564" algn="r" defTabSz="91426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260" rtl="1" eaLnBrk="1" latinLnBrk="0" hangingPunct="1">
        <a:defRPr sz="1800" kern="1200">
          <a:solidFill>
            <a:schemeClr val="tx1"/>
          </a:solidFill>
          <a:latin typeface="+mn-lt"/>
          <a:ea typeface="+mn-ea"/>
          <a:cs typeface="+mn-cs"/>
        </a:defRPr>
      </a:lvl1pPr>
      <a:lvl2pPr marL="457130" algn="r" defTabSz="914260" rtl="1" eaLnBrk="1" latinLnBrk="0" hangingPunct="1">
        <a:defRPr sz="1800" kern="1200">
          <a:solidFill>
            <a:schemeClr val="tx1"/>
          </a:solidFill>
          <a:latin typeface="+mn-lt"/>
          <a:ea typeface="+mn-ea"/>
          <a:cs typeface="+mn-cs"/>
        </a:defRPr>
      </a:lvl2pPr>
      <a:lvl3pPr marL="914260" algn="r" defTabSz="914260" rtl="1" eaLnBrk="1" latinLnBrk="0" hangingPunct="1">
        <a:defRPr sz="1800" kern="1200">
          <a:solidFill>
            <a:schemeClr val="tx1"/>
          </a:solidFill>
          <a:latin typeface="+mn-lt"/>
          <a:ea typeface="+mn-ea"/>
          <a:cs typeface="+mn-cs"/>
        </a:defRPr>
      </a:lvl3pPr>
      <a:lvl4pPr marL="1371392" algn="r" defTabSz="914260" rtl="1" eaLnBrk="1" latinLnBrk="0" hangingPunct="1">
        <a:defRPr sz="1800" kern="1200">
          <a:solidFill>
            <a:schemeClr val="tx1"/>
          </a:solidFill>
          <a:latin typeface="+mn-lt"/>
          <a:ea typeface="+mn-ea"/>
          <a:cs typeface="+mn-cs"/>
        </a:defRPr>
      </a:lvl4pPr>
      <a:lvl5pPr marL="1828522" algn="r" defTabSz="914260" rtl="1" eaLnBrk="1" latinLnBrk="0" hangingPunct="1">
        <a:defRPr sz="1800" kern="1200">
          <a:solidFill>
            <a:schemeClr val="tx1"/>
          </a:solidFill>
          <a:latin typeface="+mn-lt"/>
          <a:ea typeface="+mn-ea"/>
          <a:cs typeface="+mn-cs"/>
        </a:defRPr>
      </a:lvl5pPr>
      <a:lvl6pPr marL="2285652" algn="r" defTabSz="914260" rtl="1" eaLnBrk="1" latinLnBrk="0" hangingPunct="1">
        <a:defRPr sz="1800" kern="1200">
          <a:solidFill>
            <a:schemeClr val="tx1"/>
          </a:solidFill>
          <a:latin typeface="+mn-lt"/>
          <a:ea typeface="+mn-ea"/>
          <a:cs typeface="+mn-cs"/>
        </a:defRPr>
      </a:lvl6pPr>
      <a:lvl7pPr marL="2742783" algn="r" defTabSz="914260" rtl="1" eaLnBrk="1" latinLnBrk="0" hangingPunct="1">
        <a:defRPr sz="1800" kern="1200">
          <a:solidFill>
            <a:schemeClr val="tx1"/>
          </a:solidFill>
          <a:latin typeface="+mn-lt"/>
          <a:ea typeface="+mn-ea"/>
          <a:cs typeface="+mn-cs"/>
        </a:defRPr>
      </a:lvl7pPr>
      <a:lvl8pPr marL="3199913" algn="r" defTabSz="914260" rtl="1" eaLnBrk="1" latinLnBrk="0" hangingPunct="1">
        <a:defRPr sz="1800" kern="1200">
          <a:solidFill>
            <a:schemeClr val="tx1"/>
          </a:solidFill>
          <a:latin typeface="+mn-lt"/>
          <a:ea typeface="+mn-ea"/>
          <a:cs typeface="+mn-cs"/>
        </a:defRPr>
      </a:lvl8pPr>
      <a:lvl9pPr marL="3657043" algn="r" defTabSz="91426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link.springer.com/article/10.1007/s00125-021-05568-3#article-inf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www.researchgate.net/project/Health-and-Metabolic-Aspects-of-Ramadan-Diurnal-Intermittent-Fasting"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s://www.researchgate.net/project/Health-and-Metabolic-Aspects-of-Ramadan-Diurnal-Intermittent-Fasting"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s://www.researchgate.net/project/Health-and-Metabolic-Aspects-of-Ramadan-Diurnal-Intermittent-Fasting"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762000" y="762000"/>
            <a:ext cx="7772400" cy="1470025"/>
          </a:xfrm>
        </p:spPr>
        <p:txBody>
          <a:bodyPr>
            <a:normAutofit/>
          </a:bodyPr>
          <a:lstStyle/>
          <a:p>
            <a:r>
              <a:rPr lang="en-US" sz="3600" dirty="0"/>
              <a:t>IN THE NAME OF GOD</a:t>
            </a:r>
          </a:p>
        </p:txBody>
      </p:sp>
      <p:sp>
        <p:nvSpPr>
          <p:cNvPr id="1048587" name="Subtitle 2"/>
          <p:cNvSpPr>
            <a:spLocks noGrp="1"/>
          </p:cNvSpPr>
          <p:nvPr>
            <p:ph type="subTitle" idx="1"/>
          </p:nvPr>
        </p:nvSpPr>
        <p:spPr>
          <a:xfrm>
            <a:off x="381000" y="2209800"/>
            <a:ext cx="8458200" cy="2438400"/>
          </a:xfrm>
        </p:spPr>
        <p:txBody>
          <a:bodyPr>
            <a:noAutofit/>
          </a:bodyPr>
          <a:lstStyle/>
          <a:p>
            <a:r>
              <a:rPr lang="en-US" b="1" i="0" dirty="0">
                <a:solidFill>
                  <a:srgbClr val="FFFF00"/>
                </a:solidFill>
                <a:effectLst>
                  <a:outerShdw blurRad="38100" dist="38100" dir="2700000" algn="tl">
                    <a:srgbClr val="000000">
                      <a:alpha val="43137"/>
                    </a:srgbClr>
                  </a:outerShdw>
                </a:effectLst>
                <a:latin typeface="AdvTT577c760c"/>
              </a:rPr>
              <a:t>The management of type 1 diabetes in adults </a:t>
            </a:r>
            <a:endParaRPr lang="fa-IR" b="1" i="0" dirty="0">
              <a:solidFill>
                <a:srgbClr val="FFFF00"/>
              </a:solidFill>
              <a:effectLst>
                <a:outerShdw blurRad="38100" dist="38100" dir="2700000" algn="tl">
                  <a:srgbClr val="000000">
                    <a:alpha val="43137"/>
                  </a:srgbClr>
                </a:outerShdw>
              </a:effectLst>
              <a:latin typeface="AdvTT577c760c"/>
            </a:endParaRPr>
          </a:p>
          <a:p>
            <a:r>
              <a:rPr lang="en-US" sz="2800" b="1" i="0" dirty="0">
                <a:solidFill>
                  <a:srgbClr val="FFFF00"/>
                </a:solidFill>
                <a:effectLst>
                  <a:outerShdw blurRad="38100" dist="38100" dir="2700000" algn="tl">
                    <a:srgbClr val="000000">
                      <a:alpha val="43137"/>
                    </a:srgbClr>
                  </a:outerShdw>
                </a:effectLst>
                <a:latin typeface="AdvTT577c760c"/>
              </a:rPr>
              <a:t>A consensus report</a:t>
            </a:r>
            <a:r>
              <a:rPr lang="fa-IR" sz="2800" b="1" i="0" dirty="0">
                <a:solidFill>
                  <a:srgbClr val="FFFF00"/>
                </a:solidFill>
                <a:effectLst>
                  <a:outerShdw blurRad="38100" dist="38100" dir="2700000" algn="tl">
                    <a:srgbClr val="000000">
                      <a:alpha val="43137"/>
                    </a:srgbClr>
                  </a:outerShdw>
                </a:effectLst>
                <a:latin typeface="AdvTT577c760c"/>
              </a:rPr>
              <a:t> </a:t>
            </a:r>
          </a:p>
          <a:p>
            <a:r>
              <a:rPr lang="en-US" sz="2400" b="1" i="0" dirty="0">
                <a:solidFill>
                  <a:srgbClr val="FFFF00"/>
                </a:solidFill>
                <a:effectLst>
                  <a:outerShdw blurRad="38100" dist="38100" dir="2700000" algn="tl">
                    <a:srgbClr val="000000">
                      <a:alpha val="43137"/>
                    </a:srgbClr>
                  </a:outerShdw>
                </a:effectLst>
                <a:latin typeface="AdvTT577c760c"/>
              </a:rPr>
              <a:t>By</a:t>
            </a:r>
            <a:r>
              <a:rPr lang="fa-IR" sz="2400" b="1" dirty="0">
                <a:solidFill>
                  <a:srgbClr val="FFFF00"/>
                </a:solidFill>
                <a:effectLst>
                  <a:outerShdw blurRad="38100" dist="38100" dir="2700000" algn="tl">
                    <a:srgbClr val="000000">
                      <a:alpha val="43137"/>
                    </a:srgbClr>
                  </a:outerShdw>
                </a:effectLst>
                <a:latin typeface="AdvTT577c760c"/>
              </a:rPr>
              <a:t> </a:t>
            </a:r>
            <a:r>
              <a:rPr lang="en-US" sz="2400" b="1" i="0" dirty="0">
                <a:solidFill>
                  <a:srgbClr val="FFFF00"/>
                </a:solidFill>
                <a:effectLst>
                  <a:outerShdw blurRad="38100" dist="38100" dir="2700000" algn="tl">
                    <a:srgbClr val="000000">
                      <a:alpha val="43137"/>
                    </a:srgbClr>
                  </a:outerShdw>
                </a:effectLst>
                <a:latin typeface="AdvTT577c760c"/>
              </a:rPr>
              <a:t>the American Diabetes Association (ADA) and </a:t>
            </a:r>
            <a:endParaRPr lang="fa-IR" sz="2400" b="1" i="0" dirty="0">
              <a:solidFill>
                <a:srgbClr val="FFFF00"/>
              </a:solidFill>
              <a:effectLst>
                <a:outerShdw blurRad="38100" dist="38100" dir="2700000" algn="tl">
                  <a:srgbClr val="000000">
                    <a:alpha val="43137"/>
                  </a:srgbClr>
                </a:outerShdw>
              </a:effectLst>
              <a:latin typeface="AdvTT577c760c"/>
            </a:endParaRPr>
          </a:p>
          <a:p>
            <a:r>
              <a:rPr lang="en-US" sz="2400" b="1" i="0" dirty="0">
                <a:solidFill>
                  <a:srgbClr val="FFFF00"/>
                </a:solidFill>
                <a:effectLst>
                  <a:outerShdw blurRad="38100" dist="38100" dir="2700000" algn="tl">
                    <a:srgbClr val="000000">
                      <a:alpha val="43137"/>
                    </a:srgbClr>
                  </a:outerShdw>
                </a:effectLst>
                <a:latin typeface="AdvTT577c760c"/>
              </a:rPr>
              <a:t>the</a:t>
            </a:r>
            <a:r>
              <a:rPr lang="fa-IR" sz="2400" b="1" i="0" dirty="0">
                <a:solidFill>
                  <a:srgbClr val="FFFF00"/>
                </a:solidFill>
                <a:effectLst>
                  <a:outerShdw blurRad="38100" dist="38100" dir="2700000" algn="tl">
                    <a:srgbClr val="000000">
                      <a:alpha val="43137"/>
                    </a:srgbClr>
                  </a:outerShdw>
                </a:effectLst>
                <a:latin typeface="AdvTT577c760c"/>
              </a:rPr>
              <a:t> </a:t>
            </a:r>
            <a:r>
              <a:rPr lang="en-US" sz="2400" b="1" i="0" dirty="0">
                <a:solidFill>
                  <a:srgbClr val="FFFF00"/>
                </a:solidFill>
                <a:effectLst>
                  <a:outerShdw blurRad="38100" dist="38100" dir="2700000" algn="tl">
                    <a:srgbClr val="000000">
                      <a:alpha val="43137"/>
                    </a:srgbClr>
                  </a:outerShdw>
                </a:effectLst>
                <a:latin typeface="AdvTT577c760c"/>
              </a:rPr>
              <a:t>European</a:t>
            </a:r>
            <a:r>
              <a:rPr lang="fa-IR" sz="2400" b="1" i="0" dirty="0">
                <a:solidFill>
                  <a:srgbClr val="FFFF00"/>
                </a:solidFill>
                <a:effectLst>
                  <a:outerShdw blurRad="38100" dist="38100" dir="2700000" algn="tl">
                    <a:srgbClr val="000000">
                      <a:alpha val="43137"/>
                    </a:srgbClr>
                  </a:outerShdw>
                </a:effectLst>
                <a:latin typeface="AdvTT577c760c"/>
              </a:rPr>
              <a:t> </a:t>
            </a:r>
            <a:r>
              <a:rPr lang="en-US" sz="2400" b="1" i="0" dirty="0">
                <a:solidFill>
                  <a:srgbClr val="FFFF00"/>
                </a:solidFill>
                <a:effectLst>
                  <a:outerShdw blurRad="38100" dist="38100" dir="2700000" algn="tl">
                    <a:srgbClr val="000000">
                      <a:alpha val="43137"/>
                    </a:srgbClr>
                  </a:outerShdw>
                </a:effectLst>
                <a:latin typeface="AdvTT577c760c"/>
              </a:rPr>
              <a:t>Association for the Study of Diabetes (EASD)</a:t>
            </a:r>
            <a:endParaRPr lang="en-US" sz="2400" b="1" dirty="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685800" y="454977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Slide Number Placeholder 5"/>
          <p:cNvSpPr>
            <a:spLocks noGrp="1"/>
          </p:cNvSpPr>
          <p:nvPr>
            <p:ph type="sldNum" sz="quarter" idx="12"/>
          </p:nvPr>
        </p:nvSpPr>
        <p:spPr/>
        <p:txBody>
          <a:bodyPr/>
          <a:lstStyle/>
          <a:p>
            <a:fld id="{1A6E4302-6D73-4081-AF7E-E29A1A119CC3}" type="slidenum">
              <a:rPr lang="en-US" smtClean="0"/>
              <a:pPr/>
              <a:t>1</a:t>
            </a:fld>
            <a:endParaRPr lang="en-US"/>
          </a:p>
        </p:txBody>
      </p:sp>
      <p:sp>
        <p:nvSpPr>
          <p:cNvPr id="9" name="Content Placeholder 2">
            <a:extLst>
              <a:ext uri="{FF2B5EF4-FFF2-40B4-BE49-F238E27FC236}">
                <a16:creationId xmlns:a16="http://schemas.microsoft.com/office/drawing/2014/main" id="{61F526D0-1BDF-4D5D-B68E-270248E1B262}"/>
              </a:ext>
            </a:extLst>
          </p:cNvPr>
          <p:cNvSpPr txBox="1">
            <a:spLocks/>
          </p:cNvSpPr>
          <p:nvPr/>
        </p:nvSpPr>
        <p:spPr>
          <a:xfrm>
            <a:off x="457200" y="4922837"/>
            <a:ext cx="8229600" cy="1249363"/>
          </a:xfrm>
          <a:prstGeom prst="rect">
            <a:avLst/>
          </a:prstGeom>
        </p:spPr>
        <p:txBody>
          <a:bodyPr vert="horz" lIns="91440" tIns="45720" rIns="91440" bIns="45720" rtlCol="0">
            <a:normAutofit fontScale="96875"/>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a:latin typeface="Times New Roman" pitchFamily="18" charset="0"/>
                <a:cs typeface="Times New Roman" pitchFamily="18" charset="0"/>
              </a:rPr>
              <a:t>Presentation By Dr. Ali </a:t>
            </a:r>
            <a:r>
              <a:rPr lang="en-US" sz="2400" dirty="0" err="1">
                <a:latin typeface="Times New Roman" pitchFamily="18" charset="0"/>
                <a:cs typeface="Times New Roman" pitchFamily="18" charset="0"/>
              </a:rPr>
              <a:t>Golshaian</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17</a:t>
            </a:r>
            <a:r>
              <a:rPr lang="en-US" sz="2400" baseline="30000" dirty="0">
                <a:latin typeface="Times New Roman" pitchFamily="18" charset="0"/>
                <a:cs typeface="Times New Roman" pitchFamily="18" charset="0"/>
              </a:rPr>
              <a:t>th</a:t>
            </a:r>
            <a:r>
              <a:rPr lang="en-US" sz="2400" dirty="0">
                <a:latin typeface="Times New Roman" pitchFamily="18" charset="0"/>
                <a:cs typeface="Times New Roman" pitchFamily="18" charset="0"/>
              </a:rPr>
              <a:t> ABAN 1400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fontScale="90000"/>
          </a:bodyPr>
          <a:lstStyle/>
          <a:p>
            <a:r>
              <a:rPr lang="en-US" dirty="0"/>
              <a:t>Section 2: Diagnosis of type 1 diabetes</a:t>
            </a:r>
          </a:p>
        </p:txBody>
      </p:sp>
      <p:sp>
        <p:nvSpPr>
          <p:cNvPr id="1048598" name="Content Placeholder 2"/>
          <p:cNvSpPr>
            <a:spLocks noGrp="1"/>
          </p:cNvSpPr>
          <p:nvPr>
            <p:ph idx="1"/>
          </p:nvPr>
        </p:nvSpPr>
        <p:spPr>
          <a:xfrm>
            <a:off x="457200" y="1524000"/>
            <a:ext cx="8229600" cy="4648200"/>
          </a:xfrm>
        </p:spPr>
        <p:txBody>
          <a:bodyPr>
            <a:normAutofit fontScale="74375" lnSpcReduction="20000"/>
          </a:bodyPr>
          <a:lstStyle/>
          <a:p>
            <a:pPr algn="just"/>
            <a:endParaRPr lang="en-US" b="1" dirty="0">
              <a:solidFill>
                <a:srgbClr val="FFFF00"/>
              </a:solidFill>
              <a:latin typeface="Times New Roman" pitchFamily="18" charset="0"/>
              <a:cs typeface="Times New Roman" pitchFamily="18" charset="0"/>
            </a:endParaRPr>
          </a:p>
          <a:p>
            <a:pPr algn="just"/>
            <a:r>
              <a:rPr lang="en-US" dirty="0">
                <a:latin typeface="Times New Roman" pitchFamily="18" charset="0"/>
                <a:cs typeface="Times New Roman" pitchFamily="18" charset="0"/>
              </a:rPr>
              <a:t>Adults with new-onset type 1 diabetes can present </a:t>
            </a:r>
            <a:r>
              <a:rPr lang="en-US" dirty="0">
                <a:solidFill>
                  <a:srgbClr val="FFFF00"/>
                </a:solidFill>
                <a:latin typeface="Times New Roman" pitchFamily="18" charset="0"/>
                <a:cs typeface="Times New Roman" pitchFamily="18" charset="0"/>
              </a:rPr>
              <a:t>more slowly evolving process</a:t>
            </a:r>
            <a:r>
              <a:rPr lang="en-US" dirty="0">
                <a:latin typeface="Times New Roman" pitchFamily="18" charset="0"/>
                <a:cs typeface="Times New Roman" pitchFamily="18" charset="0"/>
              </a:rPr>
              <a:t>,</a:t>
            </a:r>
            <a:r>
              <a:rPr lang="en-US" dirty="0">
                <a:solidFill>
                  <a:srgbClr val="FFFF00"/>
                </a:solidFill>
                <a:latin typeface="Times New Roman" pitchFamily="18" charset="0"/>
                <a:cs typeface="Times New Roman" pitchFamily="18" charset="0"/>
              </a:rPr>
              <a:t> </a:t>
            </a:r>
            <a:r>
              <a:rPr lang="en-US" dirty="0">
                <a:latin typeface="Times New Roman" pitchFamily="18" charset="0"/>
                <a:cs typeface="Times New Roman" pitchFamily="18" charset="0"/>
              </a:rPr>
              <a:t>can be mistaken for type 2 diabetes. </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Several </a:t>
            </a:r>
            <a:r>
              <a:rPr lang="en-US" dirty="0">
                <a:solidFill>
                  <a:srgbClr val="FFFF00"/>
                </a:solidFill>
                <a:latin typeface="Times New Roman" pitchFamily="18" charset="0"/>
                <a:cs typeface="Times New Roman" pitchFamily="18" charset="0"/>
              </a:rPr>
              <a:t>other types of diabetes</a:t>
            </a:r>
            <a:r>
              <a:rPr lang="en-US" dirty="0">
                <a:latin typeface="Times New Roman" pitchFamily="18" charset="0"/>
                <a:cs typeface="Times New Roman" pitchFamily="18" charset="0"/>
              </a:rPr>
              <a:t>, for example monogenic diabetes, can be misdiagnosed as type 1 diabetes. </a:t>
            </a:r>
          </a:p>
          <a:p>
            <a:pPr algn="just"/>
            <a:r>
              <a:rPr lang="en-US" dirty="0">
                <a:latin typeface="Times New Roman" pitchFamily="18" charset="0"/>
                <a:cs typeface="Times New Roman" pitchFamily="18" charset="0"/>
              </a:rPr>
              <a:t>In older adults, </a:t>
            </a:r>
            <a:r>
              <a:rPr lang="en-US" dirty="0">
                <a:solidFill>
                  <a:srgbClr val="FFFF00"/>
                </a:solidFill>
                <a:latin typeface="Times New Roman" pitchFamily="18" charset="0"/>
                <a:cs typeface="Times New Roman" pitchFamily="18" charset="0"/>
              </a:rPr>
              <a:t>pancreatic cancer </a:t>
            </a:r>
            <a:r>
              <a:rPr lang="en-US" dirty="0">
                <a:latin typeface="Times New Roman" pitchFamily="18" charset="0"/>
                <a:cs typeface="Times New Roman" pitchFamily="18" charset="0"/>
              </a:rPr>
              <a:t>may present with</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diabetes and weight loss. </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A new and emerging issue is the development of </a:t>
            </a:r>
            <a:r>
              <a:rPr lang="en-US" dirty="0">
                <a:solidFill>
                  <a:srgbClr val="FFFF00"/>
                </a:solidFill>
                <a:latin typeface="Times New Roman" pitchFamily="18" charset="0"/>
                <a:cs typeface="Times New Roman" pitchFamily="18" charset="0"/>
              </a:rPr>
              <a:t>profound insulin deficiency</a:t>
            </a:r>
            <a:r>
              <a:rPr lang="en-US" dirty="0">
                <a:latin typeface="Times New Roman" pitchFamily="18" charset="0"/>
                <a:cs typeface="Times New Roman" pitchFamily="18" charset="0"/>
              </a:rPr>
              <a:t> associated with the use of </a:t>
            </a:r>
            <a:r>
              <a:rPr lang="en-US" dirty="0">
                <a:solidFill>
                  <a:srgbClr val="FFFF00"/>
                </a:solidFill>
                <a:latin typeface="Times New Roman" pitchFamily="18" charset="0"/>
                <a:cs typeface="Times New Roman" pitchFamily="18" charset="0"/>
              </a:rPr>
              <a:t>immune check-point inhibitors</a:t>
            </a:r>
            <a:r>
              <a:rPr lang="en-US" dirty="0">
                <a:latin typeface="Times New Roman" pitchFamily="18" charset="0"/>
                <a:cs typeface="Times New Roman" pitchFamily="18" charset="0"/>
              </a:rPr>
              <a:t>, which may present with </a:t>
            </a:r>
            <a:r>
              <a:rPr lang="en-US" dirty="0" err="1">
                <a:latin typeface="Times New Roman" pitchFamily="18" charset="0"/>
                <a:cs typeface="Times New Roman" pitchFamily="18" charset="0"/>
              </a:rPr>
              <a:t>hyperglycaemia</a:t>
            </a:r>
            <a:r>
              <a:rPr lang="en-US" dirty="0">
                <a:latin typeface="Times New Roman" pitchFamily="18" charset="0"/>
                <a:cs typeface="Times New Roman" pitchFamily="18" charset="0"/>
              </a:rPr>
              <a:t> and diabetic ketoacidosis (DKA). ¹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10</a:t>
            </a:fld>
            <a:endParaRPr lang="en-US"/>
          </a:p>
        </p:txBody>
      </p:sp>
      <p:sp>
        <p:nvSpPr>
          <p:cNvPr id="6" name="Rectangle 5">
            <a:extLst>
              <a:ext uri="{FF2B5EF4-FFF2-40B4-BE49-F238E27FC236}">
                <a16:creationId xmlns:a16="http://schemas.microsoft.com/office/drawing/2014/main" id="{61D44228-981B-469B-B750-F8E78D0B7E41}"/>
              </a:ext>
            </a:extLst>
          </p:cNvPr>
          <p:cNvSpPr/>
          <p:nvPr/>
        </p:nvSpPr>
        <p:spPr>
          <a:xfrm>
            <a:off x="2286000" y="6172200"/>
            <a:ext cx="6705600" cy="523220"/>
          </a:xfrm>
          <a:prstGeom prst="rect">
            <a:avLst/>
          </a:prstGeom>
        </p:spPr>
        <p:txBody>
          <a:bodyPr wrap="square">
            <a:spAutoFit/>
          </a:bodyPr>
          <a:lstStyle/>
          <a:p>
            <a:pPr algn="just"/>
            <a:r>
              <a:rPr lang="en-US" sz="1400" b="1" dirty="0">
                <a:solidFill>
                  <a:srgbClr val="FFC000"/>
                </a:solidFill>
              </a:rPr>
              <a:t>1= (2018) Collateral damage: insulin-dependent diabetes induced with checkpoint inhibitors. Diabetes. 67(8):1471–1480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r>
              <a:rPr lang="en-US" dirty="0"/>
              <a:t>Section 10: Psychosocial care</a:t>
            </a:r>
          </a:p>
        </p:txBody>
      </p:sp>
      <p:sp>
        <p:nvSpPr>
          <p:cNvPr id="1048598" name="Content Placeholder 2"/>
          <p:cNvSpPr>
            <a:spLocks noGrp="1"/>
          </p:cNvSpPr>
          <p:nvPr>
            <p:ph idx="1"/>
          </p:nvPr>
        </p:nvSpPr>
        <p:spPr>
          <a:xfrm>
            <a:off x="457200" y="1524000"/>
            <a:ext cx="8229600" cy="4572000"/>
          </a:xfrm>
        </p:spPr>
        <p:txBody>
          <a:bodyPr>
            <a:normAutofit fontScale="96875" lnSpcReduction="10000"/>
          </a:bodyPr>
          <a:lstStyle/>
          <a:p>
            <a:pPr algn="just"/>
            <a:r>
              <a:rPr lang="en-US" sz="2000" dirty="0">
                <a:latin typeface="Times New Roman" pitchFamily="18" charset="0"/>
                <a:cs typeface="Times New Roman" pitchFamily="18" charset="0"/>
              </a:rPr>
              <a:t>Systematic reviews have shown that </a:t>
            </a:r>
            <a:r>
              <a:rPr lang="en-US" sz="2000" dirty="0">
                <a:solidFill>
                  <a:srgbClr val="FFFF00"/>
                </a:solidFill>
                <a:latin typeface="Times New Roman" pitchFamily="18" charset="0"/>
                <a:cs typeface="Times New Roman" pitchFamily="18" charset="0"/>
              </a:rPr>
              <a:t>depression</a:t>
            </a:r>
            <a:r>
              <a:rPr lang="en-US" sz="2000" dirty="0">
                <a:latin typeface="Times New Roman" pitchFamily="18" charset="0"/>
                <a:cs typeface="Times New Roman" pitchFamily="18" charset="0"/>
              </a:rPr>
              <a:t> </a:t>
            </a:r>
            <a:r>
              <a:rPr lang="en-US" sz="2000" dirty="0">
                <a:solidFill>
                  <a:srgbClr val="FFFF00"/>
                </a:solidFill>
                <a:latin typeface="Times New Roman" pitchFamily="18" charset="0"/>
                <a:cs typeface="Times New Roman" pitchFamily="18" charset="0"/>
              </a:rPr>
              <a:t>occurs more frequently </a:t>
            </a:r>
            <a:r>
              <a:rPr lang="en-US" sz="2000" dirty="0">
                <a:latin typeface="Times New Roman" pitchFamily="18" charset="0"/>
                <a:cs typeface="Times New Roman" pitchFamily="18" charset="0"/>
              </a:rPr>
              <a:t>in people with type 1 or type 2 diabetes compared with people without diabetes.</a:t>
            </a:r>
          </a:p>
          <a:p>
            <a:pPr algn="just"/>
            <a:endParaRPr lang="en-US" sz="17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Depression in diabetes is associated with </a:t>
            </a:r>
            <a:r>
              <a:rPr lang="en-US" sz="2000" dirty="0">
                <a:solidFill>
                  <a:srgbClr val="FFFF00"/>
                </a:solidFill>
                <a:latin typeface="Times New Roman" pitchFamily="18" charset="0"/>
                <a:cs typeface="Times New Roman" pitchFamily="18" charset="0"/>
              </a:rPr>
              <a:t>less optimal </a:t>
            </a:r>
            <a:r>
              <a:rPr lang="en-US" sz="2000" dirty="0">
                <a:latin typeface="Times New Roman" pitchFamily="18" charset="0"/>
                <a:cs typeface="Times New Roman" pitchFamily="18" charset="0"/>
              </a:rPr>
              <a:t>self-care </a:t>
            </a:r>
            <a:r>
              <a:rPr lang="en-US" sz="2000" dirty="0" err="1">
                <a:latin typeface="Times New Roman" pitchFamily="18" charset="0"/>
                <a:cs typeface="Times New Roman" pitchFamily="18" charset="0"/>
              </a:rPr>
              <a:t>behaviours</a:t>
            </a:r>
            <a:r>
              <a:rPr lang="en-US" sz="2000" dirty="0">
                <a:latin typeface="Times New Roman" pitchFamily="18" charset="0"/>
                <a:cs typeface="Times New Roman" pitchFamily="18" charset="0"/>
              </a:rPr>
              <a:t>, suboptimal </a:t>
            </a:r>
            <a:r>
              <a:rPr lang="en-US" sz="2000" dirty="0" err="1">
                <a:latin typeface="Times New Roman" pitchFamily="18" charset="0"/>
                <a:cs typeface="Times New Roman" pitchFamily="18" charset="0"/>
              </a:rPr>
              <a:t>glycaemic</a:t>
            </a:r>
            <a:r>
              <a:rPr lang="en-US" sz="2000" dirty="0">
                <a:latin typeface="Times New Roman" pitchFamily="18" charset="0"/>
                <a:cs typeface="Times New Roman" pitchFamily="18" charset="0"/>
              </a:rPr>
              <a:t> control, impaired quality of life, incident micro- and macrovascular diseases, and elevated mortality rates.</a:t>
            </a:r>
          </a:p>
          <a:p>
            <a:pPr algn="just"/>
            <a:r>
              <a:rPr lang="en-US" sz="2000" dirty="0">
                <a:latin typeface="Times New Roman" pitchFamily="18" charset="0"/>
                <a:cs typeface="Times New Roman" pitchFamily="18" charset="0"/>
              </a:rPr>
              <a:t>Scientific evidence about depression in diabetes remains </a:t>
            </a:r>
            <a:r>
              <a:rPr lang="en-US" sz="2000" dirty="0">
                <a:solidFill>
                  <a:srgbClr val="FFFF00"/>
                </a:solidFill>
                <a:latin typeface="Times New Roman" pitchFamily="18" charset="0"/>
                <a:cs typeface="Times New Roman" pitchFamily="18" charset="0"/>
              </a:rPr>
              <a:t>incomplete</a:t>
            </a:r>
            <a:r>
              <a:rPr lang="en-US" sz="2000" dirty="0">
                <a:latin typeface="Times New Roman" pitchFamily="18" charset="0"/>
                <a:cs typeface="Times New Roman" pitchFamily="18" charset="0"/>
              </a:rPr>
              <a:t> ¹</a:t>
            </a:r>
          </a:p>
          <a:p>
            <a:pPr algn="just"/>
            <a:endParaRPr lang="en-US" sz="14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It was found that there is a negative correlation between participants’ HbA1c levels and quality of life, and a </a:t>
            </a:r>
            <a:r>
              <a:rPr lang="en-US" sz="2000" b="1" dirty="0">
                <a:solidFill>
                  <a:srgbClr val="FFFF00"/>
                </a:solidFill>
                <a:latin typeface="Times New Roman" pitchFamily="18" charset="0"/>
                <a:cs typeface="Times New Roman" pitchFamily="18" charset="0"/>
              </a:rPr>
              <a:t>positive correlation </a:t>
            </a:r>
            <a:r>
              <a:rPr lang="en-US" sz="2000" dirty="0">
                <a:latin typeface="Times New Roman" pitchFamily="18" charset="0"/>
                <a:cs typeface="Times New Roman" pitchFamily="18" charset="0"/>
              </a:rPr>
              <a:t>between </a:t>
            </a:r>
            <a:r>
              <a:rPr lang="en-US" sz="2000" dirty="0">
                <a:solidFill>
                  <a:srgbClr val="FFFF00"/>
                </a:solidFill>
                <a:latin typeface="Times New Roman" pitchFamily="18" charset="0"/>
                <a:cs typeface="Times New Roman" pitchFamily="18" charset="0"/>
              </a:rPr>
              <a:t>HbA1c</a:t>
            </a:r>
            <a:r>
              <a:rPr lang="en-US" sz="2000" dirty="0">
                <a:latin typeface="Times New Roman" pitchFamily="18" charset="0"/>
                <a:cs typeface="Times New Roman" pitchFamily="18" charset="0"/>
              </a:rPr>
              <a:t> levels and </a:t>
            </a:r>
            <a:r>
              <a:rPr lang="en-US" sz="2000" dirty="0">
                <a:solidFill>
                  <a:srgbClr val="FFFF00"/>
                </a:solidFill>
                <a:latin typeface="Times New Roman" pitchFamily="18" charset="0"/>
                <a:cs typeface="Times New Roman" pitchFamily="18" charset="0"/>
              </a:rPr>
              <a:t>depression</a:t>
            </a:r>
            <a:r>
              <a:rPr lang="en-US" sz="2000" dirty="0">
                <a:latin typeface="Times New Roman" pitchFamily="18" charset="0"/>
                <a:cs typeface="Times New Roman" pitchFamily="18" charset="0"/>
              </a:rPr>
              <a:t>. (R² = 0.72, P &lt; 0.01) ²</a:t>
            </a:r>
          </a:p>
          <a:p>
            <a:pPr algn="just"/>
            <a:endParaRPr lang="en-US" sz="14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The analysis of 37 selected articles with a total sample size of 7849 indicated that the overall prevalence of depression in Iranian patients with diabetes was </a:t>
            </a:r>
            <a:r>
              <a:rPr lang="en-US" sz="2000" b="1" dirty="0">
                <a:solidFill>
                  <a:srgbClr val="FFFF00"/>
                </a:solidFill>
                <a:latin typeface="Times New Roman" pitchFamily="18" charset="0"/>
                <a:cs typeface="Times New Roman" pitchFamily="18" charset="0"/>
              </a:rPr>
              <a:t>54% </a:t>
            </a:r>
            <a:r>
              <a:rPr lang="en-US" sz="2000" dirty="0">
                <a:latin typeface="Times New Roman" pitchFamily="18" charset="0"/>
                <a:cs typeface="Times New Roman" pitchFamily="18" charset="0"/>
              </a:rPr>
              <a:t>(95% CI: 47.32-60.70)</a:t>
            </a:r>
          </a:p>
        </p:txBody>
      </p:sp>
      <p:sp>
        <p:nvSpPr>
          <p:cNvPr id="5" name="Slide Number Placeholder 4"/>
          <p:cNvSpPr>
            <a:spLocks noGrp="1"/>
          </p:cNvSpPr>
          <p:nvPr>
            <p:ph type="sldNum" sz="quarter" idx="12"/>
          </p:nvPr>
        </p:nvSpPr>
        <p:spPr/>
        <p:txBody>
          <a:bodyPr/>
          <a:lstStyle/>
          <a:p>
            <a:fld id="{1A6E4302-6D73-4081-AF7E-E29A1A119CC3}" type="slidenum">
              <a:rPr lang="en-US" smtClean="0"/>
              <a:pPr/>
              <a:t>100</a:t>
            </a:fld>
            <a:endParaRPr lang="en-US"/>
          </a:p>
        </p:txBody>
      </p:sp>
      <p:sp>
        <p:nvSpPr>
          <p:cNvPr id="6" name="Rectangle 5">
            <a:extLst>
              <a:ext uri="{FF2B5EF4-FFF2-40B4-BE49-F238E27FC236}">
                <a16:creationId xmlns:a16="http://schemas.microsoft.com/office/drawing/2014/main" id="{2AE16081-F1B2-40CC-BA35-FF9473708A90}"/>
              </a:ext>
            </a:extLst>
          </p:cNvPr>
          <p:cNvSpPr/>
          <p:nvPr/>
        </p:nvSpPr>
        <p:spPr>
          <a:xfrm>
            <a:off x="914400" y="5701605"/>
            <a:ext cx="7467600" cy="1384995"/>
          </a:xfrm>
          <a:prstGeom prst="rect">
            <a:avLst/>
          </a:prstGeom>
        </p:spPr>
        <p:txBody>
          <a:bodyPr wrap="square">
            <a:spAutoFit/>
          </a:bodyPr>
          <a:lstStyle/>
          <a:p>
            <a:pPr algn="just"/>
            <a:r>
              <a:rPr lang="en-US" sz="1200" b="1" dirty="0">
                <a:solidFill>
                  <a:srgbClr val="FFC000"/>
                </a:solidFill>
              </a:rPr>
              <a:t>1= (2020) How 25 years of psychosocial research has contributed to a better understanding of the links between depression and diabetes. </a:t>
            </a:r>
            <a:r>
              <a:rPr lang="en-US" sz="1200" b="1" dirty="0" err="1">
                <a:solidFill>
                  <a:srgbClr val="FFC000"/>
                </a:solidFill>
              </a:rPr>
              <a:t>Diabet</a:t>
            </a:r>
            <a:r>
              <a:rPr lang="en-US" sz="1200" b="1" dirty="0">
                <a:solidFill>
                  <a:srgbClr val="FFC000"/>
                </a:solidFill>
              </a:rPr>
              <a:t> Med 37(3):383–392 </a:t>
            </a:r>
          </a:p>
          <a:p>
            <a:pPr algn="just"/>
            <a:r>
              <a:rPr lang="en-US" sz="1200" b="1" dirty="0">
                <a:solidFill>
                  <a:srgbClr val="FFC000"/>
                </a:solidFill>
              </a:rPr>
              <a:t>2= (2019) The relationship between the quality of life and depression levels of young people with type I diabetes. Perspectives in Psychiatric Care. 2019; 55: 291– 299</a:t>
            </a:r>
          </a:p>
          <a:p>
            <a:pPr algn="just"/>
            <a:r>
              <a:rPr lang="en-US" sz="1200" b="1" dirty="0">
                <a:solidFill>
                  <a:srgbClr val="FFC000"/>
                </a:solidFill>
              </a:rPr>
              <a:t>3= (2019) The prevalence of comorbid depression in patients with diabetes: A meta-analysis of observational studies. Diabetes </a:t>
            </a:r>
            <a:r>
              <a:rPr lang="en-US" sz="1200" b="1" dirty="0" err="1">
                <a:solidFill>
                  <a:srgbClr val="FFC000"/>
                </a:solidFill>
              </a:rPr>
              <a:t>Metab</a:t>
            </a:r>
            <a:r>
              <a:rPr lang="en-US" sz="1200" b="1" dirty="0">
                <a:solidFill>
                  <a:srgbClr val="FFC000"/>
                </a:solidFill>
              </a:rPr>
              <a:t> </a:t>
            </a:r>
            <a:r>
              <a:rPr lang="en-US" sz="1200" b="1" dirty="0" err="1">
                <a:solidFill>
                  <a:srgbClr val="FFC000"/>
                </a:solidFill>
              </a:rPr>
              <a:t>Syndr</a:t>
            </a:r>
            <a:r>
              <a:rPr lang="en-US" sz="1200" b="1" dirty="0">
                <a:solidFill>
                  <a:srgbClr val="FFC000"/>
                </a:solidFill>
              </a:rPr>
              <a:t>. Nov-Dec;13(6):3113-3119</a:t>
            </a:r>
          </a:p>
          <a:p>
            <a:pPr algn="just"/>
            <a:r>
              <a:rPr lang="en-US" sz="1200" b="1" dirty="0">
                <a:solidFill>
                  <a:srgbClr val="FFC000"/>
                </a:solidFill>
              </a:rPr>
              <a:t> </a:t>
            </a:r>
          </a:p>
        </p:txBody>
      </p:sp>
    </p:spTree>
    <p:extLst>
      <p:ext uri="{BB962C8B-B14F-4D97-AF65-F5344CB8AC3E}">
        <p14:creationId xmlns:p14="http://schemas.microsoft.com/office/powerpoint/2010/main" val="28438302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832350"/>
          </a:xfrm>
        </p:spPr>
        <p:txBody>
          <a:bodyPr>
            <a:normAutofit fontScale="81875" lnSpcReduction="20000"/>
          </a:bodyPr>
          <a:lstStyle/>
          <a:p>
            <a:pPr algn="just"/>
            <a:r>
              <a:rPr lang="en-US" sz="2900" dirty="0">
                <a:latin typeface="Times New Roman" pitchFamily="18" charset="0"/>
                <a:cs typeface="Times New Roman" pitchFamily="18" charset="0"/>
              </a:rPr>
              <a:t>Practical and validated psychosocial measures, including:</a:t>
            </a:r>
          </a:p>
          <a:p>
            <a:pPr algn="just">
              <a:buFont typeface="Wingdings" panose="05000000000000000000" pitchFamily="2" charset="2"/>
              <a:buChar char="ü"/>
            </a:pPr>
            <a:r>
              <a:rPr lang="en-US" sz="2200" dirty="0">
                <a:latin typeface="Times New Roman" pitchFamily="18" charset="0"/>
                <a:cs typeface="Times New Roman" pitchFamily="18" charset="0"/>
              </a:rPr>
              <a:t>WHO-5 Wellbeing Index (WHO-5)</a:t>
            </a:r>
          </a:p>
          <a:p>
            <a:pPr algn="just">
              <a:buFont typeface="Wingdings" panose="05000000000000000000" pitchFamily="2" charset="2"/>
              <a:buChar char="ü"/>
            </a:pPr>
            <a:r>
              <a:rPr lang="en-US" sz="2200" dirty="0">
                <a:latin typeface="Times New Roman" pitchFamily="18" charset="0"/>
                <a:cs typeface="Times New Roman" pitchFamily="18" charset="0"/>
              </a:rPr>
              <a:t>Problem Areas in Diabetes (PAID) scale</a:t>
            </a:r>
          </a:p>
          <a:p>
            <a:pPr algn="just">
              <a:buFont typeface="Wingdings" panose="05000000000000000000" pitchFamily="2" charset="2"/>
              <a:buChar char="ü"/>
            </a:pPr>
            <a:r>
              <a:rPr lang="en-US" sz="2200" dirty="0">
                <a:latin typeface="Times New Roman" pitchFamily="18" charset="0"/>
                <a:cs typeface="Times New Roman" pitchFamily="18" charset="0"/>
              </a:rPr>
              <a:t>Patient Health Questionnaire (PHQ-9)</a:t>
            </a:r>
          </a:p>
          <a:p>
            <a:pPr algn="just">
              <a:buFont typeface="Wingdings" panose="05000000000000000000" pitchFamily="2" charset="2"/>
              <a:buChar char="ü"/>
            </a:pPr>
            <a:r>
              <a:rPr lang="en-US" sz="2200" dirty="0">
                <a:latin typeface="Times New Roman" pitchFamily="18" charset="0"/>
                <a:cs typeface="Times New Roman" pitchFamily="18" charset="0"/>
              </a:rPr>
              <a:t>For </a:t>
            </a:r>
            <a:r>
              <a:rPr lang="en-US" sz="2200" dirty="0" err="1">
                <a:latin typeface="Times New Roman" pitchFamily="18" charset="0"/>
                <a:cs typeface="Times New Roman" pitchFamily="18" charset="0"/>
              </a:rPr>
              <a:t>generalised</a:t>
            </a:r>
            <a:r>
              <a:rPr lang="en-US" sz="2200" dirty="0">
                <a:latin typeface="Times New Roman" pitchFamily="18" charset="0"/>
                <a:cs typeface="Times New Roman" pitchFamily="18" charset="0"/>
              </a:rPr>
              <a:t> anxiety, the Generalized Anxiety Disorder 7-item (GAD-7)</a:t>
            </a:r>
          </a:p>
          <a:p>
            <a:pPr algn="just">
              <a:buFont typeface="Wingdings" panose="05000000000000000000" pitchFamily="2" charset="2"/>
              <a:buChar char="ü"/>
            </a:pPr>
            <a:r>
              <a:rPr lang="en-US" sz="2200" dirty="0">
                <a:latin typeface="Times New Roman" pitchFamily="18" charset="0"/>
                <a:cs typeface="Times New Roman" pitchFamily="18" charset="0"/>
              </a:rPr>
              <a:t>Brief screeners for depression (two items), depression and anxiety (four items) and diabetes distress (five or two items) </a:t>
            </a:r>
          </a:p>
          <a:p>
            <a:pPr algn="just"/>
            <a:endParaRPr lang="en-US" sz="2400" dirty="0">
              <a:latin typeface="Times New Roman" pitchFamily="18" charset="0"/>
              <a:cs typeface="Times New Roman" pitchFamily="18" charset="0"/>
            </a:endParaRPr>
          </a:p>
          <a:p>
            <a:pPr algn="just"/>
            <a:r>
              <a:rPr lang="en-US" sz="2900" dirty="0">
                <a:latin typeface="Times New Roman" pitchFamily="18" charset="0"/>
                <a:cs typeface="Times New Roman" pitchFamily="18" charset="0"/>
              </a:rPr>
              <a:t>Completion of these questionnaires takes </a:t>
            </a:r>
            <a:r>
              <a:rPr lang="en-US" sz="2900" dirty="0">
                <a:solidFill>
                  <a:srgbClr val="FFFF00"/>
                </a:solidFill>
                <a:latin typeface="Times New Roman" pitchFamily="18" charset="0"/>
                <a:cs typeface="Times New Roman" pitchFamily="18" charset="0"/>
              </a:rPr>
              <a:t>approximately 7 min </a:t>
            </a:r>
            <a:r>
              <a:rPr lang="en-US" sz="2900" dirty="0">
                <a:latin typeface="Times New Roman" pitchFamily="18" charset="0"/>
                <a:cs typeface="Times New Roman" pitchFamily="18" charset="0"/>
              </a:rPr>
              <a:t>and can be scheduled prior to the visit, either online or in the waiting room.</a:t>
            </a:r>
          </a:p>
          <a:p>
            <a:pPr algn="just"/>
            <a:endParaRPr lang="en-US" sz="24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Assessment and periodic monitoring of emotional health, at least on an </a:t>
            </a:r>
            <a:r>
              <a:rPr lang="en-US" sz="2800" b="1" dirty="0">
                <a:solidFill>
                  <a:srgbClr val="FFFF00"/>
                </a:solidFill>
                <a:latin typeface="Times New Roman" pitchFamily="18" charset="0"/>
                <a:cs typeface="Times New Roman" pitchFamily="18" charset="0"/>
              </a:rPr>
              <a:t>annual</a:t>
            </a:r>
            <a:r>
              <a:rPr lang="en-US" sz="2800" dirty="0">
                <a:latin typeface="Times New Roman" pitchFamily="18" charset="0"/>
                <a:cs typeface="Times New Roman" pitchFamily="18" charset="0"/>
              </a:rPr>
              <a:t> basis, is recommended to promote case finding, emotional wellbeing and patient satisfaction with care </a:t>
            </a:r>
            <a:endParaRPr lang="en-US" sz="25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101</a:t>
            </a:fld>
            <a:endParaRPr lang="en-US"/>
          </a:p>
        </p:txBody>
      </p:sp>
      <p:sp>
        <p:nvSpPr>
          <p:cNvPr id="6" name="Rectangle 5">
            <a:extLst>
              <a:ext uri="{FF2B5EF4-FFF2-40B4-BE49-F238E27FC236}">
                <a16:creationId xmlns:a16="http://schemas.microsoft.com/office/drawing/2014/main" id="{1AE0C5B7-42CC-4255-B9BA-EC02B2C317AD}"/>
              </a:ext>
            </a:extLst>
          </p:cNvPr>
          <p:cNvSpPr/>
          <p:nvPr/>
        </p:nvSpPr>
        <p:spPr>
          <a:xfrm>
            <a:off x="2286000" y="6000946"/>
            <a:ext cx="6705600" cy="738664"/>
          </a:xfrm>
          <a:prstGeom prst="rect">
            <a:avLst/>
          </a:prstGeom>
        </p:spPr>
        <p:txBody>
          <a:bodyPr wrap="square">
            <a:spAutoFit/>
          </a:bodyPr>
          <a:lstStyle/>
          <a:p>
            <a:pPr algn="just"/>
            <a:r>
              <a:rPr lang="en-US" sz="1400" b="1" dirty="0">
                <a:solidFill>
                  <a:srgbClr val="FFC000"/>
                </a:solidFill>
              </a:rPr>
              <a:t>(2012) Monitoring of Individual Needs in Diabetes (MIND)-2: follow-up data from the cross-national Diabetes Attitudes, Wishes, and Needs (DAWN) MIND study. Diabetes Care 35(11):2128–2132</a:t>
            </a:r>
            <a:endParaRPr lang="fa-IR" sz="1400" b="1" dirty="0">
              <a:solidFill>
                <a:srgbClr val="FFC000"/>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74375" lnSpcReduction="20000"/>
          </a:bodyPr>
          <a:lstStyle/>
          <a:p>
            <a:pPr algn="just"/>
            <a:r>
              <a:rPr lang="en-US" dirty="0">
                <a:latin typeface="Times New Roman" pitchFamily="18" charset="0"/>
                <a:cs typeface="Times New Roman" pitchFamily="18" charset="0"/>
              </a:rPr>
              <a:t>Fear of </a:t>
            </a:r>
            <a:r>
              <a:rPr lang="en-US" dirty="0" err="1">
                <a:latin typeface="Times New Roman" pitchFamily="18" charset="0"/>
                <a:cs typeface="Times New Roman" pitchFamily="18" charset="0"/>
              </a:rPr>
              <a:t>hypoglycaemia</a:t>
            </a:r>
            <a:r>
              <a:rPr lang="en-US" dirty="0">
                <a:latin typeface="Times New Roman" pitchFamily="18" charset="0"/>
                <a:cs typeface="Times New Roman" pitchFamily="18" charset="0"/>
              </a:rPr>
              <a:t> affects up to </a:t>
            </a:r>
            <a:r>
              <a:rPr lang="en-US" dirty="0">
                <a:solidFill>
                  <a:srgbClr val="FFFF00"/>
                </a:solidFill>
                <a:latin typeface="Times New Roman" pitchFamily="18" charset="0"/>
                <a:cs typeface="Times New Roman" pitchFamily="18" charset="0"/>
              </a:rPr>
              <a:t>10%</a:t>
            </a:r>
            <a:r>
              <a:rPr lang="en-US" dirty="0">
                <a:latin typeface="Times New Roman" pitchFamily="18" charset="0"/>
                <a:cs typeface="Times New Roman" pitchFamily="18" charset="0"/>
              </a:rPr>
              <a:t> of adults with type 1 diabetes, resulting in persistent </a:t>
            </a:r>
            <a:r>
              <a:rPr lang="en-US" dirty="0" err="1">
                <a:latin typeface="Times New Roman" pitchFamily="18" charset="0"/>
                <a:cs typeface="Times New Roman" pitchFamily="18" charset="0"/>
              </a:rPr>
              <a:t>hyperglycaemia</a:t>
            </a:r>
            <a:r>
              <a:rPr lang="en-US" dirty="0">
                <a:latin typeface="Times New Roman" pitchFamily="18" charset="0"/>
                <a:cs typeface="Times New Roman" pitchFamily="18" charset="0"/>
              </a:rPr>
              <a:t>. Administering the Hypoglycemia Fear Survey (HFS) can help ¹</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Eating disorders, including anorexia nervosa, bulimia nervosa and binge eating, are over-represented in type 1 diabetes populations, particularly in </a:t>
            </a:r>
            <a:r>
              <a:rPr lang="en-US" dirty="0">
                <a:solidFill>
                  <a:srgbClr val="FFFF00"/>
                </a:solidFill>
                <a:latin typeface="Times New Roman" pitchFamily="18" charset="0"/>
                <a:cs typeface="Times New Roman" pitchFamily="18" charset="0"/>
              </a:rPr>
              <a:t>young women</a:t>
            </a:r>
            <a:r>
              <a:rPr lang="en-US" dirty="0">
                <a:latin typeface="Times New Roman" pitchFamily="18" charset="0"/>
                <a:cs typeface="Times New Roman" pitchFamily="18" charset="0"/>
              </a:rPr>
              <a:t>. ²</a:t>
            </a:r>
            <a:endParaRPr lang="fa-IR"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Insulin omission as a weight-loss strategy (‘</a:t>
            </a:r>
            <a:r>
              <a:rPr lang="en-US" dirty="0">
                <a:solidFill>
                  <a:srgbClr val="FFFF00"/>
                </a:solidFill>
                <a:latin typeface="Times New Roman" pitchFamily="18" charset="0"/>
                <a:cs typeface="Times New Roman" pitchFamily="18" charset="0"/>
              </a:rPr>
              <a:t>diabulimia</a:t>
            </a:r>
            <a:r>
              <a:rPr lang="en-US" dirty="0">
                <a:latin typeface="Times New Roman" pitchFamily="18" charset="0"/>
                <a:cs typeface="Times New Roman" pitchFamily="18" charset="0"/>
              </a:rPr>
              <a:t>’) often starting in teenage years warrants special attention. ³</a:t>
            </a:r>
          </a:p>
          <a:p>
            <a:pPr algn="just"/>
            <a:endParaRPr lang="fa-IR" sz="2900" dirty="0">
              <a:latin typeface="Times New Roman" pitchFamily="18" charset="0"/>
              <a:cs typeface="Times New Roman" pitchFamily="18" charset="0"/>
            </a:endParaRPr>
          </a:p>
          <a:p>
            <a:pPr algn="just"/>
            <a:r>
              <a:rPr lang="en-US" sz="2200" dirty="0">
                <a:latin typeface="Times New Roman" pitchFamily="18" charset="0"/>
                <a:cs typeface="Times New Roman" pitchFamily="18" charset="0"/>
              </a:rPr>
              <a:t>Diabulimia is an eating disorder in which people with type 1 diabetes deliberately give themselves less insulin than they need or stop taking it altogether for the purpose of weight loss.</a:t>
            </a: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102</a:t>
            </a:fld>
            <a:endParaRPr lang="en-US"/>
          </a:p>
        </p:txBody>
      </p:sp>
      <p:sp>
        <p:nvSpPr>
          <p:cNvPr id="6" name="Rectangle 5">
            <a:extLst>
              <a:ext uri="{FF2B5EF4-FFF2-40B4-BE49-F238E27FC236}">
                <a16:creationId xmlns:a16="http://schemas.microsoft.com/office/drawing/2014/main" id="{86D4F30F-6977-4EE3-9FCD-9B74BE7AD533}"/>
              </a:ext>
            </a:extLst>
          </p:cNvPr>
          <p:cNvSpPr/>
          <p:nvPr/>
        </p:nvSpPr>
        <p:spPr>
          <a:xfrm>
            <a:off x="685800" y="5505271"/>
            <a:ext cx="8001000" cy="1200329"/>
          </a:xfrm>
          <a:prstGeom prst="rect">
            <a:avLst/>
          </a:prstGeom>
        </p:spPr>
        <p:txBody>
          <a:bodyPr wrap="square">
            <a:spAutoFit/>
          </a:bodyPr>
          <a:lstStyle/>
          <a:p>
            <a:pPr algn="just"/>
            <a:r>
              <a:rPr lang="en-US" sz="1200" b="1" dirty="0">
                <a:solidFill>
                  <a:srgbClr val="FFC000"/>
                </a:solidFill>
              </a:rPr>
              <a:t>1= (2011) Psychometric properties of the hypoglycemia fear survey-ii for adults with type 1 diabetes. Diabetes Care 34(4):801–806</a:t>
            </a:r>
          </a:p>
          <a:p>
            <a:pPr algn="just"/>
            <a:r>
              <a:rPr lang="en-US" sz="1200" b="1" dirty="0">
                <a:solidFill>
                  <a:srgbClr val="FFC000"/>
                </a:solidFill>
              </a:rPr>
              <a:t>2= (2015) Eating disorders in girls and women with type 1 diabetes: a longitudinal study of prevalence, onset, remission, and recurrence. Diabetes Care 38(7): 1212–1217</a:t>
            </a:r>
          </a:p>
          <a:p>
            <a:pPr algn="just"/>
            <a:r>
              <a:rPr lang="en-US" sz="1200" b="1" dirty="0">
                <a:solidFill>
                  <a:srgbClr val="FFC000"/>
                </a:solidFill>
              </a:rPr>
              <a:t>3= (2017) Eating patterns in adolescents with type 1 diabetes: associations with metabolic control, insulin omission, and eating disorder pathology. Appetite. 114:226–231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876800"/>
          </a:xfrm>
        </p:spPr>
        <p:txBody>
          <a:bodyPr>
            <a:normAutofit fontScale="66875" lnSpcReduction="20000"/>
          </a:bodyPr>
          <a:lstStyle/>
          <a:p>
            <a:pPr algn="just"/>
            <a:r>
              <a:rPr lang="en-US" dirty="0">
                <a:latin typeface="Calibri" pitchFamily="34" charset="0"/>
                <a:cs typeface="Times New Roman" pitchFamily="18" charset="0"/>
              </a:rPr>
              <a:t>Social determinants of health</a:t>
            </a:r>
          </a:p>
          <a:p>
            <a:pPr algn="just"/>
            <a:endParaRPr lang="en-US" sz="24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Social and financial hardships can </a:t>
            </a:r>
            <a:r>
              <a:rPr lang="en-US" sz="2800" dirty="0">
                <a:solidFill>
                  <a:srgbClr val="FFFF00"/>
                </a:solidFill>
                <a:latin typeface="Times New Roman" pitchFamily="18" charset="0"/>
                <a:cs typeface="Times New Roman" pitchFamily="18" charset="0"/>
              </a:rPr>
              <a:t>negatively impact </a:t>
            </a:r>
            <a:r>
              <a:rPr lang="en-US" sz="2800" dirty="0">
                <a:latin typeface="Times New Roman" pitchFamily="18" charset="0"/>
                <a:cs typeface="Times New Roman" pitchFamily="18" charset="0"/>
              </a:rPr>
              <a:t>an individual’s mental health, motivation, and capacity to engage in self-management practices, increasing the risk for elevated HbA1c and complications </a:t>
            </a:r>
          </a:p>
          <a:p>
            <a:pPr algn="just"/>
            <a:endParaRPr lang="en-US" sz="2400" dirty="0">
              <a:latin typeface="Times New Roman" pitchFamily="18" charset="0"/>
              <a:cs typeface="Times New Roman" pitchFamily="18" charset="0"/>
            </a:endParaRPr>
          </a:p>
          <a:p>
            <a:pPr algn="just"/>
            <a:r>
              <a:rPr lang="en-US" sz="2900" dirty="0" err="1">
                <a:latin typeface="Times New Roman" pitchFamily="18" charset="0"/>
                <a:cs typeface="Times New Roman" pitchFamily="18" charset="0"/>
              </a:rPr>
              <a:t>Neighbourhood</a:t>
            </a:r>
            <a:r>
              <a:rPr lang="en-US" sz="2900" dirty="0">
                <a:latin typeface="Times New Roman" pitchFamily="18" charset="0"/>
                <a:cs typeface="Times New Roman" pitchFamily="18" charset="0"/>
              </a:rPr>
              <a:t> and physical environment (e.g. housing stability)</a:t>
            </a:r>
          </a:p>
          <a:p>
            <a:pPr algn="just"/>
            <a:r>
              <a:rPr lang="en-US" sz="2900" dirty="0">
                <a:latin typeface="Times New Roman" pitchFamily="18" charset="0"/>
                <a:cs typeface="Times New Roman" pitchFamily="18" charset="0"/>
              </a:rPr>
              <a:t>Built environment (e.g. </a:t>
            </a:r>
            <a:r>
              <a:rPr lang="en-US" sz="2900" dirty="0" err="1">
                <a:latin typeface="Times New Roman" pitchFamily="18" charset="0"/>
                <a:cs typeface="Times New Roman" pitchFamily="18" charset="0"/>
              </a:rPr>
              <a:t>walkability</a:t>
            </a:r>
            <a:r>
              <a:rPr lang="en-US" sz="2900" dirty="0">
                <a:latin typeface="Times New Roman" pitchFamily="18" charset="0"/>
                <a:cs typeface="Times New Roman" pitchFamily="18" charset="0"/>
              </a:rPr>
              <a:t>, access to green spaces)</a:t>
            </a:r>
          </a:p>
          <a:p>
            <a:pPr algn="just"/>
            <a:r>
              <a:rPr lang="en-US" sz="2900" dirty="0">
                <a:latin typeface="Times New Roman" pitchFamily="18" charset="0"/>
                <a:cs typeface="Times New Roman" pitchFamily="18" charset="0"/>
              </a:rPr>
              <a:t>Environmental exposures (e.g. pollution)</a:t>
            </a:r>
          </a:p>
          <a:p>
            <a:pPr algn="just"/>
            <a:r>
              <a:rPr lang="en-US" sz="2900" dirty="0">
                <a:latin typeface="Times New Roman" pitchFamily="18" charset="0"/>
                <a:cs typeface="Times New Roman" pitchFamily="18" charset="0"/>
              </a:rPr>
              <a:t>Food access, availability and affordability</a:t>
            </a:r>
          </a:p>
          <a:p>
            <a:pPr algn="just"/>
            <a:r>
              <a:rPr lang="en-US" sz="2900" dirty="0">
                <a:latin typeface="Times New Roman" pitchFamily="18" charset="0"/>
                <a:cs typeface="Times New Roman" pitchFamily="18" charset="0"/>
              </a:rPr>
              <a:t>Healthcare access, affordability and quality</a:t>
            </a:r>
          </a:p>
          <a:p>
            <a:pPr algn="just"/>
            <a:endParaRPr lang="en-US" sz="2400" dirty="0">
              <a:latin typeface="Times New Roman" pitchFamily="18" charset="0"/>
              <a:cs typeface="Times New Roman" pitchFamily="18" charset="0"/>
            </a:endParaRPr>
          </a:p>
          <a:p>
            <a:pPr marL="0" indent="0" algn="just">
              <a:buNone/>
            </a:pPr>
            <a:r>
              <a:rPr lang="en-US" sz="2900" dirty="0">
                <a:latin typeface="Times New Roman" pitchFamily="18" charset="0"/>
                <a:cs typeface="Times New Roman" pitchFamily="18" charset="0"/>
              </a:rPr>
              <a:t>-) How hard is it for you to pay for the very basics like food, housing, medical care, and heating? </a:t>
            </a:r>
          </a:p>
          <a:p>
            <a:pPr marL="0" indent="0" algn="just">
              <a:buNone/>
            </a:pPr>
            <a:r>
              <a:rPr lang="en-US" sz="2900" dirty="0">
                <a:latin typeface="Times New Roman" pitchFamily="18" charset="0"/>
                <a:cs typeface="Times New Roman" pitchFamily="18" charset="0"/>
              </a:rPr>
              <a:t>-) At any time since the last interview or in the last 2 years have you ended up taking less insulin than was prescribed for you because of cost?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103</a:t>
            </a:fld>
            <a:endParaRPr lang="en-US"/>
          </a:p>
        </p:txBody>
      </p:sp>
      <p:sp>
        <p:nvSpPr>
          <p:cNvPr id="6" name="Rectangle 5">
            <a:extLst>
              <a:ext uri="{FF2B5EF4-FFF2-40B4-BE49-F238E27FC236}">
                <a16:creationId xmlns:a16="http://schemas.microsoft.com/office/drawing/2014/main" id="{F7AF1E4A-A617-4F18-8D24-01430D6CE52F}"/>
              </a:ext>
            </a:extLst>
          </p:cNvPr>
          <p:cNvSpPr/>
          <p:nvPr/>
        </p:nvSpPr>
        <p:spPr>
          <a:xfrm>
            <a:off x="2125741" y="6369542"/>
            <a:ext cx="6705600" cy="307777"/>
          </a:xfrm>
          <a:prstGeom prst="rect">
            <a:avLst/>
          </a:prstGeom>
        </p:spPr>
        <p:txBody>
          <a:bodyPr wrap="square">
            <a:spAutoFit/>
          </a:bodyPr>
          <a:lstStyle/>
          <a:p>
            <a:pPr algn="just"/>
            <a:r>
              <a:rPr lang="en-US" sz="1400" b="1" dirty="0">
                <a:solidFill>
                  <a:srgbClr val="FFC000"/>
                </a:solidFill>
              </a:rPr>
              <a:t>(2020) Social determinants of health and diabetes: a scientific review. Diabetes Care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3999"/>
            <a:ext cx="8229600" cy="4458811"/>
          </a:xfrm>
        </p:spPr>
        <p:txBody>
          <a:bodyPr>
            <a:noAutofit/>
          </a:bodyPr>
          <a:lstStyle/>
          <a:p>
            <a:pPr algn="just"/>
            <a:r>
              <a:rPr lang="en-US" sz="1900" dirty="0">
                <a:latin typeface="Calibri" pitchFamily="34" charset="0"/>
                <a:cs typeface="Times New Roman" pitchFamily="18" charset="0"/>
              </a:rPr>
              <a:t>Psychosocial interventions</a:t>
            </a:r>
          </a:p>
          <a:p>
            <a:pPr algn="just"/>
            <a:endParaRPr lang="en-US" sz="1600" dirty="0">
              <a:latin typeface="Times New Roman" pitchFamily="18" charset="0"/>
              <a:cs typeface="Times New Roman" pitchFamily="18" charset="0"/>
            </a:endParaRPr>
          </a:p>
          <a:p>
            <a:pPr algn="just"/>
            <a:r>
              <a:rPr lang="en-US" sz="1900" dirty="0">
                <a:latin typeface="Times New Roman" pitchFamily="18" charset="0"/>
                <a:cs typeface="Times New Roman" pitchFamily="18" charset="0"/>
              </a:rPr>
              <a:t>First level: people with type 1 DM don’t require professional mental health care</a:t>
            </a:r>
          </a:p>
          <a:p>
            <a:pPr algn="just"/>
            <a:r>
              <a:rPr lang="en-US" sz="1900" dirty="0">
                <a:latin typeface="Times New Roman" pitchFamily="18" charset="0"/>
                <a:cs typeface="Times New Roman" pitchFamily="18" charset="0"/>
              </a:rPr>
              <a:t>Second level: approximately </a:t>
            </a:r>
            <a:r>
              <a:rPr lang="en-US" sz="1900" dirty="0">
                <a:solidFill>
                  <a:srgbClr val="FFFF00"/>
                </a:solidFill>
                <a:latin typeface="Times New Roman" pitchFamily="18" charset="0"/>
                <a:cs typeface="Times New Roman" pitchFamily="18" charset="0"/>
              </a:rPr>
              <a:t>one-quarter</a:t>
            </a:r>
            <a:r>
              <a:rPr lang="en-US" sz="1900" dirty="0">
                <a:latin typeface="Times New Roman" pitchFamily="18" charset="0"/>
                <a:cs typeface="Times New Roman" pitchFamily="18" charset="0"/>
              </a:rPr>
              <a:t>, some degree of professional psychosocial support is warranted; Support for social needs, Psychological therapies,… </a:t>
            </a:r>
          </a:p>
          <a:p>
            <a:pPr algn="just"/>
            <a:r>
              <a:rPr lang="en-US" sz="1900" dirty="0">
                <a:latin typeface="Times New Roman" pitchFamily="18" charset="0"/>
                <a:cs typeface="Times New Roman" pitchFamily="18" charset="0"/>
              </a:rPr>
              <a:t>Third level: Approximately 5%, are in need of psychiatric treatment, that can have an </a:t>
            </a:r>
            <a:r>
              <a:rPr lang="en-US" sz="1900" dirty="0">
                <a:solidFill>
                  <a:srgbClr val="FFFF00"/>
                </a:solidFill>
                <a:latin typeface="Times New Roman" pitchFamily="18" charset="0"/>
                <a:cs typeface="Times New Roman" pitchFamily="18" charset="0"/>
              </a:rPr>
              <a:t>impact on </a:t>
            </a:r>
            <a:r>
              <a:rPr lang="en-US" sz="1900" dirty="0" err="1">
                <a:solidFill>
                  <a:srgbClr val="FFFF00"/>
                </a:solidFill>
                <a:latin typeface="Times New Roman" pitchFamily="18" charset="0"/>
                <a:cs typeface="Times New Roman" pitchFamily="18" charset="0"/>
              </a:rPr>
              <a:t>glycaemic</a:t>
            </a:r>
            <a:r>
              <a:rPr lang="en-US" sz="1900" dirty="0">
                <a:solidFill>
                  <a:srgbClr val="FFFF00"/>
                </a:solidFill>
                <a:latin typeface="Times New Roman" pitchFamily="18" charset="0"/>
                <a:cs typeface="Times New Roman" pitchFamily="18" charset="0"/>
              </a:rPr>
              <a:t> management</a:t>
            </a:r>
            <a:r>
              <a:rPr lang="en-US" sz="1900" dirty="0">
                <a:latin typeface="Times New Roman" pitchFamily="18" charset="0"/>
                <a:cs typeface="Times New Roman" pitchFamily="18" charset="0"/>
              </a:rPr>
              <a:t>. </a:t>
            </a:r>
          </a:p>
          <a:p>
            <a:pPr algn="just"/>
            <a:r>
              <a:rPr lang="en-US" sz="1900" dirty="0">
                <a:latin typeface="Times New Roman" pitchFamily="18" charset="0"/>
                <a:cs typeface="Times New Roman" pitchFamily="18" charset="0"/>
              </a:rPr>
              <a:t>Psychiatric comorbidities, such as anorexia nervosa and schizophrenia, require close collaboration between the mental health specialist and DM care team. ¹</a:t>
            </a:r>
          </a:p>
          <a:p>
            <a:pPr algn="just"/>
            <a:endParaRPr lang="en-US" sz="1600" dirty="0">
              <a:latin typeface="Times New Roman" pitchFamily="18" charset="0"/>
              <a:cs typeface="Times New Roman" pitchFamily="18" charset="0"/>
            </a:endParaRPr>
          </a:p>
          <a:p>
            <a:pPr algn="just"/>
            <a:r>
              <a:rPr lang="en-US" sz="1900" dirty="0">
                <a:latin typeface="Times New Roman" pitchFamily="18" charset="0"/>
                <a:cs typeface="Times New Roman" pitchFamily="18" charset="0"/>
              </a:rPr>
              <a:t>The effects of psychotherapy on </a:t>
            </a:r>
            <a:r>
              <a:rPr lang="en-US" sz="1900" dirty="0" err="1">
                <a:latin typeface="Times New Roman" pitchFamily="18" charset="0"/>
                <a:cs typeface="Times New Roman" pitchFamily="18" charset="0"/>
              </a:rPr>
              <a:t>glycaemic</a:t>
            </a:r>
            <a:r>
              <a:rPr lang="en-US" sz="1900" dirty="0">
                <a:latin typeface="Times New Roman" pitchFamily="18" charset="0"/>
                <a:cs typeface="Times New Roman" pitchFamily="18" charset="0"/>
              </a:rPr>
              <a:t> levels are generally small but tend to increase when diabetes </a:t>
            </a:r>
            <a:r>
              <a:rPr lang="en-US" sz="1900" dirty="0">
                <a:solidFill>
                  <a:srgbClr val="FFFF00"/>
                </a:solidFill>
                <a:latin typeface="Times New Roman" pitchFamily="18" charset="0"/>
                <a:cs typeface="Times New Roman" pitchFamily="18" charset="0"/>
              </a:rPr>
              <a:t>self-management education </a:t>
            </a:r>
            <a:r>
              <a:rPr lang="en-US" sz="1900" dirty="0">
                <a:latin typeface="Times New Roman" pitchFamily="18" charset="0"/>
                <a:cs typeface="Times New Roman" pitchFamily="18" charset="0"/>
              </a:rPr>
              <a:t>is incorporated in the treatment. ²</a:t>
            </a:r>
          </a:p>
        </p:txBody>
      </p:sp>
      <p:sp>
        <p:nvSpPr>
          <p:cNvPr id="5" name="Slide Number Placeholder 4"/>
          <p:cNvSpPr>
            <a:spLocks noGrp="1"/>
          </p:cNvSpPr>
          <p:nvPr>
            <p:ph type="sldNum" sz="quarter" idx="12"/>
          </p:nvPr>
        </p:nvSpPr>
        <p:spPr/>
        <p:txBody>
          <a:bodyPr/>
          <a:lstStyle/>
          <a:p>
            <a:fld id="{1A6E4302-6D73-4081-AF7E-E29A1A119CC3}" type="slidenum">
              <a:rPr lang="en-US" smtClean="0"/>
              <a:pPr/>
              <a:t>104</a:t>
            </a:fld>
            <a:endParaRPr lang="en-US"/>
          </a:p>
        </p:txBody>
      </p:sp>
      <p:sp>
        <p:nvSpPr>
          <p:cNvPr id="6" name="Rectangle 5">
            <a:extLst>
              <a:ext uri="{FF2B5EF4-FFF2-40B4-BE49-F238E27FC236}">
                <a16:creationId xmlns:a16="http://schemas.microsoft.com/office/drawing/2014/main" id="{1E01C3E7-A41C-4032-9D36-8971EE12EFF5}"/>
              </a:ext>
            </a:extLst>
          </p:cNvPr>
          <p:cNvSpPr/>
          <p:nvPr/>
        </p:nvSpPr>
        <p:spPr>
          <a:xfrm>
            <a:off x="914400" y="5855749"/>
            <a:ext cx="7772400" cy="830997"/>
          </a:xfrm>
          <a:prstGeom prst="rect">
            <a:avLst/>
          </a:prstGeom>
        </p:spPr>
        <p:txBody>
          <a:bodyPr wrap="square">
            <a:spAutoFit/>
          </a:bodyPr>
          <a:lstStyle/>
          <a:p>
            <a:pPr algn="just"/>
            <a:r>
              <a:rPr lang="en-US" sz="1200" b="1" dirty="0">
                <a:solidFill>
                  <a:srgbClr val="FFC000"/>
                </a:solidFill>
              </a:rPr>
              <a:t>1= (2020) “Mental health professionals have never mentioned my diabetes, they don’t get into that”: a qualitative study of support needs in adults with type 1 and type 2 diabetes and severe mental illness. Can J Diabetes 44(6):494–500</a:t>
            </a:r>
          </a:p>
          <a:p>
            <a:pPr algn="just"/>
            <a:r>
              <a:rPr lang="en-US" sz="1200" b="1" dirty="0">
                <a:solidFill>
                  <a:srgbClr val="FFC000"/>
                </a:solidFill>
              </a:rPr>
              <a:t>2= (2010) Effect of interventions for major depressive disorder and significant depressive symptoms in patients with diabetes mellitus: a systematic review and meta-analysis. Gen Hosp Psychiatry 32(4):380–395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r>
              <a:rPr lang="en-US" dirty="0"/>
              <a:t>Section 11: Diabetic </a:t>
            </a:r>
            <a:r>
              <a:rPr lang="en-US" dirty="0" err="1"/>
              <a:t>ketoacidosis</a:t>
            </a:r>
            <a:endParaRPr lang="en-US" dirty="0"/>
          </a:p>
        </p:txBody>
      </p:sp>
      <p:sp>
        <p:nvSpPr>
          <p:cNvPr id="1048598" name="Content Placeholder 2"/>
          <p:cNvSpPr>
            <a:spLocks noGrp="1"/>
          </p:cNvSpPr>
          <p:nvPr>
            <p:ph idx="1"/>
          </p:nvPr>
        </p:nvSpPr>
        <p:spPr>
          <a:xfrm>
            <a:off x="457200" y="1524000"/>
            <a:ext cx="8229600" cy="4267200"/>
          </a:xfrm>
        </p:spPr>
        <p:txBody>
          <a:bodyPr>
            <a:normAutofit fontScale="96875"/>
          </a:bodyPr>
          <a:lstStyle/>
          <a:p>
            <a:pPr algn="just"/>
            <a:r>
              <a:rPr lang="en-US" sz="2800" dirty="0">
                <a:latin typeface="Times New Roman" pitchFamily="18" charset="0"/>
                <a:cs typeface="Times New Roman" pitchFamily="18" charset="0"/>
              </a:rPr>
              <a:t>DKA is a life-threatening but preventable acute complication of  type 1 diabetes.</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As DKA occurs repeatedly, risk factors should be identified:</a:t>
            </a:r>
          </a:p>
          <a:p>
            <a:pPr algn="just"/>
            <a:r>
              <a:rPr lang="en-US" sz="2400" dirty="0">
                <a:solidFill>
                  <a:srgbClr val="FFFF00"/>
                </a:solidFill>
                <a:latin typeface="Times New Roman" pitchFamily="18" charset="0"/>
                <a:cs typeface="Times New Roman" pitchFamily="18" charset="0"/>
              </a:rPr>
              <a:t>Non-modifiable</a:t>
            </a:r>
            <a:r>
              <a:rPr lang="en-US" sz="2400" dirty="0">
                <a:latin typeface="Times New Roman" pitchFamily="18" charset="0"/>
                <a:cs typeface="Times New Roman" pitchFamily="18" charset="0"/>
              </a:rPr>
              <a:t>: low socioeconomic status, younger age, female sex and ethnicity</a:t>
            </a:r>
          </a:p>
          <a:p>
            <a:pPr algn="just"/>
            <a:r>
              <a:rPr lang="en-US" sz="2400" dirty="0">
                <a:solidFill>
                  <a:srgbClr val="FFFF00"/>
                </a:solidFill>
                <a:latin typeface="Times New Roman" pitchFamily="18" charset="0"/>
                <a:cs typeface="Times New Roman" pitchFamily="18" charset="0"/>
              </a:rPr>
              <a:t>Modifiable</a:t>
            </a:r>
            <a:r>
              <a:rPr lang="en-US" sz="2400" dirty="0">
                <a:latin typeface="Times New Roman" pitchFamily="18" charset="0"/>
                <a:cs typeface="Times New Roman" pitchFamily="18" charset="0"/>
              </a:rPr>
              <a:t>: previous episode of DKA, high HbA1c, low self-management skills (including omission of insulin therapy), psychiatric disorders, infections, somatic comorbidity, alcohol and drug abuse and less interaction with the healthcare team</a:t>
            </a:r>
          </a:p>
        </p:txBody>
      </p:sp>
      <p:sp>
        <p:nvSpPr>
          <p:cNvPr id="5" name="Slide Number Placeholder 4"/>
          <p:cNvSpPr>
            <a:spLocks noGrp="1"/>
          </p:cNvSpPr>
          <p:nvPr>
            <p:ph type="sldNum" sz="quarter" idx="12"/>
          </p:nvPr>
        </p:nvSpPr>
        <p:spPr/>
        <p:txBody>
          <a:bodyPr/>
          <a:lstStyle/>
          <a:p>
            <a:fld id="{1A6E4302-6D73-4081-AF7E-E29A1A119CC3}" type="slidenum">
              <a:rPr lang="en-US" smtClean="0"/>
              <a:pPr/>
              <a:t>105</a:t>
            </a:fld>
            <a:endParaRPr lang="en-US"/>
          </a:p>
        </p:txBody>
      </p:sp>
      <p:sp>
        <p:nvSpPr>
          <p:cNvPr id="6" name="Rectangle 5">
            <a:extLst>
              <a:ext uri="{FF2B5EF4-FFF2-40B4-BE49-F238E27FC236}">
                <a16:creationId xmlns:a16="http://schemas.microsoft.com/office/drawing/2014/main" id="{85FEB893-C153-4B65-A96E-777A99DC5990}"/>
              </a:ext>
            </a:extLst>
          </p:cNvPr>
          <p:cNvSpPr/>
          <p:nvPr/>
        </p:nvSpPr>
        <p:spPr>
          <a:xfrm>
            <a:off x="2286000" y="5562600"/>
            <a:ext cx="6705600" cy="1169551"/>
          </a:xfrm>
          <a:prstGeom prst="rect">
            <a:avLst/>
          </a:prstGeom>
        </p:spPr>
        <p:txBody>
          <a:bodyPr wrap="square">
            <a:spAutoFit/>
          </a:bodyPr>
          <a:lstStyle/>
          <a:p>
            <a:pPr algn="just"/>
            <a:r>
              <a:rPr lang="en-US" sz="1400" b="1" dirty="0">
                <a:solidFill>
                  <a:srgbClr val="FFC000"/>
                </a:solidFill>
              </a:rPr>
              <a:t>(2019) Event rates and</a:t>
            </a:r>
            <a:r>
              <a:rPr lang="fa-IR" sz="1400" b="1" dirty="0">
                <a:solidFill>
                  <a:srgbClr val="FFC000"/>
                </a:solidFill>
              </a:rPr>
              <a:t> </a:t>
            </a:r>
            <a:r>
              <a:rPr lang="en-US" sz="1400" b="1" dirty="0">
                <a:solidFill>
                  <a:srgbClr val="FFC000"/>
                </a:solidFill>
              </a:rPr>
              <a:t>risk factors for the development of diabetic ketoacidosis in adult</a:t>
            </a:r>
            <a:r>
              <a:rPr lang="fa-IR" sz="1400" b="1" dirty="0">
                <a:solidFill>
                  <a:srgbClr val="FFC000"/>
                </a:solidFill>
              </a:rPr>
              <a:t> </a:t>
            </a:r>
            <a:r>
              <a:rPr lang="en-US" sz="1400" b="1" dirty="0">
                <a:solidFill>
                  <a:srgbClr val="FFC000"/>
                </a:solidFill>
              </a:rPr>
              <a:t>patients with type 1 diabetes: analysis from the DPV registry based</a:t>
            </a:r>
            <a:r>
              <a:rPr lang="fa-IR" sz="1400" b="1" dirty="0">
                <a:solidFill>
                  <a:srgbClr val="FFC000"/>
                </a:solidFill>
              </a:rPr>
              <a:t> </a:t>
            </a:r>
            <a:r>
              <a:rPr lang="en-US" sz="1400" b="1" dirty="0">
                <a:solidFill>
                  <a:srgbClr val="FFC000"/>
                </a:solidFill>
              </a:rPr>
              <a:t>on 46,966 patients. Diabetes Care 42(3):e34–e36 </a:t>
            </a:r>
            <a:endParaRPr lang="fa-IR" sz="1400" b="1" dirty="0">
              <a:solidFill>
                <a:srgbClr val="FFC000"/>
              </a:solidFill>
            </a:endParaRPr>
          </a:p>
          <a:p>
            <a:pPr algn="just"/>
            <a:r>
              <a:rPr lang="en-US" sz="1400" b="1" dirty="0">
                <a:solidFill>
                  <a:srgbClr val="FFC000"/>
                </a:solidFill>
              </a:rPr>
              <a:t>(2020) Risk factors and prevention strategies for diabetic</a:t>
            </a:r>
            <a:r>
              <a:rPr lang="fa-IR" sz="1400" b="1" dirty="0">
                <a:solidFill>
                  <a:srgbClr val="FFC000"/>
                </a:solidFill>
              </a:rPr>
              <a:t> </a:t>
            </a:r>
            <a:r>
              <a:rPr lang="en-US" sz="1400" b="1" dirty="0">
                <a:solidFill>
                  <a:srgbClr val="FFC000"/>
                </a:solidFill>
              </a:rPr>
              <a:t>ketoacidosis in people with established type 1 diabetes. Lancet</a:t>
            </a:r>
            <a:r>
              <a:rPr lang="fa-IR" sz="1400" b="1" dirty="0">
                <a:solidFill>
                  <a:srgbClr val="FFC000"/>
                </a:solidFill>
              </a:rPr>
              <a:t> </a:t>
            </a:r>
            <a:r>
              <a:rPr lang="en-US" sz="1400" b="1" dirty="0">
                <a:solidFill>
                  <a:srgbClr val="FFC000"/>
                </a:solidFill>
              </a:rPr>
              <a:t>Diabetes Endocrinol 8(5):436–446</a:t>
            </a:r>
            <a:endParaRPr lang="fa-IR" sz="1400" b="1" dirty="0">
              <a:solidFill>
                <a:srgbClr val="FFC000"/>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89375" lnSpcReduction="10000"/>
          </a:bodyPr>
          <a:lstStyle/>
          <a:p>
            <a:pPr algn="just"/>
            <a:r>
              <a:rPr lang="en-US" sz="2400" dirty="0">
                <a:latin typeface="Times New Roman" pitchFamily="18" charset="0"/>
                <a:cs typeface="Times New Roman" pitchFamily="18" charset="0"/>
              </a:rPr>
              <a:t>Adjunctive use of sodium–glucose cotransporter (SGLT) inhibitors in adults with type 1 diabetes increases the risk of DKA by an absolute rate of about </a:t>
            </a:r>
            <a:r>
              <a:rPr lang="en-US" sz="2400" dirty="0">
                <a:solidFill>
                  <a:srgbClr val="FFFF00"/>
                </a:solidFill>
                <a:latin typeface="Times New Roman" pitchFamily="18" charset="0"/>
                <a:cs typeface="Times New Roman" pitchFamily="18" charset="0"/>
              </a:rPr>
              <a:t>4% per year</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Some cases presented with </a:t>
            </a:r>
            <a:r>
              <a:rPr lang="en-US" sz="2400" dirty="0">
                <a:solidFill>
                  <a:srgbClr val="FFFF00"/>
                </a:solidFill>
                <a:latin typeface="Times New Roman" pitchFamily="18" charset="0"/>
                <a:cs typeface="Times New Roman" pitchFamily="18" charset="0"/>
              </a:rPr>
              <a:t>near-normal blood glucose </a:t>
            </a:r>
            <a:r>
              <a:rPr lang="en-US" sz="2400" dirty="0">
                <a:latin typeface="Times New Roman" pitchFamily="18" charset="0"/>
                <a:cs typeface="Times New Roman" pitchFamily="18" charset="0"/>
              </a:rPr>
              <a:t>levels or mild hyperglycemia, complicating the recognition/diagnosis of DKA and potentially delaying treatment </a:t>
            </a:r>
            <a:endParaRPr lang="fa-IR" sz="2400" dirty="0">
              <a:latin typeface="Times New Roman" pitchFamily="18" charset="0"/>
              <a:cs typeface="Times New Roman" pitchFamily="18" charset="0"/>
            </a:endParaRPr>
          </a:p>
          <a:p>
            <a:pPr algn="just"/>
            <a:endParaRPr lang="fa-IR" sz="2400" dirty="0">
              <a:latin typeface="Times New Roman" pitchFamily="18" charset="0"/>
              <a:cs typeface="Times New Roman" pitchFamily="18" charset="0"/>
            </a:endParaRPr>
          </a:p>
          <a:p>
            <a:pPr algn="just">
              <a:buFont typeface="Wingdings" panose="05000000000000000000" pitchFamily="2" charset="2"/>
              <a:buChar char="§"/>
            </a:pPr>
            <a:r>
              <a:rPr lang="en-US" sz="1800" dirty="0">
                <a:latin typeface="Times New Roman" pitchFamily="18" charset="0"/>
                <a:cs typeface="Times New Roman" pitchFamily="18" charset="0"/>
              </a:rPr>
              <a:t>The </a:t>
            </a:r>
            <a:r>
              <a:rPr lang="en-US" sz="2000" dirty="0">
                <a:solidFill>
                  <a:srgbClr val="FFFF00"/>
                </a:solidFill>
                <a:latin typeface="Times New Roman" pitchFamily="18" charset="0"/>
                <a:cs typeface="Times New Roman" pitchFamily="18" charset="0"/>
              </a:rPr>
              <a:t>reduction of total daily insulin </a:t>
            </a:r>
            <a:r>
              <a:rPr lang="en-US" sz="2000" dirty="0">
                <a:latin typeface="Times New Roman" pitchFamily="18" charset="0"/>
                <a:cs typeface="Times New Roman" pitchFamily="18" charset="0"/>
              </a:rPr>
              <a:t>doses and particularly basal insulin may cause failure to suppress lipolysis and ketogenesis even if blood glucose levels do not rise</a:t>
            </a:r>
            <a:endParaRPr lang="fa-IR" sz="2000" dirty="0">
              <a:latin typeface="Times New Roman" pitchFamily="18" charset="0"/>
              <a:cs typeface="Times New Roman" pitchFamily="18" charset="0"/>
            </a:endParaRPr>
          </a:p>
          <a:p>
            <a:pPr algn="just">
              <a:buFont typeface="Wingdings" panose="05000000000000000000" pitchFamily="2" charset="2"/>
              <a:buChar char="§"/>
            </a:pPr>
            <a:r>
              <a:rPr lang="en-US" sz="2000" dirty="0">
                <a:latin typeface="Times New Roman" pitchFamily="18" charset="0"/>
                <a:cs typeface="Times New Roman" pitchFamily="18" charset="0"/>
              </a:rPr>
              <a:t>SGLT inhibitors are associated with an </a:t>
            </a:r>
            <a:r>
              <a:rPr lang="en-US" sz="2000" dirty="0">
                <a:solidFill>
                  <a:srgbClr val="FFFF00"/>
                </a:solidFill>
                <a:latin typeface="Times New Roman" pitchFamily="18" charset="0"/>
                <a:cs typeface="Times New Roman" pitchFamily="18" charset="0"/>
              </a:rPr>
              <a:t>increase in glucagon</a:t>
            </a:r>
            <a:r>
              <a:rPr lang="en-US" sz="2000" dirty="0">
                <a:latin typeface="Times New Roman" pitchFamily="18" charset="0"/>
                <a:cs typeface="Times New Roman" pitchFamily="18" charset="0"/>
              </a:rPr>
              <a:t>, perhaps as a result of urinary glucose loss or through direct action upon pancreatic α-cells, which increases lipolysis and ketogenesis</a:t>
            </a:r>
            <a:endParaRPr lang="fa-IR" sz="2000" dirty="0">
              <a:latin typeface="Times New Roman" pitchFamily="18" charset="0"/>
              <a:cs typeface="Times New Roman" pitchFamily="18" charset="0"/>
            </a:endParaRPr>
          </a:p>
          <a:p>
            <a:pPr algn="just">
              <a:buFont typeface="Wingdings" panose="05000000000000000000" pitchFamily="2" charset="2"/>
              <a:buChar char="§"/>
            </a:pPr>
            <a:r>
              <a:rPr lang="en-US" sz="2000" dirty="0">
                <a:latin typeface="Times New Roman" pitchFamily="18" charset="0"/>
                <a:cs typeface="Times New Roman" pitchFamily="18" charset="0"/>
              </a:rPr>
              <a:t>It has also been proposed that SGLT inhibitors decrease </a:t>
            </a:r>
            <a:r>
              <a:rPr lang="en-US" sz="2000" dirty="0">
                <a:solidFill>
                  <a:srgbClr val="FFFF00"/>
                </a:solidFill>
                <a:latin typeface="Times New Roman" pitchFamily="18" charset="0"/>
                <a:cs typeface="Times New Roman" pitchFamily="18" charset="0"/>
              </a:rPr>
              <a:t>renal clearance of ketone bodies</a:t>
            </a:r>
            <a:endParaRPr lang="fa-IR" sz="2000" dirty="0">
              <a:solidFill>
                <a:srgbClr val="FFFF00"/>
              </a:solidFill>
              <a:latin typeface="Times New Roman" pitchFamily="18" charset="0"/>
              <a:cs typeface="Times New Roman" pitchFamily="18" charset="0"/>
            </a:endParaRPr>
          </a:p>
          <a:p>
            <a:pPr algn="just">
              <a:buFont typeface="Wingdings" panose="05000000000000000000" pitchFamily="2" charset="2"/>
              <a:buChar char="§"/>
            </a:pPr>
            <a:r>
              <a:rPr lang="en-US" sz="2000" dirty="0">
                <a:latin typeface="Times New Roman" pitchFamily="18" charset="0"/>
                <a:cs typeface="Times New Roman" pitchFamily="18" charset="0"/>
              </a:rPr>
              <a:t>Volume depletion</a:t>
            </a:r>
          </a:p>
        </p:txBody>
      </p:sp>
      <p:sp>
        <p:nvSpPr>
          <p:cNvPr id="5" name="Slide Number Placeholder 4"/>
          <p:cNvSpPr>
            <a:spLocks noGrp="1"/>
          </p:cNvSpPr>
          <p:nvPr>
            <p:ph type="sldNum" sz="quarter" idx="12"/>
          </p:nvPr>
        </p:nvSpPr>
        <p:spPr/>
        <p:txBody>
          <a:bodyPr/>
          <a:lstStyle/>
          <a:p>
            <a:fld id="{1A6E4302-6D73-4081-AF7E-E29A1A119CC3}" type="slidenum">
              <a:rPr lang="en-US" smtClean="0"/>
              <a:pPr/>
              <a:t>106</a:t>
            </a:fld>
            <a:endParaRPr lang="en-US"/>
          </a:p>
        </p:txBody>
      </p:sp>
      <p:sp>
        <p:nvSpPr>
          <p:cNvPr id="6" name="Rectangle 5">
            <a:extLst>
              <a:ext uri="{FF2B5EF4-FFF2-40B4-BE49-F238E27FC236}">
                <a16:creationId xmlns:a16="http://schemas.microsoft.com/office/drawing/2014/main" id="{214B7D11-E0E6-4525-852C-17E8CD87FEB8}"/>
              </a:ext>
            </a:extLst>
          </p:cNvPr>
          <p:cNvSpPr/>
          <p:nvPr/>
        </p:nvSpPr>
        <p:spPr>
          <a:xfrm>
            <a:off x="2286000" y="6010373"/>
            <a:ext cx="6705600" cy="738664"/>
          </a:xfrm>
          <a:prstGeom prst="rect">
            <a:avLst/>
          </a:prstGeom>
        </p:spPr>
        <p:txBody>
          <a:bodyPr wrap="square">
            <a:spAutoFit/>
          </a:bodyPr>
          <a:lstStyle/>
          <a:p>
            <a:pPr algn="just"/>
            <a:r>
              <a:rPr lang="en-US" sz="1400" b="1" dirty="0">
                <a:solidFill>
                  <a:srgbClr val="FFC000"/>
                </a:solidFill>
              </a:rPr>
              <a:t>(2019) International consensus</a:t>
            </a:r>
            <a:r>
              <a:rPr lang="fa-IR" sz="1400" b="1" dirty="0">
                <a:solidFill>
                  <a:srgbClr val="FFC000"/>
                </a:solidFill>
              </a:rPr>
              <a:t> </a:t>
            </a:r>
            <a:r>
              <a:rPr lang="en-US" sz="1400" b="1" dirty="0">
                <a:solidFill>
                  <a:srgbClr val="FFC000"/>
                </a:solidFill>
              </a:rPr>
              <a:t>on risk management of diabetic ketoacidosis in patients with type</a:t>
            </a:r>
            <a:r>
              <a:rPr lang="fa-IR" sz="1400" b="1" dirty="0">
                <a:solidFill>
                  <a:srgbClr val="FFC000"/>
                </a:solidFill>
              </a:rPr>
              <a:t> </a:t>
            </a:r>
            <a:r>
              <a:rPr lang="en-US" sz="1400" b="1" dirty="0">
                <a:solidFill>
                  <a:srgbClr val="FFC000"/>
                </a:solidFill>
              </a:rPr>
              <a:t>1 diabetes treated with sodium-glucose cotransporter (SGLT)</a:t>
            </a:r>
            <a:r>
              <a:rPr lang="fa-IR" sz="1400" b="1" dirty="0">
                <a:solidFill>
                  <a:srgbClr val="FFC000"/>
                </a:solidFill>
              </a:rPr>
              <a:t> </a:t>
            </a:r>
            <a:r>
              <a:rPr lang="en-US" sz="1400" b="1" dirty="0">
                <a:solidFill>
                  <a:srgbClr val="FFC000"/>
                </a:solidFill>
              </a:rPr>
              <a:t>inhibitors. Diabetes Care 42(6):1147–1154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96875"/>
          </a:bodyPr>
          <a:lstStyle/>
          <a:p>
            <a:pPr algn="just">
              <a:buNone/>
            </a:pPr>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107</a:t>
            </a:fld>
            <a:endParaRPr lang="en-US"/>
          </a:p>
        </p:txBody>
      </p:sp>
      <p:sp>
        <p:nvSpPr>
          <p:cNvPr id="6" name="Rectangle 5">
            <a:extLst>
              <a:ext uri="{FF2B5EF4-FFF2-40B4-BE49-F238E27FC236}">
                <a16:creationId xmlns:a16="http://schemas.microsoft.com/office/drawing/2014/main" id="{214B7D11-E0E6-4525-852C-17E8CD87FEB8}"/>
              </a:ext>
            </a:extLst>
          </p:cNvPr>
          <p:cNvSpPr/>
          <p:nvPr/>
        </p:nvSpPr>
        <p:spPr>
          <a:xfrm>
            <a:off x="2286000" y="6010373"/>
            <a:ext cx="6705600" cy="738664"/>
          </a:xfrm>
          <a:prstGeom prst="rect">
            <a:avLst/>
          </a:prstGeom>
        </p:spPr>
        <p:txBody>
          <a:bodyPr wrap="square">
            <a:spAutoFit/>
          </a:bodyPr>
          <a:lstStyle/>
          <a:p>
            <a:pPr algn="just"/>
            <a:r>
              <a:rPr lang="en-US" sz="1400" b="1" dirty="0">
                <a:solidFill>
                  <a:srgbClr val="FFC000"/>
                </a:solidFill>
              </a:rPr>
              <a:t>(2019) International consensus</a:t>
            </a:r>
            <a:r>
              <a:rPr lang="fa-IR" sz="1400" b="1" dirty="0">
                <a:solidFill>
                  <a:srgbClr val="FFC000"/>
                </a:solidFill>
              </a:rPr>
              <a:t> </a:t>
            </a:r>
            <a:r>
              <a:rPr lang="en-US" sz="1400" b="1" dirty="0">
                <a:solidFill>
                  <a:srgbClr val="FFC000"/>
                </a:solidFill>
              </a:rPr>
              <a:t>on risk management of diabetic ketoacidosis in patients with type</a:t>
            </a:r>
            <a:r>
              <a:rPr lang="fa-IR" sz="1400" b="1" dirty="0">
                <a:solidFill>
                  <a:srgbClr val="FFC000"/>
                </a:solidFill>
              </a:rPr>
              <a:t> </a:t>
            </a:r>
            <a:r>
              <a:rPr lang="en-US" sz="1400" b="1" dirty="0">
                <a:solidFill>
                  <a:srgbClr val="FFC000"/>
                </a:solidFill>
              </a:rPr>
              <a:t>1 diabetes treated with sodium-glucose cotransporter (SGLT)</a:t>
            </a:r>
            <a:r>
              <a:rPr lang="fa-IR" sz="1400" b="1" dirty="0">
                <a:solidFill>
                  <a:srgbClr val="FFC000"/>
                </a:solidFill>
              </a:rPr>
              <a:t> </a:t>
            </a:r>
            <a:r>
              <a:rPr lang="en-US" sz="1400" b="1" dirty="0">
                <a:solidFill>
                  <a:srgbClr val="FFC000"/>
                </a:solidFill>
              </a:rPr>
              <a:t>inhibitors. Diabetes Care 42(6):1147–1154 </a:t>
            </a:r>
          </a:p>
        </p:txBody>
      </p:sp>
      <p:pic>
        <p:nvPicPr>
          <p:cNvPr id="3" name="Picture 2">
            <a:extLst>
              <a:ext uri="{FF2B5EF4-FFF2-40B4-BE49-F238E27FC236}">
                <a16:creationId xmlns:a16="http://schemas.microsoft.com/office/drawing/2014/main" id="{082B0C78-E558-4E21-BB76-4D0523F00E0C}"/>
              </a:ext>
            </a:extLst>
          </p:cNvPr>
          <p:cNvPicPr>
            <a:picLocks noChangeAspect="1"/>
          </p:cNvPicPr>
          <p:nvPr/>
        </p:nvPicPr>
        <p:blipFill>
          <a:blip r:embed="rId2"/>
          <a:stretch>
            <a:fillRect/>
          </a:stretch>
        </p:blipFill>
        <p:spPr>
          <a:xfrm>
            <a:off x="0" y="1447800"/>
            <a:ext cx="9144000" cy="3626392"/>
          </a:xfrm>
          <a:prstGeom prst="rect">
            <a:avLst/>
          </a:prstGeom>
        </p:spPr>
      </p:pic>
    </p:spTree>
    <p:extLst>
      <p:ext uri="{BB962C8B-B14F-4D97-AF65-F5344CB8AC3E}">
        <p14:creationId xmlns:p14="http://schemas.microsoft.com/office/powerpoint/2010/main" val="20594957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fontScale="90000"/>
          </a:bodyPr>
          <a:lstStyle/>
          <a:p>
            <a:r>
              <a:rPr lang="en-US" dirty="0"/>
              <a:t>Section 12: Pancreas and islet transplantation</a:t>
            </a:r>
          </a:p>
        </p:txBody>
      </p:sp>
      <p:sp>
        <p:nvSpPr>
          <p:cNvPr id="1048598" name="Content Placeholder 2"/>
          <p:cNvSpPr>
            <a:spLocks noGrp="1"/>
          </p:cNvSpPr>
          <p:nvPr>
            <p:ph idx="1"/>
          </p:nvPr>
        </p:nvSpPr>
        <p:spPr>
          <a:xfrm>
            <a:off x="457200" y="1524000"/>
            <a:ext cx="8229600" cy="4343400"/>
          </a:xfrm>
        </p:spPr>
        <p:txBody>
          <a:bodyPr>
            <a:normAutofit fontScale="96875" lnSpcReduction="10000"/>
          </a:bodyPr>
          <a:lstStyle/>
          <a:p>
            <a:pPr algn="just"/>
            <a:r>
              <a:rPr lang="en-US" sz="2400" dirty="0">
                <a:solidFill>
                  <a:srgbClr val="FFFF00"/>
                </a:solidFill>
                <a:latin typeface="Times New Roman" pitchFamily="18" charset="0"/>
                <a:cs typeface="Times New Roman" pitchFamily="18" charset="0"/>
              </a:rPr>
              <a:t>Whole organ pancreas </a:t>
            </a:r>
            <a:r>
              <a:rPr lang="en-US" sz="2400" dirty="0">
                <a:latin typeface="Times New Roman" pitchFamily="18" charset="0"/>
                <a:cs typeface="Times New Roman" pitchFamily="18" charset="0"/>
              </a:rPr>
              <a:t>and </a:t>
            </a:r>
            <a:r>
              <a:rPr lang="en-US" sz="2400" dirty="0">
                <a:solidFill>
                  <a:srgbClr val="FFFF00"/>
                </a:solidFill>
                <a:latin typeface="Times New Roman" pitchFamily="18" charset="0"/>
                <a:cs typeface="Times New Roman" pitchFamily="18" charset="0"/>
              </a:rPr>
              <a:t>pancreatic islet </a:t>
            </a:r>
            <a:r>
              <a:rPr lang="en-US" sz="2400" dirty="0">
                <a:latin typeface="Times New Roman" pitchFamily="18" charset="0"/>
                <a:cs typeface="Times New Roman" pitchFamily="18" charset="0"/>
              </a:rPr>
              <a:t>transplantation are currently the only means of clinical beta cell replacement.</a:t>
            </a:r>
          </a:p>
          <a:p>
            <a:pPr algn="just"/>
            <a:r>
              <a:rPr lang="en-US" sz="2400" dirty="0">
                <a:solidFill>
                  <a:srgbClr val="FFFF00"/>
                </a:solidFill>
                <a:latin typeface="Times New Roman" pitchFamily="18" charset="0"/>
                <a:cs typeface="Times New Roman" pitchFamily="18" charset="0"/>
              </a:rPr>
              <a:t>Chronic systemic immunosuppression </a:t>
            </a:r>
            <a:r>
              <a:rPr lang="en-US" sz="2400" dirty="0">
                <a:latin typeface="Times New Roman" pitchFamily="18" charset="0"/>
                <a:cs typeface="Times New Roman" pitchFamily="18" charset="0"/>
              </a:rPr>
              <a:t>is needed in both forms, Therefore, the indication must thoroughly balance risk and benefit. ¹</a:t>
            </a:r>
          </a:p>
          <a:p>
            <a:pPr algn="just"/>
            <a:r>
              <a:rPr lang="en-US" sz="2400" dirty="0">
                <a:latin typeface="Times New Roman" pitchFamily="18" charset="0"/>
                <a:cs typeface="Times New Roman" pitchFamily="18" charset="0"/>
              </a:rPr>
              <a:t>In the USA, islet transplantation is not yet approved for clinical use.</a:t>
            </a:r>
          </a:p>
          <a:p>
            <a:pPr algn="just"/>
            <a:r>
              <a:rPr lang="en-US" sz="2400" dirty="0">
                <a:latin typeface="Times New Roman" pitchFamily="18" charset="0"/>
                <a:cs typeface="Times New Roman" pitchFamily="18" charset="0"/>
              </a:rPr>
              <a:t>Most whole-pancreas transplants are performed simultaneously with a kidney transplant (simultaneous pancreas and kidney [SPK] transplant). This is the ‘</a:t>
            </a:r>
            <a:r>
              <a:rPr lang="en-US" sz="2400" dirty="0">
                <a:solidFill>
                  <a:srgbClr val="FFFF00"/>
                </a:solidFill>
                <a:latin typeface="Times New Roman" pitchFamily="18" charset="0"/>
                <a:cs typeface="Times New Roman" pitchFamily="18" charset="0"/>
              </a:rPr>
              <a:t>gold-standard</a:t>
            </a:r>
            <a:r>
              <a:rPr lang="en-US" sz="2400" dirty="0">
                <a:latin typeface="Times New Roman" pitchFamily="18" charset="0"/>
                <a:cs typeface="Times New Roman" pitchFamily="18" charset="0"/>
              </a:rPr>
              <a:t>’ therapy for people with type 1 diabetes and pre-final or end-stage renal disease if no contraindications. ²</a:t>
            </a:r>
          </a:p>
        </p:txBody>
      </p:sp>
      <p:sp>
        <p:nvSpPr>
          <p:cNvPr id="5" name="Slide Number Placeholder 4"/>
          <p:cNvSpPr>
            <a:spLocks noGrp="1"/>
          </p:cNvSpPr>
          <p:nvPr>
            <p:ph type="sldNum" sz="quarter" idx="12"/>
          </p:nvPr>
        </p:nvSpPr>
        <p:spPr/>
        <p:txBody>
          <a:bodyPr/>
          <a:lstStyle/>
          <a:p>
            <a:fld id="{1A6E4302-6D73-4081-AF7E-E29A1A119CC3}" type="slidenum">
              <a:rPr lang="en-US" smtClean="0"/>
              <a:pPr/>
              <a:t>108</a:t>
            </a:fld>
            <a:endParaRPr lang="en-US"/>
          </a:p>
        </p:txBody>
      </p:sp>
      <p:sp>
        <p:nvSpPr>
          <p:cNvPr id="6" name="Rectangle 5">
            <a:extLst>
              <a:ext uri="{FF2B5EF4-FFF2-40B4-BE49-F238E27FC236}">
                <a16:creationId xmlns:a16="http://schemas.microsoft.com/office/drawing/2014/main" id="{305A3CE0-72E4-4F07-9BDF-5340CB4ECC55}"/>
              </a:ext>
            </a:extLst>
          </p:cNvPr>
          <p:cNvSpPr/>
          <p:nvPr/>
        </p:nvSpPr>
        <p:spPr>
          <a:xfrm>
            <a:off x="2286000" y="5562600"/>
            <a:ext cx="6705600" cy="1169551"/>
          </a:xfrm>
          <a:prstGeom prst="rect">
            <a:avLst/>
          </a:prstGeom>
        </p:spPr>
        <p:txBody>
          <a:bodyPr wrap="square">
            <a:spAutoFit/>
          </a:bodyPr>
          <a:lstStyle/>
          <a:p>
            <a:pPr algn="just"/>
            <a:r>
              <a:rPr lang="en-US" sz="1400" b="1" dirty="0">
                <a:solidFill>
                  <a:srgbClr val="FFC000"/>
                </a:solidFill>
              </a:rPr>
              <a:t>1= (2016) Well, I wouldn’t be any worse off, would I, than I am now? A qualitative study of decision-making, hopes, and realities of adults with type 1 diabetes undergoing islet cell transplantation. Transplant Direct 2(5):e72 </a:t>
            </a:r>
          </a:p>
          <a:p>
            <a:pPr algn="just"/>
            <a:r>
              <a:rPr lang="en-US" sz="1400" b="1" dirty="0">
                <a:solidFill>
                  <a:srgbClr val="FFC000"/>
                </a:solidFill>
              </a:rPr>
              <a:t>2= (2012) Long term outcome after pancreas transplantation. </a:t>
            </a:r>
            <a:r>
              <a:rPr lang="en-US" sz="1400" b="1" dirty="0" err="1">
                <a:solidFill>
                  <a:srgbClr val="FFC000"/>
                </a:solidFill>
              </a:rPr>
              <a:t>Curr</a:t>
            </a:r>
            <a:r>
              <a:rPr lang="en-US" sz="1400" b="1" dirty="0">
                <a:solidFill>
                  <a:srgbClr val="FFC000"/>
                </a:solidFill>
              </a:rPr>
              <a:t> </a:t>
            </a:r>
            <a:r>
              <a:rPr lang="en-US" sz="1400" b="1" dirty="0" err="1">
                <a:solidFill>
                  <a:srgbClr val="FFC000"/>
                </a:solidFill>
              </a:rPr>
              <a:t>Opin</a:t>
            </a:r>
            <a:r>
              <a:rPr lang="en-US" sz="1400" b="1" dirty="0">
                <a:solidFill>
                  <a:srgbClr val="FFC000"/>
                </a:solidFill>
              </a:rPr>
              <a:t> Organ Transplant 17(1):100–105</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3999"/>
            <a:ext cx="8229600" cy="5128719"/>
          </a:xfrm>
        </p:spPr>
        <p:txBody>
          <a:bodyPr>
            <a:normAutofit fontScale="81875" lnSpcReduction="20000"/>
          </a:bodyPr>
          <a:lstStyle/>
          <a:p>
            <a:pPr algn="just"/>
            <a:r>
              <a:rPr lang="en-US" sz="2900" dirty="0">
                <a:latin typeface="Times New Roman" pitchFamily="18" charset="0"/>
                <a:cs typeface="Times New Roman" pitchFamily="18" charset="0"/>
              </a:rPr>
              <a:t>Main indications </a:t>
            </a:r>
          </a:p>
          <a:p>
            <a:pPr algn="just">
              <a:buFont typeface="Wingdings" panose="05000000000000000000" pitchFamily="2" charset="2"/>
              <a:buChar char="Ø"/>
            </a:pPr>
            <a:r>
              <a:rPr lang="en-US" sz="2900" dirty="0">
                <a:latin typeface="Times New Roman" pitchFamily="18" charset="0"/>
                <a:cs typeface="Times New Roman" pitchFamily="18" charset="0"/>
              </a:rPr>
              <a:t>A history of frequent, acute and severe metabolic complications (</a:t>
            </a:r>
            <a:r>
              <a:rPr lang="en-US" sz="2900" dirty="0" err="1">
                <a:latin typeface="Times New Roman" pitchFamily="18" charset="0"/>
                <a:cs typeface="Times New Roman" pitchFamily="18" charset="0"/>
              </a:rPr>
              <a:t>hypoglycaemia</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hyperglycaemia</a:t>
            </a:r>
            <a:r>
              <a:rPr lang="en-US" sz="2900" dirty="0">
                <a:latin typeface="Times New Roman" pitchFamily="18" charset="0"/>
                <a:cs typeface="Times New Roman" pitchFamily="18" charset="0"/>
              </a:rPr>
              <a:t>, ketoacidosis) </a:t>
            </a:r>
          </a:p>
          <a:p>
            <a:pPr algn="just">
              <a:buFont typeface="Wingdings" panose="05000000000000000000" pitchFamily="2" charset="2"/>
              <a:buChar char="Ø"/>
            </a:pPr>
            <a:r>
              <a:rPr lang="en-US" sz="2900" dirty="0">
                <a:latin typeface="Times New Roman" pitchFamily="18" charset="0"/>
                <a:cs typeface="Times New Roman" pitchFamily="18" charset="0"/>
              </a:rPr>
              <a:t>Clinical and emotional problems with exogenous insulin therapy that are incapacitating</a:t>
            </a:r>
          </a:p>
          <a:p>
            <a:pPr algn="just">
              <a:buFont typeface="Wingdings" panose="05000000000000000000" pitchFamily="2" charset="2"/>
              <a:buChar char="Ø"/>
            </a:pPr>
            <a:r>
              <a:rPr lang="en-US" sz="2900" dirty="0">
                <a:latin typeface="Times New Roman" pitchFamily="18" charset="0"/>
                <a:cs typeface="Times New Roman" pitchFamily="18" charset="0"/>
              </a:rPr>
              <a:t>Consistent failure of insulin-based management, including technological aids </a:t>
            </a:r>
          </a:p>
          <a:p>
            <a:pPr algn="just">
              <a:buFont typeface="Wingdings" panose="05000000000000000000" pitchFamily="2" charset="2"/>
              <a:buChar char="Ø"/>
            </a:pPr>
            <a:endParaRPr lang="en-US" sz="1500" dirty="0">
              <a:latin typeface="Times New Roman" pitchFamily="18" charset="0"/>
              <a:cs typeface="Times New Roman" pitchFamily="18" charset="0"/>
            </a:endParaRPr>
          </a:p>
          <a:p>
            <a:pPr algn="just"/>
            <a:r>
              <a:rPr lang="en-US" sz="2900" dirty="0">
                <a:latin typeface="Times New Roman" pitchFamily="18" charset="0"/>
                <a:cs typeface="Times New Roman" pitchFamily="18" charset="0"/>
              </a:rPr>
              <a:t>PTA are usually performed in people who are relatively </a:t>
            </a:r>
            <a:r>
              <a:rPr lang="en-US" sz="2900" dirty="0">
                <a:solidFill>
                  <a:srgbClr val="FFFF00"/>
                </a:solidFill>
                <a:latin typeface="Times New Roman" pitchFamily="18" charset="0"/>
                <a:cs typeface="Times New Roman" pitchFamily="18" charset="0"/>
              </a:rPr>
              <a:t>young</a:t>
            </a:r>
            <a:r>
              <a:rPr lang="en-US" sz="2900" dirty="0">
                <a:latin typeface="Times New Roman" pitchFamily="18" charset="0"/>
                <a:cs typeface="Times New Roman" pitchFamily="18" charset="0"/>
              </a:rPr>
              <a:t> (&lt;50 years) and do </a:t>
            </a:r>
            <a:r>
              <a:rPr lang="en-US" sz="2900" dirty="0">
                <a:solidFill>
                  <a:srgbClr val="FFFF00"/>
                </a:solidFill>
                <a:latin typeface="Times New Roman" pitchFamily="18" charset="0"/>
                <a:cs typeface="Times New Roman" pitchFamily="18" charset="0"/>
              </a:rPr>
              <a:t>not have obesity </a:t>
            </a:r>
            <a:r>
              <a:rPr lang="en-US" sz="2900" dirty="0">
                <a:latin typeface="Times New Roman" pitchFamily="18" charset="0"/>
                <a:cs typeface="Times New Roman" pitchFamily="18" charset="0"/>
              </a:rPr>
              <a:t>(&lt;30 kg/m2) or </a:t>
            </a:r>
            <a:r>
              <a:rPr lang="en-US" sz="2900" dirty="0">
                <a:solidFill>
                  <a:srgbClr val="FFFF00"/>
                </a:solidFill>
                <a:latin typeface="Times New Roman" pitchFamily="18" charset="0"/>
                <a:cs typeface="Times New Roman" pitchFamily="18" charset="0"/>
              </a:rPr>
              <a:t>coronary artery disease</a:t>
            </a:r>
            <a:r>
              <a:rPr lang="en-US" sz="2900" dirty="0">
                <a:latin typeface="Times New Roman" pitchFamily="18" charset="0"/>
                <a:cs typeface="Times New Roman" pitchFamily="18" charset="0"/>
              </a:rPr>
              <a:t>.</a:t>
            </a:r>
          </a:p>
          <a:p>
            <a:pPr algn="just"/>
            <a:r>
              <a:rPr lang="en-US" sz="2900" dirty="0">
                <a:latin typeface="Times New Roman" pitchFamily="18" charset="0"/>
                <a:cs typeface="Times New Roman" pitchFamily="18" charset="0"/>
              </a:rPr>
              <a:t>Islet transplantation, a </a:t>
            </a:r>
            <a:r>
              <a:rPr lang="en-US" sz="2900" dirty="0">
                <a:solidFill>
                  <a:srgbClr val="FFFF00"/>
                </a:solidFill>
                <a:latin typeface="Times New Roman" pitchFamily="18" charset="0"/>
                <a:cs typeface="Times New Roman" pitchFamily="18" charset="0"/>
              </a:rPr>
              <a:t>less invasive </a:t>
            </a:r>
            <a:r>
              <a:rPr lang="en-US" sz="2900" dirty="0">
                <a:latin typeface="Times New Roman" pitchFamily="18" charset="0"/>
                <a:cs typeface="Times New Roman" pitchFamily="18" charset="0"/>
              </a:rPr>
              <a:t>procedure, and allows for inclusion of </a:t>
            </a:r>
            <a:r>
              <a:rPr lang="en-US" sz="2900" dirty="0">
                <a:solidFill>
                  <a:srgbClr val="FFFF00"/>
                </a:solidFill>
                <a:latin typeface="Times New Roman" pitchFamily="18" charset="0"/>
                <a:cs typeface="Times New Roman" pitchFamily="18" charset="0"/>
              </a:rPr>
              <a:t>older people </a:t>
            </a:r>
            <a:r>
              <a:rPr lang="en-US" sz="2900" dirty="0">
                <a:latin typeface="Times New Roman" pitchFamily="18" charset="0"/>
                <a:cs typeface="Times New Roman" pitchFamily="18" charset="0"/>
              </a:rPr>
              <a:t>and those with coronary artery disease who would not be eligible for a whole-pancreas transplant.</a:t>
            </a:r>
          </a:p>
          <a:p>
            <a:pPr algn="just"/>
            <a:endParaRPr lang="en-US" sz="2900"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109</a:t>
            </a:fld>
            <a:endParaRPr lang="en-US"/>
          </a:p>
        </p:txBody>
      </p:sp>
      <p:sp>
        <p:nvSpPr>
          <p:cNvPr id="6" name="Rectangle 5">
            <a:extLst>
              <a:ext uri="{FF2B5EF4-FFF2-40B4-BE49-F238E27FC236}">
                <a16:creationId xmlns:a16="http://schemas.microsoft.com/office/drawing/2014/main" id="{A1C4CBA7-3F4D-437E-BAE5-A1DA067F720C}"/>
              </a:ext>
            </a:extLst>
          </p:cNvPr>
          <p:cNvSpPr/>
          <p:nvPr/>
        </p:nvSpPr>
        <p:spPr>
          <a:xfrm>
            <a:off x="895546" y="6191054"/>
            <a:ext cx="7772400" cy="461665"/>
          </a:xfrm>
          <a:prstGeom prst="rect">
            <a:avLst/>
          </a:prstGeom>
        </p:spPr>
        <p:txBody>
          <a:bodyPr wrap="square">
            <a:spAutoFit/>
          </a:bodyPr>
          <a:lstStyle/>
          <a:p>
            <a:pPr algn="just"/>
            <a:r>
              <a:rPr lang="en-US" sz="1200" b="1" dirty="0">
                <a:solidFill>
                  <a:srgbClr val="FFC000"/>
                </a:solidFill>
              </a:rPr>
              <a:t>(2015) Evidence informed clinical practice recommendations for treatment of type 1 diabetes complicated by problematic hypoglycemia. Diabetes Care 38(6):1016–1029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2"/>
          <p:cNvSpPr>
            <a:spLocks noGrp="1"/>
          </p:cNvSpPr>
          <p:nvPr>
            <p:ph idx="1"/>
          </p:nvPr>
        </p:nvSpPr>
        <p:spPr>
          <a:xfrm>
            <a:off x="457200" y="1524000"/>
            <a:ext cx="8229600" cy="4525963"/>
          </a:xfrm>
        </p:spPr>
        <p:txBody>
          <a:bodyPr>
            <a:normAutofit fontScale="96875" lnSpcReduction="10000"/>
          </a:bodyPr>
          <a:lstStyle/>
          <a:p>
            <a:pPr algn="just"/>
            <a:r>
              <a:rPr lang="en-US" b="1" dirty="0">
                <a:solidFill>
                  <a:srgbClr val="FFFF00"/>
                </a:solidFill>
                <a:latin typeface="Times New Roman" pitchFamily="18" charset="0"/>
                <a:cs typeface="Times New Roman" pitchFamily="18" charset="0"/>
              </a:rPr>
              <a:t>Accurate classification </a:t>
            </a:r>
            <a:r>
              <a:rPr lang="en-US" dirty="0">
                <a:latin typeface="Times New Roman" pitchFamily="18" charset="0"/>
                <a:cs typeface="Times New Roman" pitchFamily="18" charset="0"/>
              </a:rPr>
              <a:t>of the type of diabetes has implications beyond the </a:t>
            </a:r>
            <a:r>
              <a:rPr lang="en-US" dirty="0">
                <a:solidFill>
                  <a:srgbClr val="FFFF00"/>
                </a:solidFill>
                <a:latin typeface="Times New Roman" pitchFamily="18" charset="0"/>
                <a:cs typeface="Times New Roman" pitchFamily="18" charset="0"/>
              </a:rPr>
              <a:t>use of insulin treatment; education, insulin regimen, use of adjuvant therapies, access to newer technologies, need for psychosocial support</a:t>
            </a:r>
            <a:r>
              <a:rPr lang="en-US" dirty="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Furthermore, accurate diagnosis allows an assessment of the risk of diabetes in </a:t>
            </a:r>
            <a:r>
              <a:rPr lang="en-US" dirty="0">
                <a:solidFill>
                  <a:srgbClr val="FFFF00"/>
                </a:solidFill>
                <a:latin typeface="Times New Roman" pitchFamily="18" charset="0"/>
                <a:cs typeface="Times New Roman" pitchFamily="18" charset="0"/>
              </a:rPr>
              <a:t>first-degree relatives </a:t>
            </a:r>
            <a:r>
              <a:rPr lang="en-US" dirty="0">
                <a:latin typeface="Times New Roman" pitchFamily="18" charset="0"/>
                <a:cs typeface="Times New Roman" pitchFamily="18" charset="0"/>
              </a:rPr>
              <a:t>and appropriate counseling.</a:t>
            </a:r>
          </a:p>
        </p:txBody>
      </p:sp>
      <p:sp>
        <p:nvSpPr>
          <p:cNvPr id="5" name="Slide Number Placeholder 4"/>
          <p:cNvSpPr>
            <a:spLocks noGrp="1"/>
          </p:cNvSpPr>
          <p:nvPr>
            <p:ph type="sldNum" sz="quarter" idx="12"/>
          </p:nvPr>
        </p:nvSpPr>
        <p:spPr/>
        <p:txBody>
          <a:bodyPr/>
          <a:lstStyle/>
          <a:p>
            <a:fld id="{1A6E4302-6D73-4081-AF7E-E29A1A119CC3}" type="slidenum">
              <a:rPr lang="en-US" smtClean="0"/>
              <a:pPr/>
              <a:t>11</a:t>
            </a:fld>
            <a:endParaRPr lang="en-US"/>
          </a:p>
        </p:txBody>
      </p:sp>
      <p:sp>
        <p:nvSpPr>
          <p:cNvPr id="3" name="Title 2">
            <a:extLst>
              <a:ext uri="{FF2B5EF4-FFF2-40B4-BE49-F238E27FC236}">
                <a16:creationId xmlns:a16="http://schemas.microsoft.com/office/drawing/2014/main" id="{E2698681-92B1-46E2-861E-B0B5A2305BA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07403236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96875" lnSpcReduction="10000"/>
          </a:bodyPr>
          <a:lstStyle/>
          <a:p>
            <a:pPr algn="just"/>
            <a:r>
              <a:rPr lang="en-US" sz="2900" dirty="0">
                <a:latin typeface="Times New Roman" pitchFamily="18" charset="0"/>
                <a:cs typeface="Times New Roman" pitchFamily="18" charset="0"/>
              </a:rPr>
              <a:t>Islet and pancreas transplants are the </a:t>
            </a:r>
            <a:r>
              <a:rPr lang="en-US" sz="2900" b="1" dirty="0">
                <a:solidFill>
                  <a:srgbClr val="FFFF00"/>
                </a:solidFill>
                <a:latin typeface="Times New Roman" pitchFamily="18" charset="0"/>
                <a:cs typeface="Times New Roman" pitchFamily="18" charset="0"/>
              </a:rPr>
              <a:t>only</a:t>
            </a:r>
            <a:r>
              <a:rPr lang="en-US" sz="2900" dirty="0">
                <a:latin typeface="Times New Roman" pitchFamily="18" charset="0"/>
                <a:cs typeface="Times New Roman" pitchFamily="18" charset="0"/>
              </a:rPr>
              <a:t> approaches to date that confer both sustained recovery from </a:t>
            </a:r>
            <a:r>
              <a:rPr lang="en-US" sz="2900" dirty="0">
                <a:solidFill>
                  <a:srgbClr val="FFFF00"/>
                </a:solidFill>
                <a:latin typeface="Times New Roman" pitchFamily="18" charset="0"/>
                <a:cs typeface="Times New Roman" pitchFamily="18" charset="0"/>
              </a:rPr>
              <a:t>IAH</a:t>
            </a:r>
            <a:r>
              <a:rPr lang="en-US" sz="2900" dirty="0">
                <a:latin typeface="Times New Roman" pitchFamily="18" charset="0"/>
                <a:cs typeface="Times New Roman" pitchFamily="18" charset="0"/>
              </a:rPr>
              <a:t> and </a:t>
            </a:r>
            <a:r>
              <a:rPr lang="en-US" sz="2900" dirty="0">
                <a:solidFill>
                  <a:srgbClr val="FFFF00"/>
                </a:solidFill>
                <a:latin typeface="Times New Roman" pitchFamily="18" charset="0"/>
                <a:cs typeface="Times New Roman" pitchFamily="18" charset="0"/>
              </a:rPr>
              <a:t>Level 3 </a:t>
            </a:r>
            <a:r>
              <a:rPr lang="en-US" sz="2900" dirty="0" err="1">
                <a:solidFill>
                  <a:srgbClr val="FFFF00"/>
                </a:solidFill>
                <a:latin typeface="Times New Roman" pitchFamily="18" charset="0"/>
                <a:cs typeface="Times New Roman" pitchFamily="18" charset="0"/>
              </a:rPr>
              <a:t>hypoglycaemia</a:t>
            </a:r>
            <a:r>
              <a:rPr lang="en-US" sz="2900" dirty="0">
                <a:latin typeface="Times New Roman" pitchFamily="18" charset="0"/>
                <a:cs typeface="Times New Roman" pitchFamily="18" charset="0"/>
              </a:rPr>
              <a:t>, via restoration of glucose counter-regulation. ¹ </a:t>
            </a:r>
          </a:p>
          <a:p>
            <a:pPr algn="just"/>
            <a:endParaRPr lang="en-US" sz="2900" dirty="0">
              <a:latin typeface="Times New Roman" pitchFamily="18" charset="0"/>
              <a:cs typeface="Times New Roman" pitchFamily="18" charset="0"/>
            </a:endParaRPr>
          </a:p>
          <a:p>
            <a:pPr algn="just"/>
            <a:r>
              <a:rPr lang="en-US" sz="2900" dirty="0">
                <a:latin typeface="Times New Roman" pitchFamily="18" charset="0"/>
                <a:cs typeface="Times New Roman" pitchFamily="18" charset="0"/>
              </a:rPr>
              <a:t>However, these approaches have not been compared with the newer systems of hybrid closed-loop technology, which might render immunosuppression requiring therapies less necessary, in large long-term studies. ²</a:t>
            </a: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110</a:t>
            </a:fld>
            <a:endParaRPr lang="en-US"/>
          </a:p>
        </p:txBody>
      </p:sp>
      <p:sp>
        <p:nvSpPr>
          <p:cNvPr id="6" name="Rectangle 5">
            <a:extLst>
              <a:ext uri="{FF2B5EF4-FFF2-40B4-BE49-F238E27FC236}">
                <a16:creationId xmlns:a16="http://schemas.microsoft.com/office/drawing/2014/main" id="{A1C4CBA7-3F4D-437E-BAE5-A1DA067F720C}"/>
              </a:ext>
            </a:extLst>
          </p:cNvPr>
          <p:cNvSpPr/>
          <p:nvPr/>
        </p:nvSpPr>
        <p:spPr>
          <a:xfrm>
            <a:off x="838200" y="5695362"/>
            <a:ext cx="7772400" cy="1015663"/>
          </a:xfrm>
          <a:prstGeom prst="rect">
            <a:avLst/>
          </a:prstGeom>
        </p:spPr>
        <p:txBody>
          <a:bodyPr wrap="square">
            <a:spAutoFit/>
          </a:bodyPr>
          <a:lstStyle/>
          <a:p>
            <a:pPr algn="just"/>
            <a:r>
              <a:rPr lang="en-US" sz="1200" b="1" dirty="0">
                <a:solidFill>
                  <a:srgbClr val="FFC000"/>
                </a:solidFill>
              </a:rPr>
              <a:t>1= (2015) Evidence informed clinical practice recommendations for treatment of type 1 diabetes complicated by problematic hypoglycemia. Diabetes Care 38(6):1016–1029</a:t>
            </a:r>
          </a:p>
          <a:p>
            <a:pPr algn="just"/>
            <a:r>
              <a:rPr lang="en-US" sz="1200" b="1" dirty="0">
                <a:solidFill>
                  <a:srgbClr val="FFC000"/>
                </a:solidFill>
              </a:rPr>
              <a:t>2= (2018) Islet transplantation versus insulin therapy in patients with type 1 diabetes with severe </a:t>
            </a:r>
            <a:r>
              <a:rPr lang="en-US" sz="1200" b="1" dirty="0" err="1">
                <a:solidFill>
                  <a:srgbClr val="FFC000"/>
                </a:solidFill>
              </a:rPr>
              <a:t>hypoglycaemia</a:t>
            </a:r>
            <a:r>
              <a:rPr lang="en-US" sz="1200" b="1" dirty="0">
                <a:solidFill>
                  <a:srgbClr val="FFC000"/>
                </a:solidFill>
              </a:rPr>
              <a:t> or poorly controlled glycaemia after kidney transplantation (TRIMECO): a </a:t>
            </a:r>
            <a:r>
              <a:rPr lang="en-US" sz="1200" b="1" dirty="0" err="1">
                <a:solidFill>
                  <a:srgbClr val="FFC000"/>
                </a:solidFill>
              </a:rPr>
              <a:t>multicentre</a:t>
            </a:r>
            <a:r>
              <a:rPr lang="en-US" sz="1200" b="1" dirty="0">
                <a:solidFill>
                  <a:srgbClr val="FFC000"/>
                </a:solidFill>
              </a:rPr>
              <a:t>, randomized controlled trial. Lancet Diabetes Endocrinol 6(7):527–537 </a:t>
            </a:r>
          </a:p>
        </p:txBody>
      </p:sp>
    </p:spTree>
    <p:extLst>
      <p:ext uri="{BB962C8B-B14F-4D97-AF65-F5344CB8AC3E}">
        <p14:creationId xmlns:p14="http://schemas.microsoft.com/office/powerpoint/2010/main" val="115734354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r>
              <a:rPr lang="en-US" dirty="0"/>
              <a:t>Section 13: Adjunctive therapies</a:t>
            </a:r>
          </a:p>
        </p:txBody>
      </p:sp>
      <p:sp>
        <p:nvSpPr>
          <p:cNvPr id="1048598" name="Content Placeholder 2"/>
          <p:cNvSpPr>
            <a:spLocks noGrp="1"/>
          </p:cNvSpPr>
          <p:nvPr>
            <p:ph idx="1"/>
          </p:nvPr>
        </p:nvSpPr>
        <p:spPr>
          <a:xfrm>
            <a:off x="457200" y="1524000"/>
            <a:ext cx="8229600" cy="4495800"/>
          </a:xfrm>
        </p:spPr>
        <p:txBody>
          <a:bodyPr>
            <a:normAutofit fontScale="66875" lnSpcReduction="20000"/>
          </a:bodyPr>
          <a:lstStyle/>
          <a:p>
            <a:pPr algn="just"/>
            <a:r>
              <a:rPr lang="en-US" dirty="0">
                <a:latin typeface="Calibri" pitchFamily="34" charset="0"/>
                <a:cs typeface="Times New Roman" pitchFamily="18" charset="0"/>
              </a:rPr>
              <a:t>Metformin</a:t>
            </a:r>
          </a:p>
          <a:p>
            <a:pPr algn="just"/>
            <a:endParaRPr lang="en-US" sz="2900" dirty="0">
              <a:latin typeface="Times New Roman" pitchFamily="18" charset="0"/>
              <a:cs typeface="Times New Roman" pitchFamily="18" charset="0"/>
            </a:endParaRPr>
          </a:p>
          <a:p>
            <a:pPr algn="just"/>
            <a:r>
              <a:rPr lang="en-US" sz="3100" dirty="0">
                <a:latin typeface="Times New Roman" pitchFamily="18" charset="0"/>
                <a:cs typeface="Times New Roman" pitchFamily="18" charset="0"/>
              </a:rPr>
              <a:t>The largest study to date assessed the use of metformin 1 g, twice daily, in 428 people who were treated for 3 years, with a primary endpoint of changes in mean carotid intima–media thickness. </a:t>
            </a:r>
          </a:p>
          <a:p>
            <a:pPr algn="just"/>
            <a:r>
              <a:rPr lang="en-US" sz="3100" dirty="0">
                <a:latin typeface="Times New Roman" pitchFamily="18" charset="0"/>
                <a:cs typeface="Times New Roman" pitchFamily="18" charset="0"/>
              </a:rPr>
              <a:t>The study ultimately found </a:t>
            </a:r>
            <a:r>
              <a:rPr lang="en-US" sz="3100" b="1" dirty="0">
                <a:solidFill>
                  <a:srgbClr val="FFFF00"/>
                </a:solidFill>
                <a:latin typeface="Times New Roman" pitchFamily="18" charset="0"/>
                <a:cs typeface="Times New Roman" pitchFamily="18" charset="0"/>
              </a:rPr>
              <a:t>no difference </a:t>
            </a:r>
            <a:r>
              <a:rPr lang="en-US" sz="3100" dirty="0">
                <a:latin typeface="Times New Roman" pitchFamily="18" charset="0"/>
                <a:cs typeface="Times New Roman" pitchFamily="18" charset="0"/>
              </a:rPr>
              <a:t>in the primary endpoint, minimal and </a:t>
            </a:r>
            <a:r>
              <a:rPr lang="en-US" sz="3100" dirty="0">
                <a:solidFill>
                  <a:srgbClr val="FFFF00"/>
                </a:solidFill>
                <a:latin typeface="Times New Roman" pitchFamily="18" charset="0"/>
                <a:cs typeface="Times New Roman" pitchFamily="18" charset="0"/>
              </a:rPr>
              <a:t>non-sustained effects on HbA1c</a:t>
            </a:r>
            <a:r>
              <a:rPr lang="en-US" sz="3100" dirty="0">
                <a:latin typeface="Times New Roman" pitchFamily="18" charset="0"/>
                <a:cs typeface="Times New Roman" pitchFamily="18" charset="0"/>
              </a:rPr>
              <a:t>, </a:t>
            </a:r>
            <a:r>
              <a:rPr lang="en-US" sz="3100" dirty="0">
                <a:solidFill>
                  <a:srgbClr val="FFFF00"/>
                </a:solidFill>
                <a:latin typeface="Times New Roman" pitchFamily="18" charset="0"/>
                <a:cs typeface="Times New Roman" pitchFamily="18" charset="0"/>
              </a:rPr>
              <a:t>minimal effects on weight </a:t>
            </a:r>
            <a:r>
              <a:rPr lang="en-US" sz="3100" dirty="0">
                <a:latin typeface="Times New Roman" pitchFamily="18" charset="0"/>
                <a:cs typeface="Times New Roman" pitchFamily="18" charset="0"/>
              </a:rPr>
              <a:t>(~1 kg reduction) and </a:t>
            </a:r>
            <a:r>
              <a:rPr lang="en-US" sz="3100" dirty="0">
                <a:solidFill>
                  <a:srgbClr val="FFFF00"/>
                </a:solidFill>
                <a:latin typeface="Times New Roman" pitchFamily="18" charset="0"/>
                <a:cs typeface="Times New Roman" pitchFamily="18" charset="0"/>
              </a:rPr>
              <a:t>no change in total daily insulin dose</a:t>
            </a:r>
            <a:r>
              <a:rPr lang="en-US" sz="3100" dirty="0">
                <a:latin typeface="Times New Roman" pitchFamily="18" charset="0"/>
                <a:cs typeface="Times New Roman" pitchFamily="18" charset="0"/>
              </a:rPr>
              <a:t>. ¹</a:t>
            </a:r>
          </a:p>
          <a:p>
            <a:pPr algn="just"/>
            <a:endParaRPr lang="en-US" dirty="0">
              <a:latin typeface="Calibri" pitchFamily="34" charset="0"/>
              <a:cs typeface="Times New Roman" pitchFamily="18" charset="0"/>
            </a:endParaRPr>
          </a:p>
          <a:p>
            <a:pPr algn="just"/>
            <a:r>
              <a:rPr lang="en-US" dirty="0">
                <a:latin typeface="Calibri" pitchFamily="34" charset="0"/>
                <a:cs typeface="Times New Roman" pitchFamily="18" charset="0"/>
              </a:rPr>
              <a:t>Pramlintide</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Clinical trials have shown a </a:t>
            </a:r>
            <a:r>
              <a:rPr lang="en-US" dirty="0">
                <a:solidFill>
                  <a:srgbClr val="FFFF00"/>
                </a:solidFill>
                <a:latin typeface="Times New Roman" pitchFamily="18" charset="0"/>
                <a:cs typeface="Times New Roman" pitchFamily="18" charset="0"/>
              </a:rPr>
              <a:t>reduction in HbA1c</a:t>
            </a:r>
            <a:r>
              <a:rPr lang="en-US" dirty="0">
                <a:latin typeface="Times New Roman" pitchFamily="18" charset="0"/>
                <a:cs typeface="Times New Roman" pitchFamily="18" charset="0"/>
              </a:rPr>
              <a:t> (0.3–0.4% ) and modest (~1 kg) </a:t>
            </a:r>
            <a:r>
              <a:rPr lang="en-US" dirty="0">
                <a:solidFill>
                  <a:srgbClr val="FFFF00"/>
                </a:solidFill>
                <a:latin typeface="Times New Roman" pitchFamily="18" charset="0"/>
                <a:cs typeface="Times New Roman" pitchFamily="18" charset="0"/>
              </a:rPr>
              <a:t>weight loss</a:t>
            </a:r>
            <a:r>
              <a:rPr lang="en-US" dirty="0">
                <a:latin typeface="Times New Roman" pitchFamily="18" charset="0"/>
                <a:cs typeface="Times New Roman" pitchFamily="18" charset="0"/>
              </a:rPr>
              <a:t>. ² </a:t>
            </a:r>
          </a:p>
          <a:p>
            <a:pPr algn="just"/>
            <a:r>
              <a:rPr lang="en-US" dirty="0">
                <a:latin typeface="Times New Roman" pitchFamily="18" charset="0"/>
                <a:cs typeface="Times New Roman" pitchFamily="18" charset="0"/>
              </a:rPr>
              <a:t>As a result of its adverse effects and need for additional injections, clinical uptake has been limited.</a:t>
            </a:r>
          </a:p>
        </p:txBody>
      </p:sp>
      <p:sp>
        <p:nvSpPr>
          <p:cNvPr id="5" name="Slide Number Placeholder 4"/>
          <p:cNvSpPr>
            <a:spLocks noGrp="1"/>
          </p:cNvSpPr>
          <p:nvPr>
            <p:ph type="sldNum" sz="quarter" idx="12"/>
          </p:nvPr>
        </p:nvSpPr>
        <p:spPr/>
        <p:txBody>
          <a:bodyPr/>
          <a:lstStyle/>
          <a:p>
            <a:fld id="{1A6E4302-6D73-4081-AF7E-E29A1A119CC3}" type="slidenum">
              <a:rPr lang="en-US" smtClean="0"/>
              <a:pPr/>
              <a:t>111</a:t>
            </a:fld>
            <a:endParaRPr lang="en-US"/>
          </a:p>
        </p:txBody>
      </p:sp>
      <p:sp>
        <p:nvSpPr>
          <p:cNvPr id="6" name="Rectangle 5">
            <a:extLst>
              <a:ext uri="{FF2B5EF4-FFF2-40B4-BE49-F238E27FC236}">
                <a16:creationId xmlns:a16="http://schemas.microsoft.com/office/drawing/2014/main" id="{7B33939F-8AE6-4EFD-A40E-4BAD1C52D012}"/>
              </a:ext>
            </a:extLst>
          </p:cNvPr>
          <p:cNvSpPr/>
          <p:nvPr/>
        </p:nvSpPr>
        <p:spPr>
          <a:xfrm>
            <a:off x="762000" y="5846467"/>
            <a:ext cx="7924800" cy="830997"/>
          </a:xfrm>
          <a:prstGeom prst="rect">
            <a:avLst/>
          </a:prstGeom>
        </p:spPr>
        <p:txBody>
          <a:bodyPr wrap="square">
            <a:spAutoFit/>
          </a:bodyPr>
          <a:lstStyle/>
          <a:p>
            <a:pPr algn="just"/>
            <a:r>
              <a:rPr lang="en-US" sz="1200" b="1" dirty="0">
                <a:solidFill>
                  <a:srgbClr val="FFC000"/>
                </a:solidFill>
              </a:rPr>
              <a:t>1= ( (2017) Cardiovascular and metabolic effects of metformin in patients with type 1 diabetes (REMOVAL): a double-blind, </a:t>
            </a:r>
            <a:r>
              <a:rPr lang="en-US" sz="1200" b="1" dirty="0" err="1">
                <a:solidFill>
                  <a:srgbClr val="FFC000"/>
                </a:solidFill>
              </a:rPr>
              <a:t>randomised</a:t>
            </a:r>
            <a:r>
              <a:rPr lang="en-US" sz="1200" b="1" dirty="0">
                <a:solidFill>
                  <a:srgbClr val="FFC000"/>
                </a:solidFill>
              </a:rPr>
              <a:t>, placebo-controlled trial. Lancet Diabetes Endocrinol 5(8):597–609</a:t>
            </a:r>
          </a:p>
          <a:p>
            <a:pPr algn="just"/>
            <a:r>
              <a:rPr lang="en-US" sz="1200" b="1" dirty="0">
                <a:solidFill>
                  <a:srgbClr val="FFC000"/>
                </a:solidFill>
              </a:rPr>
              <a:t>2= (2004) ) Amylin replacement with pramlintide as an adjunct to insulin therapy improves long-term </a:t>
            </a:r>
            <a:r>
              <a:rPr lang="en-US" sz="1200" b="1" dirty="0" err="1">
                <a:solidFill>
                  <a:srgbClr val="FFC000"/>
                </a:solidFill>
              </a:rPr>
              <a:t>glycaemic</a:t>
            </a:r>
            <a:r>
              <a:rPr lang="en-US" sz="1200" b="1" dirty="0">
                <a:solidFill>
                  <a:srgbClr val="FFC000"/>
                </a:solidFill>
              </a:rPr>
              <a:t> and weight control in type 1 diabetes mellitus: a 1-year, randomized controlled trial. </a:t>
            </a:r>
            <a:r>
              <a:rPr lang="en-US" sz="1200" b="1" dirty="0" err="1">
                <a:solidFill>
                  <a:srgbClr val="FFC000"/>
                </a:solidFill>
              </a:rPr>
              <a:t>Diabet</a:t>
            </a:r>
            <a:r>
              <a:rPr lang="en-US" sz="1200" b="1" dirty="0">
                <a:solidFill>
                  <a:srgbClr val="FFC000"/>
                </a:solidFill>
              </a:rPr>
              <a:t> Med 21(11):1204–1212</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953000"/>
          </a:xfrm>
        </p:spPr>
        <p:txBody>
          <a:bodyPr>
            <a:normAutofit fontScale="96875"/>
          </a:bodyPr>
          <a:lstStyle/>
          <a:p>
            <a:pPr algn="just"/>
            <a:r>
              <a:rPr lang="en-US" sz="2000" dirty="0">
                <a:latin typeface="Calibri" pitchFamily="34" charset="0"/>
                <a:cs typeface="Times New Roman" pitchFamily="18" charset="0"/>
              </a:rPr>
              <a:t>Glucagon like peptide-1 receptor agonists</a:t>
            </a:r>
          </a:p>
          <a:p>
            <a:pPr algn="just">
              <a:buNone/>
            </a:pPr>
            <a:endParaRPr lang="en-US" sz="12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Have been explored in people with type 1 diabetes for two indications:</a:t>
            </a:r>
          </a:p>
          <a:p>
            <a:pPr marL="514350" indent="-514350" algn="just">
              <a:buFont typeface="+mj-lt"/>
              <a:buAutoNum type="arabicParenR"/>
            </a:pPr>
            <a:r>
              <a:rPr lang="en-US" sz="2000" dirty="0">
                <a:latin typeface="Times New Roman" pitchFamily="18" charset="0"/>
                <a:cs typeface="Times New Roman" pitchFamily="18" charset="0"/>
              </a:rPr>
              <a:t>To ameliorate beta cell decline, when used in combination with </a:t>
            </a:r>
            <a:r>
              <a:rPr lang="en-US" sz="2000" dirty="0">
                <a:solidFill>
                  <a:srgbClr val="FFFF00"/>
                </a:solidFill>
                <a:latin typeface="Times New Roman" pitchFamily="18" charset="0"/>
                <a:cs typeface="Times New Roman" pitchFamily="18" charset="0"/>
              </a:rPr>
              <a:t>anti-IL-21</a:t>
            </a:r>
            <a:r>
              <a:rPr lang="en-US" sz="2000" dirty="0">
                <a:latin typeface="Times New Roman" pitchFamily="18" charset="0"/>
                <a:cs typeface="Times New Roman" pitchFamily="18" charset="0"/>
              </a:rPr>
              <a:t> ¹</a:t>
            </a:r>
          </a:p>
          <a:p>
            <a:pPr marL="514350" indent="-514350" algn="just">
              <a:buFont typeface="+mj-lt"/>
              <a:buAutoNum type="arabicParenR"/>
            </a:pPr>
            <a:r>
              <a:rPr lang="en-US" sz="2000" dirty="0">
                <a:latin typeface="Times New Roman" pitchFamily="18" charset="0"/>
                <a:cs typeface="Times New Roman" pitchFamily="18" charset="0"/>
              </a:rPr>
              <a:t>An adjunctive therapy by blunting glucagon secretion, decreasing gastric emptying, and promoting satiety and weight loss. ²</a:t>
            </a:r>
          </a:p>
          <a:p>
            <a:pPr algn="just">
              <a:buNone/>
            </a:pPr>
            <a:endParaRPr lang="en-US" sz="12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The largest clinical trials in people with type 1 diabetes were conducted with liraglutide and showed </a:t>
            </a:r>
            <a:r>
              <a:rPr lang="en-US" sz="2000" b="1" dirty="0">
                <a:solidFill>
                  <a:srgbClr val="FFFF00"/>
                </a:solidFill>
                <a:latin typeface="Times New Roman" pitchFamily="18" charset="0"/>
                <a:cs typeface="Times New Roman" pitchFamily="18" charset="0"/>
              </a:rPr>
              <a:t>decreases in HbA1c </a:t>
            </a:r>
            <a:r>
              <a:rPr lang="en-US" sz="2000" dirty="0">
                <a:latin typeface="Times New Roman" pitchFamily="18" charset="0"/>
                <a:cs typeface="Times New Roman" pitchFamily="18" charset="0"/>
              </a:rPr>
              <a:t>at daily doses of 1.8 mg (0.2–0.4), </a:t>
            </a:r>
            <a:r>
              <a:rPr lang="en-US" sz="2000" b="1" dirty="0">
                <a:solidFill>
                  <a:srgbClr val="FFFF00"/>
                </a:solidFill>
                <a:latin typeface="Times New Roman" pitchFamily="18" charset="0"/>
                <a:cs typeface="Times New Roman" pitchFamily="18" charset="0"/>
              </a:rPr>
              <a:t>decreases in weight </a:t>
            </a:r>
            <a:r>
              <a:rPr lang="en-US" sz="2000" dirty="0">
                <a:latin typeface="Times New Roman" pitchFamily="18" charset="0"/>
                <a:cs typeface="Times New Roman" pitchFamily="18" charset="0"/>
              </a:rPr>
              <a:t>(~5 kg) and </a:t>
            </a:r>
            <a:r>
              <a:rPr lang="en-US" sz="2000" b="1" dirty="0">
                <a:solidFill>
                  <a:srgbClr val="FFFF00"/>
                </a:solidFill>
                <a:latin typeface="Times New Roman" pitchFamily="18" charset="0"/>
                <a:cs typeface="Times New Roman" pitchFamily="18" charset="0"/>
              </a:rPr>
              <a:t>reductions in insulin doses</a:t>
            </a:r>
            <a:r>
              <a:rPr lang="en-US" sz="2000" dirty="0">
                <a:latin typeface="Times New Roman" pitchFamily="18" charset="0"/>
                <a:cs typeface="Times New Roman" pitchFamily="18" charset="0"/>
              </a:rPr>
              <a:t>. However, increased rates of </a:t>
            </a:r>
            <a:r>
              <a:rPr lang="en-US" sz="2000" dirty="0" err="1">
                <a:solidFill>
                  <a:srgbClr val="FFFF00"/>
                </a:solidFill>
                <a:latin typeface="Times New Roman" pitchFamily="18" charset="0"/>
                <a:cs typeface="Times New Roman" pitchFamily="18" charset="0"/>
              </a:rPr>
              <a:t>hypoglycaemia</a:t>
            </a:r>
            <a:r>
              <a:rPr lang="en-US" sz="2000" dirty="0">
                <a:solidFill>
                  <a:srgbClr val="FFFF00"/>
                </a:solidFill>
                <a:latin typeface="Times New Roman" pitchFamily="18" charset="0"/>
                <a:cs typeface="Times New Roman" pitchFamily="18" charset="0"/>
              </a:rPr>
              <a:t> </a:t>
            </a:r>
            <a:r>
              <a:rPr lang="en-US" sz="2000" dirty="0">
                <a:latin typeface="Times New Roman" pitchFamily="18" charset="0"/>
                <a:cs typeface="Times New Roman" pitchFamily="18" charset="0"/>
              </a:rPr>
              <a:t>and </a:t>
            </a:r>
            <a:r>
              <a:rPr lang="en-US" sz="2000" dirty="0">
                <a:solidFill>
                  <a:srgbClr val="FFFF00"/>
                </a:solidFill>
                <a:latin typeface="Times New Roman" pitchFamily="18" charset="0"/>
                <a:cs typeface="Times New Roman" pitchFamily="18" charset="0"/>
              </a:rPr>
              <a:t>ketosis</a:t>
            </a:r>
            <a:r>
              <a:rPr lang="en-US" sz="2000" dirty="0">
                <a:latin typeface="Times New Roman" pitchFamily="18" charset="0"/>
                <a:cs typeface="Times New Roman" pitchFamily="18" charset="0"/>
              </a:rPr>
              <a:t> were shown. ³</a:t>
            </a:r>
          </a:p>
          <a:p>
            <a:pPr algn="just"/>
            <a:r>
              <a:rPr lang="en-US" sz="2000" dirty="0">
                <a:latin typeface="Times New Roman" pitchFamily="18" charset="0"/>
                <a:cs typeface="Times New Roman" pitchFamily="18" charset="0"/>
              </a:rPr>
              <a:t>Trials in people with </a:t>
            </a:r>
            <a:r>
              <a:rPr lang="en-US" sz="2000" u="sng" dirty="0">
                <a:latin typeface="Times New Roman" pitchFamily="18" charset="0"/>
                <a:cs typeface="Times New Roman" pitchFamily="18" charset="0"/>
              </a:rPr>
              <a:t>type 2 diabetes</a:t>
            </a:r>
            <a:r>
              <a:rPr lang="en-US" sz="2000" dirty="0">
                <a:latin typeface="Times New Roman" pitchFamily="18" charset="0"/>
                <a:cs typeface="Times New Roman" pitchFamily="18" charset="0"/>
              </a:rPr>
              <a:t> have shown convincing reductions in cardiovascular events with some GLP-1 RA. ⁴</a:t>
            </a:r>
          </a:p>
          <a:p>
            <a:pPr algn="just">
              <a:buNone/>
            </a:pPr>
            <a:endParaRPr lang="en-US" sz="20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112</a:t>
            </a:fld>
            <a:endParaRPr lang="en-US"/>
          </a:p>
        </p:txBody>
      </p:sp>
      <p:sp>
        <p:nvSpPr>
          <p:cNvPr id="6" name="Rectangle 5">
            <a:extLst>
              <a:ext uri="{FF2B5EF4-FFF2-40B4-BE49-F238E27FC236}">
                <a16:creationId xmlns:a16="http://schemas.microsoft.com/office/drawing/2014/main" id="{D0AFCB28-3E0A-45B3-890E-285A951049F3}"/>
              </a:ext>
            </a:extLst>
          </p:cNvPr>
          <p:cNvSpPr/>
          <p:nvPr/>
        </p:nvSpPr>
        <p:spPr>
          <a:xfrm>
            <a:off x="762000" y="5638800"/>
            <a:ext cx="7924800" cy="1200329"/>
          </a:xfrm>
          <a:prstGeom prst="rect">
            <a:avLst/>
          </a:prstGeom>
        </p:spPr>
        <p:txBody>
          <a:bodyPr wrap="square">
            <a:spAutoFit/>
          </a:bodyPr>
          <a:lstStyle/>
          <a:p>
            <a:pPr algn="just"/>
            <a:r>
              <a:rPr lang="en-US" sz="1200" b="1" dirty="0">
                <a:solidFill>
                  <a:srgbClr val="FFC000"/>
                </a:solidFill>
              </a:rPr>
              <a:t>1= (2021) Anti-interleukin-21 antibody and liraglutide for the preservation of </a:t>
            </a:r>
            <a:r>
              <a:rPr lang="el-GR" sz="1200" b="1" dirty="0">
                <a:solidFill>
                  <a:srgbClr val="FFC000"/>
                </a:solidFill>
              </a:rPr>
              <a:t>β-</a:t>
            </a:r>
            <a:r>
              <a:rPr lang="en-US" sz="1200" b="1" dirty="0">
                <a:solidFill>
                  <a:srgbClr val="FFC000"/>
                </a:solidFill>
              </a:rPr>
              <a:t>cell function in adults with recent-onset type 1 diabetes: a </a:t>
            </a:r>
            <a:r>
              <a:rPr lang="en-US" sz="1200" b="1" dirty="0" err="1">
                <a:solidFill>
                  <a:srgbClr val="FFC000"/>
                </a:solidFill>
              </a:rPr>
              <a:t>randomised</a:t>
            </a:r>
            <a:r>
              <a:rPr lang="en-US" sz="1200" b="1" dirty="0">
                <a:solidFill>
                  <a:srgbClr val="FFC000"/>
                </a:solidFill>
              </a:rPr>
              <a:t>, </a:t>
            </a:r>
            <a:r>
              <a:rPr lang="en-US" sz="1200" b="1" dirty="0" err="1">
                <a:solidFill>
                  <a:srgbClr val="FFC000"/>
                </a:solidFill>
              </a:rPr>
              <a:t>doubleblind</a:t>
            </a:r>
            <a:r>
              <a:rPr lang="en-US" sz="1200" b="1" dirty="0">
                <a:solidFill>
                  <a:srgbClr val="FFC000"/>
                </a:solidFill>
              </a:rPr>
              <a:t>, placebo-controlled, phase 2 trial. Lancet Diabetes Endocrinol 9(4):212–224</a:t>
            </a:r>
          </a:p>
          <a:p>
            <a:pPr algn="just"/>
            <a:r>
              <a:rPr lang="en-US" sz="1200" b="1" dirty="0">
                <a:solidFill>
                  <a:srgbClr val="FFC000"/>
                </a:solidFill>
              </a:rPr>
              <a:t>2= (2020) GLP-1 receptor agonists in type 1 diabetes: a MAG1C bullet? Lancet Diabetes Endocrinol 8(4):262– 264</a:t>
            </a:r>
          </a:p>
          <a:p>
            <a:pPr algn="just"/>
            <a:r>
              <a:rPr lang="en-US" sz="1200" b="1" dirty="0">
                <a:solidFill>
                  <a:srgbClr val="FFC000"/>
                </a:solidFill>
              </a:rPr>
              <a:t>3= (2016) Efficacy and safety of liraglutide added to capped insulin treatment in subjects with type 1 diabetes: the ADJUNCT TWO randomized trial. Diabetes Care 39(10):1693–1701</a:t>
            </a:r>
          </a:p>
          <a:p>
            <a:pPr algn="just"/>
            <a:r>
              <a:rPr lang="en-US" sz="1200" b="1" dirty="0">
                <a:solidFill>
                  <a:srgbClr val="FFC000"/>
                </a:solidFill>
              </a:rPr>
              <a:t>4= (2020) An overview of GLP-1 agonists and recent cardiovascular outcomes trials. Postgrad Med J 96(1133):156–161</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1"/>
            <a:ext cx="8229600" cy="4343400"/>
          </a:xfrm>
        </p:spPr>
        <p:txBody>
          <a:bodyPr>
            <a:normAutofit fontScale="66875" lnSpcReduction="20000"/>
          </a:bodyPr>
          <a:lstStyle/>
          <a:p>
            <a:pPr algn="just"/>
            <a:r>
              <a:rPr lang="en-US" dirty="0">
                <a:latin typeface="Calibri" pitchFamily="34" charset="0"/>
                <a:cs typeface="Times New Roman" pitchFamily="18" charset="0"/>
              </a:rPr>
              <a:t>SGLT inhibitors</a:t>
            </a:r>
          </a:p>
          <a:p>
            <a:pPr algn="just">
              <a:buNone/>
            </a:pP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The use of SGLT-1 or SGLT-1/2 inhibitors </a:t>
            </a:r>
            <a:r>
              <a:rPr lang="en-US" dirty="0">
                <a:solidFill>
                  <a:srgbClr val="FFFF00"/>
                </a:solidFill>
                <a:latin typeface="Times New Roman" pitchFamily="18" charset="0"/>
                <a:cs typeface="Times New Roman" pitchFamily="18" charset="0"/>
              </a:rPr>
              <a:t>reduced HbA1c</a:t>
            </a:r>
            <a:r>
              <a:rPr lang="en-US" dirty="0">
                <a:latin typeface="Times New Roman" pitchFamily="18" charset="0"/>
                <a:cs typeface="Times New Roman" pitchFamily="18" charset="0"/>
              </a:rPr>
              <a:t>, improved </a:t>
            </a:r>
            <a:r>
              <a:rPr lang="en-US" dirty="0">
                <a:solidFill>
                  <a:srgbClr val="FFFF00"/>
                </a:solidFill>
                <a:latin typeface="Times New Roman" pitchFamily="18" charset="0"/>
                <a:cs typeface="Times New Roman" pitchFamily="18" charset="0"/>
              </a:rPr>
              <a:t>TIR</a:t>
            </a:r>
            <a:r>
              <a:rPr lang="en-US" dirty="0">
                <a:latin typeface="Times New Roman" pitchFamily="18" charset="0"/>
                <a:cs typeface="Times New Roman" pitchFamily="18" charset="0"/>
              </a:rPr>
              <a:t>, reduced </a:t>
            </a:r>
            <a:r>
              <a:rPr lang="en-US" dirty="0">
                <a:solidFill>
                  <a:srgbClr val="FFFF00"/>
                </a:solidFill>
                <a:latin typeface="Times New Roman" pitchFamily="18" charset="0"/>
                <a:cs typeface="Times New Roman" pitchFamily="18" charset="0"/>
              </a:rPr>
              <a:t>body weight </a:t>
            </a:r>
            <a:r>
              <a:rPr lang="en-US" dirty="0">
                <a:latin typeface="Times New Roman" pitchFamily="18" charset="0"/>
                <a:cs typeface="Times New Roman" pitchFamily="18" charset="0"/>
              </a:rPr>
              <a:t>and improved </a:t>
            </a:r>
            <a:r>
              <a:rPr lang="en-US" dirty="0">
                <a:solidFill>
                  <a:srgbClr val="FFFF00"/>
                </a:solidFill>
                <a:latin typeface="Times New Roman" pitchFamily="18" charset="0"/>
                <a:cs typeface="Times New Roman" pitchFamily="18" charset="0"/>
              </a:rPr>
              <a:t>blood pressure</a:t>
            </a:r>
            <a:r>
              <a:rPr lang="en-US" dirty="0">
                <a:latin typeface="Times New Roman" pitchFamily="18" charset="0"/>
                <a:cs typeface="Times New Roman" pitchFamily="18" charset="0"/>
              </a:rPr>
              <a:t>. ¹</a:t>
            </a:r>
          </a:p>
          <a:p>
            <a:pPr algn="just">
              <a:buFont typeface="Wingdings" panose="05000000000000000000" pitchFamily="2" charset="2"/>
              <a:buChar char="Ø"/>
            </a:pPr>
            <a:r>
              <a:rPr lang="en-US" dirty="0">
                <a:latin typeface="Times New Roman" pitchFamily="18" charset="0"/>
                <a:cs typeface="Times New Roman" pitchFamily="18" charset="0"/>
              </a:rPr>
              <a:t>However, an </a:t>
            </a:r>
            <a:r>
              <a:rPr lang="en-US" dirty="0">
                <a:solidFill>
                  <a:srgbClr val="FFFF00"/>
                </a:solidFill>
                <a:latin typeface="Times New Roman" pitchFamily="18" charset="0"/>
                <a:cs typeface="Times New Roman" pitchFamily="18" charset="0"/>
              </a:rPr>
              <a:t>increased rate of DKA </a:t>
            </a:r>
            <a:r>
              <a:rPr lang="en-US" dirty="0">
                <a:latin typeface="Times New Roman" pitchFamily="18" charset="0"/>
                <a:cs typeface="Times New Roman" pitchFamily="18" charset="0"/>
              </a:rPr>
              <a:t>led to </a:t>
            </a:r>
            <a:r>
              <a:rPr lang="en-US" dirty="0">
                <a:solidFill>
                  <a:srgbClr val="FFFF00"/>
                </a:solidFill>
                <a:latin typeface="Times New Roman" pitchFamily="18" charset="0"/>
                <a:cs typeface="Times New Roman" pitchFamily="18" charset="0"/>
              </a:rPr>
              <a:t>rejection</a:t>
            </a:r>
            <a:r>
              <a:rPr lang="en-US" dirty="0">
                <a:latin typeface="Times New Roman" pitchFamily="18" charset="0"/>
                <a:cs typeface="Times New Roman" pitchFamily="18" charset="0"/>
              </a:rPr>
              <a:t> of market authorization for type 1 diabetes </a:t>
            </a:r>
            <a:r>
              <a:rPr lang="en-US" dirty="0">
                <a:solidFill>
                  <a:srgbClr val="FFFF00"/>
                </a:solidFill>
                <a:latin typeface="Times New Roman" pitchFamily="18" charset="0"/>
                <a:cs typeface="Times New Roman" pitchFamily="18" charset="0"/>
              </a:rPr>
              <a:t>by the FDA</a:t>
            </a:r>
            <a:r>
              <a:rPr lang="en-US" dirty="0">
                <a:latin typeface="Times New Roman" pitchFamily="18" charset="0"/>
                <a:cs typeface="Times New Roman" pitchFamily="18" charset="0"/>
              </a:rPr>
              <a:t>, whereas the European Medicines Agency has approved </a:t>
            </a:r>
            <a:r>
              <a:rPr lang="en-US" dirty="0">
                <a:solidFill>
                  <a:srgbClr val="FFFF00"/>
                </a:solidFill>
                <a:latin typeface="Times New Roman" pitchFamily="18" charset="0"/>
                <a:cs typeface="Times New Roman" pitchFamily="18" charset="0"/>
              </a:rPr>
              <a:t>low-dose</a:t>
            </a:r>
            <a:r>
              <a:rPr lang="en-US" dirty="0">
                <a:latin typeface="Times New Roman" pitchFamily="18" charset="0"/>
                <a:cs typeface="Times New Roman" pitchFamily="18" charset="0"/>
              </a:rPr>
              <a:t> dapagliflozin (5 mg) and </a:t>
            </a:r>
            <a:r>
              <a:rPr lang="en-US" dirty="0" err="1">
                <a:latin typeface="Times New Roman" pitchFamily="18" charset="0"/>
                <a:cs typeface="Times New Roman" pitchFamily="18" charset="0"/>
              </a:rPr>
              <a:t>sotagliflozin</a:t>
            </a:r>
            <a:r>
              <a:rPr lang="en-US" dirty="0">
                <a:latin typeface="Times New Roman" pitchFamily="18" charset="0"/>
                <a:cs typeface="Times New Roman" pitchFamily="18" charset="0"/>
              </a:rPr>
              <a:t>(200 mg) for those with a </a:t>
            </a:r>
            <a:r>
              <a:rPr lang="en-US" dirty="0">
                <a:solidFill>
                  <a:srgbClr val="FFFF00"/>
                </a:solidFill>
                <a:latin typeface="Times New Roman" pitchFamily="18" charset="0"/>
                <a:cs typeface="Times New Roman" pitchFamily="18" charset="0"/>
              </a:rPr>
              <a:t>BMI ≥27 kg/m²</a:t>
            </a:r>
            <a:r>
              <a:rPr lang="en-US" dirty="0">
                <a:latin typeface="Times New Roman" pitchFamily="18" charset="0"/>
                <a:cs typeface="Times New Roman" pitchFamily="18" charset="0"/>
              </a:rPr>
              <a:t>. ²</a:t>
            </a:r>
          </a:p>
          <a:p>
            <a:pPr algn="just">
              <a:buFont typeface="Wingdings" panose="05000000000000000000" pitchFamily="2" charset="2"/>
              <a:buChar char="Ø"/>
            </a:pPr>
            <a:endParaRPr lang="en-US" dirty="0">
              <a:latin typeface="Times New Roman" pitchFamily="18" charset="0"/>
              <a:cs typeface="Times New Roman" pitchFamily="18" charset="0"/>
            </a:endParaRPr>
          </a:p>
          <a:p>
            <a:pPr algn="just">
              <a:buFont typeface="Wingdings" panose="05000000000000000000" pitchFamily="2" charset="2"/>
              <a:buChar char="v"/>
            </a:pPr>
            <a:r>
              <a:rPr lang="en-US" dirty="0">
                <a:latin typeface="Times New Roman" pitchFamily="18" charset="0"/>
                <a:cs typeface="Times New Roman" pitchFamily="18" charset="0"/>
              </a:rPr>
              <a:t>A consensus statement on SGLT2 inhibitors and DKA suggested: </a:t>
            </a:r>
          </a:p>
          <a:p>
            <a:pPr algn="just"/>
            <a:r>
              <a:rPr lang="en-US" dirty="0">
                <a:latin typeface="Times New Roman" pitchFamily="18" charset="0"/>
                <a:cs typeface="Times New Roman" pitchFamily="18" charset="0"/>
              </a:rPr>
              <a:t>Careful patient selection </a:t>
            </a:r>
          </a:p>
          <a:p>
            <a:pPr algn="just"/>
            <a:r>
              <a:rPr lang="en-US" dirty="0">
                <a:latin typeface="Times New Roman" pitchFamily="18" charset="0"/>
                <a:cs typeface="Times New Roman" pitchFamily="18" charset="0"/>
              </a:rPr>
              <a:t>Appropriate insulin dose adjustment to avoid </a:t>
            </a:r>
            <a:r>
              <a:rPr lang="en-US" dirty="0" err="1">
                <a:latin typeface="Times New Roman" pitchFamily="18" charset="0"/>
                <a:cs typeface="Times New Roman" pitchFamily="18" charset="0"/>
              </a:rPr>
              <a:t>insulinopaenia</a:t>
            </a: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Starting with a low dose of SGLT2 inhibitors</a:t>
            </a:r>
          </a:p>
          <a:p>
            <a:pPr algn="just"/>
            <a:r>
              <a:rPr lang="en-US" dirty="0">
                <a:latin typeface="Times New Roman" pitchFamily="18" charset="0"/>
                <a:cs typeface="Times New Roman" pitchFamily="18" charset="0"/>
              </a:rPr>
              <a:t>Regular ketone measurements ³</a:t>
            </a:r>
          </a:p>
        </p:txBody>
      </p:sp>
      <p:sp>
        <p:nvSpPr>
          <p:cNvPr id="5" name="Slide Number Placeholder 4"/>
          <p:cNvSpPr>
            <a:spLocks noGrp="1"/>
          </p:cNvSpPr>
          <p:nvPr>
            <p:ph type="sldNum" sz="quarter" idx="12"/>
          </p:nvPr>
        </p:nvSpPr>
        <p:spPr/>
        <p:txBody>
          <a:bodyPr/>
          <a:lstStyle/>
          <a:p>
            <a:fld id="{1A6E4302-6D73-4081-AF7E-E29A1A119CC3}" type="slidenum">
              <a:rPr lang="en-US" smtClean="0"/>
              <a:pPr/>
              <a:t>113</a:t>
            </a:fld>
            <a:endParaRPr lang="en-US"/>
          </a:p>
        </p:txBody>
      </p:sp>
      <p:sp>
        <p:nvSpPr>
          <p:cNvPr id="6" name="Rectangle 5">
            <a:extLst>
              <a:ext uri="{FF2B5EF4-FFF2-40B4-BE49-F238E27FC236}">
                <a16:creationId xmlns:a16="http://schemas.microsoft.com/office/drawing/2014/main" id="{75143FFB-D13A-4FE2-88E1-D48691B39332}"/>
              </a:ext>
            </a:extLst>
          </p:cNvPr>
          <p:cNvSpPr/>
          <p:nvPr/>
        </p:nvSpPr>
        <p:spPr>
          <a:xfrm>
            <a:off x="499404" y="5675144"/>
            <a:ext cx="8153400" cy="1015663"/>
          </a:xfrm>
          <a:prstGeom prst="rect">
            <a:avLst/>
          </a:prstGeom>
        </p:spPr>
        <p:txBody>
          <a:bodyPr wrap="square">
            <a:spAutoFit/>
          </a:bodyPr>
          <a:lstStyle/>
          <a:p>
            <a:pPr algn="just"/>
            <a:r>
              <a:rPr lang="en-US" sz="1200" b="1" dirty="0">
                <a:solidFill>
                  <a:srgbClr val="FFC000"/>
                </a:solidFill>
              </a:rPr>
              <a:t>1= (2020) Reducing type 1 diabetes mortality: role for adjunctive therapies? Trends Endocrinol </a:t>
            </a:r>
            <a:r>
              <a:rPr lang="en-US" sz="1200" b="1" dirty="0" err="1">
                <a:solidFill>
                  <a:srgbClr val="FFC000"/>
                </a:solidFill>
              </a:rPr>
              <a:t>Metab</a:t>
            </a:r>
            <a:r>
              <a:rPr lang="en-US" sz="1200" b="1" dirty="0">
                <a:solidFill>
                  <a:srgbClr val="FFC000"/>
                </a:solidFill>
              </a:rPr>
              <a:t> 31(2):150–164</a:t>
            </a:r>
          </a:p>
          <a:p>
            <a:pPr algn="just"/>
            <a:r>
              <a:rPr lang="en-US" sz="1200" b="1" dirty="0">
                <a:solidFill>
                  <a:srgbClr val="FFC000"/>
                </a:solidFill>
              </a:rPr>
              <a:t>2= (2019) SGLT2 inhibitors as adjunctive therapy for type 1 diabetes: balancing benefits and risks. Lancet Diabetes Endocrinol 7(12):949–958</a:t>
            </a:r>
          </a:p>
          <a:p>
            <a:pPr algn="just"/>
            <a:r>
              <a:rPr lang="en-US" sz="1200" b="1" dirty="0">
                <a:solidFill>
                  <a:srgbClr val="FFC000"/>
                </a:solidFill>
              </a:rPr>
              <a:t>3= (2019) International consensus on risk management of diabetic ketoacidosis in patients with type 1 diabetes treated with sodium-glucose cotransporter (SGLT) inhibitors. Diabetes Care 42(6):1147–1154.</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026" name="Picture 2"/>
          <p:cNvPicPr>
            <a:picLocks noChangeAspect="1" noChangeArrowheads="1"/>
          </p:cNvPicPr>
          <p:nvPr/>
        </p:nvPicPr>
        <p:blipFill>
          <a:blip r:embed="rId2"/>
          <a:srcRect/>
          <a:stretch>
            <a:fillRect/>
          </a:stretch>
        </p:blipFill>
        <p:spPr bwMode="auto">
          <a:xfrm>
            <a:off x="304800" y="203200"/>
            <a:ext cx="8534400" cy="6448023"/>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1A6E4302-6D73-4081-AF7E-E29A1A119CC3}" type="slidenum">
              <a:rPr lang="en-US" smtClean="0"/>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r>
              <a:rPr lang="en-US" dirty="0"/>
              <a:t>Section 14: Special populations</a:t>
            </a:r>
          </a:p>
        </p:txBody>
      </p:sp>
      <p:sp>
        <p:nvSpPr>
          <p:cNvPr id="1048598" name="Content Placeholder 2"/>
          <p:cNvSpPr>
            <a:spLocks noGrp="1"/>
          </p:cNvSpPr>
          <p:nvPr>
            <p:ph idx="1"/>
          </p:nvPr>
        </p:nvSpPr>
        <p:spPr>
          <a:xfrm>
            <a:off x="457200" y="1523999"/>
            <a:ext cx="8229600" cy="5197475"/>
          </a:xfrm>
        </p:spPr>
        <p:txBody>
          <a:bodyPr>
            <a:normAutofit fontScale="96875"/>
          </a:bodyPr>
          <a:lstStyle/>
          <a:p>
            <a:pPr algn="just"/>
            <a:r>
              <a:rPr lang="en-US" sz="2800" dirty="0">
                <a:latin typeface="Calibri" pitchFamily="34" charset="0"/>
                <a:cs typeface="Times New Roman" pitchFamily="18" charset="0"/>
              </a:rPr>
              <a:t>Pregnancy including preconception and postnatal care</a:t>
            </a:r>
          </a:p>
          <a:p>
            <a:pPr algn="just">
              <a:buNone/>
            </a:pPr>
            <a:endParaRPr lang="en-US" sz="1900" dirty="0">
              <a:latin typeface="Times New Roman" pitchFamily="18" charset="0"/>
              <a:cs typeface="Times New Roman" pitchFamily="18" charset="0"/>
            </a:endParaRPr>
          </a:p>
          <a:p>
            <a:pPr algn="just">
              <a:buFont typeface="Wingdings" panose="05000000000000000000" pitchFamily="2" charset="2"/>
              <a:buChar char="Ø"/>
            </a:pPr>
            <a:r>
              <a:rPr lang="en-US" sz="2400" dirty="0">
                <a:latin typeface="Times New Roman" pitchFamily="18" charset="0"/>
                <a:cs typeface="Times New Roman" pitchFamily="18" charset="0"/>
              </a:rPr>
              <a:t>HbA1c ≤6.5%</a:t>
            </a:r>
          </a:p>
          <a:p>
            <a:pPr algn="just">
              <a:buFont typeface="Wingdings" panose="05000000000000000000" pitchFamily="2" charset="2"/>
              <a:buChar char="Ø"/>
            </a:pPr>
            <a:r>
              <a:rPr lang="en-US" sz="2400" dirty="0">
                <a:latin typeface="Times New Roman" pitchFamily="18" charset="0"/>
                <a:cs typeface="Times New Roman" pitchFamily="18" charset="0"/>
              </a:rPr>
              <a:t>Pre-meal glucose concentrations below 95 mg/dl</a:t>
            </a:r>
          </a:p>
          <a:p>
            <a:pPr algn="just">
              <a:buFont typeface="Wingdings" panose="05000000000000000000" pitchFamily="2" charset="2"/>
              <a:buChar char="Ø"/>
            </a:pPr>
            <a:r>
              <a:rPr lang="en-US" sz="2400" dirty="0">
                <a:latin typeface="Times New Roman" pitchFamily="18" charset="0"/>
                <a:cs typeface="Times New Roman" pitchFamily="18" charset="0"/>
              </a:rPr>
              <a:t>Postprandial values of below 140 mg/dl 1 h after a meal and below 120 mg/dl 2 h after a meal.</a:t>
            </a:r>
          </a:p>
          <a:p>
            <a:pPr algn="just">
              <a:buFont typeface="Wingdings" panose="05000000000000000000" pitchFamily="2" charset="2"/>
              <a:buChar char="Ø"/>
            </a:pPr>
            <a:endParaRPr lang="en-US" sz="1900" dirty="0">
              <a:latin typeface="Times New Roman" pitchFamily="18" charset="0"/>
              <a:cs typeface="Times New Roman" pitchFamily="18" charset="0"/>
            </a:endParaRPr>
          </a:p>
          <a:p>
            <a:pPr algn="just">
              <a:buFont typeface="Wingdings" panose="05000000000000000000" pitchFamily="2" charset="2"/>
              <a:buChar char="Ø"/>
            </a:pPr>
            <a:r>
              <a:rPr lang="en-US" sz="2400" dirty="0">
                <a:latin typeface="Times New Roman" pitchFamily="18" charset="0"/>
                <a:cs typeface="Times New Roman" pitchFamily="18" charset="0"/>
              </a:rPr>
              <a:t>Women with type 1 diabetes, </a:t>
            </a:r>
            <a:r>
              <a:rPr lang="en-US" sz="2400" dirty="0">
                <a:solidFill>
                  <a:srgbClr val="FFFF00"/>
                </a:solidFill>
                <a:latin typeface="Times New Roman" pitchFamily="18" charset="0"/>
                <a:cs typeface="Times New Roman" pitchFamily="18" charset="0"/>
              </a:rPr>
              <a:t>even when managed in a specialist setting</a:t>
            </a:r>
            <a:r>
              <a:rPr lang="en-US" sz="2400" dirty="0">
                <a:latin typeface="Times New Roman" pitchFamily="18" charset="0"/>
                <a:cs typeface="Times New Roman" pitchFamily="18" charset="0"/>
              </a:rPr>
              <a:t>, still experience </a:t>
            </a:r>
            <a:r>
              <a:rPr lang="en-US" sz="2400" dirty="0">
                <a:solidFill>
                  <a:srgbClr val="FFFF00"/>
                </a:solidFill>
                <a:latin typeface="Times New Roman" pitchFamily="18" charset="0"/>
                <a:cs typeface="Times New Roman" pitchFamily="18" charset="0"/>
              </a:rPr>
              <a:t>adverse obstetric and neonatal outcomes</a:t>
            </a:r>
            <a:r>
              <a:rPr lang="en-US" sz="2400" dirty="0">
                <a:latin typeface="Times New Roman" pitchFamily="18" charset="0"/>
                <a:cs typeface="Times New Roman" pitchFamily="18" charset="0"/>
              </a:rPr>
              <a:t>. </a:t>
            </a:r>
          </a:p>
          <a:p>
            <a:pPr algn="just">
              <a:buFont typeface="Wingdings" panose="05000000000000000000" pitchFamily="2" charset="2"/>
              <a:buChar char="Ø"/>
            </a:pPr>
            <a:r>
              <a:rPr lang="en-US" sz="2400" dirty="0">
                <a:latin typeface="Times New Roman" pitchFamily="18" charset="0"/>
                <a:cs typeface="Times New Roman" pitchFamily="18" charset="0"/>
              </a:rPr>
              <a:t>Poor </a:t>
            </a:r>
            <a:r>
              <a:rPr lang="en-US" sz="2400" dirty="0" err="1">
                <a:latin typeface="Times New Roman" pitchFamily="18" charset="0"/>
                <a:cs typeface="Times New Roman" pitchFamily="18" charset="0"/>
              </a:rPr>
              <a:t>glycaemic</a:t>
            </a:r>
            <a:r>
              <a:rPr lang="en-US" sz="2400" dirty="0">
                <a:latin typeface="Times New Roman" pitchFamily="18" charset="0"/>
                <a:cs typeface="Times New Roman" pitchFamily="18" charset="0"/>
              </a:rPr>
              <a:t> control is not wholly responsible for adverse outcomes, reinforcing the importance of other risk factors, such as </a:t>
            </a:r>
            <a:r>
              <a:rPr lang="en-US" sz="2400" dirty="0">
                <a:solidFill>
                  <a:srgbClr val="FFFF00"/>
                </a:solidFill>
                <a:latin typeface="Times New Roman" pitchFamily="18" charset="0"/>
                <a:cs typeface="Times New Roman" pitchFamily="18" charset="0"/>
              </a:rPr>
              <a:t>obesity</a:t>
            </a:r>
            <a:r>
              <a:rPr lang="en-US" sz="2400" dirty="0">
                <a:latin typeface="Times New Roman" pitchFamily="18" charset="0"/>
                <a:cs typeface="Times New Roman" pitchFamily="18" charset="0"/>
              </a:rPr>
              <a:t> and </a:t>
            </a:r>
            <a:r>
              <a:rPr lang="en-US" sz="2400" dirty="0">
                <a:solidFill>
                  <a:srgbClr val="FFFF00"/>
                </a:solidFill>
                <a:latin typeface="Times New Roman" pitchFamily="18" charset="0"/>
                <a:cs typeface="Times New Roman" pitchFamily="18" charset="0"/>
              </a:rPr>
              <a:t>weight gain </a:t>
            </a:r>
            <a:endParaRPr lang="en-US" sz="2400" dirty="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115</a:t>
            </a:fld>
            <a:endParaRPr lang="en-US"/>
          </a:p>
        </p:txBody>
      </p:sp>
      <p:sp>
        <p:nvSpPr>
          <p:cNvPr id="7" name="Rectangle 6">
            <a:extLst>
              <a:ext uri="{FF2B5EF4-FFF2-40B4-BE49-F238E27FC236}">
                <a16:creationId xmlns:a16="http://schemas.microsoft.com/office/drawing/2014/main" id="{5709910C-01F6-447E-894E-B54570B7332F}"/>
              </a:ext>
            </a:extLst>
          </p:cNvPr>
          <p:cNvSpPr/>
          <p:nvPr/>
        </p:nvSpPr>
        <p:spPr>
          <a:xfrm>
            <a:off x="2286000" y="6163526"/>
            <a:ext cx="6705600" cy="523220"/>
          </a:xfrm>
          <a:prstGeom prst="rect">
            <a:avLst/>
          </a:prstGeom>
        </p:spPr>
        <p:txBody>
          <a:bodyPr wrap="square">
            <a:spAutoFit/>
          </a:bodyPr>
          <a:lstStyle/>
          <a:p>
            <a:pPr algn="just"/>
            <a:r>
              <a:rPr lang="en-US" sz="1400" b="1" dirty="0">
                <a:solidFill>
                  <a:srgbClr val="FFC000"/>
                </a:solidFill>
              </a:rPr>
              <a:t>(2016) Contemporary type 1 diabetes pregnancy outcomes: impact of obesity and </a:t>
            </a:r>
            <a:r>
              <a:rPr lang="en-US" sz="1400" b="1" dirty="0" err="1">
                <a:solidFill>
                  <a:srgbClr val="FFC000"/>
                </a:solidFill>
              </a:rPr>
              <a:t>glycaemic</a:t>
            </a:r>
            <a:r>
              <a:rPr lang="en-US" sz="1400" b="1" dirty="0">
                <a:solidFill>
                  <a:srgbClr val="FFC000"/>
                </a:solidFill>
              </a:rPr>
              <a:t> control. Med J Aust 205(4):162–167</a:t>
            </a:r>
          </a:p>
        </p:txBody>
      </p:sp>
    </p:spTree>
    <p:extLst>
      <p:ext uri="{BB962C8B-B14F-4D97-AF65-F5344CB8AC3E}">
        <p14:creationId xmlns:p14="http://schemas.microsoft.com/office/powerpoint/2010/main" val="217203038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3999"/>
            <a:ext cx="8229600" cy="5197475"/>
          </a:xfrm>
        </p:spPr>
        <p:txBody>
          <a:bodyPr>
            <a:normAutofit fontScale="96875"/>
          </a:bodyPr>
          <a:lstStyle/>
          <a:p>
            <a:pPr algn="just">
              <a:buFont typeface="Times New Roman" panose="02020603050405020304" pitchFamily="18" charset="0"/>
              <a:buChar char="⁈"/>
            </a:pPr>
            <a:r>
              <a:rPr lang="en-US" sz="2400" dirty="0">
                <a:latin typeface="Times New Roman" pitchFamily="18" charset="0"/>
                <a:cs typeface="Times New Roman" pitchFamily="18" charset="0"/>
              </a:rPr>
              <a:t>The major limiting step to achieving </a:t>
            </a:r>
            <a:r>
              <a:rPr lang="en-US" sz="2400" dirty="0" err="1">
                <a:latin typeface="Times New Roman" pitchFamily="18" charset="0"/>
                <a:cs typeface="Times New Roman" pitchFamily="18" charset="0"/>
              </a:rPr>
              <a:t>normoglycaemia</a:t>
            </a:r>
            <a:r>
              <a:rPr lang="en-US" sz="2400" dirty="0">
                <a:latin typeface="Times New Roman" pitchFamily="18" charset="0"/>
                <a:cs typeface="Times New Roman" pitchFamily="18" charset="0"/>
              </a:rPr>
              <a:t> is </a:t>
            </a:r>
            <a:r>
              <a:rPr lang="en-US" sz="2400" b="1" dirty="0" err="1">
                <a:solidFill>
                  <a:srgbClr val="FFFF00"/>
                </a:solidFill>
                <a:latin typeface="Times New Roman" pitchFamily="18" charset="0"/>
                <a:cs typeface="Times New Roman" pitchFamily="18" charset="0"/>
              </a:rPr>
              <a:t>hypoglycaemia</a:t>
            </a:r>
            <a:r>
              <a:rPr lang="en-US" sz="2400" dirty="0">
                <a:latin typeface="Times New Roman" pitchFamily="18" charset="0"/>
                <a:cs typeface="Times New Roman" pitchFamily="18" charset="0"/>
              </a:rPr>
              <a:t>, which occurs more frequently in the first half of pregnancy, in part because of </a:t>
            </a:r>
            <a:r>
              <a:rPr lang="en-US" sz="2400" u="sng" dirty="0">
                <a:latin typeface="Times New Roman" pitchFamily="18" charset="0"/>
                <a:cs typeface="Times New Roman" pitchFamily="18" charset="0"/>
              </a:rPr>
              <a:t>diminished awareness of </a:t>
            </a:r>
            <a:r>
              <a:rPr lang="en-US" sz="2400" u="sng" dirty="0" err="1">
                <a:latin typeface="Times New Roman" pitchFamily="18" charset="0"/>
                <a:cs typeface="Times New Roman" pitchFamily="18" charset="0"/>
              </a:rPr>
              <a:t>hypoglycaemia</a:t>
            </a:r>
            <a:r>
              <a:rPr lang="en-US" sz="2400" dirty="0">
                <a:latin typeface="Times New Roman" pitchFamily="18" charset="0"/>
                <a:cs typeface="Times New Roman" pitchFamily="18" charset="0"/>
              </a:rPr>
              <a:t> and pregnancy-associated nausea and vomiting. ¹</a:t>
            </a:r>
          </a:p>
          <a:p>
            <a:pPr algn="just">
              <a:buFont typeface="Times New Roman" panose="02020603050405020304" pitchFamily="18" charset="0"/>
              <a:buChar char="⁈"/>
            </a:pPr>
            <a:endParaRPr lang="en-US" sz="2400" dirty="0">
              <a:latin typeface="Times New Roman" pitchFamily="18" charset="0"/>
              <a:cs typeface="Times New Roman" pitchFamily="18" charset="0"/>
            </a:endParaRPr>
          </a:p>
          <a:p>
            <a:pPr algn="just">
              <a:buFont typeface="Times New Roman" panose="02020603050405020304" pitchFamily="18" charset="0"/>
              <a:buChar char="⁈"/>
            </a:pPr>
            <a:r>
              <a:rPr lang="en-US" sz="2400" dirty="0">
                <a:latin typeface="Times New Roman" pitchFamily="18" charset="0"/>
                <a:cs typeface="Times New Roman" pitchFamily="18" charset="0"/>
              </a:rPr>
              <a:t> A declining insulin requirement in the late first trimester of pregnancy with type 1 diabetes was reported, and </a:t>
            </a:r>
            <a:r>
              <a:rPr lang="en-US" sz="2400" dirty="0" err="1">
                <a:solidFill>
                  <a:srgbClr val="FFFF00"/>
                </a:solidFill>
                <a:latin typeface="Times New Roman" pitchFamily="18" charset="0"/>
                <a:cs typeface="Times New Roman" pitchFamily="18" charset="0"/>
              </a:rPr>
              <a:t>overinsulinization</a:t>
            </a:r>
            <a:r>
              <a:rPr lang="en-US" sz="2400" dirty="0">
                <a:latin typeface="Times New Roman" pitchFamily="18" charset="0"/>
                <a:cs typeface="Times New Roman" pitchFamily="18" charset="0"/>
              </a:rPr>
              <a:t> has been suggested as a contributing reason for severe hypoglycemia in early pregnancy. The insulin </a:t>
            </a:r>
            <a:r>
              <a:rPr lang="en-US" sz="2400" dirty="0">
                <a:solidFill>
                  <a:srgbClr val="FFFF00"/>
                </a:solidFill>
                <a:latin typeface="Times New Roman" pitchFamily="18" charset="0"/>
                <a:cs typeface="Times New Roman" pitchFamily="18" charset="0"/>
              </a:rPr>
              <a:t>requirement decreased from week 8 to week 14 </a:t>
            </a:r>
            <a:r>
              <a:rPr lang="en-US" sz="2400" dirty="0">
                <a:latin typeface="Times New Roman" pitchFamily="18" charset="0"/>
                <a:cs typeface="Times New Roman" pitchFamily="18" charset="0"/>
              </a:rPr>
              <a:t>and increased from week 14 onwards. ²</a:t>
            </a:r>
          </a:p>
          <a:p>
            <a:pPr algn="just">
              <a:buNone/>
            </a:pPr>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116</a:t>
            </a:fld>
            <a:endParaRPr lang="en-US"/>
          </a:p>
        </p:txBody>
      </p:sp>
      <p:sp>
        <p:nvSpPr>
          <p:cNvPr id="7" name="Rectangle 6">
            <a:extLst>
              <a:ext uri="{FF2B5EF4-FFF2-40B4-BE49-F238E27FC236}">
                <a16:creationId xmlns:a16="http://schemas.microsoft.com/office/drawing/2014/main" id="{5709910C-01F6-447E-894E-B54570B7332F}"/>
              </a:ext>
            </a:extLst>
          </p:cNvPr>
          <p:cNvSpPr/>
          <p:nvPr/>
        </p:nvSpPr>
        <p:spPr>
          <a:xfrm>
            <a:off x="2286000" y="5744721"/>
            <a:ext cx="6705600" cy="954107"/>
          </a:xfrm>
          <a:prstGeom prst="rect">
            <a:avLst/>
          </a:prstGeom>
        </p:spPr>
        <p:txBody>
          <a:bodyPr wrap="square">
            <a:spAutoFit/>
          </a:bodyPr>
          <a:lstStyle/>
          <a:p>
            <a:pPr algn="just"/>
            <a:r>
              <a:rPr lang="en-US" sz="1400" b="1" dirty="0">
                <a:solidFill>
                  <a:srgbClr val="FFC000"/>
                </a:solidFill>
              </a:rPr>
              <a:t>1= (2008) Hypoglycemia in pregnant women with type 1 diabetes: predictors and role of metabolic control. Diabetes Care 31(1):9–14 </a:t>
            </a:r>
          </a:p>
          <a:p>
            <a:pPr algn="just"/>
            <a:r>
              <a:rPr lang="en-US" sz="1400" b="1" dirty="0">
                <a:solidFill>
                  <a:srgbClr val="FFC000"/>
                </a:solidFill>
              </a:rPr>
              <a:t>2= (2001) Declining insulin requirement in the late first trimester of diabetic pregnancy. Diabetes Care 24:1130–1136</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74375" lnSpcReduction="20000"/>
          </a:bodyPr>
          <a:lstStyle/>
          <a:p>
            <a:pPr algn="just">
              <a:buFont typeface="Wingdings" panose="05000000000000000000" pitchFamily="2" charset="2"/>
              <a:buChar char="Ø"/>
            </a:pPr>
            <a:r>
              <a:rPr lang="en-US" sz="3000" dirty="0">
                <a:latin typeface="Times New Roman" pitchFamily="18" charset="0"/>
                <a:cs typeface="Times New Roman" pitchFamily="18" charset="0"/>
              </a:rPr>
              <a:t>Pregnant women with type 1 diabetes are </a:t>
            </a:r>
            <a:r>
              <a:rPr lang="en-US" sz="3000" b="1" dirty="0">
                <a:solidFill>
                  <a:srgbClr val="FFFF00"/>
                </a:solidFill>
                <a:latin typeface="Times New Roman" pitchFamily="18" charset="0"/>
                <a:cs typeface="Times New Roman" pitchFamily="18" charset="0"/>
              </a:rPr>
              <a:t>at risk of DKA at lower blood glucose levels </a:t>
            </a:r>
            <a:r>
              <a:rPr lang="en-US" sz="3000" dirty="0">
                <a:latin typeface="Times New Roman" pitchFamily="18" charset="0"/>
                <a:cs typeface="Times New Roman" pitchFamily="18" charset="0"/>
              </a:rPr>
              <a:t>than in the nonpregnant state and should receive education on DKA prevention and detection. ¹</a:t>
            </a:r>
          </a:p>
          <a:p>
            <a:pPr algn="just">
              <a:buNone/>
            </a:pPr>
            <a:endParaRPr lang="en-US" sz="2900" dirty="0">
              <a:latin typeface="Times New Roman" pitchFamily="18" charset="0"/>
              <a:cs typeface="Times New Roman" pitchFamily="18" charset="0"/>
            </a:endParaRPr>
          </a:p>
          <a:p>
            <a:pPr algn="just"/>
            <a:r>
              <a:rPr lang="en-US" sz="2900" dirty="0">
                <a:latin typeface="Times New Roman" pitchFamily="18" charset="0"/>
                <a:cs typeface="Times New Roman" pitchFamily="18" charset="0"/>
              </a:rPr>
              <a:t>Postpartum breastfeeding, erratic sleep and eating schedules may increase the risk of </a:t>
            </a:r>
            <a:r>
              <a:rPr lang="en-US" sz="2900" dirty="0" err="1">
                <a:latin typeface="Times New Roman" pitchFamily="18" charset="0"/>
                <a:cs typeface="Times New Roman" pitchFamily="18" charset="0"/>
              </a:rPr>
              <a:t>hypoglycaemia</a:t>
            </a:r>
            <a:r>
              <a:rPr lang="en-US" sz="2900" dirty="0">
                <a:latin typeface="Times New Roman" pitchFamily="18" charset="0"/>
                <a:cs typeface="Times New Roman" pitchFamily="18" charset="0"/>
              </a:rPr>
              <a:t> and insulin dosing adjustment. ²</a:t>
            </a:r>
          </a:p>
          <a:p>
            <a:pPr algn="just">
              <a:buNone/>
            </a:pPr>
            <a:endParaRPr lang="en-US" sz="2900" dirty="0">
              <a:latin typeface="Times New Roman" pitchFamily="18" charset="0"/>
              <a:cs typeface="Times New Roman" pitchFamily="18" charset="0"/>
            </a:endParaRPr>
          </a:p>
          <a:p>
            <a:pPr algn="just"/>
            <a:r>
              <a:rPr lang="en-US" sz="2900" dirty="0">
                <a:latin typeface="Times New Roman" pitchFamily="18" charset="0"/>
                <a:cs typeface="Times New Roman" pitchFamily="18" charset="0"/>
              </a:rPr>
              <a:t>All women of childbearing age with type 1 diabetes should be informed about the importance of seeking professional help prior to trying to conceive; this provides:</a:t>
            </a:r>
          </a:p>
          <a:p>
            <a:pPr algn="just">
              <a:buFont typeface="Wingdings" panose="05000000000000000000" pitchFamily="2" charset="2"/>
              <a:buChar char="ü"/>
            </a:pPr>
            <a:r>
              <a:rPr lang="en-US" sz="2900" dirty="0">
                <a:latin typeface="Times New Roman" pitchFamily="18" charset="0"/>
                <a:cs typeface="Times New Roman" pitchFamily="18" charset="0"/>
              </a:rPr>
              <a:t>An opportunity to improve </a:t>
            </a:r>
            <a:r>
              <a:rPr lang="en-US" sz="2900" dirty="0" err="1">
                <a:latin typeface="Times New Roman" pitchFamily="18" charset="0"/>
                <a:cs typeface="Times New Roman" pitchFamily="18" charset="0"/>
              </a:rPr>
              <a:t>glycaemic</a:t>
            </a:r>
            <a:r>
              <a:rPr lang="en-US" sz="2900" dirty="0">
                <a:latin typeface="Times New Roman" pitchFamily="18" charset="0"/>
                <a:cs typeface="Times New Roman" pitchFamily="18" charset="0"/>
              </a:rPr>
              <a:t> management</a:t>
            </a:r>
          </a:p>
          <a:p>
            <a:pPr algn="just">
              <a:buFont typeface="Wingdings" panose="05000000000000000000" pitchFamily="2" charset="2"/>
              <a:buChar char="ü"/>
            </a:pPr>
            <a:r>
              <a:rPr lang="en-US" sz="2900" dirty="0">
                <a:latin typeface="Times New Roman" pitchFamily="18" charset="0"/>
                <a:cs typeface="Times New Roman" pitchFamily="18" charset="0"/>
              </a:rPr>
              <a:t>To offer </a:t>
            </a:r>
            <a:r>
              <a:rPr lang="en-US" sz="2900" dirty="0">
                <a:solidFill>
                  <a:srgbClr val="FFFF00"/>
                </a:solidFill>
                <a:latin typeface="Times New Roman" pitchFamily="18" charset="0"/>
                <a:cs typeface="Times New Roman" pitchFamily="18" charset="0"/>
              </a:rPr>
              <a:t>folic acid</a:t>
            </a:r>
            <a:r>
              <a:rPr lang="en-US" sz="2900" dirty="0">
                <a:latin typeface="Times New Roman" pitchFamily="18" charset="0"/>
                <a:cs typeface="Times New Roman" pitchFamily="18" charset="0"/>
              </a:rPr>
              <a:t> to prevent neural tube defects, screen for diabetes-related complications and </a:t>
            </a:r>
            <a:r>
              <a:rPr lang="en-US" sz="2900" dirty="0">
                <a:solidFill>
                  <a:srgbClr val="FFFF00"/>
                </a:solidFill>
                <a:latin typeface="Times New Roman" pitchFamily="18" charset="0"/>
                <a:cs typeface="Times New Roman" pitchFamily="18" charset="0"/>
              </a:rPr>
              <a:t>stop</a:t>
            </a:r>
            <a:r>
              <a:rPr lang="en-US" sz="2900" dirty="0">
                <a:latin typeface="Times New Roman" pitchFamily="18" charset="0"/>
                <a:cs typeface="Times New Roman" pitchFamily="18" charset="0"/>
              </a:rPr>
              <a:t> potentially teratogenic medications.</a:t>
            </a:r>
          </a:p>
          <a:p>
            <a:pPr algn="just">
              <a:buNone/>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117</a:t>
            </a:fld>
            <a:endParaRPr lang="en-US"/>
          </a:p>
        </p:txBody>
      </p:sp>
      <p:sp>
        <p:nvSpPr>
          <p:cNvPr id="6" name="Rectangle 5">
            <a:extLst>
              <a:ext uri="{FF2B5EF4-FFF2-40B4-BE49-F238E27FC236}">
                <a16:creationId xmlns:a16="http://schemas.microsoft.com/office/drawing/2014/main" id="{F3B5C1D3-6669-4D97-9C5B-6640B18256DE}"/>
              </a:ext>
            </a:extLst>
          </p:cNvPr>
          <p:cNvSpPr/>
          <p:nvPr/>
        </p:nvSpPr>
        <p:spPr>
          <a:xfrm>
            <a:off x="2286000" y="5561837"/>
            <a:ext cx="6705600" cy="1169551"/>
          </a:xfrm>
          <a:prstGeom prst="rect">
            <a:avLst/>
          </a:prstGeom>
        </p:spPr>
        <p:txBody>
          <a:bodyPr wrap="square">
            <a:spAutoFit/>
          </a:bodyPr>
          <a:lstStyle/>
          <a:p>
            <a:pPr algn="just"/>
            <a:r>
              <a:rPr lang="en-US" sz="1400" b="1" dirty="0">
                <a:solidFill>
                  <a:srgbClr val="FFC000"/>
                </a:solidFill>
              </a:rPr>
              <a:t>1= (2014) Diabetic ketoacidosis in pregnancy. </a:t>
            </a:r>
            <a:r>
              <a:rPr lang="en-US" sz="1400" b="1" dirty="0" err="1">
                <a:solidFill>
                  <a:srgbClr val="FFC000"/>
                </a:solidFill>
              </a:rPr>
              <a:t>Obstet</a:t>
            </a:r>
            <a:r>
              <a:rPr lang="en-US" sz="1400" b="1" dirty="0">
                <a:solidFill>
                  <a:srgbClr val="FFC000"/>
                </a:solidFill>
              </a:rPr>
              <a:t> </a:t>
            </a:r>
            <a:r>
              <a:rPr lang="en-US" sz="1400" b="1" dirty="0" err="1">
                <a:solidFill>
                  <a:srgbClr val="FFC000"/>
                </a:solidFill>
              </a:rPr>
              <a:t>Gynecol</a:t>
            </a:r>
            <a:r>
              <a:rPr lang="en-US" sz="1400" b="1" dirty="0">
                <a:solidFill>
                  <a:srgbClr val="FFC000"/>
                </a:solidFill>
              </a:rPr>
              <a:t> 123(1):167–178</a:t>
            </a:r>
          </a:p>
          <a:p>
            <a:pPr algn="just"/>
            <a:r>
              <a:rPr lang="en-US" sz="1400" b="1" dirty="0">
                <a:solidFill>
                  <a:srgbClr val="FFC000"/>
                </a:solidFill>
              </a:rPr>
              <a:t>2= (2016) Changes in postpartum insulin requirements for patients with well-controlled type 1 diabetes. Am J </a:t>
            </a:r>
            <a:r>
              <a:rPr lang="en-US" sz="1400" b="1" dirty="0" err="1">
                <a:solidFill>
                  <a:srgbClr val="FFC000"/>
                </a:solidFill>
              </a:rPr>
              <a:t>Perinatol</a:t>
            </a:r>
            <a:r>
              <a:rPr lang="en-US" sz="1400" b="1" dirty="0">
                <a:solidFill>
                  <a:srgbClr val="FFC000"/>
                </a:solidFill>
              </a:rPr>
              <a:t> 33(7):683–687</a:t>
            </a:r>
          </a:p>
          <a:p>
            <a:pPr algn="just"/>
            <a:r>
              <a:rPr lang="en-US" sz="1400" b="1" dirty="0">
                <a:solidFill>
                  <a:srgbClr val="FFC000"/>
                </a:solidFill>
              </a:rPr>
              <a:t>3= (2021) 14. Management of diabetes in pregnancy: standards of medical care in diabetes—2021. Diabetes Care 44(Suppl 1):S200–S210</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81875" lnSpcReduction="10000"/>
          </a:bodyPr>
          <a:lstStyle/>
          <a:p>
            <a:pPr algn="just"/>
            <a:r>
              <a:rPr lang="en-US" dirty="0">
                <a:latin typeface="Calibri" pitchFamily="34" charset="0"/>
                <a:cs typeface="Times New Roman" pitchFamily="18" charset="0"/>
              </a:rPr>
              <a:t>Older people with type 1 diabetes</a:t>
            </a:r>
          </a:p>
          <a:p>
            <a:pPr algn="just"/>
            <a:endParaRPr lang="en-US" sz="2900" dirty="0">
              <a:latin typeface="Times New Roman" pitchFamily="18" charset="0"/>
              <a:cs typeface="Times New Roman" pitchFamily="18" charset="0"/>
            </a:endParaRPr>
          </a:p>
          <a:p>
            <a:pPr algn="just"/>
            <a:r>
              <a:rPr lang="en-US" dirty="0" err="1">
                <a:latin typeface="Times New Roman" pitchFamily="18" charset="0"/>
                <a:cs typeface="Times New Roman" pitchFamily="18" charset="0"/>
              </a:rPr>
              <a:t>Glycaemic</a:t>
            </a:r>
            <a:r>
              <a:rPr lang="en-US" dirty="0">
                <a:latin typeface="Times New Roman" pitchFamily="18" charset="0"/>
                <a:cs typeface="Times New Roman" pitchFamily="18" charset="0"/>
              </a:rPr>
              <a:t> targets should be based on functional status and life expectancy, rather than chronological age.</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Target glucose values should be adjusted to </a:t>
            </a:r>
            <a:r>
              <a:rPr lang="en-US" dirty="0" err="1">
                <a:latin typeface="Times New Roman" pitchFamily="18" charset="0"/>
                <a:cs typeface="Times New Roman" pitchFamily="18" charset="0"/>
              </a:rPr>
              <a:t>minimise</a:t>
            </a:r>
            <a:r>
              <a:rPr lang="en-US" dirty="0">
                <a:latin typeface="Times New Roman" pitchFamily="18" charset="0"/>
                <a:cs typeface="Times New Roman" pitchFamily="18" charset="0"/>
              </a:rPr>
              <a:t> the occurrence of </a:t>
            </a:r>
            <a:r>
              <a:rPr lang="en-US" dirty="0" err="1">
                <a:latin typeface="Times New Roman" pitchFamily="18" charset="0"/>
                <a:cs typeface="Times New Roman" pitchFamily="18" charset="0"/>
              </a:rPr>
              <a:t>hypoglycaemic</a:t>
            </a:r>
            <a:r>
              <a:rPr lang="en-US" dirty="0">
                <a:latin typeface="Times New Roman" pitchFamily="18" charset="0"/>
                <a:cs typeface="Times New Roman" pitchFamily="18" charset="0"/>
              </a:rPr>
              <a:t> events.</a:t>
            </a:r>
          </a:p>
          <a:p>
            <a:pPr algn="just"/>
            <a:endParaRPr lang="en-US" dirty="0">
              <a:latin typeface="Times New Roman" pitchFamily="18" charset="0"/>
              <a:cs typeface="Times New Roman" pitchFamily="18" charset="0"/>
            </a:endParaRPr>
          </a:p>
          <a:p>
            <a:pPr algn="just"/>
            <a:r>
              <a:rPr lang="en-US" dirty="0">
                <a:solidFill>
                  <a:srgbClr val="FFFF00"/>
                </a:solidFill>
                <a:latin typeface="Times New Roman" pitchFamily="18" charset="0"/>
                <a:cs typeface="Times New Roman" pitchFamily="18" charset="0"/>
              </a:rPr>
              <a:t>Simplification</a:t>
            </a:r>
            <a:r>
              <a:rPr lang="en-US" dirty="0">
                <a:latin typeface="Times New Roman" pitchFamily="18" charset="0"/>
                <a:cs typeface="Times New Roman" pitchFamily="18" charset="0"/>
              </a:rPr>
              <a:t> of insulin management may be justified in cases of individuals with complications or functional or cognitive impairment.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118</a:t>
            </a:fld>
            <a:endParaRPr lang="en-US"/>
          </a:p>
        </p:txBody>
      </p:sp>
      <p:sp>
        <p:nvSpPr>
          <p:cNvPr id="6" name="Rectangle 5">
            <a:extLst>
              <a:ext uri="{FF2B5EF4-FFF2-40B4-BE49-F238E27FC236}">
                <a16:creationId xmlns:a16="http://schemas.microsoft.com/office/drawing/2014/main" id="{8AFE8094-9BA1-440C-BAEA-F5638B8FCF30}"/>
              </a:ext>
            </a:extLst>
          </p:cNvPr>
          <p:cNvSpPr/>
          <p:nvPr/>
        </p:nvSpPr>
        <p:spPr>
          <a:xfrm>
            <a:off x="2286000" y="6369542"/>
            <a:ext cx="6705600" cy="307777"/>
          </a:xfrm>
          <a:prstGeom prst="rect">
            <a:avLst/>
          </a:prstGeom>
        </p:spPr>
        <p:txBody>
          <a:bodyPr wrap="square">
            <a:spAutoFit/>
          </a:bodyPr>
          <a:lstStyle/>
          <a:p>
            <a:pPr algn="just"/>
            <a:r>
              <a:rPr lang="en-US" sz="1400" b="1" dirty="0">
                <a:solidFill>
                  <a:srgbClr val="FFC000"/>
                </a:solidFill>
              </a:rPr>
              <a:t>(2018) Diabetes management in the elderly. Diabetes Spectrum 31(3):245–253</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89375"/>
          </a:bodyPr>
          <a:lstStyle/>
          <a:p>
            <a:pPr algn="just"/>
            <a:r>
              <a:rPr lang="en-US" dirty="0">
                <a:latin typeface="Calibri" pitchFamily="34" charset="0"/>
                <a:cs typeface="Times New Roman" pitchFamily="18" charset="0"/>
              </a:rPr>
              <a:t>People with late complications of type 1 diabetes</a:t>
            </a:r>
          </a:p>
          <a:p>
            <a:pPr algn="just"/>
            <a:endParaRPr lang="en-US" sz="2900" dirty="0">
              <a:latin typeface="Times New Roman" pitchFamily="18" charset="0"/>
              <a:cs typeface="Times New Roman" pitchFamily="18" charset="0"/>
            </a:endParaRPr>
          </a:p>
          <a:p>
            <a:pPr algn="just"/>
            <a:r>
              <a:rPr lang="en-US" sz="2900" dirty="0" err="1">
                <a:latin typeface="Times New Roman" pitchFamily="18" charset="0"/>
                <a:cs typeface="Times New Roman" pitchFamily="18" charset="0"/>
              </a:rPr>
              <a:t>Optimising</a:t>
            </a:r>
            <a:r>
              <a:rPr lang="en-US" sz="2900" dirty="0">
                <a:latin typeface="Times New Roman" pitchFamily="18" charset="0"/>
                <a:cs typeface="Times New Roman" pitchFamily="18" charset="0"/>
              </a:rPr>
              <a:t> blood glucose levels in this group should also be </a:t>
            </a:r>
            <a:r>
              <a:rPr lang="en-US" sz="2900" dirty="0" err="1">
                <a:latin typeface="Times New Roman" pitchFamily="18" charset="0"/>
                <a:cs typeface="Times New Roman" pitchFamily="18" charset="0"/>
              </a:rPr>
              <a:t>individualised</a:t>
            </a:r>
            <a:r>
              <a:rPr lang="en-US" sz="2900" dirty="0">
                <a:latin typeface="Times New Roman" pitchFamily="18" charset="0"/>
                <a:cs typeface="Times New Roman" pitchFamily="18" charset="0"/>
              </a:rPr>
              <a:t> as rapid improvement may be associated with </a:t>
            </a:r>
            <a:r>
              <a:rPr lang="en-US" sz="2900" dirty="0">
                <a:solidFill>
                  <a:srgbClr val="FFFF00"/>
                </a:solidFill>
                <a:latin typeface="Times New Roman" pitchFamily="18" charset="0"/>
                <a:cs typeface="Times New Roman" pitchFamily="18" charset="0"/>
              </a:rPr>
              <a:t>transient early worsening </a:t>
            </a:r>
            <a:r>
              <a:rPr lang="en-US" sz="2900" dirty="0">
                <a:latin typeface="Times New Roman" pitchFamily="18" charset="0"/>
                <a:cs typeface="Times New Roman" pitchFamily="18" charset="0"/>
              </a:rPr>
              <a:t>of retinopathy or the development of acute painful neuropathy.</a:t>
            </a:r>
          </a:p>
          <a:p>
            <a:pPr algn="just"/>
            <a:endParaRPr lang="en-US" sz="2900" dirty="0">
              <a:latin typeface="Times New Roman" pitchFamily="18" charset="0"/>
              <a:cs typeface="Times New Roman" pitchFamily="18" charset="0"/>
            </a:endParaRPr>
          </a:p>
          <a:p>
            <a:pPr algn="just"/>
            <a:r>
              <a:rPr lang="en-US" sz="2900" dirty="0">
                <a:latin typeface="Times New Roman" pitchFamily="18" charset="0"/>
                <a:cs typeface="Times New Roman" pitchFamily="18" charset="0"/>
              </a:rPr>
              <a:t>In people with cardiovascular complications, </a:t>
            </a:r>
            <a:r>
              <a:rPr lang="en-US" sz="2900" dirty="0" err="1">
                <a:solidFill>
                  <a:srgbClr val="FFFF00"/>
                </a:solidFill>
                <a:latin typeface="Times New Roman" pitchFamily="18" charset="0"/>
                <a:cs typeface="Times New Roman" pitchFamily="18" charset="0"/>
              </a:rPr>
              <a:t>hypoglycaemia</a:t>
            </a:r>
            <a:r>
              <a:rPr lang="en-US" sz="2900" dirty="0">
                <a:solidFill>
                  <a:srgbClr val="FFFF00"/>
                </a:solidFill>
                <a:latin typeface="Times New Roman" pitchFamily="18" charset="0"/>
                <a:cs typeface="Times New Roman" pitchFamily="18" charset="0"/>
              </a:rPr>
              <a:t> avoidance </a:t>
            </a:r>
            <a:r>
              <a:rPr lang="en-US" sz="2900" dirty="0">
                <a:latin typeface="Times New Roman" pitchFamily="18" charset="0"/>
                <a:cs typeface="Times New Roman" pitchFamily="18" charset="0"/>
              </a:rPr>
              <a:t>should be one of the management priorities.</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119</a:t>
            </a:fld>
            <a:endParaRPr lang="en-US"/>
          </a:p>
        </p:txBody>
      </p:sp>
      <p:sp>
        <p:nvSpPr>
          <p:cNvPr id="6" name="Rectangle 5">
            <a:extLst>
              <a:ext uri="{FF2B5EF4-FFF2-40B4-BE49-F238E27FC236}">
                <a16:creationId xmlns:a16="http://schemas.microsoft.com/office/drawing/2014/main" id="{2DC8175E-89A9-45B7-BB93-61900F230EAE}"/>
              </a:ext>
            </a:extLst>
          </p:cNvPr>
          <p:cNvSpPr/>
          <p:nvPr/>
        </p:nvSpPr>
        <p:spPr>
          <a:xfrm>
            <a:off x="2286000" y="5985790"/>
            <a:ext cx="6705600" cy="738664"/>
          </a:xfrm>
          <a:prstGeom prst="rect">
            <a:avLst/>
          </a:prstGeom>
        </p:spPr>
        <p:txBody>
          <a:bodyPr wrap="square">
            <a:spAutoFit/>
          </a:bodyPr>
          <a:lstStyle/>
          <a:p>
            <a:pPr algn="just"/>
            <a:r>
              <a:rPr lang="en-US" sz="1400" b="1" dirty="0">
                <a:solidFill>
                  <a:srgbClr val="FFC000"/>
                </a:solidFill>
              </a:rPr>
              <a:t>(2014) Type 1 diabetes mellitus and cardiovascular disease: a scientific statement from the American Heart Association and American Diabetes Association. Diabetes Care 37(10):2843–2863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724400"/>
          </a:xfrm>
        </p:spPr>
        <p:txBody>
          <a:bodyPr>
            <a:normAutofit fontScale="81875" lnSpcReduction="20000"/>
          </a:bodyPr>
          <a:lstStyle/>
          <a:p>
            <a:pPr algn="just">
              <a:buNone/>
            </a:pPr>
            <a:r>
              <a:rPr lang="en-US" dirty="0">
                <a:latin typeface="Calibri" pitchFamily="34" charset="0"/>
                <a:cs typeface="Times New Roman" pitchFamily="18" charset="0"/>
              </a:rPr>
              <a:t>Differentiating type 1 diabetes from type 2 diabetes</a:t>
            </a:r>
          </a:p>
          <a:p>
            <a:pPr algn="just">
              <a:buNone/>
            </a:pPr>
            <a:endParaRPr lang="en-US" sz="2000" dirty="0">
              <a:latin typeface="Calibri" pitchFamily="34" charset="0"/>
              <a:cs typeface="Times New Roman" pitchFamily="18" charset="0"/>
            </a:endParaRPr>
          </a:p>
          <a:p>
            <a:pPr algn="just"/>
            <a:r>
              <a:rPr lang="en-US" b="1" dirty="0">
                <a:solidFill>
                  <a:srgbClr val="FFFF00"/>
                </a:solidFill>
                <a:latin typeface="Times New Roman" pitchFamily="18" charset="0"/>
                <a:cs typeface="Times New Roman" pitchFamily="18" charset="0"/>
              </a:rPr>
              <a:t>Misclassification</a:t>
            </a:r>
            <a:r>
              <a:rPr lang="en-US" dirty="0">
                <a:latin typeface="Times New Roman" pitchFamily="18" charset="0"/>
                <a:cs typeface="Times New Roman" pitchFamily="18" charset="0"/>
              </a:rPr>
              <a:t> of type 1 diabetes in adults is common and over 40% of those developing type 1 diabetes after age 30 years are initially treated as type 2 diabetes. ¹</a:t>
            </a:r>
          </a:p>
          <a:p>
            <a:pPr algn="just">
              <a:buNone/>
            </a:pPr>
            <a:endParaRPr lang="en-US" sz="2000"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The most </a:t>
            </a:r>
            <a:r>
              <a:rPr lang="en-US" dirty="0">
                <a:solidFill>
                  <a:srgbClr val="FFFF00"/>
                </a:solidFill>
                <a:latin typeface="Times New Roman" pitchFamily="18" charset="0"/>
                <a:cs typeface="Times New Roman" pitchFamily="18" charset="0"/>
              </a:rPr>
              <a:t>discriminative</a:t>
            </a:r>
            <a:r>
              <a:rPr lang="en-US" dirty="0">
                <a:latin typeface="Times New Roman" pitchFamily="18" charset="0"/>
                <a:cs typeface="Times New Roman" pitchFamily="18" charset="0"/>
              </a:rPr>
              <a:t> feature is </a:t>
            </a:r>
          </a:p>
          <a:p>
            <a:pPr algn="just">
              <a:buFont typeface="Wingdings" pitchFamily="2" charset="2"/>
              <a:buChar char="v"/>
            </a:pPr>
            <a:r>
              <a:rPr lang="en-US" dirty="0">
                <a:latin typeface="Times New Roman" pitchFamily="18" charset="0"/>
                <a:cs typeface="Times New Roman" pitchFamily="18" charset="0"/>
              </a:rPr>
              <a:t>younger age at diagnosis (&lt;35 years), </a:t>
            </a:r>
          </a:p>
          <a:p>
            <a:pPr algn="just">
              <a:buFont typeface="Wingdings" pitchFamily="2" charset="2"/>
              <a:buChar char="v"/>
            </a:pPr>
            <a:r>
              <a:rPr lang="en-US" dirty="0">
                <a:latin typeface="Times New Roman" pitchFamily="18" charset="0"/>
                <a:cs typeface="Times New Roman" pitchFamily="18" charset="0"/>
              </a:rPr>
              <a:t>lower BMI (&lt;25 kg/m), </a:t>
            </a:r>
          </a:p>
          <a:p>
            <a:pPr algn="just">
              <a:buFont typeface="Wingdings" pitchFamily="2" charset="2"/>
              <a:buChar char="v"/>
            </a:pPr>
            <a:r>
              <a:rPr lang="en-US" dirty="0">
                <a:latin typeface="Times New Roman" pitchFamily="18" charset="0"/>
                <a:cs typeface="Times New Roman" pitchFamily="18" charset="0"/>
              </a:rPr>
              <a:t>unintentional weight loss, </a:t>
            </a:r>
          </a:p>
          <a:p>
            <a:pPr algn="just">
              <a:buFont typeface="Wingdings" pitchFamily="2" charset="2"/>
              <a:buChar char="v"/>
            </a:pPr>
            <a:r>
              <a:rPr lang="en-US" dirty="0" err="1">
                <a:latin typeface="Times New Roman" pitchFamily="18" charset="0"/>
                <a:cs typeface="Times New Roman" pitchFamily="18" charset="0"/>
              </a:rPr>
              <a:t>Ketoacidosis</a:t>
            </a:r>
            <a:r>
              <a:rPr lang="en-US" dirty="0">
                <a:latin typeface="Times New Roman" pitchFamily="18" charset="0"/>
                <a:cs typeface="Times New Roman" pitchFamily="18" charset="0"/>
              </a:rPr>
              <a:t> </a:t>
            </a:r>
          </a:p>
          <a:p>
            <a:pPr algn="just">
              <a:buFont typeface="Wingdings" pitchFamily="2" charset="2"/>
              <a:buChar char="v"/>
            </a:pPr>
            <a:r>
              <a:rPr lang="en-US" dirty="0">
                <a:latin typeface="Times New Roman" pitchFamily="18" charset="0"/>
                <a:cs typeface="Times New Roman" pitchFamily="18" charset="0"/>
              </a:rPr>
              <a:t>glucose (&gt;360 mg/dl)  at presentation. ²</a:t>
            </a:r>
          </a:p>
        </p:txBody>
      </p:sp>
      <p:sp>
        <p:nvSpPr>
          <p:cNvPr id="5" name="Slide Number Placeholder 4"/>
          <p:cNvSpPr>
            <a:spLocks noGrp="1"/>
          </p:cNvSpPr>
          <p:nvPr>
            <p:ph type="sldNum" sz="quarter" idx="12"/>
          </p:nvPr>
        </p:nvSpPr>
        <p:spPr/>
        <p:txBody>
          <a:bodyPr/>
          <a:lstStyle/>
          <a:p>
            <a:fld id="{1A6E4302-6D73-4081-AF7E-E29A1A119CC3}" type="slidenum">
              <a:rPr lang="en-US" smtClean="0"/>
              <a:pPr/>
              <a:t>12</a:t>
            </a:fld>
            <a:endParaRPr lang="en-US"/>
          </a:p>
        </p:txBody>
      </p:sp>
      <p:sp>
        <p:nvSpPr>
          <p:cNvPr id="6" name="Rectangle 5">
            <a:extLst>
              <a:ext uri="{FF2B5EF4-FFF2-40B4-BE49-F238E27FC236}">
                <a16:creationId xmlns:a16="http://schemas.microsoft.com/office/drawing/2014/main" id="{EAF04D4F-4E7F-4A88-99D9-F45CC2AFF77F}"/>
              </a:ext>
            </a:extLst>
          </p:cNvPr>
          <p:cNvSpPr/>
          <p:nvPr/>
        </p:nvSpPr>
        <p:spPr>
          <a:xfrm>
            <a:off x="666946" y="6038654"/>
            <a:ext cx="7848600" cy="830997"/>
          </a:xfrm>
          <a:prstGeom prst="rect">
            <a:avLst/>
          </a:prstGeom>
        </p:spPr>
        <p:txBody>
          <a:bodyPr wrap="square">
            <a:spAutoFit/>
          </a:bodyPr>
          <a:lstStyle/>
          <a:p>
            <a:pPr algn="just"/>
            <a:r>
              <a:rPr lang="en-US" sz="1200" b="1" dirty="0">
                <a:solidFill>
                  <a:srgbClr val="FFC000"/>
                </a:solidFill>
              </a:rPr>
              <a:t>1= (2019) Type 1 diabetes defined by severe insulin deficiency occurs after 30 years of age and is commonly treated as type 2 diabetes. </a:t>
            </a:r>
            <a:r>
              <a:rPr lang="en-US" sz="1200" b="1" dirty="0" err="1">
                <a:solidFill>
                  <a:srgbClr val="FFC000"/>
                </a:solidFill>
              </a:rPr>
              <a:t>Diabetologia</a:t>
            </a:r>
            <a:r>
              <a:rPr lang="en-US" sz="1200" b="1" dirty="0">
                <a:solidFill>
                  <a:srgbClr val="FFC000"/>
                </a:solidFill>
              </a:rPr>
              <a:t>. 62(7): 1167–1172 </a:t>
            </a:r>
          </a:p>
          <a:p>
            <a:pPr algn="just"/>
            <a:r>
              <a:rPr lang="en-US" sz="1200" b="1" dirty="0">
                <a:solidFill>
                  <a:srgbClr val="FFC000"/>
                </a:solidFill>
              </a:rPr>
              <a:t>2= (2015) Can clinical features be used to differentiate type 1 from type 2 diabetes? A systematic review of the literature. BMJ Open 5(11):e009088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fontScale="90000"/>
          </a:bodyPr>
          <a:lstStyle/>
          <a:p>
            <a:r>
              <a:rPr lang="en-US" dirty="0"/>
              <a:t>Section 15: Inpatient management of type 1 diabetes</a:t>
            </a:r>
          </a:p>
        </p:txBody>
      </p:sp>
      <p:sp>
        <p:nvSpPr>
          <p:cNvPr id="1048598" name="Content Placeholder 2"/>
          <p:cNvSpPr>
            <a:spLocks noGrp="1"/>
          </p:cNvSpPr>
          <p:nvPr>
            <p:ph idx="1"/>
          </p:nvPr>
        </p:nvSpPr>
        <p:spPr>
          <a:xfrm>
            <a:off x="457200" y="1524000"/>
            <a:ext cx="8229600" cy="4525963"/>
          </a:xfrm>
        </p:spPr>
        <p:txBody>
          <a:bodyPr>
            <a:normAutofit fontScale="89375" lnSpcReduction="10000"/>
          </a:bodyPr>
          <a:lstStyle/>
          <a:p>
            <a:pPr algn="just"/>
            <a:r>
              <a:rPr lang="en-US" sz="2900" dirty="0">
                <a:latin typeface="Times New Roman" pitchFamily="18" charset="0"/>
                <a:cs typeface="Times New Roman" pitchFamily="18" charset="0"/>
              </a:rPr>
              <a:t>People with type 1 diabetes are at high risk of</a:t>
            </a:r>
            <a:br>
              <a:rPr lang="en-US" sz="2900" dirty="0">
                <a:latin typeface="Times New Roman" pitchFamily="18" charset="0"/>
                <a:cs typeface="Times New Roman" pitchFamily="18" charset="0"/>
              </a:rPr>
            </a:br>
            <a:r>
              <a:rPr lang="en-US" sz="2900" dirty="0">
                <a:latin typeface="Times New Roman" pitchFamily="18" charset="0"/>
                <a:cs typeface="Times New Roman" pitchFamily="18" charset="0"/>
              </a:rPr>
              <a:t>developing ketosis if insulin is withheld. </a:t>
            </a:r>
          </a:p>
          <a:p>
            <a:pPr algn="just"/>
            <a:r>
              <a:rPr lang="en-US" sz="2900" dirty="0">
                <a:latin typeface="Times New Roman" pitchFamily="18" charset="0"/>
                <a:cs typeface="Times New Roman" pitchFamily="18" charset="0"/>
              </a:rPr>
              <a:t>Therefore, inpatients with type 1 diabetes should be clearly identified to </a:t>
            </a:r>
            <a:r>
              <a:rPr lang="en-US" sz="2900" b="1" dirty="0">
                <a:solidFill>
                  <a:srgbClr val="FFFF00"/>
                </a:solidFill>
                <a:latin typeface="Times New Roman" pitchFamily="18" charset="0"/>
                <a:cs typeface="Times New Roman" pitchFamily="18" charset="0"/>
              </a:rPr>
              <a:t>avoid common errors</a:t>
            </a:r>
            <a:r>
              <a:rPr lang="en-US" sz="2900" dirty="0">
                <a:latin typeface="Times New Roman" pitchFamily="18" charset="0"/>
                <a:cs typeface="Times New Roman" pitchFamily="18" charset="0"/>
              </a:rPr>
              <a:t>, such as </a:t>
            </a:r>
            <a:r>
              <a:rPr lang="en-US" sz="2900" dirty="0">
                <a:solidFill>
                  <a:srgbClr val="FFFF00"/>
                </a:solidFill>
                <a:latin typeface="Times New Roman" pitchFamily="18" charset="0"/>
                <a:cs typeface="Times New Roman" pitchFamily="18" charset="0"/>
              </a:rPr>
              <a:t>omission of mealtime insulin </a:t>
            </a:r>
            <a:r>
              <a:rPr lang="en-US" sz="2900" dirty="0">
                <a:latin typeface="Times New Roman" pitchFamily="18" charset="0"/>
                <a:cs typeface="Times New Roman" pitchFamily="18" charset="0"/>
              </a:rPr>
              <a:t>or </a:t>
            </a:r>
            <a:r>
              <a:rPr lang="en-US" sz="2900" dirty="0">
                <a:solidFill>
                  <a:srgbClr val="FFFF00"/>
                </a:solidFill>
                <a:latin typeface="Times New Roman" pitchFamily="18" charset="0"/>
                <a:cs typeface="Times New Roman" pitchFamily="18" charset="0"/>
              </a:rPr>
              <a:t>withholding of basal insulin </a:t>
            </a:r>
            <a:r>
              <a:rPr lang="en-US" sz="2900" dirty="0">
                <a:latin typeface="Times New Roman" pitchFamily="18" charset="0"/>
                <a:cs typeface="Times New Roman" pitchFamily="18" charset="0"/>
              </a:rPr>
              <a:t>for procedures or surgery.</a:t>
            </a:r>
          </a:p>
          <a:p>
            <a:pPr algn="just"/>
            <a:endParaRPr lang="en-US" sz="2900" dirty="0">
              <a:latin typeface="Times New Roman" pitchFamily="18" charset="0"/>
              <a:cs typeface="Times New Roman" pitchFamily="18" charset="0"/>
            </a:endParaRPr>
          </a:p>
          <a:p>
            <a:pPr algn="just"/>
            <a:r>
              <a:rPr lang="en-US" sz="2900" dirty="0">
                <a:latin typeface="Times New Roman" pitchFamily="18" charset="0"/>
                <a:cs typeface="Times New Roman" pitchFamily="18" charset="0"/>
              </a:rPr>
              <a:t>Patients using diabetes devices should </a:t>
            </a:r>
            <a:r>
              <a:rPr lang="en-US" sz="2900" dirty="0">
                <a:solidFill>
                  <a:srgbClr val="FFFF00"/>
                </a:solidFill>
                <a:latin typeface="Times New Roman" pitchFamily="18" charset="0"/>
                <a:cs typeface="Times New Roman" pitchFamily="18" charset="0"/>
              </a:rPr>
              <a:t>be</a:t>
            </a:r>
            <a:r>
              <a:rPr lang="en-US" sz="2900" dirty="0">
                <a:latin typeface="Times New Roman" pitchFamily="18" charset="0"/>
                <a:cs typeface="Times New Roman" pitchFamily="18" charset="0"/>
              </a:rPr>
              <a:t> </a:t>
            </a:r>
            <a:r>
              <a:rPr lang="en-US" sz="2900" dirty="0">
                <a:solidFill>
                  <a:srgbClr val="FFFF00"/>
                </a:solidFill>
                <a:latin typeface="Times New Roman" pitchFamily="18" charset="0"/>
                <a:cs typeface="Times New Roman" pitchFamily="18" charset="0"/>
              </a:rPr>
              <a:t>allowed to use </a:t>
            </a:r>
            <a:r>
              <a:rPr lang="en-US" sz="2900" dirty="0">
                <a:latin typeface="Times New Roman" pitchFamily="18" charset="0"/>
                <a:cs typeface="Times New Roman" pitchFamily="18" charset="0"/>
              </a:rPr>
              <a:t>them in an inpatient setting or during outpatient procedures when proper supervision is available and the patient/caregiver is capable of managing the device(s).</a:t>
            </a:r>
          </a:p>
        </p:txBody>
      </p:sp>
      <p:sp>
        <p:nvSpPr>
          <p:cNvPr id="5" name="Slide Number Placeholder 4"/>
          <p:cNvSpPr>
            <a:spLocks noGrp="1"/>
          </p:cNvSpPr>
          <p:nvPr>
            <p:ph type="sldNum" sz="quarter" idx="12"/>
          </p:nvPr>
        </p:nvSpPr>
        <p:spPr/>
        <p:txBody>
          <a:bodyPr/>
          <a:lstStyle/>
          <a:p>
            <a:fld id="{1A6E4302-6D73-4081-AF7E-E29A1A119CC3}" type="slidenum">
              <a:rPr lang="en-US" smtClean="0"/>
              <a:pPr/>
              <a:t>120</a:t>
            </a:fld>
            <a:endParaRPr lang="en-US"/>
          </a:p>
        </p:txBody>
      </p:sp>
      <p:sp>
        <p:nvSpPr>
          <p:cNvPr id="7" name="Rectangle 6">
            <a:extLst>
              <a:ext uri="{FF2B5EF4-FFF2-40B4-BE49-F238E27FC236}">
                <a16:creationId xmlns:a16="http://schemas.microsoft.com/office/drawing/2014/main" id="{DD343A07-FA85-4BA0-AB3F-0C44826202CA}"/>
              </a:ext>
            </a:extLst>
          </p:cNvPr>
          <p:cNvSpPr/>
          <p:nvPr/>
        </p:nvSpPr>
        <p:spPr>
          <a:xfrm>
            <a:off x="2286000" y="6172953"/>
            <a:ext cx="6705600" cy="523220"/>
          </a:xfrm>
          <a:prstGeom prst="rect">
            <a:avLst/>
          </a:prstGeom>
        </p:spPr>
        <p:txBody>
          <a:bodyPr wrap="square">
            <a:spAutoFit/>
          </a:bodyPr>
          <a:lstStyle/>
          <a:p>
            <a:pPr algn="just"/>
            <a:r>
              <a:rPr lang="en-US" sz="1400" b="1" dirty="0">
                <a:solidFill>
                  <a:srgbClr val="FFC000"/>
                </a:solidFill>
              </a:rPr>
              <a:t>(2020) Continuous glucose monitors and automated insulin dosing systems in the hospital consensus guideline. J Diabetes Sci Technol 14(6): 1035–1064 </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fontScale="90000"/>
          </a:bodyPr>
          <a:lstStyle/>
          <a:p>
            <a:r>
              <a:rPr lang="en-US" dirty="0"/>
              <a:t>Section 16: Emergent and future perspectives</a:t>
            </a:r>
          </a:p>
        </p:txBody>
      </p:sp>
      <p:sp>
        <p:nvSpPr>
          <p:cNvPr id="1048598" name="Content Placeholder 2"/>
          <p:cNvSpPr>
            <a:spLocks noGrp="1"/>
          </p:cNvSpPr>
          <p:nvPr>
            <p:ph idx="1"/>
          </p:nvPr>
        </p:nvSpPr>
        <p:spPr>
          <a:xfrm>
            <a:off x="457200" y="1524000"/>
            <a:ext cx="8229600" cy="4953000"/>
          </a:xfrm>
        </p:spPr>
        <p:txBody>
          <a:bodyPr>
            <a:normAutofit fontScale="89375" lnSpcReduction="20000"/>
          </a:bodyPr>
          <a:lstStyle/>
          <a:p>
            <a:pPr algn="just"/>
            <a:r>
              <a:rPr lang="en-US" sz="2900" dirty="0">
                <a:latin typeface="Times New Roman" pitchFamily="18" charset="0"/>
                <a:cs typeface="Times New Roman" pitchFamily="18" charset="0"/>
              </a:rPr>
              <a:t>Both xenotransplantation with porcine islets and human stem cells are under investigation to solve the problem of </a:t>
            </a:r>
            <a:r>
              <a:rPr lang="en-US" sz="2900" dirty="0">
                <a:solidFill>
                  <a:srgbClr val="FFFF00"/>
                </a:solidFill>
                <a:latin typeface="Times New Roman" pitchFamily="18" charset="0"/>
                <a:cs typeface="Times New Roman" pitchFamily="18" charset="0"/>
              </a:rPr>
              <a:t>limited availability </a:t>
            </a:r>
            <a:r>
              <a:rPr lang="en-US" sz="2900" dirty="0">
                <a:latin typeface="Times New Roman" pitchFamily="18" charset="0"/>
                <a:cs typeface="Times New Roman" pitchFamily="18" charset="0"/>
              </a:rPr>
              <a:t>of donors for pancreas or islet transplantation.</a:t>
            </a:r>
          </a:p>
          <a:p>
            <a:pPr algn="just"/>
            <a:endParaRPr lang="en-US" sz="2900" dirty="0">
              <a:latin typeface="Times New Roman" pitchFamily="18" charset="0"/>
              <a:cs typeface="Times New Roman" pitchFamily="18" charset="0"/>
            </a:endParaRPr>
          </a:p>
          <a:p>
            <a:pPr algn="just"/>
            <a:r>
              <a:rPr lang="en-US" sz="2900" dirty="0">
                <a:latin typeface="Times New Roman" pitchFamily="18" charset="0"/>
                <a:cs typeface="Times New Roman" pitchFamily="18" charset="0"/>
              </a:rPr>
              <a:t>Stem cell strategies have used either patient-specific stem cells or universal allogeneic cells: </a:t>
            </a:r>
          </a:p>
          <a:p>
            <a:pPr algn="just">
              <a:buFont typeface="Wingdings" panose="05000000000000000000" pitchFamily="2" charset="2"/>
              <a:buChar char="ü"/>
            </a:pPr>
            <a:r>
              <a:rPr lang="en-US" sz="2900" dirty="0">
                <a:latin typeface="Times New Roman" pitchFamily="18" charset="0"/>
                <a:cs typeface="Times New Roman" pitchFamily="18" charset="0"/>
              </a:rPr>
              <a:t>The patient’s own stem cells are reprogrammed or </a:t>
            </a:r>
            <a:r>
              <a:rPr lang="en-US" sz="2900" dirty="0" err="1">
                <a:latin typeface="Times New Roman" pitchFamily="18" charset="0"/>
                <a:cs typeface="Times New Roman" pitchFamily="18" charset="0"/>
              </a:rPr>
              <a:t>transdifferentiated</a:t>
            </a:r>
            <a:r>
              <a:rPr lang="en-US" sz="2900" dirty="0">
                <a:latin typeface="Times New Roman" pitchFamily="18" charset="0"/>
                <a:cs typeface="Times New Roman" pitchFamily="18" charset="0"/>
              </a:rPr>
              <a:t> to become beta cells. </a:t>
            </a:r>
          </a:p>
          <a:p>
            <a:pPr algn="just">
              <a:buFont typeface="Wingdings" panose="05000000000000000000" pitchFamily="2" charset="2"/>
              <a:buChar char="ü"/>
            </a:pPr>
            <a:r>
              <a:rPr lang="en-US" sz="2900" dirty="0">
                <a:latin typeface="Times New Roman" pitchFamily="18" charset="0"/>
                <a:cs typeface="Times New Roman" pitchFamily="18" charset="0"/>
              </a:rPr>
              <a:t>Generic allogeneic cells may be used for patients and centrally produced from a bank of </a:t>
            </a:r>
            <a:r>
              <a:rPr lang="en-US" sz="2900" dirty="0">
                <a:solidFill>
                  <a:srgbClr val="FFFF00"/>
                </a:solidFill>
                <a:latin typeface="Times New Roman" pitchFamily="18" charset="0"/>
                <a:cs typeface="Times New Roman" pitchFamily="18" charset="0"/>
              </a:rPr>
              <a:t>human embryonic stem cells </a:t>
            </a:r>
            <a:r>
              <a:rPr lang="en-US" sz="2900" dirty="0">
                <a:latin typeface="Times New Roman" pitchFamily="18" charset="0"/>
                <a:cs typeface="Times New Roman" pitchFamily="18" charset="0"/>
              </a:rPr>
              <a:t>(</a:t>
            </a:r>
            <a:r>
              <a:rPr lang="en-US" sz="2900" dirty="0" err="1">
                <a:latin typeface="Times New Roman" pitchFamily="18" charset="0"/>
                <a:cs typeface="Times New Roman" pitchFamily="18" charset="0"/>
              </a:rPr>
              <a:t>hESCs</a:t>
            </a:r>
            <a:r>
              <a:rPr lang="en-US" sz="2900" dirty="0">
                <a:latin typeface="Times New Roman" pitchFamily="18" charset="0"/>
                <a:cs typeface="Times New Roman" pitchFamily="18" charset="0"/>
              </a:rPr>
              <a:t>) or of induced </a:t>
            </a:r>
            <a:r>
              <a:rPr lang="en-US" sz="2900" dirty="0">
                <a:solidFill>
                  <a:srgbClr val="FFFF00"/>
                </a:solidFill>
                <a:latin typeface="Times New Roman" pitchFamily="18" charset="0"/>
                <a:cs typeface="Times New Roman" pitchFamily="18" charset="0"/>
              </a:rPr>
              <a:t>pluripotent stem cells </a:t>
            </a:r>
            <a:r>
              <a:rPr lang="en-US" sz="2900" dirty="0">
                <a:latin typeface="Times New Roman" pitchFamily="18" charset="0"/>
                <a:cs typeface="Times New Roman" pitchFamily="18" charset="0"/>
              </a:rPr>
              <a:t>(iPSCs).</a:t>
            </a:r>
          </a:p>
          <a:p>
            <a:pPr algn="just"/>
            <a:endParaRPr lang="en-US" sz="29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121</a:t>
            </a:fld>
            <a:endParaRPr lang="en-US"/>
          </a:p>
        </p:txBody>
      </p:sp>
      <p:sp>
        <p:nvSpPr>
          <p:cNvPr id="7" name="Rectangle 6">
            <a:extLst>
              <a:ext uri="{FF2B5EF4-FFF2-40B4-BE49-F238E27FC236}">
                <a16:creationId xmlns:a16="http://schemas.microsoft.com/office/drawing/2014/main" id="{9AF03A9F-2C26-4A81-B644-89AAEF5810C0}"/>
              </a:ext>
            </a:extLst>
          </p:cNvPr>
          <p:cNvSpPr/>
          <p:nvPr/>
        </p:nvSpPr>
        <p:spPr>
          <a:xfrm>
            <a:off x="2286000" y="6172953"/>
            <a:ext cx="6705600" cy="523220"/>
          </a:xfrm>
          <a:prstGeom prst="rect">
            <a:avLst/>
          </a:prstGeom>
        </p:spPr>
        <p:txBody>
          <a:bodyPr wrap="square">
            <a:spAutoFit/>
          </a:bodyPr>
          <a:lstStyle/>
          <a:p>
            <a:pPr algn="just"/>
            <a:r>
              <a:rPr lang="en-US" sz="1400" b="1" dirty="0">
                <a:solidFill>
                  <a:srgbClr val="FFC000"/>
                </a:solidFill>
              </a:rPr>
              <a:t>(2020) Emerging routes to the generation of functional β-cells for diabetes mellitus cell therapy. Nat Rev Endocrinol 16(9):506–518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A6E4302-6D73-4081-AF7E-E29A1A119CC3}" type="slidenum">
              <a:rPr lang="en-US" smtClean="0"/>
              <a:pPr/>
              <a:t>122</a:t>
            </a:fld>
            <a:endParaRPr lang="en-US"/>
          </a:p>
        </p:txBody>
      </p:sp>
      <p:sp>
        <p:nvSpPr>
          <p:cNvPr id="7" name="Rectangle 6">
            <a:extLst>
              <a:ext uri="{FF2B5EF4-FFF2-40B4-BE49-F238E27FC236}">
                <a16:creationId xmlns:a16="http://schemas.microsoft.com/office/drawing/2014/main" id="{9AF03A9F-2C26-4A81-B644-89AAEF5810C0}"/>
              </a:ext>
            </a:extLst>
          </p:cNvPr>
          <p:cNvSpPr/>
          <p:nvPr/>
        </p:nvSpPr>
        <p:spPr>
          <a:xfrm>
            <a:off x="4953000" y="5971097"/>
            <a:ext cx="4038600" cy="738664"/>
          </a:xfrm>
          <a:prstGeom prst="rect">
            <a:avLst/>
          </a:prstGeom>
        </p:spPr>
        <p:txBody>
          <a:bodyPr wrap="square">
            <a:spAutoFit/>
          </a:bodyPr>
          <a:lstStyle/>
          <a:p>
            <a:pPr algn="just"/>
            <a:r>
              <a:rPr lang="en-US" sz="1400" b="1" dirty="0">
                <a:solidFill>
                  <a:srgbClr val="FFC000"/>
                </a:solidFill>
              </a:rPr>
              <a:t>(2020) Emerging routes to the generation of functional β-cells for diabetes mellitus cell therapy. Nat Rev Endocrinol 16(9):506–518 </a:t>
            </a:r>
          </a:p>
        </p:txBody>
      </p:sp>
      <p:pic>
        <p:nvPicPr>
          <p:cNvPr id="10" name="Content Placeholder 9">
            <a:extLst>
              <a:ext uri="{FF2B5EF4-FFF2-40B4-BE49-F238E27FC236}">
                <a16:creationId xmlns:a16="http://schemas.microsoft.com/office/drawing/2014/main" id="{132E2212-3FC4-4781-8840-D7C4DE12B81C}"/>
              </a:ext>
            </a:extLst>
          </p:cNvPr>
          <p:cNvPicPr>
            <a:picLocks noGrp="1" noChangeAspect="1"/>
          </p:cNvPicPr>
          <p:nvPr>
            <p:ph idx="1"/>
          </p:nvPr>
        </p:nvPicPr>
        <p:blipFill>
          <a:blip r:embed="rId2"/>
          <a:stretch>
            <a:fillRect/>
          </a:stretch>
        </p:blipFill>
        <p:spPr>
          <a:xfrm>
            <a:off x="87630" y="76200"/>
            <a:ext cx="4789170" cy="2880360"/>
          </a:xfrm>
        </p:spPr>
      </p:pic>
      <p:pic>
        <p:nvPicPr>
          <p:cNvPr id="12" name="Picture 11">
            <a:extLst>
              <a:ext uri="{FF2B5EF4-FFF2-40B4-BE49-F238E27FC236}">
                <a16:creationId xmlns:a16="http://schemas.microsoft.com/office/drawing/2014/main" id="{DD1A13A8-A9D5-46AF-8DBA-EB1B14596FDB}"/>
              </a:ext>
            </a:extLst>
          </p:cNvPr>
          <p:cNvPicPr>
            <a:picLocks noChangeAspect="1"/>
          </p:cNvPicPr>
          <p:nvPr/>
        </p:nvPicPr>
        <p:blipFill>
          <a:blip r:embed="rId3"/>
          <a:stretch>
            <a:fillRect/>
          </a:stretch>
        </p:blipFill>
        <p:spPr>
          <a:xfrm>
            <a:off x="4953000" y="1703390"/>
            <a:ext cx="4114800" cy="3097210"/>
          </a:xfrm>
          <a:prstGeom prst="rect">
            <a:avLst/>
          </a:prstGeom>
        </p:spPr>
      </p:pic>
      <p:pic>
        <p:nvPicPr>
          <p:cNvPr id="14" name="Picture 13">
            <a:extLst>
              <a:ext uri="{FF2B5EF4-FFF2-40B4-BE49-F238E27FC236}">
                <a16:creationId xmlns:a16="http://schemas.microsoft.com/office/drawing/2014/main" id="{629B68C2-97E7-4960-B34C-51520CCDF6CE}"/>
              </a:ext>
            </a:extLst>
          </p:cNvPr>
          <p:cNvPicPr>
            <a:picLocks noChangeAspect="1"/>
          </p:cNvPicPr>
          <p:nvPr/>
        </p:nvPicPr>
        <p:blipFill>
          <a:blip r:embed="rId4"/>
          <a:stretch>
            <a:fillRect/>
          </a:stretch>
        </p:blipFill>
        <p:spPr>
          <a:xfrm>
            <a:off x="152400" y="3047999"/>
            <a:ext cx="4646771" cy="3714274"/>
          </a:xfrm>
          <a:prstGeom prst="rect">
            <a:avLst/>
          </a:prstGeom>
        </p:spPr>
      </p:pic>
    </p:spTree>
    <p:extLst>
      <p:ext uri="{BB962C8B-B14F-4D97-AF65-F5344CB8AC3E}">
        <p14:creationId xmlns:p14="http://schemas.microsoft.com/office/powerpoint/2010/main" val="76167132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66875" lnSpcReduction="20000"/>
          </a:bodyPr>
          <a:lstStyle/>
          <a:p>
            <a:pPr algn="just"/>
            <a:r>
              <a:rPr lang="en-US" sz="3200" dirty="0">
                <a:latin typeface="Times New Roman" pitchFamily="18" charset="0"/>
                <a:cs typeface="Times New Roman" pitchFamily="18" charset="0"/>
              </a:rPr>
              <a:t>One of the key issues is </a:t>
            </a:r>
            <a:r>
              <a:rPr lang="en-US" sz="3200" dirty="0">
                <a:solidFill>
                  <a:srgbClr val="FFFF00"/>
                </a:solidFill>
                <a:latin typeface="Times New Roman" pitchFamily="18" charset="0"/>
                <a:cs typeface="Times New Roman" pitchFamily="18" charset="0"/>
              </a:rPr>
              <a:t>protecting the cells from immune attack</a:t>
            </a:r>
            <a:r>
              <a:rPr lang="en-US" sz="3200" dirty="0">
                <a:latin typeface="Times New Roman" pitchFamily="18" charset="0"/>
                <a:cs typeface="Times New Roman" pitchFamily="18" charset="0"/>
              </a:rPr>
              <a:t>, both rejection and recurrent autoimmunity. </a:t>
            </a:r>
          </a:p>
          <a:p>
            <a:pPr marL="514350" indent="-514350" algn="just">
              <a:buAutoNum type="arabicParenBoth"/>
            </a:pPr>
            <a:r>
              <a:rPr lang="en-US" sz="3200" dirty="0">
                <a:latin typeface="Times New Roman" pitchFamily="18" charset="0"/>
                <a:cs typeface="Times New Roman" pitchFamily="18" charset="0"/>
              </a:rPr>
              <a:t>Use of immunosuppressive or immunomodulatory drugs; </a:t>
            </a:r>
          </a:p>
          <a:p>
            <a:pPr marL="514350" indent="-514350" algn="just">
              <a:buAutoNum type="arabicParenBoth"/>
            </a:pPr>
            <a:r>
              <a:rPr lang="en-US" sz="3200" dirty="0">
                <a:latin typeface="Times New Roman" pitchFamily="18" charset="0"/>
                <a:cs typeface="Times New Roman" pitchFamily="18" charset="0"/>
              </a:rPr>
              <a:t>Use of a physical barrier (e.g. encapsulation);</a:t>
            </a:r>
          </a:p>
          <a:p>
            <a:pPr marL="514350" indent="-514350" algn="just">
              <a:buAutoNum type="arabicParenBoth"/>
            </a:pPr>
            <a:r>
              <a:rPr lang="en-US" sz="3200" dirty="0">
                <a:latin typeface="Times New Roman" pitchFamily="18" charset="0"/>
                <a:cs typeface="Times New Roman" pitchFamily="18" charset="0"/>
              </a:rPr>
              <a:t>Gene editing for immune evasion and/or immune protection.</a:t>
            </a:r>
            <a:endParaRPr lang="en-US" dirty="0">
              <a:latin typeface="Times New Roman" pitchFamily="18" charset="0"/>
              <a:cs typeface="Times New Roman" pitchFamily="18" charset="0"/>
            </a:endParaRPr>
          </a:p>
          <a:p>
            <a:pPr algn="just">
              <a:buNone/>
            </a:pPr>
            <a:endParaRPr lang="en-US" dirty="0">
              <a:latin typeface="Times New Roman" pitchFamily="18" charset="0"/>
              <a:cs typeface="Times New Roman" pitchFamily="18" charset="0"/>
            </a:endParaRPr>
          </a:p>
          <a:p>
            <a:pPr algn="just">
              <a:buFont typeface="Wingdings" panose="05000000000000000000" pitchFamily="2" charset="2"/>
              <a:buChar char="v"/>
            </a:pPr>
            <a:r>
              <a:rPr lang="en-US" dirty="0">
                <a:latin typeface="Times New Roman" pitchFamily="18" charset="0"/>
                <a:cs typeface="Times New Roman" pitchFamily="18" charset="0"/>
              </a:rPr>
              <a:t>Many interventions have been tested in clinical trials but, to date, the most promising results have been from: </a:t>
            </a:r>
          </a:p>
          <a:p>
            <a:pPr algn="just"/>
            <a:r>
              <a:rPr lang="en-US" dirty="0">
                <a:latin typeface="Times New Roman" pitchFamily="18" charset="0"/>
                <a:cs typeface="Times New Roman" pitchFamily="18" charset="0"/>
              </a:rPr>
              <a:t>The anti-CD3 monoclonal antibody (teplizumab)</a:t>
            </a:r>
          </a:p>
          <a:p>
            <a:pPr algn="just"/>
            <a:r>
              <a:rPr lang="en-US" dirty="0">
                <a:latin typeface="Times New Roman" pitchFamily="18" charset="0"/>
                <a:cs typeface="Times New Roman" pitchFamily="18" charset="0"/>
              </a:rPr>
              <a:t>Low-dose anti-thymocyte globulin (ATG)</a:t>
            </a:r>
          </a:p>
          <a:p>
            <a:pPr algn="just"/>
            <a:r>
              <a:rPr lang="en-US" dirty="0">
                <a:latin typeface="Times New Roman" pitchFamily="18" charset="0"/>
                <a:cs typeface="Times New Roman" pitchFamily="18" charset="0"/>
              </a:rPr>
              <a:t>The anti-TNF drug, golimumab</a:t>
            </a:r>
          </a:p>
          <a:p>
            <a:pPr algn="just">
              <a:buFont typeface="Wingdings" panose="05000000000000000000" pitchFamily="2" charset="2"/>
              <a:buChar char="Ø"/>
            </a:pPr>
            <a:r>
              <a:rPr lang="en-US" dirty="0">
                <a:latin typeface="Times New Roman" pitchFamily="18" charset="0"/>
                <a:cs typeface="Times New Roman" pitchFamily="18" charset="0"/>
              </a:rPr>
              <a:t>These have been shown to preserve beta cell function in recent-onset type 1 diabetes, and teplizumab also has delayed the clinical onset of type 1 diabetes.</a:t>
            </a:r>
          </a:p>
          <a:p>
            <a:pPr algn="just">
              <a:buNone/>
            </a:pPr>
            <a:endParaRPr lang="en-US"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1A6E4302-6D73-4081-AF7E-E29A1A119CC3}" type="slidenum">
              <a:rPr lang="en-US" smtClean="0"/>
              <a:pPr/>
              <a:t>123</a:t>
            </a:fld>
            <a:endParaRPr lang="en-US" dirty="0"/>
          </a:p>
        </p:txBody>
      </p:sp>
      <p:sp>
        <p:nvSpPr>
          <p:cNvPr id="6" name="Rectangle 5">
            <a:extLst>
              <a:ext uri="{FF2B5EF4-FFF2-40B4-BE49-F238E27FC236}">
                <a16:creationId xmlns:a16="http://schemas.microsoft.com/office/drawing/2014/main" id="{977BE403-3DCB-4C39-A1B1-847BD4B5A8F3}"/>
              </a:ext>
            </a:extLst>
          </p:cNvPr>
          <p:cNvSpPr/>
          <p:nvPr/>
        </p:nvSpPr>
        <p:spPr>
          <a:xfrm>
            <a:off x="552254" y="6209908"/>
            <a:ext cx="8382000" cy="646331"/>
          </a:xfrm>
          <a:prstGeom prst="rect">
            <a:avLst/>
          </a:prstGeom>
        </p:spPr>
        <p:txBody>
          <a:bodyPr wrap="square">
            <a:spAutoFit/>
          </a:bodyPr>
          <a:lstStyle/>
          <a:p>
            <a:pPr algn="just"/>
            <a:r>
              <a:rPr lang="en-US" sz="1200" b="1" dirty="0">
                <a:solidFill>
                  <a:srgbClr val="FFC000"/>
                </a:solidFill>
              </a:rPr>
              <a:t>1= (2017) Advances in islet encapsulation technologies. Nat Rev Drug </a:t>
            </a:r>
            <a:r>
              <a:rPr lang="en-US" sz="1200" b="1" dirty="0" err="1">
                <a:solidFill>
                  <a:srgbClr val="FFC000"/>
                </a:solidFill>
              </a:rPr>
              <a:t>Discov</a:t>
            </a:r>
            <a:r>
              <a:rPr lang="en-US" sz="1200" b="1" dirty="0">
                <a:solidFill>
                  <a:srgbClr val="FFC000"/>
                </a:solidFill>
              </a:rPr>
              <a:t> 16(5):338–350</a:t>
            </a:r>
          </a:p>
          <a:p>
            <a:pPr algn="just"/>
            <a:r>
              <a:rPr lang="en-US" sz="1200" b="1" dirty="0">
                <a:solidFill>
                  <a:srgbClr val="FFC000"/>
                </a:solidFill>
              </a:rPr>
              <a:t>2= (2016) Genome editing in human pluripotent stem cells: approaches, pitfalls, and solutions. Cell Stem Cell 18(1):53–65 </a:t>
            </a:r>
          </a:p>
          <a:p>
            <a:pPr algn="just"/>
            <a:r>
              <a:rPr lang="en-US" sz="1200" b="1" dirty="0">
                <a:solidFill>
                  <a:srgbClr val="FFC000"/>
                </a:solidFill>
              </a:rPr>
              <a:t>3= (2019) Changing the landscape for type 1 diabetes: the first step to prevention. Lancet. 394(10205):1286–1296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
          <p:cNvSpPr>
            <a:spLocks noGrp="1"/>
          </p:cNvSpPr>
          <p:nvPr>
            <p:ph type="title"/>
          </p:nvPr>
        </p:nvSpPr>
        <p:spPr/>
        <p:txBody>
          <a:bodyPr>
            <a:normAutofit/>
          </a:bodyPr>
          <a:lstStyle/>
          <a:p>
            <a:r>
              <a:rPr lang="en-US" dirty="0"/>
              <a:t>Section 17: Conclusion</a:t>
            </a:r>
          </a:p>
        </p:txBody>
      </p:sp>
      <p:sp>
        <p:nvSpPr>
          <p:cNvPr id="1048596" name="Content Placeholder 2"/>
          <p:cNvSpPr>
            <a:spLocks noGrp="1"/>
          </p:cNvSpPr>
          <p:nvPr>
            <p:ph idx="1"/>
          </p:nvPr>
        </p:nvSpPr>
        <p:spPr/>
        <p:txBody>
          <a:bodyPr>
            <a:normAutofit fontScale="96875"/>
          </a:bodyPr>
          <a:lstStyle/>
          <a:p>
            <a:pPr algn="just">
              <a:buFont typeface="Wingdings" panose="05000000000000000000" pitchFamily="2" charset="2"/>
              <a:buChar char="Ø"/>
            </a:pPr>
            <a:r>
              <a:rPr lang="en-US" dirty="0">
                <a:latin typeface="Times New Roman" pitchFamily="18" charset="0"/>
                <a:cs typeface="Times New Roman" pitchFamily="18" charset="0"/>
              </a:rPr>
              <a:t>This report has covered many areas of the management of type 1 diabetes, however, the writing group </a:t>
            </a:r>
            <a:r>
              <a:rPr lang="en-US" dirty="0" err="1">
                <a:latin typeface="Times New Roman" pitchFamily="18" charset="0"/>
                <a:cs typeface="Times New Roman" pitchFamily="18" charset="0"/>
              </a:rPr>
              <a:t>recognises</a:t>
            </a:r>
            <a:r>
              <a:rPr lang="en-US" dirty="0">
                <a:latin typeface="Times New Roman" pitchFamily="18" charset="0"/>
                <a:cs typeface="Times New Roman" pitchFamily="18" charset="0"/>
              </a:rPr>
              <a:t> that </a:t>
            </a:r>
            <a:r>
              <a:rPr lang="en-US" b="1" dirty="0">
                <a:solidFill>
                  <a:srgbClr val="FFFF00"/>
                </a:solidFill>
                <a:latin typeface="Times New Roman" pitchFamily="18" charset="0"/>
                <a:cs typeface="Times New Roman" pitchFamily="18" charset="0"/>
              </a:rPr>
              <a:t>huge gaps</a:t>
            </a:r>
            <a:r>
              <a:rPr lang="en-US" b="1" dirty="0">
                <a:latin typeface="Times New Roman" pitchFamily="18" charset="0"/>
                <a:cs typeface="Times New Roman" pitchFamily="18" charset="0"/>
              </a:rPr>
              <a:t> </a:t>
            </a:r>
            <a:r>
              <a:rPr lang="en-US" b="1" dirty="0">
                <a:solidFill>
                  <a:srgbClr val="FFFF00"/>
                </a:solidFill>
                <a:latin typeface="Times New Roman" pitchFamily="18" charset="0"/>
                <a:cs typeface="Times New Roman" pitchFamily="18" charset="0"/>
              </a:rPr>
              <a:t>exist in our knowledge </a:t>
            </a:r>
            <a:r>
              <a:rPr lang="en-US" dirty="0">
                <a:latin typeface="Times New Roman" pitchFamily="18" charset="0"/>
                <a:cs typeface="Times New Roman" pitchFamily="18" charset="0"/>
              </a:rPr>
              <a:t>in the prevention, diagnosis and treatment of the disease.</a:t>
            </a:r>
          </a:p>
          <a:p>
            <a:pPr algn="just">
              <a:buNone/>
            </a:pPr>
            <a:endParaRPr lang="en-US" dirty="0">
              <a:latin typeface="Times New Roman" pitchFamily="18" charset="0"/>
              <a:cs typeface="Times New Roman" pitchFamily="18" charset="0"/>
            </a:endParaRPr>
          </a:p>
          <a:p>
            <a:pPr algn="just">
              <a:buNone/>
            </a:pPr>
            <a:endParaRPr lang="en-US" dirty="0">
              <a:latin typeface="Times New Roman" pitchFamily="18" charset="0"/>
              <a:cs typeface="Times New Roman" pitchFamily="18" charset="0"/>
            </a:endParaRPr>
          </a:p>
          <a:p>
            <a:pPr algn="just">
              <a:buNone/>
            </a:pPr>
            <a:endParaRPr lang="en-US" dirty="0"/>
          </a:p>
          <a:p>
            <a:pPr algn="just">
              <a:buNone/>
            </a:pPr>
            <a:endParaRPr lang="en-US" dirty="0"/>
          </a:p>
          <a:p>
            <a:pPr algn="just">
              <a:buNone/>
            </a:pPr>
            <a:endParaRPr lang="en-US" dirty="0"/>
          </a:p>
        </p:txBody>
      </p:sp>
      <p:sp>
        <p:nvSpPr>
          <p:cNvPr id="5" name="Slide Number Placeholder 4"/>
          <p:cNvSpPr>
            <a:spLocks noGrp="1"/>
          </p:cNvSpPr>
          <p:nvPr>
            <p:ph type="sldNum" sz="quarter" idx="12"/>
          </p:nvPr>
        </p:nvSpPr>
        <p:spPr/>
        <p:txBody>
          <a:bodyPr/>
          <a:lstStyle/>
          <a:p>
            <a:fld id="{1A6E4302-6D73-4081-AF7E-E29A1A119CC3}" type="slidenum">
              <a:rPr lang="en-US" smtClean="0"/>
              <a:pPr/>
              <a:t>124</a:t>
            </a:fld>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25">
            <a:extLst>
              <a:ext uri="{FF2B5EF4-FFF2-40B4-BE49-F238E27FC236}">
                <a16:creationId xmlns:a16="http://schemas.microsoft.com/office/drawing/2014/main" id="{0D00F54B-53EF-42C7-97EA-83B89A1B20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52400"/>
            <a:ext cx="9217152" cy="9217152"/>
          </a:xfrm>
        </p:spPr>
      </p:pic>
      <p:sp>
        <p:nvSpPr>
          <p:cNvPr id="2" name="Title 1">
            <a:extLst>
              <a:ext uri="{FF2B5EF4-FFF2-40B4-BE49-F238E27FC236}">
                <a16:creationId xmlns:a16="http://schemas.microsoft.com/office/drawing/2014/main" id="{BB44905A-0DB1-466D-B7B7-A81F17F77508}"/>
              </a:ext>
            </a:extLst>
          </p:cNvPr>
          <p:cNvSpPr>
            <a:spLocks noGrp="1"/>
          </p:cNvSpPr>
          <p:nvPr>
            <p:ph type="title"/>
          </p:nvPr>
        </p:nvSpPr>
        <p:spPr>
          <a:xfrm>
            <a:off x="6324600" y="2209800"/>
            <a:ext cx="2590800" cy="1143000"/>
          </a:xfrm>
        </p:spPr>
        <p:txBody>
          <a:bodyPr>
            <a:noAutofit/>
          </a:bodyPr>
          <a:lstStyle/>
          <a:p>
            <a:r>
              <a:rPr lang="en-US" sz="3200" i="1" dirty="0">
                <a:solidFill>
                  <a:srgbClr val="FFFF00"/>
                </a:solidFill>
                <a:latin typeface="Times New Roman" panose="02020603050405020304" pitchFamily="18" charset="0"/>
                <a:cs typeface="Times New Roman" panose="02020603050405020304" pitchFamily="18" charset="0"/>
              </a:rPr>
              <a:t>Thanks for your attention</a:t>
            </a:r>
          </a:p>
        </p:txBody>
      </p:sp>
      <p:sp>
        <p:nvSpPr>
          <p:cNvPr id="4" name="Slide Number Placeholder 3">
            <a:extLst>
              <a:ext uri="{FF2B5EF4-FFF2-40B4-BE49-F238E27FC236}">
                <a16:creationId xmlns:a16="http://schemas.microsoft.com/office/drawing/2014/main" id="{A0E4230B-1EF3-41CA-9D61-0F4F8BD7565C}"/>
              </a:ext>
            </a:extLst>
          </p:cNvPr>
          <p:cNvSpPr>
            <a:spLocks noGrp="1"/>
          </p:cNvSpPr>
          <p:nvPr>
            <p:ph type="sldNum" sz="quarter" idx="12"/>
          </p:nvPr>
        </p:nvSpPr>
        <p:spPr/>
        <p:txBody>
          <a:bodyPr/>
          <a:lstStyle/>
          <a:p>
            <a:fld id="{1A6E4302-6D73-4081-AF7E-E29A1A119CC3}" type="slidenum">
              <a:rPr lang="en-US" smtClean="0"/>
              <a:pPr/>
              <a:t>125</a:t>
            </a:fld>
            <a:endParaRPr lang="en-US" dirty="0"/>
          </a:p>
        </p:txBody>
      </p:sp>
    </p:spTree>
    <p:extLst>
      <p:ext uri="{BB962C8B-B14F-4D97-AF65-F5344CB8AC3E}">
        <p14:creationId xmlns:p14="http://schemas.microsoft.com/office/powerpoint/2010/main" val="3911938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96875"/>
          </a:bodyPr>
          <a:lstStyle/>
          <a:p>
            <a:pPr algn="just">
              <a:buFont typeface="Wingdings" pitchFamily="2" charset="2"/>
              <a:buChar char="Ø"/>
            </a:pPr>
            <a:r>
              <a:rPr lang="en-US" dirty="0">
                <a:latin typeface="Times New Roman" pitchFamily="18" charset="0"/>
                <a:cs typeface="Times New Roman" pitchFamily="18" charset="0"/>
              </a:rPr>
              <a:t>There is the very strong relationship between type 2 diabetes incidence and </a:t>
            </a:r>
            <a:r>
              <a:rPr lang="en-US" b="1" dirty="0">
                <a:solidFill>
                  <a:srgbClr val="FFFF00"/>
                </a:solidFill>
                <a:latin typeface="Times New Roman" pitchFamily="18" charset="0"/>
                <a:cs typeface="Times New Roman" pitchFamily="18" charset="0"/>
              </a:rPr>
              <a:t>age</a:t>
            </a:r>
            <a:r>
              <a:rPr lang="en-US" b="1" dirty="0">
                <a:latin typeface="Times New Roman" pitchFamily="18" charset="0"/>
                <a:cs typeface="Times New Roman" pitchFamily="18" charset="0"/>
              </a:rPr>
              <a:t>. ¹</a:t>
            </a:r>
          </a:p>
          <a:p>
            <a:pPr algn="just">
              <a:buNone/>
            </a:pPr>
            <a:endParaRPr lang="en-US" b="1" dirty="0">
              <a:solidFill>
                <a:srgbClr val="FFFF00"/>
              </a:solidFill>
              <a:latin typeface="Times New Roman" pitchFamily="18" charset="0"/>
              <a:cs typeface="Times New Roman" pitchFamily="18" charset="0"/>
            </a:endParaRPr>
          </a:p>
          <a:p>
            <a:pPr algn="just"/>
            <a:r>
              <a:rPr lang="en-US" dirty="0">
                <a:latin typeface="Times New Roman" pitchFamily="18" charset="0"/>
                <a:cs typeface="Times New Roman" pitchFamily="18" charset="0"/>
              </a:rPr>
              <a:t>Rapid progression to insulin treatment (&lt;3 years) is strongly suggestive of type 1 diabetes at any age. ²</a:t>
            </a:r>
          </a:p>
          <a:p>
            <a:pPr algn="just">
              <a:buNone/>
            </a:pPr>
            <a:endParaRPr lang="en-US" b="1" dirty="0">
              <a:solidFill>
                <a:srgbClr val="FFFF00"/>
              </a:solidFill>
              <a:latin typeface="Times New Roman" pitchFamily="18" charset="0"/>
              <a:cs typeface="Times New Roman" pitchFamily="18" charset="0"/>
            </a:endParaRPr>
          </a:p>
          <a:p>
            <a:pPr algn="just">
              <a:buNone/>
            </a:pPr>
            <a:endParaRPr lang="en-US" dirty="0">
              <a:latin typeface="Times New Roman" pitchFamily="18" charset="0"/>
              <a:cs typeface="Times New Roman" pitchFamily="18" charset="0"/>
            </a:endParaRPr>
          </a:p>
          <a:p>
            <a:pPr algn="just">
              <a:buNone/>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13</a:t>
            </a:fld>
            <a:endParaRPr lang="en-US"/>
          </a:p>
        </p:txBody>
      </p:sp>
      <p:sp>
        <p:nvSpPr>
          <p:cNvPr id="6" name="Rectangle 5">
            <a:extLst>
              <a:ext uri="{FF2B5EF4-FFF2-40B4-BE49-F238E27FC236}">
                <a16:creationId xmlns:a16="http://schemas.microsoft.com/office/drawing/2014/main" id="{888802E0-93B8-4ED2-9340-8A53AE08A8E7}"/>
              </a:ext>
            </a:extLst>
          </p:cNvPr>
          <p:cNvSpPr/>
          <p:nvPr/>
        </p:nvSpPr>
        <p:spPr>
          <a:xfrm>
            <a:off x="2286000" y="5334000"/>
            <a:ext cx="6705600" cy="1384995"/>
          </a:xfrm>
          <a:prstGeom prst="rect">
            <a:avLst/>
          </a:prstGeom>
        </p:spPr>
        <p:txBody>
          <a:bodyPr wrap="square">
            <a:spAutoFit/>
          </a:bodyPr>
          <a:lstStyle/>
          <a:p>
            <a:pPr algn="just"/>
            <a:r>
              <a:rPr lang="en-US" sz="1400" b="1" dirty="0">
                <a:solidFill>
                  <a:srgbClr val="FFC000"/>
                </a:solidFill>
              </a:rPr>
              <a:t>1= (2018) Frequency and phenotype of type 1 diabetes in the first six decades of life: a cross-sectional, genetically stratified survival analysis from UK Biobank. Lancet Diabetes Endocrinol 6(2):122–129 </a:t>
            </a:r>
          </a:p>
          <a:p>
            <a:pPr algn="just"/>
            <a:r>
              <a:rPr lang="en-US" sz="1400" b="1" dirty="0">
                <a:solidFill>
                  <a:srgbClr val="FFC000"/>
                </a:solidFill>
              </a:rPr>
              <a:t>2= (2016) Practical classification guidelines for diabetes in patients treated with insulin: a cross-sectional study of the accuracy of diabetes diagnosis. Br J Gen </a:t>
            </a:r>
            <a:r>
              <a:rPr lang="en-US" sz="1400" b="1" dirty="0" err="1">
                <a:solidFill>
                  <a:srgbClr val="FFC000"/>
                </a:solidFill>
              </a:rPr>
              <a:t>Pract</a:t>
            </a:r>
            <a:r>
              <a:rPr lang="en-US" sz="1400" b="1" dirty="0">
                <a:solidFill>
                  <a:srgbClr val="FFC000"/>
                </a:solidFill>
              </a:rPr>
              <a:t> 66(646):e315–e322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81875" lnSpcReduction="20000"/>
          </a:bodyPr>
          <a:lstStyle/>
          <a:p>
            <a:pPr algn="just"/>
            <a:r>
              <a:rPr lang="en-US" dirty="0">
                <a:latin typeface="Calibri" pitchFamily="34" charset="0"/>
                <a:cs typeface="Times New Roman" pitchFamily="18" charset="0"/>
              </a:rPr>
              <a:t>Differentiating type 1 diabetes from monogenic diabetes</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Monogenic diabetes is found in approximately 4% of those diagnosed with diabetes </a:t>
            </a:r>
            <a:r>
              <a:rPr lang="en-US" dirty="0">
                <a:solidFill>
                  <a:srgbClr val="FFFF00"/>
                </a:solidFill>
                <a:latin typeface="Times New Roman" pitchFamily="18" charset="0"/>
                <a:cs typeface="Times New Roman" pitchFamily="18" charset="0"/>
              </a:rPr>
              <a:t>before the age of 30 years</a:t>
            </a:r>
            <a:r>
              <a:rPr lang="en-US" dirty="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The likelihood of monogenic diabetes rises to 20% where </a:t>
            </a:r>
            <a:r>
              <a:rPr lang="en-US" b="1" dirty="0">
                <a:solidFill>
                  <a:srgbClr val="FFFF00"/>
                </a:solidFill>
                <a:latin typeface="Times New Roman" pitchFamily="18" charset="0"/>
                <a:cs typeface="Times New Roman" pitchFamily="18" charset="0"/>
              </a:rPr>
              <a:t>islet antibodies are negative</a:t>
            </a:r>
            <a:r>
              <a:rPr lang="en-US" dirty="0">
                <a:latin typeface="Times New Roman" pitchFamily="18" charset="0"/>
                <a:cs typeface="Times New Roman" pitchFamily="18" charset="0"/>
              </a:rPr>
              <a:t> and </a:t>
            </a:r>
            <a:r>
              <a:rPr lang="en-US" b="1" dirty="0">
                <a:solidFill>
                  <a:srgbClr val="FFFF00"/>
                </a:solidFill>
                <a:latin typeface="Times New Roman" pitchFamily="18" charset="0"/>
                <a:cs typeface="Times New Roman" pitchFamily="18" charset="0"/>
              </a:rPr>
              <a:t>C-peptide secretion</a:t>
            </a:r>
            <a:r>
              <a:rPr lang="en-US" dirty="0">
                <a:latin typeface="Times New Roman" pitchFamily="18" charset="0"/>
                <a:cs typeface="Times New Roman" pitchFamily="18" charset="0"/>
              </a:rPr>
              <a:t> is maintained.</a:t>
            </a:r>
          </a:p>
          <a:p>
            <a:pPr algn="just"/>
            <a:endParaRPr lang="en-US" sz="2000"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A diagnosis of monogenic diabetes allows </a:t>
            </a:r>
            <a:r>
              <a:rPr lang="en-US" dirty="0">
                <a:solidFill>
                  <a:srgbClr val="FFFF00"/>
                </a:solidFill>
                <a:latin typeface="Times New Roman" pitchFamily="18" charset="0"/>
                <a:cs typeface="Times New Roman" pitchFamily="18" charset="0"/>
              </a:rPr>
              <a:t>specific treatment with discontinuation of insulin </a:t>
            </a:r>
            <a:r>
              <a:rPr lang="en-US" dirty="0">
                <a:latin typeface="Times New Roman" pitchFamily="18" charset="0"/>
                <a:cs typeface="Times New Roman" pitchFamily="18" charset="0"/>
              </a:rPr>
              <a:t>in many cases and has implications for</a:t>
            </a:r>
            <a:r>
              <a:rPr lang="en-US" dirty="0">
                <a:solidFill>
                  <a:srgbClr val="FFFF00"/>
                </a:solidFill>
                <a:latin typeface="Times New Roman" pitchFamily="18" charset="0"/>
                <a:cs typeface="Times New Roman" pitchFamily="18" charset="0"/>
              </a:rPr>
              <a:t> </a:t>
            </a:r>
            <a:r>
              <a:rPr lang="en-US" dirty="0">
                <a:latin typeface="Times New Roman" pitchFamily="18" charset="0"/>
                <a:cs typeface="Times New Roman" pitchFamily="18" charset="0"/>
              </a:rPr>
              <a:t>screening </a:t>
            </a:r>
            <a:r>
              <a:rPr lang="en-US" dirty="0">
                <a:solidFill>
                  <a:srgbClr val="FFFF00"/>
                </a:solidFill>
                <a:latin typeface="Times New Roman" pitchFamily="18" charset="0"/>
                <a:cs typeface="Times New Roman" pitchFamily="18" charset="0"/>
              </a:rPr>
              <a:t>family members</a:t>
            </a:r>
            <a:r>
              <a:rPr lang="en-US" dirty="0">
                <a:latin typeface="Times New Roman" pitchFamily="18" charset="0"/>
                <a:cs typeface="Times New Roman" pitchFamily="18" charset="0"/>
              </a:rPr>
              <a:t>.</a:t>
            </a:r>
          </a:p>
        </p:txBody>
      </p:sp>
      <p:sp>
        <p:nvSpPr>
          <p:cNvPr id="5" name="Slide Number Placeholder 4"/>
          <p:cNvSpPr>
            <a:spLocks noGrp="1"/>
          </p:cNvSpPr>
          <p:nvPr>
            <p:ph type="sldNum" sz="quarter" idx="12"/>
          </p:nvPr>
        </p:nvSpPr>
        <p:spPr/>
        <p:txBody>
          <a:bodyPr/>
          <a:lstStyle/>
          <a:p>
            <a:fld id="{1A6E4302-6D73-4081-AF7E-E29A1A119CC3}" type="slidenum">
              <a:rPr lang="en-US" smtClean="0"/>
              <a:pPr/>
              <a:t>14</a:t>
            </a:fld>
            <a:endParaRPr lang="en-US"/>
          </a:p>
        </p:txBody>
      </p:sp>
      <p:sp>
        <p:nvSpPr>
          <p:cNvPr id="6" name="Rectangle 5">
            <a:extLst>
              <a:ext uri="{FF2B5EF4-FFF2-40B4-BE49-F238E27FC236}">
                <a16:creationId xmlns:a16="http://schemas.microsoft.com/office/drawing/2014/main" id="{801750B8-5A88-4127-A586-CA9698C87910}"/>
              </a:ext>
            </a:extLst>
          </p:cNvPr>
          <p:cNvSpPr/>
          <p:nvPr/>
        </p:nvSpPr>
        <p:spPr>
          <a:xfrm>
            <a:off x="914400" y="5874603"/>
            <a:ext cx="7772400" cy="830997"/>
          </a:xfrm>
          <a:prstGeom prst="rect">
            <a:avLst/>
          </a:prstGeom>
        </p:spPr>
        <p:txBody>
          <a:bodyPr wrap="square">
            <a:spAutoFit/>
          </a:bodyPr>
          <a:lstStyle/>
          <a:p>
            <a:pPr algn="just"/>
            <a:r>
              <a:rPr lang="en-US" sz="1200" b="1" dirty="0">
                <a:solidFill>
                  <a:srgbClr val="FFC000"/>
                </a:solidFill>
              </a:rPr>
              <a:t>1= (2017) </a:t>
            </a:r>
            <a:r>
              <a:rPr lang="en-US" sz="1200" b="1" dirty="0" err="1">
                <a:solidFill>
                  <a:srgbClr val="FFC000"/>
                </a:solidFill>
              </a:rPr>
              <a:t>Populationbased</a:t>
            </a:r>
            <a:r>
              <a:rPr lang="en-US" sz="1200" b="1" dirty="0">
                <a:solidFill>
                  <a:srgbClr val="FFC000"/>
                </a:solidFill>
              </a:rPr>
              <a:t> assessment of a biomarker-based screening pathway to aid diagnosis of monogenic diabetes in young-onset patients. Diabetes Care 40(8):1017–1025 </a:t>
            </a:r>
          </a:p>
          <a:p>
            <a:pPr algn="just"/>
            <a:r>
              <a:rPr lang="en-US" sz="1200" b="1" dirty="0">
                <a:solidFill>
                  <a:srgbClr val="FFC000"/>
                </a:solidFill>
              </a:rPr>
              <a:t>2= (2018) ISPAD clinical practice consensus guidelines 2018: the diagnosis and management of monogenic diabetes in children and adolescents. </a:t>
            </a:r>
            <a:r>
              <a:rPr lang="en-US" sz="1200" b="1" dirty="0" err="1">
                <a:solidFill>
                  <a:srgbClr val="FFC000"/>
                </a:solidFill>
              </a:rPr>
              <a:t>Pediatr</a:t>
            </a:r>
            <a:r>
              <a:rPr lang="en-US" sz="1200" b="1" dirty="0">
                <a:solidFill>
                  <a:srgbClr val="FFC000"/>
                </a:solidFill>
              </a:rPr>
              <a:t> Diabetes 19(S27):47–63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5029200"/>
          </a:xfrm>
        </p:spPr>
        <p:txBody>
          <a:bodyPr>
            <a:normAutofit fontScale="81875" lnSpcReduction="20000"/>
          </a:bodyPr>
          <a:lstStyle/>
          <a:p>
            <a:pPr algn="just"/>
            <a:r>
              <a:rPr lang="en-US" dirty="0">
                <a:latin typeface="Calibri" pitchFamily="34" charset="0"/>
                <a:cs typeface="Times New Roman" pitchFamily="18" charset="0"/>
              </a:rPr>
              <a:t>Investigation of an adult with suspected type 1 diabetes</a:t>
            </a:r>
          </a:p>
          <a:p>
            <a:pPr algn="just"/>
            <a:endParaRPr lang="en-US" b="1" dirty="0">
              <a:solidFill>
                <a:srgbClr val="FFFF00"/>
              </a:solidFill>
              <a:latin typeface="Times New Roman" pitchFamily="18" charset="0"/>
              <a:cs typeface="Times New Roman" pitchFamily="18" charset="0"/>
            </a:endParaRPr>
          </a:p>
          <a:p>
            <a:pPr algn="just"/>
            <a:r>
              <a:rPr lang="en-US" b="1" dirty="0">
                <a:solidFill>
                  <a:srgbClr val="FFFF00"/>
                </a:solidFill>
                <a:latin typeface="Times New Roman" pitchFamily="18" charset="0"/>
                <a:cs typeface="Times New Roman" pitchFamily="18" charset="0"/>
              </a:rPr>
              <a:t>GAD</a:t>
            </a:r>
            <a:r>
              <a:rPr lang="en-US" dirty="0">
                <a:latin typeface="Times New Roman" pitchFamily="18" charset="0"/>
                <a:cs typeface="Times New Roman" pitchFamily="18" charset="0"/>
              </a:rPr>
              <a:t> should be the </a:t>
            </a:r>
            <a:r>
              <a:rPr lang="en-US" dirty="0">
                <a:solidFill>
                  <a:srgbClr val="FFFF00"/>
                </a:solidFill>
                <a:latin typeface="Times New Roman" pitchFamily="18" charset="0"/>
                <a:cs typeface="Times New Roman" pitchFamily="18" charset="0"/>
              </a:rPr>
              <a:t>primary antibody </a:t>
            </a:r>
            <a:r>
              <a:rPr lang="en-US" dirty="0">
                <a:latin typeface="Times New Roman" pitchFamily="18" charset="0"/>
                <a:cs typeface="Times New Roman" pitchFamily="18" charset="0"/>
              </a:rPr>
              <a:t>measured and, if negative, should be followed by islet tyrosine phosphatase 2 (</a:t>
            </a:r>
            <a:r>
              <a:rPr lang="en-US" b="1" dirty="0">
                <a:solidFill>
                  <a:srgbClr val="FFFF00"/>
                </a:solidFill>
                <a:latin typeface="Times New Roman" pitchFamily="18" charset="0"/>
                <a:cs typeface="Times New Roman" pitchFamily="18" charset="0"/>
              </a:rPr>
              <a:t>IA2</a:t>
            </a:r>
            <a:r>
              <a:rPr lang="en-US" dirty="0">
                <a:latin typeface="Times New Roman" pitchFamily="18" charset="0"/>
                <a:cs typeface="Times New Roman" pitchFamily="18" charset="0"/>
              </a:rPr>
              <a:t>) and/or zinc transporter 8 (</a:t>
            </a:r>
            <a:r>
              <a:rPr lang="en-US" b="1" dirty="0">
                <a:solidFill>
                  <a:srgbClr val="FFFF00"/>
                </a:solidFill>
                <a:latin typeface="Times New Roman" pitchFamily="18" charset="0"/>
                <a:cs typeface="Times New Roman" pitchFamily="18" charset="0"/>
              </a:rPr>
              <a:t>ZNT8</a:t>
            </a:r>
            <a:r>
              <a:rPr lang="en-US" dirty="0">
                <a:latin typeface="Times New Roman" pitchFamily="18" charset="0"/>
                <a:cs typeface="Times New Roman" pitchFamily="18" charset="0"/>
              </a:rPr>
              <a:t>) where these tests are available. </a:t>
            </a:r>
          </a:p>
          <a:p>
            <a:pPr algn="just"/>
            <a:r>
              <a:rPr lang="en-US" dirty="0">
                <a:latin typeface="Times New Roman" pitchFamily="18" charset="0"/>
                <a:cs typeface="Times New Roman" pitchFamily="18" charset="0"/>
              </a:rPr>
              <a:t>Islet cell antibody (ICA) measurement is no longer recommended.</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In people with clinical features suggesting type 1 diabetes, the presence of one or more positive islet autoantibodies is highly predictive of </a:t>
            </a:r>
            <a:r>
              <a:rPr lang="en-US" b="1" dirty="0">
                <a:solidFill>
                  <a:srgbClr val="FFFF00"/>
                </a:solidFill>
                <a:latin typeface="Times New Roman" pitchFamily="18" charset="0"/>
                <a:cs typeface="Times New Roman" pitchFamily="18" charset="0"/>
              </a:rPr>
              <a:t>rapid progression </a:t>
            </a:r>
            <a:r>
              <a:rPr lang="en-US" dirty="0">
                <a:latin typeface="Times New Roman" pitchFamily="18" charset="0"/>
                <a:cs typeface="Times New Roman" pitchFamily="18" charset="0"/>
              </a:rPr>
              <a:t>and</a:t>
            </a:r>
            <a:r>
              <a:rPr lang="en-US" b="1" dirty="0">
                <a:solidFill>
                  <a:srgbClr val="FFFF00"/>
                </a:solidFill>
                <a:latin typeface="Times New Roman" pitchFamily="18" charset="0"/>
                <a:cs typeface="Times New Roman" pitchFamily="18" charset="0"/>
              </a:rPr>
              <a:t> severe insulin deficiency</a:t>
            </a:r>
            <a:r>
              <a:rPr lang="en-US" dirty="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5029200"/>
          </a:xfrm>
        </p:spPr>
        <p:txBody>
          <a:bodyPr>
            <a:normAutofit fontScale="81875" lnSpcReduction="10000"/>
          </a:bodyPr>
          <a:lstStyle/>
          <a:p>
            <a:pPr algn="just"/>
            <a:r>
              <a:rPr lang="en-US" dirty="0">
                <a:latin typeface="Times New Roman" pitchFamily="18" charset="0"/>
                <a:cs typeface="Times New Roman" pitchFamily="18" charset="0"/>
              </a:rPr>
              <a:t>C-peptide measurement Beyond 3 years after diagnosis where there is </a:t>
            </a:r>
            <a:r>
              <a:rPr lang="en-US" dirty="0">
                <a:solidFill>
                  <a:srgbClr val="FFFF00"/>
                </a:solidFill>
                <a:latin typeface="Times New Roman" pitchFamily="18" charset="0"/>
                <a:cs typeface="Times New Roman" pitchFamily="18" charset="0"/>
              </a:rPr>
              <a:t>uncertainty</a:t>
            </a:r>
            <a:r>
              <a:rPr lang="en-US" dirty="0">
                <a:latin typeface="Times New Roman" pitchFamily="18" charset="0"/>
                <a:cs typeface="Times New Roman" pitchFamily="18" charset="0"/>
              </a:rPr>
              <a:t> about diabetes type, (with concurrent glucose) within 5 h of eating is recommended. </a:t>
            </a:r>
          </a:p>
          <a:p>
            <a:pPr algn="just"/>
            <a:endParaRPr lang="en-US" sz="2200"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Persistent C-peptide &gt;600 </a:t>
            </a:r>
            <a:r>
              <a:rPr lang="en-US" dirty="0" err="1">
                <a:latin typeface="Times New Roman" pitchFamily="18" charset="0"/>
                <a:cs typeface="Times New Roman" pitchFamily="18" charset="0"/>
              </a:rPr>
              <a:t>pmol</a:t>
            </a:r>
            <a:r>
              <a:rPr lang="en-US" dirty="0">
                <a:latin typeface="Times New Roman" pitchFamily="18" charset="0"/>
                <a:cs typeface="Times New Roman" pitchFamily="18" charset="0"/>
              </a:rPr>
              <a:t>/l (non-fasting) is strongly suggestive of type 2 diabetes and people with C-peptide in this range are often able to replace insulin with other agents. </a:t>
            </a:r>
          </a:p>
          <a:p>
            <a:pPr algn="just"/>
            <a:endParaRPr lang="en-US" sz="2200"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Routine C-peptide testing in those with clinically diagnosed type 1 DM of at least 3 years duration has led to</a:t>
            </a:r>
            <a:r>
              <a:rPr lang="en-US" dirty="0">
                <a:solidFill>
                  <a:srgbClr val="FFFF00"/>
                </a:solidFill>
                <a:latin typeface="Times New Roman" pitchFamily="18" charset="0"/>
                <a:cs typeface="Times New Roman" pitchFamily="18" charset="0"/>
              </a:rPr>
              <a:t> reclassification</a:t>
            </a:r>
            <a:r>
              <a:rPr lang="en-US" dirty="0">
                <a:latin typeface="Times New Roman" pitchFamily="18" charset="0"/>
                <a:cs typeface="Times New Roman" pitchFamily="18" charset="0"/>
              </a:rPr>
              <a:t> in 11% of those with adult-onset DM. ¹</a:t>
            </a: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16</a:t>
            </a:fld>
            <a:endParaRPr lang="en-US"/>
          </a:p>
        </p:txBody>
      </p:sp>
      <p:sp>
        <p:nvSpPr>
          <p:cNvPr id="6" name="Rectangle 5">
            <a:extLst>
              <a:ext uri="{FF2B5EF4-FFF2-40B4-BE49-F238E27FC236}">
                <a16:creationId xmlns:a16="http://schemas.microsoft.com/office/drawing/2014/main" id="{179A8476-6DBF-4550-9FA0-F1F5EFEB75B2}"/>
              </a:ext>
            </a:extLst>
          </p:cNvPr>
          <p:cNvSpPr/>
          <p:nvPr/>
        </p:nvSpPr>
        <p:spPr>
          <a:xfrm>
            <a:off x="2286000" y="6182380"/>
            <a:ext cx="6705600" cy="523220"/>
          </a:xfrm>
          <a:prstGeom prst="rect">
            <a:avLst/>
          </a:prstGeom>
        </p:spPr>
        <p:txBody>
          <a:bodyPr wrap="square">
            <a:spAutoFit/>
          </a:bodyPr>
          <a:lstStyle/>
          <a:p>
            <a:pPr algn="just"/>
            <a:r>
              <a:rPr lang="en-US" sz="1400" b="1" dirty="0">
                <a:solidFill>
                  <a:srgbClr val="FFC000"/>
                </a:solidFill>
              </a:rPr>
              <a:t>(2015) The effect of early, comprehensive genomic testing on clinical care in neonatal diabetes: an international cohort study. Lancet. 386(9997):957–963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5029200"/>
          </a:xfrm>
        </p:spPr>
        <p:txBody>
          <a:bodyPr>
            <a:normAutofit fontScale="89375" lnSpcReduction="20000"/>
          </a:bodyPr>
          <a:lstStyle/>
          <a:p>
            <a:pPr algn="just">
              <a:buFont typeface="Wingdings" panose="05000000000000000000" pitchFamily="2" charset="2"/>
              <a:buChar char="Ø"/>
            </a:pPr>
            <a:r>
              <a:rPr lang="en-US" dirty="0">
                <a:latin typeface="Times New Roman" pitchFamily="18" charset="0"/>
                <a:cs typeface="Times New Roman" pitchFamily="18" charset="0"/>
              </a:rPr>
              <a:t>Monogenic diabetes should be considered in those with one or more of the following features: </a:t>
            </a:r>
          </a:p>
          <a:p>
            <a:pPr marL="514350" indent="-514350" algn="just"/>
            <a:r>
              <a:rPr lang="en-US" dirty="0">
                <a:latin typeface="Times New Roman" pitchFamily="18" charset="0"/>
                <a:cs typeface="Times New Roman" pitchFamily="18" charset="0"/>
              </a:rPr>
              <a:t>Age at diagnosis of less than 35 years</a:t>
            </a:r>
          </a:p>
          <a:p>
            <a:pPr marL="514350" indent="-514350" algn="just"/>
            <a:r>
              <a:rPr lang="en-US" dirty="0">
                <a:latin typeface="Times New Roman" pitchFamily="18" charset="0"/>
                <a:cs typeface="Times New Roman" pitchFamily="18" charset="0"/>
              </a:rPr>
              <a:t>HbA1c &lt; 7.5% at diagnosis</a:t>
            </a:r>
          </a:p>
          <a:p>
            <a:pPr marL="514350" indent="-514350" algn="just"/>
            <a:r>
              <a:rPr lang="en-US" dirty="0">
                <a:latin typeface="Times New Roman" pitchFamily="18" charset="0"/>
                <a:cs typeface="Times New Roman" pitchFamily="18" charset="0"/>
              </a:rPr>
              <a:t>One parent with diabetes </a:t>
            </a:r>
          </a:p>
          <a:p>
            <a:pPr marL="514350" indent="-514350" algn="just"/>
            <a:r>
              <a:rPr lang="en-US" dirty="0">
                <a:latin typeface="Times New Roman" pitchFamily="18" charset="0"/>
                <a:cs typeface="Times New Roman" pitchFamily="18" charset="0"/>
              </a:rPr>
              <a:t>Features of specific monogenic cause </a:t>
            </a:r>
            <a:r>
              <a:rPr lang="en-US" sz="2900" dirty="0">
                <a:latin typeface="Times New Roman" pitchFamily="18" charset="0"/>
                <a:cs typeface="Times New Roman" pitchFamily="18" charset="0"/>
              </a:rPr>
              <a:t>(</a:t>
            </a:r>
            <a:r>
              <a:rPr lang="en-US" sz="2400" dirty="0">
                <a:latin typeface="Times New Roman" pitchFamily="18" charset="0"/>
                <a:cs typeface="Times New Roman" pitchFamily="18" charset="0"/>
              </a:rPr>
              <a:t>e.g. renal cysts, partial </a:t>
            </a:r>
            <a:r>
              <a:rPr lang="en-US" sz="2400" dirty="0" err="1">
                <a:latin typeface="Times New Roman" pitchFamily="18" charset="0"/>
                <a:cs typeface="Times New Roman" pitchFamily="18" charset="0"/>
              </a:rPr>
              <a:t>lipodystrophy</a:t>
            </a:r>
            <a:r>
              <a:rPr lang="en-US" sz="2400" dirty="0">
                <a:latin typeface="Times New Roman" pitchFamily="18" charset="0"/>
                <a:cs typeface="Times New Roman" pitchFamily="18" charset="0"/>
              </a:rPr>
              <a:t>, maternally inherited deafness, severe insulin resistance in the absence of obesity</a:t>
            </a:r>
            <a:r>
              <a:rPr lang="en-US" sz="2900" dirty="0">
                <a:latin typeface="Times New Roman" pitchFamily="18" charset="0"/>
                <a:cs typeface="Times New Roman" pitchFamily="18" charset="0"/>
              </a:rPr>
              <a:t>)</a:t>
            </a:r>
          </a:p>
          <a:p>
            <a:pPr algn="just">
              <a:buNone/>
            </a:pPr>
            <a:endParaRPr lang="en-US" sz="2000" dirty="0">
              <a:latin typeface="Times New Roman" pitchFamily="18" charset="0"/>
              <a:cs typeface="Times New Roman" pitchFamily="18" charset="0"/>
            </a:endParaRPr>
          </a:p>
          <a:p>
            <a:pPr algn="just">
              <a:buFont typeface="Wingdings" panose="05000000000000000000" pitchFamily="2" charset="2"/>
              <a:buChar char="Ø"/>
            </a:pPr>
            <a:r>
              <a:rPr lang="en-US" dirty="0">
                <a:latin typeface="Times New Roman" pitchFamily="18" charset="0"/>
                <a:cs typeface="Times New Roman" pitchFamily="18" charset="0"/>
              </a:rPr>
              <a:t>Molecular genetic testing should only be considered if the </a:t>
            </a:r>
            <a:r>
              <a:rPr lang="en-US" dirty="0">
                <a:solidFill>
                  <a:srgbClr val="FFFF00"/>
                </a:solidFill>
                <a:latin typeface="Times New Roman" pitchFamily="18" charset="0"/>
                <a:cs typeface="Times New Roman" pitchFamily="18" charset="0"/>
              </a:rPr>
              <a:t>antibodies are negative </a:t>
            </a:r>
            <a:r>
              <a:rPr lang="en-US" dirty="0">
                <a:latin typeface="Times New Roman" pitchFamily="18" charset="0"/>
                <a:cs typeface="Times New Roman" pitchFamily="18" charset="0"/>
              </a:rPr>
              <a:t>and non-fasting</a:t>
            </a:r>
            <a:r>
              <a:rPr lang="en-US" dirty="0">
                <a:solidFill>
                  <a:srgbClr val="FFFF00"/>
                </a:solidFill>
                <a:latin typeface="Times New Roman" pitchFamily="18" charset="0"/>
                <a:cs typeface="Times New Roman" pitchFamily="18" charset="0"/>
              </a:rPr>
              <a:t> C-peptide is &gt;200</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pmol</a:t>
            </a:r>
            <a:r>
              <a:rPr lang="en-US" dirty="0">
                <a:latin typeface="Times New Roman" pitchFamily="18" charset="0"/>
                <a:cs typeface="Times New Roman" pitchFamily="18" charset="0"/>
              </a:rPr>
              <a:t>/l .</a:t>
            </a:r>
          </a:p>
          <a:p>
            <a:pPr algn="just">
              <a:buNone/>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17</a:t>
            </a:fld>
            <a:endParaRPr lang="en-US"/>
          </a:p>
        </p:txBody>
      </p:sp>
      <p:sp>
        <p:nvSpPr>
          <p:cNvPr id="6" name="Rectangle 5">
            <a:extLst>
              <a:ext uri="{FF2B5EF4-FFF2-40B4-BE49-F238E27FC236}">
                <a16:creationId xmlns:a16="http://schemas.microsoft.com/office/drawing/2014/main" id="{125B2499-30A4-469D-85D8-70E6E332B456}"/>
              </a:ext>
            </a:extLst>
          </p:cNvPr>
          <p:cNvSpPr/>
          <p:nvPr/>
        </p:nvSpPr>
        <p:spPr>
          <a:xfrm>
            <a:off x="2286000" y="5985790"/>
            <a:ext cx="6705600" cy="738664"/>
          </a:xfrm>
          <a:prstGeom prst="rect">
            <a:avLst/>
          </a:prstGeom>
        </p:spPr>
        <p:txBody>
          <a:bodyPr wrap="square">
            <a:spAutoFit/>
          </a:bodyPr>
          <a:lstStyle/>
          <a:p>
            <a:pPr algn="just"/>
            <a:r>
              <a:rPr lang="en-US" sz="1400" b="1" dirty="0">
                <a:solidFill>
                  <a:srgbClr val="FFC000"/>
                </a:solidFill>
              </a:rPr>
              <a:t>(2020) Absence of islet autoantibodies and modestly raised glucose values at diabetes</a:t>
            </a:r>
            <a:br>
              <a:rPr lang="en-US" sz="1400" b="1" dirty="0">
                <a:solidFill>
                  <a:srgbClr val="FFC000"/>
                </a:solidFill>
              </a:rPr>
            </a:br>
            <a:r>
              <a:rPr lang="en-US" sz="1400" b="1" dirty="0">
                <a:solidFill>
                  <a:srgbClr val="FFC000"/>
                </a:solidFill>
              </a:rPr>
              <a:t>diagnosis should lead to testing for MODY: lessons from a 5- year pediatric Swedish National Cohort Study. Diabetes Care 43(1):82–89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96875"/>
          </a:bodyPr>
          <a:lstStyle/>
          <a:p>
            <a:pPr algn="just">
              <a:buNone/>
            </a:pPr>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1778000" y="76200"/>
            <a:ext cx="5486400" cy="6671903"/>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1A6E4302-6D73-4081-AF7E-E29A1A119CC3}"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endParaRPr lang="en-US" dirty="0"/>
          </a:p>
        </p:txBody>
      </p:sp>
      <p:sp>
        <p:nvSpPr>
          <p:cNvPr id="1048598" name="Content Placeholder 2"/>
          <p:cNvSpPr>
            <a:spLocks noGrp="1"/>
          </p:cNvSpPr>
          <p:nvPr>
            <p:ph idx="1"/>
          </p:nvPr>
        </p:nvSpPr>
        <p:spPr>
          <a:xfrm>
            <a:off x="457200" y="2332037"/>
            <a:ext cx="8229600" cy="3840163"/>
          </a:xfrm>
        </p:spPr>
        <p:txBody>
          <a:bodyPr>
            <a:normAutofit fontScale="89375" lnSpcReduction="20000"/>
          </a:bodyPr>
          <a:lstStyle/>
          <a:p>
            <a:pPr algn="just"/>
            <a:r>
              <a:rPr lang="en-US" b="1" dirty="0">
                <a:solidFill>
                  <a:srgbClr val="FFFF00"/>
                </a:solidFill>
                <a:latin typeface="Times New Roman" pitchFamily="18" charset="0"/>
                <a:cs typeface="Times New Roman" pitchFamily="18" charset="0"/>
              </a:rPr>
              <a:t>Insulin deficiency</a:t>
            </a:r>
            <a:r>
              <a:rPr lang="en-US" dirty="0">
                <a:latin typeface="Times New Roman" pitchFamily="18" charset="0"/>
                <a:cs typeface="Times New Roman" pitchFamily="18" charset="0"/>
              </a:rPr>
              <a:t> associated with the use of </a:t>
            </a:r>
            <a:r>
              <a:rPr lang="en-US" b="1" dirty="0">
                <a:solidFill>
                  <a:srgbClr val="FFFF00"/>
                </a:solidFill>
                <a:latin typeface="Times New Roman" pitchFamily="18" charset="0"/>
                <a:cs typeface="Times New Roman" pitchFamily="18" charset="0"/>
              </a:rPr>
              <a:t>immune check-point inhibitors</a:t>
            </a:r>
            <a:r>
              <a:rPr lang="en-US" b="1" dirty="0">
                <a:latin typeface="Times New Roman" pitchFamily="18" charset="0"/>
                <a:cs typeface="Times New Roman" pitchFamily="18" charset="0"/>
              </a:rPr>
              <a:t>:</a:t>
            </a:r>
          </a:p>
          <a:p>
            <a:pPr algn="just">
              <a:buNone/>
            </a:pP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Insulin-dependent diabetes may occur in patients with cancers who are treated with checkpoint inhibitors (CPIs). Authors reviewed cases occurring over a 6-year period at two academic institutions and identified 27 patients in whom this developed, or an </a:t>
            </a:r>
            <a:r>
              <a:rPr lang="en-US" dirty="0">
                <a:solidFill>
                  <a:srgbClr val="FFFF00"/>
                </a:solidFill>
                <a:latin typeface="Times New Roman" pitchFamily="18" charset="0"/>
                <a:cs typeface="Times New Roman" pitchFamily="18" charset="0"/>
              </a:rPr>
              <a:t>incidence of 0.9%</a:t>
            </a:r>
            <a:r>
              <a:rPr lang="en-US" dirty="0">
                <a:latin typeface="Times New Roman" pitchFamily="18" charset="0"/>
                <a:cs typeface="Times New Roman" pitchFamily="18" charset="0"/>
              </a:rPr>
              <a:t>.</a:t>
            </a:r>
            <a:r>
              <a:rPr lang="en-US" dirty="0">
                <a:solidFill>
                  <a:srgbClr val="FFFF00"/>
                </a:solidFill>
                <a:latin typeface="Times New Roman" pitchFamily="18" charset="0"/>
                <a:cs typeface="Times New Roman" pitchFamily="18" charset="0"/>
              </a:rPr>
              <a:t>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19</a:t>
            </a:fld>
            <a:endParaRPr lang="en-US"/>
          </a:p>
        </p:txBody>
      </p:sp>
      <p:sp>
        <p:nvSpPr>
          <p:cNvPr id="6" name="Rectangle 5">
            <a:extLst>
              <a:ext uri="{FF2B5EF4-FFF2-40B4-BE49-F238E27FC236}">
                <a16:creationId xmlns:a16="http://schemas.microsoft.com/office/drawing/2014/main" id="{BA32A5AC-C7CC-48B3-990E-37E9A84643E1}"/>
              </a:ext>
            </a:extLst>
          </p:cNvPr>
          <p:cNvSpPr/>
          <p:nvPr/>
        </p:nvSpPr>
        <p:spPr>
          <a:xfrm>
            <a:off x="2286000" y="6172200"/>
            <a:ext cx="6705600" cy="523220"/>
          </a:xfrm>
          <a:prstGeom prst="rect">
            <a:avLst/>
          </a:prstGeom>
        </p:spPr>
        <p:txBody>
          <a:bodyPr wrap="square">
            <a:spAutoFit/>
          </a:bodyPr>
          <a:lstStyle/>
          <a:p>
            <a:pPr algn="just"/>
            <a:r>
              <a:rPr lang="en-US" sz="1400" b="1" dirty="0">
                <a:solidFill>
                  <a:srgbClr val="FFC000"/>
                </a:solidFill>
              </a:rPr>
              <a:t>(2018) Collateral damage: insulin-dependent diabetes induced with checkpoint inhibitors. Diabetes. 67(8):1471–1480 </a:t>
            </a:r>
          </a:p>
        </p:txBody>
      </p:sp>
      <p:pic>
        <p:nvPicPr>
          <p:cNvPr id="3" name="Picture 2">
            <a:extLst>
              <a:ext uri="{FF2B5EF4-FFF2-40B4-BE49-F238E27FC236}">
                <a16:creationId xmlns:a16="http://schemas.microsoft.com/office/drawing/2014/main" id="{BE16A318-358F-4341-B00E-A96CA5ACF7D3}"/>
              </a:ext>
            </a:extLst>
          </p:cNvPr>
          <p:cNvPicPr>
            <a:picLocks noChangeAspect="1"/>
          </p:cNvPicPr>
          <p:nvPr/>
        </p:nvPicPr>
        <p:blipFill>
          <a:blip r:embed="rId2"/>
          <a:stretch>
            <a:fillRect/>
          </a:stretch>
        </p:blipFill>
        <p:spPr>
          <a:xfrm>
            <a:off x="0" y="33476"/>
            <a:ext cx="9144000" cy="21763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D893A-B318-43F7-8354-137C6AB944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DB017E-6D9F-45E6-B26E-A932E093E3C9}"/>
              </a:ext>
            </a:extLst>
          </p:cNvPr>
          <p:cNvSpPr>
            <a:spLocks noGrp="1"/>
          </p:cNvSpPr>
          <p:nvPr>
            <p:ph idx="1"/>
          </p:nvPr>
        </p:nvSpPr>
        <p:spPr>
          <a:xfrm>
            <a:off x="457200" y="4983163"/>
            <a:ext cx="8229600" cy="1143000"/>
          </a:xfrm>
        </p:spPr>
        <p:txBody>
          <a:bodyPr>
            <a:normAutofit/>
          </a:bodyPr>
          <a:lstStyle/>
          <a:p>
            <a:pPr algn="ctr"/>
            <a:br>
              <a:rPr lang="en-US" sz="2800" b="0" i="0" dirty="0">
                <a:solidFill>
                  <a:srgbClr val="0000FF"/>
                </a:solidFill>
                <a:effectLst/>
                <a:latin typeface="-apple-system"/>
                <a:hlinkClick r:id="rId2">
                  <a:extLst>
                    <a:ext uri="{A12FA001-AC4F-418D-AE19-62706E023703}">
                      <ahyp:hlinkClr xmlns:ahyp="http://schemas.microsoft.com/office/drawing/2018/hyperlinkcolor" val="tx"/>
                    </a:ext>
                  </a:extLst>
                </a:hlinkClick>
              </a:rPr>
            </a:br>
            <a:r>
              <a:rPr lang="en-US" sz="1800" b="0" i="0" dirty="0">
                <a:solidFill>
                  <a:srgbClr val="FFFF00"/>
                </a:solidFill>
                <a:effectLst/>
                <a:latin typeface="-apple-system"/>
                <a:hlinkClick r:id="rId2">
                  <a:extLst>
                    <a:ext uri="{A12FA001-AC4F-418D-AE19-62706E023703}">
                      <ahyp:hlinkClr xmlns:ahyp="http://schemas.microsoft.com/office/drawing/2018/hyperlinkcolor" val="tx"/>
                    </a:ext>
                  </a:extLst>
                </a:hlinkClick>
              </a:rPr>
              <a:t>Published: 30 September 2021</a:t>
            </a:r>
            <a:endParaRPr lang="en-US" sz="1800" b="0" i="0" dirty="0">
              <a:solidFill>
                <a:srgbClr val="FFFF00"/>
              </a:solidFill>
              <a:effectLst/>
              <a:latin typeface="-apple-system"/>
            </a:endParaRPr>
          </a:p>
          <a:p>
            <a:pPr algn="ctr"/>
            <a:endParaRPr lang="en-US" sz="2800" dirty="0"/>
          </a:p>
        </p:txBody>
      </p:sp>
      <p:sp>
        <p:nvSpPr>
          <p:cNvPr id="4" name="Slide Number Placeholder 3">
            <a:extLst>
              <a:ext uri="{FF2B5EF4-FFF2-40B4-BE49-F238E27FC236}">
                <a16:creationId xmlns:a16="http://schemas.microsoft.com/office/drawing/2014/main" id="{C832C4A6-D1DE-45A9-92D3-E27054BA7F5D}"/>
              </a:ext>
            </a:extLst>
          </p:cNvPr>
          <p:cNvSpPr>
            <a:spLocks noGrp="1"/>
          </p:cNvSpPr>
          <p:nvPr>
            <p:ph type="sldNum" sz="quarter" idx="12"/>
          </p:nvPr>
        </p:nvSpPr>
        <p:spPr/>
        <p:txBody>
          <a:bodyPr/>
          <a:lstStyle/>
          <a:p>
            <a:fld id="{1A6E4302-6D73-4081-AF7E-E29A1A119CC3}" type="slidenum">
              <a:rPr lang="en-US" smtClean="0"/>
              <a:pPr/>
              <a:t>2</a:t>
            </a:fld>
            <a:endParaRPr lang="en-US"/>
          </a:p>
        </p:txBody>
      </p:sp>
      <p:pic>
        <p:nvPicPr>
          <p:cNvPr id="6" name="Picture 5">
            <a:extLst>
              <a:ext uri="{FF2B5EF4-FFF2-40B4-BE49-F238E27FC236}">
                <a16:creationId xmlns:a16="http://schemas.microsoft.com/office/drawing/2014/main" id="{F89D083F-76F3-4000-BDAD-DC3AFFCBF42A}"/>
              </a:ext>
            </a:extLst>
          </p:cNvPr>
          <p:cNvPicPr>
            <a:picLocks noChangeAspect="1"/>
          </p:cNvPicPr>
          <p:nvPr/>
        </p:nvPicPr>
        <p:blipFill>
          <a:blip r:embed="rId3"/>
          <a:stretch>
            <a:fillRect/>
          </a:stretch>
        </p:blipFill>
        <p:spPr>
          <a:xfrm>
            <a:off x="0" y="838200"/>
            <a:ext cx="9144000" cy="4198082"/>
          </a:xfrm>
          <a:prstGeom prst="rect">
            <a:avLst/>
          </a:prstGeom>
        </p:spPr>
      </p:pic>
    </p:spTree>
    <p:extLst>
      <p:ext uri="{BB962C8B-B14F-4D97-AF65-F5344CB8AC3E}">
        <p14:creationId xmlns:p14="http://schemas.microsoft.com/office/powerpoint/2010/main" val="359284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89375" lnSpcReduction="10000"/>
          </a:bodyPr>
          <a:lstStyle/>
          <a:p>
            <a:pPr algn="just"/>
            <a:r>
              <a:rPr lang="en-US" dirty="0">
                <a:latin typeface="Times New Roman" pitchFamily="18" charset="0"/>
                <a:cs typeface="Times New Roman" pitchFamily="18" charset="0"/>
              </a:rPr>
              <a:t>Monoclonal antibodies (</a:t>
            </a:r>
            <a:r>
              <a:rPr lang="en-US" dirty="0" err="1">
                <a:latin typeface="Times New Roman" pitchFamily="18" charset="0"/>
                <a:cs typeface="Times New Roman" pitchFamily="18" charset="0"/>
              </a:rPr>
              <a:t>mAbs</a:t>
            </a:r>
            <a:r>
              <a:rPr lang="en-US" dirty="0">
                <a:latin typeface="Times New Roman" pitchFamily="18" charset="0"/>
                <a:cs typeface="Times New Roman" pitchFamily="18" charset="0"/>
              </a:rPr>
              <a:t>) that </a:t>
            </a:r>
            <a:r>
              <a:rPr lang="en-US" b="1" dirty="0">
                <a:solidFill>
                  <a:srgbClr val="FFFF00"/>
                </a:solidFill>
                <a:latin typeface="Times New Roman" pitchFamily="18" charset="0"/>
                <a:cs typeface="Times New Roman" pitchFamily="18" charset="0"/>
              </a:rPr>
              <a:t>block</a:t>
            </a:r>
            <a:r>
              <a:rPr lang="en-US" dirty="0">
                <a:latin typeface="Times New Roman" pitchFamily="18" charset="0"/>
                <a:cs typeface="Times New Roman" pitchFamily="18" charset="0"/>
              </a:rPr>
              <a:t> </a:t>
            </a:r>
            <a:r>
              <a:rPr lang="en-US" dirty="0">
                <a:solidFill>
                  <a:srgbClr val="FFFF00"/>
                </a:solidFill>
                <a:latin typeface="Times New Roman" pitchFamily="18" charset="0"/>
                <a:cs typeface="Times New Roman" pitchFamily="18" charset="0"/>
              </a:rPr>
              <a:t>immune inhibitory ligands </a:t>
            </a:r>
            <a:r>
              <a:rPr lang="en-US" dirty="0">
                <a:latin typeface="Times New Roman" pitchFamily="18" charset="0"/>
                <a:cs typeface="Times New Roman" pitchFamily="18" charset="0"/>
              </a:rPr>
              <a:t>CTLA-4 and PD-1, known as immune checkpoint inhibitors (CPIs), have </a:t>
            </a:r>
            <a:r>
              <a:rPr lang="en-US" dirty="0">
                <a:solidFill>
                  <a:srgbClr val="FFFF00"/>
                </a:solidFill>
                <a:latin typeface="Times New Roman" pitchFamily="18" charset="0"/>
                <a:cs typeface="Times New Roman" pitchFamily="18" charset="0"/>
              </a:rPr>
              <a:t>revolutionized</a:t>
            </a:r>
            <a:r>
              <a:rPr lang="en-US" dirty="0">
                <a:latin typeface="Times New Roman" pitchFamily="18" charset="0"/>
                <a:cs typeface="Times New Roman" pitchFamily="18" charset="0"/>
              </a:rPr>
              <a:t> the treatment of cancers that are resistant to conventional cancer therapies. </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As a result, life expectancy of patients with malignancies such as melanoma, lung cancer, renal cell carcinoma, and several other cancers has significantly improved.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20</a:t>
            </a:fld>
            <a:endParaRPr lang="en-US"/>
          </a:p>
        </p:txBody>
      </p:sp>
      <p:sp>
        <p:nvSpPr>
          <p:cNvPr id="6" name="Rectangle 5">
            <a:extLst>
              <a:ext uri="{FF2B5EF4-FFF2-40B4-BE49-F238E27FC236}">
                <a16:creationId xmlns:a16="http://schemas.microsoft.com/office/drawing/2014/main" id="{BA32A5AC-C7CC-48B3-990E-37E9A84643E1}"/>
              </a:ext>
            </a:extLst>
          </p:cNvPr>
          <p:cNvSpPr/>
          <p:nvPr/>
        </p:nvSpPr>
        <p:spPr>
          <a:xfrm>
            <a:off x="2286000" y="6172200"/>
            <a:ext cx="6705600" cy="523220"/>
          </a:xfrm>
          <a:prstGeom prst="rect">
            <a:avLst/>
          </a:prstGeom>
        </p:spPr>
        <p:txBody>
          <a:bodyPr wrap="square">
            <a:spAutoFit/>
          </a:bodyPr>
          <a:lstStyle/>
          <a:p>
            <a:pPr algn="just"/>
            <a:r>
              <a:rPr lang="en-US" sz="1400" b="1" dirty="0">
                <a:solidFill>
                  <a:srgbClr val="FFC000"/>
                </a:solidFill>
              </a:rPr>
              <a:t>(2018) Collateral damage: insulin-dependent diabetes induced with checkpoint inhibitors. Diabetes. 67(8):1471–1480 </a:t>
            </a:r>
          </a:p>
        </p:txBody>
      </p:sp>
    </p:spTree>
    <p:extLst>
      <p:ext uri="{BB962C8B-B14F-4D97-AF65-F5344CB8AC3E}">
        <p14:creationId xmlns:p14="http://schemas.microsoft.com/office/powerpoint/2010/main" val="3998524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96875"/>
          </a:bodyPr>
          <a:lstStyle/>
          <a:p>
            <a:pPr algn="just">
              <a:buNone/>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21</a:t>
            </a:fld>
            <a:endParaRPr lang="en-US"/>
          </a:p>
        </p:txBody>
      </p:sp>
      <p:sp>
        <p:nvSpPr>
          <p:cNvPr id="6" name="Rectangle 5">
            <a:extLst>
              <a:ext uri="{FF2B5EF4-FFF2-40B4-BE49-F238E27FC236}">
                <a16:creationId xmlns:a16="http://schemas.microsoft.com/office/drawing/2014/main" id="{BA32A5AC-C7CC-48B3-990E-37E9A84643E1}"/>
              </a:ext>
            </a:extLst>
          </p:cNvPr>
          <p:cNvSpPr/>
          <p:nvPr/>
        </p:nvSpPr>
        <p:spPr>
          <a:xfrm>
            <a:off x="2286000" y="6172200"/>
            <a:ext cx="6705600" cy="523220"/>
          </a:xfrm>
          <a:prstGeom prst="rect">
            <a:avLst/>
          </a:prstGeom>
        </p:spPr>
        <p:txBody>
          <a:bodyPr wrap="square">
            <a:spAutoFit/>
          </a:bodyPr>
          <a:lstStyle/>
          <a:p>
            <a:pPr algn="just"/>
            <a:r>
              <a:rPr lang="en-US" sz="1400" b="1" dirty="0">
                <a:solidFill>
                  <a:srgbClr val="FFC000"/>
                </a:solidFill>
              </a:rPr>
              <a:t>(2018) Collateral damage: insulin-dependent diabetes induced with checkpoint inhibitors. Diabetes. 67(8):1471–1480 </a:t>
            </a:r>
          </a:p>
        </p:txBody>
      </p:sp>
      <p:pic>
        <p:nvPicPr>
          <p:cNvPr id="3" name="Picture 2">
            <a:extLst>
              <a:ext uri="{FF2B5EF4-FFF2-40B4-BE49-F238E27FC236}">
                <a16:creationId xmlns:a16="http://schemas.microsoft.com/office/drawing/2014/main" id="{34FD6E02-63D5-4889-A4A4-6B46ABB1B8E8}"/>
              </a:ext>
            </a:extLst>
          </p:cNvPr>
          <p:cNvPicPr>
            <a:picLocks noChangeAspect="1"/>
          </p:cNvPicPr>
          <p:nvPr/>
        </p:nvPicPr>
        <p:blipFill>
          <a:blip r:embed="rId2"/>
          <a:stretch>
            <a:fillRect/>
          </a:stretch>
        </p:blipFill>
        <p:spPr>
          <a:xfrm>
            <a:off x="195898" y="313894"/>
            <a:ext cx="4690329" cy="2877079"/>
          </a:xfrm>
          <a:prstGeom prst="rect">
            <a:avLst/>
          </a:prstGeom>
        </p:spPr>
      </p:pic>
      <p:pic>
        <p:nvPicPr>
          <p:cNvPr id="7" name="Picture 6">
            <a:extLst>
              <a:ext uri="{FF2B5EF4-FFF2-40B4-BE49-F238E27FC236}">
                <a16:creationId xmlns:a16="http://schemas.microsoft.com/office/drawing/2014/main" id="{FB2560B1-2895-4A54-BF3A-585C8A91C1A1}"/>
              </a:ext>
            </a:extLst>
          </p:cNvPr>
          <p:cNvPicPr>
            <a:picLocks noChangeAspect="1"/>
          </p:cNvPicPr>
          <p:nvPr/>
        </p:nvPicPr>
        <p:blipFill>
          <a:blip r:embed="rId3"/>
          <a:stretch>
            <a:fillRect/>
          </a:stretch>
        </p:blipFill>
        <p:spPr>
          <a:xfrm>
            <a:off x="781050" y="3429000"/>
            <a:ext cx="7600950" cy="2743200"/>
          </a:xfrm>
          <a:prstGeom prst="rect">
            <a:avLst/>
          </a:prstGeom>
        </p:spPr>
      </p:pic>
      <p:pic>
        <p:nvPicPr>
          <p:cNvPr id="9" name="Picture 8">
            <a:extLst>
              <a:ext uri="{FF2B5EF4-FFF2-40B4-BE49-F238E27FC236}">
                <a16:creationId xmlns:a16="http://schemas.microsoft.com/office/drawing/2014/main" id="{6FAC4685-4657-463D-A18C-E51EB552A786}"/>
              </a:ext>
            </a:extLst>
          </p:cNvPr>
          <p:cNvPicPr>
            <a:picLocks noChangeAspect="1"/>
          </p:cNvPicPr>
          <p:nvPr/>
        </p:nvPicPr>
        <p:blipFill>
          <a:blip r:embed="rId4"/>
          <a:stretch>
            <a:fillRect/>
          </a:stretch>
        </p:blipFill>
        <p:spPr>
          <a:xfrm>
            <a:off x="5025529" y="310357"/>
            <a:ext cx="3937005" cy="2871522"/>
          </a:xfrm>
          <a:prstGeom prst="rect">
            <a:avLst/>
          </a:prstGeom>
        </p:spPr>
      </p:pic>
    </p:spTree>
    <p:extLst>
      <p:ext uri="{BB962C8B-B14F-4D97-AF65-F5344CB8AC3E}">
        <p14:creationId xmlns:p14="http://schemas.microsoft.com/office/powerpoint/2010/main" val="2949807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fontScale="90000"/>
          </a:bodyPr>
          <a:lstStyle/>
          <a:p>
            <a:r>
              <a:rPr lang="en-US" dirty="0"/>
              <a:t>Section 3: Aims and goals of management of type 1 diabetes</a:t>
            </a:r>
          </a:p>
        </p:txBody>
      </p:sp>
      <p:sp>
        <p:nvSpPr>
          <p:cNvPr id="1048598" name="Content Placeholder 2"/>
          <p:cNvSpPr>
            <a:spLocks noGrp="1"/>
          </p:cNvSpPr>
          <p:nvPr>
            <p:ph idx="1"/>
          </p:nvPr>
        </p:nvSpPr>
        <p:spPr>
          <a:xfrm>
            <a:off x="457200" y="1295400"/>
            <a:ext cx="8229600" cy="5105400"/>
          </a:xfrm>
        </p:spPr>
        <p:txBody>
          <a:bodyPr>
            <a:noAutofit/>
          </a:bodyPr>
          <a:lstStyle/>
          <a:p>
            <a:pPr algn="just">
              <a:buNone/>
            </a:pPr>
            <a:endParaRPr lang="en-US" sz="2200" dirty="0">
              <a:latin typeface="Times New Roman" pitchFamily="18" charset="0"/>
              <a:cs typeface="Times New Roman" pitchFamily="18" charset="0"/>
            </a:endParaRPr>
          </a:p>
          <a:p>
            <a:pPr algn="just"/>
            <a:r>
              <a:rPr lang="en-US" sz="2200" dirty="0">
                <a:latin typeface="Times New Roman" pitchFamily="18" charset="0"/>
                <a:cs typeface="Times New Roman" pitchFamily="18" charset="0"/>
              </a:rPr>
              <a:t>The aim of diabetes care and management is to support people with type 1 diabetes to live a long and healthy life.</a:t>
            </a:r>
          </a:p>
          <a:p>
            <a:pPr algn="just"/>
            <a:endParaRPr lang="en-US" sz="1400" dirty="0">
              <a:latin typeface="Times New Roman" pitchFamily="18" charset="0"/>
              <a:cs typeface="Times New Roman" pitchFamily="18" charset="0"/>
            </a:endParaRPr>
          </a:p>
          <a:p>
            <a:pPr algn="just"/>
            <a:r>
              <a:rPr lang="en-US" sz="2200" dirty="0">
                <a:latin typeface="Times New Roman" pitchFamily="18" charset="0"/>
                <a:cs typeface="Times New Roman" pitchFamily="18" charset="0"/>
              </a:rPr>
              <a:t>With the use of </a:t>
            </a:r>
            <a:r>
              <a:rPr lang="en-US" sz="2200" b="1" dirty="0">
                <a:solidFill>
                  <a:srgbClr val="FFFF00"/>
                </a:solidFill>
                <a:latin typeface="Times New Roman" pitchFamily="18" charset="0"/>
                <a:cs typeface="Times New Roman" pitchFamily="18" charset="0"/>
              </a:rPr>
              <a:t>intensive insulin therapy </a:t>
            </a:r>
            <a:r>
              <a:rPr lang="en-US" sz="2200" dirty="0">
                <a:latin typeface="Times New Roman" pitchFamily="18" charset="0"/>
                <a:cs typeface="Times New Roman" pitchFamily="18" charset="0"/>
              </a:rPr>
              <a:t>aimed to achieve blood glucose levels close to the non-DM range:</a:t>
            </a:r>
          </a:p>
          <a:p>
            <a:pPr algn="ctr">
              <a:buNone/>
            </a:pPr>
            <a:r>
              <a:rPr lang="en-US" sz="2200" dirty="0">
                <a:latin typeface="Times New Roman" pitchFamily="18" charset="0"/>
                <a:cs typeface="Times New Roman" pitchFamily="18" charset="0"/>
              </a:rPr>
              <a:t> HbA1c  ~7.0%  </a:t>
            </a:r>
          </a:p>
          <a:p>
            <a:pPr algn="just">
              <a:buFont typeface="Wingdings" panose="05000000000000000000" pitchFamily="2" charset="2"/>
              <a:buChar char="Ø"/>
            </a:pPr>
            <a:r>
              <a:rPr lang="en-US" sz="2200" dirty="0">
                <a:latin typeface="Times New Roman"/>
                <a:cs typeface="Times New Roman"/>
              </a:rPr>
              <a:t>↓ 2% vs. standard care (HbA1c ~9.0%):</a:t>
            </a:r>
            <a:endParaRPr lang="en-US" sz="2200" dirty="0">
              <a:latin typeface="Times New Roman" pitchFamily="18" charset="0"/>
              <a:cs typeface="Times New Roman" pitchFamily="18" charset="0"/>
            </a:endParaRPr>
          </a:p>
          <a:p>
            <a:pPr algn="just"/>
            <a:r>
              <a:rPr lang="en-US" sz="2200" dirty="0">
                <a:latin typeface="Times New Roman" pitchFamily="18" charset="0"/>
                <a:cs typeface="Times New Roman" pitchFamily="18" charset="0"/>
              </a:rPr>
              <a:t>The risk of primary development of retinopathy </a:t>
            </a:r>
            <a:r>
              <a:rPr lang="en-US" sz="2200" dirty="0">
                <a:latin typeface="Times New Roman"/>
                <a:cs typeface="Times New Roman"/>
              </a:rPr>
              <a:t>↓75% </a:t>
            </a:r>
            <a:endParaRPr lang="en-US" sz="2200" dirty="0">
              <a:latin typeface="Times New Roman" pitchFamily="18" charset="0"/>
              <a:cs typeface="Times New Roman" pitchFamily="18" charset="0"/>
            </a:endParaRPr>
          </a:p>
          <a:p>
            <a:pPr algn="just"/>
            <a:r>
              <a:rPr lang="en-US" sz="2200" dirty="0">
                <a:latin typeface="Times New Roman" pitchFamily="18" charset="0"/>
                <a:cs typeface="Times New Roman" pitchFamily="18" charset="0"/>
              </a:rPr>
              <a:t>Progression of retinopathy </a:t>
            </a:r>
            <a:r>
              <a:rPr lang="en-US" sz="2200" dirty="0">
                <a:latin typeface="Times New Roman"/>
                <a:cs typeface="Times New Roman"/>
              </a:rPr>
              <a:t>↓ 54%</a:t>
            </a:r>
            <a:endParaRPr lang="en-US" sz="2200" dirty="0">
              <a:latin typeface="Times New Roman" pitchFamily="18" charset="0"/>
              <a:cs typeface="Times New Roman" pitchFamily="18" charset="0"/>
            </a:endParaRPr>
          </a:p>
          <a:p>
            <a:pPr algn="just"/>
            <a:r>
              <a:rPr lang="en-US" sz="2200" dirty="0">
                <a:latin typeface="Times New Roman" pitchFamily="18" charset="0"/>
                <a:cs typeface="Times New Roman" pitchFamily="18" charset="0"/>
              </a:rPr>
              <a:t>The development of </a:t>
            </a:r>
            <a:r>
              <a:rPr lang="en-US" sz="2200" dirty="0" err="1">
                <a:latin typeface="Times New Roman" pitchFamily="18" charset="0"/>
                <a:cs typeface="Times New Roman" pitchFamily="18" charset="0"/>
              </a:rPr>
              <a:t>microalbuminuria</a:t>
            </a:r>
            <a:r>
              <a:rPr lang="en-US" sz="2200" dirty="0">
                <a:latin typeface="Times New Roman" pitchFamily="18" charset="0"/>
                <a:cs typeface="Times New Roman" pitchFamily="18" charset="0"/>
              </a:rPr>
              <a:t> </a:t>
            </a:r>
            <a:r>
              <a:rPr lang="en-US" sz="2200" dirty="0">
                <a:latin typeface="Times New Roman"/>
                <a:cs typeface="Times New Roman"/>
              </a:rPr>
              <a:t>↓ 39%</a:t>
            </a:r>
            <a:endParaRPr lang="en-US" sz="2200" dirty="0">
              <a:latin typeface="Times New Roman" pitchFamily="18" charset="0"/>
              <a:cs typeface="Times New Roman" pitchFamily="18" charset="0"/>
            </a:endParaRPr>
          </a:p>
          <a:p>
            <a:pPr algn="just"/>
            <a:r>
              <a:rPr lang="en-US" sz="2200" dirty="0">
                <a:latin typeface="Times New Roman" pitchFamily="18" charset="0"/>
                <a:cs typeface="Times New Roman" pitchFamily="18" charset="0"/>
              </a:rPr>
              <a:t>Clinical neuropathy by 60% </a:t>
            </a:r>
            <a:r>
              <a:rPr lang="en-US" sz="2200" dirty="0">
                <a:latin typeface="Times New Roman"/>
                <a:cs typeface="Times New Roman"/>
              </a:rPr>
              <a:t>↓</a:t>
            </a:r>
            <a:r>
              <a:rPr lang="en-US" sz="2200" dirty="0">
                <a:latin typeface="Times New Roman" pitchFamily="18" charset="0"/>
                <a:cs typeface="Times New Roman" pitchFamily="18" charset="0"/>
              </a:rPr>
              <a:t>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22</a:t>
            </a:fld>
            <a:endParaRPr lang="en-US"/>
          </a:p>
        </p:txBody>
      </p:sp>
      <p:sp>
        <p:nvSpPr>
          <p:cNvPr id="6" name="Rectangle 5"/>
          <p:cNvSpPr/>
          <p:nvPr/>
        </p:nvSpPr>
        <p:spPr>
          <a:xfrm>
            <a:off x="2286000" y="5782557"/>
            <a:ext cx="6705600" cy="954107"/>
          </a:xfrm>
          <a:prstGeom prst="rect">
            <a:avLst/>
          </a:prstGeom>
        </p:spPr>
        <p:txBody>
          <a:bodyPr wrap="square">
            <a:spAutoFit/>
          </a:bodyPr>
          <a:lstStyle/>
          <a:p>
            <a:pPr algn="just"/>
            <a:r>
              <a:rPr lang="en-US" sz="1400" b="1" dirty="0">
                <a:solidFill>
                  <a:srgbClr val="FFC000"/>
                </a:solidFill>
              </a:rPr>
              <a:t>The Diabetes Control and Complications Trial (DCCT)/ Epidemiology of Diabetes Interventions and Complications (EDIC) Study Research Group (2016) Intensive diabetes treatment and cardiovascular outcomes in type 1 diabetes: the DCCT/EDIC study 30-year follow-up. Diabetes Care 39(5): 686–693</a:t>
            </a:r>
            <a:endParaRPr lang="fa-IR" sz="1400" b="1" dirty="0">
              <a:solidFill>
                <a:srgbClr val="FFC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endParaRPr lang="en-US" dirty="0"/>
          </a:p>
        </p:txBody>
      </p:sp>
      <p:sp>
        <p:nvSpPr>
          <p:cNvPr id="1048598" name="Content Placeholder 2"/>
          <p:cNvSpPr>
            <a:spLocks noGrp="1"/>
          </p:cNvSpPr>
          <p:nvPr>
            <p:ph idx="1"/>
          </p:nvPr>
        </p:nvSpPr>
        <p:spPr>
          <a:xfrm>
            <a:off x="457200" y="1524000"/>
            <a:ext cx="8229600" cy="5105400"/>
          </a:xfrm>
        </p:spPr>
        <p:txBody>
          <a:bodyPr>
            <a:noAutofit/>
          </a:bodyPr>
          <a:lstStyle/>
          <a:p>
            <a:pPr algn="just"/>
            <a:r>
              <a:rPr lang="en-US" sz="2600" dirty="0">
                <a:latin typeface="Times New Roman" pitchFamily="18" charset="0"/>
                <a:cs typeface="Times New Roman" pitchFamily="18" charset="0"/>
              </a:rPr>
              <a:t>Reductions in incident </a:t>
            </a:r>
            <a:r>
              <a:rPr lang="en-US" sz="2600" dirty="0">
                <a:solidFill>
                  <a:srgbClr val="FFFF00"/>
                </a:solidFill>
                <a:latin typeface="Times New Roman" pitchFamily="18" charset="0"/>
                <a:cs typeface="Times New Roman" pitchFamily="18" charset="0"/>
              </a:rPr>
              <a:t>cardiovascular disease </a:t>
            </a:r>
            <a:r>
              <a:rPr lang="en-US" sz="2600" dirty="0">
                <a:latin typeface="Times New Roman" pitchFamily="18" charset="0"/>
                <a:cs typeface="Times New Roman" pitchFamily="18" charset="0"/>
              </a:rPr>
              <a:t>and </a:t>
            </a:r>
            <a:r>
              <a:rPr lang="en-US" sz="2600" dirty="0">
                <a:solidFill>
                  <a:srgbClr val="FFFF00"/>
                </a:solidFill>
                <a:latin typeface="Times New Roman" pitchFamily="18" charset="0"/>
                <a:cs typeface="Times New Roman" pitchFamily="18" charset="0"/>
              </a:rPr>
              <a:t>mortality</a:t>
            </a:r>
            <a:r>
              <a:rPr lang="en-US" sz="2600" dirty="0">
                <a:latin typeface="Times New Roman" pitchFamily="18" charset="0"/>
                <a:cs typeface="Times New Roman" pitchFamily="18" charset="0"/>
              </a:rPr>
              <a:t> in the intensively-treated group emerged with time.</a:t>
            </a:r>
          </a:p>
          <a:p>
            <a:pPr algn="just">
              <a:buNone/>
            </a:pPr>
            <a:endParaRPr lang="en-US" sz="1600" dirty="0">
              <a:latin typeface="Times New Roman" pitchFamily="18" charset="0"/>
              <a:cs typeface="Times New Roman" pitchFamily="18" charset="0"/>
            </a:endParaRPr>
          </a:p>
          <a:p>
            <a:pPr algn="just">
              <a:buFont typeface="Wingdings" pitchFamily="2" charset="2"/>
              <a:buChar char="Ø"/>
            </a:pPr>
            <a:r>
              <a:rPr lang="en-US" sz="2600" dirty="0">
                <a:latin typeface="Times New Roman" pitchFamily="18" charset="0"/>
                <a:cs typeface="Times New Roman" pitchFamily="18" charset="0"/>
              </a:rPr>
              <a:t>Achievement of lower HbA1c levels than the goal of (7%) may be acceptable, and even beneficial,</a:t>
            </a:r>
          </a:p>
          <a:p>
            <a:pPr algn="just">
              <a:buFont typeface="Wingdings" pitchFamily="2" charset="2"/>
              <a:buChar char="Ø"/>
            </a:pPr>
            <a:r>
              <a:rPr lang="en-US" sz="2600" dirty="0">
                <a:latin typeface="Times New Roman" pitchFamily="18" charset="0"/>
                <a:cs typeface="Times New Roman" pitchFamily="18" charset="0"/>
              </a:rPr>
              <a:t>Less-stringent HbA1c goals (&lt;8.0%) may be appropriate for individuals with limited life expectancy or where the harms of treatment are greater.</a:t>
            </a:r>
          </a:p>
          <a:p>
            <a:pPr algn="just">
              <a:buNone/>
            </a:pPr>
            <a:r>
              <a:rPr lang="en-US" sz="2600" dirty="0">
                <a:latin typeface="Times New Roman" pitchFamily="18" charset="0"/>
                <a:cs typeface="Times New Roman" pitchFamily="18" charset="0"/>
              </a:rPr>
              <a:t>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23</a:t>
            </a:fld>
            <a:endParaRPr lang="en-US"/>
          </a:p>
        </p:txBody>
      </p:sp>
      <p:sp>
        <p:nvSpPr>
          <p:cNvPr id="6" name="Rectangle 5"/>
          <p:cNvSpPr/>
          <p:nvPr/>
        </p:nvSpPr>
        <p:spPr>
          <a:xfrm>
            <a:off x="2286000" y="5752708"/>
            <a:ext cx="6705600" cy="954107"/>
          </a:xfrm>
          <a:prstGeom prst="rect">
            <a:avLst/>
          </a:prstGeom>
        </p:spPr>
        <p:txBody>
          <a:bodyPr wrap="square">
            <a:spAutoFit/>
          </a:bodyPr>
          <a:lstStyle/>
          <a:p>
            <a:pPr algn="just"/>
            <a:r>
              <a:rPr lang="en-US" sz="1400" b="1" dirty="0">
                <a:solidFill>
                  <a:srgbClr val="FFC000"/>
                </a:solidFill>
              </a:rPr>
              <a:t>The Diabetes Control and Complications Trial (DCCT)/ Epidemiology of Diabetes Interventions and Complications (EDIC) Study Research Group (2016) Intensive diabetes treatment and cardiovascular outcomes in type 1 diabetes: the DCCT/EDIC study 30-year follow-up. Diabetes Care 39(5): 686–693</a:t>
            </a:r>
            <a:endParaRPr lang="fa-IR" sz="1400" b="1" dirty="0">
              <a:solidFill>
                <a:srgbClr val="FFC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89375"/>
          </a:bodyPr>
          <a:lstStyle/>
          <a:p>
            <a:pPr algn="just"/>
            <a:r>
              <a:rPr lang="en-US" dirty="0">
                <a:latin typeface="Times New Roman" pitchFamily="18" charset="0"/>
                <a:cs typeface="Times New Roman" pitchFamily="18" charset="0"/>
              </a:rPr>
              <a:t>With </a:t>
            </a:r>
            <a:r>
              <a:rPr lang="en-US" dirty="0">
                <a:solidFill>
                  <a:srgbClr val="FFFF00"/>
                </a:solidFill>
                <a:latin typeface="Times New Roman" pitchFamily="18" charset="0"/>
                <a:cs typeface="Times New Roman" pitchFamily="18" charset="0"/>
              </a:rPr>
              <a:t>newer glucose monitoring technologies, </a:t>
            </a:r>
            <a:r>
              <a:rPr lang="en-US" dirty="0">
                <a:latin typeface="Times New Roman" pitchFamily="18" charset="0"/>
                <a:cs typeface="Times New Roman" pitchFamily="18" charset="0"/>
              </a:rPr>
              <a:t>although the evidence of HbA1c reduction remains the most robust measure</a:t>
            </a:r>
          </a:p>
          <a:p>
            <a:pPr algn="just"/>
            <a:r>
              <a:rPr lang="en-US" dirty="0">
                <a:latin typeface="Times New Roman" pitchFamily="18" charset="0"/>
                <a:cs typeface="Times New Roman" pitchFamily="18" charset="0"/>
              </a:rPr>
              <a:t>More recent studies have begun to examine the relationship between </a:t>
            </a:r>
            <a:r>
              <a:rPr lang="en-US" b="1" dirty="0">
                <a:solidFill>
                  <a:srgbClr val="FFFF00"/>
                </a:solidFill>
                <a:latin typeface="Times New Roman" pitchFamily="18" charset="0"/>
                <a:cs typeface="Times New Roman" pitchFamily="18" charset="0"/>
              </a:rPr>
              <a:t>time that glucose is within the target range </a:t>
            </a:r>
            <a:r>
              <a:rPr lang="en-US" dirty="0">
                <a:latin typeface="Times New Roman" pitchFamily="18" charset="0"/>
                <a:cs typeface="Times New Roman" pitchFamily="18" charset="0"/>
              </a:rPr>
              <a:t>and </a:t>
            </a:r>
            <a:r>
              <a:rPr lang="en-US" dirty="0">
                <a:solidFill>
                  <a:srgbClr val="FFFF00"/>
                </a:solidFill>
                <a:latin typeface="Times New Roman" pitchFamily="18" charset="0"/>
                <a:cs typeface="Times New Roman" pitchFamily="18" charset="0"/>
              </a:rPr>
              <a:t>long-term complications </a:t>
            </a:r>
            <a:r>
              <a:rPr lang="en-US" dirty="0">
                <a:latin typeface="Times New Roman" pitchFamily="18" charset="0"/>
                <a:cs typeface="Times New Roman" pitchFamily="18" charset="0"/>
              </a:rPr>
              <a:t>and have provided the basis for </a:t>
            </a:r>
            <a:r>
              <a:rPr lang="en-US" dirty="0" err="1">
                <a:latin typeface="Times New Roman" pitchFamily="18" charset="0"/>
                <a:cs typeface="Times New Roman" pitchFamily="18" charset="0"/>
              </a:rPr>
              <a:t>glycaemic</a:t>
            </a:r>
            <a:r>
              <a:rPr lang="en-US" dirty="0">
                <a:latin typeface="Times New Roman" pitchFamily="18" charset="0"/>
                <a:cs typeface="Times New Roman" pitchFamily="18" charset="0"/>
              </a:rPr>
              <a:t> targets. </a:t>
            </a:r>
          </a:p>
          <a:p>
            <a:pPr algn="just"/>
            <a:r>
              <a:rPr lang="en-US" dirty="0">
                <a:latin typeface="Times New Roman" pitchFamily="18" charset="0"/>
                <a:cs typeface="Times New Roman" pitchFamily="18" charset="0"/>
              </a:rPr>
              <a:t>TIR is associated with </a:t>
            </a:r>
            <a:r>
              <a:rPr lang="en-US" dirty="0" err="1">
                <a:latin typeface="Times New Roman" pitchFamily="18" charset="0"/>
                <a:cs typeface="Times New Roman" pitchFamily="18" charset="0"/>
              </a:rPr>
              <a:t>microvascular</a:t>
            </a:r>
            <a:r>
              <a:rPr lang="en-US" dirty="0">
                <a:latin typeface="Times New Roman" pitchFamily="18" charset="0"/>
                <a:cs typeface="Times New Roman" pitchFamily="18" charset="0"/>
              </a:rPr>
              <a:t> complications.</a:t>
            </a:r>
          </a:p>
        </p:txBody>
      </p:sp>
      <p:sp>
        <p:nvSpPr>
          <p:cNvPr id="5" name="Slide Number Placeholder 4"/>
          <p:cNvSpPr>
            <a:spLocks noGrp="1"/>
          </p:cNvSpPr>
          <p:nvPr>
            <p:ph type="sldNum" sz="quarter" idx="12"/>
          </p:nvPr>
        </p:nvSpPr>
        <p:spPr/>
        <p:txBody>
          <a:bodyPr/>
          <a:lstStyle/>
          <a:p>
            <a:fld id="{1A6E4302-6D73-4081-AF7E-E29A1A119CC3}" type="slidenum">
              <a:rPr lang="en-US" smtClean="0"/>
              <a:pPr/>
              <a:t>24</a:t>
            </a:fld>
            <a:endParaRPr lang="en-US"/>
          </a:p>
        </p:txBody>
      </p:sp>
      <p:sp>
        <p:nvSpPr>
          <p:cNvPr id="6" name="Rectangle 5"/>
          <p:cNvSpPr/>
          <p:nvPr/>
        </p:nvSpPr>
        <p:spPr>
          <a:xfrm>
            <a:off x="2286000" y="6167735"/>
            <a:ext cx="6705600" cy="523220"/>
          </a:xfrm>
          <a:prstGeom prst="rect">
            <a:avLst/>
          </a:prstGeom>
        </p:spPr>
        <p:txBody>
          <a:bodyPr wrap="square">
            <a:spAutoFit/>
          </a:bodyPr>
          <a:lstStyle/>
          <a:p>
            <a:pPr algn="just"/>
            <a:r>
              <a:rPr lang="en-US" sz="1400" b="1" dirty="0">
                <a:solidFill>
                  <a:srgbClr val="FFC000"/>
                </a:solidFill>
              </a:rPr>
              <a:t>(2019) Validation of time in range as an outcome measure for diabetes clinical trials. Diabetes Care 42(3):400–405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5105400"/>
          </a:xfrm>
        </p:spPr>
        <p:txBody>
          <a:bodyPr>
            <a:normAutofit fontScale="96875" lnSpcReduction="10000"/>
          </a:bodyPr>
          <a:lstStyle/>
          <a:p>
            <a:pPr algn="just"/>
            <a:r>
              <a:rPr lang="en-US" sz="2800" dirty="0">
                <a:latin typeface="Times New Roman" pitchFamily="18" charset="0"/>
                <a:cs typeface="Times New Roman" pitchFamily="18" charset="0"/>
              </a:rPr>
              <a:t>Further measurements that complement HbA1c and BGM are assessments of the </a:t>
            </a:r>
            <a:r>
              <a:rPr lang="en-US" sz="2800" b="1" dirty="0">
                <a:solidFill>
                  <a:srgbClr val="FFFF00"/>
                </a:solidFill>
                <a:latin typeface="Times New Roman" pitchFamily="18" charset="0"/>
                <a:cs typeface="Times New Roman" pitchFamily="18" charset="0"/>
              </a:rPr>
              <a:t>glucose management indicator (GMI)</a:t>
            </a:r>
            <a:r>
              <a:rPr lang="en-US" sz="2800" dirty="0">
                <a:latin typeface="Times New Roman" pitchFamily="18" charset="0"/>
                <a:cs typeface="Times New Roman" pitchFamily="18" charset="0"/>
              </a:rPr>
              <a:t> and </a:t>
            </a:r>
            <a:r>
              <a:rPr lang="en-US" sz="2800" b="1" dirty="0">
                <a:solidFill>
                  <a:srgbClr val="FFFF00"/>
                </a:solidFill>
                <a:latin typeface="Times New Roman" pitchFamily="18" charset="0"/>
                <a:cs typeface="Times New Roman" pitchFamily="18" charset="0"/>
              </a:rPr>
              <a:t>time in range (TIR) </a:t>
            </a:r>
            <a:r>
              <a:rPr lang="en-US" sz="2800" dirty="0">
                <a:latin typeface="Times New Roman" pitchFamily="18" charset="0"/>
                <a:cs typeface="Times New Roman" pitchFamily="18" charset="0"/>
              </a:rPr>
              <a:t>from </a:t>
            </a:r>
            <a:r>
              <a:rPr lang="en-US" sz="2800" dirty="0">
                <a:solidFill>
                  <a:srgbClr val="FFFF00"/>
                </a:solidFill>
                <a:latin typeface="Times New Roman" pitchFamily="18" charset="0"/>
                <a:cs typeface="Times New Roman" pitchFamily="18" charset="0"/>
              </a:rPr>
              <a:t>continuous glucose monitoring (CGM)</a:t>
            </a:r>
            <a:r>
              <a:rPr lang="en-US" sz="2800" dirty="0">
                <a:latin typeface="Times New Roman" pitchFamily="18" charset="0"/>
                <a:cs typeface="Times New Roman" pitchFamily="18" charset="0"/>
              </a:rPr>
              <a:t> data. </a:t>
            </a:r>
          </a:p>
          <a:p>
            <a:pPr algn="just">
              <a:buNone/>
            </a:pPr>
            <a:endParaRPr lang="en-US" sz="2800" dirty="0">
              <a:latin typeface="Times New Roman" pitchFamily="18" charset="0"/>
              <a:cs typeface="Times New Roman" pitchFamily="18" charset="0"/>
            </a:endParaRPr>
          </a:p>
          <a:p>
            <a:pPr algn="just">
              <a:buNone/>
            </a:pPr>
            <a:r>
              <a:rPr lang="en-US" sz="2800" dirty="0">
                <a:latin typeface="Times New Roman" pitchFamily="18" charset="0"/>
                <a:cs typeface="Times New Roman" pitchFamily="18" charset="0"/>
              </a:rPr>
              <a:t>GMI is calculated based on the </a:t>
            </a:r>
            <a:r>
              <a:rPr lang="en-US" sz="2800" b="1" dirty="0">
                <a:solidFill>
                  <a:srgbClr val="FFFF00"/>
                </a:solidFill>
                <a:latin typeface="Times New Roman" pitchFamily="18" charset="0"/>
                <a:cs typeface="Times New Roman" pitchFamily="18" charset="0"/>
              </a:rPr>
              <a:t>average sensor glucose </a:t>
            </a:r>
            <a:r>
              <a:rPr lang="en-US" sz="2800" dirty="0">
                <a:latin typeface="Times New Roman" pitchFamily="18" charset="0"/>
                <a:cs typeface="Times New Roman" pitchFamily="18" charset="0"/>
              </a:rPr>
              <a:t>over </a:t>
            </a:r>
            <a:r>
              <a:rPr lang="en-US" sz="2800" dirty="0">
                <a:solidFill>
                  <a:srgbClr val="FFFF00"/>
                </a:solidFill>
                <a:latin typeface="Times New Roman" pitchFamily="18" charset="0"/>
                <a:cs typeface="Times New Roman" pitchFamily="18" charset="0"/>
              </a:rPr>
              <a:t>the last 14 days</a:t>
            </a:r>
            <a:r>
              <a:rPr lang="en-US" sz="2800" dirty="0">
                <a:latin typeface="Times New Roman" pitchFamily="18" charset="0"/>
                <a:cs typeface="Times New Roman" pitchFamily="18" charset="0"/>
              </a:rPr>
              <a:t>, ~ HbA1C.</a:t>
            </a:r>
          </a:p>
          <a:p>
            <a:pPr algn="just">
              <a:buNone/>
            </a:pPr>
            <a:endParaRPr lang="en-US" sz="2800" dirty="0">
              <a:latin typeface="Times New Roman" pitchFamily="18" charset="0"/>
              <a:cs typeface="Times New Roman" pitchFamily="18" charset="0"/>
            </a:endParaRPr>
          </a:p>
          <a:p>
            <a:pPr algn="just">
              <a:buNone/>
            </a:pPr>
            <a:r>
              <a:rPr lang="en-US" sz="2800" dirty="0">
                <a:latin typeface="Times New Roman" pitchFamily="18" charset="0"/>
                <a:cs typeface="Times New Roman" pitchFamily="18" charset="0"/>
              </a:rPr>
              <a:t>GMI and TIR may be more useful than HbA1c:</a:t>
            </a:r>
          </a:p>
          <a:p>
            <a:pPr algn="just">
              <a:buFont typeface="Wingdings" pitchFamily="2" charset="2"/>
              <a:buChar char="Ø"/>
            </a:pPr>
            <a:r>
              <a:rPr lang="en-US" sz="2800" dirty="0">
                <a:latin typeface="Times New Roman" pitchFamily="18" charset="0"/>
                <a:cs typeface="Times New Roman" pitchFamily="18" charset="0"/>
              </a:rPr>
              <a:t> Reflecting more </a:t>
            </a:r>
            <a:r>
              <a:rPr lang="en-US" sz="2800" dirty="0">
                <a:solidFill>
                  <a:srgbClr val="FFFF00"/>
                </a:solidFill>
                <a:latin typeface="Times New Roman" pitchFamily="18" charset="0"/>
                <a:cs typeface="Times New Roman" pitchFamily="18" charset="0"/>
              </a:rPr>
              <a:t>recent blood glucose levels</a:t>
            </a:r>
          </a:p>
          <a:p>
            <a:pPr algn="just">
              <a:buFont typeface="Wingdings" pitchFamily="2" charset="2"/>
              <a:buChar char="Ø"/>
            </a:pPr>
            <a:r>
              <a:rPr lang="en-US" sz="2800" dirty="0">
                <a:latin typeface="Times New Roman" pitchFamily="18" charset="0"/>
                <a:cs typeface="Times New Roman" pitchFamily="18" charset="0"/>
              </a:rPr>
              <a:t> Providing more </a:t>
            </a:r>
            <a:r>
              <a:rPr lang="en-US" sz="2800" dirty="0">
                <a:solidFill>
                  <a:srgbClr val="FFFF00"/>
                </a:solidFill>
                <a:latin typeface="Times New Roman" pitchFamily="18" charset="0"/>
                <a:cs typeface="Times New Roman" pitchFamily="18" charset="0"/>
              </a:rPr>
              <a:t>detailed clinical information</a:t>
            </a:r>
            <a:r>
              <a:rPr lang="en-US" sz="2800" dirty="0">
                <a:latin typeface="Times New Roman" pitchFamily="18" charset="0"/>
                <a:cs typeface="Times New Roman" pitchFamily="18" charset="0"/>
              </a:rPr>
              <a:t>.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381000" y="1447800"/>
            <a:ext cx="8229600" cy="5029200"/>
          </a:xfrm>
        </p:spPr>
        <p:txBody>
          <a:bodyPr>
            <a:noAutofit/>
          </a:bodyPr>
          <a:lstStyle/>
          <a:p>
            <a:pPr algn="just">
              <a:buFont typeface="Wingdings" pitchFamily="2" charset="2"/>
              <a:buChar char="Ø"/>
            </a:pPr>
            <a:r>
              <a:rPr lang="en-US" sz="2800" dirty="0">
                <a:latin typeface="Times New Roman" pitchFamily="18" charset="0"/>
                <a:cs typeface="Times New Roman" pitchFamily="18" charset="0"/>
              </a:rPr>
              <a:t>A typical GMI goal  = &lt;7.0%</a:t>
            </a:r>
          </a:p>
          <a:p>
            <a:pPr algn="just">
              <a:buFont typeface="Wingdings" pitchFamily="2" charset="2"/>
              <a:buChar char="Ø"/>
            </a:pPr>
            <a:r>
              <a:rPr lang="en-US" sz="2800" dirty="0">
                <a:latin typeface="Times New Roman" pitchFamily="18" charset="0"/>
                <a:cs typeface="Times New Roman" pitchFamily="18" charset="0"/>
              </a:rPr>
              <a:t>TIR : 70–180 mg/dl</a:t>
            </a:r>
          </a:p>
          <a:p>
            <a:pPr algn="just">
              <a:buFont typeface="Wingdings" pitchFamily="2" charset="2"/>
              <a:buChar char="Ø"/>
            </a:pPr>
            <a:r>
              <a:rPr lang="en-US" sz="2800" dirty="0">
                <a:latin typeface="Times New Roman" pitchFamily="18" charset="0"/>
                <a:cs typeface="Times New Roman" pitchFamily="18" charset="0"/>
              </a:rPr>
              <a:t>Time below range (TBR) :  &lt;70 mg/dl</a:t>
            </a:r>
            <a:r>
              <a:rPr lang="en-US" sz="2400" dirty="0">
                <a:latin typeface="Times New Roman" pitchFamily="18" charset="0"/>
                <a:cs typeface="Times New Roman" pitchFamily="18" charset="0"/>
              </a:rPr>
              <a:t> (risk alert level)</a:t>
            </a:r>
            <a:endParaRPr lang="en-US" sz="2800" dirty="0">
              <a:latin typeface="Times New Roman" pitchFamily="18" charset="0"/>
              <a:cs typeface="Times New Roman" pitchFamily="18" charset="0"/>
            </a:endParaRPr>
          </a:p>
          <a:p>
            <a:pPr algn="just">
              <a:buNone/>
            </a:pPr>
            <a:r>
              <a:rPr lang="en-US" sz="2800" dirty="0">
                <a:latin typeface="Times New Roman" pitchFamily="18" charset="0"/>
                <a:cs typeface="Times New Roman" pitchFamily="18" charset="0"/>
              </a:rPr>
              <a:t>                                                &lt;54 mg/dl</a:t>
            </a:r>
            <a:r>
              <a:rPr lang="en-US" sz="2000" dirty="0">
                <a:latin typeface="Times New Roman" pitchFamily="18" charset="0"/>
                <a:cs typeface="Times New Roman" pitchFamily="18" charset="0"/>
              </a:rPr>
              <a:t> </a:t>
            </a:r>
            <a:r>
              <a:rPr lang="en-US" sz="1800" dirty="0">
                <a:latin typeface="Times New Roman" pitchFamily="18" charset="0"/>
                <a:cs typeface="Times New Roman" pitchFamily="18" charset="0"/>
              </a:rPr>
              <a:t>(clinically significant)</a:t>
            </a:r>
            <a:endParaRPr lang="en-US" sz="2800" dirty="0">
              <a:latin typeface="Times New Roman" pitchFamily="18" charset="0"/>
              <a:cs typeface="Times New Roman" pitchFamily="18" charset="0"/>
            </a:endParaRPr>
          </a:p>
          <a:p>
            <a:pPr algn="just">
              <a:buNone/>
            </a:pPr>
            <a:r>
              <a:rPr lang="en-US" sz="2400" dirty="0">
                <a:latin typeface="Times New Roman" pitchFamily="18" charset="0"/>
                <a:cs typeface="Times New Roman" pitchFamily="18" charset="0"/>
              </a:rPr>
              <a:t>    </a:t>
            </a:r>
          </a:p>
          <a:p>
            <a:pPr algn="just">
              <a:buFont typeface="Wingdings" pitchFamily="2" charset="2"/>
              <a:buChar char="Ø"/>
            </a:pPr>
            <a:r>
              <a:rPr lang="en-US" sz="2400" dirty="0">
                <a:latin typeface="Times New Roman" pitchFamily="18" charset="0"/>
                <a:cs typeface="Times New Roman" pitchFamily="18" charset="0"/>
              </a:rPr>
              <a:t>Target </a:t>
            </a:r>
            <a:r>
              <a:rPr lang="en-US" sz="2400" b="1" dirty="0">
                <a:solidFill>
                  <a:srgbClr val="FFFF00"/>
                </a:solidFill>
                <a:latin typeface="Times New Roman" pitchFamily="18" charset="0"/>
                <a:cs typeface="Times New Roman" pitchFamily="18" charset="0"/>
              </a:rPr>
              <a:t>TIR should be above 70%, </a:t>
            </a:r>
            <a:r>
              <a:rPr lang="en-US" sz="2400" dirty="0">
                <a:latin typeface="Times New Roman" pitchFamily="18" charset="0"/>
                <a:cs typeface="Times New Roman" pitchFamily="18" charset="0"/>
              </a:rPr>
              <a:t>with </a:t>
            </a:r>
            <a:r>
              <a:rPr lang="en-US" sz="2400" b="1" dirty="0">
                <a:solidFill>
                  <a:srgbClr val="FFFF00"/>
                </a:solidFill>
                <a:latin typeface="Times New Roman" pitchFamily="18" charset="0"/>
                <a:cs typeface="Times New Roman" pitchFamily="18" charset="0"/>
              </a:rPr>
              <a:t>TBR less than 4% </a:t>
            </a:r>
            <a:r>
              <a:rPr lang="en-US" sz="2400" dirty="0">
                <a:latin typeface="Times New Roman" pitchFamily="18" charset="0"/>
                <a:cs typeface="Times New Roman" pitchFamily="18" charset="0"/>
              </a:rPr>
              <a:t>and </a:t>
            </a:r>
            <a:r>
              <a:rPr lang="en-US" sz="2400" dirty="0">
                <a:solidFill>
                  <a:srgbClr val="FFFF00"/>
                </a:solidFill>
                <a:latin typeface="Times New Roman" pitchFamily="18" charset="0"/>
                <a:cs typeface="Times New Roman" pitchFamily="18" charset="0"/>
              </a:rPr>
              <a:t>less than 1% </a:t>
            </a:r>
            <a:r>
              <a:rPr lang="en-US" sz="2400" dirty="0">
                <a:latin typeface="Times New Roman" pitchFamily="18" charset="0"/>
                <a:cs typeface="Times New Roman" pitchFamily="18" charset="0"/>
              </a:rPr>
              <a:t>for clinically significant </a:t>
            </a:r>
            <a:r>
              <a:rPr lang="en-US" sz="2400" dirty="0" err="1">
                <a:latin typeface="Times New Roman" pitchFamily="18" charset="0"/>
                <a:cs typeface="Times New Roman" pitchFamily="18" charset="0"/>
              </a:rPr>
              <a:t>hypoglycaemia</a:t>
            </a:r>
            <a:r>
              <a:rPr lang="en-US" sz="2400" dirty="0">
                <a:latin typeface="Times New Roman" pitchFamily="18" charset="0"/>
                <a:cs typeface="Times New Roman" pitchFamily="18" charset="0"/>
              </a:rPr>
              <a:t>. </a:t>
            </a:r>
            <a:r>
              <a:rPr lang="en-US" sz="2000" dirty="0">
                <a:latin typeface="Times New Roman" pitchFamily="18" charset="0"/>
                <a:cs typeface="Times New Roman" pitchFamily="18" charset="0"/>
              </a:rPr>
              <a:t>(The primary target for older people with a long duration of diabetes should be TBR less than 1%)</a:t>
            </a:r>
            <a:r>
              <a:rPr lang="en-US" sz="2400" dirty="0">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26</a:t>
            </a:fld>
            <a:endParaRPr lang="en-US"/>
          </a:p>
        </p:txBody>
      </p:sp>
      <p:sp>
        <p:nvSpPr>
          <p:cNvPr id="6" name="Rectangle 5"/>
          <p:cNvSpPr/>
          <p:nvPr/>
        </p:nvSpPr>
        <p:spPr>
          <a:xfrm>
            <a:off x="2286000" y="6167735"/>
            <a:ext cx="6705600" cy="738664"/>
          </a:xfrm>
          <a:prstGeom prst="rect">
            <a:avLst/>
          </a:prstGeom>
        </p:spPr>
        <p:txBody>
          <a:bodyPr wrap="square">
            <a:spAutoFit/>
          </a:bodyPr>
          <a:lstStyle/>
          <a:p>
            <a:pPr algn="just"/>
            <a:r>
              <a:rPr lang="en-US" sz="1400" b="1" dirty="0">
                <a:solidFill>
                  <a:srgbClr val="FFC000"/>
                </a:solidFill>
              </a:rPr>
              <a:t>(2019) Clinical targets for continuous glucose monitoring data interpretation: recommendations from the international consensus on time in range.</a:t>
            </a:r>
          </a:p>
          <a:p>
            <a:pPr algn="just"/>
            <a:r>
              <a:rPr lang="en-US" sz="1400" b="1" dirty="0">
                <a:solidFill>
                  <a:srgbClr val="FFC000"/>
                </a:solidFill>
              </a:rPr>
              <a:t>Diabetes Care 42(8):1593–1603.</a:t>
            </a:r>
            <a:endParaRPr lang="fa-IR" sz="1400" b="1" dirty="0">
              <a:solidFill>
                <a:srgbClr val="FFC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75089" y="42536"/>
            <a:ext cx="8992711" cy="4377064"/>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1295400" y="4435642"/>
            <a:ext cx="6781800" cy="2422358"/>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1A6E4302-6D73-4081-AF7E-E29A1A119CC3}"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5105400" y="1960006"/>
            <a:ext cx="3733800" cy="4525963"/>
          </a:xfrm>
        </p:spPr>
        <p:txBody>
          <a:bodyPr>
            <a:normAutofit/>
          </a:bodyPr>
          <a:lstStyle/>
          <a:p>
            <a:pPr marL="0" indent="0" algn="just">
              <a:buNone/>
            </a:pPr>
            <a:r>
              <a:rPr lang="en-US" sz="2000" dirty="0">
                <a:latin typeface="Times New Roman" pitchFamily="18" charset="0"/>
                <a:cs typeface="Times New Roman" pitchFamily="18" charset="0"/>
              </a:rPr>
              <a:t>Mean TIR of seven-point </a:t>
            </a:r>
            <a:r>
              <a:rPr lang="en-US" sz="2000" dirty="0" err="1">
                <a:latin typeface="Times New Roman" pitchFamily="18" charset="0"/>
                <a:cs typeface="Times New Roman" pitchFamily="18" charset="0"/>
              </a:rPr>
              <a:t>proﬁles</a:t>
            </a:r>
            <a:r>
              <a:rPr lang="en-US" sz="2000" dirty="0">
                <a:latin typeface="Times New Roman" pitchFamily="18" charset="0"/>
                <a:cs typeface="Times New Roman" pitchFamily="18" charset="0"/>
              </a:rPr>
              <a:t> for the </a:t>
            </a:r>
            <a:r>
              <a:rPr lang="en-US" sz="2000" b="1" dirty="0">
                <a:solidFill>
                  <a:srgbClr val="FFFF00"/>
                </a:solidFill>
                <a:latin typeface="Times New Roman" pitchFamily="18" charset="0"/>
                <a:cs typeface="Times New Roman" pitchFamily="18" charset="0"/>
              </a:rPr>
              <a:t>1,440</a:t>
            </a:r>
            <a:r>
              <a:rPr lang="en-US" sz="2000" dirty="0">
                <a:latin typeface="Times New Roman" pitchFamily="18" charset="0"/>
                <a:cs typeface="Times New Roman" pitchFamily="18" charset="0"/>
              </a:rPr>
              <a:t> participants was 41</a:t>
            </a:r>
            <a:r>
              <a:rPr lang="en-US" sz="2000" dirty="0">
                <a:latin typeface="Times New Roman"/>
                <a:cs typeface="Times New Roman"/>
              </a:rPr>
              <a:t>±</a:t>
            </a:r>
            <a:r>
              <a:rPr lang="en-US" sz="2000" dirty="0">
                <a:latin typeface="Times New Roman" pitchFamily="18" charset="0"/>
                <a:cs typeface="Times New Roman" pitchFamily="18" charset="0"/>
              </a:rPr>
              <a:t>16%. The </a:t>
            </a:r>
            <a:r>
              <a:rPr lang="en-US" sz="2000" b="1" dirty="0">
                <a:solidFill>
                  <a:srgbClr val="FFFF00"/>
                </a:solidFill>
                <a:latin typeface="Times New Roman" pitchFamily="18" charset="0"/>
                <a:cs typeface="Times New Roman" pitchFamily="18" charset="0"/>
              </a:rPr>
              <a:t>hazard rate </a:t>
            </a:r>
            <a:r>
              <a:rPr lang="en-US" sz="2000" dirty="0">
                <a:latin typeface="Times New Roman" pitchFamily="18" charset="0"/>
                <a:cs typeface="Times New Roman" pitchFamily="18" charset="0"/>
              </a:rPr>
              <a:t>of development of retinopathy progression was increased by </a:t>
            </a:r>
            <a:r>
              <a:rPr lang="en-US" sz="2000" dirty="0">
                <a:solidFill>
                  <a:srgbClr val="FFFF00"/>
                </a:solidFill>
                <a:latin typeface="Times New Roman" pitchFamily="18" charset="0"/>
                <a:cs typeface="Times New Roman" pitchFamily="18" charset="0"/>
              </a:rPr>
              <a:t>64%</a:t>
            </a:r>
            <a:r>
              <a:rPr lang="en-US" sz="2000" dirty="0">
                <a:latin typeface="Times New Roman" pitchFamily="18" charset="0"/>
                <a:cs typeface="Times New Roman" pitchFamily="18" charset="0"/>
              </a:rPr>
              <a:t> (95% CI 51–78), and development of the </a:t>
            </a:r>
            <a:r>
              <a:rPr lang="en-US" sz="2000" dirty="0" err="1">
                <a:latin typeface="Times New Roman" pitchFamily="18" charset="0"/>
                <a:cs typeface="Times New Roman" pitchFamily="18" charset="0"/>
              </a:rPr>
              <a:t>microalbuminuria</a:t>
            </a:r>
            <a:r>
              <a:rPr lang="en-US" sz="2000" dirty="0">
                <a:latin typeface="Times New Roman" pitchFamily="18" charset="0"/>
                <a:cs typeface="Times New Roman" pitchFamily="18" charset="0"/>
              </a:rPr>
              <a:t> outcome was increased by </a:t>
            </a:r>
            <a:r>
              <a:rPr lang="en-US" sz="2000" dirty="0">
                <a:solidFill>
                  <a:srgbClr val="FFFF00"/>
                </a:solidFill>
                <a:latin typeface="Times New Roman" pitchFamily="18" charset="0"/>
                <a:cs typeface="Times New Roman" pitchFamily="18" charset="0"/>
              </a:rPr>
              <a:t>40%</a:t>
            </a:r>
            <a:r>
              <a:rPr lang="en-US" sz="2000" dirty="0">
                <a:latin typeface="Times New Roman" pitchFamily="18" charset="0"/>
                <a:cs typeface="Times New Roman" pitchFamily="18" charset="0"/>
              </a:rPr>
              <a:t> (95% CI 25–56), </a:t>
            </a:r>
            <a:r>
              <a:rPr lang="en-US" sz="2000" b="1" dirty="0">
                <a:solidFill>
                  <a:srgbClr val="FFFF00"/>
                </a:solidFill>
                <a:latin typeface="Times New Roman" pitchFamily="18" charset="0"/>
                <a:cs typeface="Times New Roman" pitchFamily="18" charset="0"/>
              </a:rPr>
              <a:t>for each 10 percentage points lower TIR </a:t>
            </a:r>
            <a:r>
              <a:rPr lang="en-US" sz="2000" dirty="0">
                <a:latin typeface="Times New Roman" pitchFamily="18" charset="0"/>
                <a:cs typeface="Times New Roman" pitchFamily="18" charset="0"/>
              </a:rPr>
              <a:t>(P &lt; 0.001 for each).</a:t>
            </a:r>
          </a:p>
          <a:p>
            <a:pPr marL="0" indent="0" algn="just">
              <a:buNone/>
            </a:pPr>
            <a:endParaRPr lang="fa-IR" sz="2000" dirty="0">
              <a:latin typeface="Times New Roman" pitchFamily="18" charset="0"/>
            </a:endParaRPr>
          </a:p>
        </p:txBody>
      </p:sp>
      <p:pic>
        <p:nvPicPr>
          <p:cNvPr id="4100" name="Picture 4"/>
          <p:cNvPicPr>
            <a:picLocks noChangeAspect="1" noChangeArrowheads="1"/>
          </p:cNvPicPr>
          <p:nvPr/>
        </p:nvPicPr>
        <p:blipFill>
          <a:blip r:embed="rId2"/>
          <a:srcRect/>
          <a:stretch>
            <a:fillRect/>
          </a:stretch>
        </p:blipFill>
        <p:spPr bwMode="auto">
          <a:xfrm>
            <a:off x="323654" y="1695254"/>
            <a:ext cx="4376644" cy="5211763"/>
          </a:xfrm>
          <a:prstGeom prst="rect">
            <a:avLst/>
          </a:prstGeom>
          <a:noFill/>
          <a:ln w="9525">
            <a:noFill/>
            <a:miter lim="800000"/>
            <a:headEnd/>
            <a:tailEnd/>
          </a:ln>
          <a:effectLst/>
        </p:spPr>
      </p:pic>
      <p:sp>
        <p:nvSpPr>
          <p:cNvPr id="7" name="Rectangle 6"/>
          <p:cNvSpPr/>
          <p:nvPr/>
        </p:nvSpPr>
        <p:spPr>
          <a:xfrm>
            <a:off x="5105400" y="5966936"/>
            <a:ext cx="3733800" cy="738664"/>
          </a:xfrm>
          <a:prstGeom prst="rect">
            <a:avLst/>
          </a:prstGeom>
        </p:spPr>
        <p:txBody>
          <a:bodyPr wrap="square">
            <a:spAutoFit/>
          </a:bodyPr>
          <a:lstStyle/>
          <a:p>
            <a:pPr algn="just"/>
            <a:r>
              <a:rPr lang="en-US" sz="1400" b="1" dirty="0">
                <a:solidFill>
                  <a:srgbClr val="FFC000"/>
                </a:solidFill>
              </a:rPr>
              <a:t>(2019) Validation of time in range as an outcome measure for diabetes clinical trials. Diabetes Care 42(3):400–405</a:t>
            </a:r>
            <a:endParaRPr lang="fa-IR" sz="1400" b="1" dirty="0">
              <a:solidFill>
                <a:srgbClr val="FFC000"/>
              </a:solidFill>
            </a:endParaRPr>
          </a:p>
        </p:txBody>
      </p:sp>
      <p:sp>
        <p:nvSpPr>
          <p:cNvPr id="8" name="Slide Number Placeholder 7"/>
          <p:cNvSpPr>
            <a:spLocks noGrp="1"/>
          </p:cNvSpPr>
          <p:nvPr>
            <p:ph type="sldNum" sz="quarter" idx="12"/>
          </p:nvPr>
        </p:nvSpPr>
        <p:spPr/>
        <p:txBody>
          <a:bodyPr/>
          <a:lstStyle/>
          <a:p>
            <a:fld id="{1A6E4302-6D73-4081-AF7E-E29A1A119CC3}" type="slidenum">
              <a:rPr lang="en-US" smtClean="0"/>
              <a:pPr/>
              <a:t>28</a:t>
            </a:fld>
            <a:endParaRPr lang="en-US"/>
          </a:p>
        </p:txBody>
      </p:sp>
      <p:pic>
        <p:nvPicPr>
          <p:cNvPr id="5" name="Picture 4">
            <a:extLst>
              <a:ext uri="{FF2B5EF4-FFF2-40B4-BE49-F238E27FC236}">
                <a16:creationId xmlns:a16="http://schemas.microsoft.com/office/drawing/2014/main" id="{399B1B1B-F998-4886-9D1D-100D11681508}"/>
              </a:ext>
            </a:extLst>
          </p:cNvPr>
          <p:cNvPicPr>
            <a:picLocks noChangeAspect="1"/>
          </p:cNvPicPr>
          <p:nvPr/>
        </p:nvPicPr>
        <p:blipFill>
          <a:blip r:embed="rId3"/>
          <a:stretch>
            <a:fillRect/>
          </a:stretch>
        </p:blipFill>
        <p:spPr>
          <a:xfrm>
            <a:off x="0" y="-28281"/>
            <a:ext cx="9144000" cy="169241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4237"/>
            <a:ext cx="8229600" cy="2849563"/>
          </a:xfrm>
        </p:spPr>
        <p:txBody>
          <a:bodyPr>
            <a:normAutofit fontScale="70000" lnSpcReduction="20000"/>
          </a:bodyPr>
          <a:lstStyle/>
          <a:p>
            <a:pPr algn="just"/>
            <a:r>
              <a:rPr lang="en-US" dirty="0">
                <a:latin typeface="Times New Roman" pitchFamily="18" charset="0"/>
                <a:cs typeface="Times New Roman" pitchFamily="18" charset="0"/>
              </a:rPr>
              <a:t>Using the DCCT data set, study has demonstrated that </a:t>
            </a:r>
            <a:r>
              <a:rPr lang="en-US" b="1" dirty="0">
                <a:solidFill>
                  <a:srgbClr val="FFFF00"/>
                </a:solidFill>
                <a:latin typeface="Times New Roman" pitchFamily="18" charset="0"/>
                <a:cs typeface="Times New Roman" pitchFamily="18" charset="0"/>
              </a:rPr>
              <a:t>TIR of 70–180 mg/dL</a:t>
            </a:r>
            <a:r>
              <a:rPr lang="en-US" dirty="0">
                <a:latin typeface="Times New Roman" pitchFamily="18" charset="0"/>
                <a:cs typeface="Times New Roman" pitchFamily="18" charset="0"/>
              </a:rPr>
              <a:t>, has a </a:t>
            </a:r>
            <a:r>
              <a:rPr lang="en-US" b="1" dirty="0">
                <a:solidFill>
                  <a:srgbClr val="FFFF00"/>
                </a:solidFill>
                <a:latin typeface="Times New Roman" pitchFamily="18" charset="0"/>
                <a:cs typeface="Times New Roman" pitchFamily="18" charset="0"/>
              </a:rPr>
              <a:t>strong association </a:t>
            </a:r>
            <a:r>
              <a:rPr lang="en-US" dirty="0">
                <a:latin typeface="Times New Roman" pitchFamily="18" charset="0"/>
                <a:cs typeface="Times New Roman" pitchFamily="18" charset="0"/>
              </a:rPr>
              <a:t>with the risk of development or progression of retinopathy and development of microalbuminuria.</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The </a:t>
            </a:r>
            <a:r>
              <a:rPr lang="en-US" dirty="0" err="1">
                <a:latin typeface="Times New Roman" pitchFamily="18" charset="0"/>
                <a:cs typeface="Times New Roman" pitchFamily="18" charset="0"/>
              </a:rPr>
              <a:t>ﬁndings</a:t>
            </a:r>
            <a:r>
              <a:rPr lang="en-US" dirty="0">
                <a:latin typeface="Times New Roman" pitchFamily="18" charset="0"/>
                <a:cs typeface="Times New Roman" pitchFamily="18" charset="0"/>
              </a:rPr>
              <a:t>, which parallel the DCCT A1C results.</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An increase in TIR of 10% (2.4 h /day) corresponded to a decrease in A1C of approximately 0.5% (5.0 </a:t>
            </a:r>
            <a:r>
              <a:rPr lang="en-US" dirty="0" err="1">
                <a:latin typeface="Times New Roman" pitchFamily="18" charset="0"/>
                <a:cs typeface="Times New Roman" pitchFamily="18" charset="0"/>
              </a:rPr>
              <a:t>mmol</a:t>
            </a:r>
            <a:r>
              <a:rPr lang="en-US" dirty="0">
                <a:latin typeface="Times New Roman" pitchFamily="18" charset="0"/>
                <a:cs typeface="Times New Roman" pitchFamily="18" charset="0"/>
              </a:rPr>
              <a:t>/mol).</a:t>
            </a:r>
          </a:p>
        </p:txBody>
      </p:sp>
      <p:pic>
        <p:nvPicPr>
          <p:cNvPr id="3074" name="Picture 2"/>
          <p:cNvPicPr>
            <a:picLocks noChangeAspect="1" noChangeArrowheads="1"/>
          </p:cNvPicPr>
          <p:nvPr/>
        </p:nvPicPr>
        <p:blipFill>
          <a:blip r:embed="rId2"/>
          <a:srcRect/>
          <a:stretch>
            <a:fillRect/>
          </a:stretch>
        </p:blipFill>
        <p:spPr bwMode="auto">
          <a:xfrm>
            <a:off x="-50800" y="3733800"/>
            <a:ext cx="9229725" cy="2343150"/>
          </a:xfrm>
          <a:prstGeom prst="rect">
            <a:avLst/>
          </a:prstGeom>
          <a:noFill/>
          <a:ln w="9525">
            <a:noFill/>
            <a:miter lim="800000"/>
            <a:headEnd/>
            <a:tailEnd/>
          </a:ln>
          <a:effectLst/>
        </p:spPr>
      </p:pic>
      <p:sp>
        <p:nvSpPr>
          <p:cNvPr id="6" name="Rectangle 5"/>
          <p:cNvSpPr/>
          <p:nvPr/>
        </p:nvSpPr>
        <p:spPr>
          <a:xfrm>
            <a:off x="2286000" y="6167735"/>
            <a:ext cx="6705600" cy="523220"/>
          </a:xfrm>
          <a:prstGeom prst="rect">
            <a:avLst/>
          </a:prstGeom>
        </p:spPr>
        <p:txBody>
          <a:bodyPr wrap="square">
            <a:spAutoFit/>
          </a:bodyPr>
          <a:lstStyle/>
          <a:p>
            <a:pPr algn="just"/>
            <a:r>
              <a:rPr lang="en-US" sz="1400" b="1" dirty="0">
                <a:solidFill>
                  <a:srgbClr val="FFC000"/>
                </a:solidFill>
              </a:rPr>
              <a:t>(2019) Validation of time in range as an outcome measure for diabetes clinical trials. Diabetes Care 42(3):400–405</a:t>
            </a:r>
          </a:p>
        </p:txBody>
      </p:sp>
      <p:sp>
        <p:nvSpPr>
          <p:cNvPr id="7" name="Slide Number Placeholder 6"/>
          <p:cNvSpPr>
            <a:spLocks noGrp="1"/>
          </p:cNvSpPr>
          <p:nvPr>
            <p:ph type="sldNum" sz="quarter" idx="12"/>
          </p:nvPr>
        </p:nvSpPr>
        <p:spPr/>
        <p:txBody>
          <a:bodyPr/>
          <a:lstStyle/>
          <a:p>
            <a:fld id="{1A6E4302-6D73-4081-AF7E-E29A1A119CC3}"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5B6B-E1CF-4ED0-9B87-7926B8FD7B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41AEED-F11C-4B76-8E5E-4093CB9E168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0645F11-DE48-4937-AF63-DBD36C4BD6B9}"/>
              </a:ext>
            </a:extLst>
          </p:cNvPr>
          <p:cNvSpPr>
            <a:spLocks noGrp="1"/>
          </p:cNvSpPr>
          <p:nvPr>
            <p:ph type="sldNum" sz="quarter" idx="12"/>
          </p:nvPr>
        </p:nvSpPr>
        <p:spPr/>
        <p:txBody>
          <a:bodyPr/>
          <a:lstStyle/>
          <a:p>
            <a:fld id="{1A6E4302-6D73-4081-AF7E-E29A1A119CC3}" type="slidenum">
              <a:rPr lang="en-US" smtClean="0"/>
              <a:pPr/>
              <a:t>3</a:t>
            </a:fld>
            <a:endParaRPr lang="en-US"/>
          </a:p>
        </p:txBody>
      </p:sp>
      <p:pic>
        <p:nvPicPr>
          <p:cNvPr id="6" name="Picture 5">
            <a:extLst>
              <a:ext uri="{FF2B5EF4-FFF2-40B4-BE49-F238E27FC236}">
                <a16:creationId xmlns:a16="http://schemas.microsoft.com/office/drawing/2014/main" id="{F11FD8F7-2E5B-4971-82AE-45B08F8B8F7B}"/>
              </a:ext>
            </a:extLst>
          </p:cNvPr>
          <p:cNvPicPr>
            <a:picLocks noChangeAspect="1"/>
          </p:cNvPicPr>
          <p:nvPr/>
        </p:nvPicPr>
        <p:blipFill>
          <a:blip r:embed="rId2"/>
          <a:stretch>
            <a:fillRect/>
          </a:stretch>
        </p:blipFill>
        <p:spPr>
          <a:xfrm>
            <a:off x="0" y="838200"/>
            <a:ext cx="9144000" cy="4442691"/>
          </a:xfrm>
          <a:prstGeom prst="rect">
            <a:avLst/>
          </a:prstGeom>
        </p:spPr>
      </p:pic>
    </p:spTree>
    <p:extLst>
      <p:ext uri="{BB962C8B-B14F-4D97-AF65-F5344CB8AC3E}">
        <p14:creationId xmlns:p14="http://schemas.microsoft.com/office/powerpoint/2010/main" val="2275948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600200" y="165100"/>
            <a:ext cx="5867400" cy="6544408"/>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1A6E4302-6D73-4081-AF7E-E29A1A119CC3}"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04800" y="5029201"/>
            <a:ext cx="8610600" cy="1371599"/>
          </a:xfrm>
        </p:spPr>
        <p:txBody>
          <a:bodyPr>
            <a:normAutofit fontScale="77500" lnSpcReduction="20000"/>
          </a:bodyPr>
          <a:lstStyle/>
          <a:p>
            <a:pPr algn="just">
              <a:buFont typeface="Wingdings" panose="05000000000000000000" pitchFamily="2" charset="2"/>
              <a:buChar char="Ø"/>
            </a:pPr>
            <a:r>
              <a:rPr lang="en-US" dirty="0">
                <a:latin typeface="Times New Roman" pitchFamily="18" charset="0"/>
              </a:rPr>
              <a:t>Goal Setting: Numerous studies have demonstrated the clinical </a:t>
            </a:r>
            <a:r>
              <a:rPr lang="en-US" dirty="0" err="1">
                <a:latin typeface="Times New Roman" pitchFamily="18" charset="0"/>
              </a:rPr>
              <a:t>beneﬁts</a:t>
            </a:r>
            <a:r>
              <a:rPr lang="en-US" dirty="0">
                <a:latin typeface="Times New Roman" pitchFamily="18" charset="0"/>
              </a:rPr>
              <a:t> of early achievement of near-normal </a:t>
            </a:r>
            <a:r>
              <a:rPr lang="en-US" dirty="0" err="1">
                <a:latin typeface="Times New Roman" pitchFamily="18" charset="0"/>
              </a:rPr>
              <a:t>glycemic</a:t>
            </a:r>
            <a:r>
              <a:rPr lang="en-US" dirty="0">
                <a:latin typeface="Times New Roman" pitchFamily="18" charset="0"/>
              </a:rPr>
              <a:t> control in individuals with type 1 diabetes and type 2 diabetes.</a:t>
            </a:r>
          </a:p>
        </p:txBody>
      </p:sp>
      <p:pic>
        <p:nvPicPr>
          <p:cNvPr id="5122" name="Picture 2"/>
          <p:cNvPicPr>
            <a:picLocks noChangeAspect="1" noChangeArrowheads="1"/>
          </p:cNvPicPr>
          <p:nvPr/>
        </p:nvPicPr>
        <p:blipFill>
          <a:blip r:embed="rId2"/>
          <a:srcRect/>
          <a:stretch>
            <a:fillRect/>
          </a:stretch>
        </p:blipFill>
        <p:spPr bwMode="auto">
          <a:xfrm>
            <a:off x="76200" y="152400"/>
            <a:ext cx="8991600" cy="4876800"/>
          </a:xfrm>
          <a:prstGeom prst="rect">
            <a:avLst/>
          </a:prstGeom>
          <a:noFill/>
          <a:ln w="9525">
            <a:noFill/>
            <a:miter lim="800000"/>
            <a:headEnd/>
            <a:tailEnd/>
          </a:ln>
          <a:effectLst/>
        </p:spPr>
      </p:pic>
      <p:sp>
        <p:nvSpPr>
          <p:cNvPr id="6" name="Rectangle 5"/>
          <p:cNvSpPr/>
          <p:nvPr/>
        </p:nvSpPr>
        <p:spPr>
          <a:xfrm>
            <a:off x="2286000" y="5980093"/>
            <a:ext cx="6705600" cy="954107"/>
          </a:xfrm>
          <a:prstGeom prst="rect">
            <a:avLst/>
          </a:prstGeom>
        </p:spPr>
        <p:txBody>
          <a:bodyPr wrap="square">
            <a:spAutoFit/>
          </a:bodyPr>
          <a:lstStyle/>
          <a:p>
            <a:pPr algn="just"/>
            <a:r>
              <a:rPr lang="en-US" sz="1400" b="1" dirty="0">
                <a:solidFill>
                  <a:srgbClr val="FFC000"/>
                </a:solidFill>
              </a:rPr>
              <a:t>(2019) Clinical targets for continuous glucose monitoring data interpretation: recommendations from the international consensus on time in range. Diabetes Care 42(8):1593–1603</a:t>
            </a:r>
          </a:p>
          <a:p>
            <a:pPr algn="just"/>
            <a:endParaRPr lang="fa-IR" sz="1400" b="1" dirty="0">
              <a:solidFill>
                <a:srgbClr val="FFC000"/>
              </a:solidFill>
            </a:endParaRPr>
          </a:p>
        </p:txBody>
      </p:sp>
      <p:sp>
        <p:nvSpPr>
          <p:cNvPr id="8" name="Slide Number Placeholder 7"/>
          <p:cNvSpPr>
            <a:spLocks noGrp="1"/>
          </p:cNvSpPr>
          <p:nvPr>
            <p:ph type="sldNum" sz="quarter" idx="12"/>
          </p:nvPr>
        </p:nvSpPr>
        <p:spPr/>
        <p:txBody>
          <a:bodyPr/>
          <a:lstStyle/>
          <a:p>
            <a:fld id="{1A6E4302-6D73-4081-AF7E-E29A1A119CC3}"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686611"/>
            <a:ext cx="8229600" cy="4114800"/>
          </a:xfrm>
        </p:spPr>
        <p:txBody>
          <a:bodyPr>
            <a:normAutofit fontScale="81875" lnSpcReduction="10000"/>
          </a:bodyPr>
          <a:lstStyle/>
          <a:p>
            <a:pPr algn="just">
              <a:buFont typeface="Wingdings" panose="05000000000000000000" pitchFamily="2" charset="2"/>
              <a:buChar char="Ø"/>
            </a:pPr>
            <a:r>
              <a:rPr lang="en-US" dirty="0">
                <a:latin typeface="Times New Roman" pitchFamily="18" charset="0"/>
                <a:cs typeface="Times New Roman" pitchFamily="18" charset="0"/>
              </a:rPr>
              <a:t>HbA1c: </a:t>
            </a:r>
          </a:p>
          <a:p>
            <a:pPr algn="just">
              <a:buFont typeface="Times New Roman" panose="02020603050405020304" pitchFamily="18" charset="0"/>
              <a:buChar char="⁇"/>
            </a:pPr>
            <a:r>
              <a:rPr lang="en-US" dirty="0">
                <a:latin typeface="Times New Roman" pitchFamily="18" charset="0"/>
                <a:cs typeface="Times New Roman" pitchFamily="18" charset="0"/>
              </a:rPr>
              <a:t>Reflects blood glucose concentrations over 3–4 months</a:t>
            </a:r>
          </a:p>
          <a:p>
            <a:pPr algn="just">
              <a:buFont typeface="Times New Roman" panose="02020603050405020304" pitchFamily="18" charset="0"/>
              <a:buChar char="⁇"/>
            </a:pPr>
            <a:r>
              <a:rPr lang="en-US" dirty="0">
                <a:latin typeface="Times New Roman" pitchFamily="18" charset="0"/>
                <a:cs typeface="Times New Roman" pitchFamily="18" charset="0"/>
              </a:rPr>
              <a:t>Conditions that affect red blood cell life span</a:t>
            </a:r>
            <a:r>
              <a:rPr lang="en-US" sz="3200" dirty="0">
                <a:latin typeface="Times New Roman" pitchFamily="18" charset="0"/>
                <a:cs typeface="Times New Roman" pitchFamily="18" charset="0"/>
              </a:rPr>
              <a:t> </a:t>
            </a:r>
          </a:p>
          <a:p>
            <a:pPr algn="just">
              <a:buFont typeface="Times New Roman" panose="02020603050405020304" pitchFamily="18" charset="0"/>
              <a:buChar char="⁇"/>
            </a:pPr>
            <a:r>
              <a:rPr lang="en-US" sz="3200" dirty="0" err="1">
                <a:latin typeface="Times New Roman" pitchFamily="18" charset="0"/>
                <a:cs typeface="Times New Roman" pitchFamily="18" charset="0"/>
              </a:rPr>
              <a:t>Hypoglycaemia</a:t>
            </a:r>
            <a:r>
              <a:rPr lang="en-US" sz="3100" dirty="0">
                <a:latin typeface="Times New Roman" pitchFamily="18" charset="0"/>
                <a:cs typeface="Times New Roman" pitchFamily="18" charset="0"/>
              </a:rPr>
              <a:t>, glycemic variability, Daily pattern of BG </a:t>
            </a:r>
          </a:p>
          <a:p>
            <a:pPr algn="just">
              <a:buFont typeface="Times New Roman" panose="02020603050405020304" pitchFamily="18" charset="0"/>
              <a:buChar char="‡"/>
            </a:pPr>
            <a:r>
              <a:rPr lang="en-US" dirty="0">
                <a:latin typeface="Times New Roman" pitchFamily="18" charset="0"/>
                <a:cs typeface="Times New Roman" pitchFamily="18" charset="0"/>
              </a:rPr>
              <a:t>It is the only metric of glycemic control that has been strongly associated with chronic diabetic vascular complications  </a:t>
            </a:r>
          </a:p>
          <a:p>
            <a:pPr algn="just">
              <a:buFont typeface="Times New Roman" panose="02020603050405020304" pitchFamily="18" charset="0"/>
              <a:buChar char="‡"/>
            </a:pPr>
            <a:r>
              <a:rPr lang="en-US" dirty="0">
                <a:latin typeface="Times New Roman" pitchFamily="18" charset="0"/>
                <a:cs typeface="Times New Roman" pitchFamily="18" charset="0"/>
              </a:rPr>
              <a:t>Well known, Available </a:t>
            </a:r>
          </a:p>
          <a:p>
            <a:pPr algn="just">
              <a:buFont typeface="Wingdings" pitchFamily="2" charset="2"/>
              <a:buChar char="Ø"/>
            </a:pPr>
            <a:r>
              <a:rPr lang="en-US" dirty="0">
                <a:latin typeface="Times New Roman" pitchFamily="18" charset="0"/>
                <a:cs typeface="Times New Roman" pitchFamily="18" charset="0"/>
              </a:rPr>
              <a:t> </a:t>
            </a:r>
            <a:r>
              <a:rPr lang="it-IT" dirty="0">
                <a:latin typeface="Times New Roman" pitchFamily="18" charset="0"/>
                <a:cs typeface="Times New Roman" pitchFamily="18" charset="0"/>
              </a:rPr>
              <a:t>GMI (%) = 3.31 + 0.02392 × mean glucose in mg/dL</a:t>
            </a:r>
          </a:p>
          <a:p>
            <a:pPr algn="just">
              <a:buFont typeface="Wingdings" pitchFamily="2" charset="2"/>
              <a:buChar char="Ø"/>
            </a:pPr>
            <a:endParaRPr lang="en-US" dirty="0">
              <a:latin typeface="Times New Roman" pitchFamily="18" charset="0"/>
              <a:cs typeface="Times New Roman" pitchFamily="18" charset="0"/>
            </a:endParaRPr>
          </a:p>
          <a:p>
            <a:pPr algn="just">
              <a:buNone/>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32</a:t>
            </a:fld>
            <a:endParaRPr lang="en-US"/>
          </a:p>
        </p:txBody>
      </p:sp>
      <p:sp>
        <p:nvSpPr>
          <p:cNvPr id="6" name="Rectangle 5">
            <a:extLst>
              <a:ext uri="{FF2B5EF4-FFF2-40B4-BE49-F238E27FC236}">
                <a16:creationId xmlns:a16="http://schemas.microsoft.com/office/drawing/2014/main" id="{F844920D-1B8C-4AFF-901A-63B3B0710967}"/>
              </a:ext>
            </a:extLst>
          </p:cNvPr>
          <p:cNvSpPr/>
          <p:nvPr/>
        </p:nvSpPr>
        <p:spPr>
          <a:xfrm>
            <a:off x="2286000" y="5333762"/>
            <a:ext cx="6705600" cy="1600438"/>
          </a:xfrm>
          <a:prstGeom prst="rect">
            <a:avLst/>
          </a:prstGeom>
        </p:spPr>
        <p:txBody>
          <a:bodyPr wrap="square">
            <a:spAutoFit/>
          </a:bodyPr>
          <a:lstStyle/>
          <a:p>
            <a:pPr algn="just"/>
            <a:r>
              <a:rPr lang="en-US" sz="1400" b="1" dirty="0">
                <a:solidFill>
                  <a:srgbClr val="FFC000"/>
                </a:solidFill>
              </a:rPr>
              <a:t>(2018) Glucose Management Indicator (GMI): A New Term for Estimating A1C From Continuous Glucose Monitoring Diabetes Care:41:2275–2280 </a:t>
            </a:r>
          </a:p>
          <a:p>
            <a:pPr algn="just"/>
            <a:r>
              <a:rPr lang="en-US" sz="1400" b="1" dirty="0">
                <a:solidFill>
                  <a:srgbClr val="FFC000"/>
                </a:solidFill>
              </a:rPr>
              <a:t>(2019) The Relationships Between Time in Range, Hyperglycemia Metrics, and HbA1c. Journal of Diabetes Science and Technology, Vol. 13(4) 614–626</a:t>
            </a:r>
          </a:p>
          <a:p>
            <a:pPr algn="just"/>
            <a:r>
              <a:rPr lang="en-US" sz="1400" b="1" dirty="0">
                <a:solidFill>
                  <a:srgbClr val="FFC000"/>
                </a:solidFill>
              </a:rPr>
              <a:t>(2017) The Fallacy of Average: How Using HbA1c Alone to Assess Glycemic Control Can Be Misleading Diabetes Care:40:994–999 </a:t>
            </a:r>
          </a:p>
          <a:p>
            <a:pPr algn="just"/>
            <a:endParaRPr lang="fa-IR" sz="1400" b="1" dirty="0">
              <a:solidFill>
                <a:srgbClr val="FFC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67FD3-DB28-4969-95AD-E755903E37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57CEE71-5AE1-4C36-B10A-3F44FCBD5B97}"/>
              </a:ext>
            </a:extLst>
          </p:cNvPr>
          <p:cNvSpPr>
            <a:spLocks noGrp="1"/>
          </p:cNvSpPr>
          <p:nvPr>
            <p:ph idx="1"/>
          </p:nvPr>
        </p:nvSpPr>
        <p:spPr>
          <a:xfrm>
            <a:off x="4191000" y="4114800"/>
            <a:ext cx="4953000" cy="1861074"/>
          </a:xfrm>
        </p:spPr>
        <p:txBody>
          <a:bodyPr>
            <a:normAutofit fontScale="92500" lnSpcReduction="20000"/>
          </a:bodyPr>
          <a:lstStyle/>
          <a:p>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“Estimated” or “A1C” </a:t>
            </a:r>
          </a:p>
          <a:p>
            <a:r>
              <a:rPr lang="en-US" sz="1800" dirty="0">
                <a:latin typeface="Times New Roman" pitchFamily="18" charset="0"/>
                <a:cs typeface="Times New Roman" pitchFamily="18" charset="0"/>
              </a:rPr>
              <a:t>“Index” </a:t>
            </a:r>
          </a:p>
          <a:p>
            <a:r>
              <a:rPr lang="en-US" sz="1800" dirty="0">
                <a:latin typeface="Times New Roman" pitchFamily="18" charset="0"/>
                <a:cs typeface="Times New Roman" pitchFamily="18" charset="0"/>
              </a:rPr>
              <a:t>“Glucose control indicator” or</a:t>
            </a:r>
          </a:p>
          <a:p>
            <a:r>
              <a:rPr lang="en-US" sz="1800" dirty="0">
                <a:latin typeface="Times New Roman" pitchFamily="18" charset="0"/>
                <a:cs typeface="Times New Roman" pitchFamily="18" charset="0"/>
              </a:rPr>
              <a:t> “</a:t>
            </a:r>
            <a:r>
              <a:rPr lang="en-US" sz="1800" dirty="0">
                <a:solidFill>
                  <a:srgbClr val="FFFF00"/>
                </a:solidFill>
                <a:latin typeface="Times New Roman" pitchFamily="18" charset="0"/>
                <a:cs typeface="Times New Roman" pitchFamily="18" charset="0"/>
              </a:rPr>
              <a:t>Glucose management indicator</a:t>
            </a:r>
            <a:r>
              <a:rPr lang="en-US" sz="1800" dirty="0">
                <a:latin typeface="Times New Roman" pitchFamily="18" charset="0"/>
                <a:cs typeface="Times New Roman" pitchFamily="18" charset="0"/>
              </a:rPr>
              <a:t>” </a:t>
            </a:r>
            <a:br>
              <a:rPr lang="en-US" sz="1800" dirty="0">
                <a:latin typeface="Times New Roman" pitchFamily="18" charset="0"/>
                <a:cs typeface="Times New Roman" pitchFamily="18" charset="0"/>
              </a:rPr>
            </a:br>
            <a:br>
              <a:rPr lang="en-US" sz="1600" dirty="0"/>
            </a:br>
            <a:endParaRPr lang="en-US" sz="1600" dirty="0"/>
          </a:p>
        </p:txBody>
      </p:sp>
      <p:sp>
        <p:nvSpPr>
          <p:cNvPr id="4" name="Slide Number Placeholder 3">
            <a:extLst>
              <a:ext uri="{FF2B5EF4-FFF2-40B4-BE49-F238E27FC236}">
                <a16:creationId xmlns:a16="http://schemas.microsoft.com/office/drawing/2014/main" id="{76458C20-1A7D-4CCF-B8A7-953E2796B5F3}"/>
              </a:ext>
            </a:extLst>
          </p:cNvPr>
          <p:cNvSpPr>
            <a:spLocks noGrp="1"/>
          </p:cNvSpPr>
          <p:nvPr>
            <p:ph type="sldNum" sz="quarter" idx="12"/>
          </p:nvPr>
        </p:nvSpPr>
        <p:spPr/>
        <p:txBody>
          <a:bodyPr/>
          <a:lstStyle/>
          <a:p>
            <a:fld id="{1A6E4302-6D73-4081-AF7E-E29A1A119CC3}" type="slidenum">
              <a:rPr lang="en-US" smtClean="0"/>
              <a:pPr/>
              <a:t>33</a:t>
            </a:fld>
            <a:endParaRPr lang="en-US"/>
          </a:p>
        </p:txBody>
      </p:sp>
      <p:pic>
        <p:nvPicPr>
          <p:cNvPr id="10" name="Picture 9">
            <a:extLst>
              <a:ext uri="{FF2B5EF4-FFF2-40B4-BE49-F238E27FC236}">
                <a16:creationId xmlns:a16="http://schemas.microsoft.com/office/drawing/2014/main" id="{99B30962-68CE-4F8A-8D2E-E32F32C326EA}"/>
              </a:ext>
            </a:extLst>
          </p:cNvPr>
          <p:cNvPicPr>
            <a:picLocks noChangeAspect="1"/>
          </p:cNvPicPr>
          <p:nvPr/>
        </p:nvPicPr>
        <p:blipFill>
          <a:blip r:embed="rId3"/>
          <a:stretch>
            <a:fillRect/>
          </a:stretch>
        </p:blipFill>
        <p:spPr>
          <a:xfrm>
            <a:off x="304800" y="339692"/>
            <a:ext cx="3810000" cy="6249036"/>
          </a:xfrm>
          <a:prstGeom prst="rect">
            <a:avLst/>
          </a:prstGeom>
        </p:spPr>
      </p:pic>
      <p:pic>
        <p:nvPicPr>
          <p:cNvPr id="12" name="Picture 11">
            <a:extLst>
              <a:ext uri="{FF2B5EF4-FFF2-40B4-BE49-F238E27FC236}">
                <a16:creationId xmlns:a16="http://schemas.microsoft.com/office/drawing/2014/main" id="{4C659932-DCCA-412A-9235-B301C21B7977}"/>
              </a:ext>
            </a:extLst>
          </p:cNvPr>
          <p:cNvPicPr>
            <a:picLocks noChangeAspect="1"/>
          </p:cNvPicPr>
          <p:nvPr/>
        </p:nvPicPr>
        <p:blipFill>
          <a:blip r:embed="rId4"/>
          <a:stretch>
            <a:fillRect/>
          </a:stretch>
        </p:blipFill>
        <p:spPr>
          <a:xfrm>
            <a:off x="4800600" y="364602"/>
            <a:ext cx="3365685" cy="3900487"/>
          </a:xfrm>
          <a:prstGeom prst="rect">
            <a:avLst/>
          </a:prstGeom>
        </p:spPr>
      </p:pic>
      <p:sp>
        <p:nvSpPr>
          <p:cNvPr id="13" name="Rectangle 12">
            <a:extLst>
              <a:ext uri="{FF2B5EF4-FFF2-40B4-BE49-F238E27FC236}">
                <a16:creationId xmlns:a16="http://schemas.microsoft.com/office/drawing/2014/main" id="{F0BE48BC-3789-4CF3-AB5A-D0345E122343}"/>
              </a:ext>
            </a:extLst>
          </p:cNvPr>
          <p:cNvSpPr/>
          <p:nvPr/>
        </p:nvSpPr>
        <p:spPr>
          <a:xfrm>
            <a:off x="4343400" y="5980093"/>
            <a:ext cx="4648200" cy="1169551"/>
          </a:xfrm>
          <a:prstGeom prst="rect">
            <a:avLst/>
          </a:prstGeom>
        </p:spPr>
        <p:txBody>
          <a:bodyPr wrap="square">
            <a:spAutoFit/>
          </a:bodyPr>
          <a:lstStyle/>
          <a:p>
            <a:pPr algn="just"/>
            <a:r>
              <a:rPr lang="en-US" sz="1400" b="1" dirty="0">
                <a:solidFill>
                  <a:srgbClr val="FFC000"/>
                </a:solidFill>
              </a:rPr>
              <a:t>(2018) Glucose Management Indicator (GMI): A New Term for Estimating A1C From Continuous Glucose Monitoring Diabetes Care:41:2275–2280 </a:t>
            </a:r>
          </a:p>
          <a:p>
            <a:pPr algn="just"/>
            <a:endParaRPr lang="fa-IR" sz="1400" b="1" dirty="0">
              <a:solidFill>
                <a:srgbClr val="FFC000"/>
              </a:solidFill>
            </a:endParaRPr>
          </a:p>
          <a:p>
            <a:pPr algn="just"/>
            <a:endParaRPr lang="fa-IR" sz="1400" b="1" dirty="0">
              <a:solidFill>
                <a:srgbClr val="FFC000"/>
              </a:solidFill>
            </a:endParaRPr>
          </a:p>
        </p:txBody>
      </p:sp>
    </p:spTree>
    <p:extLst>
      <p:ext uri="{BB962C8B-B14F-4D97-AF65-F5344CB8AC3E}">
        <p14:creationId xmlns:p14="http://schemas.microsoft.com/office/powerpoint/2010/main" val="3992060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74375" lnSpcReduction="20000"/>
          </a:bodyPr>
          <a:lstStyle/>
          <a:p>
            <a:pPr algn="just">
              <a:buNone/>
            </a:pPr>
            <a:endParaRPr lang="en-US" dirty="0">
              <a:latin typeface="Times New Roman" pitchFamily="18" charset="0"/>
              <a:cs typeface="Times New Roman" pitchFamily="18" charset="0"/>
            </a:endParaRPr>
          </a:p>
          <a:p>
            <a:pPr algn="just">
              <a:buFont typeface="Wingdings" pitchFamily="2" charset="2"/>
              <a:buChar char="Ø"/>
            </a:pPr>
            <a:r>
              <a:rPr lang="en-US" sz="3100" dirty="0">
                <a:latin typeface="Times New Roman" pitchFamily="18" charset="0"/>
                <a:cs typeface="Times New Roman" pitchFamily="18" charset="0"/>
              </a:rPr>
              <a:t>An increase in TIR70-180 or a decrease in T&gt;180 of </a:t>
            </a:r>
            <a:r>
              <a:rPr lang="en-US" sz="3100" dirty="0">
                <a:solidFill>
                  <a:srgbClr val="FFFF00"/>
                </a:solidFill>
                <a:latin typeface="Times New Roman" pitchFamily="18" charset="0"/>
                <a:cs typeface="Times New Roman" pitchFamily="18" charset="0"/>
              </a:rPr>
              <a:t>10%</a:t>
            </a:r>
            <a:r>
              <a:rPr lang="en-US" sz="3100" dirty="0">
                <a:latin typeface="Times New Roman" pitchFamily="18" charset="0"/>
                <a:cs typeface="Times New Roman" pitchFamily="18" charset="0"/>
              </a:rPr>
              <a:t> (corresponding to 2.4 hours per day) is associated with a reduction in A1C of about </a:t>
            </a:r>
            <a:r>
              <a:rPr lang="en-US" sz="3100" dirty="0">
                <a:solidFill>
                  <a:srgbClr val="FFFF00"/>
                </a:solidFill>
                <a:latin typeface="Times New Roman" pitchFamily="18" charset="0"/>
                <a:cs typeface="Times New Roman" pitchFamily="18" charset="0"/>
              </a:rPr>
              <a:t>0.6% </a:t>
            </a:r>
          </a:p>
          <a:p>
            <a:pPr algn="just">
              <a:buFont typeface="Wingdings" pitchFamily="2" charset="2"/>
              <a:buChar char="Ø"/>
            </a:pPr>
            <a:endParaRPr lang="en-US" dirty="0">
              <a:latin typeface="Times New Roman" pitchFamily="18" charset="0"/>
              <a:cs typeface="Times New Roman" pitchFamily="18" charset="0"/>
            </a:endParaRPr>
          </a:p>
          <a:p>
            <a:pPr algn="just">
              <a:buFont typeface="Wingdings" pitchFamily="2" charset="2"/>
              <a:buChar char="Ø"/>
            </a:pPr>
            <a:r>
              <a:rPr lang="en-US" sz="3100" dirty="0">
                <a:solidFill>
                  <a:srgbClr val="FF0000"/>
                </a:solidFill>
                <a:latin typeface="Times New Roman" pitchFamily="18" charset="0"/>
                <a:cs typeface="Times New Roman" pitchFamily="18" charset="0"/>
              </a:rPr>
              <a:t>With baseline </a:t>
            </a:r>
            <a:r>
              <a:rPr lang="en-US" sz="3100" dirty="0">
                <a:solidFill>
                  <a:srgbClr val="FFFF00"/>
                </a:solidFill>
                <a:latin typeface="Times New Roman" pitchFamily="18" charset="0"/>
                <a:cs typeface="Times New Roman" pitchFamily="18" charset="0"/>
              </a:rPr>
              <a:t>A1C ≥8.0%</a:t>
            </a:r>
            <a:r>
              <a:rPr lang="en-US" sz="3100" dirty="0">
                <a:solidFill>
                  <a:srgbClr val="FF0000"/>
                </a:solidFill>
                <a:latin typeface="Times New Roman" pitchFamily="18" charset="0"/>
                <a:cs typeface="Times New Roman" pitchFamily="18" charset="0"/>
              </a:rPr>
              <a:t>,</a:t>
            </a:r>
            <a:r>
              <a:rPr lang="en-US" sz="3100" dirty="0">
                <a:solidFill>
                  <a:srgbClr val="FFFF00"/>
                </a:solidFill>
                <a:latin typeface="Times New Roman" pitchFamily="18" charset="0"/>
                <a:cs typeface="Times New Roman" pitchFamily="18" charset="0"/>
              </a:rPr>
              <a:t> </a:t>
            </a:r>
            <a:r>
              <a:rPr lang="en-US" sz="3100" dirty="0">
                <a:solidFill>
                  <a:srgbClr val="FF0000"/>
                </a:solidFill>
                <a:latin typeface="Times New Roman" pitchFamily="18" charset="0"/>
                <a:cs typeface="Times New Roman" pitchFamily="18" charset="0"/>
              </a:rPr>
              <a:t>for example, a 10%</a:t>
            </a:r>
            <a:br>
              <a:rPr lang="en-US" sz="3100" dirty="0">
                <a:solidFill>
                  <a:srgbClr val="FF0000"/>
                </a:solidFill>
                <a:latin typeface="Times New Roman" pitchFamily="18" charset="0"/>
                <a:cs typeface="Times New Roman" pitchFamily="18" charset="0"/>
              </a:rPr>
            </a:br>
            <a:r>
              <a:rPr lang="en-US" sz="3100" dirty="0">
                <a:solidFill>
                  <a:srgbClr val="FF0000"/>
                </a:solidFill>
                <a:latin typeface="Times New Roman" pitchFamily="18" charset="0"/>
                <a:cs typeface="Times New Roman" pitchFamily="18" charset="0"/>
              </a:rPr>
              <a:t>increase in TIR was associated on average with a change in</a:t>
            </a:r>
            <a:br>
              <a:rPr lang="en-US" sz="3100" dirty="0">
                <a:solidFill>
                  <a:srgbClr val="FF0000"/>
                </a:solidFill>
                <a:latin typeface="Times New Roman" pitchFamily="18" charset="0"/>
                <a:cs typeface="Times New Roman" pitchFamily="18" charset="0"/>
              </a:rPr>
            </a:br>
            <a:r>
              <a:rPr lang="en-US" sz="3100" dirty="0">
                <a:solidFill>
                  <a:srgbClr val="FF0000"/>
                </a:solidFill>
                <a:latin typeface="Times New Roman" pitchFamily="18" charset="0"/>
                <a:cs typeface="Times New Roman" pitchFamily="18" charset="0"/>
              </a:rPr>
              <a:t>A1C of approximately </a:t>
            </a:r>
            <a:r>
              <a:rPr lang="en-US" sz="3100" dirty="0">
                <a:solidFill>
                  <a:srgbClr val="FFFF00"/>
                </a:solidFill>
                <a:latin typeface="Times New Roman" pitchFamily="18" charset="0"/>
                <a:cs typeface="Times New Roman" pitchFamily="18" charset="0"/>
              </a:rPr>
              <a:t>-1% </a:t>
            </a:r>
            <a:r>
              <a:rPr lang="en-US" sz="3100" dirty="0">
                <a:solidFill>
                  <a:srgbClr val="FF0000"/>
                </a:solidFill>
                <a:latin typeface="Times New Roman" pitchFamily="18" charset="0"/>
                <a:cs typeface="Times New Roman" pitchFamily="18" charset="0"/>
              </a:rPr>
              <a:t>whereas for subjects with a</a:t>
            </a:r>
            <a:br>
              <a:rPr lang="en-US" sz="3100" dirty="0">
                <a:solidFill>
                  <a:srgbClr val="FF0000"/>
                </a:solidFill>
                <a:latin typeface="Times New Roman" pitchFamily="18" charset="0"/>
                <a:cs typeface="Times New Roman" pitchFamily="18" charset="0"/>
              </a:rPr>
            </a:br>
            <a:r>
              <a:rPr lang="en-US" sz="3100" dirty="0">
                <a:solidFill>
                  <a:srgbClr val="FF0000"/>
                </a:solidFill>
                <a:latin typeface="Times New Roman" pitchFamily="18" charset="0"/>
                <a:cs typeface="Times New Roman" pitchFamily="18" charset="0"/>
              </a:rPr>
              <a:t>baseline A1C of </a:t>
            </a:r>
            <a:r>
              <a:rPr lang="en-US" sz="3100" dirty="0">
                <a:solidFill>
                  <a:srgbClr val="FFFF00"/>
                </a:solidFill>
                <a:latin typeface="Times New Roman" pitchFamily="18" charset="0"/>
                <a:cs typeface="Times New Roman" pitchFamily="18" charset="0"/>
              </a:rPr>
              <a:t>7.0-7.9%</a:t>
            </a:r>
            <a:r>
              <a:rPr lang="en-US" sz="3100" dirty="0">
                <a:solidFill>
                  <a:srgbClr val="FF0000"/>
                </a:solidFill>
                <a:latin typeface="Times New Roman" pitchFamily="18" charset="0"/>
                <a:cs typeface="Times New Roman" pitchFamily="18" charset="0"/>
              </a:rPr>
              <a:t>, a 10% increase in TIR was associated on average with a change in A1C of only </a:t>
            </a:r>
            <a:r>
              <a:rPr lang="en-US" sz="3100" dirty="0">
                <a:solidFill>
                  <a:srgbClr val="FFFF00"/>
                </a:solidFill>
                <a:latin typeface="Times New Roman" pitchFamily="18" charset="0"/>
                <a:cs typeface="Times New Roman" pitchFamily="18" charset="0"/>
              </a:rPr>
              <a:t>-0.4% </a:t>
            </a:r>
          </a:p>
          <a:p>
            <a:pPr algn="just">
              <a:buFont typeface="Wingdings" pitchFamily="2" charset="2"/>
              <a:buChar char="Ø"/>
            </a:pPr>
            <a:endParaRPr lang="en-US" sz="3100" dirty="0">
              <a:latin typeface="Times New Roman" pitchFamily="18" charset="0"/>
              <a:cs typeface="Times New Roman" pitchFamily="18" charset="0"/>
            </a:endParaRPr>
          </a:p>
          <a:p>
            <a:pPr algn="just">
              <a:buFont typeface="Wingdings" pitchFamily="2" charset="2"/>
              <a:buChar char="Ø"/>
            </a:pPr>
            <a:r>
              <a:rPr lang="en-US" sz="3100" dirty="0">
                <a:latin typeface="Times New Roman" pitchFamily="18" charset="0"/>
                <a:cs typeface="Times New Roman" pitchFamily="18" charset="0"/>
              </a:rPr>
              <a:t>Without diabetes: TIR70-180 was </a:t>
            </a:r>
            <a:r>
              <a:rPr lang="en-US" sz="3100" dirty="0">
                <a:solidFill>
                  <a:srgbClr val="FFFF00"/>
                </a:solidFill>
                <a:latin typeface="Times New Roman" pitchFamily="18" charset="0"/>
                <a:cs typeface="Times New Roman" pitchFamily="18" charset="0"/>
              </a:rPr>
              <a:t>99%</a:t>
            </a:r>
            <a:r>
              <a:rPr lang="en-US" sz="3100" dirty="0">
                <a:latin typeface="Times New Roman" pitchFamily="18" charset="0"/>
                <a:cs typeface="Times New Roman" pitchFamily="18" charset="0"/>
              </a:rPr>
              <a:t> (IQR 97% to 99%), median TIR70-140 was </a:t>
            </a:r>
            <a:r>
              <a:rPr lang="en-US" sz="3100" dirty="0">
                <a:solidFill>
                  <a:srgbClr val="FFFF00"/>
                </a:solidFill>
                <a:latin typeface="Times New Roman" pitchFamily="18" charset="0"/>
                <a:cs typeface="Times New Roman" pitchFamily="18" charset="0"/>
              </a:rPr>
              <a:t>95%</a:t>
            </a:r>
            <a:r>
              <a:rPr lang="en-US" sz="3100" dirty="0">
                <a:latin typeface="Times New Roman" pitchFamily="18" charset="0"/>
                <a:cs typeface="Times New Roman" pitchFamily="18" charset="0"/>
              </a:rPr>
              <a:t> (IQR 92% to 97%) and median mean glucose concentration was 99 mg/dL (IQR 95 to 105)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34</a:t>
            </a:fld>
            <a:endParaRPr lang="en-US"/>
          </a:p>
        </p:txBody>
      </p:sp>
      <p:sp>
        <p:nvSpPr>
          <p:cNvPr id="6" name="Rectangle 5">
            <a:extLst>
              <a:ext uri="{FF2B5EF4-FFF2-40B4-BE49-F238E27FC236}">
                <a16:creationId xmlns:a16="http://schemas.microsoft.com/office/drawing/2014/main" id="{E0EC7D45-CD3E-4E5E-94DA-2EA78A1D0280}"/>
              </a:ext>
            </a:extLst>
          </p:cNvPr>
          <p:cNvSpPr/>
          <p:nvPr/>
        </p:nvSpPr>
        <p:spPr>
          <a:xfrm>
            <a:off x="2286000" y="6172200"/>
            <a:ext cx="6705600" cy="738664"/>
          </a:xfrm>
          <a:prstGeom prst="rect">
            <a:avLst/>
          </a:prstGeom>
        </p:spPr>
        <p:txBody>
          <a:bodyPr wrap="square">
            <a:spAutoFit/>
          </a:bodyPr>
          <a:lstStyle/>
          <a:p>
            <a:pPr algn="just"/>
            <a:r>
              <a:rPr lang="en-US" sz="1400" b="1" dirty="0">
                <a:solidFill>
                  <a:srgbClr val="FFC000"/>
                </a:solidFill>
              </a:rPr>
              <a:t>(2019) The Relationships Between Time in Range, Hyperglycemia Metrics, and HbA1c. Journal of Diabetes Science and Technology, Vol. 13(4) 614–626</a:t>
            </a:r>
          </a:p>
          <a:p>
            <a:pPr algn="just"/>
            <a:endParaRPr lang="fa-IR" sz="1400" b="1" dirty="0">
              <a:solidFill>
                <a:srgbClr val="FFC000"/>
              </a:solidFill>
            </a:endParaRPr>
          </a:p>
        </p:txBody>
      </p:sp>
    </p:spTree>
    <p:extLst>
      <p:ext uri="{BB962C8B-B14F-4D97-AF65-F5344CB8AC3E}">
        <p14:creationId xmlns:p14="http://schemas.microsoft.com/office/powerpoint/2010/main" val="204582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74375" lnSpcReduction="20000"/>
          </a:bodyPr>
          <a:lstStyle/>
          <a:p>
            <a:pPr algn="just">
              <a:buNone/>
            </a:pPr>
            <a:endParaRPr lang="en-US" dirty="0">
              <a:latin typeface="Times New Roman" pitchFamily="18" charset="0"/>
              <a:cs typeface="Times New Roman" pitchFamily="18" charset="0"/>
            </a:endParaRPr>
          </a:p>
          <a:p>
            <a:pPr algn="just">
              <a:buFont typeface="Wingdings" pitchFamily="2" charset="2"/>
              <a:buChar char="Ø"/>
            </a:pPr>
            <a:r>
              <a:rPr lang="en-US" sz="3100" dirty="0">
                <a:latin typeface="Times New Roman" pitchFamily="18" charset="0"/>
                <a:cs typeface="Times New Roman" pitchFamily="18" charset="0"/>
              </a:rPr>
              <a:t>An increase in TIR70-180 or a decrease in T&gt;180 of </a:t>
            </a:r>
            <a:r>
              <a:rPr lang="en-US" sz="3100" dirty="0">
                <a:solidFill>
                  <a:srgbClr val="FFFF00"/>
                </a:solidFill>
                <a:latin typeface="Times New Roman" pitchFamily="18" charset="0"/>
                <a:cs typeface="Times New Roman" pitchFamily="18" charset="0"/>
              </a:rPr>
              <a:t>10%</a:t>
            </a:r>
            <a:r>
              <a:rPr lang="en-US" sz="3100" dirty="0">
                <a:latin typeface="Times New Roman" pitchFamily="18" charset="0"/>
                <a:cs typeface="Times New Roman" pitchFamily="18" charset="0"/>
              </a:rPr>
              <a:t> (corresponding to 2.4 hours per day) is associated with a reduction in A1C of about </a:t>
            </a:r>
            <a:r>
              <a:rPr lang="en-US" sz="3100" dirty="0">
                <a:solidFill>
                  <a:srgbClr val="FFFF00"/>
                </a:solidFill>
                <a:latin typeface="Times New Roman" pitchFamily="18" charset="0"/>
                <a:cs typeface="Times New Roman" pitchFamily="18" charset="0"/>
              </a:rPr>
              <a:t>0.6% </a:t>
            </a:r>
          </a:p>
          <a:p>
            <a:pPr algn="just">
              <a:buFont typeface="Wingdings" pitchFamily="2" charset="2"/>
              <a:buChar char="Ø"/>
            </a:pPr>
            <a:endParaRPr lang="en-US" dirty="0">
              <a:latin typeface="Times New Roman" pitchFamily="18" charset="0"/>
              <a:cs typeface="Times New Roman" pitchFamily="18" charset="0"/>
            </a:endParaRPr>
          </a:p>
          <a:p>
            <a:pPr algn="just">
              <a:buFont typeface="Wingdings" pitchFamily="2" charset="2"/>
              <a:buChar char="Ø"/>
            </a:pPr>
            <a:r>
              <a:rPr lang="en-US" sz="3100" dirty="0">
                <a:solidFill>
                  <a:srgbClr val="FF0000"/>
                </a:solidFill>
                <a:latin typeface="Times New Roman" pitchFamily="18" charset="0"/>
                <a:cs typeface="Times New Roman" pitchFamily="18" charset="0"/>
              </a:rPr>
              <a:t>With baseline </a:t>
            </a:r>
            <a:r>
              <a:rPr lang="en-US" sz="3100" dirty="0">
                <a:solidFill>
                  <a:srgbClr val="FFFF00"/>
                </a:solidFill>
                <a:latin typeface="Times New Roman" pitchFamily="18" charset="0"/>
                <a:cs typeface="Times New Roman" pitchFamily="18" charset="0"/>
              </a:rPr>
              <a:t>A1C ≥8.0%</a:t>
            </a:r>
            <a:r>
              <a:rPr lang="en-US" sz="3100" dirty="0">
                <a:solidFill>
                  <a:srgbClr val="FF0000"/>
                </a:solidFill>
                <a:latin typeface="Times New Roman" pitchFamily="18" charset="0"/>
                <a:cs typeface="Times New Roman" pitchFamily="18" charset="0"/>
              </a:rPr>
              <a:t>,</a:t>
            </a:r>
            <a:r>
              <a:rPr lang="en-US" sz="3100" dirty="0">
                <a:solidFill>
                  <a:srgbClr val="FFFF00"/>
                </a:solidFill>
                <a:latin typeface="Times New Roman" pitchFamily="18" charset="0"/>
                <a:cs typeface="Times New Roman" pitchFamily="18" charset="0"/>
              </a:rPr>
              <a:t> </a:t>
            </a:r>
            <a:r>
              <a:rPr lang="en-US" sz="3100" dirty="0">
                <a:solidFill>
                  <a:srgbClr val="FF0000"/>
                </a:solidFill>
                <a:latin typeface="Times New Roman" pitchFamily="18" charset="0"/>
                <a:cs typeface="Times New Roman" pitchFamily="18" charset="0"/>
              </a:rPr>
              <a:t>for example, a 10%</a:t>
            </a:r>
            <a:br>
              <a:rPr lang="en-US" sz="3100" dirty="0">
                <a:solidFill>
                  <a:srgbClr val="FF0000"/>
                </a:solidFill>
                <a:latin typeface="Times New Roman" pitchFamily="18" charset="0"/>
                <a:cs typeface="Times New Roman" pitchFamily="18" charset="0"/>
              </a:rPr>
            </a:br>
            <a:r>
              <a:rPr lang="en-US" sz="3100" dirty="0">
                <a:solidFill>
                  <a:srgbClr val="FF0000"/>
                </a:solidFill>
                <a:latin typeface="Times New Roman" pitchFamily="18" charset="0"/>
                <a:cs typeface="Times New Roman" pitchFamily="18" charset="0"/>
              </a:rPr>
              <a:t>increase in TIR was associated on average with a change in</a:t>
            </a:r>
            <a:br>
              <a:rPr lang="en-US" sz="3100" dirty="0">
                <a:solidFill>
                  <a:srgbClr val="FF0000"/>
                </a:solidFill>
                <a:latin typeface="Times New Roman" pitchFamily="18" charset="0"/>
                <a:cs typeface="Times New Roman" pitchFamily="18" charset="0"/>
              </a:rPr>
            </a:br>
            <a:r>
              <a:rPr lang="en-US" sz="3100" dirty="0">
                <a:solidFill>
                  <a:srgbClr val="FF0000"/>
                </a:solidFill>
                <a:latin typeface="Times New Roman" pitchFamily="18" charset="0"/>
                <a:cs typeface="Times New Roman" pitchFamily="18" charset="0"/>
              </a:rPr>
              <a:t>A1C of approximately </a:t>
            </a:r>
            <a:r>
              <a:rPr lang="en-US" sz="3100" dirty="0">
                <a:solidFill>
                  <a:srgbClr val="FFFF00"/>
                </a:solidFill>
                <a:latin typeface="Times New Roman" pitchFamily="18" charset="0"/>
                <a:cs typeface="Times New Roman" pitchFamily="18" charset="0"/>
              </a:rPr>
              <a:t>-1% </a:t>
            </a:r>
            <a:r>
              <a:rPr lang="en-US" sz="3100" dirty="0">
                <a:solidFill>
                  <a:srgbClr val="FF0000"/>
                </a:solidFill>
                <a:latin typeface="Times New Roman" pitchFamily="18" charset="0"/>
                <a:cs typeface="Times New Roman" pitchFamily="18" charset="0"/>
              </a:rPr>
              <a:t>whereas for subjects with a</a:t>
            </a:r>
            <a:br>
              <a:rPr lang="en-US" sz="3100" dirty="0">
                <a:solidFill>
                  <a:srgbClr val="FF0000"/>
                </a:solidFill>
                <a:latin typeface="Times New Roman" pitchFamily="18" charset="0"/>
                <a:cs typeface="Times New Roman" pitchFamily="18" charset="0"/>
              </a:rPr>
            </a:br>
            <a:r>
              <a:rPr lang="en-US" sz="3100" dirty="0">
                <a:solidFill>
                  <a:srgbClr val="FF0000"/>
                </a:solidFill>
                <a:latin typeface="Times New Roman" pitchFamily="18" charset="0"/>
                <a:cs typeface="Times New Roman" pitchFamily="18" charset="0"/>
              </a:rPr>
              <a:t>baseline A1C of </a:t>
            </a:r>
            <a:r>
              <a:rPr lang="en-US" sz="3100" dirty="0">
                <a:solidFill>
                  <a:srgbClr val="FFFF00"/>
                </a:solidFill>
                <a:latin typeface="Times New Roman" pitchFamily="18" charset="0"/>
                <a:cs typeface="Times New Roman" pitchFamily="18" charset="0"/>
              </a:rPr>
              <a:t>7.0-7.9%</a:t>
            </a:r>
            <a:r>
              <a:rPr lang="en-US" sz="3100" dirty="0">
                <a:solidFill>
                  <a:srgbClr val="FF0000"/>
                </a:solidFill>
                <a:latin typeface="Times New Roman" pitchFamily="18" charset="0"/>
                <a:cs typeface="Times New Roman" pitchFamily="18" charset="0"/>
              </a:rPr>
              <a:t>, a 10% increase in TIR was associated on average with a change in A1C of only </a:t>
            </a:r>
            <a:r>
              <a:rPr lang="en-US" sz="3100" dirty="0">
                <a:solidFill>
                  <a:srgbClr val="FFFF00"/>
                </a:solidFill>
                <a:latin typeface="Times New Roman" pitchFamily="18" charset="0"/>
                <a:cs typeface="Times New Roman" pitchFamily="18" charset="0"/>
              </a:rPr>
              <a:t>-0.4% </a:t>
            </a:r>
          </a:p>
          <a:p>
            <a:pPr algn="just">
              <a:buFont typeface="Wingdings" pitchFamily="2" charset="2"/>
              <a:buChar char="Ø"/>
            </a:pPr>
            <a:endParaRPr lang="en-US" sz="3100" dirty="0">
              <a:latin typeface="Times New Roman" pitchFamily="18" charset="0"/>
              <a:cs typeface="Times New Roman" pitchFamily="18" charset="0"/>
            </a:endParaRPr>
          </a:p>
          <a:p>
            <a:pPr algn="just">
              <a:buFont typeface="Wingdings" pitchFamily="2" charset="2"/>
              <a:buChar char="Ø"/>
            </a:pPr>
            <a:r>
              <a:rPr lang="en-US" sz="3100" dirty="0">
                <a:latin typeface="Times New Roman" pitchFamily="18" charset="0"/>
                <a:cs typeface="Times New Roman" pitchFamily="18" charset="0"/>
              </a:rPr>
              <a:t>Without diabetes: TIR70-180 was </a:t>
            </a:r>
            <a:r>
              <a:rPr lang="en-US" sz="3100" dirty="0">
                <a:solidFill>
                  <a:srgbClr val="FFFF00"/>
                </a:solidFill>
                <a:latin typeface="Times New Roman" pitchFamily="18" charset="0"/>
                <a:cs typeface="Times New Roman" pitchFamily="18" charset="0"/>
              </a:rPr>
              <a:t>99%</a:t>
            </a:r>
            <a:r>
              <a:rPr lang="en-US" sz="3100" dirty="0">
                <a:latin typeface="Times New Roman" pitchFamily="18" charset="0"/>
                <a:cs typeface="Times New Roman" pitchFamily="18" charset="0"/>
              </a:rPr>
              <a:t> (IQR 97% to 99%), median TIR70-140 was </a:t>
            </a:r>
            <a:r>
              <a:rPr lang="en-US" sz="3100" dirty="0">
                <a:solidFill>
                  <a:srgbClr val="FFFF00"/>
                </a:solidFill>
                <a:latin typeface="Times New Roman" pitchFamily="18" charset="0"/>
                <a:cs typeface="Times New Roman" pitchFamily="18" charset="0"/>
              </a:rPr>
              <a:t>95%</a:t>
            </a:r>
            <a:r>
              <a:rPr lang="en-US" sz="3100" dirty="0">
                <a:latin typeface="Times New Roman" pitchFamily="18" charset="0"/>
                <a:cs typeface="Times New Roman" pitchFamily="18" charset="0"/>
              </a:rPr>
              <a:t> (IQR 92% to 97%) and median mean glucose concentration was 99 mg/dL (IQR 95 to 105)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35</a:t>
            </a:fld>
            <a:endParaRPr lang="en-US"/>
          </a:p>
        </p:txBody>
      </p:sp>
      <p:sp>
        <p:nvSpPr>
          <p:cNvPr id="6" name="Rectangle 5">
            <a:extLst>
              <a:ext uri="{FF2B5EF4-FFF2-40B4-BE49-F238E27FC236}">
                <a16:creationId xmlns:a16="http://schemas.microsoft.com/office/drawing/2014/main" id="{E0EC7D45-CD3E-4E5E-94DA-2EA78A1D0280}"/>
              </a:ext>
            </a:extLst>
          </p:cNvPr>
          <p:cNvSpPr/>
          <p:nvPr/>
        </p:nvSpPr>
        <p:spPr>
          <a:xfrm>
            <a:off x="2286000" y="6172200"/>
            <a:ext cx="6705600" cy="738664"/>
          </a:xfrm>
          <a:prstGeom prst="rect">
            <a:avLst/>
          </a:prstGeom>
        </p:spPr>
        <p:txBody>
          <a:bodyPr wrap="square">
            <a:spAutoFit/>
          </a:bodyPr>
          <a:lstStyle/>
          <a:p>
            <a:pPr algn="just"/>
            <a:r>
              <a:rPr lang="en-US" sz="1400" b="1" dirty="0">
                <a:solidFill>
                  <a:srgbClr val="FFC000"/>
                </a:solidFill>
              </a:rPr>
              <a:t>(2019) The Relationships Between Time in Range, Hyperglycemia Metrics, and HbA1c. Journal of Diabetes Science and Technology, Vol. 13(4) 614–626</a:t>
            </a:r>
          </a:p>
          <a:p>
            <a:pPr algn="just"/>
            <a:endParaRPr lang="fa-IR" sz="1400" b="1" dirty="0">
              <a:solidFill>
                <a:srgbClr val="FFC000"/>
              </a:solidFill>
            </a:endParaRPr>
          </a:p>
        </p:txBody>
      </p:sp>
      <p:pic>
        <p:nvPicPr>
          <p:cNvPr id="3" name="Picture 2">
            <a:extLst>
              <a:ext uri="{FF2B5EF4-FFF2-40B4-BE49-F238E27FC236}">
                <a16:creationId xmlns:a16="http://schemas.microsoft.com/office/drawing/2014/main" id="{0F78147D-2D90-4EFB-9CF6-901C7F6FA7BC}"/>
              </a:ext>
            </a:extLst>
          </p:cNvPr>
          <p:cNvPicPr>
            <a:picLocks noChangeAspect="1"/>
          </p:cNvPicPr>
          <p:nvPr/>
        </p:nvPicPr>
        <p:blipFill>
          <a:blip r:embed="rId2"/>
          <a:stretch>
            <a:fillRect/>
          </a:stretch>
        </p:blipFill>
        <p:spPr>
          <a:xfrm>
            <a:off x="1095375" y="1281112"/>
            <a:ext cx="6953250" cy="4295775"/>
          </a:xfrm>
          <a:prstGeom prst="rect">
            <a:avLst/>
          </a:prstGeom>
        </p:spPr>
      </p:pic>
    </p:spTree>
    <p:extLst>
      <p:ext uri="{BB962C8B-B14F-4D97-AF65-F5344CB8AC3E}">
        <p14:creationId xmlns:p14="http://schemas.microsoft.com/office/powerpoint/2010/main" val="380723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7542" y="255771"/>
            <a:ext cx="6955704" cy="1088529"/>
          </a:xfrm>
          <a:prstGeom prst="rect">
            <a:avLst/>
          </a:prstGeom>
        </p:spPr>
      </p:pic>
      <p:sp>
        <p:nvSpPr>
          <p:cNvPr id="2" name="Title 1"/>
          <p:cNvSpPr>
            <a:spLocks noGrp="1"/>
          </p:cNvSpPr>
          <p:nvPr>
            <p:ph type="title"/>
          </p:nvPr>
        </p:nvSpPr>
        <p:spPr>
          <a:xfrm>
            <a:off x="1390003" y="1415561"/>
            <a:ext cx="6121024" cy="1088529"/>
          </a:xfrm>
        </p:spPr>
        <p:txBody>
          <a:bodyPr/>
          <a:lstStyle/>
          <a:p>
            <a:endParaRPr lang="en-US" dirty="0"/>
          </a:p>
        </p:txBody>
      </p:sp>
      <p:sp>
        <p:nvSpPr>
          <p:cNvPr id="3" name="Content Placeholder 2"/>
          <p:cNvSpPr>
            <a:spLocks noGrp="1"/>
          </p:cNvSpPr>
          <p:nvPr>
            <p:ph idx="1"/>
          </p:nvPr>
        </p:nvSpPr>
        <p:spPr>
          <a:xfrm>
            <a:off x="56156" y="2700018"/>
            <a:ext cx="8429443" cy="3243106"/>
          </a:xfrm>
        </p:spPr>
        <p:txBody>
          <a:bodyPr>
            <a:normAutofit/>
          </a:bodyPr>
          <a:lstStyle/>
          <a:p>
            <a:pPr algn="just"/>
            <a:r>
              <a:rPr lang="en-US" sz="2400" dirty="0"/>
              <a:t>To more clearly demonstrate the relationship between Time-in Range and HbA1c</a:t>
            </a:r>
          </a:p>
          <a:p>
            <a:pPr algn="just"/>
            <a:endParaRPr lang="en-US" sz="2400" dirty="0"/>
          </a:p>
          <a:p>
            <a:pPr algn="just"/>
            <a:r>
              <a:rPr lang="en-US" sz="2400" dirty="0"/>
              <a:t>Selected paired HbA1c and %TIR data from 18 articles were evaluated by linear regression analysis and Pearson’s correlation coefficient</a:t>
            </a:r>
          </a:p>
        </p:txBody>
      </p:sp>
      <p:sp>
        <p:nvSpPr>
          <p:cNvPr id="5" name="Rectangle 4"/>
          <p:cNvSpPr/>
          <p:nvPr/>
        </p:nvSpPr>
        <p:spPr>
          <a:xfrm>
            <a:off x="5055035" y="6230604"/>
            <a:ext cx="3343351" cy="340093"/>
          </a:xfrm>
          <a:prstGeom prst="rect">
            <a:avLst/>
          </a:prstGeom>
        </p:spPr>
        <p:txBody>
          <a:bodyPr wrap="none">
            <a:spAutoFit/>
          </a:bodyPr>
          <a:lstStyle/>
          <a:p>
            <a:pPr defTabSz="1226701"/>
            <a:r>
              <a:rPr lang="en-US" sz="1610" dirty="0">
                <a:solidFill>
                  <a:prstClr val="white">
                    <a:lumMod val="50000"/>
                  </a:prstClr>
                </a:solidFill>
                <a:latin typeface="AdvOT7b515deb"/>
              </a:rPr>
              <a:t>Diabetes </a:t>
            </a:r>
            <a:r>
              <a:rPr lang="en-US" sz="1610" dirty="0" err="1">
                <a:solidFill>
                  <a:prstClr val="white">
                    <a:lumMod val="50000"/>
                  </a:prstClr>
                </a:solidFill>
                <a:latin typeface="AdvOT7b515deb"/>
              </a:rPr>
              <a:t>Technol</a:t>
            </a:r>
            <a:r>
              <a:rPr lang="en-US" sz="1610" dirty="0">
                <a:solidFill>
                  <a:prstClr val="white">
                    <a:lumMod val="50000"/>
                  </a:prstClr>
                </a:solidFill>
                <a:latin typeface="AdvOT7b515deb"/>
              </a:rPr>
              <a:t> </a:t>
            </a:r>
            <a:r>
              <a:rPr lang="en-US" sz="1610" dirty="0" err="1">
                <a:solidFill>
                  <a:prstClr val="white">
                    <a:lumMod val="50000"/>
                  </a:prstClr>
                </a:solidFill>
                <a:latin typeface="AdvOT7b515deb"/>
              </a:rPr>
              <a:t>Ther</a:t>
            </a:r>
            <a:r>
              <a:rPr lang="en-US" sz="1610" dirty="0">
                <a:solidFill>
                  <a:prstClr val="white">
                    <a:lumMod val="50000"/>
                  </a:prstClr>
                </a:solidFill>
                <a:latin typeface="AdvOT7b515deb"/>
              </a:rPr>
              <a:t> 2019;21:81</a:t>
            </a:r>
            <a:r>
              <a:rPr lang="en-US" sz="1610" dirty="0">
                <a:solidFill>
                  <a:prstClr val="white">
                    <a:lumMod val="50000"/>
                  </a:prstClr>
                </a:solidFill>
                <a:latin typeface="AdvOT7b515deb+20"/>
              </a:rPr>
              <a:t>–</a:t>
            </a:r>
            <a:r>
              <a:rPr lang="en-US" sz="1610" dirty="0">
                <a:solidFill>
                  <a:prstClr val="white">
                    <a:lumMod val="50000"/>
                  </a:prstClr>
                </a:solidFill>
                <a:latin typeface="AdvOT7b515deb"/>
              </a:rPr>
              <a:t>85</a:t>
            </a:r>
            <a:endParaRPr lang="en-US" sz="1610" dirty="0">
              <a:solidFill>
                <a:prstClr val="white">
                  <a:lumMod val="50000"/>
                </a:prstClr>
              </a:solidFill>
              <a:latin typeface="Calibri"/>
            </a:endParaRPr>
          </a:p>
        </p:txBody>
      </p:sp>
    </p:spTree>
    <p:extLst>
      <p:ext uri="{BB962C8B-B14F-4D97-AF65-F5344CB8AC3E}">
        <p14:creationId xmlns:p14="http://schemas.microsoft.com/office/powerpoint/2010/main" val="7355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684" y="917218"/>
            <a:ext cx="8018382" cy="5216778"/>
          </a:xfrm>
          <a:prstGeom prst="rect">
            <a:avLst/>
          </a:prstGeom>
        </p:spPr>
      </p:pic>
    </p:spTree>
    <p:extLst>
      <p:ext uri="{BB962C8B-B14F-4D97-AF65-F5344CB8AC3E}">
        <p14:creationId xmlns:p14="http://schemas.microsoft.com/office/powerpoint/2010/main" val="315618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4505" y="1722747"/>
            <a:ext cx="7921775" cy="4701071"/>
          </a:xfrm>
          <a:prstGeom prst="rect">
            <a:avLst/>
          </a:prstGeom>
        </p:spPr>
      </p:pic>
      <p:sp>
        <p:nvSpPr>
          <p:cNvPr id="4" name="Rectangle 3"/>
          <p:cNvSpPr/>
          <p:nvPr/>
        </p:nvSpPr>
        <p:spPr>
          <a:xfrm>
            <a:off x="1480576" y="337576"/>
            <a:ext cx="5989634" cy="753155"/>
          </a:xfrm>
          <a:prstGeom prst="rect">
            <a:avLst/>
          </a:prstGeom>
          <a:ln w="28575">
            <a:solidFill>
              <a:srgbClr val="FF0000"/>
            </a:solidFill>
          </a:ln>
        </p:spPr>
        <p:txBody>
          <a:bodyPr wrap="square">
            <a:spAutoFit/>
          </a:bodyPr>
          <a:lstStyle/>
          <a:p>
            <a:pPr defTabSz="1226701"/>
            <a:r>
              <a:rPr lang="en-US" sz="2147" dirty="0">
                <a:solidFill>
                  <a:prstClr val="black"/>
                </a:solidFill>
                <a:latin typeface="AdvTimRomLiebert"/>
              </a:rPr>
              <a:t>For every absolute </a:t>
            </a:r>
            <a:r>
              <a:rPr lang="en-US" sz="2147" dirty="0">
                <a:solidFill>
                  <a:srgbClr val="FF0000"/>
                </a:solidFill>
                <a:latin typeface="AdvTimRomLiebert"/>
              </a:rPr>
              <a:t>10%</a:t>
            </a:r>
            <a:r>
              <a:rPr lang="en-US" sz="2147" dirty="0">
                <a:solidFill>
                  <a:prstClr val="black"/>
                </a:solidFill>
                <a:latin typeface="AdvTimRomLiebert"/>
              </a:rPr>
              <a:t> change in %TIR, there was a </a:t>
            </a:r>
            <a:r>
              <a:rPr lang="en-US" sz="2147" dirty="0">
                <a:solidFill>
                  <a:srgbClr val="FF0000"/>
                </a:solidFill>
                <a:latin typeface="AdvTimRomLiebert"/>
              </a:rPr>
              <a:t>0.8%</a:t>
            </a:r>
            <a:r>
              <a:rPr lang="en-US" sz="2147" dirty="0">
                <a:solidFill>
                  <a:prstClr val="black"/>
                </a:solidFill>
                <a:latin typeface="AdvTimRomLiebert"/>
              </a:rPr>
              <a:t>  change in HbA1c</a:t>
            </a:r>
            <a:endParaRPr lang="en-US" sz="2147" dirty="0">
              <a:solidFill>
                <a:prstClr val="black"/>
              </a:solidFill>
              <a:latin typeface="Calibri"/>
            </a:endParaRPr>
          </a:p>
        </p:txBody>
      </p:sp>
    </p:spTree>
    <p:extLst>
      <p:ext uri="{BB962C8B-B14F-4D97-AF65-F5344CB8AC3E}">
        <p14:creationId xmlns:p14="http://schemas.microsoft.com/office/powerpoint/2010/main" val="2380570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829" y="344066"/>
            <a:ext cx="8064270" cy="1192901"/>
          </a:xfrm>
        </p:spPr>
        <p:txBody>
          <a:bodyPr>
            <a:noAutofit/>
          </a:bodyPr>
          <a:lstStyle/>
          <a:p>
            <a:pPr algn="l"/>
            <a:r>
              <a:rPr lang="en-US" sz="2400" b="1" dirty="0"/>
              <a:t>Estimate of HbA1C for a given TIR level based on type 1 diabetes and type 2 diabetes studies</a:t>
            </a:r>
          </a:p>
        </p:txBody>
      </p:sp>
      <p:pic>
        <p:nvPicPr>
          <p:cNvPr id="6" name="Content Placeholder 3"/>
          <p:cNvPicPr>
            <a:picLocks noGrp="1"/>
          </p:cNvPicPr>
          <p:nvPr>
            <p:ph idx="4294967295"/>
          </p:nvPr>
        </p:nvPicPr>
        <p:blipFill rotWithShape="1">
          <a:blip r:embed="rId2"/>
          <a:srcRect l="8975" t="26790" r="8173" b="16492"/>
          <a:stretch/>
        </p:blipFill>
        <p:spPr bwMode="auto">
          <a:xfrm>
            <a:off x="611114" y="1690075"/>
            <a:ext cx="7821985" cy="4347314"/>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4609359" y="6317810"/>
            <a:ext cx="3719673" cy="340093"/>
          </a:xfrm>
          <a:prstGeom prst="rect">
            <a:avLst/>
          </a:prstGeom>
        </p:spPr>
        <p:txBody>
          <a:bodyPr wrap="none">
            <a:spAutoFit/>
          </a:bodyPr>
          <a:lstStyle/>
          <a:p>
            <a:pPr defTabSz="1226701"/>
            <a:r>
              <a:rPr lang="pt-BR" sz="1610" dirty="0">
                <a:solidFill>
                  <a:prstClr val="white">
                    <a:lumMod val="50000"/>
                  </a:prstClr>
                </a:solidFill>
                <a:latin typeface="Calibri"/>
              </a:rPr>
              <a:t>Diabetes Care 2019 Aug; 42(8): 1593-1603</a:t>
            </a:r>
            <a:endParaRPr lang="en-US" sz="1610" dirty="0">
              <a:solidFill>
                <a:prstClr val="white">
                  <a:lumMod val="50000"/>
                </a:prstClr>
              </a:solidFill>
              <a:latin typeface="Calibri"/>
            </a:endParaRPr>
          </a:p>
        </p:txBody>
      </p:sp>
    </p:spTree>
    <p:extLst>
      <p:ext uri="{BB962C8B-B14F-4D97-AF65-F5344CB8AC3E}">
        <p14:creationId xmlns:p14="http://schemas.microsoft.com/office/powerpoint/2010/main" val="401234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r>
              <a:rPr lang="en-US" dirty="0"/>
              <a:t>Agenda</a:t>
            </a:r>
          </a:p>
        </p:txBody>
      </p:sp>
      <p:sp>
        <p:nvSpPr>
          <p:cNvPr id="1048598" name="Content Placeholder 2"/>
          <p:cNvSpPr>
            <a:spLocks noGrp="1"/>
          </p:cNvSpPr>
          <p:nvPr>
            <p:ph idx="1"/>
          </p:nvPr>
        </p:nvSpPr>
        <p:spPr>
          <a:xfrm>
            <a:off x="457200" y="1524000"/>
            <a:ext cx="8229600" cy="4525963"/>
          </a:xfrm>
        </p:spPr>
        <p:txBody>
          <a:bodyPr>
            <a:normAutofit fontScale="89375" lnSpcReduction="20000"/>
          </a:bodyPr>
          <a:lstStyle/>
          <a:p>
            <a:pPr marL="514350" indent="-514350" algn="just">
              <a:buFont typeface="+mj-lt"/>
              <a:buAutoNum type="arabicParenR"/>
            </a:pPr>
            <a:r>
              <a:rPr lang="en-US" sz="3100" dirty="0">
                <a:latin typeface="Times New Roman" pitchFamily="18" charset="0"/>
                <a:cs typeface="Times New Roman" pitchFamily="18" charset="0"/>
              </a:rPr>
              <a:t>Introduction and rationale for the consensus report</a:t>
            </a:r>
          </a:p>
          <a:p>
            <a:pPr marL="514350" indent="-514350" algn="just">
              <a:buFont typeface="+mj-lt"/>
              <a:buAutoNum type="arabicParenR"/>
            </a:pPr>
            <a:r>
              <a:rPr lang="en-US" sz="3100" dirty="0">
                <a:latin typeface="Times New Roman" pitchFamily="18" charset="0"/>
                <a:cs typeface="Times New Roman" pitchFamily="18" charset="0"/>
              </a:rPr>
              <a:t>Diagnosis of type 1 diabetes</a:t>
            </a:r>
          </a:p>
          <a:p>
            <a:pPr marL="514350" indent="-514350" algn="just">
              <a:buFont typeface="+mj-lt"/>
              <a:buAutoNum type="arabicParenR"/>
            </a:pPr>
            <a:r>
              <a:rPr lang="en-US" sz="3100" dirty="0">
                <a:latin typeface="Times New Roman" pitchFamily="18" charset="0"/>
                <a:cs typeface="Times New Roman" pitchFamily="18" charset="0"/>
              </a:rPr>
              <a:t>Aims and goals of management of type 1 diabetes</a:t>
            </a:r>
          </a:p>
          <a:p>
            <a:pPr marL="514350" indent="-514350" algn="just">
              <a:buFont typeface="+mj-lt"/>
              <a:buAutoNum type="arabicParenR"/>
            </a:pPr>
            <a:r>
              <a:rPr lang="en-US" sz="3100" dirty="0">
                <a:latin typeface="Times New Roman" pitchFamily="18" charset="0"/>
                <a:cs typeface="Times New Roman" pitchFamily="18" charset="0"/>
              </a:rPr>
              <a:t>Schedule of care</a:t>
            </a:r>
          </a:p>
          <a:p>
            <a:pPr marL="514350" indent="-514350" algn="just">
              <a:buFont typeface="+mj-lt"/>
              <a:buAutoNum type="arabicParenR"/>
            </a:pPr>
            <a:r>
              <a:rPr lang="en-US" sz="3100" dirty="0">
                <a:latin typeface="Times New Roman" pitchFamily="18" charset="0"/>
                <a:cs typeface="Times New Roman" pitchFamily="18" charset="0"/>
              </a:rPr>
              <a:t>Diabetes self-management education and support</a:t>
            </a:r>
          </a:p>
          <a:p>
            <a:pPr marL="514350" indent="-514350" algn="just">
              <a:buFont typeface="+mj-lt"/>
              <a:buAutoNum type="arabicParenR"/>
            </a:pPr>
            <a:r>
              <a:rPr lang="en-US" sz="3100" dirty="0">
                <a:latin typeface="Times New Roman" pitchFamily="18" charset="0"/>
                <a:cs typeface="Times New Roman" pitchFamily="18" charset="0"/>
              </a:rPr>
              <a:t>Monitoring of glucose levels</a:t>
            </a:r>
          </a:p>
          <a:p>
            <a:pPr marL="514350" indent="-514350" algn="just">
              <a:buFont typeface="+mj-lt"/>
              <a:buAutoNum type="arabicParenR"/>
            </a:pPr>
            <a:r>
              <a:rPr lang="en-US" sz="3100" dirty="0">
                <a:latin typeface="Times New Roman" pitchFamily="18" charset="0"/>
                <a:cs typeface="Times New Roman" pitchFamily="18" charset="0"/>
              </a:rPr>
              <a:t>Insulin therapy</a:t>
            </a:r>
          </a:p>
          <a:p>
            <a:pPr marL="514350" indent="-514350" algn="just">
              <a:buFont typeface="+mj-lt"/>
              <a:buAutoNum type="arabicParenR"/>
            </a:pPr>
            <a:r>
              <a:rPr lang="en-US" sz="3100" dirty="0" err="1">
                <a:latin typeface="Times New Roman" pitchFamily="18" charset="0"/>
                <a:cs typeface="Times New Roman" pitchFamily="18" charset="0"/>
              </a:rPr>
              <a:t>Hypoglycaemia</a:t>
            </a:r>
            <a:endParaRPr lang="en-US" sz="3100" dirty="0">
              <a:latin typeface="Times New Roman" pitchFamily="18" charset="0"/>
              <a:cs typeface="Times New Roman" pitchFamily="18" charset="0"/>
            </a:endParaRPr>
          </a:p>
          <a:p>
            <a:pPr marL="514350" indent="-514350" algn="just">
              <a:buFont typeface="+mj-lt"/>
              <a:buAutoNum type="arabicParenR"/>
            </a:pPr>
            <a:r>
              <a:rPr lang="en-US" sz="3100" dirty="0">
                <a:latin typeface="Times New Roman" pitchFamily="18" charset="0"/>
                <a:cs typeface="Times New Roman" pitchFamily="18" charset="0"/>
              </a:rPr>
              <a:t>Additional </a:t>
            </a:r>
            <a:r>
              <a:rPr lang="en-US" sz="3100" dirty="0" err="1">
                <a:latin typeface="Times New Roman" pitchFamily="18" charset="0"/>
                <a:cs typeface="Times New Roman" pitchFamily="18" charset="0"/>
              </a:rPr>
              <a:t>behavioural</a:t>
            </a:r>
            <a:r>
              <a:rPr lang="en-US" sz="3100" dirty="0">
                <a:latin typeface="Times New Roman" pitchFamily="18" charset="0"/>
                <a:cs typeface="Times New Roman" pitchFamily="18" charset="0"/>
              </a:rPr>
              <a:t> considerations</a:t>
            </a:r>
          </a:p>
          <a:p>
            <a:pPr marL="514350" indent="-514350" algn="just">
              <a:buFont typeface="+mj-lt"/>
              <a:buAutoNum type="arabicParenR"/>
            </a:pPr>
            <a:r>
              <a:rPr lang="en-US" sz="3100" dirty="0">
                <a:latin typeface="Times New Roman" pitchFamily="18" charset="0"/>
                <a:cs typeface="Times New Roman" pitchFamily="18" charset="0"/>
              </a:rPr>
              <a:t>Psychosocial care</a:t>
            </a:r>
          </a:p>
        </p:txBody>
      </p:sp>
      <p:sp>
        <p:nvSpPr>
          <p:cNvPr id="5" name="Slide Number Placeholder 4"/>
          <p:cNvSpPr>
            <a:spLocks noGrp="1"/>
          </p:cNvSpPr>
          <p:nvPr>
            <p:ph type="sldNum" sz="quarter" idx="12"/>
          </p:nvPr>
        </p:nvSpPr>
        <p:spPr/>
        <p:txBody>
          <a:bodyPr/>
          <a:lstStyle/>
          <a:p>
            <a:fld id="{1A6E4302-6D73-4081-AF7E-E29A1A119CC3}"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1FC2-3D0E-49F9-8187-7E19E7D753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077528-12DF-4AA1-9FB2-A9BAA31C3E5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C34EDFF-337B-4FAD-B586-CD152B481552}"/>
              </a:ext>
            </a:extLst>
          </p:cNvPr>
          <p:cNvSpPr>
            <a:spLocks noGrp="1"/>
          </p:cNvSpPr>
          <p:nvPr>
            <p:ph type="sldNum" sz="quarter" idx="12"/>
          </p:nvPr>
        </p:nvSpPr>
        <p:spPr/>
        <p:txBody>
          <a:bodyPr/>
          <a:lstStyle/>
          <a:p>
            <a:fld id="{1A6E4302-6D73-4081-AF7E-E29A1A119CC3}" type="slidenum">
              <a:rPr lang="en-US" smtClean="0"/>
              <a:pPr/>
              <a:t>40</a:t>
            </a:fld>
            <a:endParaRPr lang="en-US"/>
          </a:p>
        </p:txBody>
      </p:sp>
      <p:pic>
        <p:nvPicPr>
          <p:cNvPr id="6" name="Picture 5">
            <a:extLst>
              <a:ext uri="{FF2B5EF4-FFF2-40B4-BE49-F238E27FC236}">
                <a16:creationId xmlns:a16="http://schemas.microsoft.com/office/drawing/2014/main" id="{3E5EAC0F-ACA2-4CFF-801C-BCAF7D64E18A}"/>
              </a:ext>
            </a:extLst>
          </p:cNvPr>
          <p:cNvPicPr>
            <a:picLocks noChangeAspect="1"/>
          </p:cNvPicPr>
          <p:nvPr/>
        </p:nvPicPr>
        <p:blipFill>
          <a:blip r:embed="rId2"/>
          <a:stretch>
            <a:fillRect/>
          </a:stretch>
        </p:blipFill>
        <p:spPr>
          <a:xfrm>
            <a:off x="1161854" y="11"/>
            <a:ext cx="6858000" cy="6471906"/>
          </a:xfrm>
          <a:prstGeom prst="rect">
            <a:avLst/>
          </a:prstGeom>
        </p:spPr>
      </p:pic>
      <p:sp>
        <p:nvSpPr>
          <p:cNvPr id="7" name="Rectangle 6">
            <a:extLst>
              <a:ext uri="{FF2B5EF4-FFF2-40B4-BE49-F238E27FC236}">
                <a16:creationId xmlns:a16="http://schemas.microsoft.com/office/drawing/2014/main" id="{10E8C7AD-7DA0-4BBF-B849-68BBB6FB6032}"/>
              </a:ext>
            </a:extLst>
          </p:cNvPr>
          <p:cNvSpPr/>
          <p:nvPr/>
        </p:nvSpPr>
        <p:spPr>
          <a:xfrm>
            <a:off x="609600" y="6419654"/>
            <a:ext cx="7620000" cy="646331"/>
          </a:xfrm>
          <a:prstGeom prst="rect">
            <a:avLst/>
          </a:prstGeom>
        </p:spPr>
        <p:txBody>
          <a:bodyPr wrap="square">
            <a:spAutoFit/>
          </a:bodyPr>
          <a:lstStyle/>
          <a:p>
            <a:pPr algn="just"/>
            <a:r>
              <a:rPr lang="en-US" sz="1200" b="1" dirty="0">
                <a:solidFill>
                  <a:srgbClr val="FFC000"/>
                </a:solidFill>
              </a:rPr>
              <a:t>(2019) The Relationships Between Time in Range, Hyperglycemia Metrics, and HbA1c. Journal of Diabetes Science and Technology, Vol. 13(4) 614–626</a:t>
            </a:r>
          </a:p>
          <a:p>
            <a:pPr algn="just"/>
            <a:endParaRPr lang="fa-IR" sz="1200" b="1" dirty="0">
              <a:solidFill>
                <a:srgbClr val="FFC000"/>
              </a:solidFill>
            </a:endParaRPr>
          </a:p>
        </p:txBody>
      </p:sp>
    </p:spTree>
    <p:extLst>
      <p:ext uri="{BB962C8B-B14F-4D97-AF65-F5344CB8AC3E}">
        <p14:creationId xmlns:p14="http://schemas.microsoft.com/office/powerpoint/2010/main" val="3705549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5197475"/>
          </a:xfrm>
        </p:spPr>
        <p:txBody>
          <a:bodyPr>
            <a:normAutofit fontScale="96875" lnSpcReduction="10000"/>
          </a:bodyPr>
          <a:lstStyle/>
          <a:p>
            <a:pPr algn="just">
              <a:buFont typeface="Wingdings" pitchFamily="2" charset="2"/>
              <a:buChar char="Ø"/>
            </a:pPr>
            <a:r>
              <a:rPr lang="en-US" sz="2400" dirty="0">
                <a:latin typeface="Times New Roman" pitchFamily="18" charset="0"/>
                <a:cs typeface="Times New Roman" pitchFamily="18" charset="0"/>
              </a:rPr>
              <a:t>A rationale that has been championed for why A1C should remain the </a:t>
            </a:r>
            <a:r>
              <a:rPr lang="en-US" sz="2400" dirty="0">
                <a:solidFill>
                  <a:srgbClr val="FFFF00"/>
                </a:solidFill>
                <a:latin typeface="Times New Roman" pitchFamily="18" charset="0"/>
                <a:cs typeface="Times New Roman" pitchFamily="18" charset="0"/>
              </a:rPr>
              <a:t>gold standard </a:t>
            </a:r>
            <a:r>
              <a:rPr lang="en-US" sz="2400" dirty="0">
                <a:latin typeface="Times New Roman" pitchFamily="18" charset="0"/>
                <a:cs typeface="Times New Roman" pitchFamily="18" charset="0"/>
              </a:rPr>
              <a:t>for assessing glycemic control is that A1C is the only metric that has been associated with </a:t>
            </a:r>
            <a:r>
              <a:rPr lang="en-US" sz="2400" dirty="0">
                <a:solidFill>
                  <a:srgbClr val="FFFF00"/>
                </a:solidFill>
                <a:latin typeface="Times New Roman" pitchFamily="18" charset="0"/>
                <a:cs typeface="Times New Roman" pitchFamily="18" charset="0"/>
              </a:rPr>
              <a:t>chronic diabetic complications</a:t>
            </a:r>
            <a:r>
              <a:rPr lang="en-US" sz="2400" dirty="0">
                <a:latin typeface="Times New Roman" pitchFamily="18" charset="0"/>
                <a:cs typeface="Times New Roman" pitchFamily="18" charset="0"/>
              </a:rPr>
              <a:t>. </a:t>
            </a:r>
          </a:p>
          <a:p>
            <a:pPr algn="just">
              <a:buFont typeface="Wingdings" pitchFamily="2" charset="2"/>
              <a:buChar char="Ø"/>
            </a:pPr>
            <a:endParaRPr lang="en-US" sz="2400" dirty="0">
              <a:solidFill>
                <a:srgbClr val="FFFF00"/>
              </a:solidFill>
              <a:latin typeface="Times New Roman" pitchFamily="18" charset="0"/>
              <a:cs typeface="Times New Roman" pitchFamily="18" charset="0"/>
            </a:endParaRPr>
          </a:p>
          <a:p>
            <a:pPr algn="just">
              <a:buFont typeface="Wingdings" pitchFamily="2" charset="2"/>
              <a:buChar char="Ø"/>
            </a:pPr>
            <a:r>
              <a:rPr lang="en-US" sz="2400" dirty="0">
                <a:latin typeface="Times New Roman" pitchFamily="18" charset="0"/>
                <a:cs typeface="Times New Roman" pitchFamily="18" charset="0"/>
              </a:rPr>
              <a:t>Nevertheless, A1C remains a valuable metric for assessing glycemic control. It can be measured </a:t>
            </a:r>
            <a:r>
              <a:rPr lang="en-US" sz="2400" dirty="0">
                <a:solidFill>
                  <a:srgbClr val="FFFF00"/>
                </a:solidFill>
                <a:latin typeface="Times New Roman" pitchFamily="18" charset="0"/>
                <a:cs typeface="Times New Roman" pitchFamily="18" charset="0"/>
              </a:rPr>
              <a:t>easily</a:t>
            </a:r>
            <a:r>
              <a:rPr lang="en-US" sz="2400" dirty="0">
                <a:latin typeface="Times New Roman" pitchFamily="18" charset="0"/>
                <a:cs typeface="Times New Roman" pitchFamily="18" charset="0"/>
              </a:rPr>
              <a:t> with precision and does </a:t>
            </a:r>
            <a:r>
              <a:rPr lang="en-US" sz="2400" dirty="0">
                <a:solidFill>
                  <a:srgbClr val="FFFF00"/>
                </a:solidFill>
                <a:latin typeface="Times New Roman" pitchFamily="18" charset="0"/>
                <a:cs typeface="Times New Roman" pitchFamily="18" charset="0"/>
              </a:rPr>
              <a:t>not require </a:t>
            </a:r>
            <a:r>
              <a:rPr lang="en-US" sz="2400" dirty="0">
                <a:latin typeface="Times New Roman" pitchFamily="18" charset="0"/>
                <a:cs typeface="Times New Roman" pitchFamily="18" charset="0"/>
              </a:rPr>
              <a:t>the wearing of a device </a:t>
            </a:r>
          </a:p>
          <a:p>
            <a:pPr marL="0" indent="0" algn="just">
              <a:buNone/>
            </a:pPr>
            <a:endParaRPr lang="en-US" sz="2400" dirty="0">
              <a:latin typeface="Times New Roman" pitchFamily="18" charset="0"/>
              <a:cs typeface="Times New Roman" pitchFamily="18" charset="0"/>
            </a:endParaRPr>
          </a:p>
          <a:p>
            <a:pPr algn="just">
              <a:buFont typeface="Wingdings" pitchFamily="2" charset="2"/>
              <a:buChar char="Ø"/>
            </a:pPr>
            <a:r>
              <a:rPr lang="en-US" sz="2400" dirty="0">
                <a:latin typeface="Times New Roman" pitchFamily="18" charset="0"/>
                <a:cs typeface="Times New Roman" pitchFamily="18" charset="0"/>
              </a:rPr>
              <a:t>As use of CGM becomes more widespread, and as progressively more data become available confirming that TIR correlates with long-term diabetes complications, we expect that we may reach a point in the future where A1C adds little to the </a:t>
            </a:r>
            <a:r>
              <a:rPr lang="en-US" sz="2400" b="1" dirty="0">
                <a:solidFill>
                  <a:srgbClr val="FFFF00"/>
                </a:solidFill>
                <a:latin typeface="Times New Roman" pitchFamily="18" charset="0"/>
                <a:cs typeface="Times New Roman" pitchFamily="18" charset="0"/>
              </a:rPr>
              <a:t>wealth of information available from CGM</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to make diabetes management decisions. </a:t>
            </a:r>
          </a:p>
          <a:p>
            <a:pPr algn="just">
              <a:buFont typeface="Wingdings" pitchFamily="2" charset="2"/>
              <a:buChar char="Ø"/>
            </a:pPr>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41</a:t>
            </a:fld>
            <a:endParaRPr lang="en-US"/>
          </a:p>
        </p:txBody>
      </p:sp>
    </p:spTree>
    <p:extLst>
      <p:ext uri="{BB962C8B-B14F-4D97-AF65-F5344CB8AC3E}">
        <p14:creationId xmlns:p14="http://schemas.microsoft.com/office/powerpoint/2010/main" val="3031507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5197475"/>
          </a:xfrm>
        </p:spPr>
        <p:txBody>
          <a:bodyPr>
            <a:normAutofit fontScale="74375" lnSpcReduction="20000"/>
          </a:bodyPr>
          <a:lstStyle/>
          <a:p>
            <a:pPr algn="just"/>
            <a:r>
              <a:rPr lang="en-US" sz="3800" dirty="0">
                <a:latin typeface="Calibri" pitchFamily="34" charset="0"/>
                <a:cs typeface="Times New Roman" pitchFamily="18" charset="0"/>
              </a:rPr>
              <a:t>The prevention of long-term complications of diabetes, particularly cardiovascular disease, extends </a:t>
            </a:r>
            <a:r>
              <a:rPr lang="en-US" sz="3800" dirty="0">
                <a:solidFill>
                  <a:srgbClr val="FFFF00"/>
                </a:solidFill>
                <a:latin typeface="Calibri" pitchFamily="34" charset="0"/>
                <a:cs typeface="Times New Roman" pitchFamily="18" charset="0"/>
              </a:rPr>
              <a:t>beyond </a:t>
            </a:r>
            <a:r>
              <a:rPr lang="en-US" sz="3800" dirty="0" err="1">
                <a:solidFill>
                  <a:srgbClr val="FFFF00"/>
                </a:solidFill>
                <a:latin typeface="Calibri" pitchFamily="34" charset="0"/>
                <a:cs typeface="Times New Roman" pitchFamily="18" charset="0"/>
              </a:rPr>
              <a:t>glycaemic</a:t>
            </a:r>
            <a:r>
              <a:rPr lang="en-US" sz="3800" dirty="0">
                <a:solidFill>
                  <a:srgbClr val="FFFF00"/>
                </a:solidFill>
                <a:latin typeface="Calibri" pitchFamily="34" charset="0"/>
                <a:cs typeface="Times New Roman" pitchFamily="18" charset="0"/>
              </a:rPr>
              <a:t> management</a:t>
            </a:r>
            <a:r>
              <a:rPr lang="en-US" sz="3800" dirty="0">
                <a:latin typeface="Calibri" pitchFamily="34" charset="0"/>
                <a:cs typeface="Times New Roman" pitchFamily="18" charset="0"/>
              </a:rPr>
              <a:t>.</a:t>
            </a:r>
          </a:p>
          <a:p>
            <a:pPr algn="just">
              <a:buNone/>
            </a:pPr>
            <a:endParaRPr lang="en-US" dirty="0">
              <a:latin typeface="Times New Roman" pitchFamily="18" charset="0"/>
              <a:cs typeface="Times New Roman" pitchFamily="18" charset="0"/>
            </a:endParaRPr>
          </a:p>
          <a:p>
            <a:pPr algn="just">
              <a:buFont typeface="Wingdings" pitchFamily="2" charset="2"/>
              <a:buChar char="Ø"/>
            </a:pPr>
            <a:r>
              <a:rPr lang="en-US" dirty="0">
                <a:latin typeface="Times New Roman" pitchFamily="18" charset="0"/>
                <a:cs typeface="Times New Roman" pitchFamily="18" charset="0"/>
              </a:rPr>
              <a:t>Blood pressure targets should be </a:t>
            </a:r>
            <a:r>
              <a:rPr lang="en-US" b="1" dirty="0">
                <a:solidFill>
                  <a:srgbClr val="FFFF00"/>
                </a:solidFill>
                <a:latin typeface="Times New Roman" pitchFamily="18" charset="0"/>
                <a:cs typeface="Times New Roman" pitchFamily="18" charset="0"/>
              </a:rPr>
              <a:t>&lt;140/90 </a:t>
            </a:r>
            <a:r>
              <a:rPr lang="en-US" dirty="0">
                <a:latin typeface="Times New Roman" pitchFamily="18" charset="0"/>
                <a:cs typeface="Times New Roman" pitchFamily="18" charset="0"/>
              </a:rPr>
              <a:t>mmHg is appropriate for those with a lower risk for cardiovascular disease (10 year risk of &lt;15%).</a:t>
            </a:r>
          </a:p>
          <a:p>
            <a:pPr algn="just">
              <a:buFont typeface="Wingdings" pitchFamily="2" charset="2"/>
              <a:buChar char="Ø"/>
            </a:pPr>
            <a:endParaRPr lang="en-US" dirty="0">
              <a:latin typeface="Times New Roman" pitchFamily="18" charset="0"/>
              <a:cs typeface="Times New Roman" pitchFamily="18" charset="0"/>
            </a:endParaRPr>
          </a:p>
          <a:p>
            <a:pPr algn="just">
              <a:buFont typeface="Wingdings" pitchFamily="2" charset="2"/>
              <a:buChar char="Ø"/>
            </a:pPr>
            <a:r>
              <a:rPr lang="en-US" dirty="0">
                <a:latin typeface="Times New Roman" pitchFamily="18" charset="0"/>
                <a:cs typeface="Times New Roman" pitchFamily="18" charset="0"/>
              </a:rPr>
              <a:t> A lower target of </a:t>
            </a:r>
            <a:r>
              <a:rPr lang="en-US" b="1" dirty="0">
                <a:solidFill>
                  <a:srgbClr val="FFFF00"/>
                </a:solidFill>
                <a:latin typeface="Times New Roman" pitchFamily="18" charset="0"/>
                <a:cs typeface="Times New Roman" pitchFamily="18" charset="0"/>
              </a:rPr>
              <a:t>&lt;130/80 </a:t>
            </a:r>
            <a:r>
              <a:rPr lang="en-US" dirty="0">
                <a:latin typeface="Times New Roman" pitchFamily="18" charset="0"/>
                <a:cs typeface="Times New Roman" pitchFamily="18" charset="0"/>
              </a:rPr>
              <a:t>mmHg is recommended for those at higher cardiovascular disease risk or with evidence of </a:t>
            </a:r>
            <a:r>
              <a:rPr lang="en-US" dirty="0" err="1">
                <a:latin typeface="Times New Roman" pitchFamily="18" charset="0"/>
                <a:cs typeface="Times New Roman" pitchFamily="18" charset="0"/>
              </a:rPr>
              <a:t>microvascular</a:t>
            </a:r>
            <a:r>
              <a:rPr lang="en-US" dirty="0">
                <a:latin typeface="Times New Roman" pitchFamily="18" charset="0"/>
                <a:cs typeface="Times New Roman" pitchFamily="18" charset="0"/>
              </a:rPr>
              <a:t> complications,  particularly renal disease. </a:t>
            </a:r>
          </a:p>
          <a:p>
            <a:pPr algn="just">
              <a:buFont typeface="Wingdings" pitchFamily="2" charset="2"/>
              <a:buChar char="Ø"/>
            </a:pPr>
            <a:endParaRPr lang="en-US" dirty="0">
              <a:latin typeface="Times New Roman" pitchFamily="18" charset="0"/>
              <a:cs typeface="Times New Roman" pitchFamily="18" charset="0"/>
            </a:endParaRPr>
          </a:p>
          <a:p>
            <a:pPr algn="just">
              <a:buFont typeface="Wingdings" pitchFamily="2" charset="2"/>
              <a:buChar char="Ø"/>
            </a:pPr>
            <a:r>
              <a:rPr lang="en-US" dirty="0">
                <a:latin typeface="Times New Roman" pitchFamily="18" charset="0"/>
                <a:cs typeface="Times New Roman" pitchFamily="18" charset="0"/>
              </a:rPr>
              <a:t>ACE inhibitors or </a:t>
            </a:r>
            <a:r>
              <a:rPr lang="en-US" dirty="0" err="1">
                <a:latin typeface="Times New Roman" pitchFamily="18" charset="0"/>
                <a:cs typeface="Times New Roman" pitchFamily="18" charset="0"/>
              </a:rPr>
              <a:t>angiotensin</a:t>
            </a:r>
            <a:r>
              <a:rPr lang="en-US" dirty="0">
                <a:latin typeface="Times New Roman" pitchFamily="18" charset="0"/>
                <a:cs typeface="Times New Roman" pitchFamily="18" charset="0"/>
              </a:rPr>
              <a:t> receptor blockers are recommended first-line therapies.</a:t>
            </a:r>
          </a:p>
          <a:p>
            <a:pPr algn="just">
              <a:buNone/>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42</a:t>
            </a:fld>
            <a:endParaRPr lang="en-US"/>
          </a:p>
        </p:txBody>
      </p:sp>
    </p:spTree>
    <p:extLst>
      <p:ext uri="{BB962C8B-B14F-4D97-AF65-F5344CB8AC3E}">
        <p14:creationId xmlns:p14="http://schemas.microsoft.com/office/powerpoint/2010/main" val="2723527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96875"/>
          </a:bodyPr>
          <a:lstStyle/>
          <a:p>
            <a:pPr algn="just"/>
            <a:r>
              <a:rPr lang="en-US" dirty="0">
                <a:latin typeface="Times New Roman" pitchFamily="18" charset="0"/>
                <a:cs typeface="Times New Roman" pitchFamily="18" charset="0"/>
              </a:rPr>
              <a:t>There is a paucity of trials of lipid-lowering therapy in people with type 1 diabetes</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An observational study reported that lipid-lowering therapy is associated with a </a:t>
            </a:r>
            <a:r>
              <a:rPr lang="en-US" dirty="0">
                <a:solidFill>
                  <a:srgbClr val="FFFF00"/>
                </a:solidFill>
                <a:latin typeface="Times New Roman" pitchFamily="18" charset="0"/>
                <a:cs typeface="Times New Roman" pitchFamily="18" charset="0"/>
              </a:rPr>
              <a:t>22–44%</a:t>
            </a:r>
            <a:r>
              <a:rPr lang="en-US" dirty="0">
                <a:latin typeface="Times New Roman" pitchFamily="18" charset="0"/>
                <a:cs typeface="Times New Roman" pitchFamily="18" charset="0"/>
              </a:rPr>
              <a:t> </a:t>
            </a:r>
            <a:r>
              <a:rPr lang="en-US" dirty="0">
                <a:solidFill>
                  <a:srgbClr val="FFFF00"/>
                </a:solidFill>
                <a:latin typeface="Times New Roman" pitchFamily="18" charset="0"/>
                <a:cs typeface="Times New Roman" pitchFamily="18" charset="0"/>
              </a:rPr>
              <a:t>reduction</a:t>
            </a:r>
            <a:r>
              <a:rPr lang="en-US" dirty="0">
                <a:latin typeface="Times New Roman" pitchFamily="18" charset="0"/>
                <a:cs typeface="Times New Roman" pitchFamily="18" charset="0"/>
              </a:rPr>
              <a:t> in the risk of </a:t>
            </a:r>
            <a:r>
              <a:rPr lang="en-US" dirty="0">
                <a:solidFill>
                  <a:srgbClr val="FFFF00"/>
                </a:solidFill>
                <a:latin typeface="Times New Roman" pitchFamily="18" charset="0"/>
                <a:cs typeface="Times New Roman" pitchFamily="18" charset="0"/>
              </a:rPr>
              <a:t>cardiovascular disease </a:t>
            </a:r>
            <a:r>
              <a:rPr lang="en-US" dirty="0">
                <a:latin typeface="Times New Roman" pitchFamily="18" charset="0"/>
                <a:cs typeface="Times New Roman" pitchFamily="18" charset="0"/>
              </a:rPr>
              <a:t>and </a:t>
            </a:r>
            <a:r>
              <a:rPr lang="en-US" dirty="0">
                <a:solidFill>
                  <a:srgbClr val="FFFF00"/>
                </a:solidFill>
                <a:latin typeface="Times New Roman" pitchFamily="18" charset="0"/>
                <a:cs typeface="Times New Roman" pitchFamily="18" charset="0"/>
              </a:rPr>
              <a:t>death</a:t>
            </a:r>
            <a:r>
              <a:rPr lang="en-US" dirty="0">
                <a:latin typeface="Times New Roman" pitchFamily="18" charset="0"/>
                <a:cs typeface="Times New Roman" pitchFamily="18" charset="0"/>
              </a:rPr>
              <a:t> among individuals with type1 diabetes without a prior history of cardiovascular disease.</a:t>
            </a:r>
            <a:endParaRPr lang="en-US" dirty="0">
              <a:solidFill>
                <a:srgbClr val="FF000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43</a:t>
            </a:fld>
            <a:endParaRPr lang="en-US"/>
          </a:p>
        </p:txBody>
      </p:sp>
      <p:sp>
        <p:nvSpPr>
          <p:cNvPr id="6" name="Rectangle 5"/>
          <p:cNvSpPr/>
          <p:nvPr/>
        </p:nvSpPr>
        <p:spPr>
          <a:xfrm>
            <a:off x="2286000" y="5943600"/>
            <a:ext cx="6705600" cy="1169551"/>
          </a:xfrm>
          <a:prstGeom prst="rect">
            <a:avLst/>
          </a:prstGeom>
        </p:spPr>
        <p:txBody>
          <a:bodyPr wrap="square">
            <a:spAutoFit/>
          </a:bodyPr>
          <a:lstStyle/>
          <a:p>
            <a:pPr algn="just"/>
            <a:r>
              <a:rPr lang="en-US" sz="1400" b="1" dirty="0">
                <a:solidFill>
                  <a:srgbClr val="FFC000"/>
                </a:solidFill>
              </a:rPr>
              <a:t>Hero C, </a:t>
            </a:r>
            <a:r>
              <a:rPr lang="en-US" sz="1400" b="1" dirty="0" err="1">
                <a:solidFill>
                  <a:srgbClr val="FFC000"/>
                </a:solidFill>
              </a:rPr>
              <a:t>Rawshani</a:t>
            </a:r>
            <a:r>
              <a:rPr lang="en-US" sz="1400" b="1" dirty="0">
                <a:solidFill>
                  <a:srgbClr val="FFC000"/>
                </a:solidFill>
              </a:rPr>
              <a:t> A, </a:t>
            </a:r>
            <a:r>
              <a:rPr lang="en-US" sz="1400" b="1" dirty="0" err="1">
                <a:solidFill>
                  <a:srgbClr val="FFC000"/>
                </a:solidFill>
              </a:rPr>
              <a:t>Svensson</a:t>
            </a:r>
            <a:r>
              <a:rPr lang="en-US" sz="1400" b="1" dirty="0">
                <a:solidFill>
                  <a:srgbClr val="FFC000"/>
                </a:solidFill>
              </a:rPr>
              <a:t> A-M et al (2016) Association between use of lipid-lowering therapy and cardiovascular </a:t>
            </a:r>
            <a:r>
              <a:rPr lang="en-US" sz="1400" b="1" dirty="0" err="1">
                <a:solidFill>
                  <a:srgbClr val="FFC000"/>
                </a:solidFill>
              </a:rPr>
              <a:t>diseasesand</a:t>
            </a:r>
            <a:r>
              <a:rPr lang="en-US" sz="1400" b="1" dirty="0">
                <a:solidFill>
                  <a:srgbClr val="FFC000"/>
                </a:solidFill>
              </a:rPr>
              <a:t> death in individuals with type 1 diabetes. Diabetes Care 39(6): 996–1003</a:t>
            </a:r>
            <a:endParaRPr lang="fa-IR" sz="1400" b="1" dirty="0">
              <a:solidFill>
                <a:srgbClr val="FFC000"/>
              </a:solidFill>
            </a:endParaRPr>
          </a:p>
          <a:p>
            <a:pPr algn="just"/>
            <a:endParaRPr lang="fa-IR" sz="1400" b="1" dirty="0">
              <a:solidFill>
                <a:srgbClr val="FFC000"/>
              </a:solidFill>
            </a:endParaRPr>
          </a:p>
          <a:p>
            <a:pPr algn="just"/>
            <a:endParaRPr lang="fa-IR" sz="1400" b="1" dirty="0">
              <a:solidFill>
                <a:srgbClr val="FFC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2179637"/>
            <a:ext cx="8229600" cy="4525963"/>
          </a:xfrm>
        </p:spPr>
        <p:txBody>
          <a:bodyPr>
            <a:normAutofit fontScale="66875" lnSpcReduction="20000"/>
          </a:bodyPr>
          <a:lstStyle/>
          <a:p>
            <a:pPr algn="just">
              <a:buFont typeface="Courier New" panose="02070309020205020404" pitchFamily="49" charset="0"/>
              <a:buChar char="o"/>
            </a:pPr>
            <a:r>
              <a:rPr lang="en-US" dirty="0">
                <a:latin typeface="Times New Roman" pitchFamily="18" charset="0"/>
                <a:cs typeface="Times New Roman" pitchFamily="18" charset="0"/>
              </a:rPr>
              <a:t>Propensity scores for treatment with LLT were calculated from 32 baseline clinical and socioeconomic variables. </a:t>
            </a:r>
          </a:p>
          <a:p>
            <a:pPr algn="just">
              <a:buNone/>
            </a:pPr>
            <a:endParaRPr lang="en-US" dirty="0">
              <a:latin typeface="Times New Roman" pitchFamily="18" charset="0"/>
              <a:cs typeface="Times New Roman" pitchFamily="18" charset="0"/>
            </a:endParaRPr>
          </a:p>
          <a:p>
            <a:pPr algn="just">
              <a:buFont typeface="Courier New" panose="02070309020205020404" pitchFamily="49" charset="0"/>
              <a:buChar char="o"/>
            </a:pPr>
            <a:r>
              <a:rPr lang="en-US" dirty="0">
                <a:latin typeface="Times New Roman" pitchFamily="18" charset="0"/>
                <a:cs typeface="Times New Roman" pitchFamily="18" charset="0"/>
              </a:rPr>
              <a:t>A total of </a:t>
            </a:r>
            <a:r>
              <a:rPr lang="en-US" dirty="0">
                <a:solidFill>
                  <a:srgbClr val="FFFF00"/>
                </a:solidFill>
                <a:latin typeface="Times New Roman" pitchFamily="18" charset="0"/>
                <a:cs typeface="Times New Roman" pitchFamily="18" charset="0"/>
              </a:rPr>
              <a:t>24,230</a:t>
            </a:r>
            <a:r>
              <a:rPr lang="en-US" dirty="0">
                <a:latin typeface="Times New Roman" pitchFamily="18" charset="0"/>
                <a:cs typeface="Times New Roman" pitchFamily="18" charset="0"/>
              </a:rPr>
              <a:t> individuals included, with type 1 diabetes, without a history of CVD were followed. The mean follow-up was </a:t>
            </a:r>
            <a:r>
              <a:rPr lang="en-US" dirty="0">
                <a:solidFill>
                  <a:srgbClr val="FFFF00"/>
                </a:solidFill>
                <a:latin typeface="Times New Roman" pitchFamily="18" charset="0"/>
                <a:cs typeface="Times New Roman" pitchFamily="18" charset="0"/>
              </a:rPr>
              <a:t>6.0</a:t>
            </a:r>
            <a:r>
              <a:rPr lang="en-US" dirty="0">
                <a:latin typeface="Times New Roman" pitchFamily="18" charset="0"/>
                <a:cs typeface="Times New Roman" pitchFamily="18" charset="0"/>
              </a:rPr>
              <a:t> years</a:t>
            </a:r>
          </a:p>
          <a:p>
            <a:pPr algn="just">
              <a:buNone/>
            </a:pPr>
            <a:endParaRPr lang="en-US" dirty="0">
              <a:latin typeface="Times New Roman" pitchFamily="18" charset="0"/>
              <a:cs typeface="Times New Roman" pitchFamily="18" charset="0"/>
            </a:endParaRPr>
          </a:p>
          <a:p>
            <a:pPr algn="just">
              <a:buFont typeface="Courier New" panose="02070309020205020404" pitchFamily="49" charset="0"/>
              <a:buChar char="o"/>
            </a:pPr>
            <a:r>
              <a:rPr lang="en-US" dirty="0">
                <a:latin typeface="Times New Roman" pitchFamily="18" charset="0"/>
                <a:cs typeface="Times New Roman" pitchFamily="18" charset="0"/>
              </a:rPr>
              <a:t>Hazard ratios (HRs) for treated versus untreated were as follows: </a:t>
            </a:r>
          </a:p>
          <a:p>
            <a:pPr algn="just"/>
            <a:r>
              <a:rPr lang="en-US" dirty="0">
                <a:latin typeface="Times New Roman" pitchFamily="18" charset="0"/>
                <a:cs typeface="Times New Roman" pitchFamily="18" charset="0"/>
              </a:rPr>
              <a:t>Cardiovascular death   0.60 (95% CI 0.50–0.72), </a:t>
            </a:r>
          </a:p>
          <a:p>
            <a:pPr algn="just"/>
            <a:r>
              <a:rPr lang="en-US" dirty="0">
                <a:latin typeface="Times New Roman" pitchFamily="18" charset="0"/>
                <a:cs typeface="Times New Roman" pitchFamily="18" charset="0"/>
              </a:rPr>
              <a:t>All-cause death   0.56 (0.48–0.64), </a:t>
            </a:r>
          </a:p>
          <a:p>
            <a:pPr algn="just"/>
            <a:r>
              <a:rPr lang="en-US" dirty="0">
                <a:latin typeface="Times New Roman" pitchFamily="18" charset="0"/>
                <a:cs typeface="Times New Roman" pitchFamily="18" charset="0"/>
              </a:rPr>
              <a:t>Fatal/nonfatal stroke   0.56 (0.46–0.70), </a:t>
            </a:r>
          </a:p>
          <a:p>
            <a:pPr algn="just"/>
            <a:r>
              <a:rPr lang="en-US" dirty="0">
                <a:latin typeface="Times New Roman" pitchFamily="18" charset="0"/>
                <a:cs typeface="Times New Roman" pitchFamily="18" charset="0"/>
              </a:rPr>
              <a:t>Fatal/nonfatal acute myocardial infarction    0.78 (0.66–0.92),</a:t>
            </a:r>
          </a:p>
          <a:p>
            <a:pPr algn="just"/>
            <a:r>
              <a:rPr lang="en-US" dirty="0">
                <a:latin typeface="Times New Roman" pitchFamily="18" charset="0"/>
                <a:cs typeface="Times New Roman" pitchFamily="18" charset="0"/>
              </a:rPr>
              <a:t>Fatal/nonfatal coronary heart disease   0.85 (0.74–0.97),</a:t>
            </a:r>
          </a:p>
          <a:p>
            <a:pPr algn="just"/>
            <a:r>
              <a:rPr lang="en-US" dirty="0">
                <a:latin typeface="Times New Roman" pitchFamily="18" charset="0"/>
                <a:cs typeface="Times New Roman" pitchFamily="18" charset="0"/>
              </a:rPr>
              <a:t>Fatal/nonfatal CVD   0.77 (0.69–0.87).</a:t>
            </a:r>
          </a:p>
        </p:txBody>
      </p:sp>
      <p:sp>
        <p:nvSpPr>
          <p:cNvPr id="5" name="Rectangle 4"/>
          <p:cNvSpPr/>
          <p:nvPr/>
        </p:nvSpPr>
        <p:spPr>
          <a:xfrm>
            <a:off x="1981200" y="6162773"/>
            <a:ext cx="6705600" cy="954107"/>
          </a:xfrm>
          <a:prstGeom prst="rect">
            <a:avLst/>
          </a:prstGeom>
        </p:spPr>
        <p:txBody>
          <a:bodyPr wrap="square">
            <a:spAutoFit/>
          </a:bodyPr>
          <a:lstStyle/>
          <a:p>
            <a:pPr algn="just"/>
            <a:r>
              <a:rPr lang="en-US" sz="1400" b="1" dirty="0">
                <a:solidFill>
                  <a:srgbClr val="FFC000"/>
                </a:solidFill>
              </a:rPr>
              <a:t>(2016) Association between use of lipid-lowering therapy and cardiovascular </a:t>
            </a:r>
            <a:r>
              <a:rPr lang="en-US" sz="1400" b="1" dirty="0" err="1">
                <a:solidFill>
                  <a:srgbClr val="FFC000"/>
                </a:solidFill>
              </a:rPr>
              <a:t>diseasesand</a:t>
            </a:r>
            <a:r>
              <a:rPr lang="en-US" sz="1400" b="1" dirty="0">
                <a:solidFill>
                  <a:srgbClr val="FFC000"/>
                </a:solidFill>
              </a:rPr>
              <a:t> death in individuals with type 1 diabetes. Diabetes Care 39(6): 996–1003</a:t>
            </a:r>
            <a:endParaRPr lang="fa-IR" sz="1400" b="1" dirty="0">
              <a:solidFill>
                <a:srgbClr val="FFC000"/>
              </a:solidFill>
            </a:endParaRPr>
          </a:p>
          <a:p>
            <a:pPr algn="just"/>
            <a:endParaRPr lang="fa-IR" sz="1400" b="1" dirty="0">
              <a:solidFill>
                <a:srgbClr val="FFC000"/>
              </a:solidFill>
            </a:endParaRPr>
          </a:p>
          <a:p>
            <a:pPr algn="just"/>
            <a:endParaRPr lang="fa-IR" sz="1400" b="1" dirty="0">
              <a:solidFill>
                <a:srgbClr val="FFC000"/>
              </a:solidFill>
            </a:endParaRPr>
          </a:p>
        </p:txBody>
      </p:sp>
      <p:sp>
        <p:nvSpPr>
          <p:cNvPr id="7" name="Slide Number Placeholder 6"/>
          <p:cNvSpPr>
            <a:spLocks noGrp="1"/>
          </p:cNvSpPr>
          <p:nvPr>
            <p:ph type="sldNum" sz="quarter" idx="12"/>
          </p:nvPr>
        </p:nvSpPr>
        <p:spPr/>
        <p:txBody>
          <a:bodyPr/>
          <a:lstStyle/>
          <a:p>
            <a:fld id="{1A6E4302-6D73-4081-AF7E-E29A1A119CC3}" type="slidenum">
              <a:rPr lang="en-US" smtClean="0"/>
              <a:pPr/>
              <a:t>44</a:t>
            </a:fld>
            <a:endParaRPr lang="en-US" dirty="0"/>
          </a:p>
        </p:txBody>
      </p:sp>
      <p:pic>
        <p:nvPicPr>
          <p:cNvPr id="3" name="Picture 2">
            <a:extLst>
              <a:ext uri="{FF2B5EF4-FFF2-40B4-BE49-F238E27FC236}">
                <a16:creationId xmlns:a16="http://schemas.microsoft.com/office/drawing/2014/main" id="{77437880-0E37-4F43-972A-9B8203D36911}"/>
              </a:ext>
            </a:extLst>
          </p:cNvPr>
          <p:cNvPicPr>
            <a:picLocks noChangeAspect="1"/>
          </p:cNvPicPr>
          <p:nvPr/>
        </p:nvPicPr>
        <p:blipFill>
          <a:blip r:embed="rId2"/>
          <a:stretch>
            <a:fillRect/>
          </a:stretch>
        </p:blipFill>
        <p:spPr>
          <a:xfrm>
            <a:off x="0" y="60245"/>
            <a:ext cx="9144000" cy="2130701"/>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Slide Number Placeholder 3"/>
          <p:cNvSpPr>
            <a:spLocks noGrp="1"/>
          </p:cNvSpPr>
          <p:nvPr>
            <p:ph type="sldNum" sz="quarter" idx="12"/>
          </p:nvPr>
        </p:nvSpPr>
        <p:spPr/>
        <p:txBody>
          <a:bodyPr/>
          <a:lstStyle/>
          <a:p>
            <a:fld id="{1A6E4302-6D73-4081-AF7E-E29A1A119CC3}" type="slidenum">
              <a:rPr lang="en-US" smtClean="0"/>
              <a:pPr/>
              <a:t>45</a:t>
            </a:fld>
            <a:endParaRPr lang="en-US"/>
          </a:p>
        </p:txBody>
      </p:sp>
      <p:pic>
        <p:nvPicPr>
          <p:cNvPr id="3074" name="Picture 2"/>
          <p:cNvPicPr>
            <a:picLocks noChangeAspect="1" noChangeArrowheads="1"/>
          </p:cNvPicPr>
          <p:nvPr/>
        </p:nvPicPr>
        <p:blipFill>
          <a:blip r:embed="rId2"/>
          <a:srcRect/>
          <a:stretch>
            <a:fillRect/>
          </a:stretch>
        </p:blipFill>
        <p:spPr bwMode="auto">
          <a:xfrm>
            <a:off x="1485900" y="123825"/>
            <a:ext cx="6172200" cy="5743575"/>
          </a:xfrm>
          <a:prstGeom prst="rect">
            <a:avLst/>
          </a:prstGeom>
          <a:noFill/>
          <a:ln w="9525">
            <a:noFill/>
            <a:miter lim="800000"/>
            <a:headEnd/>
            <a:tailEnd/>
          </a:ln>
          <a:effectLst/>
        </p:spPr>
      </p:pic>
      <p:sp>
        <p:nvSpPr>
          <p:cNvPr id="7" name="Rectangle 6">
            <a:extLst>
              <a:ext uri="{FF2B5EF4-FFF2-40B4-BE49-F238E27FC236}">
                <a16:creationId xmlns:a16="http://schemas.microsoft.com/office/drawing/2014/main" id="{3E18F9B7-F519-45EE-938E-82290C5D8D44}"/>
              </a:ext>
            </a:extLst>
          </p:cNvPr>
          <p:cNvSpPr/>
          <p:nvPr/>
        </p:nvSpPr>
        <p:spPr>
          <a:xfrm>
            <a:off x="1981200" y="6172200"/>
            <a:ext cx="6705600" cy="954107"/>
          </a:xfrm>
          <a:prstGeom prst="rect">
            <a:avLst/>
          </a:prstGeom>
        </p:spPr>
        <p:txBody>
          <a:bodyPr wrap="square">
            <a:spAutoFit/>
          </a:bodyPr>
          <a:lstStyle/>
          <a:p>
            <a:pPr algn="just"/>
            <a:r>
              <a:rPr lang="en-US" sz="1400" b="1" dirty="0">
                <a:solidFill>
                  <a:srgbClr val="FFC000"/>
                </a:solidFill>
              </a:rPr>
              <a:t>(2016) Association between use of lipid-lowering therapy and cardiovascular </a:t>
            </a:r>
            <a:r>
              <a:rPr lang="en-US" sz="1400" b="1" dirty="0" err="1">
                <a:solidFill>
                  <a:srgbClr val="FFC000"/>
                </a:solidFill>
              </a:rPr>
              <a:t>diseasesand</a:t>
            </a:r>
            <a:r>
              <a:rPr lang="en-US" sz="1400" b="1" dirty="0">
                <a:solidFill>
                  <a:srgbClr val="FFC000"/>
                </a:solidFill>
              </a:rPr>
              <a:t> death in individuals with type 1 diabetes. Diabetes Care 39(6): 996–1003</a:t>
            </a:r>
            <a:endParaRPr lang="fa-IR" sz="1400" b="1" dirty="0">
              <a:solidFill>
                <a:srgbClr val="FFC000"/>
              </a:solidFill>
            </a:endParaRPr>
          </a:p>
          <a:p>
            <a:pPr algn="just"/>
            <a:endParaRPr lang="fa-IR" sz="1400" b="1" dirty="0">
              <a:solidFill>
                <a:srgbClr val="FFC000"/>
              </a:solidFill>
            </a:endParaRPr>
          </a:p>
          <a:p>
            <a:pPr algn="just"/>
            <a:endParaRPr lang="fa-IR" sz="1400" b="1" dirty="0">
              <a:solidFill>
                <a:srgbClr val="FFC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Slide Number Placeholder 3"/>
          <p:cNvSpPr>
            <a:spLocks noGrp="1"/>
          </p:cNvSpPr>
          <p:nvPr>
            <p:ph type="sldNum" sz="quarter" idx="12"/>
          </p:nvPr>
        </p:nvSpPr>
        <p:spPr/>
        <p:txBody>
          <a:bodyPr/>
          <a:lstStyle/>
          <a:p>
            <a:fld id="{1A6E4302-6D73-4081-AF7E-E29A1A119CC3}" type="slidenum">
              <a:rPr lang="en-US" smtClean="0"/>
              <a:pPr/>
              <a:t>46</a:t>
            </a:fld>
            <a:endParaRPr lang="en-US"/>
          </a:p>
        </p:txBody>
      </p:sp>
      <p:pic>
        <p:nvPicPr>
          <p:cNvPr id="1026" name="Picture 2"/>
          <p:cNvPicPr>
            <a:picLocks noChangeAspect="1" noChangeArrowheads="1"/>
          </p:cNvPicPr>
          <p:nvPr/>
        </p:nvPicPr>
        <p:blipFill>
          <a:blip r:embed="rId2"/>
          <a:srcRect/>
          <a:stretch>
            <a:fillRect/>
          </a:stretch>
        </p:blipFill>
        <p:spPr bwMode="auto">
          <a:xfrm>
            <a:off x="88900" y="881064"/>
            <a:ext cx="8943975" cy="4887668"/>
          </a:xfrm>
          <a:prstGeom prst="rect">
            <a:avLst/>
          </a:prstGeom>
          <a:noFill/>
          <a:ln w="9525">
            <a:noFill/>
            <a:miter lim="800000"/>
            <a:headEnd/>
            <a:tailEnd/>
          </a:ln>
          <a:effectLst/>
        </p:spPr>
      </p:pic>
      <p:sp>
        <p:nvSpPr>
          <p:cNvPr id="7" name="Rectangle 6">
            <a:extLst>
              <a:ext uri="{FF2B5EF4-FFF2-40B4-BE49-F238E27FC236}">
                <a16:creationId xmlns:a16="http://schemas.microsoft.com/office/drawing/2014/main" id="{7F3115B5-602C-4680-9D7B-0BC26053E06C}"/>
              </a:ext>
            </a:extLst>
          </p:cNvPr>
          <p:cNvSpPr/>
          <p:nvPr/>
        </p:nvSpPr>
        <p:spPr>
          <a:xfrm>
            <a:off x="1981200" y="6162773"/>
            <a:ext cx="6705600" cy="954107"/>
          </a:xfrm>
          <a:prstGeom prst="rect">
            <a:avLst/>
          </a:prstGeom>
        </p:spPr>
        <p:txBody>
          <a:bodyPr wrap="square">
            <a:spAutoFit/>
          </a:bodyPr>
          <a:lstStyle/>
          <a:p>
            <a:pPr algn="just"/>
            <a:r>
              <a:rPr lang="en-US" sz="1400" b="1" dirty="0">
                <a:solidFill>
                  <a:srgbClr val="FFC000"/>
                </a:solidFill>
              </a:rPr>
              <a:t>(2016) Association between use of lipid-lowering therapy and cardiovascular </a:t>
            </a:r>
            <a:r>
              <a:rPr lang="en-US" sz="1400" b="1" dirty="0" err="1">
                <a:solidFill>
                  <a:srgbClr val="FFC000"/>
                </a:solidFill>
              </a:rPr>
              <a:t>diseasesand</a:t>
            </a:r>
            <a:r>
              <a:rPr lang="en-US" sz="1400" b="1" dirty="0">
                <a:solidFill>
                  <a:srgbClr val="FFC000"/>
                </a:solidFill>
              </a:rPr>
              <a:t> death in individuals with type 1 diabetes. Diabetes Care 39(6): 996–1003</a:t>
            </a:r>
            <a:endParaRPr lang="fa-IR" sz="1400" b="1" dirty="0">
              <a:solidFill>
                <a:srgbClr val="FFC000"/>
              </a:solidFill>
            </a:endParaRPr>
          </a:p>
          <a:p>
            <a:pPr algn="just"/>
            <a:endParaRPr lang="fa-IR" sz="1400" b="1" dirty="0">
              <a:solidFill>
                <a:srgbClr val="FFC000"/>
              </a:solidFill>
            </a:endParaRPr>
          </a:p>
          <a:p>
            <a:pPr algn="just"/>
            <a:endParaRPr lang="fa-IR" sz="1400" b="1" dirty="0">
              <a:solidFill>
                <a:srgbClr val="FFC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Slide Number Placeholder 3"/>
          <p:cNvSpPr>
            <a:spLocks noGrp="1"/>
          </p:cNvSpPr>
          <p:nvPr>
            <p:ph type="sldNum" sz="quarter" idx="12"/>
          </p:nvPr>
        </p:nvSpPr>
        <p:spPr/>
        <p:txBody>
          <a:bodyPr/>
          <a:lstStyle/>
          <a:p>
            <a:fld id="{1A6E4302-6D73-4081-AF7E-E29A1A119CC3}" type="slidenum">
              <a:rPr lang="en-US" smtClean="0"/>
              <a:pPr/>
              <a:t>47</a:t>
            </a:fld>
            <a:endParaRPr lang="en-US"/>
          </a:p>
        </p:txBody>
      </p:sp>
      <p:pic>
        <p:nvPicPr>
          <p:cNvPr id="2050" name="Picture 2"/>
          <p:cNvPicPr>
            <a:picLocks noChangeAspect="1" noChangeArrowheads="1"/>
          </p:cNvPicPr>
          <p:nvPr/>
        </p:nvPicPr>
        <p:blipFill>
          <a:blip r:embed="rId2"/>
          <a:srcRect/>
          <a:stretch>
            <a:fillRect/>
          </a:stretch>
        </p:blipFill>
        <p:spPr bwMode="auto">
          <a:xfrm>
            <a:off x="116332" y="838200"/>
            <a:ext cx="8887968" cy="4974336"/>
          </a:xfrm>
          <a:prstGeom prst="rect">
            <a:avLst/>
          </a:prstGeom>
          <a:noFill/>
          <a:ln w="9525">
            <a:noFill/>
            <a:miter lim="800000"/>
            <a:headEnd/>
            <a:tailEnd/>
          </a:ln>
          <a:effectLst/>
        </p:spPr>
      </p:pic>
      <p:sp>
        <p:nvSpPr>
          <p:cNvPr id="7" name="Rectangle 6">
            <a:extLst>
              <a:ext uri="{FF2B5EF4-FFF2-40B4-BE49-F238E27FC236}">
                <a16:creationId xmlns:a16="http://schemas.microsoft.com/office/drawing/2014/main" id="{44B75175-78E8-43A2-A3CB-E407152AC7BC}"/>
              </a:ext>
            </a:extLst>
          </p:cNvPr>
          <p:cNvSpPr/>
          <p:nvPr/>
        </p:nvSpPr>
        <p:spPr>
          <a:xfrm>
            <a:off x="1981200" y="6162773"/>
            <a:ext cx="6705600" cy="954107"/>
          </a:xfrm>
          <a:prstGeom prst="rect">
            <a:avLst/>
          </a:prstGeom>
        </p:spPr>
        <p:txBody>
          <a:bodyPr wrap="square">
            <a:spAutoFit/>
          </a:bodyPr>
          <a:lstStyle/>
          <a:p>
            <a:pPr algn="just"/>
            <a:r>
              <a:rPr lang="en-US" sz="1400" b="1" dirty="0">
                <a:solidFill>
                  <a:srgbClr val="FFC000"/>
                </a:solidFill>
              </a:rPr>
              <a:t>(2016) Association between use of lipid-lowering therapy and cardiovascular </a:t>
            </a:r>
            <a:r>
              <a:rPr lang="en-US" sz="1400" b="1" dirty="0" err="1">
                <a:solidFill>
                  <a:srgbClr val="FFC000"/>
                </a:solidFill>
              </a:rPr>
              <a:t>diseasesand</a:t>
            </a:r>
            <a:r>
              <a:rPr lang="en-US" sz="1400" b="1" dirty="0">
                <a:solidFill>
                  <a:srgbClr val="FFC000"/>
                </a:solidFill>
              </a:rPr>
              <a:t> death in individuals with type 1 diabetes. Diabetes Care 39(6): 996–1003</a:t>
            </a:r>
            <a:endParaRPr lang="fa-IR" sz="1400" b="1" dirty="0">
              <a:solidFill>
                <a:srgbClr val="FFC000"/>
              </a:solidFill>
            </a:endParaRPr>
          </a:p>
          <a:p>
            <a:pPr algn="just"/>
            <a:endParaRPr lang="fa-IR" sz="1400" b="1" dirty="0">
              <a:solidFill>
                <a:srgbClr val="FFC000"/>
              </a:solidFill>
            </a:endParaRPr>
          </a:p>
          <a:p>
            <a:pPr algn="just"/>
            <a:endParaRPr lang="fa-IR" sz="1400" b="1" dirty="0">
              <a:solidFill>
                <a:srgbClr val="FFC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495800"/>
          </a:xfrm>
          <a:ln>
            <a:solidFill>
              <a:schemeClr val="accent1"/>
            </a:solidFill>
          </a:ln>
        </p:spPr>
        <p:txBody>
          <a:bodyPr>
            <a:normAutofit fontScale="74375" lnSpcReduction="20000"/>
          </a:bodyPr>
          <a:lstStyle/>
          <a:p>
            <a:pPr algn="just">
              <a:buFont typeface="Wingdings" panose="05000000000000000000" pitchFamily="2" charset="2"/>
              <a:buChar char="Ø"/>
            </a:pPr>
            <a:r>
              <a:rPr lang="en-US" dirty="0">
                <a:latin typeface="Times New Roman" pitchFamily="18" charset="0"/>
                <a:cs typeface="Times New Roman" pitchFamily="18" charset="0"/>
              </a:rPr>
              <a:t>We believe this is due to </a:t>
            </a:r>
            <a:r>
              <a:rPr lang="en-US" b="1" dirty="0">
                <a:solidFill>
                  <a:srgbClr val="FFFF00"/>
                </a:solidFill>
                <a:latin typeface="Times New Roman" pitchFamily="18" charset="0"/>
                <a:cs typeface="Times New Roman" pitchFamily="18" charset="0"/>
              </a:rPr>
              <a:t>exclusion of treated patients </a:t>
            </a:r>
            <a:r>
              <a:rPr lang="en-US" dirty="0">
                <a:latin typeface="Times New Roman" pitchFamily="18" charset="0"/>
                <a:cs typeface="Times New Roman" pitchFamily="18" charset="0"/>
              </a:rPr>
              <a:t>who were at the highest risk of events and would thus have had greatest </a:t>
            </a:r>
            <a:r>
              <a:rPr lang="en-US" dirty="0" err="1">
                <a:latin typeface="Times New Roman" pitchFamily="18" charset="0"/>
                <a:cs typeface="Times New Roman" pitchFamily="18" charset="0"/>
              </a:rPr>
              <a:t>beneﬁt</a:t>
            </a:r>
            <a:r>
              <a:rPr lang="en-US" dirty="0">
                <a:latin typeface="Times New Roman" pitchFamily="18" charset="0"/>
                <a:cs typeface="Times New Roman" pitchFamily="18" charset="0"/>
              </a:rPr>
              <a:t>  from treatment.</a:t>
            </a:r>
          </a:p>
          <a:p>
            <a:pPr algn="just">
              <a:buFont typeface="Wingdings" panose="05000000000000000000" pitchFamily="2" charset="2"/>
              <a:buChar char="Ø"/>
            </a:pPr>
            <a:endParaRPr lang="en-US" sz="2400" dirty="0">
              <a:latin typeface="Times New Roman" pitchFamily="18" charset="0"/>
              <a:cs typeface="Times New Roman" pitchFamily="18" charset="0"/>
            </a:endParaRPr>
          </a:p>
          <a:p>
            <a:pPr algn="just">
              <a:buFont typeface="Wingdings" panose="05000000000000000000" pitchFamily="2" charset="2"/>
              <a:buChar char="Ø"/>
            </a:pPr>
            <a:r>
              <a:rPr lang="en-US" sz="2900" dirty="0">
                <a:latin typeface="Times New Roman" pitchFamily="18" charset="0"/>
                <a:cs typeface="Times New Roman" pitchFamily="18" charset="0"/>
              </a:rPr>
              <a:t>Current guidelines for LLT in type 1 diabetes are based on randomized controlled trials in individuals with </a:t>
            </a:r>
            <a:r>
              <a:rPr lang="en-US" sz="2900" dirty="0">
                <a:solidFill>
                  <a:srgbClr val="FFFF00"/>
                </a:solidFill>
                <a:latin typeface="Times New Roman" pitchFamily="18" charset="0"/>
                <a:cs typeface="Times New Roman" pitchFamily="18" charset="0"/>
              </a:rPr>
              <a:t>type 2 diabetes.</a:t>
            </a:r>
            <a:r>
              <a:rPr lang="en-US" sz="2900" dirty="0">
                <a:latin typeface="Times New Roman" pitchFamily="18" charset="0"/>
                <a:cs typeface="Times New Roman" pitchFamily="18" charset="0"/>
              </a:rPr>
              <a:t> Studies examining </a:t>
            </a:r>
            <a:r>
              <a:rPr lang="en-US" sz="2900" dirty="0" err="1">
                <a:latin typeface="Times New Roman" pitchFamily="18" charset="0"/>
                <a:cs typeface="Times New Roman" pitchFamily="18" charset="0"/>
              </a:rPr>
              <a:t>beneﬁt</a:t>
            </a:r>
            <a:r>
              <a:rPr lang="en-US" sz="2900" dirty="0">
                <a:latin typeface="Times New Roman" pitchFamily="18" charset="0"/>
                <a:cs typeface="Times New Roman" pitchFamily="18" charset="0"/>
              </a:rPr>
              <a:t> of </a:t>
            </a:r>
            <a:r>
              <a:rPr lang="en-US" sz="2900" dirty="0" err="1">
                <a:latin typeface="Times New Roman" pitchFamily="18" charset="0"/>
                <a:cs typeface="Times New Roman" pitchFamily="18" charset="0"/>
              </a:rPr>
              <a:t>statins</a:t>
            </a:r>
            <a:r>
              <a:rPr lang="en-US" sz="2900" dirty="0">
                <a:latin typeface="Times New Roman" pitchFamily="18" charset="0"/>
                <a:cs typeface="Times New Roman" pitchFamily="18" charset="0"/>
              </a:rPr>
              <a:t> in younger patients with type 1 diabetes are lacking.</a:t>
            </a:r>
          </a:p>
          <a:p>
            <a:pPr algn="just">
              <a:buFont typeface="Wingdings" panose="05000000000000000000" pitchFamily="2" charset="2"/>
              <a:buChar char="Ø"/>
            </a:pPr>
            <a:endParaRPr lang="en-US" sz="2400" dirty="0">
              <a:latin typeface="Times New Roman" pitchFamily="18" charset="0"/>
              <a:cs typeface="Times New Roman" pitchFamily="18" charset="0"/>
            </a:endParaRPr>
          </a:p>
          <a:p>
            <a:pPr algn="just">
              <a:buFont typeface="Wingdings" panose="05000000000000000000" pitchFamily="2" charset="2"/>
              <a:buChar char="Ø"/>
            </a:pPr>
            <a:r>
              <a:rPr lang="en-US" dirty="0">
                <a:latin typeface="Times New Roman" pitchFamily="18" charset="0"/>
                <a:cs typeface="Times New Roman" pitchFamily="18" charset="0"/>
              </a:rPr>
              <a:t>The </a:t>
            </a:r>
            <a:r>
              <a:rPr lang="en-US" dirty="0">
                <a:solidFill>
                  <a:srgbClr val="FFFF00"/>
                </a:solidFill>
                <a:latin typeface="Times New Roman" pitchFamily="18" charset="0"/>
                <a:cs typeface="Times New Roman" pitchFamily="18" charset="0"/>
              </a:rPr>
              <a:t>mean age </a:t>
            </a:r>
            <a:r>
              <a:rPr lang="en-US" dirty="0">
                <a:latin typeface="Times New Roman" pitchFamily="18" charset="0"/>
                <a:cs typeface="Times New Roman" pitchFamily="18" charset="0"/>
              </a:rPr>
              <a:t>of the individuals with treatment in the overall and the matched cohort was 50 and 48 years and diabetes </a:t>
            </a:r>
            <a:r>
              <a:rPr lang="en-US" b="1" dirty="0">
                <a:solidFill>
                  <a:srgbClr val="FFFF00"/>
                </a:solidFill>
                <a:latin typeface="Times New Roman" pitchFamily="18" charset="0"/>
                <a:cs typeface="Times New Roman" pitchFamily="18" charset="0"/>
              </a:rPr>
              <a:t>duration 34 and 32 years</a:t>
            </a:r>
            <a:r>
              <a:rPr lang="en-US" dirty="0">
                <a:latin typeface="Times New Roman" pitchFamily="18" charset="0"/>
                <a:cs typeface="Times New Roman" pitchFamily="18" charset="0"/>
              </a:rPr>
              <a:t>, respectively, and perhaps we need to start to take preventive measures earlier to be able to prevent cardiovascular morbidity.</a:t>
            </a:r>
          </a:p>
        </p:txBody>
      </p:sp>
      <p:sp>
        <p:nvSpPr>
          <p:cNvPr id="5" name="Slide Number Placeholder 4"/>
          <p:cNvSpPr>
            <a:spLocks noGrp="1"/>
          </p:cNvSpPr>
          <p:nvPr>
            <p:ph type="sldNum" sz="quarter" idx="12"/>
          </p:nvPr>
        </p:nvSpPr>
        <p:spPr/>
        <p:txBody>
          <a:bodyPr/>
          <a:lstStyle/>
          <a:p>
            <a:fld id="{1A6E4302-6D73-4081-AF7E-E29A1A119CC3}" type="slidenum">
              <a:rPr lang="en-US" smtClean="0"/>
              <a:pPr/>
              <a:t>48</a:t>
            </a:fld>
            <a:endParaRPr lang="en-US"/>
          </a:p>
        </p:txBody>
      </p:sp>
      <p:sp>
        <p:nvSpPr>
          <p:cNvPr id="6" name="Rectangle 5"/>
          <p:cNvSpPr/>
          <p:nvPr/>
        </p:nvSpPr>
        <p:spPr>
          <a:xfrm>
            <a:off x="1981200" y="6172200"/>
            <a:ext cx="6705600" cy="954107"/>
          </a:xfrm>
          <a:prstGeom prst="rect">
            <a:avLst/>
          </a:prstGeom>
        </p:spPr>
        <p:txBody>
          <a:bodyPr wrap="square">
            <a:spAutoFit/>
          </a:bodyPr>
          <a:lstStyle/>
          <a:p>
            <a:pPr algn="just"/>
            <a:r>
              <a:rPr lang="en-US" sz="1400" b="1" dirty="0">
                <a:solidFill>
                  <a:srgbClr val="FFC000"/>
                </a:solidFill>
              </a:rPr>
              <a:t>(2016) Association between use of lipid-lowering therapy and cardiovascular </a:t>
            </a:r>
            <a:r>
              <a:rPr lang="en-US" sz="1400" b="1" dirty="0" err="1">
                <a:solidFill>
                  <a:srgbClr val="FFC000"/>
                </a:solidFill>
              </a:rPr>
              <a:t>diseasesand</a:t>
            </a:r>
            <a:r>
              <a:rPr lang="en-US" sz="1400" b="1" dirty="0">
                <a:solidFill>
                  <a:srgbClr val="FFC000"/>
                </a:solidFill>
              </a:rPr>
              <a:t> death in individuals with type 1 diabetes. Diabetes Care 39(6): 996–1003</a:t>
            </a:r>
          </a:p>
          <a:p>
            <a:pPr algn="just"/>
            <a:endParaRPr lang="fa-IR" sz="1400" b="1" dirty="0">
              <a:solidFill>
                <a:srgbClr val="FFC000"/>
              </a:solidFill>
            </a:endParaRPr>
          </a:p>
          <a:p>
            <a:pPr algn="just"/>
            <a:endParaRPr lang="fa-IR" sz="1400" b="1" dirty="0">
              <a:solidFill>
                <a:srgbClr val="FFC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953000"/>
          </a:xfrm>
        </p:spPr>
        <p:txBody>
          <a:bodyPr>
            <a:normAutofit fontScale="81875" lnSpcReduction="20000"/>
          </a:bodyPr>
          <a:lstStyle/>
          <a:p>
            <a:pPr algn="just">
              <a:buFont typeface="Wingdings" pitchFamily="2" charset="2"/>
              <a:buChar char="Ø"/>
            </a:pPr>
            <a:r>
              <a:rPr lang="en-US" dirty="0" err="1">
                <a:latin typeface="Times New Roman" pitchFamily="18" charset="0"/>
                <a:cs typeface="Times New Roman" pitchFamily="18" charset="0"/>
              </a:rPr>
              <a:t>Antiplatelet</a:t>
            </a:r>
            <a:r>
              <a:rPr lang="en-US" dirty="0">
                <a:latin typeface="Times New Roman" pitchFamily="18" charset="0"/>
                <a:cs typeface="Times New Roman" pitchFamily="18" charset="0"/>
              </a:rPr>
              <a:t> agents, such as aspirin, should be considered for all people with type 1 diabetes and </a:t>
            </a:r>
            <a:r>
              <a:rPr lang="en-US" b="1" dirty="0">
                <a:solidFill>
                  <a:srgbClr val="FFFF00"/>
                </a:solidFill>
                <a:latin typeface="Times New Roman" pitchFamily="18" charset="0"/>
                <a:cs typeface="Times New Roman" pitchFamily="18" charset="0"/>
              </a:rPr>
              <a:t>existing cardiovascular disease</a:t>
            </a:r>
            <a:r>
              <a:rPr lang="en-US" dirty="0">
                <a:latin typeface="Times New Roman" pitchFamily="18" charset="0"/>
                <a:cs typeface="Times New Roman" pitchFamily="18" charset="0"/>
              </a:rPr>
              <a:t>. </a:t>
            </a:r>
          </a:p>
          <a:p>
            <a:pPr algn="just">
              <a:buFont typeface="Wingdings" pitchFamily="2" charset="2"/>
              <a:buChar char="Ø"/>
            </a:pPr>
            <a:r>
              <a:rPr lang="en-US" dirty="0" err="1">
                <a:latin typeface="Times New Roman" pitchFamily="18" charset="0"/>
                <a:cs typeface="Times New Roman" pitchFamily="18" charset="0"/>
              </a:rPr>
              <a:t>Antiplatelet</a:t>
            </a:r>
            <a:r>
              <a:rPr lang="en-US" dirty="0">
                <a:latin typeface="Times New Roman" pitchFamily="18" charset="0"/>
                <a:cs typeface="Times New Roman" pitchFamily="18" charset="0"/>
              </a:rPr>
              <a:t> agents may be indicated for </a:t>
            </a:r>
            <a:r>
              <a:rPr lang="en-US" b="1" dirty="0">
                <a:solidFill>
                  <a:srgbClr val="FFFF00"/>
                </a:solidFill>
                <a:latin typeface="Times New Roman" pitchFamily="18" charset="0"/>
                <a:cs typeface="Times New Roman" pitchFamily="18" charset="0"/>
              </a:rPr>
              <a:t>primary prevention</a:t>
            </a:r>
            <a:r>
              <a:rPr lang="en-US" dirty="0">
                <a:latin typeface="Times New Roman" pitchFamily="18" charset="0"/>
                <a:cs typeface="Times New Roman" pitchFamily="18" charset="0"/>
              </a:rPr>
              <a:t> but the benefit should be balanced with the increased risk of gastrointestinal bleeding.</a:t>
            </a:r>
          </a:p>
          <a:p>
            <a:pPr algn="just">
              <a:buFont typeface="Wingdings" pitchFamily="2" charset="2"/>
              <a:buChar char="Ø"/>
            </a:pPr>
            <a:endParaRPr lang="en-US" dirty="0">
              <a:latin typeface="Times New Roman" pitchFamily="18" charset="0"/>
              <a:cs typeface="Times New Roman" pitchFamily="18" charset="0"/>
            </a:endParaRPr>
          </a:p>
          <a:p>
            <a:pPr algn="just">
              <a:buFont typeface="Wingdings" pitchFamily="2" charset="2"/>
              <a:buChar char="Ø"/>
            </a:pPr>
            <a:r>
              <a:rPr lang="en-US" dirty="0">
                <a:latin typeface="Times New Roman" pitchFamily="18" charset="0"/>
                <a:cs typeface="Times New Roman" pitchFamily="18" charset="0"/>
              </a:rPr>
              <a:t>In asymptomatic people with type 1 diabetes, routine screening for coronary artery disease is </a:t>
            </a:r>
            <a:r>
              <a:rPr lang="en-US" b="1" dirty="0">
                <a:solidFill>
                  <a:srgbClr val="FFFF00"/>
                </a:solidFill>
                <a:latin typeface="Times New Roman" pitchFamily="18" charset="0"/>
                <a:cs typeface="Times New Roman" pitchFamily="18" charset="0"/>
              </a:rPr>
              <a:t>not recommended</a:t>
            </a:r>
            <a:r>
              <a:rPr lang="en-US" dirty="0">
                <a:latin typeface="Times New Roman" pitchFamily="18" charset="0"/>
                <a:cs typeface="Times New Roman" pitchFamily="18" charset="0"/>
              </a:rPr>
              <a:t>.</a:t>
            </a:r>
          </a:p>
          <a:p>
            <a:pPr algn="just">
              <a:buFont typeface="Wingdings" pitchFamily="2" charset="2"/>
              <a:buChar char="Ø"/>
            </a:pPr>
            <a:r>
              <a:rPr lang="en-US" dirty="0">
                <a:latin typeface="Times New Roman" pitchFamily="18" charset="0"/>
                <a:cs typeface="Times New Roman" pitchFamily="18" charset="0"/>
              </a:rPr>
              <a:t>Investigations for coronary artery disease should be considered if the person has any of the following: </a:t>
            </a:r>
            <a:r>
              <a:rPr lang="en-US" dirty="0">
                <a:solidFill>
                  <a:srgbClr val="FFFF00"/>
                </a:solidFill>
                <a:latin typeface="Times New Roman" pitchFamily="18" charset="0"/>
                <a:cs typeface="Times New Roman" pitchFamily="18" charset="0"/>
              </a:rPr>
              <a:t>atypical cardiac symptoms, signs or symptoms of associated vascular disease or electrocardiogram abnormalities</a:t>
            </a:r>
            <a:r>
              <a:rPr lang="en-US" dirty="0">
                <a:latin typeface="Times New Roman" pitchFamily="18" charset="0"/>
                <a:cs typeface="Times New Roman" pitchFamily="18" charset="0"/>
              </a:rPr>
              <a:t>.</a:t>
            </a:r>
          </a:p>
          <a:p>
            <a:pPr algn="just">
              <a:buNone/>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r>
              <a:rPr lang="en-US" dirty="0"/>
              <a:t>Agenda</a:t>
            </a:r>
          </a:p>
        </p:txBody>
      </p:sp>
      <p:sp>
        <p:nvSpPr>
          <p:cNvPr id="1048598" name="Content Placeholder 2"/>
          <p:cNvSpPr>
            <a:spLocks noGrp="1"/>
          </p:cNvSpPr>
          <p:nvPr>
            <p:ph idx="1"/>
          </p:nvPr>
        </p:nvSpPr>
        <p:spPr>
          <a:xfrm>
            <a:off x="457200" y="1524000"/>
            <a:ext cx="8229600" cy="4525963"/>
          </a:xfrm>
        </p:spPr>
        <p:txBody>
          <a:bodyPr>
            <a:normAutofit fontScale="96875"/>
          </a:bodyPr>
          <a:lstStyle/>
          <a:p>
            <a:pPr marL="514350" indent="-514350" algn="just">
              <a:buFont typeface="+mj-lt"/>
              <a:buAutoNum type="arabicParenR" startAt="11"/>
            </a:pPr>
            <a:r>
              <a:rPr lang="en-US" sz="3100" dirty="0">
                <a:latin typeface="Times New Roman" pitchFamily="18" charset="0"/>
                <a:cs typeface="Times New Roman" pitchFamily="18" charset="0"/>
              </a:rPr>
              <a:t>Diabetic </a:t>
            </a:r>
            <a:r>
              <a:rPr lang="en-US" sz="3100" dirty="0" err="1">
                <a:latin typeface="Times New Roman" pitchFamily="18" charset="0"/>
                <a:cs typeface="Times New Roman" pitchFamily="18" charset="0"/>
              </a:rPr>
              <a:t>ketoacidosis</a:t>
            </a:r>
            <a:endParaRPr lang="en-US" sz="3100" dirty="0">
              <a:latin typeface="Times New Roman" pitchFamily="18" charset="0"/>
              <a:cs typeface="Times New Roman" pitchFamily="18" charset="0"/>
            </a:endParaRPr>
          </a:p>
          <a:p>
            <a:pPr marL="514350" indent="-514350" algn="just">
              <a:buFont typeface="+mj-lt"/>
              <a:buAutoNum type="arabicParenR" startAt="11"/>
            </a:pPr>
            <a:r>
              <a:rPr lang="en-US" sz="3100" dirty="0">
                <a:latin typeface="Times New Roman" pitchFamily="18" charset="0"/>
                <a:cs typeface="Times New Roman" pitchFamily="18" charset="0"/>
              </a:rPr>
              <a:t>Pancreas and islet transplantation</a:t>
            </a:r>
          </a:p>
          <a:p>
            <a:pPr marL="514350" indent="-514350" algn="just">
              <a:buFont typeface="+mj-lt"/>
              <a:buAutoNum type="arabicParenR" startAt="11"/>
            </a:pPr>
            <a:r>
              <a:rPr lang="en-US" sz="3100" dirty="0">
                <a:latin typeface="Times New Roman" pitchFamily="18" charset="0"/>
                <a:cs typeface="Times New Roman" pitchFamily="18" charset="0"/>
              </a:rPr>
              <a:t>Adjunctive therapies</a:t>
            </a:r>
          </a:p>
          <a:p>
            <a:pPr marL="514350" indent="-514350" algn="just">
              <a:buFont typeface="+mj-lt"/>
              <a:buAutoNum type="arabicParenR" startAt="11"/>
            </a:pPr>
            <a:r>
              <a:rPr lang="en-US" sz="3100" dirty="0">
                <a:latin typeface="Times New Roman" pitchFamily="18" charset="0"/>
                <a:cs typeface="Times New Roman" pitchFamily="18" charset="0"/>
              </a:rPr>
              <a:t>Special populations </a:t>
            </a:r>
          </a:p>
          <a:p>
            <a:pPr marL="514350" indent="-514350" algn="just">
              <a:buFont typeface="+mj-lt"/>
              <a:buAutoNum type="arabicParenR" startAt="11"/>
            </a:pPr>
            <a:r>
              <a:rPr lang="en-US" sz="3100" dirty="0">
                <a:latin typeface="Times New Roman" pitchFamily="18" charset="0"/>
                <a:cs typeface="Times New Roman" pitchFamily="18" charset="0"/>
              </a:rPr>
              <a:t>Inpatient management of type 1 diabetes</a:t>
            </a:r>
          </a:p>
          <a:p>
            <a:pPr marL="514350" indent="-514350" algn="just">
              <a:buFont typeface="+mj-lt"/>
              <a:buAutoNum type="arabicParenR" startAt="11"/>
            </a:pPr>
            <a:r>
              <a:rPr lang="en-US" sz="3100" dirty="0">
                <a:latin typeface="Times New Roman" pitchFamily="18" charset="0"/>
                <a:cs typeface="Times New Roman" pitchFamily="18" charset="0"/>
              </a:rPr>
              <a:t>Emergent and future perspectives</a:t>
            </a:r>
          </a:p>
          <a:p>
            <a:pPr marL="514350" indent="-514350" algn="just">
              <a:buFont typeface="+mj-lt"/>
              <a:buAutoNum type="arabicParenR" startAt="11"/>
            </a:pPr>
            <a:r>
              <a:rPr lang="en-US" sz="3100" dirty="0">
                <a:latin typeface="Times New Roman" pitchFamily="18" charset="0"/>
                <a:cs typeface="Times New Roman" pitchFamily="18" charset="0"/>
              </a:rPr>
              <a:t>Conclusion</a:t>
            </a:r>
          </a:p>
        </p:txBody>
      </p:sp>
      <p:sp>
        <p:nvSpPr>
          <p:cNvPr id="5" name="Slide Number Placeholder 4"/>
          <p:cNvSpPr>
            <a:spLocks noGrp="1"/>
          </p:cNvSpPr>
          <p:nvPr>
            <p:ph type="sldNum" sz="quarter" idx="12"/>
          </p:nvPr>
        </p:nvSpPr>
        <p:spPr/>
        <p:txBody>
          <a:bodyPr/>
          <a:lstStyle/>
          <a:p>
            <a:fld id="{1A6E4302-6D73-4081-AF7E-E29A1A119CC3}"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r>
              <a:rPr lang="en-US" dirty="0"/>
              <a:t>Section 4: Schedule of care</a:t>
            </a:r>
          </a:p>
        </p:txBody>
      </p:sp>
      <p:sp>
        <p:nvSpPr>
          <p:cNvPr id="1048598" name="Content Placeholder 2"/>
          <p:cNvSpPr>
            <a:spLocks noGrp="1"/>
          </p:cNvSpPr>
          <p:nvPr>
            <p:ph idx="1"/>
          </p:nvPr>
        </p:nvSpPr>
        <p:spPr>
          <a:xfrm>
            <a:off x="457200" y="1524000"/>
            <a:ext cx="8229600" cy="4525963"/>
          </a:xfrm>
        </p:spPr>
        <p:txBody>
          <a:bodyPr>
            <a:normAutofit fontScale="81875" lnSpcReduction="10000"/>
          </a:bodyPr>
          <a:lstStyle/>
          <a:p>
            <a:pPr algn="just"/>
            <a:r>
              <a:rPr lang="en-US" dirty="0">
                <a:latin typeface="Times New Roman" pitchFamily="18" charset="0"/>
                <a:cs typeface="Times New Roman" pitchFamily="18" charset="0"/>
              </a:rPr>
              <a:t>With the onset of the coronavirus disease-2019 (COVID19) pandemic, the use of </a:t>
            </a:r>
            <a:r>
              <a:rPr lang="en-US" dirty="0">
                <a:solidFill>
                  <a:srgbClr val="FFFF00"/>
                </a:solidFill>
                <a:latin typeface="Times New Roman" pitchFamily="18" charset="0"/>
                <a:cs typeface="Times New Roman" pitchFamily="18" charset="0"/>
              </a:rPr>
              <a:t>telemedicine became a necessity </a:t>
            </a:r>
            <a:r>
              <a:rPr lang="en-US" dirty="0">
                <a:latin typeface="Times New Roman" pitchFamily="18" charset="0"/>
                <a:cs typeface="Times New Roman" pitchFamily="18" charset="0"/>
              </a:rPr>
              <a:t>and there was an abrupt widespread adoption of remote visits (videoconference/telephone call) to deliver diabetes care. </a:t>
            </a:r>
          </a:p>
          <a:p>
            <a:pPr algn="just"/>
            <a:r>
              <a:rPr lang="en-US" dirty="0">
                <a:latin typeface="Times New Roman" pitchFamily="18" charset="0"/>
                <a:cs typeface="Times New Roman" pitchFamily="18" charset="0"/>
              </a:rPr>
              <a:t>Pre COVID-19, results from a limited number of studies using telemedicine suggested that remote monitoring, education and provider visits have the potential to: </a:t>
            </a:r>
            <a:r>
              <a:rPr lang="en-US" dirty="0">
                <a:solidFill>
                  <a:srgbClr val="FFFF00"/>
                </a:solidFill>
                <a:latin typeface="Times New Roman" pitchFamily="18" charset="0"/>
                <a:cs typeface="Times New Roman" pitchFamily="18" charset="0"/>
              </a:rPr>
              <a:t>improve outcomes, quality of life and self-management; increase access to care and reduce costs; and are well-accepted with improved treatment satisfaction. </a:t>
            </a:r>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50</a:t>
            </a:fld>
            <a:endParaRPr lang="en-US"/>
          </a:p>
        </p:txBody>
      </p:sp>
      <p:sp>
        <p:nvSpPr>
          <p:cNvPr id="6" name="Rectangle 5">
            <a:extLst>
              <a:ext uri="{FF2B5EF4-FFF2-40B4-BE49-F238E27FC236}">
                <a16:creationId xmlns:a16="http://schemas.microsoft.com/office/drawing/2014/main" id="{26F30B59-1AA2-4EC8-8777-98D64BE610C8}"/>
              </a:ext>
            </a:extLst>
          </p:cNvPr>
          <p:cNvSpPr/>
          <p:nvPr/>
        </p:nvSpPr>
        <p:spPr>
          <a:xfrm>
            <a:off x="2286000" y="5943600"/>
            <a:ext cx="6705600" cy="1169551"/>
          </a:xfrm>
          <a:prstGeom prst="rect">
            <a:avLst/>
          </a:prstGeom>
        </p:spPr>
        <p:txBody>
          <a:bodyPr wrap="square">
            <a:spAutoFit/>
          </a:bodyPr>
          <a:lstStyle/>
          <a:p>
            <a:pPr algn="just"/>
            <a:r>
              <a:rPr lang="en-US" sz="1400" b="1" dirty="0">
                <a:solidFill>
                  <a:srgbClr val="FFC000"/>
                </a:solidFill>
              </a:rPr>
              <a:t>(2020) Mapping the evidence on the effectiveness of telemedicine interventions in diabetes, dyslipidemia, and hypertension: an umbrella review of systematic reviews and meta-analyses. J Med Internet Res 22(3): e16791 </a:t>
            </a:r>
            <a:endParaRPr lang="fa-IR" sz="1400" b="1" dirty="0">
              <a:solidFill>
                <a:srgbClr val="FFC000"/>
              </a:solidFill>
            </a:endParaRPr>
          </a:p>
          <a:p>
            <a:pPr algn="just"/>
            <a:endParaRPr lang="fa-IR" sz="1400" b="1" dirty="0">
              <a:solidFill>
                <a:srgbClr val="FFC000"/>
              </a:solidFill>
            </a:endParaRPr>
          </a:p>
          <a:p>
            <a:pPr algn="just"/>
            <a:endParaRPr lang="fa-IR" sz="1400" b="1" dirty="0">
              <a:solidFill>
                <a:srgbClr val="FFC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5" name="Slide Number Placeholder 4"/>
          <p:cNvSpPr>
            <a:spLocks noGrp="1"/>
          </p:cNvSpPr>
          <p:nvPr>
            <p:ph type="sldNum" sz="quarter" idx="12"/>
          </p:nvPr>
        </p:nvSpPr>
        <p:spPr/>
        <p:txBody>
          <a:bodyPr/>
          <a:lstStyle/>
          <a:p>
            <a:fld id="{1A6E4302-6D73-4081-AF7E-E29A1A119CC3}" type="slidenum">
              <a:rPr lang="en-US" smtClean="0"/>
              <a:pPr/>
              <a:t>51</a:t>
            </a:fld>
            <a:endParaRPr lang="en-US"/>
          </a:p>
        </p:txBody>
      </p:sp>
      <p:pic>
        <p:nvPicPr>
          <p:cNvPr id="8" name="Content Placeholder 7">
            <a:extLst>
              <a:ext uri="{FF2B5EF4-FFF2-40B4-BE49-F238E27FC236}">
                <a16:creationId xmlns:a16="http://schemas.microsoft.com/office/drawing/2014/main" id="{B8BF4110-F5BC-4E57-A99F-D4FA3B2F5667}"/>
              </a:ext>
            </a:extLst>
          </p:cNvPr>
          <p:cNvPicPr>
            <a:picLocks noGrp="1" noChangeAspect="1"/>
          </p:cNvPicPr>
          <p:nvPr>
            <p:ph idx="1"/>
          </p:nvPr>
        </p:nvPicPr>
        <p:blipFill>
          <a:blip r:embed="rId2"/>
          <a:stretch>
            <a:fillRect/>
          </a:stretch>
        </p:blipFill>
        <p:spPr>
          <a:xfrm>
            <a:off x="822960" y="533400"/>
            <a:ext cx="7395210" cy="5720715"/>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F943-70BC-4175-A0B4-276AF24FA3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D17259-BB0F-4DD5-B2FC-5C63BA04C8E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06369DE-FD76-4DED-94F3-B557204254C2}"/>
              </a:ext>
            </a:extLst>
          </p:cNvPr>
          <p:cNvSpPr>
            <a:spLocks noGrp="1"/>
          </p:cNvSpPr>
          <p:nvPr>
            <p:ph type="sldNum" sz="quarter" idx="12"/>
          </p:nvPr>
        </p:nvSpPr>
        <p:spPr/>
        <p:txBody>
          <a:bodyPr/>
          <a:lstStyle/>
          <a:p>
            <a:fld id="{1A6E4302-6D73-4081-AF7E-E29A1A119CC3}" type="slidenum">
              <a:rPr lang="en-US" smtClean="0"/>
              <a:pPr/>
              <a:t>52</a:t>
            </a:fld>
            <a:endParaRPr lang="en-US"/>
          </a:p>
        </p:txBody>
      </p:sp>
      <p:pic>
        <p:nvPicPr>
          <p:cNvPr id="6" name="Picture 5">
            <a:extLst>
              <a:ext uri="{FF2B5EF4-FFF2-40B4-BE49-F238E27FC236}">
                <a16:creationId xmlns:a16="http://schemas.microsoft.com/office/drawing/2014/main" id="{7D71EE70-7653-471C-9D70-E42385EE3BE7}"/>
              </a:ext>
            </a:extLst>
          </p:cNvPr>
          <p:cNvPicPr>
            <a:picLocks noChangeAspect="1"/>
          </p:cNvPicPr>
          <p:nvPr/>
        </p:nvPicPr>
        <p:blipFill>
          <a:blip r:embed="rId2"/>
          <a:stretch>
            <a:fillRect/>
          </a:stretch>
        </p:blipFill>
        <p:spPr>
          <a:xfrm>
            <a:off x="744168" y="1292334"/>
            <a:ext cx="7637827" cy="3986543"/>
          </a:xfrm>
          <a:prstGeom prst="rect">
            <a:avLst/>
          </a:prstGeom>
        </p:spPr>
      </p:pic>
    </p:spTree>
    <p:extLst>
      <p:ext uri="{BB962C8B-B14F-4D97-AF65-F5344CB8AC3E}">
        <p14:creationId xmlns:p14="http://schemas.microsoft.com/office/powerpoint/2010/main" val="30826475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736600" y="546100"/>
            <a:ext cx="7660643" cy="5785661"/>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1A6E4302-6D73-4081-AF7E-E29A1A119CC3}"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fontScale="90000"/>
          </a:bodyPr>
          <a:lstStyle/>
          <a:p>
            <a:r>
              <a:rPr lang="en-US" dirty="0"/>
              <a:t>Section 5: Diabetes self-management</a:t>
            </a:r>
            <a:br>
              <a:rPr lang="en-US" dirty="0"/>
            </a:br>
            <a:r>
              <a:rPr lang="en-US" dirty="0"/>
              <a:t>education and support</a:t>
            </a:r>
          </a:p>
        </p:txBody>
      </p:sp>
      <p:sp>
        <p:nvSpPr>
          <p:cNvPr id="1048598" name="Content Placeholder 2"/>
          <p:cNvSpPr>
            <a:spLocks noGrp="1"/>
          </p:cNvSpPr>
          <p:nvPr>
            <p:ph idx="1"/>
          </p:nvPr>
        </p:nvSpPr>
        <p:spPr>
          <a:xfrm>
            <a:off x="457200" y="1524000"/>
            <a:ext cx="8229600" cy="4525963"/>
          </a:xfrm>
        </p:spPr>
        <p:txBody>
          <a:bodyPr>
            <a:normAutofit fontScale="74375" lnSpcReduction="20000"/>
          </a:bodyPr>
          <a:lstStyle/>
          <a:p>
            <a:pPr algn="just"/>
            <a:r>
              <a:rPr lang="en-US" dirty="0">
                <a:latin typeface="Times New Roman" pitchFamily="18" charset="0"/>
                <a:cs typeface="Times New Roman" pitchFamily="18" charset="0"/>
              </a:rPr>
              <a:t>DSMES is an </a:t>
            </a:r>
            <a:r>
              <a:rPr lang="en-US" b="1" dirty="0">
                <a:solidFill>
                  <a:srgbClr val="FFFF00"/>
                </a:solidFill>
                <a:latin typeface="Times New Roman" pitchFamily="18" charset="0"/>
                <a:cs typeface="Times New Roman" pitchFamily="18" charset="0"/>
              </a:rPr>
              <a:t>essential component </a:t>
            </a:r>
            <a:r>
              <a:rPr lang="en-US" dirty="0">
                <a:latin typeface="Times New Roman" pitchFamily="18" charset="0"/>
                <a:cs typeface="Times New Roman" pitchFamily="18" charset="0"/>
              </a:rPr>
              <a:t>of type 1 diabetes, reduces the risks of acute and long-term complications while maintaining quality of life.</a:t>
            </a:r>
          </a:p>
          <a:p>
            <a:pPr algn="just"/>
            <a:endParaRPr lang="en-US" dirty="0">
              <a:latin typeface="Times New Roman" pitchFamily="18" charset="0"/>
              <a:cs typeface="Times New Roman" pitchFamily="18" charset="0"/>
            </a:endParaRPr>
          </a:p>
          <a:p>
            <a:pPr algn="just">
              <a:buFont typeface="Wingdings" panose="05000000000000000000" pitchFamily="2" charset="2"/>
              <a:buChar char="Ø"/>
            </a:pPr>
            <a:r>
              <a:rPr lang="en-US" dirty="0">
                <a:latin typeface="Times New Roman" pitchFamily="18" charset="0"/>
                <a:cs typeface="Times New Roman" pitchFamily="18" charset="0"/>
              </a:rPr>
              <a:t>Three levels of DSMES can be distinguished:</a:t>
            </a:r>
          </a:p>
          <a:p>
            <a:pPr marL="514350" indent="-514350" algn="just">
              <a:buFont typeface="+mj-lt"/>
              <a:buAutoNum type="arabicPeriod"/>
            </a:pPr>
            <a:r>
              <a:rPr lang="en-US" dirty="0">
                <a:latin typeface="Times New Roman" pitchFamily="18" charset="0"/>
                <a:cs typeface="Times New Roman" pitchFamily="18" charset="0"/>
              </a:rPr>
              <a:t>Comprises provision of diabetes information and one-to-one advice.</a:t>
            </a:r>
          </a:p>
          <a:p>
            <a:pPr marL="514350" indent="-514350" algn="just">
              <a:buFont typeface="+mj-lt"/>
              <a:buAutoNum type="arabicPeriod"/>
            </a:pPr>
            <a:r>
              <a:rPr lang="en-US" dirty="0">
                <a:latin typeface="Times New Roman" pitchFamily="18" charset="0"/>
                <a:cs typeface="Times New Roman" pitchFamily="18" charset="0"/>
              </a:rPr>
              <a:t>Refers to ongoing learning that may be informal, perhaps through a </a:t>
            </a:r>
            <a:r>
              <a:rPr lang="en-US" b="1" dirty="0">
                <a:solidFill>
                  <a:srgbClr val="FFFF00"/>
                </a:solidFill>
                <a:latin typeface="Times New Roman" pitchFamily="18" charset="0"/>
                <a:cs typeface="Times New Roman" pitchFamily="18" charset="0"/>
              </a:rPr>
              <a:t>peer group</a:t>
            </a:r>
            <a:r>
              <a:rPr lang="en-US" dirty="0">
                <a:latin typeface="Times New Roman" pitchFamily="18" charset="0"/>
                <a:cs typeface="Times New Roman" pitchFamily="18" charset="0"/>
              </a:rPr>
              <a:t>.</a:t>
            </a:r>
          </a:p>
          <a:p>
            <a:pPr marL="514350" indent="-514350" algn="just">
              <a:buFont typeface="+mj-lt"/>
              <a:buAutoNum type="arabicPeriod"/>
            </a:pPr>
            <a:r>
              <a:rPr lang="en-US" dirty="0">
                <a:latin typeface="Times New Roman" pitchFamily="18" charset="0"/>
                <a:cs typeface="Times New Roman" pitchFamily="18" charset="0"/>
              </a:rPr>
              <a:t>Refers to </a:t>
            </a:r>
            <a:r>
              <a:rPr lang="en-US" b="1" dirty="0">
                <a:solidFill>
                  <a:srgbClr val="FFFF00"/>
                </a:solidFill>
                <a:latin typeface="Times New Roman" pitchFamily="18" charset="0"/>
                <a:cs typeface="Times New Roman" pitchFamily="18" charset="0"/>
              </a:rPr>
              <a:t>structured education </a:t>
            </a:r>
            <a:r>
              <a:rPr lang="en-US" dirty="0">
                <a:latin typeface="Times New Roman" pitchFamily="18" charset="0"/>
                <a:cs typeface="Times New Roman" pitchFamily="18" charset="0"/>
              </a:rPr>
              <a:t>that meets nationally agreed criteria, including an evidence-based curriculum, quality assurance of teaching standards and regular audit. </a:t>
            </a: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54</a:t>
            </a:fld>
            <a:endParaRPr lang="en-US"/>
          </a:p>
        </p:txBody>
      </p:sp>
      <p:sp>
        <p:nvSpPr>
          <p:cNvPr id="6" name="Rectangle 5"/>
          <p:cNvSpPr/>
          <p:nvPr/>
        </p:nvSpPr>
        <p:spPr>
          <a:xfrm>
            <a:off x="2286000" y="6184900"/>
            <a:ext cx="6705600" cy="738664"/>
          </a:xfrm>
          <a:prstGeom prst="rect">
            <a:avLst/>
          </a:prstGeom>
        </p:spPr>
        <p:txBody>
          <a:bodyPr wrap="square">
            <a:spAutoFit/>
          </a:bodyPr>
          <a:lstStyle/>
          <a:p>
            <a:pPr algn="just"/>
            <a:r>
              <a:rPr lang="en-US" sz="1400" b="1" dirty="0">
                <a:solidFill>
                  <a:srgbClr val="FFC000"/>
                </a:solidFill>
              </a:rPr>
              <a:t>(2017) 2017 national standards for diabetes self-management education and support. Diabetes Care 40(10):1409–1419</a:t>
            </a:r>
          </a:p>
          <a:p>
            <a:pPr algn="just"/>
            <a:endParaRPr lang="en-US" sz="1400" b="1" dirty="0">
              <a:solidFill>
                <a:srgbClr val="FFC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914400" y="0"/>
            <a:ext cx="7342256" cy="6390482"/>
          </a:xfrm>
          <a:prstGeom prst="rect">
            <a:avLst/>
          </a:prstGeom>
          <a:noFill/>
          <a:ln w="9525">
            <a:noFill/>
            <a:miter lim="800000"/>
            <a:headEnd/>
            <a:tailEnd/>
          </a:ln>
          <a:effectLst/>
        </p:spPr>
      </p:pic>
      <p:sp>
        <p:nvSpPr>
          <p:cNvPr id="6" name="Rectangle 5"/>
          <p:cNvSpPr/>
          <p:nvPr/>
        </p:nvSpPr>
        <p:spPr>
          <a:xfrm>
            <a:off x="0" y="6324600"/>
            <a:ext cx="9144000" cy="600164"/>
          </a:xfrm>
          <a:prstGeom prst="rect">
            <a:avLst/>
          </a:prstGeom>
        </p:spPr>
        <p:txBody>
          <a:bodyPr wrap="square">
            <a:spAutoFit/>
          </a:bodyPr>
          <a:lstStyle/>
          <a:p>
            <a:pPr algn="just"/>
            <a:r>
              <a:rPr lang="en-US" sz="1100" b="1" dirty="0">
                <a:solidFill>
                  <a:srgbClr val="FFC000"/>
                </a:solidFill>
              </a:rPr>
              <a:t>(2020) Diabetes </a:t>
            </a:r>
            <a:r>
              <a:rPr lang="en-US" sz="1100" b="1" dirty="0" err="1">
                <a:solidFill>
                  <a:srgbClr val="FFC000"/>
                </a:solidFill>
              </a:rPr>
              <a:t>selfmanagement</a:t>
            </a:r>
            <a:r>
              <a:rPr lang="en-US" sz="1100" b="1" dirty="0">
                <a:solidFill>
                  <a:srgbClr val="FFC000"/>
                </a:solidFill>
              </a:rPr>
              <a:t> education and support in adults with type 2 diabetes: a consensus report of the American Diabetes Association, the Association of Diabetes Care &amp; Education Specialists, the Academy of Nutrition and Dietetics, the American Academy of Family Physicians, the American Academy of PAs, the American Association of Nurse Practitioners, and the American Pharmacists Association. Diabetes Care 43(7):1636–1649</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fontScale="90000"/>
          </a:bodyPr>
          <a:lstStyle/>
          <a:p>
            <a:r>
              <a:rPr lang="en-US" dirty="0"/>
              <a:t>Section 6: Monitoring of glucose levels</a:t>
            </a:r>
          </a:p>
        </p:txBody>
      </p:sp>
      <p:sp>
        <p:nvSpPr>
          <p:cNvPr id="1048598" name="Content Placeholder 2"/>
          <p:cNvSpPr>
            <a:spLocks noGrp="1"/>
          </p:cNvSpPr>
          <p:nvPr>
            <p:ph idx="1"/>
          </p:nvPr>
        </p:nvSpPr>
        <p:spPr>
          <a:xfrm>
            <a:off x="457200" y="1524000"/>
            <a:ext cx="8229600" cy="4525963"/>
          </a:xfrm>
        </p:spPr>
        <p:txBody>
          <a:bodyPr>
            <a:normAutofit fontScale="96875" lnSpcReduction="10000"/>
          </a:bodyPr>
          <a:lstStyle/>
          <a:p>
            <a:pPr algn="just"/>
            <a:r>
              <a:rPr lang="en-US" dirty="0">
                <a:latin typeface="Times New Roman" pitchFamily="18" charset="0"/>
                <a:cs typeface="Times New Roman" pitchFamily="18" charset="0"/>
              </a:rPr>
              <a:t>People with type 1 diabetes should have an assessment of their glucose levels with their healthcare professional as often as is </a:t>
            </a:r>
            <a:r>
              <a:rPr lang="en-US" dirty="0">
                <a:solidFill>
                  <a:srgbClr val="FFFF00"/>
                </a:solidFill>
                <a:latin typeface="Times New Roman" pitchFamily="18" charset="0"/>
                <a:cs typeface="Times New Roman" pitchFamily="18" charset="0"/>
              </a:rPr>
              <a:t>clinically indicated</a:t>
            </a:r>
            <a:r>
              <a:rPr lang="en-US" dirty="0">
                <a:latin typeface="Times New Roman" pitchFamily="18" charset="0"/>
                <a:cs typeface="Times New Roman" pitchFamily="18" charset="0"/>
              </a:rPr>
              <a:t>, but </a:t>
            </a:r>
            <a:r>
              <a:rPr lang="en-US" dirty="0">
                <a:solidFill>
                  <a:srgbClr val="FFFF00"/>
                </a:solidFill>
                <a:latin typeface="Times New Roman" pitchFamily="18" charset="0"/>
                <a:cs typeface="Times New Roman" pitchFamily="18" charset="0"/>
              </a:rPr>
              <a:t>at least annually</a:t>
            </a:r>
            <a:r>
              <a:rPr lang="en-US" dirty="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lgn="just"/>
            <a:r>
              <a:rPr lang="en-US" dirty="0" err="1">
                <a:latin typeface="Times New Roman" pitchFamily="18" charset="0"/>
                <a:cs typeface="Times New Roman" pitchFamily="18" charset="0"/>
              </a:rPr>
              <a:t>Glycaemic</a:t>
            </a:r>
            <a:r>
              <a:rPr lang="en-US" dirty="0">
                <a:latin typeface="Times New Roman" pitchFamily="18" charset="0"/>
                <a:cs typeface="Times New Roman" pitchFamily="18" charset="0"/>
              </a:rPr>
              <a:t> status should be assessed at least every </a:t>
            </a:r>
            <a:r>
              <a:rPr lang="en-US" dirty="0">
                <a:solidFill>
                  <a:srgbClr val="FFFF00"/>
                </a:solidFill>
                <a:latin typeface="Times New Roman" pitchFamily="18" charset="0"/>
                <a:cs typeface="Times New Roman" pitchFamily="18" charset="0"/>
              </a:rPr>
              <a:t>3 months in those whose therapy has changed</a:t>
            </a:r>
            <a:r>
              <a:rPr lang="en-US" dirty="0">
                <a:latin typeface="Times New Roman" pitchFamily="18" charset="0"/>
                <a:cs typeface="Times New Roman" pitchFamily="18" charset="0"/>
              </a:rPr>
              <a:t> or who are </a:t>
            </a:r>
            <a:r>
              <a:rPr lang="en-US" dirty="0">
                <a:solidFill>
                  <a:srgbClr val="FFFF00"/>
                </a:solidFill>
                <a:latin typeface="Times New Roman" pitchFamily="18" charset="0"/>
                <a:cs typeface="Times New Roman" pitchFamily="18" charset="0"/>
              </a:rPr>
              <a:t>not meeting </a:t>
            </a:r>
            <a:r>
              <a:rPr lang="en-US" dirty="0" err="1">
                <a:solidFill>
                  <a:srgbClr val="FFFF00"/>
                </a:solidFill>
                <a:latin typeface="Times New Roman" pitchFamily="18" charset="0"/>
                <a:cs typeface="Times New Roman" pitchFamily="18" charset="0"/>
              </a:rPr>
              <a:t>glycaemic</a:t>
            </a:r>
            <a:r>
              <a:rPr lang="en-US" dirty="0">
                <a:solidFill>
                  <a:srgbClr val="FFFF00"/>
                </a:solidFill>
                <a:latin typeface="Times New Roman" pitchFamily="18" charset="0"/>
                <a:cs typeface="Times New Roman" pitchFamily="18" charset="0"/>
              </a:rPr>
              <a:t> goals</a:t>
            </a:r>
            <a:r>
              <a:rPr lang="en-US" dirty="0">
                <a:latin typeface="Times New Roman" pitchFamily="18" charset="0"/>
                <a:cs typeface="Times New Roman" pitchFamily="18" charset="0"/>
              </a:rPr>
              <a:t>.</a:t>
            </a:r>
          </a:p>
        </p:txBody>
      </p:sp>
      <p:sp>
        <p:nvSpPr>
          <p:cNvPr id="5" name="Slide Number Placeholder 4"/>
          <p:cNvSpPr>
            <a:spLocks noGrp="1"/>
          </p:cNvSpPr>
          <p:nvPr>
            <p:ph type="sldNum" sz="quarter" idx="12"/>
          </p:nvPr>
        </p:nvSpPr>
        <p:spPr/>
        <p:txBody>
          <a:bodyPr/>
          <a:lstStyle/>
          <a:p>
            <a:fld id="{1A6E4302-6D73-4081-AF7E-E29A1A119CC3}"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96875"/>
          </a:bodyPr>
          <a:lstStyle/>
          <a:p>
            <a:pPr algn="just"/>
            <a:r>
              <a:rPr lang="en-US" dirty="0">
                <a:latin typeface="Calibri" pitchFamily="34" charset="0"/>
                <a:cs typeface="Times New Roman" pitchFamily="18" charset="0"/>
              </a:rPr>
              <a:t>HbA1c</a:t>
            </a:r>
          </a:p>
          <a:p>
            <a:pPr algn="just"/>
            <a:r>
              <a:rPr lang="en-US" dirty="0">
                <a:latin typeface="Times New Roman" pitchFamily="18" charset="0"/>
                <a:cs typeface="Times New Roman" pitchFamily="18" charset="0"/>
              </a:rPr>
              <a:t>There is a strong correlation (r =&gt;0.9) between HbA1c and mean blood glucose levels during the preceding 3 months. </a:t>
            </a:r>
            <a:r>
              <a:rPr lang="en-US" dirty="0">
                <a:latin typeface="Times New Roman"/>
                <a:cs typeface="Times New Roman"/>
              </a:rPr>
              <a:t>¹</a:t>
            </a:r>
            <a:r>
              <a:rPr lang="en-US" dirty="0">
                <a:latin typeface="Times New Roman" pitchFamily="18" charset="0"/>
                <a:cs typeface="Times New Roman" pitchFamily="18" charset="0"/>
              </a:rPr>
              <a:t> </a:t>
            </a:r>
          </a:p>
          <a:p>
            <a:pPr algn="just"/>
            <a:r>
              <a:rPr lang="en-US" dirty="0">
                <a:latin typeface="Times New Roman" pitchFamily="18" charset="0"/>
                <a:cs typeface="Times New Roman" pitchFamily="18" charset="0"/>
              </a:rPr>
              <a:t>In several conditions, however, HbA1c does not reflect mean glucose. these are mainly situations where erythrocyte turnover is altered or in the presence of </a:t>
            </a:r>
            <a:r>
              <a:rPr lang="en-US" dirty="0" err="1">
                <a:latin typeface="Times New Roman" pitchFamily="18" charset="0"/>
                <a:cs typeface="Times New Roman" pitchFamily="18" charset="0"/>
              </a:rPr>
              <a:t>haemoglobinopathies</a:t>
            </a:r>
            <a:r>
              <a:rPr lang="en-US" dirty="0">
                <a:latin typeface="Times New Roman" pitchFamily="18" charset="0"/>
                <a:cs typeface="Times New Roman" pitchFamily="18" charset="0"/>
              </a:rPr>
              <a:t>. </a:t>
            </a:r>
            <a:r>
              <a:rPr lang="en-US" dirty="0">
                <a:latin typeface="Times New Roman"/>
                <a:cs typeface="Times New Roman"/>
              </a:rPr>
              <a:t>²</a:t>
            </a:r>
            <a:r>
              <a:rPr lang="en-US" dirty="0">
                <a:latin typeface="Times New Roman" pitchFamily="18" charset="0"/>
                <a:cs typeface="Times New Roman" pitchFamily="18" charset="0"/>
              </a:rPr>
              <a:t>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57</a:t>
            </a:fld>
            <a:endParaRPr lang="en-US"/>
          </a:p>
        </p:txBody>
      </p:sp>
      <p:sp>
        <p:nvSpPr>
          <p:cNvPr id="6" name="Rectangle 5"/>
          <p:cNvSpPr/>
          <p:nvPr/>
        </p:nvSpPr>
        <p:spPr>
          <a:xfrm>
            <a:off x="2286000" y="5715000"/>
            <a:ext cx="6705600" cy="1169551"/>
          </a:xfrm>
          <a:prstGeom prst="rect">
            <a:avLst/>
          </a:prstGeom>
        </p:spPr>
        <p:txBody>
          <a:bodyPr wrap="square">
            <a:spAutoFit/>
          </a:bodyPr>
          <a:lstStyle/>
          <a:p>
            <a:pPr algn="just"/>
            <a:r>
              <a:rPr lang="en-US" sz="1400" b="1" dirty="0">
                <a:solidFill>
                  <a:srgbClr val="FFC000"/>
                </a:solidFill>
              </a:rPr>
              <a:t>1= (2008) Translating the A1C assay into estimated average glucose values. Diabetes Care 31(8): 1473–1478</a:t>
            </a:r>
          </a:p>
          <a:p>
            <a:pPr algn="just"/>
            <a:r>
              <a:rPr lang="en-US" sz="1400" b="1" dirty="0">
                <a:solidFill>
                  <a:srgbClr val="FFC000"/>
                </a:solidFill>
              </a:rPr>
              <a:t>2= (2014) Pitfalls in hemoglobin A1c measurement: when results may be misleading. J Gen Intern Med 29(2):388–394.</a:t>
            </a:r>
          </a:p>
          <a:p>
            <a:pPr algn="just"/>
            <a:endParaRPr lang="en-US" sz="1400" b="1" dirty="0">
              <a:solidFill>
                <a:srgbClr val="FFC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60227" y="424592"/>
            <a:ext cx="9020924" cy="5688871"/>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1A6E4302-6D73-4081-AF7E-E29A1A119CC3}" type="slidenum">
              <a:rPr lang="en-US" smtClean="0"/>
              <a:pPr/>
              <a:t>58</a:t>
            </a:fld>
            <a:endParaRPr lang="en-US"/>
          </a:p>
        </p:txBody>
      </p:sp>
      <p:sp>
        <p:nvSpPr>
          <p:cNvPr id="6" name="Rectangle 5"/>
          <p:cNvSpPr/>
          <p:nvPr/>
        </p:nvSpPr>
        <p:spPr>
          <a:xfrm>
            <a:off x="2286000" y="6172200"/>
            <a:ext cx="6705600" cy="738664"/>
          </a:xfrm>
          <a:prstGeom prst="rect">
            <a:avLst/>
          </a:prstGeom>
        </p:spPr>
        <p:txBody>
          <a:bodyPr wrap="square">
            <a:spAutoFit/>
          </a:bodyPr>
          <a:lstStyle/>
          <a:p>
            <a:pPr algn="just"/>
            <a:endParaRPr lang="en-US" sz="1400" b="1" dirty="0">
              <a:solidFill>
                <a:srgbClr val="FFC000"/>
              </a:solidFill>
            </a:endParaRPr>
          </a:p>
          <a:p>
            <a:pPr algn="just"/>
            <a:r>
              <a:rPr lang="en-US" sz="1400" b="1" dirty="0">
                <a:solidFill>
                  <a:srgbClr val="FFC000"/>
                </a:solidFill>
              </a:rPr>
              <a:t>(2019) Update on biomarkers of </a:t>
            </a:r>
            <a:r>
              <a:rPr lang="en-US" sz="1400" b="1" dirty="0" err="1">
                <a:solidFill>
                  <a:srgbClr val="FFC000"/>
                </a:solidFill>
              </a:rPr>
              <a:t>glycemic</a:t>
            </a:r>
            <a:r>
              <a:rPr lang="en-US" sz="1400" b="1" dirty="0">
                <a:solidFill>
                  <a:srgbClr val="FFC000"/>
                </a:solidFill>
              </a:rPr>
              <a:t> control. World J Diabetes 10(1):1–15. </a:t>
            </a:r>
          </a:p>
          <a:p>
            <a:pPr algn="just"/>
            <a:endParaRPr lang="en-US" sz="1400" b="1" dirty="0">
              <a:solidFill>
                <a:srgbClr val="FFC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199" y="1524000"/>
            <a:ext cx="8300301" cy="4525963"/>
          </a:xfrm>
        </p:spPr>
        <p:txBody>
          <a:bodyPr>
            <a:normAutofit fontScale="96875"/>
          </a:bodyPr>
          <a:lstStyle/>
          <a:p>
            <a:pPr algn="just"/>
            <a:r>
              <a:rPr lang="en-US" sz="2800" dirty="0">
                <a:latin typeface="Times New Roman" pitchFamily="18" charset="0"/>
                <a:cs typeface="Times New Roman" pitchFamily="18" charset="0"/>
              </a:rPr>
              <a:t>Although HbA1c is an indicator of mean glucose, it does not inform </a:t>
            </a:r>
            <a:r>
              <a:rPr lang="en-US" sz="2800" dirty="0" err="1">
                <a:solidFill>
                  <a:srgbClr val="FFFF00"/>
                </a:solidFill>
                <a:latin typeface="Times New Roman" pitchFamily="18" charset="0"/>
                <a:cs typeface="Times New Roman" pitchFamily="18" charset="0"/>
              </a:rPr>
              <a:t>glycaemic</a:t>
            </a:r>
            <a:r>
              <a:rPr lang="en-US" sz="2800" dirty="0">
                <a:solidFill>
                  <a:srgbClr val="FFFF00"/>
                </a:solidFill>
                <a:latin typeface="Times New Roman" pitchFamily="18" charset="0"/>
                <a:cs typeface="Times New Roman" pitchFamily="18" charset="0"/>
              </a:rPr>
              <a:t> variability </a:t>
            </a:r>
            <a:r>
              <a:rPr lang="en-US" sz="2800" dirty="0">
                <a:latin typeface="Times New Roman" pitchFamily="18" charset="0"/>
                <a:cs typeface="Times New Roman" pitchFamily="18" charset="0"/>
              </a:rPr>
              <a:t>and </a:t>
            </a:r>
            <a:r>
              <a:rPr lang="en-US" sz="2800" dirty="0" err="1">
                <a:solidFill>
                  <a:srgbClr val="FFFF00"/>
                </a:solidFill>
                <a:latin typeface="Times New Roman" pitchFamily="18" charset="0"/>
                <a:cs typeface="Times New Roman" pitchFamily="18" charset="0"/>
              </a:rPr>
              <a:t>hypoglycaemia</a:t>
            </a:r>
            <a:r>
              <a:rPr lang="en-US" sz="2800" dirty="0">
                <a:latin typeface="Times New Roman" pitchFamily="18" charset="0"/>
                <a:cs typeface="Times New Roman" pitchFamily="18" charset="0"/>
              </a:rPr>
              <a:t>. ¹ </a:t>
            </a:r>
            <a:endParaRPr lang="en-US" sz="2800" dirty="0">
              <a:solidFill>
                <a:srgbClr val="FF0000"/>
              </a:solidFill>
              <a:latin typeface="Times New Roman" pitchFamily="18" charset="0"/>
              <a:cs typeface="Times New Roman" pitchFamily="18" charset="0"/>
            </a:endParaRPr>
          </a:p>
          <a:p>
            <a:pPr algn="just"/>
            <a:endParaRPr lang="en-US" sz="2800" dirty="0">
              <a:solidFill>
                <a:srgbClr val="FF0000"/>
              </a:solidFill>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Other biomarkers, </a:t>
            </a:r>
            <a:r>
              <a:rPr lang="en-US" sz="2800" dirty="0" err="1">
                <a:solidFill>
                  <a:srgbClr val="FFFF00"/>
                </a:solidFill>
                <a:latin typeface="Times New Roman" pitchFamily="18" charset="0"/>
                <a:cs typeface="Times New Roman" pitchFamily="18" charset="0"/>
              </a:rPr>
              <a:t>fructosamine</a:t>
            </a:r>
            <a:r>
              <a:rPr lang="en-US" sz="2800" dirty="0">
                <a:solidFill>
                  <a:srgbClr val="FFFF00"/>
                </a:solidFill>
                <a:latin typeface="Times New Roman" pitchFamily="18" charset="0"/>
                <a:cs typeface="Times New Roman" pitchFamily="18" charset="0"/>
              </a:rPr>
              <a:t>, 1,5-anhydroglucitol</a:t>
            </a:r>
            <a:r>
              <a:rPr lang="en-US" sz="2800" dirty="0">
                <a:latin typeface="Times New Roman" pitchFamily="18" charset="0"/>
                <a:cs typeface="Times New Roman" pitchFamily="18" charset="0"/>
              </a:rPr>
              <a:t> and </a:t>
            </a:r>
            <a:r>
              <a:rPr lang="en-US" sz="2800" dirty="0">
                <a:solidFill>
                  <a:srgbClr val="FFFF00"/>
                </a:solidFill>
                <a:latin typeface="Times New Roman" pitchFamily="18" charset="0"/>
                <a:cs typeface="Times New Roman" pitchFamily="18" charset="0"/>
              </a:rPr>
              <a:t>glycated albumin</a:t>
            </a:r>
            <a:r>
              <a:rPr lang="en-US" sz="2800" dirty="0">
                <a:latin typeface="Times New Roman" pitchFamily="18" charset="0"/>
                <a:cs typeface="Times New Roman" pitchFamily="18" charset="0"/>
              </a:rPr>
              <a:t>, provide measures of mean glucose, with shorter durations than HbA1c. </a:t>
            </a:r>
            <a:r>
              <a:rPr lang="en-US" sz="2800" b="1" dirty="0">
                <a:solidFill>
                  <a:srgbClr val="FFFF00"/>
                </a:solidFill>
                <a:latin typeface="Times New Roman" pitchFamily="18" charset="0"/>
                <a:cs typeface="Times New Roman" pitchFamily="18" charset="0"/>
              </a:rPr>
              <a:t>None of these </a:t>
            </a:r>
            <a:r>
              <a:rPr lang="en-US" sz="2800" dirty="0">
                <a:latin typeface="Times New Roman" pitchFamily="18" charset="0"/>
                <a:cs typeface="Times New Roman" pitchFamily="18" charset="0"/>
              </a:rPr>
              <a:t>are as well associated with diabetes complications as HbA1c. ²</a:t>
            </a:r>
          </a:p>
          <a:p>
            <a:pPr algn="just"/>
            <a:endParaRPr lang="en-US" sz="2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59</a:t>
            </a:fld>
            <a:endParaRPr lang="en-US"/>
          </a:p>
        </p:txBody>
      </p:sp>
      <p:sp>
        <p:nvSpPr>
          <p:cNvPr id="6" name="Rectangle 5"/>
          <p:cNvSpPr/>
          <p:nvPr/>
        </p:nvSpPr>
        <p:spPr>
          <a:xfrm>
            <a:off x="2286000" y="5966936"/>
            <a:ext cx="6705600" cy="738664"/>
          </a:xfrm>
          <a:prstGeom prst="rect">
            <a:avLst/>
          </a:prstGeom>
        </p:spPr>
        <p:txBody>
          <a:bodyPr wrap="square">
            <a:spAutoFit/>
          </a:bodyPr>
          <a:lstStyle/>
          <a:p>
            <a:pPr algn="just"/>
            <a:r>
              <a:rPr lang="en-US" sz="1400" b="1" dirty="0">
                <a:solidFill>
                  <a:srgbClr val="FFC000"/>
                </a:solidFill>
              </a:rPr>
              <a:t>1= (2019) The relationships between time in range, hyperglycemia metrics, and HbA1c. J Diabetes </a:t>
            </a:r>
            <a:r>
              <a:rPr lang="en-US" sz="1400" b="1" dirty="0" err="1">
                <a:solidFill>
                  <a:srgbClr val="FFC000"/>
                </a:solidFill>
              </a:rPr>
              <a:t>Sci</a:t>
            </a:r>
            <a:r>
              <a:rPr lang="en-US" sz="1400" b="1" dirty="0">
                <a:solidFill>
                  <a:srgbClr val="FFC000"/>
                </a:solidFill>
              </a:rPr>
              <a:t> </a:t>
            </a:r>
            <a:r>
              <a:rPr lang="en-US" sz="1400" b="1" dirty="0" err="1">
                <a:solidFill>
                  <a:srgbClr val="FFC000"/>
                </a:solidFill>
              </a:rPr>
              <a:t>Technol</a:t>
            </a:r>
            <a:r>
              <a:rPr lang="en-US" sz="1400" b="1" dirty="0">
                <a:solidFill>
                  <a:srgbClr val="FFC000"/>
                </a:solidFill>
              </a:rPr>
              <a:t> 13(4):614–626</a:t>
            </a:r>
          </a:p>
          <a:p>
            <a:pPr algn="just"/>
            <a:r>
              <a:rPr lang="en-US" sz="1400" b="1" dirty="0">
                <a:solidFill>
                  <a:srgbClr val="FFC000"/>
                </a:solidFill>
              </a:rPr>
              <a:t>2= (2019) Update on biomarkers of </a:t>
            </a:r>
            <a:r>
              <a:rPr lang="en-US" sz="1400" b="1" dirty="0" err="1">
                <a:solidFill>
                  <a:srgbClr val="FFC000"/>
                </a:solidFill>
              </a:rPr>
              <a:t>glycemic</a:t>
            </a:r>
            <a:r>
              <a:rPr lang="en-US" sz="1400" b="1" dirty="0">
                <a:solidFill>
                  <a:srgbClr val="FFC000"/>
                </a:solidFill>
              </a:rPr>
              <a:t> control. World J Diabetes 10(1):1–15.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fontScale="90000"/>
          </a:bodyPr>
          <a:lstStyle/>
          <a:p>
            <a:r>
              <a:rPr lang="en-US" dirty="0"/>
              <a:t>Section 1: Introduction and rationale</a:t>
            </a:r>
            <a:br>
              <a:rPr lang="en-US" dirty="0"/>
            </a:br>
            <a:r>
              <a:rPr lang="en-US" dirty="0"/>
              <a:t>for the consensus report</a:t>
            </a:r>
          </a:p>
        </p:txBody>
      </p:sp>
      <p:sp>
        <p:nvSpPr>
          <p:cNvPr id="1048598" name="Content Placeholder 2"/>
          <p:cNvSpPr>
            <a:spLocks noGrp="1"/>
          </p:cNvSpPr>
          <p:nvPr>
            <p:ph idx="1"/>
          </p:nvPr>
        </p:nvSpPr>
        <p:spPr>
          <a:xfrm>
            <a:off x="457200" y="1524000"/>
            <a:ext cx="8229600" cy="4525963"/>
          </a:xfrm>
        </p:spPr>
        <p:txBody>
          <a:bodyPr>
            <a:normAutofit fontScale="89375" lnSpcReduction="20000"/>
          </a:bodyPr>
          <a:lstStyle/>
          <a:p>
            <a:pPr algn="just"/>
            <a:r>
              <a:rPr lang="en-US" dirty="0">
                <a:latin typeface="Times New Roman" pitchFamily="18" charset="0"/>
                <a:cs typeface="Times New Roman" pitchFamily="18" charset="0"/>
              </a:rPr>
              <a:t>Type 1 diabetes is a condition caused by </a:t>
            </a:r>
            <a:r>
              <a:rPr lang="en-US" dirty="0">
                <a:solidFill>
                  <a:srgbClr val="FFFF00"/>
                </a:solidFill>
                <a:latin typeface="Times New Roman" pitchFamily="18" charset="0"/>
                <a:cs typeface="Times New Roman" pitchFamily="18" charset="0"/>
              </a:rPr>
              <a:t>autoimmune damage </a:t>
            </a:r>
            <a:r>
              <a:rPr lang="en-US" dirty="0">
                <a:latin typeface="Times New Roman" pitchFamily="18" charset="0"/>
                <a:cs typeface="Times New Roman" pitchFamily="18" charset="0"/>
              </a:rPr>
              <a:t>of the insulin-producing beta cells of the pancreatic islets</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Type 1 diabetes accounts for approximately </a:t>
            </a:r>
            <a:r>
              <a:rPr lang="en-US" dirty="0">
                <a:solidFill>
                  <a:srgbClr val="FFFF00"/>
                </a:solidFill>
                <a:latin typeface="Times New Roman" pitchFamily="18" charset="0"/>
                <a:cs typeface="Times New Roman" pitchFamily="18" charset="0"/>
              </a:rPr>
              <a:t>5–10%</a:t>
            </a:r>
            <a:r>
              <a:rPr lang="en-US" dirty="0">
                <a:latin typeface="Times New Roman" pitchFamily="18" charset="0"/>
                <a:cs typeface="Times New Roman" pitchFamily="18" charset="0"/>
              </a:rPr>
              <a:t> of all cases of diabetes</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The global </a:t>
            </a:r>
            <a:r>
              <a:rPr lang="en-US" b="1" dirty="0">
                <a:solidFill>
                  <a:srgbClr val="FFFF00"/>
                </a:solidFill>
                <a:latin typeface="Times New Roman" pitchFamily="18" charset="0"/>
                <a:cs typeface="Times New Roman" pitchFamily="18" charset="0"/>
              </a:rPr>
              <a:t>prevalence</a:t>
            </a:r>
            <a:r>
              <a:rPr lang="en-US" dirty="0">
                <a:latin typeface="Times New Roman" pitchFamily="18" charset="0"/>
                <a:cs typeface="Times New Roman" pitchFamily="18" charset="0"/>
              </a:rPr>
              <a:t> of type 1 diabetes is 5.9 per 10,000 people, while the </a:t>
            </a:r>
            <a:r>
              <a:rPr lang="en-US" b="1" dirty="0">
                <a:solidFill>
                  <a:srgbClr val="FFFF00"/>
                </a:solidFill>
                <a:latin typeface="Times New Roman" pitchFamily="18" charset="0"/>
                <a:cs typeface="Times New Roman" pitchFamily="18" charset="0"/>
              </a:rPr>
              <a:t>incidence</a:t>
            </a:r>
            <a:r>
              <a:rPr lang="en-US" dirty="0">
                <a:latin typeface="Times New Roman" pitchFamily="18" charset="0"/>
                <a:cs typeface="Times New Roman" pitchFamily="18" charset="0"/>
              </a:rPr>
              <a:t> has risen rapidly over the last 50 years and is currently estimated to be 15 per 100,000  people per year.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6</a:t>
            </a:fld>
            <a:endParaRPr lang="en-US"/>
          </a:p>
        </p:txBody>
      </p:sp>
      <p:sp>
        <p:nvSpPr>
          <p:cNvPr id="6" name="Rectangle 5">
            <a:extLst>
              <a:ext uri="{FF2B5EF4-FFF2-40B4-BE49-F238E27FC236}">
                <a16:creationId xmlns:a16="http://schemas.microsoft.com/office/drawing/2014/main" id="{886F37C0-7AB9-434C-B271-EB89C959F4FD}"/>
              </a:ext>
            </a:extLst>
          </p:cNvPr>
          <p:cNvSpPr/>
          <p:nvPr/>
        </p:nvSpPr>
        <p:spPr>
          <a:xfrm>
            <a:off x="2286000" y="6167735"/>
            <a:ext cx="6705600" cy="523220"/>
          </a:xfrm>
          <a:prstGeom prst="rect">
            <a:avLst/>
          </a:prstGeom>
        </p:spPr>
        <p:txBody>
          <a:bodyPr wrap="square">
            <a:spAutoFit/>
          </a:bodyPr>
          <a:lstStyle/>
          <a:p>
            <a:pPr algn="just"/>
            <a:r>
              <a:rPr lang="en-US" sz="1400" b="1" dirty="0">
                <a:solidFill>
                  <a:srgbClr val="FFC000"/>
                </a:solidFill>
              </a:rPr>
              <a:t>(2020) Prevalence and incidence of type 1 diabetes in the world: a systematic review and meta-analysis Health </a:t>
            </a:r>
            <a:r>
              <a:rPr lang="en-US" sz="1400" b="1" dirty="0" err="1">
                <a:solidFill>
                  <a:srgbClr val="FFC000"/>
                </a:solidFill>
              </a:rPr>
              <a:t>Promot</a:t>
            </a:r>
            <a:r>
              <a:rPr lang="en-US" sz="1400" b="1" dirty="0">
                <a:solidFill>
                  <a:srgbClr val="FFC000"/>
                </a:solidFill>
              </a:rPr>
              <a:t> </a:t>
            </a:r>
            <a:r>
              <a:rPr lang="en-US" sz="1400" b="1" dirty="0" err="1">
                <a:solidFill>
                  <a:srgbClr val="FFC000"/>
                </a:solidFill>
              </a:rPr>
              <a:t>Perspect</a:t>
            </a:r>
            <a:r>
              <a:rPr lang="en-US" sz="1400" b="1" dirty="0">
                <a:solidFill>
                  <a:srgbClr val="FFC000"/>
                </a:solidFill>
              </a:rPr>
              <a:t> 10(2):98–115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96875"/>
          </a:bodyPr>
          <a:lstStyle/>
          <a:p>
            <a:pPr algn="just"/>
            <a:r>
              <a:rPr lang="en-US" dirty="0">
                <a:latin typeface="Calibri" pitchFamily="34" charset="0"/>
                <a:cs typeface="Times New Roman" pitchFamily="18" charset="0"/>
              </a:rPr>
              <a:t>Capillary blood glucose monitoring</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Increased testing frequency is associated with lower HbA1c. </a:t>
            </a:r>
            <a:r>
              <a:rPr lang="en-US" dirty="0">
                <a:latin typeface="Times New Roman"/>
                <a:cs typeface="Times New Roman"/>
              </a:rPr>
              <a:t>¹</a:t>
            </a:r>
            <a:r>
              <a:rPr lang="en-US" dirty="0">
                <a:latin typeface="Times New Roman" pitchFamily="18" charset="0"/>
                <a:cs typeface="Times New Roman" pitchFamily="18" charset="0"/>
              </a:rPr>
              <a:t> </a:t>
            </a:r>
          </a:p>
          <a:p>
            <a:pPr algn="just"/>
            <a:r>
              <a:rPr lang="en-US" dirty="0">
                <a:latin typeface="Times New Roman" pitchFamily="18" charset="0"/>
                <a:cs typeface="Times New Roman" pitchFamily="18" charset="0"/>
              </a:rPr>
              <a:t>Not feasible and can be distressing. </a:t>
            </a: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60</a:t>
            </a:fld>
            <a:endParaRPr lang="en-US"/>
          </a:p>
        </p:txBody>
      </p:sp>
      <p:sp>
        <p:nvSpPr>
          <p:cNvPr id="6" name="Rectangle 5"/>
          <p:cNvSpPr/>
          <p:nvPr/>
        </p:nvSpPr>
        <p:spPr>
          <a:xfrm>
            <a:off x="2286000" y="5943600"/>
            <a:ext cx="6705600" cy="954107"/>
          </a:xfrm>
          <a:prstGeom prst="rect">
            <a:avLst/>
          </a:prstGeom>
        </p:spPr>
        <p:txBody>
          <a:bodyPr wrap="square">
            <a:spAutoFit/>
          </a:bodyPr>
          <a:lstStyle/>
          <a:p>
            <a:pPr algn="just"/>
            <a:r>
              <a:rPr lang="en-US" sz="1400" b="1" dirty="0">
                <a:solidFill>
                  <a:srgbClr val="FFC000"/>
                </a:solidFill>
              </a:rPr>
              <a:t>1= (2013) Evidence of a strong association between frequency of self-monitoring of blood glucose and hemoglobin A1c levels in T1D exchange clinic registry participants. Diabetes Care 36(7):2009–2014</a:t>
            </a:r>
          </a:p>
          <a:p>
            <a:pPr algn="just"/>
            <a:endParaRPr lang="en-US" sz="1400" b="1" dirty="0">
              <a:solidFill>
                <a:srgbClr val="FFC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96875"/>
          </a:bodyPr>
          <a:lstStyle/>
          <a:p>
            <a:pPr algn="just"/>
            <a:r>
              <a:rPr lang="en-US" dirty="0">
                <a:latin typeface="Calibri" pitchFamily="34" charset="0"/>
                <a:cs typeface="Times New Roman" pitchFamily="18" charset="0"/>
              </a:rPr>
              <a:t>Continuous glucose monitoring</a:t>
            </a:r>
          </a:p>
          <a:p>
            <a:pPr algn="just"/>
            <a:endParaRPr lang="en-US" sz="2500" dirty="0">
              <a:latin typeface="Times New Roman" pitchFamily="18" charset="0"/>
              <a:cs typeface="Times New Roman" pitchFamily="18" charset="0"/>
            </a:endParaRPr>
          </a:p>
          <a:p>
            <a:pPr algn="just"/>
            <a:r>
              <a:rPr lang="en-US" sz="2500" dirty="0">
                <a:latin typeface="Times New Roman" pitchFamily="18" charset="0"/>
                <a:cs typeface="Times New Roman" pitchFamily="18" charset="0"/>
              </a:rPr>
              <a:t>CGM is the standard for glucose monitoring for most adults with type 1 diabetes: </a:t>
            </a:r>
          </a:p>
          <a:p>
            <a:pPr algn="just">
              <a:buFont typeface="Wingdings" panose="05000000000000000000" pitchFamily="2" charset="2"/>
              <a:buChar char="ü"/>
            </a:pPr>
            <a:r>
              <a:rPr lang="en-US" sz="2500" dirty="0">
                <a:latin typeface="Times New Roman" pitchFamily="18" charset="0"/>
                <a:cs typeface="Times New Roman" pitchFamily="18" charset="0"/>
              </a:rPr>
              <a:t>real-time CGM (</a:t>
            </a:r>
            <a:r>
              <a:rPr lang="en-US" sz="2500" dirty="0" err="1">
                <a:latin typeface="Times New Roman" pitchFamily="18" charset="0"/>
                <a:cs typeface="Times New Roman" pitchFamily="18" charset="0"/>
              </a:rPr>
              <a:t>rt</a:t>
            </a:r>
            <a:r>
              <a:rPr lang="en-US" sz="2500" dirty="0">
                <a:latin typeface="Times New Roman" pitchFamily="18" charset="0"/>
                <a:cs typeface="Times New Roman" pitchFamily="18" charset="0"/>
              </a:rPr>
              <a:t>-CGM) </a:t>
            </a:r>
          </a:p>
          <a:p>
            <a:pPr algn="just">
              <a:buFont typeface="Wingdings" panose="05000000000000000000" pitchFamily="2" charset="2"/>
              <a:buChar char="ü"/>
            </a:pPr>
            <a:r>
              <a:rPr lang="en-US" sz="2500" dirty="0">
                <a:latin typeface="Times New Roman" pitchFamily="18" charset="0"/>
                <a:cs typeface="Times New Roman" pitchFamily="18" charset="0"/>
              </a:rPr>
              <a:t>intermittently scanned CGM (is-CGM)</a:t>
            </a:r>
          </a:p>
          <a:p>
            <a:pPr algn="just"/>
            <a:endParaRPr lang="en-US" sz="2500" dirty="0">
              <a:latin typeface="Times New Roman" pitchFamily="18" charset="0"/>
              <a:cs typeface="Times New Roman" pitchFamily="18" charset="0"/>
            </a:endParaRPr>
          </a:p>
          <a:p>
            <a:pPr algn="just"/>
            <a:r>
              <a:rPr lang="en-US" sz="2500" dirty="0">
                <a:latin typeface="Times New Roman" pitchFamily="18" charset="0"/>
                <a:cs typeface="Times New Roman" pitchFamily="18" charset="0"/>
              </a:rPr>
              <a:t>Switching from is-CGM without alarms to </a:t>
            </a:r>
            <a:r>
              <a:rPr lang="en-US" sz="2500" dirty="0" err="1">
                <a:latin typeface="Times New Roman" pitchFamily="18" charset="0"/>
                <a:cs typeface="Times New Roman" pitchFamily="18" charset="0"/>
              </a:rPr>
              <a:t>rt</a:t>
            </a:r>
            <a:r>
              <a:rPr lang="en-US" sz="2500" dirty="0">
                <a:latin typeface="Times New Roman" pitchFamily="18" charset="0"/>
                <a:cs typeface="Times New Roman" pitchFamily="18" charset="0"/>
              </a:rPr>
              <a:t>-CGM improved TIR and HbA1c and reduced Level 3 </a:t>
            </a:r>
            <a:r>
              <a:rPr lang="en-US" sz="2500" dirty="0" err="1">
                <a:latin typeface="Times New Roman" pitchFamily="18" charset="0"/>
                <a:cs typeface="Times New Roman" pitchFamily="18" charset="0"/>
              </a:rPr>
              <a:t>hypoglycaemia</a:t>
            </a:r>
            <a:r>
              <a:rPr lang="en-US" sz="2500" dirty="0">
                <a:latin typeface="Times New Roman" pitchFamily="18" charset="0"/>
                <a:cs typeface="Times New Roman" pitchFamily="18" charset="0"/>
              </a:rPr>
              <a:t>.</a:t>
            </a:r>
          </a:p>
          <a:p>
            <a:pPr algn="just"/>
            <a:endParaRPr lang="en-US" sz="2500"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61</a:t>
            </a:fld>
            <a:endParaRPr lang="en-US"/>
          </a:p>
        </p:txBody>
      </p:sp>
      <p:sp>
        <p:nvSpPr>
          <p:cNvPr id="6" name="Rectangle 5"/>
          <p:cNvSpPr/>
          <p:nvPr/>
        </p:nvSpPr>
        <p:spPr>
          <a:xfrm>
            <a:off x="2286000" y="5943600"/>
            <a:ext cx="6705600" cy="954107"/>
          </a:xfrm>
          <a:prstGeom prst="rect">
            <a:avLst/>
          </a:prstGeom>
        </p:spPr>
        <p:txBody>
          <a:bodyPr wrap="square">
            <a:spAutoFit/>
          </a:bodyPr>
          <a:lstStyle/>
          <a:p>
            <a:pPr algn="just"/>
            <a:r>
              <a:rPr lang="en-US" sz="1400" b="1" dirty="0">
                <a:solidFill>
                  <a:srgbClr val="FFC000"/>
                </a:solidFill>
              </a:rPr>
              <a:t>(2021) Comparing </a:t>
            </a:r>
            <a:r>
              <a:rPr lang="en-US" sz="1400" b="1" dirty="0" err="1">
                <a:solidFill>
                  <a:srgbClr val="FFC000"/>
                </a:solidFill>
              </a:rPr>
              <a:t>realtime</a:t>
            </a:r>
            <a:r>
              <a:rPr lang="en-US" sz="1400" b="1" dirty="0">
                <a:solidFill>
                  <a:srgbClr val="FFC000"/>
                </a:solidFill>
              </a:rPr>
              <a:t> and intermittently scanned continuous glucose monitoring in</a:t>
            </a:r>
          </a:p>
          <a:p>
            <a:pPr algn="just"/>
            <a:r>
              <a:rPr lang="en-US" sz="1400" b="1" dirty="0">
                <a:solidFill>
                  <a:srgbClr val="FFC000"/>
                </a:solidFill>
              </a:rPr>
              <a:t>adults with type 1 diabetes (ALERTT1): a 6-month, prospective, multicentre, </a:t>
            </a:r>
            <a:r>
              <a:rPr lang="en-US" sz="1400" b="1" dirty="0" err="1">
                <a:solidFill>
                  <a:srgbClr val="FFC000"/>
                </a:solidFill>
              </a:rPr>
              <a:t>randomised</a:t>
            </a:r>
            <a:r>
              <a:rPr lang="en-US" sz="1400" b="1" dirty="0">
                <a:solidFill>
                  <a:srgbClr val="FFC000"/>
                </a:solidFill>
              </a:rPr>
              <a:t> controlled trial. Lancet. 397(10291):2275–2283</a:t>
            </a:r>
          </a:p>
          <a:p>
            <a:pPr algn="just"/>
            <a:endParaRPr lang="en-US" sz="1400" b="1" dirty="0">
              <a:solidFill>
                <a:srgbClr val="FFC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20000"/>
          </a:bodyPr>
          <a:lstStyle/>
          <a:p>
            <a:pPr algn="just">
              <a:buFont typeface="Wingdings" panose="05000000000000000000" pitchFamily="2" charset="2"/>
              <a:buChar char="Ø"/>
            </a:pPr>
            <a:r>
              <a:rPr lang="en-US" dirty="0">
                <a:latin typeface="Times New Roman" pitchFamily="18" charset="0"/>
                <a:cs typeface="Times New Roman" pitchFamily="18" charset="0"/>
              </a:rPr>
              <a:t>In the near future, these sensors will increasingly connect to other devices, including connected </a:t>
            </a:r>
            <a:r>
              <a:rPr lang="en-US" dirty="0">
                <a:solidFill>
                  <a:srgbClr val="FFFF00"/>
                </a:solidFill>
                <a:latin typeface="Times New Roman" pitchFamily="18" charset="0"/>
                <a:cs typeface="Times New Roman" pitchFamily="18" charset="0"/>
              </a:rPr>
              <a:t>insulin pens</a:t>
            </a:r>
            <a:r>
              <a:rPr lang="en-US" dirty="0">
                <a:latin typeface="Times New Roman" pitchFamily="18" charset="0"/>
                <a:cs typeface="Times New Roman" pitchFamily="18" charset="0"/>
              </a:rPr>
              <a:t>. All currently available devices can be uploaded to an </a:t>
            </a:r>
            <a:r>
              <a:rPr lang="en-US" dirty="0">
                <a:solidFill>
                  <a:srgbClr val="FFFF00"/>
                </a:solidFill>
                <a:latin typeface="Times New Roman" pitchFamily="18" charset="0"/>
                <a:cs typeface="Times New Roman" pitchFamily="18" charset="0"/>
              </a:rPr>
              <a:t>internet cloud</a:t>
            </a:r>
            <a:r>
              <a:rPr lang="en-US" dirty="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lgn="just">
              <a:buFont typeface="Wingdings" panose="05000000000000000000" pitchFamily="2" charset="2"/>
              <a:buChar char="Ø"/>
            </a:pPr>
            <a:r>
              <a:rPr lang="en-US" dirty="0">
                <a:latin typeface="Times New Roman" pitchFamily="18" charset="0"/>
                <a:cs typeface="Times New Roman" pitchFamily="18" charset="0"/>
              </a:rPr>
              <a:t>Disadvantages: </a:t>
            </a:r>
          </a:p>
          <a:p>
            <a:pPr algn="just"/>
            <a:r>
              <a:rPr lang="en-US" dirty="0">
                <a:latin typeface="Times New Roman" pitchFamily="18" charset="0"/>
                <a:cs typeface="Times New Roman" pitchFamily="18" charset="0"/>
              </a:rPr>
              <a:t>‘Attached to a device’</a:t>
            </a:r>
          </a:p>
          <a:p>
            <a:pPr algn="just"/>
            <a:r>
              <a:rPr lang="en-US" dirty="0">
                <a:latin typeface="Times New Roman" pitchFamily="18" charset="0"/>
                <a:cs typeface="Times New Roman" pitchFamily="18" charset="0"/>
              </a:rPr>
              <a:t>Alarm fatigue. </a:t>
            </a:r>
          </a:p>
          <a:p>
            <a:pPr algn="just"/>
            <a:r>
              <a:rPr lang="en-US" dirty="0">
                <a:latin typeface="Times New Roman" pitchFamily="18" charset="0"/>
                <a:cs typeface="Times New Roman" pitchFamily="18" charset="0"/>
              </a:rPr>
              <a:t>Cost             </a:t>
            </a:r>
          </a:p>
          <a:p>
            <a:pPr algn="just"/>
            <a:r>
              <a:rPr lang="en-US" dirty="0">
                <a:latin typeface="Times New Roman" pitchFamily="18" charset="0"/>
                <a:cs typeface="Times New Roman" pitchFamily="18" charset="0"/>
              </a:rPr>
              <a:t>Contact dermatitis (both irritant and allergic)              </a:t>
            </a:r>
          </a:p>
          <a:p>
            <a:pPr algn="just"/>
            <a:endParaRPr lang="fa-IR" dirty="0"/>
          </a:p>
        </p:txBody>
      </p:sp>
      <p:sp>
        <p:nvSpPr>
          <p:cNvPr id="5" name="Slide Number Placeholder 4"/>
          <p:cNvSpPr>
            <a:spLocks noGrp="1"/>
          </p:cNvSpPr>
          <p:nvPr>
            <p:ph type="sldNum" sz="quarter" idx="12"/>
          </p:nvPr>
        </p:nvSpPr>
        <p:spPr/>
        <p:txBody>
          <a:bodyPr/>
          <a:lstStyle/>
          <a:p>
            <a:fld id="{1A6E4302-6D73-4081-AF7E-E29A1A119CC3}"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96875"/>
          </a:bodyPr>
          <a:lstStyle/>
          <a:p>
            <a:pPr algn="just"/>
            <a:r>
              <a:rPr lang="en-US" dirty="0" err="1">
                <a:latin typeface="Calibri" pitchFamily="34" charset="0"/>
                <a:cs typeface="Times New Roman" pitchFamily="18" charset="0"/>
              </a:rPr>
              <a:t>Ketone</a:t>
            </a:r>
            <a:r>
              <a:rPr lang="en-US" dirty="0">
                <a:latin typeface="Calibri" pitchFamily="34" charset="0"/>
                <a:cs typeface="Times New Roman" pitchFamily="18" charset="0"/>
              </a:rPr>
              <a:t> measurement</a:t>
            </a:r>
          </a:p>
          <a:p>
            <a:pPr algn="just"/>
            <a:endParaRPr lang="en-US" dirty="0">
              <a:latin typeface="Times New Roman" pitchFamily="18" charset="0"/>
              <a:cs typeface="Times New Roman" pitchFamily="18" charset="0"/>
            </a:endParaRPr>
          </a:p>
          <a:p>
            <a:pPr algn="just"/>
            <a:r>
              <a:rPr lang="en-US" sz="2900" dirty="0">
                <a:latin typeface="Times New Roman" pitchFamily="18" charset="0"/>
                <a:cs typeface="Times New Roman" pitchFamily="18" charset="0"/>
              </a:rPr>
              <a:t>Modern technology allows the rapid and accurate measurement of </a:t>
            </a:r>
            <a:r>
              <a:rPr lang="en-US" sz="2900" dirty="0" err="1">
                <a:latin typeface="Times New Roman" pitchFamily="18" charset="0"/>
                <a:cs typeface="Times New Roman" pitchFamily="18" charset="0"/>
              </a:rPr>
              <a:t>ketones</a:t>
            </a:r>
            <a:r>
              <a:rPr lang="en-US" sz="2900" dirty="0">
                <a:latin typeface="Times New Roman" pitchFamily="18" charset="0"/>
                <a:cs typeface="Times New Roman" pitchFamily="18" charset="0"/>
              </a:rPr>
              <a:t> from a </a:t>
            </a:r>
            <a:r>
              <a:rPr lang="en-US" sz="2900" b="1" dirty="0">
                <a:solidFill>
                  <a:srgbClr val="FFFF00"/>
                </a:solidFill>
                <a:latin typeface="Times New Roman" pitchFamily="18" charset="0"/>
                <a:cs typeface="Times New Roman" pitchFamily="18" charset="0"/>
              </a:rPr>
              <a:t>finger prick blood </a:t>
            </a:r>
            <a:r>
              <a:rPr lang="en-US" sz="2900" dirty="0">
                <a:latin typeface="Times New Roman" pitchFamily="18" charset="0"/>
                <a:cs typeface="Times New Roman" pitchFamily="18" charset="0"/>
              </a:rPr>
              <a:t>sample using a strip and meter. </a:t>
            </a:r>
          </a:p>
          <a:p>
            <a:pPr algn="just"/>
            <a:endParaRPr lang="en-US" sz="2900" dirty="0">
              <a:latin typeface="Times New Roman" pitchFamily="18" charset="0"/>
              <a:cs typeface="Times New Roman" pitchFamily="18" charset="0"/>
            </a:endParaRPr>
          </a:p>
          <a:p>
            <a:pPr algn="just"/>
            <a:r>
              <a:rPr lang="en-US" sz="2900" dirty="0">
                <a:latin typeface="Times New Roman" pitchFamily="18" charset="0"/>
                <a:cs typeface="Times New Roman" pitchFamily="18" charset="0"/>
              </a:rPr>
              <a:t>Measurement of blood </a:t>
            </a:r>
            <a:r>
              <a:rPr lang="en-US" sz="2900" dirty="0" err="1">
                <a:latin typeface="Times New Roman" pitchFamily="18" charset="0"/>
                <a:cs typeface="Times New Roman" pitchFamily="18" charset="0"/>
              </a:rPr>
              <a:t>ketones</a:t>
            </a:r>
            <a:r>
              <a:rPr lang="en-US" sz="2900" dirty="0">
                <a:latin typeface="Times New Roman" pitchFamily="18" charset="0"/>
                <a:cs typeface="Times New Roman" pitchFamily="18" charset="0"/>
              </a:rPr>
              <a:t> (</a:t>
            </a:r>
            <a:r>
              <a:rPr lang="el-GR" sz="2900" dirty="0">
                <a:solidFill>
                  <a:srgbClr val="FFFF00"/>
                </a:solidFill>
                <a:latin typeface="Times New Roman" pitchFamily="18" charset="0"/>
                <a:cs typeface="Times New Roman" pitchFamily="18" charset="0"/>
              </a:rPr>
              <a:t>β</a:t>
            </a:r>
            <a:r>
              <a:rPr lang="en-US" sz="2900" dirty="0">
                <a:solidFill>
                  <a:srgbClr val="FFFF00"/>
                </a:solidFill>
                <a:latin typeface="Times New Roman" pitchFamily="18" charset="0"/>
                <a:cs typeface="Times New Roman" pitchFamily="18" charset="0"/>
              </a:rPr>
              <a:t>-</a:t>
            </a:r>
            <a:r>
              <a:rPr lang="en-US" sz="2900" dirty="0" err="1">
                <a:solidFill>
                  <a:srgbClr val="FFFF00"/>
                </a:solidFill>
                <a:latin typeface="Times New Roman" pitchFamily="18" charset="0"/>
                <a:cs typeface="Times New Roman" pitchFamily="18" charset="0"/>
              </a:rPr>
              <a:t>hydroxybutyrate</a:t>
            </a:r>
            <a:r>
              <a:rPr lang="en-US" sz="2900" dirty="0">
                <a:latin typeface="Times New Roman" pitchFamily="18" charset="0"/>
                <a:cs typeface="Times New Roman" pitchFamily="18" charset="0"/>
              </a:rPr>
              <a:t>) provides a more accurate assessment of adequate treatment.</a:t>
            </a:r>
          </a:p>
          <a:p>
            <a:pPr algn="just"/>
            <a:endParaRPr lang="en-US" sz="2500"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r>
              <a:rPr lang="en-US" dirty="0"/>
              <a:t>Section 7: Insulin therapy</a:t>
            </a:r>
          </a:p>
        </p:txBody>
      </p:sp>
      <p:sp>
        <p:nvSpPr>
          <p:cNvPr id="1048598" name="Content Placeholder 2"/>
          <p:cNvSpPr>
            <a:spLocks noGrp="1"/>
          </p:cNvSpPr>
          <p:nvPr>
            <p:ph idx="1"/>
          </p:nvPr>
        </p:nvSpPr>
        <p:spPr>
          <a:xfrm>
            <a:off x="457200" y="1524000"/>
            <a:ext cx="8229600" cy="4525963"/>
          </a:xfrm>
        </p:spPr>
        <p:txBody>
          <a:bodyPr>
            <a:normAutofit fontScale="89375" lnSpcReduction="10000"/>
          </a:bodyPr>
          <a:lstStyle/>
          <a:p>
            <a:pPr algn="just"/>
            <a:r>
              <a:rPr lang="en-US" dirty="0">
                <a:latin typeface="Times New Roman" pitchFamily="18" charset="0"/>
                <a:cs typeface="Times New Roman" pitchFamily="18" charset="0"/>
              </a:rPr>
              <a:t>The ideal regimen of insulin replacement maintains blood glucose in the normal physiological range.</a:t>
            </a:r>
          </a:p>
          <a:p>
            <a:pPr algn="just">
              <a:buNone/>
            </a:pPr>
            <a:endParaRPr lang="en-US" dirty="0">
              <a:latin typeface="Times New Roman" pitchFamily="18" charset="0"/>
              <a:cs typeface="Times New Roman" pitchFamily="18" charset="0"/>
            </a:endParaRPr>
          </a:p>
          <a:p>
            <a:pPr algn="just">
              <a:buFont typeface="Wingdings" pitchFamily="2" charset="2"/>
              <a:buChar char="Ø"/>
            </a:pPr>
            <a:r>
              <a:rPr lang="en-US" b="1" dirty="0">
                <a:solidFill>
                  <a:srgbClr val="FFFF00"/>
                </a:solidFill>
                <a:latin typeface="Times New Roman" pitchFamily="18" charset="0"/>
                <a:cs typeface="Times New Roman" pitchFamily="18" charset="0"/>
              </a:rPr>
              <a:t>MDI</a:t>
            </a:r>
            <a:r>
              <a:rPr lang="en-US" dirty="0">
                <a:latin typeface="Times New Roman" pitchFamily="18" charset="0"/>
                <a:cs typeface="Times New Roman" pitchFamily="18" charset="0"/>
              </a:rPr>
              <a:t> of subcutaneous basal insulin analogues and mealtime rapid-acting or ultra-rapid-acting insulin analogues</a:t>
            </a:r>
          </a:p>
          <a:p>
            <a:pPr algn="just">
              <a:buFont typeface="Wingdings" pitchFamily="2" charset="2"/>
              <a:buChar char="Ø"/>
            </a:pPr>
            <a:r>
              <a:rPr lang="en-US" b="1" dirty="0">
                <a:solidFill>
                  <a:srgbClr val="FFFF00"/>
                </a:solidFill>
                <a:latin typeface="Times New Roman" pitchFamily="18" charset="0"/>
                <a:cs typeface="Times New Roman" pitchFamily="18" charset="0"/>
              </a:rPr>
              <a:t>Continuous subcutaneous insulin infusion </a:t>
            </a:r>
            <a:r>
              <a:rPr lang="en-US" dirty="0">
                <a:latin typeface="Times New Roman" pitchFamily="18" charset="0"/>
                <a:cs typeface="Times New Roman" pitchFamily="18" charset="0"/>
              </a:rPr>
              <a:t>of a rapid-acting insulin analogue </a:t>
            </a:r>
            <a:r>
              <a:rPr lang="en-US" b="1" dirty="0">
                <a:solidFill>
                  <a:srgbClr val="FFFF00"/>
                </a:solidFill>
                <a:latin typeface="Times New Roman" pitchFamily="18" charset="0"/>
                <a:cs typeface="Times New Roman" pitchFamily="18" charset="0"/>
              </a:rPr>
              <a:t>via a</a:t>
            </a:r>
            <a:r>
              <a:rPr lang="en-US" dirty="0">
                <a:latin typeface="Times New Roman" pitchFamily="18" charset="0"/>
                <a:cs typeface="Times New Roman" pitchFamily="18" charset="0"/>
              </a:rPr>
              <a:t> </a:t>
            </a:r>
            <a:r>
              <a:rPr lang="en-US" b="1" dirty="0">
                <a:solidFill>
                  <a:srgbClr val="FFFF00"/>
                </a:solidFill>
                <a:latin typeface="Times New Roman" pitchFamily="18" charset="0"/>
                <a:cs typeface="Times New Roman" pitchFamily="18" charset="0"/>
              </a:rPr>
              <a:t>pump</a:t>
            </a:r>
            <a:r>
              <a:rPr lang="en-US" dirty="0">
                <a:latin typeface="Times New Roman" pitchFamily="18" charset="0"/>
                <a:cs typeface="Times New Roman" pitchFamily="18" charset="0"/>
              </a:rPr>
              <a:t>, delivered as continuous basal insulin combined with manual mealtime boluses.</a:t>
            </a:r>
          </a:p>
          <a:p>
            <a:pPr algn="just">
              <a:buNone/>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96875" lnSpcReduction="10000"/>
          </a:bodyPr>
          <a:lstStyle/>
          <a:p>
            <a:pPr algn="just"/>
            <a:r>
              <a:rPr lang="en-US" sz="2400" dirty="0">
                <a:solidFill>
                  <a:srgbClr val="FFFF00"/>
                </a:solidFill>
                <a:latin typeface="Times New Roman" pitchFamily="18" charset="0"/>
                <a:cs typeface="Times New Roman" pitchFamily="18" charset="0"/>
              </a:rPr>
              <a:t>Ultra-rapid analogues </a:t>
            </a:r>
            <a:r>
              <a:rPr lang="en-US" sz="2400" dirty="0">
                <a:latin typeface="Times New Roman" pitchFamily="18" charset="0"/>
                <a:cs typeface="Times New Roman" pitchFamily="18" charset="0"/>
              </a:rPr>
              <a:t>reduce postprandial </a:t>
            </a:r>
            <a:r>
              <a:rPr lang="en-US" sz="2400" dirty="0" err="1">
                <a:latin typeface="Times New Roman" pitchFamily="18" charset="0"/>
                <a:cs typeface="Times New Roman" pitchFamily="18" charset="0"/>
              </a:rPr>
              <a:t>hyperglycaemia</a:t>
            </a:r>
            <a:r>
              <a:rPr lang="en-US" sz="2400" dirty="0">
                <a:latin typeface="Times New Roman" pitchFamily="18" charset="0"/>
                <a:cs typeface="Times New Roman" pitchFamily="18" charset="0"/>
              </a:rPr>
              <a:t> but have </a:t>
            </a:r>
            <a:r>
              <a:rPr lang="en-US" sz="2400" dirty="0">
                <a:solidFill>
                  <a:srgbClr val="FFFF00"/>
                </a:solidFill>
                <a:latin typeface="Times New Roman" pitchFamily="18" charset="0"/>
                <a:cs typeface="Times New Roman" pitchFamily="18" charset="0"/>
              </a:rPr>
              <a:t>not been shown to reduce HbA1c or </a:t>
            </a:r>
            <a:r>
              <a:rPr lang="en-US" sz="2400" dirty="0" err="1">
                <a:solidFill>
                  <a:srgbClr val="FFFF00"/>
                </a:solidFill>
                <a:latin typeface="Times New Roman" pitchFamily="18" charset="0"/>
                <a:cs typeface="Times New Roman" pitchFamily="18" charset="0"/>
              </a:rPr>
              <a:t>hypoglycaemia</a:t>
            </a:r>
            <a:r>
              <a:rPr lang="en-US" sz="2400" dirty="0">
                <a:solidFill>
                  <a:srgbClr val="FFFF00"/>
                </a:solidFill>
                <a:latin typeface="Times New Roman" pitchFamily="18" charset="0"/>
                <a:cs typeface="Times New Roman" pitchFamily="18" charset="0"/>
              </a:rPr>
              <a:t> </a:t>
            </a:r>
            <a:r>
              <a:rPr lang="en-US" sz="2400" dirty="0">
                <a:latin typeface="Times New Roman" pitchFamily="18" charset="0"/>
                <a:cs typeface="Times New Roman" pitchFamily="18" charset="0"/>
              </a:rPr>
              <a:t>to a greater extent than rapid-acting analogues. </a:t>
            </a:r>
            <a:r>
              <a:rPr lang="en-US" sz="2400" dirty="0">
                <a:latin typeface="Times New Roman"/>
                <a:cs typeface="Times New Roman"/>
              </a:rPr>
              <a:t>¹</a:t>
            </a:r>
            <a:endParaRPr lang="en-US" sz="2400" dirty="0">
              <a:latin typeface="Times New Roman" pitchFamily="18" charset="0"/>
              <a:cs typeface="Times New Roman" pitchFamily="18" charset="0"/>
            </a:endParaRPr>
          </a:p>
          <a:p>
            <a:pPr algn="just">
              <a:buNone/>
            </a:pPr>
            <a:endParaRPr lang="en-US" sz="19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HbA1c, TIR, and TBR are improved further when physiological </a:t>
            </a:r>
            <a:r>
              <a:rPr lang="en-US" sz="2400" b="1" dirty="0">
                <a:solidFill>
                  <a:srgbClr val="FFFF00"/>
                </a:solidFill>
                <a:latin typeface="Times New Roman" pitchFamily="18" charset="0"/>
                <a:cs typeface="Times New Roman" pitchFamily="18" charset="0"/>
              </a:rPr>
              <a:t>MDI</a:t>
            </a:r>
            <a:r>
              <a:rPr lang="en-US" sz="2400" dirty="0">
                <a:latin typeface="Times New Roman" pitchFamily="18" charset="0"/>
                <a:cs typeface="Times New Roman" pitchFamily="18" charset="0"/>
              </a:rPr>
              <a:t> or </a:t>
            </a:r>
            <a:r>
              <a:rPr lang="en-US" sz="2400" b="1" dirty="0">
                <a:solidFill>
                  <a:srgbClr val="FFFF00"/>
                </a:solidFill>
                <a:latin typeface="Times New Roman" pitchFamily="18" charset="0"/>
                <a:cs typeface="Times New Roman" pitchFamily="18" charset="0"/>
              </a:rPr>
              <a:t>pump</a:t>
            </a:r>
            <a:r>
              <a:rPr lang="en-US" sz="2400" dirty="0">
                <a:latin typeface="Times New Roman" pitchFamily="18" charset="0"/>
                <a:cs typeface="Times New Roman" pitchFamily="18" charset="0"/>
              </a:rPr>
              <a:t> regimens are augmented with CGM Usage, </a:t>
            </a:r>
          </a:p>
          <a:p>
            <a:pPr algn="just"/>
            <a:r>
              <a:rPr lang="en-US" sz="2400" dirty="0">
                <a:latin typeface="Times New Roman" pitchFamily="18" charset="0"/>
                <a:cs typeface="Times New Roman" pitchFamily="18" charset="0"/>
              </a:rPr>
              <a:t>With the </a:t>
            </a:r>
            <a:r>
              <a:rPr lang="en-US" sz="2400" dirty="0">
                <a:solidFill>
                  <a:srgbClr val="FFFF00"/>
                </a:solidFill>
                <a:latin typeface="Times New Roman" pitchFamily="18" charset="0"/>
                <a:cs typeface="Times New Roman" pitchFamily="18" charset="0"/>
              </a:rPr>
              <a:t>greatest benefits seen </a:t>
            </a:r>
            <a:r>
              <a:rPr lang="en-US" sz="2400" dirty="0">
                <a:latin typeface="Times New Roman" pitchFamily="18" charset="0"/>
                <a:cs typeface="Times New Roman" pitchFamily="18" charset="0"/>
              </a:rPr>
              <a:t>with algorithm driven automated basal (and in some systems correction) insulin delivery, which is commonly called </a:t>
            </a:r>
            <a:r>
              <a:rPr lang="en-US" sz="2400" dirty="0">
                <a:solidFill>
                  <a:srgbClr val="FFFF00"/>
                </a:solidFill>
                <a:latin typeface="Times New Roman" pitchFamily="18" charset="0"/>
                <a:cs typeface="Times New Roman" pitchFamily="18" charset="0"/>
              </a:rPr>
              <a:t>hybrid closed-loop therapy</a:t>
            </a:r>
            <a:r>
              <a:rPr lang="en-US" sz="2400" dirty="0">
                <a:latin typeface="Times New Roman" pitchFamily="18" charset="0"/>
                <a:cs typeface="Times New Roman" pitchFamily="18" charset="0"/>
              </a:rPr>
              <a:t>. </a:t>
            </a:r>
            <a:r>
              <a:rPr lang="en-US" sz="2400" dirty="0">
                <a:latin typeface="Times New Roman"/>
                <a:cs typeface="Times New Roman"/>
              </a:rPr>
              <a:t>²</a:t>
            </a:r>
            <a:endParaRPr lang="en-US" sz="2400" dirty="0">
              <a:latin typeface="Times New Roman" pitchFamily="18" charset="0"/>
              <a:cs typeface="Times New Roman" pitchFamily="18" charset="0"/>
            </a:endParaRPr>
          </a:p>
          <a:p>
            <a:pPr algn="just">
              <a:buNone/>
            </a:pPr>
            <a:endParaRPr lang="en-US" sz="1900" dirty="0">
              <a:latin typeface="Times New Roman" pitchFamily="18" charset="0"/>
              <a:cs typeface="Times New Roman" pitchFamily="18" charset="0"/>
            </a:endParaRPr>
          </a:p>
          <a:p>
            <a:pPr algn="just">
              <a:buNone/>
            </a:pPr>
            <a:r>
              <a:rPr lang="en-US" sz="2400" dirty="0">
                <a:latin typeface="Times New Roman" pitchFamily="18" charset="0"/>
                <a:cs typeface="Times New Roman" pitchFamily="18" charset="0"/>
              </a:rPr>
              <a:t>Disadvantages: </a:t>
            </a:r>
          </a:p>
          <a:p>
            <a:pPr algn="just">
              <a:buFont typeface="Wingdings" pitchFamily="2" charset="2"/>
              <a:buChar char="Ø"/>
            </a:pPr>
            <a:r>
              <a:rPr lang="en-US" sz="2400" dirty="0">
                <a:latin typeface="Times New Roman" pitchFamily="18" charset="0"/>
                <a:cs typeface="Times New Roman" pitchFamily="18" charset="0"/>
              </a:rPr>
              <a:t>The </a:t>
            </a:r>
            <a:r>
              <a:rPr lang="en-US" sz="2400" b="1" dirty="0">
                <a:solidFill>
                  <a:srgbClr val="FFFF00"/>
                </a:solidFill>
                <a:latin typeface="Times New Roman" pitchFamily="18" charset="0"/>
                <a:cs typeface="Times New Roman" pitchFamily="18" charset="0"/>
              </a:rPr>
              <a:t>costs</a:t>
            </a:r>
            <a:r>
              <a:rPr lang="en-US" sz="2400" dirty="0">
                <a:latin typeface="Times New Roman" pitchFamily="18" charset="0"/>
                <a:cs typeface="Times New Roman" pitchFamily="18" charset="0"/>
              </a:rPr>
              <a:t> of insulin analogues and CGM or pump therapy. </a:t>
            </a:r>
          </a:p>
          <a:p>
            <a:pPr algn="just">
              <a:buNone/>
            </a:pPr>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65</a:t>
            </a:fld>
            <a:endParaRPr lang="en-US"/>
          </a:p>
        </p:txBody>
      </p:sp>
      <p:sp>
        <p:nvSpPr>
          <p:cNvPr id="6" name="Rectangle 5"/>
          <p:cNvSpPr/>
          <p:nvPr/>
        </p:nvSpPr>
        <p:spPr>
          <a:xfrm>
            <a:off x="2286000" y="5751493"/>
            <a:ext cx="6705600" cy="954107"/>
          </a:xfrm>
          <a:prstGeom prst="rect">
            <a:avLst/>
          </a:prstGeom>
        </p:spPr>
        <p:txBody>
          <a:bodyPr wrap="square">
            <a:spAutoFit/>
          </a:bodyPr>
          <a:lstStyle/>
          <a:p>
            <a:pPr algn="just"/>
            <a:r>
              <a:rPr lang="en-US" sz="1400" b="1" dirty="0">
                <a:solidFill>
                  <a:srgbClr val="FFC000"/>
                </a:solidFill>
              </a:rPr>
              <a:t>1= (2020) The evolution of insulin and how it informs therapy and treatment choices. </a:t>
            </a:r>
            <a:r>
              <a:rPr lang="en-US" sz="1400" b="1" dirty="0" err="1">
                <a:solidFill>
                  <a:srgbClr val="FFC000"/>
                </a:solidFill>
              </a:rPr>
              <a:t>Endocr</a:t>
            </a:r>
            <a:r>
              <a:rPr lang="en-US" sz="1400" b="1" dirty="0">
                <a:solidFill>
                  <a:srgbClr val="FFC000"/>
                </a:solidFill>
              </a:rPr>
              <a:t> Rev 41(5):733–755</a:t>
            </a:r>
          </a:p>
          <a:p>
            <a:pPr algn="just"/>
            <a:r>
              <a:rPr lang="en-US" sz="1400" b="1" dirty="0">
                <a:solidFill>
                  <a:srgbClr val="FFC000"/>
                </a:solidFill>
              </a:rPr>
              <a:t>2= (2019) Six-month randomized, multicenter trial of closed-loop control in type 1 diabetes. N </a:t>
            </a:r>
            <a:r>
              <a:rPr lang="en-US" sz="1400" b="1" dirty="0" err="1">
                <a:solidFill>
                  <a:srgbClr val="FFC000"/>
                </a:solidFill>
              </a:rPr>
              <a:t>Engl</a:t>
            </a:r>
            <a:r>
              <a:rPr lang="en-US" sz="1400" b="1" dirty="0">
                <a:solidFill>
                  <a:srgbClr val="FFC000"/>
                </a:solidFill>
              </a:rPr>
              <a:t> J Med 381(18):1707–1717</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Slide Number Placeholder 3"/>
          <p:cNvSpPr>
            <a:spLocks noGrp="1"/>
          </p:cNvSpPr>
          <p:nvPr>
            <p:ph type="sldNum" sz="quarter" idx="12"/>
          </p:nvPr>
        </p:nvSpPr>
        <p:spPr/>
        <p:txBody>
          <a:bodyPr/>
          <a:lstStyle/>
          <a:p>
            <a:fld id="{1A6E4302-6D73-4081-AF7E-E29A1A119CC3}" type="slidenum">
              <a:rPr lang="en-US" smtClean="0"/>
              <a:pPr/>
              <a:t>66</a:t>
            </a:fld>
            <a:endParaRPr lang="en-US"/>
          </a:p>
        </p:txBody>
      </p:sp>
      <p:pic>
        <p:nvPicPr>
          <p:cNvPr id="1026" name="Picture 2"/>
          <p:cNvPicPr>
            <a:picLocks noChangeAspect="1" noChangeArrowheads="1"/>
          </p:cNvPicPr>
          <p:nvPr/>
        </p:nvPicPr>
        <p:blipFill>
          <a:blip r:embed="rId2"/>
          <a:srcRect/>
          <a:stretch>
            <a:fillRect/>
          </a:stretch>
        </p:blipFill>
        <p:spPr bwMode="auto">
          <a:xfrm>
            <a:off x="490539" y="25400"/>
            <a:ext cx="7836408" cy="6803136"/>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1"/>
            <a:ext cx="8229600" cy="4190999"/>
          </a:xfrm>
        </p:spPr>
        <p:txBody>
          <a:bodyPr>
            <a:normAutofit fontScale="89375"/>
          </a:bodyPr>
          <a:lstStyle/>
          <a:p>
            <a:pPr algn="just"/>
            <a:r>
              <a:rPr lang="en-US" dirty="0">
                <a:latin typeface="Calibri" pitchFamily="34" charset="0"/>
                <a:cs typeface="Times New Roman" pitchFamily="18" charset="0"/>
              </a:rPr>
              <a:t>Mode of delivery</a:t>
            </a:r>
            <a:endParaRPr lang="en-US" dirty="0">
              <a:latin typeface="Times New Roman" pitchFamily="18" charset="0"/>
              <a:cs typeface="Times New Roman" pitchFamily="18" charset="0"/>
            </a:endParaRPr>
          </a:p>
          <a:p>
            <a:pPr algn="just"/>
            <a:endParaRPr lang="en-US" sz="1600" dirty="0">
              <a:latin typeface="Times New Roman" pitchFamily="18" charset="0"/>
              <a:cs typeface="Times New Roman" pitchFamily="18" charset="0"/>
            </a:endParaRPr>
          </a:p>
          <a:p>
            <a:pPr algn="just"/>
            <a:r>
              <a:rPr lang="en-US" sz="2900" dirty="0">
                <a:latin typeface="Times New Roman" pitchFamily="18" charset="0"/>
                <a:cs typeface="Times New Roman" pitchFamily="18" charset="0"/>
              </a:rPr>
              <a:t>Hybrid closed loop systems are the </a:t>
            </a:r>
            <a:r>
              <a:rPr lang="en-US" sz="2900" dirty="0">
                <a:solidFill>
                  <a:srgbClr val="FFFF00"/>
                </a:solidFill>
                <a:latin typeface="Times New Roman" pitchFamily="18" charset="0"/>
                <a:cs typeface="Times New Roman" pitchFamily="18" charset="0"/>
              </a:rPr>
              <a:t>most effective </a:t>
            </a:r>
            <a:r>
              <a:rPr lang="en-US" sz="2900" dirty="0">
                <a:latin typeface="Times New Roman" pitchFamily="18" charset="0"/>
                <a:cs typeface="Times New Roman" pitchFamily="18" charset="0"/>
              </a:rPr>
              <a:t>means.</a:t>
            </a:r>
            <a:r>
              <a:rPr lang="en-US" sz="2900" dirty="0">
                <a:latin typeface="Times New Roman"/>
                <a:cs typeface="Times New Roman"/>
              </a:rPr>
              <a:t>¹</a:t>
            </a:r>
            <a:endParaRPr lang="en-US" sz="2900" dirty="0">
              <a:latin typeface="Times New Roman" pitchFamily="18" charset="0"/>
              <a:cs typeface="Times New Roman" pitchFamily="18" charset="0"/>
            </a:endParaRPr>
          </a:p>
          <a:p>
            <a:pPr algn="just"/>
            <a:endParaRPr lang="en-US" sz="1600" dirty="0">
              <a:latin typeface="Times New Roman" pitchFamily="18" charset="0"/>
              <a:cs typeface="Times New Roman" pitchFamily="18" charset="0"/>
            </a:endParaRPr>
          </a:p>
          <a:p>
            <a:pPr algn="just"/>
            <a:r>
              <a:rPr lang="en-US" sz="2900" dirty="0">
                <a:latin typeface="Times New Roman" pitchFamily="18" charset="0"/>
                <a:cs typeface="Times New Roman" pitchFamily="18" charset="0"/>
              </a:rPr>
              <a:t>Smaller gauge and shorter needles provide almost painless injections.</a:t>
            </a:r>
          </a:p>
          <a:p>
            <a:pPr algn="just"/>
            <a:endParaRPr lang="en-US" sz="1600" dirty="0">
              <a:latin typeface="Times New Roman" pitchFamily="18" charset="0"/>
              <a:cs typeface="Times New Roman" pitchFamily="18" charset="0"/>
            </a:endParaRPr>
          </a:p>
          <a:p>
            <a:pPr algn="just"/>
            <a:r>
              <a:rPr lang="en-US" sz="2900" dirty="0">
                <a:latin typeface="Times New Roman" pitchFamily="18" charset="0"/>
                <a:cs typeface="Times New Roman" pitchFamily="18" charset="0"/>
              </a:rPr>
              <a:t>Needles as short as </a:t>
            </a:r>
            <a:r>
              <a:rPr lang="en-US" sz="2900" dirty="0">
                <a:solidFill>
                  <a:srgbClr val="FFFF00"/>
                </a:solidFill>
                <a:latin typeface="Times New Roman" pitchFamily="18" charset="0"/>
                <a:cs typeface="Times New Roman" pitchFamily="18" charset="0"/>
              </a:rPr>
              <a:t>4 mm</a:t>
            </a:r>
            <a:r>
              <a:rPr lang="en-US" sz="2900" dirty="0">
                <a:latin typeface="Times New Roman" pitchFamily="18" charset="0"/>
                <a:cs typeface="Times New Roman" pitchFamily="18" charset="0"/>
              </a:rPr>
              <a:t>, injected at a </a:t>
            </a:r>
            <a:r>
              <a:rPr lang="en-US" sz="2900" dirty="0">
                <a:solidFill>
                  <a:srgbClr val="FFFF00"/>
                </a:solidFill>
                <a:latin typeface="Times New Roman" pitchFamily="18" charset="0"/>
                <a:cs typeface="Times New Roman" pitchFamily="18" charset="0"/>
              </a:rPr>
              <a:t>90° angle</a:t>
            </a:r>
            <a:r>
              <a:rPr lang="en-US" sz="2900" dirty="0">
                <a:latin typeface="Times New Roman" pitchFamily="18" charset="0"/>
                <a:cs typeface="Times New Roman" pitchFamily="18" charset="0"/>
              </a:rPr>
              <a:t>, enter the subcutaneous space with minimal risk of intramuscular injection in most adults. </a:t>
            </a:r>
            <a:r>
              <a:rPr lang="en-US" sz="2900" dirty="0">
                <a:latin typeface="Times New Roman"/>
                <a:cs typeface="Times New Roman"/>
              </a:rPr>
              <a:t>²</a:t>
            </a:r>
            <a:endParaRPr lang="en-US" sz="2900" dirty="0">
              <a:latin typeface="Times New Roman" pitchFamily="18" charset="0"/>
              <a:cs typeface="Times New Roman" pitchFamily="18" charset="0"/>
            </a:endParaRPr>
          </a:p>
          <a:p>
            <a:pPr algn="just"/>
            <a:endParaRPr lang="en-US" sz="2500"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67</a:t>
            </a:fld>
            <a:endParaRPr lang="en-US"/>
          </a:p>
        </p:txBody>
      </p:sp>
      <p:sp>
        <p:nvSpPr>
          <p:cNvPr id="6" name="Rectangle 5"/>
          <p:cNvSpPr/>
          <p:nvPr/>
        </p:nvSpPr>
        <p:spPr>
          <a:xfrm>
            <a:off x="2286000" y="5549205"/>
            <a:ext cx="6705600" cy="1169551"/>
          </a:xfrm>
          <a:prstGeom prst="rect">
            <a:avLst/>
          </a:prstGeom>
        </p:spPr>
        <p:txBody>
          <a:bodyPr wrap="square">
            <a:spAutoFit/>
          </a:bodyPr>
          <a:lstStyle/>
          <a:p>
            <a:pPr algn="just"/>
            <a:r>
              <a:rPr lang="en-US" sz="1400" b="1" dirty="0">
                <a:solidFill>
                  <a:srgbClr val="FFC000"/>
                </a:solidFill>
              </a:rPr>
              <a:t>1= (2019) Six-month randomized, multicenter trial of closed-loop control in type 1 diabetes. N </a:t>
            </a:r>
            <a:r>
              <a:rPr lang="en-US" sz="1400" b="1" dirty="0" err="1">
                <a:solidFill>
                  <a:srgbClr val="FFC000"/>
                </a:solidFill>
              </a:rPr>
              <a:t>Engl</a:t>
            </a:r>
            <a:r>
              <a:rPr lang="en-US" sz="1400" b="1" dirty="0">
                <a:solidFill>
                  <a:srgbClr val="FFC000"/>
                </a:solidFill>
              </a:rPr>
              <a:t> J Med 381(18):1707–1717</a:t>
            </a:r>
          </a:p>
          <a:p>
            <a:pPr algn="just"/>
            <a:r>
              <a:rPr lang="en-US" sz="1400" b="1" dirty="0">
                <a:solidFill>
                  <a:srgbClr val="FFC000"/>
                </a:solidFill>
              </a:rPr>
              <a:t>2= (2010) Skin and subcutaneous adipose layer thickness in adults with diabetes at sites used for insulin injections: implications for needle length recommendations. </a:t>
            </a:r>
            <a:r>
              <a:rPr lang="en-US" sz="1400" b="1" dirty="0" err="1">
                <a:solidFill>
                  <a:srgbClr val="FFC000"/>
                </a:solidFill>
              </a:rPr>
              <a:t>Curr</a:t>
            </a:r>
            <a:r>
              <a:rPr lang="en-US" sz="1400" b="1" dirty="0">
                <a:solidFill>
                  <a:srgbClr val="FFC000"/>
                </a:solidFill>
              </a:rPr>
              <a:t> Med Res </a:t>
            </a:r>
            <a:r>
              <a:rPr lang="en-US" sz="1400" b="1" dirty="0" err="1">
                <a:solidFill>
                  <a:srgbClr val="FFC000"/>
                </a:solidFill>
              </a:rPr>
              <a:t>Opin</a:t>
            </a:r>
            <a:r>
              <a:rPr lang="en-US" sz="1400" b="1" dirty="0">
                <a:solidFill>
                  <a:srgbClr val="FFC000"/>
                </a:solidFill>
              </a:rPr>
              <a:t> 26(6):1519–1530</a:t>
            </a:r>
            <a:endParaRPr lang="fa-IR" sz="1400" b="1" dirty="0">
              <a:solidFill>
                <a:srgbClr val="FFC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96875" lnSpcReduction="10000"/>
          </a:bodyPr>
          <a:lstStyle/>
          <a:p>
            <a:pPr algn="just"/>
            <a:r>
              <a:rPr lang="en-US" dirty="0">
                <a:latin typeface="Times New Roman" pitchFamily="18" charset="0"/>
                <a:cs typeface="Times New Roman" pitchFamily="18" charset="0"/>
              </a:rPr>
              <a:t>Fully closed-loop automated insulin delivery systems are currently being evaluated in </a:t>
            </a:r>
            <a:r>
              <a:rPr lang="en-US" b="1" dirty="0">
                <a:solidFill>
                  <a:srgbClr val="FFFF00"/>
                </a:solidFill>
                <a:latin typeface="Times New Roman" pitchFamily="18" charset="0"/>
                <a:cs typeface="Times New Roman" pitchFamily="18" charset="0"/>
              </a:rPr>
              <a:t>clinical trials </a:t>
            </a:r>
            <a:r>
              <a:rPr lang="en-US" dirty="0">
                <a:latin typeface="Times New Roman" pitchFamily="18" charset="0"/>
                <a:cs typeface="Times New Roman" pitchFamily="18" charset="0"/>
              </a:rPr>
              <a:t>being conducted by several collaborative groups in both North America and Europe.</a:t>
            </a:r>
          </a:p>
          <a:p>
            <a:pPr algn="just"/>
            <a:endParaRPr lang="en-US" dirty="0">
              <a:latin typeface="Times New Roman" pitchFamily="18" charset="0"/>
              <a:cs typeface="Times New Roman" pitchFamily="18" charset="0"/>
            </a:endParaRPr>
          </a:p>
          <a:p>
            <a:pPr algn="just"/>
            <a:r>
              <a:rPr lang="en-US" b="1" dirty="0">
                <a:solidFill>
                  <a:srgbClr val="FFFF00"/>
                </a:solidFill>
                <a:latin typeface="Times New Roman" pitchFamily="18" charset="0"/>
                <a:cs typeface="Times New Roman" pitchFamily="18" charset="0"/>
              </a:rPr>
              <a:t>Bi-hormonal</a:t>
            </a:r>
            <a:r>
              <a:rPr lang="en-US" dirty="0">
                <a:latin typeface="Times New Roman" pitchFamily="18" charset="0"/>
                <a:cs typeface="Times New Roman" pitchFamily="18" charset="0"/>
              </a:rPr>
              <a:t> (insulin and glucagon) automated insulin delivery systems are under investigation and could also contribute to the </a:t>
            </a:r>
            <a:r>
              <a:rPr lang="en-US" dirty="0" err="1">
                <a:latin typeface="Times New Roman" pitchFamily="18" charset="0"/>
                <a:cs typeface="Times New Roman" pitchFamily="18" charset="0"/>
              </a:rPr>
              <a:t>optimisation</a:t>
            </a:r>
            <a:r>
              <a:rPr lang="en-US" dirty="0">
                <a:latin typeface="Times New Roman" pitchFamily="18" charset="0"/>
                <a:cs typeface="Times New Roman" pitchFamily="18" charset="0"/>
              </a:rPr>
              <a:t> of glucose management.</a:t>
            </a:r>
          </a:p>
        </p:txBody>
      </p:sp>
      <p:sp>
        <p:nvSpPr>
          <p:cNvPr id="5" name="Slide Number Placeholder 4"/>
          <p:cNvSpPr>
            <a:spLocks noGrp="1"/>
          </p:cNvSpPr>
          <p:nvPr>
            <p:ph type="sldNum" sz="quarter" idx="12"/>
          </p:nvPr>
        </p:nvSpPr>
        <p:spPr/>
        <p:txBody>
          <a:bodyPr/>
          <a:lstStyle/>
          <a:p>
            <a:fld id="{1A6E4302-6D73-4081-AF7E-E29A1A119CC3}"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96875" lnSpcReduction="10000"/>
          </a:bodyPr>
          <a:lstStyle/>
          <a:p>
            <a:pPr algn="just"/>
            <a:r>
              <a:rPr lang="en-US" dirty="0">
                <a:latin typeface="Calibri" pitchFamily="34" charset="0"/>
                <a:cs typeface="Times New Roman" pitchFamily="18" charset="0"/>
              </a:rPr>
              <a:t>Adverse effects</a:t>
            </a:r>
          </a:p>
          <a:p>
            <a:pPr algn="just">
              <a:buNone/>
            </a:pPr>
            <a:endParaRPr lang="en-US" dirty="0">
              <a:latin typeface="Times New Roman" pitchFamily="18" charset="0"/>
              <a:cs typeface="Times New Roman" pitchFamily="18" charset="0"/>
            </a:endParaRPr>
          </a:p>
          <a:p>
            <a:pPr algn="just">
              <a:buFont typeface="Wingdings" pitchFamily="2" charset="2"/>
              <a:buChar char="Ø"/>
            </a:pPr>
            <a:r>
              <a:rPr lang="en-US" sz="3700" b="1" dirty="0" err="1">
                <a:latin typeface="Times New Roman" pitchFamily="18" charset="0"/>
                <a:cs typeface="Times New Roman" pitchFamily="18" charset="0"/>
              </a:rPr>
              <a:t>Hypoglycaemia</a:t>
            </a:r>
            <a:endParaRPr lang="en-US" sz="3700" b="1" dirty="0">
              <a:latin typeface="Times New Roman" pitchFamily="18" charset="0"/>
              <a:cs typeface="Times New Roman" pitchFamily="18" charset="0"/>
            </a:endParaRPr>
          </a:p>
          <a:p>
            <a:pPr algn="just">
              <a:buFont typeface="Wingdings" pitchFamily="2" charset="2"/>
              <a:buChar char="Ø"/>
            </a:pPr>
            <a:r>
              <a:rPr lang="en-US" sz="2900" dirty="0">
                <a:latin typeface="Times New Roman" pitchFamily="18" charset="0"/>
                <a:cs typeface="Times New Roman" pitchFamily="18" charset="0"/>
              </a:rPr>
              <a:t>Body weight gain </a:t>
            </a:r>
            <a:endParaRPr lang="en-US" sz="2500" dirty="0">
              <a:latin typeface="Times New Roman" pitchFamily="18" charset="0"/>
              <a:cs typeface="Times New Roman" pitchFamily="18" charset="0"/>
            </a:endParaRPr>
          </a:p>
          <a:p>
            <a:pPr algn="just">
              <a:buFont typeface="Wingdings" pitchFamily="2" charset="2"/>
              <a:buChar char="Ø"/>
            </a:pPr>
            <a:r>
              <a:rPr lang="en-US" dirty="0">
                <a:latin typeface="Times New Roman" pitchFamily="18" charset="0"/>
                <a:cs typeface="Times New Roman" pitchFamily="18" charset="0"/>
              </a:rPr>
              <a:t>Lipoatrophy </a:t>
            </a:r>
            <a:r>
              <a:rPr lang="en-US" sz="2700" dirty="0">
                <a:latin typeface="Times New Roman" pitchFamily="18" charset="0"/>
                <a:cs typeface="Times New Roman" pitchFamily="18" charset="0"/>
              </a:rPr>
              <a:t>(has become rare) </a:t>
            </a:r>
          </a:p>
          <a:p>
            <a:pPr algn="just">
              <a:buFont typeface="Wingdings" pitchFamily="2" charset="2"/>
              <a:buChar char="Ø"/>
            </a:pPr>
            <a:r>
              <a:rPr lang="en-US" dirty="0" err="1">
                <a:latin typeface="Times New Roman" pitchFamily="18" charset="0"/>
                <a:cs typeface="Times New Roman" pitchFamily="18" charset="0"/>
              </a:rPr>
              <a:t>Lipohypertrophy</a:t>
            </a:r>
            <a:r>
              <a:rPr lang="en-US" dirty="0">
                <a:latin typeface="Times New Roman" pitchFamily="18" charset="0"/>
                <a:cs typeface="Times New Roman" pitchFamily="18" charset="0"/>
              </a:rPr>
              <a:t> </a:t>
            </a:r>
            <a:r>
              <a:rPr lang="en-US" sz="2900" dirty="0">
                <a:latin typeface="Times New Roman" pitchFamily="18" charset="0"/>
                <a:cs typeface="Times New Roman" pitchFamily="18" charset="0"/>
              </a:rPr>
              <a:t>is common and typically occurs when the same sites are repeatedly used, leads to </a:t>
            </a:r>
            <a:r>
              <a:rPr lang="en-US" sz="2900" dirty="0" err="1">
                <a:latin typeface="Times New Roman" pitchFamily="18" charset="0"/>
                <a:cs typeface="Times New Roman" pitchFamily="18" charset="0"/>
              </a:rPr>
              <a:t>glycaemic</a:t>
            </a:r>
            <a:r>
              <a:rPr lang="en-US" sz="2900" dirty="0">
                <a:latin typeface="Times New Roman" pitchFamily="18" charset="0"/>
                <a:cs typeface="Times New Roman" pitchFamily="18" charset="0"/>
              </a:rPr>
              <a:t> variability, leading to both hyper- and </a:t>
            </a:r>
            <a:r>
              <a:rPr lang="en-US" sz="2900" dirty="0" err="1">
                <a:latin typeface="Times New Roman" pitchFamily="18" charset="0"/>
                <a:cs typeface="Times New Roman" pitchFamily="18" charset="0"/>
              </a:rPr>
              <a:t>hypoglycaemia</a:t>
            </a:r>
            <a:r>
              <a:rPr lang="en-US" sz="2900" dirty="0">
                <a:latin typeface="Times New Roman" pitchFamily="18" charset="0"/>
                <a:cs typeface="Times New Roman" pitchFamily="18" charset="0"/>
              </a:rPr>
              <a:t>. </a:t>
            </a:r>
            <a:r>
              <a:rPr lang="fa-IR" sz="2900" dirty="0">
                <a:latin typeface="Times New Roman" pitchFamily="18" charset="0"/>
                <a:cs typeface="Times New Roman" pitchFamily="18" charset="0"/>
              </a:rPr>
              <a:t>¹</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69</a:t>
            </a:fld>
            <a:endParaRPr lang="en-US"/>
          </a:p>
        </p:txBody>
      </p:sp>
      <p:sp>
        <p:nvSpPr>
          <p:cNvPr id="6" name="Rectangle 5">
            <a:extLst>
              <a:ext uri="{FF2B5EF4-FFF2-40B4-BE49-F238E27FC236}">
                <a16:creationId xmlns:a16="http://schemas.microsoft.com/office/drawing/2014/main" id="{7A174173-CE6F-4F33-8550-9DC585B57D9E}"/>
              </a:ext>
            </a:extLst>
          </p:cNvPr>
          <p:cNvSpPr/>
          <p:nvPr/>
        </p:nvSpPr>
        <p:spPr>
          <a:xfrm>
            <a:off x="2286000" y="6019800"/>
            <a:ext cx="6705600" cy="738664"/>
          </a:xfrm>
          <a:prstGeom prst="rect">
            <a:avLst/>
          </a:prstGeom>
        </p:spPr>
        <p:txBody>
          <a:bodyPr wrap="square">
            <a:spAutoFit/>
          </a:bodyPr>
          <a:lstStyle/>
          <a:p>
            <a:pPr algn="just"/>
            <a:r>
              <a:rPr lang="en-US" sz="1400" b="1" dirty="0">
                <a:solidFill>
                  <a:srgbClr val="FFC000"/>
                </a:solidFill>
              </a:rPr>
              <a:t>1= (2016) Insulin injection</a:t>
            </a:r>
            <a:r>
              <a:rPr lang="fa-IR" sz="1400" b="1" dirty="0">
                <a:solidFill>
                  <a:srgbClr val="FFC000"/>
                </a:solidFill>
              </a:rPr>
              <a:t> </a:t>
            </a:r>
            <a:r>
              <a:rPr lang="en-US" sz="1400" b="1" dirty="0">
                <a:solidFill>
                  <a:srgbClr val="FFC000"/>
                </a:solidFill>
              </a:rPr>
              <a:t>into </a:t>
            </a:r>
            <a:r>
              <a:rPr lang="en-US" sz="1400" b="1" dirty="0" err="1">
                <a:solidFill>
                  <a:srgbClr val="FFC000"/>
                </a:solidFill>
              </a:rPr>
              <a:t>lipohypertrophic</a:t>
            </a:r>
            <a:r>
              <a:rPr lang="en-US" sz="1400" b="1" dirty="0">
                <a:solidFill>
                  <a:srgbClr val="FFC000"/>
                </a:solidFill>
              </a:rPr>
              <a:t> tissue: blunted and more variable insulin</a:t>
            </a:r>
            <a:r>
              <a:rPr lang="fa-IR" sz="1400" b="1" dirty="0">
                <a:solidFill>
                  <a:srgbClr val="FFC000"/>
                </a:solidFill>
              </a:rPr>
              <a:t> </a:t>
            </a:r>
            <a:r>
              <a:rPr lang="en-US" sz="1400" b="1" dirty="0">
                <a:solidFill>
                  <a:srgbClr val="FFC000"/>
                </a:solidFill>
              </a:rPr>
              <a:t>absorption and action and impaired postprandial glucose control.</a:t>
            </a:r>
            <a:r>
              <a:rPr lang="fa-IR" sz="1400" b="1" dirty="0">
                <a:solidFill>
                  <a:srgbClr val="FFC000"/>
                </a:solidFill>
              </a:rPr>
              <a:t> </a:t>
            </a:r>
            <a:r>
              <a:rPr lang="en-US" sz="1400" b="1" dirty="0">
                <a:solidFill>
                  <a:srgbClr val="FFC000"/>
                </a:solidFill>
              </a:rPr>
              <a:t>Diabetes Care</a:t>
            </a:r>
            <a:r>
              <a:rPr lang="fa-IR" sz="1400" b="1" dirty="0">
                <a:solidFill>
                  <a:srgbClr val="FFC000"/>
                </a:solidFill>
              </a:rPr>
              <a:t> </a:t>
            </a:r>
            <a:r>
              <a:rPr lang="en-US" sz="1400" b="1" dirty="0">
                <a:solidFill>
                  <a:srgbClr val="FFC000"/>
                </a:solidFill>
              </a:rPr>
              <a:t>39(9):1486–1492 </a:t>
            </a:r>
            <a:endParaRPr lang="fa-IR" sz="1400" b="1" dirty="0">
              <a:solidFill>
                <a:srgbClr val="FFC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96875" lnSpcReduction="10000"/>
          </a:bodyPr>
          <a:lstStyle/>
          <a:p>
            <a:pPr algn="just"/>
            <a:r>
              <a:rPr lang="en-US" dirty="0">
                <a:latin typeface="Times New Roman" pitchFamily="18" charset="0"/>
                <a:cs typeface="Times New Roman" pitchFamily="18" charset="0"/>
              </a:rPr>
              <a:t>Prior to the discovery of insulin </a:t>
            </a:r>
            <a:r>
              <a:rPr lang="en-US" dirty="0">
                <a:solidFill>
                  <a:srgbClr val="FFFF00"/>
                </a:solidFill>
                <a:latin typeface="Times New Roman" pitchFamily="18" charset="0"/>
                <a:cs typeface="Times New Roman" pitchFamily="18" charset="0"/>
              </a:rPr>
              <a:t>a century ago</a:t>
            </a:r>
            <a:r>
              <a:rPr lang="en-US" dirty="0">
                <a:latin typeface="Times New Roman" pitchFamily="18" charset="0"/>
                <a:cs typeface="Times New Roman" pitchFamily="18" charset="0"/>
              </a:rPr>
              <a:t>, type 1 diabetes was associated with </a:t>
            </a:r>
            <a:r>
              <a:rPr lang="en-US" dirty="0">
                <a:solidFill>
                  <a:srgbClr val="FFFF00"/>
                </a:solidFill>
                <a:latin typeface="Times New Roman" pitchFamily="18" charset="0"/>
                <a:cs typeface="Times New Roman" pitchFamily="18" charset="0"/>
              </a:rPr>
              <a:t>a life expectancy as short as a few months</a:t>
            </a:r>
            <a:r>
              <a:rPr lang="en-US" dirty="0">
                <a:latin typeface="Times New Roman" pitchFamily="18" charset="0"/>
                <a:cs typeface="Times New Roman" pitchFamily="18" charset="0"/>
              </a:rPr>
              <a:t>.</a:t>
            </a:r>
          </a:p>
          <a:p>
            <a:pPr algn="just"/>
            <a:endParaRPr lang="en-US" sz="1900"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In </a:t>
            </a:r>
            <a:r>
              <a:rPr lang="en-US" dirty="0">
                <a:solidFill>
                  <a:srgbClr val="FFFF00"/>
                </a:solidFill>
                <a:latin typeface="Times New Roman" pitchFamily="18" charset="0"/>
                <a:cs typeface="Times New Roman" pitchFamily="18" charset="0"/>
              </a:rPr>
              <a:t>1922</a:t>
            </a:r>
            <a:r>
              <a:rPr lang="en-US" dirty="0">
                <a:latin typeface="Times New Roman" pitchFamily="18" charset="0"/>
                <a:cs typeface="Times New Roman" pitchFamily="18" charset="0"/>
              </a:rPr>
              <a:t>, relatively crude extracts of exogenous insulin, derived from animal pancreases.</a:t>
            </a:r>
          </a:p>
          <a:p>
            <a:pPr algn="just"/>
            <a:endParaRPr lang="en-US" sz="2000"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In the </a:t>
            </a:r>
            <a:r>
              <a:rPr lang="en-US" dirty="0">
                <a:solidFill>
                  <a:srgbClr val="FFFF00"/>
                </a:solidFill>
                <a:latin typeface="Times New Roman" pitchFamily="18" charset="0"/>
                <a:cs typeface="Times New Roman" pitchFamily="18" charset="0"/>
              </a:rPr>
              <a:t>1980s</a:t>
            </a:r>
            <a:r>
              <a:rPr lang="en-US" dirty="0">
                <a:latin typeface="Times New Roman" pitchFamily="18" charset="0"/>
                <a:cs typeface="Times New Roman" pitchFamily="18" charset="0"/>
              </a:rPr>
              <a:t>, semi-synthetic and recombinant human insulins were developed and in the mid </a:t>
            </a:r>
            <a:r>
              <a:rPr lang="en-US" dirty="0">
                <a:solidFill>
                  <a:srgbClr val="FFFF00"/>
                </a:solidFill>
                <a:latin typeface="Times New Roman" pitchFamily="18" charset="0"/>
                <a:cs typeface="Times New Roman" pitchFamily="18" charset="0"/>
              </a:rPr>
              <a:t>1990s</a:t>
            </a:r>
            <a:r>
              <a:rPr lang="en-US" dirty="0">
                <a:latin typeface="Times New Roman" pitchFamily="18" charset="0"/>
                <a:cs typeface="Times New Roman" pitchFamily="18" charset="0"/>
              </a:rPr>
              <a:t>, insulin analogues became available. </a:t>
            </a: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7</a:t>
            </a:fld>
            <a:endParaRPr lang="en-US"/>
          </a:p>
        </p:txBody>
      </p:sp>
      <p:sp>
        <p:nvSpPr>
          <p:cNvPr id="6" name="Rectangle 5">
            <a:extLst>
              <a:ext uri="{FF2B5EF4-FFF2-40B4-BE49-F238E27FC236}">
                <a16:creationId xmlns:a16="http://schemas.microsoft.com/office/drawing/2014/main" id="{94E5EC20-EEAF-42A6-9BCA-13E3311A65A8}"/>
              </a:ext>
            </a:extLst>
          </p:cNvPr>
          <p:cNvSpPr/>
          <p:nvPr/>
        </p:nvSpPr>
        <p:spPr>
          <a:xfrm>
            <a:off x="2286000" y="6167735"/>
            <a:ext cx="6705600" cy="523220"/>
          </a:xfrm>
          <a:prstGeom prst="rect">
            <a:avLst/>
          </a:prstGeom>
        </p:spPr>
        <p:txBody>
          <a:bodyPr wrap="square">
            <a:spAutoFit/>
          </a:bodyPr>
          <a:lstStyle/>
          <a:p>
            <a:pPr algn="just"/>
            <a:r>
              <a:rPr lang="en-US" sz="1400" b="1" dirty="0">
                <a:solidFill>
                  <a:srgbClr val="FFC000"/>
                </a:solidFill>
              </a:rPr>
              <a:t>(2020) The evolution of insulin and how it informs therapy and treatment choices. </a:t>
            </a:r>
            <a:r>
              <a:rPr lang="en-US" sz="1400" b="1" dirty="0" err="1">
                <a:solidFill>
                  <a:srgbClr val="FFC000"/>
                </a:solidFill>
              </a:rPr>
              <a:t>Endocr</a:t>
            </a:r>
            <a:r>
              <a:rPr lang="en-US" sz="1400" b="1" dirty="0">
                <a:solidFill>
                  <a:srgbClr val="FFC000"/>
                </a:solidFill>
              </a:rPr>
              <a:t> Rev 41(5):733–755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89375" lnSpcReduction="10000"/>
          </a:bodyPr>
          <a:lstStyle/>
          <a:p>
            <a:pPr algn="just"/>
            <a:r>
              <a:rPr lang="en-US" dirty="0">
                <a:latin typeface="Calibri" pitchFamily="34" charset="0"/>
                <a:cs typeface="Times New Roman" pitchFamily="18" charset="0"/>
              </a:rPr>
              <a:t>Alternative routes of administration</a:t>
            </a:r>
          </a:p>
          <a:p>
            <a:pPr algn="just">
              <a:buNone/>
            </a:pPr>
            <a:endParaRPr lang="en-US" sz="1800" dirty="0">
              <a:latin typeface="Calibri" pitchFamily="34" charset="0"/>
              <a:cs typeface="Times New Roman" pitchFamily="18" charset="0"/>
            </a:endParaRPr>
          </a:p>
          <a:p>
            <a:pPr algn="just"/>
            <a:r>
              <a:rPr lang="en-US" sz="3100" dirty="0">
                <a:latin typeface="Times New Roman" pitchFamily="18" charset="0"/>
                <a:cs typeface="Times New Roman" pitchFamily="18" charset="0"/>
              </a:rPr>
              <a:t>Inhaled human insulin</a:t>
            </a:r>
          </a:p>
          <a:p>
            <a:pPr algn="just">
              <a:buFont typeface="Wingdings" pitchFamily="2" charset="2"/>
              <a:buChar char="Ø"/>
            </a:pPr>
            <a:r>
              <a:rPr lang="en-US" sz="2500" dirty="0">
                <a:latin typeface="Times New Roman" pitchFamily="18" charset="0"/>
                <a:cs typeface="Times New Roman" pitchFamily="18" charset="0"/>
              </a:rPr>
              <a:t>Very rapid onset of action and short duration </a:t>
            </a:r>
          </a:p>
          <a:p>
            <a:pPr algn="just">
              <a:buFont typeface="Wingdings" pitchFamily="2" charset="2"/>
              <a:buChar char="Ø"/>
            </a:pPr>
            <a:r>
              <a:rPr lang="en-US" sz="2500" dirty="0">
                <a:latin typeface="Times New Roman" pitchFamily="18" charset="0"/>
                <a:cs typeface="Times New Roman" pitchFamily="18" charset="0"/>
              </a:rPr>
              <a:t>Less control of later postprandial </a:t>
            </a:r>
            <a:r>
              <a:rPr lang="en-US" sz="2500" dirty="0" err="1">
                <a:latin typeface="Times New Roman" pitchFamily="18" charset="0"/>
                <a:cs typeface="Times New Roman" pitchFamily="18" charset="0"/>
              </a:rPr>
              <a:t>hyperglycaemia</a:t>
            </a:r>
            <a:endParaRPr lang="en-US" sz="2500" dirty="0">
              <a:latin typeface="Times New Roman" pitchFamily="18" charset="0"/>
              <a:cs typeface="Times New Roman" pitchFamily="18" charset="0"/>
            </a:endParaRPr>
          </a:p>
          <a:p>
            <a:pPr algn="just">
              <a:buFont typeface="Wingdings" pitchFamily="2" charset="2"/>
              <a:buChar char="Ø"/>
            </a:pPr>
            <a:r>
              <a:rPr lang="en-US" sz="2500" dirty="0">
                <a:latin typeface="Times New Roman" pitchFamily="18" charset="0"/>
                <a:cs typeface="Times New Roman" pitchFamily="18" charset="0"/>
              </a:rPr>
              <a:t>Must be monitored with periodic spirometry ¹</a:t>
            </a:r>
          </a:p>
          <a:p>
            <a:pPr algn="just">
              <a:buNone/>
            </a:pPr>
            <a:r>
              <a:rPr lang="en-US" sz="1600" dirty="0">
                <a:latin typeface="Times New Roman" pitchFamily="18" charset="0"/>
                <a:cs typeface="Times New Roman" pitchFamily="18" charset="0"/>
              </a:rPr>
              <a:t> </a:t>
            </a:r>
          </a:p>
          <a:p>
            <a:pPr algn="just"/>
            <a:r>
              <a:rPr lang="en-US" sz="3100" dirty="0">
                <a:solidFill>
                  <a:srgbClr val="FF0000"/>
                </a:solidFill>
                <a:latin typeface="Times New Roman" pitchFamily="18" charset="0"/>
                <a:cs typeface="Times New Roman" pitchFamily="18" charset="0"/>
              </a:rPr>
              <a:t>Peritoneal delivery with implantable insulin pumps</a:t>
            </a:r>
          </a:p>
          <a:p>
            <a:pPr algn="just">
              <a:buFont typeface="Wingdings" pitchFamily="2" charset="2"/>
              <a:buChar char="Ø"/>
            </a:pPr>
            <a:r>
              <a:rPr lang="en-US" sz="2500" dirty="0">
                <a:latin typeface="Times New Roman" pitchFamily="18" charset="0"/>
                <a:cs typeface="Times New Roman" pitchFamily="18" charset="0"/>
              </a:rPr>
              <a:t>Reduces HbA1c, </a:t>
            </a:r>
            <a:r>
              <a:rPr lang="en-US" sz="2500" dirty="0" err="1">
                <a:latin typeface="Times New Roman" pitchFamily="18" charset="0"/>
                <a:cs typeface="Times New Roman" pitchFamily="18" charset="0"/>
              </a:rPr>
              <a:t>glycaemic</a:t>
            </a:r>
            <a:r>
              <a:rPr lang="en-US" sz="2500" dirty="0">
                <a:latin typeface="Times New Roman" pitchFamily="18" charset="0"/>
                <a:cs typeface="Times New Roman" pitchFamily="18" charset="0"/>
              </a:rPr>
              <a:t> variability and </a:t>
            </a:r>
            <a:r>
              <a:rPr lang="en-US" sz="2500" dirty="0" err="1">
                <a:latin typeface="Times New Roman" pitchFamily="18" charset="0"/>
                <a:cs typeface="Times New Roman" pitchFamily="18" charset="0"/>
              </a:rPr>
              <a:t>hypoglycaemia</a:t>
            </a:r>
            <a:endParaRPr lang="en-US" sz="2500" dirty="0">
              <a:latin typeface="Times New Roman" pitchFamily="18" charset="0"/>
              <a:cs typeface="Times New Roman" pitchFamily="18" charset="0"/>
            </a:endParaRPr>
          </a:p>
          <a:p>
            <a:pPr algn="just">
              <a:buFont typeface="Wingdings" pitchFamily="2" charset="2"/>
              <a:buChar char="Ø"/>
            </a:pPr>
            <a:r>
              <a:rPr lang="en-US" sz="2500" dirty="0">
                <a:latin typeface="Times New Roman" pitchFamily="18" charset="0"/>
                <a:cs typeface="Times New Roman" pitchFamily="18" charset="0"/>
              </a:rPr>
              <a:t>Insulin aggregation, local infections and catheter occlusions</a:t>
            </a:r>
          </a:p>
          <a:p>
            <a:pPr algn="just">
              <a:buFont typeface="Wingdings" pitchFamily="2" charset="2"/>
              <a:buChar char="Ø"/>
            </a:pPr>
            <a:r>
              <a:rPr lang="en-US" sz="2500" dirty="0">
                <a:latin typeface="Times New Roman" pitchFamily="18" charset="0"/>
                <a:cs typeface="Times New Roman" pitchFamily="18" charset="0"/>
              </a:rPr>
              <a:t>Increased production of </a:t>
            </a:r>
            <a:r>
              <a:rPr lang="en-US" sz="2500" dirty="0">
                <a:solidFill>
                  <a:srgbClr val="FFFF00"/>
                </a:solidFill>
                <a:latin typeface="Times New Roman" pitchFamily="18" charset="0"/>
                <a:cs typeface="Times New Roman" pitchFamily="18" charset="0"/>
              </a:rPr>
              <a:t>anti-insulin antibodies </a:t>
            </a:r>
            <a:r>
              <a:rPr lang="en-US" sz="2800" dirty="0">
                <a:latin typeface="Times New Roman"/>
                <a:cs typeface="Times New Roman"/>
              </a:rPr>
              <a:t>²</a:t>
            </a:r>
            <a:endParaRPr lang="en-US" sz="2500" dirty="0">
              <a:latin typeface="Times New Roman" pitchFamily="18" charset="0"/>
              <a:cs typeface="Times New Roman" pitchFamily="18" charset="0"/>
            </a:endParaRPr>
          </a:p>
          <a:p>
            <a:pPr algn="just">
              <a:buNone/>
            </a:pPr>
            <a:endParaRPr lang="en-US" sz="25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70</a:t>
            </a:fld>
            <a:endParaRPr lang="en-US"/>
          </a:p>
        </p:txBody>
      </p:sp>
      <p:sp>
        <p:nvSpPr>
          <p:cNvPr id="6" name="Rectangle 5">
            <a:extLst>
              <a:ext uri="{FF2B5EF4-FFF2-40B4-BE49-F238E27FC236}">
                <a16:creationId xmlns:a16="http://schemas.microsoft.com/office/drawing/2014/main" id="{46CB5A8A-9D23-4C95-9D8F-EB14C4C309D3}"/>
              </a:ext>
            </a:extLst>
          </p:cNvPr>
          <p:cNvSpPr/>
          <p:nvPr/>
        </p:nvSpPr>
        <p:spPr>
          <a:xfrm>
            <a:off x="2286000" y="5715000"/>
            <a:ext cx="6705600" cy="954107"/>
          </a:xfrm>
          <a:prstGeom prst="rect">
            <a:avLst/>
          </a:prstGeom>
        </p:spPr>
        <p:txBody>
          <a:bodyPr wrap="square">
            <a:spAutoFit/>
          </a:bodyPr>
          <a:lstStyle/>
          <a:p>
            <a:pPr algn="just"/>
            <a:r>
              <a:rPr lang="en-US" sz="1400" b="1" dirty="0">
                <a:solidFill>
                  <a:srgbClr val="FFC000"/>
                </a:solidFill>
              </a:rPr>
              <a:t>1= (2020) Comprehensive pulmonary safety review of inhaled Technosphere® insulin in</a:t>
            </a:r>
            <a:r>
              <a:rPr lang="fa-IR" sz="1400" b="1" dirty="0">
                <a:solidFill>
                  <a:srgbClr val="FFC000"/>
                </a:solidFill>
              </a:rPr>
              <a:t> </a:t>
            </a:r>
            <a:r>
              <a:rPr lang="en-US" sz="1400" b="1" dirty="0">
                <a:solidFill>
                  <a:srgbClr val="FFC000"/>
                </a:solidFill>
              </a:rPr>
              <a:t>patients</a:t>
            </a:r>
            <a:r>
              <a:rPr lang="fa-IR" sz="1400" b="1" dirty="0">
                <a:solidFill>
                  <a:srgbClr val="FFC000"/>
                </a:solidFill>
              </a:rPr>
              <a:t> </a:t>
            </a:r>
            <a:r>
              <a:rPr lang="en-US" sz="1400" b="1" dirty="0">
                <a:solidFill>
                  <a:srgbClr val="FFC000"/>
                </a:solidFill>
              </a:rPr>
              <a:t>with diabetes mellitus. Clin Drug </a:t>
            </a:r>
            <a:r>
              <a:rPr lang="en-US" sz="1400" b="1" dirty="0" err="1">
                <a:solidFill>
                  <a:srgbClr val="FFC000"/>
                </a:solidFill>
              </a:rPr>
              <a:t>Investig</a:t>
            </a:r>
            <a:r>
              <a:rPr lang="en-US" sz="1400" b="1" dirty="0">
                <a:solidFill>
                  <a:srgbClr val="FFC000"/>
                </a:solidFill>
              </a:rPr>
              <a:t> 40(10):973–983 </a:t>
            </a:r>
          </a:p>
          <a:p>
            <a:pPr algn="just"/>
            <a:r>
              <a:rPr lang="en-US" sz="1400" b="1" dirty="0">
                <a:solidFill>
                  <a:srgbClr val="FFC000"/>
                </a:solidFill>
              </a:rPr>
              <a:t>2= (2014) Systematic review: continuous intraperitoneal insulin infusion with implantable insulin pumps for diabetes mellitus. Acta </a:t>
            </a:r>
            <a:r>
              <a:rPr lang="en-US" sz="1400" b="1" dirty="0" err="1">
                <a:solidFill>
                  <a:srgbClr val="FFC000"/>
                </a:solidFill>
              </a:rPr>
              <a:t>Diabetol</a:t>
            </a:r>
            <a:r>
              <a:rPr lang="en-US" sz="1400" b="1" dirty="0">
                <a:solidFill>
                  <a:srgbClr val="FFC000"/>
                </a:solidFill>
              </a:rPr>
              <a:t> 51(3):339–351</a:t>
            </a:r>
          </a:p>
        </p:txBody>
      </p:sp>
    </p:spTree>
    <p:extLst>
      <p:ext uri="{BB962C8B-B14F-4D97-AF65-F5344CB8AC3E}">
        <p14:creationId xmlns:p14="http://schemas.microsoft.com/office/powerpoint/2010/main" val="38324469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89375" lnSpcReduction="10000"/>
          </a:bodyPr>
          <a:lstStyle/>
          <a:p>
            <a:pPr algn="just"/>
            <a:r>
              <a:rPr lang="en-US" sz="3100" dirty="0">
                <a:latin typeface="Times New Roman" pitchFamily="18" charset="0"/>
                <a:cs typeface="Times New Roman" pitchFamily="18" charset="0"/>
              </a:rPr>
              <a:t>In long-term CIPII treated patients with high anti-insulin antibody level, this emphasizes the need for a less immunogenic insulin preparation. ¹</a:t>
            </a:r>
          </a:p>
          <a:p>
            <a:pPr algn="just">
              <a:buNone/>
            </a:pPr>
            <a:r>
              <a:rPr lang="en-US" sz="1600" dirty="0">
                <a:latin typeface="Times New Roman" pitchFamily="18" charset="0"/>
                <a:cs typeface="Times New Roman" pitchFamily="18" charset="0"/>
              </a:rPr>
              <a:t> </a:t>
            </a:r>
          </a:p>
          <a:p>
            <a:pPr algn="just"/>
            <a:r>
              <a:rPr lang="en-US" sz="3100" dirty="0">
                <a:latin typeface="Times New Roman" pitchFamily="18" charset="0"/>
                <a:cs typeface="Times New Roman" pitchFamily="18" charset="0"/>
              </a:rPr>
              <a:t>Even if CSII and CPII might promote the development of circulating IAs, this increase </a:t>
            </a:r>
            <a:r>
              <a:rPr lang="en-US" sz="3100" dirty="0">
                <a:solidFill>
                  <a:srgbClr val="FFFF00"/>
                </a:solidFill>
                <a:latin typeface="Times New Roman" pitchFamily="18" charset="0"/>
                <a:cs typeface="Times New Roman" pitchFamily="18" charset="0"/>
              </a:rPr>
              <a:t>did not lead to immunological insulin resistance</a:t>
            </a:r>
            <a:r>
              <a:rPr lang="en-US" sz="3100" dirty="0">
                <a:latin typeface="Times New Roman" pitchFamily="18" charset="0"/>
                <a:cs typeface="Times New Roman" pitchFamily="18" charset="0"/>
              </a:rPr>
              <a:t>, compared to that previously described with animal non-purified insulin preparations and seemed to</a:t>
            </a:r>
            <a:r>
              <a:rPr lang="en-US" sz="3100" dirty="0">
                <a:solidFill>
                  <a:srgbClr val="FFFF00"/>
                </a:solidFill>
                <a:latin typeface="Times New Roman" pitchFamily="18" charset="0"/>
                <a:cs typeface="Times New Roman" pitchFamily="18" charset="0"/>
              </a:rPr>
              <a:t> have only marginal influence </a:t>
            </a:r>
            <a:r>
              <a:rPr lang="en-US" sz="3100" dirty="0">
                <a:latin typeface="Times New Roman" pitchFamily="18" charset="0"/>
                <a:cs typeface="Times New Roman" pitchFamily="18" charset="0"/>
              </a:rPr>
              <a:t>on blood glucose control or complications in most diabetic patients ²</a:t>
            </a:r>
          </a:p>
          <a:p>
            <a:pPr algn="just">
              <a:buNone/>
            </a:pPr>
            <a:endParaRPr lang="en-US" sz="25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71</a:t>
            </a:fld>
            <a:endParaRPr lang="en-US"/>
          </a:p>
        </p:txBody>
      </p:sp>
      <p:sp>
        <p:nvSpPr>
          <p:cNvPr id="6" name="Rectangle 5">
            <a:extLst>
              <a:ext uri="{FF2B5EF4-FFF2-40B4-BE49-F238E27FC236}">
                <a16:creationId xmlns:a16="http://schemas.microsoft.com/office/drawing/2014/main" id="{46CB5A8A-9D23-4C95-9D8F-EB14C4C309D3}"/>
              </a:ext>
            </a:extLst>
          </p:cNvPr>
          <p:cNvSpPr/>
          <p:nvPr/>
        </p:nvSpPr>
        <p:spPr>
          <a:xfrm>
            <a:off x="838200" y="5751493"/>
            <a:ext cx="8153400" cy="954107"/>
          </a:xfrm>
          <a:prstGeom prst="rect">
            <a:avLst/>
          </a:prstGeom>
        </p:spPr>
        <p:txBody>
          <a:bodyPr wrap="square">
            <a:spAutoFit/>
          </a:bodyPr>
          <a:lstStyle/>
          <a:p>
            <a:pPr algn="just"/>
            <a:r>
              <a:rPr lang="en-US" sz="1400" b="1" dirty="0">
                <a:solidFill>
                  <a:srgbClr val="FFC000"/>
                </a:solidFill>
              </a:rPr>
              <a:t>1= (1996) Insulin Kinetics in Type I Diabetic Patients Treated by Continuous Intraperitoneal Insulin Infusion: Influence of Anti-insulin Antibodies. </a:t>
            </a:r>
            <a:r>
              <a:rPr lang="en-US" sz="1400" b="1" dirty="0" err="1">
                <a:solidFill>
                  <a:srgbClr val="FFC000"/>
                </a:solidFill>
              </a:rPr>
              <a:t>Diabet</a:t>
            </a:r>
            <a:r>
              <a:rPr lang="en-US" sz="1400" b="1" dirty="0">
                <a:solidFill>
                  <a:srgbClr val="FFC000"/>
                </a:solidFill>
              </a:rPr>
              <a:t>. Med., 13:1051-1055.</a:t>
            </a:r>
          </a:p>
          <a:p>
            <a:pPr algn="just"/>
            <a:r>
              <a:rPr lang="en-US" sz="1400" b="1" dirty="0">
                <a:solidFill>
                  <a:srgbClr val="FFC000"/>
                </a:solidFill>
              </a:rPr>
              <a:t>2= (2018) Exogenous insulin antibody syndrome (EIAS): a clinical syndrome associated with insulin antibodies induced by exogenous insulin in diabetic patients. </a:t>
            </a:r>
            <a:r>
              <a:rPr lang="en-US" sz="1400" b="1" dirty="0" err="1">
                <a:solidFill>
                  <a:srgbClr val="FFC000"/>
                </a:solidFill>
              </a:rPr>
              <a:t>Endocr</a:t>
            </a:r>
            <a:r>
              <a:rPr lang="en-US" sz="1400" b="1" dirty="0">
                <a:solidFill>
                  <a:srgbClr val="FFC000"/>
                </a:solidFill>
              </a:rPr>
              <a:t> Connect. 2018;7(1):R47-R55</a:t>
            </a:r>
            <a:endParaRPr lang="fa-IR" sz="1400" b="1" dirty="0">
              <a:solidFill>
                <a:srgbClr val="FFC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89375" lnSpcReduction="20000"/>
          </a:bodyPr>
          <a:lstStyle/>
          <a:p>
            <a:pPr algn="just"/>
            <a:r>
              <a:rPr lang="en-US" sz="3100" dirty="0">
                <a:latin typeface="Times New Roman" pitchFamily="18" charset="0"/>
                <a:cs typeface="Times New Roman" pitchFamily="18" charset="0"/>
              </a:rPr>
              <a:t>The main advantage of this route (intraperitoneal) is that it restores the physiological insulin gradient between the portal vein and the peripheral circulation.</a:t>
            </a:r>
          </a:p>
          <a:p>
            <a:pPr algn="just"/>
            <a:endParaRPr lang="en-US" sz="1800" dirty="0">
              <a:latin typeface="Times New Roman" pitchFamily="18" charset="0"/>
              <a:cs typeface="Times New Roman" pitchFamily="18" charset="0"/>
            </a:endParaRPr>
          </a:p>
          <a:p>
            <a:pPr algn="just"/>
            <a:r>
              <a:rPr lang="en-US" sz="3100" dirty="0">
                <a:latin typeface="Times New Roman" pitchFamily="18" charset="0"/>
                <a:cs typeface="Times New Roman" pitchFamily="18" charset="0"/>
              </a:rPr>
              <a:t>An average </a:t>
            </a:r>
            <a:r>
              <a:rPr lang="en-US" sz="3100" dirty="0">
                <a:solidFill>
                  <a:srgbClr val="FFFF00"/>
                </a:solidFill>
                <a:latin typeface="Times New Roman" pitchFamily="18" charset="0"/>
                <a:cs typeface="Times New Roman" pitchFamily="18" charset="0"/>
              </a:rPr>
              <a:t>two- to three-fold </a:t>
            </a:r>
            <a:r>
              <a:rPr lang="en-US" sz="3100" dirty="0">
                <a:latin typeface="Times New Roman" pitchFamily="18" charset="0"/>
                <a:cs typeface="Times New Roman" pitchFamily="18" charset="0"/>
              </a:rPr>
              <a:t>increase of circulating IAs detected by a </a:t>
            </a:r>
            <a:r>
              <a:rPr lang="en-US" sz="3100" dirty="0" err="1">
                <a:latin typeface="Times New Roman" pitchFamily="18" charset="0"/>
                <a:cs typeface="Times New Roman" pitchFamily="18" charset="0"/>
              </a:rPr>
              <a:t>radioimmuno</a:t>
            </a:r>
            <a:r>
              <a:rPr lang="en-US" sz="3100" dirty="0">
                <a:latin typeface="Times New Roman" pitchFamily="18" charset="0"/>
                <a:cs typeface="Times New Roman" pitchFamily="18" charset="0"/>
              </a:rPr>
              <a:t>-electrophoretic method has been reported after 6 to 84 months.</a:t>
            </a:r>
          </a:p>
          <a:p>
            <a:pPr algn="just"/>
            <a:endParaRPr lang="en-US" sz="1800" dirty="0">
              <a:latin typeface="Times New Roman" pitchFamily="18" charset="0"/>
              <a:cs typeface="Times New Roman" pitchFamily="18" charset="0"/>
            </a:endParaRPr>
          </a:p>
          <a:p>
            <a:pPr algn="just"/>
            <a:r>
              <a:rPr lang="en-US" sz="3100" dirty="0">
                <a:latin typeface="Times New Roman" pitchFamily="18" charset="0"/>
                <a:cs typeface="Times New Roman" pitchFamily="18" charset="0"/>
              </a:rPr>
              <a:t>It appeared that </a:t>
            </a:r>
            <a:r>
              <a:rPr lang="en-US" sz="3100" dirty="0">
                <a:solidFill>
                  <a:srgbClr val="FFFF00"/>
                </a:solidFill>
                <a:latin typeface="Times New Roman" pitchFamily="18" charset="0"/>
                <a:cs typeface="Times New Roman" pitchFamily="18" charset="0"/>
              </a:rPr>
              <a:t>only IP delivery was associated with an increase of IAs</a:t>
            </a:r>
            <a:r>
              <a:rPr lang="en-US" sz="3100" dirty="0">
                <a:latin typeface="Times New Roman" pitchFamily="18" charset="0"/>
                <a:cs typeface="Times New Roman" pitchFamily="18" charset="0"/>
              </a:rPr>
              <a:t>, suggesting that the route or the delivery mode rather than the insulin was immunogenic.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72</a:t>
            </a:fld>
            <a:endParaRPr lang="en-US"/>
          </a:p>
        </p:txBody>
      </p:sp>
      <p:sp>
        <p:nvSpPr>
          <p:cNvPr id="7" name="Rectangle 6">
            <a:extLst>
              <a:ext uri="{FF2B5EF4-FFF2-40B4-BE49-F238E27FC236}">
                <a16:creationId xmlns:a16="http://schemas.microsoft.com/office/drawing/2014/main" id="{C5E9CCCF-270D-46AB-BE6F-771802E0E391}"/>
              </a:ext>
            </a:extLst>
          </p:cNvPr>
          <p:cNvSpPr/>
          <p:nvPr/>
        </p:nvSpPr>
        <p:spPr>
          <a:xfrm>
            <a:off x="2286000" y="5980093"/>
            <a:ext cx="6705600" cy="954107"/>
          </a:xfrm>
          <a:prstGeom prst="rect">
            <a:avLst/>
          </a:prstGeom>
        </p:spPr>
        <p:txBody>
          <a:bodyPr wrap="square">
            <a:spAutoFit/>
          </a:bodyPr>
          <a:lstStyle/>
          <a:p>
            <a:pPr algn="just"/>
            <a:r>
              <a:rPr lang="en-US" sz="1400" b="1" dirty="0">
                <a:solidFill>
                  <a:srgbClr val="FFC000"/>
                </a:solidFill>
              </a:rPr>
              <a:t>(2009) Circulating insulin antibodies: influence of continuous subcutaneous or intraperitoneal insulin infusion, and impact on glucose control. Diabetes </a:t>
            </a:r>
            <a:r>
              <a:rPr lang="en-US" sz="1400" b="1" dirty="0" err="1">
                <a:solidFill>
                  <a:srgbClr val="FFC000"/>
                </a:solidFill>
              </a:rPr>
              <a:t>Metab</a:t>
            </a:r>
            <a:r>
              <a:rPr lang="en-US" sz="1400" b="1" dirty="0">
                <a:solidFill>
                  <a:srgbClr val="FFC000"/>
                </a:solidFill>
              </a:rPr>
              <a:t> Res Rev. Sep;25(6):491-501</a:t>
            </a:r>
            <a:endParaRPr lang="fa-IR" sz="1400" b="1" dirty="0">
              <a:solidFill>
                <a:srgbClr val="FFC000"/>
              </a:solidFill>
            </a:endParaRPr>
          </a:p>
          <a:p>
            <a:pPr algn="just"/>
            <a:endParaRPr lang="fa-IR" sz="1400" b="1" dirty="0">
              <a:solidFill>
                <a:srgbClr val="FFC000"/>
              </a:solidFill>
            </a:endParaRPr>
          </a:p>
        </p:txBody>
      </p:sp>
    </p:spTree>
    <p:extLst>
      <p:ext uri="{BB962C8B-B14F-4D97-AF65-F5344CB8AC3E}">
        <p14:creationId xmlns:p14="http://schemas.microsoft.com/office/powerpoint/2010/main" val="40134905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227493"/>
          </a:xfrm>
        </p:spPr>
        <p:txBody>
          <a:bodyPr>
            <a:normAutofit fontScale="96875"/>
          </a:bodyPr>
          <a:lstStyle/>
          <a:p>
            <a:pPr marL="514350" indent="-514350" algn="just">
              <a:buFont typeface="+mj-lt"/>
              <a:buAutoNum type="arabicPeriod"/>
            </a:pPr>
            <a:r>
              <a:rPr lang="en-US" sz="2800" dirty="0">
                <a:latin typeface="Times New Roman" pitchFamily="18" charset="0"/>
                <a:cs typeface="Times New Roman" pitchFamily="18" charset="0"/>
              </a:rPr>
              <a:t>HOE 21 PH insulin formulation itself (although its SC infusion does not increase IA levels, as already mentioned)</a:t>
            </a:r>
          </a:p>
          <a:p>
            <a:pPr marL="514350" indent="-514350" algn="just">
              <a:buFont typeface="+mj-lt"/>
              <a:buAutoNum type="arabicPeriod"/>
            </a:pPr>
            <a:r>
              <a:rPr lang="en-US" sz="2800" dirty="0">
                <a:latin typeface="Times New Roman" pitchFamily="18" charset="0"/>
                <a:cs typeface="Times New Roman" pitchFamily="18" charset="0"/>
              </a:rPr>
              <a:t>Peritoneal route since the peritoneum is a </a:t>
            </a:r>
            <a:r>
              <a:rPr lang="en-US" sz="2800" dirty="0">
                <a:solidFill>
                  <a:srgbClr val="FFFF00"/>
                </a:solidFill>
                <a:latin typeface="Times New Roman" pitchFamily="18" charset="0"/>
                <a:cs typeface="Times New Roman" pitchFamily="18" charset="0"/>
              </a:rPr>
              <a:t>macrophage-rich</a:t>
            </a:r>
            <a:r>
              <a:rPr lang="en-US" sz="2800" dirty="0">
                <a:latin typeface="Times New Roman" pitchFamily="18" charset="0"/>
                <a:cs typeface="Times New Roman" pitchFamily="18" charset="0"/>
              </a:rPr>
              <a:t> area, which may promote lymphocyte activation and antibody production.</a:t>
            </a:r>
          </a:p>
          <a:p>
            <a:pPr marL="514350" indent="-514350" algn="just">
              <a:buFont typeface="+mj-lt"/>
              <a:buAutoNum type="arabicPeriod"/>
            </a:pPr>
            <a:r>
              <a:rPr lang="en-US" sz="2800" dirty="0">
                <a:latin typeface="Times New Roman" pitchFamily="18" charset="0"/>
                <a:cs typeface="Times New Roman" pitchFamily="18" charset="0"/>
              </a:rPr>
              <a:t>Insulin aggregates formed in the pumping mechanism, which have been shown as strongly immunogenic.</a:t>
            </a:r>
          </a:p>
          <a:p>
            <a:pPr marL="514350" indent="-514350" algn="just">
              <a:buFont typeface="+mj-lt"/>
              <a:buAutoNum type="arabicPeriod"/>
            </a:pPr>
            <a:endParaRPr lang="en-US" sz="2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73</a:t>
            </a:fld>
            <a:endParaRPr lang="en-US"/>
          </a:p>
        </p:txBody>
      </p:sp>
      <p:graphicFrame>
        <p:nvGraphicFramePr>
          <p:cNvPr id="2" name="Table 2">
            <a:extLst>
              <a:ext uri="{FF2B5EF4-FFF2-40B4-BE49-F238E27FC236}">
                <a16:creationId xmlns:a16="http://schemas.microsoft.com/office/drawing/2014/main" id="{824B604B-7208-4718-8702-D786B839AACA}"/>
              </a:ext>
            </a:extLst>
          </p:cNvPr>
          <p:cNvGraphicFramePr>
            <a:graphicFrameLocks noGrp="1"/>
          </p:cNvGraphicFramePr>
          <p:nvPr>
            <p:extLst>
              <p:ext uri="{D42A27DB-BD31-4B8C-83A1-F6EECF244321}">
                <p14:modId xmlns:p14="http://schemas.microsoft.com/office/powerpoint/2010/main" val="2554697600"/>
              </p:ext>
            </p:extLst>
          </p:nvPr>
        </p:nvGraphicFramePr>
        <p:xfrm>
          <a:off x="1085654" y="5257800"/>
          <a:ext cx="7467600" cy="569893"/>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464575996"/>
                    </a:ext>
                  </a:extLst>
                </a:gridCol>
                <a:gridCol w="1371600">
                  <a:extLst>
                    <a:ext uri="{9D8B030D-6E8A-4147-A177-3AD203B41FA5}">
                      <a16:colId xmlns:a16="http://schemas.microsoft.com/office/drawing/2014/main" val="3001945927"/>
                    </a:ext>
                  </a:extLst>
                </a:gridCol>
                <a:gridCol w="3009900">
                  <a:extLst>
                    <a:ext uri="{9D8B030D-6E8A-4147-A177-3AD203B41FA5}">
                      <a16:colId xmlns:a16="http://schemas.microsoft.com/office/drawing/2014/main" val="3200645257"/>
                    </a:ext>
                  </a:extLst>
                </a:gridCol>
                <a:gridCol w="1866900">
                  <a:extLst>
                    <a:ext uri="{9D8B030D-6E8A-4147-A177-3AD203B41FA5}">
                      <a16:colId xmlns:a16="http://schemas.microsoft.com/office/drawing/2014/main" val="662080893"/>
                    </a:ext>
                  </a:extLst>
                </a:gridCol>
              </a:tblGrid>
              <a:tr h="569893">
                <a:tc>
                  <a:txBody>
                    <a:bodyPr/>
                    <a:lstStyle/>
                    <a:p>
                      <a:pPr algn="ctr"/>
                      <a:r>
                        <a:rPr lang="en-US" sz="1400" dirty="0"/>
                        <a:t>HOE 21 PPR</a:t>
                      </a:r>
                    </a:p>
                  </a:txBody>
                  <a:tcPr/>
                </a:tc>
                <a:tc>
                  <a:txBody>
                    <a:bodyPr/>
                    <a:lstStyle/>
                    <a:p>
                      <a:pPr algn="ctr"/>
                      <a:r>
                        <a:rPr lang="en-US" sz="1400" dirty="0" err="1"/>
                        <a:t>Insuman</a:t>
                      </a:r>
                      <a:r>
                        <a:rPr lang="en-US" sz="1400" dirty="0"/>
                        <a:t> </a:t>
                      </a:r>
                      <a:r>
                        <a:rPr lang="en-US" sz="1400" dirty="0" err="1"/>
                        <a:t>Infusat</a:t>
                      </a:r>
                      <a:r>
                        <a:rPr lang="en-US" sz="1400" dirty="0"/>
                        <a:t> </a:t>
                      </a:r>
                    </a:p>
                  </a:txBody>
                  <a:tcPr/>
                </a:tc>
                <a:tc>
                  <a:txBody>
                    <a:bodyPr/>
                    <a:lstStyle/>
                    <a:p>
                      <a:pPr algn="ctr"/>
                      <a:r>
                        <a:rPr lang="en-US" sz="1400" dirty="0"/>
                        <a:t>regular, for use in insulin infusion system, 100 % dissolved insulin </a:t>
                      </a:r>
                    </a:p>
                  </a:txBody>
                  <a:tcPr/>
                </a:tc>
                <a:tc>
                  <a:txBody>
                    <a:bodyPr/>
                    <a:lstStyle/>
                    <a:p>
                      <a:pPr algn="ctr"/>
                      <a:r>
                        <a:rPr lang="en-US" sz="1400" dirty="0"/>
                        <a:t>100 IU/ml, vials</a:t>
                      </a:r>
                    </a:p>
                    <a:p>
                      <a:pPr algn="ctr"/>
                      <a:r>
                        <a:rPr lang="en-US" sz="1400" dirty="0"/>
                        <a:t> 100 IU/ml, cartridges </a:t>
                      </a:r>
                    </a:p>
                  </a:txBody>
                  <a:tcPr/>
                </a:tc>
                <a:extLst>
                  <a:ext uri="{0D108BD9-81ED-4DB2-BD59-A6C34878D82A}">
                    <a16:rowId xmlns:a16="http://schemas.microsoft.com/office/drawing/2014/main" val="1910428376"/>
                  </a:ext>
                </a:extLst>
              </a:tr>
            </a:tbl>
          </a:graphicData>
        </a:graphic>
      </p:graphicFrame>
      <p:sp>
        <p:nvSpPr>
          <p:cNvPr id="7" name="Rectangle 6">
            <a:extLst>
              <a:ext uri="{FF2B5EF4-FFF2-40B4-BE49-F238E27FC236}">
                <a16:creationId xmlns:a16="http://schemas.microsoft.com/office/drawing/2014/main" id="{06E74C31-1EF1-43C2-AE12-8D40DE556913}"/>
              </a:ext>
            </a:extLst>
          </p:cNvPr>
          <p:cNvSpPr/>
          <p:nvPr/>
        </p:nvSpPr>
        <p:spPr>
          <a:xfrm>
            <a:off x="2286000" y="5980093"/>
            <a:ext cx="6705600" cy="954107"/>
          </a:xfrm>
          <a:prstGeom prst="rect">
            <a:avLst/>
          </a:prstGeom>
        </p:spPr>
        <p:txBody>
          <a:bodyPr wrap="square">
            <a:spAutoFit/>
          </a:bodyPr>
          <a:lstStyle/>
          <a:p>
            <a:pPr algn="just"/>
            <a:r>
              <a:rPr lang="en-US" sz="1400" b="1" dirty="0">
                <a:solidFill>
                  <a:srgbClr val="FFC000"/>
                </a:solidFill>
              </a:rPr>
              <a:t>(2009) Circulating insulin antibodies: influence of continuous subcutaneous or intraperitoneal insulin infusion, and impact on glucose control. Diabetes </a:t>
            </a:r>
            <a:r>
              <a:rPr lang="en-US" sz="1400" b="1" dirty="0" err="1">
                <a:solidFill>
                  <a:srgbClr val="FFC000"/>
                </a:solidFill>
              </a:rPr>
              <a:t>Metab</a:t>
            </a:r>
            <a:r>
              <a:rPr lang="en-US" sz="1400" b="1" dirty="0">
                <a:solidFill>
                  <a:srgbClr val="FFC000"/>
                </a:solidFill>
              </a:rPr>
              <a:t> Res Rev. Sep;25(6):491-501</a:t>
            </a:r>
            <a:endParaRPr lang="fa-IR" sz="1400" b="1" dirty="0">
              <a:solidFill>
                <a:srgbClr val="FFC000"/>
              </a:solidFill>
            </a:endParaRPr>
          </a:p>
          <a:p>
            <a:pPr algn="just"/>
            <a:endParaRPr lang="fa-IR" sz="1400" b="1" dirty="0">
              <a:solidFill>
                <a:srgbClr val="FFC000"/>
              </a:solidFill>
            </a:endParaRPr>
          </a:p>
        </p:txBody>
      </p:sp>
    </p:spTree>
    <p:extLst>
      <p:ext uri="{BB962C8B-B14F-4D97-AF65-F5344CB8AC3E}">
        <p14:creationId xmlns:p14="http://schemas.microsoft.com/office/powerpoint/2010/main" val="41377134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r>
              <a:rPr lang="en-US" dirty="0"/>
              <a:t>Section 8: </a:t>
            </a:r>
            <a:r>
              <a:rPr lang="en-US" dirty="0" err="1"/>
              <a:t>Hypoglycaemia</a:t>
            </a:r>
            <a:endParaRPr lang="en-US" dirty="0"/>
          </a:p>
        </p:txBody>
      </p:sp>
      <p:sp>
        <p:nvSpPr>
          <p:cNvPr id="1048598" name="Content Placeholder 2"/>
          <p:cNvSpPr>
            <a:spLocks noGrp="1"/>
          </p:cNvSpPr>
          <p:nvPr>
            <p:ph idx="1"/>
          </p:nvPr>
        </p:nvSpPr>
        <p:spPr>
          <a:xfrm>
            <a:off x="457200" y="1524000"/>
            <a:ext cx="8229600" cy="4525963"/>
          </a:xfrm>
        </p:spPr>
        <p:txBody>
          <a:bodyPr>
            <a:normAutofit fontScale="89375" lnSpcReduction="20000"/>
          </a:bodyPr>
          <a:lstStyle/>
          <a:p>
            <a:pPr algn="just"/>
            <a:r>
              <a:rPr lang="en-US" dirty="0">
                <a:latin typeface="Times New Roman" pitchFamily="18" charset="0"/>
                <a:cs typeface="Times New Roman" pitchFamily="18" charset="0"/>
              </a:rPr>
              <a:t>The main limiting factor in the </a:t>
            </a:r>
            <a:r>
              <a:rPr lang="en-US" dirty="0" err="1">
                <a:latin typeface="Times New Roman" pitchFamily="18" charset="0"/>
                <a:cs typeface="Times New Roman" pitchFamily="18" charset="0"/>
              </a:rPr>
              <a:t>glycaemic</a:t>
            </a:r>
            <a:r>
              <a:rPr lang="en-US" dirty="0">
                <a:latin typeface="Times New Roman" pitchFamily="18" charset="0"/>
                <a:cs typeface="Times New Roman" pitchFamily="18" charset="0"/>
              </a:rPr>
              <a:t> management </a:t>
            </a:r>
          </a:p>
          <a:p>
            <a:pPr algn="just">
              <a:buNone/>
            </a:pPr>
            <a:endParaRPr lang="en-US" dirty="0">
              <a:latin typeface="Times New Roman" pitchFamily="18" charset="0"/>
              <a:cs typeface="Times New Roman" pitchFamily="18" charset="0"/>
            </a:endParaRPr>
          </a:p>
          <a:p>
            <a:pPr algn="just">
              <a:buFont typeface="Wingdings" pitchFamily="2" charset="2"/>
              <a:buChar char="v"/>
            </a:pPr>
            <a:r>
              <a:rPr lang="en-US" sz="2900" dirty="0">
                <a:latin typeface="Times New Roman" pitchFamily="18" charset="0"/>
                <a:cs typeface="Times New Roman" pitchFamily="18" charset="0"/>
              </a:rPr>
              <a:t>Level 1:  </a:t>
            </a:r>
            <a:r>
              <a:rPr lang="en-US" sz="2900" b="1" dirty="0">
                <a:solidFill>
                  <a:srgbClr val="FFFF00"/>
                </a:solidFill>
                <a:latin typeface="Times New Roman" pitchFamily="18" charset="0"/>
                <a:cs typeface="Times New Roman" pitchFamily="18" charset="0"/>
              </a:rPr>
              <a:t>70</a:t>
            </a:r>
            <a:r>
              <a:rPr lang="en-US" sz="2900" dirty="0">
                <a:latin typeface="Times New Roman" pitchFamily="18" charset="0"/>
                <a:cs typeface="Times New Roman" pitchFamily="18" charset="0"/>
              </a:rPr>
              <a:t> mg/dl &gt; glucose value &gt; </a:t>
            </a:r>
            <a:r>
              <a:rPr lang="en-US" sz="2900" b="1" dirty="0">
                <a:solidFill>
                  <a:srgbClr val="FFFF00"/>
                </a:solidFill>
                <a:latin typeface="Times New Roman" pitchFamily="18" charset="0"/>
                <a:cs typeface="Times New Roman" pitchFamily="18" charset="0"/>
              </a:rPr>
              <a:t>54</a:t>
            </a:r>
            <a:r>
              <a:rPr lang="en-US" sz="2900" dirty="0">
                <a:latin typeface="Times New Roman" pitchFamily="18" charset="0"/>
                <a:cs typeface="Times New Roman" pitchFamily="18" charset="0"/>
              </a:rPr>
              <a:t> mg/dl: Alert value </a:t>
            </a:r>
            <a:r>
              <a:rPr lang="en-US" sz="2200" dirty="0">
                <a:latin typeface="Times New Roman" pitchFamily="18" charset="0"/>
                <a:cs typeface="Times New Roman" pitchFamily="18" charset="0"/>
              </a:rPr>
              <a:t>(most people with type 1 diabetes experiencing several episodes per week)</a:t>
            </a:r>
            <a:endParaRPr lang="en-US" sz="2900" dirty="0">
              <a:latin typeface="Times New Roman" pitchFamily="18" charset="0"/>
              <a:cs typeface="Times New Roman" pitchFamily="18" charset="0"/>
            </a:endParaRPr>
          </a:p>
          <a:p>
            <a:pPr algn="just">
              <a:buFont typeface="Wingdings" pitchFamily="2" charset="2"/>
              <a:buChar char="v"/>
            </a:pPr>
            <a:r>
              <a:rPr lang="en-US" sz="2900" dirty="0">
                <a:latin typeface="Times New Roman" pitchFamily="18" charset="0"/>
                <a:cs typeface="Times New Roman" pitchFamily="18" charset="0"/>
              </a:rPr>
              <a:t>Level 2: </a:t>
            </a:r>
            <a:r>
              <a:rPr lang="en-US" sz="2900" b="1" dirty="0">
                <a:solidFill>
                  <a:srgbClr val="FFFF00"/>
                </a:solidFill>
                <a:latin typeface="Times New Roman" pitchFamily="18" charset="0"/>
                <a:cs typeface="Times New Roman" pitchFamily="18" charset="0"/>
              </a:rPr>
              <a:t>54</a:t>
            </a:r>
            <a:r>
              <a:rPr lang="en-US" sz="2900" dirty="0">
                <a:latin typeface="Times New Roman" pitchFamily="18" charset="0"/>
                <a:cs typeface="Times New Roman" pitchFamily="18" charset="0"/>
              </a:rPr>
              <a:t> mg/dl &gt; glucose value: Clinically important </a:t>
            </a:r>
            <a:r>
              <a:rPr lang="en-US" sz="2900" dirty="0" err="1">
                <a:latin typeface="Times New Roman" pitchFamily="18" charset="0"/>
                <a:cs typeface="Times New Roman" pitchFamily="18" charset="0"/>
              </a:rPr>
              <a:t>hypoglycaemia</a:t>
            </a:r>
            <a:endParaRPr lang="en-US" sz="2900" dirty="0">
              <a:latin typeface="Times New Roman" pitchFamily="18" charset="0"/>
              <a:cs typeface="Times New Roman" pitchFamily="18" charset="0"/>
            </a:endParaRPr>
          </a:p>
          <a:p>
            <a:pPr algn="just">
              <a:buFont typeface="Wingdings" pitchFamily="2" charset="2"/>
              <a:buChar char="v"/>
            </a:pPr>
            <a:r>
              <a:rPr lang="en-US" sz="2900" dirty="0">
                <a:latin typeface="Times New Roman" pitchFamily="18" charset="0"/>
                <a:cs typeface="Times New Roman" pitchFamily="18" charset="0"/>
              </a:rPr>
              <a:t>Level 3 designates any </a:t>
            </a:r>
            <a:r>
              <a:rPr lang="en-US" sz="2900" dirty="0" err="1">
                <a:latin typeface="Times New Roman" pitchFamily="18" charset="0"/>
                <a:cs typeface="Times New Roman" pitchFamily="18" charset="0"/>
              </a:rPr>
              <a:t>hypoglycaemia</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characterised</a:t>
            </a:r>
            <a:r>
              <a:rPr lang="en-US" sz="2900" dirty="0">
                <a:latin typeface="Times New Roman" pitchFamily="18" charset="0"/>
                <a:cs typeface="Times New Roman" pitchFamily="18" charset="0"/>
              </a:rPr>
              <a:t> by </a:t>
            </a:r>
            <a:r>
              <a:rPr lang="en-US" sz="2900" dirty="0">
                <a:solidFill>
                  <a:srgbClr val="FFFF00"/>
                </a:solidFill>
                <a:latin typeface="Times New Roman" pitchFamily="18" charset="0"/>
                <a:cs typeface="Times New Roman" pitchFamily="18" charset="0"/>
              </a:rPr>
              <a:t>altered mental state </a:t>
            </a:r>
            <a:r>
              <a:rPr lang="en-US" sz="2900" dirty="0">
                <a:latin typeface="Times New Roman" pitchFamily="18" charset="0"/>
                <a:cs typeface="Times New Roman" pitchFamily="18" charset="0"/>
              </a:rPr>
              <a:t>and/or physical status needing the intervention of a third party for recovery </a:t>
            </a:r>
            <a:r>
              <a:rPr lang="en-US" sz="2200" dirty="0">
                <a:latin typeface="Times New Roman" pitchFamily="18" charset="0"/>
                <a:cs typeface="Times New Roman" pitchFamily="18" charset="0"/>
              </a:rPr>
              <a:t>(12% of adults with type 1 diabetes over a 6 month)</a:t>
            </a:r>
            <a:endParaRPr lang="en-US" sz="2900" dirty="0">
              <a:latin typeface="Times New Roman" pitchFamily="18" charset="0"/>
              <a:cs typeface="Times New Roman" pitchFamily="18" charset="0"/>
            </a:endParaRPr>
          </a:p>
          <a:p>
            <a:pPr algn="just">
              <a:buNone/>
            </a:pPr>
            <a:endParaRPr lang="en-US" sz="2500" dirty="0">
              <a:latin typeface="Times New Roman" pitchFamily="18" charset="0"/>
              <a:cs typeface="Times New Roman" pitchFamily="18" charset="0"/>
            </a:endParaRPr>
          </a:p>
          <a:p>
            <a:pPr algn="just">
              <a:buNone/>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038600"/>
          </a:xfrm>
        </p:spPr>
        <p:txBody>
          <a:bodyPr>
            <a:normAutofit fontScale="81875" lnSpcReduction="20000"/>
          </a:bodyPr>
          <a:lstStyle/>
          <a:p>
            <a:pPr algn="just"/>
            <a:r>
              <a:rPr lang="en-US" sz="2900" dirty="0">
                <a:latin typeface="Times New Roman" pitchFamily="18" charset="0"/>
                <a:cs typeface="Times New Roman" pitchFamily="18" charset="0"/>
              </a:rPr>
              <a:t>Several studies have shown that rates of </a:t>
            </a:r>
            <a:r>
              <a:rPr lang="en-US" sz="2900" dirty="0" err="1">
                <a:latin typeface="Times New Roman" pitchFamily="18" charset="0"/>
                <a:cs typeface="Times New Roman" pitchFamily="18" charset="0"/>
              </a:rPr>
              <a:t>hypoglycaemia</a:t>
            </a:r>
            <a:r>
              <a:rPr lang="en-US" sz="2900" dirty="0">
                <a:latin typeface="Times New Roman" pitchFamily="18" charset="0"/>
                <a:cs typeface="Times New Roman" pitchFamily="18" charset="0"/>
              </a:rPr>
              <a:t> have </a:t>
            </a:r>
            <a:r>
              <a:rPr lang="en-US" sz="2900" dirty="0">
                <a:solidFill>
                  <a:srgbClr val="FFFF00"/>
                </a:solidFill>
                <a:latin typeface="Times New Roman" pitchFamily="18" charset="0"/>
                <a:cs typeface="Times New Roman" pitchFamily="18" charset="0"/>
              </a:rPr>
              <a:t>not declined</a:t>
            </a:r>
            <a:r>
              <a:rPr lang="en-US" sz="2900" dirty="0">
                <a:latin typeface="Times New Roman" pitchFamily="18" charset="0"/>
                <a:cs typeface="Times New Roman" pitchFamily="18" charset="0"/>
              </a:rPr>
              <a:t>, even with more </a:t>
            </a:r>
            <a:r>
              <a:rPr lang="en-US" sz="2900" dirty="0">
                <a:solidFill>
                  <a:srgbClr val="FFFF00"/>
                </a:solidFill>
                <a:latin typeface="Times New Roman" pitchFamily="18" charset="0"/>
                <a:cs typeface="Times New Roman" pitchFamily="18" charset="0"/>
              </a:rPr>
              <a:t>widespread use of insulin analogues and CGM</a:t>
            </a:r>
            <a:r>
              <a:rPr lang="en-US" sz="2900" dirty="0">
                <a:latin typeface="Times New Roman" pitchFamily="18" charset="0"/>
                <a:cs typeface="Times New Roman" pitchFamily="18" charset="0"/>
              </a:rPr>
              <a:t>, while other studies have shown benefit ¹ </a:t>
            </a:r>
            <a:r>
              <a:rPr lang="en-US" sz="2400" b="1" dirty="0">
                <a:solidFill>
                  <a:srgbClr val="FFC000"/>
                </a:solidFill>
              </a:rPr>
              <a:t>(2013) </a:t>
            </a:r>
            <a:endParaRPr lang="en-US" sz="2900" dirty="0">
              <a:latin typeface="Times New Roman" pitchFamily="18" charset="0"/>
              <a:cs typeface="Times New Roman" pitchFamily="18" charset="0"/>
            </a:endParaRPr>
          </a:p>
          <a:p>
            <a:pPr algn="just"/>
            <a:r>
              <a:rPr lang="en-US" sz="2900" dirty="0">
                <a:latin typeface="Times New Roman" pitchFamily="18" charset="0"/>
                <a:cs typeface="Times New Roman" pitchFamily="18" charset="0"/>
              </a:rPr>
              <a:t>Usage of </a:t>
            </a:r>
            <a:r>
              <a:rPr lang="en-US" sz="2900" dirty="0" err="1">
                <a:solidFill>
                  <a:srgbClr val="FFFF00"/>
                </a:solidFill>
                <a:latin typeface="Times New Roman" pitchFamily="18" charset="0"/>
                <a:cs typeface="Times New Roman" pitchFamily="18" charset="0"/>
              </a:rPr>
              <a:t>rtCGM</a:t>
            </a:r>
            <a:r>
              <a:rPr lang="en-US" sz="2900" dirty="0">
                <a:latin typeface="Times New Roman" pitchFamily="18" charset="0"/>
                <a:cs typeface="Times New Roman" pitchFamily="18" charset="0"/>
              </a:rPr>
              <a:t> reduced the number of </a:t>
            </a:r>
            <a:r>
              <a:rPr lang="en-US" sz="2900" dirty="0" err="1">
                <a:latin typeface="Times New Roman" pitchFamily="18" charset="0"/>
                <a:cs typeface="Times New Roman" pitchFamily="18" charset="0"/>
              </a:rPr>
              <a:t>hypoglycaemic</a:t>
            </a:r>
            <a:r>
              <a:rPr lang="en-US" sz="2900" dirty="0">
                <a:latin typeface="Times New Roman" pitchFamily="18" charset="0"/>
                <a:cs typeface="Times New Roman" pitchFamily="18" charset="0"/>
              </a:rPr>
              <a:t> events in individuals with type 1 diabetes treated by MDI ² </a:t>
            </a:r>
            <a:r>
              <a:rPr lang="en-US" sz="2400" b="1" dirty="0">
                <a:solidFill>
                  <a:srgbClr val="FFC000"/>
                </a:solidFill>
              </a:rPr>
              <a:t>(2018) </a:t>
            </a:r>
            <a:endParaRPr lang="en-US" sz="2200" dirty="0">
              <a:latin typeface="Times New Roman" pitchFamily="18" charset="0"/>
              <a:cs typeface="Times New Roman" pitchFamily="18" charset="0"/>
            </a:endParaRPr>
          </a:p>
          <a:p>
            <a:pPr algn="just">
              <a:buNone/>
            </a:pPr>
            <a:endParaRPr lang="en-US" sz="2200" dirty="0">
              <a:latin typeface="Times New Roman" pitchFamily="18" charset="0"/>
              <a:cs typeface="Times New Roman" pitchFamily="18" charset="0"/>
            </a:endParaRPr>
          </a:p>
          <a:p>
            <a:pPr algn="just">
              <a:buNone/>
            </a:pPr>
            <a:endParaRPr lang="en-US" sz="600" dirty="0">
              <a:solidFill>
                <a:srgbClr val="FF0000"/>
              </a:solidFill>
              <a:latin typeface="Times New Roman" pitchFamily="18" charset="0"/>
              <a:cs typeface="Times New Roman" pitchFamily="18" charset="0"/>
            </a:endParaRPr>
          </a:p>
          <a:p>
            <a:pPr algn="just">
              <a:buFont typeface="Wingdings" panose="05000000000000000000" pitchFamily="2" charset="2"/>
              <a:buChar char="Ø"/>
            </a:pPr>
            <a:r>
              <a:rPr lang="en-US" sz="2900" dirty="0">
                <a:latin typeface="Times New Roman" pitchFamily="18" charset="0"/>
                <a:cs typeface="Times New Roman" pitchFamily="18" charset="0"/>
              </a:rPr>
              <a:t>Risks for </a:t>
            </a:r>
            <a:r>
              <a:rPr lang="en-US" sz="2900" dirty="0" err="1">
                <a:latin typeface="Times New Roman" pitchFamily="18" charset="0"/>
                <a:cs typeface="Times New Roman" pitchFamily="18" charset="0"/>
              </a:rPr>
              <a:t>hypoglycaemia</a:t>
            </a:r>
            <a:r>
              <a:rPr lang="en-US" sz="2900" dirty="0">
                <a:latin typeface="Times New Roman" pitchFamily="18" charset="0"/>
                <a:cs typeface="Times New Roman" pitchFamily="18" charset="0"/>
              </a:rPr>
              <a:t>, particularly Level 3: Longer duration of diabetes, older age, history of recent level 3 </a:t>
            </a:r>
            <a:r>
              <a:rPr lang="en-US" sz="2900" dirty="0" err="1">
                <a:latin typeface="Times New Roman" pitchFamily="18" charset="0"/>
                <a:cs typeface="Times New Roman" pitchFamily="18" charset="0"/>
              </a:rPr>
              <a:t>hypoglycaemia</a:t>
            </a:r>
            <a:r>
              <a:rPr lang="en-US" sz="2900" dirty="0">
                <a:latin typeface="Times New Roman" pitchFamily="18" charset="0"/>
                <a:cs typeface="Times New Roman" pitchFamily="18" charset="0"/>
              </a:rPr>
              <a:t>, alcohol ingestion, exercise, lower education levels, lower household incomes, chronic kidney disease and IAH</a:t>
            </a:r>
            <a:endParaRPr lang="en-US" sz="2500" dirty="0">
              <a:latin typeface="Times New Roman" pitchFamily="18" charset="0"/>
              <a:cs typeface="Times New Roman" pitchFamily="18" charset="0"/>
            </a:endParaRPr>
          </a:p>
          <a:p>
            <a:pPr algn="just">
              <a:buNone/>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75</a:t>
            </a:fld>
            <a:endParaRPr lang="en-US"/>
          </a:p>
        </p:txBody>
      </p:sp>
      <p:sp>
        <p:nvSpPr>
          <p:cNvPr id="6" name="Rectangle 5">
            <a:extLst>
              <a:ext uri="{FF2B5EF4-FFF2-40B4-BE49-F238E27FC236}">
                <a16:creationId xmlns:a16="http://schemas.microsoft.com/office/drawing/2014/main" id="{3FA64F6C-BE17-45AE-8E10-6DCF79CE2A4C}"/>
              </a:ext>
            </a:extLst>
          </p:cNvPr>
          <p:cNvSpPr/>
          <p:nvPr/>
        </p:nvSpPr>
        <p:spPr>
          <a:xfrm>
            <a:off x="2286000" y="5334000"/>
            <a:ext cx="6705600" cy="1815882"/>
          </a:xfrm>
          <a:prstGeom prst="rect">
            <a:avLst/>
          </a:prstGeom>
        </p:spPr>
        <p:txBody>
          <a:bodyPr wrap="square">
            <a:spAutoFit/>
          </a:bodyPr>
          <a:lstStyle/>
          <a:p>
            <a:pPr algn="just"/>
            <a:r>
              <a:rPr lang="en-US" sz="1400" b="1" dirty="0">
                <a:solidFill>
                  <a:srgbClr val="FFC000"/>
                </a:solidFill>
              </a:rPr>
              <a:t>1= (2013) Severe hypoglycemia and diabetic ketoacidosis in adults with type 1 diabetes: results from the T1D Exchange clinic registry. J Clin Endocrinol </a:t>
            </a:r>
            <a:r>
              <a:rPr lang="en-US" sz="1400" b="1" dirty="0" err="1">
                <a:solidFill>
                  <a:srgbClr val="FFC000"/>
                </a:solidFill>
              </a:rPr>
              <a:t>Metab</a:t>
            </a:r>
            <a:r>
              <a:rPr lang="en-US" sz="1400" b="1" dirty="0">
                <a:solidFill>
                  <a:srgbClr val="FFC000"/>
                </a:solidFill>
              </a:rPr>
              <a:t> 98(8):3411–3419 </a:t>
            </a:r>
          </a:p>
          <a:p>
            <a:pPr algn="just"/>
            <a:r>
              <a:rPr lang="en-US" sz="1400" b="1" dirty="0">
                <a:solidFill>
                  <a:srgbClr val="FFC000"/>
                </a:solidFill>
              </a:rPr>
              <a:t>2= (2018) Real-time continuous glucose monitoring in adults with type 1 diabetes and impaired </a:t>
            </a:r>
            <a:r>
              <a:rPr lang="en-US" sz="1400" b="1" dirty="0" err="1">
                <a:solidFill>
                  <a:srgbClr val="FFC000"/>
                </a:solidFill>
              </a:rPr>
              <a:t>hypoglycaemia</a:t>
            </a:r>
            <a:r>
              <a:rPr lang="en-US" sz="1400" b="1" dirty="0">
                <a:solidFill>
                  <a:srgbClr val="FFC000"/>
                </a:solidFill>
              </a:rPr>
              <a:t> awareness or severe </a:t>
            </a:r>
            <a:r>
              <a:rPr lang="en-US" sz="1400" b="1" dirty="0" err="1">
                <a:solidFill>
                  <a:srgbClr val="FFC000"/>
                </a:solidFill>
              </a:rPr>
              <a:t>hypoglycaemia</a:t>
            </a:r>
            <a:r>
              <a:rPr lang="en-US" sz="1400" b="1" dirty="0">
                <a:solidFill>
                  <a:srgbClr val="FFC000"/>
                </a:solidFill>
              </a:rPr>
              <a:t> treated with multiple daily insulin injections (</a:t>
            </a:r>
            <a:r>
              <a:rPr lang="en-US" sz="1400" b="1" dirty="0" err="1">
                <a:solidFill>
                  <a:srgbClr val="FFC000"/>
                </a:solidFill>
              </a:rPr>
              <a:t>HypoDE</a:t>
            </a:r>
            <a:r>
              <a:rPr lang="en-US" sz="1400" b="1" dirty="0">
                <a:solidFill>
                  <a:srgbClr val="FFC000"/>
                </a:solidFill>
              </a:rPr>
              <a:t>): a </a:t>
            </a:r>
            <a:r>
              <a:rPr lang="en-US" sz="1400" b="1" dirty="0" err="1">
                <a:solidFill>
                  <a:srgbClr val="FFC000"/>
                </a:solidFill>
              </a:rPr>
              <a:t>multicentre</a:t>
            </a:r>
            <a:r>
              <a:rPr lang="en-US" sz="1400" b="1" dirty="0">
                <a:solidFill>
                  <a:srgbClr val="FFC000"/>
                </a:solidFill>
              </a:rPr>
              <a:t>, </a:t>
            </a:r>
            <a:r>
              <a:rPr lang="en-US" sz="1400" b="1" dirty="0" err="1">
                <a:solidFill>
                  <a:srgbClr val="FFC000"/>
                </a:solidFill>
              </a:rPr>
              <a:t>randomised</a:t>
            </a:r>
            <a:r>
              <a:rPr lang="en-US" sz="1400" b="1" dirty="0">
                <a:solidFill>
                  <a:srgbClr val="FFC000"/>
                </a:solidFill>
              </a:rPr>
              <a:t> controlled trial. Lancet. 391(10128): 1367–1377</a:t>
            </a:r>
          </a:p>
          <a:p>
            <a:pPr algn="just"/>
            <a:r>
              <a:rPr lang="en-US" sz="1400" b="1" dirty="0">
                <a:solidFill>
                  <a:srgbClr val="FFC000"/>
                </a:solidFill>
              </a:rPr>
              <a:t> </a:t>
            </a:r>
            <a:br>
              <a:rPr lang="en-US" sz="1400" b="1" dirty="0">
                <a:solidFill>
                  <a:srgbClr val="FFC000"/>
                </a:solidFill>
              </a:rPr>
            </a:br>
            <a:endParaRPr lang="fa-IR" sz="1400" b="1" dirty="0">
              <a:solidFill>
                <a:srgbClr val="FFC0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600200"/>
            <a:ext cx="8229600" cy="4038600"/>
          </a:xfrm>
        </p:spPr>
        <p:txBody>
          <a:bodyPr>
            <a:normAutofit fontScale="96875" lnSpcReduction="10000"/>
          </a:bodyPr>
          <a:lstStyle/>
          <a:p>
            <a:pPr algn="just"/>
            <a:r>
              <a:rPr lang="en-US" sz="3000" dirty="0">
                <a:latin typeface="Times New Roman" pitchFamily="18" charset="0"/>
                <a:cs typeface="Times New Roman" pitchFamily="18" charset="0"/>
              </a:rPr>
              <a:t>In the Type 1 Diabetes, the risk of Level 3</a:t>
            </a:r>
            <a:br>
              <a:rPr lang="en-US" sz="3000" dirty="0">
                <a:latin typeface="Times New Roman" pitchFamily="18" charset="0"/>
                <a:cs typeface="Times New Roman" pitchFamily="18" charset="0"/>
              </a:rPr>
            </a:br>
            <a:r>
              <a:rPr lang="en-US" sz="3000" dirty="0" err="1">
                <a:latin typeface="Times New Roman" pitchFamily="18" charset="0"/>
                <a:cs typeface="Times New Roman" pitchFamily="18" charset="0"/>
              </a:rPr>
              <a:t>hypoglycaemia</a:t>
            </a:r>
            <a:r>
              <a:rPr lang="en-US" sz="3000" dirty="0">
                <a:latin typeface="Times New Roman" pitchFamily="18" charset="0"/>
                <a:cs typeface="Times New Roman" pitchFamily="18" charset="0"/>
              </a:rPr>
              <a:t> was </a:t>
            </a:r>
            <a:r>
              <a:rPr lang="en-US" sz="3000" dirty="0">
                <a:solidFill>
                  <a:srgbClr val="FFFF00"/>
                </a:solidFill>
                <a:latin typeface="Times New Roman" pitchFamily="18" charset="0"/>
                <a:cs typeface="Times New Roman" pitchFamily="18" charset="0"/>
              </a:rPr>
              <a:t>increased</a:t>
            </a:r>
            <a:r>
              <a:rPr lang="en-US" sz="3000" dirty="0">
                <a:latin typeface="Times New Roman" pitchFamily="18" charset="0"/>
                <a:cs typeface="Times New Roman" pitchFamily="18" charset="0"/>
              </a:rPr>
              <a:t> not only in those whose HbA1c was below 7.0%, but also in people with </a:t>
            </a:r>
            <a:r>
              <a:rPr lang="en-US" sz="3000" dirty="0">
                <a:solidFill>
                  <a:srgbClr val="FFFF00"/>
                </a:solidFill>
                <a:latin typeface="Times New Roman" pitchFamily="18" charset="0"/>
                <a:cs typeface="Times New Roman" pitchFamily="18" charset="0"/>
              </a:rPr>
              <a:t>an HbA1c above 7.5%</a:t>
            </a:r>
            <a:r>
              <a:rPr lang="en-US" sz="3000" dirty="0">
                <a:latin typeface="Times New Roman" pitchFamily="18" charset="0"/>
                <a:cs typeface="Times New Roman" pitchFamily="18" charset="0"/>
              </a:rPr>
              <a:t> ¹</a:t>
            </a:r>
          </a:p>
          <a:p>
            <a:pPr algn="just">
              <a:buNone/>
            </a:pPr>
            <a:endParaRPr lang="en-US" sz="2900" dirty="0">
              <a:latin typeface="Times New Roman" pitchFamily="18" charset="0"/>
              <a:cs typeface="Times New Roman" pitchFamily="18" charset="0"/>
            </a:endParaRPr>
          </a:p>
          <a:p>
            <a:pPr algn="just"/>
            <a:r>
              <a:rPr lang="en-US" sz="2900" dirty="0">
                <a:latin typeface="Times New Roman" pitchFamily="18" charset="0"/>
                <a:cs typeface="Times New Roman" pitchFamily="18" charset="0"/>
              </a:rPr>
              <a:t>The use of </a:t>
            </a:r>
            <a:r>
              <a:rPr lang="en-US" sz="2900" dirty="0">
                <a:solidFill>
                  <a:srgbClr val="FFFF00"/>
                </a:solidFill>
                <a:latin typeface="Times New Roman" pitchFamily="18" charset="0"/>
                <a:cs typeface="Times New Roman" pitchFamily="18" charset="0"/>
              </a:rPr>
              <a:t>insulin analogue </a:t>
            </a:r>
            <a:r>
              <a:rPr lang="en-US" sz="2900" dirty="0">
                <a:latin typeface="Times New Roman" pitchFamily="18" charset="0"/>
                <a:cs typeface="Times New Roman" pitchFamily="18" charset="0"/>
              </a:rPr>
              <a:t>regimens are associated with less </a:t>
            </a:r>
            <a:r>
              <a:rPr lang="en-US" sz="2900" dirty="0" err="1">
                <a:latin typeface="Times New Roman" pitchFamily="18" charset="0"/>
                <a:cs typeface="Times New Roman" pitchFamily="18" charset="0"/>
              </a:rPr>
              <a:t>hypoglycaemia</a:t>
            </a:r>
            <a:r>
              <a:rPr lang="en-US" sz="2900" dirty="0">
                <a:latin typeface="Times New Roman" pitchFamily="18" charset="0"/>
                <a:cs typeface="Times New Roman" pitchFamily="18" charset="0"/>
              </a:rPr>
              <a:t>, while </a:t>
            </a:r>
            <a:r>
              <a:rPr lang="en-US" sz="2900" dirty="0">
                <a:solidFill>
                  <a:srgbClr val="FFFF00"/>
                </a:solidFill>
                <a:latin typeface="Times New Roman" pitchFamily="18" charset="0"/>
                <a:cs typeface="Times New Roman" pitchFamily="18" charset="0"/>
              </a:rPr>
              <a:t>hybrid closed-loop systems</a:t>
            </a:r>
            <a:r>
              <a:rPr lang="en-US" sz="2900" dirty="0">
                <a:latin typeface="Times New Roman" pitchFamily="18" charset="0"/>
                <a:cs typeface="Times New Roman" pitchFamily="18" charset="0"/>
              </a:rPr>
              <a:t> result in both improvement in TIR and reduction in TBR ²</a:t>
            </a:r>
          </a:p>
        </p:txBody>
      </p:sp>
      <p:sp>
        <p:nvSpPr>
          <p:cNvPr id="5" name="Slide Number Placeholder 4"/>
          <p:cNvSpPr>
            <a:spLocks noGrp="1"/>
          </p:cNvSpPr>
          <p:nvPr>
            <p:ph type="sldNum" sz="quarter" idx="12"/>
          </p:nvPr>
        </p:nvSpPr>
        <p:spPr/>
        <p:txBody>
          <a:bodyPr/>
          <a:lstStyle/>
          <a:p>
            <a:fld id="{1A6E4302-6D73-4081-AF7E-E29A1A119CC3}" type="slidenum">
              <a:rPr lang="en-US" smtClean="0"/>
              <a:pPr/>
              <a:t>76</a:t>
            </a:fld>
            <a:endParaRPr lang="en-US"/>
          </a:p>
        </p:txBody>
      </p:sp>
      <p:sp>
        <p:nvSpPr>
          <p:cNvPr id="8" name="Rectangle 7">
            <a:extLst>
              <a:ext uri="{FF2B5EF4-FFF2-40B4-BE49-F238E27FC236}">
                <a16:creationId xmlns:a16="http://schemas.microsoft.com/office/drawing/2014/main" id="{7509CC18-3E12-4313-A0AB-C708C47B7511}"/>
              </a:ext>
            </a:extLst>
          </p:cNvPr>
          <p:cNvSpPr/>
          <p:nvPr/>
        </p:nvSpPr>
        <p:spPr>
          <a:xfrm>
            <a:off x="2286000" y="5760920"/>
            <a:ext cx="6705600" cy="954107"/>
          </a:xfrm>
          <a:prstGeom prst="rect">
            <a:avLst/>
          </a:prstGeom>
        </p:spPr>
        <p:txBody>
          <a:bodyPr wrap="square">
            <a:spAutoFit/>
          </a:bodyPr>
          <a:lstStyle/>
          <a:p>
            <a:pPr algn="just"/>
            <a:r>
              <a:rPr lang="en-US" sz="1400" b="1" dirty="0">
                <a:solidFill>
                  <a:srgbClr val="FFC000"/>
                </a:solidFill>
              </a:rPr>
              <a:t>1= (2013) Severe hypoglycemia and diabetic ketoacidosis in adults with type 1 diabetes: results from the T1D Exchange clinic registry. J Clin Endocrinol </a:t>
            </a:r>
            <a:r>
              <a:rPr lang="en-US" sz="1400" b="1" dirty="0" err="1">
                <a:solidFill>
                  <a:srgbClr val="FFC000"/>
                </a:solidFill>
              </a:rPr>
              <a:t>Metab</a:t>
            </a:r>
            <a:r>
              <a:rPr lang="en-US" sz="1400" b="1" dirty="0">
                <a:solidFill>
                  <a:srgbClr val="FFC000"/>
                </a:solidFill>
              </a:rPr>
              <a:t> 98(8):3411–3419 </a:t>
            </a:r>
          </a:p>
          <a:p>
            <a:pPr algn="just"/>
            <a:r>
              <a:rPr lang="en-US" sz="1400" b="1" dirty="0">
                <a:solidFill>
                  <a:srgbClr val="FFC000"/>
                </a:solidFill>
              </a:rPr>
              <a:t>2= (2019) Six-month randomized, multicenter trial of closed-loop control in type 1 diabetes. N </a:t>
            </a:r>
            <a:r>
              <a:rPr lang="en-US" sz="1400" b="1" dirty="0" err="1">
                <a:solidFill>
                  <a:srgbClr val="FFC000"/>
                </a:solidFill>
              </a:rPr>
              <a:t>Engl</a:t>
            </a:r>
            <a:r>
              <a:rPr lang="en-US" sz="1400" b="1" dirty="0">
                <a:solidFill>
                  <a:srgbClr val="FFC000"/>
                </a:solidFill>
              </a:rPr>
              <a:t> J Med 381(18):1707–1717</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96875"/>
          </a:bodyPr>
          <a:lstStyle/>
          <a:p>
            <a:pPr algn="just"/>
            <a:r>
              <a:rPr lang="en-US" sz="2800" dirty="0">
                <a:latin typeface="Times New Roman" pitchFamily="18" charset="0"/>
                <a:cs typeface="Times New Roman" pitchFamily="18" charset="0"/>
              </a:rPr>
              <a:t>Mortality from </a:t>
            </a:r>
            <a:r>
              <a:rPr lang="en-US" sz="2800" dirty="0" err="1">
                <a:latin typeface="Times New Roman" pitchFamily="18" charset="0"/>
                <a:cs typeface="Times New Roman" pitchFamily="18" charset="0"/>
              </a:rPr>
              <a:t>hypoglycaemia</a:t>
            </a:r>
            <a:r>
              <a:rPr lang="en-US" sz="2800" dirty="0">
                <a:latin typeface="Times New Roman" pitchFamily="18" charset="0"/>
                <a:cs typeface="Times New Roman" pitchFamily="18" charset="0"/>
              </a:rPr>
              <a:t> in type 1 diabetes is not trivial; One recent trial noted </a:t>
            </a:r>
            <a:r>
              <a:rPr lang="en-US" sz="2800" b="1" dirty="0">
                <a:solidFill>
                  <a:srgbClr val="FFFF00"/>
                </a:solidFill>
                <a:latin typeface="Times New Roman" pitchFamily="18" charset="0"/>
                <a:cs typeface="Times New Roman" pitchFamily="18" charset="0"/>
              </a:rPr>
              <a:t>more than 8% </a:t>
            </a:r>
            <a:r>
              <a:rPr lang="en-US" sz="2800" dirty="0">
                <a:latin typeface="Times New Roman" pitchFamily="18" charset="0"/>
                <a:cs typeface="Times New Roman" pitchFamily="18" charset="0"/>
              </a:rPr>
              <a:t>of deaths for those younger than 56 y were </a:t>
            </a:r>
            <a:r>
              <a:rPr lang="en-US" sz="2800" dirty="0">
                <a:solidFill>
                  <a:srgbClr val="FFFF00"/>
                </a:solidFill>
                <a:latin typeface="Times New Roman" pitchFamily="18" charset="0"/>
                <a:cs typeface="Times New Roman" pitchFamily="18" charset="0"/>
              </a:rPr>
              <a:t>from </a:t>
            </a:r>
            <a:r>
              <a:rPr lang="en-US" sz="2800" dirty="0" err="1">
                <a:solidFill>
                  <a:srgbClr val="FFFF00"/>
                </a:solidFill>
                <a:latin typeface="Times New Roman" pitchFamily="18" charset="0"/>
                <a:cs typeface="Times New Roman" pitchFamily="18" charset="0"/>
              </a:rPr>
              <a:t>hypoglycaemia</a:t>
            </a:r>
            <a:r>
              <a:rPr lang="en-US" sz="2800" dirty="0">
                <a:solidFill>
                  <a:srgbClr val="FFFF00"/>
                </a:solidFill>
                <a:latin typeface="Times New Roman" pitchFamily="18" charset="0"/>
                <a:cs typeface="Times New Roman" pitchFamily="18" charset="0"/>
              </a:rPr>
              <a:t> </a:t>
            </a:r>
            <a:r>
              <a:rPr lang="en-US" sz="2800" dirty="0">
                <a:latin typeface="Times New Roman" pitchFamily="18" charset="0"/>
                <a:cs typeface="Times New Roman" pitchFamily="18" charset="0"/>
              </a:rPr>
              <a:t>¹</a:t>
            </a:r>
          </a:p>
          <a:p>
            <a:pPr marL="0" indent="0" algn="just">
              <a:buNone/>
            </a:pPr>
            <a:endParaRPr lang="en-US" sz="1700" dirty="0">
              <a:latin typeface="Times New Roman" pitchFamily="18" charset="0"/>
              <a:cs typeface="Times New Roman" pitchFamily="18" charset="0"/>
            </a:endParaRPr>
          </a:p>
          <a:p>
            <a:pPr algn="just">
              <a:buFont typeface="Courier New" panose="02070309020205020404" pitchFamily="49" charset="0"/>
              <a:buChar char="o"/>
            </a:pPr>
            <a:r>
              <a:rPr lang="en-US" sz="2400" dirty="0">
                <a:latin typeface="Times New Roman" pitchFamily="18" charset="0"/>
                <a:cs typeface="Times New Roman" pitchFamily="18" charset="0"/>
              </a:rPr>
              <a:t>What may not be as well </a:t>
            </a:r>
            <a:r>
              <a:rPr lang="en-US" sz="2400" dirty="0" err="1">
                <a:latin typeface="Times New Roman" pitchFamily="18" charset="0"/>
                <a:cs typeface="Times New Roman" pitchFamily="18" charset="0"/>
              </a:rPr>
              <a:t>recognised</a:t>
            </a:r>
            <a:r>
              <a:rPr lang="en-US" sz="2400" dirty="0">
                <a:latin typeface="Times New Roman" pitchFamily="18" charset="0"/>
                <a:cs typeface="Times New Roman" pitchFamily="18" charset="0"/>
              </a:rPr>
              <a:t> is that Level 3 </a:t>
            </a:r>
            <a:r>
              <a:rPr lang="en-US" sz="2400" dirty="0" err="1">
                <a:latin typeface="Times New Roman" pitchFamily="18" charset="0"/>
                <a:cs typeface="Times New Roman" pitchFamily="18" charset="0"/>
              </a:rPr>
              <a:t>hypoglycaemia</a:t>
            </a:r>
            <a:r>
              <a:rPr lang="en-US" sz="2400" dirty="0">
                <a:latin typeface="Times New Roman" pitchFamily="18" charset="0"/>
                <a:cs typeface="Times New Roman" pitchFamily="18" charset="0"/>
              </a:rPr>
              <a:t> is also associated with:</a:t>
            </a:r>
          </a:p>
          <a:p>
            <a:pPr algn="just"/>
            <a:r>
              <a:rPr lang="en-US" sz="2400" dirty="0">
                <a:latin typeface="Times New Roman" pitchFamily="18" charset="0"/>
                <a:cs typeface="Times New Roman" pitchFamily="18" charset="0"/>
              </a:rPr>
              <a:t>Major microvascular events</a:t>
            </a:r>
          </a:p>
          <a:p>
            <a:pPr algn="just"/>
            <a:r>
              <a:rPr lang="en-US" sz="2400" dirty="0">
                <a:latin typeface="Times New Roman" pitchFamily="18" charset="0"/>
                <a:cs typeface="Times New Roman" pitchFamily="18" charset="0"/>
              </a:rPr>
              <a:t>Non-cardiovascular disease</a:t>
            </a:r>
          </a:p>
          <a:p>
            <a:pPr algn="just"/>
            <a:r>
              <a:rPr lang="en-US" sz="2400" dirty="0">
                <a:solidFill>
                  <a:srgbClr val="FFFF00"/>
                </a:solidFill>
                <a:latin typeface="Times New Roman" pitchFamily="18" charset="0"/>
                <a:cs typeface="Times New Roman" pitchFamily="18" charset="0"/>
              </a:rPr>
              <a:t>Death</a:t>
            </a:r>
            <a:r>
              <a:rPr lang="en-US" sz="2400" dirty="0">
                <a:latin typeface="Times New Roman" pitchFamily="18" charset="0"/>
                <a:cs typeface="Times New Roman" pitchFamily="18" charset="0"/>
              </a:rPr>
              <a:t> from any cause, </a:t>
            </a:r>
          </a:p>
          <a:p>
            <a:pPr algn="just">
              <a:buFont typeface="Wingdings" panose="05000000000000000000" pitchFamily="2" charset="2"/>
              <a:buChar char="§"/>
            </a:pPr>
            <a:r>
              <a:rPr lang="en-US" sz="2400" dirty="0">
                <a:latin typeface="Times New Roman" pitchFamily="18" charset="0"/>
                <a:cs typeface="Times New Roman" pitchFamily="18" charset="0"/>
              </a:rPr>
              <a:t>Much of this evidence is obtained from people with type 2 DM</a:t>
            </a:r>
          </a:p>
          <a:p>
            <a:pPr marL="0" indent="0" algn="just">
              <a:buNone/>
            </a:pPr>
            <a:endParaRPr lang="en-US" sz="2400" dirty="0">
              <a:latin typeface="Times New Roman" pitchFamily="18" charset="0"/>
              <a:cs typeface="Times New Roman" pitchFamily="18" charset="0"/>
            </a:endParaRPr>
          </a:p>
          <a:p>
            <a:pPr algn="just">
              <a:buNone/>
            </a:pPr>
            <a:endParaRPr lang="en-US" sz="2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77</a:t>
            </a:fld>
            <a:endParaRPr lang="en-US"/>
          </a:p>
        </p:txBody>
      </p:sp>
      <p:sp>
        <p:nvSpPr>
          <p:cNvPr id="6" name="Rectangle 5">
            <a:extLst>
              <a:ext uri="{FF2B5EF4-FFF2-40B4-BE49-F238E27FC236}">
                <a16:creationId xmlns:a16="http://schemas.microsoft.com/office/drawing/2014/main" id="{B9A5C09F-BC98-411E-990D-F2099F2F7791}"/>
              </a:ext>
            </a:extLst>
          </p:cNvPr>
          <p:cNvSpPr/>
          <p:nvPr/>
        </p:nvSpPr>
        <p:spPr>
          <a:xfrm>
            <a:off x="2590800" y="5562600"/>
            <a:ext cx="6324600" cy="1169551"/>
          </a:xfrm>
          <a:prstGeom prst="rect">
            <a:avLst/>
          </a:prstGeom>
        </p:spPr>
        <p:txBody>
          <a:bodyPr wrap="square">
            <a:spAutoFit/>
          </a:bodyPr>
          <a:lstStyle/>
          <a:p>
            <a:pPr algn="just"/>
            <a:r>
              <a:rPr lang="en-US" sz="1400" b="1" dirty="0">
                <a:solidFill>
                  <a:srgbClr val="FFC000"/>
                </a:solidFill>
              </a:rPr>
              <a:t>1= (2017) Causes of death in childhood-onset type 1 diabetes: long-term follow-up. </a:t>
            </a:r>
            <a:r>
              <a:rPr lang="en-US" sz="1400" b="1" dirty="0" err="1">
                <a:solidFill>
                  <a:srgbClr val="FFC000"/>
                </a:solidFill>
              </a:rPr>
              <a:t>Diabet</a:t>
            </a:r>
            <a:r>
              <a:rPr lang="en-US" sz="1400" b="1" dirty="0">
                <a:solidFill>
                  <a:srgbClr val="FFC000"/>
                </a:solidFill>
              </a:rPr>
              <a:t> Med 34(1):56–63</a:t>
            </a:r>
          </a:p>
          <a:p>
            <a:pPr algn="just"/>
            <a:r>
              <a:rPr lang="en-US" sz="1400" b="1" dirty="0">
                <a:solidFill>
                  <a:srgbClr val="FFC000"/>
                </a:solidFill>
              </a:rPr>
              <a:t>2= (2019) </a:t>
            </a:r>
            <a:r>
              <a:rPr lang="en-US" sz="1400" b="1" dirty="0" err="1">
                <a:solidFill>
                  <a:srgbClr val="FFC000"/>
                </a:solidFill>
              </a:rPr>
              <a:t>Hypoglycaemia</a:t>
            </a:r>
            <a:r>
              <a:rPr lang="en-US" sz="1400" b="1" dirty="0">
                <a:solidFill>
                  <a:srgbClr val="FFC000"/>
                </a:solidFill>
              </a:rPr>
              <a:t>, cardiovascular disease, and mortality in diabetes: epidemiology, pathogenesis, and management. Lancet Diabetes Endocrinol 7(5):385–396 </a:t>
            </a:r>
            <a:endParaRPr lang="fa-IR" sz="1400" b="1" dirty="0">
              <a:solidFill>
                <a:srgbClr val="FFC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89375" lnSpcReduction="20000"/>
          </a:bodyPr>
          <a:lstStyle/>
          <a:p>
            <a:pPr algn="just"/>
            <a:r>
              <a:rPr lang="en-US" sz="2800" dirty="0">
                <a:solidFill>
                  <a:srgbClr val="FFFF00"/>
                </a:solidFill>
                <a:latin typeface="Times New Roman" pitchFamily="18" charset="0"/>
                <a:cs typeface="Times New Roman" pitchFamily="18" charset="0"/>
              </a:rPr>
              <a:t>Cardiac arrhythmias </a:t>
            </a:r>
            <a:r>
              <a:rPr lang="en-US" sz="2800" dirty="0">
                <a:latin typeface="Times New Roman" pitchFamily="18" charset="0"/>
                <a:cs typeface="Times New Roman" pitchFamily="18" charset="0"/>
              </a:rPr>
              <a:t>have been reported to be induced by </a:t>
            </a:r>
            <a:r>
              <a:rPr lang="en-US" sz="2800" dirty="0" err="1">
                <a:latin typeface="Times New Roman" pitchFamily="18" charset="0"/>
                <a:cs typeface="Times New Roman" pitchFamily="18" charset="0"/>
              </a:rPr>
              <a:t>hypoglycaemia</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Emerging evidence suggests that the association between </a:t>
            </a:r>
            <a:r>
              <a:rPr lang="en-US" sz="2800" dirty="0" err="1">
                <a:latin typeface="Times New Roman" pitchFamily="18" charset="0"/>
                <a:cs typeface="Times New Roman" pitchFamily="18" charset="0"/>
              </a:rPr>
              <a:t>hypoglycaemia</a:t>
            </a:r>
            <a:r>
              <a:rPr lang="en-US" sz="2800" dirty="0">
                <a:latin typeface="Times New Roman" pitchFamily="18" charset="0"/>
                <a:cs typeface="Times New Roman" pitchFamily="18" charset="0"/>
              </a:rPr>
              <a:t> and cardiovascular events and mortality is likely to be </a:t>
            </a:r>
            <a:r>
              <a:rPr lang="en-US" sz="2800" dirty="0">
                <a:solidFill>
                  <a:srgbClr val="FFFF00"/>
                </a:solidFill>
                <a:latin typeface="Times New Roman" pitchFamily="18" charset="0"/>
                <a:cs typeface="Times New Roman" pitchFamily="18" charset="0"/>
              </a:rPr>
              <a:t>multifactorial</a:t>
            </a:r>
            <a:r>
              <a:rPr lang="en-US" sz="2800" dirty="0">
                <a:latin typeface="Times New Roman" pitchFamily="18" charset="0"/>
                <a:cs typeface="Times New Roman" pitchFamily="18" charset="0"/>
              </a:rPr>
              <a:t>.</a:t>
            </a:r>
          </a:p>
          <a:p>
            <a:pPr algn="just"/>
            <a:r>
              <a:rPr lang="en-US" sz="2800" dirty="0" err="1">
                <a:latin typeface="Times New Roman" pitchFamily="18" charset="0"/>
                <a:cs typeface="Times New Roman" pitchFamily="18" charset="0"/>
              </a:rPr>
              <a:t>Hypoglycaemia</a:t>
            </a:r>
            <a:r>
              <a:rPr lang="en-US" sz="2800" dirty="0">
                <a:latin typeface="Times New Roman" pitchFamily="18" charset="0"/>
                <a:cs typeface="Times New Roman" pitchFamily="18" charset="0"/>
              </a:rPr>
              <a:t>  is occurring more frequently in people with comorbidities who are also more likely to die than those without.</a:t>
            </a:r>
          </a:p>
          <a:p>
            <a:pPr algn="just">
              <a:buFont typeface="Courier New" panose="02070309020205020404" pitchFamily="49" charset="0"/>
              <a:buChar char="o"/>
            </a:pPr>
            <a:endParaRPr lang="en-US" sz="2800" dirty="0">
              <a:latin typeface="Times New Roman" pitchFamily="18" charset="0"/>
              <a:cs typeface="Times New Roman" pitchFamily="18" charset="0"/>
            </a:endParaRPr>
          </a:p>
          <a:p>
            <a:pPr algn="just">
              <a:buFont typeface="Wingdings" panose="05000000000000000000" pitchFamily="2" charset="2"/>
              <a:buChar char="Ø"/>
            </a:pPr>
            <a:r>
              <a:rPr lang="en-US" sz="2800" dirty="0">
                <a:latin typeface="Times New Roman" pitchFamily="18" charset="0"/>
                <a:cs typeface="Times New Roman" pitchFamily="18" charset="0"/>
              </a:rPr>
              <a:t>Independent of other risk factors and comorbidities, more episodes of severe </a:t>
            </a:r>
            <a:r>
              <a:rPr lang="en-US" sz="2800" dirty="0" err="1">
                <a:latin typeface="Times New Roman" pitchFamily="18" charset="0"/>
                <a:cs typeface="Times New Roman" pitchFamily="18" charset="0"/>
              </a:rPr>
              <a:t>hypoglycaemia</a:t>
            </a:r>
            <a:r>
              <a:rPr lang="en-US" sz="2800" dirty="0">
                <a:latin typeface="Times New Roman" pitchFamily="18" charset="0"/>
                <a:cs typeface="Times New Roman" pitchFamily="18" charset="0"/>
              </a:rPr>
              <a:t> were associated with greater </a:t>
            </a:r>
            <a:r>
              <a:rPr lang="en-US" sz="2800" b="1" dirty="0">
                <a:solidFill>
                  <a:srgbClr val="FFFF00"/>
                </a:solidFill>
                <a:latin typeface="Times New Roman" pitchFamily="18" charset="0"/>
                <a:cs typeface="Times New Roman" pitchFamily="18" charset="0"/>
              </a:rPr>
              <a:t>decrements in psychomotor </a:t>
            </a:r>
            <a:r>
              <a:rPr lang="en-US" sz="2800" b="1" dirty="0">
                <a:latin typeface="Times New Roman" pitchFamily="18" charset="0"/>
                <a:cs typeface="Times New Roman" pitchFamily="18" charset="0"/>
              </a:rPr>
              <a:t>and</a:t>
            </a:r>
            <a:r>
              <a:rPr lang="en-US" sz="2800" b="1" dirty="0">
                <a:solidFill>
                  <a:srgbClr val="FFFF00"/>
                </a:solidFill>
                <a:latin typeface="Times New Roman" pitchFamily="18" charset="0"/>
                <a:cs typeface="Times New Roman" pitchFamily="18" charset="0"/>
              </a:rPr>
              <a:t> mental efficiency </a:t>
            </a:r>
            <a:r>
              <a:rPr lang="en-US" sz="2800" dirty="0">
                <a:latin typeface="Times New Roman" pitchFamily="18" charset="0"/>
                <a:cs typeface="Times New Roman" pitchFamily="18" charset="0"/>
              </a:rPr>
              <a:t>that were most notable after 32 years of follow-up ¹</a:t>
            </a:r>
          </a:p>
          <a:p>
            <a:pPr algn="just">
              <a:buNone/>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78</a:t>
            </a:fld>
            <a:endParaRPr lang="en-US"/>
          </a:p>
        </p:txBody>
      </p:sp>
      <p:sp>
        <p:nvSpPr>
          <p:cNvPr id="6" name="Rectangle 5">
            <a:extLst>
              <a:ext uri="{FF2B5EF4-FFF2-40B4-BE49-F238E27FC236}">
                <a16:creationId xmlns:a16="http://schemas.microsoft.com/office/drawing/2014/main" id="{B9A5C09F-BC98-411E-990D-F2099F2F7791}"/>
              </a:ext>
            </a:extLst>
          </p:cNvPr>
          <p:cNvSpPr/>
          <p:nvPr/>
        </p:nvSpPr>
        <p:spPr>
          <a:xfrm>
            <a:off x="914400" y="5884030"/>
            <a:ext cx="8077200" cy="830997"/>
          </a:xfrm>
          <a:prstGeom prst="rect">
            <a:avLst/>
          </a:prstGeom>
        </p:spPr>
        <p:txBody>
          <a:bodyPr wrap="square">
            <a:spAutoFit/>
          </a:bodyPr>
          <a:lstStyle/>
          <a:p>
            <a:pPr algn="just"/>
            <a:r>
              <a:rPr lang="en-US" sz="1200" b="1" dirty="0">
                <a:solidFill>
                  <a:srgbClr val="FFC000"/>
                </a:solidFill>
              </a:rPr>
              <a:t>1= (2019) </a:t>
            </a:r>
            <a:r>
              <a:rPr lang="en-US" sz="1200" b="1" dirty="0" err="1">
                <a:solidFill>
                  <a:srgbClr val="FFC000"/>
                </a:solidFill>
              </a:rPr>
              <a:t>Hypoglycaemia</a:t>
            </a:r>
            <a:r>
              <a:rPr lang="en-US" sz="1200" b="1" dirty="0">
                <a:solidFill>
                  <a:srgbClr val="FFC000"/>
                </a:solidFill>
              </a:rPr>
              <a:t>, cardiovascular disease, and mortality in diabetes: epidemiology, pathogenesis, and management. Lancet Diabetes Endocrinol 7(5):385–396 </a:t>
            </a:r>
          </a:p>
          <a:p>
            <a:pPr algn="just"/>
            <a:r>
              <a:rPr lang="en-US" sz="1200" b="1" dirty="0">
                <a:solidFill>
                  <a:srgbClr val="FFC000"/>
                </a:solidFill>
              </a:rPr>
              <a:t>2= (2021) Cognitive performance declines in older adults with type 1 diabetes: results from 32 years of follow-up in the DCCT and EDIC study. Lancet Diabetes Endocrinol 9(7):436–445 </a:t>
            </a:r>
          </a:p>
        </p:txBody>
      </p:sp>
    </p:spTree>
    <p:extLst>
      <p:ext uri="{BB962C8B-B14F-4D97-AF65-F5344CB8AC3E}">
        <p14:creationId xmlns:p14="http://schemas.microsoft.com/office/powerpoint/2010/main" val="25685169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1"/>
            <a:ext cx="8229600" cy="2286000"/>
          </a:xfrm>
        </p:spPr>
        <p:txBody>
          <a:bodyPr>
            <a:normAutofit fontScale="59375" lnSpcReduction="20000"/>
          </a:bodyPr>
          <a:lstStyle/>
          <a:p>
            <a:pPr algn="just"/>
            <a:r>
              <a:rPr lang="en-US" dirty="0">
                <a:latin typeface="Calibri" panose="020F0502020204030204" pitchFamily="34" charset="0"/>
                <a:cs typeface="Calibri" panose="020F0502020204030204" pitchFamily="34" charset="0"/>
              </a:rPr>
              <a:t>Impaired awareness of hypoglycemia (IAH) </a:t>
            </a:r>
          </a:p>
          <a:p>
            <a:pPr algn="just"/>
            <a:endParaRPr lang="en-US" dirty="0">
              <a:latin typeface="Calibri" panose="020F0502020204030204" pitchFamily="34" charset="0"/>
              <a:cs typeface="Calibri" panose="020F0502020204030204" pitchFamily="34" charset="0"/>
            </a:endParaRPr>
          </a:p>
          <a:p>
            <a:pPr algn="just"/>
            <a:r>
              <a:rPr lang="en-US" dirty="0">
                <a:latin typeface="Times New Roman" pitchFamily="18" charset="0"/>
                <a:cs typeface="Times New Roman" pitchFamily="18" charset="0"/>
              </a:rPr>
              <a:t>IAH is a reduction in the ability to recognize low blood glucose levels</a:t>
            </a:r>
          </a:p>
          <a:p>
            <a:pPr algn="just"/>
            <a:r>
              <a:rPr lang="en-US" sz="3300" dirty="0">
                <a:latin typeface="Times New Roman" pitchFamily="18" charset="0"/>
                <a:cs typeface="Times New Roman" pitchFamily="18" charset="0"/>
              </a:rPr>
              <a:t>Identified in approximately </a:t>
            </a:r>
            <a:r>
              <a:rPr lang="en-US" sz="3300" dirty="0">
                <a:solidFill>
                  <a:srgbClr val="FFFF00"/>
                </a:solidFill>
                <a:latin typeface="Times New Roman" pitchFamily="18" charset="0"/>
                <a:cs typeface="Times New Roman" pitchFamily="18" charset="0"/>
              </a:rPr>
              <a:t>25% of patients </a:t>
            </a:r>
            <a:r>
              <a:rPr lang="en-US" sz="3300" dirty="0">
                <a:latin typeface="Times New Roman" pitchFamily="18" charset="0"/>
                <a:cs typeface="Times New Roman" pitchFamily="18" charset="0"/>
              </a:rPr>
              <a:t>with type 1 diabetes</a:t>
            </a:r>
          </a:p>
          <a:p>
            <a:pPr algn="just"/>
            <a:r>
              <a:rPr lang="en-US" sz="3300" dirty="0">
                <a:latin typeface="Times New Roman" pitchFamily="18" charset="0"/>
                <a:cs typeface="Times New Roman" pitchFamily="18" charset="0"/>
              </a:rPr>
              <a:t>IAH has </a:t>
            </a:r>
            <a:r>
              <a:rPr lang="en-US" dirty="0">
                <a:latin typeface="Times New Roman" pitchFamily="18" charset="0"/>
                <a:cs typeface="Times New Roman" pitchFamily="18" charset="0"/>
              </a:rPr>
              <a:t>complex pathophysiology, and might lead to serious and potentially </a:t>
            </a:r>
            <a:r>
              <a:rPr lang="en-US" dirty="0">
                <a:solidFill>
                  <a:srgbClr val="FFFF00"/>
                </a:solidFill>
                <a:latin typeface="Times New Roman" pitchFamily="18" charset="0"/>
                <a:cs typeface="Times New Roman" pitchFamily="18" charset="0"/>
              </a:rPr>
              <a:t>lethal consequences </a:t>
            </a:r>
            <a:r>
              <a:rPr lang="en-US" dirty="0">
                <a:latin typeface="Times New Roman" pitchFamily="18" charset="0"/>
                <a:cs typeface="Times New Roman" pitchFamily="18" charset="0"/>
              </a:rPr>
              <a:t>in patients with diabetes, particularly in those with more advanced disease and comorbidities </a:t>
            </a:r>
          </a:p>
          <a:p>
            <a:pPr algn="just"/>
            <a:r>
              <a:rPr lang="en-US" dirty="0">
                <a:solidFill>
                  <a:srgbClr val="FFFF00"/>
                </a:solidFill>
                <a:latin typeface="Times New Roman" pitchFamily="18" charset="0"/>
                <a:cs typeface="Times New Roman" pitchFamily="18" charset="0"/>
              </a:rPr>
              <a:t>CGM</a:t>
            </a:r>
            <a:r>
              <a:rPr lang="en-US" dirty="0">
                <a:latin typeface="Times New Roman" pitchFamily="18" charset="0"/>
                <a:cs typeface="Times New Roman" pitchFamily="18" charset="0"/>
              </a:rPr>
              <a:t> is an effective tool to help reduce hypoglycemia and IAH in type 1 DM</a:t>
            </a:r>
          </a:p>
        </p:txBody>
      </p:sp>
      <p:sp>
        <p:nvSpPr>
          <p:cNvPr id="6" name="Rectangle 5">
            <a:extLst>
              <a:ext uri="{FF2B5EF4-FFF2-40B4-BE49-F238E27FC236}">
                <a16:creationId xmlns:a16="http://schemas.microsoft.com/office/drawing/2014/main" id="{4CD90C59-BB09-427D-9659-5371FA62F07A}"/>
              </a:ext>
            </a:extLst>
          </p:cNvPr>
          <p:cNvSpPr/>
          <p:nvPr/>
        </p:nvSpPr>
        <p:spPr>
          <a:xfrm>
            <a:off x="2438400" y="6324600"/>
            <a:ext cx="6705600" cy="523220"/>
          </a:xfrm>
          <a:prstGeom prst="rect">
            <a:avLst/>
          </a:prstGeom>
        </p:spPr>
        <p:txBody>
          <a:bodyPr wrap="square">
            <a:spAutoFit/>
          </a:bodyPr>
          <a:lstStyle/>
          <a:p>
            <a:pPr algn="just"/>
            <a:r>
              <a:rPr lang="en-US" sz="1400" b="1" dirty="0">
                <a:solidFill>
                  <a:srgbClr val="FFC000"/>
                </a:solidFill>
              </a:rPr>
              <a:t>(2020) Hypoglycemia unawareness and autonomic dysfunction in diabetes: lessons learned and roles of diabetes technologies. J Diabetes </a:t>
            </a:r>
            <a:r>
              <a:rPr lang="en-US" sz="1400" b="1" dirty="0" err="1">
                <a:solidFill>
                  <a:srgbClr val="FFC000"/>
                </a:solidFill>
              </a:rPr>
              <a:t>Investig</a:t>
            </a:r>
            <a:r>
              <a:rPr lang="en-US" sz="1400" b="1" dirty="0">
                <a:solidFill>
                  <a:srgbClr val="FFC000"/>
                </a:solidFill>
              </a:rPr>
              <a:t> 11(6):1388–1402. </a:t>
            </a:r>
            <a:endParaRPr lang="fa-IR" sz="1400" b="1" dirty="0">
              <a:solidFill>
                <a:srgbClr val="FFC000"/>
              </a:solidFill>
            </a:endParaRPr>
          </a:p>
        </p:txBody>
      </p:sp>
      <p:pic>
        <p:nvPicPr>
          <p:cNvPr id="7" name="Picture 6">
            <a:extLst>
              <a:ext uri="{FF2B5EF4-FFF2-40B4-BE49-F238E27FC236}">
                <a16:creationId xmlns:a16="http://schemas.microsoft.com/office/drawing/2014/main" id="{C3FC5764-4404-46EA-BD46-B693F45BFF06}"/>
              </a:ext>
            </a:extLst>
          </p:cNvPr>
          <p:cNvPicPr>
            <a:picLocks noChangeAspect="1"/>
          </p:cNvPicPr>
          <p:nvPr/>
        </p:nvPicPr>
        <p:blipFill>
          <a:blip r:embed="rId3"/>
          <a:stretch>
            <a:fillRect/>
          </a:stretch>
        </p:blipFill>
        <p:spPr>
          <a:xfrm>
            <a:off x="871537" y="3848100"/>
            <a:ext cx="7434263" cy="2476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5197475"/>
          </a:xfrm>
        </p:spPr>
        <p:txBody>
          <a:bodyPr>
            <a:normAutofit fontScale="81875" lnSpcReduction="20000"/>
          </a:bodyPr>
          <a:lstStyle/>
          <a:p>
            <a:pPr algn="just"/>
            <a:r>
              <a:rPr lang="en-US" dirty="0">
                <a:latin typeface="Times New Roman" pitchFamily="18" charset="0"/>
                <a:cs typeface="Times New Roman" pitchFamily="18" charset="0"/>
              </a:rPr>
              <a:t>The discovery of insulin transformed the lives of many people, </a:t>
            </a:r>
            <a:r>
              <a:rPr lang="en-US" dirty="0">
                <a:solidFill>
                  <a:srgbClr val="FFFF00"/>
                </a:solidFill>
                <a:latin typeface="Times New Roman" pitchFamily="18" charset="0"/>
                <a:cs typeface="Times New Roman" pitchFamily="18" charset="0"/>
              </a:rPr>
              <a:t>but</a:t>
            </a:r>
            <a:r>
              <a:rPr lang="en-US" dirty="0">
                <a:latin typeface="Times New Roman" pitchFamily="18" charset="0"/>
                <a:cs typeface="Times New Roman" pitchFamily="18" charset="0"/>
              </a:rPr>
              <a:t> still type 1 diabetes is associated with the development of </a:t>
            </a:r>
            <a:r>
              <a:rPr lang="en-US" dirty="0">
                <a:solidFill>
                  <a:srgbClr val="FFFF00"/>
                </a:solidFill>
                <a:latin typeface="Times New Roman" pitchFamily="18" charset="0"/>
                <a:cs typeface="Times New Roman" pitchFamily="18" charset="0"/>
              </a:rPr>
              <a:t>long-term complications </a:t>
            </a:r>
            <a:r>
              <a:rPr lang="en-US" dirty="0">
                <a:latin typeface="Times New Roman" pitchFamily="18" charset="0"/>
                <a:cs typeface="Times New Roman" pitchFamily="18" charset="0"/>
              </a:rPr>
              <a:t>and </a:t>
            </a:r>
            <a:r>
              <a:rPr lang="en-US" dirty="0">
                <a:solidFill>
                  <a:srgbClr val="FFFF00"/>
                </a:solidFill>
                <a:latin typeface="Times New Roman" pitchFamily="18" charset="0"/>
                <a:cs typeface="Times New Roman" pitchFamily="18" charset="0"/>
              </a:rPr>
              <a:t>shortened life expectancy</a:t>
            </a:r>
            <a:r>
              <a:rPr lang="en-US" dirty="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lgn="just"/>
            <a:r>
              <a:rPr lang="en-US" dirty="0" err="1">
                <a:latin typeface="Times New Roman" pitchFamily="18" charset="0"/>
                <a:cs typeface="Times New Roman" pitchFamily="18" charset="0"/>
              </a:rPr>
              <a:t>Recognising</a:t>
            </a:r>
            <a:r>
              <a:rPr lang="en-US" dirty="0">
                <a:latin typeface="Times New Roman" pitchFamily="18" charset="0"/>
                <a:cs typeface="Times New Roman" pitchFamily="18" charset="0"/>
              </a:rPr>
              <a:t> the ongoing challenge of type 1 diabetes and </a:t>
            </a:r>
            <a:r>
              <a:rPr lang="en-US" dirty="0">
                <a:solidFill>
                  <a:srgbClr val="FFFF00"/>
                </a:solidFill>
                <a:latin typeface="Times New Roman" pitchFamily="18" charset="0"/>
                <a:cs typeface="Times New Roman" pitchFamily="18" charset="0"/>
              </a:rPr>
              <a:t>the rapid development of new treatments and technologies</a:t>
            </a:r>
            <a:r>
              <a:rPr lang="en-US" dirty="0">
                <a:latin typeface="Times New Roman" pitchFamily="18" charset="0"/>
                <a:cs typeface="Times New Roman" pitchFamily="18" charset="0"/>
              </a:rPr>
              <a:t>, the European Association for the Study of Diabetes (EASD) and the American Diabetes Association (ADA) convened a writing group to develop a </a:t>
            </a:r>
            <a:r>
              <a:rPr lang="en-US" b="1" dirty="0">
                <a:solidFill>
                  <a:srgbClr val="FFFF00"/>
                </a:solidFill>
                <a:latin typeface="Times New Roman" pitchFamily="18" charset="0"/>
                <a:cs typeface="Times New Roman" pitchFamily="18" charset="0"/>
              </a:rPr>
              <a:t>consensus report </a:t>
            </a:r>
            <a:r>
              <a:rPr lang="en-US" dirty="0">
                <a:latin typeface="Times New Roman" pitchFamily="18" charset="0"/>
                <a:cs typeface="Times New Roman" pitchFamily="18" charset="0"/>
              </a:rPr>
              <a:t>on the management of type1diabetes in adults.</a:t>
            </a:r>
          </a:p>
          <a:p>
            <a:pPr algn="just"/>
            <a:endParaRPr lang="en-US" sz="3100" dirty="0">
              <a:latin typeface="Times New Roman" pitchFamily="18" charset="0"/>
              <a:cs typeface="Times New Roman" pitchFamily="18" charset="0"/>
            </a:endParaRPr>
          </a:p>
          <a:p>
            <a:pPr algn="just"/>
            <a:r>
              <a:rPr lang="en-US" sz="3100" dirty="0">
                <a:latin typeface="Times New Roman" pitchFamily="18" charset="0"/>
                <a:cs typeface="Times New Roman" pitchFamily="18" charset="0"/>
              </a:rPr>
              <a:t>Aimed to highlight the major areas of care that healthcare professionals should consider</a:t>
            </a:r>
          </a:p>
        </p:txBody>
      </p:sp>
      <p:sp>
        <p:nvSpPr>
          <p:cNvPr id="5" name="Slide Number Placeholder 4"/>
          <p:cNvSpPr>
            <a:spLocks noGrp="1"/>
          </p:cNvSpPr>
          <p:nvPr>
            <p:ph type="sldNum" sz="quarter" idx="12"/>
          </p:nvPr>
        </p:nvSpPr>
        <p:spPr/>
        <p:txBody>
          <a:bodyPr/>
          <a:lstStyle/>
          <a:p>
            <a:fld id="{1A6E4302-6D73-4081-AF7E-E29A1A119CC3}"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48559" y="1518157"/>
            <a:ext cx="8229600" cy="4654043"/>
          </a:xfrm>
        </p:spPr>
        <p:txBody>
          <a:bodyPr>
            <a:normAutofit fontScale="96875"/>
          </a:bodyPr>
          <a:lstStyle/>
          <a:p>
            <a:pPr algn="just">
              <a:buFont typeface="Wingdings" panose="05000000000000000000" pitchFamily="2" charset="2"/>
              <a:buChar char="ü"/>
            </a:pPr>
            <a:r>
              <a:rPr lang="en-US" sz="2500" dirty="0">
                <a:latin typeface="Times New Roman" pitchFamily="18" charset="0"/>
                <a:cs typeface="Times New Roman" pitchFamily="18" charset="0"/>
              </a:rPr>
              <a:t>Another good test for </a:t>
            </a:r>
            <a:r>
              <a:rPr lang="en-US" sz="2500" dirty="0" err="1">
                <a:latin typeface="Times New Roman" pitchFamily="18" charset="0"/>
                <a:cs typeface="Times New Roman" pitchFamily="18" charset="0"/>
              </a:rPr>
              <a:t>hypoglycaemia</a:t>
            </a:r>
            <a:r>
              <a:rPr lang="en-US" sz="2500" dirty="0">
                <a:latin typeface="Times New Roman" pitchFamily="18" charset="0"/>
                <a:cs typeface="Times New Roman" pitchFamily="18" charset="0"/>
              </a:rPr>
              <a:t> awareness is to </a:t>
            </a:r>
            <a:r>
              <a:rPr lang="en-US" sz="2500" dirty="0">
                <a:solidFill>
                  <a:srgbClr val="FFFF00"/>
                </a:solidFill>
                <a:latin typeface="Times New Roman" pitchFamily="18" charset="0"/>
                <a:cs typeface="Times New Roman" pitchFamily="18" charset="0"/>
              </a:rPr>
              <a:t>ask</a:t>
            </a:r>
            <a:r>
              <a:rPr lang="en-US" sz="2500" dirty="0">
                <a:latin typeface="Times New Roman" pitchFamily="18" charset="0"/>
                <a:cs typeface="Times New Roman" pitchFamily="18" charset="0"/>
              </a:rPr>
              <a:t>: </a:t>
            </a:r>
          </a:p>
          <a:p>
            <a:pPr algn="just">
              <a:buFont typeface="Wingdings" panose="05000000000000000000" pitchFamily="2" charset="2"/>
              <a:buChar char="ü"/>
            </a:pPr>
            <a:r>
              <a:rPr lang="en-US" sz="2500" dirty="0">
                <a:latin typeface="Times New Roman" pitchFamily="18" charset="0"/>
                <a:cs typeface="Times New Roman" pitchFamily="18" charset="0"/>
              </a:rPr>
              <a:t>Do your symptoms of </a:t>
            </a:r>
            <a:r>
              <a:rPr lang="en-US" sz="2500" dirty="0" err="1">
                <a:latin typeface="Times New Roman" pitchFamily="18" charset="0"/>
                <a:cs typeface="Times New Roman" pitchFamily="18" charset="0"/>
              </a:rPr>
              <a:t>hypoglycaemia</a:t>
            </a:r>
            <a:r>
              <a:rPr lang="en-US" sz="2500" dirty="0">
                <a:latin typeface="Times New Roman" pitchFamily="18" charset="0"/>
                <a:cs typeface="Times New Roman" pitchFamily="18" charset="0"/>
              </a:rPr>
              <a:t> usually occur at a blood glucose level of ≥54 </a:t>
            </a:r>
            <a:r>
              <a:rPr lang="en-US" sz="2000" dirty="0">
                <a:latin typeface="Times New Roman" pitchFamily="18" charset="0"/>
                <a:cs typeface="Times New Roman" pitchFamily="18" charset="0"/>
              </a:rPr>
              <a:t>mg/dl </a:t>
            </a:r>
            <a:r>
              <a:rPr lang="en-US" sz="2500" dirty="0">
                <a:latin typeface="Times New Roman" pitchFamily="18" charset="0"/>
                <a:cs typeface="Times New Roman" pitchFamily="18" charset="0"/>
              </a:rPr>
              <a:t>or &lt;54 </a:t>
            </a:r>
            <a:r>
              <a:rPr lang="en-US" sz="2000" dirty="0">
                <a:latin typeface="Times New Roman" pitchFamily="18" charset="0"/>
                <a:cs typeface="Times New Roman" pitchFamily="18" charset="0"/>
              </a:rPr>
              <a:t>mg/dl </a:t>
            </a:r>
            <a:r>
              <a:rPr lang="en-US" sz="2500" dirty="0">
                <a:latin typeface="Times New Roman" pitchFamily="18" charset="0"/>
                <a:cs typeface="Times New Roman" pitchFamily="18" charset="0"/>
              </a:rPr>
              <a:t>or do you not feel symptoms?’ Those responding, ‘less than 54 </a:t>
            </a:r>
            <a:r>
              <a:rPr lang="en-US" sz="2000" dirty="0">
                <a:latin typeface="Times New Roman" pitchFamily="18" charset="0"/>
                <a:cs typeface="Times New Roman" pitchFamily="18" charset="0"/>
              </a:rPr>
              <a:t>mg/dl</a:t>
            </a:r>
            <a:r>
              <a:rPr lang="en-US" sz="2500" dirty="0">
                <a:latin typeface="Times New Roman" pitchFamily="18" charset="0"/>
                <a:cs typeface="Times New Roman" pitchFamily="18" charset="0"/>
              </a:rPr>
              <a:t>’ or not experiencing symptoms have a </a:t>
            </a:r>
            <a:r>
              <a:rPr lang="en-US" sz="2500" dirty="0">
                <a:solidFill>
                  <a:srgbClr val="FFFF00"/>
                </a:solidFill>
                <a:latin typeface="Times New Roman" pitchFamily="18" charset="0"/>
                <a:cs typeface="Times New Roman" pitchFamily="18" charset="0"/>
              </a:rPr>
              <a:t>&gt;4-fold </a:t>
            </a:r>
            <a:r>
              <a:rPr lang="en-US" sz="2500" dirty="0">
                <a:latin typeface="Times New Roman" pitchFamily="18" charset="0"/>
                <a:cs typeface="Times New Roman" pitchFamily="18" charset="0"/>
              </a:rPr>
              <a:t>increased risk of Level 3 </a:t>
            </a:r>
            <a:r>
              <a:rPr lang="en-US" sz="2500" dirty="0" err="1">
                <a:latin typeface="Times New Roman" pitchFamily="18" charset="0"/>
                <a:cs typeface="Times New Roman" pitchFamily="18" charset="0"/>
              </a:rPr>
              <a:t>hypoglycaemia</a:t>
            </a:r>
            <a:r>
              <a:rPr lang="en-US" sz="2500" dirty="0">
                <a:latin typeface="Times New Roman" pitchFamily="18" charset="0"/>
                <a:cs typeface="Times New Roman" pitchFamily="18" charset="0"/>
              </a:rPr>
              <a:t>.</a:t>
            </a:r>
          </a:p>
          <a:p>
            <a:pPr algn="just">
              <a:buNone/>
            </a:pPr>
            <a:endParaRPr lang="en-US" sz="2200" dirty="0">
              <a:latin typeface="Times New Roman" pitchFamily="18" charset="0"/>
              <a:cs typeface="Times New Roman" pitchFamily="18" charset="0"/>
            </a:endParaRPr>
          </a:p>
          <a:p>
            <a:pPr algn="just"/>
            <a:r>
              <a:rPr lang="en-US" sz="2500" dirty="0">
                <a:latin typeface="Times New Roman" pitchFamily="18" charset="0"/>
                <a:cs typeface="Times New Roman" pitchFamily="18" charset="0"/>
              </a:rPr>
              <a:t>A </a:t>
            </a:r>
            <a:r>
              <a:rPr lang="en-US" sz="2500" b="1" dirty="0">
                <a:solidFill>
                  <a:srgbClr val="FFFF00"/>
                </a:solidFill>
                <a:latin typeface="Times New Roman" pitchFamily="18" charset="0"/>
                <a:cs typeface="Times New Roman" pitchFamily="18" charset="0"/>
              </a:rPr>
              <a:t>structured education</a:t>
            </a:r>
            <a:r>
              <a:rPr lang="en-US" sz="2500" b="1" dirty="0">
                <a:latin typeface="Times New Roman" pitchFamily="18" charset="0"/>
                <a:cs typeface="Times New Roman" pitchFamily="18" charset="0"/>
              </a:rPr>
              <a:t> </a:t>
            </a:r>
            <a:r>
              <a:rPr lang="en-US" sz="2500" dirty="0">
                <a:latin typeface="Times New Roman" pitchFamily="18" charset="0"/>
                <a:cs typeface="Times New Roman" pitchFamily="18" charset="0"/>
              </a:rPr>
              <a:t>program</a:t>
            </a:r>
            <a:r>
              <a:rPr lang="en-US" sz="2500" b="1" dirty="0">
                <a:latin typeface="Times New Roman" pitchFamily="18" charset="0"/>
                <a:cs typeface="Times New Roman" pitchFamily="18" charset="0"/>
              </a:rPr>
              <a:t> </a:t>
            </a:r>
            <a:r>
              <a:rPr lang="en-US" sz="2500" dirty="0">
                <a:latin typeface="Times New Roman" pitchFamily="18" charset="0"/>
                <a:cs typeface="Times New Roman" pitchFamily="18" charset="0"/>
              </a:rPr>
              <a:t>delivered in routine clinical practice not only </a:t>
            </a:r>
            <a:r>
              <a:rPr lang="en-US" sz="2500" dirty="0">
                <a:solidFill>
                  <a:srgbClr val="FFFF00"/>
                </a:solidFill>
                <a:latin typeface="Times New Roman" pitchFamily="18" charset="0"/>
                <a:cs typeface="Times New Roman" pitchFamily="18" charset="0"/>
              </a:rPr>
              <a:t>improves HbA1c </a:t>
            </a:r>
            <a:r>
              <a:rPr lang="en-US" sz="2500" dirty="0">
                <a:latin typeface="Times New Roman" pitchFamily="18" charset="0"/>
                <a:cs typeface="Times New Roman" pitchFamily="18" charset="0"/>
              </a:rPr>
              <a:t>while </a:t>
            </a:r>
            <a:r>
              <a:rPr lang="en-US" sz="2500" dirty="0">
                <a:solidFill>
                  <a:srgbClr val="FFFF00"/>
                </a:solidFill>
                <a:latin typeface="Times New Roman" pitchFamily="18" charset="0"/>
                <a:cs typeface="Times New Roman" pitchFamily="18" charset="0"/>
              </a:rPr>
              <a:t>reducing severe hypoglycemia </a:t>
            </a:r>
            <a:r>
              <a:rPr lang="en-US" sz="2500" dirty="0">
                <a:latin typeface="Times New Roman" pitchFamily="18" charset="0"/>
                <a:cs typeface="Times New Roman" pitchFamily="18" charset="0"/>
              </a:rPr>
              <a:t>rate and </a:t>
            </a:r>
            <a:r>
              <a:rPr lang="en-US" sz="2500" dirty="0">
                <a:solidFill>
                  <a:srgbClr val="FFFF00"/>
                </a:solidFill>
                <a:latin typeface="Times New Roman" pitchFamily="18" charset="0"/>
                <a:cs typeface="Times New Roman" pitchFamily="18" charset="0"/>
              </a:rPr>
              <a:t>restoring hypoglycemia awareness </a:t>
            </a:r>
            <a:r>
              <a:rPr lang="en-US" sz="2500" dirty="0">
                <a:latin typeface="Times New Roman" pitchFamily="18" charset="0"/>
                <a:cs typeface="Times New Roman" pitchFamily="18" charset="0"/>
              </a:rPr>
              <a:t>but also </a:t>
            </a:r>
            <a:r>
              <a:rPr lang="en-US" sz="2500" dirty="0">
                <a:solidFill>
                  <a:srgbClr val="FFFF00"/>
                </a:solidFill>
                <a:latin typeface="Times New Roman" pitchFamily="18" charset="0"/>
                <a:cs typeface="Times New Roman" pitchFamily="18" charset="0"/>
              </a:rPr>
              <a:t>reduces psychological distress </a:t>
            </a:r>
            <a:r>
              <a:rPr lang="en-US" sz="2500" dirty="0">
                <a:latin typeface="Times New Roman" pitchFamily="18" charset="0"/>
                <a:cs typeface="Times New Roman" pitchFamily="18" charset="0"/>
              </a:rPr>
              <a:t>and improves perceived well-being.</a:t>
            </a:r>
          </a:p>
          <a:p>
            <a:pPr algn="just">
              <a:buNone/>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80</a:t>
            </a:fld>
            <a:endParaRPr lang="en-US"/>
          </a:p>
        </p:txBody>
      </p:sp>
      <p:sp>
        <p:nvSpPr>
          <p:cNvPr id="6" name="Rectangle 5">
            <a:extLst>
              <a:ext uri="{FF2B5EF4-FFF2-40B4-BE49-F238E27FC236}">
                <a16:creationId xmlns:a16="http://schemas.microsoft.com/office/drawing/2014/main" id="{4CD90C59-BB09-427D-9659-5371FA62F07A}"/>
              </a:ext>
            </a:extLst>
          </p:cNvPr>
          <p:cNvSpPr/>
          <p:nvPr/>
        </p:nvSpPr>
        <p:spPr>
          <a:xfrm>
            <a:off x="2286000" y="5976363"/>
            <a:ext cx="6705600" cy="738664"/>
          </a:xfrm>
          <a:prstGeom prst="rect">
            <a:avLst/>
          </a:prstGeom>
        </p:spPr>
        <p:txBody>
          <a:bodyPr wrap="square">
            <a:spAutoFit/>
          </a:bodyPr>
          <a:lstStyle/>
          <a:p>
            <a:pPr algn="just"/>
            <a:r>
              <a:rPr lang="en-US" sz="1400" b="1" dirty="0">
                <a:solidFill>
                  <a:srgbClr val="FFC000"/>
                </a:solidFill>
              </a:rPr>
              <a:t>(2012) Improved biomedical and psychological outcomes 1 year after structured education in flexible insulin therapy for people with type 1 diabetes: the U.K. DAFNE experience. Diabetes Care 35(8):1638–1642. </a:t>
            </a:r>
          </a:p>
        </p:txBody>
      </p:sp>
    </p:spTree>
    <p:extLst>
      <p:ext uri="{BB962C8B-B14F-4D97-AF65-F5344CB8AC3E}">
        <p14:creationId xmlns:p14="http://schemas.microsoft.com/office/powerpoint/2010/main" val="27206222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1"/>
            <a:ext cx="8229600" cy="2133599"/>
          </a:xfrm>
        </p:spPr>
        <p:txBody>
          <a:bodyPr>
            <a:normAutofit fontScale="74375" lnSpcReduction="20000"/>
          </a:bodyPr>
          <a:lstStyle/>
          <a:p>
            <a:pPr algn="just"/>
            <a:r>
              <a:rPr lang="en-US" dirty="0">
                <a:latin typeface="Calibri" pitchFamily="34" charset="0"/>
                <a:cs typeface="Times New Roman" pitchFamily="18" charset="0"/>
              </a:rPr>
              <a:t>Prevention of </a:t>
            </a:r>
            <a:r>
              <a:rPr lang="en-US" dirty="0" err="1">
                <a:latin typeface="Calibri" pitchFamily="34" charset="0"/>
                <a:cs typeface="Times New Roman" pitchFamily="18" charset="0"/>
              </a:rPr>
              <a:t>hypoglycaemia</a:t>
            </a:r>
            <a:endParaRPr lang="en-US" dirty="0">
              <a:latin typeface="Calibri" pitchFamily="34" charset="0"/>
              <a:cs typeface="Times New Roman" pitchFamily="18" charset="0"/>
            </a:endParaRPr>
          </a:p>
          <a:p>
            <a:pPr algn="just">
              <a:buNone/>
            </a:pPr>
            <a:endParaRPr lang="en-US" sz="2900" dirty="0">
              <a:latin typeface="Times New Roman" pitchFamily="18" charset="0"/>
              <a:cs typeface="Times New Roman" pitchFamily="18" charset="0"/>
            </a:endParaRPr>
          </a:p>
          <a:p>
            <a:pPr algn="just"/>
            <a:r>
              <a:rPr lang="en-US" sz="2900" b="1" dirty="0">
                <a:solidFill>
                  <a:srgbClr val="FFFF00"/>
                </a:solidFill>
                <a:latin typeface="Times New Roman" pitchFamily="18" charset="0"/>
                <a:cs typeface="Times New Roman" pitchFamily="18" charset="0"/>
              </a:rPr>
              <a:t>Structured education </a:t>
            </a:r>
            <a:r>
              <a:rPr lang="en-US" sz="2900" dirty="0" err="1">
                <a:latin typeface="Times New Roman" pitchFamily="18" charset="0"/>
                <a:cs typeface="Times New Roman" pitchFamily="18" charset="0"/>
              </a:rPr>
              <a:t>programmes</a:t>
            </a:r>
            <a:r>
              <a:rPr lang="en-US" sz="2900" dirty="0">
                <a:latin typeface="Times New Roman" pitchFamily="18" charset="0"/>
                <a:cs typeface="Times New Roman" pitchFamily="18" charset="0"/>
              </a:rPr>
              <a:t>, such as Dose Adjustment For Normal Eating (DAFNE) and blood glucose awareness training (BGAT), are the key to the prevention of </a:t>
            </a:r>
            <a:r>
              <a:rPr lang="en-US" sz="2900" dirty="0" err="1">
                <a:latin typeface="Times New Roman" pitchFamily="18" charset="0"/>
                <a:cs typeface="Times New Roman" pitchFamily="18" charset="0"/>
              </a:rPr>
              <a:t>hypoglycaemia</a:t>
            </a:r>
            <a:r>
              <a:rPr lang="en-US" sz="2900" dirty="0">
                <a:latin typeface="Times New Roman" pitchFamily="18" charset="0"/>
                <a:cs typeface="Times New Roman" pitchFamily="18" charset="0"/>
              </a:rPr>
              <a:t> and lead to sustained falls in Level 3 </a:t>
            </a:r>
            <a:r>
              <a:rPr lang="en-US" sz="2900" dirty="0" err="1">
                <a:latin typeface="Times New Roman" pitchFamily="18" charset="0"/>
                <a:cs typeface="Times New Roman" pitchFamily="18" charset="0"/>
              </a:rPr>
              <a:t>hypoglycaemia</a:t>
            </a:r>
            <a:r>
              <a:rPr lang="en-US" sz="2900" dirty="0">
                <a:latin typeface="Times New Roman" pitchFamily="18" charset="0"/>
                <a:cs typeface="Times New Roman" pitchFamily="18" charset="0"/>
              </a:rPr>
              <a:t> rates in those at high risk</a:t>
            </a:r>
          </a:p>
          <a:p>
            <a:pPr algn="just">
              <a:buNone/>
            </a:pPr>
            <a:endParaRPr lang="en-US" sz="2900" dirty="0">
              <a:latin typeface="Times New Roman" pitchFamily="18" charset="0"/>
              <a:cs typeface="Times New Roman" pitchFamily="18" charset="0"/>
            </a:endParaRPr>
          </a:p>
          <a:p>
            <a:pPr algn="just">
              <a:buNone/>
            </a:pPr>
            <a:endParaRPr lang="en-US" sz="2500" dirty="0">
              <a:latin typeface="Times New Roman" pitchFamily="18" charset="0"/>
              <a:cs typeface="Times New Roman" pitchFamily="18" charset="0"/>
            </a:endParaRPr>
          </a:p>
          <a:p>
            <a:pPr algn="just">
              <a:buNone/>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81</a:t>
            </a:fld>
            <a:endParaRPr lang="en-US"/>
          </a:p>
        </p:txBody>
      </p:sp>
      <p:pic>
        <p:nvPicPr>
          <p:cNvPr id="3" name="Picture 2">
            <a:extLst>
              <a:ext uri="{FF2B5EF4-FFF2-40B4-BE49-F238E27FC236}">
                <a16:creationId xmlns:a16="http://schemas.microsoft.com/office/drawing/2014/main" id="{6168C3BA-8129-4122-9B9A-1D404A91ABAF}"/>
              </a:ext>
            </a:extLst>
          </p:cNvPr>
          <p:cNvPicPr>
            <a:picLocks noChangeAspect="1"/>
          </p:cNvPicPr>
          <p:nvPr/>
        </p:nvPicPr>
        <p:blipFill>
          <a:blip r:embed="rId2"/>
          <a:stretch>
            <a:fillRect/>
          </a:stretch>
        </p:blipFill>
        <p:spPr>
          <a:xfrm>
            <a:off x="468198" y="3506160"/>
            <a:ext cx="4648200" cy="2246110"/>
          </a:xfrm>
          <a:prstGeom prst="rect">
            <a:avLst/>
          </a:prstGeom>
        </p:spPr>
      </p:pic>
      <p:sp>
        <p:nvSpPr>
          <p:cNvPr id="8" name="TextBox 7">
            <a:extLst>
              <a:ext uri="{FF2B5EF4-FFF2-40B4-BE49-F238E27FC236}">
                <a16:creationId xmlns:a16="http://schemas.microsoft.com/office/drawing/2014/main" id="{8F5AE9E6-B460-4686-A85A-E9A06FB631C9}"/>
              </a:ext>
            </a:extLst>
          </p:cNvPr>
          <p:cNvSpPr txBox="1"/>
          <p:nvPr/>
        </p:nvSpPr>
        <p:spPr>
          <a:xfrm>
            <a:off x="5263299" y="3505200"/>
            <a:ext cx="3276600" cy="2246769"/>
          </a:xfrm>
          <a:prstGeom prst="rect">
            <a:avLst/>
          </a:prstGeom>
          <a:noFill/>
        </p:spPr>
        <p:txBody>
          <a:bodyPr wrap="square">
            <a:spAutoFit/>
          </a:bodyPr>
          <a:lstStyle/>
          <a:p>
            <a:pPr algn="just"/>
            <a:r>
              <a:rPr lang="en-US" sz="1400" b="0" i="0" dirty="0">
                <a:effectLst/>
                <a:latin typeface="SswrhxAdvTT3713a231"/>
              </a:rPr>
              <a:t>Evaluation of the efficacy of teaching flexible, in 9583 individuals. Participants underwent 20 h of training as inpatients and were advised to measure blood glucose before main meals and at bedtime. </a:t>
            </a:r>
            <a:r>
              <a:rPr lang="en-US" sz="1400" b="0" i="0" dirty="0">
                <a:solidFill>
                  <a:srgbClr val="FFFF00"/>
                </a:solidFill>
                <a:effectLst/>
                <a:latin typeface="SswrhxAdvTT3713a231"/>
              </a:rPr>
              <a:t>Insulin was adjusted to actual blood glucose level and intended carbohydrate intake</a:t>
            </a:r>
            <a:r>
              <a:rPr lang="en-US" sz="1400" b="0" i="0" dirty="0">
                <a:effectLst/>
                <a:latin typeface="SswrhxAdvTT3713a231"/>
              </a:rPr>
              <a:t>. Red circles, 1 year prior to intervention; Green triangles, 1 year after intervention</a:t>
            </a:r>
            <a:r>
              <a:rPr lang="en-US" sz="1400" dirty="0"/>
              <a:t> </a:t>
            </a:r>
          </a:p>
        </p:txBody>
      </p:sp>
      <p:sp>
        <p:nvSpPr>
          <p:cNvPr id="9" name="Rectangle 8">
            <a:extLst>
              <a:ext uri="{FF2B5EF4-FFF2-40B4-BE49-F238E27FC236}">
                <a16:creationId xmlns:a16="http://schemas.microsoft.com/office/drawing/2014/main" id="{E01EAD2D-E115-4D4C-B40D-E1A098AA0F76}"/>
              </a:ext>
            </a:extLst>
          </p:cNvPr>
          <p:cNvSpPr/>
          <p:nvPr/>
        </p:nvSpPr>
        <p:spPr>
          <a:xfrm>
            <a:off x="2286000" y="6182380"/>
            <a:ext cx="6705600" cy="523220"/>
          </a:xfrm>
          <a:prstGeom prst="rect">
            <a:avLst/>
          </a:prstGeom>
        </p:spPr>
        <p:txBody>
          <a:bodyPr wrap="square">
            <a:spAutoFit/>
          </a:bodyPr>
          <a:lstStyle/>
          <a:p>
            <a:pPr algn="just"/>
            <a:r>
              <a:rPr lang="en-US" sz="1400" b="1" dirty="0">
                <a:solidFill>
                  <a:srgbClr val="FFC000"/>
                </a:solidFill>
              </a:rPr>
              <a:t>(2018) The role of structured education in the management of </a:t>
            </a:r>
            <a:r>
              <a:rPr lang="en-US" sz="1400" b="1" dirty="0" err="1">
                <a:solidFill>
                  <a:srgbClr val="FFC000"/>
                </a:solidFill>
              </a:rPr>
              <a:t>hypoglycaemia</a:t>
            </a:r>
            <a:r>
              <a:rPr lang="en-US" sz="1400" b="1" dirty="0">
                <a:solidFill>
                  <a:srgbClr val="FFC000"/>
                </a:solidFill>
              </a:rPr>
              <a:t>. </a:t>
            </a:r>
            <a:r>
              <a:rPr lang="en-US" sz="1400" b="1" dirty="0" err="1">
                <a:solidFill>
                  <a:srgbClr val="FFC000"/>
                </a:solidFill>
              </a:rPr>
              <a:t>Diabetologia</a:t>
            </a:r>
            <a:r>
              <a:rPr lang="en-US" sz="1400" b="1" dirty="0">
                <a:solidFill>
                  <a:srgbClr val="FFC000"/>
                </a:solidFill>
              </a:rPr>
              <a:t>. 61(4):751–760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81875" lnSpcReduction="20000"/>
          </a:bodyPr>
          <a:lstStyle/>
          <a:p>
            <a:pPr algn="just"/>
            <a:r>
              <a:rPr lang="en-US" dirty="0">
                <a:latin typeface="Calibri" pitchFamily="34" charset="0"/>
                <a:cs typeface="Times New Roman" pitchFamily="18" charset="0"/>
              </a:rPr>
              <a:t>Treatment of </a:t>
            </a:r>
            <a:r>
              <a:rPr lang="en-US" dirty="0" err="1">
                <a:latin typeface="Calibri" pitchFamily="34" charset="0"/>
                <a:cs typeface="Times New Roman" pitchFamily="18" charset="0"/>
              </a:rPr>
              <a:t>hypoglycaemia</a:t>
            </a:r>
            <a:endParaRPr lang="en-US" dirty="0">
              <a:latin typeface="Calibri" pitchFamily="34" charset="0"/>
              <a:cs typeface="Times New Roman" pitchFamily="18" charset="0"/>
            </a:endParaRPr>
          </a:p>
          <a:p>
            <a:pPr algn="just"/>
            <a:endParaRPr lang="en-US" dirty="0">
              <a:latin typeface="Times New Roman" pitchFamily="18" charset="0"/>
              <a:cs typeface="Times New Roman" pitchFamily="18" charset="0"/>
            </a:endParaRPr>
          </a:p>
          <a:p>
            <a:pPr algn="just"/>
            <a:r>
              <a:rPr lang="en-US" sz="2900" dirty="0">
                <a:latin typeface="Times New Roman" pitchFamily="18" charset="0"/>
                <a:cs typeface="Times New Roman" pitchFamily="18" charset="0"/>
              </a:rPr>
              <a:t>Oral intake of approximately 15 g of glucose or equivalent simple carbohydrate when a capillary blood glucose level is &lt;70 mg/dl (repeated every 15 min)</a:t>
            </a:r>
          </a:p>
          <a:p>
            <a:pPr algn="just"/>
            <a:r>
              <a:rPr lang="en-US" sz="2900" dirty="0">
                <a:latin typeface="Times New Roman" pitchFamily="18" charset="0"/>
                <a:cs typeface="Times New Roman" pitchFamily="18" charset="0"/>
              </a:rPr>
              <a:t>A larger amount of glucose may be needed if glucose levels are below 54 mg/dl</a:t>
            </a:r>
          </a:p>
          <a:p>
            <a:pPr algn="just"/>
            <a:r>
              <a:rPr lang="en-US" sz="2900" dirty="0">
                <a:latin typeface="Times New Roman" pitchFamily="18" charset="0"/>
                <a:cs typeface="Times New Roman" pitchFamily="18" charset="0"/>
              </a:rPr>
              <a:t>Reduced level of consciousness: Glucagon, Intravenous glucose </a:t>
            </a:r>
          </a:p>
          <a:p>
            <a:pPr algn="just"/>
            <a:r>
              <a:rPr lang="en-US" sz="2900" dirty="0">
                <a:latin typeface="Times New Roman" pitchFamily="18" charset="0"/>
                <a:cs typeface="Times New Roman" pitchFamily="18" charset="0"/>
              </a:rPr>
              <a:t>After the acute symptoms have resolved, a further 20 g of long-acting carbohydrate</a:t>
            </a:r>
          </a:p>
          <a:p>
            <a:pPr algn="just"/>
            <a:r>
              <a:rPr lang="en-US" sz="2900" dirty="0">
                <a:latin typeface="Times New Roman" pitchFamily="18" charset="0"/>
                <a:cs typeface="Times New Roman" pitchFamily="18" charset="0"/>
              </a:rPr>
              <a:t>The use of capillary glucose measurement is recommended to prevent over-treatment of the  </a:t>
            </a:r>
            <a:r>
              <a:rPr lang="en-US" sz="2900" dirty="0" err="1">
                <a:latin typeface="Times New Roman" pitchFamily="18" charset="0"/>
                <a:cs typeface="Times New Roman" pitchFamily="18" charset="0"/>
              </a:rPr>
              <a:t>hypoglycaemia</a:t>
            </a:r>
            <a:r>
              <a:rPr lang="en-US" sz="2900" dirty="0">
                <a:latin typeface="Times New Roman" pitchFamily="18" charset="0"/>
                <a:cs typeface="Times New Roman" pitchFamily="18" charset="0"/>
              </a:rPr>
              <a:t>.</a:t>
            </a:r>
          </a:p>
          <a:p>
            <a:pPr algn="just"/>
            <a:endParaRPr lang="en-US" sz="2500" dirty="0">
              <a:latin typeface="Times New Roman" pitchFamily="18" charset="0"/>
              <a:cs typeface="Times New Roman" pitchFamily="18" charset="0"/>
            </a:endParaRPr>
          </a:p>
          <a:p>
            <a:pPr algn="just"/>
            <a:endParaRPr lang="en-US" sz="2500"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fontScale="90000"/>
          </a:bodyPr>
          <a:lstStyle/>
          <a:p>
            <a:r>
              <a:rPr lang="en-US" dirty="0"/>
              <a:t>Section 9: Additional </a:t>
            </a:r>
            <a:r>
              <a:rPr lang="en-US" dirty="0" err="1"/>
              <a:t>behavioural</a:t>
            </a:r>
            <a:br>
              <a:rPr lang="en-US" dirty="0"/>
            </a:br>
            <a:r>
              <a:rPr lang="en-US" dirty="0"/>
              <a:t>considerations</a:t>
            </a:r>
          </a:p>
        </p:txBody>
      </p:sp>
      <p:sp>
        <p:nvSpPr>
          <p:cNvPr id="1048598" name="Content Placeholder 2"/>
          <p:cNvSpPr>
            <a:spLocks noGrp="1"/>
          </p:cNvSpPr>
          <p:nvPr>
            <p:ph idx="1"/>
          </p:nvPr>
        </p:nvSpPr>
        <p:spPr>
          <a:xfrm>
            <a:off x="457200" y="1524000"/>
            <a:ext cx="8229600" cy="4343400"/>
          </a:xfrm>
        </p:spPr>
        <p:txBody>
          <a:bodyPr>
            <a:normAutofit fontScale="74375" lnSpcReduction="20000"/>
          </a:bodyPr>
          <a:lstStyle/>
          <a:p>
            <a:pPr algn="just"/>
            <a:r>
              <a:rPr lang="en-US" dirty="0">
                <a:latin typeface="Calibri" pitchFamily="34" charset="0"/>
                <a:cs typeface="Times New Roman" pitchFamily="18" charset="0"/>
              </a:rPr>
              <a:t>Nutrition therapy</a:t>
            </a:r>
          </a:p>
          <a:p>
            <a:pPr algn="just"/>
            <a:endParaRPr lang="en-US" dirty="0">
              <a:latin typeface="Times New Roman" pitchFamily="18" charset="0"/>
              <a:cs typeface="Times New Roman" pitchFamily="18" charset="0"/>
            </a:endParaRPr>
          </a:p>
          <a:p>
            <a:pPr algn="just"/>
            <a:r>
              <a:rPr lang="en-US" sz="2900" dirty="0">
                <a:latin typeface="Times New Roman" pitchFamily="18" charset="0"/>
                <a:cs typeface="Times New Roman" pitchFamily="18" charset="0"/>
              </a:rPr>
              <a:t>Reduction in HbA1c of </a:t>
            </a:r>
            <a:r>
              <a:rPr lang="en-US" sz="2900" b="1" dirty="0">
                <a:solidFill>
                  <a:srgbClr val="FFFF00"/>
                </a:solidFill>
                <a:latin typeface="Times New Roman" pitchFamily="18" charset="0"/>
                <a:cs typeface="Times New Roman" pitchFamily="18" charset="0"/>
              </a:rPr>
              <a:t>1.0–1.9%</a:t>
            </a:r>
            <a:r>
              <a:rPr lang="en-US" sz="2900" b="1" dirty="0">
                <a:latin typeface="Times New Roman" pitchFamily="18" charset="0"/>
                <a:cs typeface="Times New Roman" pitchFamily="18" charset="0"/>
              </a:rPr>
              <a:t> </a:t>
            </a:r>
            <a:r>
              <a:rPr lang="en-US" sz="2900" dirty="0">
                <a:latin typeface="Times New Roman" pitchFamily="18" charset="0"/>
                <a:cs typeface="Times New Roman" pitchFamily="18" charset="0"/>
              </a:rPr>
              <a:t>¹</a:t>
            </a:r>
          </a:p>
          <a:p>
            <a:pPr algn="just"/>
            <a:endParaRPr lang="en-US" sz="2400" dirty="0">
              <a:latin typeface="Times New Roman" pitchFamily="18" charset="0"/>
              <a:cs typeface="Times New Roman" pitchFamily="18" charset="0"/>
            </a:endParaRPr>
          </a:p>
          <a:p>
            <a:pPr algn="just"/>
            <a:r>
              <a:rPr lang="en-US" sz="2900" dirty="0">
                <a:latin typeface="Times New Roman" pitchFamily="18" charset="0"/>
                <a:cs typeface="Times New Roman" pitchFamily="18" charset="0"/>
              </a:rPr>
              <a:t>The average BMI of individuals with type 1 DM is rising at a faster rate than the general population, partly as a result of </a:t>
            </a:r>
            <a:r>
              <a:rPr lang="en-US" sz="2900" dirty="0">
                <a:solidFill>
                  <a:srgbClr val="FFFF00"/>
                </a:solidFill>
                <a:latin typeface="Times New Roman" pitchFamily="18" charset="0"/>
                <a:cs typeface="Times New Roman" pitchFamily="18" charset="0"/>
              </a:rPr>
              <a:t>insulin</a:t>
            </a:r>
            <a:r>
              <a:rPr lang="en-US" sz="2900" dirty="0">
                <a:latin typeface="Times New Roman" pitchFamily="18" charset="0"/>
                <a:cs typeface="Times New Roman" pitchFamily="18" charset="0"/>
              </a:rPr>
              <a:t> </a:t>
            </a:r>
            <a:r>
              <a:rPr lang="en-US" sz="2900" dirty="0">
                <a:solidFill>
                  <a:srgbClr val="FFFF00"/>
                </a:solidFill>
                <a:latin typeface="Times New Roman" pitchFamily="18" charset="0"/>
                <a:cs typeface="Times New Roman" pitchFamily="18" charset="0"/>
              </a:rPr>
              <a:t>intensification</a:t>
            </a:r>
            <a:r>
              <a:rPr lang="en-US" sz="2900" dirty="0">
                <a:latin typeface="Times New Roman" pitchFamily="18" charset="0"/>
                <a:cs typeface="Times New Roman" pitchFamily="18" charset="0"/>
              </a:rPr>
              <a:t> and </a:t>
            </a:r>
            <a:r>
              <a:rPr lang="en-US" sz="2900" dirty="0">
                <a:solidFill>
                  <a:srgbClr val="FFFF00"/>
                </a:solidFill>
                <a:latin typeface="Times New Roman" pitchFamily="18" charset="0"/>
                <a:cs typeface="Times New Roman" pitchFamily="18" charset="0"/>
              </a:rPr>
              <a:t>societal</a:t>
            </a:r>
            <a:r>
              <a:rPr lang="en-US" sz="2900" dirty="0">
                <a:latin typeface="Times New Roman" pitchFamily="18" charset="0"/>
                <a:cs typeface="Times New Roman" pitchFamily="18" charset="0"/>
              </a:rPr>
              <a:t> </a:t>
            </a:r>
            <a:r>
              <a:rPr lang="en-US" sz="2900" dirty="0">
                <a:solidFill>
                  <a:srgbClr val="FFFF00"/>
                </a:solidFill>
                <a:latin typeface="Times New Roman" pitchFamily="18" charset="0"/>
                <a:cs typeface="Times New Roman" pitchFamily="18" charset="0"/>
              </a:rPr>
              <a:t>factors</a:t>
            </a:r>
            <a:r>
              <a:rPr lang="en-US" sz="2900" dirty="0">
                <a:latin typeface="Times New Roman" pitchFamily="18" charset="0"/>
                <a:cs typeface="Times New Roman" pitchFamily="18" charset="0"/>
              </a:rPr>
              <a:t> that also affect the others.</a:t>
            </a:r>
          </a:p>
          <a:p>
            <a:pPr algn="just"/>
            <a:endParaRPr lang="en-US" sz="2400" dirty="0">
              <a:latin typeface="Times New Roman" pitchFamily="18" charset="0"/>
              <a:cs typeface="Times New Roman" pitchFamily="18" charset="0"/>
            </a:endParaRPr>
          </a:p>
          <a:p>
            <a:pPr algn="just"/>
            <a:r>
              <a:rPr lang="en-US" sz="3000" dirty="0">
                <a:solidFill>
                  <a:srgbClr val="FFFF00"/>
                </a:solidFill>
                <a:latin typeface="Times New Roman" pitchFamily="18" charset="0"/>
                <a:cs typeface="Times New Roman" pitchFamily="18" charset="0"/>
              </a:rPr>
              <a:t>New interactive technologies </a:t>
            </a:r>
            <a:r>
              <a:rPr lang="en-US" sz="3000" dirty="0">
                <a:latin typeface="Times New Roman" pitchFamily="18" charset="0"/>
                <a:cs typeface="Times New Roman" pitchFamily="18" charset="0"/>
              </a:rPr>
              <a:t>using mobile phones to provide information, insulin bolus calculations based on insulin: carbohydrate ratios and telemedicine communications with care providers may be used to aid in reducing both weight gain and the time required for education. ²</a:t>
            </a:r>
          </a:p>
        </p:txBody>
      </p:sp>
      <p:sp>
        <p:nvSpPr>
          <p:cNvPr id="5" name="Slide Number Placeholder 4"/>
          <p:cNvSpPr>
            <a:spLocks noGrp="1"/>
          </p:cNvSpPr>
          <p:nvPr>
            <p:ph type="sldNum" sz="quarter" idx="12"/>
          </p:nvPr>
        </p:nvSpPr>
        <p:spPr/>
        <p:txBody>
          <a:bodyPr/>
          <a:lstStyle/>
          <a:p>
            <a:fld id="{1A6E4302-6D73-4081-AF7E-E29A1A119CC3}" type="slidenum">
              <a:rPr lang="en-US" smtClean="0"/>
              <a:pPr/>
              <a:t>83</a:t>
            </a:fld>
            <a:endParaRPr lang="en-US"/>
          </a:p>
        </p:txBody>
      </p:sp>
      <p:sp>
        <p:nvSpPr>
          <p:cNvPr id="6" name="Rectangle 5">
            <a:extLst>
              <a:ext uri="{FF2B5EF4-FFF2-40B4-BE49-F238E27FC236}">
                <a16:creationId xmlns:a16="http://schemas.microsoft.com/office/drawing/2014/main" id="{43D8C3FD-76AA-493A-AD7F-640D864D1FA3}"/>
              </a:ext>
            </a:extLst>
          </p:cNvPr>
          <p:cNvSpPr/>
          <p:nvPr/>
        </p:nvSpPr>
        <p:spPr>
          <a:xfrm>
            <a:off x="2286000" y="5396805"/>
            <a:ext cx="6705600" cy="1384995"/>
          </a:xfrm>
          <a:prstGeom prst="rect">
            <a:avLst/>
          </a:prstGeom>
        </p:spPr>
        <p:txBody>
          <a:bodyPr wrap="square">
            <a:spAutoFit/>
          </a:bodyPr>
          <a:lstStyle/>
          <a:p>
            <a:pPr algn="just"/>
            <a:r>
              <a:rPr lang="en-US" sz="1400" b="1" dirty="0">
                <a:solidFill>
                  <a:srgbClr val="FFC000"/>
                </a:solidFill>
              </a:rPr>
              <a:t>1= (2019) 5. Lifestyle management: standards of medical care in diabetes—2019. Diabetes Care 42(Suppl 1):S46–S60</a:t>
            </a:r>
          </a:p>
          <a:p>
            <a:pPr algn="just"/>
            <a:r>
              <a:rPr lang="en-US" sz="1400" b="1" dirty="0">
                <a:solidFill>
                  <a:srgbClr val="FFC000"/>
                </a:solidFill>
              </a:rPr>
              <a:t>2= (2020) Diabetes digital app technology: benefits, challenges, and recommendations. A consensus report by the European Association for the Study of Diabetes (EASD) and the American Diabetes Association (ADA) Diabetes Technology Working Group. </a:t>
            </a:r>
            <a:r>
              <a:rPr lang="en-US" sz="1400" b="1" dirty="0" err="1">
                <a:solidFill>
                  <a:srgbClr val="FFC000"/>
                </a:solidFill>
              </a:rPr>
              <a:t>Diabetologia</a:t>
            </a:r>
            <a:r>
              <a:rPr lang="en-US" sz="1400" b="1" dirty="0">
                <a:solidFill>
                  <a:srgbClr val="FFC000"/>
                </a:solidFill>
              </a:rPr>
              <a:t>. 63(2):229–241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fontScale="90000"/>
          </a:bodyPr>
          <a:lstStyle/>
          <a:p>
            <a:r>
              <a:rPr lang="en-US" dirty="0"/>
              <a:t>Section 9: Additional </a:t>
            </a:r>
            <a:r>
              <a:rPr lang="en-US" dirty="0" err="1"/>
              <a:t>behavioural</a:t>
            </a:r>
            <a:br>
              <a:rPr lang="en-US" dirty="0"/>
            </a:br>
            <a:r>
              <a:rPr lang="en-US" dirty="0"/>
              <a:t>considerations</a:t>
            </a:r>
          </a:p>
        </p:txBody>
      </p:sp>
      <p:sp>
        <p:nvSpPr>
          <p:cNvPr id="1048598" name="Content Placeholder 2"/>
          <p:cNvSpPr>
            <a:spLocks noGrp="1"/>
          </p:cNvSpPr>
          <p:nvPr>
            <p:ph idx="1"/>
          </p:nvPr>
        </p:nvSpPr>
        <p:spPr>
          <a:xfrm>
            <a:off x="457200" y="1523999"/>
            <a:ext cx="8229600" cy="5197475"/>
          </a:xfrm>
        </p:spPr>
        <p:txBody>
          <a:bodyPr>
            <a:normAutofit fontScale="96875"/>
          </a:bodyPr>
          <a:lstStyle/>
          <a:p>
            <a:pPr algn="just">
              <a:buFont typeface="Wingdings" panose="05000000000000000000" pitchFamily="2" charset="2"/>
              <a:buChar char="Ø"/>
            </a:pPr>
            <a:r>
              <a:rPr lang="en-US" sz="2400" dirty="0">
                <a:latin typeface="Times New Roman" panose="02020603050405020304" pitchFamily="18" charset="0"/>
              </a:rPr>
              <a:t>Goal of Nutrition Therapy for Type 1 Diabetes </a:t>
            </a:r>
          </a:p>
          <a:p>
            <a:pPr algn="just"/>
            <a:endParaRPr lang="en-US" sz="2400" dirty="0">
              <a:latin typeface="Times New Roman" panose="02020603050405020304" pitchFamily="18" charset="0"/>
            </a:endParaRPr>
          </a:p>
          <a:p>
            <a:pPr algn="just"/>
            <a:r>
              <a:rPr lang="en-US" sz="2400" dirty="0">
                <a:latin typeface="Times New Roman" panose="02020603050405020304" pitchFamily="18" charset="0"/>
              </a:rPr>
              <a:t>Promote healthy eating patterns, emphasizing a variety of nutrient dense foods in appropriate sizes to improve overall health and to: Improve HbA1c, blood pressure, and cholesterol and aid in maintaining weight</a:t>
            </a:r>
          </a:p>
          <a:p>
            <a:pPr algn="just"/>
            <a:r>
              <a:rPr lang="en-US" sz="2400" dirty="0">
                <a:latin typeface="Times New Roman" panose="02020603050405020304" pitchFamily="18" charset="0"/>
              </a:rPr>
              <a:t>Individualize nutrition needs based on personal and cultural preferences, health literacy, and access to healthy food choices</a:t>
            </a:r>
          </a:p>
          <a:p>
            <a:pPr algn="just"/>
            <a:r>
              <a:rPr lang="en-US" sz="2400" dirty="0">
                <a:latin typeface="Times New Roman" panose="02020603050405020304" pitchFamily="18" charset="0"/>
              </a:rPr>
              <a:t>Provide practical tools for day to-day meal planning</a:t>
            </a:r>
          </a:p>
          <a:p>
            <a:pPr algn="just"/>
            <a:r>
              <a:rPr lang="en-US" sz="2400" dirty="0">
                <a:latin typeface="Times New Roman" panose="02020603050405020304" pitchFamily="18" charset="0"/>
              </a:rPr>
              <a:t>Focus on </a:t>
            </a:r>
            <a:r>
              <a:rPr lang="en-US" sz="2400" dirty="0">
                <a:solidFill>
                  <a:srgbClr val="FFFF00"/>
                </a:solidFill>
                <a:latin typeface="Times New Roman" panose="02020603050405020304" pitchFamily="18" charset="0"/>
              </a:rPr>
              <a:t>matching insulin doses with meal composition </a:t>
            </a:r>
            <a:r>
              <a:rPr lang="en-US" sz="2400" dirty="0">
                <a:latin typeface="Times New Roman" panose="02020603050405020304" pitchFamily="18" charset="0"/>
              </a:rPr>
              <a:t>through advanced carbohydrate counting </a:t>
            </a:r>
          </a:p>
        </p:txBody>
      </p:sp>
      <p:sp>
        <p:nvSpPr>
          <p:cNvPr id="5" name="Slide Number Placeholder 4"/>
          <p:cNvSpPr>
            <a:spLocks noGrp="1"/>
          </p:cNvSpPr>
          <p:nvPr>
            <p:ph type="sldNum" sz="quarter" idx="12"/>
          </p:nvPr>
        </p:nvSpPr>
        <p:spPr/>
        <p:txBody>
          <a:bodyPr/>
          <a:lstStyle/>
          <a:p>
            <a:fld id="{1A6E4302-6D73-4081-AF7E-E29A1A119CC3}" type="slidenum">
              <a:rPr lang="en-US" smtClean="0"/>
              <a:pPr/>
              <a:t>84</a:t>
            </a:fld>
            <a:endParaRPr lang="en-US"/>
          </a:p>
        </p:txBody>
      </p:sp>
      <p:sp>
        <p:nvSpPr>
          <p:cNvPr id="6" name="Rectangle 5">
            <a:extLst>
              <a:ext uri="{FF2B5EF4-FFF2-40B4-BE49-F238E27FC236}">
                <a16:creationId xmlns:a16="http://schemas.microsoft.com/office/drawing/2014/main" id="{43D8C3FD-76AA-493A-AD7F-640D864D1FA3}"/>
              </a:ext>
            </a:extLst>
          </p:cNvPr>
          <p:cNvSpPr/>
          <p:nvPr/>
        </p:nvSpPr>
        <p:spPr>
          <a:xfrm>
            <a:off x="2286000" y="6182380"/>
            <a:ext cx="6705600" cy="523220"/>
          </a:xfrm>
          <a:prstGeom prst="rect">
            <a:avLst/>
          </a:prstGeom>
        </p:spPr>
        <p:txBody>
          <a:bodyPr wrap="square">
            <a:spAutoFit/>
          </a:bodyPr>
          <a:lstStyle/>
          <a:p>
            <a:pPr algn="just"/>
            <a:r>
              <a:rPr lang="en-US" sz="1400" b="1" dirty="0">
                <a:solidFill>
                  <a:srgbClr val="FFC000"/>
                </a:solidFill>
              </a:rPr>
              <a:t>(2019) Nutrition therapy for adults with diabetes or prediabetes: a consensus report. Diabetes Care 42(5):731–754 </a:t>
            </a:r>
          </a:p>
        </p:txBody>
      </p:sp>
    </p:spTree>
    <p:extLst>
      <p:ext uri="{BB962C8B-B14F-4D97-AF65-F5344CB8AC3E}">
        <p14:creationId xmlns:p14="http://schemas.microsoft.com/office/powerpoint/2010/main" val="27379292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267200"/>
          </a:xfrm>
        </p:spPr>
        <p:txBody>
          <a:bodyPr>
            <a:normAutofit fontScale="89375" lnSpcReduction="10000"/>
          </a:bodyPr>
          <a:lstStyle/>
          <a:p>
            <a:pPr algn="just"/>
            <a:r>
              <a:rPr lang="en-US" dirty="0">
                <a:latin typeface="Calibri" pitchFamily="34" charset="0"/>
                <a:cs typeface="Times New Roman" pitchFamily="18" charset="0"/>
              </a:rPr>
              <a:t>Alcohol and recreational drug use</a:t>
            </a:r>
          </a:p>
          <a:p>
            <a:pPr algn="just">
              <a:buNone/>
            </a:pPr>
            <a:endParaRPr lang="en-US" dirty="0">
              <a:latin typeface="Times New Roman" pitchFamily="18" charset="0"/>
              <a:cs typeface="Times New Roman" pitchFamily="18" charset="0"/>
            </a:endParaRPr>
          </a:p>
          <a:p>
            <a:pPr algn="just">
              <a:buFont typeface="Wingdings" pitchFamily="2" charset="2"/>
              <a:buChar char="Ø"/>
            </a:pPr>
            <a:r>
              <a:rPr lang="en-US" sz="2900" dirty="0">
                <a:latin typeface="Times New Roman" pitchFamily="18" charset="0"/>
                <a:cs typeface="Times New Roman" pitchFamily="18" charset="0"/>
              </a:rPr>
              <a:t>Increased alcohol consumption is associated with a higher risk of </a:t>
            </a:r>
            <a:r>
              <a:rPr lang="en-US" sz="2900" dirty="0">
                <a:solidFill>
                  <a:srgbClr val="FFFF00"/>
                </a:solidFill>
                <a:latin typeface="Times New Roman" pitchFamily="18" charset="0"/>
                <a:cs typeface="Times New Roman" pitchFamily="18" charset="0"/>
              </a:rPr>
              <a:t>DKA</a:t>
            </a:r>
            <a:r>
              <a:rPr lang="en-US" sz="2900" dirty="0">
                <a:latin typeface="Times New Roman" pitchFamily="18" charset="0"/>
                <a:cs typeface="Times New Roman" pitchFamily="18" charset="0"/>
              </a:rPr>
              <a:t> and </a:t>
            </a:r>
            <a:r>
              <a:rPr lang="en-US" sz="2900" dirty="0">
                <a:solidFill>
                  <a:srgbClr val="FFFF00"/>
                </a:solidFill>
                <a:latin typeface="Times New Roman" pitchFamily="18" charset="0"/>
                <a:cs typeface="Times New Roman" pitchFamily="18" charset="0"/>
              </a:rPr>
              <a:t>Level 3 </a:t>
            </a:r>
            <a:r>
              <a:rPr lang="en-US" sz="2900" dirty="0" err="1">
                <a:solidFill>
                  <a:srgbClr val="FFFF00"/>
                </a:solidFill>
                <a:latin typeface="Times New Roman" pitchFamily="18" charset="0"/>
                <a:cs typeface="Times New Roman" pitchFamily="18" charset="0"/>
              </a:rPr>
              <a:t>hypoglycaemia</a:t>
            </a:r>
            <a:endParaRPr lang="en-US" sz="2900" dirty="0">
              <a:solidFill>
                <a:srgbClr val="FFFF00"/>
              </a:solidFill>
              <a:latin typeface="Times New Roman" pitchFamily="18" charset="0"/>
              <a:cs typeface="Times New Roman" pitchFamily="18" charset="0"/>
            </a:endParaRPr>
          </a:p>
          <a:p>
            <a:pPr algn="just">
              <a:buFont typeface="Wingdings" pitchFamily="2" charset="2"/>
              <a:buChar char="Ø"/>
            </a:pPr>
            <a:r>
              <a:rPr lang="en-US" sz="2100" dirty="0">
                <a:latin typeface="Times New Roman" panose="02020603050405020304" pitchFamily="18" charset="0"/>
              </a:rPr>
              <a:t>Other risk-taking </a:t>
            </a:r>
            <a:r>
              <a:rPr lang="en-US" sz="2100" dirty="0" err="1">
                <a:latin typeface="Times New Roman" panose="02020603050405020304" pitchFamily="18" charset="0"/>
              </a:rPr>
              <a:t>behaviour</a:t>
            </a:r>
            <a:endParaRPr lang="en-US" sz="2100" dirty="0">
              <a:latin typeface="Times New Roman" panose="02020603050405020304" pitchFamily="18" charset="0"/>
            </a:endParaRPr>
          </a:p>
          <a:p>
            <a:pPr algn="just">
              <a:buFont typeface="Wingdings" pitchFamily="2" charset="2"/>
              <a:buChar char="Ø"/>
            </a:pPr>
            <a:r>
              <a:rPr lang="en-US" sz="2100" dirty="0">
                <a:latin typeface="Times New Roman" panose="02020603050405020304" pitchFamily="18" charset="0"/>
              </a:rPr>
              <a:t>Impairs cognitive function leading to a diminished ability to self-manage </a:t>
            </a:r>
          </a:p>
          <a:p>
            <a:pPr algn="just">
              <a:buFont typeface="Wingdings" pitchFamily="2" charset="2"/>
              <a:buChar char="Ø"/>
            </a:pPr>
            <a:r>
              <a:rPr lang="en-US" sz="2100" dirty="0">
                <a:latin typeface="Times New Roman" panose="02020603050405020304" pitchFamily="18" charset="0"/>
              </a:rPr>
              <a:t>Alcohol promotes ketosis ¹</a:t>
            </a:r>
          </a:p>
          <a:p>
            <a:pPr algn="just">
              <a:buFont typeface="Wingdings" pitchFamily="2" charset="2"/>
              <a:buChar char="Ø"/>
            </a:pPr>
            <a:r>
              <a:rPr lang="en-US" sz="3000" dirty="0">
                <a:latin typeface="Times New Roman" pitchFamily="18" charset="0"/>
                <a:cs typeface="Times New Roman" pitchFamily="18" charset="0"/>
              </a:rPr>
              <a:t>Alcohol intake </a:t>
            </a:r>
            <a:r>
              <a:rPr lang="en-US" sz="2900" dirty="0">
                <a:latin typeface="Times New Roman" pitchFamily="18" charset="0"/>
                <a:cs typeface="Times New Roman" pitchFamily="18" charset="0"/>
              </a:rPr>
              <a:t>increased risk for </a:t>
            </a:r>
            <a:r>
              <a:rPr lang="en-US" sz="2900" dirty="0">
                <a:solidFill>
                  <a:srgbClr val="FFFF00"/>
                </a:solidFill>
                <a:latin typeface="Times New Roman" pitchFamily="18" charset="0"/>
                <a:cs typeface="Times New Roman" pitchFamily="18" charset="0"/>
              </a:rPr>
              <a:t>delayed hypoglycemia</a:t>
            </a:r>
          </a:p>
          <a:p>
            <a:pPr algn="just">
              <a:buFont typeface="Wingdings" pitchFamily="2" charset="2"/>
              <a:buChar char="Ø"/>
            </a:pPr>
            <a:r>
              <a:rPr lang="en-US" sz="2100" dirty="0">
                <a:latin typeface="Times New Roman" panose="02020603050405020304" pitchFamily="18" charset="0"/>
              </a:rPr>
              <a:t>I</a:t>
            </a:r>
            <a:r>
              <a:rPr lang="en-US" sz="2100" b="0" i="0" dirty="0">
                <a:effectLst/>
                <a:latin typeface="Times New Roman" panose="02020603050405020304" pitchFamily="18" charset="0"/>
              </a:rPr>
              <a:t>nhibition of gluconeogenesis</a:t>
            </a:r>
          </a:p>
          <a:p>
            <a:pPr algn="just">
              <a:buFont typeface="Wingdings" pitchFamily="2" charset="2"/>
              <a:buChar char="Ø"/>
            </a:pPr>
            <a:r>
              <a:rPr lang="en-US" sz="2100" dirty="0">
                <a:latin typeface="Times New Roman" panose="02020603050405020304" pitchFamily="18" charset="0"/>
              </a:rPr>
              <a:t>R</a:t>
            </a:r>
            <a:r>
              <a:rPr lang="en-US" sz="2100" b="0" i="0" dirty="0">
                <a:effectLst/>
                <a:latin typeface="Times New Roman" panose="02020603050405020304" pitchFamily="18" charset="0"/>
              </a:rPr>
              <a:t>educed hypoglycemia awareness due to the cerebral effects of alcohol</a:t>
            </a:r>
          </a:p>
          <a:p>
            <a:pPr algn="just">
              <a:buFont typeface="Wingdings" pitchFamily="2" charset="2"/>
              <a:buChar char="Ø"/>
            </a:pPr>
            <a:r>
              <a:rPr lang="en-US" sz="2100" dirty="0">
                <a:latin typeface="Times New Roman" panose="02020603050405020304" pitchFamily="18" charset="0"/>
              </a:rPr>
              <a:t>I</a:t>
            </a:r>
            <a:r>
              <a:rPr lang="en-US" sz="2100" b="0" i="0" dirty="0">
                <a:effectLst/>
                <a:latin typeface="Times New Roman" panose="02020603050405020304" pitchFamily="18" charset="0"/>
              </a:rPr>
              <a:t>mpaired counterregulatory responses to hypoglycemia ²</a:t>
            </a:r>
            <a:endParaRPr lang="en-US" sz="2900" dirty="0">
              <a:latin typeface="Times New Roman" pitchFamily="18" charset="0"/>
              <a:cs typeface="Times New Roman" pitchFamily="18" charset="0"/>
            </a:endParaRPr>
          </a:p>
          <a:p>
            <a:pPr algn="just">
              <a:buNone/>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85</a:t>
            </a:fld>
            <a:endParaRPr lang="en-US"/>
          </a:p>
        </p:txBody>
      </p:sp>
      <p:sp>
        <p:nvSpPr>
          <p:cNvPr id="6" name="Rectangle 5">
            <a:extLst>
              <a:ext uri="{FF2B5EF4-FFF2-40B4-BE49-F238E27FC236}">
                <a16:creationId xmlns:a16="http://schemas.microsoft.com/office/drawing/2014/main" id="{D80C7C95-6C31-4C6D-9366-6ED560D03F47}"/>
              </a:ext>
            </a:extLst>
          </p:cNvPr>
          <p:cNvSpPr/>
          <p:nvPr/>
        </p:nvSpPr>
        <p:spPr>
          <a:xfrm>
            <a:off x="2286000" y="5762135"/>
            <a:ext cx="6705600" cy="954107"/>
          </a:xfrm>
          <a:prstGeom prst="rect">
            <a:avLst/>
          </a:prstGeom>
        </p:spPr>
        <p:txBody>
          <a:bodyPr wrap="square">
            <a:spAutoFit/>
          </a:bodyPr>
          <a:lstStyle/>
          <a:p>
            <a:pPr algn="just"/>
            <a:r>
              <a:rPr lang="en-US" sz="1400" b="1" dirty="0">
                <a:solidFill>
                  <a:srgbClr val="FFC000"/>
                </a:solidFill>
              </a:rPr>
              <a:t>1= (2009) The influence of liberal alcohol consumption on glucose metabolism in patients with type 1 diabetes: a pilot study. QJM 102(3):169–174 </a:t>
            </a:r>
          </a:p>
          <a:p>
            <a:pPr algn="just"/>
            <a:r>
              <a:rPr lang="en-US" sz="1400" b="1" dirty="0">
                <a:solidFill>
                  <a:srgbClr val="FFC000"/>
                </a:solidFill>
              </a:rPr>
              <a:t>2= (2019) Nutrition therapy for adults with diabetes or prediabetes: a consensus report. Diabetes Care 42(5):731–754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267200"/>
          </a:xfrm>
        </p:spPr>
        <p:txBody>
          <a:bodyPr>
            <a:normAutofit fontScale="81875" lnSpcReduction="10000"/>
          </a:bodyPr>
          <a:lstStyle/>
          <a:p>
            <a:pPr algn="just"/>
            <a:r>
              <a:rPr lang="en-US" dirty="0">
                <a:latin typeface="Calibri" pitchFamily="34" charset="0"/>
                <a:cs typeface="Times New Roman" pitchFamily="18" charset="0"/>
              </a:rPr>
              <a:t>Alcohol and recreational drug use</a:t>
            </a:r>
            <a:endParaRPr lang="en-US" dirty="0">
              <a:latin typeface="Times New Roman" pitchFamily="18" charset="0"/>
              <a:cs typeface="Times New Roman" pitchFamily="18" charset="0"/>
            </a:endParaRPr>
          </a:p>
          <a:p>
            <a:pPr algn="just">
              <a:buFont typeface="Wingdings" pitchFamily="2" charset="2"/>
              <a:buChar char="Ø"/>
            </a:pPr>
            <a:endParaRPr lang="en-US" sz="2900" dirty="0">
              <a:latin typeface="Times New Roman" pitchFamily="18" charset="0"/>
              <a:cs typeface="Times New Roman" pitchFamily="18" charset="0"/>
            </a:endParaRPr>
          </a:p>
          <a:p>
            <a:pPr algn="just">
              <a:buFont typeface="Wingdings" pitchFamily="2" charset="2"/>
              <a:buChar char="Ø"/>
            </a:pPr>
            <a:r>
              <a:rPr lang="en-US" sz="2900" dirty="0">
                <a:latin typeface="Times New Roman" pitchFamily="18" charset="0"/>
                <a:cs typeface="Times New Roman" pitchFamily="18" charset="0"/>
              </a:rPr>
              <a:t>Use of cannabis and other synthetic cannabinoids, cocaine and other stimulant-like drugs, such as </a:t>
            </a:r>
            <a:r>
              <a:rPr lang="en-US" sz="2900" dirty="0" err="1">
                <a:latin typeface="Times New Roman" pitchFamily="18" charset="0"/>
                <a:cs typeface="Times New Roman" pitchFamily="18" charset="0"/>
              </a:rPr>
              <a:t>amfetamine</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methamfetamine</a:t>
            </a:r>
            <a:r>
              <a:rPr lang="en-US" sz="2900" dirty="0">
                <a:latin typeface="Times New Roman" pitchFamily="18" charset="0"/>
                <a:cs typeface="Times New Roman" pitchFamily="18" charset="0"/>
              </a:rPr>
              <a:t> and ecstasy (MDMA), increase glucose production and inhibit glucose clearance, which </a:t>
            </a:r>
            <a:r>
              <a:rPr lang="en-US" sz="2900" dirty="0">
                <a:solidFill>
                  <a:srgbClr val="FFFF00"/>
                </a:solidFill>
                <a:latin typeface="Times New Roman" pitchFamily="18" charset="0"/>
                <a:cs typeface="Times New Roman" pitchFamily="18" charset="0"/>
              </a:rPr>
              <a:t>increases the risk of DKA</a:t>
            </a:r>
            <a:r>
              <a:rPr lang="en-US" sz="2900" dirty="0">
                <a:latin typeface="Times New Roman" pitchFamily="18" charset="0"/>
                <a:cs typeface="Times New Roman" pitchFamily="18" charset="0"/>
              </a:rPr>
              <a:t>.</a:t>
            </a:r>
          </a:p>
          <a:p>
            <a:pPr algn="just">
              <a:buFont typeface="Wingdings" pitchFamily="2" charset="2"/>
              <a:buChar char="Ø"/>
            </a:pPr>
            <a:r>
              <a:rPr lang="en-US" sz="2900" dirty="0">
                <a:solidFill>
                  <a:srgbClr val="FFFF00"/>
                </a:solidFill>
                <a:latin typeface="Times New Roman" pitchFamily="18" charset="0"/>
                <a:cs typeface="Times New Roman" pitchFamily="18" charset="0"/>
              </a:rPr>
              <a:t>Increased all-cause mortality </a:t>
            </a:r>
            <a:r>
              <a:rPr lang="en-US" sz="2900" dirty="0">
                <a:latin typeface="Times New Roman" pitchFamily="18" charset="0"/>
                <a:cs typeface="Times New Roman" pitchFamily="18" charset="0"/>
              </a:rPr>
              <a:t>~ cocaine, opioids and cannabis ¹</a:t>
            </a:r>
            <a:endParaRPr lang="en-US" sz="2500" dirty="0">
              <a:latin typeface="Times New Roman" pitchFamily="18" charset="0"/>
              <a:cs typeface="Times New Roman" pitchFamily="18" charset="0"/>
            </a:endParaRPr>
          </a:p>
          <a:p>
            <a:pPr algn="just">
              <a:buFont typeface="Wingdings" pitchFamily="2" charset="2"/>
              <a:buChar char="Ø"/>
            </a:pPr>
            <a:r>
              <a:rPr lang="en-US" sz="3000" dirty="0">
                <a:latin typeface="Times New Roman" pitchFamily="18" charset="0"/>
                <a:cs typeface="Times New Roman" pitchFamily="18" charset="0"/>
              </a:rPr>
              <a:t>Healthcare professionals have a responsibility </a:t>
            </a:r>
            <a:r>
              <a:rPr lang="en-US" sz="3000" b="1" dirty="0">
                <a:solidFill>
                  <a:srgbClr val="FFFF00"/>
                </a:solidFill>
                <a:latin typeface="Times New Roman" pitchFamily="18" charset="0"/>
                <a:cs typeface="Times New Roman" pitchFamily="18" charset="0"/>
              </a:rPr>
              <a:t>to inform people </a:t>
            </a:r>
            <a:r>
              <a:rPr lang="en-US" sz="3000" dirty="0">
                <a:latin typeface="Times New Roman" pitchFamily="18" charset="0"/>
                <a:cs typeface="Times New Roman" pitchFamily="18" charset="0"/>
              </a:rPr>
              <a:t>with type 1 diabetes about the effects of drugs ²</a:t>
            </a:r>
            <a:endParaRPr lang="en-US" sz="2500" dirty="0">
              <a:latin typeface="Times New Roman" pitchFamily="18" charset="0"/>
              <a:cs typeface="Times New Roman" pitchFamily="18" charset="0"/>
            </a:endParaRPr>
          </a:p>
          <a:p>
            <a:pPr algn="just">
              <a:buNone/>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86</a:t>
            </a:fld>
            <a:endParaRPr lang="en-US"/>
          </a:p>
        </p:txBody>
      </p:sp>
      <p:sp>
        <p:nvSpPr>
          <p:cNvPr id="6" name="Rectangle 5">
            <a:extLst>
              <a:ext uri="{FF2B5EF4-FFF2-40B4-BE49-F238E27FC236}">
                <a16:creationId xmlns:a16="http://schemas.microsoft.com/office/drawing/2014/main" id="{D80C7C95-6C31-4C6D-9366-6ED560D03F47}"/>
              </a:ext>
            </a:extLst>
          </p:cNvPr>
          <p:cNvSpPr/>
          <p:nvPr/>
        </p:nvSpPr>
        <p:spPr>
          <a:xfrm>
            <a:off x="2286000" y="5715000"/>
            <a:ext cx="6705600" cy="954107"/>
          </a:xfrm>
          <a:prstGeom prst="rect">
            <a:avLst/>
          </a:prstGeom>
        </p:spPr>
        <p:txBody>
          <a:bodyPr wrap="square">
            <a:spAutoFit/>
          </a:bodyPr>
          <a:lstStyle/>
          <a:p>
            <a:pPr algn="just"/>
            <a:r>
              <a:rPr lang="en-US" sz="1400" b="1" dirty="0">
                <a:solidFill>
                  <a:srgbClr val="FFC000"/>
                </a:solidFill>
              </a:rPr>
              <a:t>1= (2020) Alcohol and illicit drug use in people with diabetes. Lancet Diabetes Endocrinol 8(3):239–248 </a:t>
            </a:r>
          </a:p>
          <a:p>
            <a:pPr algn="just"/>
            <a:r>
              <a:rPr lang="en-US" sz="1400" b="1" dirty="0">
                <a:solidFill>
                  <a:srgbClr val="FFC000"/>
                </a:solidFill>
              </a:rPr>
              <a:t>2= (2014) Alcohol health literacy in young adults with type 1 diabetes and its impact on diabetes management. </a:t>
            </a:r>
            <a:r>
              <a:rPr lang="en-US" sz="1400" b="1" dirty="0" err="1">
                <a:solidFill>
                  <a:srgbClr val="FFC000"/>
                </a:solidFill>
              </a:rPr>
              <a:t>Diabet</a:t>
            </a:r>
            <a:r>
              <a:rPr lang="en-US" sz="1400" b="1" dirty="0">
                <a:solidFill>
                  <a:srgbClr val="FFC000"/>
                </a:solidFill>
              </a:rPr>
              <a:t> Med 31(12):1625–1630 </a:t>
            </a:r>
          </a:p>
        </p:txBody>
      </p:sp>
    </p:spTree>
    <p:extLst>
      <p:ext uri="{BB962C8B-B14F-4D97-AF65-F5344CB8AC3E}">
        <p14:creationId xmlns:p14="http://schemas.microsoft.com/office/powerpoint/2010/main" val="3738376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96875"/>
          </a:bodyPr>
          <a:lstStyle/>
          <a:p>
            <a:pPr algn="just"/>
            <a:r>
              <a:rPr lang="en-US" dirty="0">
                <a:latin typeface="Calibri" pitchFamily="34" charset="0"/>
                <a:cs typeface="Times New Roman" pitchFamily="18" charset="0"/>
              </a:rPr>
              <a:t>Smoking</a:t>
            </a:r>
          </a:p>
          <a:p>
            <a:pPr algn="just"/>
            <a:endParaRPr lang="en-US" dirty="0">
              <a:latin typeface="Times New Roman" pitchFamily="18" charset="0"/>
              <a:cs typeface="Times New Roman" pitchFamily="18" charset="0"/>
            </a:endParaRPr>
          </a:p>
          <a:p>
            <a:pPr algn="just"/>
            <a:r>
              <a:rPr lang="en-US" sz="2900" dirty="0">
                <a:latin typeface="Times New Roman" pitchFamily="18" charset="0"/>
                <a:cs typeface="Times New Roman" pitchFamily="18" charset="0"/>
              </a:rPr>
              <a:t>Increases the risk of </a:t>
            </a:r>
            <a:r>
              <a:rPr lang="en-US" sz="2900" dirty="0" err="1">
                <a:latin typeface="Times New Roman" pitchFamily="18" charset="0"/>
                <a:cs typeface="Times New Roman" pitchFamily="18" charset="0"/>
              </a:rPr>
              <a:t>macrovascular</a:t>
            </a:r>
            <a:r>
              <a:rPr lang="en-US" sz="2900" dirty="0">
                <a:latin typeface="Times New Roman" pitchFamily="18" charset="0"/>
                <a:cs typeface="Times New Roman" pitchFamily="18" charset="0"/>
              </a:rPr>
              <a:t> and </a:t>
            </a:r>
            <a:r>
              <a:rPr lang="en-US" sz="2900" dirty="0" err="1">
                <a:latin typeface="Times New Roman" pitchFamily="18" charset="0"/>
                <a:cs typeface="Times New Roman" pitchFamily="18" charset="0"/>
              </a:rPr>
              <a:t>microvascular</a:t>
            </a:r>
            <a:r>
              <a:rPr lang="en-US" sz="2900" dirty="0">
                <a:latin typeface="Times New Roman" pitchFamily="18" charset="0"/>
                <a:cs typeface="Times New Roman" pitchFamily="18" charset="0"/>
              </a:rPr>
              <a:t> complications in people with diabetes, </a:t>
            </a:r>
            <a:r>
              <a:rPr lang="en-US" sz="2900" dirty="0">
                <a:solidFill>
                  <a:srgbClr val="FFFF00"/>
                </a:solidFill>
                <a:latin typeface="Times New Roman" pitchFamily="18" charset="0"/>
                <a:cs typeface="Times New Roman" pitchFamily="18" charset="0"/>
              </a:rPr>
              <a:t>smoking cessation </a:t>
            </a:r>
            <a:r>
              <a:rPr lang="en-US" sz="2900" dirty="0">
                <a:latin typeface="Times New Roman" pitchFamily="18" charset="0"/>
                <a:cs typeface="Times New Roman" pitchFamily="18" charset="0"/>
              </a:rPr>
              <a:t>should be promoted.</a:t>
            </a:r>
          </a:p>
          <a:p>
            <a:pPr algn="just"/>
            <a:r>
              <a:rPr lang="en-US" sz="2900" dirty="0">
                <a:latin typeface="Times New Roman" pitchFamily="18" charset="0"/>
                <a:cs typeface="Times New Roman" pitchFamily="18" charset="0"/>
              </a:rPr>
              <a:t>The direct effect of smoking on blood glucose levels in people with diabetes needs more research to assess the impact.</a:t>
            </a:r>
          </a:p>
          <a:p>
            <a:pPr algn="just">
              <a:buNone/>
            </a:pPr>
            <a:endParaRPr lang="en-US" sz="2900" dirty="0">
              <a:latin typeface="Times New Roman" pitchFamily="18" charset="0"/>
              <a:cs typeface="Times New Roman" pitchFamily="18" charset="0"/>
            </a:endParaRPr>
          </a:p>
          <a:p>
            <a:pPr algn="just">
              <a:buNone/>
            </a:pPr>
            <a:endParaRPr lang="en-US" sz="2500" dirty="0">
              <a:latin typeface="Times New Roman" pitchFamily="18" charset="0"/>
              <a:cs typeface="Times New Roman" pitchFamily="18" charset="0"/>
            </a:endParaRPr>
          </a:p>
          <a:p>
            <a:pPr algn="just">
              <a:buNone/>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87</a:t>
            </a:fld>
            <a:endParaRPr lang="en-US"/>
          </a:p>
        </p:txBody>
      </p:sp>
      <p:sp>
        <p:nvSpPr>
          <p:cNvPr id="6" name="Rectangle 5">
            <a:extLst>
              <a:ext uri="{FF2B5EF4-FFF2-40B4-BE49-F238E27FC236}">
                <a16:creationId xmlns:a16="http://schemas.microsoft.com/office/drawing/2014/main" id="{EB9AF14F-A74C-4F85-99A3-85BE7188EE6E}"/>
              </a:ext>
            </a:extLst>
          </p:cNvPr>
          <p:cNvSpPr/>
          <p:nvPr/>
        </p:nvSpPr>
        <p:spPr>
          <a:xfrm>
            <a:off x="2286000" y="5985790"/>
            <a:ext cx="6705600" cy="738664"/>
          </a:xfrm>
          <a:prstGeom prst="rect">
            <a:avLst/>
          </a:prstGeom>
        </p:spPr>
        <p:txBody>
          <a:bodyPr wrap="square">
            <a:spAutoFit/>
          </a:bodyPr>
          <a:lstStyle/>
          <a:p>
            <a:pPr algn="just"/>
            <a:r>
              <a:rPr lang="en-US" sz="1400" b="1" dirty="0">
                <a:solidFill>
                  <a:srgbClr val="FFC000"/>
                </a:solidFill>
              </a:rPr>
              <a:t>(2015) Relation of smoking with total mortality and cardiovascular events among patients with diabetes mellitus: a meta-analysis and systematic review. Circulation. 132(19):1795–1804</a:t>
            </a:r>
            <a:endParaRPr lang="fa-IR" sz="1400" b="1" dirty="0">
              <a:solidFill>
                <a:srgbClr val="FFC00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89375"/>
          </a:bodyPr>
          <a:lstStyle/>
          <a:p>
            <a:pPr algn="just"/>
            <a:r>
              <a:rPr lang="en-US" dirty="0">
                <a:latin typeface="Calibri" pitchFamily="34" charset="0"/>
                <a:cs typeface="Times New Roman" pitchFamily="18" charset="0"/>
              </a:rPr>
              <a:t>Physical activity</a:t>
            </a:r>
            <a:endParaRPr lang="en-US" dirty="0">
              <a:latin typeface="Times New Roman" pitchFamily="18" charset="0"/>
              <a:cs typeface="Times New Roman" pitchFamily="18" charset="0"/>
            </a:endParaRPr>
          </a:p>
          <a:p>
            <a:pPr algn="just">
              <a:buFont typeface="Wingdings" panose="05000000000000000000" pitchFamily="2" charset="2"/>
              <a:buChar char="Ø"/>
            </a:pPr>
            <a:endParaRPr lang="en-US" sz="1900" dirty="0">
              <a:latin typeface="Times New Roman" pitchFamily="18" charset="0"/>
              <a:cs typeface="Times New Roman" pitchFamily="18" charset="0"/>
            </a:endParaRPr>
          </a:p>
          <a:p>
            <a:pPr algn="just">
              <a:buFont typeface="Wingdings" panose="05000000000000000000" pitchFamily="2" charset="2"/>
              <a:buChar char="Ø"/>
            </a:pPr>
            <a:r>
              <a:rPr lang="en-US" sz="2900" dirty="0">
                <a:latin typeface="Times New Roman" pitchFamily="18" charset="0"/>
                <a:cs typeface="Times New Roman" pitchFamily="18" charset="0"/>
              </a:rPr>
              <a:t>Exercise is associated with improved fitness, increased insulin sensitivity, leading to reduced insulin requirement, improved cardiovascular health with better lipid profile and endothelial function, and decreased mortality ¹</a:t>
            </a:r>
          </a:p>
          <a:p>
            <a:pPr algn="just">
              <a:buFont typeface="Wingdings" panose="05000000000000000000" pitchFamily="2" charset="2"/>
              <a:buChar char="Ø"/>
            </a:pPr>
            <a:r>
              <a:rPr lang="en-US" sz="2900" dirty="0">
                <a:latin typeface="Times New Roman" pitchFamily="18" charset="0"/>
                <a:cs typeface="Times New Roman" pitchFamily="18" charset="0"/>
              </a:rPr>
              <a:t>Reduces risk of microvascular complications, osteoporosis and cancer</a:t>
            </a:r>
          </a:p>
          <a:p>
            <a:pPr algn="just">
              <a:buFont typeface="Wingdings" panose="05000000000000000000" pitchFamily="2" charset="2"/>
              <a:buChar char="Ø"/>
            </a:pPr>
            <a:r>
              <a:rPr lang="en-US" sz="2900" dirty="0">
                <a:latin typeface="Times New Roman" pitchFamily="18" charset="0"/>
                <a:cs typeface="Times New Roman" pitchFamily="18" charset="0"/>
              </a:rPr>
              <a:t>Also helps maintain a healthy BMI and promotes sleep quality and mental wellbeing ²</a:t>
            </a:r>
          </a:p>
          <a:p>
            <a:pPr algn="just">
              <a:buFont typeface="Wingdings" panose="05000000000000000000" pitchFamily="2" charset="2"/>
              <a:buChar char="Ø"/>
            </a:pPr>
            <a:endParaRPr lang="en-US" sz="2900" dirty="0">
              <a:latin typeface="Times New Roman" pitchFamily="18" charset="0"/>
              <a:cs typeface="Times New Roman" pitchFamily="18" charset="0"/>
            </a:endParaRPr>
          </a:p>
          <a:p>
            <a:pPr algn="just">
              <a:buFont typeface="Wingdings" panose="05000000000000000000" pitchFamily="2" charset="2"/>
              <a:buChar char="Ø"/>
            </a:pPr>
            <a:endParaRPr lang="en-US" sz="2500" dirty="0">
              <a:latin typeface="Times New Roman" pitchFamily="18" charset="0"/>
              <a:cs typeface="Times New Roman" pitchFamily="18" charset="0"/>
            </a:endParaRPr>
          </a:p>
          <a:p>
            <a:pPr algn="just">
              <a:buFont typeface="Wingdings" panose="05000000000000000000" pitchFamily="2" charset="2"/>
              <a:buChar char="Ø"/>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88</a:t>
            </a:fld>
            <a:endParaRPr lang="en-US"/>
          </a:p>
        </p:txBody>
      </p:sp>
      <p:sp>
        <p:nvSpPr>
          <p:cNvPr id="6" name="Rectangle 5">
            <a:extLst>
              <a:ext uri="{FF2B5EF4-FFF2-40B4-BE49-F238E27FC236}">
                <a16:creationId xmlns:a16="http://schemas.microsoft.com/office/drawing/2014/main" id="{1FB45BB8-7C3B-40E3-98C4-CE085857E823}"/>
              </a:ext>
            </a:extLst>
          </p:cNvPr>
          <p:cNvSpPr/>
          <p:nvPr/>
        </p:nvSpPr>
        <p:spPr>
          <a:xfrm>
            <a:off x="2286000" y="5742066"/>
            <a:ext cx="6705600" cy="954107"/>
          </a:xfrm>
          <a:prstGeom prst="rect">
            <a:avLst/>
          </a:prstGeom>
        </p:spPr>
        <p:txBody>
          <a:bodyPr wrap="square">
            <a:spAutoFit/>
          </a:bodyPr>
          <a:lstStyle/>
          <a:p>
            <a:pPr algn="just"/>
            <a:r>
              <a:rPr lang="en-US" sz="1400" b="1" dirty="0">
                <a:solidFill>
                  <a:srgbClr val="FFC000"/>
                </a:solidFill>
              </a:rPr>
              <a:t>1= (2019) Cardiovascular health benefits of exercise training in persons living with type 1 diabetes: a systematic review and meta-analysis. J Clin Med 8(2):253 </a:t>
            </a:r>
          </a:p>
          <a:p>
            <a:pPr algn="just"/>
            <a:r>
              <a:rPr lang="en-US" sz="1400" b="1" dirty="0">
                <a:solidFill>
                  <a:srgbClr val="FFC000"/>
                </a:solidFill>
              </a:rPr>
              <a:t>2= (2008) Physical activity and diabetes complications in patients with type 1 diabetes: the Finnish Diabetic Nephropathy (</a:t>
            </a:r>
            <a:r>
              <a:rPr lang="en-US" sz="1400" b="1" dirty="0" err="1">
                <a:solidFill>
                  <a:srgbClr val="FFC000"/>
                </a:solidFill>
              </a:rPr>
              <a:t>FinnDiane</a:t>
            </a:r>
            <a:r>
              <a:rPr lang="en-US" sz="1400" b="1" dirty="0">
                <a:solidFill>
                  <a:srgbClr val="FFC000"/>
                </a:solidFill>
              </a:rPr>
              <a:t>) Study. Diabetes Care 31(2): 230–232</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211321"/>
          </a:xfrm>
        </p:spPr>
        <p:txBody>
          <a:bodyPr>
            <a:normAutofit fontScale="66875" lnSpcReduction="20000"/>
          </a:bodyPr>
          <a:lstStyle/>
          <a:p>
            <a:pPr algn="just">
              <a:buFont typeface="Wingdings" pitchFamily="2" charset="2"/>
              <a:buChar char="Ø"/>
            </a:pPr>
            <a:r>
              <a:rPr lang="en-US" dirty="0">
                <a:latin typeface="Times New Roman" pitchFamily="18" charset="0"/>
                <a:cs typeface="Times New Roman" pitchFamily="18" charset="0"/>
              </a:rPr>
              <a:t>People with type 1 diabetes </a:t>
            </a:r>
            <a:r>
              <a:rPr lang="en-US" dirty="0">
                <a:solidFill>
                  <a:srgbClr val="FFFF00"/>
                </a:solidFill>
                <a:latin typeface="Times New Roman" pitchFamily="18" charset="0"/>
                <a:cs typeface="Times New Roman" pitchFamily="18" charset="0"/>
              </a:rPr>
              <a:t>should be taught </a:t>
            </a:r>
            <a:r>
              <a:rPr lang="en-US" dirty="0">
                <a:latin typeface="Times New Roman" pitchFamily="18" charset="0"/>
                <a:cs typeface="Times New Roman" pitchFamily="18" charset="0"/>
              </a:rPr>
              <a:t>about the effects of exercise on glucose levels and how to balance exogenous insulin delivery and carbohydrate intake.</a:t>
            </a:r>
          </a:p>
          <a:p>
            <a:pPr algn="just">
              <a:buFont typeface="Wingdings" pitchFamily="2" charset="2"/>
              <a:buChar char="Ø"/>
            </a:pPr>
            <a:endParaRPr lang="en-US" sz="1200" dirty="0">
              <a:latin typeface="Times New Roman" pitchFamily="18" charset="0"/>
              <a:cs typeface="Times New Roman" pitchFamily="18" charset="0"/>
            </a:endParaRPr>
          </a:p>
          <a:p>
            <a:pPr algn="just">
              <a:buFont typeface="Wingdings" pitchFamily="2" charset="2"/>
              <a:buChar char="Ø"/>
            </a:pPr>
            <a:r>
              <a:rPr lang="en-US" dirty="0" err="1">
                <a:latin typeface="Times New Roman" pitchFamily="18" charset="0"/>
                <a:cs typeface="Times New Roman" pitchFamily="18" charset="0"/>
              </a:rPr>
              <a:t>Glycaemic</a:t>
            </a:r>
            <a:r>
              <a:rPr lang="en-US" dirty="0">
                <a:latin typeface="Times New Roman" pitchFamily="18" charset="0"/>
                <a:cs typeface="Times New Roman" pitchFamily="18" charset="0"/>
              </a:rPr>
              <a:t> management during exercise should be made safer with </a:t>
            </a:r>
            <a:r>
              <a:rPr lang="en-US" dirty="0">
                <a:solidFill>
                  <a:srgbClr val="FFFF00"/>
                </a:solidFill>
                <a:latin typeface="Times New Roman" pitchFamily="18" charset="0"/>
                <a:cs typeface="Times New Roman" pitchFamily="18" charset="0"/>
              </a:rPr>
              <a:t>CGM</a:t>
            </a:r>
            <a:r>
              <a:rPr lang="en-US" dirty="0">
                <a:latin typeface="Times New Roman" pitchFamily="18" charset="0"/>
                <a:cs typeface="Times New Roman" pitchFamily="18" charset="0"/>
              </a:rPr>
              <a:t> system. ¹</a:t>
            </a:r>
          </a:p>
          <a:p>
            <a:pPr algn="just">
              <a:buFont typeface="Wingdings" pitchFamily="2" charset="2"/>
              <a:buChar char="Ø"/>
            </a:pPr>
            <a:endParaRPr lang="en-US" sz="1200" dirty="0">
              <a:latin typeface="Times New Roman" pitchFamily="18" charset="0"/>
              <a:cs typeface="Times New Roman" pitchFamily="18" charset="0"/>
            </a:endParaRPr>
          </a:p>
          <a:p>
            <a:pPr algn="just">
              <a:buFont typeface="Wingdings" pitchFamily="2" charset="2"/>
              <a:buChar char="Ø"/>
            </a:pPr>
            <a:r>
              <a:rPr lang="en-US" dirty="0">
                <a:latin typeface="Times New Roman" pitchFamily="18" charset="0"/>
                <a:cs typeface="Times New Roman" pitchFamily="18" charset="0"/>
              </a:rPr>
              <a:t>Advice should be given about appropriate </a:t>
            </a:r>
            <a:r>
              <a:rPr lang="en-US" dirty="0">
                <a:solidFill>
                  <a:srgbClr val="FFFF00"/>
                </a:solidFill>
                <a:latin typeface="Times New Roman" pitchFamily="18" charset="0"/>
                <a:cs typeface="Times New Roman" pitchFamily="18" charset="0"/>
              </a:rPr>
              <a:t>footwear</a:t>
            </a:r>
            <a:r>
              <a:rPr lang="en-US" dirty="0">
                <a:latin typeface="Times New Roman" pitchFamily="18" charset="0"/>
                <a:cs typeface="Times New Roman" pitchFamily="18" charset="0"/>
              </a:rPr>
              <a:t> and </a:t>
            </a:r>
            <a:r>
              <a:rPr lang="en-US" dirty="0">
                <a:solidFill>
                  <a:srgbClr val="FFFF00"/>
                </a:solidFill>
                <a:latin typeface="Times New Roman" pitchFamily="18" charset="0"/>
                <a:cs typeface="Times New Roman" pitchFamily="18" charset="0"/>
              </a:rPr>
              <a:t>foot inspection </a:t>
            </a:r>
            <a:r>
              <a:rPr lang="en-US" dirty="0">
                <a:latin typeface="Times New Roman" pitchFamily="18" charset="0"/>
                <a:cs typeface="Times New Roman" pitchFamily="18" charset="0"/>
              </a:rPr>
              <a:t>for those with peripheral neuropathy </a:t>
            </a:r>
          </a:p>
          <a:p>
            <a:pPr algn="just">
              <a:buFont typeface="Wingdings" pitchFamily="2" charset="2"/>
              <a:buChar char="Ø"/>
            </a:pPr>
            <a:r>
              <a:rPr lang="en-US" sz="3100" dirty="0">
                <a:solidFill>
                  <a:srgbClr val="FFFF00"/>
                </a:solidFill>
                <a:latin typeface="Times New Roman" pitchFamily="18" charset="0"/>
                <a:cs typeface="Times New Roman" pitchFamily="18" charset="0"/>
              </a:rPr>
              <a:t>Walking</a:t>
            </a:r>
            <a:r>
              <a:rPr lang="en-US" sz="3100" dirty="0">
                <a:latin typeface="Times New Roman" pitchFamily="18" charset="0"/>
                <a:cs typeface="Times New Roman" pitchFamily="18" charset="0"/>
              </a:rPr>
              <a:t> does </a:t>
            </a:r>
            <a:r>
              <a:rPr lang="en-US" sz="3100" dirty="0">
                <a:solidFill>
                  <a:srgbClr val="FFFF00"/>
                </a:solidFill>
                <a:latin typeface="Times New Roman" pitchFamily="18" charset="0"/>
                <a:cs typeface="Times New Roman" pitchFamily="18" charset="0"/>
              </a:rPr>
              <a:t>not increase </a:t>
            </a:r>
            <a:r>
              <a:rPr lang="en-US" sz="3100" dirty="0">
                <a:latin typeface="Times New Roman" pitchFamily="18" charset="0"/>
                <a:cs typeface="Times New Roman" pitchFamily="18" charset="0"/>
              </a:rPr>
              <a:t>the risk of ulceration in people with peripheral neuropathy</a:t>
            </a:r>
          </a:p>
          <a:p>
            <a:pPr algn="just">
              <a:buFont typeface="Wingdings" pitchFamily="2" charset="2"/>
              <a:buChar char="Ø"/>
            </a:pPr>
            <a:r>
              <a:rPr lang="en-US" sz="3100" dirty="0">
                <a:latin typeface="Times New Roman" pitchFamily="18" charset="0"/>
                <a:cs typeface="Times New Roman" pitchFamily="18" charset="0"/>
              </a:rPr>
              <a:t>Weight-bearing exercise should be avoided in active foot disease </a:t>
            </a:r>
          </a:p>
          <a:p>
            <a:pPr algn="just">
              <a:buFont typeface="Wingdings" pitchFamily="2" charset="2"/>
              <a:buChar char="Ø"/>
            </a:pPr>
            <a:r>
              <a:rPr lang="en-US" dirty="0">
                <a:latin typeface="Times New Roman" pitchFamily="18" charset="0"/>
                <a:cs typeface="Times New Roman" pitchFamily="18" charset="0"/>
              </a:rPr>
              <a:t>In proliferative diabetic retinopathy or severe non-proliferative diabetic retinopathy, vigorous activity requiring straining </a:t>
            </a:r>
            <a:r>
              <a:rPr lang="en-US" dirty="0">
                <a:solidFill>
                  <a:srgbClr val="FFFF00"/>
                </a:solidFill>
                <a:latin typeface="Times New Roman" pitchFamily="18" charset="0"/>
                <a:cs typeface="Times New Roman" pitchFamily="18" charset="0"/>
              </a:rPr>
              <a:t>may be contraindicated</a:t>
            </a:r>
            <a:r>
              <a:rPr lang="en-US" dirty="0">
                <a:latin typeface="Times New Roman" pitchFamily="18" charset="0"/>
                <a:cs typeface="Times New Roman" pitchFamily="18" charset="0"/>
              </a:rPr>
              <a:t>. ² </a:t>
            </a:r>
          </a:p>
          <a:p>
            <a:pPr algn="just">
              <a:buFont typeface="Wingdings" pitchFamily="2" charset="2"/>
              <a:buChar char="Ø"/>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89</a:t>
            </a:fld>
            <a:endParaRPr lang="en-US"/>
          </a:p>
        </p:txBody>
      </p:sp>
      <p:sp>
        <p:nvSpPr>
          <p:cNvPr id="6" name="Rectangle 5">
            <a:extLst>
              <a:ext uri="{FF2B5EF4-FFF2-40B4-BE49-F238E27FC236}">
                <a16:creationId xmlns:a16="http://schemas.microsoft.com/office/drawing/2014/main" id="{03B9D4EF-DE0A-440E-BD81-CE6F93494E1E}"/>
              </a:ext>
            </a:extLst>
          </p:cNvPr>
          <p:cNvSpPr/>
          <p:nvPr/>
        </p:nvSpPr>
        <p:spPr>
          <a:xfrm>
            <a:off x="914400" y="5671083"/>
            <a:ext cx="7772400" cy="1015663"/>
          </a:xfrm>
          <a:prstGeom prst="rect">
            <a:avLst/>
          </a:prstGeom>
        </p:spPr>
        <p:txBody>
          <a:bodyPr wrap="square">
            <a:spAutoFit/>
          </a:bodyPr>
          <a:lstStyle/>
          <a:p>
            <a:pPr algn="just"/>
            <a:r>
              <a:rPr lang="en-US" sz="1200" b="1" dirty="0">
                <a:solidFill>
                  <a:srgbClr val="FFC000"/>
                </a:solidFill>
              </a:rPr>
              <a:t>1= (2020) Glucose management for exercise using continuous glucose monitoring (CGM) and intermittently scanned CGM (</a:t>
            </a:r>
            <a:r>
              <a:rPr lang="en-US" sz="1200" b="1" dirty="0" err="1">
                <a:solidFill>
                  <a:srgbClr val="FFC000"/>
                </a:solidFill>
              </a:rPr>
              <a:t>isCGM</a:t>
            </a:r>
            <a:r>
              <a:rPr lang="en-US" sz="1200" b="1" dirty="0">
                <a:solidFill>
                  <a:srgbClr val="FFC000"/>
                </a:solidFill>
              </a:rPr>
              <a:t>) systems in type 1 diabetes: position statement of the European Association for the Study of Diabetes (EASD) and of the International Society for Pediatric and Adolescent Diabetes (ISPAD) endorsed by JDRF and supported by the American Diabetes Association (ADA). </a:t>
            </a:r>
            <a:r>
              <a:rPr lang="en-US" sz="1200" b="1" dirty="0" err="1">
                <a:solidFill>
                  <a:srgbClr val="FFC000"/>
                </a:solidFill>
              </a:rPr>
              <a:t>Diabetologia</a:t>
            </a:r>
            <a:r>
              <a:rPr lang="en-US" sz="1200" b="1" dirty="0">
                <a:solidFill>
                  <a:srgbClr val="FFC000"/>
                </a:solidFill>
              </a:rPr>
              <a:t>. 63(12):2501–2520  </a:t>
            </a:r>
          </a:p>
          <a:p>
            <a:pPr algn="just"/>
            <a:r>
              <a:rPr lang="fr-FR" sz="1200" b="1" dirty="0">
                <a:solidFill>
                  <a:srgbClr val="FFC000"/>
                </a:solidFill>
              </a:rPr>
              <a:t>2= (2017) </a:t>
            </a:r>
            <a:r>
              <a:rPr lang="fr-FR" sz="1200" b="1" dirty="0" err="1">
                <a:solidFill>
                  <a:srgbClr val="FFC000"/>
                </a:solidFill>
              </a:rPr>
              <a:t>Exercise</a:t>
            </a:r>
            <a:r>
              <a:rPr lang="fr-FR" sz="1200" b="1" dirty="0">
                <a:solidFill>
                  <a:srgbClr val="FFC000"/>
                </a:solidFill>
              </a:rPr>
              <a:t> management in type 1 </a:t>
            </a:r>
            <a:r>
              <a:rPr lang="fr-FR" sz="1200" b="1" dirty="0" err="1">
                <a:solidFill>
                  <a:srgbClr val="FFC000"/>
                </a:solidFill>
              </a:rPr>
              <a:t>diabetes</a:t>
            </a:r>
            <a:r>
              <a:rPr lang="fr-FR" sz="1200" b="1" dirty="0">
                <a:solidFill>
                  <a:srgbClr val="FFC000"/>
                </a:solidFill>
              </a:rPr>
              <a:t>: a consensus </a:t>
            </a:r>
            <a:r>
              <a:rPr lang="fr-FR" sz="1200" b="1" dirty="0" err="1">
                <a:solidFill>
                  <a:srgbClr val="FFC000"/>
                </a:solidFill>
              </a:rPr>
              <a:t>statement</a:t>
            </a:r>
            <a:r>
              <a:rPr lang="fr-FR" sz="1200" b="1" dirty="0">
                <a:solidFill>
                  <a:srgbClr val="FFC000"/>
                </a:solidFill>
              </a:rPr>
              <a:t>. Lancet </a:t>
            </a:r>
            <a:r>
              <a:rPr lang="fr-FR" sz="1200" b="1" dirty="0" err="1">
                <a:solidFill>
                  <a:srgbClr val="FFC000"/>
                </a:solidFill>
              </a:rPr>
              <a:t>Diabetes</a:t>
            </a:r>
            <a:r>
              <a:rPr lang="fr-FR" sz="1200" b="1" dirty="0">
                <a:solidFill>
                  <a:srgbClr val="FFC000"/>
                </a:solidFill>
              </a:rPr>
              <a:t> </a:t>
            </a:r>
            <a:r>
              <a:rPr lang="fr-FR" sz="1200" b="1" dirty="0" err="1">
                <a:solidFill>
                  <a:srgbClr val="FFC000"/>
                </a:solidFill>
              </a:rPr>
              <a:t>Endocrinol</a:t>
            </a:r>
            <a:r>
              <a:rPr lang="fr-FR" sz="1200" b="1" dirty="0">
                <a:solidFill>
                  <a:srgbClr val="FFC000"/>
                </a:solidFill>
              </a:rPr>
              <a:t> 5(5):377–390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5059362"/>
          </a:xfrm>
        </p:spPr>
        <p:txBody>
          <a:bodyPr>
            <a:normAutofit fontScale="96875" lnSpcReduction="10000"/>
          </a:bodyPr>
          <a:lstStyle/>
          <a:p>
            <a:pPr algn="just">
              <a:buFont typeface="Wingdings" pitchFamily="2" charset="2"/>
              <a:buChar char="Ø"/>
            </a:pPr>
            <a:r>
              <a:rPr lang="en-US" sz="2800" dirty="0">
                <a:latin typeface="Times New Roman" pitchFamily="18" charset="0"/>
                <a:cs typeface="Times New Roman" pitchFamily="18" charset="0"/>
              </a:rPr>
              <a:t>  The importance of diabetes </a:t>
            </a:r>
            <a:r>
              <a:rPr lang="en-US" sz="2800" b="1" dirty="0">
                <a:solidFill>
                  <a:srgbClr val="FFFF00"/>
                </a:solidFill>
                <a:latin typeface="Times New Roman" pitchFamily="18" charset="0"/>
                <a:cs typeface="Times New Roman" pitchFamily="18" charset="0"/>
              </a:rPr>
              <a:t>self-management</a:t>
            </a:r>
            <a:r>
              <a:rPr lang="en-US" sz="2800" dirty="0">
                <a:latin typeface="Times New Roman" pitchFamily="18" charset="0"/>
                <a:cs typeface="Times New Roman" pitchFamily="18" charset="0"/>
              </a:rPr>
              <a:t> </a:t>
            </a:r>
            <a:r>
              <a:rPr lang="en-US" sz="2800" b="1" dirty="0">
                <a:solidFill>
                  <a:srgbClr val="FFFF00"/>
                </a:solidFill>
                <a:latin typeface="Times New Roman" pitchFamily="18" charset="0"/>
                <a:cs typeface="Times New Roman" pitchFamily="18" charset="0"/>
              </a:rPr>
              <a:t>education</a:t>
            </a:r>
            <a:r>
              <a:rPr lang="en-US" sz="2800" dirty="0">
                <a:latin typeface="Times New Roman" pitchFamily="18" charset="0"/>
                <a:cs typeface="Times New Roman" pitchFamily="18" charset="0"/>
              </a:rPr>
              <a:t> and </a:t>
            </a:r>
            <a:r>
              <a:rPr lang="en-US" sz="2800" b="1" dirty="0">
                <a:solidFill>
                  <a:srgbClr val="FFFF00"/>
                </a:solidFill>
                <a:latin typeface="Times New Roman" pitchFamily="18" charset="0"/>
                <a:cs typeface="Times New Roman" pitchFamily="18" charset="0"/>
              </a:rPr>
              <a:t>support</a:t>
            </a:r>
            <a:r>
              <a:rPr lang="en-US" sz="2800" dirty="0">
                <a:latin typeface="Times New Roman" pitchFamily="18" charset="0"/>
                <a:cs typeface="Times New Roman" pitchFamily="18" charset="0"/>
              </a:rPr>
              <a:t> (DSMES) and </a:t>
            </a:r>
            <a:r>
              <a:rPr lang="en-US" sz="2800" b="1" dirty="0">
                <a:solidFill>
                  <a:srgbClr val="FFFF00"/>
                </a:solidFill>
                <a:latin typeface="Times New Roman" pitchFamily="18" charset="0"/>
                <a:cs typeface="Times New Roman" pitchFamily="18" charset="0"/>
              </a:rPr>
              <a:t>psychosocial care </a:t>
            </a:r>
            <a:r>
              <a:rPr lang="en-US" sz="2800" dirty="0">
                <a:latin typeface="Times New Roman" pitchFamily="18" charset="0"/>
                <a:cs typeface="Times New Roman" pitchFamily="18" charset="0"/>
              </a:rPr>
              <a:t>are rightly documented in the report.</a:t>
            </a:r>
          </a:p>
          <a:p>
            <a:pPr algn="just">
              <a:buNone/>
            </a:pPr>
            <a:endParaRPr lang="en-US" sz="14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Large areas of clinical practice in type 1 diabetes are based on </a:t>
            </a:r>
            <a:r>
              <a:rPr lang="en-US" sz="2800" b="1" dirty="0">
                <a:solidFill>
                  <a:srgbClr val="FFFF00"/>
                </a:solidFill>
                <a:latin typeface="Times New Roman" pitchFamily="18" charset="0"/>
                <a:cs typeface="Times New Roman" pitchFamily="18" charset="0"/>
              </a:rPr>
              <a:t>expert opinion </a:t>
            </a:r>
            <a:r>
              <a:rPr lang="en-US" sz="2800" dirty="0">
                <a:latin typeface="Times New Roman" pitchFamily="18" charset="0"/>
                <a:cs typeface="Times New Roman" pitchFamily="18" charset="0"/>
              </a:rPr>
              <a:t>and </a:t>
            </a:r>
            <a:r>
              <a:rPr lang="en-US" sz="2800" b="1" dirty="0">
                <a:solidFill>
                  <a:srgbClr val="FFFF00"/>
                </a:solidFill>
                <a:latin typeface="Times New Roman" pitchFamily="18" charset="0"/>
                <a:cs typeface="Times New Roman" pitchFamily="18" charset="0"/>
              </a:rPr>
              <a:t>cohort studies </a:t>
            </a:r>
            <a:r>
              <a:rPr lang="en-US" sz="2800" dirty="0">
                <a:latin typeface="Times New Roman" pitchFamily="18" charset="0"/>
                <a:cs typeface="Times New Roman" pitchFamily="18" charset="0"/>
              </a:rPr>
              <a:t>rather than RCTs and so the writing group considered both observational and clinical trial findings, rather than relying solely on unbiased RCTs and meta-analyses. </a:t>
            </a:r>
          </a:p>
          <a:p>
            <a:pPr algn="just"/>
            <a:endParaRPr lang="en-US" sz="14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The report represents the </a:t>
            </a:r>
            <a:r>
              <a:rPr lang="en-US" sz="2800" b="1" dirty="0">
                <a:solidFill>
                  <a:srgbClr val="FFFF00"/>
                </a:solidFill>
                <a:latin typeface="Times New Roman" pitchFamily="18" charset="0"/>
                <a:cs typeface="Times New Roman" pitchFamily="18" charset="0"/>
              </a:rPr>
              <a:t>consensus opinion of the authors</a:t>
            </a:r>
            <a:r>
              <a:rPr lang="en-US" sz="2800" dirty="0">
                <a:latin typeface="Times New Roman" pitchFamily="18" charset="0"/>
                <a:cs typeface="Times New Roman" pitchFamily="18" charset="0"/>
              </a:rPr>
              <a:t>, given that the available evidence is incomplete.</a:t>
            </a:r>
          </a:p>
          <a:p>
            <a:pPr algn="just">
              <a:buNone/>
            </a:pPr>
            <a:endParaRPr lang="en-US" sz="2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9</a:t>
            </a:fld>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92FA9-E59F-485C-B148-4A36FD92F645}"/>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8EBD29F4-C12F-428A-A03C-0CED83EDEB15}"/>
              </a:ext>
            </a:extLst>
          </p:cNvPr>
          <p:cNvPicPr>
            <a:picLocks noGrp="1" noChangeAspect="1"/>
          </p:cNvPicPr>
          <p:nvPr>
            <p:ph idx="1"/>
          </p:nvPr>
        </p:nvPicPr>
        <p:blipFill>
          <a:blip r:embed="rId2"/>
          <a:stretch>
            <a:fillRect/>
          </a:stretch>
        </p:blipFill>
        <p:spPr>
          <a:xfrm>
            <a:off x="964664" y="0"/>
            <a:ext cx="7188736" cy="6096000"/>
          </a:xfrm>
        </p:spPr>
      </p:pic>
      <p:sp>
        <p:nvSpPr>
          <p:cNvPr id="4" name="Slide Number Placeholder 3">
            <a:extLst>
              <a:ext uri="{FF2B5EF4-FFF2-40B4-BE49-F238E27FC236}">
                <a16:creationId xmlns:a16="http://schemas.microsoft.com/office/drawing/2014/main" id="{F1070F80-73E3-408D-8D07-504608461B8E}"/>
              </a:ext>
            </a:extLst>
          </p:cNvPr>
          <p:cNvSpPr>
            <a:spLocks noGrp="1"/>
          </p:cNvSpPr>
          <p:nvPr>
            <p:ph type="sldNum" sz="quarter" idx="12"/>
          </p:nvPr>
        </p:nvSpPr>
        <p:spPr/>
        <p:txBody>
          <a:bodyPr/>
          <a:lstStyle/>
          <a:p>
            <a:fld id="{1A6E4302-6D73-4081-AF7E-E29A1A119CC3}" type="slidenum">
              <a:rPr lang="en-US" smtClean="0"/>
              <a:pPr/>
              <a:t>90</a:t>
            </a:fld>
            <a:endParaRPr lang="en-US"/>
          </a:p>
        </p:txBody>
      </p:sp>
      <p:sp>
        <p:nvSpPr>
          <p:cNvPr id="7" name="Rectangle 6">
            <a:extLst>
              <a:ext uri="{FF2B5EF4-FFF2-40B4-BE49-F238E27FC236}">
                <a16:creationId xmlns:a16="http://schemas.microsoft.com/office/drawing/2014/main" id="{6E117A74-DE10-47A0-860E-26472FFC2404}"/>
              </a:ext>
            </a:extLst>
          </p:cNvPr>
          <p:cNvSpPr/>
          <p:nvPr/>
        </p:nvSpPr>
        <p:spPr>
          <a:xfrm>
            <a:off x="685800" y="6055284"/>
            <a:ext cx="7772400" cy="830997"/>
          </a:xfrm>
          <a:prstGeom prst="rect">
            <a:avLst/>
          </a:prstGeom>
        </p:spPr>
        <p:txBody>
          <a:bodyPr wrap="square">
            <a:spAutoFit/>
          </a:bodyPr>
          <a:lstStyle/>
          <a:p>
            <a:pPr algn="just"/>
            <a:r>
              <a:rPr lang="en-US" sz="1200" b="1" dirty="0">
                <a:solidFill>
                  <a:srgbClr val="FFC000"/>
                </a:solidFill>
              </a:rPr>
              <a:t>(2020) Glucose management for exercise using continuous glucose monitoring (CGM) and intermittently scanned CGM (</a:t>
            </a:r>
            <a:r>
              <a:rPr lang="en-US" sz="1200" b="1" dirty="0" err="1">
                <a:solidFill>
                  <a:srgbClr val="FFC000"/>
                </a:solidFill>
              </a:rPr>
              <a:t>isCGM</a:t>
            </a:r>
            <a:r>
              <a:rPr lang="en-US" sz="1200" b="1" dirty="0">
                <a:solidFill>
                  <a:srgbClr val="FFC000"/>
                </a:solidFill>
              </a:rPr>
              <a:t>) systems in type 1 diabetes: position statement of the European Association for the Study of Diabetes (EASD) and of the International Society for Pediatric and Adolescent Diabetes (ISPAD) endorsed by JDRF and supported by the American Diabetes Association (ADA) </a:t>
            </a:r>
          </a:p>
        </p:txBody>
      </p:sp>
    </p:spTree>
    <p:extLst>
      <p:ext uri="{BB962C8B-B14F-4D97-AF65-F5344CB8AC3E}">
        <p14:creationId xmlns:p14="http://schemas.microsoft.com/office/powerpoint/2010/main" val="42910305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DF3AC-65D5-429D-9E2B-901C5B4E8218}"/>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A38DC9C5-8D60-44D7-9C84-D9D42B0D472F}"/>
              </a:ext>
            </a:extLst>
          </p:cNvPr>
          <p:cNvPicPr>
            <a:picLocks noGrp="1" noChangeAspect="1"/>
          </p:cNvPicPr>
          <p:nvPr>
            <p:ph idx="1"/>
          </p:nvPr>
        </p:nvPicPr>
        <p:blipFill>
          <a:blip r:embed="rId2"/>
          <a:stretch>
            <a:fillRect/>
          </a:stretch>
        </p:blipFill>
        <p:spPr>
          <a:xfrm>
            <a:off x="589890" y="609600"/>
            <a:ext cx="7964220" cy="4525963"/>
          </a:xfrm>
        </p:spPr>
      </p:pic>
      <p:sp>
        <p:nvSpPr>
          <p:cNvPr id="4" name="Slide Number Placeholder 3">
            <a:extLst>
              <a:ext uri="{FF2B5EF4-FFF2-40B4-BE49-F238E27FC236}">
                <a16:creationId xmlns:a16="http://schemas.microsoft.com/office/drawing/2014/main" id="{65C0425F-DAD7-4D27-ACBB-C0B181610246}"/>
              </a:ext>
            </a:extLst>
          </p:cNvPr>
          <p:cNvSpPr>
            <a:spLocks noGrp="1"/>
          </p:cNvSpPr>
          <p:nvPr>
            <p:ph type="sldNum" sz="quarter" idx="12"/>
          </p:nvPr>
        </p:nvSpPr>
        <p:spPr/>
        <p:txBody>
          <a:bodyPr/>
          <a:lstStyle/>
          <a:p>
            <a:fld id="{1A6E4302-6D73-4081-AF7E-E29A1A119CC3}" type="slidenum">
              <a:rPr lang="en-US" smtClean="0"/>
              <a:pPr/>
              <a:t>91</a:t>
            </a:fld>
            <a:endParaRPr lang="en-US"/>
          </a:p>
        </p:txBody>
      </p:sp>
      <p:sp>
        <p:nvSpPr>
          <p:cNvPr id="7" name="Rectangle 6">
            <a:extLst>
              <a:ext uri="{FF2B5EF4-FFF2-40B4-BE49-F238E27FC236}">
                <a16:creationId xmlns:a16="http://schemas.microsoft.com/office/drawing/2014/main" id="{659FE693-DC71-4712-8ED4-CE3CCFA92C09}"/>
              </a:ext>
            </a:extLst>
          </p:cNvPr>
          <p:cNvSpPr/>
          <p:nvPr/>
        </p:nvSpPr>
        <p:spPr>
          <a:xfrm>
            <a:off x="685800" y="6055284"/>
            <a:ext cx="7772400" cy="830997"/>
          </a:xfrm>
          <a:prstGeom prst="rect">
            <a:avLst/>
          </a:prstGeom>
        </p:spPr>
        <p:txBody>
          <a:bodyPr wrap="square">
            <a:spAutoFit/>
          </a:bodyPr>
          <a:lstStyle/>
          <a:p>
            <a:pPr algn="just"/>
            <a:r>
              <a:rPr lang="en-US" sz="1200" b="1" dirty="0">
                <a:solidFill>
                  <a:srgbClr val="FFC000"/>
                </a:solidFill>
              </a:rPr>
              <a:t>(2020) Glucose management for exercise using continuous glucose monitoring (CGM) and intermittently scanned CGM (</a:t>
            </a:r>
            <a:r>
              <a:rPr lang="en-US" sz="1200" b="1" dirty="0" err="1">
                <a:solidFill>
                  <a:srgbClr val="FFC000"/>
                </a:solidFill>
              </a:rPr>
              <a:t>isCGM</a:t>
            </a:r>
            <a:r>
              <a:rPr lang="en-US" sz="1200" b="1" dirty="0">
                <a:solidFill>
                  <a:srgbClr val="FFC000"/>
                </a:solidFill>
              </a:rPr>
              <a:t>) systems in type 1 diabetes: position statement of the European Association for the Study of Diabetes (EASD) and of the International Society for Pediatric and Adolescent Diabetes (ISPAD) endorsed by JDRF and supported by the American Diabetes Association (ADA) </a:t>
            </a:r>
          </a:p>
        </p:txBody>
      </p:sp>
    </p:spTree>
    <p:extLst>
      <p:ext uri="{BB962C8B-B14F-4D97-AF65-F5344CB8AC3E}">
        <p14:creationId xmlns:p14="http://schemas.microsoft.com/office/powerpoint/2010/main" val="3710620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96875"/>
          </a:bodyPr>
          <a:lstStyle/>
          <a:p>
            <a:pPr algn="just"/>
            <a:r>
              <a:rPr lang="en-US" dirty="0">
                <a:latin typeface="Calibri" pitchFamily="34" charset="0"/>
                <a:cs typeface="Times New Roman" pitchFamily="18" charset="0"/>
              </a:rPr>
              <a:t>Sleep</a:t>
            </a:r>
          </a:p>
          <a:p>
            <a:pPr algn="just"/>
            <a:endParaRPr lang="en-US" sz="2100" dirty="0">
              <a:latin typeface="Times New Roman" pitchFamily="18" charset="0"/>
              <a:cs typeface="Times New Roman" pitchFamily="18" charset="0"/>
            </a:endParaRPr>
          </a:p>
          <a:p>
            <a:pPr algn="just"/>
            <a:r>
              <a:rPr lang="en-US" sz="2900" dirty="0">
                <a:latin typeface="Times New Roman" pitchFamily="18" charset="0"/>
                <a:cs typeface="Times New Roman" pitchFamily="18" charset="0"/>
              </a:rPr>
              <a:t>Sleep may be disrupted in people with type 1 diabetes as a result of </a:t>
            </a:r>
            <a:r>
              <a:rPr lang="en-US" sz="2900" dirty="0" err="1">
                <a:latin typeface="Times New Roman" pitchFamily="18" charset="0"/>
                <a:cs typeface="Times New Roman" pitchFamily="18" charset="0"/>
              </a:rPr>
              <a:t>behavioural</a:t>
            </a:r>
            <a:r>
              <a:rPr lang="en-US" sz="2900" dirty="0">
                <a:latin typeface="Times New Roman" pitchFamily="18" charset="0"/>
                <a:cs typeface="Times New Roman" pitchFamily="18" charset="0"/>
              </a:rPr>
              <a:t> and physiological aspects of diabetes. </a:t>
            </a:r>
          </a:p>
          <a:p>
            <a:pPr algn="just"/>
            <a:endParaRPr lang="en-US" sz="1900" dirty="0">
              <a:latin typeface="Times New Roman" pitchFamily="18" charset="0"/>
              <a:cs typeface="Times New Roman" pitchFamily="18" charset="0"/>
            </a:endParaRPr>
          </a:p>
          <a:p>
            <a:pPr algn="just"/>
            <a:r>
              <a:rPr lang="en-US" sz="2900" dirty="0">
                <a:latin typeface="Times New Roman" pitchFamily="18" charset="0"/>
                <a:cs typeface="Times New Roman" pitchFamily="18" charset="0"/>
              </a:rPr>
              <a:t>Sleep disturbances including poor sleep quality and shorter sleep duration are associated with worsening </a:t>
            </a:r>
            <a:r>
              <a:rPr lang="en-US" sz="2900" dirty="0" err="1">
                <a:latin typeface="Times New Roman" pitchFamily="18" charset="0"/>
                <a:cs typeface="Times New Roman" pitchFamily="18" charset="0"/>
              </a:rPr>
              <a:t>glycaemic</a:t>
            </a:r>
            <a:r>
              <a:rPr lang="en-US" sz="2900" dirty="0">
                <a:latin typeface="Times New Roman" pitchFamily="18" charset="0"/>
                <a:cs typeface="Times New Roman" pitchFamily="18" charset="0"/>
              </a:rPr>
              <a:t> levels in type 1 diabetes</a:t>
            </a:r>
            <a:endParaRPr lang="en-US" sz="2500"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92</a:t>
            </a:fld>
            <a:endParaRPr lang="en-US"/>
          </a:p>
        </p:txBody>
      </p:sp>
      <p:sp>
        <p:nvSpPr>
          <p:cNvPr id="6" name="Rectangle 5">
            <a:extLst>
              <a:ext uri="{FF2B5EF4-FFF2-40B4-BE49-F238E27FC236}">
                <a16:creationId xmlns:a16="http://schemas.microsoft.com/office/drawing/2014/main" id="{F8DC4818-DAC1-4753-89EC-8FB44F68FEBD}"/>
              </a:ext>
            </a:extLst>
          </p:cNvPr>
          <p:cNvSpPr/>
          <p:nvPr/>
        </p:nvSpPr>
        <p:spPr>
          <a:xfrm>
            <a:off x="2286000" y="5985790"/>
            <a:ext cx="6705600" cy="738664"/>
          </a:xfrm>
          <a:prstGeom prst="rect">
            <a:avLst/>
          </a:prstGeom>
        </p:spPr>
        <p:txBody>
          <a:bodyPr wrap="square">
            <a:spAutoFit/>
          </a:bodyPr>
          <a:lstStyle/>
          <a:p>
            <a:pPr algn="just"/>
            <a:r>
              <a:rPr lang="en-US" sz="1400" b="1" dirty="0">
                <a:solidFill>
                  <a:srgbClr val="FFC000"/>
                </a:solidFill>
              </a:rPr>
              <a:t>(2016) Subjective sleep</a:t>
            </a:r>
            <a:r>
              <a:rPr lang="fa-IR" sz="1400" b="1" dirty="0">
                <a:solidFill>
                  <a:srgbClr val="FFC000"/>
                </a:solidFill>
              </a:rPr>
              <a:t> </a:t>
            </a:r>
            <a:r>
              <a:rPr lang="en-US" sz="1400" b="1" dirty="0">
                <a:solidFill>
                  <a:srgbClr val="FFC000"/>
                </a:solidFill>
              </a:rPr>
              <a:t>disturbances and glycemic control in adults with long-standing</a:t>
            </a:r>
            <a:r>
              <a:rPr lang="fa-IR" sz="1400" b="1" dirty="0">
                <a:solidFill>
                  <a:srgbClr val="FFC000"/>
                </a:solidFill>
              </a:rPr>
              <a:t> </a:t>
            </a:r>
            <a:r>
              <a:rPr lang="en-US" sz="1400" b="1" dirty="0">
                <a:solidFill>
                  <a:srgbClr val="FFC000"/>
                </a:solidFill>
              </a:rPr>
              <a:t>type 1 diabetes: the Pittsburgh’s Epidemiology of Diabetes</a:t>
            </a:r>
            <a:r>
              <a:rPr lang="fa-IR" sz="1400" b="1" dirty="0">
                <a:solidFill>
                  <a:srgbClr val="FFC000"/>
                </a:solidFill>
              </a:rPr>
              <a:t> </a:t>
            </a:r>
            <a:r>
              <a:rPr lang="en-US" sz="1400" b="1" dirty="0">
                <a:solidFill>
                  <a:srgbClr val="FFC000"/>
                </a:solidFill>
              </a:rPr>
              <a:t>Complications study. Diabetes Res Clin </a:t>
            </a:r>
            <a:r>
              <a:rPr lang="en-US" sz="1400" b="1" dirty="0" err="1">
                <a:solidFill>
                  <a:srgbClr val="FFC000"/>
                </a:solidFill>
              </a:rPr>
              <a:t>Pract</a:t>
            </a:r>
            <a:r>
              <a:rPr lang="en-US" sz="1400" b="1" dirty="0">
                <a:solidFill>
                  <a:srgbClr val="FFC000"/>
                </a:solidFill>
              </a:rPr>
              <a:t> 119:1–12 </a:t>
            </a:r>
            <a:endParaRPr lang="fa-IR" sz="1400" b="1" dirty="0">
              <a:solidFill>
                <a:srgbClr val="FFC000"/>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74375" lnSpcReduction="20000"/>
          </a:bodyPr>
          <a:lstStyle/>
          <a:p>
            <a:pPr algn="just"/>
            <a:r>
              <a:rPr lang="en-US" dirty="0">
                <a:latin typeface="Calibri" pitchFamily="34" charset="0"/>
                <a:cs typeface="Times New Roman" pitchFamily="18" charset="0"/>
              </a:rPr>
              <a:t>Sick day/illness management</a:t>
            </a:r>
            <a:endParaRPr lang="en-US" dirty="0">
              <a:latin typeface="Times New Roman" pitchFamily="18" charset="0"/>
              <a:cs typeface="Times New Roman" pitchFamily="18" charset="0"/>
            </a:endParaRPr>
          </a:p>
          <a:p>
            <a:pPr algn="just"/>
            <a:endParaRPr lang="en-US" sz="1200" dirty="0">
              <a:latin typeface="Times New Roman" pitchFamily="18" charset="0"/>
              <a:cs typeface="Times New Roman" pitchFamily="18" charset="0"/>
            </a:endParaRPr>
          </a:p>
          <a:p>
            <a:pPr algn="just"/>
            <a:r>
              <a:rPr lang="en-US" sz="2900" dirty="0">
                <a:latin typeface="Times New Roman" pitchFamily="18" charset="0"/>
                <a:cs typeface="Times New Roman" pitchFamily="18" charset="0"/>
              </a:rPr>
              <a:t>Stressful events, including illness, may affect glucose levels and increase risk of DKA.</a:t>
            </a:r>
          </a:p>
          <a:p>
            <a:pPr algn="just">
              <a:buFont typeface="Wingdings" panose="05000000000000000000" pitchFamily="2" charset="2"/>
              <a:buChar char="Ø"/>
            </a:pPr>
            <a:r>
              <a:rPr lang="en-US" sz="3000" dirty="0">
                <a:latin typeface="Times New Roman" pitchFamily="18" charset="0"/>
                <a:cs typeface="Times New Roman" pitchFamily="18" charset="0"/>
              </a:rPr>
              <a:t>Ingestion of adequate amounts of fluids and carbohydrates, </a:t>
            </a:r>
          </a:p>
          <a:p>
            <a:pPr algn="just">
              <a:buFont typeface="Wingdings" panose="05000000000000000000" pitchFamily="2" charset="2"/>
              <a:buChar char="Ø"/>
            </a:pPr>
            <a:r>
              <a:rPr lang="en-US" sz="3000" dirty="0">
                <a:latin typeface="Times New Roman" pitchFamily="18" charset="0"/>
                <a:cs typeface="Times New Roman" pitchFamily="18" charset="0"/>
              </a:rPr>
              <a:t>Monitoring of glucose and </a:t>
            </a:r>
            <a:r>
              <a:rPr lang="en-US" sz="3000" dirty="0">
                <a:solidFill>
                  <a:srgbClr val="FFFF00"/>
                </a:solidFill>
                <a:latin typeface="Times New Roman" pitchFamily="18" charset="0"/>
                <a:cs typeface="Times New Roman" pitchFamily="18" charset="0"/>
              </a:rPr>
              <a:t>ketone</a:t>
            </a:r>
            <a:r>
              <a:rPr lang="en-US" sz="3000" dirty="0">
                <a:latin typeface="Times New Roman" pitchFamily="18" charset="0"/>
                <a:cs typeface="Times New Roman" pitchFamily="18" charset="0"/>
              </a:rPr>
              <a:t> levels</a:t>
            </a:r>
          </a:p>
          <a:p>
            <a:pPr algn="just">
              <a:buFont typeface="Wingdings" panose="05000000000000000000" pitchFamily="2" charset="2"/>
              <a:buChar char="Ø"/>
            </a:pPr>
            <a:r>
              <a:rPr lang="en-US" sz="3000" dirty="0">
                <a:latin typeface="Times New Roman" pitchFamily="18" charset="0"/>
                <a:cs typeface="Times New Roman" pitchFamily="18" charset="0"/>
              </a:rPr>
              <a:t>Giving insulin </a:t>
            </a:r>
          </a:p>
          <a:p>
            <a:pPr algn="just">
              <a:buFont typeface="Wingdings" panose="05000000000000000000" pitchFamily="2" charset="2"/>
              <a:buChar char="Ø"/>
            </a:pPr>
            <a:r>
              <a:rPr lang="en-US" sz="3000" dirty="0">
                <a:latin typeface="Times New Roman" pitchFamily="18" charset="0"/>
                <a:cs typeface="Times New Roman" pitchFamily="18" charset="0"/>
              </a:rPr>
              <a:t>Knowing under what circumstances should seek urgent medical care </a:t>
            </a:r>
          </a:p>
          <a:p>
            <a:pPr algn="just">
              <a:buNone/>
            </a:pPr>
            <a:endParaRPr lang="en-US" dirty="0">
              <a:latin typeface="Times New Roman" pitchFamily="18" charset="0"/>
              <a:cs typeface="Times New Roman" pitchFamily="18" charset="0"/>
            </a:endParaRPr>
          </a:p>
          <a:p>
            <a:pPr algn="just"/>
            <a:r>
              <a:rPr lang="en-US" dirty="0">
                <a:latin typeface="Calibri" pitchFamily="34" charset="0"/>
                <a:cs typeface="Times New Roman" pitchFamily="18" charset="0"/>
              </a:rPr>
              <a:t>Driving</a:t>
            </a:r>
          </a:p>
          <a:p>
            <a:pPr algn="just">
              <a:buNone/>
            </a:pPr>
            <a:endParaRPr lang="en-US" sz="1100" dirty="0">
              <a:latin typeface="Times New Roman" pitchFamily="18" charset="0"/>
              <a:cs typeface="Times New Roman" pitchFamily="18" charset="0"/>
            </a:endParaRPr>
          </a:p>
          <a:p>
            <a:pPr algn="just">
              <a:buFont typeface="Wingdings" panose="05000000000000000000" pitchFamily="2" charset="2"/>
              <a:buChar char="Ø"/>
            </a:pPr>
            <a:r>
              <a:rPr lang="en-US" sz="3000" dirty="0">
                <a:latin typeface="Times New Roman" pitchFamily="18" charset="0"/>
                <a:cs typeface="Times New Roman" pitchFamily="18" charset="0"/>
              </a:rPr>
              <a:t>Use of CGM or BGM prior to driving and at 2 hourly intervals</a:t>
            </a:r>
          </a:p>
          <a:p>
            <a:pPr algn="just"/>
            <a:r>
              <a:rPr lang="en-US" sz="3000" dirty="0">
                <a:latin typeface="Times New Roman" pitchFamily="18" charset="0"/>
                <a:cs typeface="Times New Roman" pitchFamily="18" charset="0"/>
              </a:rPr>
              <a:t>Hypoglycemia is a common side-effect of insulin, impairing many cognitive domains necessary for safe driving performance</a:t>
            </a:r>
          </a:p>
        </p:txBody>
      </p:sp>
      <p:sp>
        <p:nvSpPr>
          <p:cNvPr id="5" name="Slide Number Placeholder 4"/>
          <p:cNvSpPr>
            <a:spLocks noGrp="1"/>
          </p:cNvSpPr>
          <p:nvPr>
            <p:ph type="sldNum" sz="quarter" idx="12"/>
          </p:nvPr>
        </p:nvSpPr>
        <p:spPr/>
        <p:txBody>
          <a:bodyPr/>
          <a:lstStyle/>
          <a:p>
            <a:fld id="{1A6E4302-6D73-4081-AF7E-E29A1A119CC3}" type="slidenum">
              <a:rPr lang="en-US" smtClean="0"/>
              <a:pPr/>
              <a:t>93</a:t>
            </a:fld>
            <a:endParaRPr lang="en-US"/>
          </a:p>
        </p:txBody>
      </p:sp>
      <p:sp>
        <p:nvSpPr>
          <p:cNvPr id="6" name="Rectangle 5">
            <a:extLst>
              <a:ext uri="{FF2B5EF4-FFF2-40B4-BE49-F238E27FC236}">
                <a16:creationId xmlns:a16="http://schemas.microsoft.com/office/drawing/2014/main" id="{71CFDFEA-1BCB-4D34-8BF4-AEF52689A760}"/>
              </a:ext>
            </a:extLst>
          </p:cNvPr>
          <p:cNvSpPr/>
          <p:nvPr/>
        </p:nvSpPr>
        <p:spPr>
          <a:xfrm>
            <a:off x="2286000" y="5751493"/>
            <a:ext cx="6705600" cy="954107"/>
          </a:xfrm>
          <a:prstGeom prst="rect">
            <a:avLst/>
          </a:prstGeom>
        </p:spPr>
        <p:txBody>
          <a:bodyPr wrap="square">
            <a:spAutoFit/>
          </a:bodyPr>
          <a:lstStyle/>
          <a:p>
            <a:pPr algn="just"/>
            <a:r>
              <a:rPr lang="en-US" sz="1400" b="1" dirty="0">
                <a:solidFill>
                  <a:srgbClr val="FFC000"/>
                </a:solidFill>
              </a:rPr>
              <a:t>1 = (2020) 6. Glycemic targets: standards of medical care in diabetes-2020. Diabetes Care</a:t>
            </a:r>
            <a:r>
              <a:rPr lang="fa-IR" sz="1400" b="1" dirty="0">
                <a:solidFill>
                  <a:srgbClr val="FFC000"/>
                </a:solidFill>
              </a:rPr>
              <a:t> </a:t>
            </a:r>
            <a:r>
              <a:rPr lang="en-US" sz="1400" b="1" dirty="0">
                <a:solidFill>
                  <a:srgbClr val="FFC000"/>
                </a:solidFill>
              </a:rPr>
              <a:t>43(Suppl</a:t>
            </a:r>
            <a:r>
              <a:rPr lang="fa-IR" sz="1400" b="1" dirty="0">
                <a:solidFill>
                  <a:srgbClr val="FFC000"/>
                </a:solidFill>
              </a:rPr>
              <a:t> </a:t>
            </a:r>
            <a:r>
              <a:rPr lang="en-US" sz="1400" b="1" dirty="0">
                <a:solidFill>
                  <a:srgbClr val="FFC000"/>
                </a:solidFill>
              </a:rPr>
              <a:t>1):S66–S76</a:t>
            </a:r>
          </a:p>
          <a:p>
            <a:pPr algn="just"/>
            <a:r>
              <a:rPr lang="en-US" sz="1400" b="1" dirty="0">
                <a:solidFill>
                  <a:srgbClr val="FFC000"/>
                </a:solidFill>
              </a:rPr>
              <a:t>2 = (2015) Driving and diabetes: problems, licensing restrictions and recommendations for safe driving. Clin Diabetes Endocrinol 1:8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89375" lnSpcReduction="10000"/>
          </a:bodyPr>
          <a:lstStyle/>
          <a:p>
            <a:r>
              <a:rPr lang="en-US" dirty="0">
                <a:latin typeface="Calibri" pitchFamily="34" charset="0"/>
                <a:cs typeface="Times New Roman" pitchFamily="18" charset="0"/>
              </a:rPr>
              <a:t>Employment </a:t>
            </a:r>
            <a:br>
              <a:rPr lang="en-US" dirty="0"/>
            </a:br>
            <a:endParaRPr lang="en-US" dirty="0">
              <a:latin typeface="Calibri" pitchFamily="34" charset="0"/>
              <a:cs typeface="Times New Roman" pitchFamily="18" charset="0"/>
            </a:endParaRPr>
          </a:p>
          <a:p>
            <a:pPr algn="just"/>
            <a:r>
              <a:rPr lang="en-US" dirty="0">
                <a:latin typeface="Times New Roman" pitchFamily="18" charset="0"/>
                <a:cs typeface="Times New Roman" pitchFamily="18" charset="0"/>
              </a:rPr>
              <a:t>The main concerns are associated with the risks of acute </a:t>
            </a:r>
            <a:r>
              <a:rPr lang="en-US" dirty="0" err="1">
                <a:solidFill>
                  <a:srgbClr val="FFFF00"/>
                </a:solidFill>
                <a:latin typeface="Times New Roman" pitchFamily="18" charset="0"/>
                <a:cs typeface="Times New Roman" pitchFamily="18" charset="0"/>
              </a:rPr>
              <a:t>hypoglycaemia</a:t>
            </a:r>
            <a:r>
              <a:rPr lang="en-US" dirty="0">
                <a:latin typeface="Times New Roman" pitchFamily="18" charset="0"/>
                <a:cs typeface="Times New Roman" pitchFamily="18" charset="0"/>
              </a:rPr>
              <a:t> </a:t>
            </a:r>
          </a:p>
          <a:p>
            <a:pPr algn="just"/>
            <a:r>
              <a:rPr lang="en-US" dirty="0">
                <a:latin typeface="Times New Roman" pitchFamily="18" charset="0"/>
                <a:cs typeface="Times New Roman" pitchFamily="18" charset="0"/>
              </a:rPr>
              <a:t>Certain situations in which continued supply of </a:t>
            </a:r>
            <a:r>
              <a:rPr lang="en-US" dirty="0">
                <a:solidFill>
                  <a:srgbClr val="FFFF00"/>
                </a:solidFill>
                <a:latin typeface="Times New Roman" pitchFamily="18" charset="0"/>
                <a:cs typeface="Times New Roman" pitchFamily="18" charset="0"/>
              </a:rPr>
              <a:t>effective insulin </a:t>
            </a:r>
            <a:r>
              <a:rPr lang="en-US" dirty="0">
                <a:latin typeface="Times New Roman" pitchFamily="18" charset="0"/>
                <a:cs typeface="Times New Roman" pitchFamily="18" charset="0"/>
              </a:rPr>
              <a:t>is not possible </a:t>
            </a:r>
          </a:p>
          <a:p>
            <a:pPr algn="just"/>
            <a:r>
              <a:rPr lang="en-US" dirty="0">
                <a:latin typeface="Times New Roman" pitchFamily="18" charset="0"/>
                <a:cs typeface="Times New Roman" pitchFamily="18" charset="0"/>
              </a:rPr>
              <a:t>Employment circumstances should allow the safe </a:t>
            </a:r>
            <a:r>
              <a:rPr lang="en-US" b="1" dirty="0">
                <a:solidFill>
                  <a:srgbClr val="FFFF00"/>
                </a:solidFill>
                <a:latin typeface="Times New Roman" pitchFamily="18" charset="0"/>
                <a:cs typeface="Times New Roman" pitchFamily="18" charset="0"/>
              </a:rPr>
              <a:t>use</a:t>
            </a:r>
            <a:r>
              <a:rPr lang="en-US" dirty="0">
                <a:latin typeface="Times New Roman" pitchFamily="18" charset="0"/>
                <a:cs typeface="Times New Roman" pitchFamily="18" charset="0"/>
              </a:rPr>
              <a:t> and </a:t>
            </a:r>
            <a:r>
              <a:rPr lang="en-US" b="1" dirty="0">
                <a:solidFill>
                  <a:srgbClr val="FFFF00"/>
                </a:solidFill>
                <a:latin typeface="Times New Roman" pitchFamily="18" charset="0"/>
                <a:cs typeface="Times New Roman" pitchFamily="18" charset="0"/>
              </a:rPr>
              <a:t>storage</a:t>
            </a:r>
            <a:r>
              <a:rPr lang="en-US" dirty="0">
                <a:latin typeface="Times New Roman" pitchFamily="18" charset="0"/>
                <a:cs typeface="Times New Roman" pitchFamily="18" charset="0"/>
              </a:rPr>
              <a:t> of insulin and unrestrained access to glucose monitoring and self-treatment of hyper- or </a:t>
            </a:r>
            <a:r>
              <a:rPr lang="en-US" dirty="0" err="1">
                <a:latin typeface="Times New Roman" pitchFamily="18" charset="0"/>
                <a:cs typeface="Times New Roman" pitchFamily="18" charset="0"/>
              </a:rPr>
              <a:t>hypoglycaemia</a:t>
            </a:r>
            <a:r>
              <a:rPr lang="en-US" dirty="0">
                <a:latin typeface="Times New Roman" pitchFamily="18" charset="0"/>
                <a:cs typeface="Times New Roman" pitchFamily="18" charset="0"/>
              </a:rPr>
              <a:t> </a:t>
            </a:r>
          </a:p>
          <a:p>
            <a:pPr algn="just"/>
            <a:endParaRPr lang="en-US" sz="2900"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94</a:t>
            </a:fld>
            <a:endParaRPr lang="en-US" dirty="0"/>
          </a:p>
        </p:txBody>
      </p:sp>
      <p:sp>
        <p:nvSpPr>
          <p:cNvPr id="6" name="Rectangle 5">
            <a:extLst>
              <a:ext uri="{FF2B5EF4-FFF2-40B4-BE49-F238E27FC236}">
                <a16:creationId xmlns:a16="http://schemas.microsoft.com/office/drawing/2014/main" id="{54C43A64-C85F-4396-BB01-DD5577B46765}"/>
              </a:ext>
            </a:extLst>
          </p:cNvPr>
          <p:cNvSpPr/>
          <p:nvPr/>
        </p:nvSpPr>
        <p:spPr>
          <a:xfrm>
            <a:off x="2286000" y="6355122"/>
            <a:ext cx="6705600" cy="307777"/>
          </a:xfrm>
          <a:prstGeom prst="rect">
            <a:avLst/>
          </a:prstGeom>
        </p:spPr>
        <p:txBody>
          <a:bodyPr wrap="square">
            <a:spAutoFit/>
          </a:bodyPr>
          <a:lstStyle/>
          <a:p>
            <a:pPr algn="just"/>
            <a:r>
              <a:rPr lang="en-US" sz="1400" b="1" dirty="0">
                <a:solidFill>
                  <a:srgbClr val="FFC000"/>
                </a:solidFill>
              </a:rPr>
              <a:t>(2014) Diabetes and </a:t>
            </a:r>
            <a:r>
              <a:rPr lang="en-US" sz="1400" b="1" dirty="0" err="1">
                <a:solidFill>
                  <a:srgbClr val="FFC000"/>
                </a:solidFill>
              </a:rPr>
              <a:t>employment.Diabetes</a:t>
            </a:r>
            <a:r>
              <a:rPr lang="en-US" sz="1400" b="1" dirty="0">
                <a:solidFill>
                  <a:srgbClr val="FFC000"/>
                </a:solidFill>
              </a:rPr>
              <a:t> Care 37(Suppl 1):S112–S117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96875"/>
          </a:bodyPr>
          <a:lstStyle/>
          <a:p>
            <a:pPr algn="just"/>
            <a:r>
              <a:rPr lang="en-US" dirty="0">
                <a:latin typeface="Calibri" pitchFamily="34" charset="0"/>
                <a:cs typeface="Times New Roman" pitchFamily="18" charset="0"/>
              </a:rPr>
              <a:t>Travel</a:t>
            </a:r>
          </a:p>
          <a:p>
            <a:pPr algn="just">
              <a:buNone/>
            </a:pPr>
            <a:endParaRPr lang="en-US" dirty="0">
              <a:latin typeface="Times New Roman" pitchFamily="18" charset="0"/>
              <a:cs typeface="Times New Roman" pitchFamily="18" charset="0"/>
            </a:endParaRPr>
          </a:p>
          <a:p>
            <a:pPr algn="just">
              <a:buFont typeface="Wingdings" panose="05000000000000000000" pitchFamily="2" charset="2"/>
              <a:buChar char="Ø"/>
            </a:pPr>
            <a:r>
              <a:rPr lang="en-US" dirty="0">
                <a:latin typeface="Times New Roman" pitchFamily="18" charset="0"/>
                <a:cs typeface="Times New Roman" pitchFamily="18" charset="0"/>
              </a:rPr>
              <a:t>Travelling across time zones </a:t>
            </a:r>
          </a:p>
          <a:p>
            <a:pPr algn="just">
              <a:buFont typeface="Wingdings" panose="05000000000000000000" pitchFamily="2" charset="2"/>
              <a:buChar char="Ø"/>
            </a:pPr>
            <a:r>
              <a:rPr lang="en-US" dirty="0">
                <a:latin typeface="Times New Roman" pitchFamily="18" charset="0"/>
                <a:cs typeface="Times New Roman" pitchFamily="18" charset="0"/>
              </a:rPr>
              <a:t>T</a:t>
            </a:r>
            <a:r>
              <a:rPr lang="en-US" sz="2900" dirty="0">
                <a:latin typeface="Times New Roman" pitchFamily="18" charset="0"/>
                <a:cs typeface="Times New Roman" pitchFamily="18" charset="0"/>
              </a:rPr>
              <a:t>he impact of change in usual schedule, hot weather, reduced stress and relaxation, and changes in exercise patterns,  the carbohydrate content of local foods </a:t>
            </a:r>
          </a:p>
          <a:p>
            <a:pPr algn="just"/>
            <a:r>
              <a:rPr lang="en-US" sz="2900" dirty="0">
                <a:latin typeface="Times New Roman" pitchFamily="18" charset="0"/>
                <a:cs typeface="Times New Roman" pitchFamily="18" charset="0"/>
              </a:rPr>
              <a:t>Frequent glucose measurement with CGM or BGM is advisable for any travel.</a:t>
            </a:r>
          </a:p>
          <a:p>
            <a:pPr algn="just">
              <a:buNone/>
            </a:pPr>
            <a:endParaRPr lang="en-US" sz="2900" dirty="0">
              <a:latin typeface="Times New Roman" pitchFamily="18" charset="0"/>
              <a:cs typeface="Times New Roman" pitchFamily="18" charset="0"/>
            </a:endParaRPr>
          </a:p>
          <a:p>
            <a:pPr algn="just">
              <a:buNone/>
            </a:pPr>
            <a:endParaRPr lang="en-US" sz="2900" dirty="0">
              <a:latin typeface="Times New Roman" pitchFamily="18" charset="0"/>
              <a:cs typeface="Times New Roman" pitchFamily="18" charset="0"/>
            </a:endParaRPr>
          </a:p>
          <a:p>
            <a:pPr algn="just">
              <a:buNone/>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95</a:t>
            </a:fld>
            <a:endParaRPr lang="en-US"/>
          </a:p>
        </p:txBody>
      </p:sp>
      <p:sp>
        <p:nvSpPr>
          <p:cNvPr id="6" name="Rectangle 5">
            <a:extLst>
              <a:ext uri="{FF2B5EF4-FFF2-40B4-BE49-F238E27FC236}">
                <a16:creationId xmlns:a16="http://schemas.microsoft.com/office/drawing/2014/main" id="{B7817529-C030-4E15-8207-1DEB64232252}"/>
              </a:ext>
            </a:extLst>
          </p:cNvPr>
          <p:cNvSpPr/>
          <p:nvPr/>
        </p:nvSpPr>
        <p:spPr>
          <a:xfrm>
            <a:off x="2286000" y="6182380"/>
            <a:ext cx="6705600" cy="738664"/>
          </a:xfrm>
          <a:prstGeom prst="rect">
            <a:avLst/>
          </a:prstGeom>
        </p:spPr>
        <p:txBody>
          <a:bodyPr wrap="square">
            <a:spAutoFit/>
          </a:bodyPr>
          <a:lstStyle/>
          <a:p>
            <a:pPr algn="just"/>
            <a:r>
              <a:rPr lang="en-US" sz="1400" b="1" dirty="0">
                <a:solidFill>
                  <a:srgbClr val="FFC000"/>
                </a:solidFill>
              </a:rPr>
              <a:t>(2019) World travel with type 1 diabetes using continuous subcutaneous insulin infusion. Br J Diabetes 19(2):141–146 </a:t>
            </a:r>
          </a:p>
          <a:p>
            <a:pPr algn="just"/>
            <a:endParaRPr lang="en-US" sz="1400" b="1" dirty="0">
              <a:solidFill>
                <a:srgbClr val="FFC000"/>
              </a:solidFill>
            </a:endParaRPr>
          </a:p>
        </p:txBody>
      </p:sp>
    </p:spTree>
    <p:extLst>
      <p:ext uri="{BB962C8B-B14F-4D97-AF65-F5344CB8AC3E}">
        <p14:creationId xmlns:p14="http://schemas.microsoft.com/office/powerpoint/2010/main" val="21228099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89375" lnSpcReduction="20000"/>
          </a:bodyPr>
          <a:lstStyle/>
          <a:p>
            <a:pPr algn="just"/>
            <a:r>
              <a:rPr lang="en-US" dirty="0">
                <a:latin typeface="Calibri" pitchFamily="34" charset="0"/>
                <a:cs typeface="Times New Roman" pitchFamily="18" charset="0"/>
              </a:rPr>
              <a:t>Additional religious and cultural considerations</a:t>
            </a:r>
            <a:endParaRPr lang="en-US" dirty="0">
              <a:latin typeface="Times New Roman" pitchFamily="18" charset="0"/>
              <a:cs typeface="Times New Roman" pitchFamily="18" charset="0"/>
            </a:endParaRPr>
          </a:p>
          <a:p>
            <a:pPr algn="just"/>
            <a:endParaRPr lang="en-US" sz="2500" dirty="0">
              <a:latin typeface="Times New Roman" pitchFamily="18" charset="0"/>
              <a:cs typeface="Times New Roman" pitchFamily="18" charset="0"/>
            </a:endParaRPr>
          </a:p>
          <a:p>
            <a:pPr algn="just"/>
            <a:r>
              <a:rPr lang="en-US" sz="2500" dirty="0">
                <a:latin typeface="Times New Roman" pitchFamily="18" charset="0"/>
                <a:cs typeface="Times New Roman" pitchFamily="18" charset="0"/>
              </a:rPr>
              <a:t>Fasting </a:t>
            </a:r>
          </a:p>
          <a:p>
            <a:pPr algn="just"/>
            <a:r>
              <a:rPr lang="en-US" sz="2500" dirty="0">
                <a:latin typeface="Times New Roman" pitchFamily="18" charset="0"/>
                <a:cs typeface="Times New Roman" pitchFamily="18" charset="0"/>
              </a:rPr>
              <a:t>A </a:t>
            </a:r>
            <a:r>
              <a:rPr lang="en-US" sz="2500" dirty="0">
                <a:solidFill>
                  <a:srgbClr val="FFFF00"/>
                </a:solidFill>
                <a:latin typeface="Times New Roman" pitchFamily="18" charset="0"/>
                <a:cs typeface="Times New Roman" pitchFamily="18" charset="0"/>
              </a:rPr>
              <a:t>pre-Ramadan clinical evaluation </a:t>
            </a:r>
            <a:r>
              <a:rPr lang="en-US" sz="2500" dirty="0">
                <a:latin typeface="Times New Roman" pitchFamily="18" charset="0"/>
                <a:cs typeface="Times New Roman" pitchFamily="18" charset="0"/>
              </a:rPr>
              <a:t>and a full review of an individual’s glucose profile should be completed. If poor </a:t>
            </a:r>
            <a:r>
              <a:rPr lang="en-US" sz="2500" dirty="0" err="1">
                <a:latin typeface="Times New Roman" pitchFamily="18" charset="0"/>
                <a:cs typeface="Times New Roman" pitchFamily="18" charset="0"/>
              </a:rPr>
              <a:t>glycaemic</a:t>
            </a:r>
            <a:r>
              <a:rPr lang="en-US" sz="2500" dirty="0">
                <a:latin typeface="Times New Roman" pitchFamily="18" charset="0"/>
                <a:cs typeface="Times New Roman" pitchFamily="18" charset="0"/>
              </a:rPr>
              <a:t> control is found (HbA1c &gt;9% or 75 mmol/mol and or wide glucose fluctuation), the insulin treatment regimen should be adjusted as necessary and re-evaluated once again before the start of fasting. </a:t>
            </a:r>
          </a:p>
          <a:p>
            <a:pPr algn="just"/>
            <a:r>
              <a:rPr lang="en-US" sz="2500" dirty="0">
                <a:latin typeface="Times New Roman" pitchFamily="18" charset="0"/>
                <a:cs typeface="Times New Roman" pitchFamily="18" charset="0"/>
              </a:rPr>
              <a:t>Individuals with T1DM, regardless of their age, and their </a:t>
            </a:r>
            <a:r>
              <a:rPr lang="en-US" sz="2500" dirty="0" err="1">
                <a:latin typeface="Times New Roman" pitchFamily="18" charset="0"/>
                <a:cs typeface="Times New Roman" pitchFamily="18" charset="0"/>
              </a:rPr>
              <a:t>carers</a:t>
            </a:r>
            <a:r>
              <a:rPr lang="en-US" sz="2500" dirty="0">
                <a:latin typeface="Times New Roman" pitchFamily="18" charset="0"/>
                <a:cs typeface="Times New Roman" pitchFamily="18" charset="0"/>
              </a:rPr>
              <a:t> or guardians should be taught about the </a:t>
            </a:r>
            <a:r>
              <a:rPr lang="en-US" sz="2500" dirty="0">
                <a:solidFill>
                  <a:srgbClr val="FFFF00"/>
                </a:solidFill>
                <a:latin typeface="Times New Roman" pitchFamily="18" charset="0"/>
                <a:cs typeface="Times New Roman" pitchFamily="18" charset="0"/>
              </a:rPr>
              <a:t>potential adverse effects of fasting</a:t>
            </a:r>
            <a:r>
              <a:rPr lang="en-US" sz="2500" dirty="0">
                <a:latin typeface="Times New Roman" pitchFamily="18" charset="0"/>
                <a:cs typeface="Times New Roman" pitchFamily="18" charset="0"/>
              </a:rPr>
              <a:t>, including </a:t>
            </a:r>
            <a:r>
              <a:rPr lang="en-US" sz="2500" dirty="0" err="1">
                <a:latin typeface="Times New Roman" pitchFamily="18" charset="0"/>
                <a:cs typeface="Times New Roman" pitchFamily="18" charset="0"/>
              </a:rPr>
              <a:t>hypoglycaemia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hyperglycaemia</a:t>
            </a:r>
            <a:r>
              <a:rPr lang="en-US" sz="2500" dirty="0">
                <a:latin typeface="Times New Roman" pitchFamily="18" charset="0"/>
                <a:cs typeface="Times New Roman" pitchFamily="18" charset="0"/>
              </a:rPr>
              <a:t> and dehydration, and appropriate preventative measures to </a:t>
            </a:r>
            <a:r>
              <a:rPr lang="en-US" sz="2500" dirty="0" err="1">
                <a:latin typeface="Times New Roman" pitchFamily="18" charset="0"/>
                <a:cs typeface="Times New Roman" pitchFamily="18" charset="0"/>
              </a:rPr>
              <a:t>minimise</a:t>
            </a:r>
            <a:r>
              <a:rPr lang="en-US" sz="2500" dirty="0">
                <a:latin typeface="Times New Roman" pitchFamily="18" charset="0"/>
                <a:cs typeface="Times New Roman" pitchFamily="18" charset="0"/>
              </a:rPr>
              <a:t> the risks of these occurring. Additionally, the rationale for the revised insulin regimen should be explained and </a:t>
            </a:r>
            <a:r>
              <a:rPr lang="en-US" sz="2500" dirty="0" err="1">
                <a:latin typeface="Times New Roman" pitchFamily="18" charset="0"/>
                <a:cs typeface="Times New Roman" pitchFamily="18" charset="0"/>
              </a:rPr>
              <a:t>emphasised</a:t>
            </a:r>
            <a:r>
              <a:rPr lang="en-US" sz="2500" dirty="0">
                <a:latin typeface="Times New Roman" pitchFamily="18" charset="0"/>
                <a:cs typeface="Times New Roman" pitchFamily="18" charset="0"/>
              </a:rPr>
              <a:t>. </a:t>
            </a: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96</a:t>
            </a:fld>
            <a:endParaRPr lang="en-US"/>
          </a:p>
        </p:txBody>
      </p:sp>
      <p:sp>
        <p:nvSpPr>
          <p:cNvPr id="6" name="Rectangle 5">
            <a:extLst>
              <a:ext uri="{FF2B5EF4-FFF2-40B4-BE49-F238E27FC236}">
                <a16:creationId xmlns:a16="http://schemas.microsoft.com/office/drawing/2014/main" id="{8AA03496-CEAD-4C95-AD57-A2B2E11F19FC}"/>
              </a:ext>
            </a:extLst>
          </p:cNvPr>
          <p:cNvSpPr/>
          <p:nvPr/>
        </p:nvSpPr>
        <p:spPr>
          <a:xfrm>
            <a:off x="2286000" y="5715006"/>
            <a:ext cx="6705600" cy="1169551"/>
          </a:xfrm>
          <a:prstGeom prst="rect">
            <a:avLst/>
          </a:prstGeom>
        </p:spPr>
        <p:txBody>
          <a:bodyPr wrap="square">
            <a:spAutoFit/>
          </a:bodyPr>
          <a:lstStyle/>
          <a:p>
            <a:pPr algn="l"/>
            <a:r>
              <a:rPr lang="en-US" sz="1400" b="1" dirty="0">
                <a:solidFill>
                  <a:srgbClr val="FFC000"/>
                </a:solidFill>
              </a:rPr>
              <a:t>(2021) Diabetes and Ramadan: Practical Guidelines January 2021 </a:t>
            </a:r>
          </a:p>
          <a:p>
            <a:pPr algn="l"/>
            <a:r>
              <a:rPr lang="en-US" sz="1400" b="1" dirty="0">
                <a:solidFill>
                  <a:srgbClr val="FFC000"/>
                </a:solidFill>
              </a:rPr>
              <a:t>Publisher: International Diabetes Federation and the DAR International Alliance Editor: Mohamed </a:t>
            </a:r>
            <a:r>
              <a:rPr lang="en-US" sz="1400" b="1" dirty="0" err="1">
                <a:solidFill>
                  <a:srgbClr val="FFC000"/>
                </a:solidFill>
              </a:rPr>
              <a:t>Hassanein</a:t>
            </a:r>
            <a:r>
              <a:rPr lang="en-US" sz="1400" b="1" dirty="0">
                <a:solidFill>
                  <a:srgbClr val="FFC000"/>
                </a:solidFill>
              </a:rPr>
              <a:t> ISBN: 978-2-930229-99-7</a:t>
            </a:r>
          </a:p>
          <a:p>
            <a:pPr algn="l"/>
            <a:r>
              <a:rPr lang="en-US" sz="1400" b="1" dirty="0">
                <a:solidFill>
                  <a:srgbClr val="FFC000"/>
                </a:solidFill>
              </a:rPr>
              <a:t>Project: </a:t>
            </a:r>
            <a:r>
              <a:rPr lang="en-US" sz="1400" b="1" dirty="0">
                <a:solidFill>
                  <a:srgbClr val="FFC000"/>
                </a:solidFill>
                <a:hlinkClick r:id="rId2">
                  <a:extLst>
                    <a:ext uri="{A12FA001-AC4F-418D-AE19-62706E023703}">
                      <ahyp:hlinkClr xmlns:ahyp="http://schemas.microsoft.com/office/drawing/2018/hyperlinkcolor" val="tx"/>
                    </a:ext>
                  </a:extLst>
                </a:hlinkClick>
              </a:rPr>
              <a:t>Health and Metabolic Aspects of Ramadan Diurnal Intermittent Fasting</a:t>
            </a:r>
            <a:endParaRPr lang="en-US" sz="1400" b="1" dirty="0">
              <a:solidFill>
                <a:srgbClr val="FFC000"/>
              </a:solidFill>
            </a:endParaRPr>
          </a:p>
          <a:p>
            <a:pPr algn="just"/>
            <a:endParaRPr lang="en-US" sz="1400" b="1" dirty="0">
              <a:solidFill>
                <a:srgbClr val="FFC000"/>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0"/>
            <a:ext cx="8229600" cy="4525963"/>
          </a:xfrm>
        </p:spPr>
        <p:txBody>
          <a:bodyPr>
            <a:normAutofit fontScale="81875" lnSpcReduction="10000"/>
          </a:bodyPr>
          <a:lstStyle/>
          <a:p>
            <a:pPr algn="just"/>
            <a:r>
              <a:rPr lang="en-US" sz="2500" dirty="0">
                <a:latin typeface="Times New Roman" pitchFamily="18" charset="0"/>
                <a:cs typeface="Times New Roman" pitchFamily="18" charset="0"/>
              </a:rPr>
              <a:t>Fasting </a:t>
            </a:r>
          </a:p>
          <a:p>
            <a:pPr algn="just"/>
            <a:r>
              <a:rPr lang="en-US" sz="2500" dirty="0">
                <a:latin typeface="Times New Roman" pitchFamily="18" charset="0"/>
                <a:cs typeface="Times New Roman" pitchFamily="18" charset="0"/>
              </a:rPr>
              <a:t>There should be a nutritional assessment reviewing </a:t>
            </a:r>
            <a:r>
              <a:rPr lang="en-US" sz="2500" dirty="0">
                <a:solidFill>
                  <a:srgbClr val="FFFF00"/>
                </a:solidFill>
                <a:latin typeface="Times New Roman" pitchFamily="18" charset="0"/>
                <a:cs typeface="Times New Roman" pitchFamily="18" charset="0"/>
              </a:rPr>
              <a:t>carbohydrate (CHO) intake </a:t>
            </a:r>
            <a:r>
              <a:rPr lang="en-US" sz="2500" dirty="0">
                <a:latin typeface="Times New Roman" pitchFamily="18" charset="0"/>
                <a:cs typeface="Times New Roman" pitchFamily="18" charset="0"/>
              </a:rPr>
              <a:t>and recommendations about the proper food options for the two main meals of the day. Carbohydrate counting techniques should also be discussed. An emphasis needs to be placed on the importance of a scheduled time for meals rather than following a looser erratic and frequent eating pattern. Also, an adequate intake of sugar-free beverages, especially with the pre-dawn meal, should be stressed.</a:t>
            </a:r>
          </a:p>
          <a:p>
            <a:pPr algn="just"/>
            <a:r>
              <a:rPr lang="en-US" sz="2800" dirty="0">
                <a:latin typeface="Times New Roman" pitchFamily="18" charset="0"/>
                <a:cs typeface="Times New Roman" pitchFamily="18" charset="0"/>
              </a:rPr>
              <a:t>While there is still a debate about the best insulin regimen for during fasting, a </a:t>
            </a:r>
            <a:r>
              <a:rPr lang="en-US" sz="2800" dirty="0">
                <a:solidFill>
                  <a:srgbClr val="FFFF00"/>
                </a:solidFill>
                <a:latin typeface="Times New Roman" pitchFamily="18" charset="0"/>
                <a:cs typeface="Times New Roman" pitchFamily="18" charset="0"/>
              </a:rPr>
              <a:t>basal insulin dose reduction by 10-30% </a:t>
            </a:r>
            <a:r>
              <a:rPr lang="en-US" sz="2800" dirty="0">
                <a:latin typeface="Times New Roman" pitchFamily="18" charset="0"/>
                <a:cs typeface="Times New Roman" pitchFamily="18" charset="0"/>
              </a:rPr>
              <a:t>has been recommended by the majority of experts and medical societies. More importantly, an </a:t>
            </a:r>
            <a:r>
              <a:rPr lang="en-US" sz="2800" dirty="0" err="1">
                <a:latin typeface="Times New Roman" pitchFamily="18" charset="0"/>
                <a:cs typeface="Times New Roman" pitchFamily="18" charset="0"/>
              </a:rPr>
              <a:t>individualised</a:t>
            </a:r>
            <a:r>
              <a:rPr lang="en-US" sz="2800" dirty="0">
                <a:latin typeface="Times New Roman" pitchFamily="18" charset="0"/>
                <a:cs typeface="Times New Roman" pitchFamily="18" charset="0"/>
              </a:rPr>
              <a:t> regimen should be considered and </a:t>
            </a:r>
            <a:r>
              <a:rPr lang="en-US" sz="2800" dirty="0">
                <a:solidFill>
                  <a:srgbClr val="FFFF00"/>
                </a:solidFill>
                <a:latin typeface="Times New Roman" pitchFamily="18" charset="0"/>
                <a:cs typeface="Times New Roman" pitchFamily="18" charset="0"/>
              </a:rPr>
              <a:t>based on a review of the individual’s glucose</a:t>
            </a:r>
            <a:r>
              <a:rPr lang="en-US" sz="2800" dirty="0">
                <a:latin typeface="Times New Roman" pitchFamily="18" charset="0"/>
                <a:cs typeface="Times New Roman" pitchFamily="18" charset="0"/>
              </a:rPr>
              <a:t> </a:t>
            </a:r>
            <a:r>
              <a:rPr lang="en-US" sz="2800" dirty="0">
                <a:solidFill>
                  <a:srgbClr val="FFFF00"/>
                </a:solidFill>
                <a:latin typeface="Times New Roman" pitchFamily="18" charset="0"/>
                <a:cs typeface="Times New Roman" pitchFamily="18" charset="0"/>
              </a:rPr>
              <a:t>profile </a:t>
            </a:r>
            <a:r>
              <a:rPr lang="en-US" sz="2800" dirty="0">
                <a:latin typeface="Times New Roman" pitchFamily="18" charset="0"/>
                <a:cs typeface="Times New Roman" pitchFamily="18" charset="0"/>
              </a:rPr>
              <a:t>within the first few days of fasting.</a:t>
            </a:r>
          </a:p>
          <a:p>
            <a:pPr algn="just"/>
            <a:endParaRPr lang="en-US" sz="2500"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97</a:t>
            </a:fld>
            <a:endParaRPr lang="en-US"/>
          </a:p>
        </p:txBody>
      </p:sp>
      <p:sp>
        <p:nvSpPr>
          <p:cNvPr id="6" name="Rectangle 5">
            <a:extLst>
              <a:ext uri="{FF2B5EF4-FFF2-40B4-BE49-F238E27FC236}">
                <a16:creationId xmlns:a16="http://schemas.microsoft.com/office/drawing/2014/main" id="{8AA03496-CEAD-4C95-AD57-A2B2E11F19FC}"/>
              </a:ext>
            </a:extLst>
          </p:cNvPr>
          <p:cNvSpPr/>
          <p:nvPr/>
        </p:nvSpPr>
        <p:spPr>
          <a:xfrm>
            <a:off x="2286000" y="5715006"/>
            <a:ext cx="6705600" cy="1169551"/>
          </a:xfrm>
          <a:prstGeom prst="rect">
            <a:avLst/>
          </a:prstGeom>
        </p:spPr>
        <p:txBody>
          <a:bodyPr wrap="square">
            <a:spAutoFit/>
          </a:bodyPr>
          <a:lstStyle/>
          <a:p>
            <a:pPr algn="l"/>
            <a:r>
              <a:rPr lang="en-US" sz="1400" b="1" dirty="0">
                <a:solidFill>
                  <a:srgbClr val="FFC000"/>
                </a:solidFill>
              </a:rPr>
              <a:t>(2021) Diabetes and Ramadan: Practical Guidelines January 2021 </a:t>
            </a:r>
          </a:p>
          <a:p>
            <a:pPr algn="l"/>
            <a:r>
              <a:rPr lang="en-US" sz="1400" b="1" dirty="0">
                <a:solidFill>
                  <a:srgbClr val="FFC000"/>
                </a:solidFill>
              </a:rPr>
              <a:t>Publisher: International Diabetes Federation and the DAR International Alliance Editor: Mohamed </a:t>
            </a:r>
            <a:r>
              <a:rPr lang="en-US" sz="1400" b="1" dirty="0" err="1">
                <a:solidFill>
                  <a:srgbClr val="FFC000"/>
                </a:solidFill>
              </a:rPr>
              <a:t>Hassanein</a:t>
            </a:r>
            <a:r>
              <a:rPr lang="en-US" sz="1400" b="1" dirty="0">
                <a:solidFill>
                  <a:srgbClr val="FFC000"/>
                </a:solidFill>
              </a:rPr>
              <a:t> ISBN: 978-2-930229-99-7</a:t>
            </a:r>
          </a:p>
          <a:p>
            <a:pPr algn="l"/>
            <a:r>
              <a:rPr lang="en-US" sz="1400" b="1" dirty="0">
                <a:solidFill>
                  <a:srgbClr val="FFC000"/>
                </a:solidFill>
              </a:rPr>
              <a:t>Project: </a:t>
            </a:r>
            <a:r>
              <a:rPr lang="en-US" sz="1400" b="1" dirty="0">
                <a:solidFill>
                  <a:srgbClr val="FFC000"/>
                </a:solidFill>
                <a:hlinkClick r:id="rId2">
                  <a:extLst>
                    <a:ext uri="{A12FA001-AC4F-418D-AE19-62706E023703}">
                      <ahyp:hlinkClr xmlns:ahyp="http://schemas.microsoft.com/office/drawing/2018/hyperlinkcolor" val="tx"/>
                    </a:ext>
                  </a:extLst>
                </a:hlinkClick>
              </a:rPr>
              <a:t>Health and Metabolic Aspects of Ramadan Diurnal Intermittent Fasting</a:t>
            </a:r>
            <a:endParaRPr lang="en-US" sz="1400" b="1" dirty="0">
              <a:solidFill>
                <a:srgbClr val="FFC000"/>
              </a:solidFill>
            </a:endParaRPr>
          </a:p>
          <a:p>
            <a:pPr algn="just"/>
            <a:endParaRPr lang="en-US" sz="1400" b="1" dirty="0">
              <a:solidFill>
                <a:srgbClr val="FFC000"/>
              </a:solidFill>
            </a:endParaRPr>
          </a:p>
        </p:txBody>
      </p:sp>
    </p:spTree>
    <p:extLst>
      <p:ext uri="{BB962C8B-B14F-4D97-AF65-F5344CB8AC3E}">
        <p14:creationId xmlns:p14="http://schemas.microsoft.com/office/powerpoint/2010/main" val="9190796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dirty="0"/>
          </a:p>
        </p:txBody>
      </p:sp>
      <p:sp>
        <p:nvSpPr>
          <p:cNvPr id="1048598" name="Content Placeholder 2"/>
          <p:cNvSpPr>
            <a:spLocks noGrp="1"/>
          </p:cNvSpPr>
          <p:nvPr>
            <p:ph idx="1"/>
          </p:nvPr>
        </p:nvSpPr>
        <p:spPr>
          <a:xfrm>
            <a:off x="457200" y="1524001"/>
            <a:ext cx="8229600" cy="4952999"/>
          </a:xfrm>
        </p:spPr>
        <p:txBody>
          <a:bodyPr>
            <a:noAutofit/>
          </a:bodyPr>
          <a:lstStyle/>
          <a:p>
            <a:pPr algn="just"/>
            <a:r>
              <a:rPr lang="en-US" sz="2400" dirty="0">
                <a:latin typeface="Times New Roman" pitchFamily="18" charset="0"/>
                <a:cs typeface="Times New Roman" pitchFamily="18" charset="0"/>
              </a:rPr>
              <a:t>Fasting </a:t>
            </a:r>
          </a:p>
          <a:p>
            <a:pPr algn="just"/>
            <a:r>
              <a:rPr lang="en-US" sz="2400" dirty="0">
                <a:latin typeface="Times New Roman" pitchFamily="18" charset="0"/>
                <a:cs typeface="Times New Roman" pitchFamily="18" charset="0"/>
              </a:rPr>
              <a:t>Frequent glucose testing is fundamental to ensure early recognition of abnormal glucose readings and that the proper measures in controlling them are taken. </a:t>
            </a:r>
            <a:r>
              <a:rPr lang="en-US" sz="2400" dirty="0">
                <a:solidFill>
                  <a:srgbClr val="FFFF00"/>
                </a:solidFill>
                <a:latin typeface="Times New Roman" pitchFamily="18" charset="0"/>
                <a:cs typeface="Times New Roman" pitchFamily="18" charset="0"/>
              </a:rPr>
              <a:t>The use of CGM or FGM </a:t>
            </a:r>
            <a:r>
              <a:rPr lang="en-US" sz="2400" dirty="0">
                <a:latin typeface="Times New Roman" pitchFamily="18" charset="0"/>
                <a:cs typeface="Times New Roman" pitchFamily="18" charset="0"/>
              </a:rPr>
              <a:t>is superior to the traditional BG monitoring and should be the method of choice if available.</a:t>
            </a:r>
          </a:p>
          <a:p>
            <a:pPr algn="just"/>
            <a:r>
              <a:rPr lang="en-US" sz="2400" dirty="0">
                <a:solidFill>
                  <a:srgbClr val="FFFF00"/>
                </a:solidFill>
                <a:latin typeface="Times New Roman" pitchFamily="18" charset="0"/>
                <a:cs typeface="Times New Roman" pitchFamily="18" charset="0"/>
              </a:rPr>
              <a:t>Fasting should be broken </a:t>
            </a:r>
            <a:r>
              <a:rPr lang="en-US" sz="2400" dirty="0">
                <a:latin typeface="Times New Roman" pitchFamily="18" charset="0"/>
                <a:cs typeface="Times New Roman" pitchFamily="18" charset="0"/>
              </a:rPr>
              <a:t>immediately with </a:t>
            </a:r>
            <a:r>
              <a:rPr lang="en-US" sz="2400" dirty="0" err="1">
                <a:latin typeface="Times New Roman" pitchFamily="18" charset="0"/>
                <a:cs typeface="Times New Roman" pitchFamily="18" charset="0"/>
              </a:rPr>
              <a:t>hypoglycaemia</a:t>
            </a:r>
            <a:r>
              <a:rPr lang="en-US" sz="2400" dirty="0">
                <a:latin typeface="Times New Roman" pitchFamily="18" charset="0"/>
                <a:cs typeface="Times New Roman" pitchFamily="18" charset="0"/>
              </a:rPr>
              <a:t> (&lt; 70mg/dL) in individuals using MDI, both symptomatic or asymptomatic. Those using CSII may try suspending the pump if glucose drops below 90mg/dL but should also break the fast if glucose is &lt; 70 mg/dL.</a:t>
            </a:r>
          </a:p>
        </p:txBody>
      </p:sp>
      <p:sp>
        <p:nvSpPr>
          <p:cNvPr id="5" name="Slide Number Placeholder 4"/>
          <p:cNvSpPr>
            <a:spLocks noGrp="1"/>
          </p:cNvSpPr>
          <p:nvPr>
            <p:ph type="sldNum" sz="quarter" idx="12"/>
          </p:nvPr>
        </p:nvSpPr>
        <p:spPr/>
        <p:txBody>
          <a:bodyPr/>
          <a:lstStyle/>
          <a:p>
            <a:fld id="{1A6E4302-6D73-4081-AF7E-E29A1A119CC3}" type="slidenum">
              <a:rPr lang="en-US" smtClean="0"/>
              <a:pPr/>
              <a:t>98</a:t>
            </a:fld>
            <a:endParaRPr lang="en-US"/>
          </a:p>
        </p:txBody>
      </p:sp>
      <p:sp>
        <p:nvSpPr>
          <p:cNvPr id="6" name="Rectangle 5">
            <a:extLst>
              <a:ext uri="{FF2B5EF4-FFF2-40B4-BE49-F238E27FC236}">
                <a16:creationId xmlns:a16="http://schemas.microsoft.com/office/drawing/2014/main" id="{8AA03496-CEAD-4C95-AD57-A2B2E11F19FC}"/>
              </a:ext>
            </a:extLst>
          </p:cNvPr>
          <p:cNvSpPr/>
          <p:nvPr/>
        </p:nvSpPr>
        <p:spPr>
          <a:xfrm>
            <a:off x="2286000" y="5715006"/>
            <a:ext cx="6705600" cy="1169551"/>
          </a:xfrm>
          <a:prstGeom prst="rect">
            <a:avLst/>
          </a:prstGeom>
        </p:spPr>
        <p:txBody>
          <a:bodyPr wrap="square">
            <a:spAutoFit/>
          </a:bodyPr>
          <a:lstStyle/>
          <a:p>
            <a:pPr algn="l"/>
            <a:r>
              <a:rPr lang="en-US" sz="1400" b="1" dirty="0">
                <a:solidFill>
                  <a:srgbClr val="FFC000"/>
                </a:solidFill>
              </a:rPr>
              <a:t>(2021) Diabetes and Ramadan: Practical Guidelines January 2021 </a:t>
            </a:r>
          </a:p>
          <a:p>
            <a:pPr algn="l"/>
            <a:r>
              <a:rPr lang="en-US" sz="1400" b="1" dirty="0">
                <a:solidFill>
                  <a:srgbClr val="FFC000"/>
                </a:solidFill>
              </a:rPr>
              <a:t>Publisher: International Diabetes Federation and the DAR International Alliance Editor: Mohamed </a:t>
            </a:r>
            <a:r>
              <a:rPr lang="en-US" sz="1400" b="1" dirty="0" err="1">
                <a:solidFill>
                  <a:srgbClr val="FFC000"/>
                </a:solidFill>
              </a:rPr>
              <a:t>Hassanein</a:t>
            </a:r>
            <a:r>
              <a:rPr lang="en-US" sz="1400" b="1" dirty="0">
                <a:solidFill>
                  <a:srgbClr val="FFC000"/>
                </a:solidFill>
              </a:rPr>
              <a:t> ISBN: 978-2-930229-99-7</a:t>
            </a:r>
          </a:p>
          <a:p>
            <a:pPr algn="l"/>
            <a:r>
              <a:rPr lang="en-US" sz="1400" b="1" dirty="0">
                <a:solidFill>
                  <a:srgbClr val="FFC000"/>
                </a:solidFill>
              </a:rPr>
              <a:t>Project: </a:t>
            </a:r>
            <a:r>
              <a:rPr lang="en-US" sz="1400" b="1" dirty="0">
                <a:solidFill>
                  <a:srgbClr val="FFC000"/>
                </a:solidFill>
                <a:hlinkClick r:id="rId2">
                  <a:extLst>
                    <a:ext uri="{A12FA001-AC4F-418D-AE19-62706E023703}">
                      <ahyp:hlinkClr xmlns:ahyp="http://schemas.microsoft.com/office/drawing/2018/hyperlinkcolor" val="tx"/>
                    </a:ext>
                  </a:extLst>
                </a:hlinkClick>
              </a:rPr>
              <a:t>Health and Metabolic Aspects of Ramadan Diurnal Intermittent Fasting</a:t>
            </a:r>
            <a:endParaRPr lang="en-US" sz="1400" b="1" dirty="0">
              <a:solidFill>
                <a:srgbClr val="FFC000"/>
              </a:solidFill>
            </a:endParaRPr>
          </a:p>
          <a:p>
            <a:pPr algn="just"/>
            <a:endParaRPr lang="en-US" sz="1400" b="1" dirty="0">
              <a:solidFill>
                <a:srgbClr val="FFC000"/>
              </a:solidFill>
            </a:endParaRPr>
          </a:p>
        </p:txBody>
      </p:sp>
    </p:spTree>
    <p:extLst>
      <p:ext uri="{BB962C8B-B14F-4D97-AF65-F5344CB8AC3E}">
        <p14:creationId xmlns:p14="http://schemas.microsoft.com/office/powerpoint/2010/main" val="26672474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r>
              <a:rPr lang="en-US" dirty="0"/>
              <a:t>Section 10: Psychosocial care</a:t>
            </a:r>
          </a:p>
        </p:txBody>
      </p:sp>
      <p:sp>
        <p:nvSpPr>
          <p:cNvPr id="1048598" name="Content Placeholder 2"/>
          <p:cNvSpPr>
            <a:spLocks noGrp="1"/>
          </p:cNvSpPr>
          <p:nvPr>
            <p:ph idx="1"/>
          </p:nvPr>
        </p:nvSpPr>
        <p:spPr>
          <a:xfrm>
            <a:off x="457200" y="1524000"/>
            <a:ext cx="8229600" cy="4832350"/>
          </a:xfrm>
        </p:spPr>
        <p:txBody>
          <a:bodyPr>
            <a:normAutofit fontScale="74375" lnSpcReduction="20000"/>
          </a:bodyPr>
          <a:lstStyle/>
          <a:p>
            <a:pPr algn="just"/>
            <a:r>
              <a:rPr lang="en-US" sz="3200" dirty="0">
                <a:latin typeface="Times New Roman" pitchFamily="18" charset="0"/>
                <a:cs typeface="Times New Roman" pitchFamily="18" charset="0"/>
              </a:rPr>
              <a:t>Psychological distress, including mild to major depression, is a risk factor for </a:t>
            </a:r>
            <a:r>
              <a:rPr lang="en-US" sz="3200" dirty="0">
                <a:solidFill>
                  <a:srgbClr val="FFFF00"/>
                </a:solidFill>
                <a:latin typeface="Times New Roman" pitchFamily="18" charset="0"/>
                <a:cs typeface="Times New Roman" pitchFamily="18" charset="0"/>
              </a:rPr>
              <a:t>poor self-care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hyperglycaemia</a:t>
            </a:r>
            <a:r>
              <a:rPr lang="en-US" sz="3200" dirty="0">
                <a:latin typeface="Times New Roman" pitchFamily="18" charset="0"/>
                <a:cs typeface="Times New Roman" pitchFamily="18" charset="0"/>
              </a:rPr>
              <a:t>, complications and excess mortality</a:t>
            </a:r>
            <a:endParaRPr lang="en-US" sz="3200" dirty="0">
              <a:latin typeface="Calibri" pitchFamily="34" charset="0"/>
              <a:cs typeface="Times New Roman" pitchFamily="18" charset="0"/>
            </a:endParaRPr>
          </a:p>
          <a:p>
            <a:pPr algn="just"/>
            <a:endParaRPr lang="en-US" sz="2000" dirty="0">
              <a:latin typeface="Times New Roman" pitchFamily="18" charset="0"/>
              <a:cs typeface="Times New Roman" pitchFamily="18" charset="0"/>
            </a:endParaRPr>
          </a:p>
          <a:p>
            <a:pPr algn="just"/>
            <a:r>
              <a:rPr lang="en-US" sz="2900" dirty="0">
                <a:latin typeface="Times New Roman" pitchFamily="18" charset="0"/>
                <a:cs typeface="Times New Roman" pitchFamily="18" charset="0"/>
              </a:rPr>
              <a:t>Feeling powerless by the daily self-care demands</a:t>
            </a:r>
          </a:p>
          <a:p>
            <a:pPr algn="just"/>
            <a:r>
              <a:rPr lang="en-US" sz="2900" dirty="0">
                <a:latin typeface="Times New Roman" pitchFamily="18" charset="0"/>
                <a:cs typeface="Times New Roman" pitchFamily="18" charset="0"/>
              </a:rPr>
              <a:t>Fear of </a:t>
            </a:r>
            <a:r>
              <a:rPr lang="en-US" sz="2900" dirty="0" err="1">
                <a:latin typeface="Times New Roman" pitchFamily="18" charset="0"/>
                <a:cs typeface="Times New Roman" pitchFamily="18" charset="0"/>
              </a:rPr>
              <a:t>hypoglycaemia</a:t>
            </a:r>
            <a:r>
              <a:rPr lang="en-US" sz="2900" dirty="0">
                <a:latin typeface="Times New Roman" pitchFamily="18" charset="0"/>
                <a:cs typeface="Times New Roman" pitchFamily="18" charset="0"/>
              </a:rPr>
              <a:t> </a:t>
            </a:r>
          </a:p>
          <a:p>
            <a:pPr algn="just"/>
            <a:r>
              <a:rPr lang="en-US" sz="2900" dirty="0">
                <a:latin typeface="Times New Roman" pitchFamily="18" charset="0"/>
                <a:cs typeface="Times New Roman" pitchFamily="18" charset="0"/>
              </a:rPr>
              <a:t>Worries about complications </a:t>
            </a:r>
          </a:p>
          <a:p>
            <a:pPr algn="just"/>
            <a:endParaRPr lang="en-US" sz="2200" dirty="0">
              <a:latin typeface="Times New Roman" pitchFamily="18" charset="0"/>
              <a:cs typeface="Times New Roman" pitchFamily="18" charset="0"/>
            </a:endParaRPr>
          </a:p>
          <a:p>
            <a:pPr algn="just">
              <a:buFont typeface="Wingdings" panose="05000000000000000000" pitchFamily="2" charset="2"/>
              <a:buChar char="Ø"/>
            </a:pPr>
            <a:r>
              <a:rPr lang="en-US" sz="2900" dirty="0">
                <a:latin typeface="Times New Roman" pitchFamily="18" charset="0"/>
                <a:cs typeface="Times New Roman" pitchFamily="18" charset="0"/>
              </a:rPr>
              <a:t>Prolonged significant diabetes distress </a:t>
            </a:r>
            <a:r>
              <a:rPr lang="en-US" sz="2900" b="1" dirty="0">
                <a:solidFill>
                  <a:srgbClr val="FFFF00"/>
                </a:solidFill>
                <a:latin typeface="Times New Roman" pitchFamily="18" charset="0"/>
                <a:cs typeface="Times New Roman" pitchFamily="18" charset="0"/>
              </a:rPr>
              <a:t>elevated HbA1c levels </a:t>
            </a:r>
          </a:p>
          <a:p>
            <a:pPr algn="just"/>
            <a:r>
              <a:rPr lang="en-US" sz="2900" dirty="0">
                <a:latin typeface="Times New Roman" pitchFamily="18" charset="0"/>
                <a:cs typeface="Times New Roman" pitchFamily="18" charset="0"/>
              </a:rPr>
              <a:t>Longitudinally, elevated baseline distress was related to increased missed insulin boluses, and decreases in distress were associated with decreases in HbA1c &gt;&gt; suggesting a </a:t>
            </a:r>
            <a:r>
              <a:rPr lang="en-US" sz="2900" dirty="0">
                <a:solidFill>
                  <a:srgbClr val="FFFF00"/>
                </a:solidFill>
                <a:latin typeface="Times New Roman" pitchFamily="18" charset="0"/>
                <a:cs typeface="Times New Roman" pitchFamily="18" charset="0"/>
              </a:rPr>
              <a:t>potential intervention target</a:t>
            </a:r>
            <a:r>
              <a:rPr lang="en-US" sz="2900" dirty="0">
                <a:latin typeface="Times New Roman" pitchFamily="18" charset="0"/>
                <a:cs typeface="Times New Roman" pitchFamily="18" charset="0"/>
              </a:rPr>
              <a:t> </a:t>
            </a:r>
          </a:p>
          <a:p>
            <a:pPr algn="just"/>
            <a:r>
              <a:rPr lang="en-US" sz="2900" dirty="0">
                <a:latin typeface="Times New Roman" pitchFamily="18" charset="0"/>
                <a:cs typeface="Times New Roman" pitchFamily="18" charset="0"/>
              </a:rPr>
              <a:t>No parallel associations were found for major depressive disorder or depression symptoms</a:t>
            </a:r>
          </a:p>
          <a:p>
            <a:pPr algn="just"/>
            <a:endParaRPr lang="en-US" sz="2900" dirty="0">
              <a:latin typeface="Times New Roman" pitchFamily="18" charset="0"/>
              <a:cs typeface="Times New Roman" pitchFamily="18" charset="0"/>
            </a:endParaRPr>
          </a:p>
          <a:p>
            <a:pPr algn="just"/>
            <a:endParaRPr lang="en-US" sz="2500"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6E4302-6D73-4081-AF7E-E29A1A119CC3}" type="slidenum">
              <a:rPr lang="en-US" smtClean="0"/>
              <a:pPr/>
              <a:t>99</a:t>
            </a:fld>
            <a:endParaRPr lang="en-US"/>
          </a:p>
        </p:txBody>
      </p:sp>
      <p:sp>
        <p:nvSpPr>
          <p:cNvPr id="6" name="Rectangle 5">
            <a:extLst>
              <a:ext uri="{FF2B5EF4-FFF2-40B4-BE49-F238E27FC236}">
                <a16:creationId xmlns:a16="http://schemas.microsoft.com/office/drawing/2014/main" id="{2AE16081-F1B2-40CC-BA35-FF9473708A90}"/>
              </a:ext>
            </a:extLst>
          </p:cNvPr>
          <p:cNvSpPr/>
          <p:nvPr/>
        </p:nvSpPr>
        <p:spPr>
          <a:xfrm>
            <a:off x="2286000" y="6191807"/>
            <a:ext cx="6705600" cy="523220"/>
          </a:xfrm>
          <a:prstGeom prst="rect">
            <a:avLst/>
          </a:prstGeom>
        </p:spPr>
        <p:txBody>
          <a:bodyPr wrap="square">
            <a:spAutoFit/>
          </a:bodyPr>
          <a:lstStyle/>
          <a:p>
            <a:pPr algn="just"/>
            <a:r>
              <a:rPr lang="en-US" sz="1400" b="1" dirty="0">
                <a:solidFill>
                  <a:srgbClr val="FFC000"/>
                </a:solidFill>
              </a:rPr>
              <a:t>(2017) Diabetes distress is linked with worsening diabetes management over time in adults with type 1 diabetes. </a:t>
            </a:r>
            <a:r>
              <a:rPr lang="en-US" sz="1400" b="1" dirty="0" err="1">
                <a:solidFill>
                  <a:srgbClr val="FFC000"/>
                </a:solidFill>
              </a:rPr>
              <a:t>Diabet</a:t>
            </a:r>
            <a:r>
              <a:rPr lang="en-US" sz="1400" b="1" dirty="0">
                <a:solidFill>
                  <a:srgbClr val="FFC000"/>
                </a:solidFill>
              </a:rPr>
              <a:t> Med 34(9):1228–1234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heme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4374</TotalTime>
  <Words>11947</Words>
  <Application>Microsoft Office PowerPoint</Application>
  <PresentationFormat>On-screen Show (4:3)</PresentationFormat>
  <Paragraphs>880</Paragraphs>
  <Slides>125</Slides>
  <Notes>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125</vt:i4>
      </vt:variant>
    </vt:vector>
  </HeadingPairs>
  <TitlesOfParts>
    <vt:vector size="138" baseType="lpstr">
      <vt:lpstr>AdvOT7b515deb</vt:lpstr>
      <vt:lpstr>AdvOT7b515deb+20</vt:lpstr>
      <vt:lpstr>AdvTimRomLiebert</vt:lpstr>
      <vt:lpstr>AdvTT577c760c</vt:lpstr>
      <vt:lpstr>-apple-system</vt:lpstr>
      <vt:lpstr>Arial</vt:lpstr>
      <vt:lpstr>Calibri</vt:lpstr>
      <vt:lpstr>Courier New</vt:lpstr>
      <vt:lpstr>SswrhxAdvTT3713a231</vt:lpstr>
      <vt:lpstr>Times New Roman</vt:lpstr>
      <vt:lpstr>Wingdings</vt:lpstr>
      <vt:lpstr>Office Theme</vt:lpstr>
      <vt:lpstr>Theme7</vt:lpstr>
      <vt:lpstr>IN THE NAME OF GOD</vt:lpstr>
      <vt:lpstr>PowerPoint Presentation</vt:lpstr>
      <vt:lpstr>PowerPoint Presentation</vt:lpstr>
      <vt:lpstr>Agenda</vt:lpstr>
      <vt:lpstr>Agenda</vt:lpstr>
      <vt:lpstr>Section 1: Introduction and rationale for the consensus report</vt:lpstr>
      <vt:lpstr>PowerPoint Presentation</vt:lpstr>
      <vt:lpstr>PowerPoint Presentation</vt:lpstr>
      <vt:lpstr>PowerPoint Presentation</vt:lpstr>
      <vt:lpstr>Section 2: Diagnosis of type 1 diabetes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3: Aims and goals of management of type 1 diabetes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Estimate of HbA1C for a given TIR level based on type 1 diabetes and type 2 diabetes studies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4: Schedule of care</vt:lpstr>
      <vt:lpstr>PowerPoint Presentation</vt:lpstr>
      <vt:lpstr>PowerPoint Presentation</vt:lpstr>
      <vt:lpstr>PowerPoint Presentation</vt:lpstr>
      <vt:lpstr>Section 5: Diabetes self-management education and support</vt:lpstr>
      <vt:lpstr>PowerPoint Presentation</vt:lpstr>
      <vt:lpstr>Section 6: Monitoring of glucose levels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7: Insulin therapy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8: Hypoglycaemia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9: Additional behavioural considerations</vt:lpstr>
      <vt:lpstr>Section 9: Additional behavioural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10: Psychosocial care</vt:lpstr>
      <vt:lpstr>Section 10: Psychosocial care</vt:lpstr>
      <vt:lpstr>PowerPoint Presentation</vt:lpstr>
      <vt:lpstr>PowerPoint Presentation</vt:lpstr>
      <vt:lpstr>PowerPoint Presentation</vt:lpstr>
      <vt:lpstr>PowerPoint Presentation</vt:lpstr>
      <vt:lpstr>Section 11: Diabetic ketoacidosis</vt:lpstr>
      <vt:lpstr>PowerPoint Presentation</vt:lpstr>
      <vt:lpstr>PowerPoint Presentation</vt:lpstr>
      <vt:lpstr>Section 12: Pancreas and islet transplantation</vt:lpstr>
      <vt:lpstr>PowerPoint Presentation</vt:lpstr>
      <vt:lpstr>PowerPoint Presentation</vt:lpstr>
      <vt:lpstr>Section 13: Adjunctive therapies</vt:lpstr>
      <vt:lpstr>PowerPoint Presentation</vt:lpstr>
      <vt:lpstr>PowerPoint Presentation</vt:lpstr>
      <vt:lpstr>PowerPoint Presentation</vt:lpstr>
      <vt:lpstr>Section 14: Special populations</vt:lpstr>
      <vt:lpstr>PowerPoint Presentation</vt:lpstr>
      <vt:lpstr>PowerPoint Presentation</vt:lpstr>
      <vt:lpstr>PowerPoint Presentation</vt:lpstr>
      <vt:lpstr>PowerPoint Presentation</vt:lpstr>
      <vt:lpstr>Section 15: Inpatient management of type 1 diabetes</vt:lpstr>
      <vt:lpstr>Section 16: Emergent and future perspectives</vt:lpstr>
      <vt:lpstr>PowerPoint Presentation</vt:lpstr>
      <vt:lpstr>PowerPoint Presentation</vt:lpstr>
      <vt:lpstr>Section 17: Conclusion</vt:lpstr>
      <vt:lpstr>Thanks for your attention</vt:lpstr>
    </vt:vector>
  </TitlesOfParts>
  <Company>Office07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GOG</dc:title>
  <dc:creator>arian</dc:creator>
  <cp:lastModifiedBy>DrGolshaian</cp:lastModifiedBy>
  <cp:revision>389</cp:revision>
  <dcterms:created xsi:type="dcterms:W3CDTF">2021-01-02T10:52:13Z</dcterms:created>
  <dcterms:modified xsi:type="dcterms:W3CDTF">2021-11-14T19:17:43Z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f4c04204cc244305bcc62c7347165039</vt:lpwstr>
  </property>
</Properties>
</file>