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y" initials="S" lastIdx="0" clrIdx="0">
    <p:extLst>
      <p:ext uri="{19B8F6BF-5375-455C-9EA6-DF929625EA0E}">
        <p15:presenceInfo xmlns:p15="http://schemas.microsoft.com/office/powerpoint/2012/main" userId="S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910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206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423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12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842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644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9306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4608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128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296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74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160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80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48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779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632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09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B690FA-7B39-4D92-9711-0A4AB1DAD4A1}" type="datetimeFigureOut">
              <a:rPr lang="fa-IR" smtClean="0"/>
              <a:t>01/19/1439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415E-7F93-48B8-9081-B1F68A5268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1151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945"/>
            <a:ext cx="10515600" cy="88864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4000" dirty="0" smtClean="0">
                <a:solidFill>
                  <a:schemeClr val="bg1"/>
                </a:solidFill>
              </a:rPr>
              <a:t>A 59 y/o man with bilateral adrenal mass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list: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39413"/>
            <a:ext cx="5181600" cy="3464418"/>
          </a:xfrm>
        </p:spPr>
        <p:txBody>
          <a:bodyPr>
            <a:normAutofit/>
          </a:bodyPr>
          <a:lstStyle/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Abdominal pain 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Flank pain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LBP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Weight loss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Headache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Ataxia</a:t>
            </a:r>
          </a:p>
          <a:p>
            <a:pPr marL="342900" indent="-342900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N/V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39413"/>
            <a:ext cx="5181600" cy="346441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Bilateral adrenal mass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Adrenal insufficiency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Cerebellar mass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Old MI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HF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Anorexia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weakness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0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57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577" y="2303269"/>
            <a:ext cx="4752305" cy="329569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43977" y="2303269"/>
            <a:ext cx="6297769" cy="3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6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32" y="167425"/>
            <a:ext cx="5125792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Other masses </a:t>
            </a:r>
            <a:endParaRPr lang="fa-IR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 err="1" smtClean="0"/>
              <a:t>Histoplasmosis</a:t>
            </a:r>
            <a:r>
              <a:rPr lang="en-US" dirty="0" smtClean="0"/>
              <a:t> (n = 2; 1 male, 1 female)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 err="1" smtClean="0"/>
              <a:t>Myelolipoma</a:t>
            </a:r>
            <a:r>
              <a:rPr lang="en-US" dirty="0" smtClean="0"/>
              <a:t> (n = 2; both males)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Cysts (n = 1)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Leiomyoma (n = 1)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13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err="1" smtClean="0">
                <a:solidFill>
                  <a:schemeClr val="bg1"/>
                </a:solidFill>
              </a:rPr>
              <a:t>Histopathological</a:t>
            </a:r>
            <a:r>
              <a:rPr lang="en-US" dirty="0" smtClean="0">
                <a:solidFill>
                  <a:schemeClr val="bg1"/>
                </a:solidFill>
              </a:rPr>
              <a:t> diagnosis (n = 40)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sz="2000" b="0" i="0" u="none" strike="noStrike" baseline="0" dirty="0" smtClean="0">
                <a:latin typeface="ITC Stone Serif Std Medium"/>
              </a:rPr>
              <a:t>As per our methodology, diagnosis of patients with secretory masses could be made on the basis of secretory profile (e.g. </a:t>
            </a:r>
            <a:r>
              <a:rPr lang="en-US" sz="2000" b="0" i="0" u="none" strike="noStrike" baseline="0" dirty="0" err="1" smtClean="0">
                <a:latin typeface="ITC Stone Serif Std Medium"/>
              </a:rPr>
              <a:t>pheochromocytoma</a:t>
            </a:r>
            <a:r>
              <a:rPr lang="en-US" sz="2000" b="0" i="0" u="none" strike="noStrike" baseline="0" dirty="0" smtClean="0">
                <a:latin typeface="ITC Stone Serif Std Medium"/>
              </a:rPr>
              <a:t> and PBMAH) and were not subjected to biopsy</a:t>
            </a:r>
          </a:p>
          <a:p>
            <a:pPr algn="just" rtl="0"/>
            <a:endParaRPr lang="en-US" sz="2000" b="0" i="0" u="none" strike="noStrike" baseline="0" dirty="0" smtClean="0">
              <a:latin typeface="ITC Stone Serif Std Medium"/>
            </a:endParaRPr>
          </a:p>
          <a:p>
            <a:pPr algn="just" rtl="0"/>
            <a:r>
              <a:rPr lang="en-US" sz="2000" b="0" i="0" u="none" strike="noStrike" baseline="0" dirty="0" smtClean="0">
                <a:latin typeface="ITC Stone Serif Std Medium"/>
              </a:rPr>
              <a:t>For non-secretory masses, </a:t>
            </a:r>
            <a:r>
              <a:rPr lang="en-US" sz="2000" b="0" i="0" u="none" strike="noStrike" baseline="0" dirty="0" err="1" smtClean="0">
                <a:latin typeface="ITC Stone Serif Std Medium"/>
              </a:rPr>
              <a:t>histopathological</a:t>
            </a:r>
            <a:r>
              <a:rPr lang="en-US" sz="2000" b="0" i="0" u="none" strike="noStrike" baseline="0" dirty="0" smtClean="0">
                <a:latin typeface="ITC Stone Serif Std Medium"/>
              </a:rPr>
              <a:t> confirmation of diagnosis was sought only in patients with equivocal radiological findings and no additional clinical and radiological clues (extra-adrenal tuberculosis and evidence of primary malignancy)</a:t>
            </a:r>
          </a:p>
          <a:p>
            <a:pPr marL="0" indent="0" algn="just" rtl="0">
              <a:buNone/>
            </a:pPr>
            <a:r>
              <a:rPr lang="en-US" sz="2000" b="0" i="0" u="none" strike="noStrike" baseline="0" dirty="0" smtClean="0">
                <a:latin typeface="ITC Stone Serif Std Medium"/>
              </a:rPr>
              <a:t> </a:t>
            </a:r>
          </a:p>
          <a:p>
            <a:pPr algn="just" rtl="0"/>
            <a:r>
              <a:rPr lang="en-US" sz="2000" b="0" i="0" u="none" strike="noStrike" baseline="0" dirty="0" smtClean="0">
                <a:latin typeface="ITC Stone Serif Std Medium"/>
              </a:rPr>
              <a:t> On following this protocol, biopsy was required for 18 patients (7 patients with lymphoma, 7 with tuberculosis, 2 with </a:t>
            </a:r>
            <a:r>
              <a:rPr lang="en-US" sz="2000" b="0" i="0" u="none" strike="noStrike" baseline="0" dirty="0" err="1" smtClean="0">
                <a:latin typeface="ITC Stone Serif Std Medium"/>
              </a:rPr>
              <a:t>histoplasmosis</a:t>
            </a:r>
            <a:r>
              <a:rPr lang="en-US" sz="2000" b="0" i="0" u="none" strike="noStrike" baseline="0" dirty="0" smtClean="0">
                <a:latin typeface="ITC Stone Serif Std Medium"/>
              </a:rPr>
              <a:t>, and one each with metastasis and cyst)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33122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206062"/>
            <a:ext cx="10035591" cy="1471747"/>
          </a:xfrm>
        </p:spPr>
        <p:txBody>
          <a:bodyPr>
            <a:normAutofit fontScale="90000"/>
          </a:bodyPr>
          <a:lstStyle/>
          <a:p>
            <a:pPr rtl="0"/>
            <a:r>
              <a:rPr lang="en-US" sz="3100" dirty="0" smtClean="0">
                <a:solidFill>
                  <a:schemeClr val="bg1"/>
                </a:solidFill>
              </a:rPr>
              <a:t>Metastatic </a:t>
            </a:r>
            <a:r>
              <a:rPr lang="en-US" sz="3100" dirty="0" err="1" smtClean="0">
                <a:solidFill>
                  <a:schemeClr val="bg1"/>
                </a:solidFill>
              </a:rPr>
              <a:t>tumours</a:t>
            </a:r>
            <a:r>
              <a:rPr lang="en-US" sz="3100" dirty="0" smtClean="0">
                <a:solidFill>
                  <a:schemeClr val="bg1"/>
                </a:solidFill>
              </a:rPr>
              <a:t> of the adrenal glands: a 30-year experience in a </a:t>
            </a:r>
            <a:r>
              <a:rPr lang="en-US" sz="3100" dirty="0" smtClean="0">
                <a:solidFill>
                  <a:schemeClr val="bg1"/>
                </a:solidFill>
              </a:rPr>
              <a:t>teaching hospital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/>
              <a:t> </a:t>
            </a:r>
            <a:r>
              <a:rPr lang="en-US" sz="1600" b="1" i="0" u="none" strike="noStrike" baseline="0" dirty="0" smtClean="0">
                <a:latin typeface="Arial" panose="020B0604020202020204" pitchFamily="34" charset="0"/>
              </a:rPr>
              <a:t>K.-Y. Lam* and C.-Y. Lo†</a:t>
            </a:r>
            <a:br>
              <a:rPr lang="en-US" sz="1600" b="1" i="0" u="none" strike="noStrike" baseline="0" dirty="0" smtClean="0">
                <a:latin typeface="Arial" panose="020B0604020202020204" pitchFamily="34" charset="0"/>
              </a:rPr>
            </a:br>
            <a:r>
              <a:rPr lang="en-US" sz="1600" b="0" i="0" u="none" strike="noStrike" baseline="0" dirty="0" smtClean="0">
                <a:latin typeface="Arial" panose="020B0604020202020204" pitchFamily="34" charset="0"/>
              </a:rPr>
              <a:t>*School of Medicine, James Cook University, Townsville,</a:t>
            </a:r>
            <a:br>
              <a:rPr lang="en-US" sz="1600" b="0" i="0" u="none" strike="noStrike" baseline="0" dirty="0" smtClean="0">
                <a:latin typeface="Arial" panose="020B0604020202020204" pitchFamily="34" charset="0"/>
              </a:rPr>
            </a:br>
            <a:r>
              <a:rPr lang="en-US" sz="1600" b="0" i="0" u="none" strike="noStrike" baseline="0" dirty="0" smtClean="0">
                <a:latin typeface="Arial" panose="020B0604020202020204" pitchFamily="34" charset="0"/>
              </a:rPr>
              <a:t>Australia &amp; †Department of Surgery, University of Hong</a:t>
            </a:r>
            <a:br>
              <a:rPr lang="en-US" sz="1600" b="0" i="0" u="none" strike="noStrike" baseline="0" dirty="0" smtClean="0">
                <a:latin typeface="Arial" panose="020B0604020202020204" pitchFamily="34" charset="0"/>
              </a:rPr>
            </a:br>
            <a:r>
              <a:rPr lang="en-US" sz="1600" b="0" i="0" u="none" strike="noStrike" baseline="0" dirty="0" smtClean="0">
                <a:latin typeface="Arial" panose="020B0604020202020204" pitchFamily="34" charset="0"/>
              </a:rPr>
              <a:t>Kong, Hong Kong, Clinical Pathology Building, Hong </a:t>
            </a:r>
            <a:r>
              <a:rPr lang="en-US" sz="1600" b="0" i="0" u="none" strike="noStrike" baseline="0" dirty="0" err="1" smtClean="0">
                <a:latin typeface="Arial" panose="020B0604020202020204" pitchFamily="34" charset="0"/>
              </a:rPr>
              <a:t>Kong</a:t>
            </a:r>
            <a:r>
              <a:rPr lang="en-US" sz="1600" dirty="0" err="1" smtClean="0"/>
              <a:t>hospital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69712"/>
            <a:ext cx="8946541" cy="4211391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000" dirty="0" smtClean="0"/>
              <a:t>The records of the Queen Mary Hospital (a teaching hospital serving a population of over a million in Hong Kong) from 1971 through 2000 were reviewed for the presence of metastatic </a:t>
            </a:r>
            <a:r>
              <a:rPr lang="en-US" sz="2000" dirty="0" err="1" smtClean="0"/>
              <a:t>tumours</a:t>
            </a:r>
            <a:r>
              <a:rPr lang="en-US" sz="2000" dirty="0" smtClean="0"/>
              <a:t> involving the adrenal glands</a:t>
            </a:r>
          </a:p>
          <a:p>
            <a:pPr algn="just" rtl="0"/>
            <a:endParaRPr lang="en-US" sz="2000" dirty="0" smtClean="0"/>
          </a:p>
          <a:p>
            <a:pPr algn="just" rtl="0"/>
            <a:r>
              <a:rPr lang="en-US" sz="2000" dirty="0" smtClean="0"/>
              <a:t>Over the 30-year study period, 464 patients (288 men and 176 women) of median age 62 years (range 5 months to 94 years) were confirmed to have metastatic </a:t>
            </a:r>
            <a:r>
              <a:rPr lang="en-US" sz="2000" dirty="0" err="1" smtClean="0"/>
              <a:t>tumours</a:t>
            </a:r>
            <a:r>
              <a:rPr lang="en-US" sz="2000" dirty="0" smtClean="0"/>
              <a:t> upon histological examination of the adrenal glands</a:t>
            </a:r>
          </a:p>
          <a:p>
            <a:pPr marL="0" indent="0" algn="just" rtl="0">
              <a:buNone/>
            </a:pPr>
            <a:endParaRPr lang="en-US" sz="2000" dirty="0" smtClean="0"/>
          </a:p>
          <a:p>
            <a:pPr algn="just" rtl="0"/>
            <a:r>
              <a:rPr lang="en-US" sz="2000" dirty="0" smtClean="0"/>
              <a:t>These included 435 patients identified at postmortem examination, 21 at </a:t>
            </a:r>
            <a:r>
              <a:rPr lang="en-US" sz="2000" dirty="0" err="1" smtClean="0"/>
              <a:t>adrenalectomy</a:t>
            </a:r>
            <a:r>
              <a:rPr lang="en-US" sz="2000" dirty="0" smtClean="0"/>
              <a:t> and eight at </a:t>
            </a:r>
            <a:r>
              <a:rPr lang="en-US" sz="2000" dirty="0" err="1" smtClean="0"/>
              <a:t>fineneedle</a:t>
            </a:r>
            <a:r>
              <a:rPr lang="en-US" sz="2000" dirty="0" smtClean="0"/>
              <a:t> aspiration biopsy</a:t>
            </a:r>
          </a:p>
          <a:p>
            <a:pPr algn="just" rtl="0"/>
            <a:endParaRPr lang="en-US" sz="2000" dirty="0"/>
          </a:p>
          <a:p>
            <a:pPr algn="just" rtl="0"/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97483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4" y="167425"/>
            <a:ext cx="8976574" cy="65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Pathological features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400" dirty="0" smtClean="0"/>
              <a:t>Ninety per cent (421 cases) of the metastatic lesions in the adrenal glands were carcinomas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other cases comprised 33 </a:t>
            </a:r>
            <a:r>
              <a:rPr lang="en-US" sz="2400" dirty="0" err="1" smtClean="0"/>
              <a:t>hematopoetic</a:t>
            </a:r>
            <a:r>
              <a:rPr lang="en-US" sz="2400" dirty="0" smtClean="0"/>
              <a:t> neoplasms, seven sarcomas and three melanomas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33 </a:t>
            </a:r>
            <a:r>
              <a:rPr lang="en-US" sz="2400" dirty="0" err="1" smtClean="0"/>
              <a:t>hematopoetic</a:t>
            </a:r>
            <a:r>
              <a:rPr lang="en-US" sz="2400" dirty="0" smtClean="0"/>
              <a:t> neoplasms comprised two </a:t>
            </a:r>
            <a:r>
              <a:rPr lang="en-US" sz="2400" dirty="0" err="1" smtClean="0"/>
              <a:t>leukemias</a:t>
            </a:r>
            <a:r>
              <a:rPr lang="en-US" sz="2400" dirty="0" smtClean="0"/>
              <a:t> and 31 lymphomas, including three </a:t>
            </a:r>
            <a:r>
              <a:rPr lang="en-US" sz="2400" dirty="0" err="1" smtClean="0"/>
              <a:t>Hodgkins</a:t>
            </a:r>
            <a:r>
              <a:rPr lang="en-US" sz="2400" dirty="0" smtClean="0"/>
              <a:t> and 28 non-</a:t>
            </a:r>
            <a:r>
              <a:rPr lang="en-US" sz="2400" dirty="0" err="1" smtClean="0"/>
              <a:t>Hodgkins</a:t>
            </a:r>
            <a:r>
              <a:rPr lang="en-US" sz="2400" dirty="0" smtClean="0"/>
              <a:t> lymphomas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26109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/>
          <a:lstStyle/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/>
            <a:r>
              <a:rPr lang="en-US" sz="2400" dirty="0" smtClean="0"/>
              <a:t>Despite the high incidence of adrenal metastases in autopsy studies, </a:t>
            </a:r>
            <a:r>
              <a:rPr lang="en-US" sz="2400" dirty="0" err="1" smtClean="0"/>
              <a:t>Addison,s</a:t>
            </a:r>
            <a:r>
              <a:rPr lang="en-US" sz="2400" dirty="0" smtClean="0"/>
              <a:t> disease is infrequently reported in patients with adrenal metastases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Fewer than 100 cases have been reported in the literature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Kong &amp; </a:t>
            </a:r>
            <a:r>
              <a:rPr lang="en-US" sz="2400" dirty="0" err="1" smtClean="0"/>
              <a:t>Jeffcoate</a:t>
            </a:r>
            <a:r>
              <a:rPr lang="en-US" sz="2400" dirty="0" smtClean="0"/>
              <a:t> (1994) in the UK noted that 2% of 86 patients with </a:t>
            </a:r>
            <a:r>
              <a:rPr lang="en-US" sz="2400" dirty="0" err="1" smtClean="0"/>
              <a:t>Addison,s</a:t>
            </a:r>
            <a:r>
              <a:rPr lang="en-US" sz="2400" dirty="0" smtClean="0"/>
              <a:t> disease were due to adrenal metastases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Soule (1999) in South Africa reported a 6% prevalence of adrenal metastases in 50 patients with </a:t>
            </a:r>
            <a:r>
              <a:rPr lang="en-US" sz="2400" dirty="0" err="1" smtClean="0"/>
              <a:t>Addison,s</a:t>
            </a:r>
            <a:r>
              <a:rPr lang="en-US" sz="2400" dirty="0" smtClean="0"/>
              <a:t> disease</a:t>
            </a:r>
          </a:p>
          <a:p>
            <a:pPr algn="just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20706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1668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872766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sz="2400" dirty="0" smtClean="0"/>
              <a:t>The low incidence of </a:t>
            </a:r>
            <a:r>
              <a:rPr lang="en-US" sz="2400" dirty="0" err="1" smtClean="0"/>
              <a:t>Addison,s</a:t>
            </a:r>
            <a:r>
              <a:rPr lang="en-US" sz="2400" dirty="0" smtClean="0"/>
              <a:t> disease in adrenal metastases may be attributed to the fact that over 90% of the adrenal glands must be destroyed before there is functional adrenal cortical loss</a:t>
            </a:r>
          </a:p>
          <a:p>
            <a:pPr algn="just" rtl="0"/>
            <a:endParaRPr lang="en-US" sz="2400" dirty="0"/>
          </a:p>
          <a:p>
            <a:pPr algn="just" rtl="0"/>
            <a:r>
              <a:rPr lang="en-US" sz="2400" dirty="0" smtClean="0"/>
              <a:t>Also, the signs and symptoms of </a:t>
            </a:r>
            <a:r>
              <a:rPr lang="en-US" sz="2400" dirty="0" err="1" smtClean="0"/>
              <a:t>Addison,s</a:t>
            </a:r>
            <a:r>
              <a:rPr lang="en-US" sz="2400" dirty="0" smtClean="0"/>
              <a:t> disease may be masked or overlooked in patients with advanced malignancies</a:t>
            </a:r>
          </a:p>
          <a:p>
            <a:pPr algn="just" rtl="0"/>
            <a:endParaRPr lang="en-US" sz="2400" dirty="0"/>
          </a:p>
          <a:p>
            <a:pPr algn="just" rtl="0"/>
            <a:r>
              <a:rPr lang="en-US" sz="2400" dirty="0" smtClean="0"/>
              <a:t>In the study period, </a:t>
            </a:r>
            <a:r>
              <a:rPr lang="en-US" sz="2400" dirty="0" err="1" smtClean="0"/>
              <a:t>Addison,s</a:t>
            </a:r>
            <a:r>
              <a:rPr lang="en-US" sz="2400" dirty="0" smtClean="0"/>
              <a:t> disease was noted in </a:t>
            </a:r>
            <a:r>
              <a:rPr lang="en-US" sz="2400" dirty="0" smtClean="0"/>
              <a:t>fi</a:t>
            </a:r>
            <a:r>
              <a:rPr lang="en-US" sz="2400" dirty="0" smtClean="0"/>
              <a:t>ve </a:t>
            </a:r>
            <a:r>
              <a:rPr lang="en-US" sz="2400" dirty="0" smtClean="0"/>
              <a:t>patients with adrenal metastases and seven with adrenal tuberculosis</a:t>
            </a:r>
          </a:p>
          <a:p>
            <a:pPr algn="just" rtl="0"/>
            <a:endParaRPr lang="en-US" sz="2400" dirty="0"/>
          </a:p>
          <a:p>
            <a:pPr algn="just" rtl="0"/>
            <a:r>
              <a:rPr lang="en-US" sz="2400" dirty="0" smtClean="0"/>
              <a:t>The discovery of an adrenal metastasis in patients with primary </a:t>
            </a:r>
            <a:r>
              <a:rPr lang="en-US" sz="2400" dirty="0" err="1" smtClean="0"/>
              <a:t>tumours</a:t>
            </a:r>
            <a:r>
              <a:rPr lang="en-US" sz="2400" dirty="0" smtClean="0"/>
              <a:t> automatically transfers them to an advanced stage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On the other hand, many patients have been demonstrated to benefit from surgical resection of adrenal metastasis and long-term survival can be achieved</a:t>
            </a:r>
          </a:p>
          <a:p>
            <a:pPr marL="0" indent="0" algn="just" rtl="0">
              <a:buNone/>
            </a:pPr>
            <a:endParaRPr lang="en-US" sz="2400" dirty="0" smtClean="0"/>
          </a:p>
          <a:p>
            <a:pPr algn="just" rtl="0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5197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6" y="661987"/>
            <a:ext cx="10200068" cy="586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solidFill>
                  <a:schemeClr val="bg1"/>
                </a:solidFill>
              </a:rPr>
              <a:t>diagnostic approach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895246" cy="4195481"/>
          </a:xfrm>
        </p:spPr>
        <p:txBody>
          <a:bodyPr/>
          <a:lstStyle/>
          <a:p>
            <a:pPr algn="just" rtl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Clinical assessment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smtClean="0"/>
              <a:t>the </a:t>
            </a:r>
            <a:r>
              <a:rPr lang="en-US" dirty="0"/>
              <a:t>initial clinical evaluation is focused on assessing the </a:t>
            </a:r>
            <a:r>
              <a:rPr lang="en-US" dirty="0" smtClean="0"/>
              <a:t>clinical signs </a:t>
            </a:r>
            <a:r>
              <a:rPr lang="en-US" dirty="0"/>
              <a:t>and symptoms of hormone overproduction </a:t>
            </a:r>
            <a:r>
              <a:rPr lang="en-US" dirty="0" smtClean="0"/>
              <a:t>syndromes</a:t>
            </a:r>
          </a:p>
          <a:p>
            <a:pPr marL="0" indent="0" algn="just" rtl="0">
              <a:buNone/>
            </a:pPr>
            <a:endParaRPr lang="en-US" dirty="0"/>
          </a:p>
          <a:p>
            <a:pPr algn="just" rtl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Laboratory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evaluation: </a:t>
            </a:r>
            <a:r>
              <a:rPr lang="en-US" dirty="0" smtClean="0"/>
              <a:t>Screening for </a:t>
            </a:r>
            <a:r>
              <a:rPr lang="en-US" dirty="0" err="1" smtClean="0"/>
              <a:t>phaeochromocytoma</a:t>
            </a:r>
            <a:r>
              <a:rPr lang="en-US" dirty="0"/>
              <a:t> </a:t>
            </a:r>
            <a:r>
              <a:rPr lang="en-US" dirty="0" smtClean="0"/>
              <a:t>,Cushing's </a:t>
            </a:r>
            <a:r>
              <a:rPr lang="en-US" dirty="0"/>
              <a:t>syndrome</a:t>
            </a:r>
            <a:r>
              <a:rPr lang="en-US" dirty="0" smtClean="0"/>
              <a:t>,  </a:t>
            </a:r>
            <a:r>
              <a:rPr lang="en-US" dirty="0" err="1" smtClean="0"/>
              <a:t>hyperaldosteronism</a:t>
            </a:r>
            <a:r>
              <a:rPr lang="en-US" dirty="0" smtClean="0"/>
              <a:t>, </a:t>
            </a:r>
            <a:r>
              <a:rPr lang="en-US" dirty="0"/>
              <a:t>Blood levels of </a:t>
            </a:r>
            <a:r>
              <a:rPr lang="en-US" dirty="0" smtClean="0"/>
              <a:t>androgens or </a:t>
            </a:r>
            <a:r>
              <a:rPr lang="en-US" dirty="0" err="1" smtClean="0"/>
              <a:t>oestrogens</a:t>
            </a:r>
            <a:endParaRPr lang="en-US" dirty="0" smtClean="0"/>
          </a:p>
          <a:p>
            <a:pPr algn="just" rtl="0"/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 rtl="0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Imaging: </a:t>
            </a:r>
            <a:r>
              <a:rPr lang="en-US" dirty="0"/>
              <a:t>abdominal CT, MRI, </a:t>
            </a:r>
            <a:r>
              <a:rPr lang="en-US" dirty="0" smtClean="0"/>
              <a:t>PET or </a:t>
            </a:r>
            <a:r>
              <a:rPr lang="en-US" dirty="0"/>
              <a:t>US</a:t>
            </a:r>
            <a:r>
              <a:rPr lang="en-US" dirty="0" smtClean="0"/>
              <a:t> </a:t>
            </a:r>
            <a:endParaRPr lang="fa-I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476260"/>
            <a:ext cx="9404723" cy="3161840"/>
          </a:xfrm>
        </p:spPr>
        <p:txBody>
          <a:bodyPr/>
          <a:lstStyle/>
          <a:p>
            <a:pPr algn="ctr" rtl="0"/>
            <a:r>
              <a:rPr lang="en-US" dirty="0" smtClean="0">
                <a:solidFill>
                  <a:schemeClr val="accent1"/>
                </a:solidFill>
              </a:rPr>
              <a:t>Thank you for attention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Rahim </a:t>
            </a:r>
            <a:r>
              <a:rPr lang="en-US" sz="2800" dirty="0" err="1" smtClean="0"/>
              <a:t>zahedi</a:t>
            </a:r>
            <a:r>
              <a:rPr lang="en-US" sz="2800" dirty="0" smtClean="0"/>
              <a:t> MD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56074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4" y="218941"/>
            <a:ext cx="7856112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CT-guided biopsy 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58344"/>
            <a:ext cx="10893359" cy="5048518"/>
          </a:xfrm>
        </p:spPr>
        <p:txBody>
          <a:bodyPr/>
          <a:lstStyle/>
          <a:p>
            <a:pPr algn="just" rtl="0"/>
            <a:r>
              <a:rPr lang="en-US" dirty="0"/>
              <a:t>biopsy is performed for diagnostic evaluation of adrenal masses in patients </a:t>
            </a:r>
            <a:r>
              <a:rPr lang="en-US" dirty="0" smtClean="0"/>
              <a:t>with a </a:t>
            </a:r>
            <a:r>
              <a:rPr lang="en-US" dirty="0"/>
              <a:t>history of cancer (particularly lung, breast, and kidney) and no other metastases, in order to differentiate </a:t>
            </a:r>
            <a:r>
              <a:rPr lang="en-US" dirty="0" smtClean="0"/>
              <a:t>between adrenal </a:t>
            </a:r>
            <a:r>
              <a:rPr lang="en-US" dirty="0"/>
              <a:t>tissue and non-adrenal tissues (e.g., metastases or infection</a:t>
            </a:r>
            <a:r>
              <a:rPr lang="en-US" dirty="0" smtClean="0"/>
              <a:t>)</a:t>
            </a:r>
          </a:p>
          <a:p>
            <a:pPr algn="just" rtl="0"/>
            <a:endParaRPr lang="en-US" dirty="0"/>
          </a:p>
          <a:p>
            <a:pPr algn="just" rtl="0"/>
            <a:r>
              <a:rPr lang="en-US" dirty="0"/>
              <a:t>It should not be routinely done, due to the risk </a:t>
            </a:r>
            <a:r>
              <a:rPr lang="en-US" dirty="0" smtClean="0"/>
              <a:t>of procedure-related </a:t>
            </a:r>
            <a:r>
              <a:rPr lang="en-US" dirty="0"/>
              <a:t>complications (2.8%; including abdominal pain, adrenal </a:t>
            </a:r>
            <a:r>
              <a:rPr lang="en-US" dirty="0" err="1"/>
              <a:t>haematoma</a:t>
            </a:r>
            <a:r>
              <a:rPr lang="en-US" dirty="0"/>
              <a:t>, </a:t>
            </a:r>
            <a:r>
              <a:rPr lang="en-US" dirty="0" err="1"/>
              <a:t>haematuria</a:t>
            </a:r>
            <a:r>
              <a:rPr lang="en-US" dirty="0"/>
              <a:t>, </a:t>
            </a:r>
            <a:r>
              <a:rPr lang="en-US" dirty="0" smtClean="0"/>
              <a:t>pancreatitis, pneumothorax</a:t>
            </a:r>
            <a:r>
              <a:rPr lang="en-US" dirty="0"/>
              <a:t>, formation of an adrenal abscess), small risk of needle tract metastasis (0.3% of subjects with </a:t>
            </a:r>
            <a:r>
              <a:rPr lang="en-US" dirty="0" smtClean="0"/>
              <a:t>long-term follow-up</a:t>
            </a:r>
            <a:r>
              <a:rPr lang="en-US" dirty="0"/>
              <a:t>), and high rate of false-negative </a:t>
            </a:r>
            <a:r>
              <a:rPr lang="en-US" dirty="0" smtClean="0"/>
              <a:t>results</a:t>
            </a:r>
          </a:p>
          <a:p>
            <a:pPr marL="0" indent="0" algn="just" rtl="0">
              <a:buNone/>
            </a:pPr>
            <a:endParaRPr lang="en-US" dirty="0" smtClean="0"/>
          </a:p>
          <a:p>
            <a:pPr algn="just" rtl="0"/>
            <a:r>
              <a:rPr lang="en-US" dirty="0"/>
              <a:t>FNA biopsy may be required for diagnosis of adrenal nodules/masses </a:t>
            </a:r>
            <a:r>
              <a:rPr lang="en-US" dirty="0" smtClean="0"/>
              <a:t>still indeterminate </a:t>
            </a:r>
            <a:r>
              <a:rPr lang="en-US" dirty="0"/>
              <a:t>for malignancy after imaging evaluation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30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2228" y="1326524"/>
            <a:ext cx="3130328" cy="4838521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3761383" cy="3589338"/>
          </a:xfrm>
        </p:spPr>
        <p:txBody>
          <a:bodyPr/>
          <a:lstStyle/>
          <a:p>
            <a:pPr algn="l" rtl="0"/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067066" y="2667000"/>
            <a:ext cx="2989748" cy="3589338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0" y="1152685"/>
            <a:ext cx="3478054" cy="5157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054" y="1028296"/>
            <a:ext cx="3761383" cy="5294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627" y="1152684"/>
            <a:ext cx="4555488" cy="515712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6004193" y="2269331"/>
            <a:ext cx="220337" cy="15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845090" y="2269331"/>
            <a:ext cx="139604" cy="15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F/U</a:t>
            </a:r>
            <a:r>
              <a:rPr lang="en-US" dirty="0" smtClean="0"/>
              <a:t>	   </a:t>
            </a:r>
            <a:r>
              <a:rPr lang="en-US" dirty="0" smtClean="0">
                <a:solidFill>
                  <a:schemeClr val="bg1"/>
                </a:solidFill>
              </a:rPr>
              <a:t>treatment  and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566930"/>
            <a:ext cx="8946541" cy="3681469"/>
          </a:xfrm>
        </p:spPr>
        <p:txBody>
          <a:bodyPr/>
          <a:lstStyle/>
          <a:p>
            <a:pPr algn="l" rtl="0"/>
            <a:r>
              <a:rPr lang="en-US" dirty="0" smtClean="0"/>
              <a:t>Chemotherapy: </a:t>
            </a:r>
            <a:r>
              <a:rPr lang="en-US" dirty="0" err="1" smtClean="0"/>
              <a:t>folfox+taxoter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err="1" smtClean="0"/>
              <a:t>Prednisolon+fludrocortisone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Recheck of IHC on biopsy block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6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1545465"/>
          </a:xfrm>
        </p:spPr>
        <p:txBody>
          <a:bodyPr>
            <a:normAutofit/>
          </a:bodyPr>
          <a:lstStyle/>
          <a:p>
            <a:pPr algn="l" rtl="0"/>
            <a:r>
              <a:rPr lang="fa-IR" sz="20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/>
            </a:r>
            <a:br>
              <a:rPr lang="fa-IR" sz="20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</a:br>
            <a:r>
              <a:rPr lang="en-US" sz="20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</a:t>
            </a:r>
            <a:r>
              <a:rPr lang="en-US" sz="3200" b="1" i="0" u="none" strike="noStrike" baseline="0" dirty="0" smtClean="0">
                <a:solidFill>
                  <a:schemeClr val="bg1"/>
                </a:solidFill>
                <a:latin typeface="Frutiger LT Std 55 Roman"/>
              </a:rPr>
              <a:t>Bilateral adrenal masses: a single-</a:t>
            </a:r>
            <a:r>
              <a:rPr lang="en-US" sz="3200" b="1" i="0" u="none" strike="noStrike" baseline="0" dirty="0" err="1" smtClean="0">
                <a:solidFill>
                  <a:schemeClr val="bg1"/>
                </a:solidFill>
                <a:latin typeface="Frutiger LT Std 55 Roman"/>
              </a:rPr>
              <a:t>centre</a:t>
            </a:r>
            <a:r>
              <a:rPr lang="en-US" sz="3200" b="1" dirty="0">
                <a:solidFill>
                  <a:schemeClr val="bg1"/>
                </a:solidFill>
                <a:latin typeface="Frutiger LT Std 55 Roman"/>
              </a:rPr>
              <a:t> </a:t>
            </a:r>
            <a:r>
              <a:rPr lang="en-US" sz="3200" b="1" i="0" u="none" strike="noStrike" baseline="0" dirty="0" smtClean="0">
                <a:solidFill>
                  <a:schemeClr val="bg1"/>
                </a:solidFill>
                <a:latin typeface="Frutiger LT Std 55 Roman"/>
              </a:rPr>
              <a:t>experience </a:t>
            </a:r>
            <a:r>
              <a:rPr lang="en-US" sz="32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/>
            </a:r>
            <a:br>
              <a:rPr lang="en-US" sz="32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</a:b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Nilesh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Lomte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,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Tushar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Bandgar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,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Shruti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Khare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, Swati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Jadhav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,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Anurag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Lila,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Manjunath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Goroshi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, Rajeev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Kasaliwal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,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Kranti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Khadilkar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</a:t>
            </a:r>
            <a:r>
              <a:rPr lang="en-US" sz="12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and </a:t>
            </a:r>
            <a:r>
              <a:rPr lang="en-US" sz="1200" b="1" i="0" u="none" strike="noStrike" baseline="0" dirty="0" err="1" smtClean="0">
                <a:solidFill>
                  <a:schemeClr val="tx1"/>
                </a:solidFill>
                <a:latin typeface="Frutiger LT Std 55 Roman"/>
              </a:rPr>
              <a:t>Nalini</a:t>
            </a:r>
            <a:r>
              <a:rPr lang="en-US" sz="1200" b="1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 S Shah </a:t>
            </a:r>
            <a:r>
              <a:rPr lang="en-US" sz="12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/>
            </a:r>
            <a:br>
              <a:rPr lang="en-US" sz="12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</a:br>
            <a:r>
              <a:rPr lang="en-US" sz="1200" b="0" i="0" u="none" strike="noStrike" baseline="0" dirty="0" smtClean="0">
                <a:solidFill>
                  <a:schemeClr val="tx1"/>
                </a:solidFill>
                <a:latin typeface="Frutiger LT Std 55 Roman"/>
              </a:rPr>
              <a:t>Department of Endocrinology, Seth G S Medical College, KEM Hospital, Mumbai, Maharashtra, India </a:t>
            </a:r>
            <a:endParaRPr lang="fa-IR" sz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893194"/>
            <a:ext cx="11011437" cy="4649273"/>
          </a:xfrm>
        </p:spPr>
        <p:txBody>
          <a:bodyPr>
            <a:normAutofit lnSpcReduction="10000"/>
          </a:bodyPr>
          <a:lstStyle/>
          <a:p>
            <a:pPr marL="0" indent="0" algn="just" rtl="0">
              <a:buNone/>
            </a:pPr>
            <a:endParaRPr lang="en-US" sz="2400" dirty="0" smtClean="0"/>
          </a:p>
          <a:p>
            <a:pPr algn="just" rtl="0"/>
            <a:r>
              <a:rPr lang="en-US" sz="2400" b="0" i="0" u="none" strike="noStrike" baseline="0" dirty="0" smtClean="0">
                <a:latin typeface="ITC Stone Serif Std Medium"/>
              </a:rPr>
              <a:t>From 2002 to 2015, 560 patients with adrenal masses presented to a tertiary care endocrine </a:t>
            </a:r>
            <a:r>
              <a:rPr lang="en-US" sz="2400" b="0" i="0" u="none" strike="noStrike" baseline="0" dirty="0" err="1" smtClean="0">
                <a:latin typeface="ITC Stone Serif Std Medium"/>
              </a:rPr>
              <a:t>centre</a:t>
            </a:r>
            <a:r>
              <a:rPr lang="en-US" sz="2400" b="0" i="0" u="none" strike="noStrike" baseline="0" dirty="0" smtClean="0">
                <a:latin typeface="ITC Stone Serif Std Medium"/>
              </a:rPr>
              <a:t> in western India and 70 of them had bilateral masses (12.5%) </a:t>
            </a:r>
          </a:p>
          <a:p>
            <a:pPr algn="just" rtl="0"/>
            <a:r>
              <a:rPr lang="en-US" sz="2400" dirty="0" smtClean="0"/>
              <a:t>Retrospective analysis of 70 patients with bilateral adrenal masses presenting to a single tertiary care endocrine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from western India (2002–2015).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most common </a:t>
            </a:r>
            <a:r>
              <a:rPr lang="en-US" sz="2400" dirty="0" err="1" smtClean="0"/>
              <a:t>aetiology</a:t>
            </a:r>
            <a:r>
              <a:rPr lang="en-US" sz="2400" dirty="0" smtClean="0"/>
              <a:t> was </a:t>
            </a:r>
            <a:r>
              <a:rPr lang="en-US" sz="2400" dirty="0" err="1" smtClean="0"/>
              <a:t>pheochromocytoma</a:t>
            </a:r>
            <a:r>
              <a:rPr lang="en-US" sz="2400" dirty="0" smtClean="0"/>
              <a:t> (40%), followed by tuberculosis (27.1%), primary adrenal lymphoma (PAL) (10%), metastases (5.7%), non-functioning adenomas (4.3%), primary bilateral </a:t>
            </a:r>
            <a:r>
              <a:rPr lang="en-US" sz="2400" dirty="0" err="1" smtClean="0"/>
              <a:t>macronodular</a:t>
            </a:r>
            <a:r>
              <a:rPr lang="en-US" sz="2400" dirty="0" smtClean="0"/>
              <a:t> adrenal hyperplasia (4.3%), and others (8.6%)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5105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8" y="592428"/>
            <a:ext cx="9929612" cy="60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9" y="270455"/>
            <a:ext cx="10097036" cy="64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455</TotalTime>
  <Words>813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Century Gothic</vt:lpstr>
      <vt:lpstr>Frutiger LT Std 55 Roman</vt:lpstr>
      <vt:lpstr>ITC Stone Serif Std Medium</vt:lpstr>
      <vt:lpstr>Times New Roman</vt:lpstr>
      <vt:lpstr>Wingdings</vt:lpstr>
      <vt:lpstr>Wingdings 3</vt:lpstr>
      <vt:lpstr>Ion</vt:lpstr>
      <vt:lpstr>A 59 y/o man with bilateral adrenal mass  Problem list:  </vt:lpstr>
      <vt:lpstr>diagnostic approach</vt:lpstr>
      <vt:lpstr>PowerPoint Presentation</vt:lpstr>
      <vt:lpstr>CT-guided biopsy </vt:lpstr>
      <vt:lpstr>PowerPoint Presentation</vt:lpstr>
      <vt:lpstr> F/U    treatment  and</vt:lpstr>
      <vt:lpstr>  Bilateral adrenal masses: a single-centre experience  Nilesh Lomte, Tushar Bandgar, Shruti Khare, Swati Jadhav, Anurag Lila, Manjunath Goroshi, Rajeev Kasaliwal, Kranti Khadilkar and Nalini S Shah  Department of Endocrinology, Seth G S Medical College, KEM Hospital, Mumbai, Maharashtra, India </vt:lpstr>
      <vt:lpstr>PowerPoint Presentation</vt:lpstr>
      <vt:lpstr>PowerPoint Presentation</vt:lpstr>
      <vt:lpstr>PowerPoint Presentation</vt:lpstr>
      <vt:lpstr>PowerPoint Presentation</vt:lpstr>
      <vt:lpstr>Other masses </vt:lpstr>
      <vt:lpstr>Histopathological diagnosis (n = 40)</vt:lpstr>
      <vt:lpstr>Metastatic tumours of the adrenal glands: a 30-year experience in a teaching hospital  K.-Y. Lam* and C.-Y. Lo† *School of Medicine, James Cook University, Townsville, Australia &amp; †Department of Surgery, University of Hong Kong, Hong Kong, Clinical Pathology Building, Hong Konghospital </vt:lpstr>
      <vt:lpstr>PowerPoint Presentation</vt:lpstr>
      <vt:lpstr>Pathological features</vt:lpstr>
      <vt:lpstr>Discussion</vt:lpstr>
      <vt:lpstr>PowerPoint Presentation</vt:lpstr>
      <vt:lpstr>PowerPoint Presentation</vt:lpstr>
      <vt:lpstr>Thank you for attention  Rahim zahedi MD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59 Y/o man with bilateral adrenal metastasis</dc:title>
  <dc:creator>Sony</dc:creator>
  <cp:lastModifiedBy>Sony</cp:lastModifiedBy>
  <cp:revision>39</cp:revision>
  <dcterms:created xsi:type="dcterms:W3CDTF">2017-10-07T18:55:57Z</dcterms:created>
  <dcterms:modified xsi:type="dcterms:W3CDTF">2017-10-08T22:38:02Z</dcterms:modified>
</cp:coreProperties>
</file>