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88" r:id="rId2"/>
    <p:sldId id="300" r:id="rId3"/>
    <p:sldId id="266" r:id="rId4"/>
    <p:sldId id="267" r:id="rId5"/>
    <p:sldId id="279" r:id="rId6"/>
    <p:sldId id="282" r:id="rId7"/>
    <p:sldId id="283" r:id="rId8"/>
    <p:sldId id="257" r:id="rId9"/>
    <p:sldId id="258" r:id="rId10"/>
    <p:sldId id="264" r:id="rId11"/>
    <p:sldId id="262" r:id="rId12"/>
    <p:sldId id="265" r:id="rId13"/>
    <p:sldId id="270" r:id="rId14"/>
    <p:sldId id="271" r:id="rId15"/>
    <p:sldId id="299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a-IR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1379</c:v>
                </c:pt>
                <c:pt idx="1">
                  <c:v>1384</c:v>
                </c:pt>
                <c:pt idx="2">
                  <c:v>1386</c:v>
                </c:pt>
                <c:pt idx="3">
                  <c:v>1388</c:v>
                </c:pt>
                <c:pt idx="4">
                  <c:v>1389</c:v>
                </c:pt>
                <c:pt idx="5">
                  <c:v>1391</c:v>
                </c:pt>
                <c:pt idx="6">
                  <c:v>1392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</c:v>
                </c:pt>
                <c:pt idx="1">
                  <c:v>40.4</c:v>
                </c:pt>
                <c:pt idx="2">
                  <c:v>46</c:v>
                </c:pt>
                <c:pt idx="3">
                  <c:v>48</c:v>
                </c:pt>
                <c:pt idx="4">
                  <c:v>45.6</c:v>
                </c:pt>
                <c:pt idx="5">
                  <c:v>56</c:v>
                </c:pt>
                <c:pt idx="6">
                  <c:v>54.9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1379</c:v>
                </c:pt>
                <c:pt idx="1">
                  <c:v>1384</c:v>
                </c:pt>
                <c:pt idx="2">
                  <c:v>1386</c:v>
                </c:pt>
                <c:pt idx="3">
                  <c:v>1388</c:v>
                </c:pt>
                <c:pt idx="4">
                  <c:v>1389</c:v>
                </c:pt>
                <c:pt idx="5">
                  <c:v>1391</c:v>
                </c:pt>
                <c:pt idx="6">
                  <c:v>1392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1379</c:v>
                </c:pt>
                <c:pt idx="1">
                  <c:v>1384</c:v>
                </c:pt>
                <c:pt idx="2">
                  <c:v>1386</c:v>
                </c:pt>
                <c:pt idx="3">
                  <c:v>1388</c:v>
                </c:pt>
                <c:pt idx="4">
                  <c:v>1389</c:v>
                </c:pt>
                <c:pt idx="5">
                  <c:v>1391</c:v>
                </c:pt>
                <c:pt idx="6">
                  <c:v>1392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79472"/>
        <c:axId val="162280032"/>
      </c:barChart>
      <c:catAx>
        <c:axId val="16227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a-IR" b="1" i="0" baseline="0"/>
            </a:pPr>
            <a:endParaRPr lang="en-US"/>
          </a:p>
        </c:txPr>
        <c:crossAx val="162280032"/>
        <c:crosses val="autoZero"/>
        <c:auto val="1"/>
        <c:lblAlgn val="ctr"/>
        <c:lblOffset val="100"/>
        <c:noMultiLvlLbl val="0"/>
      </c:catAx>
      <c:valAx>
        <c:axId val="16228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a-IR"/>
            </a:pPr>
            <a:endParaRPr lang="en-US"/>
          </a:p>
        </c:txPr>
        <c:crossAx val="162279472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0531A-87A6-44BC-B84B-70B13E37161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264A92B-7EC6-4B17-AF4E-642CAA4BD713}">
      <dgm:prSet phldrT="[Text]"/>
      <dgm:spPr/>
      <dgm:t>
        <a:bodyPr/>
        <a:lstStyle/>
        <a:p>
          <a:pPr rtl="1"/>
          <a:r>
            <a:rPr lang="fa-IR" dirty="0" smtClean="0">
              <a:cs typeface="Koodak" pitchFamily="2" charset="-78"/>
            </a:rPr>
            <a:t>جمع‌آوري اطلاعات عوارض شديد بارداري و زايمان به طور آنلاين</a:t>
          </a:r>
          <a:endParaRPr lang="fa-IR" dirty="0">
            <a:cs typeface="Koodak" pitchFamily="2" charset="-78"/>
          </a:endParaRPr>
        </a:p>
      </dgm:t>
    </dgm:pt>
    <dgm:pt modelId="{BE52353E-C1AA-4632-897E-F16A718DD72E}" type="parTrans" cxnId="{9D049622-9899-435F-A8AE-C1F6D9C9E515}">
      <dgm:prSet/>
      <dgm:spPr/>
      <dgm:t>
        <a:bodyPr/>
        <a:lstStyle/>
        <a:p>
          <a:pPr rtl="1"/>
          <a:endParaRPr lang="fa-IR">
            <a:cs typeface="Koodak" pitchFamily="2" charset="-78"/>
          </a:endParaRPr>
        </a:p>
      </dgm:t>
    </dgm:pt>
    <dgm:pt modelId="{F215A321-DB09-4C9E-8883-8F050BF7FC05}" type="sibTrans" cxnId="{9D049622-9899-435F-A8AE-C1F6D9C9E515}">
      <dgm:prSet/>
      <dgm:spPr/>
      <dgm:t>
        <a:bodyPr/>
        <a:lstStyle/>
        <a:p>
          <a:pPr rtl="1"/>
          <a:endParaRPr lang="fa-IR">
            <a:cs typeface="Koodak" pitchFamily="2" charset="-78"/>
          </a:endParaRPr>
        </a:p>
      </dgm:t>
    </dgm:pt>
    <dgm:pt modelId="{D505968A-7F3F-4D92-B920-AE20CDB0058F}">
      <dgm:prSet phldrT="[Text]"/>
      <dgm:spPr/>
      <dgm:t>
        <a:bodyPr/>
        <a:lstStyle/>
        <a:p>
          <a:pPr rtl="1"/>
          <a:r>
            <a:rPr lang="fa-IR" dirty="0" smtClean="0">
              <a:cs typeface="Koodak" pitchFamily="2" charset="-78"/>
            </a:rPr>
            <a:t>بررسي اطلاعات در كميته‌هاي مرگ و مير بيمارستانها</a:t>
          </a:r>
          <a:endParaRPr lang="fa-IR" dirty="0">
            <a:cs typeface="Koodak" pitchFamily="2" charset="-78"/>
          </a:endParaRPr>
        </a:p>
      </dgm:t>
    </dgm:pt>
    <dgm:pt modelId="{A3082180-165E-456E-B07B-B0B6EA7A4B2E}" type="parTrans" cxnId="{88343754-4DDD-45BA-B810-FD2167904B10}">
      <dgm:prSet/>
      <dgm:spPr/>
      <dgm:t>
        <a:bodyPr/>
        <a:lstStyle/>
        <a:p>
          <a:pPr rtl="1"/>
          <a:endParaRPr lang="fa-IR">
            <a:cs typeface="Koodak" pitchFamily="2" charset="-78"/>
          </a:endParaRPr>
        </a:p>
      </dgm:t>
    </dgm:pt>
    <dgm:pt modelId="{D847E22F-DCE9-43A2-8D89-CC739763A479}" type="sibTrans" cxnId="{88343754-4DDD-45BA-B810-FD2167904B10}">
      <dgm:prSet/>
      <dgm:spPr/>
      <dgm:t>
        <a:bodyPr/>
        <a:lstStyle/>
        <a:p>
          <a:pPr rtl="1"/>
          <a:endParaRPr lang="fa-IR">
            <a:cs typeface="Koodak" pitchFamily="2" charset="-78"/>
          </a:endParaRPr>
        </a:p>
      </dgm:t>
    </dgm:pt>
    <dgm:pt modelId="{399282BE-8507-4F6C-92CA-E8D356723C9C}">
      <dgm:prSet phldrT="[Text]"/>
      <dgm:spPr/>
      <dgm:t>
        <a:bodyPr/>
        <a:lstStyle/>
        <a:p>
          <a:pPr rtl="1"/>
          <a:r>
            <a:rPr lang="fa-IR" dirty="0" smtClean="0">
              <a:cs typeface="Koodak" pitchFamily="2" charset="-78"/>
            </a:rPr>
            <a:t>طراحي مداخلات در سطوح مختلف</a:t>
          </a:r>
          <a:endParaRPr lang="fa-IR" dirty="0">
            <a:cs typeface="Koodak" pitchFamily="2" charset="-78"/>
          </a:endParaRPr>
        </a:p>
      </dgm:t>
    </dgm:pt>
    <dgm:pt modelId="{436881D0-4D0E-448A-A5DC-79DBCB35FF3B}" type="parTrans" cxnId="{5EA39E08-304A-453B-8C19-EB671D783149}">
      <dgm:prSet/>
      <dgm:spPr/>
      <dgm:t>
        <a:bodyPr/>
        <a:lstStyle/>
        <a:p>
          <a:pPr rtl="1"/>
          <a:endParaRPr lang="fa-IR">
            <a:cs typeface="Koodak" pitchFamily="2" charset="-78"/>
          </a:endParaRPr>
        </a:p>
      </dgm:t>
    </dgm:pt>
    <dgm:pt modelId="{5D381F36-94E3-4639-AF8E-3F42F384AC7C}" type="sibTrans" cxnId="{5EA39E08-304A-453B-8C19-EB671D783149}">
      <dgm:prSet/>
      <dgm:spPr/>
      <dgm:t>
        <a:bodyPr/>
        <a:lstStyle/>
        <a:p>
          <a:pPr rtl="1"/>
          <a:endParaRPr lang="fa-IR">
            <a:cs typeface="Koodak" pitchFamily="2" charset="-78"/>
          </a:endParaRPr>
        </a:p>
      </dgm:t>
    </dgm:pt>
    <dgm:pt modelId="{B2CB28D5-8E2C-4381-AFF2-163492E4FCC9}" type="pres">
      <dgm:prSet presAssocID="{0C50531A-87A6-44BC-B84B-70B13E371617}" presName="Name0" presStyleCnt="0">
        <dgm:presLayoutVars>
          <dgm:dir/>
          <dgm:animLvl val="lvl"/>
          <dgm:resizeHandles val="exact"/>
        </dgm:presLayoutVars>
      </dgm:prSet>
      <dgm:spPr/>
    </dgm:pt>
    <dgm:pt modelId="{E0CE7F86-551E-4588-A50F-9CEAD16C9FA7}" type="pres">
      <dgm:prSet presAssocID="{B264A92B-7EC6-4B17-AF4E-642CAA4BD713}" presName="parTxOnly" presStyleLbl="node1" presStyleIdx="0" presStyleCnt="3" custLinFactNeighborX="2701" custLinFactNeighborY="-3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34941E-D5EB-438C-A9B0-EAC845C5A36E}" type="pres">
      <dgm:prSet presAssocID="{F215A321-DB09-4C9E-8883-8F050BF7FC05}" presName="parTxOnlySpace" presStyleCnt="0"/>
      <dgm:spPr/>
    </dgm:pt>
    <dgm:pt modelId="{9BE91524-BEBA-41BD-B4EC-07D4E0DB39CD}" type="pres">
      <dgm:prSet presAssocID="{D505968A-7F3F-4D92-B920-AE20CDB0058F}" presName="parTxOnly" presStyleLbl="node1" presStyleIdx="1" presStyleCnt="3" custLinFactNeighborX="9720" custLinFactNeighborY="-3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875FD9E-9912-4AC4-8E87-A4D7FDC10B42}" type="pres">
      <dgm:prSet presAssocID="{D847E22F-DCE9-43A2-8D89-CC739763A479}" presName="parTxOnlySpace" presStyleCnt="0"/>
      <dgm:spPr/>
    </dgm:pt>
    <dgm:pt modelId="{E16E1CC9-0BCB-4BBD-B2F8-6ADAA5548C08}" type="pres">
      <dgm:prSet presAssocID="{399282BE-8507-4F6C-92CA-E8D356723C9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D049622-9899-435F-A8AE-C1F6D9C9E515}" srcId="{0C50531A-87A6-44BC-B84B-70B13E371617}" destId="{B264A92B-7EC6-4B17-AF4E-642CAA4BD713}" srcOrd="0" destOrd="0" parTransId="{BE52353E-C1AA-4632-897E-F16A718DD72E}" sibTransId="{F215A321-DB09-4C9E-8883-8F050BF7FC05}"/>
    <dgm:cxn modelId="{88343754-4DDD-45BA-B810-FD2167904B10}" srcId="{0C50531A-87A6-44BC-B84B-70B13E371617}" destId="{D505968A-7F3F-4D92-B920-AE20CDB0058F}" srcOrd="1" destOrd="0" parTransId="{A3082180-165E-456E-B07B-B0B6EA7A4B2E}" sibTransId="{D847E22F-DCE9-43A2-8D89-CC739763A479}"/>
    <dgm:cxn modelId="{04AB3526-3DA1-486C-9A7D-67A584937AFC}" type="presOf" srcId="{0C50531A-87A6-44BC-B84B-70B13E371617}" destId="{B2CB28D5-8E2C-4381-AFF2-163492E4FCC9}" srcOrd="0" destOrd="0" presId="urn:microsoft.com/office/officeart/2005/8/layout/chevron1"/>
    <dgm:cxn modelId="{5EA39E08-304A-453B-8C19-EB671D783149}" srcId="{0C50531A-87A6-44BC-B84B-70B13E371617}" destId="{399282BE-8507-4F6C-92CA-E8D356723C9C}" srcOrd="2" destOrd="0" parTransId="{436881D0-4D0E-448A-A5DC-79DBCB35FF3B}" sibTransId="{5D381F36-94E3-4639-AF8E-3F42F384AC7C}"/>
    <dgm:cxn modelId="{52E64398-E71A-49C1-B40D-1D74BE5A2F7F}" type="presOf" srcId="{B264A92B-7EC6-4B17-AF4E-642CAA4BD713}" destId="{E0CE7F86-551E-4588-A50F-9CEAD16C9FA7}" srcOrd="0" destOrd="0" presId="urn:microsoft.com/office/officeart/2005/8/layout/chevron1"/>
    <dgm:cxn modelId="{4F9AEC21-BAE6-4BC7-875B-F2F694A6C1D4}" type="presOf" srcId="{D505968A-7F3F-4D92-B920-AE20CDB0058F}" destId="{9BE91524-BEBA-41BD-B4EC-07D4E0DB39CD}" srcOrd="0" destOrd="0" presId="urn:microsoft.com/office/officeart/2005/8/layout/chevron1"/>
    <dgm:cxn modelId="{40DB93F3-7A82-4FCA-B1A4-5A929595BED9}" type="presOf" srcId="{399282BE-8507-4F6C-92CA-E8D356723C9C}" destId="{E16E1CC9-0BCB-4BBD-B2F8-6ADAA5548C08}" srcOrd="0" destOrd="0" presId="urn:microsoft.com/office/officeart/2005/8/layout/chevron1"/>
    <dgm:cxn modelId="{A877391B-D77C-4491-A46F-AF083486FCC5}" type="presParOf" srcId="{B2CB28D5-8E2C-4381-AFF2-163492E4FCC9}" destId="{E0CE7F86-551E-4588-A50F-9CEAD16C9FA7}" srcOrd="0" destOrd="0" presId="urn:microsoft.com/office/officeart/2005/8/layout/chevron1"/>
    <dgm:cxn modelId="{A5E513C9-C884-49B2-8EAA-142E7D212A1C}" type="presParOf" srcId="{B2CB28D5-8E2C-4381-AFF2-163492E4FCC9}" destId="{5334941E-D5EB-438C-A9B0-EAC845C5A36E}" srcOrd="1" destOrd="0" presId="urn:microsoft.com/office/officeart/2005/8/layout/chevron1"/>
    <dgm:cxn modelId="{CC20A04F-D1E4-4676-B029-1D06596EE3A9}" type="presParOf" srcId="{B2CB28D5-8E2C-4381-AFF2-163492E4FCC9}" destId="{9BE91524-BEBA-41BD-B4EC-07D4E0DB39CD}" srcOrd="2" destOrd="0" presId="urn:microsoft.com/office/officeart/2005/8/layout/chevron1"/>
    <dgm:cxn modelId="{68E82246-B462-4716-9C9C-B3A6BAFBEFFA}" type="presParOf" srcId="{B2CB28D5-8E2C-4381-AFF2-163492E4FCC9}" destId="{D875FD9E-9912-4AC4-8E87-A4D7FDC10B42}" srcOrd="3" destOrd="0" presId="urn:microsoft.com/office/officeart/2005/8/layout/chevron1"/>
    <dgm:cxn modelId="{0C5CD508-867B-427F-ACF6-F6DEC9311E10}" type="presParOf" srcId="{B2CB28D5-8E2C-4381-AFF2-163492E4FCC9}" destId="{E16E1CC9-0BCB-4BBD-B2F8-6ADAA5548C0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E7F86-551E-4588-A50F-9CEAD16C9FA7}">
      <dsp:nvSpPr>
        <dsp:cNvPr id="0" name=""/>
        <dsp:cNvSpPr/>
      </dsp:nvSpPr>
      <dsp:spPr>
        <a:xfrm>
          <a:off x="10344" y="0"/>
          <a:ext cx="2937420" cy="1167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Koodak" pitchFamily="2" charset="-78"/>
            </a:rPr>
            <a:t>جمع‌آوري اطلاعات عوارض شديد بارداري و زايمان به طور آنلاين</a:t>
          </a:r>
          <a:endParaRPr lang="fa-IR" sz="1700" kern="1200" dirty="0">
            <a:cs typeface="Koodak" pitchFamily="2" charset="-78"/>
          </a:endParaRPr>
        </a:p>
      </dsp:txBody>
      <dsp:txXfrm>
        <a:off x="594048" y="0"/>
        <a:ext cx="1770013" cy="1167407"/>
      </dsp:txXfrm>
    </dsp:sp>
    <dsp:sp modelId="{9BE91524-BEBA-41BD-B4EC-07D4E0DB39CD}">
      <dsp:nvSpPr>
        <dsp:cNvPr id="0" name=""/>
        <dsp:cNvSpPr/>
      </dsp:nvSpPr>
      <dsp:spPr>
        <a:xfrm>
          <a:off x="2674641" y="0"/>
          <a:ext cx="2937420" cy="1167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Koodak" pitchFamily="2" charset="-78"/>
            </a:rPr>
            <a:t>بررسي اطلاعات در كميته‌هاي مرگ و مير بيمارستانها</a:t>
          </a:r>
          <a:endParaRPr lang="fa-IR" sz="1700" kern="1200" dirty="0">
            <a:cs typeface="Koodak" pitchFamily="2" charset="-78"/>
          </a:endParaRPr>
        </a:p>
      </dsp:txBody>
      <dsp:txXfrm>
        <a:off x="3258345" y="0"/>
        <a:ext cx="1770013" cy="1167407"/>
      </dsp:txXfrm>
    </dsp:sp>
    <dsp:sp modelId="{E16E1CC9-0BCB-4BBD-B2F8-6ADAA5548C08}">
      <dsp:nvSpPr>
        <dsp:cNvPr id="0" name=""/>
        <dsp:cNvSpPr/>
      </dsp:nvSpPr>
      <dsp:spPr>
        <a:xfrm>
          <a:off x="5289768" y="0"/>
          <a:ext cx="2937420" cy="1167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Koodak" pitchFamily="2" charset="-78"/>
            </a:rPr>
            <a:t>طراحي مداخلات در سطوح مختلف</a:t>
          </a:r>
          <a:endParaRPr lang="fa-IR" sz="1700" kern="1200" dirty="0">
            <a:cs typeface="Koodak" pitchFamily="2" charset="-78"/>
          </a:endParaRPr>
        </a:p>
      </dsp:txBody>
      <dsp:txXfrm>
        <a:off x="5873472" y="0"/>
        <a:ext cx="1770013" cy="1167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DC5117F-B6C8-4D76-92E9-BC9DA24ED70F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CDA063-7735-494E-BE8A-5ED1236B1B0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384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498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1972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2521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407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651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92402-2BB0-4484-A3F6-06D52417CEB1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618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92402-2BB0-4484-A3F6-06D52417CEB1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3779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92402-2BB0-4484-A3F6-06D52417CEB1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1051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8409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6635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478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DA063-7735-494E-BE8A-5ED1236B1B0A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22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i-IN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3" y="6300788"/>
            <a:ext cx="463550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5E3F-258B-4508-9515-5367E2438C4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Koodak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Koodak" pitchFamily="2" charset="-78"/>
              </a:defRPr>
            </a:lvl1pPr>
            <a:lvl2pPr>
              <a:defRPr>
                <a:cs typeface="Koodak" pitchFamily="2" charset="-78"/>
              </a:defRPr>
            </a:lvl2pPr>
            <a:lvl3pPr>
              <a:defRPr>
                <a:cs typeface="Koodak" pitchFamily="2" charset="-78"/>
              </a:defRPr>
            </a:lvl3pPr>
            <a:lvl4pPr>
              <a:defRPr>
                <a:cs typeface="Koodak" pitchFamily="2" charset="-78"/>
              </a:defRPr>
            </a:lvl4pPr>
            <a:lvl5pPr>
              <a:defRPr>
                <a:cs typeface="Koodak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551FAF-6F37-4FBD-8B19-6007AB76A7C3}" type="datetimeFigureOut">
              <a:rPr lang="fa-IR" smtClean="0"/>
              <a:pPr/>
              <a:t>1437/08/25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AAEE75-0D9D-4187-9136-BF4CF43D4EC3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iman.health.gov.ir/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" name="Content Placeholder 3" descr="E:\family planning\اسلايد خالي و عكسهاي جالب\جالب\تصویر\بسم اله\69907_Sf2IViQ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636288"/>
            <a:ext cx="8229600" cy="2215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ارتقاء مراقبتها در بارداريهاي پرخطر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هر چند شناسايي خانمهاي باردار در معرض خطر و پرخطر بر اساس دستورالعملهاي كشوري انجام مي‌شود اما به منظور پي‌گيري هدفمند مادران در معرض خطر و نيز طراحي مداخلات ارتقاي سلامت آنها، يكپارچه سازي فرآيند و نيز جمع آوري دقيق داده‌ها به منظور تجزيه و تحليل  و كاربرد  اطلاعات حاصل در تدوين برنامه‌هاي جديد و ارتقاي برنامه‌هاي قبلي  در سطوح مختلف كشوري ضروريست.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اهميت موضوع </a:t>
            </a:r>
            <a:br>
              <a:rPr lang="fa-IR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fa-IR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ارتقاء مراقبتها در بارداريهاي پرخطر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تغيير سياستهاي جمعيتي و تشويق به فرزندآوري،</a:t>
            </a:r>
          </a:p>
          <a:p>
            <a:r>
              <a:rPr lang="fa-IR" dirty="0" smtClean="0"/>
              <a:t>افزايش بار بيماريهايي مانند چاقی، ديابت و فشارخون بالا </a:t>
            </a:r>
          </a:p>
          <a:p>
            <a:r>
              <a:rPr lang="fa-IR" dirty="0" smtClean="0"/>
              <a:t>افزايش روزافزون سزارين در كشور </a:t>
            </a:r>
          </a:p>
          <a:p>
            <a:r>
              <a:rPr lang="fa-IR" dirty="0" smtClean="0"/>
              <a:t>بررسي داده‌هاي نظام كشوري مراقبت مرگ مادر حاكي از آن است كه 75 درصد مادران فوت شده حداقل يكي از عوامل خطر دوران بارداري را داشته‌اند.</a:t>
            </a:r>
          </a:p>
          <a:p>
            <a:r>
              <a:rPr lang="fa-IR" dirty="0" smtClean="0"/>
              <a:t>ساير عوامل نظير افزايش سن ازدواج و ...</a:t>
            </a:r>
          </a:p>
          <a:p>
            <a:r>
              <a:rPr lang="fa-IR" dirty="0" smtClean="0"/>
              <a:t>پي‌گيري هدفمند مادران در معرض خطر و نيز طراحي مداخلات ارتقاي سلامت آنها، يكپارچه سازي فرآيند و نيز جمع آوري دقيق داده‌ها به منظور تجزيه و تحليل  و كاربرد  اطلاعات حاصل در تدوين برنامه‌هاي جديد و ارتقاي برنامه‌هاي قبلي  در سطوح مختلف كشوري ضروريست.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ضرورت نياز به ارتقاي مراقبتها در بارداريهاي پرخطر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indent="14288" algn="just">
              <a:buFont typeface="Wingdings 3" pitchFamily="18" charset="2"/>
              <a:buNone/>
              <a:defRPr/>
            </a:pPr>
            <a:r>
              <a:rPr lang="fa-IR" sz="2800" dirty="0" smtClean="0">
                <a:latin typeface=" B Koodak"/>
                <a:cs typeface="B Koodak" pitchFamily="2" charset="-78"/>
              </a:rPr>
              <a:t>این فعالیت در برنامه ششم توسعه از اولویت های برنامه سلامت مادران می باشد. </a:t>
            </a:r>
            <a:endParaRPr lang="en-US" sz="2800" dirty="0" smtClean="0">
              <a:latin typeface=" B Koodak"/>
              <a:cs typeface="B Koodak" pitchFamily="2" charset="-78"/>
            </a:endParaRPr>
          </a:p>
          <a:p>
            <a:endParaRPr lang="en-US" dirty="0" smtClean="0">
              <a:latin typeface=" B Koodak"/>
              <a:cs typeface="B Koodak" pitchFamily="2" charset="-78"/>
            </a:endParaRPr>
          </a:p>
          <a:p>
            <a:r>
              <a:rPr lang="fa-IR" dirty="0" smtClean="0"/>
              <a:t>پي‌گيري هدفمند مادران در معرض خطر </a:t>
            </a:r>
          </a:p>
          <a:p>
            <a:r>
              <a:rPr lang="fa-IR" dirty="0" smtClean="0"/>
              <a:t>طراحي مداخلات ارتقاي سلامت </a:t>
            </a:r>
            <a:endParaRPr lang="fa-IR" dirty="0"/>
          </a:p>
          <a:p>
            <a:r>
              <a:rPr lang="fa-IR" dirty="0" err="1" smtClean="0"/>
              <a:t>يكپارچه</a:t>
            </a:r>
            <a:r>
              <a:rPr lang="fa-IR" dirty="0" smtClean="0"/>
              <a:t> </a:t>
            </a:r>
            <a:r>
              <a:rPr lang="fa-IR" dirty="0" smtClean="0"/>
              <a:t>سازي فرآيند </a:t>
            </a:r>
          </a:p>
          <a:p>
            <a:r>
              <a:rPr lang="fa-IR" dirty="0" smtClean="0"/>
              <a:t>جمع آوري دقيق داده‌ها به منظور تجزيه و تحليل  و كاربرد  اطلاعات حاصل </a:t>
            </a:r>
            <a:r>
              <a:rPr lang="fa-IR" dirty="0" smtClean="0"/>
              <a:t>به </a:t>
            </a:r>
            <a:r>
              <a:rPr lang="fa-IR" dirty="0" smtClean="0"/>
              <a:t>منظور تدوين برنامه‌هاي جديد و ارتقاي برنامه‌هاي قبلي  در سطوح مختلف كشوري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844675"/>
            <a:ext cx="8569325" cy="137001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 smtClean="0">
                <a:cs typeface="B Koodak" pitchFamily="2" charset="-78"/>
              </a:rPr>
              <a:t>ترویج زایمان طبیعی</a:t>
            </a:r>
            <a:endParaRPr lang="en-US" dirty="0" smtClean="0">
              <a:cs typeface="B Koodak" pitchFamily="2" charset="-78"/>
            </a:endParaRPr>
          </a:p>
        </p:txBody>
      </p:sp>
      <p:sp>
        <p:nvSpPr>
          <p:cNvPr id="25603" name="Subtitle 1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fa-I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pPr algn="ctr">
              <a:defRPr/>
            </a:pPr>
            <a:r>
              <a:rPr lang="fa-IR" sz="4400" dirty="0" smtClean="0">
                <a:cs typeface="B Koodak" pitchFamily="2" charset="-78"/>
              </a:rPr>
              <a:t>درصد سزارین در ایران</a:t>
            </a:r>
            <a:endParaRPr lang="fa-IR" sz="4400" dirty="0">
              <a:cs typeface="B Koodak" pitchFamily="2" charset="-78"/>
            </a:endParaRPr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446336" y="1535584"/>
          <a:ext cx="82296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smtClean="0"/>
              <a:t>با تشکراز توجه شما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F0553-C299-4877-ABB8-C5BD55E724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4580" name="Picture 2" descr="D:\Users\Dell\Pictures\re3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2525" y="1300163"/>
            <a:ext cx="7034213" cy="5248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90800"/>
            <a:ext cx="7772400" cy="990600"/>
          </a:xfrm>
        </p:spPr>
        <p:txBody>
          <a:bodyPr/>
          <a:lstStyle/>
          <a:p>
            <a:pPr algn="ctr">
              <a:defRPr/>
            </a:pPr>
            <a:r>
              <a:rPr lang="fa-IR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itr" pitchFamily="2" charset="-78"/>
              </a:rPr>
              <a:t>برنامه سلامت مادران </a:t>
            </a:r>
            <a:endParaRPr lang="fa-IR" sz="3600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fa-IR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هدف كلي برنامه اداره سلامت مادران</a:t>
            </a:r>
            <a:r>
              <a:rPr lang="en-US" sz="2000" dirty="0" smtClean="0">
                <a:solidFill>
                  <a:srgbClr val="99CCCC">
                    <a:lumMod val="75000"/>
                  </a:srgbClr>
                </a:solidFill>
                <a:ea typeface="+mn-ea"/>
                <a:cs typeface="B Titr" pitchFamily="2" charset="-78"/>
              </a:rPr>
              <a:t>: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120000"/>
              </a:lnSpc>
              <a:buClr>
                <a:srgbClr val="333366"/>
              </a:buClr>
              <a:buFont typeface="Wingdings 3" pitchFamily="18" charset="2"/>
              <a:buNone/>
            </a:pPr>
            <a:r>
              <a:rPr lang="fa-IR" sz="4400" b="1" dirty="0" smtClean="0">
                <a:solidFill>
                  <a:srgbClr val="002060"/>
                </a:solidFill>
              </a:rPr>
              <a:t>	</a:t>
            </a:r>
            <a:r>
              <a:rPr lang="ar-SA" sz="4000" dirty="0" smtClean="0">
                <a:cs typeface="B Koodak" pitchFamily="2" charset="-78"/>
              </a:rPr>
              <a:t>کاهش مرگ و عوارض ناشی از بارداری و</a:t>
            </a:r>
            <a:r>
              <a:rPr lang="fa-IR" sz="4000" dirty="0" smtClean="0">
                <a:cs typeface="B Koodak" pitchFamily="2" charset="-78"/>
              </a:rPr>
              <a:t> </a:t>
            </a:r>
            <a:r>
              <a:rPr lang="ar-SA" sz="4000" dirty="0" smtClean="0">
                <a:cs typeface="B Koodak" pitchFamily="2" charset="-78"/>
              </a:rPr>
              <a:t>زایمان در مادر تا 6 هفته پس از زایمان و کاهش مرگ </a:t>
            </a:r>
            <a:r>
              <a:rPr lang="fa-IR" sz="4000" dirty="0" smtClean="0">
                <a:cs typeface="B Koodak" pitchFamily="2" charset="-78"/>
              </a:rPr>
              <a:t>پ</a:t>
            </a:r>
            <a:r>
              <a:rPr lang="ar-SA" sz="4000" dirty="0" smtClean="0">
                <a:cs typeface="B Koodak" pitchFamily="2" charset="-78"/>
              </a:rPr>
              <a:t>ر</a:t>
            </a:r>
            <a:r>
              <a:rPr lang="fa-IR" sz="4000" dirty="0" smtClean="0">
                <a:cs typeface="B Koodak" pitchFamily="2" charset="-78"/>
              </a:rPr>
              <a:t>ه </a:t>
            </a:r>
            <a:r>
              <a:rPr lang="ar-SA" sz="4000" dirty="0" smtClean="0">
                <a:cs typeface="B Koodak" pitchFamily="2" charset="-78"/>
              </a:rPr>
              <a:t>ناتال</a:t>
            </a:r>
            <a:endParaRPr lang="en-US" sz="4000" dirty="0" smtClean="0">
              <a:cs typeface="B Koodak" pitchFamily="2" charset="-78"/>
            </a:endParaRPr>
          </a:p>
          <a:p>
            <a:pPr algn="ctr" eaLnBrk="1" hangingPunct="1">
              <a:lnSpc>
                <a:spcPct val="120000"/>
              </a:lnSpc>
              <a:buClr>
                <a:srgbClr val="333366"/>
              </a:buClr>
              <a:buFont typeface="Wingdings 3" pitchFamily="18" charset="2"/>
              <a:buNone/>
            </a:pPr>
            <a:r>
              <a:rPr lang="ar-SA" sz="4000" dirty="0" smtClean="0">
                <a:cs typeface="B Koodak" pitchFamily="2" charset="-78"/>
              </a:rPr>
              <a:t> </a:t>
            </a:r>
            <a:r>
              <a:rPr lang="en-US" sz="4000" dirty="0" smtClean="0">
                <a:cs typeface="B Koodak" pitchFamily="2" charset="-78"/>
              </a:rPr>
              <a:t>)</a:t>
            </a:r>
            <a:r>
              <a:rPr lang="ar-SA" sz="4000" dirty="0" smtClean="0">
                <a:cs typeface="B Koodak" pitchFamily="2" charset="-78"/>
              </a:rPr>
              <a:t>جنین</a:t>
            </a:r>
            <a:r>
              <a:rPr lang="en-US" sz="4000" dirty="0" smtClean="0">
                <a:cs typeface="B Koodak" pitchFamily="2" charset="-78"/>
              </a:rPr>
              <a:t>(</a:t>
            </a:r>
            <a:r>
              <a:rPr lang="ar-SA" sz="4000" dirty="0" smtClean="0">
                <a:cs typeface="B Koodak" pitchFamily="2" charset="-78"/>
              </a:rPr>
              <a:t>و نوزاد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استراتژیها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a-IR" sz="4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ارتقاي </a:t>
            </a:r>
            <a:r>
              <a:rPr lang="fa-IR" sz="4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مراقبتهاي </a:t>
            </a:r>
            <a:r>
              <a:rPr lang="fa-IR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 B Koodak"/>
                <a:cs typeface="B Titr" pitchFamily="2" charset="-78"/>
              </a:rPr>
              <a:t>پیش</a:t>
            </a:r>
            <a:r>
              <a:rPr lang="fa-IR" sz="4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از بارداري</a:t>
            </a:r>
          </a:p>
          <a:p>
            <a:pPr>
              <a:defRPr/>
            </a:pPr>
            <a:r>
              <a:rPr lang="fa-IR" sz="4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ارتقاي مراقبتهاي دوران بارداري</a:t>
            </a:r>
          </a:p>
          <a:p>
            <a:pPr>
              <a:buNone/>
              <a:defRPr/>
            </a:pPr>
            <a:r>
              <a:rPr lang="fa-IR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  مراقبت های ادغام یافته مادری ایمن در کلیه سطوح خارج بیمارستانی</a:t>
            </a:r>
          </a:p>
          <a:p>
            <a:pPr>
              <a:buNone/>
              <a:defRPr/>
            </a:pPr>
            <a:r>
              <a:rPr lang="fa-IR" sz="4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</a:t>
            </a:r>
            <a:r>
              <a:rPr lang="fa-IR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برنامه براي حاملگي هاي پرخطر</a:t>
            </a:r>
          </a:p>
          <a:p>
            <a:pPr lvl="1">
              <a:buNone/>
              <a:defRPr/>
            </a:pPr>
            <a:r>
              <a:rPr lang="fa-IR" sz="3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برنامه براي موربيديتي هاي باروري</a:t>
            </a:r>
          </a:p>
          <a:p>
            <a:pPr lvl="1">
              <a:buNone/>
              <a:defRPr/>
            </a:pPr>
            <a:r>
              <a:rPr lang="fa-IR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افزایش دانش ارائه دهندگان خدمت و افزايش آگاهي گروه هدف برنامه در جامعه</a:t>
            </a:r>
          </a:p>
          <a:p>
            <a:pPr>
              <a:defRPr/>
            </a:pPr>
            <a:r>
              <a:rPr lang="fa-IR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cs typeface="Koodak" pitchFamily="2" charset="-78"/>
              </a:rPr>
              <a:t>   </a:t>
            </a:r>
            <a:r>
              <a:rPr lang="fa-IR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fa-IR" sz="4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ترويج زايمان طبيعي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Causes of  neonatal deaths in 193 countries</a:t>
            </a:r>
            <a:br>
              <a:rPr lang="en-US" sz="3200" b="1" dirty="0" smtClean="0"/>
            </a:br>
            <a:r>
              <a:rPr lang="en-US" sz="3200" b="1" dirty="0" smtClean="0"/>
              <a:t> in 2010\</a:t>
            </a:r>
            <a:endParaRPr lang="fa-IR" sz="3200" dirty="0"/>
          </a:p>
        </p:txBody>
      </p:sp>
      <p:pic>
        <p:nvPicPr>
          <p:cNvPr id="4" name="Content Placeholder 3" descr="congenital_figur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43150" y="2277269"/>
            <a:ext cx="4457700" cy="3171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Yagut" pitchFamily="2" charset="-78"/>
              </a:rPr>
              <a:t>بیماریها و شرایط تاثیرگذار بر بارداری نیاز به کنترل، تغییر دارو ، ارزیابی وضعیت و عوارض بیماری در پیش از بارداری دارند.</a:t>
            </a:r>
          </a:p>
          <a:p>
            <a:r>
              <a:rPr lang="fa-IR" dirty="0" smtClean="0">
                <a:cs typeface="B Yagut" pitchFamily="2" charset="-78"/>
              </a:rPr>
              <a:t>دیابت، بیماری قلبی، لوپوس، روماتویید ارترایتیس، صرع، تالاسمی مینور، چاقی، سندرم تخمدان پلی کیستیک</a:t>
            </a:r>
          </a:p>
          <a:p>
            <a:r>
              <a:rPr lang="fa-IR" dirty="0" smtClean="0">
                <a:cs typeface="B Yagut" pitchFamily="2" charset="-78"/>
              </a:rPr>
              <a:t>واکسیناسیون</a:t>
            </a:r>
          </a:p>
          <a:p>
            <a:r>
              <a:rPr lang="fa-IR" dirty="0" smtClean="0">
                <a:cs typeface="B Yagut" pitchFamily="2" charset="-78"/>
              </a:rPr>
              <a:t>حدود 50 درصد از بارداری ها</a:t>
            </a:r>
            <a:r>
              <a:rPr lang="en-US" dirty="0" smtClean="0">
                <a:cs typeface="B Yagut" pitchFamily="2" charset="-78"/>
              </a:rPr>
              <a:t> </a:t>
            </a:r>
            <a:r>
              <a:rPr lang="fa-IR" dirty="0" smtClean="0">
                <a:cs typeface="B Yagut" pitchFamily="2" charset="-78"/>
              </a:rPr>
              <a:t>بدون برنامه ریزی</a:t>
            </a:r>
            <a:r>
              <a:rPr lang="en-US" dirty="0" smtClean="0">
                <a:cs typeface="B Yagut" pitchFamily="2" charset="-78"/>
              </a:rPr>
              <a:t> </a:t>
            </a:r>
            <a:r>
              <a:rPr lang="fa-IR" dirty="0" smtClean="0">
                <a:cs typeface="B Yagut" pitchFamily="2" charset="-78"/>
              </a:rPr>
              <a:t>هستند.</a:t>
            </a:r>
            <a:r>
              <a:rPr lang="en-US" dirty="0" smtClean="0">
                <a:cs typeface="B Yagut" pitchFamily="2" charset="-78"/>
              </a:rPr>
              <a:t> </a:t>
            </a:r>
            <a:r>
              <a:rPr lang="fa-IR" dirty="0" smtClean="0">
                <a:cs typeface="B Yagut" pitchFamily="2" charset="-78"/>
              </a:rPr>
              <a:t>(</a:t>
            </a:r>
            <a:r>
              <a:rPr lang="en-US" dirty="0" smtClean="0">
                <a:cs typeface="B Yagut" pitchFamily="2" charset="-78"/>
              </a:rPr>
              <a:t>unplanned</a:t>
            </a:r>
            <a:r>
              <a:rPr lang="fa-IR" dirty="0" smtClean="0">
                <a:cs typeface="B Yagut" pitchFamily="2" charset="-78"/>
              </a:rPr>
              <a:t> </a:t>
            </a:r>
            <a:r>
              <a:rPr lang="en-US" dirty="0" smtClean="0">
                <a:cs typeface="B Yagut" pitchFamily="2" charset="-78"/>
              </a:rPr>
              <a:t>(</a:t>
            </a:r>
          </a:p>
          <a:p>
            <a:endParaRPr lang="en-US" dirty="0" smtClean="0">
              <a:cs typeface="B Yagut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en-US" sz="4800" dirty="0"/>
              <a:t>Preconception Care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2057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/>
              <a:t>May be the most important component of prenatal care </a:t>
            </a:r>
          </a:p>
          <a:p>
            <a:pPr lvl="3" algn="r"/>
            <a:r>
              <a:rPr lang="en-US"/>
              <a:t>US Public Health Service, 1989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4314825" cy="2557463"/>
          </a:xfrm>
          <a:prstGeom prst="rect">
            <a:avLst/>
          </a:prstGeom>
          <a:noFill/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667000" y="6491288"/>
            <a:ext cx="38401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You have reached the end of this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fa-IR" sz="40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ايجاد نظام مراقبت موربيديتي (عوارض شديد دوران بارداري و زايمان)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B Koodak" pitchFamily="2" charset="-78"/>
              </a:rPr>
              <a:t>عوارض مادري حاد شديد(</a:t>
            </a:r>
            <a:r>
              <a:rPr lang="en-US" dirty="0">
                <a:cs typeface="B Koodak" pitchFamily="2" charset="-78"/>
              </a:rPr>
              <a:t>Severe acute maternal morbidity (SAMM)</a:t>
            </a:r>
            <a:r>
              <a:rPr lang="fa-IR" dirty="0">
                <a:cs typeface="B Koodak" pitchFamily="2" charset="-78"/>
              </a:rPr>
              <a:t>) كه به عنوان </a:t>
            </a:r>
            <a:r>
              <a:rPr lang="en-US" dirty="0">
                <a:cs typeface="B Koodak" pitchFamily="2" charset="-78"/>
              </a:rPr>
              <a:t>near miss</a:t>
            </a:r>
            <a:r>
              <a:rPr lang="fa-IR" dirty="0">
                <a:cs typeface="B Koodak" pitchFamily="2" charset="-78"/>
              </a:rPr>
              <a:t> شناخته مي‌شود به </a:t>
            </a:r>
            <a:r>
              <a:rPr lang="fa-IR" dirty="0" smtClean="0">
                <a:cs typeface="B Koodak" pitchFamily="2" charset="-78"/>
              </a:rPr>
              <a:t>عوارض شديدي </a:t>
            </a:r>
            <a:r>
              <a:rPr lang="fa-IR" dirty="0">
                <a:cs typeface="B Koodak" pitchFamily="2" charset="-78"/>
              </a:rPr>
              <a:t>گفته مي‌شود كه در </a:t>
            </a:r>
            <a:r>
              <a:rPr lang="fa-IR" dirty="0" smtClean="0">
                <a:cs typeface="B Koodak" pitchFamily="2" charset="-78"/>
              </a:rPr>
              <a:t>مراحل بارداري،زایمان </a:t>
            </a:r>
            <a:r>
              <a:rPr lang="fa-IR" dirty="0">
                <a:cs typeface="B Koodak" pitchFamily="2" charset="-78"/>
              </a:rPr>
              <a:t>و 42 روز پس از زایمان </a:t>
            </a:r>
            <a:r>
              <a:rPr lang="fa-IR" dirty="0" smtClean="0">
                <a:cs typeface="B Koodak" pitchFamily="2" charset="-78"/>
              </a:rPr>
              <a:t>ايجاد شده و جان مادر را شديداً تهديد مي‌كند.</a:t>
            </a:r>
          </a:p>
          <a:p>
            <a:r>
              <a:rPr lang="fa-IR" dirty="0" smtClean="0">
                <a:cs typeface="B Koodak" pitchFamily="2" charset="-78"/>
              </a:rPr>
              <a:t>این مفهوم به دليل تاثير زيادي كه بر كاهش ميزان مرگ و مير مادر دارد روز به روز مهمتر تلقي شده و بيشتر استفاده ميگردد. </a:t>
            </a:r>
          </a:p>
          <a:p>
            <a:endParaRPr lang="fa-IR" dirty="0"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dirty="0" smtClean="0"/>
              <a:t>ايجاد نظام مراقبت موربيديتي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>
                <a:cs typeface="B Koodak" pitchFamily="2" charset="-78"/>
              </a:rPr>
              <a:t>استفاده از داده های جمع آوری شده در مورد </a:t>
            </a:r>
            <a:r>
              <a:rPr lang="en-US" sz="2400" dirty="0">
                <a:cs typeface="B Koodak" pitchFamily="2" charset="-78"/>
              </a:rPr>
              <a:t>SAMM </a:t>
            </a:r>
            <a:r>
              <a:rPr lang="fa-IR" sz="2400" dirty="0">
                <a:cs typeface="B Koodak" pitchFamily="2" charset="-78"/>
              </a:rPr>
              <a:t>در ساير كشورها نشان داده است که اين داده‌ها مي‌تواند به عنوان یک مکانیسم برای تشخیص مشكلات سیستم درماني و مراقبت های بهداشتی مادران به كار گرفته شود. فرم حاضر به منظور جمع‌آوري داده‌هاي عوارض شديد مادري از سطح كشور طراحي شده </a:t>
            </a:r>
            <a:r>
              <a:rPr lang="fa-IR" sz="2400" dirty="0" smtClean="0">
                <a:cs typeface="B Koodak" pitchFamily="2" charset="-78"/>
              </a:rPr>
              <a:t>است.</a:t>
            </a:r>
          </a:p>
          <a:p>
            <a:r>
              <a:rPr lang="fa-IR" sz="2400" dirty="0" smtClean="0">
                <a:cs typeface="B Koodak" pitchFamily="2" charset="-78"/>
              </a:rPr>
              <a:t>هدف جمع آوري داده‌هاي مربوط به عوارض شديد بارداري و زايمان و 42 روز پس از زایمان از بيمارستانهاي سطح كشور با استفاده از فرم آنلاين موربيديتي مادري</a:t>
            </a:r>
            <a:r>
              <a:rPr lang="en-US" sz="2400" u="sng" dirty="0" smtClean="0">
                <a:cs typeface="B Koodak" pitchFamily="2" charset="-78"/>
                <a:hlinkClick r:id="rId3"/>
              </a:rPr>
              <a:t>http://www.iman.health.gov.ir</a:t>
            </a:r>
            <a:endParaRPr lang="en-US" sz="2400" dirty="0" smtClean="0">
              <a:cs typeface="B Koodak" pitchFamily="2" charset="-78"/>
            </a:endParaRPr>
          </a:p>
          <a:p>
            <a:pPr>
              <a:buNone/>
            </a:pPr>
            <a:endParaRPr lang="fa-IR" sz="2400" dirty="0" smtClean="0">
              <a:cs typeface="B Koodak" pitchFamily="2" charset="-78"/>
            </a:endParaRPr>
          </a:p>
          <a:p>
            <a:endParaRPr lang="fa-IR" dirty="0" smtClean="0">
              <a:cs typeface="B Koodak" pitchFamily="2" charset="-78"/>
            </a:endParaRPr>
          </a:p>
          <a:p>
            <a:pPr>
              <a:buNone/>
            </a:pPr>
            <a:endParaRPr lang="en-US" dirty="0" smtClean="0">
              <a:cs typeface="B Koodak" pitchFamily="2" charset="-78"/>
            </a:endParaRPr>
          </a:p>
          <a:p>
            <a:pPr>
              <a:buNone/>
            </a:pPr>
            <a:endParaRPr lang="fa-IR" dirty="0"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5157192"/>
          <a:ext cx="8229600" cy="116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549</Words>
  <Application>Microsoft Office PowerPoint</Application>
  <PresentationFormat>On-screen Show (4:3)</PresentationFormat>
  <Paragraphs>64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 B Koodak</vt:lpstr>
      <vt:lpstr>Arial</vt:lpstr>
      <vt:lpstr>B Koodak</vt:lpstr>
      <vt:lpstr>B Titr</vt:lpstr>
      <vt:lpstr>B Yagut</vt:lpstr>
      <vt:lpstr>Calibri</vt:lpstr>
      <vt:lpstr>Constantia</vt:lpstr>
      <vt:lpstr>Koodak</vt:lpstr>
      <vt:lpstr>Majalla UI</vt:lpstr>
      <vt:lpstr>Mangal</vt:lpstr>
      <vt:lpstr>Wingdings</vt:lpstr>
      <vt:lpstr>Wingdings 2</vt:lpstr>
      <vt:lpstr>Wingdings 3</vt:lpstr>
      <vt:lpstr>Flow</vt:lpstr>
      <vt:lpstr>PowerPoint Presentation</vt:lpstr>
      <vt:lpstr>برنامه سلامت مادران </vt:lpstr>
      <vt:lpstr>هدف كلي برنامه اداره سلامت مادران:</vt:lpstr>
      <vt:lpstr>استراتژیها</vt:lpstr>
      <vt:lpstr> Causes of  neonatal deaths in 193 countries  in 2010\</vt:lpstr>
      <vt:lpstr>PowerPoint Presentation</vt:lpstr>
      <vt:lpstr>Preconception Care</vt:lpstr>
      <vt:lpstr>ايجاد نظام مراقبت موربيديتي (عوارض شديد دوران بارداري و زايمان)</vt:lpstr>
      <vt:lpstr>ايجاد نظام مراقبت موربيديتي</vt:lpstr>
      <vt:lpstr>ارتقاء مراقبتها در بارداريهاي پرخطر</vt:lpstr>
      <vt:lpstr>اهميت موضوع  ارتقاء مراقبتها در بارداريهاي پرخطر</vt:lpstr>
      <vt:lpstr>ضرورت نياز به ارتقاي مراقبتها در بارداريهاي پرخطر</vt:lpstr>
      <vt:lpstr>ترویج زایمان طبیعی</vt:lpstr>
      <vt:lpstr>درصد سزارین در ایران</vt:lpstr>
      <vt:lpstr>با تشکراز توجه شما</vt:lpstr>
    </vt:vector>
  </TitlesOfParts>
  <Company>Office07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عوارض شديد بارداري و زايمان</dc:title>
  <dc:creator>bakhshandeh</dc:creator>
  <cp:lastModifiedBy>User</cp:lastModifiedBy>
  <cp:revision>50</cp:revision>
  <dcterms:created xsi:type="dcterms:W3CDTF">2014-03-04T11:50:03Z</dcterms:created>
  <dcterms:modified xsi:type="dcterms:W3CDTF">2016-06-01T04:26:20Z</dcterms:modified>
</cp:coreProperties>
</file>