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92"/>
  </p:notesMasterIdLst>
  <p:sldIdLst>
    <p:sldId id="256" r:id="rId2"/>
    <p:sldId id="341" r:id="rId3"/>
    <p:sldId id="308" r:id="rId4"/>
    <p:sldId id="414" r:id="rId5"/>
    <p:sldId id="415" r:id="rId6"/>
    <p:sldId id="309" r:id="rId7"/>
    <p:sldId id="310" r:id="rId8"/>
    <p:sldId id="385" r:id="rId9"/>
    <p:sldId id="344" r:id="rId10"/>
    <p:sldId id="345" r:id="rId11"/>
    <p:sldId id="381" r:id="rId12"/>
    <p:sldId id="314" r:id="rId13"/>
    <p:sldId id="342" r:id="rId14"/>
    <p:sldId id="343" r:id="rId15"/>
    <p:sldId id="382" r:id="rId16"/>
    <p:sldId id="433" r:id="rId17"/>
    <p:sldId id="315" r:id="rId18"/>
    <p:sldId id="417" r:id="rId19"/>
    <p:sldId id="418" r:id="rId20"/>
    <p:sldId id="422" r:id="rId21"/>
    <p:sldId id="420" r:id="rId22"/>
    <p:sldId id="421" r:id="rId23"/>
    <p:sldId id="402" r:id="rId24"/>
    <p:sldId id="391" r:id="rId25"/>
    <p:sldId id="403" r:id="rId26"/>
    <p:sldId id="384" r:id="rId27"/>
    <p:sldId id="374" r:id="rId28"/>
    <p:sldId id="375" r:id="rId29"/>
    <p:sldId id="376" r:id="rId30"/>
    <p:sldId id="377" r:id="rId31"/>
    <p:sldId id="378" r:id="rId32"/>
    <p:sldId id="379" r:id="rId33"/>
    <p:sldId id="380" r:id="rId34"/>
    <p:sldId id="370" r:id="rId35"/>
    <p:sldId id="392" r:id="rId36"/>
    <p:sldId id="432" r:id="rId37"/>
    <p:sldId id="393" r:id="rId38"/>
    <p:sldId id="397" r:id="rId39"/>
    <p:sldId id="398" r:id="rId40"/>
    <p:sldId id="399" r:id="rId41"/>
    <p:sldId id="405" r:id="rId42"/>
    <p:sldId id="400" r:id="rId43"/>
    <p:sldId id="401" r:id="rId44"/>
    <p:sldId id="386" r:id="rId45"/>
    <p:sldId id="316" r:id="rId46"/>
    <p:sldId id="334" r:id="rId47"/>
    <p:sldId id="360" r:id="rId48"/>
    <p:sldId id="260" r:id="rId49"/>
    <p:sldId id="352" r:id="rId50"/>
    <p:sldId id="359" r:id="rId51"/>
    <p:sldId id="439" r:id="rId52"/>
    <p:sldId id="440" r:id="rId53"/>
    <p:sldId id="434" r:id="rId54"/>
    <p:sldId id="435" r:id="rId55"/>
    <p:sldId id="436" r:id="rId56"/>
    <p:sldId id="437" r:id="rId57"/>
    <p:sldId id="387" r:id="rId58"/>
    <p:sldId id="362" r:id="rId59"/>
    <p:sldId id="361" r:id="rId60"/>
    <p:sldId id="404" r:id="rId61"/>
    <p:sldId id="406" r:id="rId62"/>
    <p:sldId id="407" r:id="rId63"/>
    <p:sldId id="389" r:id="rId64"/>
    <p:sldId id="409" r:id="rId65"/>
    <p:sldId id="410" r:id="rId66"/>
    <p:sldId id="411" r:id="rId67"/>
    <p:sldId id="427" r:id="rId68"/>
    <p:sldId id="412" r:id="rId69"/>
    <p:sldId id="390" r:id="rId70"/>
    <p:sldId id="423" r:id="rId71"/>
    <p:sldId id="424" r:id="rId72"/>
    <p:sldId id="425" r:id="rId73"/>
    <p:sldId id="426" r:id="rId74"/>
    <p:sldId id="281" r:id="rId75"/>
    <p:sldId id="282" r:id="rId76"/>
    <p:sldId id="283" r:id="rId77"/>
    <p:sldId id="284" r:id="rId78"/>
    <p:sldId id="285" r:id="rId79"/>
    <p:sldId id="286" r:id="rId80"/>
    <p:sldId id="289" r:id="rId81"/>
    <p:sldId id="290" r:id="rId82"/>
    <p:sldId id="287" r:id="rId83"/>
    <p:sldId id="438" r:id="rId84"/>
    <p:sldId id="442" r:id="rId85"/>
    <p:sldId id="441" r:id="rId86"/>
    <p:sldId id="302" r:id="rId87"/>
    <p:sldId id="305" r:id="rId88"/>
    <p:sldId id="306" r:id="rId89"/>
    <p:sldId id="265" r:id="rId90"/>
    <p:sldId id="266" r:id="rId9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91" autoAdjust="0"/>
    <p:restoredTop sz="94434" autoAdjust="0"/>
  </p:normalViewPr>
  <p:slideViewPr>
    <p:cSldViewPr snapToGrid="0">
      <p:cViewPr>
        <p:scale>
          <a:sx n="75" d="100"/>
          <a:sy n="75" d="100"/>
        </p:scale>
        <p:origin x="-282" y="15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9D4B6B-BBF2-4DF4-A7AA-36ABAB3F6A2B}" type="datetimeFigureOut">
              <a:rPr lang="en-US" smtClean="0"/>
              <a:t>2/2/2015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C2F187-B42E-4A64-A2B4-55F0A69EBEC1}" type="slidenum">
              <a:rPr lang="en-US" smtClean="0"/>
              <a:t>‹#›</a:t>
            </a:fld>
            <a:endParaRPr lang="en-US"/>
          </a:p>
        </p:txBody>
      </p:sp>
    </p:spTree>
    <p:extLst>
      <p:ext uri="{BB962C8B-B14F-4D97-AF65-F5344CB8AC3E}">
        <p14:creationId xmlns:p14="http://schemas.microsoft.com/office/powerpoint/2010/main" val="3138490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Level 1 : </a:t>
            </a:r>
            <a:r>
              <a:rPr lang="en-US" dirty="0" err="1" smtClean="0"/>
              <a:t>submental</a:t>
            </a:r>
            <a:r>
              <a:rPr lang="en-US" dirty="0" smtClean="0"/>
              <a:t>- submandibular</a:t>
            </a:r>
          </a:p>
          <a:p>
            <a:r>
              <a:rPr lang="en-US" dirty="0" smtClean="0"/>
              <a:t>Level 2,3,4,: upper middle and lower jugular</a:t>
            </a:r>
          </a:p>
          <a:p>
            <a:r>
              <a:rPr lang="en-US" dirty="0" smtClean="0"/>
              <a:t>Level 5: posterior</a:t>
            </a:r>
          </a:p>
          <a:p>
            <a:r>
              <a:rPr lang="en-US" dirty="0" smtClean="0"/>
              <a:t>Level6:</a:t>
            </a:r>
            <a:r>
              <a:rPr lang="en-US" baseline="0" dirty="0" smtClean="0"/>
              <a:t> Anterior </a:t>
            </a:r>
            <a:endParaRPr lang="en-US" dirty="0"/>
          </a:p>
        </p:txBody>
      </p:sp>
      <p:sp>
        <p:nvSpPr>
          <p:cNvPr id="4" name="Slide Number Placeholder 3"/>
          <p:cNvSpPr>
            <a:spLocks noGrp="1"/>
          </p:cNvSpPr>
          <p:nvPr>
            <p:ph type="sldNum" sz="quarter" idx="10"/>
          </p:nvPr>
        </p:nvSpPr>
        <p:spPr/>
        <p:txBody>
          <a:bodyPr/>
          <a:lstStyle/>
          <a:p>
            <a:fld id="{E5C2F187-B42E-4A64-A2B4-55F0A69EBEC1}" type="slidenum">
              <a:rPr lang="en-US" smtClean="0"/>
              <a:t>6</a:t>
            </a:fld>
            <a:endParaRPr lang="en-US"/>
          </a:p>
        </p:txBody>
      </p:sp>
    </p:spTree>
    <p:extLst>
      <p:ext uri="{BB962C8B-B14F-4D97-AF65-F5344CB8AC3E}">
        <p14:creationId xmlns:p14="http://schemas.microsoft.com/office/powerpoint/2010/main" val="3842828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Study Design: Retrospective chart review.</a:t>
            </a:r>
          </a:p>
          <a:p>
            <a:r>
              <a:rPr lang="en-US" dirty="0" smtClean="0"/>
              <a:t>Materials and Methods: Between October 2001</a:t>
            </a:r>
          </a:p>
          <a:p>
            <a:r>
              <a:rPr lang="en-US" dirty="0" smtClean="0"/>
              <a:t>and December 2006, a total of 27 consecutive patients (12</a:t>
            </a:r>
          </a:p>
          <a:p>
            <a:r>
              <a:rPr lang="en-US" dirty="0" smtClean="0"/>
              <a:t>males, 15 females) with clinical evidence of cervical metastasis</a:t>
            </a:r>
          </a:p>
          <a:p>
            <a:r>
              <a:rPr lang="en-US" dirty="0" smtClean="0"/>
              <a:t>of well-differentiated thyroid carcinoma (WDTC)</a:t>
            </a:r>
          </a:p>
          <a:p>
            <a:r>
              <a:rPr lang="en-US" dirty="0" smtClean="0"/>
              <a:t>underwent 28 neck dissections (ND) with a mean</a:t>
            </a:r>
          </a:p>
          <a:p>
            <a:r>
              <a:rPr lang="en-US" dirty="0" smtClean="0"/>
              <a:t>follow-up 33.7 months. Papillary carcinoma was found in</a:t>
            </a:r>
          </a:p>
          <a:p>
            <a:r>
              <a:rPr lang="en-US" dirty="0" smtClean="0"/>
              <a:t>24 patients and follicular carcinoma in 3.</a:t>
            </a:r>
          </a:p>
          <a:p>
            <a:r>
              <a:rPr lang="en-US" dirty="0" smtClean="0"/>
              <a:t>All neck dissection specimens were separated during</a:t>
            </a:r>
          </a:p>
          <a:p>
            <a:r>
              <a:rPr lang="en-US" dirty="0" smtClean="0"/>
              <a:t>surgery into levels, and analysis was done with respect to</a:t>
            </a:r>
          </a:p>
          <a:p>
            <a:r>
              <a:rPr lang="en-US" dirty="0" smtClean="0"/>
              <a:t>the levels of the neck.</a:t>
            </a:r>
          </a:p>
          <a:p>
            <a:r>
              <a:rPr lang="en-US" dirty="0" smtClean="0"/>
              <a:t>Clinical and demographic parameters were correlated</a:t>
            </a:r>
          </a:p>
          <a:p>
            <a:r>
              <a:rPr lang="en-US" dirty="0" smtClean="0"/>
              <a:t>to the pathologic parameters, including number of</a:t>
            </a:r>
          </a:p>
          <a:p>
            <a:r>
              <a:rPr lang="en-US" dirty="0" smtClean="0"/>
              <a:t>pathologic nodes, size of tumor, and the patient’s age,</a:t>
            </a:r>
          </a:p>
          <a:p>
            <a:r>
              <a:rPr lang="en-US" dirty="0" smtClean="0"/>
              <a:t>with </a:t>
            </a:r>
            <a:r>
              <a:rPr lang="en-US" dirty="0" err="1" smtClean="0"/>
              <a:t>univariate</a:t>
            </a:r>
            <a:r>
              <a:rPr lang="en-US" dirty="0" smtClean="0"/>
              <a:t> and multivariate analysis.</a:t>
            </a:r>
          </a:p>
          <a:p>
            <a:r>
              <a:rPr lang="en-US" dirty="0" smtClean="0"/>
              <a:t>Results: The mean number of pathologic nodes in</a:t>
            </a:r>
          </a:p>
          <a:p>
            <a:r>
              <a:rPr lang="en-US" dirty="0" err="1" smtClean="0"/>
              <a:t>NDspecimen</a:t>
            </a:r>
            <a:r>
              <a:rPr lang="en-US" dirty="0" smtClean="0"/>
              <a:t> was 6.7. The predominant site of metastasis</a:t>
            </a:r>
          </a:p>
          <a:p>
            <a:r>
              <a:rPr lang="en-US" dirty="0" smtClean="0"/>
              <a:t>was level VI (95%), followed by level III (68%), level IV</a:t>
            </a:r>
          </a:p>
          <a:p>
            <a:r>
              <a:rPr lang="en-US" dirty="0" smtClean="0"/>
              <a:t>(57%), and level II (54%). Metastases above the XI nerve</a:t>
            </a:r>
          </a:p>
          <a:p>
            <a:r>
              <a:rPr lang="en-US" dirty="0" smtClean="0"/>
              <a:t>were found in 7% of the patients. Level V showed 20% of</a:t>
            </a:r>
          </a:p>
          <a:p>
            <a:r>
              <a:rPr lang="en-US" dirty="0" smtClean="0"/>
              <a:t>nodal metastasis. A correlation was found between size of</a:t>
            </a:r>
          </a:p>
          <a:p>
            <a:r>
              <a:rPr lang="en-US" dirty="0" smtClean="0"/>
              <a:t>primary</a:t>
            </a:r>
            <a:endParaRPr lang="en-US" dirty="0"/>
          </a:p>
        </p:txBody>
      </p:sp>
      <p:sp>
        <p:nvSpPr>
          <p:cNvPr id="4" name="Slide Number Placeholder 3"/>
          <p:cNvSpPr>
            <a:spLocks noGrp="1"/>
          </p:cNvSpPr>
          <p:nvPr>
            <p:ph type="sldNum" sz="quarter" idx="10"/>
          </p:nvPr>
        </p:nvSpPr>
        <p:spPr/>
        <p:txBody>
          <a:bodyPr/>
          <a:lstStyle/>
          <a:p>
            <a:fld id="{E5C2F187-B42E-4A64-A2B4-55F0A69EBEC1}" type="slidenum">
              <a:rPr lang="en-US" smtClean="0"/>
              <a:t>7</a:t>
            </a:fld>
            <a:endParaRPr lang="en-US"/>
          </a:p>
        </p:txBody>
      </p:sp>
    </p:spTree>
    <p:extLst>
      <p:ext uri="{BB962C8B-B14F-4D97-AF65-F5344CB8AC3E}">
        <p14:creationId xmlns:p14="http://schemas.microsoft.com/office/powerpoint/2010/main" val="31989409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5C2F187-B42E-4A64-A2B4-55F0A69EBEC1}" type="slidenum">
              <a:rPr lang="en-US" smtClean="0"/>
              <a:t>34</a:t>
            </a:fld>
            <a:endParaRPr lang="en-US"/>
          </a:p>
        </p:txBody>
      </p:sp>
    </p:spTree>
    <p:extLst>
      <p:ext uri="{BB962C8B-B14F-4D97-AF65-F5344CB8AC3E}">
        <p14:creationId xmlns:p14="http://schemas.microsoft.com/office/powerpoint/2010/main" val="3146839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9366E16-13E4-45EC-B30E-01CB3FD04C88}" type="datetimeFigureOut">
              <a:rPr lang="en-US" smtClean="0"/>
              <a:t>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A02EFA-3EEA-431D-AC02-CCDE6A36E0A5}" type="slidenum">
              <a:rPr lang="en-US" smtClean="0"/>
              <a:t>‹#›</a:t>
            </a:fld>
            <a:endParaRPr lang="en-US"/>
          </a:p>
        </p:txBody>
      </p:sp>
    </p:spTree>
    <p:extLst>
      <p:ext uri="{BB962C8B-B14F-4D97-AF65-F5344CB8AC3E}">
        <p14:creationId xmlns:p14="http://schemas.microsoft.com/office/powerpoint/2010/main" val="1081485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366E16-13E4-45EC-B30E-01CB3FD04C88}" type="datetimeFigureOut">
              <a:rPr lang="en-US" smtClean="0"/>
              <a:t>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A02EFA-3EEA-431D-AC02-CCDE6A36E0A5}" type="slidenum">
              <a:rPr lang="en-US" smtClean="0"/>
              <a:t>‹#›</a:t>
            </a:fld>
            <a:endParaRPr lang="en-US"/>
          </a:p>
        </p:txBody>
      </p:sp>
    </p:spTree>
    <p:extLst>
      <p:ext uri="{BB962C8B-B14F-4D97-AF65-F5344CB8AC3E}">
        <p14:creationId xmlns:p14="http://schemas.microsoft.com/office/powerpoint/2010/main" val="1024211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9366E16-13E4-45EC-B30E-01CB3FD04C88}" type="datetimeFigureOut">
              <a:rPr lang="en-US" smtClean="0"/>
              <a:t>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A02EFA-3EEA-431D-AC02-CCDE6A36E0A5}" type="slidenum">
              <a:rPr lang="en-US" smtClean="0"/>
              <a:t>‹#›</a:t>
            </a:fld>
            <a:endParaRPr lang="en-US"/>
          </a:p>
        </p:txBody>
      </p:sp>
    </p:spTree>
    <p:extLst>
      <p:ext uri="{BB962C8B-B14F-4D97-AF65-F5344CB8AC3E}">
        <p14:creationId xmlns:p14="http://schemas.microsoft.com/office/powerpoint/2010/main" val="31887886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9366E16-13E4-45EC-B30E-01CB3FD04C88}" type="datetimeFigureOut">
              <a:rPr lang="en-US" smtClean="0"/>
              <a:t>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A02EFA-3EEA-431D-AC02-CCDE6A36E0A5}"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3812205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9366E16-13E4-45EC-B30E-01CB3FD04C88}" type="datetimeFigureOut">
              <a:rPr lang="en-US" smtClean="0"/>
              <a:t>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A02EFA-3EEA-431D-AC02-CCDE6A36E0A5}" type="slidenum">
              <a:rPr lang="en-US" smtClean="0"/>
              <a:t>‹#›</a:t>
            </a:fld>
            <a:endParaRPr lang="en-US"/>
          </a:p>
        </p:txBody>
      </p:sp>
    </p:spTree>
    <p:extLst>
      <p:ext uri="{BB962C8B-B14F-4D97-AF65-F5344CB8AC3E}">
        <p14:creationId xmlns:p14="http://schemas.microsoft.com/office/powerpoint/2010/main" val="51072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9366E16-13E4-45EC-B30E-01CB3FD04C88}" type="datetimeFigureOut">
              <a:rPr lang="en-US" smtClean="0"/>
              <a:t>2/2/2015</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A02EFA-3EEA-431D-AC02-CCDE6A36E0A5}" type="slidenum">
              <a:rPr lang="en-US" smtClean="0"/>
              <a:t>‹#›</a:t>
            </a:fld>
            <a:endParaRPr lang="en-US"/>
          </a:p>
        </p:txBody>
      </p:sp>
    </p:spTree>
    <p:extLst>
      <p:ext uri="{BB962C8B-B14F-4D97-AF65-F5344CB8AC3E}">
        <p14:creationId xmlns:p14="http://schemas.microsoft.com/office/powerpoint/2010/main" val="34929398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9366E16-13E4-45EC-B30E-01CB3FD04C88}" type="datetimeFigureOut">
              <a:rPr lang="en-US" smtClean="0"/>
              <a:t>2/2/2015</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A02EFA-3EEA-431D-AC02-CCDE6A36E0A5}" type="slidenum">
              <a:rPr lang="en-US" smtClean="0"/>
              <a:t>‹#›</a:t>
            </a:fld>
            <a:endParaRPr lang="en-US"/>
          </a:p>
        </p:txBody>
      </p:sp>
    </p:spTree>
    <p:extLst>
      <p:ext uri="{BB962C8B-B14F-4D97-AF65-F5344CB8AC3E}">
        <p14:creationId xmlns:p14="http://schemas.microsoft.com/office/powerpoint/2010/main" val="10765581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9366E16-13E4-45EC-B30E-01CB3FD04C88}" type="datetimeFigureOut">
              <a:rPr lang="en-US" smtClean="0"/>
              <a:t>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A02EFA-3EEA-431D-AC02-CCDE6A36E0A5}" type="slidenum">
              <a:rPr lang="en-US" smtClean="0"/>
              <a:t>‹#›</a:t>
            </a:fld>
            <a:endParaRPr lang="en-US"/>
          </a:p>
        </p:txBody>
      </p:sp>
    </p:spTree>
    <p:extLst>
      <p:ext uri="{BB962C8B-B14F-4D97-AF65-F5344CB8AC3E}">
        <p14:creationId xmlns:p14="http://schemas.microsoft.com/office/powerpoint/2010/main" val="38713585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9366E16-13E4-45EC-B30E-01CB3FD04C88}" type="datetimeFigureOut">
              <a:rPr lang="en-US" smtClean="0"/>
              <a:t>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A02EFA-3EEA-431D-AC02-CCDE6A36E0A5}" type="slidenum">
              <a:rPr lang="en-US" smtClean="0"/>
              <a:t>‹#›</a:t>
            </a:fld>
            <a:endParaRPr lang="en-US"/>
          </a:p>
        </p:txBody>
      </p:sp>
    </p:spTree>
    <p:extLst>
      <p:ext uri="{BB962C8B-B14F-4D97-AF65-F5344CB8AC3E}">
        <p14:creationId xmlns:p14="http://schemas.microsoft.com/office/powerpoint/2010/main" val="1552846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69366E16-13E4-45EC-B30E-01CB3FD04C88}" type="datetimeFigureOut">
              <a:rPr lang="en-US" smtClean="0"/>
              <a:t>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A02EFA-3EEA-431D-AC02-CCDE6A36E0A5}" type="slidenum">
              <a:rPr lang="en-US" smtClean="0"/>
              <a:t>‹#›</a:t>
            </a:fld>
            <a:endParaRPr lang="en-US"/>
          </a:p>
        </p:txBody>
      </p:sp>
    </p:spTree>
    <p:extLst>
      <p:ext uri="{BB962C8B-B14F-4D97-AF65-F5344CB8AC3E}">
        <p14:creationId xmlns:p14="http://schemas.microsoft.com/office/powerpoint/2010/main" val="1262215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9366E16-13E4-45EC-B30E-01CB3FD04C88}" type="datetimeFigureOut">
              <a:rPr lang="en-US" smtClean="0"/>
              <a:t>2/2/2015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AA02EFA-3EEA-431D-AC02-CCDE6A36E0A5}" type="slidenum">
              <a:rPr lang="en-US" smtClean="0"/>
              <a:t>‹#›</a:t>
            </a:fld>
            <a:endParaRPr lang="en-US"/>
          </a:p>
        </p:txBody>
      </p:sp>
    </p:spTree>
    <p:extLst>
      <p:ext uri="{BB962C8B-B14F-4D97-AF65-F5344CB8AC3E}">
        <p14:creationId xmlns:p14="http://schemas.microsoft.com/office/powerpoint/2010/main" val="2206662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9366E16-13E4-45EC-B30E-01CB3FD04C88}" type="datetimeFigureOut">
              <a:rPr lang="en-US" smtClean="0"/>
              <a:t>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A02EFA-3EEA-431D-AC02-CCDE6A36E0A5}" type="slidenum">
              <a:rPr lang="en-US" smtClean="0"/>
              <a:t>‹#›</a:t>
            </a:fld>
            <a:endParaRPr lang="en-US"/>
          </a:p>
        </p:txBody>
      </p:sp>
    </p:spTree>
    <p:extLst>
      <p:ext uri="{BB962C8B-B14F-4D97-AF65-F5344CB8AC3E}">
        <p14:creationId xmlns:p14="http://schemas.microsoft.com/office/powerpoint/2010/main" val="1684388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9366E16-13E4-45EC-B30E-01CB3FD04C88}" type="datetimeFigureOut">
              <a:rPr lang="en-US" smtClean="0"/>
              <a:t>2/2/2015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AA02EFA-3EEA-431D-AC02-CCDE6A36E0A5}" type="slidenum">
              <a:rPr lang="en-US" smtClean="0"/>
              <a:t>‹#›</a:t>
            </a:fld>
            <a:endParaRPr lang="en-US"/>
          </a:p>
        </p:txBody>
      </p:sp>
    </p:spTree>
    <p:extLst>
      <p:ext uri="{BB962C8B-B14F-4D97-AF65-F5344CB8AC3E}">
        <p14:creationId xmlns:p14="http://schemas.microsoft.com/office/powerpoint/2010/main" val="1349884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69366E16-13E4-45EC-B30E-01CB3FD04C88}" type="datetimeFigureOut">
              <a:rPr lang="en-US" smtClean="0"/>
              <a:t>2/2/2015</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1AA02EFA-3EEA-431D-AC02-CCDE6A36E0A5}" type="slidenum">
              <a:rPr lang="en-US" smtClean="0"/>
              <a:t>‹#›</a:t>
            </a:fld>
            <a:endParaRPr lang="en-US"/>
          </a:p>
        </p:txBody>
      </p:sp>
    </p:spTree>
    <p:extLst>
      <p:ext uri="{BB962C8B-B14F-4D97-AF65-F5344CB8AC3E}">
        <p14:creationId xmlns:p14="http://schemas.microsoft.com/office/powerpoint/2010/main" val="2322609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69366E16-13E4-45EC-B30E-01CB3FD04C88}" type="datetimeFigureOut">
              <a:rPr lang="en-US" smtClean="0"/>
              <a:t>2/2/2015</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1AA02EFA-3EEA-431D-AC02-CCDE6A36E0A5}" type="slidenum">
              <a:rPr lang="en-US" smtClean="0"/>
              <a:t>‹#›</a:t>
            </a:fld>
            <a:endParaRPr lang="en-US"/>
          </a:p>
        </p:txBody>
      </p:sp>
    </p:spTree>
    <p:extLst>
      <p:ext uri="{BB962C8B-B14F-4D97-AF65-F5344CB8AC3E}">
        <p14:creationId xmlns:p14="http://schemas.microsoft.com/office/powerpoint/2010/main" val="4260240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69366E16-13E4-45EC-B30E-01CB3FD04C88}" type="datetimeFigureOut">
              <a:rPr lang="en-US" smtClean="0"/>
              <a:t>2/2/2015</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1AA02EFA-3EEA-431D-AC02-CCDE6A36E0A5}" type="slidenum">
              <a:rPr lang="en-US" smtClean="0"/>
              <a:t>‹#›</a:t>
            </a:fld>
            <a:endParaRPr lang="en-US"/>
          </a:p>
        </p:txBody>
      </p:sp>
    </p:spTree>
    <p:extLst>
      <p:ext uri="{BB962C8B-B14F-4D97-AF65-F5344CB8AC3E}">
        <p14:creationId xmlns:p14="http://schemas.microsoft.com/office/powerpoint/2010/main" val="1890232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9366E16-13E4-45EC-B30E-01CB3FD04C88}" type="datetimeFigureOut">
              <a:rPr lang="en-US" smtClean="0"/>
              <a:t>2/2/2015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AA02EFA-3EEA-431D-AC02-CCDE6A36E0A5}" type="slidenum">
              <a:rPr lang="en-US" smtClean="0"/>
              <a:t>‹#›</a:t>
            </a:fld>
            <a:endParaRPr lang="en-US"/>
          </a:p>
        </p:txBody>
      </p:sp>
    </p:spTree>
    <p:extLst>
      <p:ext uri="{BB962C8B-B14F-4D97-AF65-F5344CB8AC3E}">
        <p14:creationId xmlns:p14="http://schemas.microsoft.com/office/powerpoint/2010/main" val="1106044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69366E16-13E4-45EC-B30E-01CB3FD04C88}" type="datetimeFigureOut">
              <a:rPr lang="en-US" smtClean="0"/>
              <a:t>2/2/2015</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1AA02EFA-3EEA-431D-AC02-CCDE6A36E0A5}" type="slidenum">
              <a:rPr lang="en-US" smtClean="0"/>
              <a:t>‹#›</a:t>
            </a:fld>
            <a:endParaRPr lang="en-US"/>
          </a:p>
        </p:txBody>
      </p:sp>
    </p:spTree>
    <p:extLst>
      <p:ext uri="{BB962C8B-B14F-4D97-AF65-F5344CB8AC3E}">
        <p14:creationId xmlns:p14="http://schemas.microsoft.com/office/powerpoint/2010/main" val="2214612967"/>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hyperlink" Target="http://www.uptodate.com/contents/overview-of-papillary-thyroid-cancer/contributors" TargetMode="Externa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4169" y="1078173"/>
            <a:ext cx="9869900" cy="1961648"/>
          </a:xfrm>
        </p:spPr>
        <p:txBody>
          <a:bodyPr/>
          <a:lstStyle/>
          <a:p>
            <a:pPr algn="ctr"/>
            <a:r>
              <a:rPr lang="en-US" sz="4800" dirty="0" smtClean="0"/>
              <a:t>Management of Loco-regional Metastasis in DTC</a:t>
            </a:r>
            <a:br>
              <a:rPr lang="en-US" sz="4800" dirty="0" smtClean="0"/>
            </a:br>
            <a:endParaRPr lang="en-US" sz="2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06590" y="2212348"/>
            <a:ext cx="3119718" cy="3213302"/>
          </a:xfrm>
          <a:prstGeom prst="ellipse">
            <a:avLst/>
          </a:prstGeom>
          <a:ln>
            <a:noFill/>
          </a:ln>
          <a:effectLst>
            <a:softEdge rad="112500"/>
          </a:effectLst>
        </p:spPr>
      </p:pic>
      <p:sp>
        <p:nvSpPr>
          <p:cNvPr id="7" name="TextBox 6"/>
          <p:cNvSpPr txBox="1"/>
          <p:nvPr/>
        </p:nvSpPr>
        <p:spPr>
          <a:xfrm>
            <a:off x="571287" y="4548487"/>
            <a:ext cx="5968621" cy="1754326"/>
          </a:xfrm>
          <a:prstGeom prst="rect">
            <a:avLst/>
          </a:prstGeom>
          <a:noFill/>
        </p:spPr>
        <p:txBody>
          <a:bodyPr wrap="square" rtlCol="0">
            <a:spAutoFit/>
          </a:bodyPr>
          <a:lstStyle/>
          <a:p>
            <a:pPr algn="ctr"/>
            <a:r>
              <a:rPr lang="en-US" dirty="0" err="1" smtClean="0"/>
              <a:t>H.kadkhodazadeh</a:t>
            </a:r>
            <a:r>
              <a:rPr lang="en-US" dirty="0"/>
              <a:t/>
            </a:r>
            <a:br>
              <a:rPr lang="en-US" dirty="0"/>
            </a:br>
            <a:r>
              <a:rPr lang="en-US" dirty="0"/>
              <a:t>Endocrinology Fellowship</a:t>
            </a:r>
            <a:br>
              <a:rPr lang="en-US" dirty="0"/>
            </a:br>
            <a:r>
              <a:rPr lang="en-US" dirty="0"/>
              <a:t>Research Institute for </a:t>
            </a:r>
            <a:r>
              <a:rPr lang="en-US" dirty="0" smtClean="0"/>
              <a:t>Endocrine sciences</a:t>
            </a:r>
            <a:r>
              <a:rPr lang="en-US" dirty="0"/>
              <a:t/>
            </a:r>
            <a:br>
              <a:rPr lang="en-US" dirty="0"/>
            </a:br>
            <a:r>
              <a:rPr lang="en-US" dirty="0" err="1"/>
              <a:t>Shahid</a:t>
            </a:r>
            <a:r>
              <a:rPr lang="en-US" dirty="0"/>
              <a:t> </a:t>
            </a:r>
            <a:r>
              <a:rPr lang="en-US" dirty="0" err="1"/>
              <a:t>Beheshti</a:t>
            </a:r>
            <a:r>
              <a:rPr lang="en-US" dirty="0"/>
              <a:t> </a:t>
            </a:r>
            <a:r>
              <a:rPr lang="en-US" dirty="0" smtClean="0"/>
              <a:t>University of </a:t>
            </a:r>
            <a:r>
              <a:rPr lang="en-US" dirty="0"/>
              <a:t>Medical Sciences</a:t>
            </a:r>
            <a:br>
              <a:rPr lang="en-US" dirty="0"/>
            </a:br>
            <a:r>
              <a:rPr lang="en-US" dirty="0" err="1"/>
              <a:t>february</a:t>
            </a:r>
            <a:r>
              <a:rPr lang="en-US" dirty="0"/>
              <a:t> 2nd, </a:t>
            </a:r>
            <a:r>
              <a:rPr lang="en-US" dirty="0" smtClean="0"/>
              <a:t>2015, Tehran</a:t>
            </a:r>
            <a:r>
              <a:rPr lang="en-US" dirty="0"/>
              <a:t/>
            </a:r>
            <a:br>
              <a:rPr lang="en-US" dirty="0"/>
            </a:br>
            <a:endParaRPr lang="en-US" dirty="0"/>
          </a:p>
        </p:txBody>
      </p:sp>
    </p:spTree>
    <p:extLst>
      <p:ext uri="{BB962C8B-B14F-4D97-AF65-F5344CB8AC3E}">
        <p14:creationId xmlns:p14="http://schemas.microsoft.com/office/powerpoint/2010/main" val="20679800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492" y="963985"/>
            <a:ext cx="11133438" cy="4832092"/>
          </a:xfrm>
          <a:prstGeom prst="rect">
            <a:avLst/>
          </a:prstGeom>
        </p:spPr>
        <p:txBody>
          <a:bodyPr wrap="square">
            <a:spAutoFit/>
          </a:bodyPr>
          <a:lstStyle/>
          <a:p>
            <a:r>
              <a:rPr lang="en-US" sz="2800" dirty="0" smtClean="0"/>
              <a:t>                                         burry picking</a:t>
            </a:r>
          </a:p>
          <a:p>
            <a:endParaRPr lang="en-US" sz="2800" dirty="0"/>
          </a:p>
          <a:p>
            <a:r>
              <a:rPr lang="en-US" sz="2800" dirty="0" smtClean="0"/>
              <a:t>used mainly in the 60s and 70s only suspicious and/or enlarged  lymph nodes are removed &amp;Cannot achieve complete</a:t>
            </a:r>
            <a:endParaRPr lang="en-US" sz="2800" dirty="0"/>
          </a:p>
          <a:p>
            <a:r>
              <a:rPr lang="en-US" sz="2800" dirty="0"/>
              <a:t>removal </a:t>
            </a:r>
            <a:r>
              <a:rPr lang="en-US" sz="2800" dirty="0" smtClean="0"/>
              <a:t>of metastatic.</a:t>
            </a:r>
          </a:p>
          <a:p>
            <a:endParaRPr lang="en-US" sz="2800" dirty="0" smtClean="0"/>
          </a:p>
          <a:p>
            <a:endParaRPr lang="en-US" sz="2800" dirty="0"/>
          </a:p>
          <a:p>
            <a:r>
              <a:rPr lang="en-US" sz="2800" dirty="0"/>
              <a:t>Nowadays, </a:t>
            </a:r>
            <a:r>
              <a:rPr lang="en-US" sz="2800" dirty="0" smtClean="0"/>
              <a:t>selective neck dissection(a compartment-oriented procedure)is the preferred type of </a:t>
            </a:r>
            <a:r>
              <a:rPr lang="en-US" sz="2800" dirty="0" err="1" smtClean="0"/>
              <a:t>surgery,which</a:t>
            </a:r>
            <a:r>
              <a:rPr lang="en-US" sz="2800" dirty="0" smtClean="0"/>
              <a:t> avoids the increased morbidity of the more extensive dissections</a:t>
            </a:r>
            <a:r>
              <a:rPr lang="en-US" sz="2800" dirty="0"/>
              <a:t>, </a:t>
            </a:r>
            <a:r>
              <a:rPr lang="en-US" sz="2800" dirty="0" smtClean="0"/>
              <a:t>while at the same time minimizes </a:t>
            </a:r>
            <a:r>
              <a:rPr lang="en-US" sz="2800" dirty="0" err="1" smtClean="0"/>
              <a:t>localrecurrence</a:t>
            </a:r>
            <a:r>
              <a:rPr lang="en-US" sz="2800" dirty="0" smtClean="0"/>
              <a:t> rate.</a:t>
            </a:r>
            <a:endParaRPr lang="en-US" sz="2800" dirty="0"/>
          </a:p>
        </p:txBody>
      </p:sp>
    </p:spTree>
    <p:extLst>
      <p:ext uri="{BB962C8B-B14F-4D97-AF65-F5344CB8AC3E}">
        <p14:creationId xmlns:p14="http://schemas.microsoft.com/office/powerpoint/2010/main" val="7816158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solidFill>
                  <a:schemeClr val="accent1">
                    <a:lumMod val="60000"/>
                    <a:lumOff val="40000"/>
                  </a:schemeClr>
                </a:solidFill>
              </a:rPr>
              <a:t>Agenda:</a:t>
            </a:r>
            <a:endParaRPr lang="en-US" sz="4400" b="1" dirty="0">
              <a:solidFill>
                <a:schemeClr val="accent1">
                  <a:lumMod val="60000"/>
                  <a:lumOff val="40000"/>
                </a:schemeClr>
              </a:solidFill>
            </a:endParaRPr>
          </a:p>
        </p:txBody>
      </p:sp>
      <p:sp>
        <p:nvSpPr>
          <p:cNvPr id="3" name="Content Placeholder 2"/>
          <p:cNvSpPr>
            <a:spLocks noGrp="1"/>
          </p:cNvSpPr>
          <p:nvPr>
            <p:ph idx="1"/>
          </p:nvPr>
        </p:nvSpPr>
        <p:spPr>
          <a:xfrm>
            <a:off x="383060" y="1405719"/>
            <a:ext cx="11067412" cy="4941535"/>
          </a:xfrm>
        </p:spPr>
        <p:txBody>
          <a:bodyPr>
            <a:normAutofit fontScale="92500" lnSpcReduction="10000"/>
          </a:bodyPr>
          <a:lstStyle/>
          <a:p>
            <a:r>
              <a:rPr lang="en-US" sz="2400" dirty="0" smtClean="0"/>
              <a:t>Definition loco-regional metastasis in DTC</a:t>
            </a:r>
          </a:p>
          <a:p>
            <a:endParaRPr lang="en-US" sz="2400" dirty="0"/>
          </a:p>
          <a:p>
            <a:r>
              <a:rPr lang="en-US" sz="3000" b="1" dirty="0">
                <a:solidFill>
                  <a:schemeClr val="accent1">
                    <a:lumMod val="60000"/>
                    <a:lumOff val="40000"/>
                  </a:schemeClr>
                </a:solidFill>
              </a:rPr>
              <a:t>I</a:t>
            </a:r>
            <a:r>
              <a:rPr lang="en-US" sz="3000" b="1" dirty="0" smtClean="0">
                <a:solidFill>
                  <a:schemeClr val="accent1">
                    <a:lumMod val="60000"/>
                    <a:lumOff val="40000"/>
                  </a:schemeClr>
                </a:solidFill>
              </a:rPr>
              <a:t>ntroduction</a:t>
            </a:r>
          </a:p>
          <a:p>
            <a:pPr marL="0" indent="0">
              <a:buNone/>
            </a:pPr>
            <a:endParaRPr lang="en-US" sz="2400" dirty="0" smtClean="0"/>
          </a:p>
          <a:p>
            <a:r>
              <a:rPr lang="en-US" sz="2400" dirty="0" smtClean="0"/>
              <a:t>Risk factors for recurrence</a:t>
            </a:r>
          </a:p>
          <a:p>
            <a:pPr marL="0" indent="0">
              <a:buNone/>
            </a:pPr>
            <a:endParaRPr lang="en-US" sz="2400" dirty="0" smtClean="0"/>
          </a:p>
          <a:p>
            <a:r>
              <a:rPr lang="en-US" sz="2400" dirty="0" smtClean="0"/>
              <a:t>Imaging modality</a:t>
            </a:r>
          </a:p>
          <a:p>
            <a:pPr marL="0" indent="0">
              <a:buNone/>
            </a:pPr>
            <a:endParaRPr lang="en-US" sz="2400" dirty="0" smtClean="0"/>
          </a:p>
          <a:p>
            <a:r>
              <a:rPr lang="en-US" sz="2400" dirty="0" smtClean="0"/>
              <a:t>Treatment strategies : surgery/RAI/Ethanol injection/radiotherapy</a:t>
            </a:r>
          </a:p>
          <a:p>
            <a:endParaRPr lang="en-US" sz="2400" dirty="0"/>
          </a:p>
          <a:p>
            <a:r>
              <a:rPr lang="en-US" sz="2400" dirty="0"/>
              <a:t>Recent studies</a:t>
            </a:r>
            <a:endParaRPr lang="en-US" dirty="0"/>
          </a:p>
        </p:txBody>
      </p:sp>
    </p:spTree>
    <p:extLst>
      <p:ext uri="{BB962C8B-B14F-4D97-AF65-F5344CB8AC3E}">
        <p14:creationId xmlns:p14="http://schemas.microsoft.com/office/powerpoint/2010/main" val="30719739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4457" y="1110208"/>
            <a:ext cx="11002614" cy="4893647"/>
          </a:xfrm>
          <a:prstGeom prst="rect">
            <a:avLst/>
          </a:prstGeom>
        </p:spPr>
        <p:txBody>
          <a:bodyPr wrap="square">
            <a:spAutoFit/>
          </a:bodyPr>
          <a:lstStyle/>
          <a:p>
            <a:endParaRPr lang="en-US" sz="2400" dirty="0" smtClean="0"/>
          </a:p>
          <a:p>
            <a:pPr algn="justLow"/>
            <a:r>
              <a:rPr lang="en-US" sz="2400" dirty="0"/>
              <a:t>Regional lymph node metastases are present at the time of diagnosis in 20–90% of patients with PTC and lesser patients with other </a:t>
            </a:r>
            <a:r>
              <a:rPr lang="en-US" sz="2400" dirty="0" err="1"/>
              <a:t>histotypes</a:t>
            </a:r>
            <a:r>
              <a:rPr lang="en-US" sz="2400" dirty="0"/>
              <a:t>. </a:t>
            </a:r>
          </a:p>
          <a:p>
            <a:pPr algn="justLow"/>
            <a:endParaRPr lang="en-US" sz="2400" dirty="0"/>
          </a:p>
          <a:p>
            <a:pPr algn="justLow"/>
            <a:endParaRPr lang="en-US" sz="2400" dirty="0"/>
          </a:p>
          <a:p>
            <a:pPr algn="justLow"/>
            <a:r>
              <a:rPr lang="en-US" sz="2400" dirty="0" err="1"/>
              <a:t>Mazzaferri</a:t>
            </a:r>
            <a:r>
              <a:rPr lang="en-US" sz="2400" dirty="0"/>
              <a:t> and </a:t>
            </a:r>
            <a:r>
              <a:rPr lang="en-US" sz="2400" dirty="0" err="1" smtClean="0"/>
              <a:t>Jhiang</a:t>
            </a:r>
            <a:r>
              <a:rPr lang="en-US" sz="2400" dirty="0" smtClean="0"/>
              <a:t>: tumor </a:t>
            </a:r>
            <a:r>
              <a:rPr lang="en-US" sz="2400" dirty="0"/>
              <a:t>recurrence rates were 30% during postoperative </a:t>
            </a:r>
            <a:r>
              <a:rPr lang="en-US" sz="2400" dirty="0" smtClean="0"/>
              <a:t>surveillance and that approximately </a:t>
            </a:r>
            <a:r>
              <a:rPr lang="en-US" sz="2400" dirty="0"/>
              <a:t>66% of these </a:t>
            </a:r>
            <a:r>
              <a:rPr lang="en-US" sz="2400" dirty="0" smtClean="0"/>
              <a:t>recurrences were </a:t>
            </a:r>
            <a:r>
              <a:rPr lang="en-US" sz="2400" dirty="0"/>
              <a:t>detected within 10 years of the initial therapy</a:t>
            </a:r>
          </a:p>
          <a:p>
            <a:endParaRPr lang="en-US" sz="2400" dirty="0" smtClean="0"/>
          </a:p>
          <a:p>
            <a:endParaRPr lang="en-US" sz="2400" dirty="0"/>
          </a:p>
          <a:p>
            <a:r>
              <a:rPr lang="en-US" sz="2400" dirty="0" smtClean="0"/>
              <a:t> </a:t>
            </a:r>
          </a:p>
          <a:p>
            <a:endParaRPr lang="en-US" sz="2400" dirty="0"/>
          </a:p>
          <a:p>
            <a:endParaRPr lang="en-US" sz="2400" dirty="0"/>
          </a:p>
        </p:txBody>
      </p:sp>
    </p:spTree>
    <p:extLst>
      <p:ext uri="{BB962C8B-B14F-4D97-AF65-F5344CB8AC3E}">
        <p14:creationId xmlns:p14="http://schemas.microsoft.com/office/powerpoint/2010/main" val="26430777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199" y="981635"/>
            <a:ext cx="10878672" cy="3970318"/>
          </a:xfrm>
          <a:prstGeom prst="rect">
            <a:avLst/>
          </a:prstGeom>
          <a:noFill/>
        </p:spPr>
        <p:txBody>
          <a:bodyPr wrap="square" rtlCol="0">
            <a:spAutoFit/>
          </a:bodyPr>
          <a:lstStyle/>
          <a:p>
            <a:pPr algn="justLow"/>
            <a:endParaRPr lang="en-US" sz="2800" dirty="0" smtClean="0"/>
          </a:p>
          <a:p>
            <a:pPr marL="457200" indent="-457200" algn="justLow">
              <a:buFont typeface="Wingdings" panose="05000000000000000000" pitchFamily="2" charset="2"/>
              <a:buChar char="v"/>
            </a:pPr>
            <a:r>
              <a:rPr lang="en-US" sz="2800" dirty="0" smtClean="0"/>
              <a:t>PTC lymph node metastases are reported by some to have no clinically important effect on outcome in low risk patients.</a:t>
            </a:r>
          </a:p>
          <a:p>
            <a:pPr marL="457200" indent="-457200" algn="justLow">
              <a:buFont typeface="Wingdings" panose="05000000000000000000" pitchFamily="2" charset="2"/>
              <a:buChar char="v"/>
            </a:pPr>
            <a:endParaRPr lang="en-US" sz="2800" dirty="0"/>
          </a:p>
          <a:p>
            <a:pPr marL="457200" indent="-457200" algn="justLow">
              <a:buFont typeface="Wingdings" panose="05000000000000000000" pitchFamily="2" charset="2"/>
              <a:buChar char="v"/>
            </a:pPr>
            <a:r>
              <a:rPr lang="en-US" sz="2800" dirty="0" smtClean="0"/>
              <a:t> SEER database: among 9904 patients with PTC, lymph node metastases, age&gt;45 years, distant metastasis, and large tumor size significantly predicted poor outcome on multivariate analysis.</a:t>
            </a:r>
            <a:endParaRPr lang="en-US" sz="2800" dirty="0"/>
          </a:p>
        </p:txBody>
      </p:sp>
    </p:spTree>
    <p:extLst>
      <p:ext uri="{BB962C8B-B14F-4D97-AF65-F5344CB8AC3E}">
        <p14:creationId xmlns:p14="http://schemas.microsoft.com/office/powerpoint/2010/main" val="35725504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501" y="800100"/>
            <a:ext cx="10229850" cy="4739759"/>
          </a:xfrm>
          <a:prstGeom prst="rect">
            <a:avLst/>
          </a:prstGeom>
          <a:noFill/>
        </p:spPr>
        <p:txBody>
          <a:bodyPr wrap="square" rtlCol="0">
            <a:spAutoFit/>
          </a:bodyPr>
          <a:lstStyle/>
          <a:p>
            <a:pPr algn="justLow"/>
            <a:r>
              <a:rPr lang="en-US" sz="3200" dirty="0" smtClean="0"/>
              <a:t>Another recent SEER registry study</a:t>
            </a:r>
            <a:r>
              <a:rPr lang="en-US" sz="2800" dirty="0" smtClean="0"/>
              <a:t>: </a:t>
            </a:r>
          </a:p>
          <a:p>
            <a:pPr algn="justLow"/>
            <a:endParaRPr lang="en-US" sz="2800" dirty="0"/>
          </a:p>
          <a:p>
            <a:pPr algn="justLow"/>
            <a:endParaRPr lang="en-US" sz="2800" dirty="0" smtClean="0"/>
          </a:p>
          <a:p>
            <a:pPr algn="justLow"/>
            <a:endParaRPr lang="en-US" sz="2800" dirty="0" smtClean="0"/>
          </a:p>
          <a:p>
            <a:pPr algn="justLow"/>
            <a:endParaRPr lang="en-US" sz="2800" dirty="0" smtClean="0"/>
          </a:p>
          <a:p>
            <a:pPr marL="457200" indent="-457200" algn="justLow">
              <a:buFont typeface="Wingdings" panose="05000000000000000000" pitchFamily="2" charset="2"/>
              <a:buChar char="ü"/>
            </a:pPr>
            <a:r>
              <a:rPr lang="en-US" sz="2800" dirty="0" smtClean="0"/>
              <a:t>Cervical lymph node metastases conferred an independent risk of decreased survival, but only in patients with FTC and patients with PTC over age 45 years.</a:t>
            </a:r>
          </a:p>
          <a:p>
            <a:pPr algn="justLow"/>
            <a:endParaRPr lang="en-US" sz="2800" dirty="0" smtClean="0"/>
          </a:p>
          <a:p>
            <a:pPr algn="justLow"/>
            <a:endParaRPr lang="en-US" dirty="0"/>
          </a:p>
        </p:txBody>
      </p:sp>
    </p:spTree>
    <p:extLst>
      <p:ext uri="{BB962C8B-B14F-4D97-AF65-F5344CB8AC3E}">
        <p14:creationId xmlns:p14="http://schemas.microsoft.com/office/powerpoint/2010/main" val="1092622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solidFill>
                  <a:schemeClr val="accent1">
                    <a:lumMod val="60000"/>
                    <a:lumOff val="40000"/>
                  </a:schemeClr>
                </a:solidFill>
              </a:rPr>
              <a:t>Agenda:</a:t>
            </a:r>
            <a:endParaRPr lang="en-US" sz="4400" b="1" dirty="0">
              <a:solidFill>
                <a:schemeClr val="accent1">
                  <a:lumMod val="60000"/>
                  <a:lumOff val="40000"/>
                </a:schemeClr>
              </a:solidFill>
            </a:endParaRPr>
          </a:p>
        </p:txBody>
      </p:sp>
      <p:sp>
        <p:nvSpPr>
          <p:cNvPr id="3" name="Content Placeholder 2"/>
          <p:cNvSpPr>
            <a:spLocks noGrp="1"/>
          </p:cNvSpPr>
          <p:nvPr>
            <p:ph idx="1"/>
          </p:nvPr>
        </p:nvSpPr>
        <p:spPr>
          <a:xfrm>
            <a:off x="383060" y="1405719"/>
            <a:ext cx="11067412" cy="4941535"/>
          </a:xfrm>
        </p:spPr>
        <p:txBody>
          <a:bodyPr>
            <a:normAutofit fontScale="92500" lnSpcReduction="10000"/>
          </a:bodyPr>
          <a:lstStyle/>
          <a:p>
            <a:r>
              <a:rPr lang="en-US" sz="2400" dirty="0" smtClean="0"/>
              <a:t>Definition loco-regional metastasis in DTC</a:t>
            </a:r>
          </a:p>
          <a:p>
            <a:endParaRPr lang="en-US" sz="2400" dirty="0"/>
          </a:p>
          <a:p>
            <a:r>
              <a:rPr lang="en-US" sz="2400" dirty="0"/>
              <a:t>I</a:t>
            </a:r>
            <a:r>
              <a:rPr lang="en-US" sz="2400" dirty="0" smtClean="0"/>
              <a:t>ntroduction</a:t>
            </a:r>
          </a:p>
          <a:p>
            <a:pPr marL="0" indent="0">
              <a:buNone/>
            </a:pPr>
            <a:endParaRPr lang="en-US" sz="2400" dirty="0" smtClean="0"/>
          </a:p>
          <a:p>
            <a:r>
              <a:rPr lang="en-US" sz="3000" b="1" dirty="0" smtClean="0">
                <a:solidFill>
                  <a:schemeClr val="accent1">
                    <a:lumMod val="60000"/>
                    <a:lumOff val="40000"/>
                  </a:schemeClr>
                </a:solidFill>
              </a:rPr>
              <a:t>Risk factors for recurrence</a:t>
            </a:r>
          </a:p>
          <a:p>
            <a:pPr marL="0" indent="0">
              <a:buNone/>
            </a:pPr>
            <a:endParaRPr lang="en-US" sz="3000" b="1" dirty="0" smtClean="0">
              <a:solidFill>
                <a:schemeClr val="accent1">
                  <a:lumMod val="60000"/>
                  <a:lumOff val="40000"/>
                </a:schemeClr>
              </a:solidFill>
            </a:endParaRPr>
          </a:p>
          <a:p>
            <a:r>
              <a:rPr lang="en-US" sz="2400" dirty="0" smtClean="0"/>
              <a:t>Imaging modality</a:t>
            </a:r>
          </a:p>
          <a:p>
            <a:pPr marL="0" indent="0">
              <a:buNone/>
            </a:pPr>
            <a:endParaRPr lang="en-US" sz="2400" dirty="0" smtClean="0"/>
          </a:p>
          <a:p>
            <a:r>
              <a:rPr lang="en-US" sz="2400" dirty="0" smtClean="0"/>
              <a:t>Treatment strategies : surgery/RAI/Ethanol injection/radiotherapy</a:t>
            </a:r>
          </a:p>
          <a:p>
            <a:endParaRPr lang="en-US" sz="2400" dirty="0"/>
          </a:p>
          <a:p>
            <a:r>
              <a:rPr lang="en-US" sz="2400" dirty="0"/>
              <a:t>Recent studies</a:t>
            </a:r>
            <a:endParaRPr lang="en-US" dirty="0"/>
          </a:p>
        </p:txBody>
      </p:sp>
    </p:spTree>
    <p:extLst>
      <p:ext uri="{BB962C8B-B14F-4D97-AF65-F5344CB8AC3E}">
        <p14:creationId xmlns:p14="http://schemas.microsoft.com/office/powerpoint/2010/main" val="30719739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0572" y="624114"/>
            <a:ext cx="9405257" cy="584775"/>
          </a:xfrm>
          <a:prstGeom prst="rect">
            <a:avLst/>
          </a:prstGeom>
          <a:noFill/>
        </p:spPr>
        <p:txBody>
          <a:bodyPr wrap="square" rtlCol="0">
            <a:spAutoFit/>
          </a:bodyPr>
          <a:lstStyle/>
          <a:p>
            <a:r>
              <a:rPr lang="en-US" sz="3200" b="1" dirty="0" smtClean="0">
                <a:solidFill>
                  <a:srgbClr val="FF0000"/>
                </a:solidFill>
              </a:rPr>
              <a:t>Significant Prognostic Lymph Node Metastasis:</a:t>
            </a:r>
            <a:endParaRPr lang="en-US" sz="3200" b="1" dirty="0">
              <a:solidFill>
                <a:srgbClr val="FF0000"/>
              </a:solidFill>
            </a:endParaRPr>
          </a:p>
        </p:txBody>
      </p:sp>
      <p:sp>
        <p:nvSpPr>
          <p:cNvPr id="3" name="TextBox 2"/>
          <p:cNvSpPr txBox="1"/>
          <p:nvPr/>
        </p:nvSpPr>
        <p:spPr>
          <a:xfrm>
            <a:off x="754743" y="1647817"/>
            <a:ext cx="10595427" cy="1938992"/>
          </a:xfrm>
          <a:prstGeom prst="rect">
            <a:avLst/>
          </a:prstGeom>
          <a:noFill/>
        </p:spPr>
        <p:txBody>
          <a:bodyPr wrap="square" rtlCol="0">
            <a:spAutoFit/>
          </a:bodyPr>
          <a:lstStyle/>
          <a:p>
            <a:pPr marL="342900" indent="-342900">
              <a:buFont typeface="Wingdings" pitchFamily="2" charset="2"/>
              <a:buChar char="v"/>
            </a:pPr>
            <a:r>
              <a:rPr lang="en-US" sz="2400" dirty="0"/>
              <a:t>larger than 3 </a:t>
            </a:r>
            <a:r>
              <a:rPr lang="en-US" sz="2400" dirty="0" smtClean="0"/>
              <a:t>cm</a:t>
            </a:r>
          </a:p>
          <a:p>
            <a:endParaRPr lang="en-US" sz="2400" dirty="0" smtClean="0"/>
          </a:p>
          <a:p>
            <a:pPr marL="342900" indent="-342900">
              <a:buFont typeface="Wingdings" pitchFamily="2" charset="2"/>
              <a:buChar char="v"/>
            </a:pPr>
            <a:r>
              <a:rPr lang="en-US" sz="2400" dirty="0" err="1" smtClean="0"/>
              <a:t>extranodal</a:t>
            </a:r>
            <a:r>
              <a:rPr lang="en-US" sz="2400" dirty="0" smtClean="0"/>
              <a:t> extension</a:t>
            </a:r>
          </a:p>
          <a:p>
            <a:pPr marL="342900" indent="-342900">
              <a:buFont typeface="Wingdings" pitchFamily="2" charset="2"/>
              <a:buChar char="v"/>
            </a:pPr>
            <a:endParaRPr lang="en-US" sz="2400" dirty="0"/>
          </a:p>
          <a:p>
            <a:pPr marL="342900" indent="-342900">
              <a:buFont typeface="Wingdings" pitchFamily="2" charset="2"/>
              <a:buChar char="v"/>
            </a:pPr>
            <a:r>
              <a:rPr lang="en-US" sz="2400" dirty="0" smtClean="0"/>
              <a:t>metastasis </a:t>
            </a:r>
            <a:r>
              <a:rPr lang="en-US" sz="2400" dirty="0"/>
              <a:t>present in </a:t>
            </a:r>
            <a:r>
              <a:rPr lang="en-US" sz="2400" dirty="0" smtClean="0"/>
              <a:t>more than five nodes</a:t>
            </a:r>
            <a:endParaRPr lang="en-US" sz="2400" dirty="0"/>
          </a:p>
        </p:txBody>
      </p:sp>
      <p:sp>
        <p:nvSpPr>
          <p:cNvPr id="4" name="TextBox 3"/>
          <p:cNvSpPr txBox="1"/>
          <p:nvPr/>
        </p:nvSpPr>
        <p:spPr>
          <a:xfrm>
            <a:off x="261257" y="6001871"/>
            <a:ext cx="11393714" cy="523220"/>
          </a:xfrm>
          <a:prstGeom prst="rect">
            <a:avLst/>
          </a:prstGeom>
          <a:noFill/>
        </p:spPr>
        <p:txBody>
          <a:bodyPr wrap="square" rtlCol="0">
            <a:spAutoFit/>
          </a:bodyPr>
          <a:lstStyle/>
          <a:p>
            <a:r>
              <a:rPr lang="en-US" sz="1400" dirty="0"/>
              <a:t>Ralph P. </a:t>
            </a:r>
            <a:r>
              <a:rPr lang="en-US" sz="1400" dirty="0" err="1"/>
              <a:t>Tufano</a:t>
            </a:r>
            <a:r>
              <a:rPr lang="en-US" sz="1400" dirty="0"/>
              <a:t> et al, Management of Recurrent/Persistent </a:t>
            </a:r>
            <a:r>
              <a:rPr lang="en-US" sz="1400" dirty="0" smtClean="0"/>
              <a:t>Nodal Disease </a:t>
            </a:r>
            <a:r>
              <a:rPr lang="en-US" sz="1400" dirty="0"/>
              <a:t>in Patients with Differentiated Thyroid </a:t>
            </a:r>
            <a:r>
              <a:rPr lang="en-US" sz="1400" dirty="0" smtClean="0"/>
              <a:t>Cancer: A Critical  Review </a:t>
            </a:r>
            <a:r>
              <a:rPr lang="en-US" sz="1400" dirty="0"/>
              <a:t>of the Risks and Benefits of </a:t>
            </a:r>
            <a:r>
              <a:rPr lang="en-US" sz="1400" dirty="0" smtClean="0"/>
              <a:t>Surgical Intervention </a:t>
            </a:r>
            <a:r>
              <a:rPr lang="en-US" sz="1400" dirty="0"/>
              <a:t>Versus Active </a:t>
            </a:r>
            <a:r>
              <a:rPr lang="en-US" sz="1400" dirty="0" smtClean="0"/>
              <a:t>Surveillance. 2015.</a:t>
            </a:r>
            <a:endParaRPr lang="en-US" sz="1400" dirty="0"/>
          </a:p>
        </p:txBody>
      </p:sp>
    </p:spTree>
    <p:extLst>
      <p:ext uri="{BB962C8B-B14F-4D97-AF65-F5344CB8AC3E}">
        <p14:creationId xmlns:p14="http://schemas.microsoft.com/office/powerpoint/2010/main" val="7592694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2551" y="555328"/>
            <a:ext cx="10231393" cy="6370975"/>
          </a:xfrm>
          <a:prstGeom prst="rect">
            <a:avLst/>
          </a:prstGeom>
        </p:spPr>
        <p:txBody>
          <a:bodyPr wrap="square">
            <a:spAutoFit/>
          </a:bodyPr>
          <a:lstStyle/>
          <a:p>
            <a:r>
              <a:rPr lang="en-US" sz="3600" dirty="0" smtClean="0"/>
              <a:t>Prognostic &amp; recurrence factors :</a:t>
            </a:r>
          </a:p>
          <a:p>
            <a:endParaRPr lang="en-US" sz="3600" dirty="0" smtClean="0"/>
          </a:p>
          <a:p>
            <a:pPr marL="342900" indent="-342900">
              <a:buFont typeface="Wingdings" panose="05000000000000000000" pitchFamily="2" charset="2"/>
              <a:buChar char="ü"/>
            </a:pPr>
            <a:r>
              <a:rPr lang="en-US" sz="2000" dirty="0" smtClean="0"/>
              <a:t>age </a:t>
            </a:r>
            <a:r>
              <a:rPr lang="en-US" sz="2000" dirty="0"/>
              <a:t>less than 15 years </a:t>
            </a:r>
            <a:r>
              <a:rPr lang="en-US" sz="2000" dirty="0" smtClean="0"/>
              <a:t>or greater </a:t>
            </a:r>
            <a:r>
              <a:rPr lang="en-US" sz="2000" dirty="0"/>
              <a:t>than or equal to 45 </a:t>
            </a:r>
            <a:r>
              <a:rPr lang="en-US" sz="2000" dirty="0" smtClean="0"/>
              <a:t>years </a:t>
            </a:r>
          </a:p>
          <a:p>
            <a:endParaRPr lang="en-US" sz="2000" dirty="0" smtClean="0"/>
          </a:p>
          <a:p>
            <a:pPr marL="342900" indent="-342900">
              <a:buFont typeface="Wingdings" panose="05000000000000000000" pitchFamily="2" charset="2"/>
              <a:buChar char="ü"/>
            </a:pPr>
            <a:r>
              <a:rPr lang="en-US" sz="2000" dirty="0" smtClean="0"/>
              <a:t>male gender </a:t>
            </a:r>
            <a:endParaRPr lang="en-US" sz="2400" dirty="0" smtClean="0"/>
          </a:p>
          <a:p>
            <a:endParaRPr lang="en-US" sz="2000" dirty="0" smtClean="0"/>
          </a:p>
          <a:p>
            <a:pPr marL="342900" indent="-342900">
              <a:buFont typeface="Wingdings" panose="05000000000000000000" pitchFamily="2" charset="2"/>
              <a:buChar char="ü"/>
            </a:pPr>
            <a:r>
              <a:rPr lang="en-US" sz="2000" dirty="0" smtClean="0"/>
              <a:t>tumor </a:t>
            </a:r>
            <a:r>
              <a:rPr lang="en-US" sz="2000" dirty="0"/>
              <a:t>size greater than 4 </a:t>
            </a:r>
            <a:r>
              <a:rPr lang="en-US" sz="2000" dirty="0" smtClean="0"/>
              <a:t>cm</a:t>
            </a:r>
          </a:p>
          <a:p>
            <a:r>
              <a:rPr lang="en-US" sz="2000" dirty="0" smtClean="0"/>
              <a:t> </a:t>
            </a:r>
          </a:p>
          <a:p>
            <a:pPr marL="342900" indent="-342900">
              <a:buFont typeface="Wingdings" panose="05000000000000000000" pitchFamily="2" charset="2"/>
              <a:buChar char="ü"/>
            </a:pPr>
            <a:r>
              <a:rPr lang="en-US" sz="2000" dirty="0" smtClean="0"/>
              <a:t>Follicular histology </a:t>
            </a:r>
            <a:r>
              <a:rPr lang="en-US" sz="2000" dirty="0"/>
              <a:t>or tall and columnar cell </a:t>
            </a:r>
            <a:r>
              <a:rPr lang="en-US" sz="2000" dirty="0" smtClean="0"/>
              <a:t>variants</a:t>
            </a:r>
          </a:p>
          <a:p>
            <a:endParaRPr lang="en-US" sz="2000" dirty="0" smtClean="0"/>
          </a:p>
          <a:p>
            <a:pPr marL="342900" indent="-342900">
              <a:buFont typeface="Wingdings" panose="05000000000000000000" pitchFamily="2" charset="2"/>
              <a:buChar char="ü"/>
            </a:pPr>
            <a:r>
              <a:rPr lang="en-US" sz="2000" dirty="0" smtClean="0"/>
              <a:t> </a:t>
            </a:r>
            <a:r>
              <a:rPr lang="en-US" sz="2000" dirty="0" err="1" smtClean="0"/>
              <a:t>multifocality</a:t>
            </a:r>
            <a:endParaRPr lang="en-US" sz="2000" dirty="0" smtClean="0"/>
          </a:p>
          <a:p>
            <a:r>
              <a:rPr lang="en-US" sz="2000" dirty="0" smtClean="0"/>
              <a:t> </a:t>
            </a:r>
          </a:p>
          <a:p>
            <a:pPr marL="342900" indent="-342900">
              <a:buFont typeface="Wingdings" panose="05000000000000000000" pitchFamily="2" charset="2"/>
              <a:buChar char="ü"/>
            </a:pPr>
            <a:r>
              <a:rPr lang="en-US" sz="2000" dirty="0" smtClean="0"/>
              <a:t>initial </a:t>
            </a:r>
            <a:r>
              <a:rPr lang="en-US" sz="2000" dirty="0"/>
              <a:t>local tumor </a:t>
            </a:r>
            <a:r>
              <a:rPr lang="en-US" sz="2000" dirty="0" smtClean="0"/>
              <a:t>invasion</a:t>
            </a:r>
          </a:p>
          <a:p>
            <a:endParaRPr lang="en-US" sz="2000" dirty="0"/>
          </a:p>
          <a:p>
            <a:pPr marL="342900" indent="-342900">
              <a:buFont typeface="Wingdings" panose="05000000000000000000" pitchFamily="2" charset="2"/>
              <a:buChar char="ü"/>
            </a:pPr>
            <a:r>
              <a:rPr lang="en-US" sz="2000" dirty="0" smtClean="0"/>
              <a:t> </a:t>
            </a:r>
            <a:r>
              <a:rPr lang="en-US" sz="2000" dirty="0"/>
              <a:t>regional lymph node metastasis </a:t>
            </a:r>
            <a:endParaRPr lang="en-US" sz="2000" dirty="0" smtClean="0"/>
          </a:p>
          <a:p>
            <a:r>
              <a:rPr lang="en-US" sz="2000" dirty="0" smtClean="0"/>
              <a:t> </a:t>
            </a:r>
          </a:p>
          <a:p>
            <a:pPr marL="342900" indent="-342900">
              <a:buFont typeface="Wingdings" panose="05000000000000000000" pitchFamily="2" charset="2"/>
              <a:buChar char="ü"/>
            </a:pPr>
            <a:r>
              <a:rPr lang="en-US" sz="2000" dirty="0" smtClean="0"/>
              <a:t>genotype –BRAF-positive tumors</a:t>
            </a:r>
          </a:p>
          <a:p>
            <a:endParaRPr lang="en-US" dirty="0"/>
          </a:p>
          <a:p>
            <a:endParaRPr lang="en-US" dirty="0"/>
          </a:p>
        </p:txBody>
      </p:sp>
    </p:spTree>
    <p:extLst>
      <p:ext uri="{BB962C8B-B14F-4D97-AF65-F5344CB8AC3E}">
        <p14:creationId xmlns:p14="http://schemas.microsoft.com/office/powerpoint/2010/main" val="404564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2856" y="522515"/>
            <a:ext cx="9681029" cy="954107"/>
          </a:xfrm>
          <a:prstGeom prst="rect">
            <a:avLst/>
          </a:prstGeom>
          <a:noFill/>
        </p:spPr>
        <p:txBody>
          <a:bodyPr wrap="square" rtlCol="0">
            <a:spAutoFit/>
          </a:bodyPr>
          <a:lstStyle/>
          <a:p>
            <a:r>
              <a:rPr lang="en-US" sz="2800" b="1" dirty="0">
                <a:solidFill>
                  <a:srgbClr val="FF0000"/>
                </a:solidFill>
              </a:rPr>
              <a:t>Biologic factors impacting virulence and likelihood </a:t>
            </a:r>
            <a:r>
              <a:rPr lang="en-US" sz="2800" b="1" dirty="0" smtClean="0">
                <a:solidFill>
                  <a:srgbClr val="FF0000"/>
                </a:solidFill>
              </a:rPr>
              <a:t>for progression </a:t>
            </a:r>
            <a:r>
              <a:rPr lang="en-US" sz="2800" b="1" dirty="0">
                <a:solidFill>
                  <a:srgbClr val="FF0000"/>
                </a:solidFill>
              </a:rPr>
              <a:t>of metastatic nodes</a:t>
            </a:r>
          </a:p>
        </p:txBody>
      </p:sp>
      <p:sp>
        <p:nvSpPr>
          <p:cNvPr id="3" name="TextBox 2"/>
          <p:cNvSpPr txBox="1"/>
          <p:nvPr/>
        </p:nvSpPr>
        <p:spPr>
          <a:xfrm>
            <a:off x="1741714" y="2220684"/>
            <a:ext cx="5384801" cy="2246769"/>
          </a:xfrm>
          <a:prstGeom prst="rect">
            <a:avLst/>
          </a:prstGeom>
          <a:noFill/>
        </p:spPr>
        <p:txBody>
          <a:bodyPr wrap="square" rtlCol="0">
            <a:spAutoFit/>
          </a:bodyPr>
          <a:lstStyle/>
          <a:p>
            <a:pPr marL="342900" indent="-342900">
              <a:buAutoNum type="alphaLcParenBoth"/>
            </a:pPr>
            <a:r>
              <a:rPr lang="en-US" sz="2800" dirty="0" smtClean="0"/>
              <a:t> Primary </a:t>
            </a:r>
            <a:r>
              <a:rPr lang="en-US" sz="2800" dirty="0"/>
              <a:t>tumor </a:t>
            </a:r>
            <a:r>
              <a:rPr lang="en-US" sz="2800" dirty="0" smtClean="0"/>
              <a:t>factors</a:t>
            </a:r>
          </a:p>
          <a:p>
            <a:endParaRPr lang="en-US" sz="2800" dirty="0" smtClean="0"/>
          </a:p>
          <a:p>
            <a:r>
              <a:rPr lang="en-US" sz="2800" dirty="0" smtClean="0"/>
              <a:t>(b) </a:t>
            </a:r>
            <a:r>
              <a:rPr lang="en-US" sz="2800" dirty="0"/>
              <a:t>Lymph node </a:t>
            </a:r>
            <a:r>
              <a:rPr lang="en-US" sz="2800" dirty="0" smtClean="0"/>
              <a:t>factors</a:t>
            </a:r>
          </a:p>
          <a:p>
            <a:endParaRPr lang="en-US" sz="2800" dirty="0" smtClean="0"/>
          </a:p>
          <a:p>
            <a:r>
              <a:rPr lang="en-US" sz="2800" dirty="0" smtClean="0"/>
              <a:t>(c) Patient </a:t>
            </a:r>
            <a:r>
              <a:rPr lang="en-US" sz="2800" dirty="0"/>
              <a:t>factors</a:t>
            </a:r>
          </a:p>
        </p:txBody>
      </p:sp>
      <p:sp>
        <p:nvSpPr>
          <p:cNvPr id="4" name="TextBox 3"/>
          <p:cNvSpPr txBox="1"/>
          <p:nvPr/>
        </p:nvSpPr>
        <p:spPr>
          <a:xfrm>
            <a:off x="261257" y="6016385"/>
            <a:ext cx="11393714" cy="523220"/>
          </a:xfrm>
          <a:prstGeom prst="rect">
            <a:avLst/>
          </a:prstGeom>
          <a:noFill/>
        </p:spPr>
        <p:txBody>
          <a:bodyPr wrap="square" rtlCol="0">
            <a:spAutoFit/>
          </a:bodyPr>
          <a:lstStyle/>
          <a:p>
            <a:r>
              <a:rPr lang="en-US" sz="1400" dirty="0"/>
              <a:t>Ralph P. </a:t>
            </a:r>
            <a:r>
              <a:rPr lang="en-US" sz="1400" dirty="0" err="1"/>
              <a:t>Tufano</a:t>
            </a:r>
            <a:r>
              <a:rPr lang="en-US" sz="1400" dirty="0"/>
              <a:t> et al, Management of Recurrent/Persistent </a:t>
            </a:r>
            <a:r>
              <a:rPr lang="en-US" sz="1400" dirty="0" smtClean="0"/>
              <a:t>Nodal Disease </a:t>
            </a:r>
            <a:r>
              <a:rPr lang="en-US" sz="1400" dirty="0"/>
              <a:t>in Patients with Differentiated Thyroid </a:t>
            </a:r>
            <a:r>
              <a:rPr lang="en-US" sz="1400" dirty="0" smtClean="0"/>
              <a:t>Cancer: A Critical  Review </a:t>
            </a:r>
            <a:r>
              <a:rPr lang="en-US" sz="1400" dirty="0"/>
              <a:t>of the Risks and Benefits of </a:t>
            </a:r>
            <a:r>
              <a:rPr lang="en-US" sz="1400" dirty="0" smtClean="0"/>
              <a:t>Surgical Intervention </a:t>
            </a:r>
            <a:r>
              <a:rPr lang="en-US" sz="1400" dirty="0"/>
              <a:t>Versus Active </a:t>
            </a:r>
            <a:r>
              <a:rPr lang="en-US" sz="1400" dirty="0" smtClean="0"/>
              <a:t>Surveillance. 2015.</a:t>
            </a:r>
            <a:endParaRPr lang="en-US" sz="1400" dirty="0"/>
          </a:p>
        </p:txBody>
      </p:sp>
    </p:spTree>
    <p:extLst>
      <p:ext uri="{BB962C8B-B14F-4D97-AF65-F5344CB8AC3E}">
        <p14:creationId xmlns:p14="http://schemas.microsoft.com/office/powerpoint/2010/main" val="23471984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1" y="1814285"/>
            <a:ext cx="11466286" cy="4524315"/>
          </a:xfrm>
          <a:prstGeom prst="rect">
            <a:avLst/>
          </a:prstGeom>
          <a:noFill/>
        </p:spPr>
        <p:txBody>
          <a:bodyPr wrap="square" rtlCol="0">
            <a:spAutoFit/>
          </a:bodyPr>
          <a:lstStyle/>
          <a:p>
            <a:pPr marL="342900" indent="-342900" algn="justLow">
              <a:buFont typeface="Wingdings" pitchFamily="2" charset="2"/>
              <a:buChar char="v"/>
            </a:pPr>
            <a:r>
              <a:rPr lang="en-US" sz="2400" dirty="0"/>
              <a:t>Adverse histology of the primary </a:t>
            </a:r>
            <a:r>
              <a:rPr lang="en-US" sz="2400" dirty="0" smtClean="0"/>
              <a:t>tumor (tall cell variant</a:t>
            </a:r>
            <a:r>
              <a:rPr lang="en-US" sz="2400" dirty="0"/>
              <a:t>, insular, poorly differentiated) is </a:t>
            </a:r>
            <a:r>
              <a:rPr lang="en-US" sz="2400" dirty="0" smtClean="0"/>
              <a:t>associated with  aggressiveness</a:t>
            </a:r>
            <a:endParaRPr lang="en-US" sz="2400" dirty="0"/>
          </a:p>
          <a:p>
            <a:pPr algn="justLow"/>
            <a:endParaRPr lang="en-US" sz="2400" dirty="0" smtClean="0"/>
          </a:p>
          <a:p>
            <a:pPr marL="342900" indent="-342900" algn="justLow">
              <a:buFont typeface="Wingdings" pitchFamily="2" charset="2"/>
              <a:buChar char="v"/>
            </a:pPr>
            <a:r>
              <a:rPr lang="en-US" sz="2400" dirty="0" smtClean="0"/>
              <a:t>The </a:t>
            </a:r>
            <a:r>
              <a:rPr lang="en-US" sz="2400" dirty="0"/>
              <a:t>change in </a:t>
            </a:r>
            <a:r>
              <a:rPr lang="en-US" sz="2400" dirty="0" err="1"/>
              <a:t>Tg</a:t>
            </a:r>
            <a:r>
              <a:rPr lang="en-US" sz="2400" dirty="0"/>
              <a:t> levels in the blood, namely a </a:t>
            </a:r>
            <a:r>
              <a:rPr lang="en-US" sz="2400" dirty="0" smtClean="0"/>
              <a:t>rapid </a:t>
            </a:r>
            <a:r>
              <a:rPr lang="en-US" sz="2400" dirty="0" err="1" smtClean="0"/>
              <a:t>Tg</a:t>
            </a:r>
            <a:r>
              <a:rPr lang="en-US" sz="2400" dirty="0" smtClean="0"/>
              <a:t> </a:t>
            </a:r>
            <a:r>
              <a:rPr lang="en-US" sz="2400" dirty="0"/>
              <a:t>level doubling time </a:t>
            </a:r>
            <a:r>
              <a:rPr lang="en-US" sz="2400" dirty="0" smtClean="0"/>
              <a:t>(&lt; </a:t>
            </a:r>
            <a:r>
              <a:rPr lang="en-US" sz="2400" dirty="0"/>
              <a:t>1 year and possibly &lt; </a:t>
            </a:r>
            <a:r>
              <a:rPr lang="en-US" sz="2400" dirty="0" smtClean="0"/>
              <a:t>3 years</a:t>
            </a:r>
            <a:r>
              <a:rPr lang="en-US" sz="2400" dirty="0"/>
              <a:t>) represents </a:t>
            </a:r>
            <a:r>
              <a:rPr lang="en-US" sz="2400" dirty="0" smtClean="0"/>
              <a:t>a dynamic </a:t>
            </a:r>
            <a:r>
              <a:rPr lang="en-US" sz="2400" dirty="0"/>
              <a:t>measure of a </a:t>
            </a:r>
            <a:r>
              <a:rPr lang="en-US" sz="2400" dirty="0" smtClean="0"/>
              <a:t>tumor’s virulence </a:t>
            </a:r>
            <a:r>
              <a:rPr lang="en-US" sz="2400" dirty="0"/>
              <a:t>and rate of growth in the absence of </a:t>
            </a:r>
            <a:r>
              <a:rPr lang="en-US" sz="2400" dirty="0" smtClean="0"/>
              <a:t>other disease. </a:t>
            </a:r>
          </a:p>
          <a:p>
            <a:pPr marL="342900" indent="-342900" algn="justLow">
              <a:buFont typeface="Wingdings" pitchFamily="2" charset="2"/>
              <a:buChar char="v"/>
            </a:pPr>
            <a:endParaRPr lang="en-US" sz="2400" dirty="0"/>
          </a:p>
          <a:p>
            <a:pPr marL="342900" indent="-342900" algn="justLow">
              <a:buFont typeface="Wingdings" pitchFamily="2" charset="2"/>
              <a:buChar char="v"/>
            </a:pPr>
            <a:r>
              <a:rPr lang="en-US" sz="2400" dirty="0"/>
              <a:t> </a:t>
            </a:r>
            <a:r>
              <a:rPr lang="en-US" sz="2400" dirty="0" smtClean="0"/>
              <a:t>The </a:t>
            </a:r>
            <a:r>
              <a:rPr lang="en-US" sz="2400" dirty="0"/>
              <a:t>inability of the tumor to concentrate </a:t>
            </a:r>
            <a:r>
              <a:rPr lang="en-US" sz="2400" dirty="0" smtClean="0"/>
              <a:t>RIA </a:t>
            </a:r>
            <a:r>
              <a:rPr lang="en-US" sz="2400" dirty="0"/>
              <a:t>or produce </a:t>
            </a:r>
            <a:r>
              <a:rPr lang="en-US" sz="2400" dirty="0" err="1" smtClean="0"/>
              <a:t>tg</a:t>
            </a:r>
            <a:endParaRPr lang="en-US" sz="2400" dirty="0" smtClean="0"/>
          </a:p>
          <a:p>
            <a:pPr algn="justLow"/>
            <a:endParaRPr lang="en-US" sz="2400" dirty="0"/>
          </a:p>
          <a:p>
            <a:pPr marL="342900" indent="-342900" algn="justLow">
              <a:buFont typeface="Wingdings" pitchFamily="2" charset="2"/>
              <a:buChar char="v"/>
            </a:pPr>
            <a:r>
              <a:rPr lang="en-US" sz="2400" dirty="0"/>
              <a:t> The presence of markedly </a:t>
            </a:r>
            <a:r>
              <a:rPr lang="en-US" sz="2400" dirty="0" smtClean="0"/>
              <a:t> FDG –PET -avid </a:t>
            </a:r>
            <a:r>
              <a:rPr lang="en-US" sz="2400" dirty="0"/>
              <a:t>disease</a:t>
            </a:r>
            <a:r>
              <a:rPr lang="en-US" sz="2400" dirty="0" smtClean="0"/>
              <a:t>.</a:t>
            </a:r>
          </a:p>
          <a:p>
            <a:pPr marL="342900" indent="-342900" algn="justLow">
              <a:buFont typeface="Wingdings" pitchFamily="2" charset="2"/>
              <a:buChar char="v"/>
            </a:pPr>
            <a:endParaRPr lang="en-US" sz="2400" dirty="0"/>
          </a:p>
          <a:p>
            <a:pPr algn="justLow"/>
            <a:endParaRPr lang="en-US" sz="2400" dirty="0"/>
          </a:p>
        </p:txBody>
      </p:sp>
      <p:sp>
        <p:nvSpPr>
          <p:cNvPr id="3" name="Rectangle 2"/>
          <p:cNvSpPr/>
          <p:nvPr/>
        </p:nvSpPr>
        <p:spPr>
          <a:xfrm>
            <a:off x="829467" y="414048"/>
            <a:ext cx="3871573" cy="523220"/>
          </a:xfrm>
          <a:prstGeom prst="rect">
            <a:avLst/>
          </a:prstGeom>
        </p:spPr>
        <p:txBody>
          <a:bodyPr wrap="none">
            <a:spAutoFit/>
          </a:bodyPr>
          <a:lstStyle/>
          <a:p>
            <a:r>
              <a:rPr lang="en-US" sz="2800" b="1" dirty="0">
                <a:solidFill>
                  <a:srgbClr val="FF0000"/>
                </a:solidFill>
              </a:rPr>
              <a:t>Primary tumor factors</a:t>
            </a:r>
          </a:p>
        </p:txBody>
      </p:sp>
      <p:sp>
        <p:nvSpPr>
          <p:cNvPr id="4" name="TextBox 3"/>
          <p:cNvSpPr txBox="1"/>
          <p:nvPr/>
        </p:nvSpPr>
        <p:spPr>
          <a:xfrm>
            <a:off x="261257" y="6001871"/>
            <a:ext cx="11393714" cy="523220"/>
          </a:xfrm>
          <a:prstGeom prst="rect">
            <a:avLst/>
          </a:prstGeom>
          <a:noFill/>
        </p:spPr>
        <p:txBody>
          <a:bodyPr wrap="square" rtlCol="0">
            <a:spAutoFit/>
          </a:bodyPr>
          <a:lstStyle/>
          <a:p>
            <a:r>
              <a:rPr lang="en-US" sz="1400" dirty="0"/>
              <a:t>Ralph P. </a:t>
            </a:r>
            <a:r>
              <a:rPr lang="en-US" sz="1400" dirty="0" err="1"/>
              <a:t>Tufano</a:t>
            </a:r>
            <a:r>
              <a:rPr lang="en-US" sz="1400" dirty="0"/>
              <a:t> et al, Management of Recurrent/Persistent </a:t>
            </a:r>
            <a:r>
              <a:rPr lang="en-US" sz="1400" dirty="0" smtClean="0"/>
              <a:t>Nodal Disease </a:t>
            </a:r>
            <a:r>
              <a:rPr lang="en-US" sz="1400" dirty="0"/>
              <a:t>in Patients with Differentiated Thyroid </a:t>
            </a:r>
            <a:r>
              <a:rPr lang="en-US" sz="1400" dirty="0" smtClean="0"/>
              <a:t>Cancer: A Critical  Review </a:t>
            </a:r>
            <a:r>
              <a:rPr lang="en-US" sz="1400" dirty="0"/>
              <a:t>of the Risks and Benefits of </a:t>
            </a:r>
            <a:r>
              <a:rPr lang="en-US" sz="1400" dirty="0" smtClean="0"/>
              <a:t>Surgical Intervention </a:t>
            </a:r>
            <a:r>
              <a:rPr lang="en-US" sz="1400" dirty="0"/>
              <a:t>Versus Active </a:t>
            </a:r>
            <a:r>
              <a:rPr lang="en-US" sz="1400" dirty="0" smtClean="0"/>
              <a:t>Surveillance. 2015.</a:t>
            </a:r>
            <a:endParaRPr lang="en-US" sz="1400" dirty="0"/>
          </a:p>
        </p:txBody>
      </p:sp>
    </p:spTree>
    <p:extLst>
      <p:ext uri="{BB962C8B-B14F-4D97-AF65-F5344CB8AC3E}">
        <p14:creationId xmlns:p14="http://schemas.microsoft.com/office/powerpoint/2010/main" val="23924525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solidFill>
                  <a:schemeClr val="accent1">
                    <a:lumMod val="60000"/>
                    <a:lumOff val="40000"/>
                  </a:schemeClr>
                </a:solidFill>
              </a:rPr>
              <a:t>Agenda:</a:t>
            </a:r>
            <a:endParaRPr lang="en-US" sz="4400" b="1" dirty="0">
              <a:solidFill>
                <a:schemeClr val="accent1">
                  <a:lumMod val="60000"/>
                  <a:lumOff val="40000"/>
                </a:schemeClr>
              </a:solidFill>
            </a:endParaRPr>
          </a:p>
        </p:txBody>
      </p:sp>
      <p:sp>
        <p:nvSpPr>
          <p:cNvPr id="3" name="Content Placeholder 2"/>
          <p:cNvSpPr>
            <a:spLocks noGrp="1"/>
          </p:cNvSpPr>
          <p:nvPr>
            <p:ph idx="1"/>
          </p:nvPr>
        </p:nvSpPr>
        <p:spPr>
          <a:xfrm>
            <a:off x="383060" y="1405719"/>
            <a:ext cx="11067412" cy="4941535"/>
          </a:xfrm>
        </p:spPr>
        <p:txBody>
          <a:bodyPr>
            <a:normAutofit fontScale="92500" lnSpcReduction="10000"/>
          </a:bodyPr>
          <a:lstStyle/>
          <a:p>
            <a:r>
              <a:rPr lang="en-US" sz="3000" b="1" dirty="0" smtClean="0">
                <a:solidFill>
                  <a:schemeClr val="accent1">
                    <a:lumMod val="60000"/>
                    <a:lumOff val="40000"/>
                  </a:schemeClr>
                </a:solidFill>
              </a:rPr>
              <a:t>Definition loco-regional metastasis in DTC</a:t>
            </a:r>
          </a:p>
          <a:p>
            <a:endParaRPr lang="en-US" sz="2400" dirty="0"/>
          </a:p>
          <a:p>
            <a:r>
              <a:rPr lang="en-US" sz="2400" dirty="0"/>
              <a:t>I</a:t>
            </a:r>
            <a:r>
              <a:rPr lang="en-US" sz="2400" dirty="0" smtClean="0"/>
              <a:t>ntroduction</a:t>
            </a:r>
          </a:p>
          <a:p>
            <a:pPr marL="0" indent="0">
              <a:buNone/>
            </a:pPr>
            <a:endParaRPr lang="en-US" sz="2400" dirty="0" smtClean="0"/>
          </a:p>
          <a:p>
            <a:r>
              <a:rPr lang="en-US" sz="2400" dirty="0" smtClean="0"/>
              <a:t>Risk factors for recurrence</a:t>
            </a:r>
          </a:p>
          <a:p>
            <a:pPr marL="0" indent="0">
              <a:buNone/>
            </a:pPr>
            <a:endParaRPr lang="en-US" sz="2400" dirty="0" smtClean="0"/>
          </a:p>
          <a:p>
            <a:r>
              <a:rPr lang="en-US" sz="2400" dirty="0" smtClean="0"/>
              <a:t>Imaging modality</a:t>
            </a:r>
          </a:p>
          <a:p>
            <a:pPr marL="0" indent="0">
              <a:buNone/>
            </a:pPr>
            <a:endParaRPr lang="en-US" sz="2400" dirty="0" smtClean="0"/>
          </a:p>
          <a:p>
            <a:r>
              <a:rPr lang="en-US" sz="2400" dirty="0" smtClean="0"/>
              <a:t>Treatment strategies : surgery/RAI/Ethanol injection/radiotherapy</a:t>
            </a:r>
          </a:p>
          <a:p>
            <a:endParaRPr lang="en-US" sz="2400" dirty="0"/>
          </a:p>
          <a:p>
            <a:r>
              <a:rPr lang="en-US" sz="2400" dirty="0" smtClean="0"/>
              <a:t>Recent studies</a:t>
            </a:r>
          </a:p>
          <a:p>
            <a:pPr marL="0" indent="0">
              <a:buNone/>
            </a:pPr>
            <a:endParaRPr lang="en-US" dirty="0"/>
          </a:p>
        </p:txBody>
      </p:sp>
    </p:spTree>
    <p:extLst>
      <p:ext uri="{BB962C8B-B14F-4D97-AF65-F5344CB8AC3E}">
        <p14:creationId xmlns:p14="http://schemas.microsoft.com/office/powerpoint/2010/main" val="6126826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7027" y="1620466"/>
            <a:ext cx="10218057" cy="3416320"/>
          </a:xfrm>
          <a:prstGeom prst="rect">
            <a:avLst/>
          </a:prstGeom>
        </p:spPr>
        <p:txBody>
          <a:bodyPr wrap="square">
            <a:spAutoFit/>
          </a:bodyPr>
          <a:lstStyle/>
          <a:p>
            <a:pPr marL="342900" indent="-342900" algn="justLow">
              <a:buFont typeface="Wingdings" pitchFamily="2" charset="2"/>
              <a:buChar char="v"/>
            </a:pPr>
            <a:r>
              <a:rPr lang="en-US" sz="2400" dirty="0"/>
              <a:t>Molecular markers for aggressive behavior</a:t>
            </a:r>
            <a:r>
              <a:rPr lang="en-US" sz="2400" dirty="0" smtClean="0"/>
              <a:t>: BRAF</a:t>
            </a:r>
            <a:r>
              <a:rPr lang="en-US" sz="2400" dirty="0"/>
              <a:t>; </a:t>
            </a:r>
            <a:r>
              <a:rPr lang="en-US" sz="2400" dirty="0" smtClean="0"/>
              <a:t>RAS</a:t>
            </a:r>
          </a:p>
          <a:p>
            <a:pPr algn="justLow"/>
            <a:endParaRPr lang="en-US" sz="2400" dirty="0"/>
          </a:p>
          <a:p>
            <a:pPr marL="342900" indent="-342900" algn="justLow">
              <a:buFont typeface="Wingdings" pitchFamily="2" charset="2"/>
              <a:buChar char="v"/>
            </a:pPr>
            <a:r>
              <a:rPr lang="en-US" sz="2400" dirty="0"/>
              <a:t>Presence of lymphocytic infiltration associated with decreased aggressiveness, such as small tumor size and low stage. DTC in the presence of chronic lymphocytic infiltration in the thyroid control, lesser rates of recurrence, and greater </a:t>
            </a:r>
            <a:r>
              <a:rPr lang="en-US" sz="2400" dirty="0" smtClean="0"/>
              <a:t>overall and </a:t>
            </a:r>
            <a:r>
              <a:rPr lang="en-US" sz="2400" dirty="0"/>
              <a:t>disease-free survival</a:t>
            </a:r>
          </a:p>
          <a:p>
            <a:pPr marL="342900" indent="-342900" algn="justLow">
              <a:buFont typeface="Wingdings" pitchFamily="2" charset="2"/>
              <a:buChar char="v"/>
            </a:pPr>
            <a:endParaRPr lang="en-US" sz="2400" dirty="0"/>
          </a:p>
          <a:p>
            <a:pPr marL="342900" indent="-342900" algn="justLow">
              <a:buFont typeface="Wingdings" pitchFamily="2" charset="2"/>
              <a:buChar char="v"/>
            </a:pPr>
            <a:endParaRPr lang="en-US" sz="2400" dirty="0"/>
          </a:p>
        </p:txBody>
      </p:sp>
      <p:sp>
        <p:nvSpPr>
          <p:cNvPr id="3" name="TextBox 2"/>
          <p:cNvSpPr txBox="1"/>
          <p:nvPr/>
        </p:nvSpPr>
        <p:spPr>
          <a:xfrm>
            <a:off x="261257" y="6001871"/>
            <a:ext cx="11393714" cy="523220"/>
          </a:xfrm>
          <a:prstGeom prst="rect">
            <a:avLst/>
          </a:prstGeom>
          <a:noFill/>
        </p:spPr>
        <p:txBody>
          <a:bodyPr wrap="square" rtlCol="0">
            <a:spAutoFit/>
          </a:bodyPr>
          <a:lstStyle/>
          <a:p>
            <a:r>
              <a:rPr lang="en-US" sz="1400" dirty="0"/>
              <a:t>Ralph P. </a:t>
            </a:r>
            <a:r>
              <a:rPr lang="en-US" sz="1400" dirty="0" err="1"/>
              <a:t>Tufano</a:t>
            </a:r>
            <a:r>
              <a:rPr lang="en-US" sz="1400" dirty="0"/>
              <a:t> et al, Management of Recurrent/Persistent </a:t>
            </a:r>
            <a:r>
              <a:rPr lang="en-US" sz="1400" dirty="0" smtClean="0"/>
              <a:t>Nodal Disease </a:t>
            </a:r>
            <a:r>
              <a:rPr lang="en-US" sz="1400" dirty="0"/>
              <a:t>in Patients with Differentiated Thyroid </a:t>
            </a:r>
            <a:r>
              <a:rPr lang="en-US" sz="1400" dirty="0" smtClean="0"/>
              <a:t>Cancer: A Critical  Review </a:t>
            </a:r>
            <a:r>
              <a:rPr lang="en-US" sz="1400" dirty="0"/>
              <a:t>of the Risks and Benefits of </a:t>
            </a:r>
            <a:r>
              <a:rPr lang="en-US" sz="1400" dirty="0" smtClean="0"/>
              <a:t>Surgical Intervention </a:t>
            </a:r>
            <a:r>
              <a:rPr lang="en-US" sz="1400" dirty="0"/>
              <a:t>Versus Active </a:t>
            </a:r>
            <a:r>
              <a:rPr lang="en-US" sz="1400" dirty="0" smtClean="0"/>
              <a:t>Surveillance. 2015.</a:t>
            </a:r>
            <a:endParaRPr lang="en-US" sz="1400" dirty="0"/>
          </a:p>
        </p:txBody>
      </p:sp>
    </p:spTree>
    <p:extLst>
      <p:ext uri="{BB962C8B-B14F-4D97-AF65-F5344CB8AC3E}">
        <p14:creationId xmlns:p14="http://schemas.microsoft.com/office/powerpoint/2010/main" val="19028977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9467" y="414048"/>
            <a:ext cx="3684022" cy="523220"/>
          </a:xfrm>
          <a:prstGeom prst="rect">
            <a:avLst/>
          </a:prstGeom>
        </p:spPr>
        <p:txBody>
          <a:bodyPr wrap="none">
            <a:spAutoFit/>
          </a:bodyPr>
          <a:lstStyle/>
          <a:p>
            <a:r>
              <a:rPr lang="en-US" sz="2800" b="1" dirty="0" smtClean="0">
                <a:solidFill>
                  <a:srgbClr val="FF0000"/>
                </a:solidFill>
              </a:rPr>
              <a:t>Lymph node factors</a:t>
            </a:r>
            <a:endParaRPr lang="en-US" sz="2800" b="1" dirty="0">
              <a:solidFill>
                <a:srgbClr val="FF0000"/>
              </a:solidFill>
            </a:endParaRPr>
          </a:p>
        </p:txBody>
      </p:sp>
      <p:sp>
        <p:nvSpPr>
          <p:cNvPr id="3" name="Rectangle 2"/>
          <p:cNvSpPr/>
          <p:nvPr/>
        </p:nvSpPr>
        <p:spPr>
          <a:xfrm>
            <a:off x="972456" y="2413338"/>
            <a:ext cx="10290629" cy="2677656"/>
          </a:xfrm>
          <a:prstGeom prst="rect">
            <a:avLst/>
          </a:prstGeom>
        </p:spPr>
        <p:txBody>
          <a:bodyPr wrap="square">
            <a:spAutoFit/>
          </a:bodyPr>
          <a:lstStyle/>
          <a:p>
            <a:pPr marL="342900" indent="-342900" algn="justLow">
              <a:buFont typeface="Wingdings" pitchFamily="2" charset="2"/>
              <a:buChar char="v"/>
            </a:pPr>
            <a:r>
              <a:rPr lang="en-US" sz="2400" dirty="0"/>
              <a:t>Documented stability or change in the size of </a:t>
            </a:r>
            <a:r>
              <a:rPr lang="en-US" sz="2400" dirty="0" smtClean="0"/>
              <a:t>lymph node(s</a:t>
            </a:r>
            <a:r>
              <a:rPr lang="en-US" sz="2400" dirty="0"/>
              <a:t>) on serial imaging </a:t>
            </a:r>
            <a:r>
              <a:rPr lang="en-US" sz="2400" dirty="0" smtClean="0"/>
              <a:t>studies.</a:t>
            </a:r>
          </a:p>
          <a:p>
            <a:pPr marL="342900" indent="-342900" algn="justLow">
              <a:buFont typeface="Wingdings" pitchFamily="2" charset="2"/>
              <a:buChar char="v"/>
            </a:pPr>
            <a:endParaRPr lang="en-US" sz="2400" dirty="0"/>
          </a:p>
          <a:p>
            <a:pPr marL="342900" indent="-342900" algn="justLow">
              <a:buFont typeface="Wingdings" pitchFamily="2" charset="2"/>
              <a:buChar char="v"/>
            </a:pPr>
            <a:r>
              <a:rPr lang="en-US" sz="2400" dirty="0"/>
              <a:t> Presence of direct </a:t>
            </a:r>
            <a:r>
              <a:rPr lang="en-US" sz="2400" dirty="0" err="1"/>
              <a:t>extranodal</a:t>
            </a:r>
            <a:r>
              <a:rPr lang="en-US" sz="2400" dirty="0"/>
              <a:t> extension to the </a:t>
            </a:r>
            <a:r>
              <a:rPr lang="en-US" sz="2400" dirty="0" smtClean="0"/>
              <a:t>trachea, esophagus</a:t>
            </a:r>
            <a:r>
              <a:rPr lang="en-US" sz="2400" dirty="0"/>
              <a:t>, or carotid artery with loss of </a:t>
            </a:r>
            <a:r>
              <a:rPr lang="en-US" sz="2400" dirty="0" smtClean="0"/>
              <a:t>tissue planes </a:t>
            </a:r>
            <a:r>
              <a:rPr lang="en-US" sz="2400" dirty="0"/>
              <a:t>between structures in a previously </a:t>
            </a:r>
            <a:r>
              <a:rPr lang="en-US" sz="2400" dirty="0" smtClean="0"/>
              <a:t>dissected lymph </a:t>
            </a:r>
            <a:r>
              <a:rPr lang="en-US" sz="2400" dirty="0"/>
              <a:t>node compartment on imaging.</a:t>
            </a:r>
          </a:p>
        </p:txBody>
      </p:sp>
      <p:sp>
        <p:nvSpPr>
          <p:cNvPr id="4" name="TextBox 3"/>
          <p:cNvSpPr txBox="1"/>
          <p:nvPr/>
        </p:nvSpPr>
        <p:spPr>
          <a:xfrm>
            <a:off x="261257" y="6001871"/>
            <a:ext cx="11393714" cy="523220"/>
          </a:xfrm>
          <a:prstGeom prst="rect">
            <a:avLst/>
          </a:prstGeom>
          <a:noFill/>
        </p:spPr>
        <p:txBody>
          <a:bodyPr wrap="square" rtlCol="0">
            <a:spAutoFit/>
          </a:bodyPr>
          <a:lstStyle/>
          <a:p>
            <a:r>
              <a:rPr lang="en-US" sz="1400" dirty="0"/>
              <a:t>Ralph P. </a:t>
            </a:r>
            <a:r>
              <a:rPr lang="en-US" sz="1400" dirty="0" err="1"/>
              <a:t>Tufano</a:t>
            </a:r>
            <a:r>
              <a:rPr lang="en-US" sz="1400" dirty="0"/>
              <a:t> et al, Management of Recurrent/Persistent </a:t>
            </a:r>
            <a:r>
              <a:rPr lang="en-US" sz="1400" dirty="0" smtClean="0"/>
              <a:t>Nodal Disease </a:t>
            </a:r>
            <a:r>
              <a:rPr lang="en-US" sz="1400" dirty="0"/>
              <a:t>in Patients with Differentiated Thyroid </a:t>
            </a:r>
            <a:r>
              <a:rPr lang="en-US" sz="1400" dirty="0" smtClean="0"/>
              <a:t>Cancer: A Critical  Review </a:t>
            </a:r>
            <a:r>
              <a:rPr lang="en-US" sz="1400" dirty="0"/>
              <a:t>of the Risks and Benefits of </a:t>
            </a:r>
            <a:r>
              <a:rPr lang="en-US" sz="1400" dirty="0" smtClean="0"/>
              <a:t>Surgical Intervention </a:t>
            </a:r>
            <a:r>
              <a:rPr lang="en-US" sz="1400" dirty="0"/>
              <a:t>Versus Active </a:t>
            </a:r>
            <a:r>
              <a:rPr lang="en-US" sz="1400" dirty="0" smtClean="0"/>
              <a:t>Surveillance. 2015.</a:t>
            </a:r>
            <a:endParaRPr lang="en-US" sz="1400" dirty="0"/>
          </a:p>
        </p:txBody>
      </p:sp>
    </p:spTree>
    <p:extLst>
      <p:ext uri="{BB962C8B-B14F-4D97-AF65-F5344CB8AC3E}">
        <p14:creationId xmlns:p14="http://schemas.microsoft.com/office/powerpoint/2010/main" val="411229177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9467" y="414048"/>
            <a:ext cx="2646878" cy="523220"/>
          </a:xfrm>
          <a:prstGeom prst="rect">
            <a:avLst/>
          </a:prstGeom>
        </p:spPr>
        <p:txBody>
          <a:bodyPr wrap="none">
            <a:spAutoFit/>
          </a:bodyPr>
          <a:lstStyle/>
          <a:p>
            <a:r>
              <a:rPr lang="en-US" sz="2800" b="1" dirty="0" smtClean="0">
                <a:solidFill>
                  <a:srgbClr val="FF0000"/>
                </a:solidFill>
              </a:rPr>
              <a:t>Patient factors</a:t>
            </a:r>
            <a:endParaRPr lang="en-US" sz="2800" b="1" dirty="0">
              <a:solidFill>
                <a:srgbClr val="FF0000"/>
              </a:solidFill>
            </a:endParaRPr>
          </a:p>
        </p:txBody>
      </p:sp>
      <p:sp>
        <p:nvSpPr>
          <p:cNvPr id="3" name="Rectangle 2"/>
          <p:cNvSpPr/>
          <p:nvPr/>
        </p:nvSpPr>
        <p:spPr>
          <a:xfrm>
            <a:off x="1132113" y="1859340"/>
            <a:ext cx="10160001" cy="3785652"/>
          </a:xfrm>
          <a:prstGeom prst="rect">
            <a:avLst/>
          </a:prstGeom>
        </p:spPr>
        <p:txBody>
          <a:bodyPr wrap="square">
            <a:spAutoFit/>
          </a:bodyPr>
          <a:lstStyle/>
          <a:p>
            <a:pPr marL="342900" indent="-342900" algn="justLow">
              <a:buFont typeface="Wingdings" pitchFamily="2" charset="2"/>
              <a:buChar char="v"/>
            </a:pPr>
            <a:r>
              <a:rPr lang="en-US" sz="2400" dirty="0"/>
              <a:t>Significant comorbidities that are likely to </a:t>
            </a:r>
            <a:r>
              <a:rPr lang="en-US" sz="2400" dirty="0" smtClean="0"/>
              <a:t>affect quality </a:t>
            </a:r>
            <a:r>
              <a:rPr lang="en-US" sz="2400" dirty="0"/>
              <a:t>of </a:t>
            </a:r>
            <a:r>
              <a:rPr lang="en-US" sz="2400" dirty="0" smtClean="0"/>
              <a:t>life and </a:t>
            </a:r>
            <a:r>
              <a:rPr lang="en-US" sz="2400" dirty="0"/>
              <a:t>life expectancy of the patient </a:t>
            </a:r>
            <a:r>
              <a:rPr lang="en-US" sz="2400" dirty="0" smtClean="0"/>
              <a:t>independent of </a:t>
            </a:r>
            <a:r>
              <a:rPr lang="en-US" sz="2400" dirty="0"/>
              <a:t>the recurrent/persistent DTC at the </a:t>
            </a:r>
            <a:r>
              <a:rPr lang="en-US" sz="2400" dirty="0" smtClean="0"/>
              <a:t>time of </a:t>
            </a:r>
            <a:r>
              <a:rPr lang="en-US" sz="2400" dirty="0"/>
              <a:t>the work-up </a:t>
            </a:r>
            <a:r>
              <a:rPr lang="en-US" sz="2400" dirty="0" smtClean="0"/>
              <a:t>for recurrent/persistent </a:t>
            </a:r>
            <a:r>
              <a:rPr lang="en-US" sz="2400" dirty="0"/>
              <a:t>disease</a:t>
            </a:r>
            <a:r>
              <a:rPr lang="en-US" sz="2400" dirty="0" smtClean="0"/>
              <a:t>.</a:t>
            </a:r>
          </a:p>
          <a:p>
            <a:pPr marL="342900" indent="-342900" algn="justLow">
              <a:buFont typeface="Wingdings" pitchFamily="2" charset="2"/>
              <a:buChar char="v"/>
            </a:pPr>
            <a:endParaRPr lang="en-US" sz="2400" dirty="0"/>
          </a:p>
          <a:p>
            <a:pPr marL="342900" indent="-342900" algn="justLow">
              <a:buFont typeface="Wingdings" pitchFamily="2" charset="2"/>
              <a:buChar char="v"/>
            </a:pPr>
            <a:r>
              <a:rPr lang="en-US" sz="2400" dirty="0"/>
              <a:t> Vocal fold paralysis contralateral to the side </a:t>
            </a:r>
            <a:r>
              <a:rPr lang="en-US" sz="2400" dirty="0" smtClean="0"/>
              <a:t>of central nodal recurrence </a:t>
            </a:r>
            <a:r>
              <a:rPr lang="en-US" sz="2400" dirty="0"/>
              <a:t>(location of node near </a:t>
            </a:r>
            <a:r>
              <a:rPr lang="en-US" sz="2400" dirty="0" smtClean="0"/>
              <a:t>the only </a:t>
            </a:r>
            <a:r>
              <a:rPr lang="en-US" sz="2400" dirty="0"/>
              <a:t>working RLN</a:t>
            </a:r>
            <a:r>
              <a:rPr lang="en-US" sz="2400" dirty="0" smtClean="0"/>
              <a:t>).</a:t>
            </a:r>
          </a:p>
          <a:p>
            <a:pPr marL="342900" indent="-342900" algn="justLow">
              <a:buFont typeface="Wingdings" pitchFamily="2" charset="2"/>
              <a:buChar char="v"/>
            </a:pPr>
            <a:endParaRPr lang="en-US" sz="2400" dirty="0"/>
          </a:p>
          <a:p>
            <a:pPr marL="342900" indent="-342900" algn="justLow">
              <a:buFont typeface="Wingdings" pitchFamily="2" charset="2"/>
              <a:buChar char="v"/>
            </a:pPr>
            <a:r>
              <a:rPr lang="en-US" sz="2400" dirty="0"/>
              <a:t> High-risk surgical comorbidities such as history </a:t>
            </a:r>
            <a:r>
              <a:rPr lang="en-US" sz="2400" dirty="0" smtClean="0"/>
              <a:t>of extensive </a:t>
            </a:r>
            <a:r>
              <a:rPr lang="en-US" sz="2400" dirty="0"/>
              <a:t>neck surgery or external radiation </a:t>
            </a:r>
            <a:r>
              <a:rPr lang="en-US" sz="2400" dirty="0" smtClean="0"/>
              <a:t>therapy of </a:t>
            </a:r>
            <a:r>
              <a:rPr lang="en-US" sz="2400" dirty="0"/>
              <a:t>the neck</a:t>
            </a:r>
            <a:r>
              <a:rPr lang="en-US" dirty="0"/>
              <a:t>.</a:t>
            </a:r>
          </a:p>
        </p:txBody>
      </p:sp>
      <p:sp>
        <p:nvSpPr>
          <p:cNvPr id="4" name="TextBox 3"/>
          <p:cNvSpPr txBox="1"/>
          <p:nvPr/>
        </p:nvSpPr>
        <p:spPr>
          <a:xfrm>
            <a:off x="261257" y="6001871"/>
            <a:ext cx="11393714" cy="523220"/>
          </a:xfrm>
          <a:prstGeom prst="rect">
            <a:avLst/>
          </a:prstGeom>
          <a:noFill/>
        </p:spPr>
        <p:txBody>
          <a:bodyPr wrap="square" rtlCol="0">
            <a:spAutoFit/>
          </a:bodyPr>
          <a:lstStyle/>
          <a:p>
            <a:r>
              <a:rPr lang="en-US" sz="1400" dirty="0"/>
              <a:t>Ralph P. </a:t>
            </a:r>
            <a:r>
              <a:rPr lang="en-US" sz="1400" dirty="0" err="1"/>
              <a:t>Tufano</a:t>
            </a:r>
            <a:r>
              <a:rPr lang="en-US" sz="1400" dirty="0"/>
              <a:t> et al, Management of Recurrent/Persistent </a:t>
            </a:r>
            <a:r>
              <a:rPr lang="en-US" sz="1400" dirty="0" smtClean="0"/>
              <a:t>Nodal Disease </a:t>
            </a:r>
            <a:r>
              <a:rPr lang="en-US" sz="1400" dirty="0"/>
              <a:t>in Patients with Differentiated Thyroid </a:t>
            </a:r>
            <a:r>
              <a:rPr lang="en-US" sz="1400" dirty="0" smtClean="0"/>
              <a:t>Cancer: A Critical  Review </a:t>
            </a:r>
            <a:r>
              <a:rPr lang="en-US" sz="1400" dirty="0"/>
              <a:t>of the Risks and Benefits of </a:t>
            </a:r>
            <a:r>
              <a:rPr lang="en-US" sz="1400" dirty="0" smtClean="0"/>
              <a:t>Surgical Intervention </a:t>
            </a:r>
            <a:r>
              <a:rPr lang="en-US" sz="1400" dirty="0"/>
              <a:t>Versus Active </a:t>
            </a:r>
            <a:r>
              <a:rPr lang="en-US" sz="1400" dirty="0" smtClean="0"/>
              <a:t>Surveillance. 2015.</a:t>
            </a:r>
            <a:endParaRPr lang="en-US" sz="1400" dirty="0"/>
          </a:p>
        </p:txBody>
      </p:sp>
    </p:spTree>
    <p:extLst>
      <p:ext uri="{BB962C8B-B14F-4D97-AF65-F5344CB8AC3E}">
        <p14:creationId xmlns:p14="http://schemas.microsoft.com/office/powerpoint/2010/main" val="38358597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solidFill>
                  <a:schemeClr val="accent1">
                    <a:lumMod val="60000"/>
                    <a:lumOff val="40000"/>
                  </a:schemeClr>
                </a:solidFill>
              </a:rPr>
              <a:t>Agenda:</a:t>
            </a:r>
            <a:endParaRPr lang="en-US" sz="4400" b="1" dirty="0">
              <a:solidFill>
                <a:schemeClr val="accent1">
                  <a:lumMod val="60000"/>
                  <a:lumOff val="40000"/>
                </a:schemeClr>
              </a:solidFill>
            </a:endParaRPr>
          </a:p>
        </p:txBody>
      </p:sp>
      <p:sp>
        <p:nvSpPr>
          <p:cNvPr id="3" name="Content Placeholder 2"/>
          <p:cNvSpPr>
            <a:spLocks noGrp="1"/>
          </p:cNvSpPr>
          <p:nvPr>
            <p:ph idx="1"/>
          </p:nvPr>
        </p:nvSpPr>
        <p:spPr>
          <a:xfrm>
            <a:off x="383060" y="1405719"/>
            <a:ext cx="11067412" cy="4941535"/>
          </a:xfrm>
        </p:spPr>
        <p:txBody>
          <a:bodyPr>
            <a:normAutofit fontScale="92500" lnSpcReduction="10000"/>
          </a:bodyPr>
          <a:lstStyle/>
          <a:p>
            <a:r>
              <a:rPr lang="en-US" sz="2400" dirty="0" smtClean="0"/>
              <a:t>Definition loco-regional metastasis in DTC</a:t>
            </a:r>
          </a:p>
          <a:p>
            <a:endParaRPr lang="en-US" sz="2400" dirty="0"/>
          </a:p>
          <a:p>
            <a:r>
              <a:rPr lang="en-US" sz="2400" dirty="0"/>
              <a:t>I</a:t>
            </a:r>
            <a:r>
              <a:rPr lang="en-US" sz="2400" dirty="0" smtClean="0"/>
              <a:t>ntroduction</a:t>
            </a:r>
          </a:p>
          <a:p>
            <a:pPr marL="0" indent="0">
              <a:buNone/>
            </a:pPr>
            <a:endParaRPr lang="en-US" sz="2400" dirty="0" smtClean="0"/>
          </a:p>
          <a:p>
            <a:r>
              <a:rPr lang="en-US" sz="2400" dirty="0" smtClean="0"/>
              <a:t>Risk factors for recurrence</a:t>
            </a:r>
          </a:p>
          <a:p>
            <a:pPr marL="0" indent="0">
              <a:buNone/>
            </a:pPr>
            <a:endParaRPr lang="en-US" sz="2400" dirty="0" smtClean="0"/>
          </a:p>
          <a:p>
            <a:r>
              <a:rPr lang="en-US" sz="3000" b="1" dirty="0" smtClean="0">
                <a:solidFill>
                  <a:schemeClr val="accent1">
                    <a:lumMod val="60000"/>
                    <a:lumOff val="40000"/>
                  </a:schemeClr>
                </a:solidFill>
              </a:rPr>
              <a:t>Imaging modality</a:t>
            </a:r>
          </a:p>
          <a:p>
            <a:pPr marL="0" indent="0">
              <a:buNone/>
            </a:pPr>
            <a:endParaRPr lang="en-US" sz="2400" dirty="0" smtClean="0"/>
          </a:p>
          <a:p>
            <a:r>
              <a:rPr lang="en-US" sz="2400" dirty="0" smtClean="0"/>
              <a:t>Treatment strategies : surgery/RAI/Ethanol injection/radiotherapy</a:t>
            </a:r>
          </a:p>
          <a:p>
            <a:endParaRPr lang="en-US" sz="2400" dirty="0"/>
          </a:p>
          <a:p>
            <a:r>
              <a:rPr lang="en-US" sz="2400" dirty="0"/>
              <a:t>Recent studies</a:t>
            </a:r>
            <a:endParaRPr lang="en-US" dirty="0"/>
          </a:p>
        </p:txBody>
      </p:sp>
    </p:spTree>
    <p:extLst>
      <p:ext uri="{BB962C8B-B14F-4D97-AF65-F5344CB8AC3E}">
        <p14:creationId xmlns:p14="http://schemas.microsoft.com/office/powerpoint/2010/main" val="28500474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05469" y="2320118"/>
            <a:ext cx="9880979" cy="2308324"/>
          </a:xfrm>
          <a:prstGeom prst="rect">
            <a:avLst/>
          </a:prstGeom>
          <a:noFill/>
        </p:spPr>
        <p:txBody>
          <a:bodyPr wrap="square" rtlCol="0">
            <a:spAutoFit/>
          </a:bodyPr>
          <a:lstStyle/>
          <a:p>
            <a:pPr algn="ctr"/>
            <a:r>
              <a:rPr lang="en-US" sz="7200" dirty="0" smtClean="0">
                <a:solidFill>
                  <a:schemeClr val="accent1">
                    <a:lumMod val="60000"/>
                    <a:lumOff val="40000"/>
                  </a:schemeClr>
                </a:solidFill>
              </a:rPr>
              <a:t>ULTRA SONOGERAPHY</a:t>
            </a:r>
            <a:endParaRPr lang="en-US" sz="7200" dirty="0">
              <a:solidFill>
                <a:schemeClr val="accent1">
                  <a:lumMod val="60000"/>
                  <a:lumOff val="40000"/>
                </a:schemeClr>
              </a:solidFill>
            </a:endParaRPr>
          </a:p>
        </p:txBody>
      </p:sp>
    </p:spTree>
    <p:extLst>
      <p:ext uri="{BB962C8B-B14F-4D97-AF65-F5344CB8AC3E}">
        <p14:creationId xmlns:p14="http://schemas.microsoft.com/office/powerpoint/2010/main" val="8240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2">
                                            <p:txEl>
                                              <p:pRg st="0" end="0"/>
                                            </p:txEl>
                                          </p:spTgt>
                                        </p:tgtEl>
                                        <p:attrNameLst>
                                          <p:attrName>r</p:attrName>
                                        </p:attrNameLst>
                                      </p:cBhvr>
                                    </p:animRot>
                                    <p:animRot by="-240000">
                                      <p:cBhvr>
                                        <p:cTn id="7" dur="200" fill="hold">
                                          <p:stCondLst>
                                            <p:cond delay="200"/>
                                          </p:stCondLst>
                                        </p:cTn>
                                        <p:tgtEl>
                                          <p:spTgt spid="2">
                                            <p:txEl>
                                              <p:pRg st="0" end="0"/>
                                            </p:txEl>
                                          </p:spTgt>
                                        </p:tgtEl>
                                        <p:attrNameLst>
                                          <p:attrName>r</p:attrName>
                                        </p:attrNameLst>
                                      </p:cBhvr>
                                    </p:animRot>
                                    <p:animRot by="240000">
                                      <p:cBhvr>
                                        <p:cTn id="8" dur="200" fill="hold">
                                          <p:stCondLst>
                                            <p:cond delay="400"/>
                                          </p:stCondLst>
                                        </p:cTn>
                                        <p:tgtEl>
                                          <p:spTgt spid="2">
                                            <p:txEl>
                                              <p:pRg st="0" end="0"/>
                                            </p:txEl>
                                          </p:spTgt>
                                        </p:tgtEl>
                                        <p:attrNameLst>
                                          <p:attrName>r</p:attrName>
                                        </p:attrNameLst>
                                      </p:cBhvr>
                                    </p:animRot>
                                    <p:animRot by="-240000">
                                      <p:cBhvr>
                                        <p:cTn id="9" dur="200" fill="hold">
                                          <p:stCondLst>
                                            <p:cond delay="600"/>
                                          </p:stCondLst>
                                        </p:cTn>
                                        <p:tgtEl>
                                          <p:spTgt spid="2">
                                            <p:txEl>
                                              <p:pRg st="0" end="0"/>
                                            </p:txEl>
                                          </p:spTgt>
                                        </p:tgtEl>
                                        <p:attrNameLst>
                                          <p:attrName>r</p:attrName>
                                        </p:attrNameLst>
                                      </p:cBhvr>
                                    </p:animRot>
                                    <p:animRot by="120000">
                                      <p:cBhvr>
                                        <p:cTn id="10" dur="200" fill="hold">
                                          <p:stCondLst>
                                            <p:cond delay="800"/>
                                          </p:stCondLst>
                                        </p:cTn>
                                        <p:tgtEl>
                                          <p:spTgt spid="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8981" y="308919"/>
            <a:ext cx="10046044" cy="6740307"/>
          </a:xfrm>
          <a:prstGeom prst="rect">
            <a:avLst/>
          </a:prstGeom>
        </p:spPr>
        <p:txBody>
          <a:bodyPr wrap="square">
            <a:spAutoFit/>
          </a:bodyPr>
          <a:lstStyle/>
          <a:p>
            <a:r>
              <a:rPr lang="en-US" sz="3600" dirty="0" smtClean="0"/>
              <a:t>Imaging Modality</a:t>
            </a:r>
          </a:p>
          <a:p>
            <a:endParaRPr lang="en-US" sz="3600" dirty="0"/>
          </a:p>
          <a:p>
            <a:r>
              <a:rPr lang="en-US" sz="2000" dirty="0" smtClean="0"/>
              <a:t> US </a:t>
            </a:r>
            <a:r>
              <a:rPr lang="en-US" sz="2000" dirty="0"/>
              <a:t>is the imaging modality of choice of thyroid </a:t>
            </a:r>
            <a:r>
              <a:rPr lang="en-US" sz="2000" dirty="0" smtClean="0"/>
              <a:t>cancer.</a:t>
            </a:r>
          </a:p>
          <a:p>
            <a:endParaRPr lang="en-US" sz="2000" dirty="0"/>
          </a:p>
          <a:p>
            <a:endParaRPr lang="en-US" sz="2000" dirty="0" smtClean="0"/>
          </a:p>
          <a:p>
            <a:endParaRPr lang="en-US" sz="2000" dirty="0"/>
          </a:p>
          <a:p>
            <a:r>
              <a:rPr lang="en-US" sz="2000" dirty="0" smtClean="0"/>
              <a:t> assess </a:t>
            </a:r>
            <a:r>
              <a:rPr lang="en-US" sz="2000" dirty="0"/>
              <a:t>the primary tumor </a:t>
            </a:r>
          </a:p>
          <a:p>
            <a:endParaRPr lang="en-US" sz="2000" dirty="0"/>
          </a:p>
          <a:p>
            <a:r>
              <a:rPr lang="en-US" sz="2000" dirty="0"/>
              <a:t> </a:t>
            </a:r>
            <a:r>
              <a:rPr lang="en-US" sz="2000" dirty="0" smtClean="0"/>
              <a:t> </a:t>
            </a:r>
            <a:r>
              <a:rPr lang="en-US" sz="2000" dirty="0"/>
              <a:t>to identify abnormal lymph nodes in the central  and lateral  neck that </a:t>
            </a:r>
            <a:r>
              <a:rPr lang="en-US" sz="2000" dirty="0" smtClean="0"/>
              <a:t>should</a:t>
            </a:r>
          </a:p>
          <a:p>
            <a:endParaRPr lang="en-US" sz="2000" dirty="0"/>
          </a:p>
          <a:p>
            <a:r>
              <a:rPr lang="en-US" sz="2000" dirty="0" smtClean="0"/>
              <a:t>   be targeted </a:t>
            </a:r>
            <a:r>
              <a:rPr lang="en-US" sz="2000" dirty="0"/>
              <a:t>for compartment-oriented surgical removal. </a:t>
            </a:r>
            <a:endParaRPr lang="en-US" sz="2000" dirty="0" smtClean="0"/>
          </a:p>
          <a:p>
            <a:endParaRPr lang="en-US" sz="2000" dirty="0"/>
          </a:p>
          <a:p>
            <a:endParaRPr lang="en-US" sz="2000" dirty="0" smtClean="0"/>
          </a:p>
          <a:p>
            <a:r>
              <a:rPr lang="en-US" sz="2000" dirty="0" smtClean="0"/>
              <a:t>all </a:t>
            </a:r>
            <a:r>
              <a:rPr lang="en-US" sz="2000" dirty="0"/>
              <a:t>patients with FNA proven DTC should be staged preoperatively and undergo a neck US with node mapping evaluating the contralateral lobe and lymph nodes for the presence of disease</a:t>
            </a:r>
            <a:endParaRPr lang="en-US" sz="2000" dirty="0" smtClean="0"/>
          </a:p>
          <a:p>
            <a:endParaRPr lang="en-US" sz="2000" dirty="0"/>
          </a:p>
          <a:p>
            <a:endParaRPr lang="en-US" sz="2000" dirty="0" smtClean="0"/>
          </a:p>
          <a:p>
            <a:endParaRPr lang="en-US" sz="2000" dirty="0" smtClean="0"/>
          </a:p>
          <a:p>
            <a:endParaRPr lang="en-US" sz="2000" dirty="0"/>
          </a:p>
        </p:txBody>
      </p:sp>
    </p:spTree>
    <p:extLst>
      <p:ext uri="{BB962C8B-B14F-4D97-AF65-F5344CB8AC3E}">
        <p14:creationId xmlns:p14="http://schemas.microsoft.com/office/powerpoint/2010/main" val="5548007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0130" y="244717"/>
            <a:ext cx="9984260" cy="6370975"/>
          </a:xfrm>
          <a:prstGeom prst="rect">
            <a:avLst/>
          </a:prstGeom>
        </p:spPr>
        <p:txBody>
          <a:bodyPr wrap="square">
            <a:spAutoFit/>
          </a:bodyPr>
          <a:lstStyle/>
          <a:p>
            <a:pPr marL="457200" indent="-457200">
              <a:buAutoNum type="alphaUcPeriod"/>
            </a:pPr>
            <a:r>
              <a:rPr lang="en-US" sz="2400" dirty="0" smtClean="0"/>
              <a:t>Suspicious </a:t>
            </a:r>
            <a:r>
              <a:rPr lang="en-US" sz="2400" dirty="0"/>
              <a:t>lesions in the thyroid bed (mainly local recurrence</a:t>
            </a:r>
            <a:r>
              <a:rPr lang="en-US" sz="2400" dirty="0" smtClean="0"/>
              <a:t>)</a:t>
            </a:r>
          </a:p>
          <a:p>
            <a:pPr marL="457200" indent="-457200">
              <a:buAutoNum type="alphaUcPeriod"/>
            </a:pPr>
            <a:endParaRPr lang="en-US" sz="2400" dirty="0"/>
          </a:p>
          <a:p>
            <a:r>
              <a:rPr lang="en-US" sz="2400" dirty="0"/>
              <a:t>1. Ovoid shape in the longitudinal plane but taller than wide in the transverse plane</a:t>
            </a:r>
          </a:p>
          <a:p>
            <a:r>
              <a:rPr lang="en-US" sz="2400" dirty="0"/>
              <a:t>2. </a:t>
            </a:r>
            <a:r>
              <a:rPr lang="en-US" sz="2400" dirty="0" err="1" smtClean="0"/>
              <a:t>Hypoechogenicity</a:t>
            </a:r>
            <a:endParaRPr lang="en-US" sz="2400" dirty="0" smtClean="0"/>
          </a:p>
          <a:p>
            <a:r>
              <a:rPr lang="en-US" sz="2400" dirty="0" smtClean="0"/>
              <a:t>3</a:t>
            </a:r>
            <a:r>
              <a:rPr lang="en-US" sz="2400" dirty="0"/>
              <a:t>. </a:t>
            </a:r>
            <a:r>
              <a:rPr lang="en-US" sz="2400" dirty="0" err="1" smtClean="0"/>
              <a:t>Microcalcifications</a:t>
            </a:r>
            <a:endParaRPr lang="en-US" sz="2400" dirty="0"/>
          </a:p>
          <a:p>
            <a:r>
              <a:rPr lang="en-US" sz="2400" dirty="0"/>
              <a:t>4. Irregular borders</a:t>
            </a:r>
          </a:p>
          <a:p>
            <a:r>
              <a:rPr lang="en-US" sz="2400" dirty="0"/>
              <a:t>5. Increased </a:t>
            </a:r>
            <a:r>
              <a:rPr lang="en-US" sz="2400" dirty="0" smtClean="0"/>
              <a:t>vascularization</a:t>
            </a:r>
          </a:p>
          <a:p>
            <a:endParaRPr lang="en-US" sz="2400" dirty="0"/>
          </a:p>
          <a:p>
            <a:r>
              <a:rPr lang="en-US" sz="2400" dirty="0"/>
              <a:t>B. Suspicious lesions in the lateral neck compartment (mainly lymph node metastases</a:t>
            </a:r>
            <a:r>
              <a:rPr lang="en-US" sz="2400" dirty="0" smtClean="0"/>
              <a:t>)</a:t>
            </a:r>
          </a:p>
          <a:p>
            <a:endParaRPr lang="en-US" sz="2400" dirty="0"/>
          </a:p>
          <a:p>
            <a:r>
              <a:rPr lang="en-US" sz="2400" dirty="0"/>
              <a:t>1. Round shape</a:t>
            </a:r>
          </a:p>
          <a:p>
            <a:r>
              <a:rPr lang="en-US" sz="2400" dirty="0"/>
              <a:t>2. Loss of hilum</a:t>
            </a:r>
          </a:p>
          <a:p>
            <a:r>
              <a:rPr lang="en-US" sz="2400" dirty="0"/>
              <a:t>3. </a:t>
            </a:r>
            <a:r>
              <a:rPr lang="en-US" sz="2400" dirty="0" err="1"/>
              <a:t>Microcalcifications</a:t>
            </a:r>
            <a:endParaRPr lang="en-US" sz="2400" dirty="0"/>
          </a:p>
          <a:p>
            <a:r>
              <a:rPr lang="en-US" sz="2400" dirty="0"/>
              <a:t>4. </a:t>
            </a:r>
            <a:r>
              <a:rPr lang="en-US" sz="2400" dirty="0" err="1"/>
              <a:t>Hypoechogenicity</a:t>
            </a:r>
            <a:r>
              <a:rPr lang="en-US" sz="2400" dirty="0"/>
              <a:t> or cystic features or even </a:t>
            </a:r>
            <a:r>
              <a:rPr lang="en-US" sz="2400" dirty="0" err="1"/>
              <a:t>hyperechoic</a:t>
            </a:r>
            <a:r>
              <a:rPr lang="en-US" sz="2400" dirty="0"/>
              <a:t> tissue looking like thyroid tissue</a:t>
            </a:r>
          </a:p>
        </p:txBody>
      </p:sp>
    </p:spTree>
    <p:extLst>
      <p:ext uri="{BB962C8B-B14F-4D97-AF65-F5344CB8AC3E}">
        <p14:creationId xmlns:p14="http://schemas.microsoft.com/office/powerpoint/2010/main" val="34678191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39" t="5384" r="2055" b="3051"/>
          <a:stretch/>
        </p:blipFill>
        <p:spPr bwMode="auto">
          <a:xfrm>
            <a:off x="2429301" y="764275"/>
            <a:ext cx="6514781" cy="406703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070746" y="5227093"/>
            <a:ext cx="4885899" cy="461665"/>
          </a:xfrm>
          <a:prstGeom prst="rect">
            <a:avLst/>
          </a:prstGeom>
          <a:noFill/>
        </p:spPr>
        <p:txBody>
          <a:bodyPr wrap="square" rtlCol="0">
            <a:spAutoFit/>
          </a:bodyPr>
          <a:lstStyle/>
          <a:p>
            <a:pPr algn="ctr"/>
            <a:r>
              <a:rPr lang="en-US" sz="2400" b="1" dirty="0"/>
              <a:t>Benign fusiform lymph node</a:t>
            </a:r>
          </a:p>
        </p:txBody>
      </p:sp>
    </p:spTree>
    <p:extLst>
      <p:ext uri="{BB962C8B-B14F-4D97-AF65-F5344CB8AC3E}">
        <p14:creationId xmlns:p14="http://schemas.microsoft.com/office/powerpoint/2010/main" val="14271968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495" y="988617"/>
            <a:ext cx="6114197" cy="44633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620369" y="5700048"/>
            <a:ext cx="6414448" cy="830997"/>
          </a:xfrm>
          <a:prstGeom prst="rect">
            <a:avLst/>
          </a:prstGeom>
          <a:noFill/>
        </p:spPr>
        <p:txBody>
          <a:bodyPr wrap="square" rtlCol="0">
            <a:spAutoFit/>
          </a:bodyPr>
          <a:lstStyle/>
          <a:p>
            <a:pPr algn="ctr"/>
            <a:r>
              <a:rPr lang="en-US" sz="2400" b="1" dirty="0"/>
              <a:t>Benign lymph node with </a:t>
            </a:r>
            <a:r>
              <a:rPr lang="en-US" sz="2400" b="1" dirty="0" err="1"/>
              <a:t>hyperechoic</a:t>
            </a:r>
            <a:r>
              <a:rPr lang="en-US" sz="2400" b="1" dirty="0"/>
              <a:t> central fatty hilum</a:t>
            </a:r>
          </a:p>
        </p:txBody>
      </p:sp>
    </p:spTree>
    <p:extLst>
      <p:ext uri="{BB962C8B-B14F-4D97-AF65-F5344CB8AC3E}">
        <p14:creationId xmlns:p14="http://schemas.microsoft.com/office/powerpoint/2010/main" val="9877855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2257" y="655376"/>
            <a:ext cx="5832925" cy="4851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861871" y="5732060"/>
            <a:ext cx="5513695" cy="830997"/>
          </a:xfrm>
          <a:prstGeom prst="rect">
            <a:avLst/>
          </a:prstGeom>
          <a:noFill/>
        </p:spPr>
        <p:txBody>
          <a:bodyPr wrap="square" rtlCol="0">
            <a:spAutoFit/>
          </a:bodyPr>
          <a:lstStyle/>
          <a:p>
            <a:pPr algn="ctr"/>
            <a:r>
              <a:rPr lang="en-US" sz="2400" b="1" dirty="0" err="1"/>
              <a:t>Hilar</a:t>
            </a:r>
            <a:r>
              <a:rPr lang="en-US" sz="2400" b="1" dirty="0"/>
              <a:t> blood ﬂow pattern in a normal lymph node</a:t>
            </a:r>
          </a:p>
        </p:txBody>
      </p:sp>
    </p:spTree>
    <p:extLst>
      <p:ext uri="{BB962C8B-B14F-4D97-AF65-F5344CB8AC3E}">
        <p14:creationId xmlns:p14="http://schemas.microsoft.com/office/powerpoint/2010/main" val="31231493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2913" y="1853248"/>
            <a:ext cx="11129961" cy="4395152"/>
          </a:xfrm>
        </p:spPr>
        <p:txBody>
          <a:bodyPr>
            <a:normAutofit/>
          </a:bodyPr>
          <a:lstStyle/>
          <a:p>
            <a:r>
              <a:rPr lang="en-US" sz="3200" dirty="0"/>
              <a:t>SEER staging </a:t>
            </a:r>
            <a:r>
              <a:rPr lang="en-US" sz="3200" dirty="0" smtClean="0"/>
              <a:t>system: </a:t>
            </a:r>
            <a:r>
              <a:rPr lang="en-US" sz="3200" dirty="0"/>
              <a:t>“local” denotes disease </a:t>
            </a:r>
          </a:p>
          <a:p>
            <a:endParaRPr lang="en-US" sz="3200" dirty="0" smtClean="0"/>
          </a:p>
          <a:p>
            <a:pPr marL="0" indent="0">
              <a:buNone/>
            </a:pPr>
            <a:r>
              <a:rPr lang="en-US" sz="3200" dirty="0" smtClean="0"/>
              <a:t>confined </a:t>
            </a:r>
            <a:r>
              <a:rPr lang="en-US" sz="3200" dirty="0"/>
              <a:t>to </a:t>
            </a:r>
            <a:r>
              <a:rPr lang="en-US" sz="3200" dirty="0" smtClean="0"/>
              <a:t>the thyroid </a:t>
            </a:r>
            <a:r>
              <a:rPr lang="en-US" sz="3200" dirty="0"/>
              <a:t>and “regional” tumor </a:t>
            </a:r>
            <a:r>
              <a:rPr lang="en-US" sz="3200" dirty="0" smtClean="0"/>
              <a:t>extension</a:t>
            </a:r>
          </a:p>
          <a:p>
            <a:pPr marL="0" indent="0">
              <a:buNone/>
            </a:pPr>
            <a:endParaRPr lang="en-US" sz="3200" dirty="0"/>
          </a:p>
          <a:p>
            <a:pPr marL="0" indent="0">
              <a:buNone/>
            </a:pPr>
            <a:r>
              <a:rPr lang="en-US" sz="3200" dirty="0" smtClean="0"/>
              <a:t> </a:t>
            </a:r>
            <a:r>
              <a:rPr lang="en-US" sz="3200" dirty="0"/>
              <a:t>into adjacent organs</a:t>
            </a:r>
            <a:r>
              <a:rPr lang="en-US" sz="3200" dirty="0" smtClean="0"/>
              <a:t>,  regional </a:t>
            </a:r>
            <a:r>
              <a:rPr lang="en-US" sz="3200" dirty="0"/>
              <a:t>lymph nodes, or both. </a:t>
            </a:r>
          </a:p>
        </p:txBody>
      </p:sp>
    </p:spTree>
    <p:extLst>
      <p:ext uri="{BB962C8B-B14F-4D97-AF65-F5344CB8AC3E}">
        <p14:creationId xmlns:p14="http://schemas.microsoft.com/office/powerpoint/2010/main" val="13049029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5588" y="297906"/>
            <a:ext cx="4649907" cy="5352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047165" y="5666543"/>
            <a:ext cx="7970292" cy="830997"/>
          </a:xfrm>
          <a:prstGeom prst="rect">
            <a:avLst/>
          </a:prstGeom>
          <a:noFill/>
        </p:spPr>
        <p:txBody>
          <a:bodyPr wrap="square" rtlCol="0">
            <a:spAutoFit/>
          </a:bodyPr>
          <a:lstStyle/>
          <a:p>
            <a:pPr algn="ctr"/>
            <a:r>
              <a:rPr lang="en-US" sz="2400" b="1" dirty="0"/>
              <a:t>Solid, rounded lymph node with metastatic papillary thyroid carcinoma (PTC)</a:t>
            </a:r>
          </a:p>
        </p:txBody>
      </p:sp>
    </p:spTree>
    <p:extLst>
      <p:ext uri="{BB962C8B-B14F-4D97-AF65-F5344CB8AC3E}">
        <p14:creationId xmlns:p14="http://schemas.microsoft.com/office/powerpoint/2010/main" val="379173610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4520" y="290725"/>
            <a:ext cx="5238964" cy="5317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941093" y="5704765"/>
            <a:ext cx="5825818" cy="830997"/>
          </a:xfrm>
          <a:prstGeom prst="rect">
            <a:avLst/>
          </a:prstGeom>
          <a:noFill/>
        </p:spPr>
        <p:txBody>
          <a:bodyPr wrap="square" rtlCol="0">
            <a:spAutoFit/>
          </a:bodyPr>
          <a:lstStyle/>
          <a:p>
            <a:pPr algn="ctr"/>
            <a:r>
              <a:rPr lang="en-US" sz="2400" b="1" dirty="0"/>
              <a:t>Punctate internal calciﬁcations in a lymph node with metastatic PTC</a:t>
            </a:r>
          </a:p>
        </p:txBody>
      </p:sp>
    </p:spTree>
    <p:extLst>
      <p:ext uri="{BB962C8B-B14F-4D97-AF65-F5344CB8AC3E}">
        <p14:creationId xmlns:p14="http://schemas.microsoft.com/office/powerpoint/2010/main" val="41636071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7982" y="191068"/>
            <a:ext cx="5069859" cy="3720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7982" y="4121838"/>
            <a:ext cx="5069859" cy="2418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287904" y="1508835"/>
            <a:ext cx="4572000" cy="830997"/>
          </a:xfrm>
          <a:prstGeom prst="rect">
            <a:avLst/>
          </a:prstGeom>
          <a:noFill/>
        </p:spPr>
        <p:txBody>
          <a:bodyPr wrap="square" rtlCol="0">
            <a:spAutoFit/>
          </a:bodyPr>
          <a:lstStyle/>
          <a:p>
            <a:pPr algn="ctr"/>
            <a:r>
              <a:rPr lang="en-US" sz="2400" b="1" dirty="0"/>
              <a:t>Complex solid/cystic lymph node with metastatic PTC</a:t>
            </a:r>
          </a:p>
        </p:txBody>
      </p:sp>
      <p:sp>
        <p:nvSpPr>
          <p:cNvPr id="5" name="TextBox 4"/>
          <p:cNvSpPr txBox="1"/>
          <p:nvPr/>
        </p:nvSpPr>
        <p:spPr>
          <a:xfrm>
            <a:off x="7287904" y="4691038"/>
            <a:ext cx="4724400" cy="830997"/>
          </a:xfrm>
          <a:prstGeom prst="rect">
            <a:avLst/>
          </a:prstGeom>
          <a:noFill/>
        </p:spPr>
        <p:txBody>
          <a:bodyPr wrap="square" rtlCol="0">
            <a:spAutoFit/>
          </a:bodyPr>
          <a:lstStyle/>
          <a:p>
            <a:pPr algn="ctr"/>
            <a:r>
              <a:rPr lang="en-US" sz="2400" b="1" dirty="0"/>
              <a:t>Completely cystic lymph node with metastatic PTC</a:t>
            </a:r>
          </a:p>
        </p:txBody>
      </p:sp>
    </p:spTree>
    <p:extLst>
      <p:ext uri="{BB962C8B-B14F-4D97-AF65-F5344CB8AC3E}">
        <p14:creationId xmlns:p14="http://schemas.microsoft.com/office/powerpoint/2010/main" val="356311117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9563" y="833580"/>
            <a:ext cx="6321899" cy="4611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306471" y="5712345"/>
            <a:ext cx="6214991" cy="830997"/>
          </a:xfrm>
          <a:prstGeom prst="rect">
            <a:avLst/>
          </a:prstGeom>
          <a:noFill/>
        </p:spPr>
        <p:txBody>
          <a:bodyPr wrap="square" rtlCol="0">
            <a:spAutoFit/>
          </a:bodyPr>
          <a:lstStyle/>
          <a:p>
            <a:pPr algn="ctr"/>
            <a:r>
              <a:rPr lang="en-US" sz="2400" b="1" dirty="0"/>
              <a:t>Peripheral </a:t>
            </a:r>
            <a:r>
              <a:rPr lang="en-US" sz="2400" b="1" dirty="0" err="1"/>
              <a:t>hypervascular</a:t>
            </a:r>
            <a:r>
              <a:rPr lang="en-US" sz="2400" b="1" dirty="0"/>
              <a:t> pattern in a lymph node with metastatic PTC</a:t>
            </a:r>
          </a:p>
        </p:txBody>
      </p:sp>
    </p:spTree>
    <p:extLst>
      <p:ext uri="{BB962C8B-B14F-4D97-AF65-F5344CB8AC3E}">
        <p14:creationId xmlns:p14="http://schemas.microsoft.com/office/powerpoint/2010/main" val="7936079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4483" y="1599527"/>
            <a:ext cx="9876430" cy="2308324"/>
          </a:xfrm>
          <a:prstGeom prst="rect">
            <a:avLst/>
          </a:prstGeom>
        </p:spPr>
        <p:txBody>
          <a:bodyPr wrap="square">
            <a:spAutoFit/>
          </a:bodyPr>
          <a:lstStyle/>
          <a:p>
            <a:pPr algn="justLow"/>
            <a:r>
              <a:rPr lang="en-US" sz="2400" dirty="0"/>
              <a:t>CT, MRI, or PET can be useful in monitoring patients with thyroid cancer and for preoperative planning. may be useful in the assessment of large, rapidly growing, retrosternal, or invasive tumors to characterize the involvement of </a:t>
            </a:r>
            <a:r>
              <a:rPr lang="en-US" sz="2400" dirty="0" err="1"/>
              <a:t>extrathyroidal</a:t>
            </a:r>
            <a:r>
              <a:rPr lang="en-US" sz="2400" dirty="0"/>
              <a:t>.</a:t>
            </a:r>
          </a:p>
          <a:p>
            <a:pPr algn="justLow"/>
            <a:endParaRPr lang="en-US" sz="2400" dirty="0"/>
          </a:p>
          <a:p>
            <a:pPr algn="justLow"/>
            <a:endParaRPr lang="en-US" sz="2400" dirty="0"/>
          </a:p>
        </p:txBody>
      </p:sp>
    </p:spTree>
    <p:extLst>
      <p:ext uri="{BB962C8B-B14F-4D97-AF65-F5344CB8AC3E}">
        <p14:creationId xmlns:p14="http://schemas.microsoft.com/office/powerpoint/2010/main" val="38870660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48810" y="2589241"/>
            <a:ext cx="7054749" cy="1200329"/>
          </a:xfrm>
          <a:prstGeom prst="rect">
            <a:avLst/>
          </a:prstGeom>
        </p:spPr>
        <p:txBody>
          <a:bodyPr wrap="square">
            <a:spAutoFit/>
          </a:bodyPr>
          <a:lstStyle/>
          <a:p>
            <a:pPr algn="ctr"/>
            <a:r>
              <a:rPr lang="en-US" sz="7200" b="1" dirty="0">
                <a:solidFill>
                  <a:schemeClr val="accent1">
                    <a:lumMod val="60000"/>
                    <a:lumOff val="40000"/>
                  </a:schemeClr>
                </a:solidFill>
              </a:rPr>
              <a:t>FDG_ PET </a:t>
            </a:r>
          </a:p>
        </p:txBody>
      </p:sp>
    </p:spTree>
    <p:extLst>
      <p:ext uri="{BB962C8B-B14F-4D97-AF65-F5344CB8AC3E}">
        <p14:creationId xmlns:p14="http://schemas.microsoft.com/office/powerpoint/2010/main" val="77219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9475" y="787400"/>
            <a:ext cx="946785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175" y="2403475"/>
            <a:ext cx="2305050"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0150" y="2403475"/>
            <a:ext cx="4197350" cy="429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28080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3582" y="1644220"/>
            <a:ext cx="10181229" cy="3416320"/>
          </a:xfrm>
          <a:prstGeom prst="rect">
            <a:avLst/>
          </a:prstGeom>
        </p:spPr>
        <p:txBody>
          <a:bodyPr wrap="square">
            <a:spAutoFit/>
          </a:bodyPr>
          <a:lstStyle/>
          <a:p>
            <a:pPr algn="justLow"/>
            <a:r>
              <a:rPr lang="en-US" sz="2400" dirty="0"/>
              <a:t>FDG_ PET has been known to show metastases in131I scan-negative thyroid cancer with a high accuracy, </a:t>
            </a:r>
            <a:r>
              <a:rPr lang="en-US" sz="2400" dirty="0" smtClean="0"/>
              <a:t> </a:t>
            </a:r>
            <a:r>
              <a:rPr lang="en-US" sz="2400" dirty="0"/>
              <a:t>related to increased glucose metabolism in poorly differentiated carcinoma</a:t>
            </a:r>
          </a:p>
          <a:p>
            <a:pPr algn="justLow"/>
            <a:endParaRPr lang="en-US" sz="2400" dirty="0"/>
          </a:p>
          <a:p>
            <a:pPr algn="justLow"/>
            <a:endParaRPr lang="en-US" sz="2400" dirty="0"/>
          </a:p>
          <a:p>
            <a:pPr algn="justLow"/>
            <a:r>
              <a:rPr lang="en-US" sz="2400" dirty="0"/>
              <a:t>The preoperative use of PET remains controversial and has not been thoroughly </a:t>
            </a:r>
            <a:r>
              <a:rPr lang="en-US" sz="2400" dirty="0" smtClean="0"/>
              <a:t>evaluated .It </a:t>
            </a:r>
            <a:r>
              <a:rPr lang="en-US" sz="2400" dirty="0"/>
              <a:t>can be useful in patients with a high tumor stage and less nodal disease than expected or in those with indeterminate nodes on CT or MRI.</a:t>
            </a:r>
          </a:p>
        </p:txBody>
      </p:sp>
    </p:spTree>
    <p:extLst>
      <p:ext uri="{BB962C8B-B14F-4D97-AF65-F5344CB8AC3E}">
        <p14:creationId xmlns:p14="http://schemas.microsoft.com/office/powerpoint/2010/main" val="200456399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3558" y="1363579"/>
            <a:ext cx="10908632" cy="3416320"/>
          </a:xfrm>
          <a:prstGeom prst="rect">
            <a:avLst/>
          </a:prstGeom>
          <a:noFill/>
        </p:spPr>
        <p:txBody>
          <a:bodyPr wrap="square" rtlCol="0">
            <a:spAutoFit/>
          </a:bodyPr>
          <a:lstStyle/>
          <a:p>
            <a:pPr algn="justLow"/>
            <a:endParaRPr lang="en-US" sz="2400" dirty="0"/>
          </a:p>
          <a:p>
            <a:pPr algn="justLow"/>
            <a:endParaRPr lang="en-US" sz="2400" dirty="0" smtClean="0"/>
          </a:p>
          <a:p>
            <a:pPr algn="justLow"/>
            <a:r>
              <a:rPr lang="en-US" sz="2400" dirty="0"/>
              <a:t>The combination of </a:t>
            </a:r>
            <a:r>
              <a:rPr lang="en-US" sz="2400" dirty="0" smtClean="0"/>
              <a:t>131IWBS and </a:t>
            </a:r>
            <a:r>
              <a:rPr lang="en-US" sz="2400" dirty="0"/>
              <a:t>thyroglobulin measurement is </a:t>
            </a:r>
            <a:r>
              <a:rPr lang="en-US" sz="2400" dirty="0" smtClean="0"/>
              <a:t>a reliable </a:t>
            </a:r>
            <a:r>
              <a:rPr lang="en-US" sz="2400" dirty="0"/>
              <a:t>indicator of the presence of </a:t>
            </a:r>
            <a:r>
              <a:rPr lang="en-US" sz="2400" dirty="0" smtClean="0"/>
              <a:t>metastases in </a:t>
            </a:r>
            <a:r>
              <a:rPr lang="en-US" sz="2400" dirty="0"/>
              <a:t>82.6% of patients with DTC </a:t>
            </a:r>
            <a:r>
              <a:rPr lang="en-US" sz="2400" dirty="0" smtClean="0"/>
              <a:t>after surgery.</a:t>
            </a:r>
          </a:p>
          <a:p>
            <a:pPr algn="justLow"/>
            <a:endParaRPr lang="en-US" sz="2400" dirty="0" smtClean="0"/>
          </a:p>
          <a:p>
            <a:pPr algn="justLow"/>
            <a:r>
              <a:rPr lang="en-US" sz="2400" dirty="0" smtClean="0"/>
              <a:t> </a:t>
            </a:r>
            <a:r>
              <a:rPr lang="en-US" sz="2400" dirty="0"/>
              <a:t>However, FDG PET/CT </a:t>
            </a:r>
            <a:r>
              <a:rPr lang="en-US" sz="2400" dirty="0" smtClean="0"/>
              <a:t>plays a </a:t>
            </a:r>
            <a:r>
              <a:rPr lang="en-US" sz="2400" dirty="0"/>
              <a:t>valuable role </a:t>
            </a:r>
            <a:r>
              <a:rPr lang="en-US" sz="2400" dirty="0" smtClean="0"/>
              <a:t>in </a:t>
            </a:r>
            <a:r>
              <a:rPr lang="en-US" sz="2400" dirty="0"/>
              <a:t>the </a:t>
            </a:r>
            <a:r>
              <a:rPr lang="en-US" sz="2400" dirty="0" smtClean="0"/>
              <a:t>post thyroidectomy workup </a:t>
            </a:r>
            <a:r>
              <a:rPr lang="en-US" sz="2400" dirty="0"/>
              <a:t>of patients with </a:t>
            </a:r>
            <a:r>
              <a:rPr lang="en-US" sz="2400" dirty="0" smtClean="0"/>
              <a:t>DTC who </a:t>
            </a:r>
            <a:r>
              <a:rPr lang="en-US" sz="2400" dirty="0"/>
              <a:t>have elevated thyroglobulin levels </a:t>
            </a:r>
            <a:r>
              <a:rPr lang="en-US" sz="2400" dirty="0" smtClean="0"/>
              <a:t>and a </a:t>
            </a:r>
            <a:r>
              <a:rPr lang="en-US" sz="2400" dirty="0"/>
              <a:t>negative 131I-WBS</a:t>
            </a:r>
          </a:p>
        </p:txBody>
      </p:sp>
    </p:spTree>
    <p:extLst>
      <p:ext uri="{BB962C8B-B14F-4D97-AF65-F5344CB8AC3E}">
        <p14:creationId xmlns:p14="http://schemas.microsoft.com/office/powerpoint/2010/main" val="24671571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42735" y="2126177"/>
            <a:ext cx="9881937" cy="3416320"/>
          </a:xfrm>
          <a:prstGeom prst="rect">
            <a:avLst/>
          </a:prstGeom>
        </p:spPr>
        <p:txBody>
          <a:bodyPr wrap="square">
            <a:spAutoFit/>
          </a:bodyPr>
          <a:lstStyle/>
          <a:p>
            <a:pPr algn="justLow"/>
            <a:r>
              <a:rPr lang="en-US" sz="2400" dirty="0" smtClean="0"/>
              <a:t>Reviewed a total of 25 studies comprising of 789 patients and concluded that FDG PET/CT has a high pooled sensitivity of 93.5% for detecting DTC recurrence and metastasis in the absence of radioiodine uptake.</a:t>
            </a:r>
          </a:p>
          <a:p>
            <a:pPr algn="justLow"/>
            <a:endParaRPr lang="en-US" sz="2400" dirty="0"/>
          </a:p>
          <a:p>
            <a:pPr algn="justLow"/>
            <a:endParaRPr lang="en-US" sz="2400" dirty="0" smtClean="0"/>
          </a:p>
          <a:p>
            <a:pPr algn="justLow"/>
            <a:r>
              <a:rPr lang="en-US" sz="2400" dirty="0" smtClean="0"/>
              <a:t> In a similar meta-analysis of 12 studies and literature review, Miller et al. found that PET/CT had a sensitivity of 94.0% for detecting recurrence of PTC. </a:t>
            </a:r>
            <a:endParaRPr lang="en-US" sz="2400" dirty="0"/>
          </a:p>
        </p:txBody>
      </p:sp>
    </p:spTree>
    <p:extLst>
      <p:ext uri="{BB962C8B-B14F-4D97-AF65-F5344CB8AC3E}">
        <p14:creationId xmlns:p14="http://schemas.microsoft.com/office/powerpoint/2010/main" val="39731823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0914" y="781669"/>
            <a:ext cx="5210629" cy="584775"/>
          </a:xfrm>
          <a:prstGeom prst="rect">
            <a:avLst/>
          </a:prstGeom>
          <a:noFill/>
        </p:spPr>
        <p:txBody>
          <a:bodyPr wrap="square" rtlCol="0">
            <a:spAutoFit/>
          </a:bodyPr>
          <a:lstStyle/>
          <a:p>
            <a:r>
              <a:rPr lang="en-US" sz="3200" b="1" dirty="0" smtClean="0">
                <a:solidFill>
                  <a:srgbClr val="FF0000"/>
                </a:solidFill>
              </a:rPr>
              <a:t>Recurrent  </a:t>
            </a:r>
            <a:endParaRPr lang="en-US" b="1" dirty="0">
              <a:solidFill>
                <a:srgbClr val="FF0000"/>
              </a:solidFill>
            </a:endParaRPr>
          </a:p>
        </p:txBody>
      </p:sp>
      <p:sp>
        <p:nvSpPr>
          <p:cNvPr id="3" name="TextBox 2"/>
          <p:cNvSpPr txBox="1"/>
          <p:nvPr/>
        </p:nvSpPr>
        <p:spPr>
          <a:xfrm>
            <a:off x="420914" y="1890876"/>
            <a:ext cx="10726058" cy="2308324"/>
          </a:xfrm>
          <a:prstGeom prst="rect">
            <a:avLst/>
          </a:prstGeom>
          <a:noFill/>
        </p:spPr>
        <p:txBody>
          <a:bodyPr wrap="square" rtlCol="0">
            <a:spAutoFit/>
          </a:bodyPr>
          <a:lstStyle/>
          <a:p>
            <a:pPr algn="justLow"/>
            <a:r>
              <a:rPr lang="en-US" sz="2400" dirty="0" smtClean="0"/>
              <a:t> recurrent: biochemical or structural </a:t>
            </a:r>
            <a:r>
              <a:rPr lang="en-US" sz="2400" dirty="0"/>
              <a:t>identification </a:t>
            </a:r>
            <a:r>
              <a:rPr lang="en-US" sz="2400" dirty="0" smtClean="0"/>
              <a:t>of disease </a:t>
            </a:r>
            <a:r>
              <a:rPr lang="en-US" sz="2400" dirty="0"/>
              <a:t>in a patient previously thought to have no evidence </a:t>
            </a:r>
            <a:r>
              <a:rPr lang="en-US" sz="2400" dirty="0" smtClean="0"/>
              <a:t>of disease </a:t>
            </a:r>
            <a:r>
              <a:rPr lang="en-US" sz="2400" dirty="0"/>
              <a:t>(undetectable stimulated or highly sensitive </a:t>
            </a:r>
            <a:r>
              <a:rPr lang="en-US" sz="2400" dirty="0" err="1"/>
              <a:t>Tg</a:t>
            </a:r>
            <a:r>
              <a:rPr lang="en-US" sz="2400" dirty="0"/>
              <a:t> </a:t>
            </a:r>
            <a:r>
              <a:rPr lang="en-US" sz="2400" dirty="0" smtClean="0"/>
              <a:t>and negative </a:t>
            </a:r>
            <a:r>
              <a:rPr lang="en-US" sz="2400" dirty="0"/>
              <a:t>cross-sectional imaging</a:t>
            </a:r>
            <a:r>
              <a:rPr lang="en-US" sz="2400" dirty="0" smtClean="0"/>
              <a:t>)</a:t>
            </a:r>
          </a:p>
          <a:p>
            <a:pPr algn="justLow"/>
            <a:endParaRPr lang="en-US" sz="2400" dirty="0"/>
          </a:p>
          <a:p>
            <a:pPr algn="justLow"/>
            <a:endParaRPr lang="en-US" sz="2400" dirty="0"/>
          </a:p>
        </p:txBody>
      </p:sp>
      <p:sp>
        <p:nvSpPr>
          <p:cNvPr id="4" name="TextBox 3"/>
          <p:cNvSpPr txBox="1"/>
          <p:nvPr/>
        </p:nvSpPr>
        <p:spPr>
          <a:xfrm>
            <a:off x="420914" y="6263481"/>
            <a:ext cx="10914743" cy="523220"/>
          </a:xfrm>
          <a:prstGeom prst="rect">
            <a:avLst/>
          </a:prstGeom>
          <a:noFill/>
        </p:spPr>
        <p:txBody>
          <a:bodyPr wrap="square" rtlCol="0">
            <a:spAutoFit/>
          </a:bodyPr>
          <a:lstStyle/>
          <a:p>
            <a:r>
              <a:rPr lang="en-US" sz="1400" dirty="0"/>
              <a:t>Ralph P. </a:t>
            </a:r>
            <a:r>
              <a:rPr lang="en-US" sz="1400" dirty="0" err="1"/>
              <a:t>Tufano</a:t>
            </a:r>
            <a:r>
              <a:rPr lang="en-US" sz="1400" dirty="0"/>
              <a:t> et al, Management of Recurrent/Persistent </a:t>
            </a:r>
            <a:r>
              <a:rPr lang="en-US" sz="1400" dirty="0" smtClean="0"/>
              <a:t>Nodal Disease </a:t>
            </a:r>
            <a:r>
              <a:rPr lang="en-US" sz="1400" dirty="0"/>
              <a:t>in Patients with Differentiated Thyroid </a:t>
            </a:r>
            <a:r>
              <a:rPr lang="en-US" sz="1400" dirty="0" smtClean="0"/>
              <a:t>Cancer: A </a:t>
            </a:r>
            <a:r>
              <a:rPr lang="en-US" sz="1400" dirty="0"/>
              <a:t>Critical Review of the Risks and Benefits of </a:t>
            </a:r>
            <a:r>
              <a:rPr lang="en-US" sz="1400" dirty="0" smtClean="0"/>
              <a:t>Surgical Intervention </a:t>
            </a:r>
            <a:r>
              <a:rPr lang="en-US" sz="1400" dirty="0"/>
              <a:t>Versus Active </a:t>
            </a:r>
            <a:r>
              <a:rPr lang="en-US" sz="1400" dirty="0" smtClean="0"/>
              <a:t>Surveillance. 2015.</a:t>
            </a:r>
            <a:endParaRPr lang="en-US" sz="1400" dirty="0"/>
          </a:p>
        </p:txBody>
      </p:sp>
    </p:spTree>
    <p:extLst>
      <p:ext uri="{BB962C8B-B14F-4D97-AF65-F5344CB8AC3E}">
        <p14:creationId xmlns:p14="http://schemas.microsoft.com/office/powerpoint/2010/main" val="339101285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3978" y="2212267"/>
            <a:ext cx="10748211" cy="3046988"/>
          </a:xfrm>
          <a:prstGeom prst="rect">
            <a:avLst/>
          </a:prstGeom>
        </p:spPr>
        <p:txBody>
          <a:bodyPr wrap="square">
            <a:spAutoFit/>
          </a:bodyPr>
          <a:lstStyle/>
          <a:p>
            <a:pPr algn="justLow"/>
            <a:r>
              <a:rPr lang="en-US" sz="2400" dirty="0" smtClean="0"/>
              <a:t>Weber et al. found that ultrasound provided localization of recurrent or metastatic thyroid disease in only eight of the 14 patients (57%)</a:t>
            </a:r>
          </a:p>
          <a:p>
            <a:pPr algn="justLow"/>
            <a:endParaRPr lang="en-US" sz="2400" dirty="0"/>
          </a:p>
          <a:p>
            <a:pPr algn="justLow"/>
            <a:r>
              <a:rPr lang="en-US" sz="2400" dirty="0" smtClean="0"/>
              <a:t> </a:t>
            </a:r>
            <a:r>
              <a:rPr lang="en-US" sz="2400" dirty="0" err="1" smtClean="0"/>
              <a:t>Seo</a:t>
            </a:r>
            <a:r>
              <a:rPr lang="en-US" sz="2400" dirty="0" smtClean="0"/>
              <a:t> et al. reported that 21.1% of lymph-node and soft tissue lesions missed on neck US were identified with PET/CT studies</a:t>
            </a:r>
          </a:p>
          <a:p>
            <a:pPr algn="justLow"/>
            <a:endParaRPr lang="en-US" sz="2400" dirty="0"/>
          </a:p>
          <a:p>
            <a:pPr algn="justLow"/>
            <a:r>
              <a:rPr lang="en-US" sz="2400" dirty="0" smtClean="0"/>
              <a:t>PET/CT has also shown a clear advantage compared with PET in revealing small metastatic lesions. </a:t>
            </a:r>
            <a:endParaRPr lang="en-US" sz="2400" dirty="0"/>
          </a:p>
        </p:txBody>
      </p:sp>
    </p:spTree>
    <p:extLst>
      <p:ext uri="{BB962C8B-B14F-4D97-AF65-F5344CB8AC3E}">
        <p14:creationId xmlns:p14="http://schemas.microsoft.com/office/powerpoint/2010/main" val="32672826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0251" y="1078891"/>
            <a:ext cx="11204812" cy="5539978"/>
          </a:xfrm>
          <a:prstGeom prst="rect">
            <a:avLst/>
          </a:prstGeom>
        </p:spPr>
        <p:txBody>
          <a:bodyPr wrap="square">
            <a:spAutoFit/>
          </a:bodyPr>
          <a:lstStyle/>
          <a:p>
            <a:pPr algn="justLow"/>
            <a:r>
              <a:rPr lang="en-US" sz="2400" dirty="0"/>
              <a:t>In addition to its proven role in the localization </a:t>
            </a:r>
            <a:r>
              <a:rPr lang="en-US" sz="2400" dirty="0" smtClean="0"/>
              <a:t>of disease </a:t>
            </a:r>
            <a:r>
              <a:rPr lang="en-US" sz="2400" dirty="0"/>
              <a:t>in </a:t>
            </a:r>
            <a:r>
              <a:rPr lang="en-US" sz="2400" dirty="0" err="1" smtClean="0"/>
              <a:t>Tg</a:t>
            </a:r>
            <a:r>
              <a:rPr lang="en-US" sz="2400" dirty="0" smtClean="0"/>
              <a:t>-positive, RAI </a:t>
            </a:r>
            <a:r>
              <a:rPr lang="en-US" sz="2400" dirty="0"/>
              <a:t>scan–negative </a:t>
            </a:r>
            <a:r>
              <a:rPr lang="en-US" sz="2400" dirty="0" smtClean="0"/>
              <a:t>patients, 18FDG-PET </a:t>
            </a:r>
            <a:r>
              <a:rPr lang="en-US" sz="2400" dirty="0"/>
              <a:t>scanning may be </a:t>
            </a:r>
            <a:r>
              <a:rPr lang="en-US" sz="2400" dirty="0" smtClean="0"/>
              <a:t>employed</a:t>
            </a:r>
          </a:p>
          <a:p>
            <a:pPr algn="justLow"/>
            <a:endParaRPr lang="en-US" sz="2400" dirty="0"/>
          </a:p>
          <a:p>
            <a:pPr algn="justLow"/>
            <a:r>
              <a:rPr lang="en-US" sz="2400" dirty="0" smtClean="0"/>
              <a:t> </a:t>
            </a:r>
            <a:r>
              <a:rPr lang="en-US" sz="2400" dirty="0"/>
              <a:t>1) as part </a:t>
            </a:r>
            <a:r>
              <a:rPr lang="en-US" sz="2400" dirty="0" smtClean="0"/>
              <a:t>of initial </a:t>
            </a:r>
            <a:r>
              <a:rPr lang="en-US" sz="2400" dirty="0"/>
              <a:t>staging in poorly differentiated thyroid </a:t>
            </a:r>
            <a:r>
              <a:rPr lang="en-US" sz="2400" dirty="0" smtClean="0"/>
              <a:t>cancers and </a:t>
            </a:r>
            <a:r>
              <a:rPr lang="en-US" sz="2400" dirty="0"/>
              <a:t>invasive </a:t>
            </a:r>
            <a:r>
              <a:rPr lang="en-US" sz="2400" dirty="0" err="1" smtClean="0"/>
              <a:t>Hurthle</a:t>
            </a:r>
            <a:r>
              <a:rPr lang="en-US" sz="2400" dirty="0" smtClean="0"/>
              <a:t> </a:t>
            </a:r>
            <a:r>
              <a:rPr lang="en-US" sz="2400" dirty="0"/>
              <a:t>cell carcinomas, especially </a:t>
            </a:r>
            <a:r>
              <a:rPr lang="en-US" sz="2400" dirty="0" smtClean="0"/>
              <a:t>those with </a:t>
            </a:r>
            <a:r>
              <a:rPr lang="en-US" sz="2400" dirty="0"/>
              <a:t>other </a:t>
            </a:r>
            <a:r>
              <a:rPr lang="en-US" sz="2400" dirty="0" smtClean="0"/>
              <a:t>evidence of </a:t>
            </a:r>
            <a:r>
              <a:rPr lang="en-US" sz="2400" dirty="0"/>
              <a:t>disease on imaging or </a:t>
            </a:r>
            <a:r>
              <a:rPr lang="en-US" sz="2400" dirty="0" smtClean="0"/>
              <a:t>because of </a:t>
            </a:r>
            <a:r>
              <a:rPr lang="en-US" sz="2400" dirty="0"/>
              <a:t>elevated serum </a:t>
            </a:r>
            <a:r>
              <a:rPr lang="en-US" sz="2400" dirty="0" err="1"/>
              <a:t>Tg</a:t>
            </a:r>
            <a:r>
              <a:rPr lang="en-US" sz="2400" dirty="0"/>
              <a:t> levels, </a:t>
            </a:r>
            <a:endParaRPr lang="en-US" sz="2400" dirty="0" smtClean="0"/>
          </a:p>
          <a:p>
            <a:pPr algn="justLow"/>
            <a:endParaRPr lang="en-US" sz="2400" dirty="0" smtClean="0"/>
          </a:p>
          <a:p>
            <a:pPr algn="justLow"/>
            <a:r>
              <a:rPr lang="en-US" sz="2400" dirty="0" smtClean="0"/>
              <a:t>2</a:t>
            </a:r>
            <a:r>
              <a:rPr lang="en-US" sz="2400" dirty="0"/>
              <a:t>) as a prognostic </a:t>
            </a:r>
            <a:r>
              <a:rPr lang="en-US" sz="2400" dirty="0" smtClean="0"/>
              <a:t>tool in </a:t>
            </a:r>
            <a:r>
              <a:rPr lang="en-US" sz="2400" dirty="0"/>
              <a:t>patients with metastatic disease to identify </a:t>
            </a:r>
            <a:r>
              <a:rPr lang="en-US" sz="2400" dirty="0" smtClean="0"/>
              <a:t>those patients </a:t>
            </a:r>
            <a:r>
              <a:rPr lang="en-US" sz="2400" dirty="0"/>
              <a:t>at highest risk for rapid disease </a:t>
            </a:r>
            <a:r>
              <a:rPr lang="en-US" sz="2400" dirty="0" smtClean="0"/>
              <a:t>progression and </a:t>
            </a:r>
            <a:r>
              <a:rPr lang="en-US" sz="2400" dirty="0"/>
              <a:t>disease-specific </a:t>
            </a:r>
            <a:r>
              <a:rPr lang="en-US" sz="2400" dirty="0" smtClean="0"/>
              <a:t>mortality</a:t>
            </a:r>
            <a:endParaRPr lang="en-US" sz="2400" dirty="0"/>
          </a:p>
          <a:p>
            <a:pPr algn="justLow"/>
            <a:endParaRPr lang="en-US" sz="2400" dirty="0" smtClean="0"/>
          </a:p>
          <a:p>
            <a:pPr algn="justLow"/>
            <a:r>
              <a:rPr lang="en-US" sz="2400" dirty="0" smtClean="0"/>
              <a:t> </a:t>
            </a:r>
            <a:r>
              <a:rPr lang="en-US" sz="2400" dirty="0"/>
              <a:t>3) </a:t>
            </a:r>
            <a:r>
              <a:rPr lang="en-US" sz="2400" dirty="0" smtClean="0"/>
              <a:t>as </a:t>
            </a:r>
            <a:r>
              <a:rPr lang="en-US" sz="2400" dirty="0"/>
              <a:t>an </a:t>
            </a:r>
            <a:r>
              <a:rPr lang="en-US" sz="2400" dirty="0" smtClean="0"/>
              <a:t>evaluation of </a:t>
            </a:r>
            <a:r>
              <a:rPr lang="en-US" sz="2400" dirty="0" err="1"/>
              <a:t>posttreatment</a:t>
            </a:r>
            <a:r>
              <a:rPr lang="en-US" sz="2400" dirty="0"/>
              <a:t> response following systemic or </a:t>
            </a:r>
            <a:r>
              <a:rPr lang="en-US" sz="2400" dirty="0" smtClean="0"/>
              <a:t>local therapy </a:t>
            </a:r>
            <a:r>
              <a:rPr lang="en-US" sz="2400" dirty="0"/>
              <a:t>of metastatic or locally invasive </a:t>
            </a:r>
            <a:r>
              <a:rPr lang="en-US" sz="2400" dirty="0" smtClean="0"/>
              <a:t>disease. </a:t>
            </a:r>
            <a:r>
              <a:rPr lang="en-US" i="1" dirty="0" smtClean="0"/>
              <a:t>Recommendation</a:t>
            </a:r>
            <a:endParaRPr lang="en-US" i="1" dirty="0"/>
          </a:p>
          <a:p>
            <a:pPr algn="justLow"/>
            <a:r>
              <a:rPr lang="en-US" i="1" dirty="0"/>
              <a:t>rating: C</a:t>
            </a:r>
          </a:p>
          <a:p>
            <a:pPr algn="justLow"/>
            <a:endParaRPr lang="en-US" sz="2400" dirty="0"/>
          </a:p>
        </p:txBody>
      </p:sp>
    </p:spTree>
    <p:extLst>
      <p:ext uri="{BB962C8B-B14F-4D97-AF65-F5344CB8AC3E}">
        <p14:creationId xmlns:p14="http://schemas.microsoft.com/office/powerpoint/2010/main" val="155437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
            <a:ext cx="12191999" cy="6858000"/>
          </a:xfrm>
          <a:prstGeom prst="rect">
            <a:avLst/>
          </a:prstGeom>
        </p:spPr>
      </p:pic>
    </p:spTree>
    <p:extLst>
      <p:ext uri="{BB962C8B-B14F-4D97-AF65-F5344CB8AC3E}">
        <p14:creationId xmlns:p14="http://schemas.microsoft.com/office/powerpoint/2010/main" val="51910453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0734492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solidFill>
                  <a:schemeClr val="accent1">
                    <a:lumMod val="60000"/>
                    <a:lumOff val="40000"/>
                  </a:schemeClr>
                </a:solidFill>
              </a:rPr>
              <a:t>Agenda:</a:t>
            </a:r>
            <a:endParaRPr lang="en-US" sz="4400" b="1" dirty="0">
              <a:solidFill>
                <a:schemeClr val="accent1">
                  <a:lumMod val="60000"/>
                  <a:lumOff val="40000"/>
                </a:schemeClr>
              </a:solidFill>
            </a:endParaRPr>
          </a:p>
        </p:txBody>
      </p:sp>
      <p:sp>
        <p:nvSpPr>
          <p:cNvPr id="3" name="Content Placeholder 2"/>
          <p:cNvSpPr>
            <a:spLocks noGrp="1"/>
          </p:cNvSpPr>
          <p:nvPr>
            <p:ph idx="1"/>
          </p:nvPr>
        </p:nvSpPr>
        <p:spPr>
          <a:xfrm>
            <a:off x="383060" y="1405719"/>
            <a:ext cx="11067412" cy="5172502"/>
          </a:xfrm>
        </p:spPr>
        <p:txBody>
          <a:bodyPr>
            <a:normAutofit lnSpcReduction="10000"/>
          </a:bodyPr>
          <a:lstStyle/>
          <a:p>
            <a:r>
              <a:rPr lang="en-US" sz="2400" dirty="0" smtClean="0"/>
              <a:t>Definition loco-regional metastasis in DTC</a:t>
            </a:r>
          </a:p>
          <a:p>
            <a:endParaRPr lang="en-US" sz="2400" dirty="0"/>
          </a:p>
          <a:p>
            <a:r>
              <a:rPr lang="en-US" sz="2400" dirty="0"/>
              <a:t>I</a:t>
            </a:r>
            <a:r>
              <a:rPr lang="en-US" sz="2400" dirty="0" smtClean="0"/>
              <a:t>ntroduction</a:t>
            </a:r>
          </a:p>
          <a:p>
            <a:pPr marL="0" indent="0">
              <a:buNone/>
            </a:pPr>
            <a:endParaRPr lang="en-US" sz="2400" dirty="0" smtClean="0"/>
          </a:p>
          <a:p>
            <a:r>
              <a:rPr lang="en-US" sz="2400" dirty="0" smtClean="0"/>
              <a:t>Risk factors for recurrence</a:t>
            </a:r>
          </a:p>
          <a:p>
            <a:pPr marL="0" indent="0">
              <a:buNone/>
            </a:pPr>
            <a:endParaRPr lang="en-US" sz="2400" dirty="0" smtClean="0"/>
          </a:p>
          <a:p>
            <a:r>
              <a:rPr lang="en-US" sz="2200" dirty="0" smtClean="0"/>
              <a:t>Imaging modality</a:t>
            </a:r>
          </a:p>
          <a:p>
            <a:pPr marL="0" indent="0">
              <a:buNone/>
            </a:pPr>
            <a:endParaRPr lang="en-US" sz="2400" dirty="0" smtClean="0"/>
          </a:p>
          <a:p>
            <a:r>
              <a:rPr lang="en-US" sz="3000" b="1" dirty="0" smtClean="0">
                <a:solidFill>
                  <a:schemeClr val="accent1">
                    <a:lumMod val="60000"/>
                    <a:lumOff val="40000"/>
                  </a:schemeClr>
                </a:solidFill>
              </a:rPr>
              <a:t>Treatment strategies:</a:t>
            </a:r>
            <a:r>
              <a:rPr lang="en-US" sz="2400" dirty="0" smtClean="0"/>
              <a:t> </a:t>
            </a:r>
            <a:r>
              <a:rPr lang="en-US" sz="3000" b="1" dirty="0" smtClean="0">
                <a:solidFill>
                  <a:schemeClr val="accent1">
                    <a:lumMod val="60000"/>
                    <a:lumOff val="40000"/>
                  </a:schemeClr>
                </a:solidFill>
              </a:rPr>
              <a:t>surgery</a:t>
            </a:r>
            <a:r>
              <a:rPr lang="en-US" sz="2400" dirty="0" smtClean="0"/>
              <a:t>/RAI/Ethanol injection/radiotherapy</a:t>
            </a:r>
          </a:p>
          <a:p>
            <a:endParaRPr lang="en-US" sz="2400" dirty="0"/>
          </a:p>
          <a:p>
            <a:r>
              <a:rPr lang="en-US" sz="2400" dirty="0"/>
              <a:t>Recent studies</a:t>
            </a:r>
            <a:endParaRPr lang="en-US" dirty="0"/>
          </a:p>
        </p:txBody>
      </p:sp>
    </p:spTree>
    <p:extLst>
      <p:ext uri="{BB962C8B-B14F-4D97-AF65-F5344CB8AC3E}">
        <p14:creationId xmlns:p14="http://schemas.microsoft.com/office/powerpoint/2010/main" val="28565429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1570" y="612845"/>
            <a:ext cx="10045306" cy="5262979"/>
          </a:xfrm>
          <a:prstGeom prst="rect">
            <a:avLst/>
          </a:prstGeom>
        </p:spPr>
        <p:txBody>
          <a:bodyPr wrap="square">
            <a:spAutoFit/>
          </a:bodyPr>
          <a:lstStyle/>
          <a:p>
            <a:r>
              <a:rPr lang="en-US" sz="2400" dirty="0" smtClean="0"/>
              <a:t> </a:t>
            </a:r>
          </a:p>
          <a:p>
            <a:pPr algn="justLow"/>
            <a:r>
              <a:rPr lang="en-US" sz="2400" dirty="0" smtClean="0"/>
              <a:t>Therapeutic </a:t>
            </a:r>
            <a:r>
              <a:rPr lang="en-US" sz="2400" dirty="0"/>
              <a:t>central-compartment (level VI) neck dissection for patients with clinically involved central or lateral neck lymph nodes should accompany total thyroidectomy to provide clearance of disease from the central neck. Recommendation rating: B</a:t>
            </a:r>
          </a:p>
          <a:p>
            <a:pPr algn="justLow"/>
            <a:endParaRPr lang="en-US" sz="2400" dirty="0" smtClean="0"/>
          </a:p>
          <a:p>
            <a:pPr algn="justLow"/>
            <a:r>
              <a:rPr lang="en-US" sz="2400" dirty="0" smtClean="0"/>
              <a:t>Performing prophylactic </a:t>
            </a:r>
            <a:r>
              <a:rPr lang="en-US" sz="2400" dirty="0" err="1" smtClean="0"/>
              <a:t>centeral</a:t>
            </a:r>
            <a:r>
              <a:rPr lang="en-US" sz="2400" dirty="0" smtClean="0"/>
              <a:t> </a:t>
            </a:r>
            <a:r>
              <a:rPr lang="en-US" sz="2400" dirty="0"/>
              <a:t>lymph node dissection at the time of thyroidectomy is controversial, </a:t>
            </a:r>
            <a:r>
              <a:rPr lang="en-US" sz="2400" dirty="0" smtClean="0"/>
              <a:t>and surgical </a:t>
            </a:r>
            <a:r>
              <a:rPr lang="en-US" sz="2400" dirty="0"/>
              <a:t>expertise is warranted. However, it allows pathologic identification of </a:t>
            </a:r>
            <a:r>
              <a:rPr lang="en-US" sz="2400" dirty="0" smtClean="0"/>
              <a:t>metastases and </a:t>
            </a:r>
            <a:r>
              <a:rPr lang="en-US" sz="2400" dirty="0"/>
              <a:t>leads to up-staging in patients over the age of 45. This can help guide </a:t>
            </a:r>
            <a:r>
              <a:rPr lang="en-US" sz="2400" dirty="0" smtClean="0"/>
              <a:t>further treatment </a:t>
            </a:r>
            <a:r>
              <a:rPr lang="en-US" sz="2400" dirty="0"/>
              <a:t>options, including utility and dose of </a:t>
            </a:r>
            <a:r>
              <a:rPr lang="en-US" sz="2400" dirty="0" smtClean="0"/>
              <a:t>RIA.</a:t>
            </a:r>
            <a:endParaRPr lang="en-US" sz="2400" dirty="0"/>
          </a:p>
          <a:p>
            <a:endParaRPr lang="en-US" sz="2400" dirty="0"/>
          </a:p>
        </p:txBody>
      </p:sp>
      <p:sp>
        <p:nvSpPr>
          <p:cNvPr id="3" name="TextBox 2"/>
          <p:cNvSpPr txBox="1"/>
          <p:nvPr/>
        </p:nvSpPr>
        <p:spPr>
          <a:xfrm>
            <a:off x="1193800" y="6177281"/>
            <a:ext cx="9042400" cy="461665"/>
          </a:xfrm>
          <a:prstGeom prst="rect">
            <a:avLst/>
          </a:prstGeom>
          <a:noFill/>
        </p:spPr>
        <p:txBody>
          <a:bodyPr wrap="square" rtlCol="0">
            <a:spAutoFit/>
          </a:bodyPr>
          <a:lstStyle/>
          <a:p>
            <a:pPr algn="justLow"/>
            <a:r>
              <a:rPr lang="en-US" sz="1200" dirty="0"/>
              <a:t>David S. Cooper, et al. Revised American Thyroid Association </a:t>
            </a:r>
            <a:r>
              <a:rPr lang="en-US" sz="1200" dirty="0" smtClean="0"/>
              <a:t>Management Guidelines </a:t>
            </a:r>
            <a:r>
              <a:rPr lang="en-US" sz="1200" dirty="0"/>
              <a:t>for Patients with Thyroid </a:t>
            </a:r>
            <a:r>
              <a:rPr lang="en-US" sz="1200" dirty="0" smtClean="0"/>
              <a:t>Nodules and </a:t>
            </a:r>
            <a:r>
              <a:rPr lang="en-US" sz="1200" dirty="0"/>
              <a:t>Differentiated Thyroid </a:t>
            </a:r>
            <a:r>
              <a:rPr lang="en-US" sz="1200" dirty="0" smtClean="0"/>
              <a:t>Cancer. 2009.</a:t>
            </a:r>
            <a:endParaRPr lang="en-US" sz="1200" dirty="0"/>
          </a:p>
        </p:txBody>
      </p:sp>
    </p:spTree>
    <p:extLst>
      <p:ext uri="{BB962C8B-B14F-4D97-AF65-F5344CB8AC3E}">
        <p14:creationId xmlns:p14="http://schemas.microsoft.com/office/powerpoint/2010/main" val="148570335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6744" y="432466"/>
            <a:ext cx="11451770" cy="4093428"/>
          </a:xfrm>
          <a:prstGeom prst="rect">
            <a:avLst/>
          </a:prstGeom>
        </p:spPr>
        <p:txBody>
          <a:bodyPr wrap="square">
            <a:spAutoFit/>
          </a:bodyPr>
          <a:lstStyle/>
          <a:p>
            <a:pPr algn="justLow"/>
            <a:r>
              <a:rPr lang="en-US" sz="2000" dirty="0"/>
              <a:t> </a:t>
            </a:r>
          </a:p>
          <a:p>
            <a:pPr algn="justLow"/>
            <a:endParaRPr lang="en-US" sz="2400" dirty="0"/>
          </a:p>
          <a:p>
            <a:pPr marL="285750" indent="-285750" algn="justLow">
              <a:buFont typeface="Wingdings" panose="05000000000000000000" pitchFamily="2" charset="2"/>
              <a:buChar char="ü"/>
            </a:pPr>
            <a:r>
              <a:rPr lang="en-US" sz="2400" dirty="0"/>
              <a:t>Prophylactic central-compartment neck dissection (ipsilateral or bilateral): in patients with PTC with clinically uninvolved central neck lymph nodes, especially for advanced primary tumors (T3 or T4). </a:t>
            </a:r>
            <a:r>
              <a:rPr lang="en-US" i="1" dirty="0"/>
              <a:t>Recommendation rating: C</a:t>
            </a:r>
            <a:endParaRPr lang="en-US" sz="2400" i="1" dirty="0"/>
          </a:p>
          <a:p>
            <a:pPr algn="justLow"/>
            <a:endParaRPr lang="en-US" sz="2400" dirty="0"/>
          </a:p>
          <a:p>
            <a:pPr marL="285750" indent="-285750" algn="justLow">
              <a:buFont typeface="Wingdings" panose="05000000000000000000" pitchFamily="2" charset="2"/>
              <a:buChar char="ü"/>
            </a:pPr>
            <a:r>
              <a:rPr lang="en-US" sz="2400" dirty="0"/>
              <a:t>Near-total or total thyroidectomy without prophylactic central neck dissection may be appropriate for small (T1 or T2), noninvasive, clinically node-negative PTCs and most FTC. with intraoperative inspection of the central compartment &amp; dissection only in the presence of  involved lymph nodes. </a:t>
            </a:r>
            <a:r>
              <a:rPr lang="en-US" i="1" dirty="0"/>
              <a:t>Recommendation rating: C</a:t>
            </a:r>
            <a:endParaRPr lang="en-US" sz="2000" i="1" dirty="0"/>
          </a:p>
        </p:txBody>
      </p:sp>
      <p:sp>
        <p:nvSpPr>
          <p:cNvPr id="3" name="TextBox 2"/>
          <p:cNvSpPr txBox="1"/>
          <p:nvPr/>
        </p:nvSpPr>
        <p:spPr>
          <a:xfrm>
            <a:off x="1193800" y="6164581"/>
            <a:ext cx="9042400" cy="461665"/>
          </a:xfrm>
          <a:prstGeom prst="rect">
            <a:avLst/>
          </a:prstGeom>
          <a:noFill/>
        </p:spPr>
        <p:txBody>
          <a:bodyPr wrap="square" rtlCol="0">
            <a:spAutoFit/>
          </a:bodyPr>
          <a:lstStyle/>
          <a:p>
            <a:pPr algn="justLow"/>
            <a:r>
              <a:rPr lang="en-US" sz="1200" dirty="0"/>
              <a:t>David S. Cooper, et al. Revised American Thyroid Association </a:t>
            </a:r>
            <a:r>
              <a:rPr lang="en-US" sz="1200" dirty="0" smtClean="0"/>
              <a:t>Management Guidelines </a:t>
            </a:r>
            <a:r>
              <a:rPr lang="en-US" sz="1200" dirty="0"/>
              <a:t>for Patients with Thyroid </a:t>
            </a:r>
            <a:r>
              <a:rPr lang="en-US" sz="1200" dirty="0" smtClean="0"/>
              <a:t>Nodules and </a:t>
            </a:r>
            <a:r>
              <a:rPr lang="en-US" sz="1200" dirty="0"/>
              <a:t>Differentiated Thyroid </a:t>
            </a:r>
            <a:r>
              <a:rPr lang="en-US" sz="1200" dirty="0" smtClean="0"/>
              <a:t>Cancer. 2009.</a:t>
            </a:r>
            <a:endParaRPr lang="en-US" sz="1200" dirty="0"/>
          </a:p>
        </p:txBody>
      </p:sp>
    </p:spTree>
    <p:extLst>
      <p:ext uri="{BB962C8B-B14F-4D97-AF65-F5344CB8AC3E}">
        <p14:creationId xmlns:p14="http://schemas.microsoft.com/office/powerpoint/2010/main" val="360234052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7163" y="117693"/>
            <a:ext cx="11901487" cy="5632311"/>
          </a:xfrm>
          <a:prstGeom prst="rect">
            <a:avLst/>
          </a:prstGeom>
          <a:noFill/>
        </p:spPr>
        <p:txBody>
          <a:bodyPr wrap="square" rtlCol="0">
            <a:spAutoFit/>
          </a:bodyPr>
          <a:lstStyle/>
          <a:p>
            <a:pPr algn="justLow"/>
            <a:endParaRPr lang="en-US" sz="2400" b="1" dirty="0" smtClean="0"/>
          </a:p>
          <a:p>
            <a:pPr algn="justLow"/>
            <a:endParaRPr lang="en-US" sz="2400" b="1" dirty="0"/>
          </a:p>
          <a:p>
            <a:pPr algn="justLow"/>
            <a:r>
              <a:rPr lang="en-US" sz="2400" b="1" dirty="0" smtClean="0"/>
              <a:t>Prophylactic:</a:t>
            </a:r>
          </a:p>
          <a:p>
            <a:pPr algn="justLow"/>
            <a:endParaRPr lang="en-US" sz="2400" b="1" dirty="0" smtClean="0"/>
          </a:p>
          <a:p>
            <a:pPr marL="342900" indent="-342900" algn="justLow">
              <a:buFont typeface="Wingdings" panose="05000000000000000000" pitchFamily="2" charset="2"/>
              <a:buChar char="ü"/>
            </a:pPr>
            <a:r>
              <a:rPr lang="en-US" sz="2400" dirty="0" smtClean="0"/>
              <a:t>May be performed for advanced primary tumor (&gt;4 cm/or with extra thyroidal invasion but was not necessary for small. Not invasive PTC and most FTC. </a:t>
            </a:r>
          </a:p>
          <a:p>
            <a:pPr marL="342900" indent="-342900" algn="justLow">
              <a:buFont typeface="Wingdings" panose="05000000000000000000" pitchFamily="2" charset="2"/>
              <a:buChar char="ü"/>
            </a:pPr>
            <a:endParaRPr lang="en-US" sz="2400" dirty="0"/>
          </a:p>
          <a:p>
            <a:pPr marL="342900" indent="-342900" algn="justLow">
              <a:buFont typeface="Wingdings" panose="05000000000000000000" pitchFamily="2" charset="2"/>
              <a:buChar char="ü"/>
            </a:pPr>
            <a:r>
              <a:rPr lang="en-US" sz="2400" dirty="0" smtClean="0"/>
              <a:t>Risk than benefit microscopic lymph node metastasis dissection but in experienced hands done with minimal additional risk. </a:t>
            </a:r>
          </a:p>
          <a:p>
            <a:pPr algn="justLow"/>
            <a:endParaRPr lang="en-US" sz="2400" dirty="0"/>
          </a:p>
          <a:p>
            <a:pPr marL="342900" indent="-342900" algn="justLow">
              <a:buFont typeface="Wingdings" panose="05000000000000000000" pitchFamily="2" charset="2"/>
              <a:buChar char="ü"/>
            </a:pPr>
            <a:r>
              <a:rPr lang="en-US" sz="2400" dirty="0" smtClean="0"/>
              <a:t>Thyroid cancers harboring the BRAF mutation more clinically aggressive &amp; less responsive to RAI some authors prophylactic central neck dissection but not advocating prophylactic neck dissection on the basis of the molecular profile at the current time.</a:t>
            </a:r>
            <a:endParaRPr lang="en-US" sz="2400" dirty="0"/>
          </a:p>
        </p:txBody>
      </p:sp>
    </p:spTree>
    <p:extLst>
      <p:ext uri="{BB962C8B-B14F-4D97-AF65-F5344CB8AC3E}">
        <p14:creationId xmlns:p14="http://schemas.microsoft.com/office/powerpoint/2010/main" val="423820894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7708" y="968849"/>
            <a:ext cx="10983226" cy="4401205"/>
          </a:xfrm>
          <a:prstGeom prst="rect">
            <a:avLst/>
          </a:prstGeom>
          <a:noFill/>
        </p:spPr>
        <p:txBody>
          <a:bodyPr wrap="square" rtlCol="0">
            <a:spAutoFit/>
          </a:bodyPr>
          <a:lstStyle/>
          <a:p>
            <a:pPr algn="justLow"/>
            <a:endParaRPr lang="en-US" sz="2800" dirty="0" smtClean="0"/>
          </a:p>
          <a:p>
            <a:pPr algn="justLow"/>
            <a:endParaRPr lang="en-US" sz="2800" dirty="0" smtClean="0"/>
          </a:p>
          <a:p>
            <a:pPr marL="342900" indent="-342900" algn="justLow">
              <a:buFont typeface="Wingdings" panose="05000000000000000000" pitchFamily="2" charset="2"/>
              <a:buChar char="ü"/>
            </a:pPr>
            <a:r>
              <a:rPr lang="en-US" sz="2800" dirty="0" smtClean="0"/>
              <a:t> If </a:t>
            </a:r>
            <a:r>
              <a:rPr lang="en-US" sz="2800" dirty="0"/>
              <a:t>Lymph nodes in the lateral neck (compartments II–V), </a:t>
            </a:r>
            <a:r>
              <a:rPr lang="en-US" sz="2800" dirty="0" smtClean="0"/>
              <a:t>level VII (anterior </a:t>
            </a:r>
            <a:r>
              <a:rPr lang="en-US" sz="2800" dirty="0"/>
              <a:t>mediastinum), and rarely in Level </a:t>
            </a:r>
            <a:r>
              <a:rPr lang="en-US" sz="2800" dirty="0" smtClean="0"/>
              <a:t>I   </a:t>
            </a:r>
            <a:r>
              <a:rPr lang="en-US" sz="2800" dirty="0"/>
              <a:t>is </a:t>
            </a:r>
            <a:r>
              <a:rPr lang="en-US" sz="2800" dirty="0" smtClean="0"/>
              <a:t> evident </a:t>
            </a:r>
            <a:r>
              <a:rPr lang="en-US" sz="2800" dirty="0"/>
              <a:t>clinically, on preoperative </a:t>
            </a:r>
            <a:r>
              <a:rPr lang="en-US" sz="2800" dirty="0" smtClean="0"/>
              <a:t>US and </a:t>
            </a:r>
            <a:r>
              <a:rPr lang="en-US" sz="2800" dirty="0"/>
              <a:t>nodal FNA or </a:t>
            </a:r>
            <a:r>
              <a:rPr lang="en-US" sz="2800" dirty="0" err="1"/>
              <a:t>Tg</a:t>
            </a:r>
            <a:r>
              <a:rPr lang="en-US" sz="2800" dirty="0"/>
              <a:t> measurement, or at the time of </a:t>
            </a:r>
            <a:r>
              <a:rPr lang="en-US" sz="2800" dirty="0" smtClean="0"/>
              <a:t>surgery, surgical resection of lateral neck compartmental lymph node dissection should be performed for patients with </a:t>
            </a:r>
            <a:r>
              <a:rPr lang="en-US" sz="2800" dirty="0" err="1" smtClean="0"/>
              <a:t>biopsyproven</a:t>
            </a:r>
            <a:r>
              <a:rPr lang="en-US" sz="2800" dirty="0" smtClean="0"/>
              <a:t> metastatic lateral cervical lymphadenopathy. </a:t>
            </a:r>
            <a:r>
              <a:rPr lang="en-US" sz="1600" i="1" dirty="0" smtClean="0"/>
              <a:t>Recommendation rating: B</a:t>
            </a:r>
          </a:p>
          <a:p>
            <a:pPr algn="justLow"/>
            <a:endParaRPr lang="en-US" sz="2800" dirty="0"/>
          </a:p>
        </p:txBody>
      </p:sp>
      <p:sp>
        <p:nvSpPr>
          <p:cNvPr id="3" name="TextBox 2"/>
          <p:cNvSpPr txBox="1"/>
          <p:nvPr/>
        </p:nvSpPr>
        <p:spPr>
          <a:xfrm>
            <a:off x="1193800" y="6164581"/>
            <a:ext cx="9042400" cy="461665"/>
          </a:xfrm>
          <a:prstGeom prst="rect">
            <a:avLst/>
          </a:prstGeom>
          <a:noFill/>
        </p:spPr>
        <p:txBody>
          <a:bodyPr wrap="square" rtlCol="0">
            <a:spAutoFit/>
          </a:bodyPr>
          <a:lstStyle/>
          <a:p>
            <a:pPr algn="justLow"/>
            <a:r>
              <a:rPr lang="en-US" sz="1200" dirty="0"/>
              <a:t>David S. Cooper, et al. Revised American Thyroid Association </a:t>
            </a:r>
            <a:r>
              <a:rPr lang="en-US" sz="1200" dirty="0" smtClean="0"/>
              <a:t>Management Guidelines </a:t>
            </a:r>
            <a:r>
              <a:rPr lang="en-US" sz="1200" dirty="0"/>
              <a:t>for Patients with Thyroid </a:t>
            </a:r>
            <a:r>
              <a:rPr lang="en-US" sz="1200" dirty="0" smtClean="0"/>
              <a:t>Nodules and </a:t>
            </a:r>
            <a:r>
              <a:rPr lang="en-US" sz="1200" dirty="0"/>
              <a:t>Differentiated Thyroid </a:t>
            </a:r>
            <a:r>
              <a:rPr lang="en-US" sz="1200" dirty="0" smtClean="0"/>
              <a:t>Cancer. 2009.</a:t>
            </a:r>
            <a:endParaRPr lang="en-US" sz="1200" dirty="0"/>
          </a:p>
        </p:txBody>
      </p:sp>
    </p:spTree>
    <p:extLst>
      <p:ext uri="{BB962C8B-B14F-4D97-AF65-F5344CB8AC3E}">
        <p14:creationId xmlns:p14="http://schemas.microsoft.com/office/powerpoint/2010/main" val="122136319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2486" y="1384956"/>
            <a:ext cx="10280821" cy="4801314"/>
          </a:xfrm>
          <a:prstGeom prst="rect">
            <a:avLst/>
          </a:prstGeom>
        </p:spPr>
        <p:txBody>
          <a:bodyPr wrap="square">
            <a:spAutoFit/>
          </a:bodyPr>
          <a:lstStyle/>
          <a:p>
            <a:pPr marL="508000" indent="-508000" algn="justLow">
              <a:buAutoNum type="alphaLcParenBoth"/>
            </a:pPr>
            <a:r>
              <a:rPr lang="en-US" sz="2400" dirty="0" smtClean="0"/>
              <a:t>Therapeutic </a:t>
            </a:r>
            <a:r>
              <a:rPr lang="en-US" sz="2400" dirty="0"/>
              <a:t>comprehensive compartmental </a:t>
            </a:r>
            <a:r>
              <a:rPr lang="en-US" sz="2400" dirty="0" smtClean="0"/>
              <a:t>lateral and/or </a:t>
            </a:r>
            <a:r>
              <a:rPr lang="en-US" sz="2400" dirty="0"/>
              <a:t>central neck dissection, sparing </a:t>
            </a:r>
            <a:r>
              <a:rPr lang="en-US" sz="2400" dirty="0" smtClean="0"/>
              <a:t>uninvolved vital </a:t>
            </a:r>
            <a:r>
              <a:rPr lang="en-US" sz="2400" dirty="0"/>
              <a:t>structures, should be performed for patients </a:t>
            </a:r>
            <a:r>
              <a:rPr lang="en-US" sz="2400" dirty="0" smtClean="0"/>
              <a:t>with persistent </a:t>
            </a:r>
            <a:r>
              <a:rPr lang="en-US" sz="2400" dirty="0"/>
              <a:t>or recurrent disease confined to the </a:t>
            </a:r>
            <a:r>
              <a:rPr lang="en-US" sz="2400" dirty="0" smtClean="0"/>
              <a:t>neck. </a:t>
            </a:r>
            <a:r>
              <a:rPr lang="en-US" i="1" dirty="0" smtClean="0"/>
              <a:t>Recommendation </a:t>
            </a:r>
            <a:r>
              <a:rPr lang="en-US" i="1" dirty="0"/>
              <a:t>rating: </a:t>
            </a:r>
            <a:r>
              <a:rPr lang="en-US" i="1" dirty="0" smtClean="0"/>
              <a:t>B</a:t>
            </a:r>
          </a:p>
          <a:p>
            <a:pPr algn="justLow"/>
            <a:endParaRPr lang="en-US" sz="2400" dirty="0" smtClean="0"/>
          </a:p>
          <a:p>
            <a:pPr algn="justLow"/>
            <a:endParaRPr lang="en-US" sz="2400" dirty="0"/>
          </a:p>
          <a:p>
            <a:pPr marL="465138" indent="-465138" algn="justLow"/>
            <a:r>
              <a:rPr lang="en-US" sz="2400" dirty="0" smtClean="0"/>
              <a:t> (b) Limited </a:t>
            </a:r>
            <a:r>
              <a:rPr lang="en-US" sz="2400" dirty="0"/>
              <a:t>compartmental lateral </a:t>
            </a:r>
            <a:r>
              <a:rPr lang="en-US" sz="2400" dirty="0" smtClean="0"/>
              <a:t>and/or </a:t>
            </a:r>
            <a:r>
              <a:rPr lang="en-US" sz="2400" dirty="0"/>
              <a:t>central </a:t>
            </a:r>
            <a:r>
              <a:rPr lang="en-US" sz="2400" dirty="0" smtClean="0"/>
              <a:t>compartmental neck </a:t>
            </a:r>
            <a:r>
              <a:rPr lang="en-US" sz="2400" dirty="0"/>
              <a:t>dissection may be </a:t>
            </a:r>
            <a:r>
              <a:rPr lang="en-US" sz="2400" dirty="0" smtClean="0"/>
              <a:t>a reasonable alternative </a:t>
            </a:r>
            <a:r>
              <a:rPr lang="en-US" sz="2400" dirty="0"/>
              <a:t>to more extensive comprehensive </a:t>
            </a:r>
            <a:r>
              <a:rPr lang="en-US" sz="2400" dirty="0" smtClean="0"/>
              <a:t>dissection for </a:t>
            </a:r>
            <a:r>
              <a:rPr lang="en-US" sz="2400" dirty="0"/>
              <a:t>patients with recurrent disease within </a:t>
            </a:r>
            <a:r>
              <a:rPr lang="en-US" sz="2400" dirty="0" smtClean="0"/>
              <a:t>compartments having </a:t>
            </a:r>
            <a:r>
              <a:rPr lang="en-US" sz="2400" dirty="0"/>
              <a:t>undergone prior </a:t>
            </a:r>
            <a:r>
              <a:rPr lang="en-US" sz="2400" dirty="0" smtClean="0"/>
              <a:t>comprehensive dissection and/or </a:t>
            </a:r>
            <a:r>
              <a:rPr lang="en-US" sz="2400" dirty="0"/>
              <a:t>external beam radiotherapy. </a:t>
            </a:r>
            <a:r>
              <a:rPr lang="en-US" i="1" dirty="0" smtClean="0"/>
              <a:t>Recommendation rating</a:t>
            </a:r>
            <a:r>
              <a:rPr lang="en-US" i="1" dirty="0"/>
              <a:t>: C</a:t>
            </a:r>
          </a:p>
          <a:p>
            <a:endParaRPr lang="en-US" sz="2400" dirty="0"/>
          </a:p>
        </p:txBody>
      </p:sp>
      <p:sp>
        <p:nvSpPr>
          <p:cNvPr id="3" name="TextBox 2"/>
          <p:cNvSpPr txBox="1"/>
          <p:nvPr/>
        </p:nvSpPr>
        <p:spPr>
          <a:xfrm>
            <a:off x="1193800" y="6164581"/>
            <a:ext cx="9042400" cy="461665"/>
          </a:xfrm>
          <a:prstGeom prst="rect">
            <a:avLst/>
          </a:prstGeom>
          <a:noFill/>
        </p:spPr>
        <p:txBody>
          <a:bodyPr wrap="square" rtlCol="0">
            <a:spAutoFit/>
          </a:bodyPr>
          <a:lstStyle/>
          <a:p>
            <a:pPr algn="justLow"/>
            <a:r>
              <a:rPr lang="en-US" sz="1200" dirty="0"/>
              <a:t>David S. Cooper, et al. Revised American Thyroid Association </a:t>
            </a:r>
            <a:r>
              <a:rPr lang="en-US" sz="1200" dirty="0" smtClean="0"/>
              <a:t>Management Guidelines </a:t>
            </a:r>
            <a:r>
              <a:rPr lang="en-US" sz="1200" dirty="0"/>
              <a:t>for Patients with Thyroid </a:t>
            </a:r>
            <a:r>
              <a:rPr lang="en-US" sz="1200" dirty="0" smtClean="0"/>
              <a:t>Nodules and </a:t>
            </a:r>
            <a:r>
              <a:rPr lang="en-US" sz="1200" dirty="0"/>
              <a:t>Differentiated Thyroid </a:t>
            </a:r>
            <a:r>
              <a:rPr lang="en-US" sz="1200" dirty="0" smtClean="0"/>
              <a:t>Cancer. 2009.</a:t>
            </a:r>
            <a:endParaRPr lang="en-US" sz="1200" dirty="0"/>
          </a:p>
        </p:txBody>
      </p:sp>
    </p:spTree>
    <p:extLst>
      <p:ext uri="{BB962C8B-B14F-4D97-AF65-F5344CB8AC3E}">
        <p14:creationId xmlns:p14="http://schemas.microsoft.com/office/powerpoint/2010/main" val="32666318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43429" y="1436914"/>
            <a:ext cx="8969828" cy="3785652"/>
          </a:xfrm>
          <a:prstGeom prst="rect">
            <a:avLst/>
          </a:prstGeom>
          <a:noFill/>
        </p:spPr>
        <p:txBody>
          <a:bodyPr wrap="square" rtlCol="0">
            <a:spAutoFit/>
          </a:bodyPr>
          <a:lstStyle/>
          <a:p>
            <a:pPr algn="justLow"/>
            <a:r>
              <a:rPr lang="en-US" sz="2400" dirty="0" smtClean="0"/>
              <a:t>R0: No residual tumor </a:t>
            </a:r>
          </a:p>
          <a:p>
            <a:pPr algn="justLow"/>
            <a:r>
              <a:rPr lang="en-US" sz="2400" dirty="0" smtClean="0"/>
              <a:t>R1: Microscopic residual tumor</a:t>
            </a:r>
          </a:p>
          <a:p>
            <a:pPr algn="justLow"/>
            <a:endParaRPr lang="en-US" sz="2400" dirty="0" smtClean="0"/>
          </a:p>
          <a:p>
            <a:pPr algn="justLow"/>
            <a:endParaRPr lang="en-US" sz="2400" dirty="0" smtClean="0"/>
          </a:p>
          <a:p>
            <a:pPr algn="justLow"/>
            <a:r>
              <a:rPr lang="en-US" sz="2400" dirty="0" smtClean="0"/>
              <a:t>Recurrent Thyroid cancer should be divided to : </a:t>
            </a:r>
          </a:p>
          <a:p>
            <a:pPr marL="855663" indent="-390525" algn="justLow">
              <a:buFont typeface="Wingdings" pitchFamily="2" charset="2"/>
              <a:buChar char="v"/>
            </a:pPr>
            <a:r>
              <a:rPr lang="en-US" sz="2400" dirty="0"/>
              <a:t>local </a:t>
            </a:r>
            <a:r>
              <a:rPr lang="en-US" sz="2400" dirty="0" smtClean="0"/>
              <a:t>recurrence: thyroid bed or residual thyroid tissue</a:t>
            </a:r>
          </a:p>
          <a:p>
            <a:pPr marL="465138">
              <a:buFont typeface="Wingdings" pitchFamily="2" charset="2"/>
              <a:buChar char="v"/>
            </a:pPr>
            <a:r>
              <a:rPr lang="en-US" sz="2400" dirty="0" smtClean="0"/>
              <a:t> regional recurrence:  </a:t>
            </a:r>
            <a:r>
              <a:rPr lang="en-US" sz="2400" dirty="0"/>
              <a:t>central </a:t>
            </a:r>
            <a:r>
              <a:rPr lang="en-US" sz="2400" dirty="0" smtClean="0"/>
              <a:t>/ </a:t>
            </a:r>
            <a:r>
              <a:rPr lang="en-US" sz="2400" dirty="0"/>
              <a:t>lateral </a:t>
            </a:r>
            <a:endParaRPr lang="en-US" sz="2400" dirty="0" smtClean="0"/>
          </a:p>
          <a:p>
            <a:pPr marL="798513" indent="-333375">
              <a:buFont typeface="Wingdings" pitchFamily="2" charset="2"/>
              <a:buChar char="v"/>
            </a:pPr>
            <a:r>
              <a:rPr lang="en-US" sz="2400" dirty="0" smtClean="0"/>
              <a:t>distant recurrence</a:t>
            </a:r>
            <a:endParaRPr lang="en-US" sz="2400" dirty="0"/>
          </a:p>
          <a:p>
            <a:r>
              <a:rPr lang="en-US" sz="2400" dirty="0" smtClean="0"/>
              <a:t> </a:t>
            </a:r>
          </a:p>
          <a:p>
            <a:endParaRPr lang="en-US" sz="2400" dirty="0"/>
          </a:p>
        </p:txBody>
      </p:sp>
      <p:sp>
        <p:nvSpPr>
          <p:cNvPr id="3" name="TextBox 2"/>
          <p:cNvSpPr txBox="1"/>
          <p:nvPr/>
        </p:nvSpPr>
        <p:spPr>
          <a:xfrm>
            <a:off x="420914" y="6132853"/>
            <a:ext cx="10914743" cy="523220"/>
          </a:xfrm>
          <a:prstGeom prst="rect">
            <a:avLst/>
          </a:prstGeom>
          <a:noFill/>
        </p:spPr>
        <p:txBody>
          <a:bodyPr wrap="square" rtlCol="0">
            <a:spAutoFit/>
          </a:bodyPr>
          <a:lstStyle/>
          <a:p>
            <a:r>
              <a:rPr lang="en-US" sz="1400" dirty="0"/>
              <a:t>Ralph P. </a:t>
            </a:r>
            <a:r>
              <a:rPr lang="en-US" sz="1400" dirty="0" err="1"/>
              <a:t>Tufano</a:t>
            </a:r>
            <a:r>
              <a:rPr lang="en-US" sz="1400" dirty="0"/>
              <a:t> et al, Management of Recurrent/Persistent </a:t>
            </a:r>
            <a:r>
              <a:rPr lang="en-US" sz="1400" dirty="0" smtClean="0"/>
              <a:t>Nodal Disease </a:t>
            </a:r>
            <a:r>
              <a:rPr lang="en-US" sz="1400" dirty="0"/>
              <a:t>in Patients with Differentiated Thyroid </a:t>
            </a:r>
            <a:r>
              <a:rPr lang="en-US" sz="1400" dirty="0" smtClean="0"/>
              <a:t>Cancer: A </a:t>
            </a:r>
            <a:r>
              <a:rPr lang="en-US" sz="1400" dirty="0"/>
              <a:t>Critical Review of the Risks and Benefits of </a:t>
            </a:r>
            <a:r>
              <a:rPr lang="en-US" sz="1400" dirty="0" smtClean="0"/>
              <a:t>Surgical Intervention </a:t>
            </a:r>
            <a:r>
              <a:rPr lang="en-US" sz="1400" dirty="0"/>
              <a:t>Versus Active </a:t>
            </a:r>
            <a:r>
              <a:rPr lang="en-US" sz="1400" dirty="0" smtClean="0"/>
              <a:t>Surveillance. 2015.</a:t>
            </a:r>
            <a:endParaRPr lang="en-US" sz="1400" dirty="0"/>
          </a:p>
        </p:txBody>
      </p:sp>
    </p:spTree>
    <p:extLst>
      <p:ext uri="{BB962C8B-B14F-4D97-AF65-F5344CB8AC3E}">
        <p14:creationId xmlns:p14="http://schemas.microsoft.com/office/powerpoint/2010/main" val="41420675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8686" y="483393"/>
            <a:ext cx="11887199" cy="5416868"/>
          </a:xfrm>
          <a:prstGeom prst="rect">
            <a:avLst/>
          </a:prstGeom>
        </p:spPr>
        <p:txBody>
          <a:bodyPr wrap="square">
            <a:spAutoFit/>
          </a:bodyPr>
          <a:lstStyle/>
          <a:p>
            <a:endParaRPr lang="en-US" sz="2000" dirty="0" smtClean="0"/>
          </a:p>
          <a:p>
            <a:endParaRPr lang="en-US" sz="2000" dirty="0" smtClean="0"/>
          </a:p>
          <a:p>
            <a:pPr algn="justLow"/>
            <a:r>
              <a:rPr lang="en-US" sz="2000" dirty="0" smtClean="0"/>
              <a:t>(a) </a:t>
            </a:r>
            <a:r>
              <a:rPr lang="en-US" sz="2400" dirty="0" smtClean="0"/>
              <a:t>Following </a:t>
            </a:r>
            <a:r>
              <a:rPr lang="en-US" sz="2400" dirty="0"/>
              <a:t>surgery, cervical US to evaluate the </a:t>
            </a:r>
            <a:r>
              <a:rPr lang="en-US" sz="2400" dirty="0" smtClean="0"/>
              <a:t>thyroid bed </a:t>
            </a:r>
            <a:r>
              <a:rPr lang="en-US" sz="2400" dirty="0"/>
              <a:t>and central and lateral cervical nodal </a:t>
            </a:r>
            <a:r>
              <a:rPr lang="en-US" sz="2400" dirty="0" smtClean="0"/>
              <a:t>compartments should </a:t>
            </a:r>
            <a:r>
              <a:rPr lang="en-US" sz="2400" dirty="0"/>
              <a:t>be performed at 6–12 months and </a:t>
            </a:r>
            <a:r>
              <a:rPr lang="en-US" sz="2400" dirty="0" smtClean="0"/>
              <a:t>then periodically, depending on the patient’s risk for recurrent disease and </a:t>
            </a:r>
            <a:r>
              <a:rPr lang="en-US" sz="2400" dirty="0" err="1"/>
              <a:t>Tg</a:t>
            </a:r>
            <a:r>
              <a:rPr lang="en-US" sz="2400" dirty="0"/>
              <a:t> </a:t>
            </a:r>
            <a:r>
              <a:rPr lang="en-US" sz="2400" dirty="0" smtClean="0"/>
              <a:t>status. </a:t>
            </a:r>
            <a:r>
              <a:rPr lang="en-US" i="1" dirty="0" smtClean="0"/>
              <a:t>Recommendation </a:t>
            </a:r>
            <a:r>
              <a:rPr lang="en-US" i="1" dirty="0"/>
              <a:t>rating: </a:t>
            </a:r>
            <a:r>
              <a:rPr lang="en-US" i="1" dirty="0" smtClean="0"/>
              <a:t>B</a:t>
            </a:r>
            <a:endParaRPr lang="en-US" sz="2400" i="1" dirty="0" smtClean="0"/>
          </a:p>
          <a:p>
            <a:pPr algn="justLow"/>
            <a:endParaRPr lang="en-US" sz="2400" dirty="0"/>
          </a:p>
          <a:p>
            <a:pPr algn="justLow"/>
            <a:r>
              <a:rPr lang="en-US" sz="2400" dirty="0"/>
              <a:t>(b) If a positive result would change management, </a:t>
            </a:r>
            <a:r>
              <a:rPr lang="en-US" sz="2400" dirty="0" err="1" smtClean="0"/>
              <a:t>ultrasonographically</a:t>
            </a:r>
            <a:r>
              <a:rPr lang="en-US" sz="2400" dirty="0"/>
              <a:t> </a:t>
            </a:r>
            <a:r>
              <a:rPr lang="en-US" sz="2400" dirty="0" smtClean="0"/>
              <a:t>suspicious </a:t>
            </a:r>
            <a:r>
              <a:rPr lang="en-US" sz="2400" dirty="0"/>
              <a:t>lymph nodes greater </a:t>
            </a:r>
            <a:r>
              <a:rPr lang="en-US" sz="2400" dirty="0" smtClean="0"/>
              <a:t>than 5–8mm </a:t>
            </a:r>
            <a:r>
              <a:rPr lang="en-US" sz="2400" dirty="0"/>
              <a:t>in the smallest diameter should be biopsied </a:t>
            </a:r>
            <a:r>
              <a:rPr lang="en-US" sz="2400" dirty="0" smtClean="0"/>
              <a:t>for cytology </a:t>
            </a:r>
            <a:r>
              <a:rPr lang="en-US" sz="2400" dirty="0"/>
              <a:t>with </a:t>
            </a:r>
            <a:r>
              <a:rPr lang="en-US" sz="2400" dirty="0" err="1"/>
              <a:t>Tg</a:t>
            </a:r>
            <a:r>
              <a:rPr lang="en-US" sz="2400" dirty="0"/>
              <a:t> measurement in the needle </a:t>
            </a:r>
            <a:r>
              <a:rPr lang="en-US" sz="2400" dirty="0" smtClean="0"/>
              <a:t>washout fluid</a:t>
            </a:r>
            <a:r>
              <a:rPr lang="en-US" sz="2400" dirty="0"/>
              <a:t>. </a:t>
            </a:r>
            <a:endParaRPr lang="en-US" sz="2400" dirty="0" smtClean="0"/>
          </a:p>
          <a:p>
            <a:pPr algn="justLow"/>
            <a:r>
              <a:rPr lang="en-US" i="1" dirty="0" smtClean="0"/>
              <a:t>Recommendation </a:t>
            </a:r>
            <a:r>
              <a:rPr lang="en-US" i="1" dirty="0"/>
              <a:t>rating: </a:t>
            </a:r>
            <a:r>
              <a:rPr lang="en-US" i="1" dirty="0" smtClean="0"/>
              <a:t>A</a:t>
            </a:r>
          </a:p>
          <a:p>
            <a:pPr algn="justLow"/>
            <a:endParaRPr lang="en-US" sz="2400" dirty="0"/>
          </a:p>
          <a:p>
            <a:pPr algn="justLow"/>
            <a:r>
              <a:rPr lang="en-US" sz="2400" dirty="0"/>
              <a:t>(c) Suspicious lymph nodes less than 5–8mm in largest </a:t>
            </a:r>
            <a:r>
              <a:rPr lang="en-US" sz="2400" dirty="0" smtClean="0"/>
              <a:t>diameter may </a:t>
            </a:r>
            <a:r>
              <a:rPr lang="en-US" sz="2400" dirty="0"/>
              <a:t>be followed without biopsy with </a:t>
            </a:r>
            <a:r>
              <a:rPr lang="en-US" sz="2400" dirty="0" smtClean="0"/>
              <a:t>consideration for </a:t>
            </a:r>
            <a:r>
              <a:rPr lang="en-US" sz="2400" dirty="0"/>
              <a:t>intervention if there is growth or if the </a:t>
            </a:r>
            <a:r>
              <a:rPr lang="en-US" sz="2400" dirty="0" smtClean="0"/>
              <a:t>node threatens </a:t>
            </a:r>
            <a:r>
              <a:rPr lang="en-US" sz="2400" dirty="0"/>
              <a:t>vital structures. </a:t>
            </a:r>
            <a:r>
              <a:rPr lang="en-US" i="1" dirty="0" smtClean="0"/>
              <a:t>Recommendation </a:t>
            </a:r>
            <a:r>
              <a:rPr lang="en-US" i="1" dirty="0"/>
              <a:t>rating:</a:t>
            </a:r>
            <a:endParaRPr lang="en-US" sz="2400" i="1" dirty="0"/>
          </a:p>
        </p:txBody>
      </p:sp>
      <p:sp>
        <p:nvSpPr>
          <p:cNvPr id="4" name="TextBox 3"/>
          <p:cNvSpPr txBox="1"/>
          <p:nvPr/>
        </p:nvSpPr>
        <p:spPr>
          <a:xfrm>
            <a:off x="1193800" y="6164581"/>
            <a:ext cx="9042400" cy="461665"/>
          </a:xfrm>
          <a:prstGeom prst="rect">
            <a:avLst/>
          </a:prstGeom>
          <a:noFill/>
        </p:spPr>
        <p:txBody>
          <a:bodyPr wrap="square" rtlCol="0">
            <a:spAutoFit/>
          </a:bodyPr>
          <a:lstStyle/>
          <a:p>
            <a:pPr algn="justLow"/>
            <a:r>
              <a:rPr lang="en-US" sz="1200" dirty="0"/>
              <a:t>David S. Cooper, et al. Revised American Thyroid Association </a:t>
            </a:r>
            <a:r>
              <a:rPr lang="en-US" sz="1200" dirty="0" smtClean="0"/>
              <a:t>Management Guidelines </a:t>
            </a:r>
            <a:r>
              <a:rPr lang="en-US" sz="1200" dirty="0"/>
              <a:t>for Patients with Thyroid </a:t>
            </a:r>
            <a:r>
              <a:rPr lang="en-US" sz="1200" dirty="0" smtClean="0"/>
              <a:t>Nodules and </a:t>
            </a:r>
            <a:r>
              <a:rPr lang="en-US" sz="1200" dirty="0"/>
              <a:t>Differentiated Thyroid </a:t>
            </a:r>
            <a:r>
              <a:rPr lang="en-US" sz="1200" dirty="0" smtClean="0"/>
              <a:t>Cancer. 2009.</a:t>
            </a:r>
            <a:endParaRPr lang="en-US" sz="1200" dirty="0"/>
          </a:p>
        </p:txBody>
      </p:sp>
    </p:spTree>
    <p:extLst>
      <p:ext uri="{BB962C8B-B14F-4D97-AF65-F5344CB8AC3E}">
        <p14:creationId xmlns:p14="http://schemas.microsoft.com/office/powerpoint/2010/main" val="192718368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7175" y="642938"/>
            <a:ext cx="11658600" cy="5386090"/>
          </a:xfrm>
          <a:prstGeom prst="rect">
            <a:avLst/>
          </a:prstGeom>
          <a:noFill/>
        </p:spPr>
        <p:txBody>
          <a:bodyPr wrap="square" rtlCol="0">
            <a:spAutoFit/>
          </a:bodyPr>
          <a:lstStyle/>
          <a:p>
            <a:pPr algn="justLow"/>
            <a:r>
              <a:rPr lang="en-US" sz="2800" dirty="0" smtClean="0"/>
              <a:t>Surgery for Invasive Disease</a:t>
            </a:r>
          </a:p>
          <a:p>
            <a:pPr algn="justLow"/>
            <a:endParaRPr lang="en-US" sz="2800" dirty="0"/>
          </a:p>
          <a:p>
            <a:pPr marL="342900" indent="-342900" algn="justLow">
              <a:buFont typeface="Wingdings" panose="05000000000000000000" pitchFamily="2" charset="2"/>
              <a:buChar char="ü"/>
            </a:pPr>
            <a:r>
              <a:rPr lang="en-US" sz="2400" dirty="0" smtClean="0"/>
              <a:t>The primary tumor or loco-regional metastases may invade the strap muscles </a:t>
            </a:r>
            <a:r>
              <a:rPr lang="en-US" sz="2000" dirty="0" smtClean="0"/>
              <a:t>(</a:t>
            </a:r>
            <a:r>
              <a:rPr lang="en-US" sz="2000" dirty="0" err="1" smtClean="0"/>
              <a:t>sternohyoid</a:t>
            </a:r>
            <a:r>
              <a:rPr lang="en-US" sz="2000" dirty="0" smtClean="0"/>
              <a:t>, </a:t>
            </a:r>
            <a:r>
              <a:rPr lang="en-US" sz="2000" dirty="0" err="1" smtClean="0"/>
              <a:t>sternothyroid</a:t>
            </a:r>
            <a:r>
              <a:rPr lang="en-US" sz="2000" dirty="0" smtClean="0"/>
              <a:t>, </a:t>
            </a:r>
            <a:r>
              <a:rPr lang="en-US" sz="2000" dirty="0" err="1" smtClean="0"/>
              <a:t>thyrohyoid</a:t>
            </a:r>
            <a:r>
              <a:rPr lang="en-US" sz="2000" dirty="0" smtClean="0"/>
              <a:t> and </a:t>
            </a:r>
            <a:r>
              <a:rPr lang="en-US" sz="2000" dirty="0" err="1" smtClean="0"/>
              <a:t>omohyoid</a:t>
            </a:r>
            <a:r>
              <a:rPr lang="en-US" sz="2000" dirty="0" smtClean="0"/>
              <a:t> muscles), </a:t>
            </a:r>
            <a:r>
              <a:rPr lang="en-US" sz="2400" dirty="0" smtClean="0"/>
              <a:t>trachea, recurrent laryngeal nerve, larynx, esophagus, thoracic duct or carotid sheet. Careful preoperative &amp; intraoperative evaluation, including laryngoscopy &amp; symptom guided imaging is essential. </a:t>
            </a:r>
          </a:p>
          <a:p>
            <a:pPr marL="342900" indent="-342900" algn="justLow">
              <a:buFont typeface="Wingdings" panose="05000000000000000000" pitchFamily="2" charset="2"/>
              <a:buChar char="ü"/>
            </a:pPr>
            <a:endParaRPr lang="en-US" sz="2400" dirty="0"/>
          </a:p>
          <a:p>
            <a:pPr marL="342900" indent="-342900" algn="justLow">
              <a:buFont typeface="Wingdings" panose="05000000000000000000" pitchFamily="2" charset="2"/>
              <a:buChar char="ü"/>
            </a:pPr>
            <a:r>
              <a:rPr lang="en-US" sz="2400" dirty="0" smtClean="0"/>
              <a:t>Conservative procedures such as vertical </a:t>
            </a:r>
            <a:r>
              <a:rPr lang="en-US" sz="2400" dirty="0" err="1" smtClean="0"/>
              <a:t>hemilaryngectomy</a:t>
            </a:r>
            <a:r>
              <a:rPr lang="en-US" sz="2400" dirty="0" smtClean="0"/>
              <a:t> for unilateral laryngeal invasion or circumferential tracheal resection for subglottic invasion. </a:t>
            </a:r>
          </a:p>
          <a:p>
            <a:pPr marL="342900" indent="-342900" algn="justLow">
              <a:buFont typeface="Wingdings" panose="05000000000000000000" pitchFamily="2" charset="2"/>
              <a:buChar char="ü"/>
            </a:pPr>
            <a:endParaRPr lang="en-US" sz="2400" dirty="0"/>
          </a:p>
          <a:p>
            <a:pPr marL="342900" indent="-342900" algn="justLow">
              <a:buFont typeface="Wingdings" panose="05000000000000000000" pitchFamily="2" charset="2"/>
              <a:buChar char="ü"/>
            </a:pPr>
            <a:r>
              <a:rPr lang="en-US" sz="2400" dirty="0" smtClean="0"/>
              <a:t>While attempting to preserve normal organ function gross resection of all visible tumor should be the goal of surgical intervention. </a:t>
            </a:r>
            <a:r>
              <a:rPr lang="en-US" sz="2000" dirty="0" smtClean="0"/>
              <a:t> </a:t>
            </a:r>
            <a:endParaRPr lang="en-US" sz="2400" dirty="0"/>
          </a:p>
        </p:txBody>
      </p:sp>
      <p:sp>
        <p:nvSpPr>
          <p:cNvPr id="3" name="TextBox 2"/>
          <p:cNvSpPr txBox="1"/>
          <p:nvPr/>
        </p:nvSpPr>
        <p:spPr>
          <a:xfrm>
            <a:off x="1054100" y="6134100"/>
            <a:ext cx="8775700" cy="646331"/>
          </a:xfrm>
          <a:prstGeom prst="rect">
            <a:avLst/>
          </a:prstGeom>
          <a:noFill/>
        </p:spPr>
        <p:txBody>
          <a:bodyPr wrap="square" rtlCol="0">
            <a:spAutoFit/>
          </a:bodyPr>
          <a:lstStyle/>
          <a:p>
            <a:r>
              <a:rPr lang="en-US" sz="1400" dirty="0" smtClean="0">
                <a:hlinkClick r:id="rId2"/>
              </a:rPr>
              <a:t>R Michael Tuttle</a:t>
            </a:r>
            <a:r>
              <a:rPr lang="en-US" sz="1400" dirty="0" smtClean="0"/>
              <a:t>, et al. </a:t>
            </a:r>
            <a:r>
              <a:rPr lang="en-US" sz="1400" dirty="0"/>
              <a:t>Overview of papillary thyroid </a:t>
            </a:r>
            <a:r>
              <a:rPr lang="en-US" sz="1400" dirty="0" smtClean="0"/>
              <a:t>cancer. </a:t>
            </a:r>
            <a:r>
              <a:rPr lang="en-US" sz="1400" dirty="0" err="1" smtClean="0"/>
              <a:t>Uptodate</a:t>
            </a:r>
            <a:r>
              <a:rPr lang="en-US" sz="1400" dirty="0" smtClean="0"/>
              <a:t>, 2014</a:t>
            </a:r>
            <a:r>
              <a:rPr lang="en-US" b="1" dirty="0" smtClean="0"/>
              <a:t>.</a:t>
            </a:r>
            <a:endParaRPr lang="en-US" b="1" dirty="0"/>
          </a:p>
          <a:p>
            <a:r>
              <a:rPr lang="en-US" dirty="0" smtClean="0"/>
              <a:t> </a:t>
            </a:r>
            <a:endParaRPr lang="en-US" dirty="0"/>
          </a:p>
        </p:txBody>
      </p:sp>
    </p:spTree>
    <p:extLst>
      <p:ext uri="{BB962C8B-B14F-4D97-AF65-F5344CB8AC3E}">
        <p14:creationId xmlns:p14="http://schemas.microsoft.com/office/powerpoint/2010/main" val="314867024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1400" y="1417918"/>
            <a:ext cx="8750300" cy="2709582"/>
          </a:xfrm>
        </p:spPr>
        <p:txBody>
          <a:bodyPr/>
          <a:lstStyle/>
          <a:p>
            <a:pPr algn="ctr"/>
            <a:r>
              <a:rPr lang="en-US" sz="6600" b="1" dirty="0" smtClean="0">
                <a:solidFill>
                  <a:schemeClr val="accent1">
                    <a:lumMod val="60000"/>
                    <a:lumOff val="40000"/>
                  </a:schemeClr>
                </a:solidFill>
              </a:rPr>
              <a:t>                      </a:t>
            </a:r>
            <a:r>
              <a:rPr lang="en-US" sz="6600" b="1" dirty="0" err="1" smtClean="0">
                <a:solidFill>
                  <a:schemeClr val="accent1">
                    <a:lumMod val="60000"/>
                    <a:lumOff val="40000"/>
                  </a:schemeClr>
                </a:solidFill>
              </a:rPr>
              <a:t>Reopration</a:t>
            </a:r>
            <a:endParaRPr lang="en-US" sz="6600" b="1" dirty="0">
              <a:solidFill>
                <a:schemeClr val="accent1">
                  <a:lumMod val="60000"/>
                  <a:lumOff val="40000"/>
                </a:schemeClr>
              </a:solidFill>
            </a:endParaRPr>
          </a:p>
        </p:txBody>
      </p:sp>
    </p:spTree>
    <p:extLst>
      <p:ext uri="{BB962C8B-B14F-4D97-AF65-F5344CB8AC3E}">
        <p14:creationId xmlns:p14="http://schemas.microsoft.com/office/powerpoint/2010/main" val="246567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6400" y="499745"/>
            <a:ext cx="11328400" cy="5632311"/>
          </a:xfrm>
          <a:prstGeom prst="rect">
            <a:avLst/>
          </a:prstGeom>
        </p:spPr>
        <p:txBody>
          <a:bodyPr wrap="square">
            <a:spAutoFit/>
          </a:bodyPr>
          <a:lstStyle/>
          <a:p>
            <a:pPr algn="justLow"/>
            <a:r>
              <a:rPr lang="en-US" sz="2400" dirty="0" smtClean="0"/>
              <a:t> more </a:t>
            </a:r>
            <a:r>
              <a:rPr lang="en-US" sz="2400" dirty="0"/>
              <a:t>than one-third of reoperations for persistent or recurrent disease are related </a:t>
            </a:r>
            <a:r>
              <a:rPr lang="en-US" sz="2400" dirty="0" smtClean="0"/>
              <a:t>to insufficient </a:t>
            </a:r>
            <a:r>
              <a:rPr lang="en-US" sz="2400" dirty="0"/>
              <a:t>initial thyroid </a:t>
            </a:r>
            <a:r>
              <a:rPr lang="en-US" sz="2400" dirty="0" smtClean="0"/>
              <a:t>surgery.</a:t>
            </a:r>
          </a:p>
          <a:p>
            <a:pPr algn="justLow"/>
            <a:endParaRPr lang="en-US" sz="2400" dirty="0" smtClean="0"/>
          </a:p>
          <a:p>
            <a:pPr algn="justLow"/>
            <a:r>
              <a:rPr lang="en-US" sz="2400" dirty="0" smtClean="0"/>
              <a:t> </a:t>
            </a:r>
            <a:r>
              <a:rPr lang="en-US" sz="2400" dirty="0"/>
              <a:t>If a recurrence is easily palpable or visualized </a:t>
            </a:r>
            <a:r>
              <a:rPr lang="en-US" sz="2400" dirty="0" smtClean="0"/>
              <a:t>on radiography</a:t>
            </a:r>
            <a:r>
              <a:rPr lang="en-US" sz="2400" dirty="0"/>
              <a:t>, excision should be strongly considered, because even small </a:t>
            </a:r>
            <a:r>
              <a:rPr lang="en-US" sz="2400" dirty="0" smtClean="0"/>
              <a:t>lymph node </a:t>
            </a:r>
            <a:r>
              <a:rPr lang="en-US" sz="2400" dirty="0"/>
              <a:t>metastases are commonly more extensive than </a:t>
            </a:r>
            <a:r>
              <a:rPr lang="en-US" sz="2400" dirty="0" smtClean="0"/>
              <a:t>would appear </a:t>
            </a:r>
            <a:r>
              <a:rPr lang="en-US" sz="2400" dirty="0"/>
              <a:t>clinically or </a:t>
            </a:r>
            <a:r>
              <a:rPr lang="en-US" sz="2400" dirty="0" smtClean="0"/>
              <a:t>on imaging.</a:t>
            </a:r>
          </a:p>
          <a:p>
            <a:pPr algn="justLow"/>
            <a:endParaRPr lang="en-US" sz="2400" dirty="0"/>
          </a:p>
          <a:p>
            <a:pPr algn="justLow"/>
            <a:endParaRPr lang="en-US" sz="2400" dirty="0" smtClean="0"/>
          </a:p>
          <a:p>
            <a:pPr algn="justLow"/>
            <a:r>
              <a:rPr lang="en-US" sz="2400" dirty="0" smtClean="0"/>
              <a:t>In </a:t>
            </a:r>
            <a:r>
              <a:rPr lang="en-US" sz="2400" dirty="0"/>
              <a:t>a study done by </a:t>
            </a:r>
            <a:r>
              <a:rPr lang="en-US" sz="2400" dirty="0" err="1"/>
              <a:t>Travagli</a:t>
            </a:r>
            <a:r>
              <a:rPr lang="en-US" sz="2400" dirty="0"/>
              <a:t> and colleagues in France, 54 patients </a:t>
            </a:r>
            <a:r>
              <a:rPr lang="en-US" sz="2400" dirty="0" smtClean="0"/>
              <a:t>with persistent </a:t>
            </a:r>
            <a:r>
              <a:rPr lang="en-US" sz="2400" dirty="0"/>
              <a:t>or recurrent disease in the neck after surgery for thyroid cancer </a:t>
            </a:r>
            <a:r>
              <a:rPr lang="en-US" sz="2400" dirty="0" smtClean="0"/>
              <a:t>were enrolled to undergo </a:t>
            </a:r>
            <a:r>
              <a:rPr lang="en-US" sz="2400" dirty="0"/>
              <a:t>a combination protocol of radioiodine and probe-guided </a:t>
            </a:r>
            <a:r>
              <a:rPr lang="en-US" sz="2400" dirty="0" smtClean="0"/>
              <a:t>surgery. Interestingly</a:t>
            </a:r>
            <a:r>
              <a:rPr lang="en-US" sz="2400" dirty="0"/>
              <a:t>, in 14 patients, lymph node metastases were not initially visualized by </a:t>
            </a:r>
            <a:r>
              <a:rPr lang="en-US" sz="2400" dirty="0" smtClean="0"/>
              <a:t>the surgical </a:t>
            </a:r>
            <a:r>
              <a:rPr lang="en-US" sz="2400" dirty="0"/>
              <a:t>probe or postoperative 131I whole-body scan, but were found upon </a:t>
            </a:r>
            <a:r>
              <a:rPr lang="en-US" sz="2400" dirty="0" smtClean="0"/>
              <a:t>histologic dissection</a:t>
            </a:r>
            <a:r>
              <a:rPr lang="en-US" sz="2400" dirty="0"/>
              <a:t>.</a:t>
            </a:r>
          </a:p>
        </p:txBody>
      </p:sp>
      <p:sp>
        <p:nvSpPr>
          <p:cNvPr id="3" name="TextBox 2"/>
          <p:cNvSpPr txBox="1"/>
          <p:nvPr/>
        </p:nvSpPr>
        <p:spPr>
          <a:xfrm>
            <a:off x="1231900" y="6235700"/>
            <a:ext cx="8445500" cy="307777"/>
          </a:xfrm>
          <a:prstGeom prst="rect">
            <a:avLst/>
          </a:prstGeom>
          <a:noFill/>
        </p:spPr>
        <p:txBody>
          <a:bodyPr wrap="square" rtlCol="0">
            <a:spAutoFit/>
          </a:bodyPr>
          <a:lstStyle/>
          <a:p>
            <a:r>
              <a:rPr lang="en-US" sz="1400" dirty="0" err="1"/>
              <a:t>Rachna</a:t>
            </a:r>
            <a:r>
              <a:rPr lang="en-US" sz="1400" dirty="0"/>
              <a:t> M. </a:t>
            </a:r>
            <a:r>
              <a:rPr lang="en-US" sz="1400" dirty="0" err="1"/>
              <a:t>Goyal</a:t>
            </a:r>
            <a:r>
              <a:rPr lang="en-US" sz="1400" dirty="0" smtClean="0"/>
              <a:t>, et al. </a:t>
            </a:r>
            <a:r>
              <a:rPr lang="en-US" sz="1400" dirty="0"/>
              <a:t>Management of </a:t>
            </a:r>
            <a:r>
              <a:rPr lang="en-US" sz="1400" dirty="0" smtClean="0"/>
              <a:t>Recurrent Cervical Papillary Thyroid</a:t>
            </a:r>
            <a:r>
              <a:rPr lang="en-US" sz="1400" dirty="0"/>
              <a:t> </a:t>
            </a:r>
            <a:r>
              <a:rPr lang="en-US" sz="1400" dirty="0" smtClean="0"/>
              <a:t>Cancer.</a:t>
            </a:r>
            <a:endParaRPr lang="en-US" sz="1400" dirty="0"/>
          </a:p>
        </p:txBody>
      </p:sp>
    </p:spTree>
    <p:extLst>
      <p:ext uri="{BB962C8B-B14F-4D97-AF65-F5344CB8AC3E}">
        <p14:creationId xmlns:p14="http://schemas.microsoft.com/office/powerpoint/2010/main" val="382072596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4000" y="959346"/>
            <a:ext cx="11226800" cy="4154984"/>
          </a:xfrm>
          <a:prstGeom prst="rect">
            <a:avLst/>
          </a:prstGeom>
        </p:spPr>
        <p:txBody>
          <a:bodyPr wrap="square">
            <a:spAutoFit/>
          </a:bodyPr>
          <a:lstStyle/>
          <a:p>
            <a:pPr algn="justLow"/>
            <a:r>
              <a:rPr lang="en-US" sz="2400" dirty="0" smtClean="0"/>
              <a:t>Al-</a:t>
            </a:r>
            <a:r>
              <a:rPr lang="en-US" sz="2400" dirty="0" err="1" smtClean="0"/>
              <a:t>Saif</a:t>
            </a:r>
            <a:r>
              <a:rPr lang="en-US" sz="2400" dirty="0" smtClean="0"/>
              <a:t> </a:t>
            </a:r>
            <a:r>
              <a:rPr lang="en-US" sz="2400" dirty="0"/>
              <a:t>and </a:t>
            </a:r>
            <a:r>
              <a:rPr lang="en-US" sz="2400" dirty="0" smtClean="0"/>
              <a:t>colleagues  </a:t>
            </a:r>
            <a:r>
              <a:rPr lang="en-US" sz="2400" dirty="0"/>
              <a:t>retrospectively analyzed 95 patients with a neck </a:t>
            </a:r>
            <a:r>
              <a:rPr lang="en-US" sz="2400" dirty="0" smtClean="0"/>
              <a:t>dissection for </a:t>
            </a:r>
            <a:r>
              <a:rPr lang="en-US" sz="2400" dirty="0"/>
              <a:t>recurrent or persistent PTC in the cervical lymph nodes. </a:t>
            </a:r>
            <a:r>
              <a:rPr lang="en-US" sz="2400" dirty="0" smtClean="0"/>
              <a:t> </a:t>
            </a:r>
            <a:r>
              <a:rPr lang="en-US" sz="2400" dirty="0"/>
              <a:t>patients </a:t>
            </a:r>
            <a:r>
              <a:rPr lang="en-US" sz="2400" dirty="0" smtClean="0"/>
              <a:t>underwent lymphadenectomies</a:t>
            </a:r>
            <a:r>
              <a:rPr lang="en-US" sz="2400" dirty="0"/>
              <a:t>, and complete biochemical remission was </a:t>
            </a:r>
            <a:r>
              <a:rPr lang="en-US" sz="2400" dirty="0" smtClean="0"/>
              <a:t>initially achieved </a:t>
            </a:r>
            <a:r>
              <a:rPr lang="en-US" sz="2400" dirty="0"/>
              <a:t>in </a:t>
            </a:r>
            <a:r>
              <a:rPr lang="en-US" sz="2400" dirty="0" smtClean="0"/>
              <a:t>only17% </a:t>
            </a:r>
            <a:r>
              <a:rPr lang="en-US" sz="2400" dirty="0"/>
              <a:t>an undetectable </a:t>
            </a:r>
            <a:r>
              <a:rPr lang="en-US" sz="2400" dirty="0" smtClean="0"/>
              <a:t>serum </a:t>
            </a:r>
            <a:r>
              <a:rPr lang="en-US" sz="2400" dirty="0" err="1" smtClean="0"/>
              <a:t>tg</a:t>
            </a:r>
            <a:r>
              <a:rPr lang="en-US" sz="2400" dirty="0" smtClean="0"/>
              <a:t>  after 1 </a:t>
            </a:r>
            <a:r>
              <a:rPr lang="en-US" sz="2400" dirty="0"/>
              <a:t>cervical neck dissection. </a:t>
            </a:r>
            <a:endParaRPr lang="en-US" sz="2400" dirty="0" smtClean="0"/>
          </a:p>
          <a:p>
            <a:pPr algn="justLow"/>
            <a:endParaRPr lang="en-US" sz="2400" dirty="0" smtClean="0"/>
          </a:p>
          <a:p>
            <a:pPr algn="justLow"/>
            <a:r>
              <a:rPr lang="en-US" sz="2400" dirty="0" smtClean="0"/>
              <a:t>After </a:t>
            </a:r>
            <a:r>
              <a:rPr lang="en-US" sz="2400" dirty="0"/>
              <a:t>2 or 3 reoperations, 27% achieved biochemical </a:t>
            </a:r>
            <a:r>
              <a:rPr lang="en-US" sz="2400" dirty="0" smtClean="0"/>
              <a:t>remission. In </a:t>
            </a:r>
            <a:r>
              <a:rPr lang="en-US" sz="2400" dirty="0"/>
              <a:t>those patients who did not reach biochemical remission, there was a </a:t>
            </a:r>
            <a:r>
              <a:rPr lang="en-US" sz="2400" dirty="0" smtClean="0"/>
              <a:t>significant reduction </a:t>
            </a:r>
            <a:r>
              <a:rPr lang="en-US" sz="2400" dirty="0"/>
              <a:t>in serum </a:t>
            </a:r>
            <a:r>
              <a:rPr lang="en-US" sz="2400" dirty="0" err="1" smtClean="0"/>
              <a:t>tg</a:t>
            </a:r>
            <a:r>
              <a:rPr lang="en-US" sz="2400" dirty="0" smtClean="0"/>
              <a:t> after </a:t>
            </a:r>
            <a:r>
              <a:rPr lang="en-US" sz="2400" dirty="0"/>
              <a:t>both the first and second reoperation, </a:t>
            </a:r>
            <a:r>
              <a:rPr lang="en-US" sz="2400" dirty="0" smtClean="0"/>
              <a:t>and none </a:t>
            </a:r>
            <a:r>
              <a:rPr lang="en-US" sz="2400" dirty="0"/>
              <a:t>of the patients developed detectable distant metastases or died </a:t>
            </a:r>
            <a:r>
              <a:rPr lang="en-US" sz="2400" dirty="0" smtClean="0"/>
              <a:t>from PTC during a 60-month </a:t>
            </a:r>
            <a:r>
              <a:rPr lang="en-US" sz="2400" dirty="0"/>
              <a:t>average follow-up.</a:t>
            </a:r>
          </a:p>
        </p:txBody>
      </p:sp>
      <p:sp>
        <p:nvSpPr>
          <p:cNvPr id="3" name="TextBox 2"/>
          <p:cNvSpPr txBox="1"/>
          <p:nvPr/>
        </p:nvSpPr>
        <p:spPr>
          <a:xfrm>
            <a:off x="1231900" y="6235700"/>
            <a:ext cx="8445500" cy="307777"/>
          </a:xfrm>
          <a:prstGeom prst="rect">
            <a:avLst/>
          </a:prstGeom>
          <a:noFill/>
        </p:spPr>
        <p:txBody>
          <a:bodyPr wrap="square" rtlCol="0">
            <a:spAutoFit/>
          </a:bodyPr>
          <a:lstStyle/>
          <a:p>
            <a:r>
              <a:rPr lang="en-US" sz="1400" dirty="0" err="1"/>
              <a:t>Rachna</a:t>
            </a:r>
            <a:r>
              <a:rPr lang="en-US" sz="1400" dirty="0"/>
              <a:t> M. </a:t>
            </a:r>
            <a:r>
              <a:rPr lang="en-US" sz="1400" dirty="0" err="1"/>
              <a:t>Goyal</a:t>
            </a:r>
            <a:r>
              <a:rPr lang="en-US" sz="1400" dirty="0" smtClean="0"/>
              <a:t>, et al. </a:t>
            </a:r>
            <a:r>
              <a:rPr lang="en-US" sz="1400" dirty="0"/>
              <a:t>Management of </a:t>
            </a:r>
            <a:r>
              <a:rPr lang="en-US" sz="1400" dirty="0" smtClean="0"/>
              <a:t>Recurrent Cervical Papillary Thyroid</a:t>
            </a:r>
            <a:r>
              <a:rPr lang="en-US" sz="1400" dirty="0"/>
              <a:t> </a:t>
            </a:r>
            <a:r>
              <a:rPr lang="en-US" sz="1400" dirty="0" smtClean="0"/>
              <a:t>Cancer.</a:t>
            </a:r>
            <a:endParaRPr lang="en-US" sz="1400" dirty="0"/>
          </a:p>
        </p:txBody>
      </p:sp>
    </p:spTree>
    <p:extLst>
      <p:ext uri="{BB962C8B-B14F-4D97-AF65-F5344CB8AC3E}">
        <p14:creationId xmlns:p14="http://schemas.microsoft.com/office/powerpoint/2010/main" val="39302370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0400" y="1201341"/>
            <a:ext cx="10642600" cy="3785652"/>
          </a:xfrm>
          <a:prstGeom prst="rect">
            <a:avLst/>
          </a:prstGeom>
        </p:spPr>
        <p:txBody>
          <a:bodyPr wrap="square">
            <a:spAutoFit/>
          </a:bodyPr>
          <a:lstStyle/>
          <a:p>
            <a:pPr algn="justLow"/>
            <a:r>
              <a:rPr lang="en-US" sz="2400" dirty="0"/>
              <a:t>The efficacy of first reoperation was </a:t>
            </a:r>
            <a:r>
              <a:rPr lang="en-US" sz="2400" dirty="0" smtClean="0"/>
              <a:t>subsequently observed </a:t>
            </a:r>
            <a:r>
              <a:rPr lang="en-US" sz="2400" dirty="0"/>
              <a:t>by </a:t>
            </a:r>
            <a:r>
              <a:rPr lang="en-US" sz="2400" dirty="0" err="1"/>
              <a:t>Yim</a:t>
            </a:r>
            <a:r>
              <a:rPr lang="en-US" sz="2400" dirty="0"/>
              <a:t> and </a:t>
            </a:r>
            <a:r>
              <a:rPr lang="en-US" sz="2400" dirty="0" smtClean="0"/>
              <a:t>colleagues:</a:t>
            </a:r>
          </a:p>
          <a:p>
            <a:pPr algn="justLow"/>
            <a:r>
              <a:rPr lang="en-US" sz="2400" dirty="0" smtClean="0"/>
              <a:t>  </a:t>
            </a:r>
            <a:r>
              <a:rPr lang="en-US" sz="2400" dirty="0"/>
              <a:t>51% of patients </a:t>
            </a:r>
            <a:r>
              <a:rPr lang="en-US" sz="2400" dirty="0" smtClean="0"/>
              <a:t> biochemical  remission </a:t>
            </a:r>
            <a:r>
              <a:rPr lang="en-US" sz="2400" dirty="0"/>
              <a:t>with a stimulated </a:t>
            </a:r>
            <a:r>
              <a:rPr lang="en-US" sz="2400" dirty="0" err="1" smtClean="0"/>
              <a:t>tg</a:t>
            </a:r>
            <a:r>
              <a:rPr lang="en-US" sz="2400" dirty="0" smtClean="0"/>
              <a:t> &lt; 1 </a:t>
            </a:r>
            <a:r>
              <a:rPr lang="en-US" sz="2400" dirty="0" err="1"/>
              <a:t>ng</a:t>
            </a:r>
            <a:r>
              <a:rPr lang="en-US" sz="2400" dirty="0"/>
              <a:t>/</a:t>
            </a:r>
            <a:r>
              <a:rPr lang="en-US" sz="2400" dirty="0" err="1"/>
              <a:t>mL.</a:t>
            </a:r>
            <a:r>
              <a:rPr lang="en-US" sz="2400" dirty="0"/>
              <a:t> &amp;</a:t>
            </a:r>
            <a:r>
              <a:rPr lang="en-US" sz="2400" dirty="0" smtClean="0"/>
              <a:t> stimulated </a:t>
            </a:r>
            <a:r>
              <a:rPr lang="en-US" sz="2400" dirty="0" err="1" smtClean="0"/>
              <a:t>tg</a:t>
            </a:r>
            <a:r>
              <a:rPr lang="en-US" sz="2400" dirty="0" smtClean="0"/>
              <a:t>&gt;5  </a:t>
            </a:r>
            <a:r>
              <a:rPr lang="en-US" sz="2400" dirty="0" err="1"/>
              <a:t>ng</a:t>
            </a:r>
            <a:r>
              <a:rPr lang="en-US" sz="2400" dirty="0"/>
              <a:t>/mL after the first reoperation had a </a:t>
            </a:r>
            <a:r>
              <a:rPr lang="en-US" sz="2400" dirty="0" smtClean="0"/>
              <a:t>higher chance </a:t>
            </a:r>
            <a:r>
              <a:rPr lang="en-US" sz="2400" dirty="0"/>
              <a:t>of clinical recurrence (the estimated 5-year clinical recurrence-free survival </a:t>
            </a:r>
            <a:r>
              <a:rPr lang="en-US" sz="2400" dirty="0" smtClean="0"/>
              <a:t>rate was </a:t>
            </a:r>
            <a:r>
              <a:rPr lang="en-US" sz="2400" dirty="0"/>
              <a:t>94 </a:t>
            </a:r>
            <a:r>
              <a:rPr lang="en-US" sz="2400" dirty="0" err="1"/>
              <a:t>vs</a:t>
            </a:r>
            <a:r>
              <a:rPr lang="en-US" sz="2400" dirty="0"/>
              <a:t> 74</a:t>
            </a:r>
            <a:r>
              <a:rPr lang="en-US" sz="2400" dirty="0" smtClean="0"/>
              <a:t>).</a:t>
            </a:r>
          </a:p>
          <a:p>
            <a:pPr algn="justLow"/>
            <a:endParaRPr lang="en-US" sz="2400" dirty="0"/>
          </a:p>
          <a:p>
            <a:pPr algn="justLow"/>
            <a:r>
              <a:rPr lang="en-US" sz="2400" dirty="0" smtClean="0"/>
              <a:t> </a:t>
            </a:r>
            <a:r>
              <a:rPr lang="en-US" sz="2400" dirty="0"/>
              <a:t>Additionally, </a:t>
            </a:r>
            <a:r>
              <a:rPr lang="en-US" sz="2400" dirty="0" err="1"/>
              <a:t>Clayman</a:t>
            </a:r>
            <a:r>
              <a:rPr lang="en-US" sz="2400" dirty="0"/>
              <a:t> and </a:t>
            </a:r>
            <a:r>
              <a:rPr lang="en-US" sz="2400" dirty="0" smtClean="0"/>
              <a:t>colleagues:</a:t>
            </a:r>
          </a:p>
          <a:p>
            <a:pPr algn="justLow"/>
            <a:r>
              <a:rPr lang="en-US" sz="2400" dirty="0" smtClean="0"/>
              <a:t>  </a:t>
            </a:r>
            <a:r>
              <a:rPr lang="en-US" sz="2400" dirty="0"/>
              <a:t>71% of </a:t>
            </a:r>
            <a:r>
              <a:rPr lang="en-US" sz="2400" dirty="0" smtClean="0"/>
              <a:t>patients had </a:t>
            </a:r>
            <a:r>
              <a:rPr lang="en-US" sz="2400" dirty="0"/>
              <a:t>an undetectable </a:t>
            </a:r>
            <a:r>
              <a:rPr lang="en-US" sz="2400" dirty="0" err="1"/>
              <a:t>unstimulated</a:t>
            </a:r>
            <a:r>
              <a:rPr lang="en-US" sz="2400" dirty="0"/>
              <a:t> </a:t>
            </a:r>
            <a:r>
              <a:rPr lang="en-US" sz="2400" dirty="0" err="1" smtClean="0"/>
              <a:t>tg</a:t>
            </a:r>
            <a:r>
              <a:rPr lang="en-US" sz="2400" dirty="0" smtClean="0"/>
              <a:t>  </a:t>
            </a:r>
            <a:r>
              <a:rPr lang="en-US" sz="2400" dirty="0"/>
              <a:t>(&lt;3 </a:t>
            </a:r>
            <a:r>
              <a:rPr lang="en-US" sz="2400" dirty="0" err="1"/>
              <a:t>ng</a:t>
            </a:r>
            <a:r>
              <a:rPr lang="en-US" sz="2400" dirty="0"/>
              <a:t>/mL) after reoperation</a:t>
            </a:r>
            <a:r>
              <a:rPr lang="en-US" dirty="0"/>
              <a:t>.</a:t>
            </a:r>
          </a:p>
        </p:txBody>
      </p:sp>
      <p:sp>
        <p:nvSpPr>
          <p:cNvPr id="3" name="TextBox 2"/>
          <p:cNvSpPr txBox="1"/>
          <p:nvPr/>
        </p:nvSpPr>
        <p:spPr>
          <a:xfrm>
            <a:off x="1231900" y="6235700"/>
            <a:ext cx="8445500" cy="307777"/>
          </a:xfrm>
          <a:prstGeom prst="rect">
            <a:avLst/>
          </a:prstGeom>
          <a:noFill/>
        </p:spPr>
        <p:txBody>
          <a:bodyPr wrap="square" rtlCol="0">
            <a:spAutoFit/>
          </a:bodyPr>
          <a:lstStyle/>
          <a:p>
            <a:r>
              <a:rPr lang="en-US" sz="1400" dirty="0" err="1"/>
              <a:t>Rachna</a:t>
            </a:r>
            <a:r>
              <a:rPr lang="en-US" sz="1400" dirty="0"/>
              <a:t> M. </a:t>
            </a:r>
            <a:r>
              <a:rPr lang="en-US" sz="1400" dirty="0" err="1"/>
              <a:t>Goyal</a:t>
            </a:r>
            <a:r>
              <a:rPr lang="en-US" sz="1400" dirty="0" smtClean="0"/>
              <a:t>, et al. </a:t>
            </a:r>
            <a:r>
              <a:rPr lang="en-US" sz="1400" dirty="0"/>
              <a:t>Management of </a:t>
            </a:r>
            <a:r>
              <a:rPr lang="en-US" sz="1400" dirty="0" smtClean="0"/>
              <a:t>Recurrent Cervical Papillary Thyroid</a:t>
            </a:r>
            <a:r>
              <a:rPr lang="en-US" sz="1400" dirty="0"/>
              <a:t> </a:t>
            </a:r>
            <a:r>
              <a:rPr lang="en-US" sz="1400" dirty="0" smtClean="0"/>
              <a:t>Cancer.</a:t>
            </a:r>
            <a:endParaRPr lang="en-US" sz="1400" dirty="0"/>
          </a:p>
        </p:txBody>
      </p:sp>
    </p:spTree>
    <p:extLst>
      <p:ext uri="{BB962C8B-B14F-4D97-AF65-F5344CB8AC3E}">
        <p14:creationId xmlns:p14="http://schemas.microsoft.com/office/powerpoint/2010/main" val="53695913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4200" y="1466840"/>
            <a:ext cx="10553700" cy="4524315"/>
          </a:xfrm>
          <a:prstGeom prst="rect">
            <a:avLst/>
          </a:prstGeom>
        </p:spPr>
        <p:txBody>
          <a:bodyPr wrap="square">
            <a:spAutoFit/>
          </a:bodyPr>
          <a:lstStyle/>
          <a:p>
            <a:pPr algn="justLow"/>
            <a:r>
              <a:rPr lang="en-US" sz="2400" dirty="0" smtClean="0"/>
              <a:t>optimal goal appears to be negative thyroid ultrasounds and undetectable thyroglobulin levels. </a:t>
            </a:r>
          </a:p>
          <a:p>
            <a:pPr algn="justLow"/>
            <a:r>
              <a:rPr lang="en-US" sz="2400" dirty="0" smtClean="0"/>
              <a:t>There is clearly a range of patients that achieve this goal, anywhere from 17% to 71%.</a:t>
            </a:r>
          </a:p>
          <a:p>
            <a:pPr algn="justLow"/>
            <a:endParaRPr lang="en-US" sz="2400" dirty="0" smtClean="0"/>
          </a:p>
          <a:p>
            <a:pPr algn="justLow"/>
            <a:r>
              <a:rPr lang="en-US" sz="2400" dirty="0" smtClean="0"/>
              <a:t> The potential complications of a reoperation must also be weighed and discussed with the patient.</a:t>
            </a:r>
          </a:p>
          <a:p>
            <a:pPr algn="justLow"/>
            <a:endParaRPr lang="en-US" sz="2400" dirty="0" smtClean="0"/>
          </a:p>
          <a:p>
            <a:pPr algn="justLow"/>
            <a:r>
              <a:rPr lang="en-US" sz="2400" dirty="0" smtClean="0"/>
              <a:t> For small metastases, a reasonable approach is radioiodine, but their persistence after 2 or 3 treatments should usually </a:t>
            </a:r>
            <a:r>
              <a:rPr lang="en-US" sz="2400" dirty="0"/>
              <a:t>lead to </a:t>
            </a:r>
            <a:r>
              <a:rPr lang="en-US" sz="2400" dirty="0" smtClean="0"/>
              <a:t>surgery.</a:t>
            </a:r>
          </a:p>
          <a:p>
            <a:pPr algn="justLow"/>
            <a:endParaRPr lang="en-US" sz="2400" dirty="0" smtClean="0"/>
          </a:p>
          <a:p>
            <a:pPr algn="justLow"/>
            <a:endParaRPr lang="en-US" sz="2400" dirty="0"/>
          </a:p>
        </p:txBody>
      </p:sp>
      <p:sp>
        <p:nvSpPr>
          <p:cNvPr id="3" name="TextBox 2"/>
          <p:cNvSpPr txBox="1"/>
          <p:nvPr/>
        </p:nvSpPr>
        <p:spPr>
          <a:xfrm>
            <a:off x="1231900" y="6533754"/>
            <a:ext cx="8445500" cy="307777"/>
          </a:xfrm>
          <a:prstGeom prst="rect">
            <a:avLst/>
          </a:prstGeom>
          <a:noFill/>
        </p:spPr>
        <p:txBody>
          <a:bodyPr wrap="square" rtlCol="0">
            <a:spAutoFit/>
          </a:bodyPr>
          <a:lstStyle/>
          <a:p>
            <a:r>
              <a:rPr lang="en-US" sz="1400" dirty="0" err="1"/>
              <a:t>Rachna</a:t>
            </a:r>
            <a:r>
              <a:rPr lang="en-US" sz="1400" dirty="0"/>
              <a:t> M. </a:t>
            </a:r>
            <a:r>
              <a:rPr lang="en-US" sz="1400" dirty="0" err="1"/>
              <a:t>Goyal</a:t>
            </a:r>
            <a:r>
              <a:rPr lang="en-US" sz="1400" dirty="0" smtClean="0"/>
              <a:t>, et al. </a:t>
            </a:r>
            <a:r>
              <a:rPr lang="en-US" sz="1400" dirty="0"/>
              <a:t>Management of </a:t>
            </a:r>
            <a:r>
              <a:rPr lang="en-US" sz="1400" dirty="0" smtClean="0"/>
              <a:t>Recurrent Cervical Papillary Thyroid</a:t>
            </a:r>
            <a:r>
              <a:rPr lang="en-US" sz="1400" dirty="0"/>
              <a:t> </a:t>
            </a:r>
            <a:r>
              <a:rPr lang="en-US" sz="1400" dirty="0" smtClean="0"/>
              <a:t>Cancer.</a:t>
            </a:r>
            <a:endParaRPr lang="en-US" sz="1400" dirty="0"/>
          </a:p>
        </p:txBody>
      </p:sp>
    </p:spTree>
    <p:extLst>
      <p:ext uri="{BB962C8B-B14F-4D97-AF65-F5344CB8AC3E}">
        <p14:creationId xmlns:p14="http://schemas.microsoft.com/office/powerpoint/2010/main" val="361354897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solidFill>
                  <a:schemeClr val="accent1">
                    <a:lumMod val="60000"/>
                    <a:lumOff val="40000"/>
                  </a:schemeClr>
                </a:solidFill>
              </a:rPr>
              <a:t>Agenda:</a:t>
            </a:r>
            <a:endParaRPr lang="en-US" sz="4400" b="1" dirty="0">
              <a:solidFill>
                <a:schemeClr val="accent1">
                  <a:lumMod val="60000"/>
                  <a:lumOff val="40000"/>
                </a:schemeClr>
              </a:solidFill>
            </a:endParaRPr>
          </a:p>
        </p:txBody>
      </p:sp>
      <p:sp>
        <p:nvSpPr>
          <p:cNvPr id="3" name="Content Placeholder 2"/>
          <p:cNvSpPr>
            <a:spLocks noGrp="1"/>
          </p:cNvSpPr>
          <p:nvPr>
            <p:ph idx="1"/>
          </p:nvPr>
        </p:nvSpPr>
        <p:spPr>
          <a:xfrm>
            <a:off x="383060" y="1405719"/>
            <a:ext cx="11067412" cy="5172502"/>
          </a:xfrm>
        </p:spPr>
        <p:txBody>
          <a:bodyPr>
            <a:normAutofit lnSpcReduction="10000"/>
          </a:bodyPr>
          <a:lstStyle/>
          <a:p>
            <a:r>
              <a:rPr lang="en-US" sz="2400" dirty="0" smtClean="0"/>
              <a:t>Definition loco-regional metastasis in DTC</a:t>
            </a:r>
          </a:p>
          <a:p>
            <a:endParaRPr lang="en-US" sz="2400" dirty="0"/>
          </a:p>
          <a:p>
            <a:r>
              <a:rPr lang="en-US" sz="2400" dirty="0"/>
              <a:t>I</a:t>
            </a:r>
            <a:r>
              <a:rPr lang="en-US" sz="2400" dirty="0" smtClean="0"/>
              <a:t>ntroduction</a:t>
            </a:r>
          </a:p>
          <a:p>
            <a:pPr marL="0" indent="0">
              <a:buNone/>
            </a:pPr>
            <a:endParaRPr lang="en-US" sz="2400" dirty="0" smtClean="0"/>
          </a:p>
          <a:p>
            <a:r>
              <a:rPr lang="en-US" sz="2400" dirty="0" smtClean="0"/>
              <a:t>Risk factors for recurrence</a:t>
            </a:r>
          </a:p>
          <a:p>
            <a:pPr marL="0" indent="0">
              <a:buNone/>
            </a:pPr>
            <a:endParaRPr lang="en-US" sz="2400" dirty="0" smtClean="0"/>
          </a:p>
          <a:p>
            <a:r>
              <a:rPr lang="en-US" sz="2200" dirty="0" smtClean="0"/>
              <a:t>Imaging modality</a:t>
            </a:r>
          </a:p>
          <a:p>
            <a:pPr marL="0" indent="0">
              <a:buNone/>
            </a:pPr>
            <a:endParaRPr lang="en-US" sz="2400" dirty="0" smtClean="0"/>
          </a:p>
          <a:p>
            <a:r>
              <a:rPr lang="en-US" sz="3000" b="1" dirty="0" smtClean="0">
                <a:solidFill>
                  <a:schemeClr val="accent1">
                    <a:lumMod val="60000"/>
                    <a:lumOff val="40000"/>
                  </a:schemeClr>
                </a:solidFill>
              </a:rPr>
              <a:t>Treatment strategies:</a:t>
            </a:r>
            <a:r>
              <a:rPr lang="en-US" sz="2400" dirty="0" smtClean="0"/>
              <a:t> surgery/</a:t>
            </a:r>
            <a:r>
              <a:rPr lang="en-US" sz="2800" b="1" dirty="0" smtClean="0">
                <a:solidFill>
                  <a:schemeClr val="accent1">
                    <a:lumMod val="60000"/>
                    <a:lumOff val="40000"/>
                  </a:schemeClr>
                </a:solidFill>
              </a:rPr>
              <a:t>RAI</a:t>
            </a:r>
            <a:r>
              <a:rPr lang="en-US" sz="2400" dirty="0" smtClean="0"/>
              <a:t>/Ethanol injection/radiotherapy</a:t>
            </a:r>
          </a:p>
          <a:p>
            <a:pPr marL="0" indent="0">
              <a:buNone/>
            </a:pPr>
            <a:endParaRPr lang="en-US" sz="2400" dirty="0"/>
          </a:p>
          <a:p>
            <a:r>
              <a:rPr lang="en-US" sz="2400" dirty="0"/>
              <a:t>Recent studies</a:t>
            </a:r>
            <a:endParaRPr lang="en-US" dirty="0"/>
          </a:p>
        </p:txBody>
      </p:sp>
    </p:spTree>
    <p:extLst>
      <p:ext uri="{BB962C8B-B14F-4D97-AF65-F5344CB8AC3E}">
        <p14:creationId xmlns:p14="http://schemas.microsoft.com/office/powerpoint/2010/main" val="322159051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66273" y="1700464"/>
            <a:ext cx="9881938" cy="3785652"/>
          </a:xfrm>
          <a:prstGeom prst="rect">
            <a:avLst/>
          </a:prstGeom>
          <a:noFill/>
        </p:spPr>
        <p:txBody>
          <a:bodyPr wrap="square" rtlCol="0">
            <a:spAutoFit/>
          </a:bodyPr>
          <a:lstStyle/>
          <a:p>
            <a:pPr algn="justLow"/>
            <a:r>
              <a:rPr lang="en-US" sz="2400" dirty="0" smtClean="0"/>
              <a:t>Patients with residual postoperative disease in the thyroid bed or in local regional lymph node are usually treated with higher  I131.</a:t>
            </a:r>
          </a:p>
          <a:p>
            <a:pPr algn="justLow"/>
            <a:endParaRPr lang="en-US" sz="2400" dirty="0"/>
          </a:p>
          <a:p>
            <a:pPr algn="justLow"/>
            <a:r>
              <a:rPr lang="en-US" sz="2400" dirty="0" smtClean="0"/>
              <a:t>Efficacy has been reported with 150 </a:t>
            </a:r>
            <a:r>
              <a:rPr lang="en-US" sz="2400" dirty="0" err="1" smtClean="0"/>
              <a:t>mCi</a:t>
            </a:r>
            <a:r>
              <a:rPr lang="en-US" sz="2400" dirty="0" smtClean="0"/>
              <a:t> as an average activity either as a result of empiric therapy or as determined by </a:t>
            </a:r>
            <a:r>
              <a:rPr lang="en-US" sz="2400" dirty="0" err="1" smtClean="0"/>
              <a:t>dosimetry</a:t>
            </a:r>
            <a:r>
              <a:rPr lang="en-US" sz="2400" dirty="0" smtClean="0"/>
              <a:t>.</a:t>
            </a:r>
          </a:p>
          <a:p>
            <a:pPr algn="justLow"/>
            <a:endParaRPr lang="en-US" sz="2400" dirty="0"/>
          </a:p>
          <a:p>
            <a:pPr algn="justLow"/>
            <a:r>
              <a:rPr lang="en-US" sz="2400" dirty="0" smtClean="0"/>
              <a:t>In patients with renal failure or on hemodialysis, there are 2 approaches: Lower dose followed by the usual dialysis schedule or standard dose followed by more frequent dialysis.   </a:t>
            </a:r>
            <a:endParaRPr lang="en-US" sz="2400" dirty="0"/>
          </a:p>
        </p:txBody>
      </p:sp>
    </p:spTree>
    <p:extLst>
      <p:ext uri="{BB962C8B-B14F-4D97-AF65-F5344CB8AC3E}">
        <p14:creationId xmlns:p14="http://schemas.microsoft.com/office/powerpoint/2010/main" val="9461138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4588" y="1074821"/>
            <a:ext cx="11726779" cy="5262979"/>
          </a:xfrm>
          <a:prstGeom prst="rect">
            <a:avLst/>
          </a:prstGeom>
          <a:noFill/>
        </p:spPr>
        <p:txBody>
          <a:bodyPr wrap="square" rtlCol="0">
            <a:spAutoFit/>
          </a:bodyPr>
          <a:lstStyle/>
          <a:p>
            <a:pPr algn="justLow"/>
            <a:r>
              <a:rPr lang="en-US" sz="2400" b="1" dirty="0" smtClean="0"/>
              <a:t>We currently recommended postoperative RIA for </a:t>
            </a:r>
          </a:p>
          <a:p>
            <a:pPr marL="342900" indent="-342900" algn="justLow">
              <a:buFont typeface="Wingdings" panose="05000000000000000000" pitchFamily="2" charset="2"/>
              <a:buChar char="ü"/>
            </a:pPr>
            <a:endParaRPr lang="en-US" sz="2400" dirty="0"/>
          </a:p>
          <a:p>
            <a:pPr marL="342900" indent="-342900" algn="justLow">
              <a:buFont typeface="Wingdings" panose="05000000000000000000" pitchFamily="2" charset="2"/>
              <a:buChar char="ü"/>
            </a:pPr>
            <a:r>
              <a:rPr lang="en-US" sz="2400" dirty="0" smtClean="0"/>
              <a:t>Known distant metastasis </a:t>
            </a:r>
          </a:p>
          <a:p>
            <a:pPr marL="342900" indent="-342900" algn="justLow">
              <a:buFont typeface="Wingdings" panose="05000000000000000000" pitchFamily="2" charset="2"/>
              <a:buChar char="ü"/>
            </a:pPr>
            <a:r>
              <a:rPr lang="en-US" sz="2400" dirty="0" smtClean="0"/>
              <a:t>Gross </a:t>
            </a:r>
            <a:r>
              <a:rPr lang="en-US" sz="2400" dirty="0" err="1" smtClean="0"/>
              <a:t>extrathyroidal</a:t>
            </a:r>
            <a:r>
              <a:rPr lang="en-US" sz="2400" dirty="0" smtClean="0"/>
              <a:t> extension regardless of tumor size</a:t>
            </a:r>
          </a:p>
          <a:p>
            <a:pPr marL="342900" indent="-342900" algn="justLow">
              <a:buFont typeface="Wingdings" panose="05000000000000000000" pitchFamily="2" charset="2"/>
              <a:buChar char="ü"/>
            </a:pPr>
            <a:r>
              <a:rPr lang="en-US" sz="2400" dirty="0" smtClean="0"/>
              <a:t>Primary tumor &gt; 4 cm even in the absence of high risk features. </a:t>
            </a:r>
          </a:p>
          <a:p>
            <a:pPr marL="342900" indent="-342900" algn="justLow">
              <a:buFont typeface="Wingdings" panose="05000000000000000000" pitchFamily="2" charset="2"/>
              <a:buChar char="ü"/>
            </a:pPr>
            <a:endParaRPr lang="en-US" sz="2400" dirty="0"/>
          </a:p>
          <a:p>
            <a:pPr algn="justLow"/>
            <a:endParaRPr lang="en-US" sz="2400" dirty="0" smtClean="0"/>
          </a:p>
          <a:p>
            <a:pPr algn="justLow"/>
            <a:r>
              <a:rPr lang="en-US" sz="2400" b="1" dirty="0" smtClean="0"/>
              <a:t>We also suggest RIA for select patients with tumor size 1-4 cm who have </a:t>
            </a:r>
          </a:p>
          <a:p>
            <a:pPr algn="justLow"/>
            <a:endParaRPr lang="en-US" sz="2400" dirty="0"/>
          </a:p>
          <a:p>
            <a:pPr marL="342900" indent="-342900" algn="justLow">
              <a:buFont typeface="Wingdings" panose="05000000000000000000" pitchFamily="2" charset="2"/>
              <a:buChar char="ü"/>
            </a:pPr>
            <a:r>
              <a:rPr lang="en-US" sz="2400" dirty="0" smtClean="0"/>
              <a:t>Documented lymph node metastasis </a:t>
            </a:r>
          </a:p>
          <a:p>
            <a:pPr marL="342900" indent="-342900" algn="justLow">
              <a:buFont typeface="Wingdings" panose="05000000000000000000" pitchFamily="2" charset="2"/>
              <a:buChar char="ü"/>
            </a:pPr>
            <a:r>
              <a:rPr lang="en-US" sz="2400" dirty="0" smtClean="0"/>
              <a:t>Other high risk features (</a:t>
            </a:r>
            <a:r>
              <a:rPr lang="en-US" sz="2400" dirty="0" err="1" smtClean="0"/>
              <a:t>eg</a:t>
            </a:r>
            <a:r>
              <a:rPr lang="en-US" sz="2400" dirty="0" smtClean="0"/>
              <a:t>. vascular invasion more aggressive histologic subtypes such as tall cell, columnar cell, insular or poorly differentiated)</a:t>
            </a:r>
          </a:p>
          <a:p>
            <a:pPr marL="342900" indent="-342900" algn="justLow">
              <a:buFont typeface="Wingdings" panose="05000000000000000000" pitchFamily="2" charset="2"/>
              <a:buChar char="ü"/>
            </a:pPr>
            <a:r>
              <a:rPr lang="en-US" sz="2400" dirty="0" smtClean="0"/>
              <a:t>Combination of age, tumor size, lymph node status and histology predicts an intermediate to high risk of recurrence or death. </a:t>
            </a:r>
            <a:endParaRPr lang="en-US" sz="2400" dirty="0"/>
          </a:p>
        </p:txBody>
      </p:sp>
    </p:spTree>
    <p:extLst>
      <p:ext uri="{BB962C8B-B14F-4D97-AF65-F5344CB8AC3E}">
        <p14:creationId xmlns:p14="http://schemas.microsoft.com/office/powerpoint/2010/main" val="11772828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0643314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7029" y="1461316"/>
            <a:ext cx="10827657" cy="2677656"/>
          </a:xfrm>
          <a:prstGeom prst="rect">
            <a:avLst/>
          </a:prstGeom>
        </p:spPr>
        <p:txBody>
          <a:bodyPr wrap="square">
            <a:spAutoFit/>
          </a:bodyPr>
          <a:lstStyle/>
          <a:p>
            <a:pPr algn="justLow"/>
            <a:r>
              <a:rPr lang="en-US" sz="2400" dirty="0" smtClean="0"/>
              <a:t>For </a:t>
            </a:r>
            <a:r>
              <a:rPr lang="en-US" sz="2400" dirty="0"/>
              <a:t>low-risk patients (</a:t>
            </a:r>
            <a:r>
              <a:rPr lang="en-US" sz="2400" dirty="0" err="1"/>
              <a:t>unifocal</a:t>
            </a:r>
            <a:r>
              <a:rPr lang="en-US" sz="2400" dirty="0"/>
              <a:t> or multifocal </a:t>
            </a:r>
            <a:r>
              <a:rPr lang="en-US" sz="2400" dirty="0" smtClean="0"/>
              <a:t>tumor burden </a:t>
            </a:r>
            <a:r>
              <a:rPr lang="en-US" sz="2400" dirty="0"/>
              <a:t>&lt;1 cm without high-risk features), the use of remnant ablation is usually </a:t>
            </a:r>
            <a:r>
              <a:rPr lang="en-US" sz="2400" dirty="0" smtClean="0"/>
              <a:t>not necessary.</a:t>
            </a:r>
          </a:p>
          <a:p>
            <a:pPr algn="justLow"/>
            <a:endParaRPr lang="en-US" sz="2400" dirty="0"/>
          </a:p>
          <a:p>
            <a:pPr algn="justLow"/>
            <a:endParaRPr lang="en-US" sz="2400" dirty="0" smtClean="0"/>
          </a:p>
          <a:p>
            <a:pPr algn="justLow"/>
            <a:endParaRPr lang="en-US" sz="2400" dirty="0"/>
          </a:p>
          <a:p>
            <a:pPr algn="justLow"/>
            <a:r>
              <a:rPr lang="en-US" sz="2400" dirty="0" smtClean="0"/>
              <a:t>Its </a:t>
            </a:r>
            <a:r>
              <a:rPr lang="en-US" sz="2400" dirty="0"/>
              <a:t>utility is more controversial for those patients with </a:t>
            </a:r>
            <a:r>
              <a:rPr lang="en-US" sz="2400" dirty="0" smtClean="0"/>
              <a:t>intermediate-risk disease.</a:t>
            </a:r>
            <a:endParaRPr lang="en-US" sz="2400" dirty="0"/>
          </a:p>
        </p:txBody>
      </p:sp>
    </p:spTree>
    <p:extLst>
      <p:ext uri="{BB962C8B-B14F-4D97-AF65-F5344CB8AC3E}">
        <p14:creationId xmlns:p14="http://schemas.microsoft.com/office/powerpoint/2010/main" val="312989922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solidFill>
                  <a:schemeClr val="accent1">
                    <a:lumMod val="60000"/>
                    <a:lumOff val="40000"/>
                  </a:schemeClr>
                </a:solidFill>
              </a:rPr>
              <a:t>Agenda:</a:t>
            </a:r>
            <a:endParaRPr lang="en-US" sz="4400" b="1" dirty="0">
              <a:solidFill>
                <a:schemeClr val="accent1">
                  <a:lumMod val="60000"/>
                  <a:lumOff val="40000"/>
                </a:schemeClr>
              </a:solidFill>
            </a:endParaRPr>
          </a:p>
        </p:txBody>
      </p:sp>
      <p:sp>
        <p:nvSpPr>
          <p:cNvPr id="3" name="Content Placeholder 2"/>
          <p:cNvSpPr>
            <a:spLocks noGrp="1"/>
          </p:cNvSpPr>
          <p:nvPr>
            <p:ph idx="1"/>
          </p:nvPr>
        </p:nvSpPr>
        <p:spPr>
          <a:xfrm>
            <a:off x="383060" y="1405719"/>
            <a:ext cx="11067412" cy="5172502"/>
          </a:xfrm>
        </p:spPr>
        <p:txBody>
          <a:bodyPr>
            <a:normAutofit lnSpcReduction="10000"/>
          </a:bodyPr>
          <a:lstStyle/>
          <a:p>
            <a:r>
              <a:rPr lang="en-US" sz="2400" dirty="0" smtClean="0"/>
              <a:t>Definition loco-regional metastasis in DTC</a:t>
            </a:r>
          </a:p>
          <a:p>
            <a:endParaRPr lang="en-US" sz="2400" dirty="0"/>
          </a:p>
          <a:p>
            <a:r>
              <a:rPr lang="en-US" sz="2400" dirty="0"/>
              <a:t>I</a:t>
            </a:r>
            <a:r>
              <a:rPr lang="en-US" sz="2400" dirty="0" smtClean="0"/>
              <a:t>ntroduction</a:t>
            </a:r>
          </a:p>
          <a:p>
            <a:pPr marL="0" indent="0">
              <a:buNone/>
            </a:pPr>
            <a:endParaRPr lang="en-US" sz="2400" dirty="0" smtClean="0"/>
          </a:p>
          <a:p>
            <a:r>
              <a:rPr lang="en-US" sz="2400" dirty="0" smtClean="0"/>
              <a:t>Risk factors for recurrence</a:t>
            </a:r>
          </a:p>
          <a:p>
            <a:pPr marL="0" indent="0">
              <a:buNone/>
            </a:pPr>
            <a:endParaRPr lang="en-US" sz="2400" dirty="0" smtClean="0"/>
          </a:p>
          <a:p>
            <a:r>
              <a:rPr lang="en-US" sz="2200" dirty="0" smtClean="0"/>
              <a:t>Imaging modality</a:t>
            </a:r>
          </a:p>
          <a:p>
            <a:pPr marL="0" indent="0">
              <a:buNone/>
            </a:pPr>
            <a:endParaRPr lang="en-US" sz="2400" dirty="0" smtClean="0"/>
          </a:p>
          <a:p>
            <a:r>
              <a:rPr lang="en-US" sz="3000" b="1" dirty="0" smtClean="0">
                <a:solidFill>
                  <a:schemeClr val="accent1">
                    <a:lumMod val="60000"/>
                    <a:lumOff val="40000"/>
                  </a:schemeClr>
                </a:solidFill>
              </a:rPr>
              <a:t>Treatment strategies:</a:t>
            </a:r>
            <a:r>
              <a:rPr lang="en-US" sz="2400" dirty="0" smtClean="0"/>
              <a:t> surgery/RAI/Ethanol injection/</a:t>
            </a:r>
            <a:r>
              <a:rPr lang="en-US" sz="2800" b="1" dirty="0" smtClean="0">
                <a:solidFill>
                  <a:schemeClr val="accent1">
                    <a:lumMod val="60000"/>
                    <a:lumOff val="40000"/>
                  </a:schemeClr>
                </a:solidFill>
              </a:rPr>
              <a:t>radiotherapy</a:t>
            </a:r>
          </a:p>
          <a:p>
            <a:endParaRPr lang="en-US" sz="2400" dirty="0"/>
          </a:p>
          <a:p>
            <a:r>
              <a:rPr lang="en-US" sz="2400" dirty="0"/>
              <a:t>Recent studies</a:t>
            </a:r>
            <a:endParaRPr lang="en-US" dirty="0"/>
          </a:p>
        </p:txBody>
      </p:sp>
    </p:spTree>
    <p:extLst>
      <p:ext uri="{BB962C8B-B14F-4D97-AF65-F5344CB8AC3E}">
        <p14:creationId xmlns:p14="http://schemas.microsoft.com/office/powerpoint/2010/main" val="71888704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5309" y="521301"/>
            <a:ext cx="9986963" cy="5293757"/>
          </a:xfrm>
          <a:prstGeom prst="rect">
            <a:avLst/>
          </a:prstGeom>
          <a:noFill/>
        </p:spPr>
        <p:txBody>
          <a:bodyPr wrap="square" rtlCol="0">
            <a:spAutoFit/>
          </a:bodyPr>
          <a:lstStyle/>
          <a:p>
            <a:pPr algn="justLow"/>
            <a:r>
              <a:rPr lang="en-US" sz="4000" dirty="0" smtClean="0"/>
              <a:t>                       Radiotherapy</a:t>
            </a:r>
          </a:p>
          <a:p>
            <a:pPr algn="justLow"/>
            <a:endParaRPr lang="en-US" sz="4000" dirty="0"/>
          </a:p>
          <a:p>
            <a:pPr marL="342900" indent="-342900" algn="justLow">
              <a:buFont typeface="Wingdings" panose="05000000000000000000" pitchFamily="2" charset="2"/>
              <a:buChar char="ü"/>
            </a:pPr>
            <a:r>
              <a:rPr lang="en-US" sz="2400" dirty="0" smtClean="0"/>
              <a:t> in patients over age 45 with grossly visible </a:t>
            </a:r>
            <a:r>
              <a:rPr lang="en-US" sz="2400" dirty="0" err="1" smtClean="0"/>
              <a:t>extrathyroidal</a:t>
            </a:r>
            <a:r>
              <a:rPr lang="en-US" sz="2400" dirty="0" smtClean="0"/>
              <a:t> extension at the time of surgery and a high likelihood of microscopic residual disease.</a:t>
            </a:r>
          </a:p>
          <a:p>
            <a:pPr algn="justLow"/>
            <a:r>
              <a:rPr lang="en-US" sz="2400" dirty="0" smtClean="0"/>
              <a:t> </a:t>
            </a:r>
          </a:p>
          <a:p>
            <a:pPr marL="342900" indent="-342900" algn="justLow">
              <a:buFont typeface="Wingdings" panose="05000000000000000000" pitchFamily="2" charset="2"/>
              <a:buChar char="ü"/>
            </a:pPr>
            <a:r>
              <a:rPr lang="en-US" sz="2400" dirty="0" smtClean="0"/>
              <a:t>patients with gross residual tumor in whom further surgery or RAI would likely be ineffective. </a:t>
            </a:r>
          </a:p>
          <a:p>
            <a:pPr marL="342900" indent="-342900" algn="justLow">
              <a:buFont typeface="Wingdings" panose="05000000000000000000" pitchFamily="2" charset="2"/>
              <a:buChar char="ü"/>
            </a:pPr>
            <a:endParaRPr lang="en-US" sz="2400" dirty="0" smtClean="0"/>
          </a:p>
          <a:p>
            <a:pPr marL="342900" indent="-342900" algn="justLow">
              <a:buFont typeface="Wingdings" panose="05000000000000000000" pitchFamily="2" charset="2"/>
              <a:buChar char="ü"/>
            </a:pPr>
            <a:r>
              <a:rPr lang="en-US" sz="2400" dirty="0" smtClean="0"/>
              <a:t>The sequence of external beam irradiation and RAI therapy depends on the volume of gross residual disease and the likelihood of the tumor being RAI responsive. </a:t>
            </a:r>
            <a:r>
              <a:rPr lang="en-US" i="1" dirty="0" smtClean="0"/>
              <a:t>Recommendation rating: B</a:t>
            </a:r>
            <a:endParaRPr lang="en-US" i="1" dirty="0"/>
          </a:p>
        </p:txBody>
      </p:sp>
    </p:spTree>
    <p:extLst>
      <p:ext uri="{BB962C8B-B14F-4D97-AF65-F5344CB8AC3E}">
        <p14:creationId xmlns:p14="http://schemas.microsoft.com/office/powerpoint/2010/main" val="354049317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solidFill>
                  <a:schemeClr val="accent1">
                    <a:lumMod val="60000"/>
                    <a:lumOff val="40000"/>
                  </a:schemeClr>
                </a:solidFill>
              </a:rPr>
              <a:t>Agenda:</a:t>
            </a:r>
            <a:endParaRPr lang="en-US" sz="4400" b="1" dirty="0">
              <a:solidFill>
                <a:schemeClr val="accent1">
                  <a:lumMod val="60000"/>
                  <a:lumOff val="40000"/>
                </a:schemeClr>
              </a:solidFill>
            </a:endParaRPr>
          </a:p>
        </p:txBody>
      </p:sp>
      <p:sp>
        <p:nvSpPr>
          <p:cNvPr id="3" name="Content Placeholder 2"/>
          <p:cNvSpPr>
            <a:spLocks noGrp="1"/>
          </p:cNvSpPr>
          <p:nvPr>
            <p:ph idx="1"/>
          </p:nvPr>
        </p:nvSpPr>
        <p:spPr>
          <a:xfrm>
            <a:off x="383060" y="1405719"/>
            <a:ext cx="11067412" cy="5172502"/>
          </a:xfrm>
        </p:spPr>
        <p:txBody>
          <a:bodyPr>
            <a:normAutofit fontScale="92500"/>
          </a:bodyPr>
          <a:lstStyle/>
          <a:p>
            <a:r>
              <a:rPr lang="en-US" sz="2400" dirty="0" smtClean="0"/>
              <a:t>Definition loco-regional metastasis in DTC</a:t>
            </a:r>
          </a:p>
          <a:p>
            <a:endParaRPr lang="en-US" sz="2400" dirty="0"/>
          </a:p>
          <a:p>
            <a:r>
              <a:rPr lang="en-US" sz="2400" dirty="0"/>
              <a:t>I</a:t>
            </a:r>
            <a:r>
              <a:rPr lang="en-US" sz="2400" dirty="0" smtClean="0"/>
              <a:t>ntroduction</a:t>
            </a:r>
          </a:p>
          <a:p>
            <a:pPr marL="0" indent="0">
              <a:buNone/>
            </a:pPr>
            <a:endParaRPr lang="en-US" sz="2400" dirty="0" smtClean="0"/>
          </a:p>
          <a:p>
            <a:r>
              <a:rPr lang="en-US" sz="2400" dirty="0" smtClean="0"/>
              <a:t>Risk factors for recurrence</a:t>
            </a:r>
          </a:p>
          <a:p>
            <a:pPr marL="0" indent="0">
              <a:buNone/>
            </a:pPr>
            <a:endParaRPr lang="en-US" sz="2400" dirty="0" smtClean="0"/>
          </a:p>
          <a:p>
            <a:r>
              <a:rPr lang="en-US" sz="2200" dirty="0" smtClean="0"/>
              <a:t>Imaging modality</a:t>
            </a:r>
          </a:p>
          <a:p>
            <a:pPr marL="0" indent="0">
              <a:buNone/>
            </a:pPr>
            <a:endParaRPr lang="en-US" sz="2400" dirty="0" smtClean="0"/>
          </a:p>
          <a:p>
            <a:r>
              <a:rPr lang="en-US" sz="3000" b="1" dirty="0" smtClean="0">
                <a:solidFill>
                  <a:schemeClr val="accent1">
                    <a:lumMod val="60000"/>
                    <a:lumOff val="40000"/>
                  </a:schemeClr>
                </a:solidFill>
              </a:rPr>
              <a:t>Treatment strategies:</a:t>
            </a:r>
            <a:r>
              <a:rPr lang="en-US" sz="2400" dirty="0" smtClean="0"/>
              <a:t> surgery/RAI/</a:t>
            </a:r>
            <a:r>
              <a:rPr lang="en-US" sz="2800" b="1" dirty="0" smtClean="0">
                <a:solidFill>
                  <a:schemeClr val="accent1">
                    <a:lumMod val="60000"/>
                    <a:lumOff val="40000"/>
                  </a:schemeClr>
                </a:solidFill>
              </a:rPr>
              <a:t>Ethanol injection</a:t>
            </a:r>
            <a:r>
              <a:rPr lang="en-US" sz="2400" dirty="0" smtClean="0"/>
              <a:t>/radiotherapy</a:t>
            </a:r>
          </a:p>
          <a:p>
            <a:endParaRPr lang="en-US" sz="2400" dirty="0"/>
          </a:p>
          <a:p>
            <a:r>
              <a:rPr lang="en-US" sz="2400" dirty="0" smtClean="0"/>
              <a:t>Recent studies</a:t>
            </a:r>
          </a:p>
          <a:p>
            <a:pPr marL="0" indent="0">
              <a:buNone/>
            </a:pPr>
            <a:endParaRPr lang="en-US" dirty="0"/>
          </a:p>
        </p:txBody>
      </p:sp>
    </p:spTree>
    <p:extLst>
      <p:ext uri="{BB962C8B-B14F-4D97-AF65-F5344CB8AC3E}">
        <p14:creationId xmlns:p14="http://schemas.microsoft.com/office/powerpoint/2010/main" val="322159051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8800" y="751344"/>
            <a:ext cx="10845800" cy="5386090"/>
          </a:xfrm>
          <a:prstGeom prst="rect">
            <a:avLst/>
          </a:prstGeom>
        </p:spPr>
        <p:txBody>
          <a:bodyPr wrap="square">
            <a:spAutoFit/>
          </a:bodyPr>
          <a:lstStyle/>
          <a:p>
            <a:r>
              <a:rPr lang="en-US" sz="2800" b="1" dirty="0">
                <a:solidFill>
                  <a:schemeClr val="accent1">
                    <a:lumMod val="60000"/>
                    <a:lumOff val="40000"/>
                  </a:schemeClr>
                </a:solidFill>
              </a:rPr>
              <a:t>ETHANOL </a:t>
            </a:r>
            <a:r>
              <a:rPr lang="en-US" sz="2800" b="1" dirty="0" smtClean="0">
                <a:solidFill>
                  <a:schemeClr val="accent1">
                    <a:lumMod val="60000"/>
                    <a:lumOff val="40000"/>
                  </a:schemeClr>
                </a:solidFill>
              </a:rPr>
              <a:t>INJECTION</a:t>
            </a:r>
          </a:p>
          <a:p>
            <a:endParaRPr lang="en-US" sz="2800" b="1" dirty="0">
              <a:solidFill>
                <a:schemeClr val="accent1">
                  <a:lumMod val="60000"/>
                  <a:lumOff val="40000"/>
                </a:schemeClr>
              </a:solidFill>
            </a:endParaRPr>
          </a:p>
          <a:p>
            <a:pPr algn="justLow"/>
            <a:r>
              <a:rPr lang="en-US" sz="2400" dirty="0"/>
              <a:t>Another feasible alternative treatment to surgery, RAI ablation, and observation </a:t>
            </a:r>
            <a:r>
              <a:rPr lang="en-US" sz="2400" dirty="0" smtClean="0"/>
              <a:t>is percutaneous</a:t>
            </a:r>
            <a:r>
              <a:rPr lang="en-US" sz="2400" dirty="0"/>
              <a:t> </a:t>
            </a:r>
            <a:r>
              <a:rPr lang="en-US" sz="2400" dirty="0" smtClean="0"/>
              <a:t>use </a:t>
            </a:r>
            <a:r>
              <a:rPr lang="en-US" sz="2400" dirty="0"/>
              <a:t>of ethanol injections into lymph nodes </a:t>
            </a:r>
            <a:r>
              <a:rPr lang="en-US" sz="2400" dirty="0" smtClean="0"/>
              <a:t>.</a:t>
            </a:r>
          </a:p>
          <a:p>
            <a:pPr algn="justLow"/>
            <a:endParaRPr lang="en-US" sz="2400" dirty="0"/>
          </a:p>
          <a:p>
            <a:pPr algn="justLow"/>
            <a:r>
              <a:rPr lang="en-US" sz="2400" dirty="0" smtClean="0"/>
              <a:t>  </a:t>
            </a:r>
            <a:r>
              <a:rPr lang="en-US" sz="2400" dirty="0"/>
              <a:t>In 2011, </a:t>
            </a:r>
            <a:r>
              <a:rPr lang="en-US" sz="2400" dirty="0" err="1"/>
              <a:t>Heilo</a:t>
            </a:r>
            <a:r>
              <a:rPr lang="en-US" sz="2400" dirty="0"/>
              <a:t> and colleagues29 published </a:t>
            </a:r>
            <a:r>
              <a:rPr lang="en-US" sz="2400" dirty="0" smtClean="0"/>
              <a:t>a retrospective study assessing the efficacy of ultrasound-guided PEI :</a:t>
            </a:r>
          </a:p>
          <a:p>
            <a:pPr algn="justLow"/>
            <a:endParaRPr lang="en-US" sz="2400" dirty="0" smtClean="0"/>
          </a:p>
          <a:p>
            <a:pPr algn="justLow"/>
            <a:r>
              <a:rPr lang="en-US" sz="2400" dirty="0" smtClean="0"/>
              <a:t>63 </a:t>
            </a:r>
            <a:r>
              <a:rPr lang="en-US" sz="2400" dirty="0"/>
              <a:t>patients </a:t>
            </a:r>
          </a:p>
          <a:p>
            <a:pPr algn="justLow"/>
            <a:r>
              <a:rPr lang="en-US" sz="2400" dirty="0" smtClean="0"/>
              <a:t> total 109 lymph </a:t>
            </a:r>
            <a:r>
              <a:rPr lang="en-US" sz="2400" dirty="0"/>
              <a:t>nodes </a:t>
            </a:r>
            <a:r>
              <a:rPr lang="en-US" sz="2400" dirty="0" smtClean="0"/>
              <a:t> </a:t>
            </a:r>
          </a:p>
          <a:p>
            <a:pPr algn="justLow"/>
            <a:r>
              <a:rPr lang="en-US" sz="2400" dirty="0" smtClean="0"/>
              <a:t>38.4-month </a:t>
            </a:r>
            <a:r>
              <a:rPr lang="en-US" sz="2400" dirty="0"/>
              <a:t>follow-up, </a:t>
            </a:r>
            <a:r>
              <a:rPr lang="en-US" sz="2400" dirty="0" smtClean="0"/>
              <a:t> </a:t>
            </a:r>
            <a:r>
              <a:rPr lang="en-US" sz="2400" dirty="0"/>
              <a:t>93% of the ethanol-injected </a:t>
            </a:r>
            <a:r>
              <a:rPr lang="en-US" sz="2400" dirty="0" smtClean="0"/>
              <a:t>lymph nodes </a:t>
            </a:r>
            <a:r>
              <a:rPr lang="en-US" sz="2400" dirty="0"/>
              <a:t>decreased in size, with 84% showing a complete resolution. </a:t>
            </a:r>
            <a:endParaRPr lang="en-US" sz="2400" dirty="0" smtClean="0"/>
          </a:p>
          <a:p>
            <a:pPr algn="justLow"/>
            <a:r>
              <a:rPr lang="en-US" sz="2400" dirty="0" smtClean="0"/>
              <a:t>Of </a:t>
            </a:r>
            <a:r>
              <a:rPr lang="en-US" sz="2400" dirty="0"/>
              <a:t>the 38 patients with elevated serum </a:t>
            </a:r>
            <a:r>
              <a:rPr lang="en-US" sz="2400" dirty="0" err="1" smtClean="0"/>
              <a:t>tg</a:t>
            </a:r>
            <a:r>
              <a:rPr lang="en-US" sz="2400" dirty="0" smtClean="0"/>
              <a:t> </a:t>
            </a:r>
            <a:r>
              <a:rPr lang="en-US" sz="2400" dirty="0"/>
              <a:t>levels before treatment, 30 patients had undetectable serum </a:t>
            </a:r>
            <a:r>
              <a:rPr lang="en-US" sz="2400" dirty="0" err="1" smtClean="0"/>
              <a:t>tg</a:t>
            </a:r>
            <a:r>
              <a:rPr lang="en-US" sz="2400" dirty="0" smtClean="0"/>
              <a:t> levels </a:t>
            </a:r>
            <a:r>
              <a:rPr lang="en-US" sz="2400" dirty="0"/>
              <a:t>after </a:t>
            </a:r>
            <a:r>
              <a:rPr lang="en-US" sz="2400" dirty="0" smtClean="0"/>
              <a:t>injection.</a:t>
            </a:r>
            <a:endParaRPr lang="en-US" dirty="0"/>
          </a:p>
        </p:txBody>
      </p:sp>
    </p:spTree>
    <p:extLst>
      <p:ext uri="{BB962C8B-B14F-4D97-AF65-F5344CB8AC3E}">
        <p14:creationId xmlns:p14="http://schemas.microsoft.com/office/powerpoint/2010/main" val="386568199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9900" y="1109345"/>
            <a:ext cx="10693400" cy="4893647"/>
          </a:xfrm>
          <a:prstGeom prst="rect">
            <a:avLst/>
          </a:prstGeom>
        </p:spPr>
        <p:txBody>
          <a:bodyPr wrap="square">
            <a:spAutoFit/>
          </a:bodyPr>
          <a:lstStyle/>
          <a:p>
            <a:pPr algn="justLow"/>
            <a:r>
              <a:rPr lang="en-US" sz="2400" dirty="0" smtClean="0"/>
              <a:t> </a:t>
            </a:r>
            <a:r>
              <a:rPr lang="en-US" sz="2400" dirty="0"/>
              <a:t>In another </a:t>
            </a:r>
            <a:r>
              <a:rPr lang="en-US" sz="2400" dirty="0" smtClean="0"/>
              <a:t>study:</a:t>
            </a:r>
          </a:p>
          <a:p>
            <a:pPr algn="justLow"/>
            <a:r>
              <a:rPr lang="en-US" sz="2400" dirty="0" smtClean="0"/>
              <a:t> </a:t>
            </a:r>
            <a:r>
              <a:rPr lang="en-US" sz="2400" dirty="0"/>
              <a:t>29 metastatic lymph </a:t>
            </a:r>
            <a:r>
              <a:rPr lang="en-US" sz="2400" dirty="0" smtClean="0"/>
              <a:t>nodes  </a:t>
            </a:r>
            <a:r>
              <a:rPr lang="en-US" sz="2400" dirty="0"/>
              <a:t>in 14 patients. </a:t>
            </a:r>
          </a:p>
          <a:p>
            <a:pPr algn="justLow"/>
            <a:r>
              <a:rPr lang="en-US" sz="2400" dirty="0" smtClean="0"/>
              <a:t>average follow-up was 18 months</a:t>
            </a:r>
          </a:p>
          <a:p>
            <a:pPr algn="justLow"/>
            <a:r>
              <a:rPr lang="en-US" sz="2400" dirty="0" smtClean="0"/>
              <a:t>and </a:t>
            </a:r>
            <a:r>
              <a:rPr lang="en-US" sz="2400" dirty="0"/>
              <a:t>all the treated lymph nodes decreased in volume, from a mean </a:t>
            </a:r>
            <a:r>
              <a:rPr lang="en-US" sz="2400" dirty="0" smtClean="0"/>
              <a:t>of 492 </a:t>
            </a:r>
            <a:r>
              <a:rPr lang="en-US" sz="2400" dirty="0"/>
              <a:t>mm3 before percutaneous injection to 76 mm3 at 1 year and 20 mm3 at 2 </a:t>
            </a:r>
            <a:r>
              <a:rPr lang="en-US" sz="2400" dirty="0" smtClean="0"/>
              <a:t>years.30 Percutaneous </a:t>
            </a:r>
            <a:r>
              <a:rPr lang="en-US" sz="2400" dirty="0"/>
              <a:t>ethanol injection may be useful for patients with a limited number </a:t>
            </a:r>
            <a:r>
              <a:rPr lang="en-US" sz="2400" dirty="0" smtClean="0"/>
              <a:t>of metastatic </a:t>
            </a:r>
            <a:r>
              <a:rPr lang="en-US" sz="2400" dirty="0"/>
              <a:t>lymph nodes who are not amenable to surgery or RAI ablation. </a:t>
            </a:r>
            <a:endParaRPr lang="en-US" sz="2400" dirty="0" smtClean="0"/>
          </a:p>
          <a:p>
            <a:pPr algn="justLow"/>
            <a:endParaRPr lang="en-US" sz="2400" dirty="0"/>
          </a:p>
          <a:p>
            <a:pPr algn="justLow"/>
            <a:r>
              <a:rPr lang="en-US" sz="2400" dirty="0" smtClean="0"/>
              <a:t>The procedure carries </a:t>
            </a:r>
            <a:r>
              <a:rPr lang="en-US" sz="2400" dirty="0"/>
              <a:t>low risk and far less invasive than neck re-exploration; additionally, it </a:t>
            </a:r>
            <a:r>
              <a:rPr lang="en-US" sz="2400" dirty="0" smtClean="0"/>
              <a:t>can be </a:t>
            </a:r>
            <a:r>
              <a:rPr lang="en-US" sz="2400" dirty="0"/>
              <a:t>repeated without technical difficulty, has less of a health care burden given </a:t>
            </a:r>
            <a:r>
              <a:rPr lang="en-US" sz="2400" dirty="0" smtClean="0"/>
              <a:t>its cheaper </a:t>
            </a:r>
            <a:r>
              <a:rPr lang="en-US" sz="2400" dirty="0"/>
              <a:t>cost, and has a short recovery </a:t>
            </a:r>
            <a:r>
              <a:rPr lang="en-US" sz="2400" dirty="0" smtClean="0"/>
              <a:t>time.</a:t>
            </a:r>
            <a:endParaRPr lang="en-US" sz="2400" dirty="0"/>
          </a:p>
        </p:txBody>
      </p:sp>
    </p:spTree>
    <p:extLst>
      <p:ext uri="{BB962C8B-B14F-4D97-AF65-F5344CB8AC3E}">
        <p14:creationId xmlns:p14="http://schemas.microsoft.com/office/powerpoint/2010/main" val="353738207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97000" y="2375238"/>
            <a:ext cx="9575800" cy="2308324"/>
          </a:xfrm>
          <a:prstGeom prst="rect">
            <a:avLst/>
          </a:prstGeom>
        </p:spPr>
        <p:txBody>
          <a:bodyPr wrap="square">
            <a:spAutoFit/>
          </a:bodyPr>
          <a:lstStyle/>
          <a:p>
            <a:pPr algn="justLow"/>
            <a:r>
              <a:rPr lang="en-US" sz="2400" dirty="0"/>
              <a:t>Conversely, if the ethanol leaks </a:t>
            </a:r>
            <a:r>
              <a:rPr lang="en-US" sz="2400" dirty="0" smtClean="0"/>
              <a:t>out of </a:t>
            </a:r>
            <a:r>
              <a:rPr lang="en-US" sz="2400" dirty="0"/>
              <a:t>the desired cervical lymph node site, it can lead to neck pain and </a:t>
            </a:r>
            <a:r>
              <a:rPr lang="en-US" sz="2400" dirty="0" smtClean="0"/>
              <a:t>infrequently hoarseness</a:t>
            </a:r>
            <a:r>
              <a:rPr lang="en-US" sz="2400" dirty="0"/>
              <a:t>, </a:t>
            </a:r>
            <a:r>
              <a:rPr lang="en-US" sz="2400" dirty="0" err="1"/>
              <a:t>hypoparathyroidism</a:t>
            </a:r>
            <a:r>
              <a:rPr lang="en-US" sz="2400" dirty="0"/>
              <a:t>, and tissue fibrosis</a:t>
            </a:r>
            <a:r>
              <a:rPr lang="en-US" sz="2400" dirty="0" smtClean="0"/>
              <a:t>.</a:t>
            </a:r>
          </a:p>
          <a:p>
            <a:pPr algn="justLow"/>
            <a:endParaRPr lang="en-US" sz="2400" dirty="0"/>
          </a:p>
          <a:p>
            <a:pPr algn="justLow"/>
            <a:r>
              <a:rPr lang="en-US" sz="2400" dirty="0" smtClean="0"/>
              <a:t> </a:t>
            </a:r>
            <a:r>
              <a:rPr lang="en-US" sz="2400" dirty="0"/>
              <a:t>Thus, percutaneous </a:t>
            </a:r>
            <a:r>
              <a:rPr lang="en-US" sz="2400" dirty="0" smtClean="0"/>
              <a:t>ethanol ablation </a:t>
            </a:r>
            <a:r>
              <a:rPr lang="en-US" sz="2400" dirty="0"/>
              <a:t>should be limited to tertiary care centers with </a:t>
            </a:r>
            <a:r>
              <a:rPr lang="en-US" sz="2400" dirty="0" smtClean="0"/>
              <a:t>experience. </a:t>
            </a:r>
            <a:endParaRPr lang="en-US" sz="2400" dirty="0"/>
          </a:p>
        </p:txBody>
      </p:sp>
    </p:spTree>
    <p:extLst>
      <p:ext uri="{BB962C8B-B14F-4D97-AF65-F5344CB8AC3E}">
        <p14:creationId xmlns:p14="http://schemas.microsoft.com/office/powerpoint/2010/main" val="298224999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solidFill>
                  <a:schemeClr val="accent1">
                    <a:lumMod val="60000"/>
                    <a:lumOff val="40000"/>
                  </a:schemeClr>
                </a:solidFill>
              </a:rPr>
              <a:t>Agenda:</a:t>
            </a:r>
            <a:endParaRPr lang="en-US" sz="4400" b="1" dirty="0">
              <a:solidFill>
                <a:schemeClr val="accent1">
                  <a:lumMod val="60000"/>
                  <a:lumOff val="40000"/>
                </a:schemeClr>
              </a:solidFill>
            </a:endParaRPr>
          </a:p>
        </p:txBody>
      </p:sp>
      <p:sp>
        <p:nvSpPr>
          <p:cNvPr id="3" name="Content Placeholder 2"/>
          <p:cNvSpPr>
            <a:spLocks noGrp="1"/>
          </p:cNvSpPr>
          <p:nvPr>
            <p:ph idx="1"/>
          </p:nvPr>
        </p:nvSpPr>
        <p:spPr>
          <a:xfrm>
            <a:off x="0" y="1405719"/>
            <a:ext cx="12192000" cy="5172502"/>
          </a:xfrm>
        </p:spPr>
        <p:txBody>
          <a:bodyPr>
            <a:normAutofit fontScale="92500"/>
          </a:bodyPr>
          <a:lstStyle/>
          <a:p>
            <a:r>
              <a:rPr lang="en-US" sz="2400" dirty="0" smtClean="0"/>
              <a:t>Definition loco-regional metastasis in DTC</a:t>
            </a:r>
          </a:p>
          <a:p>
            <a:endParaRPr lang="en-US" sz="2400" dirty="0"/>
          </a:p>
          <a:p>
            <a:r>
              <a:rPr lang="en-US" sz="2400" dirty="0"/>
              <a:t>I</a:t>
            </a:r>
            <a:r>
              <a:rPr lang="en-US" sz="2400" dirty="0" smtClean="0"/>
              <a:t>ntroduction</a:t>
            </a:r>
          </a:p>
          <a:p>
            <a:pPr marL="0" indent="0">
              <a:buNone/>
            </a:pPr>
            <a:endParaRPr lang="en-US" sz="2400" dirty="0" smtClean="0"/>
          </a:p>
          <a:p>
            <a:r>
              <a:rPr lang="en-US" sz="2400" dirty="0" smtClean="0"/>
              <a:t>Risk factors for recurrence</a:t>
            </a:r>
          </a:p>
          <a:p>
            <a:pPr marL="0" indent="0">
              <a:buNone/>
            </a:pPr>
            <a:endParaRPr lang="en-US" sz="2400" dirty="0" smtClean="0"/>
          </a:p>
          <a:p>
            <a:r>
              <a:rPr lang="en-US" sz="2200" dirty="0" smtClean="0"/>
              <a:t>Imaging modality</a:t>
            </a:r>
          </a:p>
          <a:p>
            <a:pPr marL="0" indent="0">
              <a:buNone/>
            </a:pPr>
            <a:endParaRPr lang="en-US" sz="2400" dirty="0" smtClean="0"/>
          </a:p>
          <a:p>
            <a:r>
              <a:rPr lang="en-US" sz="3000" b="1" dirty="0" smtClean="0">
                <a:solidFill>
                  <a:schemeClr val="accent1">
                    <a:lumMod val="60000"/>
                    <a:lumOff val="40000"/>
                  </a:schemeClr>
                </a:solidFill>
              </a:rPr>
              <a:t>Treatment strategies:</a:t>
            </a:r>
            <a:r>
              <a:rPr lang="en-US" sz="2400" dirty="0" smtClean="0"/>
              <a:t> surgery/RAI/Ethanol injection/radiotherapy/</a:t>
            </a:r>
            <a:r>
              <a:rPr lang="en-US" sz="3000" b="1" dirty="0" smtClean="0">
                <a:solidFill>
                  <a:schemeClr val="accent1">
                    <a:lumMod val="60000"/>
                    <a:lumOff val="40000"/>
                  </a:schemeClr>
                </a:solidFill>
              </a:rPr>
              <a:t>observation</a:t>
            </a:r>
            <a:endParaRPr lang="en-US" sz="2400" b="1" dirty="0" smtClean="0">
              <a:solidFill>
                <a:schemeClr val="accent1">
                  <a:lumMod val="60000"/>
                  <a:lumOff val="40000"/>
                </a:schemeClr>
              </a:solidFill>
            </a:endParaRPr>
          </a:p>
          <a:p>
            <a:endParaRPr lang="en-US" sz="2400" dirty="0"/>
          </a:p>
          <a:p>
            <a:r>
              <a:rPr lang="en-US" sz="2400" dirty="0" smtClean="0"/>
              <a:t>Recent studies</a:t>
            </a:r>
          </a:p>
          <a:p>
            <a:pPr marL="0" indent="0">
              <a:buNone/>
            </a:pPr>
            <a:endParaRPr lang="en-US" dirty="0"/>
          </a:p>
        </p:txBody>
      </p:sp>
    </p:spTree>
    <p:extLst>
      <p:ext uri="{BB962C8B-B14F-4D97-AF65-F5344CB8AC3E}">
        <p14:creationId xmlns:p14="http://schemas.microsoft.com/office/powerpoint/2010/main" val="163483874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8300" y="1028343"/>
            <a:ext cx="11214100" cy="5693866"/>
          </a:xfrm>
          <a:prstGeom prst="rect">
            <a:avLst/>
          </a:prstGeom>
        </p:spPr>
        <p:txBody>
          <a:bodyPr wrap="square">
            <a:spAutoFit/>
          </a:bodyPr>
          <a:lstStyle/>
          <a:p>
            <a:r>
              <a:rPr lang="en-US" sz="2800" b="1" dirty="0" smtClean="0">
                <a:solidFill>
                  <a:schemeClr val="accent1">
                    <a:lumMod val="60000"/>
                    <a:lumOff val="40000"/>
                  </a:schemeClr>
                </a:solidFill>
              </a:rPr>
              <a:t>                                          OBSERVATION</a:t>
            </a:r>
          </a:p>
          <a:p>
            <a:pPr algn="justLow"/>
            <a:r>
              <a:rPr lang="en-US" sz="2400" dirty="0" smtClean="0"/>
              <a:t>Monitoring </a:t>
            </a:r>
            <a:r>
              <a:rPr lang="en-US" sz="2400" dirty="0"/>
              <a:t>patients with low-risk disease but recurrent or persistent cervical </a:t>
            </a:r>
            <a:r>
              <a:rPr lang="en-US" sz="2400" dirty="0" smtClean="0"/>
              <a:t>thyroid cancer </a:t>
            </a:r>
            <a:r>
              <a:rPr lang="en-US" sz="2400" dirty="0"/>
              <a:t>in the lateral lymph nodes is generally a reasonable approach. </a:t>
            </a:r>
            <a:endParaRPr lang="en-US" sz="2400" dirty="0" smtClean="0"/>
          </a:p>
          <a:p>
            <a:pPr algn="justLow"/>
            <a:r>
              <a:rPr lang="en-US" sz="2400" dirty="0" smtClean="0"/>
              <a:t> </a:t>
            </a:r>
            <a:r>
              <a:rPr lang="en-US" sz="2400" dirty="0"/>
              <a:t>retrospective cohort study analyzing 166 patients </a:t>
            </a:r>
            <a:r>
              <a:rPr lang="en-US" sz="2400" dirty="0" smtClean="0"/>
              <a:t>with PTC </a:t>
            </a:r>
            <a:r>
              <a:rPr lang="en-US" sz="2400" dirty="0"/>
              <a:t>(patients with aggressive histology or clinical features were excluded) and at </a:t>
            </a:r>
            <a:r>
              <a:rPr lang="en-US" sz="2400" dirty="0" smtClean="0"/>
              <a:t>least 1 </a:t>
            </a:r>
            <a:r>
              <a:rPr lang="en-US" sz="2400" dirty="0"/>
              <a:t>abnormal lateral neck lymph node on ultrasound noted during a 3.5-year follow-up</a:t>
            </a:r>
          </a:p>
          <a:p>
            <a:pPr algn="justLow"/>
            <a:r>
              <a:rPr lang="en-US" sz="2400" dirty="0"/>
              <a:t>period. Only 20% of the patients had lymph nodes that grew at least 3 mm; 9% grew </a:t>
            </a:r>
            <a:r>
              <a:rPr lang="en-US" sz="2400" dirty="0" smtClean="0"/>
              <a:t>at least </a:t>
            </a:r>
            <a:r>
              <a:rPr lang="en-US" sz="2400" dirty="0"/>
              <a:t>5 mm, and 14% actually resolved. There were no local complications related </a:t>
            </a:r>
            <a:r>
              <a:rPr lang="en-US" sz="2400" dirty="0" smtClean="0"/>
              <a:t>to the </a:t>
            </a:r>
            <a:r>
              <a:rPr lang="en-US" sz="2400" dirty="0"/>
              <a:t>abnormal lymph nodes and no disease-related mortality. </a:t>
            </a:r>
            <a:endParaRPr lang="en-US" sz="2400" dirty="0" smtClean="0"/>
          </a:p>
          <a:p>
            <a:pPr algn="justLow"/>
            <a:r>
              <a:rPr lang="en-US" sz="2400" dirty="0" smtClean="0"/>
              <a:t>The </a:t>
            </a:r>
            <a:r>
              <a:rPr lang="en-US" sz="2400" dirty="0"/>
              <a:t>authors </a:t>
            </a:r>
            <a:r>
              <a:rPr lang="en-US" sz="2400" dirty="0" smtClean="0"/>
              <a:t>concluded that </a:t>
            </a:r>
            <a:r>
              <a:rPr lang="en-US" sz="2400" dirty="0"/>
              <a:t>lateral neck lymph nodes could be closely monitored through serum </a:t>
            </a:r>
            <a:r>
              <a:rPr lang="en-US" sz="2400" dirty="0" smtClean="0"/>
              <a:t>thyroglobulin levels </a:t>
            </a:r>
            <a:r>
              <a:rPr lang="en-US" sz="2400" dirty="0"/>
              <a:t>along with clinical and radiologic parameters.</a:t>
            </a:r>
          </a:p>
        </p:txBody>
      </p:sp>
    </p:spTree>
    <p:extLst>
      <p:ext uri="{BB962C8B-B14F-4D97-AF65-F5344CB8AC3E}">
        <p14:creationId xmlns:p14="http://schemas.microsoft.com/office/powerpoint/2010/main" val="105685114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smtClean="0">
                <a:solidFill>
                  <a:schemeClr val="accent1">
                    <a:lumMod val="60000"/>
                    <a:lumOff val="40000"/>
                  </a:schemeClr>
                </a:solidFill>
              </a:rPr>
              <a:t>Agenda:</a:t>
            </a:r>
            <a:endParaRPr lang="en-US" sz="4400" b="1" dirty="0">
              <a:solidFill>
                <a:schemeClr val="accent1">
                  <a:lumMod val="60000"/>
                  <a:lumOff val="40000"/>
                </a:schemeClr>
              </a:solidFill>
            </a:endParaRPr>
          </a:p>
        </p:txBody>
      </p:sp>
      <p:sp>
        <p:nvSpPr>
          <p:cNvPr id="3" name="Content Placeholder 2"/>
          <p:cNvSpPr>
            <a:spLocks noGrp="1"/>
          </p:cNvSpPr>
          <p:nvPr>
            <p:ph idx="1"/>
          </p:nvPr>
        </p:nvSpPr>
        <p:spPr>
          <a:xfrm>
            <a:off x="383060" y="1405719"/>
            <a:ext cx="11067412" cy="5172502"/>
          </a:xfrm>
        </p:spPr>
        <p:txBody>
          <a:bodyPr>
            <a:normAutofit lnSpcReduction="10000"/>
          </a:bodyPr>
          <a:lstStyle/>
          <a:p>
            <a:r>
              <a:rPr lang="en-US" sz="2400" dirty="0" smtClean="0"/>
              <a:t>Definition loco-regional metastasis in DTC</a:t>
            </a:r>
          </a:p>
          <a:p>
            <a:endParaRPr lang="en-US" sz="2400" dirty="0"/>
          </a:p>
          <a:p>
            <a:r>
              <a:rPr lang="en-US" sz="2400" dirty="0"/>
              <a:t>I</a:t>
            </a:r>
            <a:r>
              <a:rPr lang="en-US" sz="2400" dirty="0" smtClean="0"/>
              <a:t>ntroduction</a:t>
            </a:r>
          </a:p>
          <a:p>
            <a:pPr marL="0" indent="0">
              <a:buNone/>
            </a:pPr>
            <a:endParaRPr lang="en-US" sz="2400" dirty="0" smtClean="0"/>
          </a:p>
          <a:p>
            <a:r>
              <a:rPr lang="en-US" sz="2400" dirty="0" smtClean="0"/>
              <a:t>Risk factors for recurrence</a:t>
            </a:r>
          </a:p>
          <a:p>
            <a:pPr marL="0" indent="0">
              <a:buNone/>
            </a:pPr>
            <a:endParaRPr lang="en-US" sz="2400" dirty="0" smtClean="0"/>
          </a:p>
          <a:p>
            <a:r>
              <a:rPr lang="en-US" sz="2200" dirty="0" smtClean="0"/>
              <a:t>Imaging modality</a:t>
            </a:r>
          </a:p>
          <a:p>
            <a:pPr marL="0" indent="0">
              <a:buNone/>
            </a:pPr>
            <a:endParaRPr lang="en-US" sz="2400" dirty="0" smtClean="0"/>
          </a:p>
          <a:p>
            <a:r>
              <a:rPr lang="en-US" sz="2400" dirty="0" smtClean="0"/>
              <a:t>Treatment strategies: surgery/RAI/Ethanol injection/radiotherapy</a:t>
            </a:r>
          </a:p>
          <a:p>
            <a:endParaRPr lang="en-US" sz="2400" dirty="0"/>
          </a:p>
          <a:p>
            <a:r>
              <a:rPr lang="en-US" sz="2800" b="1" dirty="0" smtClean="0">
                <a:solidFill>
                  <a:schemeClr val="accent1">
                    <a:lumMod val="60000"/>
                    <a:lumOff val="40000"/>
                  </a:schemeClr>
                </a:solidFill>
              </a:rPr>
              <a:t>Recent studies</a:t>
            </a:r>
          </a:p>
          <a:p>
            <a:pPr marL="0" indent="0">
              <a:buNone/>
            </a:pPr>
            <a:endParaRPr lang="en-US" dirty="0"/>
          </a:p>
        </p:txBody>
      </p:sp>
    </p:spTree>
    <p:extLst>
      <p:ext uri="{BB962C8B-B14F-4D97-AF65-F5344CB8AC3E}">
        <p14:creationId xmlns:p14="http://schemas.microsoft.com/office/powerpoint/2010/main" val="3434894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047291" y="38100"/>
            <a:ext cx="5443191" cy="6858000"/>
          </a:xfrm>
          <a:prstGeom prst="rect">
            <a:avLst/>
          </a:prstGeom>
        </p:spPr>
      </p:pic>
    </p:spTree>
    <p:extLst>
      <p:ext uri="{BB962C8B-B14F-4D97-AF65-F5344CB8AC3E}">
        <p14:creationId xmlns:p14="http://schemas.microsoft.com/office/powerpoint/2010/main" val="252247964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355732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2171" y="896331"/>
            <a:ext cx="10871199" cy="5632311"/>
          </a:xfrm>
          <a:prstGeom prst="rect">
            <a:avLst/>
          </a:prstGeom>
        </p:spPr>
        <p:txBody>
          <a:bodyPr wrap="square">
            <a:spAutoFit/>
          </a:bodyPr>
          <a:lstStyle/>
          <a:p>
            <a:pPr algn="justLow"/>
            <a:r>
              <a:rPr lang="en-US" sz="2400" dirty="0"/>
              <a:t>The general consensus is that secondary nodal surgery, if per-formed, should be reserved for therapeutic resection of </a:t>
            </a:r>
            <a:r>
              <a:rPr lang="en-US" sz="2400" dirty="0" smtClean="0"/>
              <a:t>clinically </a:t>
            </a:r>
            <a:r>
              <a:rPr lang="en-US" sz="2400" dirty="0"/>
              <a:t>evident nodal disease</a:t>
            </a:r>
            <a:r>
              <a:rPr lang="en-US" sz="2400" dirty="0" smtClean="0"/>
              <a:t>.</a:t>
            </a:r>
          </a:p>
          <a:p>
            <a:pPr algn="justLow"/>
            <a:endParaRPr lang="en-US" sz="2400" dirty="0"/>
          </a:p>
          <a:p>
            <a:pPr algn="justLow"/>
            <a:r>
              <a:rPr lang="en-US" sz="2400" dirty="0"/>
              <a:t>Secondary nodal surgery in a previously </a:t>
            </a:r>
            <a:r>
              <a:rPr lang="en-US" sz="2400" dirty="0" err="1"/>
              <a:t>undissected</a:t>
            </a:r>
            <a:r>
              <a:rPr lang="en-US" sz="2400" dirty="0"/>
              <a:t> lateral neck should include levels II–V to maximize nodal yield and possibly reduce re-</a:t>
            </a:r>
            <a:r>
              <a:rPr lang="en-US" sz="2400" dirty="0" err="1"/>
              <a:t>currence</a:t>
            </a:r>
            <a:r>
              <a:rPr lang="en-US" sz="2400" dirty="0"/>
              <a:t> while limiting morbidity to the regional nerve </a:t>
            </a:r>
            <a:r>
              <a:rPr lang="en-US" sz="2400" dirty="0" smtClean="0"/>
              <a:t>structures. </a:t>
            </a:r>
            <a:r>
              <a:rPr lang="en-US" sz="2400" dirty="0"/>
              <a:t>In </a:t>
            </a:r>
            <a:r>
              <a:rPr lang="en-US" sz="2400" dirty="0" err="1"/>
              <a:t>reoperative</a:t>
            </a:r>
            <a:r>
              <a:rPr lang="en-US" sz="2400" dirty="0"/>
              <a:t> settings, it is recommended that the surgeon dissect only the compartments with clinically identiﬁable </a:t>
            </a:r>
            <a:r>
              <a:rPr lang="en-US" sz="2400" dirty="0" smtClean="0"/>
              <a:t>disease, </a:t>
            </a:r>
            <a:r>
              <a:rPr lang="en-US" sz="2400" dirty="0"/>
              <a:t>and adjacent previously un-dissected </a:t>
            </a:r>
            <a:r>
              <a:rPr lang="en-US" sz="2400" dirty="0" smtClean="0"/>
              <a:t>compartments. </a:t>
            </a:r>
            <a:r>
              <a:rPr lang="en-US" sz="2400" dirty="0"/>
              <a:t>However, some authors favor a more extensive approach to include the compartments </a:t>
            </a:r>
            <a:r>
              <a:rPr lang="en-US" sz="2400" dirty="0" err="1"/>
              <a:t>im-mediately</a:t>
            </a:r>
            <a:r>
              <a:rPr lang="en-US" sz="2400" dirty="0"/>
              <a:t> adjacent to the clinically identiﬁable disease on oncological grounds, even if previously dissected</a:t>
            </a:r>
            <a:endParaRPr lang="en-US" sz="2400" dirty="0" smtClean="0"/>
          </a:p>
          <a:p>
            <a:pPr algn="justLow"/>
            <a:endParaRPr lang="en-US" sz="2400" dirty="0"/>
          </a:p>
          <a:p>
            <a:pPr algn="justLow"/>
            <a:endParaRPr lang="en-US" sz="2400" dirty="0"/>
          </a:p>
        </p:txBody>
      </p:sp>
    </p:spTree>
    <p:extLst>
      <p:ext uri="{BB962C8B-B14F-4D97-AF65-F5344CB8AC3E}">
        <p14:creationId xmlns:p14="http://schemas.microsoft.com/office/powerpoint/2010/main" val="271776391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648404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5132"/>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18362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4470" y="764498"/>
            <a:ext cx="9400060" cy="5500454"/>
          </a:xfrm>
          <a:prstGeom prst="rect">
            <a:avLst/>
          </a:prstGeom>
          <a:ln>
            <a:noFill/>
          </a:ln>
          <a:effectLst>
            <a:softEdge rad="112500"/>
          </a:effectLst>
        </p:spPr>
      </p:pic>
    </p:spTree>
    <p:extLst>
      <p:ext uri="{BB962C8B-B14F-4D97-AF65-F5344CB8AC3E}">
        <p14:creationId xmlns:p14="http://schemas.microsoft.com/office/powerpoint/2010/main" val="208640549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11812"/>
          <a:stretch/>
        </p:blipFill>
        <p:spPr>
          <a:xfrm>
            <a:off x="0" y="0"/>
            <a:ext cx="12192000" cy="6858000"/>
          </a:xfrm>
          <a:prstGeom prst="rect">
            <a:avLst/>
          </a:prstGeom>
        </p:spPr>
      </p:pic>
    </p:spTree>
    <p:extLst>
      <p:ext uri="{BB962C8B-B14F-4D97-AF65-F5344CB8AC3E}">
        <p14:creationId xmlns:p14="http://schemas.microsoft.com/office/powerpoint/2010/main" val="46279162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4701663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24650580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181587409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034768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2553" y="678743"/>
            <a:ext cx="9551774" cy="5509200"/>
          </a:xfrm>
          <a:prstGeom prst="rect">
            <a:avLst/>
          </a:prstGeom>
        </p:spPr>
        <p:txBody>
          <a:bodyPr wrap="square">
            <a:spAutoFit/>
          </a:bodyPr>
          <a:lstStyle/>
          <a:p>
            <a:r>
              <a:rPr lang="en-US" sz="3200" dirty="0"/>
              <a:t>Head and neck cancers tend to metastasize to </a:t>
            </a:r>
            <a:r>
              <a:rPr lang="en-US" sz="3200" dirty="0" smtClean="0"/>
              <a:t>specific neck </a:t>
            </a:r>
            <a:r>
              <a:rPr lang="en-US" sz="3200" dirty="0"/>
              <a:t>lymph node clusters</a:t>
            </a:r>
            <a:r>
              <a:rPr lang="en-US" sz="3200" dirty="0" smtClean="0"/>
              <a:t>.</a:t>
            </a:r>
          </a:p>
          <a:p>
            <a:endParaRPr lang="en-US" sz="3200" dirty="0" smtClean="0"/>
          </a:p>
          <a:p>
            <a:r>
              <a:rPr lang="en-US" sz="3200" dirty="0" smtClean="0"/>
              <a:t> lymph </a:t>
            </a:r>
            <a:r>
              <a:rPr lang="en-US" sz="3200" dirty="0"/>
              <a:t>nodes in the </a:t>
            </a:r>
            <a:r>
              <a:rPr lang="en-US" sz="3200" dirty="0" smtClean="0"/>
              <a:t>:</a:t>
            </a:r>
          </a:p>
          <a:p>
            <a:r>
              <a:rPr lang="en-US" sz="3200" dirty="0" smtClean="0"/>
              <a:t>    lower </a:t>
            </a:r>
            <a:r>
              <a:rPr lang="en-US" sz="3200" dirty="0"/>
              <a:t>third </a:t>
            </a:r>
            <a:r>
              <a:rPr lang="en-US" sz="3200" dirty="0" smtClean="0"/>
              <a:t> :67</a:t>
            </a:r>
            <a:r>
              <a:rPr lang="en-US" sz="3200" dirty="0"/>
              <a:t>% </a:t>
            </a:r>
            <a:r>
              <a:rPr lang="en-US" sz="3200" dirty="0" smtClean="0"/>
              <a:t> </a:t>
            </a:r>
          </a:p>
          <a:p>
            <a:r>
              <a:rPr lang="en-US" sz="3200" dirty="0" smtClean="0"/>
              <a:t>    middle </a:t>
            </a:r>
            <a:r>
              <a:rPr lang="en-US" sz="3200" dirty="0"/>
              <a:t>third :</a:t>
            </a:r>
            <a:r>
              <a:rPr lang="en-US" sz="3200" dirty="0" smtClean="0"/>
              <a:t> </a:t>
            </a:r>
            <a:r>
              <a:rPr lang="en-US" sz="3200" dirty="0"/>
              <a:t>20</a:t>
            </a:r>
            <a:r>
              <a:rPr lang="en-US" sz="3200" dirty="0" smtClean="0"/>
              <a:t>%</a:t>
            </a:r>
          </a:p>
          <a:p>
            <a:r>
              <a:rPr lang="en-US" sz="3200" dirty="0" smtClean="0"/>
              <a:t>    </a:t>
            </a:r>
            <a:r>
              <a:rPr lang="en-US" sz="3200" dirty="0"/>
              <a:t>superior third :</a:t>
            </a:r>
            <a:r>
              <a:rPr lang="en-US" sz="3200" dirty="0" smtClean="0"/>
              <a:t>13%</a:t>
            </a:r>
          </a:p>
          <a:p>
            <a:endParaRPr lang="en-US" sz="3200" dirty="0"/>
          </a:p>
          <a:p>
            <a:r>
              <a:rPr lang="en-US" sz="3200" dirty="0" smtClean="0"/>
              <a:t> </a:t>
            </a:r>
            <a:r>
              <a:rPr lang="en-US" sz="3200" dirty="0"/>
              <a:t>in contrast to benign lymph nodes, which are more commonly seen the </a:t>
            </a:r>
            <a:r>
              <a:rPr lang="en-US" sz="3200" dirty="0" smtClean="0"/>
              <a:t>superior and </a:t>
            </a:r>
            <a:r>
              <a:rPr lang="en-US" sz="3200" dirty="0"/>
              <a:t>middle thirds of the </a:t>
            </a:r>
            <a:r>
              <a:rPr lang="en-US" sz="3200" dirty="0" smtClean="0"/>
              <a:t>neck.</a:t>
            </a:r>
          </a:p>
        </p:txBody>
      </p:sp>
    </p:spTree>
    <p:extLst>
      <p:ext uri="{BB962C8B-B14F-4D97-AF65-F5344CB8AC3E}">
        <p14:creationId xmlns:p14="http://schemas.microsoft.com/office/powerpoint/2010/main" val="215890282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53000089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19685868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1924" y="1320801"/>
            <a:ext cx="11630025" cy="4524315"/>
          </a:xfrm>
          <a:prstGeom prst="rect">
            <a:avLst/>
          </a:prstGeom>
          <a:noFill/>
        </p:spPr>
        <p:txBody>
          <a:bodyPr wrap="square" rtlCol="0">
            <a:spAutoFit/>
          </a:bodyPr>
          <a:lstStyle/>
          <a:p>
            <a:pPr algn="justLow"/>
            <a:r>
              <a:rPr lang="en-US" sz="2400" dirty="0" smtClean="0"/>
              <a:t>this </a:t>
            </a:r>
            <a:r>
              <a:rPr lang="en-US" sz="2400" dirty="0" err="1" smtClean="0"/>
              <a:t>prospecive</a:t>
            </a:r>
            <a:r>
              <a:rPr lang="en-US" sz="2400" dirty="0" smtClean="0"/>
              <a:t> RCT study:</a:t>
            </a:r>
          </a:p>
          <a:p>
            <a:pPr algn="justLow"/>
            <a:endParaRPr lang="en-US" sz="2400" dirty="0" smtClean="0"/>
          </a:p>
          <a:p>
            <a:pPr algn="justLow"/>
            <a:r>
              <a:rPr lang="en-US" sz="2400" dirty="0" smtClean="0"/>
              <a:t>5-year </a:t>
            </a:r>
            <a:r>
              <a:rPr lang="en-US" sz="2400" dirty="0"/>
              <a:t>follow-up of cN0 PTC </a:t>
            </a:r>
            <a:r>
              <a:rPr lang="en-US" sz="2400" dirty="0" smtClean="0"/>
              <a:t>patients treated </a:t>
            </a:r>
            <a:r>
              <a:rPr lang="en-US" sz="2400" dirty="0"/>
              <a:t>either with </a:t>
            </a:r>
            <a:r>
              <a:rPr lang="en-US" sz="2400" dirty="0" err="1"/>
              <a:t>TTx</a:t>
            </a:r>
            <a:r>
              <a:rPr lang="en-US" sz="2400" dirty="0"/>
              <a:t> or </a:t>
            </a:r>
            <a:r>
              <a:rPr lang="en-US" sz="2400" dirty="0" err="1" smtClean="0"/>
              <a:t>TTx</a:t>
            </a:r>
            <a:r>
              <a:rPr lang="en-US" sz="2400" dirty="0" smtClean="0"/>
              <a:t> </a:t>
            </a:r>
            <a:r>
              <a:rPr lang="en-US" sz="2400" dirty="0" err="1" smtClean="0"/>
              <a:t>pCCND</a:t>
            </a:r>
            <a:r>
              <a:rPr lang="en-US" sz="2400" dirty="0" smtClean="0"/>
              <a:t>  similar outcome </a:t>
            </a:r>
            <a:r>
              <a:rPr lang="en-US" sz="2400" dirty="0"/>
              <a:t>in the two Groups. </a:t>
            </a:r>
            <a:endParaRPr lang="en-US" sz="2400" dirty="0" smtClean="0"/>
          </a:p>
          <a:p>
            <a:pPr algn="justLow"/>
            <a:endParaRPr lang="en-US" sz="2400" dirty="0" smtClean="0"/>
          </a:p>
          <a:p>
            <a:pPr algn="justLow"/>
            <a:r>
              <a:rPr lang="en-US" sz="2400" dirty="0" smtClean="0"/>
              <a:t>To </a:t>
            </a:r>
            <a:r>
              <a:rPr lang="en-US" sz="2400" dirty="0"/>
              <a:t>obtain the same </a:t>
            </a:r>
            <a:r>
              <a:rPr lang="en-US" sz="2400" dirty="0" smtClean="0"/>
              <a:t>outcome, a </a:t>
            </a:r>
            <a:r>
              <a:rPr lang="en-US" sz="2400" dirty="0"/>
              <a:t>greater number of patients treated with </a:t>
            </a:r>
            <a:r>
              <a:rPr lang="en-US" sz="2400" dirty="0" err="1" smtClean="0"/>
              <a:t>TTx</a:t>
            </a:r>
            <a:r>
              <a:rPr lang="en-US" sz="2400" dirty="0" smtClean="0"/>
              <a:t> </a:t>
            </a:r>
            <a:r>
              <a:rPr lang="en-US" sz="2400" dirty="0"/>
              <a:t>needed a higher number of 131-I </a:t>
            </a:r>
            <a:r>
              <a:rPr lang="en-US" sz="2400" dirty="0" smtClean="0"/>
              <a:t>courses, but </a:t>
            </a:r>
            <a:r>
              <a:rPr lang="en-US" sz="2400" dirty="0"/>
              <a:t>those </a:t>
            </a:r>
            <a:r>
              <a:rPr lang="en-US" sz="2400" dirty="0" smtClean="0"/>
              <a:t>treated with </a:t>
            </a:r>
            <a:r>
              <a:rPr lang="en-US" sz="2400" dirty="0" err="1"/>
              <a:t>TTxpCCND</a:t>
            </a:r>
            <a:r>
              <a:rPr lang="en-US" sz="2400" dirty="0"/>
              <a:t> had a higher number of </a:t>
            </a:r>
            <a:r>
              <a:rPr lang="en-US" sz="2400" dirty="0" smtClean="0"/>
              <a:t>permanent </a:t>
            </a:r>
            <a:r>
              <a:rPr lang="en-US" sz="2400" dirty="0" err="1" smtClean="0"/>
              <a:t>hypoPTH</a:t>
            </a:r>
            <a:r>
              <a:rPr lang="en-US" sz="2400" dirty="0" smtClean="0"/>
              <a:t> </a:t>
            </a:r>
            <a:r>
              <a:rPr lang="en-US" sz="2400" dirty="0"/>
              <a:t>that severely affect the quality of life (QOL</a:t>
            </a:r>
            <a:r>
              <a:rPr lang="en-US" sz="2400" dirty="0" smtClean="0"/>
              <a:t>). </a:t>
            </a:r>
          </a:p>
          <a:p>
            <a:pPr algn="justLow"/>
            <a:endParaRPr lang="en-US" sz="2400" dirty="0" smtClean="0"/>
          </a:p>
          <a:p>
            <a:pPr algn="justLow"/>
            <a:r>
              <a:rPr lang="en-US" sz="2400" dirty="0" smtClean="0"/>
              <a:t>Key massage of </a:t>
            </a:r>
            <a:r>
              <a:rPr lang="en-US" sz="2400" dirty="0"/>
              <a:t>the </a:t>
            </a:r>
            <a:r>
              <a:rPr lang="en-US" sz="2400" dirty="0" smtClean="0"/>
              <a:t>study</a:t>
            </a:r>
            <a:r>
              <a:rPr lang="en-US" sz="2400" dirty="0"/>
              <a:t>:</a:t>
            </a:r>
            <a:r>
              <a:rPr lang="en-US" sz="2400" dirty="0" smtClean="0"/>
              <a:t> </a:t>
            </a:r>
            <a:r>
              <a:rPr lang="en-US" sz="2400" dirty="0"/>
              <a:t>there are no </a:t>
            </a:r>
            <a:r>
              <a:rPr lang="en-US" sz="2400" dirty="0" smtClean="0"/>
              <a:t>clinical advantages </a:t>
            </a:r>
            <a:r>
              <a:rPr lang="en-US" sz="2400" dirty="0"/>
              <a:t>in performing </a:t>
            </a:r>
            <a:r>
              <a:rPr lang="en-US" sz="2400" dirty="0" err="1" smtClean="0"/>
              <a:t>pCCND</a:t>
            </a:r>
            <a:r>
              <a:rPr lang="en-US" sz="2400" dirty="0" smtClean="0"/>
              <a:t> in </a:t>
            </a:r>
            <a:r>
              <a:rPr lang="en-US" sz="2400" dirty="0"/>
              <a:t>PTC patients with cN0 at neck ultrasound</a:t>
            </a:r>
          </a:p>
        </p:txBody>
      </p:sp>
    </p:spTree>
    <p:extLst>
      <p:ext uri="{BB962C8B-B14F-4D97-AF65-F5344CB8AC3E}">
        <p14:creationId xmlns:p14="http://schemas.microsoft.com/office/powerpoint/2010/main" val="254614619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520700"/>
            <a:ext cx="11801476" cy="7478970"/>
          </a:xfrm>
          <a:prstGeom prst="rect">
            <a:avLst/>
          </a:prstGeom>
          <a:noFill/>
        </p:spPr>
        <p:txBody>
          <a:bodyPr wrap="square" rtlCol="0">
            <a:spAutoFit/>
          </a:bodyPr>
          <a:lstStyle/>
          <a:p>
            <a:endParaRPr lang="en-US" sz="2400" dirty="0" smtClean="0"/>
          </a:p>
          <a:p>
            <a:r>
              <a:rPr lang="en-US" sz="2400" dirty="0" smtClean="0"/>
              <a:t>                                                   </a:t>
            </a:r>
          </a:p>
          <a:p>
            <a:r>
              <a:rPr lang="en-US" sz="3600" b="1" dirty="0" smtClean="0">
                <a:solidFill>
                  <a:schemeClr val="accent1">
                    <a:lumMod val="60000"/>
                    <a:lumOff val="40000"/>
                  </a:schemeClr>
                </a:solidFill>
              </a:rPr>
              <a:t>                         Take Home please</a:t>
            </a:r>
          </a:p>
          <a:p>
            <a:endParaRPr lang="en-US" sz="3600" b="1" dirty="0">
              <a:solidFill>
                <a:schemeClr val="accent1">
                  <a:lumMod val="60000"/>
                  <a:lumOff val="40000"/>
                </a:schemeClr>
              </a:solidFill>
            </a:endParaRPr>
          </a:p>
          <a:p>
            <a:pPr marL="342900" indent="-342900" algn="justLow">
              <a:buFont typeface="Wingdings" panose="05000000000000000000" pitchFamily="2" charset="2"/>
              <a:buChar char="ü"/>
            </a:pPr>
            <a:r>
              <a:rPr lang="en-US" sz="2400" dirty="0" smtClean="0"/>
              <a:t>Preoperative assessment of nodal status with US &amp; regional neck dissection only if there is clinical involvement in the central or lateral neck compartments. </a:t>
            </a:r>
          </a:p>
          <a:p>
            <a:pPr marL="342900" indent="-342900" algn="justLow">
              <a:buFont typeface="Wingdings" panose="05000000000000000000" pitchFamily="2" charset="2"/>
              <a:buChar char="ü"/>
            </a:pPr>
            <a:endParaRPr lang="en-US" sz="2400" dirty="0"/>
          </a:p>
          <a:p>
            <a:pPr marL="342900" indent="-342900" algn="justLow">
              <a:buFont typeface="Wingdings" panose="05000000000000000000" pitchFamily="2" charset="2"/>
              <a:buChar char="ü"/>
            </a:pPr>
            <a:r>
              <a:rPr lang="en-US" sz="2400" dirty="0" smtClean="0"/>
              <a:t>During the operation the lymph node should be inspected &amp; any suspected should be biopsied. </a:t>
            </a:r>
          </a:p>
          <a:p>
            <a:pPr marL="342900" indent="-342900" algn="justLow">
              <a:buFont typeface="Wingdings" panose="05000000000000000000" pitchFamily="2" charset="2"/>
              <a:buChar char="ü"/>
            </a:pPr>
            <a:endParaRPr lang="en-US" sz="2400" dirty="0"/>
          </a:p>
          <a:p>
            <a:pPr algn="justLow"/>
            <a:endParaRPr lang="en-US" sz="2400" dirty="0"/>
          </a:p>
          <a:p>
            <a:pPr marL="342900" indent="-342900" algn="justLow">
              <a:buFont typeface="Wingdings" pitchFamily="2" charset="2"/>
              <a:buChar char="ü"/>
            </a:pPr>
            <a:r>
              <a:rPr lang="en-US" sz="2400" dirty="0"/>
              <a:t>Monitoring patients with low-risk disease but recurrent or persistent cervical thyroid cancer in the lateral lymph nodes is generally a reasonable approach. </a:t>
            </a:r>
          </a:p>
          <a:p>
            <a:pPr algn="justLow"/>
            <a:endParaRPr lang="en-US" sz="2400" dirty="0"/>
          </a:p>
          <a:p>
            <a:pPr algn="justLow"/>
            <a:endParaRPr lang="en-US" sz="2400" dirty="0" smtClean="0"/>
          </a:p>
          <a:p>
            <a:pPr marL="342900" indent="-342900" algn="justLow">
              <a:buFont typeface="Wingdings" panose="05000000000000000000" pitchFamily="2" charset="2"/>
              <a:buChar char="ü"/>
            </a:pPr>
            <a:endParaRPr lang="en-US" sz="2400" dirty="0"/>
          </a:p>
          <a:p>
            <a:pPr marL="342900" indent="-342900" algn="justLow">
              <a:buFont typeface="Wingdings" panose="05000000000000000000" pitchFamily="2" charset="2"/>
              <a:buChar char="ü"/>
            </a:pPr>
            <a:endParaRPr lang="en-US" sz="2400" dirty="0"/>
          </a:p>
        </p:txBody>
      </p:sp>
    </p:spTree>
    <p:extLst>
      <p:ext uri="{BB962C8B-B14F-4D97-AF65-F5344CB8AC3E}">
        <p14:creationId xmlns:p14="http://schemas.microsoft.com/office/powerpoint/2010/main" val="71034434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6700" y="1544918"/>
            <a:ext cx="11391900" cy="4601882"/>
          </a:xfrm>
        </p:spPr>
        <p:txBody>
          <a:bodyPr>
            <a:noAutofit/>
          </a:bodyPr>
          <a:lstStyle/>
          <a:p>
            <a:pPr marL="0" indent="0">
              <a:buNone/>
            </a:pPr>
            <a:endParaRPr lang="en-US" sz="2800" dirty="0"/>
          </a:p>
          <a:p>
            <a:pPr>
              <a:buFont typeface="Wingdings" pitchFamily="2" charset="2"/>
              <a:buChar char="ü"/>
            </a:pPr>
            <a:r>
              <a:rPr lang="en-US" sz="2800" dirty="0"/>
              <a:t>For small metastases, a reasonable approach is radioiodine, but their persistence after 2 or 3 treatments should usually lead to surgery.</a:t>
            </a:r>
          </a:p>
          <a:p>
            <a:pPr marL="0" indent="0">
              <a:buNone/>
            </a:pPr>
            <a:endParaRPr lang="en-US" sz="2800" dirty="0"/>
          </a:p>
          <a:p>
            <a:pPr marL="0" indent="0">
              <a:buNone/>
            </a:pPr>
            <a:endParaRPr lang="en-US" sz="2800" dirty="0"/>
          </a:p>
          <a:p>
            <a:pPr>
              <a:buFont typeface="Wingdings" pitchFamily="2" charset="2"/>
              <a:buChar char="ü"/>
            </a:pPr>
            <a:r>
              <a:rPr lang="en-US" sz="2800" dirty="0" smtClean="0"/>
              <a:t>The </a:t>
            </a:r>
            <a:r>
              <a:rPr lang="en-US" sz="2800" dirty="0"/>
              <a:t>general consensus is that secondary nodal surgery, if per-formed, should be reserved for therapeutic resection of clinically evident nodal disease.</a:t>
            </a:r>
          </a:p>
        </p:txBody>
      </p:sp>
    </p:spTree>
    <p:extLst>
      <p:ext uri="{BB962C8B-B14F-4D97-AF65-F5344CB8AC3E}">
        <p14:creationId xmlns:p14="http://schemas.microsoft.com/office/powerpoint/2010/main" val="382756844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140"/>
            <a:ext cx="12052300" cy="7005139"/>
          </a:xfrm>
          <a:prstGeom prst="rect">
            <a:avLst/>
          </a:prstGeom>
        </p:spPr>
      </p:pic>
      <p:sp>
        <p:nvSpPr>
          <p:cNvPr id="3" name="TextBox 2"/>
          <p:cNvSpPr txBox="1"/>
          <p:nvPr/>
        </p:nvSpPr>
        <p:spPr>
          <a:xfrm>
            <a:off x="5461000" y="5000774"/>
            <a:ext cx="6464300" cy="646331"/>
          </a:xfrm>
          <a:prstGeom prst="rect">
            <a:avLst/>
          </a:prstGeom>
          <a:noFill/>
        </p:spPr>
        <p:txBody>
          <a:bodyPr wrap="square" rtlCol="0">
            <a:spAutoFit/>
          </a:bodyPr>
          <a:lstStyle/>
          <a:p>
            <a:r>
              <a:rPr lang="en-US" sz="3600" b="1" dirty="0" smtClean="0">
                <a:solidFill>
                  <a:schemeClr val="accent1">
                    <a:lumMod val="60000"/>
                    <a:lumOff val="40000"/>
                  </a:schemeClr>
                </a:solidFill>
              </a:rPr>
              <a:t>Thank you for your attention</a:t>
            </a:r>
            <a:endParaRPr lang="en-US" sz="3600" b="1" dirty="0">
              <a:solidFill>
                <a:schemeClr val="accent1">
                  <a:lumMod val="60000"/>
                  <a:lumOff val="40000"/>
                </a:schemeClr>
              </a:solidFill>
            </a:endParaRPr>
          </a:p>
        </p:txBody>
      </p:sp>
    </p:spTree>
    <p:extLst>
      <p:ext uri="{BB962C8B-B14F-4D97-AF65-F5344CB8AC3E}">
        <p14:creationId xmlns:p14="http://schemas.microsoft.com/office/powerpoint/2010/main" val="177790232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1576931298"/>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6457598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99336186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003807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1200150"/>
            <a:ext cx="11544300" cy="5262979"/>
          </a:xfrm>
          <a:prstGeom prst="rect">
            <a:avLst/>
          </a:prstGeom>
        </p:spPr>
        <p:txBody>
          <a:bodyPr wrap="square">
            <a:spAutoFit/>
          </a:bodyPr>
          <a:lstStyle/>
          <a:p>
            <a:r>
              <a:rPr lang="en-US" sz="2800" dirty="0" smtClean="0"/>
              <a:t>central compartment dissection (CLND) :</a:t>
            </a:r>
          </a:p>
          <a:p>
            <a:endParaRPr lang="en-US" sz="2800" dirty="0" smtClean="0"/>
          </a:p>
          <a:p>
            <a:r>
              <a:rPr lang="en-US" sz="2800" dirty="0" smtClean="0"/>
              <a:t> removal of lymph nodes and soft tissues in level VI with preservation of the recurrent laryngeal nerves and at least the superior parathyroid glands.</a:t>
            </a:r>
          </a:p>
          <a:p>
            <a:endParaRPr lang="en-US" sz="2800" dirty="0"/>
          </a:p>
          <a:p>
            <a:r>
              <a:rPr lang="en-US" sz="2800" dirty="0" smtClean="0"/>
              <a:t> </a:t>
            </a:r>
            <a:r>
              <a:rPr lang="en-US" sz="2800" dirty="0"/>
              <a:t>lateral </a:t>
            </a:r>
            <a:r>
              <a:rPr lang="en-US" sz="2800" dirty="0" smtClean="0"/>
              <a:t>compartment dissection (LLND) : </a:t>
            </a:r>
          </a:p>
          <a:p>
            <a:endParaRPr lang="en-US" sz="2800" dirty="0" smtClean="0"/>
          </a:p>
          <a:p>
            <a:r>
              <a:rPr lang="en-US" sz="2800" dirty="0" smtClean="0"/>
              <a:t> to removal of all soft tissue and lymph nodes </a:t>
            </a:r>
            <a:r>
              <a:rPr lang="en-US" sz="2800" dirty="0" err="1" smtClean="0"/>
              <a:t>inlevels</a:t>
            </a:r>
            <a:r>
              <a:rPr lang="en-US" sz="2800" dirty="0" smtClean="0"/>
              <a:t> IIA ,III ,IV and V</a:t>
            </a:r>
            <a:r>
              <a:rPr lang="en-US" sz="2800" dirty="0"/>
              <a:t>. </a:t>
            </a:r>
            <a:r>
              <a:rPr lang="en-US" sz="2800" dirty="0" smtClean="0"/>
              <a:t>usually with preservation of the internal jugular </a:t>
            </a:r>
            <a:r>
              <a:rPr lang="en-US" sz="2800" dirty="0" err="1" smtClean="0"/>
              <a:t>vein,carotid</a:t>
            </a:r>
            <a:r>
              <a:rPr lang="en-US" sz="2800" dirty="0" smtClean="0"/>
              <a:t> </a:t>
            </a:r>
            <a:r>
              <a:rPr lang="en-US" sz="2800" dirty="0" err="1" smtClean="0"/>
              <a:t>artery,vagus</a:t>
            </a:r>
            <a:r>
              <a:rPr lang="en-US" sz="2800" dirty="0" smtClean="0"/>
              <a:t> nerve</a:t>
            </a:r>
            <a:r>
              <a:rPr lang="en-US" sz="2800" dirty="0"/>
              <a:t>, </a:t>
            </a:r>
            <a:r>
              <a:rPr lang="en-US" sz="2800" dirty="0" smtClean="0"/>
              <a:t>phrenic </a:t>
            </a:r>
            <a:r>
              <a:rPr lang="en-US" sz="2800" dirty="0" err="1" smtClean="0"/>
              <a:t>nerve,SCM</a:t>
            </a:r>
            <a:r>
              <a:rPr lang="en-US" sz="2800" dirty="0" smtClean="0"/>
              <a:t> </a:t>
            </a:r>
            <a:r>
              <a:rPr lang="en-US" sz="2800" dirty="0" err="1" smtClean="0"/>
              <a:t>muscle,and</a:t>
            </a:r>
            <a:r>
              <a:rPr lang="en-US" sz="2800" dirty="0" smtClean="0"/>
              <a:t> spinal accessory nerve .</a:t>
            </a:r>
            <a:endParaRPr lang="en-US" sz="2800" dirty="0"/>
          </a:p>
        </p:txBody>
      </p:sp>
    </p:spTree>
    <p:extLst>
      <p:ext uri="{BB962C8B-B14F-4D97-AF65-F5344CB8AC3E}">
        <p14:creationId xmlns:p14="http://schemas.microsoft.com/office/powerpoint/2010/main" val="30337635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315322895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xmlns=""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1884</TotalTime>
  <Words>4382</Words>
  <Application>Microsoft Office PowerPoint</Application>
  <PresentationFormat>Custom</PresentationFormat>
  <Paragraphs>485</Paragraphs>
  <Slides>90</Slides>
  <Notes>3</Notes>
  <HiddenSlides>0</HiddenSlides>
  <MMClips>0</MMClips>
  <ScaleCrop>false</ScaleCrop>
  <HeadingPairs>
    <vt:vector size="4" baseType="variant">
      <vt:variant>
        <vt:lpstr>Theme</vt:lpstr>
      </vt:variant>
      <vt:variant>
        <vt:i4>1</vt:i4>
      </vt:variant>
      <vt:variant>
        <vt:lpstr>Slide Titles</vt:lpstr>
      </vt:variant>
      <vt:variant>
        <vt:i4>90</vt:i4>
      </vt:variant>
    </vt:vector>
  </HeadingPairs>
  <TitlesOfParts>
    <vt:vector size="91" baseType="lpstr">
      <vt:lpstr>Ion</vt:lpstr>
      <vt:lpstr>Management of Loco-regional Metastasis in DTC </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PowerPoint Presentation</vt:lpstr>
      <vt:lpstr>PowerPoint Presentation</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Reopration</vt:lpstr>
      <vt:lpstr>PowerPoint Presentation</vt:lpstr>
      <vt:lpstr>PowerPoint Presentation</vt:lpstr>
      <vt:lpstr>PowerPoint Presentation</vt:lpstr>
      <vt:lpstr>PowerPoint Presentation</vt:lpstr>
      <vt:lpstr>Agenda:</vt:lpstr>
      <vt:lpstr>PowerPoint Presentation</vt:lpstr>
      <vt:lpstr>PowerPoint Presentation</vt:lpstr>
      <vt:lpstr>PowerPoint Presentation</vt:lpstr>
      <vt:lpstr>Agenda:</vt:lpstr>
      <vt:lpstr>PowerPoint Presentation</vt:lpstr>
      <vt:lpstr>Agenda:</vt:lpstr>
      <vt:lpstr>PowerPoint Presentation</vt:lpstr>
      <vt:lpstr>PowerPoint Presentation</vt:lpstr>
      <vt:lpstr>PowerPoint Presentation</vt:lpstr>
      <vt:lpstr>Agenda:</vt:lpstr>
      <vt:lpstr>PowerPoint Presentation</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Local Regional Metastatic Differentiated Thyroid Cancer</dc:title>
  <dc:creator>HK</dc:creator>
  <cp:lastModifiedBy>Vaio</cp:lastModifiedBy>
  <cp:revision>205</cp:revision>
  <dcterms:created xsi:type="dcterms:W3CDTF">2015-01-30T08:23:19Z</dcterms:created>
  <dcterms:modified xsi:type="dcterms:W3CDTF">2015-02-02T00:35:21Z</dcterms:modified>
</cp:coreProperties>
</file>