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3" r:id="rId3"/>
    <p:sldId id="284" r:id="rId4"/>
    <p:sldId id="285" r:id="rId5"/>
    <p:sldId id="286" r:id="rId6"/>
    <p:sldId id="287" r:id="rId7"/>
    <p:sldId id="288" r:id="rId8"/>
    <p:sldId id="257" r:id="rId9"/>
    <p:sldId id="289" r:id="rId10"/>
    <p:sldId id="290" r:id="rId11"/>
    <p:sldId id="291" r:id="rId12"/>
    <p:sldId id="292" r:id="rId13"/>
    <p:sldId id="293" r:id="rId14"/>
    <p:sldId id="294" r:id="rId15"/>
    <p:sldId id="295" r:id="rId16"/>
    <p:sldId id="296" r:id="rId17"/>
    <p:sldId id="258" r:id="rId18"/>
    <p:sldId id="259" r:id="rId19"/>
    <p:sldId id="260" r:id="rId20"/>
    <p:sldId id="261" r:id="rId21"/>
    <p:sldId id="262" r:id="rId22"/>
    <p:sldId id="263" r:id="rId23"/>
    <p:sldId id="264" r:id="rId24"/>
    <p:sldId id="267" r:id="rId25"/>
    <p:sldId id="265" r:id="rId26"/>
    <p:sldId id="266" r:id="rId27"/>
    <p:sldId id="268" r:id="rId28"/>
    <p:sldId id="269" r:id="rId29"/>
    <p:sldId id="297" r:id="rId30"/>
    <p:sldId id="271" r:id="rId31"/>
    <p:sldId id="272" r:id="rId32"/>
    <p:sldId id="282"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459AB2-EB61-40CB-B719-79CDECF66FB7}" type="datetimeFigureOut">
              <a:rPr lang="en-US" smtClean="0"/>
              <a:t>7/20/2016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0CB97-5EC9-4DDF-9CA4-81050D4AA7A9}" type="slidenum">
              <a:rPr lang="en-US" smtClean="0"/>
              <a:t>‹#›</a:t>
            </a:fld>
            <a:endParaRPr lang="en-US"/>
          </a:p>
        </p:txBody>
      </p:sp>
    </p:spTree>
    <p:extLst>
      <p:ext uri="{BB962C8B-B14F-4D97-AF65-F5344CB8AC3E}">
        <p14:creationId xmlns:p14="http://schemas.microsoft.com/office/powerpoint/2010/main" val="1253322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7/20/2016 1:36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485395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BF69F3-4225-4366-AE1D-C30D2CDF8DB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2547888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F69F3-4225-4366-AE1D-C30D2CDF8DB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307531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F69F3-4225-4366-AE1D-C30D2CDF8DB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1045180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90533703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0432472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F69F3-4225-4366-AE1D-C30D2CDF8DB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73653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BF69F3-4225-4366-AE1D-C30D2CDF8DB4}" type="datetimeFigureOut">
              <a:rPr lang="en-US" smtClean="0"/>
              <a:t>7/20/2016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26314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BF69F3-4225-4366-AE1D-C30D2CDF8DB4}"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365032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BF69F3-4225-4366-AE1D-C30D2CDF8DB4}" type="datetimeFigureOut">
              <a:rPr lang="en-US" smtClean="0"/>
              <a:t>7/20/2016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116695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BF69F3-4225-4366-AE1D-C30D2CDF8DB4}" type="datetimeFigureOut">
              <a:rPr lang="en-US" smtClean="0"/>
              <a:t>7/20/2016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519934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BF69F3-4225-4366-AE1D-C30D2CDF8DB4}" type="datetimeFigureOut">
              <a:rPr lang="en-US" smtClean="0"/>
              <a:t>7/20/2016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266692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F69F3-4225-4366-AE1D-C30D2CDF8DB4}"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25385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BF69F3-4225-4366-AE1D-C30D2CDF8DB4}" type="datetimeFigureOut">
              <a:rPr lang="en-US" smtClean="0"/>
              <a:t>7/20/2016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EFA42-ACA8-4E49-BAB6-93C7361202A9}" type="slidenum">
              <a:rPr lang="en-US" smtClean="0"/>
              <a:t>‹#›</a:t>
            </a:fld>
            <a:endParaRPr lang="en-US"/>
          </a:p>
        </p:txBody>
      </p:sp>
    </p:spTree>
    <p:extLst>
      <p:ext uri="{BB962C8B-B14F-4D97-AF65-F5344CB8AC3E}">
        <p14:creationId xmlns:p14="http://schemas.microsoft.com/office/powerpoint/2010/main" val="3803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F69F3-4225-4366-AE1D-C30D2CDF8DB4}" type="datetimeFigureOut">
              <a:rPr lang="en-US" smtClean="0"/>
              <a:t>7/20/2016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EFA42-ACA8-4E49-BAB6-93C7361202A9}" type="slidenum">
              <a:rPr lang="en-US" smtClean="0"/>
              <a:t>‹#›</a:t>
            </a:fld>
            <a:endParaRPr lang="en-US"/>
          </a:p>
        </p:txBody>
      </p:sp>
    </p:spTree>
    <p:extLst>
      <p:ext uri="{BB962C8B-B14F-4D97-AF65-F5344CB8AC3E}">
        <p14:creationId xmlns:p14="http://schemas.microsoft.com/office/powerpoint/2010/main" val="363572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lumMod val="65000"/>
              <a:lumOff val="35000"/>
            </a:schemeClr>
          </a:solidFill>
        </p:spPr>
        <p:txBody>
          <a:bodyPr/>
          <a:lstStyle/>
          <a:p>
            <a:r>
              <a:rPr lang="en-US" b="1" dirty="0" smtClean="0">
                <a:solidFill>
                  <a:srgbClr val="FFC000"/>
                </a:solidFill>
              </a:rPr>
              <a:t>Exercise therapy in NAFLD </a:t>
            </a:r>
            <a:endParaRPr lang="en-US" b="1" dirty="0">
              <a:solidFill>
                <a:srgbClr val="FFC000"/>
              </a:solidFill>
            </a:endParaRPr>
          </a:p>
        </p:txBody>
      </p:sp>
      <p:sp>
        <p:nvSpPr>
          <p:cNvPr id="3" name="Subtitle 2"/>
          <p:cNvSpPr>
            <a:spLocks noGrp="1"/>
          </p:cNvSpPr>
          <p:nvPr>
            <p:ph type="subTitle" idx="1"/>
          </p:nvPr>
        </p:nvSpPr>
        <p:spPr>
          <a:solidFill>
            <a:srgbClr val="FFC000"/>
          </a:solidFill>
        </p:spPr>
        <p:txBody>
          <a:bodyPr>
            <a:normAutofit/>
          </a:bodyPr>
          <a:lstStyle/>
          <a:p>
            <a:r>
              <a:rPr lang="en-US" b="1" dirty="0" smtClean="0">
                <a:solidFill>
                  <a:schemeClr val="tx2">
                    <a:lumMod val="75000"/>
                  </a:schemeClr>
                </a:solidFill>
              </a:rPr>
              <a:t>Mohammad </a:t>
            </a:r>
            <a:r>
              <a:rPr lang="en-US" b="1" dirty="0" err="1" smtClean="0">
                <a:solidFill>
                  <a:schemeClr val="tx2">
                    <a:lumMod val="75000"/>
                  </a:schemeClr>
                </a:solidFill>
              </a:rPr>
              <a:t>Hassabi</a:t>
            </a:r>
            <a:r>
              <a:rPr lang="en-US" b="1" dirty="0" smtClean="0">
                <a:solidFill>
                  <a:schemeClr val="tx2">
                    <a:lumMod val="75000"/>
                  </a:schemeClr>
                </a:solidFill>
              </a:rPr>
              <a:t> (MD)</a:t>
            </a:r>
          </a:p>
          <a:p>
            <a:r>
              <a:rPr lang="en-US" sz="2000" dirty="0" smtClean="0">
                <a:solidFill>
                  <a:schemeClr val="tx2">
                    <a:lumMod val="75000"/>
                  </a:schemeClr>
                </a:solidFill>
              </a:rPr>
              <a:t>Assistant Professor of Sports and Exercise Med. Dept.</a:t>
            </a:r>
          </a:p>
          <a:p>
            <a:r>
              <a:rPr lang="en-US" sz="2000" dirty="0" err="1" smtClean="0">
                <a:solidFill>
                  <a:schemeClr val="tx2">
                    <a:lumMod val="75000"/>
                  </a:schemeClr>
                </a:solidFill>
              </a:rPr>
              <a:t>Shahid</a:t>
            </a:r>
            <a:r>
              <a:rPr lang="en-US" sz="2000" dirty="0" smtClean="0">
                <a:solidFill>
                  <a:schemeClr val="tx2">
                    <a:lumMod val="75000"/>
                  </a:schemeClr>
                </a:solidFill>
              </a:rPr>
              <a:t> </a:t>
            </a:r>
            <a:r>
              <a:rPr lang="en-US" sz="2000" dirty="0" err="1" smtClean="0">
                <a:solidFill>
                  <a:schemeClr val="tx2">
                    <a:lumMod val="75000"/>
                  </a:schemeClr>
                </a:solidFill>
              </a:rPr>
              <a:t>Beheshti</a:t>
            </a:r>
            <a:r>
              <a:rPr lang="en-US" sz="2000" dirty="0" smtClean="0">
                <a:solidFill>
                  <a:schemeClr val="tx2">
                    <a:lumMod val="75000"/>
                  </a:schemeClr>
                </a:solidFill>
              </a:rPr>
              <a:t> University of Medical Sciences</a:t>
            </a:r>
          </a:p>
          <a:p>
            <a:r>
              <a:rPr lang="en-US" sz="2000" dirty="0" err="1" smtClean="0">
                <a:solidFill>
                  <a:schemeClr val="tx2">
                    <a:lumMod val="75000"/>
                  </a:schemeClr>
                </a:solidFill>
              </a:rPr>
              <a:t>Taleghani</a:t>
            </a:r>
            <a:r>
              <a:rPr lang="en-US" sz="2000" dirty="0" smtClean="0">
                <a:solidFill>
                  <a:schemeClr val="tx2">
                    <a:lumMod val="75000"/>
                  </a:schemeClr>
                </a:solidFill>
              </a:rPr>
              <a:t> Medical Center</a:t>
            </a:r>
          </a:p>
          <a:p>
            <a:endParaRPr lang="en-US" dirty="0"/>
          </a:p>
        </p:txBody>
      </p:sp>
    </p:spTree>
    <p:extLst>
      <p:ext uri="{BB962C8B-B14F-4D97-AF65-F5344CB8AC3E}">
        <p14:creationId xmlns:p14="http://schemas.microsoft.com/office/powerpoint/2010/main" val="1860887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50000"/>
            </a:schemeClr>
          </a:solidFill>
        </p:spPr>
        <p:txBody>
          <a:bodyPr>
            <a:normAutofit/>
          </a:bodyPr>
          <a:lstStyle/>
          <a:p>
            <a:r>
              <a:rPr lang="en-US" sz="4800" b="1" dirty="0" smtClean="0">
                <a:solidFill>
                  <a:srgbClr val="FFC000"/>
                </a:solidFill>
              </a:rPr>
              <a:t>the possible mechanisms related to beneficial effects of aerobic exercise</a:t>
            </a:r>
            <a:endParaRPr lang="en-US" sz="4800" b="1" dirty="0">
              <a:solidFill>
                <a:srgbClr val="FFC000"/>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6834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456" y="0"/>
            <a:ext cx="8702962" cy="1325563"/>
          </a:xfrm>
        </p:spPr>
        <p:txBody>
          <a:bodyPr>
            <a:normAutofit/>
          </a:bodyPr>
          <a:lstStyle/>
          <a:p>
            <a:r>
              <a:rPr lang="en-US" b="1" dirty="0" smtClean="0">
                <a:solidFill>
                  <a:schemeClr val="accent5">
                    <a:lumMod val="75000"/>
                  </a:schemeClr>
                </a:solidFill>
              </a:rPr>
              <a:t>Modulating intrahepatic fat content</a:t>
            </a:r>
            <a:endParaRPr lang="en-US" dirty="0">
              <a:solidFill>
                <a:schemeClr val="accent5">
                  <a:lumMod val="75000"/>
                </a:schemeClr>
              </a:solidFill>
            </a:endParaRPr>
          </a:p>
        </p:txBody>
      </p:sp>
      <p:sp>
        <p:nvSpPr>
          <p:cNvPr id="3" name="Content Placeholder 2"/>
          <p:cNvSpPr>
            <a:spLocks noGrp="1"/>
          </p:cNvSpPr>
          <p:nvPr>
            <p:ph idx="1"/>
          </p:nvPr>
        </p:nvSpPr>
        <p:spPr>
          <a:xfrm>
            <a:off x="406400" y="1150028"/>
            <a:ext cx="11058236" cy="2175063"/>
          </a:xfrm>
        </p:spPr>
        <p:txBody>
          <a:bodyPr>
            <a:normAutofit/>
          </a:bodyPr>
          <a:lstStyle/>
          <a:p>
            <a:r>
              <a:rPr lang="en-US" dirty="0"/>
              <a:t>exercise could regulate hepatic lipid metabolism by modulating hepatic </a:t>
            </a:r>
            <a:r>
              <a:rPr lang="en-US" dirty="0">
                <a:solidFill>
                  <a:schemeClr val="accent1">
                    <a:lumMod val="75000"/>
                  </a:schemeClr>
                </a:solidFill>
              </a:rPr>
              <a:t>β-oxidation</a:t>
            </a:r>
            <a:r>
              <a:rPr lang="en-US" dirty="0"/>
              <a:t> and </a:t>
            </a:r>
            <a:r>
              <a:rPr lang="en-US" dirty="0" smtClean="0"/>
              <a:t>reducing</a:t>
            </a:r>
            <a:r>
              <a:rPr lang="en-US" dirty="0"/>
              <a:t> </a:t>
            </a:r>
            <a:r>
              <a:rPr lang="en-US" dirty="0">
                <a:solidFill>
                  <a:schemeClr val="accent1">
                    <a:lumMod val="75000"/>
                  </a:schemeClr>
                </a:solidFill>
              </a:rPr>
              <a:t>hepatic</a:t>
            </a:r>
            <a:r>
              <a:rPr lang="en-US" dirty="0" smtClean="0">
                <a:solidFill>
                  <a:schemeClr val="accent1">
                    <a:lumMod val="75000"/>
                  </a:schemeClr>
                </a:solidFill>
              </a:rPr>
              <a:t> </a:t>
            </a:r>
            <a:r>
              <a:rPr lang="en-US" dirty="0" err="1" smtClean="0">
                <a:solidFill>
                  <a:schemeClr val="accent1">
                    <a:lumMod val="75000"/>
                  </a:schemeClr>
                </a:solidFill>
              </a:rPr>
              <a:t>lipogenesis</a:t>
            </a:r>
            <a:endParaRPr lang="en-US" dirty="0" smtClean="0">
              <a:solidFill>
                <a:schemeClr val="accent1">
                  <a:lumMod val="75000"/>
                </a:schemeClr>
              </a:solidFill>
            </a:endParaRPr>
          </a:p>
          <a:p>
            <a:r>
              <a:rPr lang="en-US" dirty="0"/>
              <a:t>exercise can ameliorate NAFLD by </a:t>
            </a:r>
            <a:r>
              <a:rPr lang="en-US" dirty="0" smtClean="0"/>
              <a:t>regulating </a:t>
            </a:r>
            <a:r>
              <a:rPr lang="en-US" dirty="0">
                <a:solidFill>
                  <a:schemeClr val="accent1">
                    <a:lumMod val="75000"/>
                  </a:schemeClr>
                </a:solidFill>
              </a:rPr>
              <a:t>SREBP-1c</a:t>
            </a:r>
            <a:r>
              <a:rPr lang="en-US" dirty="0"/>
              <a:t> </a:t>
            </a:r>
            <a:r>
              <a:rPr lang="en-US" dirty="0" smtClean="0"/>
              <a:t>and </a:t>
            </a:r>
            <a:r>
              <a:rPr lang="en-US" dirty="0" err="1" smtClean="0">
                <a:solidFill>
                  <a:schemeClr val="accent1">
                    <a:lumMod val="75000"/>
                  </a:schemeClr>
                </a:solidFill>
              </a:rPr>
              <a:t>PPARγ</a:t>
            </a:r>
            <a:r>
              <a:rPr lang="en-US" dirty="0" smtClean="0"/>
              <a:t> </a:t>
            </a:r>
            <a:r>
              <a:rPr lang="en-US" dirty="0"/>
              <a:t>expression and </a:t>
            </a:r>
            <a:r>
              <a:rPr lang="en-US" dirty="0" smtClean="0"/>
              <a:t>activities</a:t>
            </a:r>
          </a:p>
          <a:p>
            <a:endParaRPr lang="en-US" dirty="0"/>
          </a:p>
          <a:p>
            <a:endParaRPr lang="en-US" dirty="0" smtClean="0"/>
          </a:p>
        </p:txBody>
      </p:sp>
      <p:grpSp>
        <p:nvGrpSpPr>
          <p:cNvPr id="8" name="Group 7"/>
          <p:cNvGrpSpPr/>
          <p:nvPr/>
        </p:nvGrpSpPr>
        <p:grpSpPr>
          <a:xfrm>
            <a:off x="7379855" y="2576149"/>
            <a:ext cx="4627417" cy="3639924"/>
            <a:chOff x="2565814" y="979304"/>
            <a:chExt cx="6962650" cy="5453468"/>
          </a:xfrm>
        </p:grpSpPr>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5814" y="979304"/>
              <a:ext cx="6962650" cy="5221604"/>
            </a:xfrm>
            <a:prstGeom prst="rect">
              <a:avLst/>
            </a:prstGeom>
            <a:ln>
              <a:noFill/>
            </a:ln>
            <a:effectLst>
              <a:softEdge rad="112500"/>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4"/>
            <p:cNvSpPr txBox="1">
              <a:spLocks noChangeArrowheads="1"/>
            </p:cNvSpPr>
            <p:nvPr/>
          </p:nvSpPr>
          <p:spPr bwMode="auto">
            <a:xfrm>
              <a:off x="2835499" y="6200908"/>
              <a:ext cx="3918651" cy="2318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1pPr>
              <a:lvl2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2pPr>
              <a:lvl3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3pPr>
              <a:lvl4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4pPr>
              <a:lvl5pPr>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lgn="l"/>
                  <a:tab pos="1447800" algn="l"/>
                  <a:tab pos="2171700" algn="l"/>
                  <a:tab pos="2895600" algn="l"/>
                  <a:tab pos="3619500" algn="l"/>
                </a:tabLst>
                <a:defRPr sz="2400">
                  <a:solidFill>
                    <a:srgbClr val="000000"/>
                  </a:solidFill>
                  <a:latin typeface="Times New Roman" panose="02020603050405020304" pitchFamily="18" charset="0"/>
                  <a:ea typeface="msgothic" charset="0"/>
                  <a:cs typeface="msgothic" charset="0"/>
                </a:defRPr>
              </a:lvl9pPr>
            </a:lstStyle>
            <a:p>
              <a:r>
                <a:rPr lang="en-GB" sz="1089" b="1" dirty="0">
                  <a:latin typeface="Arial" panose="020B0604020202020204" pitchFamily="34" charset="0"/>
                </a:rPr>
                <a:t>Leon A. Adams et al. CMAJ 2005;172:899-905</a:t>
              </a:r>
            </a:p>
          </p:txBody>
        </p:sp>
      </p:grpSp>
      <p:sp>
        <p:nvSpPr>
          <p:cNvPr id="4" name="TextBox 3"/>
          <p:cNvSpPr txBox="1"/>
          <p:nvPr/>
        </p:nvSpPr>
        <p:spPr>
          <a:xfrm>
            <a:off x="406400" y="4184748"/>
            <a:ext cx="6881091" cy="2031325"/>
          </a:xfrm>
          <a:prstGeom prst="rect">
            <a:avLst/>
          </a:prstGeom>
          <a:noFill/>
        </p:spPr>
        <p:txBody>
          <a:bodyPr wrap="square" rtlCol="0">
            <a:spAutoFit/>
          </a:bodyPr>
          <a:lstStyle/>
          <a:p>
            <a:r>
              <a:rPr lang="en-US" dirty="0" smtClean="0"/>
              <a:t>- hepatic </a:t>
            </a:r>
            <a:r>
              <a:rPr lang="en-US" dirty="0" err="1"/>
              <a:t>steatosis</a:t>
            </a:r>
            <a:r>
              <a:rPr lang="en-US" dirty="0"/>
              <a:t> is highly associated with the </a:t>
            </a:r>
            <a:r>
              <a:rPr lang="en-US" dirty="0" err="1"/>
              <a:t>dysregulation</a:t>
            </a:r>
            <a:r>
              <a:rPr lang="en-US" dirty="0"/>
              <a:t> of </a:t>
            </a:r>
            <a:r>
              <a:rPr lang="en-US" dirty="0">
                <a:solidFill>
                  <a:schemeClr val="accent1">
                    <a:lumMod val="75000"/>
                  </a:schemeClr>
                </a:solidFill>
              </a:rPr>
              <a:t>sterol regulatory element-binding protein-1c (SREBP-1c)</a:t>
            </a:r>
            <a:r>
              <a:rPr lang="en-US" dirty="0"/>
              <a:t>, a transcription factor that regulates genes which enhance triglyceride synthesis, with associated reductions in hepatic capacity for fatty acid oxidation</a:t>
            </a:r>
          </a:p>
          <a:p>
            <a:r>
              <a:rPr lang="en-US" dirty="0" smtClean="0"/>
              <a:t>- </a:t>
            </a:r>
            <a:r>
              <a:rPr lang="en-US" dirty="0" err="1" smtClean="0">
                <a:solidFill>
                  <a:schemeClr val="accent1">
                    <a:lumMod val="75000"/>
                  </a:schemeClr>
                </a:solidFill>
              </a:rPr>
              <a:t>PPARγ</a:t>
            </a:r>
            <a:r>
              <a:rPr lang="en-US" dirty="0"/>
              <a:t>, a nuclear receptor protein transcription factor regulating lipid metabolism</a:t>
            </a:r>
          </a:p>
          <a:p>
            <a:endParaRPr lang="en-US" dirty="0"/>
          </a:p>
        </p:txBody>
      </p:sp>
    </p:spTree>
    <p:extLst>
      <p:ext uri="{BB962C8B-B14F-4D97-AF65-F5344CB8AC3E}">
        <p14:creationId xmlns:p14="http://schemas.microsoft.com/office/powerpoint/2010/main" val="3471402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Decreasing NAFLD-induced </a:t>
            </a:r>
            <a:r>
              <a:rPr lang="en-US" b="1" dirty="0">
                <a:solidFill>
                  <a:schemeClr val="accent5">
                    <a:lumMod val="75000"/>
                  </a:schemeClr>
                </a:solidFill>
              </a:rPr>
              <a:t>oxidative </a:t>
            </a:r>
            <a:r>
              <a:rPr lang="en-US" b="1" dirty="0" smtClean="0">
                <a:solidFill>
                  <a:schemeClr val="accent5">
                    <a:lumMod val="75000"/>
                  </a:schemeClr>
                </a:solidFill>
              </a:rPr>
              <a:t>stress</a:t>
            </a:r>
            <a:endParaRPr lang="en-US" dirty="0">
              <a:solidFill>
                <a:schemeClr val="accent5">
                  <a:lumMod val="75000"/>
                </a:schemeClr>
              </a:solidFill>
            </a:endParaRPr>
          </a:p>
        </p:txBody>
      </p:sp>
      <p:sp>
        <p:nvSpPr>
          <p:cNvPr id="3" name="Content Placeholder 2"/>
          <p:cNvSpPr>
            <a:spLocks noGrp="1"/>
          </p:cNvSpPr>
          <p:nvPr>
            <p:ph idx="1"/>
          </p:nvPr>
        </p:nvSpPr>
        <p:spPr>
          <a:xfrm>
            <a:off x="838200" y="1825624"/>
            <a:ext cx="10515600" cy="5032375"/>
          </a:xfrm>
        </p:spPr>
        <p:txBody>
          <a:bodyPr/>
          <a:lstStyle/>
          <a:p>
            <a:r>
              <a:rPr lang="en-US" dirty="0"/>
              <a:t>There is a close relationship between oxidative stress and the severity of </a:t>
            </a:r>
            <a:r>
              <a:rPr lang="en-US" dirty="0" smtClean="0"/>
              <a:t>NASH</a:t>
            </a:r>
          </a:p>
          <a:p>
            <a:r>
              <a:rPr lang="en-US" dirty="0"/>
              <a:t>When oxidative stress occurs in NAFLD, two general products are often excessively generated: reactive oxygen species (ROS) and reactive nitrogen species (RNS</a:t>
            </a:r>
            <a:r>
              <a:rPr lang="en-US" dirty="0" smtClean="0"/>
              <a:t>)</a:t>
            </a:r>
          </a:p>
          <a:p>
            <a:r>
              <a:rPr lang="en-US" dirty="0"/>
              <a:t>exercise attenuates the oxidative damage triggered by NAFLD partly through </a:t>
            </a:r>
            <a:r>
              <a:rPr lang="en-US" dirty="0">
                <a:solidFill>
                  <a:schemeClr val="accent5">
                    <a:lumMod val="75000"/>
                  </a:schemeClr>
                </a:solidFill>
              </a:rPr>
              <a:t>enhancing the antioxidant enzyme level </a:t>
            </a:r>
            <a:r>
              <a:rPr lang="en-US" dirty="0" smtClean="0"/>
              <a:t>(such as catalase (CAT), </a:t>
            </a:r>
            <a:r>
              <a:rPr lang="en-US" dirty="0" err="1" smtClean="0"/>
              <a:t>GPx</a:t>
            </a:r>
            <a:r>
              <a:rPr lang="en-US" dirty="0" smtClean="0"/>
              <a:t> and SOD-1) and </a:t>
            </a:r>
            <a:r>
              <a:rPr lang="en-US" dirty="0">
                <a:solidFill>
                  <a:schemeClr val="accent5">
                    <a:lumMod val="75000"/>
                  </a:schemeClr>
                </a:solidFill>
              </a:rPr>
              <a:t>regulating ROS </a:t>
            </a:r>
            <a:r>
              <a:rPr lang="en-US" dirty="0" smtClean="0">
                <a:solidFill>
                  <a:schemeClr val="accent5">
                    <a:lumMod val="75000"/>
                  </a:schemeClr>
                </a:solidFill>
              </a:rPr>
              <a:t>level</a:t>
            </a:r>
          </a:p>
        </p:txBody>
      </p:sp>
      <p:pic>
        <p:nvPicPr>
          <p:cNvPr id="1026" name="Picture 2" descr="https://encrypted-tbn0.gstatic.com/images?q=tbn:ANd9GcSTYCXssdZcuanWJA4A2yvjaIsw3akOsU9kL7y64DH0Y4vF1oVOr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8327" y="5154696"/>
            <a:ext cx="2253673" cy="1703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048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Reducing hepatic inflammation</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r>
              <a:rPr lang="en-US" dirty="0"/>
              <a:t>Hepatic inflammation, another major event in NAFLD, is also a key transitional event that progresses from a simple </a:t>
            </a:r>
            <a:r>
              <a:rPr lang="en-US" dirty="0" err="1"/>
              <a:t>steatosis</a:t>
            </a:r>
            <a:r>
              <a:rPr lang="en-US" dirty="0"/>
              <a:t> to NASH </a:t>
            </a:r>
            <a:endParaRPr lang="en-US" dirty="0" smtClean="0"/>
          </a:p>
          <a:p>
            <a:r>
              <a:rPr lang="en-US" dirty="0" smtClean="0"/>
              <a:t>Aerobic exercise </a:t>
            </a:r>
            <a:r>
              <a:rPr lang="en-US" dirty="0">
                <a:solidFill>
                  <a:srgbClr val="0070C0"/>
                </a:solidFill>
              </a:rPr>
              <a:t>decreases</a:t>
            </a:r>
            <a:r>
              <a:rPr lang="en-US" dirty="0"/>
              <a:t> the expression of pro-inflammatory mediators </a:t>
            </a:r>
            <a:r>
              <a:rPr lang="en-US" dirty="0">
                <a:solidFill>
                  <a:srgbClr val="0070C0"/>
                </a:solidFill>
              </a:rPr>
              <a:t>TNF-α</a:t>
            </a:r>
            <a:r>
              <a:rPr lang="en-US" dirty="0"/>
              <a:t> and </a:t>
            </a:r>
            <a:r>
              <a:rPr lang="en-US" dirty="0">
                <a:solidFill>
                  <a:srgbClr val="0070C0"/>
                </a:solidFill>
              </a:rPr>
              <a:t>IL-1β</a:t>
            </a:r>
          </a:p>
        </p:txBody>
      </p:sp>
      <p:pic>
        <p:nvPicPr>
          <p:cNvPr id="2050" name="Picture 2" descr="https://upload.wikimedia.org/wikipedia/commons/thumb/c/cb/31BI.png/250px-31B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2550" y="4386262"/>
            <a:ext cx="2381250" cy="17907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838200" y="4024313"/>
            <a:ext cx="2124075" cy="2152650"/>
          </a:xfrm>
          <a:prstGeom prst="rect">
            <a:avLst/>
          </a:prstGeom>
        </p:spPr>
      </p:pic>
    </p:spTree>
    <p:extLst>
      <p:ext uri="{BB962C8B-B14F-4D97-AF65-F5344CB8AC3E}">
        <p14:creationId xmlns:p14="http://schemas.microsoft.com/office/powerpoint/2010/main" val="1949363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b="24004"/>
          <a:stretch/>
        </p:blipFill>
        <p:spPr>
          <a:xfrm>
            <a:off x="4581525" y="5658716"/>
            <a:ext cx="3028950" cy="1150938"/>
          </a:xfrm>
          <a:prstGeom prst="rect">
            <a:avLst/>
          </a:prstGeom>
        </p:spPr>
      </p:pic>
      <p:sp>
        <p:nvSpPr>
          <p:cNvPr id="2" name="Title 1"/>
          <p:cNvSpPr>
            <a:spLocks noGrp="1"/>
          </p:cNvSpPr>
          <p:nvPr>
            <p:ph type="title"/>
          </p:nvPr>
        </p:nvSpPr>
        <p:spPr/>
        <p:txBody>
          <a:bodyPr>
            <a:normAutofit/>
          </a:bodyPr>
          <a:lstStyle/>
          <a:p>
            <a:r>
              <a:rPr lang="en-US" sz="4000" b="1" dirty="0" smtClean="0">
                <a:solidFill>
                  <a:schemeClr val="accent5">
                    <a:lumMod val="75000"/>
                  </a:schemeClr>
                </a:solidFill>
              </a:rPr>
              <a:t>Ameliorating NAFLD-induced </a:t>
            </a:r>
            <a:r>
              <a:rPr lang="en-US" sz="4000" b="1" dirty="0">
                <a:solidFill>
                  <a:schemeClr val="accent5">
                    <a:lumMod val="75000"/>
                  </a:schemeClr>
                </a:solidFill>
              </a:rPr>
              <a:t>hepatocyte </a:t>
            </a:r>
            <a:r>
              <a:rPr lang="en-US" sz="4000" b="1" dirty="0" smtClean="0">
                <a:solidFill>
                  <a:schemeClr val="accent5">
                    <a:lumMod val="75000"/>
                  </a:schemeClr>
                </a:solidFill>
              </a:rPr>
              <a:t>apoptosis</a:t>
            </a:r>
            <a:endParaRPr lang="en-US" sz="4000" b="1" dirty="0">
              <a:solidFill>
                <a:schemeClr val="accent5">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a:t>The occurrence of apoptosis in hepatocytes is often seen in NAFLD patients and experimental animal </a:t>
            </a:r>
            <a:r>
              <a:rPr lang="en-US" dirty="0" smtClean="0"/>
              <a:t>models</a:t>
            </a:r>
          </a:p>
          <a:p>
            <a:r>
              <a:rPr lang="en-US" dirty="0" err="1"/>
              <a:t>Luo</a:t>
            </a:r>
            <a:r>
              <a:rPr lang="en-US" dirty="0"/>
              <a:t> et </a:t>
            </a:r>
            <a:r>
              <a:rPr lang="en-US" dirty="0" smtClean="0"/>
              <a:t>al, demonstrated </a:t>
            </a:r>
            <a:r>
              <a:rPr lang="en-US" dirty="0"/>
              <a:t>that chronic resistance exercise reduces the level of cytochrome C released from the mitochondria to the cytosol as well as the expression level of cleaved caspase-3 in aged rats, suggesting that exercise inhibits mitochondria-dependent apoptosis. </a:t>
            </a:r>
            <a:endParaRPr lang="en-US" dirty="0" smtClean="0"/>
          </a:p>
          <a:p>
            <a:r>
              <a:rPr lang="en-US" dirty="0"/>
              <a:t>treadmill exercise reduces diabetes-triggered apoptosis by enhancing the p-AKT expression level in diabetic rats </a:t>
            </a:r>
            <a:endParaRPr lang="en-US" dirty="0" smtClean="0"/>
          </a:p>
          <a:p>
            <a:r>
              <a:rPr lang="en-US" dirty="0"/>
              <a:t>Additionally, it has been shown that hepatocyte apoptotic markers are diminished </a:t>
            </a:r>
            <a:endParaRPr lang="en-US" dirty="0" smtClean="0"/>
          </a:p>
          <a:p>
            <a:r>
              <a:rPr lang="en-US" dirty="0"/>
              <a:t>aerobic </a:t>
            </a:r>
            <a:r>
              <a:rPr lang="en-US" dirty="0" err="1"/>
              <a:t>excercise</a:t>
            </a:r>
            <a:r>
              <a:rPr lang="en-US" dirty="0"/>
              <a:t> reduces hepatocyte apoptosis through </a:t>
            </a:r>
            <a:r>
              <a:rPr lang="en-US" dirty="0">
                <a:solidFill>
                  <a:schemeClr val="accent1">
                    <a:lumMod val="75000"/>
                  </a:schemeClr>
                </a:solidFill>
              </a:rPr>
              <a:t>enhancing the p-AKT level and down-regulating the apoptotic </a:t>
            </a:r>
            <a:r>
              <a:rPr lang="en-US" dirty="0" smtClean="0">
                <a:solidFill>
                  <a:schemeClr val="accent1">
                    <a:lumMod val="75000"/>
                  </a:schemeClr>
                </a:solidFill>
              </a:rPr>
              <a:t>markers </a:t>
            </a:r>
            <a:r>
              <a:rPr lang="en-US" dirty="0"/>
              <a:t>such as caspase-3</a:t>
            </a:r>
          </a:p>
        </p:txBody>
      </p:sp>
    </p:spTree>
    <p:extLst>
      <p:ext uri="{BB962C8B-B14F-4D97-AF65-F5344CB8AC3E}">
        <p14:creationId xmlns:p14="http://schemas.microsoft.com/office/powerpoint/2010/main" val="1638897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5">
                    <a:lumMod val="75000"/>
                  </a:schemeClr>
                </a:solidFill>
              </a:rPr>
              <a:t>Triggering </a:t>
            </a:r>
            <a:r>
              <a:rPr lang="en-US" sz="3200" b="1" dirty="0" err="1" smtClean="0">
                <a:solidFill>
                  <a:schemeClr val="accent5">
                    <a:lumMod val="75000"/>
                  </a:schemeClr>
                </a:solidFill>
              </a:rPr>
              <a:t>Hepato</a:t>
            </a:r>
            <a:r>
              <a:rPr lang="en-US" sz="3200" b="1" dirty="0" smtClean="0">
                <a:solidFill>
                  <a:schemeClr val="accent5">
                    <a:lumMod val="75000"/>
                  </a:schemeClr>
                </a:solidFill>
              </a:rPr>
              <a:t>-protective autophagy</a:t>
            </a:r>
            <a:endParaRPr lang="en-US" sz="3200" dirty="0">
              <a:solidFill>
                <a:schemeClr val="accent5">
                  <a:lumMod val="75000"/>
                </a:schemeClr>
              </a:solidFill>
            </a:endParaRPr>
          </a:p>
        </p:txBody>
      </p:sp>
      <p:sp>
        <p:nvSpPr>
          <p:cNvPr id="3" name="Content Placeholder 2"/>
          <p:cNvSpPr>
            <a:spLocks noGrp="1"/>
          </p:cNvSpPr>
          <p:nvPr>
            <p:ph idx="1"/>
          </p:nvPr>
        </p:nvSpPr>
        <p:spPr>
          <a:xfrm>
            <a:off x="838200" y="1825625"/>
            <a:ext cx="6608805" cy="4351338"/>
          </a:xfrm>
        </p:spPr>
        <p:txBody>
          <a:bodyPr/>
          <a:lstStyle/>
          <a:p>
            <a:r>
              <a:rPr lang="en-US" dirty="0"/>
              <a:t>Autophagy is a cellular process of degradation of intracellular components to recycle cellular waste and maintains energy balance under </a:t>
            </a:r>
            <a:r>
              <a:rPr lang="en-US" dirty="0" smtClean="0"/>
              <a:t>starvation</a:t>
            </a:r>
          </a:p>
          <a:p>
            <a:r>
              <a:rPr lang="en-US" dirty="0"/>
              <a:t>Even though </a:t>
            </a:r>
            <a:r>
              <a:rPr lang="en-US" u="sng" dirty="0"/>
              <a:t>the mechanism has not been shown</a:t>
            </a:r>
            <a:r>
              <a:rPr lang="en-US" dirty="0"/>
              <a:t>, a reasonable speculation could be deduced that </a:t>
            </a:r>
            <a:r>
              <a:rPr lang="en-US" dirty="0">
                <a:solidFill>
                  <a:schemeClr val="accent1">
                    <a:lumMod val="75000"/>
                  </a:schemeClr>
                </a:solidFill>
              </a:rPr>
              <a:t>exercise is considered as a newly defined stimulus that triggers autophagy,</a:t>
            </a:r>
            <a:r>
              <a:rPr lang="en-US" dirty="0"/>
              <a:t> leading to the attenuation of NAFLD pathology ultimately</a:t>
            </a:r>
            <a:endParaRPr lang="en-US" dirty="0" smtClean="0"/>
          </a:p>
          <a:p>
            <a:endParaRPr lang="en-US" dirty="0"/>
          </a:p>
        </p:txBody>
      </p:sp>
      <p:pic>
        <p:nvPicPr>
          <p:cNvPr id="1026" name="Picture 2" descr="File:Autophagy diagram PLoS Bi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2457" y="1043708"/>
            <a:ext cx="3995934" cy="5427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199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370000" y="621000"/>
            <a:ext cx="7452000" cy="5616000"/>
          </a:xfrm>
          <a:prstGeom prst="rect">
            <a:avLst/>
          </a:prstGeom>
        </p:spPr>
      </p:pic>
    </p:spTree>
    <p:extLst>
      <p:ext uri="{BB962C8B-B14F-4D97-AF65-F5344CB8AC3E}">
        <p14:creationId xmlns:p14="http://schemas.microsoft.com/office/powerpoint/2010/main" val="155802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50000"/>
            </a:schemeClr>
          </a:solidFill>
        </p:spPr>
        <p:txBody>
          <a:bodyPr>
            <a:normAutofit/>
          </a:bodyPr>
          <a:lstStyle/>
          <a:p>
            <a:r>
              <a:rPr lang="en-US" sz="4800" dirty="0" smtClean="0">
                <a:solidFill>
                  <a:srgbClr val="FFC000"/>
                </a:solidFill>
              </a:rPr>
              <a:t>The optimal </a:t>
            </a:r>
            <a:r>
              <a:rPr lang="en-US" sz="4800" b="1" dirty="0" smtClean="0">
                <a:solidFill>
                  <a:srgbClr val="FFC000"/>
                </a:solidFill>
              </a:rPr>
              <a:t>‘dose’ </a:t>
            </a:r>
            <a:r>
              <a:rPr lang="en-US" sz="4800" dirty="0" smtClean="0">
                <a:solidFill>
                  <a:srgbClr val="FFC000"/>
                </a:solidFill>
              </a:rPr>
              <a:t>of exercise for</a:t>
            </a:r>
            <a:br>
              <a:rPr lang="en-US" sz="4800" dirty="0" smtClean="0">
                <a:solidFill>
                  <a:srgbClr val="FFC000"/>
                </a:solidFill>
              </a:rPr>
            </a:br>
            <a:r>
              <a:rPr lang="en-US" sz="4800" dirty="0" smtClean="0">
                <a:solidFill>
                  <a:srgbClr val="FFC000"/>
                </a:solidFill>
              </a:rPr>
              <a:t>patients with </a:t>
            </a:r>
            <a:r>
              <a:rPr lang="en-US" sz="4800" b="1" dirty="0" smtClean="0">
                <a:solidFill>
                  <a:srgbClr val="FFC000"/>
                </a:solidFill>
              </a:rPr>
              <a:t>NAFLD</a:t>
            </a:r>
            <a:endParaRPr lang="en-US" sz="4800" b="1" dirty="0">
              <a:solidFill>
                <a:srgbClr val="FFC000"/>
              </a:solidFill>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33797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Aerobic exercise training</a:t>
            </a:r>
          </a:p>
        </p:txBody>
      </p:sp>
      <p:sp>
        <p:nvSpPr>
          <p:cNvPr id="3" name="Content Placeholder 2"/>
          <p:cNvSpPr>
            <a:spLocks noGrp="1"/>
          </p:cNvSpPr>
          <p:nvPr>
            <p:ph idx="1"/>
          </p:nvPr>
        </p:nvSpPr>
        <p:spPr/>
        <p:txBody>
          <a:bodyPr>
            <a:normAutofit/>
          </a:bodyPr>
          <a:lstStyle/>
          <a:p>
            <a:r>
              <a:rPr lang="en-US" dirty="0" smtClean="0"/>
              <a:t>There is </a:t>
            </a:r>
            <a:r>
              <a:rPr lang="en-US" u="sng" dirty="0" smtClean="0"/>
              <a:t>no </a:t>
            </a:r>
            <a:r>
              <a:rPr lang="en-US" u="sng" dirty="0"/>
              <a:t>specific</a:t>
            </a:r>
            <a:r>
              <a:rPr lang="en-US" dirty="0"/>
              <a:t> </a:t>
            </a:r>
            <a:r>
              <a:rPr lang="en-US" dirty="0" smtClean="0"/>
              <a:t>exercise guideline </a:t>
            </a:r>
            <a:r>
              <a:rPr lang="en-US" dirty="0"/>
              <a:t>for </a:t>
            </a:r>
            <a:r>
              <a:rPr lang="en-US" dirty="0" smtClean="0"/>
              <a:t>NAFLD</a:t>
            </a:r>
          </a:p>
          <a:p>
            <a:r>
              <a:rPr lang="en-US" dirty="0"/>
              <a:t>most </a:t>
            </a:r>
            <a:r>
              <a:rPr lang="en-US" dirty="0" smtClean="0"/>
              <a:t>studies have </a:t>
            </a:r>
            <a:r>
              <a:rPr lang="en-US" dirty="0"/>
              <a:t>conformed to doses </a:t>
            </a:r>
            <a:r>
              <a:rPr lang="en-US" dirty="0" smtClean="0"/>
              <a:t>recommended by </a:t>
            </a:r>
            <a:r>
              <a:rPr lang="en-US" dirty="0"/>
              <a:t>the </a:t>
            </a:r>
            <a:r>
              <a:rPr lang="en-US" dirty="0" smtClean="0">
                <a:solidFill>
                  <a:schemeClr val="accent1">
                    <a:lumMod val="75000"/>
                  </a:schemeClr>
                </a:solidFill>
              </a:rPr>
              <a:t>ACSM</a:t>
            </a:r>
            <a:r>
              <a:rPr lang="en-US" dirty="0" smtClean="0"/>
              <a:t> for in apparently </a:t>
            </a:r>
            <a:r>
              <a:rPr lang="en-US" dirty="0"/>
              <a:t>healthy </a:t>
            </a:r>
            <a:r>
              <a:rPr lang="en-US" dirty="0" smtClean="0"/>
              <a:t>adults: </a:t>
            </a:r>
          </a:p>
          <a:p>
            <a:pPr marL="0" indent="0">
              <a:buNone/>
            </a:pPr>
            <a:r>
              <a:rPr lang="en-US" sz="2400" dirty="0" smtClean="0">
                <a:solidFill>
                  <a:schemeClr val="accent1">
                    <a:lumMod val="75000"/>
                  </a:schemeClr>
                </a:solidFill>
              </a:rPr>
              <a:t>moderate-intensity for ≥30 min at </a:t>
            </a:r>
            <a:r>
              <a:rPr lang="en-US" sz="2400" dirty="0">
                <a:solidFill>
                  <a:schemeClr val="accent1">
                    <a:lumMod val="75000"/>
                  </a:schemeClr>
                </a:solidFill>
              </a:rPr>
              <a:t>least 5 </a:t>
            </a:r>
            <a:r>
              <a:rPr lang="en-US" sz="2400" dirty="0" smtClean="0">
                <a:solidFill>
                  <a:schemeClr val="accent1">
                    <a:lumMod val="75000"/>
                  </a:schemeClr>
                </a:solidFill>
              </a:rPr>
              <a:t>d/w, </a:t>
            </a:r>
          </a:p>
          <a:p>
            <a:pPr marL="0" indent="0">
              <a:buNone/>
            </a:pPr>
            <a:r>
              <a:rPr lang="en-US" sz="2400" dirty="0" smtClean="0">
                <a:solidFill>
                  <a:schemeClr val="accent1">
                    <a:lumMod val="75000"/>
                  </a:schemeClr>
                </a:solidFill>
              </a:rPr>
              <a:t>or vigorous cardiorespiratory </a:t>
            </a:r>
            <a:r>
              <a:rPr lang="en-US" sz="2400" dirty="0">
                <a:solidFill>
                  <a:schemeClr val="accent1">
                    <a:lumMod val="75000"/>
                  </a:schemeClr>
                </a:solidFill>
              </a:rPr>
              <a:t>exercise training </a:t>
            </a:r>
            <a:r>
              <a:rPr lang="en-US" sz="2400" dirty="0" smtClean="0">
                <a:solidFill>
                  <a:schemeClr val="accent1">
                    <a:lumMod val="75000"/>
                  </a:schemeClr>
                </a:solidFill>
              </a:rPr>
              <a:t>for ≥20 </a:t>
            </a:r>
            <a:r>
              <a:rPr lang="en-US" sz="2400" dirty="0">
                <a:solidFill>
                  <a:schemeClr val="accent1">
                    <a:lumMod val="75000"/>
                  </a:schemeClr>
                </a:solidFill>
              </a:rPr>
              <a:t>min </a:t>
            </a:r>
            <a:r>
              <a:rPr lang="en-US" sz="2400" dirty="0" smtClean="0">
                <a:solidFill>
                  <a:schemeClr val="accent1">
                    <a:lumMod val="75000"/>
                  </a:schemeClr>
                </a:solidFill>
              </a:rPr>
              <a:t>3 d/w </a:t>
            </a:r>
          </a:p>
          <a:p>
            <a:r>
              <a:rPr lang="en-US" dirty="0" smtClean="0"/>
              <a:t>Exercise interventions meeting </a:t>
            </a:r>
            <a:r>
              <a:rPr lang="en-US" dirty="0"/>
              <a:t>these guidelines consistently demonstrate </a:t>
            </a:r>
            <a:r>
              <a:rPr lang="en-US" dirty="0" smtClean="0"/>
              <a:t>reduction in </a:t>
            </a:r>
            <a:r>
              <a:rPr lang="en-US" dirty="0"/>
              <a:t>liver fat of 10–43% in patients with NAFLD</a:t>
            </a:r>
          </a:p>
        </p:txBody>
      </p:sp>
    </p:spTree>
    <p:extLst>
      <p:ext uri="{BB962C8B-B14F-4D97-AF65-F5344CB8AC3E}">
        <p14:creationId xmlns:p14="http://schemas.microsoft.com/office/powerpoint/2010/main" val="2001482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790382" cy="5032375"/>
          </a:xfrm>
        </p:spPr>
        <p:txBody>
          <a:bodyPr>
            <a:normAutofit lnSpcReduction="10000"/>
          </a:bodyPr>
          <a:lstStyle/>
          <a:p>
            <a:r>
              <a:rPr lang="en-US" dirty="0" smtClean="0"/>
              <a:t>Keating et al, </a:t>
            </a:r>
            <a:r>
              <a:rPr lang="en-US" dirty="0"/>
              <a:t>recently </a:t>
            </a:r>
            <a:r>
              <a:rPr lang="en-US" dirty="0" smtClean="0"/>
              <a:t>observed in </a:t>
            </a:r>
            <a:r>
              <a:rPr lang="en-US" dirty="0"/>
              <a:t>previously inactive obese </a:t>
            </a:r>
            <a:r>
              <a:rPr lang="en-US" dirty="0" smtClean="0"/>
              <a:t>adults significant </a:t>
            </a:r>
            <a:r>
              <a:rPr lang="en-US" dirty="0"/>
              <a:t>reduction in intrahepatic </a:t>
            </a:r>
            <a:r>
              <a:rPr lang="en-US" dirty="0" smtClean="0"/>
              <a:t>lipid (IHL</a:t>
            </a:r>
            <a:r>
              <a:rPr lang="en-US" dirty="0"/>
              <a:t>) with exercise training doses which </a:t>
            </a:r>
            <a:r>
              <a:rPr lang="en-US" dirty="0" smtClean="0"/>
              <a:t>emphasized: </a:t>
            </a:r>
          </a:p>
          <a:p>
            <a:pPr>
              <a:buFontTx/>
              <a:buChar char="-"/>
            </a:pPr>
            <a:r>
              <a:rPr lang="en-US" dirty="0" smtClean="0"/>
              <a:t>volume over </a:t>
            </a:r>
            <a:r>
              <a:rPr lang="en-US" dirty="0"/>
              <a:t>intensity </a:t>
            </a:r>
            <a:r>
              <a:rPr lang="en-US" sz="1300" dirty="0"/>
              <a:t>(45–60 min of aerobic exercise at 50% </a:t>
            </a:r>
            <a:r>
              <a:rPr lang="en-US" sz="1300" dirty="0" smtClean="0"/>
              <a:t>VO2peak on </a:t>
            </a:r>
            <a:r>
              <a:rPr lang="en-US" sz="1300" dirty="0"/>
              <a:t>4 days per week, mean relative </a:t>
            </a:r>
            <a:r>
              <a:rPr lang="en-US" sz="1300" b="1" dirty="0">
                <a:solidFill>
                  <a:schemeClr val="accent1">
                    <a:lumMod val="75000"/>
                  </a:schemeClr>
                </a:solidFill>
              </a:rPr>
              <a:t>IHL reduction of 28%</a:t>
            </a:r>
            <a:r>
              <a:rPr lang="en-US" sz="1300" dirty="0"/>
              <a:t>) </a:t>
            </a:r>
            <a:r>
              <a:rPr lang="en-US" dirty="0" smtClean="0"/>
              <a:t>or </a:t>
            </a:r>
          </a:p>
          <a:p>
            <a:pPr>
              <a:buFontTx/>
              <a:buChar char="-"/>
            </a:pPr>
            <a:r>
              <a:rPr lang="en-US" dirty="0" smtClean="0"/>
              <a:t>intensity </a:t>
            </a:r>
            <a:r>
              <a:rPr lang="en-US" dirty="0"/>
              <a:t>over volume </a:t>
            </a:r>
            <a:r>
              <a:rPr lang="en-US" sz="1200" dirty="0"/>
              <a:t>(30–45 min of aerobic exercise at </a:t>
            </a:r>
            <a:r>
              <a:rPr lang="en-US" sz="1200" dirty="0" smtClean="0"/>
              <a:t>70% VO2peak </a:t>
            </a:r>
            <a:r>
              <a:rPr lang="en-US" sz="1200" dirty="0"/>
              <a:t>on 3 days per week, mean relative </a:t>
            </a:r>
            <a:r>
              <a:rPr lang="en-US" sz="1200" b="1" dirty="0">
                <a:solidFill>
                  <a:schemeClr val="accent1">
                    <a:lumMod val="75000"/>
                  </a:schemeClr>
                </a:solidFill>
              </a:rPr>
              <a:t>IHL reduction </a:t>
            </a:r>
            <a:r>
              <a:rPr lang="en-US" sz="1200" b="1" dirty="0" smtClean="0">
                <a:solidFill>
                  <a:schemeClr val="accent1">
                    <a:lumMod val="75000"/>
                  </a:schemeClr>
                </a:solidFill>
              </a:rPr>
              <a:t>of 29</a:t>
            </a:r>
            <a:r>
              <a:rPr lang="en-US" sz="1200" b="1" dirty="0">
                <a:solidFill>
                  <a:schemeClr val="accent1">
                    <a:lumMod val="75000"/>
                  </a:schemeClr>
                </a:solidFill>
              </a:rPr>
              <a:t>%</a:t>
            </a:r>
            <a:r>
              <a:rPr lang="en-US" sz="1200" dirty="0"/>
              <a:t>)</a:t>
            </a:r>
            <a:r>
              <a:rPr lang="en-US" dirty="0"/>
              <a:t> </a:t>
            </a:r>
            <a:endParaRPr lang="en-US" dirty="0" smtClean="0"/>
          </a:p>
          <a:p>
            <a:pPr>
              <a:buFontTx/>
              <a:buChar char="-"/>
            </a:pPr>
            <a:endParaRPr lang="en-US" dirty="0" smtClean="0"/>
          </a:p>
          <a:p>
            <a:r>
              <a:rPr lang="en-US" dirty="0" smtClean="0"/>
              <a:t>Interestingly, a mean </a:t>
            </a:r>
            <a:r>
              <a:rPr lang="en-US" dirty="0" smtClean="0">
                <a:solidFill>
                  <a:schemeClr val="accent1">
                    <a:lumMod val="75000"/>
                  </a:schemeClr>
                </a:solidFill>
              </a:rPr>
              <a:t>18%</a:t>
            </a:r>
            <a:r>
              <a:rPr lang="en-US" dirty="0" smtClean="0"/>
              <a:t> relative reduction in IHL was also observed with prescription of </a:t>
            </a:r>
            <a:r>
              <a:rPr lang="en-US" dirty="0" smtClean="0">
                <a:solidFill>
                  <a:schemeClr val="accent1">
                    <a:lumMod val="75000"/>
                  </a:schemeClr>
                </a:solidFill>
              </a:rPr>
              <a:t>low-to-moderate intensity and low-volume </a:t>
            </a:r>
            <a:r>
              <a:rPr lang="en-US" dirty="0" smtClean="0"/>
              <a:t>aerobic exercise (30 min at 70% VO2peak on 3 days per week), demonstrating that significant </a:t>
            </a:r>
            <a:r>
              <a:rPr lang="en-US" dirty="0" smtClean="0">
                <a:solidFill>
                  <a:schemeClr val="accent1">
                    <a:lumMod val="75000"/>
                  </a:schemeClr>
                </a:solidFill>
              </a:rPr>
              <a:t>reductions can occur below the doses advocated in the current guidelines</a:t>
            </a:r>
            <a:r>
              <a:rPr lang="en-US" dirty="0" smtClean="0"/>
              <a:t>.</a:t>
            </a:r>
            <a:endParaRPr lang="en-US" dirty="0"/>
          </a:p>
        </p:txBody>
      </p:sp>
      <p:sp>
        <p:nvSpPr>
          <p:cNvPr id="4" name="Up-Down Arrow 3"/>
          <p:cNvSpPr/>
          <p:nvPr/>
        </p:nvSpPr>
        <p:spPr>
          <a:xfrm>
            <a:off x="10917381" y="3382457"/>
            <a:ext cx="212437" cy="6188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8709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32426" y="1503403"/>
            <a:ext cx="5638800" cy="461665"/>
          </a:xfrm>
        </p:spPr>
        <p:txBody>
          <a:bodyPr/>
          <a:lstStyle/>
          <a:p>
            <a:pPr>
              <a:buFont typeface="Arial" pitchFamily="34" charset="0"/>
              <a:buChar char="•"/>
            </a:pPr>
            <a:r>
              <a:rPr lang="en-US" dirty="0" smtClean="0">
                <a:solidFill>
                  <a:srgbClr val="00B0F0"/>
                </a:solidFill>
                <a:effectLst>
                  <a:outerShdw blurRad="38100" dist="38100" dir="2700000" algn="tl">
                    <a:srgbClr val="000000">
                      <a:alpha val="43137"/>
                    </a:srgbClr>
                  </a:outerShdw>
                </a:effectLst>
              </a:rPr>
              <a:t> Physical activity</a:t>
            </a:r>
            <a:endParaRPr lang="en-US" dirty="0">
              <a:solidFill>
                <a:srgbClr val="00B0F0"/>
              </a:solidFill>
              <a:effectLst>
                <a:outerShdw blurRad="38100" dist="38100" dir="2700000" algn="tl">
                  <a:srgbClr val="000000">
                    <a:alpha val="43137"/>
                  </a:srgbClr>
                </a:outerShdw>
              </a:effectLst>
            </a:endParaRPr>
          </a:p>
        </p:txBody>
      </p:sp>
      <p:pic>
        <p:nvPicPr>
          <p:cNvPr id="5" name="Picture 4" descr="hoeing.jpg"/>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8209009" y="1046202"/>
            <a:ext cx="1874921" cy="1295400"/>
          </a:xfrm>
          <a:prstGeom prst="rect">
            <a:avLst/>
          </a:prstGeom>
        </p:spPr>
      </p:pic>
      <p:pic>
        <p:nvPicPr>
          <p:cNvPr id="6" name="Picture 5" descr="438572-Royalty-Free-RF-Clip-Art-Illustration-Of-A-Cartoon-Man-Sprinting-On-A-Treadmill.jpg"/>
          <p:cNvPicPr>
            <a:picLocks noChangeAspect="1"/>
          </p:cNvPicPr>
          <p:nvPr/>
        </p:nvPicPr>
        <p:blipFill>
          <a:blip r:embed="rId3" cstate="print">
            <a:clrChange>
              <a:clrFrom>
                <a:srgbClr val="FFFFFF"/>
              </a:clrFrom>
              <a:clrTo>
                <a:srgbClr val="FFFFFF">
                  <a:alpha val="0"/>
                </a:srgbClr>
              </a:clrTo>
            </a:clrChange>
            <a:duotone>
              <a:schemeClr val="accent6">
                <a:shade val="45000"/>
                <a:satMod val="135000"/>
              </a:schemeClr>
              <a:prstClr val="white"/>
            </a:duotone>
          </a:blip>
          <a:srcRect b="3953"/>
          <a:stretch>
            <a:fillRect/>
          </a:stretch>
        </p:blipFill>
        <p:spPr>
          <a:xfrm>
            <a:off x="6151608" y="2631840"/>
            <a:ext cx="1676400" cy="1538562"/>
          </a:xfrm>
          <a:prstGeom prst="rect">
            <a:avLst/>
          </a:prstGeom>
        </p:spPr>
      </p:pic>
      <p:pic>
        <p:nvPicPr>
          <p:cNvPr id="8" name="Picture 7" descr="soccer_dribble_boy.gif"/>
          <p:cNvPicPr>
            <a:picLocks noChangeAspect="1"/>
          </p:cNvPicPr>
          <p:nvPr/>
        </p:nvPicPr>
        <p:blipFill>
          <a:blip r:embed="rId4">
            <a:clrChange>
              <a:clrFrom>
                <a:srgbClr val="FFFFFF"/>
              </a:clrFrom>
              <a:clrTo>
                <a:srgbClr val="FFFFFF">
                  <a:alpha val="0"/>
                </a:srgbClr>
              </a:clrTo>
            </a:clrChange>
            <a:duotone>
              <a:schemeClr val="accent2">
                <a:shade val="45000"/>
                <a:satMod val="135000"/>
              </a:schemeClr>
              <a:prstClr val="white"/>
            </a:duotone>
          </a:blip>
          <a:stretch>
            <a:fillRect/>
          </a:stretch>
        </p:blipFill>
        <p:spPr>
          <a:xfrm>
            <a:off x="4780008" y="4551402"/>
            <a:ext cx="1232154" cy="1600200"/>
          </a:xfrm>
          <a:prstGeom prst="rect">
            <a:avLst/>
          </a:prstGeom>
        </p:spPr>
      </p:pic>
      <p:sp>
        <p:nvSpPr>
          <p:cNvPr id="9" name="Subtitle 2"/>
          <p:cNvSpPr txBox="1">
            <a:spLocks/>
          </p:cNvSpPr>
          <p:nvPr/>
        </p:nvSpPr>
        <p:spPr>
          <a:xfrm>
            <a:off x="3381639" y="3179803"/>
            <a:ext cx="5638800" cy="461665"/>
          </a:xfrm>
          <a:prstGeom prst="rect">
            <a:avLst/>
          </a:prstGeom>
        </p:spPr>
        <p:txBody>
          <a:bodyPr vert="horz" lIns="0" tIns="0" rIns="0" bIns="0" rtlCol="0">
            <a:noAutofit/>
          </a:bodyPr>
          <a:lstStyle/>
          <a:p>
            <a:pPr defTabSz="914363">
              <a:lnSpc>
                <a:spcPct val="90000"/>
              </a:lnSpc>
              <a:buFont typeface="Arial" pitchFamily="34" charset="0"/>
              <a:buChar char="•"/>
              <a:defRPr/>
            </a:pPr>
            <a:r>
              <a:rPr lang="en-US" sz="3200" dirty="0">
                <a:solidFill>
                  <a:srgbClr val="00B050"/>
                </a:solidFill>
                <a:effectLst>
                  <a:outerShdw blurRad="38100" dist="38100" dir="2700000" algn="tl">
                    <a:srgbClr val="000000">
                      <a:alpha val="43137"/>
                    </a:srgbClr>
                  </a:outerShdw>
                </a:effectLst>
              </a:rPr>
              <a:t> Exercise</a:t>
            </a:r>
          </a:p>
        </p:txBody>
      </p:sp>
      <p:sp>
        <p:nvSpPr>
          <p:cNvPr id="10" name="Subtitle 2"/>
          <p:cNvSpPr txBox="1">
            <a:spLocks/>
          </p:cNvSpPr>
          <p:nvPr/>
        </p:nvSpPr>
        <p:spPr>
          <a:xfrm>
            <a:off x="2211859" y="4775538"/>
            <a:ext cx="5638800" cy="461665"/>
          </a:xfrm>
          <a:prstGeom prst="rect">
            <a:avLst/>
          </a:prstGeom>
        </p:spPr>
        <p:txBody>
          <a:bodyPr vert="horz" lIns="0" tIns="0" rIns="0" bIns="0" rtlCol="0">
            <a:noAutofit/>
          </a:bodyPr>
          <a:lstStyle/>
          <a:p>
            <a:pPr defTabSz="914363">
              <a:lnSpc>
                <a:spcPct val="90000"/>
              </a:lnSpc>
              <a:buFont typeface="Arial" pitchFamily="34" charset="0"/>
              <a:buChar char="•"/>
              <a:defRPr/>
            </a:pPr>
            <a:r>
              <a:rPr lang="en-US" sz="3200" dirty="0">
                <a:solidFill>
                  <a:srgbClr val="C00000"/>
                </a:solidFill>
              </a:rPr>
              <a:t> </a:t>
            </a:r>
            <a:r>
              <a:rPr lang="en-US" sz="3200" dirty="0">
                <a:solidFill>
                  <a:srgbClr val="C00000"/>
                </a:solidFill>
                <a:effectLst>
                  <a:outerShdw blurRad="38100" dist="38100" dir="2700000" algn="tl">
                    <a:srgbClr val="000000">
                      <a:alpha val="43137"/>
                    </a:srgbClr>
                  </a:outerShdw>
                </a:effectLst>
              </a:rPr>
              <a:t>Sports</a:t>
            </a:r>
          </a:p>
        </p:txBody>
      </p:sp>
    </p:spTree>
    <p:extLst>
      <p:ext uri="{BB962C8B-B14F-4D97-AF65-F5344CB8AC3E}">
        <p14:creationId xmlns:p14="http://schemas.microsoft.com/office/powerpoint/2010/main" val="264551203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Progressive resistance training</a:t>
            </a:r>
          </a:p>
        </p:txBody>
      </p:sp>
      <p:sp>
        <p:nvSpPr>
          <p:cNvPr id="3" name="Content Placeholder 2"/>
          <p:cNvSpPr>
            <a:spLocks noGrp="1"/>
          </p:cNvSpPr>
          <p:nvPr>
            <p:ph idx="1"/>
          </p:nvPr>
        </p:nvSpPr>
        <p:spPr/>
        <p:txBody>
          <a:bodyPr>
            <a:normAutofit/>
          </a:bodyPr>
          <a:lstStyle/>
          <a:p>
            <a:r>
              <a:rPr lang="en-US" dirty="0" smtClean="0"/>
              <a:t>General exercise </a:t>
            </a:r>
            <a:r>
              <a:rPr lang="en-US" dirty="0"/>
              <a:t>guidelines </a:t>
            </a:r>
            <a:r>
              <a:rPr lang="en-US" dirty="0" smtClean="0"/>
              <a:t>: 2–3 non-consecutive sessions/w</a:t>
            </a:r>
          </a:p>
          <a:p>
            <a:r>
              <a:rPr lang="en-US" dirty="0" smtClean="0"/>
              <a:t>Of </a:t>
            </a:r>
            <a:r>
              <a:rPr lang="en-US" dirty="0"/>
              <a:t>the </a:t>
            </a:r>
            <a:r>
              <a:rPr lang="en-US" b="1" dirty="0" smtClean="0">
                <a:solidFill>
                  <a:srgbClr val="C00000"/>
                </a:solidFill>
              </a:rPr>
              <a:t>9</a:t>
            </a:r>
            <a:r>
              <a:rPr lang="en-US" dirty="0" smtClean="0"/>
              <a:t> studies employing </a:t>
            </a:r>
            <a:r>
              <a:rPr lang="en-US" u="sng" dirty="0"/>
              <a:t>PRT in </a:t>
            </a:r>
            <a:r>
              <a:rPr lang="en-US" u="sng" dirty="0" smtClean="0"/>
              <a:t>isolation</a:t>
            </a:r>
            <a:r>
              <a:rPr lang="en-US" dirty="0"/>
              <a:t>:</a:t>
            </a:r>
            <a:r>
              <a:rPr lang="en-US" dirty="0" smtClean="0"/>
              <a:t> </a:t>
            </a:r>
          </a:p>
          <a:p>
            <a:pPr marL="0" indent="0">
              <a:buNone/>
            </a:pPr>
            <a:r>
              <a:rPr lang="en-US" b="1" dirty="0">
                <a:solidFill>
                  <a:srgbClr val="C00000"/>
                </a:solidFill>
              </a:rPr>
              <a:t>	</a:t>
            </a:r>
            <a:r>
              <a:rPr lang="en-US" b="1" dirty="0" smtClean="0"/>
              <a:t>- </a:t>
            </a:r>
            <a:r>
              <a:rPr lang="en-US" b="1" dirty="0" smtClean="0">
                <a:solidFill>
                  <a:srgbClr val="C00000"/>
                </a:solidFill>
              </a:rPr>
              <a:t>5</a:t>
            </a:r>
            <a:r>
              <a:rPr lang="en-US" dirty="0" smtClean="0"/>
              <a:t> </a:t>
            </a:r>
            <a:r>
              <a:rPr lang="en-US" dirty="0"/>
              <a:t>observed a significant </a:t>
            </a:r>
            <a:r>
              <a:rPr lang="en-US" dirty="0" smtClean="0"/>
              <a:t>reduction in </a:t>
            </a:r>
            <a:r>
              <a:rPr lang="en-US" dirty="0"/>
              <a:t>liver </a:t>
            </a:r>
            <a:r>
              <a:rPr lang="en-US" dirty="0" smtClean="0"/>
              <a:t>fat, </a:t>
            </a:r>
            <a:r>
              <a:rPr lang="en-US" sz="1600" u="sng" dirty="0"/>
              <a:t>three</a:t>
            </a:r>
            <a:r>
              <a:rPr lang="en-US" sz="1600" dirty="0"/>
              <a:t> of which conformed with </a:t>
            </a:r>
            <a:r>
              <a:rPr lang="en-US" sz="1600" dirty="0" smtClean="0"/>
              <a:t>								the abovementioned guidelines</a:t>
            </a:r>
            <a:r>
              <a:rPr lang="en-US" dirty="0" smtClean="0"/>
              <a:t>,</a:t>
            </a:r>
          </a:p>
          <a:p>
            <a:pPr marL="0" indent="0">
              <a:buNone/>
            </a:pPr>
            <a:r>
              <a:rPr lang="en-US" dirty="0"/>
              <a:t>	</a:t>
            </a:r>
            <a:r>
              <a:rPr lang="en-US" dirty="0" smtClean="0"/>
              <a:t>- while </a:t>
            </a:r>
            <a:r>
              <a:rPr lang="en-US" b="1" dirty="0" smtClean="0">
                <a:solidFill>
                  <a:srgbClr val="C00000"/>
                </a:solidFill>
              </a:rPr>
              <a:t>4</a:t>
            </a:r>
            <a:r>
              <a:rPr lang="en-US" dirty="0" smtClean="0"/>
              <a:t> showed </a:t>
            </a:r>
            <a:r>
              <a:rPr lang="en-US" dirty="0"/>
              <a:t>no </a:t>
            </a:r>
            <a:r>
              <a:rPr lang="en-US" dirty="0" smtClean="0"/>
              <a:t>benefit</a:t>
            </a:r>
          </a:p>
        </p:txBody>
      </p:sp>
    </p:spTree>
    <p:extLst>
      <p:ext uri="{BB962C8B-B14F-4D97-AF65-F5344CB8AC3E}">
        <p14:creationId xmlns:p14="http://schemas.microsoft.com/office/powerpoint/2010/main" val="2578220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a:t>Slentz</a:t>
            </a:r>
            <a:r>
              <a:rPr lang="en-US" sz="3200" b="1" dirty="0"/>
              <a:t> CA, </a:t>
            </a:r>
            <a:r>
              <a:rPr lang="en-US" sz="3200" b="1" dirty="0" smtClean="0"/>
              <a:t>et al. Effects </a:t>
            </a:r>
            <a:r>
              <a:rPr lang="en-US" sz="3200" b="1" dirty="0"/>
              <a:t>of aerobic </a:t>
            </a:r>
            <a:r>
              <a:rPr lang="en-US" sz="3200" b="1" dirty="0" err="1"/>
              <a:t>vs</a:t>
            </a:r>
            <a:r>
              <a:rPr lang="en-US" sz="3200" b="1" dirty="0"/>
              <a:t> resistance training</a:t>
            </a:r>
          </a:p>
        </p:txBody>
      </p:sp>
      <p:sp>
        <p:nvSpPr>
          <p:cNvPr id="3" name="Content Placeholder 2"/>
          <p:cNvSpPr>
            <a:spLocks noGrp="1"/>
          </p:cNvSpPr>
          <p:nvPr>
            <p:ph idx="1"/>
          </p:nvPr>
        </p:nvSpPr>
        <p:spPr/>
        <p:txBody>
          <a:bodyPr>
            <a:normAutofit/>
          </a:bodyPr>
          <a:lstStyle/>
          <a:p>
            <a:r>
              <a:rPr lang="en-US" dirty="0"/>
              <a:t>The largest study to date which has directly compared aerobic exercise with PRT observed significant reduction in liver fat score (assessed via attenuation of computed tomography) with 8 months of aerobic exercise training but not with PRT in overweight </a:t>
            </a:r>
            <a:r>
              <a:rPr lang="en-US" dirty="0" smtClean="0"/>
              <a:t>adults</a:t>
            </a:r>
          </a:p>
          <a:p>
            <a:endParaRPr lang="en-US" dirty="0"/>
          </a:p>
          <a:p>
            <a:r>
              <a:rPr lang="en-US" dirty="0" smtClean="0"/>
              <a:t>144 subjects 18–70 </a:t>
            </a:r>
            <a:r>
              <a:rPr lang="en-US" dirty="0" err="1"/>
              <a:t>yr</a:t>
            </a:r>
            <a:r>
              <a:rPr lang="en-US" dirty="0"/>
              <a:t> old, overweight, </a:t>
            </a:r>
            <a:r>
              <a:rPr lang="en-US" dirty="0" smtClean="0"/>
              <a:t>sedentary, </a:t>
            </a:r>
            <a:endParaRPr lang="en-US" dirty="0"/>
          </a:p>
          <a:p>
            <a:endParaRPr lang="en-US" dirty="0"/>
          </a:p>
        </p:txBody>
      </p:sp>
    </p:spTree>
    <p:extLst>
      <p:ext uri="{BB962C8B-B14F-4D97-AF65-F5344CB8AC3E}">
        <p14:creationId xmlns:p14="http://schemas.microsoft.com/office/powerpoint/2010/main" val="2151867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4800" dirty="0">
                <a:solidFill>
                  <a:schemeClr val="accent2">
                    <a:lumMod val="75000"/>
                  </a:schemeClr>
                </a:solidFill>
              </a:rPr>
              <a:t>Exercise for patients with </a:t>
            </a:r>
            <a:r>
              <a:rPr lang="en-US" sz="4800" b="1" dirty="0">
                <a:solidFill>
                  <a:schemeClr val="accent2">
                    <a:lumMod val="75000"/>
                  </a:schemeClr>
                </a:solidFill>
              </a:rPr>
              <a:t>NASH</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43862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There is no evidence to suggest that exercise has an effect </a:t>
            </a:r>
            <a:r>
              <a:rPr lang="en-US" dirty="0" smtClean="0"/>
              <a:t>on NASH</a:t>
            </a:r>
          </a:p>
          <a:p>
            <a:pPr marL="0" indent="0">
              <a:buNone/>
            </a:pPr>
            <a:endParaRPr lang="en-US" dirty="0" smtClean="0"/>
          </a:p>
          <a:p>
            <a:r>
              <a:rPr lang="en-US" dirty="0"/>
              <a:t>Cross-sectional data suggest that vigorous </a:t>
            </a:r>
            <a:r>
              <a:rPr lang="en-US" dirty="0" smtClean="0"/>
              <a:t>exercise intensity </a:t>
            </a:r>
            <a:r>
              <a:rPr lang="en-US" dirty="0"/>
              <a:t>per se is required for histological improvement in </a:t>
            </a:r>
            <a:r>
              <a:rPr lang="en-US" dirty="0" smtClean="0"/>
              <a:t>the liver</a:t>
            </a:r>
          </a:p>
          <a:p>
            <a:endParaRPr lang="en-US" dirty="0"/>
          </a:p>
          <a:p>
            <a:r>
              <a:rPr lang="en-US" dirty="0" smtClean="0"/>
              <a:t>Recent research </a:t>
            </a:r>
            <a:r>
              <a:rPr lang="en-US" dirty="0"/>
              <a:t>from obese rodent models also suggests a superior </a:t>
            </a:r>
            <a:r>
              <a:rPr lang="en-US" dirty="0" smtClean="0"/>
              <a:t>benefit of </a:t>
            </a:r>
            <a:r>
              <a:rPr lang="en-US" dirty="0"/>
              <a:t>high-intensity training compared with </a:t>
            </a:r>
            <a:r>
              <a:rPr lang="en-US" dirty="0" smtClean="0"/>
              <a:t>moderate-intensity continuous </a:t>
            </a:r>
            <a:r>
              <a:rPr lang="en-US" dirty="0"/>
              <a:t>exercise on liver fat and markers of liver injury </a:t>
            </a:r>
            <a:r>
              <a:rPr lang="en-US" dirty="0" smtClean="0"/>
              <a:t>typically associated </a:t>
            </a:r>
            <a:r>
              <a:rPr lang="en-US" dirty="0"/>
              <a:t>with NASH</a:t>
            </a:r>
          </a:p>
        </p:txBody>
      </p:sp>
    </p:spTree>
    <p:extLst>
      <p:ext uri="{BB962C8B-B14F-4D97-AF65-F5344CB8AC3E}">
        <p14:creationId xmlns:p14="http://schemas.microsoft.com/office/powerpoint/2010/main" val="1542073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2400" b="1" dirty="0"/>
              <a:t>Kistler KD, </a:t>
            </a:r>
            <a:r>
              <a:rPr lang="sv-SE" sz="2400" b="1" dirty="0" smtClean="0"/>
              <a:t>et al. </a:t>
            </a:r>
            <a:r>
              <a:rPr lang="en-US" sz="2400" b="1" dirty="0" smtClean="0"/>
              <a:t>Physical </a:t>
            </a:r>
            <a:r>
              <a:rPr lang="en-US" sz="2400" b="1" dirty="0"/>
              <a:t>activity recommendations, </a:t>
            </a:r>
            <a:r>
              <a:rPr lang="en-US" sz="2400" b="1" dirty="0" smtClean="0"/>
              <a:t>exercise intensity</a:t>
            </a:r>
            <a:r>
              <a:rPr lang="en-US" sz="2400" b="1" dirty="0"/>
              <a:t>, </a:t>
            </a:r>
            <a:r>
              <a:rPr lang="en-US" sz="2400" b="1" dirty="0" smtClean="0"/>
              <a:t>and histological </a:t>
            </a:r>
            <a:r>
              <a:rPr lang="en-US" sz="2400" b="1" dirty="0"/>
              <a:t>severity </a:t>
            </a:r>
            <a:r>
              <a:rPr lang="en-US" sz="2400" b="1" dirty="0" smtClean="0"/>
              <a:t>of nonalcoholic </a:t>
            </a:r>
            <a:r>
              <a:rPr lang="en-US" sz="2400" b="1" dirty="0"/>
              <a:t>fatty liver disease. Am </a:t>
            </a:r>
            <a:r>
              <a:rPr lang="en-US" sz="2400" b="1" dirty="0" smtClean="0"/>
              <a:t>J </a:t>
            </a:r>
            <a:r>
              <a:rPr lang="en-US" sz="2400" b="1" dirty="0" err="1" smtClean="0"/>
              <a:t>Gastroenterol</a:t>
            </a:r>
            <a:r>
              <a:rPr lang="en-US" sz="2400" b="1" dirty="0" smtClean="0"/>
              <a:t> </a:t>
            </a:r>
            <a:r>
              <a:rPr lang="en-US" sz="2400" b="1" dirty="0"/>
              <a:t>2011</a:t>
            </a:r>
          </a:p>
        </p:txBody>
      </p:sp>
      <p:sp>
        <p:nvSpPr>
          <p:cNvPr id="3" name="Content Placeholder 2"/>
          <p:cNvSpPr>
            <a:spLocks noGrp="1"/>
          </p:cNvSpPr>
          <p:nvPr>
            <p:ph idx="1"/>
          </p:nvPr>
        </p:nvSpPr>
        <p:spPr/>
        <p:txBody>
          <a:bodyPr/>
          <a:lstStyle/>
          <a:p>
            <a:r>
              <a:rPr lang="en-US" dirty="0" smtClean="0"/>
              <a:t>a </a:t>
            </a:r>
            <a:r>
              <a:rPr lang="en-US" u="sng" dirty="0" smtClean="0"/>
              <a:t>retrospective</a:t>
            </a:r>
            <a:r>
              <a:rPr lang="en-US" dirty="0" smtClean="0"/>
              <a:t> analysis of adults (N=813) with biopsy-proven NAFLD</a:t>
            </a:r>
          </a:p>
          <a:p>
            <a:endParaRPr lang="en-US" dirty="0"/>
          </a:p>
          <a:p>
            <a:r>
              <a:rPr lang="en-US" dirty="0" smtClean="0"/>
              <a:t>Their </a:t>
            </a:r>
            <a:r>
              <a:rPr lang="en-US" dirty="0" err="1" smtClean="0"/>
              <a:t>findigs</a:t>
            </a:r>
            <a:r>
              <a:rPr lang="en-US" dirty="0" smtClean="0"/>
              <a:t> support an association of </a:t>
            </a:r>
            <a:r>
              <a:rPr lang="en-US" dirty="0" smtClean="0">
                <a:solidFill>
                  <a:schemeClr val="accent1">
                    <a:lumMod val="75000"/>
                  </a:schemeClr>
                </a:solidFill>
              </a:rPr>
              <a:t>vigorous</a:t>
            </a:r>
            <a:r>
              <a:rPr lang="en-US" dirty="0" smtClean="0"/>
              <a:t> but not moderate or total exercise with the severity of NAFLD</a:t>
            </a:r>
          </a:p>
          <a:p>
            <a:endParaRPr lang="en-US" dirty="0"/>
          </a:p>
        </p:txBody>
      </p:sp>
    </p:spTree>
    <p:extLst>
      <p:ext uri="{BB962C8B-B14F-4D97-AF65-F5344CB8AC3E}">
        <p14:creationId xmlns:p14="http://schemas.microsoft.com/office/powerpoint/2010/main" val="1042449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Cho J, </a:t>
            </a:r>
            <a:r>
              <a:rPr lang="en-US" sz="3200" b="1" dirty="0" smtClean="0"/>
              <a:t>et al. Effect of training </a:t>
            </a:r>
            <a:r>
              <a:rPr lang="en-US" sz="3200" b="1" dirty="0"/>
              <a:t>intensity on nonalcoholic fatty </a:t>
            </a:r>
            <a:r>
              <a:rPr lang="en-US" sz="3200" b="1" dirty="0" smtClean="0"/>
              <a:t>liver disease</a:t>
            </a:r>
            <a:endParaRPr lang="en-US" sz="3200" b="1" dirty="0"/>
          </a:p>
        </p:txBody>
      </p:sp>
      <p:sp>
        <p:nvSpPr>
          <p:cNvPr id="3" name="Content Placeholder 2"/>
          <p:cNvSpPr>
            <a:spLocks noGrp="1"/>
          </p:cNvSpPr>
          <p:nvPr>
            <p:ph idx="1"/>
          </p:nvPr>
        </p:nvSpPr>
        <p:spPr/>
        <p:txBody>
          <a:bodyPr/>
          <a:lstStyle/>
          <a:p>
            <a:r>
              <a:rPr lang="en-US" dirty="0" smtClean="0"/>
              <a:t>Animal study</a:t>
            </a:r>
          </a:p>
          <a:p>
            <a:r>
              <a:rPr lang="en-US" dirty="0" smtClean="0"/>
              <a:t>The intensity-dependent benefit of exercise training against hepatic </a:t>
            </a:r>
            <a:r>
              <a:rPr lang="en-US" dirty="0" err="1" smtClean="0"/>
              <a:t>steatosis</a:t>
            </a:r>
            <a:r>
              <a:rPr lang="en-US" dirty="0" smtClean="0"/>
              <a:t> was associated with greater activation of VIT on hepatic AMP-mediated protein kinase in conjunction </a:t>
            </a:r>
            <a:r>
              <a:rPr lang="en-US" dirty="0" smtClean="0">
                <a:solidFill>
                  <a:schemeClr val="accent1">
                    <a:lumMod val="75000"/>
                  </a:schemeClr>
                </a:solidFill>
              </a:rPr>
              <a:t>with greater suppressive effect of VIT </a:t>
            </a:r>
            <a:r>
              <a:rPr lang="en-US" dirty="0" smtClean="0"/>
              <a:t>on </a:t>
            </a:r>
            <a:r>
              <a:rPr lang="en-US" dirty="0" err="1" smtClean="0"/>
              <a:t>hypoadiponectinemia</a:t>
            </a:r>
            <a:r>
              <a:rPr lang="en-US" dirty="0" smtClean="0"/>
              <a:t>, </a:t>
            </a:r>
            <a:r>
              <a:rPr lang="en-US" dirty="0" err="1" smtClean="0"/>
              <a:t>downregulation</a:t>
            </a:r>
            <a:r>
              <a:rPr lang="en-US" dirty="0" smtClean="0"/>
              <a:t> of the </a:t>
            </a:r>
            <a:r>
              <a:rPr lang="en-US" dirty="0" err="1" smtClean="0"/>
              <a:t>Adiponectin</a:t>
            </a:r>
            <a:r>
              <a:rPr lang="en-US" dirty="0" smtClean="0"/>
              <a:t> receptor 2 signaling pathway, and </a:t>
            </a:r>
            <a:r>
              <a:rPr lang="en-US" dirty="0" err="1" smtClean="0"/>
              <a:t>upregulation</a:t>
            </a:r>
            <a:r>
              <a:rPr lang="en-US" dirty="0" smtClean="0"/>
              <a:t> of the NF-</a:t>
            </a:r>
            <a:r>
              <a:rPr lang="en-US" dirty="0" err="1" smtClean="0"/>
              <a:t>κB</a:t>
            </a:r>
            <a:r>
              <a:rPr lang="en-US" dirty="0" smtClean="0"/>
              <a:t> signaling pathway in the liver.</a:t>
            </a:r>
          </a:p>
          <a:p>
            <a:r>
              <a:rPr lang="en-US" dirty="0" smtClean="0"/>
              <a:t>The current </a:t>
            </a:r>
            <a:r>
              <a:rPr lang="en-US" dirty="0" smtClean="0">
                <a:solidFill>
                  <a:schemeClr val="accent1">
                    <a:lumMod val="75000"/>
                  </a:schemeClr>
                </a:solidFill>
              </a:rPr>
              <a:t>findings suggest that VIT is an alternative way of exercise training to combat hepatic </a:t>
            </a:r>
            <a:r>
              <a:rPr lang="en-US" dirty="0" err="1" smtClean="0">
                <a:solidFill>
                  <a:schemeClr val="accent1">
                    <a:lumMod val="75000"/>
                  </a:schemeClr>
                </a:solidFill>
              </a:rPr>
              <a:t>steatosis</a:t>
            </a:r>
            <a:r>
              <a:rPr lang="en-US" dirty="0" smtClean="0"/>
              <a:t> associated with an obese and impaired glucose tolerance phenotype.</a:t>
            </a:r>
            <a:endParaRPr lang="en-US" dirty="0"/>
          </a:p>
        </p:txBody>
      </p:sp>
    </p:spTree>
    <p:extLst>
      <p:ext uri="{BB962C8B-B14F-4D97-AF65-F5344CB8AC3E}">
        <p14:creationId xmlns:p14="http://schemas.microsoft.com/office/powerpoint/2010/main" val="2043551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However, until further </a:t>
            </a:r>
            <a:r>
              <a:rPr lang="en-US" dirty="0" smtClean="0"/>
              <a:t>evidence is </a:t>
            </a:r>
            <a:r>
              <a:rPr lang="en-US" dirty="0"/>
              <a:t>available from human clinical trials, exercise </a:t>
            </a:r>
            <a:r>
              <a:rPr lang="en-US" dirty="0" smtClean="0"/>
              <a:t>for patients </a:t>
            </a:r>
            <a:r>
              <a:rPr lang="en-US" dirty="0"/>
              <a:t>with NASH should be prescribed at similar </a:t>
            </a:r>
            <a:r>
              <a:rPr lang="en-US" dirty="0" smtClean="0"/>
              <a:t>exercise levels</a:t>
            </a:r>
            <a:r>
              <a:rPr lang="en-US" dirty="0"/>
              <a:t>, cognizant of co-morbidities and in conjunction with </a:t>
            </a:r>
            <a:r>
              <a:rPr lang="en-US" dirty="0" smtClean="0"/>
              <a:t>lifestyle changes </a:t>
            </a:r>
            <a:r>
              <a:rPr lang="en-US" dirty="0"/>
              <a:t>and pharmacotherapy</a:t>
            </a:r>
          </a:p>
        </p:txBody>
      </p:sp>
    </p:spTree>
    <p:extLst>
      <p:ext uri="{BB962C8B-B14F-4D97-AF65-F5344CB8AC3E}">
        <p14:creationId xmlns:p14="http://schemas.microsoft.com/office/powerpoint/2010/main" val="2823104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b="1" dirty="0">
                <a:solidFill>
                  <a:schemeClr val="bg1"/>
                </a:solidFill>
              </a:rPr>
              <a:t>Safety of vigorous exercise in clinical populations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3022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Vigorous physical activity may be contraindicated in </a:t>
            </a:r>
            <a:r>
              <a:rPr lang="en-US" dirty="0" smtClean="0"/>
              <a:t>patients with</a:t>
            </a:r>
            <a:r>
              <a:rPr lang="en-US" dirty="0"/>
              <a:t>, or at risk of, cardiovascular disease, which includes </a:t>
            </a:r>
            <a:r>
              <a:rPr lang="en-US" dirty="0" smtClean="0"/>
              <a:t>those with </a:t>
            </a:r>
            <a:r>
              <a:rPr lang="en-US" dirty="0"/>
              <a:t>NAFLD. </a:t>
            </a:r>
            <a:endParaRPr lang="en-US" dirty="0" smtClean="0"/>
          </a:p>
          <a:p>
            <a:pPr marL="0" indent="0">
              <a:buNone/>
            </a:pPr>
            <a:endParaRPr lang="en-US" dirty="0" smtClean="0"/>
          </a:p>
          <a:p>
            <a:r>
              <a:rPr lang="en-US" dirty="0" smtClean="0"/>
              <a:t>Vigorous </a:t>
            </a:r>
            <a:r>
              <a:rPr lang="en-US" dirty="0"/>
              <a:t>exercise should only be initiated </a:t>
            </a:r>
            <a:r>
              <a:rPr lang="en-US" dirty="0" smtClean="0"/>
              <a:t>after appropriate </a:t>
            </a:r>
            <a:r>
              <a:rPr lang="en-US" dirty="0"/>
              <a:t>pre-screening. </a:t>
            </a:r>
            <a:endParaRPr lang="en-US" dirty="0" smtClean="0"/>
          </a:p>
          <a:p>
            <a:endParaRPr lang="en-US" dirty="0"/>
          </a:p>
          <a:p>
            <a:r>
              <a:rPr lang="en-US" dirty="0" smtClean="0"/>
              <a:t>Available </a:t>
            </a:r>
            <a:r>
              <a:rPr lang="en-US" dirty="0"/>
              <a:t>evidence suggests that </a:t>
            </a:r>
            <a:r>
              <a:rPr lang="en-US" dirty="0" smtClean="0"/>
              <a:t>vigorous exercise </a:t>
            </a:r>
            <a:r>
              <a:rPr lang="en-US" dirty="0"/>
              <a:t>is safe in patients with coronary artery disease </a:t>
            </a:r>
            <a:r>
              <a:rPr lang="en-US" dirty="0" smtClean="0"/>
              <a:t>but </a:t>
            </a:r>
            <a:r>
              <a:rPr lang="en-US" dirty="0"/>
              <a:t>pre-medical evaluation should include 12-lead </a:t>
            </a:r>
            <a:r>
              <a:rPr lang="en-US" dirty="0" smtClean="0"/>
              <a:t>electrocardiography (stress </a:t>
            </a:r>
            <a:r>
              <a:rPr lang="en-US" dirty="0"/>
              <a:t>testing) and appropriate specialist review </a:t>
            </a:r>
            <a:r>
              <a:rPr lang="en-US" dirty="0" smtClean="0"/>
              <a:t>if indicated</a:t>
            </a:r>
            <a:r>
              <a:rPr lang="en-US" dirty="0"/>
              <a:t>.</a:t>
            </a:r>
          </a:p>
        </p:txBody>
      </p:sp>
    </p:spTree>
    <p:extLst>
      <p:ext uri="{BB962C8B-B14F-4D97-AF65-F5344CB8AC3E}">
        <p14:creationId xmlns:p14="http://schemas.microsoft.com/office/powerpoint/2010/main" val="3337128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50000"/>
            </a:schemeClr>
          </a:solidFill>
        </p:spPr>
        <p:txBody>
          <a:bodyPr/>
          <a:lstStyle/>
          <a:p>
            <a:r>
              <a:rPr lang="en-US" b="1" dirty="0" smtClean="0">
                <a:solidFill>
                  <a:schemeClr val="accent1">
                    <a:lumMod val="40000"/>
                    <a:lumOff val="60000"/>
                  </a:schemeClr>
                </a:solidFill>
              </a:rPr>
              <a:t>Exercise Recommendations</a:t>
            </a:r>
            <a:endParaRPr lang="en-US" b="1" dirty="0">
              <a:solidFill>
                <a:schemeClr val="accent1">
                  <a:lumMod val="40000"/>
                  <a:lumOff val="60000"/>
                </a:schemeClr>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24783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905000" y="1219201"/>
            <a:ext cx="8382000" cy="2743200"/>
          </a:xfrm>
        </p:spPr>
        <p:txBody>
          <a:bodyPr>
            <a:normAutofit/>
          </a:bodyPr>
          <a:lstStyle/>
          <a:p>
            <a:r>
              <a:rPr lang="en-US" b="1" i="1" dirty="0" smtClean="0">
                <a:solidFill>
                  <a:srgbClr val="C00000"/>
                </a:solidFill>
              </a:rPr>
              <a:t>Physical fitness</a:t>
            </a:r>
            <a:r>
              <a:rPr lang="en-US" b="1" dirty="0" smtClean="0">
                <a:solidFill>
                  <a:srgbClr val="C00000"/>
                </a:solidFill>
              </a:rPr>
              <a:t> </a:t>
            </a:r>
            <a:r>
              <a:rPr lang="en-US" dirty="0" smtClean="0"/>
              <a:t>is considered a measure of the body’s ability to function efficiently and effectively in work and leisure</a:t>
            </a:r>
          </a:p>
          <a:p>
            <a:pPr>
              <a:buNone/>
            </a:pPr>
            <a:endParaRPr lang="en-US" sz="1400" dirty="0"/>
          </a:p>
          <a:p>
            <a:pPr lvl="1"/>
            <a:r>
              <a:rPr lang="en-US" dirty="0" smtClean="0">
                <a:solidFill>
                  <a:schemeClr val="tx2"/>
                </a:solidFill>
                <a:effectLst>
                  <a:outerShdw blurRad="38100" dist="38100" dir="2700000" algn="tl">
                    <a:srgbClr val="000000">
                      <a:alpha val="43137"/>
                    </a:srgbClr>
                  </a:outerShdw>
                </a:effectLst>
              </a:rPr>
              <a:t>Components of physical fitness</a:t>
            </a:r>
          </a:p>
        </p:txBody>
      </p:sp>
      <p:graphicFrame>
        <p:nvGraphicFramePr>
          <p:cNvPr id="4" name="Table 3"/>
          <p:cNvGraphicFramePr>
            <a:graphicFrameLocks noGrp="1"/>
          </p:cNvGraphicFramePr>
          <p:nvPr/>
        </p:nvGraphicFramePr>
        <p:xfrm>
          <a:off x="2362200" y="3642360"/>
          <a:ext cx="7543800" cy="2377440"/>
        </p:xfrm>
        <a:graphic>
          <a:graphicData uri="http://schemas.openxmlformats.org/drawingml/2006/table">
            <a:tbl>
              <a:tblPr/>
              <a:tblGrid>
                <a:gridCol w="2514600"/>
                <a:gridCol w="2514600"/>
                <a:gridCol w="2514600"/>
              </a:tblGrid>
              <a:tr h="0">
                <a:tc>
                  <a:txBody>
                    <a:bodyPr/>
                    <a:lstStyle/>
                    <a:p>
                      <a:r>
                        <a:rPr lang="en-US" b="1" dirty="0">
                          <a:solidFill>
                            <a:schemeClr val="tx1"/>
                          </a:solidFill>
                        </a:rPr>
                        <a:t>Physiological</a:t>
                      </a:r>
                    </a:p>
                  </a:txBody>
                  <a:tcPr anchor="ctr">
                    <a:lnL>
                      <a:noFill/>
                    </a:lnL>
                    <a:lnR>
                      <a:noFill/>
                    </a:lnR>
                    <a:lnT>
                      <a:noFill/>
                    </a:lnT>
                    <a:lnB>
                      <a:noFill/>
                    </a:lnB>
                    <a:solidFill>
                      <a:schemeClr val="accent4"/>
                    </a:solidFill>
                  </a:tcPr>
                </a:tc>
                <a:tc>
                  <a:txBody>
                    <a:bodyPr/>
                    <a:lstStyle/>
                    <a:p>
                      <a:r>
                        <a:rPr lang="en-US" b="1" dirty="0">
                          <a:solidFill>
                            <a:schemeClr val="tx1"/>
                          </a:solidFill>
                        </a:rPr>
                        <a:t>Health related</a:t>
                      </a:r>
                    </a:p>
                  </a:txBody>
                  <a:tcPr anchor="ctr">
                    <a:lnL>
                      <a:noFill/>
                    </a:lnL>
                    <a:lnR>
                      <a:noFill/>
                    </a:lnR>
                    <a:lnT>
                      <a:noFill/>
                    </a:lnT>
                    <a:lnB>
                      <a:noFill/>
                    </a:lnB>
                    <a:solidFill>
                      <a:schemeClr val="accent2"/>
                    </a:solidFill>
                  </a:tcPr>
                </a:tc>
                <a:tc>
                  <a:txBody>
                    <a:bodyPr/>
                    <a:lstStyle/>
                    <a:p>
                      <a:r>
                        <a:rPr lang="en-US" b="1" dirty="0">
                          <a:solidFill>
                            <a:schemeClr val="tx1"/>
                          </a:solidFill>
                        </a:rPr>
                        <a:t>Skill related</a:t>
                      </a:r>
                    </a:p>
                  </a:txBody>
                  <a:tcPr anchor="ctr">
                    <a:lnL>
                      <a:noFill/>
                    </a:lnL>
                    <a:lnR>
                      <a:noFill/>
                    </a:lnR>
                    <a:lnT>
                      <a:noFill/>
                    </a:lnT>
                    <a:lnB>
                      <a:noFill/>
                    </a:lnB>
                    <a:solidFill>
                      <a:schemeClr val="bg2"/>
                    </a:solidFill>
                  </a:tcPr>
                </a:tc>
              </a:tr>
              <a:tr h="0">
                <a:tc>
                  <a:txBody>
                    <a:bodyPr/>
                    <a:lstStyle/>
                    <a:p>
                      <a:pPr>
                        <a:buFont typeface="Arial"/>
                        <a:buChar char="•"/>
                      </a:pPr>
                      <a:r>
                        <a:rPr lang="en-US" u="none" dirty="0" smtClean="0"/>
                        <a:t> Metabolic </a:t>
                      </a:r>
                      <a:endParaRPr lang="en-US" u="none" dirty="0"/>
                    </a:p>
                    <a:p>
                      <a:pPr>
                        <a:buFont typeface="Arial"/>
                        <a:buChar char="•"/>
                      </a:pPr>
                      <a:r>
                        <a:rPr lang="en-US" u="none" dirty="0" smtClean="0"/>
                        <a:t> Morphological </a:t>
                      </a:r>
                      <a:endParaRPr lang="en-US" u="none" dirty="0"/>
                    </a:p>
                    <a:p>
                      <a:pPr>
                        <a:buFont typeface="Arial"/>
                        <a:buChar char="•"/>
                      </a:pPr>
                      <a:r>
                        <a:rPr lang="en-US" u="none" dirty="0" smtClean="0"/>
                        <a:t> Bone </a:t>
                      </a:r>
                      <a:r>
                        <a:rPr lang="en-US" u="none" dirty="0"/>
                        <a:t>integrity </a:t>
                      </a:r>
                    </a:p>
                    <a:p>
                      <a:pPr>
                        <a:buFont typeface="Arial"/>
                        <a:buChar char="•"/>
                      </a:pPr>
                      <a:r>
                        <a:rPr lang="en-US" u="none" dirty="0" smtClean="0"/>
                        <a:t> Other </a:t>
                      </a:r>
                      <a:endParaRPr lang="en-US" u="none" dirty="0"/>
                    </a:p>
                  </a:txBody>
                  <a:tcPr>
                    <a:lnL>
                      <a:noFill/>
                    </a:lnL>
                    <a:lnR>
                      <a:noFill/>
                    </a:lnR>
                    <a:lnT>
                      <a:noFill/>
                    </a:lnT>
                    <a:lnB>
                      <a:noFill/>
                    </a:lnB>
                    <a:solidFill>
                      <a:schemeClr val="accent4">
                        <a:lumMod val="20000"/>
                        <a:lumOff val="80000"/>
                      </a:schemeClr>
                    </a:solidFill>
                  </a:tcPr>
                </a:tc>
                <a:tc>
                  <a:txBody>
                    <a:bodyPr/>
                    <a:lstStyle/>
                    <a:p>
                      <a:pPr>
                        <a:buFont typeface="Arial"/>
                        <a:buChar char="•"/>
                      </a:pPr>
                      <a:r>
                        <a:rPr lang="en-US" u="none" dirty="0" smtClean="0"/>
                        <a:t> Cardiovascular </a:t>
                      </a:r>
                      <a:r>
                        <a:rPr lang="en-US" u="none" dirty="0"/>
                        <a:t>fitness </a:t>
                      </a:r>
                    </a:p>
                    <a:p>
                      <a:pPr>
                        <a:buFont typeface="Arial"/>
                        <a:buChar char="•"/>
                      </a:pPr>
                      <a:r>
                        <a:rPr lang="en-US" u="none" dirty="0" smtClean="0"/>
                        <a:t> Flexibility </a:t>
                      </a:r>
                      <a:endParaRPr lang="en-US" u="none" dirty="0"/>
                    </a:p>
                    <a:p>
                      <a:pPr>
                        <a:buFont typeface="Arial"/>
                        <a:buChar char="•"/>
                      </a:pPr>
                      <a:r>
                        <a:rPr lang="en-US" u="none" dirty="0" smtClean="0"/>
                        <a:t> Muscular </a:t>
                      </a:r>
                      <a:r>
                        <a:rPr lang="en-US" u="none" dirty="0"/>
                        <a:t>endurance </a:t>
                      </a:r>
                    </a:p>
                    <a:p>
                      <a:pPr marL="0" marR="0" indent="0" algn="l" defTabSz="914363" rtl="0" eaLnBrk="1" fontAlgn="auto" latinLnBrk="0" hangingPunct="1">
                        <a:lnSpc>
                          <a:spcPct val="100000"/>
                        </a:lnSpc>
                        <a:spcBef>
                          <a:spcPts val="0"/>
                        </a:spcBef>
                        <a:spcAft>
                          <a:spcPts val="0"/>
                        </a:spcAft>
                        <a:buClrTx/>
                        <a:buSzTx/>
                        <a:buFont typeface="Arial"/>
                        <a:buChar char="•"/>
                        <a:tabLst/>
                        <a:defRPr/>
                      </a:pPr>
                      <a:r>
                        <a:rPr lang="en-US" u="none" dirty="0" smtClean="0"/>
                        <a:t> Muscle </a:t>
                      </a:r>
                      <a:r>
                        <a:rPr lang="en-US" u="none" dirty="0"/>
                        <a:t>strength </a:t>
                      </a:r>
                      <a:r>
                        <a:rPr lang="en-US" u="none" dirty="0" smtClean="0"/>
                        <a:t> </a:t>
                      </a:r>
                    </a:p>
                    <a:p>
                      <a:pPr marL="0" marR="0" indent="0" algn="l" defTabSz="914363" rtl="0" eaLnBrk="1" fontAlgn="auto" latinLnBrk="0" hangingPunct="1">
                        <a:lnSpc>
                          <a:spcPct val="100000"/>
                        </a:lnSpc>
                        <a:spcBef>
                          <a:spcPts val="0"/>
                        </a:spcBef>
                        <a:spcAft>
                          <a:spcPts val="0"/>
                        </a:spcAft>
                        <a:buClrTx/>
                        <a:buSzTx/>
                        <a:buFont typeface="Arial"/>
                        <a:buChar char="•"/>
                        <a:tabLst/>
                        <a:defRPr/>
                      </a:pPr>
                      <a:r>
                        <a:rPr lang="en-US" u="none" dirty="0" smtClean="0"/>
                        <a:t> Body composition </a:t>
                      </a:r>
                    </a:p>
                    <a:p>
                      <a:pPr>
                        <a:buFont typeface="Arial"/>
                        <a:buChar char="•"/>
                      </a:pPr>
                      <a:endParaRPr lang="en-US" u="none" dirty="0"/>
                    </a:p>
                  </a:txBody>
                  <a:tcPr>
                    <a:lnL>
                      <a:noFill/>
                    </a:lnL>
                    <a:lnR>
                      <a:noFill/>
                    </a:lnR>
                    <a:lnT>
                      <a:noFill/>
                    </a:lnT>
                    <a:lnB>
                      <a:noFill/>
                    </a:lnB>
                    <a:solidFill>
                      <a:schemeClr val="accent2">
                        <a:lumMod val="20000"/>
                        <a:lumOff val="80000"/>
                      </a:schemeClr>
                    </a:solidFill>
                  </a:tcPr>
                </a:tc>
                <a:tc>
                  <a:txBody>
                    <a:bodyPr/>
                    <a:lstStyle/>
                    <a:p>
                      <a:pPr>
                        <a:buFont typeface="Arial"/>
                        <a:buChar char="•"/>
                      </a:pPr>
                      <a:r>
                        <a:rPr lang="en-US" u="none" dirty="0" smtClean="0"/>
                        <a:t> Agility </a:t>
                      </a:r>
                      <a:endParaRPr lang="en-US" u="none" dirty="0"/>
                    </a:p>
                    <a:p>
                      <a:pPr>
                        <a:buFont typeface="Arial"/>
                        <a:buChar char="•"/>
                      </a:pPr>
                      <a:r>
                        <a:rPr lang="en-US" u="none" dirty="0" smtClean="0"/>
                        <a:t> Balance </a:t>
                      </a:r>
                      <a:endParaRPr lang="en-US" u="none" dirty="0"/>
                    </a:p>
                    <a:p>
                      <a:pPr>
                        <a:buFont typeface="Arial"/>
                        <a:buChar char="•"/>
                      </a:pPr>
                      <a:r>
                        <a:rPr lang="en-US" u="none" dirty="0" smtClean="0"/>
                        <a:t> Coordination </a:t>
                      </a:r>
                      <a:endParaRPr lang="en-US" u="none" dirty="0"/>
                    </a:p>
                    <a:p>
                      <a:pPr>
                        <a:buFont typeface="Arial"/>
                        <a:buChar char="•"/>
                      </a:pPr>
                      <a:r>
                        <a:rPr lang="en-US" u="none" dirty="0" smtClean="0"/>
                        <a:t> Power </a:t>
                      </a:r>
                      <a:endParaRPr lang="en-US" u="none" dirty="0"/>
                    </a:p>
                    <a:p>
                      <a:pPr>
                        <a:buFont typeface="Arial"/>
                        <a:buChar char="•"/>
                      </a:pPr>
                      <a:r>
                        <a:rPr lang="en-US" u="none" dirty="0" smtClean="0"/>
                        <a:t> Speed </a:t>
                      </a:r>
                      <a:endParaRPr lang="en-US" u="none" dirty="0"/>
                    </a:p>
                    <a:p>
                      <a:pPr>
                        <a:buFont typeface="Arial"/>
                        <a:buChar char="•"/>
                      </a:pPr>
                      <a:r>
                        <a:rPr lang="en-US" u="none" dirty="0" smtClean="0"/>
                        <a:t> Reaction </a:t>
                      </a:r>
                      <a:r>
                        <a:rPr lang="en-US" u="none" dirty="0"/>
                        <a:t>time </a:t>
                      </a:r>
                    </a:p>
                    <a:p>
                      <a:pPr>
                        <a:buFont typeface="Arial"/>
                        <a:buChar char="•"/>
                      </a:pPr>
                      <a:r>
                        <a:rPr lang="en-US" u="none" dirty="0" smtClean="0"/>
                        <a:t> Other </a:t>
                      </a:r>
                      <a:endParaRPr lang="en-US" u="none" dirty="0"/>
                    </a:p>
                  </a:txBody>
                  <a:tcPr>
                    <a:lnL>
                      <a:noFill/>
                    </a:lnL>
                    <a:lnR>
                      <a:noFill/>
                    </a:lnR>
                    <a:lnT>
                      <a:noFill/>
                    </a:lnT>
                    <a:lnB>
                      <a:noFill/>
                    </a:lnB>
                    <a:solidFill>
                      <a:schemeClr val="bg2">
                        <a:lumMod val="40000"/>
                        <a:lumOff val="60000"/>
                      </a:schemeClr>
                    </a:solidFill>
                  </a:tcPr>
                </a:tc>
              </a:tr>
            </a:tbl>
          </a:graphicData>
        </a:graphic>
      </p:graphicFrame>
    </p:spTree>
    <p:extLst>
      <p:ext uri="{BB962C8B-B14F-4D97-AF65-F5344CB8AC3E}">
        <p14:creationId xmlns:p14="http://schemas.microsoft.com/office/powerpoint/2010/main" val="2230457673"/>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Based on current evidence </a:t>
            </a:r>
            <a:br>
              <a:rPr lang="en-US" dirty="0">
                <a:solidFill>
                  <a:schemeClr val="accent1">
                    <a:lumMod val="75000"/>
                  </a:schemeClr>
                </a:solidFill>
              </a:rPr>
            </a:b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1">
                    <a:lumMod val="75000"/>
                  </a:schemeClr>
                </a:solidFill>
              </a:rPr>
              <a:t>150–300 </a:t>
            </a:r>
            <a:r>
              <a:rPr lang="en-US" dirty="0">
                <a:solidFill>
                  <a:schemeClr val="accent1">
                    <a:lumMod val="75000"/>
                  </a:schemeClr>
                </a:solidFill>
              </a:rPr>
              <a:t>min per week </a:t>
            </a:r>
            <a:r>
              <a:rPr lang="en-US" dirty="0"/>
              <a:t>of moderate- to </a:t>
            </a:r>
            <a:r>
              <a:rPr lang="en-US" dirty="0" smtClean="0"/>
              <a:t>vigorous-intensity (50–70</a:t>
            </a:r>
            <a:r>
              <a:rPr lang="en-US" dirty="0"/>
              <a:t>% VO2peak) aerobic exercise, performed on a </a:t>
            </a:r>
            <a:r>
              <a:rPr lang="en-US" dirty="0" smtClean="0">
                <a:solidFill>
                  <a:schemeClr val="accent1">
                    <a:lumMod val="75000"/>
                  </a:schemeClr>
                </a:solidFill>
              </a:rPr>
              <a:t>minimum of </a:t>
            </a:r>
            <a:r>
              <a:rPr lang="en-US" dirty="0">
                <a:solidFill>
                  <a:schemeClr val="accent1">
                    <a:lumMod val="75000"/>
                  </a:schemeClr>
                </a:solidFill>
              </a:rPr>
              <a:t>3 </a:t>
            </a:r>
            <a:r>
              <a:rPr lang="en-US" dirty="0" smtClean="0">
                <a:solidFill>
                  <a:schemeClr val="accent1">
                    <a:lumMod val="75000"/>
                  </a:schemeClr>
                </a:solidFill>
              </a:rPr>
              <a:t>d/w </a:t>
            </a:r>
            <a:r>
              <a:rPr lang="en-US" dirty="0" smtClean="0"/>
              <a:t>for hepatic benefits in patients with NAFLD</a:t>
            </a:r>
          </a:p>
          <a:p>
            <a:r>
              <a:rPr lang="en-US" dirty="0" smtClean="0"/>
              <a:t>While evidence supports the prescription of aerobic exercise in the first instance, performing </a:t>
            </a:r>
            <a:r>
              <a:rPr lang="en-US" dirty="0" smtClean="0">
                <a:solidFill>
                  <a:schemeClr val="accent1">
                    <a:lumMod val="75000"/>
                  </a:schemeClr>
                </a:solidFill>
              </a:rPr>
              <a:t>PRT for 2–3 days per week (3 sets of 8–12 Reps at an intensity of 70– 85% 1RM) </a:t>
            </a:r>
            <a:r>
              <a:rPr lang="en-US" dirty="0" smtClean="0"/>
              <a:t>may provide additional benefit for optimizing insulin sensitivity and improving muscle strength and function</a:t>
            </a:r>
            <a:endParaRPr lang="en-US" dirty="0"/>
          </a:p>
        </p:txBody>
      </p:sp>
    </p:spTree>
    <p:extLst>
      <p:ext uri="{BB962C8B-B14F-4D97-AF65-F5344CB8AC3E}">
        <p14:creationId xmlns:p14="http://schemas.microsoft.com/office/powerpoint/2010/main" val="2977383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Ultimately, exercise </a:t>
            </a:r>
            <a:r>
              <a:rPr lang="en-US" dirty="0" smtClean="0"/>
              <a:t>prescription should </a:t>
            </a:r>
            <a:r>
              <a:rPr lang="en-US" dirty="0"/>
              <a:t>be individualized to promote adoption and </a:t>
            </a:r>
            <a:r>
              <a:rPr lang="en-US" dirty="0" smtClean="0"/>
              <a:t>long term adherence </a:t>
            </a:r>
            <a:r>
              <a:rPr lang="en-US" dirty="0"/>
              <a:t>to the exercise regimen, which may be </a:t>
            </a:r>
            <a:r>
              <a:rPr lang="en-US" dirty="0" smtClean="0"/>
              <a:t>facilitated by </a:t>
            </a:r>
            <a:r>
              <a:rPr lang="en-US" dirty="0"/>
              <a:t>behavioral and cognitive strategies</a:t>
            </a:r>
          </a:p>
        </p:txBody>
      </p:sp>
    </p:spTree>
    <p:extLst>
      <p:ext uri="{BB962C8B-B14F-4D97-AF65-F5344CB8AC3E}">
        <p14:creationId xmlns:p14="http://schemas.microsoft.com/office/powerpoint/2010/main" val="799986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75000"/>
                  </a:schemeClr>
                </a:solidFill>
              </a:rPr>
              <a:t>References </a:t>
            </a:r>
            <a:endParaRPr lang="en-US" dirty="0">
              <a:solidFill>
                <a:schemeClr val="accent5">
                  <a:lumMod val="75000"/>
                </a:schemeClr>
              </a:solidFill>
            </a:endParaRPr>
          </a:p>
        </p:txBody>
      </p:sp>
      <p:sp>
        <p:nvSpPr>
          <p:cNvPr id="3" name="Content Placeholder 2"/>
          <p:cNvSpPr>
            <a:spLocks noGrp="1"/>
          </p:cNvSpPr>
          <p:nvPr>
            <p:ph idx="1"/>
          </p:nvPr>
        </p:nvSpPr>
        <p:spPr/>
        <p:txBody>
          <a:bodyPr/>
          <a:lstStyle/>
          <a:p>
            <a:r>
              <a:rPr lang="en-US" sz="2400" dirty="0" err="1"/>
              <a:t>Guo</a:t>
            </a:r>
            <a:r>
              <a:rPr lang="en-US" sz="2400" dirty="0"/>
              <a:t>, R., et al. (2015). "Beneficial mechanisms of aerobic exercise on hepatic lipid metabolism in non-alcoholic fatty liver disease." </a:t>
            </a:r>
            <a:r>
              <a:rPr lang="en-US" sz="2400" u="sng" dirty="0" err="1"/>
              <a:t>Hepatobiliary</a:t>
            </a:r>
            <a:r>
              <a:rPr lang="en-US" sz="2400" u="sng" dirty="0"/>
              <a:t> </a:t>
            </a:r>
            <a:r>
              <a:rPr lang="en-US" sz="2400" u="sng" dirty="0" err="1"/>
              <a:t>Pancreat</a:t>
            </a:r>
            <a:r>
              <a:rPr lang="en-US" sz="2400" u="sng" dirty="0"/>
              <a:t> Dis </a:t>
            </a:r>
            <a:r>
              <a:rPr lang="en-US" sz="2400" u="sng" dirty="0" err="1"/>
              <a:t>Int</a:t>
            </a:r>
            <a:r>
              <a:rPr lang="en-US" sz="2400" u="sng" dirty="0"/>
              <a:t> 14(2): </a:t>
            </a:r>
            <a:r>
              <a:rPr lang="en-US" sz="2400" u="sng" dirty="0" smtClean="0"/>
              <a:t>139-144.</a:t>
            </a:r>
          </a:p>
          <a:p>
            <a:r>
              <a:rPr lang="en-US" sz="2400" dirty="0"/>
              <a:t>Keating, S. E., et al. (2015). "The benefits of exercise for patients with non-alcoholic fatty liver disease." </a:t>
            </a:r>
            <a:r>
              <a:rPr lang="en-US" sz="2400" u="sng" dirty="0"/>
              <a:t>Expert Rev </a:t>
            </a:r>
            <a:r>
              <a:rPr lang="en-US" sz="2400" u="sng" dirty="0" err="1"/>
              <a:t>Gastroenterol</a:t>
            </a:r>
            <a:r>
              <a:rPr lang="en-US" sz="2400" u="sng" dirty="0"/>
              <a:t> </a:t>
            </a:r>
            <a:r>
              <a:rPr lang="en-US" sz="2400" u="sng" dirty="0" err="1"/>
              <a:t>Hepatol</a:t>
            </a:r>
            <a:r>
              <a:rPr lang="en-US" sz="2400" u="sng" dirty="0"/>
              <a:t> 9(10): 1247-1250</a:t>
            </a:r>
            <a:r>
              <a:rPr lang="en-US" sz="2400" u="sng" dirty="0" smtClean="0"/>
              <a:t>.</a:t>
            </a:r>
          </a:p>
          <a:p>
            <a:r>
              <a:rPr lang="en-US" sz="2400" dirty="0"/>
              <a:t>KASL clinical practice guidelines: Management of nonalcoholic fatty liver disease, Clinical and Molecular </a:t>
            </a:r>
            <a:r>
              <a:rPr lang="en-US" sz="2400" dirty="0" err="1"/>
              <a:t>Hepatology</a:t>
            </a:r>
            <a:r>
              <a:rPr lang="en-US" sz="2400" dirty="0"/>
              <a:t>, 2013;19:325-348 </a:t>
            </a:r>
          </a:p>
          <a:p>
            <a:endParaRPr lang="en-US" dirty="0"/>
          </a:p>
        </p:txBody>
      </p:sp>
    </p:spTree>
    <p:extLst>
      <p:ext uri="{BB962C8B-B14F-4D97-AF65-F5344CB8AC3E}">
        <p14:creationId xmlns:p14="http://schemas.microsoft.com/office/powerpoint/2010/main" val="3120372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87287" y="4406900"/>
            <a:ext cx="7772400" cy="553998"/>
          </a:xfrm>
        </p:spPr>
        <p:txBody>
          <a:bodyPr>
            <a:normAutofit fontScale="90000"/>
          </a:bodyPr>
          <a:lstStyle/>
          <a:p>
            <a:r>
              <a:rPr dirty="0" smtClean="0">
                <a:solidFill>
                  <a:schemeClr val="accent3"/>
                </a:solidFill>
                <a:effectLst>
                  <a:outerShdw blurRad="38100" dist="38100" dir="2700000" algn="tl">
                    <a:srgbClr val="000000">
                      <a:alpha val="43137"/>
                    </a:srgbClr>
                  </a:outerShdw>
                </a:effectLst>
              </a:rPr>
              <a:t>Types  </a:t>
            </a:r>
            <a:r>
              <a:rPr lang="en-US" dirty="0" smtClean="0">
                <a:solidFill>
                  <a:schemeClr val="accent3"/>
                </a:solidFill>
                <a:effectLst>
                  <a:outerShdw blurRad="38100" dist="38100" dir="2700000" algn="tl">
                    <a:srgbClr val="000000">
                      <a:alpha val="43137"/>
                    </a:srgbClr>
                  </a:outerShdw>
                </a:effectLst>
              </a:rPr>
              <a:t>o</a:t>
            </a:r>
            <a:r>
              <a:rPr dirty="0" smtClean="0">
                <a:solidFill>
                  <a:schemeClr val="accent3"/>
                </a:solidFill>
                <a:effectLst>
                  <a:outerShdw blurRad="38100" dist="38100" dir="2700000" algn="tl">
                    <a:srgbClr val="000000">
                      <a:alpha val="43137"/>
                    </a:srgbClr>
                  </a:outerShdw>
                </a:effectLst>
              </a:rPr>
              <a:t>f  exercise</a:t>
            </a:r>
            <a:endParaRPr lang="en-US" dirty="0">
              <a:solidFill>
                <a:schemeClr val="accent3"/>
              </a:solidFill>
              <a:effectLst>
                <a:outerShdw blurRad="38100" dist="38100" dir="2700000" algn="tl">
                  <a:srgbClr val="000000">
                    <a:alpha val="43137"/>
                  </a:srgbClr>
                </a:outerShdw>
              </a:effectLst>
            </a:endParaRPr>
          </a:p>
        </p:txBody>
      </p:sp>
      <p:pic>
        <p:nvPicPr>
          <p:cNvPr id="7" name="Picture 6" descr="health-psychology.jpg"/>
          <p:cNvPicPr>
            <a:picLocks noChangeAspect="1"/>
          </p:cNvPicPr>
          <p:nvPr/>
        </p:nvPicPr>
        <p:blipFill>
          <a:blip r:embed="rId2"/>
          <a:stretch>
            <a:fillRect/>
          </a:stretch>
        </p:blipFill>
        <p:spPr>
          <a:xfrm>
            <a:off x="6879968" y="2400949"/>
            <a:ext cx="3835400" cy="2559949"/>
          </a:xfrm>
          <a:prstGeom prst="rect">
            <a:avLst/>
          </a:prstGeom>
        </p:spPr>
      </p:pic>
    </p:spTree>
    <p:extLst>
      <p:ext uri="{BB962C8B-B14F-4D97-AF65-F5344CB8AC3E}">
        <p14:creationId xmlns:p14="http://schemas.microsoft.com/office/powerpoint/2010/main" val="2265540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73404"/>
            <a:ext cx="8229600" cy="664797"/>
          </a:xfrm>
        </p:spPr>
        <p:txBody>
          <a:bodyPr>
            <a:normAutofit fontScale="90000"/>
          </a:bodyPr>
          <a:lstStyle/>
          <a:p>
            <a:r>
              <a:rPr lang="en-US" b="1" dirty="0" smtClean="0">
                <a:solidFill>
                  <a:srgbClr val="0070C0"/>
                </a:solidFill>
                <a:effectLst>
                  <a:outerShdw blurRad="38100" dist="38100" dir="2700000" algn="tl">
                    <a:srgbClr val="000000">
                      <a:alpha val="43137"/>
                    </a:srgbClr>
                  </a:outerShdw>
                </a:effectLst>
              </a:rPr>
              <a:t>Aerobic exercise</a:t>
            </a:r>
            <a:endParaRPr lang="en-US"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219201"/>
            <a:ext cx="8229600" cy="4786095"/>
          </a:xfrm>
        </p:spPr>
        <p:txBody>
          <a:bodyPr/>
          <a:lstStyle/>
          <a:p>
            <a:r>
              <a:rPr lang="en-US" sz="2600" b="1" dirty="0"/>
              <a:t>Incorporate </a:t>
            </a:r>
            <a:r>
              <a:rPr lang="en-US" sz="2600" b="1" dirty="0" smtClean="0"/>
              <a:t>Rhythmic use </a:t>
            </a:r>
            <a:r>
              <a:rPr lang="en-US" sz="2600" b="1" dirty="0"/>
              <a:t>of large groups of muscle</a:t>
            </a:r>
            <a:endParaRPr lang="en-GB" sz="2600" b="1" dirty="0"/>
          </a:p>
          <a:p>
            <a:r>
              <a:rPr lang="en-GB" sz="2600" b="1" dirty="0"/>
              <a:t>Performed at </a:t>
            </a:r>
            <a:r>
              <a:rPr lang="en-GB" sz="2600" b="1" dirty="0" smtClean="0"/>
              <a:t>moderate </a:t>
            </a:r>
            <a:r>
              <a:rPr lang="en-GB" sz="2600" b="1" dirty="0"/>
              <a:t>levels of intensity</a:t>
            </a:r>
          </a:p>
          <a:p>
            <a:r>
              <a:rPr lang="en-GB" sz="2600" b="1" dirty="0"/>
              <a:t>Extended periods of time</a:t>
            </a:r>
          </a:p>
          <a:p>
            <a:r>
              <a:rPr lang="en-GB" sz="2600" b="1" dirty="0"/>
              <a:t>Aimed to improve cardio-respiratory fitness</a:t>
            </a:r>
          </a:p>
          <a:p>
            <a:r>
              <a:rPr lang="en-GB" sz="2600" b="1" dirty="0"/>
              <a:t>And increasing energy expenditure </a:t>
            </a:r>
          </a:p>
          <a:p>
            <a:endParaRPr lang="en-US" dirty="0"/>
          </a:p>
        </p:txBody>
      </p:sp>
      <p:pic>
        <p:nvPicPr>
          <p:cNvPr id="47106" name="Picture 2" descr="http://www.clarian.org/ADAM/doc/graphics/images/en/19383.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324600" y="3733800"/>
            <a:ext cx="3810000" cy="3048000"/>
          </a:xfrm>
          <a:prstGeom prst="rect">
            <a:avLst/>
          </a:prstGeom>
          <a:noFill/>
        </p:spPr>
      </p:pic>
      <p:sp>
        <p:nvSpPr>
          <p:cNvPr id="7" name="Rectangle 6"/>
          <p:cNvSpPr/>
          <p:nvPr/>
        </p:nvSpPr>
        <p:spPr>
          <a:xfrm>
            <a:off x="2057400" y="4191001"/>
            <a:ext cx="3962400" cy="1200329"/>
          </a:xfrm>
          <a:prstGeom prst="rect">
            <a:avLst/>
          </a:prstGeom>
          <a:solidFill>
            <a:schemeClr val="accent4">
              <a:lumMod val="60000"/>
              <a:lumOff val="40000"/>
            </a:schemeClr>
          </a:solidFill>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2400" dirty="0"/>
              <a:t>Walking, jogging, swimming or bicycling are some examples of aerobic activities</a:t>
            </a:r>
          </a:p>
        </p:txBody>
      </p:sp>
    </p:spTree>
    <p:extLst>
      <p:ext uri="{BB962C8B-B14F-4D97-AF65-F5344CB8AC3E}">
        <p14:creationId xmlns:p14="http://schemas.microsoft.com/office/powerpoint/2010/main" val="1292744517"/>
      </p:ext>
    </p:extLst>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219200"/>
            <a:ext cx="5181600" cy="2133600"/>
          </a:xfrm>
        </p:spPr>
        <p:txBody>
          <a:bodyPr>
            <a:normAutofit/>
          </a:bodyPr>
          <a:lstStyle/>
          <a:p>
            <a:pPr marL="0" indent="0">
              <a:buNone/>
            </a:pPr>
            <a:r>
              <a:rPr lang="en-GB" sz="2600" b="1" dirty="0"/>
              <a:t>Resistance training is a form of muscular fitness training in which each effort is performed against a specific opposing force</a:t>
            </a:r>
            <a:endParaRPr lang="en-US" sz="2600" b="1" dirty="0"/>
          </a:p>
        </p:txBody>
      </p:sp>
      <p:pic>
        <p:nvPicPr>
          <p:cNvPr id="5" name="Picture 4" descr="78406205.jpg"/>
          <p:cNvPicPr>
            <a:picLocks noChangeAspect="1"/>
          </p:cNvPicPr>
          <p:nvPr/>
        </p:nvPicPr>
        <p:blipFill>
          <a:blip r:embed="rId2"/>
          <a:srcRect/>
          <a:stretch>
            <a:fillRect/>
          </a:stretch>
        </p:blipFill>
        <p:spPr bwMode="auto">
          <a:xfrm>
            <a:off x="4069758" y="3657600"/>
            <a:ext cx="1721443" cy="2590800"/>
          </a:xfrm>
          <a:prstGeom prst="rect">
            <a:avLst/>
          </a:prstGeom>
          <a:noFill/>
          <a:ln w="9525">
            <a:noFill/>
            <a:miter lim="800000"/>
            <a:headEnd/>
            <a:tailEnd/>
          </a:ln>
          <a:effectLst>
            <a:softEdge rad="127000"/>
          </a:effectLst>
        </p:spPr>
      </p:pic>
      <p:pic>
        <p:nvPicPr>
          <p:cNvPr id="6" name="Picture 2" descr="http://z.about.com/f/p/440/graphics/images/en/19392.jpg"/>
          <p:cNvPicPr>
            <a:picLocks noChangeAspect="1" noChangeArrowheads="1"/>
          </p:cNvPicPr>
          <p:nvPr/>
        </p:nvPicPr>
        <p:blipFill>
          <a:blip r:embed="rId3">
            <a:clrChange>
              <a:clrFrom>
                <a:srgbClr val="FFFFFF"/>
              </a:clrFrom>
              <a:clrTo>
                <a:srgbClr val="FFFFFF">
                  <a:alpha val="0"/>
                </a:srgbClr>
              </a:clrTo>
            </a:clrChange>
          </a:blip>
          <a:srcRect l="16000"/>
          <a:stretch>
            <a:fillRect/>
          </a:stretch>
        </p:blipFill>
        <p:spPr bwMode="auto">
          <a:xfrm>
            <a:off x="7696200" y="4114800"/>
            <a:ext cx="2880360" cy="2743200"/>
          </a:xfrm>
          <a:prstGeom prst="rect">
            <a:avLst/>
          </a:prstGeom>
          <a:noFill/>
        </p:spPr>
      </p:pic>
      <p:pic>
        <p:nvPicPr>
          <p:cNvPr id="7"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934200" y="1752601"/>
            <a:ext cx="3162300" cy="1457325"/>
          </a:xfrm>
          <a:prstGeom prst="rect">
            <a:avLst/>
          </a:prstGeom>
          <a:noFill/>
          <a:ln w="9525">
            <a:noFill/>
            <a:miter lim="800000"/>
            <a:headEnd/>
            <a:tailEnd/>
          </a:ln>
          <a:effectLst/>
        </p:spPr>
      </p:pic>
      <p:pic>
        <p:nvPicPr>
          <p:cNvPr id="8" name="Picture 9" descr="649055"/>
          <p:cNvPicPr>
            <a:picLocks noChangeAspect="1" noChangeArrowheads="1"/>
          </p:cNvPicPr>
          <p:nvPr/>
        </p:nvPicPr>
        <p:blipFill>
          <a:blip r:embed="rId5"/>
          <a:srcRect/>
          <a:stretch>
            <a:fillRect/>
          </a:stretch>
        </p:blipFill>
        <p:spPr bwMode="auto">
          <a:xfrm>
            <a:off x="5816600" y="3657600"/>
            <a:ext cx="1727200" cy="2590800"/>
          </a:xfrm>
          <a:prstGeom prst="rect">
            <a:avLst/>
          </a:prstGeom>
          <a:noFill/>
          <a:ln w="9525">
            <a:noFill/>
            <a:miter lim="800000"/>
            <a:headEnd/>
            <a:tailEnd/>
          </a:ln>
          <a:effectLst>
            <a:softEdge rad="127000"/>
          </a:effectLst>
        </p:spPr>
      </p:pic>
      <p:sp>
        <p:nvSpPr>
          <p:cNvPr id="9" name="Title 1"/>
          <p:cNvSpPr>
            <a:spLocks noGrp="1"/>
          </p:cNvSpPr>
          <p:nvPr>
            <p:ph type="title"/>
          </p:nvPr>
        </p:nvSpPr>
        <p:spPr>
          <a:xfrm>
            <a:off x="1866900" y="330566"/>
            <a:ext cx="8229600" cy="664797"/>
          </a:xfrm>
        </p:spPr>
        <p:txBody>
          <a:bodyPr>
            <a:normAutofit fontScale="90000"/>
          </a:bodyPr>
          <a:lstStyle/>
          <a:p>
            <a:r>
              <a:rPr lang="en-US" b="1" dirty="0" smtClean="0">
                <a:solidFill>
                  <a:schemeClr val="accent2"/>
                </a:solidFill>
                <a:effectLst>
                  <a:outerShdw blurRad="38100" dist="38100" dir="2700000" algn="tl">
                    <a:srgbClr val="000000">
                      <a:alpha val="43137"/>
                    </a:srgbClr>
                  </a:outerShdw>
                </a:effectLst>
              </a:rPr>
              <a:t>Resistance training</a:t>
            </a:r>
            <a:endParaRPr lang="en-US" b="1" dirty="0">
              <a:solidFill>
                <a:schemeClr val="accent2"/>
              </a:solidFill>
              <a:effectLst>
                <a:outerShdw blurRad="38100" dist="38100" dir="2700000" algn="tl">
                  <a:srgbClr val="000000">
                    <a:alpha val="43137"/>
                  </a:srgbClr>
                </a:outerShdw>
              </a:effectLst>
            </a:endParaRPr>
          </a:p>
        </p:txBody>
      </p:sp>
      <p:pic>
        <p:nvPicPr>
          <p:cNvPr id="3074" name="Picture 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603732" y="4267200"/>
            <a:ext cx="2206268" cy="2533650"/>
          </a:xfrm>
          <a:prstGeom prst="rect">
            <a:avLst/>
          </a:prstGeom>
          <a:noFill/>
          <a:ln w="9525">
            <a:noFill/>
            <a:miter lim="800000"/>
            <a:headEnd/>
            <a:tailEnd/>
          </a:ln>
          <a:effectLst/>
        </p:spPr>
      </p:pic>
    </p:spTree>
    <p:extLst>
      <p:ext uri="{BB962C8B-B14F-4D97-AF65-F5344CB8AC3E}">
        <p14:creationId xmlns:p14="http://schemas.microsoft.com/office/powerpoint/2010/main" val="3027048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21690"/>
            <a:ext cx="8382000" cy="664797"/>
          </a:xfrm>
        </p:spPr>
        <p:txBody>
          <a:bodyPr>
            <a:normAutofit/>
          </a:bodyPr>
          <a:lstStyle/>
          <a:p>
            <a:r>
              <a:rPr lang="en-US" sz="3600" b="1" dirty="0">
                <a:solidFill>
                  <a:srgbClr val="92D050"/>
                </a:solidFill>
                <a:effectLst>
                  <a:outerShdw blurRad="38100" dist="38100" dir="2700000" algn="tl">
                    <a:srgbClr val="000000">
                      <a:alpha val="43137"/>
                    </a:srgbClr>
                  </a:outerShdw>
                </a:effectLst>
              </a:rPr>
              <a:t>Flexibility Training</a:t>
            </a:r>
          </a:p>
        </p:txBody>
      </p:sp>
      <p:sp>
        <p:nvSpPr>
          <p:cNvPr id="4" name="Rectangle 3"/>
          <p:cNvSpPr txBox="1">
            <a:spLocks noChangeArrowheads="1"/>
          </p:cNvSpPr>
          <p:nvPr/>
        </p:nvSpPr>
        <p:spPr>
          <a:xfrm>
            <a:off x="1981200" y="1447801"/>
            <a:ext cx="8305800" cy="4525963"/>
          </a:xfrm>
          <a:prstGeom prst="rect">
            <a:avLst/>
          </a:prstGeom>
        </p:spPr>
        <p:txBody>
          <a:bodyPr vert="horz" lIns="91440" tIns="45720" rIns="91440" bIns="45720" rtlCol="0">
            <a:normAutofit/>
          </a:bodyPr>
          <a:lstStyle/>
          <a:p>
            <a:pPr>
              <a:spcBef>
                <a:spcPct val="20000"/>
              </a:spcBef>
              <a:defRPr/>
            </a:pPr>
            <a:r>
              <a:rPr lang="en-US" sz="2800" b="1" dirty="0">
                <a:latin typeface="Arial" charset="0"/>
                <a:cs typeface="Arial" charset="0"/>
              </a:rPr>
              <a:t>Flexibility training can be included as part of the warm-up or cool-down, or undertaken at a separate time. </a:t>
            </a:r>
          </a:p>
          <a:p>
            <a:pPr>
              <a:spcBef>
                <a:spcPct val="20000"/>
              </a:spcBef>
              <a:defRPr/>
            </a:pPr>
            <a:endParaRPr lang="en-US" sz="2800" b="1" dirty="0">
              <a:latin typeface="Arial" charset="0"/>
              <a:cs typeface="Arial" charset="0"/>
            </a:endParaRPr>
          </a:p>
        </p:txBody>
      </p:sp>
      <p:pic>
        <p:nvPicPr>
          <p:cNvPr id="20482" name="Picture 2" descr="http://rds.yahoo.com/_ylt=A0WTb_gcdmZL7QQAbISjzbkF/SIG=12h0u3re4/EXP=1265092508/**http%3a/www.cogoletoinfo.it/a.sbragi/index_file/stretching.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95700" y="2971801"/>
            <a:ext cx="4610100" cy="3495675"/>
          </a:xfrm>
          <a:prstGeom prst="rect">
            <a:avLst/>
          </a:prstGeom>
          <a:noFill/>
        </p:spPr>
      </p:pic>
    </p:spTree>
    <p:extLst>
      <p:ext uri="{BB962C8B-B14F-4D97-AF65-F5344CB8AC3E}">
        <p14:creationId xmlns:p14="http://schemas.microsoft.com/office/powerpoint/2010/main" val="2711340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373979"/>
                </a:solidFill>
                <a:effectLst>
                  <a:glow rad="63500">
                    <a:schemeClr val="accent4">
                      <a:lumMod val="75000"/>
                      <a:alpha val="55000"/>
                    </a:schemeClr>
                  </a:glow>
                </a:effectLst>
              </a:rPr>
              <a:t>Lifestyle Modification</a:t>
            </a:r>
            <a:endParaRPr lang="en-US" dirty="0"/>
          </a:p>
        </p:txBody>
      </p:sp>
      <p:sp>
        <p:nvSpPr>
          <p:cNvPr id="3" name="Content Placeholder 2"/>
          <p:cNvSpPr>
            <a:spLocks noGrp="1"/>
          </p:cNvSpPr>
          <p:nvPr>
            <p:ph idx="1"/>
          </p:nvPr>
        </p:nvSpPr>
        <p:spPr>
          <a:xfrm>
            <a:off x="838199" y="1825625"/>
            <a:ext cx="10725727" cy="4351338"/>
          </a:xfrm>
        </p:spPr>
        <p:txBody>
          <a:bodyPr>
            <a:normAutofit/>
          </a:bodyPr>
          <a:lstStyle/>
          <a:p>
            <a:r>
              <a:rPr lang="en-US" dirty="0"/>
              <a:t>To date there is </a:t>
            </a:r>
            <a:r>
              <a:rPr lang="en-US" u="sng" dirty="0"/>
              <a:t>no effective drug treatment </a:t>
            </a:r>
            <a:r>
              <a:rPr lang="en-US" dirty="0"/>
              <a:t>for nonalcoholic fatty liver disease (NAFLD). </a:t>
            </a:r>
            <a:r>
              <a:rPr lang="en-US" b="1" dirty="0">
                <a:solidFill>
                  <a:schemeClr val="accent2">
                    <a:lumMod val="50000"/>
                  </a:schemeClr>
                </a:solidFill>
              </a:rPr>
              <a:t>A combination of dietary modifications and increased physical activity remains the mainstay of NAFLD therapy </a:t>
            </a:r>
            <a:endParaRPr lang="en-US" b="1" dirty="0" smtClean="0">
              <a:solidFill>
                <a:schemeClr val="accent2">
                  <a:lumMod val="50000"/>
                </a:schemeClr>
              </a:solidFill>
            </a:endParaRPr>
          </a:p>
          <a:p>
            <a:endParaRPr lang="en-US" dirty="0" smtClean="0"/>
          </a:p>
          <a:p>
            <a:r>
              <a:rPr lang="en-US" dirty="0" smtClean="0"/>
              <a:t>Exercise </a:t>
            </a:r>
            <a:r>
              <a:rPr lang="en-US" dirty="0"/>
              <a:t>is now an </a:t>
            </a:r>
            <a:r>
              <a:rPr lang="en-US" b="1" dirty="0">
                <a:solidFill>
                  <a:schemeClr val="accent2">
                    <a:lumMod val="50000"/>
                  </a:schemeClr>
                </a:solidFill>
              </a:rPr>
              <a:t>established therapy</a:t>
            </a:r>
            <a:r>
              <a:rPr lang="en-US" b="1" dirty="0"/>
              <a:t> </a:t>
            </a:r>
            <a:r>
              <a:rPr lang="en-US" dirty="0"/>
              <a:t>for the management of </a:t>
            </a:r>
            <a:r>
              <a:rPr lang="en-US" dirty="0" smtClean="0"/>
              <a:t>NAFLD</a:t>
            </a:r>
          </a:p>
          <a:p>
            <a:endParaRPr lang="en-US" dirty="0" smtClean="0"/>
          </a:p>
          <a:p>
            <a:r>
              <a:rPr lang="en-US" dirty="0" smtClean="0"/>
              <a:t>Based </a:t>
            </a:r>
            <a:r>
              <a:rPr lang="en-US" dirty="0"/>
              <a:t>on the 2012 published practice guidelines</a:t>
            </a:r>
            <a:r>
              <a:rPr lang="en-US" b="1" dirty="0">
                <a:solidFill>
                  <a:schemeClr val="accent2">
                    <a:lumMod val="50000"/>
                  </a:schemeClr>
                </a:solidFill>
              </a:rPr>
              <a:t>, lifestyle intervention has shown to improve hepatic aminotransferases along with </a:t>
            </a:r>
            <a:r>
              <a:rPr lang="en-US" b="1" dirty="0" err="1">
                <a:solidFill>
                  <a:schemeClr val="accent2">
                    <a:lumMod val="50000"/>
                  </a:schemeClr>
                </a:solidFill>
              </a:rPr>
              <a:t>steatosis</a:t>
            </a:r>
            <a:endParaRPr lang="en-US" b="1" dirty="0">
              <a:solidFill>
                <a:schemeClr val="accent2">
                  <a:lumMod val="50000"/>
                </a:schemeClr>
              </a:solidFill>
            </a:endParaRPr>
          </a:p>
          <a:p>
            <a:endParaRPr lang="en-US" dirty="0" smtClean="0"/>
          </a:p>
        </p:txBody>
      </p:sp>
    </p:spTree>
    <p:extLst>
      <p:ext uri="{BB962C8B-B14F-4D97-AF65-F5344CB8AC3E}">
        <p14:creationId xmlns:p14="http://schemas.microsoft.com/office/powerpoint/2010/main" val="255984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3641" y="151765"/>
            <a:ext cx="7284720" cy="1325563"/>
          </a:xfrm>
        </p:spPr>
        <p:txBody>
          <a:bodyPr>
            <a:normAutofit/>
          </a:bodyPr>
          <a:lstStyle/>
          <a:p>
            <a:endParaRPr lang="en-US" sz="4000" b="1" dirty="0">
              <a:solidFill>
                <a:srgbClr val="373979"/>
              </a:solidFill>
              <a:effectLst>
                <a:glow rad="63500">
                  <a:schemeClr val="accent4">
                    <a:lumMod val="75000"/>
                    <a:alpha val="55000"/>
                  </a:schemeClr>
                </a:glow>
              </a:effectLst>
            </a:endParaRPr>
          </a:p>
        </p:txBody>
      </p:sp>
      <p:sp>
        <p:nvSpPr>
          <p:cNvPr id="3" name="Content Placeholder 2"/>
          <p:cNvSpPr>
            <a:spLocks noGrp="1"/>
          </p:cNvSpPr>
          <p:nvPr>
            <p:ph idx="1"/>
          </p:nvPr>
        </p:nvSpPr>
        <p:spPr>
          <a:xfrm>
            <a:off x="838199" y="1795144"/>
            <a:ext cx="11132128" cy="4681855"/>
          </a:xfrm>
        </p:spPr>
        <p:txBody>
          <a:bodyPr>
            <a:normAutofit/>
          </a:bodyPr>
          <a:lstStyle/>
          <a:p>
            <a:r>
              <a:rPr lang="en-US" dirty="0" smtClean="0"/>
              <a:t>In </a:t>
            </a:r>
            <a:r>
              <a:rPr lang="en-US" dirty="0"/>
              <a:t>overweight or obese NAFLD patients, </a:t>
            </a:r>
            <a:r>
              <a:rPr lang="en-US" u="sng" dirty="0"/>
              <a:t>weight reduction</a:t>
            </a:r>
            <a:r>
              <a:rPr lang="en-US" dirty="0"/>
              <a:t> mediated by dietary and exercise therapies </a:t>
            </a:r>
            <a:r>
              <a:rPr lang="en-US" u="sng" dirty="0"/>
              <a:t>decreases liver fat </a:t>
            </a:r>
            <a:r>
              <a:rPr lang="en-US" u="sng" dirty="0" smtClean="0"/>
              <a:t>content</a:t>
            </a:r>
          </a:p>
          <a:p>
            <a:endParaRPr lang="en-US" dirty="0"/>
          </a:p>
          <a:p>
            <a:r>
              <a:rPr lang="en-US" b="1" dirty="0" smtClean="0">
                <a:solidFill>
                  <a:schemeClr val="accent2">
                    <a:lumMod val="50000"/>
                  </a:schemeClr>
                </a:solidFill>
              </a:rPr>
              <a:t>7–10</a:t>
            </a:r>
            <a:r>
              <a:rPr lang="en-US" b="1" dirty="0">
                <a:solidFill>
                  <a:schemeClr val="accent2">
                    <a:lumMod val="50000"/>
                  </a:schemeClr>
                </a:solidFill>
              </a:rPr>
              <a:t>% </a:t>
            </a:r>
            <a:r>
              <a:rPr lang="en-US" dirty="0"/>
              <a:t>reduction in body weight can lead to significant reduction in </a:t>
            </a:r>
            <a:r>
              <a:rPr lang="en-US" u="sng" dirty="0"/>
              <a:t>hepatic </a:t>
            </a:r>
            <a:r>
              <a:rPr lang="en-US" u="sng" dirty="0" err="1"/>
              <a:t>steatosis</a:t>
            </a:r>
            <a:r>
              <a:rPr lang="en-US" dirty="0"/>
              <a:t>, improved NAFLD activity score and the reversal of </a:t>
            </a:r>
            <a:r>
              <a:rPr lang="en-US" dirty="0" smtClean="0"/>
              <a:t>NASH</a:t>
            </a:r>
          </a:p>
          <a:p>
            <a:endParaRPr lang="en-US" dirty="0"/>
          </a:p>
          <a:p>
            <a:r>
              <a:rPr lang="en-US" dirty="0"/>
              <a:t>Human data clearly demonstrate that regular exercise itself reduces liver fat and can do so in the absence of clinically significant weight loss</a:t>
            </a:r>
          </a:p>
        </p:txBody>
      </p:sp>
    </p:spTree>
    <p:extLst>
      <p:ext uri="{BB962C8B-B14F-4D97-AF65-F5344CB8AC3E}">
        <p14:creationId xmlns:p14="http://schemas.microsoft.com/office/powerpoint/2010/main" val="3160163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1610</Words>
  <Application>Microsoft Office PowerPoint</Application>
  <PresentationFormat>Widescreen</PresentationFormat>
  <Paragraphs>131</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msgothic</vt:lpstr>
      <vt:lpstr>Office Theme</vt:lpstr>
      <vt:lpstr>Exercise therapy in NAFLD </vt:lpstr>
      <vt:lpstr>PowerPoint Presentation</vt:lpstr>
      <vt:lpstr>PowerPoint Presentation</vt:lpstr>
      <vt:lpstr>Types  of  exercise</vt:lpstr>
      <vt:lpstr>Aerobic exercise</vt:lpstr>
      <vt:lpstr>Resistance training</vt:lpstr>
      <vt:lpstr>Flexibility Training</vt:lpstr>
      <vt:lpstr>Lifestyle Modification</vt:lpstr>
      <vt:lpstr>PowerPoint Presentation</vt:lpstr>
      <vt:lpstr>the possible mechanisms related to beneficial effects of aerobic exercise</vt:lpstr>
      <vt:lpstr>Modulating intrahepatic fat content</vt:lpstr>
      <vt:lpstr>Decreasing NAFLD-induced oxidative stress</vt:lpstr>
      <vt:lpstr>Reducing hepatic inflammation</vt:lpstr>
      <vt:lpstr>Ameliorating NAFLD-induced hepatocyte apoptosis</vt:lpstr>
      <vt:lpstr>Triggering Hepato-protective autophagy</vt:lpstr>
      <vt:lpstr>PowerPoint Presentation</vt:lpstr>
      <vt:lpstr>The optimal ‘dose’ of exercise for patients with NAFLD</vt:lpstr>
      <vt:lpstr>Aerobic exercise training</vt:lpstr>
      <vt:lpstr>PowerPoint Presentation</vt:lpstr>
      <vt:lpstr>Progressive resistance training</vt:lpstr>
      <vt:lpstr>Slentz CA, et al. Effects of aerobic vs resistance training</vt:lpstr>
      <vt:lpstr>Exercise for patients with NASH</vt:lpstr>
      <vt:lpstr>PowerPoint Presentation</vt:lpstr>
      <vt:lpstr>Kistler KD, et al. Physical activity recommendations, exercise intensity, and histological severity of nonalcoholic fatty liver disease. Am J Gastroenterol 2011</vt:lpstr>
      <vt:lpstr>Cho J, et al. Effect of training intensity on nonalcoholic fatty liver disease</vt:lpstr>
      <vt:lpstr>PowerPoint Presentation</vt:lpstr>
      <vt:lpstr>Safety of vigorous exercise in clinical populations</vt:lpstr>
      <vt:lpstr>PowerPoint Presentation</vt:lpstr>
      <vt:lpstr>Exercise Recommendations</vt:lpstr>
      <vt:lpstr>Based on current evidence  </vt:lpstr>
      <vt:lpstr>PowerPoint Presentation</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66</cp:revision>
  <dcterms:created xsi:type="dcterms:W3CDTF">2016-07-20T13:54:08Z</dcterms:created>
  <dcterms:modified xsi:type="dcterms:W3CDTF">2016-07-20T21:36:28Z</dcterms:modified>
</cp:coreProperties>
</file>