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70"/>
  </p:notesMasterIdLst>
  <p:sldIdLst>
    <p:sldId id="256" r:id="rId3"/>
    <p:sldId id="260" r:id="rId4"/>
    <p:sldId id="267" r:id="rId5"/>
    <p:sldId id="345" r:id="rId6"/>
    <p:sldId id="346" r:id="rId7"/>
    <p:sldId id="347" r:id="rId8"/>
    <p:sldId id="331" r:id="rId9"/>
    <p:sldId id="332" r:id="rId10"/>
    <p:sldId id="287" r:id="rId11"/>
    <p:sldId id="351" r:id="rId12"/>
    <p:sldId id="350" r:id="rId13"/>
    <p:sldId id="367" r:id="rId14"/>
    <p:sldId id="357" r:id="rId15"/>
    <p:sldId id="392" r:id="rId16"/>
    <p:sldId id="353" r:id="rId17"/>
    <p:sldId id="355" r:id="rId18"/>
    <p:sldId id="369" r:id="rId19"/>
    <p:sldId id="359" r:id="rId20"/>
    <p:sldId id="360" r:id="rId21"/>
    <p:sldId id="393" r:id="rId22"/>
    <p:sldId id="385" r:id="rId23"/>
    <p:sldId id="401" r:id="rId24"/>
    <p:sldId id="402" r:id="rId25"/>
    <p:sldId id="403" r:id="rId26"/>
    <p:sldId id="404" r:id="rId27"/>
    <p:sldId id="405" r:id="rId28"/>
    <p:sldId id="406" r:id="rId29"/>
    <p:sldId id="282" r:id="rId30"/>
    <p:sldId id="284" r:id="rId31"/>
    <p:sldId id="281" r:id="rId32"/>
    <p:sldId id="372" r:id="rId33"/>
    <p:sldId id="285" r:id="rId34"/>
    <p:sldId id="325" r:id="rId35"/>
    <p:sldId id="371" r:id="rId36"/>
    <p:sldId id="298" r:id="rId37"/>
    <p:sldId id="299" r:id="rId38"/>
    <p:sldId id="300" r:id="rId39"/>
    <p:sldId id="292" r:id="rId40"/>
    <p:sldId id="376" r:id="rId41"/>
    <p:sldId id="377" r:id="rId42"/>
    <p:sldId id="379" r:id="rId43"/>
    <p:sldId id="380" r:id="rId44"/>
    <p:sldId id="381" r:id="rId45"/>
    <p:sldId id="382" r:id="rId46"/>
    <p:sldId id="383" r:id="rId47"/>
    <p:sldId id="384" r:id="rId48"/>
    <p:sldId id="340" r:id="rId49"/>
    <p:sldId id="342" r:id="rId50"/>
    <p:sldId id="328" r:id="rId51"/>
    <p:sldId id="297" r:id="rId52"/>
    <p:sldId id="301" r:id="rId53"/>
    <p:sldId id="302" r:id="rId54"/>
    <p:sldId id="329" r:id="rId55"/>
    <p:sldId id="387" r:id="rId56"/>
    <p:sldId id="389" r:id="rId57"/>
    <p:sldId id="390" r:id="rId58"/>
    <p:sldId id="394" r:id="rId59"/>
    <p:sldId id="396" r:id="rId60"/>
    <p:sldId id="397" r:id="rId61"/>
    <p:sldId id="398" r:id="rId62"/>
    <p:sldId id="399" r:id="rId63"/>
    <p:sldId id="400" r:id="rId64"/>
    <p:sldId id="344" r:id="rId65"/>
    <p:sldId id="321" r:id="rId66"/>
    <p:sldId id="320" r:id="rId67"/>
    <p:sldId id="322" r:id="rId68"/>
    <p:sldId id="32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84035" autoAdjust="0"/>
  </p:normalViewPr>
  <p:slideViewPr>
    <p:cSldViewPr snapToGrid="0">
      <p:cViewPr varScale="1">
        <p:scale>
          <a:sx n="90" d="100"/>
          <a:sy n="90" d="100"/>
        </p:scale>
        <p:origin x="560" y="60"/>
      </p:cViewPr>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E45F2-9C3E-4613-8E50-FD98568D3321}"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5CACBD18-F099-488F-8E17-0CC6AD3F5316}">
      <dgm:prSet custT="1"/>
      <dgm:spPr/>
      <dgm:t>
        <a:bodyPr/>
        <a:lstStyle/>
        <a:p>
          <a:r>
            <a:rPr lang="en-US" sz="1600" b="0" cap="none" spc="0" dirty="0" smtClean="0">
              <a:ln w="0"/>
              <a:solidFill>
                <a:schemeClr val="tx1"/>
              </a:solidFill>
              <a:effectLst>
                <a:outerShdw blurRad="38100" dist="19050" dir="2700000" algn="tl" rotWithShape="0">
                  <a:schemeClr val="dk1">
                    <a:alpha val="40000"/>
                  </a:schemeClr>
                </a:outerShdw>
              </a:effectLst>
            </a:rPr>
            <a:t>4-mm: 30%</a:t>
          </a:r>
          <a:endParaRPr lang="en-US" sz="1600" b="0" cap="none" spc="0" dirty="0">
            <a:ln w="0"/>
            <a:solidFill>
              <a:schemeClr val="tx1"/>
            </a:solidFill>
            <a:effectLst>
              <a:outerShdw blurRad="38100" dist="19050" dir="2700000" algn="tl" rotWithShape="0">
                <a:schemeClr val="dk1">
                  <a:alpha val="40000"/>
                </a:schemeClr>
              </a:outerShdw>
            </a:effectLst>
          </a:endParaRPr>
        </a:p>
      </dgm:t>
    </dgm:pt>
    <dgm:pt modelId="{12556DE4-2F00-49E4-A520-D1D74D36EEDC}" type="parTrans" cxnId="{B89906C4-D69F-496A-A895-E449F72B0E40}">
      <dgm:prSet/>
      <dgm:spPr/>
      <dgm:t>
        <a:bodyPr/>
        <a:lstStyle/>
        <a:p>
          <a:endParaRPr lang="en-US" sz="2000" b="0" cap="none" spc="0">
            <a:ln w="0"/>
            <a:solidFill>
              <a:schemeClr val="tx1"/>
            </a:solidFill>
            <a:effectLst>
              <a:outerShdw blurRad="38100" dist="19050" dir="2700000" algn="tl" rotWithShape="0">
                <a:schemeClr val="dk1">
                  <a:alpha val="40000"/>
                </a:schemeClr>
              </a:outerShdw>
            </a:effectLst>
          </a:endParaRPr>
        </a:p>
      </dgm:t>
    </dgm:pt>
    <dgm:pt modelId="{7C2C1093-D09D-48B6-996D-29F2DE1FDA5C}" type="sibTrans" cxnId="{B89906C4-D69F-496A-A895-E449F72B0E40}">
      <dgm:prSet custT="1"/>
      <dgm:spPr/>
      <dgm:t>
        <a:bodyPr/>
        <a:lstStyle/>
        <a:p>
          <a:endParaRPr lang="en-US" sz="4000" b="0" cap="none" spc="0">
            <a:ln w="0"/>
            <a:solidFill>
              <a:schemeClr val="tx1"/>
            </a:solidFill>
            <a:effectLst>
              <a:outerShdw blurRad="38100" dist="19050" dir="2700000" algn="tl" rotWithShape="0">
                <a:schemeClr val="dk1">
                  <a:alpha val="40000"/>
                </a:schemeClr>
              </a:outerShdw>
            </a:effectLst>
          </a:endParaRPr>
        </a:p>
      </dgm:t>
    </dgm:pt>
    <dgm:pt modelId="{871D6E8F-EE55-45E6-B1F0-4D2B16397EBB}">
      <dgm:prSet custT="1"/>
      <dgm:spPr/>
      <dgm:t>
        <a:bodyPr/>
        <a:lstStyle/>
        <a:p>
          <a:r>
            <a:rPr lang="en-US" sz="1600" b="0" cap="none" spc="0" smtClean="0">
              <a:ln w="0"/>
              <a:solidFill>
                <a:schemeClr val="tx1"/>
              </a:solidFill>
              <a:effectLst>
                <a:outerShdw blurRad="38100" dist="19050" dir="2700000" algn="tl" rotWithShape="0">
                  <a:schemeClr val="dk1">
                    <a:alpha val="40000"/>
                  </a:schemeClr>
                </a:outerShdw>
              </a:effectLst>
            </a:rPr>
            <a:t>5-mm: 20%</a:t>
          </a:r>
          <a:endParaRPr lang="en-US" sz="1600" b="0" cap="none" spc="0">
            <a:ln w="0"/>
            <a:solidFill>
              <a:schemeClr val="tx1"/>
            </a:solidFill>
            <a:effectLst>
              <a:outerShdw blurRad="38100" dist="19050" dir="2700000" algn="tl" rotWithShape="0">
                <a:schemeClr val="dk1">
                  <a:alpha val="40000"/>
                </a:schemeClr>
              </a:outerShdw>
            </a:effectLst>
          </a:endParaRPr>
        </a:p>
      </dgm:t>
    </dgm:pt>
    <dgm:pt modelId="{94C42BEB-2717-4150-B882-738E8868B696}" type="parTrans" cxnId="{AB8ED044-80B6-4ED2-B8EA-F4471943784E}">
      <dgm:prSet/>
      <dgm:spPr/>
      <dgm:t>
        <a:bodyPr/>
        <a:lstStyle/>
        <a:p>
          <a:endParaRPr lang="en-US" sz="2000" b="0" cap="none" spc="0">
            <a:ln w="0"/>
            <a:solidFill>
              <a:schemeClr val="tx1"/>
            </a:solidFill>
            <a:effectLst>
              <a:outerShdw blurRad="38100" dist="19050" dir="2700000" algn="tl" rotWithShape="0">
                <a:schemeClr val="dk1">
                  <a:alpha val="40000"/>
                </a:schemeClr>
              </a:outerShdw>
            </a:effectLst>
          </a:endParaRPr>
        </a:p>
      </dgm:t>
    </dgm:pt>
    <dgm:pt modelId="{38B0E425-A58A-4BFF-9EB7-C6119A1A7E88}" type="sibTrans" cxnId="{AB8ED044-80B6-4ED2-B8EA-F4471943784E}">
      <dgm:prSet custT="1"/>
      <dgm:spPr/>
      <dgm:t>
        <a:bodyPr/>
        <a:lstStyle/>
        <a:p>
          <a:pPr defTabSz="711200">
            <a:lnSpc>
              <a:spcPct val="90000"/>
            </a:lnSpc>
            <a:spcBef>
              <a:spcPct val="0"/>
            </a:spcBef>
            <a:spcAft>
              <a:spcPct val="35000"/>
            </a:spcAft>
          </a:pPr>
          <a:endParaRPr lang="en-US" sz="4000" b="0" cap="none" spc="0" dirty="0">
            <a:ln w="0"/>
            <a:solidFill>
              <a:schemeClr val="tx1"/>
            </a:solidFill>
            <a:effectLst>
              <a:outerShdw blurRad="38100" dist="19050" dir="2700000" algn="tl" rotWithShape="0">
                <a:schemeClr val="dk1">
                  <a:alpha val="40000"/>
                </a:schemeClr>
              </a:outerShdw>
            </a:effectLst>
          </a:endParaRPr>
        </a:p>
      </dgm:t>
    </dgm:pt>
    <dgm:pt modelId="{ACDC5D29-16FC-4D07-A886-DDEEAE27350D}">
      <dgm:prSet custT="1"/>
      <dgm:spPr/>
      <dgm:t>
        <a:bodyPr/>
        <a:lstStyle/>
        <a:p>
          <a:r>
            <a:rPr lang="en-US" sz="1600" b="0" cap="none" spc="0" dirty="0" smtClean="0">
              <a:ln w="0"/>
              <a:solidFill>
                <a:schemeClr val="tx1"/>
              </a:solidFill>
              <a:effectLst>
                <a:outerShdw blurRad="38100" dist="19050" dir="2700000" algn="tl" rotWithShape="0">
                  <a:schemeClr val="dk1">
                    <a:alpha val="40000"/>
                  </a:schemeClr>
                </a:outerShdw>
              </a:effectLst>
            </a:rPr>
            <a:t>6-mm: 20%</a:t>
          </a:r>
          <a:endParaRPr lang="en-US" sz="1600" b="0" cap="none" spc="0" dirty="0">
            <a:ln w="0"/>
            <a:solidFill>
              <a:schemeClr val="tx1"/>
            </a:solidFill>
            <a:effectLst>
              <a:outerShdw blurRad="38100" dist="19050" dir="2700000" algn="tl" rotWithShape="0">
                <a:schemeClr val="dk1">
                  <a:alpha val="40000"/>
                </a:schemeClr>
              </a:outerShdw>
            </a:effectLst>
          </a:endParaRPr>
        </a:p>
      </dgm:t>
    </dgm:pt>
    <dgm:pt modelId="{2028166D-CC97-4207-B037-C2F345C5B4F1}" type="parTrans" cxnId="{08DE035E-4027-4FAB-A545-67D8682AF28B}">
      <dgm:prSet/>
      <dgm:spPr/>
      <dgm:t>
        <a:bodyPr/>
        <a:lstStyle/>
        <a:p>
          <a:endParaRPr lang="en-US" sz="2000" b="0" cap="none" spc="0">
            <a:ln w="0"/>
            <a:solidFill>
              <a:schemeClr val="tx1"/>
            </a:solidFill>
            <a:effectLst>
              <a:outerShdw blurRad="38100" dist="19050" dir="2700000" algn="tl" rotWithShape="0">
                <a:schemeClr val="dk1">
                  <a:alpha val="40000"/>
                </a:schemeClr>
              </a:outerShdw>
            </a:effectLst>
          </a:endParaRPr>
        </a:p>
      </dgm:t>
    </dgm:pt>
    <dgm:pt modelId="{DB6A9067-DC3F-4BCD-A1FA-E53EE67FBE6A}" type="sibTrans" cxnId="{08DE035E-4027-4FAB-A545-67D8682AF28B}">
      <dgm:prSet custT="1"/>
      <dgm:spPr/>
      <dgm:t>
        <a:bodyPr/>
        <a:lstStyle/>
        <a:p>
          <a:endParaRPr lang="en-US" sz="4000" b="0" cap="none" spc="0">
            <a:ln w="0"/>
            <a:solidFill>
              <a:schemeClr val="tx1"/>
            </a:solidFill>
            <a:effectLst>
              <a:outerShdw blurRad="38100" dist="19050" dir="2700000" algn="tl" rotWithShape="0">
                <a:schemeClr val="dk1">
                  <a:alpha val="40000"/>
                </a:schemeClr>
              </a:outerShdw>
            </a:effectLst>
          </a:endParaRPr>
        </a:p>
      </dgm:t>
    </dgm:pt>
    <dgm:pt modelId="{7E49404A-0AFE-45DA-953E-FFEC9F704532}">
      <dgm:prSet custT="1"/>
      <dgm:spPr/>
      <dgm:t>
        <a:bodyPr/>
        <a:lstStyle/>
        <a:p>
          <a:r>
            <a:rPr lang="en-US" sz="1600" b="0" cap="none" spc="0" dirty="0" smtClean="0">
              <a:ln w="0"/>
              <a:solidFill>
                <a:schemeClr val="tx1"/>
              </a:solidFill>
              <a:effectLst>
                <a:outerShdw blurRad="38100" dist="19050" dir="2700000" algn="tl" rotWithShape="0">
                  <a:schemeClr val="dk1">
                    <a:alpha val="40000"/>
                  </a:schemeClr>
                </a:outerShdw>
              </a:effectLst>
            </a:rPr>
            <a:t>8-mm: 30%</a:t>
          </a:r>
          <a:endParaRPr lang="en-US" sz="1600" b="0" cap="none" spc="0" dirty="0">
            <a:ln w="0"/>
            <a:solidFill>
              <a:schemeClr val="tx1"/>
            </a:solidFill>
            <a:effectLst>
              <a:outerShdw blurRad="38100" dist="19050" dir="2700000" algn="tl" rotWithShape="0">
                <a:schemeClr val="dk1">
                  <a:alpha val="40000"/>
                </a:schemeClr>
              </a:outerShdw>
            </a:effectLst>
          </a:endParaRPr>
        </a:p>
      </dgm:t>
    </dgm:pt>
    <dgm:pt modelId="{22E43523-806B-4A77-A1F4-0DB58EB7B5C0}" type="parTrans" cxnId="{94540D66-7EA9-4605-B7E2-A07FEFD1BDB5}">
      <dgm:prSet/>
      <dgm:spPr/>
      <dgm:t>
        <a:bodyPr/>
        <a:lstStyle/>
        <a:p>
          <a:endParaRPr lang="en-US" sz="2000" b="0" cap="none" spc="0">
            <a:ln w="0"/>
            <a:solidFill>
              <a:schemeClr val="tx1"/>
            </a:solidFill>
            <a:effectLst>
              <a:outerShdw blurRad="38100" dist="19050" dir="2700000" algn="tl" rotWithShape="0">
                <a:schemeClr val="dk1">
                  <a:alpha val="40000"/>
                </a:schemeClr>
              </a:outerShdw>
            </a:effectLst>
          </a:endParaRPr>
        </a:p>
      </dgm:t>
    </dgm:pt>
    <dgm:pt modelId="{E7777E6C-6785-43F6-93A2-50801C753FD3}" type="sibTrans" cxnId="{94540D66-7EA9-4605-B7E2-A07FEFD1BDB5}">
      <dgm:prSet custT="1"/>
      <dgm:spPr/>
      <dgm:t>
        <a:bodyPr/>
        <a:lstStyle/>
        <a:p>
          <a:endParaRPr lang="en-US" sz="4000" b="0" cap="none" spc="0">
            <a:ln w="0"/>
            <a:solidFill>
              <a:schemeClr val="tx1"/>
            </a:solidFill>
            <a:effectLst>
              <a:outerShdw blurRad="38100" dist="19050" dir="2700000" algn="tl" rotWithShape="0">
                <a:schemeClr val="dk1">
                  <a:alpha val="40000"/>
                </a:schemeClr>
              </a:outerShdw>
            </a:effectLst>
          </a:endParaRPr>
        </a:p>
      </dgm:t>
    </dgm:pt>
    <dgm:pt modelId="{5DE96F64-CCC0-4F31-9735-15BDE7AEECCE}" type="pres">
      <dgm:prSet presAssocID="{83FE45F2-9C3E-4613-8E50-FD98568D3321}" presName="Name0" presStyleCnt="0">
        <dgm:presLayoutVars>
          <dgm:chMax/>
          <dgm:chPref/>
          <dgm:dir/>
          <dgm:animLvl val="lvl"/>
        </dgm:presLayoutVars>
      </dgm:prSet>
      <dgm:spPr/>
      <dgm:t>
        <a:bodyPr/>
        <a:lstStyle/>
        <a:p>
          <a:endParaRPr lang="en-US"/>
        </a:p>
      </dgm:t>
    </dgm:pt>
    <dgm:pt modelId="{64ADBC8B-4EC9-4C35-B8F6-35FE12439F9E}" type="pres">
      <dgm:prSet presAssocID="{5CACBD18-F099-488F-8E17-0CC6AD3F5316}" presName="composite" presStyleCnt="0"/>
      <dgm:spPr/>
    </dgm:pt>
    <dgm:pt modelId="{C9434FB2-2F60-4C00-A4FE-C67782BF51DE}" type="pres">
      <dgm:prSet presAssocID="{5CACBD18-F099-488F-8E17-0CC6AD3F5316}" presName="Parent1" presStyleLbl="node1" presStyleIdx="0" presStyleCnt="8">
        <dgm:presLayoutVars>
          <dgm:chMax val="1"/>
          <dgm:chPref val="1"/>
          <dgm:bulletEnabled val="1"/>
        </dgm:presLayoutVars>
      </dgm:prSet>
      <dgm:spPr/>
      <dgm:t>
        <a:bodyPr/>
        <a:lstStyle/>
        <a:p>
          <a:endParaRPr lang="en-US"/>
        </a:p>
      </dgm:t>
    </dgm:pt>
    <dgm:pt modelId="{8FEF426B-1EA7-42D5-BEE8-4E04A1E89FD3}" type="pres">
      <dgm:prSet presAssocID="{5CACBD18-F099-488F-8E17-0CC6AD3F5316}" presName="Childtext1" presStyleLbl="revTx" presStyleIdx="0" presStyleCnt="4">
        <dgm:presLayoutVars>
          <dgm:chMax val="0"/>
          <dgm:chPref val="0"/>
          <dgm:bulletEnabled val="1"/>
        </dgm:presLayoutVars>
      </dgm:prSet>
      <dgm:spPr/>
    </dgm:pt>
    <dgm:pt modelId="{39CD6DA4-EF57-4A9B-8156-6386F052310C}" type="pres">
      <dgm:prSet presAssocID="{5CACBD18-F099-488F-8E17-0CC6AD3F5316}" presName="BalanceSpacing" presStyleCnt="0"/>
      <dgm:spPr/>
    </dgm:pt>
    <dgm:pt modelId="{96F6D37D-3836-41BA-9AD8-14D8A37583B5}" type="pres">
      <dgm:prSet presAssocID="{5CACBD18-F099-488F-8E17-0CC6AD3F5316}" presName="BalanceSpacing1" presStyleCnt="0"/>
      <dgm:spPr/>
    </dgm:pt>
    <dgm:pt modelId="{0C83D70E-EDCD-4BA0-A174-F76D890B311A}" type="pres">
      <dgm:prSet presAssocID="{7C2C1093-D09D-48B6-996D-29F2DE1FDA5C}" presName="Accent1Text" presStyleLbl="node1" presStyleIdx="1" presStyleCnt="8"/>
      <dgm:spPr/>
      <dgm:t>
        <a:bodyPr/>
        <a:lstStyle/>
        <a:p>
          <a:endParaRPr lang="en-US"/>
        </a:p>
      </dgm:t>
    </dgm:pt>
    <dgm:pt modelId="{6F0934A9-3613-4689-A11D-3442871EF120}" type="pres">
      <dgm:prSet presAssocID="{7C2C1093-D09D-48B6-996D-29F2DE1FDA5C}" presName="spaceBetweenRectangles" presStyleCnt="0"/>
      <dgm:spPr/>
    </dgm:pt>
    <dgm:pt modelId="{8B57A4E6-5C2C-4609-BC3B-BAC81D8803FF}" type="pres">
      <dgm:prSet presAssocID="{871D6E8F-EE55-45E6-B1F0-4D2B16397EBB}" presName="composite" presStyleCnt="0"/>
      <dgm:spPr/>
    </dgm:pt>
    <dgm:pt modelId="{16D48969-B973-4F35-AE4F-8CCE60D11574}" type="pres">
      <dgm:prSet presAssocID="{871D6E8F-EE55-45E6-B1F0-4D2B16397EBB}" presName="Parent1" presStyleLbl="node1" presStyleIdx="2" presStyleCnt="8">
        <dgm:presLayoutVars>
          <dgm:chMax val="1"/>
          <dgm:chPref val="1"/>
          <dgm:bulletEnabled val="1"/>
        </dgm:presLayoutVars>
      </dgm:prSet>
      <dgm:spPr/>
      <dgm:t>
        <a:bodyPr/>
        <a:lstStyle/>
        <a:p>
          <a:endParaRPr lang="en-US"/>
        </a:p>
      </dgm:t>
    </dgm:pt>
    <dgm:pt modelId="{C13196FB-D08A-45FD-9064-20272B70513A}" type="pres">
      <dgm:prSet presAssocID="{871D6E8F-EE55-45E6-B1F0-4D2B16397EBB}" presName="Childtext1" presStyleLbl="revTx" presStyleIdx="1" presStyleCnt="4">
        <dgm:presLayoutVars>
          <dgm:chMax val="0"/>
          <dgm:chPref val="0"/>
          <dgm:bulletEnabled val="1"/>
        </dgm:presLayoutVars>
      </dgm:prSet>
      <dgm:spPr/>
    </dgm:pt>
    <dgm:pt modelId="{699B0292-5D79-49C0-8429-8B6F5ED2F1B3}" type="pres">
      <dgm:prSet presAssocID="{871D6E8F-EE55-45E6-B1F0-4D2B16397EBB}" presName="BalanceSpacing" presStyleCnt="0"/>
      <dgm:spPr/>
    </dgm:pt>
    <dgm:pt modelId="{19FCCE99-8B15-4CD0-879F-B59942D7B754}" type="pres">
      <dgm:prSet presAssocID="{871D6E8F-EE55-45E6-B1F0-4D2B16397EBB}" presName="BalanceSpacing1" presStyleCnt="0"/>
      <dgm:spPr/>
    </dgm:pt>
    <dgm:pt modelId="{69163044-760B-47E1-AE2B-EBAF622764F9}" type="pres">
      <dgm:prSet presAssocID="{38B0E425-A58A-4BFF-9EB7-C6119A1A7E88}" presName="Accent1Text" presStyleLbl="node1" presStyleIdx="3" presStyleCnt="8" custLinFactNeighborY="-1532"/>
      <dgm:spPr/>
      <dgm:t>
        <a:bodyPr/>
        <a:lstStyle/>
        <a:p>
          <a:endParaRPr lang="en-US"/>
        </a:p>
      </dgm:t>
    </dgm:pt>
    <dgm:pt modelId="{B80FBE30-7EEE-4709-B519-322C1F323B90}" type="pres">
      <dgm:prSet presAssocID="{38B0E425-A58A-4BFF-9EB7-C6119A1A7E88}" presName="spaceBetweenRectangles" presStyleCnt="0"/>
      <dgm:spPr/>
    </dgm:pt>
    <dgm:pt modelId="{44C210DB-A0A9-4A04-9EBE-8C52F920B63C}" type="pres">
      <dgm:prSet presAssocID="{ACDC5D29-16FC-4D07-A886-DDEEAE27350D}" presName="composite" presStyleCnt="0"/>
      <dgm:spPr/>
    </dgm:pt>
    <dgm:pt modelId="{689AAD29-E7F9-4E4D-A07C-4986844B4E46}" type="pres">
      <dgm:prSet presAssocID="{ACDC5D29-16FC-4D07-A886-DDEEAE27350D}" presName="Parent1" presStyleLbl="node1" presStyleIdx="4" presStyleCnt="8" custLinFactNeighborX="-4942" custLinFactNeighborY="0">
        <dgm:presLayoutVars>
          <dgm:chMax val="1"/>
          <dgm:chPref val="1"/>
          <dgm:bulletEnabled val="1"/>
        </dgm:presLayoutVars>
      </dgm:prSet>
      <dgm:spPr/>
      <dgm:t>
        <a:bodyPr/>
        <a:lstStyle/>
        <a:p>
          <a:endParaRPr lang="en-US"/>
        </a:p>
      </dgm:t>
    </dgm:pt>
    <dgm:pt modelId="{64735374-430F-4D5B-884D-CAD826409014}" type="pres">
      <dgm:prSet presAssocID="{ACDC5D29-16FC-4D07-A886-DDEEAE27350D}" presName="Childtext1" presStyleLbl="revTx" presStyleIdx="2" presStyleCnt="4">
        <dgm:presLayoutVars>
          <dgm:chMax val="0"/>
          <dgm:chPref val="0"/>
          <dgm:bulletEnabled val="1"/>
        </dgm:presLayoutVars>
      </dgm:prSet>
      <dgm:spPr/>
    </dgm:pt>
    <dgm:pt modelId="{50664AA3-CE5E-497D-AE93-F7C396E9089A}" type="pres">
      <dgm:prSet presAssocID="{ACDC5D29-16FC-4D07-A886-DDEEAE27350D}" presName="BalanceSpacing" presStyleCnt="0"/>
      <dgm:spPr/>
    </dgm:pt>
    <dgm:pt modelId="{94CE7F96-F2F1-4C2F-A5A8-5AF37BB6068F}" type="pres">
      <dgm:prSet presAssocID="{ACDC5D29-16FC-4D07-A886-DDEEAE27350D}" presName="BalanceSpacing1" presStyleCnt="0"/>
      <dgm:spPr/>
    </dgm:pt>
    <dgm:pt modelId="{C7A17562-2318-4758-A7B6-325B05F1F4C2}" type="pres">
      <dgm:prSet presAssocID="{DB6A9067-DC3F-4BCD-A1FA-E53EE67FBE6A}" presName="Accent1Text" presStyleLbl="node1" presStyleIdx="5" presStyleCnt="8"/>
      <dgm:spPr/>
      <dgm:t>
        <a:bodyPr/>
        <a:lstStyle/>
        <a:p>
          <a:endParaRPr lang="en-US"/>
        </a:p>
      </dgm:t>
    </dgm:pt>
    <dgm:pt modelId="{AA9D885D-9701-4D93-9316-F1B578F11BD2}" type="pres">
      <dgm:prSet presAssocID="{DB6A9067-DC3F-4BCD-A1FA-E53EE67FBE6A}" presName="spaceBetweenRectangles" presStyleCnt="0"/>
      <dgm:spPr/>
    </dgm:pt>
    <dgm:pt modelId="{633EED98-BEBA-4C43-B419-D9F59FAF62AF}" type="pres">
      <dgm:prSet presAssocID="{7E49404A-0AFE-45DA-953E-FFEC9F704532}" presName="composite" presStyleCnt="0"/>
      <dgm:spPr/>
    </dgm:pt>
    <dgm:pt modelId="{68AFF92C-08E0-4FC6-AA5D-FD725514AD0E}" type="pres">
      <dgm:prSet presAssocID="{7E49404A-0AFE-45DA-953E-FFEC9F704532}" presName="Parent1" presStyleLbl="node1" presStyleIdx="6" presStyleCnt="8">
        <dgm:presLayoutVars>
          <dgm:chMax val="1"/>
          <dgm:chPref val="1"/>
          <dgm:bulletEnabled val="1"/>
        </dgm:presLayoutVars>
      </dgm:prSet>
      <dgm:spPr/>
      <dgm:t>
        <a:bodyPr/>
        <a:lstStyle/>
        <a:p>
          <a:endParaRPr lang="en-US"/>
        </a:p>
      </dgm:t>
    </dgm:pt>
    <dgm:pt modelId="{BD9C2CE1-7C54-44D4-889B-71F466E208CC}" type="pres">
      <dgm:prSet presAssocID="{7E49404A-0AFE-45DA-953E-FFEC9F704532}" presName="Childtext1" presStyleLbl="revTx" presStyleIdx="3" presStyleCnt="4">
        <dgm:presLayoutVars>
          <dgm:chMax val="0"/>
          <dgm:chPref val="0"/>
          <dgm:bulletEnabled val="1"/>
        </dgm:presLayoutVars>
      </dgm:prSet>
      <dgm:spPr/>
    </dgm:pt>
    <dgm:pt modelId="{F4542614-152B-4E0C-B705-D00C955421BA}" type="pres">
      <dgm:prSet presAssocID="{7E49404A-0AFE-45DA-953E-FFEC9F704532}" presName="BalanceSpacing" presStyleCnt="0"/>
      <dgm:spPr/>
    </dgm:pt>
    <dgm:pt modelId="{31220255-0AFB-4FEF-8E4F-B624765FCB0B}" type="pres">
      <dgm:prSet presAssocID="{7E49404A-0AFE-45DA-953E-FFEC9F704532}" presName="BalanceSpacing1" presStyleCnt="0"/>
      <dgm:spPr/>
    </dgm:pt>
    <dgm:pt modelId="{79B7A8DB-9F5F-4C4F-80E9-2119E194C95D}" type="pres">
      <dgm:prSet presAssocID="{E7777E6C-6785-43F6-93A2-50801C753FD3}" presName="Accent1Text" presStyleLbl="node1" presStyleIdx="7" presStyleCnt="8"/>
      <dgm:spPr/>
      <dgm:t>
        <a:bodyPr/>
        <a:lstStyle/>
        <a:p>
          <a:endParaRPr lang="en-US"/>
        </a:p>
      </dgm:t>
    </dgm:pt>
  </dgm:ptLst>
  <dgm:cxnLst>
    <dgm:cxn modelId="{08DE035E-4027-4FAB-A545-67D8682AF28B}" srcId="{83FE45F2-9C3E-4613-8E50-FD98568D3321}" destId="{ACDC5D29-16FC-4D07-A886-DDEEAE27350D}" srcOrd="2" destOrd="0" parTransId="{2028166D-CC97-4207-B037-C2F345C5B4F1}" sibTransId="{DB6A9067-DC3F-4BCD-A1FA-E53EE67FBE6A}"/>
    <dgm:cxn modelId="{B89906C4-D69F-496A-A895-E449F72B0E40}" srcId="{83FE45F2-9C3E-4613-8E50-FD98568D3321}" destId="{5CACBD18-F099-488F-8E17-0CC6AD3F5316}" srcOrd="0" destOrd="0" parTransId="{12556DE4-2F00-49E4-A520-D1D74D36EEDC}" sibTransId="{7C2C1093-D09D-48B6-996D-29F2DE1FDA5C}"/>
    <dgm:cxn modelId="{3950864F-180A-4C33-B174-9D0C3EC7E529}" type="presOf" srcId="{871D6E8F-EE55-45E6-B1F0-4D2B16397EBB}" destId="{16D48969-B973-4F35-AE4F-8CCE60D11574}" srcOrd="0" destOrd="0" presId="urn:microsoft.com/office/officeart/2008/layout/AlternatingHexagons"/>
    <dgm:cxn modelId="{AAB139F4-2FD6-48D3-8412-97881B7E7D4A}" type="presOf" srcId="{7C2C1093-D09D-48B6-996D-29F2DE1FDA5C}" destId="{0C83D70E-EDCD-4BA0-A174-F76D890B311A}" srcOrd="0" destOrd="0" presId="urn:microsoft.com/office/officeart/2008/layout/AlternatingHexagons"/>
    <dgm:cxn modelId="{A578E57E-0821-401E-9860-B41B060DB0FD}" type="presOf" srcId="{E7777E6C-6785-43F6-93A2-50801C753FD3}" destId="{79B7A8DB-9F5F-4C4F-80E9-2119E194C95D}" srcOrd="0" destOrd="0" presId="urn:microsoft.com/office/officeart/2008/layout/AlternatingHexagons"/>
    <dgm:cxn modelId="{B96B2064-5385-44E6-B846-57C00204EA51}" type="presOf" srcId="{83FE45F2-9C3E-4613-8E50-FD98568D3321}" destId="{5DE96F64-CCC0-4F31-9735-15BDE7AEECCE}" srcOrd="0" destOrd="0" presId="urn:microsoft.com/office/officeart/2008/layout/AlternatingHexagons"/>
    <dgm:cxn modelId="{EBF433E9-D537-4BED-A982-CB08BC76BA6A}" type="presOf" srcId="{ACDC5D29-16FC-4D07-A886-DDEEAE27350D}" destId="{689AAD29-E7F9-4E4D-A07C-4986844B4E46}" srcOrd="0" destOrd="0" presId="urn:microsoft.com/office/officeart/2008/layout/AlternatingHexagons"/>
    <dgm:cxn modelId="{AB8ED044-80B6-4ED2-B8EA-F4471943784E}" srcId="{83FE45F2-9C3E-4613-8E50-FD98568D3321}" destId="{871D6E8F-EE55-45E6-B1F0-4D2B16397EBB}" srcOrd="1" destOrd="0" parTransId="{94C42BEB-2717-4150-B882-738E8868B696}" sibTransId="{38B0E425-A58A-4BFF-9EB7-C6119A1A7E88}"/>
    <dgm:cxn modelId="{48EDA897-B6AD-43DF-B9CD-F46B9FB9F260}" type="presOf" srcId="{38B0E425-A58A-4BFF-9EB7-C6119A1A7E88}" destId="{69163044-760B-47E1-AE2B-EBAF622764F9}" srcOrd="0" destOrd="0" presId="urn:microsoft.com/office/officeart/2008/layout/AlternatingHexagons"/>
    <dgm:cxn modelId="{F36B7C2B-DF46-4CCC-A2F0-DA1E296B462C}" type="presOf" srcId="{DB6A9067-DC3F-4BCD-A1FA-E53EE67FBE6A}" destId="{C7A17562-2318-4758-A7B6-325B05F1F4C2}" srcOrd="0" destOrd="0" presId="urn:microsoft.com/office/officeart/2008/layout/AlternatingHexagons"/>
    <dgm:cxn modelId="{94540D66-7EA9-4605-B7E2-A07FEFD1BDB5}" srcId="{83FE45F2-9C3E-4613-8E50-FD98568D3321}" destId="{7E49404A-0AFE-45DA-953E-FFEC9F704532}" srcOrd="3" destOrd="0" parTransId="{22E43523-806B-4A77-A1F4-0DB58EB7B5C0}" sibTransId="{E7777E6C-6785-43F6-93A2-50801C753FD3}"/>
    <dgm:cxn modelId="{FF7CF9AC-CB5B-4545-9972-59AD6927A0BC}" type="presOf" srcId="{7E49404A-0AFE-45DA-953E-FFEC9F704532}" destId="{68AFF92C-08E0-4FC6-AA5D-FD725514AD0E}" srcOrd="0" destOrd="0" presId="urn:microsoft.com/office/officeart/2008/layout/AlternatingHexagons"/>
    <dgm:cxn modelId="{CB3965FD-F87F-4146-BE39-241BADA0AA98}" type="presOf" srcId="{5CACBD18-F099-488F-8E17-0CC6AD3F5316}" destId="{C9434FB2-2F60-4C00-A4FE-C67782BF51DE}" srcOrd="0" destOrd="0" presId="urn:microsoft.com/office/officeart/2008/layout/AlternatingHexagons"/>
    <dgm:cxn modelId="{47893112-FC0F-4F2D-BD8E-F9A691EC53F8}" type="presParOf" srcId="{5DE96F64-CCC0-4F31-9735-15BDE7AEECCE}" destId="{64ADBC8B-4EC9-4C35-B8F6-35FE12439F9E}" srcOrd="0" destOrd="0" presId="urn:microsoft.com/office/officeart/2008/layout/AlternatingHexagons"/>
    <dgm:cxn modelId="{C1175E68-17A8-431A-A1BC-41CF45C3B99E}" type="presParOf" srcId="{64ADBC8B-4EC9-4C35-B8F6-35FE12439F9E}" destId="{C9434FB2-2F60-4C00-A4FE-C67782BF51DE}" srcOrd="0" destOrd="0" presId="urn:microsoft.com/office/officeart/2008/layout/AlternatingHexagons"/>
    <dgm:cxn modelId="{DFF82AAD-D391-42D9-B2F9-5F5EEF5790E5}" type="presParOf" srcId="{64ADBC8B-4EC9-4C35-B8F6-35FE12439F9E}" destId="{8FEF426B-1EA7-42D5-BEE8-4E04A1E89FD3}" srcOrd="1" destOrd="0" presId="urn:microsoft.com/office/officeart/2008/layout/AlternatingHexagons"/>
    <dgm:cxn modelId="{E633577A-DDD4-4EF8-830E-7B650DCA9AEA}" type="presParOf" srcId="{64ADBC8B-4EC9-4C35-B8F6-35FE12439F9E}" destId="{39CD6DA4-EF57-4A9B-8156-6386F052310C}" srcOrd="2" destOrd="0" presId="urn:microsoft.com/office/officeart/2008/layout/AlternatingHexagons"/>
    <dgm:cxn modelId="{86645875-FE4A-4793-BC23-6A345926B20E}" type="presParOf" srcId="{64ADBC8B-4EC9-4C35-B8F6-35FE12439F9E}" destId="{96F6D37D-3836-41BA-9AD8-14D8A37583B5}" srcOrd="3" destOrd="0" presId="urn:microsoft.com/office/officeart/2008/layout/AlternatingHexagons"/>
    <dgm:cxn modelId="{3101C8F1-A539-4574-BF4E-96DEA8632978}" type="presParOf" srcId="{64ADBC8B-4EC9-4C35-B8F6-35FE12439F9E}" destId="{0C83D70E-EDCD-4BA0-A174-F76D890B311A}" srcOrd="4" destOrd="0" presId="urn:microsoft.com/office/officeart/2008/layout/AlternatingHexagons"/>
    <dgm:cxn modelId="{23820123-EA3D-4DE6-915C-1C9D21F790FC}" type="presParOf" srcId="{5DE96F64-CCC0-4F31-9735-15BDE7AEECCE}" destId="{6F0934A9-3613-4689-A11D-3442871EF120}" srcOrd="1" destOrd="0" presId="urn:microsoft.com/office/officeart/2008/layout/AlternatingHexagons"/>
    <dgm:cxn modelId="{57EE687F-6348-4F9B-8C99-1A0262A70249}" type="presParOf" srcId="{5DE96F64-CCC0-4F31-9735-15BDE7AEECCE}" destId="{8B57A4E6-5C2C-4609-BC3B-BAC81D8803FF}" srcOrd="2" destOrd="0" presId="urn:microsoft.com/office/officeart/2008/layout/AlternatingHexagons"/>
    <dgm:cxn modelId="{22036B03-0679-492A-BA45-3BD585EAAC8E}" type="presParOf" srcId="{8B57A4E6-5C2C-4609-BC3B-BAC81D8803FF}" destId="{16D48969-B973-4F35-AE4F-8CCE60D11574}" srcOrd="0" destOrd="0" presId="urn:microsoft.com/office/officeart/2008/layout/AlternatingHexagons"/>
    <dgm:cxn modelId="{571F1987-D086-4588-9C1A-D58286FD703F}" type="presParOf" srcId="{8B57A4E6-5C2C-4609-BC3B-BAC81D8803FF}" destId="{C13196FB-D08A-45FD-9064-20272B70513A}" srcOrd="1" destOrd="0" presId="urn:microsoft.com/office/officeart/2008/layout/AlternatingHexagons"/>
    <dgm:cxn modelId="{F679A9EF-4658-47F0-98D6-FC8165B30008}" type="presParOf" srcId="{8B57A4E6-5C2C-4609-BC3B-BAC81D8803FF}" destId="{699B0292-5D79-49C0-8429-8B6F5ED2F1B3}" srcOrd="2" destOrd="0" presId="urn:microsoft.com/office/officeart/2008/layout/AlternatingHexagons"/>
    <dgm:cxn modelId="{F5C4CF27-4636-4329-9FF4-EF346A856A87}" type="presParOf" srcId="{8B57A4E6-5C2C-4609-BC3B-BAC81D8803FF}" destId="{19FCCE99-8B15-4CD0-879F-B59942D7B754}" srcOrd="3" destOrd="0" presId="urn:microsoft.com/office/officeart/2008/layout/AlternatingHexagons"/>
    <dgm:cxn modelId="{7C019C8E-C55C-404B-B80D-84AFC713B8C6}" type="presParOf" srcId="{8B57A4E6-5C2C-4609-BC3B-BAC81D8803FF}" destId="{69163044-760B-47E1-AE2B-EBAF622764F9}" srcOrd="4" destOrd="0" presId="urn:microsoft.com/office/officeart/2008/layout/AlternatingHexagons"/>
    <dgm:cxn modelId="{3F67B535-44BF-4785-B6D9-7B60F6FB191A}" type="presParOf" srcId="{5DE96F64-CCC0-4F31-9735-15BDE7AEECCE}" destId="{B80FBE30-7EEE-4709-B519-322C1F323B90}" srcOrd="3" destOrd="0" presId="urn:microsoft.com/office/officeart/2008/layout/AlternatingHexagons"/>
    <dgm:cxn modelId="{63D90DA9-BF0F-4D4A-88BD-B4D05043ED40}" type="presParOf" srcId="{5DE96F64-CCC0-4F31-9735-15BDE7AEECCE}" destId="{44C210DB-A0A9-4A04-9EBE-8C52F920B63C}" srcOrd="4" destOrd="0" presId="urn:microsoft.com/office/officeart/2008/layout/AlternatingHexagons"/>
    <dgm:cxn modelId="{25FB9E60-2542-4166-84BE-99CF9816895A}" type="presParOf" srcId="{44C210DB-A0A9-4A04-9EBE-8C52F920B63C}" destId="{689AAD29-E7F9-4E4D-A07C-4986844B4E46}" srcOrd="0" destOrd="0" presId="urn:microsoft.com/office/officeart/2008/layout/AlternatingHexagons"/>
    <dgm:cxn modelId="{A8FBC8A6-5A64-4A6C-98F1-6451C70FBB14}" type="presParOf" srcId="{44C210DB-A0A9-4A04-9EBE-8C52F920B63C}" destId="{64735374-430F-4D5B-884D-CAD826409014}" srcOrd="1" destOrd="0" presId="urn:microsoft.com/office/officeart/2008/layout/AlternatingHexagons"/>
    <dgm:cxn modelId="{D68A15CA-BA25-4FB4-9948-D3FC2DCB4CDC}" type="presParOf" srcId="{44C210DB-A0A9-4A04-9EBE-8C52F920B63C}" destId="{50664AA3-CE5E-497D-AE93-F7C396E9089A}" srcOrd="2" destOrd="0" presId="urn:microsoft.com/office/officeart/2008/layout/AlternatingHexagons"/>
    <dgm:cxn modelId="{D2EDEBF5-FED8-4E06-B6F8-117282028D3E}" type="presParOf" srcId="{44C210DB-A0A9-4A04-9EBE-8C52F920B63C}" destId="{94CE7F96-F2F1-4C2F-A5A8-5AF37BB6068F}" srcOrd="3" destOrd="0" presId="urn:microsoft.com/office/officeart/2008/layout/AlternatingHexagons"/>
    <dgm:cxn modelId="{DBDCD5EE-96D7-4BAF-A187-3A9319F01F70}" type="presParOf" srcId="{44C210DB-A0A9-4A04-9EBE-8C52F920B63C}" destId="{C7A17562-2318-4758-A7B6-325B05F1F4C2}" srcOrd="4" destOrd="0" presId="urn:microsoft.com/office/officeart/2008/layout/AlternatingHexagons"/>
    <dgm:cxn modelId="{AF245037-FEE8-4DB3-85F7-AB4D64B5F2B6}" type="presParOf" srcId="{5DE96F64-CCC0-4F31-9735-15BDE7AEECCE}" destId="{AA9D885D-9701-4D93-9316-F1B578F11BD2}" srcOrd="5" destOrd="0" presId="urn:microsoft.com/office/officeart/2008/layout/AlternatingHexagons"/>
    <dgm:cxn modelId="{4E59CA2C-A49C-4B8A-977E-3C647D9B7CC4}" type="presParOf" srcId="{5DE96F64-CCC0-4F31-9735-15BDE7AEECCE}" destId="{633EED98-BEBA-4C43-B419-D9F59FAF62AF}" srcOrd="6" destOrd="0" presId="urn:microsoft.com/office/officeart/2008/layout/AlternatingHexagons"/>
    <dgm:cxn modelId="{518ECA64-99BE-49F6-ACA4-7967C62BD2FD}" type="presParOf" srcId="{633EED98-BEBA-4C43-B419-D9F59FAF62AF}" destId="{68AFF92C-08E0-4FC6-AA5D-FD725514AD0E}" srcOrd="0" destOrd="0" presId="urn:microsoft.com/office/officeart/2008/layout/AlternatingHexagons"/>
    <dgm:cxn modelId="{58706888-D42B-492A-870A-79145C0F4C70}" type="presParOf" srcId="{633EED98-BEBA-4C43-B419-D9F59FAF62AF}" destId="{BD9C2CE1-7C54-44D4-889B-71F466E208CC}" srcOrd="1" destOrd="0" presId="urn:microsoft.com/office/officeart/2008/layout/AlternatingHexagons"/>
    <dgm:cxn modelId="{F83B48CD-933B-4D4C-B644-5A792A123C6B}" type="presParOf" srcId="{633EED98-BEBA-4C43-B419-D9F59FAF62AF}" destId="{F4542614-152B-4E0C-B705-D00C955421BA}" srcOrd="2" destOrd="0" presId="urn:microsoft.com/office/officeart/2008/layout/AlternatingHexagons"/>
    <dgm:cxn modelId="{C343BAC7-65B2-41E4-BF22-1DAF1B78AF35}" type="presParOf" srcId="{633EED98-BEBA-4C43-B419-D9F59FAF62AF}" destId="{31220255-0AFB-4FEF-8E4F-B624765FCB0B}" srcOrd="3" destOrd="0" presId="urn:microsoft.com/office/officeart/2008/layout/AlternatingHexagons"/>
    <dgm:cxn modelId="{EAF9DCA5-1DBE-4D48-A4FA-C4317FF6E4BF}" type="presParOf" srcId="{633EED98-BEBA-4C43-B419-D9F59FAF62AF}" destId="{79B7A8DB-9F5F-4C4F-80E9-2119E194C9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CBF58-1912-45AC-A028-F5A37F981940}" type="doc">
      <dgm:prSet loTypeId="urn:microsoft.com/office/officeart/2005/8/layout/chevron1" loCatId="process" qsTypeId="urn:microsoft.com/office/officeart/2005/8/quickstyle/simple1" qsCatId="simple" csTypeId="urn:microsoft.com/office/officeart/2005/8/colors/accent0_3" csCatId="mainScheme" phldr="1"/>
      <dgm:spPr/>
    </dgm:pt>
    <dgm:pt modelId="{3A5DAB7C-1960-459E-80E7-693C05FBFA85}">
      <dgm:prSet phldrT="[Text]" custT="1">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r>
            <a:rPr lang="en-US" sz="2400" b="0" dirty="0" smtClean="0">
              <a:latin typeface="Times New Roman" panose="02020603050405020304" pitchFamily="18" charset="0"/>
              <a:cs typeface="Times New Roman" panose="02020603050405020304" pitchFamily="18" charset="0"/>
            </a:rPr>
            <a:t>Inadequate</a:t>
          </a:r>
          <a:r>
            <a:rPr lang="en-US" sz="2800" b="0" dirty="0" smtClean="0">
              <a:latin typeface="Times New Roman" panose="02020603050405020304" pitchFamily="18" charset="0"/>
              <a:cs typeface="Times New Roman" panose="02020603050405020304" pitchFamily="18" charset="0"/>
            </a:rPr>
            <a:t> </a:t>
          </a:r>
          <a:r>
            <a:rPr lang="en-US" sz="2400" b="0" dirty="0" smtClean="0">
              <a:latin typeface="Times New Roman" panose="02020603050405020304" pitchFamily="18" charset="0"/>
              <a:cs typeface="Times New Roman" panose="02020603050405020304" pitchFamily="18" charset="0"/>
            </a:rPr>
            <a:t>resuspension</a:t>
          </a:r>
          <a:r>
            <a:rPr lang="en-US" sz="2800" b="0" dirty="0" smtClean="0">
              <a:latin typeface="Times New Roman" panose="02020603050405020304" pitchFamily="18" charset="0"/>
              <a:cs typeface="Times New Roman" panose="02020603050405020304" pitchFamily="18" charset="0"/>
            </a:rPr>
            <a:t> </a:t>
          </a:r>
          <a:endParaRPr lang="en-US" sz="2800" b="0" dirty="0">
            <a:latin typeface="Times New Roman" panose="02020603050405020304" pitchFamily="18" charset="0"/>
            <a:cs typeface="Times New Roman" panose="02020603050405020304" pitchFamily="18" charset="0"/>
          </a:endParaRPr>
        </a:p>
      </dgm:t>
    </dgm:pt>
    <dgm:pt modelId="{791F5D47-30D6-4210-94C9-B377DC49B6FD}" type="parTrans" cxnId="{638A0473-6653-47C3-B61A-067E55BF08C5}">
      <dgm:prSet/>
      <dgm:spPr/>
      <dgm:t>
        <a:bodyPr/>
        <a:lstStyle/>
        <a:p>
          <a:endParaRPr lang="en-US" sz="1400" b="0">
            <a:latin typeface="Times New Roman" panose="02020603050405020304" pitchFamily="18" charset="0"/>
            <a:cs typeface="Times New Roman" panose="02020603050405020304" pitchFamily="18" charset="0"/>
          </a:endParaRPr>
        </a:p>
      </dgm:t>
    </dgm:pt>
    <dgm:pt modelId="{6E4E2017-4F13-4F3E-B3AC-A9F65302C7CD}" type="sibTrans" cxnId="{638A0473-6653-47C3-B61A-067E55BF08C5}">
      <dgm:prSet/>
      <dgm:spPr/>
      <dgm:t>
        <a:bodyPr/>
        <a:lstStyle/>
        <a:p>
          <a:endParaRPr lang="en-US" sz="1400" b="0">
            <a:latin typeface="Times New Roman" panose="02020603050405020304" pitchFamily="18" charset="0"/>
            <a:cs typeface="Times New Roman" panose="02020603050405020304" pitchFamily="18" charset="0"/>
          </a:endParaRPr>
        </a:p>
      </dgm:t>
    </dgm:pt>
    <dgm:pt modelId="{2BAB2D16-3D61-4A74-A086-2032901E338F}">
      <dgm:prSet phldrT="[Text]" custT="1">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pPr rtl="0"/>
          <a:r>
            <a:rPr lang="en-US" sz="2400" b="0" dirty="0" smtClean="0">
              <a:latin typeface="Times New Roman" panose="02020603050405020304" pitchFamily="18" charset="0"/>
              <a:cs typeface="Times New Roman" panose="02020603050405020304" pitchFamily="18" charset="0"/>
            </a:rPr>
            <a:t>Various  concentrations</a:t>
          </a:r>
          <a:endParaRPr lang="en-US" sz="2400" b="0" dirty="0">
            <a:latin typeface="Times New Roman" panose="02020603050405020304" pitchFamily="18" charset="0"/>
            <a:cs typeface="Times New Roman" panose="02020603050405020304" pitchFamily="18" charset="0"/>
          </a:endParaRPr>
        </a:p>
      </dgm:t>
    </dgm:pt>
    <dgm:pt modelId="{867C8D8C-3162-48AF-910D-3B4AC03FADDB}" type="parTrans" cxnId="{60D6283D-15B0-49D4-A26D-A9BC93BEA1D5}">
      <dgm:prSet/>
      <dgm:spPr/>
      <dgm:t>
        <a:bodyPr/>
        <a:lstStyle/>
        <a:p>
          <a:endParaRPr lang="en-US" sz="1400" b="0">
            <a:latin typeface="Times New Roman" panose="02020603050405020304" pitchFamily="18" charset="0"/>
            <a:cs typeface="Times New Roman" panose="02020603050405020304" pitchFamily="18" charset="0"/>
          </a:endParaRPr>
        </a:p>
      </dgm:t>
    </dgm:pt>
    <dgm:pt modelId="{3EFF0D18-D7B8-41BD-864F-D559FEC45335}" type="sibTrans" cxnId="{60D6283D-15B0-49D4-A26D-A9BC93BEA1D5}">
      <dgm:prSet/>
      <dgm:spPr/>
      <dgm:t>
        <a:bodyPr/>
        <a:lstStyle/>
        <a:p>
          <a:endParaRPr lang="en-US" sz="1400" b="0">
            <a:latin typeface="Times New Roman" panose="02020603050405020304" pitchFamily="18" charset="0"/>
            <a:cs typeface="Times New Roman" panose="02020603050405020304" pitchFamily="18" charset="0"/>
          </a:endParaRPr>
        </a:p>
      </dgm:t>
    </dgm:pt>
    <dgm:pt modelId="{8761DBD3-D804-498E-AF5C-FA7BEB22F65B}">
      <dgm:prSet phldrT="[Text]" custT="1">
        <dgm:style>
          <a:lnRef idx="0">
            <a:schemeClr val="accent5"/>
          </a:lnRef>
          <a:fillRef idx="3">
            <a:schemeClr val="accent5"/>
          </a:fillRef>
          <a:effectRef idx="3">
            <a:schemeClr val="accent5"/>
          </a:effectRef>
          <a:fontRef idx="minor">
            <a:schemeClr val="lt1"/>
          </a:fontRef>
        </dgm:style>
      </dgm:prSet>
      <dgm:spPr>
        <a:solidFill>
          <a:srgbClr val="002060"/>
        </a:solidFill>
      </dgm:spPr>
      <dgm:t>
        <a:bodyPr/>
        <a:lstStyle/>
        <a:p>
          <a:pPr rtl="0"/>
          <a:r>
            <a:rPr lang="en-US" sz="2400" b="0" dirty="0" smtClean="0">
              <a:latin typeface="Times New Roman" panose="02020603050405020304" pitchFamily="18" charset="0"/>
              <a:cs typeface="Times New Roman" panose="02020603050405020304" pitchFamily="18" charset="0"/>
            </a:rPr>
            <a:t>Glycemic</a:t>
          </a:r>
          <a:r>
            <a:rPr lang="en-US" sz="2800" b="0" dirty="0" smtClean="0">
              <a:latin typeface="Times New Roman" panose="02020603050405020304" pitchFamily="18" charset="0"/>
              <a:cs typeface="Times New Roman" panose="02020603050405020304" pitchFamily="18" charset="0"/>
            </a:rPr>
            <a:t> variability</a:t>
          </a:r>
          <a:endParaRPr lang="en-US" sz="2800" b="0" dirty="0">
            <a:latin typeface="Times New Roman" panose="02020603050405020304" pitchFamily="18" charset="0"/>
            <a:cs typeface="Times New Roman" panose="02020603050405020304" pitchFamily="18" charset="0"/>
          </a:endParaRPr>
        </a:p>
      </dgm:t>
    </dgm:pt>
    <dgm:pt modelId="{4F6F98AC-A6FB-475B-BE3B-CE8B110643F4}" type="parTrans" cxnId="{49760CC6-9CFB-479B-BBC4-358A09636ADB}">
      <dgm:prSet/>
      <dgm:spPr/>
      <dgm:t>
        <a:bodyPr/>
        <a:lstStyle/>
        <a:p>
          <a:endParaRPr lang="en-US" sz="1400" b="0">
            <a:latin typeface="Times New Roman" panose="02020603050405020304" pitchFamily="18" charset="0"/>
            <a:cs typeface="Times New Roman" panose="02020603050405020304" pitchFamily="18" charset="0"/>
          </a:endParaRPr>
        </a:p>
      </dgm:t>
    </dgm:pt>
    <dgm:pt modelId="{40328BB0-A2B4-42DE-A7CC-629A33B189E6}" type="sibTrans" cxnId="{49760CC6-9CFB-479B-BBC4-358A09636ADB}">
      <dgm:prSet/>
      <dgm:spPr/>
      <dgm:t>
        <a:bodyPr/>
        <a:lstStyle/>
        <a:p>
          <a:endParaRPr lang="en-US" sz="1400" b="0">
            <a:latin typeface="Times New Roman" panose="02020603050405020304" pitchFamily="18" charset="0"/>
            <a:cs typeface="Times New Roman" panose="02020603050405020304" pitchFamily="18" charset="0"/>
          </a:endParaRPr>
        </a:p>
      </dgm:t>
    </dgm:pt>
    <dgm:pt modelId="{97955A4E-9606-4F96-BB2E-25FA5F9C505D}" type="pres">
      <dgm:prSet presAssocID="{CAFCBF58-1912-45AC-A028-F5A37F981940}" presName="Name0" presStyleCnt="0">
        <dgm:presLayoutVars>
          <dgm:dir/>
          <dgm:animLvl val="lvl"/>
          <dgm:resizeHandles val="exact"/>
        </dgm:presLayoutVars>
      </dgm:prSet>
      <dgm:spPr/>
    </dgm:pt>
    <dgm:pt modelId="{9762CE3B-8CFF-4F73-B300-74CCC7A351FB}" type="pres">
      <dgm:prSet presAssocID="{3A5DAB7C-1960-459E-80E7-693C05FBFA85}" presName="parTxOnly" presStyleLbl="node1" presStyleIdx="0" presStyleCnt="3" custScaleX="109845">
        <dgm:presLayoutVars>
          <dgm:chMax val="0"/>
          <dgm:chPref val="0"/>
          <dgm:bulletEnabled val="1"/>
        </dgm:presLayoutVars>
      </dgm:prSet>
      <dgm:spPr/>
      <dgm:t>
        <a:bodyPr/>
        <a:lstStyle/>
        <a:p>
          <a:endParaRPr lang="en-US"/>
        </a:p>
      </dgm:t>
    </dgm:pt>
    <dgm:pt modelId="{8DC2B447-21EC-4F05-9B88-3C816DCF9703}" type="pres">
      <dgm:prSet presAssocID="{6E4E2017-4F13-4F3E-B3AC-A9F65302C7CD}" presName="parTxOnlySpace" presStyleCnt="0"/>
      <dgm:spPr/>
    </dgm:pt>
    <dgm:pt modelId="{EAD1F458-9EB1-4280-90BD-455B20010F9D}" type="pres">
      <dgm:prSet presAssocID="{2BAB2D16-3D61-4A74-A086-2032901E338F}" presName="parTxOnly" presStyleLbl="node1" presStyleIdx="1" presStyleCnt="3" custScaleX="111736">
        <dgm:presLayoutVars>
          <dgm:chMax val="0"/>
          <dgm:chPref val="0"/>
          <dgm:bulletEnabled val="1"/>
        </dgm:presLayoutVars>
      </dgm:prSet>
      <dgm:spPr/>
      <dgm:t>
        <a:bodyPr/>
        <a:lstStyle/>
        <a:p>
          <a:endParaRPr lang="en-US"/>
        </a:p>
      </dgm:t>
    </dgm:pt>
    <dgm:pt modelId="{F904CA49-2957-4BB6-A006-D5F6366DE72B}" type="pres">
      <dgm:prSet presAssocID="{3EFF0D18-D7B8-41BD-864F-D559FEC45335}" presName="parTxOnlySpace" presStyleCnt="0"/>
      <dgm:spPr/>
    </dgm:pt>
    <dgm:pt modelId="{1AAC9195-1ACB-4AEC-9E07-44B3168B74D1}" type="pres">
      <dgm:prSet presAssocID="{8761DBD3-D804-498E-AF5C-FA7BEB22F65B}" presName="parTxOnly" presStyleLbl="node1" presStyleIdx="2" presStyleCnt="3">
        <dgm:presLayoutVars>
          <dgm:chMax val="0"/>
          <dgm:chPref val="0"/>
          <dgm:bulletEnabled val="1"/>
        </dgm:presLayoutVars>
      </dgm:prSet>
      <dgm:spPr/>
      <dgm:t>
        <a:bodyPr/>
        <a:lstStyle/>
        <a:p>
          <a:endParaRPr lang="en-US"/>
        </a:p>
      </dgm:t>
    </dgm:pt>
  </dgm:ptLst>
  <dgm:cxnLst>
    <dgm:cxn modelId="{6AED282E-8B5F-4C4F-B645-9E81FD3D3DFF}" type="presOf" srcId="{8761DBD3-D804-498E-AF5C-FA7BEB22F65B}" destId="{1AAC9195-1ACB-4AEC-9E07-44B3168B74D1}" srcOrd="0" destOrd="0" presId="urn:microsoft.com/office/officeart/2005/8/layout/chevron1"/>
    <dgm:cxn modelId="{638A0473-6653-47C3-B61A-067E55BF08C5}" srcId="{CAFCBF58-1912-45AC-A028-F5A37F981940}" destId="{3A5DAB7C-1960-459E-80E7-693C05FBFA85}" srcOrd="0" destOrd="0" parTransId="{791F5D47-30D6-4210-94C9-B377DC49B6FD}" sibTransId="{6E4E2017-4F13-4F3E-B3AC-A9F65302C7CD}"/>
    <dgm:cxn modelId="{49760CC6-9CFB-479B-BBC4-358A09636ADB}" srcId="{CAFCBF58-1912-45AC-A028-F5A37F981940}" destId="{8761DBD3-D804-498E-AF5C-FA7BEB22F65B}" srcOrd="2" destOrd="0" parTransId="{4F6F98AC-A6FB-475B-BE3B-CE8B110643F4}" sibTransId="{40328BB0-A2B4-42DE-A7CC-629A33B189E6}"/>
    <dgm:cxn modelId="{37FA7BBF-1423-49D9-9DBF-BB0DD7951120}" type="presOf" srcId="{3A5DAB7C-1960-459E-80E7-693C05FBFA85}" destId="{9762CE3B-8CFF-4F73-B300-74CCC7A351FB}" srcOrd="0" destOrd="0" presId="urn:microsoft.com/office/officeart/2005/8/layout/chevron1"/>
    <dgm:cxn modelId="{FC1E869B-923A-4829-A3BB-C253CC92B368}" type="presOf" srcId="{CAFCBF58-1912-45AC-A028-F5A37F981940}" destId="{97955A4E-9606-4F96-BB2E-25FA5F9C505D}" srcOrd="0" destOrd="0" presId="urn:microsoft.com/office/officeart/2005/8/layout/chevron1"/>
    <dgm:cxn modelId="{456759AA-F2AE-4A44-B7E3-2BA8A5BCD1BF}" type="presOf" srcId="{2BAB2D16-3D61-4A74-A086-2032901E338F}" destId="{EAD1F458-9EB1-4280-90BD-455B20010F9D}" srcOrd="0" destOrd="0" presId="urn:microsoft.com/office/officeart/2005/8/layout/chevron1"/>
    <dgm:cxn modelId="{60D6283D-15B0-49D4-A26D-A9BC93BEA1D5}" srcId="{CAFCBF58-1912-45AC-A028-F5A37F981940}" destId="{2BAB2D16-3D61-4A74-A086-2032901E338F}" srcOrd="1" destOrd="0" parTransId="{867C8D8C-3162-48AF-910D-3B4AC03FADDB}" sibTransId="{3EFF0D18-D7B8-41BD-864F-D559FEC45335}"/>
    <dgm:cxn modelId="{8BC1ECC5-40E2-4F75-929C-6A018E71A9A5}" type="presParOf" srcId="{97955A4E-9606-4F96-BB2E-25FA5F9C505D}" destId="{9762CE3B-8CFF-4F73-B300-74CCC7A351FB}" srcOrd="0" destOrd="0" presId="urn:microsoft.com/office/officeart/2005/8/layout/chevron1"/>
    <dgm:cxn modelId="{0FF8D202-D5EE-4EB0-A6AF-FFBEEF0E2D0C}" type="presParOf" srcId="{97955A4E-9606-4F96-BB2E-25FA5F9C505D}" destId="{8DC2B447-21EC-4F05-9B88-3C816DCF9703}" srcOrd="1" destOrd="0" presId="urn:microsoft.com/office/officeart/2005/8/layout/chevron1"/>
    <dgm:cxn modelId="{3BA882C6-B8D3-428E-9C7E-50826AF0CD84}" type="presParOf" srcId="{97955A4E-9606-4F96-BB2E-25FA5F9C505D}" destId="{EAD1F458-9EB1-4280-90BD-455B20010F9D}" srcOrd="2" destOrd="0" presId="urn:microsoft.com/office/officeart/2005/8/layout/chevron1"/>
    <dgm:cxn modelId="{20AD7FF4-4AFE-4A9A-80E0-A0D360CC2847}" type="presParOf" srcId="{97955A4E-9606-4F96-BB2E-25FA5F9C505D}" destId="{F904CA49-2957-4BB6-A006-D5F6366DE72B}" srcOrd="3" destOrd="0" presId="urn:microsoft.com/office/officeart/2005/8/layout/chevron1"/>
    <dgm:cxn modelId="{535C5E27-70D5-4533-A4FC-8B7A3E867D37}" type="presParOf" srcId="{97955A4E-9606-4F96-BB2E-25FA5F9C505D}" destId="{1AAC9195-1ACB-4AEC-9E07-44B3168B74D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4FB2-2F60-4C00-A4FE-C67782BF51DE}">
      <dsp:nvSpPr>
        <dsp:cNvPr id="0" name=""/>
        <dsp:cNvSpPr/>
      </dsp:nvSpPr>
      <dsp:spPr>
        <a:xfrm rot="5400000">
          <a:off x="2023045" y="74906"/>
          <a:ext cx="1138173" cy="990210"/>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tx1"/>
              </a:solidFill>
              <a:effectLst>
                <a:outerShdw blurRad="38100" dist="19050" dir="2700000" algn="tl" rotWithShape="0">
                  <a:schemeClr val="dk1">
                    <a:alpha val="40000"/>
                  </a:schemeClr>
                </a:outerShdw>
              </a:effectLst>
            </a:rPr>
            <a:t>4-mm: 30%</a:t>
          </a:r>
          <a:endParaRPr lang="en-US" sz="1600" b="0" kern="1200" cap="none" spc="0" dirty="0">
            <a:ln w="0"/>
            <a:solidFill>
              <a:schemeClr val="tx1"/>
            </a:solidFill>
            <a:effectLst>
              <a:outerShdw blurRad="38100" dist="19050" dir="2700000" algn="tl" rotWithShape="0">
                <a:schemeClr val="dk1">
                  <a:alpha val="40000"/>
                </a:schemeClr>
              </a:outerShdw>
            </a:effectLst>
          </a:endParaRPr>
        </a:p>
      </dsp:txBody>
      <dsp:txXfrm rot="-5400000">
        <a:off x="2251334" y="178290"/>
        <a:ext cx="681594" cy="783443"/>
      </dsp:txXfrm>
    </dsp:sp>
    <dsp:sp modelId="{8FEF426B-1EA7-42D5-BEE8-4E04A1E89FD3}">
      <dsp:nvSpPr>
        <dsp:cNvPr id="0" name=""/>
        <dsp:cNvSpPr/>
      </dsp:nvSpPr>
      <dsp:spPr>
        <a:xfrm>
          <a:off x="3117284" y="228559"/>
          <a:ext cx="1270201" cy="682903"/>
        </a:xfrm>
        <a:prstGeom prst="rect">
          <a:avLst/>
        </a:prstGeom>
        <a:noFill/>
        <a:ln>
          <a:noFill/>
        </a:ln>
        <a:effectLst/>
      </dsp:spPr>
      <dsp:style>
        <a:lnRef idx="0">
          <a:scrgbClr r="0" g="0" b="0"/>
        </a:lnRef>
        <a:fillRef idx="0">
          <a:scrgbClr r="0" g="0" b="0"/>
        </a:fillRef>
        <a:effectRef idx="0">
          <a:scrgbClr r="0" g="0" b="0"/>
        </a:effectRef>
        <a:fontRef idx="minor"/>
      </dsp:style>
    </dsp:sp>
    <dsp:sp modelId="{0C83D70E-EDCD-4BA0-A174-F76D890B311A}">
      <dsp:nvSpPr>
        <dsp:cNvPr id="0" name=""/>
        <dsp:cNvSpPr/>
      </dsp:nvSpPr>
      <dsp:spPr>
        <a:xfrm rot="5400000">
          <a:off x="953617" y="74906"/>
          <a:ext cx="1138173" cy="990210"/>
        </a:xfrm>
        <a:prstGeom prst="hexagon">
          <a:avLst>
            <a:gd name="adj" fmla="val 25000"/>
            <a:gd name="vf" fmla="val 115470"/>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b="0" kern="1200" cap="none" spc="0">
            <a:ln w="0"/>
            <a:solidFill>
              <a:schemeClr val="tx1"/>
            </a:solidFill>
            <a:effectLst>
              <a:outerShdw blurRad="38100" dist="19050" dir="2700000" algn="tl" rotWithShape="0">
                <a:schemeClr val="dk1">
                  <a:alpha val="40000"/>
                </a:schemeClr>
              </a:outerShdw>
            </a:effectLst>
          </a:endParaRPr>
        </a:p>
      </dsp:txBody>
      <dsp:txXfrm rot="-5400000">
        <a:off x="1181906" y="178290"/>
        <a:ext cx="681594" cy="783443"/>
      </dsp:txXfrm>
    </dsp:sp>
    <dsp:sp modelId="{16D48969-B973-4F35-AE4F-8CCE60D11574}">
      <dsp:nvSpPr>
        <dsp:cNvPr id="0" name=""/>
        <dsp:cNvSpPr/>
      </dsp:nvSpPr>
      <dsp:spPr>
        <a:xfrm rot="5400000">
          <a:off x="1486282" y="1040987"/>
          <a:ext cx="1138173" cy="990210"/>
        </a:xfrm>
        <a:prstGeom prst="hexagon">
          <a:avLst>
            <a:gd name="adj" fmla="val 25000"/>
            <a:gd name="vf" fmla="val 115470"/>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smtClean="0">
              <a:ln w="0"/>
              <a:solidFill>
                <a:schemeClr val="tx1"/>
              </a:solidFill>
              <a:effectLst>
                <a:outerShdw blurRad="38100" dist="19050" dir="2700000" algn="tl" rotWithShape="0">
                  <a:schemeClr val="dk1">
                    <a:alpha val="40000"/>
                  </a:schemeClr>
                </a:outerShdw>
              </a:effectLst>
            </a:rPr>
            <a:t>5-mm: 20%</a:t>
          </a:r>
          <a:endParaRPr lang="en-US" sz="1600" b="0" kern="1200" cap="none" spc="0">
            <a:ln w="0"/>
            <a:solidFill>
              <a:schemeClr val="tx1"/>
            </a:solidFill>
            <a:effectLst>
              <a:outerShdw blurRad="38100" dist="19050" dir="2700000" algn="tl" rotWithShape="0">
                <a:schemeClr val="dk1">
                  <a:alpha val="40000"/>
                </a:schemeClr>
              </a:outerShdw>
            </a:effectLst>
          </a:endParaRPr>
        </a:p>
      </dsp:txBody>
      <dsp:txXfrm rot="-5400000">
        <a:off x="1714571" y="1144371"/>
        <a:ext cx="681594" cy="783443"/>
      </dsp:txXfrm>
    </dsp:sp>
    <dsp:sp modelId="{C13196FB-D08A-45FD-9064-20272B70513A}">
      <dsp:nvSpPr>
        <dsp:cNvPr id="0" name=""/>
        <dsp:cNvSpPr/>
      </dsp:nvSpPr>
      <dsp:spPr>
        <a:xfrm>
          <a:off x="290062" y="1194640"/>
          <a:ext cx="1229226" cy="682903"/>
        </a:xfrm>
        <a:prstGeom prst="rect">
          <a:avLst/>
        </a:prstGeom>
        <a:noFill/>
        <a:ln>
          <a:noFill/>
        </a:ln>
        <a:effectLst/>
      </dsp:spPr>
      <dsp:style>
        <a:lnRef idx="0">
          <a:scrgbClr r="0" g="0" b="0"/>
        </a:lnRef>
        <a:fillRef idx="0">
          <a:scrgbClr r="0" g="0" b="0"/>
        </a:fillRef>
        <a:effectRef idx="0">
          <a:scrgbClr r="0" g="0" b="0"/>
        </a:effectRef>
        <a:fontRef idx="minor"/>
      </dsp:style>
    </dsp:sp>
    <dsp:sp modelId="{69163044-760B-47E1-AE2B-EBAF622764F9}">
      <dsp:nvSpPr>
        <dsp:cNvPr id="0" name=""/>
        <dsp:cNvSpPr/>
      </dsp:nvSpPr>
      <dsp:spPr>
        <a:xfrm rot="5400000">
          <a:off x="2555710" y="1023550"/>
          <a:ext cx="1138173" cy="990210"/>
        </a:xfrm>
        <a:prstGeom prst="hexagon">
          <a:avLst>
            <a:gd name="adj" fmla="val 25000"/>
            <a:gd name="vf" fmla="val 115470"/>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4000" b="0" kern="1200" cap="none" spc="0" dirty="0">
            <a:ln w="0"/>
            <a:solidFill>
              <a:schemeClr val="tx1"/>
            </a:solidFill>
            <a:effectLst>
              <a:outerShdw blurRad="38100" dist="19050" dir="2700000" algn="tl" rotWithShape="0">
                <a:schemeClr val="dk1">
                  <a:alpha val="40000"/>
                </a:schemeClr>
              </a:outerShdw>
            </a:effectLst>
          </a:endParaRPr>
        </a:p>
      </dsp:txBody>
      <dsp:txXfrm rot="-5400000">
        <a:off x="2783999" y="1126934"/>
        <a:ext cx="681594" cy="783443"/>
      </dsp:txXfrm>
    </dsp:sp>
    <dsp:sp modelId="{689AAD29-E7F9-4E4D-A07C-4986844B4E46}">
      <dsp:nvSpPr>
        <dsp:cNvPr id="0" name=""/>
        <dsp:cNvSpPr/>
      </dsp:nvSpPr>
      <dsp:spPr>
        <a:xfrm rot="5400000">
          <a:off x="1974109" y="2007068"/>
          <a:ext cx="1138173" cy="990210"/>
        </a:xfrm>
        <a:prstGeom prst="hexagon">
          <a:avLst>
            <a:gd name="adj" fmla="val 25000"/>
            <a:gd name="vf" fmla="val 115470"/>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tx1"/>
              </a:solidFill>
              <a:effectLst>
                <a:outerShdw blurRad="38100" dist="19050" dir="2700000" algn="tl" rotWithShape="0">
                  <a:schemeClr val="dk1">
                    <a:alpha val="40000"/>
                  </a:schemeClr>
                </a:outerShdw>
              </a:effectLst>
            </a:rPr>
            <a:t>6-mm: 20%</a:t>
          </a:r>
          <a:endParaRPr lang="en-US" sz="1600" b="0" kern="1200" cap="none" spc="0" dirty="0">
            <a:ln w="0"/>
            <a:solidFill>
              <a:schemeClr val="tx1"/>
            </a:solidFill>
            <a:effectLst>
              <a:outerShdw blurRad="38100" dist="19050" dir="2700000" algn="tl" rotWithShape="0">
                <a:schemeClr val="dk1">
                  <a:alpha val="40000"/>
                </a:schemeClr>
              </a:outerShdw>
            </a:effectLst>
          </a:endParaRPr>
        </a:p>
      </dsp:txBody>
      <dsp:txXfrm rot="-5400000">
        <a:off x="2202398" y="2110452"/>
        <a:ext cx="681594" cy="783443"/>
      </dsp:txXfrm>
    </dsp:sp>
    <dsp:sp modelId="{64735374-430F-4D5B-884D-CAD826409014}">
      <dsp:nvSpPr>
        <dsp:cNvPr id="0" name=""/>
        <dsp:cNvSpPr/>
      </dsp:nvSpPr>
      <dsp:spPr>
        <a:xfrm>
          <a:off x="3117284" y="2160722"/>
          <a:ext cx="1270201" cy="682903"/>
        </a:xfrm>
        <a:prstGeom prst="rect">
          <a:avLst/>
        </a:prstGeom>
        <a:noFill/>
        <a:ln>
          <a:noFill/>
        </a:ln>
        <a:effectLst/>
      </dsp:spPr>
      <dsp:style>
        <a:lnRef idx="0">
          <a:scrgbClr r="0" g="0" b="0"/>
        </a:lnRef>
        <a:fillRef idx="0">
          <a:scrgbClr r="0" g="0" b="0"/>
        </a:fillRef>
        <a:effectRef idx="0">
          <a:scrgbClr r="0" g="0" b="0"/>
        </a:effectRef>
        <a:fontRef idx="minor"/>
      </dsp:style>
    </dsp:sp>
    <dsp:sp modelId="{C7A17562-2318-4758-A7B6-325B05F1F4C2}">
      <dsp:nvSpPr>
        <dsp:cNvPr id="0" name=""/>
        <dsp:cNvSpPr/>
      </dsp:nvSpPr>
      <dsp:spPr>
        <a:xfrm rot="5400000">
          <a:off x="953617" y="2007068"/>
          <a:ext cx="1138173" cy="990210"/>
        </a:xfrm>
        <a:prstGeom prst="hexagon">
          <a:avLst>
            <a:gd name="adj" fmla="val 25000"/>
            <a:gd name="vf" fmla="val 115470"/>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b="0" kern="1200" cap="none" spc="0">
            <a:ln w="0"/>
            <a:solidFill>
              <a:schemeClr val="tx1"/>
            </a:solidFill>
            <a:effectLst>
              <a:outerShdw blurRad="38100" dist="19050" dir="2700000" algn="tl" rotWithShape="0">
                <a:schemeClr val="dk1">
                  <a:alpha val="40000"/>
                </a:schemeClr>
              </a:outerShdw>
            </a:effectLst>
          </a:endParaRPr>
        </a:p>
      </dsp:txBody>
      <dsp:txXfrm rot="-5400000">
        <a:off x="1181906" y="2110452"/>
        <a:ext cx="681594" cy="783443"/>
      </dsp:txXfrm>
    </dsp:sp>
    <dsp:sp modelId="{68AFF92C-08E0-4FC6-AA5D-FD725514AD0E}">
      <dsp:nvSpPr>
        <dsp:cNvPr id="0" name=""/>
        <dsp:cNvSpPr/>
      </dsp:nvSpPr>
      <dsp:spPr>
        <a:xfrm rot="5400000">
          <a:off x="1486282" y="2973150"/>
          <a:ext cx="1138173" cy="990210"/>
        </a:xfrm>
        <a:prstGeom prst="hexagon">
          <a:avLst>
            <a:gd name="adj" fmla="val 25000"/>
            <a:gd name="vf" fmla="val 115470"/>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cap="none" spc="0" dirty="0" smtClean="0">
              <a:ln w="0"/>
              <a:solidFill>
                <a:schemeClr val="tx1"/>
              </a:solidFill>
              <a:effectLst>
                <a:outerShdw blurRad="38100" dist="19050" dir="2700000" algn="tl" rotWithShape="0">
                  <a:schemeClr val="dk1">
                    <a:alpha val="40000"/>
                  </a:schemeClr>
                </a:outerShdw>
              </a:effectLst>
            </a:rPr>
            <a:t>8-mm: 30%</a:t>
          </a:r>
          <a:endParaRPr lang="en-US" sz="1600" b="0" kern="1200" cap="none" spc="0" dirty="0">
            <a:ln w="0"/>
            <a:solidFill>
              <a:schemeClr val="tx1"/>
            </a:solidFill>
            <a:effectLst>
              <a:outerShdw blurRad="38100" dist="19050" dir="2700000" algn="tl" rotWithShape="0">
                <a:schemeClr val="dk1">
                  <a:alpha val="40000"/>
                </a:schemeClr>
              </a:outerShdw>
            </a:effectLst>
          </a:endParaRPr>
        </a:p>
      </dsp:txBody>
      <dsp:txXfrm rot="-5400000">
        <a:off x="1714571" y="3076534"/>
        <a:ext cx="681594" cy="783443"/>
      </dsp:txXfrm>
    </dsp:sp>
    <dsp:sp modelId="{BD9C2CE1-7C54-44D4-889B-71F466E208CC}">
      <dsp:nvSpPr>
        <dsp:cNvPr id="0" name=""/>
        <dsp:cNvSpPr/>
      </dsp:nvSpPr>
      <dsp:spPr>
        <a:xfrm>
          <a:off x="290062" y="3126803"/>
          <a:ext cx="1229226" cy="682903"/>
        </a:xfrm>
        <a:prstGeom prst="rect">
          <a:avLst/>
        </a:prstGeom>
        <a:noFill/>
        <a:ln>
          <a:noFill/>
        </a:ln>
        <a:effectLst/>
      </dsp:spPr>
      <dsp:style>
        <a:lnRef idx="0">
          <a:scrgbClr r="0" g="0" b="0"/>
        </a:lnRef>
        <a:fillRef idx="0">
          <a:scrgbClr r="0" g="0" b="0"/>
        </a:fillRef>
        <a:effectRef idx="0">
          <a:scrgbClr r="0" g="0" b="0"/>
        </a:effectRef>
        <a:fontRef idx="minor"/>
      </dsp:style>
    </dsp:sp>
    <dsp:sp modelId="{79B7A8DB-9F5F-4C4F-80E9-2119E194C95D}">
      <dsp:nvSpPr>
        <dsp:cNvPr id="0" name=""/>
        <dsp:cNvSpPr/>
      </dsp:nvSpPr>
      <dsp:spPr>
        <a:xfrm rot="5400000">
          <a:off x="2555710" y="2973150"/>
          <a:ext cx="1138173" cy="990210"/>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b="0" kern="1200" cap="none" spc="0">
            <a:ln w="0"/>
            <a:solidFill>
              <a:schemeClr val="tx1"/>
            </a:solidFill>
            <a:effectLst>
              <a:outerShdw blurRad="38100" dist="19050" dir="2700000" algn="tl" rotWithShape="0">
                <a:schemeClr val="dk1">
                  <a:alpha val="40000"/>
                </a:schemeClr>
              </a:outerShdw>
            </a:effectLst>
          </a:endParaRPr>
        </a:p>
      </dsp:txBody>
      <dsp:txXfrm rot="-5400000">
        <a:off x="2783999" y="3076534"/>
        <a:ext cx="681594" cy="783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2CE3B-8CFF-4F73-B300-74CCC7A351FB}">
      <dsp:nvSpPr>
        <dsp:cNvPr id="0" name=""/>
        <dsp:cNvSpPr/>
      </dsp:nvSpPr>
      <dsp:spPr>
        <a:xfrm>
          <a:off x="526" y="1367008"/>
          <a:ext cx="2961220" cy="1078327"/>
        </a:xfrm>
        <a:prstGeom prst="chevron">
          <a:avLst/>
        </a:prstGeom>
        <a:solidFill>
          <a:srgbClr val="002060"/>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0" kern="1200" dirty="0" smtClean="0">
              <a:latin typeface="Times New Roman" panose="02020603050405020304" pitchFamily="18" charset="0"/>
              <a:cs typeface="Times New Roman" panose="02020603050405020304" pitchFamily="18" charset="0"/>
            </a:rPr>
            <a:t>Inadequate</a:t>
          </a:r>
          <a:r>
            <a:rPr lang="en-US" sz="2800" b="0" kern="1200" dirty="0" smtClean="0">
              <a:latin typeface="Times New Roman" panose="02020603050405020304" pitchFamily="18" charset="0"/>
              <a:cs typeface="Times New Roman" panose="02020603050405020304" pitchFamily="18" charset="0"/>
            </a:rPr>
            <a:t> </a:t>
          </a:r>
          <a:r>
            <a:rPr lang="en-US" sz="2400" b="0" kern="1200" dirty="0" smtClean="0">
              <a:latin typeface="Times New Roman" panose="02020603050405020304" pitchFamily="18" charset="0"/>
              <a:cs typeface="Times New Roman" panose="02020603050405020304" pitchFamily="18" charset="0"/>
            </a:rPr>
            <a:t>resuspension</a:t>
          </a:r>
          <a:r>
            <a:rPr lang="en-US" sz="2800" b="0" kern="1200" dirty="0" smtClean="0">
              <a:latin typeface="Times New Roman" panose="02020603050405020304" pitchFamily="18" charset="0"/>
              <a:cs typeface="Times New Roman" panose="02020603050405020304" pitchFamily="18" charset="0"/>
            </a:rPr>
            <a:t> </a:t>
          </a:r>
          <a:endParaRPr lang="en-US" sz="2800" b="0" kern="1200" dirty="0">
            <a:latin typeface="Times New Roman" panose="02020603050405020304" pitchFamily="18" charset="0"/>
            <a:cs typeface="Times New Roman" panose="02020603050405020304" pitchFamily="18" charset="0"/>
          </a:endParaRPr>
        </a:p>
      </dsp:txBody>
      <dsp:txXfrm>
        <a:off x="539690" y="1367008"/>
        <a:ext cx="1882893" cy="1078327"/>
      </dsp:txXfrm>
    </dsp:sp>
    <dsp:sp modelId="{EAD1F458-9EB1-4280-90BD-455B20010F9D}">
      <dsp:nvSpPr>
        <dsp:cNvPr id="0" name=""/>
        <dsp:cNvSpPr/>
      </dsp:nvSpPr>
      <dsp:spPr>
        <a:xfrm>
          <a:off x="2692165" y="1367008"/>
          <a:ext cx="3012198" cy="1078327"/>
        </a:xfrm>
        <a:prstGeom prst="chevron">
          <a:avLst/>
        </a:prstGeom>
        <a:solidFill>
          <a:srgbClr val="002060"/>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0" kern="1200" dirty="0" smtClean="0">
              <a:latin typeface="Times New Roman" panose="02020603050405020304" pitchFamily="18" charset="0"/>
              <a:cs typeface="Times New Roman" panose="02020603050405020304" pitchFamily="18" charset="0"/>
            </a:rPr>
            <a:t>Various  concentrations</a:t>
          </a:r>
          <a:endParaRPr lang="en-US" sz="2400" b="0" kern="1200" dirty="0">
            <a:latin typeface="Times New Roman" panose="02020603050405020304" pitchFamily="18" charset="0"/>
            <a:cs typeface="Times New Roman" panose="02020603050405020304" pitchFamily="18" charset="0"/>
          </a:endParaRPr>
        </a:p>
      </dsp:txBody>
      <dsp:txXfrm>
        <a:off x="3231329" y="1367008"/>
        <a:ext cx="1933871" cy="1078327"/>
      </dsp:txXfrm>
    </dsp:sp>
    <dsp:sp modelId="{1AAC9195-1ACB-4AEC-9E07-44B3168B74D1}">
      <dsp:nvSpPr>
        <dsp:cNvPr id="0" name=""/>
        <dsp:cNvSpPr/>
      </dsp:nvSpPr>
      <dsp:spPr>
        <a:xfrm>
          <a:off x="5434782" y="1367008"/>
          <a:ext cx="2695817" cy="1078327"/>
        </a:xfrm>
        <a:prstGeom prst="chevron">
          <a:avLst/>
        </a:prstGeom>
        <a:solidFill>
          <a:srgbClr val="002060"/>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0" kern="1200" dirty="0" smtClean="0">
              <a:latin typeface="Times New Roman" panose="02020603050405020304" pitchFamily="18" charset="0"/>
              <a:cs typeface="Times New Roman" panose="02020603050405020304" pitchFamily="18" charset="0"/>
            </a:rPr>
            <a:t>Glycemic</a:t>
          </a:r>
          <a:r>
            <a:rPr lang="en-US" sz="2800" b="0" kern="1200" dirty="0" smtClean="0">
              <a:latin typeface="Times New Roman" panose="02020603050405020304" pitchFamily="18" charset="0"/>
              <a:cs typeface="Times New Roman" panose="02020603050405020304" pitchFamily="18" charset="0"/>
            </a:rPr>
            <a:t> variability</a:t>
          </a:r>
          <a:endParaRPr lang="en-US" sz="2800" b="0" kern="1200" dirty="0">
            <a:latin typeface="Times New Roman" panose="02020603050405020304" pitchFamily="18" charset="0"/>
            <a:cs typeface="Times New Roman" panose="02020603050405020304" pitchFamily="18" charset="0"/>
          </a:endParaRPr>
        </a:p>
      </dsp:txBody>
      <dsp:txXfrm>
        <a:off x="5973946" y="1367008"/>
        <a:ext cx="1617490" cy="1078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6FE2B-C356-44AE-B5D9-531D757D291D}" type="datetimeFigureOut">
              <a:rPr lang="en-US" smtClean="0"/>
              <a:t>8/7/2019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DE528-7468-4687-ACC4-2553FFABCDD5}" type="slidenum">
              <a:rPr lang="en-US" smtClean="0"/>
              <a:t>‹#›</a:t>
            </a:fld>
            <a:endParaRPr lang="en-US"/>
          </a:p>
        </p:txBody>
      </p:sp>
    </p:spTree>
    <p:extLst>
      <p:ext uri="{BB962C8B-B14F-4D97-AF65-F5344CB8AC3E}">
        <p14:creationId xmlns:p14="http://schemas.microsoft.com/office/powerpoint/2010/main" val="76496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_ENREF_15"/><Relationship Id="rId4" Type="http://schemas.openxmlformats.org/officeDocument/2006/relationships/hyperlink" Target="#_ENREF_4"/></Relationships>
</file>

<file path=ppt/notesSlides/_rels/notesSlide32.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_ENREF_15"/><Relationship Id="rId4" Type="http://schemas.openxmlformats.org/officeDocument/2006/relationships/hyperlink" Target="#_ENREF_4"/></Relationships>
</file>

<file path=ppt/notesSlides/_rels/notesSlide33.xml.rels><?xml version="1.0" encoding="UTF-8" standalone="yes"?>
<Relationships xmlns="http://schemas.openxmlformats.org/package/2006/relationships"><Relationship Id="rId8" Type="http://schemas.openxmlformats.org/officeDocument/2006/relationships/hyperlink" Target="#_ENREF_5"/><Relationship Id="rId3" Type="http://schemas.openxmlformats.org/officeDocument/2006/relationships/hyperlink" Target="#_ENREF_8"/><Relationship Id="rId7" Type="http://schemas.openxmlformats.org/officeDocument/2006/relationships/hyperlink" Target="#_ENREF_10"/><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_ENREF_11"/><Relationship Id="rId11" Type="http://schemas.openxmlformats.org/officeDocument/2006/relationships/hyperlink" Target="#_ENREF_14"/><Relationship Id="rId5" Type="http://schemas.openxmlformats.org/officeDocument/2006/relationships/hyperlink" Target="#_ENREF_4"/><Relationship Id="rId10" Type="http://schemas.openxmlformats.org/officeDocument/2006/relationships/hyperlink" Target="#_ENREF_13"/><Relationship Id="rId4" Type="http://schemas.openxmlformats.org/officeDocument/2006/relationships/hyperlink" Target="#_ENREF_15"/><Relationship Id="rId9" Type="http://schemas.openxmlformats.org/officeDocument/2006/relationships/hyperlink" Target="#_ENREF_7"/></Relationships>
</file>

<file path=ppt/notesSlides/_rels/notesSlide34.xml.rels><?xml version="1.0" encoding="UTF-8" standalone="yes"?>
<Relationships xmlns="http://schemas.openxmlformats.org/package/2006/relationships"><Relationship Id="rId8" Type="http://schemas.openxmlformats.org/officeDocument/2006/relationships/hyperlink" Target="#_ENREF_5"/><Relationship Id="rId3" Type="http://schemas.openxmlformats.org/officeDocument/2006/relationships/hyperlink" Target="#_ENREF_8"/><Relationship Id="rId7" Type="http://schemas.openxmlformats.org/officeDocument/2006/relationships/hyperlink" Target="#_ENREF_10"/><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_ENREF_11"/><Relationship Id="rId11" Type="http://schemas.openxmlformats.org/officeDocument/2006/relationships/hyperlink" Target="#_ENREF_14"/><Relationship Id="rId5" Type="http://schemas.openxmlformats.org/officeDocument/2006/relationships/hyperlink" Target="#_ENREF_4"/><Relationship Id="rId10" Type="http://schemas.openxmlformats.org/officeDocument/2006/relationships/hyperlink" Target="#_ENREF_13"/><Relationship Id="rId4" Type="http://schemas.openxmlformats.org/officeDocument/2006/relationships/hyperlink" Target="#_ENREF_15"/><Relationship Id="rId9" Type="http://schemas.openxmlformats.org/officeDocument/2006/relationships/hyperlink" Target="#_ENREF_7"/></Relationships>
</file>

<file path=ppt/notesSlides/_rels/notesSlide35.xml.rels><?xml version="1.0" encoding="UTF-8" standalone="yes"?>
<Relationships xmlns="http://schemas.openxmlformats.org/package/2006/relationships"><Relationship Id="rId8" Type="http://schemas.openxmlformats.org/officeDocument/2006/relationships/hyperlink" Target="#_ENREF_5"/><Relationship Id="rId3" Type="http://schemas.openxmlformats.org/officeDocument/2006/relationships/hyperlink" Target="#_ENREF_8"/><Relationship Id="rId7" Type="http://schemas.openxmlformats.org/officeDocument/2006/relationships/hyperlink" Target="#_ENREF_10"/><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_ENREF_11"/><Relationship Id="rId11" Type="http://schemas.openxmlformats.org/officeDocument/2006/relationships/hyperlink" Target="#_ENREF_14"/><Relationship Id="rId5" Type="http://schemas.openxmlformats.org/officeDocument/2006/relationships/hyperlink" Target="#_ENREF_4"/><Relationship Id="rId10" Type="http://schemas.openxmlformats.org/officeDocument/2006/relationships/hyperlink" Target="#_ENREF_13"/><Relationship Id="rId4" Type="http://schemas.openxmlformats.org/officeDocument/2006/relationships/hyperlink" Target="#_ENREF_15"/><Relationship Id="rId9" Type="http://schemas.openxmlformats.org/officeDocument/2006/relationships/hyperlink" Target="#_ENREF_7"/></Relationships>
</file>

<file path=ppt/notesSlides/_rels/notesSlide36.xml.rels><?xml version="1.0" encoding="UTF-8" standalone="yes"?>
<Relationships xmlns="http://schemas.openxmlformats.org/package/2006/relationships"><Relationship Id="rId8" Type="http://schemas.openxmlformats.org/officeDocument/2006/relationships/hyperlink" Target="#_ENREF_5"/><Relationship Id="rId3" Type="http://schemas.openxmlformats.org/officeDocument/2006/relationships/hyperlink" Target="#_ENREF_8"/><Relationship Id="rId7" Type="http://schemas.openxmlformats.org/officeDocument/2006/relationships/hyperlink" Target="#_ENREF_10"/><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_ENREF_11"/><Relationship Id="rId11" Type="http://schemas.openxmlformats.org/officeDocument/2006/relationships/hyperlink" Target="#_ENREF_14"/><Relationship Id="rId5" Type="http://schemas.openxmlformats.org/officeDocument/2006/relationships/hyperlink" Target="#_ENREF_4"/><Relationship Id="rId10" Type="http://schemas.openxmlformats.org/officeDocument/2006/relationships/hyperlink" Target="#_ENREF_13"/><Relationship Id="rId4" Type="http://schemas.openxmlformats.org/officeDocument/2006/relationships/hyperlink" Target="#_ENREF_15"/><Relationship Id="rId9" Type="http://schemas.openxmlformats.org/officeDocument/2006/relationships/hyperlink" Target="#_ENREF_7"/></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1</a:t>
            </a:fld>
            <a:endParaRPr lang="en-US"/>
          </a:p>
        </p:txBody>
      </p:sp>
    </p:spTree>
    <p:extLst>
      <p:ext uri="{BB962C8B-B14F-4D97-AF65-F5344CB8AC3E}">
        <p14:creationId xmlns:p14="http://schemas.microsoft.com/office/powerpoint/2010/main" val="134409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dirty="0" err="1" smtClean="0"/>
              <a:t>Frid</a:t>
            </a:r>
            <a:r>
              <a:rPr lang="en-US" sz="1200" dirty="0" smtClean="0"/>
              <a:t>, A. H., L. J. Hirsch, A. R. </a:t>
            </a:r>
            <a:r>
              <a:rPr lang="en-US" sz="1200" dirty="0" err="1" smtClean="0"/>
              <a:t>Menchior</a:t>
            </a:r>
            <a:r>
              <a:rPr lang="en-US" sz="1200" dirty="0" smtClean="0"/>
              <a:t>, D. R. Morel and K. W. Strauss (2016). </a:t>
            </a:r>
            <a:r>
              <a:rPr lang="en-US" sz="1200" u="sng" dirty="0" smtClean="0"/>
              <a:t>Worldwide Injection Technique Questionnaire study: injecting complications and the role of the professional</a:t>
            </a:r>
            <a:r>
              <a:rPr lang="en-US" sz="1200" dirty="0" smtClean="0"/>
              <a:t>. Mayo Clinic Proceedings, Elsevier.</a:t>
            </a:r>
          </a:p>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17</a:t>
            </a:fld>
            <a:endParaRPr lang="fa-IR"/>
          </a:p>
        </p:txBody>
      </p:sp>
    </p:spTree>
    <p:extLst>
      <p:ext uri="{BB962C8B-B14F-4D97-AF65-F5344CB8AC3E}">
        <p14:creationId xmlns:p14="http://schemas.microsoft.com/office/powerpoint/2010/main" val="424631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AdvOT561cdbbe"/>
              </a:rPr>
              <a:t>Injections should be systematically rotated to avoid LH.</a:t>
            </a:r>
            <a:r>
              <a:rPr lang="en-US" dirty="0" smtClean="0">
                <a:latin typeface="AdvOTa2f0d8f5.B"/>
              </a:rPr>
              <a:t> A2</a:t>
            </a:r>
            <a:endParaRPr lang="fa-IR" dirty="0" smtClean="0"/>
          </a:p>
          <a:p>
            <a:pPr marL="0" indent="0">
              <a:buNone/>
            </a:pPr>
            <a:endParaRPr lang="en-US" dirty="0" smtClean="0">
              <a:latin typeface="AdvOT561cdbbe"/>
            </a:endParaRPr>
          </a:p>
          <a:p>
            <a:endParaRPr lang="en-US" dirty="0" smtClean="0">
              <a:latin typeface="AdvOT561cdbbe"/>
            </a:endParaRPr>
          </a:p>
          <a:p>
            <a:r>
              <a:rPr lang="en-US" dirty="0" smtClean="0">
                <a:latin typeface="AdvOT561cdbbe"/>
              </a:rPr>
              <a:t>This means injecting at least 1 cm (or approximately the width of an adult </a:t>
            </a:r>
            <a:r>
              <a:rPr lang="en-US" dirty="0" smtClean="0">
                <a:latin typeface="AdvOT561cdbbe+fb"/>
              </a:rPr>
              <a:t>fi</a:t>
            </a:r>
            <a:r>
              <a:rPr lang="en-US" dirty="0" smtClean="0">
                <a:latin typeface="AdvOT561cdbbe"/>
              </a:rPr>
              <a:t>nger) from previous injections, a vital procedure that requires careful planning and attention. </a:t>
            </a:r>
            <a:r>
              <a:rPr lang="en-US" dirty="0" smtClean="0">
                <a:latin typeface="AdvOTa2f0d8f5.B"/>
              </a:rPr>
              <a:t>A2</a:t>
            </a:r>
          </a:p>
          <a:p>
            <a:endParaRPr lang="en-US" dirty="0" smtClean="0">
              <a:latin typeface="AdvOTa2f0d8f5.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dvOT561cdbbe"/>
              </a:rPr>
              <a:t>The HCP should review the site rotation scheme with the patient at least once a year.</a:t>
            </a:r>
            <a:r>
              <a:rPr lang="en-US" sz="200" dirty="0" smtClean="0">
                <a:solidFill>
                  <a:srgbClr val="2197D2"/>
                </a:solidFill>
                <a:latin typeface="AdvOT561cdbbe"/>
              </a:rPr>
              <a:t> </a:t>
            </a:r>
            <a:r>
              <a:rPr lang="en-US" dirty="0" smtClean="0">
                <a:solidFill>
                  <a:srgbClr val="000000"/>
                </a:solidFill>
                <a:latin typeface="AdvOTa2f0d8f5.B"/>
              </a:rPr>
              <a:t>A2</a:t>
            </a:r>
          </a:p>
          <a:p>
            <a:endParaRPr lang="en-US" dirty="0" smtClean="0">
              <a:latin typeface="AdvOTa2f0d8f5.B"/>
            </a:endParaRPr>
          </a:p>
          <a:p>
            <a:endParaRPr lang="en-US" dirty="0" smtClean="0">
              <a:latin typeface="AdvOTa2f0d8f5.B"/>
            </a:endParaRPr>
          </a:p>
          <a:p>
            <a:pPr marL="0" indent="0">
              <a:buNone/>
            </a:pPr>
            <a:r>
              <a:rPr lang="en-US" sz="900" dirty="0" err="1" smtClean="0"/>
              <a:t>Frid</a:t>
            </a:r>
            <a:r>
              <a:rPr lang="en-US" sz="900" dirty="0" smtClean="0"/>
              <a:t>, A., L. Hirsch, R. Gaspar, D. Hicks, G. </a:t>
            </a:r>
            <a:r>
              <a:rPr lang="en-US" sz="900" dirty="0" err="1" smtClean="0"/>
              <a:t>Kreugel</a:t>
            </a:r>
            <a:r>
              <a:rPr lang="en-US" sz="900" dirty="0" smtClean="0"/>
              <a:t>, J. </a:t>
            </a:r>
            <a:r>
              <a:rPr lang="en-US" sz="900" dirty="0" err="1" smtClean="0"/>
              <a:t>Liersch</a:t>
            </a:r>
            <a:r>
              <a:rPr lang="en-US" sz="900" dirty="0" smtClean="0"/>
              <a:t>, C. </a:t>
            </a:r>
            <a:r>
              <a:rPr lang="en-US" sz="900" dirty="0" err="1" smtClean="0"/>
              <a:t>Letondeur</a:t>
            </a:r>
            <a:r>
              <a:rPr lang="en-US" sz="900" dirty="0" smtClean="0"/>
              <a:t>, J. P. </a:t>
            </a:r>
            <a:r>
              <a:rPr lang="en-US" sz="900" dirty="0" err="1" smtClean="0"/>
              <a:t>Sauvanet</a:t>
            </a:r>
            <a:r>
              <a:rPr lang="en-US" sz="900" dirty="0" smtClean="0"/>
              <a:t>, N. </a:t>
            </a:r>
            <a:r>
              <a:rPr lang="en-US" sz="900" dirty="0" err="1" smtClean="0"/>
              <a:t>Tubiana-Rufi</a:t>
            </a:r>
            <a:r>
              <a:rPr lang="en-US" sz="900" dirty="0" smtClean="0"/>
              <a:t>, K. Strauss and W. Scientific Advisory Board for the Third Injection Technique (2010). "New injection recommendations for patients with diabetes." </a:t>
            </a:r>
            <a:r>
              <a:rPr lang="en-US" sz="900" u="sng" dirty="0" smtClean="0"/>
              <a:t>Diabetes </a:t>
            </a:r>
            <a:r>
              <a:rPr lang="en-US" sz="900" u="sng" dirty="0" err="1" smtClean="0"/>
              <a:t>Metab</a:t>
            </a:r>
            <a:r>
              <a:rPr lang="en-US" sz="900" dirty="0" smtClean="0"/>
              <a:t> </a:t>
            </a:r>
            <a:r>
              <a:rPr lang="en-US" sz="900" b="1" dirty="0" smtClean="0"/>
              <a:t>36 </a:t>
            </a:r>
            <a:r>
              <a:rPr lang="en-US" sz="900" b="1" dirty="0" err="1" smtClean="0"/>
              <a:t>Suppl</a:t>
            </a:r>
            <a:r>
              <a:rPr lang="en-US" sz="900" b="1" dirty="0" smtClean="0"/>
              <a:t> 2</a:t>
            </a:r>
            <a:r>
              <a:rPr lang="en-US" sz="900" dirty="0" smtClean="0"/>
              <a:t>: S3-18.</a:t>
            </a:r>
          </a:p>
          <a:p>
            <a:pPr marL="0" indent="0">
              <a:buNone/>
            </a:pPr>
            <a:endParaRPr lang="en-US" sz="900" dirty="0" smtClean="0"/>
          </a:p>
          <a:p>
            <a:pPr marL="0" indent="0">
              <a:buFont typeface="Arial" panose="020B0604020202020204" pitchFamily="34" charset="0"/>
              <a:buNone/>
            </a:pPr>
            <a:r>
              <a:rPr lang="en-US" sz="900" dirty="0" smtClean="0"/>
              <a:t>One evidence-based scheme:</a:t>
            </a:r>
          </a:p>
          <a:p>
            <a:r>
              <a:rPr lang="en-US" sz="900" dirty="0" smtClean="0"/>
              <a:t>dividing sites into quadrants/halves when using the thighs or buttocks</a:t>
            </a:r>
          </a:p>
          <a:p>
            <a:r>
              <a:rPr lang="en-US" sz="900" dirty="0" smtClean="0"/>
              <a:t>One quadrant per week</a:t>
            </a:r>
          </a:p>
          <a:p>
            <a:r>
              <a:rPr lang="en-US" sz="900" dirty="0" smtClean="0"/>
              <a:t>Rotating quadrant to quadrant in a consistent direction (</a:t>
            </a:r>
            <a:r>
              <a:rPr lang="en-US" sz="900" dirty="0" err="1" smtClean="0"/>
              <a:t>eg,clockwise</a:t>
            </a:r>
            <a:r>
              <a:rPr lang="en-US" sz="900" dirty="0" smtClean="0"/>
              <a:t>)</a:t>
            </a:r>
            <a:endParaRPr lang="es-ES" sz="900" dirty="0" smtClean="0"/>
          </a:p>
          <a:p>
            <a:endParaRPr lang="es-ES" sz="900" dirty="0" smtClean="0"/>
          </a:p>
          <a:p>
            <a:pPr marL="0" indent="0">
              <a:buFont typeface="Arial" panose="020B0604020202020204" pitchFamily="34" charset="0"/>
              <a:buNone/>
            </a:pPr>
            <a:r>
              <a:rPr lang="en-US" sz="800" dirty="0" smtClean="0"/>
              <a:t>scheme courtesy of </a:t>
            </a:r>
            <a:r>
              <a:rPr lang="fr-FR" sz="800" dirty="0" smtClean="0"/>
              <a:t>Lourdes </a:t>
            </a:r>
            <a:r>
              <a:rPr lang="fr-FR" sz="800" dirty="0" err="1" smtClean="0"/>
              <a:t>Saez</a:t>
            </a:r>
            <a:r>
              <a:rPr lang="fr-FR" sz="800" dirty="0" smtClean="0"/>
              <a:t>-de Ibarra and Ruth Gaspar, </a:t>
            </a:r>
            <a:r>
              <a:rPr lang="en-US" sz="800" dirty="0" smtClean="0"/>
              <a:t>diabetes nurses and specialist educators at </a:t>
            </a:r>
            <a:r>
              <a:rPr lang="es-ES" sz="800" dirty="0" smtClean="0"/>
              <a:t>La Paz Hospital, Madrid, </a:t>
            </a:r>
            <a:r>
              <a:rPr lang="es-ES" sz="800" dirty="0" err="1" smtClean="0"/>
              <a:t>Spain</a:t>
            </a:r>
            <a:r>
              <a:rPr lang="es-ES" sz="800" dirty="0" smtClean="0"/>
              <a:t>(A3)</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800" dirty="0" err="1" smtClean="0"/>
              <a:t>Frid</a:t>
            </a:r>
            <a:r>
              <a:rPr lang="en-US" sz="800" dirty="0" smtClean="0"/>
              <a:t>, A. H., G. </a:t>
            </a:r>
            <a:r>
              <a:rPr lang="en-US" sz="800" dirty="0" err="1" smtClean="0"/>
              <a:t>Kreugel</a:t>
            </a:r>
            <a:r>
              <a:rPr lang="en-US" sz="800" dirty="0" smtClean="0"/>
              <a:t>, G. </a:t>
            </a:r>
            <a:r>
              <a:rPr lang="en-US" sz="800" dirty="0" err="1" smtClean="0"/>
              <a:t>Grassi</a:t>
            </a:r>
            <a:r>
              <a:rPr lang="en-US" sz="800" dirty="0" smtClean="0"/>
              <a:t>, S. </a:t>
            </a:r>
            <a:r>
              <a:rPr lang="en-US" sz="800" dirty="0" err="1" smtClean="0"/>
              <a:t>Halimi</a:t>
            </a:r>
            <a:r>
              <a:rPr lang="en-US" sz="800" dirty="0" smtClean="0"/>
              <a:t>, D. Hicks, L. J. Hirsch, M. J. Smith, R. </a:t>
            </a:r>
            <a:r>
              <a:rPr lang="en-US" sz="800" dirty="0" err="1" smtClean="0"/>
              <a:t>Wellhoener</a:t>
            </a:r>
            <a:r>
              <a:rPr lang="en-US" sz="800" dirty="0" smtClean="0"/>
              <a:t>, B. W. Bode, I. B. Hirsch, S. </a:t>
            </a:r>
            <a:r>
              <a:rPr lang="en-US" sz="800" dirty="0" err="1" smtClean="0"/>
              <a:t>Kalra</a:t>
            </a:r>
            <a:r>
              <a:rPr lang="en-US" sz="800" dirty="0" smtClean="0"/>
              <a:t>, L. Ji and K. W. Strauss (2016). "New Insulin Delivery Recommendations." </a:t>
            </a:r>
            <a:r>
              <a:rPr lang="en-US" sz="800" u="sng" dirty="0" smtClean="0"/>
              <a:t>Mayo </a:t>
            </a:r>
            <a:r>
              <a:rPr lang="en-US" sz="800" u="sng" dirty="0" err="1" smtClean="0"/>
              <a:t>Clin</a:t>
            </a:r>
            <a:r>
              <a:rPr lang="en-US" sz="800" u="sng" dirty="0" smtClean="0"/>
              <a:t> Proc</a:t>
            </a:r>
            <a:r>
              <a:rPr lang="en-US" sz="800" dirty="0" smtClean="0"/>
              <a:t> </a:t>
            </a:r>
            <a:r>
              <a:rPr lang="en-US" sz="800" b="1" dirty="0" smtClean="0"/>
              <a:t>91</a:t>
            </a:r>
            <a:r>
              <a:rPr lang="en-US" sz="800" dirty="0" smtClean="0"/>
              <a:t>(9): 1231-1255.</a:t>
            </a:r>
          </a:p>
          <a:p>
            <a:pPr marL="0" indent="0">
              <a:buNone/>
            </a:pPr>
            <a:endParaRPr lang="en-US" sz="900" dirty="0"/>
          </a:p>
        </p:txBody>
      </p:sp>
      <p:sp>
        <p:nvSpPr>
          <p:cNvPr id="4" name="Slide Number Placeholder 3"/>
          <p:cNvSpPr>
            <a:spLocks noGrp="1"/>
          </p:cNvSpPr>
          <p:nvPr>
            <p:ph type="sldNum" sz="quarter" idx="10"/>
          </p:nvPr>
        </p:nvSpPr>
        <p:spPr/>
        <p:txBody>
          <a:bodyPr/>
          <a:lstStyle/>
          <a:p>
            <a:fld id="{84C1B0B5-DF65-4ABE-8D1A-19D45C26AE54}" type="slidenum">
              <a:rPr lang="fa-IR" smtClean="0"/>
              <a:t>18</a:t>
            </a:fld>
            <a:endParaRPr lang="fa-IR"/>
          </a:p>
        </p:txBody>
      </p:sp>
    </p:spTree>
    <p:extLst>
      <p:ext uri="{BB962C8B-B14F-4D97-AF65-F5344CB8AC3E}">
        <p14:creationId xmlns:p14="http://schemas.microsoft.com/office/powerpoint/2010/main" val="85418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latin typeface="AdvOT561cdbbe"/>
              </a:rPr>
              <a:t>Injections should be systematically rotated to avoid LH.</a:t>
            </a:r>
            <a:r>
              <a:rPr lang="en-US" dirty="0" smtClean="0">
                <a:latin typeface="AdvOTa2f0d8f5.B"/>
              </a:rPr>
              <a:t> A2</a:t>
            </a:r>
            <a:endParaRPr lang="fa-IR" dirty="0" smtClean="0"/>
          </a:p>
          <a:p>
            <a:pPr marL="0" indent="0">
              <a:buNone/>
            </a:pPr>
            <a:endParaRPr lang="en-US" dirty="0" smtClean="0">
              <a:latin typeface="AdvOT561cdbbe"/>
            </a:endParaRPr>
          </a:p>
          <a:p>
            <a:endParaRPr lang="en-US" dirty="0" smtClean="0">
              <a:latin typeface="AdvOT561cdbbe"/>
            </a:endParaRPr>
          </a:p>
          <a:p>
            <a:r>
              <a:rPr lang="en-US" dirty="0" smtClean="0">
                <a:latin typeface="AdvOT561cdbbe"/>
              </a:rPr>
              <a:t>This means injecting at least 1 cm (or approximately the width of an adult </a:t>
            </a:r>
            <a:r>
              <a:rPr lang="en-US" dirty="0" smtClean="0">
                <a:latin typeface="AdvOT561cdbbe+fb"/>
              </a:rPr>
              <a:t>fi</a:t>
            </a:r>
            <a:r>
              <a:rPr lang="en-US" dirty="0" smtClean="0">
                <a:latin typeface="AdvOT561cdbbe"/>
              </a:rPr>
              <a:t>nger) from previous injections, a vital procedure that requires careful planning and attention. </a:t>
            </a:r>
            <a:r>
              <a:rPr lang="en-US" dirty="0" smtClean="0">
                <a:latin typeface="AdvOTa2f0d8f5.B"/>
              </a:rPr>
              <a:t>A2</a:t>
            </a:r>
          </a:p>
          <a:p>
            <a:endParaRPr lang="en-US" dirty="0" smtClean="0">
              <a:latin typeface="AdvOTa2f0d8f5.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dvOT561cdbbe"/>
              </a:rPr>
              <a:t>The HCP should review the site rotation scheme with the patient at least once a year.</a:t>
            </a:r>
            <a:r>
              <a:rPr lang="en-US" sz="200" dirty="0" smtClean="0">
                <a:solidFill>
                  <a:srgbClr val="2197D2"/>
                </a:solidFill>
                <a:latin typeface="AdvOT561cdbbe"/>
              </a:rPr>
              <a:t> </a:t>
            </a:r>
            <a:r>
              <a:rPr lang="en-US" dirty="0" smtClean="0">
                <a:solidFill>
                  <a:srgbClr val="000000"/>
                </a:solidFill>
                <a:latin typeface="AdvOTa2f0d8f5.B"/>
              </a:rPr>
              <a:t>A2</a:t>
            </a:r>
          </a:p>
          <a:p>
            <a:endParaRPr lang="en-US" dirty="0" smtClean="0">
              <a:latin typeface="AdvOTa2f0d8f5.B"/>
            </a:endParaRPr>
          </a:p>
          <a:p>
            <a:endParaRPr lang="en-US" dirty="0" smtClean="0">
              <a:latin typeface="AdvOTa2f0d8f5.B"/>
            </a:endParaRPr>
          </a:p>
          <a:p>
            <a:pPr marL="0" indent="0">
              <a:buNone/>
            </a:pPr>
            <a:r>
              <a:rPr lang="en-US" sz="900" dirty="0" err="1" smtClean="0"/>
              <a:t>Frid</a:t>
            </a:r>
            <a:r>
              <a:rPr lang="en-US" sz="900" dirty="0" smtClean="0"/>
              <a:t>, A., L. Hirsch, R. Gaspar, D. Hicks, G. </a:t>
            </a:r>
            <a:r>
              <a:rPr lang="en-US" sz="900" dirty="0" err="1" smtClean="0"/>
              <a:t>Kreugel</a:t>
            </a:r>
            <a:r>
              <a:rPr lang="en-US" sz="900" dirty="0" smtClean="0"/>
              <a:t>, J. </a:t>
            </a:r>
            <a:r>
              <a:rPr lang="en-US" sz="900" dirty="0" err="1" smtClean="0"/>
              <a:t>Liersch</a:t>
            </a:r>
            <a:r>
              <a:rPr lang="en-US" sz="900" dirty="0" smtClean="0"/>
              <a:t>, C. </a:t>
            </a:r>
            <a:r>
              <a:rPr lang="en-US" sz="900" dirty="0" err="1" smtClean="0"/>
              <a:t>Letondeur</a:t>
            </a:r>
            <a:r>
              <a:rPr lang="en-US" sz="900" dirty="0" smtClean="0"/>
              <a:t>, J. P. </a:t>
            </a:r>
            <a:r>
              <a:rPr lang="en-US" sz="900" dirty="0" err="1" smtClean="0"/>
              <a:t>Sauvanet</a:t>
            </a:r>
            <a:r>
              <a:rPr lang="en-US" sz="900" dirty="0" smtClean="0"/>
              <a:t>, N. </a:t>
            </a:r>
            <a:r>
              <a:rPr lang="en-US" sz="900" dirty="0" err="1" smtClean="0"/>
              <a:t>Tubiana-Rufi</a:t>
            </a:r>
            <a:r>
              <a:rPr lang="en-US" sz="900" dirty="0" smtClean="0"/>
              <a:t>, K. Strauss and W. Scientific Advisory Board for the Third Injection Technique (2010). "New injection recommendations for patients with diabetes." </a:t>
            </a:r>
            <a:r>
              <a:rPr lang="en-US" sz="900" u="sng" dirty="0" smtClean="0"/>
              <a:t>Diabetes </a:t>
            </a:r>
            <a:r>
              <a:rPr lang="en-US" sz="900" u="sng" dirty="0" err="1" smtClean="0"/>
              <a:t>Metab</a:t>
            </a:r>
            <a:r>
              <a:rPr lang="en-US" sz="900" dirty="0" smtClean="0"/>
              <a:t> </a:t>
            </a:r>
            <a:r>
              <a:rPr lang="en-US" sz="900" b="1" dirty="0" smtClean="0"/>
              <a:t>36 </a:t>
            </a:r>
            <a:r>
              <a:rPr lang="en-US" sz="900" b="1" dirty="0" err="1" smtClean="0"/>
              <a:t>Suppl</a:t>
            </a:r>
            <a:r>
              <a:rPr lang="en-US" sz="900" b="1" dirty="0" smtClean="0"/>
              <a:t> 2</a:t>
            </a:r>
            <a:r>
              <a:rPr lang="en-US" sz="900" dirty="0" smtClean="0"/>
              <a:t>: S3-18.</a:t>
            </a:r>
          </a:p>
          <a:p>
            <a:pPr marL="0" indent="0">
              <a:buNone/>
            </a:pPr>
            <a:endParaRPr lang="en-US" sz="900" dirty="0" smtClean="0"/>
          </a:p>
          <a:p>
            <a:pPr marL="0" indent="0">
              <a:buFont typeface="Arial" panose="020B0604020202020204" pitchFamily="34" charset="0"/>
              <a:buNone/>
            </a:pPr>
            <a:r>
              <a:rPr lang="en-US" sz="900" dirty="0" smtClean="0"/>
              <a:t>One evidence-based scheme:</a:t>
            </a:r>
          </a:p>
          <a:p>
            <a:r>
              <a:rPr lang="en-US" sz="900" dirty="0" smtClean="0"/>
              <a:t>dividing sites into quadrants/halves when using the thighs or buttocks</a:t>
            </a:r>
          </a:p>
          <a:p>
            <a:r>
              <a:rPr lang="en-US" sz="900" dirty="0" smtClean="0"/>
              <a:t>One quadrant per week</a:t>
            </a:r>
          </a:p>
          <a:p>
            <a:r>
              <a:rPr lang="en-US" sz="900" dirty="0" smtClean="0"/>
              <a:t>Rotating quadrant to quadrant in a consistent direction (</a:t>
            </a:r>
            <a:r>
              <a:rPr lang="en-US" sz="900" dirty="0" err="1" smtClean="0"/>
              <a:t>eg,clockwise</a:t>
            </a:r>
            <a:r>
              <a:rPr lang="en-US" sz="900" dirty="0" smtClean="0"/>
              <a:t>)</a:t>
            </a:r>
            <a:endParaRPr lang="es-ES" sz="900" dirty="0" smtClean="0"/>
          </a:p>
          <a:p>
            <a:endParaRPr lang="es-ES" sz="900" dirty="0" smtClean="0"/>
          </a:p>
          <a:p>
            <a:pPr marL="0" indent="0">
              <a:buFont typeface="Arial" panose="020B0604020202020204" pitchFamily="34" charset="0"/>
              <a:buNone/>
            </a:pPr>
            <a:r>
              <a:rPr lang="en-US" sz="800" dirty="0" smtClean="0"/>
              <a:t>scheme courtesy of </a:t>
            </a:r>
            <a:r>
              <a:rPr lang="fr-FR" sz="800" dirty="0" smtClean="0"/>
              <a:t>Lourdes </a:t>
            </a:r>
            <a:r>
              <a:rPr lang="fr-FR" sz="800" dirty="0" err="1" smtClean="0"/>
              <a:t>Saez</a:t>
            </a:r>
            <a:r>
              <a:rPr lang="fr-FR" sz="800" dirty="0" smtClean="0"/>
              <a:t>-de Ibarra and Ruth Gaspar, </a:t>
            </a:r>
            <a:r>
              <a:rPr lang="en-US" sz="800" dirty="0" smtClean="0"/>
              <a:t>diabetes nurses and specialist educators at </a:t>
            </a:r>
            <a:r>
              <a:rPr lang="es-ES" sz="800" dirty="0" smtClean="0"/>
              <a:t>La Paz Hospital, Madrid, </a:t>
            </a:r>
            <a:r>
              <a:rPr lang="es-ES" sz="800" dirty="0" err="1" smtClean="0"/>
              <a:t>Spain</a:t>
            </a:r>
            <a:r>
              <a:rPr lang="es-ES" sz="800" dirty="0" smtClean="0"/>
              <a:t>(A3)</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800" dirty="0" err="1" smtClean="0"/>
              <a:t>Frid</a:t>
            </a:r>
            <a:r>
              <a:rPr lang="en-US" sz="800" dirty="0" smtClean="0"/>
              <a:t>, A. H., G. </a:t>
            </a:r>
            <a:r>
              <a:rPr lang="en-US" sz="800" dirty="0" err="1" smtClean="0"/>
              <a:t>Kreugel</a:t>
            </a:r>
            <a:r>
              <a:rPr lang="en-US" sz="800" dirty="0" smtClean="0"/>
              <a:t>, G. </a:t>
            </a:r>
            <a:r>
              <a:rPr lang="en-US" sz="800" dirty="0" err="1" smtClean="0"/>
              <a:t>Grassi</a:t>
            </a:r>
            <a:r>
              <a:rPr lang="en-US" sz="800" dirty="0" smtClean="0"/>
              <a:t>, S. </a:t>
            </a:r>
            <a:r>
              <a:rPr lang="en-US" sz="800" dirty="0" err="1" smtClean="0"/>
              <a:t>Halimi</a:t>
            </a:r>
            <a:r>
              <a:rPr lang="en-US" sz="800" dirty="0" smtClean="0"/>
              <a:t>, D. Hicks, L. J. Hirsch, M. J. Smith, R. </a:t>
            </a:r>
            <a:r>
              <a:rPr lang="en-US" sz="800" dirty="0" err="1" smtClean="0"/>
              <a:t>Wellhoener</a:t>
            </a:r>
            <a:r>
              <a:rPr lang="en-US" sz="800" dirty="0" smtClean="0"/>
              <a:t>, B. W. Bode, I. B. Hirsch, S. </a:t>
            </a:r>
            <a:r>
              <a:rPr lang="en-US" sz="800" dirty="0" err="1" smtClean="0"/>
              <a:t>Kalra</a:t>
            </a:r>
            <a:r>
              <a:rPr lang="en-US" sz="800" dirty="0" smtClean="0"/>
              <a:t>, L. Ji and K. W. Strauss (2016). "New Insulin Delivery Recommendations." </a:t>
            </a:r>
            <a:r>
              <a:rPr lang="en-US" sz="800" u="sng" dirty="0" smtClean="0"/>
              <a:t>Mayo </a:t>
            </a:r>
            <a:r>
              <a:rPr lang="en-US" sz="800" u="sng" dirty="0" err="1" smtClean="0"/>
              <a:t>Clin</a:t>
            </a:r>
            <a:r>
              <a:rPr lang="en-US" sz="800" u="sng" dirty="0" smtClean="0"/>
              <a:t> Proc</a:t>
            </a:r>
            <a:r>
              <a:rPr lang="en-US" sz="800" dirty="0" smtClean="0"/>
              <a:t> </a:t>
            </a:r>
            <a:r>
              <a:rPr lang="en-US" sz="800" b="1" dirty="0" smtClean="0"/>
              <a:t>91</a:t>
            </a:r>
            <a:r>
              <a:rPr lang="en-US" sz="800" dirty="0" smtClean="0"/>
              <a:t>(9): 1231-1255.</a:t>
            </a:r>
          </a:p>
          <a:p>
            <a:pPr marL="0" indent="0">
              <a:buNone/>
            </a:pPr>
            <a:endParaRPr lang="en-US" sz="900" dirty="0"/>
          </a:p>
        </p:txBody>
      </p:sp>
      <p:sp>
        <p:nvSpPr>
          <p:cNvPr id="4" name="Slide Number Placeholder 3"/>
          <p:cNvSpPr>
            <a:spLocks noGrp="1"/>
          </p:cNvSpPr>
          <p:nvPr>
            <p:ph type="sldNum" sz="quarter" idx="10"/>
          </p:nvPr>
        </p:nvSpPr>
        <p:spPr/>
        <p:txBody>
          <a:bodyPr/>
          <a:lstStyle/>
          <a:p>
            <a:fld id="{84C1B0B5-DF65-4ABE-8D1A-19D45C26AE54}" type="slidenum">
              <a:rPr lang="fa-IR" smtClean="0"/>
              <a:t>20</a:t>
            </a:fld>
            <a:endParaRPr lang="fa-IR"/>
          </a:p>
        </p:txBody>
      </p:sp>
    </p:spTree>
    <p:extLst>
      <p:ext uri="{BB962C8B-B14F-4D97-AF65-F5344CB8AC3E}">
        <p14:creationId xmlns:p14="http://schemas.microsoft.com/office/powerpoint/2010/main" val="217686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Patient should be asked about abnormalities at injection sites (what, where and how long); this should guide examinations but not limit it to one area. </a:t>
            </a:r>
          </a:p>
          <a:p>
            <a:pPr algn="l" rtl="0"/>
            <a:r>
              <a:rPr lang="en-US" dirty="0" smtClean="0"/>
              <a:t>2 Patient must then disrobe to only underclothes. A chaperone may be needed in some cultures. </a:t>
            </a:r>
          </a:p>
          <a:p>
            <a:pPr algn="l" rtl="0"/>
            <a:r>
              <a:rPr lang="en-US" dirty="0" smtClean="0"/>
              <a:t>3 Room must be warm to prevent patient chilling (this ensures patient comfort but also prevents shivering and muscle tension which can interfere with the examinations). </a:t>
            </a:r>
          </a:p>
          <a:p>
            <a:pPr algn="l" rtl="0"/>
            <a:r>
              <a:rPr lang="en-US" dirty="0" smtClean="0"/>
              <a:t>4 Light should be oblique to the skin (not overhead); the use of an examining light with an adjustable neck is ideal; light should be shined onto skin surfaces at an angle of 30-45 degrees.</a:t>
            </a:r>
          </a:p>
          <a:p>
            <a:pPr algn="l" rtl="0"/>
            <a:endParaRPr lang="en-US" dirty="0"/>
          </a:p>
        </p:txBody>
      </p:sp>
      <p:sp>
        <p:nvSpPr>
          <p:cNvPr id="4" name="Slide Number Placeholder 3"/>
          <p:cNvSpPr>
            <a:spLocks noGrp="1"/>
          </p:cNvSpPr>
          <p:nvPr>
            <p:ph type="sldNum" sz="quarter" idx="10"/>
          </p:nvPr>
        </p:nvSpPr>
        <p:spPr/>
        <p:txBody>
          <a:bodyPr/>
          <a:lstStyle/>
          <a:p>
            <a:fld id="{07FB8E6D-F664-45B7-A115-59E1103F4A7D}" type="slidenum">
              <a:rPr lang="fa-IR" smtClean="0"/>
              <a:t>23</a:t>
            </a:fld>
            <a:endParaRPr lang="fa-IR"/>
          </a:p>
        </p:txBody>
      </p:sp>
    </p:spTree>
    <p:extLst>
      <p:ext uri="{BB962C8B-B14F-4D97-AF65-F5344CB8AC3E}">
        <p14:creationId xmlns:p14="http://schemas.microsoft.com/office/powerpoint/2010/main" val="330825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should be lying down on back (to relax abdominal muscles) with knees bent (to relax thigh [quadriceps] muscles) and arms folded over chest (to relax arm muscles). </a:t>
            </a:r>
          </a:p>
          <a:p>
            <a:r>
              <a:rPr lang="en-US" dirty="0" smtClean="0"/>
              <a:t>If there is no table, an alternative is for the patient to be sitting, with knees bent and arms relaxed in lap</a:t>
            </a:r>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24</a:t>
            </a:fld>
            <a:endParaRPr lang="en-US"/>
          </a:p>
        </p:txBody>
      </p:sp>
    </p:spTree>
    <p:extLst>
      <p:ext uri="{BB962C8B-B14F-4D97-AF65-F5344CB8AC3E}">
        <p14:creationId xmlns:p14="http://schemas.microsoft.com/office/powerpoint/2010/main" val="371247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1 Inspect site with lamp first, adjusting its angle to be able to detect any subtle risings or depressions across the surface of the skin.</a:t>
            </a:r>
          </a:p>
          <a:p>
            <a:pPr algn="l" rtl="0"/>
            <a:r>
              <a:rPr lang="en-US" dirty="0" smtClean="0"/>
              <a:t> 2 Lipohypertrophy (LH) is usually manifested as a raised or mound-like, convex pattern with no change in skin </a:t>
            </a:r>
            <a:r>
              <a:rPr lang="en-US" dirty="0" err="1" smtClean="0"/>
              <a:t>colour</a:t>
            </a:r>
            <a:r>
              <a:rPr lang="en-US" dirty="0" smtClean="0"/>
              <a:t> or hair distribution; occasionally it can be manifested as only a shiny or hyper-pigmented (especially in dark-skinned persons) area and/or an area of hair loss. </a:t>
            </a:r>
          </a:p>
          <a:p>
            <a:pPr algn="l" rtl="0"/>
            <a:r>
              <a:rPr lang="en-US" dirty="0" smtClean="0"/>
              <a:t>3 If detected, gain consent and mark </a:t>
            </a:r>
            <a:r>
              <a:rPr lang="en-US" dirty="0" err="1" smtClean="0"/>
              <a:t>centre</a:t>
            </a:r>
            <a:r>
              <a:rPr lang="en-US" dirty="0" smtClean="0"/>
              <a:t> point with pen so that area can be palpated later</a:t>
            </a:r>
          </a:p>
          <a:p>
            <a:pPr algn="l" rtl="0"/>
            <a:endParaRPr lang="en-US" dirty="0"/>
          </a:p>
        </p:txBody>
      </p:sp>
      <p:sp>
        <p:nvSpPr>
          <p:cNvPr id="4" name="Slide Number Placeholder 3"/>
          <p:cNvSpPr>
            <a:spLocks noGrp="1"/>
          </p:cNvSpPr>
          <p:nvPr>
            <p:ph type="sldNum" sz="quarter" idx="10"/>
          </p:nvPr>
        </p:nvSpPr>
        <p:spPr/>
        <p:txBody>
          <a:bodyPr/>
          <a:lstStyle/>
          <a:p>
            <a:fld id="{07FB8E6D-F664-45B7-A115-59E1103F4A7D}" type="slidenum">
              <a:rPr lang="fa-IR" smtClean="0"/>
              <a:t>25</a:t>
            </a:fld>
            <a:endParaRPr lang="fa-IR"/>
          </a:p>
        </p:txBody>
      </p:sp>
    </p:spTree>
    <p:extLst>
      <p:ext uri="{BB962C8B-B14F-4D97-AF65-F5344CB8AC3E}">
        <p14:creationId xmlns:p14="http://schemas.microsoft.com/office/powerpoint/2010/main" val="151566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After hands are warmed by rubbing them together or washing in warm water, apply gel (ultrasound gel or another water-soluble lubricant for clinical use) to the injecting area and palpate with the tips of the fingers, working in towards the injecting area with light massage-like motions (forward thrusts or circular sweeps).</a:t>
            </a:r>
          </a:p>
          <a:p>
            <a:pPr algn="l" rtl="0"/>
            <a:r>
              <a:rPr lang="en-US" dirty="0" smtClean="0"/>
              <a:t> 2 Lipohypertrophy is manifest by a change in the subcutaneous (SC) tissue, which is replaced by a harder, and more rubbery or less bouncy tissue. </a:t>
            </a:r>
          </a:p>
          <a:p>
            <a:pPr algn="l" rtl="0"/>
            <a:r>
              <a:rPr lang="en-US" dirty="0" smtClean="0"/>
              <a:t>3 Often the edges of this abnormal area are clearly demarcated and it is easy to feel the transitional zone, which appears as a ‘step-up’ from the surrounding soft tissue</a:t>
            </a:r>
            <a:endParaRPr lang="en-US" dirty="0"/>
          </a:p>
        </p:txBody>
      </p:sp>
      <p:sp>
        <p:nvSpPr>
          <p:cNvPr id="4" name="Slide Number Placeholder 3"/>
          <p:cNvSpPr>
            <a:spLocks noGrp="1"/>
          </p:cNvSpPr>
          <p:nvPr>
            <p:ph type="sldNum" sz="quarter" idx="10"/>
          </p:nvPr>
        </p:nvSpPr>
        <p:spPr/>
        <p:txBody>
          <a:bodyPr/>
          <a:lstStyle/>
          <a:p>
            <a:fld id="{07FB8E6D-F664-45B7-A115-59E1103F4A7D}" type="slidenum">
              <a:rPr lang="fa-IR" smtClean="0"/>
              <a:t>26</a:t>
            </a:fld>
            <a:endParaRPr lang="fa-IR"/>
          </a:p>
        </p:txBody>
      </p:sp>
    </p:spTree>
    <p:extLst>
      <p:ext uri="{BB962C8B-B14F-4D97-AF65-F5344CB8AC3E}">
        <p14:creationId xmlns:p14="http://schemas.microsoft.com/office/powerpoint/2010/main" val="148073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With the patient’s consent and using skin safe marker pen, mark the exact position of the lesion on the patient’s skin so that the patient can clearly see the extent of the lesion and avoid injecting into it.</a:t>
            </a:r>
          </a:p>
          <a:p>
            <a:pPr algn="l" rtl="0"/>
            <a:r>
              <a:rPr lang="en-US" dirty="0" smtClean="0"/>
              <a:t> Measure the distance along its largest dimension (usually the longest diameter) in mm and record in patient’s chart. </a:t>
            </a:r>
          </a:p>
          <a:p>
            <a:pPr algn="l" rtl="0"/>
            <a:r>
              <a:rPr lang="en-US" dirty="0" smtClean="0"/>
              <a:t>Photograph the lesion from a distance of 1 meter without flash, using the light from an oblique source so as to reveal surface contours once consent has been given. 4 Use the measurements and photograph to follow progression of the lesion long-term. </a:t>
            </a:r>
          </a:p>
          <a:p>
            <a:pPr algn="l" rtl="0"/>
            <a:r>
              <a:rPr lang="en-US" dirty="0" smtClean="0"/>
              <a:t>Patient should be taught to do the visual and palpation examination monthly (using soap or hand lotion as a lubricant) and to report any change to the HCP.</a:t>
            </a:r>
          </a:p>
          <a:p>
            <a:pPr algn="l" rtl="0"/>
            <a:endParaRPr lang="en-US" dirty="0"/>
          </a:p>
        </p:txBody>
      </p:sp>
      <p:sp>
        <p:nvSpPr>
          <p:cNvPr id="4" name="Slide Number Placeholder 3"/>
          <p:cNvSpPr>
            <a:spLocks noGrp="1"/>
          </p:cNvSpPr>
          <p:nvPr>
            <p:ph type="sldNum" sz="quarter" idx="10"/>
          </p:nvPr>
        </p:nvSpPr>
        <p:spPr/>
        <p:txBody>
          <a:bodyPr/>
          <a:lstStyle/>
          <a:p>
            <a:fld id="{07FB8E6D-F664-45B7-A115-59E1103F4A7D}" type="slidenum">
              <a:rPr lang="fa-IR" smtClean="0"/>
              <a:t>27</a:t>
            </a:fld>
            <a:endParaRPr lang="fa-IR"/>
          </a:p>
        </p:txBody>
      </p:sp>
    </p:spTree>
    <p:extLst>
      <p:ext uri="{BB962C8B-B14F-4D97-AF65-F5344CB8AC3E}">
        <p14:creationId xmlns:p14="http://schemas.microsoft.com/office/powerpoint/2010/main" val="341840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Patients may be unaware that they are injecting IM. Several clinical pointers can give clues as to whether the injection is IM or SC. </a:t>
            </a:r>
            <a:r>
              <a:rPr lang="en-US" sz="1200" b="0" i="0" u="none" strike="noStrike" kern="1200" baseline="0" dirty="0" smtClean="0">
                <a:solidFill>
                  <a:schemeClr val="tx1"/>
                </a:solidFill>
                <a:latin typeface="+mn-lt"/>
                <a:ea typeface="+mn-ea"/>
                <a:cs typeface="+mn-cs"/>
              </a:rPr>
              <a:t>Intramuscular injections can lead to a greater risk of bleeding, bruising, and pain. The pain may be described as stinging, and it worsens if the relevant muscle is contracted with the needle in situ If a patient releases the syringe with the needle still under the skin, it may continue to stand upright if it is IM (whereas it topples over in SC injections).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Unexplained glycemic variability and episodes of hypoglycemia may suggest IM injection. At special risk are children, thin persons, and persons using longer needles or following improper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b="1" i="0" u="none" baseline="0" dirty="0"/>
          </a:p>
        </p:txBody>
      </p:sp>
      <p:sp>
        <p:nvSpPr>
          <p:cNvPr id="4" name="Slide Number Placeholder 3"/>
          <p:cNvSpPr>
            <a:spLocks noGrp="1"/>
          </p:cNvSpPr>
          <p:nvPr>
            <p:ph type="sldNum" sz="quarter" idx="10"/>
          </p:nvPr>
        </p:nvSpPr>
        <p:spPr/>
        <p:txBody>
          <a:bodyPr/>
          <a:lstStyle/>
          <a:p>
            <a:fld id="{988DE528-7468-4687-ACC4-2553FFABCDD5}" type="slidenum">
              <a:rPr lang="en-US" smtClean="0"/>
              <a:t>28</a:t>
            </a:fld>
            <a:endParaRPr lang="en-US"/>
          </a:p>
        </p:txBody>
      </p:sp>
    </p:spTree>
    <p:extLst>
      <p:ext uri="{BB962C8B-B14F-4D97-AF65-F5344CB8AC3E}">
        <p14:creationId xmlns:p14="http://schemas.microsoft.com/office/powerpoint/2010/main" val="190383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Patients may be unaware that they are injecting IM. Several clinical pointers can give clues as to whether the injection is IM or SC. </a:t>
            </a:r>
            <a:r>
              <a:rPr lang="en-US" sz="1200" b="0" i="0" u="none" strike="noStrike" kern="1200" baseline="0" dirty="0" smtClean="0">
                <a:solidFill>
                  <a:schemeClr val="tx1"/>
                </a:solidFill>
                <a:latin typeface="+mn-lt"/>
                <a:ea typeface="+mn-ea"/>
                <a:cs typeface="+mn-cs"/>
              </a:rPr>
              <a:t>Intramuscular injections can lead to a greater risk of bleeding, bruising, and pain. The pain may be described as stinging, and it worsens if the relevant muscle is contracted with the needle in situ If a patient releases the syringe with the needle still under the skin, it may continue to stand upright if it is IM (whereas it topples over in SC injections).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Unexplained glycemic variability and episodes of hypoglycemia may suggest IM injection. At special risk are children, thin persons, and persons using longer needles or following improper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b="1" i="0" u="none" baseline="0" dirty="0"/>
          </a:p>
        </p:txBody>
      </p:sp>
      <p:sp>
        <p:nvSpPr>
          <p:cNvPr id="4" name="Slide Number Placeholder 3"/>
          <p:cNvSpPr>
            <a:spLocks noGrp="1"/>
          </p:cNvSpPr>
          <p:nvPr>
            <p:ph type="sldNum" sz="quarter" idx="10"/>
          </p:nvPr>
        </p:nvSpPr>
        <p:spPr/>
        <p:txBody>
          <a:bodyPr/>
          <a:lstStyle/>
          <a:p>
            <a:fld id="{988DE528-7468-4687-ACC4-2553FFABCDD5}" type="slidenum">
              <a:rPr lang="en-US" smtClean="0"/>
              <a:t>29</a:t>
            </a:fld>
            <a:endParaRPr lang="en-US"/>
          </a:p>
        </p:txBody>
      </p:sp>
    </p:spTree>
    <p:extLst>
      <p:ext uri="{BB962C8B-B14F-4D97-AF65-F5344CB8AC3E}">
        <p14:creationId xmlns:p14="http://schemas.microsoft.com/office/powerpoint/2010/main" val="382431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5</a:t>
            </a:fld>
            <a:endParaRPr lang="en-US"/>
          </a:p>
        </p:txBody>
      </p:sp>
    </p:spTree>
    <p:extLst>
      <p:ext uri="{BB962C8B-B14F-4D97-AF65-F5344CB8AC3E}">
        <p14:creationId xmlns:p14="http://schemas.microsoft.com/office/powerpoint/2010/main" val="95905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88DE528-7468-4687-ACC4-2553FFABCDD5}" type="slidenum">
              <a:rPr lang="en-US" smtClean="0"/>
              <a:t>30</a:t>
            </a:fld>
            <a:endParaRPr lang="en-US"/>
          </a:p>
        </p:txBody>
      </p:sp>
    </p:spTree>
    <p:extLst>
      <p:ext uri="{BB962C8B-B14F-4D97-AF65-F5344CB8AC3E}">
        <p14:creationId xmlns:p14="http://schemas.microsoft.com/office/powerpoint/2010/main" val="2724801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safest currently available syringe needle for</a:t>
            </a:r>
            <a:r>
              <a:rPr lang="en-US" baseline="0" dirty="0" smtClean="0"/>
              <a:t> </a:t>
            </a:r>
            <a:r>
              <a:rPr lang="en-US" dirty="0" smtClean="0"/>
              <a:t>all patients is 6 mm in length. However, when</a:t>
            </a:r>
            <a:r>
              <a:rPr lang="en-US" baseline="0" dirty="0" smtClean="0"/>
              <a:t> </a:t>
            </a:r>
            <a:r>
              <a:rPr lang="en-US" dirty="0" smtClean="0"/>
              <a:t>any syringe needle is used in children (≥6</a:t>
            </a:r>
            <a:r>
              <a:rPr lang="en-US" baseline="0" dirty="0" smtClean="0"/>
              <a:t> </a:t>
            </a:r>
            <a:r>
              <a:rPr lang="en-US" dirty="0" smtClean="0"/>
              <a:t>years old), adolescents, or slim to normal weight</a:t>
            </a:r>
            <a:r>
              <a:rPr lang="en-US" baseline="0" dirty="0" smtClean="0"/>
              <a:t> </a:t>
            </a:r>
            <a:r>
              <a:rPr lang="en-US" dirty="0" smtClean="0"/>
              <a:t>adults (BMI of 19-25 [calculated as</a:t>
            </a:r>
            <a:r>
              <a:rPr lang="en-US" baseline="0" dirty="0" smtClean="0"/>
              <a:t> </a:t>
            </a:r>
            <a:r>
              <a:rPr lang="en-US" dirty="0" smtClean="0"/>
              <a:t>the weight in kilograms divided by the height</a:t>
            </a:r>
            <a:r>
              <a:rPr lang="en-US" baseline="0" dirty="0" smtClean="0"/>
              <a:t> </a:t>
            </a:r>
            <a:r>
              <a:rPr lang="en-US" dirty="0" smtClean="0"/>
              <a:t>in meters squared]), injections should always</a:t>
            </a:r>
            <a:r>
              <a:rPr lang="en-US" baseline="0" dirty="0" smtClean="0"/>
              <a:t> </a:t>
            </a:r>
            <a:r>
              <a:rPr lang="en-US" dirty="0" smtClean="0"/>
              <a:t>be given into a lifted skinfold. A1</a:t>
            </a:r>
          </a:p>
          <a:p>
            <a:pPr marL="171450" indent="-171450">
              <a:buFont typeface="Arial" panose="020B0604020202020204" pitchFamily="34" charset="0"/>
              <a:buChar char="•"/>
            </a:pPr>
            <a:r>
              <a:rPr lang="en-US" dirty="0" smtClean="0"/>
              <a:t>Use of syringe needles in very young children</a:t>
            </a:r>
            <a:r>
              <a:rPr lang="en-US" baseline="0" dirty="0" smtClean="0"/>
              <a:t> </a:t>
            </a:r>
            <a:r>
              <a:rPr lang="en-US" dirty="0" smtClean="0"/>
              <a:t>(&lt;6 years old) and extremely thin adults</a:t>
            </a:r>
            <a:r>
              <a:rPr lang="en-US" baseline="0" dirty="0" smtClean="0"/>
              <a:t> </a:t>
            </a:r>
            <a:r>
              <a:rPr lang="en-US" dirty="0" smtClean="0"/>
              <a:t>(BMI &lt;19) is not recommended, even if</a:t>
            </a:r>
            <a:r>
              <a:rPr lang="en-US" baseline="0" dirty="0" smtClean="0"/>
              <a:t> </a:t>
            </a:r>
            <a:r>
              <a:rPr lang="en-US" dirty="0" smtClean="0"/>
              <a:t>they use a raised skinfold, because of the</a:t>
            </a:r>
            <a:r>
              <a:rPr lang="en-US" baseline="0" dirty="0" smtClean="0"/>
              <a:t> </a:t>
            </a:r>
            <a:r>
              <a:rPr lang="en-US" dirty="0" smtClean="0"/>
              <a:t>excessively high risk of IM injections.</a:t>
            </a:r>
          </a:p>
          <a:p>
            <a:pPr marL="171450" indent="-171450">
              <a:buFont typeface="Arial" panose="020B0604020202020204"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31</a:t>
            </a:fld>
            <a:endParaRPr lang="en-US"/>
          </a:p>
        </p:txBody>
      </p:sp>
    </p:spTree>
    <p:extLst>
      <p:ext uri="{BB962C8B-B14F-4D97-AF65-F5344CB8AC3E}">
        <p14:creationId xmlns:p14="http://schemas.microsoft.com/office/powerpoint/2010/main" val="325535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4-mm needle is long enough to traverse the skin and enter the SC tissue, with little risk of IM (or intradermal) injection. Therefore, it is considered the safest pen needle for adults and children regardless of age, sex, ethnicity, or BMI.</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Avoid pushing the needle hub in so deeply that it indents the skin because this increases the risk of IM injections. B3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Patients with tremors or other disorders that make them unable to hold a 4-mm pen needle in place may need longer needles. B3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High-flow needles (with extra-thin walls) have been shown to be appropriate for all injecting patients. Their obstruction, </a:t>
            </a:r>
            <a:r>
              <a:rPr lang="en-US" sz="1200" b="0" i="0" u="none" strike="noStrike" kern="1200" baseline="0" dirty="0" err="1" smtClean="0">
                <a:solidFill>
                  <a:schemeClr val="tx1"/>
                </a:solidFill>
                <a:latin typeface="+mn-lt"/>
                <a:ea typeface="+mn-ea"/>
                <a:cs typeface="+mn-cs"/>
              </a:rPr>
              <a:t>bending,and</a:t>
            </a:r>
            <a:r>
              <a:rPr lang="en-US" sz="1200" b="0" i="0" u="none" strike="noStrike" kern="1200" baseline="0" dirty="0" smtClean="0">
                <a:solidFill>
                  <a:schemeClr val="tx1"/>
                </a:solidFill>
                <a:latin typeface="+mn-lt"/>
                <a:ea typeface="+mn-ea"/>
                <a:cs typeface="+mn-cs"/>
              </a:rPr>
              <a:t> breakage rates are the same as for conventional- quality needles (extremely low) and offer flow and ease-of-use 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32</a:t>
            </a:fld>
            <a:endParaRPr lang="en-US"/>
          </a:p>
        </p:txBody>
      </p:sp>
    </p:spTree>
    <p:extLst>
      <p:ext uri="{BB962C8B-B14F-4D97-AF65-F5344CB8AC3E}">
        <p14:creationId xmlns:p14="http://schemas.microsoft.com/office/powerpoint/2010/main" val="4218161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4-mm needle is long enough to traverse the skin and enter the SC tissue, with little risk of IM (or intradermal) injection. Therefore, it is considered the safest pen needle for adults and children regardless of age, sex, ethnicity, or BMI.</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Avoid pushing the needle hub in so deeply that it indents the skin because this increases the risk of IM injections. B3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Patients with tremors or other disorders that make them unable to hold a 4-mm pen needle in place may need longer needles. B3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High-flow needles (with extra-thin walls) have been shown to be appropriate for all injecting patients. Their obstruction, </a:t>
            </a:r>
            <a:r>
              <a:rPr lang="en-US" sz="1200" b="0" i="0" u="none" strike="noStrike" kern="1200" baseline="0" dirty="0" err="1" smtClean="0">
                <a:solidFill>
                  <a:schemeClr val="tx1"/>
                </a:solidFill>
                <a:latin typeface="+mn-lt"/>
                <a:ea typeface="+mn-ea"/>
                <a:cs typeface="+mn-cs"/>
              </a:rPr>
              <a:t>bending,and</a:t>
            </a:r>
            <a:r>
              <a:rPr lang="en-US" sz="1200" b="0" i="0" u="none" strike="noStrike" kern="1200" baseline="0" dirty="0" smtClean="0">
                <a:solidFill>
                  <a:schemeClr val="tx1"/>
                </a:solidFill>
                <a:latin typeface="+mn-lt"/>
                <a:ea typeface="+mn-ea"/>
                <a:cs typeface="+mn-cs"/>
              </a:rPr>
              <a:t> breakage rates are the same as for conventional- quality needles (extremely low) and offer flow and ease-of-use 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33</a:t>
            </a:fld>
            <a:endParaRPr lang="en-US"/>
          </a:p>
        </p:txBody>
      </p:sp>
    </p:spTree>
    <p:extLst>
      <p:ext uri="{BB962C8B-B14F-4D97-AF65-F5344CB8AC3E}">
        <p14:creationId xmlns:p14="http://schemas.microsoft.com/office/powerpoint/2010/main" val="243160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Lifting a skinfold is required when the distance from the skin surface to the muscle is less than or equal to the needle length. </a:t>
            </a:r>
          </a:p>
          <a:p>
            <a:r>
              <a:rPr lang="en-US" sz="1200" b="0" i="0" u="none" strike="noStrike" kern="1200" baseline="0" dirty="0" smtClean="0">
                <a:solidFill>
                  <a:schemeClr val="tx1"/>
                </a:solidFill>
                <a:latin typeface="+mn-lt"/>
                <a:ea typeface="+mn-ea"/>
                <a:cs typeface="+mn-cs"/>
              </a:rPr>
              <a:t>Lifting a skinfold in the abdomen nearly doubles the skin-</a:t>
            </a:r>
            <a:r>
              <a:rPr lang="en-US" sz="1200" b="0" i="0" u="none" strike="noStrike" kern="1200" baseline="0" dirty="0" err="1" smtClean="0">
                <a:solidFill>
                  <a:schemeClr val="tx1"/>
                </a:solidFill>
                <a:latin typeface="+mn-lt"/>
                <a:ea typeface="+mn-ea"/>
                <a:cs typeface="+mn-cs"/>
              </a:rPr>
              <a:t>tomuscle</a:t>
            </a:r>
            <a:r>
              <a:rPr lang="en-US" sz="1200" b="0" i="0" u="none" strike="noStrike" kern="1200" baseline="0" dirty="0" smtClean="0">
                <a:solidFill>
                  <a:schemeClr val="tx1"/>
                </a:solidFill>
                <a:latin typeface="+mn-lt"/>
                <a:ea typeface="+mn-ea"/>
                <a:cs typeface="+mn-cs"/>
              </a:rPr>
              <a:t> distance. In the thigh, it is sometimes difficult to lift a skinfold, and the mean increase in skin-to-muscle distance may be only 20%. </a:t>
            </a:r>
            <a:r>
              <a:rPr lang="en-US" sz="1200" b="1" i="0" u="none" strike="noStrike" kern="1200" baseline="0" dirty="0" smtClean="0">
                <a:solidFill>
                  <a:srgbClr val="FF0000"/>
                </a:solidFill>
                <a:effectLst>
                  <a:outerShdw blurRad="38100" dist="38100" dir="2700000" algn="tl">
                    <a:srgbClr val="000000">
                      <a:alpha val="43137"/>
                    </a:srgbClr>
                  </a:outerShdw>
                </a:effectLst>
                <a:latin typeface="+mn-lt"/>
                <a:ea typeface="+mn-ea"/>
                <a:cs typeface="+mn-cs"/>
              </a:rPr>
              <a:t>In thin patients, thigh skinfolds may actually decrease the distance to muscle </a:t>
            </a:r>
            <a:r>
              <a:rPr lang="en-US" sz="1200" b="1" i="0" u="none" strike="noStrike" kern="1200" baseline="0" dirty="0" err="1" smtClean="0">
                <a:solidFill>
                  <a:srgbClr val="FF0000"/>
                </a:solidFill>
                <a:effectLst>
                  <a:outerShdw blurRad="38100" dist="38100" dir="2700000" algn="tl">
                    <a:srgbClr val="000000">
                      <a:alpha val="43137"/>
                    </a:srgbClr>
                  </a:outerShdw>
                </a:effectLst>
                <a:latin typeface="+mn-lt"/>
                <a:ea typeface="+mn-ea"/>
                <a:cs typeface="+mn-cs"/>
              </a:rPr>
              <a:t>fasciadthe</a:t>
            </a:r>
            <a:r>
              <a:rPr lang="en-US" sz="1200" b="1" i="0" u="none" strike="noStrike" kern="1200" baseline="0" dirty="0" smtClean="0">
                <a:solidFill>
                  <a:srgbClr val="FF0000"/>
                </a:solidFill>
                <a:effectLst>
                  <a:outerShdw blurRad="38100" dist="38100" dir="2700000" algn="tl">
                    <a:srgbClr val="000000">
                      <a:alpha val="43137"/>
                    </a:srgbClr>
                  </a:outerShdw>
                </a:effectLst>
                <a:latin typeface="+mn-lt"/>
                <a:ea typeface="+mn-ea"/>
                <a:cs typeface="+mn-cs"/>
              </a:rPr>
              <a:t> exact opposite of what is desired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Lifting a skinfold is rarely needed in the buttocks because of the abundance of SC tissue there. When performed in the arm, skinfolds patient must be lifted by someone other than the patient.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Recommendations</a:t>
            </a:r>
          </a:p>
          <a:p>
            <a:endPar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correct fold is made by lifting the skin with the thumb and index finger (possibly adding the middle finger). If the skin is lifted using the whole hand, muscle may be lifted as well as SC tissue, which can lead to IM injections 123 A3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Skinfolds should be lifted gently and not squeezed so tightly as to cause blanching or pain. A3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optimal sequence when injecting into a skinfold is as follows: (1) gently lift a skinfold, (2) inject the insulin slowly at a 90 angle to the surface of the skinfold, (3) let the needle remain in the skin for a count of 10 after the plunger is depressed (when using the skin at the same angle it was inserted, (5) release the skinfold, and (6) dispose of the used needle safely. A3a pen), (4) withdraw the needle from</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88DE528-7468-4687-ACC4-2553FFABCDD5}" type="slidenum">
              <a:rPr lang="en-US" smtClean="0"/>
              <a:t>35</a:t>
            </a:fld>
            <a:endParaRPr lang="en-US"/>
          </a:p>
        </p:txBody>
      </p:sp>
    </p:spTree>
    <p:extLst>
      <p:ext uri="{BB962C8B-B14F-4D97-AF65-F5344CB8AC3E}">
        <p14:creationId xmlns:p14="http://schemas.microsoft.com/office/powerpoint/2010/main" val="133608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Lifting a skinfold is required when the distance from the skin surface to the muscle is less than or equal to the needle length. </a:t>
            </a:r>
          </a:p>
          <a:p>
            <a:r>
              <a:rPr lang="en-US" sz="1200" b="0" i="0" u="none" strike="noStrike" kern="1200" baseline="0" dirty="0" smtClean="0">
                <a:solidFill>
                  <a:schemeClr val="tx1"/>
                </a:solidFill>
                <a:latin typeface="+mn-lt"/>
                <a:ea typeface="+mn-ea"/>
                <a:cs typeface="+mn-cs"/>
              </a:rPr>
              <a:t>Lifting a skinfold in the abdomen nearly doubles the skin-</a:t>
            </a:r>
            <a:r>
              <a:rPr lang="en-US" sz="1200" b="0" i="0" u="none" strike="noStrike" kern="1200" baseline="0" dirty="0" err="1" smtClean="0">
                <a:solidFill>
                  <a:schemeClr val="tx1"/>
                </a:solidFill>
                <a:latin typeface="+mn-lt"/>
                <a:ea typeface="+mn-ea"/>
                <a:cs typeface="+mn-cs"/>
              </a:rPr>
              <a:t>tomuscle</a:t>
            </a:r>
            <a:r>
              <a:rPr lang="en-US" sz="1200" b="0" i="0" u="none" strike="noStrike" kern="1200" baseline="0" dirty="0" smtClean="0">
                <a:solidFill>
                  <a:schemeClr val="tx1"/>
                </a:solidFill>
                <a:latin typeface="+mn-lt"/>
                <a:ea typeface="+mn-ea"/>
                <a:cs typeface="+mn-cs"/>
              </a:rPr>
              <a:t> distance. In the thigh, it is sometimes difficult to lift a skinfold, and the mean increase in skin-to-muscle distance may be only 20%. </a:t>
            </a:r>
            <a:r>
              <a:rPr lang="en-US" sz="1200" b="1" i="0" u="none" strike="noStrike" kern="1200" baseline="0" dirty="0" smtClean="0">
                <a:solidFill>
                  <a:srgbClr val="FF0000"/>
                </a:solidFill>
                <a:effectLst>
                  <a:outerShdw blurRad="38100" dist="38100" dir="2700000" algn="tl">
                    <a:srgbClr val="000000">
                      <a:alpha val="43137"/>
                    </a:srgbClr>
                  </a:outerShdw>
                </a:effectLst>
                <a:latin typeface="+mn-lt"/>
                <a:ea typeface="+mn-ea"/>
                <a:cs typeface="+mn-cs"/>
              </a:rPr>
              <a:t>In thin patients, thigh skinfolds may actually decrease the distance to muscle </a:t>
            </a:r>
            <a:r>
              <a:rPr lang="en-US" sz="1200" b="1" i="0" u="none" strike="noStrike" kern="1200" baseline="0" dirty="0" err="1" smtClean="0">
                <a:solidFill>
                  <a:srgbClr val="FF0000"/>
                </a:solidFill>
                <a:effectLst>
                  <a:outerShdw blurRad="38100" dist="38100" dir="2700000" algn="tl">
                    <a:srgbClr val="000000">
                      <a:alpha val="43137"/>
                    </a:srgbClr>
                  </a:outerShdw>
                </a:effectLst>
                <a:latin typeface="+mn-lt"/>
                <a:ea typeface="+mn-ea"/>
                <a:cs typeface="+mn-cs"/>
              </a:rPr>
              <a:t>fasciadthe</a:t>
            </a:r>
            <a:r>
              <a:rPr lang="en-US" sz="1200" b="1" i="0" u="none" strike="noStrike" kern="1200" baseline="0" dirty="0" smtClean="0">
                <a:solidFill>
                  <a:srgbClr val="FF0000"/>
                </a:solidFill>
                <a:effectLst>
                  <a:outerShdw blurRad="38100" dist="38100" dir="2700000" algn="tl">
                    <a:srgbClr val="000000">
                      <a:alpha val="43137"/>
                    </a:srgbClr>
                  </a:outerShdw>
                </a:effectLst>
                <a:latin typeface="+mn-lt"/>
                <a:ea typeface="+mn-ea"/>
                <a:cs typeface="+mn-cs"/>
              </a:rPr>
              <a:t> exact opposite of what is desired</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Lifting a skinfold is rarely needed in the buttocks because of the abundance of SC tissue there. When performed in the arm, skinfolds patient must be lifted by someone other than the patient.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Recommendations</a:t>
            </a:r>
          </a:p>
          <a:p>
            <a:endPar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correct fold is made by lifting the skin with the thumb and index finger (possibly adding the middle finger). If the skin is lifted using the whole hand, muscle may be lifted as well as SC tissue, which can lead to IM injections 123 A3</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Skinfolds should be lifted gently and not squeezed so tightly as to cause blanching or pain. A3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The optimal sequence when injecting into a skinfold is as follows: (1) gently lift a skinfold, (2) inject the insulin slowly at a 90 angle to the surface of the skinfold, (3) let the needle remain in the skin for a count of 10 after the plunger is depressed (when using the pen) (4) withdraw the needle from at the same angle it was inserted, (5) release the skinfold, and (6) dispose of the used needle safely. </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88DE528-7468-4687-ACC4-2553FFABCDD5}" type="slidenum">
              <a:rPr lang="en-US" smtClean="0"/>
              <a:t>36</a:t>
            </a:fld>
            <a:endParaRPr lang="en-US"/>
          </a:p>
        </p:txBody>
      </p:sp>
    </p:spTree>
    <p:extLst>
      <p:ext uri="{BB962C8B-B14F-4D97-AF65-F5344CB8AC3E}">
        <p14:creationId xmlns:p14="http://schemas.microsoft.com/office/powerpoint/2010/main" val="283798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Patients should inspect the site before injection.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Injections should be given into clean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sites, only using clean hands.77-79 A2</a:t>
            </a:r>
          </a:p>
          <a:p>
            <a:r>
              <a:rPr lang="en-US" sz="1200" b="0" i="0" u="none" strike="noStrike" kern="1200" baseline="0" dirty="0" smtClean="0">
                <a:solidFill>
                  <a:schemeClr val="tx1"/>
                </a:solidFill>
                <a:latin typeface="+mn-lt"/>
                <a:ea typeface="+mn-ea"/>
                <a:cs typeface="+mn-cs"/>
              </a:rPr>
              <a:t>If the site is found to be unclean it should be</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disinfected. Disinfection is also required in</a:t>
            </a:r>
            <a:endParaRPr lang="fa-I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institutional settings such as hospitals and</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nursing homes. If alcohol is used, it must</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 allowed to dry completely before the injection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given.80,81 A2</a:t>
            </a:r>
          </a:p>
          <a:p>
            <a:r>
              <a:rPr lang="en-US" sz="1200" b="0" i="0" u="none" strike="noStrike" kern="1200" baseline="0" dirty="0" smtClean="0">
                <a:solidFill>
                  <a:schemeClr val="tx1"/>
                </a:solidFill>
                <a:latin typeface="+mn-lt"/>
                <a:ea typeface="+mn-ea"/>
                <a:cs typeface="+mn-cs"/>
              </a:rPr>
              <a:t>Disinfection is usually not required when</a:t>
            </a:r>
            <a:r>
              <a:rPr lang="fa-I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homes, restaurants, and workplaces 82-86 A3</a:t>
            </a:r>
          </a:p>
          <a:p>
            <a:r>
              <a:rPr lang="en-US" sz="1200" b="0" i="0" u="none" strike="noStrike" kern="1200" baseline="0" dirty="0" smtClean="0">
                <a:solidFill>
                  <a:schemeClr val="tx1"/>
                </a:solidFill>
                <a:latin typeface="+mn-lt"/>
                <a:ea typeface="+mn-ea"/>
                <a:cs typeface="+mn-cs"/>
              </a:rPr>
              <a:t> Patients should never inject into sites of lipohypertrophy (LH), inflammation, edema ulceration, or infection.84-92 A1</a:t>
            </a:r>
          </a:p>
          <a:p>
            <a:r>
              <a:rPr lang="en-US" sz="1200" b="0" i="0" u="none" strike="noStrike" kern="1200" baseline="0" dirty="0" smtClean="0">
                <a:solidFill>
                  <a:schemeClr val="tx1"/>
                </a:solidFill>
                <a:latin typeface="+mn-lt"/>
                <a:ea typeface="+mn-ea"/>
                <a:cs typeface="+mn-cs"/>
              </a:rPr>
              <a:t>Patients should not inject through clothing  because they cannot inspect the site beforehand or easily lift a skinfold.</a:t>
            </a:r>
            <a:endParaRPr lang="fa-IR"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p:txBody>
      </p:sp>
      <p:sp>
        <p:nvSpPr>
          <p:cNvPr id="4" name="Slide Number Placeholder 3"/>
          <p:cNvSpPr>
            <a:spLocks noGrp="1"/>
          </p:cNvSpPr>
          <p:nvPr>
            <p:ph type="sldNum" sz="quarter" idx="10"/>
          </p:nvPr>
        </p:nvSpPr>
        <p:spPr/>
        <p:txBody>
          <a:bodyPr/>
          <a:lstStyle/>
          <a:p>
            <a:fld id="{988DE528-7468-4687-ACC4-2553FFABCDD5}" type="slidenum">
              <a:rPr lang="en-US" smtClean="0"/>
              <a:t>38</a:t>
            </a:fld>
            <a:endParaRPr lang="en-US"/>
          </a:p>
        </p:txBody>
      </p:sp>
    </p:spTree>
    <p:extLst>
      <p:ext uri="{BB962C8B-B14F-4D97-AF65-F5344CB8AC3E}">
        <p14:creationId xmlns:p14="http://schemas.microsoft.com/office/powerpoint/2010/main" val="299869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Pens should be primed before injections to ensure free and unobstructed flow.</a:t>
            </a:r>
          </a:p>
          <a:p>
            <a:pPr marL="171450" indent="-171450">
              <a:buFont typeface="Arial" panose="020B0604020202020204" pitchFamily="34" charset="0"/>
              <a:buChar char="•"/>
            </a:pPr>
            <a:r>
              <a:rPr lang="en-US" dirty="0" smtClean="0"/>
              <a:t>Needles should not be left attached to the pen .Otherwise, air or other contaminants can enter the cartridge or medication can leak out, both of which can distort dose accuracy</a:t>
            </a:r>
          </a:p>
          <a:p>
            <a:pPr marL="171450" indent="-171450">
              <a:buFont typeface="Arial" panose="020B0604020202020204" pitchFamily="34" charset="0"/>
              <a:buChar char="•"/>
            </a:pPr>
            <a:r>
              <a:rPr lang="en-US" dirty="0" smtClean="0"/>
              <a:t>Pressure should be maintained on the thumb button until the needle is withdrawn from the skin to prevent aspiration of patient tissue into the cartridge.</a:t>
            </a:r>
            <a:r>
              <a:rPr lang="en-US" sz="1200" b="0" i="0" u="none" strike="noStrike" kern="1200" baseline="0" dirty="0" smtClean="0">
                <a:solidFill>
                  <a:schemeClr val="tx1"/>
                </a:solidFill>
                <a:latin typeface="+mn-lt"/>
                <a:ea typeface="+mn-ea"/>
                <a:cs typeface="+mn-cs"/>
              </a:rPr>
              <a:t> If the button is released while the needle is still in the skin, body fluid and cells may be aspirated into the cartridge and contaminate 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important step is to always push the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button vertically (along the axis of the pen). Some patients, especially the frail or elderly, are unable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completely inject their total dose because they are pushing the button obliquely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by pushing on its edge, generating excessive resistance along its glide path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the thumb button is completely pushed in, patients should count slowly to 10 and then withdraw the needle from the skin. This is necessary to prevent medication leakage and to get the full dose.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Some patients may need to count past 10, especially when giving higher doses. Counting only to 5 may be acceptable for lower doses. Patients may find the right time for themselves by trial and error, using leakage or dribbling of insulin as a guide.</a:t>
            </a:r>
            <a:endParaRPr lang="en-US" dirty="0" smtClean="0"/>
          </a:p>
        </p:txBody>
      </p:sp>
      <p:sp>
        <p:nvSpPr>
          <p:cNvPr id="4" name="Slide Number Placeholder 3"/>
          <p:cNvSpPr>
            <a:spLocks noGrp="1"/>
          </p:cNvSpPr>
          <p:nvPr>
            <p:ph type="sldNum" sz="quarter" idx="10"/>
          </p:nvPr>
        </p:nvSpPr>
        <p:spPr/>
        <p:txBody>
          <a:bodyPr/>
          <a:lstStyle/>
          <a:p>
            <a:fld id="{988DE528-7468-4687-ACC4-2553FFABCDD5}" type="slidenum">
              <a:rPr lang="en-US" smtClean="0"/>
              <a:t>39</a:t>
            </a:fld>
            <a:endParaRPr lang="en-US"/>
          </a:p>
        </p:txBody>
      </p:sp>
    </p:spTree>
    <p:extLst>
      <p:ext uri="{BB962C8B-B14F-4D97-AF65-F5344CB8AC3E}">
        <p14:creationId xmlns:p14="http://schemas.microsoft.com/office/powerpoint/2010/main" val="754034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Pens should be primed before injections to ensure free and unobstructed flow.</a:t>
            </a:r>
          </a:p>
          <a:p>
            <a:pPr marL="171450" indent="-171450">
              <a:buFont typeface="Arial" panose="020B0604020202020204" pitchFamily="34" charset="0"/>
              <a:buChar char="•"/>
            </a:pPr>
            <a:r>
              <a:rPr lang="en-US" dirty="0" smtClean="0"/>
              <a:t>Needles should not be left attached to the pen .Otherwise, air or other contaminants can enter the cartridge or medication can leak out, both of which can distort dose accuracy</a:t>
            </a:r>
          </a:p>
          <a:p>
            <a:pPr marL="171450" indent="-171450">
              <a:buFont typeface="Arial" panose="020B0604020202020204" pitchFamily="34" charset="0"/>
              <a:buChar char="•"/>
            </a:pPr>
            <a:r>
              <a:rPr lang="en-US" dirty="0" smtClean="0"/>
              <a:t>Pressure should be maintained on the thumb button until the needle is withdrawn from the skin to prevent aspiration of patient tissue into the cartridge.</a:t>
            </a:r>
            <a:r>
              <a:rPr lang="en-US" sz="1200" b="0" i="0" u="none" strike="noStrike" kern="1200" baseline="0" dirty="0" smtClean="0">
                <a:solidFill>
                  <a:schemeClr val="tx1"/>
                </a:solidFill>
                <a:latin typeface="+mn-lt"/>
                <a:ea typeface="+mn-ea"/>
                <a:cs typeface="+mn-cs"/>
              </a:rPr>
              <a:t> If the button is released while the needle is still in the skin, body fluid and cells may be aspirated into the cartridge and contaminate 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important step is to always push the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button vertically (along the axis of the pen). Some patients, especially the frail or elderly, are unable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completely inject their total dose because they are pushing the button obliquely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by pushing on its edge, generating excessive resistance along its glide path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the thumb button is completely pushed in, patients should count slowly to 10 and then withdraw the needle from the skin. This is necessary to prevent medication leakage and to get the full dose.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Some patients may need to count past 10, especially when giving higher doses. Counting only to 5 may be acceptable for lower doses. Patients may find the right time for themselves by trial and error, using leakage or dribbling of insulin as a guide.</a:t>
            </a:r>
            <a:endParaRPr lang="en-US" dirty="0" smtClean="0"/>
          </a:p>
        </p:txBody>
      </p:sp>
      <p:sp>
        <p:nvSpPr>
          <p:cNvPr id="4" name="Slide Number Placeholder 3"/>
          <p:cNvSpPr>
            <a:spLocks noGrp="1"/>
          </p:cNvSpPr>
          <p:nvPr>
            <p:ph type="sldNum" sz="quarter" idx="10"/>
          </p:nvPr>
        </p:nvSpPr>
        <p:spPr/>
        <p:txBody>
          <a:bodyPr/>
          <a:lstStyle/>
          <a:p>
            <a:fld id="{988DE528-7468-4687-ACC4-2553FFABCDD5}" type="slidenum">
              <a:rPr lang="en-US" smtClean="0"/>
              <a:t>40</a:t>
            </a:fld>
            <a:endParaRPr lang="en-US"/>
          </a:p>
        </p:txBody>
      </p:sp>
    </p:spTree>
    <p:extLst>
      <p:ext uri="{BB962C8B-B14F-4D97-AF65-F5344CB8AC3E}">
        <p14:creationId xmlns:p14="http://schemas.microsoft.com/office/powerpoint/2010/main" val="34155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Pens should be primed before injections to ensure free and unobstructed flow.</a:t>
            </a:r>
          </a:p>
          <a:p>
            <a:pPr marL="171450" indent="-171450">
              <a:buFont typeface="Arial" panose="020B0604020202020204" pitchFamily="34" charset="0"/>
              <a:buChar char="•"/>
            </a:pPr>
            <a:r>
              <a:rPr lang="en-US" dirty="0" smtClean="0"/>
              <a:t>Needles should not be left attached to the pen .Otherwise, air or other contaminants can enter the cartridge or medication can leak out, both of which can distort dose accuracy</a:t>
            </a:r>
          </a:p>
          <a:p>
            <a:pPr marL="171450" indent="-171450">
              <a:buFont typeface="Arial" panose="020B0604020202020204" pitchFamily="34" charset="0"/>
              <a:buChar char="•"/>
            </a:pPr>
            <a:r>
              <a:rPr lang="en-US" dirty="0" smtClean="0"/>
              <a:t>Pressure should be maintained on the thumb button until the needle is withdrawn from the skin to prevent aspiration of patient tissue into the cartridge.</a:t>
            </a:r>
            <a:r>
              <a:rPr lang="en-US" sz="1200" b="0" i="0" u="none" strike="noStrike" kern="1200" baseline="0" dirty="0" smtClean="0">
                <a:solidFill>
                  <a:schemeClr val="tx1"/>
                </a:solidFill>
                <a:latin typeface="+mn-lt"/>
                <a:ea typeface="+mn-ea"/>
                <a:cs typeface="+mn-cs"/>
              </a:rPr>
              <a:t> If the button is released while the needle is still in the skin, body fluid and cells may be aspirated into the cartridge and contaminate 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important step is to always push the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button vertically (along the axis of the pen). Some patients, especially the frail or elderly, are unable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completely inject their total dose because they are pushing the button obliquely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by pushing on its edge, generating excessive resistance along its glide path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the thumb button is completely pushed in, patients should count slowly to 10 and then withdraw the needle from the skin. This is necessary to prevent medication leakage and to get the full dose.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Some patients may need to count past 10, especially when giving higher doses. Counting only to 5 may be acceptable for lower doses. Patients may find the right time for themselves by trial and error, using leakage or dribbling of insulin as a guide.</a:t>
            </a:r>
            <a:endParaRPr lang="en-US" dirty="0" smtClean="0"/>
          </a:p>
        </p:txBody>
      </p:sp>
      <p:sp>
        <p:nvSpPr>
          <p:cNvPr id="4" name="Slide Number Placeholder 3"/>
          <p:cNvSpPr>
            <a:spLocks noGrp="1"/>
          </p:cNvSpPr>
          <p:nvPr>
            <p:ph type="sldNum" sz="quarter" idx="10"/>
          </p:nvPr>
        </p:nvSpPr>
        <p:spPr/>
        <p:txBody>
          <a:bodyPr/>
          <a:lstStyle/>
          <a:p>
            <a:fld id="{988DE528-7468-4687-ACC4-2553FFABCDD5}" type="slidenum">
              <a:rPr lang="en-US" smtClean="0"/>
              <a:t>41</a:t>
            </a:fld>
            <a:endParaRPr lang="en-US"/>
          </a:p>
        </p:txBody>
      </p:sp>
    </p:spTree>
    <p:extLst>
      <p:ext uri="{BB962C8B-B14F-4D97-AF65-F5344CB8AC3E}">
        <p14:creationId xmlns:p14="http://schemas.microsoft.com/office/powerpoint/2010/main" val="354361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increasingly apparent that proper injection</a:t>
            </a:r>
          </a:p>
          <a:p>
            <a:r>
              <a:rPr lang="en-US" sz="1200" b="0" i="0" u="none" strike="noStrike" kern="1200" baseline="0" dirty="0" smtClean="0">
                <a:solidFill>
                  <a:schemeClr val="tx1"/>
                </a:solidFill>
                <a:latin typeface="+mn-lt"/>
                <a:ea typeface="+mn-ea"/>
                <a:cs typeface="+mn-cs"/>
              </a:rPr>
              <a:t>technique is essential to good diabetes management.</a:t>
            </a:r>
          </a:p>
          <a:p>
            <a:r>
              <a:rPr lang="en-US" sz="1200" b="0" i="0" u="none" strike="noStrike" kern="1200" baseline="0" dirty="0" smtClean="0">
                <a:solidFill>
                  <a:schemeClr val="tx1"/>
                </a:solidFill>
                <a:latin typeface="+mn-lt"/>
                <a:ea typeface="+mn-ea"/>
                <a:cs typeface="+mn-cs"/>
              </a:rPr>
              <a:t>It may be as important as the choice</a:t>
            </a:r>
          </a:p>
          <a:p>
            <a:r>
              <a:rPr lang="en-US" sz="1200" b="0" i="0" u="none" strike="noStrike" kern="1200" baseline="0" dirty="0" smtClean="0">
                <a:solidFill>
                  <a:schemeClr val="tx1"/>
                </a:solidFill>
                <a:latin typeface="+mn-lt"/>
                <a:ea typeface="+mn-ea"/>
                <a:cs typeface="+mn-cs"/>
              </a:rPr>
              <a:t>and dose of insulin because the insulin will not</a:t>
            </a:r>
          </a:p>
          <a:p>
            <a:r>
              <a:rPr lang="en-US" sz="1200" b="0" i="0" u="none" strike="noStrike" kern="1200" baseline="0" dirty="0" smtClean="0">
                <a:solidFill>
                  <a:schemeClr val="tx1"/>
                </a:solidFill>
                <a:latin typeface="+mn-lt"/>
                <a:ea typeface="+mn-ea"/>
                <a:cs typeface="+mn-cs"/>
              </a:rPr>
              <a:t>work effectively unless injected properly</a:t>
            </a:r>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7</a:t>
            </a:fld>
            <a:endParaRPr lang="en-US"/>
          </a:p>
        </p:txBody>
      </p:sp>
    </p:spTree>
    <p:extLst>
      <p:ext uri="{BB962C8B-B14F-4D97-AF65-F5344CB8AC3E}">
        <p14:creationId xmlns:p14="http://schemas.microsoft.com/office/powerpoint/2010/main" val="320368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Pens should be primed before injections to ensure free and unobstructed flow.</a:t>
            </a:r>
          </a:p>
          <a:p>
            <a:pPr marL="171450" indent="-171450">
              <a:buFont typeface="Arial" panose="020B0604020202020204" pitchFamily="34" charset="0"/>
              <a:buChar char="•"/>
            </a:pPr>
            <a:r>
              <a:rPr lang="en-US" dirty="0" smtClean="0"/>
              <a:t>Needles should not be left attached to the pen .Otherwise, air or other contaminants can enter the cartridge or medication can leak out, both of which can distort dose accuracy</a:t>
            </a:r>
          </a:p>
          <a:p>
            <a:pPr marL="171450" indent="-171450">
              <a:buFont typeface="Arial" panose="020B0604020202020204" pitchFamily="34" charset="0"/>
              <a:buChar char="•"/>
            </a:pPr>
            <a:r>
              <a:rPr lang="en-US" dirty="0" smtClean="0"/>
              <a:t>Pressure should be maintained on the thumb button until the needle is withdrawn from the skin to prevent aspiration of patient tissue into the cartridge.</a:t>
            </a:r>
            <a:r>
              <a:rPr lang="en-US" sz="1200" b="0" i="0" u="none" strike="noStrike" kern="1200" baseline="0" dirty="0" smtClean="0">
                <a:solidFill>
                  <a:schemeClr val="tx1"/>
                </a:solidFill>
                <a:latin typeface="+mn-lt"/>
                <a:ea typeface="+mn-ea"/>
                <a:cs typeface="+mn-cs"/>
              </a:rPr>
              <a:t> If the button is released while the needle is still in the skin, body fluid and cells may be aspirated into the cartridge and contaminate 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Another important step is to always push the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button vertically (along the axis of the pen). Some patients, especially the frail or elderly, are unable </a:t>
            </a:r>
            <a:r>
              <a:rPr lang="en-US" sz="1200" b="0" i="0" u="none" strike="noStrike" kern="1200" baseline="0" dirty="0" smtClean="0">
                <a:solidFill>
                  <a:schemeClr val="tx1"/>
                </a:solidFill>
                <a:latin typeface="+mn-lt"/>
                <a:ea typeface="+mn-ea"/>
                <a:cs typeface="+mn-cs"/>
              </a:rPr>
              <a:t>to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completely inject their total dose because they are pushing the button obliquely</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by pushing on its edge, generating excessive resistance along its glide path</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the thumb button is completely pushed in, patients should count slowly to 10 and then withdraw the needle from the skin. This is necessary to prevent medication leakage and to get the full dose.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Some patients may need to count past 10, especially when giving higher doses. Counting only to 5 may be acceptable for lower doses. Patients may find the right time for themselves by trial and error, using leakage or dribbling of insulin as a guide.</a:t>
            </a:r>
            <a:endParaRPr lang="en-US" dirty="0" smtClean="0"/>
          </a:p>
        </p:txBody>
      </p:sp>
      <p:sp>
        <p:nvSpPr>
          <p:cNvPr id="4" name="Slide Number Placeholder 3"/>
          <p:cNvSpPr>
            <a:spLocks noGrp="1"/>
          </p:cNvSpPr>
          <p:nvPr>
            <p:ph type="sldNum" sz="quarter" idx="10"/>
          </p:nvPr>
        </p:nvSpPr>
        <p:spPr/>
        <p:txBody>
          <a:bodyPr/>
          <a:lstStyle/>
          <a:p>
            <a:fld id="{988DE528-7468-4687-ACC4-2553FFABCDD5}" type="slidenum">
              <a:rPr lang="en-US" smtClean="0"/>
              <a:t>43</a:t>
            </a:fld>
            <a:endParaRPr lang="en-US"/>
          </a:p>
        </p:txBody>
      </p:sp>
    </p:spTree>
    <p:extLst>
      <p:ext uri="{BB962C8B-B14F-4D97-AF65-F5344CB8AC3E}">
        <p14:creationId xmlns:p14="http://schemas.microsoft.com/office/powerpoint/2010/main" val="183324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4" action="ppaction://hlinkfile" tooltip="Dolinar, 2009 #854"/>
              </a:rPr>
              <a:t>Dolinar</a:t>
            </a:r>
            <a:r>
              <a:rPr lang="en-US" sz="1200" u="sng" kern="1200" dirty="0" smtClean="0">
                <a:solidFill>
                  <a:schemeClr val="tx1"/>
                </a:solidFill>
                <a:effectLst/>
                <a:latin typeface="+mn-lt"/>
                <a:ea typeface="+mn-ea"/>
                <a:cs typeface="+mn-cs"/>
                <a:hlinkClick r:id="rId4"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Spollett, 2016 #11"/>
              </a:rPr>
              <a:t>Spollett</a:t>
            </a:r>
            <a:r>
              <a:rPr lang="en-US" sz="1200" u="sng" kern="1200" dirty="0" smtClean="0">
                <a:solidFill>
                  <a:schemeClr val="tx1"/>
                </a:solidFill>
                <a:effectLst/>
                <a:latin typeface="+mn-lt"/>
                <a:ea typeface="+mn-ea"/>
                <a:cs typeface="+mn-cs"/>
                <a:hlinkClick r:id="rId5" action="ppaction://hlinkfile" tooltip="Spollett, 2016 #11"/>
              </a:rPr>
              <a:t>, Edelman et al. 2016</a:t>
            </a:r>
            <a:r>
              <a:rPr lang="en-US" sz="1200" kern="1200" dirty="0" smtClean="0">
                <a:solidFill>
                  <a:schemeClr val="tx1"/>
                </a:solidFill>
                <a:effectLst/>
                <a:latin typeface="+mn-lt"/>
                <a:ea typeface="+mn-ea"/>
                <a:cs typeface="+mn-cs"/>
              </a:rPr>
              <a:t>)</a:t>
            </a:r>
          </a:p>
          <a:p>
            <a:endParaRPr lang="en-US" dirty="0" smtClean="0"/>
          </a:p>
          <a:p>
            <a:r>
              <a:rPr lang="en-US" sz="1200" b="0" i="0" u="none" strike="noStrike" kern="1200" baseline="0" dirty="0" smtClean="0">
                <a:solidFill>
                  <a:schemeClr val="tx1"/>
                </a:solidFill>
                <a:latin typeface="+mn-lt"/>
                <a:ea typeface="+mn-ea"/>
                <a:cs typeface="+mn-cs"/>
              </a:rPr>
              <a:t>There are at least two mechanisms by which the air gets into the insulin cartridge: The first is due to the method of insulin manufacture. Some cartridges are filled with cold insulin, which contains significant dissolved air. When the cartridges warm, the air comes out of solution and forms air bubbles in the cartridge. This may account for the average of 50 (</a:t>
            </a:r>
            <a:r>
              <a:rPr lang="en-US" sz="1200" b="0" i="0" u="none" strike="noStrike" kern="1200" baseline="0" dirty="0" err="1" smtClean="0">
                <a:solidFill>
                  <a:schemeClr val="tx1"/>
                </a:solidFill>
                <a:latin typeface="+mn-lt"/>
                <a:ea typeface="+mn-ea"/>
                <a:cs typeface="+mn-cs"/>
              </a:rPr>
              <a:t>ul</a:t>
            </a:r>
            <a:r>
              <a:rPr lang="en-US" sz="1200" b="0" i="0" u="none" strike="noStrike" kern="1200" baseline="0" dirty="0" smtClean="0">
                <a:solidFill>
                  <a:schemeClr val="tx1"/>
                </a:solidFill>
                <a:latin typeface="+mn-lt"/>
                <a:ea typeface="+mn-ea"/>
                <a:cs typeface="+mn-cs"/>
              </a:rPr>
              <a:t> of air found in the commercial cartridges. The second occurs when patients leave the pen needle on their pen between injections (Fig. 4). This creates an open path between the cartridge and the environment. When the pen is warmed, the insulin solution in the cartridge expands and fluid leaks out of the needle. When the pen is cooled, the insulin contracts and air is drawn into the cartridge.</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exact amount of air drawn in will depend on a number of factors, but the air drawn in will increase with:</a:t>
            </a:r>
          </a:p>
          <a:p>
            <a:r>
              <a:rPr lang="en-US" sz="1200" b="0" i="0" u="none" strike="noStrike" kern="1200" baseline="0" dirty="0" smtClean="0">
                <a:solidFill>
                  <a:schemeClr val="tx1"/>
                </a:solidFill>
                <a:latin typeface="+mn-lt"/>
                <a:ea typeface="+mn-ea"/>
                <a:cs typeface="+mn-cs"/>
              </a:rPr>
              <a:t>- Greater temperature differences</a:t>
            </a:r>
          </a:p>
          <a:p>
            <a:r>
              <a:rPr lang="en-US" sz="1200" b="0" i="0" u="none" strike="noStrike" kern="1200" baseline="0" dirty="0" smtClean="0">
                <a:solidFill>
                  <a:schemeClr val="tx1"/>
                </a:solidFill>
                <a:latin typeface="+mn-lt"/>
                <a:ea typeface="+mn-ea"/>
                <a:cs typeface="+mn-cs"/>
              </a:rPr>
              <a:t>- Larger cartridges (3 ml vs. 1.5 ml)</a:t>
            </a:r>
          </a:p>
          <a:p>
            <a:r>
              <a:rPr lang="en-US" sz="1200" b="0" i="0" u="none" strike="noStrike" kern="1200" baseline="0" dirty="0" smtClean="0">
                <a:solidFill>
                  <a:schemeClr val="tx1"/>
                </a:solidFill>
                <a:latin typeface="+mn-lt"/>
                <a:ea typeface="+mn-ea"/>
                <a:cs typeface="+mn-cs"/>
              </a:rPr>
              <a:t>- More insulin remaining in the cartridge</a:t>
            </a:r>
          </a:p>
          <a:p>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For a full 1.5 ml cartridge, each change of temperature of 10 °C will lead to an accumulation of about 15 (</a:t>
            </a:r>
            <a:r>
              <a:rPr lang="en-US" sz="1200" b="1"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ul</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of air. Thus, a patient during the summer, moving from an air conditioned 20 °C room to an outside temperature of 30 °C to 35 °C two or three times, might accumulate an additional 50 </a:t>
            </a:r>
            <a:r>
              <a:rPr lang="en-US" sz="1200" b="1"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ul</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of air in his cartridge.</a:t>
            </a:r>
            <a:endParaRPr lang="en-US" sz="1200" b="1" kern="1200" dirty="0" smtClean="0">
              <a:solidFill>
                <a:schemeClr val="tx1"/>
              </a:solidFill>
              <a:effectLst>
                <a:outerShdw blurRad="38100" dist="38100" dir="2700000" algn="tl">
                  <a:srgbClr val="000000">
                    <a:alpha val="43137"/>
                  </a:srgbClr>
                </a:outerShdw>
              </a:effectLst>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Air in an insulin cartridge reduces pen performance because it is a compressible element. In an insulin syringe the plunger physically moves the fluid out of the syringe, but in a pen, the plunger exerts a pressure on the fluid. Since liquids are virtually incompressible, this results in the movement of fluid out of the cartridge. When there is air in the cartridge, the plunger movement first compresses the air and the compressed air then moves the fluid out of the cartridge. This buffers the flow rate of the insulin and slows it. The greater the amount of the air, the slower the flow rate.</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44</a:t>
            </a:fld>
            <a:endParaRPr lang="en-US"/>
          </a:p>
        </p:txBody>
      </p:sp>
    </p:spTree>
    <p:extLst>
      <p:ext uri="{BB962C8B-B14F-4D97-AF65-F5344CB8AC3E}">
        <p14:creationId xmlns:p14="http://schemas.microsoft.com/office/powerpoint/2010/main" val="1517923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4" action="ppaction://hlinkfile" tooltip="Dolinar, 2009 #854"/>
              </a:rPr>
              <a:t>Dolinar</a:t>
            </a:r>
            <a:r>
              <a:rPr lang="en-US" sz="1200" u="sng" kern="1200" dirty="0" smtClean="0">
                <a:solidFill>
                  <a:schemeClr val="tx1"/>
                </a:solidFill>
                <a:effectLst/>
                <a:latin typeface="+mn-lt"/>
                <a:ea typeface="+mn-ea"/>
                <a:cs typeface="+mn-cs"/>
                <a:hlinkClick r:id="rId4"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Spollett, 2016 #11"/>
              </a:rPr>
              <a:t>Spollett</a:t>
            </a:r>
            <a:r>
              <a:rPr lang="en-US" sz="1200" u="sng" kern="1200" dirty="0" smtClean="0">
                <a:solidFill>
                  <a:schemeClr val="tx1"/>
                </a:solidFill>
                <a:effectLst/>
                <a:latin typeface="+mn-lt"/>
                <a:ea typeface="+mn-ea"/>
                <a:cs typeface="+mn-cs"/>
                <a:hlinkClick r:id="rId5" action="ppaction://hlinkfile" tooltip="Spollett, 2016 #11"/>
              </a:rPr>
              <a:t>, Edelman et al. 2016</a:t>
            </a:r>
            <a:r>
              <a:rPr lang="en-US" sz="1200" kern="1200" dirty="0" smtClean="0">
                <a:solidFill>
                  <a:schemeClr val="tx1"/>
                </a:solidFill>
                <a:effectLst/>
                <a:latin typeface="+mn-lt"/>
                <a:ea typeface="+mn-ea"/>
                <a:cs typeface="+mn-cs"/>
              </a:rPr>
              <a:t>)</a:t>
            </a:r>
          </a:p>
          <a:p>
            <a:endParaRPr lang="en-US" dirty="0" smtClean="0"/>
          </a:p>
          <a:p>
            <a:r>
              <a:rPr lang="en-US" sz="1200" b="0" i="0" u="none" strike="noStrike" kern="1200" baseline="0" dirty="0" smtClean="0">
                <a:solidFill>
                  <a:schemeClr val="tx1"/>
                </a:solidFill>
                <a:latin typeface="+mn-lt"/>
                <a:ea typeface="+mn-ea"/>
                <a:cs typeface="+mn-cs"/>
              </a:rPr>
              <a:t>There are at least two mechanisms by which the air gets into the insulin cartridge: The first is due to the method of insulin manufacture. Some cartridges are filled with cold insulin, which contains significant dissolved air. When the cartridges warm, the air comes out of solution and forms air bubbles in the cartridge. This may account for the average of 50 (</a:t>
            </a:r>
            <a:r>
              <a:rPr lang="en-US" sz="1200" b="0" i="0" u="none" strike="noStrike" kern="1200" baseline="0" dirty="0" err="1" smtClean="0">
                <a:solidFill>
                  <a:schemeClr val="tx1"/>
                </a:solidFill>
                <a:latin typeface="+mn-lt"/>
                <a:ea typeface="+mn-ea"/>
                <a:cs typeface="+mn-cs"/>
              </a:rPr>
              <a:t>ul</a:t>
            </a:r>
            <a:r>
              <a:rPr lang="en-US" sz="1200" b="0" i="0" u="none" strike="noStrike" kern="1200" baseline="0" dirty="0" smtClean="0">
                <a:solidFill>
                  <a:schemeClr val="tx1"/>
                </a:solidFill>
                <a:latin typeface="+mn-lt"/>
                <a:ea typeface="+mn-ea"/>
                <a:cs typeface="+mn-cs"/>
              </a:rPr>
              <a:t> of air found in the commercial cartridges. The second occurs when patients leave the pen needle on their pen between injections (Fig. 4). This creates an open path between the cartridge and the environment.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When the pen is warmed, the insulin solution in the cartridge expands and fluid leaks out of the needle. When the pen is cooled, the insulin contracts and air is drawn into the cartridge.</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exact amount of air drawn in will depend on a number of factors, but the air drawn in will increase with:</a:t>
            </a:r>
          </a:p>
          <a:p>
            <a:r>
              <a:rPr lang="en-US" sz="1200" b="0" i="0" u="none" strike="noStrike" kern="1200" baseline="0" dirty="0" smtClean="0">
                <a:solidFill>
                  <a:schemeClr val="tx1"/>
                </a:solidFill>
                <a:latin typeface="+mn-lt"/>
                <a:ea typeface="+mn-ea"/>
                <a:cs typeface="+mn-cs"/>
              </a:rPr>
              <a:t>- Greater temperature differences</a:t>
            </a:r>
          </a:p>
          <a:p>
            <a:r>
              <a:rPr lang="en-US" sz="1200" b="0" i="0" u="none" strike="noStrike" kern="1200" baseline="0" dirty="0" smtClean="0">
                <a:solidFill>
                  <a:schemeClr val="tx1"/>
                </a:solidFill>
                <a:latin typeface="+mn-lt"/>
                <a:ea typeface="+mn-ea"/>
                <a:cs typeface="+mn-cs"/>
              </a:rPr>
              <a:t>- Larger cartridges (3 ml vs. 1.5 ml)</a:t>
            </a:r>
          </a:p>
          <a:p>
            <a:r>
              <a:rPr lang="en-US" sz="1200" b="0" i="0" u="none" strike="noStrike" kern="1200" baseline="0" dirty="0" smtClean="0">
                <a:solidFill>
                  <a:schemeClr val="tx1"/>
                </a:solidFill>
                <a:latin typeface="+mn-lt"/>
                <a:ea typeface="+mn-ea"/>
                <a:cs typeface="+mn-cs"/>
              </a:rPr>
              <a:t>- More insulin remaining in the cartridge</a:t>
            </a:r>
          </a:p>
          <a:p>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For a full 1.5 ml cartridge, each change of temperature of 10 °C will lead to an accumulation of about 15 (</a:t>
            </a:r>
            <a:r>
              <a:rPr lang="en-US" sz="1200" b="1"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ul</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of air. Thus, a patient during the summer, moving from an air conditioned 20 °C room to an outside temperature of 30 °C to 35 °C two or three times, might accumulate an additional 50 </a:t>
            </a:r>
            <a:r>
              <a:rPr lang="en-US" sz="1200" b="1" i="0" u="none" strike="noStrike" kern="1200" baseline="0" dirty="0" err="1" smtClean="0">
                <a:solidFill>
                  <a:schemeClr val="tx1"/>
                </a:solidFill>
                <a:effectLst>
                  <a:outerShdw blurRad="38100" dist="38100" dir="2700000" algn="tl">
                    <a:srgbClr val="000000">
                      <a:alpha val="43137"/>
                    </a:srgbClr>
                  </a:outerShdw>
                </a:effectLst>
                <a:latin typeface="+mn-lt"/>
                <a:ea typeface="+mn-ea"/>
                <a:cs typeface="+mn-cs"/>
              </a:rPr>
              <a:t>ul</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 of air in his cartridge.</a:t>
            </a:r>
            <a:endParaRPr lang="en-US" sz="1200" b="1" kern="1200" dirty="0" smtClean="0">
              <a:solidFill>
                <a:schemeClr val="tx1"/>
              </a:solidFill>
              <a:effectLst>
                <a:outerShdw blurRad="38100" dist="38100" dir="2700000" algn="tl">
                  <a:srgbClr val="000000">
                    <a:alpha val="43137"/>
                  </a:srgbClr>
                </a:outerShdw>
              </a:effectLst>
              <a:latin typeface="+mn-lt"/>
              <a:ea typeface="+mn-ea"/>
              <a:cs typeface="+mn-cs"/>
            </a:endParaRPr>
          </a:p>
          <a:p>
            <a:endParaRPr lang="en-US" dirty="0" smtClean="0"/>
          </a:p>
          <a:p>
            <a:r>
              <a:rPr lang="en-US" sz="1200" b="0" i="0" u="none" strike="noStrike" kern="1200" baseline="0" dirty="0" smtClean="0">
                <a:solidFill>
                  <a:schemeClr val="tx1"/>
                </a:solidFill>
                <a:latin typeface="+mn-lt"/>
                <a:ea typeface="+mn-ea"/>
                <a:cs typeface="+mn-cs"/>
              </a:rPr>
              <a:t>Air in an insulin cartridge reduces pen performance because it is a compressible element. In an insulin syringe the plunger physically moves the fluid out of the syringe, but in a pen, the plunger exerts a pressure on the fluid. Since liquids are virtually incompressible, this results in the movement of fluid out of the cartridge. When there is air in the cartridge, the plunger movement first compresses the air and the compressed air then moves the fluid out of the cartridge. This buffers the flow rate of the insulin and slows it. The greater the amount of the air, the slower the flow rate.</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45</a:t>
            </a:fld>
            <a:endParaRPr lang="en-US"/>
          </a:p>
        </p:txBody>
      </p:sp>
    </p:spTree>
    <p:extLst>
      <p:ext uri="{BB962C8B-B14F-4D97-AF65-F5344CB8AC3E}">
        <p14:creationId xmlns:p14="http://schemas.microsoft.com/office/powerpoint/2010/main" val="2569931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Needles should not be left attached to the pen. Dose inaccuracy due to air entrance/medication leak 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an association between needle reuse and LH, although a causal relationship has not been proved. There is also an association between reuse and injection pain or bleeding. Patients should be made aware of these associations.</a:t>
            </a:r>
          </a:p>
          <a:p>
            <a:r>
              <a:rPr lang="en-US" sz="1200" b="0" i="0" u="none" strike="noStrike" kern="1200" baseline="0" dirty="0" smtClean="0">
                <a:solidFill>
                  <a:schemeClr val="tx1"/>
                </a:solidFill>
                <a:latin typeface="+mn-lt"/>
                <a:ea typeface="+mn-ea"/>
                <a:cs typeface="+mn-cs"/>
              </a:rPr>
              <a:t>It seems that needle reuse, particularly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reuse frequency</a:t>
            </a:r>
            <a:r>
              <a:rPr lang="en-US" sz="1200" b="0" i="0" u="none" strike="noStrike" kern="1200" baseline="0" dirty="0" smtClean="0">
                <a:solidFill>
                  <a:schemeClr val="tx1"/>
                </a:solidFill>
                <a:latin typeface="+mn-lt"/>
                <a:ea typeface="+mn-ea"/>
                <a:cs typeface="+mn-cs"/>
              </a:rPr>
              <a:t>, is associated with the development of LH.</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Local skin or SC tissue infections, injection pain, and unpleasantness have not been clearly associated with limited needle reuse (until needle blunting occurs). The lack of infectious complications may be attributed to the antimicrobial preservatives in insulin preparations.</a:t>
            </a:r>
          </a:p>
          <a:p>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sz="1200" b="1"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If the needle is left on between injections, air can enter the reservoir of the insulin pen and affect the accuracy of the next dose. (</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Patient associated consequences of needle reuse:</a:t>
            </a:r>
          </a:p>
          <a:p>
            <a:pPr lvl="0"/>
            <a:r>
              <a:rPr lang="en-US" sz="1200" b="1" kern="1200" dirty="0" smtClean="0">
                <a:solidFill>
                  <a:schemeClr val="tx1"/>
                </a:solidFill>
                <a:effectLst/>
                <a:latin typeface="+mn-lt"/>
                <a:ea typeface="+mn-ea"/>
                <a:cs typeface="+mn-cs"/>
              </a:rPr>
              <a:t>Risk of contamination and infection: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sterility is guaranteed with the first use of the syringe and pen needles, Bacterial contamination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study showed biological material was trapped in the pen needles or cartridges of 62% of patients after injection.(</a:t>
            </a:r>
            <a:r>
              <a:rPr lang="en-US" sz="1200" u="sng" kern="1200" dirty="0" smtClean="0">
                <a:solidFill>
                  <a:schemeClr val="tx1"/>
                </a:solidFill>
                <a:effectLst/>
                <a:latin typeface="+mn-lt"/>
                <a:ea typeface="+mn-ea"/>
                <a:cs typeface="+mn-cs"/>
                <a:hlinkClick r:id="rId7" action="ppaction://hlinkfile" tooltip="Le Floch, 1998 #881"/>
              </a:rPr>
              <a:t>Le </a:t>
            </a:r>
            <a:r>
              <a:rPr lang="en-US" sz="1200" u="sng" kern="1200" dirty="0" err="1" smtClean="0">
                <a:solidFill>
                  <a:schemeClr val="tx1"/>
                </a:solidFill>
                <a:effectLst/>
                <a:latin typeface="+mn-lt"/>
                <a:ea typeface="+mn-ea"/>
                <a:cs typeface="+mn-cs"/>
                <a:hlinkClick r:id="rId7" action="ppaction://hlinkfile" tooltip="Le Floch, 1998 #881"/>
              </a:rPr>
              <a:t>Floch</a:t>
            </a:r>
            <a:r>
              <a:rPr lang="en-US" sz="1200" u="sng" kern="1200" dirty="0" smtClean="0">
                <a:solidFill>
                  <a:schemeClr val="tx1"/>
                </a:solidFill>
                <a:effectLst/>
                <a:latin typeface="+mn-lt"/>
                <a:ea typeface="+mn-ea"/>
                <a:cs typeface="+mn-cs"/>
                <a:hlinkClick r:id="rId7" action="ppaction://hlinkfile" tooltip="Le Floch, 1998 #881"/>
              </a:rPr>
              <a:t>, </a:t>
            </a:r>
            <a:r>
              <a:rPr lang="en-US" sz="1200" u="sng" kern="1200" dirty="0" err="1" smtClean="0">
                <a:solidFill>
                  <a:schemeClr val="tx1"/>
                </a:solidFill>
                <a:effectLst/>
                <a:latin typeface="+mn-lt"/>
                <a:ea typeface="+mn-ea"/>
                <a:cs typeface="+mn-cs"/>
                <a:hlinkClick r:id="rId7" action="ppaction://hlinkfile" tooltip="Le Floch, 1998 #881"/>
              </a:rPr>
              <a:t>Herbreteau</a:t>
            </a:r>
            <a:r>
              <a:rPr lang="en-US" sz="1200" u="sng" kern="1200" dirty="0" smtClean="0">
                <a:solidFill>
                  <a:schemeClr val="tx1"/>
                </a:solidFill>
                <a:effectLst/>
                <a:latin typeface="+mn-lt"/>
                <a:ea typeface="+mn-ea"/>
                <a:cs typeface="+mn-cs"/>
                <a:hlinkClick r:id="rId7" action="ppaction://hlinkfile" tooltip="Le Floch, 1998 #881"/>
              </a:rPr>
              <a:t> et al. 1998</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Bacteriostatic agents are added to most insulins to stop bacterial growth; however, needle re-use can increase the risk of infection.(</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Injection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an association between reuse and injection pain and bleeding and seems to increase as a function of the number of times the needle is reused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action="ppaction://hlinkfile" tooltip="Frid, 2016 #558"/>
              </a:rPr>
              <a:t>Frid</a:t>
            </a:r>
            <a:r>
              <a:rPr lang="en-US" sz="1200" u="sng" kern="1200" dirty="0" smtClean="0">
                <a:solidFill>
                  <a:schemeClr val="tx1"/>
                </a:solidFill>
                <a:effectLst/>
                <a:latin typeface="+mn-lt"/>
                <a:ea typeface="+mn-ea"/>
                <a:cs typeface="+mn-cs"/>
                <a:hlinkClick r:id="rId8" action="ppaction://hlinkfile" tooltip="Frid, 2016 #558"/>
              </a:rPr>
              <a:t>, Hirsch et al. 2016</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action="ppaction://hlinkfile" tooltip="Frid, 2016 #9"/>
              </a:rPr>
              <a:t>Frid</a:t>
            </a:r>
            <a:r>
              <a:rPr lang="en-US" sz="1200" u="sng" kern="1200" dirty="0" smtClean="0">
                <a:solidFill>
                  <a:schemeClr val="tx1"/>
                </a:solidFill>
                <a:effectLst/>
                <a:latin typeface="+mn-lt"/>
                <a:ea typeface="+mn-ea"/>
                <a:cs typeface="+mn-cs"/>
                <a:hlinkClick r:id="rId9" action="ppaction://hlinkfile" tooltip="Frid, 2016 #9"/>
              </a:rPr>
              <a:t>, </a:t>
            </a:r>
            <a:r>
              <a:rPr lang="en-US" sz="1200" u="sng" kern="1200" dirty="0" err="1" smtClean="0">
                <a:solidFill>
                  <a:schemeClr val="tx1"/>
                </a:solidFill>
                <a:effectLst/>
                <a:latin typeface="+mn-lt"/>
                <a:ea typeface="+mn-ea"/>
                <a:cs typeface="+mn-cs"/>
                <a:hlinkClick r:id="rId9" action="ppaction://hlinkfile" tooltip="Frid, 2016 #9"/>
              </a:rPr>
              <a:t>Kreugel</a:t>
            </a:r>
            <a:r>
              <a:rPr lang="en-US" sz="1200" u="sng" kern="1200" dirty="0" smtClean="0">
                <a:solidFill>
                  <a:schemeClr val="tx1"/>
                </a:solidFill>
                <a:effectLst/>
                <a:latin typeface="+mn-lt"/>
                <a:ea typeface="+mn-ea"/>
                <a:cs typeface="+mn-cs"/>
                <a:hlinkClick r:id="rId9" action="ppaction://hlinkfile" tooltip="Frid, 2016 #9"/>
              </a:rPr>
              <a:t> et al. 2016</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Injection site irritation and damage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Injection site irritation and damage such as local inflammatory changes and laceration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Risk of the needle breaking off and remaining in the tissue</a:t>
            </a:r>
            <a:r>
              <a:rPr lang="en-US" sz="1200"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hlinkClick r:id="rId10" action="ppaction://hlinkfile" tooltip="Sood, 2001 #882"/>
              </a:rPr>
              <a:t>Sood</a:t>
            </a:r>
            <a:r>
              <a:rPr lang="en-US" sz="1200" u="sng" kern="1200" dirty="0" smtClean="0">
                <a:solidFill>
                  <a:schemeClr val="tx1"/>
                </a:solidFill>
                <a:effectLst/>
                <a:latin typeface="+mn-lt"/>
                <a:ea typeface="+mn-ea"/>
                <a:cs typeface="+mn-cs"/>
                <a:hlinkClick r:id="rId10" action="ppaction://hlinkfile" tooltip="Sood, 2001 #882"/>
              </a:rPr>
              <a:t>, </a:t>
            </a:r>
            <a:r>
              <a:rPr lang="en-US" sz="1200" u="sng" kern="1200" dirty="0" err="1" smtClean="0">
                <a:solidFill>
                  <a:schemeClr val="tx1"/>
                </a:solidFill>
                <a:effectLst/>
                <a:latin typeface="+mn-lt"/>
                <a:ea typeface="+mn-ea"/>
                <a:cs typeface="+mn-cs"/>
                <a:hlinkClick r:id="rId10" action="ppaction://hlinkfile" tooltip="Sood, 2001 #882"/>
              </a:rPr>
              <a:t>Miglani</a:t>
            </a:r>
            <a:r>
              <a:rPr lang="en-US" sz="1200" u="sng" kern="1200" dirty="0" smtClean="0">
                <a:solidFill>
                  <a:schemeClr val="tx1"/>
                </a:solidFill>
                <a:effectLst/>
                <a:latin typeface="+mn-lt"/>
                <a:ea typeface="+mn-ea"/>
                <a:cs typeface="+mn-cs"/>
                <a:hlinkClick r:id="rId10" action="ppaction://hlinkfile" tooltip="Sood, 2001 #882"/>
              </a:rPr>
              <a:t> et al. 2001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1" action="ppaction://hlinkfile" tooltip="Spollett, 2016 #445"/>
              </a:rPr>
              <a:t>Spollett</a:t>
            </a:r>
            <a:r>
              <a:rPr lang="en-US" sz="1200" u="sng" kern="1200" dirty="0" smtClean="0">
                <a:solidFill>
                  <a:schemeClr val="tx1"/>
                </a:solidFill>
                <a:effectLst/>
                <a:latin typeface="+mn-lt"/>
                <a:ea typeface="+mn-ea"/>
                <a:cs typeface="+mn-cs"/>
                <a:hlinkClick r:id="rId11" action="ppaction://hlinkfile" tooltip="Spollett, 2016 #445"/>
              </a:rPr>
              <a:t>, Edelman et al. 2016</a:t>
            </a:r>
            <a:r>
              <a:rPr lang="en-US" sz="1200" kern="1200" dirty="0" smtClean="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988DE528-7468-4687-ACC4-2553FFABCDD5}" type="slidenum">
              <a:rPr lang="en-US" smtClean="0"/>
              <a:t>46</a:t>
            </a:fld>
            <a:endParaRPr lang="en-US"/>
          </a:p>
        </p:txBody>
      </p:sp>
    </p:spTree>
    <p:extLst>
      <p:ext uri="{BB962C8B-B14F-4D97-AF65-F5344CB8AC3E}">
        <p14:creationId xmlns:p14="http://schemas.microsoft.com/office/powerpoint/2010/main" val="3975746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Needles should not be left attached to the pen. Dose inaccuracy due to air entrance/medication leak 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an association between needle reuse and LH, although a causal relationship has not been proved. There is also an association between reuse and injection pain or bleeding. Patients should be made aware of these associations.</a:t>
            </a:r>
          </a:p>
          <a:p>
            <a:r>
              <a:rPr lang="en-US" sz="1200" b="0" i="0" u="none" strike="noStrike" kern="1200" baseline="0" dirty="0" smtClean="0">
                <a:solidFill>
                  <a:schemeClr val="tx1"/>
                </a:solidFill>
                <a:latin typeface="+mn-lt"/>
                <a:ea typeface="+mn-ea"/>
                <a:cs typeface="+mn-cs"/>
              </a:rPr>
              <a:t>It seems that needle reuse, particularly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reuse frequency</a:t>
            </a:r>
            <a:r>
              <a:rPr lang="en-US" sz="1200" b="0" i="0" u="none" strike="noStrike" kern="1200" baseline="0" dirty="0" smtClean="0">
                <a:solidFill>
                  <a:schemeClr val="tx1"/>
                </a:solidFill>
                <a:latin typeface="+mn-lt"/>
                <a:ea typeface="+mn-ea"/>
                <a:cs typeface="+mn-cs"/>
              </a:rPr>
              <a:t>, is associated with the development of LH.</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Local skin or SC tissue infections, injection pain, and unpleasantness have not been clearly associated with limited needle reuse (until needle blunting occurs). The lack of infectious complications may be attributed to the antimicrobial preservatives in insulin preparations.</a:t>
            </a:r>
          </a:p>
          <a:p>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sz="1200" b="1"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If the needle is left on between injections, air can enter the reservoir of the insulin pen and affect the accuracy of the next dose. (</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Patient associated consequences of needle reuse:</a:t>
            </a:r>
          </a:p>
          <a:p>
            <a:pPr lvl="0"/>
            <a:r>
              <a:rPr lang="en-US" sz="1200" b="1" kern="1200" dirty="0" smtClean="0">
                <a:solidFill>
                  <a:schemeClr val="tx1"/>
                </a:solidFill>
                <a:effectLst/>
                <a:latin typeface="+mn-lt"/>
                <a:ea typeface="+mn-ea"/>
                <a:cs typeface="+mn-cs"/>
              </a:rPr>
              <a:t>Risk of contamination and infection: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sterility is guaranteed with the first use of the syringe and pen needles, Bacterial contamination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study showed biological material was trapped in the pen needles or cartridges of 62% of patients after injection.(</a:t>
            </a:r>
            <a:r>
              <a:rPr lang="en-US" sz="1200" u="sng" kern="1200" dirty="0" smtClean="0">
                <a:solidFill>
                  <a:schemeClr val="tx1"/>
                </a:solidFill>
                <a:effectLst/>
                <a:latin typeface="+mn-lt"/>
                <a:ea typeface="+mn-ea"/>
                <a:cs typeface="+mn-cs"/>
                <a:hlinkClick r:id="rId7" action="ppaction://hlinkfile" tooltip="Le Floch, 1998 #881"/>
              </a:rPr>
              <a:t>Le </a:t>
            </a:r>
            <a:r>
              <a:rPr lang="en-US" sz="1200" u="sng" kern="1200" dirty="0" err="1" smtClean="0">
                <a:solidFill>
                  <a:schemeClr val="tx1"/>
                </a:solidFill>
                <a:effectLst/>
                <a:latin typeface="+mn-lt"/>
                <a:ea typeface="+mn-ea"/>
                <a:cs typeface="+mn-cs"/>
                <a:hlinkClick r:id="rId7" action="ppaction://hlinkfile" tooltip="Le Floch, 1998 #881"/>
              </a:rPr>
              <a:t>Floch</a:t>
            </a:r>
            <a:r>
              <a:rPr lang="en-US" sz="1200" u="sng" kern="1200" dirty="0" smtClean="0">
                <a:solidFill>
                  <a:schemeClr val="tx1"/>
                </a:solidFill>
                <a:effectLst/>
                <a:latin typeface="+mn-lt"/>
                <a:ea typeface="+mn-ea"/>
                <a:cs typeface="+mn-cs"/>
                <a:hlinkClick r:id="rId7" action="ppaction://hlinkfile" tooltip="Le Floch, 1998 #881"/>
              </a:rPr>
              <a:t>, </a:t>
            </a:r>
            <a:r>
              <a:rPr lang="en-US" sz="1200" u="sng" kern="1200" dirty="0" err="1" smtClean="0">
                <a:solidFill>
                  <a:schemeClr val="tx1"/>
                </a:solidFill>
                <a:effectLst/>
                <a:latin typeface="+mn-lt"/>
                <a:ea typeface="+mn-ea"/>
                <a:cs typeface="+mn-cs"/>
                <a:hlinkClick r:id="rId7" action="ppaction://hlinkfile" tooltip="Le Floch, 1998 #881"/>
              </a:rPr>
              <a:t>Herbreteau</a:t>
            </a:r>
            <a:r>
              <a:rPr lang="en-US" sz="1200" u="sng" kern="1200" dirty="0" smtClean="0">
                <a:solidFill>
                  <a:schemeClr val="tx1"/>
                </a:solidFill>
                <a:effectLst/>
                <a:latin typeface="+mn-lt"/>
                <a:ea typeface="+mn-ea"/>
                <a:cs typeface="+mn-cs"/>
                <a:hlinkClick r:id="rId7" action="ppaction://hlinkfile" tooltip="Le Floch, 1998 #881"/>
              </a:rPr>
              <a:t> et al. 1998</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Bacteriostatic agents are added to most insulins to stop bacterial growth; however, needle re-use can increase the risk of infection.(</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Injection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an association between reuse and injection pain and bleeding and seems to increase as a function of the number of times the needle is reused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action="ppaction://hlinkfile" tooltip="Frid, 2016 #558"/>
              </a:rPr>
              <a:t>Frid</a:t>
            </a:r>
            <a:r>
              <a:rPr lang="en-US" sz="1200" u="sng" kern="1200" dirty="0" smtClean="0">
                <a:solidFill>
                  <a:schemeClr val="tx1"/>
                </a:solidFill>
                <a:effectLst/>
                <a:latin typeface="+mn-lt"/>
                <a:ea typeface="+mn-ea"/>
                <a:cs typeface="+mn-cs"/>
                <a:hlinkClick r:id="rId8" action="ppaction://hlinkfile" tooltip="Frid, 2016 #558"/>
              </a:rPr>
              <a:t>, Hirsch et al. 2016</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action="ppaction://hlinkfile" tooltip="Frid, 2016 #9"/>
              </a:rPr>
              <a:t>Frid</a:t>
            </a:r>
            <a:r>
              <a:rPr lang="en-US" sz="1200" u="sng" kern="1200" dirty="0" smtClean="0">
                <a:solidFill>
                  <a:schemeClr val="tx1"/>
                </a:solidFill>
                <a:effectLst/>
                <a:latin typeface="+mn-lt"/>
                <a:ea typeface="+mn-ea"/>
                <a:cs typeface="+mn-cs"/>
                <a:hlinkClick r:id="rId9" action="ppaction://hlinkfile" tooltip="Frid, 2016 #9"/>
              </a:rPr>
              <a:t>, </a:t>
            </a:r>
            <a:r>
              <a:rPr lang="en-US" sz="1200" u="sng" kern="1200" dirty="0" err="1" smtClean="0">
                <a:solidFill>
                  <a:schemeClr val="tx1"/>
                </a:solidFill>
                <a:effectLst/>
                <a:latin typeface="+mn-lt"/>
                <a:ea typeface="+mn-ea"/>
                <a:cs typeface="+mn-cs"/>
                <a:hlinkClick r:id="rId9" action="ppaction://hlinkfile" tooltip="Frid, 2016 #9"/>
              </a:rPr>
              <a:t>Kreugel</a:t>
            </a:r>
            <a:r>
              <a:rPr lang="en-US" sz="1200" u="sng" kern="1200" dirty="0" smtClean="0">
                <a:solidFill>
                  <a:schemeClr val="tx1"/>
                </a:solidFill>
                <a:effectLst/>
                <a:latin typeface="+mn-lt"/>
                <a:ea typeface="+mn-ea"/>
                <a:cs typeface="+mn-cs"/>
                <a:hlinkClick r:id="rId9" action="ppaction://hlinkfile" tooltip="Frid, 2016 #9"/>
              </a:rPr>
              <a:t> et al. 2016</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Injection site irritation and damage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Injection site irritation and damage such as local inflammatory changes and laceration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Risk of the needle breaking off and remaining in the tissue</a:t>
            </a:r>
            <a:r>
              <a:rPr lang="en-US" sz="1200"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hlinkClick r:id="rId10" action="ppaction://hlinkfile" tooltip="Sood, 2001 #882"/>
              </a:rPr>
              <a:t>Sood</a:t>
            </a:r>
            <a:r>
              <a:rPr lang="en-US" sz="1200" u="sng" kern="1200" dirty="0" smtClean="0">
                <a:solidFill>
                  <a:schemeClr val="tx1"/>
                </a:solidFill>
                <a:effectLst/>
                <a:latin typeface="+mn-lt"/>
                <a:ea typeface="+mn-ea"/>
                <a:cs typeface="+mn-cs"/>
                <a:hlinkClick r:id="rId10" action="ppaction://hlinkfile" tooltip="Sood, 2001 #882"/>
              </a:rPr>
              <a:t>, </a:t>
            </a:r>
            <a:r>
              <a:rPr lang="en-US" sz="1200" u="sng" kern="1200" dirty="0" err="1" smtClean="0">
                <a:solidFill>
                  <a:schemeClr val="tx1"/>
                </a:solidFill>
                <a:effectLst/>
                <a:latin typeface="+mn-lt"/>
                <a:ea typeface="+mn-ea"/>
                <a:cs typeface="+mn-cs"/>
                <a:hlinkClick r:id="rId10" action="ppaction://hlinkfile" tooltip="Sood, 2001 #882"/>
              </a:rPr>
              <a:t>Miglani</a:t>
            </a:r>
            <a:r>
              <a:rPr lang="en-US" sz="1200" u="sng" kern="1200" dirty="0" smtClean="0">
                <a:solidFill>
                  <a:schemeClr val="tx1"/>
                </a:solidFill>
                <a:effectLst/>
                <a:latin typeface="+mn-lt"/>
                <a:ea typeface="+mn-ea"/>
                <a:cs typeface="+mn-cs"/>
                <a:hlinkClick r:id="rId10" action="ppaction://hlinkfile" tooltip="Sood, 2001 #882"/>
              </a:rPr>
              <a:t> et al. 2001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1" action="ppaction://hlinkfile" tooltip="Spollett, 2016 #445"/>
              </a:rPr>
              <a:t>Spollett</a:t>
            </a:r>
            <a:r>
              <a:rPr lang="en-US" sz="1200" u="sng" kern="1200" dirty="0" smtClean="0">
                <a:solidFill>
                  <a:schemeClr val="tx1"/>
                </a:solidFill>
                <a:effectLst/>
                <a:latin typeface="+mn-lt"/>
                <a:ea typeface="+mn-ea"/>
                <a:cs typeface="+mn-cs"/>
                <a:hlinkClick r:id="rId11" action="ppaction://hlinkfile" tooltip="Spollett, 2016 #445"/>
              </a:rPr>
              <a:t>, Edelman et al. 2016</a:t>
            </a:r>
            <a:r>
              <a:rPr lang="en-US" sz="1200" kern="1200" dirty="0" smtClean="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988DE528-7468-4687-ACC4-2553FFABCDD5}" type="slidenum">
              <a:rPr lang="en-US" smtClean="0"/>
              <a:t>47</a:t>
            </a:fld>
            <a:endParaRPr lang="en-US"/>
          </a:p>
        </p:txBody>
      </p:sp>
    </p:spTree>
    <p:extLst>
      <p:ext uri="{BB962C8B-B14F-4D97-AF65-F5344CB8AC3E}">
        <p14:creationId xmlns:p14="http://schemas.microsoft.com/office/powerpoint/2010/main" val="4247353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Needles should not be left attached to the pen. Dose inaccuracy due to air entrance/medication leak 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an association between needle reuse and LH, although a causal relationship has not been proved. There is also an association between reuse and injection pain or bleeding. Patients should be made aware of these associations.</a:t>
            </a:r>
          </a:p>
          <a:p>
            <a:r>
              <a:rPr lang="en-US" sz="1200" b="0" i="0" u="none" strike="noStrike" kern="1200" baseline="0" dirty="0" smtClean="0">
                <a:solidFill>
                  <a:schemeClr val="tx1"/>
                </a:solidFill>
                <a:latin typeface="+mn-lt"/>
                <a:ea typeface="+mn-ea"/>
                <a:cs typeface="+mn-cs"/>
              </a:rPr>
              <a:t>It seems that needle reuse, particularly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reuse frequency</a:t>
            </a:r>
            <a:r>
              <a:rPr lang="en-US" sz="1200" b="0" i="0" u="none" strike="noStrike" kern="1200" baseline="0" dirty="0" smtClean="0">
                <a:solidFill>
                  <a:schemeClr val="tx1"/>
                </a:solidFill>
                <a:latin typeface="+mn-lt"/>
                <a:ea typeface="+mn-ea"/>
                <a:cs typeface="+mn-cs"/>
              </a:rPr>
              <a:t>, is associated with the development of LH.</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Local skin or SC tissue infections, injection pain, and unpleasantness have not been clearly associated with limited needle reuse (until needle blunting occurs). The lack of infectious complications may be attributed to the antimicrobial preservatives in insulin preparations.</a:t>
            </a:r>
          </a:p>
          <a:p>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sz="1200" b="1"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If the needle is left on between injections, air can enter the reservoir of the insulin pen and affect the accuracy of the next dose. (</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Patient associated consequences of needle reuse:</a:t>
            </a:r>
          </a:p>
          <a:p>
            <a:pPr lvl="0"/>
            <a:r>
              <a:rPr lang="en-US" sz="1200" b="1" kern="1200" dirty="0" smtClean="0">
                <a:solidFill>
                  <a:schemeClr val="tx1"/>
                </a:solidFill>
                <a:effectLst/>
                <a:latin typeface="+mn-lt"/>
                <a:ea typeface="+mn-ea"/>
                <a:cs typeface="+mn-cs"/>
              </a:rPr>
              <a:t>Risk of contamination and infection: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sterility is guaranteed with the first use of the syringe and pen needles, Bacterial contamination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study showed biological material was trapped in the pen needles or cartridges of 62% of patients after injection.(</a:t>
            </a:r>
            <a:r>
              <a:rPr lang="en-US" sz="1200" u="sng" kern="1200" dirty="0" smtClean="0">
                <a:solidFill>
                  <a:schemeClr val="tx1"/>
                </a:solidFill>
                <a:effectLst/>
                <a:latin typeface="+mn-lt"/>
                <a:ea typeface="+mn-ea"/>
                <a:cs typeface="+mn-cs"/>
                <a:hlinkClick r:id="rId7" action="ppaction://hlinkfile" tooltip="Le Floch, 1998 #881"/>
              </a:rPr>
              <a:t>Le </a:t>
            </a:r>
            <a:r>
              <a:rPr lang="en-US" sz="1200" u="sng" kern="1200" dirty="0" err="1" smtClean="0">
                <a:solidFill>
                  <a:schemeClr val="tx1"/>
                </a:solidFill>
                <a:effectLst/>
                <a:latin typeface="+mn-lt"/>
                <a:ea typeface="+mn-ea"/>
                <a:cs typeface="+mn-cs"/>
                <a:hlinkClick r:id="rId7" action="ppaction://hlinkfile" tooltip="Le Floch, 1998 #881"/>
              </a:rPr>
              <a:t>Floch</a:t>
            </a:r>
            <a:r>
              <a:rPr lang="en-US" sz="1200" u="sng" kern="1200" dirty="0" smtClean="0">
                <a:solidFill>
                  <a:schemeClr val="tx1"/>
                </a:solidFill>
                <a:effectLst/>
                <a:latin typeface="+mn-lt"/>
                <a:ea typeface="+mn-ea"/>
                <a:cs typeface="+mn-cs"/>
                <a:hlinkClick r:id="rId7" action="ppaction://hlinkfile" tooltip="Le Floch, 1998 #881"/>
              </a:rPr>
              <a:t>, </a:t>
            </a:r>
            <a:r>
              <a:rPr lang="en-US" sz="1200" u="sng" kern="1200" dirty="0" err="1" smtClean="0">
                <a:solidFill>
                  <a:schemeClr val="tx1"/>
                </a:solidFill>
                <a:effectLst/>
                <a:latin typeface="+mn-lt"/>
                <a:ea typeface="+mn-ea"/>
                <a:cs typeface="+mn-cs"/>
                <a:hlinkClick r:id="rId7" action="ppaction://hlinkfile" tooltip="Le Floch, 1998 #881"/>
              </a:rPr>
              <a:t>Herbreteau</a:t>
            </a:r>
            <a:r>
              <a:rPr lang="en-US" sz="1200" u="sng" kern="1200" dirty="0" smtClean="0">
                <a:solidFill>
                  <a:schemeClr val="tx1"/>
                </a:solidFill>
                <a:effectLst/>
                <a:latin typeface="+mn-lt"/>
                <a:ea typeface="+mn-ea"/>
                <a:cs typeface="+mn-cs"/>
                <a:hlinkClick r:id="rId7" action="ppaction://hlinkfile" tooltip="Le Floch, 1998 #881"/>
              </a:rPr>
              <a:t> et al. 1998</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Bacteriostatic agents are added to most insulins to stop bacterial growth; however, needle re-use can increase the risk of infection.(</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Injection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an association between reuse and injection pain and bleeding and seems to increase as a function of the number of times the needle is reused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action="ppaction://hlinkfile" tooltip="Frid, 2016 #558"/>
              </a:rPr>
              <a:t>Frid</a:t>
            </a:r>
            <a:r>
              <a:rPr lang="en-US" sz="1200" u="sng" kern="1200" dirty="0" smtClean="0">
                <a:solidFill>
                  <a:schemeClr val="tx1"/>
                </a:solidFill>
                <a:effectLst/>
                <a:latin typeface="+mn-lt"/>
                <a:ea typeface="+mn-ea"/>
                <a:cs typeface="+mn-cs"/>
                <a:hlinkClick r:id="rId8" action="ppaction://hlinkfile" tooltip="Frid, 2016 #558"/>
              </a:rPr>
              <a:t>, Hirsch et al. 2016</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action="ppaction://hlinkfile" tooltip="Frid, 2016 #9"/>
              </a:rPr>
              <a:t>Frid</a:t>
            </a:r>
            <a:r>
              <a:rPr lang="en-US" sz="1200" u="sng" kern="1200" dirty="0" smtClean="0">
                <a:solidFill>
                  <a:schemeClr val="tx1"/>
                </a:solidFill>
                <a:effectLst/>
                <a:latin typeface="+mn-lt"/>
                <a:ea typeface="+mn-ea"/>
                <a:cs typeface="+mn-cs"/>
                <a:hlinkClick r:id="rId9" action="ppaction://hlinkfile" tooltip="Frid, 2016 #9"/>
              </a:rPr>
              <a:t>, </a:t>
            </a:r>
            <a:r>
              <a:rPr lang="en-US" sz="1200" u="sng" kern="1200" dirty="0" err="1" smtClean="0">
                <a:solidFill>
                  <a:schemeClr val="tx1"/>
                </a:solidFill>
                <a:effectLst/>
                <a:latin typeface="+mn-lt"/>
                <a:ea typeface="+mn-ea"/>
                <a:cs typeface="+mn-cs"/>
                <a:hlinkClick r:id="rId9" action="ppaction://hlinkfile" tooltip="Frid, 2016 #9"/>
              </a:rPr>
              <a:t>Kreugel</a:t>
            </a:r>
            <a:r>
              <a:rPr lang="en-US" sz="1200" u="sng" kern="1200" dirty="0" smtClean="0">
                <a:solidFill>
                  <a:schemeClr val="tx1"/>
                </a:solidFill>
                <a:effectLst/>
                <a:latin typeface="+mn-lt"/>
                <a:ea typeface="+mn-ea"/>
                <a:cs typeface="+mn-cs"/>
                <a:hlinkClick r:id="rId9" action="ppaction://hlinkfile" tooltip="Frid, 2016 #9"/>
              </a:rPr>
              <a:t> et al. 2016</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Injection site irritation and damage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Injection site irritation and damage such as local inflammatory changes and laceration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Risk of the needle breaking off and remaining in the tissue</a:t>
            </a:r>
            <a:r>
              <a:rPr lang="en-US" sz="1200"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hlinkClick r:id="rId10" action="ppaction://hlinkfile" tooltip="Sood, 2001 #882"/>
              </a:rPr>
              <a:t>Sood</a:t>
            </a:r>
            <a:r>
              <a:rPr lang="en-US" sz="1200" u="sng" kern="1200" dirty="0" smtClean="0">
                <a:solidFill>
                  <a:schemeClr val="tx1"/>
                </a:solidFill>
                <a:effectLst/>
                <a:latin typeface="+mn-lt"/>
                <a:ea typeface="+mn-ea"/>
                <a:cs typeface="+mn-cs"/>
                <a:hlinkClick r:id="rId10" action="ppaction://hlinkfile" tooltip="Sood, 2001 #882"/>
              </a:rPr>
              <a:t>, </a:t>
            </a:r>
            <a:r>
              <a:rPr lang="en-US" sz="1200" u="sng" kern="1200" dirty="0" err="1" smtClean="0">
                <a:solidFill>
                  <a:schemeClr val="tx1"/>
                </a:solidFill>
                <a:effectLst/>
                <a:latin typeface="+mn-lt"/>
                <a:ea typeface="+mn-ea"/>
                <a:cs typeface="+mn-cs"/>
                <a:hlinkClick r:id="rId10" action="ppaction://hlinkfile" tooltip="Sood, 2001 #882"/>
              </a:rPr>
              <a:t>Miglani</a:t>
            </a:r>
            <a:r>
              <a:rPr lang="en-US" sz="1200" u="sng" kern="1200" dirty="0" smtClean="0">
                <a:solidFill>
                  <a:schemeClr val="tx1"/>
                </a:solidFill>
                <a:effectLst/>
                <a:latin typeface="+mn-lt"/>
                <a:ea typeface="+mn-ea"/>
                <a:cs typeface="+mn-cs"/>
                <a:hlinkClick r:id="rId10" action="ppaction://hlinkfile" tooltip="Sood, 2001 #882"/>
              </a:rPr>
              <a:t> et al. 2001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1" action="ppaction://hlinkfile" tooltip="Spollett, 2016 #445"/>
              </a:rPr>
              <a:t>Spollett</a:t>
            </a:r>
            <a:r>
              <a:rPr lang="en-US" sz="1200" u="sng" kern="1200" dirty="0" smtClean="0">
                <a:solidFill>
                  <a:schemeClr val="tx1"/>
                </a:solidFill>
                <a:effectLst/>
                <a:latin typeface="+mn-lt"/>
                <a:ea typeface="+mn-ea"/>
                <a:cs typeface="+mn-cs"/>
                <a:hlinkClick r:id="rId11" action="ppaction://hlinkfile" tooltip="Spollett, 2016 #445"/>
              </a:rPr>
              <a:t>, Edelman et al. 2016</a:t>
            </a:r>
            <a:r>
              <a:rPr lang="en-US" sz="1200" kern="1200" dirty="0" smtClean="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988DE528-7468-4687-ACC4-2553FFABCDD5}" type="slidenum">
              <a:rPr lang="en-US" smtClean="0"/>
              <a:t>48</a:t>
            </a:fld>
            <a:endParaRPr lang="en-US"/>
          </a:p>
        </p:txBody>
      </p:sp>
    </p:spTree>
    <p:extLst>
      <p:ext uri="{BB962C8B-B14F-4D97-AF65-F5344CB8AC3E}">
        <p14:creationId xmlns:p14="http://schemas.microsoft.com/office/powerpoint/2010/main" val="1886501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Needles should not be left attached to the pen. Dose inaccuracy due to air entrance/medication leak 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an association between needle reuse and LH, although a causal relationship has not been proved. There is also an association between reuse and injection pain or bleeding. Patients should be made aware of these associations.</a:t>
            </a:r>
          </a:p>
          <a:p>
            <a:r>
              <a:rPr lang="en-US" sz="1200" b="0" i="0" u="none" strike="noStrike" kern="1200" baseline="0" dirty="0" smtClean="0">
                <a:solidFill>
                  <a:schemeClr val="tx1"/>
                </a:solidFill>
                <a:latin typeface="+mn-lt"/>
                <a:ea typeface="+mn-ea"/>
                <a:cs typeface="+mn-cs"/>
              </a:rPr>
              <a:t>It seems that needle reuse, particularly </a:t>
            </a:r>
            <a:r>
              <a:rPr lang="en-US" sz="1200" b="1" i="0" u="none" strike="noStrike" kern="1200" baseline="0" dirty="0" smtClean="0">
                <a:solidFill>
                  <a:schemeClr val="tx1"/>
                </a:solidFill>
                <a:effectLst>
                  <a:outerShdw blurRad="38100" dist="38100" dir="2700000" algn="tl">
                    <a:srgbClr val="000000">
                      <a:alpha val="43137"/>
                    </a:srgbClr>
                  </a:outerShdw>
                </a:effectLst>
                <a:latin typeface="+mn-lt"/>
                <a:ea typeface="+mn-ea"/>
                <a:cs typeface="+mn-cs"/>
              </a:rPr>
              <a:t>reuse frequency</a:t>
            </a:r>
            <a:r>
              <a:rPr lang="en-US" sz="1200" b="0" i="0" u="none" strike="noStrike" kern="1200" baseline="0" dirty="0" smtClean="0">
                <a:solidFill>
                  <a:schemeClr val="tx1"/>
                </a:solidFill>
                <a:latin typeface="+mn-lt"/>
                <a:ea typeface="+mn-ea"/>
                <a:cs typeface="+mn-cs"/>
              </a:rPr>
              <a:t>, is associated with the development of LH.</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Local skin or SC tissue infections, injection pain, and unpleasantness have not been clearly associated with limited needle reuse (until needle blunting occurs). The lack of infectious complications may be attributed to the antimicrobial preservatives in insulin preparations.</a:t>
            </a:r>
          </a:p>
          <a:p>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REF:</a:t>
            </a:r>
            <a:endParaRPr lang="en-US" b="1" dirty="0" smtClean="0"/>
          </a:p>
          <a:p>
            <a:r>
              <a:rPr lang="en-US" b="0" i="0" u="none" baseline="0" dirty="0" err="1" smtClean="0"/>
              <a:t>Frid</a:t>
            </a:r>
            <a:r>
              <a:rPr lang="en-US" b="0" i="0" u="none" baseline="0" dirty="0" smtClean="0"/>
              <a:t>, A. H., G. </a:t>
            </a:r>
            <a:r>
              <a:rPr lang="en-US" b="0" i="0" u="none" baseline="0" dirty="0" err="1" smtClean="0"/>
              <a:t>Kreugel</a:t>
            </a:r>
            <a:r>
              <a:rPr lang="en-US" b="0" i="0" u="none" baseline="0" dirty="0" smtClean="0"/>
              <a:t>, G. </a:t>
            </a:r>
            <a:r>
              <a:rPr lang="en-US" b="0" i="0" u="none" baseline="0" dirty="0" err="1" smtClean="0"/>
              <a:t>Grassi</a:t>
            </a:r>
            <a:r>
              <a:rPr lang="en-US" b="0" i="0" u="none" baseline="0" dirty="0" smtClean="0"/>
              <a:t>, S. </a:t>
            </a:r>
            <a:r>
              <a:rPr lang="en-US" b="0" i="0" u="none" baseline="0" dirty="0" err="1" smtClean="0"/>
              <a:t>Halimi</a:t>
            </a:r>
            <a:r>
              <a:rPr lang="en-US" b="0" i="0" u="none" baseline="0" dirty="0" smtClean="0"/>
              <a:t>, D. Hicks, L. J. Hirsch, M. J. Smith, R. </a:t>
            </a:r>
            <a:r>
              <a:rPr lang="en-US" b="0" i="0" u="none" baseline="0" dirty="0" err="1" smtClean="0"/>
              <a:t>Wellhoener</a:t>
            </a:r>
            <a:r>
              <a:rPr lang="en-US" b="0" i="0" u="none" baseline="0" dirty="0" smtClean="0"/>
              <a:t>, B. W. Bode, I. B. Hirsch, S. </a:t>
            </a:r>
            <a:r>
              <a:rPr lang="en-US" b="0" i="0" u="none" baseline="0" dirty="0" err="1" smtClean="0"/>
              <a:t>Kalra</a:t>
            </a:r>
            <a:r>
              <a:rPr lang="en-US" b="0" i="0" u="none" baseline="0" dirty="0" smtClean="0"/>
              <a:t>, L. Ji and K. W. Strauss (2016). "New Insulin Delivery Recommendations." </a:t>
            </a:r>
            <a:r>
              <a:rPr lang="en-US" b="0" i="0" u="sng" baseline="0" dirty="0" smtClean="0"/>
              <a:t>Mayo </a:t>
            </a:r>
            <a:r>
              <a:rPr lang="en-US" b="0" i="0" u="sng" baseline="0" dirty="0" err="1" smtClean="0"/>
              <a:t>Clin</a:t>
            </a:r>
            <a:r>
              <a:rPr lang="en-US" b="0" i="0" u="sng" baseline="0" dirty="0" smtClean="0"/>
              <a:t> Proc</a:t>
            </a:r>
            <a:r>
              <a:rPr lang="en-US" b="0" i="0" u="none" baseline="0" dirty="0" smtClean="0"/>
              <a:t> </a:t>
            </a:r>
            <a:r>
              <a:rPr lang="en-US" b="1" i="0" u="none" baseline="0" dirty="0" smtClean="0"/>
              <a:t>91</a:t>
            </a:r>
            <a:r>
              <a:rPr lang="en-US" b="0" i="0" u="none" baseline="0" dirty="0" smtClean="0"/>
              <a:t>(9): 1231-1255.</a:t>
            </a:r>
          </a:p>
          <a:p>
            <a:endParaRPr lang="en-US" sz="1200" b="1"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If the needle is left on between injections, air can enter the reservoir of the insulin pen and affect the accuracy of the next dose. (</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Greater than 50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is contained in the cartridges, the accuracy in clinical use might suffer considerably. </a:t>
            </a:r>
          </a:p>
          <a:p>
            <a:r>
              <a:rPr lang="en-US" sz="1200" kern="1200" dirty="0" smtClean="0">
                <a:solidFill>
                  <a:schemeClr val="tx1"/>
                </a:solidFill>
                <a:effectLst/>
                <a:latin typeface="+mn-lt"/>
                <a:ea typeface="+mn-ea"/>
                <a:cs typeface="+mn-cs"/>
              </a:rPr>
              <a:t>Indeed, were a patient to accumulate 200 </a:t>
            </a:r>
            <a:r>
              <a:rPr lang="en-US" sz="1200" kern="1200" dirty="0" err="1" smtClean="0">
                <a:solidFill>
                  <a:schemeClr val="tx1"/>
                </a:solidFill>
                <a:effectLst/>
                <a:latin typeface="+mn-lt"/>
                <a:ea typeface="+mn-ea"/>
                <a:cs typeface="+mn-cs"/>
              </a:rPr>
              <a:t>ul</a:t>
            </a:r>
            <a:r>
              <a:rPr lang="en-US" sz="1200" kern="1200" dirty="0" smtClean="0">
                <a:solidFill>
                  <a:schemeClr val="tx1"/>
                </a:solidFill>
                <a:effectLst/>
                <a:latin typeface="+mn-lt"/>
                <a:ea typeface="+mn-ea"/>
                <a:cs typeface="+mn-cs"/>
              </a:rPr>
              <a:t> of air in his/ her cartridge, the pen might deliver only 37 % of the dialed dose and a full 2/3 of the dose would be wasted(</a:t>
            </a:r>
            <a:r>
              <a:rPr lang="en-US" sz="1200" u="sng" kern="1200" dirty="0" smtClean="0">
                <a:solidFill>
                  <a:schemeClr val="tx1"/>
                </a:solidFill>
                <a:effectLst/>
                <a:latin typeface="+mn-lt"/>
                <a:ea typeface="+mn-ea"/>
                <a:cs typeface="+mn-cs"/>
                <a:hlinkClick r:id="rId3" action="ppaction://hlinkfile" tooltip="Ginsberg, 1994 #605"/>
              </a:rPr>
              <a:t>Ginsberg, Parkes et al. 1994</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Except air bubble formation, If needles are re-used, the presence of residual insulin within the needle  can cause deposition of insulin within the needle and may lead to blockage, making it harder to press on the plunger or affect the dose of subsequent injections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Patient associated consequences of needle reuse:</a:t>
            </a:r>
          </a:p>
          <a:p>
            <a:pPr lvl="0"/>
            <a:r>
              <a:rPr lang="en-US" sz="1200" b="1" kern="1200" dirty="0" smtClean="0">
                <a:solidFill>
                  <a:schemeClr val="tx1"/>
                </a:solidFill>
                <a:effectLst/>
                <a:latin typeface="+mn-lt"/>
                <a:ea typeface="+mn-ea"/>
                <a:cs typeface="+mn-cs"/>
              </a:rPr>
              <a:t>Risk of contamination and infection: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sterility is guaranteed with the first use of the syringe and pen needles, Bacterial contamination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study showed biological material was trapped in the pen needles or cartridges of 62% of patients after injection.(</a:t>
            </a:r>
            <a:r>
              <a:rPr lang="en-US" sz="1200" u="sng" kern="1200" dirty="0" smtClean="0">
                <a:solidFill>
                  <a:schemeClr val="tx1"/>
                </a:solidFill>
                <a:effectLst/>
                <a:latin typeface="+mn-lt"/>
                <a:ea typeface="+mn-ea"/>
                <a:cs typeface="+mn-cs"/>
                <a:hlinkClick r:id="rId7" action="ppaction://hlinkfile" tooltip="Le Floch, 1998 #881"/>
              </a:rPr>
              <a:t>Le </a:t>
            </a:r>
            <a:r>
              <a:rPr lang="en-US" sz="1200" u="sng" kern="1200" dirty="0" err="1" smtClean="0">
                <a:solidFill>
                  <a:schemeClr val="tx1"/>
                </a:solidFill>
                <a:effectLst/>
                <a:latin typeface="+mn-lt"/>
                <a:ea typeface="+mn-ea"/>
                <a:cs typeface="+mn-cs"/>
                <a:hlinkClick r:id="rId7" action="ppaction://hlinkfile" tooltip="Le Floch, 1998 #881"/>
              </a:rPr>
              <a:t>Floch</a:t>
            </a:r>
            <a:r>
              <a:rPr lang="en-US" sz="1200" u="sng" kern="1200" dirty="0" smtClean="0">
                <a:solidFill>
                  <a:schemeClr val="tx1"/>
                </a:solidFill>
                <a:effectLst/>
                <a:latin typeface="+mn-lt"/>
                <a:ea typeface="+mn-ea"/>
                <a:cs typeface="+mn-cs"/>
                <a:hlinkClick r:id="rId7" action="ppaction://hlinkfile" tooltip="Le Floch, 1998 #881"/>
              </a:rPr>
              <a:t>, </a:t>
            </a:r>
            <a:r>
              <a:rPr lang="en-US" sz="1200" u="sng" kern="1200" dirty="0" err="1" smtClean="0">
                <a:solidFill>
                  <a:schemeClr val="tx1"/>
                </a:solidFill>
                <a:effectLst/>
                <a:latin typeface="+mn-lt"/>
                <a:ea typeface="+mn-ea"/>
                <a:cs typeface="+mn-cs"/>
                <a:hlinkClick r:id="rId7" action="ppaction://hlinkfile" tooltip="Le Floch, 1998 #881"/>
              </a:rPr>
              <a:t>Herbreteau</a:t>
            </a:r>
            <a:r>
              <a:rPr lang="en-US" sz="1200" u="sng" kern="1200" dirty="0" smtClean="0">
                <a:solidFill>
                  <a:schemeClr val="tx1"/>
                </a:solidFill>
                <a:effectLst/>
                <a:latin typeface="+mn-lt"/>
                <a:ea typeface="+mn-ea"/>
                <a:cs typeface="+mn-cs"/>
                <a:hlinkClick r:id="rId7" action="ppaction://hlinkfile" tooltip="Le Floch, 1998 #881"/>
              </a:rPr>
              <a:t> et al. 1998</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Bacteriostatic agents are added to most insulins to stop bacterial growth; however, needle re-use can increase the risk of infection.(</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Injection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an association between reuse and injection pain and bleeding and seems to increase as a function of the number of times the needle is reused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8" action="ppaction://hlinkfile" tooltip="Frid, 2016 #558"/>
              </a:rPr>
              <a:t>Frid</a:t>
            </a:r>
            <a:r>
              <a:rPr lang="en-US" sz="1200" u="sng" kern="1200" dirty="0" smtClean="0">
                <a:solidFill>
                  <a:schemeClr val="tx1"/>
                </a:solidFill>
                <a:effectLst/>
                <a:latin typeface="+mn-lt"/>
                <a:ea typeface="+mn-ea"/>
                <a:cs typeface="+mn-cs"/>
                <a:hlinkClick r:id="rId8" action="ppaction://hlinkfile" tooltip="Frid, 2016 #558"/>
              </a:rPr>
              <a:t>, Hirsch et al. 2016</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9" action="ppaction://hlinkfile" tooltip="Frid, 2016 #9"/>
              </a:rPr>
              <a:t>Frid</a:t>
            </a:r>
            <a:r>
              <a:rPr lang="en-US" sz="1200" u="sng" kern="1200" dirty="0" smtClean="0">
                <a:solidFill>
                  <a:schemeClr val="tx1"/>
                </a:solidFill>
                <a:effectLst/>
                <a:latin typeface="+mn-lt"/>
                <a:ea typeface="+mn-ea"/>
                <a:cs typeface="+mn-cs"/>
                <a:hlinkClick r:id="rId9" action="ppaction://hlinkfile" tooltip="Frid, 2016 #9"/>
              </a:rPr>
              <a:t>, </a:t>
            </a:r>
            <a:r>
              <a:rPr lang="en-US" sz="1200" u="sng" kern="1200" dirty="0" err="1" smtClean="0">
                <a:solidFill>
                  <a:schemeClr val="tx1"/>
                </a:solidFill>
                <a:effectLst/>
                <a:latin typeface="+mn-lt"/>
                <a:ea typeface="+mn-ea"/>
                <a:cs typeface="+mn-cs"/>
                <a:hlinkClick r:id="rId9" action="ppaction://hlinkfile" tooltip="Frid, 2016 #9"/>
              </a:rPr>
              <a:t>Kreugel</a:t>
            </a:r>
            <a:r>
              <a:rPr lang="en-US" sz="1200" u="sng" kern="1200" dirty="0" smtClean="0">
                <a:solidFill>
                  <a:schemeClr val="tx1"/>
                </a:solidFill>
                <a:effectLst/>
                <a:latin typeface="+mn-lt"/>
                <a:ea typeface="+mn-ea"/>
                <a:cs typeface="+mn-cs"/>
                <a:hlinkClick r:id="rId9" action="ppaction://hlinkfile" tooltip="Frid, 2016 #9"/>
              </a:rPr>
              <a:t> et al. 2016</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Injection site irritation and damage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Injection site irritation and damage such as local inflammatory changes and laceration increase in proportion to needle reuse (</a:t>
            </a:r>
            <a:r>
              <a:rPr lang="en-US" sz="1200" u="sng" kern="1200" dirty="0" err="1" smtClean="0">
                <a:solidFill>
                  <a:schemeClr val="tx1"/>
                </a:solidFill>
                <a:effectLst/>
                <a:latin typeface="+mn-lt"/>
                <a:ea typeface="+mn-ea"/>
                <a:cs typeface="+mn-cs"/>
                <a:hlinkClick r:id="rId6" action="ppaction://hlinkfile" tooltip="Misnikova, 2011 #855"/>
              </a:rPr>
              <a:t>Misnikova</a:t>
            </a:r>
            <a:r>
              <a:rPr lang="en-US" sz="1200" u="sng" kern="1200" dirty="0" smtClean="0">
                <a:solidFill>
                  <a:schemeClr val="tx1"/>
                </a:solidFill>
                <a:effectLst/>
                <a:latin typeface="+mn-lt"/>
                <a:ea typeface="+mn-ea"/>
                <a:cs typeface="+mn-cs"/>
                <a:hlinkClick r:id="rId6" action="ppaction://hlinkfile" tooltip="Misnikova, 2011 #855"/>
              </a:rPr>
              <a:t>, </a:t>
            </a:r>
            <a:r>
              <a:rPr lang="en-US" sz="1200" u="sng" kern="1200" dirty="0" err="1" smtClean="0">
                <a:solidFill>
                  <a:schemeClr val="tx1"/>
                </a:solidFill>
                <a:effectLst/>
                <a:latin typeface="+mn-lt"/>
                <a:ea typeface="+mn-ea"/>
                <a:cs typeface="+mn-cs"/>
                <a:hlinkClick r:id="rId6" action="ppaction://hlinkfile" tooltip="Misnikova, 2011 #855"/>
              </a:rPr>
              <a:t>Dreval</a:t>
            </a:r>
            <a:r>
              <a:rPr lang="en-US" sz="1200" u="sng" kern="1200" dirty="0" smtClean="0">
                <a:solidFill>
                  <a:schemeClr val="tx1"/>
                </a:solidFill>
                <a:effectLst/>
                <a:latin typeface="+mn-lt"/>
                <a:ea typeface="+mn-ea"/>
                <a:cs typeface="+mn-cs"/>
                <a:hlinkClick r:id="rId6" action="ppaction://hlinkfile" tooltip="Misnikova, 2011 #855"/>
              </a:rPr>
              <a:t> et al. 2011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4" action="ppaction://hlinkfile" tooltip="Spollett, 2016 #11"/>
              </a:rPr>
              <a:t>Spollett</a:t>
            </a:r>
            <a:r>
              <a:rPr lang="en-US" sz="1200" u="sng" kern="1200" dirty="0" smtClean="0">
                <a:solidFill>
                  <a:schemeClr val="tx1"/>
                </a:solidFill>
                <a:effectLst/>
                <a:latin typeface="+mn-lt"/>
                <a:ea typeface="+mn-ea"/>
                <a:cs typeface="+mn-cs"/>
                <a:hlinkClick r:id="rId4" action="ppaction://hlinkfile" tooltip="Spollett, 2016 #11"/>
              </a:rPr>
              <a:t>, Edelman et al. 2016</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Risk of the needle breaking off and remaining in the tissue</a:t>
            </a:r>
            <a:r>
              <a:rPr lang="en-US" sz="1200" kern="1200" dirty="0" smtClean="0">
                <a:solidFill>
                  <a:schemeClr val="tx1"/>
                </a:solidFill>
                <a:effectLst/>
                <a:latin typeface="+mn-lt"/>
                <a:ea typeface="+mn-ea"/>
                <a:cs typeface="+mn-cs"/>
              </a:rPr>
              <a:t>.(</a:t>
            </a:r>
            <a:r>
              <a:rPr lang="en-US" sz="1200" u="sng" kern="1200" dirty="0" err="1" smtClean="0">
                <a:solidFill>
                  <a:schemeClr val="tx1"/>
                </a:solidFill>
                <a:effectLst/>
                <a:latin typeface="+mn-lt"/>
                <a:ea typeface="+mn-ea"/>
                <a:cs typeface="+mn-cs"/>
                <a:hlinkClick r:id="rId10" action="ppaction://hlinkfile" tooltip="Sood, 2001 #882"/>
              </a:rPr>
              <a:t>Sood</a:t>
            </a:r>
            <a:r>
              <a:rPr lang="en-US" sz="1200" u="sng" kern="1200" dirty="0" smtClean="0">
                <a:solidFill>
                  <a:schemeClr val="tx1"/>
                </a:solidFill>
                <a:effectLst/>
                <a:latin typeface="+mn-lt"/>
                <a:ea typeface="+mn-ea"/>
                <a:cs typeface="+mn-cs"/>
                <a:hlinkClick r:id="rId10" action="ppaction://hlinkfile" tooltip="Sood, 2001 #882"/>
              </a:rPr>
              <a:t>, </a:t>
            </a:r>
            <a:r>
              <a:rPr lang="en-US" sz="1200" u="sng" kern="1200" dirty="0" err="1" smtClean="0">
                <a:solidFill>
                  <a:schemeClr val="tx1"/>
                </a:solidFill>
                <a:effectLst/>
                <a:latin typeface="+mn-lt"/>
                <a:ea typeface="+mn-ea"/>
                <a:cs typeface="+mn-cs"/>
                <a:hlinkClick r:id="rId10" action="ppaction://hlinkfile" tooltip="Sood, 2001 #882"/>
              </a:rPr>
              <a:t>Miglani</a:t>
            </a:r>
            <a:r>
              <a:rPr lang="en-US" sz="1200" u="sng" kern="1200" dirty="0" smtClean="0">
                <a:solidFill>
                  <a:schemeClr val="tx1"/>
                </a:solidFill>
                <a:effectLst/>
                <a:latin typeface="+mn-lt"/>
                <a:ea typeface="+mn-ea"/>
                <a:cs typeface="+mn-cs"/>
                <a:hlinkClick r:id="rId10" action="ppaction://hlinkfile" tooltip="Sood, 2001 #882"/>
              </a:rPr>
              <a:t> et al. 2001</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5" action="ppaction://hlinkfile" tooltip="Dolinar, 2009 #854"/>
              </a:rPr>
              <a:t>Dolinar</a:t>
            </a:r>
            <a:r>
              <a:rPr lang="en-US" sz="1200" u="sng" kern="1200" dirty="0" smtClean="0">
                <a:solidFill>
                  <a:schemeClr val="tx1"/>
                </a:solidFill>
                <a:effectLst/>
                <a:latin typeface="+mn-lt"/>
                <a:ea typeface="+mn-ea"/>
                <a:cs typeface="+mn-cs"/>
                <a:hlinkClick r:id="rId5" action="ppaction://hlinkfile" tooltip="Dolinar, 2009 #854"/>
              </a:rPr>
              <a:t> 2009</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hlinkClick r:id="rId11" action="ppaction://hlinkfile" tooltip="Spollett, 2016 #445"/>
              </a:rPr>
              <a:t>Spollett</a:t>
            </a:r>
            <a:r>
              <a:rPr lang="en-US" sz="1200" u="sng" kern="1200" dirty="0" smtClean="0">
                <a:solidFill>
                  <a:schemeClr val="tx1"/>
                </a:solidFill>
                <a:effectLst/>
                <a:latin typeface="+mn-lt"/>
                <a:ea typeface="+mn-ea"/>
                <a:cs typeface="+mn-cs"/>
                <a:hlinkClick r:id="rId11" action="ppaction://hlinkfile" tooltip="Spollett, 2016 #445"/>
              </a:rPr>
              <a:t>, Edelman et al. 2016</a:t>
            </a:r>
            <a:r>
              <a:rPr lang="en-US" sz="1200" kern="1200" dirty="0" smtClean="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10"/>
          </p:nvPr>
        </p:nvSpPr>
        <p:spPr/>
        <p:txBody>
          <a:bodyPr/>
          <a:lstStyle/>
          <a:p>
            <a:fld id="{988DE528-7468-4687-ACC4-2553FFABCDD5}" type="slidenum">
              <a:rPr lang="en-US" smtClean="0"/>
              <a:t>49</a:t>
            </a:fld>
            <a:endParaRPr lang="en-US"/>
          </a:p>
        </p:txBody>
      </p:sp>
    </p:spTree>
    <p:extLst>
      <p:ext uri="{BB962C8B-B14F-4D97-AF65-F5344CB8AC3E}">
        <p14:creationId xmlns:p14="http://schemas.microsoft.com/office/powerpoint/2010/main" val="3712079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Patients should avoid using syringes with detachable needles because permanently attached needle syringes deliver better dose accuracy, have far less dead space, and allow the mixing of insulins if needed.</a:t>
            </a:r>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50</a:t>
            </a:fld>
            <a:endParaRPr lang="en-US"/>
          </a:p>
        </p:txBody>
      </p:sp>
    </p:spTree>
    <p:extLst>
      <p:ext uri="{BB962C8B-B14F-4D97-AF65-F5344CB8AC3E}">
        <p14:creationId xmlns:p14="http://schemas.microsoft.com/office/powerpoint/2010/main" val="2435210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Inadequate resuspension can lead to varying concentrations of insulin and unpredictable clinical responses.</a:t>
            </a: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51</a:t>
            </a:fld>
            <a:endParaRPr lang="en-US"/>
          </a:p>
        </p:txBody>
      </p:sp>
    </p:spTree>
    <p:extLst>
      <p:ext uri="{BB962C8B-B14F-4D97-AF65-F5344CB8AC3E}">
        <p14:creationId xmlns:p14="http://schemas.microsoft.com/office/powerpoint/2010/main" val="4179341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Tipping involves one full up-down motion of the pen or vial, and rolling is a full rotation cycle between the palms. One evidence-based method involves rolling the insulin cartridge horizontally between the palms 10 times for 5 seconds, then tipping 10 times for 10 seconds at room temperature.</a:t>
            </a:r>
          </a:p>
          <a:p>
            <a:r>
              <a:rPr lang="en-US" sz="1200" b="0" i="0" u="none" strike="noStrike" kern="1200" baseline="0" dirty="0" smtClean="0">
                <a:solidFill>
                  <a:schemeClr val="tx1"/>
                </a:solidFill>
                <a:latin typeface="+mn-lt"/>
                <a:ea typeface="+mn-ea"/>
                <a:cs typeface="+mn-cs"/>
              </a:rPr>
              <a:t>Vigorous shaking should be avoided because this produces bubbles that will affect accurate dosing. Avoid exposing insulin to direct heat, light, or excessive agitation.</a:t>
            </a:r>
          </a:p>
          <a:p>
            <a:r>
              <a:rPr lang="en-US" sz="1200" b="0" i="0" u="none" strike="noStrike" kern="1200" baseline="0" dirty="0" smtClean="0">
                <a:solidFill>
                  <a:schemeClr val="tx1"/>
                </a:solidFill>
                <a:latin typeface="+mn-lt"/>
                <a:ea typeface="+mn-ea"/>
                <a:cs typeface="+mn-cs"/>
              </a:rPr>
              <a:t>Visually confirm that the </a:t>
            </a:r>
            <a:r>
              <a:rPr lang="en-US" sz="1200" b="0" i="0" u="none" strike="noStrike" kern="1200" baseline="0" dirty="0" err="1" smtClean="0">
                <a:solidFill>
                  <a:schemeClr val="tx1"/>
                </a:solidFill>
                <a:latin typeface="+mn-lt"/>
                <a:ea typeface="+mn-ea"/>
                <a:cs typeface="+mn-cs"/>
              </a:rPr>
              <a:t>resuspended</a:t>
            </a:r>
            <a:r>
              <a:rPr lang="en-US" sz="1200" b="0" i="0" u="none" strike="noStrike" kern="1200" baseline="0" dirty="0" smtClean="0">
                <a:solidFill>
                  <a:schemeClr val="tx1"/>
                </a:solidFill>
                <a:latin typeface="+mn-lt"/>
                <a:ea typeface="+mn-ea"/>
                <a:cs typeface="+mn-cs"/>
              </a:rPr>
              <a:t> insulin is sufficiently mixed after each rolling and tipping, and repeat the procedure if crystal mass remains in the cartridge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 </a:t>
            </a:r>
          </a:p>
          <a:p>
            <a:r>
              <a:rPr lang="en-US" sz="1200" b="0" i="0" u="none" strike="noStrike" kern="1200" baseline="0" dirty="0" err="1" smtClean="0">
                <a:solidFill>
                  <a:schemeClr val="tx1"/>
                </a:solidFill>
                <a:latin typeface="+mn-lt"/>
                <a:ea typeface="+mn-ea"/>
                <a:cs typeface="+mn-cs"/>
              </a:rPr>
              <a:t>Frid</a:t>
            </a:r>
            <a:r>
              <a:rPr lang="en-US" sz="1200" b="0" i="0" u="none" strike="noStrike" kern="1200" baseline="0" dirty="0" smtClean="0">
                <a:solidFill>
                  <a:schemeClr val="tx1"/>
                </a:solidFill>
                <a:latin typeface="+mn-lt"/>
                <a:ea typeface="+mn-ea"/>
                <a:cs typeface="+mn-cs"/>
              </a:rPr>
              <a:t>, A. H., G. </a:t>
            </a:r>
            <a:r>
              <a:rPr lang="en-US" sz="1200" b="0" i="0" u="none" strike="noStrike" kern="1200" baseline="0" dirty="0" err="1" smtClean="0">
                <a:solidFill>
                  <a:schemeClr val="tx1"/>
                </a:solidFill>
                <a:latin typeface="+mn-lt"/>
                <a:ea typeface="+mn-ea"/>
                <a:cs typeface="+mn-cs"/>
              </a:rPr>
              <a:t>Kreugel</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Grassi</a:t>
            </a:r>
            <a:r>
              <a:rPr lang="en-US" sz="1200" b="0" i="0" u="none" strike="noStrike" kern="1200" baseline="0" dirty="0" smtClean="0">
                <a:solidFill>
                  <a:schemeClr val="tx1"/>
                </a:solidFill>
                <a:latin typeface="+mn-lt"/>
                <a:ea typeface="+mn-ea"/>
                <a:cs typeface="+mn-cs"/>
              </a:rPr>
              <a:t>, S. </a:t>
            </a:r>
            <a:r>
              <a:rPr lang="en-US" sz="1200" b="0" i="0" u="none" strike="noStrike" kern="1200" baseline="0" dirty="0" err="1" smtClean="0">
                <a:solidFill>
                  <a:schemeClr val="tx1"/>
                </a:solidFill>
                <a:latin typeface="+mn-lt"/>
                <a:ea typeface="+mn-ea"/>
                <a:cs typeface="+mn-cs"/>
              </a:rPr>
              <a:t>Halimi</a:t>
            </a:r>
            <a:r>
              <a:rPr lang="en-US" sz="1200" b="0" i="0" u="none" strike="noStrike" kern="1200" baseline="0" dirty="0" smtClean="0">
                <a:solidFill>
                  <a:schemeClr val="tx1"/>
                </a:solidFill>
                <a:latin typeface="+mn-lt"/>
                <a:ea typeface="+mn-ea"/>
                <a:cs typeface="+mn-cs"/>
              </a:rPr>
              <a:t>, D. Hicks, L. J. Hirsch, M. J. Smith, R. </a:t>
            </a:r>
            <a:r>
              <a:rPr lang="en-US" sz="1200" b="0" i="0" u="none" strike="noStrike" kern="1200" baseline="0" dirty="0" err="1" smtClean="0">
                <a:solidFill>
                  <a:schemeClr val="tx1"/>
                </a:solidFill>
                <a:latin typeface="+mn-lt"/>
                <a:ea typeface="+mn-ea"/>
                <a:cs typeface="+mn-cs"/>
              </a:rPr>
              <a:t>Wellhoener</a:t>
            </a:r>
            <a:r>
              <a:rPr lang="en-US" sz="1200" b="0" i="0" u="none" strike="noStrike" kern="1200" baseline="0" dirty="0" smtClean="0">
                <a:solidFill>
                  <a:schemeClr val="tx1"/>
                </a:solidFill>
                <a:latin typeface="+mn-lt"/>
                <a:ea typeface="+mn-ea"/>
                <a:cs typeface="+mn-cs"/>
              </a:rPr>
              <a:t>, B. W. Bode, I. B. Hirsch, S. </a:t>
            </a:r>
            <a:r>
              <a:rPr lang="en-US" sz="1200" b="0" i="0" u="none" strike="noStrike" kern="1200" baseline="0" dirty="0" err="1" smtClean="0">
                <a:solidFill>
                  <a:schemeClr val="tx1"/>
                </a:solidFill>
                <a:latin typeface="+mn-lt"/>
                <a:ea typeface="+mn-ea"/>
                <a:cs typeface="+mn-cs"/>
              </a:rPr>
              <a:t>Kalra</a:t>
            </a:r>
            <a:r>
              <a:rPr lang="en-US" sz="1200" b="0" i="0" u="none" strike="noStrike" kern="1200" baseline="0" dirty="0" smtClean="0">
                <a:solidFill>
                  <a:schemeClr val="tx1"/>
                </a:solidFill>
                <a:latin typeface="+mn-lt"/>
                <a:ea typeface="+mn-ea"/>
                <a:cs typeface="+mn-cs"/>
              </a:rPr>
              <a:t>, L. Ji and K. W. Strauss (2016). "New Insulin Delivery Recommendations." </a:t>
            </a:r>
            <a:r>
              <a:rPr lang="en-US" sz="1200" b="0" i="0" u="sng" strike="noStrike" kern="1200" baseline="0" dirty="0" smtClean="0">
                <a:solidFill>
                  <a:schemeClr val="tx1"/>
                </a:solidFill>
                <a:latin typeface="+mn-lt"/>
                <a:ea typeface="+mn-ea"/>
                <a:cs typeface="+mn-cs"/>
              </a:rPr>
              <a:t>Mayo </a:t>
            </a:r>
            <a:r>
              <a:rPr lang="en-US" sz="1200" b="0" i="0" u="sng" strike="noStrike" kern="1200" baseline="0" dirty="0" err="1" smtClean="0">
                <a:solidFill>
                  <a:schemeClr val="tx1"/>
                </a:solidFill>
                <a:latin typeface="+mn-lt"/>
                <a:ea typeface="+mn-ea"/>
                <a:cs typeface="+mn-cs"/>
              </a:rPr>
              <a:t>Clin</a:t>
            </a:r>
            <a:r>
              <a:rPr lang="en-US" sz="1200" b="0" i="0" u="sng" strike="noStrike" kern="1200" baseline="0" dirty="0" smtClean="0">
                <a:solidFill>
                  <a:schemeClr val="tx1"/>
                </a:solidFill>
                <a:latin typeface="+mn-lt"/>
                <a:ea typeface="+mn-ea"/>
                <a:cs typeface="+mn-cs"/>
              </a:rPr>
              <a:t> Proc</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91</a:t>
            </a:r>
            <a:r>
              <a:rPr lang="en-US" sz="1200" b="0" i="0" u="none" strike="noStrike" kern="1200" baseline="0" dirty="0" smtClean="0">
                <a:solidFill>
                  <a:schemeClr val="tx1"/>
                </a:solidFill>
                <a:latin typeface="+mn-lt"/>
                <a:ea typeface="+mn-ea"/>
                <a:cs typeface="+mn-cs"/>
              </a:rPr>
              <a:t>(9): 1231-1255.</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88DE528-7468-4687-ACC4-2553FFABCDD5}" type="slidenum">
              <a:rPr lang="en-US" smtClean="0"/>
              <a:t>52</a:t>
            </a:fld>
            <a:endParaRPr lang="en-US"/>
          </a:p>
        </p:txBody>
      </p:sp>
    </p:spTree>
    <p:extLst>
      <p:ext uri="{BB962C8B-B14F-4D97-AF65-F5344CB8AC3E}">
        <p14:creationId xmlns:p14="http://schemas.microsoft.com/office/powerpoint/2010/main" val="103754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FIT Forum for Injection Technique Canada Recommendations for Best Practice in Injection Technique (2nd Edition)</a:t>
            </a:r>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10</a:t>
            </a:fld>
            <a:endParaRPr lang="en-US"/>
          </a:p>
        </p:txBody>
      </p:sp>
    </p:spTree>
    <p:extLst>
      <p:ext uri="{BB962C8B-B14F-4D97-AF65-F5344CB8AC3E}">
        <p14:creationId xmlns:p14="http://schemas.microsoft.com/office/powerpoint/2010/main" val="1524964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Tipping involves one full up-down motion of the pen or vial, and rolling is a full rotation cycle between the palms. One evidence-based method involves rolling the insulin cartridge horizontally between the palms 10 times for 5 seconds, then tipping 10 times for 10 seconds at room temperature.</a:t>
            </a:r>
          </a:p>
          <a:p>
            <a:r>
              <a:rPr lang="en-US" sz="1200" b="0" i="0" u="none" strike="noStrike" kern="1200" baseline="0" dirty="0" smtClean="0">
                <a:solidFill>
                  <a:schemeClr val="tx1"/>
                </a:solidFill>
                <a:latin typeface="+mn-lt"/>
                <a:ea typeface="+mn-ea"/>
                <a:cs typeface="+mn-cs"/>
              </a:rPr>
              <a:t>Vigorous shaking should be avoided because this produces bubbles that will affect accurate dosing. Avoid exposing insulin to direct heat, light, or excessive agitation.</a:t>
            </a:r>
          </a:p>
          <a:p>
            <a:r>
              <a:rPr lang="en-US" sz="1200" b="0" i="0" u="none" strike="noStrike" kern="1200" baseline="0" dirty="0" smtClean="0">
                <a:solidFill>
                  <a:schemeClr val="tx1"/>
                </a:solidFill>
                <a:latin typeface="+mn-lt"/>
                <a:ea typeface="+mn-ea"/>
                <a:cs typeface="+mn-cs"/>
              </a:rPr>
              <a:t>Visually confirm that the </a:t>
            </a:r>
            <a:r>
              <a:rPr lang="en-US" sz="1200" b="0" i="0" u="none" strike="noStrike" kern="1200" baseline="0" dirty="0" err="1" smtClean="0">
                <a:solidFill>
                  <a:schemeClr val="tx1"/>
                </a:solidFill>
                <a:latin typeface="+mn-lt"/>
                <a:ea typeface="+mn-ea"/>
                <a:cs typeface="+mn-cs"/>
              </a:rPr>
              <a:t>resuspended</a:t>
            </a:r>
            <a:r>
              <a:rPr lang="en-US" sz="1200" b="0" i="0" u="none" strike="noStrike" kern="1200" baseline="0" dirty="0" smtClean="0">
                <a:solidFill>
                  <a:schemeClr val="tx1"/>
                </a:solidFill>
                <a:latin typeface="+mn-lt"/>
                <a:ea typeface="+mn-ea"/>
                <a:cs typeface="+mn-cs"/>
              </a:rPr>
              <a:t> insulin is sufficiently mixed after each rolling and tipping, and repeat the procedure if crystal mass remains in the cartridge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 </a:t>
            </a:r>
          </a:p>
          <a:p>
            <a:r>
              <a:rPr lang="en-US" sz="1200" b="0" i="0" u="none" strike="noStrike" kern="1200" baseline="0" dirty="0" err="1" smtClean="0">
                <a:solidFill>
                  <a:schemeClr val="tx1"/>
                </a:solidFill>
                <a:latin typeface="+mn-lt"/>
                <a:ea typeface="+mn-ea"/>
                <a:cs typeface="+mn-cs"/>
              </a:rPr>
              <a:t>Frid</a:t>
            </a:r>
            <a:r>
              <a:rPr lang="en-US" sz="1200" b="0" i="0" u="none" strike="noStrike" kern="1200" baseline="0" dirty="0" smtClean="0">
                <a:solidFill>
                  <a:schemeClr val="tx1"/>
                </a:solidFill>
                <a:latin typeface="+mn-lt"/>
                <a:ea typeface="+mn-ea"/>
                <a:cs typeface="+mn-cs"/>
              </a:rPr>
              <a:t>, A. H., G. </a:t>
            </a:r>
            <a:r>
              <a:rPr lang="en-US" sz="1200" b="0" i="0" u="none" strike="noStrike" kern="1200" baseline="0" dirty="0" err="1" smtClean="0">
                <a:solidFill>
                  <a:schemeClr val="tx1"/>
                </a:solidFill>
                <a:latin typeface="+mn-lt"/>
                <a:ea typeface="+mn-ea"/>
                <a:cs typeface="+mn-cs"/>
              </a:rPr>
              <a:t>Kreugel</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Grassi</a:t>
            </a:r>
            <a:r>
              <a:rPr lang="en-US" sz="1200" b="0" i="0" u="none" strike="noStrike" kern="1200" baseline="0" dirty="0" smtClean="0">
                <a:solidFill>
                  <a:schemeClr val="tx1"/>
                </a:solidFill>
                <a:latin typeface="+mn-lt"/>
                <a:ea typeface="+mn-ea"/>
                <a:cs typeface="+mn-cs"/>
              </a:rPr>
              <a:t>, S. </a:t>
            </a:r>
            <a:r>
              <a:rPr lang="en-US" sz="1200" b="0" i="0" u="none" strike="noStrike" kern="1200" baseline="0" dirty="0" err="1" smtClean="0">
                <a:solidFill>
                  <a:schemeClr val="tx1"/>
                </a:solidFill>
                <a:latin typeface="+mn-lt"/>
                <a:ea typeface="+mn-ea"/>
                <a:cs typeface="+mn-cs"/>
              </a:rPr>
              <a:t>Halimi</a:t>
            </a:r>
            <a:r>
              <a:rPr lang="en-US" sz="1200" b="0" i="0" u="none" strike="noStrike" kern="1200" baseline="0" dirty="0" smtClean="0">
                <a:solidFill>
                  <a:schemeClr val="tx1"/>
                </a:solidFill>
                <a:latin typeface="+mn-lt"/>
                <a:ea typeface="+mn-ea"/>
                <a:cs typeface="+mn-cs"/>
              </a:rPr>
              <a:t>, D. Hicks, L. J. Hirsch, M. J. Smith, R. </a:t>
            </a:r>
            <a:r>
              <a:rPr lang="en-US" sz="1200" b="0" i="0" u="none" strike="noStrike" kern="1200" baseline="0" dirty="0" err="1" smtClean="0">
                <a:solidFill>
                  <a:schemeClr val="tx1"/>
                </a:solidFill>
                <a:latin typeface="+mn-lt"/>
                <a:ea typeface="+mn-ea"/>
                <a:cs typeface="+mn-cs"/>
              </a:rPr>
              <a:t>Wellhoener</a:t>
            </a:r>
            <a:r>
              <a:rPr lang="en-US" sz="1200" b="0" i="0" u="none" strike="noStrike" kern="1200" baseline="0" dirty="0" smtClean="0">
                <a:solidFill>
                  <a:schemeClr val="tx1"/>
                </a:solidFill>
                <a:latin typeface="+mn-lt"/>
                <a:ea typeface="+mn-ea"/>
                <a:cs typeface="+mn-cs"/>
              </a:rPr>
              <a:t>, B. W. Bode, I. B. Hirsch, S. </a:t>
            </a:r>
            <a:r>
              <a:rPr lang="en-US" sz="1200" b="0" i="0" u="none" strike="noStrike" kern="1200" baseline="0" dirty="0" err="1" smtClean="0">
                <a:solidFill>
                  <a:schemeClr val="tx1"/>
                </a:solidFill>
                <a:latin typeface="+mn-lt"/>
                <a:ea typeface="+mn-ea"/>
                <a:cs typeface="+mn-cs"/>
              </a:rPr>
              <a:t>Kalra</a:t>
            </a:r>
            <a:r>
              <a:rPr lang="en-US" sz="1200" b="0" i="0" u="none" strike="noStrike" kern="1200" baseline="0" dirty="0" smtClean="0">
                <a:solidFill>
                  <a:schemeClr val="tx1"/>
                </a:solidFill>
                <a:latin typeface="+mn-lt"/>
                <a:ea typeface="+mn-ea"/>
                <a:cs typeface="+mn-cs"/>
              </a:rPr>
              <a:t>, L. Ji and K. W. Strauss (2016). "New Insulin Delivery Recommendations." </a:t>
            </a:r>
            <a:r>
              <a:rPr lang="en-US" sz="1200" b="0" i="0" u="sng" strike="noStrike" kern="1200" baseline="0" dirty="0" smtClean="0">
                <a:solidFill>
                  <a:schemeClr val="tx1"/>
                </a:solidFill>
                <a:latin typeface="+mn-lt"/>
                <a:ea typeface="+mn-ea"/>
                <a:cs typeface="+mn-cs"/>
              </a:rPr>
              <a:t>Mayo </a:t>
            </a:r>
            <a:r>
              <a:rPr lang="en-US" sz="1200" b="0" i="0" u="sng" strike="noStrike" kern="1200" baseline="0" dirty="0" err="1" smtClean="0">
                <a:solidFill>
                  <a:schemeClr val="tx1"/>
                </a:solidFill>
                <a:latin typeface="+mn-lt"/>
                <a:ea typeface="+mn-ea"/>
                <a:cs typeface="+mn-cs"/>
              </a:rPr>
              <a:t>Clin</a:t>
            </a:r>
            <a:r>
              <a:rPr lang="en-US" sz="1200" b="0" i="0" u="sng" strike="noStrike" kern="1200" baseline="0" dirty="0" smtClean="0">
                <a:solidFill>
                  <a:schemeClr val="tx1"/>
                </a:solidFill>
                <a:latin typeface="+mn-lt"/>
                <a:ea typeface="+mn-ea"/>
                <a:cs typeface="+mn-cs"/>
              </a:rPr>
              <a:t> Proc</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91</a:t>
            </a:r>
            <a:r>
              <a:rPr lang="en-US" sz="1200" b="0" i="0" u="none" strike="noStrike" kern="1200" baseline="0" dirty="0" smtClean="0">
                <a:solidFill>
                  <a:schemeClr val="tx1"/>
                </a:solidFill>
                <a:latin typeface="+mn-lt"/>
                <a:ea typeface="+mn-ea"/>
                <a:cs typeface="+mn-cs"/>
              </a:rPr>
              <a:t>(9): 1231-1255.</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88DE528-7468-4687-ACC4-2553FFABCDD5}" type="slidenum">
              <a:rPr lang="en-US" smtClean="0"/>
              <a:t>53</a:t>
            </a:fld>
            <a:endParaRPr lang="en-US"/>
          </a:p>
        </p:txBody>
      </p:sp>
    </p:spTree>
    <p:extLst>
      <p:ext uri="{BB962C8B-B14F-4D97-AF65-F5344CB8AC3E}">
        <p14:creationId xmlns:p14="http://schemas.microsoft.com/office/powerpoint/2010/main" val="2685022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The larger the dose, the more delayed the action of NPH and short-acting (regular) human insulins. The clinical evidence regarding these human insulin formulations suggests a longer, flatter action profile with doses &gt;50 units, which may compromise glycemic control. When injecting &gt;50 units of short-acting (regular) or intermediate-acting (NPH) insulin per dose, it may be prudent to split the dose into 2 separate injections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time-action profile of insulin analogues does not appear to be affected by the volume of injection. The decision to use 2 injection sites may be a function of the device (i.e. a maximum single dose of 80 units) or discomfort with injection volume, rather than a requirement to achieve a better pharmacokinetic profile.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57</a:t>
            </a:fld>
            <a:endParaRPr lang="en-US"/>
          </a:p>
        </p:txBody>
      </p:sp>
    </p:spTree>
    <p:extLst>
      <p:ext uri="{BB962C8B-B14F-4D97-AF65-F5344CB8AC3E}">
        <p14:creationId xmlns:p14="http://schemas.microsoft.com/office/powerpoint/2010/main" val="119003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FIT Forum for Injection Technique Canada Recommendations for Best Practice in Injection Technique (2nd Edition)</a:t>
            </a:r>
            <a:endParaRPr lang="en-US" dirty="0"/>
          </a:p>
        </p:txBody>
      </p:sp>
      <p:sp>
        <p:nvSpPr>
          <p:cNvPr id="4" name="Slide Number Placeholder 3"/>
          <p:cNvSpPr>
            <a:spLocks noGrp="1"/>
          </p:cNvSpPr>
          <p:nvPr>
            <p:ph type="sldNum" sz="quarter" idx="10"/>
          </p:nvPr>
        </p:nvSpPr>
        <p:spPr/>
        <p:txBody>
          <a:bodyPr/>
          <a:lstStyle/>
          <a:p>
            <a:fld id="{988DE528-7468-4687-ACC4-2553FFABCDD5}" type="slidenum">
              <a:rPr lang="en-US" smtClean="0"/>
              <a:t>62</a:t>
            </a:fld>
            <a:endParaRPr lang="en-US"/>
          </a:p>
        </p:txBody>
      </p:sp>
    </p:spTree>
    <p:extLst>
      <p:ext uri="{BB962C8B-B14F-4D97-AF65-F5344CB8AC3E}">
        <p14:creationId xmlns:p14="http://schemas.microsoft.com/office/powerpoint/2010/main" val="3314870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Sites should be examined by the HCP for LH at least once a year, or more frequently if LH is already present. It is often easier to palpate LH than to see it. Use of a lubricating gel facilitates palpation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Teach patients to inspect their own sites, and give training in site rotation, proper injection technique, and detection and prevention of LH.</a:t>
            </a:r>
            <a:endParaRPr lang="en-US" dirty="0" smtClean="0"/>
          </a:p>
          <a:p>
            <a:r>
              <a:rPr lang="en-US" sz="1200" b="0" i="0" u="none" strike="noStrike" kern="1200" baseline="0" dirty="0" smtClean="0">
                <a:solidFill>
                  <a:schemeClr val="tx1"/>
                </a:solidFill>
                <a:latin typeface="+mn-lt"/>
                <a:ea typeface="+mn-ea"/>
                <a:cs typeface="+mn-cs"/>
              </a:rPr>
              <a:t>Patients should be encouraged to avoid injecting into areas of LH until the next examination by an HCP. Use of larger injection</a:t>
            </a:r>
          </a:p>
          <a:p>
            <a:r>
              <a:rPr lang="en-US" sz="1200" b="0" i="0" u="none" strike="noStrike" kern="1200" baseline="0" dirty="0" smtClean="0">
                <a:solidFill>
                  <a:schemeClr val="tx1"/>
                </a:solidFill>
                <a:latin typeface="+mn-lt"/>
                <a:ea typeface="+mn-ea"/>
                <a:cs typeface="+mn-cs"/>
              </a:rPr>
              <a:t>zones, correct injection site rotation, and non-reuse of needles should be recommended</a:t>
            </a:r>
          </a:p>
        </p:txBody>
      </p:sp>
      <p:sp>
        <p:nvSpPr>
          <p:cNvPr id="4" name="Slide Number Placeholder 3"/>
          <p:cNvSpPr>
            <a:spLocks noGrp="1"/>
          </p:cNvSpPr>
          <p:nvPr>
            <p:ph type="sldNum" sz="quarter" idx="10"/>
          </p:nvPr>
        </p:nvSpPr>
        <p:spPr/>
        <p:txBody>
          <a:bodyPr/>
          <a:lstStyle/>
          <a:p>
            <a:fld id="{988DE528-7468-4687-ACC4-2553FFABCDD5}" type="slidenum">
              <a:rPr lang="en-US" smtClean="0"/>
              <a:t>63</a:t>
            </a:fld>
            <a:endParaRPr lang="en-US"/>
          </a:p>
        </p:txBody>
      </p:sp>
    </p:spTree>
    <p:extLst>
      <p:ext uri="{BB962C8B-B14F-4D97-AF65-F5344CB8AC3E}">
        <p14:creationId xmlns:p14="http://schemas.microsoft.com/office/powerpoint/2010/main" val="192989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12</a:t>
            </a:fld>
            <a:endParaRPr lang="fa-IR"/>
          </a:p>
        </p:txBody>
      </p:sp>
    </p:spTree>
    <p:extLst>
      <p:ext uri="{BB962C8B-B14F-4D97-AF65-F5344CB8AC3E}">
        <p14:creationId xmlns:p14="http://schemas.microsoft.com/office/powerpoint/2010/main" val="333602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smtClean="0"/>
              <a:t>Lipohypertrophy was associated with incorrect rotation of injection sites, use of smaller injecting zones, longer duration of insulin use, and reuse of pen needles (all significant at P&lt;.05). The higher the number of times the pen needle was reused, the more frequently LH was reported (Table 6). The size of the LH was also related to the number of times the needle was used (Supplemental Table 2, available online at http://www.mayoclinicproceedings. org).2 Using logistic regression analysis, incorrect rotation and years taking insulin were shown to be the most important factors associated with LH (P&lt;.001), and pen needle reuse</a:t>
            </a:r>
          </a:p>
          <a:p>
            <a:pPr algn="l" rtl="0"/>
            <a:endParaRPr lang="en-US" dirty="0" smtClean="0"/>
          </a:p>
          <a:p>
            <a:pPr lvl="1"/>
            <a:endParaRPr lang="en-US" dirty="0" smtClean="0"/>
          </a:p>
          <a:p>
            <a:pPr marL="342900" lvl="1" indent="0">
              <a:buNone/>
            </a:pPr>
            <a:r>
              <a:rPr lang="en-US" sz="1600" dirty="0" err="1" smtClean="0"/>
              <a:t>Frid</a:t>
            </a:r>
            <a:r>
              <a:rPr lang="en-US" sz="1600" dirty="0" smtClean="0"/>
              <a:t>, A. H., L. J. Hirsch, A. R. </a:t>
            </a:r>
            <a:r>
              <a:rPr lang="en-US" sz="1600" dirty="0" err="1" smtClean="0"/>
              <a:t>Menchior</a:t>
            </a:r>
            <a:r>
              <a:rPr lang="en-US" sz="1600" dirty="0" smtClean="0"/>
              <a:t>, D. R. Morel and K. W. Strauss (2016). </a:t>
            </a:r>
            <a:r>
              <a:rPr lang="en-US" sz="1600" u="sng" dirty="0" smtClean="0"/>
              <a:t>Worldwide Injection Technique Questionnaire study: injecting complications and the role of the professional</a:t>
            </a:r>
            <a:r>
              <a:rPr lang="en-US" sz="1600" dirty="0" smtClean="0"/>
              <a:t>. Mayo Clinic Proceedings, Elsevier.</a:t>
            </a:r>
          </a:p>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13</a:t>
            </a:fld>
            <a:endParaRPr lang="fa-IR"/>
          </a:p>
        </p:txBody>
      </p:sp>
    </p:spTree>
    <p:extLst>
      <p:ext uri="{BB962C8B-B14F-4D97-AF65-F5344CB8AC3E}">
        <p14:creationId xmlns:p14="http://schemas.microsoft.com/office/powerpoint/2010/main" val="325154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smtClean="0"/>
              <a:t>Lipohypertrophy was associated with incorrect rotation of injection sites, use of smaller injecting zones, longer duration of insulin use, and reuse of pen needles (all significant at P&lt;.05). The higher the number of times the pen needle was reused, the more frequently LH was reported (Table 6). The size of the LH was also related to the number of times the needle was used (Supplemental Table 2, available online at http://www.mayoclinicproceedings. org).2 Using logistic regression analysis, incorrect rotation and years taking insulin were shown to be the most important factors associated with LH (P&lt;.001), and pen needle reuse</a:t>
            </a:r>
          </a:p>
          <a:p>
            <a:pPr algn="l" rtl="0"/>
            <a:endParaRPr lang="en-US" dirty="0" smtClean="0"/>
          </a:p>
          <a:p>
            <a:pPr lvl="1"/>
            <a:endParaRPr lang="en-US" dirty="0" smtClean="0"/>
          </a:p>
          <a:p>
            <a:pPr marL="342900" lvl="1" indent="0">
              <a:buNone/>
            </a:pPr>
            <a:r>
              <a:rPr lang="en-US" sz="1600" dirty="0" err="1" smtClean="0"/>
              <a:t>Frid</a:t>
            </a:r>
            <a:r>
              <a:rPr lang="en-US" sz="1600" dirty="0" smtClean="0"/>
              <a:t>, A. H., L. J. Hirsch, A. R. </a:t>
            </a:r>
            <a:r>
              <a:rPr lang="en-US" sz="1600" dirty="0" err="1" smtClean="0"/>
              <a:t>Menchior</a:t>
            </a:r>
            <a:r>
              <a:rPr lang="en-US" sz="1600" dirty="0" smtClean="0"/>
              <a:t>, D. R. Morel and K. W. Strauss (2016). </a:t>
            </a:r>
            <a:r>
              <a:rPr lang="en-US" sz="1600" u="sng" dirty="0" smtClean="0"/>
              <a:t>Worldwide Injection Technique Questionnaire study: injecting complications and the role of the professional</a:t>
            </a:r>
            <a:r>
              <a:rPr lang="en-US" sz="1600" dirty="0" smtClean="0"/>
              <a:t>. Mayo Clinic Proceedings, Elsevier.</a:t>
            </a:r>
          </a:p>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14</a:t>
            </a:fld>
            <a:endParaRPr lang="fa-IR"/>
          </a:p>
        </p:txBody>
      </p:sp>
    </p:spTree>
    <p:extLst>
      <p:ext uri="{BB962C8B-B14F-4D97-AF65-F5344CB8AC3E}">
        <p14:creationId xmlns:p14="http://schemas.microsoft.com/office/powerpoint/2010/main" val="190738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15</a:t>
            </a:fld>
            <a:endParaRPr lang="fa-IR"/>
          </a:p>
        </p:txBody>
      </p:sp>
    </p:spTree>
    <p:extLst>
      <p:ext uri="{BB962C8B-B14F-4D97-AF65-F5344CB8AC3E}">
        <p14:creationId xmlns:p14="http://schemas.microsoft.com/office/powerpoint/2010/main" val="391188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smtClean="0"/>
              <a:t>The presence of LH was associated with higher </a:t>
            </a:r>
            <a:r>
              <a:rPr lang="en-US" dirty="0" err="1" smtClean="0"/>
              <a:t>glycated</a:t>
            </a:r>
            <a:r>
              <a:rPr lang="en-US" dirty="0" smtClean="0"/>
              <a:t> hemoglobin (HbA1c) values, with a mean HbA1c level 0.55% higher in patients with LH than in those without LH</a:t>
            </a:r>
          </a:p>
          <a:p>
            <a:pPr algn="l" rtl="0"/>
            <a:r>
              <a:rPr lang="en-US" dirty="0" smtClean="0"/>
              <a:t>These differences were almost the same for patients with T1DM as for those with T2DM. Lipohypertrophy was associated with higher rates of unexpected hypoglycemia and glycemic variability as well as more frequent diabetic ketoacidosis</a:t>
            </a:r>
            <a:r>
              <a:rPr lang="en-US" b="1" dirty="0" smtClean="0"/>
              <a:t>. (Data not shown but all differences were significant at P&lt;.05.)</a:t>
            </a:r>
          </a:p>
          <a:p>
            <a:pPr algn="l" rtl="0"/>
            <a:r>
              <a:rPr lang="en-US" dirty="0" smtClean="0"/>
              <a:t>There was a strong association between the</a:t>
            </a:r>
          </a:p>
          <a:p>
            <a:pPr algn="l" rtl="0"/>
            <a:r>
              <a:rPr lang="en-US" dirty="0" smtClean="0"/>
              <a:t>presence of LH and the total daily dose (TDD) of insulin (Table 4). A mean of 10.1 IU more insulin was consumed in the population with LH compared with those without LH. In patients with T2DM, this average TDD difference rose to 13.5 IU, whereas in patients with T1DM, the average TDD difference was 5.4 IU. These differences were similar in patients with LH who continued to inject into LH vs those who did not (Table 4).</a:t>
            </a:r>
          </a:p>
          <a:p>
            <a:pPr algn="l" rtl="0"/>
            <a:endParaRPr lang="en-US" b="1" dirty="0" smtClean="0"/>
          </a:p>
          <a:p>
            <a:pPr algn="l" rt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dirty="0" err="1" smtClean="0"/>
              <a:t>Frid</a:t>
            </a:r>
            <a:r>
              <a:rPr lang="en-US" sz="1200" dirty="0" smtClean="0"/>
              <a:t>, A. H., L. J. Hirsch, A. R. </a:t>
            </a:r>
            <a:r>
              <a:rPr lang="en-US" sz="1200" dirty="0" err="1" smtClean="0"/>
              <a:t>Menchior</a:t>
            </a:r>
            <a:r>
              <a:rPr lang="en-US" sz="1200" dirty="0" smtClean="0"/>
              <a:t>, D. R. Morel and K. W. Strauss (2016). </a:t>
            </a:r>
            <a:r>
              <a:rPr lang="en-US" sz="1200" u="sng" dirty="0" smtClean="0"/>
              <a:t>Worldwide Injection Technique Questionnaire study: injecting complications and the role of the professional</a:t>
            </a:r>
            <a:r>
              <a:rPr lang="en-US" sz="1200" dirty="0" smtClean="0"/>
              <a:t>. Mayo Clinic Proceedings, Elsevier.</a:t>
            </a:r>
          </a:p>
          <a:p>
            <a:pPr algn="l" rtl="0"/>
            <a:endParaRPr lang="en-US" dirty="0"/>
          </a:p>
        </p:txBody>
      </p:sp>
      <p:sp>
        <p:nvSpPr>
          <p:cNvPr id="4" name="Slide Number Placeholder 3"/>
          <p:cNvSpPr>
            <a:spLocks noGrp="1"/>
          </p:cNvSpPr>
          <p:nvPr>
            <p:ph type="sldNum" sz="quarter" idx="10"/>
          </p:nvPr>
        </p:nvSpPr>
        <p:spPr/>
        <p:txBody>
          <a:bodyPr/>
          <a:lstStyle/>
          <a:p>
            <a:fld id="{84C1B0B5-DF65-4ABE-8D1A-19D45C26AE54}" type="slidenum">
              <a:rPr lang="fa-IR" smtClean="0"/>
              <a:t>16</a:t>
            </a:fld>
            <a:endParaRPr lang="fa-IR"/>
          </a:p>
        </p:txBody>
      </p:sp>
    </p:spTree>
    <p:extLst>
      <p:ext uri="{BB962C8B-B14F-4D97-AF65-F5344CB8AC3E}">
        <p14:creationId xmlns:p14="http://schemas.microsoft.com/office/powerpoint/2010/main" val="289452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37C18C-A297-41FE-B1CD-FFE36DBB786D}"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248413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C18C-A297-41FE-B1CD-FFE36DBB786D}"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29858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C18C-A297-41FE-B1CD-FFE36DBB786D}"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297297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4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1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27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8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0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21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37C18C-A297-41FE-B1CD-FFE36DBB786D}"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1935477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6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436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054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a:prstGeom prst="rect">
            <a:avLst/>
          </a:prstGeom>
        </p:spPr>
        <p:txBody>
          <a:bodyPr anchor="ctr"/>
          <a:lstStyle>
            <a:lvl1pPr algn="r">
              <a:defRPr>
                <a:cs typeface="B Nazanin" pitchFamily="2" charset="-78"/>
              </a:defRPr>
            </a:lvl1pPr>
          </a:lstStyle>
          <a:p>
            <a:endParaRPr lang="en-US" dirty="0"/>
          </a:p>
        </p:txBody>
      </p:sp>
      <p:sp>
        <p:nvSpPr>
          <p:cNvPr id="4" name="Content Placeholder 3"/>
          <p:cNvSpPr>
            <a:spLocks noGrp="1"/>
          </p:cNvSpPr>
          <p:nvPr>
            <p:ph sz="half" idx="2"/>
          </p:nvPr>
        </p:nvSpPr>
        <p:spPr>
          <a:xfrm>
            <a:off x="457200" y="1905000"/>
            <a:ext cx="8229600" cy="4114800"/>
          </a:xfrm>
          <a:prstGeom prst="rect">
            <a:avLst/>
          </a:prstGeom>
        </p:spPr>
        <p:txBody>
          <a:bodyPr anchor="t"/>
          <a:lstStyle>
            <a:lvl1pPr algn="r" rtl="1">
              <a:defRPr sz="2400">
                <a:solidFill>
                  <a:srgbClr val="36346D"/>
                </a:solidFill>
                <a:cs typeface="B Nazanin" pitchFamily="2" charset="-78"/>
              </a:defRPr>
            </a:lvl1pPr>
            <a:lvl2pPr algn="r" rtl="1">
              <a:defRPr sz="2000">
                <a:solidFill>
                  <a:srgbClr val="36346D"/>
                </a:solidFill>
                <a:cs typeface="B Nazanin" pitchFamily="2" charset="-78"/>
              </a:defRPr>
            </a:lvl2pPr>
            <a:lvl3pPr algn="r" rtl="1">
              <a:defRPr sz="1800">
                <a:solidFill>
                  <a:srgbClr val="36346D"/>
                </a:solidFill>
                <a:cs typeface="B Nazanin" pitchFamily="2" charset="-78"/>
              </a:defRPr>
            </a:lvl3pPr>
            <a:lvl4pPr algn="r" rtl="1">
              <a:defRPr sz="1600">
                <a:solidFill>
                  <a:srgbClr val="36346D"/>
                </a:solidFill>
                <a:cs typeface="B Nazanin" pitchFamily="2" charset="-78"/>
              </a:defRPr>
            </a:lvl4pPr>
            <a:lvl5pPr algn="r" rtl="1">
              <a:defRPr sz="1600">
                <a:solidFill>
                  <a:srgbClr val="36346D"/>
                </a:solidFill>
                <a:cs typeface="B Nazanin" pitchFamily="2" charset="-7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0"/>
            <a:ext cx="9144000" cy="838200"/>
          </a:xfrm>
          <a:prstGeom prst="rect">
            <a:avLst/>
          </a:prstGeom>
          <a:solidFill>
            <a:srgbClr val="36346D"/>
          </a:solidFill>
          <a:ln>
            <a:solidFill>
              <a:srgbClr val="363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TextBox 7"/>
          <p:cNvSpPr txBox="1"/>
          <p:nvPr userDrawn="1"/>
        </p:nvSpPr>
        <p:spPr>
          <a:xfrm>
            <a:off x="3124200" y="6172200"/>
            <a:ext cx="5638800" cy="381000"/>
          </a:xfrm>
          <a:prstGeom prst="rect">
            <a:avLst/>
          </a:prstGeom>
          <a:noFill/>
        </p:spPr>
        <p:txBody>
          <a:bodyPr wrap="square" rtlCol="0">
            <a:spAutoFit/>
          </a:bodyPr>
          <a:lstStyle/>
          <a:p>
            <a:pPr algn="r"/>
            <a:r>
              <a:rPr lang="en-US" sz="1800" dirty="0" smtClean="0">
                <a:solidFill>
                  <a:srgbClr val="36346D"/>
                </a:solidFill>
                <a:latin typeface="Arial" pitchFamily="34" charset="0"/>
                <a:cs typeface="Arial" pitchFamily="34" charset="0"/>
              </a:rPr>
              <a:t>  Pioneer in Health-Care Management</a:t>
            </a:r>
            <a:endParaRPr lang="en-US" sz="1800" dirty="0">
              <a:solidFill>
                <a:srgbClr val="36346D"/>
              </a:solidFill>
              <a:latin typeface="Arial" pitchFamily="34" charset="0"/>
              <a:cs typeface="Arial" pitchFamily="34" charset="0"/>
            </a:endParaRPr>
          </a:p>
        </p:txBody>
      </p:sp>
      <p:sp>
        <p:nvSpPr>
          <p:cNvPr id="9" name="Freeform 8"/>
          <p:cNvSpPr/>
          <p:nvPr userDrawn="1"/>
        </p:nvSpPr>
        <p:spPr>
          <a:xfrm>
            <a:off x="470230" y="6294290"/>
            <a:ext cx="4330370" cy="106510"/>
          </a:xfrm>
          <a:custGeom>
            <a:avLst/>
            <a:gdLst>
              <a:gd name="connsiteX0" fmla="*/ 0 w 3052533"/>
              <a:gd name="connsiteY0" fmla="*/ 79316 h 106510"/>
              <a:gd name="connsiteX1" fmla="*/ 839617 w 3052533"/>
              <a:gd name="connsiteY1" fmla="*/ 82715 h 106510"/>
              <a:gd name="connsiteX2" fmla="*/ 1373300 w 3052533"/>
              <a:gd name="connsiteY2" fmla="*/ 1133 h 106510"/>
              <a:gd name="connsiteX3" fmla="*/ 2087144 w 3052533"/>
              <a:gd name="connsiteY3" fmla="*/ 89514 h 106510"/>
              <a:gd name="connsiteX4" fmla="*/ 3052533 w 3052533"/>
              <a:gd name="connsiteY4" fmla="*/ 103111 h 10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533" h="106510">
                <a:moveTo>
                  <a:pt x="0" y="79316"/>
                </a:moveTo>
                <a:cubicBezTo>
                  <a:pt x="305367" y="87530"/>
                  <a:pt x="610734" y="95745"/>
                  <a:pt x="839617" y="82715"/>
                </a:cubicBezTo>
                <a:cubicBezTo>
                  <a:pt x="1068500" y="69685"/>
                  <a:pt x="1165379" y="0"/>
                  <a:pt x="1373300" y="1133"/>
                </a:cubicBezTo>
                <a:cubicBezTo>
                  <a:pt x="1581221" y="2266"/>
                  <a:pt x="1807272" y="72518"/>
                  <a:pt x="2087144" y="89514"/>
                </a:cubicBezTo>
                <a:cubicBezTo>
                  <a:pt x="2367016" y="106510"/>
                  <a:pt x="2838947" y="106510"/>
                  <a:pt x="3052533" y="103111"/>
                </a:cubicBezTo>
              </a:path>
            </a:pathLst>
          </a:custGeom>
          <a:ln w="19050">
            <a:solidFill>
              <a:srgbClr val="3634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Tree>
    <p:extLst>
      <p:ext uri="{BB962C8B-B14F-4D97-AF65-F5344CB8AC3E}">
        <p14:creationId xmlns:p14="http://schemas.microsoft.com/office/powerpoint/2010/main" val="111409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7C18C-A297-41FE-B1CD-FFE36DBB786D}"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4015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37C18C-A297-41FE-B1CD-FFE36DBB786D}"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164128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7C18C-A297-41FE-B1CD-FFE36DBB786D}"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162715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37C18C-A297-41FE-B1CD-FFE36DBB786D}"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43667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7C18C-A297-41FE-B1CD-FFE36DBB786D}"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418687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7C18C-A297-41FE-B1CD-FFE36DBB786D}"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259497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7C18C-A297-41FE-B1CD-FFE36DBB786D}"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8B76C-FB7E-4AAC-A3FD-C6B82D31AD48}" type="slidenum">
              <a:rPr lang="en-US" smtClean="0"/>
              <a:t>‹#›</a:t>
            </a:fld>
            <a:endParaRPr lang="en-US"/>
          </a:p>
        </p:txBody>
      </p:sp>
    </p:spTree>
    <p:extLst>
      <p:ext uri="{BB962C8B-B14F-4D97-AF65-F5344CB8AC3E}">
        <p14:creationId xmlns:p14="http://schemas.microsoft.com/office/powerpoint/2010/main" val="342310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7C18C-A297-41FE-B1CD-FFE36DBB786D}" type="datetimeFigureOut">
              <a:rPr lang="en-US" smtClean="0"/>
              <a:t>8/7/2019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8B76C-FB7E-4AAC-A3FD-C6B82D31AD48}" type="slidenum">
              <a:rPr lang="en-US" smtClean="0"/>
              <a:t>‹#›</a:t>
            </a:fld>
            <a:endParaRPr lang="en-US"/>
          </a:p>
        </p:txBody>
      </p:sp>
    </p:spTree>
    <p:extLst>
      <p:ext uri="{BB962C8B-B14F-4D97-AF65-F5344CB8AC3E}">
        <p14:creationId xmlns:p14="http://schemas.microsoft.com/office/powerpoint/2010/main" val="19829254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4204C-2A62-4A60-BC0E-44A555794A8D}" type="datetimeFigureOut">
              <a:rPr lang="en-US" smtClean="0">
                <a:solidFill>
                  <a:prstClr val="black">
                    <a:tint val="75000"/>
                  </a:prstClr>
                </a:solidFill>
              </a:rPr>
              <a:pPr/>
              <a:t>8/7/2019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097-BEA8-44CD-8B65-ABFFB3CB9E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5852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www.fit4diabet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95" y="2262231"/>
            <a:ext cx="8896610" cy="1520629"/>
          </a:xfrm>
        </p:spPr>
        <p:txBody>
          <a:bodyPr>
            <a:normAutofit/>
          </a:bodyPr>
          <a:lstStyle/>
          <a:p>
            <a:r>
              <a:rPr lang="en-US" sz="4800" dirty="0" smtClean="0">
                <a:latin typeface="Times New Roman" panose="02020603050405020304" pitchFamily="18" charset="0"/>
                <a:cs typeface="Times New Roman" panose="02020603050405020304" pitchFamily="18" charset="0"/>
              </a:rPr>
              <a:t>Insulin Injection:</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Guidelines and Practical Aspects</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4868130"/>
            <a:ext cx="9144000" cy="1655762"/>
          </a:xfrm>
        </p:spPr>
        <p:txBody>
          <a:bodyPr/>
          <a:lstStyle/>
          <a:p>
            <a:r>
              <a:rPr lang="en-US" dirty="0" smtClean="0">
                <a:latin typeface="Times New Roman" panose="02020603050405020304" pitchFamily="18" charset="0"/>
                <a:cs typeface="Times New Roman" panose="02020603050405020304" pitchFamily="18" charset="0"/>
              </a:rPr>
              <a:t>Sara Sedaghat, MD</a:t>
            </a:r>
          </a:p>
          <a:p>
            <a:r>
              <a:rPr lang="en-US" dirty="0" smtClean="0">
                <a:latin typeface="Times New Roman" panose="02020603050405020304" pitchFamily="18" charset="0"/>
                <a:cs typeface="Times New Roman" panose="02020603050405020304" pitchFamily="18" charset="0"/>
              </a:rPr>
              <a:t>Gabric Diabetes Education Association</a:t>
            </a:r>
          </a:p>
          <a:p>
            <a:r>
              <a:rPr lang="en-US" dirty="0" smtClean="0">
                <a:latin typeface="Times New Roman" panose="02020603050405020304" pitchFamily="18" charset="0"/>
                <a:cs typeface="Times New Roman" panose="02020603050405020304" pitchFamily="18" charset="0"/>
              </a:rPr>
              <a:t>August  </a:t>
            </a:r>
            <a:r>
              <a:rPr lang="en-US" dirty="0" smtClean="0">
                <a:latin typeface="Times New Roman" panose="02020603050405020304" pitchFamily="18" charset="0"/>
                <a:cs typeface="Times New Roman" panose="02020603050405020304" pitchFamily="18" charset="0"/>
              </a:rPr>
              <a:t>2019</a:t>
            </a:r>
          </a:p>
        </p:txBody>
      </p:sp>
    </p:spTree>
    <p:extLst>
      <p:ext uri="{BB962C8B-B14F-4D97-AF65-F5344CB8AC3E}">
        <p14:creationId xmlns:p14="http://schemas.microsoft.com/office/powerpoint/2010/main" val="351145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4" r="2318"/>
          <a:stretch/>
        </p:blipFill>
        <p:spPr>
          <a:xfrm>
            <a:off x="0" y="980601"/>
            <a:ext cx="9144000" cy="5600400"/>
          </a:xfrm>
          <a:prstGeom prst="rect">
            <a:avLst/>
          </a:prstGeom>
        </p:spPr>
      </p:pic>
      <p:sp>
        <p:nvSpPr>
          <p:cNvPr id="7" name="Title 6"/>
          <p:cNvSpPr>
            <a:spLocks noGrp="1"/>
          </p:cNvSpPr>
          <p:nvPr>
            <p:ph type="title"/>
          </p:nvPr>
        </p:nvSpPr>
        <p:spPr>
          <a:xfrm>
            <a:off x="628650" y="202287"/>
            <a:ext cx="7886700" cy="1325563"/>
          </a:xfrm>
        </p:spPr>
        <p:txBody>
          <a:bodyPr/>
          <a:lstStyle/>
          <a:p>
            <a:pPr algn="ctr"/>
            <a:r>
              <a:rPr lang="en-US" b="1" dirty="0" smtClean="0">
                <a:latin typeface="Times New Roman" panose="02020603050405020304" pitchFamily="18" charset="0"/>
                <a:cs typeface="Times New Roman" panose="02020603050405020304" pitchFamily="18" charset="0"/>
              </a:rPr>
              <a:t>Injection Sites</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0" y="6581001"/>
            <a:ext cx="8323545" cy="276999"/>
          </a:xfrm>
          <a:prstGeom prst="rect">
            <a:avLst/>
          </a:prstGeom>
        </p:spPr>
        <p:txBody>
          <a:bodyPr wrap="square">
            <a:spAutoFit/>
          </a:bodyPr>
          <a:lstStyle/>
          <a:p>
            <a:r>
              <a:rPr lang="en-US" sz="1200" dirty="0"/>
              <a:t>FIT Forum for Injection Technique Canada Recommendations for Best Practice in Injection Technique (2nd Edition)</a:t>
            </a:r>
          </a:p>
        </p:txBody>
      </p:sp>
      <p:sp>
        <p:nvSpPr>
          <p:cNvPr id="2" name="Flowchart: Connector 1"/>
          <p:cNvSpPr/>
          <p:nvPr/>
        </p:nvSpPr>
        <p:spPr>
          <a:xfrm>
            <a:off x="180753" y="1196314"/>
            <a:ext cx="569285" cy="54580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1</a:t>
            </a:r>
            <a:endParaRPr lang="en-US" dirty="0">
              <a:solidFill>
                <a:srgbClr val="7030A0"/>
              </a:solidFill>
            </a:endParaRPr>
          </a:p>
        </p:txBody>
      </p:sp>
      <p:sp>
        <p:nvSpPr>
          <p:cNvPr id="9" name="Flowchart: Connector 8"/>
          <p:cNvSpPr/>
          <p:nvPr/>
        </p:nvSpPr>
        <p:spPr>
          <a:xfrm>
            <a:off x="8393962" y="1196315"/>
            <a:ext cx="569285" cy="54580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1</a:t>
            </a:r>
            <a:endParaRPr lang="en-US" dirty="0">
              <a:solidFill>
                <a:srgbClr val="7030A0"/>
              </a:solidFill>
            </a:endParaRPr>
          </a:p>
        </p:txBody>
      </p:sp>
      <p:sp>
        <p:nvSpPr>
          <p:cNvPr id="10" name="Flowchart: Connector 9"/>
          <p:cNvSpPr/>
          <p:nvPr/>
        </p:nvSpPr>
        <p:spPr>
          <a:xfrm>
            <a:off x="4433777" y="4111256"/>
            <a:ext cx="569285" cy="54580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3</a:t>
            </a:r>
            <a:endParaRPr lang="en-US" dirty="0">
              <a:solidFill>
                <a:srgbClr val="7030A0"/>
              </a:solidFill>
            </a:endParaRPr>
          </a:p>
        </p:txBody>
      </p:sp>
      <p:sp>
        <p:nvSpPr>
          <p:cNvPr id="11" name="Flowchart: Connector 10"/>
          <p:cNvSpPr/>
          <p:nvPr/>
        </p:nvSpPr>
        <p:spPr>
          <a:xfrm>
            <a:off x="4412513" y="2521855"/>
            <a:ext cx="569285" cy="54580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2</a:t>
            </a:r>
            <a:endParaRPr lang="en-US" dirty="0">
              <a:solidFill>
                <a:srgbClr val="7030A0"/>
              </a:solidFill>
            </a:endParaRPr>
          </a:p>
        </p:txBody>
      </p:sp>
      <p:sp>
        <p:nvSpPr>
          <p:cNvPr id="12" name="Flowchart: Connector 11"/>
          <p:cNvSpPr/>
          <p:nvPr/>
        </p:nvSpPr>
        <p:spPr>
          <a:xfrm>
            <a:off x="4433776" y="1800752"/>
            <a:ext cx="569285" cy="545805"/>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4</a:t>
            </a:r>
            <a:endParaRPr lang="en-US" dirty="0">
              <a:solidFill>
                <a:srgbClr val="7030A0"/>
              </a:solidFill>
            </a:endParaRPr>
          </a:p>
        </p:txBody>
      </p:sp>
    </p:spTree>
    <p:extLst>
      <p:ext uri="{BB962C8B-B14F-4D97-AF65-F5344CB8AC3E}">
        <p14:creationId xmlns:p14="http://schemas.microsoft.com/office/powerpoint/2010/main" val="321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Injection Sites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7732" r="9013" b="2692"/>
          <a:stretch/>
        </p:blipFill>
        <p:spPr>
          <a:xfrm>
            <a:off x="3766920" y="2019697"/>
            <a:ext cx="5164137" cy="3402013"/>
          </a:xfrm>
        </p:spPr>
      </p:pic>
      <p:sp>
        <p:nvSpPr>
          <p:cNvPr id="5" name="Rectangle 4"/>
          <p:cNvSpPr/>
          <p:nvPr/>
        </p:nvSpPr>
        <p:spPr>
          <a:xfrm>
            <a:off x="0" y="6548459"/>
            <a:ext cx="9257414" cy="430887"/>
          </a:xfrm>
          <a:prstGeom prst="rect">
            <a:avLst/>
          </a:prstGeom>
        </p:spPr>
        <p:txBody>
          <a:bodyPr wrap="square">
            <a:spAutoFit/>
          </a:bodyPr>
          <a:lstStyle/>
          <a:p>
            <a:r>
              <a:rPr lang="en-US" sz="1100" dirty="0" err="1"/>
              <a:t>Frid</a:t>
            </a:r>
            <a:r>
              <a:rPr lang="en-US" sz="1100" dirty="0"/>
              <a:t>, Hirsch et al (2016). </a:t>
            </a:r>
            <a:r>
              <a:rPr lang="en-US" sz="1100" u="sng" dirty="0"/>
              <a:t>Worldwide injection technique questionnaire study: population parameters and injection practices</a:t>
            </a:r>
            <a:r>
              <a:rPr lang="en-US" sz="1100" dirty="0"/>
              <a:t>. Mayo Clinic proceedings, Elsevier.</a:t>
            </a:r>
          </a:p>
          <a:p>
            <a:endParaRPr lang="en-US" sz="1100" i="1" dirty="0"/>
          </a:p>
        </p:txBody>
      </p:sp>
      <p:sp>
        <p:nvSpPr>
          <p:cNvPr id="7" name="Rounded Rectangle 6"/>
          <p:cNvSpPr/>
          <p:nvPr/>
        </p:nvSpPr>
        <p:spPr>
          <a:xfrm>
            <a:off x="176022" y="2536142"/>
            <a:ext cx="3315537" cy="23691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47%: </a:t>
            </a:r>
            <a:r>
              <a:rPr lang="en-US" sz="2800" b="1" dirty="0" smtClean="0">
                <a:solidFill>
                  <a:srgbClr val="FFFF00"/>
                </a:solidFill>
                <a:latin typeface="Times New Roman" panose="02020603050405020304" pitchFamily="18" charset="0"/>
                <a:cs typeface="Times New Roman" panose="02020603050405020304" pitchFamily="18" charset="0"/>
              </a:rPr>
              <a:t>One </a:t>
            </a:r>
            <a:r>
              <a:rPr lang="en-US" sz="2800" b="1" dirty="0">
                <a:solidFill>
                  <a:srgbClr val="FFFF00"/>
                </a:solidFill>
                <a:latin typeface="Times New Roman" panose="02020603050405020304" pitchFamily="18" charset="0"/>
                <a:cs typeface="Times New Roman" panose="02020603050405020304" pitchFamily="18" charset="0"/>
              </a:rPr>
              <a:t>site</a:t>
            </a:r>
          </a:p>
          <a:p>
            <a:pPr algn="ctr"/>
            <a:r>
              <a:rPr lang="en-US" sz="2800" b="1" dirty="0">
                <a:solidFill>
                  <a:srgbClr val="FFFF00"/>
                </a:solidFill>
                <a:latin typeface="Times New Roman" panose="02020603050405020304" pitchFamily="18" charset="0"/>
                <a:cs typeface="Times New Roman" panose="02020603050405020304" pitchFamily="18" charset="0"/>
              </a:rPr>
              <a:t>26%: </a:t>
            </a:r>
            <a:r>
              <a:rPr lang="en-US" sz="2800" b="1" dirty="0" smtClean="0">
                <a:solidFill>
                  <a:srgbClr val="FFFF00"/>
                </a:solidFill>
                <a:latin typeface="Times New Roman" panose="02020603050405020304" pitchFamily="18" charset="0"/>
                <a:cs typeface="Times New Roman" panose="02020603050405020304" pitchFamily="18" charset="0"/>
              </a:rPr>
              <a:t>Two </a:t>
            </a:r>
            <a:r>
              <a:rPr lang="en-US" sz="2800" b="1" dirty="0">
                <a:solidFill>
                  <a:srgbClr val="FFFF00"/>
                </a:solidFill>
                <a:latin typeface="Times New Roman" panose="02020603050405020304" pitchFamily="18" charset="0"/>
                <a:cs typeface="Times New Roman" panose="02020603050405020304" pitchFamily="18" charset="0"/>
              </a:rPr>
              <a:t>sites</a:t>
            </a:r>
          </a:p>
          <a:p>
            <a:pPr algn="ctr"/>
            <a:r>
              <a:rPr lang="en-US" sz="2800" b="1" dirty="0">
                <a:solidFill>
                  <a:srgbClr val="FFFF00"/>
                </a:solidFill>
                <a:latin typeface="Times New Roman" panose="02020603050405020304" pitchFamily="18" charset="0"/>
                <a:cs typeface="Times New Roman" panose="02020603050405020304" pitchFamily="18" charset="0"/>
              </a:rPr>
              <a:t>13%: </a:t>
            </a:r>
            <a:r>
              <a:rPr lang="en-US" sz="2800" b="1" dirty="0" smtClean="0">
                <a:solidFill>
                  <a:srgbClr val="FFFF00"/>
                </a:solidFill>
                <a:latin typeface="Times New Roman" panose="02020603050405020304" pitchFamily="18" charset="0"/>
                <a:cs typeface="Times New Roman" panose="02020603050405020304" pitchFamily="18" charset="0"/>
              </a:rPr>
              <a:t>Three </a:t>
            </a:r>
            <a:r>
              <a:rPr lang="en-US" sz="2800" b="1" dirty="0">
                <a:solidFill>
                  <a:srgbClr val="FFFF00"/>
                </a:solidFill>
                <a:latin typeface="Times New Roman" panose="02020603050405020304" pitchFamily="18" charset="0"/>
                <a:cs typeface="Times New Roman" panose="02020603050405020304" pitchFamily="18" charset="0"/>
              </a:rPr>
              <a:t>sites</a:t>
            </a:r>
          </a:p>
          <a:p>
            <a:pPr algn="ctr"/>
            <a:r>
              <a:rPr lang="en-US" sz="2800" b="1" dirty="0">
                <a:solidFill>
                  <a:srgbClr val="FFFF00"/>
                </a:solidFill>
                <a:latin typeface="Times New Roman" panose="02020603050405020304" pitchFamily="18" charset="0"/>
                <a:cs typeface="Times New Roman" panose="02020603050405020304" pitchFamily="18" charset="0"/>
              </a:rPr>
              <a:t>8%: all </a:t>
            </a:r>
            <a:r>
              <a:rPr lang="en-US" sz="2800" b="1" dirty="0" smtClean="0">
                <a:solidFill>
                  <a:srgbClr val="FFFF00"/>
                </a:solidFill>
                <a:latin typeface="Times New Roman" panose="02020603050405020304" pitchFamily="18" charset="0"/>
                <a:cs typeface="Times New Roman" panose="02020603050405020304" pitchFamily="18" charset="0"/>
              </a:rPr>
              <a:t>four sites</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Lipohypertrophy (LH)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218" y="1536112"/>
            <a:ext cx="9061563" cy="2861263"/>
          </a:xfrm>
        </p:spPr>
        <p:txBody>
          <a:bodyPr>
            <a:normAutofit/>
          </a:bodyPr>
          <a:lstStyle/>
          <a:p>
            <a:pPr lvl="1">
              <a:lnSpc>
                <a:spcPct val="100000"/>
              </a:lnSpc>
            </a:pPr>
            <a:r>
              <a:rPr lang="en-US" dirty="0" smtClean="0">
                <a:latin typeface="Times New Roman" panose="02020603050405020304" pitchFamily="18" charset="0"/>
                <a:cs typeface="Times New Roman" panose="02020603050405020304" pitchFamily="18" charset="0"/>
              </a:rPr>
              <a:t>The most common cutaneous complication of insulin </a:t>
            </a:r>
            <a:r>
              <a:rPr lang="en-US" dirty="0" smtClean="0">
                <a:latin typeface="Times New Roman" panose="02020603050405020304" pitchFamily="18" charset="0"/>
                <a:cs typeface="Times New Roman" panose="02020603050405020304" pitchFamily="18" charset="0"/>
              </a:rPr>
              <a:t>therapy</a:t>
            </a:r>
          </a:p>
          <a:p>
            <a:pPr lvl="1">
              <a:lnSpc>
                <a:spcPct val="100000"/>
              </a:lnSpc>
            </a:pPr>
            <a:endParaRPr lang="en-US" dirty="0" smtClean="0">
              <a:latin typeface="Times New Roman" panose="02020603050405020304" pitchFamily="18" charset="0"/>
              <a:cs typeface="Times New Roman" panose="02020603050405020304" pitchFamily="18" charset="0"/>
            </a:endParaRPr>
          </a:p>
          <a:p>
            <a:pPr lvl="1">
              <a:lnSpc>
                <a:spcPct val="100000"/>
              </a:lnSpc>
            </a:pPr>
            <a:r>
              <a:rPr lang="en-US" dirty="0" smtClean="0">
                <a:latin typeface="Times New Roman" panose="02020603050405020304" pitchFamily="18" charset="0"/>
                <a:cs typeface="Times New Roman" panose="02020603050405020304" pitchFamily="18" charset="0"/>
              </a:rPr>
              <a:t>Change in the SC tissue</a:t>
            </a:r>
          </a:p>
          <a:p>
            <a:pPr lvl="2">
              <a:lnSpc>
                <a:spcPct val="100000"/>
              </a:lnSpc>
            </a:pPr>
            <a:r>
              <a:rPr lang="en-US" sz="1800" dirty="0" smtClean="0">
                <a:latin typeface="Times New Roman" panose="02020603050405020304" pitchFamily="18" charset="0"/>
                <a:cs typeface="Times New Roman" panose="02020603050405020304" pitchFamily="18" charset="0"/>
              </a:rPr>
              <a:t>A raised or mound-like, convex pattern with no change in skin color or hair distribution</a:t>
            </a:r>
          </a:p>
          <a:p>
            <a:pPr lvl="2">
              <a:lnSpc>
                <a:spcPct val="100000"/>
              </a:lnSpc>
            </a:pPr>
            <a:r>
              <a:rPr lang="en-US" sz="1800" dirty="0" smtClean="0">
                <a:latin typeface="Times New Roman" panose="02020603050405020304" pitchFamily="18" charset="0"/>
                <a:cs typeface="Times New Roman" panose="02020603050405020304" pitchFamily="18" charset="0"/>
              </a:rPr>
              <a:t>A harder, and more rubbery or less bouncy tissue</a:t>
            </a:r>
            <a:r>
              <a:rPr lang="en-US" sz="18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lvl="2">
              <a:lnSpc>
                <a:spcPct val="100000"/>
              </a:lnSpc>
            </a:pPr>
            <a:endParaRPr lang="en-US" sz="1800" dirty="0" smtClean="0">
              <a:latin typeface="Times New Roman" panose="02020603050405020304" pitchFamily="18" charset="0"/>
              <a:cs typeface="Times New Roman" panose="02020603050405020304" pitchFamily="18" charset="0"/>
            </a:endParaRPr>
          </a:p>
          <a:p>
            <a:pPr lvl="1">
              <a:lnSpc>
                <a:spcPct val="100000"/>
              </a:lnSpc>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 b="51459"/>
          <a:stretch/>
        </p:blipFill>
        <p:spPr>
          <a:xfrm>
            <a:off x="5096538" y="3954764"/>
            <a:ext cx="3565452" cy="2160584"/>
          </a:xfrm>
          <a:prstGeom prst="rect">
            <a:avLst/>
          </a:prstGeom>
        </p:spPr>
      </p:pic>
      <p:sp>
        <p:nvSpPr>
          <p:cNvPr id="5" name="Rectangle 4"/>
          <p:cNvSpPr/>
          <p:nvPr/>
        </p:nvSpPr>
        <p:spPr>
          <a:xfrm>
            <a:off x="-286158" y="6581459"/>
            <a:ext cx="9430158" cy="400110"/>
          </a:xfrm>
          <a:prstGeom prst="rect">
            <a:avLst/>
          </a:prstGeom>
        </p:spPr>
        <p:txBody>
          <a:bodyPr wrap="square">
            <a:spAutoFit/>
          </a:bodyPr>
          <a:lstStyle/>
          <a:p>
            <a:pPr lvl="1"/>
            <a:r>
              <a:rPr lang="en-US" sz="1000" dirty="0" smtClean="0">
                <a:latin typeface="TimesNewRomanPSMT"/>
              </a:rPr>
              <a:t>Richardson, T., &amp; Kerr, D. (2003). Skin-related complications of insulin therapy. </a:t>
            </a:r>
            <a:r>
              <a:rPr lang="en-US" sz="1000" i="1" dirty="0" smtClean="0">
                <a:latin typeface="TimesNewRomanPSMT"/>
              </a:rPr>
              <a:t>American journal of clinical dermatology, 4</a:t>
            </a:r>
            <a:r>
              <a:rPr lang="en-US" sz="1000" dirty="0" smtClean="0">
                <a:latin typeface="TimesNewRomanPSMT"/>
              </a:rPr>
              <a:t>(10), 661-667. </a:t>
            </a:r>
          </a:p>
          <a:p>
            <a:pPr lvl="1"/>
            <a:endParaRPr lang="en-US" sz="1000" i="1" dirty="0">
              <a:latin typeface="TimesNewRomanPSMT"/>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8583" r="96"/>
          <a:stretch/>
        </p:blipFill>
        <p:spPr>
          <a:xfrm>
            <a:off x="731292" y="3874773"/>
            <a:ext cx="3818129" cy="2473180"/>
          </a:xfrm>
          <a:prstGeom prst="rect">
            <a:avLst/>
          </a:prstGeom>
        </p:spPr>
      </p:pic>
    </p:spTree>
    <p:extLst>
      <p:ext uri="{BB962C8B-B14F-4D97-AF65-F5344CB8AC3E}">
        <p14:creationId xmlns:p14="http://schemas.microsoft.com/office/powerpoint/2010/main" val="2933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8185" y="375138"/>
            <a:ext cx="10837985" cy="1315550"/>
          </a:xfrm>
        </p:spPr>
        <p:txBody>
          <a:bodyPr>
            <a:noAutofit/>
          </a:bodyPr>
          <a:lstStyle/>
          <a:p>
            <a:pPr algn="ctr"/>
            <a:r>
              <a:rPr lang="en-US" b="1" dirty="0">
                <a:latin typeface="Times New Roman" panose="02020603050405020304" pitchFamily="18" charset="0"/>
                <a:cs typeface="Times New Roman" panose="02020603050405020304" pitchFamily="18" charset="0"/>
              </a:rPr>
              <a:t>Lipohypertrophy</a:t>
            </a:r>
          </a:p>
        </p:txBody>
      </p:sp>
      <p:sp>
        <p:nvSpPr>
          <p:cNvPr id="6" name="Content Placeholder 5"/>
          <p:cNvSpPr>
            <a:spLocks noGrp="1"/>
          </p:cNvSpPr>
          <p:nvPr>
            <p:ph idx="1"/>
          </p:nvPr>
        </p:nvSpPr>
        <p:spPr>
          <a:xfrm>
            <a:off x="375350" y="3073179"/>
            <a:ext cx="7886700" cy="2002095"/>
          </a:xfrm>
        </p:spPr>
        <p:txBody>
          <a:bodyPr>
            <a:noAutofit/>
          </a:bodyPr>
          <a:lstStyle/>
          <a:p>
            <a:pPr marL="228600" lvl="1">
              <a:lnSpc>
                <a:spcPct val="100000"/>
              </a:lnSpc>
              <a:spcBef>
                <a:spcPts val="1000"/>
              </a:spcBef>
            </a:pPr>
            <a:r>
              <a:rPr lang="en-US" dirty="0">
                <a:latin typeface="Times New Roman" panose="02020603050405020304" pitchFamily="18" charset="0"/>
                <a:cs typeface="Times New Roman" panose="02020603050405020304" pitchFamily="18" charset="0"/>
              </a:rPr>
              <a:t>LH was associated with:</a:t>
            </a:r>
          </a:p>
          <a:p>
            <a:pPr marL="971550" lvl="1" indent="-514350">
              <a:lnSpc>
                <a:spcPct val="100000"/>
              </a:lnSpc>
              <a:buFont typeface="+mj-lt"/>
              <a:buAutoNum type="arabicPeriod"/>
            </a:pPr>
            <a:r>
              <a:rPr lang="en-US" dirty="0">
                <a:latin typeface="Times New Roman" panose="02020603050405020304" pitchFamily="18" charset="0"/>
                <a:cs typeface="Times New Roman" panose="02020603050405020304" pitchFamily="18" charset="0"/>
              </a:rPr>
              <a:t>Incorrect rotation of injection sites</a:t>
            </a:r>
          </a:p>
          <a:p>
            <a:pPr marL="971550" lvl="1" indent="-514350">
              <a:lnSpc>
                <a:spcPct val="100000"/>
              </a:lnSpc>
              <a:buFont typeface="+mj-lt"/>
              <a:buAutoNum type="arabicPeriod"/>
            </a:pPr>
            <a:r>
              <a:rPr lang="en-US" dirty="0">
                <a:latin typeface="Times New Roman" panose="02020603050405020304" pitchFamily="18" charset="0"/>
                <a:cs typeface="Times New Roman" panose="02020603050405020304" pitchFamily="18" charset="0"/>
              </a:rPr>
              <a:t>Use of smaller injecting zones</a:t>
            </a:r>
          </a:p>
          <a:p>
            <a:pPr marL="971550" lvl="1" indent="-514350">
              <a:lnSpc>
                <a:spcPct val="100000"/>
              </a:lnSpc>
              <a:buFont typeface="+mj-lt"/>
              <a:buAutoNum type="arabicPeriod"/>
            </a:pPr>
            <a:r>
              <a:rPr lang="en-US" dirty="0">
                <a:latin typeface="Times New Roman" panose="02020603050405020304" pitchFamily="18" charset="0"/>
                <a:cs typeface="Times New Roman" panose="02020603050405020304" pitchFamily="18" charset="0"/>
              </a:rPr>
              <a:t>Longer duration of insulin use</a:t>
            </a:r>
          </a:p>
          <a:p>
            <a:pPr marL="971550" lvl="1" indent="-514350">
              <a:lnSpc>
                <a:spcPct val="100000"/>
              </a:lnSpc>
              <a:buFont typeface="+mj-lt"/>
              <a:buAutoNum type="arabicPeriod"/>
            </a:pPr>
            <a:r>
              <a:rPr lang="en-US" dirty="0">
                <a:latin typeface="Times New Roman" panose="02020603050405020304" pitchFamily="18" charset="0"/>
                <a:cs typeface="Times New Roman" panose="02020603050405020304" pitchFamily="18" charset="0"/>
              </a:rPr>
              <a:t>Reuse of pen needles </a:t>
            </a:r>
          </a:p>
          <a:p>
            <a:pPr lvl="1">
              <a:lnSpc>
                <a:spcPct val="100000"/>
              </a:lnSpc>
            </a:pPr>
            <a:endParaRPr lang="en-US" dirty="0">
              <a:latin typeface="Times New Roman" panose="02020603050405020304" pitchFamily="18" charset="0"/>
              <a:cs typeface="Times New Roman" panose="02020603050405020304" pitchFamily="18" charset="0"/>
            </a:endParaRPr>
          </a:p>
          <a:p>
            <a:pPr lvl="1">
              <a:lnSpc>
                <a:spcPct val="100000"/>
              </a:lnSpc>
            </a:pPr>
            <a:endParaRPr lang="en-US" u="sng" dirty="0">
              <a:latin typeface="Times New Roman" panose="02020603050405020304" pitchFamily="18" charset="0"/>
              <a:cs typeface="Times New Roman" panose="02020603050405020304" pitchFamily="18" charset="0"/>
            </a:endParaRPr>
          </a:p>
        </p:txBody>
      </p:sp>
      <p:sp>
        <p:nvSpPr>
          <p:cNvPr id="4" name="Rectangle 3"/>
          <p:cNvSpPr/>
          <p:nvPr/>
        </p:nvSpPr>
        <p:spPr>
          <a:xfrm>
            <a:off x="-526223" y="6176963"/>
            <a:ext cx="9098280" cy="553998"/>
          </a:xfrm>
          <a:prstGeom prst="rect">
            <a:avLst/>
          </a:prstGeom>
        </p:spPr>
        <p:txBody>
          <a:bodyPr wrap="square">
            <a:spAutoFit/>
          </a:bodyPr>
          <a:lstStyle/>
          <a:p>
            <a:pPr lvl="2"/>
            <a:r>
              <a:rPr lang="en-US" sz="1000" dirty="0"/>
              <a:t>Blanco, M., </a:t>
            </a:r>
            <a:r>
              <a:rPr lang="en-US" sz="1000" dirty="0" smtClean="0"/>
              <a:t>et al </a:t>
            </a:r>
            <a:r>
              <a:rPr lang="en-US" sz="1000" dirty="0"/>
              <a:t>(2013). Prevalence and risk factors of lipohypertrophy in insulin-injecting patients with diabetes. </a:t>
            </a:r>
            <a:r>
              <a:rPr lang="en-US" sz="1000" i="1" dirty="0"/>
              <a:t>Diabetes &amp; metabolism, 39</a:t>
            </a:r>
            <a:r>
              <a:rPr lang="en-US" sz="1000" dirty="0"/>
              <a:t>(5), 445-453. </a:t>
            </a:r>
            <a:endParaRPr lang="it-IT" sz="1000" dirty="0"/>
          </a:p>
          <a:p>
            <a:pPr lvl="2"/>
            <a:r>
              <a:rPr lang="en-US" sz="1000" dirty="0" err="1" smtClean="0"/>
              <a:t>Frid</a:t>
            </a:r>
            <a:r>
              <a:rPr lang="en-US" sz="1000" dirty="0" smtClean="0"/>
              <a:t>, A. H., et al. (2016). New Insulin Delivery Recommendations. Mayo </a:t>
            </a:r>
            <a:r>
              <a:rPr lang="en-US" sz="1000" dirty="0" err="1" smtClean="0"/>
              <a:t>Clin</a:t>
            </a:r>
            <a:r>
              <a:rPr lang="en-US" sz="1000" dirty="0" smtClean="0"/>
              <a:t> </a:t>
            </a:r>
            <a:r>
              <a:rPr lang="en-US" sz="1000" dirty="0" err="1" smtClean="0"/>
              <a:t>Proc</a:t>
            </a:r>
            <a:endParaRPr lang="en-US" sz="1000" dirty="0" smtClean="0"/>
          </a:p>
          <a:p>
            <a:pPr lvl="2"/>
            <a:r>
              <a:rPr lang="en-US" sz="1000" dirty="0" err="1" smtClean="0"/>
              <a:t>Chandran</a:t>
            </a:r>
            <a:r>
              <a:rPr lang="en-US" sz="1000" dirty="0"/>
              <a:t>, </a:t>
            </a:r>
            <a:r>
              <a:rPr lang="en-US" sz="1000" dirty="0" err="1"/>
              <a:t>A</a:t>
            </a:r>
            <a:r>
              <a:rPr lang="en-US" sz="1000" dirty="0" err="1" smtClean="0"/>
              <a:t>.,et</a:t>
            </a:r>
            <a:r>
              <a:rPr lang="en-US" sz="1000" dirty="0" smtClean="0"/>
              <a:t> al(2015</a:t>
            </a:r>
            <a:r>
              <a:rPr lang="en-US" sz="1000" dirty="0"/>
              <a:t>). Economic and patient burden of Lipohypertrophy in Chinese patients with Diabetes. </a:t>
            </a:r>
            <a:r>
              <a:rPr lang="en-US" sz="1000" i="1" dirty="0"/>
              <a:t>Health Economics, 1</a:t>
            </a:r>
            <a:r>
              <a:rPr lang="en-US" sz="1000" dirty="0"/>
              <a:t>(2), 3. </a:t>
            </a:r>
          </a:p>
        </p:txBody>
      </p:sp>
      <p:sp>
        <p:nvSpPr>
          <p:cNvPr id="2" name="Rectangle 1"/>
          <p:cNvSpPr/>
          <p:nvPr/>
        </p:nvSpPr>
        <p:spPr>
          <a:xfrm>
            <a:off x="258725" y="1610591"/>
            <a:ext cx="8240233" cy="1261884"/>
          </a:xfrm>
          <a:prstGeom prst="rect">
            <a:avLst/>
          </a:prstGeom>
        </p:spPr>
        <p:txBody>
          <a:bodyPr wrap="square">
            <a:spAutoFit/>
          </a:bodyPr>
          <a:lstStyle/>
          <a:p>
            <a:pPr marL="685800" lvl="1" indent="-457200">
              <a:spcBef>
                <a:spcPts val="1000"/>
              </a:spcBef>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Unclear etiology:</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Insulin molecule itself or by excipients added to the insulin formulations</a:t>
            </a:r>
          </a:p>
        </p:txBody>
      </p:sp>
    </p:spTree>
    <p:extLst>
      <p:ext uri="{BB962C8B-B14F-4D97-AF65-F5344CB8AC3E}">
        <p14:creationId xmlns:p14="http://schemas.microsoft.com/office/powerpoint/2010/main" val="17575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9652" y="781616"/>
            <a:ext cx="7314093" cy="1044009"/>
          </a:xfrm>
        </p:spPr>
        <p:txBody>
          <a:bodyPr>
            <a:no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 important factors </a:t>
            </a:r>
            <a:r>
              <a:rPr lang="en-US" sz="2800" dirty="0">
                <a:latin typeface="Times New Roman" panose="02020603050405020304" pitchFamily="18" charset="0"/>
                <a:cs typeface="Times New Roman" panose="02020603050405020304" pitchFamily="18" charset="0"/>
              </a:rPr>
              <a:t>associated with LH: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Autofit/>
          </a:bodyPr>
          <a:lstStyle/>
          <a:p>
            <a:pPr lvl="1">
              <a:lnSpc>
                <a:spcPct val="150000"/>
              </a:lnSpc>
            </a:pPr>
            <a:endParaRPr lang="en-US" sz="1800" dirty="0">
              <a:latin typeface="Times New Roman" panose="02020603050405020304" pitchFamily="18" charset="0"/>
              <a:cs typeface="Times New Roman" panose="02020603050405020304" pitchFamily="18" charset="0"/>
            </a:endParaRPr>
          </a:p>
          <a:p>
            <a:pPr lvl="1">
              <a:lnSpc>
                <a:spcPct val="150000"/>
              </a:lnSpc>
            </a:pPr>
            <a:endParaRPr lang="en-US" sz="1800" u="sng" dirty="0">
              <a:latin typeface="Times New Roman" panose="02020603050405020304" pitchFamily="18" charset="0"/>
              <a:cs typeface="Times New Roman" panose="02020603050405020304" pitchFamily="18" charset="0"/>
            </a:endParaRPr>
          </a:p>
        </p:txBody>
      </p:sp>
      <p:sp>
        <p:nvSpPr>
          <p:cNvPr id="4" name="Rectangle 3"/>
          <p:cNvSpPr/>
          <p:nvPr/>
        </p:nvSpPr>
        <p:spPr>
          <a:xfrm>
            <a:off x="-617043" y="6350169"/>
            <a:ext cx="9430220" cy="507831"/>
          </a:xfrm>
          <a:prstGeom prst="rect">
            <a:avLst/>
          </a:prstGeom>
        </p:spPr>
        <p:txBody>
          <a:bodyPr wrap="square">
            <a:spAutoFit/>
          </a:bodyPr>
          <a:lstStyle/>
          <a:p>
            <a:pPr lvl="2"/>
            <a:r>
              <a:rPr lang="en-US" sz="900" dirty="0"/>
              <a:t>Blanco, M., </a:t>
            </a:r>
            <a:r>
              <a:rPr lang="en-US" sz="900" dirty="0" smtClean="0"/>
              <a:t>et al(2013</a:t>
            </a:r>
            <a:r>
              <a:rPr lang="en-US" sz="900" dirty="0"/>
              <a:t>). Prevalence and risk factors of lipohypertrophy in insulin-injecting patients with diabetes. </a:t>
            </a:r>
            <a:r>
              <a:rPr lang="en-US" sz="900" i="1" dirty="0"/>
              <a:t>Diabetes &amp; metabolism, 39</a:t>
            </a:r>
            <a:r>
              <a:rPr lang="en-US" sz="900" dirty="0"/>
              <a:t>(5), 445-453. </a:t>
            </a:r>
            <a:endParaRPr lang="it-IT" sz="900" dirty="0"/>
          </a:p>
          <a:p>
            <a:pPr lvl="2"/>
            <a:r>
              <a:rPr lang="en-US" sz="900" dirty="0"/>
              <a:t>Frid, A. H., et al. (2016). New Insulin Delivery Recommendations. Mayo </a:t>
            </a:r>
            <a:r>
              <a:rPr lang="en-US" sz="900" dirty="0" err="1"/>
              <a:t>Clin</a:t>
            </a:r>
            <a:r>
              <a:rPr lang="en-US" sz="900" dirty="0"/>
              <a:t> Proc, 91(9), 1231-1255. </a:t>
            </a:r>
            <a:endParaRPr lang="en-US" sz="900" dirty="0" smtClean="0"/>
          </a:p>
          <a:p>
            <a:pPr lvl="2"/>
            <a:r>
              <a:rPr lang="en-US" sz="900" dirty="0" err="1" smtClean="0"/>
              <a:t>Chandran</a:t>
            </a:r>
            <a:r>
              <a:rPr lang="en-US" sz="900" dirty="0"/>
              <a:t>, </a:t>
            </a:r>
            <a:r>
              <a:rPr lang="en-US" sz="900" dirty="0" smtClean="0"/>
              <a:t>A, et al. </a:t>
            </a:r>
            <a:r>
              <a:rPr lang="en-US" sz="900" dirty="0"/>
              <a:t>(2015). Economic and patient burden of Lipohypertrophy in Chinese patients with Diabetes. </a:t>
            </a:r>
            <a:r>
              <a:rPr lang="en-US" sz="900" i="1" dirty="0"/>
              <a:t>Health Economics, 1</a:t>
            </a:r>
            <a:r>
              <a:rPr lang="en-US" sz="900" dirty="0"/>
              <a:t>(2), 3. </a:t>
            </a:r>
          </a:p>
        </p:txBody>
      </p:sp>
      <p:grpSp>
        <p:nvGrpSpPr>
          <p:cNvPr id="9" name="Group 8"/>
          <p:cNvGrpSpPr/>
          <p:nvPr/>
        </p:nvGrpSpPr>
        <p:grpSpPr>
          <a:xfrm>
            <a:off x="773258" y="2223460"/>
            <a:ext cx="3798742" cy="3169571"/>
            <a:chOff x="673781" y="2633789"/>
            <a:chExt cx="3798742" cy="3169571"/>
          </a:xfrm>
        </p:grpSpPr>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619"/>
            <a:stretch/>
          </p:blipFill>
          <p:spPr>
            <a:xfrm>
              <a:off x="673781" y="2633789"/>
              <a:ext cx="3798742" cy="2642326"/>
            </a:xfrm>
            <a:prstGeom prst="rect">
              <a:avLst/>
            </a:prstGeom>
          </p:spPr>
        </p:pic>
        <p:sp>
          <p:nvSpPr>
            <p:cNvPr id="3" name="Rectangle 2"/>
            <p:cNvSpPr/>
            <p:nvPr/>
          </p:nvSpPr>
          <p:spPr>
            <a:xfrm>
              <a:off x="673781" y="5064696"/>
              <a:ext cx="3145413" cy="738664"/>
            </a:xfrm>
            <a:prstGeom prst="rect">
              <a:avLst/>
            </a:prstGeom>
          </p:spPr>
          <p:txBody>
            <a:bodyPr wrap="none">
              <a:spAutoFit/>
            </a:bodyPr>
            <a:lstStyle/>
            <a:p>
              <a:pPr lvl="1">
                <a:lnSpc>
                  <a:spcPct val="150000"/>
                </a:lnSpc>
              </a:pPr>
              <a:r>
                <a:rPr lang="en-US" sz="2800" dirty="0">
                  <a:latin typeface="Times New Roman" panose="02020603050405020304" pitchFamily="18" charset="0"/>
                  <a:cs typeface="Times New Roman" panose="02020603050405020304" pitchFamily="18" charset="0"/>
                </a:rPr>
                <a:t>Pen needle reuse </a:t>
              </a:r>
            </a:p>
          </p:txBody>
        </p:sp>
      </p:grpSp>
      <p:grpSp>
        <p:nvGrpSpPr>
          <p:cNvPr id="10" name="Group 9"/>
          <p:cNvGrpSpPr/>
          <p:nvPr/>
        </p:nvGrpSpPr>
        <p:grpSpPr>
          <a:xfrm>
            <a:off x="4983125" y="2076893"/>
            <a:ext cx="3566591" cy="3876850"/>
            <a:chOff x="5310311" y="2487129"/>
            <a:chExt cx="3236784" cy="3445311"/>
          </a:xfrm>
        </p:grpSpPr>
        <p:pic>
          <p:nvPicPr>
            <p:cNvPr id="7" name="Content Placeholder 3"/>
            <p:cNvPicPr>
              <a:picLocks noChangeAspect="1"/>
            </p:cNvPicPr>
            <p:nvPr/>
          </p:nvPicPr>
          <p:blipFill>
            <a:blip r:embed="rId4" cstate="print">
              <a:clrChange>
                <a:clrFrom>
                  <a:srgbClr val="F0F1EE"/>
                </a:clrFrom>
                <a:clrTo>
                  <a:srgbClr val="F0F1EE">
                    <a:alpha val="0"/>
                  </a:srgbClr>
                </a:clrTo>
              </a:clrChange>
              <a:extLst>
                <a:ext uri="{28A0092B-C50C-407E-A947-70E740481C1C}">
                  <a14:useLocalDpi xmlns:a14="http://schemas.microsoft.com/office/drawing/2010/main" val="0"/>
                </a:ext>
              </a:extLst>
            </a:blip>
            <a:stretch>
              <a:fillRect/>
            </a:stretch>
          </p:blipFill>
          <p:spPr>
            <a:xfrm>
              <a:off x="5433846" y="2487129"/>
              <a:ext cx="2944959" cy="2752111"/>
            </a:xfrm>
            <a:prstGeom prst="rect">
              <a:avLst/>
            </a:prstGeom>
          </p:spPr>
        </p:pic>
        <p:sp>
          <p:nvSpPr>
            <p:cNvPr id="8" name="Rectangle 7"/>
            <p:cNvSpPr/>
            <p:nvPr/>
          </p:nvSpPr>
          <p:spPr>
            <a:xfrm>
              <a:off x="5310311" y="5193776"/>
              <a:ext cx="3236784" cy="738664"/>
            </a:xfrm>
            <a:prstGeom prst="rect">
              <a:avLst/>
            </a:prstGeom>
          </p:spPr>
          <p:txBody>
            <a:bodyPr wrap="none">
              <a:spAutoFit/>
            </a:bodyPr>
            <a:lstStyle/>
            <a:p>
              <a:pPr lvl="1">
                <a:lnSpc>
                  <a:spcPct val="150000"/>
                </a:lnSpc>
              </a:pPr>
              <a:r>
                <a:rPr lang="en-US" sz="2800" dirty="0">
                  <a:latin typeface="Times New Roman" panose="02020603050405020304" pitchFamily="18" charset="0"/>
                  <a:cs typeface="Times New Roman" panose="02020603050405020304" pitchFamily="18" charset="0"/>
                </a:rPr>
                <a:t>Incorrect rotation </a:t>
              </a:r>
            </a:p>
          </p:txBody>
        </p:sp>
      </p:grpSp>
    </p:spTree>
    <p:extLst>
      <p:ext uri="{BB962C8B-B14F-4D97-AF65-F5344CB8AC3E}">
        <p14:creationId xmlns:p14="http://schemas.microsoft.com/office/powerpoint/2010/main" val="7198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a:r>
              <a:rPr lang="en-US" sz="4400" b="1" dirty="0" smtClean="0">
                <a:latin typeface="Times New Roman" panose="02020603050405020304" pitchFamily="18" charset="0"/>
                <a:cs typeface="Times New Roman" panose="02020603050405020304" pitchFamily="18" charset="0"/>
              </a:rPr>
              <a:t>Prevalence:</a:t>
            </a:r>
          </a:p>
        </p:txBody>
      </p:sp>
      <p:sp>
        <p:nvSpPr>
          <p:cNvPr id="3" name="Content Placeholder 2"/>
          <p:cNvSpPr>
            <a:spLocks noGrp="1"/>
          </p:cNvSpPr>
          <p:nvPr>
            <p:ph sz="half" idx="1"/>
          </p:nvPr>
        </p:nvSpPr>
        <p:spPr>
          <a:xfrm>
            <a:off x="-357023" y="2553020"/>
            <a:ext cx="6906006" cy="3247678"/>
          </a:xfrm>
        </p:spPr>
        <p:txBody>
          <a:bodyPr anchor="ctr">
            <a:noAutofit/>
          </a:bodyPr>
          <a:lstStyle/>
          <a:p>
            <a:pPr lvl="2"/>
            <a:r>
              <a:rPr lang="en-US" sz="3200" dirty="0" smtClean="0">
                <a:latin typeface="Times New Roman" panose="02020603050405020304" pitchFamily="18" charset="0"/>
                <a:cs typeface="Times New Roman" panose="02020603050405020304" pitchFamily="18" charset="0"/>
              </a:rPr>
              <a:t>ITQ </a:t>
            </a:r>
            <a:r>
              <a:rPr lang="en-US" sz="3200" dirty="0">
                <a:latin typeface="Times New Roman" panose="02020603050405020304" pitchFamily="18" charset="0"/>
                <a:cs typeface="Times New Roman" panose="02020603050405020304" pitchFamily="18" charset="0"/>
              </a:rPr>
              <a:t>survey: 30% </a:t>
            </a:r>
          </a:p>
          <a:p>
            <a:pPr lvl="2"/>
            <a:r>
              <a:rPr lang="en-US" sz="3200" dirty="0">
                <a:latin typeface="Times New Roman" panose="02020603050405020304" pitchFamily="18" charset="0"/>
                <a:cs typeface="Times New Roman" panose="02020603050405020304" pitchFamily="18" charset="0"/>
              </a:rPr>
              <a:t>Spanish study: </a:t>
            </a:r>
            <a:r>
              <a:rPr lang="en-US" sz="3200" dirty="0" smtClean="0">
                <a:latin typeface="Times New Roman" panose="02020603050405020304" pitchFamily="18" charset="0"/>
                <a:cs typeface="Times New Roman" panose="02020603050405020304" pitchFamily="18" charset="0"/>
              </a:rPr>
              <a:t>64.4</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lvl="2"/>
            <a:r>
              <a:rPr lang="en-US" sz="3200" dirty="0" smtClean="0">
                <a:latin typeface="Times New Roman" panose="02020603050405020304" pitchFamily="18" charset="0"/>
                <a:cs typeface="Times New Roman" panose="02020603050405020304" pitchFamily="18" charset="0"/>
              </a:rPr>
              <a:t>Italian </a:t>
            </a:r>
            <a:r>
              <a:rPr lang="en-US" sz="3200" dirty="0">
                <a:latin typeface="Times New Roman" panose="02020603050405020304" pitchFamily="18" charset="0"/>
                <a:cs typeface="Times New Roman" panose="02020603050405020304" pitchFamily="18" charset="0"/>
              </a:rPr>
              <a:t>study: 48.7%</a:t>
            </a:r>
          </a:p>
          <a:p>
            <a:pPr lvl="2"/>
            <a:r>
              <a:rPr lang="en-US" sz="3200" dirty="0">
                <a:latin typeface="Times New Roman" panose="02020603050405020304" pitchFamily="18" charset="0"/>
                <a:cs typeface="Times New Roman" panose="02020603050405020304" pitchFamily="18" charset="0"/>
              </a:rPr>
              <a:t>Chinese study: 53.1%. </a:t>
            </a:r>
            <a:endParaRPr lang="en-US" sz="3200" dirty="0" smtClean="0">
              <a:latin typeface="Times New Roman" panose="02020603050405020304" pitchFamily="18" charset="0"/>
              <a:cs typeface="Times New Roman" panose="02020603050405020304" pitchFamily="18" charset="0"/>
            </a:endParaRPr>
          </a:p>
          <a:p>
            <a:pPr lvl="2"/>
            <a:endParaRPr lang="en-US" sz="3200" dirty="0">
              <a:latin typeface="Times New Roman" panose="02020603050405020304" pitchFamily="18" charset="0"/>
              <a:cs typeface="Times New Roman" panose="02020603050405020304" pitchFamily="18" charset="0"/>
            </a:endParaRPr>
          </a:p>
          <a:p>
            <a:pPr lvl="2"/>
            <a:endParaRPr lang="en-US" sz="3200" dirty="0">
              <a:latin typeface="Times New Roman" panose="02020603050405020304" pitchFamily="18" charset="0"/>
              <a:cs typeface="Times New Roman" panose="02020603050405020304" pitchFamily="18" charset="0"/>
            </a:endParaRPr>
          </a:p>
          <a:p>
            <a:pPr lvl="2"/>
            <a:endParaRPr lang="en-US" sz="3200" dirty="0">
              <a:latin typeface="Times New Roman" panose="02020603050405020304" pitchFamily="18" charset="0"/>
              <a:cs typeface="Times New Roman" panose="02020603050405020304" pitchFamily="18" charset="0"/>
            </a:endParaRPr>
          </a:p>
          <a:p>
            <a:pPr lvl="1"/>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779722" y="5660147"/>
            <a:ext cx="10426996" cy="1354217"/>
          </a:xfrm>
          <a:prstGeom prst="rect">
            <a:avLst/>
          </a:prstGeom>
        </p:spPr>
        <p:txBody>
          <a:bodyPr wrap="square">
            <a:spAutoFit/>
          </a:bodyPr>
          <a:lstStyle/>
          <a:p>
            <a:pPr lvl="2"/>
            <a:endParaRPr lang="es-ES" sz="1000" dirty="0"/>
          </a:p>
          <a:p>
            <a:pPr lvl="2"/>
            <a:r>
              <a:rPr lang="en-US" sz="1000" dirty="0" smtClean="0"/>
              <a:t>Blanco, M., </a:t>
            </a:r>
            <a:r>
              <a:rPr lang="en-US" sz="1000" dirty="0" smtClean="0"/>
              <a:t>et al </a:t>
            </a:r>
            <a:r>
              <a:rPr lang="en-US" sz="1000" dirty="0" smtClean="0"/>
              <a:t>(2013). </a:t>
            </a:r>
            <a:r>
              <a:rPr lang="en-US" sz="1000" i="1" dirty="0" smtClean="0"/>
              <a:t>Diabetes </a:t>
            </a:r>
            <a:r>
              <a:rPr lang="en-US" sz="1000" i="1" dirty="0" smtClean="0"/>
              <a:t>&amp; metabolism, 39</a:t>
            </a:r>
            <a:r>
              <a:rPr lang="en-US" sz="1000" dirty="0" smtClean="0"/>
              <a:t>(5), 445-453. </a:t>
            </a:r>
            <a:endParaRPr lang="it-IT" sz="1000" dirty="0" smtClean="0"/>
          </a:p>
          <a:p>
            <a:pPr lvl="2"/>
            <a:r>
              <a:rPr lang="it-IT" sz="1000" dirty="0" smtClean="0"/>
              <a:t>Grassi, et al (2014). </a:t>
            </a:r>
            <a:r>
              <a:rPr lang="en-US" sz="1000" i="1" dirty="0" smtClean="0"/>
              <a:t>Journal </a:t>
            </a:r>
            <a:r>
              <a:rPr lang="en-US" sz="1000" i="1" dirty="0" smtClean="0"/>
              <a:t>of Clinical &amp; Translational </a:t>
            </a:r>
            <a:r>
              <a:rPr lang="en-US" sz="1000" i="1" dirty="0" smtClean="0"/>
              <a:t>Endocrinology</a:t>
            </a:r>
          </a:p>
          <a:p>
            <a:pPr lvl="2"/>
            <a:r>
              <a:rPr lang="de-DE" sz="1000" dirty="0" smtClean="0"/>
              <a:t>Sun</a:t>
            </a:r>
            <a:r>
              <a:rPr lang="de-DE" sz="1000" dirty="0" smtClean="0"/>
              <a:t>, Z., et al (</a:t>
            </a:r>
            <a:r>
              <a:rPr lang="de-DE" sz="1000" dirty="0" smtClean="0"/>
              <a:t>2015).</a:t>
            </a:r>
            <a:r>
              <a:rPr lang="en-US" sz="1000" dirty="0" smtClean="0"/>
              <a:t> </a:t>
            </a:r>
            <a:r>
              <a:rPr lang="en-US" sz="1000" dirty="0" err="1" smtClean="0"/>
              <a:t>Diabetologia</a:t>
            </a:r>
            <a:r>
              <a:rPr lang="en-US" sz="1000" dirty="0" smtClean="0"/>
              <a:t>.</a:t>
            </a:r>
          </a:p>
          <a:p>
            <a:pPr lvl="2"/>
            <a:r>
              <a:rPr lang="en-US" sz="1000" dirty="0" smtClean="0"/>
              <a:t>Frid</a:t>
            </a:r>
            <a:r>
              <a:rPr lang="en-US" sz="1000" dirty="0"/>
              <a:t>, A. H., et al. (2016). </a:t>
            </a:r>
            <a:r>
              <a:rPr lang="en-US" sz="1000" dirty="0" smtClean="0"/>
              <a:t>Mayo </a:t>
            </a:r>
            <a:r>
              <a:rPr lang="en-US" sz="1000" dirty="0" err="1"/>
              <a:t>Clin</a:t>
            </a:r>
            <a:r>
              <a:rPr lang="en-US" sz="1000" dirty="0"/>
              <a:t> Proc, 91(9), 1231-1255. </a:t>
            </a:r>
            <a:endParaRPr lang="en-US" sz="1000" dirty="0" smtClean="0"/>
          </a:p>
          <a:p>
            <a:pPr lvl="2"/>
            <a:r>
              <a:rPr lang="en-US" sz="1000" dirty="0" err="1" smtClean="0"/>
              <a:t>Saltiel-Berzin</a:t>
            </a:r>
            <a:r>
              <a:rPr lang="en-US" sz="1000" dirty="0"/>
              <a:t>, R., et al. (</a:t>
            </a:r>
            <a:r>
              <a:rPr lang="en-US" sz="1000" dirty="0" smtClean="0"/>
              <a:t>2012). </a:t>
            </a:r>
            <a:r>
              <a:rPr lang="en-US" sz="1000" i="1" dirty="0" smtClean="0"/>
              <a:t>Diabetes </a:t>
            </a:r>
            <a:r>
              <a:rPr lang="en-US" sz="1000" i="1" dirty="0" err="1"/>
              <a:t>Educ</a:t>
            </a:r>
            <a:r>
              <a:rPr lang="en-US" sz="1000" i="1" dirty="0"/>
              <a:t>, 38</a:t>
            </a:r>
            <a:r>
              <a:rPr lang="en-US" sz="1000" dirty="0"/>
              <a:t>(5), 635-643</a:t>
            </a:r>
            <a:r>
              <a:rPr lang="en-US" sz="1000" dirty="0" smtClean="0"/>
              <a:t>.</a:t>
            </a:r>
            <a:endParaRPr lang="en-US" sz="1000" dirty="0" smtClean="0"/>
          </a:p>
          <a:p>
            <a:pPr lvl="2"/>
            <a:endParaRPr lang="en-US" sz="1000" dirty="0" smtClean="0"/>
          </a:p>
          <a:p>
            <a:pPr lvl="2"/>
            <a:endParaRPr lang="es-ES" sz="1200" i="1" dirty="0"/>
          </a:p>
        </p:txBody>
      </p:sp>
      <p:sp>
        <p:nvSpPr>
          <p:cNvPr id="5" name="Rounded Rectangle 4"/>
          <p:cNvSpPr/>
          <p:nvPr/>
        </p:nvSpPr>
        <p:spPr>
          <a:xfrm>
            <a:off x="4857750" y="1445635"/>
            <a:ext cx="4112659" cy="3888056"/>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rPr>
              <a:t>1-2 of every 3 people </a:t>
            </a:r>
            <a:r>
              <a:rPr lang="en-US" sz="2800" dirty="0">
                <a:latin typeface="Times New Roman" panose="02020603050405020304" pitchFamily="18" charset="0"/>
                <a:cs typeface="Times New Roman" panose="02020603050405020304" pitchFamily="18" charset="0"/>
              </a:rPr>
              <a:t>with diabetes on </a:t>
            </a:r>
            <a:r>
              <a:rPr lang="en-US" sz="2800" dirty="0">
                <a:solidFill>
                  <a:srgbClr val="FFFF00"/>
                </a:solidFill>
                <a:latin typeface="Times New Roman" panose="02020603050405020304" pitchFamily="18" charset="0"/>
                <a:cs typeface="Times New Roman" panose="02020603050405020304" pitchFamily="18" charset="0"/>
              </a:rPr>
              <a:t>insulin therapy</a:t>
            </a:r>
            <a:r>
              <a:rPr lang="en-US" sz="2800" dirty="0">
                <a:latin typeface="Times New Roman" panose="02020603050405020304" pitchFamily="18" charset="0"/>
                <a:cs typeface="Times New Roman" panose="02020603050405020304" pitchFamily="18" charset="0"/>
              </a:rPr>
              <a:t> have some degree of </a:t>
            </a:r>
            <a:r>
              <a:rPr lang="en-US" sz="2800" dirty="0">
                <a:solidFill>
                  <a:srgbClr val="FFFF00"/>
                </a:solidFill>
                <a:latin typeface="Times New Roman" panose="02020603050405020304" pitchFamily="18" charset="0"/>
                <a:cs typeface="Times New Roman" panose="02020603050405020304" pitchFamily="18" charset="0"/>
              </a:rPr>
              <a:t>LH</a:t>
            </a:r>
            <a:endParaRPr lang="en-US" sz="1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36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126" y="874059"/>
            <a:ext cx="8631195" cy="877123"/>
          </a:xfrm>
        </p:spPr>
        <p:txBody>
          <a:bodyPr>
            <a:noAutofit/>
          </a:bodyPr>
          <a:lstStyle/>
          <a:p>
            <a:pPr algn="ctr"/>
            <a:r>
              <a:rPr lang="en-US" b="1" dirty="0">
                <a:latin typeface="Times New Roman" panose="02020603050405020304" pitchFamily="18" charset="0"/>
                <a:cs typeface="Times New Roman" panose="02020603050405020304" pitchFamily="18" charset="0"/>
              </a:rPr>
              <a:t>Lipohypertrophy: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Silent Enemy in Diabetes</a:t>
            </a:r>
          </a:p>
        </p:txBody>
      </p:sp>
      <p:sp>
        <p:nvSpPr>
          <p:cNvPr id="3" name="Content Placeholder 2"/>
          <p:cNvSpPr>
            <a:spLocks noGrp="1"/>
          </p:cNvSpPr>
          <p:nvPr>
            <p:ph sz="half" idx="1"/>
          </p:nvPr>
        </p:nvSpPr>
        <p:spPr>
          <a:xfrm>
            <a:off x="866232" y="2609258"/>
            <a:ext cx="8277768" cy="2988016"/>
          </a:xfrm>
        </p:spPr>
        <p:txBody>
          <a:bodyPr>
            <a:noAutofit/>
          </a:bodyPr>
          <a:lstStyle/>
          <a:p>
            <a:pPr lvl="1">
              <a:lnSpc>
                <a:spcPct val="100000"/>
              </a:lnSpc>
            </a:pPr>
            <a:r>
              <a:rPr lang="en-US" dirty="0">
                <a:latin typeface="Times New Roman" panose="02020603050405020304" pitchFamily="18" charset="0"/>
                <a:cs typeface="Times New Roman" panose="02020603050405020304" pitchFamily="18" charset="0"/>
              </a:rPr>
              <a:t>Higher HbA1C values</a:t>
            </a:r>
          </a:p>
          <a:p>
            <a:pPr lvl="1">
              <a:lnSpc>
                <a:spcPct val="100000"/>
              </a:lnSpc>
            </a:pPr>
            <a:r>
              <a:rPr lang="en-US" dirty="0">
                <a:latin typeface="Times New Roman" panose="02020603050405020304" pitchFamily="18" charset="0"/>
                <a:cs typeface="Times New Roman" panose="02020603050405020304" pitchFamily="18" charset="0"/>
              </a:rPr>
              <a:t>Unexpected hypoglycemia</a:t>
            </a:r>
          </a:p>
          <a:p>
            <a:pPr lvl="1">
              <a:lnSpc>
                <a:spcPct val="100000"/>
              </a:lnSpc>
            </a:pPr>
            <a:r>
              <a:rPr lang="en-US" dirty="0">
                <a:latin typeface="Times New Roman" panose="02020603050405020304" pitchFamily="18" charset="0"/>
                <a:cs typeface="Times New Roman" panose="02020603050405020304" pitchFamily="18" charset="0"/>
              </a:rPr>
              <a:t>Glycemic variability </a:t>
            </a:r>
          </a:p>
          <a:p>
            <a:pPr lvl="1">
              <a:lnSpc>
                <a:spcPct val="100000"/>
              </a:lnSpc>
            </a:pPr>
            <a:r>
              <a:rPr lang="en-US" dirty="0">
                <a:latin typeface="Times New Roman" panose="02020603050405020304" pitchFamily="18" charset="0"/>
                <a:cs typeface="Times New Roman" panose="02020603050405020304" pitchFamily="18" charset="0"/>
              </a:rPr>
              <a:t>Frequent DKA</a:t>
            </a:r>
          </a:p>
          <a:p>
            <a:pPr lvl="1">
              <a:lnSpc>
                <a:spcPct val="100000"/>
              </a:lnSpc>
            </a:pPr>
            <a:r>
              <a:rPr lang="en-US" dirty="0">
                <a:latin typeface="Times New Roman" panose="02020603050405020304" pitchFamily="18" charset="0"/>
                <a:cs typeface="Times New Roman" panose="02020603050405020304" pitchFamily="18" charset="0"/>
              </a:rPr>
              <a:t>Increased total daily dose of insulin</a:t>
            </a:r>
          </a:p>
          <a:p>
            <a:pPr lvl="1">
              <a:lnSpc>
                <a:spcPct val="100000"/>
              </a:lnSpc>
            </a:pPr>
            <a:r>
              <a:rPr lang="en-US" dirty="0">
                <a:latin typeface="Times New Roman" panose="02020603050405020304" pitchFamily="18" charset="0"/>
                <a:cs typeface="Times New Roman" panose="02020603050405020304" pitchFamily="18" charset="0"/>
              </a:rPr>
              <a:t>Increased cost due to Excessive insulin and Hospitalization</a:t>
            </a:r>
          </a:p>
          <a:p>
            <a:pPr lvl="1">
              <a:lnSpc>
                <a:spcPct val="100000"/>
              </a:lnSpc>
            </a:pP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97996" y="6274727"/>
            <a:ext cx="9950823" cy="707886"/>
          </a:xfrm>
          <a:prstGeom prst="rect">
            <a:avLst/>
          </a:prstGeom>
        </p:spPr>
        <p:txBody>
          <a:bodyPr wrap="square">
            <a:spAutoFit/>
          </a:bodyPr>
          <a:lstStyle/>
          <a:p>
            <a:pPr lvl="2"/>
            <a:r>
              <a:rPr lang="en-US" sz="1000" dirty="0"/>
              <a:t>Blanco, M., </a:t>
            </a:r>
            <a:r>
              <a:rPr lang="en-US" sz="1000" dirty="0" smtClean="0"/>
              <a:t>et al</a:t>
            </a:r>
            <a:r>
              <a:rPr lang="en-US" sz="1000" dirty="0" smtClean="0"/>
              <a:t>. </a:t>
            </a:r>
            <a:r>
              <a:rPr lang="en-US" sz="1000" dirty="0"/>
              <a:t>(2013). Prevalence and risk factors of lipohypertrophy in insulin-injecting patients with diabetes. </a:t>
            </a:r>
            <a:r>
              <a:rPr lang="en-US" sz="1000" i="1" dirty="0"/>
              <a:t>Diabetes &amp; metabolism, 39</a:t>
            </a:r>
            <a:r>
              <a:rPr lang="en-US" sz="1000" dirty="0"/>
              <a:t>(5), 445-453. </a:t>
            </a:r>
            <a:endParaRPr lang="it-IT" sz="1000" dirty="0"/>
          </a:p>
          <a:p>
            <a:pPr lvl="2"/>
            <a:r>
              <a:rPr lang="en-US" sz="1000" dirty="0" smtClean="0"/>
              <a:t>Frid</a:t>
            </a:r>
            <a:r>
              <a:rPr lang="en-US" sz="1000" dirty="0"/>
              <a:t>, A. H., et al. (2016). New Insulin Delivery Recommendations. Mayo </a:t>
            </a:r>
            <a:r>
              <a:rPr lang="en-US" sz="1000" dirty="0" err="1"/>
              <a:t>Clin</a:t>
            </a:r>
            <a:r>
              <a:rPr lang="en-US" sz="1000" dirty="0"/>
              <a:t> Proc, 91(9), 1231-1255. </a:t>
            </a:r>
            <a:r>
              <a:rPr lang="en-US" sz="1000" dirty="0" smtClean="0"/>
              <a:t>doi:10.1016/j.mayocp.2016.06.010 </a:t>
            </a:r>
          </a:p>
          <a:p>
            <a:pPr lvl="2"/>
            <a:r>
              <a:rPr lang="en-US" sz="1000" dirty="0" err="1" smtClean="0"/>
              <a:t>Chandran</a:t>
            </a:r>
            <a:r>
              <a:rPr lang="en-US" sz="1000" dirty="0" smtClean="0"/>
              <a:t>, A., </a:t>
            </a:r>
            <a:r>
              <a:rPr lang="en-US" sz="1000" dirty="0" smtClean="0"/>
              <a:t>et al(2015</a:t>
            </a:r>
            <a:r>
              <a:rPr lang="en-US" sz="1000" dirty="0" smtClean="0"/>
              <a:t>). Economic and patient burden of Lipohypertrophy in Chinese patients with Diabetes. </a:t>
            </a:r>
            <a:r>
              <a:rPr lang="en-US" sz="1000" i="1" dirty="0" smtClean="0"/>
              <a:t>Health Economics, 1</a:t>
            </a:r>
            <a:r>
              <a:rPr lang="en-US" sz="1000" dirty="0" smtClean="0"/>
              <a:t>(2), 3. </a:t>
            </a:r>
          </a:p>
          <a:p>
            <a:pPr lvl="1"/>
            <a:endParaRPr lang="en-US" sz="1000" i="1" dirty="0"/>
          </a:p>
        </p:txBody>
      </p:sp>
      <p:graphicFrame>
        <p:nvGraphicFramePr>
          <p:cNvPr id="12" name="Object 3"/>
          <p:cNvGraphicFramePr>
            <a:graphicFrameLocks noChangeAspect="1"/>
          </p:cNvGraphicFramePr>
          <p:nvPr>
            <p:extLst>
              <p:ext uri="{D42A27DB-BD31-4B8C-83A1-F6EECF244321}">
                <p14:modId xmlns:p14="http://schemas.microsoft.com/office/powerpoint/2010/main" val="3378418756"/>
              </p:ext>
            </p:extLst>
          </p:nvPr>
        </p:nvGraphicFramePr>
        <p:xfrm>
          <a:off x="113414" y="2428635"/>
          <a:ext cx="1174581" cy="3369142"/>
        </p:xfrm>
        <a:graphic>
          <a:graphicData uri="http://schemas.openxmlformats.org/presentationml/2006/ole">
            <mc:AlternateContent xmlns:mc="http://schemas.openxmlformats.org/markup-compatibility/2006">
              <mc:Choice xmlns:v="urn:schemas-microsoft-com:vml" Requires="v">
                <p:oleObj spid="_x0000_s2075" name="Clip" r:id="rId4" imgW="1857375" imgH="3995738" progId="">
                  <p:embed/>
                </p:oleObj>
              </mc:Choice>
              <mc:Fallback>
                <p:oleObj name="Clip" r:id="rId4" imgW="1857375" imgH="39957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14" y="2428635"/>
                        <a:ext cx="1174581" cy="3369142"/>
                      </a:xfrm>
                      <a:prstGeom prst="rect">
                        <a:avLst/>
                      </a:prstGeom>
                      <a:noFill/>
                      <a:extLst/>
                    </p:spPr>
                  </p:pic>
                </p:oleObj>
              </mc:Fallback>
            </mc:AlternateContent>
          </a:graphicData>
        </a:graphic>
      </p:graphicFrame>
    </p:spTree>
    <p:extLst>
      <p:ext uri="{BB962C8B-B14F-4D97-AF65-F5344CB8AC3E}">
        <p14:creationId xmlns:p14="http://schemas.microsoft.com/office/powerpoint/2010/main" val="20192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solidFill>
                  <a:prstClr val="black"/>
                </a:solidFill>
                <a:latin typeface="Times New Roman" panose="02020603050405020304" pitchFamily="18" charset="0"/>
                <a:cs typeface="Times New Roman" panose="02020603050405020304" pitchFamily="18" charset="0"/>
              </a:rPr>
              <a:t>Lipohypertrophy</a:t>
            </a:r>
            <a:endParaRPr lang="en-US" sz="32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2151"/>
          <a:stretch/>
        </p:blipFill>
        <p:spPr>
          <a:xfrm>
            <a:off x="4836533" y="2360010"/>
            <a:ext cx="4070478" cy="3500661"/>
          </a:xfrm>
          <a:prstGeom prst="roundRect">
            <a:avLst>
              <a:gd name="adj" fmla="val 8594"/>
            </a:avLst>
          </a:prstGeom>
          <a:solidFill>
            <a:srgbClr val="FFFFFF">
              <a:shade val="85000"/>
            </a:srgbClr>
          </a:solidFill>
          <a:ln>
            <a:noFill/>
          </a:ln>
          <a:effectLst/>
        </p:spPr>
      </p:pic>
      <p:pic>
        <p:nvPicPr>
          <p:cNvPr id="5" name="Content Placeholder 5"/>
          <p:cNvPicPr>
            <a:picLocks noChangeAspect="1"/>
          </p:cNvPicPr>
          <p:nvPr/>
        </p:nvPicPr>
        <p:blipFill rotWithShape="1">
          <a:blip r:embed="rId4">
            <a:extLst>
              <a:ext uri="{28A0092B-C50C-407E-A947-70E740481C1C}">
                <a14:useLocalDpi xmlns:a14="http://schemas.microsoft.com/office/drawing/2010/main" val="0"/>
              </a:ext>
            </a:extLst>
          </a:blip>
          <a:srcRect b="1932"/>
          <a:stretch/>
        </p:blipFill>
        <p:spPr>
          <a:xfrm>
            <a:off x="219319" y="2360009"/>
            <a:ext cx="4504516" cy="3500661"/>
          </a:xfrm>
          <a:prstGeom prst="roundRect">
            <a:avLst>
              <a:gd name="adj" fmla="val 8594"/>
            </a:avLst>
          </a:prstGeom>
          <a:solidFill>
            <a:srgbClr val="FFFFFF">
              <a:shade val="85000"/>
            </a:srgbClr>
          </a:solidFill>
          <a:ln>
            <a:noFill/>
          </a:ln>
          <a:effectLst/>
        </p:spPr>
      </p:pic>
      <p:sp>
        <p:nvSpPr>
          <p:cNvPr id="9" name="Rounded Rectangle 8"/>
          <p:cNvSpPr/>
          <p:nvPr/>
        </p:nvSpPr>
        <p:spPr>
          <a:xfrm>
            <a:off x="6694288" y="3493652"/>
            <a:ext cx="1024324" cy="475106"/>
          </a:xfrm>
          <a:prstGeom prst="round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2082311" y="3990023"/>
            <a:ext cx="962824" cy="640080"/>
          </a:xfrm>
          <a:prstGeom prst="roundRect">
            <a:avLst/>
          </a:prstGeom>
          <a:no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71531" y="6574513"/>
            <a:ext cx="9513242" cy="253916"/>
          </a:xfrm>
          <a:prstGeom prst="rect">
            <a:avLst/>
          </a:prstGeom>
        </p:spPr>
        <p:txBody>
          <a:bodyPr wrap="square">
            <a:spAutoFit/>
          </a:bodyPr>
          <a:lstStyle/>
          <a:p>
            <a:pPr lvl="0">
              <a:defRPr/>
            </a:pPr>
            <a:r>
              <a:rPr lang="en-US" sz="1050" dirty="0"/>
              <a:t> Frid, A. H., </a:t>
            </a:r>
            <a:r>
              <a:rPr lang="en-US" sz="1050" dirty="0" smtClean="0"/>
              <a:t>et al(2016</a:t>
            </a:r>
            <a:r>
              <a:rPr lang="en-US" sz="1050" dirty="0"/>
              <a:t>). </a:t>
            </a:r>
            <a:r>
              <a:rPr lang="en-US" sz="1050" u="sng" dirty="0"/>
              <a:t>Worldwide Injection Technique Questionnaire study: injecting complications and the role of the professional</a:t>
            </a:r>
            <a:r>
              <a:rPr lang="en-US" sz="1050" dirty="0"/>
              <a:t>. Mayo Clinic Proceedings, Elsevier.</a:t>
            </a:r>
          </a:p>
        </p:txBody>
      </p:sp>
    </p:spTree>
    <p:extLst>
      <p:ext uri="{BB962C8B-B14F-4D97-AF65-F5344CB8AC3E}">
        <p14:creationId xmlns:p14="http://schemas.microsoft.com/office/powerpoint/2010/main" val="1636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232" y="161455"/>
            <a:ext cx="8507557" cy="1325563"/>
          </a:xfrm>
        </p:spPr>
        <p:txBody>
          <a:bodyPr>
            <a:normAutofit/>
          </a:bodyPr>
          <a:lstStyle/>
          <a:p>
            <a:pPr algn="ctr"/>
            <a:r>
              <a:rPr lang="en-US" dirty="0">
                <a:solidFill>
                  <a:prstClr val="black"/>
                </a:solidFill>
                <a:latin typeface="Times New Roman" panose="02020603050405020304" pitchFamily="18" charset="0"/>
                <a:cs typeface="Times New Roman" panose="02020603050405020304" pitchFamily="18" charset="0"/>
              </a:rPr>
              <a:t>Correct Site Rotation</a:t>
            </a:r>
            <a:endParaRPr lang="fa-IR"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07521" y="1738155"/>
            <a:ext cx="9121189" cy="4708811"/>
          </a:xfrm>
        </p:spPr>
        <p:txBody>
          <a:bodyPr>
            <a:normAutofit/>
          </a:bodyPr>
          <a:lstStyle/>
          <a:p>
            <a:pPr>
              <a:lnSpc>
                <a:spcPct val="100000"/>
              </a:lnSpc>
            </a:pPr>
            <a:r>
              <a:rPr lang="en-US" sz="2400" b="1" dirty="0">
                <a:latin typeface="Times New Roman" panose="02020603050405020304" pitchFamily="18" charset="0"/>
                <a:cs typeface="Times New Roman" panose="02020603050405020304" pitchFamily="18" charset="0"/>
              </a:rPr>
              <a:t>Rotation within the site</a:t>
            </a:r>
            <a:r>
              <a:rPr lang="en-US" sz="2400" dirty="0">
                <a:latin typeface="Times New Roman" panose="02020603050405020304" pitchFamily="18" charset="0"/>
                <a:cs typeface="Times New Roman" panose="02020603050405020304" pitchFamily="18" charset="0"/>
              </a:rPr>
              <a:t>, rather than jumping from one side to another</a:t>
            </a:r>
          </a:p>
          <a:p>
            <a:pPr>
              <a:lnSpc>
                <a:spcPct val="100000"/>
              </a:lnSpc>
            </a:pPr>
            <a:r>
              <a:rPr lang="en-US" sz="2400" dirty="0" smtClean="0">
                <a:latin typeface="Times New Roman" panose="02020603050405020304" pitchFamily="18" charset="0"/>
                <a:cs typeface="Times New Roman" panose="02020603050405020304" pitchFamily="18" charset="0"/>
              </a:rPr>
              <a:t>Systematic </a:t>
            </a:r>
            <a:r>
              <a:rPr lang="en-US" sz="2400" dirty="0">
                <a:latin typeface="Times New Roman" panose="02020603050405020304" pitchFamily="18" charset="0"/>
                <a:cs typeface="Times New Roman" panose="02020603050405020304" pitchFamily="18" charset="0"/>
              </a:rPr>
              <a:t>rotation: </a:t>
            </a:r>
            <a:r>
              <a:rPr lang="en-US" sz="2400" b="1" dirty="0">
                <a:solidFill>
                  <a:srgbClr val="000000"/>
                </a:solidFill>
                <a:latin typeface="Times New Roman" panose="02020603050405020304" pitchFamily="18" charset="0"/>
                <a:cs typeface="Times New Roman" panose="02020603050405020304" pitchFamily="18" charset="0"/>
              </a:rPr>
              <a:t>easy-to-follow</a:t>
            </a:r>
            <a:r>
              <a:rPr lang="en-US" sz="2400" dirty="0">
                <a:solidFill>
                  <a:srgbClr val="000000"/>
                </a:solidFill>
                <a:latin typeface="Times New Roman" panose="02020603050405020304" pitchFamily="18" charset="0"/>
                <a:cs typeface="Times New Roman" panose="02020603050405020304" pitchFamily="18" charset="0"/>
              </a:rPr>
              <a:t> rotation scheme</a:t>
            </a:r>
          </a:p>
          <a:p>
            <a:pPr lvl="1">
              <a:lnSpc>
                <a:spcPct val="100000"/>
              </a:lnSpc>
            </a:pPr>
            <a:r>
              <a:rPr lang="en-US" dirty="0">
                <a:latin typeface="Times New Roman" panose="02020603050405020304" pitchFamily="18" charset="0"/>
                <a:cs typeface="Times New Roman" panose="02020603050405020304" pitchFamily="18" charset="0"/>
              </a:rPr>
              <a:t>Dividing sites into quadrants/halves when using the thighs or buttocks</a:t>
            </a:r>
          </a:p>
          <a:p>
            <a:pPr lvl="1">
              <a:lnSpc>
                <a:spcPct val="100000"/>
              </a:lnSpc>
            </a:pPr>
            <a:r>
              <a:rPr lang="en-US" b="1" dirty="0">
                <a:latin typeface="Times New Roman" panose="02020603050405020304" pitchFamily="18" charset="0"/>
                <a:cs typeface="Times New Roman" panose="02020603050405020304" pitchFamily="18" charset="0"/>
              </a:rPr>
              <a:t>One quadrant per week</a:t>
            </a:r>
          </a:p>
          <a:p>
            <a:pPr lvl="1">
              <a:lnSpc>
                <a:spcPct val="100000"/>
              </a:lnSpc>
            </a:pPr>
            <a:r>
              <a:rPr lang="en-US" dirty="0">
                <a:latin typeface="Times New Roman" panose="02020603050405020304" pitchFamily="18" charset="0"/>
                <a:cs typeface="Times New Roman" panose="02020603050405020304" pitchFamily="18" charset="0"/>
              </a:rPr>
              <a:t>Rotating quadrant to quadrant in a consistent direction (</a:t>
            </a:r>
            <a:r>
              <a:rPr lang="en-US" dirty="0" err="1">
                <a:latin typeface="Times New Roman" panose="02020603050405020304" pitchFamily="18" charset="0"/>
                <a:cs typeface="Times New Roman" panose="02020603050405020304" pitchFamily="18" charset="0"/>
              </a:rPr>
              <a:t>eg,clockwise</a:t>
            </a:r>
            <a:r>
              <a:rPr lang="en-US" dirty="0">
                <a:latin typeface="Times New Roman" panose="02020603050405020304" pitchFamily="18" charset="0"/>
                <a:cs typeface="Times New Roman" panose="02020603050405020304" pitchFamily="18" charset="0"/>
              </a:rPr>
              <a:t>)</a:t>
            </a:r>
          </a:p>
          <a:p>
            <a:pPr lvl="1">
              <a:lnSpc>
                <a:spcPct val="100000"/>
              </a:lnSpc>
            </a:pPr>
            <a:endParaRPr lang="en-US" dirty="0">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endParaRPr lang="fa-IR" sz="2400" dirty="0">
              <a:latin typeface="Times New Roman" panose="02020603050405020304" pitchFamily="18" charset="0"/>
              <a:cs typeface="Times New Roman" panose="02020603050405020304" pitchFamily="18" charset="0"/>
            </a:endParaRPr>
          </a:p>
        </p:txBody>
      </p:sp>
      <p:sp>
        <p:nvSpPr>
          <p:cNvPr id="4" name="Content Placeholder 3"/>
          <p:cNvSpPr txBox="1">
            <a:spLocks/>
          </p:cNvSpPr>
          <p:nvPr/>
        </p:nvSpPr>
        <p:spPr>
          <a:xfrm>
            <a:off x="4343400" y="1371602"/>
            <a:ext cx="4495800" cy="4754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a-IR" dirty="0"/>
          </a:p>
        </p:txBody>
      </p:sp>
      <p:sp>
        <p:nvSpPr>
          <p:cNvPr id="3" name="Rectangle 2"/>
          <p:cNvSpPr/>
          <p:nvPr/>
        </p:nvSpPr>
        <p:spPr>
          <a:xfrm>
            <a:off x="-514711" y="6611779"/>
            <a:ext cx="8702385" cy="246221"/>
          </a:xfrm>
          <a:prstGeom prst="rect">
            <a:avLst/>
          </a:prstGeom>
        </p:spPr>
        <p:txBody>
          <a:bodyPr wrap="square">
            <a:spAutoFit/>
          </a:bodyPr>
          <a:lstStyle/>
          <a:p>
            <a:pPr lvl="1"/>
            <a:r>
              <a:rPr lang="en-US" sz="1000" dirty="0" err="1" smtClean="0"/>
              <a:t>Spollett</a:t>
            </a:r>
            <a:r>
              <a:rPr lang="en-US" sz="1000" dirty="0" smtClean="0"/>
              <a:t>, G., </a:t>
            </a:r>
            <a:r>
              <a:rPr lang="en-US" sz="1000" dirty="0" smtClean="0"/>
              <a:t>et al (2016</a:t>
            </a:r>
            <a:r>
              <a:rPr lang="en-US" sz="1000" dirty="0" smtClean="0"/>
              <a:t>). Improvement of Insulin Injection Technique: Examination of Current Issues and Recommendations. </a:t>
            </a:r>
            <a:r>
              <a:rPr lang="en-US" sz="1000" i="1" dirty="0" smtClean="0"/>
              <a:t>Diabetes </a:t>
            </a:r>
            <a:r>
              <a:rPr lang="en-US" sz="1000" i="1" dirty="0" err="1" smtClean="0"/>
              <a:t>Educ</a:t>
            </a:r>
            <a:r>
              <a:rPr lang="en-US" sz="1000" i="1" dirty="0" smtClean="0"/>
              <a:t>, 42</a:t>
            </a:r>
            <a:r>
              <a:rPr lang="en-US" sz="1000" dirty="0" smtClean="0"/>
              <a:t>(4), 379-394. </a:t>
            </a:r>
            <a:endParaRPr lang="es-ES" sz="2000" i="1" dirty="0"/>
          </a:p>
        </p:txBody>
      </p:sp>
      <p:sp>
        <p:nvSpPr>
          <p:cNvPr id="7" name="Rectangle 6"/>
          <p:cNvSpPr/>
          <p:nvPr/>
        </p:nvSpPr>
        <p:spPr>
          <a:xfrm>
            <a:off x="-70445" y="6413099"/>
            <a:ext cx="9363705" cy="253916"/>
          </a:xfrm>
          <a:prstGeom prst="rect">
            <a:avLst/>
          </a:prstGeom>
        </p:spPr>
        <p:txBody>
          <a:bodyPr wrap="square">
            <a:spAutoFit/>
          </a:bodyPr>
          <a:lstStyle/>
          <a:p>
            <a:pPr lvl="0">
              <a:defRPr/>
            </a:pPr>
            <a:r>
              <a:rPr lang="en-US" sz="1050" dirty="0"/>
              <a:t> Frid, A. H., </a:t>
            </a:r>
            <a:r>
              <a:rPr lang="en-US" sz="1050" dirty="0" smtClean="0"/>
              <a:t>et al (2016</a:t>
            </a:r>
            <a:r>
              <a:rPr lang="en-US" sz="1050" dirty="0"/>
              <a:t>). </a:t>
            </a:r>
            <a:r>
              <a:rPr lang="en-US" sz="1050" u="sng" dirty="0"/>
              <a:t>Worldwide Injection Technique Questionnaire study: injecting complications and the role of the professional</a:t>
            </a:r>
            <a:r>
              <a:rPr lang="en-US" sz="1050" dirty="0"/>
              <a:t>. Mayo Clinic Proceedings, Elsevier.</a:t>
            </a:r>
          </a:p>
        </p:txBody>
      </p:sp>
    </p:spTree>
    <p:extLst>
      <p:ext uri="{BB962C8B-B14F-4D97-AF65-F5344CB8AC3E}">
        <p14:creationId xmlns:p14="http://schemas.microsoft.com/office/powerpoint/2010/main" val="15001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44" y="224450"/>
            <a:ext cx="6601503" cy="1241095"/>
          </a:xfrm>
        </p:spPr>
        <p:txBody>
          <a:bodyPr>
            <a:normAutofit/>
          </a:bodyPr>
          <a:lstStyle/>
          <a:p>
            <a:pPr algn="ctr"/>
            <a:r>
              <a:rPr lang="en-US" dirty="0">
                <a:latin typeface="Times New Roman" panose="02020603050405020304" pitchFamily="18" charset="0"/>
                <a:cs typeface="Times New Roman" panose="02020603050405020304" pitchFamily="18" charset="0"/>
              </a:rPr>
              <a:t>Structured Rotation Plan</a:t>
            </a:r>
          </a:p>
        </p:txBody>
      </p:sp>
      <p:sp>
        <p:nvSpPr>
          <p:cNvPr id="5" name="Rectangle 4"/>
          <p:cNvSpPr/>
          <p:nvPr/>
        </p:nvSpPr>
        <p:spPr>
          <a:xfrm>
            <a:off x="-367175" y="6540855"/>
            <a:ext cx="8167255" cy="276999"/>
          </a:xfrm>
          <a:prstGeom prst="rect">
            <a:avLst/>
          </a:prstGeom>
        </p:spPr>
        <p:txBody>
          <a:bodyPr wrap="square">
            <a:spAutoFit/>
          </a:bodyPr>
          <a:lstStyle/>
          <a:p>
            <a:pPr lvl="1"/>
            <a:r>
              <a:rPr lang="en-US" sz="1200" dirty="0" smtClean="0">
                <a:latin typeface="Times New Roman" panose="02020603050405020304" pitchFamily="18" charset="0"/>
                <a:cs typeface="Times New Roman" panose="02020603050405020304" pitchFamily="18" charset="0"/>
              </a:rPr>
              <a:t>Scheme courtesy of </a:t>
            </a:r>
            <a:r>
              <a:rPr lang="fr-FR" sz="1200" dirty="0" smtClean="0">
                <a:latin typeface="Times New Roman" panose="02020603050405020304" pitchFamily="18" charset="0"/>
                <a:cs typeface="Times New Roman" panose="02020603050405020304" pitchFamily="18" charset="0"/>
              </a:rPr>
              <a:t>lourdes </a:t>
            </a:r>
            <a:r>
              <a:rPr lang="fr-FR" sz="1200" dirty="0" err="1" smtClean="0">
                <a:latin typeface="Times New Roman" panose="02020603050405020304" pitchFamily="18" charset="0"/>
                <a:cs typeface="Times New Roman" panose="02020603050405020304" pitchFamily="18" charset="0"/>
              </a:rPr>
              <a:t>saez</a:t>
            </a:r>
            <a:r>
              <a:rPr lang="fr-FR" sz="1200" dirty="0" smtClean="0">
                <a:latin typeface="Times New Roman" panose="02020603050405020304" pitchFamily="18" charset="0"/>
                <a:cs typeface="Times New Roman" panose="02020603050405020304" pitchFamily="18" charset="0"/>
              </a:rPr>
              <a:t>-de </a:t>
            </a:r>
            <a:r>
              <a:rPr lang="fr-FR" sz="1200" dirty="0" err="1" smtClean="0">
                <a:latin typeface="Times New Roman" panose="02020603050405020304" pitchFamily="18" charset="0"/>
                <a:cs typeface="Times New Roman" panose="02020603050405020304" pitchFamily="18" charset="0"/>
              </a:rPr>
              <a:t>ibarra</a:t>
            </a:r>
            <a:r>
              <a:rPr lang="fr-FR" sz="1200" dirty="0" smtClean="0">
                <a:latin typeface="Times New Roman" panose="02020603050405020304" pitchFamily="18" charset="0"/>
                <a:cs typeface="Times New Roman" panose="02020603050405020304" pitchFamily="18" charset="0"/>
              </a:rPr>
              <a:t> and </a:t>
            </a:r>
            <a:r>
              <a:rPr lang="fr-FR" sz="1200" dirty="0" err="1" smtClean="0">
                <a:latin typeface="Times New Roman" panose="02020603050405020304" pitchFamily="18" charset="0"/>
                <a:cs typeface="Times New Roman" panose="02020603050405020304" pitchFamily="18" charset="0"/>
              </a:rPr>
              <a:t>ruth</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gaspar</a:t>
            </a:r>
            <a:r>
              <a:rPr lang="fr-FR" sz="1200" dirty="0" smtClean="0">
                <a:latin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236" y="2225778"/>
            <a:ext cx="4679173" cy="3097103"/>
          </a:xfrm>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508" y="1899764"/>
            <a:ext cx="4046209" cy="3775420"/>
          </a:xfrm>
          <a:prstGeom prst="rect">
            <a:avLst/>
          </a:prstGeom>
        </p:spPr>
      </p:pic>
      <p:sp>
        <p:nvSpPr>
          <p:cNvPr id="8" name="Rectangle 7"/>
          <p:cNvSpPr/>
          <p:nvPr/>
        </p:nvSpPr>
        <p:spPr>
          <a:xfrm>
            <a:off x="531005" y="5688802"/>
            <a:ext cx="3419749" cy="707886"/>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Use 1 zone per week and move clockwise</a:t>
            </a:r>
            <a:endParaRPr lang="en-US" sz="5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376717" y="1388731"/>
            <a:ext cx="4572000" cy="523220"/>
          </a:xfrm>
          <a:prstGeom prst="rect">
            <a:avLst/>
          </a:prstGeom>
        </p:spPr>
        <p:txBody>
          <a:bodyPr>
            <a:spAutoFit/>
          </a:bodyPr>
          <a:lstStyle/>
          <a:p>
            <a:r>
              <a:rPr lang="en-US" sz="2800" dirty="0" smtClean="0">
                <a:latin typeface="Times New Roman" panose="02020603050405020304" pitchFamily="18" charset="0"/>
                <a:cs typeface="Times New Roman" panose="02020603050405020304" pitchFamily="18" charset="0"/>
              </a:rPr>
              <a:t>Rotate within the </a:t>
            </a:r>
            <a:r>
              <a:rPr lang="en-US" sz="2800" dirty="0" smtClean="0">
                <a:latin typeface="Times New Roman" panose="02020603050405020304" pitchFamily="18" charset="0"/>
                <a:cs typeface="Times New Roman" panose="02020603050405020304" pitchFamily="18" charset="0"/>
              </a:rPr>
              <a:t>zone you </a:t>
            </a:r>
            <a:r>
              <a:rPr lang="en-US" sz="2800" dirty="0" smtClean="0">
                <a:latin typeface="Times New Roman" panose="02020603050405020304" pitchFamily="18" charset="0"/>
                <a:cs typeface="Times New Roman" panose="02020603050405020304" pitchFamily="18" charset="0"/>
              </a:rPr>
              <a:t>use </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232907" y="1304461"/>
            <a:ext cx="4241410" cy="523220"/>
          </a:xfrm>
          <a:prstGeom prst="rect">
            <a:avLst/>
          </a:prstGeom>
        </p:spPr>
        <p:txBody>
          <a:bodyPr wrap="square">
            <a:spAutoFit/>
          </a:bodyPr>
          <a:lstStyle/>
          <a:p>
            <a:pPr algn="ctr"/>
            <a:r>
              <a:rPr lang="en-US" sz="2800" dirty="0" smtClean="0">
                <a:latin typeface="Times New Roman" panose="02020603050405020304" pitchFamily="18" charset="0"/>
                <a:cs typeface="Times New Roman" panose="02020603050405020304" pitchFamily="18" charset="0"/>
              </a:rPr>
              <a:t>Rotate the site you use </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4509370" y="5322881"/>
            <a:ext cx="4572000" cy="1015663"/>
          </a:xfrm>
          <a:prstGeom prst="rect">
            <a:avLst/>
          </a:prstGeom>
        </p:spPr>
        <p:txBody>
          <a:bodyPr>
            <a:spAutoFit/>
          </a:bodyPr>
          <a:lstStyle/>
          <a:p>
            <a:pPr algn="ctr"/>
            <a:r>
              <a:rPr lang="en-US" sz="2000" b="1" dirty="0">
                <a:latin typeface="Times New Roman" panose="02020603050405020304" pitchFamily="18" charset="0"/>
                <a:cs typeface="Times New Roman" panose="02020603050405020304" pitchFamily="18" charset="0"/>
              </a:rPr>
              <a:t>Injections within any quadrant should </a:t>
            </a:r>
            <a:r>
              <a:rPr lang="en-US" sz="2000" b="1" dirty="0" smtClean="0">
                <a:latin typeface="Times New Roman" panose="02020603050405020304" pitchFamily="18" charset="0"/>
                <a:cs typeface="Times New Roman" panose="02020603050405020304" pitchFamily="18" charset="0"/>
              </a:rPr>
              <a:t>be spaced </a:t>
            </a:r>
            <a:r>
              <a:rPr lang="en-US" sz="2000" b="1" dirty="0">
                <a:latin typeface="Times New Roman" panose="02020603050405020304" pitchFamily="18" charset="0"/>
                <a:cs typeface="Times New Roman" panose="02020603050405020304" pitchFamily="18" charset="0"/>
              </a:rPr>
              <a:t>at least 1-2cm from each other</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32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465560"/>
            <a:ext cx="8750544" cy="1325662"/>
          </a:xfrm>
        </p:spPr>
        <p:txBody>
          <a:bodyPr>
            <a:normAutofit/>
          </a:bodyPr>
          <a:lstStyle/>
          <a:p>
            <a:pPr algn="ctr"/>
            <a:r>
              <a:rPr lang="en-US" sz="5400" dirty="0">
                <a:solidFill>
                  <a:schemeClr val="tx2">
                    <a:lumMod val="50000"/>
                  </a:schemeClr>
                </a:solidFill>
                <a:latin typeface="Times New Roman" panose="02020603050405020304" pitchFamily="18" charset="0"/>
                <a:cs typeface="Times New Roman" panose="02020603050405020304" pitchFamily="18" charset="0"/>
              </a:rPr>
              <a:t>Banting-1922</a:t>
            </a:r>
            <a:endParaRPr lang="en-US" sz="40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6150" name="Picture 6" descr="http://sweetlife.blastmagazine.com/files/2012/01/12802017481923_INSULI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0220" y="3344449"/>
            <a:ext cx="2038061" cy="26305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obelprize.org/nobel_prizes/medicine/laureates/1923/banting_best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85" y="2016690"/>
            <a:ext cx="2953940" cy="395828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15998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232" y="161455"/>
            <a:ext cx="8507557" cy="1325563"/>
          </a:xfrm>
        </p:spPr>
        <p:txBody>
          <a:bodyPr>
            <a:normAutofit/>
          </a:bodyPr>
          <a:lstStyle/>
          <a:p>
            <a:pPr algn="ctr"/>
            <a:r>
              <a:rPr lang="en-US" dirty="0" smtClean="0">
                <a:solidFill>
                  <a:prstClr val="black"/>
                </a:solidFill>
                <a:latin typeface="Times New Roman" panose="02020603050405020304" pitchFamily="18" charset="0"/>
                <a:cs typeface="Times New Roman" panose="02020603050405020304" pitchFamily="18" charset="0"/>
              </a:rPr>
              <a:t>HCP Role</a:t>
            </a:r>
            <a:endParaRPr lang="fa-IR"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10067" y="2803597"/>
            <a:ext cx="4657060" cy="1146461"/>
          </a:xfrm>
        </p:spPr>
        <p:txBody>
          <a:bodyPr>
            <a:normAutofit/>
          </a:bodyPr>
          <a:lstStyle/>
          <a:p>
            <a:pPr marL="0" indent="0" algn="ctr">
              <a:lnSpc>
                <a:spcPct val="100000"/>
              </a:lnSpc>
              <a:buNone/>
            </a:pPr>
            <a:r>
              <a:rPr lang="en-US" sz="2400" b="1" dirty="0">
                <a:solidFill>
                  <a:srgbClr val="000000"/>
                </a:solidFill>
                <a:latin typeface="Times New Roman" panose="02020603050405020304" pitchFamily="18" charset="0"/>
                <a:cs typeface="Times New Roman" panose="02020603050405020304" pitchFamily="18" charset="0"/>
              </a:rPr>
              <a:t>Review the site rotation scheme </a:t>
            </a:r>
            <a:r>
              <a:rPr lang="en-US" sz="2400" dirty="0">
                <a:solidFill>
                  <a:srgbClr val="000000"/>
                </a:solidFill>
                <a:latin typeface="Times New Roman" panose="02020603050405020304" pitchFamily="18" charset="0"/>
                <a:cs typeface="Times New Roman" panose="02020603050405020304" pitchFamily="18" charset="0"/>
              </a:rPr>
              <a:t>with the patient </a:t>
            </a:r>
            <a:r>
              <a:rPr lang="en-US" sz="2400" b="1" dirty="0">
                <a:solidFill>
                  <a:srgbClr val="000000"/>
                </a:solidFill>
                <a:latin typeface="Times New Roman" panose="02020603050405020304" pitchFamily="18" charset="0"/>
                <a:cs typeface="Times New Roman" panose="02020603050405020304" pitchFamily="18" charset="0"/>
              </a:rPr>
              <a:t>at least once a </a:t>
            </a:r>
            <a:r>
              <a:rPr lang="en-US" sz="2400" b="1" dirty="0" smtClean="0">
                <a:solidFill>
                  <a:srgbClr val="000000"/>
                </a:solidFill>
                <a:latin typeface="Times New Roman" panose="02020603050405020304" pitchFamily="18" charset="0"/>
                <a:cs typeface="Times New Roman" panose="02020603050405020304" pitchFamily="18" charset="0"/>
              </a:rPr>
              <a:t>year</a:t>
            </a:r>
            <a:endParaRPr lang="en-US" dirty="0">
              <a:latin typeface="Times New Roman" panose="02020603050405020304" pitchFamily="18" charset="0"/>
              <a:cs typeface="Times New Roman" panose="02020603050405020304" pitchFamily="18" charset="0"/>
            </a:endParaRPr>
          </a:p>
          <a:p>
            <a:pPr marL="0" indent="0" algn="ctr">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ctr">
              <a:lnSpc>
                <a:spcPct val="100000"/>
              </a:lnSpc>
              <a:buNone/>
            </a:pPr>
            <a:endParaRPr lang="fa-IR" sz="2400" dirty="0">
              <a:latin typeface="Times New Roman" panose="02020603050405020304" pitchFamily="18" charset="0"/>
              <a:cs typeface="Times New Roman" panose="02020603050405020304" pitchFamily="18" charset="0"/>
            </a:endParaRPr>
          </a:p>
        </p:txBody>
      </p:sp>
      <p:sp>
        <p:nvSpPr>
          <p:cNvPr id="4" name="Content Placeholder 3"/>
          <p:cNvSpPr txBox="1">
            <a:spLocks/>
          </p:cNvSpPr>
          <p:nvPr/>
        </p:nvSpPr>
        <p:spPr>
          <a:xfrm>
            <a:off x="4343400" y="1371602"/>
            <a:ext cx="4495800" cy="4754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a-IR" dirty="0"/>
          </a:p>
        </p:txBody>
      </p:sp>
      <p:sp>
        <p:nvSpPr>
          <p:cNvPr id="3" name="Rectangle 2"/>
          <p:cNvSpPr/>
          <p:nvPr/>
        </p:nvSpPr>
        <p:spPr>
          <a:xfrm>
            <a:off x="-514711" y="6611779"/>
            <a:ext cx="8702385" cy="246221"/>
          </a:xfrm>
          <a:prstGeom prst="rect">
            <a:avLst/>
          </a:prstGeom>
        </p:spPr>
        <p:txBody>
          <a:bodyPr wrap="square">
            <a:spAutoFit/>
          </a:bodyPr>
          <a:lstStyle/>
          <a:p>
            <a:pPr lvl="1"/>
            <a:r>
              <a:rPr lang="en-US" sz="1000" dirty="0" err="1" smtClean="0"/>
              <a:t>Spollett</a:t>
            </a:r>
            <a:r>
              <a:rPr lang="en-US" sz="1000" dirty="0" smtClean="0"/>
              <a:t>, G., </a:t>
            </a:r>
            <a:r>
              <a:rPr lang="en-US" sz="1000" dirty="0" smtClean="0"/>
              <a:t>et al (2016</a:t>
            </a:r>
            <a:r>
              <a:rPr lang="en-US" sz="1000" dirty="0" smtClean="0"/>
              <a:t>). Improvement of Insulin Injection Technique: Examination of Current Issues and Recommendations. </a:t>
            </a:r>
            <a:r>
              <a:rPr lang="en-US" sz="1000" i="1" dirty="0" smtClean="0"/>
              <a:t>Diabetes </a:t>
            </a:r>
            <a:r>
              <a:rPr lang="en-US" sz="1000" i="1" dirty="0" err="1" smtClean="0"/>
              <a:t>Educ</a:t>
            </a:r>
            <a:r>
              <a:rPr lang="en-US" sz="1000" i="1" dirty="0" smtClean="0"/>
              <a:t>, 42</a:t>
            </a:r>
            <a:r>
              <a:rPr lang="en-US" sz="1000" dirty="0" smtClean="0"/>
              <a:t>(4), 379-394. </a:t>
            </a:r>
            <a:endParaRPr lang="es-ES" sz="2000" i="1" dirty="0"/>
          </a:p>
        </p:txBody>
      </p:sp>
      <p:sp>
        <p:nvSpPr>
          <p:cNvPr id="7" name="Rectangle 6"/>
          <p:cNvSpPr/>
          <p:nvPr/>
        </p:nvSpPr>
        <p:spPr>
          <a:xfrm>
            <a:off x="-70445" y="6413099"/>
            <a:ext cx="9363705" cy="253916"/>
          </a:xfrm>
          <a:prstGeom prst="rect">
            <a:avLst/>
          </a:prstGeom>
        </p:spPr>
        <p:txBody>
          <a:bodyPr wrap="square">
            <a:spAutoFit/>
          </a:bodyPr>
          <a:lstStyle/>
          <a:p>
            <a:pPr lvl="0">
              <a:defRPr/>
            </a:pPr>
            <a:r>
              <a:rPr lang="en-US" sz="1050" dirty="0"/>
              <a:t> Frid, A. H., </a:t>
            </a:r>
            <a:r>
              <a:rPr lang="en-US" sz="1050" dirty="0" smtClean="0"/>
              <a:t>et al (2016</a:t>
            </a:r>
            <a:r>
              <a:rPr lang="en-US" sz="1050" dirty="0"/>
              <a:t>). </a:t>
            </a:r>
            <a:r>
              <a:rPr lang="en-US" sz="1050" u="sng" dirty="0"/>
              <a:t>Worldwide Injection Technique Questionnaire study: injecting complications and the role of the professional</a:t>
            </a:r>
            <a:r>
              <a:rPr lang="en-US" sz="1050" dirty="0"/>
              <a:t>. Mayo Clinic Proceedings, Elsevier.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722" y="1974132"/>
            <a:ext cx="3388165" cy="3549506"/>
          </a:xfrm>
          <a:prstGeom prst="rect">
            <a:avLst/>
          </a:prstGeom>
        </p:spPr>
      </p:pic>
    </p:spTree>
    <p:extLst>
      <p:ext uri="{BB962C8B-B14F-4D97-AF65-F5344CB8AC3E}">
        <p14:creationId xmlns:p14="http://schemas.microsoft.com/office/powerpoint/2010/main" val="311047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LH Management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690689"/>
            <a:ext cx="7886700" cy="4351338"/>
          </a:xfrm>
        </p:spPr>
        <p:txBody>
          <a:bodyPr>
            <a:normAutofit fontScale="92500"/>
          </a:bodyPr>
          <a:lstStyle/>
          <a:p>
            <a:pPr marL="0" indent="0" algn="ctr">
              <a:lnSpc>
                <a:spcPct val="150000"/>
              </a:lnSpc>
              <a:buNone/>
            </a:pPr>
            <a:r>
              <a:rPr lang="en-US" sz="3600" b="1" dirty="0" smtClean="0">
                <a:latin typeface="Times New Roman" panose="02020603050405020304" pitchFamily="18" charset="0"/>
                <a:cs typeface="Times New Roman" panose="02020603050405020304" pitchFamily="18" charset="0"/>
              </a:rPr>
              <a:t>LH are favorite spots!!</a:t>
            </a:r>
          </a:p>
          <a:p>
            <a:pPr>
              <a:lnSpc>
                <a:spcPct val="150000"/>
              </a:lnSpc>
            </a:pPr>
            <a:r>
              <a:rPr lang="en-US" dirty="0" smtClean="0">
                <a:latin typeface="Times New Roman" panose="02020603050405020304" pitchFamily="18" charset="0"/>
                <a:cs typeface="Times New Roman" panose="02020603050405020304" pitchFamily="18" charset="0"/>
              </a:rPr>
              <a:t>Switching injections from lipohypertrophic to normal tissue: </a:t>
            </a:r>
          </a:p>
          <a:p>
            <a:pPr lvl="1">
              <a:lnSpc>
                <a:spcPct val="150000"/>
              </a:lnSpc>
            </a:pPr>
            <a:r>
              <a:rPr lang="en-US" dirty="0" smtClean="0">
                <a:latin typeface="Times New Roman" panose="02020603050405020304" pitchFamily="18" charset="0"/>
                <a:cs typeface="Times New Roman" panose="02020603050405020304" pitchFamily="18" charset="0"/>
              </a:rPr>
              <a:t>A decrease in the dose of insulin </a:t>
            </a:r>
          </a:p>
          <a:p>
            <a:pPr lvl="1">
              <a:lnSpc>
                <a:spcPct val="150000"/>
              </a:lnSpc>
            </a:pPr>
            <a:r>
              <a:rPr lang="en-US" dirty="0" smtClean="0">
                <a:latin typeface="Times New Roman" panose="02020603050405020304" pitchFamily="18" charset="0"/>
                <a:cs typeface="Times New Roman" panose="02020603050405020304" pitchFamily="18" charset="0"/>
              </a:rPr>
              <a:t>The amount of change varies from one individual to another</a:t>
            </a:r>
          </a:p>
          <a:p>
            <a:pPr lvl="1">
              <a:lnSpc>
                <a:spcPct val="150000"/>
              </a:lnSpc>
            </a:pPr>
            <a:r>
              <a:rPr lang="en-US" dirty="0" smtClean="0">
                <a:latin typeface="Times New Roman" panose="02020603050405020304" pitchFamily="18" charset="0"/>
                <a:cs typeface="Times New Roman" panose="02020603050405020304" pitchFamily="18" charset="0"/>
              </a:rPr>
              <a:t>Guided by frequent blood glucose measurements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1012" y="6524832"/>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smtClean="0">
                <a:latin typeface="Times New Roman" panose="02020603050405020304" pitchFamily="18" charset="0"/>
                <a:cs typeface="Times New Roman" panose="02020603050405020304" pitchFamily="18" charset="0"/>
              </a:rPr>
              <a:t>UK </a:t>
            </a:r>
            <a:r>
              <a:rPr lang="en-US" sz="1050" dirty="0" smtClean="0">
                <a:latin typeface="Times New Roman" panose="02020603050405020304" pitchFamily="18" charset="0"/>
                <a:cs typeface="Times New Roman" panose="02020603050405020304" pitchFamily="18" charset="0"/>
              </a:rPr>
              <a:t>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0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LH Examination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Frequency: </a:t>
            </a:r>
          </a:p>
          <a:p>
            <a:pPr lvl="1"/>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least once a year on all persons injecting insulin. </a:t>
            </a:r>
          </a:p>
          <a:p>
            <a:pPr lvl="1"/>
            <a:r>
              <a:rPr lang="en-US" dirty="0" smtClean="0">
                <a:latin typeface="Times New Roman" panose="02020603050405020304" pitchFamily="18" charset="0"/>
                <a:cs typeface="Times New Roman" panose="02020603050405020304" pitchFamily="18" charset="0"/>
              </a:rPr>
              <a:t>Patients with LH </a:t>
            </a:r>
            <a:r>
              <a:rPr lang="en-US" dirty="0">
                <a:latin typeface="Times New Roman" panose="02020603050405020304" pitchFamily="18" charset="0"/>
                <a:cs typeface="Times New Roman" panose="02020603050405020304" pitchFamily="18" charset="0"/>
              </a:rPr>
              <a:t>lesions: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More frequently</a:t>
            </a:r>
          </a:p>
          <a:p>
            <a:pPr lvl="2"/>
            <a:r>
              <a:rPr lang="en-US" dirty="0" smtClean="0">
                <a:latin typeface="Times New Roman" panose="02020603050405020304" pitchFamily="18" charset="0"/>
                <a:cs typeface="Times New Roman" panose="02020603050405020304" pitchFamily="18" charset="0"/>
              </a:rPr>
              <a:t>Educate patient for monthly self-examination and to report any change to the HCP.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Technique: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Visual Inspection</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Palpation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Documentation and monitoring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668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Correct </a:t>
            </a:r>
            <a:r>
              <a:rPr lang="en-US" dirty="0" smtClean="0">
                <a:latin typeface="Times New Roman" panose="02020603050405020304" pitchFamily="18" charset="0"/>
                <a:cs typeface="Times New Roman" panose="02020603050405020304" pitchFamily="18" charset="0"/>
              </a:rPr>
              <a:t>Examination Setting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Patient </a:t>
            </a:r>
            <a:r>
              <a:rPr lang="en-US" dirty="0">
                <a:latin typeface="Times New Roman" panose="02020603050405020304" pitchFamily="18" charset="0"/>
                <a:cs typeface="Times New Roman" panose="02020603050405020304" pitchFamily="18" charset="0"/>
              </a:rPr>
              <a:t>should be asked about abnormalities at injection sites (what, where and how long); this should guide examinations but not limit it to one area.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Patient </a:t>
            </a:r>
            <a:r>
              <a:rPr lang="en-US" dirty="0">
                <a:latin typeface="Times New Roman" panose="02020603050405020304" pitchFamily="18" charset="0"/>
                <a:cs typeface="Times New Roman" panose="02020603050405020304" pitchFamily="18" charset="0"/>
              </a:rPr>
              <a:t>must then disrobe to only underclothes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Room </a:t>
            </a:r>
            <a:r>
              <a:rPr lang="en-US" dirty="0">
                <a:latin typeface="Times New Roman" panose="02020603050405020304" pitchFamily="18" charset="0"/>
                <a:cs typeface="Times New Roman" panose="02020603050405020304" pitchFamily="18" charset="0"/>
              </a:rPr>
              <a:t>must be warm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Light </a:t>
            </a:r>
            <a:r>
              <a:rPr lang="en-US" dirty="0">
                <a:latin typeface="Times New Roman" panose="02020603050405020304" pitchFamily="18" charset="0"/>
                <a:cs typeface="Times New Roman" panose="02020603050405020304" pitchFamily="18" charset="0"/>
              </a:rPr>
              <a:t>should be oblique to the </a:t>
            </a:r>
            <a:r>
              <a:rPr lang="en-US" dirty="0" smtClean="0">
                <a:latin typeface="Times New Roman" panose="02020603050405020304" pitchFamily="18" charset="0"/>
                <a:cs typeface="Times New Roman" panose="02020603050405020304" pitchFamily="18" charset="0"/>
              </a:rPr>
              <a:t>skin</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92017" y="6390153"/>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smtClean="0">
                <a:latin typeface="Times New Roman" panose="02020603050405020304" pitchFamily="18" charset="0"/>
                <a:cs typeface="Times New Roman" panose="02020603050405020304" pitchFamily="18" charset="0"/>
              </a:rPr>
              <a:t>UK </a:t>
            </a:r>
            <a:r>
              <a:rPr lang="en-US" sz="1050" dirty="0" smtClean="0">
                <a:latin typeface="Times New Roman" panose="02020603050405020304" pitchFamily="18" charset="0"/>
                <a:cs typeface="Times New Roman" panose="02020603050405020304" pitchFamily="18" charset="0"/>
              </a:rPr>
              <a:t>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441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67" y="696878"/>
            <a:ext cx="8229600" cy="85725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Patient Positioning</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01" y="1684308"/>
            <a:ext cx="4258967" cy="14423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841" y="3584311"/>
            <a:ext cx="1946289" cy="302220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7512"/>
          <a:stretch/>
        </p:blipFill>
        <p:spPr>
          <a:xfrm>
            <a:off x="1035448" y="3849715"/>
            <a:ext cx="3863677" cy="2756803"/>
          </a:xfrm>
          <a:prstGeom prst="rect">
            <a:avLst/>
          </a:prstGeom>
        </p:spPr>
      </p:pic>
      <p:pic>
        <p:nvPicPr>
          <p:cNvPr id="9" name="Content Placeholder 8"/>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629767" y="1549335"/>
            <a:ext cx="4238954" cy="1777499"/>
          </a:xfrm>
        </p:spPr>
      </p:pic>
    </p:spTree>
    <p:extLst>
      <p:ext uri="{BB962C8B-B14F-4D97-AF65-F5344CB8AC3E}">
        <p14:creationId xmlns:p14="http://schemas.microsoft.com/office/powerpoint/2010/main" val="1201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a:t>
            </a:r>
            <a:r>
              <a:rPr lang="en-US" sz="3600" dirty="0" smtClean="0">
                <a:latin typeface="Times New Roman" panose="02020603050405020304" pitchFamily="18" charset="0"/>
                <a:cs typeface="Times New Roman" panose="02020603050405020304" pitchFamily="18" charset="0"/>
              </a:rPr>
              <a:t>echnique </a:t>
            </a:r>
            <a:r>
              <a:rPr lang="en-US" sz="3600" dirty="0">
                <a:latin typeface="Times New Roman" panose="02020603050405020304" pitchFamily="18" charset="0"/>
                <a:cs typeface="Times New Roman" panose="02020603050405020304" pitchFamily="18" charset="0"/>
              </a:rPr>
              <a:t>for Visual </a:t>
            </a:r>
            <a:r>
              <a:rPr lang="en-US" sz="3600" dirty="0" smtClean="0">
                <a:latin typeface="Times New Roman" panose="02020603050405020304" pitchFamily="18" charset="0"/>
                <a:cs typeface="Times New Roman" panose="02020603050405020304" pitchFamily="18" charset="0"/>
              </a:rPr>
              <a:t>Examination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Inspect </a:t>
            </a:r>
            <a:r>
              <a:rPr lang="en-US" dirty="0">
                <a:latin typeface="Times New Roman" panose="02020603050405020304" pitchFamily="18" charset="0"/>
                <a:cs typeface="Times New Roman" panose="02020603050405020304" pitchFamily="18" charset="0"/>
              </a:rPr>
              <a:t>site with lamp </a:t>
            </a:r>
            <a:r>
              <a:rPr lang="en-US" dirty="0" smtClean="0">
                <a:latin typeface="Times New Roman" panose="02020603050405020304" pitchFamily="18" charset="0"/>
                <a:cs typeface="Times New Roman" panose="02020603050405020304" pitchFamily="18" charset="0"/>
              </a:rPr>
              <a:t>first</a:t>
            </a:r>
          </a:p>
          <a:p>
            <a:r>
              <a:rPr lang="en-US" dirty="0" smtClean="0">
                <a:latin typeface="Times New Roman" panose="02020603050405020304" pitchFamily="18" charset="0"/>
                <a:cs typeface="Times New Roman" panose="02020603050405020304" pitchFamily="18" charset="0"/>
              </a:rPr>
              <a:t>Manifestations:</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Raised or mound-like </a:t>
            </a:r>
          </a:p>
          <a:p>
            <a:pPr lvl="1"/>
            <a:r>
              <a:rPr lang="en-US" dirty="0" smtClean="0">
                <a:latin typeface="Times New Roman" panose="02020603050405020304" pitchFamily="18" charset="0"/>
                <a:cs typeface="Times New Roman" panose="02020603050405020304" pitchFamily="18" charset="0"/>
              </a:rPr>
              <a:t>Convex pattern with no change in skin </a:t>
            </a:r>
            <a:r>
              <a:rPr lang="en-US" dirty="0" err="1" smtClean="0">
                <a:latin typeface="Times New Roman" panose="02020603050405020304" pitchFamily="18" charset="0"/>
                <a:cs typeface="Times New Roman" panose="02020603050405020304" pitchFamily="18" charset="0"/>
              </a:rPr>
              <a:t>colour</a:t>
            </a:r>
            <a:r>
              <a:rPr lang="en-US" dirty="0" smtClean="0">
                <a:latin typeface="Times New Roman" panose="02020603050405020304" pitchFamily="18" charset="0"/>
                <a:cs typeface="Times New Roman" panose="02020603050405020304" pitchFamily="18" charset="0"/>
              </a:rPr>
              <a:t> or hair distribution</a:t>
            </a:r>
          </a:p>
          <a:p>
            <a:pPr lvl="1"/>
            <a:r>
              <a:rPr lang="en-US" dirty="0" smtClean="0">
                <a:latin typeface="Times New Roman" panose="02020603050405020304" pitchFamily="18" charset="0"/>
                <a:cs typeface="Times New Roman" panose="02020603050405020304" pitchFamily="18" charset="0"/>
              </a:rPr>
              <a:t>Occasionally: only a shiny or hyper-pigmented (e area and/or an area of hair loss. </a:t>
            </a:r>
          </a:p>
          <a:p>
            <a:pPr marL="0" indent="0">
              <a:buNone/>
            </a:pPr>
            <a:endParaRPr lang="en-US"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00631" y="6524832"/>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smtClean="0">
                <a:latin typeface="Times New Roman" panose="02020603050405020304" pitchFamily="18" charset="0"/>
                <a:cs typeface="Times New Roman" panose="02020603050405020304" pitchFamily="18" charset="0"/>
              </a:rPr>
              <a:t>UK </a:t>
            </a:r>
            <a:r>
              <a:rPr lang="en-US" sz="1050" dirty="0" smtClean="0">
                <a:latin typeface="Times New Roman" panose="02020603050405020304" pitchFamily="18" charset="0"/>
                <a:cs typeface="Times New Roman" panose="02020603050405020304" pitchFamily="18" charset="0"/>
              </a:rPr>
              <a:t>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23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Technique of Palpation </a:t>
            </a:r>
          </a:p>
        </p:txBody>
      </p:sp>
      <p:sp>
        <p:nvSpPr>
          <p:cNvPr id="3" name="Content Placeholder 2"/>
          <p:cNvSpPr>
            <a:spLocks noGrp="1"/>
          </p:cNvSpPr>
          <p:nvPr>
            <p:ph idx="1"/>
          </p:nvPr>
        </p:nvSpPr>
        <p:spPr>
          <a:xfrm>
            <a:off x="295497" y="1690689"/>
            <a:ext cx="7886700" cy="4351338"/>
          </a:xfrm>
        </p:spPr>
        <p:txBody>
          <a:bodyPr>
            <a:normAutofit/>
          </a:bodyPr>
          <a:lstStyle/>
          <a:p>
            <a:r>
              <a:rPr lang="en-US" sz="2400" dirty="0" smtClean="0">
                <a:latin typeface="Times New Roman" panose="02020603050405020304" pitchFamily="18" charset="0"/>
                <a:cs typeface="Times New Roman" panose="02020603050405020304" pitchFamily="18" charset="0"/>
              </a:rPr>
              <a:t>Warm hands</a:t>
            </a:r>
          </a:p>
          <a:p>
            <a:r>
              <a:rPr lang="en-US" sz="2400" dirty="0" smtClean="0">
                <a:latin typeface="Times New Roman" panose="02020603050405020304" pitchFamily="18" charset="0"/>
                <a:cs typeface="Times New Roman" panose="02020603050405020304" pitchFamily="18" charset="0"/>
              </a:rPr>
              <a:t>Apply gel to the injecting area </a:t>
            </a:r>
          </a:p>
          <a:p>
            <a:r>
              <a:rPr lang="en-US" sz="2400" dirty="0" smtClean="0">
                <a:latin typeface="Times New Roman" panose="02020603050405020304" pitchFamily="18" charset="0"/>
                <a:cs typeface="Times New Roman" panose="02020603050405020304" pitchFamily="18" charset="0"/>
              </a:rPr>
              <a:t>Palpate with the tips of the fingers</a:t>
            </a:r>
          </a:p>
          <a:p>
            <a:r>
              <a:rPr lang="en-US" sz="2400" dirty="0" smtClean="0">
                <a:latin typeface="Times New Roman" panose="02020603050405020304" pitchFamily="18" charset="0"/>
                <a:cs typeface="Times New Roman" panose="02020603050405020304" pitchFamily="18" charset="0"/>
              </a:rPr>
              <a:t>Massage-like motions (forward thrusts or circular sweeps).</a:t>
            </a:r>
          </a:p>
          <a:p>
            <a:r>
              <a:rPr lang="en-US" sz="2400" dirty="0" smtClean="0">
                <a:latin typeface="Times New Roman" panose="02020603050405020304" pitchFamily="18" charset="0"/>
                <a:cs typeface="Times New Roman" panose="02020603050405020304" pitchFamily="18" charset="0"/>
              </a:rPr>
              <a:t>The transitional zone: </a:t>
            </a:r>
          </a:p>
          <a:p>
            <a:pPr lvl="1"/>
            <a:r>
              <a:rPr lang="en-US" sz="2000" dirty="0" smtClean="0">
                <a:latin typeface="Times New Roman" panose="02020603050405020304" pitchFamily="18" charset="0"/>
                <a:cs typeface="Times New Roman" panose="02020603050405020304" pitchFamily="18" charset="0"/>
              </a:rPr>
              <a:t>A ‘step-up’ from the surrounding soft tissue</a:t>
            </a:r>
            <a:endParaRPr lang="en-US" sz="20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009" y="4246151"/>
            <a:ext cx="4012018" cy="2476521"/>
          </a:xfrm>
          <a:prstGeom prst="roundRect">
            <a:avLst>
              <a:gd name="adj" fmla="val 8594"/>
            </a:avLst>
          </a:prstGeom>
          <a:solidFill>
            <a:srgbClr val="FFFFFF">
              <a:shade val="85000"/>
            </a:srgbClr>
          </a:solidFill>
          <a:ln>
            <a:noFill/>
          </a:ln>
          <a:effectLst/>
        </p:spPr>
      </p:pic>
      <p:sp>
        <p:nvSpPr>
          <p:cNvPr id="5" name="Rectangle 4"/>
          <p:cNvSpPr/>
          <p:nvPr/>
        </p:nvSpPr>
        <p:spPr>
          <a:xfrm>
            <a:off x="292017" y="6390153"/>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smtClean="0">
                <a:latin typeface="Times New Roman" panose="02020603050405020304" pitchFamily="18" charset="0"/>
                <a:cs typeface="Times New Roman" panose="02020603050405020304" pitchFamily="18" charset="0"/>
              </a:rPr>
              <a:t>UK </a:t>
            </a:r>
            <a:r>
              <a:rPr lang="en-US" sz="1050" dirty="0" smtClean="0">
                <a:latin typeface="Times New Roman" panose="02020603050405020304" pitchFamily="18" charset="0"/>
                <a:cs typeface="Times New Roman" panose="02020603050405020304" pitchFamily="18" charset="0"/>
              </a:rPr>
              <a:t>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98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Measuring and Documenting the </a:t>
            </a:r>
            <a:r>
              <a:rPr lang="en-US" sz="2800" dirty="0" smtClean="0">
                <a:latin typeface="Times New Roman" panose="02020603050405020304" pitchFamily="18" charset="0"/>
                <a:cs typeface="Times New Roman" panose="02020603050405020304" pitchFamily="18" charset="0"/>
              </a:rPr>
              <a:t>LH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Mark the extent </a:t>
            </a:r>
            <a:r>
              <a:rPr lang="en-US" dirty="0" smtClean="0">
                <a:latin typeface="Times New Roman" panose="02020603050405020304" pitchFamily="18" charset="0"/>
                <a:cs typeface="Times New Roman" panose="02020603050405020304" pitchFamily="18" charset="0"/>
              </a:rPr>
              <a:t>of lesion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Measure </a:t>
            </a:r>
            <a:r>
              <a:rPr lang="en-US" dirty="0">
                <a:latin typeface="Times New Roman" panose="02020603050405020304" pitchFamily="18" charset="0"/>
                <a:cs typeface="Times New Roman" panose="02020603050405020304" pitchFamily="18" charset="0"/>
              </a:rPr>
              <a:t>the distance along its largest dimension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mm and record in patient’s chart.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Photograph </a:t>
            </a:r>
            <a:r>
              <a:rPr lang="en-US" dirty="0">
                <a:latin typeface="Times New Roman" panose="02020603050405020304" pitchFamily="18" charset="0"/>
                <a:cs typeface="Times New Roman" panose="02020603050405020304" pitchFamily="18" charset="0"/>
              </a:rPr>
              <a:t>the lesion from a distance of 1 meter without </a:t>
            </a:r>
            <a:r>
              <a:rPr lang="en-US" dirty="0" smtClean="0">
                <a:latin typeface="Times New Roman" panose="02020603050405020304" pitchFamily="18" charset="0"/>
                <a:cs typeface="Times New Roman" panose="02020603050405020304" pitchFamily="18" charset="0"/>
              </a:rPr>
              <a:t>flash</a:t>
            </a:r>
          </a:p>
          <a:p>
            <a:r>
              <a:rPr lang="en-US" dirty="0" smtClean="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the measurements and photograph to follow progression of the lesion long-term.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205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298512"/>
            <a:ext cx="7502237" cy="1403288"/>
          </a:xfrm>
        </p:spPr>
        <p:txBody>
          <a:bodyPr>
            <a:normAutofit/>
          </a:bodyPr>
          <a:lstStyle/>
          <a:p>
            <a:pPr algn="ctr"/>
            <a:r>
              <a:rPr lang="en-US" sz="4800" dirty="0" smtClean="0">
                <a:latin typeface="Times New Roman" panose="02020603050405020304" pitchFamily="18" charset="0"/>
                <a:cs typeface="Times New Roman" panose="02020603050405020304" pitchFamily="18" charset="0"/>
              </a:rPr>
              <a:t>IM injection</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0700" y="1701800"/>
            <a:ext cx="8331200" cy="4042508"/>
          </a:xfrm>
        </p:spPr>
        <p:txBody>
          <a:bodyPr>
            <a:normAutofit/>
          </a:bodyPr>
          <a:lstStyle/>
          <a:p>
            <a:pPr lvl="1"/>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Patients may be </a:t>
            </a:r>
            <a:r>
              <a:rPr lang="en-US"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unaware</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they are </a:t>
            </a:r>
            <a:r>
              <a:rPr lang="en-US"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injecting IM</a:t>
            </a:r>
          </a:p>
          <a:p>
            <a:pPr lvl="1"/>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Clues to IM injection</a:t>
            </a:r>
          </a:p>
          <a:p>
            <a:pPr lvl="2"/>
            <a:r>
              <a:rPr lang="en-US" sz="2400" dirty="0">
                <a:latin typeface="Times New Roman" panose="02020603050405020304" pitchFamily="18" charset="0"/>
                <a:cs typeface="Times New Roman" panose="02020603050405020304" pitchFamily="18" charset="0"/>
              </a:rPr>
              <a:t>Bleeding, bruising</a:t>
            </a:r>
          </a:p>
          <a:p>
            <a:pPr lvl="2"/>
            <a:r>
              <a:rPr lang="en-US" sz="2400" dirty="0">
                <a:latin typeface="Times New Roman" panose="02020603050405020304" pitchFamily="18" charset="0"/>
                <a:cs typeface="Times New Roman" panose="02020603050405020304" pitchFamily="18" charset="0"/>
              </a:rPr>
              <a:t>Stinging pain/ worsened if the muscle contracts</a:t>
            </a:r>
          </a:p>
          <a:p>
            <a:pPr lvl="2"/>
            <a:r>
              <a:rPr lang="en-US" sz="2400" dirty="0">
                <a:latin typeface="Times New Roman" panose="02020603050405020304" pitchFamily="18" charset="0"/>
                <a:cs typeface="Times New Roman" panose="02020603050405020304" pitchFamily="18" charset="0"/>
              </a:rPr>
              <a:t>Upright position after syringe release</a:t>
            </a:r>
          </a:p>
          <a:p>
            <a:pPr lvl="2"/>
            <a:r>
              <a:rPr lang="en-US" sz="2400" dirty="0">
                <a:latin typeface="Times New Roman" panose="02020603050405020304" pitchFamily="18" charset="0"/>
                <a:cs typeface="Times New Roman" panose="02020603050405020304" pitchFamily="18" charset="0"/>
              </a:rPr>
              <a:t>Unexplained glycemic variability and episodes of hypoglycemia </a:t>
            </a:r>
          </a:p>
          <a:p>
            <a:pPr lvl="2"/>
            <a:endParaRPr lang="en-US" sz="16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520700" y="5899758"/>
            <a:ext cx="10147301" cy="553998"/>
          </a:xfrm>
          <a:prstGeom prst="rect">
            <a:avLst/>
          </a:prstGeom>
        </p:spPr>
        <p:txBody>
          <a:bodyPr wrap="square">
            <a:spAutoFit/>
          </a:bodyPr>
          <a:lstStyle/>
          <a:p>
            <a:pPr lvl="2"/>
            <a:endParaRPr lang="en-US" dirty="0"/>
          </a:p>
          <a:p>
            <a:r>
              <a:rPr lang="en-US" sz="1200" dirty="0"/>
              <a:t>Frid, A. H., et al. (2016). New Insulin Delivery Recommendations. </a:t>
            </a:r>
            <a:r>
              <a:rPr lang="en-US" sz="1200" i="1" dirty="0"/>
              <a:t>Mayo </a:t>
            </a:r>
            <a:r>
              <a:rPr lang="en-US" sz="1200" i="1" dirty="0" err="1"/>
              <a:t>Clin</a:t>
            </a:r>
            <a:r>
              <a:rPr lang="en-US" sz="1200" i="1" dirty="0"/>
              <a:t> Proc, 91</a:t>
            </a:r>
            <a:r>
              <a:rPr lang="en-US" sz="1200" dirty="0"/>
              <a:t>(9), 1231-1255. doi:10.1016/j.mayocp.2016.06.010</a:t>
            </a:r>
          </a:p>
        </p:txBody>
      </p:sp>
    </p:spTree>
    <p:extLst>
      <p:ext uri="{BB962C8B-B14F-4D97-AF65-F5344CB8AC3E}">
        <p14:creationId xmlns:p14="http://schemas.microsoft.com/office/powerpoint/2010/main" val="3966763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36"/>
            <a:ext cx="10515600" cy="1325563"/>
          </a:xfrm>
        </p:spPr>
        <p:txBody>
          <a:bodyPr>
            <a:normAutofit/>
          </a:bodyPr>
          <a:lstStyle/>
          <a:p>
            <a:pPr algn="ctr"/>
            <a:r>
              <a:rPr lang="en-US" dirty="0" smtClean="0">
                <a:latin typeface="Times New Roman" panose="02020603050405020304" pitchFamily="18" charset="0"/>
                <a:cs typeface="Times New Roman" panose="02020603050405020304" pitchFamily="18" charset="0"/>
              </a:rPr>
              <a:t>IM Injection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6721" y="1597968"/>
            <a:ext cx="8441497" cy="4427051"/>
          </a:xfrm>
        </p:spPr>
        <p:txBody>
          <a:bodyPr>
            <a:noAutofit/>
          </a:bodyPr>
          <a:lstStyle/>
          <a:p>
            <a:r>
              <a:rPr lang="en-US" sz="2400" b="1" dirty="0">
                <a:latin typeface="Times New Roman" panose="02020603050405020304" pitchFamily="18" charset="0"/>
                <a:cs typeface="Times New Roman" panose="02020603050405020304" pitchFamily="18" charset="0"/>
              </a:rPr>
              <a:t>Risk of IM injection</a:t>
            </a:r>
            <a:r>
              <a:rPr lang="en-US" sz="2400" dirty="0">
                <a:latin typeface="Times New Roman" panose="02020603050405020304" pitchFamily="18" charset="0"/>
                <a:cs typeface="Times New Roman" panose="02020603050405020304" pitchFamily="18" charset="0"/>
              </a:rPr>
              <a:t>: </a:t>
            </a:r>
          </a:p>
          <a:p>
            <a:pPr lvl="1"/>
            <a:r>
              <a:rPr lang="en-US" b="1" dirty="0">
                <a:latin typeface="Times New Roman" panose="02020603050405020304" pitchFamily="18" charset="0"/>
                <a:cs typeface="Times New Roman" panose="02020603050405020304" pitchFamily="18" charset="0"/>
              </a:rPr>
              <a:t>IM injection leads to poor glycemic control</a:t>
            </a:r>
          </a:p>
          <a:p>
            <a:pPr lvl="2"/>
            <a:r>
              <a:rPr lang="en-US" sz="2400" dirty="0">
                <a:latin typeface="Times New Roman" panose="02020603050405020304" pitchFamily="18" charset="0"/>
                <a:cs typeface="Times New Roman" panose="02020603050405020304" pitchFamily="18" charset="0"/>
              </a:rPr>
              <a:t>Excessive glycemic variability</a:t>
            </a:r>
          </a:p>
          <a:p>
            <a:pPr lvl="2"/>
            <a:r>
              <a:rPr lang="en-US" sz="2400" dirty="0">
                <a:latin typeface="Times New Roman" panose="02020603050405020304" pitchFamily="18" charset="0"/>
                <a:cs typeface="Times New Roman" panose="02020603050405020304" pitchFamily="18" charset="0"/>
              </a:rPr>
              <a:t>Frequent and unexplained hypoglycemia</a:t>
            </a:r>
          </a:p>
          <a:p>
            <a:pPr marL="914400" lvl="2" indent="0">
              <a:buNone/>
            </a:pPr>
            <a:endParaRPr lang="en-US" sz="2400"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Vulnerable population: </a:t>
            </a:r>
          </a:p>
          <a:p>
            <a:pPr lvl="2"/>
            <a:r>
              <a:rPr lang="en-US" sz="2400" dirty="0">
                <a:latin typeface="Times New Roman" panose="02020603050405020304" pitchFamily="18" charset="0"/>
                <a:cs typeface="Times New Roman" panose="02020603050405020304" pitchFamily="18" charset="0"/>
              </a:rPr>
              <a:t>Children</a:t>
            </a:r>
          </a:p>
          <a:p>
            <a:pPr lvl="2"/>
            <a:r>
              <a:rPr lang="en-US" sz="2400" dirty="0">
                <a:latin typeface="Times New Roman" panose="02020603050405020304" pitchFamily="18" charset="0"/>
                <a:cs typeface="Times New Roman" panose="02020603050405020304" pitchFamily="18" charset="0"/>
              </a:rPr>
              <a:t>Thin persons</a:t>
            </a:r>
          </a:p>
          <a:p>
            <a:pPr lvl="2"/>
            <a:r>
              <a:rPr lang="en-US" sz="2400" dirty="0">
                <a:latin typeface="Times New Roman" panose="02020603050405020304" pitchFamily="18" charset="0"/>
                <a:cs typeface="Times New Roman" panose="02020603050405020304" pitchFamily="18" charset="0"/>
              </a:rPr>
              <a:t>Using longer needles </a:t>
            </a:r>
          </a:p>
          <a:p>
            <a:pPr lvl="2"/>
            <a:r>
              <a:rPr lang="en-US" sz="2400" dirty="0">
                <a:latin typeface="Times New Roman" panose="02020603050405020304" pitchFamily="18" charset="0"/>
                <a:cs typeface="Times New Roman" panose="02020603050405020304" pitchFamily="18" charset="0"/>
              </a:rPr>
              <a:t>Improper technique</a:t>
            </a:r>
          </a:p>
          <a:p>
            <a:pPr lvl="2"/>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26722" y="6292782"/>
            <a:ext cx="8697561" cy="276999"/>
          </a:xfrm>
          <a:prstGeom prst="rect">
            <a:avLst/>
          </a:prstGeom>
        </p:spPr>
        <p:txBody>
          <a:bodyPr wrap="square">
            <a:spAutoFit/>
          </a:bodyPr>
          <a:lstStyle/>
          <a:p>
            <a:r>
              <a:rPr lang="en-US" sz="1200" dirty="0"/>
              <a:t>Frid, A. H., et al. (2016). New Insulin Delivery Recommendations. </a:t>
            </a:r>
            <a:r>
              <a:rPr lang="en-US" sz="1200" i="1" dirty="0"/>
              <a:t>Mayo </a:t>
            </a:r>
            <a:r>
              <a:rPr lang="en-US" sz="1200" i="1" dirty="0" err="1"/>
              <a:t>Clin</a:t>
            </a:r>
            <a:r>
              <a:rPr lang="en-US" sz="1200" i="1" dirty="0"/>
              <a:t> Proc, 91</a:t>
            </a:r>
            <a:r>
              <a:rPr lang="en-US" sz="1200" dirty="0"/>
              <a:t>(9), 1231-1255. doi:10.1016/j.mayocp.2016.06.010</a:t>
            </a:r>
          </a:p>
        </p:txBody>
      </p:sp>
    </p:spTree>
    <p:extLst>
      <p:ext uri="{BB962C8B-B14F-4D97-AF65-F5344CB8AC3E}">
        <p14:creationId xmlns:p14="http://schemas.microsoft.com/office/powerpoint/2010/main" val="72503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049" y="2030375"/>
            <a:ext cx="8776787" cy="3760825"/>
          </a:xfrm>
        </p:spPr>
      </p:pic>
    </p:spTree>
    <p:extLst>
      <p:ext uri="{BB962C8B-B14F-4D97-AF65-F5344CB8AC3E}">
        <p14:creationId xmlns:p14="http://schemas.microsoft.com/office/powerpoint/2010/main" val="138067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55" y="1444928"/>
            <a:ext cx="3276245" cy="2860016"/>
          </a:xfrm>
        </p:spPr>
        <p:txBody>
          <a:bodyPr>
            <a:normAutofit/>
          </a:bodyPr>
          <a:lstStyle/>
          <a:p>
            <a:pPr algn="ctr"/>
            <a:r>
              <a:rPr lang="en-US" dirty="0" smtClean="0">
                <a:latin typeface="Times New Roman" panose="02020603050405020304" pitchFamily="18" charset="0"/>
                <a:cs typeface="Times New Roman" panose="02020603050405020304" pitchFamily="18" charset="0"/>
              </a:rPr>
              <a:t>Pen </a:t>
            </a:r>
            <a:r>
              <a:rPr lang="en-US" dirty="0" smtClean="0">
                <a:latin typeface="Times New Roman" panose="02020603050405020304" pitchFamily="18" charset="0"/>
                <a:cs typeface="Times New Roman" panose="02020603050405020304" pitchFamily="18" charset="0"/>
              </a:rPr>
              <a:t>Needles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3794" y="6627167"/>
            <a:ext cx="9385004" cy="461665"/>
          </a:xfrm>
          <a:prstGeom prst="rect">
            <a:avLst/>
          </a:prstGeom>
        </p:spPr>
        <p:txBody>
          <a:bodyPr wrap="square">
            <a:spAutoFit/>
          </a:bodyPr>
          <a:lstStyle/>
          <a:p>
            <a:r>
              <a:rPr lang="en-US" sz="1200" dirty="0" smtClean="0"/>
              <a:t>Frid, A. H., </a:t>
            </a:r>
            <a:r>
              <a:rPr lang="en-US" sz="1200" dirty="0" smtClean="0"/>
              <a:t>et al (2016</a:t>
            </a:r>
            <a:r>
              <a:rPr lang="en-US" sz="1200" dirty="0" smtClean="0"/>
              <a:t>). </a:t>
            </a:r>
            <a:r>
              <a:rPr lang="en-US" sz="1200" i="1" dirty="0" smtClean="0"/>
              <a:t>Worldwide injection technique questionnaire study: population parameters and injection practices.</a:t>
            </a:r>
            <a:r>
              <a:rPr lang="en-US" sz="1200" dirty="0" smtClean="0"/>
              <a:t> </a:t>
            </a:r>
            <a:r>
              <a:rPr lang="en-US" sz="1200" dirty="0" smtClean="0"/>
              <a:t>Mayo </a:t>
            </a:r>
            <a:r>
              <a:rPr lang="en-US" sz="1200" dirty="0" smtClean="0"/>
              <a:t>Clinic Proceedings.</a:t>
            </a:r>
          </a:p>
          <a:p>
            <a:endParaRPr lang="en-US" sz="1200" i="1" dirty="0"/>
          </a:p>
        </p:txBody>
      </p:sp>
      <p:graphicFrame>
        <p:nvGraphicFramePr>
          <p:cNvPr id="5" name="Diagram 4"/>
          <p:cNvGraphicFramePr/>
          <p:nvPr>
            <p:extLst>
              <p:ext uri="{D42A27DB-BD31-4B8C-83A1-F6EECF244321}">
                <p14:modId xmlns:p14="http://schemas.microsoft.com/office/powerpoint/2010/main" val="1006487945"/>
              </p:ext>
            </p:extLst>
          </p:nvPr>
        </p:nvGraphicFramePr>
        <p:xfrm>
          <a:off x="4493917" y="855803"/>
          <a:ext cx="4677549" cy="4038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l="4634" t="2084" r="2980" b="43355"/>
          <a:stretch/>
        </p:blipFill>
        <p:spPr>
          <a:xfrm>
            <a:off x="0" y="4536558"/>
            <a:ext cx="8987835" cy="2090609"/>
          </a:xfrm>
          <a:prstGeom prst="rect">
            <a:avLst/>
          </a:prstGeom>
        </p:spPr>
      </p:pic>
    </p:spTree>
    <p:extLst>
      <p:ext uri="{BB962C8B-B14F-4D97-AF65-F5344CB8AC3E}">
        <p14:creationId xmlns:p14="http://schemas.microsoft.com/office/powerpoint/2010/main" val="1768846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Times New Roman" panose="02020603050405020304" pitchFamily="18" charset="0"/>
                <a:cs typeface="Times New Roman" panose="02020603050405020304" pitchFamily="18" charset="0"/>
              </a:rPr>
              <a:t>Syringe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300" y="2016369"/>
            <a:ext cx="8274050" cy="4257431"/>
          </a:xfrm>
        </p:spPr>
        <p:txBody>
          <a:bodyPr>
            <a:normAutofit/>
          </a:bodyPr>
          <a:lstStyle/>
          <a:p>
            <a:pPr marL="0" indent="0" algn="ctr">
              <a:buNone/>
            </a:pPr>
            <a:r>
              <a:rPr lang="en-US" dirty="0"/>
              <a:t>The safest currently available syringe needle for all patients:</a:t>
            </a:r>
          </a:p>
          <a:p>
            <a:pPr marL="0" indent="0" algn="ctr">
              <a:buNone/>
            </a:pPr>
            <a:r>
              <a:rPr lang="en-US" dirty="0"/>
              <a:t> </a:t>
            </a:r>
          </a:p>
          <a:p>
            <a:pPr marL="0" indent="0" algn="ctr">
              <a:buNone/>
            </a:pPr>
            <a:r>
              <a:rPr lang="en-US" sz="3600" dirty="0"/>
              <a:t>6 mm in length</a:t>
            </a:r>
          </a:p>
        </p:txBody>
      </p:sp>
      <p:sp>
        <p:nvSpPr>
          <p:cNvPr id="4" name="Rounded Rectangle 3"/>
          <p:cNvSpPr/>
          <p:nvPr/>
        </p:nvSpPr>
        <p:spPr>
          <a:xfrm>
            <a:off x="2233002" y="3091962"/>
            <a:ext cx="4290646" cy="1271402"/>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8650" y="6142995"/>
            <a:ext cx="7904728" cy="261610"/>
          </a:xfrm>
          <a:prstGeom prst="rect">
            <a:avLst/>
          </a:prstGeom>
        </p:spPr>
        <p:txBody>
          <a:bodyPr wrap="non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spTree>
    <p:extLst>
      <p:ext uri="{BB962C8B-B14F-4D97-AF65-F5344CB8AC3E}">
        <p14:creationId xmlns:p14="http://schemas.microsoft.com/office/powerpoint/2010/main" val="279022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Needle Length Recommendations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4-mm needle: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 enough </a:t>
            </a:r>
            <a:r>
              <a:rPr lang="en-US" dirty="0">
                <a:latin typeface="Times New Roman" panose="02020603050405020304" pitchFamily="18" charset="0"/>
                <a:cs typeface="Times New Roman" panose="02020603050405020304" pitchFamily="18" charset="0"/>
              </a:rPr>
              <a:t>to traverse the skin Plus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little risk of IM </a:t>
            </a:r>
            <a:r>
              <a:rPr lang="en-US" dirty="0">
                <a:latin typeface="Times New Roman" panose="02020603050405020304" pitchFamily="18" charset="0"/>
                <a:cs typeface="Times New Roman" panose="02020603050405020304" pitchFamily="18" charset="0"/>
              </a:rPr>
              <a:t>(or intradermal) </a:t>
            </a:r>
            <a:r>
              <a:rPr lang="en-US" dirty="0" smtClean="0">
                <a:latin typeface="Times New Roman" panose="02020603050405020304" pitchFamily="18" charset="0"/>
                <a:cs typeface="Times New Roman" panose="02020603050405020304" pitchFamily="18" charset="0"/>
              </a:rPr>
              <a:t>injection.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Patients with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tremors </a:t>
            </a:r>
            <a:r>
              <a:rPr lang="en-US" dirty="0">
                <a:latin typeface="Times New Roman" panose="02020603050405020304" pitchFamily="18" charset="0"/>
                <a:cs typeface="Times New Roman" panose="02020603050405020304" pitchFamily="18" charset="0"/>
              </a:rPr>
              <a:t>or other disorders that make them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unable to hold </a:t>
            </a:r>
            <a:r>
              <a:rPr lang="en-US" dirty="0">
                <a:latin typeface="Times New Roman" panose="02020603050405020304" pitchFamily="18" charset="0"/>
                <a:cs typeface="Times New Roman" panose="02020603050405020304" pitchFamily="18" charset="0"/>
              </a:rPr>
              <a:t>a 4-mm pen needle in place may need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longer needles</a:t>
            </a:r>
            <a:r>
              <a:rPr lang="en-US"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00763" y="6486952"/>
            <a:ext cx="7904728" cy="261610"/>
          </a:xfrm>
          <a:prstGeom prst="rect">
            <a:avLst/>
          </a:prstGeom>
        </p:spPr>
        <p:txBody>
          <a:bodyPr wrap="non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spTree>
    <p:extLst>
      <p:ext uri="{BB962C8B-B14F-4D97-AF65-F5344CB8AC3E}">
        <p14:creationId xmlns:p14="http://schemas.microsoft.com/office/powerpoint/2010/main" val="3295550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41326"/>
            <a:ext cx="7886700" cy="1325563"/>
          </a:xfrm>
        </p:spPr>
        <p:txBody>
          <a:bodyPr>
            <a:noAutofit/>
          </a:bodyPr>
          <a:lstStyle/>
          <a:p>
            <a:pPr algn="ctr"/>
            <a:r>
              <a:rPr lang="en-US" sz="3600" dirty="0">
                <a:latin typeface="Times New Roman" panose="02020603050405020304" pitchFamily="18" charset="0"/>
                <a:cs typeface="Times New Roman" panose="02020603050405020304" pitchFamily="18" charset="0"/>
              </a:rPr>
              <a:t>Needle Length Recommendations</a:t>
            </a:r>
          </a:p>
        </p:txBody>
      </p:sp>
      <p:sp>
        <p:nvSpPr>
          <p:cNvPr id="4" name="Rounded Rectangle 3"/>
          <p:cNvSpPr/>
          <p:nvPr/>
        </p:nvSpPr>
        <p:spPr>
          <a:xfrm>
            <a:off x="681647" y="2547779"/>
            <a:ext cx="7859103" cy="2340621"/>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rPr>
              <a:t>4 mm pen needle </a:t>
            </a:r>
            <a:r>
              <a:rPr lang="en-US" sz="2800" dirty="0"/>
              <a:t>is considered the </a:t>
            </a:r>
            <a:r>
              <a:rPr lang="en-US" sz="2800" b="1" dirty="0">
                <a:solidFill>
                  <a:srgbClr val="FFFF00"/>
                </a:solidFill>
                <a:effectLst>
                  <a:outerShdw blurRad="38100" dist="38100" dir="2700000" algn="tl">
                    <a:srgbClr val="000000">
                      <a:alpha val="43137"/>
                    </a:srgbClr>
                  </a:outerShdw>
                </a:effectLst>
              </a:rPr>
              <a:t>safest</a:t>
            </a:r>
            <a:r>
              <a:rPr lang="en-US" sz="2800" dirty="0">
                <a:solidFill>
                  <a:srgbClr val="FFFF00"/>
                </a:solidFill>
              </a:rPr>
              <a:t> </a:t>
            </a:r>
            <a:r>
              <a:rPr lang="en-US" sz="2800" dirty="0"/>
              <a:t>pen needle for </a:t>
            </a:r>
            <a:r>
              <a:rPr lang="en-US" sz="2800" b="1" dirty="0">
                <a:solidFill>
                  <a:srgbClr val="FFFF00"/>
                </a:solidFill>
                <a:effectLst>
                  <a:outerShdw blurRad="38100" dist="38100" dir="2700000" algn="tl">
                    <a:srgbClr val="000000">
                      <a:alpha val="43137"/>
                    </a:srgbClr>
                  </a:outerShdw>
                </a:effectLst>
              </a:rPr>
              <a:t>adults</a:t>
            </a:r>
            <a:r>
              <a:rPr lang="en-US" sz="2800" dirty="0"/>
              <a:t> and </a:t>
            </a:r>
            <a:r>
              <a:rPr lang="en-US" sz="2800" b="1" dirty="0">
                <a:solidFill>
                  <a:srgbClr val="FFFF00"/>
                </a:solidFill>
                <a:effectLst>
                  <a:outerShdw blurRad="38100" dist="38100" dir="2700000" algn="tl">
                    <a:srgbClr val="000000">
                      <a:alpha val="43137"/>
                    </a:srgbClr>
                  </a:outerShdw>
                </a:effectLst>
              </a:rPr>
              <a:t>children</a:t>
            </a:r>
            <a:r>
              <a:rPr lang="en-US" sz="2800" dirty="0"/>
              <a:t> </a:t>
            </a:r>
            <a:r>
              <a:rPr lang="en-US" sz="2800" b="1" dirty="0">
                <a:solidFill>
                  <a:srgbClr val="FFFF00"/>
                </a:solidFill>
                <a:effectLst>
                  <a:outerShdw blurRad="38100" dist="38100" dir="2700000" algn="tl">
                    <a:srgbClr val="000000">
                      <a:alpha val="43137"/>
                    </a:srgbClr>
                  </a:outerShdw>
                </a:effectLst>
              </a:rPr>
              <a:t>regardless of age, sex, ethnicity, or BMI</a:t>
            </a:r>
            <a:r>
              <a:rPr lang="en-US" sz="2800" dirty="0"/>
              <a:t>.</a:t>
            </a:r>
          </a:p>
          <a:p>
            <a:pPr algn="ctr"/>
            <a:endParaRPr lang="en-US" sz="1200" dirty="0"/>
          </a:p>
        </p:txBody>
      </p:sp>
      <p:sp>
        <p:nvSpPr>
          <p:cNvPr id="6" name="Rectangle 5"/>
          <p:cNvSpPr/>
          <p:nvPr/>
        </p:nvSpPr>
        <p:spPr>
          <a:xfrm>
            <a:off x="899824" y="6178472"/>
            <a:ext cx="7904728" cy="261610"/>
          </a:xfrm>
          <a:prstGeom prst="rect">
            <a:avLst/>
          </a:prstGeom>
        </p:spPr>
        <p:txBody>
          <a:bodyPr wrap="non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spTree>
    <p:extLst>
      <p:ext uri="{BB962C8B-B14F-4D97-AF65-F5344CB8AC3E}">
        <p14:creationId xmlns:p14="http://schemas.microsoft.com/office/powerpoint/2010/main" val="11221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9" r="3451"/>
          <a:stretch/>
        </p:blipFill>
        <p:spPr>
          <a:xfrm>
            <a:off x="1127342" y="494908"/>
            <a:ext cx="8016658" cy="6488351"/>
          </a:xfrm>
          <a:prstGeom prst="rect">
            <a:avLst/>
          </a:prstGeom>
        </p:spPr>
      </p:pic>
    </p:spTree>
    <p:extLst>
      <p:ext uri="{BB962C8B-B14F-4D97-AF65-F5344CB8AC3E}">
        <p14:creationId xmlns:p14="http://schemas.microsoft.com/office/powerpoint/2010/main" val="130072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4493"/>
            <a:ext cx="7886700" cy="1325563"/>
          </a:xfrm>
        </p:spPr>
        <p:txBody>
          <a:bodyPr>
            <a:normAutofit/>
          </a:bodyPr>
          <a:lstStyle/>
          <a:p>
            <a:pPr algn="ctr"/>
            <a:r>
              <a:rPr lang="en-US" dirty="0">
                <a:latin typeface="Times New Roman" panose="02020603050405020304" pitchFamily="18" charset="0"/>
                <a:cs typeface="Times New Roman" panose="02020603050405020304" pitchFamily="18" charset="0"/>
              </a:rPr>
              <a:t>Lifting a Skinfold</a:t>
            </a:r>
          </a:p>
        </p:txBody>
      </p:sp>
      <p:sp>
        <p:nvSpPr>
          <p:cNvPr id="3" name="Content Placeholder 2"/>
          <p:cNvSpPr>
            <a:spLocks noGrp="1"/>
          </p:cNvSpPr>
          <p:nvPr>
            <p:ph idx="1"/>
          </p:nvPr>
        </p:nvSpPr>
        <p:spPr>
          <a:xfrm>
            <a:off x="338986" y="2129424"/>
            <a:ext cx="8176364" cy="3561873"/>
          </a:xfrm>
        </p:spPr>
        <p:txBody>
          <a:bodyPr>
            <a:normAutofit/>
          </a:bodyPr>
          <a:lstStyle/>
          <a:p>
            <a:r>
              <a:rPr lang="en-US" sz="2400" dirty="0"/>
              <a:t>Lifting a skinfold: to increase skin-to- muscle distance</a:t>
            </a:r>
          </a:p>
          <a:p>
            <a:pPr lvl="1"/>
            <a:r>
              <a:rPr lang="en-US" dirty="0"/>
              <a:t>Abdomen: nearly doubles the skin-to-muscle distance</a:t>
            </a:r>
          </a:p>
          <a:p>
            <a:pPr lvl="1"/>
            <a:r>
              <a:rPr lang="en-US" dirty="0"/>
              <a:t>Thigh: 20% increase in skin-to-muscle distance</a:t>
            </a:r>
          </a:p>
          <a:p>
            <a:r>
              <a:rPr lang="en-US" sz="2400" dirty="0"/>
              <a:t>Buttock: rarely needed</a:t>
            </a:r>
          </a:p>
          <a:p>
            <a:r>
              <a:rPr lang="en-US" sz="2400" b="1" dirty="0"/>
              <a:t>Arms: get help from others</a:t>
            </a:r>
          </a:p>
          <a:p>
            <a:endParaRPr lang="en-US" sz="2000" dirty="0"/>
          </a:p>
        </p:txBody>
      </p:sp>
      <p:sp>
        <p:nvSpPr>
          <p:cNvPr id="4" name="Rectangle 3"/>
          <p:cNvSpPr/>
          <p:nvPr/>
        </p:nvSpPr>
        <p:spPr>
          <a:xfrm>
            <a:off x="769855" y="6130032"/>
            <a:ext cx="7904728" cy="261610"/>
          </a:xfrm>
          <a:prstGeom prst="rect">
            <a:avLst/>
          </a:prstGeom>
        </p:spPr>
        <p:txBody>
          <a:bodyPr wrap="non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spTree>
    <p:extLst>
      <p:ext uri="{BB962C8B-B14F-4D97-AF65-F5344CB8AC3E}">
        <p14:creationId xmlns:p14="http://schemas.microsoft.com/office/powerpoint/2010/main" val="585983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Lifting a Skinfold</a:t>
            </a:r>
          </a:p>
        </p:txBody>
      </p:sp>
      <p:sp>
        <p:nvSpPr>
          <p:cNvPr id="3" name="Content Placeholder 2"/>
          <p:cNvSpPr>
            <a:spLocks noGrp="1"/>
          </p:cNvSpPr>
          <p:nvPr>
            <p:ph idx="1"/>
          </p:nvPr>
        </p:nvSpPr>
        <p:spPr>
          <a:xfrm>
            <a:off x="411127" y="1995985"/>
            <a:ext cx="8470604" cy="2179066"/>
          </a:xfrm>
        </p:spPr>
        <p:txBody>
          <a:bodyPr>
            <a:normAutofit/>
          </a:bodyPr>
          <a:lstStyle/>
          <a:p>
            <a:r>
              <a:rPr lang="en-US" dirty="0">
                <a:latin typeface="Times New Roman" panose="02020603050405020304" pitchFamily="18" charset="0"/>
                <a:cs typeface="Times New Roman" panose="02020603050405020304" pitchFamily="18" charset="0"/>
              </a:rPr>
              <a:t>Correct fold : lifting the skin with the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thumb and index </a:t>
            </a:r>
            <a:r>
              <a:rPr lang="en-US" dirty="0">
                <a:latin typeface="Times New Roman" panose="02020603050405020304" pitchFamily="18" charset="0"/>
                <a:cs typeface="Times New Roman" panose="02020603050405020304" pitchFamily="18" charset="0"/>
              </a:rPr>
              <a:t>finger. </a:t>
            </a:r>
            <a:r>
              <a:rPr lang="en-US"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the whole hand</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squeeze </a:t>
            </a:r>
            <a:r>
              <a:rPr lang="en-US" dirty="0">
                <a:latin typeface="Times New Roman" panose="02020603050405020304" pitchFamily="18" charset="0"/>
                <a:cs typeface="Times New Roman" panose="02020603050405020304" pitchFamily="18" charset="0"/>
              </a:rPr>
              <a:t>so tightly as to cause blanching or pain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0" y="6588011"/>
            <a:ext cx="7904728" cy="261610"/>
          </a:xfrm>
          <a:prstGeom prst="rect">
            <a:avLst/>
          </a:prstGeom>
        </p:spPr>
        <p:txBody>
          <a:bodyPr wrap="non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449" y="1768660"/>
            <a:ext cx="9583755" cy="4354612"/>
          </a:xfrm>
          <a:prstGeom prst="rect">
            <a:avLst/>
          </a:prstGeom>
        </p:spPr>
      </p:pic>
    </p:spTree>
    <p:extLst>
      <p:ext uri="{BB962C8B-B14F-4D97-AF65-F5344CB8AC3E}">
        <p14:creationId xmlns:p14="http://schemas.microsoft.com/office/powerpoint/2010/main" val="7370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Lifting Skin Fold</a:t>
            </a:r>
          </a:p>
        </p:txBody>
      </p:sp>
      <p:sp>
        <p:nvSpPr>
          <p:cNvPr id="3" name="Content Placeholder 2"/>
          <p:cNvSpPr>
            <a:spLocks noGrp="1"/>
          </p:cNvSpPr>
          <p:nvPr>
            <p:ph idx="1"/>
          </p:nvPr>
        </p:nvSpPr>
        <p:spPr/>
        <p:txBody>
          <a:bodyPr>
            <a:normAutofit lnSpcReduction="10000"/>
          </a:bodyPr>
          <a:lstStyle/>
          <a:p>
            <a:r>
              <a:rPr lang="en-US" sz="3200" b="1" dirty="0">
                <a:latin typeface="Times New Roman" panose="02020603050405020304" pitchFamily="18" charset="0"/>
                <a:cs typeface="Times New Roman" panose="02020603050405020304" pitchFamily="18" charset="0"/>
              </a:rPr>
              <a:t>The optimal sequence when injecting into a skinfold: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Gently lift a skinfold</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Inject the insulin slowly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Let the needle remain in the skin for a count of 10</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Withdraw the needle from at the same angle it was inserted</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Release the skinfold</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Dispose of the used needle safely</a:t>
            </a:r>
          </a:p>
          <a:p>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0" y="6596390"/>
            <a:ext cx="8189673" cy="261610"/>
          </a:xfrm>
          <a:prstGeom prst="rect">
            <a:avLst/>
          </a:prstGeom>
        </p:spPr>
        <p:txBody>
          <a:bodyPr wrap="square">
            <a:spAutoFit/>
          </a:bodyPr>
          <a:lstStyle/>
          <a:p>
            <a:r>
              <a:rPr lang="en-US" sz="1100" dirty="0"/>
              <a:t>Frid, A. H., et al. (2016). New Insulin Delivery Recommendations. </a:t>
            </a:r>
            <a:r>
              <a:rPr lang="en-US" sz="1100" i="1" dirty="0"/>
              <a:t>Mayo </a:t>
            </a:r>
            <a:r>
              <a:rPr lang="en-US" sz="1100" i="1" dirty="0" err="1"/>
              <a:t>Clin</a:t>
            </a:r>
            <a:r>
              <a:rPr lang="en-US" sz="1100" i="1" dirty="0"/>
              <a:t> Proc, 91</a:t>
            </a:r>
            <a:r>
              <a:rPr lang="en-US" sz="1100" dirty="0"/>
              <a:t>(9), 1231-1255. doi:10.1016/j.mayocp.2016.06.010</a:t>
            </a:r>
          </a:p>
        </p:txBody>
      </p:sp>
    </p:spTree>
    <p:extLst>
      <p:ext uri="{BB962C8B-B14F-4D97-AF65-F5344CB8AC3E}">
        <p14:creationId xmlns:p14="http://schemas.microsoft.com/office/powerpoint/2010/main" val="5699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Times New Roman" panose="02020603050405020304" pitchFamily="18" charset="0"/>
                <a:cs typeface="Times New Roman" panose="02020603050405020304" pitchFamily="18" charset="0"/>
              </a:rPr>
              <a:t>Site care</a:t>
            </a:r>
          </a:p>
        </p:txBody>
      </p:sp>
      <p:sp>
        <p:nvSpPr>
          <p:cNvPr id="3" name="Content Placeholder 2"/>
          <p:cNvSpPr>
            <a:spLocks noGrp="1"/>
          </p:cNvSpPr>
          <p:nvPr>
            <p:ph idx="1"/>
          </p:nvPr>
        </p:nvSpPr>
        <p:spPr/>
        <p:txBody>
          <a:bodyPr>
            <a:noAutofit/>
          </a:bodyPr>
          <a:lstStyle/>
          <a:p>
            <a:r>
              <a:rPr lang="en-US" dirty="0">
                <a:latin typeface="Times New Roman" panose="02020603050405020304" pitchFamily="18" charset="0"/>
                <a:cs typeface="Times New Roman" panose="02020603050405020304" pitchFamily="18" charset="0"/>
              </a:rPr>
              <a:t>Patients should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inspect</a:t>
            </a:r>
            <a:r>
              <a:rPr lang="en-US" dirty="0">
                <a:latin typeface="Times New Roman" panose="02020603050405020304" pitchFamily="18" charset="0"/>
                <a:cs typeface="Times New Roman" panose="02020603050405020304" pitchFamily="18" charset="0"/>
              </a:rPr>
              <a:t> the site before injection</a:t>
            </a:r>
            <a:r>
              <a:rPr lang="en-US" dirty="0">
                <a:cs typeface="+mj-cs"/>
              </a:rPr>
              <a:t>.</a:t>
            </a:r>
          </a:p>
          <a:p>
            <a:r>
              <a:rPr lang="en-US" dirty="0">
                <a:latin typeface="Times New Roman" panose="02020603050405020304" pitchFamily="18" charset="0"/>
                <a:cs typeface="Times New Roman" panose="02020603050405020304" pitchFamily="18" charset="0"/>
              </a:rPr>
              <a:t>Clean Sites, clean Hands</a:t>
            </a:r>
          </a:p>
          <a:p>
            <a:r>
              <a:rPr lang="en-US" dirty="0">
                <a:latin typeface="Times New Roman" panose="02020603050405020304" pitchFamily="18" charset="0"/>
                <a:cs typeface="Times New Roman" panose="02020603050405020304" pitchFamily="18" charset="0"/>
              </a:rPr>
              <a:t>Disinfection: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needed </a:t>
            </a:r>
            <a:r>
              <a:rPr lang="en-US" dirty="0">
                <a:latin typeface="Times New Roman" panose="02020603050405020304" pitchFamily="18" charset="0"/>
                <a:cs typeface="Times New Roman" panose="02020603050405020304" pitchFamily="18" charset="0"/>
              </a:rPr>
              <a:t>unless in institutional settings</a:t>
            </a:r>
          </a:p>
          <a:p>
            <a:r>
              <a:rPr lang="en-US" dirty="0">
                <a:latin typeface="Times New Roman" panose="02020603050405020304" pitchFamily="18" charset="0"/>
                <a:cs typeface="Times New Roman" panose="02020603050405020304" pitchFamily="18" charset="0"/>
              </a:rPr>
              <a:t>If alcohol used, let it dry Completely</a:t>
            </a:r>
          </a:p>
          <a:p>
            <a:r>
              <a:rPr lang="en-US" dirty="0">
                <a:latin typeface="Times New Roman" panose="02020603050405020304" pitchFamily="18" charset="0"/>
                <a:cs typeface="Times New Roman" panose="02020603050405020304" pitchFamily="18" charset="0"/>
              </a:rPr>
              <a:t>Patients should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inject through </a:t>
            </a:r>
            <a:r>
              <a:rPr lang="en-US" b="1" dirty="0">
                <a:latin typeface="Times New Roman" panose="02020603050405020304" pitchFamily="18" charset="0"/>
                <a:cs typeface="Times New Roman" panose="02020603050405020304" pitchFamily="18" charset="0"/>
              </a:rPr>
              <a:t>clothing </a:t>
            </a:r>
            <a:endParaRPr lang="fa-IR" b="1" dirty="0">
              <a:latin typeface="Times New Roman" panose="02020603050405020304" pitchFamily="18" charset="0"/>
              <a:cs typeface="Times New Roman" panose="02020603050405020304" pitchFamily="18" charset="0"/>
            </a:endParaRPr>
          </a:p>
          <a:p>
            <a:endParaRPr lang="en-US" dirty="0">
              <a:cs typeface="+mj-cs"/>
            </a:endParaRPr>
          </a:p>
        </p:txBody>
      </p:sp>
      <p:sp>
        <p:nvSpPr>
          <p:cNvPr id="4" name="Rectangle 3"/>
          <p:cNvSpPr/>
          <p:nvPr/>
        </p:nvSpPr>
        <p:spPr>
          <a:xfrm>
            <a:off x="-396512" y="6596390"/>
            <a:ext cx="8505171"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spTree>
    <p:extLst>
      <p:ext uri="{BB962C8B-B14F-4D97-AF65-F5344CB8AC3E}">
        <p14:creationId xmlns:p14="http://schemas.microsoft.com/office/powerpoint/2010/main" val="3367699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197" y="136504"/>
            <a:ext cx="7337121" cy="1219200"/>
          </a:xfrm>
        </p:spPr>
        <p:txBody>
          <a:bodyPr>
            <a:normAutofit/>
          </a:bodyPr>
          <a:lstStyle/>
          <a:p>
            <a:r>
              <a:rPr lang="en-US" sz="4000" dirty="0">
                <a:latin typeface="Times New Roman" panose="02020603050405020304" pitchFamily="18" charset="0"/>
                <a:cs typeface="Times New Roman" panose="02020603050405020304" pitchFamily="18" charset="0"/>
              </a:rPr>
              <a:t>Proper Use of Pens</a:t>
            </a:r>
          </a:p>
        </p:txBody>
      </p:sp>
      <p:sp>
        <p:nvSpPr>
          <p:cNvPr id="3" name="Content Placeholder 2"/>
          <p:cNvSpPr>
            <a:spLocks noGrp="1"/>
          </p:cNvSpPr>
          <p:nvPr>
            <p:ph idx="1"/>
          </p:nvPr>
        </p:nvSpPr>
        <p:spPr>
          <a:xfrm>
            <a:off x="363255" y="1355704"/>
            <a:ext cx="8693064" cy="5502296"/>
          </a:xfrm>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Priming before injection</a:t>
            </a:r>
            <a:r>
              <a:rPr lang="en-US" sz="2400" dirty="0" smtClean="0">
                <a:latin typeface="Times New Roman" panose="02020603050405020304" pitchFamily="18" charset="0"/>
                <a:cs typeface="Times New Roman" panose="02020603050405020304" pitchFamily="18" charset="0"/>
              </a:rPr>
              <a:t>: free and unobstructed flow</a:t>
            </a:r>
          </a:p>
          <a:p>
            <a:pPr lvl="1"/>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75572" y="6479160"/>
            <a:ext cx="8780746"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754" y="2299016"/>
            <a:ext cx="5767520" cy="3189325"/>
          </a:xfrm>
          <a:prstGeom prst="rect">
            <a:avLst/>
          </a:prstGeom>
        </p:spPr>
      </p:pic>
      <p:sp>
        <p:nvSpPr>
          <p:cNvPr id="9" name="Oval 8"/>
          <p:cNvSpPr/>
          <p:nvPr/>
        </p:nvSpPr>
        <p:spPr>
          <a:xfrm>
            <a:off x="4120675" y="2470952"/>
            <a:ext cx="714371" cy="5667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1593937" y="4597410"/>
            <a:ext cx="714371" cy="5667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35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latin typeface="Times New Roman" panose="02020603050405020304" pitchFamily="18" charset="0"/>
                <a:cs typeface="Times New Roman" panose="02020603050405020304" pitchFamily="18" charset="0"/>
              </a:rPr>
              <a:t>Case</a:t>
            </a:r>
          </a:p>
        </p:txBody>
      </p:sp>
      <p:sp>
        <p:nvSpPr>
          <p:cNvPr id="3" name="Content Placeholder 2"/>
          <p:cNvSpPr>
            <a:spLocks noGrp="1"/>
          </p:cNvSpPr>
          <p:nvPr>
            <p:ph idx="1"/>
          </p:nvPr>
        </p:nvSpPr>
        <p:spPr>
          <a:xfrm>
            <a:off x="457200" y="1086637"/>
            <a:ext cx="8799534" cy="4499971"/>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52 year old Female</a:t>
            </a:r>
          </a:p>
          <a:p>
            <a:pPr>
              <a:lnSpc>
                <a:spcPct val="150000"/>
              </a:lnSpc>
            </a:pPr>
            <a:r>
              <a:rPr lang="en-US" sz="2800" dirty="0" smtClean="0">
                <a:latin typeface="Times New Roman" panose="02020603050405020304" pitchFamily="18" charset="0"/>
                <a:cs typeface="Times New Roman" panose="02020603050405020304" pitchFamily="18" charset="0"/>
              </a:rPr>
              <a:t>T2DM for </a:t>
            </a:r>
            <a:r>
              <a:rPr lang="en-US" sz="2800" dirty="0">
                <a:latin typeface="Times New Roman" panose="02020603050405020304" pitchFamily="18" charset="0"/>
                <a:cs typeface="Times New Roman" panose="02020603050405020304" pitchFamily="18" charset="0"/>
              </a:rPr>
              <a:t>12 years</a:t>
            </a:r>
          </a:p>
          <a:p>
            <a:pPr>
              <a:lnSpc>
                <a:spcPct val="150000"/>
              </a:lnSpc>
            </a:pPr>
            <a:r>
              <a:rPr lang="en-US" sz="2800" dirty="0">
                <a:latin typeface="Times New Roman" panose="02020603050405020304" pitchFamily="18" charset="0"/>
                <a:cs typeface="Times New Roman" panose="02020603050405020304" pitchFamily="18" charset="0"/>
              </a:rPr>
              <a:t>Injecting </a:t>
            </a:r>
            <a:r>
              <a:rPr lang="en-US" sz="2800" dirty="0" smtClean="0">
                <a:latin typeface="Times New Roman" panose="02020603050405020304" pitchFamily="18" charset="0"/>
                <a:cs typeface="Times New Roman" panose="02020603050405020304" pitchFamily="18" charset="0"/>
              </a:rPr>
              <a:t>insulin </a:t>
            </a:r>
            <a:r>
              <a:rPr lang="en-US" sz="2800" dirty="0">
                <a:latin typeface="Times New Roman" panose="02020603050405020304" pitchFamily="18" charset="0"/>
                <a:cs typeface="Times New Roman" panose="02020603050405020304" pitchFamily="18" charset="0"/>
              </a:rPr>
              <a:t>for the past 7 years.</a:t>
            </a:r>
          </a:p>
          <a:p>
            <a:pPr>
              <a:lnSpc>
                <a:spcPct val="150000"/>
              </a:lnSpc>
            </a:pPr>
            <a:r>
              <a:rPr lang="en-US" sz="2800" dirty="0" smtClean="0">
                <a:latin typeface="Times New Roman" panose="02020603050405020304" pitchFamily="18" charset="0"/>
                <a:cs typeface="Times New Roman" panose="02020603050405020304" pitchFamily="18" charset="0"/>
              </a:rPr>
              <a:t>On MDI: </a:t>
            </a:r>
          </a:p>
          <a:p>
            <a:pPr lvl="1">
              <a:lnSpc>
                <a:spcPct val="150000"/>
              </a:lnSpc>
            </a:pPr>
            <a:r>
              <a:rPr lang="en-US" sz="2400" dirty="0" smtClean="0">
                <a:latin typeface="Times New Roman" panose="02020603050405020304" pitchFamily="18" charset="0"/>
                <a:cs typeface="Times New Roman" panose="02020603050405020304" pitchFamily="18" charset="0"/>
              </a:rPr>
              <a:t>Basal: Lantus 10 p.m.</a:t>
            </a:r>
          </a:p>
          <a:p>
            <a:pPr lvl="1">
              <a:lnSpc>
                <a:spcPct val="150000"/>
              </a:lnSpc>
            </a:pPr>
            <a:r>
              <a:rPr lang="en-US" sz="2400" dirty="0" smtClean="0">
                <a:latin typeface="Times New Roman" panose="02020603050405020304" pitchFamily="18" charset="0"/>
                <a:cs typeface="Times New Roman" panose="02020603050405020304" pitchFamily="18" charset="0"/>
              </a:rPr>
              <a:t>Prandial: Apidra </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41613" y="6465435"/>
            <a:ext cx="3684407" cy="369332"/>
          </a:xfrm>
          <a:prstGeom prst="rect">
            <a:avLst/>
          </a:prstGeom>
        </p:spPr>
        <p:txBody>
          <a:bodyPr wrap="none">
            <a:spAutoFit/>
          </a:bodyPr>
          <a:lstStyle/>
          <a:p>
            <a:r>
              <a:rPr lang="en-US" dirty="0"/>
              <a:t>(http://www.fit4diabetes.com/ 2016)</a:t>
            </a:r>
          </a:p>
        </p:txBody>
      </p:sp>
    </p:spTree>
    <p:extLst>
      <p:ext uri="{BB962C8B-B14F-4D97-AF65-F5344CB8AC3E}">
        <p14:creationId xmlns:p14="http://schemas.microsoft.com/office/powerpoint/2010/main" val="2843626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197" y="136504"/>
            <a:ext cx="7337121" cy="1219200"/>
          </a:xfrm>
        </p:spPr>
        <p:txBody>
          <a:bodyPr>
            <a:normAutofit/>
          </a:bodyPr>
          <a:lstStyle/>
          <a:p>
            <a:r>
              <a:rPr lang="en-US" sz="4000" dirty="0">
                <a:latin typeface="Times New Roman" panose="02020603050405020304" pitchFamily="18" charset="0"/>
                <a:cs typeface="Times New Roman" panose="02020603050405020304" pitchFamily="18" charset="0"/>
              </a:rPr>
              <a:t>Proper Use of Pens</a:t>
            </a:r>
          </a:p>
        </p:txBody>
      </p:sp>
      <p:sp>
        <p:nvSpPr>
          <p:cNvPr id="3" name="Content Placeholder 2"/>
          <p:cNvSpPr>
            <a:spLocks noGrp="1"/>
          </p:cNvSpPr>
          <p:nvPr>
            <p:ph idx="1"/>
          </p:nvPr>
        </p:nvSpPr>
        <p:spPr>
          <a:xfrm>
            <a:off x="363255" y="1355704"/>
            <a:ext cx="8693064" cy="5502296"/>
          </a:xfrm>
        </p:spPr>
        <p:txBody>
          <a:bodyPr>
            <a:normAutofit/>
          </a:bodyPr>
          <a:lstStyle/>
          <a:p>
            <a:r>
              <a:rPr lang="en-US" sz="2400" dirty="0" smtClean="0">
                <a:latin typeface="Times New Roman" panose="02020603050405020304" pitchFamily="18" charset="0"/>
                <a:cs typeface="Times New Roman" panose="02020603050405020304" pitchFamily="18" charset="0"/>
              </a:rPr>
              <a:t>Always </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push the button vertically </a:t>
            </a:r>
            <a:r>
              <a:rPr lang="en-US" sz="2400" dirty="0" smtClean="0">
                <a:latin typeface="Times New Roman" panose="02020603050405020304" pitchFamily="18" charset="0"/>
                <a:cs typeface="Times New Roman" panose="02020603050405020304" pitchFamily="18" charset="0"/>
              </a:rPr>
              <a:t>(along the axis of the pen)</a:t>
            </a:r>
          </a:p>
          <a:p>
            <a:pPr lvl="1"/>
            <a:r>
              <a:rPr lang="en-US" dirty="0">
                <a:latin typeface="Times New Roman" panose="02020603050405020304" pitchFamily="18" charset="0"/>
                <a:cs typeface="Times New Roman" panose="02020603050405020304" pitchFamily="18" charset="0"/>
              </a:rPr>
              <a:t>Complete delivery of total dose</a:t>
            </a:r>
          </a:p>
          <a:p>
            <a:pPr marL="257175" lvl="1" indent="0">
              <a:buNone/>
            </a:pP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275572" y="6479160"/>
            <a:ext cx="8780746"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93" y="2345638"/>
            <a:ext cx="4569842" cy="15717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521" y="3716623"/>
            <a:ext cx="3883442" cy="2381483"/>
          </a:xfrm>
          <a:prstGeom prst="rect">
            <a:avLst/>
          </a:prstGeom>
        </p:spPr>
      </p:pic>
    </p:spTree>
    <p:extLst>
      <p:ext uri="{BB962C8B-B14F-4D97-AF65-F5344CB8AC3E}">
        <p14:creationId xmlns:p14="http://schemas.microsoft.com/office/powerpoint/2010/main" val="14929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197" y="136504"/>
            <a:ext cx="7337121" cy="1219200"/>
          </a:xfrm>
        </p:spPr>
        <p:txBody>
          <a:bodyPr>
            <a:normAutofit/>
          </a:bodyPr>
          <a:lstStyle/>
          <a:p>
            <a:r>
              <a:rPr lang="en-US" sz="4000" dirty="0">
                <a:latin typeface="Times New Roman" panose="02020603050405020304" pitchFamily="18" charset="0"/>
                <a:cs typeface="Times New Roman" panose="02020603050405020304" pitchFamily="18" charset="0"/>
              </a:rPr>
              <a:t>Proper Use of Pens</a:t>
            </a:r>
          </a:p>
        </p:txBody>
      </p:sp>
      <p:sp>
        <p:nvSpPr>
          <p:cNvPr id="3" name="Content Placeholder 2"/>
          <p:cNvSpPr>
            <a:spLocks noGrp="1"/>
          </p:cNvSpPr>
          <p:nvPr>
            <p:ph idx="1"/>
          </p:nvPr>
        </p:nvSpPr>
        <p:spPr>
          <a:xfrm>
            <a:off x="300623" y="1355704"/>
            <a:ext cx="8693064" cy="5502296"/>
          </a:xfrm>
        </p:spPr>
        <p:txBody>
          <a:bodyPr>
            <a:normAutofit/>
          </a:bodyPr>
          <a:lstStyle/>
          <a:p>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Pressure</a:t>
            </a:r>
            <a:r>
              <a:rPr lang="en-US" sz="2400" dirty="0" smtClean="0">
                <a:latin typeface="Times New Roman" panose="02020603050405020304" pitchFamily="18" charset="0"/>
                <a:cs typeface="Times New Roman" panose="02020603050405020304" pitchFamily="18" charset="0"/>
              </a:rPr>
              <a:t> should be maintained on the thumb button </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until the needle is withdrawn from the skin</a:t>
            </a:r>
          </a:p>
          <a:p>
            <a:pPr lvl="1"/>
            <a:r>
              <a:rPr lang="en-US" dirty="0">
                <a:latin typeface="Times New Roman" panose="02020603050405020304" pitchFamily="18" charset="0"/>
                <a:cs typeface="Times New Roman" panose="02020603050405020304" pitchFamily="18" charset="0"/>
              </a:rPr>
              <a:t>Prevent aspiration of patient tissue into the </a:t>
            </a:r>
            <a:r>
              <a:rPr lang="en-US" dirty="0" smtClean="0">
                <a:latin typeface="Times New Roman" panose="02020603050405020304" pitchFamily="18" charset="0"/>
                <a:cs typeface="Times New Roman" panose="02020603050405020304" pitchFamily="18" charset="0"/>
              </a:rPr>
              <a:t>cartridge</a:t>
            </a:r>
            <a:endParaRPr lang="fa-IR" dirty="0" smtClean="0">
              <a:latin typeface="Times New Roman" panose="02020603050405020304" pitchFamily="18" charset="0"/>
              <a:cs typeface="Times New Roman" panose="02020603050405020304" pitchFamily="18" charset="0"/>
            </a:endParaRPr>
          </a:p>
          <a:p>
            <a:pPr lvl="1"/>
            <a:endParaRPr lang="fa-IR" dirty="0" smtClean="0">
              <a:latin typeface="Times New Roman" panose="02020603050405020304" pitchFamily="18" charset="0"/>
              <a:cs typeface="Times New Roman" panose="02020603050405020304" pitchFamily="18" charset="0"/>
            </a:endParaRPr>
          </a:p>
          <a:p>
            <a:pPr lvl="1"/>
            <a:endParaRPr lang="fa-IR" dirty="0">
              <a:latin typeface="Times New Roman" panose="02020603050405020304" pitchFamily="18" charset="0"/>
              <a:cs typeface="Times New Roman" panose="02020603050405020304" pitchFamily="18" charset="0"/>
            </a:endParaRPr>
          </a:p>
          <a:p>
            <a:pPr lvl="1"/>
            <a:endParaRPr lang="fa-IR" dirty="0" smtClean="0">
              <a:latin typeface="Times New Roman" panose="02020603050405020304" pitchFamily="18" charset="0"/>
              <a:cs typeface="Times New Roman" panose="02020603050405020304" pitchFamily="18" charset="0"/>
            </a:endParaRPr>
          </a:p>
          <a:p>
            <a:pPr lvl="1"/>
            <a:endParaRPr lang="fa-IR" dirty="0">
              <a:latin typeface="Times New Roman" panose="02020603050405020304" pitchFamily="18" charset="0"/>
              <a:cs typeface="Times New Roman" panose="02020603050405020304" pitchFamily="18" charset="0"/>
            </a:endParaRPr>
          </a:p>
          <a:p>
            <a:pPr lvl="1"/>
            <a:endParaRPr lang="fa-IR"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More</a:t>
            </a:r>
            <a:r>
              <a:rPr lang="en-US" sz="2400" dirty="0">
                <a:latin typeface="Times New Roman" panose="02020603050405020304" pitchFamily="18" charset="0"/>
                <a:cs typeface="Times New Roman" panose="02020603050405020304" pitchFamily="18" charset="0"/>
              </a:rPr>
              <a:t>/ less seconds in higher/ lower dose</a:t>
            </a:r>
          </a:p>
          <a:p>
            <a:pPr lvl="2"/>
            <a:r>
              <a:rPr lang="en-US" sz="2400" dirty="0">
                <a:latin typeface="Times New Roman" panose="02020603050405020304" pitchFamily="18" charset="0"/>
                <a:cs typeface="Times New Roman" panose="02020603050405020304" pitchFamily="18" charset="0"/>
              </a:rPr>
              <a:t>Leakage or dribbling of insulin as a </a:t>
            </a:r>
            <a:r>
              <a:rPr lang="en-US" sz="2400" dirty="0" smtClean="0">
                <a:latin typeface="Times New Roman" panose="02020603050405020304" pitchFamily="18" charset="0"/>
                <a:cs typeface="Times New Roman" panose="02020603050405020304" pitchFamily="18" charset="0"/>
              </a:rPr>
              <a:t>guide</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75572" y="6479160"/>
            <a:ext cx="8780746"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4115" y="2659718"/>
            <a:ext cx="3670863" cy="1636792"/>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32404" y="2387013"/>
            <a:ext cx="2461283" cy="2574532"/>
          </a:xfrm>
          <a:prstGeom prst="rect">
            <a:avLst/>
          </a:prstGeom>
        </p:spPr>
      </p:pic>
    </p:spTree>
    <p:extLst>
      <p:ext uri="{BB962C8B-B14F-4D97-AF65-F5344CB8AC3E}">
        <p14:creationId xmlns:p14="http://schemas.microsoft.com/office/powerpoint/2010/main" val="29426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5344" y="2374605"/>
            <a:ext cx="8210441" cy="18642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Only 31.9% </a:t>
            </a:r>
            <a:r>
              <a:rPr lang="en-US" sz="3600" dirty="0" smtClean="0">
                <a:latin typeface="Times New Roman" panose="02020603050405020304" pitchFamily="18" charset="0"/>
                <a:cs typeface="Times New Roman" panose="02020603050405020304" pitchFamily="18" charset="0"/>
              </a:rPr>
              <a:t>of patients </a:t>
            </a:r>
            <a:r>
              <a:rPr lang="en-US" sz="3600" dirty="0">
                <a:latin typeface="Times New Roman" panose="02020603050405020304" pitchFamily="18" charset="0"/>
                <a:cs typeface="Times New Roman" panose="02020603050405020304" pitchFamily="18" charset="0"/>
              </a:rPr>
              <a:t>left it the recommended </a:t>
            </a:r>
            <a:r>
              <a:rPr lang="en-US" sz="3600" b="1" dirty="0">
                <a:solidFill>
                  <a:srgbClr val="FFFF00"/>
                </a:solidFill>
                <a:latin typeface="Times New Roman" panose="02020603050405020304" pitchFamily="18" charset="0"/>
                <a:cs typeface="Times New Roman" panose="02020603050405020304" pitchFamily="18" charset="0"/>
              </a:rPr>
              <a:t>10 </a:t>
            </a:r>
            <a:r>
              <a:rPr lang="en-US" sz="3600" b="1" dirty="0" smtClean="0">
                <a:solidFill>
                  <a:srgbClr val="FFFF00"/>
                </a:solidFill>
                <a:latin typeface="Times New Roman" panose="02020603050405020304" pitchFamily="18" charset="0"/>
                <a:cs typeface="Times New Roman" panose="02020603050405020304" pitchFamily="18" charset="0"/>
              </a:rPr>
              <a:t>seconds or </a:t>
            </a:r>
            <a:r>
              <a:rPr lang="en-US" sz="3600" b="1" dirty="0">
                <a:solidFill>
                  <a:srgbClr val="FFFF00"/>
                </a:solidFill>
                <a:latin typeface="Times New Roman" panose="02020603050405020304" pitchFamily="18" charset="0"/>
                <a:cs typeface="Times New Roman" panose="02020603050405020304" pitchFamily="18" charset="0"/>
              </a:rPr>
              <a:t>longer.</a:t>
            </a:r>
          </a:p>
        </p:txBody>
      </p:sp>
      <p:sp>
        <p:nvSpPr>
          <p:cNvPr id="6" name="Rectangle 5"/>
          <p:cNvSpPr/>
          <p:nvPr/>
        </p:nvSpPr>
        <p:spPr>
          <a:xfrm>
            <a:off x="158354" y="6311597"/>
            <a:ext cx="7735824" cy="430887"/>
          </a:xfrm>
          <a:prstGeom prst="rect">
            <a:avLst/>
          </a:prstGeom>
        </p:spPr>
        <p:txBody>
          <a:bodyPr wrap="square">
            <a:spAutoFit/>
          </a:bodyPr>
          <a:lstStyle/>
          <a:p>
            <a:pPr lvl="0"/>
            <a:r>
              <a:rPr lang="en-US" sz="1100" dirty="0">
                <a:solidFill>
                  <a:prstClr val="black"/>
                </a:solidFill>
              </a:rPr>
              <a:t>Frid, A. H., Hirsch, L. J., </a:t>
            </a:r>
            <a:r>
              <a:rPr lang="en-US" sz="1100" dirty="0" err="1">
                <a:solidFill>
                  <a:prstClr val="black"/>
                </a:solidFill>
              </a:rPr>
              <a:t>Menchior</a:t>
            </a:r>
            <a:r>
              <a:rPr lang="en-US" sz="1100" dirty="0">
                <a:solidFill>
                  <a:prstClr val="black"/>
                </a:solidFill>
              </a:rPr>
              <a:t>, A. R., Morel, D. R., &amp; Strauss, K. W. (2016). </a:t>
            </a:r>
            <a:r>
              <a:rPr lang="en-US" sz="1100" i="1" dirty="0">
                <a:solidFill>
                  <a:prstClr val="black"/>
                </a:solidFill>
              </a:rPr>
              <a:t>Worldwide injection technique questionnaire study: population parameters and injection practices.</a:t>
            </a:r>
            <a:r>
              <a:rPr lang="en-US" sz="1100" dirty="0">
                <a:solidFill>
                  <a:prstClr val="black"/>
                </a:solidFill>
              </a:rPr>
              <a:t> Paper presented at the Mayo Clinic Proceedings.</a:t>
            </a:r>
          </a:p>
        </p:txBody>
      </p:sp>
    </p:spTree>
    <p:extLst>
      <p:ext uri="{BB962C8B-B14F-4D97-AF65-F5344CB8AC3E}">
        <p14:creationId xmlns:p14="http://schemas.microsoft.com/office/powerpoint/2010/main" val="59675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197" y="136504"/>
            <a:ext cx="7337121" cy="1219200"/>
          </a:xfrm>
        </p:spPr>
        <p:txBody>
          <a:bodyPr>
            <a:normAutofit/>
          </a:bodyPr>
          <a:lstStyle/>
          <a:p>
            <a:r>
              <a:rPr lang="en-US" sz="4000" dirty="0">
                <a:latin typeface="Times New Roman" panose="02020603050405020304" pitchFamily="18" charset="0"/>
                <a:cs typeface="Times New Roman" panose="02020603050405020304" pitchFamily="18" charset="0"/>
              </a:rPr>
              <a:t>Proper Use of Pens</a:t>
            </a:r>
          </a:p>
        </p:txBody>
      </p:sp>
      <p:sp>
        <p:nvSpPr>
          <p:cNvPr id="3" name="Content Placeholder 2"/>
          <p:cNvSpPr>
            <a:spLocks noGrp="1"/>
          </p:cNvSpPr>
          <p:nvPr>
            <p:ph idx="1"/>
          </p:nvPr>
        </p:nvSpPr>
        <p:spPr>
          <a:xfrm>
            <a:off x="406948" y="2423337"/>
            <a:ext cx="4866800" cy="2897319"/>
          </a:xfrm>
        </p:spPr>
        <p:txBody>
          <a:bodyPr anchor="ctr">
            <a:normAutofit/>
          </a:bodyPr>
          <a:lstStyle/>
          <a:p>
            <a:pPr marL="0" indent="0" algn="ctr">
              <a:buNone/>
            </a:pP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Needles should not be left attached to the pen. </a:t>
            </a:r>
            <a:endPar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Dose </a:t>
            </a:r>
            <a:r>
              <a:rPr lang="en-US" sz="2400" dirty="0" smtClean="0">
                <a:latin typeface="Times New Roman" panose="02020603050405020304" pitchFamily="18" charset="0"/>
                <a:cs typeface="Times New Roman" panose="02020603050405020304" pitchFamily="18" charset="0"/>
              </a:rPr>
              <a:t>inaccuracy due </a:t>
            </a:r>
            <a:r>
              <a:rPr lang="en-US" sz="2400" dirty="0" smtClean="0">
                <a:latin typeface="Times New Roman" panose="02020603050405020304" pitchFamily="18" charset="0"/>
                <a:cs typeface="Times New Roman" panose="02020603050405020304" pitchFamily="18" charset="0"/>
              </a:rPr>
              <a:t>to:</a:t>
            </a:r>
          </a:p>
          <a:p>
            <a:r>
              <a:rPr lang="en-US" sz="2400" dirty="0" smtClean="0">
                <a:latin typeface="Times New Roman" panose="02020603050405020304" pitchFamily="18" charset="0"/>
                <a:cs typeface="Times New Roman" panose="02020603050405020304" pitchFamily="18" charset="0"/>
              </a:rPr>
              <a:t>Air entrance</a:t>
            </a:r>
          </a:p>
          <a:p>
            <a:r>
              <a:rPr lang="en-US" sz="2400" dirty="0" smtClean="0">
                <a:latin typeface="Times New Roman" panose="02020603050405020304" pitchFamily="18" charset="0"/>
                <a:cs typeface="Times New Roman" panose="02020603050405020304" pitchFamily="18" charset="0"/>
              </a:rPr>
              <a:t>Medication leak out</a:t>
            </a:r>
          </a:p>
          <a:p>
            <a:pPr lvl="1" algn="ct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77641" y="6582057"/>
            <a:ext cx="8780746"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sp>
        <p:nvSpPr>
          <p:cNvPr id="6" name="Rectangle 5"/>
          <p:cNvSpPr/>
          <p:nvPr/>
        </p:nvSpPr>
        <p:spPr>
          <a:xfrm>
            <a:off x="0" y="6388290"/>
            <a:ext cx="10352761" cy="261610"/>
          </a:xfrm>
          <a:prstGeom prst="rect">
            <a:avLst/>
          </a:prstGeom>
        </p:spPr>
        <p:txBody>
          <a:bodyPr wrap="square">
            <a:spAutoFit/>
          </a:bodyPr>
          <a:lstStyle/>
          <a:p>
            <a:r>
              <a:rPr lang="en-US" sz="1100" dirty="0"/>
              <a:t>Ginsberg, B. H. (2009). Factors Affecting Blood Glucose Monitoring: Sources of Errors in Measurement. </a:t>
            </a:r>
            <a:r>
              <a:rPr lang="fr-FR" sz="1100" i="1" dirty="0"/>
              <a:t>J Diabetes </a:t>
            </a:r>
            <a:r>
              <a:rPr lang="fr-FR" sz="1100" i="1" dirty="0" err="1"/>
              <a:t>Sci</a:t>
            </a:r>
            <a:r>
              <a:rPr lang="fr-FR" sz="1100" i="1" dirty="0"/>
              <a:t> </a:t>
            </a:r>
            <a:r>
              <a:rPr lang="fr-FR" sz="1100" i="1" dirty="0" err="1"/>
              <a:t>Technol</a:t>
            </a:r>
            <a:r>
              <a:rPr lang="fr-FR" sz="1100" i="1" dirty="0"/>
              <a:t>, 3</a:t>
            </a:r>
            <a:r>
              <a:rPr lang="fr-FR" sz="1100" dirty="0"/>
              <a:t>(4), 903-913.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084" y="1739397"/>
            <a:ext cx="2635295" cy="41128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112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Air Bubble Formation in Pen Cartridges</a:t>
            </a:r>
          </a:p>
        </p:txBody>
      </p:sp>
      <p:sp>
        <p:nvSpPr>
          <p:cNvPr id="3" name="Content Placeholder 2"/>
          <p:cNvSpPr>
            <a:spLocks noGrp="1"/>
          </p:cNvSpPr>
          <p:nvPr>
            <p:ph idx="1"/>
          </p:nvPr>
        </p:nvSpPr>
        <p:spPr>
          <a:xfrm>
            <a:off x="318281" y="1693255"/>
            <a:ext cx="8507437" cy="3919754"/>
          </a:xfrm>
        </p:spPr>
        <p:txBody>
          <a:bodyPr>
            <a:norm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 than 50 μl of air </a:t>
            </a:r>
            <a:r>
              <a:rPr lang="en-US" sz="2400" dirty="0">
                <a:latin typeface="Times New Roman" panose="02020603050405020304" pitchFamily="18" charset="0"/>
                <a:cs typeface="Times New Roman" panose="02020603050405020304" pitchFamily="18" charset="0"/>
              </a:rPr>
              <a:t>is contained in the cartridges, the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accuracy in clinical use</a:t>
            </a:r>
            <a:r>
              <a:rPr lang="en-US" sz="2400" dirty="0">
                <a:latin typeface="Times New Roman" panose="02020603050405020304" pitchFamily="18" charset="0"/>
                <a:cs typeface="Times New Roman" panose="02020603050405020304" pitchFamily="18" charset="0"/>
              </a:rPr>
              <a:t> might suffer considerably.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accumulate 200 μl of air </a:t>
            </a:r>
            <a:r>
              <a:rPr lang="en-US" sz="2400" dirty="0">
                <a:latin typeface="Times New Roman" panose="02020603050405020304" pitchFamily="18" charset="0"/>
                <a:cs typeface="Times New Roman" panose="02020603050405020304" pitchFamily="18" charset="0"/>
              </a:rPr>
              <a:t>in cartridge, the pen might deliver only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37 % of the dialed dose </a:t>
            </a:r>
            <a:r>
              <a:rPr lang="en-US" sz="2400" dirty="0">
                <a:latin typeface="Times New Roman" panose="02020603050405020304" pitchFamily="18" charset="0"/>
                <a:cs typeface="Times New Roman" panose="02020603050405020304" pitchFamily="18" charset="0"/>
              </a:rPr>
              <a:t>and a full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of the dose would be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wasted.</a:t>
            </a: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Air buffers the flow rate of the insulin and slows it. </a:t>
            </a:r>
          </a:p>
          <a:p>
            <a:pPr lvl="1"/>
            <a:r>
              <a:rPr lang="en-US" dirty="0">
                <a:latin typeface="Times New Roman" panose="02020603050405020304" pitchFamily="18" charset="0"/>
                <a:cs typeface="Times New Roman" panose="02020603050405020304" pitchFamily="18" charset="0"/>
              </a:rPr>
              <a:t>The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a:t>
            </a:r>
            <a:r>
              <a:rPr lang="en-US" dirty="0">
                <a:latin typeface="Times New Roman" panose="02020603050405020304" pitchFamily="18" charset="0"/>
                <a:cs typeface="Times New Roman" panose="02020603050405020304" pitchFamily="18" charset="0"/>
              </a:rPr>
              <a:t> amount of the air, the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slower the flow rate</a:t>
            </a:r>
            <a:r>
              <a:rPr lang="en-US" dirty="0">
                <a:latin typeface="Times New Roman" panose="02020603050405020304" pitchFamily="18" charset="0"/>
                <a:cs typeface="Times New Roman" panose="02020603050405020304" pitchFamily="18" charset="0"/>
              </a:rPr>
              <a:t>.</a:t>
            </a:r>
          </a:p>
          <a:p>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endParaRPr>
          </a:p>
          <a:p>
            <a:endParaRPr lang="en-US" sz="2400" b="1" dirty="0" smtClean="0">
              <a:effectLst>
                <a:outerShdw blurRad="38100" dist="38100" dir="2700000" algn="tl">
                  <a:srgbClr val="000000">
                    <a:alpha val="43137"/>
                  </a:srgbClr>
                </a:outerShdw>
              </a:effectLst>
            </a:endParaRPr>
          </a:p>
          <a:p>
            <a:endParaRPr lang="en-US" sz="2400" dirty="0"/>
          </a:p>
        </p:txBody>
      </p:sp>
      <p:sp>
        <p:nvSpPr>
          <p:cNvPr id="4" name="Rectangle 3"/>
          <p:cNvSpPr/>
          <p:nvPr/>
        </p:nvSpPr>
        <p:spPr>
          <a:xfrm>
            <a:off x="89934" y="6488897"/>
            <a:ext cx="8226932" cy="261610"/>
          </a:xfrm>
          <a:prstGeom prst="rect">
            <a:avLst/>
          </a:prstGeom>
        </p:spPr>
        <p:txBody>
          <a:bodyPr wrap="none">
            <a:spAutoFit/>
          </a:bodyPr>
          <a:lstStyle/>
          <a:p>
            <a:r>
              <a:rPr lang="en-US" sz="1100" dirty="0"/>
              <a:t>Ginsberg, B. H. (2009). Factors Affecting Blood Glucose Monitoring: Sources of Errors in Measurement. </a:t>
            </a:r>
            <a:r>
              <a:rPr lang="fr-FR" sz="1100" i="1" dirty="0"/>
              <a:t>J Diabetes </a:t>
            </a:r>
            <a:r>
              <a:rPr lang="fr-FR" sz="1100" i="1" dirty="0" err="1"/>
              <a:t>Sci</a:t>
            </a:r>
            <a:r>
              <a:rPr lang="fr-FR" sz="1100" i="1" dirty="0"/>
              <a:t> </a:t>
            </a:r>
            <a:r>
              <a:rPr lang="fr-FR" sz="1100" i="1" dirty="0" err="1"/>
              <a:t>Technol</a:t>
            </a:r>
            <a:r>
              <a:rPr lang="fr-FR" sz="1100" i="1" dirty="0"/>
              <a:t>, 3</a:t>
            </a:r>
            <a:r>
              <a:rPr lang="fr-FR" sz="1100" dirty="0"/>
              <a:t>(4), 903-913. </a:t>
            </a:r>
          </a:p>
        </p:txBody>
      </p:sp>
    </p:spTree>
    <p:extLst>
      <p:ext uri="{BB962C8B-B14F-4D97-AF65-F5344CB8AC3E}">
        <p14:creationId xmlns:p14="http://schemas.microsoft.com/office/powerpoint/2010/main" val="155194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Times New Roman" panose="02020603050405020304" pitchFamily="18" charset="0"/>
                <a:cs typeface="Times New Roman" panose="02020603050405020304" pitchFamily="18" charset="0"/>
              </a:rPr>
              <a:t>Air Bubble Formation in Pen Cartridges</a:t>
            </a:r>
            <a:endParaRPr lang="en-US" sz="3200" dirty="0"/>
          </a:p>
        </p:txBody>
      </p:sp>
      <p:sp>
        <p:nvSpPr>
          <p:cNvPr id="3" name="Content Placeholder 2"/>
          <p:cNvSpPr>
            <a:spLocks noGrp="1"/>
          </p:cNvSpPr>
          <p:nvPr>
            <p:ph idx="1"/>
          </p:nvPr>
        </p:nvSpPr>
        <p:spPr>
          <a:xfrm>
            <a:off x="628650" y="1690689"/>
            <a:ext cx="9201150" cy="4790220"/>
          </a:xfrm>
        </p:spPr>
        <p:txBody>
          <a:bodyPr>
            <a:normAutofit/>
          </a:bodyPr>
          <a:lstStyle/>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Factors that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increase</a:t>
            </a:r>
            <a:r>
              <a:rPr lang="en-US" dirty="0">
                <a:latin typeface="Times New Roman" panose="02020603050405020304" pitchFamily="18" charset="0"/>
                <a:cs typeface="Times New Roman" panose="02020603050405020304" pitchFamily="18" charset="0"/>
              </a:rPr>
              <a:t> the amount of air drawn in:</a:t>
            </a:r>
          </a:p>
          <a:p>
            <a:pPr lvl="1"/>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Greater temperature differences: </a:t>
            </a:r>
          </a:p>
          <a:p>
            <a:pPr lvl="2"/>
            <a:r>
              <a:rPr lang="en-US" sz="2800" dirty="0">
                <a:latin typeface="Times New Roman" panose="02020603050405020304" pitchFamily="18" charset="0"/>
                <a:cs typeface="Times New Roman" panose="02020603050405020304" pitchFamily="18" charset="0"/>
              </a:rPr>
              <a:t>Every 10  °C: 15 μl of air </a:t>
            </a:r>
          </a:p>
          <a:p>
            <a:pPr lvl="1"/>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Larger cartridges (3 ml vs. 1.5 ml)</a:t>
            </a:r>
          </a:p>
          <a:p>
            <a:pPr lvl="1"/>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insulin remaining in the cartridge</a:t>
            </a:r>
          </a:p>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58534" y="6219299"/>
            <a:ext cx="8226932" cy="261610"/>
          </a:xfrm>
          <a:prstGeom prst="rect">
            <a:avLst/>
          </a:prstGeom>
        </p:spPr>
        <p:txBody>
          <a:bodyPr wrap="none">
            <a:spAutoFit/>
          </a:bodyPr>
          <a:lstStyle/>
          <a:p>
            <a:r>
              <a:rPr lang="en-US" sz="1100" dirty="0"/>
              <a:t>Ginsberg, B. H. (2009). Factors Affecting Blood Glucose Monitoring: Sources of Errors in Measurement. </a:t>
            </a:r>
            <a:r>
              <a:rPr lang="fr-FR" sz="1100" i="1" dirty="0"/>
              <a:t>J Diabetes </a:t>
            </a:r>
            <a:r>
              <a:rPr lang="fr-FR" sz="1100" i="1" dirty="0" err="1"/>
              <a:t>Sci</a:t>
            </a:r>
            <a:r>
              <a:rPr lang="fr-FR" sz="1100" i="1" dirty="0"/>
              <a:t> </a:t>
            </a:r>
            <a:r>
              <a:rPr lang="fr-FR" sz="1100" i="1" dirty="0" err="1"/>
              <a:t>Technol</a:t>
            </a:r>
            <a:r>
              <a:rPr lang="fr-FR" sz="1100" i="1" dirty="0"/>
              <a:t>, 3</a:t>
            </a:r>
            <a:r>
              <a:rPr lang="fr-FR" sz="1100" dirty="0"/>
              <a:t>(4), 903-913. </a:t>
            </a:r>
          </a:p>
        </p:txBody>
      </p:sp>
    </p:spTree>
    <p:extLst>
      <p:ext uri="{BB962C8B-B14F-4D97-AF65-F5344CB8AC3E}">
        <p14:creationId xmlns:p14="http://schemas.microsoft.com/office/powerpoint/2010/main" val="698338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703"/>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Needle Reuse Risks: </a:t>
            </a:r>
          </a:p>
        </p:txBody>
      </p:sp>
      <p:sp>
        <p:nvSpPr>
          <p:cNvPr id="3" name="Content Placeholder 2"/>
          <p:cNvSpPr>
            <a:spLocks noGrp="1"/>
          </p:cNvSpPr>
          <p:nvPr>
            <p:ph idx="1"/>
          </p:nvPr>
        </p:nvSpPr>
        <p:spPr>
          <a:xfrm>
            <a:off x="527377" y="1688005"/>
            <a:ext cx="8445500" cy="3470289"/>
          </a:xfrm>
        </p:spPr>
        <p:txBody>
          <a:bodyPr>
            <a:normAutofit/>
          </a:bodyPr>
          <a:lstStyle/>
          <a:p>
            <a:r>
              <a:rPr lang="en-US" sz="2400" b="1" dirty="0" smtClean="0">
                <a:latin typeface="Times New Roman" panose="02020603050405020304" pitchFamily="18" charset="0"/>
                <a:cs typeface="Times New Roman" panose="02020603050405020304" pitchFamily="18" charset="0"/>
              </a:rPr>
              <a:t>Dose Inaccuracy: </a:t>
            </a:r>
          </a:p>
          <a:p>
            <a:pPr lvl="1"/>
            <a:r>
              <a:rPr lang="en-US" dirty="0" smtClean="0">
                <a:latin typeface="Times New Roman" panose="02020603050405020304" pitchFamily="18" charset="0"/>
                <a:cs typeface="Times New Roman" panose="02020603050405020304" pitchFamily="18" charset="0"/>
              </a:rPr>
              <a:t>air </a:t>
            </a:r>
            <a:r>
              <a:rPr lang="en-US" dirty="0">
                <a:latin typeface="Times New Roman" panose="02020603050405020304" pitchFamily="18" charset="0"/>
                <a:cs typeface="Times New Roman" panose="02020603050405020304" pitchFamily="18" charset="0"/>
              </a:rPr>
              <a:t>entrance/medication leak </a:t>
            </a:r>
            <a:r>
              <a:rPr lang="en-US" dirty="0" smtClean="0">
                <a:latin typeface="Times New Roman" panose="02020603050405020304" pitchFamily="18" charset="0"/>
                <a:cs typeface="Times New Roman" panose="02020603050405020304" pitchFamily="18" charset="0"/>
              </a:rPr>
              <a:t>out/Needle blockage due to insulin deposition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within needle</a:t>
            </a:r>
          </a:p>
          <a:p>
            <a:r>
              <a:rPr lang="en-US" sz="2400" b="1" dirty="0" smtClean="0">
                <a:latin typeface="Times New Roman" panose="02020603050405020304" pitchFamily="18" charset="0"/>
                <a:cs typeface="Times New Roman" panose="02020603050405020304" pitchFamily="18" charset="0"/>
              </a:rPr>
              <a:t>Development of LH:</a:t>
            </a:r>
          </a:p>
          <a:p>
            <a:pPr lvl="1"/>
            <a:r>
              <a:rPr lang="en-US" dirty="0" smtClean="0">
                <a:latin typeface="Times New Roman" panose="02020603050405020304" pitchFamily="18" charset="0"/>
                <a:cs typeface="Times New Roman" panose="02020603050405020304" pitchFamily="18" charset="0"/>
              </a:rPr>
              <a:t>association between needle reuse particularly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reuse frequency </a:t>
            </a:r>
            <a:r>
              <a:rPr lang="en-US" dirty="0" smtClean="0">
                <a:latin typeface="Times New Roman" panose="02020603050405020304" pitchFamily="18" charset="0"/>
                <a:cs typeface="Times New Roman" panose="02020603050405020304" pitchFamily="18" charset="0"/>
              </a:rPr>
              <a:t>with LH</a:t>
            </a:r>
          </a:p>
          <a:p>
            <a:r>
              <a:rPr lang="en-US" sz="2400" b="1" dirty="0" smtClean="0">
                <a:latin typeface="Times New Roman" panose="02020603050405020304" pitchFamily="18" charset="0"/>
                <a:cs typeface="Times New Roman" panose="02020603050405020304" pitchFamily="18" charset="0"/>
              </a:rPr>
              <a:t>Injection pain</a:t>
            </a:r>
          </a:p>
          <a:p>
            <a:r>
              <a:rPr lang="en-US" sz="2400" b="1" dirty="0" smtClean="0">
                <a:latin typeface="Times New Roman" panose="02020603050405020304" pitchFamily="18" charset="0"/>
                <a:cs typeface="Times New Roman" panose="02020603050405020304" pitchFamily="18" charset="0"/>
              </a:rPr>
              <a:t>Bleeding</a:t>
            </a:r>
          </a:p>
          <a:p>
            <a:pPr lvl="1"/>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82792" y="5314289"/>
            <a:ext cx="8934671" cy="800219"/>
          </a:xfrm>
          <a:prstGeom prst="rect">
            <a:avLst/>
          </a:prstGeom>
        </p:spPr>
        <p:txBody>
          <a:bodyPr wrap="square">
            <a:spAutoFit/>
          </a:bodyPr>
          <a:lstStyle/>
          <a:p>
            <a:endParaRPr lang="nl-NL" sz="1100" dirty="0" smtClean="0"/>
          </a:p>
          <a:p>
            <a:r>
              <a:rPr lang="en-US" sz="1100" dirty="0" smtClean="0"/>
              <a:t>Ginsberg, B. H. (2009). Factors Affecting Blood Glucose Monitoring: Sources of Errors in Measurement. </a:t>
            </a:r>
            <a:r>
              <a:rPr lang="fr-FR" sz="1100" i="1" dirty="0" smtClean="0"/>
              <a:t>J Diabetes </a:t>
            </a:r>
            <a:r>
              <a:rPr lang="fr-FR" sz="1100" i="1" dirty="0" err="1" smtClean="0"/>
              <a:t>Sci</a:t>
            </a:r>
            <a:r>
              <a:rPr lang="fr-FR" sz="1100" i="1" dirty="0" smtClean="0"/>
              <a:t> </a:t>
            </a:r>
            <a:r>
              <a:rPr lang="fr-FR" sz="1100" i="1" dirty="0" err="1" smtClean="0"/>
              <a:t>Technol</a:t>
            </a:r>
            <a:r>
              <a:rPr lang="fr-FR" sz="1100" i="1" dirty="0" smtClean="0"/>
              <a:t>, 3</a:t>
            </a:r>
            <a:r>
              <a:rPr lang="fr-FR" sz="1100" dirty="0" smtClean="0"/>
              <a:t>(4), 903-913. </a:t>
            </a:r>
          </a:p>
          <a:p>
            <a:endParaRPr lang="en-US" sz="2400" i="1" dirty="0"/>
          </a:p>
        </p:txBody>
      </p:sp>
      <p:sp>
        <p:nvSpPr>
          <p:cNvPr id="7" name="Rectangle 6"/>
          <p:cNvSpPr/>
          <p:nvPr/>
        </p:nvSpPr>
        <p:spPr>
          <a:xfrm>
            <a:off x="-181105" y="6245313"/>
            <a:ext cx="8766305" cy="261610"/>
          </a:xfrm>
          <a:prstGeom prst="rect">
            <a:avLst/>
          </a:prstGeom>
        </p:spPr>
        <p:txBody>
          <a:bodyPr wrap="square">
            <a:spAutoFit/>
          </a:bodyPr>
          <a:lstStyle/>
          <a:p>
            <a:pPr algn="ctr"/>
            <a:r>
              <a:rPr lang="en-US" sz="1100" dirty="0" smtClean="0"/>
              <a:t>Frid, A. H., et al. (2016). New Insulin Delivery Recommendations. Mayo </a:t>
            </a:r>
            <a:r>
              <a:rPr lang="en-US" sz="1100" dirty="0" err="1" smtClean="0"/>
              <a:t>Clin</a:t>
            </a:r>
            <a:r>
              <a:rPr lang="en-US" sz="1100" dirty="0" smtClean="0"/>
              <a:t> Proc, 91(9), 1231-1255. doi:10.1016/j.mayocp.2016.06.010</a:t>
            </a:r>
            <a:endParaRPr lang="en-US" sz="1100" dirty="0"/>
          </a:p>
        </p:txBody>
      </p:sp>
      <p:sp>
        <p:nvSpPr>
          <p:cNvPr id="8" name="Rectangle 7"/>
          <p:cNvSpPr/>
          <p:nvPr/>
        </p:nvSpPr>
        <p:spPr>
          <a:xfrm>
            <a:off x="282792" y="5983703"/>
            <a:ext cx="8578415" cy="261610"/>
          </a:xfrm>
          <a:prstGeom prst="rect">
            <a:avLst/>
          </a:prstGeom>
        </p:spPr>
        <p:txBody>
          <a:bodyPr wrap="square">
            <a:spAutoFit/>
          </a:bodyPr>
          <a:lstStyle/>
          <a:p>
            <a:pPr lvl="0"/>
            <a:r>
              <a:rPr lang="en-US" sz="1100" dirty="0" err="1">
                <a:solidFill>
                  <a:prstClr val="black"/>
                </a:solidFill>
              </a:rPr>
              <a:t>Dolinar</a:t>
            </a:r>
            <a:r>
              <a:rPr lang="en-US" sz="1100" dirty="0">
                <a:solidFill>
                  <a:prstClr val="black"/>
                </a:solidFill>
              </a:rPr>
              <a:t>, R. (2009). The importance of good insulin injection practices in diabetes management. </a:t>
            </a:r>
            <a:r>
              <a:rPr lang="en-US" sz="1100" i="1" dirty="0">
                <a:solidFill>
                  <a:prstClr val="black"/>
                </a:solidFill>
              </a:rPr>
              <a:t>US </a:t>
            </a:r>
            <a:r>
              <a:rPr lang="en-US" sz="1100" i="1" dirty="0" err="1">
                <a:solidFill>
                  <a:prstClr val="black"/>
                </a:solidFill>
              </a:rPr>
              <a:t>Endocrinol</a:t>
            </a:r>
            <a:r>
              <a:rPr lang="en-US" sz="1100" i="1" dirty="0">
                <a:solidFill>
                  <a:prstClr val="black"/>
                </a:solidFill>
              </a:rPr>
              <a:t>, 5</a:t>
            </a:r>
            <a:r>
              <a:rPr lang="en-US" sz="1100" dirty="0">
                <a:solidFill>
                  <a:prstClr val="black"/>
                </a:solidFill>
              </a:rPr>
              <a:t>(1), 49-52. </a:t>
            </a:r>
          </a:p>
        </p:txBody>
      </p:sp>
      <p:sp>
        <p:nvSpPr>
          <p:cNvPr id="9" name="Rectangle 8"/>
          <p:cNvSpPr/>
          <p:nvPr/>
        </p:nvSpPr>
        <p:spPr>
          <a:xfrm>
            <a:off x="282792" y="5563296"/>
            <a:ext cx="8015265" cy="430887"/>
          </a:xfrm>
          <a:prstGeom prst="rect">
            <a:avLst/>
          </a:prstGeom>
        </p:spPr>
        <p:txBody>
          <a:bodyPr wrap="square">
            <a:spAutoFit/>
          </a:bodyPr>
          <a:lstStyle/>
          <a:p>
            <a:endParaRPr lang="en-US" sz="1100" dirty="0"/>
          </a:p>
          <a:p>
            <a:r>
              <a:rPr lang="nl-NL" sz="1100" dirty="0"/>
              <a:t>Maljaars, C. (2002). Scherpe studie naalden voor eenmalig gebruik [Sharp study needles for single use]. </a:t>
            </a:r>
            <a:r>
              <a:rPr lang="nl-NL" sz="1100" i="1" dirty="0"/>
              <a:t>Diabetes and Levery, 4</a:t>
            </a:r>
            <a:r>
              <a:rPr lang="nl-NL" sz="1100" dirty="0"/>
              <a:t>, 36-37. </a:t>
            </a:r>
          </a:p>
        </p:txBody>
      </p:sp>
    </p:spTree>
    <p:extLst>
      <p:ext uri="{BB962C8B-B14F-4D97-AF65-F5344CB8AC3E}">
        <p14:creationId xmlns:p14="http://schemas.microsoft.com/office/powerpoint/2010/main" val="2212190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376" y="704486"/>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Needle Reuse Risks: </a:t>
            </a:r>
          </a:p>
        </p:txBody>
      </p:sp>
      <p:sp>
        <p:nvSpPr>
          <p:cNvPr id="8" name="Rectangle 7"/>
          <p:cNvSpPr/>
          <p:nvPr/>
        </p:nvSpPr>
        <p:spPr>
          <a:xfrm>
            <a:off x="282792" y="5983703"/>
            <a:ext cx="8578415" cy="600164"/>
          </a:xfrm>
          <a:prstGeom prst="rect">
            <a:avLst/>
          </a:prstGeom>
        </p:spPr>
        <p:txBody>
          <a:bodyPr wrap="square">
            <a:spAutoFit/>
          </a:bodyPr>
          <a:lstStyle/>
          <a:p>
            <a:pPr lvl="0"/>
            <a:r>
              <a:rPr lang="en-US" sz="1100" dirty="0" smtClean="0">
                <a:solidFill>
                  <a:prstClr val="black"/>
                </a:solidFill>
              </a:rPr>
              <a:t>Frid, A. H., Hirsch, L. J., </a:t>
            </a:r>
            <a:r>
              <a:rPr lang="en-US" sz="1100" dirty="0" err="1" smtClean="0">
                <a:solidFill>
                  <a:prstClr val="black"/>
                </a:solidFill>
              </a:rPr>
              <a:t>Menchior</a:t>
            </a:r>
            <a:r>
              <a:rPr lang="en-US" sz="1100" dirty="0" smtClean="0">
                <a:solidFill>
                  <a:prstClr val="black"/>
                </a:solidFill>
              </a:rPr>
              <a:t>, A. R., Morel, D. R., &amp; Strauss, K. W. (2016). </a:t>
            </a:r>
            <a:r>
              <a:rPr lang="en-US" sz="1100" i="1" dirty="0" smtClean="0">
                <a:solidFill>
                  <a:prstClr val="black"/>
                </a:solidFill>
              </a:rPr>
              <a:t>Worldwide injection technique questionnaire study: population parameters and injection practices.</a:t>
            </a:r>
            <a:r>
              <a:rPr lang="en-US" sz="1100" dirty="0" smtClean="0">
                <a:solidFill>
                  <a:prstClr val="black"/>
                </a:solidFill>
              </a:rPr>
              <a:t> Paper presented at the Mayo Clinic Proceedings.</a:t>
            </a:r>
          </a:p>
          <a:p>
            <a:pPr lvl="0"/>
            <a:endParaRPr lang="en-US" sz="1100" i="1" dirty="0">
              <a:solidFill>
                <a:prstClr val="black"/>
              </a:solidFill>
            </a:endParaRPr>
          </a:p>
        </p:txBody>
      </p:sp>
      <p:sp>
        <p:nvSpPr>
          <p:cNvPr id="10" name="Rounded Rectangle 9"/>
          <p:cNvSpPr/>
          <p:nvPr/>
        </p:nvSpPr>
        <p:spPr>
          <a:xfrm>
            <a:off x="411126" y="2594344"/>
            <a:ext cx="8513053" cy="221610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Approximately </a:t>
            </a: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the patients worldwide</a:t>
            </a:r>
          </a:p>
          <a:p>
            <a:pPr algn="ctr"/>
            <a:r>
              <a:rPr lang="en-US" sz="3200" dirty="0">
                <a:latin typeface="Times New Roman" panose="02020603050405020304" pitchFamily="18" charset="0"/>
                <a:cs typeface="Times New Roman" panose="02020603050405020304" pitchFamily="18" charset="0"/>
              </a:rPr>
              <a:t>use their needles </a:t>
            </a:r>
            <a:r>
              <a:rPr lang="en-US" sz="3200" b="1" dirty="0">
                <a:solidFill>
                  <a:srgbClr val="FFFF00"/>
                </a:solidFill>
                <a:latin typeface="Times New Roman" panose="02020603050405020304" pitchFamily="18" charset="0"/>
                <a:cs typeface="Times New Roman" panose="02020603050405020304" pitchFamily="18" charset="0"/>
              </a:rPr>
              <a:t>more than once</a:t>
            </a:r>
          </a:p>
        </p:txBody>
      </p:sp>
    </p:spTree>
    <p:extLst>
      <p:ext uri="{BB962C8B-B14F-4D97-AF65-F5344CB8AC3E}">
        <p14:creationId xmlns:p14="http://schemas.microsoft.com/office/powerpoint/2010/main" val="4162339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240" y="152238"/>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Needle </a:t>
            </a:r>
            <a:r>
              <a:rPr lang="en-US" sz="3600" dirty="0" smtClean="0">
                <a:latin typeface="Times New Roman" panose="02020603050405020304" pitchFamily="18" charset="0"/>
                <a:cs typeface="Times New Roman" panose="02020603050405020304" pitchFamily="18" charset="0"/>
              </a:rPr>
              <a:t>Reuse: </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282792" y="5983703"/>
            <a:ext cx="8578415" cy="600164"/>
          </a:xfrm>
          <a:prstGeom prst="rect">
            <a:avLst/>
          </a:prstGeom>
        </p:spPr>
        <p:txBody>
          <a:bodyPr wrap="square">
            <a:spAutoFit/>
          </a:bodyPr>
          <a:lstStyle/>
          <a:p>
            <a:pPr lvl="0"/>
            <a:r>
              <a:rPr lang="en-US" sz="1100" dirty="0" smtClean="0">
                <a:solidFill>
                  <a:prstClr val="black"/>
                </a:solidFill>
              </a:rPr>
              <a:t>Frid, A. H., Hirsch, L. J., </a:t>
            </a:r>
            <a:r>
              <a:rPr lang="en-US" sz="1100" dirty="0" err="1" smtClean="0">
                <a:solidFill>
                  <a:prstClr val="black"/>
                </a:solidFill>
              </a:rPr>
              <a:t>Menchior</a:t>
            </a:r>
            <a:r>
              <a:rPr lang="en-US" sz="1100" dirty="0" smtClean="0">
                <a:solidFill>
                  <a:prstClr val="black"/>
                </a:solidFill>
              </a:rPr>
              <a:t>, A. R., Morel, D. R., &amp; Strauss, K. W. (2016). </a:t>
            </a:r>
            <a:r>
              <a:rPr lang="en-US" sz="1100" i="1" dirty="0" smtClean="0">
                <a:solidFill>
                  <a:prstClr val="black"/>
                </a:solidFill>
              </a:rPr>
              <a:t>Worldwide injection technique questionnaire study: population parameters and injection practices.</a:t>
            </a:r>
            <a:r>
              <a:rPr lang="en-US" sz="1100" dirty="0" smtClean="0">
                <a:solidFill>
                  <a:prstClr val="black"/>
                </a:solidFill>
              </a:rPr>
              <a:t> Paper presented at the Mayo Clinic Proceedings.</a:t>
            </a:r>
          </a:p>
          <a:p>
            <a:pPr lvl="0"/>
            <a:endParaRPr lang="en-US" sz="1100" i="1" dirty="0">
              <a:solidFill>
                <a:prstClr val="black"/>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80" t="13898" r="1680" b="4182"/>
          <a:stretch/>
        </p:blipFill>
        <p:spPr>
          <a:xfrm>
            <a:off x="804671" y="1261872"/>
            <a:ext cx="7832035" cy="4572000"/>
          </a:xfrm>
          <a:prstGeom prst="rect">
            <a:avLst/>
          </a:prstGeom>
        </p:spPr>
      </p:pic>
      <p:sp>
        <p:nvSpPr>
          <p:cNvPr id="4" name="Rounded Rectangle 3"/>
          <p:cNvSpPr/>
          <p:nvPr/>
        </p:nvSpPr>
        <p:spPr>
          <a:xfrm>
            <a:off x="6327648" y="2176272"/>
            <a:ext cx="676656" cy="392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43472" y="2999232"/>
            <a:ext cx="542544" cy="1297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443472" y="4416552"/>
            <a:ext cx="542544" cy="12979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412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3381" y="6105355"/>
            <a:ext cx="7909537" cy="261610"/>
          </a:xfrm>
          <a:prstGeom prst="rect">
            <a:avLst/>
          </a:prstGeom>
        </p:spPr>
        <p:txBody>
          <a:bodyPr wrap="non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088" y="547488"/>
            <a:ext cx="8462912" cy="5333768"/>
          </a:xfrm>
          <a:prstGeom prst="rect">
            <a:avLst/>
          </a:prstGeom>
        </p:spPr>
      </p:pic>
    </p:spTree>
    <p:extLst>
      <p:ext uri="{BB962C8B-B14F-4D97-AF65-F5344CB8AC3E}">
        <p14:creationId xmlns:p14="http://schemas.microsoft.com/office/powerpoint/2010/main" val="27903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Times New Roman" panose="02020603050405020304" pitchFamily="18" charset="0"/>
                <a:cs typeface="Times New Roman" panose="02020603050405020304" pitchFamily="18" charset="0"/>
              </a:rPr>
              <a:t>Current Challenges</a:t>
            </a:r>
          </a:p>
        </p:txBody>
      </p:sp>
      <p:sp>
        <p:nvSpPr>
          <p:cNvPr id="3" name="Content Placeholder 2"/>
          <p:cNvSpPr>
            <a:spLocks noGrp="1"/>
          </p:cNvSpPr>
          <p:nvPr>
            <p:ph idx="1"/>
          </p:nvPr>
        </p:nvSpPr>
        <p:spPr>
          <a:xfrm>
            <a:off x="340552" y="1294979"/>
            <a:ext cx="8805797" cy="4486274"/>
          </a:xfrm>
        </p:spPr>
        <p:txBody>
          <a:bodyPr>
            <a:normAutofit/>
          </a:bodyPr>
          <a:lstStyle/>
          <a:p>
            <a:pPr>
              <a:lnSpc>
                <a:spcPct val="200000"/>
              </a:lnSpc>
            </a:pPr>
            <a:r>
              <a:rPr lang="en-US" dirty="0">
                <a:latin typeface="Times New Roman" panose="02020603050405020304" pitchFamily="18" charset="0"/>
                <a:cs typeface="Times New Roman" panose="02020603050405020304" pitchFamily="18" charset="0"/>
              </a:rPr>
              <a:t>HbA1c has been drifting up over the last 18 months from 7.8% to her most recent value of 8.4%</a:t>
            </a:r>
          </a:p>
          <a:p>
            <a:pPr>
              <a:lnSpc>
                <a:spcPct val="200000"/>
              </a:lnSpc>
            </a:pPr>
            <a:r>
              <a:rPr lang="en-US" dirty="0" smtClean="0">
                <a:latin typeface="Times New Roman" panose="02020603050405020304" pitchFamily="18" charset="0"/>
                <a:cs typeface="Times New Roman" panose="02020603050405020304" pitchFamily="18" charset="0"/>
              </a:rPr>
              <a:t>Unexplained </a:t>
            </a:r>
            <a:r>
              <a:rPr lang="en-US" dirty="0">
                <a:latin typeface="Times New Roman" panose="02020603050405020304" pitchFamily="18" charset="0"/>
                <a:cs typeface="Times New Roman" panose="02020603050405020304" pitchFamily="18" charset="0"/>
              </a:rPr>
              <a:t>glycaemic </a:t>
            </a:r>
            <a:r>
              <a:rPr lang="en-US" dirty="0" smtClean="0">
                <a:latin typeface="Times New Roman" panose="02020603050405020304" pitchFamily="18" charset="0"/>
                <a:cs typeface="Times New Roman" panose="02020603050405020304" pitchFamily="18" charset="0"/>
              </a:rPr>
              <a:t>variability</a:t>
            </a:r>
            <a:endParaRPr lang="en-US" dirty="0">
              <a:latin typeface="Times New Roman" panose="02020603050405020304" pitchFamily="18" charset="0"/>
              <a:cs typeface="Times New Roman" panose="02020603050405020304" pitchFamily="18" charset="0"/>
            </a:endParaRPr>
          </a:p>
          <a:p>
            <a:pPr>
              <a:lnSpc>
                <a:spcPct val="200000"/>
              </a:lnSpc>
            </a:pPr>
            <a:r>
              <a:rPr lang="en-US" dirty="0">
                <a:latin typeface="Times New Roman" panose="02020603050405020304" pitchFamily="18" charset="0"/>
                <a:cs typeface="Times New Roman" panose="02020603050405020304" pitchFamily="18" charset="0"/>
              </a:rPr>
              <a:t>Occasional episodes of unexplained hypoglycaemia.</a:t>
            </a:r>
          </a:p>
        </p:txBody>
      </p:sp>
      <p:sp>
        <p:nvSpPr>
          <p:cNvPr id="4" name="Rounded Rectangle 3"/>
          <p:cNvSpPr/>
          <p:nvPr/>
        </p:nvSpPr>
        <p:spPr>
          <a:xfrm>
            <a:off x="628650" y="5361141"/>
            <a:ext cx="7389630" cy="1283692"/>
          </a:xfrm>
          <a:prstGeom prst="roundRect">
            <a:avLst/>
          </a:prstGeom>
          <a:solidFill>
            <a:srgbClr val="00206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dirty="0">
                <a:solidFill>
                  <a:srgbClr val="FFFF00"/>
                </a:solidFill>
                <a:latin typeface="Times New Roman" panose="02020603050405020304" pitchFamily="18" charset="0"/>
                <a:cs typeface="Times New Roman" panose="02020603050405020304" pitchFamily="18" charset="0"/>
              </a:rPr>
              <a:t>How would you </a:t>
            </a:r>
            <a:r>
              <a:rPr lang="en-US" sz="4000" dirty="0" smtClean="0">
                <a:solidFill>
                  <a:srgbClr val="FFFF00"/>
                </a:solidFill>
                <a:latin typeface="Times New Roman" panose="02020603050405020304" pitchFamily="18" charset="0"/>
                <a:cs typeface="Times New Roman" panose="02020603050405020304" pitchFamily="18" charset="0"/>
              </a:rPr>
              <a:t>help </a:t>
            </a:r>
            <a:r>
              <a:rPr lang="en-US" sz="4000" dirty="0">
                <a:solidFill>
                  <a:srgbClr val="FFFF00"/>
                </a:solidFill>
                <a:latin typeface="Times New Roman" panose="02020603050405020304" pitchFamily="18" charset="0"/>
                <a:cs typeface="Times New Roman" panose="02020603050405020304" pitchFamily="18" charset="0"/>
              </a:rPr>
              <a:t>her?</a:t>
            </a:r>
          </a:p>
        </p:txBody>
      </p:sp>
    </p:spTree>
    <p:extLst>
      <p:ext uri="{BB962C8B-B14F-4D97-AF65-F5344CB8AC3E}">
        <p14:creationId xmlns:p14="http://schemas.microsoft.com/office/powerpoint/2010/main" val="34890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Proper Use of Syringes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Patients should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avoid</a:t>
            </a:r>
            <a:r>
              <a:rPr lang="en-US" dirty="0">
                <a:latin typeface="Times New Roman" panose="02020603050405020304" pitchFamily="18" charset="0"/>
                <a:cs typeface="Times New Roman" panose="02020603050405020304" pitchFamily="18" charset="0"/>
              </a:rPr>
              <a:t> using syringes with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detachable needles.</a:t>
            </a:r>
          </a:p>
          <a:p>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Permanently attached </a:t>
            </a:r>
            <a:r>
              <a:rPr lang="en-US" dirty="0">
                <a:latin typeface="Times New Roman" panose="02020603050405020304" pitchFamily="18" charset="0"/>
                <a:cs typeface="Times New Roman" panose="02020603050405020304" pitchFamily="18" charset="0"/>
              </a:rPr>
              <a:t>needle syringes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r>
              <a:rPr lang="en-US"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far less dead space: Better dose accuracy</a:t>
            </a:r>
          </a:p>
        </p:txBody>
      </p:sp>
      <p:sp>
        <p:nvSpPr>
          <p:cNvPr id="4" name="Rectangle 3"/>
          <p:cNvSpPr/>
          <p:nvPr/>
        </p:nvSpPr>
        <p:spPr>
          <a:xfrm>
            <a:off x="628650" y="6311899"/>
            <a:ext cx="9697330" cy="261610"/>
          </a:xfrm>
          <a:prstGeom prst="rect">
            <a:avLst/>
          </a:prstGeom>
        </p:spPr>
        <p:txBody>
          <a:bodyPr wrap="square">
            <a:spAutoFit/>
          </a:bodyPr>
          <a:lstStyle/>
          <a:p>
            <a:r>
              <a:rPr lang="en-US" sz="1100" dirty="0"/>
              <a:t>Ginsberg, B. H. (2009). Factors Affecting Blood Glucose Monitoring: Sources of Errors in Measurement. </a:t>
            </a:r>
            <a:r>
              <a:rPr lang="fr-FR" sz="1100" i="1" dirty="0"/>
              <a:t>J Diabetes </a:t>
            </a:r>
            <a:r>
              <a:rPr lang="fr-FR" sz="1100" i="1" dirty="0" err="1"/>
              <a:t>Sci</a:t>
            </a:r>
            <a:r>
              <a:rPr lang="fr-FR" sz="1100" i="1" dirty="0"/>
              <a:t> </a:t>
            </a:r>
            <a:r>
              <a:rPr lang="fr-FR" sz="1100" i="1" dirty="0" err="1"/>
              <a:t>Technol</a:t>
            </a:r>
            <a:r>
              <a:rPr lang="fr-FR" sz="1100" i="1" dirty="0"/>
              <a:t>, 3</a:t>
            </a:r>
            <a:r>
              <a:rPr lang="fr-FR" sz="1100" dirty="0"/>
              <a:t>(4), 903-913. </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1704" b="39693"/>
          <a:stretch/>
        </p:blipFill>
        <p:spPr>
          <a:xfrm>
            <a:off x="628650" y="4360688"/>
            <a:ext cx="6350000" cy="1816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699" y="4540152"/>
            <a:ext cx="1457345" cy="1457345"/>
          </a:xfrm>
          <a:prstGeom prst="rect">
            <a:avLst/>
          </a:prstGeom>
        </p:spPr>
      </p:pic>
    </p:spTree>
    <p:extLst>
      <p:ext uri="{BB962C8B-B14F-4D97-AF65-F5344CB8AC3E}">
        <p14:creationId xmlns:p14="http://schemas.microsoft.com/office/powerpoint/2010/main" val="11702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939"/>
            <a:ext cx="78867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Cloudy Insulin Resuspension</a:t>
            </a:r>
          </a:p>
        </p:txBody>
      </p:sp>
      <p:graphicFrame>
        <p:nvGraphicFramePr>
          <p:cNvPr id="4" name="Diagram 3"/>
          <p:cNvGraphicFramePr/>
          <p:nvPr>
            <p:extLst>
              <p:ext uri="{D42A27DB-BD31-4B8C-83A1-F6EECF244321}">
                <p14:modId xmlns:p14="http://schemas.microsoft.com/office/powerpoint/2010/main" val="3403609652"/>
              </p:ext>
            </p:extLst>
          </p:nvPr>
        </p:nvGraphicFramePr>
        <p:xfrm>
          <a:off x="628650" y="1690689"/>
          <a:ext cx="8131126" cy="381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22677" y="6048161"/>
            <a:ext cx="8743071" cy="261610"/>
          </a:xfrm>
          <a:prstGeom prst="rect">
            <a:avLst/>
          </a:prstGeom>
        </p:spPr>
        <p:txBody>
          <a:bodyPr wrap="square">
            <a:spAutoFit/>
          </a:bodyPr>
          <a:lstStyle/>
          <a:p>
            <a:pPr algn="ctr"/>
            <a:r>
              <a:rPr lang="en-US" sz="1100" dirty="0"/>
              <a:t>Frid, A. H., et al. (2016). New Insulin Delivery Recommendations. Mayo </a:t>
            </a:r>
            <a:r>
              <a:rPr lang="en-US" sz="1100" dirty="0" err="1"/>
              <a:t>Clin</a:t>
            </a:r>
            <a:r>
              <a:rPr lang="en-US" sz="1100" dirty="0"/>
              <a:t> Proc, 91(9), 1231-1255. doi:10.1016/j.mayocp.2016.06.010</a:t>
            </a:r>
          </a:p>
        </p:txBody>
      </p:sp>
    </p:spTree>
    <p:extLst>
      <p:ext uri="{BB962C8B-B14F-4D97-AF65-F5344CB8AC3E}">
        <p14:creationId xmlns:p14="http://schemas.microsoft.com/office/powerpoint/2010/main" val="23816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Cloudy Insulin Resuspension</a:t>
            </a:r>
          </a:p>
        </p:txBody>
      </p:sp>
      <p:sp>
        <p:nvSpPr>
          <p:cNvPr id="3" name="Content Placeholder 2"/>
          <p:cNvSpPr>
            <a:spLocks noGrp="1"/>
          </p:cNvSpPr>
          <p:nvPr>
            <p:ph idx="1"/>
          </p:nvPr>
        </p:nvSpPr>
        <p:spPr>
          <a:xfrm>
            <a:off x="379828" y="1997612"/>
            <a:ext cx="8496886" cy="433285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Avoid Vigorous shaking</a:t>
            </a:r>
          </a:p>
          <a:p>
            <a:pPr>
              <a:lnSpc>
                <a:spcPct val="150000"/>
              </a:lnSpc>
            </a:pPr>
            <a:r>
              <a:rPr lang="en-US" sz="2400" dirty="0">
                <a:latin typeface="Times New Roman" panose="02020603050405020304" pitchFamily="18" charset="0"/>
                <a:cs typeface="Times New Roman" panose="02020603050405020304" pitchFamily="18" charset="0"/>
              </a:rPr>
              <a:t>Gently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roll &amp; </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nSpc>
                <a:spcPct val="150000"/>
              </a:lnSpc>
            </a:pPr>
            <a:r>
              <a:rPr lang="en-US" dirty="0">
                <a:latin typeface="Times New Roman" panose="02020603050405020304" pitchFamily="18" charset="0"/>
                <a:cs typeface="Times New Roman" panose="02020603050405020304" pitchFamily="18" charset="0"/>
              </a:rPr>
              <a:t>Tipping: full up-down motion of the pen or vial</a:t>
            </a:r>
          </a:p>
          <a:p>
            <a:pPr lvl="1">
              <a:lnSpc>
                <a:spcPct val="150000"/>
              </a:lnSpc>
            </a:pPr>
            <a:r>
              <a:rPr lang="en-US" dirty="0">
                <a:latin typeface="Times New Roman" panose="02020603050405020304" pitchFamily="18" charset="0"/>
                <a:cs typeface="Times New Roman" panose="02020603050405020304" pitchFamily="18" charset="0"/>
              </a:rPr>
              <a:t>Rolling: full rotation cycle between the </a:t>
            </a:r>
            <a:r>
              <a:rPr lang="en-US" dirty="0" smtClean="0">
                <a:latin typeface="Times New Roman" panose="02020603050405020304" pitchFamily="18" charset="0"/>
                <a:cs typeface="Times New Roman" panose="02020603050405020304" pitchFamily="18" charset="0"/>
              </a:rPr>
              <a:t>palms</a:t>
            </a:r>
          </a:p>
          <a:p>
            <a:pPr>
              <a:lnSpc>
                <a:spcPct val="150000"/>
              </a:lnSpc>
            </a:pPr>
            <a:r>
              <a:rPr lang="en-US" sz="2400" dirty="0" smtClean="0">
                <a:latin typeface="Times New Roman" panose="02020603050405020304" pitchFamily="18" charset="0"/>
                <a:cs typeface="Times New Roman" panose="02020603050405020304" pitchFamily="18" charset="0"/>
              </a:rPr>
              <a:t>Visual </a:t>
            </a:r>
            <a:r>
              <a:rPr lang="en-US" sz="2400" dirty="0">
                <a:latin typeface="Times New Roman" panose="02020603050405020304" pitchFamily="18" charset="0"/>
                <a:cs typeface="Times New Roman" panose="02020603050405020304" pitchFamily="18" charset="0"/>
              </a:rPr>
              <a:t>Confirmation</a:t>
            </a: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79828" y="5781821"/>
            <a:ext cx="8623495" cy="600164"/>
          </a:xfrm>
          <a:prstGeom prst="rect">
            <a:avLst/>
          </a:prstGeom>
        </p:spPr>
        <p:txBody>
          <a:bodyPr wrap="square">
            <a:spAutoFit/>
          </a:bodyPr>
          <a:lstStyle/>
          <a:p>
            <a:r>
              <a:rPr lang="en-US" sz="1100" dirty="0"/>
              <a:t>Frid, A. H., et al. (2016). New Insulin Delivery Recommendations. Mayo </a:t>
            </a:r>
            <a:r>
              <a:rPr lang="en-US" sz="1100" dirty="0" err="1"/>
              <a:t>Clin</a:t>
            </a:r>
            <a:r>
              <a:rPr lang="en-US" sz="1100" dirty="0"/>
              <a:t> Proc, 91(9), 1231-1255. </a:t>
            </a:r>
            <a:r>
              <a:rPr lang="en-US" sz="1100" dirty="0" smtClean="0"/>
              <a:t>doi:10.1016/j.mayocp.2016.06.010</a:t>
            </a:r>
            <a:endParaRPr lang="en-US" sz="1100" dirty="0"/>
          </a:p>
          <a:p>
            <a:r>
              <a:rPr lang="en-US" sz="1100" dirty="0" err="1" smtClean="0"/>
              <a:t>Saltiel-Berzin</a:t>
            </a:r>
            <a:r>
              <a:rPr lang="en-US" sz="1100" dirty="0" smtClean="0"/>
              <a:t>, R., et al. (2012). Translating the research in insulin injection technique: implications for practice. </a:t>
            </a:r>
            <a:r>
              <a:rPr lang="en-US" sz="1100" i="1" dirty="0" smtClean="0"/>
              <a:t>Diabetes </a:t>
            </a:r>
            <a:r>
              <a:rPr lang="en-US" sz="1100" i="1" dirty="0" err="1" smtClean="0"/>
              <a:t>Educ</a:t>
            </a:r>
            <a:r>
              <a:rPr lang="en-US" sz="1100" i="1" dirty="0" smtClean="0"/>
              <a:t>, 38</a:t>
            </a:r>
            <a:r>
              <a:rPr lang="en-US" sz="1100" dirty="0" smtClean="0"/>
              <a:t>(5), 635-643. doi:10.1177/0145721712455107</a:t>
            </a:r>
          </a:p>
        </p:txBody>
      </p:sp>
    </p:spTree>
    <p:extLst>
      <p:ext uri="{BB962C8B-B14F-4D97-AF65-F5344CB8AC3E}">
        <p14:creationId xmlns:p14="http://schemas.microsoft.com/office/powerpoint/2010/main" val="368688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txEl>
                                              <p:pRg st="0" end="0"/>
                                            </p:txEl>
                                          </p:spTgt>
                                        </p:tgtEl>
                                      </p:cBhvr>
                                    </p:animEffect>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xEl>
                                              <p:pRg st="2" end="2"/>
                                            </p:txEl>
                                          </p:spTgt>
                                        </p:tgtEl>
                                      </p:cBhvr>
                                    </p:animEffect>
                                    <p:set>
                                      <p:cBhvr>
                                        <p:cTn id="40" dur="1" fill="hold">
                                          <p:stCondLst>
                                            <p:cond delay="499"/>
                                          </p:stCondLst>
                                        </p:cTn>
                                        <p:tgtEl>
                                          <p:spTgt spid="3">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3" end="3"/>
                                            </p:txEl>
                                          </p:spTgt>
                                        </p:tgtEl>
                                      </p:cBhvr>
                                    </p:animEffect>
                                    <p:set>
                                      <p:cBhvr>
                                        <p:cTn id="4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
                                            <p:txEl>
                                              <p:pRg st="4" end="4"/>
                                            </p:txEl>
                                          </p:spTgt>
                                        </p:tgtEl>
                                      </p:cBhvr>
                                    </p:animEffect>
                                    <p:set>
                                      <p:cBhvr>
                                        <p:cTn id="4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03" y="2690160"/>
            <a:ext cx="8799217" cy="3201914"/>
          </a:xfrm>
          <a:prstGeom prst="roundRect">
            <a:avLst>
              <a:gd name="adj" fmla="val 8594"/>
            </a:avLst>
          </a:prstGeom>
          <a:solidFill>
            <a:srgbClr val="FFFFFF">
              <a:shade val="85000"/>
            </a:srgbClr>
          </a:solidFill>
          <a:ln>
            <a:noFill/>
          </a:ln>
          <a:effectLst/>
        </p:spPr>
      </p:pic>
      <p:sp>
        <p:nvSpPr>
          <p:cNvPr id="3" name="Rounded Rectangle 2"/>
          <p:cNvSpPr/>
          <p:nvPr/>
        </p:nvSpPr>
        <p:spPr>
          <a:xfrm>
            <a:off x="263613" y="1885506"/>
            <a:ext cx="2011754" cy="680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Rolling: </a:t>
            </a:r>
          </a:p>
          <a:p>
            <a:pPr algn="ctr"/>
            <a:r>
              <a:rPr lang="en-US" sz="2000" b="1" dirty="0" smtClean="0">
                <a:solidFill>
                  <a:srgbClr val="FFFF00"/>
                </a:solidFill>
                <a:effectLst>
                  <a:outerShdw blurRad="38100" dist="38100" dir="2700000" algn="tl">
                    <a:srgbClr val="000000">
                      <a:alpha val="43137"/>
                    </a:srgbClr>
                  </a:outerShdw>
                </a:effectLst>
              </a:rPr>
              <a:t>10 times</a:t>
            </a:r>
            <a:endParaRPr lang="en-US" sz="2000" b="1" dirty="0">
              <a:solidFill>
                <a:srgbClr val="FFFF00"/>
              </a:solidFill>
            </a:endParaRPr>
          </a:p>
        </p:txBody>
      </p:sp>
      <p:sp>
        <p:nvSpPr>
          <p:cNvPr id="4" name="Rounded Rectangle 3"/>
          <p:cNvSpPr/>
          <p:nvPr/>
        </p:nvSpPr>
        <p:spPr>
          <a:xfrm>
            <a:off x="3754636" y="1885506"/>
            <a:ext cx="2011754" cy="680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Tipping: </a:t>
            </a:r>
          </a:p>
          <a:p>
            <a:pPr algn="ctr"/>
            <a:r>
              <a:rPr lang="en-US" sz="2000" b="1" dirty="0" smtClean="0">
                <a:solidFill>
                  <a:srgbClr val="FFFF00"/>
                </a:solidFill>
                <a:effectLst>
                  <a:outerShdw blurRad="38100" dist="38100" dir="2700000" algn="tl">
                    <a:srgbClr val="000000">
                      <a:alpha val="43137"/>
                    </a:srgbClr>
                  </a:outerShdw>
                </a:effectLst>
              </a:rPr>
              <a:t>10 times</a:t>
            </a:r>
            <a:endParaRPr lang="en-US" sz="2000" b="1" dirty="0">
              <a:solidFill>
                <a:srgbClr val="FFFF00"/>
              </a:solidFill>
            </a:endParaRPr>
          </a:p>
        </p:txBody>
      </p:sp>
      <p:sp>
        <p:nvSpPr>
          <p:cNvPr id="6" name="Rounded Rectangle 5"/>
          <p:cNvSpPr/>
          <p:nvPr/>
        </p:nvSpPr>
        <p:spPr>
          <a:xfrm>
            <a:off x="6877065" y="1885506"/>
            <a:ext cx="2011754" cy="680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rPr>
              <a:t>Visual Confirmation</a:t>
            </a:r>
            <a:endParaRPr lang="en-US" sz="2000" b="1" dirty="0">
              <a:solidFill>
                <a:srgbClr val="FFFF00"/>
              </a:solidFill>
            </a:endParaRPr>
          </a:p>
        </p:txBody>
      </p:sp>
      <p:sp>
        <p:nvSpPr>
          <p:cNvPr id="2" name="Rectangle 1"/>
          <p:cNvSpPr/>
          <p:nvPr/>
        </p:nvSpPr>
        <p:spPr>
          <a:xfrm>
            <a:off x="1521976" y="669444"/>
            <a:ext cx="6200736" cy="707886"/>
          </a:xfrm>
          <a:prstGeom prst="rect">
            <a:avLst/>
          </a:prstGeom>
        </p:spPr>
        <p:txBody>
          <a:bodyPr wrap="none">
            <a:sp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Cloudy Insulin Resuspension</a:t>
            </a:r>
            <a:endParaRPr lang="en-US" dirty="0"/>
          </a:p>
        </p:txBody>
      </p:sp>
    </p:spTree>
    <p:extLst>
      <p:ext uri="{BB962C8B-B14F-4D97-AF65-F5344CB8AC3E}">
        <p14:creationId xmlns:p14="http://schemas.microsoft.com/office/powerpoint/2010/main" val="373367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Bleeding and Bruising</a:t>
            </a:r>
          </a:p>
        </p:txBody>
      </p:sp>
      <p:sp>
        <p:nvSpPr>
          <p:cNvPr id="3" name="Content Placeholder 2"/>
          <p:cNvSpPr>
            <a:spLocks noGrp="1"/>
          </p:cNvSpPr>
          <p:nvPr>
            <p:ph idx="1"/>
          </p:nvPr>
        </p:nvSpPr>
        <p:spPr>
          <a:xfrm>
            <a:off x="292017" y="1239427"/>
            <a:ext cx="7886700" cy="4351338"/>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Reassurance</a:t>
            </a:r>
          </a:p>
          <a:p>
            <a:pPr lvl="1">
              <a:lnSpc>
                <a:spcPct val="150000"/>
              </a:lnSpc>
            </a:pPr>
            <a:r>
              <a:rPr lang="en-US" sz="2000" dirty="0" smtClean="0">
                <a:latin typeface="Times New Roman" panose="02020603050405020304" pitchFamily="18" charset="0"/>
                <a:cs typeface="Times New Roman" panose="02020603050405020304" pitchFamily="18" charset="0"/>
              </a:rPr>
              <a:t>No significant clinical consequences</a:t>
            </a:r>
          </a:p>
          <a:p>
            <a:pPr>
              <a:lnSpc>
                <a:spcPct val="150000"/>
              </a:lnSpc>
            </a:pPr>
            <a:r>
              <a:rPr lang="en-US" sz="2400" dirty="0" smtClean="0">
                <a:latin typeface="Times New Roman" panose="02020603050405020304" pitchFamily="18" charset="0"/>
                <a:cs typeface="Times New Roman" panose="02020603050405020304" pitchFamily="18" charset="0"/>
              </a:rPr>
              <a:t>Excessive or frequent episodes:</a:t>
            </a:r>
          </a:p>
          <a:p>
            <a:pPr lvl="1">
              <a:lnSpc>
                <a:spcPct val="150000"/>
              </a:lnSpc>
            </a:pPr>
            <a:r>
              <a:rPr lang="en-US" sz="2000" dirty="0" smtClean="0">
                <a:latin typeface="Times New Roman" panose="02020603050405020304" pitchFamily="18" charset="0"/>
                <a:cs typeface="Times New Roman" panose="02020603050405020304" pitchFamily="18" charset="0"/>
              </a:rPr>
              <a:t>Injection Technique review</a:t>
            </a:r>
          </a:p>
          <a:p>
            <a:pPr lvl="1">
              <a:lnSpc>
                <a:spcPct val="150000"/>
              </a:lnSpc>
            </a:pPr>
            <a:r>
              <a:rPr lang="en-US" sz="2000" dirty="0" smtClean="0">
                <a:latin typeface="Times New Roman" panose="02020603050405020304" pitchFamily="18" charset="0"/>
                <a:cs typeface="Times New Roman" panose="02020603050405020304" pitchFamily="18" charset="0"/>
              </a:rPr>
              <a:t>Coagulopathy/ Drug History</a:t>
            </a:r>
            <a:endParaRPr lang="en-US" sz="2000" dirty="0">
              <a:latin typeface="Times New Roman" panose="02020603050405020304" pitchFamily="18" charset="0"/>
              <a:cs typeface="Times New Roman" panose="02020603050405020304" pitchFamily="18" charset="0"/>
            </a:endParaRPr>
          </a:p>
          <a:p>
            <a:pPr lvl="1">
              <a:lnSpc>
                <a:spcPct val="150000"/>
              </a:lnSpc>
            </a:pP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614" b="51849"/>
          <a:stretch/>
        </p:blipFill>
        <p:spPr>
          <a:xfrm>
            <a:off x="5084849" y="4242082"/>
            <a:ext cx="3697644" cy="2148071"/>
          </a:xfrm>
          <a:prstGeom prst="rect">
            <a:avLst/>
          </a:prstGeom>
        </p:spPr>
      </p:pic>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0664" r="1153"/>
          <a:stretch/>
        </p:blipFill>
        <p:spPr>
          <a:xfrm>
            <a:off x="482240" y="4189214"/>
            <a:ext cx="3753127" cy="2200939"/>
          </a:xfrm>
          <a:prstGeom prst="rect">
            <a:avLst/>
          </a:prstGeom>
        </p:spPr>
      </p:pic>
      <p:sp>
        <p:nvSpPr>
          <p:cNvPr id="7" name="Rectangle 6"/>
          <p:cNvSpPr/>
          <p:nvPr/>
        </p:nvSpPr>
        <p:spPr>
          <a:xfrm>
            <a:off x="292017" y="6390153"/>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smtClean="0">
                <a:latin typeface="Times New Roman" panose="02020603050405020304" pitchFamily="18" charset="0"/>
                <a:cs typeface="Times New Roman" panose="02020603050405020304" pitchFamily="18" charset="0"/>
              </a:rPr>
              <a:t>UK </a:t>
            </a:r>
            <a:r>
              <a:rPr lang="en-US" sz="1050" dirty="0" smtClean="0">
                <a:latin typeface="Times New Roman" panose="02020603050405020304" pitchFamily="18" charset="0"/>
                <a:cs typeface="Times New Roman" panose="02020603050405020304" pitchFamily="18" charset="0"/>
              </a:rPr>
              <a:t>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7586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Insulin Leakage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7277" y="1690689"/>
            <a:ext cx="7886700" cy="4351338"/>
          </a:xfrm>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Leakage at </a:t>
            </a:r>
            <a:r>
              <a:rPr lang="en-US" sz="2400" b="1" dirty="0" smtClean="0">
                <a:latin typeface="Times New Roman" panose="02020603050405020304" pitchFamily="18" charset="0"/>
                <a:cs typeface="Times New Roman" panose="02020603050405020304" pitchFamily="18" charset="0"/>
              </a:rPr>
              <a:t>cartridge pen and pen needle connection</a:t>
            </a:r>
            <a:endParaRPr lang="en-US" b="1" dirty="0" smtClean="0">
              <a:latin typeface="Times New Roman" panose="02020603050405020304" pitchFamily="18" charset="0"/>
              <a:cs typeface="Times New Roman" panose="02020603050405020304" pitchFamily="18" charset="0"/>
            </a:endParaRPr>
          </a:p>
          <a:p>
            <a:pPr lvl="1">
              <a:lnSpc>
                <a:spcPct val="150000"/>
              </a:lnSpc>
            </a:pPr>
            <a:r>
              <a:rPr lang="en-US" dirty="0" smtClean="0">
                <a:latin typeface="Times New Roman" panose="02020603050405020304" pitchFamily="18" charset="0"/>
                <a:cs typeface="Times New Roman" panose="02020603050405020304" pitchFamily="18" charset="0"/>
              </a:rPr>
              <a:t>ISO-Certified pen needle compatible with insulin pens</a:t>
            </a:r>
          </a:p>
          <a:p>
            <a:pPr lvl="1">
              <a:lnSpc>
                <a:spcPct val="150000"/>
              </a:lnSpc>
            </a:pPr>
            <a:r>
              <a:rPr lang="en-US" dirty="0">
                <a:latin typeface="Times New Roman" panose="02020603050405020304" pitchFamily="18" charset="0"/>
                <a:cs typeface="Times New Roman" panose="02020603050405020304" pitchFamily="18" charset="0"/>
              </a:rPr>
              <a:t>Position the PN along the axis of the pen before screwing or snapping it </a:t>
            </a:r>
            <a:r>
              <a:rPr lang="en-US" dirty="0" smtClean="0">
                <a:latin typeface="Times New Roman" panose="02020603050405020304" pitchFamily="18" charset="0"/>
                <a:cs typeface="Times New Roman" panose="02020603050405020304" pitchFamily="18" charset="0"/>
              </a:rPr>
              <a:t>on</a:t>
            </a:r>
          </a:p>
          <a:p>
            <a:pPr lvl="1">
              <a:lnSpc>
                <a:spcPct val="150000"/>
              </a:lnSpc>
            </a:pPr>
            <a:r>
              <a:rPr lang="en-US" dirty="0">
                <a:latin typeface="Times New Roman" panose="02020603050405020304" pitchFamily="18" charset="0"/>
                <a:cs typeface="Times New Roman" panose="02020603050405020304" pitchFamily="18" charset="0"/>
              </a:rPr>
              <a:t>Pierce straight through the septum of the </a:t>
            </a:r>
            <a:r>
              <a:rPr lang="en-US" dirty="0" smtClean="0">
                <a:latin typeface="Times New Roman" panose="02020603050405020304" pitchFamily="18" charset="0"/>
                <a:cs typeface="Times New Roman" panose="02020603050405020304" pitchFamily="18" charset="0"/>
              </a:rPr>
              <a:t>cartridge</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92017" y="6390153"/>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err="1" smtClean="0">
                <a:latin typeface="Times New Roman" panose="02020603050405020304" pitchFamily="18" charset="0"/>
                <a:cs typeface="Times New Roman" panose="02020603050405020304" pitchFamily="18" charset="0"/>
              </a:rPr>
              <a:t>uk</a:t>
            </a:r>
            <a:r>
              <a:rPr lang="en-US" sz="1050" dirty="0" smtClean="0">
                <a:latin typeface="Times New Roman" panose="02020603050405020304" pitchFamily="18" charset="0"/>
                <a:cs typeface="Times New Roman" panose="02020603050405020304" pitchFamily="18" charset="0"/>
              </a:rPr>
              <a:t> 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Insulin Leakage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2017" y="1690689"/>
            <a:ext cx="7886700" cy="4351338"/>
          </a:xfrm>
        </p:spPr>
        <p:txBody>
          <a:bodyPr>
            <a:normAutofit fontScale="92500"/>
          </a:bodyPr>
          <a:lstStyle/>
          <a:p>
            <a:pPr>
              <a:lnSpc>
                <a:spcPct val="150000"/>
              </a:lnSpc>
            </a:pPr>
            <a:r>
              <a:rPr lang="en-US" dirty="0" smtClean="0">
                <a:latin typeface="Times New Roman" panose="02020603050405020304" pitchFamily="18" charset="0"/>
                <a:cs typeface="Times New Roman" panose="02020603050405020304" pitchFamily="18" charset="0"/>
              </a:rPr>
              <a:t>Skin Leakage</a:t>
            </a:r>
          </a:p>
          <a:p>
            <a:pPr lvl="1">
              <a:lnSpc>
                <a:spcPct val="150000"/>
              </a:lnSpc>
            </a:pPr>
            <a:r>
              <a:rPr lang="en-US" dirty="0">
                <a:latin typeface="Times New Roman" panose="02020603050405020304" pitchFamily="18" charset="0"/>
                <a:cs typeface="Times New Roman" panose="02020603050405020304" pitchFamily="18" charset="0"/>
              </a:rPr>
              <a:t>Use needles with </a:t>
            </a:r>
            <a:r>
              <a:rPr lang="en-US" b="1" dirty="0">
                <a:latin typeface="Times New Roman" panose="02020603050405020304" pitchFamily="18" charset="0"/>
                <a:cs typeface="Times New Roman" panose="02020603050405020304" pitchFamily="18" charset="0"/>
              </a:rPr>
              <a:t>thin-wall or extra thin-wall </a:t>
            </a:r>
            <a:r>
              <a:rPr lang="en-US" dirty="0">
                <a:latin typeface="Times New Roman" panose="02020603050405020304" pitchFamily="18" charset="0"/>
                <a:cs typeface="Times New Roman" panose="02020603050405020304" pitchFamily="18" charset="0"/>
              </a:rPr>
              <a:t>technology</a:t>
            </a:r>
          </a:p>
          <a:p>
            <a:pPr lvl="1">
              <a:lnSpc>
                <a:spcPct val="150000"/>
              </a:lnSpc>
            </a:pPr>
            <a:r>
              <a:rPr lang="en-US" dirty="0">
                <a:latin typeface="Times New Roman" panose="02020603050405020304" pitchFamily="18" charset="0"/>
                <a:cs typeface="Times New Roman" panose="02020603050405020304" pitchFamily="18" charset="0"/>
              </a:rPr>
              <a:t>Count to 10 after the plunger is fully </a:t>
            </a:r>
            <a:r>
              <a:rPr lang="en-US" dirty="0" smtClean="0">
                <a:latin typeface="Times New Roman" panose="02020603050405020304" pitchFamily="18" charset="0"/>
                <a:cs typeface="Times New Roman" panose="02020603050405020304" pitchFamily="18" charset="0"/>
              </a:rPr>
              <a:t>depressed</a:t>
            </a:r>
          </a:p>
          <a:p>
            <a:pPr lvl="1">
              <a:lnSpc>
                <a:spcPct val="150000"/>
              </a:lnSpc>
            </a:pP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A small amount </a:t>
            </a:r>
            <a:r>
              <a:rPr lang="en-US" sz="2500" dirty="0">
                <a:latin typeface="Times New Roman" panose="02020603050405020304" pitchFamily="18" charset="0"/>
                <a:cs typeface="Times New Roman" panose="02020603050405020304" pitchFamily="18" charset="0"/>
              </a:rPr>
              <a:t>of skin leakage (little pearl of liquid at injection site) can be </a:t>
            </a:r>
            <a:r>
              <a:rPr lang="en-US" sz="2500" b="1" dirty="0">
                <a:latin typeface="Times New Roman" panose="02020603050405020304" pitchFamily="18" charset="0"/>
                <a:cs typeface="Times New Roman" panose="02020603050405020304" pitchFamily="18" charset="0"/>
              </a:rPr>
              <a:t>ignored</a:t>
            </a:r>
            <a:r>
              <a:rPr lang="en-US" sz="2500" b="1" dirty="0" smtClean="0">
                <a:latin typeface="Times New Roman" panose="02020603050405020304" pitchFamily="18" charset="0"/>
                <a:cs typeface="Times New Roman" panose="02020603050405020304" pitchFamily="18" charset="0"/>
              </a:rPr>
              <a:t>.</a:t>
            </a:r>
          </a:p>
          <a:p>
            <a:pPr lvl="1">
              <a:lnSpc>
                <a:spcPct val="150000"/>
              </a:lnSpc>
            </a:pPr>
            <a:r>
              <a:rPr lang="en-US" sz="2500" dirty="0">
                <a:latin typeface="Times New Roman" panose="02020603050405020304" pitchFamily="18" charset="0"/>
                <a:cs typeface="Times New Roman" panose="02020603050405020304" pitchFamily="18" charset="0"/>
              </a:rPr>
              <a:t>Frequent skin </a:t>
            </a:r>
            <a:r>
              <a:rPr lang="en-US" sz="2500" dirty="0" smtClean="0">
                <a:latin typeface="Times New Roman" panose="02020603050405020304" pitchFamily="18" charset="0"/>
                <a:cs typeface="Times New Roman" panose="02020603050405020304" pitchFamily="18" charset="0"/>
              </a:rPr>
              <a:t>leakage: </a:t>
            </a:r>
            <a:r>
              <a:rPr lang="en-US" sz="2500" dirty="0">
                <a:latin typeface="Times New Roman" panose="02020603050405020304" pitchFamily="18" charset="0"/>
                <a:cs typeface="Times New Roman" panose="02020603050405020304" pitchFamily="18" charset="0"/>
              </a:rPr>
              <a:t>a direct observation </a:t>
            </a:r>
            <a:r>
              <a:rPr lang="en-US" sz="2500" dirty="0" smtClean="0">
                <a:latin typeface="Times New Roman" panose="02020603050405020304" pitchFamily="18" charset="0"/>
                <a:cs typeface="Times New Roman" panose="02020603050405020304" pitchFamily="18" charset="0"/>
              </a:rPr>
              <a:t>to </a:t>
            </a:r>
            <a:r>
              <a:rPr lang="en-US" sz="2500" dirty="0">
                <a:latin typeface="Times New Roman" panose="02020603050405020304" pitchFamily="18" charset="0"/>
                <a:cs typeface="Times New Roman" panose="02020603050405020304" pitchFamily="18" charset="0"/>
              </a:rPr>
              <a:t>detect possible technique-related issues</a:t>
            </a:r>
          </a:p>
        </p:txBody>
      </p:sp>
      <p:sp>
        <p:nvSpPr>
          <p:cNvPr id="4" name="Rectangle 3"/>
          <p:cNvSpPr/>
          <p:nvPr/>
        </p:nvSpPr>
        <p:spPr>
          <a:xfrm>
            <a:off x="292017" y="6390153"/>
            <a:ext cx="5870787" cy="253916"/>
          </a:xfrm>
          <a:prstGeom prst="rect">
            <a:avLst/>
          </a:prstGeom>
        </p:spPr>
        <p:txBody>
          <a:bodyPr wrap="square">
            <a:spAutoFit/>
          </a:bodyPr>
          <a:lstStyle/>
          <a:p>
            <a:r>
              <a:rPr lang="en-US" sz="1050" dirty="0" smtClean="0">
                <a:latin typeface="Times New Roman" panose="02020603050405020304" pitchFamily="18" charset="0"/>
                <a:cs typeface="Times New Roman" panose="02020603050405020304" pitchFamily="18" charset="0"/>
              </a:rPr>
              <a:t>The </a:t>
            </a:r>
            <a:r>
              <a:rPr lang="en-US" sz="1050" dirty="0" err="1" smtClean="0">
                <a:latin typeface="Times New Roman" panose="02020603050405020304" pitchFamily="18" charset="0"/>
                <a:cs typeface="Times New Roman" panose="02020603050405020304" pitchFamily="18" charset="0"/>
              </a:rPr>
              <a:t>uk</a:t>
            </a:r>
            <a:r>
              <a:rPr lang="en-US" sz="1050" dirty="0" smtClean="0">
                <a:latin typeface="Times New Roman" panose="02020603050405020304" pitchFamily="18" charset="0"/>
                <a:cs typeface="Times New Roman" panose="02020603050405020304" pitchFamily="18" charset="0"/>
              </a:rPr>
              <a:t> injection and infusion technique recommendations-4</a:t>
            </a:r>
            <a:r>
              <a:rPr lang="en-US" sz="1050" baseline="30000" dirty="0" smtClean="0">
                <a:latin typeface="Times New Roman" panose="02020603050405020304" pitchFamily="18" charset="0"/>
                <a:cs typeface="Times New Roman" panose="02020603050405020304" pitchFamily="18" charset="0"/>
              </a:rPr>
              <a:t>th</a:t>
            </a:r>
            <a:r>
              <a:rPr lang="en-US" sz="1050" dirty="0" smtClean="0">
                <a:latin typeface="Times New Roman" panose="02020603050405020304" pitchFamily="18" charset="0"/>
                <a:cs typeface="Times New Roman" panose="02020603050405020304" pitchFamily="18" charset="0"/>
              </a:rPr>
              <a:t> Edition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Splitting Dose: Is it Necessary?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Human insulins:</a:t>
            </a:r>
            <a:r>
              <a:rPr lang="en-US" sz="2400" dirty="0" smtClean="0">
                <a:latin typeface="Times New Roman" panose="02020603050405020304" pitchFamily="18" charset="0"/>
                <a:cs typeface="Times New Roman" panose="02020603050405020304" pitchFamily="18" charset="0"/>
              </a:rPr>
              <a:t> NPH, regular and mixed </a:t>
            </a:r>
            <a:r>
              <a:rPr lang="en-US" sz="2400" dirty="0">
                <a:latin typeface="Times New Roman" panose="02020603050405020304" pitchFamily="18" charset="0"/>
                <a:cs typeface="Times New Roman" panose="02020603050405020304" pitchFamily="18" charset="0"/>
              </a:rPr>
              <a:t>human insulins</a:t>
            </a:r>
            <a:endParaRPr lang="en-US" sz="240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 larger the dose, the more delayed the action </a:t>
            </a:r>
          </a:p>
          <a:p>
            <a:pPr lvl="1"/>
            <a:r>
              <a:rPr lang="en-US" dirty="0" smtClean="0">
                <a:latin typeface="Times New Roman" panose="02020603050405020304" pitchFamily="18" charset="0"/>
                <a:cs typeface="Times New Roman" panose="02020603050405020304" pitchFamily="18" charset="0"/>
              </a:rPr>
              <a:t>A longer, flatter action profile with doses &gt;50 units</a:t>
            </a:r>
          </a:p>
          <a:p>
            <a:pPr lvl="2"/>
            <a:r>
              <a:rPr lang="en-US" dirty="0" smtClean="0">
                <a:latin typeface="Times New Roman" panose="02020603050405020304" pitchFamily="18" charset="0"/>
                <a:cs typeface="Times New Roman" panose="02020603050405020304" pitchFamily="18" charset="0"/>
              </a:rPr>
              <a:t>When injecting &gt;50 units per dose, split the dose into 2 separate injections</a:t>
            </a:r>
          </a:p>
          <a:p>
            <a:endParaRPr lang="en-US" dirty="0"/>
          </a:p>
          <a:p>
            <a:r>
              <a:rPr lang="en-US" dirty="0" smtClean="0">
                <a:latin typeface="Times New Roman" panose="02020603050405020304" pitchFamily="18" charset="0"/>
                <a:cs typeface="Times New Roman" panose="02020603050405020304" pitchFamily="18" charset="0"/>
              </a:rPr>
              <a:t>Analogue insulins: </a:t>
            </a:r>
          </a:p>
          <a:p>
            <a:r>
              <a:rPr lang="en-US" sz="2200" dirty="0" smtClean="0">
                <a:latin typeface="Times New Roman" panose="02020603050405020304" pitchFamily="18" charset="0"/>
                <a:cs typeface="Times New Roman" panose="02020603050405020304" pitchFamily="18" charset="0"/>
              </a:rPr>
              <a:t>Does not appear to be affected by the volume of injection. </a:t>
            </a:r>
          </a:p>
          <a:p>
            <a:r>
              <a:rPr lang="en-US" sz="2200" dirty="0" smtClean="0">
                <a:latin typeface="Times New Roman" panose="02020603050405020304" pitchFamily="18" charset="0"/>
                <a:cs typeface="Times New Roman" panose="02020603050405020304" pitchFamily="18" charset="0"/>
              </a:rPr>
              <a:t>The decision to use 2 injection sites: </a:t>
            </a:r>
          </a:p>
          <a:p>
            <a:pPr lvl="1"/>
            <a:r>
              <a:rPr lang="en-US" sz="1900" dirty="0" smtClean="0">
                <a:latin typeface="Times New Roman" panose="02020603050405020304" pitchFamily="18" charset="0"/>
                <a:cs typeface="Times New Roman" panose="02020603050405020304" pitchFamily="18" charset="0"/>
              </a:rPr>
              <a:t>Function of the device (</a:t>
            </a:r>
            <a:r>
              <a:rPr lang="en-US" sz="1900" dirty="0" err="1" smtClean="0">
                <a:latin typeface="Times New Roman" panose="02020603050405020304" pitchFamily="18" charset="0"/>
                <a:cs typeface="Times New Roman" panose="02020603050405020304" pitchFamily="18" charset="0"/>
              </a:rPr>
              <a:t>i.E.</a:t>
            </a:r>
            <a:r>
              <a:rPr lang="en-US" sz="1900" dirty="0" smtClean="0">
                <a:latin typeface="Times New Roman" panose="02020603050405020304" pitchFamily="18" charset="0"/>
                <a:cs typeface="Times New Roman" panose="02020603050405020304" pitchFamily="18" charset="0"/>
              </a:rPr>
              <a:t> A maximum single dose of 80 units)</a:t>
            </a:r>
          </a:p>
          <a:p>
            <a:pPr lvl="1"/>
            <a:r>
              <a:rPr lang="en-US" sz="1900" dirty="0" smtClean="0">
                <a:latin typeface="Times New Roman" panose="02020603050405020304" pitchFamily="18" charset="0"/>
                <a:cs typeface="Times New Roman" panose="02020603050405020304" pitchFamily="18" charset="0"/>
              </a:rPr>
              <a:t>Discomfort with injection volume</a:t>
            </a:r>
            <a:endParaRPr lang="en-US" sz="19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3796" y="2530549"/>
            <a:ext cx="9080204" cy="2161954"/>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i="1" dirty="0" smtClean="0">
                <a:solidFill>
                  <a:srgbClr val="FFFF00"/>
                </a:solidFill>
                <a:latin typeface="Times New Roman" panose="02020603050405020304" pitchFamily="18" charset="0"/>
                <a:cs typeface="Times New Roman" panose="02020603050405020304" pitchFamily="18" charset="0"/>
              </a:rPr>
              <a:t>Splitting </a:t>
            </a:r>
            <a:r>
              <a:rPr lang="en-US" sz="2400" b="1" i="1" dirty="0">
                <a:solidFill>
                  <a:srgbClr val="FFFF00"/>
                </a:solidFill>
                <a:latin typeface="Times New Roman" panose="02020603050405020304" pitchFamily="18" charset="0"/>
                <a:cs typeface="Times New Roman" panose="02020603050405020304" pitchFamily="18" charset="0"/>
              </a:rPr>
              <a:t>insulin doses </a:t>
            </a:r>
            <a:r>
              <a:rPr lang="en-US" sz="2400" dirty="0">
                <a:solidFill>
                  <a:srgbClr val="FFFF00"/>
                </a:solidFill>
                <a:latin typeface="Times New Roman" panose="02020603050405020304" pitchFamily="18" charset="0"/>
                <a:cs typeface="Times New Roman" panose="02020603050405020304" pitchFamily="18" charset="0"/>
              </a:rPr>
              <a:t>related to the volume of the injection should be </a:t>
            </a:r>
            <a:r>
              <a:rPr lang="en-US" sz="2400" b="1" i="1" dirty="0">
                <a:solidFill>
                  <a:srgbClr val="FFFF00"/>
                </a:solidFill>
                <a:latin typeface="Times New Roman" panose="02020603050405020304" pitchFamily="18" charset="0"/>
                <a:cs typeface="Times New Roman" panose="02020603050405020304" pitchFamily="18" charset="0"/>
              </a:rPr>
              <a:t>individualized</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to each person after </a:t>
            </a:r>
            <a:r>
              <a:rPr lang="en-US" sz="2400" b="1" i="1" dirty="0">
                <a:solidFill>
                  <a:srgbClr val="FFFF00"/>
                </a:solidFill>
                <a:latin typeface="Times New Roman" panose="02020603050405020304" pitchFamily="18" charset="0"/>
                <a:cs typeface="Times New Roman" panose="02020603050405020304" pitchFamily="18" charset="0"/>
              </a:rPr>
              <a:t>consideration of all factors. </a:t>
            </a:r>
          </a:p>
        </p:txBody>
      </p:sp>
    </p:spTree>
    <p:extLst>
      <p:ext uri="{BB962C8B-B14F-4D97-AF65-F5344CB8AC3E}">
        <p14:creationId xmlns:p14="http://schemas.microsoft.com/office/powerpoint/2010/main" val="28848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charRg st="256" end="316"/>
                                            </p:txEl>
                                          </p:spTgt>
                                        </p:tgtEl>
                                        <p:attrNameLst>
                                          <p:attrName>style.visibility</p:attrName>
                                        </p:attrNameLst>
                                      </p:cBhvr>
                                      <p:to>
                                        <p:strVal val="visible"/>
                                      </p:to>
                                    </p:set>
                                    <p:animEffect transition="in" filter="fade">
                                      <p:cBhvr>
                                        <p:cTn id="33" dur="1000"/>
                                        <p:tgtEl>
                                          <p:spTgt spid="3">
                                            <p:txEl>
                                              <p:charRg st="256" end="316"/>
                                            </p:txEl>
                                          </p:spTgt>
                                        </p:tgtEl>
                                      </p:cBhvr>
                                    </p:animEffect>
                                    <p:anim calcmode="lin" valueType="num">
                                      <p:cBhvr>
                                        <p:cTn id="34" dur="1000" fill="hold"/>
                                        <p:tgtEl>
                                          <p:spTgt spid="3">
                                            <p:txEl>
                                              <p:charRg st="256" end="31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charRg st="256" end="31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charRg st="316" end="356"/>
                                            </p:txEl>
                                          </p:spTgt>
                                        </p:tgtEl>
                                        <p:attrNameLst>
                                          <p:attrName>style.visibility</p:attrName>
                                        </p:attrNameLst>
                                      </p:cBhvr>
                                      <p:to>
                                        <p:strVal val="visible"/>
                                      </p:to>
                                    </p:set>
                                    <p:animEffect transition="in" filter="fade">
                                      <p:cBhvr>
                                        <p:cTn id="40" dur="1000"/>
                                        <p:tgtEl>
                                          <p:spTgt spid="3">
                                            <p:txEl>
                                              <p:charRg st="316" end="356"/>
                                            </p:txEl>
                                          </p:spTgt>
                                        </p:tgtEl>
                                      </p:cBhvr>
                                    </p:animEffect>
                                    <p:anim calcmode="lin" valueType="num">
                                      <p:cBhvr>
                                        <p:cTn id="41" dur="1000" fill="hold"/>
                                        <p:tgtEl>
                                          <p:spTgt spid="3">
                                            <p:txEl>
                                              <p:charRg st="316" end="35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charRg st="316" end="35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charRg st="356" end="420"/>
                                            </p:txEl>
                                          </p:spTgt>
                                        </p:tgtEl>
                                        <p:attrNameLst>
                                          <p:attrName>style.visibility</p:attrName>
                                        </p:attrNameLst>
                                      </p:cBhvr>
                                      <p:to>
                                        <p:strVal val="visible"/>
                                      </p:to>
                                    </p:set>
                                    <p:animEffect transition="in" filter="fade">
                                      <p:cBhvr>
                                        <p:cTn id="47" dur="1000"/>
                                        <p:tgtEl>
                                          <p:spTgt spid="3">
                                            <p:txEl>
                                              <p:charRg st="356" end="420"/>
                                            </p:txEl>
                                          </p:spTgt>
                                        </p:tgtEl>
                                      </p:cBhvr>
                                    </p:animEffect>
                                    <p:anim calcmode="lin" valueType="num">
                                      <p:cBhvr>
                                        <p:cTn id="48" dur="1000" fill="hold"/>
                                        <p:tgtEl>
                                          <p:spTgt spid="3">
                                            <p:txEl>
                                              <p:charRg st="356" end="42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charRg st="356" end="42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charRg st="420" end="453"/>
                                            </p:txEl>
                                          </p:spTgt>
                                        </p:tgtEl>
                                        <p:attrNameLst>
                                          <p:attrName>style.visibility</p:attrName>
                                        </p:attrNameLst>
                                      </p:cBhvr>
                                      <p:to>
                                        <p:strVal val="visible"/>
                                      </p:to>
                                    </p:set>
                                    <p:animEffect transition="in" filter="fade">
                                      <p:cBhvr>
                                        <p:cTn id="54" dur="1000"/>
                                        <p:tgtEl>
                                          <p:spTgt spid="3">
                                            <p:txEl>
                                              <p:charRg st="420" end="453"/>
                                            </p:txEl>
                                          </p:spTgt>
                                        </p:tgtEl>
                                      </p:cBhvr>
                                    </p:animEffect>
                                    <p:anim calcmode="lin" valueType="num">
                                      <p:cBhvr>
                                        <p:cTn id="55" dur="1000" fill="hold"/>
                                        <p:tgtEl>
                                          <p:spTgt spid="3">
                                            <p:txEl>
                                              <p:charRg st="420" end="45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charRg st="420" end="45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
                                            <p:txEl>
                                              <p:pRg st="1" end="1"/>
                                            </p:txEl>
                                          </p:spTgt>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
                                            <p:txEl>
                                              <p:pRg st="5" end="5"/>
                                            </p:txEl>
                                          </p:spTgt>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3">
                                            <p:txEl>
                                              <p:charRg st="256" end="316"/>
                                            </p:txEl>
                                          </p:spTgt>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
                                            <p:txEl>
                                              <p:charRg st="316" end="356"/>
                                            </p:txEl>
                                          </p:spTgt>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
                                            <p:txEl>
                                              <p:charRg st="356" end="420"/>
                                            </p:txEl>
                                          </p:spTgt>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
                                            <p:txEl>
                                              <p:charRg st="420" end="453"/>
                                            </p:txEl>
                                          </p:spTgt>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anose="02020603050405020304" pitchFamily="18" charset="0"/>
                <a:cs typeface="Times New Roman" panose="02020603050405020304" pitchFamily="18" charset="0"/>
              </a:rPr>
              <a:t>Concentrated insulins: Practical Tips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Degludec</a:t>
            </a:r>
            <a:r>
              <a:rPr lang="en-US" dirty="0" smtClean="0">
                <a:latin typeface="Times New Roman" panose="02020603050405020304" pitchFamily="18" charset="0"/>
                <a:cs typeface="Times New Roman" panose="02020603050405020304" pitchFamily="18" charset="0"/>
              </a:rPr>
              <a:t> U-200</a:t>
            </a:r>
          </a:p>
          <a:p>
            <a:r>
              <a:rPr lang="en-US" dirty="0">
                <a:latin typeface="Times New Roman" panose="02020603050405020304" pitchFamily="18" charset="0"/>
                <a:cs typeface="Times New Roman" panose="02020603050405020304" pitchFamily="18" charset="0"/>
              </a:rPr>
              <a:t>Glargine </a:t>
            </a:r>
            <a:r>
              <a:rPr lang="en-US" dirty="0" smtClean="0">
                <a:latin typeface="Times New Roman" panose="02020603050405020304" pitchFamily="18" charset="0"/>
                <a:cs typeface="Times New Roman" panose="02020603050405020304" pitchFamily="18" charset="0"/>
              </a:rPr>
              <a:t>U-300</a:t>
            </a:r>
          </a:p>
          <a:p>
            <a:r>
              <a:rPr lang="en-US" dirty="0" smtClean="0">
                <a:latin typeface="Times New Roman" panose="02020603050405020304" pitchFamily="18" charset="0"/>
                <a:cs typeface="Times New Roman" panose="02020603050405020304" pitchFamily="18" charset="0"/>
              </a:rPr>
              <a:t>Regular U-500</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t="50199" r="86" b="23871"/>
          <a:stretch/>
        </p:blipFill>
        <p:spPr>
          <a:xfrm>
            <a:off x="1757915" y="4875452"/>
            <a:ext cx="7060019" cy="958279"/>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30" t="26960" r="3931" b="32371"/>
          <a:stretch/>
        </p:blipFill>
        <p:spPr>
          <a:xfrm>
            <a:off x="1582444" y="3368612"/>
            <a:ext cx="7723217" cy="1885414"/>
          </a:xfrm>
          <a:prstGeom prst="rect">
            <a:avLst/>
          </a:prstGeom>
        </p:spPr>
      </p:pic>
    </p:spTree>
    <p:extLst>
      <p:ext uri="{BB962C8B-B14F-4D97-AF65-F5344CB8AC3E}">
        <p14:creationId xmlns:p14="http://schemas.microsoft.com/office/powerpoint/2010/main" val="238137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anose="02020603050405020304" pitchFamily="18" charset="0"/>
                <a:cs typeface="Times New Roman" panose="02020603050405020304" pitchFamily="18" charset="0"/>
              </a:rPr>
              <a:t>Concentrated insulins: Practical Tips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nSpc>
                <a:spcPct val="170000"/>
              </a:lnSpc>
            </a:pPr>
            <a:r>
              <a:rPr lang="en-US" sz="2000" dirty="0">
                <a:latin typeface="Times New Roman" panose="02020603050405020304" pitchFamily="18" charset="0"/>
                <a:cs typeface="Times New Roman" panose="02020603050405020304" pitchFamily="18" charset="0"/>
              </a:rPr>
              <a:t>Delivers the same dose with less volume.</a:t>
            </a:r>
          </a:p>
          <a:p>
            <a:pPr lvl="1">
              <a:lnSpc>
                <a:spcPct val="170000"/>
              </a:lnSpc>
            </a:pPr>
            <a:r>
              <a:rPr lang="en-US" sz="1600" dirty="0" smtClean="0">
                <a:latin typeface="Times New Roman" panose="02020603050405020304" pitchFamily="18" charset="0"/>
                <a:cs typeface="Times New Roman" panose="02020603050405020304" pitchFamily="18" charset="0"/>
              </a:rPr>
              <a:t>No calculation required when switching or starting these insulins: 1 unit on the pen = 1 unit of insulin. </a:t>
            </a:r>
          </a:p>
          <a:p>
            <a:pPr>
              <a:lnSpc>
                <a:spcPct val="170000"/>
              </a:lnSpc>
            </a:pPr>
            <a:r>
              <a:rPr lang="en-US" sz="2000" dirty="0" smtClean="0">
                <a:latin typeface="Times New Roman" panose="02020603050405020304" pitchFamily="18" charset="0"/>
                <a:cs typeface="Times New Roman" panose="02020603050405020304" pitchFamily="18" charset="0"/>
              </a:rPr>
              <a:t>Available </a:t>
            </a:r>
            <a:r>
              <a:rPr lang="en-US" sz="2000" dirty="0">
                <a:latin typeface="Times New Roman" panose="02020603050405020304" pitchFamily="18" charset="0"/>
                <a:cs typeface="Times New Roman" panose="02020603050405020304" pitchFamily="18" charset="0"/>
              </a:rPr>
              <a:t>in a pre-filled pen device specifically designed for this type of </a:t>
            </a:r>
            <a:r>
              <a:rPr lang="en-US" sz="2000" dirty="0" smtClean="0">
                <a:latin typeface="Times New Roman" panose="02020603050405020304" pitchFamily="18" charset="0"/>
                <a:cs typeface="Times New Roman" panose="02020603050405020304" pitchFamily="18" charset="0"/>
              </a:rPr>
              <a:t>insulin.</a:t>
            </a:r>
          </a:p>
          <a:p>
            <a:pPr>
              <a:lnSpc>
                <a:spcPct val="170000"/>
              </a:lnSpc>
            </a:pPr>
            <a:r>
              <a:rPr lang="en-US" sz="2000" dirty="0" smtClean="0">
                <a:latin typeface="Times New Roman" panose="02020603050405020304" pitchFamily="18" charset="0"/>
                <a:cs typeface="Times New Roman" panose="02020603050405020304" pitchFamily="18" charset="0"/>
              </a:rPr>
              <a:t>There is no pen-to-syringe transfer, to avoid dosing errors. </a:t>
            </a:r>
          </a:p>
          <a:p>
            <a:pPr lvl="1">
              <a:lnSpc>
                <a:spcPct val="170000"/>
              </a:lnSpc>
            </a:pPr>
            <a:r>
              <a:rPr lang="en-US" sz="1600" dirty="0" smtClean="0">
                <a:latin typeface="Times New Roman" panose="02020603050405020304" pitchFamily="18" charset="0"/>
                <a:cs typeface="Times New Roman" panose="02020603050405020304" pitchFamily="18" charset="0"/>
              </a:rPr>
              <a:t>It is also important that none of the concentrated insulins be removed from the prefilled pen device for use in a syringe, pump or other delivery device: potential overdose or hypoglycemia. </a:t>
            </a:r>
          </a:p>
          <a:p>
            <a:pPr>
              <a:lnSpc>
                <a:spcPct val="170000"/>
              </a:lnSpc>
            </a:pPr>
            <a:endParaRPr lang="en-US" sz="2000" dirty="0" smtClean="0">
              <a:latin typeface="Times New Roman" panose="02020603050405020304" pitchFamily="18" charset="0"/>
              <a:cs typeface="Times New Roman" panose="02020603050405020304" pitchFamily="18" charset="0"/>
            </a:endParaRPr>
          </a:p>
          <a:p>
            <a:pPr>
              <a:lnSpc>
                <a:spcPct val="170000"/>
              </a:lnSpc>
            </a:pPr>
            <a:r>
              <a:rPr lang="en-US" sz="2000" dirty="0" smtClean="0">
                <a:latin typeface="Times New Roman" panose="02020603050405020304" pitchFamily="18" charset="0"/>
                <a:cs typeface="Times New Roman" panose="02020603050405020304" pitchFamily="18" charset="0"/>
              </a:rPr>
              <a:t> </a:t>
            </a:r>
          </a:p>
          <a:p>
            <a:pPr>
              <a:lnSpc>
                <a:spcPct val="17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60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Injection Technique Review</a:t>
            </a:r>
          </a:p>
        </p:txBody>
      </p:sp>
      <p:sp>
        <p:nvSpPr>
          <p:cNvPr id="3" name="Content Placeholder 2"/>
          <p:cNvSpPr>
            <a:spLocks noGrp="1"/>
          </p:cNvSpPr>
          <p:nvPr>
            <p:ph idx="1"/>
          </p:nvPr>
        </p:nvSpPr>
        <p:spPr>
          <a:xfrm>
            <a:off x="578546" y="1303729"/>
            <a:ext cx="7886700" cy="4351338"/>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Uses her abdomen and occasionally will use thighs but finds injections there “burn”</a:t>
            </a:r>
            <a:endParaRPr lang="fa-IR"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Using an 8mm pen needle</a:t>
            </a:r>
          </a:p>
          <a:p>
            <a:pPr>
              <a:lnSpc>
                <a:spcPct val="150000"/>
              </a:lnSpc>
            </a:pPr>
            <a:r>
              <a:rPr lang="en-US" sz="2400" dirty="0" smtClean="0">
                <a:latin typeface="Times New Roman" panose="02020603050405020304" pitchFamily="18" charset="0"/>
                <a:cs typeface="Times New Roman" panose="02020603050405020304" pitchFamily="18" charset="0"/>
              </a:rPr>
              <a:t>Rotates by moving from left to right on her abdomen, similar location either side, examination indicates evidence of lipohypertrophy</a:t>
            </a:r>
          </a:p>
          <a:p>
            <a:pPr>
              <a:lnSpc>
                <a:spcPct val="150000"/>
              </a:lnSpc>
            </a:pPr>
            <a:r>
              <a:rPr lang="en-US" sz="2400" dirty="0" smtClean="0">
                <a:latin typeface="Times New Roman" panose="02020603050405020304" pitchFamily="18" charset="0"/>
                <a:cs typeface="Times New Roman" panose="02020603050405020304" pitchFamily="18" charset="0"/>
              </a:rPr>
              <a:t>Injects at a 90° angle, no lifted skin fold </a:t>
            </a:r>
          </a:p>
        </p:txBody>
      </p:sp>
      <p:sp>
        <p:nvSpPr>
          <p:cNvPr id="4" name="Rounded Rectangle 3"/>
          <p:cNvSpPr/>
          <p:nvPr/>
        </p:nvSpPr>
        <p:spPr>
          <a:xfrm>
            <a:off x="780738" y="5741582"/>
            <a:ext cx="7222033" cy="928361"/>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a:solidFill>
                  <a:srgbClr val="FFFF00"/>
                </a:solidFill>
                <a:latin typeface="Times New Roman" panose="02020603050405020304" pitchFamily="18" charset="0"/>
                <a:cs typeface="Times New Roman" panose="02020603050405020304" pitchFamily="18" charset="0"/>
              </a:rPr>
              <a:t> Now </a:t>
            </a:r>
            <a:r>
              <a:rPr lang="en-US" sz="3600" dirty="0" smtClean="0">
                <a:solidFill>
                  <a:srgbClr val="FFFF00"/>
                </a:solidFill>
                <a:latin typeface="Times New Roman" panose="02020603050405020304" pitchFamily="18" charset="0"/>
                <a:cs typeface="Times New Roman" panose="02020603050405020304" pitchFamily="18" charset="0"/>
              </a:rPr>
              <a:t>how </a:t>
            </a:r>
            <a:r>
              <a:rPr lang="en-US" sz="3600" dirty="0">
                <a:solidFill>
                  <a:srgbClr val="FFFF00"/>
                </a:solidFill>
                <a:latin typeface="Times New Roman" panose="02020603050405020304" pitchFamily="18" charset="0"/>
                <a:cs typeface="Times New Roman" panose="02020603050405020304" pitchFamily="18" charset="0"/>
              </a:rPr>
              <a:t>would you </a:t>
            </a:r>
            <a:r>
              <a:rPr lang="en-US" sz="3600" dirty="0" smtClean="0">
                <a:solidFill>
                  <a:srgbClr val="FFFF00"/>
                </a:solidFill>
                <a:latin typeface="Times New Roman" panose="02020603050405020304" pitchFamily="18" charset="0"/>
                <a:cs typeface="Times New Roman" panose="02020603050405020304" pitchFamily="18" charset="0"/>
              </a:rPr>
              <a:t>help </a:t>
            </a:r>
            <a:r>
              <a:rPr lang="en-US" sz="3600" dirty="0">
                <a:solidFill>
                  <a:srgbClr val="FFFF00"/>
                </a:solidFill>
                <a:latin typeface="Times New Roman" panose="02020603050405020304" pitchFamily="18" charset="0"/>
                <a:cs typeface="Times New Roman" panose="02020603050405020304" pitchFamily="18" charset="0"/>
              </a:rPr>
              <a:t>her?</a:t>
            </a:r>
          </a:p>
        </p:txBody>
      </p:sp>
    </p:spTree>
    <p:extLst>
      <p:ext uri="{BB962C8B-B14F-4D97-AF65-F5344CB8AC3E}">
        <p14:creationId xmlns:p14="http://schemas.microsoft.com/office/powerpoint/2010/main" val="61471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Factors that may affect insulin absorption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nSpc>
                <a:spcPct val="170000"/>
              </a:lnSpc>
            </a:pPr>
            <a:r>
              <a:rPr lang="en-US" sz="2000" dirty="0" smtClean="0">
                <a:latin typeface="Times New Roman" panose="02020603050405020304" pitchFamily="18" charset="0"/>
                <a:cs typeface="Times New Roman" panose="02020603050405020304" pitchFamily="18" charset="0"/>
              </a:rPr>
              <a:t>IM Injection</a:t>
            </a:r>
          </a:p>
          <a:p>
            <a:pPr>
              <a:lnSpc>
                <a:spcPct val="170000"/>
              </a:lnSpc>
            </a:pPr>
            <a:r>
              <a:rPr lang="en-US" sz="2000" dirty="0" smtClean="0">
                <a:latin typeface="Times New Roman" panose="02020603050405020304" pitchFamily="18" charset="0"/>
                <a:cs typeface="Times New Roman" panose="02020603050405020304" pitchFamily="18" charset="0"/>
              </a:rPr>
              <a:t>Exercise</a:t>
            </a:r>
          </a:p>
          <a:p>
            <a:pPr>
              <a:lnSpc>
                <a:spcPct val="170000"/>
              </a:lnSpc>
            </a:pPr>
            <a:r>
              <a:rPr lang="en-US" sz="2000" dirty="0" smtClean="0">
                <a:latin typeface="Times New Roman" panose="02020603050405020304" pitchFamily="18" charset="0"/>
                <a:cs typeface="Times New Roman" panose="02020603050405020304" pitchFamily="18" charset="0"/>
              </a:rPr>
              <a:t>Insulin dose volume</a:t>
            </a:r>
          </a:p>
          <a:p>
            <a:pPr>
              <a:lnSpc>
                <a:spcPct val="170000"/>
              </a:lnSpc>
            </a:pPr>
            <a:r>
              <a:rPr lang="en-US" sz="2000" dirty="0" smtClean="0">
                <a:latin typeface="Times New Roman" panose="02020603050405020304" pitchFamily="18" charset="0"/>
                <a:cs typeface="Times New Roman" panose="02020603050405020304" pitchFamily="18" charset="0"/>
              </a:rPr>
              <a:t>Site-related factors:</a:t>
            </a:r>
          </a:p>
          <a:p>
            <a:pPr>
              <a:lnSpc>
                <a:spcPct val="100000"/>
              </a:lnSpc>
            </a:pPr>
            <a:r>
              <a:rPr lang="en-US" sz="2000" dirty="0" smtClean="0">
                <a:latin typeface="Times New Roman" panose="02020603050405020304" pitchFamily="18" charset="0"/>
                <a:cs typeface="Times New Roman" panose="02020603050405020304" pitchFamily="18" charset="0"/>
              </a:rPr>
              <a:t>Massaging</a:t>
            </a: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Avoid damaged skin </a:t>
            </a:r>
            <a:r>
              <a:rPr lang="en-US" sz="2000" dirty="0" smtClean="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from surgical scars or </a:t>
            </a:r>
            <a:r>
              <a:rPr lang="en-US" sz="2000" dirty="0" err="1">
                <a:latin typeface="Times New Roman" panose="02020603050405020304" pitchFamily="18" charset="0"/>
                <a:cs typeface="Times New Roman" panose="02020603050405020304" pitchFamily="18" charset="0"/>
              </a:rPr>
              <a:t>lipohypertrophy</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Injecting </a:t>
            </a:r>
            <a:r>
              <a:rPr lang="en-US" sz="2000" dirty="0">
                <a:latin typeface="Times New Roman" panose="02020603050405020304" pitchFamily="18" charset="0"/>
                <a:cs typeface="Times New Roman" panose="02020603050405020304" pitchFamily="18" charset="0"/>
              </a:rPr>
              <a:t>into an area that has an increased skin </a:t>
            </a:r>
            <a:r>
              <a:rPr lang="en-US" sz="2000" dirty="0" smtClean="0">
                <a:latin typeface="Times New Roman" panose="02020603050405020304" pitchFamily="18" charset="0"/>
                <a:cs typeface="Times New Roman" panose="02020603050405020304" pitchFamily="18" charset="0"/>
              </a:rPr>
              <a:t>temperature</a:t>
            </a:r>
            <a:endParaRPr lang="en-US" dirty="0"/>
          </a:p>
          <a:p>
            <a:pPr>
              <a:lnSpc>
                <a:spcPct val="100000"/>
              </a:lnSpc>
            </a:pPr>
            <a:r>
              <a:rPr lang="en-US" sz="2000" dirty="0">
                <a:latin typeface="Times New Roman" panose="02020603050405020304" pitchFamily="18" charset="0"/>
                <a:cs typeface="Times New Roman" panose="02020603050405020304" pitchFamily="18" charset="0"/>
              </a:rPr>
              <a:t>Insulin is absorbed most </a:t>
            </a:r>
            <a:r>
              <a:rPr lang="en-US" sz="2000" dirty="0" smtClean="0">
                <a:latin typeface="Times New Roman" panose="02020603050405020304" pitchFamily="18" charset="0"/>
                <a:cs typeface="Times New Roman" panose="02020603050405020304" pitchFamily="18" charset="0"/>
              </a:rPr>
              <a:t>consistently </a:t>
            </a:r>
            <a:r>
              <a:rPr lang="en-US" sz="2000" dirty="0">
                <a:latin typeface="Times New Roman" panose="02020603050405020304" pitchFamily="18" charset="0"/>
                <a:cs typeface="Times New Roman" panose="02020603050405020304" pitchFamily="18" charset="0"/>
              </a:rPr>
              <a:t>from the abdominal area. </a:t>
            </a:r>
            <a:endParaRPr lang="en-US" sz="2000" dirty="0" smtClean="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70000"/>
              </a:lnSpc>
            </a:pPr>
            <a:endParaRPr lang="en-US" sz="2000" dirty="0">
              <a:latin typeface="Times New Roman" panose="02020603050405020304" pitchFamily="18" charset="0"/>
              <a:cs typeface="Times New Roman" panose="02020603050405020304" pitchFamily="18" charset="0"/>
            </a:endParaRPr>
          </a:p>
          <a:p>
            <a:pPr>
              <a:lnSpc>
                <a:spcPct val="170000"/>
              </a:lnSpc>
            </a:pPr>
            <a:endParaRPr lang="en-US" dirty="0"/>
          </a:p>
          <a:p>
            <a:pPr>
              <a:lnSpc>
                <a:spcPct val="170000"/>
              </a:lnSpc>
            </a:pPr>
            <a:endParaRPr lang="en-US" sz="2000" dirty="0" smtClean="0">
              <a:latin typeface="Times New Roman" panose="02020603050405020304" pitchFamily="18" charset="0"/>
              <a:cs typeface="Times New Roman" panose="02020603050405020304" pitchFamily="18" charset="0"/>
            </a:endParaRPr>
          </a:p>
          <a:p>
            <a:pPr>
              <a:lnSpc>
                <a:spcPct val="17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334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Factors that may affect insulin absorption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nSpc>
                <a:spcPct val="170000"/>
              </a:lnSpc>
            </a:pPr>
            <a:r>
              <a:rPr lang="en-US" sz="2000" dirty="0" smtClean="0">
                <a:latin typeface="Times New Roman" panose="02020603050405020304" pitchFamily="18" charset="0"/>
                <a:cs typeface="Times New Roman" panose="02020603050405020304" pitchFamily="18" charset="0"/>
              </a:rPr>
              <a:t>Site-related factors:</a:t>
            </a:r>
          </a:p>
          <a:p>
            <a:pPr>
              <a:lnSpc>
                <a:spcPct val="100000"/>
              </a:lnSpc>
            </a:pPr>
            <a:r>
              <a:rPr lang="en-US" sz="2000" dirty="0" smtClean="0">
                <a:latin typeface="Times New Roman" panose="02020603050405020304" pitchFamily="18" charset="0"/>
                <a:cs typeface="Times New Roman" panose="02020603050405020304" pitchFamily="18" charset="0"/>
              </a:rPr>
              <a:t>Massaging</a:t>
            </a: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Times New Roman" panose="02020603050405020304" pitchFamily="18" charset="0"/>
                <a:cs typeface="Times New Roman" panose="02020603050405020304" pitchFamily="18" charset="0"/>
              </a:rPr>
              <a:t>Avoid damaged skin </a:t>
            </a:r>
            <a:r>
              <a:rPr lang="en-US" sz="2000" dirty="0" smtClean="0">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from surgical scars or </a:t>
            </a:r>
            <a:r>
              <a:rPr lang="en-US" sz="2000" dirty="0" err="1">
                <a:latin typeface="Times New Roman" panose="02020603050405020304" pitchFamily="18" charset="0"/>
                <a:cs typeface="Times New Roman" panose="02020603050405020304" pitchFamily="18" charset="0"/>
              </a:rPr>
              <a:t>lipohypertrophy</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Injecting </a:t>
            </a:r>
            <a:r>
              <a:rPr lang="en-US" sz="2000" dirty="0">
                <a:latin typeface="Times New Roman" panose="02020603050405020304" pitchFamily="18" charset="0"/>
                <a:cs typeface="Times New Roman" panose="02020603050405020304" pitchFamily="18" charset="0"/>
              </a:rPr>
              <a:t>into an area that has an increased skin </a:t>
            </a:r>
            <a:r>
              <a:rPr lang="en-US" sz="2000" dirty="0" smtClean="0">
                <a:latin typeface="Times New Roman" panose="02020603050405020304" pitchFamily="18" charset="0"/>
                <a:cs typeface="Times New Roman" panose="02020603050405020304" pitchFamily="18" charset="0"/>
              </a:rPr>
              <a:t>temperature</a:t>
            </a:r>
            <a:endParaRPr lang="en-US" dirty="0"/>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a:p>
            <a:pPr>
              <a:lnSpc>
                <a:spcPct val="170000"/>
              </a:lnSpc>
            </a:pPr>
            <a:endParaRPr lang="en-US" sz="2000" dirty="0">
              <a:latin typeface="Times New Roman" panose="02020603050405020304" pitchFamily="18" charset="0"/>
              <a:cs typeface="Times New Roman" panose="02020603050405020304" pitchFamily="18" charset="0"/>
            </a:endParaRPr>
          </a:p>
          <a:p>
            <a:pPr>
              <a:lnSpc>
                <a:spcPct val="170000"/>
              </a:lnSpc>
            </a:pPr>
            <a:endParaRPr lang="en-US" dirty="0"/>
          </a:p>
          <a:p>
            <a:pPr>
              <a:lnSpc>
                <a:spcPct val="170000"/>
              </a:lnSpc>
            </a:pPr>
            <a:endParaRPr lang="en-US" sz="2000" dirty="0" smtClean="0">
              <a:latin typeface="Times New Roman" panose="02020603050405020304" pitchFamily="18" charset="0"/>
              <a:cs typeface="Times New Roman" panose="02020603050405020304" pitchFamily="18" charset="0"/>
            </a:endParaRPr>
          </a:p>
          <a:p>
            <a:pPr>
              <a:lnSpc>
                <a:spcPct val="17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45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6204" y="1906772"/>
            <a:ext cx="3663311" cy="4348164"/>
          </a:xfrm>
          <a:prstGeom prst="rect">
            <a:avLst/>
          </a:prstGeom>
        </p:spPr>
      </p:pic>
      <p:sp>
        <p:nvSpPr>
          <p:cNvPr id="7" name="Title 6"/>
          <p:cNvSpPr>
            <a:spLocks noGrp="1"/>
          </p:cNvSpPr>
          <p:nvPr>
            <p:ph type="title"/>
          </p:nvPr>
        </p:nvSpPr>
        <p:spPr>
          <a:xfrm>
            <a:off x="628650" y="202287"/>
            <a:ext cx="7886700" cy="1325563"/>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Injection </a:t>
            </a:r>
            <a:r>
              <a:rPr lang="en-US" sz="3200" b="1" dirty="0" smtClean="0">
                <a:latin typeface="Times New Roman" panose="02020603050405020304" pitchFamily="18" charset="0"/>
                <a:cs typeface="Times New Roman" panose="02020603050405020304" pitchFamily="18" charset="0"/>
              </a:rPr>
              <a:t>Sites absorption rate</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0" y="6622761"/>
            <a:ext cx="9040628" cy="261610"/>
          </a:xfrm>
          <a:prstGeom prst="rect">
            <a:avLst/>
          </a:prstGeom>
        </p:spPr>
        <p:txBody>
          <a:bodyPr wrap="square">
            <a:spAutoFit/>
          </a:bodyPr>
          <a:lstStyle/>
          <a:p>
            <a:r>
              <a:rPr lang="en-US" sz="1100" dirty="0">
                <a:latin typeface="Times New Roman" panose="02020603050405020304" pitchFamily="18" charset="0"/>
                <a:cs typeface="Times New Roman" panose="02020603050405020304" pitchFamily="18" charset="0"/>
              </a:rPr>
              <a:t>FIT Forum for Injection Technique Canada Recommendations for Best Practice in Injection Technique (2nd Edition)</a:t>
            </a:r>
          </a:p>
        </p:txBody>
      </p:sp>
      <p:sp>
        <p:nvSpPr>
          <p:cNvPr id="2" name="Flowchart: Connector 1"/>
          <p:cNvSpPr/>
          <p:nvPr/>
        </p:nvSpPr>
        <p:spPr>
          <a:xfrm>
            <a:off x="5062466" y="2778346"/>
            <a:ext cx="409501" cy="442237"/>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3</a:t>
            </a:r>
            <a:endParaRPr lang="en-US" dirty="0">
              <a:solidFill>
                <a:srgbClr val="7030A0"/>
              </a:solidFill>
            </a:endParaRPr>
          </a:p>
        </p:txBody>
      </p:sp>
      <p:sp>
        <p:nvSpPr>
          <p:cNvPr id="9" name="Flowchart: Connector 8"/>
          <p:cNvSpPr/>
          <p:nvPr/>
        </p:nvSpPr>
        <p:spPr>
          <a:xfrm>
            <a:off x="8214026" y="3138338"/>
            <a:ext cx="409501" cy="442237"/>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1</a:t>
            </a:r>
            <a:endParaRPr lang="en-US" dirty="0">
              <a:solidFill>
                <a:srgbClr val="7030A0"/>
              </a:solidFill>
            </a:endParaRPr>
          </a:p>
        </p:txBody>
      </p:sp>
      <p:sp>
        <p:nvSpPr>
          <p:cNvPr id="10" name="Flowchart: Connector 9"/>
          <p:cNvSpPr/>
          <p:nvPr/>
        </p:nvSpPr>
        <p:spPr>
          <a:xfrm>
            <a:off x="8214025" y="4352089"/>
            <a:ext cx="409501" cy="442237"/>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2</a:t>
            </a:r>
            <a:endParaRPr lang="en-US" dirty="0">
              <a:solidFill>
                <a:srgbClr val="7030A0"/>
              </a:solidFill>
            </a:endParaRPr>
          </a:p>
        </p:txBody>
      </p:sp>
      <p:sp>
        <p:nvSpPr>
          <p:cNvPr id="11" name="Flowchart: Connector 10"/>
          <p:cNvSpPr/>
          <p:nvPr/>
        </p:nvSpPr>
        <p:spPr>
          <a:xfrm>
            <a:off x="8310599" y="2620202"/>
            <a:ext cx="409501" cy="442237"/>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rgbClr val="7030A0"/>
                </a:solidFill>
              </a:rPr>
              <a:t>2</a:t>
            </a:r>
            <a:endParaRPr lang="en-US" dirty="0">
              <a:solidFill>
                <a:srgbClr val="7030A0"/>
              </a:solidFill>
            </a:endParaRPr>
          </a:p>
        </p:txBody>
      </p:sp>
      <p:sp>
        <p:nvSpPr>
          <p:cNvPr id="4" name="Rectangle 3"/>
          <p:cNvSpPr/>
          <p:nvPr/>
        </p:nvSpPr>
        <p:spPr>
          <a:xfrm>
            <a:off x="282741" y="2007138"/>
            <a:ext cx="4572000" cy="3416320"/>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Insulin is absorbed most consistently from the abdominal area.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abdomen: fastest </a:t>
            </a:r>
            <a:r>
              <a:rPr lang="en-US" dirty="0">
                <a:latin typeface="Times New Roman" panose="02020603050405020304" pitchFamily="18" charset="0"/>
                <a:cs typeface="Times New Roman" panose="02020603050405020304" pitchFamily="18" charset="0"/>
              </a:rPr>
              <a:t>insulin absorption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preferred </a:t>
            </a:r>
            <a:r>
              <a:rPr lang="en-US" dirty="0">
                <a:latin typeface="Times New Roman" panose="02020603050405020304" pitchFamily="18" charset="0"/>
                <a:cs typeface="Times New Roman" panose="02020603050405020304" pitchFamily="18" charset="0"/>
              </a:rPr>
              <a:t>site for </a:t>
            </a:r>
            <a:r>
              <a:rPr lang="en-US" dirty="0" smtClean="0">
                <a:latin typeface="Times New Roman" panose="02020603050405020304" pitchFamily="18" charset="0"/>
                <a:cs typeface="Times New Roman" panose="02020603050405020304" pitchFamily="18" charset="0"/>
              </a:rPr>
              <a:t>regular</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isnulin</a:t>
            </a:r>
            <a:r>
              <a:rPr lang="en-US" dirty="0" smtClean="0">
                <a:latin typeface="Times New Roman" panose="02020603050405020304" pitchFamily="18" charset="0"/>
                <a:cs typeface="Times New Roman" panose="02020603050405020304" pitchFamily="18" charset="0"/>
              </a:rPr>
              <a:t> /Premixed regular/NPH</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upper arm and the lateral side of the </a:t>
            </a:r>
            <a:r>
              <a:rPr lang="en-US" dirty="0">
                <a:latin typeface="Times New Roman" panose="02020603050405020304" pitchFamily="18" charset="0"/>
                <a:cs typeface="Times New Roman" panose="02020603050405020304" pitchFamily="18" charset="0"/>
              </a:rPr>
              <a:t>thigh: moderate </a:t>
            </a:r>
            <a:r>
              <a:rPr lang="en-US" dirty="0">
                <a:latin typeface="Times New Roman" panose="02020603050405020304" pitchFamily="18" charset="0"/>
                <a:cs typeface="Times New Roman" panose="02020603050405020304" pitchFamily="18" charset="0"/>
              </a:rPr>
              <a:t>insulin absorption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Buttock: The </a:t>
            </a:r>
            <a:r>
              <a:rPr lang="en-US" dirty="0">
                <a:latin typeface="Times New Roman" panose="02020603050405020304" pitchFamily="18" charset="0"/>
                <a:cs typeface="Times New Roman" panose="02020603050405020304" pitchFamily="18" charset="0"/>
              </a:rPr>
              <a:t>slowest absorption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Rapid- </a:t>
            </a:r>
            <a:r>
              <a:rPr lang="en-US" dirty="0">
                <a:latin typeface="Times New Roman" panose="02020603050405020304" pitchFamily="18" charset="0"/>
                <a:cs typeface="Times New Roman" panose="02020603050405020304" pitchFamily="18" charset="0"/>
              </a:rPr>
              <a:t>and long-acting </a:t>
            </a:r>
            <a:r>
              <a:rPr lang="en-US" b="1" i="1" dirty="0">
                <a:latin typeface="Times New Roman" panose="02020603050405020304" pitchFamily="18" charset="0"/>
                <a:cs typeface="Times New Roman" panose="02020603050405020304" pitchFamily="18" charset="0"/>
              </a:rPr>
              <a:t>insulin analogues</a:t>
            </a:r>
            <a:r>
              <a:rPr lang="en-US" dirty="0">
                <a:latin typeface="Times New Roman" panose="02020603050405020304" pitchFamily="18" charset="0"/>
                <a:cs typeface="Times New Roman" panose="02020603050405020304" pitchFamily="18" charset="0"/>
              </a:rPr>
              <a:t> may be administered at any injection site, as </a:t>
            </a:r>
            <a:r>
              <a:rPr lang="en-US" dirty="0" err="1">
                <a:latin typeface="Times New Roman" panose="02020603050405020304" pitchFamily="18" charset="0"/>
                <a:cs typeface="Times New Roman" panose="02020603050405020304" pitchFamily="18" charset="0"/>
              </a:rPr>
              <a:t>absorp-tion</a:t>
            </a:r>
            <a:r>
              <a:rPr lang="en-US" dirty="0">
                <a:latin typeface="Times New Roman" panose="02020603050405020304" pitchFamily="18" charset="0"/>
                <a:cs typeface="Times New Roman" panose="02020603050405020304" pitchFamily="18" charset="0"/>
              </a:rPr>
              <a:t> rates </a:t>
            </a:r>
            <a:r>
              <a:rPr lang="en-US" b="1" i="1" dirty="0">
                <a:latin typeface="Times New Roman" panose="02020603050405020304" pitchFamily="18" charset="0"/>
                <a:cs typeface="Times New Roman" panose="02020603050405020304" pitchFamily="18" charset="0"/>
              </a:rPr>
              <a:t>do not appear to be </a:t>
            </a:r>
            <a:r>
              <a:rPr lang="en-US" b="1" i="1" dirty="0">
                <a:latin typeface="Times New Roman" panose="02020603050405020304" pitchFamily="18" charset="0"/>
                <a:cs typeface="Times New Roman" panose="02020603050405020304" pitchFamily="18" charset="0"/>
              </a:rPr>
              <a:t>site-specific</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13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HCP Roles</a:t>
            </a:r>
          </a:p>
        </p:txBody>
      </p:sp>
      <p:sp>
        <p:nvSpPr>
          <p:cNvPr id="6" name="Content Placeholder 5"/>
          <p:cNvSpPr>
            <a:spLocks noGrp="1"/>
          </p:cNvSpPr>
          <p:nvPr>
            <p:ph idx="1"/>
          </p:nvPr>
        </p:nvSpPr>
        <p:spPr>
          <a:xfrm>
            <a:off x="332509" y="1690689"/>
            <a:ext cx="8354291" cy="3837275"/>
          </a:xfrm>
        </p:spPr>
        <p:txBody>
          <a:bodyPr>
            <a:normAutofit/>
          </a:bodyPr>
          <a:lstStyle/>
          <a:p>
            <a:r>
              <a:rPr lang="en-US" sz="2000" dirty="0">
                <a:latin typeface="Times New Roman" panose="02020603050405020304" pitchFamily="18" charset="0"/>
                <a:cs typeface="Times New Roman" panose="02020603050405020304" pitchFamily="18" charset="0"/>
              </a:rPr>
              <a:t>Examination by HCP </a:t>
            </a:r>
            <a:r>
              <a:rPr lang="en-US" sz="2000" b="1" dirty="0">
                <a:latin typeface="Times New Roman" panose="02020603050405020304" pitchFamily="18" charset="0"/>
                <a:cs typeface="Times New Roman" panose="02020603050405020304" pitchFamily="18" charset="0"/>
              </a:rPr>
              <a:t>at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least once a year</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Inspect and palpate</a:t>
            </a:r>
            <a:r>
              <a:rPr lang="en-US" sz="2000" dirty="0">
                <a:latin typeface="Times New Roman" panose="02020603050405020304" pitchFamily="18" charset="0"/>
                <a:cs typeface="Times New Roman" panose="02020603050405020304" pitchFamily="18" charset="0"/>
              </a:rPr>
              <a:t>. Use a lubricant gel to facilitate palpation</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Insulin reduction </a:t>
            </a:r>
            <a:r>
              <a:rPr lang="en-US" sz="2000" dirty="0">
                <a:latin typeface="Times New Roman" panose="02020603050405020304" pitchFamily="18" charset="0"/>
                <a:cs typeface="Times New Roman" panose="02020603050405020304" pitchFamily="18" charset="0"/>
              </a:rPr>
              <a:t>when moving from a LH to a healthy tissue</a:t>
            </a:r>
          </a:p>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 patients: </a:t>
            </a:r>
          </a:p>
          <a:p>
            <a:pPr marL="971550" lvl="1" indent="-514350">
              <a:buFont typeface="+mj-lt"/>
              <a:buAutoNum type="arabicPeriod"/>
            </a:pPr>
            <a:r>
              <a:rPr lang="en-US" sz="2000" dirty="0">
                <a:latin typeface="Times New Roman" panose="02020603050405020304" pitchFamily="18" charset="0"/>
                <a:cs typeface="Times New Roman" panose="02020603050405020304" pitchFamily="18" charset="0"/>
              </a:rPr>
              <a:t>LH detection</a:t>
            </a:r>
          </a:p>
          <a:p>
            <a:pPr marL="971550" lvl="1" indent="-514350">
              <a:buFont typeface="+mj-lt"/>
              <a:buAutoNum type="arabicPeriod"/>
            </a:pPr>
            <a:r>
              <a:rPr lang="en-US" sz="2000" dirty="0">
                <a:latin typeface="Times New Roman" panose="02020603050405020304" pitchFamily="18" charset="0"/>
                <a:cs typeface="Times New Roman" panose="02020603050405020304" pitchFamily="18" charset="0"/>
              </a:rPr>
              <a:t>Encouraged to avoid injecting into areas of LH</a:t>
            </a:r>
          </a:p>
          <a:p>
            <a:pPr marL="971550" lvl="1" indent="-514350">
              <a:buFont typeface="+mj-lt"/>
              <a:buAutoNum type="arabicPeriod"/>
            </a:pPr>
            <a:r>
              <a:rPr lang="en-US" sz="2000" dirty="0">
                <a:latin typeface="Times New Roman" panose="02020603050405020304" pitchFamily="18" charset="0"/>
                <a:cs typeface="Times New Roman" panose="02020603050405020304" pitchFamily="18" charset="0"/>
              </a:rPr>
              <a:t>LH prevention </a:t>
            </a:r>
            <a:r>
              <a:rPr lang="en-US" sz="2000" dirty="0" smtClean="0">
                <a:latin typeface="Times New Roman" panose="02020603050405020304" pitchFamily="18" charset="0"/>
                <a:cs typeface="Times New Roman" panose="02020603050405020304" pitchFamily="18" charset="0"/>
              </a:rPr>
              <a:t>strategies</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32509" y="5958089"/>
            <a:ext cx="8951768" cy="430887"/>
          </a:xfrm>
          <a:prstGeom prst="rect">
            <a:avLst/>
          </a:prstGeom>
        </p:spPr>
        <p:txBody>
          <a:bodyPr wrap="square">
            <a:spAutoFit/>
          </a:bodyPr>
          <a:lstStyle/>
          <a:p>
            <a:pPr lvl="0">
              <a:defRPr/>
            </a:pPr>
            <a:r>
              <a:rPr lang="en-US" sz="1050" dirty="0"/>
              <a:t> Frid, A. H., L. J. Hirsch, A. R. </a:t>
            </a:r>
            <a:r>
              <a:rPr lang="en-US" sz="1050" dirty="0" err="1"/>
              <a:t>Menchior</a:t>
            </a:r>
            <a:r>
              <a:rPr lang="en-US" sz="1050" dirty="0"/>
              <a:t>, D. R. Morel and K. W. Strauss (2016). </a:t>
            </a:r>
            <a:r>
              <a:rPr lang="en-US" sz="1050" u="sng" dirty="0"/>
              <a:t>Worldwide Injection Technique Questionnaire study: injecting complications and the role of the professional</a:t>
            </a:r>
            <a:r>
              <a:rPr lang="en-US" sz="1050" dirty="0"/>
              <a:t>. Mayo Clinic Proceedings, Elsevier.</a:t>
            </a:r>
          </a:p>
        </p:txBody>
      </p:sp>
    </p:spTree>
    <p:extLst>
      <p:ext uri="{BB962C8B-B14F-4D97-AF65-F5344CB8AC3E}">
        <p14:creationId xmlns:p14="http://schemas.microsoft.com/office/powerpoint/2010/main" val="2241108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Injection Technique Review</a:t>
            </a: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Uses her abdomen and occasionally will use thighs but finds injections there “burn”</a:t>
            </a:r>
            <a:endParaRPr lang="fa-IR"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Using an 8mm pen needle</a:t>
            </a:r>
          </a:p>
          <a:p>
            <a:r>
              <a:rPr lang="en-US" sz="2000" dirty="0" smtClean="0">
                <a:latin typeface="Times New Roman" panose="02020603050405020304" pitchFamily="18" charset="0"/>
                <a:cs typeface="Times New Roman" panose="02020603050405020304" pitchFamily="18" charset="0"/>
              </a:rPr>
              <a:t>Rotates by moving from left to right on her abdomen, similar location either side, examination indicates evidence of lipohypertrophy</a:t>
            </a:r>
          </a:p>
          <a:p>
            <a:r>
              <a:rPr lang="en-US" sz="2000" dirty="0" smtClean="0">
                <a:latin typeface="Times New Roman" panose="02020603050405020304" pitchFamily="18" charset="0"/>
                <a:cs typeface="Times New Roman" panose="02020603050405020304" pitchFamily="18" charset="0"/>
              </a:rPr>
              <a:t>Injects at a 90° angle, no lifted skin fold </a:t>
            </a:r>
          </a:p>
          <a:p>
            <a:r>
              <a:rPr lang="en-US" sz="2000" dirty="0" smtClean="0">
                <a:latin typeface="Times New Roman" panose="02020603050405020304" pitchFamily="18" charset="0"/>
                <a:cs typeface="Times New Roman" panose="02020603050405020304" pitchFamily="18" charset="0"/>
              </a:rPr>
              <a:t>Does not resuspend her insulin before each injection</a:t>
            </a:r>
          </a:p>
          <a:p>
            <a:endParaRPr lang="en-US" sz="20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9897" y="5158153"/>
            <a:ext cx="8852452" cy="1494868"/>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t> Now How would you </a:t>
            </a:r>
            <a:r>
              <a:rPr lang="en-US" sz="4000" dirty="0" smtClean="0"/>
              <a:t>help </a:t>
            </a:r>
            <a:r>
              <a:rPr lang="en-US" sz="4000" dirty="0"/>
              <a:t>her?</a:t>
            </a:r>
          </a:p>
        </p:txBody>
      </p:sp>
    </p:spTree>
    <p:extLst>
      <p:ext uri="{BB962C8B-B14F-4D97-AF65-F5344CB8AC3E}">
        <p14:creationId xmlns:p14="http://schemas.microsoft.com/office/powerpoint/2010/main" val="11696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478"/>
            <a:ext cx="10515600" cy="1325563"/>
          </a:xfrm>
        </p:spPr>
        <p:txBody>
          <a:bodyPr>
            <a:normAutofit/>
          </a:bodyPr>
          <a:lstStyle/>
          <a:p>
            <a:pPr algn="ctr"/>
            <a:r>
              <a:rPr lang="en-US" sz="3200" dirty="0" smtClean="0">
                <a:latin typeface="Times New Roman" panose="02020603050405020304" pitchFamily="18" charset="0"/>
                <a:cs typeface="Times New Roman" panose="02020603050405020304" pitchFamily="18" charset="0"/>
              </a:rPr>
              <a:t>Recommendations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2118" y="1427041"/>
            <a:ext cx="8499763" cy="4384964"/>
          </a:xfrm>
        </p:spPr>
        <p:txBody>
          <a:bodyPr>
            <a:noAutofit/>
          </a:bodyPr>
          <a:lstStyle/>
          <a:p>
            <a:pPr>
              <a:lnSpc>
                <a:spcPct val="100000"/>
              </a:lnSpc>
            </a:pPr>
            <a:r>
              <a:rPr lang="en-US" sz="2400" dirty="0">
                <a:latin typeface="Times New Roman" panose="02020603050405020304" pitchFamily="18" charset="0"/>
                <a:cs typeface="Times New Roman" panose="02020603050405020304" pitchFamily="18" charset="0"/>
              </a:rPr>
              <a:t>Resuspend cloudy </a:t>
            </a:r>
            <a:r>
              <a:rPr lang="en-US" sz="2400" dirty="0" smtClean="0">
                <a:latin typeface="Times New Roman" panose="02020603050405020304" pitchFamily="18" charset="0"/>
                <a:cs typeface="Times New Roman" panose="02020603050405020304" pitchFamily="18" charset="0"/>
              </a:rPr>
              <a:t>insulin</a:t>
            </a: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Use a shorter pen needle to reduce pain and potential risk of IM injections</a:t>
            </a:r>
          </a:p>
          <a:p>
            <a:pPr>
              <a:lnSpc>
                <a:spcPct val="100000"/>
              </a:lnSpc>
            </a:pPr>
            <a:r>
              <a:rPr lang="en-US" sz="2400" dirty="0">
                <a:latin typeface="Times New Roman" panose="02020603050405020304" pitchFamily="18" charset="0"/>
                <a:cs typeface="Times New Roman" panose="02020603050405020304" pitchFamily="18" charset="0"/>
              </a:rPr>
              <a:t>Inject at a 90° angle without a lifted skin fold</a:t>
            </a:r>
          </a:p>
          <a:p>
            <a:pPr>
              <a:lnSpc>
                <a:spcPct val="100000"/>
              </a:lnSpc>
            </a:pPr>
            <a:r>
              <a:rPr lang="en-US" sz="2400" dirty="0">
                <a:latin typeface="Times New Roman" panose="02020603050405020304" pitchFamily="18" charset="0"/>
                <a:cs typeface="Times New Roman" panose="02020603050405020304" pitchFamily="18" charset="0"/>
              </a:rPr>
              <a:t>Use a structured rotation pattern including injections into abdomen and thighs</a:t>
            </a:r>
          </a:p>
          <a:p>
            <a:pPr>
              <a:lnSpc>
                <a:spcPct val="100000"/>
              </a:lnSpc>
            </a:pPr>
            <a:r>
              <a:rPr lang="en-US" sz="2400" dirty="0">
                <a:latin typeface="Times New Roman" panose="02020603050405020304" pitchFamily="18" charset="0"/>
                <a:cs typeface="Times New Roman" panose="02020603050405020304" pitchFamily="18" charset="0"/>
              </a:rPr>
              <a:t>Avoid areas of lipohypertrophy</a:t>
            </a:r>
          </a:p>
          <a:p>
            <a:pPr>
              <a:lnSpc>
                <a:spcPct val="100000"/>
              </a:lnSpc>
            </a:pPr>
            <a:r>
              <a:rPr lang="en-US" sz="2400" dirty="0">
                <a:latin typeface="Times New Roman" panose="02020603050405020304" pitchFamily="18" charset="0"/>
                <a:cs typeface="Times New Roman" panose="02020603050405020304" pitchFamily="18" charset="0"/>
              </a:rPr>
              <a:t>Consider reducing insulin dosage to prevent hypoglycaemia when using healthy injection sites.</a:t>
            </a:r>
          </a:p>
          <a:p>
            <a:pPr>
              <a:lnSpc>
                <a:spcPct val="1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9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anose="02020603050405020304" pitchFamily="18" charset="0"/>
                <a:cs typeface="Times New Roman" panose="02020603050405020304" pitchFamily="18" charset="0"/>
              </a:rPr>
              <a:t>Conclusion</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7644" y="1910686"/>
            <a:ext cx="8564969" cy="4351338"/>
          </a:xfrm>
        </p:spPr>
        <p:txBody>
          <a:bodyPr>
            <a:normAutofit/>
          </a:bodyPr>
          <a:lstStyle/>
          <a:p>
            <a:r>
              <a:rPr lang="en-US" dirty="0">
                <a:latin typeface="Times New Roman" panose="02020603050405020304" pitchFamily="18" charset="0"/>
                <a:cs typeface="Times New Roman" panose="02020603050405020304" pitchFamily="18" charset="0"/>
              </a:rPr>
              <a:t>Review patients injection techniques especially when patients are experiencing poor glycemic control</a:t>
            </a:r>
          </a:p>
          <a:p>
            <a:endParaRPr lang="en-US" sz="2400" dirty="0" smtClean="0">
              <a:latin typeface="Times New Roman" panose="02020603050405020304" pitchFamily="18" charset="0"/>
              <a:cs typeface="Times New Roman" panose="02020603050405020304" pitchFamily="18" charset="0"/>
            </a:endParaRPr>
          </a:p>
          <a:p>
            <a:endParaRPr lang="en-US" dirty="0"/>
          </a:p>
          <a:p>
            <a:r>
              <a:rPr lang="en-US" dirty="0" smtClean="0">
                <a:latin typeface="Times New Roman" panose="02020603050405020304" pitchFamily="18" charset="0"/>
                <a:cs typeface="Times New Roman" panose="02020603050405020304" pitchFamily="18" charset="0"/>
              </a:rPr>
              <a:t>Education is a must for all including patients and HCPs.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9610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4003" y="1408176"/>
            <a:ext cx="8313069" cy="3169692"/>
          </a:xfrm>
        </p:spPr>
        <p:txBody>
          <a:bodyPr anchor="ctr">
            <a:noAutofit/>
            <a:scene3d>
              <a:camera prst="orthographicFront"/>
              <a:lightRig rig="soft" dir="t">
                <a:rot lat="0" lon="0" rev="15600000"/>
              </a:lightRig>
            </a:scene3d>
            <a:sp3d extrusionH="57150" prstMaterial="softEdge">
              <a:bevelT w="25400" h="38100"/>
            </a:sp3d>
          </a:bodyPr>
          <a:lstStyle/>
          <a:p>
            <a:r>
              <a:rPr lang="en-US" sz="8000" b="1" dirty="0">
                <a:ln/>
                <a:latin typeface="Kunstler Script" panose="030304020206070D0D06" pitchFamily="66" charset="0"/>
              </a:rPr>
              <a:t>Thanks for your attention</a:t>
            </a:r>
          </a:p>
        </p:txBody>
      </p:sp>
      <p:sp>
        <p:nvSpPr>
          <p:cNvPr id="5" name="Subtitle 4"/>
          <p:cNvSpPr>
            <a:spLocks noGrp="1"/>
          </p:cNvSpPr>
          <p:nvPr>
            <p:ph type="subTitle" idx="1"/>
          </p:nvPr>
        </p:nvSpPr>
        <p:spPr>
          <a:xfrm>
            <a:off x="-151463" y="3854954"/>
            <a:ext cx="9144000" cy="1110639"/>
          </a:xfrm>
        </p:spPr>
        <p:txBody>
          <a:bodyPr anchor="ctr">
            <a:normAutofit/>
          </a:bodyPr>
          <a:lstStyle/>
          <a:p>
            <a:r>
              <a:rPr lang="en-US" sz="4400" b="1" dirty="0" err="1" smtClean="0">
                <a:latin typeface="Kunstler Script" panose="030304020206070D0D06" pitchFamily="66" charset="0"/>
              </a:rPr>
              <a:t>AUgust</a:t>
            </a:r>
            <a:r>
              <a:rPr lang="en-US" sz="4400" b="1" dirty="0" smtClean="0">
                <a:latin typeface="Kunstler Script" panose="030304020206070D0D06" pitchFamily="66" charset="0"/>
              </a:rPr>
              <a:t> </a:t>
            </a:r>
            <a:r>
              <a:rPr lang="en-US" sz="4400" b="1" dirty="0" smtClean="0">
                <a:latin typeface="Kunstler Script" panose="030304020206070D0D06" pitchFamily="66" charset="0"/>
              </a:rPr>
              <a:t>2019</a:t>
            </a:r>
          </a:p>
        </p:txBody>
      </p:sp>
    </p:spTree>
    <p:extLst>
      <p:ext uri="{BB962C8B-B14F-4D97-AF65-F5344CB8AC3E}">
        <p14:creationId xmlns:p14="http://schemas.microsoft.com/office/powerpoint/2010/main" val="4240267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561" y="703328"/>
            <a:ext cx="78867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The Neglected Area of </a:t>
            </a:r>
            <a:r>
              <a:rPr lang="en-US" sz="3600" dirty="0" smtClean="0">
                <a:latin typeface="Times New Roman" panose="02020603050405020304" pitchFamily="18" charset="0"/>
                <a:cs typeface="Times New Roman" panose="02020603050405020304" pitchFamily="18" charset="0"/>
              </a:rPr>
              <a:t>Concern</a:t>
            </a:r>
            <a:endParaRPr lang="en-US" sz="3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03688" y="2311264"/>
            <a:ext cx="8736623" cy="2533782"/>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Incorrect Insulin Administration</a:t>
            </a: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Behavior that affect glycaemia</a:t>
            </a:r>
          </a:p>
        </p:txBody>
      </p:sp>
      <p:sp>
        <p:nvSpPr>
          <p:cNvPr id="6" name="Rectangle 5"/>
          <p:cNvSpPr/>
          <p:nvPr/>
        </p:nvSpPr>
        <p:spPr>
          <a:xfrm>
            <a:off x="253511" y="6104096"/>
            <a:ext cx="8686800" cy="415498"/>
          </a:xfrm>
          <a:prstGeom prst="rect">
            <a:avLst/>
          </a:prstGeom>
        </p:spPr>
        <p:txBody>
          <a:bodyPr wrap="square">
            <a:spAutoFit/>
          </a:bodyPr>
          <a:lstStyle/>
          <a:p>
            <a:pPr lvl="0">
              <a:defRPr/>
            </a:pPr>
            <a:r>
              <a:rPr lang="en-US" sz="1050" dirty="0"/>
              <a:t> Frid, A. H., L. J. Hirsch, A. R. </a:t>
            </a:r>
            <a:r>
              <a:rPr lang="en-US" sz="1050" dirty="0" err="1"/>
              <a:t>Menchior</a:t>
            </a:r>
            <a:r>
              <a:rPr lang="en-US" sz="1050" dirty="0"/>
              <a:t>, D. R. Morel and K. W. Strauss (2016). </a:t>
            </a:r>
            <a:r>
              <a:rPr lang="en-US" sz="1050" u="sng" dirty="0"/>
              <a:t>Worldwide Injection Technique Questionnaire study: injecting complications and the role of the professional</a:t>
            </a:r>
            <a:r>
              <a:rPr lang="en-US" sz="1050" dirty="0"/>
              <a:t>. Mayo Clinic Proceedings, Elsevier.</a:t>
            </a:r>
          </a:p>
        </p:txBody>
      </p:sp>
    </p:spTree>
    <p:extLst>
      <p:ext uri="{BB962C8B-B14F-4D97-AF65-F5344CB8AC3E}">
        <p14:creationId xmlns:p14="http://schemas.microsoft.com/office/powerpoint/2010/main" val="33492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1004" y="1102424"/>
            <a:ext cx="9200707" cy="4717993"/>
          </a:xfrm>
          <a:prstGeom prst="rect">
            <a:avLst/>
          </a:prstGeom>
        </p:spPr>
      </p:pic>
      <p:sp>
        <p:nvSpPr>
          <p:cNvPr id="2" name="Title 1"/>
          <p:cNvSpPr>
            <a:spLocks noGrp="1"/>
          </p:cNvSpPr>
          <p:nvPr>
            <p:ph type="title"/>
          </p:nvPr>
        </p:nvSpPr>
        <p:spPr>
          <a:xfrm>
            <a:off x="571943" y="243291"/>
            <a:ext cx="7886700" cy="1325563"/>
          </a:xfrm>
        </p:spPr>
        <p:txBody>
          <a:bodyPr>
            <a:noAutofit/>
          </a:bodyPr>
          <a:lstStyle/>
          <a:p>
            <a:pPr algn="ctr"/>
            <a:r>
              <a:rPr lang="en-US" sz="3600" dirty="0">
                <a:latin typeface="Times New Roman" panose="02020603050405020304" pitchFamily="18" charset="0"/>
                <a:cs typeface="Times New Roman" panose="02020603050405020304" pitchFamily="18" charset="0"/>
              </a:rPr>
              <a:t>Current State of Insulin Injection</a:t>
            </a:r>
          </a:p>
        </p:txBody>
      </p:sp>
      <p:sp>
        <p:nvSpPr>
          <p:cNvPr id="3" name="Content Placeholder 2"/>
          <p:cNvSpPr>
            <a:spLocks noGrp="1"/>
          </p:cNvSpPr>
          <p:nvPr>
            <p:ph idx="1"/>
          </p:nvPr>
        </p:nvSpPr>
        <p:spPr>
          <a:xfrm>
            <a:off x="608773" y="4458811"/>
            <a:ext cx="7849870" cy="1843219"/>
          </a:xfrm>
        </p:spPr>
        <p:txBody>
          <a:bodyPr>
            <a:normAutofit lnSpcReduction="10000"/>
          </a:bodyPr>
          <a:lstStyle/>
          <a:p>
            <a:pPr marL="0" indent="0" algn="ctr">
              <a:lnSpc>
                <a:spcPct val="150000"/>
              </a:lnSpc>
              <a:buNone/>
            </a:pPr>
            <a:r>
              <a:rPr lang="en-US" sz="1600" b="1" u="sng" dirty="0">
                <a:latin typeface="Times New Roman" panose="02020603050405020304" pitchFamily="18" charset="0"/>
                <a:cs typeface="Times New Roman" panose="02020603050405020304" pitchFamily="18" charset="0"/>
              </a:rPr>
              <a:t>Injection Technique Questionnaire (ITQ) Survey </a:t>
            </a:r>
            <a:r>
              <a:rPr lang="en-US" sz="1600" dirty="0">
                <a:latin typeface="Times New Roman" panose="02020603050405020304" pitchFamily="18" charset="0"/>
                <a:cs typeface="Times New Roman" panose="02020603050405020304" pitchFamily="18" charset="0"/>
              </a:rPr>
              <a:t>Worldwide Results: </a:t>
            </a:r>
          </a:p>
          <a:p>
            <a:pPr marL="0" indent="0" algn="ctr">
              <a:lnSpc>
                <a:spcPct val="150000"/>
              </a:lnSpc>
              <a:buNone/>
            </a:pPr>
            <a:r>
              <a:rPr lang="en-US" sz="1600" dirty="0">
                <a:latin typeface="Times New Roman" panose="02020603050405020304" pitchFamily="18" charset="0"/>
                <a:cs typeface="Times New Roman" panose="02020603050405020304" pitchFamily="18" charset="0"/>
              </a:rPr>
              <a:t>From February 1, 2014, through June 30, 2015</a:t>
            </a:r>
          </a:p>
          <a:p>
            <a:pPr marL="0" indent="0" algn="ctr">
              <a:lnSpc>
                <a:spcPct val="150000"/>
              </a:lnSpc>
              <a:buNone/>
            </a:pPr>
            <a:r>
              <a:rPr lang="en-US" sz="1600" b="1" dirty="0">
                <a:latin typeface="Times New Roman" panose="02020603050405020304" pitchFamily="18" charset="0"/>
                <a:cs typeface="Times New Roman" panose="02020603050405020304" pitchFamily="18" charset="0"/>
              </a:rPr>
              <a:t>13,289</a:t>
            </a:r>
            <a:r>
              <a:rPr lang="en-US" sz="1600" dirty="0">
                <a:latin typeface="Times New Roman" panose="02020603050405020304" pitchFamily="18" charset="0"/>
                <a:cs typeface="Times New Roman" panose="02020603050405020304" pitchFamily="18" charset="0"/>
              </a:rPr>
              <a:t> insulin-injecting patients </a:t>
            </a:r>
            <a:endParaRPr lang="en-US" sz="1600" dirty="0">
              <a:latin typeface="Times New Roman" panose="02020603050405020304" pitchFamily="18" charset="0"/>
              <a:cs typeface="Times New Roman" panose="02020603050405020304" pitchFamily="18" charset="0"/>
            </a:endParaRPr>
          </a:p>
          <a:p>
            <a:pPr marL="0" indent="0" algn="ctr">
              <a:lnSpc>
                <a:spcPct val="150000"/>
              </a:lnSpc>
              <a:buNone/>
            </a:pPr>
            <a:r>
              <a:rPr lang="en-US" sz="1600" b="1" dirty="0" smtClean="0">
                <a:latin typeface="Times New Roman" panose="02020603050405020304" pitchFamily="18" charset="0"/>
                <a:cs typeface="Times New Roman" panose="02020603050405020304" pitchFamily="18" charset="0"/>
              </a:rPr>
              <a:t>423 </a:t>
            </a:r>
            <a:r>
              <a:rPr lang="en-US" sz="1600" b="1" dirty="0">
                <a:latin typeface="Times New Roman" panose="02020603050405020304" pitchFamily="18" charset="0"/>
                <a:cs typeface="Times New Roman" panose="02020603050405020304" pitchFamily="18" charset="0"/>
              </a:rPr>
              <a:t>centers in 42 </a:t>
            </a:r>
            <a:r>
              <a:rPr lang="en-US" sz="1600" b="1" dirty="0" smtClean="0">
                <a:latin typeface="Times New Roman" panose="02020603050405020304" pitchFamily="18" charset="0"/>
                <a:cs typeface="Times New Roman" panose="02020603050405020304" pitchFamily="18" charset="0"/>
              </a:rPr>
              <a:t>countries</a:t>
            </a:r>
            <a:endParaRPr lang="en-US" sz="1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1508" y="6294829"/>
            <a:ext cx="9152741" cy="769441"/>
          </a:xfrm>
          <a:prstGeom prst="rect">
            <a:avLst/>
          </a:prstGeom>
        </p:spPr>
        <p:txBody>
          <a:bodyPr wrap="square">
            <a:spAutoFit/>
          </a:bodyPr>
          <a:lstStyle/>
          <a:p>
            <a:r>
              <a:rPr lang="en-US" sz="1000" dirty="0"/>
              <a:t>https://public.tableau.com/profile/adam.yeung#!/vizhome/ITQsurveydataMayo/START </a:t>
            </a:r>
            <a:endParaRPr lang="en-US" sz="1000" dirty="0" smtClean="0"/>
          </a:p>
          <a:p>
            <a:r>
              <a:rPr lang="en-US" sz="1000" dirty="0" err="1" smtClean="0"/>
              <a:t>Frid</a:t>
            </a:r>
            <a:r>
              <a:rPr lang="en-US" sz="1000" dirty="0"/>
              <a:t>, Hirsch et al(2016). </a:t>
            </a:r>
            <a:r>
              <a:rPr lang="en-US" sz="1000" u="sng" dirty="0"/>
              <a:t>Worldwide Injection Technique Questionnaire study: injecting complications and the role of the professional</a:t>
            </a:r>
            <a:r>
              <a:rPr lang="en-US" sz="1000" dirty="0"/>
              <a:t>. Mayo Clinic Proceedings, Elsevier.</a:t>
            </a:r>
          </a:p>
          <a:p>
            <a:r>
              <a:rPr lang="en-US" sz="1000" dirty="0" err="1"/>
              <a:t>Frid</a:t>
            </a:r>
            <a:r>
              <a:rPr lang="en-US" sz="1000" dirty="0"/>
              <a:t>, Hirsch et al (2016). </a:t>
            </a:r>
            <a:r>
              <a:rPr lang="en-US" sz="1000" u="sng" dirty="0"/>
              <a:t>Worldwide injection technique questionnaire study: population parameters and injection practices</a:t>
            </a:r>
            <a:r>
              <a:rPr lang="en-US" sz="1000" dirty="0"/>
              <a:t>. Mayo Clinic proceedings, Elsevier.</a:t>
            </a:r>
          </a:p>
          <a:p>
            <a:endParaRPr lang="en-US" sz="1400"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4435"/>
            <a:ext cx="9144000" cy="3592477"/>
          </a:xfrm>
          <a:prstGeom prst="rect">
            <a:avLst/>
          </a:prstGeom>
        </p:spPr>
      </p:pic>
    </p:spTree>
    <p:extLst>
      <p:ext uri="{BB962C8B-B14F-4D97-AF65-F5344CB8AC3E}">
        <p14:creationId xmlns:p14="http://schemas.microsoft.com/office/powerpoint/2010/main" val="9543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Times New Roman" panose="02020603050405020304" pitchFamily="18" charset="0"/>
                <a:cs typeface="Times New Roman" panose="02020603050405020304" pitchFamily="18" charset="0"/>
              </a:rPr>
              <a:t>SC Insulin Injection</a:t>
            </a:r>
          </a:p>
        </p:txBody>
      </p:sp>
      <p:pic>
        <p:nvPicPr>
          <p:cNvPr id="5" name="Content Placeholder 4"/>
          <p:cNvPicPr>
            <a:picLocks noGrp="1" noChangeAspect="1"/>
          </p:cNvPicPr>
          <p:nvPr>
            <p:ph idx="1"/>
          </p:nvPr>
        </p:nvPicPr>
        <p:blipFill>
          <a:blip r:embed="rId2">
            <a:clrChange>
              <a:clrFrom>
                <a:srgbClr val="EEECE9"/>
              </a:clrFrom>
              <a:clrTo>
                <a:srgbClr val="EEECE9">
                  <a:alpha val="0"/>
                </a:srgbClr>
              </a:clrTo>
            </a:clrChange>
            <a:extLst>
              <a:ext uri="{28A0092B-C50C-407E-A947-70E740481C1C}">
                <a14:useLocalDpi xmlns:a14="http://schemas.microsoft.com/office/drawing/2010/main" val="0"/>
              </a:ext>
            </a:extLst>
          </a:blip>
          <a:stretch>
            <a:fillRect/>
          </a:stretch>
        </p:blipFill>
        <p:spPr>
          <a:xfrm>
            <a:off x="435324" y="2229406"/>
            <a:ext cx="8080026" cy="3909690"/>
          </a:xfrm>
        </p:spPr>
      </p:pic>
      <p:pic>
        <p:nvPicPr>
          <p:cNvPr id="6" name="Picture 5"/>
          <p:cNvPicPr>
            <a:picLocks noChangeAspect="1"/>
          </p:cNvPicPr>
          <p:nvPr/>
        </p:nvPicPr>
        <p:blipFill>
          <a:blip r:embed="rId3">
            <a:clrChange>
              <a:clrFrom>
                <a:srgbClr val="EEECE9"/>
              </a:clrFrom>
              <a:clrTo>
                <a:srgbClr val="EEECE9">
                  <a:alpha val="0"/>
                </a:srgbClr>
              </a:clrTo>
            </a:clrChange>
            <a:extLst>
              <a:ext uri="{28A0092B-C50C-407E-A947-70E740481C1C}">
                <a14:useLocalDpi xmlns:a14="http://schemas.microsoft.com/office/drawing/2010/main" val="0"/>
              </a:ext>
            </a:extLst>
          </a:blip>
          <a:stretch>
            <a:fillRect/>
          </a:stretch>
        </p:blipFill>
        <p:spPr>
          <a:xfrm>
            <a:off x="1039634" y="1400892"/>
            <a:ext cx="6953607" cy="5150115"/>
          </a:xfrm>
          <a:prstGeom prst="rect">
            <a:avLst/>
          </a:prstGeom>
        </p:spPr>
      </p:pic>
      <p:sp>
        <p:nvSpPr>
          <p:cNvPr id="7" name="Rectangle 6"/>
          <p:cNvSpPr/>
          <p:nvPr/>
        </p:nvSpPr>
        <p:spPr>
          <a:xfrm>
            <a:off x="146121" y="6488668"/>
            <a:ext cx="2444900" cy="369332"/>
          </a:xfrm>
          <a:prstGeom prst="rect">
            <a:avLst/>
          </a:prstGeom>
        </p:spPr>
        <p:txBody>
          <a:bodyPr wrap="none">
            <a:spAutoFit/>
          </a:bodyPr>
          <a:lstStyle/>
          <a:p>
            <a:r>
              <a:rPr lang="en-US" sz="900" b="1" dirty="0" smtClean="0">
                <a:latin typeface="Times New Roman" panose="02020603050405020304" pitchFamily="18" charset="0"/>
                <a:cs typeface="Times New Roman" panose="02020603050405020304" pitchFamily="18" charset="0"/>
                <a:hlinkClick r:id="rId4"/>
              </a:rPr>
              <a:t>www.fit4diabetes.com</a:t>
            </a:r>
            <a:endParaRPr lang="en-US" sz="900" b="1" dirty="0" smtClean="0">
              <a:latin typeface="Times New Roman" panose="02020603050405020304" pitchFamily="18" charset="0"/>
              <a:cs typeface="Times New Roman" panose="02020603050405020304" pitchFamily="18" charset="0"/>
            </a:endParaRPr>
          </a:p>
          <a:p>
            <a:r>
              <a:rPr lang="en-US" sz="900" b="1" dirty="0" smtClean="0">
                <a:latin typeface="Times New Roman" panose="02020603050405020304" pitchFamily="18" charset="0"/>
                <a:cs typeface="Times New Roman" panose="02020603050405020304" pitchFamily="18" charset="0"/>
              </a:rPr>
              <a:t>FIT Technique Plus Needle Length Education</a:t>
            </a:r>
          </a:p>
        </p:txBody>
      </p:sp>
    </p:spTree>
    <p:extLst>
      <p:ext uri="{BB962C8B-B14F-4D97-AF65-F5344CB8AC3E}">
        <p14:creationId xmlns:p14="http://schemas.microsoft.com/office/powerpoint/2010/main" val="11084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11613</Words>
  <Application>Microsoft Office PowerPoint</Application>
  <PresentationFormat>On-screen Show (4:3)</PresentationFormat>
  <Paragraphs>796</Paragraphs>
  <Slides>67</Slides>
  <Notes>43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81" baseType="lpstr">
      <vt:lpstr>AdvOT561cdbbe</vt:lpstr>
      <vt:lpstr>AdvOT561cdbbe+fb</vt:lpstr>
      <vt:lpstr>AdvOTa2f0d8f5.B</vt:lpstr>
      <vt:lpstr>Arial</vt:lpstr>
      <vt:lpstr>B Nazanin</vt:lpstr>
      <vt:lpstr>Calibri</vt:lpstr>
      <vt:lpstr>Calibri Light</vt:lpstr>
      <vt:lpstr>Kunstler Script</vt:lpstr>
      <vt:lpstr>Times New Roman</vt:lpstr>
      <vt:lpstr>TimesNewRomanPSMT</vt:lpstr>
      <vt:lpstr>Wingdings</vt:lpstr>
      <vt:lpstr>Office Theme</vt:lpstr>
      <vt:lpstr>1_Office Theme</vt:lpstr>
      <vt:lpstr>Clip</vt:lpstr>
      <vt:lpstr>Insulin Injection: Guidelines and Practical Aspects</vt:lpstr>
      <vt:lpstr>Banting-1922</vt:lpstr>
      <vt:lpstr>PowerPoint Presentation</vt:lpstr>
      <vt:lpstr>Case</vt:lpstr>
      <vt:lpstr>Current Challenges</vt:lpstr>
      <vt:lpstr>Injection Technique Review</vt:lpstr>
      <vt:lpstr>The Neglected Area of Concern</vt:lpstr>
      <vt:lpstr>Current State of Insulin Injection</vt:lpstr>
      <vt:lpstr>SC Insulin Injection</vt:lpstr>
      <vt:lpstr>Injection Sites</vt:lpstr>
      <vt:lpstr>Injection Sites</vt:lpstr>
      <vt:lpstr>Lipohypertrophy (LH)</vt:lpstr>
      <vt:lpstr>Lipohypertrophy</vt:lpstr>
      <vt:lpstr>Most important factors associated with LH:  </vt:lpstr>
      <vt:lpstr>Prevalence:</vt:lpstr>
      <vt:lpstr>Lipohypertrophy:  the Silent Enemy in Diabetes</vt:lpstr>
      <vt:lpstr>Lipohypertrophy</vt:lpstr>
      <vt:lpstr>Correct Site Rotation</vt:lpstr>
      <vt:lpstr>Structured Rotation Plan</vt:lpstr>
      <vt:lpstr>HCP Role</vt:lpstr>
      <vt:lpstr>LH Management</vt:lpstr>
      <vt:lpstr>LH Examination</vt:lpstr>
      <vt:lpstr>Correct Examination Setting</vt:lpstr>
      <vt:lpstr>Patient Positioning </vt:lpstr>
      <vt:lpstr>Technique for Visual Examination</vt:lpstr>
      <vt:lpstr> Technique of Palpation </vt:lpstr>
      <vt:lpstr>Measuring and Documenting the LH </vt:lpstr>
      <vt:lpstr>IM injection</vt:lpstr>
      <vt:lpstr>IM Injection</vt:lpstr>
      <vt:lpstr>Pen Needles</vt:lpstr>
      <vt:lpstr>Syringe</vt:lpstr>
      <vt:lpstr>Needle Length Recommendations</vt:lpstr>
      <vt:lpstr>Needle Length Recommendations</vt:lpstr>
      <vt:lpstr>PowerPoint Presentation</vt:lpstr>
      <vt:lpstr>Lifting a Skinfold</vt:lpstr>
      <vt:lpstr>Lifting a Skinfold</vt:lpstr>
      <vt:lpstr>Lifting Skin Fold</vt:lpstr>
      <vt:lpstr>Site care</vt:lpstr>
      <vt:lpstr>Proper Use of Pens</vt:lpstr>
      <vt:lpstr>Proper Use of Pens</vt:lpstr>
      <vt:lpstr>Proper Use of Pens</vt:lpstr>
      <vt:lpstr>PowerPoint Presentation</vt:lpstr>
      <vt:lpstr>Proper Use of Pens</vt:lpstr>
      <vt:lpstr>Air Bubble Formation in Pen Cartridges</vt:lpstr>
      <vt:lpstr>Air Bubble Formation in Pen Cartridges</vt:lpstr>
      <vt:lpstr>Needle Reuse Risks: </vt:lpstr>
      <vt:lpstr>Needle Reuse Risks: </vt:lpstr>
      <vt:lpstr>Needle Reuse: </vt:lpstr>
      <vt:lpstr>PowerPoint Presentation</vt:lpstr>
      <vt:lpstr>Proper Use of Syringes</vt:lpstr>
      <vt:lpstr>Cloudy Insulin Resuspension</vt:lpstr>
      <vt:lpstr>Cloudy Insulin Resuspension</vt:lpstr>
      <vt:lpstr>PowerPoint Presentation</vt:lpstr>
      <vt:lpstr>Bleeding and Bruising</vt:lpstr>
      <vt:lpstr>Insulin Leakage</vt:lpstr>
      <vt:lpstr>Insulin Leakage</vt:lpstr>
      <vt:lpstr>Splitting Dose: Is it Necessary?</vt:lpstr>
      <vt:lpstr>Concentrated insulins: Practical Tips</vt:lpstr>
      <vt:lpstr>Concentrated insulins: Practical Tips</vt:lpstr>
      <vt:lpstr>Factors that may affect insulin absorption </vt:lpstr>
      <vt:lpstr>Factors that may affect insulin absorption </vt:lpstr>
      <vt:lpstr>Injection Sites absorption rate</vt:lpstr>
      <vt:lpstr>HCP Roles</vt:lpstr>
      <vt:lpstr>Injection Technique Review</vt:lpstr>
      <vt:lpstr>Recommendations</vt:lpstr>
      <vt:lpstr>Conclusion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Ali Talebzadeh</cp:lastModifiedBy>
  <cp:revision>149</cp:revision>
  <dcterms:created xsi:type="dcterms:W3CDTF">2017-08-01T17:44:06Z</dcterms:created>
  <dcterms:modified xsi:type="dcterms:W3CDTF">2019-08-07T07:39:10Z</dcterms:modified>
</cp:coreProperties>
</file>