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  <p:sldMasterId id="2147484482" r:id="rId2"/>
  </p:sldMasterIdLst>
  <p:notesMasterIdLst>
    <p:notesMasterId r:id="rId49"/>
  </p:notesMasterIdLst>
  <p:handoutMasterIdLst>
    <p:handoutMasterId r:id="rId50"/>
  </p:handoutMasterIdLst>
  <p:sldIdLst>
    <p:sldId id="390" r:id="rId3"/>
    <p:sldId id="279" r:id="rId4"/>
    <p:sldId id="414" r:id="rId5"/>
    <p:sldId id="413" r:id="rId6"/>
    <p:sldId id="412" r:id="rId7"/>
    <p:sldId id="263" r:id="rId8"/>
    <p:sldId id="299" r:id="rId9"/>
    <p:sldId id="285" r:id="rId10"/>
    <p:sldId id="323" r:id="rId11"/>
    <p:sldId id="283" r:id="rId12"/>
    <p:sldId id="366" r:id="rId13"/>
    <p:sldId id="338" r:id="rId14"/>
    <p:sldId id="271" r:id="rId15"/>
    <p:sldId id="339" r:id="rId16"/>
    <p:sldId id="419" r:id="rId17"/>
    <p:sldId id="318" r:id="rId18"/>
    <p:sldId id="273" r:id="rId19"/>
    <p:sldId id="312" r:id="rId20"/>
    <p:sldId id="421" r:id="rId21"/>
    <p:sldId id="276" r:id="rId22"/>
    <p:sldId id="365" r:id="rId23"/>
    <p:sldId id="409" r:id="rId24"/>
    <p:sldId id="392" r:id="rId25"/>
    <p:sldId id="394" r:id="rId26"/>
    <p:sldId id="418" r:id="rId27"/>
    <p:sldId id="400" r:id="rId28"/>
    <p:sldId id="402" r:id="rId29"/>
    <p:sldId id="404" r:id="rId30"/>
    <p:sldId id="416" r:id="rId31"/>
    <p:sldId id="410" r:id="rId32"/>
    <p:sldId id="360" r:id="rId33"/>
    <p:sldId id="373" r:id="rId34"/>
    <p:sldId id="380" r:id="rId35"/>
    <p:sldId id="357" r:id="rId36"/>
    <p:sldId id="381" r:id="rId37"/>
    <p:sldId id="354" r:id="rId38"/>
    <p:sldId id="375" r:id="rId39"/>
    <p:sldId id="377" r:id="rId40"/>
    <p:sldId id="363" r:id="rId41"/>
    <p:sldId id="385" r:id="rId42"/>
    <p:sldId id="387" r:id="rId43"/>
    <p:sldId id="364" r:id="rId44"/>
    <p:sldId id="347" r:id="rId45"/>
    <p:sldId id="348" r:id="rId46"/>
    <p:sldId id="346" r:id="rId47"/>
    <p:sldId id="27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FFFFCC"/>
    <a:srgbClr val="E5FFFF"/>
    <a:srgbClr val="000000"/>
    <a:srgbClr val="E3F3FD"/>
    <a:srgbClr val="FBFEFF"/>
    <a:srgbClr val="FAECF7"/>
    <a:srgbClr val="FFE7F5"/>
    <a:srgbClr val="F2D2E0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007" autoAdjust="0"/>
  </p:normalViewPr>
  <p:slideViewPr>
    <p:cSldViewPr>
      <p:cViewPr varScale="1">
        <p:scale>
          <a:sx n="100" d="100"/>
          <a:sy n="100" d="100"/>
        </p:scale>
        <p:origin x="3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F2D63-9138-4E76-A1E1-D84525F6D61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AE5-3137-40BE-9163-F5DB2B928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7825-C5BB-4979-9147-D16886E51176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52B25-B67D-4A79-ACEF-D4F66E36D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25B4-8A8D-463F-8D76-20823DF07F6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2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25B4-8A8D-463F-8D76-20823DF07F6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9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25B4-8A8D-463F-8D76-20823DF07F6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8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2B25-B67D-4A79-ACEF-D4F66E36D0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2B25-B67D-4A79-ACEF-D4F66E36D0B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0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2B25-B67D-4A79-ACEF-D4F66E36D0B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0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2B25-B67D-4A79-ACEF-D4F66E36D0B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7963-DD38-453A-8965-56668865E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00C-648E-4751-84CB-0F13ECBF95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B8A-7864-47CF-A344-862865E608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8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3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68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7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8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8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BEA7-6580-415F-B5D3-8EFEFE514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3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00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3D41-A892-4CC1-8007-3FBF50BD17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1684-6E76-4A07-A8BA-91C95A64E4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A63-B7B1-4CCD-8F44-2322CDB0D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4DA9-B805-44F1-A744-DCF626E14B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D24-F80D-4DCE-AB75-EB47920D99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B52D-4D8D-4D88-B9A0-2EDF72A957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ADD7-9063-4124-A357-D7549DB83A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6A8CEB-283F-492D-9060-D4D72625CD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34D0FA-221C-46BE-AFCC-8D374421B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jazzaab.ir/news_cats_45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thelancet.com/journals/lancet/issue/curr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00100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D2533C"/>
                </a:solidFill>
              </a:rPr>
              <a:t> </a:t>
            </a:r>
            <a:r>
              <a:rPr lang="fa-IR" sz="3200" dirty="0" smtClean="0">
                <a:solidFill>
                  <a:srgbClr val="D2533C"/>
                </a:solidFill>
                <a:cs typeface="2  Davat" pitchFamily="2" charset="-78"/>
              </a:rPr>
              <a:t>به نام </a:t>
            </a:r>
            <a:r>
              <a:rPr lang="fa-IR" sz="3200" dirty="0">
                <a:solidFill>
                  <a:srgbClr val="D2533C"/>
                </a:solidFill>
                <a:cs typeface="2  Davat" pitchFamily="2" charset="-78"/>
              </a:rPr>
              <a:t>خدا </a:t>
            </a:r>
            <a:r>
              <a:rPr lang="fa-IR" sz="3200" dirty="0" smtClean="0">
                <a:solidFill>
                  <a:srgbClr val="D2533C"/>
                </a:solidFill>
                <a:cs typeface="2  Davat" pitchFamily="2" charset="-78"/>
              </a:rPr>
              <a:t/>
            </a:r>
            <a:br>
              <a:rPr lang="fa-IR" sz="3200" dirty="0" smtClean="0">
                <a:solidFill>
                  <a:srgbClr val="D2533C"/>
                </a:solidFill>
                <a:cs typeface="2  Davat" pitchFamily="2" charset="-78"/>
              </a:rPr>
            </a:br>
            <a:r>
              <a:rPr lang="fa-IR" sz="3200" dirty="0" smtClean="0">
                <a:cs typeface="2  Davat" pitchFamily="2" charset="-78"/>
              </a:rPr>
              <a:t>شاد باش </a:t>
            </a:r>
            <a:r>
              <a:rPr lang="fa-IR" sz="3200" dirty="0" smtClean="0">
                <a:cs typeface="B Nazanin" pitchFamily="2" charset="-78"/>
              </a:rPr>
              <a:t>میلاد امیر</a:t>
            </a:r>
            <a:r>
              <a:rPr lang="fa-IR" sz="3200" dirty="0" smtClean="0">
                <a:cs typeface="2  Davat" pitchFamily="2" charset="-78"/>
              </a:rPr>
              <a:t> مومنان و روز معلم</a:t>
            </a:r>
            <a:endParaRPr lang="en-US" sz="3200" dirty="0">
              <a:cs typeface="2  Davat" pitchFamily="2" charset="-78"/>
            </a:endParaRPr>
          </a:p>
        </p:txBody>
      </p:sp>
      <p:pic>
        <p:nvPicPr>
          <p:cNvPr id="4" name="Content Placeholder 3" descr="عکس های زیبا از طبیعت بهاری -www.jazzaab.ir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7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072663"/>
              </p:ext>
            </p:extLst>
          </p:nvPr>
        </p:nvGraphicFramePr>
        <p:xfrm>
          <a:off x="0" y="-228600"/>
          <a:ext cx="9296400" cy="701039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336472"/>
                <a:gridCol w="1635828"/>
                <a:gridCol w="2324100"/>
              </a:tblGrid>
              <a:tr h="10246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نتایج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حجم </a:t>
                      </a:r>
                      <a:r>
                        <a:rPr lang="ar-S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و جمعیت مطالعه 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سال</a:t>
                      </a:r>
                      <a:r>
                        <a:rPr lang="ar-S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، محل و طراحی مطالعه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638162"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 smtClean="0">
                          <a:cs typeface="B Nazanin" pitchFamily="2" charset="-78"/>
                        </a:rPr>
                        <a:t> </a:t>
                      </a:r>
                      <a:endParaRPr lang="en-US" sz="2000" kern="1200" dirty="0" smtClean="0">
                        <a:cs typeface="B Nazanin" pitchFamily="2" charset="-78"/>
                      </a:endParaRPr>
                    </a:p>
                    <a:p>
                      <a:pPr algn="just" rtl="1"/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شیوع پیش بینی شده اضافه وزن و چاقی از 1999-1995تا 2010-2005 </a:t>
                      </a: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 چاقی </a:t>
                      </a:r>
                      <a:r>
                        <a:rPr lang="en-US" sz="2000" kern="1200" dirty="0" smtClean="0">
                          <a:effectLst/>
                          <a:cs typeface="B Nazanin" pitchFamily="2" charset="-78"/>
                        </a:rPr>
                        <a:t> :</a:t>
                      </a: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از 5/3</a:t>
                      </a:r>
                      <a:r>
                        <a:rPr lang="en-US" sz="2000" kern="1200" dirty="0" smtClean="0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درصد ← 7/25</a:t>
                      </a:r>
                      <a:r>
                        <a:rPr lang="en-US" sz="2000" kern="1200" dirty="0" smtClean="0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 درصد </a:t>
                      </a: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اضافه وزن : </a:t>
                      </a:r>
                      <a:r>
                        <a:rPr lang="fa-IR" sz="2000" kern="1200" baseline="0" dirty="0" smtClean="0">
                          <a:effectLst/>
                          <a:cs typeface="B Nazanin" pitchFamily="2" charset="-78"/>
                        </a:rPr>
                        <a:t> از </a:t>
                      </a: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10/4 </a:t>
                      </a:r>
                      <a:r>
                        <a:rPr lang="en-US" sz="2000" kern="1200" dirty="0" smtClean="0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 ←  10/88</a:t>
                      </a:r>
                      <a:r>
                        <a:rPr lang="en-US" sz="2000" kern="1200" dirty="0" smtClean="0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 درصد</a:t>
                      </a:r>
                    </a:p>
                    <a:p>
                      <a:pPr algn="just" rtl="1"/>
                      <a:endParaRPr lang="fa-IR" sz="2000" kern="1200" dirty="0" smtClean="0">
                        <a:effectLst/>
                        <a:cs typeface="B Nazanin" pitchFamily="2" charset="-78"/>
                      </a:endParaRPr>
                    </a:p>
                    <a:p>
                      <a:pPr algn="just" rtl="1"/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اگر چه</a:t>
                      </a:r>
                      <a:r>
                        <a:rPr lang="fa-IR" sz="2000" kern="1200" baseline="0" dirty="0" smtClean="0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itchFamily="2" charset="-78"/>
                        </a:rPr>
                        <a:t>شیوع </a:t>
                      </a:r>
                      <a:r>
                        <a:rPr lang="fa-IR" sz="2000" kern="1200" dirty="0" smtClean="0">
                          <a:effectLst/>
                          <a:cs typeface="B Nazanin" pitchFamily="2" charset="-78"/>
                        </a:rPr>
                        <a:t>چاقی در کودکان ایرانی قابل توجه نیست اما روند صعودی آن هشدار دهنده است </a:t>
                      </a:r>
                      <a:r>
                        <a:rPr lang="fa-IR" sz="1800" kern="1200" dirty="0" smtClean="0">
                          <a:effectLst/>
                          <a:cs typeface="B Nazanin" pitchFamily="2" charset="-78"/>
                        </a:rPr>
                        <a:t>.</a:t>
                      </a:r>
                    </a:p>
                    <a:p>
                      <a:pPr algn="just" rtl="1"/>
                      <a:endParaRPr lang="en-US" sz="18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</a:txBody>
                  <a:tcPr marL="61023" marR="6102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متا آنالیز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107 مطالعه در 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 </a:t>
                      </a: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ایران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endParaRPr kumimoji="0" lang="fa-IR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(1995-2010)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b="1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3746869</a:t>
                      </a:r>
                      <a:r>
                        <a:rPr lang="en-US" sz="18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n=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19-2 سال</a:t>
                      </a:r>
                      <a:endParaRPr lang="en-US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</a:txBody>
                  <a:tcPr marL="61023" marR="61023" marT="0" marB="0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B Nazanin" pitchFamily="2" charset="-78"/>
                        </a:rPr>
                        <a:t>Trend in the prevalence of obesity and overweight among Iranian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B Nazanin" pitchFamily="2" charset="-78"/>
                        </a:rPr>
                        <a:t>children and adolescents: A systematic review and meta-analysis</a:t>
                      </a: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 </a:t>
                      </a:r>
                    </a:p>
                    <a:p>
                      <a:endParaRPr lang="fa-I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2014</a:t>
                      </a:r>
                    </a:p>
                    <a:p>
                      <a:pPr algn="ctr"/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کلیشادی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1023" marR="61023" marT="0" marB="0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941319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محدودیت : 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تعاریف مختلف از اضافه وزن و چاقی در مطالعات مختلف و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cross-sectional </a:t>
                      </a: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 بودن مطالعات </a:t>
                      </a:r>
                      <a:endParaRPr kumimoji="0"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0" y="3505201"/>
            <a:ext cx="2500087" cy="58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924800" cy="4572000"/>
          </a:xfrm>
        </p:spPr>
        <p:txBody>
          <a:bodyPr/>
          <a:lstStyle/>
          <a:p>
            <a:pPr marL="0" indent="0">
              <a:buNone/>
            </a:pPr>
            <a:r>
              <a:rPr lang="fa-IR" sz="5400" b="1" dirty="0">
                <a:solidFill>
                  <a:srgbClr val="7030A0"/>
                </a:solidFill>
                <a:latin typeface="Trebuchet MS"/>
                <a:ea typeface="+mj-ea"/>
                <a:cs typeface="Tahoma"/>
              </a:rPr>
              <a:t>مواد و </a:t>
            </a:r>
            <a:r>
              <a:rPr lang="fa-IR" sz="5400" b="1" dirty="0" smtClean="0">
                <a:solidFill>
                  <a:srgbClr val="7030A0"/>
                </a:solidFill>
                <a:latin typeface="Trebuchet MS"/>
                <a:ea typeface="+mj-ea"/>
                <a:cs typeface="Tahoma"/>
              </a:rPr>
              <a:t>روشها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81000" y="-1295400"/>
            <a:ext cx="7772400" cy="1066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a-IR" sz="2000" b="1" spc="0" dirty="0">
                <a:solidFill>
                  <a:srgbClr val="C00000"/>
                </a:solidFill>
                <a:latin typeface="Times New Roman" pitchFamily="18" charset="0"/>
                <a:ea typeface="+mn-ea"/>
                <a:cs typeface="B Zar" pitchFamily="2" charset="-78"/>
              </a:rPr>
              <a:t/>
            </a:r>
            <a:br>
              <a:rPr lang="fa-IR" sz="2000" b="1" spc="0" dirty="0">
                <a:solidFill>
                  <a:srgbClr val="C00000"/>
                </a:solidFill>
                <a:latin typeface="Times New Roman" pitchFamily="18" charset="0"/>
                <a:ea typeface="+mn-ea"/>
                <a:cs typeface="B Za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791200"/>
          </a:xfrm>
        </p:spPr>
        <p:txBody>
          <a:bodyPr>
            <a:normAutofit fontScale="25000" lnSpcReduction="20000"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fa-IR" sz="3200" b="1" dirty="0">
              <a:solidFill>
                <a:srgbClr val="C00000"/>
              </a:solidFill>
              <a:latin typeface="Times New Roman" pitchFamily="18" charset="0"/>
              <a:cs typeface="B Zar" pitchFamily="2" charset="-78"/>
            </a:endParaRP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sz="4500" b="1" dirty="0" smtClean="0">
                <a:solidFill>
                  <a:prstClr val="black"/>
                </a:solidFill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sz="96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هدف اصل</a:t>
            </a:r>
            <a:r>
              <a:rPr lang="fa-IR" sz="9600" b="1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ی: </a:t>
            </a:r>
            <a:endParaRPr lang="fa-IR" sz="9600" b="1" dirty="0">
              <a:latin typeface="Times New Roman"/>
              <a:ea typeface="Times New Roman"/>
              <a:cs typeface="B Nazanin" pitchFamily="2" charset="-78"/>
            </a:endParaRP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8000" dirty="0">
                <a:latin typeface="Times New Roman"/>
                <a:ea typeface="Times New Roman"/>
                <a:cs typeface="B Nazanin" pitchFamily="2" charset="-78"/>
              </a:rPr>
              <a:t>تعیین سیر طبیعی چاقی در جمعیت 11-3 ساله مطالعه قند و لیپید تهران از فاز </a:t>
            </a:r>
            <a:r>
              <a:rPr lang="ar-SA" sz="8000" dirty="0">
                <a:latin typeface="Times New Roman"/>
                <a:ea typeface="Times New Roman"/>
                <a:cs typeface="B Nazanin" pitchFamily="2" charset="-78"/>
              </a:rPr>
              <a:t>1</a:t>
            </a:r>
            <a:r>
              <a:rPr lang="fa-IR" sz="8000" dirty="0">
                <a:latin typeface="Times New Roman"/>
                <a:ea typeface="Times New Roman"/>
                <a:cs typeface="B Nazanin" pitchFamily="2" charset="-78"/>
              </a:rPr>
              <a:t>تا </a:t>
            </a:r>
            <a:r>
              <a:rPr lang="fa-IR" sz="8000" dirty="0" smtClean="0">
                <a:latin typeface="Times New Roman"/>
                <a:ea typeface="Times New Roman"/>
                <a:cs typeface="B Nazanin" pitchFamily="2" charset="-78"/>
              </a:rPr>
              <a:t>4(10سال </a:t>
            </a:r>
            <a:r>
              <a:rPr lang="fa-IR" sz="8000" dirty="0">
                <a:latin typeface="Times New Roman"/>
                <a:ea typeface="Times New Roman"/>
                <a:cs typeface="B Nazanin" pitchFamily="2" charset="-78"/>
              </a:rPr>
              <a:t>پیگیری) با استفاده از آنالیز </a:t>
            </a:r>
            <a:r>
              <a:rPr lang="en-US" sz="8000" dirty="0">
                <a:latin typeface="Times New Roman"/>
                <a:ea typeface="Times New Roman"/>
                <a:cs typeface="B Nazanin" pitchFamily="2" charset="-78"/>
              </a:rPr>
              <a:t>GEE</a:t>
            </a:r>
            <a:r>
              <a:rPr lang="fa-IR" sz="8000" dirty="0">
                <a:latin typeface="Times New Roman"/>
                <a:ea typeface="Times New Roman"/>
                <a:cs typeface="B Nazanin" pitchFamily="2" charset="-78"/>
              </a:rPr>
              <a:t>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fa-IR" sz="45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6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اهداف اختصاصی:</a:t>
            </a:r>
          </a:p>
          <a:p>
            <a:pPr marL="457200" marR="0" indent="-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Font typeface="+mj-lt"/>
              <a:buAutoNum type="arabicParenR"/>
            </a:pP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تعیین شیوع</a:t>
            </a:r>
            <a:r>
              <a:rPr lang="en-US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sz="7400" dirty="0" smtClean="0">
                <a:latin typeface="Times New Roman"/>
                <a:ea typeface="Times New Roman"/>
                <a:cs typeface="B Nazanin" pitchFamily="2" charset="-78"/>
              </a:rPr>
              <a:t>خام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چاقی در کودکان و نوجوانان تهرانی به تفکیک جنس و گروه های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سنی</a:t>
            </a:r>
            <a:r>
              <a:rPr lang="fa-IR" sz="7400" dirty="0" smtClean="0">
                <a:latin typeface="Times New Roman"/>
                <a:ea typeface="Times New Roman"/>
                <a:cs typeface="B Nazanin" pitchFamily="2" charset="-78"/>
              </a:rPr>
              <a:t> در فازهای مختلف</a:t>
            </a:r>
            <a:endParaRPr lang="en-US" sz="7400" dirty="0">
              <a:latin typeface="Times New Roman"/>
              <a:ea typeface="Times New Roman"/>
              <a:cs typeface="B Nazanin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+mj-lt"/>
              <a:buAutoNum type="arabicParenR"/>
            </a:pP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تعیین </a:t>
            </a:r>
            <a:r>
              <a:rPr lang="fa-IR" sz="7400" dirty="0">
                <a:latin typeface="Times New Roman"/>
                <a:ea typeface="Times New Roman"/>
                <a:cs typeface="B Nazanin" pitchFamily="2" charset="-78"/>
              </a:rPr>
              <a:t>سیر طبیعی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چاقی </a:t>
            </a: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در کودکان و نوجوانان تهرانی به تفکیک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جنس</a:t>
            </a:r>
            <a:r>
              <a:rPr lang="fa-IR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وگروه </a:t>
            </a: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های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سنی</a:t>
            </a:r>
            <a:r>
              <a:rPr lang="fa-IR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sz="7400" dirty="0">
                <a:latin typeface="Times New Roman"/>
                <a:ea typeface="Times New Roman"/>
                <a:cs typeface="B Nazanin" pitchFamily="2" charset="-78"/>
              </a:rPr>
              <a:t>در فازهای مختلف</a:t>
            </a:r>
            <a:endParaRPr lang="en-US" sz="7400" dirty="0">
              <a:latin typeface="Times New Roman"/>
              <a:ea typeface="Times New Roman"/>
              <a:cs typeface="B Nazanin" pitchFamily="2" charset="-78"/>
            </a:endParaRPr>
          </a:p>
          <a:p>
            <a:pPr marL="457200" indent="-45720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+mj-lt"/>
              <a:buAutoNum type="arabicParenR"/>
            </a:pP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تعیین</a:t>
            </a:r>
            <a:r>
              <a:rPr lang="fa-IR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sz="7400" dirty="0">
                <a:latin typeface="Times New Roman"/>
                <a:ea typeface="Times New Roman"/>
                <a:cs typeface="B Nazanin" pitchFamily="2" charset="-78"/>
              </a:rPr>
              <a:t>سیر طبیعی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چاقی </a:t>
            </a: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در کودکان و نوجوانان تهرانی بر اساس چاقی پدر و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مادر</a:t>
            </a:r>
            <a:r>
              <a:rPr lang="fa-IR" sz="7400" dirty="0" smtClean="0">
                <a:latin typeface="Times New Roman"/>
                <a:ea typeface="Times New Roman"/>
                <a:cs typeface="B Nazanin" pitchFamily="2" charset="-78"/>
              </a:rPr>
              <a:t> در </a:t>
            </a:r>
            <a:r>
              <a:rPr lang="fa-IR" sz="7400" dirty="0">
                <a:latin typeface="Times New Roman"/>
                <a:ea typeface="Times New Roman"/>
                <a:cs typeface="B Nazanin" pitchFamily="2" charset="-78"/>
              </a:rPr>
              <a:t>فازهای مختلف</a:t>
            </a:r>
            <a:endParaRPr lang="en-US" sz="7400" dirty="0">
              <a:latin typeface="Times New Roman"/>
              <a:ea typeface="Times New Roman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7400" dirty="0">
              <a:latin typeface="Calibri"/>
              <a:ea typeface="Calibri"/>
              <a:cs typeface="B Nazanin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+mj-lt"/>
              <a:buAutoNum type="arabicParenR"/>
            </a:pP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تعیین </a:t>
            </a:r>
            <a:r>
              <a:rPr lang="fa-IR" sz="7400" dirty="0">
                <a:latin typeface="Times New Roman"/>
                <a:ea typeface="Times New Roman"/>
                <a:cs typeface="B Nazanin" pitchFamily="2" charset="-78"/>
              </a:rPr>
              <a:t>سیر طبیعی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چاقی در کودکان و نوجوانان تهرانی بر اساس تحصیلات  پدر و 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مادر</a:t>
            </a:r>
            <a:r>
              <a:rPr lang="fa-IR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sz="7400" dirty="0">
                <a:latin typeface="Times New Roman"/>
                <a:ea typeface="Times New Roman"/>
                <a:cs typeface="B Nazanin" pitchFamily="2" charset="-78"/>
              </a:rPr>
              <a:t>در فازهای مختلف</a:t>
            </a:r>
            <a:endParaRPr lang="en-US" sz="7400" dirty="0">
              <a:latin typeface="Times New Roman"/>
              <a:ea typeface="Times New Roman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7400" dirty="0">
              <a:latin typeface="Calibri"/>
              <a:ea typeface="Calibri"/>
              <a:cs typeface="B Nazanin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+mj-lt"/>
              <a:buAutoNum type="arabicParenR"/>
            </a:pP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تعیین </a:t>
            </a:r>
            <a:r>
              <a:rPr lang="fa-IR" sz="7400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</a:t>
            </a:r>
            <a:r>
              <a:rPr lang="fa-IR" sz="74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طبیعی</a:t>
            </a:r>
            <a:r>
              <a:rPr lang="ar-SA" sz="7400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ar-SA" sz="7400" dirty="0">
                <a:latin typeface="Times New Roman"/>
                <a:ea typeface="Times New Roman"/>
                <a:cs typeface="B Nazanin" pitchFamily="2" charset="-78"/>
              </a:rPr>
              <a:t>چاقی در کودکان و نوجوانان تهرانی بر اساس سیگاری بودن پدر </a:t>
            </a:r>
            <a:r>
              <a:rPr lang="fa-IR" sz="7400" dirty="0">
                <a:latin typeface="Times New Roman"/>
                <a:ea typeface="Times New Roman"/>
                <a:cs typeface="B Nazanin" pitchFamily="2" charset="-78"/>
              </a:rPr>
              <a:t>در فازهای مختلف</a:t>
            </a:r>
            <a:endParaRPr lang="en-US" sz="7400" dirty="0">
              <a:latin typeface="Times New Roman"/>
              <a:ea typeface="Times New Roman"/>
              <a:cs typeface="B Nazanin" pitchFamily="2" charset="-78"/>
            </a:endParaRPr>
          </a:p>
          <a:p>
            <a:pPr marL="457200" marR="0" lvl="0" indent="-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500" dirty="0">
              <a:latin typeface="Times New Roman"/>
              <a:ea typeface="Times New Roman"/>
              <a:cs typeface="B Nazanin" pitchFamily="2" charset="-78"/>
            </a:endParaRPr>
          </a:p>
          <a:p>
            <a:pPr marL="457200" indent="-457200" algn="just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638800"/>
          </a:xfrm>
        </p:spPr>
        <p:txBody>
          <a:bodyPr>
            <a:noAutofit/>
          </a:bodyPr>
          <a:lstStyle/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فرضیات </a:t>
            </a:r>
            <a:r>
              <a:rPr lang="ar-SA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/>
              </a:rPr>
              <a:t>پژوهش</a:t>
            </a: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endParaRPr lang="fa-IR" b="1" dirty="0" smtClean="0">
              <a:solidFill>
                <a:srgbClr val="FF0000"/>
              </a:solidFill>
              <a:latin typeface="Times New Roman"/>
              <a:ea typeface="Times New Roman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H0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 چاقی در جمعیت کودکان و نوجوانان تهرانی  روند افزایشی ندارد. </a:t>
            </a:r>
            <a:endParaRPr lang="fa-IR" dirty="0" smtClean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H1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 چاقی در جمعیت کودکان و نوجوانان تهرانی روند افزایشی دارد. </a:t>
            </a:r>
            <a:endParaRPr lang="fa-IR" dirty="0" smtClean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H0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 </a:t>
            </a:r>
            <a:r>
              <a:rPr lang="fa-IR" sz="19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طبیعی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چاقی در کودکان و نوجوانان تهرانی، مطالعه قند و لیپید تهران که مادر یا پدرشان مقدار نمایه توده بدنی متفاوتی دارند 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,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یکسان است.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H1</a:t>
            </a: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 </a:t>
            </a:r>
            <a:r>
              <a:rPr lang="fa-IR" sz="19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طبیعی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چاقی در کودکان و نوجوانان تهرانی، مطالعه قند و لیپید تهران که مادر یا پدرشان مقدار نمایه توده بدنی متفاوتی دارند 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,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یکسان نیست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 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32570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H0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 </a:t>
            </a:r>
            <a:r>
              <a:rPr lang="fa-IR" sz="19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طبیعی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چاقی در کودکان و نوجوانان تهرانی، مطالعه قند و لیپید تهران که مادر یا پدرشان از سطح سواد متفاوتی برخوردارند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,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یکسان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است.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H1</a:t>
            </a: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 </a:t>
            </a:r>
            <a:r>
              <a:rPr lang="fa-IR" sz="19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طبیعی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چاقی در کودکان و نوجوانان تهرانی، مطالعه قند و لیپید تهران که مادر یا پدرشان از سطح سواد متفاوتی برخوردارند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,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یکسان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نیست.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H0</a:t>
            </a: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: </a:t>
            </a:r>
            <a:r>
              <a:rPr lang="fa-IR" sz="19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طبیعی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چاقی در کودکان و نوجوانان تهرانی، مطالعه قند و لیپید تهران که پدرشان درسابقه مصرف  سیگار متفاوت هستند یکسان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است.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H1</a:t>
            </a: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: </a:t>
            </a:r>
            <a:r>
              <a:rPr lang="fa-IR" sz="19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طبیعی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چاقی در کودکان و نوجوانان تهرانی، مطالعه قند و لیپید تهران که پدرشان درسابقه مصرف  سیگار متفاوت هستند یکسان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نیست.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None/>
            </a:pP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67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 algn="r" rtl="1">
              <a:buClr>
                <a:srgbClr val="C00000"/>
              </a:buClr>
              <a:buNone/>
            </a:pPr>
            <a:r>
              <a:rPr lang="fa-IR" b="1" spc="-100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نوع مطالعه:  </a:t>
            </a:r>
            <a:r>
              <a:rPr lang="en-US" b="1" dirty="0" smtClean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مطالعه هم گروهي(</a:t>
            </a:r>
            <a:r>
              <a:rPr lang="en-US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Cohort</a:t>
            </a:r>
            <a:r>
              <a:rPr lang="ar-SA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)</a:t>
            </a: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buClr>
                <a:srgbClr val="C00000"/>
              </a:buClr>
              <a:buNone/>
            </a:pPr>
            <a:r>
              <a:rPr lang="fa-IR" sz="2000" b="1" spc="-100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             </a:t>
            </a:r>
          </a:p>
          <a:p>
            <a:pPr marL="0" lvl="0" indent="0" algn="just" rtl="1">
              <a:buClr>
                <a:srgbClr val="C00000"/>
              </a:buClr>
              <a:buNone/>
            </a:pPr>
            <a:endParaRPr lang="fa-IR" sz="2000" b="1" spc="-100" dirty="0">
              <a:solidFill>
                <a:srgbClr val="FF0000"/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marL="0" lvl="0" indent="0" algn="just" rtl="1">
              <a:buClr>
                <a:srgbClr val="C00000"/>
              </a:buClr>
              <a:buNone/>
            </a:pPr>
            <a:r>
              <a:rPr lang="fa-IR" sz="2000" b="1" spc="-100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جمعيت هدف:</a:t>
            </a:r>
            <a:r>
              <a:rPr lang="fa-IR" sz="2000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کودکان 11-3 ساله </a:t>
            </a:r>
            <a:r>
              <a:rPr lang="fa-IR" sz="2000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جمعیت تهرانی</a:t>
            </a:r>
            <a:endParaRPr lang="fa-IR" sz="2000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buClr>
                <a:srgbClr val="C00000"/>
              </a:buClr>
              <a:buNone/>
            </a:pPr>
            <a:endParaRPr lang="fa-IR" sz="2000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buClr>
                <a:srgbClr val="C00000"/>
              </a:buClr>
              <a:buNone/>
            </a:pPr>
            <a:r>
              <a:rPr lang="fa-IR" sz="2000" b="1" spc="-100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جمعيت در دسترس:</a:t>
            </a:r>
            <a:r>
              <a:rPr lang="fa-IR" sz="2000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کودکان 11-3 ساله منطقه 13 شرق تهران</a:t>
            </a:r>
          </a:p>
          <a:p>
            <a:pPr marL="0" lvl="0" indent="0" algn="just" rtl="1">
              <a:buClr>
                <a:srgbClr val="C00000"/>
              </a:buClr>
              <a:buNone/>
            </a:pPr>
            <a:endParaRPr lang="fa-IR" sz="2000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0" lvl="0" indent="0" algn="just" rtl="1">
              <a:buClr>
                <a:srgbClr val="C00000"/>
              </a:buClr>
              <a:buNone/>
            </a:pPr>
            <a:r>
              <a:rPr lang="fa-IR" sz="2000" b="1" spc="-100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جمعيت مورد بررسی:</a:t>
            </a:r>
            <a:r>
              <a:rPr lang="fa-IR" sz="2000" dirty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کودکان 11-3 ساله شرکت کننده  در مرحله اول مطالعه قند و لیپید تهران دارای شرایط ورود</a:t>
            </a:r>
            <a:endParaRPr lang="en-US" sz="2000" dirty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marL="109728" lvl="0" indent="0" algn="just" rtl="1">
              <a:buClr>
                <a:srgbClr val="C00000"/>
              </a:buClr>
              <a:buNone/>
            </a:pPr>
            <a:endParaRPr lang="fa-IR" dirty="0" smtClean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6324600"/>
          </a:xfrm>
        </p:spPr>
        <p:txBody>
          <a:bodyPr>
            <a:noAutofit/>
          </a:bodyPr>
          <a:lstStyle/>
          <a:p>
            <a:pPr marL="0" indent="0" algn="r" defTabSz="457200" rtl="1">
              <a:lnSpc>
                <a:spcPct val="150000"/>
              </a:lnSpc>
              <a:spcAft>
                <a:spcPts val="1200"/>
              </a:spcAft>
              <a:buClr>
                <a:srgbClr val="83992A"/>
              </a:buClr>
              <a:buSzPct val="115000"/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 pitchFamily="2" charset="-78"/>
              </a:rPr>
              <a:t>معیارهای ورود : </a:t>
            </a:r>
            <a:endParaRPr lang="fa-IR" b="1" dirty="0">
              <a:solidFill>
                <a:srgbClr val="FF0000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0" lvl="0" indent="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None/>
              <a:defRPr/>
            </a:pP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این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مطالعه با استفاده از اطلاعات موجود در مطالعه قند و لیپید تهران انجام شد. </a:t>
            </a:r>
            <a:endParaRPr lang="fa-IR" dirty="0" smtClean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lvl="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     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کودکان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و نوجوانان 11-3 سال شرکت کننده در فاز 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اول </a:t>
            </a:r>
          </a:p>
          <a:p>
            <a:pPr lvl="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   افراد می بایستی حداقل یک بارپیگیری  را در فازهای بعدی می داشتند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	</a:t>
            </a:r>
          </a:p>
          <a:p>
            <a:pPr marL="0" lvl="0" indent="0" algn="just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None/>
              <a:defRPr/>
            </a:pPr>
            <a:r>
              <a:rPr lang="fa-IR" b="1" dirty="0">
                <a:solidFill>
                  <a:srgbClr val="FF0000"/>
                </a:solidFill>
                <a:latin typeface="Times New Roman"/>
                <a:ea typeface="Calibri"/>
                <a:cs typeface="B Nazanin" pitchFamily="2" charset="-78"/>
              </a:rPr>
              <a:t>معیارهای خروج: </a:t>
            </a:r>
          </a:p>
          <a:p>
            <a:pPr lvl="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Font typeface="Wingdings" pitchFamily="2" charset="2"/>
              <a:buChar char="ü"/>
              <a:defRPr/>
            </a:pP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     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ناقص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بودن اطلاعات انتروپومتریک</a:t>
            </a:r>
          </a:p>
          <a:p>
            <a:pPr marL="0" lvl="0" indent="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None/>
              <a:defRPr/>
            </a:pP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سپس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این افراد در طی فازهای 2و3 و4 از نظر وضعیت  انتروپومتریک  بررسی شدند و مورد آنالیز قرار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گرفتند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.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زمان انجام این مطالعه به طور متوسط 10 سال بود.</a:t>
            </a: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109728" lvl="0" indent="0" algn="r" rtl="1">
              <a:lnSpc>
                <a:spcPct val="150000"/>
              </a:lnSpc>
              <a:buClr>
                <a:srgbClr val="2DA2BF"/>
              </a:buClr>
              <a:buNone/>
            </a:pP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098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7010400" cy="914400"/>
          </a:xfrm>
          <a:prstGeom prst="rect">
            <a:avLst/>
          </a:prstGeo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rmAutofit/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/>
            <a:r>
              <a:rPr lang="fa-IR" sz="2800" b="1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ادامه روش اجرا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5486400"/>
          </a:xfrm>
        </p:spPr>
        <p:txBody>
          <a:bodyPr>
            <a:normAutofit lnSpcReduction="10000"/>
          </a:bodyPr>
          <a:lstStyle/>
          <a:p>
            <a:pPr marL="0" lvl="0" indent="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None/>
              <a:defRPr/>
            </a:pPr>
            <a:r>
              <a:rPr lang="fa-IR" altLang="en-US" sz="3200" b="1" spc="-100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بررسی های آنتروپومتری</a:t>
            </a:r>
          </a:p>
          <a:p>
            <a:pPr marL="742950" lvl="1" indent="-285750" algn="r" defTabSz="457200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fa-IR" altLang="en-US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وزن: </a:t>
            </a:r>
            <a:r>
              <a:rPr lang="fa-IR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با حداقل پوشش و بدون كفش با استفاده از ترازوي ديجيتالي </a:t>
            </a:r>
            <a:r>
              <a:rPr lang="en-US" sz="2400" dirty="0" err="1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Seca</a:t>
            </a:r>
            <a:r>
              <a:rPr lang="fa-IR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(</a:t>
            </a:r>
            <a:r>
              <a:rPr lang="fa-I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با دقت  0/1 کیلوگرم)</a:t>
            </a:r>
          </a:p>
          <a:p>
            <a:pPr marL="742950" lvl="1" indent="-285750" algn="r" defTabSz="457200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ü"/>
              <a:defRPr/>
            </a:pPr>
            <a:endParaRPr lang="fa-IR" altLang="en-US" sz="2400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742950" lvl="1" indent="-28575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fa-IR" altLang="en-US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قد: </a:t>
            </a:r>
            <a:r>
              <a:rPr lang="fa-IR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در وضعيت ايستاده در كنار ديوار و بدون كفش در حالي كه كتف‌ها در شرايط عادي قرار دارند (با دقت 1 سانتی متر)</a:t>
            </a:r>
          </a:p>
          <a:p>
            <a:pPr lvl="1" indent="0" algn="r" defTabSz="457200" rt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83992A"/>
              </a:buClr>
              <a:buSzPct val="115000"/>
              <a:buNone/>
              <a:defRPr/>
            </a:pPr>
            <a:endParaRPr lang="fa-IR" sz="2400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742950" lvl="1" indent="-285750" algn="r" defTabSz="457200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fa-IR" altLang="en-US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شاخص توده بدنی: </a:t>
            </a:r>
            <a:r>
              <a:rPr lang="fa-IR" sz="2400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تقسيم وزن (به كيلوگرم) بر مجذور قد(به مترمربع</a:t>
            </a:r>
            <a:r>
              <a:rPr lang="fa-I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itchFamily="2" charset="-78"/>
              </a:rPr>
              <a:t>) </a:t>
            </a:r>
            <a:endParaRPr lang="en-US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itchFamily="2" charset="-78"/>
            </a:endParaRPr>
          </a:p>
          <a:p>
            <a:pPr marL="402336" lvl="1" indent="0" algn="just" rtl="1">
              <a:lnSpc>
                <a:spcPct val="150000"/>
              </a:lnSpc>
              <a:buClr>
                <a:srgbClr val="C00000"/>
              </a:buClr>
              <a:buNone/>
            </a:pPr>
            <a:endParaRPr lang="en-US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60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800" b="1" dirty="0">
                <a:solidFill>
                  <a:srgbClr val="FF0000"/>
                </a:solidFill>
                <a:latin typeface="Garamond"/>
                <a:ea typeface="+mn-ea"/>
                <a:cs typeface="B Nazanin" pitchFamily="2" charset="-78"/>
              </a:rPr>
              <a:t>تعریف واژه </a:t>
            </a:r>
            <a:r>
              <a:rPr lang="fa-IR" sz="2800" b="1" dirty="0" smtClean="0">
                <a:solidFill>
                  <a:srgbClr val="FF0000"/>
                </a:solidFill>
                <a:latin typeface="Garamond"/>
                <a:ea typeface="+mn-ea"/>
                <a:cs typeface="B Nazanin" pitchFamily="2" charset="-78"/>
              </a:rPr>
              <a:t>ها                                      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91947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endParaRPr lang="fa-IR" sz="2000" b="1" dirty="0" smtClean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itchFamily="2" charset="-78"/>
            </a:endParaRPr>
          </a:p>
          <a:p>
            <a:pPr lvl="0" algn="just" defTabSz="457200" rtl="1">
              <a:lnSpc>
                <a:spcPct val="160000"/>
              </a:lnSpc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r>
              <a:rPr lang="fa-IR" sz="2000" b="1" dirty="0">
                <a:solidFill>
                  <a:srgbClr val="7030A0"/>
                </a:solidFill>
                <a:latin typeface="Trebuchet MS"/>
                <a:cs typeface="B Traffic" panose="00000400000000000000" pitchFamily="2" charset="-78"/>
              </a:rPr>
              <a:t>چاقی</a:t>
            </a:r>
            <a:r>
              <a:rPr lang="fa-I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Traffic" panose="00000400000000000000" pitchFamily="2" charset="-78"/>
              </a:rPr>
              <a:t> </a:t>
            </a: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Traffic" panose="00000400000000000000" pitchFamily="2" charset="-78"/>
              </a:rPr>
              <a:t>: </a:t>
            </a:r>
            <a:r>
              <a:rPr lang="fa-IR" sz="2000" dirty="0">
                <a:latin typeface="Trebuchet MS"/>
                <a:cs typeface="B Traffic" panose="00000400000000000000" pitchFamily="2" charset="-78"/>
              </a:rPr>
              <a:t>نمایه توده بدنی بیشتر از</a:t>
            </a:r>
            <a:r>
              <a:rPr lang="en-US" sz="2000" dirty="0">
                <a:latin typeface="Trebuchet MS"/>
                <a:cs typeface="B Traffic" panose="00000400000000000000" pitchFamily="2" charset="-78"/>
              </a:rPr>
              <a:t>SD</a:t>
            </a:r>
            <a:r>
              <a:rPr lang="fa-IR" sz="2000" dirty="0">
                <a:latin typeface="Trebuchet MS"/>
                <a:cs typeface="B Traffic" panose="00000400000000000000" pitchFamily="2" charset="-78"/>
              </a:rPr>
              <a:t>2 برای  سن و جنس کودکان و نوجوانان براساس معیارهای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Traffic" panose="00000400000000000000" pitchFamily="2" charset="-78"/>
              </a:rPr>
              <a:t>WHO</a:t>
            </a:r>
            <a:endParaRPr lang="fa-IR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Traffic" panose="00000400000000000000" pitchFamily="2" charset="-78"/>
            </a:endParaRPr>
          </a:p>
          <a:p>
            <a:pPr lvl="0" algn="just" defTabSz="457200" rtl="1">
              <a:lnSpc>
                <a:spcPct val="160000"/>
              </a:lnSpc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r>
              <a:rPr lang="fa-IR" sz="2000" b="1" dirty="0" smtClean="0">
                <a:solidFill>
                  <a:srgbClr val="7030A0"/>
                </a:solidFill>
                <a:latin typeface="Trebuchet MS"/>
                <a:cs typeface="B Traffic" panose="00000400000000000000" pitchFamily="2" charset="-78"/>
              </a:rPr>
              <a:t>چاقی والدین</a:t>
            </a:r>
            <a:r>
              <a:rPr lang="fa-IR" sz="2000" b="1" dirty="0" smtClean="0">
                <a:latin typeface="Trebuchet MS"/>
                <a:cs typeface="B Traffic" panose="00000400000000000000" pitchFamily="2" charset="-78"/>
              </a:rPr>
              <a:t>:</a:t>
            </a:r>
            <a:r>
              <a:rPr lang="fa-IR" sz="2000" dirty="0" smtClean="0">
                <a:latin typeface="Trebuchet MS"/>
                <a:cs typeface="B Traffic" panose="00000400000000000000" pitchFamily="2" charset="-78"/>
              </a:rPr>
              <a:t> </a:t>
            </a:r>
            <a:r>
              <a:rPr lang="fa-IR" sz="2000" dirty="0">
                <a:latin typeface="Trebuchet MS"/>
                <a:cs typeface="B Traffic" panose="00000400000000000000" pitchFamily="2" charset="-78"/>
              </a:rPr>
              <a:t>نمایه توده بدنی بیشتر از 30 </a:t>
            </a:r>
            <a:endParaRPr lang="fa-IR" sz="2000" dirty="0" smtClean="0">
              <a:latin typeface="Trebuchet MS"/>
              <a:cs typeface="B Traffic" panose="00000400000000000000" pitchFamily="2" charset="-78"/>
            </a:endParaRPr>
          </a:p>
          <a:p>
            <a:pPr lvl="0" algn="just" defTabSz="457200" rtl="1">
              <a:lnSpc>
                <a:spcPct val="160000"/>
              </a:lnSpc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endParaRPr lang="fa-IR" sz="2000" b="1" dirty="0">
              <a:solidFill>
                <a:srgbClr val="7030A0"/>
              </a:solidFill>
              <a:latin typeface="Trebuchet MS"/>
              <a:cs typeface="B Traffic" panose="00000400000000000000" pitchFamily="2" charset="-78"/>
            </a:endParaRPr>
          </a:p>
          <a:p>
            <a:pPr lvl="0" algn="just" defTabSz="457200" rtl="1">
              <a:lnSpc>
                <a:spcPct val="160000"/>
              </a:lnSpc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r>
              <a:rPr lang="fa-IR" sz="2000" b="1" dirty="0" smtClean="0">
                <a:solidFill>
                  <a:srgbClr val="7030A0"/>
                </a:solidFill>
                <a:latin typeface="Trebuchet MS"/>
                <a:cs typeface="B Traffic" panose="00000400000000000000" pitchFamily="2" charset="-78"/>
              </a:rPr>
              <a:t>سیگاری </a:t>
            </a:r>
            <a:r>
              <a:rPr lang="fa-IR" sz="2000" b="1" dirty="0">
                <a:solidFill>
                  <a:srgbClr val="7030A0"/>
                </a:solidFill>
                <a:latin typeface="Trebuchet MS"/>
                <a:cs typeface="B Traffic" panose="00000400000000000000" pitchFamily="2" charset="-78"/>
              </a:rPr>
              <a:t>بودن والدین</a:t>
            </a:r>
            <a:r>
              <a:rPr lang="fa-IR" sz="2000" b="1" dirty="0" smtClean="0">
                <a:solidFill>
                  <a:srgbClr val="7030A0"/>
                </a:solidFill>
                <a:latin typeface="Trebuchet MS"/>
                <a:cs typeface="B Traffic" panose="00000400000000000000" pitchFamily="2" charset="-78"/>
              </a:rPr>
              <a:t>: </a:t>
            </a:r>
            <a:r>
              <a:rPr lang="fa-IR" sz="2000" dirty="0">
                <a:latin typeface="Trebuchet MS"/>
                <a:cs typeface="B Traffic" panose="00000400000000000000" pitchFamily="2" charset="-78"/>
              </a:rPr>
              <a:t>سابقه مصرف سیگار </a:t>
            </a:r>
          </a:p>
          <a:p>
            <a:pPr lvl="0" algn="just" defTabSz="457200" rtl="1">
              <a:lnSpc>
                <a:spcPct val="160000"/>
              </a:lnSpc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v"/>
            </a:pPr>
            <a:endParaRPr lang="fa-IR" sz="2000" b="1" dirty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itchFamily="2" charset="-78"/>
            </a:endParaRPr>
          </a:p>
          <a:p>
            <a:pPr lvl="0" algn="just" defTabSz="457200" rtl="1">
              <a:lnSpc>
                <a:spcPct val="160000"/>
              </a:lnSpc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v"/>
            </a:pPr>
            <a:endParaRPr lang="fa-IR" sz="2000" b="1" dirty="0" smtClean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itchFamily="2" charset="-78"/>
            </a:endParaRPr>
          </a:p>
          <a:p>
            <a:pPr lvl="0" algn="just" defTabSz="457200" rtl="1">
              <a:lnSpc>
                <a:spcPct val="160000"/>
              </a:lnSpc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v"/>
            </a:pPr>
            <a:endParaRPr lang="fa-IR" sz="2000" b="1" dirty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itchFamily="2" charset="-78"/>
            </a:endParaRPr>
          </a:p>
          <a:p>
            <a:pPr lvl="0" algn="just" defTabSz="457200" rtl="1">
              <a:lnSpc>
                <a:spcPct val="160000"/>
              </a:lnSpc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v"/>
            </a:pP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783337"/>
              </p:ext>
            </p:extLst>
          </p:nvPr>
        </p:nvGraphicFramePr>
        <p:xfrm>
          <a:off x="381000" y="609597"/>
          <a:ext cx="8382000" cy="6019807"/>
        </p:xfrm>
        <a:graphic>
          <a:graphicData uri="http://schemas.openxmlformats.org/drawingml/2006/table">
            <a:tbl>
              <a:tblPr rtl="1"/>
              <a:tblGrid>
                <a:gridCol w="349561"/>
                <a:gridCol w="1237762"/>
                <a:gridCol w="342411"/>
                <a:gridCol w="342411"/>
                <a:gridCol w="358300"/>
                <a:gridCol w="119656"/>
                <a:gridCol w="338439"/>
                <a:gridCol w="338439"/>
                <a:gridCol w="337645"/>
                <a:gridCol w="2702739"/>
                <a:gridCol w="1174205"/>
                <a:gridCol w="740432"/>
              </a:tblGrid>
              <a:tr h="497661">
                <a:tc rowSpan="2"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رديف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عنوان متغير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نوع متغير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كمي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كيفي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تعريف علمي - عملي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نحوه اندازه گيري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مقياس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36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مستقل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وابسته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پیوسته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گسسته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اسمی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رتبه­ای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براساس مابه‌التفاوت تاریخ مصاحبه و تاریخ تولد واقعی فرد محاسبه می شود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شناسنامه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سال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جنس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براساس فنوتیپ ظاهری فرد به دو حالت زن و مرد تقسیم می شود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مشاهده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مرد/ زن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نمایه توده بدنی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BMI</a:t>
                      </a: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براساس نسبت وزن فرد به كیلوگرم به قد فرد به توان 2 به مترتعریف می شود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l"/>
                          <a:tab pos="461645" algn="ctr"/>
                        </a:tabLs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محاسبه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Kg/m2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نمایه توده بدنی پدر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براساس نسبت وزن فرد به كیلوگرم به قد فرد به توان 2 به مترتعریف می شو 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محاسبه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Kg/m2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نمایه توده بدنی مادر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براساس نسبت وزن فرد به كیلوگرم به قد فرد به توان 2 به مترتعریف می شو 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محاسبه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Kg/m2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میزان تحصیلات پدر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اخرین وضعیت تحصیلی کسب شده توسط پدر کودک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پرسشنامه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&gt;</a:t>
                      </a:r>
                      <a:r>
                        <a:rPr lang="ar-SA" sz="12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&lt;</a:t>
                      </a: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میزان‌تحصیلات مادر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اخرین وضعیت تحصیلی کسب شده توسط مادر کودک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پرسشنامه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&gt;</a:t>
                      </a:r>
                      <a:r>
                        <a:rPr lang="ar-SA" sz="12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&lt;</a:t>
                      </a: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سیگاری بودن پدر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سابقه مصرف سیگار در گذشته ودر حال حاضر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پرسشنامه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دارد/ندارد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0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سیگاری بودن مادر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سابقه مصرف سیگار در گذشته ودر حال حاضر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پرسشنامه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دارد/ندارد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6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610600" cy="2209800"/>
          </a:xfrm>
        </p:spPr>
        <p:txBody>
          <a:bodyPr>
            <a:noAutofit/>
          </a:bodyPr>
          <a:lstStyle/>
          <a:p>
            <a:pPr algn="ctr" rtl="1"/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بررسی سیر طبیعی چاقی در کودکان و نوجوانان مطالعه قند و لیپید تهران (پیگیری 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10 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ساله)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8077200" cy="2209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1" algn="r" rtl="1">
              <a:lnSpc>
                <a:spcPct val="80000"/>
              </a:lnSpc>
              <a:buClr>
                <a:srgbClr val="9999CC"/>
              </a:buClr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lvl="1" algn="r" rtl="1">
              <a:lnSpc>
                <a:spcPct val="150000"/>
              </a:lnSpc>
              <a:buClr>
                <a:srgbClr val="9999CC"/>
              </a:buClr>
            </a:pP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ارائه دهنده: مریم رضا 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ئی</a:t>
            </a: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،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دستیار فوق تخصصی غدد بالغین</a:t>
            </a:r>
          </a:p>
          <a:p>
            <a:pPr lvl="1" algn="r" rtl="1">
              <a:lnSpc>
                <a:spcPct val="150000"/>
              </a:lnSpc>
              <a:buClr>
                <a:srgbClr val="9999CC"/>
              </a:buClr>
            </a:pP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استاد راهنما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:    دکترمجید ولی زاده</a:t>
            </a:r>
          </a:p>
          <a:p>
            <a:pPr lvl="1" algn="r" rtl="1">
              <a:lnSpc>
                <a:spcPct val="150000"/>
              </a:lnSpc>
              <a:buClr>
                <a:srgbClr val="9999CC"/>
              </a:buClr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استاتید </a:t>
            </a: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مشاور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:  دکترفرهاد حسین پناه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-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دکترشهرام علمداری</a:t>
            </a:r>
            <a:endParaRPr lang="en-US" sz="18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762000"/>
            <a:ext cx="6477000" cy="381000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Autofit/>
          </a:bodyPr>
          <a:lstStyle/>
          <a:p>
            <a:pPr algn="ctr" rtl="0"/>
            <a:r>
              <a:rPr lang="fa-IR" sz="2800" b="1" dirty="0">
                <a:solidFill>
                  <a:srgbClr val="FF0000"/>
                </a:solidFill>
                <a:latin typeface="Garamond"/>
                <a:ea typeface="+mn-ea"/>
                <a:cs typeface="B Nazanin" pitchFamily="2" charset="-78"/>
              </a:rPr>
              <a:t>تجزيه و تحليل داده ها </a:t>
            </a:r>
            <a:endParaRPr lang="en-US" sz="2800" b="1" dirty="0">
              <a:solidFill>
                <a:srgbClr val="FF0000"/>
              </a:solidFill>
              <a:latin typeface="Garamond"/>
              <a:ea typeface="+mn-ea"/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>
            <a:noAutofit/>
          </a:bodyPr>
          <a:lstStyle/>
          <a:p>
            <a:pPr marL="425196" lvl="0" indent="-342900" algn="just" rtl="1">
              <a:buClr>
                <a:srgbClr val="C00000"/>
              </a:buClr>
              <a:buFont typeface="Wingdings" pitchFamily="2" charset="2"/>
              <a:buChar char="v"/>
            </a:pP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داده های کمی بصورت میانگین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(انحراف معیار) </a:t>
            </a:r>
            <a:r>
              <a:rPr lang="ar-SA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و کیفی بصورت درصد گزارش شد. </a:t>
            </a: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82296" lvl="0" indent="0" algn="just" rtl="1">
              <a:buClr>
                <a:srgbClr val="C00000"/>
              </a:buClr>
              <a:buNone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425196" lvl="0" indent="-342900" algn="just" rtl="1">
              <a:buClr>
                <a:srgbClr val="C00000"/>
              </a:buClr>
              <a:buFont typeface="Wingdings" pitchFamily="2" charset="2"/>
              <a:buChar char="v"/>
            </a:pP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شیوع خام چاقی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در فازهای مختلف محاسبه شد و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سیر طبیعی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آن به وسیله آزمون </a:t>
            </a:r>
            <a:endParaRPr lang="fa-IR" dirty="0" smtClean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82296" lvl="0" indent="0" algn="just" rtl="1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Generalized </a:t>
            </a:r>
            <a:r>
              <a:rPr lang="en-US" dirty="0" err="1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estimateing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</a:t>
            </a:r>
            <a:r>
              <a:rPr lang="en-US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equation (GEE)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برای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داده های مرتبط گرفته  شد.</a:t>
            </a:r>
          </a:p>
          <a:p>
            <a:pPr marL="82296" lvl="0" indent="0" algn="just" rtl="1">
              <a:buClr>
                <a:srgbClr val="C00000"/>
              </a:buClr>
              <a:buNone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425196" indent="-342900" algn="just" rtl="1">
              <a:buClr>
                <a:srgbClr val="C00000"/>
              </a:buClr>
              <a:buFont typeface="Wingdings" pitchFamily="2" charset="2"/>
              <a:buChar char="v"/>
            </a:pP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همه آنالیزها با استفاده از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)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</a:t>
            </a:r>
            <a:r>
              <a:rPr lang="en-US" dirty="0" err="1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spss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version 16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SAS version 9.1), (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 ) انجام  شد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. </a:t>
            </a:r>
            <a:endParaRPr lang="en-US" dirty="0" smtClean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425196" indent="-342900" algn="just" rtl="1">
              <a:buClr>
                <a:srgbClr val="C00000"/>
              </a:buClr>
              <a:buFont typeface="Wingdings" pitchFamily="2" charset="2"/>
              <a:buChar char="v"/>
            </a:pPr>
            <a:endParaRPr lang="en-US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425196" indent="-342900" algn="just" rt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significant </a:t>
            </a:r>
            <a:r>
              <a:rPr lang="en-US" dirty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level :P &lt;</a:t>
            </a:r>
            <a:r>
              <a:rPr lang="en-US" dirty="0" smtClean="0">
                <a:solidFill>
                  <a:srgbClr val="292934"/>
                </a:solidFill>
                <a:latin typeface="Times New Roman"/>
                <a:ea typeface="Calibri"/>
                <a:cs typeface="B Nazanin" pitchFamily="2" charset="-78"/>
              </a:rPr>
              <a:t>0/05</a:t>
            </a:r>
          </a:p>
          <a:p>
            <a:pPr marL="425196" indent="-342900" algn="just" rtl="1">
              <a:buClr>
                <a:srgbClr val="C00000"/>
              </a:buClr>
              <a:buFont typeface="Wingdings" pitchFamily="2" charset="2"/>
              <a:buChar char="v"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82296" lvl="0" indent="0" algn="just" rtl="1">
              <a:buClr>
                <a:srgbClr val="C00000"/>
              </a:buClr>
              <a:buNone/>
            </a:pPr>
            <a:endParaRPr lang="fa-IR" dirty="0">
              <a:solidFill>
                <a:srgbClr val="292934"/>
              </a:solidFill>
              <a:latin typeface="Times New Roman"/>
              <a:ea typeface="Calibri"/>
              <a:cs typeface="B Nazanin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en-US" dirty="0">
              <a:latin typeface="Times New Roman"/>
              <a:ea typeface="Calibri"/>
              <a:cs typeface="B Nazanin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en-US" dirty="0">
              <a:latin typeface="Times New Roman"/>
              <a:ea typeface="Times New Roman"/>
              <a:cs typeface="B Nazanin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en-US" dirty="0" smtClean="0">
              <a:latin typeface="Times New Roman"/>
              <a:ea typeface="Times New Roman"/>
              <a:cs typeface="B Zar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en-US" dirty="0">
              <a:latin typeface="Times New Roman"/>
              <a:ea typeface="Times New Roman"/>
              <a:cs typeface="B Zar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fa-IR" dirty="0" smtClean="0">
              <a:latin typeface="Times New Roman"/>
              <a:ea typeface="Times New Roman"/>
              <a:cs typeface="B Zar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en-US" b="1" dirty="0">
              <a:latin typeface="Times New Roman"/>
              <a:cs typeface="B Zar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r>
              <a:rPr lang="en-US" b="1" dirty="0" smtClean="0">
                <a:cs typeface="B Z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06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6962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fa-IR" sz="7200" b="1" dirty="0" smtClean="0">
                <a:solidFill>
                  <a:srgbClr val="7030A0"/>
                </a:solidFill>
                <a:latin typeface="Trebuchet MS"/>
                <a:ea typeface="+mj-ea"/>
                <a:cs typeface="Tahoma"/>
              </a:rPr>
              <a:t>نتایج         </a:t>
            </a:r>
          </a:p>
          <a:p>
            <a:pPr algn="just"/>
            <a:endParaRPr lang="fa-IR" sz="7200" b="1" dirty="0">
              <a:solidFill>
                <a:srgbClr val="7030A0"/>
              </a:solidFill>
              <a:latin typeface="Trebuchet MS"/>
              <a:ea typeface="+mj-ea"/>
              <a:cs typeface="Tahoma"/>
            </a:endParaRPr>
          </a:p>
          <a:p>
            <a:pPr marL="0" indent="0" algn="just">
              <a:buNone/>
            </a:pPr>
            <a:endParaRPr lang="fa-IR" sz="7200" b="1" dirty="0" smtClean="0">
              <a:solidFill>
                <a:srgbClr val="7030A0"/>
              </a:solidFill>
              <a:latin typeface="Trebuchet MS"/>
              <a:ea typeface="+mj-ea"/>
              <a:cs typeface="Tahoma"/>
            </a:endParaRPr>
          </a:p>
          <a:p>
            <a:pPr algn="just"/>
            <a:endParaRPr lang="fa-IR" sz="7200" b="1" dirty="0">
              <a:solidFill>
                <a:srgbClr val="7030A0"/>
              </a:solidFill>
              <a:latin typeface="Trebuchet MS"/>
              <a:ea typeface="+mj-ea"/>
              <a:cs typeface="Tahoma"/>
            </a:endParaRPr>
          </a:p>
          <a:p>
            <a:pPr algn="just"/>
            <a:endParaRPr lang="fa-IR" sz="7200" b="1" dirty="0" smtClean="0">
              <a:solidFill>
                <a:srgbClr val="7030A0"/>
              </a:solidFill>
              <a:latin typeface="Trebuchet MS"/>
              <a:ea typeface="+mj-ea"/>
              <a:cs typeface="Tahoma"/>
            </a:endParaRPr>
          </a:p>
          <a:p>
            <a:pPr algn="just"/>
            <a:endParaRPr lang="fa-IR" sz="7200" b="1" dirty="0">
              <a:solidFill>
                <a:srgbClr val="7030A0"/>
              </a:solidFill>
              <a:latin typeface="Trebuchet MS"/>
              <a:ea typeface="+mj-ea"/>
              <a:cs typeface="Tahoma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838200"/>
            <a:ext cx="3048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اطلاعات بر پایه افراد مساوی وبزرگتراز 3سال که در مطالعه شرکت کردند 15005 نفر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81400" y="1981200"/>
            <a:ext cx="21336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کودکان 3 تا 11 ساله</a:t>
            </a:r>
          </a:p>
          <a:p>
            <a:pPr lvl="0" algn="ctr" rtl="1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1940 نفر</a:t>
            </a:r>
            <a:endPara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276600"/>
            <a:ext cx="3048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حذف افرادی که اصلا در طول مطالعه پیگیری نشدند </a:t>
            </a:r>
          </a:p>
          <a:p>
            <a:pPr lvl="0" algn="ctr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534 نفر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81400" y="4419600"/>
            <a:ext cx="21336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1406 نفر وارد آنالیز شدند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81200" y="5410200"/>
            <a:ext cx="11430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rtl="1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733دختر</a:t>
            </a:r>
            <a:endPara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cs typeface="B Koodak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5410200"/>
            <a:ext cx="11430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ill Sans MT"/>
                <a:cs typeface="B Koodak" pitchFamily="2" charset="-78"/>
              </a:rPr>
              <a:t>673پسر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2"/>
            <a:endCxn id="9" idx="0"/>
          </p:cNvCxnSpPr>
          <p:nvPr/>
        </p:nvCxnSpPr>
        <p:spPr>
          <a:xfrm rot="5400000">
            <a:off x="4495800" y="18288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11" idx="0"/>
          </p:cNvCxnSpPr>
          <p:nvPr/>
        </p:nvCxnSpPr>
        <p:spPr>
          <a:xfrm rot="5400000">
            <a:off x="4495800" y="31242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>
          <a:xfrm rot="5400000">
            <a:off x="4495800" y="42672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>
          <a:xfrm rot="10800000" flipV="1">
            <a:off x="2552700" y="4914900"/>
            <a:ext cx="102870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4" idx="0"/>
          </p:cNvCxnSpPr>
          <p:nvPr/>
        </p:nvCxnSpPr>
        <p:spPr>
          <a:xfrm>
            <a:off x="5715000" y="4914900"/>
            <a:ext cx="95250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000"/>
            <a:ext cx="2362200" cy="12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702294"/>
              </p:ext>
            </p:extLst>
          </p:nvPr>
        </p:nvGraphicFramePr>
        <p:xfrm>
          <a:off x="838201" y="1295398"/>
          <a:ext cx="7315199" cy="4648202"/>
        </p:xfrm>
        <a:graphic>
          <a:graphicData uri="http://schemas.openxmlformats.org/drawingml/2006/table">
            <a:tbl>
              <a:tblPr firstRow="1" firstCol="1" bandRow="1"/>
              <a:tblGrid>
                <a:gridCol w="1031786"/>
                <a:gridCol w="1031786"/>
                <a:gridCol w="1348859"/>
                <a:gridCol w="1350592"/>
                <a:gridCol w="1350592"/>
                <a:gridCol w="1201584"/>
              </a:tblGrid>
              <a:tr h="7186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 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 3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 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 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توتال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3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1100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1149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1011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1406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تعداد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6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(2/8)17/9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(2/7)14/5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(2/7)11/5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(2/5)7/7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میانگین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(انحراف معیار)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سن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25-</a:t>
                      </a:r>
                      <a:r>
                        <a:rPr lang="fa-IR" sz="12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ar-SA" sz="12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20-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18-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11-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کمترین- بیشترین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14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(47)517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(47)540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(47/3)478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(47/9)673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پسر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جنس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09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(53)583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(53)609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(52/7)533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(52/1)733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دختر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تعداد (%)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1" y="76546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    جدول شماره 1) مشخصات پایه شرکت</a:t>
            </a:r>
            <a:r>
              <a:rPr lang="en-US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­</a:t>
            </a:r>
            <a:r>
              <a:rPr lang="fa-IR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کنندگان در فازهای مختلف مطالعه قند و لیپید</a:t>
            </a:r>
            <a:endParaRPr lang="en-US" dirty="0" smtClean="0">
              <a:solidFill>
                <a:srgbClr val="292934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292934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6112142"/>
            <a:ext cx="2667000" cy="5170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1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: 80-1378</a:t>
            </a:r>
            <a:r>
              <a:rPr lang="en-US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2 : 83-1380</a:t>
            </a:r>
            <a:endParaRPr lang="en-US" sz="1200" dirty="0" smtClean="0">
              <a:solidFill>
                <a:srgbClr val="292934"/>
              </a:solidFill>
              <a:latin typeface="Calibri"/>
              <a:ea typeface="Calibri"/>
              <a:cs typeface="B Nazanin" pitchFamily="2" charset="-78"/>
            </a:endParaRPr>
          </a:p>
          <a:p>
            <a:pPr algn="ctr" rtl="1">
              <a:lnSpc>
                <a:spcPct val="115000"/>
              </a:lnSpc>
            </a:pP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3 :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87-1384</a:t>
            </a:r>
            <a:r>
              <a:rPr lang="en-US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</a:t>
            </a:r>
            <a:r>
              <a:rPr lang="en-US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4 : 90-1388</a:t>
            </a:r>
            <a:endParaRPr lang="en-US" sz="1200" dirty="0">
              <a:solidFill>
                <a:srgbClr val="292934"/>
              </a:solidFill>
              <a:latin typeface="Calibri"/>
              <a:ea typeface="Calibri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81000"/>
            <a:ext cx="76200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7427"/>
              </p:ext>
            </p:extLst>
          </p:nvPr>
        </p:nvGraphicFramePr>
        <p:xfrm>
          <a:off x="685800" y="1409443"/>
          <a:ext cx="7822249" cy="4838957"/>
        </p:xfrm>
        <a:graphic>
          <a:graphicData uri="http://schemas.openxmlformats.org/drawingml/2006/table">
            <a:tbl>
              <a:tblPr rtl="1" firstRow="1" firstCol="1" bandRow="1"/>
              <a:tblGrid>
                <a:gridCol w="1172247"/>
                <a:gridCol w="1172247"/>
                <a:gridCol w="1172247"/>
                <a:gridCol w="1119613"/>
                <a:gridCol w="1119613"/>
                <a:gridCol w="1033141"/>
                <a:gridCol w="1033141"/>
              </a:tblGrid>
              <a:tr h="2801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متغیر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فاز4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0127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BMI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(kg/m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کودک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میانگین(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SD</a:t>
                      </a: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3/17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16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/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08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4/05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19/07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4/58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21/05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4/67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23/30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پدر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میانگین 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SD</a:t>
                      </a: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3/86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 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26/17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3/89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26/92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4/04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27/39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4/03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27/61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مادر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میانگین(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SD</a:t>
                      </a: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4/61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27/38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4/55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28/75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4/72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29/03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5/00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29/91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چاقی کودک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(%)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کل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5/5</a:t>
                      </a:r>
                      <a:endParaRPr lang="en-US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11/4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12/9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9/4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پسر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7/3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15/1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15/2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11/1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دختر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1/8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10/8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</a:tr>
              <a:tr h="280127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چاقی والدین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(%)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پدر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15/4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21/3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24/8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24/8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مادر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25/6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35/5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35/5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42/2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سیگاری بودن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(%)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پدر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غیرسیگاری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51/5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50/3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52/1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51/9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سیگاری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48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/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49/7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47/9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48/1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مادر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غیرسیگاری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96/4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95/1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95/8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95/7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سیگاری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3/6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4/3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تحصیلات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(%)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پدر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≥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82/6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79/8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77/5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77/6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12&lt;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17/4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20/2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22/5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22/4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مادر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≥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92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/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91/5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89/9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12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&lt;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8/5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10/1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609600"/>
            <a:ext cx="741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جدول 2) مشخصات زیر گروه­ها  در فازهای مختلف (کل جمعیت) مطالعه قند و لیپید 1380-1378 تا  1390-1388</a:t>
            </a:r>
            <a:endParaRPr lang="en-US" sz="900" b="1" dirty="0" smtClean="0">
              <a:solidFill>
                <a:srgbClr val="2929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292934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6188535"/>
            <a:ext cx="2667000" cy="5170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1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: 80-1378</a:t>
            </a:r>
            <a:r>
              <a:rPr lang="en-US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2 : 83-1380</a:t>
            </a:r>
            <a:endParaRPr lang="en-US" sz="1200" dirty="0" smtClean="0">
              <a:solidFill>
                <a:srgbClr val="292934"/>
              </a:solidFill>
              <a:latin typeface="Calibri"/>
              <a:ea typeface="Calibri"/>
              <a:cs typeface="B Nazanin" pitchFamily="2" charset="-78"/>
            </a:endParaRPr>
          </a:p>
          <a:p>
            <a:pPr algn="ctr" rtl="1">
              <a:lnSpc>
                <a:spcPct val="115000"/>
              </a:lnSpc>
            </a:pP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3 :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87-1384</a:t>
            </a:r>
            <a:r>
              <a:rPr lang="en-US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</a:t>
            </a:r>
            <a:r>
              <a:rPr lang="en-US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</a:t>
            </a:r>
            <a:r>
              <a:rPr lang="ar-SA" sz="1200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4 : 90-1388</a:t>
            </a:r>
            <a:endParaRPr lang="en-US" sz="1200" dirty="0">
              <a:solidFill>
                <a:srgbClr val="292934"/>
              </a:solidFill>
              <a:latin typeface="Calibri"/>
              <a:ea typeface="Calibri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2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62949"/>
              </p:ext>
            </p:extLst>
          </p:nvPr>
        </p:nvGraphicFramePr>
        <p:xfrm>
          <a:off x="152401" y="609600"/>
          <a:ext cx="8839199" cy="5715007"/>
        </p:xfrm>
        <a:graphic>
          <a:graphicData uri="http://schemas.openxmlformats.org/drawingml/2006/table">
            <a:tbl>
              <a:tblPr/>
              <a:tblGrid>
                <a:gridCol w="748992"/>
                <a:gridCol w="1184454"/>
                <a:gridCol w="957097"/>
                <a:gridCol w="1107448"/>
                <a:gridCol w="844338"/>
                <a:gridCol w="1153284"/>
                <a:gridCol w="601396"/>
                <a:gridCol w="519803"/>
                <a:gridCol w="519803"/>
                <a:gridCol w="1202584"/>
              </a:tblGrid>
              <a:tr h="293315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فاز4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فاز3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فاز2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فاز1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خطر نسبی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فاصله اطمینان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خطر نسبی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فاصله اطمینان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خطر نسبی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فاصله اطمینان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1/65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(2/15-1/26)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2/33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(2/90-1/88)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2/11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(2/61-1/71)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کل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1/46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(2/04-1/04)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2/06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(2/67-1/58)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1/99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(2/59-1/54)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پسر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جنس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1/97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(3/06-1/27)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2/79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(4/08-1/91)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2/28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(3/27-1/59)</a:t>
                      </a: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دختر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4/68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7/75</a:t>
                      </a:r>
                      <a:r>
                        <a:rPr lang="ar-SA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 2/82 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5/06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8/30</a:t>
                      </a:r>
                      <a:r>
                        <a:rPr lang="ar-SA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 3/08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3/40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5/71</a:t>
                      </a:r>
                      <a:r>
                        <a:rPr lang="ar-SA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 2/02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7&gt;  سال</a:t>
                      </a:r>
                      <a:endParaRPr lang="en-US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سن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0/80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1/15</a:t>
                      </a:r>
                      <a:r>
                        <a:rPr lang="ar-SA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 0/55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1/61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2/05</a:t>
                      </a:r>
                      <a:r>
                        <a:rPr lang="ar-SA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 1/27       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1/76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2/20</a:t>
                      </a:r>
                      <a:r>
                        <a:rPr lang="ar-SA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1/41  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7</a:t>
                      </a:r>
                      <a:r>
                        <a:rPr lang="ar-SA" sz="11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≤</a:t>
                      </a:r>
                      <a:r>
                        <a:rPr lang="ar-SA" sz="11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  سال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1/63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2/68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0/99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2/38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3/68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1/54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2/27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3/44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1/49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دارد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پدر</a:t>
                      </a:r>
                      <a:endParaRPr lang="en-US" sz="800" b="1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چاقی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1/69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2/44-1/17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2/23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3/07-1/62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1/88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2/58-1/37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ندارد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1/35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2/03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0/90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2/29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3/21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1/63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2/11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2/29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1/52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دارد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مادر</a:t>
                      </a:r>
                      <a:endParaRPr lang="en-US" sz="1100" b="1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5387"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 smtClean="0">
                          <a:cs typeface="B Nazanin" pitchFamily="2" charset="-78"/>
                        </a:rPr>
                        <a:t>1/81</a:t>
                      </a:r>
                      <a:endParaRPr lang="en-US" sz="1100" b="1" dirty="0"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 smtClean="0">
                          <a:cs typeface="B Nazanin" pitchFamily="2" charset="-78"/>
                        </a:rPr>
                        <a:t>2/60-1/22</a:t>
                      </a:r>
                      <a:endParaRPr lang="en-US" sz="1100" b="1" dirty="0"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 smtClean="0">
                          <a:cs typeface="B Nazanin" pitchFamily="2" charset="-78"/>
                        </a:rPr>
                        <a:t>2/23</a:t>
                      </a:r>
                      <a:endParaRPr lang="en-US" sz="1100" b="1" dirty="0"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 smtClean="0">
                          <a:cs typeface="B Nazanin" pitchFamily="2" charset="-78"/>
                        </a:rPr>
                        <a:t>3/08-1/62</a:t>
                      </a:r>
                      <a:endParaRPr lang="en-US" sz="1100" b="1" dirty="0"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 smtClean="0">
                          <a:cs typeface="B Nazanin" pitchFamily="2" charset="-78"/>
                        </a:rPr>
                        <a:t>1/98</a:t>
                      </a:r>
                      <a:endParaRPr lang="en-US" sz="1100" b="1" dirty="0"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 smtClean="0">
                          <a:cs typeface="B Nazanin" pitchFamily="2" charset="-78"/>
                        </a:rPr>
                        <a:t>2/73-1/43</a:t>
                      </a:r>
                      <a:endParaRPr lang="en-US" sz="1100" b="1" dirty="0"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="1" dirty="0" smtClean="0">
                          <a:cs typeface="B Nazanin" pitchFamily="2" charset="-78"/>
                        </a:rPr>
                        <a:t>1</a:t>
                      </a:r>
                      <a:endParaRPr lang="en-US" sz="1100" b="1" dirty="0"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ندارد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1/63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2/47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1/07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2/10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3/01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1/46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1/80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2/58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1/26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Calibri"/>
                          <a:cs typeface="B Nazanin" pitchFamily="2" charset="-78"/>
                        </a:rPr>
                        <a:t>+</a:t>
                      </a:r>
                      <a:endParaRPr lang="en-US" sz="1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سیگاری بودن پدر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1/71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2/64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1/11  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2/64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3/74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1/86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2/47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3/46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1/76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Calibri"/>
                          <a:cs typeface="B Nazanin" pitchFamily="2" charset="-78"/>
                        </a:rPr>
                        <a:t>_</a:t>
                      </a:r>
                      <a:endParaRPr lang="en-US" sz="1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1/82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6/25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0/53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2/47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8/09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0/75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1/41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4/98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0/40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Calibri"/>
                          <a:cs typeface="B Nazanin" pitchFamily="2" charset="-78"/>
                        </a:rPr>
                        <a:t>+</a:t>
                      </a:r>
                      <a:endParaRPr lang="en-US" sz="1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سیگاری بودن مادر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1/60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2/12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1/21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2/82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2/86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1/82 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2/07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2/58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 1/67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_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7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1/76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2/47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1/25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2/42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3/21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1/82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2/24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2/94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1/71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12</a:t>
                      </a: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≥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تحصیلات پدر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1/48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2/62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0/84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2/23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3/52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1/41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1/58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2/48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1/002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12&lt;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1/63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2/19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1/22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2/34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2/97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1/85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2/06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2/60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 1/64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12</a:t>
                      </a: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≥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تحصیلات مادر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2/10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5/03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0/88 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2/46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5/22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1/16 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2/43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5/53</a:t>
                      </a:r>
                      <a:r>
                        <a:rPr lang="ar-SA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1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1/06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12&lt;</a:t>
                      </a:r>
                      <a:endParaRPr lang="en-US" sz="1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304800"/>
            <a:ext cx="8153400" cy="74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جدول</a:t>
            </a:r>
            <a:r>
              <a:rPr lang="fa-IR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3</a:t>
            </a:r>
            <a:r>
              <a:rPr lang="ar-SA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) خطر نسبی چاقی در زیر گروه­های مختلف از فاز 1 تا 4 (کل جمعیت) مطالعه قند و لیپید  1380-1378 تا  1390-1388</a:t>
            </a:r>
            <a:endParaRPr lang="en-US" sz="1200" dirty="0" smtClean="0">
              <a:solidFill>
                <a:srgbClr val="292934"/>
              </a:solidFill>
              <a:latin typeface="Calibri"/>
              <a:ea typeface="Calibri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292934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6553301"/>
            <a:ext cx="5715000" cy="30469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1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: 80-1378</a:t>
            </a:r>
            <a:r>
              <a:rPr lang="en-US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2 : 83-1380</a:t>
            </a:r>
            <a:r>
              <a:rPr lang="en-US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</a:t>
            </a:r>
            <a:r>
              <a:rPr lang="en-US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     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3 :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87-1384</a:t>
            </a:r>
            <a:r>
              <a:rPr lang="en-US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</a:t>
            </a:r>
            <a:r>
              <a:rPr lang="en-US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4 : 90-1388</a:t>
            </a:r>
            <a:endParaRPr lang="en-US" sz="1200" b="1" dirty="0">
              <a:solidFill>
                <a:srgbClr val="292934"/>
              </a:solidFill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362200"/>
            <a:ext cx="609600" cy="304800"/>
          </a:xfrm>
          <a:prstGeom prst="rect">
            <a:avLst/>
          </a:prstGeom>
          <a:noFill/>
          <a:ln w="92075" cap="flat" cmpd="dbl">
            <a:solidFill>
              <a:srgbClr val="FF0000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2362200"/>
            <a:ext cx="990600" cy="304800"/>
          </a:xfrm>
          <a:prstGeom prst="rect">
            <a:avLst/>
          </a:prstGeom>
          <a:noFill/>
          <a:ln w="95250" cmpd="dbl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r="12846" b="23913"/>
          <a:stretch>
            <a:fillRect/>
          </a:stretch>
        </p:blipFill>
        <p:spPr bwMode="auto">
          <a:xfrm>
            <a:off x="228600" y="1371600"/>
            <a:ext cx="39471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534418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نمودار1) سیر طبیعی چاقی به تفکیک جنس در مطالعه قند و لیپید 1380-1378 تا  1390-1388</a:t>
            </a:r>
            <a:endParaRPr lang="fa-IR" sz="2000" dirty="0" smtClean="0">
              <a:solidFill>
                <a:srgbClr val="29293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2209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پسر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6670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دختر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 r="10284" b="28421"/>
          <a:stretch>
            <a:fillRect/>
          </a:stretch>
        </p:blipFill>
        <p:spPr bwMode="auto">
          <a:xfrm>
            <a:off x="4308811" y="1143000"/>
            <a:ext cx="44315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495800" y="534418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نمودار2) سیر طبیعی چاقی به تفکیک گروه­های سنی مطالعه قند و لیپید 1380-1378 تا  1390-1388  </a:t>
            </a:r>
            <a:endParaRPr lang="fa-IR" sz="2000" dirty="0" smtClean="0">
              <a:solidFill>
                <a:srgbClr val="29293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886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8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1981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2667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3276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3886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4400" y="1295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0/20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" y="1524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2362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3124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9000" y="21336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سن زیر 7 سال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81800" y="33528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سن بالاتر یا برابر با 7 سال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2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152400">
              <a:srgbClr val="FFC000">
                <a:alpha val="90000"/>
              </a:srgbClr>
            </a:glow>
            <a:outerShdw blurRad="63500" sx="102000" sy="102000" algn="ctr" rotWithShape="0">
              <a:schemeClr val="tx1">
                <a:alpha val="40000"/>
              </a:scheme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80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 r="10417" b="25000"/>
          <a:stretch>
            <a:fillRect/>
          </a:stretch>
        </p:blipFill>
        <p:spPr bwMode="auto">
          <a:xfrm>
            <a:off x="228600" y="1143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r="11377" b="24476"/>
          <a:stretch>
            <a:fillRect/>
          </a:stretch>
        </p:blipFill>
        <p:spPr bwMode="auto">
          <a:xfrm>
            <a:off x="4495800" y="1143000"/>
            <a:ext cx="41768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6200" y="534418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نمودار3) سیر طبیعی چاقی بر اساس چاقی پدر مطالعه قند و لیپید  1380-1378 تا  1390-1388</a:t>
            </a:r>
            <a:endParaRPr lang="fa-IR" sz="2000" dirty="0" smtClean="0">
              <a:solidFill>
                <a:srgbClr val="292934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648200" y="534418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نمودار4) سیر طبیعی چاقی بر اساس چاقی مادر مطالعه قند و لیپید 1380-1378 تا  1390-1388</a:t>
            </a:r>
            <a:endParaRPr lang="fa-IR" sz="1400" dirty="0" smtClean="0">
              <a:solidFill>
                <a:srgbClr val="292934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1100" smtClean="0">
                <a:solidFill>
                  <a:srgbClr val="292934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en-US" sz="1100" smtClean="0">
                <a:solidFill>
                  <a:srgbClr val="292934"/>
                </a:solidFill>
                <a:ea typeface="Calibri" pitchFamily="34" charset="0"/>
                <a:cs typeface="Arial" pitchFamily="34" charset="0"/>
              </a:rPr>
            </a:br>
            <a:endParaRPr lang="en-US" smtClean="0">
              <a:solidFill>
                <a:srgbClr val="292934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3962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2438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2971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3429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1981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0/20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1447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0/25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00" y="2667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چاق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34290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غیر چاق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1295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پدر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010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76800" y="3962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1981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800" y="2590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3276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6800" y="1295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0/20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1143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مادر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24800" y="26670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چاق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20000" y="31242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غیر چاق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" y="937260"/>
            <a:ext cx="8322564" cy="409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52400">
              <a:srgbClr val="EAB200">
                <a:alpha val="9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17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19"/>
          <p:cNvPicPr>
            <a:picLocks noChangeAspect="1" noChangeArrowheads="1"/>
          </p:cNvPicPr>
          <p:nvPr/>
        </p:nvPicPr>
        <p:blipFill>
          <a:blip r:embed="rId2" cstate="print"/>
          <a:srcRect t="-2800" r="22607" b="19649"/>
          <a:stretch>
            <a:fillRect/>
          </a:stretch>
        </p:blipFill>
        <p:spPr bwMode="auto">
          <a:xfrm>
            <a:off x="4343400" y="11430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r="13651" b="21700"/>
          <a:stretch>
            <a:fillRect/>
          </a:stretch>
        </p:blipFill>
        <p:spPr bwMode="auto">
          <a:xfrm>
            <a:off x="152400" y="857695"/>
            <a:ext cx="4343400" cy="333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86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057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971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18288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12 سال&lt;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1430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تحصیلات پدر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22098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12 سال≥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53340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نمودار5) سیر طبیعی چاقی بر اساس تحصیلات پدر مطالعه قند و لیپید 1380-1378 تا  1390-1388</a:t>
            </a:r>
            <a:endParaRPr lang="fa-IR" sz="1400" dirty="0" smtClean="0">
              <a:solidFill>
                <a:srgbClr val="292934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572000" y="5341203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نمودار6) سیر طبیعی چاقی بر اساس تحصیلات مادر مطالعه قند و لیپید  1380-1378 تا  1390-1388</a:t>
            </a:r>
            <a:endParaRPr lang="fa-IR" sz="1400" dirty="0" smtClean="0">
              <a:solidFill>
                <a:srgbClr val="29293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7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296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9200" y="3962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29200" y="1219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2133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05800" y="22098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12 سال&lt;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800" y="11430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تحصیلات مادر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8600" y="2438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12 سال≥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0" y="755904"/>
            <a:ext cx="8581730" cy="4349496"/>
          </a:xfrm>
          <a:prstGeom prst="rect">
            <a:avLst/>
          </a:prstGeom>
          <a:noFill/>
          <a:ln>
            <a:noFill/>
          </a:ln>
          <a:effectLst>
            <a:glow rad="152400">
              <a:srgbClr val="FFC000">
                <a:alpha val="9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9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12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534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80-1378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83-1380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87-1384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4267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90-1388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pic>
        <p:nvPicPr>
          <p:cNvPr id="2049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43" b="57059"/>
          <a:stretch/>
        </p:blipFill>
        <p:spPr bwMode="auto">
          <a:xfrm>
            <a:off x="152400" y="998813"/>
            <a:ext cx="4394379" cy="33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947" b="56436"/>
          <a:stretch/>
        </p:blipFill>
        <p:spPr bwMode="auto">
          <a:xfrm>
            <a:off x="4258390" y="930282"/>
            <a:ext cx="4657010" cy="34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92934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240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92934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038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990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2057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4038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990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0/15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0" y="2057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0/10</a:t>
            </a:r>
            <a:endParaRPr lang="en-US" sz="12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rgbClr val="292934"/>
                </a:solidFill>
                <a:cs typeface="B Nazanin" pitchFamily="2" charset="-78"/>
              </a:rPr>
              <a:t>0/05</a:t>
            </a:r>
            <a:endParaRPr lang="en-US" sz="98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19400" y="22098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سیگاری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90800" y="1219200"/>
            <a:ext cx="14287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292934"/>
                </a:solidFill>
                <a:cs typeface="B Nazanin" pitchFamily="2" charset="-78"/>
              </a:rPr>
              <a:t>غیر سیگاری</a:t>
            </a:r>
            <a:endParaRPr lang="en-US" sz="1400" b="1" dirty="0">
              <a:solidFill>
                <a:srgbClr val="292934"/>
              </a:solidFill>
              <a:cs typeface="B Nazanin" pitchFamily="2" charset="-7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" y="842758"/>
            <a:ext cx="8674608" cy="4301060"/>
          </a:xfrm>
          <a:prstGeom prst="rect">
            <a:avLst/>
          </a:prstGeom>
          <a:noFill/>
          <a:ln>
            <a:noFill/>
          </a:ln>
          <a:effectLst>
            <a:glow rad="152400">
              <a:srgbClr val="FFC000">
                <a:alpha val="9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53340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نمودار7) سیر طبیعی چاقی بر اساس سیگاری یا غیر سیگاری بودن پدر مطالعه قند و لیپید 1380-1378 تا  1390-1388</a:t>
            </a:r>
            <a:endParaRPr lang="fa-IR" sz="1400" dirty="0" smtClean="0">
              <a:solidFill>
                <a:srgbClr val="292934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72000" y="5341203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نمودار</a:t>
            </a:r>
            <a:r>
              <a:rPr lang="fa-IR" sz="1400" b="1" dirty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8</a:t>
            </a:r>
            <a:r>
              <a:rPr lang="fa-IR" sz="1400" b="1" dirty="0" smtClean="0">
                <a:solidFill>
                  <a:srgbClr val="292934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) سیر طبیعی چاقی در کودکان 3 تا 11 ساله مطالعه قند و لیپید  1380-1378 تا  1390-1388</a:t>
            </a:r>
            <a:endParaRPr lang="fa-IR" sz="1400" dirty="0" smtClean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728" lvl="0" algn="ctr" rtl="1">
              <a:spcBef>
                <a:spcPct val="20000"/>
              </a:spcBef>
              <a:tabLst>
                <a:tab pos="8924925" algn="l"/>
              </a:tabLst>
            </a:pPr>
            <a:r>
              <a:rPr lang="fa-IR" sz="33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B Titr" pitchFamily="2" charset="-78"/>
              </a:rPr>
              <a:t>بیان مسئله            </a:t>
            </a:r>
            <a:r>
              <a:rPr lang="en-US" sz="3000" b="1" spc="0" dirty="0">
                <a:solidFill>
                  <a:srgbClr val="C00000"/>
                </a:solidFill>
                <a:latin typeface="Times New Roman" pitchFamily="18" charset="0"/>
                <a:ea typeface="+mn-ea"/>
                <a:cs typeface="B Titr" pitchFamily="2" charset="-78"/>
              </a:rPr>
              <a:t/>
            </a:r>
            <a:br>
              <a:rPr lang="en-US" sz="3000" b="1" spc="0" dirty="0">
                <a:solidFill>
                  <a:srgbClr val="C00000"/>
                </a:solidFill>
                <a:latin typeface="Times New Roman" pitchFamily="18" charset="0"/>
                <a:ea typeface="+mn-ea"/>
                <a:cs typeface="B Tit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buClr>
                <a:srgbClr val="3891A7"/>
              </a:buClr>
              <a:buFont typeface="Wingdings" pitchFamily="2" charset="2"/>
              <a:buChar char="v"/>
              <a:tabLst>
                <a:tab pos="8924925" algn="l"/>
              </a:tabLst>
            </a:pPr>
            <a:r>
              <a:rPr lang="ar-SA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در حال حاضر اپیدمی چاقی به عنوان یکی از مهم ترین مشکلات سلامتی که عموم</a:t>
            </a:r>
            <a:r>
              <a:rPr lang="fa-IR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  </a:t>
            </a:r>
            <a:r>
              <a:rPr lang="ar-SA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مردم در اکثر کشورها باآن </a:t>
            </a:r>
            <a:r>
              <a:rPr lang="fa-IR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ar-SA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مواجه هستند، شناخته شده است. </a:t>
            </a:r>
            <a:endParaRPr lang="en-US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lvl="0" algn="just" rtl="1">
              <a:buClr>
                <a:srgbClr val="93A299"/>
              </a:buClr>
              <a:buFont typeface="Wingdings" pitchFamily="2" charset="2"/>
              <a:buChar char="v"/>
            </a:pPr>
            <a:endParaRPr lang="en-US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marL="452628" lvl="0" indent="-342900" algn="just" rtl="1">
              <a:buClr>
                <a:srgbClr val="3891A7"/>
              </a:buClr>
              <a:buFont typeface="Wingdings" pitchFamily="2" charset="2"/>
              <a:buChar char="v"/>
            </a:pPr>
            <a:endParaRPr lang="fa-IR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lvl="0" algn="just" rtl="1">
              <a:buClr>
                <a:srgbClr val="93A299"/>
              </a:buClr>
              <a:buFont typeface="Wingdings" pitchFamily="2" charset="2"/>
              <a:buChar char="v"/>
            </a:pPr>
            <a:r>
              <a:rPr lang="ar-SA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طبق گزارش سازمان جهانی بهداشت حدود 155 میلیون کودک در سراسر دنیا </a:t>
            </a:r>
            <a:r>
              <a:rPr lang="fa-IR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مبتلا </a:t>
            </a:r>
            <a:r>
              <a:rPr lang="ar-SA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به چاقی و یا اضافه وزن هستند</a:t>
            </a:r>
            <a:r>
              <a:rPr lang="fa-IR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.</a:t>
            </a:r>
          </a:p>
          <a:p>
            <a:pPr lvl="0" algn="just" rtl="1">
              <a:buClr>
                <a:srgbClr val="93A299"/>
              </a:buClr>
              <a:buFont typeface="Wingdings" pitchFamily="2" charset="2"/>
              <a:buChar char="v"/>
            </a:pPr>
            <a:endParaRPr lang="fa-IR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lvl="0" algn="just" rtl="1">
              <a:buClr>
                <a:srgbClr val="93A299"/>
              </a:buClr>
              <a:buFont typeface="Wingdings" pitchFamily="2" charset="2"/>
              <a:buChar char="v"/>
            </a:pPr>
            <a:endParaRPr lang="fa-IR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lvl="0" algn="just" defTabSz="457200" rtl="1"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v"/>
            </a:pPr>
            <a:r>
              <a:rPr lang="ar-SA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شیوع چاقی در کودکان و نوجوانان کشورهای در حال توسعه همگام با تغییرات سریع در شیوه زندگی در حال افزایش می باشد و در دو دهه ی اخیر اضافه وزن از 10% به 25% و چاقی از 2% به 10% افزایش داشته ا</a:t>
            </a:r>
            <a:r>
              <a:rPr lang="fa-IR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  <a:cs typeface="B Nazanin" pitchFamily="2" charset="-78"/>
              </a:rPr>
              <a:t>ست.</a:t>
            </a:r>
            <a:endParaRPr lang="en-US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lvl="0" algn="just" rtl="1">
              <a:buClr>
                <a:srgbClr val="93A299"/>
              </a:buClr>
              <a:buFont typeface="Wingdings" pitchFamily="2" charset="2"/>
              <a:buChar char="v"/>
            </a:pPr>
            <a:endParaRPr lang="ar-SA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471498"/>
              </p:ext>
            </p:extLst>
          </p:nvPr>
        </p:nvGraphicFramePr>
        <p:xfrm>
          <a:off x="76203" y="914400"/>
          <a:ext cx="8991597" cy="5462676"/>
        </p:xfrm>
        <a:graphic>
          <a:graphicData uri="http://schemas.openxmlformats.org/drawingml/2006/table">
            <a:tbl>
              <a:tblPr/>
              <a:tblGrid>
                <a:gridCol w="685797"/>
                <a:gridCol w="914400"/>
                <a:gridCol w="685800"/>
                <a:gridCol w="1066800"/>
                <a:gridCol w="838200"/>
                <a:gridCol w="1066800"/>
                <a:gridCol w="832718"/>
                <a:gridCol w="1083795"/>
                <a:gridCol w="683777"/>
                <a:gridCol w="1133510"/>
              </a:tblGrid>
              <a:tr h="400475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بین گروهها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Calibri"/>
                          <a:cs typeface="B Nazanin" pitchFamily="2" charset="-78"/>
                        </a:rPr>
                        <a:t>فاز 4 نسبت به 3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فاز 3 نسبت به2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Calibri"/>
                          <a:cs typeface="B Nazanin" pitchFamily="2" charset="-78"/>
                        </a:rPr>
                        <a:t>فاز 2 نسبت به 1 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9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خطر نسبی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فاصله اطمینان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خطر نسبی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فاصله اطمینان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Calibri"/>
                          <a:cs typeface="B Nazanin" pitchFamily="2" charset="-78"/>
                        </a:rPr>
                        <a:t>خطر نسبی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Calibri"/>
                          <a:cs typeface="B Nazanin" pitchFamily="2" charset="-78"/>
                        </a:rPr>
                        <a:t>فاصله اطمینان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خطر نسبی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فاصله اطمینان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723"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0/98- 0/94 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1/01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1/03-0/99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1/08- 1/04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کل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7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0/67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0/86-0/52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0/98- 0/93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1/00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1/03- 0/98 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1/11- 1/04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Calibri"/>
                          <a:cs typeface="B Nazanin" pitchFamily="2" charset="-78"/>
                        </a:rPr>
                        <a:t>پسر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جنس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0/97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0/99- 0/95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1/04- 0/99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1/08- 1/03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دختر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449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0/99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1/02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0/95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1/09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1/02 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1/12- 1/04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Calibri"/>
                          <a:cs typeface="B Nazanin" pitchFamily="2" charset="-78"/>
                        </a:rPr>
                        <a:t>7&gt;  سال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سن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0/95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0/97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0/93 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0/99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1/01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0/97  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1/05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1/07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1/03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7</a:t>
                      </a:r>
                      <a:r>
                        <a:rPr lang="ar-SA" sz="1200" b="1" dirty="0">
                          <a:latin typeface="Calibri"/>
                          <a:ea typeface="Calibri"/>
                          <a:cs typeface="B Nazanin" pitchFamily="2" charset="-78"/>
                        </a:rPr>
                        <a:t>≤</a:t>
                      </a:r>
                      <a:r>
                        <a:rPr lang="ar-SA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  سال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04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2/04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2/63-1/59 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0/93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0/98- 0/88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1/01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1/07- 0/95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1/13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1/20- 1/07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Calibri"/>
                          <a:cs typeface="B Nazanin" pitchFamily="2" charset="-78"/>
                        </a:rPr>
                        <a:t>دارد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چاقی پدر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0/99- 0/96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1/04- 0/99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1/06-1/02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ندارد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797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1/70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2/14- 1/35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0/96- 0/89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1/05- 0/98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1/10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1/15- 1/06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دارد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چاقی مادر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1/00- 0/96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1/01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1/03- 0/99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1/06- 1/02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ندارد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2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0/89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1/13-0/70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0/95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1/01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1/12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سیگاری بودن پدر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0/97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1/00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1/05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0/89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1/05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+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85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1/02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1/43-0/74 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1/01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1/03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0/98  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1/07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1/09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12</a:t>
                      </a:r>
                      <a:r>
                        <a:rPr lang="ar-SA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≥</a:t>
                      </a:r>
                      <a:endParaRPr lang="en-US" sz="11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تحصیلات پدر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0/95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0/99- 0/92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1/59- 0/68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1/50- 0/72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12&lt;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8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1/16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1/70-0/78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0/98- 0/94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1/02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1/04- 0/99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1/06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1/08- 1/04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12</a:t>
                      </a: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≥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تحصیلات مادر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0/98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1/03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0/93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1/00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1/06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0/94      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1/08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1/16</a:t>
                      </a:r>
                      <a:r>
                        <a:rPr lang="ar-SA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12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1/01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12&lt;</a:t>
                      </a:r>
                      <a:endParaRPr lang="en-US" sz="11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96" marR="66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381000"/>
            <a:ext cx="8153400" cy="4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>
              <a:lnSpc>
                <a:spcPct val="50000"/>
              </a:lnSpc>
              <a:spcAft>
                <a:spcPts val="1000"/>
              </a:spcAft>
            </a:pPr>
            <a:r>
              <a:rPr lang="ar-SA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جدول شماره</a:t>
            </a:r>
            <a:r>
              <a:rPr lang="fa-IR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4</a:t>
            </a:r>
            <a:r>
              <a:rPr lang="ar-SA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) خطر نسبی چاقی در زیر گروه­های مختلف در هر فاز نسبت به فاز قبل(</a:t>
            </a:r>
            <a:r>
              <a:rPr lang="fa-IR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کل جمعیت</a:t>
            </a:r>
            <a:r>
              <a:rPr lang="ar-SA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) مطالعه قند و لیپید </a:t>
            </a:r>
            <a:endParaRPr lang="fa-IR" sz="1400" b="1" dirty="0" smtClean="0">
              <a:solidFill>
                <a:srgbClr val="292934"/>
              </a:solidFill>
              <a:latin typeface="Times New Roman"/>
              <a:ea typeface="Calibri"/>
              <a:cs typeface="B Nazanin"/>
            </a:endParaRPr>
          </a:p>
          <a:p>
            <a:pPr algn="ctr" rtl="1">
              <a:lnSpc>
                <a:spcPct val="50000"/>
              </a:lnSpc>
              <a:spcAft>
                <a:spcPts val="1000"/>
              </a:spcAft>
            </a:pPr>
            <a:r>
              <a:rPr lang="ar-SA" sz="1400" b="1" dirty="0" smtClean="0">
                <a:solidFill>
                  <a:srgbClr val="292934"/>
                </a:solidFill>
                <a:latin typeface="Times New Roman"/>
                <a:ea typeface="Calibri"/>
                <a:cs typeface="B Nazanin"/>
              </a:rPr>
              <a:t> 1380-1378 تا  1390-1388</a:t>
            </a:r>
            <a:endParaRPr lang="en-US" dirty="0" smtClean="0">
              <a:solidFill>
                <a:srgbClr val="292934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6477000"/>
            <a:ext cx="5715000" cy="30469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1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: 80-1378</a:t>
            </a:r>
            <a:r>
              <a:rPr lang="en-US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2 : 83-1380</a:t>
            </a:r>
            <a:r>
              <a:rPr lang="en-US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</a:t>
            </a:r>
            <a:r>
              <a:rPr lang="en-US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     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3 :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87-1384</a:t>
            </a:r>
            <a:r>
              <a:rPr lang="en-US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</a:t>
            </a:r>
            <a:r>
              <a:rPr lang="en-US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                </a:t>
            </a:r>
            <a:r>
              <a:rPr lang="ar-SA" sz="1200" b="1" dirty="0" smtClean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فاز </a:t>
            </a:r>
            <a:r>
              <a:rPr lang="ar-SA" sz="1200" b="1" dirty="0">
                <a:solidFill>
                  <a:srgbClr val="292934"/>
                </a:solidFill>
                <a:latin typeface="Calibri"/>
                <a:ea typeface="Times New Roman"/>
                <a:cs typeface="B Nazanin" pitchFamily="2" charset="-78"/>
              </a:rPr>
              <a:t>4 : 90-1388</a:t>
            </a:r>
            <a:endParaRPr lang="en-US" sz="1200" b="1" dirty="0">
              <a:solidFill>
                <a:srgbClr val="292934"/>
              </a:solidFill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20955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400" y="20955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1925" y="3533775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5825" y="3533775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1925" y="4114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5825" y="4114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8800" b="1" dirty="0">
                <a:solidFill>
                  <a:srgbClr val="7030A0"/>
                </a:solidFill>
                <a:latin typeface="Trebuchet MS"/>
                <a:ea typeface="+mj-ea"/>
                <a:cs typeface="Tahoma"/>
              </a:rPr>
              <a:t>بحث و</a:t>
            </a:r>
            <a:br>
              <a:rPr lang="fa-IR" sz="8800" b="1" dirty="0">
                <a:solidFill>
                  <a:srgbClr val="7030A0"/>
                </a:solidFill>
                <a:latin typeface="Trebuchet MS"/>
                <a:ea typeface="+mj-ea"/>
                <a:cs typeface="Tahoma"/>
              </a:rPr>
            </a:br>
            <a:r>
              <a:rPr lang="fa-IR" sz="8800" b="1" dirty="0">
                <a:solidFill>
                  <a:srgbClr val="7030A0"/>
                </a:solidFill>
                <a:latin typeface="Trebuchet MS"/>
                <a:ea typeface="+mj-ea"/>
                <a:cs typeface="Tahoma"/>
              </a:rPr>
              <a:t>نتیجه گیری</a:t>
            </a:r>
            <a:endParaRPr lang="en-US" sz="88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7620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943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dirty="0" smtClean="0">
                <a:latin typeface="Calibri"/>
                <a:ea typeface="Calibri"/>
                <a:cs typeface="B Nazanin"/>
              </a:rPr>
              <a:t> 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dirty="0">
                <a:latin typeface="Calibri"/>
                <a:ea typeface="Calibri"/>
                <a:cs typeface="B Nazanin"/>
              </a:rPr>
              <a:t>این مطالعه به صورت هم‌گروهی طولی در جمعیت شهری تهران با میانه مدت</a:t>
            </a:r>
            <a:r>
              <a:rPr lang="fa-IR" dirty="0">
                <a:latin typeface="Calibri"/>
                <a:ea typeface="Calibri"/>
                <a:cs typeface="B Nazanin"/>
              </a:rPr>
              <a:t> </a:t>
            </a:r>
            <a:r>
              <a:rPr lang="ar-SA" dirty="0">
                <a:latin typeface="Calibri"/>
                <a:ea typeface="Calibri"/>
                <a:cs typeface="B Nazanin"/>
              </a:rPr>
              <a:t>پیگیری 10 سال انجام شد ،از بین 1406 کودک 3 تا 11 ساله،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سیر</a:t>
            </a:r>
            <a:r>
              <a:rPr lang="ar-SA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ar-SA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افزایش یابنده چاقی در فاز </a:t>
            </a:r>
            <a:r>
              <a:rPr lang="fa-IR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4</a:t>
            </a:r>
            <a:r>
              <a:rPr lang="ar-SA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 نسبت </a:t>
            </a:r>
            <a:r>
              <a:rPr lang="fa-IR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  </a:t>
            </a:r>
            <a:r>
              <a:rPr lang="ar-SA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به فاز 1 </a:t>
            </a:r>
            <a:r>
              <a:rPr lang="ar-SA" dirty="0" smtClean="0">
                <a:latin typeface="Calibri"/>
                <a:ea typeface="Calibri"/>
                <a:cs typeface="B Nazanin"/>
              </a:rPr>
              <a:t>مشاهده گردید</a:t>
            </a:r>
            <a:r>
              <a:rPr lang="ar-SA" dirty="0" smtClean="0">
                <a:latin typeface="Times New Roman"/>
                <a:ea typeface="Calibri"/>
                <a:cs typeface="Times New Roman"/>
              </a:rPr>
              <a:t>٬</a:t>
            </a:r>
            <a:r>
              <a:rPr lang="ar-SA" dirty="0" smtClean="0">
                <a:latin typeface="Calibri"/>
                <a:ea typeface="Calibri"/>
                <a:cs typeface="B Nazanin"/>
              </a:rPr>
              <a:t> اگر چه به نظر میرسد فاز 4 نسبت به فاز 3 </a:t>
            </a:r>
            <a:r>
              <a:rPr lang="fa-IR" dirty="0" smtClean="0">
                <a:latin typeface="Calibri"/>
                <a:ea typeface="Calibri"/>
                <a:cs typeface="B Nazanin"/>
              </a:rPr>
              <a:t>کاهش داشته است</a:t>
            </a:r>
            <a:r>
              <a:rPr lang="fa-IR" dirty="0" smtClean="0">
                <a:latin typeface="Calibri"/>
                <a:ea typeface="Calibri"/>
                <a:cs typeface="B Nazanin"/>
              </a:rPr>
              <a:t>.</a:t>
            </a:r>
            <a:r>
              <a:rPr lang="en-US" dirty="0" smtClean="0">
                <a:latin typeface="Calibri"/>
                <a:ea typeface="Calibri"/>
                <a:cs typeface="B Nazanin"/>
              </a:rPr>
              <a:t>)</a:t>
            </a:r>
            <a:r>
              <a:rPr lang="en-US" dirty="0">
                <a:latin typeface="Calibri"/>
                <a:ea typeface="Calibri"/>
                <a:cs typeface="B Nazanin"/>
              </a:rPr>
              <a:t> </a:t>
            </a:r>
            <a:r>
              <a:rPr lang="en-US" dirty="0" smtClean="0">
                <a:latin typeface="Calibri"/>
                <a:ea typeface="Calibri"/>
                <a:cs typeface="B Nazanin"/>
              </a:rPr>
              <a:t>      </a:t>
            </a:r>
            <a:r>
              <a:rPr lang="fa-IR" dirty="0" smtClean="0">
                <a:latin typeface="Calibri"/>
                <a:ea typeface="Calibri"/>
                <a:cs typeface="B Nazanin"/>
              </a:rPr>
              <a:t> 0/96 </a:t>
            </a:r>
            <a:r>
              <a:rPr lang="en-US" dirty="0" smtClean="0">
                <a:latin typeface="Calibri"/>
                <a:ea typeface="Calibri"/>
                <a:cs typeface="B Nazanin"/>
              </a:rPr>
              <a:t>(RR</a:t>
            </a:r>
            <a:r>
              <a:rPr lang="en-US" dirty="0" smtClean="0">
                <a:latin typeface="Calibri"/>
                <a:ea typeface="Calibri"/>
                <a:cs typeface="B Nazanin"/>
              </a:rPr>
              <a:t>: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latin typeface="Calibri"/>
                <a:ea typeface="Calibri"/>
                <a:cs typeface="B Nazanin"/>
              </a:rPr>
              <a:t>پس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از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تفکیک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افراد به زیرگروههای سنی مشخص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شد قدر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مطلق تفاوتها در بازه های زمانی متفاوت بوده است. (0.001</a:t>
            </a:r>
            <a:r>
              <a:rPr lang="en-US" dirty="0" smtClean="0">
                <a:latin typeface="Calibri"/>
                <a:ea typeface="Calibri"/>
                <a:cs typeface="B Nazanin"/>
              </a:rPr>
              <a:t>P&lt;</a:t>
            </a:r>
            <a:r>
              <a:rPr lang="fa-IR" dirty="0" smtClean="0">
                <a:latin typeface="Calibri"/>
                <a:ea typeface="Calibri"/>
                <a:cs typeface="B Nazanin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rgbClr val="B9EDFF"/>
              </a:solidFill>
              <a:latin typeface="Calibri"/>
              <a:ea typeface="Calibri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30927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ar-SA" dirty="0">
                <a:latin typeface="Calibri"/>
                <a:ea typeface="Calibri"/>
                <a:cs typeface="B Nazanin"/>
              </a:rPr>
              <a:t>در کل طول مطالعه </a:t>
            </a:r>
            <a:r>
              <a:rPr lang="ar-SA" dirty="0">
                <a:latin typeface="Times New Roman"/>
                <a:ea typeface="Calibri"/>
                <a:cs typeface="Times New Roman"/>
              </a:rPr>
              <a:t>٬</a:t>
            </a:r>
            <a:r>
              <a:rPr lang="ar-SA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پسران </a:t>
            </a:r>
            <a:r>
              <a:rPr lang="ar-SA" dirty="0">
                <a:latin typeface="Calibri"/>
                <a:ea typeface="Calibri"/>
                <a:cs typeface="B Nazanin"/>
              </a:rPr>
              <a:t>به نسبت دختران و همچنین بچه هایی</a:t>
            </a:r>
            <a:r>
              <a:rPr lang="fa-IR" dirty="0">
                <a:latin typeface="Calibri"/>
                <a:ea typeface="Calibri"/>
                <a:cs typeface="B Nazanin"/>
              </a:rPr>
              <a:t> </a:t>
            </a:r>
            <a:r>
              <a:rPr lang="ar-SA" dirty="0">
                <a:latin typeface="Calibri"/>
                <a:ea typeface="Calibri"/>
                <a:cs typeface="B Nazanin"/>
              </a:rPr>
              <a:t>که </a:t>
            </a:r>
            <a:r>
              <a:rPr lang="ar-SA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والدین چاق </a:t>
            </a:r>
            <a:r>
              <a:rPr lang="ar-SA" dirty="0">
                <a:latin typeface="Calibri"/>
                <a:ea typeface="Calibri"/>
                <a:cs typeface="B Nazanin"/>
              </a:rPr>
              <a:t>داشتند نسبت به دیگران ٬ به صورت پایداری بیشتر چاق شدند</a:t>
            </a:r>
            <a:r>
              <a:rPr lang="ar-SA" dirty="0" smtClean="0">
                <a:latin typeface="Calibri"/>
                <a:ea typeface="Calibri"/>
                <a:cs typeface="B Nazanin"/>
              </a:rPr>
              <a:t>.</a:t>
            </a:r>
            <a:endParaRPr lang="fa-IR" dirty="0">
              <a:latin typeface="Calibri"/>
              <a:ea typeface="Calibri"/>
              <a:cs typeface="B Nazanin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SA" dirty="0">
                <a:latin typeface="Calibri"/>
                <a:ea typeface="Calibri"/>
                <a:cs typeface="B Nazanin"/>
              </a:rPr>
              <a:t>تفاوتی میان گروهها در مورد </a:t>
            </a:r>
            <a:r>
              <a:rPr lang="ar-SA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تحصیلات</a:t>
            </a:r>
            <a:r>
              <a:rPr lang="ar-SA" dirty="0">
                <a:latin typeface="Calibri"/>
                <a:ea typeface="Calibri"/>
                <a:cs typeface="B Nazanin"/>
              </a:rPr>
              <a:t>  و </a:t>
            </a:r>
            <a:r>
              <a:rPr lang="ar-SA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سیگاری بودن والدین </a:t>
            </a:r>
            <a:r>
              <a:rPr lang="ar-SA" dirty="0">
                <a:latin typeface="Calibri"/>
                <a:ea typeface="Calibri"/>
                <a:cs typeface="B Nazanin"/>
              </a:rPr>
              <a:t>وجود  نداشت</a:t>
            </a:r>
            <a:r>
              <a:rPr lang="ar-SA" dirty="0" smtClean="0">
                <a:latin typeface="Calibri"/>
                <a:ea typeface="Calibri"/>
                <a:cs typeface="B Nazanin"/>
              </a:rPr>
              <a:t>.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SA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شیوع خام چاقی </a:t>
            </a:r>
            <a:r>
              <a:rPr lang="ar-SA" dirty="0" smtClean="0">
                <a:latin typeface="Calibri"/>
                <a:ea typeface="Calibri"/>
                <a:cs typeface="B Nazanin"/>
              </a:rPr>
              <a:t>از </a:t>
            </a:r>
            <a:r>
              <a:rPr lang="ar-SA" sz="2800" b="1" dirty="0" smtClean="0">
                <a:latin typeface="Calibri"/>
                <a:ea typeface="Calibri"/>
                <a:cs typeface="B Nazanin"/>
              </a:rPr>
              <a:t>5/5% </a:t>
            </a:r>
            <a:r>
              <a:rPr lang="ar-SA" dirty="0" smtClean="0">
                <a:latin typeface="Calibri"/>
                <a:ea typeface="Calibri"/>
                <a:cs typeface="B Nazanin"/>
              </a:rPr>
              <a:t>در فاز یک به </a:t>
            </a:r>
            <a:r>
              <a:rPr lang="fa-IR" sz="2800" b="1" dirty="0" smtClean="0">
                <a:latin typeface="Calibri"/>
                <a:ea typeface="Calibri"/>
                <a:cs typeface="B Nazanin"/>
              </a:rPr>
              <a:t>9/4</a:t>
            </a:r>
            <a:r>
              <a:rPr lang="ar-SA" sz="2800" b="1" dirty="0" smtClean="0">
                <a:latin typeface="Calibri"/>
                <a:ea typeface="Calibri"/>
                <a:cs typeface="B Nazanin"/>
              </a:rPr>
              <a:t>% </a:t>
            </a:r>
            <a:r>
              <a:rPr lang="ar-SA" dirty="0" smtClean="0">
                <a:latin typeface="Calibri"/>
                <a:ea typeface="Calibri"/>
                <a:cs typeface="B Nazanin"/>
              </a:rPr>
              <a:t>در فاز 4 </a:t>
            </a:r>
            <a:r>
              <a:rPr lang="ar-SA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افزایش</a:t>
            </a:r>
            <a:r>
              <a:rPr lang="ar-SA" dirty="0" smtClean="0">
                <a:latin typeface="Calibri"/>
                <a:ea typeface="Calibri"/>
                <a:cs typeface="B Nazanin"/>
              </a:rPr>
              <a:t> یافت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0" indent="0" algn="r" rtl="1">
              <a:lnSpc>
                <a:spcPct val="17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2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latin typeface="Calibri"/>
                <a:ea typeface="Calibri"/>
                <a:cs typeface="B Nazanin"/>
              </a:rPr>
              <a:t>در </a:t>
            </a:r>
            <a:r>
              <a:rPr lang="ar-SA" dirty="0">
                <a:latin typeface="Calibri"/>
                <a:ea typeface="Calibri"/>
                <a:cs typeface="B Nazanin"/>
              </a:rPr>
              <a:t>کشور ما نیز مشابه با بسیاری از کشورهای در حال توسعه و خاورمیانه، روند افزایش یابنده چاقی، به عنوان یک معضل بهداشتی مهم مطرح </a:t>
            </a:r>
            <a:r>
              <a:rPr lang="ar-SA" dirty="0" smtClean="0">
                <a:latin typeface="Calibri"/>
                <a:ea typeface="Calibri"/>
                <a:cs typeface="B Nazanin"/>
              </a:rPr>
              <a:t>می‌باشد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: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dirty="0" smtClean="0">
              <a:latin typeface="Calibri"/>
              <a:ea typeface="Calibri"/>
              <a:cs typeface="B Nazanin"/>
            </a:endParaRPr>
          </a:p>
          <a:p>
            <a:pPr lvl="1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ar-SA" dirty="0" smtClean="0">
                <a:latin typeface="Calibri"/>
                <a:ea typeface="Calibri"/>
                <a:cs typeface="B Nazanin"/>
              </a:rPr>
              <a:t>گذر </a:t>
            </a:r>
            <a:r>
              <a:rPr lang="ar-SA" dirty="0">
                <a:latin typeface="Calibri"/>
                <a:ea typeface="Calibri"/>
                <a:cs typeface="B Nazanin"/>
              </a:rPr>
              <a:t>اپیدمیولوژیک از یک الگوی سنتی به سمت الگوی </a:t>
            </a:r>
            <a:r>
              <a:rPr lang="ar-SA" dirty="0" smtClean="0">
                <a:latin typeface="Calibri"/>
                <a:ea typeface="Calibri"/>
                <a:cs typeface="B Nazanin"/>
              </a:rPr>
              <a:t>غربی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lvl="1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ar-SA" dirty="0" smtClean="0">
                <a:latin typeface="Calibri"/>
                <a:ea typeface="Calibri"/>
                <a:cs typeface="B Nazanin"/>
              </a:rPr>
              <a:t>مصرف </a:t>
            </a:r>
            <a:r>
              <a:rPr lang="ar-SA" dirty="0">
                <a:latin typeface="Calibri"/>
                <a:ea typeface="Calibri"/>
                <a:cs typeface="B Nazanin"/>
              </a:rPr>
              <a:t>غذاهای با کالری </a:t>
            </a:r>
            <a:r>
              <a:rPr lang="ar-SA" dirty="0" smtClean="0">
                <a:latin typeface="Calibri"/>
                <a:ea typeface="Calibri"/>
                <a:cs typeface="B Nazanin"/>
              </a:rPr>
              <a:t>بالا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lvl="1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ar-SA" dirty="0" smtClean="0">
                <a:latin typeface="Calibri"/>
                <a:ea typeface="Calibri"/>
                <a:cs typeface="B Nazanin"/>
              </a:rPr>
              <a:t> </a:t>
            </a:r>
            <a:r>
              <a:rPr lang="ar-SA" dirty="0">
                <a:latin typeface="Calibri"/>
                <a:ea typeface="Calibri"/>
                <a:cs typeface="B Nazanin"/>
              </a:rPr>
              <a:t>سرگرمی‌های نشسته و فعالیت فیزیکی کم </a:t>
            </a:r>
            <a:r>
              <a:rPr lang="ar-SA" dirty="0" smtClean="0">
                <a:latin typeface="Calibri"/>
                <a:ea typeface="Calibri"/>
                <a:cs typeface="B Nazanin"/>
              </a:rPr>
              <a:t>کودکان</a:t>
            </a:r>
            <a:r>
              <a:rPr lang="fa-IR" dirty="0" smtClean="0">
                <a:latin typeface="Calibri"/>
                <a:ea typeface="Calibri"/>
                <a:cs typeface="B Nazanin"/>
              </a:rPr>
              <a:t> </a:t>
            </a: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latin typeface="Calibri"/>
                <a:ea typeface="Calibri"/>
                <a:cs typeface="B Nazanin"/>
              </a:rPr>
              <a:t>بیشتر </a:t>
            </a:r>
            <a:r>
              <a:rPr lang="ar-SA" dirty="0">
                <a:latin typeface="Calibri"/>
                <a:ea typeface="Calibri"/>
                <a:cs typeface="B Nazanin"/>
              </a:rPr>
              <a:t>مطالعات انجام شده در زمینه روند چاقی کودکان به صورت مطالعات </a:t>
            </a:r>
            <a:r>
              <a:rPr lang="ar-SA" dirty="0" smtClean="0">
                <a:latin typeface="Calibri"/>
                <a:ea typeface="Calibri"/>
                <a:cs typeface="B Nazanin"/>
              </a:rPr>
              <a:t>مقطعی</a:t>
            </a:r>
            <a:r>
              <a:rPr lang="en-US" dirty="0" smtClean="0">
                <a:latin typeface="Calibri"/>
                <a:ea typeface="Calibri"/>
                <a:cs typeface="B Nazanin"/>
              </a:rPr>
              <a:t> </a:t>
            </a:r>
            <a:r>
              <a:rPr lang="ar-SA" dirty="0" smtClean="0">
                <a:latin typeface="Calibri"/>
                <a:ea typeface="Calibri"/>
                <a:cs typeface="B Nazanin"/>
              </a:rPr>
              <a:t>در </a:t>
            </a:r>
            <a:r>
              <a:rPr lang="ar-SA" dirty="0">
                <a:latin typeface="Calibri"/>
                <a:ea typeface="Calibri"/>
                <a:cs typeface="B Nazanin"/>
              </a:rPr>
              <a:t>زمانهای مختلف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و  </a:t>
            </a:r>
            <a:r>
              <a:rPr lang="ar-SA" dirty="0" smtClean="0">
                <a:latin typeface="Calibri"/>
                <a:ea typeface="Calibri"/>
                <a:cs typeface="B Nazanin"/>
              </a:rPr>
              <a:t>متناوبا </a:t>
            </a:r>
            <a:r>
              <a:rPr lang="ar-SA" dirty="0">
                <a:latin typeface="Calibri"/>
                <a:ea typeface="Calibri"/>
                <a:cs typeface="B Nazanin"/>
              </a:rPr>
              <a:t>انجام شده است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بنابراین</a:t>
            </a:r>
            <a:r>
              <a:rPr lang="ar-SA" dirty="0" smtClean="0">
                <a:latin typeface="Calibri"/>
                <a:ea typeface="Calibri"/>
                <a:cs typeface="B Nazanin"/>
              </a:rPr>
              <a:t> </a:t>
            </a:r>
            <a:r>
              <a:rPr lang="ar-SA" dirty="0">
                <a:latin typeface="Calibri"/>
                <a:ea typeface="Calibri"/>
                <a:cs typeface="B Nazanin"/>
              </a:rPr>
              <a:t>مقایسه </a:t>
            </a:r>
            <a:r>
              <a:rPr lang="ar-SA" dirty="0" smtClean="0">
                <a:latin typeface="Calibri"/>
                <a:ea typeface="Calibri"/>
                <a:cs typeface="B Nazanin"/>
              </a:rPr>
              <a:t>نتایج </a:t>
            </a:r>
            <a:r>
              <a:rPr lang="ar-SA" dirty="0">
                <a:latin typeface="Calibri"/>
                <a:ea typeface="Calibri"/>
                <a:cs typeface="B Nazanin"/>
              </a:rPr>
              <a:t>به دست آمده</a:t>
            </a:r>
            <a:r>
              <a:rPr lang="ar-SA" dirty="0">
                <a:latin typeface="Calibri"/>
                <a:ea typeface="Calibri"/>
                <a:cs typeface="_MRT_Khodkar"/>
              </a:rPr>
              <a:t>،</a:t>
            </a:r>
            <a:r>
              <a:rPr lang="ar-SA" dirty="0">
                <a:latin typeface="Calibri"/>
                <a:ea typeface="Calibri"/>
                <a:cs typeface="B Nazanin"/>
              </a:rPr>
              <a:t>  با این مطالعات تا حدی دشوار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Calibri"/>
                <a:ea typeface="Calibri"/>
                <a:cs typeface="B Nazanin"/>
              </a:rPr>
              <a:t>م</a:t>
            </a:r>
            <a:r>
              <a:rPr lang="ar-SA" dirty="0" smtClean="0">
                <a:latin typeface="Calibri"/>
                <a:ea typeface="Calibri"/>
                <a:cs typeface="B Nazanin"/>
              </a:rPr>
              <a:t>طالعه </a:t>
            </a:r>
            <a:r>
              <a:rPr lang="ar-SA" dirty="0">
                <a:latin typeface="Calibri"/>
                <a:ea typeface="Calibri"/>
                <a:cs typeface="B Nazanin"/>
              </a:rPr>
              <a:t>مشابهی که به صورت طولی و با استفاده از انالیز </a:t>
            </a:r>
            <a:r>
              <a:rPr lang="en-US" dirty="0">
                <a:latin typeface="Calibri"/>
                <a:ea typeface="Calibri"/>
                <a:cs typeface="B Nazanin"/>
              </a:rPr>
              <a:t>GEE</a:t>
            </a:r>
            <a:r>
              <a:rPr lang="fa-IR" dirty="0">
                <a:latin typeface="Calibri"/>
                <a:ea typeface="Calibri"/>
                <a:cs typeface="B Nazanin"/>
              </a:rPr>
              <a:t> به بررسی روند یا سیر طبیعی چاقی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بپردازد </a:t>
            </a:r>
            <a:r>
              <a:rPr lang="fa-IR" dirty="0">
                <a:latin typeface="Calibri"/>
                <a:ea typeface="Calibri"/>
                <a:cs typeface="B Nazanin"/>
              </a:rPr>
              <a:t>یافت نشد</a:t>
            </a:r>
            <a:r>
              <a:rPr lang="fa-IR" dirty="0" smtClean="0">
                <a:latin typeface="Calibri"/>
                <a:ea typeface="Calibri"/>
                <a:cs typeface="B Nazanin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latin typeface="Calibri"/>
                <a:ea typeface="Calibri"/>
                <a:cs typeface="B Nazanin"/>
              </a:rPr>
              <a:t> </a:t>
            </a:r>
            <a:r>
              <a:rPr lang="ar-SA" dirty="0">
                <a:latin typeface="Calibri"/>
                <a:ea typeface="Calibri"/>
                <a:cs typeface="B Nazanin"/>
              </a:rPr>
              <a:t>مطالعاتی در زمینه بررسی روندچاقی کودکان و نوجوانان در کشورهای متعدد صورت گرفته است ولی از آنجایی که عوامل مهمی چون نژاد و عادات و رفتارهای اجتماعی و تغذیه‌ای و در جوامع مختلف متفاوت است مقایسه این مطالعات و تعمیم نتایج آنها دشواری‌های خاص خودش را دارد.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92500"/>
          </a:bodyPr>
          <a:lstStyle/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err="1">
                <a:latin typeface="Calibri"/>
                <a:ea typeface="Calibri"/>
                <a:cs typeface="B Nazanin"/>
              </a:rPr>
              <a:t>Deonise</a:t>
            </a:r>
            <a:r>
              <a:rPr lang="fa-IR" dirty="0">
                <a:latin typeface="Calibri"/>
                <a:ea typeface="Calibri"/>
                <a:cs typeface="B Nazanin"/>
              </a:rPr>
              <a:t> و همکاران در سال 2010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از </a:t>
            </a:r>
            <a:r>
              <a:rPr lang="fa-IR" dirty="0">
                <a:latin typeface="Calibri"/>
                <a:ea typeface="Calibri"/>
                <a:cs typeface="B Nazanin"/>
              </a:rPr>
              <a:t>داده‌های ملی </a:t>
            </a:r>
            <a:r>
              <a:rPr lang="fa-IR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144 کشور </a:t>
            </a:r>
            <a:r>
              <a:rPr lang="fa-IR" dirty="0">
                <a:latin typeface="Calibri"/>
                <a:ea typeface="Calibri"/>
                <a:cs typeface="B Nazanin"/>
              </a:rPr>
              <a:t>(در حال توسعه و پیشرفته) به بررسی شیوع و روند چاقی در </a:t>
            </a:r>
            <a:r>
              <a:rPr lang="fa-IR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کودکان قبل دبستان </a:t>
            </a:r>
            <a:r>
              <a:rPr lang="fa-IR" dirty="0">
                <a:latin typeface="Calibri"/>
                <a:ea typeface="Calibri"/>
                <a:cs typeface="B Nazanin"/>
              </a:rPr>
              <a:t>پرداختند. یافته‌ها نشان داد شیوع کلی چاقی از </a:t>
            </a:r>
            <a:r>
              <a:rPr lang="fa-IR" dirty="0" smtClean="0">
                <a:latin typeface="Calibri"/>
                <a:ea typeface="Calibri"/>
                <a:cs typeface="B Nazanin"/>
              </a:rPr>
              <a:t>4/2% </a:t>
            </a:r>
            <a:r>
              <a:rPr lang="fa-IR" dirty="0">
                <a:latin typeface="Calibri"/>
                <a:ea typeface="Calibri"/>
                <a:cs typeface="B Nazanin"/>
              </a:rPr>
              <a:t>در سال 1990 به </a:t>
            </a:r>
            <a:r>
              <a:rPr lang="fa-IR" dirty="0" smtClean="0">
                <a:latin typeface="Calibri"/>
                <a:ea typeface="Calibri"/>
                <a:cs typeface="B Nazanin"/>
              </a:rPr>
              <a:t>6/7% </a:t>
            </a:r>
            <a:r>
              <a:rPr lang="fa-IR" dirty="0">
                <a:latin typeface="Calibri"/>
                <a:ea typeface="Calibri"/>
                <a:cs typeface="B Nazanin"/>
              </a:rPr>
              <a:t>در سال 2010 رسید</a:t>
            </a:r>
            <a:r>
              <a:rPr lang="fa-IR" dirty="0" smtClean="0">
                <a:latin typeface="Calibri"/>
                <a:ea typeface="Calibri"/>
                <a:cs typeface="B Nazanin"/>
              </a:rPr>
              <a:t>.</a:t>
            </a:r>
          </a:p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dirty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dirty="0">
                <a:latin typeface="Calibri"/>
                <a:ea typeface="Calibri"/>
                <a:cs typeface="B Nazanin"/>
              </a:rPr>
              <a:t>این مطالعه بین‌المللی </a:t>
            </a:r>
            <a:r>
              <a:rPr lang="fa-IR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افزایش روند شیوع چاقی را هم در کشورهای پیشرفته و هم در حال توسعه</a:t>
            </a:r>
            <a:r>
              <a:rPr lang="fa-IR" dirty="0">
                <a:latin typeface="Calibri"/>
                <a:ea typeface="Calibri"/>
                <a:cs typeface="B Nazanin"/>
              </a:rPr>
              <a:t> نشان داد اگر چه سطوح افزایش متفاوت بوده بطوری که شیوع کلی چاقی در سال 2010 در کشورهای پیشرفته </a:t>
            </a:r>
            <a:r>
              <a:rPr lang="fa-IR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11/7% </a:t>
            </a:r>
            <a:r>
              <a:rPr lang="fa-IR" dirty="0">
                <a:latin typeface="Calibri"/>
                <a:ea typeface="Calibri"/>
                <a:cs typeface="B Nazanin"/>
              </a:rPr>
              <a:t>و در کشورهای در حال توسعه </a:t>
            </a:r>
            <a:r>
              <a:rPr lang="fa-IR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6/1% </a:t>
            </a:r>
            <a:r>
              <a:rPr lang="fa-IR" dirty="0">
                <a:latin typeface="Calibri"/>
                <a:ea typeface="Calibri"/>
                <a:cs typeface="B Nazanin"/>
              </a:rPr>
              <a:t>مشاهده شد اما تغییر نسبی بالاتری در کشورهای در حال توسعه به نسبت کشورهای پیشرفته مشاهده شد. (</a:t>
            </a:r>
            <a:r>
              <a:rPr lang="fa-IR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افزایش نسبی 68% در مقابل 48</a:t>
            </a:r>
            <a:r>
              <a:rPr lang="fa-IR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% </a:t>
            </a:r>
            <a:r>
              <a:rPr lang="fa-IR" dirty="0" smtClean="0">
                <a:latin typeface="Calibri"/>
                <a:ea typeface="Calibri"/>
                <a:cs typeface="B Nazanin"/>
              </a:rPr>
              <a:t>).</a:t>
            </a: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fa-IR" dirty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dirty="0">
                <a:latin typeface="Calibri"/>
                <a:ea typeface="Calibri"/>
                <a:cs typeface="B Nazanin"/>
              </a:rPr>
              <a:t>مشابه با مطالعه بالا</a:t>
            </a:r>
            <a:r>
              <a:rPr lang="fa-IR" dirty="0">
                <a:latin typeface="Calibri"/>
                <a:ea typeface="Calibri"/>
                <a:cs typeface="Times New Roman"/>
              </a:rPr>
              <a:t>٬</a:t>
            </a:r>
            <a:r>
              <a:rPr lang="fa-IR" dirty="0">
                <a:latin typeface="Calibri"/>
                <a:ea typeface="Calibri"/>
                <a:cs typeface="B Nazanin"/>
              </a:rPr>
              <a:t> یافته‌های ما نیز روند افزایش یابنده شیوع چاقی را در </a:t>
            </a:r>
            <a:r>
              <a:rPr lang="fa-IR" dirty="0" smtClean="0">
                <a:latin typeface="Calibri"/>
                <a:ea typeface="Calibri"/>
                <a:cs typeface="B Nazanin"/>
              </a:rPr>
              <a:t>کودکان  </a:t>
            </a:r>
            <a:r>
              <a:rPr lang="fa-IR" dirty="0">
                <a:latin typeface="Calibri"/>
                <a:ea typeface="Calibri"/>
                <a:cs typeface="B Nazanin"/>
              </a:rPr>
              <a:t>نشان داد.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172200"/>
          </a:xfrm>
        </p:spPr>
        <p:txBody>
          <a:bodyPr>
            <a:normAutofit fontScale="70000" lnSpcReduction="20000"/>
          </a:bodyPr>
          <a:lstStyle/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2900" dirty="0">
                <a:latin typeface="Calibri"/>
                <a:ea typeface="Calibri"/>
                <a:cs typeface="B Nazanin"/>
              </a:rPr>
              <a:t>بعضی از مطالعات بخصوص در آمریکا و اروپا روند ثابتی از چاقی کودکان و نوجوانان را نشان داده‌اند. 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مطالعه </a:t>
            </a:r>
            <a:r>
              <a:rPr lang="en-US" sz="2900" dirty="0">
                <a:latin typeface="Calibri"/>
                <a:ea typeface="Calibri"/>
                <a:cs typeface="B Nazanin"/>
              </a:rPr>
              <a:t>Ogden</a:t>
            </a:r>
            <a:r>
              <a:rPr lang="fa-IR" sz="2900" dirty="0">
                <a:latin typeface="Calibri"/>
                <a:ea typeface="Calibri"/>
                <a:cs typeface="B Nazanin"/>
              </a:rPr>
              <a:t> و همکارانش در  </a:t>
            </a:r>
            <a:r>
              <a:rPr lang="en-US" sz="2900" dirty="0">
                <a:latin typeface="Calibri"/>
                <a:ea typeface="Calibri"/>
                <a:cs typeface="B Nazanin"/>
              </a:rPr>
              <a:t>NHANES</a:t>
            </a:r>
            <a:r>
              <a:rPr lang="fa-IR" sz="2900" dirty="0">
                <a:latin typeface="Calibri"/>
                <a:ea typeface="Calibri"/>
                <a:cs typeface="B Nazanin"/>
              </a:rPr>
              <a:t> 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:</a:t>
            </a:r>
            <a:endParaRPr lang="fa-IR" sz="2900" dirty="0">
              <a:latin typeface="Calibri"/>
              <a:ea typeface="Calibri"/>
              <a:cs typeface="B Nazanin"/>
            </a:endParaRP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None/>
            </a:pPr>
            <a:r>
              <a:rPr lang="fa-IR" sz="2900" dirty="0">
                <a:latin typeface="Calibri"/>
                <a:ea typeface="Calibri"/>
                <a:cs typeface="B Nazanin"/>
              </a:rPr>
              <a:t>٬ شیوع چاقی در کودکان 19-2 ساله 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در </a:t>
            </a:r>
            <a:r>
              <a:rPr lang="fa-IR" sz="2900" dirty="0">
                <a:latin typeface="Calibri"/>
                <a:ea typeface="Calibri"/>
                <a:cs typeface="B Nazanin"/>
              </a:rPr>
              <a:t>سال 2010-2009 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نسبت به سال </a:t>
            </a:r>
            <a:r>
              <a:rPr lang="fa-IR" sz="2900" dirty="0">
                <a:latin typeface="Calibri"/>
                <a:ea typeface="Calibri"/>
                <a:cs typeface="B Nazanin"/>
              </a:rPr>
              <a:t>2008-2007 تغییری نداشت. این شیوع کلی چاقی به نسبت یافته‌های ما بالاتر بود 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(شیوع کلی 9</a:t>
            </a:r>
            <a:r>
              <a:rPr lang="en-US" sz="2900" dirty="0" smtClean="0">
                <a:latin typeface="Calibri"/>
                <a:ea typeface="Calibri"/>
                <a:cs typeface="B Nazanin"/>
              </a:rPr>
              <a:t>/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16% نسبت به شیوع این مطالعه 9/4</a:t>
            </a:r>
            <a:r>
              <a:rPr lang="fa-IR" sz="2900" dirty="0">
                <a:latin typeface="Calibri"/>
                <a:ea typeface="Calibri"/>
                <a:cs typeface="B Nazanin"/>
              </a:rPr>
              <a:t>٪). </a:t>
            </a: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None/>
            </a:pPr>
            <a:r>
              <a:rPr lang="fa-IR" sz="2900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به نظر میرسد در کشورهای پیشرفته ، شیوع چاقی کودکان به یک حالت کفه رسیده است.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900" dirty="0" smtClean="0">
              <a:solidFill>
                <a:srgbClr val="FF0000"/>
              </a:solidFill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2900" dirty="0" smtClean="0">
                <a:latin typeface="Calibri"/>
                <a:ea typeface="Calibri"/>
                <a:cs typeface="B Nazanin"/>
              </a:rPr>
              <a:t>متفاوت </a:t>
            </a:r>
            <a:r>
              <a:rPr lang="fa-IR" sz="2900" dirty="0">
                <a:latin typeface="Calibri"/>
                <a:ea typeface="Calibri"/>
                <a:cs typeface="B Nazanin"/>
              </a:rPr>
              <a:t>بودن گروه‌های 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سنی، روش آنالیز، ترکیب </a:t>
            </a:r>
            <a:r>
              <a:rPr lang="fa-IR" sz="2900" dirty="0">
                <a:latin typeface="Calibri"/>
                <a:ea typeface="Calibri"/>
                <a:cs typeface="B Nazanin"/>
              </a:rPr>
              <a:t>جمعیت، وضعیت اقتصادی اجتماعی مختلف و استراتژی‌های پیشگیری کننده متفاوت تا حدودی توضیح دهنده این اختلاف </a:t>
            </a:r>
            <a:r>
              <a:rPr lang="fa-IR" sz="2900" dirty="0" smtClean="0">
                <a:latin typeface="Calibri"/>
                <a:ea typeface="Calibri"/>
                <a:cs typeface="B Nazanin"/>
              </a:rPr>
              <a:t>است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900" dirty="0">
              <a:latin typeface="Calibri"/>
              <a:ea typeface="Calibri"/>
              <a:cs typeface="B Nazanin"/>
            </a:endParaRPr>
          </a:p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ü"/>
            </a:pPr>
            <a:r>
              <a:rPr lang="fa-IR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در مطالعه</a:t>
            </a:r>
            <a:r>
              <a:rPr lang="en-US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 </a:t>
            </a:r>
            <a:r>
              <a:rPr lang="fa-IR" sz="34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en-US" sz="34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Ogden</a:t>
            </a:r>
            <a:r>
              <a:rPr lang="fa-IR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روند شیوع چاقی از 1999 تا 2010 افزایش واضح و معنی‌دار در چاقی پسران 2 تا 19 ساله یافت شد که در دختران دیده نشد.(1/10-1/01</a:t>
            </a:r>
            <a:r>
              <a:rPr lang="en-US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  CI:</a:t>
            </a:r>
            <a:r>
              <a:rPr lang="fa-IR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1/05 </a:t>
            </a:r>
            <a:r>
              <a:rPr lang="en-US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OR:</a:t>
            </a:r>
            <a:r>
              <a:rPr lang="fa-IR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en-US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(</a:t>
            </a:r>
            <a:r>
              <a:rPr lang="fa-IR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در مطالعه حاضر </a:t>
            </a:r>
            <a:r>
              <a:rPr lang="fa-IR" sz="34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شیوع چاقی </a:t>
            </a:r>
            <a:r>
              <a:rPr lang="fa-IR" sz="29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دختران از 4% به 8% و در پسران از 7/3% به 11/1% در پایان مطالعه رسید. است. شیوع چاقی پسران بالاتر از دختران بود </a:t>
            </a:r>
            <a:endParaRPr lang="fa-IR" sz="2900" dirty="0">
              <a:solidFill>
                <a:srgbClr val="79463D">
                  <a:lumMod val="20000"/>
                  <a:lumOff val="80000"/>
                </a:srgbClr>
              </a:solidFill>
              <a:latin typeface="Calibri"/>
              <a:ea typeface="Calibri"/>
              <a:cs typeface="B Nazanin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500" dirty="0">
              <a:latin typeface="Calibri"/>
              <a:ea typeface="Calibri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9508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sz="2800" dirty="0">
                <a:latin typeface="Calibri"/>
                <a:ea typeface="Calibri"/>
                <a:cs typeface="B Nazanin"/>
              </a:rPr>
              <a:t>در مطالعه‌ای که توسط  لی در کشور چین در  سال 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2008بر </a:t>
            </a:r>
            <a:r>
              <a:rPr lang="fa-IR" sz="2800" dirty="0">
                <a:latin typeface="Calibri"/>
                <a:ea typeface="Calibri"/>
                <a:cs typeface="B Nazanin"/>
              </a:rPr>
              <a:t>روی کودکان </a:t>
            </a:r>
            <a:r>
              <a:rPr lang="fa-IR" sz="2800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7 تا 18 ساله </a:t>
            </a:r>
            <a:r>
              <a:rPr lang="fa-IR" sz="2800" dirty="0">
                <a:latin typeface="Calibri"/>
                <a:ea typeface="Calibri"/>
                <a:cs typeface="B Nazanin"/>
              </a:rPr>
              <a:t>و با استفاده از داده‌های ملی انجام شد شیوع چاقی در طی سال‌های 1985 تا 2005، به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ترتیب  0/65%، 4/3%، 5/2% </a:t>
            </a:r>
            <a:r>
              <a:rPr lang="fa-IR" sz="2800" dirty="0">
                <a:latin typeface="Calibri"/>
                <a:ea typeface="Calibri"/>
                <a:cs typeface="B Nazanin"/>
              </a:rPr>
              <a:t>و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8/5% </a:t>
            </a:r>
            <a:r>
              <a:rPr lang="fa-IR" sz="2800" dirty="0">
                <a:latin typeface="Calibri"/>
                <a:ea typeface="Calibri"/>
                <a:cs typeface="B Nazanin"/>
              </a:rPr>
              <a:t>گزارش گردید که  مشابه یافته‌های ما افزایش یابنده بود.</a:t>
            </a: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شیوع </a:t>
            </a:r>
            <a:r>
              <a:rPr lang="fa-IR" sz="2800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چاقی در پسران به نسبت دختران بالاتر </a:t>
            </a:r>
            <a:r>
              <a:rPr lang="fa-IR" sz="2800" dirty="0">
                <a:latin typeface="Calibri"/>
                <a:ea typeface="Calibri"/>
                <a:cs typeface="B Nazanin"/>
              </a:rPr>
              <a:t>بود (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11/1</a:t>
            </a:r>
            <a:r>
              <a:rPr lang="fa-IR" sz="2800" dirty="0">
                <a:latin typeface="Calibri"/>
                <a:ea typeface="Calibri"/>
                <a:cs typeface="B Nazanin"/>
              </a:rPr>
              <a:t>% در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مقابل 6%).</a:t>
            </a: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fa-IR" sz="2800" dirty="0" smtClean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2800" dirty="0">
                <a:latin typeface="Calibri"/>
                <a:ea typeface="Calibri"/>
                <a:cs typeface="B Nazanin"/>
              </a:rPr>
              <a:t>در مطالعه حاضر نیز شیوع چاقی در پسران از دختران بالاتر گزارش گردید (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11/1% </a:t>
            </a:r>
            <a:r>
              <a:rPr lang="fa-IR" sz="2800" dirty="0">
                <a:latin typeface="Calibri"/>
                <a:ea typeface="Calibri"/>
                <a:cs typeface="B Nazanin"/>
              </a:rPr>
              <a:t>در مقابل 8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%)</a:t>
            </a:r>
            <a:r>
              <a:rPr lang="fa-IR" sz="3600" dirty="0" smtClean="0">
                <a:latin typeface="Calibri"/>
                <a:ea typeface="Calibri"/>
                <a:cs typeface="B Nazanin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887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Autofit/>
          </a:bodyPr>
          <a:lstStyle/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طی </a:t>
            </a:r>
            <a:r>
              <a:rPr lang="fa-IR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متاآنالیزی که دکتر کلیشادی و همکاران بر روی کودکان 2 تا 18 ساله در مورد شیوع چاقی از سال 1990 تا 2010 پرداختند شیوع کلی چاقی در سال 2010، </a:t>
            </a:r>
            <a:r>
              <a:rPr lang="fa-IR" b="1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5/1% </a:t>
            </a:r>
            <a:r>
              <a:rPr lang="fa-IR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گزارش </a:t>
            </a:r>
            <a:r>
              <a:rPr lang="fa-IR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گردید که نسبت به مطالعه حاضر پایین تر گزارش شد. </a:t>
            </a:r>
            <a:endParaRPr lang="en-US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در مطالعه کلیشادی نمونه‌ها از مطالعات مقطعی انجام شده از شهرهای بزرگ و کوچک و حتی روستاها بوده که به اندازه مطالعه ما نمی‌تواند نشان دهنده جمعیت شهری تهران باشد.  نتایج مطالعه کلیشادی </a:t>
            </a:r>
            <a:r>
              <a:rPr lang="fa-IR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روند افزایش یابنده چاقی را از سال 1990 تا 2010 در هر دو جنس</a:t>
            </a:r>
            <a:r>
              <a:rPr lang="fa-IR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نشان داد که در راستای یافته‌های ما بود .</a:t>
            </a:r>
            <a:endParaRPr lang="en-US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.</a:t>
            </a:r>
            <a:endParaRPr lang="fa-IR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marL="0" lvl="0" indent="457200" algn="just" rtl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fa-IR" sz="1800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3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sz="3600" b="1" dirty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بیان </a:t>
            </a:r>
            <a:r>
              <a:rPr lang="fa-IR" sz="3600" b="1" dirty="0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مسئله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defTabSz="457200" rtl="1"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</a:pPr>
            <a:r>
              <a:rPr lang="fa-IR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بسیاری از مطالعات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مقطعی</a:t>
            </a:r>
            <a:r>
              <a:rPr lang="en-US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;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که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متناوبا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در زمانهای مختلف در نمونه های مستقل انجام شده اما مطالعات طولی که در نمونه های وابسته به </a:t>
            </a:r>
            <a:r>
              <a:rPr lang="fa-IR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بررسی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روند یا چاقی</a:t>
            </a:r>
            <a:r>
              <a:rPr lang="en-US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پرداخته باشند اندک است. ‏</a:t>
            </a:r>
            <a:endParaRPr lang="fa-IR" dirty="0">
              <a:solidFill>
                <a:srgbClr val="292934"/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marL="566928" lvl="0" indent="-457200" algn="just" defTabSz="457200" rtl="1"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</a:pPr>
            <a:r>
              <a:rPr lang="fa-IR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چندین مطالعه در </a:t>
            </a:r>
            <a:r>
              <a:rPr lang="en-US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TLGS</a:t>
            </a:r>
            <a:r>
              <a:rPr lang="fa-IR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به بررسی </a:t>
            </a:r>
            <a:r>
              <a:rPr lang="fa-IR" sz="2600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روند </a:t>
            </a:r>
            <a:r>
              <a:rPr lang="fa-IR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چاقی و چاقی شکمی در بزرگسالان پرداخته است لذا بنظر میرسد جای مطالعاتی که به بررسی </a:t>
            </a:r>
            <a:r>
              <a:rPr lang="fa-IR" sz="2800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 </a:t>
            </a:r>
            <a:r>
              <a:rPr lang="fa-IR" sz="28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طبیعی </a:t>
            </a:r>
            <a:r>
              <a:rPr lang="fa-IR" sz="2600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چاقی </a:t>
            </a:r>
            <a:r>
              <a:rPr lang="fa-IR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کودکان بپردازد در </a:t>
            </a:r>
            <a:r>
              <a:rPr lang="en-US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TLGS</a:t>
            </a:r>
            <a:r>
              <a:rPr lang="fa-IR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خالی است. </a:t>
            </a:r>
          </a:p>
          <a:p>
            <a:pPr lvl="0" algn="just" defTabSz="457200" rtl="1"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</a:pPr>
            <a:endParaRPr lang="fa-IR" sz="2600" dirty="0">
              <a:solidFill>
                <a:srgbClr val="292934"/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lvl="0" algn="just" defTabSz="457200" rtl="1"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</a:pPr>
            <a:r>
              <a:rPr lang="fa-IR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این مطالعه یکی از معدود مطالعات پژوهش در کودکان و نوجوانان ایران است که بصورت طولی </a:t>
            </a:r>
            <a:r>
              <a:rPr lang="fa-IR" sz="2800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سیر</a:t>
            </a:r>
            <a:r>
              <a:rPr lang="fa-IR" sz="28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طبیعی</a:t>
            </a:r>
            <a:r>
              <a:rPr lang="fa-IR" sz="2600" dirty="0" smtClean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 چاقی </a:t>
            </a:r>
            <a:r>
              <a:rPr lang="fa-IR" sz="2600" dirty="0">
                <a:solidFill>
                  <a:srgbClr val="292934"/>
                </a:solidFill>
                <a:latin typeface="Times New Roman"/>
                <a:ea typeface="Times New Roman"/>
                <a:cs typeface="B Nazanin" pitchFamily="2" charset="-78"/>
              </a:rPr>
              <a:t>را در کودکان و نوجوانان ایرانی بررسی میکند. از آنجا که در این مطالعه کودکان و نوجوانان کلان شهر تهران مورد بررسی قرار می گیرند نتایج حاصل از آن برای سیاستگذاران راهگشا خواهد بود.</a:t>
            </a:r>
            <a:endParaRPr lang="en-US" sz="2600" dirty="0">
              <a:solidFill>
                <a:srgbClr val="292934"/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pPr algn="just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715000"/>
          </a:xfrm>
        </p:spPr>
        <p:txBody>
          <a:bodyPr>
            <a:normAutofit fontScale="92500"/>
          </a:bodyPr>
          <a:lstStyle/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dirty="0" smtClean="0">
                <a:latin typeface="Calibri"/>
                <a:ea typeface="Calibri"/>
                <a:cs typeface="B Nazanin"/>
              </a:rPr>
              <a:t>در این مطالعه وقتی کوکان به زیرگروه‌های سنی تقسیم  شدند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dirty="0" smtClean="0">
                <a:latin typeface="Calibri"/>
                <a:ea typeface="Calibri"/>
                <a:cs typeface="B Nazanin"/>
              </a:rPr>
              <a:t> رفتارشان در طی زمان متفاوت بود به طوریکه کودکان کمتر از 7 سال با سرعت بیشتری چاق شدند.</a:t>
            </a:r>
            <a:endParaRPr lang="fa-IR" dirty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dirty="0" smtClean="0">
                <a:latin typeface="Calibri"/>
                <a:ea typeface="Calibri"/>
                <a:cs typeface="B Nazanin"/>
              </a:rPr>
              <a:t>مشابه با یافته‌های ما مطالعه </a:t>
            </a:r>
            <a:r>
              <a:rPr lang="en-US" dirty="0" err="1" smtClean="0">
                <a:latin typeface="Calibri"/>
                <a:ea typeface="Calibri"/>
                <a:cs typeface="B Nazanin"/>
              </a:rPr>
              <a:t>Deonise</a:t>
            </a:r>
            <a:r>
              <a:rPr lang="fa-IR" dirty="0" smtClean="0">
                <a:latin typeface="Calibri"/>
                <a:ea typeface="Calibri"/>
                <a:cs typeface="B Nazanin"/>
              </a:rPr>
              <a:t> هم شیوع بالای چاقی  و روند افزایش یابنده آن را در این رده سنی در کشورهای پیشرفته و در حال توسعه نشان داده است. بخصوص این تغییرات افزیشی در کشورهای در حال توسعه بالاتر بوده است.</a:t>
            </a:r>
            <a:endParaRPr lang="en-US" sz="1800" dirty="0" smtClean="0">
              <a:latin typeface="Calibri"/>
              <a:ea typeface="Calibri"/>
              <a:cs typeface="Arial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fa-IR" dirty="0" smtClean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a-IR" dirty="0" smtClean="0">
                <a:latin typeface="Calibri"/>
                <a:ea typeface="Calibri"/>
                <a:cs typeface="B Nazanin"/>
              </a:rPr>
              <a:t>همچنین </a:t>
            </a:r>
            <a:r>
              <a:rPr lang="fa-IR" dirty="0">
                <a:latin typeface="Calibri"/>
                <a:ea typeface="Calibri"/>
                <a:cs typeface="B Nazanin"/>
              </a:rPr>
              <a:t>در مطالعه کلیشادی، روند افزایشی بیشتری در چاقی و اضافه وزن در کودکان گروه‌های سنی 2 تا 6 سال و 7 تا 11 سال به نسبت کودکان بزرگ‌تر یافت شده است. </a:t>
            </a: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fa-IR" dirty="0" smtClean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Calibri"/>
                <a:ea typeface="Calibri"/>
                <a:cs typeface="B Nazanin"/>
              </a:rPr>
              <a:t>Cunningham </a:t>
            </a:r>
            <a:r>
              <a:rPr lang="fa-IR" dirty="0" smtClean="0">
                <a:latin typeface="Calibri"/>
                <a:ea typeface="Calibri"/>
                <a:cs typeface="B Nazanin"/>
              </a:rPr>
              <a:t> طی </a:t>
            </a:r>
            <a:r>
              <a:rPr lang="fa-IR" dirty="0">
                <a:latin typeface="Calibri"/>
                <a:ea typeface="Calibri"/>
                <a:cs typeface="B Nazanin"/>
              </a:rPr>
              <a:t>یک  مطالعه طولی ، در سال 2014 در امریکا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نشان </a:t>
            </a:r>
            <a:r>
              <a:rPr lang="fa-IR" dirty="0">
                <a:latin typeface="Calibri"/>
                <a:ea typeface="Calibri"/>
                <a:cs typeface="B Nazanin"/>
              </a:rPr>
              <a:t>دادند میزان بروز چاقی در کودکان سنین کمتر </a:t>
            </a:r>
            <a:r>
              <a:rPr lang="fa-IR" dirty="0">
                <a:latin typeface="Calibri"/>
                <a:ea typeface="Calibri"/>
                <a:cs typeface="Times New Roman"/>
              </a:rPr>
              <a:t>٬</a:t>
            </a:r>
            <a:r>
              <a:rPr lang="fa-IR" dirty="0">
                <a:latin typeface="Calibri"/>
                <a:ea typeface="Calibri"/>
                <a:cs typeface="B Nazanin"/>
              </a:rPr>
              <a:t> بالاتر بود.(4/5</a:t>
            </a:r>
            <a:r>
              <a:rPr lang="fa-IR" dirty="0">
                <a:latin typeface="Calibri"/>
                <a:ea typeface="Calibri"/>
                <a:cs typeface="Times New Roman"/>
              </a:rPr>
              <a:t>٪ در کودکان مهد کودکی</a:t>
            </a:r>
            <a:r>
              <a:rPr lang="fa-IR" dirty="0" smtClean="0">
                <a:latin typeface="Calibri"/>
                <a:ea typeface="Calibri"/>
                <a:cs typeface="B Nazanin"/>
              </a:rPr>
              <a:t>).</a:t>
            </a:r>
            <a:r>
              <a:rPr lang="fa-IR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399"/>
            <a:ext cx="80772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609600"/>
            <a:ext cx="8991600" cy="6248400"/>
          </a:xfrm>
          <a:noFill/>
        </p:spPr>
        <p:txBody>
          <a:bodyPr>
            <a:noAutofit/>
          </a:bodyPr>
          <a:lstStyle/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v"/>
            </a:pPr>
            <a:r>
              <a:rPr lang="fa-IR" sz="2000" dirty="0" smtClean="0">
                <a:latin typeface="Calibri"/>
                <a:ea typeface="Calibri"/>
                <a:cs typeface="B Nazanin"/>
              </a:rPr>
              <a:t>این </a:t>
            </a:r>
            <a:r>
              <a:rPr lang="fa-IR" sz="2000" dirty="0">
                <a:latin typeface="Calibri"/>
                <a:ea typeface="Calibri"/>
                <a:cs typeface="B Nazanin"/>
              </a:rPr>
              <a:t>یافته‌ها می‌تواند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بیانگر این باشد که کودکان </a:t>
            </a:r>
            <a:r>
              <a:rPr lang="fa-IR" sz="2000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کم سن تر </a:t>
            </a:r>
            <a:r>
              <a:rPr lang="fa-IR" sz="2000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به نسبت کودکان با سن بالاتر زودتر چاق می‌شوند</a:t>
            </a:r>
            <a:r>
              <a:rPr lang="fa-IR" sz="2000" dirty="0">
                <a:latin typeface="Calibri"/>
                <a:ea typeface="Calibri"/>
                <a:cs typeface="B Nazanin"/>
              </a:rPr>
              <a:t>.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 لذا تمرکز </a:t>
            </a:r>
            <a:r>
              <a:rPr lang="fa-IR" sz="2000" dirty="0">
                <a:latin typeface="Calibri"/>
                <a:ea typeface="Calibri"/>
                <a:cs typeface="B Nazanin"/>
              </a:rPr>
              <a:t>روش‌های پیشگیری را در این گروه سنی پررنگ‌تر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می‌کند. با </a:t>
            </a:r>
            <a:r>
              <a:rPr lang="fa-IR" sz="2000" dirty="0">
                <a:latin typeface="Calibri"/>
                <a:ea typeface="Calibri"/>
                <a:cs typeface="B Nazanin"/>
              </a:rPr>
              <a:t>توجه به این که بیشتر رفتارها و عادات غذایی از سنین پایین‌تر شکل میگیرد، لذا استراتژی‌های پیشگیری و مداخلات رفتاری تغذیه‌ای احتمالا در سنین قبل از دبستان کارایی بیشتری خواهد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داشت.</a:t>
            </a:r>
          </a:p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v"/>
            </a:pPr>
            <a:endParaRPr lang="fa-IR" sz="1800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در طول کل مطالعه به طور پایدار و یکسان ، میزان چاق شدن فرزندان  والدین چاق به نسبت  انهایی که والدین چاق نداشتند٬ بیشتر بود به طوریکه پدران چاق 2 برابر (2/63-1/59</a:t>
            </a:r>
            <a:r>
              <a:rPr lang="en-US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  CI:</a:t>
            </a:r>
            <a:r>
              <a:rPr lang="fa-IR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2/04 </a:t>
            </a:r>
            <a:r>
              <a:rPr lang="en-US" sz="20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OR</a:t>
            </a:r>
            <a:r>
              <a:rPr lang="en-US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:</a:t>
            </a:r>
            <a:r>
              <a:rPr lang="fa-IR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) و مادران چاق  1/7 برابر بقیه احتمال داشتن فرزند چاق داشتند. (2/14-1/35: </a:t>
            </a:r>
            <a:r>
              <a:rPr lang="en-US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 CI </a:t>
            </a:r>
            <a:r>
              <a:rPr lang="fa-IR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1/7 :  </a:t>
            </a:r>
            <a:r>
              <a:rPr lang="en-US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OR</a:t>
            </a:r>
            <a:r>
              <a:rPr lang="fa-IR" sz="20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)</a:t>
            </a:r>
          </a:p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None/>
            </a:pPr>
            <a:endParaRPr lang="fa-IR" sz="2000" dirty="0">
              <a:solidFill>
                <a:srgbClr val="292934"/>
              </a:solidFill>
              <a:latin typeface="Calibri"/>
              <a:ea typeface="Calibri"/>
              <a:cs typeface="B Nazanin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a-IR" sz="2000" dirty="0">
                <a:latin typeface="Calibri"/>
                <a:ea typeface="Calibri"/>
                <a:cs typeface="B Nazanin"/>
              </a:rPr>
              <a:t>در مطالعه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که </a:t>
            </a:r>
            <a:r>
              <a:rPr lang="fa-IR" sz="2000" dirty="0">
                <a:latin typeface="Calibri"/>
                <a:ea typeface="Calibri"/>
                <a:cs typeface="B Nazanin"/>
              </a:rPr>
              <a:t>در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چین</a:t>
            </a:r>
            <a:r>
              <a:rPr lang="fa-IR" sz="2000" dirty="0">
                <a:latin typeface="Calibri"/>
                <a:ea typeface="Calibri"/>
                <a:cs typeface="B Nazanin"/>
              </a:rPr>
              <a:t> به منظور سیر نمایه توده بدنی کودکان  صورت گرفت ، چاقی پدر و مادر فاکتور پیشگویی کننده سیر افزایشی وزن گزارش گردید.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هم چنین، در مطالعه فنلاند داشتن حداقل یک والد چاق با خطر داشتن </a:t>
            </a:r>
            <a:r>
              <a:rPr lang="fa-IR" sz="2000" dirty="0">
                <a:latin typeface="Calibri"/>
                <a:ea typeface="Calibri"/>
                <a:cs typeface="B Nazanin"/>
              </a:rPr>
              <a:t>نمایه توده بدنی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بالاتر در دوران </a:t>
            </a:r>
            <a:r>
              <a:rPr lang="fa-IR" sz="2000" dirty="0">
                <a:latin typeface="Calibri"/>
                <a:ea typeface="Calibri"/>
                <a:cs typeface="B Nazanin"/>
              </a:rPr>
              <a:t>کودکی و نوجوانی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همراه بود.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fa-IR" sz="2000" dirty="0">
              <a:latin typeface="Calibri"/>
              <a:ea typeface="Calibri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31034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096000"/>
          </a:xfrm>
        </p:spPr>
        <p:txBody>
          <a:bodyPr>
            <a:normAutofit fontScale="62500" lnSpcReduction="20000"/>
          </a:bodyPr>
          <a:lstStyle/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v"/>
            </a:pPr>
            <a:endParaRPr lang="fa-IR" sz="4200" dirty="0">
              <a:latin typeface="Calibri"/>
              <a:ea typeface="Calibri"/>
              <a:cs typeface="B Nazanin"/>
            </a:endParaRPr>
          </a:p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v"/>
            </a:pPr>
            <a:r>
              <a:rPr lang="fa-IR" sz="4200" dirty="0" smtClean="0">
                <a:latin typeface="Calibri"/>
                <a:ea typeface="Calibri"/>
                <a:cs typeface="B Nazanin"/>
              </a:rPr>
              <a:t>علی </a:t>
            </a:r>
            <a:r>
              <a:rPr lang="fa-IR" sz="4200" dirty="0">
                <a:latin typeface="Calibri"/>
                <a:ea typeface="Calibri"/>
                <a:cs typeface="B Nazanin"/>
              </a:rPr>
              <a:t>رغم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سیر طبیعی افزایش یابنده چاقی  در فاز </a:t>
            </a:r>
            <a:r>
              <a:rPr lang="fa-IR" sz="4200" dirty="0">
                <a:latin typeface="Calibri"/>
                <a:ea typeface="Calibri"/>
                <a:cs typeface="B Nazanin"/>
              </a:rPr>
              <a:t>4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نسبت به </a:t>
            </a:r>
            <a:r>
              <a:rPr lang="fa-IR" sz="4200" dirty="0">
                <a:latin typeface="Calibri"/>
                <a:ea typeface="Calibri"/>
                <a:cs typeface="B Nazanin"/>
              </a:rPr>
              <a:t>فاز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1 ، پس از </a:t>
            </a:r>
            <a:r>
              <a:rPr lang="fa-IR" sz="4200" dirty="0">
                <a:latin typeface="Calibri"/>
                <a:ea typeface="Calibri"/>
                <a:cs typeface="B Nazanin"/>
              </a:rPr>
              <a:t>آنالیزی که در هر فاز به نسبت فاز قبلی صورت گرفت نشان داده شد که چاقی از فاز 2 به فاز 1 افزایشی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، از </a:t>
            </a:r>
            <a:r>
              <a:rPr lang="fa-IR" sz="4200" dirty="0">
                <a:latin typeface="Calibri"/>
                <a:ea typeface="Calibri"/>
                <a:cs typeface="B Nazanin"/>
              </a:rPr>
              <a:t>فاز 3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نسبت به فاز 2 بدون تغییر و از فاز </a:t>
            </a:r>
            <a:r>
              <a:rPr lang="fa-IR" sz="4200" dirty="0">
                <a:latin typeface="Calibri"/>
                <a:ea typeface="Calibri"/>
                <a:cs typeface="B Nazanin"/>
              </a:rPr>
              <a:t>4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نسبت به فاز 3 </a:t>
            </a:r>
            <a:r>
              <a:rPr lang="fa-IR" sz="4200" dirty="0">
                <a:latin typeface="Calibri"/>
                <a:ea typeface="Calibri"/>
                <a:cs typeface="B Nazanin"/>
              </a:rPr>
              <a:t>کاهش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یابنده بود. </a:t>
            </a:r>
            <a:r>
              <a:rPr lang="fa-IR" sz="4200" dirty="0">
                <a:latin typeface="Calibri"/>
                <a:ea typeface="Calibri"/>
                <a:cs typeface="B Nazanin"/>
              </a:rPr>
              <a:t>اگر چه </a:t>
            </a:r>
            <a:r>
              <a:rPr lang="fa-IR" sz="4200" dirty="0" smtClean="0">
                <a:latin typeface="Calibri"/>
                <a:ea typeface="Calibri"/>
                <a:cs typeface="B Nazanin"/>
              </a:rPr>
              <a:t>شیوع چاقی همچنان </a:t>
            </a:r>
            <a:r>
              <a:rPr lang="fa-IR" sz="4200" dirty="0">
                <a:latin typeface="Calibri"/>
                <a:ea typeface="Calibri"/>
                <a:cs typeface="B Nazanin"/>
              </a:rPr>
              <a:t>به نسبت فاز 1 بالا می‌باشد.</a:t>
            </a:r>
          </a:p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v"/>
            </a:pPr>
            <a:endParaRPr lang="fa-IR" sz="4200" dirty="0">
              <a:latin typeface="Calibri"/>
              <a:ea typeface="Calibri"/>
              <a:cs typeface="B Nazanin"/>
            </a:endParaRPr>
          </a:p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v"/>
            </a:pPr>
            <a:r>
              <a:rPr lang="fa-IR" sz="4200" dirty="0">
                <a:latin typeface="Calibri"/>
                <a:ea typeface="Calibri"/>
                <a:cs typeface="B Nazanin"/>
              </a:rPr>
              <a:t>علت این کاهش می‌تواند بالا رفتن سطح آگاهی عمومی در طی سال‌های اخیر باشد و همچنین افرادی که در طی این 12 سال در کوهورت شرکت کرده‌اند علاوه بر پیدا کردن اطلاعات و آگاهی، تغییرات رفتاری ناشی از پیگیری‌های مرتب و اهمیت دادن به سلامتی پیدا کرده باشند</a:t>
            </a:r>
            <a:r>
              <a:rPr lang="en-US" sz="4200" dirty="0" smtClean="0">
                <a:latin typeface="Calibri"/>
                <a:ea typeface="Calibri"/>
                <a:cs typeface="B Nazanin"/>
              </a:rPr>
              <a:t>.</a:t>
            </a:r>
            <a:endParaRPr lang="en-US" sz="4200" dirty="0">
              <a:latin typeface="Calibri"/>
              <a:ea typeface="Calibri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5981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spc="0" dirty="0">
                <a:solidFill>
                  <a:srgbClr val="7030A0"/>
                </a:solidFill>
                <a:latin typeface="Trebuchet MS"/>
                <a:cs typeface="Tahoma"/>
              </a:rPr>
              <a:t>نقاط قوت این </a:t>
            </a:r>
            <a:r>
              <a:rPr lang="fa-IR" b="1" spc="0" dirty="0" smtClean="0">
                <a:solidFill>
                  <a:srgbClr val="7030A0"/>
                </a:solidFill>
                <a:latin typeface="Trebuchet MS"/>
                <a:cs typeface="Tahoma"/>
              </a:rPr>
              <a:t>مطالعه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§"/>
            </a:pPr>
            <a:r>
              <a:rPr lang="fa-IR" dirty="0" smtClean="0">
                <a:latin typeface="Calibri"/>
                <a:ea typeface="Calibri"/>
                <a:cs typeface="B Nazanin"/>
              </a:rPr>
              <a:t>مطالعه </a:t>
            </a:r>
            <a:r>
              <a:rPr lang="fa-IR" dirty="0">
                <a:latin typeface="Calibri"/>
                <a:ea typeface="Calibri"/>
                <a:cs typeface="B Nazanin"/>
              </a:rPr>
              <a:t>اخیر نخستین مطالعه بزرگ بر پایه جمعیت در ایران و خاور میانه با یک دوره پیگیری 10 ساله است که مهم‌ترین نقطه قوت این مطالعه می‌باشد. </a:t>
            </a:r>
            <a:endParaRPr lang="en-US" dirty="0" smtClean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§"/>
            </a:pPr>
            <a:endParaRPr lang="en-US" dirty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§"/>
            </a:pPr>
            <a:r>
              <a:rPr lang="fa-IR" dirty="0" smtClean="0">
                <a:latin typeface="Calibri"/>
                <a:ea typeface="Calibri"/>
                <a:cs typeface="B Nazanin"/>
              </a:rPr>
              <a:t>دیگر </a:t>
            </a:r>
            <a:r>
              <a:rPr lang="fa-IR" dirty="0">
                <a:latin typeface="Calibri"/>
                <a:ea typeface="Calibri"/>
                <a:cs typeface="B Nazanin"/>
              </a:rPr>
              <a:t>اینکه ویژگی های آنتروپومتریک افراد بطور دقیق اندازه گیری شد و صرف گزارش خود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فرد</a:t>
            </a:r>
            <a:r>
              <a:rPr lang="fa-IR" sz="22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 </a:t>
            </a:r>
            <a:r>
              <a:rPr lang="en-US" sz="22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 (</a:t>
            </a:r>
            <a:r>
              <a:rPr lang="en-US" sz="22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self </a:t>
            </a:r>
            <a:r>
              <a:rPr lang="en-US" sz="2200" dirty="0" smtClean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report)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نبود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.</a:t>
            </a:r>
            <a:endParaRPr lang="en-US" dirty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§"/>
            </a:pPr>
            <a:endParaRPr lang="en-US" dirty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§"/>
            </a:pPr>
            <a:r>
              <a:rPr lang="fa-IR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دیگر اینکه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از </a:t>
            </a:r>
            <a:r>
              <a:rPr lang="en-US" dirty="0">
                <a:latin typeface="Calibri"/>
                <a:ea typeface="Calibri"/>
                <a:cs typeface="B Nazanin"/>
              </a:rPr>
              <a:t>GEE</a:t>
            </a:r>
            <a:r>
              <a:rPr lang="fa-IR" dirty="0">
                <a:latin typeface="Calibri"/>
                <a:ea typeface="Calibri"/>
                <a:cs typeface="B Nazanin"/>
              </a:rPr>
              <a:t> به عنوان یک مدل قوی‌تر و قابل انعطاف تر برای داده های طولی استفاده شده که به وسیله آن بهتر و راحت‌تر می‌توان از داده‌های در دسترس و داده‌های ناقص استفاده </a:t>
            </a:r>
            <a:r>
              <a:rPr lang="fa-IR" dirty="0" smtClean="0">
                <a:latin typeface="Calibri"/>
                <a:ea typeface="Calibri"/>
                <a:cs typeface="B Nazanin"/>
              </a:rPr>
              <a:t>کرد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spc="0" dirty="0">
                <a:solidFill>
                  <a:srgbClr val="7030A0"/>
                </a:solidFill>
                <a:latin typeface="Trebuchet MS"/>
                <a:cs typeface="Tahoma"/>
              </a:rPr>
              <a:t>محدودیت های این </a:t>
            </a:r>
            <a:r>
              <a:rPr lang="fa-IR" sz="3600" b="1" spc="0" dirty="0" smtClean="0">
                <a:solidFill>
                  <a:srgbClr val="7030A0"/>
                </a:solidFill>
                <a:latin typeface="Trebuchet MS"/>
                <a:cs typeface="Tahoma"/>
              </a:rPr>
              <a:t>مطالعه</a:t>
            </a:r>
            <a:r>
              <a:rPr lang="en-US" sz="3600" b="1" spc="0" dirty="0" smtClean="0">
                <a:solidFill>
                  <a:srgbClr val="7030A0"/>
                </a:solidFill>
                <a:latin typeface="Trebuchet MS"/>
                <a:cs typeface="Tahoma"/>
              </a:rPr>
              <a:t>    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r>
              <a:rPr lang="fa-IR" sz="2600" dirty="0">
                <a:latin typeface="Calibri"/>
                <a:ea typeface="Calibri"/>
                <a:cs typeface="B Nazanin"/>
              </a:rPr>
              <a:t>صرفا در یکی از مناطق شهری تهران انجام شده و قادر به تعمیم به سایر نقاط کشور خصوصا مناطق روستایی </a:t>
            </a:r>
            <a:r>
              <a:rPr lang="fa-IR" sz="2600" dirty="0" smtClean="0">
                <a:latin typeface="Calibri"/>
                <a:ea typeface="Calibri"/>
                <a:cs typeface="B Nazanin"/>
              </a:rPr>
              <a:t>نمیباشد</a:t>
            </a:r>
            <a:r>
              <a:rPr lang="en-US" sz="2600" dirty="0" smtClean="0">
                <a:latin typeface="Calibri"/>
                <a:ea typeface="Calibri"/>
                <a:cs typeface="B Nazanin"/>
              </a:rPr>
              <a:t>.</a:t>
            </a: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endParaRPr lang="en-US" sz="2600" dirty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r>
              <a:rPr lang="fa-IR" sz="2600" dirty="0">
                <a:latin typeface="Calibri"/>
                <a:ea typeface="Calibri"/>
                <a:cs typeface="B Nazanin"/>
              </a:rPr>
              <a:t>عوامل موثر دیگری از قبیل وضعیت اجتماعی-اقتصادی خانواده </a:t>
            </a:r>
            <a:r>
              <a:rPr lang="en-US" sz="2600" dirty="0">
                <a:latin typeface="Calibri"/>
                <a:ea typeface="Calibri"/>
                <a:cs typeface="B Nazanin"/>
              </a:rPr>
              <a:t>,</a:t>
            </a:r>
            <a:r>
              <a:rPr lang="fa-IR" sz="2600" dirty="0">
                <a:latin typeface="Calibri"/>
                <a:ea typeface="Calibri"/>
                <a:cs typeface="B Nazanin"/>
              </a:rPr>
              <a:t> نمایه توده بدنی خواهر و برادر این افراد </a:t>
            </a:r>
            <a:r>
              <a:rPr lang="en-US" sz="2600" dirty="0">
                <a:latin typeface="Calibri"/>
                <a:ea typeface="Calibri"/>
                <a:cs typeface="B Nazanin"/>
              </a:rPr>
              <a:t>,</a:t>
            </a:r>
            <a:r>
              <a:rPr lang="fa-IR" sz="2600" dirty="0">
                <a:latin typeface="Calibri"/>
                <a:ea typeface="Calibri"/>
                <a:cs typeface="B Nazanin"/>
              </a:rPr>
              <a:t> وزن موقع تولد زمان بلوغ و مواردی از این قبیل بدلیل در دست نبودن اطلاعات در بررسی لحاظ </a:t>
            </a:r>
            <a:r>
              <a:rPr lang="fa-IR" sz="2600" dirty="0" smtClean="0">
                <a:latin typeface="Calibri"/>
                <a:ea typeface="Calibri"/>
                <a:cs typeface="B Nazanin"/>
              </a:rPr>
              <a:t>نشد</a:t>
            </a:r>
            <a:r>
              <a:rPr lang="en-US" sz="2600" dirty="0" smtClean="0">
                <a:latin typeface="Calibri"/>
                <a:ea typeface="Calibri"/>
                <a:cs typeface="B Nazanin"/>
              </a:rPr>
              <a:t>.</a:t>
            </a: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endParaRPr lang="en-US" sz="2600" dirty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r>
              <a:rPr lang="fa-IR" sz="2600" dirty="0">
                <a:latin typeface="Calibri"/>
                <a:ea typeface="Calibri"/>
                <a:cs typeface="B Nazanin"/>
              </a:rPr>
              <a:t>وضعیت فعالیت فیزیکی و رژیم غذایی افراد در این مطالعه لحاظ </a:t>
            </a:r>
            <a:r>
              <a:rPr lang="fa-IR" sz="2600" dirty="0" smtClean="0">
                <a:latin typeface="Calibri"/>
                <a:ea typeface="Calibri"/>
                <a:cs typeface="B Nazanin"/>
              </a:rPr>
              <a:t>نشد</a:t>
            </a:r>
            <a:r>
              <a:rPr lang="en-US" sz="2600" dirty="0" smtClean="0">
                <a:latin typeface="Calibri"/>
                <a:ea typeface="Calibri"/>
                <a:cs typeface="B Nazanin"/>
              </a:rPr>
              <a:t>.</a:t>
            </a: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endParaRPr lang="en-US" sz="2600" dirty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endParaRPr lang="en-US" sz="2600" dirty="0">
              <a:latin typeface="Calibri"/>
              <a:ea typeface="Calibri"/>
              <a:cs typeface="B Nazanin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v"/>
            </a:pPr>
            <a:r>
              <a:rPr lang="fa-IR" sz="2600" dirty="0" smtClean="0">
                <a:latin typeface="Calibri"/>
                <a:ea typeface="Calibri"/>
                <a:cs typeface="B Nazanin"/>
              </a:rPr>
              <a:t>محدودیت </a:t>
            </a:r>
            <a:r>
              <a:rPr lang="fa-IR" sz="2600" dirty="0">
                <a:latin typeface="Calibri"/>
                <a:ea typeface="Calibri"/>
                <a:cs typeface="B Nazanin"/>
              </a:rPr>
              <a:t>دیگر مطالعه ما این است که برخلاف مطالعات مقطعی که در هر زمان می‌تواند نماینده جامعه آن زمان باشد ٬ مطالعات کوهورت فقط در شروع بیانگر جامعه اش بوده و به دلیل این که در هر فاز ، نمونه‌گیری‌های مجدد صورت نمی‌گیرد، شاید در آن زمان‌ها ٬ خصوصیات واقعی جامعه خودش را نشان ندهد</a:t>
            </a:r>
            <a:r>
              <a:rPr lang="fa-IR" sz="2600" dirty="0" smtClean="0">
                <a:latin typeface="Calibri"/>
                <a:ea typeface="Calibri"/>
                <a:cs typeface="B Nazanin"/>
              </a:rPr>
              <a:t>.</a:t>
            </a:r>
            <a:endParaRPr lang="en-US" sz="2600" dirty="0">
              <a:latin typeface="Calibri"/>
              <a:ea typeface="Calibri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8819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lvl="0" indent="-182880" algn="ctr" rtl="1">
              <a:lnSpc>
                <a:spcPct val="150000"/>
              </a:lnSpc>
              <a:spcBef>
                <a:spcPts val="0"/>
              </a:spcBef>
            </a:pPr>
            <a:r>
              <a:rPr lang="fa-IR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/>
            </a:r>
            <a:br>
              <a:rPr lang="fa-IR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</a:br>
            <a:r>
              <a:rPr lang="fa-IR" sz="4400" b="1" spc="0" dirty="0">
                <a:solidFill>
                  <a:srgbClr val="7030A0"/>
                </a:solidFill>
                <a:latin typeface="Trebuchet MS"/>
                <a:cs typeface="Tahoma"/>
              </a:rPr>
              <a:t>پیشنهادات</a:t>
            </a:r>
            <a:r>
              <a:rPr lang="fa-IR" sz="3600" spc="0" dirty="0">
                <a:solidFill>
                  <a:srgbClr val="7030A0"/>
                </a:solidFill>
                <a:latin typeface="Trebuchet MS"/>
                <a:cs typeface="Tahoma"/>
              </a:rPr>
              <a:t> </a:t>
            </a:r>
            <a:r>
              <a:rPr lang="en-US" sz="1400" spc="0" dirty="0">
                <a:solidFill>
                  <a:srgbClr val="292934"/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1400" spc="0" dirty="0">
                <a:solidFill>
                  <a:srgbClr val="292934"/>
                </a:solidFill>
                <a:latin typeface="Calibri"/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a-IR" dirty="0" smtClean="0">
                <a:latin typeface="Calibri"/>
                <a:ea typeface="Calibri"/>
                <a:cs typeface="B Nazanin"/>
              </a:rPr>
              <a:t>با </a:t>
            </a:r>
            <a:r>
              <a:rPr lang="fa-IR" dirty="0">
                <a:latin typeface="Calibri"/>
                <a:ea typeface="Calibri"/>
                <a:cs typeface="B Nazanin"/>
              </a:rPr>
              <a:t>توجه به یافته‌های به دست آمده و دیگر مطالعات انجام شده در این راستا،  اهمیت برنامه‌ریزی  و مداخله مؤثر و دقیق برای جلوگیری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از سیر افزایشی چاقی کودکان تهرانی، </a:t>
            </a:r>
            <a:r>
              <a:rPr lang="fa-IR" dirty="0">
                <a:latin typeface="Calibri"/>
                <a:ea typeface="Calibri"/>
                <a:cs typeface="B Nazanin"/>
              </a:rPr>
              <a:t>ضروری به نظر می‌رسد</a:t>
            </a:r>
            <a:r>
              <a:rPr lang="fa-IR" dirty="0" smtClean="0">
                <a:latin typeface="Calibri"/>
                <a:ea typeface="Calibri"/>
                <a:cs typeface="B Nazanin"/>
              </a:rPr>
              <a:t>.</a:t>
            </a: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a-IR" dirty="0">
                <a:latin typeface="Calibri"/>
                <a:ea typeface="Calibri"/>
                <a:cs typeface="B Nazanin"/>
              </a:rPr>
              <a:t> با توجه به مطالعات جدید که نشان می‌دهد دوران جنینی نیز می‌تواند در چاقی آینده کودک تأثیرداشته باشد و روند چاقی کودکان از سنین قبل دبستان  شروع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می‌شود</a:t>
            </a:r>
            <a:r>
              <a:rPr lang="fa-IR" dirty="0" smtClean="0">
                <a:latin typeface="Times New Roman"/>
                <a:ea typeface="Calibri"/>
                <a:cs typeface="Times New Roman"/>
              </a:rPr>
              <a:t>٬</a:t>
            </a:r>
            <a:r>
              <a:rPr lang="fa-IR" dirty="0" smtClean="0">
                <a:latin typeface="Calibri"/>
                <a:ea typeface="Calibri"/>
                <a:cs typeface="B Nazanin"/>
              </a:rPr>
              <a:t> بایستی </a:t>
            </a:r>
            <a:r>
              <a:rPr lang="fa-IR" dirty="0">
                <a:latin typeface="Calibri"/>
                <a:ea typeface="Calibri"/>
                <a:cs typeface="B Nazanin"/>
              </a:rPr>
              <a:t>از مراحل ابتدایی زندگی برنامه‌ریزی طولانی جهت  تنظیم تعادل انرژی در نظر گرفته شود و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همچنین دوران </a:t>
            </a:r>
            <a:r>
              <a:rPr lang="fa-IR" dirty="0">
                <a:latin typeface="Calibri"/>
                <a:ea typeface="Calibri"/>
                <a:cs typeface="B Nazanin"/>
              </a:rPr>
              <a:t>قبل از مدرسه به عنوان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دوره‌های کلیدی </a:t>
            </a:r>
            <a:r>
              <a:rPr lang="fa-IR" dirty="0">
                <a:latin typeface="Calibri"/>
                <a:ea typeface="Calibri"/>
                <a:cs typeface="B Nazanin"/>
              </a:rPr>
              <a:t>در نظر گرفته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شده </a:t>
            </a:r>
            <a:r>
              <a:rPr lang="fa-IR" dirty="0">
                <a:latin typeface="Calibri"/>
                <a:ea typeface="Calibri"/>
                <a:cs typeface="B Nazanin"/>
              </a:rPr>
              <a:t>و نباید برای تشخیص و حل این مشکل  منتظر دوره دبستان باشیم 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fa-IR" dirty="0" smtClean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a-IR" sz="2600" b="1" dirty="0" smtClean="0">
                <a:latin typeface="Calibri"/>
                <a:ea typeface="Calibri"/>
                <a:cs typeface="B Nazanin"/>
              </a:rPr>
              <a:t>نهایت  اینکه، </a:t>
            </a:r>
            <a:r>
              <a:rPr lang="fa-IR" sz="2600" b="1" dirty="0">
                <a:latin typeface="Calibri"/>
                <a:ea typeface="Calibri"/>
                <a:cs typeface="B Nazanin"/>
              </a:rPr>
              <a:t>با توجه به اثرات درازمدت چاقی </a:t>
            </a:r>
            <a:r>
              <a:rPr lang="fa-IR" sz="2600" b="1" dirty="0" smtClean="0">
                <a:latin typeface="Calibri"/>
                <a:ea typeface="Calibri"/>
                <a:cs typeface="B Nazanin"/>
              </a:rPr>
              <a:t>کودکی برمیزان مرگ و ناتوانی در سنین بالاتر، مبازه با </a:t>
            </a:r>
            <a:r>
              <a:rPr lang="fa-IR" sz="2600" b="1" dirty="0">
                <a:latin typeface="Calibri"/>
                <a:ea typeface="Calibri"/>
                <a:cs typeface="B Nazanin"/>
              </a:rPr>
              <a:t>این </a:t>
            </a:r>
            <a:r>
              <a:rPr lang="fa-IR" sz="2600" b="1" dirty="0" smtClean="0">
                <a:latin typeface="Calibri"/>
                <a:ea typeface="Calibri"/>
                <a:cs typeface="B Nazanin"/>
              </a:rPr>
              <a:t>مشکل باید </a:t>
            </a:r>
            <a:r>
              <a:rPr lang="fa-IR" sz="2600" b="1" dirty="0">
                <a:latin typeface="Calibri"/>
                <a:ea typeface="Calibri"/>
                <a:cs typeface="B Nazanin"/>
              </a:rPr>
              <a:t>به عنوان یک </a:t>
            </a:r>
            <a:r>
              <a:rPr lang="fa-IR" sz="2600" b="1" dirty="0" smtClean="0">
                <a:latin typeface="Calibri"/>
                <a:ea typeface="Calibri"/>
                <a:cs typeface="B Nazanin"/>
              </a:rPr>
              <a:t>الویت در </a:t>
            </a:r>
            <a:r>
              <a:rPr lang="fa-IR" sz="2600" b="1" dirty="0">
                <a:latin typeface="Calibri"/>
                <a:ea typeface="Calibri"/>
                <a:cs typeface="B Nazanin"/>
              </a:rPr>
              <a:t>نظر گرفته شود </a:t>
            </a:r>
            <a:r>
              <a:rPr lang="fa-IR" sz="2600" b="1" dirty="0" smtClean="0">
                <a:latin typeface="Calibri"/>
                <a:ea typeface="Calibri"/>
                <a:cs typeface="B Nazanin"/>
              </a:rPr>
              <a:t>و مشارکت </a:t>
            </a:r>
            <a:r>
              <a:rPr lang="fa-IR" sz="2600" b="1" dirty="0">
                <a:latin typeface="Calibri"/>
                <a:ea typeface="Calibri"/>
                <a:cs typeface="B Nazanin"/>
              </a:rPr>
              <a:t>همگانی در تمام بخش‌ها، از جمله دولت، </a:t>
            </a:r>
            <a:r>
              <a:rPr lang="fa-IR" sz="2600" b="1" dirty="0" smtClean="0">
                <a:latin typeface="Calibri"/>
                <a:ea typeface="Calibri"/>
                <a:cs typeface="B Nazanin"/>
              </a:rPr>
              <a:t>مردم ، </a:t>
            </a:r>
            <a:r>
              <a:rPr lang="fa-IR" sz="2600" b="1" dirty="0">
                <a:latin typeface="Calibri"/>
                <a:ea typeface="Calibri"/>
                <a:cs typeface="B Nazanin"/>
              </a:rPr>
              <a:t>رسانه‌ها و تبلیغات  صورت گیرد</a:t>
            </a:r>
            <a:r>
              <a:rPr lang="fa-IR" sz="2600" b="1" dirty="0" smtClean="0">
                <a:latin typeface="Calibri"/>
                <a:ea typeface="Calibri"/>
                <a:cs typeface="B Nazanin"/>
              </a:rPr>
              <a:t>.</a:t>
            </a:r>
            <a:endParaRPr lang="en-US" sz="2600" b="1" dirty="0" smtClean="0">
              <a:latin typeface="Calibri"/>
              <a:ea typeface="Calibri"/>
              <a:cs typeface="B Nazanin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1800" b="1" dirty="0">
              <a:latin typeface="Calibri"/>
              <a:ea typeface="Calibri"/>
              <a:cs typeface="Arial"/>
            </a:endParaRPr>
          </a:p>
          <a:p>
            <a:pPr lvl="0" algn="just" rtl="1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  <a:buFont typeface="Wingdings" pitchFamily="2" charset="2"/>
              <a:buChar char="q"/>
            </a:pPr>
            <a:r>
              <a:rPr lang="fa-IR" dirty="0">
                <a:latin typeface="Calibri"/>
                <a:ea typeface="Calibri"/>
                <a:cs typeface="B Nazanin"/>
              </a:rPr>
              <a:t> </a:t>
            </a:r>
            <a:r>
              <a:rPr lang="fa-IR" sz="2600" dirty="0">
                <a:solidFill>
                  <a:srgbClr val="292934"/>
                </a:solidFill>
                <a:latin typeface="Calibri"/>
                <a:ea typeface="Calibri"/>
                <a:cs typeface="B Nazanin"/>
              </a:rPr>
              <a:t>انجام مطالعات آتی با در نظر گرفتن اطلاعات زمان تولد و  بلوغ توصیه می شود.</a:t>
            </a:r>
            <a:endParaRPr lang="en-US" sz="2600" dirty="0">
              <a:solidFill>
                <a:srgbClr val="292934"/>
              </a:solidFill>
              <a:latin typeface="Calibri"/>
              <a:ea typeface="Calibri"/>
              <a:cs typeface="Arial"/>
            </a:endParaRPr>
          </a:p>
          <a:p>
            <a:pPr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algn="just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26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66800" y="1143000"/>
            <a:ext cx="7696200" cy="5257800"/>
          </a:xfrm>
        </p:spPr>
        <p:txBody>
          <a:bodyPr>
            <a:noAutofit/>
          </a:bodyPr>
          <a:lstStyle/>
          <a:p>
            <a:pPr marL="82296" indent="0" algn="just" rtl="1">
              <a:buClr>
                <a:srgbClr val="C00000"/>
              </a:buClr>
              <a:buNone/>
            </a:pPr>
            <a:endParaRPr lang="fa-IR" sz="2000" b="1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fa-IR" sz="2000" b="1" dirty="0">
              <a:latin typeface="Arial" pitchFamily="34" charset="0"/>
              <a:cs typeface="Arial" pitchFamily="34" charset="0"/>
            </a:endParaRPr>
          </a:p>
          <a:p>
            <a:pPr algn="just" rtl="1"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000" b="1" dirty="0" smtClean="0">
                <a:latin typeface="Arial" pitchFamily="34" charset="0"/>
                <a:cs typeface="Arial" pitchFamily="34" charset="0"/>
              </a:rPr>
              <a:t>عدم وجوطلاعات مربوط به وزن هنگام تولد</a:t>
            </a:r>
          </a:p>
          <a:p>
            <a:pPr marL="82296" indent="0" algn="just" rtl="1">
              <a:buClr>
                <a:srgbClr val="C00000"/>
              </a:buClr>
              <a:buNone/>
            </a:pPr>
            <a:endParaRPr lang="fa-IR" sz="20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457200" rtl="1">
              <a:lnSpc>
                <a:spcPct val="15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Wingdings" pitchFamily="2" charset="2"/>
              <a:buChar char="v"/>
            </a:pPr>
            <a:r>
              <a:rPr lang="fa-IR" sz="2000" b="1" dirty="0" smtClean="0">
                <a:latin typeface="Arial" pitchFamily="34" charset="0"/>
                <a:cs typeface="Arial" pitchFamily="34" charset="0"/>
              </a:rPr>
              <a:t>گرفتن نمونه ها از یک محیط هموِزن  وبالقوه محدود کننده نتایج به جمعیت</a:t>
            </a:r>
            <a:r>
              <a:rPr lang="fa-I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عمومی </a:t>
            </a:r>
            <a:endParaRPr lang="fa-I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457200" rtl="1">
              <a:lnSpc>
                <a:spcPct val="15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Wingdings" pitchFamily="2" charset="2"/>
              <a:buChar char="v"/>
            </a:pPr>
            <a:r>
              <a:rPr lang="fa-I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ریزش تعداد زیادی از بیماران در </a:t>
            </a:r>
            <a:r>
              <a:rPr lang="fa-IR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پیگیری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defTabSz="457200" rtl="1">
              <a:lnSpc>
                <a:spcPct val="15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Wingdings" pitchFamily="2" charset="2"/>
              <a:buChar char="v"/>
            </a:pPr>
            <a:r>
              <a:rPr lang="fa-I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ثبت نشدن زمان به بلوغ رسیدن افراد مورد مطالعه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defTabSz="457200" rtl="1">
              <a:lnSpc>
                <a:spcPct val="15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Wingdings" pitchFamily="2" charset="2"/>
              <a:buChar char="v"/>
            </a:pPr>
            <a:r>
              <a:rPr lang="fa-I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ثبت نشدن بعضی مداخله گرهای احتمالی نظیر فعالیت فیزیکی، عادات غذایی و کلاس اقتصادی اجتماعی افراد در فاز اول مطالعه</a:t>
            </a:r>
            <a:r>
              <a:rPr lang="fa-I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Mitra" panose="00000400000000000000" pitchFamily="2" charset="-78"/>
              </a:rPr>
              <a:t> 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Mitra" panose="00000400000000000000" pitchFamily="2" charset="-78"/>
            </a:endParaRPr>
          </a:p>
          <a:p>
            <a:pPr marL="82296" indent="0" algn="just" rtl="1">
              <a:buClr>
                <a:srgbClr val="C00000"/>
              </a:buClr>
              <a:buNone/>
            </a:pPr>
            <a:endParaRPr lang="fa-IR" sz="2000" b="1" dirty="0" smtClean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4" name="Title 3"/>
          <p:cNvSpPr txBox="1">
            <a:spLocks/>
          </p:cNvSpPr>
          <p:nvPr/>
        </p:nvSpPr>
        <p:spPr>
          <a:xfrm>
            <a:off x="1600200" y="381000"/>
            <a:ext cx="6705600" cy="762000"/>
          </a:xfrm>
          <a:prstGeom prst="rect">
            <a:avLst/>
          </a:prstGeom>
          <a:effectLst>
            <a:outerShdw blurRad="50800" dist="50800" dir="5400000" algn="ctr" rotWithShape="0">
              <a:srgbClr val="C00000"/>
            </a:outerShdw>
          </a:effectLst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a-IR" sz="3200" b="1" dirty="0" smtClean="0">
                <a:solidFill>
                  <a:srgbClr val="C00000"/>
                </a:solidFill>
                <a:latin typeface="+mj-lt"/>
                <a:ea typeface="+mj-ea"/>
                <a:cs typeface="B Titr" pitchFamily="2" charset="-78"/>
              </a:rPr>
              <a:t>محدودیت های مطالعه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026" name="Picture 2" descr="C:\Users\rezaee\Pictures\Wallpaper\Image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ezaee\Pictures\Wallpaper\Image (14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151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+mj-ea"/>
                <a:cs typeface="B Elm Border" pitchFamily="2" charset="-78"/>
              </a:rPr>
              <a:t>با تشکر از</a:t>
            </a:r>
            <a:endParaRPr kumimoji="0" lang="en-US" sz="8000" b="1" i="0" u="none" strike="noStrike" kern="0" cap="none" spc="0" normalizeH="0" baseline="0" noProof="0" dirty="0" smtClean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Garamond"/>
              <a:ea typeface="+mj-ea"/>
              <a:cs typeface="B Elm Border" pitchFamily="2" charset="-7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+mj-ea"/>
                <a:cs typeface="B Elm Border" pitchFamily="2" charset="-78"/>
              </a:rPr>
              <a:t> توجه </a:t>
            </a:r>
            <a:r>
              <a:rPr kumimoji="0" lang="fa-IR" sz="8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+mj-ea"/>
                <a:cs typeface="B Davat" panose="00000400000000000000" pitchFamily="2" charset="-78"/>
              </a:rPr>
              <a:t>شما </a:t>
            </a:r>
            <a:r>
              <a:rPr kumimoji="0" lang="en-US" sz="8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+mj-ea"/>
                <a:cs typeface="B Davat" panose="00000400000000000000" pitchFamily="2" charset="-78"/>
              </a:rPr>
              <a:t>   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C:\Users\asus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48" y="-532544"/>
            <a:ext cx="9200848" cy="73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086600" cy="3657600"/>
          </a:xfrm>
        </p:spPr>
        <p:txBody>
          <a:bodyPr>
            <a:normAutofit/>
          </a:bodyPr>
          <a:lstStyle/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q"/>
            </a:pPr>
            <a:r>
              <a:rPr lang="fa-IR" sz="3200" b="1" cap="all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B Zar" pitchFamily="2" charset="-78"/>
              </a:rPr>
              <a:t>این مطالعه با هدف بررسی سیر طبیعی چاقی در </a:t>
            </a:r>
            <a:endParaRPr lang="fa-IR" sz="3200" b="1" cap="all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B Zar" pitchFamily="2" charset="-78"/>
            </a:endParaRPr>
          </a:p>
          <a:p>
            <a:pPr lvl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Font typeface="Wingdings" pitchFamily="2" charset="2"/>
              <a:buChar char="q"/>
            </a:pPr>
            <a:endParaRPr lang="fa-IR" sz="3200" b="1" cap="all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B Zar" pitchFamily="2" charset="-78"/>
            </a:endParaRPr>
          </a:p>
          <a:p>
            <a:pPr marL="0" lvl="0" indent="0" algn="just" defTabSz="457200" rtl="1">
              <a:spcBef>
                <a:spcPts val="1000"/>
              </a:spcBef>
              <a:buClr>
                <a:srgbClr val="FAD5EA">
                  <a:lumMod val="75000"/>
                </a:srgbClr>
              </a:buClr>
              <a:buSzPct val="80000"/>
              <a:buNone/>
            </a:pPr>
            <a:r>
              <a:rPr lang="fa-IR" sz="3200" b="1" cap="all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B Zar" pitchFamily="2" charset="-78"/>
              </a:rPr>
              <a:t>   کودکان </a:t>
            </a:r>
            <a:r>
              <a:rPr lang="fa-IR" sz="3200" b="1" cap="all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B Zar" pitchFamily="2" charset="-78"/>
              </a:rPr>
              <a:t>و </a:t>
            </a:r>
            <a:r>
              <a:rPr lang="fa-IR" sz="3200" b="1" cap="all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B Zar" pitchFamily="2" charset="-78"/>
              </a:rPr>
              <a:t>نوجوانان صورت گرفت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95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7010400" cy="1905000"/>
          </a:xfrm>
        </p:spPr>
        <p:txBody>
          <a:bodyPr/>
          <a:lstStyle/>
          <a:p>
            <a:pPr marL="342900" lvl="0" indent="-342900" defTabSz="457200" rtl="1">
              <a:spcBef>
                <a:spcPts val="1000"/>
              </a:spcBef>
            </a:pPr>
            <a:r>
              <a:rPr lang="fa-IR" sz="7200" b="1" cap="none" spc="0" dirty="0">
                <a:solidFill>
                  <a:srgbClr val="7030A0"/>
                </a:solidFill>
                <a:latin typeface="Trebuchet MS"/>
                <a:ea typeface="+mn-ea"/>
                <a:cs typeface="Tahoma"/>
              </a:rPr>
              <a:t>مروری بر </a:t>
            </a:r>
            <a:r>
              <a:rPr lang="fa-IR" sz="7200" b="1" cap="none" spc="0" dirty="0" smtClean="0">
                <a:solidFill>
                  <a:srgbClr val="7030A0"/>
                </a:solidFill>
                <a:latin typeface="Trebuchet MS"/>
                <a:ea typeface="+mn-ea"/>
                <a:cs typeface="Tahoma"/>
              </a:rPr>
              <a:t>متون   </a:t>
            </a:r>
            <a:r>
              <a:rPr lang="en-US" sz="7200" cap="none" spc="0" dirty="0">
                <a:solidFill>
                  <a:srgbClr val="7030A0"/>
                </a:solidFill>
                <a:latin typeface="Trebuchet MS"/>
                <a:ea typeface="+mn-ea"/>
                <a:cs typeface="+mn-cs"/>
              </a:rPr>
              <a:t/>
            </a:r>
            <a:br>
              <a:rPr lang="en-US" sz="7200" cap="none" spc="0" dirty="0">
                <a:solidFill>
                  <a:srgbClr val="7030A0"/>
                </a:solidFill>
                <a:latin typeface="Trebuchet MS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19F-B7BC-40E5-AC0D-E7BEB4303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39228"/>
              </p:ext>
            </p:extLst>
          </p:nvPr>
        </p:nvGraphicFramePr>
        <p:xfrm>
          <a:off x="76200" y="457199"/>
          <a:ext cx="8991600" cy="632887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410200"/>
                <a:gridCol w="1463041"/>
                <a:gridCol w="2118359"/>
              </a:tblGrid>
              <a:tr h="10472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نتایج </a:t>
                      </a:r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وبحث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نوع</a:t>
                      </a: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r>
                        <a:rPr lang="ar-S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و جمعیت مطالعه 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نام </a:t>
                      </a: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مطالعه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/>
                </a:tc>
              </a:tr>
              <a:tr h="342811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در ٬</a:t>
                      </a:r>
                      <a:r>
                        <a:rPr kumimoji="0" lang="fa-IR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2010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43  میلیون کودک(35 میلیون در کشورهای در حال توسعه )چاق یا اضافه وزن دارند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شیوع چاقی از </a:t>
                      </a:r>
                      <a:r>
                        <a:rPr kumimoji="0" lang="fa-IR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1990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از </a:t>
                      </a:r>
                      <a:r>
                        <a:rPr kumimoji="0" lang="fa-IR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4/2٪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به </a:t>
                      </a:r>
                      <a:r>
                        <a:rPr kumimoji="0" lang="fa-IR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6/7٪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در </a:t>
                      </a:r>
                      <a:r>
                        <a:rPr kumimoji="0" lang="fa-IR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2010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رسید و پیشگویی  میشود به</a:t>
                      </a:r>
                      <a:r>
                        <a:rPr kumimoji="0" lang="fa-IR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9/1٪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تا سال </a:t>
                      </a:r>
                      <a:r>
                        <a:rPr kumimoji="0" lang="fa-IR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2020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برسد.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شیوع چاقی در آفریقا: 8/5 ٪  و در آسیا:  4/9 ٪بود ولی تعداد کودکان درگیر با این مشکل در آسیا بیشتر است.</a:t>
                      </a:r>
                      <a:endParaRPr kumimoji="0" lang="en-US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1023" marR="6102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0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B Nazanin" pitchFamily="2" charset="-78"/>
                      </a:endParaRPr>
                    </a:p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B Nazanin" pitchFamily="2" charset="-78"/>
                        </a:rPr>
                        <a:t>Cross-sectional </a:t>
                      </a:r>
                      <a:endParaRPr kumimoji="0" lang="fa-IR" sz="20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B Nazanin" pitchFamily="2" charset="-78"/>
                      </a:endParaRPr>
                    </a:p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fa-IR" sz="2000" b="1" kern="1200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B Nazanin" pitchFamily="2" charset="-78"/>
                      </a:endParaRPr>
                    </a:p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fa-IR" sz="2000" b="1" kern="1200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en-US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Surveys</a:t>
                      </a: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itchFamily="2" charset="-78"/>
                        </a:rPr>
                        <a:t>45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itchFamily="2" charset="-78"/>
                        </a:rPr>
                        <a:t>0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kumimoji="0" lang="fa-IR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144 کشور 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kumimoji="0" lang="fa-IR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کودکان قبل  از دبستان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kumimoji="0" lang="fa-IR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تعاریف </a:t>
                      </a:r>
                      <a:r>
                        <a:rPr kumimoji="0"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WHO</a:t>
                      </a:r>
                    </a:p>
                  </a:txBody>
                  <a:tcPr marL="61023" marR="61023" marT="0" marB="0"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solidFill>
                          <a:srgbClr val="000000"/>
                        </a:solidFill>
                        <a:latin typeface="Times New Roman"/>
                        <a:cs typeface="B Nazanin" pitchFamily="2" charset="-78"/>
                      </a:endParaRPr>
                    </a:p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Global prevalence and trends of</a:t>
                      </a: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overweight and obesity among</a:t>
                      </a: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preschool children</a:t>
                      </a:r>
                    </a:p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endParaRPr kumimoji="0" lang="fa-I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B Nazanin" pitchFamily="2" charset="-78"/>
                      </a:endParaRPr>
                    </a:p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B Nazanin" pitchFamily="2" charset="-78"/>
                        </a:rPr>
                        <a:t>  </a:t>
                      </a:r>
                    </a:p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B641B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B641B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B Nazanin" pitchFamily="2" charset="-78"/>
                        </a:rPr>
                        <a:t>Am J Clin Nutr 2010;92:1257–64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dirty="0" smtClean="0">
                        <a:solidFill>
                          <a:srgbClr val="000000"/>
                        </a:solidFill>
                        <a:latin typeface="Times New Roman"/>
                        <a:cs typeface="B Nazanin" pitchFamily="2" charset="-78"/>
                      </a:endParaRPr>
                    </a:p>
                  </a:txBody>
                  <a:tcPr marL="61023" marR="61023" marT="0" marB="0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849192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محدودیت: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 تعداد کم کش</a:t>
                      </a: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ورهای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پیشرفته (37 در مقابل 413)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بعضی از </a:t>
                      </a:r>
                      <a:r>
                        <a:rPr kumimoji="0"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survey 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ها ی  ملی  به صورت راندوم  انجام نشده بود</a:t>
                      </a:r>
                    </a:p>
                  </a:txBody>
                  <a:tcPr marL="61023" marR="6102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8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63966"/>
              </p:ext>
            </p:extLst>
          </p:nvPr>
        </p:nvGraphicFramePr>
        <p:xfrm>
          <a:off x="-1" y="381001"/>
          <a:ext cx="9144002" cy="64769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{0E3FDE45-AF77-4B5C-9715-49D594BDF05E}</a:tableStyleId>
              </a:tblPr>
              <a:tblGrid>
                <a:gridCol w="5487700"/>
                <a:gridCol w="1590639"/>
                <a:gridCol w="2065663"/>
              </a:tblGrid>
              <a:tr h="1429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C00000"/>
                          </a:solidFill>
                          <a:effectLst/>
                          <a:cs typeface="B Nazanin" pitchFamily="2" charset="-78"/>
                        </a:rPr>
                        <a:t>نتایج</a:t>
                      </a:r>
                      <a:r>
                        <a:rPr lang="ar-SA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6756" marR="567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حجم </a:t>
                      </a:r>
                      <a:r>
                        <a:rPr lang="ar-SA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و جمعیت مطالعه 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6756" marR="567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سال</a:t>
                      </a:r>
                      <a:r>
                        <a:rPr lang="fa-IR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و</a:t>
                      </a:r>
                      <a:r>
                        <a:rPr lang="ar-SA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محل</a:t>
                      </a:r>
                      <a:r>
                        <a:rPr lang="fa-IR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طراحی مطالعه</a:t>
                      </a:r>
                      <a:endParaRPr lang="fa-IR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6756" marR="56756" marT="0" marB="0"/>
                </a:tc>
              </a:tr>
              <a:tr h="5047342">
                <a:tc>
                  <a:txBody>
                    <a:bodyPr/>
                    <a:lstStyle/>
                    <a:p>
                      <a:pPr rtl="1"/>
                      <a:endParaRPr lang="fa-IR" sz="1800" b="1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r" rtl="1"/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شیوع چاقی در کودکان و نوجوانان در 2010-2009 </a:t>
                      </a:r>
                      <a:r>
                        <a:rPr kumimoji="0"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16/9٪     بوده که نسبت به 2008-2007 تغییری نکرده است . </a:t>
                      </a:r>
                    </a:p>
                    <a:p>
                      <a:pPr algn="r" rtl="1"/>
                      <a:endParaRPr kumimoji="0" lang="fa-IR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r" rtl="1"/>
                      <a:endParaRPr kumimoji="0" lang="fa-IR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r" rtl="1"/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آنالیز روند 12 سال :افزایش شیوع چاقی در پسران  را نشان  داده است ولی در دختران تفاوت معنی داری دیده نشد</a:t>
                      </a:r>
                    </a:p>
                    <a:p>
                      <a:pPr algn="r" rtl="1"/>
                      <a:endParaRPr kumimoji="0" lang="fa-IR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r" rtl="1"/>
                      <a:endParaRPr kumimoji="0" lang="fa-IR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r" rtl="1"/>
                      <a:r>
                        <a:rPr kumimoji="0"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    </a:t>
                      </a:r>
                      <a:r>
                        <a:rPr kumimoji="0"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 </a:t>
                      </a:r>
                    </a:p>
                    <a:p>
                      <a:pPr algn="r" rtl="1"/>
                      <a:endParaRPr kumimoji="0" lang="en-US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56756" marR="56756" marT="0" marB="0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NHANES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Cross-sectional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Arial" pitchFamily="34" charset="0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B Nazanin" pitchFamily="2" charset="-78"/>
                        </a:rPr>
                        <a:t>N=4111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B Nazanin" pitchFamily="2" charset="-78"/>
                        </a:rPr>
                        <a:t>age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B Nazanin" pitchFamily="2" charset="-78"/>
                        </a:rPr>
                        <a:t> birth to19</a:t>
                      </a:r>
                    </a:p>
                  </a:txBody>
                  <a:tcPr marL="56756" marR="56756" marT="0" marB="0"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marL="10972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Prevalence of obesity and trends in body mass index </a:t>
                      </a:r>
                    </a:p>
                    <a:p>
                      <a:pPr marL="10972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among US children and adolescents, 1999-2010</a:t>
                      </a:r>
                    </a:p>
                    <a:p>
                      <a:pPr marL="365760" marR="0" lvl="0" indent="-25603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Char char=""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B Nazanin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B641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JAMA. 2012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B Nazanin" pitchFamily="2" charset="-78"/>
                        </a:rPr>
                        <a:t> </a:t>
                      </a:r>
                    </a:p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Nazanin" pitchFamily="2" charset="-78"/>
                        </a:rPr>
                        <a:t> </a:t>
                      </a:r>
                    </a:p>
                  </a:txBody>
                  <a:tcPr marL="56756" marR="56756" marT="0" marB="0"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The Lancet">
            <a:hlinkClick r:id="rId2" tooltip="The Lancet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574713"/>
            <a:ext cx="31051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137216"/>
              </p:ext>
            </p:extLst>
          </p:nvPr>
        </p:nvGraphicFramePr>
        <p:xfrm>
          <a:off x="0" y="381000"/>
          <a:ext cx="9144000" cy="637145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429815"/>
                <a:gridCol w="1794800"/>
                <a:gridCol w="2919385"/>
              </a:tblGrid>
              <a:tr h="9642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نتایج </a:t>
                      </a:r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و بحث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حجم </a:t>
                      </a:r>
                      <a:r>
                        <a:rPr lang="ar-S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و جمعیت مطالعه 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نام </a:t>
                      </a:r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B Nazanin" pitchFamily="2" charset="-78"/>
                        </a:rPr>
                        <a:t>٬</a:t>
                      </a: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سال</a:t>
                      </a:r>
                      <a:r>
                        <a:rPr lang="ar-S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، محل </a:t>
                      </a: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مطالعه 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1023" marR="61023" marT="0" marB="0"/>
                </a:tc>
              </a:tr>
              <a:tr h="5319893">
                <a:tc>
                  <a:txBody>
                    <a:bodyPr/>
                    <a:lstStyle/>
                    <a:p>
                      <a:pPr rtl="1"/>
                      <a:endParaRPr lang="fa-IR" sz="1800" kern="1200" dirty="0" smtClean="0">
                        <a:effectLst/>
                        <a:cs typeface="B Nazanin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A299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20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شیوع چاقی در طی سال‌های 1985 تا 2005،   به ترتیب  0/65%، 4/3%، 5/2% و 8/5%  گزارش گردید</a:t>
                      </a:r>
                      <a:endParaRPr kumimoji="0" lang="fa-IR" sz="20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1023" marR="6102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400" dirty="0" smtClean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A299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20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مطالعات مقطعی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A299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20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متناوب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effectLst/>
                          <a:latin typeface="Times New Roman"/>
                          <a:ea typeface="Calibri"/>
                          <a:cs typeface="B Nazanin" pitchFamily="2" charset="-78"/>
                        </a:rPr>
                        <a:t>975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B Nazanin" pitchFamily="2" charset="-78"/>
                        </a:rPr>
                        <a:t>n=</a:t>
                      </a:r>
                      <a:endParaRPr lang="fa-IR" sz="2400" dirty="0" smtClean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ctr"/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B Nazanin" pitchFamily="2" charset="-78"/>
                        </a:rPr>
                        <a:t>Age</a:t>
                      </a:r>
                      <a:r>
                        <a:rPr lang="fa-IR" sz="2400" dirty="0" smtClean="0">
                          <a:effectLst/>
                          <a:latin typeface="Times New Roman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B Nazanin" pitchFamily="2" charset="-78"/>
                        </a:rPr>
                        <a:t>:</a:t>
                      </a:r>
                      <a:r>
                        <a:rPr lang="fa-IR" sz="2400" dirty="0" smtClean="0">
                          <a:effectLst/>
                          <a:latin typeface="Times New Roman"/>
                          <a:ea typeface="Calibri"/>
                          <a:cs typeface="B Nazanin" pitchFamily="2" charset="-78"/>
                        </a:rPr>
                        <a:t>  13-6</a:t>
                      </a:r>
                      <a:endParaRPr kumimoji="0" lang="en-US" sz="24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B Nazanin" pitchFamily="2" charset="-78"/>
                      </a:endParaRPr>
                    </a:p>
                  </a:txBody>
                  <a:tcPr marL="61023" marR="61023" marT="0" marB="0"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cs typeface="B Nazanin" pitchFamily="2" charset="-78"/>
                        </a:rPr>
                        <a:t>Study on the trend of obesity prevalence among primary and middle school students in Beijing, from 1985 to 200</a:t>
                      </a:r>
                      <a:r>
                        <a:rPr lang="en-US" sz="2400" b="1" dirty="0" smtClean="0">
                          <a:cs typeface="B Nazanin" pitchFamily="2" charset="-78"/>
                        </a:rPr>
                        <a:t>5</a:t>
                      </a:r>
                      <a:endParaRPr lang="fa-IR" sz="24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fa-IR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cs typeface="B Nazanin" pitchFamily="2" charset="-78"/>
                        </a:rPr>
                        <a:t> 2008 </a:t>
                      </a:r>
                      <a:endParaRPr lang="fa-I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  <a:hlinkClick r:id="" action="ppaction://hlinkfile" tooltip="Zhonghua liu xing bing xue za zhi = Zhonghua liuxingbingxue zazhi.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  <a:hlinkClick r:id="" action="ppaction://hlinkfile" tooltip="Zhonghua liu xing bing xue za zhi = Zhonghua liuxingbingxue zazhi.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  <a:hlinkClick r:id="" action="ppaction://hlinkfile" tooltip="Zhonghua liu xing bing xue za zhi = Zhonghua liuxingbingxue zazhi.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  <a:hlinkClick r:id="" action="ppaction://hlinkfile" tooltip="Zhonghua liu xing bing xue za zhi = Zhonghua liuxingbingxue zazhi.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ZhZhonghua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 Liu Xing Bing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Xue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Za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i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  <a:hlinkClick r:id="" action="ppaction://hlinkfile" tooltip="Zhonghua liu xing bing xue za zhi = Zhonghua liuxingbingxue zazhi.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2008 </a:t>
                      </a:r>
                      <a:r>
                        <a:rPr lang="en-US" sz="1400" b="1" dirty="0" smtClean="0">
                          <a:cs typeface="B Nazanin" pitchFamily="2" charset="-78"/>
                        </a:rPr>
                        <a:t>May;29(5):469-72</a:t>
                      </a:r>
                      <a:endParaRPr kumimoji="0" lang="en-US" sz="1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1023" marR="61023" marT="0" marB="0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3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3071</TotalTime>
  <Words>4296</Words>
  <Application>Microsoft Office PowerPoint</Application>
  <PresentationFormat>On-screen Show (4:3)</PresentationFormat>
  <Paragraphs>980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_MRT_Khodkar</vt:lpstr>
      <vt:lpstr>2  Davat</vt:lpstr>
      <vt:lpstr>Arial</vt:lpstr>
      <vt:lpstr>B Davat</vt:lpstr>
      <vt:lpstr>B Elm Border</vt:lpstr>
      <vt:lpstr>B Koodak</vt:lpstr>
      <vt:lpstr>B Mitra</vt:lpstr>
      <vt:lpstr>B Nazanin</vt:lpstr>
      <vt:lpstr>B Titr</vt:lpstr>
      <vt:lpstr>B Traffic</vt:lpstr>
      <vt:lpstr>B Zar</vt:lpstr>
      <vt:lpstr>Calibri</vt:lpstr>
      <vt:lpstr>Garamond</vt:lpstr>
      <vt:lpstr>Gill Sans MT</vt:lpstr>
      <vt:lpstr>Tahoma</vt:lpstr>
      <vt:lpstr>Times New Roman</vt:lpstr>
      <vt:lpstr>Traditional Arabic</vt:lpstr>
      <vt:lpstr>Trebuchet MS</vt:lpstr>
      <vt:lpstr>Wingdings</vt:lpstr>
      <vt:lpstr>Wingdings 3</vt:lpstr>
      <vt:lpstr>Clarity</vt:lpstr>
      <vt:lpstr>1_Clarity</vt:lpstr>
      <vt:lpstr> به نام خدا  شاد باش میلاد امیر مومنان و روز معلم</vt:lpstr>
      <vt:lpstr> بررسی سیر طبیعی چاقی در کودکان و نوجوانان مطالعه قند و لیپید تهران (پیگیری 10 ساله)</vt:lpstr>
      <vt:lpstr>بیان مسئله             </vt:lpstr>
      <vt:lpstr>بیان مسئله                                         </vt:lpstr>
      <vt:lpstr>PowerPoint Presentation</vt:lpstr>
      <vt:lpstr>مروری بر متون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ادامه روش اجرا</vt:lpstr>
      <vt:lpstr>تعریف واژه ها                                      </vt:lpstr>
      <vt:lpstr>PowerPoint Presentation</vt:lpstr>
      <vt:lpstr>تجزيه و تحليل داده ها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نقاط قوت این مطالعه</vt:lpstr>
      <vt:lpstr>محدودیت های این مطالعه    </vt:lpstr>
      <vt:lpstr> پیشنهادات  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conferance</cp:lastModifiedBy>
  <cp:revision>452</cp:revision>
  <dcterms:created xsi:type="dcterms:W3CDTF">2014-09-25T11:56:21Z</dcterms:created>
  <dcterms:modified xsi:type="dcterms:W3CDTF">2015-05-04T04:22:37Z</dcterms:modified>
</cp:coreProperties>
</file>