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70"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F6E63-AD73-420A-9D0D-67DC8ED0D7C4}" type="datetimeFigureOut">
              <a:rPr lang="en-US" smtClean="0"/>
              <a:pPr/>
              <a:t>4/23/2019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E560F-2768-4ED5-9DF0-8FD88FE98E70}" type="slidenum">
              <a:rPr lang="en-US" smtClean="0"/>
              <a:pPr/>
              <a:t>‹#›</a:t>
            </a:fld>
            <a:endParaRPr lang="en-US"/>
          </a:p>
        </p:txBody>
      </p:sp>
    </p:spTree>
    <p:extLst>
      <p:ext uri="{BB962C8B-B14F-4D97-AF65-F5344CB8AC3E}">
        <p14:creationId xmlns:p14="http://schemas.microsoft.com/office/powerpoint/2010/main" val="356983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371600" y="1143000"/>
            <a:ext cx="4114800" cy="3086100"/>
          </a:xfrm>
          <a:ln/>
        </p:spPr>
      </p:sp>
      <p:sp>
        <p:nvSpPr>
          <p:cNvPr id="8195" name="Notes Placeholder 2"/>
          <p:cNvSpPr>
            <a:spLocks noGrp="1"/>
          </p:cNvSpPr>
          <p:nvPr>
            <p:ph type="body" idx="1"/>
          </p:nvPr>
        </p:nvSpPr>
        <p:spPr>
          <a:noFill/>
        </p:spPr>
        <p:txBody>
          <a:bodyPr/>
          <a:lstStyle/>
          <a:p>
            <a:endParaRPr lang="en-US" altLang="en-US" smtClean="0"/>
          </a:p>
        </p:txBody>
      </p:sp>
      <p:sp>
        <p:nvSpPr>
          <p:cNvPr id="81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EE289AA-4787-4EDE-882C-020D64FB38AF}" type="slidenum">
              <a:rPr lang="en-US" altLang="en-US" smtClean="0"/>
              <a:pPr/>
              <a:t>1</a:t>
            </a:fld>
            <a:endParaRPr lang="en-US" altLang="en-US" smtClean="0"/>
          </a:p>
        </p:txBody>
      </p:sp>
    </p:spTree>
    <p:extLst>
      <p:ext uri="{BB962C8B-B14F-4D97-AF65-F5344CB8AC3E}">
        <p14:creationId xmlns:p14="http://schemas.microsoft.com/office/powerpoint/2010/main" val="160661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10BA34B-65C6-4771-86E3-B3CFE230CBCA}" type="datetimeFigureOut">
              <a:rPr lang="en-US" smtClean="0"/>
              <a:pPr/>
              <a:t>4/23/2019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D34C0F4-ECA9-4058-AF0C-F0D534CBF6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0BA34B-65C6-4771-86E3-B3CFE230CBCA}" type="datetimeFigureOut">
              <a:rPr lang="en-US" smtClean="0"/>
              <a:pPr/>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4C0F4-ECA9-4058-AF0C-F0D534CBF6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0BA34B-65C6-4771-86E3-B3CFE230CBCA}" type="datetimeFigureOut">
              <a:rPr lang="en-US" smtClean="0"/>
              <a:pPr/>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4C0F4-ECA9-4058-AF0C-F0D534CBF6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0BA34B-65C6-4771-86E3-B3CFE230CBCA}" type="datetimeFigureOut">
              <a:rPr lang="en-US" smtClean="0"/>
              <a:pPr/>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4C0F4-ECA9-4058-AF0C-F0D534CBF6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0BA34B-65C6-4771-86E3-B3CFE230CBCA}" type="datetimeFigureOut">
              <a:rPr lang="en-US" smtClean="0"/>
              <a:pPr/>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4C0F4-ECA9-4058-AF0C-F0D534CBF6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0BA34B-65C6-4771-86E3-B3CFE230CBCA}" type="datetimeFigureOut">
              <a:rPr lang="en-US" smtClean="0"/>
              <a:pPr/>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4C0F4-ECA9-4058-AF0C-F0D534CBF6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10BA34B-65C6-4771-86E3-B3CFE230CBCA}" type="datetimeFigureOut">
              <a:rPr lang="en-US" smtClean="0"/>
              <a:pPr/>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34C0F4-ECA9-4058-AF0C-F0D534CBF6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0BA34B-65C6-4771-86E3-B3CFE230CBCA}" type="datetimeFigureOut">
              <a:rPr lang="en-US" smtClean="0"/>
              <a:pPr/>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34C0F4-ECA9-4058-AF0C-F0D534CBF6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BA34B-65C6-4771-86E3-B3CFE230CBCA}" type="datetimeFigureOut">
              <a:rPr lang="en-US" smtClean="0"/>
              <a:pPr/>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34C0F4-ECA9-4058-AF0C-F0D534CBF6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0BA34B-65C6-4771-86E3-B3CFE230CBCA}" type="datetimeFigureOut">
              <a:rPr lang="en-US" smtClean="0"/>
              <a:pPr/>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4C0F4-ECA9-4058-AF0C-F0D534CBF6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0BA34B-65C6-4771-86E3-B3CFE230CBCA}" type="datetimeFigureOut">
              <a:rPr lang="en-US" smtClean="0"/>
              <a:pPr/>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D34C0F4-ECA9-4058-AF0C-F0D534CBF6E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0BA34B-65C6-4771-86E3-B3CFE230CBCA}" type="datetimeFigureOut">
              <a:rPr lang="en-US" smtClean="0"/>
              <a:pPr/>
              <a:t>4/23/2019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34C0F4-ECA9-4058-AF0C-F0D534CBF6E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3133"/>
            <a:ext cx="9137084" cy="6861133"/>
          </a:xfrm>
        </p:spPr>
      </p:pic>
      <p:sp>
        <p:nvSpPr>
          <p:cNvPr id="7" name="Title 1"/>
          <p:cNvSpPr txBox="1">
            <a:spLocks/>
          </p:cNvSpPr>
          <p:nvPr/>
        </p:nvSpPr>
        <p:spPr>
          <a:xfrm>
            <a:off x="1967025" y="190367"/>
            <a:ext cx="5203031" cy="10453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smtClean="0">
                <a:solidFill>
                  <a:srgbClr val="FFFF00"/>
                </a:solidFill>
                <a:latin typeface="Lucida Calligraphy" panose="03010101010101010101" pitchFamily="66" charset="0"/>
              </a:rPr>
              <a:t>In the name of God </a:t>
            </a:r>
          </a:p>
        </p:txBody>
      </p:sp>
    </p:spTree>
    <p:extLst>
      <p:ext uri="{BB962C8B-B14F-4D97-AF65-F5344CB8AC3E}">
        <p14:creationId xmlns:p14="http://schemas.microsoft.com/office/powerpoint/2010/main" val="2662571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All recommendations in management of this patient are based on  ATA </a:t>
            </a:r>
            <a:r>
              <a:rPr lang="en-US" sz="3600" dirty="0" err="1" smtClean="0">
                <a:latin typeface="Times New Roman" panose="02020603050405020304" pitchFamily="18" charset="0"/>
                <a:cs typeface="Times New Roman" panose="02020603050405020304" pitchFamily="18" charset="0"/>
              </a:rPr>
              <a:t>guidline</a:t>
            </a:r>
            <a:r>
              <a:rPr lang="en-US" sz="3600" dirty="0" smtClean="0">
                <a:latin typeface="Times New Roman" panose="02020603050405020304" pitchFamily="18" charset="0"/>
                <a:cs typeface="Times New Roman" panose="02020603050405020304" pitchFamily="18" charset="0"/>
              </a:rPr>
              <a:t> 2015   </a:t>
            </a:r>
            <a:r>
              <a:rPr lang="en-US" sz="3600" dirty="0" err="1" smtClean="0">
                <a:latin typeface="Times New Roman" panose="02020603050405020304" pitchFamily="18" charset="0"/>
                <a:cs typeface="Times New Roman" panose="02020603050405020304" pitchFamily="18" charset="0"/>
              </a:rPr>
              <a:t>untile</a:t>
            </a:r>
            <a:r>
              <a:rPr lang="en-US" sz="3600" dirty="0" smtClean="0">
                <a:latin typeface="Times New Roman" panose="02020603050405020304" pitchFamily="18" charset="0"/>
                <a:cs typeface="Times New Roman" panose="02020603050405020304" pitchFamily="18" charset="0"/>
              </a:rPr>
              <a:t> mentioned otherwise</a:t>
            </a:r>
          </a:p>
          <a:p>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What should we do in follow up of this patient ?</a:t>
            </a:r>
            <a:endParaRPr lang="en-US" sz="3600" b="1"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altLang="en-US" sz="3200" dirty="0" err="1" smtClean="0">
                <a:latin typeface="Times New Roman" panose="02020603050405020304" pitchFamily="18" charset="0"/>
                <a:cs typeface="Times New Roman" panose="02020603050405020304" pitchFamily="18" charset="0"/>
              </a:rPr>
              <a:t>Measurment</a:t>
            </a:r>
            <a:r>
              <a:rPr lang="en-US" altLang="en-US" sz="3200" dirty="0" smtClean="0">
                <a:latin typeface="Times New Roman" panose="02020603050405020304" pitchFamily="18" charset="0"/>
                <a:cs typeface="Times New Roman" panose="02020603050405020304" pitchFamily="18" charset="0"/>
              </a:rPr>
              <a:t> of thyroid function tests                                   ( normalization of TSH)</a:t>
            </a:r>
          </a:p>
          <a:p>
            <a:r>
              <a:rPr lang="en-US" altLang="en-US" sz="3200" dirty="0" smtClean="0">
                <a:latin typeface="Times New Roman" panose="02020603050405020304" pitchFamily="18" charset="0"/>
                <a:cs typeface="Times New Roman" panose="02020603050405020304" pitchFamily="18" charset="0"/>
              </a:rPr>
              <a:t>Measurement of </a:t>
            </a:r>
            <a:r>
              <a:rPr lang="en-US" altLang="en-US" sz="3200" dirty="0" err="1" smtClean="0">
                <a:latin typeface="Times New Roman" panose="02020603050405020304" pitchFamily="18" charset="0"/>
                <a:cs typeface="Times New Roman" panose="02020603050405020304" pitchFamily="18" charset="0"/>
              </a:rPr>
              <a:t>calcitonin</a:t>
            </a:r>
            <a:r>
              <a:rPr lang="en-US" altLang="en-US" sz="3200" dirty="0" smtClean="0">
                <a:latin typeface="Times New Roman" panose="02020603050405020304" pitchFamily="18" charset="0"/>
                <a:cs typeface="Times New Roman" panose="02020603050405020304" pitchFamily="18" charset="0"/>
              </a:rPr>
              <a:t>(</a:t>
            </a:r>
            <a:r>
              <a:rPr lang="en-US" altLang="en-US" sz="3200" dirty="0" err="1" smtClean="0">
                <a:latin typeface="Times New Roman" panose="02020603050405020304" pitchFamily="18" charset="0"/>
                <a:cs typeface="Times New Roman" panose="02020603050405020304" pitchFamily="18" charset="0"/>
              </a:rPr>
              <a:t>Ctn</a:t>
            </a:r>
            <a:r>
              <a:rPr lang="en-US" altLang="en-US" sz="3200" dirty="0" smtClean="0">
                <a:latin typeface="Times New Roman" panose="02020603050405020304" pitchFamily="18" charset="0"/>
                <a:cs typeface="Times New Roman" panose="02020603050405020304" pitchFamily="18" charset="0"/>
              </a:rPr>
              <a:t>) and </a:t>
            </a:r>
            <a:r>
              <a:rPr lang="en-US" altLang="en-US" sz="3200" dirty="0" err="1" smtClean="0">
                <a:latin typeface="Times New Roman" panose="02020603050405020304" pitchFamily="18" charset="0"/>
                <a:cs typeface="Times New Roman" panose="02020603050405020304" pitchFamily="18" charset="0"/>
              </a:rPr>
              <a:t>carcinoembryonic</a:t>
            </a:r>
            <a:r>
              <a:rPr lang="en-US" altLang="en-US" sz="3200" dirty="0" smtClean="0">
                <a:latin typeface="Times New Roman" panose="02020603050405020304" pitchFamily="18" charset="0"/>
                <a:cs typeface="Times New Roman" panose="02020603050405020304" pitchFamily="18" charset="0"/>
              </a:rPr>
              <a:t> antigen(CEA)</a:t>
            </a:r>
          </a:p>
          <a:p>
            <a:r>
              <a:rPr lang="en-US" altLang="en-US" sz="3200" dirty="0" smtClean="0">
                <a:latin typeface="Times New Roman" panose="02020603050405020304" pitchFamily="18" charset="0"/>
                <a:cs typeface="Times New Roman" panose="02020603050405020304" pitchFamily="18" charset="0"/>
              </a:rPr>
              <a:t>Neck ultrasound(US)</a:t>
            </a:r>
          </a:p>
          <a:p>
            <a:r>
              <a:rPr lang="en-US" altLang="en-US" sz="3200" dirty="0" smtClean="0">
                <a:latin typeface="Times New Roman" panose="02020603050405020304" pitchFamily="18" charset="0"/>
                <a:cs typeface="Times New Roman" panose="02020603050405020304" pitchFamily="18" charset="0"/>
              </a:rPr>
              <a:t>Genetic </a:t>
            </a:r>
            <a:r>
              <a:rPr lang="en-US" altLang="en-US" sz="3200" dirty="0" err="1" smtClean="0">
                <a:latin typeface="Times New Roman" panose="02020603050405020304" pitchFamily="18" charset="0"/>
                <a:cs typeface="Times New Roman" panose="02020603050405020304" pitchFamily="18" charset="0"/>
              </a:rPr>
              <a:t>councelling</a:t>
            </a:r>
            <a:r>
              <a:rPr lang="en-US" altLang="en-US" sz="3200" dirty="0" smtClean="0">
                <a:latin typeface="Times New Roman" panose="02020603050405020304" pitchFamily="18" charset="0"/>
                <a:cs typeface="Times New Roman" panose="02020603050405020304" pitchFamily="18" charset="0"/>
              </a:rPr>
              <a:t> and genetic testing for mutation in RET proto-</a:t>
            </a:r>
            <a:r>
              <a:rPr lang="en-US" altLang="en-US" sz="3200" dirty="0" err="1" smtClean="0">
                <a:latin typeface="Times New Roman" panose="02020603050405020304" pitchFamily="18" charset="0"/>
                <a:cs typeface="Times New Roman" panose="02020603050405020304" pitchFamily="18" charset="0"/>
              </a:rPr>
              <a:t>oncogen</a:t>
            </a:r>
            <a:endParaRPr lang="en-US" altLang="en-US" sz="3200" dirty="0" smtClean="0">
              <a:latin typeface="Times New Roman" panose="02020603050405020304" pitchFamily="18" charset="0"/>
              <a:cs typeface="Times New Roman" panose="02020603050405020304" pitchFamily="18" charset="0"/>
            </a:endParaRPr>
          </a:p>
          <a:p>
            <a:endParaRPr lang="en-US" altLang="en-US" sz="3200" dirty="0" smtClean="0">
              <a:latin typeface="Times New Roman" panose="02020603050405020304" pitchFamily="18" charset="0"/>
              <a:cs typeface="Times New Roman" panose="02020603050405020304" pitchFamily="18" charset="0"/>
            </a:endParaRP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b="1" dirty="0" smtClean="0">
                <a:solidFill>
                  <a:schemeClr val="accent1">
                    <a:lumMod val="50000"/>
                  </a:schemeClr>
                </a:solidFill>
                <a:latin typeface="Times New Roman" panose="02020603050405020304" pitchFamily="18" charset="0"/>
                <a:cs typeface="Times New Roman" panose="02020603050405020304" pitchFamily="18" charset="0"/>
              </a:rPr>
              <a:t>The results in our patient were as follows:</a:t>
            </a:r>
            <a:endParaRPr lang="en-US" sz="4000" b="1"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altLang="en-US" sz="3600" dirty="0" err="1" smtClean="0">
                <a:latin typeface="Times New Roman" panose="02020603050405020304" pitchFamily="18" charset="0"/>
                <a:cs typeface="Times New Roman" panose="02020603050405020304" pitchFamily="18" charset="0"/>
              </a:rPr>
              <a:t>Ctn</a:t>
            </a:r>
            <a:r>
              <a:rPr lang="en-US" altLang="en-US" sz="3600" dirty="0" smtClean="0">
                <a:latin typeface="Times New Roman" panose="02020603050405020304" pitchFamily="18" charset="0"/>
                <a:cs typeface="Times New Roman" panose="02020603050405020304" pitchFamily="18" charset="0"/>
              </a:rPr>
              <a:t>   191 pg/ml (↑)</a:t>
            </a:r>
          </a:p>
          <a:p>
            <a:r>
              <a:rPr lang="en-US" altLang="en-US" sz="3600" dirty="0" smtClean="0">
                <a:latin typeface="Times New Roman" panose="02020603050405020304" pitchFamily="18" charset="0"/>
                <a:cs typeface="Times New Roman" panose="02020603050405020304" pitchFamily="18" charset="0"/>
              </a:rPr>
              <a:t>CEA   6.1( ↑ )</a:t>
            </a:r>
          </a:p>
          <a:p>
            <a:r>
              <a:rPr lang="en-US" altLang="en-US" sz="3600" dirty="0" smtClean="0">
                <a:latin typeface="Times New Roman" panose="02020603050405020304" pitchFamily="18" charset="0"/>
                <a:cs typeface="Times New Roman" panose="02020603050405020304" pitchFamily="18" charset="0"/>
              </a:rPr>
              <a:t>Neck US : a 5 mm lymph node in </a:t>
            </a:r>
            <a:r>
              <a:rPr lang="en-US" altLang="en-US" sz="3600" dirty="0" err="1" smtClean="0">
                <a:latin typeface="Times New Roman" panose="02020603050405020304" pitchFamily="18" charset="0"/>
                <a:cs typeface="Times New Roman" panose="02020603050405020304" pitchFamily="18" charset="0"/>
              </a:rPr>
              <a:t>submental</a:t>
            </a:r>
            <a:r>
              <a:rPr lang="en-US" altLang="en-US" sz="3600" dirty="0" smtClean="0">
                <a:latin typeface="Times New Roman" panose="02020603050405020304" pitchFamily="18" charset="0"/>
                <a:cs typeface="Times New Roman" panose="02020603050405020304" pitchFamily="18" charset="0"/>
              </a:rPr>
              <a:t> area </a:t>
            </a:r>
          </a:p>
          <a:p>
            <a:r>
              <a:rPr lang="en-US" altLang="en-US" sz="3600" dirty="0" smtClean="0">
                <a:latin typeface="Times New Roman" panose="02020603050405020304" pitchFamily="18" charset="0"/>
                <a:cs typeface="Times New Roman" panose="02020603050405020304" pitchFamily="18" charset="0"/>
              </a:rPr>
              <a:t>Genetic testing : c.2370 (p.Leu790Phe) or (</a:t>
            </a:r>
            <a:r>
              <a:rPr lang="en-US" altLang="en-US" sz="3600" dirty="0" smtClean="0">
                <a:solidFill>
                  <a:srgbClr val="C00000"/>
                </a:solidFill>
                <a:latin typeface="Times New Roman" panose="02020603050405020304" pitchFamily="18" charset="0"/>
                <a:cs typeface="Times New Roman" panose="02020603050405020304" pitchFamily="18" charset="0"/>
              </a:rPr>
              <a:t>L790F</a:t>
            </a:r>
            <a:r>
              <a:rPr lang="en-US" altLang="en-US" sz="3600" dirty="0" smtClean="0">
                <a:latin typeface="Times New Roman" panose="02020603050405020304" pitchFamily="18" charset="0"/>
                <a:cs typeface="Times New Roman" panose="02020603050405020304" pitchFamily="18" charset="0"/>
              </a:rPr>
              <a:t>)</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smtClean="0">
                <a:solidFill>
                  <a:schemeClr val="accent1">
                    <a:lumMod val="50000"/>
                  </a:schemeClr>
                </a:solidFill>
                <a:latin typeface="Times New Roman" panose="02020603050405020304" pitchFamily="18" charset="0"/>
                <a:cs typeface="Times New Roman" panose="02020603050405020304" pitchFamily="18" charset="0"/>
              </a:rPr>
              <a:t> the known </a:t>
            </a:r>
            <a:r>
              <a:rPr lang="en-US" altLang="en-US" sz="3200" b="1" dirty="0" err="1" smtClean="0">
                <a:solidFill>
                  <a:schemeClr val="accent1">
                    <a:lumMod val="50000"/>
                  </a:schemeClr>
                </a:solidFill>
                <a:latin typeface="Times New Roman" panose="02020603050405020304" pitchFamily="18" charset="0"/>
                <a:cs typeface="Times New Roman" panose="02020603050405020304" pitchFamily="18" charset="0"/>
              </a:rPr>
              <a:t>germline</a:t>
            </a:r>
            <a:r>
              <a:rPr lang="en-US" altLang="en-US" sz="3200" b="1" dirty="0" smtClean="0">
                <a:solidFill>
                  <a:schemeClr val="accent1">
                    <a:lumMod val="50000"/>
                  </a:schemeClr>
                </a:solidFill>
                <a:latin typeface="Times New Roman" panose="02020603050405020304" pitchFamily="18" charset="0"/>
                <a:cs typeface="Times New Roman" panose="02020603050405020304" pitchFamily="18" charset="0"/>
              </a:rPr>
              <a:t> mutations in the RET gene and their associated human diseases</a:t>
            </a:r>
            <a:endParaRPr lang="en-US" sz="3200" dirty="0">
              <a:solidFill>
                <a:schemeClr val="accent1">
                  <a:lumMod val="50000"/>
                </a:schemeClr>
              </a:solidFill>
            </a:endParaRPr>
          </a:p>
        </p:txBody>
      </p:sp>
      <p:pic>
        <p:nvPicPr>
          <p:cNvPr id="4" name="Picture 7" descr="Cove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0" y="1981200"/>
            <a:ext cx="6078284" cy="463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inus 5"/>
          <p:cNvSpPr/>
          <p:nvPr/>
        </p:nvSpPr>
        <p:spPr>
          <a:xfrm>
            <a:off x="2667000" y="4724400"/>
            <a:ext cx="381000" cy="45719"/>
          </a:xfrm>
          <a:prstGeom prst="mathMinus">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a:off x="4038600" y="4724400"/>
            <a:ext cx="381000" cy="45719"/>
          </a:xfrm>
          <a:prstGeom prst="mathMinus">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4419600" y="4724400"/>
            <a:ext cx="381000" cy="45719"/>
          </a:xfrm>
          <a:prstGeom prst="mathMinus">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11"/>
          <p:cNvSpPr/>
          <p:nvPr/>
        </p:nvSpPr>
        <p:spPr>
          <a:xfrm>
            <a:off x="2667000" y="5867400"/>
            <a:ext cx="457200" cy="76200"/>
          </a:xfrm>
          <a:prstGeom prst="mathMinus">
            <a:avLst/>
          </a:prstGeom>
          <a:solidFill>
            <a:srgbClr val="FFFF00"/>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2667000" y="5410200"/>
            <a:ext cx="457200" cy="76200"/>
          </a:xfrm>
          <a:prstGeom prst="mathMinus">
            <a:avLst/>
          </a:prstGeom>
          <a:solidFill>
            <a:srgbClr val="FFFF00"/>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4724400" y="5410200"/>
            <a:ext cx="457200" cy="76200"/>
          </a:xfrm>
          <a:prstGeom prst="mathMinus">
            <a:avLst/>
          </a:prstGeom>
          <a:solidFill>
            <a:srgbClr val="FFFF00"/>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14"/>
          <p:cNvSpPr/>
          <p:nvPr/>
        </p:nvSpPr>
        <p:spPr>
          <a:xfrm>
            <a:off x="4724400" y="5867400"/>
            <a:ext cx="457200" cy="76200"/>
          </a:xfrm>
          <a:prstGeom prst="mathMinus">
            <a:avLst/>
          </a:prstGeom>
          <a:solidFill>
            <a:srgbClr val="FFFF00"/>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15"/>
          <p:cNvSpPr/>
          <p:nvPr/>
        </p:nvSpPr>
        <p:spPr>
          <a:xfrm>
            <a:off x="2590800" y="3810000"/>
            <a:ext cx="990600" cy="76200"/>
          </a:xfrm>
          <a:prstGeom prst="mathMinus">
            <a:avLst/>
          </a:prstGeom>
          <a:solidFill>
            <a:srgbClr val="7030A0"/>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Brace 16"/>
          <p:cNvSpPr/>
          <p:nvPr/>
        </p:nvSpPr>
        <p:spPr>
          <a:xfrm>
            <a:off x="2667000" y="3048000"/>
            <a:ext cx="76200" cy="457200"/>
          </a:xfrm>
          <a:prstGeom prst="leftBrace">
            <a:avLst/>
          </a:prstGeom>
          <a:noFill/>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p:cNvSpPr/>
          <p:nvPr/>
        </p:nvSpPr>
        <p:spPr>
          <a:xfrm>
            <a:off x="1524000" y="62484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600200" y="43434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1143000"/>
          </a:xfrm>
        </p:spPr>
        <p:txBody>
          <a:bodyPr>
            <a:noAutofit/>
          </a:bodyPr>
          <a:lstStyle/>
          <a:p>
            <a:r>
              <a:rPr lang="en-US" altLang="en-US" sz="3600" dirty="0" smtClean="0">
                <a:solidFill>
                  <a:srgbClr val="002060"/>
                </a:solidFill>
                <a:latin typeface="Times New Roman" panose="02020603050405020304" pitchFamily="18" charset="0"/>
                <a:cs typeface="Times New Roman" panose="02020603050405020304" pitchFamily="18" charset="0"/>
              </a:rPr>
              <a:t>What are ATA risk categories based on aggressiveness of MTC and age of appearance of the tumor?</a:t>
            </a:r>
            <a:endParaRPr lang="en-US" sz="3600" dirty="0">
              <a:solidFill>
                <a:srgbClr val="002060"/>
              </a:solidFill>
            </a:endParaRPr>
          </a:p>
        </p:txBody>
      </p:sp>
      <p:sp>
        <p:nvSpPr>
          <p:cNvPr id="3" name="Content Placeholder 2"/>
          <p:cNvSpPr>
            <a:spLocks noGrp="1"/>
          </p:cNvSpPr>
          <p:nvPr>
            <p:ph idx="1"/>
          </p:nvPr>
        </p:nvSpPr>
        <p:spPr>
          <a:xfrm>
            <a:off x="457200" y="2971800"/>
            <a:ext cx="8229600" cy="4389120"/>
          </a:xfrm>
        </p:spPr>
        <p:txBody>
          <a:bodyPr>
            <a:normAutofit/>
          </a:bodyPr>
          <a:lstStyle/>
          <a:p>
            <a:r>
              <a:rPr lang="en-US" altLang="en-US" sz="3200" dirty="0" smtClean="0">
                <a:latin typeface="Times New Roman" panose="02020603050405020304" pitchFamily="18" charset="0"/>
                <a:cs typeface="Times New Roman" panose="02020603050405020304" pitchFamily="18" charset="0"/>
              </a:rPr>
              <a:t>ATA-HST or highest risk ( M918T mutation)</a:t>
            </a:r>
          </a:p>
          <a:p>
            <a:r>
              <a:rPr lang="en-US" altLang="en-US" sz="3200" dirty="0" smtClean="0">
                <a:latin typeface="Times New Roman" panose="02020603050405020304" pitchFamily="18" charset="0"/>
                <a:cs typeface="Times New Roman" panose="02020603050405020304" pitchFamily="18" charset="0"/>
              </a:rPr>
              <a:t>ATA-H or high risk ( C634 , A883F)</a:t>
            </a:r>
          </a:p>
          <a:p>
            <a:r>
              <a:rPr lang="en-US" altLang="en-US" sz="3200" dirty="0" smtClean="0">
                <a:latin typeface="Times New Roman" panose="02020603050405020304" pitchFamily="18" charset="0"/>
                <a:cs typeface="Times New Roman" panose="02020603050405020304" pitchFamily="18" charset="0"/>
              </a:rPr>
              <a:t>ATA-MOD or moderate risk ( mutations other than 3 mutations that mentioned above) </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en-US" sz="4400" dirty="0" smtClean="0">
                <a:solidFill>
                  <a:srgbClr val="002060"/>
                </a:solidFill>
                <a:latin typeface="Times New Roman" panose="02020603050405020304" pitchFamily="18" charset="0"/>
                <a:cs typeface="Times New Roman" panose="02020603050405020304" pitchFamily="18" charset="0"/>
              </a:rPr>
              <a:t>What about the MTC risk category of our patient ?</a:t>
            </a:r>
            <a:endParaRPr lang="en-US" sz="4400"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en-US" sz="3600" dirty="0" smtClean="0">
                <a:latin typeface="Times New Roman" panose="02020603050405020304" pitchFamily="18" charset="0"/>
                <a:cs typeface="Times New Roman" panose="02020603050405020304" pitchFamily="18" charset="0"/>
              </a:rPr>
              <a:t>She had RET mutation in L790F , so her ATA risk category is in ATA-MOD risk </a:t>
            </a:r>
          </a:p>
          <a:p>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143000"/>
            <a:ext cx="8382000" cy="4660843"/>
          </a:xfrm>
        </p:spPr>
      </p:pic>
      <p:sp>
        <p:nvSpPr>
          <p:cNvPr id="5" name="Minus 4"/>
          <p:cNvSpPr/>
          <p:nvPr/>
        </p:nvSpPr>
        <p:spPr>
          <a:xfrm>
            <a:off x="381000" y="3810000"/>
            <a:ext cx="609600" cy="45719"/>
          </a:xfrm>
          <a:prstGeom prst="mathMin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5"/>
          <p:cNvSpPr/>
          <p:nvPr/>
        </p:nvSpPr>
        <p:spPr>
          <a:xfrm>
            <a:off x="1981200" y="3810000"/>
            <a:ext cx="609600" cy="45719"/>
          </a:xfrm>
          <a:prstGeom prst="mathMin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a:off x="2971800" y="3810000"/>
            <a:ext cx="609600" cy="45719"/>
          </a:xfrm>
          <a:prstGeom prst="mathMin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4572000" y="3810000"/>
            <a:ext cx="609600" cy="45719"/>
          </a:xfrm>
          <a:prstGeom prst="mathMin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8"/>
          <p:cNvSpPr/>
          <p:nvPr/>
        </p:nvSpPr>
        <p:spPr>
          <a:xfrm>
            <a:off x="6324600" y="3810000"/>
            <a:ext cx="609600" cy="45719"/>
          </a:xfrm>
          <a:prstGeom prst="mathMinu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9"/>
          <p:cNvSpPr/>
          <p:nvPr/>
        </p:nvSpPr>
        <p:spPr>
          <a:xfrm>
            <a:off x="914400" y="5562600"/>
            <a:ext cx="5029200" cy="76200"/>
          </a:xfrm>
          <a:prstGeom prst="mathMinu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648200" y="3200400"/>
            <a:ext cx="533400" cy="1219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48200" y="4191000"/>
            <a:ext cx="533400" cy="1219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48200" y="4724400"/>
            <a:ext cx="533400" cy="1219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48200" y="3048000"/>
            <a:ext cx="533400" cy="1219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00800" y="3200400"/>
            <a:ext cx="533400" cy="1219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400800" y="4191000"/>
            <a:ext cx="533400" cy="1219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00800" y="4724400"/>
            <a:ext cx="533400" cy="1219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inus 17"/>
          <p:cNvSpPr/>
          <p:nvPr/>
        </p:nvSpPr>
        <p:spPr>
          <a:xfrm>
            <a:off x="381000" y="3276600"/>
            <a:ext cx="609600" cy="4571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inus 18"/>
          <p:cNvSpPr/>
          <p:nvPr/>
        </p:nvSpPr>
        <p:spPr>
          <a:xfrm>
            <a:off x="381000" y="3124200"/>
            <a:ext cx="609600" cy="4571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inus 19"/>
          <p:cNvSpPr/>
          <p:nvPr/>
        </p:nvSpPr>
        <p:spPr>
          <a:xfrm>
            <a:off x="381000" y="4267200"/>
            <a:ext cx="609600" cy="4571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inus 20"/>
          <p:cNvSpPr/>
          <p:nvPr/>
        </p:nvSpPr>
        <p:spPr>
          <a:xfrm>
            <a:off x="381000" y="4800600"/>
            <a:ext cx="609600" cy="45719"/>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r>
              <a:rPr lang="en-US" altLang="en-US" sz="4000" dirty="0" smtClean="0">
                <a:solidFill>
                  <a:schemeClr val="accent2">
                    <a:lumMod val="75000"/>
                  </a:schemeClr>
                </a:solidFill>
                <a:latin typeface="Times New Roman" panose="02020603050405020304" pitchFamily="18" charset="0"/>
                <a:cs typeface="Times New Roman" panose="02020603050405020304" pitchFamily="18" charset="0"/>
              </a:rPr>
              <a:t>What is the next steps in management of this patient ?</a:t>
            </a:r>
            <a:endParaRPr lang="en-US" sz="4000" dirty="0"/>
          </a:p>
        </p:txBody>
      </p:sp>
      <p:sp>
        <p:nvSpPr>
          <p:cNvPr id="3" name="Content Placeholder 2"/>
          <p:cNvSpPr>
            <a:spLocks noGrp="1"/>
          </p:cNvSpPr>
          <p:nvPr>
            <p:ph idx="1"/>
          </p:nvPr>
        </p:nvSpPr>
        <p:spPr>
          <a:xfrm>
            <a:off x="457200" y="2468880"/>
            <a:ext cx="8229600" cy="4389120"/>
          </a:xfrm>
        </p:spPr>
        <p:txBody>
          <a:bodyPr>
            <a:normAutofit/>
          </a:bodyPr>
          <a:lstStyle/>
          <a:p>
            <a:pPr>
              <a:defRPr/>
            </a:pPr>
            <a:r>
              <a:rPr lang="en-US" sz="3600" dirty="0">
                <a:latin typeface="Times New Roman" panose="02020603050405020304" pitchFamily="18" charset="0"/>
                <a:cs typeface="Times New Roman" panose="02020603050405020304" pitchFamily="18" charset="0"/>
              </a:rPr>
              <a:t>Because of hereditary MTC in our patient(FMTC/MEN2A), evaluation for </a:t>
            </a:r>
            <a:r>
              <a:rPr lang="en-US" sz="3600" dirty="0" err="1">
                <a:latin typeface="Times New Roman" panose="02020603050405020304" pitchFamily="18" charset="0"/>
                <a:cs typeface="Times New Roman" panose="02020603050405020304" pitchFamily="18" charset="0"/>
              </a:rPr>
              <a:t>pheochromocytoma</a:t>
            </a:r>
            <a:r>
              <a:rPr lang="en-US" sz="3600" dirty="0">
                <a:latin typeface="Times New Roman" panose="02020603050405020304" pitchFamily="18" charset="0"/>
                <a:cs typeface="Times New Roman" panose="02020603050405020304" pitchFamily="18" charset="0"/>
              </a:rPr>
              <a:t>(PHEO) and hyperparathyroidism(HPTH) was performed.  the results for both </a:t>
            </a:r>
            <a:r>
              <a:rPr lang="en-US" sz="3600" dirty="0" err="1">
                <a:latin typeface="Times New Roman" panose="02020603050405020304" pitchFamily="18" charset="0"/>
                <a:cs typeface="Times New Roman" panose="02020603050405020304" pitchFamily="18" charset="0"/>
              </a:rPr>
              <a:t>lab.tests</a:t>
            </a:r>
            <a:r>
              <a:rPr lang="en-US" sz="3600" dirty="0">
                <a:latin typeface="Times New Roman" panose="02020603050405020304" pitchFamily="18" charset="0"/>
                <a:cs typeface="Times New Roman" panose="02020603050405020304" pitchFamily="18" charset="0"/>
              </a:rPr>
              <a:t> were negative.</a:t>
            </a:r>
          </a:p>
          <a:p>
            <a:pPr marL="0" indent="0">
              <a:buNone/>
              <a:defRPr/>
            </a:pPr>
            <a:endParaRPr lang="en-US" sz="3600" dirty="0">
              <a:latin typeface="Times New Roman" panose="02020603050405020304" pitchFamily="18" charset="0"/>
              <a:cs typeface="Times New Roman" panose="02020603050405020304" pitchFamily="18" charset="0"/>
            </a:endParaRPr>
          </a:p>
          <a:p>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229600" cy="4389120"/>
          </a:xfrm>
        </p:spPr>
        <p:txBody>
          <a:bodyPr>
            <a:noAutofit/>
          </a:bodyPr>
          <a:lstStyle/>
          <a:p>
            <a:r>
              <a:rPr lang="en-US" altLang="en-US" sz="3200" dirty="0" smtClean="0">
                <a:latin typeface="Times New Roman" panose="02020603050405020304" pitchFamily="18" charset="0"/>
                <a:cs typeface="Times New Roman" panose="02020603050405020304" pitchFamily="18" charset="0"/>
              </a:rPr>
              <a:t>Based on </a:t>
            </a:r>
            <a:r>
              <a:rPr lang="en-US" altLang="en-US" sz="3200" dirty="0" err="1" smtClean="0">
                <a:latin typeface="Times New Roman" panose="02020603050405020304" pitchFamily="18" charset="0"/>
                <a:cs typeface="Times New Roman" panose="02020603050405020304" pitchFamily="18" charset="0"/>
              </a:rPr>
              <a:t>Ctn</a:t>
            </a:r>
            <a:r>
              <a:rPr lang="en-US" altLang="en-US" sz="3200" dirty="0" smtClean="0">
                <a:latin typeface="Times New Roman" panose="02020603050405020304" pitchFamily="18" charset="0"/>
                <a:cs typeface="Times New Roman" panose="02020603050405020304" pitchFamily="18" charset="0"/>
              </a:rPr>
              <a:t> level more than </a:t>
            </a:r>
            <a:r>
              <a:rPr lang="en-US" altLang="en-US" sz="3200" dirty="0" smtClean="0">
                <a:solidFill>
                  <a:srgbClr val="C00000"/>
                </a:solidFill>
                <a:latin typeface="Times New Roman" panose="02020603050405020304" pitchFamily="18" charset="0"/>
                <a:cs typeface="Times New Roman" panose="02020603050405020304" pitchFamily="18" charset="0"/>
              </a:rPr>
              <a:t>150 pg/ml</a:t>
            </a:r>
            <a:r>
              <a:rPr lang="en-US" altLang="en-US" sz="3200" dirty="0" smtClean="0">
                <a:latin typeface="Times New Roman" panose="02020603050405020304" pitchFamily="18" charset="0"/>
                <a:cs typeface="Times New Roman" panose="02020603050405020304" pitchFamily="18" charset="0"/>
              </a:rPr>
              <a:t>, the patient evaluated by neck and chest CT, three-phase contrast-enhanced CT of the liver and bone </a:t>
            </a:r>
            <a:r>
              <a:rPr lang="en-US" altLang="en-US" sz="3200" dirty="0" err="1" smtClean="0">
                <a:latin typeface="Times New Roman" panose="02020603050405020304" pitchFamily="18" charset="0"/>
                <a:cs typeface="Times New Roman" panose="02020603050405020304" pitchFamily="18" charset="0"/>
              </a:rPr>
              <a:t>scintigraphy</a:t>
            </a:r>
            <a:r>
              <a:rPr lang="en-US" altLang="en-US" sz="3200" dirty="0" smtClean="0">
                <a:latin typeface="Times New Roman" panose="02020603050405020304" pitchFamily="18" charset="0"/>
                <a:cs typeface="Times New Roman" panose="02020603050405020304" pitchFamily="18" charset="0"/>
              </a:rPr>
              <a:t>( because of complaining from scattered bone pains )</a:t>
            </a:r>
          </a:p>
          <a:p>
            <a:r>
              <a:rPr lang="en-US" altLang="en-US" sz="3200" dirty="0" smtClean="0">
                <a:latin typeface="Times New Roman" panose="02020603050405020304" pitchFamily="18" charset="0"/>
                <a:cs typeface="Times New Roman" panose="02020603050405020304" pitchFamily="18" charset="0"/>
              </a:rPr>
              <a:t> MRI of the pelvis and axial skeleton was not done( because bone complaints was not continued)</a:t>
            </a:r>
          </a:p>
          <a:p>
            <a:r>
              <a:rPr lang="en-US" altLang="en-US" sz="3200" dirty="0" smtClean="0">
                <a:latin typeface="Times New Roman" panose="02020603050405020304" pitchFamily="18" charset="0"/>
                <a:cs typeface="Times New Roman" panose="02020603050405020304" pitchFamily="18" charset="0"/>
              </a:rPr>
              <a:t>Fortunately, all of these evaluations were negative.</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304800" y="4800600"/>
            <a:ext cx="8686800" cy="1828800"/>
          </a:xfrm>
        </p:spPr>
        <p:txBody>
          <a:bodyPr>
            <a:normAutofit/>
          </a:bodyPr>
          <a:lstStyle/>
          <a:p>
            <a:pPr algn="l"/>
            <a:r>
              <a:rPr lang="en-US" altLang="en-US" sz="2000" dirty="0" err="1" smtClean="0">
                <a:solidFill>
                  <a:srgbClr val="FFFF99"/>
                </a:solidFill>
                <a:latin typeface="Times New Roman" panose="02020603050405020304" pitchFamily="18" charset="0"/>
                <a:cs typeface="Times New Roman" panose="02020603050405020304" pitchFamily="18" charset="0"/>
              </a:rPr>
              <a:t>Layegh</a:t>
            </a:r>
            <a:r>
              <a:rPr lang="en-US" altLang="en-US" sz="2000" dirty="0" smtClean="0">
                <a:solidFill>
                  <a:srgbClr val="FFFF99"/>
                </a:solidFill>
                <a:latin typeface="Times New Roman" panose="02020603050405020304" pitchFamily="18" charset="0"/>
                <a:cs typeface="Times New Roman" panose="02020603050405020304" pitchFamily="18" charset="0"/>
              </a:rPr>
              <a:t> p. assistant professor of endocrinology &amp; metabolism</a:t>
            </a:r>
            <a:br>
              <a:rPr lang="en-US" altLang="en-US" sz="2000" dirty="0" smtClean="0">
                <a:solidFill>
                  <a:srgbClr val="FFFF99"/>
                </a:solidFill>
                <a:latin typeface="Times New Roman" panose="02020603050405020304" pitchFamily="18" charset="0"/>
                <a:cs typeface="Times New Roman" panose="02020603050405020304" pitchFamily="18" charset="0"/>
              </a:rPr>
            </a:br>
            <a:r>
              <a:rPr lang="en-US" altLang="en-US" sz="2000" dirty="0" smtClean="0">
                <a:solidFill>
                  <a:srgbClr val="FFFF99"/>
                </a:solidFill>
                <a:latin typeface="Times New Roman" panose="02020603050405020304" pitchFamily="18" charset="0"/>
                <a:cs typeface="Times New Roman" panose="02020603050405020304" pitchFamily="18" charset="0"/>
              </a:rPr>
              <a:t>Mashhad University of Medical Sciences( MUMS)</a:t>
            </a:r>
            <a:br>
              <a:rPr lang="en-US" altLang="en-US" sz="2000" dirty="0" smtClean="0">
                <a:solidFill>
                  <a:srgbClr val="FFFF99"/>
                </a:solidFill>
                <a:latin typeface="Times New Roman" panose="02020603050405020304" pitchFamily="18" charset="0"/>
                <a:cs typeface="Times New Roman" panose="02020603050405020304" pitchFamily="18" charset="0"/>
              </a:rPr>
            </a:br>
            <a:endParaRPr lang="en-US" sz="2000" dirty="0">
              <a:solidFill>
                <a:srgbClr val="FFFF99"/>
              </a:solidFill>
            </a:endParaRPr>
          </a:p>
        </p:txBody>
      </p:sp>
      <p:sp>
        <p:nvSpPr>
          <p:cNvPr id="3" name="Content Placeholder 2"/>
          <p:cNvSpPr>
            <a:spLocks noGrp="1"/>
          </p:cNvSpPr>
          <p:nvPr>
            <p:ph type="subTitle" idx="1"/>
          </p:nvPr>
        </p:nvSpPr>
        <p:spPr>
          <a:xfrm>
            <a:off x="609600" y="1066800"/>
            <a:ext cx="7924800" cy="2286000"/>
          </a:xfrm>
        </p:spPr>
        <p:txBody>
          <a:bodyPr>
            <a:noAutofit/>
          </a:bodyPr>
          <a:lstStyle/>
          <a:p>
            <a:pPr algn="ctr"/>
            <a:r>
              <a:rPr lang="en-US" sz="4800" dirty="0" smtClean="0">
                <a:latin typeface="Times New Roman" panose="02020603050405020304" pitchFamily="18" charset="0"/>
                <a:cs typeface="Times New Roman" panose="02020603050405020304" pitchFamily="18" charset="0"/>
              </a:rPr>
              <a:t>Role of </a:t>
            </a:r>
            <a:r>
              <a:rPr lang="en-US" sz="4800" dirty="0" smtClean="0">
                <a:solidFill>
                  <a:srgbClr val="FFFF99"/>
                </a:solidFill>
                <a:latin typeface="Times New Roman" panose="02020603050405020304" pitchFamily="18" charset="0"/>
                <a:cs typeface="Times New Roman" panose="02020603050405020304" pitchFamily="18" charset="0"/>
              </a:rPr>
              <a:t>RET</a:t>
            </a:r>
            <a:r>
              <a:rPr lang="en-US" sz="4800" dirty="0" smtClean="0">
                <a:latin typeface="Times New Roman" panose="02020603050405020304" pitchFamily="18" charset="0"/>
                <a:cs typeface="Times New Roman" panose="02020603050405020304" pitchFamily="18" charset="0"/>
              </a:rPr>
              <a:t> proto-oncogene               in management of patients with </a:t>
            </a:r>
            <a:r>
              <a:rPr lang="en-US" sz="4800" dirty="0" smtClean="0">
                <a:solidFill>
                  <a:srgbClr val="FFFF99"/>
                </a:solidFill>
                <a:latin typeface="Times New Roman" panose="02020603050405020304" pitchFamily="18" charset="0"/>
                <a:cs typeface="Times New Roman" panose="02020603050405020304" pitchFamily="18" charset="0"/>
              </a:rPr>
              <a:t>MTC</a:t>
            </a:r>
            <a:r>
              <a:rPr lang="en-US" sz="4800" dirty="0" smtClean="0">
                <a:latin typeface="Times New Roman" panose="02020603050405020304" pitchFamily="18" charset="0"/>
                <a:cs typeface="Times New Roman" panose="02020603050405020304" pitchFamily="18" charset="0"/>
              </a:rPr>
              <a:t> and their  relatives</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solidFill>
                  <a:schemeClr val="accent1">
                    <a:lumMod val="50000"/>
                  </a:schemeClr>
                </a:solidFill>
                <a:latin typeface="Times New Roman" panose="02020603050405020304" pitchFamily="18" charset="0"/>
                <a:cs typeface="Times New Roman" panose="02020603050405020304" pitchFamily="18" charset="0"/>
              </a:rPr>
              <a:t>What is the future plan for this patient ?</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altLang="en-US" sz="4000" dirty="0" smtClean="0">
                <a:latin typeface="Times New Roman" panose="02020603050405020304" pitchFamily="18" charset="0"/>
                <a:cs typeface="Times New Roman" panose="02020603050405020304" pitchFamily="18" charset="0"/>
              </a:rPr>
              <a:t>Repeating </a:t>
            </a:r>
            <a:r>
              <a:rPr lang="en-US" altLang="en-US" sz="4000" dirty="0" err="1" smtClean="0">
                <a:latin typeface="Times New Roman" panose="02020603050405020304" pitchFamily="18" charset="0"/>
                <a:cs typeface="Times New Roman" panose="02020603050405020304" pitchFamily="18" charset="0"/>
              </a:rPr>
              <a:t>ph.examination</a:t>
            </a:r>
            <a:r>
              <a:rPr lang="en-US" altLang="en-US" sz="4000" dirty="0" smtClean="0">
                <a:latin typeface="Times New Roman" panose="02020603050405020304" pitchFamily="18" charset="0"/>
                <a:cs typeface="Times New Roman" panose="02020603050405020304" pitchFamily="18" charset="0"/>
              </a:rPr>
              <a:t> and imaging studies every 6-12 months</a:t>
            </a:r>
          </a:p>
          <a:p>
            <a:r>
              <a:rPr lang="en-US" altLang="en-US" sz="4000" dirty="0" smtClean="0">
                <a:latin typeface="Times New Roman" panose="02020603050405020304" pitchFamily="18" charset="0"/>
                <a:cs typeface="Times New Roman" panose="02020603050405020304" pitchFamily="18" charset="0"/>
              </a:rPr>
              <a:t>Measurement of </a:t>
            </a:r>
            <a:r>
              <a:rPr lang="en-US" altLang="en-US" sz="4000" dirty="0" err="1" smtClean="0">
                <a:latin typeface="Times New Roman" panose="02020603050405020304" pitchFamily="18" charset="0"/>
                <a:cs typeface="Times New Roman" panose="02020603050405020304" pitchFamily="18" charset="0"/>
              </a:rPr>
              <a:t>Ctn</a:t>
            </a:r>
            <a:r>
              <a:rPr lang="en-US" altLang="en-US" sz="4000" dirty="0" smtClean="0">
                <a:latin typeface="Times New Roman" panose="02020603050405020304" pitchFamily="18" charset="0"/>
                <a:cs typeface="Times New Roman" panose="02020603050405020304" pitchFamily="18" charset="0"/>
              </a:rPr>
              <a:t> and CEA every 3-6 months and calculation of </a:t>
            </a:r>
            <a:r>
              <a:rPr lang="en-US" altLang="en-US" sz="4000" dirty="0" err="1" smtClean="0">
                <a:latin typeface="Times New Roman" panose="02020603050405020304" pitchFamily="18" charset="0"/>
                <a:cs typeface="Times New Roman" panose="02020603050405020304" pitchFamily="18" charset="0"/>
              </a:rPr>
              <a:t>doubeling</a:t>
            </a:r>
            <a:r>
              <a:rPr lang="en-US" altLang="en-US" sz="4000" dirty="0" smtClean="0">
                <a:latin typeface="Times New Roman" panose="02020603050405020304" pitchFamily="18" charset="0"/>
                <a:cs typeface="Times New Roman" panose="02020603050405020304" pitchFamily="18" charset="0"/>
              </a:rPr>
              <a:t> times for decision-making</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en-US" sz="3600" dirty="0" smtClean="0">
                <a:latin typeface="Times New Roman" panose="02020603050405020304" pitchFamily="18" charset="0"/>
                <a:cs typeface="Times New Roman" panose="02020603050405020304" pitchFamily="18" charset="0"/>
              </a:rPr>
              <a:t>Because of hereditary MTC in our patient , genetic counseling and genetic testing recommend for her first-degree relatives.</a:t>
            </a:r>
          </a:p>
          <a:p>
            <a:r>
              <a:rPr lang="en-US" altLang="en-US" sz="3600" dirty="0" smtClean="0">
                <a:latin typeface="Times New Roman" panose="02020603050405020304" pitchFamily="18" charset="0"/>
                <a:cs typeface="Times New Roman" panose="02020603050405020304" pitchFamily="18" charset="0"/>
              </a:rPr>
              <a:t>In genetic testing of her children , one of her sons (25 year-old) and his 2 year-old </a:t>
            </a:r>
            <a:r>
              <a:rPr lang="en-US" altLang="en-US" sz="3600" dirty="0" err="1" smtClean="0">
                <a:latin typeface="Times New Roman" panose="02020603050405020304" pitchFamily="18" charset="0"/>
                <a:cs typeface="Times New Roman" panose="02020603050405020304" pitchFamily="18" charset="0"/>
              </a:rPr>
              <a:t>dauther</a:t>
            </a:r>
            <a:r>
              <a:rPr lang="en-US" altLang="en-US" sz="3600" dirty="0" smtClean="0">
                <a:latin typeface="Times New Roman" panose="02020603050405020304" pitchFamily="18" charset="0"/>
                <a:cs typeface="Times New Roman" panose="02020603050405020304" pitchFamily="18" charset="0"/>
              </a:rPr>
              <a:t> were positive for RET mutation of L790F.</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altLang="en-US" dirty="0" smtClean="0">
                <a:solidFill>
                  <a:schemeClr val="accent1">
                    <a:lumMod val="50000"/>
                  </a:schemeClr>
                </a:solidFill>
                <a:latin typeface="Times New Roman" panose="02020603050405020304" pitchFamily="18" charset="0"/>
                <a:cs typeface="Times New Roman" panose="02020603050405020304" pitchFamily="18" charset="0"/>
              </a:rPr>
              <a:t>What must we do for her son ?</a:t>
            </a:r>
            <a:endParaRPr lang="en-US" dirty="0">
              <a:solidFill>
                <a:schemeClr val="accent1">
                  <a:lumMod val="50000"/>
                </a:schemeClr>
              </a:solidFill>
            </a:endParaRPr>
          </a:p>
        </p:txBody>
      </p:sp>
      <p:sp>
        <p:nvSpPr>
          <p:cNvPr id="3" name="Content Placeholder 2"/>
          <p:cNvSpPr>
            <a:spLocks noGrp="1"/>
          </p:cNvSpPr>
          <p:nvPr>
            <p:ph idx="1"/>
          </p:nvPr>
        </p:nvSpPr>
        <p:spPr>
          <a:xfrm>
            <a:off x="457200" y="1524000"/>
            <a:ext cx="8229600" cy="4389120"/>
          </a:xfrm>
        </p:spPr>
        <p:txBody>
          <a:bodyPr>
            <a:noAutofit/>
          </a:bodyPr>
          <a:lstStyle/>
          <a:p>
            <a:r>
              <a:rPr lang="en-US" altLang="en-US" sz="3200" dirty="0" smtClean="0">
                <a:latin typeface="Times New Roman" panose="02020603050405020304" pitchFamily="18" charset="0"/>
                <a:cs typeface="Times New Roman" panose="02020603050405020304" pitchFamily="18" charset="0"/>
              </a:rPr>
              <a:t>Check </a:t>
            </a:r>
            <a:r>
              <a:rPr lang="en-US" altLang="en-US" sz="3200" dirty="0" err="1" smtClean="0">
                <a:latin typeface="Times New Roman" panose="02020603050405020304" pitchFamily="18" charset="0"/>
                <a:cs typeface="Times New Roman" panose="02020603050405020304" pitchFamily="18" charset="0"/>
              </a:rPr>
              <a:t>Ctn</a:t>
            </a:r>
            <a:r>
              <a:rPr lang="en-US" altLang="en-US" sz="3200" dirty="0" smtClean="0">
                <a:latin typeface="Times New Roman" panose="02020603050405020304" pitchFamily="18" charset="0"/>
                <a:cs typeface="Times New Roman" panose="02020603050405020304" pitchFamily="18" charset="0"/>
              </a:rPr>
              <a:t> and if it is  normal repeat it annually</a:t>
            </a:r>
          </a:p>
          <a:p>
            <a:r>
              <a:rPr lang="en-US" altLang="en-US" sz="3200" dirty="0" smtClean="0">
                <a:latin typeface="Times New Roman" panose="02020603050405020304" pitchFamily="18" charset="0"/>
                <a:cs typeface="Times New Roman" panose="02020603050405020304" pitchFamily="18" charset="0"/>
              </a:rPr>
              <a:t>If </a:t>
            </a:r>
            <a:r>
              <a:rPr lang="en-US" altLang="en-US" sz="3200" dirty="0" err="1" smtClean="0">
                <a:latin typeface="Times New Roman" panose="02020603050405020304" pitchFamily="18" charset="0"/>
                <a:cs typeface="Times New Roman" panose="02020603050405020304" pitchFamily="18" charset="0"/>
              </a:rPr>
              <a:t>Ctn</a:t>
            </a:r>
            <a:r>
              <a:rPr lang="en-US" altLang="en-US" sz="3200" dirty="0" smtClean="0">
                <a:latin typeface="Times New Roman" panose="02020603050405020304" pitchFamily="18" charset="0"/>
                <a:cs typeface="Times New Roman" panose="02020603050405020304" pitchFamily="18" charset="0"/>
              </a:rPr>
              <a:t> is elevated ,first evaluate for PHEO and treat it if presents</a:t>
            </a:r>
          </a:p>
          <a:p>
            <a:r>
              <a:rPr lang="en-US" altLang="en-US" sz="3200" dirty="0" smtClean="0">
                <a:latin typeface="Times New Roman" panose="02020603050405020304" pitchFamily="18" charset="0"/>
                <a:cs typeface="Times New Roman" panose="02020603050405020304" pitchFamily="18" charset="0"/>
              </a:rPr>
              <a:t>If </a:t>
            </a:r>
            <a:r>
              <a:rPr lang="en-US" altLang="en-US" sz="3200" dirty="0" err="1" smtClean="0">
                <a:latin typeface="Times New Roman" panose="02020603050405020304" pitchFamily="18" charset="0"/>
                <a:cs typeface="Times New Roman" panose="02020603050405020304" pitchFamily="18" charset="0"/>
              </a:rPr>
              <a:t>Ctn</a:t>
            </a:r>
            <a:r>
              <a:rPr lang="en-US" altLang="en-US" sz="3200" dirty="0" smtClean="0">
                <a:latin typeface="Times New Roman" panose="02020603050405020304" pitchFamily="18" charset="0"/>
                <a:cs typeface="Times New Roman" panose="02020603050405020304" pitchFamily="18" charset="0"/>
              </a:rPr>
              <a:t> is elevated and evaluation for PHEO is negative , </a:t>
            </a:r>
            <a:r>
              <a:rPr lang="en-US" altLang="en-US" sz="3200" dirty="0" err="1" smtClean="0">
                <a:latin typeface="Times New Roman" panose="02020603050405020304" pitchFamily="18" charset="0"/>
                <a:cs typeface="Times New Roman" panose="02020603050405020304" pitchFamily="18" charset="0"/>
              </a:rPr>
              <a:t>TTX±lymph</a:t>
            </a:r>
            <a:r>
              <a:rPr lang="en-US" altLang="en-US" sz="3200" dirty="0" smtClean="0">
                <a:latin typeface="Times New Roman" panose="02020603050405020304" pitchFamily="18" charset="0"/>
                <a:cs typeface="Times New Roman" panose="02020603050405020304" pitchFamily="18" charset="0"/>
              </a:rPr>
              <a:t> node dissection must be done</a:t>
            </a:r>
          </a:p>
          <a:p>
            <a:r>
              <a:rPr lang="en-US" altLang="en-US" sz="3200" dirty="0" smtClean="0">
                <a:latin typeface="Times New Roman" panose="02020603050405020304" pitchFamily="18" charset="0"/>
                <a:cs typeface="Times New Roman" panose="02020603050405020304" pitchFamily="18" charset="0"/>
              </a:rPr>
              <a:t>Because of L790F mutation he had FMTC( a variant of MEN2A) or Classic MEN2A , so hyperparathyroidism also was checked </a:t>
            </a:r>
          </a:p>
          <a:p>
            <a:endParaRPr lang="en-US" altLang="en-US" sz="3200" dirty="0" smtClean="0">
              <a:latin typeface="Times New Roman" panose="02020603050405020304" pitchFamily="18" charset="0"/>
              <a:cs typeface="Times New Roman" panose="02020603050405020304" pitchFamily="18" charset="0"/>
            </a:endParaRP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accent1">
                    <a:lumMod val="50000"/>
                  </a:schemeClr>
                </a:solidFill>
                <a:latin typeface="Times New Roman" panose="02020603050405020304" pitchFamily="18" charset="0"/>
                <a:cs typeface="Times New Roman" panose="02020603050405020304" pitchFamily="18" charset="0"/>
              </a:rPr>
              <a:t>What about her grandchild?</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a:bodyPr>
          <a:lstStyle/>
          <a:p>
            <a:pPr>
              <a:defRPr/>
            </a:pPr>
            <a:r>
              <a:rPr lang="en-US" sz="3200" dirty="0">
                <a:latin typeface="Times New Roman" panose="02020603050405020304" pitchFamily="18" charset="0"/>
                <a:cs typeface="Times New Roman" panose="02020603050405020304" pitchFamily="18" charset="0"/>
              </a:rPr>
              <a:t>In children with ATA-MOD risk category , begin </a:t>
            </a:r>
            <a:r>
              <a:rPr lang="en-US" sz="3200" dirty="0" err="1">
                <a:latin typeface="Times New Roman" panose="02020603050405020304" pitchFamily="18" charset="0"/>
                <a:cs typeface="Times New Roman" panose="02020603050405020304" pitchFamily="18" charset="0"/>
              </a:rPr>
              <a:t>ph.examination</a:t>
            </a:r>
            <a:r>
              <a:rPr lang="en-US" sz="3200" dirty="0">
                <a:latin typeface="Times New Roman" panose="02020603050405020304" pitchFamily="18" charset="0"/>
                <a:cs typeface="Times New Roman" panose="02020603050405020304" pitchFamily="18" charset="0"/>
              </a:rPr>
              <a:t> , neck US and measurement of </a:t>
            </a:r>
            <a:r>
              <a:rPr lang="en-US" sz="3200" dirty="0" err="1">
                <a:latin typeface="Times New Roman" panose="02020603050405020304" pitchFamily="18" charset="0"/>
                <a:cs typeface="Times New Roman" panose="02020603050405020304" pitchFamily="18" charset="0"/>
              </a:rPr>
              <a:t>Ctn</a:t>
            </a:r>
            <a:r>
              <a:rPr lang="en-US" sz="3200" dirty="0">
                <a:latin typeface="Times New Roman" panose="02020603050405020304" pitchFamily="18" charset="0"/>
                <a:cs typeface="Times New Roman" panose="02020603050405020304" pitchFamily="18" charset="0"/>
              </a:rPr>
              <a:t> around 5 years of age and repeat them every 6-12 months.</a:t>
            </a:r>
          </a:p>
          <a:p>
            <a:pPr>
              <a:defRPr/>
            </a:pPr>
            <a:r>
              <a:rPr lang="en-US" sz="3200" dirty="0">
                <a:latin typeface="Times New Roman" panose="02020603050405020304" pitchFamily="18" charset="0"/>
                <a:cs typeface="Times New Roman" panose="02020603050405020304" pitchFamily="18" charset="0"/>
              </a:rPr>
              <a:t>The timing of TTX should be based on the detection of an elevated Ctn.</a:t>
            </a:r>
          </a:p>
          <a:p>
            <a:pPr>
              <a:defRPr/>
            </a:pPr>
            <a:r>
              <a:rPr lang="en-US" sz="3200" dirty="0">
                <a:latin typeface="Times New Roman" panose="02020603050405020304" pitchFamily="18" charset="0"/>
                <a:cs typeface="Times New Roman" panose="02020603050405020304" pitchFamily="18" charset="0"/>
              </a:rPr>
              <a:t>Screening for PHEO and HPTH must be done at 16 years of age </a:t>
            </a:r>
          </a:p>
          <a:p>
            <a:pPr marL="0" indent="0">
              <a:buNone/>
              <a:defRPr/>
            </a:pPr>
            <a:endParaRPr lang="en-US" sz="3200" dirty="0">
              <a:latin typeface="Times New Roman" panose="02020603050405020304" pitchFamily="18" charset="0"/>
              <a:cs typeface="Times New Roman" panose="02020603050405020304" pitchFamily="18" charset="0"/>
            </a:endParaRP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defRPr/>
            </a:pPr>
            <a:r>
              <a:rPr lang="en-US" sz="3600" dirty="0">
                <a:latin typeface="Times New Roman" panose="02020603050405020304" pitchFamily="18" charset="0"/>
                <a:cs typeface="Times New Roman" panose="02020603050405020304" pitchFamily="18" charset="0"/>
              </a:rPr>
              <a:t>If the parents do not wish to embark on </a:t>
            </a:r>
            <a:r>
              <a:rPr lang="en-US" sz="3600" dirty="0" err="1">
                <a:latin typeface="Times New Roman" panose="02020603050405020304" pitchFamily="18" charset="0"/>
                <a:cs typeface="Times New Roman" panose="02020603050405020304" pitchFamily="18" charset="0"/>
              </a:rPr>
              <a:t>lengthly</a:t>
            </a:r>
            <a:r>
              <a:rPr lang="en-US" sz="3600" dirty="0">
                <a:latin typeface="Times New Roman" panose="02020603050405020304" pitchFamily="18" charset="0"/>
                <a:cs typeface="Times New Roman" panose="02020603050405020304" pitchFamily="18" charset="0"/>
              </a:rPr>
              <a:t> period of evaluation ( years or even decades) , TTX may perform in childhood.</a:t>
            </a:r>
          </a:p>
          <a:p>
            <a:pPr marL="0" indent="0">
              <a:buNone/>
              <a:defRPr/>
            </a:pPr>
            <a:endParaRPr lang="en-US" sz="3600" dirty="0">
              <a:latin typeface="Times New Roman" panose="02020603050405020304" pitchFamily="18" charset="0"/>
              <a:cs typeface="Times New Roman" panose="02020603050405020304" pitchFamily="18" charset="0"/>
            </a:endParaRPr>
          </a:p>
          <a:p>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en-US" sz="4000" dirty="0">
                <a:solidFill>
                  <a:schemeClr val="accent1">
                    <a:lumMod val="50000"/>
                  </a:schemeClr>
                </a:solidFill>
                <a:latin typeface="Times New Roman" panose="02020603050405020304" pitchFamily="18" charset="0"/>
                <a:cs typeface="Times New Roman" panose="02020603050405020304" pitchFamily="18" charset="0"/>
              </a:rPr>
              <a:t>How to follow up children in ATA-HST and ATA-H categories?</a:t>
            </a:r>
            <a:endParaRPr lang="en-US" sz="4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dirty="0" err="1" smtClean="0">
                <a:solidFill>
                  <a:schemeClr val="accent1">
                    <a:lumMod val="50000"/>
                  </a:schemeClr>
                </a:solidFill>
                <a:latin typeface="Times New Roman" panose="02020603050405020304" pitchFamily="18" charset="0"/>
                <a:cs typeface="Times New Roman" panose="02020603050405020304" pitchFamily="18" charset="0"/>
              </a:rPr>
              <a:t>Childern</a:t>
            </a:r>
            <a:r>
              <a:rPr lang="en-US" altLang="en-US" sz="4000" dirty="0" smtClean="0">
                <a:solidFill>
                  <a:schemeClr val="accent1">
                    <a:lumMod val="50000"/>
                  </a:schemeClr>
                </a:solidFill>
                <a:latin typeface="Times New Roman" panose="02020603050405020304" pitchFamily="18" charset="0"/>
                <a:cs typeface="Times New Roman" panose="02020603050405020304" pitchFamily="18" charset="0"/>
              </a:rPr>
              <a:t> with ATA-HST category               (</a:t>
            </a:r>
            <a:r>
              <a:rPr lang="en-US" altLang="en-US" sz="4000" dirty="0" err="1" smtClean="0">
                <a:solidFill>
                  <a:schemeClr val="accent1">
                    <a:lumMod val="50000"/>
                  </a:schemeClr>
                </a:solidFill>
                <a:latin typeface="Times New Roman" panose="02020603050405020304" pitchFamily="18" charset="0"/>
                <a:cs typeface="Times New Roman" panose="02020603050405020304" pitchFamily="18" charset="0"/>
              </a:rPr>
              <a:t>codon</a:t>
            </a:r>
            <a:r>
              <a:rPr lang="en-US" altLang="en-US" sz="4000" dirty="0" smtClean="0">
                <a:solidFill>
                  <a:schemeClr val="accent1">
                    <a:lumMod val="50000"/>
                  </a:schemeClr>
                </a:solidFill>
                <a:latin typeface="Times New Roman" panose="02020603050405020304" pitchFamily="18" charset="0"/>
                <a:cs typeface="Times New Roman" panose="02020603050405020304" pitchFamily="18" charset="0"/>
              </a:rPr>
              <a:t> M918T, MEN2B):</a:t>
            </a:r>
            <a:endParaRPr lang="en-US" sz="4000"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altLang="en-US" sz="3200" dirty="0" smtClean="0">
                <a:latin typeface="Times New Roman" panose="02020603050405020304" pitchFamily="18" charset="0"/>
                <a:cs typeface="Times New Roman" panose="02020603050405020304" pitchFamily="18" charset="0"/>
              </a:rPr>
              <a:t>TTX must be done in the </a:t>
            </a:r>
            <a:r>
              <a:rPr lang="en-US" altLang="en-US" sz="3200" dirty="0" smtClean="0">
                <a:solidFill>
                  <a:srgbClr val="FF0000"/>
                </a:solidFill>
                <a:latin typeface="Times New Roman" panose="02020603050405020304" pitchFamily="18" charset="0"/>
                <a:cs typeface="Times New Roman" panose="02020603050405020304" pitchFamily="18" charset="0"/>
              </a:rPr>
              <a:t>first year </a:t>
            </a:r>
            <a:r>
              <a:rPr lang="en-US" altLang="en-US" sz="3200" dirty="0" smtClean="0">
                <a:latin typeface="Times New Roman" panose="02020603050405020304" pitchFamily="18" charset="0"/>
                <a:cs typeface="Times New Roman" panose="02020603050405020304" pitchFamily="18" charset="0"/>
              </a:rPr>
              <a:t>of life , perhaps even in the </a:t>
            </a:r>
            <a:r>
              <a:rPr lang="en-US" altLang="en-US" sz="3200" dirty="0" smtClean="0">
                <a:solidFill>
                  <a:srgbClr val="FF0000"/>
                </a:solidFill>
                <a:latin typeface="Times New Roman" panose="02020603050405020304" pitchFamily="18" charset="0"/>
                <a:cs typeface="Times New Roman" panose="02020603050405020304" pitchFamily="18" charset="0"/>
              </a:rPr>
              <a:t>first months </a:t>
            </a:r>
            <a:r>
              <a:rPr lang="en-US" altLang="en-US" sz="3200" dirty="0" smtClean="0">
                <a:latin typeface="Times New Roman" panose="02020603050405020304" pitchFamily="18" charset="0"/>
                <a:cs typeface="Times New Roman" panose="02020603050405020304" pitchFamily="18" charset="0"/>
              </a:rPr>
              <a:t>of life</a:t>
            </a:r>
          </a:p>
          <a:p>
            <a:r>
              <a:rPr lang="en-US" altLang="en-US" sz="3200" dirty="0" smtClean="0">
                <a:latin typeface="Times New Roman" panose="02020603050405020304" pitchFamily="18" charset="0"/>
                <a:cs typeface="Times New Roman" panose="02020603050405020304" pitchFamily="18" charset="0"/>
              </a:rPr>
              <a:t>Because </a:t>
            </a:r>
            <a:r>
              <a:rPr lang="en-US" altLang="en-US" sz="3200" dirty="0" err="1" smtClean="0">
                <a:latin typeface="Times New Roman" panose="02020603050405020304" pitchFamily="18" charset="0"/>
                <a:cs typeface="Times New Roman" panose="02020603050405020304" pitchFamily="18" charset="0"/>
              </a:rPr>
              <a:t>Ctn</a:t>
            </a:r>
            <a:r>
              <a:rPr lang="en-US" altLang="en-US" sz="3200" dirty="0" smtClean="0">
                <a:latin typeface="Times New Roman" panose="02020603050405020304" pitchFamily="18" charset="0"/>
                <a:cs typeface="Times New Roman" panose="02020603050405020304" pitchFamily="18" charset="0"/>
              </a:rPr>
              <a:t> level is extremely high in the first months of life , it has a limited value in determining the time of TTX in ATA-HST infants.</a:t>
            </a:r>
          </a:p>
          <a:p>
            <a:r>
              <a:rPr lang="en-US" altLang="en-US" sz="3200" dirty="0" smtClean="0">
                <a:latin typeface="Times New Roman" panose="02020603050405020304" pitchFamily="18" charset="0"/>
                <a:cs typeface="Times New Roman" panose="02020603050405020304" pitchFamily="18" charset="0"/>
              </a:rPr>
              <a:t>Screen for PHEO, should begin by age </a:t>
            </a:r>
            <a:r>
              <a:rPr lang="en-US" altLang="en-US" sz="3200" dirty="0" smtClean="0">
                <a:solidFill>
                  <a:srgbClr val="C00000"/>
                </a:solidFill>
                <a:latin typeface="Times New Roman" panose="02020603050405020304" pitchFamily="18" charset="0"/>
                <a:cs typeface="Times New Roman" panose="02020603050405020304" pitchFamily="18" charset="0"/>
              </a:rPr>
              <a:t>11</a:t>
            </a:r>
            <a:r>
              <a:rPr lang="en-US" altLang="en-US" sz="3200" dirty="0" smtClean="0">
                <a:latin typeface="Times New Roman" panose="02020603050405020304" pitchFamily="18" charset="0"/>
                <a:cs typeface="Times New Roman" panose="02020603050405020304" pitchFamily="18" charset="0"/>
              </a:rPr>
              <a:t> </a:t>
            </a:r>
            <a:r>
              <a:rPr lang="en-US" altLang="en-US" sz="3200" dirty="0" smtClean="0">
                <a:solidFill>
                  <a:srgbClr val="C00000"/>
                </a:solidFill>
                <a:latin typeface="Times New Roman" panose="02020603050405020304" pitchFamily="18" charset="0"/>
                <a:cs typeface="Times New Roman" panose="02020603050405020304" pitchFamily="18" charset="0"/>
              </a:rPr>
              <a:t>years</a:t>
            </a:r>
          </a:p>
          <a:p>
            <a:r>
              <a:rPr lang="en-US" altLang="en-US" sz="3200" dirty="0" smtClean="0">
                <a:latin typeface="Times New Roman" panose="02020603050405020304" pitchFamily="18" charset="0"/>
                <a:cs typeface="Times New Roman" panose="02020603050405020304" pitchFamily="18" charset="0"/>
              </a:rPr>
              <a:t>this category of ATA has no risk for HPTH </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Autofit/>
          </a:bodyPr>
          <a:lstStyle/>
          <a:p>
            <a:r>
              <a:rPr lang="en-US" altLang="en-US" sz="4000" dirty="0" smtClean="0">
                <a:solidFill>
                  <a:schemeClr val="accent1">
                    <a:lumMod val="50000"/>
                  </a:schemeClr>
                </a:solidFill>
                <a:latin typeface="Times New Roman" panose="02020603050405020304" pitchFamily="18" charset="0"/>
                <a:cs typeface="Times New Roman" panose="02020603050405020304" pitchFamily="18" charset="0"/>
              </a:rPr>
              <a:t>In children with ATA-H category:</a:t>
            </a:r>
            <a:br>
              <a:rPr lang="en-US" altLang="en-US" sz="4000" dirty="0" smtClean="0">
                <a:solidFill>
                  <a:schemeClr val="accent1">
                    <a:lumMod val="50000"/>
                  </a:schemeClr>
                </a:solidFill>
                <a:latin typeface="Times New Roman" panose="02020603050405020304" pitchFamily="18" charset="0"/>
                <a:cs typeface="Times New Roman" panose="02020603050405020304" pitchFamily="18" charset="0"/>
              </a:rPr>
            </a:br>
            <a:r>
              <a:rPr lang="en-US" altLang="en-US" sz="4000" dirty="0" smtClean="0">
                <a:solidFill>
                  <a:schemeClr val="accent1">
                    <a:lumMod val="50000"/>
                  </a:schemeClr>
                </a:solidFill>
                <a:latin typeface="Times New Roman" panose="02020603050405020304" pitchFamily="18" charset="0"/>
                <a:cs typeface="Times New Roman" panose="02020603050405020304" pitchFamily="18" charset="0"/>
              </a:rPr>
              <a:t>(</a:t>
            </a:r>
            <a:r>
              <a:rPr lang="en-US" altLang="en-US" sz="4000" dirty="0" err="1" smtClean="0">
                <a:solidFill>
                  <a:schemeClr val="accent1">
                    <a:lumMod val="50000"/>
                  </a:schemeClr>
                </a:solidFill>
                <a:latin typeface="Times New Roman" panose="02020603050405020304" pitchFamily="18" charset="0"/>
                <a:cs typeface="Times New Roman" panose="02020603050405020304" pitchFamily="18" charset="0"/>
              </a:rPr>
              <a:t>codon</a:t>
            </a:r>
            <a:r>
              <a:rPr lang="en-US" altLang="en-US" sz="4000" dirty="0" smtClean="0">
                <a:solidFill>
                  <a:schemeClr val="accent1">
                    <a:lumMod val="50000"/>
                  </a:schemeClr>
                </a:solidFill>
                <a:latin typeface="Times New Roman" panose="02020603050405020304" pitchFamily="18" charset="0"/>
                <a:cs typeface="Times New Roman" panose="02020603050405020304" pitchFamily="18" charset="0"/>
              </a:rPr>
              <a:t> 883 and 634)</a:t>
            </a:r>
            <a:br>
              <a:rPr lang="en-US" altLang="en-US" sz="4000" dirty="0" smtClean="0">
                <a:solidFill>
                  <a:schemeClr val="accent1">
                    <a:lumMod val="50000"/>
                  </a:schemeClr>
                </a:solidFill>
                <a:latin typeface="Times New Roman" panose="02020603050405020304" pitchFamily="18" charset="0"/>
                <a:cs typeface="Times New Roman" panose="02020603050405020304" pitchFamily="18" charset="0"/>
              </a:rPr>
            </a:br>
            <a:endParaRPr lang="en-US" sz="4000" dirty="0">
              <a:solidFill>
                <a:schemeClr val="accent1">
                  <a:lumMod val="50000"/>
                </a:schemeClr>
              </a:solidFill>
            </a:endParaRPr>
          </a:p>
        </p:txBody>
      </p:sp>
      <p:sp>
        <p:nvSpPr>
          <p:cNvPr id="3" name="Content Placeholder 2"/>
          <p:cNvSpPr>
            <a:spLocks noGrp="1"/>
          </p:cNvSpPr>
          <p:nvPr>
            <p:ph idx="1"/>
          </p:nvPr>
        </p:nvSpPr>
        <p:spPr/>
        <p:txBody>
          <a:bodyPr>
            <a:noAutofit/>
          </a:bodyPr>
          <a:lstStyle/>
          <a:p>
            <a:r>
              <a:rPr lang="en-US" altLang="en-US" sz="3200" dirty="0" smtClean="0">
                <a:latin typeface="Times New Roman" panose="02020603050405020304" pitchFamily="18" charset="0"/>
                <a:cs typeface="Times New Roman" panose="02020603050405020304" pitchFamily="18" charset="0"/>
              </a:rPr>
              <a:t>Evaluation with </a:t>
            </a:r>
            <a:r>
              <a:rPr lang="en-US" altLang="en-US" sz="3200" dirty="0" err="1" smtClean="0">
                <a:latin typeface="Times New Roman" panose="02020603050405020304" pitchFamily="18" charset="0"/>
                <a:cs typeface="Times New Roman" panose="02020603050405020304" pitchFamily="18" charset="0"/>
              </a:rPr>
              <a:t>ph.examination</a:t>
            </a:r>
            <a:r>
              <a:rPr lang="en-US" altLang="en-US" sz="3200" dirty="0" smtClean="0">
                <a:latin typeface="Times New Roman" panose="02020603050405020304" pitchFamily="18" charset="0"/>
                <a:cs typeface="Times New Roman" panose="02020603050405020304" pitchFamily="18" charset="0"/>
              </a:rPr>
              <a:t> , neck US and </a:t>
            </a:r>
            <a:r>
              <a:rPr lang="en-US" altLang="en-US" sz="3200" dirty="0" err="1" smtClean="0">
                <a:latin typeface="Times New Roman" panose="02020603050405020304" pitchFamily="18" charset="0"/>
                <a:cs typeface="Times New Roman" panose="02020603050405020304" pitchFamily="18" charset="0"/>
              </a:rPr>
              <a:t>Ctn</a:t>
            </a:r>
            <a:r>
              <a:rPr lang="en-US" altLang="en-US" sz="3200" dirty="0" smtClean="0">
                <a:latin typeface="Times New Roman" panose="02020603050405020304" pitchFamily="18" charset="0"/>
                <a:cs typeface="Times New Roman" panose="02020603050405020304" pitchFamily="18" charset="0"/>
              </a:rPr>
              <a:t> level should begin by age    </a:t>
            </a:r>
            <a:r>
              <a:rPr lang="en-US" altLang="en-US" sz="3200" dirty="0" smtClean="0">
                <a:solidFill>
                  <a:srgbClr val="C00000"/>
                </a:solidFill>
                <a:latin typeface="Times New Roman" panose="02020603050405020304" pitchFamily="18" charset="0"/>
                <a:cs typeface="Times New Roman" panose="02020603050405020304" pitchFamily="18" charset="0"/>
              </a:rPr>
              <a:t>3 years </a:t>
            </a:r>
            <a:r>
              <a:rPr lang="en-US" altLang="en-US" sz="3200" dirty="0" smtClean="0">
                <a:latin typeface="Times New Roman" panose="02020603050405020304" pitchFamily="18" charset="0"/>
                <a:cs typeface="Times New Roman" panose="02020603050405020304" pitchFamily="18" charset="0"/>
              </a:rPr>
              <a:t>and repeat annually if the results are negative</a:t>
            </a:r>
          </a:p>
          <a:p>
            <a:r>
              <a:rPr lang="en-US" altLang="en-US" sz="3200" dirty="0" smtClean="0">
                <a:latin typeface="Times New Roman" panose="02020603050405020304" pitchFamily="18" charset="0"/>
                <a:cs typeface="Times New Roman" panose="02020603050405020304" pitchFamily="18" charset="0"/>
              </a:rPr>
              <a:t>TTX must be performed in </a:t>
            </a:r>
            <a:r>
              <a:rPr lang="en-US" altLang="en-US" sz="3200" dirty="0" smtClean="0">
                <a:solidFill>
                  <a:srgbClr val="C00000"/>
                </a:solidFill>
                <a:latin typeface="Times New Roman" panose="02020603050405020304" pitchFamily="18" charset="0"/>
                <a:cs typeface="Times New Roman" panose="02020603050405020304" pitchFamily="18" charset="0"/>
              </a:rPr>
              <a:t>5</a:t>
            </a:r>
            <a:r>
              <a:rPr lang="en-US" altLang="en-US" sz="3200" dirty="0" smtClean="0">
                <a:latin typeface="Times New Roman" panose="02020603050405020304" pitchFamily="18" charset="0"/>
                <a:cs typeface="Times New Roman" panose="02020603050405020304" pitchFamily="18" charset="0"/>
              </a:rPr>
              <a:t> </a:t>
            </a:r>
            <a:r>
              <a:rPr lang="en-US" altLang="en-US" sz="3200" dirty="0" smtClean="0">
                <a:solidFill>
                  <a:srgbClr val="C00000"/>
                </a:solidFill>
                <a:latin typeface="Times New Roman" panose="02020603050405020304" pitchFamily="18" charset="0"/>
                <a:cs typeface="Times New Roman" panose="02020603050405020304" pitchFamily="18" charset="0"/>
              </a:rPr>
              <a:t>years</a:t>
            </a:r>
            <a:r>
              <a:rPr lang="en-US" altLang="en-US" sz="3200" dirty="0" smtClean="0">
                <a:latin typeface="Times New Roman" panose="02020603050405020304" pitchFamily="18" charset="0"/>
                <a:cs typeface="Times New Roman" panose="02020603050405020304" pitchFamily="18" charset="0"/>
              </a:rPr>
              <a:t> of age or earlier based on </a:t>
            </a:r>
            <a:r>
              <a:rPr lang="en-US" altLang="en-US" sz="3200" dirty="0" err="1" smtClean="0">
                <a:latin typeface="Times New Roman" panose="02020603050405020304" pitchFamily="18" charset="0"/>
                <a:cs typeface="Times New Roman" panose="02020603050405020304" pitchFamily="18" charset="0"/>
              </a:rPr>
              <a:t>Ctn</a:t>
            </a:r>
            <a:r>
              <a:rPr lang="en-US" altLang="en-US" sz="3200" dirty="0" smtClean="0">
                <a:latin typeface="Times New Roman" panose="02020603050405020304" pitchFamily="18" charset="0"/>
                <a:cs typeface="Times New Roman" panose="02020603050405020304" pitchFamily="18" charset="0"/>
              </a:rPr>
              <a:t> level.</a:t>
            </a:r>
          </a:p>
          <a:p>
            <a:r>
              <a:rPr lang="en-US" altLang="en-US" sz="3200" dirty="0" smtClean="0">
                <a:latin typeface="Times New Roman" panose="02020603050405020304" pitchFamily="18" charset="0"/>
                <a:cs typeface="Times New Roman" panose="02020603050405020304" pitchFamily="18" charset="0"/>
              </a:rPr>
              <a:t>Screen for PHEO and HPTH begins at </a:t>
            </a:r>
            <a:r>
              <a:rPr lang="en-US" altLang="en-US" sz="3200" dirty="0" smtClean="0">
                <a:solidFill>
                  <a:srgbClr val="C00000"/>
                </a:solidFill>
                <a:latin typeface="Times New Roman" panose="02020603050405020304" pitchFamily="18" charset="0"/>
                <a:cs typeface="Times New Roman" panose="02020603050405020304" pitchFamily="18" charset="0"/>
              </a:rPr>
              <a:t>11 year </a:t>
            </a:r>
            <a:r>
              <a:rPr lang="en-US" altLang="en-US" sz="3200" dirty="0" smtClean="0">
                <a:latin typeface="Times New Roman" panose="02020603050405020304" pitchFamily="18" charset="0"/>
                <a:cs typeface="Times New Roman" panose="02020603050405020304" pitchFamily="18" charset="0"/>
              </a:rPr>
              <a:t>of age </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3200" dirty="0" smtClean="0">
                <a:latin typeface="Times New Roman" panose="02020603050405020304" pitchFamily="18" charset="0"/>
                <a:cs typeface="Times New Roman" panose="02020603050405020304" pitchFamily="18" charset="0"/>
              </a:rPr>
              <a:t>Recently , an update on MEN2 from Germany(2018)  that focused on MTC, notes that the classification into one of the three RET mutation risk groups for predicting aggressiveness and prognosis has had limited impact and  patients with RET mutation in different risk categories exhibit a broad spectrum of MTC aggressiveness during follow up , with no relevant difference in survival.</a:t>
            </a:r>
          </a:p>
          <a:p>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They conclude that the different          risk-related RET mutations, after the initial onset of MTC, give rise to equally aggressive tumors</a:t>
            </a:r>
          </a:p>
          <a:p>
            <a:r>
              <a:rPr lang="en-US" sz="3600" dirty="0" smtClean="0">
                <a:latin typeface="Times New Roman" panose="02020603050405020304" pitchFamily="18" charset="0"/>
                <a:cs typeface="Times New Roman" panose="02020603050405020304" pitchFamily="18" charset="0"/>
              </a:rPr>
              <a:t>Once MTC developed ,the clinical course was statistically equivalent in terms of distant metastases and survival</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accent1">
                    <a:lumMod val="50000"/>
                  </a:schemeClr>
                </a:solidFill>
                <a:latin typeface="Times New Roman" panose="02020603050405020304" pitchFamily="18" charset="0"/>
                <a:cs typeface="Times New Roman" panose="02020603050405020304" pitchFamily="18" charset="0"/>
              </a:rPr>
              <a:t>What is RET proto-oncogene?</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The RET gene was first identified in 1985 by </a:t>
            </a:r>
            <a:r>
              <a:rPr lang="en-US" dirty="0" err="1" smtClean="0">
                <a:latin typeface="Times New Roman" panose="02020603050405020304" pitchFamily="18" charset="0"/>
                <a:cs typeface="Times New Roman" panose="02020603050405020304" pitchFamily="18" charset="0"/>
              </a:rPr>
              <a:t>transfection</a:t>
            </a:r>
            <a:r>
              <a:rPr lang="en-US" dirty="0" smtClean="0">
                <a:latin typeface="Times New Roman" panose="02020603050405020304" pitchFamily="18" charset="0"/>
                <a:cs typeface="Times New Roman" panose="02020603050405020304" pitchFamily="18" charset="0"/>
              </a:rPr>
              <a:t> of NIH/3T3 fibroblast cells with human lymphoma DNA. The transformed NIH/3T3 cells proved to harbor a fusion gene , which was absent in the original </a:t>
            </a:r>
            <a:r>
              <a:rPr lang="en-US" dirty="0" err="1" smtClean="0">
                <a:latin typeface="Times New Roman" panose="02020603050405020304" pitchFamily="18" charset="0"/>
                <a:cs typeface="Times New Roman" panose="02020603050405020304" pitchFamily="18" charset="0"/>
              </a:rPr>
              <a:t>tumor.this</a:t>
            </a:r>
            <a:r>
              <a:rPr lang="en-US" dirty="0" smtClean="0">
                <a:latin typeface="Times New Roman" panose="02020603050405020304" pitchFamily="18" charset="0"/>
                <a:cs typeface="Times New Roman" panose="02020603050405020304" pitchFamily="18" charset="0"/>
              </a:rPr>
              <a:t> fusion gene contained part of a gene that encoded a tyrosine </a:t>
            </a:r>
            <a:r>
              <a:rPr lang="en-US" dirty="0" err="1" smtClean="0">
                <a:latin typeface="Times New Roman" panose="02020603050405020304" pitchFamily="18" charset="0"/>
                <a:cs typeface="Times New Roman" panose="02020603050405020304" pitchFamily="18" charset="0"/>
              </a:rPr>
              <a:t>kinase</a:t>
            </a:r>
            <a:r>
              <a:rPr lang="en-US" dirty="0" smtClean="0">
                <a:latin typeface="Times New Roman" panose="02020603050405020304" pitchFamily="18" charset="0"/>
                <a:cs typeface="Times New Roman" panose="02020603050405020304" pitchFamily="18" charset="0"/>
              </a:rPr>
              <a:t> domain, and that gene from which the tyrosine </a:t>
            </a:r>
            <a:r>
              <a:rPr lang="en-US" dirty="0" err="1" smtClean="0">
                <a:latin typeface="Times New Roman" panose="02020603050405020304" pitchFamily="18" charset="0"/>
                <a:cs typeface="Times New Roman" panose="02020603050405020304" pitchFamily="18" charset="0"/>
              </a:rPr>
              <a:t>kinase</a:t>
            </a:r>
            <a:r>
              <a:rPr lang="en-US" dirty="0" smtClean="0">
                <a:latin typeface="Times New Roman" panose="02020603050405020304" pitchFamily="18" charset="0"/>
                <a:cs typeface="Times New Roman" panose="02020603050405020304" pitchFamily="18" charset="0"/>
              </a:rPr>
              <a:t> domain was part was thereafter called RET.</a:t>
            </a:r>
          </a:p>
          <a:p>
            <a:r>
              <a:rPr lang="en-US" dirty="0" smtClean="0">
                <a:latin typeface="Times New Roman" panose="02020603050405020304" pitchFamily="18" charset="0"/>
                <a:cs typeface="Times New Roman" panose="02020603050405020304" pitchFamily="18" charset="0"/>
              </a:rPr>
              <a:t>RET is localized on chromosome 10 and contains 21 </a:t>
            </a:r>
            <a:r>
              <a:rPr lang="en-US" dirty="0" err="1" smtClean="0">
                <a:latin typeface="Times New Roman" panose="02020603050405020304" pitchFamily="18" charset="0"/>
                <a:cs typeface="Times New Roman" panose="02020603050405020304" pitchFamily="18" charset="0"/>
              </a:rPr>
              <a:t>exons</a:t>
            </a:r>
            <a:r>
              <a:rPr lang="en-US" dirty="0" smtClean="0">
                <a:latin typeface="Times New Roman" panose="02020603050405020304" pitchFamily="18" charset="0"/>
                <a:cs typeface="Times New Roman" panose="02020603050405020304" pitchFamily="18" charset="0"/>
              </a:rPr>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a:solidFill>
                  <a:srgbClr val="FF0000"/>
                </a:solidFill>
                <a:latin typeface="Times New Roman" panose="02020603050405020304" pitchFamily="18" charset="0"/>
                <a:cs typeface="Times New Roman" panose="02020603050405020304" pitchFamily="18" charset="0"/>
              </a:rPr>
              <a:t>Important clinical implication </a:t>
            </a:r>
            <a:r>
              <a:rPr lang="en-US" sz="4000" dirty="0">
                <a:latin typeface="Times New Roman" panose="02020603050405020304" pitchFamily="18" charset="0"/>
                <a:cs typeface="Times New Roman" panose="02020603050405020304" pitchFamily="18" charset="0"/>
              </a:rPr>
              <a:t>is : </a:t>
            </a:r>
            <a:r>
              <a:rPr lang="en-US" sz="4000" dirty="0" smtClean="0">
                <a:latin typeface="Times New Roman" panose="02020603050405020304" pitchFamily="18" charset="0"/>
                <a:cs typeface="Times New Roman" panose="02020603050405020304" pitchFamily="18" charset="0"/>
              </a:rPr>
              <a:t>   the </a:t>
            </a:r>
            <a:r>
              <a:rPr lang="en-US" sz="4000" dirty="0">
                <a:latin typeface="Times New Roman" panose="02020603050405020304" pitchFamily="18" charset="0"/>
                <a:cs typeface="Times New Roman" panose="02020603050405020304" pitchFamily="18" charset="0"/>
              </a:rPr>
              <a:t>follow- up  for a patient with a     moderate –risk mutation must be as intensive as the follow-up of an individual with a high-risk mutation. </a:t>
            </a:r>
          </a:p>
          <a:p>
            <a:endParaRPr lang="en-US" sz="4000" dirty="0"/>
          </a:p>
          <a:p>
            <a:endParaRPr lang="en-US"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a:latin typeface="Times New Roman" panose="02020603050405020304" pitchFamily="18" charset="0"/>
                <a:cs typeface="Times New Roman" panose="02020603050405020304" pitchFamily="18" charset="0"/>
              </a:rPr>
              <a:t>Also, the authors that recently  report a 3-year-old girl with bilateral MTC ( mutation in  </a:t>
            </a:r>
            <a:r>
              <a:rPr lang="en-US" sz="4000" dirty="0" err="1">
                <a:latin typeface="Times New Roman" panose="02020603050405020304" pitchFamily="18" charset="0"/>
                <a:cs typeface="Times New Roman" panose="02020603050405020304" pitchFamily="18" charset="0"/>
              </a:rPr>
              <a:t>codon</a:t>
            </a:r>
            <a:r>
              <a:rPr lang="en-US" sz="4000" dirty="0">
                <a:latin typeface="Times New Roman" panose="02020603050405020304" pitchFamily="18" charset="0"/>
                <a:cs typeface="Times New Roman" panose="02020603050405020304" pitchFamily="18" charset="0"/>
              </a:rPr>
              <a:t> 634) have suggested to lowering the timing of initial screening for carriers of </a:t>
            </a:r>
            <a:r>
              <a:rPr lang="en-US" sz="4000" dirty="0" err="1">
                <a:latin typeface="Times New Roman" panose="02020603050405020304" pitchFamily="18" charset="0"/>
                <a:cs typeface="Times New Roman" panose="02020603050405020304" pitchFamily="18" charset="0"/>
              </a:rPr>
              <a:t>codon</a:t>
            </a:r>
            <a:r>
              <a:rPr lang="en-US" sz="4000" dirty="0">
                <a:latin typeface="Times New Roman" panose="02020603050405020304" pitchFamily="18" charset="0"/>
                <a:cs typeface="Times New Roman" panose="02020603050405020304" pitchFamily="18" charset="0"/>
              </a:rPr>
              <a:t> 634</a:t>
            </a:r>
          </a:p>
          <a:p>
            <a:endParaRPr lang="en-US"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dirty="0" smtClean="0">
                <a:solidFill>
                  <a:schemeClr val="accent1">
                    <a:lumMod val="50000"/>
                  </a:schemeClr>
                </a:solidFill>
                <a:latin typeface="Times New Roman" panose="02020603050405020304" pitchFamily="18" charset="0"/>
                <a:cs typeface="Times New Roman" panose="02020603050405020304" pitchFamily="18" charset="0"/>
              </a:rPr>
              <a:t>How to follow up after TTX in  this father and his </a:t>
            </a:r>
            <a:r>
              <a:rPr lang="en-US" altLang="en-US" sz="4000" dirty="0" err="1" smtClean="0">
                <a:solidFill>
                  <a:schemeClr val="accent1">
                    <a:lumMod val="50000"/>
                  </a:schemeClr>
                </a:solidFill>
                <a:latin typeface="Times New Roman" panose="02020603050405020304" pitchFamily="18" charset="0"/>
                <a:cs typeface="Times New Roman" panose="02020603050405020304" pitchFamily="18" charset="0"/>
              </a:rPr>
              <a:t>dauther</a:t>
            </a:r>
            <a:r>
              <a:rPr lang="en-US" altLang="en-US" sz="40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4000"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altLang="en-US" sz="3200" dirty="0" smtClean="0">
                <a:latin typeface="Times New Roman" panose="02020603050405020304" pitchFamily="18" charset="0"/>
                <a:cs typeface="Times New Roman" panose="02020603050405020304" pitchFamily="18" charset="0"/>
              </a:rPr>
              <a:t>After TTX , check for </a:t>
            </a:r>
            <a:r>
              <a:rPr lang="en-US" altLang="en-US" sz="3200" dirty="0" err="1" smtClean="0">
                <a:latin typeface="Times New Roman" panose="02020603050405020304" pitchFamily="18" charset="0"/>
                <a:cs typeface="Times New Roman" panose="02020603050405020304" pitchFamily="18" charset="0"/>
              </a:rPr>
              <a:t>Ctn</a:t>
            </a:r>
            <a:r>
              <a:rPr lang="en-US" altLang="en-US" sz="3200" dirty="0" smtClean="0">
                <a:latin typeface="Times New Roman" panose="02020603050405020304" pitchFamily="18" charset="0"/>
                <a:cs typeface="Times New Roman" panose="02020603050405020304" pitchFamily="18" charset="0"/>
              </a:rPr>
              <a:t>:</a:t>
            </a:r>
          </a:p>
          <a:p>
            <a:r>
              <a:rPr lang="en-US" altLang="en-US" sz="3200" dirty="0" smtClean="0">
                <a:latin typeface="Times New Roman" panose="02020603050405020304" pitchFamily="18" charset="0"/>
                <a:cs typeface="Times New Roman" panose="02020603050405020304" pitchFamily="18" charset="0"/>
              </a:rPr>
              <a:t>If </a:t>
            </a:r>
            <a:r>
              <a:rPr lang="en-US" altLang="en-US" sz="3200" dirty="0" err="1" smtClean="0">
                <a:latin typeface="Times New Roman" panose="02020603050405020304" pitchFamily="18" charset="0"/>
                <a:cs typeface="Times New Roman" panose="02020603050405020304" pitchFamily="18" charset="0"/>
              </a:rPr>
              <a:t>Ctn</a:t>
            </a:r>
            <a:r>
              <a:rPr lang="en-US" altLang="en-US" sz="3200" dirty="0" smtClean="0">
                <a:latin typeface="Times New Roman" panose="02020603050405020304" pitchFamily="18" charset="0"/>
                <a:cs typeface="Times New Roman" panose="02020603050405020304" pitchFamily="18" charset="0"/>
              </a:rPr>
              <a:t> is </a:t>
            </a:r>
            <a:r>
              <a:rPr lang="en-US" altLang="en-US" sz="3200" dirty="0" smtClean="0">
                <a:solidFill>
                  <a:srgbClr val="C00000"/>
                </a:solidFill>
                <a:latin typeface="Times New Roman" panose="02020603050405020304" pitchFamily="18" charset="0"/>
                <a:cs typeface="Times New Roman" panose="02020603050405020304" pitchFamily="18" charset="0"/>
              </a:rPr>
              <a:t>more</a:t>
            </a:r>
            <a:r>
              <a:rPr lang="en-US" altLang="en-US" sz="3200" dirty="0" smtClean="0">
                <a:latin typeface="Times New Roman" panose="02020603050405020304" pitchFamily="18" charset="0"/>
                <a:cs typeface="Times New Roman" panose="02020603050405020304" pitchFamily="18" charset="0"/>
              </a:rPr>
              <a:t> than </a:t>
            </a:r>
            <a:r>
              <a:rPr lang="en-US" altLang="en-US" sz="3200" dirty="0" smtClean="0">
                <a:solidFill>
                  <a:srgbClr val="C00000"/>
                </a:solidFill>
                <a:latin typeface="Times New Roman" panose="02020603050405020304" pitchFamily="18" charset="0"/>
                <a:cs typeface="Times New Roman" panose="02020603050405020304" pitchFamily="18" charset="0"/>
              </a:rPr>
              <a:t>150</a:t>
            </a:r>
            <a:r>
              <a:rPr lang="en-US" altLang="en-US" sz="3200" dirty="0" smtClean="0">
                <a:latin typeface="Times New Roman" panose="02020603050405020304" pitchFamily="18" charset="0"/>
                <a:cs typeface="Times New Roman" panose="02020603050405020304" pitchFamily="18" charset="0"/>
              </a:rPr>
              <a:t> </a:t>
            </a:r>
            <a:r>
              <a:rPr lang="en-US" altLang="en-US" sz="3200" dirty="0" smtClean="0">
                <a:solidFill>
                  <a:srgbClr val="C00000"/>
                </a:solidFill>
                <a:latin typeface="Times New Roman" panose="02020603050405020304" pitchFamily="18" charset="0"/>
                <a:cs typeface="Times New Roman" panose="02020603050405020304" pitchFamily="18" charset="0"/>
              </a:rPr>
              <a:t>pg/ml</a:t>
            </a:r>
            <a:r>
              <a:rPr lang="en-US" altLang="en-US" sz="3200" dirty="0" smtClean="0">
                <a:latin typeface="Times New Roman" panose="02020603050405020304" pitchFamily="18" charset="0"/>
                <a:cs typeface="Times New Roman" panose="02020603050405020304" pitchFamily="18" charset="0"/>
              </a:rPr>
              <a:t> : evaluate for metastases and treat based on </a:t>
            </a:r>
            <a:r>
              <a:rPr lang="en-US" altLang="en-US" sz="3200" dirty="0" err="1" smtClean="0">
                <a:latin typeface="Times New Roman" panose="02020603050405020304" pitchFamily="18" charset="0"/>
                <a:cs typeface="Times New Roman" panose="02020603050405020304" pitchFamily="18" charset="0"/>
              </a:rPr>
              <a:t>involued</a:t>
            </a:r>
            <a:r>
              <a:rPr lang="en-US" altLang="en-US" sz="3200" dirty="0" smtClean="0">
                <a:latin typeface="Times New Roman" panose="02020603050405020304" pitchFamily="18" charset="0"/>
                <a:cs typeface="Times New Roman" panose="02020603050405020304" pitchFamily="18" charset="0"/>
              </a:rPr>
              <a:t> site</a:t>
            </a:r>
          </a:p>
          <a:p>
            <a:r>
              <a:rPr lang="en-US" altLang="en-US" sz="3200" dirty="0" smtClean="0">
                <a:latin typeface="Times New Roman" panose="02020603050405020304" pitchFamily="18" charset="0"/>
                <a:cs typeface="Times New Roman" panose="02020603050405020304" pitchFamily="18" charset="0"/>
              </a:rPr>
              <a:t>If </a:t>
            </a:r>
            <a:r>
              <a:rPr lang="en-US" altLang="en-US" sz="3200" dirty="0" err="1" smtClean="0">
                <a:latin typeface="Times New Roman" panose="02020603050405020304" pitchFamily="18" charset="0"/>
                <a:cs typeface="Times New Roman" panose="02020603050405020304" pitchFamily="18" charset="0"/>
              </a:rPr>
              <a:t>Ctn</a:t>
            </a:r>
            <a:r>
              <a:rPr lang="en-US" altLang="en-US" sz="3200" dirty="0" smtClean="0">
                <a:latin typeface="Times New Roman" panose="02020603050405020304" pitchFamily="18" charset="0"/>
                <a:cs typeface="Times New Roman" panose="02020603050405020304" pitchFamily="18" charset="0"/>
              </a:rPr>
              <a:t> is </a:t>
            </a:r>
            <a:r>
              <a:rPr lang="en-US" altLang="en-US" sz="3200" dirty="0" smtClean="0">
                <a:solidFill>
                  <a:srgbClr val="C00000"/>
                </a:solidFill>
                <a:latin typeface="Times New Roman" panose="02020603050405020304" pitchFamily="18" charset="0"/>
                <a:cs typeface="Times New Roman" panose="02020603050405020304" pitchFamily="18" charset="0"/>
              </a:rPr>
              <a:t>less</a:t>
            </a:r>
            <a:r>
              <a:rPr lang="en-US" altLang="en-US" sz="3200" dirty="0" smtClean="0">
                <a:latin typeface="Times New Roman" panose="02020603050405020304" pitchFamily="18" charset="0"/>
                <a:cs typeface="Times New Roman" panose="02020603050405020304" pitchFamily="18" charset="0"/>
              </a:rPr>
              <a:t> than </a:t>
            </a:r>
            <a:r>
              <a:rPr lang="en-US" altLang="en-US" sz="3200" dirty="0" smtClean="0">
                <a:solidFill>
                  <a:srgbClr val="C00000"/>
                </a:solidFill>
                <a:latin typeface="Times New Roman" panose="02020603050405020304" pitchFamily="18" charset="0"/>
                <a:cs typeface="Times New Roman" panose="02020603050405020304" pitchFamily="18" charset="0"/>
              </a:rPr>
              <a:t>150 pg/ml </a:t>
            </a:r>
            <a:r>
              <a:rPr lang="en-US" altLang="en-US" sz="3200" dirty="0" smtClean="0">
                <a:latin typeface="Times New Roman" panose="02020603050405020304" pitchFamily="18" charset="0"/>
                <a:cs typeface="Times New Roman" panose="02020603050405020304" pitchFamily="18" charset="0"/>
              </a:rPr>
              <a:t>: check for </a:t>
            </a:r>
            <a:r>
              <a:rPr lang="en-US" altLang="en-US" sz="3200" dirty="0" err="1" smtClean="0">
                <a:latin typeface="Times New Roman" panose="02020603050405020304" pitchFamily="18" charset="0"/>
                <a:cs typeface="Times New Roman" panose="02020603050405020304" pitchFamily="18" charset="0"/>
              </a:rPr>
              <a:t>Ctn</a:t>
            </a:r>
            <a:r>
              <a:rPr lang="en-US" altLang="en-US" sz="3200" dirty="0" smtClean="0">
                <a:latin typeface="Times New Roman" panose="02020603050405020304" pitchFamily="18" charset="0"/>
                <a:cs typeface="Times New Roman" panose="02020603050405020304" pitchFamily="18" charset="0"/>
              </a:rPr>
              <a:t> and CEA every 3-6 months and calculate doubling time for decision-making</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3.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14400" y="1828800"/>
            <a:ext cx="7391400" cy="46196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3400" y="1066800"/>
            <a:ext cx="8229600" cy="707886"/>
          </a:xfrm>
          <a:prstGeom prst="rect">
            <a:avLst/>
          </a:prstGeom>
        </p:spPr>
        <p:txBody>
          <a:bodyPr wrap="square">
            <a:spAutoFit/>
          </a:bodyPr>
          <a:lstStyle/>
          <a:p>
            <a:pPr algn="ctr"/>
            <a:r>
              <a:rPr lang="en-US" altLang="en-US" sz="4000" dirty="0" smtClean="0">
                <a:solidFill>
                  <a:schemeClr val="accent1">
                    <a:lumMod val="50000"/>
                  </a:schemeClr>
                </a:solidFill>
              </a:rPr>
              <a:t>Thank you for your attention</a:t>
            </a:r>
            <a:endParaRPr lang="en-US" sz="4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en-US" sz="3200" dirty="0" err="1" smtClean="0">
                <a:solidFill>
                  <a:srgbClr val="C00000"/>
                </a:solidFill>
                <a:latin typeface="Times New Roman" panose="02020603050405020304" pitchFamily="18" charset="0"/>
                <a:cs typeface="Times New Roman" panose="02020603050405020304" pitchFamily="18" charset="0"/>
              </a:rPr>
              <a:t>RE</a:t>
            </a:r>
            <a:r>
              <a:rPr lang="en-US" altLang="en-US" sz="3200" dirty="0" err="1" smtClean="0">
                <a:latin typeface="Times New Roman" panose="02020603050405020304" pitchFamily="18" charset="0"/>
                <a:cs typeface="Times New Roman" panose="02020603050405020304" pitchFamily="18" charset="0"/>
              </a:rPr>
              <a:t>arranged</a:t>
            </a:r>
            <a:r>
              <a:rPr lang="en-US" altLang="en-US" sz="3200" dirty="0" smtClean="0">
                <a:latin typeface="Times New Roman" panose="02020603050405020304" pitchFamily="18" charset="0"/>
                <a:cs typeface="Times New Roman" panose="02020603050405020304" pitchFamily="18" charset="0"/>
              </a:rPr>
              <a:t> during </a:t>
            </a:r>
            <a:r>
              <a:rPr lang="en-US" altLang="en-US" sz="3200" dirty="0" err="1" smtClean="0">
                <a:solidFill>
                  <a:srgbClr val="C00000"/>
                </a:solidFill>
                <a:latin typeface="Times New Roman" panose="02020603050405020304" pitchFamily="18" charset="0"/>
                <a:cs typeface="Times New Roman" panose="02020603050405020304" pitchFamily="18" charset="0"/>
              </a:rPr>
              <a:t>T</a:t>
            </a:r>
            <a:r>
              <a:rPr lang="en-US" altLang="en-US" sz="3200" dirty="0" err="1" smtClean="0">
                <a:latin typeface="Times New Roman" panose="02020603050405020304" pitchFamily="18" charset="0"/>
                <a:cs typeface="Times New Roman" panose="02020603050405020304" pitchFamily="18" charset="0"/>
              </a:rPr>
              <a:t>ransfection</a:t>
            </a:r>
            <a:r>
              <a:rPr lang="en-US" altLang="en-US" sz="3200" dirty="0" smtClean="0">
                <a:latin typeface="Times New Roman" panose="02020603050405020304" pitchFamily="18" charset="0"/>
                <a:cs typeface="Times New Roman" panose="02020603050405020304" pitchFamily="18" charset="0"/>
              </a:rPr>
              <a:t> (</a:t>
            </a:r>
            <a:r>
              <a:rPr lang="en-US" altLang="en-US" sz="3200" dirty="0" smtClean="0">
                <a:solidFill>
                  <a:srgbClr val="C00000"/>
                </a:solidFill>
                <a:latin typeface="Times New Roman" panose="02020603050405020304" pitchFamily="18" charset="0"/>
                <a:cs typeface="Times New Roman" panose="02020603050405020304" pitchFamily="18" charset="0"/>
              </a:rPr>
              <a:t>RET</a:t>
            </a:r>
            <a:r>
              <a:rPr lang="en-US" altLang="en-US" sz="3200" dirty="0" smtClean="0">
                <a:latin typeface="Times New Roman" panose="02020603050405020304" pitchFamily="18" charset="0"/>
                <a:cs typeface="Times New Roman" panose="02020603050405020304" pitchFamily="18" charset="0"/>
              </a:rPr>
              <a:t>) gene encodes a </a:t>
            </a:r>
            <a:r>
              <a:rPr lang="en-US" altLang="en-US" sz="3200" dirty="0" smtClean="0">
                <a:solidFill>
                  <a:srgbClr val="C00000"/>
                </a:solidFill>
                <a:latin typeface="Times New Roman" panose="02020603050405020304" pitchFamily="18" charset="0"/>
                <a:cs typeface="Times New Roman" panose="02020603050405020304" pitchFamily="18" charset="0"/>
              </a:rPr>
              <a:t>receptor </a:t>
            </a:r>
            <a:r>
              <a:rPr lang="en-US" altLang="en-US" sz="3200" dirty="0" err="1" smtClean="0">
                <a:solidFill>
                  <a:srgbClr val="C00000"/>
                </a:solidFill>
                <a:latin typeface="Times New Roman" panose="02020603050405020304" pitchFamily="18" charset="0"/>
                <a:cs typeface="Times New Roman" panose="02020603050405020304" pitchFamily="18" charset="0"/>
              </a:rPr>
              <a:t>tyrosin</a:t>
            </a:r>
            <a:r>
              <a:rPr lang="en-US" altLang="en-US" sz="3200" dirty="0" smtClean="0">
                <a:solidFill>
                  <a:srgbClr val="C00000"/>
                </a:solidFill>
                <a:latin typeface="Times New Roman" panose="02020603050405020304" pitchFamily="18" charset="0"/>
                <a:cs typeface="Times New Roman" panose="02020603050405020304" pitchFamily="18" charset="0"/>
              </a:rPr>
              <a:t> </a:t>
            </a:r>
            <a:r>
              <a:rPr lang="en-US" altLang="en-US" sz="3200" dirty="0" err="1" smtClean="0">
                <a:solidFill>
                  <a:srgbClr val="C00000"/>
                </a:solidFill>
                <a:latin typeface="Times New Roman" panose="02020603050405020304" pitchFamily="18" charset="0"/>
                <a:cs typeface="Times New Roman" panose="02020603050405020304" pitchFamily="18" charset="0"/>
              </a:rPr>
              <a:t>kinase</a:t>
            </a:r>
            <a:r>
              <a:rPr lang="en-US" altLang="en-US" sz="3200" dirty="0" smtClean="0">
                <a:solidFill>
                  <a:srgbClr val="C00000"/>
                </a:solidFill>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that has an important  role in many essential processes of  cells. </a:t>
            </a:r>
          </a:p>
          <a:p>
            <a:r>
              <a:rPr lang="en-US" altLang="en-US" sz="3200" dirty="0" smtClean="0">
                <a:latin typeface="Times New Roman" panose="02020603050405020304" pitchFamily="18" charset="0"/>
                <a:cs typeface="Times New Roman" panose="02020603050405020304" pitchFamily="18" charset="0"/>
              </a:rPr>
              <a:t>Gain of function mutation in  RET stimulates proliferation and blocks apoptosis.</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lstStyle/>
          <a:p>
            <a:pPr algn="ctr" eaLnBrk="1" hangingPunct="1">
              <a:defRPr/>
            </a:pPr>
            <a:r>
              <a:rPr lang="en-US" altLang="en-US" sz="2800" b="1" dirty="0">
                <a:solidFill>
                  <a:schemeClr val="accent1">
                    <a:lumMod val="50000"/>
                  </a:schemeClr>
                </a:solidFill>
                <a:latin typeface="Times New Roman" panose="02020603050405020304" pitchFamily="18" charset="0"/>
                <a:cs typeface="Times New Roman" panose="02020603050405020304" pitchFamily="18" charset="0"/>
              </a:rPr>
              <a:t> Schematic representation of the RET tyrosine kinase</a:t>
            </a:r>
            <a:endParaRPr lang="en-US" alt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Picture 7" descr="Cov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201" y="1447195"/>
            <a:ext cx="1985400" cy="449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1161288"/>
          </a:xfrm>
        </p:spPr>
        <p:txBody>
          <a:bodyPr>
            <a:normAutofit/>
          </a:bodyPr>
          <a:lstStyle/>
          <a:p>
            <a:pPr algn="ctr"/>
            <a:r>
              <a:rPr lang="en-US" altLang="en-US" sz="3200" b="1" dirty="0" smtClean="0">
                <a:solidFill>
                  <a:schemeClr val="accent1">
                    <a:lumMod val="50000"/>
                  </a:schemeClr>
                </a:solidFill>
                <a:latin typeface="Times New Roman" panose="02020603050405020304" pitchFamily="18" charset="0"/>
                <a:cs typeface="Times New Roman" panose="02020603050405020304" pitchFamily="18" charset="0"/>
              </a:rPr>
              <a:t> Synopsis of the signaling network mediated by RET</a:t>
            </a:r>
            <a:endParaRPr lang="en-US" sz="3200" dirty="0">
              <a:solidFill>
                <a:schemeClr val="accent1">
                  <a:lumMod val="50000"/>
                </a:schemeClr>
              </a:solidFill>
            </a:endParaRPr>
          </a:p>
        </p:txBody>
      </p:sp>
      <p:pic>
        <p:nvPicPr>
          <p:cNvPr id="4" name="Picture 7" descr="Cov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428416" y="1935163"/>
            <a:ext cx="4287167"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6172200" y="4343400"/>
            <a:ext cx="554831" cy="216694"/>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sz="1350">
              <a:solidFill>
                <a:schemeClr val="tx1"/>
              </a:solidFill>
              <a:latin typeface="Arial" panose="020B0604020202020204" pitchFamily="34" charset="0"/>
            </a:endParaRPr>
          </a:p>
        </p:txBody>
      </p:sp>
      <p:sp>
        <p:nvSpPr>
          <p:cNvPr id="6" name="Oval 5"/>
          <p:cNvSpPr>
            <a:spLocks noChangeArrowheads="1"/>
          </p:cNvSpPr>
          <p:nvPr/>
        </p:nvSpPr>
        <p:spPr bwMode="auto">
          <a:xfrm>
            <a:off x="6172200" y="2743200"/>
            <a:ext cx="554831" cy="216694"/>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sz="1350">
              <a:solidFill>
                <a:schemeClr val="tx1"/>
              </a:solidFill>
              <a:latin typeface="Arial" panose="020B0604020202020204" pitchFamily="34" charset="0"/>
            </a:endParaRPr>
          </a:p>
        </p:txBody>
      </p:sp>
      <p:sp>
        <p:nvSpPr>
          <p:cNvPr id="10" name="Oval 9"/>
          <p:cNvSpPr>
            <a:spLocks noChangeArrowheads="1"/>
          </p:cNvSpPr>
          <p:nvPr/>
        </p:nvSpPr>
        <p:spPr bwMode="auto">
          <a:xfrm>
            <a:off x="6172200" y="2971800"/>
            <a:ext cx="554831" cy="216694"/>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sz="1350">
              <a:solidFill>
                <a:schemeClr val="tx1"/>
              </a:solidFill>
              <a:latin typeface="Arial" panose="020B0604020202020204" pitchFamily="34" charset="0"/>
            </a:endParaRPr>
          </a:p>
        </p:txBody>
      </p:sp>
      <p:sp>
        <p:nvSpPr>
          <p:cNvPr id="11" name="Oval 10"/>
          <p:cNvSpPr>
            <a:spLocks noChangeArrowheads="1"/>
          </p:cNvSpPr>
          <p:nvPr/>
        </p:nvSpPr>
        <p:spPr bwMode="auto">
          <a:xfrm>
            <a:off x="6172200" y="3200400"/>
            <a:ext cx="554831" cy="216694"/>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sz="1350">
              <a:solidFill>
                <a:schemeClr val="tx1"/>
              </a:solidFill>
              <a:latin typeface="Arial" panose="020B0604020202020204" pitchFamily="34" charset="0"/>
            </a:endParaRPr>
          </a:p>
        </p:txBody>
      </p:sp>
      <p:sp>
        <p:nvSpPr>
          <p:cNvPr id="12" name="Oval 11"/>
          <p:cNvSpPr>
            <a:spLocks noChangeArrowheads="1"/>
          </p:cNvSpPr>
          <p:nvPr/>
        </p:nvSpPr>
        <p:spPr bwMode="auto">
          <a:xfrm>
            <a:off x="6172200" y="3429000"/>
            <a:ext cx="554831" cy="216694"/>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sz="1350">
              <a:solidFill>
                <a:schemeClr val="tx1"/>
              </a:solidFill>
              <a:latin typeface="Arial" panose="020B0604020202020204" pitchFamily="34" charset="0"/>
            </a:endParaRPr>
          </a:p>
        </p:txBody>
      </p:sp>
      <p:sp>
        <p:nvSpPr>
          <p:cNvPr id="13" name="Oval 12"/>
          <p:cNvSpPr>
            <a:spLocks noChangeArrowheads="1"/>
          </p:cNvSpPr>
          <p:nvPr/>
        </p:nvSpPr>
        <p:spPr bwMode="auto">
          <a:xfrm>
            <a:off x="6172200" y="3810000"/>
            <a:ext cx="554831" cy="216694"/>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sz="1350">
              <a:solidFill>
                <a:schemeClr val="tx1"/>
              </a:solidFill>
              <a:latin typeface="Arial" panose="020B0604020202020204" pitchFamily="34" charset="0"/>
            </a:endParaRPr>
          </a:p>
        </p:txBody>
      </p:sp>
      <p:sp>
        <p:nvSpPr>
          <p:cNvPr id="14" name="Oval 13"/>
          <p:cNvSpPr>
            <a:spLocks noChangeArrowheads="1"/>
          </p:cNvSpPr>
          <p:nvPr/>
        </p:nvSpPr>
        <p:spPr bwMode="auto">
          <a:xfrm>
            <a:off x="6172200" y="4114800"/>
            <a:ext cx="554831" cy="216694"/>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en-US" altLang="en-US" sz="135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accent1">
                    <a:lumMod val="50000"/>
                  </a:schemeClr>
                </a:solidFill>
                <a:latin typeface="Times New Roman" panose="02020603050405020304" pitchFamily="18" charset="0"/>
                <a:cs typeface="Times New Roman" panose="02020603050405020304" pitchFamily="18" charset="0"/>
              </a:rPr>
              <a:t>Case presentation </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altLang="en-US" sz="3600" dirty="0" smtClean="0">
                <a:latin typeface="Times New Roman" panose="02020603050405020304" pitchFamily="18" charset="0"/>
                <a:cs typeface="Times New Roman" panose="02020603050405020304" pitchFamily="18" charset="0"/>
              </a:rPr>
              <a:t>A 55 year-old woman presented with a neck mass from 2 years ago . There was a </a:t>
            </a:r>
            <a:r>
              <a:rPr lang="en-US" altLang="en-US" sz="3600" dirty="0" smtClean="0">
                <a:solidFill>
                  <a:srgbClr val="FF0000"/>
                </a:solidFill>
                <a:latin typeface="Times New Roman" panose="02020603050405020304" pitchFamily="18" charset="0"/>
                <a:cs typeface="Times New Roman" panose="02020603050405020304" pitchFamily="18" charset="0"/>
              </a:rPr>
              <a:t>45 mm </a:t>
            </a:r>
            <a:r>
              <a:rPr lang="en-US" altLang="en-US" sz="3600" dirty="0" err="1" smtClean="0">
                <a:latin typeface="Times New Roman" panose="02020603050405020304" pitchFamily="18" charset="0"/>
                <a:cs typeface="Times New Roman" panose="02020603050405020304" pitchFamily="18" charset="0"/>
              </a:rPr>
              <a:t>hypoechoic</a:t>
            </a:r>
            <a:r>
              <a:rPr lang="en-US" altLang="en-US" sz="3600" dirty="0" smtClean="0">
                <a:latin typeface="Times New Roman" panose="02020603050405020304" pitchFamily="18" charset="0"/>
                <a:cs typeface="Times New Roman" panose="02020603050405020304" pitchFamily="18" charset="0"/>
              </a:rPr>
              <a:t> nodule in </a:t>
            </a:r>
            <a:r>
              <a:rPr lang="en-US" altLang="en-US" sz="3600" dirty="0" err="1" smtClean="0">
                <a:latin typeface="Times New Roman" panose="02020603050405020304" pitchFamily="18" charset="0"/>
                <a:cs typeface="Times New Roman" panose="02020603050405020304" pitchFamily="18" charset="0"/>
              </a:rPr>
              <a:t>R.thyroid</a:t>
            </a:r>
            <a:r>
              <a:rPr lang="en-US" altLang="en-US" sz="3600" dirty="0" smtClean="0">
                <a:latin typeface="Times New Roman" panose="02020603050405020304" pitchFamily="18" charset="0"/>
                <a:cs typeface="Times New Roman" panose="02020603050405020304" pitchFamily="18" charset="0"/>
              </a:rPr>
              <a:t> lobe and also a </a:t>
            </a:r>
            <a:r>
              <a:rPr lang="en-US" altLang="en-US" sz="3600" dirty="0" smtClean="0">
                <a:solidFill>
                  <a:srgbClr val="FF0000"/>
                </a:solidFill>
                <a:latin typeface="Times New Roman" panose="02020603050405020304" pitchFamily="18" charset="0"/>
                <a:cs typeface="Times New Roman" panose="02020603050405020304" pitchFamily="18" charset="0"/>
              </a:rPr>
              <a:t>12 mm </a:t>
            </a:r>
            <a:r>
              <a:rPr lang="en-US" altLang="en-US" sz="3600" dirty="0" err="1" smtClean="0">
                <a:latin typeface="Times New Roman" panose="02020603050405020304" pitchFamily="18" charset="0"/>
                <a:cs typeface="Times New Roman" panose="02020603050405020304" pitchFamily="18" charset="0"/>
              </a:rPr>
              <a:t>hypoechoic</a:t>
            </a:r>
            <a:r>
              <a:rPr lang="en-US" altLang="en-US" sz="3600" dirty="0" smtClean="0">
                <a:latin typeface="Times New Roman" panose="02020603050405020304" pitchFamily="18" charset="0"/>
                <a:cs typeface="Times New Roman" panose="02020603050405020304" pitchFamily="18" charset="0"/>
              </a:rPr>
              <a:t> nodule in </a:t>
            </a:r>
            <a:r>
              <a:rPr lang="en-US" altLang="en-US" sz="3600" dirty="0" err="1" smtClean="0">
                <a:latin typeface="Times New Roman" panose="02020603050405020304" pitchFamily="18" charset="0"/>
                <a:cs typeface="Times New Roman" panose="02020603050405020304" pitchFamily="18" charset="0"/>
              </a:rPr>
              <a:t>L.lobe.FNA</a:t>
            </a:r>
            <a:r>
              <a:rPr lang="en-US" altLang="en-US" sz="3600" dirty="0" smtClean="0">
                <a:latin typeface="Times New Roman" panose="02020603050405020304" pitchFamily="18" charset="0"/>
                <a:cs typeface="Times New Roman" panose="02020603050405020304" pitchFamily="18" charset="0"/>
              </a:rPr>
              <a:t> was done and reported as </a:t>
            </a:r>
            <a:r>
              <a:rPr lang="en-US" altLang="en-US" sz="3600" dirty="0" smtClean="0">
                <a:solidFill>
                  <a:srgbClr val="FF0000"/>
                </a:solidFill>
                <a:latin typeface="Times New Roman" panose="02020603050405020304" pitchFamily="18" charset="0"/>
                <a:cs typeface="Times New Roman" panose="02020603050405020304" pitchFamily="18" charset="0"/>
              </a:rPr>
              <a:t>follicular neoplasm</a:t>
            </a:r>
            <a:r>
              <a:rPr lang="en-US" altLang="en-US" sz="3600" dirty="0" smtClean="0">
                <a:latin typeface="Times New Roman" panose="02020603050405020304" pitchFamily="18" charset="0"/>
                <a:cs typeface="Times New Roman" panose="02020603050405020304" pitchFamily="18" charset="0"/>
              </a:rPr>
              <a:t>(FN). </a:t>
            </a:r>
          </a:p>
          <a:p>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accent1">
                    <a:lumMod val="50000"/>
                  </a:schemeClr>
                </a:solidFill>
                <a:latin typeface="Times New Roman" panose="02020603050405020304" pitchFamily="18" charset="0"/>
                <a:cs typeface="Times New Roman" panose="02020603050405020304" pitchFamily="18" charset="0"/>
              </a:rPr>
              <a:t>Case presentation (cont.)</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lnSpcReduction="10000"/>
          </a:bodyPr>
          <a:lstStyle/>
          <a:p>
            <a:r>
              <a:rPr lang="en-US" altLang="en-US" sz="3200" dirty="0" smtClean="0">
                <a:latin typeface="Times New Roman" panose="02020603050405020304" pitchFamily="18" charset="0"/>
                <a:cs typeface="Times New Roman" panose="02020603050405020304" pitchFamily="18" charset="0"/>
              </a:rPr>
              <a:t>Based on cytology and the size more than 4 cm, total </a:t>
            </a:r>
            <a:r>
              <a:rPr lang="en-US" altLang="en-US" sz="3200" dirty="0" err="1" smtClean="0">
                <a:latin typeface="Times New Roman" panose="02020603050405020304" pitchFamily="18" charset="0"/>
                <a:cs typeface="Times New Roman" panose="02020603050405020304" pitchFamily="18" charset="0"/>
              </a:rPr>
              <a:t>thyroidectomy</a:t>
            </a:r>
            <a:r>
              <a:rPr lang="en-US" altLang="en-US" sz="3200" dirty="0" smtClean="0">
                <a:latin typeface="Times New Roman" panose="02020603050405020304" pitchFamily="18" charset="0"/>
                <a:cs typeface="Times New Roman" panose="02020603050405020304" pitchFamily="18" charset="0"/>
              </a:rPr>
              <a:t> (TTX) was </a:t>
            </a:r>
            <a:r>
              <a:rPr lang="en-US" altLang="en-US" sz="3200" dirty="0" err="1" smtClean="0">
                <a:latin typeface="Times New Roman" panose="02020603050405020304" pitchFamily="18" charset="0"/>
                <a:cs typeface="Times New Roman" panose="02020603050405020304" pitchFamily="18" charset="0"/>
              </a:rPr>
              <a:t>performed.Bilateral</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medullary</a:t>
            </a:r>
            <a:r>
              <a:rPr lang="en-US" altLang="en-US" sz="3200" dirty="0" smtClean="0">
                <a:latin typeface="Times New Roman" panose="02020603050405020304" pitchFamily="18" charset="0"/>
                <a:cs typeface="Times New Roman" panose="02020603050405020304" pitchFamily="18" charset="0"/>
              </a:rPr>
              <a:t> thyroid carcinoma(MTC) was reported by pathologist. </a:t>
            </a:r>
          </a:p>
          <a:p>
            <a:pPr>
              <a:buNone/>
            </a:pPr>
            <a:endParaRPr lang="en-US" altLang="en-US" sz="3200" dirty="0" smtClean="0">
              <a:latin typeface="Times New Roman" panose="02020603050405020304" pitchFamily="18" charset="0"/>
              <a:cs typeface="Times New Roman" panose="02020603050405020304" pitchFamily="18" charset="0"/>
            </a:endParaRPr>
          </a:p>
          <a:p>
            <a:r>
              <a:rPr lang="en-US" altLang="en-US" sz="3200" dirty="0" smtClean="0">
                <a:latin typeface="Times New Roman" panose="02020603050405020304" pitchFamily="18" charset="0"/>
                <a:cs typeface="Times New Roman" panose="02020603050405020304" pitchFamily="18" charset="0"/>
              </a:rPr>
              <a:t>Size of nodule in </a:t>
            </a:r>
            <a:r>
              <a:rPr lang="en-US" altLang="en-US" sz="3200" dirty="0" err="1" smtClean="0">
                <a:latin typeface="Times New Roman" panose="02020603050405020304" pitchFamily="18" charset="0"/>
                <a:cs typeface="Times New Roman" panose="02020603050405020304" pitchFamily="18" charset="0"/>
              </a:rPr>
              <a:t>R.lobe</a:t>
            </a:r>
            <a:r>
              <a:rPr lang="en-US" altLang="en-US" sz="3200" dirty="0" smtClean="0">
                <a:latin typeface="Times New Roman" panose="02020603050405020304" pitchFamily="18" charset="0"/>
                <a:cs typeface="Times New Roman" panose="02020603050405020304" pitchFamily="18" charset="0"/>
              </a:rPr>
              <a:t> was 4*3.2*1.3 and 0.3*1 cm in </a:t>
            </a:r>
            <a:r>
              <a:rPr lang="en-US" altLang="en-US" sz="3200" dirty="0" err="1" smtClean="0">
                <a:latin typeface="Times New Roman" panose="02020603050405020304" pitchFamily="18" charset="0"/>
                <a:cs typeface="Times New Roman" panose="02020603050405020304" pitchFamily="18" charset="0"/>
              </a:rPr>
              <a:t>L.lobe.there</a:t>
            </a:r>
            <a:r>
              <a:rPr lang="en-US" altLang="en-US" sz="3200" dirty="0" smtClean="0">
                <a:latin typeface="Times New Roman" panose="02020603050405020304" pitchFamily="18" charset="0"/>
                <a:cs typeface="Times New Roman" panose="02020603050405020304" pitchFamily="18" charset="0"/>
              </a:rPr>
              <a:t> was </a:t>
            </a:r>
            <a:r>
              <a:rPr lang="en-US" altLang="en-US" sz="3200" dirty="0" err="1" smtClean="0">
                <a:latin typeface="Times New Roman" panose="02020603050405020304" pitchFamily="18" charset="0"/>
                <a:cs typeface="Times New Roman" panose="02020603050405020304" pitchFamily="18" charset="0"/>
              </a:rPr>
              <a:t>angiolymphatic</a:t>
            </a:r>
            <a:r>
              <a:rPr lang="en-US" altLang="en-US" sz="3200" dirty="0" smtClean="0">
                <a:latin typeface="Times New Roman" panose="02020603050405020304" pitchFamily="18" charset="0"/>
                <a:cs typeface="Times New Roman" panose="02020603050405020304" pitchFamily="18" charset="0"/>
              </a:rPr>
              <a:t> and </a:t>
            </a:r>
            <a:r>
              <a:rPr lang="en-US" altLang="en-US" sz="3200" dirty="0" err="1" smtClean="0">
                <a:latin typeface="Times New Roman" panose="02020603050405020304" pitchFamily="18" charset="0"/>
                <a:cs typeface="Times New Roman" panose="02020603050405020304" pitchFamily="18" charset="0"/>
              </a:rPr>
              <a:t>perineural</a:t>
            </a:r>
            <a:r>
              <a:rPr lang="en-US" altLang="en-US" sz="3200" dirty="0" smtClean="0">
                <a:latin typeface="Times New Roman" panose="02020603050405020304" pitchFamily="18" charset="0"/>
                <a:cs typeface="Times New Roman" panose="02020603050405020304" pitchFamily="18" charset="0"/>
              </a:rPr>
              <a:t> invasion and </a:t>
            </a:r>
            <a:r>
              <a:rPr lang="en-US" altLang="en-US" sz="3200" dirty="0" err="1" smtClean="0">
                <a:latin typeface="Times New Roman" panose="02020603050405020304" pitchFamily="18" charset="0"/>
                <a:cs typeface="Times New Roman" panose="02020603050405020304" pitchFamily="18" charset="0"/>
              </a:rPr>
              <a:t>extrathyroidal</a:t>
            </a:r>
            <a:r>
              <a:rPr lang="en-US" altLang="en-US" sz="3200" dirty="0" smtClean="0">
                <a:latin typeface="Times New Roman" panose="02020603050405020304" pitchFamily="18" charset="0"/>
                <a:cs typeface="Times New Roman" panose="02020603050405020304" pitchFamily="18" charset="0"/>
              </a:rPr>
              <a:t> adipose tissue was involved.</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accent1">
                    <a:lumMod val="50000"/>
                  </a:schemeClr>
                </a:solidFill>
                <a:latin typeface="Times New Roman" panose="02020603050405020304" pitchFamily="18" charset="0"/>
                <a:cs typeface="Times New Roman" panose="02020603050405020304" pitchFamily="18" charset="0"/>
              </a:rPr>
              <a:t>Case presentation(cont.) </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a:bodyPr>
          <a:lstStyle/>
          <a:p>
            <a:pPr>
              <a:defRPr/>
            </a:pPr>
            <a:r>
              <a:rPr lang="en-US" sz="3200" dirty="0">
                <a:latin typeface="Times New Roman" panose="02020603050405020304" pitchFamily="18" charset="0"/>
                <a:cs typeface="Times New Roman" panose="02020603050405020304" pitchFamily="18" charset="0"/>
              </a:rPr>
              <a:t>Metastasis to lymph nodes with extra nodal extension was also seen </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8 of 12 </a:t>
            </a:r>
            <a:r>
              <a:rPr lang="en-US" sz="3200" dirty="0" smtClean="0">
                <a:latin typeface="Times New Roman" panose="02020603050405020304" pitchFamily="18" charset="0"/>
                <a:cs typeface="Times New Roman" panose="02020603050405020304" pitchFamily="18" charset="0"/>
              </a:rPr>
              <a:t>were involved</a:t>
            </a:r>
            <a:r>
              <a:rPr lang="en-US" sz="3200" dirty="0">
                <a:latin typeface="Times New Roman" panose="02020603050405020304" pitchFamily="18" charset="0"/>
                <a:cs typeface="Times New Roman" panose="02020603050405020304" pitchFamily="18" charset="0"/>
              </a:rPr>
              <a:t>) </a:t>
            </a:r>
          </a:p>
          <a:p>
            <a:pPr>
              <a:defRPr/>
            </a:pPr>
            <a:r>
              <a:rPr lang="en-US" sz="3200" dirty="0">
                <a:latin typeface="Times New Roman" panose="02020603050405020304" pitchFamily="18" charset="0"/>
                <a:cs typeface="Times New Roman" panose="02020603050405020304" pitchFamily="18" charset="0"/>
              </a:rPr>
              <a:t>IHC staining </a:t>
            </a:r>
            <a:r>
              <a:rPr lang="en-US" sz="3200" dirty="0" err="1">
                <a:latin typeface="Times New Roman" panose="02020603050405020304" pitchFamily="18" charset="0"/>
                <a:cs typeface="Times New Roman" panose="02020603050405020304" pitchFamily="18" charset="0"/>
              </a:rPr>
              <a:t>comfirmed</a:t>
            </a:r>
            <a:r>
              <a:rPr lang="en-US" sz="3200" dirty="0">
                <a:latin typeface="Times New Roman" panose="02020603050405020304" pitchFamily="18" charset="0"/>
                <a:cs typeface="Times New Roman" panose="02020603050405020304" pitchFamily="18" charset="0"/>
              </a:rPr>
              <a:t> diagnosis of MTC</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154</TotalTime>
  <Words>1192</Words>
  <Application>Microsoft Office PowerPoint</Application>
  <PresentationFormat>On-screen Show (4:3)</PresentationFormat>
  <Paragraphs>78</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PowerPoint Presentation</vt:lpstr>
      <vt:lpstr>Layegh p. assistant professor of endocrinology &amp; metabolism Mashhad University of Medical Sciences( MUMS) </vt:lpstr>
      <vt:lpstr>What is RET proto-oncogene?</vt:lpstr>
      <vt:lpstr>PowerPoint Presentation</vt:lpstr>
      <vt:lpstr> Schematic representation of the RET tyrosine kinase</vt:lpstr>
      <vt:lpstr> Synopsis of the signaling network mediated by RET</vt:lpstr>
      <vt:lpstr>Case presentation </vt:lpstr>
      <vt:lpstr>Case presentation (cont.)</vt:lpstr>
      <vt:lpstr>Case presentation(cont.) </vt:lpstr>
      <vt:lpstr>PowerPoint Presentation</vt:lpstr>
      <vt:lpstr>What should we do in follow up of this patient ?</vt:lpstr>
      <vt:lpstr>The results in our patient were as follows:</vt:lpstr>
      <vt:lpstr> the known germline mutations in the RET gene and their associated human diseases</vt:lpstr>
      <vt:lpstr>What are ATA risk categories based on aggressiveness of MTC and age of appearance of the tumor?</vt:lpstr>
      <vt:lpstr>PowerPoint Presentation</vt:lpstr>
      <vt:lpstr>PowerPoint Presentation</vt:lpstr>
      <vt:lpstr>PowerPoint Presentation</vt:lpstr>
      <vt:lpstr>What is the next steps in management of this patient ?</vt:lpstr>
      <vt:lpstr>PowerPoint Presentation</vt:lpstr>
      <vt:lpstr>What is the future plan for this patient ?</vt:lpstr>
      <vt:lpstr>PowerPoint Presentation</vt:lpstr>
      <vt:lpstr>What must we do for her son ?</vt:lpstr>
      <vt:lpstr>What about her grandchild?</vt:lpstr>
      <vt:lpstr>PowerPoint Presentation</vt:lpstr>
      <vt:lpstr>PowerPoint Presentation</vt:lpstr>
      <vt:lpstr>Childern with ATA-HST category               (codon M918T, MEN2B):</vt:lpstr>
      <vt:lpstr>In children with ATA-H category: (codon 883 and 634) </vt:lpstr>
      <vt:lpstr>PowerPoint Presentation</vt:lpstr>
      <vt:lpstr>PowerPoint Presentation</vt:lpstr>
      <vt:lpstr>PowerPoint Presentation</vt:lpstr>
      <vt:lpstr>PowerPoint Presentation</vt:lpstr>
      <vt:lpstr>How to follow up after TTX in  this father and his dauther?</vt:lpstr>
      <vt:lpstr>PowerPoint Presentation</vt:lpstr>
    </vt:vector>
  </TitlesOfParts>
  <Company>MUMS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layeghpa</dc:creator>
  <cp:lastModifiedBy>Art</cp:lastModifiedBy>
  <cp:revision>22</cp:revision>
  <dcterms:created xsi:type="dcterms:W3CDTF">2018-11-12T05:02:14Z</dcterms:created>
  <dcterms:modified xsi:type="dcterms:W3CDTF">2019-04-23T06:02:51Z</dcterms:modified>
</cp:coreProperties>
</file>