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7"/>
  </p:notesMasterIdLst>
  <p:sldIdLst>
    <p:sldId id="299" r:id="rId2"/>
    <p:sldId id="256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57" r:id="rId11"/>
    <p:sldId id="258" r:id="rId12"/>
    <p:sldId id="259" r:id="rId13"/>
    <p:sldId id="260" r:id="rId14"/>
    <p:sldId id="261" r:id="rId15"/>
    <p:sldId id="293" r:id="rId16"/>
    <p:sldId id="294" r:id="rId17"/>
    <p:sldId id="295" r:id="rId18"/>
    <p:sldId id="285" r:id="rId19"/>
    <p:sldId id="262" r:id="rId20"/>
    <p:sldId id="286" r:id="rId21"/>
    <p:sldId id="275" r:id="rId22"/>
    <p:sldId id="283" r:id="rId23"/>
    <p:sldId id="288" r:id="rId24"/>
    <p:sldId id="287" r:id="rId25"/>
    <p:sldId id="267" r:id="rId26"/>
    <p:sldId id="265" r:id="rId27"/>
    <p:sldId id="272" r:id="rId28"/>
    <p:sldId id="263" r:id="rId29"/>
    <p:sldId id="268" r:id="rId30"/>
    <p:sldId id="271" r:id="rId31"/>
    <p:sldId id="269" r:id="rId32"/>
    <p:sldId id="292" r:id="rId33"/>
    <p:sldId id="289" r:id="rId34"/>
    <p:sldId id="290" r:id="rId35"/>
    <p:sldId id="291" r:id="rId36"/>
    <p:sldId id="266" r:id="rId37"/>
    <p:sldId id="301" r:id="rId38"/>
    <p:sldId id="303" r:id="rId39"/>
    <p:sldId id="264" r:id="rId40"/>
    <p:sldId id="297" r:id="rId41"/>
    <p:sldId id="296" r:id="rId42"/>
    <p:sldId id="298" r:id="rId43"/>
    <p:sldId id="304" r:id="rId44"/>
    <p:sldId id="302" r:id="rId45"/>
    <p:sldId id="300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362" autoAdjust="0"/>
  </p:normalViewPr>
  <p:slideViewPr>
    <p:cSldViewPr>
      <p:cViewPr varScale="1">
        <p:scale>
          <a:sx n="85" d="100"/>
          <a:sy n="85" d="100"/>
        </p:scale>
        <p:origin x="-152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814CBD-663B-4105-82D1-11BEE19360E6}" type="datetimeFigureOut">
              <a:rPr lang="en-US" smtClean="0"/>
              <a:pPr/>
              <a:t>10/7/2019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383D44-4A34-4003-8A56-65D933C3B2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674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83D44-4A34-4003-8A56-65D933C3B2A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525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83D44-4A34-4003-8A56-65D933C3B2A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62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5A873-9F59-4E8C-BCA1-467490F4EBF5}" type="datetimeFigureOut">
              <a:rPr lang="en-US" smtClean="0"/>
              <a:pPr/>
              <a:t>10/7/2019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0DA8-617D-489C-B77C-1AB3C76132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5A873-9F59-4E8C-BCA1-467490F4EBF5}" type="datetimeFigureOut">
              <a:rPr lang="en-US" smtClean="0"/>
              <a:pPr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0DA8-617D-489C-B77C-1AB3C76132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5A873-9F59-4E8C-BCA1-467490F4EBF5}" type="datetimeFigureOut">
              <a:rPr lang="en-US" smtClean="0"/>
              <a:pPr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0DA8-617D-489C-B77C-1AB3C76132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5A873-9F59-4E8C-BCA1-467490F4EBF5}" type="datetimeFigureOut">
              <a:rPr lang="en-US" smtClean="0"/>
              <a:pPr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0DA8-617D-489C-B77C-1AB3C76132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5A873-9F59-4E8C-BCA1-467490F4EBF5}" type="datetimeFigureOut">
              <a:rPr lang="en-US" smtClean="0"/>
              <a:pPr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0DA8-617D-489C-B77C-1AB3C76132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5A873-9F59-4E8C-BCA1-467490F4EBF5}" type="datetimeFigureOut">
              <a:rPr lang="en-US" smtClean="0"/>
              <a:pPr/>
              <a:t>10/7/2019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0DA8-617D-489C-B77C-1AB3C76132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5A873-9F59-4E8C-BCA1-467490F4EBF5}" type="datetimeFigureOut">
              <a:rPr lang="en-US" smtClean="0"/>
              <a:pPr/>
              <a:t>10/7/2019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0DA8-617D-489C-B77C-1AB3C76132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5A873-9F59-4E8C-BCA1-467490F4EBF5}" type="datetimeFigureOut">
              <a:rPr lang="en-US" smtClean="0"/>
              <a:pPr/>
              <a:t>10/7/2019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0DA8-617D-489C-B77C-1AB3C76132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5A873-9F59-4E8C-BCA1-467490F4EBF5}" type="datetimeFigureOut">
              <a:rPr lang="en-US" smtClean="0"/>
              <a:pPr/>
              <a:t>10/7/2019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0DA8-617D-489C-B77C-1AB3C76132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5A873-9F59-4E8C-BCA1-467490F4EBF5}" type="datetimeFigureOut">
              <a:rPr lang="en-US" smtClean="0"/>
              <a:pPr/>
              <a:t>10/7/2019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0DA8-617D-489C-B77C-1AB3C76132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5A873-9F59-4E8C-BCA1-467490F4EBF5}" type="datetimeFigureOut">
              <a:rPr lang="en-US" smtClean="0"/>
              <a:pPr/>
              <a:t>10/7/2019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A890DA8-617D-489C-B77C-1AB3C76132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FD5A873-9F59-4E8C-BCA1-467490F4EBF5}" type="datetimeFigureOut">
              <a:rPr lang="en-US" smtClean="0"/>
              <a:pPr/>
              <a:t>10/7/2019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A890DA8-617D-489C-B77C-1AB3C761326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1942" y="1935163"/>
            <a:ext cx="7720115" cy="43894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749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51"/>
          <a:stretch/>
        </p:blipFill>
        <p:spPr>
          <a:xfrm>
            <a:off x="1066800" y="304800"/>
            <a:ext cx="7012612" cy="6172200"/>
          </a:xfrm>
        </p:spPr>
      </p:pic>
    </p:spTree>
    <p:extLst>
      <p:ext uri="{BB962C8B-B14F-4D97-AF65-F5344CB8AC3E}">
        <p14:creationId xmlns:p14="http://schemas.microsoft.com/office/powerpoint/2010/main" val="100023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14400" y="304800"/>
            <a:ext cx="7696200" cy="6407569"/>
          </a:xfrm>
        </p:spPr>
      </p:pic>
      <p:sp>
        <p:nvSpPr>
          <p:cNvPr id="3" name="Rectangle 2"/>
          <p:cNvSpPr/>
          <p:nvPr/>
        </p:nvSpPr>
        <p:spPr>
          <a:xfrm>
            <a:off x="1371600" y="1752600"/>
            <a:ext cx="2667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791200" y="1789771"/>
            <a:ext cx="2667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02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219200" y="685800"/>
            <a:ext cx="6934200" cy="5600340"/>
          </a:xfrm>
        </p:spPr>
      </p:pic>
      <p:sp>
        <p:nvSpPr>
          <p:cNvPr id="3" name="Rectangle 2"/>
          <p:cNvSpPr/>
          <p:nvPr/>
        </p:nvSpPr>
        <p:spPr>
          <a:xfrm>
            <a:off x="5410200" y="1371600"/>
            <a:ext cx="2667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48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85800" y="152400"/>
            <a:ext cx="8001000" cy="6460542"/>
          </a:xfrm>
        </p:spPr>
      </p:pic>
      <p:sp>
        <p:nvSpPr>
          <p:cNvPr id="3" name="Rectangle 2"/>
          <p:cNvSpPr/>
          <p:nvPr/>
        </p:nvSpPr>
        <p:spPr>
          <a:xfrm>
            <a:off x="5410200" y="988741"/>
            <a:ext cx="2667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1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81000" y="849691"/>
            <a:ext cx="8458199" cy="5474910"/>
          </a:xfrm>
        </p:spPr>
      </p:pic>
    </p:spTree>
    <p:extLst>
      <p:ext uri="{BB962C8B-B14F-4D97-AF65-F5344CB8AC3E}">
        <p14:creationId xmlns:p14="http://schemas.microsoft.com/office/powerpoint/2010/main" val="222755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91" y="167482"/>
            <a:ext cx="8859309" cy="6644482"/>
          </a:xfrm>
        </p:spPr>
      </p:pic>
      <p:sp>
        <p:nvSpPr>
          <p:cNvPr id="5" name="Oval 4"/>
          <p:cNvSpPr/>
          <p:nvPr/>
        </p:nvSpPr>
        <p:spPr>
          <a:xfrm>
            <a:off x="4343400" y="2438400"/>
            <a:ext cx="1828800" cy="19050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8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8737600" cy="6553200"/>
          </a:xfrm>
        </p:spPr>
      </p:pic>
      <p:sp>
        <p:nvSpPr>
          <p:cNvPr id="5" name="Oval 4"/>
          <p:cNvSpPr/>
          <p:nvPr/>
        </p:nvSpPr>
        <p:spPr>
          <a:xfrm>
            <a:off x="3962400" y="2209800"/>
            <a:ext cx="1905000" cy="20574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2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8991600" cy="6743700"/>
          </a:xfrm>
        </p:spPr>
      </p:pic>
      <p:sp>
        <p:nvSpPr>
          <p:cNvPr id="5" name="Oval 4"/>
          <p:cNvSpPr/>
          <p:nvPr/>
        </p:nvSpPr>
        <p:spPr>
          <a:xfrm>
            <a:off x="3200400" y="2743200"/>
            <a:ext cx="1524000" cy="15240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88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cardiology consult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Moderate LVH : chronic HTN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08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614"/>
            <a:ext cx="8153400" cy="6640750"/>
          </a:xfrm>
        </p:spPr>
      </p:pic>
      <p:sp>
        <p:nvSpPr>
          <p:cNvPr id="3" name="Rectangle 2"/>
          <p:cNvSpPr/>
          <p:nvPr/>
        </p:nvSpPr>
        <p:spPr>
          <a:xfrm>
            <a:off x="4076700" y="1066800"/>
            <a:ext cx="1714500" cy="19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01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47850"/>
          </a:xfrm>
        </p:spPr>
        <p:txBody>
          <a:bodyPr>
            <a:normAutofit fontScale="90000"/>
          </a:bodyPr>
          <a:lstStyle/>
          <a:p>
            <a:pPr lvl="0" algn="l"/>
            <a:r>
              <a:rPr lang="en-US" b="1" dirty="0">
                <a:latin typeface="Times New Roman" pitchFamily="18" charset="0"/>
                <a:cs typeface="Times New Roman" pitchFamily="18" charset="0"/>
              </a:rPr>
              <a:t>ENDOCRINOLOGY GRAND ROUNDS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pPr algn="l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98.7.8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 year old girl with abdominal pain and increased BP</a:t>
            </a:r>
          </a:p>
          <a:p>
            <a:pPr algn="l"/>
            <a:endParaRPr lang="en-US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Dr.Nosratzehi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Dr.Arefinia</a:t>
            </a:r>
          </a:p>
          <a:p>
            <a:pPr algn="l"/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1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Endocrinology consult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Lab test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Control of BP with: 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Tab Amlodipine 5 daily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Tab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prazosin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5 daily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Ophthalmology consult request because of blurred vision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MIBG scan request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72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2789844"/>
              </p:ext>
            </p:extLst>
          </p:nvPr>
        </p:nvGraphicFramePr>
        <p:xfrm>
          <a:off x="0" y="34636"/>
          <a:ext cx="9144001" cy="68233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6237"/>
                <a:gridCol w="1037249"/>
                <a:gridCol w="1977561"/>
                <a:gridCol w="945381"/>
                <a:gridCol w="1525104"/>
                <a:gridCol w="1322469"/>
              </a:tblGrid>
              <a:tr h="602008"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95.7.28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95.8.1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95.8.5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95.8.9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95.8.15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61205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BUN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61205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Cr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0.82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0.93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61205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WBC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7.7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5.4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61205">
                <a:tc>
                  <a:txBody>
                    <a:bodyPr/>
                    <a:lstStyle/>
                    <a:p>
                      <a:r>
                        <a:rPr lang="en-US" sz="12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Hb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11.3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10.6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61205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RBC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3.83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3.5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61205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CA125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19.5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61205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CA19-9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61205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CEA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1.2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5011">
                <a:tc>
                  <a:txBody>
                    <a:bodyPr/>
                    <a:lstStyle/>
                    <a:p>
                      <a:r>
                        <a:rPr lang="en-US" sz="12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Pr</a:t>
                      </a:r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urine 24h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500(20-150)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5011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Cr urine 24h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410(600-1800)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1530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5011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Volume urine 24h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1700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5011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VMA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9.4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13.3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5011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Urine metanephrine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1.3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1.2</a:t>
                      </a:r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(&lt;350)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02008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Urine normetanephrine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256(&lt;600)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4657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Urine </a:t>
                      </a:r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cortisol (µg)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530</a:t>
                      </a:r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(9.66-120.63)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190</a:t>
                      </a:r>
                      <a:endParaRPr lang="en-US" sz="1200" b="1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994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2504510"/>
              </p:ext>
            </p:extLst>
          </p:nvPr>
        </p:nvGraphicFramePr>
        <p:xfrm>
          <a:off x="13855" y="76200"/>
          <a:ext cx="8991600" cy="6573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4123"/>
                <a:gridCol w="881007"/>
                <a:gridCol w="1076784"/>
                <a:gridCol w="873887"/>
                <a:gridCol w="1129144"/>
                <a:gridCol w="990600"/>
                <a:gridCol w="1099703"/>
                <a:gridCol w="1276352"/>
              </a:tblGrid>
              <a:tr h="334263"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95.7.28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95.8.1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95.8.5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95.8.9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95.8.15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98.4.29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98.5.7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40300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Free metanephrin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45(&lt;65)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1211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Free</a:t>
                      </a:r>
                      <a:r>
                        <a:rPr lang="en-US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normetanephrin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770.1</a:t>
                      </a:r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(&lt;196)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34263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Epinephrine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13.3(&lt;100)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34263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norepinephrine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1730</a:t>
                      </a:r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(&lt;600)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34263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T3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34263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T4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5.3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34263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TSH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0.4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34263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T3RU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28.6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34263">
                <a:tc>
                  <a:txBody>
                    <a:bodyPr/>
                    <a:lstStyle/>
                    <a:p>
                      <a:r>
                        <a:rPr lang="en-US" sz="12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Ca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9.9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34263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3.34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34263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PTH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32.7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34263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25-vitamine</a:t>
                      </a:r>
                      <a:r>
                        <a:rPr lang="en-US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D3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29.6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34263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Beta-HCG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_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34263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PRL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6.6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34263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Testosterone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0.3(0.2-1)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34263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Cortisol 8AM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123.37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34263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Renin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(4.4-46.1)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34263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Aldosterone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66.9(30-400)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241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1474703"/>
              </p:ext>
            </p:extLst>
          </p:nvPr>
        </p:nvGraphicFramePr>
        <p:xfrm>
          <a:off x="228600" y="228600"/>
          <a:ext cx="8686800" cy="291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  <a:gridCol w="876300"/>
                <a:gridCol w="1085850"/>
                <a:gridCol w="1085850"/>
                <a:gridCol w="1085850"/>
                <a:gridCol w="1085850"/>
                <a:gridCol w="1085850"/>
                <a:gridCol w="1085850"/>
              </a:tblGrid>
              <a:tr h="386080"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95.7.28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95.8.1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95.8.5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95.8.9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95.8.15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98.4.29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98.5.7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6080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Anti EMA-</a:t>
                      </a:r>
                      <a:r>
                        <a:rPr lang="en-US" sz="12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IgG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_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60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Anti EMA-IgA</a:t>
                      </a:r>
                    </a:p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_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6080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Anti Gliadin-IgG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3.2(-)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60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Anti Gliadin-IgA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2.9(-)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60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Anti TTG-IgA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3.8(-)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60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Anti TTG-</a:t>
                      </a:r>
                      <a:r>
                        <a:rPr lang="en-US" sz="12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IgG</a:t>
                      </a:r>
                      <a:endParaRPr lang="en-US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0.4(-)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769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atin typeface="Times New Roman" pitchFamily="18" charset="0"/>
                <a:cs typeface="Times New Roman" pitchFamily="18" charset="0"/>
              </a:rPr>
              <a:t>Ophthalmology consult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OS:10/10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OD : count finger 0.5m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Stage IV hypertensive retinopathy(retinal hemorrhage, hard exudate, cotton wool spot , ealsching spot , choroidal infarction , disk swelling ,blurred optic disk margin)in both eyes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Brain MRI request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51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4312"/>
            <a:ext cx="7924800" cy="6915250"/>
          </a:xfrm>
        </p:spPr>
      </p:pic>
      <p:sp>
        <p:nvSpPr>
          <p:cNvPr id="3" name="Rectangle 2"/>
          <p:cNvSpPr/>
          <p:nvPr/>
        </p:nvSpPr>
        <p:spPr>
          <a:xfrm>
            <a:off x="4026055" y="1676400"/>
            <a:ext cx="1714500" cy="19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9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2401"/>
            <a:ext cx="7010400" cy="6624720"/>
          </a:xfrm>
        </p:spPr>
      </p:pic>
      <p:sp>
        <p:nvSpPr>
          <p:cNvPr id="3" name="Rectangle 2"/>
          <p:cNvSpPr/>
          <p:nvPr/>
        </p:nvSpPr>
        <p:spPr>
          <a:xfrm>
            <a:off x="4876800" y="1091426"/>
            <a:ext cx="2095500" cy="3563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53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82"/>
          <a:stretch/>
        </p:blipFill>
        <p:spPr>
          <a:xfrm>
            <a:off x="609600" y="80550"/>
            <a:ext cx="7848600" cy="6351786"/>
          </a:xfrm>
        </p:spPr>
      </p:pic>
      <p:sp>
        <p:nvSpPr>
          <p:cNvPr id="3" name="Rectangle 2"/>
          <p:cNvSpPr/>
          <p:nvPr/>
        </p:nvSpPr>
        <p:spPr>
          <a:xfrm>
            <a:off x="5410200" y="1080274"/>
            <a:ext cx="1714500" cy="19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33"/>
          <a:stretch/>
        </p:blipFill>
        <p:spPr>
          <a:xfrm>
            <a:off x="685800" y="228599"/>
            <a:ext cx="7772400" cy="6505943"/>
          </a:xfrm>
        </p:spPr>
      </p:pic>
      <p:sp>
        <p:nvSpPr>
          <p:cNvPr id="3" name="Rectangle 2"/>
          <p:cNvSpPr/>
          <p:nvPr/>
        </p:nvSpPr>
        <p:spPr>
          <a:xfrm>
            <a:off x="5410200" y="1300046"/>
            <a:ext cx="1714500" cy="19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00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6" t="5211" r="836" b="19982"/>
          <a:stretch/>
        </p:blipFill>
        <p:spPr>
          <a:xfrm>
            <a:off x="533400" y="36056"/>
            <a:ext cx="8001000" cy="6682876"/>
          </a:xfrm>
        </p:spPr>
      </p:pic>
      <p:sp>
        <p:nvSpPr>
          <p:cNvPr id="3" name="Rectangle 2"/>
          <p:cNvSpPr/>
          <p:nvPr/>
        </p:nvSpPr>
        <p:spPr>
          <a:xfrm>
            <a:off x="5181600" y="609600"/>
            <a:ext cx="2667000" cy="49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6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ID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20 year old girl ,from Kermanshah 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Sonqor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,single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Source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of history is the patient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herself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and was reliable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12701" marR="5084" lvl="0" indent="0">
              <a:lnSpc>
                <a:spcPts val="4600"/>
              </a:lnSpc>
              <a:spcBef>
                <a:spcPts val="16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800" spc="-15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Source </a:t>
            </a:r>
            <a:r>
              <a:rPr lang="en-US" sz="3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 the </a:t>
            </a:r>
            <a:r>
              <a:rPr lang="en-US" sz="3800" spc="5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history </a:t>
            </a:r>
            <a:r>
              <a:rPr lang="en-US" sz="3800" spc="-5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sz="3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3800" spc="25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patient </a:t>
            </a:r>
            <a:r>
              <a:rPr lang="en-US" sz="3800" spc="-5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herself </a:t>
            </a:r>
            <a:r>
              <a:rPr lang="en-US" sz="3800" spc="65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and  </a:t>
            </a:r>
            <a:r>
              <a:rPr lang="en-US" sz="3800" spc="-5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was </a:t>
            </a:r>
            <a:r>
              <a:rPr lang="en-US" sz="3800" spc="15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reliable</a:t>
            </a:r>
            <a:endParaRPr lang="en-US" sz="38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8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21"/>
          <a:stretch/>
        </p:blipFill>
        <p:spPr>
          <a:xfrm>
            <a:off x="381000" y="72686"/>
            <a:ext cx="8382000" cy="6556714"/>
          </a:xfrm>
        </p:spPr>
      </p:pic>
      <p:sp>
        <p:nvSpPr>
          <p:cNvPr id="3" name="Rectangle 2"/>
          <p:cNvSpPr/>
          <p:nvPr/>
        </p:nvSpPr>
        <p:spPr>
          <a:xfrm>
            <a:off x="5410200" y="1447800"/>
            <a:ext cx="28194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92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621"/>
            <a:ext cx="7772400" cy="6771525"/>
          </a:xfrm>
        </p:spPr>
      </p:pic>
      <p:sp>
        <p:nvSpPr>
          <p:cNvPr id="3" name="Rectangle 2"/>
          <p:cNvSpPr/>
          <p:nvPr/>
        </p:nvSpPr>
        <p:spPr>
          <a:xfrm>
            <a:off x="5181600" y="876300"/>
            <a:ext cx="2857500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09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" y="20782"/>
            <a:ext cx="9047018" cy="6785264"/>
          </a:xfrm>
        </p:spPr>
      </p:pic>
      <p:sp>
        <p:nvSpPr>
          <p:cNvPr id="5" name="Oval 4"/>
          <p:cNvSpPr/>
          <p:nvPr/>
        </p:nvSpPr>
        <p:spPr>
          <a:xfrm>
            <a:off x="2667000" y="3505200"/>
            <a:ext cx="1676400" cy="11430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70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8991600" cy="6743700"/>
          </a:xfrm>
        </p:spPr>
      </p:pic>
      <p:sp>
        <p:nvSpPr>
          <p:cNvPr id="5" name="Oval 4"/>
          <p:cNvSpPr/>
          <p:nvPr/>
        </p:nvSpPr>
        <p:spPr>
          <a:xfrm>
            <a:off x="4343400" y="3581400"/>
            <a:ext cx="9144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75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8991600" cy="6743700"/>
          </a:xfrm>
        </p:spPr>
      </p:pic>
      <p:sp>
        <p:nvSpPr>
          <p:cNvPr id="5" name="Oval 4"/>
          <p:cNvSpPr/>
          <p:nvPr/>
        </p:nvSpPr>
        <p:spPr>
          <a:xfrm>
            <a:off x="2971800" y="4191000"/>
            <a:ext cx="1752600" cy="18288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6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8991600" cy="6743700"/>
          </a:xfrm>
        </p:spPr>
      </p:pic>
      <p:sp>
        <p:nvSpPr>
          <p:cNvPr id="6" name="Oval 5"/>
          <p:cNvSpPr/>
          <p:nvPr/>
        </p:nvSpPr>
        <p:spPr>
          <a:xfrm>
            <a:off x="4114800" y="4343400"/>
            <a:ext cx="2362200" cy="18288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0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54"/>
          <a:stretch/>
        </p:blipFill>
        <p:spPr>
          <a:xfrm>
            <a:off x="838200" y="819155"/>
            <a:ext cx="7772400" cy="5896664"/>
          </a:xfrm>
        </p:spPr>
      </p:pic>
      <p:sp>
        <p:nvSpPr>
          <p:cNvPr id="3" name="Rectangle 2"/>
          <p:cNvSpPr/>
          <p:nvPr/>
        </p:nvSpPr>
        <p:spPr>
          <a:xfrm>
            <a:off x="1905000" y="1162050"/>
            <a:ext cx="1714500" cy="19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7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1" r="17962" b="2971"/>
          <a:stretch/>
        </p:blipFill>
        <p:spPr bwMode="auto">
          <a:xfrm rot="5400000">
            <a:off x="1255462" y="-493462"/>
            <a:ext cx="6477000" cy="7768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661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" r="4565"/>
          <a:stretch/>
        </p:blipFill>
        <p:spPr bwMode="auto">
          <a:xfrm>
            <a:off x="801857" y="197742"/>
            <a:ext cx="7503943" cy="6355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933950" y="304800"/>
            <a:ext cx="1714500" cy="19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8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33400" y="958901"/>
            <a:ext cx="8305800" cy="5594299"/>
          </a:xfrm>
        </p:spPr>
      </p:pic>
    </p:spTree>
    <p:extLst>
      <p:ext uri="{BB962C8B-B14F-4D97-AF65-F5344CB8AC3E}">
        <p14:creationId xmlns:p14="http://schemas.microsoft.com/office/powerpoint/2010/main" val="265333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CC and PI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CC: Abdominal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pain,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nausea,vomitting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from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 m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ago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History of HTN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History of blurred vision &amp; headache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History of sweating &amp; palpitation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History of weight loss(about 8kg in 6 m)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Irregular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mensturation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(amenorrhea from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6 m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ago)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21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" t="2561" b="1742"/>
          <a:stretch/>
        </p:blipFill>
        <p:spPr>
          <a:xfrm>
            <a:off x="685800" y="838200"/>
            <a:ext cx="7543800" cy="5494600"/>
          </a:xfrm>
        </p:spPr>
      </p:pic>
    </p:spTree>
    <p:extLst>
      <p:ext uri="{BB962C8B-B14F-4D97-AF65-F5344CB8AC3E}">
        <p14:creationId xmlns:p14="http://schemas.microsoft.com/office/powerpoint/2010/main" val="134944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" t="1530" b="1555"/>
          <a:stretch/>
        </p:blipFill>
        <p:spPr>
          <a:xfrm>
            <a:off x="685800" y="838200"/>
            <a:ext cx="7841673" cy="5842815"/>
          </a:xfrm>
        </p:spPr>
      </p:pic>
    </p:spTree>
    <p:extLst>
      <p:ext uri="{BB962C8B-B14F-4D97-AF65-F5344CB8AC3E}">
        <p14:creationId xmlns:p14="http://schemas.microsoft.com/office/powerpoint/2010/main" val="243191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" b="1695"/>
          <a:stretch/>
        </p:blipFill>
        <p:spPr>
          <a:xfrm>
            <a:off x="685800" y="838200"/>
            <a:ext cx="7869382" cy="5888193"/>
          </a:xfrm>
        </p:spPr>
      </p:pic>
    </p:spTree>
    <p:extLst>
      <p:ext uri="{BB962C8B-B14F-4D97-AF65-F5344CB8AC3E}">
        <p14:creationId xmlns:p14="http://schemas.microsoft.com/office/powerpoint/2010/main" val="138973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.atri\Desktop\VID-20190929-WA0014_rotated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0"/>
            <a:ext cx="377252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739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313688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Problem 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History of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abdominal PGL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History of surgery of abdominal mass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Abdominal pain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Increased BP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mass like lesion with enhancement in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liver,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 enhancing &amp; homogenous mass in pelvis in CT scan which is confirmed in MRI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Nodular uptake in both lungs in MIBG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scan;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one 1-cm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nodule in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lung in CT.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26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en-US" sz="4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en-US" sz="4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Thank for your attention</a:t>
            </a:r>
          </a:p>
          <a:p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41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Past history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PMH :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Abdominal PGL (3 y ago)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neg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FH 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neg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HH: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neg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72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pPr algn="l"/>
            <a:r>
              <a:rPr lang="en-US" dirty="0">
                <a:latin typeface="Times New Roman" pitchFamily="18" charset="0"/>
                <a:cs typeface="Times New Roman" pitchFamily="18" charset="0"/>
              </a:rPr>
              <a:t>Review of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534400" cy="5638800"/>
          </a:xfrm>
        </p:spPr>
        <p:txBody>
          <a:bodyPr>
            <a:normAutofit/>
          </a:bodyPr>
          <a:lstStyle/>
          <a:p>
            <a:pPr marL="0" indent="0" defTabSz="83210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38"/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■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Constitutional symptoms: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Lack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of energy, unexplained weight gain or </a:t>
            </a:r>
            <a:r>
              <a:rPr 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weight loss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loss of appetite, fever, </a:t>
            </a:r>
            <a:r>
              <a:rPr 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night sweats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pain in jaws when eating, scalp tenderness, prior diagnosis of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cancer,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chronic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fatigue</a:t>
            </a:r>
          </a:p>
          <a:p>
            <a:pPr marL="0" indent="0" defTabSz="832104">
              <a:spcBef>
                <a:spcPts val="0"/>
              </a:spcBef>
              <a:buNone/>
              <a:defRPr sz="1638"/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■ </a:t>
            </a:r>
            <a:r>
              <a:rPr lang="en-US" sz="1800" b="1" spc="-5" dirty="0" smtClean="0">
                <a:latin typeface="Times New Roman" pitchFamily="18" charset="0"/>
                <a:cs typeface="Times New Roman" pitchFamily="18" charset="0"/>
              </a:rPr>
              <a:t>Skin</a:t>
            </a:r>
            <a:r>
              <a:rPr lang="en-US" sz="1800" b="1" spc="-5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rash, sores, </a:t>
            </a:r>
            <a:r>
              <a:rPr lang="en-US" sz="1800" spc="-5" dirty="0">
                <a:latin typeface="Times New Roman" pitchFamily="18" charset="0"/>
                <a:cs typeface="Times New Roman" pitchFamily="18" charset="0"/>
              </a:rPr>
              <a:t>itching,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dryness, change in hair or nail,</a:t>
            </a:r>
            <a:r>
              <a:rPr lang="en-US" sz="1800" spc="-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spc="-5" dirty="0">
                <a:latin typeface="Times New Roman" pitchFamily="18" charset="0"/>
                <a:cs typeface="Times New Roman" pitchFamily="18" charset="0"/>
              </a:rPr>
              <a:t>dermatitis, facial plethora</a:t>
            </a:r>
            <a:r>
              <a:rPr lang="en-US" sz="1800" kern="0" spc="-5" dirty="0">
                <a:latin typeface="Times New Roman" pitchFamily="18" charset="0"/>
                <a:cs typeface="Times New Roman" pitchFamily="18" charset="0"/>
              </a:rPr>
              <a:t>, thin and brittle skin, easy bruising, broad and purple stretch marks ,acne,  hirsutism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 defTabSz="83210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38"/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■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Eyes, Ears, nose, mouth, 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throat: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Difficulty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with hearing, sinus problems, runny nose, post-nasal drip, ringing in ears, mouth sores, loose teeth, ear pain, nosebleeds, sore throat, facial pain or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numbness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 defTabSz="83210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38"/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■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Cardiovascular: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Irregular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heartbeat, racing heart, chest pains, swelling of feet or legs, pain in legs with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walking</a:t>
            </a:r>
          </a:p>
          <a:p>
            <a:pPr marL="0" indent="0" defTabSz="83210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38"/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■ </a:t>
            </a:r>
            <a:r>
              <a:rPr lang="en-US" sz="1800" b="1" kern="0" dirty="0" smtClean="0">
                <a:latin typeface="Times New Roman" pitchFamily="18" charset="0"/>
                <a:cs typeface="Times New Roman" pitchFamily="18" charset="0"/>
              </a:rPr>
              <a:t>Metabolism</a:t>
            </a:r>
            <a:r>
              <a:rPr lang="en-US" sz="1800" kern="0" dirty="0" smtClean="0">
                <a:latin typeface="Times New Roman" pitchFamily="18" charset="0"/>
                <a:cs typeface="Times New Roman" pitchFamily="18" charset="0"/>
              </a:rPr>
              <a:t> : Glucose intolerance/diabetes, dyslipidemia</a:t>
            </a: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defTabSz="83210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38"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■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Respiratory: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Shortness </a:t>
            </a:r>
            <a:r>
              <a:rPr 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 breath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night sweats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prolonged cough, wheezing, sputum production, prior tuberculosis, pleurisy, oxygen at home, coughing up blood</a:t>
            </a:r>
          </a:p>
          <a:p>
            <a:pPr marL="0" indent="0" defTabSz="83210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38"/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■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Gastrointestinal: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Heartburn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constipation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intolerance to certain foods, </a:t>
            </a:r>
            <a:r>
              <a:rPr lang="en-US" sz="1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diarrhea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abdominal pain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difficulty swallowing, </a:t>
            </a:r>
            <a:r>
              <a:rPr 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nausea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vomiting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blood in stools, </a:t>
            </a:r>
            <a:r>
              <a:rPr lang="en-US" sz="1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unexplained change in bowel habits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incontinence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 defTabSz="83210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38"/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■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Genitourinary: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Painful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urination, frequent urination, urgency,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bladder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problems,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impotence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 defTabSz="83210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38"/>
            </a:pP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71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  <a:ln>
            <a:noFill/>
          </a:ln>
        </p:spPr>
        <p:txBody>
          <a:bodyPr>
            <a:normAutofit/>
          </a:bodyPr>
          <a:lstStyle/>
          <a:p>
            <a:pPr marL="0" lvl="0" indent="0" defTabSz="832104">
              <a:spcBef>
                <a:spcPts val="0"/>
              </a:spcBef>
              <a:buNone/>
              <a:defRPr sz="1638"/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■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Musculoskeletal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1800" b="1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Muscle or joint pain, </a:t>
            </a:r>
            <a:r>
              <a:rPr lang="en-US" sz="1800" spc="-10" dirty="0">
                <a:latin typeface="Times New Roman" pitchFamily="18" charset="0"/>
                <a:cs typeface="Times New Roman" pitchFamily="18" charset="0"/>
              </a:rPr>
              <a:t>stiffness, </a:t>
            </a:r>
            <a:r>
              <a:rPr lang="en-US" sz="1800" spc="-5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bone pain</a:t>
            </a:r>
            <a:r>
              <a:rPr lang="en-US" sz="1800" spc="-5" dirty="0">
                <a:latin typeface="Times New Roman" pitchFamily="18" charset="0"/>
                <a:cs typeface="Times New Roman" pitchFamily="18" charset="0"/>
              </a:rPr>
              <a:t>, gout ,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backache, any swelling, redness, pain, </a:t>
            </a:r>
            <a:r>
              <a:rPr lang="en-US" sz="1800" spc="-5" dirty="0">
                <a:latin typeface="Times New Roman" pitchFamily="18" charset="0"/>
                <a:cs typeface="Times New Roman" pitchFamily="18" charset="0"/>
              </a:rPr>
              <a:t>tenderness, </a:t>
            </a:r>
            <a:r>
              <a:rPr lang="en-US" sz="1800" spc="-10" dirty="0">
                <a:latin typeface="Times New Roman" pitchFamily="18" charset="0"/>
                <a:cs typeface="Times New Roman" pitchFamily="18" charset="0"/>
              </a:rPr>
              <a:t>stiffness, </a:t>
            </a:r>
            <a:r>
              <a:rPr lang="en-US" sz="1800" spc="-5" dirty="0">
                <a:latin typeface="Times New Roman" pitchFamily="18" charset="0"/>
                <a:cs typeface="Times New Roman" pitchFamily="18" charset="0"/>
              </a:rPr>
              <a:t>weakness,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or </a:t>
            </a:r>
            <a:r>
              <a:rPr lang="en-US" sz="1800" spc="-5" dirty="0">
                <a:latin typeface="Times New Roman" pitchFamily="18" charset="0"/>
                <a:cs typeface="Times New Roman" pitchFamily="18" charset="0"/>
              </a:rPr>
              <a:t>limitation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1800" spc="-5" dirty="0">
                <a:latin typeface="Times New Roman" pitchFamily="18" charset="0"/>
                <a:cs typeface="Times New Roman" pitchFamily="18" charset="0"/>
              </a:rPr>
              <a:t>motion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or  </a:t>
            </a:r>
            <a:r>
              <a:rPr lang="en-US" sz="1800" spc="-25" dirty="0">
                <a:latin typeface="Times New Roman" pitchFamily="18" charset="0"/>
                <a:cs typeface="Times New Roman" pitchFamily="18" charset="0"/>
              </a:rPr>
              <a:t>activity, </a:t>
            </a:r>
            <a:r>
              <a:rPr lang="en-US" sz="1800" spc="-5" dirty="0">
                <a:latin typeface="Times New Roman" pitchFamily="18" charset="0"/>
                <a:cs typeface="Times New Roman" pitchFamily="18" charset="0"/>
              </a:rPr>
              <a:t>history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1800" spc="-5" dirty="0" smtClean="0">
                <a:latin typeface="Times New Roman" pitchFamily="18" charset="0"/>
                <a:cs typeface="Times New Roman" pitchFamily="18" charset="0"/>
              </a:rPr>
              <a:t>trauma , </a:t>
            </a:r>
            <a:r>
              <a:rPr lang="en-US" sz="1800" spc="-5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history of fracture</a:t>
            </a:r>
            <a:r>
              <a:rPr lang="en-US" sz="1800" spc="-5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800" spc="-5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Neck or low back</a:t>
            </a:r>
            <a:r>
              <a:rPr lang="en-US" sz="18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pain</a:t>
            </a:r>
          </a:p>
          <a:p>
            <a:pPr marL="0" indent="0" defTabSz="83210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38"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■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Neurological: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Frequent </a:t>
            </a:r>
            <a:r>
              <a:rPr 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headaches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double vision, weakness, change in sensation, problems with walking or balance, </a:t>
            </a:r>
            <a:r>
              <a:rPr 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dizziness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tremor, loss of consciousness, uncontrolled motions, episodes of visual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loss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 defTabSz="83210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38"/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■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Psychiatric: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Insomnia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irritability, depression, anxiety, recurrent bad thoughts, mood swings, hallucinations,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compulsions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 defTabSz="83210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38"/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■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Endocrine: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Intolerance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to heat or cold, </a:t>
            </a:r>
            <a:r>
              <a:rPr 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menstrual irregularities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frequent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hunger/urination/thirst , </a:t>
            </a:r>
            <a:r>
              <a:rPr lang="en-US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hot flash</a:t>
            </a:r>
            <a:endParaRPr lang="en-US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defTabSz="83210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38"/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■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Hematologic/Lymphatic: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Easy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bleeding, easy bruising, </a:t>
            </a:r>
            <a:r>
              <a:rPr 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anemia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abnormal blood tests, leukemia, unexplained swollen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areas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 defTabSz="83210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38"/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■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Allergic/Immunologic: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Seasonal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allergies, hay fever symptoms, itching, frequent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infections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42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l"/>
            <a:r>
              <a:rPr lang="en-US" spc="-5" dirty="0">
                <a:latin typeface="Times New Roman" pitchFamily="18" charset="0"/>
                <a:cs typeface="Times New Roman" pitchFamily="18" charset="0"/>
              </a:rPr>
              <a:t>General</a:t>
            </a:r>
            <a:r>
              <a:rPr lang="en-US" spc="-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30" dirty="0">
                <a:latin typeface="Times New Roman" pitchFamily="18" charset="0"/>
                <a:cs typeface="Times New Roman" pitchFamily="18" charset="0"/>
              </a:rPr>
              <a:t>appearance</a:t>
            </a:r>
            <a:br>
              <a:rPr lang="en-US" spc="130" dirty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01" marR="5084" lvl="0" indent="0">
              <a:lnSpc>
                <a:spcPct val="100899"/>
              </a:lnSpc>
              <a:spcBef>
                <a:spcPts val="55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 spc="-5" dirty="0">
                <a:latin typeface="Times New Roman" pitchFamily="18" charset="0"/>
                <a:cs typeface="Times New Roman" pitchFamily="18" charset="0"/>
              </a:rPr>
              <a:t>General </a:t>
            </a:r>
            <a:r>
              <a:rPr lang="en-US" kern="0" spc="60" dirty="0">
                <a:latin typeface="Times New Roman" pitchFamily="18" charset="0"/>
                <a:cs typeface="Times New Roman" pitchFamily="18" charset="0"/>
              </a:rPr>
              <a:t>appearance </a:t>
            </a:r>
            <a:r>
              <a:rPr lang="en-US" kern="0" dirty="0">
                <a:latin typeface="Times New Roman" pitchFamily="18" charset="0"/>
                <a:cs typeface="Times New Roman" pitchFamily="18" charset="0"/>
              </a:rPr>
              <a:t>: A </a:t>
            </a:r>
            <a:r>
              <a:rPr lang="en-US" kern="0" spc="-5" dirty="0" smtClean="0"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en-US" kern="0" dirty="0">
                <a:latin typeface="Times New Roman" pitchFamily="18" charset="0"/>
                <a:cs typeface="Times New Roman" pitchFamily="18" charset="0"/>
              </a:rPr>
              <a:t>y/o </a:t>
            </a:r>
            <a:r>
              <a:rPr lang="en-US" kern="0" spc="-5" dirty="0">
                <a:latin typeface="Times New Roman" pitchFamily="18" charset="0"/>
                <a:cs typeface="Times New Roman" pitchFamily="18" charset="0"/>
              </a:rPr>
              <a:t>who is</a:t>
            </a:r>
            <a:r>
              <a:rPr lang="en-US" kern="0" spc="-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0" spc="-5" dirty="0">
                <a:latin typeface="Times New Roman" pitchFamily="18" charset="0"/>
                <a:cs typeface="Times New Roman" pitchFamily="18" charset="0"/>
              </a:rPr>
              <a:t>awake </a:t>
            </a:r>
            <a:r>
              <a:rPr lang="en-US" kern="0" spc="65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kern="0" spc="10" dirty="0">
                <a:latin typeface="Times New Roman" pitchFamily="18" charset="0"/>
                <a:cs typeface="Times New Roman" pitchFamily="18" charset="0"/>
              </a:rPr>
              <a:t>alert </a:t>
            </a:r>
            <a:r>
              <a:rPr lang="en-US" kern="0" spc="65" dirty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kern="0" spc="55" dirty="0">
                <a:latin typeface="Times New Roman" pitchFamily="18" charset="0"/>
                <a:cs typeface="Times New Roman" pitchFamily="18" charset="0"/>
              </a:rPr>
              <a:t>appears</a:t>
            </a:r>
            <a:r>
              <a:rPr lang="en-US" kern="0" spc="-1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0" spc="-5" dirty="0">
                <a:latin typeface="Times New Roman" pitchFamily="18" charset="0"/>
                <a:cs typeface="Times New Roman" pitchFamily="18" charset="0"/>
              </a:rPr>
              <a:t>healthy</a:t>
            </a:r>
          </a:p>
          <a:p>
            <a:pPr marL="12701" marR="5084" lvl="0" indent="0">
              <a:lnSpc>
                <a:spcPct val="100899"/>
              </a:lnSpc>
              <a:spcBef>
                <a:spcPts val="55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kern="0" spc="-5" dirty="0">
              <a:latin typeface="Times New Roman" pitchFamily="18" charset="0"/>
              <a:cs typeface="Times New Roman" pitchFamily="18" charset="0"/>
            </a:endParaRPr>
          </a:p>
          <a:p>
            <a:pPr marL="12701" marR="5084" lvl="0" indent="0">
              <a:lnSpc>
                <a:spcPct val="100899"/>
              </a:lnSpc>
              <a:spcBef>
                <a:spcPts val="55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kern="0" spc="-5" dirty="0">
              <a:latin typeface="Times New Roman" pitchFamily="18" charset="0"/>
              <a:cs typeface="Times New Roman" pitchFamily="18" charset="0"/>
            </a:endParaRPr>
          </a:p>
          <a:p>
            <a:pPr marL="12701" marR="5084" lvl="0" indent="0">
              <a:lnSpc>
                <a:spcPct val="100899"/>
              </a:lnSpc>
              <a:spcBef>
                <a:spcPts val="55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 spc="-210" dirty="0" smtClean="0">
                <a:latin typeface="Times New Roman" pitchFamily="18" charset="0"/>
                <a:cs typeface="Times New Roman" pitchFamily="18" charset="0"/>
              </a:rPr>
              <a:t>W </a:t>
            </a:r>
            <a:r>
              <a:rPr lang="en-US" kern="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kern="0" dirty="0" smtClean="0">
                <a:latin typeface="Times New Roman" pitchFamily="18" charset="0"/>
                <a:cs typeface="Times New Roman" pitchFamily="18" charset="0"/>
              </a:rPr>
              <a:t>45</a:t>
            </a:r>
            <a:r>
              <a:rPr lang="en-US" kern="0" spc="100" dirty="0" smtClean="0">
                <a:latin typeface="Times New Roman" pitchFamily="18" charset="0"/>
                <a:cs typeface="Times New Roman" pitchFamily="18" charset="0"/>
              </a:rPr>
              <a:t>kg</a:t>
            </a:r>
            <a:r>
              <a:rPr lang="en-US" kern="0" spc="100" dirty="0">
                <a:latin typeface="Times New Roman" pitchFamily="18" charset="0"/>
                <a:cs typeface="Times New Roman" pitchFamily="18" charset="0"/>
              </a:rPr>
              <a:t>	                  </a:t>
            </a:r>
            <a:r>
              <a:rPr lang="en-US" kern="0" spc="-5" dirty="0">
                <a:latin typeface="Times New Roman" pitchFamily="18" charset="0"/>
                <a:cs typeface="Times New Roman" pitchFamily="18" charset="0"/>
              </a:rPr>
              <a:t>H </a:t>
            </a:r>
            <a:r>
              <a:rPr lang="en-US" kern="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kern="0" dirty="0" smtClean="0">
                <a:latin typeface="Times New Roman" pitchFamily="18" charset="0"/>
                <a:cs typeface="Times New Roman" pitchFamily="18" charset="0"/>
              </a:rPr>
              <a:t>160 </a:t>
            </a:r>
            <a:r>
              <a:rPr lang="en-US" kern="0" spc="105" dirty="0">
                <a:latin typeface="Times New Roman" pitchFamily="18" charset="0"/>
                <a:cs typeface="Times New Roman" pitchFamily="18" charset="0"/>
              </a:rPr>
              <a:t>cm	                 </a:t>
            </a:r>
            <a:r>
              <a:rPr lang="en-US" kern="0" dirty="0">
                <a:latin typeface="Times New Roman" pitchFamily="18" charset="0"/>
                <a:cs typeface="Times New Roman" pitchFamily="18" charset="0"/>
              </a:rPr>
              <a:t>BMI : </a:t>
            </a:r>
            <a:r>
              <a:rPr lang="en-US" kern="0" dirty="0" smtClean="0">
                <a:latin typeface="Times New Roman" pitchFamily="18" charset="0"/>
                <a:cs typeface="Times New Roman" pitchFamily="18" charset="0"/>
              </a:rPr>
              <a:t>17.5</a:t>
            </a:r>
            <a:endParaRPr lang="en-US" kern="0" dirty="0">
              <a:latin typeface="Times New Roman" pitchFamily="18" charset="0"/>
              <a:cs typeface="Times New Roman" pitchFamily="18" charset="0"/>
            </a:endParaRPr>
          </a:p>
          <a:p>
            <a:pPr marL="12701" marR="5084" lvl="0" indent="0">
              <a:lnSpc>
                <a:spcPct val="100899"/>
              </a:lnSpc>
              <a:spcBef>
                <a:spcPts val="55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kern="0" spc="-5" dirty="0">
              <a:latin typeface="Times New Roman" pitchFamily="18" charset="0"/>
              <a:cs typeface="Times New Roman" pitchFamily="18" charset="0"/>
            </a:endParaRPr>
          </a:p>
          <a:p>
            <a:pPr marL="12701" marR="5084" lvl="0" indent="0">
              <a:lnSpc>
                <a:spcPct val="100899"/>
              </a:lnSpc>
              <a:spcBef>
                <a:spcPts val="55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kern="0" spc="-5" dirty="0">
              <a:latin typeface="Times New Roman" pitchFamily="18" charset="0"/>
              <a:cs typeface="Times New Roman" pitchFamily="18" charset="0"/>
            </a:endParaRPr>
          </a:p>
          <a:p>
            <a:pPr marL="12701" marR="5084" lvl="0" indent="0">
              <a:lnSpc>
                <a:spcPct val="100899"/>
              </a:lnSpc>
              <a:spcBef>
                <a:spcPts val="55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kern="0" spc="-5" dirty="0">
              <a:latin typeface="Times New Roman" pitchFamily="18" charset="0"/>
              <a:cs typeface="Times New Roman" pitchFamily="18" charset="0"/>
            </a:endParaRPr>
          </a:p>
          <a:p>
            <a:pPr marL="12701" marR="5084" lvl="0" indent="0">
              <a:lnSpc>
                <a:spcPct val="100899"/>
              </a:lnSpc>
              <a:spcBef>
                <a:spcPts val="55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 spc="-285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kern="0" spc="-5" dirty="0" smtClean="0">
                <a:latin typeface="Times New Roman" pitchFamily="18" charset="0"/>
                <a:cs typeface="Times New Roman" pitchFamily="18" charset="0"/>
              </a:rPr>
              <a:t>ital</a:t>
            </a:r>
            <a:r>
              <a:rPr lang="en-US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0" spc="40" dirty="0">
                <a:latin typeface="Times New Roman" pitchFamily="18" charset="0"/>
                <a:cs typeface="Times New Roman" pitchFamily="18" charset="0"/>
              </a:rPr>
              <a:t>signs</a:t>
            </a:r>
            <a:r>
              <a:rPr lang="en-US" kern="0" dirty="0">
                <a:latin typeface="Times New Roman" pitchFamily="18" charset="0"/>
                <a:cs typeface="Times New Roman" pitchFamily="18" charset="0"/>
              </a:rPr>
              <a:t> :                  </a:t>
            </a:r>
          </a:p>
          <a:p>
            <a:pPr marL="12701" marR="5084" lvl="0" indent="0">
              <a:lnSpc>
                <a:spcPct val="100899"/>
              </a:lnSpc>
              <a:spcBef>
                <a:spcPts val="55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 spc="-110" dirty="0">
                <a:latin typeface="Times New Roman" pitchFamily="18" charset="0"/>
                <a:cs typeface="Times New Roman" pitchFamily="18" charset="0"/>
              </a:rPr>
              <a:t>BP</a:t>
            </a:r>
            <a:r>
              <a:rPr lang="en-US" kern="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kern="0" dirty="0" smtClean="0">
                <a:latin typeface="Times New Roman" pitchFamily="18" charset="0"/>
                <a:cs typeface="Times New Roman" pitchFamily="18" charset="0"/>
              </a:rPr>
              <a:t>200/100                   </a:t>
            </a:r>
            <a:r>
              <a:rPr lang="en-US" kern="0" spc="-110" dirty="0">
                <a:latin typeface="Times New Roman" pitchFamily="18" charset="0"/>
                <a:cs typeface="Times New Roman" pitchFamily="18" charset="0"/>
              </a:rPr>
              <a:t>HR</a:t>
            </a:r>
            <a:r>
              <a:rPr lang="en-US" kern="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kern="0" dirty="0" smtClean="0">
                <a:latin typeface="Times New Roman" pitchFamily="18" charset="0"/>
                <a:cs typeface="Times New Roman" pitchFamily="18" charset="0"/>
              </a:rPr>
              <a:t>120</a:t>
            </a:r>
            <a:r>
              <a:rPr lang="en-US" kern="0" dirty="0">
                <a:latin typeface="Times New Roman" pitchFamily="18" charset="0"/>
                <a:cs typeface="Times New Roman" pitchFamily="18" charset="0"/>
              </a:rPr>
              <a:t>	             </a:t>
            </a:r>
            <a:r>
              <a:rPr lang="en-US" kern="0" spc="-75" dirty="0">
                <a:latin typeface="Times New Roman" pitchFamily="18" charset="0"/>
                <a:cs typeface="Times New Roman" pitchFamily="18" charset="0"/>
              </a:rPr>
              <a:t>RR: 16    </a:t>
            </a:r>
          </a:p>
          <a:p>
            <a:pPr marL="12701" marR="5084" lvl="0" indent="0">
              <a:lnSpc>
                <a:spcPct val="100899"/>
              </a:lnSpc>
              <a:spcBef>
                <a:spcPts val="55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 spc="-105" dirty="0" smtClean="0">
                <a:latin typeface="Times New Roman" pitchFamily="18" charset="0"/>
                <a:cs typeface="Times New Roman" pitchFamily="18" charset="0"/>
              </a:rPr>
              <a:t>OT</a:t>
            </a:r>
            <a:r>
              <a:rPr lang="en-US" kern="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0" dirty="0">
                <a:latin typeface="Times New Roman" pitchFamily="18" charset="0"/>
                <a:cs typeface="Times New Roman" pitchFamily="18" charset="0"/>
              </a:rPr>
              <a:t>: 37                         O2sat : </a:t>
            </a:r>
            <a:r>
              <a:rPr lang="en-US" kern="0" dirty="0" smtClean="0">
                <a:latin typeface="Times New Roman" pitchFamily="18" charset="0"/>
                <a:cs typeface="Times New Roman" pitchFamily="18" charset="0"/>
              </a:rPr>
              <a:t>98%</a:t>
            </a:r>
            <a:endParaRPr lang="en-US" kern="0" spc="-5" dirty="0">
              <a:latin typeface="Times New Roman" pitchFamily="18" charset="0"/>
              <a:cs typeface="Times New Roman" pitchFamily="18" charset="0"/>
            </a:endParaRPr>
          </a:p>
          <a:p>
            <a:pPr marL="12701" marR="5084" lvl="0" indent="0">
              <a:lnSpc>
                <a:spcPct val="100899"/>
              </a:lnSpc>
              <a:spcBef>
                <a:spcPts val="55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kern="0" spc="-5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78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Physical examination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Skin: NL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Head/ear/eye/nose/throat :NL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Neck: LAP(-)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Thorax &amp; lungs: deformity(-), expansion : NL , </a:t>
            </a:r>
          </a:p>
          <a:p>
            <a:pPr marL="0" indent="0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auscultation : clear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Cardiovascular :NL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Abdomen: distension(-),midline scar due to previous laparotomy, guarding (-),tenderness(-),rebound 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(-),organomegaly (-)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Extremities:NL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Nourologic:NL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23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541</TotalTime>
  <Words>879</Words>
  <Application>Microsoft Office PowerPoint</Application>
  <PresentationFormat>On-screen Show (4:3)</PresentationFormat>
  <Paragraphs>199</Paragraphs>
  <Slides>45</Slides>
  <Notes>2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Flow</vt:lpstr>
      <vt:lpstr>PowerPoint Presentation</vt:lpstr>
      <vt:lpstr>ENDOCRINOLOGY GRAND ROUNDS   </vt:lpstr>
      <vt:lpstr>ID</vt:lpstr>
      <vt:lpstr>CC and PI</vt:lpstr>
      <vt:lpstr>Past history</vt:lpstr>
      <vt:lpstr>Review of system</vt:lpstr>
      <vt:lpstr>PowerPoint Presentation</vt:lpstr>
      <vt:lpstr>General appearance </vt:lpstr>
      <vt:lpstr>Physical examination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cardiology consult</vt:lpstr>
      <vt:lpstr>PowerPoint Presentation</vt:lpstr>
      <vt:lpstr>Endocrinology consult</vt:lpstr>
      <vt:lpstr>PowerPoint Presentation</vt:lpstr>
      <vt:lpstr>PowerPoint Presentation</vt:lpstr>
      <vt:lpstr>PowerPoint Presentation</vt:lpstr>
      <vt:lpstr>Ophthalmology consult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Problem list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faezeh</dc:creator>
  <cp:lastModifiedBy>هنگامه عبدی</cp:lastModifiedBy>
  <cp:revision>114</cp:revision>
  <dcterms:created xsi:type="dcterms:W3CDTF">2019-09-26T13:55:11Z</dcterms:created>
  <dcterms:modified xsi:type="dcterms:W3CDTF">2019-10-07T05:41:22Z</dcterms:modified>
</cp:coreProperties>
</file>