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0"/>
  </p:handoutMasterIdLst>
  <p:sldIdLst>
    <p:sldId id="256" r:id="rId2"/>
    <p:sldId id="257" r:id="rId3"/>
    <p:sldId id="274" r:id="rId4"/>
    <p:sldId id="258" r:id="rId5"/>
    <p:sldId id="259" r:id="rId6"/>
    <p:sldId id="275" r:id="rId7"/>
    <p:sldId id="273" r:id="rId8"/>
    <p:sldId id="260" r:id="rId9"/>
    <p:sldId id="261" r:id="rId10"/>
    <p:sldId id="262" r:id="rId11"/>
    <p:sldId id="263" r:id="rId12"/>
    <p:sldId id="264" r:id="rId13"/>
    <p:sldId id="276" r:id="rId14"/>
    <p:sldId id="277" r:id="rId15"/>
    <p:sldId id="278" r:id="rId16"/>
    <p:sldId id="279" r:id="rId17"/>
    <p:sldId id="266" r:id="rId18"/>
    <p:sldId id="267" r:id="rId19"/>
    <p:sldId id="268" r:id="rId20"/>
    <p:sldId id="265" r:id="rId21"/>
    <p:sldId id="271" r:id="rId22"/>
    <p:sldId id="280" r:id="rId23"/>
    <p:sldId id="281" r:id="rId24"/>
    <p:sldId id="282" r:id="rId25"/>
    <p:sldId id="283" r:id="rId26"/>
    <p:sldId id="284" r:id="rId27"/>
    <p:sldId id="286" r:id="rId28"/>
    <p:sldId id="285" r:id="rId29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9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838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D66423-798A-4F97-AFBC-51AF512F0C3B}" type="datetimeFigureOut">
              <a:rPr lang="fa-IR" smtClean="0"/>
              <a:pPr/>
              <a:t>11/25/1433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838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B12BBCF-49A2-48F0-A887-9A51C19F2F5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F321A3-905F-439A-8FF5-8B946506DBA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ADDC0A-0224-4BBA-B04F-971AC08BF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Cohort Study</a:t>
            </a:r>
            <a:endParaRPr lang="en-US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Zhale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Rajavi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MD</a:t>
            </a:r>
          </a:p>
          <a:p>
            <a:pPr algn="ctr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2012</a:t>
            </a:r>
          </a:p>
        </p:txBody>
      </p:sp>
    </p:spTree>
    <p:extLst>
      <p:ext uri="{BB962C8B-B14F-4D97-AF65-F5344CB8AC3E}">
        <p14:creationId xmlns="" xmlns:p14="http://schemas.microsoft.com/office/powerpoint/2010/main" val="29326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Control Group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برای عوامل خطر شایع، از جمعیت کلی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General Population </a:t>
            </a:r>
            <a:endParaRPr lang="fa-IR" sz="1600" b="1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براي عوامل خطر مخصوص ( شغلي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–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محيطي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–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عادات خاص ) 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		                       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   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شغلي : ازهمان محل كاردرقسمت هاي مختلف يا محل كارمشابه 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		                      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    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محيطي: ازهمان محيط ها ويا محيط هاي مشابه  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				      	 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استفاده از چندين گروه كنترل ( محل كار-جامعه كلي)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 هم ممکن است.</a:t>
            </a:r>
          </a:p>
          <a:p>
            <a:pPr lvl="0" algn="r" rtl="1">
              <a:buFont typeface="Wingdings" pitchFamily="2" charset="2"/>
              <a:buChar char="q"/>
            </a:pPr>
            <a:endParaRPr lang="fa-IR" sz="1600" b="1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افرادگروه كنترل از تمام جهات ممكنه با گروه نمونه بايد يكسان باشند جز درمورد</a:t>
            </a:r>
            <a:r>
              <a:rPr lang="fa-IR" sz="1600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عامل خطري كه مورد بررسي است. 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 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اگر چندعامل خطرمورد بررسي است افراد گروه كنترل بايد عاري ازتمام عوامل</a:t>
            </a:r>
            <a:r>
              <a:rPr lang="fa-IR" sz="1600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خطر هاي فوق باشند</a:t>
            </a:r>
            <a:r>
              <a:rPr lang="fa-IR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.</a:t>
            </a: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endParaRPr lang="fa-IR" sz="1600" b="1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lvl="0" algn="r" rtl="1">
              <a:buNone/>
            </a:pPr>
            <a:r>
              <a:rPr lang="fa-IR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      </a:t>
            </a: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( بررسي رابطه سيگار وقهوه با سرطان معده ) </a:t>
            </a:r>
            <a:endParaRPr lang="fa-IR" sz="1600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lvl="0" algn="r" rtl="1">
              <a:buFont typeface="Wingdings" pitchFamily="2" charset="2"/>
              <a:buChar char="q"/>
            </a:pPr>
            <a:endParaRPr lang="fa-IR" sz="1600" b="1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اگر ازگروه مورد تغييرعادتي پيش آمد مثل قطع قرص حاملگي ميتوان هنوز</a:t>
            </a:r>
            <a:r>
              <a:rPr lang="fa-IR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از</a:t>
            </a:r>
            <a:r>
              <a:rPr lang="fa-IR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شاهد</a:t>
            </a:r>
            <a:r>
              <a:rPr lang="fa-IR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استفاده كرد</a:t>
            </a:r>
            <a:r>
              <a:rPr lang="fa-IR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.</a:t>
            </a: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lvl="0" algn="r" rtl="1">
              <a:buFont typeface="Wingdings" pitchFamily="2" charset="2"/>
              <a:buChar char="q"/>
            </a:pPr>
            <a:endParaRPr lang="fa-IR" sz="1600" b="1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اگرگروه كنترل ازجمعيت كلي انتخاب شوند معمولاً ريسك عامل خطر </a:t>
            </a: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Understimate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 ميشود ( چون درجمعيت كلي افراد بيمار 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–</a:t>
            </a:r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 ازكارافتاده زيادتراست و مرگ ومير جمعيت كلي بيش از شاغلين است وپس ريسك عامل خطر درشاغلين كمتر به نظر ميرسد) . </a:t>
            </a: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Healty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 worker effect</a:t>
            </a:r>
          </a:p>
          <a:p>
            <a:pPr algn="r" rtl="1">
              <a:buNone/>
            </a:pP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 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sz="1600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 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sz="1600" dirty="0">
              <a:solidFill>
                <a:srgbClr val="FFFF00"/>
              </a:solidFill>
              <a:cs typeface="B Koodak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منابع اطلاعاتی </a:t>
            </a:r>
            <a:r>
              <a:rPr lang="fa-IR" sz="32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(</a:t>
            </a:r>
            <a:r>
              <a:rPr lang="en-US" sz="32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Data Sources</a:t>
            </a:r>
            <a:r>
              <a:rPr lang="fa-IR" sz="32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)</a:t>
            </a:r>
            <a:endParaRPr lang="en-US" sz="32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sz="2000" b="1" dirty="0">
                <a:solidFill>
                  <a:srgbClr val="FFFF00"/>
                </a:solidFill>
                <a:cs typeface="B Koodak" pitchFamily="2" charset="-78"/>
              </a:rPr>
              <a:t> </a:t>
            </a: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مدارك </a:t>
            </a:r>
            <a:r>
              <a:rPr lang="ar-SA" b="1" u="sng" dirty="0">
                <a:solidFill>
                  <a:srgbClr val="FFFF00"/>
                </a:solidFill>
                <a:cs typeface="B Koodak" pitchFamily="2" charset="-78"/>
              </a:rPr>
              <a:t>شغلي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( سن </a:t>
            </a:r>
            <a:r>
              <a:rPr lang="en-US" sz="1800" b="1" dirty="0">
                <a:solidFill>
                  <a:schemeClr val="bg1"/>
                </a:solidFill>
                <a:cs typeface="B Koodak" pitchFamily="2" charset="-78"/>
              </a:rPr>
              <a:t>–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 جنس </a:t>
            </a:r>
            <a:r>
              <a:rPr lang="en-US" sz="1800" b="1" dirty="0">
                <a:solidFill>
                  <a:schemeClr val="bg1"/>
                </a:solidFill>
                <a:cs typeface="B Koodak" pitchFamily="2" charset="-78"/>
              </a:rPr>
              <a:t>–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 سابقه )  </a:t>
            </a:r>
            <a:endParaRPr lang="en-US" sz="2000" dirty="0">
              <a:solidFill>
                <a:schemeClr val="bg1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en-US" sz="2000" b="1" dirty="0">
                <a:solidFill>
                  <a:srgbClr val="FFFF00"/>
                </a:solidFill>
                <a:cs typeface="B Koodak" pitchFamily="2" charset="-78"/>
              </a:rPr>
              <a:t> </a:t>
            </a: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مدارك </a:t>
            </a:r>
            <a:r>
              <a:rPr lang="ar-SA" b="1" u="sng" dirty="0">
                <a:solidFill>
                  <a:srgbClr val="FFFF00"/>
                </a:solidFill>
                <a:cs typeface="B Koodak" pitchFamily="2" charset="-78"/>
              </a:rPr>
              <a:t>پزشكي  </a:t>
            </a:r>
            <a:r>
              <a:rPr lang="en-US" sz="1800" b="1" dirty="0" smtClean="0">
                <a:solidFill>
                  <a:schemeClr val="bg1"/>
                </a:solidFill>
                <a:cs typeface="B Koodak" pitchFamily="2" charset="-78"/>
              </a:rPr>
              <a:t>Dose)</a:t>
            </a:r>
            <a:r>
              <a:rPr lang="ar-SA" sz="1800" b="1" dirty="0" smtClean="0">
                <a:solidFill>
                  <a:schemeClr val="bg1"/>
                </a:solidFill>
                <a:cs typeface="B Koodak" pitchFamily="2" charset="-78"/>
              </a:rPr>
              <a:t> رادياسيون‌ ـ جواب پاتولوژي ـ روش جراحي ـ نوع دارو و دفعات آن  ) </a:t>
            </a:r>
            <a:endParaRPr lang="en-US" sz="2000" dirty="0">
              <a:solidFill>
                <a:schemeClr val="bg1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معاينات</a:t>
            </a:r>
            <a:r>
              <a:rPr lang="en-US" sz="1800" b="1" dirty="0">
                <a:solidFill>
                  <a:schemeClr val="bg1"/>
                </a:solidFill>
                <a:cs typeface="B Koodak" pitchFamily="2" charset="-78"/>
              </a:rPr>
              <a:t>(BP</a:t>
            </a:r>
            <a:r>
              <a:rPr lang="en-US" sz="1600" b="1" dirty="0">
                <a:solidFill>
                  <a:schemeClr val="bg1"/>
                </a:solidFill>
                <a:cs typeface="B Koodak" pitchFamily="2" charset="-78"/>
              </a:rPr>
              <a:t>)</a:t>
            </a:r>
            <a:r>
              <a:rPr lang="ar-SA" sz="1600" b="1" dirty="0">
                <a:solidFill>
                  <a:schemeClr val="bg1"/>
                </a:solidFill>
                <a:cs typeface="B Koodak" pitchFamily="2" charset="-78"/>
              </a:rPr>
              <a:t> ،‌ </a:t>
            </a:r>
            <a:r>
              <a:rPr lang="ar-SA" sz="1800" b="1" u="sng" dirty="0">
                <a:solidFill>
                  <a:srgbClr val="FFFF00"/>
                </a:solidFill>
                <a:cs typeface="B Koodak" pitchFamily="2" charset="-78"/>
              </a:rPr>
              <a:t>آزمايشات</a:t>
            </a:r>
            <a:r>
              <a:rPr lang="ar-SA" sz="1600" b="1" dirty="0">
                <a:solidFill>
                  <a:schemeClr val="bg1"/>
                </a:solidFill>
                <a:cs typeface="B Koodak" pitchFamily="2" charset="-78"/>
              </a:rPr>
              <a:t> (كلسترول) ، </a:t>
            </a:r>
            <a:r>
              <a:rPr lang="ar-SA" sz="1800" b="1" u="sng" dirty="0">
                <a:solidFill>
                  <a:srgbClr val="FFFF00"/>
                </a:solidFill>
                <a:cs typeface="B Koodak" pitchFamily="2" charset="-78"/>
              </a:rPr>
              <a:t>نمونه برداري </a:t>
            </a:r>
            <a:r>
              <a:rPr lang="ar-SA" sz="1600" b="1" dirty="0">
                <a:solidFill>
                  <a:schemeClr val="bg1"/>
                </a:solidFill>
                <a:cs typeface="B Koodak" pitchFamily="2" charset="-78"/>
              </a:rPr>
              <a:t>(آب و هوا)،‌پاتولوژي ، </a:t>
            </a:r>
            <a:r>
              <a:rPr lang="ar-SA" sz="1800" b="1" u="sng" dirty="0">
                <a:solidFill>
                  <a:srgbClr val="FFFF00"/>
                </a:solidFill>
                <a:cs typeface="B Koodak" pitchFamily="2" charset="-78"/>
              </a:rPr>
              <a:t>اتوپسي</a:t>
            </a:r>
            <a:r>
              <a:rPr lang="ar-SA" sz="1600" b="1" u="sng" dirty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1600" b="1" dirty="0">
                <a:solidFill>
                  <a:schemeClr val="bg1"/>
                </a:solidFill>
                <a:cs typeface="B Koodak" pitchFamily="2" charset="-78"/>
              </a:rPr>
              <a:t>(در مرگ و ميرها)</a:t>
            </a:r>
            <a:endParaRPr lang="en-US" sz="2000" dirty="0">
              <a:solidFill>
                <a:schemeClr val="bg1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تائيديه </a:t>
            </a:r>
            <a:r>
              <a:rPr lang="ar-SA" b="1" u="sng" dirty="0">
                <a:solidFill>
                  <a:srgbClr val="FFFF00"/>
                </a:solidFill>
                <a:cs typeface="B Koodak" pitchFamily="2" charset="-78"/>
              </a:rPr>
              <a:t>هاي فوت</a:t>
            </a:r>
            <a:r>
              <a:rPr lang="ar-SA" sz="2000" b="1" dirty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2000" b="1" dirty="0">
                <a:solidFill>
                  <a:schemeClr val="bg1"/>
                </a:solidFill>
                <a:cs typeface="B Koodak" pitchFamily="2" charset="-78"/>
              </a:rPr>
              <a:t>(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ميزان مرگ ومير و نوع بيماري</a:t>
            </a:r>
            <a:r>
              <a:rPr lang="ar-SA" sz="2000" b="1" dirty="0">
                <a:solidFill>
                  <a:schemeClr val="bg1"/>
                </a:solidFill>
                <a:cs typeface="B Koodak" pitchFamily="2" charset="-78"/>
              </a:rPr>
              <a:t>) </a:t>
            </a:r>
            <a:endParaRPr lang="en-US" sz="2000" dirty="0">
              <a:solidFill>
                <a:schemeClr val="bg1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كارت </a:t>
            </a:r>
            <a:r>
              <a:rPr lang="ar-SA" b="1" u="sng" dirty="0">
                <a:solidFill>
                  <a:srgbClr val="FFFF00"/>
                </a:solidFill>
                <a:cs typeface="B Koodak" pitchFamily="2" charset="-78"/>
              </a:rPr>
              <a:t>عضويت 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بعضي ازبيماريها (ديابت و تالاسمي)</a:t>
            </a:r>
            <a:endParaRPr lang="en-US" sz="1800" b="1" dirty="0">
              <a:solidFill>
                <a:schemeClr val="bg1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كسب </a:t>
            </a:r>
            <a:r>
              <a:rPr lang="ar-SA" b="1" u="sng" dirty="0">
                <a:solidFill>
                  <a:srgbClr val="FFFF00"/>
                </a:solidFill>
                <a:cs typeface="B Koodak" pitchFamily="2" charset="-78"/>
              </a:rPr>
              <a:t>اطلاعات از چند منبع </a:t>
            </a:r>
            <a:endParaRPr lang="en-US" b="1" u="sng" dirty="0">
              <a:solidFill>
                <a:srgbClr val="FFFF00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پرسشنامه</a:t>
            </a:r>
            <a:r>
              <a:rPr lang="ar-SA" sz="20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fa-IR" b="1" u="sng" dirty="0" smtClean="0">
                <a:solidFill>
                  <a:srgbClr val="FFFF00"/>
                </a:solidFill>
                <a:cs typeface="B Koodak" pitchFamily="2" charset="-78"/>
              </a:rPr>
              <a:t>راجع به</a:t>
            </a: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b="1" u="sng" dirty="0">
                <a:solidFill>
                  <a:srgbClr val="FFFF00"/>
                </a:solidFill>
                <a:cs typeface="B Koodak" pitchFamily="2" charset="-78"/>
              </a:rPr>
              <a:t>عوامل مداخله </a:t>
            </a: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گر</a:t>
            </a:r>
            <a:r>
              <a:rPr lang="fa-IR" b="1" u="sng" dirty="0" smtClean="0">
                <a:solidFill>
                  <a:srgbClr val="FFFF00"/>
                </a:solidFill>
                <a:cs typeface="B Koodak" pitchFamily="2" charset="-78"/>
              </a:rPr>
              <a:t>،</a:t>
            </a: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ورزش ، غذا ، سيگار </a:t>
            </a:r>
            <a:endParaRPr lang="en-US" sz="2000" dirty="0">
              <a:solidFill>
                <a:schemeClr val="bg1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مصاحبه 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با دوستان </a:t>
            </a:r>
            <a:r>
              <a:rPr lang="en-US" sz="1800" b="1" dirty="0">
                <a:solidFill>
                  <a:schemeClr val="bg1"/>
                </a:solidFill>
                <a:cs typeface="B Koodak" pitchFamily="2" charset="-78"/>
              </a:rPr>
              <a:t>–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 اقوام </a:t>
            </a:r>
            <a:r>
              <a:rPr lang="en-US" sz="1800" b="1" dirty="0">
                <a:solidFill>
                  <a:schemeClr val="bg1"/>
                </a:solidFill>
                <a:cs typeface="B Koodak" pitchFamily="2" charset="-78"/>
              </a:rPr>
              <a:t>–</a:t>
            </a:r>
            <a:r>
              <a:rPr lang="ar-SA" sz="1800" b="1" dirty="0">
                <a:solidFill>
                  <a:schemeClr val="bg1"/>
                </a:solidFill>
                <a:cs typeface="B Koodak" pitchFamily="2" charset="-78"/>
              </a:rPr>
              <a:t> پزشكان معالج (راجع به سابقة بيماري و نوع و شدت آن)</a:t>
            </a:r>
            <a:endParaRPr lang="en-US" sz="2000" dirty="0">
              <a:solidFill>
                <a:schemeClr val="bg1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كسب </a:t>
            </a:r>
            <a:r>
              <a:rPr lang="ar-SA" b="1" u="sng" dirty="0">
                <a:solidFill>
                  <a:srgbClr val="FFFF00"/>
                </a:solidFill>
                <a:cs typeface="B Koodak" pitchFamily="2" charset="-78"/>
              </a:rPr>
              <a:t>اطلاعات درپيگيري ها ازميزان تغييرات عامل خطر </a:t>
            </a:r>
            <a:endParaRPr lang="en-US" b="1" u="sng" dirty="0">
              <a:solidFill>
                <a:srgbClr val="FFFF00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FF00"/>
                </a:solidFill>
                <a:cs typeface="B Koodak" pitchFamily="2" charset="-78"/>
              </a:rPr>
              <a:t>بعضي </a:t>
            </a:r>
            <a:r>
              <a:rPr lang="ar-SA" b="1" u="sng" dirty="0">
                <a:solidFill>
                  <a:srgbClr val="FFFF00"/>
                </a:solidFill>
                <a:cs typeface="B Koodak" pitchFamily="2" charset="-78"/>
              </a:rPr>
              <a:t>ازاين اطلاعات مربوط به عامل خطر وبعضي مربوط به بيماري است . </a:t>
            </a:r>
            <a:endParaRPr lang="en-US" b="1" u="sng" dirty="0">
              <a:solidFill>
                <a:srgbClr val="FFFF00"/>
              </a:solidFill>
              <a:cs typeface="B Koodak" pitchFamily="2" charset="-78"/>
            </a:endParaRPr>
          </a:p>
          <a:p>
            <a:pPr marL="342900" indent="-342900" algn="r" rtl="1">
              <a:spcBef>
                <a:spcPts val="1200"/>
              </a:spcBef>
              <a:buFont typeface="Wingdings" pitchFamily="2" charset="2"/>
              <a:buChar char="v"/>
            </a:pPr>
            <a:endParaRPr lang="en-US" sz="2000" dirty="0">
              <a:solidFill>
                <a:srgbClr val="FFFF00"/>
              </a:solidFill>
              <a:cs typeface="B Koodak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8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 rtl="1"/>
            <a:r>
              <a:rPr lang="ar-SA" sz="4400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پيگيري نمونه ها</a:t>
            </a:r>
            <a:r>
              <a:rPr lang="en-US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Follow Up  </a:t>
            </a:r>
            <a:r>
              <a:rPr lang="en-US" sz="4400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/>
            </a:r>
            <a:br>
              <a:rPr lang="en-US" sz="4400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</a:br>
            <a:endParaRPr lang="en-US" sz="44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501122" cy="4525963"/>
          </a:xfrm>
        </p:spPr>
        <p:txBody>
          <a:bodyPr>
            <a:normAutofit/>
          </a:bodyPr>
          <a:lstStyle/>
          <a:p>
            <a:pPr marL="542608" lvl="1" indent="-268288" algn="r" rtl="1">
              <a:spcBef>
                <a:spcPts val="1800"/>
              </a:spcBef>
              <a:buFont typeface="Wingdings" pitchFamily="2" charset="2"/>
              <a:buChar char="v"/>
            </a:pPr>
            <a:r>
              <a:rPr lang="ar-SA" sz="2400" b="1" dirty="0" smtClean="0">
                <a:solidFill>
                  <a:srgbClr val="FFFF00"/>
                </a:solidFill>
                <a:cs typeface="B Koodak" pitchFamily="2" charset="-78"/>
              </a:rPr>
              <a:t>معاينات پزشكي ويا هرعمل وآزمايش تشخيصي بايد درتمام نمونه ها يكسان انجام شود</a:t>
            </a:r>
            <a:endParaRPr lang="en-US" sz="2400" b="1" dirty="0" smtClean="0">
              <a:solidFill>
                <a:srgbClr val="FFFF00"/>
              </a:solidFill>
              <a:cs typeface="B Koodak" pitchFamily="2" charset="-78"/>
            </a:endParaRPr>
          </a:p>
          <a:p>
            <a:pPr marL="542608" lvl="1" indent="-268288" algn="r" rtl="1">
              <a:spcBef>
                <a:spcPts val="1800"/>
              </a:spcBef>
              <a:buFont typeface="Wingdings" pitchFamily="2" charset="2"/>
              <a:buChar char="v"/>
            </a:pPr>
            <a:r>
              <a:rPr lang="ar-SA" sz="2400" b="1" dirty="0" smtClean="0">
                <a:solidFill>
                  <a:srgbClr val="FFFF00"/>
                </a:solidFill>
                <a:cs typeface="B Koodak" pitchFamily="2" charset="-78"/>
              </a:rPr>
              <a:t>بهتر است معاينه كننده از وضعيت بيمار درمقابل عامل خطر خبر نداشته باشد . </a:t>
            </a:r>
            <a:r>
              <a:rPr lang="en-US" sz="2400" b="1" dirty="0" smtClean="0">
                <a:solidFill>
                  <a:srgbClr val="FFFF00"/>
                </a:solidFill>
                <a:cs typeface="B Koodak" pitchFamily="2" charset="-78"/>
              </a:rPr>
              <a:t>(Blind)</a:t>
            </a:r>
            <a:endParaRPr lang="fa-IR" sz="2400" b="1" dirty="0" smtClean="0">
              <a:solidFill>
                <a:srgbClr val="FFFF00"/>
              </a:solidFill>
              <a:cs typeface="B Koodak" pitchFamily="2" charset="-78"/>
            </a:endParaRPr>
          </a:p>
          <a:p>
            <a:pPr marL="542608" lvl="1" indent="-268288" algn="r" rtl="1">
              <a:spcBef>
                <a:spcPts val="1800"/>
              </a:spcBef>
              <a:buFont typeface="Wingdings" pitchFamily="2" charset="2"/>
              <a:buChar char="v"/>
            </a:pPr>
            <a:r>
              <a:rPr lang="ar-SA" sz="2400" b="1" dirty="0" smtClean="0">
                <a:solidFill>
                  <a:srgbClr val="FFFF00"/>
                </a:solidFill>
                <a:cs typeface="B Koodak" pitchFamily="2" charset="-78"/>
              </a:rPr>
              <a:t>هر چه</a:t>
            </a:r>
            <a:r>
              <a:rPr lang="fa-IR" sz="24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2400" b="1" dirty="0" smtClean="0">
                <a:solidFill>
                  <a:srgbClr val="FFFF00"/>
                </a:solidFill>
                <a:cs typeface="B Koodak" pitchFamily="2" charset="-78"/>
              </a:rPr>
              <a:t>دوره </a:t>
            </a:r>
            <a:r>
              <a:rPr lang="ar-SA" sz="2400" b="1" dirty="0">
                <a:solidFill>
                  <a:srgbClr val="FFFF00"/>
                </a:solidFill>
                <a:cs typeface="B Koodak" pitchFamily="2" charset="-78"/>
              </a:rPr>
              <a:t>كمون بيماري طولاني تر باشد پيگيري آنها مشكل تراست . </a:t>
            </a:r>
            <a:r>
              <a:rPr lang="ar-SA" sz="2400" b="1" dirty="0" smtClean="0">
                <a:solidFill>
                  <a:srgbClr val="FFFF00"/>
                </a:solidFill>
                <a:cs typeface="B Koodak" pitchFamily="2" charset="-78"/>
              </a:rPr>
              <a:t>(مهاجرت </a:t>
            </a:r>
            <a:r>
              <a:rPr lang="ar-SA" sz="2400" b="1" dirty="0">
                <a:solidFill>
                  <a:srgbClr val="FFFF00"/>
                </a:solidFill>
                <a:cs typeface="B Koodak" pitchFamily="2" charset="-78"/>
              </a:rPr>
              <a:t>ـ تغييرشغل ـ تغييرعادات رفتاري ـ تغيير شدت عامل خطر) </a:t>
            </a:r>
            <a:endParaRPr lang="fa-IR" sz="2400" b="1" dirty="0" smtClean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r" rtl="1"/>
            <a:endParaRPr lang="fa-IR" b="1" dirty="0" smtClean="0">
              <a:cs typeface="B Koodak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Koodak" pitchFamily="2" charset="-78"/>
              </a:rPr>
              <a:t>		</a:t>
            </a:r>
            <a:r>
              <a:rPr lang="ar-SA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ازافت </a:t>
            </a:r>
            <a:r>
              <a:rPr lang="ar-SA" b="1" i="1" dirty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نمونه مي كاهد </a:t>
            </a:r>
            <a:endParaRPr lang="fa-IR" b="1" i="1" dirty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marL="260350" indent="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پيگيري</a:t>
            </a:r>
            <a:r>
              <a:rPr lang="ar-SA" b="1" dirty="0" smtClean="0">
                <a:cs typeface="B Koodak" pitchFamily="2" charset="-78"/>
              </a:rPr>
              <a:t> </a:t>
            </a:r>
            <a:r>
              <a:rPr lang="fa-IR" b="1" dirty="0" smtClean="0">
                <a:cs typeface="B Koodak" pitchFamily="2" charset="-78"/>
              </a:rPr>
              <a:t>	</a:t>
            </a:r>
            <a:r>
              <a:rPr lang="ar-SA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ازتغييرات </a:t>
            </a:r>
            <a:r>
              <a:rPr lang="ar-SA" b="1" i="1" dirty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عامل خطر باخبرمي شويم </a:t>
            </a:r>
            <a:endParaRPr lang="fa-IR" b="1" i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		</a:t>
            </a:r>
            <a:r>
              <a:rPr lang="fa-IR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در پیگیری ها اگر آزمایش یا معاینه ای لازم باشد، انجام می شود </a:t>
            </a:r>
            <a:endParaRPr lang="en-US" i="1" dirty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r" rtl="1"/>
            <a:endParaRPr lang="en-US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80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آنالیز داده ها</a:t>
            </a:r>
            <a:endParaRPr lang="en-US" sz="48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باید به تأثیر عوامل زیر توجه داشت:</a:t>
            </a:r>
          </a:p>
          <a:p>
            <a:pPr algn="ctr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cs typeface="Far.Dastan" pitchFamily="2" charset="-78"/>
              </a:rPr>
              <a:t>Bias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cs typeface="Far.Dastan" pitchFamily="2" charset="-78"/>
              </a:rPr>
              <a:t>(Systematic Errors)</a:t>
            </a:r>
          </a:p>
          <a:p>
            <a:pPr algn="ctr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cs typeface="Far.Dastan" pitchFamily="2" charset="-78"/>
              </a:rPr>
              <a:t>Confounding Variables </a:t>
            </a:r>
          </a:p>
          <a:p>
            <a:pPr algn="ctr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cs typeface="Far.Dastan" pitchFamily="2" charset="-78"/>
              </a:rPr>
              <a:t>Chance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cs typeface="Far.Dastan" pitchFamily="2" charset="-78"/>
              </a:rPr>
              <a:t>(Random Errors)</a:t>
            </a: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cs typeface="Far.Dastan" pitchFamily="2" charset="-78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052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rtl="1"/>
            <a:r>
              <a:rPr lang="fa-IR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انواع </a:t>
            </a: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Bias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Information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: اطلاعات غلط از وضعیت نمونه ها</a:t>
            </a:r>
          </a:p>
          <a:p>
            <a:pPr lvl="1" algn="r" rtl="1"/>
            <a:r>
              <a:rPr lang="en-US" dirty="0" smtClean="0">
                <a:cs typeface="B Koodak" pitchFamily="2" charset="-78"/>
              </a:rPr>
              <a:t> </a:t>
            </a:r>
            <a:r>
              <a:rPr lang="en-US" dirty="0" smtClean="0">
                <a:solidFill>
                  <a:schemeClr val="bg1"/>
                </a:solidFill>
                <a:cs typeface="B Koodak" pitchFamily="2" charset="-78"/>
              </a:rPr>
              <a:t>:</a:t>
            </a:r>
            <a:r>
              <a:rPr lang="en-US" dirty="0" smtClean="0">
                <a:cs typeface="B Koodak" pitchFamily="2" charset="-78"/>
              </a:rPr>
              <a:t> </a:t>
            </a: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Selection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انتخاب نمونه با معیار </a:t>
            </a:r>
            <a:r>
              <a:rPr lang="en-US" dirty="0" smtClean="0">
                <a:solidFill>
                  <a:schemeClr val="bg1"/>
                </a:solidFill>
                <a:cs typeface="B Koodak" pitchFamily="2" charset="-78"/>
              </a:rPr>
              <a:t>Inclusion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 همخوانی ندارد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lvl="1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Randomization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: عدم رعایت انتخاب تصادفی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lvl="1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Assignment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: انتخاب بیماران با شدت کمتر یا بیشتردر یک گروه درمانی خاص</a:t>
            </a:r>
          </a:p>
          <a:p>
            <a:pPr lvl="1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Post enrollment exclusion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: حذف بیماران بعداز انتخاب آنها در گروه ها</a:t>
            </a:r>
            <a:r>
              <a:rPr lang="en-US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</a:p>
          <a:p>
            <a:pPr lvl="1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Assessment (Blind) 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: اختلاف بررسی ها و یا تشخیص </a:t>
            </a:r>
            <a:r>
              <a:rPr lang="en-US" dirty="0" smtClean="0">
                <a:solidFill>
                  <a:schemeClr val="bg1"/>
                </a:solidFill>
                <a:cs typeface="B Koodak" pitchFamily="2" charset="-78"/>
              </a:rPr>
              <a:t>Outcome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 در بین گروه ها           </a:t>
            </a:r>
          </a:p>
          <a:p>
            <a:pPr lvl="1" algn="r" rtl="1">
              <a:buNone/>
            </a:pP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                                               که راه جبران آن کور کردن مطالعه است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lvl="1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Loss to follow up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: افت نمونه بیش از 30% در پی گیری ها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lvl="1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Analysis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: تورش متخصص آمار حین آنالیز نتایج</a:t>
            </a:r>
            <a:endParaRPr lang="en-US" dirty="0">
              <a:solidFill>
                <a:schemeClr val="bg1"/>
              </a:solidFill>
              <a:cs typeface="B Koodak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5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57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cs typeface="Far.Dastan" pitchFamily="2" charset="-78"/>
              </a:rPr>
              <a:t>بیماران</a:t>
            </a:r>
          </a:p>
          <a:p>
            <a:pPr algn="ctr"/>
            <a:r>
              <a:rPr lang="en-US" b="1" dirty="0" smtClean="0">
                <a:cs typeface="Far.Dastan" pitchFamily="2" charset="-78"/>
              </a:rPr>
              <a:t>Case Control</a:t>
            </a:r>
            <a:endParaRPr lang="fa-IR" b="1" dirty="0" smtClean="0">
              <a:cs typeface="Far.Dast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457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cs typeface="Far.Dastan" pitchFamily="2" charset="-78"/>
              </a:rPr>
              <a:t>غیر بیماران</a:t>
            </a:r>
          </a:p>
          <a:p>
            <a:pPr algn="ctr"/>
            <a:r>
              <a:rPr lang="en-US" b="1" dirty="0" smtClean="0">
                <a:cs typeface="Far.Dastan" pitchFamily="2" charset="-78"/>
              </a:rPr>
              <a:t>Control</a:t>
            </a:r>
            <a:endParaRPr lang="fa-IR" b="1" dirty="0" smtClean="0">
              <a:cs typeface="Far.Dastan" pitchFamily="2" charset="-78"/>
            </a:endParaRPr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4191000" y="1103531"/>
            <a:ext cx="0" cy="4966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657600" y="1600200"/>
            <a:ext cx="5334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91000" y="1581397"/>
            <a:ext cx="6096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1992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Far.Dastan" pitchFamily="2" charset="-78"/>
              </a:rPr>
              <a:t>Case</a:t>
            </a:r>
            <a:endParaRPr lang="fa-IR" b="1" dirty="0" smtClean="0">
              <a:cs typeface="Far.Dasta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1981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Far.Dastan" pitchFamily="2" charset="-78"/>
              </a:rPr>
              <a:t>Control</a:t>
            </a:r>
            <a:endParaRPr lang="fa-IR" b="1" dirty="0" smtClean="0">
              <a:cs typeface="Far.Dastan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2350532"/>
            <a:ext cx="0" cy="13070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5548" y="2350532"/>
            <a:ext cx="0" cy="13070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2628900" y="2680901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E+</a:t>
            </a:r>
          </a:p>
          <a:p>
            <a:pPr algn="ctr"/>
            <a:r>
              <a:rPr lang="en-US" dirty="0" smtClean="0"/>
              <a:t>Exams, tests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9734" y="2686734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E-</a:t>
            </a:r>
          </a:p>
          <a:p>
            <a:pPr algn="ctr"/>
            <a:endParaRPr lang="en-US" dirty="0" smtClean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258234" y="3657600"/>
            <a:ext cx="323166" cy="2989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81400" y="3657600"/>
            <a:ext cx="323166" cy="2989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05548" y="3663433"/>
            <a:ext cx="323166" cy="2989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459068" y="3663433"/>
            <a:ext cx="323166" cy="2989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95600" y="3886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D+       D-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67200" y="3886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D+       D-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72132" y="609600"/>
            <a:ext cx="33575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bias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bias 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Assignments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Enrollment Exclusion </a:t>
            </a: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bias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(Blind ±)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 to FU</a:t>
            </a: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bias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66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r" rtl="1"/>
            <a:r>
              <a:rPr lang="ar-SA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رل </a:t>
            </a: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Bias </a:t>
            </a:r>
            <a:r>
              <a:rPr lang="ar-SA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 در مطالعات </a:t>
            </a: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Cohort </a:t>
            </a:r>
            <a:b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</a:br>
            <a:endParaRPr lang="fa-IR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Autofit/>
          </a:bodyPr>
          <a:lstStyle/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ar-SA" sz="1400" b="1" dirty="0" smtClean="0">
                <a:cs typeface="B Koodak" pitchFamily="2" charset="-78"/>
              </a:rPr>
              <a:t> </a:t>
            </a:r>
            <a:endParaRPr lang="en-US" sz="1400" dirty="0" smtClean="0"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FF00"/>
                </a:solidFill>
                <a:cs typeface="B Koodak" pitchFamily="2" charset="-78"/>
              </a:rPr>
              <a:t>Information Bias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: </a:t>
            </a:r>
            <a:endParaRPr lang="fa-IR" sz="14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marL="457200" indent="-457200" algn="r" rtl="1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lphaLcParenR"/>
            </a:pP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كسب اطلاعات ازموارد خاصي چون مواد مخدر ـ مسائل جنسي اغلب همراه 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Bias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است </a:t>
            </a:r>
            <a:endParaRPr lang="fa-IR" sz="14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marL="457200" indent="-457200" algn="r" rtl="1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lphaLcParenR"/>
            </a:pP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اطلاعاتي كه بعداً از نمونه ها جمع آوري ميشود ممكن است همراه 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Bias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باشد زيرا  نمونه ها ازفرضيه مورد بررسي اطلاع دارند .</a:t>
            </a:r>
            <a:endParaRPr lang="en-US" sz="14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ar-SA" sz="1400" b="1" dirty="0" smtClean="0">
                <a:cs typeface="B Koodak" pitchFamily="2" charset="-78"/>
              </a:rPr>
              <a:t> </a:t>
            </a:r>
            <a:endParaRPr lang="en-US" sz="1400" dirty="0" smtClean="0"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FF00"/>
                </a:solidFill>
                <a:cs typeface="B Koodak" pitchFamily="2" charset="-78"/>
              </a:rPr>
              <a:t>Selection Bias 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درانتخاب افراد در دو گروه 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Bias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كمتر است زير هنوز بيماري پيش نيامده است .</a:t>
            </a:r>
            <a:endParaRPr lang="en-US" sz="14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fa-IR" sz="1400" b="1" dirty="0" smtClean="0">
                <a:cs typeface="B Koodak" pitchFamily="2" charset="-78"/>
              </a:rPr>
              <a:t> </a:t>
            </a:r>
            <a:endParaRPr lang="en-US" sz="1400" dirty="0" smtClean="0"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ar-SA" sz="1400" b="1" dirty="0" smtClean="0">
                <a:solidFill>
                  <a:srgbClr val="FFFF00"/>
                </a:solidFill>
                <a:cs typeface="B Koodak" pitchFamily="2" charset="-78"/>
              </a:rPr>
              <a:t>اشتباه تصادفي 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(</a:t>
            </a:r>
            <a:r>
              <a:rPr lang="en-US" sz="1400" b="1" dirty="0" smtClean="0">
                <a:solidFill>
                  <a:srgbClr val="FFFF00"/>
                </a:solidFill>
                <a:cs typeface="B Koodak" pitchFamily="2" charset="-78"/>
              </a:rPr>
              <a:t>Random Error or Chance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)</a:t>
            </a:r>
            <a:r>
              <a:rPr lang="en-US" sz="14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در انتخاب افراد، باعث تشابه بيشتر دوگروه و كاهش اثر عامل خطر مي شود .</a:t>
            </a:r>
            <a:endParaRPr lang="fa-IR" sz="14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fa-IR" sz="1400" b="1" dirty="0" smtClean="0"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ar-SA" sz="1400" b="1" dirty="0" smtClean="0">
                <a:solidFill>
                  <a:srgbClr val="FFFF00"/>
                </a:solidFill>
                <a:cs typeface="B Koodak" pitchFamily="2" charset="-78"/>
              </a:rPr>
              <a:t> اشتباه غيرتصادفي 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(</a:t>
            </a:r>
            <a:r>
              <a:rPr lang="en-US" sz="1400" b="1" dirty="0" smtClean="0">
                <a:solidFill>
                  <a:srgbClr val="FFFF00"/>
                </a:solidFill>
                <a:cs typeface="B Koodak" pitchFamily="2" charset="-78"/>
              </a:rPr>
              <a:t>Systematic Error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)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در تشخيص بيماري برای تقسيم به گروهها، 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Bias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بسيار مهمي است زيراتفاوت عمده بين دوگروه ايجاد مي كند و اثرعامل خطر را بيشتر يا كمتر نشان مي دهد</a:t>
            </a:r>
            <a:r>
              <a:rPr lang="fa-I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.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    </a:t>
            </a:r>
            <a:endParaRPr lang="en-US" sz="14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en-US" sz="1400" b="1" dirty="0" smtClean="0"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FF00"/>
                </a:solidFill>
                <a:cs typeface="B Koodak" pitchFamily="2" charset="-78"/>
              </a:rPr>
              <a:t>Assignment Bias 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: </a:t>
            </a:r>
            <a:r>
              <a:rPr lang="fa-I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انتخاب بیماران با وضعیت بهتر در یک گروه برای یک درمان خاص</a:t>
            </a:r>
            <a:endParaRPr lang="fa-IR" sz="14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fa-IR" sz="1400" b="1" dirty="0" smtClean="0"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FF00"/>
                </a:solidFill>
                <a:cs typeface="B Koodak" pitchFamily="2" charset="-78"/>
              </a:rPr>
              <a:t>Assessment Bias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: </a:t>
            </a:r>
            <a:r>
              <a:rPr lang="ar-SA" sz="14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اگر ميزان و نوع و شدت پيگيري دوگروه متفاوت باشد 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Bias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است .</a:t>
            </a:r>
            <a:r>
              <a:rPr lang="fa-IR" sz="1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                                                                                                 </a:t>
            </a: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fa-IR" sz="1400" b="1" dirty="0" smtClean="0">
                <a:cs typeface="B Koodak" pitchFamily="2" charset="-78"/>
              </a:rPr>
              <a:t>		</a:t>
            </a:r>
            <a:r>
              <a:rPr lang="fa-I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                   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( معاينه مداوم نمونه ها درمقابل كنترل ها)  برونشيت درسيگاري ها نسبت به كنترل بيشتر است</a:t>
            </a:r>
            <a:r>
              <a:rPr lang="fa-I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.</a:t>
            </a: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fa-IR" sz="1400" b="1" dirty="0" smtClean="0"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FF00"/>
                </a:solidFill>
                <a:cs typeface="B Koodak" pitchFamily="2" charset="-78"/>
              </a:rPr>
              <a:t>Blind 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: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بهتراست معاينه كننده ازنوع مواجهه اطلاعي نداشته باشد</a:t>
            </a:r>
            <a:r>
              <a:rPr lang="fa-I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.</a:t>
            </a: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fa-IR" sz="1400" b="1" dirty="0" smtClean="0"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FFFF00"/>
                </a:solidFill>
              </a:rPr>
              <a:t>Loss to Follow Up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fa-IR" sz="1400" b="1" dirty="0" smtClean="0">
                <a:solidFill>
                  <a:srgbClr val="FFFF00"/>
                </a:solidFill>
                <a:cs typeface="B Koodak" pitchFamily="2" charset="-78"/>
              </a:rPr>
              <a:t>افت نمونه: 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هر گاه افت نمونه فقط از دستة خاصي باشد 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Bias</a:t>
            </a:r>
            <a:r>
              <a:rPr lang="ar-SA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محسوب مي شود .</a:t>
            </a:r>
            <a:endParaRPr lang="en-US" sz="14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r" rt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en-US" sz="1400" dirty="0" smtClean="0">
              <a:cs typeface="B Koodak" pitchFamily="2" charset="-78"/>
            </a:endParaRPr>
          </a:p>
          <a:p>
            <a:pPr algn="r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fa-IR" sz="14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r" rtl="1"/>
            <a:r>
              <a:rPr lang="fa-IR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متغیرهای مداخله گر ( </a:t>
            </a: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 Confounding Variables</a:t>
            </a:r>
            <a:r>
              <a:rPr lang="fa-IR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)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5675" y="178465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MI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7855" y="178465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cs typeface="Far.Dastan" pitchFamily="2" charset="-78"/>
              </a:rPr>
              <a:t>قهوه</a:t>
            </a:r>
            <a:endParaRPr lang="en-US" sz="2400" dirty="0">
              <a:cs typeface="Far.Dast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738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cs typeface="Far.Dastan" pitchFamily="2" charset="-78"/>
              </a:rPr>
              <a:t>سیگار</a:t>
            </a:r>
            <a:endParaRPr lang="en-US" sz="2400" dirty="0">
              <a:cs typeface="Far.Dastan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33255" y="2015491"/>
            <a:ext cx="166254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2246324"/>
            <a:ext cx="813955" cy="5753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62400" y="2153993"/>
            <a:ext cx="533400" cy="5847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786" y="3571876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شرایط :</a:t>
            </a:r>
          </a:p>
          <a:p>
            <a:pPr marL="342900" indent="-342900" algn="r" rtl="1">
              <a:buAutoNum type="arabicPeriod"/>
            </a:pPr>
            <a:r>
              <a:rPr lang="fa-IR" sz="2400" dirty="0" smtClean="0">
                <a:solidFill>
                  <a:srgbClr val="FFFF00"/>
                </a:solidFill>
                <a:cs typeface="B Koodak" pitchFamily="2" charset="-78"/>
              </a:rPr>
              <a:t>سیگار بتواند </a:t>
            </a:r>
            <a:r>
              <a:rPr lang="en-US" sz="2400" dirty="0" smtClean="0">
                <a:solidFill>
                  <a:srgbClr val="FFFF00"/>
                </a:solidFill>
                <a:cs typeface="B Koodak" pitchFamily="2" charset="-78"/>
              </a:rPr>
              <a:t>MI</a:t>
            </a:r>
            <a:r>
              <a:rPr lang="fa-IR" sz="2400" dirty="0" smtClean="0">
                <a:solidFill>
                  <a:srgbClr val="FFFF00"/>
                </a:solidFill>
                <a:cs typeface="B Koodak" pitchFamily="2" charset="-78"/>
              </a:rPr>
              <a:t> ایجاد کند.</a:t>
            </a:r>
          </a:p>
          <a:p>
            <a:pPr marL="342900" indent="-342900" algn="r" rtl="1">
              <a:buAutoNum type="arabicPeriod"/>
            </a:pPr>
            <a:r>
              <a:rPr lang="fa-IR" sz="2400" dirty="0" smtClean="0">
                <a:solidFill>
                  <a:srgbClr val="FFFF00"/>
                </a:solidFill>
                <a:cs typeface="B Koodak" pitchFamily="2" charset="-78"/>
              </a:rPr>
              <a:t>قهوه و سیگار همزمانی داشته باشند.</a:t>
            </a:r>
          </a:p>
          <a:p>
            <a:pPr marL="342900" indent="-342900" algn="r" rtl="1">
              <a:buAutoNum type="arabicPeriod"/>
            </a:pPr>
            <a:r>
              <a:rPr lang="fa-IR" sz="2400" dirty="0" smtClean="0">
                <a:solidFill>
                  <a:srgbClr val="FFFF00"/>
                </a:solidFill>
                <a:cs typeface="B Koodak" pitchFamily="2" charset="-78"/>
              </a:rPr>
              <a:t>سیگار در مسیر علیتی </a:t>
            </a:r>
            <a:r>
              <a:rPr lang="en-US" sz="2400" dirty="0" smtClean="0">
                <a:solidFill>
                  <a:srgbClr val="FFFF00"/>
                </a:solidFill>
                <a:cs typeface="B Koodak" pitchFamily="2" charset="-78"/>
              </a:rPr>
              <a:t>MI</a:t>
            </a:r>
            <a:r>
              <a:rPr lang="fa-IR" sz="2400" dirty="0" smtClean="0">
                <a:solidFill>
                  <a:srgbClr val="FFFF00"/>
                </a:solidFill>
                <a:cs typeface="B Koodak" pitchFamily="2" charset="-78"/>
              </a:rPr>
              <a:t> نباشد.</a:t>
            </a:r>
            <a:endParaRPr lang="en-US" sz="2400" dirty="0">
              <a:solidFill>
                <a:srgbClr val="FFFF00"/>
              </a:solidFill>
              <a:cs typeface="B Koodak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56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چگونه متغیر مداخله گر را حذف می کنیم؟</a:t>
            </a:r>
            <a:br>
              <a:rPr lang="fa-IR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</a:b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90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Confounder: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1676400"/>
            <a:ext cx="47672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</a:t>
            </a:r>
            <a:r>
              <a:rPr lang="en-US" dirty="0" smtClean="0"/>
              <a:t> → Ignore</a:t>
            </a:r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</a:t>
            </a:r>
            <a:r>
              <a:rPr lang="en-US" dirty="0" smtClean="0"/>
              <a:t>     OR=1.4</a:t>
            </a:r>
          </a:p>
          <a:p>
            <a:r>
              <a:rPr lang="en-US" dirty="0"/>
              <a:t>	</a:t>
            </a:r>
            <a:r>
              <a:rPr lang="en-US" dirty="0" smtClean="0"/>
              <a:t>	    Stratification</a:t>
            </a:r>
          </a:p>
          <a:p>
            <a:r>
              <a:rPr lang="en-US" dirty="0" smtClean="0"/>
              <a:t>		    Logistic Regression</a:t>
            </a:r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	</a:t>
            </a:r>
            <a:r>
              <a:rPr lang="en-US" dirty="0" smtClean="0"/>
              <a:t>   OR=4 →</a:t>
            </a:r>
            <a:r>
              <a:rPr lang="fa-IR" b="1" dirty="0" smtClean="0">
                <a:cs typeface="Far.Dastan" pitchFamily="2" charset="-78"/>
              </a:rPr>
              <a:t>در متدولوژی حذف می شود</a:t>
            </a:r>
          </a:p>
          <a:p>
            <a:r>
              <a:rPr lang="en-US" dirty="0"/>
              <a:t>	</a:t>
            </a:r>
            <a:r>
              <a:rPr lang="en-US" dirty="0" smtClean="0"/>
              <a:t>	   Limitation</a:t>
            </a:r>
          </a:p>
          <a:p>
            <a:r>
              <a:rPr lang="en-US" dirty="0"/>
              <a:t>	</a:t>
            </a:r>
            <a:r>
              <a:rPr lang="en-US" dirty="0" smtClean="0"/>
              <a:t>	   Matching</a:t>
            </a:r>
          </a:p>
          <a:p>
            <a:r>
              <a:rPr lang="en-US" dirty="0"/>
              <a:t>	</a:t>
            </a:r>
            <a:r>
              <a:rPr lang="en-US" dirty="0" smtClean="0"/>
              <a:t>	   Randomization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59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آنالیز داده ها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>
                <a:cs typeface="B Koodak" pitchFamily="2" charset="-78"/>
              </a:rPr>
              <a:t>هرچقدر </a:t>
            </a:r>
            <a:r>
              <a:rPr lang="en-US" b="1" dirty="0" err="1" smtClean="0">
                <a:solidFill>
                  <a:srgbClr val="FFFF00"/>
                </a:solidFill>
                <a:cs typeface="B Koodak" pitchFamily="2" charset="-78"/>
              </a:rPr>
              <a:t>Stimation</a:t>
            </a:r>
            <a:r>
              <a:rPr lang="fa-IR" dirty="0" smtClean="0">
                <a:cs typeface="B Koodak" pitchFamily="2" charset="-78"/>
              </a:rPr>
              <a:t> به  </a:t>
            </a:r>
            <a:r>
              <a:rPr lang="fa-IR" sz="2600" b="1" dirty="0" smtClean="0">
                <a:solidFill>
                  <a:srgbClr val="FFFF00"/>
                </a:solidFill>
                <a:cs typeface="B Koodak" pitchFamily="2" charset="-78"/>
              </a:rPr>
              <a:t>پارامتر</a:t>
            </a:r>
            <a:r>
              <a:rPr lang="fa-IR" dirty="0" smtClean="0">
                <a:cs typeface="B Koodak" pitchFamily="2" charset="-78"/>
              </a:rPr>
              <a:t> (واقعیت) نزدیک تر باشد کار درست تر انجام شده است.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FF00"/>
                </a:solidFill>
                <a:cs typeface="B Koodak" pitchFamily="2" charset="-78"/>
              </a:rPr>
              <a:t>Stimation</a:t>
            </a:r>
            <a:r>
              <a:rPr lang="en-US" dirty="0" smtClean="0">
                <a:solidFill>
                  <a:srgbClr val="FFFF00"/>
                </a:solidFill>
                <a:cs typeface="B Koodak" pitchFamily="2" charset="-78"/>
              </a:rPr>
              <a:t>                     Parameter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Accuracy </a:t>
            </a:r>
            <a:endParaRPr lang="fa-IR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  <a:p>
            <a:pPr algn="r" rtl="1"/>
            <a:endParaRPr lang="en-US" dirty="0" smtClean="0">
              <a:cs typeface="B Koodak" pitchFamily="2" charset="-78"/>
            </a:endParaRPr>
          </a:p>
          <a:p>
            <a:pPr marL="2062163" indent="-265113"/>
            <a:r>
              <a:rPr lang="en-US" sz="26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Accuracy </a:t>
            </a:r>
            <a:r>
              <a:rPr lang="en-US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:</a:t>
            </a:r>
          </a:p>
          <a:p>
            <a:pPr marL="2062163" lvl="1" indent="-265113">
              <a:buNone/>
            </a:pP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	Validity</a:t>
            </a:r>
          </a:p>
          <a:p>
            <a:pPr marL="2062163" lvl="2" indent="-265113">
              <a:buNone/>
            </a:pPr>
            <a:r>
              <a:rPr lang="en-US" dirty="0" smtClean="0">
                <a:cs typeface="B Koodak" pitchFamily="2" charset="-78"/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B Koodak" pitchFamily="2" charset="-78"/>
              </a:rPr>
              <a:t>Int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B Koodak" pitchFamily="2" charset="-78"/>
              </a:rPr>
              <a:t>. V </a:t>
            </a:r>
            <a:r>
              <a:rPr lang="en-US" dirty="0" smtClean="0">
                <a:cs typeface="B Koodak" pitchFamily="2" charset="-78"/>
              </a:rPr>
              <a:t>(no </a:t>
            </a:r>
            <a:r>
              <a:rPr lang="en-US" dirty="0">
                <a:cs typeface="B Koodak" pitchFamily="2" charset="-78"/>
              </a:rPr>
              <a:t>Syst. Error </a:t>
            </a:r>
            <a:r>
              <a:rPr lang="fa-IR" dirty="0">
                <a:cs typeface="B Koodak" pitchFamily="2" charset="-78"/>
              </a:rPr>
              <a:t>متدولوژی</a:t>
            </a:r>
            <a:r>
              <a:rPr lang="en-US" dirty="0">
                <a:cs typeface="B Koodak" pitchFamily="2" charset="-78"/>
              </a:rPr>
              <a:t>)</a:t>
            </a:r>
          </a:p>
          <a:p>
            <a:pPr marL="2062163" lvl="2" indent="-265113">
              <a:buNone/>
            </a:pPr>
            <a:r>
              <a:rPr lang="en-US" dirty="0" smtClean="0">
                <a:cs typeface="B Koodak" pitchFamily="2" charset="-78"/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B Koodak" pitchFamily="2" charset="-78"/>
              </a:rPr>
              <a:t>Ext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B Koodak" pitchFamily="2" charset="-78"/>
              </a:rPr>
              <a:t>. V </a:t>
            </a:r>
            <a:r>
              <a:rPr lang="fa-IR" dirty="0">
                <a:cs typeface="B Koodak" pitchFamily="2" charset="-78"/>
              </a:rPr>
              <a:t>(قابلیت تعمیم)</a:t>
            </a:r>
          </a:p>
          <a:p>
            <a:pPr marL="0" indent="0">
              <a:buNone/>
            </a:pPr>
            <a:endParaRPr lang="fa-IR" dirty="0" smtClean="0">
              <a:cs typeface="B Koodak" pitchFamily="2" charset="-78"/>
            </a:endParaRPr>
          </a:p>
          <a:p>
            <a:pPr marL="2144713" lvl="1" indent="-17463">
              <a:buNone/>
            </a:pP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	Reliability or Precision </a:t>
            </a:r>
          </a:p>
          <a:p>
            <a:pPr marL="2144713" lvl="1" indent="-17463">
              <a:buNone/>
            </a:pPr>
            <a:r>
              <a:rPr lang="fa-IR" sz="2100" dirty="0" smtClean="0">
                <a:solidFill>
                  <a:schemeClr val="tx2"/>
                </a:solidFill>
                <a:cs typeface="B Koodak" pitchFamily="2" charset="-78"/>
              </a:rPr>
              <a:t>(قابلیت تکرار)</a:t>
            </a:r>
            <a:endParaRPr lang="en-US" sz="2100" dirty="0" smtClean="0">
              <a:solidFill>
                <a:schemeClr val="tx2"/>
              </a:solidFill>
              <a:cs typeface="B Koodak" pitchFamily="2" charset="-78"/>
            </a:endParaRPr>
          </a:p>
          <a:p>
            <a:pPr marL="1097280" lvl="2" indent="-457200">
              <a:buNone/>
            </a:pPr>
            <a:r>
              <a:rPr lang="en-US" dirty="0" smtClean="0">
                <a:cs typeface="B Koodak" pitchFamily="2" charset="-78"/>
              </a:rPr>
              <a:t>	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cs typeface="B Koodak" pitchFamily="2" charset="-78"/>
            </a:endParaRPr>
          </a:p>
          <a:p>
            <a:pPr marL="1097280" lvl="2" indent="-45720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B Koodak" pitchFamily="2" charset="-78"/>
              </a:rPr>
              <a:t>	</a:t>
            </a:r>
            <a:endParaRPr lang="en-US" dirty="0" smtClean="0">
              <a:cs typeface="B Koodak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71934" y="242886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68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82"/>
            <a:ext cx="8229600" cy="571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Study Designs:</a:t>
            </a:r>
          </a:p>
          <a:p>
            <a:pPr algn="ctr">
              <a:spcBef>
                <a:spcPts val="0"/>
              </a:spcBef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</a:rPr>
              <a:t>Observational </a:t>
            </a:r>
          </a:p>
          <a:p>
            <a:pPr marL="400050" lvl="1" indent="0">
              <a:buNone/>
            </a:pPr>
            <a:r>
              <a:rPr lang="en-US" dirty="0" smtClean="0"/>
              <a:t>			Case Series, Descriptive, Surgery</a:t>
            </a:r>
          </a:p>
          <a:p>
            <a:pPr marL="400050" lvl="1" indent="0">
              <a:buNone/>
            </a:pPr>
            <a:r>
              <a:rPr lang="en-US" dirty="0" smtClean="0"/>
              <a:t>			Cross Sectional</a:t>
            </a:r>
          </a:p>
          <a:p>
            <a:pPr marL="514350" lvl="1" indent="-514350">
              <a:buClr>
                <a:schemeClr val="accent2"/>
              </a:buClr>
              <a:buFont typeface="+mj-lt"/>
              <a:buAutoNum type="arabicParenR" startAt="2"/>
            </a:pPr>
            <a:r>
              <a:rPr lang="en-US" sz="2400" dirty="0">
                <a:solidFill>
                  <a:srgbClr val="FFFF00"/>
                </a:solidFill>
              </a:rPr>
              <a:t>Analytical</a:t>
            </a:r>
          </a:p>
          <a:p>
            <a:pPr marL="400050" lvl="1" indent="0">
              <a:buNone/>
            </a:pPr>
            <a:r>
              <a:rPr lang="en-US" sz="1800" dirty="0" smtClean="0"/>
              <a:t>			</a:t>
            </a:r>
            <a:r>
              <a:rPr lang="en-US" sz="1800" b="1" i="1" u="sng" dirty="0" smtClean="0">
                <a:solidFill>
                  <a:srgbClr val="FFFF00"/>
                </a:solidFill>
              </a:rPr>
              <a:t>Without </a:t>
            </a:r>
            <a:r>
              <a:rPr lang="en-US" sz="1800" b="1" i="1" u="sng" dirty="0">
                <a:solidFill>
                  <a:srgbClr val="FFFF00"/>
                </a:solidFill>
              </a:rPr>
              <a:t>Intervention: </a:t>
            </a:r>
          </a:p>
          <a:p>
            <a:pPr marL="400050" lvl="1" indent="0">
              <a:buNone/>
            </a:pPr>
            <a:r>
              <a:rPr lang="en-US" dirty="0" smtClean="0"/>
              <a:t>			Cross Sectional </a:t>
            </a:r>
          </a:p>
          <a:p>
            <a:pPr marL="400050" lvl="1" indent="0">
              <a:buNone/>
            </a:pPr>
            <a:r>
              <a:rPr lang="en-US" dirty="0" smtClean="0"/>
              <a:t>			Case </a:t>
            </a:r>
            <a:r>
              <a:rPr lang="en-US" dirty="0"/>
              <a:t>Control</a:t>
            </a:r>
          </a:p>
          <a:p>
            <a:pPr marL="400050" lvl="1" indent="0">
              <a:buNone/>
            </a:pPr>
            <a:r>
              <a:rPr lang="en-US" dirty="0" smtClean="0"/>
              <a:t>			Cohort</a:t>
            </a:r>
            <a:endParaRPr lang="en-US" dirty="0"/>
          </a:p>
          <a:p>
            <a:pPr marL="400050" lvl="1" indent="0">
              <a:buNone/>
            </a:pPr>
            <a:r>
              <a:rPr lang="en-US" sz="1800" dirty="0" smtClean="0"/>
              <a:t>			</a:t>
            </a:r>
            <a:r>
              <a:rPr lang="en-US" sz="1800" b="1" i="1" u="sng" dirty="0" smtClean="0">
                <a:solidFill>
                  <a:srgbClr val="FFFF00"/>
                </a:solidFill>
              </a:rPr>
              <a:t>With Intervention</a:t>
            </a:r>
            <a:r>
              <a:rPr lang="en-US" sz="1800" b="1" i="1" u="sng" dirty="0">
                <a:solidFill>
                  <a:srgbClr val="FFFF00"/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en-US" dirty="0" smtClean="0"/>
              <a:t>			Quasi Exp. Interventional Case Series </a:t>
            </a:r>
          </a:p>
          <a:p>
            <a:pPr marL="400050" lvl="1" indent="0">
              <a:buNone/>
            </a:pPr>
            <a:r>
              <a:rPr lang="en-US" dirty="0" smtClean="0"/>
              <a:t>	 	         		      CT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			Experimental 			</a:t>
            </a:r>
          </a:p>
          <a:p>
            <a:pPr marL="400050" lvl="1" indent="0">
              <a:buNone/>
            </a:pPr>
            <a:r>
              <a:rPr lang="en-US" dirty="0" smtClean="0"/>
              <a:t>			RCT</a:t>
            </a:r>
            <a:endParaRPr lang="en-US" dirty="0"/>
          </a:p>
          <a:p>
            <a:pPr marL="40005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5494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4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آنالیز اطلاعات</a:t>
            </a:r>
            <a:endParaRPr lang="en-US" sz="44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b="1" dirty="0" smtClean="0">
                <a:cs typeface="B Koodak" pitchFamily="2" charset="-78"/>
              </a:rPr>
              <a:t>پس ا زتوجه به تأثیر </a:t>
            </a:r>
            <a:r>
              <a:rPr lang="ar-SA" b="1" dirty="0" smtClean="0">
                <a:cs typeface="B Koodak" pitchFamily="2" charset="-78"/>
              </a:rPr>
              <a:t> </a:t>
            </a:r>
            <a:r>
              <a:rPr lang="ar-SA" b="1" dirty="0">
                <a:cs typeface="B Koodak" pitchFamily="2" charset="-78"/>
              </a:rPr>
              <a:t>عواملي </a:t>
            </a:r>
            <a:r>
              <a:rPr lang="ar-SA" b="1" dirty="0" smtClean="0">
                <a:cs typeface="B Koodak" pitchFamily="2" charset="-78"/>
              </a:rPr>
              <a:t>چون </a:t>
            </a:r>
            <a:r>
              <a:rPr lang="ar-SA" b="1" dirty="0">
                <a:cs typeface="B Koodak" pitchFamily="2" charset="-78"/>
              </a:rPr>
              <a:t>:</a:t>
            </a:r>
            <a:endParaRPr lang="en-US" dirty="0">
              <a:cs typeface="B Koodak" pitchFamily="2" charset="-78"/>
            </a:endParaRPr>
          </a:p>
          <a:p>
            <a:pPr marL="2690813" indent="-266700" algn="r" rtl="1"/>
            <a:r>
              <a:rPr lang="ar-SA" b="1" dirty="0" smtClean="0">
                <a:cs typeface="B Koodak" pitchFamily="2" charset="-78"/>
              </a:rPr>
              <a:t>جهت </a:t>
            </a:r>
            <a:r>
              <a:rPr lang="ar-SA" b="1" dirty="0">
                <a:cs typeface="B Koodak" pitchFamily="2" charset="-78"/>
              </a:rPr>
              <a:t>گيري </a:t>
            </a:r>
            <a:r>
              <a:rPr lang="en-US" b="1" dirty="0">
                <a:cs typeface="B Koodak" pitchFamily="2" charset="-78"/>
              </a:rPr>
              <a:t>(Bias) </a:t>
            </a:r>
            <a:r>
              <a:rPr lang="ar-SA" b="1" dirty="0">
                <a:cs typeface="B Koodak" pitchFamily="2" charset="-78"/>
              </a:rPr>
              <a:t> در تفسير </a:t>
            </a:r>
            <a:r>
              <a:rPr lang="ar-SA" b="1" dirty="0" smtClean="0">
                <a:cs typeface="B Koodak" pitchFamily="2" charset="-78"/>
              </a:rPr>
              <a:t>نتايج</a:t>
            </a:r>
            <a:endParaRPr lang="fa-IR" dirty="0" smtClean="0">
              <a:cs typeface="B Koodak" pitchFamily="2" charset="-78"/>
            </a:endParaRPr>
          </a:p>
          <a:p>
            <a:pPr marL="2690813" indent="-266700" algn="r" rtl="1"/>
            <a:r>
              <a:rPr lang="ar-SA" b="1" dirty="0" smtClean="0">
                <a:cs typeface="B Koodak" pitchFamily="2" charset="-78"/>
              </a:rPr>
              <a:t> </a:t>
            </a:r>
            <a:r>
              <a:rPr lang="ar-SA" b="1" dirty="0">
                <a:cs typeface="B Koodak" pitchFamily="2" charset="-78"/>
              </a:rPr>
              <a:t>شانس </a:t>
            </a:r>
            <a:r>
              <a:rPr lang="en-US" b="1" dirty="0">
                <a:cs typeface="B Koodak" pitchFamily="2" charset="-78"/>
              </a:rPr>
              <a:t>Chance </a:t>
            </a:r>
            <a:r>
              <a:rPr lang="ar-SA" b="1" dirty="0">
                <a:cs typeface="B Koodak" pitchFamily="2" charset="-78"/>
              </a:rPr>
              <a:t>	</a:t>
            </a:r>
            <a:endParaRPr lang="en-US" dirty="0">
              <a:cs typeface="B Koodak" pitchFamily="2" charset="-78"/>
            </a:endParaRPr>
          </a:p>
          <a:p>
            <a:pPr marL="2690813" indent="-266700" algn="r" rtl="1"/>
            <a:r>
              <a:rPr lang="ar-SA" b="1" dirty="0" smtClean="0">
                <a:cs typeface="B Koodak" pitchFamily="2" charset="-78"/>
              </a:rPr>
              <a:t>عوامل </a:t>
            </a:r>
            <a:r>
              <a:rPr lang="ar-SA" b="1" dirty="0">
                <a:cs typeface="B Koodak" pitchFamily="2" charset="-78"/>
              </a:rPr>
              <a:t>مداخله گر </a:t>
            </a:r>
            <a:r>
              <a:rPr lang="en-US" b="1" dirty="0" err="1">
                <a:cs typeface="B Koodak" pitchFamily="2" charset="-78"/>
              </a:rPr>
              <a:t>Counfonding</a:t>
            </a:r>
            <a:r>
              <a:rPr lang="en-US" b="1" dirty="0">
                <a:cs typeface="B Koodak" pitchFamily="2" charset="-78"/>
              </a:rPr>
              <a:t> v. </a:t>
            </a:r>
            <a:r>
              <a:rPr lang="ar-SA" b="1" dirty="0">
                <a:cs typeface="B Koodak" pitchFamily="2" charset="-78"/>
              </a:rPr>
              <a:t>	</a:t>
            </a:r>
            <a:endParaRPr lang="en-US" dirty="0">
              <a:cs typeface="B Koodak" pitchFamily="2" charset="-78"/>
            </a:endParaRPr>
          </a:p>
          <a:p>
            <a:pPr marL="0" indent="0" algn="r" rtl="1">
              <a:buNone/>
            </a:pPr>
            <a:endParaRPr lang="fa-IR" b="1" dirty="0" smtClean="0">
              <a:cs typeface="B Koodak" pitchFamily="2" charset="-78"/>
            </a:endParaRPr>
          </a:p>
          <a:p>
            <a:pPr marL="0" indent="0" algn="r" rtl="1">
              <a:buNone/>
            </a:pP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 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محاسبات زیر در مطالعات </a:t>
            </a: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cohort 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 انجام می شود: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2424113" indent="0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Incidence </a:t>
            </a:r>
            <a:r>
              <a:rPr lang="en-US" b="1" dirty="0">
                <a:solidFill>
                  <a:srgbClr val="FFFF00"/>
                </a:solidFill>
                <a:cs typeface="B Koodak" pitchFamily="2" charset="-78"/>
              </a:rPr>
              <a:t>Rate </a:t>
            </a: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بيماري دردوگروه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2424113" indent="0"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Relative Risk (RR) </a:t>
            </a:r>
          </a:p>
          <a:p>
            <a:pPr marL="2424113" indent="0" algn="r" rtl="1"/>
            <a:r>
              <a:rPr lang="en-US" b="1" dirty="0" err="1" smtClean="0">
                <a:solidFill>
                  <a:srgbClr val="FFFF00"/>
                </a:solidFill>
                <a:cs typeface="B Koodak" pitchFamily="2" charset="-78"/>
              </a:rPr>
              <a:t>Atributable</a:t>
            </a: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Risk (AR) </a:t>
            </a:r>
          </a:p>
          <a:p>
            <a:pPr marL="2424113" indent="0" algn="r" rtl="1"/>
            <a:endParaRPr lang="en-US" dirty="0">
              <a:cs typeface="B Koodak" pitchFamily="2" charset="-78"/>
            </a:endParaRPr>
          </a:p>
          <a:p>
            <a:pPr marL="0" indent="0" algn="r" rtl="1">
              <a:buNone/>
            </a:pPr>
            <a:r>
              <a:rPr lang="ar-SA" b="1" dirty="0">
                <a:cs typeface="B Koodak" pitchFamily="2" charset="-78"/>
              </a:rPr>
              <a:t> </a:t>
            </a:r>
            <a:r>
              <a:rPr lang="fa-IR" b="1" dirty="0" smtClean="0">
                <a:cs typeface="B Koodak" pitchFamily="2" charset="-78"/>
              </a:rPr>
              <a:t>آزمون های معمول آماری مثل </a:t>
            </a:r>
            <a:r>
              <a:rPr lang="en-US" b="1" dirty="0" smtClean="0">
                <a:cs typeface="B Koodak" pitchFamily="2" charset="-78"/>
              </a:rPr>
              <a:t>X2</a:t>
            </a:r>
            <a:r>
              <a:rPr lang="fa-IR" b="1" dirty="0" smtClean="0">
                <a:cs typeface="B Koodak" pitchFamily="2" charset="-78"/>
              </a:rPr>
              <a:t> ، </a:t>
            </a:r>
            <a:r>
              <a:rPr lang="en-US" b="1" dirty="0" smtClean="0">
                <a:cs typeface="B Koodak" pitchFamily="2" charset="-78"/>
              </a:rPr>
              <a:t>Fisher</a:t>
            </a:r>
            <a:r>
              <a:rPr lang="fa-IR" b="1" dirty="0" smtClean="0">
                <a:cs typeface="B Koodak" pitchFamily="2" charset="-78"/>
              </a:rPr>
              <a:t>، </a:t>
            </a:r>
            <a:r>
              <a:rPr lang="en-US" b="1" dirty="0" smtClean="0">
                <a:cs typeface="B Koodak" pitchFamily="2" charset="-78"/>
              </a:rPr>
              <a:t>T-test </a:t>
            </a:r>
            <a:r>
              <a:rPr lang="fa-IR" b="1" dirty="0" smtClean="0">
                <a:cs typeface="B Koodak" pitchFamily="2" charset="-78"/>
              </a:rPr>
              <a:t> و</a:t>
            </a:r>
            <a:r>
              <a:rPr lang="en-US" b="1" dirty="0" smtClean="0">
                <a:cs typeface="B Koodak" pitchFamily="2" charset="-78"/>
              </a:rPr>
              <a:t>Mann </a:t>
            </a:r>
            <a:r>
              <a:rPr lang="en-US" b="1" dirty="0" err="1" smtClean="0">
                <a:cs typeface="B Koodak" pitchFamily="2" charset="-78"/>
              </a:rPr>
              <a:t>Withney</a:t>
            </a:r>
            <a:r>
              <a:rPr lang="en-US" b="1" dirty="0" smtClean="0">
                <a:cs typeface="B Koodak" pitchFamily="2" charset="-78"/>
              </a:rPr>
              <a:t> </a:t>
            </a:r>
            <a:r>
              <a:rPr lang="fa-IR" b="1" dirty="0" smtClean="0">
                <a:cs typeface="B Koodak" pitchFamily="2" charset="-78"/>
              </a:rPr>
              <a:t> استفاده می گردند.</a:t>
            </a:r>
            <a:endParaRPr lang="en-US" dirty="0">
              <a:cs typeface="B Koodak" pitchFamily="2" charset="-78"/>
            </a:endParaRPr>
          </a:p>
          <a:p>
            <a:pPr marL="0" indent="0" algn="r" rtl="1">
              <a:buNone/>
            </a:pPr>
            <a:r>
              <a:rPr lang="ar-SA" b="1" dirty="0">
                <a:cs typeface="B Koodak" pitchFamily="2" charset="-78"/>
              </a:rPr>
              <a:t> </a:t>
            </a:r>
            <a:endParaRPr lang="en-US" dirty="0">
              <a:cs typeface="B Koodak" pitchFamily="2" charset="-78"/>
            </a:endParaRPr>
          </a:p>
          <a:p>
            <a:pPr marL="0" indent="0" algn="r" rtl="1">
              <a:buNone/>
            </a:pPr>
            <a:endParaRPr lang="en-US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96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Far.Dastan" pitchFamily="2" charset="-78"/>
              </a:rPr>
              <a:t>Loss to Follow </a:t>
            </a: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Far.Dastan" pitchFamily="2" charset="-78"/>
              </a:rPr>
              <a:t>Up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 anchor="ctr">
            <a:normAutofit/>
          </a:bodyPr>
          <a:lstStyle/>
          <a:p>
            <a:pPr marL="457200" indent="-457200" algn="r" rtl="1">
              <a:spcBef>
                <a:spcPts val="18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ar-SA" sz="2000" b="1" dirty="0" smtClean="0">
                <a:solidFill>
                  <a:srgbClr val="FFFF00"/>
                </a:solidFill>
                <a:cs typeface="B Koodak" pitchFamily="2" charset="-78"/>
              </a:rPr>
              <a:t>عدم </a:t>
            </a:r>
            <a:r>
              <a:rPr lang="ar-SA" sz="2000" b="1" dirty="0">
                <a:solidFill>
                  <a:srgbClr val="FFFF00"/>
                </a:solidFill>
                <a:cs typeface="B Koodak" pitchFamily="2" charset="-78"/>
              </a:rPr>
              <a:t>پيگيري و افت نمونه بيش از 30 تا 40% نتايج مطالعه را زير سؤال مي برد.</a:t>
            </a:r>
            <a:endParaRPr lang="en-US" sz="2000" dirty="0">
              <a:solidFill>
                <a:srgbClr val="FFFF00"/>
              </a:solidFill>
              <a:cs typeface="B Koodak" pitchFamily="2" charset="-78"/>
            </a:endParaRPr>
          </a:p>
          <a:p>
            <a:pPr marL="457200" indent="-457200" algn="r" rtl="1">
              <a:spcBef>
                <a:spcPts val="18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solidFill>
                  <a:schemeClr val="bg1"/>
                </a:solidFill>
                <a:cs typeface="B Koodak" pitchFamily="2" charset="-78"/>
              </a:rPr>
              <a:t>هرگاه افت نمونه فقط از دسته خاصی باشد </a:t>
            </a:r>
            <a:r>
              <a:rPr lang="en-US" sz="2000" b="1" dirty="0" err="1" smtClean="0">
                <a:solidFill>
                  <a:schemeClr val="bg1"/>
                </a:solidFill>
                <a:cs typeface="B Koodak" pitchFamily="2" charset="-78"/>
              </a:rPr>
              <a:t>Bais</a:t>
            </a:r>
            <a:r>
              <a:rPr lang="en-US" sz="2000" b="1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  <a:cs typeface="B Koodak" pitchFamily="2" charset="-78"/>
              </a:rPr>
              <a:t> محسوب می شود.</a:t>
            </a:r>
          </a:p>
          <a:p>
            <a:pPr marL="457200" indent="-457200" algn="r" rtl="1">
              <a:spcBef>
                <a:spcPts val="18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ar-SA" sz="2000" b="1" dirty="0" smtClean="0">
                <a:solidFill>
                  <a:schemeClr val="bg1"/>
                </a:solidFill>
                <a:cs typeface="B Koodak" pitchFamily="2" charset="-78"/>
              </a:rPr>
              <a:t>مي </a:t>
            </a:r>
            <a:r>
              <a:rPr lang="ar-SA" sz="2000" b="1" dirty="0">
                <a:solidFill>
                  <a:schemeClr val="bg1"/>
                </a:solidFill>
                <a:cs typeface="B Koodak" pitchFamily="2" charset="-78"/>
              </a:rPr>
              <a:t>توان فرض </a:t>
            </a:r>
            <a:r>
              <a:rPr lang="ar-SA" sz="2000" b="1" dirty="0" smtClean="0">
                <a:solidFill>
                  <a:schemeClr val="bg1"/>
                </a:solidFill>
                <a:cs typeface="B Koodak" pitchFamily="2" charset="-78"/>
              </a:rPr>
              <a:t>كرد </a:t>
            </a:r>
            <a:r>
              <a:rPr lang="fa-IR" sz="2000" b="1" dirty="0" smtClean="0">
                <a:solidFill>
                  <a:schemeClr val="bg1"/>
                </a:solidFill>
                <a:cs typeface="B Koodak" pitchFamily="2" charset="-78"/>
              </a:rPr>
              <a:t>افرادی که مراجعه نکرده اند </a:t>
            </a:r>
            <a:r>
              <a:rPr lang="ar-SA" sz="2000" b="1" dirty="0" smtClean="0">
                <a:solidFill>
                  <a:schemeClr val="bg1"/>
                </a:solidFill>
                <a:cs typeface="B Koodak" pitchFamily="2" charset="-78"/>
              </a:rPr>
              <a:t>يا </a:t>
            </a:r>
            <a:r>
              <a:rPr lang="ar-SA" sz="2000" b="1" dirty="0">
                <a:solidFill>
                  <a:schemeClr val="bg1"/>
                </a:solidFill>
                <a:cs typeface="B Koodak" pitchFamily="2" charset="-78"/>
              </a:rPr>
              <a:t>تماماً‌ سالم و يا تماماً بيمار هستند و از اين طريق دامنة </a:t>
            </a:r>
            <a:r>
              <a:rPr lang="ar-SA" sz="2000" b="1" dirty="0" smtClean="0">
                <a:solidFill>
                  <a:schemeClr val="bg1"/>
                </a:solidFill>
                <a:cs typeface="B Koodak" pitchFamily="2" charset="-78"/>
              </a:rPr>
              <a:t>حقيقي </a:t>
            </a:r>
            <a:r>
              <a:rPr lang="ar-SA" sz="2000" b="1" dirty="0">
                <a:solidFill>
                  <a:schemeClr val="bg1"/>
                </a:solidFill>
                <a:cs typeface="B Koodak" pitchFamily="2" charset="-78"/>
              </a:rPr>
              <a:t>عامل خطر را محاسبه </a:t>
            </a:r>
            <a:r>
              <a:rPr lang="ar-SA" sz="2000" b="1" dirty="0" smtClean="0">
                <a:solidFill>
                  <a:schemeClr val="bg1"/>
                </a:solidFill>
                <a:cs typeface="B Koodak" pitchFamily="2" charset="-78"/>
              </a:rPr>
              <a:t>كرد، </a:t>
            </a:r>
            <a:r>
              <a:rPr lang="ar-SA" sz="2000" b="1" dirty="0">
                <a:solidFill>
                  <a:schemeClr val="bg1"/>
                </a:solidFill>
                <a:cs typeface="B Koodak" pitchFamily="2" charset="-78"/>
              </a:rPr>
              <a:t>ولي اگر افت نمونه خيلي زياد باشد دامنه آنقدر وسعت </a:t>
            </a:r>
            <a:r>
              <a:rPr lang="ar-SA" sz="2000" b="1" dirty="0" smtClean="0">
                <a:solidFill>
                  <a:schemeClr val="bg1"/>
                </a:solidFill>
                <a:cs typeface="B Koodak" pitchFamily="2" charset="-78"/>
              </a:rPr>
              <a:t>پيدا</a:t>
            </a:r>
            <a:r>
              <a:rPr lang="en-US" sz="2000" b="1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000" b="1" dirty="0">
                <a:solidFill>
                  <a:schemeClr val="bg1"/>
                </a:solidFill>
                <a:cs typeface="B Koodak" pitchFamily="2" charset="-78"/>
              </a:rPr>
              <a:t>مي كند كه ديگر ارزش اطلاعاتي نخواهد داشت . </a:t>
            </a:r>
            <a:endParaRPr lang="en-US" sz="2000" dirty="0">
              <a:solidFill>
                <a:schemeClr val="bg1"/>
              </a:solidFill>
              <a:cs typeface="B Koodak" pitchFamily="2" charset="-78"/>
            </a:endParaRPr>
          </a:p>
          <a:p>
            <a:pPr marL="457200" indent="-457200" algn="r" rtl="1">
              <a:spcBef>
                <a:spcPts val="18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3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Koodak" pitchFamily="2" charset="-78"/>
              </a:rPr>
              <a:t>نتيجة عدم شركت افراد در مطالعه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92500"/>
          </a:bodyPr>
          <a:lstStyle/>
          <a:p>
            <a:pPr algn="r" rtl="1">
              <a:spcBef>
                <a:spcPts val="1800"/>
              </a:spcBef>
              <a:buNone/>
            </a:pPr>
            <a:endParaRPr lang="en-US" dirty="0" smtClean="0">
              <a:cs typeface="B Koodak" pitchFamily="2" charset="-78"/>
            </a:endParaRPr>
          </a:p>
          <a:p>
            <a:pPr algn="r" rtl="1">
              <a:spcBef>
                <a:spcPts val="1800"/>
              </a:spcBef>
            </a:pPr>
            <a:r>
              <a:rPr lang="ar-SA" dirty="0" smtClean="0">
                <a:solidFill>
                  <a:srgbClr val="FFFF00"/>
                </a:solidFill>
                <a:cs typeface="B Koodak" pitchFamily="2" charset="-78"/>
              </a:rPr>
              <a:t>اين افراد ازنظرفكري،‌ رواني، ‌آگاهي درمقابل عامل خطر با افراد شركت كننده فرق  دارند .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spcBef>
                <a:spcPts val="1800"/>
              </a:spcBef>
            </a:pP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عدم شركت افراد بعداً در تعميم پذيري نتايج مطالعه دخالت خواهد كرد .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spcBef>
                <a:spcPts val="1800"/>
              </a:spcBef>
              <a:buNone/>
            </a:pP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مثال :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457200" indent="-457200" algn="r" rtl="1">
              <a:spcBef>
                <a:spcPts val="1800"/>
              </a:spcBef>
              <a:buClr>
                <a:schemeClr val="bg1">
                  <a:lumMod val="95000"/>
                  <a:lumOff val="5000"/>
                </a:schemeClr>
              </a:buClr>
            </a:pP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 افراد سيگاري مهاجرت را بيشتر دوست دارند ( افت نمونه مربوط به عامل خطر) 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457200" indent="-457200" algn="r" rtl="1">
              <a:spcBef>
                <a:spcPts val="1800"/>
              </a:spcBef>
              <a:buClr>
                <a:schemeClr val="bg1">
                  <a:lumMod val="95000"/>
                  <a:lumOff val="5000"/>
                </a:schemeClr>
              </a:buClr>
            </a:pP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 افراد سرطاني اغلب كمتر ميل به شركت درمطالعه دارند( افت نمونه مربوط به مشكل) 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457200" indent="-457200" algn="r" rtl="1">
              <a:spcBef>
                <a:spcPts val="1800"/>
              </a:spcBef>
              <a:buClr>
                <a:schemeClr val="bg1">
                  <a:lumMod val="95000"/>
                  <a:lumOff val="5000"/>
                </a:schemeClr>
              </a:buClr>
            </a:pP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اگرنمونه ازدست رفته هم به عامل خطروهم به عامل بيماري ارتباطي داشته باشند مهم است و</a:t>
            </a:r>
            <a:r>
              <a:rPr lang="fa-IR" b="1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تعميم پذيري را زير سئوال مي برد .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algn="r">
              <a:spcBef>
                <a:spcPts val="1800"/>
              </a:spcBef>
            </a:pP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مزايا وعيوب روش </a:t>
            </a: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Cohort </a:t>
            </a:r>
            <a:b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</a:br>
            <a:endParaRPr lang="fa-IR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r>
              <a:rPr lang="ar-SA" sz="2800" b="1" u="sng" dirty="0" smtClean="0">
                <a:solidFill>
                  <a:srgbClr val="FFFF00"/>
                </a:solidFill>
                <a:cs typeface="B Koodak" pitchFamily="2" charset="-78"/>
              </a:rPr>
              <a:t> مزايا‌: </a:t>
            </a:r>
            <a:endParaRPr lang="en-US" sz="2800" b="1" u="sng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1800" b="1" dirty="0" smtClean="0">
                <a:cs typeface="B Koodak" pitchFamily="2" charset="-78"/>
              </a:rPr>
              <a:t>دقت بيشتر درجمع آوري اطلاعات جديد درزمان پيگيري 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1800" b="1" dirty="0" smtClean="0">
                <a:cs typeface="B Koodak" pitchFamily="2" charset="-78"/>
              </a:rPr>
              <a:t>امكان بررسي اثرات متعدد يك عامل خطر ( رابطه قرص هاي ضد حاملگي </a:t>
            </a:r>
            <a:r>
              <a:rPr lang="ar-SA" sz="1800" b="1" dirty="0" smtClean="0">
                <a:cs typeface="B Koodak" pitchFamily="2" charset="-78"/>
              </a:rPr>
              <a:t>با</a:t>
            </a:r>
            <a:r>
              <a:rPr lang="en-US" sz="1800" b="1" dirty="0" smtClean="0">
                <a:cs typeface="B Koodak" pitchFamily="2" charset="-78"/>
              </a:rPr>
              <a:t> </a:t>
            </a:r>
            <a:r>
              <a:rPr lang="ar-SA" sz="1800" b="1" dirty="0" smtClean="0">
                <a:cs typeface="B Koodak" pitchFamily="2" charset="-78"/>
              </a:rPr>
              <a:t>سرطان سينه و تخمدان ) 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1800" b="1" dirty="0" smtClean="0">
                <a:cs typeface="B Koodak" pitchFamily="2" charset="-78"/>
              </a:rPr>
              <a:t>امكان بررسي بيشتر و بهتر عوامل مداخله گر 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en-US" sz="1800" b="1" dirty="0" smtClean="0">
                <a:cs typeface="B Koodak" pitchFamily="2" charset="-78"/>
              </a:rPr>
              <a:t>Bias </a:t>
            </a:r>
            <a:r>
              <a:rPr lang="ar-SA" sz="1800" b="1" dirty="0" smtClean="0">
                <a:cs typeface="B Koodak" pitchFamily="2" charset="-78"/>
              </a:rPr>
              <a:t> كمتر درانتخاب افراد دوگروه ( چون ازاول بيماري ندارند)  	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1800" b="1" dirty="0" smtClean="0">
                <a:cs typeface="B Koodak" pitchFamily="2" charset="-78"/>
              </a:rPr>
              <a:t> امكان بررسي عوامل خطر نادر 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1800" b="1" dirty="0" smtClean="0">
                <a:cs typeface="B Koodak" pitchFamily="2" charset="-78"/>
              </a:rPr>
              <a:t> امكان تعميم پذيري بيشتر نتايج 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en-US" sz="1800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2800" b="1" u="sng" dirty="0" smtClean="0">
                <a:solidFill>
                  <a:srgbClr val="FFFF00"/>
                </a:solidFill>
                <a:cs typeface="B Koodak" pitchFamily="2" charset="-78"/>
              </a:rPr>
              <a:t> عيوب :</a:t>
            </a:r>
            <a:endParaRPr lang="en-US" sz="2800" b="1" u="sng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en-US" sz="1800" b="1" dirty="0" smtClean="0">
                <a:cs typeface="B Koodak" pitchFamily="2" charset="-78"/>
              </a:rPr>
              <a:t> </a:t>
            </a:r>
            <a:r>
              <a:rPr lang="ar-SA" sz="1800" b="1" dirty="0" smtClean="0">
                <a:cs typeface="B Koodak" pitchFamily="2" charset="-78"/>
              </a:rPr>
              <a:t> نياز به مدت طولاني تر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1800" b="1" dirty="0" smtClean="0">
                <a:cs typeface="B Koodak" pitchFamily="2" charset="-78"/>
              </a:rPr>
              <a:t>هزينه </a:t>
            </a:r>
            <a:r>
              <a:rPr lang="en-US" sz="1800" b="1" dirty="0" smtClean="0">
                <a:cs typeface="B Koodak" pitchFamily="2" charset="-78"/>
              </a:rPr>
              <a:t>–</a:t>
            </a:r>
            <a:r>
              <a:rPr lang="ar-SA" sz="1800" b="1" dirty="0" smtClean="0">
                <a:cs typeface="B Koodak" pitchFamily="2" charset="-78"/>
              </a:rPr>
              <a:t> پرسنل بيشتر </a:t>
            </a:r>
            <a:endParaRPr lang="en-US" sz="1800" b="1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1800" b="1" dirty="0" smtClean="0">
                <a:cs typeface="B Koodak" pitchFamily="2" charset="-78"/>
              </a:rPr>
              <a:t>افت نمونه بيشتر درپيگيري 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1800" b="1" dirty="0" smtClean="0">
                <a:cs typeface="B Koodak" pitchFamily="2" charset="-78"/>
              </a:rPr>
              <a:t> براي بررسي بيماريهاي با دوره كمون طولاني مناسب نيست .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1800" b="1" dirty="0" smtClean="0">
                <a:cs typeface="B Koodak" pitchFamily="2" charset="-78"/>
              </a:rPr>
              <a:t> 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1800" b="1" dirty="0" smtClean="0">
                <a:cs typeface="B Koodak" pitchFamily="2" charset="-78"/>
              </a:rPr>
              <a:t> 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1800" b="1" dirty="0" smtClean="0">
                <a:cs typeface="B Koodak" pitchFamily="2" charset="-78"/>
              </a:rPr>
              <a:t> 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1800" b="1" dirty="0" smtClean="0">
                <a:cs typeface="B Koodak" pitchFamily="2" charset="-78"/>
              </a:rPr>
              <a:t> 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1800" b="1" dirty="0" smtClean="0">
                <a:cs typeface="B Koodak" pitchFamily="2" charset="-78"/>
              </a:rPr>
              <a:t> </a:t>
            </a:r>
            <a:endParaRPr lang="en-US" sz="1800" dirty="0" smtClean="0">
              <a:cs typeface="B Koodak" pitchFamily="2" charset="-78"/>
            </a:endParaRPr>
          </a:p>
          <a:p>
            <a:pPr algn="r">
              <a:buNone/>
            </a:pPr>
            <a:endParaRPr lang="fa-IR" sz="18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 anchor="ctr">
            <a:noAutofit/>
          </a:bodyPr>
          <a:lstStyle/>
          <a:p>
            <a:pPr algn="ctr" rtl="1"/>
            <a:r>
              <a:rPr lang="ar-SA" sz="44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بحث </a:t>
            </a:r>
            <a:r>
              <a:rPr lang="en-US" sz="4400" b="0" u="sng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/>
            </a:r>
            <a:br>
              <a:rPr lang="en-US" sz="4400" b="0" u="sng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</a:br>
            <a:endParaRPr lang="fa-IR" sz="44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4525963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SA" dirty="0" smtClean="0">
                <a:cs typeface="B Koodak" pitchFamily="2" charset="-78"/>
              </a:rPr>
              <a:t> </a:t>
            </a:r>
            <a:endParaRPr lang="en-US" dirty="0" smtClean="0">
              <a:cs typeface="B Koodak" pitchFamily="2" charset="-78"/>
            </a:endParaRPr>
          </a:p>
          <a:p>
            <a:pPr marL="0" indent="0" algn="r" rtl="1">
              <a:buNone/>
            </a:pPr>
            <a:r>
              <a:rPr lang="ar-SA" b="1" dirty="0" smtClean="0">
                <a:cs typeface="B Koodak" pitchFamily="2" charset="-78"/>
              </a:rPr>
              <a:t> </a:t>
            </a: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هردو</a:t>
            </a:r>
            <a:r>
              <a:rPr lang="fa-IR" b="1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روش </a:t>
            </a:r>
            <a:r>
              <a:rPr lang="en-US" b="1" dirty="0" smtClean="0">
                <a:solidFill>
                  <a:schemeClr val="bg1"/>
                </a:solidFill>
                <a:cs typeface="B Koodak" pitchFamily="2" charset="-78"/>
              </a:rPr>
              <a:t>Case-Control </a:t>
            </a: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 و </a:t>
            </a:r>
            <a:r>
              <a:rPr lang="en-US" b="1" dirty="0" smtClean="0">
                <a:solidFill>
                  <a:schemeClr val="bg1"/>
                </a:solidFill>
                <a:cs typeface="B Koodak" pitchFamily="2" charset="-78"/>
              </a:rPr>
              <a:t>Cohort</a:t>
            </a:r>
            <a:r>
              <a:rPr lang="fa-IR" b="1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محدوديت ها و</a:t>
            </a:r>
            <a:r>
              <a:rPr lang="fa-IR" b="1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مزاياي يكساني دارند و ارجحيت هركدام از آن ها برديگري مسلم نيست 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b="1" dirty="0" smtClean="0">
                <a:cs typeface="B Koodak" pitchFamily="2" charset="-78"/>
              </a:rPr>
              <a:t> </a:t>
            </a:r>
            <a:endParaRPr lang="en-US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	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انتخاب هرروش بايد براساس  - هدف تحقيق باشد .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        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			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 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    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- فرضيه مورد بررسي 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          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			 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    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- اطلاعات موجود 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           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			       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- اطلاعات قابل دسترس 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				       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- زمان ، ابزار موردنياز		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        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			    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  - اعتبار مالي 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b="1" dirty="0" smtClean="0">
                <a:cs typeface="B Koodak" pitchFamily="2" charset="-78"/>
              </a:rPr>
              <a:t> </a:t>
            </a: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بهتراست تمام مطالعات جديد اول به روش </a:t>
            </a:r>
            <a:r>
              <a:rPr lang="en-US" b="1" dirty="0" smtClean="0">
                <a:solidFill>
                  <a:schemeClr val="bg1"/>
                </a:solidFill>
                <a:cs typeface="B Koodak" pitchFamily="2" charset="-78"/>
              </a:rPr>
              <a:t>Case Control</a:t>
            </a:r>
            <a:r>
              <a:rPr lang="ar-SA" b="1" dirty="0" smtClean="0">
                <a:solidFill>
                  <a:schemeClr val="bg1"/>
                </a:solidFill>
                <a:cs typeface="B Koodak" pitchFamily="2" charset="-78"/>
              </a:rPr>
              <a:t>  بررسي شوند .</a:t>
            </a:r>
            <a:endParaRPr lang="en-US" dirty="0" smtClean="0">
              <a:solidFill>
                <a:schemeClr val="bg1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b="1" dirty="0" smtClean="0">
                <a:cs typeface="B Koodak" pitchFamily="2" charset="-78"/>
              </a:rPr>
              <a:t> </a:t>
            </a:r>
            <a:endParaRPr lang="en-US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b="1" dirty="0" smtClean="0">
                <a:cs typeface="B Koodak" pitchFamily="2" charset="-78"/>
              </a:rPr>
              <a:t> </a:t>
            </a:r>
            <a:endParaRPr lang="en-US" dirty="0" smtClean="0">
              <a:cs typeface="B Koodak" pitchFamily="2" charset="-78"/>
            </a:endParaRPr>
          </a:p>
          <a:p>
            <a:pPr algn="r">
              <a:buNone/>
            </a:pP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 anchor="t"/>
          <a:lstStyle/>
          <a:p>
            <a:pPr algn="r" rtl="1"/>
            <a:r>
              <a:rPr lang="fa-IR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مثال 1:</a:t>
            </a:r>
            <a:endParaRPr lang="fa-IR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24021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1800" b="1" dirty="0" smtClean="0">
                <a:cs typeface="B Koodak" pitchFamily="2" charset="-78"/>
              </a:rPr>
              <a:t>دريك بررسي رابطه مواجهه با سونوگرافي دردوره جنيني ، باعقب ماندگي جنيني از 100 نوزادي كه دردوره جنيني سونوگرافي شده بودند 30 نفر واز 200 نوزادي كه سونوگرافي نشده بودند 20 نفر دچار عقب ماندگي رشدي شدند . </a:t>
            </a:r>
            <a:r>
              <a:rPr lang="en-US" sz="1800" b="1" dirty="0" smtClean="0">
                <a:cs typeface="B Koodak" pitchFamily="2" charset="-78"/>
              </a:rPr>
              <a:t>R.R. </a:t>
            </a:r>
            <a:r>
              <a:rPr lang="ar-SA" sz="1800" b="1" dirty="0" smtClean="0">
                <a:cs typeface="B Koodak" pitchFamily="2" charset="-78"/>
              </a:rPr>
              <a:t> و</a:t>
            </a:r>
            <a:r>
              <a:rPr lang="en-US" sz="1800" b="1" dirty="0" smtClean="0">
                <a:cs typeface="B Koodak" pitchFamily="2" charset="-78"/>
              </a:rPr>
              <a:t>A.R </a:t>
            </a:r>
            <a:r>
              <a:rPr lang="ar-SA" sz="1800" b="1" dirty="0" smtClean="0">
                <a:cs typeface="B Koodak" pitchFamily="2" charset="-78"/>
              </a:rPr>
              <a:t> را معين كنيد . 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None/>
            </a:pPr>
            <a:endParaRPr lang="fa-IR" sz="1800" b="1" u="sng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1800" b="1" u="sng" dirty="0" smtClean="0">
                <a:cs typeface="B Koodak" pitchFamily="2" charset="-78"/>
              </a:rPr>
              <a:t>روش كار </a:t>
            </a:r>
            <a:r>
              <a:rPr lang="ar-SA" sz="1800" b="1" dirty="0" smtClean="0">
                <a:cs typeface="B Koodak" pitchFamily="2" charset="-78"/>
              </a:rPr>
              <a:t> </a:t>
            </a:r>
            <a:r>
              <a:rPr lang="en-US" sz="1800" b="1" dirty="0" smtClean="0">
                <a:cs typeface="B Koodak" pitchFamily="2" charset="-78"/>
              </a:rPr>
              <a:t>Cohort </a:t>
            </a:r>
            <a:r>
              <a:rPr lang="ar-SA" sz="1800" b="1" dirty="0" smtClean="0">
                <a:cs typeface="B Koodak" pitchFamily="2" charset="-78"/>
              </a:rPr>
              <a:t>	</a:t>
            </a:r>
            <a:r>
              <a:rPr lang="ar-SA" sz="1800" b="1" u="sng" dirty="0" smtClean="0">
                <a:cs typeface="B Koodak" pitchFamily="2" charset="-78"/>
              </a:rPr>
              <a:t>متغير مستقل</a:t>
            </a:r>
            <a:r>
              <a:rPr lang="ar-SA" sz="1800" b="1" dirty="0" smtClean="0">
                <a:cs typeface="B Koodak" pitchFamily="2" charset="-78"/>
              </a:rPr>
              <a:t>:  سونوگرافي 	</a:t>
            </a:r>
            <a:r>
              <a:rPr lang="ar-SA" sz="1800" b="1" u="sng" dirty="0" smtClean="0">
                <a:cs typeface="B Koodak" pitchFamily="2" charset="-78"/>
              </a:rPr>
              <a:t>متغير وابسته :</a:t>
            </a:r>
            <a:r>
              <a:rPr lang="ar-SA" sz="1800" b="1" dirty="0" smtClean="0">
                <a:cs typeface="B Koodak" pitchFamily="2" charset="-78"/>
              </a:rPr>
              <a:t> ميزان رشد جسمي </a:t>
            </a:r>
            <a:endParaRPr lang="en-US" sz="1800" dirty="0" smtClean="0">
              <a:cs typeface="B Koodak" pitchFamily="2" charset="-78"/>
            </a:endParaRPr>
          </a:p>
          <a:p>
            <a:pPr algn="r">
              <a:buNone/>
            </a:pPr>
            <a:endParaRPr lang="fa-IR" sz="1800" dirty="0">
              <a:cs typeface="B Koodak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14810" y="3071810"/>
          <a:ext cx="4500250" cy="2571768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1723506"/>
                <a:gridCol w="660210"/>
                <a:gridCol w="809066"/>
                <a:gridCol w="1307468"/>
              </a:tblGrid>
              <a:tr h="820733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كاهش رشد جسمي</a:t>
                      </a:r>
                      <a:endParaRPr lang="en-US" sz="1050" b="1" dirty="0">
                        <a:cs typeface="B Koodak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cs typeface="B Koodak" pitchFamily="2" charset="-78"/>
                        </a:rPr>
                        <a:t>سونوگرافي</a:t>
                      </a:r>
                      <a:endParaRPr lang="en-US" sz="1050" b="1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+</a:t>
                      </a:r>
                      <a:endParaRPr lang="en-US" sz="1050" b="1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-</a:t>
                      </a:r>
                      <a:endParaRPr lang="en-US" sz="1050" b="1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جمع</a:t>
                      </a:r>
                      <a:endParaRPr lang="en-US" sz="1050" b="1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0035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cs typeface="B Koodak" pitchFamily="2" charset="-78"/>
                        </a:rPr>
                        <a:t>مواجهه دارد </a:t>
                      </a:r>
                      <a:endParaRPr lang="en-US" sz="1050" b="1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30</a:t>
                      </a:r>
                      <a:r>
                        <a:rPr lang="en-US" sz="1400" b="1" dirty="0">
                          <a:cs typeface="B Koodak" pitchFamily="2" charset="-78"/>
                        </a:rPr>
                        <a:t> a =</a:t>
                      </a:r>
                      <a:endParaRPr lang="en-US" sz="1050" b="1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70</a:t>
                      </a:r>
                      <a:r>
                        <a:rPr lang="en-US" sz="1400" b="1" dirty="0">
                          <a:cs typeface="B Koodak" pitchFamily="2" charset="-78"/>
                        </a:rPr>
                        <a:t>b =  </a:t>
                      </a:r>
                      <a:endParaRPr lang="en-US" sz="1050" b="1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100 = </a:t>
                      </a:r>
                      <a:r>
                        <a:rPr lang="en-US" sz="1400" b="1" dirty="0" err="1">
                          <a:cs typeface="B Koodak" pitchFamily="2" charset="-78"/>
                        </a:rPr>
                        <a:t>a+b</a:t>
                      </a:r>
                      <a:endParaRPr lang="en-US" sz="1050" b="1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</a:tr>
              <a:tr h="69489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cs typeface="B Koodak" pitchFamily="2" charset="-78"/>
                        </a:rPr>
                        <a:t>مواجهه ندارد</a:t>
                      </a:r>
                      <a:endParaRPr lang="en-US" sz="1050" b="1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cs typeface="B Koodak" pitchFamily="2" charset="-78"/>
                        </a:rPr>
                        <a:t>20</a:t>
                      </a:r>
                      <a:r>
                        <a:rPr lang="en-US" sz="1400" b="1">
                          <a:cs typeface="B Koodak" pitchFamily="2" charset="-78"/>
                        </a:rPr>
                        <a:t>c=</a:t>
                      </a:r>
                      <a:endParaRPr lang="en-US" sz="1050" b="1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>
                          <a:cs typeface="B Koodak" pitchFamily="2" charset="-78"/>
                        </a:rPr>
                        <a:t>180= </a:t>
                      </a:r>
                      <a:r>
                        <a:rPr lang="en-US" sz="1400" b="1">
                          <a:cs typeface="B Koodak" pitchFamily="2" charset="-78"/>
                        </a:rPr>
                        <a:t>d </a:t>
                      </a:r>
                      <a:endParaRPr lang="en-US" sz="1050" b="1">
                        <a:latin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200</a:t>
                      </a:r>
                      <a:r>
                        <a:rPr lang="ar-SA" sz="1050" b="1" dirty="0">
                          <a:cs typeface="B Koodak" pitchFamily="2" charset="-78"/>
                        </a:rPr>
                        <a:t> = </a:t>
                      </a:r>
                      <a:r>
                        <a:rPr lang="en-US" sz="1400" b="1" dirty="0" err="1">
                          <a:cs typeface="B Koodak" pitchFamily="2" charset="-78"/>
                        </a:rPr>
                        <a:t>C+d</a:t>
                      </a:r>
                      <a:endParaRPr lang="en-US" sz="1050" b="1" dirty="0">
                        <a:latin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</a:tr>
              <a:tr h="35578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b="1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b="1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b="1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cs typeface="B Koodak" pitchFamily="2" charset="-78"/>
                        </a:rPr>
                        <a:t>300 = </a:t>
                      </a:r>
                      <a:r>
                        <a:rPr lang="en-US" sz="1400" b="1" dirty="0" err="1">
                          <a:cs typeface="B Koodak" pitchFamily="2" charset="-78"/>
                        </a:rPr>
                        <a:t>a+b+c+d</a:t>
                      </a:r>
                      <a:endParaRPr lang="en-US" sz="1050" b="1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3071810"/>
            <a:ext cx="3357586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I</a:t>
            </a:r>
            <a:r>
              <a:rPr lang="en-US" baseline="-25000" dirty="0" smtClean="0">
                <a:cs typeface="B Koodak" pitchFamily="2" charset="-78"/>
              </a:rPr>
              <a:t>1</a:t>
            </a:r>
            <a:r>
              <a:rPr lang="en-US" dirty="0" smtClean="0">
                <a:cs typeface="B Koodak" pitchFamily="2" charset="-78"/>
              </a:rPr>
              <a:t>= </a:t>
            </a:r>
            <a:r>
              <a:rPr lang="fa-IR" dirty="0" smtClean="0">
                <a:cs typeface="B Koodak" pitchFamily="2" charset="-78"/>
              </a:rPr>
              <a:t>کل مواجهین/گروه مواجهه</a:t>
            </a:r>
            <a:endParaRPr lang="en-US" dirty="0" smtClean="0">
              <a:cs typeface="B Koodak" pitchFamily="2" charset="-7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I</a:t>
            </a:r>
            <a:r>
              <a:rPr lang="en-US" baseline="-25000" dirty="0" smtClean="0">
                <a:cs typeface="B Koodak" pitchFamily="2" charset="-78"/>
              </a:rPr>
              <a:t>1</a:t>
            </a:r>
            <a:r>
              <a:rPr lang="en-US" dirty="0" smtClean="0">
                <a:cs typeface="B Koodak" pitchFamily="2" charset="-78"/>
              </a:rPr>
              <a:t>= 30/100=0.3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I</a:t>
            </a:r>
            <a:r>
              <a:rPr lang="en-US" baseline="-25000" dirty="0" smtClean="0">
                <a:cs typeface="B Koodak" pitchFamily="2" charset="-78"/>
              </a:rPr>
              <a:t>2</a:t>
            </a:r>
            <a:r>
              <a:rPr lang="en-US" dirty="0" smtClean="0">
                <a:cs typeface="B Koodak" pitchFamily="2" charset="-78"/>
              </a:rPr>
              <a:t>=</a:t>
            </a:r>
            <a:r>
              <a:rPr lang="en-US" baseline="-25000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کل غیر مواجهین/گروه غیر مواجهه</a:t>
            </a:r>
            <a:endParaRPr lang="en-US" dirty="0" smtClean="0">
              <a:cs typeface="B Koodak" pitchFamily="2" charset="-7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I</a:t>
            </a:r>
            <a:r>
              <a:rPr lang="en-US" baseline="-25000" dirty="0" smtClean="0">
                <a:cs typeface="B Koodak" pitchFamily="2" charset="-78"/>
              </a:rPr>
              <a:t>2</a:t>
            </a:r>
            <a:r>
              <a:rPr lang="en-US" dirty="0" smtClean="0">
                <a:cs typeface="B Koodak" pitchFamily="2" charset="-78"/>
              </a:rPr>
              <a:t>=20/200=0.1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RR=I</a:t>
            </a:r>
            <a:r>
              <a:rPr lang="en-US" baseline="-25000" dirty="0" smtClean="0">
                <a:cs typeface="B Koodak" pitchFamily="2" charset="-78"/>
              </a:rPr>
              <a:t>1</a:t>
            </a:r>
            <a:r>
              <a:rPr lang="en-US" baseline="30000" dirty="0" smtClean="0">
                <a:cs typeface="B Koodak" pitchFamily="2" charset="-78"/>
              </a:rPr>
              <a:t>/</a:t>
            </a:r>
            <a:r>
              <a:rPr lang="en-US" dirty="0" smtClean="0">
                <a:cs typeface="B Koodak" pitchFamily="2" charset="-78"/>
              </a:rPr>
              <a:t>I</a:t>
            </a:r>
            <a:r>
              <a:rPr lang="en-US" baseline="-25000" dirty="0" smtClean="0">
                <a:cs typeface="B Koodak" pitchFamily="2" charset="-78"/>
              </a:rPr>
              <a:t>2</a:t>
            </a:r>
            <a:r>
              <a:rPr lang="en-US" dirty="0" smtClean="0">
                <a:cs typeface="B Koodak" pitchFamily="2" charset="-78"/>
              </a:rPr>
              <a:t> = 0.3/0.1=3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AR=0.3-0.1=0.2=20%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928670"/>
            <a:ext cx="8572560" cy="4585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FF00"/>
                </a:solidFill>
                <a:cs typeface="B Koodak" pitchFamily="2" charset="-78"/>
              </a:rPr>
              <a:t>RR</a:t>
            </a: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  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اگر نوزاد در مواجهه با سونوگرافي (عامل خطر) باشد پس شانس بروز كاهش رشد جسمي (مشكل) سه</a:t>
            </a:r>
            <a:endParaRPr lang="en-US" b="1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/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        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برابر افزايش خواهد يافت . </a:t>
            </a:r>
            <a:endParaRPr lang="en-US" dirty="0" smtClean="0">
              <a:solidFill>
                <a:srgbClr val="FFFF00"/>
              </a:solidFill>
              <a:cs typeface="B Koodak" pitchFamily="2" charset="-78"/>
            </a:endParaRPr>
          </a:p>
          <a:p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CIRR= </a:t>
            </a:r>
            <a:r>
              <a:rPr lang="en-US" sz="1600" b="1" dirty="0" err="1" smtClean="0">
                <a:solidFill>
                  <a:srgbClr val="FFFF00"/>
                </a:solidFill>
                <a:cs typeface="B Koodak" pitchFamily="2" charset="-78"/>
              </a:rPr>
              <a:t>Ln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RR +/- Z  </a:t>
            </a:r>
            <a:r>
              <a:rPr lang="en-US" sz="1600" b="1" dirty="0" err="1" smtClean="0">
                <a:solidFill>
                  <a:srgbClr val="FFFF00"/>
                </a:solidFill>
                <a:cs typeface="B Koodak" pitchFamily="2" charset="-78"/>
              </a:rPr>
              <a:t>SELnRR</a:t>
            </a:r>
            <a:endParaRPr lang="en-US" sz="1600" b="1" dirty="0" smtClean="0">
              <a:solidFill>
                <a:srgbClr val="FFFF00"/>
              </a:solidFill>
              <a:cs typeface="B Koodak" pitchFamily="2" charset="-78"/>
            </a:endParaRPr>
          </a:p>
          <a:p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CIRR = </a:t>
            </a:r>
            <a:r>
              <a:rPr lang="en-US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Ln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(3) +/- 1.96 </a:t>
            </a:r>
            <a:r>
              <a:rPr lang="en-US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SELn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RR </a:t>
            </a:r>
          </a:p>
          <a:p>
            <a:endParaRPr lang="en-US" sz="1400" dirty="0" smtClean="0">
              <a:cs typeface="B Koodak" pitchFamily="2" charset="-78"/>
            </a:endParaRPr>
          </a:p>
          <a:p>
            <a:r>
              <a:rPr lang="en-US" sz="1600" b="1" dirty="0" err="1" smtClean="0">
                <a:solidFill>
                  <a:srgbClr val="FFFF00"/>
                </a:solidFill>
                <a:cs typeface="B Koodak" pitchFamily="2" charset="-78"/>
              </a:rPr>
              <a:t>SELnRR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=</a:t>
            </a:r>
          </a:p>
          <a:p>
            <a:r>
              <a:rPr lang="en-US" sz="1600" b="1" dirty="0" smtClean="0">
                <a:cs typeface="B Koodak" pitchFamily="2" charset="-78"/>
              </a:rPr>
              <a:t>    </a:t>
            </a:r>
            <a:endParaRPr lang="en-US" sz="1600" dirty="0" smtClean="0">
              <a:cs typeface="B Koodak" pitchFamily="2" charset="-78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cs typeface="B Koodak" pitchFamily="2" charset="-78"/>
              </a:rPr>
              <a:t>CIRR 1.1+/- 1.96 </a:t>
            </a:r>
            <a:r>
              <a:rPr lang="ar-SA" sz="1600" b="1" dirty="0" smtClean="0">
                <a:solidFill>
                  <a:schemeClr val="bg1"/>
                </a:solidFill>
                <a:cs typeface="B Koodak" pitchFamily="2" charset="-78"/>
              </a:rPr>
              <a:t>*</a:t>
            </a:r>
            <a:r>
              <a:rPr lang="en-US" sz="1600" b="1" dirty="0" smtClean="0">
                <a:solidFill>
                  <a:schemeClr val="bg1"/>
                </a:solidFill>
                <a:cs typeface="B Koodak" pitchFamily="2" charset="-78"/>
              </a:rPr>
              <a:t> 0.22=1.1+/- 0.43 ( 0.67 -   1.53)</a:t>
            </a:r>
          </a:p>
          <a:p>
            <a:r>
              <a:rPr lang="en-US" sz="1600" b="1" dirty="0" smtClean="0">
                <a:solidFill>
                  <a:schemeClr val="bg1"/>
                </a:solidFill>
                <a:cs typeface="B Koodak" pitchFamily="2" charset="-78"/>
              </a:rPr>
              <a:t>Antilog 0.67 = 1.25		Antilog 1.53= 4.62</a:t>
            </a:r>
            <a:endParaRPr lang="en-US" sz="1600" dirty="0" smtClean="0">
              <a:solidFill>
                <a:schemeClr val="bg1"/>
              </a:solidFill>
              <a:cs typeface="B Koodak" pitchFamily="2" charset="-78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cs typeface="B Koodak" pitchFamily="2" charset="-78"/>
              </a:rPr>
              <a:t>CIRR = 1.25           4.64</a:t>
            </a:r>
          </a:p>
          <a:p>
            <a:endParaRPr lang="en-US" sz="1600" dirty="0" smtClean="0">
              <a:solidFill>
                <a:schemeClr val="bg1"/>
              </a:solidFill>
              <a:cs typeface="B Koodak" pitchFamily="2" charset="-78"/>
            </a:endParaRPr>
          </a:p>
          <a:p>
            <a:pPr algn="ctr" rtl="1"/>
            <a:r>
              <a:rPr lang="en-US" sz="1600" b="1" dirty="0" smtClean="0"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باحدود </a:t>
            </a:r>
            <a:r>
              <a:rPr lang="fa-IR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95%</a:t>
            </a:r>
            <a:r>
              <a:rPr lang="ar-S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اطمينان در جامعه نسبت بروز عقب ماندگي جسمي دركودكان سونوگرافي شده نسبت به نشده بين </a:t>
            </a:r>
            <a:endPara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ctr" rtl="1"/>
            <a:r>
              <a:rPr lang="fa-IR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4/64-1/25 </a:t>
            </a:r>
            <a:r>
              <a:rPr lang="ar-S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برابراست واين نسبت به لحاظ آماري 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sig</a:t>
            </a:r>
            <a:r>
              <a:rPr lang="ar-S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است . </a:t>
            </a:r>
            <a:r>
              <a:rPr lang="fa-IR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(چون 1 در میان آن اعداد نیست)</a:t>
            </a:r>
            <a:endParaRPr lang="en-US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rtl="1"/>
            <a:endParaRPr lang="fa-IR" sz="1600" b="1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/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		           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خطرمنتسب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                                                      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AR- I</a:t>
            </a:r>
            <a:r>
              <a:rPr lang="en-US" sz="1600" b="1" baseline="-25000" dirty="0" smtClean="0">
                <a:solidFill>
                  <a:srgbClr val="FFFF00"/>
                </a:solidFill>
                <a:cs typeface="B Koodak" pitchFamily="2" charset="-78"/>
              </a:rPr>
              <a:t>1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-I</a:t>
            </a:r>
            <a:r>
              <a:rPr lang="en-US" sz="1600" b="1" baseline="-25000" dirty="0" smtClean="0">
                <a:solidFill>
                  <a:srgbClr val="FFFF00"/>
                </a:solidFill>
                <a:cs typeface="B Koodak" pitchFamily="2" charset="-78"/>
              </a:rPr>
              <a:t>2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= 0.3 – 0.1 = 0.2=%20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                    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/>
            <a:r>
              <a:rPr lang="ar-SA" sz="1600" b="1" dirty="0" smtClean="0">
                <a:cs typeface="B Koodak" pitchFamily="2" charset="-78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cs typeface="B Koodak" pitchFamily="2" charset="-78"/>
              </a:rPr>
              <a:t>AR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مواجهه با سونوگرافي 20% خطر بروز عقب ماندگي جسمي را افزايش ميدهد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AR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درواقع بيان كننده درصد دخالت عامل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(Factor)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دربروز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(Outcome)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است .</a:t>
            </a:r>
            <a:endParaRPr lang="fa-IR" sz="1600" dirty="0">
              <a:solidFill>
                <a:srgbClr val="FFFF00"/>
              </a:solidFill>
              <a:cs typeface="B Koodak" pitchFamily="2" charset="-78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1428728" y="2143116"/>
          <a:ext cx="2509837" cy="619125"/>
        </p:xfrm>
        <a:graphic>
          <a:graphicData uri="http://schemas.openxmlformats.org/presentationml/2006/ole">
            <p:oleObj spid="_x0000_s39937" name="Equation" r:id="rId3" imgW="1815840" imgH="444240" progId="Equation.3">
              <p:embed/>
            </p:oleObj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43042" y="342900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71934" y="292893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 anchor="t"/>
          <a:lstStyle/>
          <a:p>
            <a:pPr algn="r" rtl="1"/>
            <a:r>
              <a:rPr lang="fa-IR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مثال 2:</a:t>
            </a:r>
            <a:endParaRPr lang="fa-IR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1800" b="1" dirty="0" smtClean="0">
                <a:cs typeface="B Koodak" pitchFamily="2" charset="-78"/>
              </a:rPr>
              <a:t>براي تعيين رابطه مقدار يد ادرار با بهره هوشي از 60 نفر داراي بهره هوشي كم 20 نفر واز 80 نفر بابهره هوشي طبيعي 30 نفرداراي مقدار طبيعي يد ادراربودند . درمورد احتمال همراهي مقاديرپائين يد ادراربا بهره هوشي پائيين آزمون مربوطه را انجام وبحث نمائيد .</a:t>
            </a:r>
            <a:endParaRPr lang="en-US" sz="1800" dirty="0" smtClean="0">
              <a:cs typeface="B Koodak" pitchFamily="2" charset="-78"/>
            </a:endParaRPr>
          </a:p>
          <a:p>
            <a:pPr algn="r" rtl="1">
              <a:buNone/>
            </a:pPr>
            <a:endParaRPr lang="en-US" sz="1800" b="1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1800" b="1" dirty="0" smtClean="0">
                <a:cs typeface="B Koodak" pitchFamily="2" charset="-78"/>
              </a:rPr>
              <a:t>روش كار </a:t>
            </a:r>
            <a:r>
              <a:rPr lang="en-US" sz="1800" b="1" u="sng" dirty="0" smtClean="0">
                <a:cs typeface="B Koodak" pitchFamily="2" charset="-78"/>
              </a:rPr>
              <a:t>Case Control </a:t>
            </a:r>
            <a:r>
              <a:rPr lang="ar-SA" sz="1800" b="1" dirty="0" smtClean="0">
                <a:cs typeface="B Koodak" pitchFamily="2" charset="-78"/>
              </a:rPr>
              <a:t>    متغير مستقل </a:t>
            </a:r>
            <a:r>
              <a:rPr lang="ar-SA" sz="1800" b="1" u="sng" dirty="0" smtClean="0">
                <a:cs typeface="B Koodak" pitchFamily="2" charset="-78"/>
              </a:rPr>
              <a:t>ميزان يدادرار</a:t>
            </a:r>
            <a:r>
              <a:rPr lang="ar-SA" sz="1800" b="1" dirty="0" smtClean="0">
                <a:cs typeface="B Koodak" pitchFamily="2" charset="-78"/>
              </a:rPr>
              <a:t>   متغير وابسته</a:t>
            </a:r>
            <a:r>
              <a:rPr lang="ar-SA" sz="1800" b="1" u="sng" dirty="0" smtClean="0">
                <a:cs typeface="B Koodak" pitchFamily="2" charset="-78"/>
              </a:rPr>
              <a:t> بهره هوشي</a:t>
            </a:r>
            <a:r>
              <a:rPr lang="ar-SA" sz="1800" b="1" dirty="0" smtClean="0">
                <a:cs typeface="B Koodak" pitchFamily="2" charset="-78"/>
              </a:rPr>
              <a:t> </a:t>
            </a:r>
            <a:endParaRPr lang="en-US" sz="1800" dirty="0" smtClean="0">
              <a:cs typeface="B Koodak" pitchFamily="2" charset="-78"/>
            </a:endParaRPr>
          </a:p>
          <a:p>
            <a:pPr algn="r" rtl="1"/>
            <a:endParaRPr lang="fa-IR" sz="1800" dirty="0">
              <a:cs typeface="B Koodak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14810" y="3071810"/>
          <a:ext cx="4500250" cy="1748043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1825160"/>
                <a:gridCol w="728676"/>
                <a:gridCol w="857576"/>
                <a:gridCol w="1088838"/>
              </a:tblGrid>
              <a:tr h="517275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Koodak" pitchFamily="2" charset="-78"/>
                        </a:rPr>
                        <a:t>  بهره هوشي </a:t>
                      </a: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Koodak" pitchFamily="2" charset="-78"/>
                        </a:rPr>
                        <a:t>يد ادرار</a:t>
                      </a: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Koodak" pitchFamily="2" charset="-78"/>
                        </a:rPr>
                        <a:t>كم</a:t>
                      </a: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Koodak" pitchFamily="2" charset="-78"/>
                        </a:rPr>
                        <a:t>طبيعي</a:t>
                      </a: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</a:tr>
              <a:tr h="44140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Times New Roman"/>
                          <a:cs typeface="B Koodak" pitchFamily="2" charset="-78"/>
                        </a:rPr>
                        <a:t>كم </a:t>
                      </a:r>
                      <a:endParaRPr lang="en-US" sz="1400" b="1">
                        <a:latin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40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a=</a:t>
                      </a:r>
                      <a:endParaRPr lang="en-US" sz="140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Koodak" pitchFamily="2" charset="-78"/>
                        </a:rPr>
                        <a:t>50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B Koodak" pitchFamily="2" charset="-78"/>
                        </a:rPr>
                        <a:t>b=</a:t>
                      </a: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</a:tr>
              <a:tr h="4379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طبيعي </a:t>
                      </a:r>
                      <a:endParaRPr lang="en-US" sz="140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20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c=</a:t>
                      </a:r>
                      <a:endParaRPr lang="en-US" sz="140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30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d=</a:t>
                      </a:r>
                      <a:endParaRPr lang="en-US" sz="140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</a:tr>
              <a:tr h="3513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جمع </a:t>
                      </a:r>
                      <a:endParaRPr lang="en-US" sz="140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60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a+c=</a:t>
                      </a:r>
                      <a:endParaRPr lang="en-US" sz="140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80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B Koodak" pitchFamily="2" charset="-78"/>
                        </a:rPr>
                        <a:t>b+d=</a:t>
                      </a:r>
                      <a:endParaRPr lang="en-US" sz="140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  <a:cs typeface="B Koodak" pitchFamily="2" charset="-78"/>
                        </a:rPr>
                        <a:t>140</a:t>
                      </a:r>
                      <a:endParaRPr lang="en-US" sz="1400" dirty="0">
                        <a:latin typeface="Times New Roman"/>
                        <a:ea typeface="Times New Roman"/>
                        <a:cs typeface="B Koodak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3071810"/>
            <a:ext cx="3500462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ODD’s Ratio=(a/c)/ (b/d)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a/c=</a:t>
            </a:r>
            <a:r>
              <a:rPr lang="fa-IR" dirty="0" smtClean="0">
                <a:cs typeface="B Koodak" pitchFamily="2" charset="-78"/>
              </a:rPr>
              <a:t> بیماران غیر مواجهه/ بیماران مواجهه </a:t>
            </a:r>
            <a:endParaRPr lang="en-US" dirty="0" smtClean="0">
              <a:cs typeface="B Koodak" pitchFamily="2" charset="-7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b/d= </a:t>
            </a:r>
            <a:r>
              <a:rPr lang="fa-IR" dirty="0" smtClean="0">
                <a:cs typeface="B Koodak" pitchFamily="2" charset="-78"/>
              </a:rPr>
              <a:t>سالمان غیرمواجهه/سالمان مواجهه</a:t>
            </a:r>
            <a:endParaRPr lang="en-US" dirty="0" smtClean="0">
              <a:cs typeface="B Koodak" pitchFamily="2" charset="-7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OR= (40/20) / (50/30) = 1.2</a:t>
            </a:r>
            <a:endParaRPr lang="fa-IR" baseline="-250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endParaRPr lang="en-US" sz="1600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en-US" sz="2000" b="1" dirty="0" smtClean="0">
                <a:solidFill>
                  <a:srgbClr val="FFFF00"/>
                </a:solidFill>
                <a:cs typeface="B Koodak" pitchFamily="2" charset="-78"/>
              </a:rPr>
              <a:t>OR</a:t>
            </a:r>
            <a:r>
              <a:rPr lang="ar-SA" sz="2000" b="1" dirty="0" smtClean="0">
                <a:solidFill>
                  <a:srgbClr val="FFFF00"/>
                </a:solidFill>
                <a:cs typeface="B Koodak" pitchFamily="2" charset="-78"/>
              </a:rPr>
              <a:t>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بيماران مبتلا به كمي بهرة هوشي (مشكل) 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1/2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برابر بيشتر از گروه شاهد در مواجهه با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</a:p>
          <a:p>
            <a:pPr algn="r" rtl="1">
              <a:buNone/>
            </a:pP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       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كاهش يد ادرار (عامل خطر) بوده اند .</a:t>
            </a:r>
            <a:endParaRPr lang="fa-IR" sz="2000" b="1" dirty="0" smtClean="0">
              <a:solidFill>
                <a:srgbClr val="FFFF00"/>
              </a:solidFill>
              <a:cs typeface="B Koodak" pitchFamily="2" charset="-78"/>
            </a:endParaRPr>
          </a:p>
          <a:p>
            <a:pPr rtl="1">
              <a:buNone/>
            </a:pPr>
            <a:r>
              <a:rPr lang="ar-SA" sz="1600" b="1" dirty="0" smtClean="0">
                <a:cs typeface="B Koodak" pitchFamily="2" charset="-78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CIOR = </a:t>
            </a:r>
            <a:r>
              <a:rPr lang="en-US" sz="1600" b="1" dirty="0" err="1" smtClean="0">
                <a:solidFill>
                  <a:srgbClr val="FFFF00"/>
                </a:solidFill>
                <a:cs typeface="B Koodak" pitchFamily="2" charset="-78"/>
              </a:rPr>
              <a:t>LnOR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+/- Z </a:t>
            </a:r>
            <a:r>
              <a:rPr lang="en-US" sz="1600" b="1" dirty="0" err="1" smtClean="0">
                <a:solidFill>
                  <a:srgbClr val="FFFF00"/>
                </a:solidFill>
                <a:cs typeface="B Koodak" pitchFamily="2" charset="-78"/>
              </a:rPr>
              <a:t>SELnOR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</a:p>
          <a:p>
            <a:pPr rtl="1">
              <a:buNone/>
            </a:pPr>
            <a:endParaRPr lang="en-US" sz="1600" b="1" dirty="0" smtClean="0">
              <a:solidFill>
                <a:srgbClr val="FFFF00"/>
              </a:solidFill>
              <a:cs typeface="B Koodak" pitchFamily="2" charset="-78"/>
            </a:endParaRPr>
          </a:p>
          <a:p>
            <a:pPr rtl="1">
              <a:buNone/>
            </a:pPr>
            <a:r>
              <a:rPr lang="en-US" sz="1600" b="1" dirty="0" err="1" smtClean="0">
                <a:solidFill>
                  <a:srgbClr val="FFFF00"/>
                </a:solidFill>
                <a:cs typeface="B Koodak" pitchFamily="2" charset="-78"/>
              </a:rPr>
              <a:t>SELnOR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=</a:t>
            </a:r>
            <a:r>
              <a:rPr lang="en-US" sz="1600" b="1" dirty="0" smtClean="0">
                <a:cs typeface="B Koodak" pitchFamily="2" charset="-78"/>
              </a:rPr>
              <a:t> </a:t>
            </a:r>
            <a:endParaRPr lang="fa-IR" sz="1600" b="1" dirty="0" smtClean="0">
              <a:cs typeface="B Koodak" pitchFamily="2" charset="-78"/>
            </a:endParaRPr>
          </a:p>
          <a:p>
            <a:pPr rtl="1">
              <a:buNone/>
            </a:pPr>
            <a:endParaRPr lang="en-US" sz="1600" dirty="0" smtClean="0">
              <a:cs typeface="B Koodak" pitchFamily="2" charset="-78"/>
            </a:endParaRPr>
          </a:p>
          <a:p>
            <a:pPr rtl="1">
              <a:buNone/>
            </a:pPr>
            <a:r>
              <a:rPr lang="en-US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SELnOR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= 0.36      </a:t>
            </a:r>
            <a:endParaRPr lang="en-US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>
              <a:buNone/>
            </a:pP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CIOR = </a:t>
            </a:r>
            <a:r>
              <a:rPr lang="en-US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Ln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 1.2 +/- (1.96</a:t>
            </a:r>
            <a:r>
              <a:rPr lang="ar-S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*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0.36)</a:t>
            </a:r>
            <a:endParaRPr lang="en-US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rtl="1">
              <a:buNone/>
            </a:pP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CIOR = 0.18 +/- 0.71  =  -0.53             0.89</a:t>
            </a:r>
            <a:endParaRPr lang="en-US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rtl="1">
              <a:buNone/>
            </a:pP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Antilog – 0.53 = 0.59		Antilog 0.89= 2.44</a:t>
            </a:r>
            <a:endParaRPr lang="en-US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rtl="1">
              <a:buNone/>
            </a:pP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Koodak" pitchFamily="2" charset="-78"/>
              </a:rPr>
              <a:t>CIOR = 0.59            2.44</a:t>
            </a:r>
            <a:endParaRPr lang="en-US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endParaRPr>
          </a:p>
          <a:p>
            <a:pPr algn="r" rtl="1">
              <a:buNone/>
            </a:pPr>
            <a:endParaRPr lang="en-US" sz="1600" b="1" dirty="0" smtClean="0">
              <a:cs typeface="B Koodak" pitchFamily="2" charset="-78"/>
            </a:endParaRPr>
          </a:p>
          <a:p>
            <a:pPr algn="r" rtl="1">
              <a:buNone/>
            </a:pPr>
            <a:r>
              <a:rPr lang="ar-SA" sz="1600" b="1" dirty="0" smtClean="0">
                <a:cs typeface="B Koodak" pitchFamily="2" charset="-78"/>
              </a:rPr>
              <a:t>  </a:t>
            </a:r>
            <a:r>
              <a:rPr lang="en-US" sz="2000" b="1" dirty="0" smtClean="0">
                <a:solidFill>
                  <a:srgbClr val="FFFF00"/>
                </a:solidFill>
                <a:cs typeface="B Koodak" pitchFamily="2" charset="-78"/>
              </a:rPr>
              <a:t>CIOR</a:t>
            </a:r>
            <a:r>
              <a:rPr lang="ar-SA" sz="1600" b="1" dirty="0" smtClean="0"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نسبت شانس (نسبت احتمال) يا نسبت خطر - با حدود 95 درصد اطمينان درجامعه نسبت احتمال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 </a:t>
            </a:r>
          </a:p>
          <a:p>
            <a:pPr algn="r" rtl="1">
              <a:buNone/>
            </a:pP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            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وجود مقادير پائين يد ادرار افراد داراي بهره هوشي پائين درمقايسه با افراد نرمال بين 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2/44-0/59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 </a:t>
            </a:r>
          </a:p>
          <a:p>
            <a:pPr algn="r" rtl="1">
              <a:buNone/>
            </a:pP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           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برابراست و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اين نسبت به لحاظ آماري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Sig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نيست ( زيرا 1 دربين آن قرار مي گيرد) .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	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 rtl="1">
              <a:buNone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algn="r">
              <a:buNone/>
            </a:pPr>
            <a:endParaRPr lang="fa-IR" sz="1600" dirty="0">
              <a:cs typeface="B Koodak" pitchFamily="2" charset="-78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643042" y="2928934"/>
          <a:ext cx="1500198" cy="664645"/>
        </p:xfrm>
        <a:graphic>
          <a:graphicData uri="http://schemas.openxmlformats.org/presentationml/2006/ole">
            <p:oleObj spid="_x0000_s40962" name="Equation" r:id="rId3" imgW="1002960" imgH="444240" progId="Equation.3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357554" y="450057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28794" y="507207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هدف مطالعات تحلیلی:</a:t>
            </a:r>
            <a:endParaRPr lang="fa-IR" sz="44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1900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>
              <a:buNone/>
            </a:pPr>
            <a:endParaRPr lang="fa-IR" dirty="0" smtClean="0">
              <a:cs typeface="B Koodak" pitchFamily="2" charset="-78"/>
            </a:endParaRPr>
          </a:p>
          <a:p>
            <a:pPr algn="ctr" rtl="1">
              <a:buNone/>
            </a:pPr>
            <a:r>
              <a:rPr lang="fa-IR" dirty="0" smtClean="0">
                <a:cs typeface="B Koodak" pitchFamily="2" charset="-78"/>
              </a:rPr>
              <a:t>تعیین رابطه یک عامل خطر (</a:t>
            </a:r>
            <a:r>
              <a:rPr lang="en-US" dirty="0" smtClean="0">
                <a:cs typeface="B Koodak" pitchFamily="2" charset="-78"/>
              </a:rPr>
              <a:t>Risk Factor</a:t>
            </a:r>
            <a:r>
              <a:rPr lang="fa-IR" dirty="0" smtClean="0">
                <a:cs typeface="B Koodak" pitchFamily="2" charset="-78"/>
              </a:rPr>
              <a:t>) در بروز یک مشکل (</a:t>
            </a:r>
            <a:r>
              <a:rPr lang="en-US" dirty="0" smtClean="0">
                <a:cs typeface="B Koodak" pitchFamily="2" charset="-78"/>
              </a:rPr>
              <a:t>Outcome</a:t>
            </a:r>
            <a:r>
              <a:rPr lang="fa-IR" dirty="0" smtClean="0">
                <a:cs typeface="B Koodak" pitchFamily="2" charset="-78"/>
              </a:rPr>
              <a:t>) تعیین رابطه </a:t>
            </a:r>
            <a:r>
              <a:rPr lang="en-US" dirty="0" smtClean="0">
                <a:cs typeface="B Koodak" pitchFamily="2" charset="-78"/>
              </a:rPr>
              <a:t> A</a:t>
            </a:r>
            <a:r>
              <a:rPr lang="fa-IR" dirty="0" smtClean="0">
                <a:cs typeface="B Koodak" pitchFamily="2" charset="-78"/>
              </a:rPr>
              <a:t> با </a:t>
            </a:r>
            <a:r>
              <a:rPr lang="en-US" dirty="0" smtClean="0">
                <a:cs typeface="B Koodak" pitchFamily="2" charset="-78"/>
              </a:rPr>
              <a:t>B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rtl="1"/>
            <a:r>
              <a:rPr lang="fa-IR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Compset" pitchFamily="2" charset="-78"/>
              </a:rPr>
              <a:t>انواع روش های تحلیلی بدون مداخله و مسیر آنها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SA" dirty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lvl="0" indent="0" algn="ctr" rtl="1">
              <a:spcBef>
                <a:spcPts val="0"/>
              </a:spcBef>
              <a:buNone/>
            </a:pP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1. </a:t>
            </a: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en-US" b="1" dirty="0">
                <a:solidFill>
                  <a:srgbClr val="FFFF00"/>
                </a:solidFill>
                <a:cs typeface="B Koodak" pitchFamily="2" charset="-78"/>
              </a:rPr>
              <a:t>Retrospective  </a:t>
            </a: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يا </a:t>
            </a:r>
            <a:r>
              <a:rPr lang="en-US" b="1" dirty="0">
                <a:solidFill>
                  <a:srgbClr val="FFFF00"/>
                </a:solidFill>
                <a:cs typeface="B Koodak" pitchFamily="2" charset="-78"/>
              </a:rPr>
              <a:t> Case-Control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b="1" dirty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بررسي رابطه از </a:t>
            </a:r>
            <a:r>
              <a:rPr lang="fa-IR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مسیر</a:t>
            </a: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r>
              <a:rPr lang="ar-SA" b="1" dirty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مشكل به عامل خطر </a:t>
            </a:r>
            <a:endParaRPr lang="en-US" b="1" dirty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dirty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       </a:t>
            </a:r>
            <a:r>
              <a:rPr lang="en-US" b="1" dirty="0">
                <a:solidFill>
                  <a:srgbClr val="FFFF00"/>
                </a:solidFill>
                <a:cs typeface="B Koodak" pitchFamily="2" charset="-78"/>
              </a:rPr>
              <a:t>  Outcome      Factor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dirty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dirty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fa-IR" b="1" dirty="0" smtClean="0">
                <a:solidFill>
                  <a:srgbClr val="FFFF00"/>
                </a:solidFill>
                <a:cs typeface="B Koodak" pitchFamily="2" charset="-78"/>
              </a:rPr>
              <a:t>2.</a:t>
            </a:r>
            <a:r>
              <a:rPr lang="ar-SA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Prospective </a:t>
            </a: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يـا</a:t>
            </a:r>
            <a:r>
              <a:rPr lang="en-US" b="1" dirty="0">
                <a:solidFill>
                  <a:srgbClr val="FFFF00"/>
                </a:solidFill>
                <a:cs typeface="B Koodak" pitchFamily="2" charset="-78"/>
              </a:rPr>
              <a:t>   Cohort  	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b="1" dirty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بررسي رابطه </a:t>
            </a: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از</a:t>
            </a:r>
            <a:r>
              <a:rPr lang="fa-IR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مسیر</a:t>
            </a:r>
            <a:r>
              <a:rPr lang="ar-SA" b="1" dirty="0" smtClean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 </a:t>
            </a:r>
            <a:r>
              <a:rPr lang="ar-SA" b="1" dirty="0">
                <a:solidFill>
                  <a:schemeClr val="tx2">
                    <a:lumMod val="10000"/>
                  </a:schemeClr>
                </a:solidFill>
                <a:cs typeface="B Koodak" pitchFamily="2" charset="-78"/>
              </a:rPr>
              <a:t>عامل خطر به مشكل </a:t>
            </a:r>
            <a:endParaRPr lang="en-US" b="1" dirty="0">
              <a:solidFill>
                <a:schemeClr val="tx2">
                  <a:lumMod val="10000"/>
                </a:schemeClr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dirty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          </a:t>
            </a:r>
            <a:r>
              <a:rPr lang="en-US" b="1" dirty="0">
                <a:solidFill>
                  <a:srgbClr val="FFFF00"/>
                </a:solidFill>
                <a:cs typeface="B Koodak" pitchFamily="2" charset="-78"/>
              </a:rPr>
              <a:t>   </a:t>
            </a:r>
            <a:r>
              <a:rPr lang="en-US" b="1" dirty="0" smtClean="0">
                <a:solidFill>
                  <a:srgbClr val="FFFF00"/>
                </a:solidFill>
                <a:cs typeface="B Koodak" pitchFamily="2" charset="-78"/>
              </a:rPr>
              <a:t>  Factor       Outcome </a:t>
            </a:r>
            <a:endParaRPr lang="en-US" b="1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b="1" dirty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dirty="0">
              <a:solidFill>
                <a:srgbClr val="FFFF00"/>
              </a:solidFill>
              <a:cs typeface="B Koodak" pitchFamily="2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endParaRPr lang="en-US" dirty="0">
              <a:solidFill>
                <a:srgbClr val="FFFF00"/>
              </a:solidFill>
              <a:cs typeface="B Koodak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00562" y="342900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71934" y="600076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653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1"/>
            <a:ext cx="8229600" cy="4152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Past			Present		Future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9700" y="1066800"/>
            <a:ext cx="6324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066800"/>
            <a:ext cx="0" cy="3124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286000" y="1600200"/>
            <a:ext cx="2324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482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1459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648200" y="2145268"/>
            <a:ext cx="1943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1992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1992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05400" y="184522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Cohort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076700" y="2667000"/>
            <a:ext cx="2476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2450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2438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686050" y="3276600"/>
            <a:ext cx="1943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33550" y="3048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428992" y="3886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14906" y="3886200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   Cross-Sectional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5720" y="4800600"/>
            <a:ext cx="8477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latin typeface="Adobe Arabic" pitchFamily="18" charset="-78"/>
                <a:cs typeface="B Compset" pitchFamily="2" charset="-78"/>
              </a:rPr>
              <a:t>Cohort </a:t>
            </a:r>
            <a:r>
              <a:rPr lang="fa-IR" sz="2400" dirty="0" smtClean="0">
                <a:latin typeface="Adobe Arabic" pitchFamily="18" charset="-78"/>
                <a:cs typeface="B Compset" pitchFamily="2" charset="-78"/>
              </a:rPr>
              <a:t>: </a:t>
            </a:r>
            <a:r>
              <a:rPr lang="fa-IR" sz="2000" dirty="0" smtClean="0">
                <a:latin typeface="Adobe Arabic" pitchFamily="18" charset="-78"/>
                <a:cs typeface="B Compset" pitchFamily="2" charset="-78"/>
              </a:rPr>
              <a:t>بروز</a:t>
            </a:r>
            <a:r>
              <a:rPr lang="en-US" sz="2400" dirty="0" smtClean="0">
                <a:latin typeface="Adobe Arabic" pitchFamily="18" charset="-78"/>
                <a:cs typeface="B Compset" pitchFamily="2" charset="-78"/>
              </a:rPr>
              <a:t>Incidence</a:t>
            </a:r>
          </a:p>
          <a:p>
            <a:pPr algn="r" rtl="1"/>
            <a:r>
              <a:rPr lang="en-US" sz="2400" dirty="0" smtClean="0">
                <a:latin typeface="Adobe Arabic" pitchFamily="18" charset="-78"/>
                <a:cs typeface="B Compset" pitchFamily="2" charset="-78"/>
              </a:rPr>
              <a:t>Cross-Sectional</a:t>
            </a:r>
            <a:r>
              <a:rPr lang="fa-IR" sz="2400" dirty="0" smtClean="0">
                <a:latin typeface="Adobe Arabic" pitchFamily="18" charset="-78"/>
                <a:cs typeface="B Compset" pitchFamily="2" charset="-78"/>
              </a:rPr>
              <a:t>  :  </a:t>
            </a:r>
            <a:r>
              <a:rPr lang="fa-IR" sz="2000" dirty="0" smtClean="0">
                <a:latin typeface="Adobe Arabic" pitchFamily="18" charset="-78"/>
                <a:cs typeface="B Compset" pitchFamily="2" charset="-78"/>
              </a:rPr>
              <a:t>شیوع   </a:t>
            </a:r>
            <a:r>
              <a:rPr lang="en-US" sz="2400" dirty="0" smtClean="0">
                <a:latin typeface="Adobe Arabic" pitchFamily="18" charset="-78"/>
                <a:cs typeface="B Compset" pitchFamily="2" charset="-78"/>
              </a:rPr>
              <a:t>Prevalence</a:t>
            </a:r>
          </a:p>
          <a:p>
            <a:pPr algn="r" rtl="1"/>
            <a:r>
              <a:rPr lang="en-US" sz="2400" dirty="0" smtClean="0">
                <a:latin typeface="Adobe Arabic" pitchFamily="18" charset="-78"/>
                <a:cs typeface="B Compset" pitchFamily="2" charset="-78"/>
              </a:rPr>
              <a:t>Cross-Sectional</a:t>
            </a:r>
            <a:r>
              <a:rPr lang="fa-IR" sz="2400" dirty="0" smtClean="0">
                <a:latin typeface="Adobe Arabic" pitchFamily="18" charset="-78"/>
                <a:cs typeface="B Compset" pitchFamily="2" charset="-78"/>
              </a:rPr>
              <a:t>  :  </a:t>
            </a:r>
            <a:r>
              <a:rPr lang="fa-IR" sz="2000" dirty="0" smtClean="0">
                <a:latin typeface="Adobe Arabic" pitchFamily="18" charset="-78"/>
                <a:cs typeface="B Compset" pitchFamily="2" charset="-78"/>
              </a:rPr>
              <a:t>شیوع بیشتر،  عامل </a:t>
            </a:r>
            <a:r>
              <a:rPr lang="en-US" sz="2000" dirty="0" smtClean="0">
                <a:latin typeface="Adobe Arabic" pitchFamily="18" charset="-78"/>
                <a:cs typeface="B Compset" pitchFamily="2" charset="-78"/>
              </a:rPr>
              <a:t>E</a:t>
            </a:r>
            <a:r>
              <a:rPr lang="fa-IR" sz="2000" dirty="0" smtClean="0">
                <a:latin typeface="Adobe Arabic" pitchFamily="18" charset="-78"/>
                <a:cs typeface="B Compset" pitchFamily="2" charset="-78"/>
              </a:rPr>
              <a:t> و </a:t>
            </a:r>
            <a:r>
              <a:rPr lang="en-US" sz="2000" dirty="0" smtClean="0">
                <a:latin typeface="Adobe Arabic" pitchFamily="18" charset="-78"/>
                <a:cs typeface="B Compset" pitchFamily="2" charset="-78"/>
              </a:rPr>
              <a:t>D</a:t>
            </a:r>
            <a:r>
              <a:rPr lang="fa-IR" sz="2000" dirty="0" smtClean="0">
                <a:latin typeface="Adobe Arabic" pitchFamily="18" charset="-78"/>
                <a:cs typeface="B Compset" pitchFamily="2" charset="-78"/>
              </a:rPr>
              <a:t> با هم بررسی می شود و معلوم نیست که عامل و </a:t>
            </a:r>
          </a:p>
          <a:p>
            <a:pPr algn="r" rtl="1"/>
            <a:r>
              <a:rPr lang="fa-IR" sz="2000" dirty="0" smtClean="0">
                <a:latin typeface="Adobe Arabic" pitchFamily="18" charset="-78"/>
                <a:cs typeface="B Compset" pitchFamily="2" charset="-78"/>
              </a:rPr>
              <a:t>                                    بیماری کدام اول بوده است؟                               </a:t>
            </a:r>
          </a:p>
          <a:p>
            <a:pPr algn="r" rtl="1"/>
            <a:r>
              <a:rPr lang="fa-IR" sz="2000" dirty="0" smtClean="0">
                <a:latin typeface="Adobe Arabic" pitchFamily="18" charset="-78"/>
                <a:cs typeface="B Compset" pitchFamily="2" charset="-78"/>
              </a:rPr>
              <a:t>                                                                      </a:t>
            </a:r>
            <a:endParaRPr lang="en-US" sz="2000" dirty="0">
              <a:latin typeface="Adobe Arabic" pitchFamily="18" charset="-78"/>
              <a:cs typeface="B Compset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52706" y="1285860"/>
            <a:ext cx="163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Control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43174" y="327398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Historical Cohort</a:t>
            </a:r>
            <a:endParaRPr lang="en-US" dirty="0"/>
          </a:p>
        </p:txBody>
      </p:sp>
      <p:sp>
        <p:nvSpPr>
          <p:cNvPr id="36" name="Quad Arrow 35"/>
          <p:cNvSpPr/>
          <p:nvPr/>
        </p:nvSpPr>
        <p:spPr>
          <a:xfrm>
            <a:off x="4429124" y="3857628"/>
            <a:ext cx="428628" cy="428628"/>
          </a:xfrm>
          <a:prstGeom prst="quad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1040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4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شرایط تحقیق</a:t>
            </a:r>
            <a:endParaRPr lang="fa-IR" sz="44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Clr>
                <a:schemeClr val="accent2"/>
              </a:buClr>
              <a:buFont typeface="+mj-lt"/>
              <a:buAutoNum type="arabicParenR"/>
            </a:pPr>
            <a:r>
              <a:rPr lang="ar-SA" b="1" i="1" dirty="0" smtClean="0">
                <a:cs typeface="B Koodak" pitchFamily="2" charset="-78"/>
              </a:rPr>
              <a:t> </a:t>
            </a:r>
            <a:r>
              <a:rPr lang="ar-SA" b="1" dirty="0" smtClean="0">
                <a:cs typeface="B Koodak" pitchFamily="2" charset="-78"/>
              </a:rPr>
              <a:t> داشتن فرضيه </a:t>
            </a:r>
            <a:r>
              <a:rPr lang="en-US" b="1" dirty="0" smtClean="0">
                <a:cs typeface="B Koodak" pitchFamily="2" charset="-78"/>
              </a:rPr>
              <a:t>Hypothesis </a:t>
            </a:r>
            <a:endParaRPr lang="en-US" dirty="0" smtClean="0">
              <a:cs typeface="B Koodak" pitchFamily="2" charset="-78"/>
            </a:endParaRPr>
          </a:p>
          <a:p>
            <a:pPr marL="457200" indent="-457200" algn="r" rtl="1">
              <a:buClr>
                <a:schemeClr val="accent2"/>
              </a:buClr>
              <a:buFont typeface="+mj-lt"/>
              <a:buAutoNum type="arabicParenR"/>
            </a:pPr>
            <a:r>
              <a:rPr lang="ar-SA" b="1" dirty="0" smtClean="0">
                <a:cs typeface="B Koodak" pitchFamily="2" charset="-78"/>
              </a:rPr>
              <a:t> انتخاب گروه مورد  </a:t>
            </a:r>
            <a:r>
              <a:rPr lang="en-US" b="1" dirty="0" smtClean="0">
                <a:cs typeface="B Koodak" pitchFamily="2" charset="-78"/>
              </a:rPr>
              <a:t>Case </a:t>
            </a:r>
            <a:endParaRPr lang="en-US" dirty="0" smtClean="0">
              <a:cs typeface="B Koodak" pitchFamily="2" charset="-78"/>
            </a:endParaRPr>
          </a:p>
          <a:p>
            <a:pPr marL="457200" indent="-457200" algn="r" rtl="1">
              <a:buClr>
                <a:schemeClr val="accent2"/>
              </a:buClr>
              <a:buFont typeface="+mj-lt"/>
              <a:buAutoNum type="arabicParenR"/>
            </a:pPr>
            <a:r>
              <a:rPr lang="en-US" b="1" dirty="0" smtClean="0">
                <a:cs typeface="B Koodak" pitchFamily="2" charset="-78"/>
              </a:rPr>
              <a:t> </a:t>
            </a:r>
            <a:r>
              <a:rPr lang="ar-SA" b="1" dirty="0" smtClean="0">
                <a:cs typeface="B Koodak" pitchFamily="2" charset="-78"/>
              </a:rPr>
              <a:t>داشتن شاهد </a:t>
            </a:r>
            <a:r>
              <a:rPr lang="en-US" b="1" dirty="0" smtClean="0">
                <a:cs typeface="B Koodak" pitchFamily="2" charset="-78"/>
              </a:rPr>
              <a:t> Control </a:t>
            </a:r>
            <a:endParaRPr lang="en-US" dirty="0" smtClean="0">
              <a:cs typeface="B Koodak" pitchFamily="2" charset="-78"/>
            </a:endParaRPr>
          </a:p>
          <a:p>
            <a:pPr marL="457200" indent="-457200" algn="r" rtl="1">
              <a:buClr>
                <a:schemeClr val="accent2"/>
              </a:buClr>
              <a:buFont typeface="+mj-lt"/>
              <a:buAutoNum type="arabicParenR"/>
            </a:pPr>
            <a:r>
              <a:rPr lang="en-US" b="1" dirty="0" smtClean="0">
                <a:cs typeface="B Koodak" pitchFamily="2" charset="-78"/>
              </a:rPr>
              <a:t> </a:t>
            </a:r>
            <a:r>
              <a:rPr lang="ar-SA" b="1" dirty="0" smtClean="0">
                <a:cs typeface="B Koodak" pitchFamily="2" charset="-78"/>
              </a:rPr>
              <a:t>مشابه سازي هرچه ممكن نمونه وكنترل </a:t>
            </a:r>
            <a:endParaRPr lang="en-US" dirty="0" smtClean="0">
              <a:cs typeface="B Koodak" pitchFamily="2" charset="-78"/>
            </a:endParaRPr>
          </a:p>
          <a:p>
            <a:pPr marL="457200" indent="-457200" algn="r" rtl="1">
              <a:buClr>
                <a:schemeClr val="accent2"/>
              </a:buClr>
              <a:buFont typeface="+mj-lt"/>
              <a:buAutoNum type="arabicParenR"/>
            </a:pPr>
            <a:r>
              <a:rPr lang="en-US" b="1" dirty="0" smtClean="0">
                <a:cs typeface="B Koodak" pitchFamily="2" charset="-78"/>
              </a:rPr>
              <a:t> </a:t>
            </a:r>
            <a:r>
              <a:rPr lang="ar-SA" b="1" dirty="0" smtClean="0">
                <a:cs typeface="B Koodak" pitchFamily="2" charset="-78"/>
              </a:rPr>
              <a:t>در ابتداي مطالعه يا با عامل خطر و يا با مشكل مواجه هستيم .</a:t>
            </a:r>
            <a:endParaRPr lang="en-US" dirty="0" smtClean="0">
              <a:cs typeface="B Koodak" pitchFamily="2" charset="-78"/>
            </a:endParaRPr>
          </a:p>
          <a:p>
            <a:pPr marL="457200" indent="-457200" algn="r" rtl="1">
              <a:buClr>
                <a:schemeClr val="accent2"/>
              </a:buClr>
              <a:buFont typeface="+mj-lt"/>
              <a:buAutoNum type="arabicParenR"/>
            </a:pPr>
            <a:r>
              <a:rPr lang="en-US" b="1" dirty="0" smtClean="0">
                <a:cs typeface="B Koodak" pitchFamily="2" charset="-78"/>
              </a:rPr>
              <a:t> </a:t>
            </a:r>
            <a:r>
              <a:rPr lang="ar-SA" b="1" dirty="0" smtClean="0">
                <a:cs typeface="B Koodak" pitchFamily="2" charset="-78"/>
              </a:rPr>
              <a:t>در پيگيري عامل بعدي را بررسي مي كنيم .</a:t>
            </a:r>
            <a:endParaRPr lang="en-US" dirty="0" smtClean="0">
              <a:cs typeface="B Koodak" pitchFamily="2" charset="-78"/>
            </a:endParaRPr>
          </a:p>
          <a:p>
            <a:pPr marL="457200" indent="-457200" algn="r" rtl="1">
              <a:buFont typeface="+mj-lt"/>
              <a:buAutoNum type="arabicParenR"/>
            </a:pP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rtl="1"/>
            <a:r>
              <a:rPr lang="ar-SA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Compset" pitchFamily="2" charset="-78"/>
              </a:rPr>
              <a:t>چگونگي انجام مطالعه </a:t>
            </a: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Compset" pitchFamily="2" charset="-78"/>
              </a:rPr>
              <a:t>Cohort</a:t>
            </a:r>
            <a:endParaRPr lang="fa-IR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6972320" cy="4525963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sz="2000" b="1" u="sng" dirty="0" smtClean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(Exclude)</a:t>
            </a:r>
            <a:r>
              <a:rPr lang="fa-IR" sz="2000" b="1" u="sng" dirty="0" smtClean="0">
                <a:solidFill>
                  <a:srgbClr val="FFFF00"/>
                </a:solidFill>
              </a:rPr>
              <a:t>15</a:t>
            </a:r>
            <a:r>
              <a:rPr lang="fa-IR" sz="2000" b="1" dirty="0" smtClean="0">
                <a:solidFill>
                  <a:srgbClr val="FFFF00"/>
                </a:solidFill>
              </a:rPr>
              <a:t> سرطان ریه   (+)</a:t>
            </a:r>
            <a:r>
              <a:rPr lang="fa-IR" b="1" dirty="0" smtClean="0">
                <a:solidFill>
                  <a:srgbClr val="FFFF00"/>
                </a:solidFill>
              </a:rPr>
              <a:t> 	 </a:t>
            </a:r>
          </a:p>
          <a:p>
            <a:pPr algn="l">
              <a:buNone/>
            </a:pPr>
            <a:r>
              <a:rPr lang="en-US" b="1" dirty="0" smtClean="0">
                <a:solidFill>
                  <a:schemeClr val="bg1"/>
                </a:solidFill>
              </a:rPr>
              <a:t>2500 </a:t>
            </a:r>
            <a:endParaRPr lang="fa-IR" b="1" dirty="0" smtClean="0">
              <a:solidFill>
                <a:schemeClr val="bg1"/>
              </a:solidFill>
            </a:endParaRPr>
          </a:p>
          <a:p>
            <a:pPr rtl="1">
              <a:buNone/>
            </a:pPr>
            <a:r>
              <a:rPr lang="fa-IR" sz="2000" b="1" dirty="0" smtClean="0">
                <a:solidFill>
                  <a:schemeClr val="bg1"/>
                </a:solidFill>
              </a:rPr>
              <a:t>(</a:t>
            </a:r>
            <a:r>
              <a:rPr lang="en-US" sz="2000" b="1" dirty="0" smtClean="0">
                <a:solidFill>
                  <a:schemeClr val="bg1"/>
                </a:solidFill>
              </a:rPr>
              <a:t>Include</a:t>
            </a:r>
            <a:r>
              <a:rPr lang="fa-IR" sz="2000" b="1" dirty="0" smtClean="0">
                <a:solidFill>
                  <a:schemeClr val="bg1"/>
                </a:solidFill>
              </a:rPr>
              <a:t>) </a:t>
            </a:r>
            <a:r>
              <a:rPr lang="fa-IR" sz="2000" b="1" u="sng" dirty="0" smtClean="0">
                <a:solidFill>
                  <a:srgbClr val="FFFF00"/>
                </a:solidFill>
              </a:rPr>
              <a:t>2485</a:t>
            </a:r>
            <a:r>
              <a:rPr lang="fa-IR" sz="2000" b="1" dirty="0" smtClean="0">
                <a:solidFill>
                  <a:srgbClr val="FFFF00"/>
                </a:solidFill>
              </a:rPr>
              <a:t> سرطان ریه(-) </a:t>
            </a:r>
            <a:r>
              <a:rPr lang="en-US" sz="2000" b="1" dirty="0" smtClean="0">
                <a:solidFill>
                  <a:srgbClr val="FFFF00"/>
                </a:solidFill>
              </a:rPr>
              <a:t>  </a:t>
            </a:r>
            <a:r>
              <a:rPr lang="fa-IR" sz="2000" b="1" dirty="0" smtClean="0">
                <a:solidFill>
                  <a:srgbClr val="FFFF00"/>
                </a:solidFill>
              </a:rPr>
              <a:t> 	</a:t>
            </a:r>
          </a:p>
          <a:p>
            <a:pPr rtl="1">
              <a:buNone/>
            </a:pPr>
            <a:endParaRPr lang="fa-IR" sz="2000" b="1" dirty="0" smtClean="0">
              <a:solidFill>
                <a:srgbClr val="FFFF00"/>
              </a:solidFill>
            </a:endParaRPr>
          </a:p>
          <a:p>
            <a:pPr rtl="1">
              <a:buNone/>
            </a:pPr>
            <a:r>
              <a:rPr lang="fa-IR" b="1" dirty="0" smtClean="0">
                <a:solidFill>
                  <a:srgbClr val="FFFF00"/>
                </a:solidFill>
              </a:rPr>
              <a:t> </a:t>
            </a:r>
          </a:p>
          <a:p>
            <a:pPr rtl="1">
              <a:buNone/>
            </a:pPr>
            <a:endParaRPr lang="fa-IR" b="1" dirty="0" smtClean="0">
              <a:solidFill>
                <a:srgbClr val="FFFF00"/>
              </a:solidFill>
            </a:endParaRPr>
          </a:p>
          <a:p>
            <a:pPr rtl="1">
              <a:buNone/>
            </a:pPr>
            <a:r>
              <a:rPr lang="en-US" b="1" dirty="0" smtClean="0">
                <a:solidFill>
                  <a:srgbClr val="FFFF00"/>
                </a:solidFill>
              </a:rPr>
              <a:t>		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1928802"/>
            <a:ext cx="2571768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  <a:cs typeface="B Compset" pitchFamily="2" charset="-78"/>
              </a:rPr>
              <a:t>1480 سیگاری(+) </a:t>
            </a:r>
            <a:r>
              <a:rPr lang="en-US" sz="2000" dirty="0" smtClean="0">
                <a:solidFill>
                  <a:srgbClr val="FFFF00"/>
                </a:solidFill>
                <a:cs typeface="B Compset" pitchFamily="2" charset="-78"/>
              </a:rPr>
              <a:t>(case)</a:t>
            </a:r>
            <a:endParaRPr lang="en-US" dirty="0" smtClean="0">
              <a:solidFill>
                <a:srgbClr val="FFFF00"/>
              </a:solidFill>
              <a:cs typeface="B Compset" pitchFamily="2" charset="-78"/>
            </a:endParaRPr>
          </a:p>
          <a:p>
            <a:pPr algn="l"/>
            <a:endParaRPr lang="fa-IR" b="1" dirty="0" smtClean="0">
              <a:solidFill>
                <a:srgbClr val="FFFF00"/>
              </a:solidFill>
              <a:cs typeface="B Compset" pitchFamily="2" charset="-78"/>
            </a:endParaRPr>
          </a:p>
          <a:p>
            <a:pPr algn="l"/>
            <a:endParaRPr lang="fa-IR" b="1" dirty="0" smtClean="0">
              <a:solidFill>
                <a:srgbClr val="FFFF00"/>
              </a:solidFill>
              <a:cs typeface="B Compset" pitchFamily="2" charset="-78"/>
            </a:endParaRPr>
          </a:p>
          <a:p>
            <a:pPr algn="l"/>
            <a:endParaRPr lang="fa-IR" b="1" dirty="0" smtClean="0">
              <a:solidFill>
                <a:srgbClr val="FFFF00"/>
              </a:solidFill>
              <a:cs typeface="B Compset" pitchFamily="2" charset="-78"/>
            </a:endParaRPr>
          </a:p>
          <a:p>
            <a:r>
              <a:rPr lang="fa-IR" b="1" dirty="0" smtClean="0">
                <a:solidFill>
                  <a:srgbClr val="FFFF00"/>
                </a:solidFill>
                <a:cs typeface="B Compset" pitchFamily="2" charset="-78"/>
              </a:rPr>
              <a:t>1005 سیگاری (-)</a:t>
            </a:r>
            <a:r>
              <a:rPr lang="en-US" b="1" dirty="0" smtClean="0">
                <a:solidFill>
                  <a:srgbClr val="FFFF00"/>
                </a:solidFill>
                <a:cs typeface="B Compset" pitchFamily="2" charset="-78"/>
              </a:rPr>
              <a:t> </a:t>
            </a:r>
            <a:r>
              <a:rPr lang="en-US" sz="1400" b="1" dirty="0" smtClean="0">
                <a:solidFill>
                  <a:srgbClr val="FFFF00"/>
                </a:solidFill>
                <a:cs typeface="B Compset" pitchFamily="2" charset="-78"/>
              </a:rPr>
              <a:t>(control)</a:t>
            </a:r>
            <a:endParaRPr lang="fa-IR" b="1" dirty="0">
              <a:solidFill>
                <a:srgbClr val="FFFF00"/>
              </a:solidFill>
              <a:cs typeface="B Compset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702" y="1643050"/>
            <a:ext cx="1928826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1600" b="1" dirty="0" smtClean="0">
                <a:cs typeface="B Compset" pitchFamily="2" charset="-78"/>
              </a:rPr>
              <a:t>    </a:t>
            </a:r>
            <a:r>
              <a:rPr lang="fa-IR" sz="1600" b="1" dirty="0" smtClean="0">
                <a:solidFill>
                  <a:srgbClr val="FFFF00"/>
                </a:solidFill>
                <a:cs typeface="B Compset" pitchFamily="2" charset="-78"/>
              </a:rPr>
              <a:t>12</a:t>
            </a:r>
            <a:r>
              <a:rPr lang="fa-IR" sz="1600" b="1" dirty="0" smtClean="0">
                <a:cs typeface="B Compset" pitchFamily="2" charset="-78"/>
              </a:rPr>
              <a:t>      سرطان (+)</a:t>
            </a:r>
            <a:endParaRPr lang="en-US" sz="1600" b="1" dirty="0" smtClean="0">
              <a:cs typeface="B Compset" pitchFamily="2" charset="-78"/>
            </a:endParaRPr>
          </a:p>
          <a:p>
            <a:pPr algn="l"/>
            <a:endParaRPr lang="fa-IR" sz="1600" b="1" dirty="0" smtClean="0">
              <a:solidFill>
                <a:schemeClr val="tx1">
                  <a:lumMod val="95000"/>
                </a:schemeClr>
              </a:solidFill>
              <a:cs typeface="B Compset" pitchFamily="2" charset="-78"/>
            </a:endParaRPr>
          </a:p>
          <a:p>
            <a:pPr algn="l"/>
            <a:r>
              <a:rPr lang="fa-IR" sz="1600" b="1" dirty="0" smtClean="0">
                <a:solidFill>
                  <a:srgbClr val="FFFF00"/>
                </a:solidFill>
                <a:cs typeface="B Compset" pitchFamily="2" charset="-78"/>
              </a:rPr>
              <a:t>1468</a:t>
            </a:r>
            <a:r>
              <a:rPr lang="fa-IR" sz="1600" b="1" dirty="0" smtClean="0">
                <a:cs typeface="B Compset" pitchFamily="2" charset="-78"/>
              </a:rPr>
              <a:t>     سرطان (-)</a:t>
            </a:r>
            <a:endParaRPr lang="fa-IR" sz="1600" b="1" dirty="0">
              <a:cs typeface="B Compset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2786058"/>
            <a:ext cx="1928826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1600" b="1" dirty="0" smtClean="0">
                <a:solidFill>
                  <a:srgbClr val="FFFF00"/>
                </a:solidFill>
                <a:cs typeface="B Compset" pitchFamily="2" charset="-78"/>
              </a:rPr>
              <a:t>3</a:t>
            </a:r>
            <a:r>
              <a:rPr lang="fa-IR" sz="1600" b="1" dirty="0" smtClean="0">
                <a:cs typeface="B Compset" pitchFamily="2" charset="-78"/>
              </a:rPr>
              <a:t>     سرطان (+)</a:t>
            </a:r>
            <a:endParaRPr lang="en-US" sz="1600" b="1" dirty="0" smtClean="0">
              <a:cs typeface="B Compset" pitchFamily="2" charset="-78"/>
            </a:endParaRPr>
          </a:p>
          <a:p>
            <a:pPr algn="l"/>
            <a:endParaRPr lang="fa-IR" sz="1600" b="1" dirty="0" smtClean="0">
              <a:solidFill>
                <a:schemeClr val="tx1">
                  <a:lumMod val="95000"/>
                </a:schemeClr>
              </a:solidFill>
              <a:cs typeface="B Compset" pitchFamily="2" charset="-78"/>
            </a:endParaRPr>
          </a:p>
          <a:p>
            <a:pPr algn="l"/>
            <a:r>
              <a:rPr lang="fa-IR" sz="1600" b="1" dirty="0" smtClean="0">
                <a:cs typeface="B Compset" pitchFamily="2" charset="-78"/>
              </a:rPr>
              <a:t>  </a:t>
            </a:r>
            <a:r>
              <a:rPr lang="fa-IR" sz="1600" b="1" dirty="0" smtClean="0">
                <a:solidFill>
                  <a:srgbClr val="FFFF00"/>
                </a:solidFill>
                <a:cs typeface="B Compset" pitchFamily="2" charset="-78"/>
              </a:rPr>
              <a:t>1002</a:t>
            </a:r>
            <a:r>
              <a:rPr lang="fa-IR" sz="1600" b="1" dirty="0" smtClean="0">
                <a:cs typeface="B Compset" pitchFamily="2" charset="-78"/>
              </a:rPr>
              <a:t>    سرطان (-)</a:t>
            </a:r>
            <a:endParaRPr lang="fa-IR" sz="1600" b="1" dirty="0">
              <a:cs typeface="B Compset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4357694"/>
            <a:ext cx="5500726" cy="11219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Incidence rate of cases = I</a:t>
            </a:r>
            <a:r>
              <a:rPr lang="en-US" b="1" baseline="-25000" dirty="0" smtClean="0"/>
              <a:t>1</a:t>
            </a:r>
            <a:r>
              <a:rPr lang="en-US" b="1" dirty="0" smtClean="0"/>
              <a:t>=12</a:t>
            </a:r>
            <a:r>
              <a:rPr lang="ar-SA" b="1" dirty="0" smtClean="0"/>
              <a:t> ÷</a:t>
            </a:r>
            <a:r>
              <a:rPr lang="en-US" b="1" dirty="0" smtClean="0"/>
              <a:t>1480=8.12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Incidence rate of controls= I</a:t>
            </a:r>
            <a:r>
              <a:rPr lang="en-US" b="1" baseline="-25000" dirty="0" smtClean="0"/>
              <a:t>2</a:t>
            </a:r>
            <a:r>
              <a:rPr lang="en-US" b="1" dirty="0" smtClean="0"/>
              <a:t>=3</a:t>
            </a:r>
            <a:r>
              <a:rPr lang="ar-SA" b="1" dirty="0" smtClean="0"/>
              <a:t>÷</a:t>
            </a:r>
            <a:r>
              <a:rPr lang="en-US" b="1" dirty="0" smtClean="0"/>
              <a:t>1005=2.98</a:t>
            </a:r>
            <a:endParaRPr lang="fa-I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rtl="1"/>
            <a:r>
              <a:rPr lang="ar-SA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Compset" pitchFamily="2" charset="-78"/>
              </a:rPr>
              <a:t>چگونگي انجام مطالعه </a:t>
            </a: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Compset" pitchFamily="2" charset="-78"/>
              </a:rPr>
              <a:t>Cohort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Compset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596" y="3000372"/>
            <a:ext cx="7929618" cy="23399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 rtl="1">
              <a:buNone/>
            </a:pP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 </a:t>
            </a:r>
            <a:endParaRPr lang="en-US" dirty="0" smtClean="0">
              <a:solidFill>
                <a:schemeClr val="bg1"/>
              </a:solidFill>
              <a:cs typeface="B Ferdosi" pitchFamily="2" charset="-78"/>
            </a:endParaRPr>
          </a:p>
          <a:p>
            <a:pPr rtl="1">
              <a:buNone/>
            </a:pP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   خطرنسبي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           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 2.98 = 2.7 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÷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 8.12 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=   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I</a:t>
            </a:r>
            <a:r>
              <a:rPr lang="en-US" b="1" baseline="-25000" dirty="0" smtClean="0">
                <a:solidFill>
                  <a:schemeClr val="bg1"/>
                </a:solidFill>
                <a:cs typeface="B Ferdosi" pitchFamily="2" charset="-78"/>
              </a:rPr>
              <a:t>2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 ÷ 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I</a:t>
            </a:r>
            <a:r>
              <a:rPr lang="en-US" b="1" baseline="-25000" dirty="0" smtClean="0">
                <a:solidFill>
                  <a:schemeClr val="bg1"/>
                </a:solidFill>
                <a:cs typeface="B Ferdosi" pitchFamily="2" charset="-78"/>
              </a:rPr>
              <a:t>1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  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=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Relative Risk 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 </a:t>
            </a:r>
            <a:endParaRPr lang="en-US" dirty="0" smtClean="0">
              <a:solidFill>
                <a:schemeClr val="bg1"/>
              </a:solidFill>
              <a:cs typeface="B Ferdosi" pitchFamily="2" charset="-78"/>
            </a:endParaRPr>
          </a:p>
          <a:p>
            <a:pPr algn="l" rtl="1">
              <a:buNone/>
            </a:pP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 </a:t>
            </a:r>
            <a:endParaRPr lang="en-US" dirty="0" smtClean="0">
              <a:solidFill>
                <a:schemeClr val="bg1"/>
              </a:solidFill>
              <a:cs typeface="B Ferdosi" pitchFamily="2" charset="-78"/>
            </a:endParaRPr>
          </a:p>
          <a:p>
            <a:pPr algn="l" rtl="1">
              <a:buNone/>
            </a:pP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   خطرمنتسب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                 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    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5.12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= 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2.98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- 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8.12</a:t>
            </a: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 = </a:t>
            </a:r>
            <a:r>
              <a:rPr lang="en-US" b="1" dirty="0" err="1" smtClean="0">
                <a:solidFill>
                  <a:schemeClr val="bg1"/>
                </a:solidFill>
                <a:cs typeface="B Ferdosi" pitchFamily="2" charset="-78"/>
              </a:rPr>
              <a:t>Atributable</a:t>
            </a:r>
            <a:r>
              <a:rPr lang="en-US" b="1" dirty="0" smtClean="0">
                <a:solidFill>
                  <a:schemeClr val="bg1"/>
                </a:solidFill>
                <a:cs typeface="B Ferdosi" pitchFamily="2" charset="-78"/>
              </a:rPr>
              <a:t>  Risk </a:t>
            </a:r>
            <a:endParaRPr lang="en-US" dirty="0" smtClean="0">
              <a:solidFill>
                <a:schemeClr val="bg1"/>
              </a:solidFill>
              <a:cs typeface="B Ferdosi" pitchFamily="2" charset="-78"/>
            </a:endParaRPr>
          </a:p>
          <a:p>
            <a:pPr algn="l" rtl="1">
              <a:buNone/>
            </a:pPr>
            <a:r>
              <a:rPr lang="ar-SA" b="1" dirty="0" smtClean="0">
                <a:solidFill>
                  <a:schemeClr val="bg1"/>
                </a:solidFill>
                <a:cs typeface="B Ferdosi" pitchFamily="2" charset="-78"/>
              </a:rPr>
              <a:t> </a:t>
            </a:r>
            <a:endParaRPr lang="en-US" dirty="0" smtClean="0">
              <a:solidFill>
                <a:schemeClr val="bg1"/>
              </a:solidFill>
              <a:cs typeface="B Ferdosi" pitchFamily="2" charset="-78"/>
            </a:endParaRPr>
          </a:p>
          <a:p>
            <a:pPr algn="l" rtl="1">
              <a:buNone/>
            </a:pPr>
            <a:endParaRPr lang="fa-IR" dirty="0">
              <a:solidFill>
                <a:schemeClr val="bg1"/>
              </a:solidFill>
              <a:cs typeface="B Ferdosi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428736"/>
            <a:ext cx="5500726" cy="11219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Incidence rate of cases = I</a:t>
            </a:r>
            <a:r>
              <a:rPr lang="en-US" b="1" baseline="-25000" dirty="0" smtClean="0"/>
              <a:t>1</a:t>
            </a:r>
            <a:r>
              <a:rPr lang="en-US" b="1" dirty="0" smtClean="0"/>
              <a:t>=12</a:t>
            </a:r>
            <a:r>
              <a:rPr lang="ar-SA" b="1" dirty="0" smtClean="0"/>
              <a:t> ÷</a:t>
            </a:r>
            <a:r>
              <a:rPr lang="en-US" b="1" dirty="0" smtClean="0"/>
              <a:t>1480=8.12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Incidence rate of controls= I</a:t>
            </a:r>
            <a:r>
              <a:rPr lang="en-US" b="1" baseline="-25000" dirty="0" smtClean="0"/>
              <a:t>2</a:t>
            </a:r>
            <a:r>
              <a:rPr lang="en-US" b="1" dirty="0" smtClean="0"/>
              <a:t>=3</a:t>
            </a:r>
            <a:r>
              <a:rPr lang="ar-SA" b="1" dirty="0" smtClean="0"/>
              <a:t>÷</a:t>
            </a:r>
            <a:r>
              <a:rPr lang="en-US" b="1" dirty="0" smtClean="0"/>
              <a:t>1005=2.98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39452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Selection of Exposed </a:t>
            </a:r>
            <a:b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Group (Cases)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r" rtl="1">
              <a:buFont typeface="+mj-lt"/>
              <a:buAutoNum type="arabicParenR"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درمورد عوامل خطر شايع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General population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 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marL="457200" lvl="0" indent="-457200" algn="r" rtl="1">
              <a:buFont typeface="+mj-lt"/>
              <a:buAutoNum type="arabicParenR"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درمورد عوامل خطر مخصوص (شغلي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–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محيطي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–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عادات خاص غذائي ورفتاري ) 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marL="457200" indent="-457200" algn="r" rtl="1">
              <a:buNone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                        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	              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شغلي از همان محل كار 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marL="457200" indent="-457200" algn="r" rtl="1">
              <a:buNone/>
            </a:pP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	       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	                         </a:t>
            </a:r>
            <a:r>
              <a:rPr lang="en-US" sz="1600" b="1" dirty="0" smtClean="0">
                <a:solidFill>
                  <a:srgbClr val="FFFF00"/>
                </a:solidFill>
                <a:cs typeface="B Koodak" pitchFamily="2" charset="-78"/>
              </a:rPr>
              <a:t>       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 </a:t>
            </a:r>
            <a:r>
              <a:rPr lang="fa-IR" sz="1600" b="1" dirty="0" smtClean="0">
                <a:solidFill>
                  <a:srgbClr val="FFFF00"/>
                </a:solidFill>
                <a:cs typeface="B Koodak" pitchFamily="2" charset="-78"/>
              </a:rPr>
              <a:t>  </a:t>
            </a:r>
            <a:r>
              <a:rPr lang="ar-SA" sz="1600" b="1" dirty="0" smtClean="0">
                <a:solidFill>
                  <a:srgbClr val="FFFF00"/>
                </a:solidFill>
                <a:cs typeface="B Koodak" pitchFamily="2" charset="-78"/>
              </a:rPr>
              <a:t>محيطي از همان محيط زندگي</a:t>
            </a:r>
            <a:endParaRPr lang="en-US" sz="1600" dirty="0" smtClean="0">
              <a:solidFill>
                <a:srgbClr val="FFFF00"/>
              </a:solidFill>
              <a:cs typeface="B Koodak" pitchFamily="2" charset="-78"/>
            </a:endParaRPr>
          </a:p>
          <a:p>
            <a:pPr marL="457200" indent="-457200" algn="r" rtl="1">
              <a:buNone/>
            </a:pPr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 </a:t>
            </a:r>
            <a:r>
              <a:rPr lang="ar-SA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itchFamily="2" charset="-78"/>
              </a:rPr>
              <a:t>حسن </a:t>
            </a:r>
            <a:endParaRPr lang="en-US" sz="1600" u="sng" dirty="0" smtClean="0">
              <a:solidFill>
                <a:schemeClr val="accent2">
                  <a:lumMod val="60000"/>
                  <a:lumOff val="40000"/>
                </a:schemeClr>
              </a:solidFill>
              <a:cs typeface="B Koodak" pitchFamily="2" charset="-78"/>
            </a:endParaRPr>
          </a:p>
          <a:p>
            <a:pPr marL="457200" indent="-103188" algn="r" rtl="1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ar-SA" sz="1600" b="1" dirty="0" smtClean="0">
                <a:cs typeface="B Koodak" pitchFamily="2" charset="-78"/>
              </a:rPr>
              <a:t>نمونه كافي درزمان معين مطالعه</a:t>
            </a:r>
            <a:endParaRPr lang="fa-IR" sz="1600" dirty="0" smtClean="0">
              <a:cs typeface="B Koodak" pitchFamily="2" charset="-78"/>
            </a:endParaRPr>
          </a:p>
          <a:p>
            <a:pPr marL="457200" indent="-103188" algn="r" rtl="1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ar-SA" sz="1600" b="1" dirty="0" smtClean="0">
                <a:cs typeface="B Koodak" pitchFamily="2" charset="-78"/>
              </a:rPr>
              <a:t>شناسائي عوامل اتيولوژيك (مثل رابطة فعاليت با بيماريهاي قلبي در ب</a:t>
            </a:r>
            <a:r>
              <a:rPr lang="fa-IR" sz="1600" b="1" dirty="0" smtClean="0">
                <a:cs typeface="B Koodak" pitchFamily="2" charset="-78"/>
              </a:rPr>
              <a:t>ار</a:t>
            </a:r>
            <a:r>
              <a:rPr lang="ar-SA" sz="1600" b="1" dirty="0" smtClean="0">
                <a:cs typeface="B Koodak" pitchFamily="2" charset="-78"/>
              </a:rPr>
              <a:t>برها) </a:t>
            </a:r>
            <a:endParaRPr lang="en-US" sz="1600" b="1" dirty="0" smtClean="0">
              <a:cs typeface="B Koodak" pitchFamily="2" charset="-78"/>
            </a:endParaRPr>
          </a:p>
          <a:p>
            <a:pPr marL="457200" indent="-103188" algn="r" rtl="1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ar-SA" sz="1600" b="1" dirty="0" smtClean="0">
                <a:cs typeface="B Koodak" pitchFamily="2" charset="-78"/>
              </a:rPr>
              <a:t>شناسائي عوامل خطر جامعه </a:t>
            </a:r>
            <a:r>
              <a:rPr lang="fa-IR" sz="1600" b="1" dirty="0" smtClean="0">
                <a:cs typeface="B Koodak" pitchFamily="2" charset="-78"/>
              </a:rPr>
              <a:t> (مثل رابطه هوای آلوده با بیماری های ریوی)</a:t>
            </a:r>
            <a:endParaRPr lang="en-US" sz="1600" b="1" dirty="0" smtClean="0">
              <a:cs typeface="B Koodak" pitchFamily="2" charset="-78"/>
            </a:endParaRPr>
          </a:p>
          <a:p>
            <a:pPr marL="457200" indent="-103188" algn="r" rtl="1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a-IR" sz="1600" b="1" dirty="0" smtClean="0">
                <a:cs typeface="B Koodak" pitchFamily="2" charset="-78"/>
              </a:rPr>
              <a:t>امکان </a:t>
            </a:r>
            <a:r>
              <a:rPr lang="ar-SA" sz="1600" b="1" dirty="0" smtClean="0">
                <a:cs typeface="B Koodak" pitchFamily="2" charset="-78"/>
              </a:rPr>
              <a:t>بررسي عوامل خطر نادر </a:t>
            </a:r>
            <a:r>
              <a:rPr lang="fa-IR" sz="1600" b="1" dirty="0" smtClean="0">
                <a:cs typeface="B Koodak" pitchFamily="2" charset="-78"/>
              </a:rPr>
              <a:t>در محیط ها و محل های خاص خود</a:t>
            </a:r>
            <a:endParaRPr lang="en-US" sz="1600" dirty="0" smtClean="0">
              <a:cs typeface="B Koodak" pitchFamily="2" charset="-78"/>
            </a:endParaRPr>
          </a:p>
          <a:p>
            <a:pPr marL="457200" indent="-457200" algn="r" rtl="1">
              <a:buNone/>
            </a:pPr>
            <a:r>
              <a:rPr lang="ar-SA" sz="1600" b="1" dirty="0" smtClean="0">
                <a:cs typeface="B Koodak" pitchFamily="2" charset="-78"/>
              </a:rPr>
              <a:t> </a:t>
            </a:r>
            <a:endParaRPr lang="en-US" sz="1600" dirty="0" smtClean="0">
              <a:cs typeface="B Koodak" pitchFamily="2" charset="-78"/>
            </a:endParaRPr>
          </a:p>
          <a:p>
            <a:pPr marL="182563" lvl="0" indent="-182563" algn="r" rtl="1">
              <a:lnSpc>
                <a:spcPct val="17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ar-SA" sz="1600" b="1" dirty="0" smtClean="0">
                <a:solidFill>
                  <a:schemeClr val="bg1"/>
                </a:solidFill>
                <a:cs typeface="B Koodak" pitchFamily="2" charset="-78"/>
              </a:rPr>
              <a:t>افرادي كه درجائي ليست دارند ازنظر پيگيري مناسب ترند .</a:t>
            </a:r>
            <a:endParaRPr lang="fa-IR" sz="1600" b="1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182563" lvl="0" indent="-182563" algn="r" rtl="1">
              <a:lnSpc>
                <a:spcPct val="17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fa-IR" sz="1600" b="1" dirty="0" smtClean="0">
                <a:solidFill>
                  <a:schemeClr val="bg1"/>
                </a:solidFill>
                <a:cs typeface="B Koodak" pitchFamily="2" charset="-78"/>
              </a:rPr>
              <a:t>برای مطالعات بزرگ اول یک منطقه جغرافیایی خاص انتخاب و سپس آن منطقه                                                            از نظر وجود عوامل خطر و از نظر</a:t>
            </a:r>
            <a:r>
              <a:rPr lang="en-US" sz="1600" b="1" dirty="0" smtClean="0">
                <a:solidFill>
                  <a:schemeClr val="bg1"/>
                </a:solidFill>
                <a:cs typeface="B Koodak" pitchFamily="2" charset="-78"/>
              </a:rPr>
              <a:t>base line</a:t>
            </a:r>
            <a:r>
              <a:rPr lang="fa-IR" sz="1600" b="1" dirty="0" smtClean="0">
                <a:solidFill>
                  <a:schemeClr val="bg1"/>
                </a:solidFill>
                <a:cs typeface="B Koodak" pitchFamily="2" charset="-78"/>
              </a:rPr>
              <a:t> پزشکی افراد و وجود بیماری بررسی                                                            می شوند و بعد پی گیری بمدت لازم صورت می گیرد تا به بیماری برسیم (</a:t>
            </a:r>
            <a:r>
              <a:rPr lang="en-US" sz="1600" b="1" dirty="0" smtClean="0">
                <a:solidFill>
                  <a:schemeClr val="bg1"/>
                </a:solidFill>
                <a:cs typeface="B Koodak" pitchFamily="2" charset="-78"/>
              </a:rPr>
              <a:t>General Cohort</a:t>
            </a:r>
            <a:r>
              <a:rPr lang="fa-IR" sz="1600" b="1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endParaRPr lang="en-US" sz="16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457200" indent="-457200" algn="r" rtl="1">
              <a:lnSpc>
                <a:spcPct val="170000"/>
              </a:lnSpc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ar-SA" sz="1600" b="1" dirty="0" smtClean="0">
                <a:solidFill>
                  <a:schemeClr val="bg1"/>
                </a:solidFill>
                <a:cs typeface="B Koodak" pitchFamily="2" charset="-78"/>
              </a:rPr>
              <a:t> </a:t>
            </a:r>
            <a:endParaRPr lang="en-US" sz="1600" dirty="0" smtClean="0">
              <a:solidFill>
                <a:schemeClr val="bg1"/>
              </a:solidFill>
              <a:cs typeface="B Koodak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5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565</TotalTime>
  <Words>1075</Words>
  <Application>Microsoft Office PowerPoint</Application>
  <PresentationFormat>On-screen Show (4:3)</PresentationFormat>
  <Paragraphs>372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Thatch</vt:lpstr>
      <vt:lpstr>Equation</vt:lpstr>
      <vt:lpstr>Cohort Study</vt:lpstr>
      <vt:lpstr>Slide 2</vt:lpstr>
      <vt:lpstr>هدف مطالعات تحلیلی:</vt:lpstr>
      <vt:lpstr>انواع روش های تحلیلی بدون مداخله و مسیر آنها</vt:lpstr>
      <vt:lpstr>Slide 5</vt:lpstr>
      <vt:lpstr>شرایط تحقیق</vt:lpstr>
      <vt:lpstr>چگونگي انجام مطالعه Cohort</vt:lpstr>
      <vt:lpstr>چگونگي انجام مطالعه Cohort</vt:lpstr>
      <vt:lpstr>Selection of Exposed  Group (Cases)</vt:lpstr>
      <vt:lpstr>Control Group</vt:lpstr>
      <vt:lpstr>منابع اطلاعاتی (Data Sources)</vt:lpstr>
      <vt:lpstr>پيگيري نمونه هاFollow Up   </vt:lpstr>
      <vt:lpstr>آنالیز داده ها</vt:lpstr>
      <vt:lpstr>انواع Bias</vt:lpstr>
      <vt:lpstr>Slide 15</vt:lpstr>
      <vt:lpstr>رل Bias  در مطالعات Cohort  </vt:lpstr>
      <vt:lpstr>متغیرهای مداخله گر (  Confounding Variables)</vt:lpstr>
      <vt:lpstr>چگونه متغیر مداخله گر را حذف می کنیم؟ </vt:lpstr>
      <vt:lpstr>آنالیز داده ها</vt:lpstr>
      <vt:lpstr>آنالیز اطلاعات</vt:lpstr>
      <vt:lpstr>Loss to Follow Up</vt:lpstr>
      <vt:lpstr>نتيجة عدم شركت افراد در مطالعه </vt:lpstr>
      <vt:lpstr>مزايا وعيوب روش Cohort  </vt:lpstr>
      <vt:lpstr>بحث  </vt:lpstr>
      <vt:lpstr>مثال 1:</vt:lpstr>
      <vt:lpstr>Slide 26</vt:lpstr>
      <vt:lpstr>مثال 2: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Cohort Study</dc:title>
  <dc:creator>hanieh</dc:creator>
  <cp:lastModifiedBy>MRT</cp:lastModifiedBy>
  <cp:revision>56</cp:revision>
  <dcterms:created xsi:type="dcterms:W3CDTF">2012-10-05T14:46:16Z</dcterms:created>
  <dcterms:modified xsi:type="dcterms:W3CDTF">2012-10-10T07:54:59Z</dcterms:modified>
</cp:coreProperties>
</file>