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90" r:id="rId3"/>
    <p:sldId id="257" r:id="rId4"/>
    <p:sldId id="269" r:id="rId5"/>
    <p:sldId id="287" r:id="rId6"/>
    <p:sldId id="259" r:id="rId7"/>
    <p:sldId id="260" r:id="rId8"/>
    <p:sldId id="261" r:id="rId9"/>
    <p:sldId id="258" r:id="rId10"/>
    <p:sldId id="262" r:id="rId11"/>
    <p:sldId id="263" r:id="rId12"/>
    <p:sldId id="264" r:id="rId13"/>
    <p:sldId id="265" r:id="rId14"/>
    <p:sldId id="289" r:id="rId15"/>
    <p:sldId id="288" r:id="rId16"/>
    <p:sldId id="266" r:id="rId17"/>
    <p:sldId id="267" r:id="rId18"/>
    <p:sldId id="268" r:id="rId19"/>
    <p:sldId id="284" r:id="rId20"/>
    <p:sldId id="285" r:id="rId21"/>
    <p:sldId id="286" r:id="rId22"/>
    <p:sldId id="272" r:id="rId23"/>
    <p:sldId id="276" r:id="rId24"/>
    <p:sldId id="277" r:id="rId25"/>
    <p:sldId id="278" r:id="rId26"/>
    <p:sldId id="273" r:id="rId27"/>
    <p:sldId id="274" r:id="rId28"/>
    <p:sldId id="275" r:id="rId29"/>
    <p:sldId id="279" r:id="rId30"/>
    <p:sldId id="280" r:id="rId31"/>
    <p:sldId id="281" r:id="rId32"/>
    <p:sldId id="282" r:id="rId33"/>
    <p:sldId id="283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255"/>
    <p:restoredTop sz="50000"/>
  </p:normalViewPr>
  <p:slideViewPr>
    <p:cSldViewPr snapToGrid="0" snapToObjects="1">
      <p:cViewPr varScale="1">
        <p:scale>
          <a:sx n="45" d="100"/>
          <a:sy n="45" d="100"/>
        </p:scale>
        <p:origin x="252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F56C64-EECC-8846-A2FC-285BF7860575}" type="datetimeFigureOut">
              <a:rPr lang="en-US" smtClean="0"/>
              <a:pPr/>
              <a:t>1/7/18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3B539-C9BC-554E-9351-880B14A4E6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389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3B539-C9BC-554E-9351-880B14A4E62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715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1/7/18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1/7/18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1/7/18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1/7/18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1/7/18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1/7/18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1/7/18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1/7/18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1/7/18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1/7/18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1/7/18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1/7/18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pPr/>
              <a:t>1/7/18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 THE NAME OF GOD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6641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663453"/>
          </a:xfrm>
        </p:spPr>
        <p:txBody>
          <a:bodyPr/>
          <a:lstStyle/>
          <a:p>
            <a:r>
              <a:rPr lang="en-US" dirty="0" smtClean="0"/>
              <a:t>Physical examination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771029"/>
            <a:ext cx="8042276" cy="5172572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ü"/>
            </a:pPr>
            <a:r>
              <a:rPr lang="en-US" dirty="0" smtClean="0">
                <a:solidFill>
                  <a:srgbClr val="000090"/>
                </a:solidFill>
              </a:rPr>
              <a:t>BP:120/80  PR:102   OT:36.5  RR:14 BMI:37.6</a:t>
            </a:r>
          </a:p>
          <a:p>
            <a:pPr>
              <a:buFont typeface="Wingdings" charset="2"/>
              <a:buChar char="ü"/>
            </a:pPr>
            <a:r>
              <a:rPr lang="en-US" dirty="0" smtClean="0">
                <a:solidFill>
                  <a:srgbClr val="000090"/>
                </a:solidFill>
              </a:rPr>
              <a:t>Rapid speech &amp; hyperactivity &amp; tremor</a:t>
            </a:r>
          </a:p>
          <a:p>
            <a:pPr>
              <a:buFont typeface="Wingdings" charset="2"/>
              <a:buChar char="ü"/>
            </a:pPr>
            <a:r>
              <a:rPr lang="en-US" dirty="0" smtClean="0">
                <a:solidFill>
                  <a:srgbClr val="000090"/>
                </a:solidFill>
              </a:rPr>
              <a:t>Skin: warm &amp; moist the hair thin &amp; fine</a:t>
            </a:r>
          </a:p>
          <a:p>
            <a:pPr>
              <a:buFont typeface="Wingdings" charset="2"/>
              <a:buChar char="ü"/>
            </a:pPr>
            <a:r>
              <a:rPr lang="en-US" dirty="0" smtClean="0">
                <a:solidFill>
                  <a:srgbClr val="000090"/>
                </a:solidFill>
              </a:rPr>
              <a:t>Eye: lid lag +lid retraction +</a:t>
            </a:r>
          </a:p>
          <a:p>
            <a:pPr marL="0" indent="0">
              <a:buNone/>
            </a:pP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smtClean="0">
                <a:solidFill>
                  <a:srgbClr val="000090"/>
                </a:solidFill>
              </a:rPr>
              <a:t>  redness of eye lids _  </a:t>
            </a:r>
            <a:br>
              <a:rPr lang="en-US" dirty="0" smtClean="0">
                <a:solidFill>
                  <a:srgbClr val="000090"/>
                </a:solidFill>
              </a:rPr>
            </a:br>
            <a:r>
              <a:rPr lang="en-US" dirty="0" smtClean="0">
                <a:solidFill>
                  <a:srgbClr val="000090"/>
                </a:solidFill>
              </a:rPr>
              <a:t>   redness of conjunctive _ </a:t>
            </a:r>
          </a:p>
          <a:p>
            <a:pPr marL="0" indent="0">
              <a:buNone/>
            </a:pP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smtClean="0">
                <a:solidFill>
                  <a:srgbClr val="000090"/>
                </a:solidFill>
              </a:rPr>
              <a:t>  swelling of the eye lids _</a:t>
            </a:r>
          </a:p>
          <a:p>
            <a:pPr marL="0" indent="0">
              <a:buNone/>
            </a:pP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smtClean="0">
                <a:solidFill>
                  <a:srgbClr val="000090"/>
                </a:solidFill>
              </a:rPr>
              <a:t>  inflammation of the </a:t>
            </a:r>
            <a:r>
              <a:rPr lang="en-US" dirty="0" err="1" smtClean="0">
                <a:solidFill>
                  <a:srgbClr val="000090"/>
                </a:solidFill>
              </a:rPr>
              <a:t>caruncle</a:t>
            </a:r>
            <a:r>
              <a:rPr lang="en-US" dirty="0" smtClean="0">
                <a:solidFill>
                  <a:srgbClr val="000090"/>
                </a:solidFill>
              </a:rPr>
              <a:t> or </a:t>
            </a:r>
            <a:r>
              <a:rPr lang="en-US" dirty="0" err="1" smtClean="0">
                <a:solidFill>
                  <a:srgbClr val="000090"/>
                </a:solidFill>
              </a:rPr>
              <a:t>plica</a:t>
            </a:r>
            <a:r>
              <a:rPr lang="en-US" dirty="0" smtClean="0">
                <a:solidFill>
                  <a:srgbClr val="000090"/>
                </a:solidFill>
              </a:rPr>
              <a:t>  _</a:t>
            </a:r>
          </a:p>
          <a:p>
            <a:pPr marL="0" indent="0">
              <a:buNone/>
            </a:pP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smtClean="0">
                <a:solidFill>
                  <a:srgbClr val="000090"/>
                </a:solidFill>
              </a:rPr>
              <a:t>  conjunctive edema _</a:t>
            </a:r>
          </a:p>
        </p:txBody>
      </p:sp>
    </p:spTree>
    <p:extLst>
      <p:ext uri="{BB962C8B-B14F-4D97-AF65-F5344CB8AC3E}">
        <p14:creationId xmlns:p14="http://schemas.microsoft.com/office/powerpoint/2010/main" val="29550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4215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695438"/>
            <a:ext cx="8042276" cy="5245833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ü"/>
            </a:pPr>
            <a:r>
              <a:rPr lang="en-US" dirty="0" err="1" smtClean="0">
                <a:solidFill>
                  <a:srgbClr val="000090"/>
                </a:solidFill>
              </a:rPr>
              <a:t>Rt</a:t>
            </a:r>
            <a:r>
              <a:rPr lang="en-US" dirty="0" smtClean="0">
                <a:solidFill>
                  <a:srgbClr val="000090"/>
                </a:solidFill>
              </a:rPr>
              <a:t> eye: </a:t>
            </a:r>
            <a:r>
              <a:rPr lang="en-US" dirty="0" err="1" smtClean="0">
                <a:solidFill>
                  <a:srgbClr val="000090"/>
                </a:solidFill>
              </a:rPr>
              <a:t>proptosis</a:t>
            </a:r>
            <a:r>
              <a:rPr lang="en-US" dirty="0" smtClean="0">
                <a:solidFill>
                  <a:srgbClr val="000090"/>
                </a:solidFill>
              </a:rPr>
              <a:t> &amp; in the end of up gaze-</a:t>
            </a:r>
            <a:r>
              <a:rPr lang="en-US" dirty="0" smtClean="0">
                <a:solidFill>
                  <a:srgbClr val="000090"/>
                </a:solidFill>
                <a:sym typeface="Wingdings"/>
              </a:rPr>
              <a:t>diplopia</a:t>
            </a:r>
          </a:p>
          <a:p>
            <a:pPr>
              <a:buFont typeface="Wingdings" charset="2"/>
              <a:buChar char="ü"/>
            </a:pPr>
            <a:r>
              <a:rPr lang="en-US" dirty="0" smtClean="0">
                <a:solidFill>
                  <a:srgbClr val="000090"/>
                </a:solidFill>
                <a:sym typeface="Wingdings"/>
              </a:rPr>
              <a:t>Lt eye: ptosis &amp; diplopia in all directions </a:t>
            </a:r>
          </a:p>
          <a:p>
            <a:pPr marL="0" indent="0">
              <a:buNone/>
            </a:pPr>
            <a:r>
              <a:rPr lang="en-US" dirty="0">
                <a:solidFill>
                  <a:srgbClr val="000090"/>
                </a:solidFill>
                <a:sym typeface="Wingdings"/>
              </a:rPr>
              <a:t> </a:t>
            </a:r>
            <a:r>
              <a:rPr lang="en-US" dirty="0" smtClean="0">
                <a:solidFill>
                  <a:srgbClr val="000090"/>
                </a:solidFill>
                <a:sym typeface="Wingdings"/>
              </a:rPr>
              <a:t>             spontaneous </a:t>
            </a:r>
            <a:r>
              <a:rPr lang="en-US" dirty="0" err="1" smtClean="0">
                <a:solidFill>
                  <a:srgbClr val="000090"/>
                </a:solidFill>
                <a:sym typeface="Wingdings"/>
              </a:rPr>
              <a:t>retrobulbar</a:t>
            </a:r>
            <a:r>
              <a:rPr lang="en-US" dirty="0" smtClean="0">
                <a:solidFill>
                  <a:srgbClr val="000090"/>
                </a:solidFill>
                <a:sym typeface="Wingdings"/>
              </a:rPr>
              <a:t> pain +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90"/>
                </a:solidFill>
              </a:rPr>
              <a:t>              pain on attempted up or down gaze +</a:t>
            </a:r>
          </a:p>
          <a:p>
            <a:pPr marL="0" indent="0">
              <a:buNone/>
            </a:pP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smtClean="0">
                <a:solidFill>
                  <a:srgbClr val="000090"/>
                </a:solidFill>
              </a:rPr>
              <a:t>             score of diplopia3(continuous) </a:t>
            </a:r>
          </a:p>
          <a:p>
            <a:pPr>
              <a:buFont typeface="Wingdings" charset="2"/>
              <a:buChar char="ü"/>
            </a:pPr>
            <a:r>
              <a:rPr lang="en-US" dirty="0" smtClean="0">
                <a:solidFill>
                  <a:srgbClr val="000090"/>
                </a:solidFill>
              </a:rPr>
              <a:t>NECK: Thyroid soft &amp; enlarged(  45g  ) with no nodules</a:t>
            </a:r>
          </a:p>
          <a:p>
            <a:pPr marL="0" indent="0">
              <a:buNone/>
            </a:pP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smtClean="0">
                <a:solidFill>
                  <a:srgbClr val="000090"/>
                </a:solidFill>
              </a:rPr>
              <a:t>   thrill_  bruit+  no pain &amp; no tenderness on thyroid</a:t>
            </a:r>
          </a:p>
          <a:p>
            <a:pPr marL="0" indent="0">
              <a:buNone/>
            </a:pP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smtClean="0">
                <a:solidFill>
                  <a:srgbClr val="000090"/>
                </a:solidFill>
              </a:rPr>
              <a:t>   L.N was not enlarged   JVP was NL</a:t>
            </a:r>
          </a:p>
        </p:txBody>
      </p:sp>
    </p:spTree>
    <p:extLst>
      <p:ext uri="{BB962C8B-B14F-4D97-AF65-F5344CB8AC3E}">
        <p14:creationId xmlns:p14="http://schemas.microsoft.com/office/powerpoint/2010/main" val="317164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907093"/>
            <a:ext cx="8042276" cy="5233045"/>
          </a:xfrm>
        </p:spPr>
        <p:txBody>
          <a:bodyPr/>
          <a:lstStyle/>
          <a:p>
            <a:pPr>
              <a:buFont typeface="Wingdings" charset="2"/>
              <a:buChar char="ü"/>
            </a:pPr>
            <a:r>
              <a:rPr lang="en-US" dirty="0" smtClean="0">
                <a:solidFill>
                  <a:srgbClr val="000090"/>
                </a:solidFill>
              </a:rPr>
              <a:t>Heart :the pulse was regular S1 &amp; S2 was NL</a:t>
            </a:r>
          </a:p>
          <a:p>
            <a:pPr>
              <a:buFont typeface="Wingdings" charset="2"/>
              <a:buChar char="ü"/>
            </a:pPr>
            <a:r>
              <a:rPr lang="en-US" dirty="0" smtClean="0">
                <a:solidFill>
                  <a:srgbClr val="000090"/>
                </a:solidFill>
              </a:rPr>
              <a:t>Chest :lung was clear  </a:t>
            </a:r>
          </a:p>
          <a:p>
            <a:pPr>
              <a:buFont typeface="Wingdings" charset="2"/>
              <a:buChar char="ü"/>
            </a:pPr>
            <a:r>
              <a:rPr lang="en-US" dirty="0" smtClean="0">
                <a:solidFill>
                  <a:srgbClr val="000090"/>
                </a:solidFill>
              </a:rPr>
              <a:t>Abdomen: soft &amp; fatty </a:t>
            </a:r>
          </a:p>
          <a:p>
            <a:pPr>
              <a:buFont typeface="Wingdings" charset="2"/>
              <a:buChar char="ü"/>
            </a:pPr>
            <a:r>
              <a:rPr lang="en-US" dirty="0" smtClean="0">
                <a:solidFill>
                  <a:srgbClr val="000090"/>
                </a:solidFill>
              </a:rPr>
              <a:t>EXT: force of upper &amp; lower limbs was4/5 </a:t>
            </a:r>
          </a:p>
          <a:p>
            <a:pPr marL="0" indent="0">
              <a:buNone/>
            </a:pP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smtClean="0">
                <a:solidFill>
                  <a:srgbClr val="000090"/>
                </a:solidFill>
              </a:rPr>
              <a:t>    no peripheral edema</a:t>
            </a:r>
          </a:p>
          <a:p>
            <a:pPr>
              <a:buFont typeface="Wingdings" charset="2"/>
              <a:buChar char="ü"/>
            </a:pPr>
            <a:r>
              <a:rPr lang="en-US" dirty="0" smtClean="0">
                <a:solidFill>
                  <a:srgbClr val="000090"/>
                </a:solidFill>
              </a:rPr>
              <a:t>Cranial nerves: NL  (eye </a:t>
            </a:r>
            <a:r>
              <a:rPr lang="en-US" dirty="0" err="1" smtClean="0">
                <a:solidFill>
                  <a:srgbClr val="000090"/>
                </a:solidFill>
              </a:rPr>
              <a:t>movments</a:t>
            </a:r>
            <a:r>
              <a:rPr lang="en-US" dirty="0" smtClean="0">
                <a:solidFill>
                  <a:srgbClr val="000090"/>
                </a:solidFill>
              </a:rPr>
              <a:t> /smile/close eyes tightly , open the jaw against resistance, hearing /  tongue </a:t>
            </a:r>
            <a:r>
              <a:rPr lang="en-US" dirty="0" err="1" smtClean="0">
                <a:solidFill>
                  <a:srgbClr val="000090"/>
                </a:solidFill>
              </a:rPr>
              <a:t>movments</a:t>
            </a:r>
            <a:r>
              <a:rPr lang="en-US" dirty="0" smtClean="0">
                <a:solidFill>
                  <a:srgbClr val="000090"/>
                </a:solidFill>
              </a:rPr>
              <a:t> /head rot/shoulder elevation/symmetric pupils/             </a:t>
            </a:r>
            <a:endParaRPr lang="en-US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008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990018"/>
          </a:xfrm>
        </p:spPr>
        <p:txBody>
          <a:bodyPr/>
          <a:lstStyle/>
          <a:p>
            <a:r>
              <a:rPr lang="en-US" dirty="0" smtClean="0"/>
              <a:t>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54393"/>
            <a:ext cx="9143999" cy="51430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0090"/>
                </a:solidFill>
              </a:rPr>
              <a:t>         96.3       96.5     96.6    96.7    96.8  96.9     96.10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90"/>
                </a:solidFill>
              </a:rPr>
              <a:t>TSH  &lt;0.005  &lt;0.OO5  0.01  0.007    0.14  0.OO5  0.01 </a:t>
            </a:r>
            <a:r>
              <a:rPr lang="en-US" dirty="0" err="1" smtClean="0">
                <a:solidFill>
                  <a:srgbClr val="000090"/>
                </a:solidFill>
              </a:rPr>
              <a:t>uIU</a:t>
            </a:r>
            <a:r>
              <a:rPr lang="en-US" dirty="0" smtClean="0">
                <a:solidFill>
                  <a:srgbClr val="000090"/>
                </a:solidFill>
              </a:rPr>
              <a:t>/l     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90"/>
                </a:solidFill>
              </a:rPr>
              <a:t>T4     22.3         19.7    11.4   10.5     6.8    11.8     17.7 </a:t>
            </a:r>
            <a:r>
              <a:rPr lang="en-US" dirty="0" err="1" smtClean="0">
                <a:solidFill>
                  <a:srgbClr val="000090"/>
                </a:solidFill>
              </a:rPr>
              <a:t>ug</a:t>
            </a:r>
            <a:r>
              <a:rPr lang="en-US" dirty="0" smtClean="0">
                <a:solidFill>
                  <a:srgbClr val="000090"/>
                </a:solidFill>
              </a:rPr>
              <a:t>/dl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90"/>
                </a:solidFill>
              </a:rPr>
              <a:t>T3      7.04 l       7.4     4.01   2.6       2.3    3.4        5.7 </a:t>
            </a:r>
            <a:r>
              <a:rPr lang="en-US" dirty="0" err="1" smtClean="0">
                <a:solidFill>
                  <a:srgbClr val="000090"/>
                </a:solidFill>
              </a:rPr>
              <a:t>nmol</a:t>
            </a:r>
            <a:r>
              <a:rPr lang="en-US" dirty="0" smtClean="0">
                <a:solidFill>
                  <a:srgbClr val="000090"/>
                </a:solidFill>
              </a:rPr>
              <a:t>/l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90"/>
                </a:solidFill>
              </a:rPr>
              <a:t>FT4     2.6         2.12  ng/dl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90"/>
                </a:solidFill>
              </a:rPr>
              <a:t>FT3      8.19      7.03   </a:t>
            </a:r>
            <a:r>
              <a:rPr lang="en-US" dirty="0" err="1" smtClean="0">
                <a:solidFill>
                  <a:srgbClr val="000090"/>
                </a:solidFill>
              </a:rPr>
              <a:t>pg</a:t>
            </a:r>
            <a:r>
              <a:rPr lang="en-US" dirty="0" smtClean="0">
                <a:solidFill>
                  <a:srgbClr val="000090"/>
                </a:solidFill>
              </a:rPr>
              <a:t>/dl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90"/>
                </a:solidFill>
              </a:rPr>
              <a:t>TSH REC AB 14.14 IU/L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rgbClr val="000090"/>
                </a:solidFill>
              </a:rPr>
              <a:t>Methimazole</a:t>
            </a:r>
            <a:r>
              <a:rPr lang="en-US" dirty="0" smtClean="0">
                <a:solidFill>
                  <a:srgbClr val="000090"/>
                </a:solidFill>
              </a:rPr>
              <a:t> 10  15  20  25  30   35  40   45      50mg</a:t>
            </a:r>
            <a:endParaRPr lang="en-US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993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515879"/>
          </a:xfrm>
        </p:spPr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845126"/>
            <a:ext cx="8042276" cy="5611091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>
                <a:solidFill>
                  <a:srgbClr val="002060"/>
                </a:solidFill>
              </a:rPr>
              <a:t>AchR_ab</a:t>
            </a:r>
            <a:r>
              <a:rPr lang="en-US" dirty="0" smtClean="0">
                <a:solidFill>
                  <a:srgbClr val="002060"/>
                </a:solidFill>
              </a:rPr>
              <a:t>  _              TG:131                 (96.10.12)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</a:rPr>
              <a:t>Wbc:6.7                   Chol:138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</a:rPr>
              <a:t>Hb:11.8 MCV(69)      HDL:40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</a:rPr>
              <a:t>Plt:242                     LDL:75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</a:rPr>
              <a:t>cr:0.9                        ESR:13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</a:rPr>
              <a:t>AST:19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</a:rPr>
              <a:t>ALT:31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</a:rPr>
              <a:t>ALKP:173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9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Ophthalmologist consult: NL eye( graves dx)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Neurologist consult: NL (myasthenia gravis _)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177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34597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453546"/>
            <a:ext cx="8042276" cy="5490055"/>
          </a:xfrm>
        </p:spPr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THYROID SCAN:(96.10.3)</a:t>
            </a:r>
          </a:p>
          <a:p>
            <a:pPr marL="0" indent="0">
              <a:buNone/>
            </a:pP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smtClean="0">
                <a:solidFill>
                  <a:srgbClr val="000090"/>
                </a:solidFill>
              </a:rPr>
              <a:t>  thyroid is enlarged with NL shape &amp; outline the concentration of radionuclide in the both lobes are more than NL </a:t>
            </a:r>
          </a:p>
          <a:p>
            <a:pPr marL="0" indent="0">
              <a:buNone/>
            </a:pP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smtClean="0">
                <a:solidFill>
                  <a:srgbClr val="000090"/>
                </a:solidFill>
              </a:rPr>
              <a:t>  </a:t>
            </a:r>
            <a:r>
              <a:rPr lang="en-US" dirty="0" err="1" smtClean="0">
                <a:solidFill>
                  <a:srgbClr val="000090"/>
                </a:solidFill>
              </a:rPr>
              <a:t>interpertation</a:t>
            </a:r>
            <a:r>
              <a:rPr lang="en-US" dirty="0" smtClean="0">
                <a:solidFill>
                  <a:srgbClr val="000090"/>
                </a:solidFill>
              </a:rPr>
              <a:t>: both lobes hyperactive thyroid gland with un even surface</a:t>
            </a:r>
          </a:p>
          <a:p>
            <a:endParaRPr lang="en-US" dirty="0" smtClean="0">
              <a:solidFill>
                <a:srgbClr val="000090"/>
              </a:solidFill>
            </a:endParaRPr>
          </a:p>
          <a:p>
            <a:endParaRPr lang="en-US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0068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421562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529138"/>
            <a:ext cx="8042276" cy="5414463"/>
          </a:xfrm>
        </p:spPr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ORBIT CT</a:t>
            </a:r>
            <a:r>
              <a:rPr lang="en-US" dirty="0" smtClean="0">
                <a:solidFill>
                  <a:srgbClr val="000090"/>
                </a:solidFill>
                <a:sym typeface="Wingdings"/>
              </a:rPr>
              <a:t>:(96.7.24) :NL</a:t>
            </a:r>
            <a:endParaRPr lang="en-US" dirty="0" smtClean="0">
              <a:solidFill>
                <a:srgbClr val="000090"/>
              </a:solidFill>
            </a:endParaRPr>
          </a:p>
          <a:p>
            <a:r>
              <a:rPr lang="en-US" dirty="0" smtClean="0">
                <a:solidFill>
                  <a:srgbClr val="000090"/>
                </a:solidFill>
              </a:rPr>
              <a:t>Brain MRI</a:t>
            </a:r>
            <a:r>
              <a:rPr lang="en-US" dirty="0" smtClean="0">
                <a:solidFill>
                  <a:srgbClr val="000090"/>
                </a:solidFill>
                <a:sym typeface="Wingdings"/>
              </a:rPr>
              <a:t>:(96.10.3):NL</a:t>
            </a:r>
          </a:p>
          <a:p>
            <a:r>
              <a:rPr lang="en-US" dirty="0" smtClean="0">
                <a:solidFill>
                  <a:srgbClr val="000090"/>
                </a:solidFill>
                <a:sym typeface="Wingdings"/>
              </a:rPr>
              <a:t>ORBIT MRI:(96.10.3):NL</a:t>
            </a:r>
          </a:p>
          <a:p>
            <a:r>
              <a:rPr lang="en-US" dirty="0" smtClean="0">
                <a:solidFill>
                  <a:srgbClr val="000090"/>
                </a:solidFill>
                <a:sym typeface="Wingdings"/>
              </a:rPr>
              <a:t>THYROID SONO : (96.10.13):enlarged &amp; </a:t>
            </a:r>
            <a:r>
              <a:rPr lang="en-US" dirty="0" err="1" smtClean="0">
                <a:solidFill>
                  <a:srgbClr val="000090"/>
                </a:solidFill>
                <a:sym typeface="Wingdings"/>
              </a:rPr>
              <a:t>heterogen</a:t>
            </a:r>
            <a:r>
              <a:rPr lang="en-US" dirty="0" smtClean="0">
                <a:solidFill>
                  <a:srgbClr val="000090"/>
                </a:solidFill>
                <a:sym typeface="Wingdings"/>
              </a:rPr>
              <a:t>  without nodule </a:t>
            </a:r>
          </a:p>
          <a:p>
            <a:pPr marL="0" indent="0">
              <a:buNone/>
            </a:pPr>
            <a:r>
              <a:rPr lang="en-US" dirty="0">
                <a:solidFill>
                  <a:srgbClr val="000090"/>
                </a:solidFill>
                <a:sym typeface="Wingdings"/>
              </a:rPr>
              <a:t> </a:t>
            </a:r>
            <a:r>
              <a:rPr lang="en-US" dirty="0" smtClean="0">
                <a:solidFill>
                  <a:srgbClr val="000090"/>
                </a:solidFill>
                <a:sym typeface="Wingdings"/>
              </a:rPr>
              <a:t> Rt:39.20.21mm</a:t>
            </a:r>
          </a:p>
          <a:p>
            <a:pPr marL="0" indent="0">
              <a:buNone/>
            </a:pPr>
            <a:r>
              <a:rPr lang="en-US" dirty="0">
                <a:solidFill>
                  <a:srgbClr val="000090"/>
                </a:solidFill>
                <a:sym typeface="Wingdings"/>
              </a:rPr>
              <a:t> </a:t>
            </a:r>
            <a:r>
              <a:rPr lang="en-US" dirty="0" smtClean="0">
                <a:solidFill>
                  <a:srgbClr val="000090"/>
                </a:solidFill>
                <a:sym typeface="Wingdings"/>
              </a:rPr>
              <a:t> LT: </a:t>
            </a:r>
            <a:r>
              <a:rPr lang="en-US" smtClean="0">
                <a:solidFill>
                  <a:srgbClr val="000090"/>
                </a:solidFill>
                <a:sym typeface="Wingdings"/>
              </a:rPr>
              <a:t>15.23.40 mm </a:t>
            </a:r>
            <a:endParaRPr lang="en-US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5875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ü"/>
            </a:pPr>
            <a:r>
              <a:rPr lang="en-US" dirty="0" err="1" smtClean="0">
                <a:solidFill>
                  <a:srgbClr val="000090"/>
                </a:solidFill>
              </a:rPr>
              <a:t>Atypic</a:t>
            </a:r>
            <a:r>
              <a:rPr lang="en-US" dirty="0" smtClean="0">
                <a:solidFill>
                  <a:srgbClr val="000090"/>
                </a:solidFill>
              </a:rPr>
              <a:t> graves dx </a:t>
            </a:r>
          </a:p>
          <a:p>
            <a:pPr>
              <a:buFont typeface="Wingdings" charset="2"/>
              <a:buChar char="ü"/>
            </a:pPr>
            <a:r>
              <a:rPr lang="en-US" dirty="0" err="1" smtClean="0">
                <a:solidFill>
                  <a:srgbClr val="000090"/>
                </a:solidFill>
              </a:rPr>
              <a:t>Orbitopathy</a:t>
            </a:r>
            <a:endParaRPr lang="en-US" dirty="0" smtClean="0">
              <a:solidFill>
                <a:srgbClr val="000090"/>
              </a:solidFill>
            </a:endParaRPr>
          </a:p>
          <a:p>
            <a:pPr>
              <a:buFont typeface="Wingdings" charset="2"/>
              <a:buChar char="ü"/>
            </a:pPr>
            <a:r>
              <a:rPr lang="en-US" dirty="0" smtClean="0">
                <a:solidFill>
                  <a:srgbClr val="000090"/>
                </a:solidFill>
              </a:rPr>
              <a:t>Resistance </a:t>
            </a:r>
            <a:r>
              <a:rPr lang="en-US" dirty="0" err="1" smtClean="0">
                <a:solidFill>
                  <a:srgbClr val="000090"/>
                </a:solidFill>
              </a:rPr>
              <a:t>garves</a:t>
            </a:r>
            <a:r>
              <a:rPr lang="en-US" dirty="0" smtClean="0">
                <a:solidFill>
                  <a:srgbClr val="000090"/>
                </a:solidFill>
              </a:rPr>
              <a:t> dx</a:t>
            </a:r>
          </a:p>
          <a:p>
            <a:pPr>
              <a:buFont typeface="Wingdings" charset="2"/>
              <a:buChar char="ü"/>
            </a:pPr>
            <a:r>
              <a:rPr lang="en-US" dirty="0" err="1" smtClean="0">
                <a:solidFill>
                  <a:srgbClr val="000090"/>
                </a:solidFill>
              </a:rPr>
              <a:t>Methimazol</a:t>
            </a:r>
            <a:r>
              <a:rPr lang="en-US" smtClean="0">
                <a:solidFill>
                  <a:srgbClr val="000090"/>
                </a:solidFill>
              </a:rPr>
              <a:t> 45mg</a:t>
            </a:r>
            <a:r>
              <a:rPr lang="en-US" dirty="0" smtClean="0">
                <a:solidFill>
                  <a:srgbClr val="000090"/>
                </a:solidFill>
              </a:rPr>
              <a:t>( TSH:0.01 T4:17.7 T3:5.7)</a:t>
            </a:r>
            <a:endParaRPr lang="en-US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6476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Documents and Settings\idco\My Documents\Downloads\IMG-20180106-WA0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1755" y="107576"/>
            <a:ext cx="4960100" cy="66380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2060"/>
                </a:solidFill>
              </a:rPr>
              <a:t>Tx</a:t>
            </a:r>
            <a:r>
              <a:rPr lang="en-US" dirty="0" smtClean="0">
                <a:solidFill>
                  <a:srgbClr val="002060"/>
                </a:solidFill>
              </a:rPr>
              <a:t> of resistance thyrotoxicosis</a:t>
            </a:r>
          </a:p>
          <a:p>
            <a:r>
              <a:rPr lang="en-US" dirty="0" err="1" smtClean="0">
                <a:solidFill>
                  <a:srgbClr val="002060"/>
                </a:solidFill>
              </a:rPr>
              <a:t>ophtalmopathy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2898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Documents and Settings\idco\My Documents\Downloads\IMG-20180106-WA0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2896" y="107575"/>
            <a:ext cx="4826667" cy="64594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Documents and Settings\idco\My Documents\Downloads\IMG-20180106-WA00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9746" y="107576"/>
            <a:ext cx="4826667" cy="64594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222" y="260157"/>
            <a:ext cx="4948382" cy="659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4207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217" y="135285"/>
            <a:ext cx="5063981" cy="675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9463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000" y="107576"/>
            <a:ext cx="4886173" cy="651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9668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978" y="107576"/>
            <a:ext cx="5062818" cy="675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140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599" y="107576"/>
            <a:ext cx="5008563" cy="667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5464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323" y="107576"/>
            <a:ext cx="4821382" cy="642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531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526" y="107576"/>
            <a:ext cx="4967589" cy="6623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2685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9" y="107576"/>
            <a:ext cx="4883727" cy="651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376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-1860924"/>
            <a:ext cx="8042276" cy="1336956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100" y="188159"/>
            <a:ext cx="9002900" cy="6444442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ü"/>
            </a:pPr>
            <a:r>
              <a:rPr lang="en-US" i="1" dirty="0" smtClean="0">
                <a:solidFill>
                  <a:srgbClr val="000090"/>
                </a:solidFill>
              </a:rPr>
              <a:t>A 34 y/o married female(G2 P2 A0)</a:t>
            </a:r>
          </a:p>
          <a:p>
            <a:pPr>
              <a:buFont typeface="Wingdings" charset="2"/>
              <a:buChar char="ü"/>
            </a:pPr>
            <a:r>
              <a:rPr lang="en-US" i="1" dirty="0" smtClean="0">
                <a:solidFill>
                  <a:srgbClr val="000090"/>
                </a:solidFill>
              </a:rPr>
              <a:t>In the 3th months of pregnancy she was hospitalized in Ahwaz b/c of </a:t>
            </a:r>
            <a:r>
              <a:rPr lang="en-US" i="1" dirty="0" smtClean="0">
                <a:solidFill>
                  <a:srgbClr val="FF0000"/>
                </a:solidFill>
              </a:rPr>
              <a:t>tremor + palpitation + diaphoresis + </a:t>
            </a:r>
            <a:r>
              <a:rPr lang="en-US" i="1" dirty="0" err="1" smtClean="0">
                <a:solidFill>
                  <a:srgbClr val="FF0000"/>
                </a:solidFill>
              </a:rPr>
              <a:t>Rt</a:t>
            </a:r>
            <a:r>
              <a:rPr lang="en-US" i="1" dirty="0" smtClean="0">
                <a:solidFill>
                  <a:srgbClr val="FF0000"/>
                </a:solidFill>
              </a:rPr>
              <a:t> middle of leg inflation &amp; redness</a:t>
            </a:r>
          </a:p>
          <a:p>
            <a:pPr>
              <a:buFont typeface="Wingdings" charset="2"/>
              <a:buChar char="ü"/>
            </a:pPr>
            <a:r>
              <a:rPr lang="en-US" i="1" dirty="0" smtClean="0">
                <a:solidFill>
                  <a:srgbClr val="000090"/>
                </a:solidFill>
              </a:rPr>
              <a:t>Gynecologist began heparin for her(5000u BD/</a:t>
            </a:r>
            <a:r>
              <a:rPr lang="en-US" i="1" dirty="0" err="1" smtClean="0">
                <a:solidFill>
                  <a:srgbClr val="000090"/>
                </a:solidFill>
              </a:rPr>
              <a:t>sc</a:t>
            </a:r>
            <a:r>
              <a:rPr lang="en-US" i="1" dirty="0" smtClean="0">
                <a:solidFill>
                  <a:srgbClr val="000090"/>
                </a:solidFill>
              </a:rPr>
              <a:t>) </a:t>
            </a:r>
          </a:p>
          <a:p>
            <a:pPr>
              <a:buFont typeface="Wingdings" charset="2"/>
              <a:buChar char="ü"/>
            </a:pPr>
            <a:r>
              <a:rPr lang="en-US" i="1" dirty="0">
                <a:solidFill>
                  <a:srgbClr val="000090"/>
                </a:solidFill>
              </a:rPr>
              <a:t>In the LAB tests they found </a:t>
            </a:r>
            <a:r>
              <a:rPr lang="en-US" i="1" dirty="0" smtClean="0">
                <a:solidFill>
                  <a:srgbClr val="000090"/>
                </a:solidFill>
              </a:rPr>
              <a:t>hyperthyroidism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rgbClr val="000090"/>
                </a:solidFill>
              </a:rPr>
              <a:t>   (TSH:0.005  T4:22.4 T3:7.04  TRAP 11:55)</a:t>
            </a:r>
            <a:endParaRPr lang="en-US" i="1" dirty="0">
              <a:solidFill>
                <a:srgbClr val="000090"/>
              </a:solidFill>
            </a:endParaRPr>
          </a:p>
          <a:p>
            <a:pPr>
              <a:buFont typeface="Wingdings" charset="2"/>
              <a:buChar char="ü"/>
            </a:pPr>
            <a:r>
              <a:rPr lang="en-US" i="1" dirty="0" smtClean="0">
                <a:solidFill>
                  <a:srgbClr val="000090"/>
                </a:solidFill>
              </a:rPr>
              <a:t>They began </a:t>
            </a:r>
            <a:r>
              <a:rPr lang="en-US" i="1" dirty="0" err="1">
                <a:solidFill>
                  <a:srgbClr val="000090"/>
                </a:solidFill>
              </a:rPr>
              <a:t>M</a:t>
            </a:r>
            <a:r>
              <a:rPr lang="en-US" i="1" dirty="0" err="1" smtClean="0">
                <a:solidFill>
                  <a:srgbClr val="000090"/>
                </a:solidFill>
              </a:rPr>
              <a:t>ethimazole</a:t>
            </a:r>
            <a:r>
              <a:rPr lang="en-US" i="1" dirty="0" smtClean="0">
                <a:solidFill>
                  <a:srgbClr val="000090"/>
                </a:solidFill>
              </a:rPr>
              <a:t> for her(10 mg</a:t>
            </a:r>
            <a:r>
              <a:rPr lang="en-US" i="1" dirty="0">
                <a:solidFill>
                  <a:srgbClr val="000090"/>
                </a:solidFill>
              </a:rPr>
              <a:t> </a:t>
            </a:r>
            <a:r>
              <a:rPr lang="en-US" i="1" dirty="0" smtClean="0">
                <a:solidFill>
                  <a:srgbClr val="000090"/>
                </a:solidFill>
              </a:rPr>
              <a:t>in </a:t>
            </a:r>
            <a:r>
              <a:rPr lang="en-US" i="1" dirty="0" err="1" smtClean="0">
                <a:solidFill>
                  <a:srgbClr val="000090"/>
                </a:solidFill>
              </a:rPr>
              <a:t>khordad</a:t>
            </a:r>
            <a:r>
              <a:rPr lang="en-US" i="1" dirty="0" smtClean="0">
                <a:solidFill>
                  <a:srgbClr val="000090"/>
                </a:solidFill>
              </a:rPr>
              <a:t> &amp; then added 5 mg every 3w up to 45 mg till now)</a:t>
            </a:r>
          </a:p>
          <a:p>
            <a:pPr>
              <a:buFont typeface="Wingdings" charset="2"/>
              <a:buChar char="ü"/>
            </a:pPr>
            <a:r>
              <a:rPr lang="en-US" i="1" dirty="0" smtClean="0">
                <a:solidFill>
                  <a:srgbClr val="000090"/>
                </a:solidFill>
              </a:rPr>
              <a:t>At the 34w of pregnancy b/c of </a:t>
            </a:r>
            <a:r>
              <a:rPr lang="en-US" i="1" dirty="0" smtClean="0">
                <a:solidFill>
                  <a:srgbClr val="FF0000"/>
                </a:solidFill>
              </a:rPr>
              <a:t>diplopia &amp;  Lt eye ptosis</a:t>
            </a:r>
            <a:r>
              <a:rPr lang="en-US" i="1" dirty="0" smtClean="0">
                <a:solidFill>
                  <a:srgbClr val="000090"/>
                </a:solidFill>
              </a:rPr>
              <a:t> &amp; IUGR the pregnancy ended with C/S(96.7.12)</a:t>
            </a:r>
          </a:p>
          <a:p>
            <a:pPr>
              <a:buFont typeface="Wingdings" charset="2"/>
              <a:buChar char="ü"/>
            </a:pPr>
            <a:endParaRPr lang="en-US" i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90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926" y="107576"/>
            <a:ext cx="4962093" cy="661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2193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254" y="107576"/>
            <a:ext cx="4948527" cy="659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289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902" y="107576"/>
            <a:ext cx="4913022" cy="6550696"/>
          </a:xfrm>
          <a:prstGeom prst="rect">
            <a:avLst/>
          </a:prstGeom>
        </p:spPr>
      </p:pic>
      <p:sp>
        <p:nvSpPr>
          <p:cNvPr id="21" name="Content Placeholder 2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5774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748" y="128359"/>
            <a:ext cx="4890943" cy="6521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737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-668478"/>
            <a:ext cx="8042276" cy="133695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846715"/>
            <a:ext cx="8042276" cy="5096886"/>
          </a:xfrm>
        </p:spPr>
        <p:txBody>
          <a:bodyPr/>
          <a:lstStyle/>
          <a:p>
            <a:pPr>
              <a:buFont typeface="Wingdings" charset="2"/>
              <a:buChar char="ü"/>
            </a:pPr>
            <a:r>
              <a:rPr lang="en-US" dirty="0" smtClean="0">
                <a:solidFill>
                  <a:srgbClr val="000090"/>
                </a:solidFill>
              </a:rPr>
              <a:t>The eye problems(pain + diplopia +RT </a:t>
            </a:r>
            <a:r>
              <a:rPr lang="en-US" dirty="0" err="1" smtClean="0">
                <a:solidFill>
                  <a:srgbClr val="000090"/>
                </a:solidFill>
              </a:rPr>
              <a:t>proptosis</a:t>
            </a:r>
            <a:r>
              <a:rPr lang="en-US" dirty="0" smtClean="0">
                <a:solidFill>
                  <a:srgbClr val="000090"/>
                </a:solidFill>
              </a:rPr>
              <a:t> + LT ptosis began 3 months ago(96.7.10 /at 34w of pregnancy)</a:t>
            </a:r>
          </a:p>
          <a:p>
            <a:pPr>
              <a:buFont typeface="Wingdings" charset="2"/>
              <a:buChar char="ü"/>
            </a:pPr>
            <a:r>
              <a:rPr lang="en-US" dirty="0" smtClean="0">
                <a:solidFill>
                  <a:srgbClr val="000090"/>
                </a:solidFill>
              </a:rPr>
              <a:t>The baby TFT tests was NL </a:t>
            </a:r>
          </a:p>
          <a:p>
            <a:pPr>
              <a:buFont typeface="Wingdings" charset="2"/>
              <a:buChar char="ü"/>
            </a:pPr>
            <a:r>
              <a:rPr lang="en-US" dirty="0" smtClean="0">
                <a:solidFill>
                  <a:srgbClr val="000090"/>
                </a:solidFill>
              </a:rPr>
              <a:t>She doesn`t breast feed the baby </a:t>
            </a:r>
            <a:endParaRPr lang="en-US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130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Documents and Settings\idco\My Documents\Downloads\IMG-20180107-WA00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275" y="397018"/>
            <a:ext cx="8042276" cy="60317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PMHX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330403"/>
            <a:ext cx="8042276" cy="4613198"/>
          </a:xfrm>
        </p:spPr>
        <p:txBody>
          <a:bodyPr/>
          <a:lstStyle/>
          <a:p>
            <a:pPr>
              <a:buFont typeface="Wingdings" charset="2"/>
              <a:buChar char="ü"/>
            </a:pPr>
            <a:r>
              <a:rPr lang="en-US" dirty="0" smtClean="0">
                <a:solidFill>
                  <a:srgbClr val="000090"/>
                </a:solidFill>
              </a:rPr>
              <a:t>Preeclampsia in 1th pregnancy------&gt;c/s in 36w(year 89)</a:t>
            </a:r>
          </a:p>
          <a:p>
            <a:pPr>
              <a:buFont typeface="Wingdings" charset="2"/>
              <a:buChar char="ü"/>
            </a:pPr>
            <a:r>
              <a:rPr lang="en-US" dirty="0" smtClean="0">
                <a:solidFill>
                  <a:srgbClr val="000090"/>
                </a:solidFill>
              </a:rPr>
              <a:t>Lt breast lumpectomy (</a:t>
            </a:r>
            <a:r>
              <a:rPr lang="en-US" dirty="0" err="1" smtClean="0">
                <a:solidFill>
                  <a:srgbClr val="000090"/>
                </a:solidFill>
              </a:rPr>
              <a:t>fibroadenoma</a:t>
            </a:r>
            <a:r>
              <a:rPr lang="en-US" dirty="0" smtClean="0">
                <a:solidFill>
                  <a:srgbClr val="000090"/>
                </a:solidFill>
              </a:rPr>
              <a:t>)(year 93)</a:t>
            </a:r>
          </a:p>
          <a:p>
            <a:pPr>
              <a:buFont typeface="Wingdings" charset="2"/>
              <a:buChar char="ü"/>
            </a:pPr>
            <a:r>
              <a:rPr lang="en-US" dirty="0" err="1" smtClean="0">
                <a:solidFill>
                  <a:srgbClr val="000090"/>
                </a:solidFill>
              </a:rPr>
              <a:t>Hyperthyroidsim</a:t>
            </a:r>
            <a:r>
              <a:rPr lang="en-US" dirty="0" smtClean="0">
                <a:solidFill>
                  <a:srgbClr val="000090"/>
                </a:solidFill>
              </a:rPr>
              <a:t> in 3th pregnancy --</a:t>
            </a:r>
            <a:r>
              <a:rPr lang="en-US" dirty="0" smtClean="0">
                <a:solidFill>
                  <a:srgbClr val="000090"/>
                </a:solidFill>
                <a:sym typeface="Wingdings"/>
              </a:rPr>
              <a:t>-c/s in34 w(year 96)</a:t>
            </a:r>
          </a:p>
          <a:p>
            <a:pPr>
              <a:buFont typeface="Wingdings" charset="2"/>
              <a:buChar char="ü"/>
            </a:pPr>
            <a:r>
              <a:rPr lang="en-US" dirty="0" smtClean="0">
                <a:solidFill>
                  <a:srgbClr val="000090"/>
                </a:solidFill>
                <a:sym typeface="Wingdings"/>
              </a:rPr>
              <a:t>Admission to ICU after 2th c/s</a:t>
            </a:r>
          </a:p>
          <a:p>
            <a:pPr>
              <a:buFont typeface="Wingdings" charset="2"/>
              <a:buChar char="ü"/>
            </a:pPr>
            <a:endParaRPr lang="en-US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01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ü"/>
            </a:pPr>
            <a:r>
              <a:rPr lang="en-US" dirty="0" smtClean="0">
                <a:solidFill>
                  <a:srgbClr val="000090"/>
                </a:solidFill>
              </a:rPr>
              <a:t>Brother : hyperthyroidism</a:t>
            </a:r>
          </a:p>
          <a:p>
            <a:pPr>
              <a:buFont typeface="Wingdings" charset="2"/>
              <a:buChar char="ü"/>
            </a:pPr>
            <a:r>
              <a:rPr lang="en-US" dirty="0" smtClean="0">
                <a:solidFill>
                  <a:srgbClr val="000090"/>
                </a:solidFill>
              </a:rPr>
              <a:t>Aunt : hyperthyroidism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FHX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797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MHX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ü"/>
            </a:pPr>
            <a:r>
              <a:rPr lang="en-US" dirty="0" smtClean="0">
                <a:solidFill>
                  <a:srgbClr val="000090"/>
                </a:solidFill>
              </a:rPr>
              <a:t>Tab </a:t>
            </a:r>
            <a:r>
              <a:rPr lang="en-US" dirty="0" err="1" smtClean="0">
                <a:solidFill>
                  <a:srgbClr val="000090"/>
                </a:solidFill>
              </a:rPr>
              <a:t>methimazole</a:t>
            </a:r>
            <a:r>
              <a:rPr lang="en-US" dirty="0" smtClean="0">
                <a:solidFill>
                  <a:srgbClr val="000090"/>
                </a:solidFill>
              </a:rPr>
              <a:t> 45 mg daily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90"/>
                </a:solidFill>
              </a:rPr>
              <a:t>(96/3 began with 10mg every 3weeks added 5mg)</a:t>
            </a:r>
          </a:p>
          <a:p>
            <a:pPr>
              <a:buFont typeface="Wingdings" charset="2"/>
              <a:buChar char="ü"/>
            </a:pPr>
            <a:r>
              <a:rPr lang="en-US" dirty="0" smtClean="0">
                <a:solidFill>
                  <a:srgbClr val="000090"/>
                </a:solidFill>
              </a:rPr>
              <a:t>Tab prednisolone 50 mg daily(since 4months ago)</a:t>
            </a:r>
          </a:p>
          <a:p>
            <a:pPr marL="0" indent="0">
              <a:buNone/>
            </a:pP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smtClean="0">
                <a:solidFill>
                  <a:srgbClr val="000090"/>
                </a:solidFill>
              </a:rPr>
              <a:t>      (  1m before c/s)</a:t>
            </a:r>
          </a:p>
          <a:p>
            <a:pPr>
              <a:buFont typeface="Wingdings" charset="2"/>
              <a:buChar char="ü"/>
            </a:pPr>
            <a:r>
              <a:rPr lang="en-US" dirty="0" smtClean="0">
                <a:solidFill>
                  <a:srgbClr val="000090"/>
                </a:solidFill>
              </a:rPr>
              <a:t>Tab </a:t>
            </a:r>
            <a:r>
              <a:rPr lang="en-US" dirty="0" err="1" smtClean="0">
                <a:solidFill>
                  <a:srgbClr val="000090"/>
                </a:solidFill>
              </a:rPr>
              <a:t>inderal</a:t>
            </a:r>
            <a:r>
              <a:rPr lang="en-US" dirty="0" smtClean="0">
                <a:solidFill>
                  <a:srgbClr val="000090"/>
                </a:solidFill>
              </a:rPr>
              <a:t> 20 mg TDS</a:t>
            </a:r>
          </a:p>
          <a:p>
            <a:pPr>
              <a:buFont typeface="Wingdings" charset="2"/>
              <a:buChar char="ü"/>
            </a:pPr>
            <a:r>
              <a:rPr lang="en-US" dirty="0" smtClean="0">
                <a:solidFill>
                  <a:srgbClr val="000090"/>
                </a:solidFill>
              </a:rPr>
              <a:t>AMP Heparin 5000u BD (3th months of pregnancy to the end of it)</a:t>
            </a:r>
            <a:endParaRPr lang="en-US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860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990238"/>
          </a:xfrm>
        </p:spPr>
        <p:txBody>
          <a:bodyPr/>
          <a:lstStyle/>
          <a:p>
            <a:r>
              <a:rPr lang="en-US" dirty="0" smtClean="0"/>
              <a:t> ROS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097814"/>
            <a:ext cx="8042276" cy="49457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solidFill>
                <a:srgbClr val="000090"/>
              </a:solidFill>
            </a:endParaRPr>
          </a:p>
          <a:p>
            <a:pPr>
              <a:buFont typeface="Wingdings" charset="2"/>
              <a:buChar char="ü"/>
            </a:pPr>
            <a:r>
              <a:rPr lang="en-US" dirty="0" smtClean="0">
                <a:solidFill>
                  <a:srgbClr val="000090"/>
                </a:solidFill>
              </a:rPr>
              <a:t>Mood change + /  palpitation+ / diaphoresis+</a:t>
            </a:r>
          </a:p>
          <a:p>
            <a:pPr>
              <a:buFont typeface="Wingdings" charset="2"/>
              <a:buChar char="ü"/>
            </a:pPr>
            <a:r>
              <a:rPr lang="en-US" dirty="0" smtClean="0">
                <a:solidFill>
                  <a:srgbClr val="000090"/>
                </a:solidFill>
              </a:rPr>
              <a:t>Throat pain+   /    tremor+  /    headache+     /   shortness of breath+ </a:t>
            </a:r>
          </a:p>
          <a:p>
            <a:pPr>
              <a:buFont typeface="Wingdings" charset="2"/>
              <a:buChar char="ü"/>
            </a:pPr>
            <a:r>
              <a:rPr lang="en-US" dirty="0" err="1" smtClean="0">
                <a:solidFill>
                  <a:srgbClr val="000090"/>
                </a:solidFill>
              </a:rPr>
              <a:t>Proptosis</a:t>
            </a:r>
            <a:r>
              <a:rPr lang="en-US" dirty="0" smtClean="0">
                <a:solidFill>
                  <a:srgbClr val="000090"/>
                </a:solidFill>
              </a:rPr>
              <a:t> of </a:t>
            </a:r>
            <a:r>
              <a:rPr lang="en-US" dirty="0" err="1" smtClean="0">
                <a:solidFill>
                  <a:srgbClr val="000090"/>
                </a:solidFill>
              </a:rPr>
              <a:t>Rt</a:t>
            </a:r>
            <a:r>
              <a:rPr lang="en-US" dirty="0" smtClean="0">
                <a:solidFill>
                  <a:srgbClr val="000090"/>
                </a:solidFill>
              </a:rPr>
              <a:t> eye</a:t>
            </a:r>
          </a:p>
          <a:p>
            <a:pPr>
              <a:buFont typeface="Wingdings" charset="2"/>
              <a:buChar char="ü"/>
            </a:pPr>
            <a:r>
              <a:rPr lang="en-US" dirty="0" smtClean="0">
                <a:solidFill>
                  <a:srgbClr val="000090"/>
                </a:solidFill>
              </a:rPr>
              <a:t>ptosis of Lt eye &amp; diplopia </a:t>
            </a:r>
          </a:p>
          <a:p>
            <a:pPr>
              <a:buFont typeface="Wingdings" charset="2"/>
              <a:buChar char="ü"/>
            </a:pPr>
            <a:r>
              <a:rPr lang="en-US" dirty="0" smtClean="0">
                <a:solidFill>
                  <a:srgbClr val="000090"/>
                </a:solidFill>
              </a:rPr>
              <a:t>Weakness+  /emotional </a:t>
            </a:r>
            <a:r>
              <a:rPr lang="en-US" dirty="0" err="1" smtClean="0">
                <a:solidFill>
                  <a:srgbClr val="000090"/>
                </a:solidFill>
              </a:rPr>
              <a:t>lability</a:t>
            </a:r>
            <a:r>
              <a:rPr lang="en-US" dirty="0" smtClean="0">
                <a:solidFill>
                  <a:srgbClr val="000090"/>
                </a:solidFill>
              </a:rPr>
              <a:t>+  /heat intolerance+</a:t>
            </a:r>
          </a:p>
          <a:p>
            <a:pPr>
              <a:buFont typeface="Wingdings" charset="2"/>
              <a:buChar char="ü"/>
            </a:pPr>
            <a:r>
              <a:rPr lang="en-US" dirty="0" smtClean="0">
                <a:solidFill>
                  <a:srgbClr val="000090"/>
                </a:solidFill>
              </a:rPr>
              <a:t>Anxiety + /  increased perspiration+/ increased appetite+ </a:t>
            </a:r>
          </a:p>
          <a:p>
            <a:pPr>
              <a:buFont typeface="Wingdings" charset="2"/>
              <a:buChar char="ü"/>
            </a:pPr>
            <a:endParaRPr lang="en-US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22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Folio">
      <a:dk1>
        <a:sysClr val="windowText" lastClr="000000"/>
      </a:dk1>
      <a:lt1>
        <a:sysClr val="window" lastClr="FFFFFF"/>
      </a:lt1>
      <a:dk2>
        <a:srgbClr val="2D2F2B"/>
      </a:dk2>
      <a:lt2>
        <a:srgbClr val="DEDED7"/>
      </a:lt2>
      <a:accent1>
        <a:srgbClr val="294171"/>
      </a:accent1>
      <a:accent2>
        <a:srgbClr val="748CBC"/>
      </a:accent2>
      <a:accent3>
        <a:srgbClr val="8E887C"/>
      </a:accent3>
      <a:accent4>
        <a:srgbClr val="834736"/>
      </a:accent4>
      <a:accent5>
        <a:srgbClr val="5A1705"/>
      </a:accent5>
      <a:accent6>
        <a:srgbClr val="A0A16A"/>
      </a:accent6>
      <a:hlink>
        <a:srgbClr val="74B6BC"/>
      </a:hlink>
      <a:folHlink>
        <a:srgbClr val="7F95A4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1762</TotalTime>
  <Words>654</Words>
  <Application>Microsoft Macintosh PowerPoint</Application>
  <PresentationFormat>On-screen Show (4:3)</PresentationFormat>
  <Paragraphs>96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Calibri</vt:lpstr>
      <vt:lpstr>News Gothic MT</vt:lpstr>
      <vt:lpstr>Wingdings</vt:lpstr>
      <vt:lpstr>Wingdings 2</vt:lpstr>
      <vt:lpstr>Breeze</vt:lpstr>
      <vt:lpstr>IN THE NAME OF GOD</vt:lpstr>
      <vt:lpstr>cc</vt:lpstr>
      <vt:lpstr>PowerPoint Presentation</vt:lpstr>
      <vt:lpstr>PowerPoint Presentation</vt:lpstr>
      <vt:lpstr>PowerPoint Presentation</vt:lpstr>
      <vt:lpstr>PMHX</vt:lpstr>
      <vt:lpstr>FHX</vt:lpstr>
      <vt:lpstr>MHX</vt:lpstr>
      <vt:lpstr> ROS</vt:lpstr>
      <vt:lpstr>Physical examination</vt:lpstr>
      <vt:lpstr>PowerPoint Presentation</vt:lpstr>
      <vt:lpstr>           </vt:lpstr>
      <vt:lpstr>LAB</vt:lpstr>
      <vt:lpstr>  </vt:lpstr>
      <vt:lpstr>PowerPoint Presentation</vt:lpstr>
      <vt:lpstr>PowerPoint Presentation</vt:lpstr>
      <vt:lpstr>PowerPoint Presentation</vt:lpstr>
      <vt:lpstr>Problem list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THE NAME OF GOD</dc:title>
  <dc:creator>Apple</dc:creator>
  <cp:lastModifiedBy>nafeh.noorbakhsh@gmail.com</cp:lastModifiedBy>
  <cp:revision>65</cp:revision>
  <dcterms:created xsi:type="dcterms:W3CDTF">2018-01-04T12:58:30Z</dcterms:created>
  <dcterms:modified xsi:type="dcterms:W3CDTF">2018-01-07T15:19:00Z</dcterms:modified>
</cp:coreProperties>
</file>