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56" r:id="rId2"/>
    <p:sldId id="257" r:id="rId3"/>
    <p:sldId id="311" r:id="rId4"/>
    <p:sldId id="259" r:id="rId5"/>
    <p:sldId id="260" r:id="rId6"/>
    <p:sldId id="312" r:id="rId7"/>
    <p:sldId id="315" r:id="rId8"/>
    <p:sldId id="314" r:id="rId9"/>
    <p:sldId id="290" r:id="rId10"/>
    <p:sldId id="265" r:id="rId11"/>
    <p:sldId id="289" r:id="rId12"/>
    <p:sldId id="267" r:id="rId13"/>
    <p:sldId id="313" r:id="rId14"/>
    <p:sldId id="291" r:id="rId15"/>
    <p:sldId id="269" r:id="rId16"/>
    <p:sldId id="293" r:id="rId17"/>
    <p:sldId id="272" r:id="rId18"/>
    <p:sldId id="273" r:id="rId19"/>
    <p:sldId id="274" r:id="rId20"/>
    <p:sldId id="275" r:id="rId21"/>
    <p:sldId id="276" r:id="rId22"/>
    <p:sldId id="277" r:id="rId23"/>
    <p:sldId id="298" r:id="rId24"/>
    <p:sldId id="283" r:id="rId25"/>
    <p:sldId id="318" r:id="rId26"/>
    <p:sldId id="284" r:id="rId27"/>
    <p:sldId id="292" r:id="rId28"/>
    <p:sldId id="317" r:id="rId29"/>
    <p:sldId id="304" r:id="rId30"/>
    <p:sldId id="305" r:id="rId31"/>
    <p:sldId id="306" r:id="rId32"/>
    <p:sldId id="307" r:id="rId33"/>
    <p:sldId id="308" r:id="rId34"/>
    <p:sldId id="309" r:id="rId35"/>
    <p:sldId id="281" r:id="rId36"/>
    <p:sldId id="282" r:id="rId37"/>
    <p:sldId id="303" r:id="rId38"/>
    <p:sldId id="294" r:id="rId39"/>
    <p:sldId id="295" r:id="rId40"/>
    <p:sldId id="296" r:id="rId41"/>
    <p:sldId id="300" r:id="rId42"/>
    <p:sldId id="316" r:id="rId43"/>
    <p:sldId id="31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19" autoAdjust="0"/>
  </p:normalViewPr>
  <p:slideViewPr>
    <p:cSldViewPr>
      <p:cViewPr varScale="1">
        <p:scale>
          <a:sx n="63" d="100"/>
          <a:sy n="63" d="100"/>
        </p:scale>
        <p:origin x="7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44C96-CB68-447E-9ED5-8ACE0BEF0904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F7C8D8-0563-4F57-A656-2CBC58561A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37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FE9D8-AAC1-484A-A3F0-970D7302FC6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8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0C04C8-4F89-4961-AD0D-8A673F87C2AE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0EF725-05E2-4EED-BA4E-BB8471BD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-304800"/>
            <a:ext cx="8077200" cy="46482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		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مشخصات بیمار: 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آقای اسداله احمدی  </a:t>
            </a:r>
            <a:br>
              <a:rPr lang="fa-IR" dirty="0" smtClean="0"/>
            </a:br>
            <a:r>
              <a:rPr lang="fa-IR" dirty="0" smtClean="0">
                <a:latin typeface="Arial"/>
                <a:cs typeface="Arial"/>
              </a:rPr>
              <a:t>۴۰</a:t>
            </a:r>
            <a:r>
              <a:rPr lang="fa-IR" dirty="0" smtClean="0"/>
              <a:t>ساله</a:t>
            </a:r>
            <a:br>
              <a:rPr lang="fa-IR" dirty="0" smtClean="0"/>
            </a:br>
            <a:r>
              <a:rPr lang="fa-IR" dirty="0" smtClean="0"/>
              <a:t> 	اهل تبریز ساکن تهران</a:t>
            </a:r>
            <a:br>
              <a:rPr lang="fa-IR" dirty="0" smtClean="0"/>
            </a:br>
            <a:r>
              <a:rPr lang="fa-IR" dirty="0"/>
              <a:t>	</a:t>
            </a:r>
            <a:r>
              <a:rPr lang="fa-IR" dirty="0" smtClean="0"/>
              <a:t>		متاهل و دارای دو فرزند         	  		    		 کارمند دیپلمه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5581"/>
            <a:ext cx="6629400" cy="656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95.1.19</a:t>
            </a:r>
          </a:p>
          <a:p>
            <a:pPr rtl="1">
              <a:buNone/>
            </a:pPr>
            <a:r>
              <a:rPr lang="en-US" dirty="0" smtClean="0"/>
              <a:t>Distal esophagus mucosal biopsy mod chronic active </a:t>
            </a:r>
          </a:p>
          <a:p>
            <a:pPr algn="r" rtl="1">
              <a:buNone/>
            </a:pPr>
            <a:r>
              <a:rPr lang="en-US" dirty="0" err="1" smtClean="0"/>
              <a:t>esophagitis</a:t>
            </a:r>
            <a:r>
              <a:rPr lang="en-US" dirty="0" smtClean="0"/>
              <a:t> compatible with reflux disease</a:t>
            </a:r>
          </a:p>
          <a:p>
            <a:pPr algn="r" rtl="1">
              <a:buNone/>
            </a:pPr>
            <a:r>
              <a:rPr lang="en-US" dirty="0" err="1" smtClean="0"/>
              <a:t>Deodenal</a:t>
            </a:r>
            <a:r>
              <a:rPr lang="en-US" dirty="0" smtClean="0"/>
              <a:t> biopsy  = erosive </a:t>
            </a:r>
            <a:r>
              <a:rPr lang="en-US" dirty="0" err="1" smtClean="0"/>
              <a:t>deodenitis</a:t>
            </a:r>
            <a:endParaRPr lang="en-US" dirty="0" smtClean="0"/>
          </a:p>
          <a:p>
            <a:pPr algn="r" rtl="1">
              <a:buNone/>
            </a:pPr>
            <a:endParaRPr lang="en-US" dirty="0" smtClean="0"/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5556" t="18889" r="6666" b="10001"/>
          <a:stretch>
            <a:fillRect/>
          </a:stretch>
        </p:blipFill>
        <p:spPr bwMode="auto">
          <a:xfrm>
            <a:off x="228600" y="228600"/>
            <a:ext cx="8763000" cy="6470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Histopathologic</a:t>
            </a:r>
            <a:r>
              <a:rPr lang="en-US" dirty="0" smtClean="0"/>
              <a:t> finding consistent with inflammatory polyp</a:t>
            </a: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53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95/01/17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 fissure grade 1 . Internal hemorrhoid Polyp</a:t>
            </a:r>
            <a:endParaRPr lang="fa-IR" dirty="0" smtClean="0"/>
          </a:p>
          <a:p>
            <a:r>
              <a:rPr lang="en-US" dirty="0" err="1" smtClean="0"/>
              <a:t>Histopathologic</a:t>
            </a:r>
            <a:r>
              <a:rPr lang="en-US" dirty="0" smtClean="0"/>
              <a:t> finding consistent with inflammatory polyp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365077"/>
              </p:ext>
            </p:extLst>
          </p:nvPr>
        </p:nvGraphicFramePr>
        <p:xfrm>
          <a:off x="1219200" y="1524000"/>
          <a:ext cx="7521576" cy="4450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0394"/>
                <a:gridCol w="1880394"/>
                <a:gridCol w="1880394"/>
                <a:gridCol w="18803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WBC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7600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HGB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14.2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MCV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88.7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PLT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168000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Amylase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157.8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Up </a:t>
                      </a:r>
                      <a:r>
                        <a:rPr lang="en-US" b="1" baseline="0" dirty="0" smtClean="0"/>
                        <a:t>to 80</a:t>
                      </a:r>
                      <a:endParaRPr lang="en-US" b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Lipase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78.6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2-38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22.4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38.3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ALKP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IU/L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LDH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b="1" dirty="0" smtClean="0"/>
                        <a:t>279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Iu</a:t>
                      </a:r>
                      <a:r>
                        <a:rPr lang="en-US" b="1" dirty="0" smtClean="0"/>
                        <a:t>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200-4</a:t>
                      </a:r>
                      <a:r>
                        <a:rPr lang="fa-IR" b="1" dirty="0" smtClean="0"/>
                        <a:t>5</a:t>
                      </a:r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ESR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mm/</a:t>
                      </a:r>
                      <a:r>
                        <a:rPr lang="en-US" b="1" dirty="0" err="1" smtClean="0"/>
                        <a:t>hr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53187"/>
            <a:ext cx="8534399" cy="620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سی تی اسکن شکم و لگن 95.2.1</a:t>
            </a:r>
          </a:p>
          <a:p>
            <a:pPr rtl="1">
              <a:buNone/>
            </a:pPr>
            <a:r>
              <a:rPr lang="en-US" dirty="0" smtClean="0"/>
              <a:t>There is a few </a:t>
            </a:r>
            <a:r>
              <a:rPr lang="en-US" dirty="0" err="1" smtClean="0"/>
              <a:t>enhanceing</a:t>
            </a:r>
            <a:r>
              <a:rPr lang="en-US" dirty="0" smtClean="0"/>
              <a:t> mass lesion in   liver </a:t>
            </a:r>
            <a:r>
              <a:rPr lang="en-US" dirty="0" err="1" smtClean="0"/>
              <a:t>parenchymal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Compatible with metastases</a:t>
            </a:r>
          </a:p>
          <a:p>
            <a:pPr>
              <a:buNone/>
            </a:pPr>
            <a:r>
              <a:rPr lang="fa-IR" dirty="0" smtClean="0"/>
              <a:t>سی تی اسکن اسپیرال ریه نرمال گزارش شده بود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4853" y="457200"/>
            <a:ext cx="8598568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3400"/>
            <a:ext cx="7620000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52400"/>
            <a:ext cx="4953000" cy="652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498080" cy="960438"/>
          </a:xfrm>
        </p:spPr>
        <p:txBody>
          <a:bodyPr>
            <a:normAutofit fontScale="90000"/>
          </a:bodyPr>
          <a:lstStyle/>
          <a:p>
            <a:r>
              <a:rPr lang="fa-IR" sz="3200" b="1" dirty="0" smtClean="0"/>
              <a:t>   	</a:t>
            </a:r>
            <a:r>
              <a:rPr lang="fa-IR" sz="3600" b="1" dirty="0" smtClean="0">
                <a:cs typeface="+mn-cs"/>
              </a:rPr>
              <a:t>شکایت اصلی:درد شکم </a:t>
            </a:r>
            <a:r>
              <a:rPr lang="fa-IR" sz="3600" b="1" dirty="0" smtClean="0">
                <a:latin typeface="Arial"/>
                <a:cs typeface="+mn-cs"/>
              </a:rPr>
              <a:t>،</a:t>
            </a:r>
            <a:r>
              <a:rPr lang="fa-IR" sz="3600" b="1" dirty="0" smtClean="0">
                <a:cs typeface="+mn-cs"/>
              </a:rPr>
              <a:t>ضعف و بی حالی                   </a:t>
            </a:r>
            <a:endParaRPr lang="en-US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b="1" dirty="0" smtClean="0"/>
              <a:t>تظاهرات بیماری</a:t>
            </a:r>
            <a:r>
              <a:rPr lang="fa-IR" dirty="0" smtClean="0"/>
              <a:t>: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 </a:t>
            </a:r>
            <a:r>
              <a:rPr lang="fa-IR" b="1" dirty="0" smtClean="0"/>
              <a:t>درد اپیگاستر </a:t>
            </a:r>
            <a:r>
              <a:rPr lang="fa-IR" dirty="0" smtClean="0"/>
              <a:t>که با غذا خوردن تشدید میشده (در ابتدا با توجه به انتشاردرد به قفسه سینه از نظر قلبی بررسی شده متعاقب منفی بودن نتایج چندین نوبت تحت اندوسکوپی و سونوگرافی قرار گرفته که به نفع اروزیون وگاستریت بوده)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b="1" dirty="0" smtClean="0"/>
              <a:t>تشدید علایم </a:t>
            </a:r>
            <a:r>
              <a:rPr lang="fa-IR" dirty="0" smtClean="0"/>
              <a:t>از </a:t>
            </a:r>
            <a:r>
              <a:rPr lang="fa-IR" dirty="0" smtClean="0">
                <a:latin typeface="Arial"/>
                <a:cs typeface="Arial"/>
              </a:rPr>
              <a:t>۶ماه قبل به صورت تشدید درد شکم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latin typeface="Arial"/>
                <a:cs typeface="Arial"/>
              </a:rPr>
              <a:t> </a:t>
            </a:r>
            <a:r>
              <a:rPr lang="fa-IR" b="1" dirty="0" smtClean="0">
                <a:latin typeface="Arial"/>
                <a:cs typeface="Arial"/>
              </a:rPr>
              <a:t>کاهش قدرت عضلانی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b="1" dirty="0" smtClean="0">
                <a:latin typeface="Arial"/>
                <a:cs typeface="Arial"/>
              </a:rPr>
              <a:t>بروز علایم افسردگی و کاهش لیبیدو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76400"/>
            <a:ext cx="76200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09600"/>
            <a:ext cx="64674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723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3365077"/>
              </p:ext>
            </p:extLst>
          </p:nvPr>
        </p:nvGraphicFramePr>
        <p:xfrm>
          <a:off x="1066800" y="1524000"/>
          <a:ext cx="7521576" cy="482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0394"/>
                <a:gridCol w="1880394"/>
                <a:gridCol w="1880394"/>
                <a:gridCol w="18803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WBC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13100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HGB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PLT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107000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247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98-279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mg/dl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0.7-1.4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Bil.T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mg/dl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0.2-1.2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Bil.D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0.72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mg/dl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Up to 0.3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LDH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Iu</a:t>
                      </a:r>
                      <a:r>
                        <a:rPr lang="en-US" b="1" dirty="0" smtClean="0"/>
                        <a:t>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200-400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6.08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Iu</a:t>
                      </a:r>
                      <a:r>
                        <a:rPr lang="en-US" b="1" dirty="0" smtClean="0"/>
                        <a:t>/ml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&lt;6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CA19-9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53.23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u/ml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&lt;37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/>
          <a:lstStyle/>
          <a:p>
            <a:r>
              <a:rPr lang="en-US" dirty="0" smtClean="0"/>
              <a:t>95/06/07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"/>
            <a:ext cx="7498080" cy="6019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/>
              <a:t>بررسی سایر ارگان ها: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کاهش وزن(+) تعریق (-)   ضعف و بی حالی (</a:t>
            </a:r>
            <a:r>
              <a:rPr lang="en-US" dirty="0" smtClean="0"/>
              <a:t>+</a:t>
            </a:r>
            <a:r>
              <a:rPr lang="fa-IR" dirty="0" smtClean="0"/>
              <a:t>) تیرگی پوست (-) کبودی خودبه خودی پوست(+)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قرمزی صورت(+) تورم صورت (+) سردرد(-) تاری دید(-) سابقه ی مشکلات تیروئیدی(-)</a:t>
            </a:r>
            <a:endParaRPr lang="en-US" dirty="0" smtClean="0"/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سرفه و خلط(-)   تنگی نفس(-) درد گهگاهی قفسه سینه(+) حملات تپش قلب(-)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درد شکم(+)   نفخ شکمی(+) اسهال(-)  یبوست(-)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/>
              <a:t>کاهش قدرت عضلانی(+) کاهش لیبیدو(+) افسردگی شدید(+)   </a:t>
            </a:r>
            <a:endParaRPr lang="en-US" dirty="0" smtClean="0"/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915400" cy="5867400"/>
          </a:xfrm>
        </p:spPr>
        <p:txBody>
          <a:bodyPr anchor="t">
            <a:noAutofit/>
          </a:bodyPr>
          <a:lstStyle/>
          <a:p>
            <a:pPr algn="r">
              <a:buNone/>
            </a:pP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en-US" dirty="0" err="1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Pmh</a:t>
            </a: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سابقه درد سینه دارند که سال 94 انژیوگرافی شده که نرمال بوده</a:t>
            </a: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:</a:t>
            </a:r>
            <a:r>
              <a:rPr lang="en-US" dirty="0" err="1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Fh</a:t>
            </a: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سابقه بیماری اندوکرین در سایر اعضای خانواده وجود ندارد</a:t>
            </a:r>
          </a:p>
          <a:p>
            <a:pPr algn="r">
              <a:buNone/>
            </a:pPr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:</a:t>
            </a:r>
            <a:r>
              <a:rPr lang="en-US" dirty="0" err="1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Drug.Hx</a:t>
            </a:r>
            <a:endParaRPr lang="fa-IR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اخیرا داروی خاصی مصرف نمیکردند</a:t>
            </a: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Habit History </a:t>
            </a: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  <a:p>
            <a:pPr algn="r">
              <a:buNone/>
            </a:pPr>
            <a:r>
              <a:rPr lang="en-US" dirty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 </a:t>
            </a:r>
            <a:r>
              <a:rPr lang="fa-IR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مصرف </a:t>
            </a: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الکل </a:t>
            </a:r>
            <a:r>
              <a:rPr lang="fa-IR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و </a:t>
            </a:r>
            <a:r>
              <a:rPr lang="fa-IR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سیکار و اپیوم را ذکر نمی کنند </a:t>
            </a: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  <a:cs typeface="Aharoni" pitchFamily="2" charset="-79"/>
              </a:rPr>
              <a:t>-</a:t>
            </a:r>
            <a:endParaRPr lang="en-US" dirty="0" smtClean="0">
              <a:solidFill>
                <a:srgbClr val="002060"/>
              </a:solidFill>
              <a:latin typeface="Arial Rounded MT Bold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009183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/>
              <a:t>معاینه بالینی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dirty="0" smtClean="0"/>
              <a:t>آقای میانسال که در ظاهر</a:t>
            </a:r>
            <a:r>
              <a:rPr lang="en-US" dirty="0" smtClean="0"/>
              <a:t>ill</a:t>
            </a:r>
            <a:r>
              <a:rPr lang="fa-IR" dirty="0" smtClean="0"/>
              <a:t>است اما توکسیک نمی باشد.به سختی به سوالات پاسخ می دهد.</a:t>
            </a:r>
          </a:p>
          <a:p>
            <a:pPr algn="r" rtl="1">
              <a:buNone/>
            </a:pPr>
            <a:r>
              <a:rPr lang="fa-IR" sz="2800" b="1" dirty="0" smtClean="0"/>
              <a:t>علایم حیاتی</a:t>
            </a:r>
            <a:r>
              <a:rPr lang="fa-IR" dirty="0" smtClean="0"/>
              <a:t>: </a:t>
            </a:r>
            <a:r>
              <a:rPr lang="en-US" dirty="0" smtClean="0"/>
              <a:t>   </a:t>
            </a:r>
          </a:p>
          <a:p>
            <a:pPr algn="r" rtl="1">
              <a:buNone/>
            </a:pPr>
            <a:r>
              <a:rPr lang="en-US" sz="2800" dirty="0" smtClean="0"/>
              <a:t>BP:160/90   PR:80   T:37   RR:20</a:t>
            </a:r>
            <a:r>
              <a:rPr lang="fa-IR" sz="2800" dirty="0" smtClean="0"/>
              <a:t>بدون تغییرات ارتوستاتیک</a:t>
            </a:r>
            <a:endParaRPr lang="en-US" sz="2800" dirty="0" smtClean="0"/>
          </a:p>
          <a:p>
            <a:pPr algn="r" rtl="1">
              <a:buNone/>
            </a:pPr>
            <a:r>
              <a:rPr lang="en-US" sz="2800" dirty="0" smtClean="0"/>
              <a:t>Wt:78kg   </a:t>
            </a:r>
            <a:r>
              <a:rPr lang="en-US" sz="2800" dirty="0" smtClean="0"/>
              <a:t>Ht:180cm   BMI =24 </a:t>
            </a:r>
            <a:endParaRPr lang="en-US" sz="2800" dirty="0" smtClean="0"/>
          </a:p>
          <a:p>
            <a:pPr algn="r" rtl="1">
              <a:buNone/>
            </a:pPr>
            <a:r>
              <a:rPr lang="fa-IR" sz="2800" b="1" dirty="0" smtClean="0"/>
              <a:t>پوست</a:t>
            </a:r>
            <a:r>
              <a:rPr lang="fa-IR" dirty="0" smtClean="0"/>
              <a:t>: </a:t>
            </a:r>
            <a:r>
              <a:rPr lang="fa-IR" sz="2800" dirty="0" smtClean="0"/>
              <a:t>پتشی(+) استریا(-) هایپرپیگمانتاسیون(-)</a:t>
            </a:r>
          </a:p>
          <a:p>
            <a:pPr algn="r" rtl="1">
              <a:buNone/>
            </a:pPr>
            <a:r>
              <a:rPr lang="fa-IR" sz="2800" b="1" dirty="0" smtClean="0"/>
              <a:t>سر و گردن</a:t>
            </a:r>
            <a:r>
              <a:rPr lang="fa-IR" sz="2800" dirty="0" smtClean="0"/>
              <a:t>:ملتحمه </a:t>
            </a:r>
            <a:r>
              <a:rPr lang="en-US" sz="2800" dirty="0" smtClean="0"/>
              <a:t>pale </a:t>
            </a:r>
            <a:r>
              <a:rPr lang="fa-IR" sz="2800" dirty="0" smtClean="0"/>
              <a:t> نمیباشد</a:t>
            </a:r>
            <a:r>
              <a:rPr lang="fa-IR" sz="2800" dirty="0" smtClean="0">
                <a:latin typeface="Arial"/>
                <a:cs typeface="Arial"/>
              </a:rPr>
              <a:t>،اسکلرا ایکتریک </a:t>
            </a:r>
            <a:r>
              <a:rPr lang="fa-IR" dirty="0" smtClean="0">
                <a:latin typeface="Arial"/>
                <a:cs typeface="Arial"/>
              </a:rPr>
              <a:t>نیست</a:t>
            </a:r>
          </a:p>
          <a:p>
            <a:pPr algn="r" rtl="1">
              <a:buNone/>
            </a:pPr>
            <a:r>
              <a:rPr lang="fa-IR" sz="2800" dirty="0" smtClean="0"/>
              <a:t> </a:t>
            </a:r>
            <a:r>
              <a:rPr lang="en-US" sz="2800" dirty="0" smtClean="0"/>
              <a:t>Moon face(+)   </a:t>
            </a:r>
            <a:r>
              <a:rPr lang="en-US" sz="2800" dirty="0" err="1" smtClean="0"/>
              <a:t>Dorsocervical</a:t>
            </a:r>
            <a:r>
              <a:rPr lang="en-US" sz="2800" dirty="0" smtClean="0"/>
              <a:t> fat pad(+) </a:t>
            </a:r>
            <a:r>
              <a:rPr lang="fa-IR" sz="2800" dirty="0" smtClean="0"/>
              <a:t>صورت پلتوریک(+)</a:t>
            </a:r>
            <a:endParaRPr lang="en-US" sz="2800" dirty="0" smtClean="0"/>
          </a:p>
          <a:p>
            <a:pPr algn="r" rtl="1">
              <a:buNone/>
            </a:pPr>
            <a:r>
              <a:rPr lang="fa-IR" sz="2800" dirty="0" smtClean="0"/>
              <a:t>معاینه تیروئید نرمال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b="1" dirty="0" smtClean="0"/>
              <a:t>قفسه سینه</a:t>
            </a:r>
            <a:r>
              <a:rPr lang="fa-IR" dirty="0" smtClean="0"/>
              <a:t>: </a:t>
            </a:r>
          </a:p>
          <a:p>
            <a:pPr algn="r">
              <a:buNone/>
            </a:pPr>
            <a:r>
              <a:rPr lang="fa-IR" dirty="0" smtClean="0"/>
              <a:t>سمع قلب و ریه نرمال</a:t>
            </a:r>
          </a:p>
          <a:p>
            <a:pPr algn="r">
              <a:buNone/>
            </a:pPr>
            <a:r>
              <a:rPr lang="en-US" dirty="0" err="1" smtClean="0">
                <a:latin typeface="Arial"/>
                <a:cs typeface="Arial"/>
              </a:rPr>
              <a:t>supraclavicular</a:t>
            </a:r>
            <a:r>
              <a:rPr lang="en-US" dirty="0" smtClean="0">
                <a:latin typeface="Arial"/>
                <a:cs typeface="Arial"/>
              </a:rPr>
              <a:t> fat pad(-)</a:t>
            </a:r>
            <a:endParaRPr lang="fa-IR" dirty="0" smtClean="0">
              <a:latin typeface="Arial"/>
              <a:cs typeface="Arial"/>
            </a:endParaRPr>
          </a:p>
          <a:p>
            <a:pPr algn="r">
              <a:buNone/>
            </a:pPr>
            <a:r>
              <a:rPr lang="fa-IR" dirty="0" smtClean="0">
                <a:latin typeface="Arial"/>
                <a:cs typeface="Arial"/>
              </a:rPr>
              <a:t>		ژنیکوماستی ندارد </a:t>
            </a:r>
          </a:p>
          <a:p>
            <a:pPr algn="r">
              <a:buNone/>
            </a:pPr>
            <a:r>
              <a:rPr lang="fa-IR" b="1" dirty="0" smtClean="0">
                <a:latin typeface="Arial"/>
                <a:cs typeface="Arial"/>
              </a:rPr>
              <a:t>شکم و لگن:</a:t>
            </a:r>
          </a:p>
          <a:p>
            <a:pPr algn="r">
              <a:buNone/>
            </a:pPr>
            <a:r>
              <a:rPr lang="fa-IR" dirty="0" smtClean="0">
                <a:latin typeface="Arial"/>
                <a:cs typeface="Arial"/>
              </a:rPr>
              <a:t>استریا(-) </a:t>
            </a:r>
            <a:r>
              <a:rPr lang="fa-IR" dirty="0" smtClean="0">
                <a:latin typeface="Arial Rounded MT Bold" pitchFamily="34" charset="0"/>
              </a:rPr>
              <a:t>کبد 2 سانتی متر زیر لبه دنده ای لمس شد          </a:t>
            </a:r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</a:rPr>
              <a:t> Liver span:</a:t>
            </a: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</a:rPr>
              <a:t>    </a:t>
            </a:r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</a:rPr>
              <a:t>1</a:t>
            </a:r>
            <a:r>
              <a:rPr lang="fa-IR" b="1" dirty="0" smtClean="0">
                <a:solidFill>
                  <a:srgbClr val="002060"/>
                </a:solidFill>
                <a:latin typeface="Arial Rounded MT Bold" pitchFamily="34" charset="0"/>
              </a:rPr>
              <a:t>3</a:t>
            </a:r>
            <a:r>
              <a:rPr lang="en-US" dirty="0" smtClean="0">
                <a:solidFill>
                  <a:srgbClr val="002060"/>
                </a:solidFill>
                <a:latin typeface="Arial Rounded MT Bold" pitchFamily="34" charset="0"/>
              </a:rPr>
              <a:t>CM</a:t>
            </a:r>
            <a:r>
              <a:rPr lang="fa-IR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fa-IR" dirty="0" smtClean="0">
                <a:latin typeface="Arial Rounded MT Bold" pitchFamily="34" charset="0"/>
              </a:rPr>
              <a:t>             </a:t>
            </a:r>
            <a:endParaRPr lang="en-US" dirty="0" smtClean="0">
              <a:latin typeface="Arial Rounded MT Bold" pitchFamily="34" charset="0"/>
            </a:endParaRPr>
          </a:p>
          <a:p>
            <a:pPr algn="r">
              <a:buNone/>
            </a:pPr>
            <a:r>
              <a:rPr lang="fa-IR" dirty="0" smtClean="0">
                <a:latin typeface="Arial"/>
                <a:cs typeface="Arial"/>
              </a:rPr>
              <a:t>واپیگاستر  </a:t>
            </a:r>
            <a:r>
              <a:rPr lang="en-US" dirty="0" smtClean="0">
                <a:latin typeface="Arial"/>
                <a:cs typeface="Arial"/>
              </a:rPr>
              <a:t>RUQ</a:t>
            </a:r>
            <a:r>
              <a:rPr lang="fa-IR" dirty="0" smtClean="0">
                <a:latin typeface="Arial"/>
                <a:cs typeface="Arial"/>
              </a:rPr>
              <a:t> </a:t>
            </a:r>
            <a:r>
              <a:rPr lang="fa-IR" dirty="0" smtClean="0">
                <a:latin typeface="Arial Rounded MT Bold" pitchFamily="34" charset="0"/>
              </a:rPr>
              <a:t>تندرنس ژنرالیزه</a:t>
            </a:r>
            <a:r>
              <a:rPr lang="fa-IR" dirty="0" smtClean="0">
                <a:latin typeface="Arial"/>
                <a:cs typeface="Arial"/>
              </a:rPr>
              <a:t>  بخصوص در لمس عمقی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86400"/>
          </a:xfrm>
        </p:spPr>
        <p:txBody>
          <a:bodyPr anchor="t"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Vascular: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          </a:t>
            </a:r>
            <a:r>
              <a:rPr lang="fa-IR" sz="2400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Edema:</a:t>
            </a:r>
            <a:r>
              <a:rPr lang="fa-IR" sz="2400" dirty="0" smtClean="0">
                <a:solidFill>
                  <a:srgbClr val="002060"/>
                </a:solidFill>
                <a:latin typeface="Arial Rounded MT Bold" pitchFamily="34" charset="0"/>
              </a:rPr>
              <a:t> ++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LOWER EXTREMITY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             cyanosis:</a:t>
            </a:r>
            <a:r>
              <a:rPr lang="fa-IR" sz="2400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NONE      CLUBBING:</a:t>
            </a:r>
            <a:r>
              <a:rPr lang="fa-IR" sz="2400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NONE</a:t>
            </a:r>
          </a:p>
          <a:p>
            <a:pPr marL="0" indent="0">
              <a:buNone/>
            </a:pPr>
            <a:endParaRPr lang="en-US" sz="24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>
              <a:buNone/>
            </a:pPr>
            <a:endParaRPr lang="en-US" sz="2400" dirty="0">
              <a:solidFill>
                <a:srgbClr val="002060"/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Neurologic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MUSCLE FORCE    UPPER:4/5</a:t>
            </a: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                                     LOWER:4/5</a:t>
            </a:r>
          </a:p>
          <a:p>
            <a:pPr>
              <a:buNone/>
            </a:pPr>
            <a:endParaRPr lang="en-US" sz="24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>
              <a:buNone/>
            </a:pPr>
            <a:r>
              <a:rPr lang="en-US" sz="2400" dirty="0" err="1" smtClean="0">
                <a:solidFill>
                  <a:srgbClr val="002060"/>
                </a:solidFill>
                <a:latin typeface="Arial Rounded MT Bold" pitchFamily="34" charset="0"/>
              </a:rPr>
              <a:t>Psychologic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:</a:t>
            </a:r>
            <a:r>
              <a:rPr lang="fa-IR" sz="2400" dirty="0" smtClean="0">
                <a:solidFill>
                  <a:srgbClr val="002060"/>
                </a:solidFill>
                <a:latin typeface="Arial Rounded MT Bold" pitchFamily="34" charset="0"/>
              </a:rPr>
              <a:t>   </a:t>
            </a:r>
            <a:r>
              <a:rPr lang="en-US" sz="2400" dirty="0" smtClean="0">
                <a:solidFill>
                  <a:srgbClr val="002060"/>
                </a:solidFill>
                <a:latin typeface="Arial Rounded MT Bold" pitchFamily="34" charset="0"/>
              </a:rPr>
              <a:t>Depressive  mood</a:t>
            </a:r>
          </a:p>
          <a:p>
            <a:pPr>
              <a:buNone/>
            </a:pPr>
            <a:endParaRPr lang="en-US" sz="2400" dirty="0" smtClean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27232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CBC</a:t>
            </a:r>
          </a:p>
          <a:p>
            <a:pPr>
              <a:buNone/>
            </a:pPr>
            <a:r>
              <a:rPr lang="en-US" sz="2800" dirty="0" err="1" smtClean="0"/>
              <a:t>Wbc</a:t>
            </a:r>
            <a:r>
              <a:rPr lang="en-US" sz="2800" dirty="0" smtClean="0"/>
              <a:t>=7300     </a:t>
            </a:r>
            <a:r>
              <a:rPr lang="en-US" sz="2800" dirty="0" err="1" smtClean="0"/>
              <a:t>Hb</a:t>
            </a:r>
            <a:r>
              <a:rPr lang="en-US" sz="2800" dirty="0" smtClean="0"/>
              <a:t>=12.4   </a:t>
            </a:r>
            <a:r>
              <a:rPr lang="en-US" sz="2800" dirty="0" err="1" smtClean="0"/>
              <a:t>mcv</a:t>
            </a:r>
            <a:r>
              <a:rPr lang="en-US" sz="2800" dirty="0" smtClean="0"/>
              <a:t>=87 </a:t>
            </a:r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800" dirty="0" err="1" smtClean="0"/>
              <a:t>plt</a:t>
            </a:r>
            <a:r>
              <a:rPr lang="en-US" sz="2800" dirty="0" smtClean="0"/>
              <a:t>=76000-60000-55000-51000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INR=1         PT=13 sec        PTT=35sec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err="1" smtClean="0"/>
              <a:t>Bili</a:t>
            </a:r>
            <a:r>
              <a:rPr lang="en-US" sz="2800" dirty="0" smtClean="0"/>
              <a:t> total=3.2 – 4- 5.5- 6 – </a:t>
            </a:r>
            <a:r>
              <a:rPr lang="en-US" sz="2800" dirty="0" smtClean="0">
                <a:solidFill>
                  <a:srgbClr val="FF0000"/>
                </a:solidFill>
              </a:rPr>
              <a:t>3,5</a:t>
            </a:r>
          </a:p>
          <a:p>
            <a:pPr>
              <a:buNone/>
            </a:pPr>
            <a:r>
              <a:rPr lang="en-US" sz="2800" dirty="0" err="1" smtClean="0"/>
              <a:t>Bili</a:t>
            </a:r>
            <a:r>
              <a:rPr lang="en-US" sz="2800" dirty="0" smtClean="0"/>
              <a:t> direct=2- 2.5 -3 –2-1.5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1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dirty="0" smtClean="0"/>
              <a:t>. در بررسی فروردین 95 اندوسکوپی و کولونوسکوپی و تصویربرداری سونو و </a:t>
            </a:r>
            <a:r>
              <a:rPr lang="en-US" dirty="0" smtClean="0"/>
              <a:t>CT </a:t>
            </a:r>
            <a:r>
              <a:rPr lang="fa-IR" dirty="0" smtClean="0"/>
              <a:t>برای بیمار انجام شد </a:t>
            </a:r>
            <a:r>
              <a:rPr lang="fa-IR" dirty="0"/>
              <a:t>که شواهد به نفع متاستاز </a:t>
            </a:r>
            <a:r>
              <a:rPr lang="fa-IR" dirty="0" smtClean="0"/>
              <a:t>کبدی بوره </a:t>
            </a:r>
            <a:endParaRPr lang="en-US" dirty="0" smtClean="0"/>
          </a:p>
          <a:p>
            <a:pPr algn="r" rtl="1">
              <a:buNone/>
            </a:pPr>
            <a:r>
              <a:rPr lang="fa-IR" dirty="0" smtClean="0"/>
              <a:t>که توصیه به بیوپسی می شود ولی انجام نداده و پیگیری نمی کنند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87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LDH=870 -987 -</a:t>
            </a:r>
            <a:r>
              <a:rPr lang="en-US" dirty="0" smtClean="0">
                <a:solidFill>
                  <a:srgbClr val="FF0000"/>
                </a:solidFill>
              </a:rPr>
              <a:t>1156</a:t>
            </a:r>
          </a:p>
          <a:p>
            <a:r>
              <a:rPr lang="en-US" dirty="0" smtClean="0"/>
              <a:t>RETIC count=3.5 – 1.9 -1.5 -1.6</a:t>
            </a:r>
          </a:p>
          <a:p>
            <a:r>
              <a:rPr lang="en-US" sz="2400" dirty="0" err="1" smtClean="0"/>
              <a:t>Haptoglobin</a:t>
            </a:r>
            <a:r>
              <a:rPr lang="en-US" sz="2400" dirty="0" smtClean="0"/>
              <a:t>=0.13 g/l (0.3-2)</a:t>
            </a:r>
          </a:p>
          <a:p>
            <a:r>
              <a:rPr lang="en-US" dirty="0" smtClean="0"/>
              <a:t>Indirect combs=</a:t>
            </a:r>
            <a:r>
              <a:rPr lang="en-US" dirty="0" smtClean="0">
                <a:solidFill>
                  <a:schemeClr val="tx2"/>
                </a:solidFill>
              </a:rPr>
              <a:t>negative  </a:t>
            </a:r>
            <a:r>
              <a:rPr lang="en-US" dirty="0" smtClean="0"/>
              <a:t>direct combs=</a:t>
            </a:r>
            <a:r>
              <a:rPr lang="en-US" dirty="0" err="1" smtClean="0">
                <a:solidFill>
                  <a:schemeClr val="tx2"/>
                </a:solidFill>
              </a:rPr>
              <a:t>neg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AST=30   ALT=45   ALKP=250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3438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BUN=15  </a:t>
            </a:r>
            <a:r>
              <a:rPr lang="en-US" dirty="0" err="1" smtClean="0"/>
              <a:t>cr</a:t>
            </a:r>
            <a:r>
              <a:rPr lang="en-US" dirty="0" smtClean="0"/>
              <a:t>= 0.9 </a:t>
            </a:r>
          </a:p>
          <a:p>
            <a:pPr>
              <a:buNone/>
            </a:pPr>
            <a:r>
              <a:rPr lang="en-US" dirty="0" smtClean="0"/>
              <a:t>Na=135 </a:t>
            </a:r>
            <a:r>
              <a:rPr lang="en-US" dirty="0" err="1" smtClean="0"/>
              <a:t>meq</a:t>
            </a:r>
            <a:r>
              <a:rPr lang="en-US" dirty="0" smtClean="0"/>
              <a:t>/l    k=</a:t>
            </a:r>
            <a:r>
              <a:rPr lang="en-US" dirty="0" smtClean="0">
                <a:solidFill>
                  <a:srgbClr val="FF0000"/>
                </a:solidFill>
              </a:rPr>
              <a:t>2.3</a:t>
            </a:r>
            <a:r>
              <a:rPr lang="en-US" dirty="0" smtClean="0"/>
              <a:t> -2-2-2.2-3-3.1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pPr>
              <a:buNone/>
            </a:pPr>
            <a:r>
              <a:rPr lang="en-US" dirty="0" smtClean="0"/>
              <a:t>Ca=8.5 mg/dl   p=2.6   Mg=1.6 mg/dl</a:t>
            </a:r>
          </a:p>
          <a:p>
            <a:pPr>
              <a:buNone/>
            </a:pPr>
            <a:r>
              <a:rPr lang="en-US" dirty="0" smtClean="0"/>
              <a:t>LFT=NL  </a:t>
            </a:r>
          </a:p>
          <a:p>
            <a:pPr>
              <a:buNone/>
            </a:pPr>
            <a:r>
              <a:rPr lang="en-US" dirty="0" smtClean="0"/>
              <a:t>Albumin=3- 3- 2.9 - 3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بیوشیمی خون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0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TSH=0.5 </a:t>
            </a:r>
            <a:r>
              <a:rPr lang="en-US" sz="2800" dirty="0" err="1" smtClean="0"/>
              <a:t>miu</a:t>
            </a:r>
            <a:r>
              <a:rPr lang="en-US" sz="2800" dirty="0" smtClean="0"/>
              <a:t>/ml   T3=1 </a:t>
            </a:r>
            <a:r>
              <a:rPr lang="en-US" sz="2800" dirty="0" err="1" smtClean="0"/>
              <a:t>ng</a:t>
            </a:r>
            <a:r>
              <a:rPr lang="en-US" sz="2800" dirty="0" smtClean="0"/>
              <a:t>/dl  T4=7.3 </a:t>
            </a:r>
            <a:r>
              <a:rPr lang="en-US" sz="2800" dirty="0" err="1" smtClean="0"/>
              <a:t>micg</a:t>
            </a:r>
            <a:r>
              <a:rPr lang="en-US" sz="2800" dirty="0" smtClean="0"/>
              <a:t>/dl</a:t>
            </a:r>
          </a:p>
          <a:p>
            <a:r>
              <a:rPr lang="en-US" sz="2800" dirty="0" smtClean="0"/>
              <a:t>T3RU=33</a:t>
            </a:r>
          </a:p>
          <a:p>
            <a:r>
              <a:rPr lang="en-US" sz="2800" dirty="0" smtClean="0"/>
              <a:t>CORTISOL-Ur=</a:t>
            </a:r>
            <a:r>
              <a:rPr lang="en-US" sz="2800" dirty="0" smtClean="0">
                <a:solidFill>
                  <a:srgbClr val="FF0000"/>
                </a:solidFill>
              </a:rPr>
              <a:t>428</a:t>
            </a:r>
            <a:r>
              <a:rPr lang="en-US" sz="2800" dirty="0" smtClean="0"/>
              <a:t> </a:t>
            </a:r>
            <a:r>
              <a:rPr lang="en-US" sz="2800" dirty="0" err="1" smtClean="0"/>
              <a:t>micg</a:t>
            </a:r>
            <a:r>
              <a:rPr lang="en-US" sz="2800" dirty="0" smtClean="0"/>
              <a:t>/24h(3.5-142)</a:t>
            </a:r>
          </a:p>
          <a:p>
            <a:r>
              <a:rPr lang="en-US" sz="2800" dirty="0" smtClean="0"/>
              <a:t>CORTISOL-AM=</a:t>
            </a:r>
            <a:r>
              <a:rPr lang="en-US" sz="2800" dirty="0" smtClean="0">
                <a:solidFill>
                  <a:srgbClr val="FF0000"/>
                </a:solidFill>
              </a:rPr>
              <a:t>667.8</a:t>
            </a:r>
            <a:r>
              <a:rPr lang="en-US" sz="2800" dirty="0" smtClean="0"/>
              <a:t> </a:t>
            </a:r>
            <a:r>
              <a:rPr lang="en-US" sz="2800" dirty="0" err="1" smtClean="0"/>
              <a:t>ng</a:t>
            </a:r>
            <a:r>
              <a:rPr lang="en-US" sz="2800" dirty="0" smtClean="0"/>
              <a:t>/ml </a:t>
            </a:r>
          </a:p>
          <a:p>
            <a:r>
              <a:rPr lang="en-US" sz="2800" dirty="0" smtClean="0"/>
              <a:t>CORTISOL After ODST: 686.2 </a:t>
            </a:r>
            <a:r>
              <a:rPr lang="en-US" sz="2800" dirty="0" err="1" smtClean="0"/>
              <a:t>ng</a:t>
            </a:r>
            <a:r>
              <a:rPr lang="en-US" sz="2800" dirty="0" smtClean="0"/>
              <a:t>/ml</a:t>
            </a:r>
          </a:p>
          <a:p>
            <a:r>
              <a:rPr lang="en-US" sz="2800" dirty="0" smtClean="0"/>
              <a:t>ACTH=</a:t>
            </a:r>
            <a:r>
              <a:rPr lang="en-US" sz="2800" dirty="0" smtClean="0">
                <a:solidFill>
                  <a:srgbClr val="FF0000"/>
                </a:solidFill>
              </a:rPr>
              <a:t>119</a:t>
            </a:r>
            <a:r>
              <a:rPr lang="en-US" sz="2800" dirty="0" smtClean="0"/>
              <a:t> pg/ml</a:t>
            </a:r>
          </a:p>
          <a:p>
            <a:r>
              <a:rPr lang="en-US" sz="2800" dirty="0" smtClean="0"/>
              <a:t>5HIAA POSITIVE Per 24 h</a:t>
            </a: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ازمایشات هورمونال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17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BC=no growth</a:t>
            </a:r>
          </a:p>
          <a:p>
            <a:r>
              <a:rPr lang="en-US" dirty="0" smtClean="0"/>
              <a:t>UC=no growth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کشت 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1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Urine Analysis </a:t>
            </a:r>
          </a:p>
          <a:p>
            <a:r>
              <a:rPr lang="en-US" dirty="0" smtClean="0"/>
              <a:t>Ph=7   glucose=2+  </a:t>
            </a:r>
            <a:r>
              <a:rPr lang="en-US" dirty="0" err="1" smtClean="0"/>
              <a:t>urobili</a:t>
            </a:r>
            <a:r>
              <a:rPr lang="en-US" dirty="0" smtClean="0"/>
              <a:t>=+++ </a:t>
            </a:r>
          </a:p>
          <a:p>
            <a:r>
              <a:rPr lang="en-US" dirty="0" err="1" smtClean="0"/>
              <a:t>Wbc</a:t>
            </a:r>
            <a:r>
              <a:rPr lang="en-US" dirty="0" smtClean="0"/>
              <a:t>=4-6  RBC=1-2    </a:t>
            </a:r>
            <a:r>
              <a:rPr lang="en-US" dirty="0" err="1" smtClean="0"/>
              <a:t>bact</a:t>
            </a:r>
            <a:r>
              <a:rPr lang="en-US" dirty="0" smtClean="0"/>
              <a:t>=not seen</a:t>
            </a:r>
          </a:p>
          <a:p>
            <a:endParaRPr lang="en-US" dirty="0" smtClean="0"/>
          </a:p>
          <a:p>
            <a:r>
              <a:rPr lang="en-US" dirty="0" smtClean="0"/>
              <a:t>HBA1C= 6.9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ABG</a:t>
            </a:r>
            <a:r>
              <a:rPr lang="en-US" dirty="0" smtClean="0"/>
              <a:t>  PH=7.47  PCO2=28  </a:t>
            </a:r>
            <a:r>
              <a:rPr lang="en-US" dirty="0" smtClean="0">
                <a:solidFill>
                  <a:srgbClr val="FF0000"/>
                </a:solidFill>
              </a:rPr>
              <a:t>HCO3=28</a:t>
            </a:r>
            <a:r>
              <a:rPr lang="en-US" dirty="0" smtClean="0"/>
              <a:t>  PO2=42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0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95/06/18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62321946"/>
              </p:ext>
            </p:extLst>
          </p:nvPr>
        </p:nvGraphicFramePr>
        <p:xfrm>
          <a:off x="1447800" y="1828800"/>
          <a:ext cx="7521576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0394"/>
                <a:gridCol w="1880394"/>
                <a:gridCol w="1880394"/>
                <a:gridCol w="18803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Uric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</a:t>
                      </a:r>
                      <a:r>
                        <a:rPr lang="en-US" dirty="0" smtClean="0"/>
                        <a:t>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</a:t>
                      </a:r>
                      <a:r>
                        <a:rPr lang="en-US" dirty="0" smtClean="0"/>
                        <a:t>/l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5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95/06/20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13365077"/>
              </p:ext>
            </p:extLst>
          </p:nvPr>
        </p:nvGraphicFramePr>
        <p:xfrm>
          <a:off x="1295400" y="1371600"/>
          <a:ext cx="7521576" cy="4820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0394"/>
                <a:gridCol w="1880394"/>
                <a:gridCol w="1880394"/>
                <a:gridCol w="188039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ALP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232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98-279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alb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3.5-5.2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Bil.T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3.3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mg/dl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Bil.D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mg/dl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LDH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1156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Iu</a:t>
                      </a:r>
                      <a:r>
                        <a:rPr lang="en-US" b="1" dirty="0" smtClean="0"/>
                        <a:t>/L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200-400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HbA1c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6.9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gr/dl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Amylase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Iu</a:t>
                      </a:r>
                      <a:r>
                        <a:rPr lang="en-US" b="1" dirty="0" smtClean="0"/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Up to100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lipase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Iu</a:t>
                      </a:r>
                      <a:r>
                        <a:rPr lang="en-US" b="1" dirty="0" smtClean="0"/>
                        <a:t>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Up to 60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TSH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5.5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smtClean="0"/>
                        <a:t>mIu</a:t>
                      </a:r>
                      <a:r>
                        <a:rPr lang="en-US" b="1" dirty="0" smtClean="0"/>
                        <a:t>/ml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0.32-5.2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7.3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micg</a:t>
                      </a:r>
                      <a:r>
                        <a:rPr lang="en-US" b="1" dirty="0" smtClean="0"/>
                        <a:t>/dl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4.5-12.7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9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/>
              <a:t>Labratort</a:t>
            </a:r>
            <a:r>
              <a:rPr lang="en-US" sz="3600" dirty="0" smtClean="0"/>
              <a:t> Test arrangement</a:t>
            </a:r>
            <a:br>
              <a:rPr lang="en-US" sz="3600" dirty="0" smtClean="0"/>
            </a:br>
            <a:r>
              <a:rPr lang="en-US" sz="3600" dirty="0" smtClean="0"/>
              <a:t>from 95.6.21- 7.3</a:t>
            </a:r>
            <a:endParaRPr lang="fa-IR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1898542"/>
              </p:ext>
            </p:extLst>
          </p:nvPr>
        </p:nvGraphicFramePr>
        <p:xfrm>
          <a:off x="1521953" y="1417638"/>
          <a:ext cx="7622047" cy="52879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6308"/>
                <a:gridCol w="513979"/>
                <a:gridCol w="640080"/>
                <a:gridCol w="655320"/>
                <a:gridCol w="609600"/>
                <a:gridCol w="609600"/>
                <a:gridCol w="563880"/>
                <a:gridCol w="594360"/>
                <a:gridCol w="685800"/>
                <a:gridCol w="716280"/>
                <a:gridCol w="546593"/>
                <a:gridCol w="840247"/>
              </a:tblGrid>
              <a:tr h="375873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7.4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7.3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7.1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K</a:t>
                      </a:r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Na</a:t>
                      </a:r>
                      <a:endParaRPr lang="fa-IR" dirty="0"/>
                    </a:p>
                  </a:txBody>
                  <a:tcPr/>
                </a:tc>
              </a:tr>
              <a:tr h="607575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Mg</a:t>
                      </a:r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4.3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5.9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5.8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Bili</a:t>
                      </a:r>
                      <a:r>
                        <a:rPr lang="en-US" dirty="0" smtClean="0"/>
                        <a:t> T</a:t>
                      </a:r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Bili</a:t>
                      </a:r>
                      <a:r>
                        <a:rPr lang="en-US" baseline="0" dirty="0" smtClean="0"/>
                        <a:t> D</a:t>
                      </a:r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64876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7.1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6.24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6.20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6.16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648767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7.47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7.58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7.56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7.56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PH</a:t>
                      </a:r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PCO2</a:t>
                      </a:r>
                      <a:endParaRPr lang="fa-IR" dirty="0"/>
                    </a:p>
                  </a:txBody>
                  <a:tcPr/>
                </a:tc>
              </a:tr>
              <a:tr h="375873"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HCO3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1451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79711"/>
            <a:ext cx="7672197" cy="629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189" y="152400"/>
            <a:ext cx="8649025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5715000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/>
              <a:t>پیشرفت علایم از</a:t>
            </a:r>
            <a:r>
              <a:rPr lang="fa-IR" dirty="0" smtClean="0">
                <a:latin typeface="Arial"/>
                <a:cs typeface="Arial"/>
              </a:rPr>
              <a:t>٢،٥ماه قبل به صورت: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>
                <a:latin typeface="Arial"/>
                <a:cs typeface="Arial"/>
              </a:rPr>
              <a:t>تورم اندام تحتانی و صورت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>
                <a:latin typeface="Arial"/>
                <a:cs typeface="Arial"/>
              </a:rPr>
              <a:t>پرنوشی،پر ادراری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>
                <a:latin typeface="Arial"/>
                <a:cs typeface="Arial"/>
              </a:rPr>
              <a:t>تشدید ضعف عضلانی و افسردگی(اختلال در فعالیت روزمره)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 smtClean="0">
                <a:latin typeface="Arial"/>
                <a:cs typeface="Arial"/>
              </a:rPr>
              <a:t>کاهش وزن حدود ۲۰کیلو گرم طی یکسال(به دلیل ترس از غذا خوردن و تشدید درد شکمی)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0"/>
            <a:ext cx="7927086" cy="685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Endo </a:t>
            </a:r>
            <a:r>
              <a:rPr lang="en-US" dirty="0" err="1" smtClean="0"/>
              <a:t>sonography</a:t>
            </a:r>
            <a:r>
              <a:rPr lang="en-US" dirty="0" smtClean="0"/>
              <a:t> report</a:t>
            </a:r>
            <a:br>
              <a:rPr lang="en-US" dirty="0" smtClean="0"/>
            </a:br>
            <a:r>
              <a:rPr lang="en-US" dirty="0" smtClean="0"/>
              <a:t>95.7.4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Pancrease was normal in body and neck and </a:t>
            </a:r>
            <a:r>
              <a:rPr lang="en-US" dirty="0" err="1" smtClean="0"/>
              <a:t>head.there</a:t>
            </a:r>
            <a:r>
              <a:rPr lang="en-US" dirty="0" smtClean="0"/>
              <a:t> was a </a:t>
            </a:r>
            <a:r>
              <a:rPr lang="en-US" b="1" u="sng" dirty="0" err="1" smtClean="0"/>
              <a:t>hypoechoic</a:t>
            </a:r>
            <a:r>
              <a:rPr lang="en-US" b="1" u="sng" dirty="0" smtClean="0"/>
              <a:t> lesion in tail of </a:t>
            </a:r>
            <a:r>
              <a:rPr lang="en-US" b="1" u="sng" dirty="0" err="1" smtClean="0"/>
              <a:t>pancrease</a:t>
            </a:r>
            <a:r>
              <a:rPr lang="en-US" b="1" u="sng" dirty="0" smtClean="0"/>
              <a:t> </a:t>
            </a:r>
            <a:r>
              <a:rPr lang="en-US" dirty="0" smtClean="0"/>
              <a:t>about 21*23 mm.</a:t>
            </a:r>
          </a:p>
          <a:p>
            <a:r>
              <a:rPr lang="en-US" dirty="0" smtClean="0"/>
              <a:t>Liver was </a:t>
            </a:r>
            <a:r>
              <a:rPr lang="en-US" dirty="0" err="1" smtClean="0"/>
              <a:t>heteroechoic</a:t>
            </a:r>
            <a:r>
              <a:rPr lang="en-US" dirty="0" smtClean="0"/>
              <a:t> with </a:t>
            </a:r>
            <a:r>
              <a:rPr lang="en-US" b="1" u="sng" dirty="0" smtClean="0"/>
              <a:t>multiple </a:t>
            </a:r>
            <a:r>
              <a:rPr lang="en-US" b="1" u="sng" dirty="0" err="1" smtClean="0"/>
              <a:t>hypoechoic</a:t>
            </a:r>
            <a:r>
              <a:rPr lang="en-US" b="1" u="sng" dirty="0" smtClean="0"/>
              <a:t> mass with different size</a:t>
            </a:r>
          </a:p>
          <a:p>
            <a:r>
              <a:rPr lang="en-US" dirty="0" smtClean="0"/>
              <a:t>There was ascites around </a:t>
            </a:r>
            <a:r>
              <a:rPr lang="en-US" dirty="0" err="1" smtClean="0"/>
              <a:t>pancrease</a:t>
            </a:r>
            <a:r>
              <a:rPr lang="en-US" dirty="0" smtClean="0"/>
              <a:t> tail</a:t>
            </a:r>
          </a:p>
          <a:p>
            <a:r>
              <a:rPr lang="en-US" dirty="0" smtClean="0"/>
              <a:t>Collateral vessel in </a:t>
            </a:r>
            <a:r>
              <a:rPr lang="en-US" dirty="0" err="1" smtClean="0"/>
              <a:t>peripancreatic</a:t>
            </a:r>
            <a:r>
              <a:rPr lang="en-US" dirty="0" smtClean="0"/>
              <a:t> and </a:t>
            </a:r>
            <a:r>
              <a:rPr lang="en-US" dirty="0" err="1" smtClean="0"/>
              <a:t>periportal</a:t>
            </a:r>
            <a:r>
              <a:rPr lang="en-US" dirty="0" smtClean="0"/>
              <a:t> area was seen. PV was 18 mm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8151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86400"/>
          </a:xfrm>
        </p:spPr>
        <p:txBody>
          <a:bodyPr anchor="t">
            <a:normAutofit/>
          </a:bodyPr>
          <a:lstStyle/>
          <a:p>
            <a:pPr algn="r">
              <a:buNone/>
            </a:pPr>
            <a:r>
              <a:rPr lang="en-US" sz="3200" dirty="0" smtClean="0">
                <a:solidFill>
                  <a:srgbClr val="002060"/>
                </a:solidFill>
                <a:latin typeface="Arial Rounded MT Bold" pitchFamily="34" charset="0"/>
              </a:rPr>
              <a:t>: Problem list and summary</a:t>
            </a:r>
            <a:endParaRPr lang="fa-IR" sz="32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بیمار اقای 40 ساله </a:t>
            </a:r>
            <a:endParaRPr lang="en-US" sz="32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ضایعات متاستاتیک کبد </a:t>
            </a:r>
            <a:endParaRPr lang="en-US" sz="32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شروع اخیر دیابت </a:t>
            </a: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ضعف  عمومی و عضالانی </a:t>
            </a: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و فشارخون بالا </a:t>
            </a:r>
            <a:endParaRPr lang="en-US" sz="32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آلکالوز متابولیک </a:t>
            </a: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هیپوکالمی مقاوم </a:t>
            </a:r>
            <a:endParaRPr lang="en-US" sz="32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pPr algn="r">
              <a:buNone/>
            </a:pPr>
            <a:r>
              <a:rPr lang="fa-IR" sz="3200" dirty="0" smtClean="0">
                <a:solidFill>
                  <a:srgbClr val="002060"/>
                </a:solidFill>
                <a:latin typeface="Arial Rounded MT Bold" pitchFamily="34" charset="0"/>
              </a:rPr>
              <a:t>کورتیزول بالا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477899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                </a:t>
            </a:r>
            <a:r>
              <a:rPr lang="en-US" sz="8800" dirty="0" smtClean="0"/>
              <a:t>Thank -you</a:t>
            </a:r>
            <a:endParaRPr lang="fa-IR" sz="8800" dirty="0"/>
          </a:p>
        </p:txBody>
      </p:sp>
    </p:spTree>
    <p:extLst>
      <p:ext uri="{BB962C8B-B14F-4D97-AF65-F5344CB8AC3E}">
        <p14:creationId xmlns:p14="http://schemas.microsoft.com/office/powerpoint/2010/main" val="9332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09600"/>
            <a:ext cx="7498080" cy="56388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US guided </a:t>
            </a:r>
            <a:r>
              <a:rPr lang="en-US" b="1" dirty="0" err="1" smtClean="0"/>
              <a:t>Bx</a:t>
            </a:r>
            <a:endParaRPr lang="en-US" b="1" dirty="0" smtClean="0"/>
          </a:p>
          <a:p>
            <a:pPr algn="ctr" rtl="1">
              <a:buNone/>
            </a:pPr>
            <a:r>
              <a:rPr lang="fa-IR" dirty="0" smtClean="0"/>
              <a:t>از ضایعات کبدی در بیمارستان نمازی</a:t>
            </a:r>
          </a:p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endParaRPr lang="fa-IR" dirty="0" smtClean="0"/>
          </a:p>
          <a:p>
            <a:pPr algn="ctr" rtl="1">
              <a:buNone/>
            </a:pPr>
            <a:r>
              <a:rPr lang="en-US" b="1" u="sng" dirty="0" smtClean="0"/>
              <a:t>metastatic moderately differentiated carcinoma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5181600" y="1981200"/>
            <a:ext cx="1524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 بیمار مراجعه </a:t>
            </a:r>
            <a:r>
              <a:rPr lang="fa-IR" dirty="0"/>
              <a:t>مجدد در تاریخ 95.6.10 به بیمارستان شیراز می کنند و در انجا بیوپسی از </a:t>
            </a:r>
          </a:p>
          <a:p>
            <a:pPr marL="82296" indent="0" algn="r" rtl="1">
              <a:buNone/>
            </a:pPr>
            <a:r>
              <a:rPr lang="fa-IR" dirty="0" smtClean="0"/>
              <a:t>ضایعات کبدی تحت گاید سونوگرافی برای بیمار انجام می گیرد با گزارش </a:t>
            </a:r>
            <a:r>
              <a:rPr lang="en-US" b="1" u="sng" dirty="0" smtClean="0"/>
              <a:t>metastatic moderately differentiated carcinoma</a:t>
            </a:r>
            <a:endParaRPr lang="fa-IR" b="1" u="sng" dirty="0" smtClean="0"/>
          </a:p>
          <a:p>
            <a:pPr algn="r" rtl="1"/>
            <a:r>
              <a:rPr lang="fa-IR" b="1" dirty="0" smtClean="0"/>
              <a:t>که جهت رد تومور نوراندوکرین توصیه به </a:t>
            </a:r>
            <a:r>
              <a:rPr lang="en-US" b="1" dirty="0" smtClean="0"/>
              <a:t>IHC </a:t>
            </a:r>
            <a:r>
              <a:rPr lang="fa-IR" b="1" dirty="0" smtClean="0"/>
              <a:t>می شود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6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Immunohistochemistry Report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Chromogranin</a:t>
            </a:r>
            <a:r>
              <a:rPr lang="en-US" sz="2800" dirty="0" smtClean="0"/>
              <a:t>      positive</a:t>
            </a:r>
          </a:p>
          <a:p>
            <a:r>
              <a:rPr lang="en-US" sz="2800" dirty="0" err="1" smtClean="0"/>
              <a:t>Cytoceratin</a:t>
            </a:r>
            <a:r>
              <a:rPr lang="en-US" sz="2800" dirty="0" smtClean="0"/>
              <a:t>          positive</a:t>
            </a:r>
          </a:p>
          <a:p>
            <a:r>
              <a:rPr lang="en-US" sz="2800" dirty="0" err="1" smtClean="0"/>
              <a:t>Cytoceratin</a:t>
            </a:r>
            <a:r>
              <a:rPr lang="en-US" sz="2800" dirty="0" smtClean="0"/>
              <a:t> 20      Negative</a:t>
            </a:r>
          </a:p>
          <a:p>
            <a:r>
              <a:rPr lang="en-US" sz="2800" dirty="0" err="1" smtClean="0"/>
              <a:t>Cytoceratin</a:t>
            </a:r>
            <a:r>
              <a:rPr lang="en-US" sz="2800" dirty="0" smtClean="0"/>
              <a:t>  7       Negative</a:t>
            </a:r>
          </a:p>
          <a:p>
            <a:r>
              <a:rPr lang="en-US" sz="2800" dirty="0" smtClean="0"/>
              <a:t>K1 67                  less than 2percent of cells</a:t>
            </a:r>
          </a:p>
          <a:p>
            <a:r>
              <a:rPr lang="en-US" sz="2800" dirty="0" err="1" smtClean="0"/>
              <a:t>Synaptophysin</a:t>
            </a:r>
            <a:r>
              <a:rPr lang="en-US" sz="2800" dirty="0" smtClean="0"/>
              <a:t>          Positive</a:t>
            </a:r>
          </a:p>
          <a:p>
            <a:r>
              <a:rPr lang="en-US" dirty="0" smtClean="0"/>
              <a:t>Final Diagnosis—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    Neuroendocrine </a:t>
            </a:r>
            <a:r>
              <a:rPr lang="en-US" b="1" u="sng" dirty="0" err="1" smtClean="0">
                <a:solidFill>
                  <a:srgbClr val="FF0000"/>
                </a:solidFill>
              </a:rPr>
              <a:t>tumor,low</a:t>
            </a:r>
            <a:r>
              <a:rPr lang="en-US" b="1" u="sng" dirty="0" smtClean="0">
                <a:solidFill>
                  <a:srgbClr val="FF0000"/>
                </a:solidFill>
              </a:rPr>
              <a:t> grade</a:t>
            </a:r>
          </a:p>
          <a:p>
            <a:endParaRPr lang="en-US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7665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13542" r="7292" b="8333"/>
          <a:stretch>
            <a:fillRect/>
          </a:stretch>
        </p:blipFill>
        <p:spPr bwMode="auto">
          <a:xfrm>
            <a:off x="838200" y="59932"/>
            <a:ext cx="8067040" cy="6798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982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سونوگرافی 95.1.17</a:t>
            </a:r>
            <a:endParaRPr lang="en-US" dirty="0" smtClean="0"/>
          </a:p>
          <a:p>
            <a:pPr algn="r" rtl="1"/>
            <a:r>
              <a:rPr lang="fa-IR" dirty="0" smtClean="0"/>
              <a:t>کبد دارای اسپن 129 میلی متر  با تصویر ضایعات متعدد هیپراکو دارای اجزا کیستیک داخلی درون کبد مشاهده می شود که می تواند مطرح کننده متاستاز های </a:t>
            </a:r>
            <a:r>
              <a:rPr lang="en-US" dirty="0" smtClean="0"/>
              <a:t>SOLID </a:t>
            </a:r>
            <a:r>
              <a:rPr lang="fa-IR" dirty="0" smtClean="0"/>
              <a:t>و کیستیک باشد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318</TotalTime>
  <Words>1010</Words>
  <Application>Microsoft Office PowerPoint</Application>
  <PresentationFormat>On-screen Show (4:3)</PresentationFormat>
  <Paragraphs>369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3" baseType="lpstr">
      <vt:lpstr>Aharoni</vt:lpstr>
      <vt:lpstr>Arial</vt:lpstr>
      <vt:lpstr>Arial Rounded MT Bold</vt:lpstr>
      <vt:lpstr>Calibri</vt:lpstr>
      <vt:lpstr>Gill Sans MT</vt:lpstr>
      <vt:lpstr>Majalla UI</vt:lpstr>
      <vt:lpstr>Verdana</vt:lpstr>
      <vt:lpstr>Wingdings</vt:lpstr>
      <vt:lpstr>Wingdings 2</vt:lpstr>
      <vt:lpstr>Solstice</vt:lpstr>
      <vt:lpstr>    مشخصات بیمار:   آقای اسداله احمدی   ۴۰ساله   اهل تبریز ساکن تهران    متاهل و دارای دو فرزند                     کارمند دیپلمه</vt:lpstr>
      <vt:lpstr>    شکایت اصلی:درد شکم ،ضعف و بی حالی                   </vt:lpstr>
      <vt:lpstr>PowerPoint Presentation</vt:lpstr>
      <vt:lpstr>PowerPoint Presentation</vt:lpstr>
      <vt:lpstr>PowerPoint Presentation</vt:lpstr>
      <vt:lpstr>PowerPoint Presentation</vt:lpstr>
      <vt:lpstr>Immunohistochemistry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95/01/17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95/06/07</vt:lpstr>
      <vt:lpstr>PowerPoint Presentation</vt:lpstr>
      <vt:lpstr>PowerPoint Presentation</vt:lpstr>
      <vt:lpstr>معاینه بالینی</vt:lpstr>
      <vt:lpstr>PowerPoint Presentation</vt:lpstr>
      <vt:lpstr>PowerPoint Presentation</vt:lpstr>
      <vt:lpstr>Lab data</vt:lpstr>
      <vt:lpstr>PowerPoint Presentation</vt:lpstr>
      <vt:lpstr>بیوشیمی خون</vt:lpstr>
      <vt:lpstr>ازمایشات هورمونال</vt:lpstr>
      <vt:lpstr>کشت ها</vt:lpstr>
      <vt:lpstr>PowerPoint Presentation</vt:lpstr>
      <vt:lpstr>95/06/18</vt:lpstr>
      <vt:lpstr>95/06/20</vt:lpstr>
      <vt:lpstr>Labratort Test arrangement from 95.6.21- 7.3</vt:lpstr>
      <vt:lpstr>PowerPoint Presentation</vt:lpstr>
      <vt:lpstr>PowerPoint Presentation</vt:lpstr>
      <vt:lpstr>PowerPoint Presentation</vt:lpstr>
      <vt:lpstr>Endo sonography report 95.7.4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مشخصات بیمار:  آقای اسداله احمدی  40ساله   اهل تبریز ساکن تهران    متاهل و دارای دو فرزند                       دیپ</dc:title>
  <dc:creator>Boshra</dc:creator>
  <cp:lastModifiedBy>Saloon3</cp:lastModifiedBy>
  <cp:revision>51</cp:revision>
  <dcterms:created xsi:type="dcterms:W3CDTF">2016-09-23T15:28:32Z</dcterms:created>
  <dcterms:modified xsi:type="dcterms:W3CDTF">2016-09-26T06:25:21Z</dcterms:modified>
</cp:coreProperties>
</file>