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7" r:id="rId1"/>
  </p:sldMasterIdLst>
  <p:notesMasterIdLst>
    <p:notesMasterId r:id="rId197"/>
  </p:notesMasterIdLst>
  <p:sldIdLst>
    <p:sldId id="256" r:id="rId2"/>
    <p:sldId id="852" r:id="rId3"/>
    <p:sldId id="699" r:id="rId4"/>
    <p:sldId id="1076" r:id="rId5"/>
    <p:sldId id="1342" r:id="rId6"/>
    <p:sldId id="1343" r:id="rId7"/>
    <p:sldId id="1075" r:id="rId8"/>
    <p:sldId id="1336" r:id="rId9"/>
    <p:sldId id="1019" r:id="rId10"/>
    <p:sldId id="1038" r:id="rId11"/>
    <p:sldId id="1099" r:id="rId12"/>
    <p:sldId id="1100" r:id="rId13"/>
    <p:sldId id="1101" r:id="rId14"/>
    <p:sldId id="1102" r:id="rId15"/>
    <p:sldId id="1074" r:id="rId16"/>
    <p:sldId id="961" r:id="rId17"/>
    <p:sldId id="1344" r:id="rId18"/>
    <p:sldId id="1341" r:id="rId19"/>
    <p:sldId id="1029" r:id="rId20"/>
    <p:sldId id="1030" r:id="rId21"/>
    <p:sldId id="1032" r:id="rId22"/>
    <p:sldId id="1373" r:id="rId23"/>
    <p:sldId id="1033" r:id="rId24"/>
    <p:sldId id="1034" r:id="rId25"/>
    <p:sldId id="1035" r:id="rId26"/>
    <p:sldId id="1036" r:id="rId27"/>
    <p:sldId id="1339" r:id="rId28"/>
    <p:sldId id="1108" r:id="rId29"/>
    <p:sldId id="1078" r:id="rId30"/>
    <p:sldId id="1080" r:id="rId31"/>
    <p:sldId id="1079" r:id="rId32"/>
    <p:sldId id="1081" r:id="rId33"/>
    <p:sldId id="1082" r:id="rId34"/>
    <p:sldId id="1083" r:id="rId35"/>
    <p:sldId id="807" r:id="rId36"/>
    <p:sldId id="1144" r:id="rId37"/>
    <p:sldId id="812" r:id="rId38"/>
    <p:sldId id="1347" r:id="rId39"/>
    <p:sldId id="1213" r:id="rId40"/>
    <p:sldId id="1349" r:id="rId41"/>
    <p:sldId id="1169" r:id="rId42"/>
    <p:sldId id="1066" r:id="rId43"/>
    <p:sldId id="1143" r:id="rId44"/>
    <p:sldId id="1146" r:id="rId45"/>
    <p:sldId id="1147" r:id="rId46"/>
    <p:sldId id="1176" r:id="rId47"/>
    <p:sldId id="1161" r:id="rId48"/>
    <p:sldId id="1152" r:id="rId49"/>
    <p:sldId id="1157" r:id="rId50"/>
    <p:sldId id="1150" r:id="rId51"/>
    <p:sldId id="895" r:id="rId52"/>
    <p:sldId id="1180" r:id="rId53"/>
    <p:sldId id="1181" r:id="rId54"/>
    <p:sldId id="1182" r:id="rId55"/>
    <p:sldId id="896" r:id="rId56"/>
    <p:sldId id="1191" r:id="rId57"/>
    <p:sldId id="1194" r:id="rId58"/>
    <p:sldId id="1195" r:id="rId59"/>
    <p:sldId id="1205" r:id="rId60"/>
    <p:sldId id="1353" r:id="rId61"/>
    <p:sldId id="1355" r:id="rId62"/>
    <p:sldId id="1352" r:id="rId63"/>
    <p:sldId id="1206" r:id="rId64"/>
    <p:sldId id="1184" r:id="rId65"/>
    <p:sldId id="1358" r:id="rId66"/>
    <p:sldId id="1199" r:id="rId67"/>
    <p:sldId id="1200" r:id="rId68"/>
    <p:sldId id="1224" r:id="rId69"/>
    <p:sldId id="1215" r:id="rId70"/>
    <p:sldId id="1225" r:id="rId71"/>
    <p:sldId id="1236" r:id="rId72"/>
    <p:sldId id="1239" r:id="rId73"/>
    <p:sldId id="1359" r:id="rId74"/>
    <p:sldId id="1226" r:id="rId75"/>
    <p:sldId id="1216" r:id="rId76"/>
    <p:sldId id="1217" r:id="rId77"/>
    <p:sldId id="1207" r:id="rId78"/>
    <p:sldId id="1258" r:id="rId79"/>
    <p:sldId id="1231" r:id="rId80"/>
    <p:sldId id="1232" r:id="rId81"/>
    <p:sldId id="1197" r:id="rId82"/>
    <p:sldId id="1208" r:id="rId83"/>
    <p:sldId id="1209" r:id="rId84"/>
    <p:sldId id="1204" r:id="rId85"/>
    <p:sldId id="1046" r:id="rId86"/>
    <p:sldId id="901" r:id="rId87"/>
    <p:sldId id="1243" r:id="rId88"/>
    <p:sldId id="1366" r:id="rId89"/>
    <p:sldId id="1365" r:id="rId90"/>
    <p:sldId id="902" r:id="rId91"/>
    <p:sldId id="1245" r:id="rId92"/>
    <p:sldId id="903" r:id="rId93"/>
    <p:sldId id="1247" r:id="rId94"/>
    <p:sldId id="1248" r:id="rId95"/>
    <p:sldId id="905" r:id="rId96"/>
    <p:sldId id="1249" r:id="rId97"/>
    <p:sldId id="1251" r:id="rId98"/>
    <p:sldId id="1262" r:id="rId99"/>
    <p:sldId id="1367" r:id="rId100"/>
    <p:sldId id="1256" r:id="rId101"/>
    <p:sldId id="1273" r:id="rId102"/>
    <p:sldId id="906" r:id="rId103"/>
    <p:sldId id="1264" r:id="rId104"/>
    <p:sldId id="1265" r:id="rId105"/>
    <p:sldId id="1372" r:id="rId106"/>
    <p:sldId id="1271" r:id="rId107"/>
    <p:sldId id="1306" r:id="rId108"/>
    <p:sldId id="1272" r:id="rId109"/>
    <p:sldId id="1266" r:id="rId110"/>
    <p:sldId id="1275" r:id="rId111"/>
    <p:sldId id="1277" r:id="rId112"/>
    <p:sldId id="1267" r:id="rId113"/>
    <p:sldId id="1268" r:id="rId114"/>
    <p:sldId id="1276" r:id="rId115"/>
    <p:sldId id="1269" r:id="rId116"/>
    <p:sldId id="1278" r:id="rId117"/>
    <p:sldId id="1259" r:id="rId118"/>
    <p:sldId id="1270" r:id="rId119"/>
    <p:sldId id="1260" r:id="rId120"/>
    <p:sldId id="1261" r:id="rId121"/>
    <p:sldId id="1279" r:id="rId122"/>
    <p:sldId id="1313" r:id="rId123"/>
    <p:sldId id="911" r:id="rId124"/>
    <p:sldId id="912" r:id="rId125"/>
    <p:sldId id="1284" r:id="rId126"/>
    <p:sldId id="1291" r:id="rId127"/>
    <p:sldId id="1292" r:id="rId128"/>
    <p:sldId id="1293" r:id="rId129"/>
    <p:sldId id="1294" r:id="rId130"/>
    <p:sldId id="1312" r:id="rId131"/>
    <p:sldId id="1295" r:id="rId132"/>
    <p:sldId id="1300" r:id="rId133"/>
    <p:sldId id="1316" r:id="rId134"/>
    <p:sldId id="1317" r:id="rId135"/>
    <p:sldId id="1318" r:id="rId136"/>
    <p:sldId id="1319" r:id="rId137"/>
    <p:sldId id="1320" r:id="rId138"/>
    <p:sldId id="1314" r:id="rId139"/>
    <p:sldId id="1299" r:id="rId140"/>
    <p:sldId id="1301" r:id="rId141"/>
    <p:sldId id="1333" r:id="rId142"/>
    <p:sldId id="1334" r:id="rId143"/>
    <p:sldId id="1285" r:id="rId144"/>
    <p:sldId id="1286" r:id="rId145"/>
    <p:sldId id="1287" r:id="rId146"/>
    <p:sldId id="1296" r:id="rId147"/>
    <p:sldId id="1304" r:id="rId148"/>
    <p:sldId id="1305" r:id="rId149"/>
    <p:sldId id="1297" r:id="rId150"/>
    <p:sldId id="1298" r:id="rId151"/>
    <p:sldId id="1307" r:id="rId152"/>
    <p:sldId id="1308" r:id="rId153"/>
    <p:sldId id="1311" r:id="rId154"/>
    <p:sldId id="1290" r:id="rId155"/>
    <p:sldId id="1288" r:id="rId156"/>
    <p:sldId id="1309" r:id="rId157"/>
    <p:sldId id="1310" r:id="rId158"/>
    <p:sldId id="1280" r:id="rId159"/>
    <p:sldId id="1281" r:id="rId160"/>
    <p:sldId id="1327" r:id="rId161"/>
    <p:sldId id="1282" r:id="rId162"/>
    <p:sldId id="915" r:id="rId163"/>
    <p:sldId id="917" r:id="rId164"/>
    <p:sldId id="918" r:id="rId165"/>
    <p:sldId id="919" r:id="rId166"/>
    <p:sldId id="1136" r:id="rId167"/>
    <p:sldId id="1137" r:id="rId168"/>
    <p:sldId id="797" r:id="rId169"/>
    <p:sldId id="1368" r:id="rId170"/>
    <p:sldId id="1371" r:id="rId171"/>
    <p:sldId id="1370" r:id="rId172"/>
    <p:sldId id="796" r:id="rId173"/>
    <p:sldId id="1177" r:id="rId174"/>
    <p:sldId id="1315" r:id="rId175"/>
    <p:sldId id="1321" r:id="rId176"/>
    <p:sldId id="1322" r:id="rId177"/>
    <p:sldId id="1323" r:id="rId178"/>
    <p:sldId id="1324" r:id="rId179"/>
    <p:sldId id="1325" r:id="rId180"/>
    <p:sldId id="1326" r:id="rId181"/>
    <p:sldId id="1328" r:id="rId182"/>
    <p:sldId id="1329" r:id="rId183"/>
    <p:sldId id="1330" r:id="rId184"/>
    <p:sldId id="1331" r:id="rId185"/>
    <p:sldId id="1332" r:id="rId186"/>
    <p:sldId id="1345" r:id="rId187"/>
    <p:sldId id="1346" r:id="rId188"/>
    <p:sldId id="1348" r:id="rId189"/>
    <p:sldId id="1356" r:id="rId190"/>
    <p:sldId id="1357" r:id="rId191"/>
    <p:sldId id="1360" r:id="rId192"/>
    <p:sldId id="1361" r:id="rId193"/>
    <p:sldId id="1362" r:id="rId194"/>
    <p:sldId id="1363" r:id="rId195"/>
    <p:sldId id="1364" r:id="rId19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10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53"/>
    <p:restoredTop sz="94512"/>
  </p:normalViewPr>
  <p:slideViewPr>
    <p:cSldViewPr snapToGrid="0" snapToObjects="1">
      <p:cViewPr varScale="1">
        <p:scale>
          <a:sx n="87" d="100"/>
          <a:sy n="87" d="100"/>
        </p:scale>
        <p:origin x="108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slide" Target="slides/slide195.xml"/><Relationship Id="rId20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notesMaster" Target="notesMasters/notesMaster1.xml"/><Relationship Id="rId20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presProps" Target="presProps.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F1C792-989A-3149-811E-60E8C0BAF55C}" type="doc">
      <dgm:prSet loTypeId="urn:microsoft.com/office/officeart/2005/8/layout/vList6" loCatId="" qsTypeId="urn:microsoft.com/office/officeart/2005/8/quickstyle/simple4" qsCatId="simple" csTypeId="urn:microsoft.com/office/officeart/2005/8/colors/accent1_2" csCatId="accent1" phldr="1"/>
      <dgm:spPr/>
      <dgm:t>
        <a:bodyPr/>
        <a:lstStyle/>
        <a:p>
          <a:endParaRPr lang="en-US"/>
        </a:p>
      </dgm:t>
    </dgm:pt>
    <dgm:pt modelId="{ACFEFDBD-393F-7646-AC8F-89FB607FA334}">
      <dgm:prSet phldrT="[Text]" custT="1"/>
      <dgm:spPr/>
      <dgm:t>
        <a:bodyPr/>
        <a:lstStyle/>
        <a:p>
          <a:r>
            <a:rPr lang="en-US" sz="2200" b="1" i="0" dirty="0" smtClean="0">
              <a:solidFill>
                <a:schemeClr val="tx1"/>
              </a:solidFill>
              <a:latin typeface="Times New Roman" charset="0"/>
              <a:ea typeface="Times New Roman" charset="0"/>
              <a:cs typeface="Times New Roman" charset="0"/>
            </a:rPr>
            <a:t>Life style change</a:t>
          </a:r>
          <a:endParaRPr lang="en-US" sz="2200" b="1" i="0" dirty="0">
            <a:solidFill>
              <a:schemeClr val="tx1"/>
            </a:solidFill>
            <a:latin typeface="Times New Roman" charset="0"/>
            <a:ea typeface="Times New Roman" charset="0"/>
            <a:cs typeface="Times New Roman" charset="0"/>
          </a:endParaRPr>
        </a:p>
      </dgm:t>
    </dgm:pt>
    <dgm:pt modelId="{0CCC6185-EEA5-2F45-92D8-A0E6F63FD911}" type="parTrans" cxnId="{8530E5F1-89A6-394F-A18C-F69E54BF4099}">
      <dgm:prSet/>
      <dgm:spPr/>
      <dgm:t>
        <a:bodyPr/>
        <a:lstStyle/>
        <a:p>
          <a:endParaRPr lang="en-US"/>
        </a:p>
      </dgm:t>
    </dgm:pt>
    <dgm:pt modelId="{6779B095-EAE9-0941-89E9-74D17DEA4FC0}" type="sibTrans" cxnId="{8530E5F1-89A6-394F-A18C-F69E54BF4099}">
      <dgm:prSet/>
      <dgm:spPr/>
      <dgm:t>
        <a:bodyPr/>
        <a:lstStyle/>
        <a:p>
          <a:endParaRPr lang="en-US"/>
        </a:p>
      </dgm:t>
    </dgm:pt>
    <dgm:pt modelId="{47B65EFD-9D66-AD4E-9F55-CF8F462A2AC1}">
      <dgm:prSet phldrT="[Text]" custT="1"/>
      <dgm:spPr/>
      <dgm:t>
        <a:bodyPr/>
        <a:lstStyle/>
        <a:p>
          <a:pPr marL="876600" algn="l"/>
          <a:r>
            <a:rPr lang="en-GB" altLang="en-US" sz="2200" b="1" i="0" dirty="0" smtClean="0">
              <a:latin typeface="Times New Roman" charset="0"/>
              <a:ea typeface="Times New Roman" charset="0"/>
              <a:cs typeface="Times New Roman" charset="0"/>
            </a:rPr>
            <a:t>≥ </a:t>
          </a:r>
          <a:r>
            <a:rPr lang="en-US" sz="2200" b="1" i="0" dirty="0" smtClean="0">
              <a:latin typeface="Times New Roman" charset="0"/>
              <a:ea typeface="Times New Roman" charset="0"/>
              <a:cs typeface="Times New Roman" charset="0"/>
            </a:rPr>
            <a:t>5-10% weight loss</a:t>
          </a:r>
          <a:endParaRPr lang="en-US" sz="2200" b="1" i="0" dirty="0">
            <a:latin typeface="Times New Roman" charset="0"/>
            <a:ea typeface="Times New Roman" charset="0"/>
            <a:cs typeface="Times New Roman" charset="0"/>
          </a:endParaRPr>
        </a:p>
      </dgm:t>
    </dgm:pt>
    <dgm:pt modelId="{E9E36620-3051-E143-A59E-6536B6C10AE0}" type="parTrans" cxnId="{71771CC5-EBA8-1A4C-8BF8-74023F38A18B}">
      <dgm:prSet/>
      <dgm:spPr/>
      <dgm:t>
        <a:bodyPr/>
        <a:lstStyle/>
        <a:p>
          <a:endParaRPr lang="en-US"/>
        </a:p>
      </dgm:t>
    </dgm:pt>
    <dgm:pt modelId="{D039A2A4-34C0-C94D-8DE9-1EDC7B048E4F}" type="sibTrans" cxnId="{71771CC5-EBA8-1A4C-8BF8-74023F38A18B}">
      <dgm:prSet/>
      <dgm:spPr/>
      <dgm:t>
        <a:bodyPr/>
        <a:lstStyle/>
        <a:p>
          <a:endParaRPr lang="en-US"/>
        </a:p>
      </dgm:t>
    </dgm:pt>
    <dgm:pt modelId="{CFFDCE86-3590-F043-82DA-4B3C45CE5D7E}">
      <dgm:prSet phldrT="[Text]" custT="1"/>
      <dgm:spPr/>
      <dgm:t>
        <a:bodyPr/>
        <a:lstStyle/>
        <a:p>
          <a:pPr marL="876600" algn="l"/>
          <a:r>
            <a:rPr lang="en-US" sz="2200" b="1" i="0" dirty="0" smtClean="0">
              <a:latin typeface="Times New Roman" charset="0"/>
              <a:ea typeface="Times New Roman" charset="0"/>
              <a:cs typeface="Times New Roman" charset="0"/>
            </a:rPr>
            <a:t>Mediterranean diet</a:t>
          </a:r>
          <a:endParaRPr lang="en-US" sz="2200" b="1" i="0" dirty="0">
            <a:latin typeface="Times New Roman" charset="0"/>
            <a:ea typeface="Times New Roman" charset="0"/>
            <a:cs typeface="Times New Roman" charset="0"/>
          </a:endParaRPr>
        </a:p>
      </dgm:t>
    </dgm:pt>
    <dgm:pt modelId="{B9307DB3-9B51-BC43-8F05-87C1116DC647}" type="parTrans" cxnId="{AF8D0E46-575F-0F49-87FC-B0D7637BF73F}">
      <dgm:prSet/>
      <dgm:spPr/>
      <dgm:t>
        <a:bodyPr/>
        <a:lstStyle/>
        <a:p>
          <a:endParaRPr lang="en-US"/>
        </a:p>
      </dgm:t>
    </dgm:pt>
    <dgm:pt modelId="{92D5FF89-5B0A-CF42-AF02-B92E6290277B}" type="sibTrans" cxnId="{AF8D0E46-575F-0F49-87FC-B0D7637BF73F}">
      <dgm:prSet/>
      <dgm:spPr/>
      <dgm:t>
        <a:bodyPr/>
        <a:lstStyle/>
        <a:p>
          <a:endParaRPr lang="en-US"/>
        </a:p>
      </dgm:t>
    </dgm:pt>
    <dgm:pt modelId="{53D9A97C-6E2D-4345-A67D-ECE9B01D45CF}">
      <dgm:prSet phldrT="[Text]" custT="1"/>
      <dgm:spPr/>
      <dgm:t>
        <a:bodyPr/>
        <a:lstStyle/>
        <a:p>
          <a:r>
            <a:rPr lang="en-US" sz="2200" b="1" i="0" dirty="0" smtClean="0">
              <a:solidFill>
                <a:schemeClr val="tx1"/>
              </a:solidFill>
              <a:latin typeface="Times New Roman" charset="0"/>
              <a:ea typeface="Times New Roman" charset="0"/>
              <a:cs typeface="Times New Roman" charset="0"/>
            </a:rPr>
            <a:t>Medications</a:t>
          </a:r>
          <a:endParaRPr lang="en-US" sz="2200" b="1" i="0" dirty="0">
            <a:solidFill>
              <a:schemeClr val="tx1"/>
            </a:solidFill>
            <a:latin typeface="Times New Roman" charset="0"/>
            <a:ea typeface="Times New Roman" charset="0"/>
            <a:cs typeface="Times New Roman" charset="0"/>
          </a:endParaRPr>
        </a:p>
      </dgm:t>
    </dgm:pt>
    <dgm:pt modelId="{8F35EC3F-62E7-CE49-8B0E-F2AD786E4AEE}" type="parTrans" cxnId="{002E5F31-4D43-B143-8A50-DB53A47797FE}">
      <dgm:prSet/>
      <dgm:spPr/>
      <dgm:t>
        <a:bodyPr/>
        <a:lstStyle/>
        <a:p>
          <a:endParaRPr lang="en-US"/>
        </a:p>
      </dgm:t>
    </dgm:pt>
    <dgm:pt modelId="{2E0D0627-FBCF-6A4A-86A6-5C8F5602931C}" type="sibTrans" cxnId="{002E5F31-4D43-B143-8A50-DB53A47797FE}">
      <dgm:prSet/>
      <dgm:spPr/>
      <dgm:t>
        <a:bodyPr/>
        <a:lstStyle/>
        <a:p>
          <a:endParaRPr lang="en-US"/>
        </a:p>
      </dgm:t>
    </dgm:pt>
    <dgm:pt modelId="{4030A838-C217-1C42-8A8A-4FFCCBB33C7D}">
      <dgm:prSet phldrT="[Text]" custT="1"/>
      <dgm:spPr/>
      <dgm:t>
        <a:bodyPr/>
        <a:lstStyle/>
        <a:p>
          <a:pPr marL="372600"/>
          <a:r>
            <a:rPr lang="en-US" sz="2000" dirty="0" smtClean="0"/>
            <a:t>At present, there are no FDA-approved drugs for the treatment of NASH. </a:t>
          </a:r>
          <a:endParaRPr lang="en-US" sz="2000" b="0" i="0" dirty="0">
            <a:latin typeface="Times New Roman" charset="0"/>
            <a:ea typeface="Times New Roman" charset="0"/>
            <a:cs typeface="Times New Roman" charset="0"/>
          </a:endParaRPr>
        </a:p>
      </dgm:t>
    </dgm:pt>
    <dgm:pt modelId="{28B718F3-4573-EE4A-9477-2641B5EFB314}" type="parTrans" cxnId="{CD53CB9B-F247-6245-A158-58E681D2001D}">
      <dgm:prSet/>
      <dgm:spPr/>
      <dgm:t>
        <a:bodyPr/>
        <a:lstStyle/>
        <a:p>
          <a:endParaRPr lang="en-US"/>
        </a:p>
      </dgm:t>
    </dgm:pt>
    <dgm:pt modelId="{CA1EDED8-AB59-8042-9887-0C45B15A3757}" type="sibTrans" cxnId="{CD53CB9B-F247-6245-A158-58E681D2001D}">
      <dgm:prSet/>
      <dgm:spPr/>
      <dgm:t>
        <a:bodyPr/>
        <a:lstStyle/>
        <a:p>
          <a:endParaRPr lang="en-US"/>
        </a:p>
      </dgm:t>
    </dgm:pt>
    <dgm:pt modelId="{C0551BE2-DAD7-0043-87EB-7E2DF28FADBF}">
      <dgm:prSet phldrT="[Text]" custT="1"/>
      <dgm:spPr/>
      <dgm:t>
        <a:bodyPr/>
        <a:lstStyle/>
        <a:p>
          <a:pPr marL="876600" algn="l"/>
          <a:r>
            <a:rPr lang="en-US" sz="2200" b="1" i="0" dirty="0" smtClean="0">
              <a:latin typeface="Times New Roman" charset="0"/>
              <a:ea typeface="Times New Roman" charset="0"/>
              <a:cs typeface="Times New Roman" charset="0"/>
            </a:rPr>
            <a:t>Physical activity</a:t>
          </a:r>
          <a:endParaRPr lang="en-US" sz="2200" b="1" i="0" dirty="0">
            <a:latin typeface="Times New Roman" charset="0"/>
            <a:ea typeface="Times New Roman" charset="0"/>
            <a:cs typeface="Times New Roman" charset="0"/>
          </a:endParaRPr>
        </a:p>
      </dgm:t>
    </dgm:pt>
    <dgm:pt modelId="{0BB6F56A-6018-8A48-B3DC-90105F5CDBE5}" type="parTrans" cxnId="{B2A657F2-55FA-8245-821F-0354A504AB16}">
      <dgm:prSet/>
      <dgm:spPr/>
      <dgm:t>
        <a:bodyPr/>
        <a:lstStyle/>
        <a:p>
          <a:endParaRPr lang="en-US"/>
        </a:p>
      </dgm:t>
    </dgm:pt>
    <dgm:pt modelId="{58A9D6C9-E3B5-764A-BBAA-8417B58895C6}" type="sibTrans" cxnId="{B2A657F2-55FA-8245-821F-0354A504AB16}">
      <dgm:prSet/>
      <dgm:spPr/>
      <dgm:t>
        <a:bodyPr/>
        <a:lstStyle/>
        <a:p>
          <a:endParaRPr lang="en-US"/>
        </a:p>
      </dgm:t>
    </dgm:pt>
    <dgm:pt modelId="{5914D921-A241-5A47-A577-829B1172CF23}">
      <dgm:prSet phldrT="[Text]" custT="1"/>
      <dgm:spPr/>
      <dgm:t>
        <a:bodyPr/>
        <a:lstStyle/>
        <a:p>
          <a:pPr marL="228600" algn="l"/>
          <a:endParaRPr lang="en-US" sz="2200" b="0" i="0" dirty="0">
            <a:latin typeface="Times New Roman" charset="0"/>
            <a:ea typeface="Times New Roman" charset="0"/>
            <a:cs typeface="Times New Roman" charset="0"/>
          </a:endParaRPr>
        </a:p>
      </dgm:t>
    </dgm:pt>
    <dgm:pt modelId="{48F19160-855C-844C-A247-54D2A59DFCE6}" type="parTrans" cxnId="{48DE7C3A-453F-C641-97AC-90530C7A9AEE}">
      <dgm:prSet/>
      <dgm:spPr/>
      <dgm:t>
        <a:bodyPr/>
        <a:lstStyle/>
        <a:p>
          <a:endParaRPr lang="en-US"/>
        </a:p>
      </dgm:t>
    </dgm:pt>
    <dgm:pt modelId="{4948BB10-5EBC-EF41-9E43-7BC830336882}" type="sibTrans" cxnId="{48DE7C3A-453F-C641-97AC-90530C7A9AEE}">
      <dgm:prSet/>
      <dgm:spPr/>
      <dgm:t>
        <a:bodyPr/>
        <a:lstStyle/>
        <a:p>
          <a:endParaRPr lang="en-US"/>
        </a:p>
      </dgm:t>
    </dgm:pt>
    <dgm:pt modelId="{50C992A0-BFD8-8D43-AA28-B931A267FB5D}">
      <dgm:prSet phldrT="[Text]" custT="1"/>
      <dgm:spPr/>
      <dgm:t>
        <a:bodyPr/>
        <a:lstStyle/>
        <a:p>
          <a:pPr marL="228600"/>
          <a:endParaRPr lang="en-US" sz="2000" b="0" i="0" dirty="0">
            <a:latin typeface="Times New Roman" charset="0"/>
            <a:ea typeface="Times New Roman" charset="0"/>
            <a:cs typeface="Times New Roman" charset="0"/>
          </a:endParaRPr>
        </a:p>
      </dgm:t>
    </dgm:pt>
    <dgm:pt modelId="{7A9B3EC2-F13F-774B-82B4-E54C95D95361}" type="parTrans" cxnId="{3112FE79-0452-B647-891D-D4CFA624DD06}">
      <dgm:prSet/>
      <dgm:spPr/>
      <dgm:t>
        <a:bodyPr/>
        <a:lstStyle/>
        <a:p>
          <a:endParaRPr lang="en-US"/>
        </a:p>
      </dgm:t>
    </dgm:pt>
    <dgm:pt modelId="{8ABE0323-D579-C248-80CD-3EA37D37AF04}" type="sibTrans" cxnId="{3112FE79-0452-B647-891D-D4CFA624DD06}">
      <dgm:prSet/>
      <dgm:spPr/>
      <dgm:t>
        <a:bodyPr/>
        <a:lstStyle/>
        <a:p>
          <a:endParaRPr lang="en-US"/>
        </a:p>
      </dgm:t>
    </dgm:pt>
    <dgm:pt modelId="{BEEFF113-BC98-0540-8952-8377840A9E6E}">
      <dgm:prSet phldrT="[Text]" custT="1"/>
      <dgm:spPr/>
      <dgm:t>
        <a:bodyPr/>
        <a:lstStyle/>
        <a:p>
          <a:pPr marL="372600"/>
          <a:r>
            <a:rPr lang="en-US" sz="2000" b="1" i="0" dirty="0" smtClean="0">
              <a:latin typeface="Times New Roman" charset="0"/>
              <a:ea typeface="Times New Roman" charset="0"/>
              <a:cs typeface="Times New Roman" charset="0"/>
            </a:rPr>
            <a:t>NAFLD and T2D: </a:t>
          </a:r>
          <a:r>
            <a:rPr lang="en-US" sz="2000" b="0" i="0" dirty="0" smtClean="0">
              <a:latin typeface="Times New Roman" charset="0"/>
              <a:ea typeface="Times New Roman" charset="0"/>
              <a:cs typeface="Times New Roman" charset="0"/>
            </a:rPr>
            <a:t>Pioglitazone, GLp-1 </a:t>
          </a:r>
          <a:r>
            <a:rPr lang="en-US" sz="2000" b="0" i="0" dirty="0" err="1" smtClean="0">
              <a:latin typeface="Times New Roman" charset="0"/>
              <a:ea typeface="Times New Roman" charset="0"/>
              <a:cs typeface="Times New Roman" charset="0"/>
            </a:rPr>
            <a:t>Ras</a:t>
          </a:r>
          <a:r>
            <a:rPr lang="en-US" sz="2000" b="0" i="0" dirty="0" smtClean="0">
              <a:latin typeface="Times New Roman" charset="0"/>
              <a:ea typeface="Times New Roman" charset="0"/>
              <a:cs typeface="Times New Roman" charset="0"/>
            </a:rPr>
            <a:t>, SGLt2 </a:t>
          </a:r>
          <a:r>
            <a:rPr lang="en-US" sz="2000" b="0" i="0" dirty="0" err="1" smtClean="0">
              <a:latin typeface="Times New Roman" charset="0"/>
              <a:ea typeface="Times New Roman" charset="0"/>
              <a:cs typeface="Times New Roman" charset="0"/>
            </a:rPr>
            <a:t>inh</a:t>
          </a:r>
          <a:r>
            <a:rPr lang="en-US" sz="2000" b="0" i="0" dirty="0" smtClean="0">
              <a:latin typeface="Times New Roman" charset="0"/>
              <a:ea typeface="Times New Roman" charset="0"/>
              <a:cs typeface="Times New Roman" charset="0"/>
            </a:rPr>
            <a:t> </a:t>
          </a:r>
          <a:endParaRPr lang="en-US" sz="2000" b="0" i="0" dirty="0">
            <a:latin typeface="Times New Roman" charset="0"/>
            <a:ea typeface="Times New Roman" charset="0"/>
            <a:cs typeface="Times New Roman" charset="0"/>
          </a:endParaRPr>
        </a:p>
      </dgm:t>
    </dgm:pt>
    <dgm:pt modelId="{36BC27D4-F803-1846-9ED1-D855E884C63F}" type="parTrans" cxnId="{005F0611-043C-EA4B-B8B0-4872A437E70C}">
      <dgm:prSet/>
      <dgm:spPr/>
      <dgm:t>
        <a:bodyPr/>
        <a:lstStyle/>
        <a:p>
          <a:endParaRPr lang="en-US"/>
        </a:p>
      </dgm:t>
    </dgm:pt>
    <dgm:pt modelId="{7A3A1129-75E6-9349-827D-1C7E08515849}" type="sibTrans" cxnId="{005F0611-043C-EA4B-B8B0-4872A437E70C}">
      <dgm:prSet/>
      <dgm:spPr/>
      <dgm:t>
        <a:bodyPr/>
        <a:lstStyle/>
        <a:p>
          <a:endParaRPr lang="en-US"/>
        </a:p>
      </dgm:t>
    </dgm:pt>
    <dgm:pt modelId="{468B5A0D-788C-7140-8CB5-99869ABCAD98}">
      <dgm:prSet phldrT="[Text]" custT="1"/>
      <dgm:spPr/>
      <dgm:t>
        <a:bodyPr/>
        <a:lstStyle/>
        <a:p>
          <a:pPr marL="372600"/>
          <a:r>
            <a:rPr lang="en-US" sz="2000" b="1" i="0" dirty="0" smtClean="0">
              <a:latin typeface="Times New Roman" charset="0"/>
              <a:ea typeface="Times New Roman" charset="0"/>
              <a:cs typeface="Times New Roman" charset="0"/>
            </a:rPr>
            <a:t>NAFLD and Obesity: </a:t>
          </a:r>
          <a:r>
            <a:rPr lang="en-US" sz="2000" b="0" i="0" dirty="0" smtClean="0">
              <a:latin typeface="Times New Roman" charset="0"/>
              <a:ea typeface="Times New Roman" charset="0"/>
              <a:cs typeface="Times New Roman" charset="0"/>
            </a:rPr>
            <a:t>Semaglutide, Liraglutide, Bariatric surgery</a:t>
          </a:r>
          <a:endParaRPr lang="en-US" sz="2000" b="0" i="0" dirty="0">
            <a:latin typeface="Times New Roman" charset="0"/>
            <a:ea typeface="Times New Roman" charset="0"/>
            <a:cs typeface="Times New Roman" charset="0"/>
          </a:endParaRPr>
        </a:p>
      </dgm:t>
    </dgm:pt>
    <dgm:pt modelId="{32A39220-53E9-3244-A4CF-390DC22951A0}" type="parTrans" cxnId="{C07C787A-9258-054D-A1FD-906B732FD593}">
      <dgm:prSet/>
      <dgm:spPr/>
      <dgm:t>
        <a:bodyPr/>
        <a:lstStyle/>
        <a:p>
          <a:endParaRPr lang="en-US"/>
        </a:p>
      </dgm:t>
    </dgm:pt>
    <dgm:pt modelId="{CF8B54F2-2089-9B47-AC42-BFEA34718578}" type="sibTrans" cxnId="{C07C787A-9258-054D-A1FD-906B732FD593}">
      <dgm:prSet/>
      <dgm:spPr/>
      <dgm:t>
        <a:bodyPr/>
        <a:lstStyle/>
        <a:p>
          <a:endParaRPr lang="en-US"/>
        </a:p>
      </dgm:t>
    </dgm:pt>
    <dgm:pt modelId="{6A90C970-346F-8B49-8AEE-F76019A7DE65}">
      <dgm:prSet phldrT="[Text]" custT="1"/>
      <dgm:spPr/>
      <dgm:t>
        <a:bodyPr/>
        <a:lstStyle/>
        <a:p>
          <a:pPr marL="372600"/>
          <a:r>
            <a:rPr lang="en-US" sz="2000" b="1" i="0" dirty="0" smtClean="0">
              <a:latin typeface="Times New Roman" charset="0"/>
              <a:ea typeface="Times New Roman" charset="0"/>
              <a:cs typeface="Times New Roman" charset="0"/>
            </a:rPr>
            <a:t>NASH: </a:t>
          </a:r>
          <a:r>
            <a:rPr lang="en-US" sz="2000" b="0" i="0" dirty="0" smtClean="0">
              <a:latin typeface="Times New Roman" charset="0"/>
              <a:ea typeface="Times New Roman" charset="0"/>
              <a:cs typeface="Times New Roman" charset="0"/>
            </a:rPr>
            <a:t>Pioglitazone</a:t>
          </a:r>
          <a:r>
            <a:rPr lang="en-US" sz="2000" dirty="0" smtClean="0"/>
            <a:t>, </a:t>
          </a:r>
          <a:r>
            <a:rPr lang="en-US" sz="2000" b="0" i="0" dirty="0" smtClean="0">
              <a:latin typeface="Times New Roman" charset="0"/>
              <a:ea typeface="Times New Roman" charset="0"/>
              <a:cs typeface="Times New Roman" charset="0"/>
            </a:rPr>
            <a:t>Vit E</a:t>
          </a:r>
          <a:endParaRPr lang="en-US" sz="2000" b="0" i="0" dirty="0">
            <a:latin typeface="Times New Roman" charset="0"/>
            <a:ea typeface="Times New Roman" charset="0"/>
            <a:cs typeface="Times New Roman" charset="0"/>
          </a:endParaRPr>
        </a:p>
      </dgm:t>
    </dgm:pt>
    <dgm:pt modelId="{BC8B6DFB-88DD-A54B-A86D-3359E98CFC50}" type="parTrans" cxnId="{AC19115B-0B01-AC4E-940E-0611A0AB4199}">
      <dgm:prSet/>
      <dgm:spPr/>
    </dgm:pt>
    <dgm:pt modelId="{DF035C4F-1800-B846-960A-A034D7E9267D}" type="sibTrans" cxnId="{AC19115B-0B01-AC4E-940E-0611A0AB4199}">
      <dgm:prSet/>
      <dgm:spPr/>
    </dgm:pt>
    <dgm:pt modelId="{663C071E-5A5F-C04F-A6A2-9283497EFF94}" type="pres">
      <dgm:prSet presAssocID="{00F1C792-989A-3149-811E-60E8C0BAF55C}" presName="Name0" presStyleCnt="0">
        <dgm:presLayoutVars>
          <dgm:dir/>
          <dgm:animLvl val="lvl"/>
          <dgm:resizeHandles/>
        </dgm:presLayoutVars>
      </dgm:prSet>
      <dgm:spPr/>
      <dgm:t>
        <a:bodyPr/>
        <a:lstStyle/>
        <a:p>
          <a:endParaRPr lang="en-US"/>
        </a:p>
      </dgm:t>
    </dgm:pt>
    <dgm:pt modelId="{00253890-8B73-574C-B533-9B3CEB523478}" type="pres">
      <dgm:prSet presAssocID="{ACFEFDBD-393F-7646-AC8F-89FB607FA334}" presName="linNode" presStyleCnt="0"/>
      <dgm:spPr/>
    </dgm:pt>
    <dgm:pt modelId="{27FB1ED2-0211-CF46-8CBC-2F320F403EE0}" type="pres">
      <dgm:prSet presAssocID="{ACFEFDBD-393F-7646-AC8F-89FB607FA334}" presName="parentShp" presStyleLbl="node1" presStyleIdx="0" presStyleCnt="2" custScaleX="46549" custScaleY="107659" custLinFactNeighborX="-13430" custLinFactNeighborY="6161">
        <dgm:presLayoutVars>
          <dgm:bulletEnabled val="1"/>
        </dgm:presLayoutVars>
      </dgm:prSet>
      <dgm:spPr/>
      <dgm:t>
        <a:bodyPr/>
        <a:lstStyle/>
        <a:p>
          <a:endParaRPr lang="en-US"/>
        </a:p>
      </dgm:t>
    </dgm:pt>
    <dgm:pt modelId="{F69D8626-D9C2-5442-A82C-CF83C3107ACA}" type="pres">
      <dgm:prSet presAssocID="{ACFEFDBD-393F-7646-AC8F-89FB607FA334}" presName="childShp" presStyleLbl="bgAccFollowNode1" presStyleIdx="0" presStyleCnt="2" custScaleX="137058" custLinFactNeighborX="9" custLinFactNeighborY="9546">
        <dgm:presLayoutVars>
          <dgm:bulletEnabled val="1"/>
        </dgm:presLayoutVars>
      </dgm:prSet>
      <dgm:spPr/>
      <dgm:t>
        <a:bodyPr/>
        <a:lstStyle/>
        <a:p>
          <a:endParaRPr lang="en-US"/>
        </a:p>
      </dgm:t>
    </dgm:pt>
    <dgm:pt modelId="{8234B9EB-AF89-5840-8D58-2D78D7899567}" type="pres">
      <dgm:prSet presAssocID="{6779B095-EAE9-0941-89E9-74D17DEA4FC0}" presName="spacing" presStyleCnt="0"/>
      <dgm:spPr/>
    </dgm:pt>
    <dgm:pt modelId="{896CA16A-36AB-D144-8EDC-969355E3CE12}" type="pres">
      <dgm:prSet presAssocID="{53D9A97C-6E2D-4345-A67D-ECE9B01D45CF}" presName="linNode" presStyleCnt="0"/>
      <dgm:spPr/>
    </dgm:pt>
    <dgm:pt modelId="{423ED9EE-E646-DB40-8065-5044E71F4695}" type="pres">
      <dgm:prSet presAssocID="{53D9A97C-6E2D-4345-A67D-ECE9B01D45CF}" presName="parentShp" presStyleLbl="node1" presStyleIdx="1" presStyleCnt="2">
        <dgm:presLayoutVars>
          <dgm:bulletEnabled val="1"/>
        </dgm:presLayoutVars>
      </dgm:prSet>
      <dgm:spPr/>
      <dgm:t>
        <a:bodyPr/>
        <a:lstStyle/>
        <a:p>
          <a:endParaRPr lang="en-US"/>
        </a:p>
      </dgm:t>
    </dgm:pt>
    <dgm:pt modelId="{A2FD1488-F2E4-4849-BCEF-1B9E8F68AF64}" type="pres">
      <dgm:prSet presAssocID="{53D9A97C-6E2D-4345-A67D-ECE9B01D45CF}" presName="childShp" presStyleLbl="bgAccFollowNode1" presStyleIdx="1" presStyleCnt="2" custScaleX="286121" custScaleY="110215" custLinFactNeighborX="148" custLinFactNeighborY="-328">
        <dgm:presLayoutVars>
          <dgm:bulletEnabled val="1"/>
        </dgm:presLayoutVars>
      </dgm:prSet>
      <dgm:spPr/>
      <dgm:t>
        <a:bodyPr/>
        <a:lstStyle/>
        <a:p>
          <a:endParaRPr lang="en-US"/>
        </a:p>
      </dgm:t>
    </dgm:pt>
  </dgm:ptLst>
  <dgm:cxnLst>
    <dgm:cxn modelId="{002E5F31-4D43-B143-8A50-DB53A47797FE}" srcId="{00F1C792-989A-3149-811E-60E8C0BAF55C}" destId="{53D9A97C-6E2D-4345-A67D-ECE9B01D45CF}" srcOrd="1" destOrd="0" parTransId="{8F35EC3F-62E7-CE49-8B0E-F2AD786E4AEE}" sibTransId="{2E0D0627-FBCF-6A4A-86A6-5C8F5602931C}"/>
    <dgm:cxn modelId="{C07C787A-9258-054D-A1FD-906B732FD593}" srcId="{53D9A97C-6E2D-4345-A67D-ECE9B01D45CF}" destId="{468B5A0D-788C-7140-8CB5-99869ABCAD98}" srcOrd="4" destOrd="0" parTransId="{32A39220-53E9-3244-A4CF-390DC22951A0}" sibTransId="{CF8B54F2-2089-9B47-AC42-BFEA34718578}"/>
    <dgm:cxn modelId="{171E0AB6-F4B8-BE41-8D8E-7CCC3B175D40}" type="presOf" srcId="{ACFEFDBD-393F-7646-AC8F-89FB607FA334}" destId="{27FB1ED2-0211-CF46-8CBC-2F320F403EE0}" srcOrd="0" destOrd="0" presId="urn:microsoft.com/office/officeart/2005/8/layout/vList6"/>
    <dgm:cxn modelId="{C7314020-150A-BE49-8437-4E5F81293074}" type="presOf" srcId="{468B5A0D-788C-7140-8CB5-99869ABCAD98}" destId="{A2FD1488-F2E4-4849-BCEF-1B9E8F68AF64}" srcOrd="0" destOrd="4" presId="urn:microsoft.com/office/officeart/2005/8/layout/vList6"/>
    <dgm:cxn modelId="{71771CC5-EBA8-1A4C-8BF8-74023F38A18B}" srcId="{ACFEFDBD-393F-7646-AC8F-89FB607FA334}" destId="{47B65EFD-9D66-AD4E-9F55-CF8F462A2AC1}" srcOrd="1" destOrd="0" parTransId="{E9E36620-3051-E143-A59E-6536B6C10AE0}" sibTransId="{D039A2A4-34C0-C94D-8DE9-1EDC7B048E4F}"/>
    <dgm:cxn modelId="{7440AF86-37D8-2C42-BBEC-D1B56B85F06D}" type="presOf" srcId="{4030A838-C217-1C42-8A8A-4FFCCBB33C7D}" destId="{A2FD1488-F2E4-4849-BCEF-1B9E8F68AF64}" srcOrd="0" destOrd="1" presId="urn:microsoft.com/office/officeart/2005/8/layout/vList6"/>
    <dgm:cxn modelId="{9113C827-3F4B-094B-9005-BDF0D9D32FF4}" type="presOf" srcId="{00F1C792-989A-3149-811E-60E8C0BAF55C}" destId="{663C071E-5A5F-C04F-A6A2-9283497EFF94}" srcOrd="0" destOrd="0" presId="urn:microsoft.com/office/officeart/2005/8/layout/vList6"/>
    <dgm:cxn modelId="{F4DD0062-46C1-0940-B952-471FCB92EAF3}" type="presOf" srcId="{C0551BE2-DAD7-0043-87EB-7E2DF28FADBF}" destId="{F69D8626-D9C2-5442-A82C-CF83C3107ACA}" srcOrd="0" destOrd="3" presId="urn:microsoft.com/office/officeart/2005/8/layout/vList6"/>
    <dgm:cxn modelId="{F57D1260-EC56-6545-9262-415F6545891D}" type="presOf" srcId="{53D9A97C-6E2D-4345-A67D-ECE9B01D45CF}" destId="{423ED9EE-E646-DB40-8065-5044E71F4695}" srcOrd="0" destOrd="0" presId="urn:microsoft.com/office/officeart/2005/8/layout/vList6"/>
    <dgm:cxn modelId="{F73AA675-1999-C844-BDC9-F8D61D0F6F01}" type="presOf" srcId="{50C992A0-BFD8-8D43-AA28-B931A267FB5D}" destId="{A2FD1488-F2E4-4849-BCEF-1B9E8F68AF64}" srcOrd="0" destOrd="0" presId="urn:microsoft.com/office/officeart/2005/8/layout/vList6"/>
    <dgm:cxn modelId="{66684480-64F4-0F4A-B8D7-D1CFC0557C7B}" type="presOf" srcId="{CFFDCE86-3590-F043-82DA-4B3C45CE5D7E}" destId="{F69D8626-D9C2-5442-A82C-CF83C3107ACA}" srcOrd="0" destOrd="2" presId="urn:microsoft.com/office/officeart/2005/8/layout/vList6"/>
    <dgm:cxn modelId="{AF8D0E46-575F-0F49-87FC-B0D7637BF73F}" srcId="{ACFEFDBD-393F-7646-AC8F-89FB607FA334}" destId="{CFFDCE86-3590-F043-82DA-4B3C45CE5D7E}" srcOrd="2" destOrd="0" parTransId="{B9307DB3-9B51-BC43-8F05-87C1116DC647}" sibTransId="{92D5FF89-5B0A-CF42-AF02-B92E6290277B}"/>
    <dgm:cxn modelId="{3112FE79-0452-B647-891D-D4CFA624DD06}" srcId="{53D9A97C-6E2D-4345-A67D-ECE9B01D45CF}" destId="{50C992A0-BFD8-8D43-AA28-B931A267FB5D}" srcOrd="0" destOrd="0" parTransId="{7A9B3EC2-F13F-774B-82B4-E54C95D95361}" sibTransId="{8ABE0323-D579-C248-80CD-3EA37D37AF04}"/>
    <dgm:cxn modelId="{533F8F24-B05B-7747-A335-C78ABA3E2B4E}" type="presOf" srcId="{47B65EFD-9D66-AD4E-9F55-CF8F462A2AC1}" destId="{F69D8626-D9C2-5442-A82C-CF83C3107ACA}" srcOrd="0" destOrd="1" presId="urn:microsoft.com/office/officeart/2005/8/layout/vList6"/>
    <dgm:cxn modelId="{AC19115B-0B01-AC4E-940E-0611A0AB4199}" srcId="{53D9A97C-6E2D-4345-A67D-ECE9B01D45CF}" destId="{6A90C970-346F-8B49-8AEE-F76019A7DE65}" srcOrd="2" destOrd="0" parTransId="{BC8B6DFB-88DD-A54B-A86D-3359E98CFC50}" sibTransId="{DF035C4F-1800-B846-960A-A034D7E9267D}"/>
    <dgm:cxn modelId="{8530E5F1-89A6-394F-A18C-F69E54BF4099}" srcId="{00F1C792-989A-3149-811E-60E8C0BAF55C}" destId="{ACFEFDBD-393F-7646-AC8F-89FB607FA334}" srcOrd="0" destOrd="0" parTransId="{0CCC6185-EEA5-2F45-92D8-A0E6F63FD911}" sibTransId="{6779B095-EAE9-0941-89E9-74D17DEA4FC0}"/>
    <dgm:cxn modelId="{3BBEE775-A240-6A48-80B9-E5905E91582A}" type="presOf" srcId="{5914D921-A241-5A47-A577-829B1172CF23}" destId="{F69D8626-D9C2-5442-A82C-CF83C3107ACA}" srcOrd="0" destOrd="0" presId="urn:microsoft.com/office/officeart/2005/8/layout/vList6"/>
    <dgm:cxn modelId="{CD53CB9B-F247-6245-A158-58E681D2001D}" srcId="{53D9A97C-6E2D-4345-A67D-ECE9B01D45CF}" destId="{4030A838-C217-1C42-8A8A-4FFCCBB33C7D}" srcOrd="1" destOrd="0" parTransId="{28B718F3-4573-EE4A-9477-2641B5EFB314}" sibTransId="{CA1EDED8-AB59-8042-9887-0C45B15A3757}"/>
    <dgm:cxn modelId="{5960EA39-007F-234A-8C94-21CFB767663E}" type="presOf" srcId="{6A90C970-346F-8B49-8AEE-F76019A7DE65}" destId="{A2FD1488-F2E4-4849-BCEF-1B9E8F68AF64}" srcOrd="0" destOrd="2" presId="urn:microsoft.com/office/officeart/2005/8/layout/vList6"/>
    <dgm:cxn modelId="{48DE7C3A-453F-C641-97AC-90530C7A9AEE}" srcId="{ACFEFDBD-393F-7646-AC8F-89FB607FA334}" destId="{5914D921-A241-5A47-A577-829B1172CF23}" srcOrd="0" destOrd="0" parTransId="{48F19160-855C-844C-A247-54D2A59DFCE6}" sibTransId="{4948BB10-5EBC-EF41-9E43-7BC830336882}"/>
    <dgm:cxn modelId="{B2A657F2-55FA-8245-821F-0354A504AB16}" srcId="{ACFEFDBD-393F-7646-AC8F-89FB607FA334}" destId="{C0551BE2-DAD7-0043-87EB-7E2DF28FADBF}" srcOrd="3" destOrd="0" parTransId="{0BB6F56A-6018-8A48-B3DC-90105F5CDBE5}" sibTransId="{58A9D6C9-E3B5-764A-BBAA-8417B58895C6}"/>
    <dgm:cxn modelId="{005F0611-043C-EA4B-B8B0-4872A437E70C}" srcId="{53D9A97C-6E2D-4345-A67D-ECE9B01D45CF}" destId="{BEEFF113-BC98-0540-8952-8377840A9E6E}" srcOrd="3" destOrd="0" parTransId="{36BC27D4-F803-1846-9ED1-D855E884C63F}" sibTransId="{7A3A1129-75E6-9349-827D-1C7E08515849}"/>
    <dgm:cxn modelId="{1EFA1710-90A5-784E-8FAD-F2821E664075}" type="presOf" srcId="{BEEFF113-BC98-0540-8952-8377840A9E6E}" destId="{A2FD1488-F2E4-4849-BCEF-1B9E8F68AF64}" srcOrd="0" destOrd="3" presId="urn:microsoft.com/office/officeart/2005/8/layout/vList6"/>
    <dgm:cxn modelId="{468DD10E-A960-3344-B792-BC38E38E6B7A}" type="presParOf" srcId="{663C071E-5A5F-C04F-A6A2-9283497EFF94}" destId="{00253890-8B73-574C-B533-9B3CEB523478}" srcOrd="0" destOrd="0" presId="urn:microsoft.com/office/officeart/2005/8/layout/vList6"/>
    <dgm:cxn modelId="{CC5DC52B-594A-574F-8D01-630869FAEBEB}" type="presParOf" srcId="{00253890-8B73-574C-B533-9B3CEB523478}" destId="{27FB1ED2-0211-CF46-8CBC-2F320F403EE0}" srcOrd="0" destOrd="0" presId="urn:microsoft.com/office/officeart/2005/8/layout/vList6"/>
    <dgm:cxn modelId="{95B64309-D22A-1E41-A6BF-D27BE93B443D}" type="presParOf" srcId="{00253890-8B73-574C-B533-9B3CEB523478}" destId="{F69D8626-D9C2-5442-A82C-CF83C3107ACA}" srcOrd="1" destOrd="0" presId="urn:microsoft.com/office/officeart/2005/8/layout/vList6"/>
    <dgm:cxn modelId="{6D5D6C5A-E84B-4442-ACC8-EFAC497D99D2}" type="presParOf" srcId="{663C071E-5A5F-C04F-A6A2-9283497EFF94}" destId="{8234B9EB-AF89-5840-8D58-2D78D7899567}" srcOrd="1" destOrd="0" presId="urn:microsoft.com/office/officeart/2005/8/layout/vList6"/>
    <dgm:cxn modelId="{6A377FD3-1A5F-AD42-9ACB-98F1920CCAE2}" type="presParOf" srcId="{663C071E-5A5F-C04F-A6A2-9283497EFF94}" destId="{896CA16A-36AB-D144-8EDC-969355E3CE12}" srcOrd="2" destOrd="0" presId="urn:microsoft.com/office/officeart/2005/8/layout/vList6"/>
    <dgm:cxn modelId="{40C3ACE9-C790-D846-800D-A2B8FA3BB2CA}" type="presParOf" srcId="{896CA16A-36AB-D144-8EDC-969355E3CE12}" destId="{423ED9EE-E646-DB40-8065-5044E71F4695}" srcOrd="0" destOrd="0" presId="urn:microsoft.com/office/officeart/2005/8/layout/vList6"/>
    <dgm:cxn modelId="{0EFA8B93-6FAD-EE48-9509-4BB11C28C909}" type="presParOf" srcId="{896CA16A-36AB-D144-8EDC-969355E3CE12}" destId="{A2FD1488-F2E4-4849-BCEF-1B9E8F68AF64}"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F1C792-989A-3149-811E-60E8C0BAF55C}" type="doc">
      <dgm:prSet loTypeId="urn:microsoft.com/office/officeart/2005/8/layout/vList6" loCatId="" qsTypeId="urn:microsoft.com/office/officeart/2005/8/quickstyle/simple4" qsCatId="simple" csTypeId="urn:microsoft.com/office/officeart/2005/8/colors/accent1_2" csCatId="accent1" phldr="1"/>
      <dgm:spPr/>
      <dgm:t>
        <a:bodyPr/>
        <a:lstStyle/>
        <a:p>
          <a:endParaRPr lang="en-US"/>
        </a:p>
      </dgm:t>
    </dgm:pt>
    <dgm:pt modelId="{ACFEFDBD-393F-7646-AC8F-89FB607FA334}">
      <dgm:prSet phldrT="[Text]" custT="1"/>
      <dgm:spPr/>
      <dgm:t>
        <a:bodyPr/>
        <a:lstStyle/>
        <a:p>
          <a:r>
            <a:rPr lang="en-US" sz="2200" b="1" i="0" dirty="0" smtClean="0">
              <a:solidFill>
                <a:schemeClr val="tx1"/>
              </a:solidFill>
              <a:latin typeface="Times New Roman" charset="0"/>
              <a:ea typeface="Times New Roman" charset="0"/>
              <a:cs typeface="Times New Roman" charset="0"/>
            </a:rPr>
            <a:t>Life style change</a:t>
          </a:r>
          <a:endParaRPr lang="en-US" sz="2200" b="1" i="0" dirty="0">
            <a:solidFill>
              <a:schemeClr val="tx1"/>
            </a:solidFill>
            <a:latin typeface="Times New Roman" charset="0"/>
            <a:ea typeface="Times New Roman" charset="0"/>
            <a:cs typeface="Times New Roman" charset="0"/>
          </a:endParaRPr>
        </a:p>
      </dgm:t>
    </dgm:pt>
    <dgm:pt modelId="{0CCC6185-EEA5-2F45-92D8-A0E6F63FD911}" type="parTrans" cxnId="{8530E5F1-89A6-394F-A18C-F69E54BF4099}">
      <dgm:prSet/>
      <dgm:spPr/>
      <dgm:t>
        <a:bodyPr/>
        <a:lstStyle/>
        <a:p>
          <a:endParaRPr lang="en-US"/>
        </a:p>
      </dgm:t>
    </dgm:pt>
    <dgm:pt modelId="{6779B095-EAE9-0941-89E9-74D17DEA4FC0}" type="sibTrans" cxnId="{8530E5F1-89A6-394F-A18C-F69E54BF4099}">
      <dgm:prSet/>
      <dgm:spPr/>
      <dgm:t>
        <a:bodyPr/>
        <a:lstStyle/>
        <a:p>
          <a:endParaRPr lang="en-US"/>
        </a:p>
      </dgm:t>
    </dgm:pt>
    <dgm:pt modelId="{47B65EFD-9D66-AD4E-9F55-CF8F462A2AC1}">
      <dgm:prSet phldrT="[Text]" custT="1"/>
      <dgm:spPr/>
      <dgm:t>
        <a:bodyPr/>
        <a:lstStyle/>
        <a:p>
          <a:pPr marL="876600" algn="l"/>
          <a:r>
            <a:rPr lang="en-GB" altLang="en-US" sz="2200" b="1" i="0" dirty="0" smtClean="0">
              <a:latin typeface="Times New Roman" charset="0"/>
              <a:ea typeface="Times New Roman" charset="0"/>
              <a:cs typeface="Times New Roman" charset="0"/>
            </a:rPr>
            <a:t>≥ </a:t>
          </a:r>
          <a:r>
            <a:rPr lang="en-US" sz="2200" b="1" i="0" dirty="0" smtClean="0">
              <a:latin typeface="Times New Roman" charset="0"/>
              <a:ea typeface="Times New Roman" charset="0"/>
              <a:cs typeface="Times New Roman" charset="0"/>
            </a:rPr>
            <a:t>5-10% weight loss</a:t>
          </a:r>
          <a:endParaRPr lang="en-US" sz="2200" b="1" i="0" dirty="0">
            <a:latin typeface="Times New Roman" charset="0"/>
            <a:ea typeface="Times New Roman" charset="0"/>
            <a:cs typeface="Times New Roman" charset="0"/>
          </a:endParaRPr>
        </a:p>
      </dgm:t>
    </dgm:pt>
    <dgm:pt modelId="{E9E36620-3051-E143-A59E-6536B6C10AE0}" type="parTrans" cxnId="{71771CC5-EBA8-1A4C-8BF8-74023F38A18B}">
      <dgm:prSet/>
      <dgm:spPr/>
      <dgm:t>
        <a:bodyPr/>
        <a:lstStyle/>
        <a:p>
          <a:endParaRPr lang="en-US"/>
        </a:p>
      </dgm:t>
    </dgm:pt>
    <dgm:pt modelId="{D039A2A4-34C0-C94D-8DE9-1EDC7B048E4F}" type="sibTrans" cxnId="{71771CC5-EBA8-1A4C-8BF8-74023F38A18B}">
      <dgm:prSet/>
      <dgm:spPr/>
      <dgm:t>
        <a:bodyPr/>
        <a:lstStyle/>
        <a:p>
          <a:endParaRPr lang="en-US"/>
        </a:p>
      </dgm:t>
    </dgm:pt>
    <dgm:pt modelId="{CFFDCE86-3590-F043-82DA-4B3C45CE5D7E}">
      <dgm:prSet phldrT="[Text]" custT="1"/>
      <dgm:spPr/>
      <dgm:t>
        <a:bodyPr/>
        <a:lstStyle/>
        <a:p>
          <a:pPr marL="876600" algn="l"/>
          <a:r>
            <a:rPr lang="en-US" sz="2200" b="1" i="0" dirty="0" smtClean="0">
              <a:latin typeface="Times New Roman" charset="0"/>
              <a:ea typeface="Times New Roman" charset="0"/>
              <a:cs typeface="Times New Roman" charset="0"/>
            </a:rPr>
            <a:t>Mediterranean diet</a:t>
          </a:r>
          <a:endParaRPr lang="en-US" sz="2200" b="1" i="0" dirty="0">
            <a:latin typeface="Times New Roman" charset="0"/>
            <a:ea typeface="Times New Roman" charset="0"/>
            <a:cs typeface="Times New Roman" charset="0"/>
          </a:endParaRPr>
        </a:p>
      </dgm:t>
    </dgm:pt>
    <dgm:pt modelId="{B9307DB3-9B51-BC43-8F05-87C1116DC647}" type="parTrans" cxnId="{AF8D0E46-575F-0F49-87FC-B0D7637BF73F}">
      <dgm:prSet/>
      <dgm:spPr/>
      <dgm:t>
        <a:bodyPr/>
        <a:lstStyle/>
        <a:p>
          <a:endParaRPr lang="en-US"/>
        </a:p>
      </dgm:t>
    </dgm:pt>
    <dgm:pt modelId="{92D5FF89-5B0A-CF42-AF02-B92E6290277B}" type="sibTrans" cxnId="{AF8D0E46-575F-0F49-87FC-B0D7637BF73F}">
      <dgm:prSet/>
      <dgm:spPr/>
      <dgm:t>
        <a:bodyPr/>
        <a:lstStyle/>
        <a:p>
          <a:endParaRPr lang="en-US"/>
        </a:p>
      </dgm:t>
    </dgm:pt>
    <dgm:pt modelId="{53D9A97C-6E2D-4345-A67D-ECE9B01D45CF}">
      <dgm:prSet phldrT="[Text]" custT="1"/>
      <dgm:spPr/>
      <dgm:t>
        <a:bodyPr/>
        <a:lstStyle/>
        <a:p>
          <a:r>
            <a:rPr lang="en-US" sz="2200" b="1" i="0" dirty="0" smtClean="0">
              <a:solidFill>
                <a:schemeClr val="tx1"/>
              </a:solidFill>
              <a:latin typeface="Times New Roman" charset="0"/>
              <a:ea typeface="Times New Roman" charset="0"/>
              <a:cs typeface="Times New Roman" charset="0"/>
            </a:rPr>
            <a:t>Medications</a:t>
          </a:r>
          <a:endParaRPr lang="en-US" sz="2200" b="1" i="0" dirty="0">
            <a:solidFill>
              <a:schemeClr val="tx1"/>
            </a:solidFill>
            <a:latin typeface="Times New Roman" charset="0"/>
            <a:ea typeface="Times New Roman" charset="0"/>
            <a:cs typeface="Times New Roman" charset="0"/>
          </a:endParaRPr>
        </a:p>
      </dgm:t>
    </dgm:pt>
    <dgm:pt modelId="{8F35EC3F-62E7-CE49-8B0E-F2AD786E4AEE}" type="parTrans" cxnId="{002E5F31-4D43-B143-8A50-DB53A47797FE}">
      <dgm:prSet/>
      <dgm:spPr/>
      <dgm:t>
        <a:bodyPr/>
        <a:lstStyle/>
        <a:p>
          <a:endParaRPr lang="en-US"/>
        </a:p>
      </dgm:t>
    </dgm:pt>
    <dgm:pt modelId="{2E0D0627-FBCF-6A4A-86A6-5C8F5602931C}" type="sibTrans" cxnId="{002E5F31-4D43-B143-8A50-DB53A47797FE}">
      <dgm:prSet/>
      <dgm:spPr/>
      <dgm:t>
        <a:bodyPr/>
        <a:lstStyle/>
        <a:p>
          <a:endParaRPr lang="en-US"/>
        </a:p>
      </dgm:t>
    </dgm:pt>
    <dgm:pt modelId="{4030A838-C217-1C42-8A8A-4FFCCBB33C7D}">
      <dgm:prSet phldrT="[Text]" custT="1"/>
      <dgm:spPr/>
      <dgm:t>
        <a:bodyPr/>
        <a:lstStyle/>
        <a:p>
          <a:pPr marL="372600"/>
          <a:r>
            <a:rPr lang="en-US" sz="2000" dirty="0" smtClean="0"/>
            <a:t>At present, there are no FDA-approved drugs for the treatment of NASH. </a:t>
          </a:r>
          <a:endParaRPr lang="en-US" sz="2000" b="0" i="0" dirty="0">
            <a:latin typeface="Times New Roman" charset="0"/>
            <a:ea typeface="Times New Roman" charset="0"/>
            <a:cs typeface="Times New Roman" charset="0"/>
          </a:endParaRPr>
        </a:p>
      </dgm:t>
    </dgm:pt>
    <dgm:pt modelId="{28B718F3-4573-EE4A-9477-2641B5EFB314}" type="parTrans" cxnId="{CD53CB9B-F247-6245-A158-58E681D2001D}">
      <dgm:prSet/>
      <dgm:spPr/>
      <dgm:t>
        <a:bodyPr/>
        <a:lstStyle/>
        <a:p>
          <a:endParaRPr lang="en-US"/>
        </a:p>
      </dgm:t>
    </dgm:pt>
    <dgm:pt modelId="{CA1EDED8-AB59-8042-9887-0C45B15A3757}" type="sibTrans" cxnId="{CD53CB9B-F247-6245-A158-58E681D2001D}">
      <dgm:prSet/>
      <dgm:spPr/>
      <dgm:t>
        <a:bodyPr/>
        <a:lstStyle/>
        <a:p>
          <a:endParaRPr lang="en-US"/>
        </a:p>
      </dgm:t>
    </dgm:pt>
    <dgm:pt modelId="{C0551BE2-DAD7-0043-87EB-7E2DF28FADBF}">
      <dgm:prSet phldrT="[Text]" custT="1"/>
      <dgm:spPr/>
      <dgm:t>
        <a:bodyPr/>
        <a:lstStyle/>
        <a:p>
          <a:pPr marL="876600" algn="l"/>
          <a:r>
            <a:rPr lang="en-US" sz="2200" b="1" i="0" dirty="0" smtClean="0">
              <a:latin typeface="Times New Roman" charset="0"/>
              <a:ea typeface="Times New Roman" charset="0"/>
              <a:cs typeface="Times New Roman" charset="0"/>
            </a:rPr>
            <a:t>Physical activity</a:t>
          </a:r>
          <a:endParaRPr lang="en-US" sz="2200" b="1" i="0" dirty="0">
            <a:latin typeface="Times New Roman" charset="0"/>
            <a:ea typeface="Times New Roman" charset="0"/>
            <a:cs typeface="Times New Roman" charset="0"/>
          </a:endParaRPr>
        </a:p>
      </dgm:t>
    </dgm:pt>
    <dgm:pt modelId="{0BB6F56A-6018-8A48-B3DC-90105F5CDBE5}" type="parTrans" cxnId="{B2A657F2-55FA-8245-821F-0354A504AB16}">
      <dgm:prSet/>
      <dgm:spPr/>
      <dgm:t>
        <a:bodyPr/>
        <a:lstStyle/>
        <a:p>
          <a:endParaRPr lang="en-US"/>
        </a:p>
      </dgm:t>
    </dgm:pt>
    <dgm:pt modelId="{58A9D6C9-E3B5-764A-BBAA-8417B58895C6}" type="sibTrans" cxnId="{B2A657F2-55FA-8245-821F-0354A504AB16}">
      <dgm:prSet/>
      <dgm:spPr/>
      <dgm:t>
        <a:bodyPr/>
        <a:lstStyle/>
        <a:p>
          <a:endParaRPr lang="en-US"/>
        </a:p>
      </dgm:t>
    </dgm:pt>
    <dgm:pt modelId="{5914D921-A241-5A47-A577-829B1172CF23}">
      <dgm:prSet phldrT="[Text]" custT="1"/>
      <dgm:spPr/>
      <dgm:t>
        <a:bodyPr/>
        <a:lstStyle/>
        <a:p>
          <a:pPr marL="228600" algn="l"/>
          <a:endParaRPr lang="en-US" sz="2200" b="0" i="0" dirty="0">
            <a:latin typeface="Times New Roman" charset="0"/>
            <a:ea typeface="Times New Roman" charset="0"/>
            <a:cs typeface="Times New Roman" charset="0"/>
          </a:endParaRPr>
        </a:p>
      </dgm:t>
    </dgm:pt>
    <dgm:pt modelId="{48F19160-855C-844C-A247-54D2A59DFCE6}" type="parTrans" cxnId="{48DE7C3A-453F-C641-97AC-90530C7A9AEE}">
      <dgm:prSet/>
      <dgm:spPr/>
      <dgm:t>
        <a:bodyPr/>
        <a:lstStyle/>
        <a:p>
          <a:endParaRPr lang="en-US"/>
        </a:p>
      </dgm:t>
    </dgm:pt>
    <dgm:pt modelId="{4948BB10-5EBC-EF41-9E43-7BC830336882}" type="sibTrans" cxnId="{48DE7C3A-453F-C641-97AC-90530C7A9AEE}">
      <dgm:prSet/>
      <dgm:spPr/>
      <dgm:t>
        <a:bodyPr/>
        <a:lstStyle/>
        <a:p>
          <a:endParaRPr lang="en-US"/>
        </a:p>
      </dgm:t>
    </dgm:pt>
    <dgm:pt modelId="{50C992A0-BFD8-8D43-AA28-B931A267FB5D}">
      <dgm:prSet phldrT="[Text]" custT="1"/>
      <dgm:spPr/>
      <dgm:t>
        <a:bodyPr/>
        <a:lstStyle/>
        <a:p>
          <a:pPr marL="228600"/>
          <a:endParaRPr lang="en-US" sz="2000" b="0" i="0" dirty="0">
            <a:latin typeface="Times New Roman" charset="0"/>
            <a:ea typeface="Times New Roman" charset="0"/>
            <a:cs typeface="Times New Roman" charset="0"/>
          </a:endParaRPr>
        </a:p>
      </dgm:t>
    </dgm:pt>
    <dgm:pt modelId="{7A9B3EC2-F13F-774B-82B4-E54C95D95361}" type="parTrans" cxnId="{3112FE79-0452-B647-891D-D4CFA624DD06}">
      <dgm:prSet/>
      <dgm:spPr/>
      <dgm:t>
        <a:bodyPr/>
        <a:lstStyle/>
        <a:p>
          <a:endParaRPr lang="en-US"/>
        </a:p>
      </dgm:t>
    </dgm:pt>
    <dgm:pt modelId="{8ABE0323-D579-C248-80CD-3EA37D37AF04}" type="sibTrans" cxnId="{3112FE79-0452-B647-891D-D4CFA624DD06}">
      <dgm:prSet/>
      <dgm:spPr/>
      <dgm:t>
        <a:bodyPr/>
        <a:lstStyle/>
        <a:p>
          <a:endParaRPr lang="en-US"/>
        </a:p>
      </dgm:t>
    </dgm:pt>
    <dgm:pt modelId="{BEEFF113-BC98-0540-8952-8377840A9E6E}">
      <dgm:prSet phldrT="[Text]" custT="1"/>
      <dgm:spPr/>
      <dgm:t>
        <a:bodyPr/>
        <a:lstStyle/>
        <a:p>
          <a:pPr marL="372600"/>
          <a:r>
            <a:rPr lang="en-US" sz="2000" b="1" i="0" dirty="0" smtClean="0">
              <a:latin typeface="Times New Roman" charset="0"/>
              <a:ea typeface="Times New Roman" charset="0"/>
              <a:cs typeface="Times New Roman" charset="0"/>
            </a:rPr>
            <a:t>NAFLD and T2D: </a:t>
          </a:r>
          <a:r>
            <a:rPr lang="en-US" sz="2000" b="0" i="0" dirty="0" smtClean="0">
              <a:latin typeface="Times New Roman" charset="0"/>
              <a:ea typeface="Times New Roman" charset="0"/>
              <a:cs typeface="Times New Roman" charset="0"/>
            </a:rPr>
            <a:t>Pioglitazone, GLp-1 </a:t>
          </a:r>
          <a:r>
            <a:rPr lang="en-US" sz="2000" b="0" i="0" dirty="0" err="1" smtClean="0">
              <a:latin typeface="Times New Roman" charset="0"/>
              <a:ea typeface="Times New Roman" charset="0"/>
              <a:cs typeface="Times New Roman" charset="0"/>
            </a:rPr>
            <a:t>Ras</a:t>
          </a:r>
          <a:r>
            <a:rPr lang="en-US" sz="2000" b="0" i="0" dirty="0" smtClean="0">
              <a:latin typeface="Times New Roman" charset="0"/>
              <a:ea typeface="Times New Roman" charset="0"/>
              <a:cs typeface="Times New Roman" charset="0"/>
            </a:rPr>
            <a:t>, SGLt2 </a:t>
          </a:r>
          <a:r>
            <a:rPr lang="en-US" sz="2000" b="0" i="0" dirty="0" err="1" smtClean="0">
              <a:latin typeface="Times New Roman" charset="0"/>
              <a:ea typeface="Times New Roman" charset="0"/>
              <a:cs typeface="Times New Roman" charset="0"/>
            </a:rPr>
            <a:t>inh</a:t>
          </a:r>
          <a:r>
            <a:rPr lang="en-US" sz="2000" b="0" i="0" dirty="0" smtClean="0">
              <a:latin typeface="Times New Roman" charset="0"/>
              <a:ea typeface="Times New Roman" charset="0"/>
              <a:cs typeface="Times New Roman" charset="0"/>
            </a:rPr>
            <a:t> </a:t>
          </a:r>
          <a:endParaRPr lang="en-US" sz="2000" b="0" i="0" dirty="0">
            <a:latin typeface="Times New Roman" charset="0"/>
            <a:ea typeface="Times New Roman" charset="0"/>
            <a:cs typeface="Times New Roman" charset="0"/>
          </a:endParaRPr>
        </a:p>
      </dgm:t>
    </dgm:pt>
    <dgm:pt modelId="{36BC27D4-F803-1846-9ED1-D855E884C63F}" type="parTrans" cxnId="{005F0611-043C-EA4B-B8B0-4872A437E70C}">
      <dgm:prSet/>
      <dgm:spPr/>
      <dgm:t>
        <a:bodyPr/>
        <a:lstStyle/>
        <a:p>
          <a:endParaRPr lang="en-US"/>
        </a:p>
      </dgm:t>
    </dgm:pt>
    <dgm:pt modelId="{7A3A1129-75E6-9349-827D-1C7E08515849}" type="sibTrans" cxnId="{005F0611-043C-EA4B-B8B0-4872A437E70C}">
      <dgm:prSet/>
      <dgm:spPr/>
      <dgm:t>
        <a:bodyPr/>
        <a:lstStyle/>
        <a:p>
          <a:endParaRPr lang="en-US"/>
        </a:p>
      </dgm:t>
    </dgm:pt>
    <dgm:pt modelId="{468B5A0D-788C-7140-8CB5-99869ABCAD98}">
      <dgm:prSet phldrT="[Text]" custT="1"/>
      <dgm:spPr/>
      <dgm:t>
        <a:bodyPr/>
        <a:lstStyle/>
        <a:p>
          <a:pPr marL="372600"/>
          <a:r>
            <a:rPr lang="en-US" sz="2000" b="1" i="0" dirty="0" smtClean="0">
              <a:latin typeface="Times New Roman" charset="0"/>
              <a:ea typeface="Times New Roman" charset="0"/>
              <a:cs typeface="Times New Roman" charset="0"/>
            </a:rPr>
            <a:t>NAFLD and Obesity: </a:t>
          </a:r>
          <a:r>
            <a:rPr lang="en-US" sz="2000" b="0" i="0" dirty="0" smtClean="0">
              <a:latin typeface="Times New Roman" charset="0"/>
              <a:ea typeface="Times New Roman" charset="0"/>
              <a:cs typeface="Times New Roman" charset="0"/>
            </a:rPr>
            <a:t>Semaglutide, Liraglutide, Bariatric surgery</a:t>
          </a:r>
          <a:endParaRPr lang="en-US" sz="2000" b="0" i="0" dirty="0">
            <a:latin typeface="Times New Roman" charset="0"/>
            <a:ea typeface="Times New Roman" charset="0"/>
            <a:cs typeface="Times New Roman" charset="0"/>
          </a:endParaRPr>
        </a:p>
      </dgm:t>
    </dgm:pt>
    <dgm:pt modelId="{32A39220-53E9-3244-A4CF-390DC22951A0}" type="parTrans" cxnId="{C07C787A-9258-054D-A1FD-906B732FD593}">
      <dgm:prSet/>
      <dgm:spPr/>
      <dgm:t>
        <a:bodyPr/>
        <a:lstStyle/>
        <a:p>
          <a:endParaRPr lang="en-US"/>
        </a:p>
      </dgm:t>
    </dgm:pt>
    <dgm:pt modelId="{CF8B54F2-2089-9B47-AC42-BFEA34718578}" type="sibTrans" cxnId="{C07C787A-9258-054D-A1FD-906B732FD593}">
      <dgm:prSet/>
      <dgm:spPr/>
      <dgm:t>
        <a:bodyPr/>
        <a:lstStyle/>
        <a:p>
          <a:endParaRPr lang="en-US"/>
        </a:p>
      </dgm:t>
    </dgm:pt>
    <dgm:pt modelId="{6A90C970-346F-8B49-8AEE-F76019A7DE65}">
      <dgm:prSet phldrT="[Text]" custT="1"/>
      <dgm:spPr/>
      <dgm:t>
        <a:bodyPr/>
        <a:lstStyle/>
        <a:p>
          <a:pPr marL="372600"/>
          <a:r>
            <a:rPr lang="en-US" sz="2000" b="1" i="0" dirty="0" smtClean="0">
              <a:latin typeface="Times New Roman" charset="0"/>
              <a:ea typeface="Times New Roman" charset="0"/>
              <a:cs typeface="Times New Roman" charset="0"/>
            </a:rPr>
            <a:t>NASH: </a:t>
          </a:r>
          <a:r>
            <a:rPr lang="en-US" sz="2000" b="0" i="0" dirty="0" smtClean="0">
              <a:latin typeface="Times New Roman" charset="0"/>
              <a:ea typeface="Times New Roman" charset="0"/>
              <a:cs typeface="Times New Roman" charset="0"/>
            </a:rPr>
            <a:t>Pioglitazone</a:t>
          </a:r>
          <a:r>
            <a:rPr lang="en-US" sz="2000" dirty="0" smtClean="0"/>
            <a:t>, </a:t>
          </a:r>
          <a:r>
            <a:rPr lang="en-US" sz="2000" b="0" i="0" dirty="0" smtClean="0">
              <a:latin typeface="Times New Roman" charset="0"/>
              <a:ea typeface="Times New Roman" charset="0"/>
              <a:cs typeface="Times New Roman" charset="0"/>
            </a:rPr>
            <a:t>Vit E</a:t>
          </a:r>
          <a:endParaRPr lang="en-US" sz="2000" b="0" i="0" dirty="0">
            <a:latin typeface="Times New Roman" charset="0"/>
            <a:ea typeface="Times New Roman" charset="0"/>
            <a:cs typeface="Times New Roman" charset="0"/>
          </a:endParaRPr>
        </a:p>
      </dgm:t>
    </dgm:pt>
    <dgm:pt modelId="{BC8B6DFB-88DD-A54B-A86D-3359E98CFC50}" type="parTrans" cxnId="{AC19115B-0B01-AC4E-940E-0611A0AB4199}">
      <dgm:prSet/>
      <dgm:spPr/>
    </dgm:pt>
    <dgm:pt modelId="{DF035C4F-1800-B846-960A-A034D7E9267D}" type="sibTrans" cxnId="{AC19115B-0B01-AC4E-940E-0611A0AB4199}">
      <dgm:prSet/>
      <dgm:spPr/>
    </dgm:pt>
    <dgm:pt modelId="{663C071E-5A5F-C04F-A6A2-9283497EFF94}" type="pres">
      <dgm:prSet presAssocID="{00F1C792-989A-3149-811E-60E8C0BAF55C}" presName="Name0" presStyleCnt="0">
        <dgm:presLayoutVars>
          <dgm:dir/>
          <dgm:animLvl val="lvl"/>
          <dgm:resizeHandles/>
        </dgm:presLayoutVars>
      </dgm:prSet>
      <dgm:spPr/>
      <dgm:t>
        <a:bodyPr/>
        <a:lstStyle/>
        <a:p>
          <a:endParaRPr lang="en-US"/>
        </a:p>
      </dgm:t>
    </dgm:pt>
    <dgm:pt modelId="{00253890-8B73-574C-B533-9B3CEB523478}" type="pres">
      <dgm:prSet presAssocID="{ACFEFDBD-393F-7646-AC8F-89FB607FA334}" presName="linNode" presStyleCnt="0"/>
      <dgm:spPr/>
    </dgm:pt>
    <dgm:pt modelId="{27FB1ED2-0211-CF46-8CBC-2F320F403EE0}" type="pres">
      <dgm:prSet presAssocID="{ACFEFDBD-393F-7646-AC8F-89FB607FA334}" presName="parentShp" presStyleLbl="node1" presStyleIdx="0" presStyleCnt="2" custScaleX="46549" custScaleY="107659" custLinFactNeighborX="-13430" custLinFactNeighborY="6161">
        <dgm:presLayoutVars>
          <dgm:bulletEnabled val="1"/>
        </dgm:presLayoutVars>
      </dgm:prSet>
      <dgm:spPr/>
      <dgm:t>
        <a:bodyPr/>
        <a:lstStyle/>
        <a:p>
          <a:endParaRPr lang="en-US"/>
        </a:p>
      </dgm:t>
    </dgm:pt>
    <dgm:pt modelId="{F69D8626-D9C2-5442-A82C-CF83C3107ACA}" type="pres">
      <dgm:prSet presAssocID="{ACFEFDBD-393F-7646-AC8F-89FB607FA334}" presName="childShp" presStyleLbl="bgAccFollowNode1" presStyleIdx="0" presStyleCnt="2" custScaleX="137058" custLinFactNeighborX="9" custLinFactNeighborY="9546">
        <dgm:presLayoutVars>
          <dgm:bulletEnabled val="1"/>
        </dgm:presLayoutVars>
      </dgm:prSet>
      <dgm:spPr/>
      <dgm:t>
        <a:bodyPr/>
        <a:lstStyle/>
        <a:p>
          <a:endParaRPr lang="en-US"/>
        </a:p>
      </dgm:t>
    </dgm:pt>
    <dgm:pt modelId="{8234B9EB-AF89-5840-8D58-2D78D7899567}" type="pres">
      <dgm:prSet presAssocID="{6779B095-EAE9-0941-89E9-74D17DEA4FC0}" presName="spacing" presStyleCnt="0"/>
      <dgm:spPr/>
    </dgm:pt>
    <dgm:pt modelId="{896CA16A-36AB-D144-8EDC-969355E3CE12}" type="pres">
      <dgm:prSet presAssocID="{53D9A97C-6E2D-4345-A67D-ECE9B01D45CF}" presName="linNode" presStyleCnt="0"/>
      <dgm:spPr/>
    </dgm:pt>
    <dgm:pt modelId="{423ED9EE-E646-DB40-8065-5044E71F4695}" type="pres">
      <dgm:prSet presAssocID="{53D9A97C-6E2D-4345-A67D-ECE9B01D45CF}" presName="parentShp" presStyleLbl="node1" presStyleIdx="1" presStyleCnt="2">
        <dgm:presLayoutVars>
          <dgm:bulletEnabled val="1"/>
        </dgm:presLayoutVars>
      </dgm:prSet>
      <dgm:spPr/>
      <dgm:t>
        <a:bodyPr/>
        <a:lstStyle/>
        <a:p>
          <a:endParaRPr lang="en-US"/>
        </a:p>
      </dgm:t>
    </dgm:pt>
    <dgm:pt modelId="{A2FD1488-F2E4-4849-BCEF-1B9E8F68AF64}" type="pres">
      <dgm:prSet presAssocID="{53D9A97C-6E2D-4345-A67D-ECE9B01D45CF}" presName="childShp" presStyleLbl="bgAccFollowNode1" presStyleIdx="1" presStyleCnt="2" custScaleX="286121" custScaleY="110215" custLinFactNeighborX="148" custLinFactNeighborY="-328">
        <dgm:presLayoutVars>
          <dgm:bulletEnabled val="1"/>
        </dgm:presLayoutVars>
      </dgm:prSet>
      <dgm:spPr/>
      <dgm:t>
        <a:bodyPr/>
        <a:lstStyle/>
        <a:p>
          <a:endParaRPr lang="en-US"/>
        </a:p>
      </dgm:t>
    </dgm:pt>
  </dgm:ptLst>
  <dgm:cxnLst>
    <dgm:cxn modelId="{81D43AD6-0CF5-F64F-A601-6EBAB1CC7FB5}" type="presOf" srcId="{ACFEFDBD-393F-7646-AC8F-89FB607FA334}" destId="{27FB1ED2-0211-CF46-8CBC-2F320F403EE0}" srcOrd="0" destOrd="0" presId="urn:microsoft.com/office/officeart/2005/8/layout/vList6"/>
    <dgm:cxn modelId="{002E5F31-4D43-B143-8A50-DB53A47797FE}" srcId="{00F1C792-989A-3149-811E-60E8C0BAF55C}" destId="{53D9A97C-6E2D-4345-A67D-ECE9B01D45CF}" srcOrd="1" destOrd="0" parTransId="{8F35EC3F-62E7-CE49-8B0E-F2AD786E4AEE}" sibTransId="{2E0D0627-FBCF-6A4A-86A6-5C8F5602931C}"/>
    <dgm:cxn modelId="{C07C787A-9258-054D-A1FD-906B732FD593}" srcId="{53D9A97C-6E2D-4345-A67D-ECE9B01D45CF}" destId="{468B5A0D-788C-7140-8CB5-99869ABCAD98}" srcOrd="4" destOrd="0" parTransId="{32A39220-53E9-3244-A4CF-390DC22951A0}" sibTransId="{CF8B54F2-2089-9B47-AC42-BFEA34718578}"/>
    <dgm:cxn modelId="{14D15691-E64D-414A-B30A-0774B53F53A6}" type="presOf" srcId="{00F1C792-989A-3149-811E-60E8C0BAF55C}" destId="{663C071E-5A5F-C04F-A6A2-9283497EFF94}" srcOrd="0" destOrd="0" presId="urn:microsoft.com/office/officeart/2005/8/layout/vList6"/>
    <dgm:cxn modelId="{A756DCBE-78E8-AA4C-849D-5889FD4A0FDF}" type="presOf" srcId="{6A90C970-346F-8B49-8AEE-F76019A7DE65}" destId="{A2FD1488-F2E4-4849-BCEF-1B9E8F68AF64}" srcOrd="0" destOrd="2" presId="urn:microsoft.com/office/officeart/2005/8/layout/vList6"/>
    <dgm:cxn modelId="{0B8E78F2-4289-3D40-A04F-9DBB6D7924D1}" type="presOf" srcId="{468B5A0D-788C-7140-8CB5-99869ABCAD98}" destId="{A2FD1488-F2E4-4849-BCEF-1B9E8F68AF64}" srcOrd="0" destOrd="4" presId="urn:microsoft.com/office/officeart/2005/8/layout/vList6"/>
    <dgm:cxn modelId="{9B8575B5-CF4A-9040-84E6-71D83E6D28E2}" type="presOf" srcId="{5914D921-A241-5A47-A577-829B1172CF23}" destId="{F69D8626-D9C2-5442-A82C-CF83C3107ACA}" srcOrd="0" destOrd="0" presId="urn:microsoft.com/office/officeart/2005/8/layout/vList6"/>
    <dgm:cxn modelId="{71771CC5-EBA8-1A4C-8BF8-74023F38A18B}" srcId="{ACFEFDBD-393F-7646-AC8F-89FB607FA334}" destId="{47B65EFD-9D66-AD4E-9F55-CF8F462A2AC1}" srcOrd="1" destOrd="0" parTransId="{E9E36620-3051-E143-A59E-6536B6C10AE0}" sibTransId="{D039A2A4-34C0-C94D-8DE9-1EDC7B048E4F}"/>
    <dgm:cxn modelId="{869D09DA-1472-9A47-829B-086B64B97522}" type="presOf" srcId="{BEEFF113-BC98-0540-8952-8377840A9E6E}" destId="{A2FD1488-F2E4-4849-BCEF-1B9E8F68AF64}" srcOrd="0" destOrd="3" presId="urn:microsoft.com/office/officeart/2005/8/layout/vList6"/>
    <dgm:cxn modelId="{8962CEBB-4DCF-7A43-B83D-DB6B2718447C}" type="presOf" srcId="{47B65EFD-9D66-AD4E-9F55-CF8F462A2AC1}" destId="{F69D8626-D9C2-5442-A82C-CF83C3107ACA}" srcOrd="0" destOrd="1" presId="urn:microsoft.com/office/officeart/2005/8/layout/vList6"/>
    <dgm:cxn modelId="{AF8D0E46-575F-0F49-87FC-B0D7637BF73F}" srcId="{ACFEFDBD-393F-7646-AC8F-89FB607FA334}" destId="{CFFDCE86-3590-F043-82DA-4B3C45CE5D7E}" srcOrd="2" destOrd="0" parTransId="{B9307DB3-9B51-BC43-8F05-87C1116DC647}" sibTransId="{92D5FF89-5B0A-CF42-AF02-B92E6290277B}"/>
    <dgm:cxn modelId="{A6995F9C-D3EF-2441-BFD6-151ABCF4FAD5}" type="presOf" srcId="{53D9A97C-6E2D-4345-A67D-ECE9B01D45CF}" destId="{423ED9EE-E646-DB40-8065-5044E71F4695}" srcOrd="0" destOrd="0" presId="urn:microsoft.com/office/officeart/2005/8/layout/vList6"/>
    <dgm:cxn modelId="{3112FE79-0452-B647-891D-D4CFA624DD06}" srcId="{53D9A97C-6E2D-4345-A67D-ECE9B01D45CF}" destId="{50C992A0-BFD8-8D43-AA28-B931A267FB5D}" srcOrd="0" destOrd="0" parTransId="{7A9B3EC2-F13F-774B-82B4-E54C95D95361}" sibTransId="{8ABE0323-D579-C248-80CD-3EA37D37AF04}"/>
    <dgm:cxn modelId="{10CBF8B5-0C0F-C54E-870D-F6D92EC41B2B}" type="presOf" srcId="{CFFDCE86-3590-F043-82DA-4B3C45CE5D7E}" destId="{F69D8626-D9C2-5442-A82C-CF83C3107ACA}" srcOrd="0" destOrd="2" presId="urn:microsoft.com/office/officeart/2005/8/layout/vList6"/>
    <dgm:cxn modelId="{AC19115B-0B01-AC4E-940E-0611A0AB4199}" srcId="{53D9A97C-6E2D-4345-A67D-ECE9B01D45CF}" destId="{6A90C970-346F-8B49-8AEE-F76019A7DE65}" srcOrd="2" destOrd="0" parTransId="{BC8B6DFB-88DD-A54B-A86D-3359E98CFC50}" sibTransId="{DF035C4F-1800-B846-960A-A034D7E9267D}"/>
    <dgm:cxn modelId="{8530E5F1-89A6-394F-A18C-F69E54BF4099}" srcId="{00F1C792-989A-3149-811E-60E8C0BAF55C}" destId="{ACFEFDBD-393F-7646-AC8F-89FB607FA334}" srcOrd="0" destOrd="0" parTransId="{0CCC6185-EEA5-2F45-92D8-A0E6F63FD911}" sibTransId="{6779B095-EAE9-0941-89E9-74D17DEA4FC0}"/>
    <dgm:cxn modelId="{CD53CB9B-F247-6245-A158-58E681D2001D}" srcId="{53D9A97C-6E2D-4345-A67D-ECE9B01D45CF}" destId="{4030A838-C217-1C42-8A8A-4FFCCBB33C7D}" srcOrd="1" destOrd="0" parTransId="{28B718F3-4573-EE4A-9477-2641B5EFB314}" sibTransId="{CA1EDED8-AB59-8042-9887-0C45B15A3757}"/>
    <dgm:cxn modelId="{48DE7C3A-453F-C641-97AC-90530C7A9AEE}" srcId="{ACFEFDBD-393F-7646-AC8F-89FB607FA334}" destId="{5914D921-A241-5A47-A577-829B1172CF23}" srcOrd="0" destOrd="0" parTransId="{48F19160-855C-844C-A247-54D2A59DFCE6}" sibTransId="{4948BB10-5EBC-EF41-9E43-7BC830336882}"/>
    <dgm:cxn modelId="{EBCE2D97-8581-5943-B5BF-858B1983FCA2}" type="presOf" srcId="{50C992A0-BFD8-8D43-AA28-B931A267FB5D}" destId="{A2FD1488-F2E4-4849-BCEF-1B9E8F68AF64}" srcOrd="0" destOrd="0" presId="urn:microsoft.com/office/officeart/2005/8/layout/vList6"/>
    <dgm:cxn modelId="{1BC7CC7C-3BB2-D940-8F46-863CB66EA9F1}" type="presOf" srcId="{4030A838-C217-1C42-8A8A-4FFCCBB33C7D}" destId="{A2FD1488-F2E4-4849-BCEF-1B9E8F68AF64}" srcOrd="0" destOrd="1" presId="urn:microsoft.com/office/officeart/2005/8/layout/vList6"/>
    <dgm:cxn modelId="{B2A657F2-55FA-8245-821F-0354A504AB16}" srcId="{ACFEFDBD-393F-7646-AC8F-89FB607FA334}" destId="{C0551BE2-DAD7-0043-87EB-7E2DF28FADBF}" srcOrd="3" destOrd="0" parTransId="{0BB6F56A-6018-8A48-B3DC-90105F5CDBE5}" sibTransId="{58A9D6C9-E3B5-764A-BBAA-8417B58895C6}"/>
    <dgm:cxn modelId="{FA8E4FFF-C153-F04D-AF69-5CBCEB068B77}" type="presOf" srcId="{C0551BE2-DAD7-0043-87EB-7E2DF28FADBF}" destId="{F69D8626-D9C2-5442-A82C-CF83C3107ACA}" srcOrd="0" destOrd="3" presId="urn:microsoft.com/office/officeart/2005/8/layout/vList6"/>
    <dgm:cxn modelId="{005F0611-043C-EA4B-B8B0-4872A437E70C}" srcId="{53D9A97C-6E2D-4345-A67D-ECE9B01D45CF}" destId="{BEEFF113-BC98-0540-8952-8377840A9E6E}" srcOrd="3" destOrd="0" parTransId="{36BC27D4-F803-1846-9ED1-D855E884C63F}" sibTransId="{7A3A1129-75E6-9349-827D-1C7E08515849}"/>
    <dgm:cxn modelId="{0D1B78BD-A72E-7240-A800-961DDB851ED3}" type="presParOf" srcId="{663C071E-5A5F-C04F-A6A2-9283497EFF94}" destId="{00253890-8B73-574C-B533-9B3CEB523478}" srcOrd="0" destOrd="0" presId="urn:microsoft.com/office/officeart/2005/8/layout/vList6"/>
    <dgm:cxn modelId="{5E3DC1B3-64A4-F640-9CCA-E6EE1D2E9277}" type="presParOf" srcId="{00253890-8B73-574C-B533-9B3CEB523478}" destId="{27FB1ED2-0211-CF46-8CBC-2F320F403EE0}" srcOrd="0" destOrd="0" presId="urn:microsoft.com/office/officeart/2005/8/layout/vList6"/>
    <dgm:cxn modelId="{7C33F8AC-B4C7-8340-999C-438151C63D92}" type="presParOf" srcId="{00253890-8B73-574C-B533-9B3CEB523478}" destId="{F69D8626-D9C2-5442-A82C-CF83C3107ACA}" srcOrd="1" destOrd="0" presId="urn:microsoft.com/office/officeart/2005/8/layout/vList6"/>
    <dgm:cxn modelId="{FC6FACC1-B58D-074F-A9D0-379F1E73F675}" type="presParOf" srcId="{663C071E-5A5F-C04F-A6A2-9283497EFF94}" destId="{8234B9EB-AF89-5840-8D58-2D78D7899567}" srcOrd="1" destOrd="0" presId="urn:microsoft.com/office/officeart/2005/8/layout/vList6"/>
    <dgm:cxn modelId="{198B8F7F-1B52-7A4A-AC6A-D271D70A17CB}" type="presParOf" srcId="{663C071E-5A5F-C04F-A6A2-9283497EFF94}" destId="{896CA16A-36AB-D144-8EDC-969355E3CE12}" srcOrd="2" destOrd="0" presId="urn:microsoft.com/office/officeart/2005/8/layout/vList6"/>
    <dgm:cxn modelId="{C907697A-0C80-274C-8BD3-07CA99104DB7}" type="presParOf" srcId="{896CA16A-36AB-D144-8EDC-969355E3CE12}" destId="{423ED9EE-E646-DB40-8065-5044E71F4695}" srcOrd="0" destOrd="0" presId="urn:microsoft.com/office/officeart/2005/8/layout/vList6"/>
    <dgm:cxn modelId="{6C462800-D9D0-2944-AF6F-4FC08B8ABB7D}" type="presParOf" srcId="{896CA16A-36AB-D144-8EDC-969355E3CE12}" destId="{A2FD1488-F2E4-4849-BCEF-1B9E8F68AF64}"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F9EB13-EF2F-764E-BF34-BCE5411C319B}" type="datetimeFigureOut">
              <a:rPr lang="en-US" smtClean="0"/>
              <a:t>7/11/2022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C9FE7-21B4-844B-BC9A-DE718817CEEA}" type="slidenum">
              <a:rPr lang="en-US" smtClean="0"/>
              <a:t>‹#›</a:t>
            </a:fld>
            <a:endParaRPr lang="en-US"/>
          </a:p>
        </p:txBody>
      </p:sp>
    </p:spTree>
    <p:extLst>
      <p:ext uri="{BB962C8B-B14F-4D97-AF65-F5344CB8AC3E}">
        <p14:creationId xmlns:p14="http://schemas.microsoft.com/office/powerpoint/2010/main" val="2045400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xmlns="" id="{124B7C7D-650D-4578-A534-3CAC79DAE2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xmlns="" id="{64AC46F4-2EF6-4BB6-947B-BA6630799A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a:t>NAFLD is associated with insulin resistance, obesity and CV risk factors</a:t>
            </a:r>
          </a:p>
          <a:p>
            <a:pPr>
              <a:spcBef>
                <a:spcPct val="0"/>
              </a:spcBef>
            </a:pPr>
            <a:r>
              <a:rPr lang="en-CA" altLang="en-US"/>
              <a:t>Cirrhosis (fibrosis stage F4) is associated with increased risk of mortality.</a:t>
            </a:r>
          </a:p>
          <a:p>
            <a:pPr>
              <a:spcBef>
                <a:spcPct val="0"/>
              </a:spcBef>
            </a:pPr>
            <a:r>
              <a:rPr lang="en-CA" altLang="en-US"/>
              <a:t>CVD is the primary cause of death in people with NASH</a:t>
            </a:r>
          </a:p>
          <a:p>
            <a:pPr>
              <a:spcBef>
                <a:spcPct val="0"/>
              </a:spcBef>
            </a:pPr>
            <a:r>
              <a:rPr lang="en-CA" altLang="en-US"/>
              <a:t>People with pre-cirrhotic NASH have an increased risk of HCC</a:t>
            </a:r>
          </a:p>
        </p:txBody>
      </p:sp>
      <p:sp>
        <p:nvSpPr>
          <p:cNvPr id="91140" name="Slide Number Placeholder 3">
            <a:extLst>
              <a:ext uri="{FF2B5EF4-FFF2-40B4-BE49-F238E27FC236}">
                <a16:creationId xmlns:a16="http://schemas.microsoft.com/office/drawing/2014/main" xmlns="" id="{2DABDFD4-DF0E-4F1D-AC07-6FC7556486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fld id="{3C5E06CD-6B10-4300-BD05-3511589DD42E}" type="slidenum">
              <a:rPr lang="en-GB" altLang="en-US" sz="900">
                <a:solidFill>
                  <a:srgbClr val="001965"/>
                </a:solidFill>
                <a:latin typeface="Verdana" panose="020B0604030504040204" pitchFamily="34" charset="0"/>
              </a:rPr>
              <a:pPr/>
              <a:t>4</a:t>
            </a:fld>
            <a:endParaRPr lang="en-GB" altLang="en-US" sz="900">
              <a:solidFill>
                <a:srgbClr val="001965"/>
              </a:solidFill>
              <a:latin typeface="Verdana" panose="020B0604030504040204" pitchFamily="34" charset="0"/>
            </a:endParaRPr>
          </a:p>
        </p:txBody>
      </p:sp>
    </p:spTree>
    <p:extLst>
      <p:ext uri="{BB962C8B-B14F-4D97-AF65-F5344CB8AC3E}">
        <p14:creationId xmlns:p14="http://schemas.microsoft.com/office/powerpoint/2010/main" val="1090122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xmlns="" id="{3AD7E947-B83D-4CCD-A5A6-C0810CC626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DEFCC903-3979-4A2A-88C2-9FC01E5BBC7E}"/>
              </a:ext>
            </a:extLst>
          </p:cNvPr>
          <p:cNvSpPr>
            <a:spLocks noGrp="1"/>
          </p:cNvSpPr>
          <p:nvPr>
            <p:ph type="body" idx="1"/>
          </p:nvPr>
        </p:nvSpPr>
        <p:spPr/>
        <p:txBody>
          <a:bodyPr/>
          <a:lstStyle/>
          <a:p>
            <a:pPr fontAlgn="auto">
              <a:spcBef>
                <a:spcPts val="0"/>
              </a:spcBef>
              <a:spcAft>
                <a:spcPts val="0"/>
              </a:spcAft>
              <a:defRPr/>
            </a:pPr>
            <a:r>
              <a:rPr lang="en-GB" b="1" dirty="0"/>
              <a:t>Non-invasive fibrosis tests </a:t>
            </a:r>
            <a:r>
              <a:rPr lang="en-GB" dirty="0"/>
              <a:t>should be used</a:t>
            </a:r>
          </a:p>
          <a:p>
            <a:pPr lvl="1" fontAlgn="auto">
              <a:spcBef>
                <a:spcPts val="0"/>
              </a:spcBef>
              <a:spcAft>
                <a:spcPts val="0"/>
              </a:spcAft>
              <a:defRPr/>
            </a:pPr>
            <a:r>
              <a:rPr lang="en-GB" dirty="0"/>
              <a:t>to </a:t>
            </a:r>
            <a:r>
              <a:rPr lang="en-GB" b="1" dirty="0"/>
              <a:t>rule out rather than diagnose </a:t>
            </a:r>
            <a:r>
              <a:rPr lang="en-GB" dirty="0"/>
              <a:t>advanced fibrosis in low-prevalence populations </a:t>
            </a:r>
          </a:p>
          <a:p>
            <a:pPr lvl="1" fontAlgn="auto">
              <a:spcBef>
                <a:spcPts val="0"/>
              </a:spcBef>
              <a:spcAft>
                <a:spcPts val="0"/>
              </a:spcAft>
              <a:defRPr/>
            </a:pPr>
            <a:r>
              <a:rPr lang="en-GB" dirty="0"/>
              <a:t>preferentially in </a:t>
            </a:r>
            <a:r>
              <a:rPr lang="en-GB" b="1" dirty="0"/>
              <a:t>patients at risk of advanced liver fibrosis</a:t>
            </a:r>
            <a:r>
              <a:rPr lang="en-GB" dirty="0"/>
              <a:t>* (not in unselected general populations)</a:t>
            </a:r>
          </a:p>
          <a:p>
            <a:pPr lvl="1" indent="0" fontAlgn="auto">
              <a:spcBef>
                <a:spcPts val="0"/>
              </a:spcBef>
              <a:spcAft>
                <a:spcPts val="0"/>
              </a:spcAft>
              <a:buFont typeface="Arial" panose="020B0604020202020204" pitchFamily="34" charset="0"/>
              <a:buNone/>
              <a:defRPr/>
            </a:pPr>
            <a:endParaRPr lang="en-GB" dirty="0"/>
          </a:p>
          <a:p>
            <a:pPr lvl="1" indent="0" fontAlgn="auto">
              <a:spcBef>
                <a:spcPts val="0"/>
              </a:spcBef>
              <a:spcAft>
                <a:spcPts val="0"/>
              </a:spcAft>
              <a:buFont typeface="Arial" panose="020B0604020202020204" pitchFamily="34" charset="0"/>
              <a:buNone/>
              <a:defRPr/>
            </a:pPr>
            <a:r>
              <a:rPr lang="en-GB" b="1" dirty="0"/>
              <a:t>ALT</a:t>
            </a:r>
            <a:r>
              <a:rPr lang="en-GB" dirty="0"/>
              <a:t>, </a:t>
            </a:r>
            <a:r>
              <a:rPr lang="en-GB" b="1" dirty="0"/>
              <a:t>AST </a:t>
            </a:r>
            <a:r>
              <a:rPr lang="en-GB" dirty="0"/>
              <a:t>and </a:t>
            </a:r>
            <a:r>
              <a:rPr lang="en-GB" b="1" dirty="0"/>
              <a:t>platelet count </a:t>
            </a:r>
            <a:r>
              <a:rPr lang="en-GB" dirty="0"/>
              <a:t>should be part of the routine investigations in primary care in </a:t>
            </a:r>
            <a:r>
              <a:rPr lang="en-GB" b="1" dirty="0"/>
              <a:t>patients with suspected liver disease</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r>
              <a:rPr lang="en-GB" b="1" dirty="0"/>
              <a:t>Calculation of simple non-invasive fibrosis tests </a:t>
            </a:r>
            <a:r>
              <a:rPr lang="en-GB" dirty="0"/>
              <a:t>such as FIB-4, in populations at risk of liver fibrosis* in primary care, </a:t>
            </a:r>
            <a:r>
              <a:rPr lang="en-GB" b="1" dirty="0"/>
              <a:t>is recommended</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endParaRPr lang="en-GB" b="1" dirty="0"/>
          </a:p>
          <a:p>
            <a:pPr fontAlgn="auto">
              <a:spcBef>
                <a:spcPts val="0"/>
              </a:spcBef>
              <a:spcAft>
                <a:spcPts val="0"/>
              </a:spcAft>
              <a:defRPr/>
            </a:pPr>
            <a:endParaRPr lang="en-GB" dirty="0"/>
          </a:p>
        </p:txBody>
      </p:sp>
      <p:sp>
        <p:nvSpPr>
          <p:cNvPr id="100356" name="Slide Number Placeholder 3">
            <a:extLst>
              <a:ext uri="{FF2B5EF4-FFF2-40B4-BE49-F238E27FC236}">
                <a16:creationId xmlns:a16="http://schemas.microsoft.com/office/drawing/2014/main" xmlns="" id="{487FCF76-0727-470A-BADB-D52207797D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fld id="{AAF850E7-9895-41D4-AABE-D66CA107CC88}" type="slidenum">
              <a:rPr lang="en-GB" altLang="en-US">
                <a:solidFill>
                  <a:srgbClr val="000000"/>
                </a:solidFill>
              </a:rPr>
              <a:pPr/>
              <a:t>182</a:t>
            </a:fld>
            <a:endParaRPr lang="en-GB" altLang="en-US">
              <a:solidFill>
                <a:srgbClr val="000000"/>
              </a:solidFill>
            </a:endParaRPr>
          </a:p>
        </p:txBody>
      </p:sp>
    </p:spTree>
    <p:extLst>
      <p:ext uri="{BB962C8B-B14F-4D97-AF65-F5344CB8AC3E}">
        <p14:creationId xmlns:p14="http://schemas.microsoft.com/office/powerpoint/2010/main" val="1549440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xmlns="" id="{3AD7E947-B83D-4CCD-A5A6-C0810CC626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DEFCC903-3979-4A2A-88C2-9FC01E5BBC7E}"/>
              </a:ext>
            </a:extLst>
          </p:cNvPr>
          <p:cNvSpPr>
            <a:spLocks noGrp="1"/>
          </p:cNvSpPr>
          <p:nvPr>
            <p:ph type="body" idx="1"/>
          </p:nvPr>
        </p:nvSpPr>
        <p:spPr/>
        <p:txBody>
          <a:bodyPr/>
          <a:lstStyle/>
          <a:p>
            <a:pPr fontAlgn="auto">
              <a:spcBef>
                <a:spcPts val="0"/>
              </a:spcBef>
              <a:spcAft>
                <a:spcPts val="0"/>
              </a:spcAft>
              <a:defRPr/>
            </a:pPr>
            <a:r>
              <a:rPr lang="en-GB" b="1" dirty="0"/>
              <a:t>Non-invasive fibrosis tests </a:t>
            </a:r>
            <a:r>
              <a:rPr lang="en-GB" dirty="0"/>
              <a:t>should be used</a:t>
            </a:r>
          </a:p>
          <a:p>
            <a:pPr lvl="1" fontAlgn="auto">
              <a:spcBef>
                <a:spcPts val="0"/>
              </a:spcBef>
              <a:spcAft>
                <a:spcPts val="0"/>
              </a:spcAft>
              <a:defRPr/>
            </a:pPr>
            <a:r>
              <a:rPr lang="en-GB" dirty="0"/>
              <a:t>to </a:t>
            </a:r>
            <a:r>
              <a:rPr lang="en-GB" b="1" dirty="0"/>
              <a:t>rule out rather than diagnose </a:t>
            </a:r>
            <a:r>
              <a:rPr lang="en-GB" dirty="0"/>
              <a:t>advanced fibrosis in low-prevalence populations </a:t>
            </a:r>
          </a:p>
          <a:p>
            <a:pPr lvl="1" fontAlgn="auto">
              <a:spcBef>
                <a:spcPts val="0"/>
              </a:spcBef>
              <a:spcAft>
                <a:spcPts val="0"/>
              </a:spcAft>
              <a:defRPr/>
            </a:pPr>
            <a:r>
              <a:rPr lang="en-GB" dirty="0"/>
              <a:t>preferentially in </a:t>
            </a:r>
            <a:r>
              <a:rPr lang="en-GB" b="1" dirty="0"/>
              <a:t>patients at risk of advanced liver fibrosis</a:t>
            </a:r>
            <a:r>
              <a:rPr lang="en-GB" dirty="0"/>
              <a:t>* (not in unselected general populations)</a:t>
            </a:r>
          </a:p>
          <a:p>
            <a:pPr lvl="1" indent="0" fontAlgn="auto">
              <a:spcBef>
                <a:spcPts val="0"/>
              </a:spcBef>
              <a:spcAft>
                <a:spcPts val="0"/>
              </a:spcAft>
              <a:buFont typeface="Arial" panose="020B0604020202020204" pitchFamily="34" charset="0"/>
              <a:buNone/>
              <a:defRPr/>
            </a:pPr>
            <a:endParaRPr lang="en-GB" dirty="0"/>
          </a:p>
          <a:p>
            <a:pPr lvl="1" indent="0" fontAlgn="auto">
              <a:spcBef>
                <a:spcPts val="0"/>
              </a:spcBef>
              <a:spcAft>
                <a:spcPts val="0"/>
              </a:spcAft>
              <a:buFont typeface="Arial" panose="020B0604020202020204" pitchFamily="34" charset="0"/>
              <a:buNone/>
              <a:defRPr/>
            </a:pPr>
            <a:r>
              <a:rPr lang="en-GB" b="1" dirty="0"/>
              <a:t>ALT</a:t>
            </a:r>
            <a:r>
              <a:rPr lang="en-GB" dirty="0"/>
              <a:t>, </a:t>
            </a:r>
            <a:r>
              <a:rPr lang="en-GB" b="1" dirty="0"/>
              <a:t>AST </a:t>
            </a:r>
            <a:r>
              <a:rPr lang="en-GB" dirty="0"/>
              <a:t>and </a:t>
            </a:r>
            <a:r>
              <a:rPr lang="en-GB" b="1" dirty="0"/>
              <a:t>platelet count </a:t>
            </a:r>
            <a:r>
              <a:rPr lang="en-GB" dirty="0"/>
              <a:t>should be part of the routine investigations in primary care in </a:t>
            </a:r>
            <a:r>
              <a:rPr lang="en-GB" b="1" dirty="0"/>
              <a:t>patients with suspected liver disease</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r>
              <a:rPr lang="en-GB" b="1" dirty="0"/>
              <a:t>Calculation of simple non-invasive fibrosis tests </a:t>
            </a:r>
            <a:r>
              <a:rPr lang="en-GB" dirty="0"/>
              <a:t>such as FIB-4, in populations at risk of liver fibrosis* in primary care, </a:t>
            </a:r>
            <a:r>
              <a:rPr lang="en-GB" b="1" dirty="0"/>
              <a:t>is recommended</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endParaRPr lang="en-GB" b="1" dirty="0"/>
          </a:p>
          <a:p>
            <a:pPr fontAlgn="auto">
              <a:spcBef>
                <a:spcPts val="0"/>
              </a:spcBef>
              <a:spcAft>
                <a:spcPts val="0"/>
              </a:spcAft>
              <a:defRPr/>
            </a:pPr>
            <a:endParaRPr lang="en-GB" dirty="0"/>
          </a:p>
        </p:txBody>
      </p:sp>
      <p:sp>
        <p:nvSpPr>
          <p:cNvPr id="100356" name="Slide Number Placeholder 3">
            <a:extLst>
              <a:ext uri="{FF2B5EF4-FFF2-40B4-BE49-F238E27FC236}">
                <a16:creationId xmlns:a16="http://schemas.microsoft.com/office/drawing/2014/main" xmlns="" id="{487FCF76-0727-470A-BADB-D52207797D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fld id="{AAF850E7-9895-41D4-AABE-D66CA107CC88}" type="slidenum">
              <a:rPr lang="en-GB" altLang="en-US">
                <a:solidFill>
                  <a:srgbClr val="000000"/>
                </a:solidFill>
              </a:rPr>
              <a:pPr/>
              <a:t>183</a:t>
            </a:fld>
            <a:endParaRPr lang="en-GB" altLang="en-US">
              <a:solidFill>
                <a:srgbClr val="000000"/>
              </a:solidFill>
            </a:endParaRPr>
          </a:p>
        </p:txBody>
      </p:sp>
    </p:spTree>
    <p:extLst>
      <p:ext uri="{BB962C8B-B14F-4D97-AF65-F5344CB8AC3E}">
        <p14:creationId xmlns:p14="http://schemas.microsoft.com/office/powerpoint/2010/main" val="1265515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xmlns="" id="{3AD7E947-B83D-4CCD-A5A6-C0810CC626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DEFCC903-3979-4A2A-88C2-9FC01E5BBC7E}"/>
              </a:ext>
            </a:extLst>
          </p:cNvPr>
          <p:cNvSpPr>
            <a:spLocks noGrp="1"/>
          </p:cNvSpPr>
          <p:nvPr>
            <p:ph type="body" idx="1"/>
          </p:nvPr>
        </p:nvSpPr>
        <p:spPr/>
        <p:txBody>
          <a:bodyPr/>
          <a:lstStyle/>
          <a:p>
            <a:pPr fontAlgn="auto">
              <a:spcBef>
                <a:spcPts val="0"/>
              </a:spcBef>
              <a:spcAft>
                <a:spcPts val="0"/>
              </a:spcAft>
              <a:defRPr/>
            </a:pPr>
            <a:r>
              <a:rPr lang="en-GB" b="1" dirty="0"/>
              <a:t>Non-invasive fibrosis tests </a:t>
            </a:r>
            <a:r>
              <a:rPr lang="en-GB" dirty="0"/>
              <a:t>should be used</a:t>
            </a:r>
          </a:p>
          <a:p>
            <a:pPr lvl="1" fontAlgn="auto">
              <a:spcBef>
                <a:spcPts val="0"/>
              </a:spcBef>
              <a:spcAft>
                <a:spcPts val="0"/>
              </a:spcAft>
              <a:defRPr/>
            </a:pPr>
            <a:r>
              <a:rPr lang="en-GB" dirty="0"/>
              <a:t>to </a:t>
            </a:r>
            <a:r>
              <a:rPr lang="en-GB" b="1" dirty="0"/>
              <a:t>rule out rather than diagnose </a:t>
            </a:r>
            <a:r>
              <a:rPr lang="en-GB" dirty="0"/>
              <a:t>advanced fibrosis in low-prevalence populations </a:t>
            </a:r>
          </a:p>
          <a:p>
            <a:pPr lvl="1" fontAlgn="auto">
              <a:spcBef>
                <a:spcPts val="0"/>
              </a:spcBef>
              <a:spcAft>
                <a:spcPts val="0"/>
              </a:spcAft>
              <a:defRPr/>
            </a:pPr>
            <a:r>
              <a:rPr lang="en-GB" dirty="0"/>
              <a:t>preferentially in </a:t>
            </a:r>
            <a:r>
              <a:rPr lang="en-GB" b="1" dirty="0"/>
              <a:t>patients at risk of advanced liver fibrosis</a:t>
            </a:r>
            <a:r>
              <a:rPr lang="en-GB" dirty="0"/>
              <a:t>* (not in unselected general populations)</a:t>
            </a:r>
          </a:p>
          <a:p>
            <a:pPr lvl="1" indent="0" fontAlgn="auto">
              <a:spcBef>
                <a:spcPts val="0"/>
              </a:spcBef>
              <a:spcAft>
                <a:spcPts val="0"/>
              </a:spcAft>
              <a:buFont typeface="Arial" panose="020B0604020202020204" pitchFamily="34" charset="0"/>
              <a:buNone/>
              <a:defRPr/>
            </a:pPr>
            <a:endParaRPr lang="en-GB" dirty="0"/>
          </a:p>
          <a:p>
            <a:pPr lvl="1" indent="0" fontAlgn="auto">
              <a:spcBef>
                <a:spcPts val="0"/>
              </a:spcBef>
              <a:spcAft>
                <a:spcPts val="0"/>
              </a:spcAft>
              <a:buFont typeface="Arial" panose="020B0604020202020204" pitchFamily="34" charset="0"/>
              <a:buNone/>
              <a:defRPr/>
            </a:pPr>
            <a:r>
              <a:rPr lang="en-GB" b="1" dirty="0"/>
              <a:t>ALT</a:t>
            </a:r>
            <a:r>
              <a:rPr lang="en-GB" dirty="0"/>
              <a:t>, </a:t>
            </a:r>
            <a:r>
              <a:rPr lang="en-GB" b="1" dirty="0"/>
              <a:t>AST </a:t>
            </a:r>
            <a:r>
              <a:rPr lang="en-GB" dirty="0"/>
              <a:t>and </a:t>
            </a:r>
            <a:r>
              <a:rPr lang="en-GB" b="1" dirty="0"/>
              <a:t>platelet count </a:t>
            </a:r>
            <a:r>
              <a:rPr lang="en-GB" dirty="0"/>
              <a:t>should be part of the routine investigations in primary care in </a:t>
            </a:r>
            <a:r>
              <a:rPr lang="en-GB" b="1" dirty="0"/>
              <a:t>patients with suspected liver disease</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r>
              <a:rPr lang="en-GB" b="1" dirty="0"/>
              <a:t>Calculation of simple non-invasive fibrosis tests </a:t>
            </a:r>
            <a:r>
              <a:rPr lang="en-GB" dirty="0"/>
              <a:t>such as FIB-4, in populations at risk of liver fibrosis* in primary care, </a:t>
            </a:r>
            <a:r>
              <a:rPr lang="en-GB" b="1" dirty="0"/>
              <a:t>is recommended</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endParaRPr lang="en-GB" b="1" dirty="0"/>
          </a:p>
          <a:p>
            <a:pPr fontAlgn="auto">
              <a:spcBef>
                <a:spcPts val="0"/>
              </a:spcBef>
              <a:spcAft>
                <a:spcPts val="0"/>
              </a:spcAft>
              <a:defRPr/>
            </a:pPr>
            <a:endParaRPr lang="en-GB" dirty="0"/>
          </a:p>
        </p:txBody>
      </p:sp>
      <p:sp>
        <p:nvSpPr>
          <p:cNvPr id="100356" name="Slide Number Placeholder 3">
            <a:extLst>
              <a:ext uri="{FF2B5EF4-FFF2-40B4-BE49-F238E27FC236}">
                <a16:creationId xmlns:a16="http://schemas.microsoft.com/office/drawing/2014/main" xmlns="" id="{487FCF76-0727-470A-BADB-D52207797D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fld id="{AAF850E7-9895-41D4-AABE-D66CA107CC88}" type="slidenum">
              <a:rPr lang="en-GB" altLang="en-US">
                <a:solidFill>
                  <a:srgbClr val="000000"/>
                </a:solidFill>
              </a:rPr>
              <a:pPr/>
              <a:t>184</a:t>
            </a:fld>
            <a:endParaRPr lang="en-GB" altLang="en-US">
              <a:solidFill>
                <a:srgbClr val="000000"/>
              </a:solidFill>
            </a:endParaRPr>
          </a:p>
        </p:txBody>
      </p:sp>
    </p:spTree>
    <p:extLst>
      <p:ext uri="{BB962C8B-B14F-4D97-AF65-F5344CB8AC3E}">
        <p14:creationId xmlns:p14="http://schemas.microsoft.com/office/powerpoint/2010/main" val="282958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7187a9d989_2_36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7187a9d989_2_36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3194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xmlns="" id="{3AD7E947-B83D-4CCD-A5A6-C0810CC626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DEFCC903-3979-4A2A-88C2-9FC01E5BBC7E}"/>
              </a:ext>
            </a:extLst>
          </p:cNvPr>
          <p:cNvSpPr>
            <a:spLocks noGrp="1"/>
          </p:cNvSpPr>
          <p:nvPr>
            <p:ph type="body" idx="1"/>
          </p:nvPr>
        </p:nvSpPr>
        <p:spPr/>
        <p:txBody>
          <a:bodyPr/>
          <a:lstStyle/>
          <a:p>
            <a:pPr fontAlgn="auto">
              <a:spcBef>
                <a:spcPts val="0"/>
              </a:spcBef>
              <a:spcAft>
                <a:spcPts val="0"/>
              </a:spcAft>
              <a:defRPr/>
            </a:pPr>
            <a:r>
              <a:rPr lang="en-GB" b="1" dirty="0"/>
              <a:t>Non-invasive fibrosis tests </a:t>
            </a:r>
            <a:r>
              <a:rPr lang="en-GB" dirty="0"/>
              <a:t>should be used</a:t>
            </a:r>
          </a:p>
          <a:p>
            <a:pPr lvl="1" fontAlgn="auto">
              <a:spcBef>
                <a:spcPts val="0"/>
              </a:spcBef>
              <a:spcAft>
                <a:spcPts val="0"/>
              </a:spcAft>
              <a:defRPr/>
            </a:pPr>
            <a:r>
              <a:rPr lang="en-GB" dirty="0"/>
              <a:t>to </a:t>
            </a:r>
            <a:r>
              <a:rPr lang="en-GB" b="1" dirty="0"/>
              <a:t>rule out rather than diagnose </a:t>
            </a:r>
            <a:r>
              <a:rPr lang="en-GB" dirty="0"/>
              <a:t>advanced fibrosis in low-prevalence populations </a:t>
            </a:r>
          </a:p>
          <a:p>
            <a:pPr lvl="1" fontAlgn="auto">
              <a:spcBef>
                <a:spcPts val="0"/>
              </a:spcBef>
              <a:spcAft>
                <a:spcPts val="0"/>
              </a:spcAft>
              <a:defRPr/>
            </a:pPr>
            <a:r>
              <a:rPr lang="en-GB" dirty="0"/>
              <a:t>preferentially in </a:t>
            </a:r>
            <a:r>
              <a:rPr lang="en-GB" b="1" dirty="0"/>
              <a:t>patients at risk of advanced liver fibrosis</a:t>
            </a:r>
            <a:r>
              <a:rPr lang="en-GB" dirty="0"/>
              <a:t>* (not in unselected general populations)</a:t>
            </a:r>
          </a:p>
          <a:p>
            <a:pPr lvl="1" indent="0" fontAlgn="auto">
              <a:spcBef>
                <a:spcPts val="0"/>
              </a:spcBef>
              <a:spcAft>
                <a:spcPts val="0"/>
              </a:spcAft>
              <a:buFont typeface="Arial" panose="020B0604020202020204" pitchFamily="34" charset="0"/>
              <a:buNone/>
              <a:defRPr/>
            </a:pPr>
            <a:endParaRPr lang="en-GB" dirty="0"/>
          </a:p>
          <a:p>
            <a:pPr lvl="1" indent="0" fontAlgn="auto">
              <a:spcBef>
                <a:spcPts val="0"/>
              </a:spcBef>
              <a:spcAft>
                <a:spcPts val="0"/>
              </a:spcAft>
              <a:buFont typeface="Arial" panose="020B0604020202020204" pitchFamily="34" charset="0"/>
              <a:buNone/>
              <a:defRPr/>
            </a:pPr>
            <a:r>
              <a:rPr lang="en-GB" b="1" dirty="0"/>
              <a:t>ALT</a:t>
            </a:r>
            <a:r>
              <a:rPr lang="en-GB" dirty="0"/>
              <a:t>, </a:t>
            </a:r>
            <a:r>
              <a:rPr lang="en-GB" b="1" dirty="0"/>
              <a:t>AST </a:t>
            </a:r>
            <a:r>
              <a:rPr lang="en-GB" dirty="0"/>
              <a:t>and </a:t>
            </a:r>
            <a:r>
              <a:rPr lang="en-GB" b="1" dirty="0"/>
              <a:t>platelet count </a:t>
            </a:r>
            <a:r>
              <a:rPr lang="en-GB" dirty="0"/>
              <a:t>should be part of the routine investigations in primary care in </a:t>
            </a:r>
            <a:r>
              <a:rPr lang="en-GB" b="1" dirty="0"/>
              <a:t>patients with suspected liver disease</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r>
              <a:rPr lang="en-GB" b="1" dirty="0"/>
              <a:t>Calculation of simple non-invasive fibrosis tests </a:t>
            </a:r>
            <a:r>
              <a:rPr lang="en-GB" dirty="0"/>
              <a:t>such as FIB-4, in populations at risk of liver fibrosis* in primary care, </a:t>
            </a:r>
            <a:r>
              <a:rPr lang="en-GB" b="1" dirty="0"/>
              <a:t>is recommended</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endParaRPr lang="en-GB" b="1" dirty="0"/>
          </a:p>
          <a:p>
            <a:pPr fontAlgn="auto">
              <a:spcBef>
                <a:spcPts val="0"/>
              </a:spcBef>
              <a:spcAft>
                <a:spcPts val="0"/>
              </a:spcAft>
              <a:defRPr/>
            </a:pPr>
            <a:endParaRPr lang="en-GB" dirty="0"/>
          </a:p>
        </p:txBody>
      </p:sp>
      <p:sp>
        <p:nvSpPr>
          <p:cNvPr id="100356" name="Slide Number Placeholder 3">
            <a:extLst>
              <a:ext uri="{FF2B5EF4-FFF2-40B4-BE49-F238E27FC236}">
                <a16:creationId xmlns:a16="http://schemas.microsoft.com/office/drawing/2014/main" xmlns="" id="{487FCF76-0727-470A-BADB-D52207797D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fld id="{AAF850E7-9895-41D4-AABE-D66CA107CC88}" type="slidenum">
              <a:rPr lang="en-GB" altLang="en-US">
                <a:solidFill>
                  <a:srgbClr val="000000"/>
                </a:solidFill>
              </a:rPr>
              <a:pPr/>
              <a:t>99</a:t>
            </a:fld>
            <a:endParaRPr lang="en-GB" altLang="en-US">
              <a:solidFill>
                <a:srgbClr val="000000"/>
              </a:solidFill>
            </a:endParaRPr>
          </a:p>
        </p:txBody>
      </p:sp>
    </p:spTree>
    <p:extLst>
      <p:ext uri="{BB962C8B-B14F-4D97-AF65-F5344CB8AC3E}">
        <p14:creationId xmlns:p14="http://schemas.microsoft.com/office/powerpoint/2010/main" val="1288819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xmlns="" id="{3AD7E947-B83D-4CCD-A5A6-C0810CC626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DEFCC903-3979-4A2A-88C2-9FC01E5BBC7E}"/>
              </a:ext>
            </a:extLst>
          </p:cNvPr>
          <p:cNvSpPr>
            <a:spLocks noGrp="1"/>
          </p:cNvSpPr>
          <p:nvPr>
            <p:ph type="body" idx="1"/>
          </p:nvPr>
        </p:nvSpPr>
        <p:spPr/>
        <p:txBody>
          <a:bodyPr/>
          <a:lstStyle/>
          <a:p>
            <a:pPr fontAlgn="auto">
              <a:spcBef>
                <a:spcPts val="0"/>
              </a:spcBef>
              <a:spcAft>
                <a:spcPts val="0"/>
              </a:spcAft>
              <a:defRPr/>
            </a:pPr>
            <a:r>
              <a:rPr lang="en-GB" b="1" dirty="0"/>
              <a:t>Non-invasive fibrosis tests </a:t>
            </a:r>
            <a:r>
              <a:rPr lang="en-GB" dirty="0"/>
              <a:t>should be used</a:t>
            </a:r>
          </a:p>
          <a:p>
            <a:pPr lvl="1" fontAlgn="auto">
              <a:spcBef>
                <a:spcPts val="0"/>
              </a:spcBef>
              <a:spcAft>
                <a:spcPts val="0"/>
              </a:spcAft>
              <a:defRPr/>
            </a:pPr>
            <a:r>
              <a:rPr lang="en-GB" dirty="0"/>
              <a:t>to </a:t>
            </a:r>
            <a:r>
              <a:rPr lang="en-GB" b="1" dirty="0"/>
              <a:t>rule out rather than diagnose </a:t>
            </a:r>
            <a:r>
              <a:rPr lang="en-GB" dirty="0"/>
              <a:t>advanced fibrosis in low-prevalence populations </a:t>
            </a:r>
          </a:p>
          <a:p>
            <a:pPr lvl="1" fontAlgn="auto">
              <a:spcBef>
                <a:spcPts val="0"/>
              </a:spcBef>
              <a:spcAft>
                <a:spcPts val="0"/>
              </a:spcAft>
              <a:defRPr/>
            </a:pPr>
            <a:r>
              <a:rPr lang="en-GB" dirty="0"/>
              <a:t>preferentially in </a:t>
            </a:r>
            <a:r>
              <a:rPr lang="en-GB" b="1" dirty="0"/>
              <a:t>patients at risk of advanced liver fibrosis</a:t>
            </a:r>
            <a:r>
              <a:rPr lang="en-GB" dirty="0"/>
              <a:t>* (not in unselected general populations)</a:t>
            </a:r>
          </a:p>
          <a:p>
            <a:pPr lvl="1" indent="0" fontAlgn="auto">
              <a:spcBef>
                <a:spcPts val="0"/>
              </a:spcBef>
              <a:spcAft>
                <a:spcPts val="0"/>
              </a:spcAft>
              <a:buFont typeface="Arial" panose="020B0604020202020204" pitchFamily="34" charset="0"/>
              <a:buNone/>
              <a:defRPr/>
            </a:pPr>
            <a:endParaRPr lang="en-GB" dirty="0"/>
          </a:p>
          <a:p>
            <a:pPr lvl="1" indent="0" fontAlgn="auto">
              <a:spcBef>
                <a:spcPts val="0"/>
              </a:spcBef>
              <a:spcAft>
                <a:spcPts val="0"/>
              </a:spcAft>
              <a:buFont typeface="Arial" panose="020B0604020202020204" pitchFamily="34" charset="0"/>
              <a:buNone/>
              <a:defRPr/>
            </a:pPr>
            <a:r>
              <a:rPr lang="en-GB" b="1" dirty="0"/>
              <a:t>ALT</a:t>
            </a:r>
            <a:r>
              <a:rPr lang="en-GB" dirty="0"/>
              <a:t>, </a:t>
            </a:r>
            <a:r>
              <a:rPr lang="en-GB" b="1" dirty="0"/>
              <a:t>AST </a:t>
            </a:r>
            <a:r>
              <a:rPr lang="en-GB" dirty="0"/>
              <a:t>and </a:t>
            </a:r>
            <a:r>
              <a:rPr lang="en-GB" b="1" dirty="0"/>
              <a:t>platelet count </a:t>
            </a:r>
            <a:r>
              <a:rPr lang="en-GB" dirty="0"/>
              <a:t>should be part of the routine investigations in primary care in </a:t>
            </a:r>
            <a:r>
              <a:rPr lang="en-GB" b="1" dirty="0"/>
              <a:t>patients with suspected liver disease</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r>
              <a:rPr lang="en-GB" b="1" dirty="0"/>
              <a:t>Calculation of simple non-invasive fibrosis tests </a:t>
            </a:r>
            <a:r>
              <a:rPr lang="en-GB" dirty="0"/>
              <a:t>such as FIB-4, in populations at risk of liver fibrosis* in primary care, </a:t>
            </a:r>
            <a:r>
              <a:rPr lang="en-GB" b="1" dirty="0"/>
              <a:t>is recommended</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endParaRPr lang="en-GB" b="1" dirty="0"/>
          </a:p>
          <a:p>
            <a:pPr fontAlgn="auto">
              <a:spcBef>
                <a:spcPts val="0"/>
              </a:spcBef>
              <a:spcAft>
                <a:spcPts val="0"/>
              </a:spcAft>
              <a:defRPr/>
            </a:pPr>
            <a:endParaRPr lang="en-GB" dirty="0"/>
          </a:p>
        </p:txBody>
      </p:sp>
      <p:sp>
        <p:nvSpPr>
          <p:cNvPr id="100356" name="Slide Number Placeholder 3">
            <a:extLst>
              <a:ext uri="{FF2B5EF4-FFF2-40B4-BE49-F238E27FC236}">
                <a16:creationId xmlns:a16="http://schemas.microsoft.com/office/drawing/2014/main" xmlns="" id="{487FCF76-0727-470A-BADB-D52207797D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fld id="{AAF850E7-9895-41D4-AABE-D66CA107CC88}" type="slidenum">
              <a:rPr lang="en-GB" altLang="en-US">
                <a:solidFill>
                  <a:srgbClr val="000000"/>
                </a:solidFill>
              </a:rPr>
              <a:pPr/>
              <a:t>122</a:t>
            </a:fld>
            <a:endParaRPr lang="en-GB" altLang="en-US">
              <a:solidFill>
                <a:srgbClr val="000000"/>
              </a:solidFill>
            </a:endParaRPr>
          </a:p>
        </p:txBody>
      </p:sp>
    </p:spTree>
    <p:extLst>
      <p:ext uri="{BB962C8B-B14F-4D97-AF65-F5344CB8AC3E}">
        <p14:creationId xmlns:p14="http://schemas.microsoft.com/office/powerpoint/2010/main" val="628247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xmlns="" id="{3AD7E947-B83D-4CCD-A5A6-C0810CC626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DEFCC903-3979-4A2A-88C2-9FC01E5BBC7E}"/>
              </a:ext>
            </a:extLst>
          </p:cNvPr>
          <p:cNvSpPr>
            <a:spLocks noGrp="1"/>
          </p:cNvSpPr>
          <p:nvPr>
            <p:ph type="body" idx="1"/>
          </p:nvPr>
        </p:nvSpPr>
        <p:spPr/>
        <p:txBody>
          <a:bodyPr/>
          <a:lstStyle/>
          <a:p>
            <a:pPr fontAlgn="auto">
              <a:spcBef>
                <a:spcPts val="0"/>
              </a:spcBef>
              <a:spcAft>
                <a:spcPts val="0"/>
              </a:spcAft>
              <a:defRPr/>
            </a:pPr>
            <a:r>
              <a:rPr lang="en-GB" b="1" dirty="0"/>
              <a:t>Non-invasive fibrosis tests </a:t>
            </a:r>
            <a:r>
              <a:rPr lang="en-GB" dirty="0"/>
              <a:t>should be used</a:t>
            </a:r>
          </a:p>
          <a:p>
            <a:pPr lvl="1" fontAlgn="auto">
              <a:spcBef>
                <a:spcPts val="0"/>
              </a:spcBef>
              <a:spcAft>
                <a:spcPts val="0"/>
              </a:spcAft>
              <a:defRPr/>
            </a:pPr>
            <a:r>
              <a:rPr lang="en-GB" dirty="0"/>
              <a:t>to </a:t>
            </a:r>
            <a:r>
              <a:rPr lang="en-GB" b="1" dirty="0"/>
              <a:t>rule out rather than diagnose </a:t>
            </a:r>
            <a:r>
              <a:rPr lang="en-GB" dirty="0"/>
              <a:t>advanced fibrosis in low-prevalence populations </a:t>
            </a:r>
          </a:p>
          <a:p>
            <a:pPr lvl="1" fontAlgn="auto">
              <a:spcBef>
                <a:spcPts val="0"/>
              </a:spcBef>
              <a:spcAft>
                <a:spcPts val="0"/>
              </a:spcAft>
              <a:defRPr/>
            </a:pPr>
            <a:r>
              <a:rPr lang="en-GB" dirty="0"/>
              <a:t>preferentially in </a:t>
            </a:r>
            <a:r>
              <a:rPr lang="en-GB" b="1" dirty="0"/>
              <a:t>patients at risk of advanced liver fibrosis</a:t>
            </a:r>
            <a:r>
              <a:rPr lang="en-GB" dirty="0"/>
              <a:t>* (not in unselected general populations)</a:t>
            </a:r>
          </a:p>
          <a:p>
            <a:pPr lvl="1" indent="0" fontAlgn="auto">
              <a:spcBef>
                <a:spcPts val="0"/>
              </a:spcBef>
              <a:spcAft>
                <a:spcPts val="0"/>
              </a:spcAft>
              <a:buFont typeface="Arial" panose="020B0604020202020204" pitchFamily="34" charset="0"/>
              <a:buNone/>
              <a:defRPr/>
            </a:pPr>
            <a:endParaRPr lang="en-GB" dirty="0"/>
          </a:p>
          <a:p>
            <a:pPr lvl="1" indent="0" fontAlgn="auto">
              <a:spcBef>
                <a:spcPts val="0"/>
              </a:spcBef>
              <a:spcAft>
                <a:spcPts val="0"/>
              </a:spcAft>
              <a:buFont typeface="Arial" panose="020B0604020202020204" pitchFamily="34" charset="0"/>
              <a:buNone/>
              <a:defRPr/>
            </a:pPr>
            <a:r>
              <a:rPr lang="en-GB" b="1" dirty="0"/>
              <a:t>ALT</a:t>
            </a:r>
            <a:r>
              <a:rPr lang="en-GB" dirty="0"/>
              <a:t>, </a:t>
            </a:r>
            <a:r>
              <a:rPr lang="en-GB" b="1" dirty="0"/>
              <a:t>AST </a:t>
            </a:r>
            <a:r>
              <a:rPr lang="en-GB" dirty="0"/>
              <a:t>and </a:t>
            </a:r>
            <a:r>
              <a:rPr lang="en-GB" b="1" dirty="0"/>
              <a:t>platelet count </a:t>
            </a:r>
            <a:r>
              <a:rPr lang="en-GB" dirty="0"/>
              <a:t>should be part of the routine investigations in primary care in </a:t>
            </a:r>
            <a:r>
              <a:rPr lang="en-GB" b="1" dirty="0"/>
              <a:t>patients with suspected liver disease</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r>
              <a:rPr lang="en-GB" b="1" dirty="0"/>
              <a:t>Calculation of simple non-invasive fibrosis tests </a:t>
            </a:r>
            <a:r>
              <a:rPr lang="en-GB" dirty="0"/>
              <a:t>such as FIB-4, in populations at risk of liver fibrosis* in primary care, </a:t>
            </a:r>
            <a:r>
              <a:rPr lang="en-GB" b="1" dirty="0"/>
              <a:t>is recommended</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endParaRPr lang="en-GB" b="1" dirty="0"/>
          </a:p>
          <a:p>
            <a:pPr fontAlgn="auto">
              <a:spcBef>
                <a:spcPts val="0"/>
              </a:spcBef>
              <a:spcAft>
                <a:spcPts val="0"/>
              </a:spcAft>
              <a:defRPr/>
            </a:pPr>
            <a:endParaRPr lang="en-GB" dirty="0"/>
          </a:p>
        </p:txBody>
      </p:sp>
      <p:sp>
        <p:nvSpPr>
          <p:cNvPr id="100356" name="Slide Number Placeholder 3">
            <a:extLst>
              <a:ext uri="{FF2B5EF4-FFF2-40B4-BE49-F238E27FC236}">
                <a16:creationId xmlns:a16="http://schemas.microsoft.com/office/drawing/2014/main" xmlns="" id="{487FCF76-0727-470A-BADB-D52207797D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fld id="{AAF850E7-9895-41D4-AABE-D66CA107CC88}" type="slidenum">
              <a:rPr lang="en-GB" altLang="en-US">
                <a:solidFill>
                  <a:srgbClr val="000000"/>
                </a:solidFill>
              </a:rPr>
              <a:pPr/>
              <a:t>160</a:t>
            </a:fld>
            <a:endParaRPr lang="en-GB" altLang="en-US">
              <a:solidFill>
                <a:srgbClr val="000000"/>
              </a:solidFill>
            </a:endParaRPr>
          </a:p>
        </p:txBody>
      </p:sp>
    </p:spTree>
    <p:extLst>
      <p:ext uri="{BB962C8B-B14F-4D97-AF65-F5344CB8AC3E}">
        <p14:creationId xmlns:p14="http://schemas.microsoft.com/office/powerpoint/2010/main" val="1360123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xmlns="" id="{3AD7E947-B83D-4CCD-A5A6-C0810CC626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DEFCC903-3979-4A2A-88C2-9FC01E5BBC7E}"/>
              </a:ext>
            </a:extLst>
          </p:cNvPr>
          <p:cNvSpPr>
            <a:spLocks noGrp="1"/>
          </p:cNvSpPr>
          <p:nvPr>
            <p:ph type="body" idx="1"/>
          </p:nvPr>
        </p:nvSpPr>
        <p:spPr/>
        <p:txBody>
          <a:bodyPr/>
          <a:lstStyle/>
          <a:p>
            <a:pPr fontAlgn="auto">
              <a:spcBef>
                <a:spcPts val="0"/>
              </a:spcBef>
              <a:spcAft>
                <a:spcPts val="0"/>
              </a:spcAft>
              <a:defRPr/>
            </a:pPr>
            <a:r>
              <a:rPr lang="en-GB" b="1" dirty="0"/>
              <a:t>Non-invasive fibrosis tests </a:t>
            </a:r>
            <a:r>
              <a:rPr lang="en-GB" dirty="0"/>
              <a:t>should be used</a:t>
            </a:r>
          </a:p>
          <a:p>
            <a:pPr lvl="1" fontAlgn="auto">
              <a:spcBef>
                <a:spcPts val="0"/>
              </a:spcBef>
              <a:spcAft>
                <a:spcPts val="0"/>
              </a:spcAft>
              <a:defRPr/>
            </a:pPr>
            <a:r>
              <a:rPr lang="en-GB" dirty="0"/>
              <a:t>to </a:t>
            </a:r>
            <a:r>
              <a:rPr lang="en-GB" b="1" dirty="0"/>
              <a:t>rule out rather than diagnose </a:t>
            </a:r>
            <a:r>
              <a:rPr lang="en-GB" dirty="0"/>
              <a:t>advanced fibrosis in low-prevalence populations </a:t>
            </a:r>
          </a:p>
          <a:p>
            <a:pPr lvl="1" fontAlgn="auto">
              <a:spcBef>
                <a:spcPts val="0"/>
              </a:spcBef>
              <a:spcAft>
                <a:spcPts val="0"/>
              </a:spcAft>
              <a:defRPr/>
            </a:pPr>
            <a:r>
              <a:rPr lang="en-GB" dirty="0"/>
              <a:t>preferentially in </a:t>
            </a:r>
            <a:r>
              <a:rPr lang="en-GB" b="1" dirty="0"/>
              <a:t>patients at risk of advanced liver fibrosis</a:t>
            </a:r>
            <a:r>
              <a:rPr lang="en-GB" dirty="0"/>
              <a:t>* (not in unselected general populations)</a:t>
            </a:r>
          </a:p>
          <a:p>
            <a:pPr lvl="1" indent="0" fontAlgn="auto">
              <a:spcBef>
                <a:spcPts val="0"/>
              </a:spcBef>
              <a:spcAft>
                <a:spcPts val="0"/>
              </a:spcAft>
              <a:buFont typeface="Arial" panose="020B0604020202020204" pitchFamily="34" charset="0"/>
              <a:buNone/>
              <a:defRPr/>
            </a:pPr>
            <a:endParaRPr lang="en-GB" dirty="0"/>
          </a:p>
          <a:p>
            <a:pPr lvl="1" indent="0" fontAlgn="auto">
              <a:spcBef>
                <a:spcPts val="0"/>
              </a:spcBef>
              <a:spcAft>
                <a:spcPts val="0"/>
              </a:spcAft>
              <a:buFont typeface="Arial" panose="020B0604020202020204" pitchFamily="34" charset="0"/>
              <a:buNone/>
              <a:defRPr/>
            </a:pPr>
            <a:r>
              <a:rPr lang="en-GB" b="1" dirty="0"/>
              <a:t>ALT</a:t>
            </a:r>
            <a:r>
              <a:rPr lang="en-GB" dirty="0"/>
              <a:t>, </a:t>
            </a:r>
            <a:r>
              <a:rPr lang="en-GB" b="1" dirty="0"/>
              <a:t>AST </a:t>
            </a:r>
            <a:r>
              <a:rPr lang="en-GB" dirty="0"/>
              <a:t>and </a:t>
            </a:r>
            <a:r>
              <a:rPr lang="en-GB" b="1" dirty="0"/>
              <a:t>platelet count </a:t>
            </a:r>
            <a:r>
              <a:rPr lang="en-GB" dirty="0"/>
              <a:t>should be part of the routine investigations in primary care in </a:t>
            </a:r>
            <a:r>
              <a:rPr lang="en-GB" b="1" dirty="0"/>
              <a:t>patients with suspected liver disease</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r>
              <a:rPr lang="en-GB" b="1" dirty="0"/>
              <a:t>Calculation of simple non-invasive fibrosis tests </a:t>
            </a:r>
            <a:r>
              <a:rPr lang="en-GB" dirty="0"/>
              <a:t>such as FIB-4, in populations at risk of liver fibrosis* in primary care, </a:t>
            </a:r>
            <a:r>
              <a:rPr lang="en-GB" b="1" dirty="0"/>
              <a:t>is recommended</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endParaRPr lang="en-GB" b="1" dirty="0"/>
          </a:p>
          <a:p>
            <a:pPr fontAlgn="auto">
              <a:spcBef>
                <a:spcPts val="0"/>
              </a:spcBef>
              <a:spcAft>
                <a:spcPts val="0"/>
              </a:spcAft>
              <a:defRPr/>
            </a:pPr>
            <a:endParaRPr lang="en-GB" dirty="0"/>
          </a:p>
        </p:txBody>
      </p:sp>
      <p:sp>
        <p:nvSpPr>
          <p:cNvPr id="100356" name="Slide Number Placeholder 3">
            <a:extLst>
              <a:ext uri="{FF2B5EF4-FFF2-40B4-BE49-F238E27FC236}">
                <a16:creationId xmlns:a16="http://schemas.microsoft.com/office/drawing/2014/main" xmlns="" id="{487FCF76-0727-470A-BADB-D52207797D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fld id="{AAF850E7-9895-41D4-AABE-D66CA107CC88}" type="slidenum">
              <a:rPr lang="en-GB" altLang="en-US">
                <a:solidFill>
                  <a:srgbClr val="000000"/>
                </a:solidFill>
              </a:rPr>
              <a:pPr/>
              <a:t>169</a:t>
            </a:fld>
            <a:endParaRPr lang="en-GB" altLang="en-US">
              <a:solidFill>
                <a:srgbClr val="000000"/>
              </a:solidFill>
            </a:endParaRPr>
          </a:p>
        </p:txBody>
      </p:sp>
    </p:spTree>
    <p:extLst>
      <p:ext uri="{BB962C8B-B14F-4D97-AF65-F5344CB8AC3E}">
        <p14:creationId xmlns:p14="http://schemas.microsoft.com/office/powerpoint/2010/main" val="1882599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xmlns="" id="{3AD7E947-B83D-4CCD-A5A6-C0810CC626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DEFCC903-3979-4A2A-88C2-9FC01E5BBC7E}"/>
              </a:ext>
            </a:extLst>
          </p:cNvPr>
          <p:cNvSpPr>
            <a:spLocks noGrp="1"/>
          </p:cNvSpPr>
          <p:nvPr>
            <p:ph type="body" idx="1"/>
          </p:nvPr>
        </p:nvSpPr>
        <p:spPr/>
        <p:txBody>
          <a:bodyPr/>
          <a:lstStyle/>
          <a:p>
            <a:pPr fontAlgn="auto">
              <a:spcBef>
                <a:spcPts val="0"/>
              </a:spcBef>
              <a:spcAft>
                <a:spcPts val="0"/>
              </a:spcAft>
              <a:defRPr/>
            </a:pPr>
            <a:r>
              <a:rPr lang="en-GB" b="1" dirty="0"/>
              <a:t>Non-invasive fibrosis tests </a:t>
            </a:r>
            <a:r>
              <a:rPr lang="en-GB" dirty="0"/>
              <a:t>should be used</a:t>
            </a:r>
          </a:p>
          <a:p>
            <a:pPr lvl="1" fontAlgn="auto">
              <a:spcBef>
                <a:spcPts val="0"/>
              </a:spcBef>
              <a:spcAft>
                <a:spcPts val="0"/>
              </a:spcAft>
              <a:defRPr/>
            </a:pPr>
            <a:r>
              <a:rPr lang="en-GB" dirty="0"/>
              <a:t>to </a:t>
            </a:r>
            <a:r>
              <a:rPr lang="en-GB" b="1" dirty="0"/>
              <a:t>rule out rather than diagnose </a:t>
            </a:r>
            <a:r>
              <a:rPr lang="en-GB" dirty="0"/>
              <a:t>advanced fibrosis in low-prevalence populations </a:t>
            </a:r>
          </a:p>
          <a:p>
            <a:pPr lvl="1" fontAlgn="auto">
              <a:spcBef>
                <a:spcPts val="0"/>
              </a:spcBef>
              <a:spcAft>
                <a:spcPts val="0"/>
              </a:spcAft>
              <a:defRPr/>
            </a:pPr>
            <a:r>
              <a:rPr lang="en-GB" dirty="0"/>
              <a:t>preferentially in </a:t>
            </a:r>
            <a:r>
              <a:rPr lang="en-GB" b="1" dirty="0"/>
              <a:t>patients at risk of advanced liver fibrosis</a:t>
            </a:r>
            <a:r>
              <a:rPr lang="en-GB" dirty="0"/>
              <a:t>* (not in unselected general populations)</a:t>
            </a:r>
          </a:p>
          <a:p>
            <a:pPr lvl="1" indent="0" fontAlgn="auto">
              <a:spcBef>
                <a:spcPts val="0"/>
              </a:spcBef>
              <a:spcAft>
                <a:spcPts val="0"/>
              </a:spcAft>
              <a:buFont typeface="Arial" panose="020B0604020202020204" pitchFamily="34" charset="0"/>
              <a:buNone/>
              <a:defRPr/>
            </a:pPr>
            <a:endParaRPr lang="en-GB" dirty="0"/>
          </a:p>
          <a:p>
            <a:pPr lvl="1" indent="0" fontAlgn="auto">
              <a:spcBef>
                <a:spcPts val="0"/>
              </a:spcBef>
              <a:spcAft>
                <a:spcPts val="0"/>
              </a:spcAft>
              <a:buFont typeface="Arial" panose="020B0604020202020204" pitchFamily="34" charset="0"/>
              <a:buNone/>
              <a:defRPr/>
            </a:pPr>
            <a:r>
              <a:rPr lang="en-GB" b="1" dirty="0"/>
              <a:t>ALT</a:t>
            </a:r>
            <a:r>
              <a:rPr lang="en-GB" dirty="0"/>
              <a:t>, </a:t>
            </a:r>
            <a:r>
              <a:rPr lang="en-GB" b="1" dirty="0"/>
              <a:t>AST </a:t>
            </a:r>
            <a:r>
              <a:rPr lang="en-GB" dirty="0"/>
              <a:t>and </a:t>
            </a:r>
            <a:r>
              <a:rPr lang="en-GB" b="1" dirty="0"/>
              <a:t>platelet count </a:t>
            </a:r>
            <a:r>
              <a:rPr lang="en-GB" dirty="0"/>
              <a:t>should be part of the routine investigations in primary care in </a:t>
            </a:r>
            <a:r>
              <a:rPr lang="en-GB" b="1" dirty="0"/>
              <a:t>patients with suspected liver disease</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r>
              <a:rPr lang="en-GB" b="1" dirty="0"/>
              <a:t>Calculation of simple non-invasive fibrosis tests </a:t>
            </a:r>
            <a:r>
              <a:rPr lang="en-GB" dirty="0"/>
              <a:t>such as FIB-4, in populations at risk of liver fibrosis* in primary care, </a:t>
            </a:r>
            <a:r>
              <a:rPr lang="en-GB" b="1" dirty="0"/>
              <a:t>is recommended</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endParaRPr lang="en-GB" b="1" dirty="0"/>
          </a:p>
          <a:p>
            <a:pPr fontAlgn="auto">
              <a:spcBef>
                <a:spcPts val="0"/>
              </a:spcBef>
              <a:spcAft>
                <a:spcPts val="0"/>
              </a:spcAft>
              <a:defRPr/>
            </a:pPr>
            <a:endParaRPr lang="en-GB" dirty="0"/>
          </a:p>
        </p:txBody>
      </p:sp>
      <p:sp>
        <p:nvSpPr>
          <p:cNvPr id="100356" name="Slide Number Placeholder 3">
            <a:extLst>
              <a:ext uri="{FF2B5EF4-FFF2-40B4-BE49-F238E27FC236}">
                <a16:creationId xmlns:a16="http://schemas.microsoft.com/office/drawing/2014/main" xmlns="" id="{487FCF76-0727-470A-BADB-D52207797D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fld id="{AAF850E7-9895-41D4-AABE-D66CA107CC88}" type="slidenum">
              <a:rPr lang="en-GB" altLang="en-US">
                <a:solidFill>
                  <a:srgbClr val="000000"/>
                </a:solidFill>
              </a:rPr>
              <a:pPr/>
              <a:t>174</a:t>
            </a:fld>
            <a:endParaRPr lang="en-GB" altLang="en-US">
              <a:solidFill>
                <a:srgbClr val="000000"/>
              </a:solidFill>
            </a:endParaRPr>
          </a:p>
        </p:txBody>
      </p:sp>
    </p:spTree>
    <p:extLst>
      <p:ext uri="{BB962C8B-B14F-4D97-AF65-F5344CB8AC3E}">
        <p14:creationId xmlns:p14="http://schemas.microsoft.com/office/powerpoint/2010/main" val="309276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xmlns="" id="{3AD7E947-B83D-4CCD-A5A6-C0810CC626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DEFCC903-3979-4A2A-88C2-9FC01E5BBC7E}"/>
              </a:ext>
            </a:extLst>
          </p:cNvPr>
          <p:cNvSpPr>
            <a:spLocks noGrp="1"/>
          </p:cNvSpPr>
          <p:nvPr>
            <p:ph type="body" idx="1"/>
          </p:nvPr>
        </p:nvSpPr>
        <p:spPr/>
        <p:txBody>
          <a:bodyPr/>
          <a:lstStyle/>
          <a:p>
            <a:pPr fontAlgn="auto">
              <a:spcBef>
                <a:spcPts val="0"/>
              </a:spcBef>
              <a:spcAft>
                <a:spcPts val="0"/>
              </a:spcAft>
              <a:defRPr/>
            </a:pPr>
            <a:r>
              <a:rPr lang="en-GB" b="1" dirty="0"/>
              <a:t>Non-invasive fibrosis tests </a:t>
            </a:r>
            <a:r>
              <a:rPr lang="en-GB" dirty="0"/>
              <a:t>should be used</a:t>
            </a:r>
          </a:p>
          <a:p>
            <a:pPr lvl="1" fontAlgn="auto">
              <a:spcBef>
                <a:spcPts val="0"/>
              </a:spcBef>
              <a:spcAft>
                <a:spcPts val="0"/>
              </a:spcAft>
              <a:defRPr/>
            </a:pPr>
            <a:r>
              <a:rPr lang="en-GB" dirty="0"/>
              <a:t>to </a:t>
            </a:r>
            <a:r>
              <a:rPr lang="en-GB" b="1" dirty="0"/>
              <a:t>rule out rather than diagnose </a:t>
            </a:r>
            <a:r>
              <a:rPr lang="en-GB" dirty="0"/>
              <a:t>advanced fibrosis in low-prevalence populations </a:t>
            </a:r>
          </a:p>
          <a:p>
            <a:pPr lvl="1" fontAlgn="auto">
              <a:spcBef>
                <a:spcPts val="0"/>
              </a:spcBef>
              <a:spcAft>
                <a:spcPts val="0"/>
              </a:spcAft>
              <a:defRPr/>
            </a:pPr>
            <a:r>
              <a:rPr lang="en-GB" dirty="0"/>
              <a:t>preferentially in </a:t>
            </a:r>
            <a:r>
              <a:rPr lang="en-GB" b="1" dirty="0"/>
              <a:t>patients at risk of advanced liver fibrosis</a:t>
            </a:r>
            <a:r>
              <a:rPr lang="en-GB" dirty="0"/>
              <a:t>* (not in unselected general populations)</a:t>
            </a:r>
          </a:p>
          <a:p>
            <a:pPr lvl="1" indent="0" fontAlgn="auto">
              <a:spcBef>
                <a:spcPts val="0"/>
              </a:spcBef>
              <a:spcAft>
                <a:spcPts val="0"/>
              </a:spcAft>
              <a:buFont typeface="Arial" panose="020B0604020202020204" pitchFamily="34" charset="0"/>
              <a:buNone/>
              <a:defRPr/>
            </a:pPr>
            <a:endParaRPr lang="en-GB" dirty="0"/>
          </a:p>
          <a:p>
            <a:pPr lvl="1" indent="0" fontAlgn="auto">
              <a:spcBef>
                <a:spcPts val="0"/>
              </a:spcBef>
              <a:spcAft>
                <a:spcPts val="0"/>
              </a:spcAft>
              <a:buFont typeface="Arial" panose="020B0604020202020204" pitchFamily="34" charset="0"/>
              <a:buNone/>
              <a:defRPr/>
            </a:pPr>
            <a:r>
              <a:rPr lang="en-GB" b="1" dirty="0"/>
              <a:t>ALT</a:t>
            </a:r>
            <a:r>
              <a:rPr lang="en-GB" dirty="0"/>
              <a:t>, </a:t>
            </a:r>
            <a:r>
              <a:rPr lang="en-GB" b="1" dirty="0"/>
              <a:t>AST </a:t>
            </a:r>
            <a:r>
              <a:rPr lang="en-GB" dirty="0"/>
              <a:t>and </a:t>
            </a:r>
            <a:r>
              <a:rPr lang="en-GB" b="1" dirty="0"/>
              <a:t>platelet count </a:t>
            </a:r>
            <a:r>
              <a:rPr lang="en-GB" dirty="0"/>
              <a:t>should be part of the routine investigations in primary care in </a:t>
            </a:r>
            <a:r>
              <a:rPr lang="en-GB" b="1" dirty="0"/>
              <a:t>patients with suspected liver disease</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r>
              <a:rPr lang="en-GB" b="1" dirty="0"/>
              <a:t>Calculation of simple non-invasive fibrosis tests </a:t>
            </a:r>
            <a:r>
              <a:rPr lang="en-GB" dirty="0"/>
              <a:t>such as FIB-4, in populations at risk of liver fibrosis* in primary care, </a:t>
            </a:r>
            <a:r>
              <a:rPr lang="en-GB" b="1" dirty="0"/>
              <a:t>is recommended</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endParaRPr lang="en-GB" b="1" dirty="0"/>
          </a:p>
          <a:p>
            <a:pPr fontAlgn="auto">
              <a:spcBef>
                <a:spcPts val="0"/>
              </a:spcBef>
              <a:spcAft>
                <a:spcPts val="0"/>
              </a:spcAft>
              <a:defRPr/>
            </a:pPr>
            <a:endParaRPr lang="en-GB" dirty="0"/>
          </a:p>
        </p:txBody>
      </p:sp>
      <p:sp>
        <p:nvSpPr>
          <p:cNvPr id="100356" name="Slide Number Placeholder 3">
            <a:extLst>
              <a:ext uri="{FF2B5EF4-FFF2-40B4-BE49-F238E27FC236}">
                <a16:creationId xmlns:a16="http://schemas.microsoft.com/office/drawing/2014/main" xmlns="" id="{487FCF76-0727-470A-BADB-D52207797D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fld id="{AAF850E7-9895-41D4-AABE-D66CA107CC88}" type="slidenum">
              <a:rPr lang="en-GB" altLang="en-US">
                <a:solidFill>
                  <a:srgbClr val="000000"/>
                </a:solidFill>
              </a:rPr>
              <a:pPr/>
              <a:t>175</a:t>
            </a:fld>
            <a:endParaRPr lang="en-GB" altLang="en-US">
              <a:solidFill>
                <a:srgbClr val="000000"/>
              </a:solidFill>
            </a:endParaRPr>
          </a:p>
        </p:txBody>
      </p:sp>
    </p:spTree>
    <p:extLst>
      <p:ext uri="{BB962C8B-B14F-4D97-AF65-F5344CB8AC3E}">
        <p14:creationId xmlns:p14="http://schemas.microsoft.com/office/powerpoint/2010/main" val="647935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xmlns="" id="{3AD7E947-B83D-4CCD-A5A6-C0810CC626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DEFCC903-3979-4A2A-88C2-9FC01E5BBC7E}"/>
              </a:ext>
            </a:extLst>
          </p:cNvPr>
          <p:cNvSpPr>
            <a:spLocks noGrp="1"/>
          </p:cNvSpPr>
          <p:nvPr>
            <p:ph type="body" idx="1"/>
          </p:nvPr>
        </p:nvSpPr>
        <p:spPr/>
        <p:txBody>
          <a:bodyPr/>
          <a:lstStyle/>
          <a:p>
            <a:pPr fontAlgn="auto">
              <a:spcBef>
                <a:spcPts val="0"/>
              </a:spcBef>
              <a:spcAft>
                <a:spcPts val="0"/>
              </a:spcAft>
              <a:defRPr/>
            </a:pPr>
            <a:r>
              <a:rPr lang="en-GB" b="1" dirty="0"/>
              <a:t>Non-invasive fibrosis tests </a:t>
            </a:r>
            <a:r>
              <a:rPr lang="en-GB" dirty="0"/>
              <a:t>should be used</a:t>
            </a:r>
          </a:p>
          <a:p>
            <a:pPr lvl="1" fontAlgn="auto">
              <a:spcBef>
                <a:spcPts val="0"/>
              </a:spcBef>
              <a:spcAft>
                <a:spcPts val="0"/>
              </a:spcAft>
              <a:defRPr/>
            </a:pPr>
            <a:r>
              <a:rPr lang="en-GB" dirty="0"/>
              <a:t>to </a:t>
            </a:r>
            <a:r>
              <a:rPr lang="en-GB" b="1" dirty="0"/>
              <a:t>rule out rather than diagnose </a:t>
            </a:r>
            <a:r>
              <a:rPr lang="en-GB" dirty="0"/>
              <a:t>advanced fibrosis in low-prevalence populations </a:t>
            </a:r>
          </a:p>
          <a:p>
            <a:pPr lvl="1" fontAlgn="auto">
              <a:spcBef>
                <a:spcPts val="0"/>
              </a:spcBef>
              <a:spcAft>
                <a:spcPts val="0"/>
              </a:spcAft>
              <a:defRPr/>
            </a:pPr>
            <a:r>
              <a:rPr lang="en-GB" dirty="0"/>
              <a:t>preferentially in </a:t>
            </a:r>
            <a:r>
              <a:rPr lang="en-GB" b="1" dirty="0"/>
              <a:t>patients at risk of advanced liver fibrosis</a:t>
            </a:r>
            <a:r>
              <a:rPr lang="en-GB" dirty="0"/>
              <a:t>* (not in unselected general populations)</a:t>
            </a:r>
          </a:p>
          <a:p>
            <a:pPr lvl="1" indent="0" fontAlgn="auto">
              <a:spcBef>
                <a:spcPts val="0"/>
              </a:spcBef>
              <a:spcAft>
                <a:spcPts val="0"/>
              </a:spcAft>
              <a:buFont typeface="Arial" panose="020B0604020202020204" pitchFamily="34" charset="0"/>
              <a:buNone/>
              <a:defRPr/>
            </a:pPr>
            <a:endParaRPr lang="en-GB" dirty="0"/>
          </a:p>
          <a:p>
            <a:pPr lvl="1" indent="0" fontAlgn="auto">
              <a:spcBef>
                <a:spcPts val="0"/>
              </a:spcBef>
              <a:spcAft>
                <a:spcPts val="0"/>
              </a:spcAft>
              <a:buFont typeface="Arial" panose="020B0604020202020204" pitchFamily="34" charset="0"/>
              <a:buNone/>
              <a:defRPr/>
            </a:pPr>
            <a:r>
              <a:rPr lang="en-GB" b="1" dirty="0"/>
              <a:t>ALT</a:t>
            </a:r>
            <a:r>
              <a:rPr lang="en-GB" dirty="0"/>
              <a:t>, </a:t>
            </a:r>
            <a:r>
              <a:rPr lang="en-GB" b="1" dirty="0"/>
              <a:t>AST </a:t>
            </a:r>
            <a:r>
              <a:rPr lang="en-GB" dirty="0"/>
              <a:t>and </a:t>
            </a:r>
            <a:r>
              <a:rPr lang="en-GB" b="1" dirty="0"/>
              <a:t>platelet count </a:t>
            </a:r>
            <a:r>
              <a:rPr lang="en-GB" dirty="0"/>
              <a:t>should be part of the routine investigations in primary care in </a:t>
            </a:r>
            <a:r>
              <a:rPr lang="en-GB" b="1" dirty="0"/>
              <a:t>patients with suspected liver disease</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r>
              <a:rPr lang="en-GB" b="1" dirty="0"/>
              <a:t>Calculation of simple non-invasive fibrosis tests </a:t>
            </a:r>
            <a:r>
              <a:rPr lang="en-GB" dirty="0"/>
              <a:t>such as FIB-4, in populations at risk of liver fibrosis* in primary care, </a:t>
            </a:r>
            <a:r>
              <a:rPr lang="en-GB" b="1" dirty="0"/>
              <a:t>is recommended</a:t>
            </a:r>
          </a:p>
          <a:p>
            <a:pPr lvl="1" indent="0" fontAlgn="auto">
              <a:spcBef>
                <a:spcPts val="0"/>
              </a:spcBef>
              <a:spcAft>
                <a:spcPts val="0"/>
              </a:spcAft>
              <a:buFont typeface="Arial" panose="020B0604020202020204" pitchFamily="34" charset="0"/>
              <a:buNone/>
              <a:defRPr/>
            </a:pPr>
            <a:endParaRPr lang="en-GB" b="1" dirty="0"/>
          </a:p>
          <a:p>
            <a:pPr lvl="1" indent="0" fontAlgn="auto">
              <a:spcBef>
                <a:spcPts val="0"/>
              </a:spcBef>
              <a:spcAft>
                <a:spcPts val="0"/>
              </a:spcAft>
              <a:buFont typeface="Arial" panose="020B0604020202020204" pitchFamily="34" charset="0"/>
              <a:buNone/>
              <a:defRPr/>
            </a:pPr>
            <a:endParaRPr lang="en-GB" b="1" dirty="0"/>
          </a:p>
          <a:p>
            <a:pPr fontAlgn="auto">
              <a:spcBef>
                <a:spcPts val="0"/>
              </a:spcBef>
              <a:spcAft>
                <a:spcPts val="0"/>
              </a:spcAft>
              <a:defRPr/>
            </a:pPr>
            <a:endParaRPr lang="en-GB" dirty="0"/>
          </a:p>
        </p:txBody>
      </p:sp>
      <p:sp>
        <p:nvSpPr>
          <p:cNvPr id="100356" name="Slide Number Placeholder 3">
            <a:extLst>
              <a:ext uri="{FF2B5EF4-FFF2-40B4-BE49-F238E27FC236}">
                <a16:creationId xmlns:a16="http://schemas.microsoft.com/office/drawing/2014/main" xmlns="" id="{487FCF76-0727-470A-BADB-D52207797D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fld id="{AAF850E7-9895-41D4-AABE-D66CA107CC88}" type="slidenum">
              <a:rPr lang="en-GB" altLang="en-US">
                <a:solidFill>
                  <a:srgbClr val="000000"/>
                </a:solidFill>
              </a:rPr>
              <a:pPr/>
              <a:t>181</a:t>
            </a:fld>
            <a:endParaRPr lang="en-GB" altLang="en-US">
              <a:solidFill>
                <a:srgbClr val="000000"/>
              </a:solidFill>
            </a:endParaRPr>
          </a:p>
        </p:txBody>
      </p:sp>
    </p:spTree>
    <p:extLst>
      <p:ext uri="{BB962C8B-B14F-4D97-AF65-F5344CB8AC3E}">
        <p14:creationId xmlns:p14="http://schemas.microsoft.com/office/powerpoint/2010/main" val="1601161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7/11/2022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789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7/11/2022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6435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7/11/2022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7617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a:xfrm>
            <a:off x="648000" y="1944000"/>
            <a:ext cx="10896000" cy="4269600"/>
          </a:xfrm>
        </p:spPr>
        <p:txBody>
          <a:bodyPr/>
          <a:lstStyle>
            <a:lvl1pPr>
              <a:defRPr/>
            </a:lvl1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1" name="Text Placeholder 4">
            <a:extLst>
              <a:ext uri="{FF2B5EF4-FFF2-40B4-BE49-F238E27FC236}">
                <a16:creationId xmlns:a16="http://schemas.microsoft.com/office/drawing/2014/main" xmlns="" id="{C16868FC-B7DE-4736-A8C4-5762DBFD1FC2}"/>
              </a:ext>
            </a:extLst>
          </p:cNvPr>
          <p:cNvSpPr>
            <a:spLocks noGrp="1"/>
          </p:cNvSpPr>
          <p:nvPr>
            <p:ph type="body" sz="quarter" idx="13"/>
          </p:nvPr>
        </p:nvSpPr>
        <p:spPr>
          <a:xfrm>
            <a:off x="647999" y="6210000"/>
            <a:ext cx="8652000" cy="324000"/>
          </a:xfrm>
        </p:spPr>
        <p:txBody>
          <a:bodyPr anchor="b"/>
          <a:lstStyle>
            <a:lvl1pPr marL="0" indent="0">
              <a:buNone/>
              <a:defRPr sz="1051" i="1">
                <a:solidFill>
                  <a:schemeClr val="tx2"/>
                </a:solidFill>
              </a:defRPr>
            </a:lvl1pPr>
          </a:lstStyle>
          <a:p>
            <a:pPr lvl="0"/>
            <a:r>
              <a:rPr lang="en-US"/>
              <a:t>Edit Master text styles</a:t>
            </a:r>
          </a:p>
        </p:txBody>
      </p:sp>
      <p:sp>
        <p:nvSpPr>
          <p:cNvPr id="5" name="Date Placeholder 1">
            <a:extLst>
              <a:ext uri="{FF2B5EF4-FFF2-40B4-BE49-F238E27FC236}">
                <a16:creationId xmlns:a16="http://schemas.microsoft.com/office/drawing/2014/main" xmlns="" id="{9F2BEDC8-395F-407D-871F-041085AAE4DA}"/>
              </a:ext>
            </a:extLst>
          </p:cNvPr>
          <p:cNvSpPr>
            <a:spLocks noGrp="1"/>
          </p:cNvSpPr>
          <p:nvPr>
            <p:ph type="dt" sz="half" idx="14"/>
          </p:nvPr>
        </p:nvSpPr>
        <p:spPr/>
        <p:txBody>
          <a:bodyPr/>
          <a:lstStyle>
            <a:lvl1pPr>
              <a:defRPr/>
            </a:lvl1pPr>
          </a:lstStyle>
          <a:p>
            <a:pPr>
              <a:defRPr/>
            </a:pPr>
            <a:fld id="{F4E6AB43-42A6-4EAF-9A49-679EB8EF6B84}" type="datetime3">
              <a:rPr lang="en-US"/>
              <a:pPr>
                <a:defRPr/>
              </a:pPr>
              <a:t>11 July 2022</a:t>
            </a:fld>
            <a:endParaRPr lang="en-GB"/>
          </a:p>
        </p:txBody>
      </p:sp>
      <p:sp>
        <p:nvSpPr>
          <p:cNvPr id="6" name="Footer Placeholder 7">
            <a:extLst>
              <a:ext uri="{FF2B5EF4-FFF2-40B4-BE49-F238E27FC236}">
                <a16:creationId xmlns:a16="http://schemas.microsoft.com/office/drawing/2014/main" xmlns="" id="{EA524860-F667-459A-9C49-659A1EAACB64}"/>
              </a:ext>
            </a:extLst>
          </p:cNvPr>
          <p:cNvSpPr>
            <a:spLocks noGrp="1"/>
          </p:cNvSpPr>
          <p:nvPr>
            <p:ph type="ftr" sz="quarter" idx="15"/>
          </p:nvPr>
        </p:nvSpPr>
        <p:spPr/>
        <p:txBody>
          <a:bodyPr/>
          <a:lstStyle>
            <a:lvl1pPr>
              <a:defRPr/>
            </a:lvl1pPr>
          </a:lstStyle>
          <a:p>
            <a:pPr>
              <a:defRPr/>
            </a:pPr>
            <a:endParaRPr lang="en-GB"/>
          </a:p>
        </p:txBody>
      </p:sp>
      <p:sp>
        <p:nvSpPr>
          <p:cNvPr id="7" name="Slide Number Placeholder 8">
            <a:extLst>
              <a:ext uri="{FF2B5EF4-FFF2-40B4-BE49-F238E27FC236}">
                <a16:creationId xmlns:a16="http://schemas.microsoft.com/office/drawing/2014/main" xmlns="" id="{ED623C8F-5034-4D5B-8E17-6440D99CD790}"/>
              </a:ext>
            </a:extLst>
          </p:cNvPr>
          <p:cNvSpPr>
            <a:spLocks noGrp="1"/>
          </p:cNvSpPr>
          <p:nvPr>
            <p:ph type="sldNum" sz="quarter" idx="16"/>
          </p:nvPr>
        </p:nvSpPr>
        <p:spPr/>
        <p:txBody>
          <a:bodyPr/>
          <a:lstStyle>
            <a:lvl1pPr>
              <a:defRPr/>
            </a:lvl1pPr>
          </a:lstStyle>
          <a:p>
            <a:fld id="{A0C19D66-7E66-471F-80EB-71AF2E56583C}" type="slidenum">
              <a:rPr lang="en-GB" altLang="en-US"/>
              <a:pPr/>
              <a:t>‹#›</a:t>
            </a:fld>
            <a:endParaRPr lang="en-GB" altLang="en-US"/>
          </a:p>
        </p:txBody>
      </p:sp>
    </p:spTree>
    <p:extLst>
      <p:ext uri="{BB962C8B-B14F-4D97-AF65-F5344CB8AC3E}">
        <p14:creationId xmlns:p14="http://schemas.microsoft.com/office/powerpoint/2010/main" val="68981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7/11/2022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709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7/11/2022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01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7/11/2022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12105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normAutofit/>
          </a:bodyPr>
          <a:lstStyle>
            <a:lvl1pPr algn="ctr">
              <a:defRPr sz="4800" b="1">
                <a:latin typeface="Times New Roman" charset="0"/>
                <a:ea typeface="Times New Roman" charset="0"/>
                <a:cs typeface="Times New Roman"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285750" indent="-285750" algn="just">
              <a:buFont typeface="Arial" charset="0"/>
              <a:buChar char="•"/>
              <a:defRPr sz="1600" b="0" i="0" cap="all" baseline="0">
                <a:solidFill>
                  <a:schemeClr val="tx2"/>
                </a:solidFill>
                <a:latin typeface="Times New Roman" charset="0"/>
                <a:ea typeface="Times New Roman" charset="0"/>
                <a:cs typeface="Times New Roman"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97280" y="2582334"/>
            <a:ext cx="4937760" cy="3378200"/>
          </a:xfrm>
        </p:spPr>
        <p:txBody>
          <a:bodyPr>
            <a:normAutofit/>
          </a:bodyPr>
          <a:lstStyle>
            <a:lvl1pPr marL="91440" indent="-91440" algn="just">
              <a:buFont typeface="Wingdings" charset="2"/>
              <a:buChar char="§"/>
              <a:defRPr sz="2800" b="0" i="0">
                <a:latin typeface="Times New Roman" charset="0"/>
                <a:ea typeface="Times New Roman" charset="0"/>
                <a:cs typeface="Times New Roman" charset="0"/>
              </a:defRPr>
            </a:lvl1pPr>
            <a:lvl2pPr marL="384048" indent="-182880" algn="just">
              <a:buFont typeface="Wingdings" charset="2"/>
              <a:buChar char="§"/>
              <a:defRPr sz="2800" b="0" i="0">
                <a:latin typeface="Times New Roman" charset="0"/>
                <a:ea typeface="Times New Roman" charset="0"/>
                <a:cs typeface="Times New Roman" charset="0"/>
              </a:defRPr>
            </a:lvl2pPr>
            <a:lvl3pPr marL="566928" indent="-182880" algn="just">
              <a:buFont typeface="Wingdings" charset="2"/>
              <a:buChar char="§"/>
              <a:defRPr sz="2800" b="0" i="0">
                <a:latin typeface="Times New Roman" charset="0"/>
                <a:ea typeface="Times New Roman" charset="0"/>
                <a:cs typeface="Times New Roman" charset="0"/>
              </a:defRPr>
            </a:lvl3pPr>
            <a:lvl4pPr marL="749808" indent="-182880" algn="just">
              <a:buFont typeface="Wingdings" charset="2"/>
              <a:buChar char="§"/>
              <a:defRPr sz="2800" b="0" i="0">
                <a:latin typeface="Times New Roman" charset="0"/>
                <a:ea typeface="Times New Roman" charset="0"/>
                <a:cs typeface="Times New Roman" charset="0"/>
              </a:defRPr>
            </a:lvl4pPr>
            <a:lvl5pPr marL="932688" indent="-182880" algn="just">
              <a:buFont typeface="Wingdings" charset="2"/>
              <a:buChar char="§"/>
              <a:defRPr sz="2800" b="0" i="0">
                <a:latin typeface="Times New Roman" charset="0"/>
                <a:ea typeface="Times New Roman" charset="0"/>
                <a:cs typeface="Times New Roman"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285750" indent="-285750" algn="just">
              <a:buFont typeface="Arial" charset="0"/>
              <a:buChar char="•"/>
              <a:defRPr sz="1600" b="0" cap="all" baseline="0">
                <a:solidFill>
                  <a:schemeClr val="tx2"/>
                </a:solidFill>
                <a:latin typeface="Times New Roman" charset="0"/>
                <a:ea typeface="Times New Roman" charset="0"/>
                <a:cs typeface="Times New Roman"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217920" y="2582334"/>
            <a:ext cx="4937760" cy="3378200"/>
          </a:xfrm>
        </p:spPr>
        <p:txBody>
          <a:bodyPr>
            <a:normAutofit/>
          </a:bodyPr>
          <a:lstStyle>
            <a:lvl1pPr marL="91440" indent="-91440" algn="just">
              <a:buFont typeface="Wingdings" charset="2"/>
              <a:buChar char="§"/>
              <a:defRPr sz="2800">
                <a:latin typeface="Times New Roman" charset="0"/>
                <a:ea typeface="Times New Roman" charset="0"/>
                <a:cs typeface="Times New Roman" charset="0"/>
              </a:defRPr>
            </a:lvl1pPr>
            <a:lvl2pPr marL="384048" indent="-182880" algn="just">
              <a:buFont typeface="Wingdings" charset="2"/>
              <a:buChar char="§"/>
              <a:defRPr sz="2800">
                <a:latin typeface="Times New Roman" charset="0"/>
                <a:ea typeface="Times New Roman" charset="0"/>
                <a:cs typeface="Times New Roman" charset="0"/>
              </a:defRPr>
            </a:lvl2pPr>
            <a:lvl3pPr marL="566928" indent="-182880" algn="just">
              <a:buFont typeface="Wingdings" charset="2"/>
              <a:buChar char="§"/>
              <a:defRPr sz="2800">
                <a:latin typeface="Times New Roman" charset="0"/>
                <a:ea typeface="Times New Roman" charset="0"/>
                <a:cs typeface="Times New Roman" charset="0"/>
              </a:defRPr>
            </a:lvl3pPr>
            <a:lvl4pPr marL="749808" indent="-182880" algn="just">
              <a:buFont typeface="Wingdings" charset="2"/>
              <a:buChar char="§"/>
              <a:defRPr sz="2800">
                <a:latin typeface="Times New Roman" charset="0"/>
                <a:ea typeface="Times New Roman" charset="0"/>
                <a:cs typeface="Times New Roman" charset="0"/>
              </a:defRPr>
            </a:lvl4pPr>
            <a:lvl5pPr marL="932688" indent="-182880" algn="just">
              <a:buFont typeface="Wingdings" charset="2"/>
              <a:buChar char="§"/>
              <a:defRPr sz="2800">
                <a:latin typeface="Times New Roman" charset="0"/>
                <a:ea typeface="Times New Roman" charset="0"/>
                <a:cs typeface="Times New Roman"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7/11/2022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94544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7/11/2022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56501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509A250-FF31-4206-8172-F9D3106AACB1}" type="datetimeFigureOut">
              <a:rPr lang="en-US" smtClean="0"/>
              <a:t>7/11/2022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46509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509A250-FF31-4206-8172-F9D3106AACB1}" type="datetimeFigureOut">
              <a:rPr lang="en-US" smtClean="0"/>
              <a:t>7/11/2022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0052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7/11/2022</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39362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AAD347D-5ACD-4C99-B74B-A9C85AD731AF}" type="datetimeFigureOut">
              <a:rPr lang="en-US" smtClean="0"/>
              <a:t>7/11/2022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02111984F565}"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87039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5087" y="1372935"/>
            <a:ext cx="11208328" cy="2957326"/>
          </a:xfrm>
        </p:spPr>
        <p:txBody>
          <a:bodyPr>
            <a:normAutofit fontScale="90000"/>
          </a:bodyPr>
          <a:lstStyle/>
          <a:p>
            <a:pPr algn="ctr"/>
            <a:r>
              <a:rPr lang="en-US" sz="4800" dirty="0" smtClean="0">
                <a:latin typeface="Times New Roman" charset="0"/>
                <a:ea typeface="Times New Roman" charset="0"/>
                <a:cs typeface="Times New Roman" charset="0"/>
              </a:rPr>
              <a:t/>
            </a:r>
            <a:br>
              <a:rPr lang="en-US" sz="4800" dirty="0" smtClean="0">
                <a:latin typeface="Times New Roman" charset="0"/>
                <a:ea typeface="Times New Roman" charset="0"/>
                <a:cs typeface="Times New Roman" charset="0"/>
              </a:rPr>
            </a:br>
            <a:r>
              <a:rPr lang="en-US" sz="4800" dirty="0" smtClean="0">
                <a:latin typeface="Times New Roman" charset="0"/>
                <a:ea typeface="Times New Roman" charset="0"/>
                <a:cs typeface="Times New Roman" charset="0"/>
              </a:rPr>
              <a:t/>
            </a:r>
            <a:br>
              <a:rPr lang="en-US" sz="4800" dirty="0" smtClean="0">
                <a:latin typeface="Times New Roman" charset="0"/>
                <a:ea typeface="Times New Roman" charset="0"/>
                <a:cs typeface="Times New Roman" charset="0"/>
              </a:rPr>
            </a:br>
            <a:r>
              <a:rPr lang="en-US" sz="4800" dirty="0">
                <a:latin typeface="Times New Roman" charset="0"/>
                <a:ea typeface="Times New Roman" charset="0"/>
                <a:cs typeface="Times New Roman" charset="0"/>
              </a:rPr>
              <a:t/>
            </a:r>
            <a:br>
              <a:rPr lang="en-US" sz="4800" dirty="0">
                <a:latin typeface="Times New Roman" charset="0"/>
                <a:ea typeface="Times New Roman" charset="0"/>
                <a:cs typeface="Times New Roman" charset="0"/>
              </a:rPr>
            </a:br>
            <a:r>
              <a:rPr lang="en-US" sz="4800" dirty="0" smtClean="0">
                <a:latin typeface="Times New Roman" charset="0"/>
                <a:ea typeface="Times New Roman" charset="0"/>
                <a:cs typeface="Times New Roman" charset="0"/>
              </a:rPr>
              <a:t/>
            </a:r>
            <a:br>
              <a:rPr lang="en-US" sz="4800" dirty="0" smtClean="0">
                <a:latin typeface="Times New Roman" charset="0"/>
                <a:ea typeface="Times New Roman" charset="0"/>
                <a:cs typeface="Times New Roman" charset="0"/>
              </a:rPr>
            </a:br>
            <a:r>
              <a:rPr lang="en-US" sz="5300" b="1" dirty="0" smtClean="0">
                <a:solidFill>
                  <a:srgbClr val="911011"/>
                </a:solidFill>
                <a:latin typeface="Times New Roman" charset="0"/>
                <a:ea typeface="Times New Roman" charset="0"/>
                <a:cs typeface="Times New Roman" charset="0"/>
              </a:rPr>
              <a:t>Nonalcoholic </a:t>
            </a:r>
            <a:r>
              <a:rPr lang="en-US" sz="5300" b="1" dirty="0">
                <a:solidFill>
                  <a:srgbClr val="911011"/>
                </a:solidFill>
                <a:latin typeface="Times New Roman" charset="0"/>
                <a:ea typeface="Times New Roman" charset="0"/>
                <a:cs typeface="Times New Roman" charset="0"/>
              </a:rPr>
              <a:t>Fatty Liver </a:t>
            </a:r>
            <a:r>
              <a:rPr lang="en-US" sz="5300" b="1" dirty="0" smtClean="0">
                <a:solidFill>
                  <a:srgbClr val="911011"/>
                </a:solidFill>
                <a:latin typeface="Times New Roman" charset="0"/>
                <a:ea typeface="Times New Roman" charset="0"/>
                <a:cs typeface="Times New Roman" charset="0"/>
              </a:rPr>
              <a:t>Disease </a:t>
            </a:r>
            <a:br>
              <a:rPr lang="en-US" sz="5300" b="1" dirty="0" smtClean="0">
                <a:solidFill>
                  <a:srgbClr val="911011"/>
                </a:solidFill>
                <a:latin typeface="Times New Roman" charset="0"/>
                <a:ea typeface="Times New Roman" charset="0"/>
                <a:cs typeface="Times New Roman" charset="0"/>
              </a:rPr>
            </a:br>
            <a:r>
              <a:rPr lang="en-US" sz="5300" b="1" dirty="0" smtClean="0">
                <a:solidFill>
                  <a:srgbClr val="911011"/>
                </a:solidFill>
                <a:latin typeface="Times New Roman" charset="0"/>
                <a:ea typeface="Times New Roman" charset="0"/>
                <a:cs typeface="Times New Roman" charset="0"/>
              </a:rPr>
              <a:t>in Endocrinology </a:t>
            </a:r>
            <a:r>
              <a:rPr lang="en-US" sz="5300" b="1" dirty="0">
                <a:solidFill>
                  <a:srgbClr val="911011"/>
                </a:solidFill>
                <a:latin typeface="Times New Roman" charset="0"/>
                <a:ea typeface="Times New Roman" charset="0"/>
                <a:cs typeface="Times New Roman" charset="0"/>
              </a:rPr>
              <a:t>Clinical Settings </a:t>
            </a:r>
            <a:r>
              <a:rPr lang="en-US" sz="4800" b="1" dirty="0">
                <a:latin typeface="Times New Roman" charset="0"/>
                <a:ea typeface="Times New Roman" charset="0"/>
                <a:cs typeface="Times New Roman" charset="0"/>
              </a:rPr>
              <a:t/>
            </a:r>
            <a:br>
              <a:rPr lang="en-US" sz="4800" b="1" dirty="0">
                <a:latin typeface="Times New Roman" charset="0"/>
                <a:ea typeface="Times New Roman" charset="0"/>
                <a:cs typeface="Times New Roman" charset="0"/>
              </a:rPr>
            </a:br>
            <a:r>
              <a:rPr lang="en-US" sz="4800" b="1" dirty="0" smtClean="0">
                <a:latin typeface="Times New Roman" charset="0"/>
                <a:ea typeface="Times New Roman" charset="0"/>
                <a:cs typeface="Times New Roman" charset="0"/>
              </a:rPr>
              <a:t/>
            </a:r>
            <a:br>
              <a:rPr lang="en-US" sz="4800" b="1" dirty="0" smtClean="0">
                <a:latin typeface="Times New Roman" charset="0"/>
                <a:ea typeface="Times New Roman" charset="0"/>
                <a:cs typeface="Times New Roman" charset="0"/>
              </a:rPr>
            </a:br>
            <a:endParaRPr lang="en-US" sz="4800" b="1" dirty="0">
              <a:latin typeface="Times New Roman" charset="0"/>
              <a:ea typeface="Times New Roman" charset="0"/>
              <a:cs typeface="Times New Roman" charset="0"/>
            </a:endParaRPr>
          </a:p>
        </p:txBody>
      </p:sp>
      <p:sp>
        <p:nvSpPr>
          <p:cNvPr id="3" name="Subtitle 2"/>
          <p:cNvSpPr>
            <a:spLocks noGrp="1"/>
          </p:cNvSpPr>
          <p:nvPr>
            <p:ph type="subTitle" idx="1"/>
          </p:nvPr>
        </p:nvSpPr>
        <p:spPr>
          <a:xfrm>
            <a:off x="1244008" y="4445875"/>
            <a:ext cx="9812875" cy="1566041"/>
          </a:xfrm>
        </p:spPr>
        <p:txBody>
          <a:bodyPr>
            <a:normAutofit fontScale="47500" lnSpcReduction="20000"/>
          </a:bodyPr>
          <a:lstStyle/>
          <a:p>
            <a:pPr marL="342900" indent="-342900" algn="just">
              <a:buFont typeface="Wingdings" charset="2"/>
              <a:buChar char="§"/>
            </a:pPr>
            <a:endParaRPr lang="en-US" sz="2500" b="1" i="1" dirty="0" smtClean="0">
              <a:solidFill>
                <a:schemeClr val="tx1"/>
              </a:solidFill>
              <a:latin typeface="IRNazanin" charset="0"/>
              <a:ea typeface="IRNazanin" charset="0"/>
              <a:cs typeface="IRNazanin" charset="0"/>
            </a:endParaRPr>
          </a:p>
          <a:p>
            <a:pPr marL="342900" indent="-342900" algn="just">
              <a:buFont typeface="Wingdings" charset="2"/>
              <a:buChar char="§"/>
            </a:pPr>
            <a:r>
              <a:rPr lang="en-US" sz="3400" b="1" dirty="0" smtClean="0">
                <a:solidFill>
                  <a:schemeClr val="tx1"/>
                </a:solidFill>
                <a:latin typeface="Times New Roman" charset="0"/>
                <a:ea typeface="Times New Roman" charset="0"/>
                <a:cs typeface="Times New Roman" charset="0"/>
              </a:rPr>
              <a:t>July 11,2022</a:t>
            </a:r>
          </a:p>
          <a:p>
            <a:pPr marL="342900" indent="-342900" algn="just">
              <a:buFont typeface="Wingdings" charset="2"/>
              <a:buChar char="§"/>
            </a:pPr>
            <a:r>
              <a:rPr lang="en-US" sz="3400" b="1" dirty="0" smtClean="0">
                <a:solidFill>
                  <a:schemeClr val="tx1"/>
                </a:solidFill>
                <a:latin typeface="Times New Roman" charset="0"/>
                <a:ea typeface="Times New Roman" charset="0"/>
                <a:cs typeface="Times New Roman" charset="0"/>
              </a:rPr>
              <a:t>Mahsa Abbaszadeh, MD</a:t>
            </a:r>
            <a:endParaRPr lang="en-US" sz="3400" b="1" dirty="0">
              <a:solidFill>
                <a:schemeClr val="tx1"/>
              </a:solidFill>
              <a:latin typeface="Times New Roman" charset="0"/>
              <a:ea typeface="Times New Roman" charset="0"/>
              <a:cs typeface="Times New Roman" charset="0"/>
            </a:endParaRPr>
          </a:p>
          <a:p>
            <a:pPr marL="342900" indent="-342900" algn="just">
              <a:buFont typeface="Wingdings" charset="2"/>
              <a:buChar char="§"/>
            </a:pPr>
            <a:r>
              <a:rPr lang="en-US" sz="3400" b="1" dirty="0">
                <a:solidFill>
                  <a:schemeClr val="tx1"/>
                </a:solidFill>
                <a:latin typeface="Times New Roman" charset="0"/>
                <a:ea typeface="Times New Roman" charset="0"/>
                <a:cs typeface="Times New Roman" charset="0"/>
              </a:rPr>
              <a:t>Research Institute for Endocrine Sciences, </a:t>
            </a:r>
            <a:r>
              <a:rPr lang="en-US" sz="3400" b="1" dirty="0" smtClean="0">
                <a:solidFill>
                  <a:schemeClr val="tx1"/>
                </a:solidFill>
                <a:latin typeface="Times New Roman" charset="0"/>
                <a:ea typeface="Times New Roman" charset="0"/>
                <a:cs typeface="Times New Roman" charset="0"/>
              </a:rPr>
              <a:t>Shahid </a:t>
            </a:r>
            <a:r>
              <a:rPr lang="en-US" sz="3400" b="1" dirty="0">
                <a:solidFill>
                  <a:schemeClr val="tx1"/>
                </a:solidFill>
                <a:latin typeface="Times New Roman" charset="0"/>
                <a:ea typeface="Times New Roman" charset="0"/>
                <a:cs typeface="Times New Roman" charset="0"/>
              </a:rPr>
              <a:t>Beheshti University of Medical Sciences</a:t>
            </a:r>
          </a:p>
          <a:p>
            <a:endParaRPr lang="en-US" dirty="0"/>
          </a:p>
        </p:txBody>
      </p:sp>
    </p:spTree>
    <p:extLst>
      <p:ext uri="{BB962C8B-B14F-4D97-AF65-F5344CB8AC3E}">
        <p14:creationId xmlns:p14="http://schemas.microsoft.com/office/powerpoint/2010/main" val="306506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C62FC3-BED4-4DFF-8EE2-528AE77ADC04}"/>
              </a:ext>
            </a:extLst>
          </p:cNvPr>
          <p:cNvPicPr>
            <a:picLocks noChangeAspect="1"/>
          </p:cNvPicPr>
          <p:nvPr/>
        </p:nvPicPr>
        <p:blipFill>
          <a:blip r:embed="rId2"/>
          <a:stretch>
            <a:fillRect/>
          </a:stretch>
        </p:blipFill>
        <p:spPr>
          <a:xfrm>
            <a:off x="302553" y="1250781"/>
            <a:ext cx="5793447" cy="4161182"/>
          </a:xfrm>
          <a:prstGeom prst="rect">
            <a:avLst/>
          </a:prstGeom>
        </p:spPr>
      </p:pic>
      <p:pic>
        <p:nvPicPr>
          <p:cNvPr id="7" name="Picture 6">
            <a:extLst>
              <a:ext uri="{FF2B5EF4-FFF2-40B4-BE49-F238E27FC236}">
                <a16:creationId xmlns:a16="http://schemas.microsoft.com/office/drawing/2014/main" xmlns="" id="{92EF1EEF-A014-4CB0-8533-7D1995C17D39}"/>
              </a:ext>
            </a:extLst>
          </p:cNvPr>
          <p:cNvPicPr>
            <a:picLocks noChangeAspect="1"/>
          </p:cNvPicPr>
          <p:nvPr/>
        </p:nvPicPr>
        <p:blipFill>
          <a:blip r:embed="rId3"/>
          <a:stretch>
            <a:fillRect/>
          </a:stretch>
        </p:blipFill>
        <p:spPr>
          <a:xfrm>
            <a:off x="6096000" y="1419961"/>
            <a:ext cx="5793447" cy="4161182"/>
          </a:xfrm>
          <a:prstGeom prst="rect">
            <a:avLst/>
          </a:prstGeom>
        </p:spPr>
      </p:pic>
      <p:sp>
        <p:nvSpPr>
          <p:cNvPr id="8" name="TextBox 7">
            <a:extLst>
              <a:ext uri="{FF2B5EF4-FFF2-40B4-BE49-F238E27FC236}">
                <a16:creationId xmlns:a16="http://schemas.microsoft.com/office/drawing/2014/main" xmlns="" id="{6E39B52E-0408-440B-A1CA-2792BE1FC414}"/>
              </a:ext>
            </a:extLst>
          </p:cNvPr>
          <p:cNvSpPr txBox="1"/>
          <p:nvPr/>
        </p:nvSpPr>
        <p:spPr>
          <a:xfrm>
            <a:off x="7693811" y="6409965"/>
            <a:ext cx="6096000" cy="369332"/>
          </a:xfrm>
          <a:prstGeom prst="rect">
            <a:avLst/>
          </a:prstGeom>
          <a:noFill/>
        </p:spPr>
        <p:txBody>
          <a:bodyPr wrap="square">
            <a:spAutoFit/>
          </a:bodyPr>
          <a:lstStyle/>
          <a:p>
            <a:r>
              <a:rPr lang="en-US" sz="1800" b="0" i="0" u="none" strike="noStrike" baseline="0" dirty="0">
                <a:solidFill>
                  <a:schemeClr val="bg1"/>
                </a:solidFill>
                <a:latin typeface="AdvOT96952d75.I"/>
              </a:rPr>
              <a:t>Diabetes Care 2017;40:419</a:t>
            </a:r>
            <a:r>
              <a:rPr lang="en-US" sz="1800" b="0" i="0" u="none" strike="noStrike" baseline="0" dirty="0">
                <a:solidFill>
                  <a:schemeClr val="bg1"/>
                </a:solidFill>
                <a:latin typeface="AdvOT96952d75.I+20"/>
              </a:rPr>
              <a:t>–</a:t>
            </a:r>
            <a:r>
              <a:rPr lang="en-US" sz="1800" b="0" i="0" u="none" strike="noStrike" baseline="0" dirty="0">
                <a:solidFill>
                  <a:schemeClr val="bg1"/>
                </a:solidFill>
                <a:latin typeface="AdvOT96952d75.I"/>
              </a:rPr>
              <a:t>430</a:t>
            </a:r>
            <a:endParaRPr lang="en-US" dirty="0">
              <a:solidFill>
                <a:schemeClr val="bg1"/>
              </a:solidFill>
            </a:endParaRPr>
          </a:p>
        </p:txBody>
      </p:sp>
      <p:sp>
        <p:nvSpPr>
          <p:cNvPr id="10" name="TextBox 9">
            <a:extLst>
              <a:ext uri="{FF2B5EF4-FFF2-40B4-BE49-F238E27FC236}">
                <a16:creationId xmlns:a16="http://schemas.microsoft.com/office/drawing/2014/main" xmlns="" id="{FFE00E72-9376-4B54-B55F-4D90B049A099}"/>
              </a:ext>
            </a:extLst>
          </p:cNvPr>
          <p:cNvSpPr txBox="1"/>
          <p:nvPr/>
        </p:nvSpPr>
        <p:spPr>
          <a:xfrm>
            <a:off x="1616765" y="127494"/>
            <a:ext cx="9303026" cy="954107"/>
          </a:xfrm>
          <a:prstGeom prst="rect">
            <a:avLst/>
          </a:prstGeom>
          <a:noFill/>
        </p:spPr>
        <p:txBody>
          <a:bodyPr wrap="square">
            <a:spAutoFit/>
          </a:bodyPr>
          <a:lstStyle/>
          <a:p>
            <a:r>
              <a:rPr lang="en-US" sz="2800" dirty="0">
                <a:solidFill>
                  <a:srgbClr val="911011"/>
                </a:solidFill>
                <a:latin typeface="Times New Roman" charset="0"/>
                <a:ea typeface="Times New Roman" charset="0"/>
                <a:cs typeface="Times New Roman" charset="0"/>
              </a:rPr>
              <a:t>Prevalence of NAFLD in patients with type 2 diabetes mellitus is more than 2-fold higher than in the general population</a:t>
            </a:r>
          </a:p>
        </p:txBody>
      </p:sp>
    </p:spTree>
    <p:extLst>
      <p:ext uri="{BB962C8B-B14F-4D97-AF65-F5344CB8AC3E}">
        <p14:creationId xmlns:p14="http://schemas.microsoft.com/office/powerpoint/2010/main" val="10485609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103243"/>
            <a:ext cx="10058400" cy="1450757"/>
          </a:xfrm>
        </p:spPr>
        <p:txBody>
          <a:bodyPr/>
          <a:lstStyle/>
          <a:p>
            <a:r>
              <a:rPr lang="en-US" dirty="0" smtClean="0"/>
              <a:t>Management</a:t>
            </a:r>
            <a:endParaRPr lang="en-US" dirty="0"/>
          </a:p>
        </p:txBody>
      </p:sp>
      <p:sp>
        <p:nvSpPr>
          <p:cNvPr id="4" name="Content Placeholder 3"/>
          <p:cNvSpPr>
            <a:spLocks noGrp="1"/>
          </p:cNvSpPr>
          <p:nvPr>
            <p:ph sz="half" idx="2"/>
          </p:nvPr>
        </p:nvSpPr>
        <p:spPr>
          <a:xfrm>
            <a:off x="1097280" y="3975652"/>
            <a:ext cx="10058400" cy="1420806"/>
          </a:xfrm>
        </p:spPr>
        <p:txBody>
          <a:bodyPr>
            <a:normAutofit/>
          </a:bodyPr>
          <a:lstStyle/>
          <a:p>
            <a:pPr lvl="1"/>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154522280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en-US" dirty="0"/>
              <a:t>Endocrine Practice 28 (2022) 528e562 </a:t>
            </a:r>
          </a:p>
        </p:txBody>
      </p:sp>
      <p:graphicFrame>
        <p:nvGraphicFramePr>
          <p:cNvPr id="6" name="Diagram 5"/>
          <p:cNvGraphicFramePr/>
          <p:nvPr>
            <p:extLst>
              <p:ext uri="{D42A27DB-BD31-4B8C-83A1-F6EECF244321}">
                <p14:modId xmlns:p14="http://schemas.microsoft.com/office/powerpoint/2010/main" val="1236196525"/>
              </p:ext>
            </p:extLst>
          </p:nvPr>
        </p:nvGraphicFramePr>
        <p:xfrm>
          <a:off x="1097280" y="229336"/>
          <a:ext cx="1005839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945349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Cardiometabolic </a:t>
            </a:r>
            <a:r>
              <a:rPr lang="en-US" dirty="0"/>
              <a:t>Risk and </a:t>
            </a:r>
            <a:r>
              <a:rPr lang="en-US" dirty="0" smtClean="0"/>
              <a:t/>
            </a:r>
            <a:br>
              <a:rPr lang="en-US" dirty="0" smtClean="0"/>
            </a:br>
            <a:r>
              <a:rPr lang="en-US" dirty="0" smtClean="0"/>
              <a:t>Other </a:t>
            </a:r>
            <a:r>
              <a:rPr lang="en-US" dirty="0"/>
              <a:t>Extrahepatic Complications </a:t>
            </a:r>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6963" y="2142899"/>
            <a:ext cx="10058400" cy="2975428"/>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7867623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Pathophysiology</a:t>
            </a:r>
            <a:endParaRPr lang="en-US" dirty="0"/>
          </a:p>
        </p:txBody>
      </p:sp>
      <p:sp>
        <p:nvSpPr>
          <p:cNvPr id="4" name="Content Placeholder 3"/>
          <p:cNvSpPr>
            <a:spLocks noGrp="1"/>
          </p:cNvSpPr>
          <p:nvPr>
            <p:ph sz="half" idx="2"/>
          </p:nvPr>
        </p:nvSpPr>
        <p:spPr>
          <a:xfrm>
            <a:off x="1097280" y="1865067"/>
            <a:ext cx="10058400" cy="3531391"/>
          </a:xfrm>
        </p:spPr>
        <p:txBody>
          <a:bodyPr>
            <a:normAutofit lnSpcReduction="10000"/>
          </a:bodyPr>
          <a:lstStyle/>
          <a:p>
            <a:r>
              <a:rPr lang="en-US" dirty="0"/>
              <a:t>At the core of CMD is IR that encompasses abnormal glucose tolerance, </a:t>
            </a:r>
            <a:endParaRPr lang="en-US" dirty="0" smtClean="0"/>
          </a:p>
          <a:p>
            <a:r>
              <a:rPr lang="en-US" dirty="0" smtClean="0"/>
              <a:t>systemic </a:t>
            </a:r>
            <a:r>
              <a:rPr lang="en-US" dirty="0"/>
              <a:t>inflammation, </a:t>
            </a:r>
            <a:endParaRPr lang="en-US" dirty="0" smtClean="0"/>
          </a:p>
          <a:p>
            <a:r>
              <a:rPr lang="en-US" dirty="0" smtClean="0"/>
              <a:t>oxidative </a:t>
            </a:r>
            <a:r>
              <a:rPr lang="en-US" dirty="0"/>
              <a:t>stress, </a:t>
            </a:r>
            <a:endParaRPr lang="en-US" dirty="0" smtClean="0"/>
          </a:p>
          <a:p>
            <a:r>
              <a:rPr lang="en-US" dirty="0" smtClean="0"/>
              <a:t>mitochondrial dysfunction</a:t>
            </a:r>
            <a:r>
              <a:rPr lang="en-US" dirty="0"/>
              <a:t>, </a:t>
            </a:r>
            <a:endParaRPr lang="en-US" dirty="0" smtClean="0"/>
          </a:p>
          <a:p>
            <a:r>
              <a:rPr lang="en-US" dirty="0" smtClean="0"/>
              <a:t>endothelial </a:t>
            </a:r>
            <a:r>
              <a:rPr lang="en-US" dirty="0"/>
              <a:t>dysfunction, </a:t>
            </a:r>
            <a:endParaRPr lang="en-US" dirty="0" smtClean="0"/>
          </a:p>
          <a:p>
            <a:r>
              <a:rPr lang="en-US" dirty="0" smtClean="0"/>
              <a:t>dysfunctional </a:t>
            </a:r>
            <a:r>
              <a:rPr lang="en-US" dirty="0"/>
              <a:t>adipose </a:t>
            </a:r>
            <a:r>
              <a:rPr lang="en-US" dirty="0" smtClean="0"/>
              <a:t>tissue.</a:t>
            </a:r>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de-DE" dirty="0"/>
              <a:t>Lancet Dia- </a:t>
            </a:r>
            <a:r>
              <a:rPr lang="de-DE" dirty="0" err="1"/>
              <a:t>betes</a:t>
            </a:r>
            <a:r>
              <a:rPr lang="de-DE" dirty="0"/>
              <a:t> </a:t>
            </a:r>
            <a:r>
              <a:rPr lang="de-DE" dirty="0" err="1"/>
              <a:t>Endocrinol</a:t>
            </a:r>
            <a:r>
              <a:rPr lang="de-DE" dirty="0"/>
              <a:t>. 2019;7(4):313e324. </a:t>
            </a:r>
            <a:r>
              <a:rPr lang="en-US" dirty="0" smtClean="0"/>
              <a:t> </a:t>
            </a:r>
            <a:endParaRPr lang="en-US" dirty="0"/>
          </a:p>
        </p:txBody>
      </p:sp>
    </p:spTree>
    <p:extLst>
      <p:ext uri="{BB962C8B-B14F-4D97-AF65-F5344CB8AC3E}">
        <p14:creationId xmlns:p14="http://schemas.microsoft.com/office/powerpoint/2010/main" val="120350721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953043"/>
          </a:xfrm>
        </p:spPr>
        <p:txBody>
          <a:bodyPr>
            <a:normAutofit lnSpcReduction="10000"/>
          </a:bodyPr>
          <a:lstStyle/>
          <a:p>
            <a:pPr lvl="1"/>
            <a:r>
              <a:rPr lang="en-US" dirty="0"/>
              <a:t>a systematic review </a:t>
            </a:r>
            <a:endParaRPr lang="en-US" dirty="0" smtClean="0"/>
          </a:p>
          <a:p>
            <a:pPr lvl="1"/>
            <a:r>
              <a:rPr lang="en-US" dirty="0" smtClean="0"/>
              <a:t>analyzing </a:t>
            </a:r>
            <a:r>
              <a:rPr lang="en-US" dirty="0"/>
              <a:t>86 studies </a:t>
            </a:r>
            <a:endParaRPr lang="en-US" dirty="0" smtClean="0"/>
          </a:p>
          <a:p>
            <a:pPr lvl="1"/>
            <a:r>
              <a:rPr lang="en-US" dirty="0" smtClean="0"/>
              <a:t>with </a:t>
            </a:r>
            <a:r>
              <a:rPr lang="en-US" dirty="0"/>
              <a:t>a sample size of 8 515 431 </a:t>
            </a:r>
            <a:endParaRPr lang="en-US" dirty="0" smtClean="0"/>
          </a:p>
          <a:p>
            <a:pPr lvl="1"/>
            <a:r>
              <a:rPr lang="en-US" dirty="0" smtClean="0"/>
              <a:t>from </a:t>
            </a:r>
            <a:r>
              <a:rPr lang="en-US" dirty="0"/>
              <a:t>22 countries </a:t>
            </a:r>
            <a:endParaRPr lang="en-US" dirty="0" smtClean="0"/>
          </a:p>
          <a:p>
            <a:pPr lvl="1"/>
            <a:r>
              <a:rPr lang="en-US" dirty="0" smtClean="0"/>
              <a:t>has </a:t>
            </a:r>
            <a:r>
              <a:rPr lang="en-US" dirty="0"/>
              <a:t>documented high rates of CMD manifestations in persons with NAFLD and still higher rates in persons with </a:t>
            </a:r>
            <a:r>
              <a:rPr lang="en-US" dirty="0" smtClean="0"/>
              <a:t>NASH</a:t>
            </a:r>
          </a:p>
          <a:p>
            <a:pPr lvl="1"/>
            <a:endParaRPr lang="en-US" dirty="0"/>
          </a:p>
          <a:p>
            <a:pPr lvl="1"/>
            <a:r>
              <a:rPr lang="en-US" dirty="0" smtClean="0"/>
              <a:t>Thus</a:t>
            </a:r>
            <a:r>
              <a:rPr lang="en-US" dirty="0"/>
              <a:t>, </a:t>
            </a:r>
            <a:r>
              <a:rPr lang="en-US" dirty="0">
                <a:solidFill>
                  <a:srgbClr val="911011"/>
                </a:solidFill>
              </a:rPr>
              <a:t>care of persons with NAFLD extends beyond the liver </a:t>
            </a:r>
            <a:r>
              <a:rPr lang="en-US" dirty="0"/>
              <a:t>and must comprehensively consider the broader context of CMD. </a:t>
            </a:r>
          </a:p>
        </p:txBody>
      </p:sp>
      <p:sp>
        <p:nvSpPr>
          <p:cNvPr id="5" name="Text Placeholder 4"/>
          <p:cNvSpPr>
            <a:spLocks noGrp="1"/>
          </p:cNvSpPr>
          <p:nvPr>
            <p:ph type="body" sz="quarter" idx="3"/>
          </p:nvPr>
        </p:nvSpPr>
        <p:spPr>
          <a:xfrm>
            <a:off x="1097280" y="5818110"/>
            <a:ext cx="10058400" cy="736282"/>
          </a:xfrm>
        </p:spPr>
        <p:txBody>
          <a:bodyPr>
            <a:normAutofit/>
          </a:bodyPr>
          <a:lstStyle/>
          <a:p>
            <a:r>
              <a:rPr lang="it-IT" dirty="0" err="1" smtClean="0"/>
              <a:t>JAm</a:t>
            </a:r>
            <a:r>
              <a:rPr lang="it-IT" dirty="0" smtClean="0"/>
              <a:t> </a:t>
            </a:r>
            <a:r>
              <a:rPr lang="it-IT" dirty="0" err="1"/>
              <a:t>Coll</a:t>
            </a:r>
            <a:r>
              <a:rPr lang="it-IT" dirty="0"/>
              <a:t> </a:t>
            </a:r>
            <a:r>
              <a:rPr lang="it-IT" dirty="0" err="1"/>
              <a:t>Cardiol</a:t>
            </a:r>
            <a:r>
              <a:rPr lang="it-IT" dirty="0"/>
              <a:t>. 2020;75(5):525e538. </a:t>
            </a:r>
          </a:p>
        </p:txBody>
      </p:sp>
      <p:graphicFrame>
        <p:nvGraphicFramePr>
          <p:cNvPr id="3" name="Table 2"/>
          <p:cNvGraphicFramePr>
            <a:graphicFrameLocks noGrp="1"/>
          </p:cNvGraphicFramePr>
          <p:nvPr>
            <p:extLst>
              <p:ext uri="{D42A27DB-BD31-4B8C-83A1-F6EECF244321}">
                <p14:modId xmlns:p14="http://schemas.microsoft.com/office/powerpoint/2010/main" val="1221367885"/>
              </p:ext>
            </p:extLst>
          </p:nvPr>
        </p:nvGraphicFramePr>
        <p:xfrm>
          <a:off x="6572922" y="286599"/>
          <a:ext cx="5382879" cy="2338266"/>
        </p:xfrm>
        <a:graphic>
          <a:graphicData uri="http://schemas.openxmlformats.org/drawingml/2006/table">
            <a:tbl>
              <a:tblPr firstRow="1" bandRow="1">
                <a:tableStyleId>{5C22544A-7EE6-4342-B048-85BDC9FD1C3A}</a:tableStyleId>
              </a:tblPr>
              <a:tblGrid>
                <a:gridCol w="2608277"/>
                <a:gridCol w="1417542"/>
                <a:gridCol w="1357060"/>
              </a:tblGrid>
              <a:tr h="389711">
                <a:tc>
                  <a:txBody>
                    <a:bodyPr/>
                    <a:lstStyle/>
                    <a:p>
                      <a:r>
                        <a:rPr lang="en-US" b="1" i="0" dirty="0" smtClean="0">
                          <a:latin typeface="Times New Roman" charset="0"/>
                          <a:ea typeface="Times New Roman" charset="0"/>
                          <a:cs typeface="Times New Roman" charset="0"/>
                        </a:rPr>
                        <a:t>CMD manifestations </a:t>
                      </a:r>
                      <a:endParaRPr lang="en-US" b="1" i="0" dirty="0">
                        <a:latin typeface="Times New Roman" charset="0"/>
                        <a:ea typeface="Times New Roman" charset="0"/>
                        <a:cs typeface="Times New Roman" charset="0"/>
                      </a:endParaRPr>
                    </a:p>
                  </a:txBody>
                  <a:tcPr/>
                </a:tc>
                <a:tc>
                  <a:txBody>
                    <a:bodyPr/>
                    <a:lstStyle/>
                    <a:p>
                      <a:r>
                        <a:rPr lang="en-US" b="1" i="0" dirty="0" smtClean="0">
                          <a:latin typeface="Times New Roman" charset="0"/>
                          <a:ea typeface="Times New Roman" charset="0"/>
                          <a:cs typeface="Times New Roman" charset="0"/>
                        </a:rPr>
                        <a:t>NAFLD</a:t>
                      </a:r>
                      <a:endParaRPr lang="en-US" b="1" i="0" dirty="0">
                        <a:latin typeface="Times New Roman" charset="0"/>
                        <a:ea typeface="Times New Roman" charset="0"/>
                        <a:cs typeface="Times New Roman" charset="0"/>
                      </a:endParaRPr>
                    </a:p>
                  </a:txBody>
                  <a:tcPr/>
                </a:tc>
                <a:tc>
                  <a:txBody>
                    <a:bodyPr/>
                    <a:lstStyle/>
                    <a:p>
                      <a:r>
                        <a:rPr lang="en-US" b="1" i="0" dirty="0" smtClean="0">
                          <a:latin typeface="Times New Roman" charset="0"/>
                          <a:ea typeface="Times New Roman" charset="0"/>
                          <a:cs typeface="Times New Roman" charset="0"/>
                        </a:rPr>
                        <a:t>NASH</a:t>
                      </a:r>
                      <a:endParaRPr lang="en-US" b="1" i="0" dirty="0">
                        <a:latin typeface="Times New Roman" charset="0"/>
                        <a:ea typeface="Times New Roman" charset="0"/>
                        <a:cs typeface="Times New Roman" charset="0"/>
                      </a:endParaRPr>
                    </a:p>
                  </a:txBody>
                  <a:tcPr/>
                </a:tc>
              </a:tr>
              <a:tr h="389711">
                <a:tc>
                  <a:txBody>
                    <a:bodyPr/>
                    <a:lstStyle/>
                    <a:p>
                      <a:r>
                        <a:rPr lang="en-US" b="1" i="0" dirty="0" smtClean="0">
                          <a:latin typeface="Times New Roman" charset="0"/>
                          <a:ea typeface="Times New Roman" charset="0"/>
                          <a:cs typeface="Times New Roman" charset="0"/>
                        </a:rPr>
                        <a:t>obesity</a:t>
                      </a:r>
                      <a:endParaRPr lang="en-US" b="1" i="0" dirty="0">
                        <a:latin typeface="Times New Roman" charset="0"/>
                        <a:ea typeface="Times New Roman" charset="0"/>
                        <a:cs typeface="Times New Roman" charset="0"/>
                      </a:endParaRPr>
                    </a:p>
                  </a:txBody>
                  <a:tcPr/>
                </a:tc>
                <a:tc>
                  <a:txBody>
                    <a:bodyPr/>
                    <a:lstStyle/>
                    <a:p>
                      <a:r>
                        <a:rPr lang="en-US" b="0" i="0" dirty="0" smtClean="0">
                          <a:latin typeface="Times New Roman" charset="0"/>
                          <a:ea typeface="Times New Roman" charset="0"/>
                          <a:cs typeface="Times New Roman" charset="0"/>
                        </a:rPr>
                        <a:t>51% </a:t>
                      </a:r>
                      <a:endParaRPr lang="en-US" b="0" i="0" dirty="0">
                        <a:latin typeface="Times New Roman" charset="0"/>
                        <a:ea typeface="Times New Roman" charset="0"/>
                        <a:cs typeface="Times New Roman" charset="0"/>
                      </a:endParaRPr>
                    </a:p>
                  </a:txBody>
                  <a:tcPr/>
                </a:tc>
                <a:tc>
                  <a:txBody>
                    <a:bodyPr/>
                    <a:lstStyle/>
                    <a:p>
                      <a:r>
                        <a:rPr lang="en-US" b="0" i="0" dirty="0" smtClean="0">
                          <a:latin typeface="Times New Roman" charset="0"/>
                          <a:ea typeface="Times New Roman" charset="0"/>
                          <a:cs typeface="Times New Roman" charset="0"/>
                        </a:rPr>
                        <a:t>82% </a:t>
                      </a:r>
                      <a:endParaRPr lang="en-US" b="0" i="0" dirty="0">
                        <a:latin typeface="Times New Roman" charset="0"/>
                        <a:ea typeface="Times New Roman" charset="0"/>
                        <a:cs typeface="Times New Roman" charset="0"/>
                      </a:endParaRPr>
                    </a:p>
                  </a:txBody>
                  <a:tcPr/>
                </a:tc>
              </a:tr>
              <a:tr h="389711">
                <a:tc>
                  <a:txBody>
                    <a:bodyPr/>
                    <a:lstStyle/>
                    <a:p>
                      <a:r>
                        <a:rPr lang="en-US" b="1" i="0" dirty="0" smtClean="0">
                          <a:latin typeface="Times New Roman" charset="0"/>
                          <a:ea typeface="Times New Roman" charset="0"/>
                          <a:cs typeface="Times New Roman" charset="0"/>
                        </a:rPr>
                        <a:t>T2D</a:t>
                      </a:r>
                      <a:endParaRPr lang="en-US" b="1" i="0" dirty="0">
                        <a:latin typeface="Times New Roman" charset="0"/>
                        <a:ea typeface="Times New Roman" charset="0"/>
                        <a:cs typeface="Times New Roman" charset="0"/>
                      </a:endParaRPr>
                    </a:p>
                  </a:txBody>
                  <a:tcPr/>
                </a:tc>
                <a:tc>
                  <a:txBody>
                    <a:bodyPr/>
                    <a:lstStyle/>
                    <a:p>
                      <a:r>
                        <a:rPr lang="en-US" b="0" i="0" dirty="0" smtClean="0">
                          <a:latin typeface="Times New Roman" charset="0"/>
                          <a:ea typeface="Times New Roman" charset="0"/>
                          <a:cs typeface="Times New Roman" charset="0"/>
                        </a:rPr>
                        <a:t>23%</a:t>
                      </a:r>
                      <a:endParaRPr lang="en-US" b="0" i="0" dirty="0">
                        <a:latin typeface="Times New Roman" charset="0"/>
                        <a:ea typeface="Times New Roman" charset="0"/>
                        <a:cs typeface="Times New Roman" charset="0"/>
                      </a:endParaRPr>
                    </a:p>
                  </a:txBody>
                  <a:tcPr/>
                </a:tc>
                <a:tc>
                  <a:txBody>
                    <a:bodyPr/>
                    <a:lstStyle/>
                    <a:p>
                      <a:r>
                        <a:rPr lang="en-US" b="0" i="0" dirty="0" smtClean="0">
                          <a:latin typeface="Times New Roman" charset="0"/>
                          <a:ea typeface="Times New Roman" charset="0"/>
                          <a:cs typeface="Times New Roman" charset="0"/>
                        </a:rPr>
                        <a:t>44%</a:t>
                      </a:r>
                      <a:endParaRPr lang="en-US" b="0" i="0" dirty="0">
                        <a:latin typeface="Times New Roman" charset="0"/>
                        <a:ea typeface="Times New Roman" charset="0"/>
                        <a:cs typeface="Times New Roman" charset="0"/>
                      </a:endParaRPr>
                    </a:p>
                  </a:txBody>
                  <a:tcPr/>
                </a:tc>
              </a:tr>
              <a:tr h="389711">
                <a:tc>
                  <a:txBody>
                    <a:bodyPr/>
                    <a:lstStyle/>
                    <a:p>
                      <a:r>
                        <a:rPr lang="en-US" b="1" i="0" dirty="0" smtClean="0">
                          <a:latin typeface="Times New Roman" charset="0"/>
                          <a:ea typeface="Times New Roman" charset="0"/>
                          <a:cs typeface="Times New Roman" charset="0"/>
                        </a:rPr>
                        <a:t>hyperlipidemia </a:t>
                      </a:r>
                      <a:endParaRPr lang="en-US" b="1" i="0" dirty="0">
                        <a:latin typeface="Times New Roman" charset="0"/>
                        <a:ea typeface="Times New Roman" charset="0"/>
                        <a:cs typeface="Times New Roman" charset="0"/>
                      </a:endParaRPr>
                    </a:p>
                  </a:txBody>
                  <a:tcPr/>
                </a:tc>
                <a:tc>
                  <a:txBody>
                    <a:bodyPr/>
                    <a:lstStyle/>
                    <a:p>
                      <a:r>
                        <a:rPr lang="en-US" b="0" i="0" dirty="0" smtClean="0">
                          <a:latin typeface="Times New Roman" charset="0"/>
                          <a:ea typeface="Times New Roman" charset="0"/>
                          <a:cs typeface="Times New Roman" charset="0"/>
                        </a:rPr>
                        <a:t>69%</a:t>
                      </a:r>
                      <a:endParaRPr lang="en-US" b="0" i="0" dirty="0">
                        <a:latin typeface="Times New Roman" charset="0"/>
                        <a:ea typeface="Times New Roman" charset="0"/>
                        <a:cs typeface="Times New Roman" charset="0"/>
                      </a:endParaRPr>
                    </a:p>
                  </a:txBody>
                  <a:tcPr/>
                </a:tc>
                <a:tc>
                  <a:txBody>
                    <a:bodyPr/>
                    <a:lstStyle/>
                    <a:p>
                      <a:r>
                        <a:rPr lang="en-US" b="0" i="0" dirty="0" smtClean="0">
                          <a:latin typeface="Times New Roman" charset="0"/>
                          <a:ea typeface="Times New Roman" charset="0"/>
                          <a:cs typeface="Times New Roman" charset="0"/>
                        </a:rPr>
                        <a:t>83%</a:t>
                      </a:r>
                      <a:endParaRPr lang="en-US" b="0" i="0" dirty="0">
                        <a:latin typeface="Times New Roman" charset="0"/>
                        <a:ea typeface="Times New Roman" charset="0"/>
                        <a:cs typeface="Times New Roman" charset="0"/>
                      </a:endParaRPr>
                    </a:p>
                  </a:txBody>
                  <a:tcPr/>
                </a:tc>
              </a:tr>
              <a:tr h="389711">
                <a:tc>
                  <a:txBody>
                    <a:bodyPr/>
                    <a:lstStyle/>
                    <a:p>
                      <a:r>
                        <a:rPr lang="en-US" b="1" i="0" dirty="0" smtClean="0">
                          <a:latin typeface="Times New Roman" charset="0"/>
                          <a:ea typeface="Times New Roman" charset="0"/>
                          <a:cs typeface="Times New Roman" charset="0"/>
                        </a:rPr>
                        <a:t>hypertension</a:t>
                      </a:r>
                      <a:endParaRPr lang="en-US" b="1" i="0" dirty="0">
                        <a:latin typeface="Times New Roman" charset="0"/>
                        <a:ea typeface="Times New Roman" charset="0"/>
                        <a:cs typeface="Times New Roman" charset="0"/>
                      </a:endParaRPr>
                    </a:p>
                  </a:txBody>
                  <a:tcPr/>
                </a:tc>
                <a:tc>
                  <a:txBody>
                    <a:bodyPr/>
                    <a:lstStyle/>
                    <a:p>
                      <a:r>
                        <a:rPr lang="en-US" b="0" i="0" dirty="0" smtClean="0">
                          <a:latin typeface="Times New Roman" charset="0"/>
                          <a:ea typeface="Times New Roman" charset="0"/>
                          <a:cs typeface="Times New Roman" charset="0"/>
                        </a:rPr>
                        <a:t>39%</a:t>
                      </a:r>
                      <a:endParaRPr lang="en-US" b="0" i="0" dirty="0">
                        <a:latin typeface="Times New Roman" charset="0"/>
                        <a:ea typeface="Times New Roman" charset="0"/>
                        <a:cs typeface="Times New Roman" charset="0"/>
                      </a:endParaRPr>
                    </a:p>
                  </a:txBody>
                  <a:tcPr/>
                </a:tc>
                <a:tc>
                  <a:txBody>
                    <a:bodyPr/>
                    <a:lstStyle/>
                    <a:p>
                      <a:r>
                        <a:rPr lang="en-US" b="0" i="0" dirty="0" smtClean="0">
                          <a:latin typeface="Times New Roman" charset="0"/>
                          <a:ea typeface="Times New Roman" charset="0"/>
                          <a:cs typeface="Times New Roman" charset="0"/>
                        </a:rPr>
                        <a:t>68%</a:t>
                      </a:r>
                      <a:endParaRPr lang="en-US" b="0" i="0" dirty="0">
                        <a:latin typeface="Times New Roman" charset="0"/>
                        <a:ea typeface="Times New Roman" charset="0"/>
                        <a:cs typeface="Times New Roman" charset="0"/>
                      </a:endParaRPr>
                    </a:p>
                  </a:txBody>
                  <a:tcPr/>
                </a:tc>
              </a:tr>
              <a:tr h="389711">
                <a:tc>
                  <a:txBody>
                    <a:bodyPr/>
                    <a:lstStyle/>
                    <a:p>
                      <a:r>
                        <a:rPr lang="en-US" b="1" i="0" dirty="0" smtClean="0">
                          <a:latin typeface="Times New Roman" charset="0"/>
                          <a:ea typeface="Times New Roman" charset="0"/>
                          <a:cs typeface="Times New Roman" charset="0"/>
                        </a:rPr>
                        <a:t>MetS</a:t>
                      </a:r>
                      <a:endParaRPr lang="en-US" b="1" i="0" dirty="0">
                        <a:latin typeface="Times New Roman" charset="0"/>
                        <a:ea typeface="Times New Roman" charset="0"/>
                        <a:cs typeface="Times New Roman" charset="0"/>
                      </a:endParaRPr>
                    </a:p>
                  </a:txBody>
                  <a:tcPr/>
                </a:tc>
                <a:tc>
                  <a:txBody>
                    <a:bodyPr/>
                    <a:lstStyle/>
                    <a:p>
                      <a:r>
                        <a:rPr lang="en-US" b="0" i="0" dirty="0" smtClean="0">
                          <a:latin typeface="Times New Roman" charset="0"/>
                          <a:ea typeface="Times New Roman" charset="0"/>
                          <a:cs typeface="Times New Roman" charset="0"/>
                        </a:rPr>
                        <a:t>43%</a:t>
                      </a:r>
                      <a:endParaRPr lang="en-US" b="0" i="0" dirty="0">
                        <a:latin typeface="Times New Roman" charset="0"/>
                        <a:ea typeface="Times New Roman" charset="0"/>
                        <a:cs typeface="Times New Roman" charset="0"/>
                      </a:endParaRPr>
                    </a:p>
                  </a:txBody>
                  <a:tcPr/>
                </a:tc>
                <a:tc>
                  <a:txBody>
                    <a:bodyPr/>
                    <a:lstStyle/>
                    <a:p>
                      <a:r>
                        <a:rPr lang="en-US" b="0" i="0" dirty="0" smtClean="0">
                          <a:latin typeface="Times New Roman" charset="0"/>
                          <a:ea typeface="Times New Roman" charset="0"/>
                          <a:cs typeface="Times New Roman" charset="0"/>
                        </a:rPr>
                        <a:t>71%</a:t>
                      </a:r>
                      <a:endParaRPr lang="en-US" b="0" i="0" dirty="0">
                        <a:latin typeface="Times New Roman" charset="0"/>
                        <a:ea typeface="Times New Roman" charset="0"/>
                        <a:cs typeface="Times New Roman" charset="0"/>
                      </a:endParaRPr>
                    </a:p>
                  </a:txBody>
                  <a:tcPr/>
                </a:tc>
              </a:tr>
            </a:tbl>
          </a:graphicData>
        </a:graphic>
      </p:graphicFrame>
    </p:spTree>
    <p:extLst>
      <p:ext uri="{BB962C8B-B14F-4D97-AF65-F5344CB8AC3E}">
        <p14:creationId xmlns:p14="http://schemas.microsoft.com/office/powerpoint/2010/main" val="44448576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D5769A-24D2-417F-B6E6-B7A59B803B27}"/>
              </a:ext>
            </a:extLst>
          </p:cNvPr>
          <p:cNvPicPr>
            <a:picLocks noChangeAspect="1"/>
          </p:cNvPicPr>
          <p:nvPr/>
        </p:nvPicPr>
        <p:blipFill>
          <a:blip r:embed="rId2"/>
          <a:stretch>
            <a:fillRect/>
          </a:stretch>
        </p:blipFill>
        <p:spPr>
          <a:xfrm>
            <a:off x="874643" y="941865"/>
            <a:ext cx="10442714" cy="5396948"/>
          </a:xfrm>
          <a:prstGeom prst="rect">
            <a:avLst/>
          </a:prstGeom>
        </p:spPr>
      </p:pic>
      <p:sp>
        <p:nvSpPr>
          <p:cNvPr id="5" name="TextBox 4">
            <a:extLst>
              <a:ext uri="{FF2B5EF4-FFF2-40B4-BE49-F238E27FC236}">
                <a16:creationId xmlns:a16="http://schemas.microsoft.com/office/drawing/2014/main" xmlns="" id="{9C2B8267-BEC9-4E5B-9FE8-85B3E20DDA66}"/>
              </a:ext>
            </a:extLst>
          </p:cNvPr>
          <p:cNvSpPr txBox="1"/>
          <p:nvPr/>
        </p:nvSpPr>
        <p:spPr>
          <a:xfrm>
            <a:off x="7410340" y="6338813"/>
            <a:ext cx="3643952" cy="369332"/>
          </a:xfrm>
          <a:prstGeom prst="rect">
            <a:avLst/>
          </a:prstGeom>
          <a:noFill/>
        </p:spPr>
        <p:txBody>
          <a:bodyPr wrap="square">
            <a:spAutoFit/>
          </a:bodyPr>
          <a:lstStyle/>
          <a:p>
            <a:r>
              <a:rPr lang="en-US" b="0" i="1" u="none" strike="noStrike" baseline="0" dirty="0">
                <a:solidFill>
                  <a:schemeClr val="bg1"/>
                </a:solidFill>
                <a:latin typeface="GuardianSans-RegularIt"/>
              </a:rPr>
              <a:t>JAMA</a:t>
            </a:r>
            <a:r>
              <a:rPr lang="en-US" b="0" i="0" u="none" strike="noStrike" baseline="0" dirty="0">
                <a:solidFill>
                  <a:schemeClr val="bg1"/>
                </a:solidFill>
                <a:latin typeface="GuardianSansGR-Regular"/>
              </a:rPr>
              <a:t>. 2020;323(12):1175-1183</a:t>
            </a:r>
            <a:endParaRPr lang="en-US" dirty="0">
              <a:solidFill>
                <a:schemeClr val="bg1"/>
              </a:solidFill>
            </a:endParaRPr>
          </a:p>
        </p:txBody>
      </p:sp>
      <p:sp>
        <p:nvSpPr>
          <p:cNvPr id="7" name="TextBox 6">
            <a:extLst>
              <a:ext uri="{FF2B5EF4-FFF2-40B4-BE49-F238E27FC236}">
                <a16:creationId xmlns:a16="http://schemas.microsoft.com/office/drawing/2014/main" xmlns="" id="{C7D97313-1B5D-484A-BC73-AC591312854D}"/>
              </a:ext>
            </a:extLst>
          </p:cNvPr>
          <p:cNvSpPr txBox="1"/>
          <p:nvPr/>
        </p:nvSpPr>
        <p:spPr>
          <a:xfrm>
            <a:off x="1298712" y="270129"/>
            <a:ext cx="9831743" cy="461665"/>
          </a:xfrm>
          <a:prstGeom prst="rect">
            <a:avLst/>
          </a:prstGeom>
          <a:noFill/>
        </p:spPr>
        <p:txBody>
          <a:bodyPr wrap="square">
            <a:spAutoFit/>
          </a:bodyPr>
          <a:lstStyle/>
          <a:p>
            <a:r>
              <a:rPr lang="en-US" sz="2400" b="1" u="none" strike="noStrike" baseline="0" dirty="0">
                <a:latin typeface="Times New Roman" charset="0"/>
                <a:ea typeface="Times New Roman" charset="0"/>
                <a:cs typeface="Times New Roman" charset="0"/>
              </a:rPr>
              <a:t>Comorbid Conditions Associated With Nonalcoholic Steatohepatitis</a:t>
            </a:r>
            <a:endParaRPr lang="en-US" sz="2400" b="1" dirty="0">
              <a:latin typeface="Times New Roman" charset="0"/>
              <a:ea typeface="Times New Roman" charset="0"/>
              <a:cs typeface="Times New Roman" charset="0"/>
            </a:endParaRPr>
          </a:p>
        </p:txBody>
      </p:sp>
      <p:sp>
        <p:nvSpPr>
          <p:cNvPr id="8" name="Rectangle: Rounded Corners 7">
            <a:extLst>
              <a:ext uri="{FF2B5EF4-FFF2-40B4-BE49-F238E27FC236}">
                <a16:creationId xmlns:a16="http://schemas.microsoft.com/office/drawing/2014/main" xmlns="" id="{5EC698C0-3337-4E28-B50B-FA588F921B01}"/>
              </a:ext>
            </a:extLst>
          </p:cNvPr>
          <p:cNvSpPr/>
          <p:nvPr/>
        </p:nvSpPr>
        <p:spPr>
          <a:xfrm>
            <a:off x="874644" y="5287617"/>
            <a:ext cx="10179648" cy="5168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5103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748254"/>
          </a:xfrm>
        </p:spPr>
        <p:txBody>
          <a:bodyPr/>
          <a:lstStyle/>
          <a:p>
            <a:r>
              <a:rPr lang="en-US" dirty="0" smtClean="0"/>
              <a:t>Goal of weight loss</a:t>
            </a: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46409" y="1034857"/>
            <a:ext cx="8560142" cy="4783253"/>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59561424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pPr lvl="1"/>
            <a:endParaRPr lang="en-US" dirty="0"/>
          </a:p>
          <a:p>
            <a:r>
              <a:rPr lang="en-US" dirty="0"/>
              <a:t>Among persons with NASH, </a:t>
            </a:r>
            <a:endParaRPr lang="en-US" dirty="0" smtClean="0"/>
          </a:p>
          <a:p>
            <a:r>
              <a:rPr lang="en-US" dirty="0" smtClean="0"/>
              <a:t>weight </a:t>
            </a:r>
            <a:r>
              <a:rPr lang="en-US" dirty="0"/>
              <a:t>loss of &gt;5% </a:t>
            </a:r>
            <a:r>
              <a:rPr lang="en-US" dirty="0" smtClean="0"/>
              <a:t>TBW </a:t>
            </a:r>
            <a:r>
              <a:rPr lang="en-US" dirty="0"/>
              <a:t>can reduce hepatic </a:t>
            </a:r>
            <a:r>
              <a:rPr lang="en-US" dirty="0">
                <a:solidFill>
                  <a:srgbClr val="C00000"/>
                </a:solidFill>
              </a:rPr>
              <a:t>steatosis</a:t>
            </a:r>
            <a:r>
              <a:rPr lang="en-US" dirty="0"/>
              <a:t>, </a:t>
            </a:r>
            <a:endParaRPr lang="en-US" dirty="0" smtClean="0"/>
          </a:p>
          <a:p>
            <a:r>
              <a:rPr lang="en-US" dirty="0" smtClean="0"/>
              <a:t>weight </a:t>
            </a:r>
            <a:r>
              <a:rPr lang="en-US" dirty="0"/>
              <a:t>loss of &gt;7% TBW can improve </a:t>
            </a:r>
            <a:r>
              <a:rPr lang="en-US" dirty="0">
                <a:solidFill>
                  <a:srgbClr val="C00000"/>
                </a:solidFill>
              </a:rPr>
              <a:t>NASH</a:t>
            </a:r>
            <a:r>
              <a:rPr lang="en-US" dirty="0"/>
              <a:t>, </a:t>
            </a:r>
            <a:endParaRPr lang="en-US" dirty="0" smtClean="0"/>
          </a:p>
          <a:p>
            <a:r>
              <a:rPr lang="en-US" dirty="0" smtClean="0"/>
              <a:t>and </a:t>
            </a:r>
            <a:r>
              <a:rPr lang="en-US" dirty="0"/>
              <a:t>weight loss of &gt;10% TBW can result in </a:t>
            </a:r>
            <a:r>
              <a:rPr lang="en-US" dirty="0">
                <a:solidFill>
                  <a:srgbClr val="C00000"/>
                </a:solidFill>
              </a:rPr>
              <a:t>fibrosis regression/stability</a:t>
            </a:r>
            <a:r>
              <a:rPr lang="en-US" dirty="0"/>
              <a:t>.</a:t>
            </a:r>
            <a:r>
              <a:rPr lang="en-US" sz="800" dirty="0"/>
              <a:t>238,239,241 </a:t>
            </a:r>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nb-NO" dirty="0" err="1"/>
              <a:t>Metabolism</a:t>
            </a:r>
            <a:r>
              <a:rPr lang="nb-NO" dirty="0"/>
              <a:t>. 2021;115:154455. </a:t>
            </a:r>
          </a:p>
        </p:txBody>
      </p:sp>
    </p:spTree>
    <p:extLst>
      <p:ext uri="{BB962C8B-B14F-4D97-AF65-F5344CB8AC3E}">
        <p14:creationId xmlns:p14="http://schemas.microsoft.com/office/powerpoint/2010/main" val="184160394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Dietary modification</a:t>
            </a: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6963" y="2145871"/>
            <a:ext cx="10058400" cy="2969484"/>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206599270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Diet</a:t>
            </a:r>
            <a:endParaRPr lang="en-US" dirty="0"/>
          </a:p>
        </p:txBody>
      </p:sp>
      <p:sp>
        <p:nvSpPr>
          <p:cNvPr id="4" name="Content Placeholder 3"/>
          <p:cNvSpPr>
            <a:spLocks noGrp="1"/>
          </p:cNvSpPr>
          <p:nvPr>
            <p:ph sz="half" idx="2"/>
          </p:nvPr>
        </p:nvSpPr>
        <p:spPr>
          <a:xfrm>
            <a:off x="1097280" y="1865067"/>
            <a:ext cx="10058400" cy="3531391"/>
          </a:xfrm>
        </p:spPr>
        <p:txBody>
          <a:bodyPr>
            <a:normAutofit lnSpcReduction="10000"/>
          </a:bodyPr>
          <a:lstStyle/>
          <a:p>
            <a:pPr lvl="1"/>
            <a:r>
              <a:rPr lang="en-US" dirty="0" smtClean="0"/>
              <a:t>Energy deficit: </a:t>
            </a:r>
            <a:endParaRPr lang="en-US" dirty="0"/>
          </a:p>
          <a:p>
            <a:pPr marL="1126368" lvl="1" indent="-457200">
              <a:buFont typeface="Courier New" charset="0"/>
              <a:buChar char="o"/>
            </a:pPr>
            <a:r>
              <a:rPr lang="en-US" dirty="0" smtClean="0"/>
              <a:t>DASH diet</a:t>
            </a:r>
            <a:endParaRPr lang="en-US" dirty="0"/>
          </a:p>
          <a:p>
            <a:pPr marL="1126368" lvl="1" indent="-457200">
              <a:buFont typeface="Courier New" charset="0"/>
              <a:buChar char="o"/>
            </a:pPr>
            <a:r>
              <a:rPr lang="en-US" dirty="0" smtClean="0"/>
              <a:t>high </a:t>
            </a:r>
            <a:r>
              <a:rPr lang="en-US" dirty="0"/>
              <a:t>protein/lower carbohydrate </a:t>
            </a:r>
            <a:endParaRPr lang="en-US" dirty="0" smtClean="0"/>
          </a:p>
          <a:p>
            <a:pPr marL="1126368" lvl="1" indent="-457200">
              <a:buFont typeface="Courier New" charset="0"/>
              <a:buChar char="o"/>
            </a:pPr>
            <a:r>
              <a:rPr lang="en-US" dirty="0" smtClean="0"/>
              <a:t>intermittent </a:t>
            </a:r>
            <a:r>
              <a:rPr lang="en-US" dirty="0"/>
              <a:t>fasting </a:t>
            </a:r>
            <a:endParaRPr lang="en-US" dirty="0" smtClean="0"/>
          </a:p>
          <a:p>
            <a:pPr marL="1126368" lvl="1" indent="-457200">
              <a:buFont typeface="Courier New" charset="0"/>
              <a:buChar char="o"/>
            </a:pPr>
            <a:r>
              <a:rPr lang="en-US" dirty="0" smtClean="0"/>
              <a:t>time-restricted </a:t>
            </a:r>
            <a:r>
              <a:rPr lang="en-US" dirty="0"/>
              <a:t>feeding</a:t>
            </a:r>
            <a:r>
              <a:rPr lang="en-US" dirty="0" smtClean="0"/>
              <a:t>.</a:t>
            </a:r>
          </a:p>
          <a:p>
            <a:pPr lvl="1"/>
            <a:endParaRPr lang="en-US" dirty="0" smtClean="0"/>
          </a:p>
          <a:p>
            <a:pPr lvl="1"/>
            <a:r>
              <a:rPr lang="en-US" dirty="0" smtClean="0"/>
              <a:t>Caloric </a:t>
            </a:r>
            <a:r>
              <a:rPr lang="en-US" dirty="0"/>
              <a:t>restriction within a </a:t>
            </a:r>
            <a:r>
              <a:rPr lang="en-US" dirty="0">
                <a:solidFill>
                  <a:srgbClr val="911011"/>
                </a:solidFill>
              </a:rPr>
              <a:t>Mediterranean diet </a:t>
            </a:r>
            <a:r>
              <a:rPr lang="en-US" dirty="0"/>
              <a:t>appears to have the </a:t>
            </a:r>
            <a:r>
              <a:rPr lang="en-US" dirty="0">
                <a:solidFill>
                  <a:srgbClr val="911011"/>
                </a:solidFill>
              </a:rPr>
              <a:t>best evidence</a:t>
            </a:r>
            <a:r>
              <a:rPr lang="en-US" dirty="0"/>
              <a:t> and likely the best chance of </a:t>
            </a:r>
            <a:r>
              <a:rPr lang="en-US" dirty="0">
                <a:solidFill>
                  <a:srgbClr val="911011"/>
                </a:solidFill>
              </a:rPr>
              <a:t>long-term </a:t>
            </a:r>
            <a:r>
              <a:rPr lang="en-US" dirty="0" smtClean="0">
                <a:solidFill>
                  <a:srgbClr val="911011"/>
                </a:solidFill>
              </a:rPr>
              <a:t>adherence</a:t>
            </a:r>
            <a:r>
              <a:rPr lang="en-US" dirty="0" smtClean="0"/>
              <a:t>. </a:t>
            </a:r>
            <a:endParaRPr lang="en-US" dirty="0"/>
          </a:p>
          <a:p>
            <a:pPr lvl="1"/>
            <a:endParaRPr lang="en-US" dirty="0"/>
          </a:p>
          <a:p>
            <a:pPr lvl="1"/>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8358504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B7E7FE-F268-4024-A1F0-F1D5718007D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407BB540-3CCB-4165-874C-7926AFCCE49C}"/>
              </a:ext>
            </a:extLst>
          </p:cNvPr>
          <p:cNvSpPr>
            <a:spLocks noGrp="1"/>
          </p:cNvSpPr>
          <p:nvPr>
            <p:ph idx="1"/>
          </p:nvPr>
        </p:nvSpPr>
        <p:spPr>
          <a:xfrm>
            <a:off x="1743739" y="3583727"/>
            <a:ext cx="9133367" cy="4351338"/>
          </a:xfrm>
        </p:spPr>
        <p:txBody>
          <a:bodyPr>
            <a:normAutofit/>
          </a:bodyPr>
          <a:lstStyle/>
          <a:p>
            <a:pPr algn="just">
              <a:buFont typeface="Wingdings" charset="2"/>
              <a:buChar char="§"/>
            </a:pPr>
            <a:r>
              <a:rPr lang="en-US" u="none" strike="noStrike" baseline="0" dirty="0">
                <a:solidFill>
                  <a:schemeClr val="tx1"/>
                </a:solidFill>
                <a:latin typeface="Times New Roman" charset="0"/>
                <a:ea typeface="Times New Roman" charset="0"/>
                <a:cs typeface="Times New Roman" charset="0"/>
              </a:rPr>
              <a:t>A total of </a:t>
            </a:r>
            <a:r>
              <a:rPr lang="en-US" u="none" strike="noStrike" baseline="0" dirty="0">
                <a:solidFill>
                  <a:srgbClr val="911011"/>
                </a:solidFill>
                <a:latin typeface="Times New Roman" charset="0"/>
                <a:ea typeface="Times New Roman" charset="0"/>
                <a:cs typeface="Times New Roman" charset="0"/>
              </a:rPr>
              <a:t>561 patients with T2DM </a:t>
            </a:r>
            <a:r>
              <a:rPr lang="en-US" u="none" strike="noStrike" baseline="0" dirty="0">
                <a:solidFill>
                  <a:schemeClr val="tx1"/>
                </a:solidFill>
                <a:latin typeface="Times New Roman" charset="0"/>
                <a:ea typeface="Times New Roman" charset="0"/>
                <a:cs typeface="Times New Roman" charset="0"/>
              </a:rPr>
              <a:t>(age: 60</a:t>
            </a:r>
            <a:r>
              <a:rPr lang="en-US" dirty="0">
                <a:solidFill>
                  <a:schemeClr val="tx1"/>
                </a:solidFill>
                <a:latin typeface="Times New Roman" charset="0"/>
                <a:ea typeface="Times New Roman" charset="0"/>
                <a:cs typeface="Times New Roman" charset="0"/>
              </a:rPr>
              <a:t>±</a:t>
            </a:r>
            <a:r>
              <a:rPr lang="en-US" u="none" strike="noStrike" baseline="0" dirty="0">
                <a:solidFill>
                  <a:schemeClr val="tx1"/>
                </a:solidFill>
                <a:latin typeface="Times New Roman" charset="0"/>
                <a:ea typeface="Times New Roman" charset="0"/>
                <a:cs typeface="Times New Roman" charset="0"/>
              </a:rPr>
              <a:t> 11 years; BMI: 33.4 ±6.2 kg/m2; and HbA1c: 7.5 ±1.8%) attending primary care or endocrinology outpatient clinics and unaware of having NAFLD. </a:t>
            </a:r>
          </a:p>
          <a:p>
            <a:pPr algn="just">
              <a:buFont typeface="Wingdings" charset="2"/>
              <a:buChar char="§"/>
            </a:pPr>
            <a:r>
              <a:rPr lang="en-US" u="none" strike="noStrike" baseline="0" dirty="0">
                <a:solidFill>
                  <a:schemeClr val="tx1"/>
                </a:solidFill>
                <a:latin typeface="Times New Roman" charset="0"/>
                <a:ea typeface="Times New Roman" charset="0"/>
                <a:cs typeface="Times New Roman" charset="0"/>
              </a:rPr>
              <a:t>At the visit, volunteers were invited to be </a:t>
            </a:r>
            <a:r>
              <a:rPr lang="en-US" u="none" strike="noStrike" baseline="0" dirty="0">
                <a:solidFill>
                  <a:srgbClr val="911011"/>
                </a:solidFill>
                <a:latin typeface="Times New Roman" charset="0"/>
                <a:ea typeface="Times New Roman" charset="0"/>
                <a:cs typeface="Times New Roman" charset="0"/>
              </a:rPr>
              <a:t>screened by elastography </a:t>
            </a:r>
            <a:r>
              <a:rPr lang="en-US" u="none" strike="noStrike" baseline="0" dirty="0">
                <a:solidFill>
                  <a:schemeClr val="tx1"/>
                </a:solidFill>
                <a:latin typeface="Times New Roman" charset="0"/>
                <a:ea typeface="Times New Roman" charset="0"/>
                <a:cs typeface="Times New Roman" charset="0"/>
              </a:rPr>
              <a:t>for steatosis and </a:t>
            </a:r>
            <a:r>
              <a:rPr lang="en-US" u="none" strike="noStrike" baseline="0" dirty="0" smtClean="0">
                <a:solidFill>
                  <a:schemeClr val="tx1"/>
                </a:solidFill>
                <a:latin typeface="Times New Roman" charset="0"/>
                <a:ea typeface="Times New Roman" charset="0"/>
                <a:cs typeface="Times New Roman" charset="0"/>
              </a:rPr>
              <a:t>fibrosis</a:t>
            </a:r>
            <a:endParaRPr lang="en-US" u="none" strike="noStrike" baseline="0" dirty="0">
              <a:solidFill>
                <a:schemeClr val="tx1"/>
              </a:solidFill>
              <a:latin typeface="Times New Roman" charset="0"/>
              <a:ea typeface="Times New Roman" charset="0"/>
              <a:cs typeface="Times New Roman" charset="0"/>
            </a:endParaRPr>
          </a:p>
          <a:p>
            <a:pPr algn="just">
              <a:buFont typeface="Wingdings" charset="2"/>
              <a:buChar char="§"/>
            </a:pPr>
            <a:r>
              <a:rPr lang="en-US" u="none" strike="noStrike" baseline="0" dirty="0">
                <a:solidFill>
                  <a:schemeClr val="tx1"/>
                </a:solidFill>
                <a:latin typeface="Times New Roman" charset="0"/>
                <a:ea typeface="Times New Roman" charset="0"/>
                <a:cs typeface="Times New Roman" charset="0"/>
              </a:rPr>
              <a:t>A </a:t>
            </a:r>
            <a:r>
              <a:rPr lang="en-US" u="none" strike="noStrike" baseline="0" dirty="0">
                <a:solidFill>
                  <a:srgbClr val="911011"/>
                </a:solidFill>
                <a:latin typeface="Times New Roman" charset="0"/>
                <a:ea typeface="Times New Roman" charset="0"/>
                <a:cs typeface="Times New Roman" charset="0"/>
              </a:rPr>
              <a:t>liver biopsy </a:t>
            </a:r>
            <a:r>
              <a:rPr lang="en-US" u="none" strike="noStrike" baseline="0" dirty="0">
                <a:solidFill>
                  <a:schemeClr val="tx1"/>
                </a:solidFill>
                <a:latin typeface="Times New Roman" charset="0"/>
                <a:ea typeface="Times New Roman" charset="0"/>
                <a:cs typeface="Times New Roman" charset="0"/>
              </a:rPr>
              <a:t>was performed </a:t>
            </a:r>
            <a:r>
              <a:rPr lang="en-US" sz="2400" b="0" i="0" u="none" strike="noStrike" baseline="0" dirty="0" smtClean="0">
                <a:solidFill>
                  <a:schemeClr val="bg1"/>
                </a:solidFill>
                <a:latin typeface="AdvOT8eb9eec2.B"/>
              </a:rPr>
              <a:t>were </a:t>
            </a:r>
            <a:r>
              <a:rPr lang="en-US" sz="2400" b="0" i="0" u="none" strike="noStrike" baseline="0" dirty="0">
                <a:solidFill>
                  <a:schemeClr val="bg1"/>
                </a:solidFill>
                <a:latin typeface="AdvOT8eb9eec2.B"/>
              </a:rPr>
              <a:t>suggestive of </a:t>
            </a:r>
            <a:r>
              <a:rPr lang="en-US" sz="2400" b="0" i="0" u="none" strike="noStrike" baseline="0" dirty="0">
                <a:solidFill>
                  <a:schemeClr val="bg1"/>
                </a:solidFill>
                <a:latin typeface="AdvOT8eb9eec2.B+fb"/>
              </a:rPr>
              <a:t>fi</a:t>
            </a:r>
            <a:r>
              <a:rPr lang="en-US" sz="2400" b="0" i="0" u="none" strike="noStrike" baseline="0" dirty="0">
                <a:solidFill>
                  <a:schemeClr val="bg1"/>
                </a:solidFill>
                <a:latin typeface="AdvOT8eb9eec2.B"/>
              </a:rPr>
              <a:t>brosis</a:t>
            </a:r>
            <a:endParaRPr lang="en-US" sz="2400" dirty="0">
              <a:solidFill>
                <a:schemeClr val="bg1"/>
              </a:solidFill>
            </a:endParaRPr>
          </a:p>
        </p:txBody>
      </p:sp>
      <p:pic>
        <p:nvPicPr>
          <p:cNvPr id="5" name="Picture 4">
            <a:extLst>
              <a:ext uri="{FF2B5EF4-FFF2-40B4-BE49-F238E27FC236}">
                <a16:creationId xmlns:a16="http://schemas.microsoft.com/office/drawing/2014/main" xmlns="" id="{E0FE975C-A893-4DEA-81B3-8C63205AB2A8}"/>
              </a:ext>
            </a:extLst>
          </p:cNvPr>
          <p:cNvPicPr>
            <a:picLocks noChangeAspect="1"/>
          </p:cNvPicPr>
          <p:nvPr/>
        </p:nvPicPr>
        <p:blipFill>
          <a:blip r:embed="rId2"/>
          <a:stretch>
            <a:fillRect/>
          </a:stretch>
        </p:blipFill>
        <p:spPr>
          <a:xfrm>
            <a:off x="741975" y="539990"/>
            <a:ext cx="10769009" cy="2640271"/>
          </a:xfrm>
          <a:prstGeom prst="rect">
            <a:avLst/>
          </a:prstGeom>
        </p:spPr>
      </p:pic>
      <p:sp>
        <p:nvSpPr>
          <p:cNvPr id="9" name="TextBox 8">
            <a:extLst>
              <a:ext uri="{FF2B5EF4-FFF2-40B4-BE49-F238E27FC236}">
                <a16:creationId xmlns:a16="http://schemas.microsoft.com/office/drawing/2014/main" xmlns="" id="{38AA10A0-3B25-4835-AAD0-57B360483510}"/>
              </a:ext>
            </a:extLst>
          </p:cNvPr>
          <p:cNvSpPr txBox="1"/>
          <p:nvPr/>
        </p:nvSpPr>
        <p:spPr>
          <a:xfrm>
            <a:off x="3676153" y="6488668"/>
            <a:ext cx="6096000" cy="369332"/>
          </a:xfrm>
          <a:prstGeom prst="rect">
            <a:avLst/>
          </a:prstGeom>
          <a:noFill/>
        </p:spPr>
        <p:txBody>
          <a:bodyPr wrap="square">
            <a:spAutoFit/>
          </a:bodyPr>
          <a:lstStyle/>
          <a:p>
            <a:r>
              <a:rPr lang="en-US" b="0" i="0" dirty="0">
                <a:effectLst/>
                <a:latin typeface="Open Sans"/>
              </a:rPr>
              <a:t>Diabetes Care 2021 Feb; 44(2): 399-406.</a:t>
            </a:r>
            <a:endParaRPr lang="en-US" dirty="0"/>
          </a:p>
        </p:txBody>
      </p:sp>
      <p:sp>
        <p:nvSpPr>
          <p:cNvPr id="4" name="Donut 3"/>
          <p:cNvSpPr/>
          <p:nvPr/>
        </p:nvSpPr>
        <p:spPr>
          <a:xfrm>
            <a:off x="520995" y="435935"/>
            <a:ext cx="5380074" cy="701273"/>
          </a:xfrm>
          <a:prstGeom prst="donut">
            <a:avLst>
              <a:gd name="adj" fmla="val 8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520995" y="1737360"/>
            <a:ext cx="4327452" cy="506110"/>
          </a:xfrm>
          <a:prstGeom prst="donut">
            <a:avLst>
              <a:gd name="adj" fmla="val 8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31976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A788DE-A5F4-4E54-B17D-11FC8A372816}"/>
              </a:ext>
            </a:extLst>
          </p:cNvPr>
          <p:cNvSpPr>
            <a:spLocks noGrp="1"/>
          </p:cNvSpPr>
          <p:nvPr>
            <p:ph type="title"/>
          </p:nvPr>
        </p:nvSpPr>
        <p:spPr/>
        <p:txBody>
          <a:bodyPr/>
          <a:lstStyle/>
          <a:p>
            <a:endParaRPr lang="en-US" dirty="0"/>
          </a:p>
        </p:txBody>
      </p:sp>
      <p:pic>
        <p:nvPicPr>
          <p:cNvPr id="8" name="Content Placeholder 7">
            <a:extLst>
              <a:ext uri="{FF2B5EF4-FFF2-40B4-BE49-F238E27FC236}">
                <a16:creationId xmlns:a16="http://schemas.microsoft.com/office/drawing/2014/main" xmlns="" id="{B3A6741A-083A-41F2-972F-C830A15A4B7E}"/>
              </a:ext>
            </a:extLst>
          </p:cNvPr>
          <p:cNvPicPr>
            <a:picLocks noGrp="1" noChangeAspect="1"/>
          </p:cNvPicPr>
          <p:nvPr>
            <p:ph idx="1"/>
          </p:nvPr>
        </p:nvPicPr>
        <p:blipFill>
          <a:blip r:embed="rId2"/>
          <a:stretch>
            <a:fillRect/>
          </a:stretch>
        </p:blipFill>
        <p:spPr>
          <a:xfrm>
            <a:off x="329980" y="1737360"/>
            <a:ext cx="10882679" cy="4597431"/>
          </a:xfrm>
        </p:spPr>
      </p:pic>
      <p:sp>
        <p:nvSpPr>
          <p:cNvPr id="4" name="Text Placeholder 3">
            <a:extLst>
              <a:ext uri="{FF2B5EF4-FFF2-40B4-BE49-F238E27FC236}">
                <a16:creationId xmlns:a16="http://schemas.microsoft.com/office/drawing/2014/main" xmlns="" id="{F7D2C87C-9865-444B-8F5E-BAD803D4A1AF}"/>
              </a:ext>
            </a:extLst>
          </p:cNvPr>
          <p:cNvSpPr>
            <a:spLocks noGrp="1"/>
          </p:cNvSpPr>
          <p:nvPr>
            <p:ph type="body" sz="quarter" idx="13"/>
          </p:nvPr>
        </p:nvSpPr>
        <p:spPr>
          <a:xfrm>
            <a:off x="3049293" y="6421359"/>
            <a:ext cx="8652000" cy="324000"/>
          </a:xfrm>
        </p:spPr>
        <p:txBody>
          <a:bodyPr/>
          <a:lstStyle/>
          <a:p>
            <a:r>
              <a:rPr lang="en-US" sz="1200" dirty="0" err="1">
                <a:solidFill>
                  <a:schemeClr val="bg1"/>
                </a:solidFill>
              </a:rPr>
              <a:t>Curr</a:t>
            </a:r>
            <a:r>
              <a:rPr lang="en-US" sz="1200" dirty="0">
                <a:solidFill>
                  <a:schemeClr val="bg1"/>
                </a:solidFill>
              </a:rPr>
              <a:t> Gastroenterol Rep 2021 Oct 15;23(12):21</a:t>
            </a:r>
          </a:p>
        </p:txBody>
      </p:sp>
      <p:pic>
        <p:nvPicPr>
          <p:cNvPr id="6" name="Picture 5">
            <a:extLst>
              <a:ext uri="{FF2B5EF4-FFF2-40B4-BE49-F238E27FC236}">
                <a16:creationId xmlns:a16="http://schemas.microsoft.com/office/drawing/2014/main" xmlns="" id="{3F0C9940-0D31-4E36-BD8B-0D83116DAF04}"/>
              </a:ext>
            </a:extLst>
          </p:cNvPr>
          <p:cNvPicPr>
            <a:picLocks noChangeAspect="1"/>
          </p:cNvPicPr>
          <p:nvPr/>
        </p:nvPicPr>
        <p:blipFill>
          <a:blip r:embed="rId3"/>
          <a:stretch>
            <a:fillRect/>
          </a:stretch>
        </p:blipFill>
        <p:spPr>
          <a:xfrm>
            <a:off x="773590" y="106479"/>
            <a:ext cx="10437633" cy="1717449"/>
          </a:xfrm>
          <a:prstGeom prst="rect">
            <a:avLst/>
          </a:prstGeom>
        </p:spPr>
      </p:pic>
      <p:sp>
        <p:nvSpPr>
          <p:cNvPr id="3" name="Donut 2"/>
          <p:cNvSpPr/>
          <p:nvPr/>
        </p:nvSpPr>
        <p:spPr>
          <a:xfrm>
            <a:off x="4055164" y="2004052"/>
            <a:ext cx="2822713" cy="490330"/>
          </a:xfrm>
          <a:prstGeom prst="donut">
            <a:avLst>
              <a:gd name="adj" fmla="val 65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242179" y="4623657"/>
            <a:ext cx="1457739" cy="490330"/>
          </a:xfrm>
          <a:prstGeom prst="donut">
            <a:avLst>
              <a:gd name="adj" fmla="val 65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3049293" y="5602958"/>
            <a:ext cx="2822713" cy="490330"/>
          </a:xfrm>
          <a:prstGeom prst="donut">
            <a:avLst>
              <a:gd name="adj" fmla="val 65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10"/>
          <p:cNvSpPr/>
          <p:nvPr/>
        </p:nvSpPr>
        <p:spPr>
          <a:xfrm>
            <a:off x="2186608" y="2806506"/>
            <a:ext cx="2822713" cy="490330"/>
          </a:xfrm>
          <a:prstGeom prst="donut">
            <a:avLst>
              <a:gd name="adj" fmla="val 65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242178" y="4046759"/>
            <a:ext cx="1457739" cy="490330"/>
          </a:xfrm>
          <a:prstGeom prst="donut">
            <a:avLst>
              <a:gd name="adj" fmla="val 65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242177" y="3589029"/>
            <a:ext cx="1457739" cy="490330"/>
          </a:xfrm>
          <a:prstGeom prst="donut">
            <a:avLst>
              <a:gd name="adj" fmla="val 65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399879" y="4993113"/>
            <a:ext cx="1959008" cy="490330"/>
          </a:xfrm>
          <a:prstGeom prst="donut">
            <a:avLst>
              <a:gd name="adj" fmla="val 65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437973" y="5418787"/>
            <a:ext cx="1655870" cy="490330"/>
          </a:xfrm>
          <a:prstGeom prst="donut">
            <a:avLst>
              <a:gd name="adj" fmla="val 65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07499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945697D-1842-49FD-BA33-7C8C3DD7B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93365"/>
            <a:ext cx="11734800" cy="6671269"/>
          </a:xfrm>
          <a:prstGeom prst="rect">
            <a:avLst/>
          </a:prstGeom>
        </p:spPr>
      </p:pic>
    </p:spTree>
    <p:extLst>
      <p:ext uri="{BB962C8B-B14F-4D97-AF65-F5344CB8AC3E}">
        <p14:creationId xmlns:p14="http://schemas.microsoft.com/office/powerpoint/2010/main" val="7559450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r>
              <a:rPr lang="en-US" dirty="0"/>
              <a:t>weight loss achieved through caloric deficit, irrespective of the specific dietary approach, is effective in </a:t>
            </a:r>
            <a:r>
              <a:rPr lang="en-US" dirty="0" smtClean="0"/>
              <a:t>reducing: </a:t>
            </a:r>
          </a:p>
          <a:p>
            <a:pPr marL="889200" indent="-457200">
              <a:buFont typeface="Courier New" charset="0"/>
              <a:buChar char="o"/>
            </a:pPr>
            <a:r>
              <a:rPr lang="en-US" dirty="0" smtClean="0"/>
              <a:t>hepatic </a:t>
            </a:r>
            <a:r>
              <a:rPr lang="en-US" dirty="0"/>
              <a:t>steatosis, </a:t>
            </a:r>
            <a:endParaRPr lang="en-US" dirty="0" smtClean="0"/>
          </a:p>
          <a:p>
            <a:pPr marL="889200" indent="-457200">
              <a:buFont typeface="Courier New" charset="0"/>
              <a:buChar char="o"/>
            </a:pPr>
            <a:r>
              <a:rPr lang="en-US" dirty="0" smtClean="0"/>
              <a:t>even </a:t>
            </a:r>
            <a:r>
              <a:rPr lang="en-US" dirty="0" err="1"/>
              <a:t>necroinflammation</a:t>
            </a:r>
            <a:r>
              <a:rPr lang="en-US" dirty="0"/>
              <a:t>, </a:t>
            </a:r>
            <a:endParaRPr lang="en-US" dirty="0" smtClean="0"/>
          </a:p>
          <a:p>
            <a:pPr marL="889200" indent="-457200">
              <a:buFont typeface="Courier New" charset="0"/>
              <a:buChar char="o"/>
            </a:pPr>
            <a:r>
              <a:rPr lang="en-US" dirty="0" smtClean="0"/>
              <a:t>although </a:t>
            </a:r>
            <a:r>
              <a:rPr lang="en-US" dirty="0"/>
              <a:t>results are more variable for fibrosis. </a:t>
            </a:r>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30712138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r>
              <a:rPr lang="en-US" dirty="0"/>
              <a:t>In </a:t>
            </a:r>
            <a:r>
              <a:rPr lang="en-US" dirty="0" smtClean="0"/>
              <a:t>a prospective </a:t>
            </a:r>
            <a:r>
              <a:rPr lang="en-US" dirty="0"/>
              <a:t>cohort study of individuals (N </a:t>
            </a:r>
            <a:r>
              <a:rPr lang="en-US" dirty="0" smtClean="0"/>
              <a:t>= 261</a:t>
            </a:r>
            <a:r>
              <a:rPr lang="en-US" dirty="0"/>
              <a:t>) </a:t>
            </a:r>
            <a:endParaRPr lang="en-US" dirty="0" smtClean="0"/>
          </a:p>
          <a:p>
            <a:r>
              <a:rPr lang="en-US" dirty="0" smtClean="0"/>
              <a:t>undergoing </a:t>
            </a:r>
            <a:r>
              <a:rPr lang="en-US" dirty="0"/>
              <a:t>a 52-week program of lifestyle intervention, </a:t>
            </a:r>
            <a:endParaRPr lang="en-US" dirty="0" smtClean="0"/>
          </a:p>
          <a:p>
            <a:r>
              <a:rPr lang="en-US" dirty="0" smtClean="0"/>
              <a:t>persons </a:t>
            </a:r>
            <a:r>
              <a:rPr lang="en-US" dirty="0"/>
              <a:t>who lost ≧ </a:t>
            </a:r>
            <a:r>
              <a:rPr lang="en-US" dirty="0" smtClean="0"/>
              <a:t>10</a:t>
            </a:r>
            <a:r>
              <a:rPr lang="en-US" dirty="0"/>
              <a:t>% of their weight </a:t>
            </a:r>
            <a:endParaRPr lang="en-US" dirty="0" smtClean="0"/>
          </a:p>
          <a:p>
            <a:pPr marL="961200" indent="-457200">
              <a:buFont typeface="Courier New" charset="0"/>
              <a:buChar char="o"/>
            </a:pPr>
            <a:r>
              <a:rPr lang="en-US" dirty="0"/>
              <a:t>All had NAS reductions, </a:t>
            </a:r>
          </a:p>
          <a:p>
            <a:pPr marL="961200" indent="-457200">
              <a:buFont typeface="Courier New" charset="0"/>
              <a:buChar char="o"/>
            </a:pPr>
            <a:r>
              <a:rPr lang="en-US" dirty="0" smtClean="0"/>
              <a:t>90</a:t>
            </a:r>
            <a:r>
              <a:rPr lang="en-US" dirty="0"/>
              <a:t>% had NASH resolution, </a:t>
            </a:r>
            <a:endParaRPr lang="en-US" dirty="0" smtClean="0"/>
          </a:p>
          <a:p>
            <a:pPr marL="961200" indent="-457200">
              <a:buFont typeface="Courier New" charset="0"/>
              <a:buChar char="o"/>
            </a:pPr>
            <a:r>
              <a:rPr lang="en-US" dirty="0" smtClean="0"/>
              <a:t>and </a:t>
            </a:r>
            <a:r>
              <a:rPr lang="en-US" dirty="0">
                <a:solidFill>
                  <a:srgbClr val="911011"/>
                </a:solidFill>
              </a:rPr>
              <a:t>45% had fibrosis </a:t>
            </a:r>
            <a:r>
              <a:rPr lang="en-US" dirty="0" smtClean="0">
                <a:solidFill>
                  <a:srgbClr val="911011"/>
                </a:solidFill>
              </a:rPr>
              <a:t>regression.</a:t>
            </a:r>
            <a:endParaRPr lang="en-US" dirty="0">
              <a:solidFill>
                <a:srgbClr val="911011"/>
              </a:solidFill>
            </a:endParaRPr>
          </a:p>
        </p:txBody>
      </p:sp>
      <p:sp>
        <p:nvSpPr>
          <p:cNvPr id="5" name="Text Placeholder 4"/>
          <p:cNvSpPr>
            <a:spLocks noGrp="1"/>
          </p:cNvSpPr>
          <p:nvPr>
            <p:ph type="body" sz="quarter" idx="3"/>
          </p:nvPr>
        </p:nvSpPr>
        <p:spPr>
          <a:xfrm>
            <a:off x="1097280" y="5818110"/>
            <a:ext cx="10058400" cy="736282"/>
          </a:xfrm>
        </p:spPr>
        <p:txBody>
          <a:bodyPr>
            <a:normAutofit/>
          </a:bodyPr>
          <a:lstStyle/>
          <a:p>
            <a:r>
              <a:rPr lang="pt-BR" dirty="0"/>
              <a:t>Gastroenterology. 2015;149(2):367e378.e5. </a:t>
            </a:r>
            <a:r>
              <a:rPr lang="pt-BR" dirty="0" err="1"/>
              <a:t>quiz</a:t>
            </a:r>
            <a:r>
              <a:rPr lang="pt-BR" dirty="0"/>
              <a:t> e14-e15. </a:t>
            </a:r>
          </a:p>
        </p:txBody>
      </p:sp>
    </p:spTree>
    <p:extLst>
      <p:ext uri="{BB962C8B-B14F-4D97-AF65-F5344CB8AC3E}">
        <p14:creationId xmlns:p14="http://schemas.microsoft.com/office/powerpoint/2010/main" val="173066476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EFFAD7-BC9B-45F8-885A-9D26C3414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29" y="0"/>
            <a:ext cx="11772901" cy="6339091"/>
          </a:xfrm>
          <a:prstGeom prst="rect">
            <a:avLst/>
          </a:prstGeom>
        </p:spPr>
      </p:pic>
      <p:sp>
        <p:nvSpPr>
          <p:cNvPr id="4" name="Text Placeholder 4"/>
          <p:cNvSpPr txBox="1">
            <a:spLocks/>
          </p:cNvSpPr>
          <p:nvPr/>
        </p:nvSpPr>
        <p:spPr>
          <a:xfrm>
            <a:off x="1097280" y="5818110"/>
            <a:ext cx="10058400" cy="736282"/>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pt-BR" smtClean="0"/>
              <a:t>Gastroenterology. 2015;149(2):367e378.e5. quiz e14-e15. </a:t>
            </a:r>
            <a:endParaRPr lang="pt-BR" dirty="0"/>
          </a:p>
        </p:txBody>
      </p:sp>
    </p:spTree>
    <p:extLst>
      <p:ext uri="{BB962C8B-B14F-4D97-AF65-F5344CB8AC3E}">
        <p14:creationId xmlns:p14="http://schemas.microsoft.com/office/powerpoint/2010/main" val="1781976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pPr lvl="1"/>
            <a:r>
              <a:rPr lang="en-US" dirty="0"/>
              <a:t>A 2021 meta-analysis </a:t>
            </a:r>
            <a:endParaRPr lang="en-US" dirty="0" smtClean="0"/>
          </a:p>
          <a:p>
            <a:pPr lvl="1"/>
            <a:r>
              <a:rPr lang="en-US" dirty="0" smtClean="0"/>
              <a:t>of </a:t>
            </a:r>
            <a:r>
              <a:rPr lang="en-US" dirty="0"/>
              <a:t>43 studies involving 2809 participants </a:t>
            </a:r>
            <a:endParaRPr lang="en-US" dirty="0" smtClean="0"/>
          </a:p>
          <a:p>
            <a:pPr lvl="1"/>
            <a:r>
              <a:rPr lang="en-US" dirty="0" smtClean="0"/>
              <a:t>26 </a:t>
            </a:r>
            <a:r>
              <a:rPr lang="en-US" dirty="0"/>
              <a:t>behavioral weight-loss programs, 9 with </a:t>
            </a:r>
            <a:r>
              <a:rPr lang="en-US" dirty="0" smtClean="0"/>
              <a:t>pharmacotherapy</a:t>
            </a:r>
            <a:r>
              <a:rPr lang="en-US" dirty="0"/>
              <a:t>, 8 with </a:t>
            </a:r>
            <a:r>
              <a:rPr lang="en-US" dirty="0" smtClean="0"/>
              <a:t>surgery</a:t>
            </a:r>
          </a:p>
          <a:p>
            <a:pPr lvl="1"/>
            <a:r>
              <a:rPr lang="en-US" dirty="0" smtClean="0"/>
              <a:t>A </a:t>
            </a:r>
            <a:r>
              <a:rPr lang="en-US" dirty="0"/>
              <a:t>dose-response relationship between the magnitude of weight loss and the </a:t>
            </a:r>
            <a:r>
              <a:rPr lang="en-US" dirty="0" smtClean="0"/>
              <a:t>degree </a:t>
            </a:r>
            <a:r>
              <a:rPr lang="en-US" dirty="0"/>
              <a:t>of liver </a:t>
            </a:r>
            <a:r>
              <a:rPr lang="en-US" dirty="0">
                <a:solidFill>
                  <a:srgbClr val="911011"/>
                </a:solidFill>
              </a:rPr>
              <a:t>improvement of steatosis and resolution of NASH but not for fibrosis</a:t>
            </a:r>
            <a:r>
              <a:rPr lang="en-US" dirty="0" smtClean="0"/>
              <a:t>. </a:t>
            </a:r>
            <a:endParaRPr lang="en-US" dirty="0"/>
          </a:p>
          <a:p>
            <a:pPr lvl="1"/>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nb-NO" dirty="0" err="1"/>
              <a:t>Metabolism</a:t>
            </a:r>
            <a:r>
              <a:rPr lang="nb-NO" dirty="0"/>
              <a:t>. 2021;115:154455. </a:t>
            </a:r>
          </a:p>
        </p:txBody>
      </p:sp>
    </p:spTree>
    <p:extLst>
      <p:ext uri="{BB962C8B-B14F-4D97-AF65-F5344CB8AC3E}">
        <p14:creationId xmlns:p14="http://schemas.microsoft.com/office/powerpoint/2010/main" val="44112018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activity</a:t>
            </a: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6963" y="2126062"/>
            <a:ext cx="10058400" cy="3009102"/>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66870179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a:t>
            </a:r>
            <a:r>
              <a:rPr lang="en-US" dirty="0"/>
              <a:t>of exercise</a:t>
            </a:r>
          </a:p>
        </p:txBody>
      </p:sp>
      <p:sp>
        <p:nvSpPr>
          <p:cNvPr id="4" name="Content Placeholder 3"/>
          <p:cNvSpPr>
            <a:spLocks noGrp="1"/>
          </p:cNvSpPr>
          <p:nvPr>
            <p:ph sz="half" idx="2"/>
          </p:nvPr>
        </p:nvSpPr>
        <p:spPr>
          <a:xfrm>
            <a:off x="1097280" y="1865067"/>
            <a:ext cx="10058400" cy="3531391"/>
          </a:xfrm>
        </p:spPr>
        <p:txBody>
          <a:bodyPr>
            <a:normAutofit fontScale="92500"/>
          </a:bodyPr>
          <a:lstStyle/>
          <a:p>
            <a:r>
              <a:rPr lang="en-US" dirty="0"/>
              <a:t>Specific types of exercise exert different effects in persons with NAFLD. </a:t>
            </a:r>
            <a:endParaRPr lang="en-US" dirty="0" smtClean="0"/>
          </a:p>
          <a:p>
            <a:r>
              <a:rPr lang="en-US" dirty="0" smtClean="0"/>
              <a:t>There </a:t>
            </a:r>
            <a:r>
              <a:rPr lang="en-US" dirty="0"/>
              <a:t>were no significant differences </a:t>
            </a:r>
            <a:r>
              <a:rPr lang="en-US" dirty="0">
                <a:solidFill>
                  <a:srgbClr val="C00000"/>
                </a:solidFill>
              </a:rPr>
              <a:t>between aerobic and resistance </a:t>
            </a:r>
            <a:r>
              <a:rPr lang="en-US" dirty="0"/>
              <a:t>trainings, </a:t>
            </a:r>
            <a:endParaRPr lang="en-US" dirty="0" smtClean="0"/>
          </a:p>
          <a:p>
            <a:r>
              <a:rPr lang="en-US" dirty="0" smtClean="0"/>
              <a:t>but </a:t>
            </a:r>
            <a:r>
              <a:rPr lang="en-US" dirty="0"/>
              <a:t>there was more benefit with </a:t>
            </a:r>
            <a:r>
              <a:rPr lang="en-US" dirty="0">
                <a:solidFill>
                  <a:srgbClr val="C00000"/>
                </a:solidFill>
              </a:rPr>
              <a:t>high-volume continuous training </a:t>
            </a:r>
            <a:r>
              <a:rPr lang="en-US" dirty="0"/>
              <a:t>than with low-volume continuous training even with high intensity</a:t>
            </a:r>
            <a:r>
              <a:rPr lang="en-US" dirty="0" smtClean="0"/>
              <a:t>.</a:t>
            </a:r>
          </a:p>
          <a:p>
            <a:r>
              <a:rPr lang="en-US" sz="800" dirty="0" smtClean="0"/>
              <a:t> </a:t>
            </a:r>
            <a:r>
              <a:rPr lang="en-US" dirty="0" smtClean="0"/>
              <a:t>While </a:t>
            </a:r>
            <a:r>
              <a:rPr lang="en-US" dirty="0"/>
              <a:t>there are more data on aerobic exercise, resistance training can improve NAFLD and may be more feasible for persons with poor cardiorespiratory fitness or an inability to participate in aerobic exercise. </a:t>
            </a:r>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smtClean="0"/>
              <a:t>190</a:t>
            </a:r>
            <a:endParaRPr lang="en-US" dirty="0"/>
          </a:p>
        </p:txBody>
      </p:sp>
    </p:spTree>
    <p:extLst>
      <p:ext uri="{BB962C8B-B14F-4D97-AF65-F5344CB8AC3E}">
        <p14:creationId xmlns:p14="http://schemas.microsoft.com/office/powerpoint/2010/main" val="69504739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531391"/>
          </a:xfrm>
        </p:spPr>
        <p:txBody>
          <a:bodyPr>
            <a:normAutofit fontScale="92500" lnSpcReduction="20000"/>
          </a:bodyPr>
          <a:lstStyle/>
          <a:p>
            <a:r>
              <a:rPr lang="en-US" dirty="0"/>
              <a:t>The most common intervention frequency among studies was </a:t>
            </a:r>
            <a:endParaRPr lang="en-US" dirty="0" smtClean="0"/>
          </a:p>
          <a:p>
            <a:endParaRPr lang="en-US" dirty="0"/>
          </a:p>
          <a:p>
            <a:r>
              <a:rPr lang="en-US" dirty="0" smtClean="0"/>
              <a:t>3 </a:t>
            </a:r>
            <a:r>
              <a:rPr lang="en-US" dirty="0"/>
              <a:t>times per week, </a:t>
            </a:r>
            <a:endParaRPr lang="en-US" dirty="0" smtClean="0"/>
          </a:p>
          <a:p>
            <a:r>
              <a:rPr lang="en-US" dirty="0" smtClean="0"/>
              <a:t>for </a:t>
            </a:r>
            <a:r>
              <a:rPr lang="en-US" dirty="0"/>
              <a:t>30 to 60 minutes each session </a:t>
            </a:r>
            <a:endParaRPr lang="en-US" dirty="0" smtClean="0"/>
          </a:p>
          <a:p>
            <a:r>
              <a:rPr lang="en-US" dirty="0" smtClean="0"/>
              <a:t>lasting </a:t>
            </a:r>
            <a:r>
              <a:rPr lang="en-US" dirty="0"/>
              <a:t>12 weeks. </a:t>
            </a:r>
            <a:endParaRPr lang="en-US" dirty="0" smtClean="0"/>
          </a:p>
          <a:p>
            <a:endParaRPr lang="en-US" dirty="0" smtClean="0"/>
          </a:p>
          <a:p>
            <a:r>
              <a:rPr lang="en-US" dirty="0" smtClean="0"/>
              <a:t>However</a:t>
            </a:r>
            <a:r>
              <a:rPr lang="en-US" dirty="0"/>
              <a:t>, greater intensity has not always translated into a more significant decrease in hepatic steatosis</a:t>
            </a:r>
            <a:r>
              <a:rPr lang="en-US" dirty="0" smtClean="0"/>
              <a:t>.</a:t>
            </a:r>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a systematic review </a:t>
            </a:r>
            <a:r>
              <a:rPr lang="en-US" dirty="0" smtClean="0"/>
              <a:t>and </a:t>
            </a:r>
            <a:r>
              <a:rPr lang="en-US" dirty="0"/>
              <a:t>meta-analysis. </a:t>
            </a:r>
            <a:r>
              <a:rPr lang="en-US" dirty="0" err="1"/>
              <a:t>Obes</a:t>
            </a:r>
            <a:r>
              <a:rPr lang="en-US" dirty="0"/>
              <a:t> Rev. 2018;19(10):1446e1459. </a:t>
            </a:r>
          </a:p>
          <a:p>
            <a:r>
              <a:rPr lang="en-US" dirty="0" smtClean="0"/>
              <a:t> </a:t>
            </a:r>
            <a:endParaRPr lang="en-US" dirty="0"/>
          </a:p>
        </p:txBody>
      </p:sp>
    </p:spTree>
    <p:extLst>
      <p:ext uri="{BB962C8B-B14F-4D97-AF65-F5344CB8AC3E}">
        <p14:creationId xmlns:p14="http://schemas.microsoft.com/office/powerpoint/2010/main" val="168043893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442267"/>
          </a:xfrm>
        </p:spPr>
        <p:txBody>
          <a:bodyPr>
            <a:normAutofit fontScale="90000"/>
          </a:bodyPr>
          <a:lstStyle/>
          <a:p>
            <a:endParaRPr lang="en-US" dirty="0"/>
          </a:p>
        </p:txBody>
      </p:sp>
      <p:sp>
        <p:nvSpPr>
          <p:cNvPr id="4" name="Content Placeholder 3"/>
          <p:cNvSpPr>
            <a:spLocks noGrp="1"/>
          </p:cNvSpPr>
          <p:nvPr>
            <p:ph sz="half" idx="2"/>
          </p:nvPr>
        </p:nvSpPr>
        <p:spPr>
          <a:xfrm>
            <a:off x="1097280" y="879525"/>
            <a:ext cx="10058400" cy="4787930"/>
          </a:xfrm>
        </p:spPr>
        <p:txBody>
          <a:bodyPr>
            <a:normAutofit fontScale="92500" lnSpcReduction="20000"/>
          </a:bodyPr>
          <a:lstStyle/>
          <a:p>
            <a:r>
              <a:rPr lang="en-US" dirty="0"/>
              <a:t>An RCT (</a:t>
            </a:r>
            <a:r>
              <a:rPr lang="en-US" dirty="0" smtClean="0"/>
              <a:t>N=220</a:t>
            </a:r>
            <a:r>
              <a:rPr lang="en-US" dirty="0"/>
              <a:t>) of 12-month duration </a:t>
            </a:r>
            <a:endParaRPr lang="en-US" dirty="0" smtClean="0"/>
          </a:p>
          <a:p>
            <a:r>
              <a:rPr lang="en-US" dirty="0" smtClean="0"/>
              <a:t>in </a:t>
            </a:r>
            <a:r>
              <a:rPr lang="en-US" dirty="0"/>
              <a:t>people with biopsy-proven NAFLD </a:t>
            </a:r>
            <a:endParaRPr lang="en-US" dirty="0" smtClean="0"/>
          </a:p>
          <a:p>
            <a:endParaRPr lang="en-US" dirty="0"/>
          </a:p>
          <a:p>
            <a:r>
              <a:rPr lang="en-US" dirty="0" smtClean="0"/>
              <a:t>compared </a:t>
            </a:r>
            <a:r>
              <a:rPr lang="en-US" dirty="0"/>
              <a:t>3 interventions: </a:t>
            </a:r>
            <a:endParaRPr lang="en-US" dirty="0" smtClean="0"/>
          </a:p>
          <a:p>
            <a:pPr marL="514350" indent="-514350">
              <a:buFont typeface="+mj-lt"/>
              <a:buAutoNum type="arabicPeriod"/>
            </a:pPr>
            <a:r>
              <a:rPr lang="en-US" dirty="0" smtClean="0"/>
              <a:t>vigorous- </a:t>
            </a:r>
            <a:r>
              <a:rPr lang="en-US" dirty="0"/>
              <a:t>moderate exercise (jogging 150 minutes per week </a:t>
            </a:r>
            <a:r>
              <a:rPr lang="en-US" dirty="0" smtClean="0"/>
              <a:t>for </a:t>
            </a:r>
            <a:r>
              <a:rPr lang="en-US" dirty="0"/>
              <a:t>6 months and brisk walking 150 minutes per week </a:t>
            </a:r>
            <a:r>
              <a:rPr lang="en-US" dirty="0" smtClean="0"/>
              <a:t>for </a:t>
            </a:r>
            <a:r>
              <a:rPr lang="en-US" dirty="0"/>
              <a:t>another 6 months), </a:t>
            </a:r>
            <a:endParaRPr lang="en-US" dirty="0" smtClean="0"/>
          </a:p>
          <a:p>
            <a:pPr marL="514350" indent="-514350">
              <a:buFont typeface="+mj-lt"/>
              <a:buAutoNum type="arabicPeriod"/>
            </a:pPr>
            <a:r>
              <a:rPr lang="en-US" dirty="0" smtClean="0"/>
              <a:t>moderate </a:t>
            </a:r>
            <a:r>
              <a:rPr lang="en-US" dirty="0"/>
              <a:t>exercise (brisk walking 150 minutes per week for 12 months), </a:t>
            </a:r>
            <a:endParaRPr lang="en-US" dirty="0" smtClean="0"/>
          </a:p>
          <a:p>
            <a:pPr marL="514350" indent="-514350">
              <a:buFont typeface="+mj-lt"/>
              <a:buAutoNum type="arabicPeriod"/>
            </a:pPr>
            <a:r>
              <a:rPr lang="en-US" dirty="0" smtClean="0"/>
              <a:t>no-exercise </a:t>
            </a:r>
            <a:r>
              <a:rPr lang="en-US" dirty="0"/>
              <a:t>control group. </a:t>
            </a:r>
            <a:endParaRPr lang="en-US" dirty="0" smtClean="0"/>
          </a:p>
          <a:p>
            <a:r>
              <a:rPr lang="en-US" dirty="0" smtClean="0"/>
              <a:t>The </a:t>
            </a:r>
            <a:r>
              <a:rPr lang="en-US" dirty="0"/>
              <a:t>investigators found that </a:t>
            </a:r>
            <a:r>
              <a:rPr lang="en-US" dirty="0">
                <a:solidFill>
                  <a:srgbClr val="C00000"/>
                </a:solidFill>
              </a:rPr>
              <a:t>both exercise groups were equally effective </a:t>
            </a:r>
            <a:r>
              <a:rPr lang="en-US" dirty="0"/>
              <a:t>in reducing the IHTG content measured by </a:t>
            </a:r>
            <a:r>
              <a:rPr lang="en-US" sz="800" dirty="0"/>
              <a:t>1</a:t>
            </a:r>
            <a:r>
              <a:rPr lang="en-US" dirty="0"/>
              <a:t>H-MRS and significantly reduced </a:t>
            </a:r>
            <a:r>
              <a:rPr lang="en-US" dirty="0" smtClean="0"/>
              <a:t>hepatic </a:t>
            </a:r>
            <a:r>
              <a:rPr lang="en-US" dirty="0"/>
              <a:t>steatosis compared with those in the no-exercise controls</a:t>
            </a:r>
            <a:r>
              <a:rPr lang="en-US" dirty="0" smtClean="0"/>
              <a:t>.</a:t>
            </a:r>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de-DE" dirty="0"/>
              <a:t>JAMA Intern Med. </a:t>
            </a:r>
            <a:r>
              <a:rPr lang="de-DE" dirty="0" smtClean="0"/>
              <a:t>2016;176(8</a:t>
            </a:r>
            <a:r>
              <a:rPr lang="de-DE" dirty="0"/>
              <a:t>):1074e1082. </a:t>
            </a:r>
            <a:endParaRPr lang="de-DE" dirty="0">
              <a:effectLst/>
            </a:endParaRPr>
          </a:p>
        </p:txBody>
      </p:sp>
    </p:spTree>
    <p:extLst>
      <p:ext uri="{BB962C8B-B14F-4D97-AF65-F5344CB8AC3E}">
        <p14:creationId xmlns:p14="http://schemas.microsoft.com/office/powerpoint/2010/main" val="880038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0D5A76C-F021-453F-B9EB-5DE41F40D756}"/>
              </a:ext>
            </a:extLst>
          </p:cNvPr>
          <p:cNvPicPr>
            <a:picLocks noChangeAspect="1"/>
          </p:cNvPicPr>
          <p:nvPr/>
        </p:nvPicPr>
        <p:blipFill>
          <a:blip r:embed="rId2"/>
          <a:stretch>
            <a:fillRect/>
          </a:stretch>
        </p:blipFill>
        <p:spPr>
          <a:xfrm>
            <a:off x="1716156" y="239839"/>
            <a:ext cx="8945217" cy="5380382"/>
          </a:xfrm>
          <a:prstGeom prst="rect">
            <a:avLst/>
          </a:prstGeom>
        </p:spPr>
      </p:pic>
      <p:sp>
        <p:nvSpPr>
          <p:cNvPr id="5" name="TextBox 4">
            <a:extLst>
              <a:ext uri="{FF2B5EF4-FFF2-40B4-BE49-F238E27FC236}">
                <a16:creationId xmlns:a16="http://schemas.microsoft.com/office/drawing/2014/main" xmlns="" id="{B77E6ABD-9C70-4BBF-BC0E-4F701D95843F}"/>
              </a:ext>
            </a:extLst>
          </p:cNvPr>
          <p:cNvSpPr txBox="1"/>
          <p:nvPr/>
        </p:nvSpPr>
        <p:spPr>
          <a:xfrm>
            <a:off x="4448724" y="5504834"/>
            <a:ext cx="8954617" cy="707886"/>
          </a:xfrm>
          <a:prstGeom prst="rect">
            <a:avLst/>
          </a:prstGeom>
          <a:noFill/>
        </p:spPr>
        <p:txBody>
          <a:bodyPr wrap="square">
            <a:spAutoFit/>
          </a:bodyPr>
          <a:lstStyle/>
          <a:p>
            <a:pPr algn="l"/>
            <a:r>
              <a:rPr lang="en-US" sz="2000" b="0" i="0" u="none" strike="noStrike" baseline="0" dirty="0">
                <a:solidFill>
                  <a:schemeClr val="bg1"/>
                </a:solidFill>
                <a:latin typeface="AdvOT7b515deb"/>
              </a:rPr>
              <a:t>With a lower cutoff of AST and ALT of</a:t>
            </a:r>
            <a:r>
              <a:rPr lang="en-US" sz="2000" b="0" i="0" u="none" strike="noStrike" baseline="0" dirty="0">
                <a:solidFill>
                  <a:schemeClr val="bg1"/>
                </a:solidFill>
                <a:latin typeface="AdvPS7DA6"/>
              </a:rPr>
              <a:t>≥</a:t>
            </a:r>
            <a:r>
              <a:rPr lang="en-US" sz="2000" b="0" i="0" u="none" strike="noStrike" baseline="0" dirty="0">
                <a:solidFill>
                  <a:schemeClr val="bg1"/>
                </a:solidFill>
                <a:latin typeface="AdvOT7b515deb"/>
              </a:rPr>
              <a:t>30 units/L, it increased to 13% and 22</a:t>
            </a:r>
            <a:r>
              <a:rPr lang="en-US" sz="2000" b="0" i="0" u="none" strike="noStrike" baseline="0">
                <a:solidFill>
                  <a:schemeClr val="bg1"/>
                </a:solidFill>
                <a:latin typeface="AdvOT7b515deb"/>
              </a:rPr>
              <a:t>%, </a:t>
            </a:r>
            <a:r>
              <a:rPr lang="en-US" sz="2000" b="0" i="0" u="none" strike="noStrike" baseline="0" smtClean="0">
                <a:latin typeface="AdvOT7b515deb"/>
              </a:rPr>
              <a:t>40</a:t>
            </a:r>
            <a:r>
              <a:rPr lang="en-US" sz="2000" b="0" i="0" u="none" strike="noStrike" baseline="0" dirty="0">
                <a:latin typeface="AdvOT7b515deb"/>
              </a:rPr>
              <a:t>% of patients with </a:t>
            </a:r>
            <a:r>
              <a:rPr lang="en-US" sz="2000" b="0" i="0" u="none" strike="noStrike" baseline="0" dirty="0">
                <a:latin typeface="AdvOT7b515deb+fb"/>
              </a:rPr>
              <a:t>fi</a:t>
            </a:r>
            <a:r>
              <a:rPr lang="en-US" sz="2000" b="0" i="0" u="none" strike="noStrike" baseline="0" dirty="0">
                <a:latin typeface="AdvOT7b515deb"/>
              </a:rPr>
              <a:t>brosis had a plasma AST </a:t>
            </a:r>
            <a:r>
              <a:rPr lang="en-US" sz="2000" b="0" i="0" u="none" strike="noStrike" baseline="0" dirty="0">
                <a:latin typeface="AdvPS7DA6"/>
              </a:rPr>
              <a:t>≥</a:t>
            </a:r>
            <a:r>
              <a:rPr lang="en-US" sz="2000" b="0" i="0" u="none" strike="noStrike" baseline="0" dirty="0">
                <a:latin typeface="AdvOT7b515deb"/>
              </a:rPr>
              <a:t>26 </a:t>
            </a:r>
            <a:r>
              <a:rPr lang="en-US" sz="2000" b="0" i="0" u="none" strike="noStrike" baseline="0" dirty="0" smtClean="0">
                <a:latin typeface="AdvOT7b515deb"/>
              </a:rPr>
              <a:t>units/L.</a:t>
            </a:r>
            <a:endParaRPr lang="en-US" sz="2000" dirty="0"/>
          </a:p>
        </p:txBody>
      </p:sp>
      <p:sp>
        <p:nvSpPr>
          <p:cNvPr id="6" name="Oval 5">
            <a:extLst>
              <a:ext uri="{FF2B5EF4-FFF2-40B4-BE49-F238E27FC236}">
                <a16:creationId xmlns:a16="http://schemas.microsoft.com/office/drawing/2014/main" xmlns="" id="{AF1042A2-56CE-492B-84F7-16DB03C67937}"/>
              </a:ext>
            </a:extLst>
          </p:cNvPr>
          <p:cNvSpPr/>
          <p:nvPr/>
        </p:nvSpPr>
        <p:spPr>
          <a:xfrm>
            <a:off x="3399185" y="771092"/>
            <a:ext cx="914400" cy="4240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6798F6A7-B6F3-43F4-9B18-524787180007}"/>
              </a:ext>
            </a:extLst>
          </p:cNvPr>
          <p:cNvSpPr/>
          <p:nvPr/>
        </p:nvSpPr>
        <p:spPr>
          <a:xfrm>
            <a:off x="4728253" y="2428187"/>
            <a:ext cx="914400" cy="4240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xmlns="" id="{82F4F0F6-8C7B-4B6A-A128-18372EE5B330}"/>
              </a:ext>
            </a:extLst>
          </p:cNvPr>
          <p:cNvCxnSpPr/>
          <p:nvPr/>
        </p:nvCxnSpPr>
        <p:spPr>
          <a:xfrm>
            <a:off x="4996070" y="6308035"/>
            <a:ext cx="23853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38AA10A0-3B25-4835-AAD0-57B360483510}"/>
              </a:ext>
            </a:extLst>
          </p:cNvPr>
          <p:cNvSpPr txBox="1"/>
          <p:nvPr/>
        </p:nvSpPr>
        <p:spPr>
          <a:xfrm>
            <a:off x="6188765" y="6488668"/>
            <a:ext cx="6096000" cy="369332"/>
          </a:xfrm>
          <a:prstGeom prst="rect">
            <a:avLst/>
          </a:prstGeom>
          <a:noFill/>
        </p:spPr>
        <p:txBody>
          <a:bodyPr wrap="square">
            <a:spAutoFit/>
          </a:bodyPr>
          <a:lstStyle/>
          <a:p>
            <a:r>
              <a:rPr lang="en-US" b="0" i="0" dirty="0">
                <a:effectLst/>
                <a:latin typeface="Open Sans"/>
              </a:rPr>
              <a:t>Diabetes Care 2021 Feb; 44(2): 399-406.</a:t>
            </a:r>
            <a:endParaRPr lang="en-US" dirty="0"/>
          </a:p>
        </p:txBody>
      </p:sp>
    </p:spTree>
    <p:extLst>
      <p:ext uri="{BB962C8B-B14F-4D97-AF65-F5344CB8AC3E}">
        <p14:creationId xmlns:p14="http://schemas.microsoft.com/office/powerpoint/2010/main" val="8573248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531391"/>
          </a:xfrm>
        </p:spPr>
        <p:txBody>
          <a:bodyPr>
            <a:normAutofit fontScale="92500" lnSpcReduction="20000"/>
          </a:bodyPr>
          <a:lstStyle/>
          <a:p>
            <a:r>
              <a:rPr lang="en-US" dirty="0" smtClean="0"/>
              <a:t>Exercise </a:t>
            </a:r>
            <a:r>
              <a:rPr lang="en-US" dirty="0"/>
              <a:t>has shown to consistently benefit persons with NAFLD, the challenge </a:t>
            </a:r>
            <a:r>
              <a:rPr lang="en-US" dirty="0">
                <a:solidFill>
                  <a:srgbClr val="C00000"/>
                </a:solidFill>
              </a:rPr>
              <a:t>being long-term adoption</a:t>
            </a:r>
            <a:r>
              <a:rPr lang="en-US" dirty="0"/>
              <a:t>. </a:t>
            </a:r>
            <a:endParaRPr lang="en-US" dirty="0" smtClean="0"/>
          </a:p>
          <a:p>
            <a:endParaRPr lang="en-US" dirty="0"/>
          </a:p>
          <a:p>
            <a:r>
              <a:rPr lang="en-US" dirty="0" smtClean="0"/>
              <a:t>Benefit </a:t>
            </a:r>
            <a:r>
              <a:rPr lang="en-US" dirty="0"/>
              <a:t>from increasing physical activity appears more linked to the </a:t>
            </a:r>
            <a:r>
              <a:rPr lang="en-US" dirty="0">
                <a:solidFill>
                  <a:srgbClr val="C00000"/>
                </a:solidFill>
              </a:rPr>
              <a:t>intensity and adherence </a:t>
            </a:r>
            <a:r>
              <a:rPr lang="en-US" dirty="0"/>
              <a:t>to the training program </a:t>
            </a:r>
            <a:r>
              <a:rPr lang="en-US" dirty="0">
                <a:solidFill>
                  <a:srgbClr val="C00000"/>
                </a:solidFill>
              </a:rPr>
              <a:t>rather than the type </a:t>
            </a:r>
            <a:r>
              <a:rPr lang="en-US" dirty="0"/>
              <a:t>of exercise. </a:t>
            </a:r>
            <a:endParaRPr lang="en-US" dirty="0" smtClean="0"/>
          </a:p>
          <a:p>
            <a:endParaRPr lang="en-US" dirty="0"/>
          </a:p>
          <a:p>
            <a:r>
              <a:rPr lang="en-US" dirty="0" smtClean="0"/>
              <a:t>Of </a:t>
            </a:r>
            <a:r>
              <a:rPr lang="en-US" dirty="0"/>
              <a:t>note, a decrease in hepatic steatosis with exercise is observed </a:t>
            </a:r>
            <a:r>
              <a:rPr lang="en-US" dirty="0">
                <a:solidFill>
                  <a:srgbClr val="C00000"/>
                </a:solidFill>
              </a:rPr>
              <a:t>even in the absence of major weight loss</a:t>
            </a:r>
            <a:r>
              <a:rPr lang="en-US" dirty="0"/>
              <a:t> </a:t>
            </a:r>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14744367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433455"/>
            <a:ext cx="10058400" cy="1450757"/>
          </a:xfrm>
        </p:spPr>
        <p:txBody>
          <a:bodyPr/>
          <a:lstStyle/>
          <a:p>
            <a:r>
              <a:rPr lang="en-US" dirty="0" smtClean="0"/>
              <a:t>Medications</a:t>
            </a:r>
            <a:endParaRPr lang="en-US" dirty="0"/>
          </a:p>
        </p:txBody>
      </p:sp>
      <p:sp>
        <p:nvSpPr>
          <p:cNvPr id="4" name="Content Placeholder 3"/>
          <p:cNvSpPr>
            <a:spLocks noGrp="1"/>
          </p:cNvSpPr>
          <p:nvPr>
            <p:ph sz="half" idx="2"/>
          </p:nvPr>
        </p:nvSpPr>
        <p:spPr>
          <a:xfrm>
            <a:off x="1097280" y="4420555"/>
            <a:ext cx="10058400" cy="3531391"/>
          </a:xfrm>
        </p:spPr>
        <p:txBody>
          <a:bodyPr>
            <a:normAutofit/>
          </a:bodyPr>
          <a:lstStyle/>
          <a:p>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endParaRPr lang="en-US" dirty="0"/>
          </a:p>
        </p:txBody>
      </p:sp>
    </p:spTree>
    <p:extLst>
      <p:ext uri="{BB962C8B-B14F-4D97-AF65-F5344CB8AC3E}">
        <p14:creationId xmlns:p14="http://schemas.microsoft.com/office/powerpoint/2010/main" val="138170378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B9D6941-0523-471F-A050-011A8AB127AF}"/>
              </a:ext>
            </a:extLst>
          </p:cNvPr>
          <p:cNvSpPr>
            <a:spLocks noGrp="1"/>
          </p:cNvSpPr>
          <p:nvPr>
            <p:ph type="body" sz="quarter" idx="13"/>
          </p:nvPr>
        </p:nvSpPr>
        <p:spPr/>
        <p:txBody>
          <a:bodyPr/>
          <a:lstStyle/>
          <a:p>
            <a:pPr marL="0" indent="0" algn="r" defTabSz="1219170" rtl="1" eaLnBrk="1" latinLnBrk="0" hangingPunct="1">
              <a:spcBef>
                <a:spcPts val="0"/>
              </a:spcBef>
              <a:spcAft>
                <a:spcPts val="400"/>
              </a:spcAft>
              <a:buClr>
                <a:schemeClr val="accent1"/>
              </a:buClr>
              <a:buFont typeface="Arial" panose="020B0604020202020204" pitchFamily="34" charset="0"/>
              <a:buNone/>
            </a:pPr>
            <a:endParaRPr lang="en-US" dirty="0">
              <a:solidFill>
                <a:schemeClr val="tx1"/>
              </a:solidFill>
            </a:endParaRPr>
          </a:p>
        </p:txBody>
      </p:sp>
      <p:pic>
        <p:nvPicPr>
          <p:cNvPr id="4" name="Picture 3">
            <a:extLst>
              <a:ext uri="{FF2B5EF4-FFF2-40B4-BE49-F238E27FC236}">
                <a16:creationId xmlns:a16="http://schemas.microsoft.com/office/drawing/2014/main" xmlns="" id="{ED7D0476-93D7-47CF-A405-3AB32AA47E26}"/>
              </a:ext>
            </a:extLst>
          </p:cNvPr>
          <p:cNvPicPr>
            <a:picLocks noChangeAspect="1"/>
          </p:cNvPicPr>
          <p:nvPr/>
        </p:nvPicPr>
        <p:blipFill>
          <a:blip r:embed="rId3"/>
          <a:stretch>
            <a:fillRect/>
          </a:stretch>
        </p:blipFill>
        <p:spPr>
          <a:xfrm>
            <a:off x="1818197" y="1893772"/>
            <a:ext cx="8922162" cy="4086970"/>
          </a:xfrm>
          <a:prstGeom prst="rect">
            <a:avLst/>
          </a:prstGeom>
          <a:ln w="28575">
            <a:solidFill>
              <a:srgbClr val="FF0000"/>
            </a:solidFill>
          </a:ln>
        </p:spPr>
      </p:pic>
      <p:sp>
        <p:nvSpPr>
          <p:cNvPr id="6" name="TextBox 5">
            <a:extLst>
              <a:ext uri="{FF2B5EF4-FFF2-40B4-BE49-F238E27FC236}">
                <a16:creationId xmlns:a16="http://schemas.microsoft.com/office/drawing/2014/main" xmlns="" id="{13E1BFD1-8AC5-4944-BF93-0C90B10BA255}"/>
              </a:ext>
            </a:extLst>
          </p:cNvPr>
          <p:cNvSpPr txBox="1"/>
          <p:nvPr/>
        </p:nvSpPr>
        <p:spPr>
          <a:xfrm>
            <a:off x="1309714" y="548828"/>
            <a:ext cx="9939129" cy="1077218"/>
          </a:xfrm>
          <a:prstGeom prst="rect">
            <a:avLst/>
          </a:prstGeom>
          <a:noFill/>
        </p:spPr>
        <p:txBody>
          <a:bodyPr wrap="square">
            <a:spAutoFit/>
          </a:bodyPr>
          <a:lstStyle/>
          <a:p>
            <a:pPr algn="ctr"/>
            <a:r>
              <a:rPr lang="en-US" sz="3200" b="1" dirty="0">
                <a:latin typeface="Times New Roman" charset="0"/>
                <a:ea typeface="Times New Roman" charset="0"/>
                <a:cs typeface="Times New Roman" charset="0"/>
              </a:rPr>
              <a:t>New Drugs for the Treatment of NASH</a:t>
            </a:r>
            <a:r>
              <a:rPr lang="en-US" sz="3200" b="1">
                <a:latin typeface="Times New Roman" charset="0"/>
                <a:ea typeface="Times New Roman" charset="0"/>
                <a:cs typeface="Times New Roman" charset="0"/>
              </a:rPr>
              <a:t>: </a:t>
            </a:r>
            <a:endParaRPr lang="en-US" sz="3200" b="1" smtClean="0">
              <a:latin typeface="Times New Roman" charset="0"/>
              <a:ea typeface="Times New Roman" charset="0"/>
              <a:cs typeface="Times New Roman" charset="0"/>
            </a:endParaRPr>
          </a:p>
          <a:p>
            <a:pPr algn="ctr"/>
            <a:r>
              <a:rPr lang="en-US" sz="3200" b="1" dirty="0" smtClean="0">
                <a:latin typeface="Times New Roman" charset="0"/>
                <a:ea typeface="Times New Roman" charset="0"/>
                <a:cs typeface="Times New Roman" charset="0"/>
              </a:rPr>
              <a:t>What </a:t>
            </a:r>
            <a:r>
              <a:rPr lang="en-US" sz="3200" b="1" dirty="0">
                <a:latin typeface="Times New Roman" charset="0"/>
                <a:ea typeface="Times New Roman" charset="0"/>
                <a:cs typeface="Times New Roman" charset="0"/>
              </a:rPr>
              <a:t>Are the Endpoints for Approval?</a:t>
            </a:r>
          </a:p>
        </p:txBody>
      </p:sp>
    </p:spTree>
    <p:extLst>
      <p:ext uri="{BB962C8B-B14F-4D97-AF65-F5344CB8AC3E}">
        <p14:creationId xmlns:p14="http://schemas.microsoft.com/office/powerpoint/2010/main" val="6519360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91924" y="1011981"/>
            <a:ext cx="9069112" cy="4418451"/>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
        <p:nvSpPr>
          <p:cNvPr id="6" name="Title 1"/>
          <p:cNvSpPr txBox="1">
            <a:spLocks/>
          </p:cNvSpPr>
          <p:nvPr/>
        </p:nvSpPr>
        <p:spPr>
          <a:xfrm>
            <a:off x="1249680" y="152400"/>
            <a:ext cx="10058400" cy="861392"/>
          </a:xfrm>
          <a:prstGeom prst="rect">
            <a:avLst/>
          </a:prstGeom>
        </p:spPr>
        <p:txBody>
          <a:bodyPr vert="horz" lIns="91440" tIns="45720" rIns="91440" bIns="45720" rtlCol="0" anchor="b">
            <a:normAutofit/>
          </a:bodyPr>
          <a:lstStyle>
            <a:lvl1pPr algn="ctr" defTabSz="914400" rtl="0" eaLnBrk="1" latinLnBrk="0" hangingPunct="1">
              <a:lnSpc>
                <a:spcPct val="85000"/>
              </a:lnSpc>
              <a:spcBef>
                <a:spcPct val="0"/>
              </a:spcBef>
              <a:buNone/>
              <a:defRPr sz="4800" b="1" kern="1200" spc="-50" baseline="0">
                <a:solidFill>
                  <a:schemeClr val="tx1"/>
                </a:solidFill>
                <a:latin typeface="Times New Roman" charset="0"/>
                <a:ea typeface="Times New Roman" charset="0"/>
                <a:cs typeface="Times New Roman" charset="0"/>
              </a:defRPr>
            </a:lvl1pPr>
          </a:lstStyle>
          <a:p>
            <a:r>
              <a:rPr lang="en-US" dirty="0" smtClean="0"/>
              <a:t>NASH and T2D</a:t>
            </a:r>
            <a:endParaRPr lang="en-US" dirty="0"/>
          </a:p>
        </p:txBody>
      </p:sp>
    </p:spTree>
    <p:extLst>
      <p:ext uri="{BB962C8B-B14F-4D97-AF65-F5344CB8AC3E}">
        <p14:creationId xmlns:p14="http://schemas.microsoft.com/office/powerpoint/2010/main" val="79658891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7280" y="1859012"/>
            <a:ext cx="10058400" cy="2912581"/>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
        <p:nvSpPr>
          <p:cNvPr id="7" name="Title 1"/>
          <p:cNvSpPr txBox="1">
            <a:spLocks noGrp="1"/>
          </p:cNvSpPr>
          <p:nvPr>
            <p:ph type="title"/>
          </p:nvPr>
        </p:nvSpPr>
        <p:spPr>
          <a:prstGeom prst="rect">
            <a:avLst/>
          </a:prstGeom>
        </p:spPr>
        <p:txBody>
          <a:bodyPr vert="horz" lIns="91440" tIns="45720" rIns="91440" bIns="45720" rtlCol="0" anchor="b">
            <a:normAutofit/>
          </a:bodyPr>
          <a:lstStyle>
            <a:lvl1pPr algn="ctr" defTabSz="914400" rtl="0" eaLnBrk="1" latinLnBrk="0" hangingPunct="1">
              <a:lnSpc>
                <a:spcPct val="85000"/>
              </a:lnSpc>
              <a:spcBef>
                <a:spcPct val="0"/>
              </a:spcBef>
              <a:buNone/>
              <a:defRPr sz="4800" b="1" kern="1200" spc="-50" baseline="0">
                <a:solidFill>
                  <a:schemeClr val="tx1"/>
                </a:solidFill>
                <a:latin typeface="Times New Roman" charset="0"/>
                <a:ea typeface="Times New Roman" charset="0"/>
                <a:cs typeface="Times New Roman" charset="0"/>
              </a:defRPr>
            </a:lvl1pPr>
          </a:lstStyle>
          <a:p>
            <a:r>
              <a:rPr lang="en-US" smtClean="0"/>
              <a:t>NASH and T2D</a:t>
            </a:r>
            <a:endParaRPr lang="en-US" dirty="0"/>
          </a:p>
        </p:txBody>
      </p:sp>
    </p:spTree>
    <p:extLst>
      <p:ext uri="{BB962C8B-B14F-4D97-AF65-F5344CB8AC3E}">
        <p14:creationId xmlns:p14="http://schemas.microsoft.com/office/powerpoint/2010/main" val="85675497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30429" y="-1"/>
            <a:ext cx="7554435" cy="6215676"/>
          </a:xfrm>
        </p:spPr>
      </p:pic>
      <p:sp>
        <p:nvSpPr>
          <p:cNvPr id="5" name="Text Placeholder 4"/>
          <p:cNvSpPr>
            <a:spLocks noGrp="1"/>
          </p:cNvSpPr>
          <p:nvPr>
            <p:ph type="body" sz="quarter" idx="3"/>
          </p:nvPr>
        </p:nvSpPr>
        <p:spPr>
          <a:xfrm>
            <a:off x="1097280" y="6215675"/>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61256454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7849" y="2173356"/>
            <a:ext cx="11371633" cy="2511447"/>
          </a:xfrm>
        </p:spPr>
      </p:pic>
      <p:sp>
        <p:nvSpPr>
          <p:cNvPr id="7" name="Donut 6"/>
          <p:cNvSpPr/>
          <p:nvPr/>
        </p:nvSpPr>
        <p:spPr>
          <a:xfrm>
            <a:off x="132522" y="3460143"/>
            <a:ext cx="10638845" cy="223961"/>
          </a:xfrm>
          <a:prstGeom prst="donut">
            <a:avLst>
              <a:gd name="adj" fmla="val 19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132522" y="3896139"/>
            <a:ext cx="10638845" cy="198784"/>
          </a:xfrm>
          <a:prstGeom prst="donut">
            <a:avLst>
              <a:gd name="adj" fmla="val 19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461307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Biopsy proven NASH?</a:t>
            </a:r>
            <a:endParaRPr lang="en-US" dirty="0"/>
          </a:p>
        </p:txBody>
      </p:sp>
      <p:sp>
        <p:nvSpPr>
          <p:cNvPr id="4" name="Content Placeholder 3"/>
          <p:cNvSpPr>
            <a:spLocks noGrp="1"/>
          </p:cNvSpPr>
          <p:nvPr>
            <p:ph sz="half" idx="2"/>
          </p:nvPr>
        </p:nvSpPr>
        <p:spPr>
          <a:xfrm>
            <a:off x="1097280" y="1865067"/>
            <a:ext cx="10058400" cy="3531391"/>
          </a:xfrm>
        </p:spPr>
        <p:txBody>
          <a:bodyPr>
            <a:normAutofit fontScale="77500" lnSpcReduction="20000"/>
          </a:bodyPr>
          <a:lstStyle/>
          <a:p>
            <a:r>
              <a:rPr lang="en-US" dirty="0"/>
              <a:t>A</a:t>
            </a:r>
            <a:r>
              <a:rPr lang="en-US" dirty="0" smtClean="0"/>
              <a:t> </a:t>
            </a:r>
            <a:r>
              <a:rPr lang="en-US" dirty="0"/>
              <a:t>liver biopsy is the optimal approach to confirm the diagnosis and stage of the severity of liver fibrosis. </a:t>
            </a:r>
            <a:endParaRPr lang="en-US" dirty="0" smtClean="0"/>
          </a:p>
          <a:p>
            <a:r>
              <a:rPr lang="en-US" dirty="0"/>
              <a:t>T</a:t>
            </a:r>
            <a:r>
              <a:rPr lang="en-US" dirty="0" smtClean="0"/>
              <a:t>his </a:t>
            </a:r>
            <a:r>
              <a:rPr lang="en-US" dirty="0"/>
              <a:t>may not be feasible or acceptable to several individuals. </a:t>
            </a:r>
            <a:endParaRPr lang="en-US" dirty="0" smtClean="0"/>
          </a:p>
          <a:p>
            <a:r>
              <a:rPr lang="en-US" dirty="0"/>
              <a:t>I</a:t>
            </a:r>
            <a:r>
              <a:rPr lang="en-US" dirty="0" smtClean="0"/>
              <a:t>n </a:t>
            </a:r>
            <a:r>
              <a:rPr lang="en-US" dirty="0">
                <a:solidFill>
                  <a:srgbClr val="C00000"/>
                </a:solidFill>
              </a:rPr>
              <a:t>high-risk populations</a:t>
            </a:r>
            <a:r>
              <a:rPr lang="en-US" dirty="0"/>
              <a:t> (</a:t>
            </a:r>
            <a:r>
              <a:rPr lang="en-US" dirty="0" err="1"/>
              <a:t>ie</a:t>
            </a:r>
            <a:r>
              <a:rPr lang="en-US" dirty="0"/>
              <a:t>, those with obesity and T2D), pharmacologic therapy to treat obesity or </a:t>
            </a:r>
            <a:r>
              <a:rPr lang="en-US" dirty="0" smtClean="0"/>
              <a:t>diabetes </a:t>
            </a:r>
            <a:r>
              <a:rPr lang="en-US" dirty="0"/>
              <a:t>may also be considered in the presence of </a:t>
            </a:r>
            <a:endParaRPr lang="en-US" dirty="0" smtClean="0"/>
          </a:p>
          <a:p>
            <a:pPr marL="781200" indent="-457200">
              <a:buFont typeface="Courier New" charset="0"/>
              <a:buChar char="o"/>
            </a:pPr>
            <a:r>
              <a:rPr lang="en-US" dirty="0" smtClean="0"/>
              <a:t>elevated </a:t>
            </a:r>
            <a:r>
              <a:rPr lang="en-US" dirty="0"/>
              <a:t>plasma aminotransferase levels </a:t>
            </a:r>
            <a:endParaRPr lang="en-US" dirty="0" smtClean="0"/>
          </a:p>
          <a:p>
            <a:pPr marL="781200" indent="-457200">
              <a:buFont typeface="Courier New" charset="0"/>
              <a:buChar char="o"/>
            </a:pPr>
            <a:r>
              <a:rPr lang="en-US" dirty="0" smtClean="0"/>
              <a:t>and/or </a:t>
            </a:r>
            <a:r>
              <a:rPr lang="en-US" dirty="0"/>
              <a:t>FIB-4 scores of &gt;1.3 </a:t>
            </a:r>
            <a:endParaRPr lang="en-US" dirty="0" smtClean="0"/>
          </a:p>
          <a:p>
            <a:pPr marL="781200" indent="-457200">
              <a:buFont typeface="Courier New" charset="0"/>
              <a:buChar char="o"/>
            </a:pPr>
            <a:r>
              <a:rPr lang="en-US" dirty="0" smtClean="0"/>
              <a:t>and confirmatory </a:t>
            </a:r>
            <a:r>
              <a:rPr lang="en-US" dirty="0"/>
              <a:t>imaging (</a:t>
            </a:r>
            <a:r>
              <a:rPr lang="en-US" dirty="0" err="1"/>
              <a:t>ie</a:t>
            </a:r>
            <a:r>
              <a:rPr lang="en-US" dirty="0"/>
              <a:t>, TE and MRE) </a:t>
            </a:r>
            <a:endParaRPr lang="en-US" dirty="0" smtClean="0"/>
          </a:p>
          <a:p>
            <a:pPr marL="781200" indent="-457200">
              <a:buFont typeface="Courier New" charset="0"/>
              <a:buChar char="o"/>
            </a:pPr>
            <a:r>
              <a:rPr lang="en-US" dirty="0" smtClean="0"/>
              <a:t>or </a:t>
            </a:r>
            <a:r>
              <a:rPr lang="en-US" dirty="0"/>
              <a:t>proprietary fibrosis biomarkers, such as the ELF test</a:t>
            </a:r>
            <a:r>
              <a:rPr lang="en-US" dirty="0" smtClean="0"/>
              <a:t>, </a:t>
            </a:r>
            <a:r>
              <a:rPr lang="en-US" dirty="0"/>
              <a:t>when suggestive of clinically significant liver fibrosis, if imaging not available</a:t>
            </a:r>
            <a:r>
              <a:rPr lang="en-US" dirty="0" smtClean="0"/>
              <a:t>.</a:t>
            </a:r>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139895567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Pioglitazone</a:t>
            </a:r>
            <a:endParaRPr lang="en-US" dirty="0"/>
          </a:p>
        </p:txBody>
      </p:sp>
      <p:sp>
        <p:nvSpPr>
          <p:cNvPr id="4" name="Content Placeholder 3"/>
          <p:cNvSpPr>
            <a:spLocks noGrp="1"/>
          </p:cNvSpPr>
          <p:nvPr>
            <p:ph sz="half" idx="2"/>
          </p:nvPr>
        </p:nvSpPr>
        <p:spPr>
          <a:xfrm>
            <a:off x="1097280" y="1865067"/>
            <a:ext cx="10058400" cy="3531391"/>
          </a:xfrm>
        </p:spPr>
        <p:txBody>
          <a:bodyPr>
            <a:normAutofit lnSpcReduction="10000"/>
          </a:bodyPr>
          <a:lstStyle/>
          <a:p>
            <a:pPr lvl="1"/>
            <a:r>
              <a:rPr lang="en-US" dirty="0"/>
              <a:t>A 2017 meta-analysis of available pioglitazone RCTs </a:t>
            </a:r>
            <a:endParaRPr lang="en-US" dirty="0" smtClean="0"/>
          </a:p>
          <a:p>
            <a:pPr lvl="1"/>
            <a:r>
              <a:rPr lang="en-US" dirty="0" smtClean="0"/>
              <a:t>in </a:t>
            </a:r>
            <a:r>
              <a:rPr lang="en-US" dirty="0"/>
              <a:t>persons with biopsy- proven NASH </a:t>
            </a:r>
            <a:endParaRPr lang="en-US" dirty="0" smtClean="0"/>
          </a:p>
          <a:p>
            <a:pPr lvl="1"/>
            <a:r>
              <a:rPr lang="en-US" dirty="0" smtClean="0"/>
              <a:t>noted </a:t>
            </a:r>
            <a:r>
              <a:rPr lang="en-US" dirty="0"/>
              <a:t>a significant improvement versus placebo </a:t>
            </a:r>
            <a:r>
              <a:rPr lang="en-US" dirty="0" smtClean="0"/>
              <a:t>for:</a:t>
            </a:r>
          </a:p>
          <a:p>
            <a:pPr marL="564048" lvl="1">
              <a:buFont typeface="Courier New" charset="0"/>
              <a:buChar char="o"/>
            </a:pPr>
            <a:r>
              <a:rPr lang="en-US" dirty="0" smtClean="0"/>
              <a:t>NASH </a:t>
            </a:r>
            <a:r>
              <a:rPr lang="en-US" dirty="0"/>
              <a:t>resolution (OR, 3.22; 95% CI, 2.17-4.79; P &lt; </a:t>
            </a:r>
            <a:r>
              <a:rPr lang="en-US" dirty="0" smtClean="0"/>
              <a:t>0.001</a:t>
            </a:r>
            <a:r>
              <a:rPr lang="en-US" dirty="0"/>
              <a:t>) </a:t>
            </a:r>
            <a:endParaRPr lang="en-US" dirty="0" smtClean="0"/>
          </a:p>
          <a:p>
            <a:pPr marL="564048" lvl="1">
              <a:buFont typeface="Courier New" charset="0"/>
              <a:buChar char="o"/>
            </a:pPr>
            <a:r>
              <a:rPr lang="en-US" dirty="0" smtClean="0"/>
              <a:t>any </a:t>
            </a:r>
            <a:r>
              <a:rPr lang="en-US" dirty="0"/>
              <a:t>stage of fibrosis (OR, 1.66; 95% CI, 1.12-2.47; P </a:t>
            </a:r>
            <a:r>
              <a:rPr lang="en-US" dirty="0" smtClean="0"/>
              <a:t>= 0.01</a:t>
            </a:r>
            <a:r>
              <a:rPr lang="en-US" dirty="0"/>
              <a:t>), </a:t>
            </a:r>
            <a:endParaRPr lang="en-US" dirty="0" smtClean="0"/>
          </a:p>
          <a:p>
            <a:pPr marL="564048" lvl="1">
              <a:buFont typeface="Courier New" charset="0"/>
              <a:buChar char="o"/>
            </a:pPr>
            <a:r>
              <a:rPr lang="en-US" dirty="0" smtClean="0"/>
              <a:t>advanced </a:t>
            </a:r>
            <a:r>
              <a:rPr lang="en-US" dirty="0"/>
              <a:t>fibrosis (OR, 3.15; 95% CI, 1.25-7.93; P </a:t>
            </a:r>
            <a:r>
              <a:rPr lang="en-US" dirty="0" smtClean="0"/>
              <a:t>=0.01</a:t>
            </a:r>
            <a:r>
              <a:rPr lang="en-US" dirty="0"/>
              <a:t>), </a:t>
            </a:r>
            <a:endParaRPr lang="en-US" dirty="0" smtClean="0"/>
          </a:p>
          <a:p>
            <a:pPr lvl="1"/>
            <a:endParaRPr lang="en-US" dirty="0"/>
          </a:p>
          <a:p>
            <a:pPr lvl="1"/>
            <a:r>
              <a:rPr lang="en-US" dirty="0" smtClean="0"/>
              <a:t>with </a:t>
            </a:r>
            <a:r>
              <a:rPr lang="en-US" dirty="0"/>
              <a:t>similar results for those with and without T2D. </a:t>
            </a:r>
          </a:p>
          <a:p>
            <a:pPr lvl="1"/>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de-DE" dirty="0"/>
              <a:t>JAMA </a:t>
            </a:r>
            <a:r>
              <a:rPr lang="de-DE" dirty="0" smtClean="0"/>
              <a:t>Intern </a:t>
            </a:r>
            <a:r>
              <a:rPr lang="de-DE" dirty="0"/>
              <a:t>Med. 2017;177(5):633e640. </a:t>
            </a:r>
            <a:endParaRPr lang="de-DE" dirty="0">
              <a:effectLst/>
            </a:endParaRPr>
          </a:p>
        </p:txBody>
      </p:sp>
    </p:spTree>
    <p:extLst>
      <p:ext uri="{BB962C8B-B14F-4D97-AF65-F5344CB8AC3E}">
        <p14:creationId xmlns:p14="http://schemas.microsoft.com/office/powerpoint/2010/main" val="14665668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pioglitazone</a:t>
            </a:r>
          </a:p>
        </p:txBody>
      </p:sp>
      <p:sp>
        <p:nvSpPr>
          <p:cNvPr id="4" name="Content Placeholder 3"/>
          <p:cNvSpPr>
            <a:spLocks noGrp="1"/>
          </p:cNvSpPr>
          <p:nvPr>
            <p:ph sz="half" idx="2"/>
          </p:nvPr>
        </p:nvSpPr>
        <p:spPr>
          <a:xfrm>
            <a:off x="1097280" y="1865067"/>
            <a:ext cx="10058400" cy="3531391"/>
          </a:xfrm>
        </p:spPr>
        <p:txBody>
          <a:bodyPr>
            <a:normAutofit/>
          </a:bodyPr>
          <a:lstStyle/>
          <a:p>
            <a:pPr lvl="1"/>
            <a:r>
              <a:rPr lang="en-US" dirty="0"/>
              <a:t>The side effects of </a:t>
            </a:r>
            <a:r>
              <a:rPr lang="en-US" dirty="0" smtClean="0"/>
              <a:t>pioglitazone: </a:t>
            </a:r>
          </a:p>
          <a:p>
            <a:pPr lvl="1"/>
            <a:endParaRPr lang="en-US" dirty="0" smtClean="0"/>
          </a:p>
          <a:p>
            <a:pPr lvl="1">
              <a:buFont typeface="Courier New" charset="0"/>
              <a:buChar char="o"/>
            </a:pPr>
            <a:r>
              <a:rPr lang="en-US" dirty="0" smtClean="0"/>
              <a:t>dose-dependent </a:t>
            </a:r>
            <a:r>
              <a:rPr lang="en-US" dirty="0">
                <a:solidFill>
                  <a:srgbClr val="C00000"/>
                </a:solidFill>
              </a:rPr>
              <a:t>weight gain </a:t>
            </a:r>
            <a:r>
              <a:rPr lang="en-US" dirty="0"/>
              <a:t>(1% with pioglitazone 15 mg/ day up to 3%-5% with 45 mg/day), </a:t>
            </a:r>
            <a:endParaRPr lang="en-US" dirty="0" smtClean="0"/>
          </a:p>
          <a:p>
            <a:pPr lvl="1">
              <a:buFont typeface="Courier New" charset="0"/>
              <a:buChar char="o"/>
            </a:pPr>
            <a:r>
              <a:rPr lang="en-US" dirty="0" smtClean="0"/>
              <a:t>increased </a:t>
            </a:r>
            <a:r>
              <a:rPr lang="en-US" dirty="0">
                <a:solidFill>
                  <a:srgbClr val="C00000"/>
                </a:solidFill>
              </a:rPr>
              <a:t>fracture risk</a:t>
            </a:r>
            <a:r>
              <a:rPr lang="en-US" dirty="0"/>
              <a:t>, </a:t>
            </a:r>
            <a:endParaRPr lang="en-US" dirty="0" smtClean="0"/>
          </a:p>
          <a:p>
            <a:pPr lvl="1">
              <a:buFont typeface="Courier New" charset="0"/>
              <a:buChar char="o"/>
            </a:pPr>
            <a:r>
              <a:rPr lang="en-US" dirty="0" smtClean="0">
                <a:solidFill>
                  <a:srgbClr val="C00000"/>
                </a:solidFill>
              </a:rPr>
              <a:t>heart </a:t>
            </a:r>
            <a:r>
              <a:rPr lang="en-US" dirty="0">
                <a:solidFill>
                  <a:srgbClr val="C00000"/>
                </a:solidFill>
              </a:rPr>
              <a:t>failure </a:t>
            </a:r>
            <a:r>
              <a:rPr lang="en-US" dirty="0"/>
              <a:t>if used in persons with preexisting heart disease, </a:t>
            </a:r>
            <a:endParaRPr lang="en-US" dirty="0" smtClean="0"/>
          </a:p>
          <a:p>
            <a:pPr lvl="1">
              <a:buFont typeface="Courier New" charset="0"/>
              <a:buChar char="o"/>
            </a:pPr>
            <a:r>
              <a:rPr lang="en-US" dirty="0" smtClean="0">
                <a:solidFill>
                  <a:srgbClr val="C00000"/>
                </a:solidFill>
              </a:rPr>
              <a:t>bladder </a:t>
            </a:r>
            <a:r>
              <a:rPr lang="en-US" dirty="0">
                <a:solidFill>
                  <a:srgbClr val="C00000"/>
                </a:solidFill>
              </a:rPr>
              <a:t>cancer </a:t>
            </a:r>
          </a:p>
          <a:p>
            <a:pPr lvl="1"/>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934494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6EA0BCB-E80A-4B73-95F8-C8F73FBCFC0A}"/>
              </a:ext>
            </a:extLst>
          </p:cNvPr>
          <p:cNvPicPr>
            <a:picLocks noChangeAspect="1"/>
          </p:cNvPicPr>
          <p:nvPr/>
        </p:nvPicPr>
        <p:blipFill>
          <a:blip r:embed="rId2"/>
          <a:stretch>
            <a:fillRect/>
          </a:stretch>
        </p:blipFill>
        <p:spPr>
          <a:xfrm>
            <a:off x="119270" y="371638"/>
            <a:ext cx="6785113" cy="4452729"/>
          </a:xfrm>
          <a:prstGeom prst="rect">
            <a:avLst/>
          </a:prstGeom>
        </p:spPr>
      </p:pic>
      <p:pic>
        <p:nvPicPr>
          <p:cNvPr id="4" name="Picture 3">
            <a:extLst>
              <a:ext uri="{FF2B5EF4-FFF2-40B4-BE49-F238E27FC236}">
                <a16:creationId xmlns:a16="http://schemas.microsoft.com/office/drawing/2014/main" xmlns="" id="{2BA2C12C-9421-4AE9-B8B0-19AC0565A6A9}"/>
              </a:ext>
            </a:extLst>
          </p:cNvPr>
          <p:cNvPicPr>
            <a:picLocks noChangeAspect="1"/>
          </p:cNvPicPr>
          <p:nvPr/>
        </p:nvPicPr>
        <p:blipFill>
          <a:blip r:embed="rId3"/>
          <a:stretch>
            <a:fillRect/>
          </a:stretch>
        </p:blipFill>
        <p:spPr>
          <a:xfrm>
            <a:off x="7191462" y="522152"/>
            <a:ext cx="4784034" cy="4452728"/>
          </a:xfrm>
          <a:prstGeom prst="rect">
            <a:avLst/>
          </a:prstGeom>
        </p:spPr>
      </p:pic>
      <p:sp>
        <p:nvSpPr>
          <p:cNvPr id="6" name="TextBox 5">
            <a:extLst>
              <a:ext uri="{FF2B5EF4-FFF2-40B4-BE49-F238E27FC236}">
                <a16:creationId xmlns:a16="http://schemas.microsoft.com/office/drawing/2014/main" xmlns="" id="{808FF764-D33E-403C-B84F-D96D30885D19}"/>
              </a:ext>
            </a:extLst>
          </p:cNvPr>
          <p:cNvSpPr txBox="1"/>
          <p:nvPr/>
        </p:nvSpPr>
        <p:spPr>
          <a:xfrm>
            <a:off x="776640" y="5241019"/>
            <a:ext cx="9766852" cy="1569660"/>
          </a:xfrm>
          <a:prstGeom prst="rect">
            <a:avLst/>
          </a:prstGeom>
          <a:noFill/>
        </p:spPr>
        <p:txBody>
          <a:bodyPr wrap="square">
            <a:spAutoFit/>
          </a:bodyPr>
          <a:lstStyle/>
          <a:p>
            <a:pPr marL="342900" indent="-342900" algn="l">
              <a:buFont typeface="Wingdings" charset="2"/>
              <a:buChar char="§"/>
            </a:pPr>
            <a:r>
              <a:rPr lang="en-US" sz="2400" b="0" i="0" u="none" strike="noStrike" baseline="0" dirty="0" smtClean="0">
                <a:latin typeface="AdvOT7b515deb"/>
              </a:rPr>
              <a:t>Fibrosis: 21%</a:t>
            </a:r>
          </a:p>
          <a:p>
            <a:pPr marL="342900" indent="-342900" algn="l">
              <a:buFont typeface="Wingdings" charset="2"/>
              <a:buChar char="§"/>
            </a:pPr>
            <a:r>
              <a:rPr lang="en-US" sz="2400" b="0" i="0" u="none" strike="noStrike" baseline="0" dirty="0" smtClean="0">
                <a:latin typeface="AdvOT7b515deb"/>
              </a:rPr>
              <a:t>moderate-to-advanced </a:t>
            </a:r>
            <a:r>
              <a:rPr lang="en-US" sz="2400" b="0" i="0" u="none" strike="noStrike" baseline="0" dirty="0">
                <a:latin typeface="AdvOT7b515deb+fb"/>
              </a:rPr>
              <a:t>fi</a:t>
            </a:r>
            <a:r>
              <a:rPr lang="en-US" sz="2400" b="0" i="0" u="none" strike="noStrike" baseline="0" dirty="0">
                <a:latin typeface="AdvOT7b515deb"/>
              </a:rPr>
              <a:t>brosis (F2 or higher</a:t>
            </a:r>
            <a:r>
              <a:rPr lang="en-US" sz="2400" b="0" i="0" u="none" strike="noStrike" baseline="0" dirty="0" smtClean="0">
                <a:latin typeface="AdvOT7b515deb"/>
              </a:rPr>
              <a:t>): 15%</a:t>
            </a:r>
          </a:p>
          <a:p>
            <a:pPr marL="342900" indent="-342900">
              <a:buFont typeface="Wingdings" charset="2"/>
              <a:buChar char="§"/>
            </a:pPr>
            <a:r>
              <a:rPr lang="en-US" sz="2400" dirty="0" smtClean="0">
                <a:latin typeface="Times New Roman" charset="0"/>
                <a:ea typeface="Times New Roman" charset="0"/>
                <a:cs typeface="Times New Roman" charset="0"/>
              </a:rPr>
              <a:t>(An </a:t>
            </a:r>
            <a:r>
              <a:rPr lang="en-US" sz="2400" dirty="0" smtClean="0">
                <a:solidFill>
                  <a:srgbClr val="911011"/>
                </a:solidFill>
                <a:latin typeface="Times New Roman" charset="0"/>
                <a:ea typeface="Times New Roman" charset="0"/>
                <a:cs typeface="Times New Roman" charset="0"/>
              </a:rPr>
              <a:t>established risk factor for cirrhosis and overall mortality</a:t>
            </a:r>
            <a:r>
              <a:rPr lang="en-US" sz="2400" dirty="0" smtClean="0">
                <a:latin typeface="Times New Roman" charset="0"/>
                <a:ea typeface="Times New Roman" charset="0"/>
                <a:cs typeface="Times New Roman" charset="0"/>
              </a:rPr>
              <a:t>) </a:t>
            </a:r>
          </a:p>
          <a:p>
            <a:pPr marL="342900" indent="-342900" algn="l">
              <a:buFont typeface="Wingdings" charset="2"/>
              <a:buChar char="§"/>
            </a:pPr>
            <a:endParaRPr lang="en-US" sz="2400" dirty="0"/>
          </a:p>
        </p:txBody>
      </p:sp>
      <p:sp>
        <p:nvSpPr>
          <p:cNvPr id="5" name="TextBox 4">
            <a:extLst>
              <a:ext uri="{FF2B5EF4-FFF2-40B4-BE49-F238E27FC236}">
                <a16:creationId xmlns:a16="http://schemas.microsoft.com/office/drawing/2014/main" xmlns="" id="{38AA10A0-3B25-4835-AAD0-57B360483510}"/>
              </a:ext>
            </a:extLst>
          </p:cNvPr>
          <p:cNvSpPr txBox="1"/>
          <p:nvPr/>
        </p:nvSpPr>
        <p:spPr>
          <a:xfrm>
            <a:off x="3676153" y="6488668"/>
            <a:ext cx="6096000" cy="369332"/>
          </a:xfrm>
          <a:prstGeom prst="rect">
            <a:avLst/>
          </a:prstGeom>
          <a:noFill/>
        </p:spPr>
        <p:txBody>
          <a:bodyPr wrap="square">
            <a:spAutoFit/>
          </a:bodyPr>
          <a:lstStyle/>
          <a:p>
            <a:r>
              <a:rPr lang="en-US" b="0" i="0" dirty="0">
                <a:effectLst/>
                <a:latin typeface="Open Sans"/>
              </a:rPr>
              <a:t>Diabetes Care 2021 Feb; 44(2): 399-406.</a:t>
            </a:r>
            <a:endParaRPr lang="en-US" dirty="0"/>
          </a:p>
        </p:txBody>
      </p:sp>
    </p:spTree>
    <p:extLst>
      <p:ext uri="{BB962C8B-B14F-4D97-AF65-F5344CB8AC3E}">
        <p14:creationId xmlns:p14="http://schemas.microsoft.com/office/powerpoint/2010/main" val="15915880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r>
              <a:rPr lang="en-US" dirty="0"/>
              <a:t>In a RCT, the progression of persons with obesity and prediabetes or T2D in the placebo arm of the study over 72 weeks was 26% compared with only 7% </a:t>
            </a:r>
            <a:r>
              <a:rPr lang="en-US"/>
              <a:t>on </a:t>
            </a:r>
            <a:r>
              <a:rPr lang="en-US" smtClean="0"/>
              <a:t>pioglitazone.</a:t>
            </a:r>
            <a:r>
              <a:rPr lang="en-US" sz="800" smtClean="0"/>
              <a:t>98 </a:t>
            </a:r>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de-DE" dirty="0"/>
              <a:t>Ann Intern Med. 2016;165(5):305e315. </a:t>
            </a:r>
            <a:endParaRPr lang="de-DE" dirty="0">
              <a:effectLst/>
            </a:endParaRPr>
          </a:p>
        </p:txBody>
      </p:sp>
    </p:spTree>
    <p:extLst>
      <p:ext uri="{BB962C8B-B14F-4D97-AF65-F5344CB8AC3E}">
        <p14:creationId xmlns:p14="http://schemas.microsoft.com/office/powerpoint/2010/main" val="152599414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Semaglutide</a:t>
            </a:r>
            <a:endParaRPr lang="en-US" dirty="0"/>
          </a:p>
        </p:txBody>
      </p:sp>
      <p:sp>
        <p:nvSpPr>
          <p:cNvPr id="4" name="Content Placeholder 3"/>
          <p:cNvSpPr>
            <a:spLocks noGrp="1"/>
          </p:cNvSpPr>
          <p:nvPr>
            <p:ph sz="half" idx="2"/>
          </p:nvPr>
        </p:nvSpPr>
        <p:spPr>
          <a:xfrm>
            <a:off x="1097280" y="1865067"/>
            <a:ext cx="10058400" cy="3531391"/>
          </a:xfrm>
        </p:spPr>
        <p:txBody>
          <a:bodyPr>
            <a:normAutofit fontScale="55000" lnSpcReduction="20000"/>
          </a:bodyPr>
          <a:lstStyle/>
          <a:p>
            <a:r>
              <a:rPr lang="en-US" dirty="0"/>
              <a:t>In 2021, a phase 2 RCT </a:t>
            </a:r>
            <a:endParaRPr lang="en-US" dirty="0" smtClean="0"/>
          </a:p>
          <a:p>
            <a:r>
              <a:rPr lang="en-US" dirty="0" smtClean="0"/>
              <a:t>compared </a:t>
            </a:r>
            <a:r>
              <a:rPr lang="en-US" dirty="0"/>
              <a:t>the doses of 0.1, 0.2, and 0.4 mg of </a:t>
            </a:r>
            <a:r>
              <a:rPr lang="en-US" dirty="0" err="1"/>
              <a:t>semaglutide</a:t>
            </a:r>
            <a:r>
              <a:rPr lang="en-US" dirty="0"/>
              <a:t> daily with placebo </a:t>
            </a:r>
            <a:endParaRPr lang="en-US" dirty="0" smtClean="0"/>
          </a:p>
          <a:p>
            <a:r>
              <a:rPr lang="en-US" dirty="0" smtClean="0"/>
              <a:t>in </a:t>
            </a:r>
            <a:r>
              <a:rPr lang="en-US" dirty="0"/>
              <a:t>320 persons with NASH </a:t>
            </a:r>
            <a:r>
              <a:rPr lang="en-US" dirty="0" smtClean="0"/>
              <a:t>for 72 weeks</a:t>
            </a:r>
          </a:p>
          <a:p>
            <a:r>
              <a:rPr lang="en-US" dirty="0" smtClean="0"/>
              <a:t>Resolution </a:t>
            </a:r>
            <a:r>
              <a:rPr lang="en-US" dirty="0"/>
              <a:t>of steatohepatitis was found </a:t>
            </a:r>
            <a:r>
              <a:rPr lang="en-US" dirty="0" smtClean="0"/>
              <a:t>in: </a:t>
            </a:r>
          </a:p>
          <a:p>
            <a:pPr marL="487440"/>
            <a:r>
              <a:rPr lang="en-US" dirty="0" smtClean="0"/>
              <a:t>40</a:t>
            </a:r>
            <a:r>
              <a:rPr lang="en-US" dirty="0"/>
              <a:t>% of those in the 0.1-mg group, </a:t>
            </a:r>
            <a:endParaRPr lang="en-US" dirty="0" smtClean="0"/>
          </a:p>
          <a:p>
            <a:pPr marL="487440"/>
            <a:r>
              <a:rPr lang="en-US" dirty="0" smtClean="0"/>
              <a:t>36</a:t>
            </a:r>
            <a:r>
              <a:rPr lang="en-US" dirty="0"/>
              <a:t>% of those in the 0.2-mg group, </a:t>
            </a:r>
            <a:endParaRPr lang="en-US" dirty="0" smtClean="0"/>
          </a:p>
          <a:p>
            <a:pPr marL="487440"/>
            <a:r>
              <a:rPr lang="en-US" dirty="0" smtClean="0"/>
              <a:t>59</a:t>
            </a:r>
            <a:r>
              <a:rPr lang="en-US" dirty="0"/>
              <a:t>% of those in the 0.4-mg group, </a:t>
            </a:r>
            <a:endParaRPr lang="en-US" dirty="0" smtClean="0"/>
          </a:p>
          <a:p>
            <a:pPr marL="487440"/>
            <a:r>
              <a:rPr lang="en-US" dirty="0" smtClean="0"/>
              <a:t>17</a:t>
            </a:r>
            <a:r>
              <a:rPr lang="en-US" dirty="0"/>
              <a:t>% of those in the placebo group (P &lt; .001 for </a:t>
            </a:r>
            <a:r>
              <a:rPr lang="en-US" dirty="0" err="1"/>
              <a:t>semaglu</a:t>
            </a:r>
            <a:r>
              <a:rPr lang="en-US" dirty="0"/>
              <a:t>- tide 0.4 mg vs placebo) </a:t>
            </a:r>
            <a:endParaRPr lang="en-US" dirty="0" smtClean="0"/>
          </a:p>
          <a:p>
            <a:r>
              <a:rPr lang="en-US" dirty="0" smtClean="0"/>
              <a:t>in </a:t>
            </a:r>
            <a:r>
              <a:rPr lang="en-US" dirty="0"/>
              <a:t>the context of significant weight loss (13% in the 0.4-mg group vs 1% in the placebo group).</a:t>
            </a:r>
            <a:r>
              <a:rPr lang="en-US" sz="800" dirty="0"/>
              <a:t>99 </a:t>
            </a:r>
            <a:endParaRPr lang="en-US" sz="800" dirty="0" smtClean="0"/>
          </a:p>
          <a:p>
            <a:r>
              <a:rPr lang="en-US" dirty="0" smtClean="0"/>
              <a:t>There </a:t>
            </a:r>
            <a:r>
              <a:rPr lang="en-US" dirty="0"/>
              <a:t>were no </a:t>
            </a:r>
            <a:r>
              <a:rPr lang="en-US" dirty="0" smtClean="0"/>
              <a:t>significant </a:t>
            </a:r>
            <a:r>
              <a:rPr lang="en-US" dirty="0"/>
              <a:t>between-group differences in the percentage of individuals with an improvement in fibrosis stage, but progression of liver fibrosis was significantly less with the highest dose of the GLP-1 RA (4.9%) versus placebo (18.8%). </a:t>
            </a:r>
          </a:p>
        </p:txBody>
      </p:sp>
      <p:sp>
        <p:nvSpPr>
          <p:cNvPr id="5" name="Text Placeholder 4"/>
          <p:cNvSpPr>
            <a:spLocks noGrp="1"/>
          </p:cNvSpPr>
          <p:nvPr>
            <p:ph type="body" sz="quarter" idx="3"/>
          </p:nvPr>
        </p:nvSpPr>
        <p:spPr>
          <a:xfrm>
            <a:off x="1097280" y="5818110"/>
            <a:ext cx="10058400" cy="736282"/>
          </a:xfrm>
        </p:spPr>
        <p:txBody>
          <a:bodyPr>
            <a:normAutofit/>
          </a:bodyPr>
          <a:lstStyle/>
          <a:p>
            <a:r>
              <a:rPr lang="is-IS" dirty="0"/>
              <a:t>N Engl J Med. </a:t>
            </a:r>
            <a:r>
              <a:rPr lang="is-IS" dirty="0" smtClean="0"/>
              <a:t>2021;384(12</a:t>
            </a:r>
            <a:r>
              <a:rPr lang="is-IS" dirty="0"/>
              <a:t>):</a:t>
            </a:r>
            <a:r>
              <a:rPr lang="is-IS" dirty="0" smtClean="0"/>
              <a:t>1113-1124</a:t>
            </a:r>
            <a:r>
              <a:rPr lang="is-IS" dirty="0"/>
              <a:t>. </a:t>
            </a:r>
          </a:p>
        </p:txBody>
      </p:sp>
    </p:spTree>
    <p:extLst>
      <p:ext uri="{BB962C8B-B14F-4D97-AF65-F5344CB8AC3E}">
        <p14:creationId xmlns:p14="http://schemas.microsoft.com/office/powerpoint/2010/main" val="18920451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Semaglutide</a:t>
            </a:r>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r>
              <a:rPr lang="en-US" dirty="0" smtClean="0"/>
              <a:t>the </a:t>
            </a:r>
            <a:r>
              <a:rPr lang="en-US" dirty="0" err="1"/>
              <a:t>semaglutide</a:t>
            </a:r>
            <a:r>
              <a:rPr lang="en-US" dirty="0"/>
              <a:t> dose of 0.4 mg/ day employed is equivalent to the dose of </a:t>
            </a:r>
            <a:r>
              <a:rPr lang="en-US" dirty="0" err="1">
                <a:solidFill>
                  <a:srgbClr val="C00000"/>
                </a:solidFill>
              </a:rPr>
              <a:t>semaglutide</a:t>
            </a:r>
            <a:r>
              <a:rPr lang="en-US" dirty="0">
                <a:solidFill>
                  <a:srgbClr val="C00000"/>
                </a:solidFill>
              </a:rPr>
              <a:t> 2.4 mg/week </a:t>
            </a:r>
            <a:r>
              <a:rPr lang="en-US" dirty="0"/>
              <a:t>shown in phase 3 trials to be </a:t>
            </a:r>
            <a:r>
              <a:rPr lang="en-US" dirty="0">
                <a:solidFill>
                  <a:srgbClr val="C00000"/>
                </a:solidFill>
              </a:rPr>
              <a:t>highly effective for weight loss </a:t>
            </a:r>
            <a:r>
              <a:rPr lang="en-US" dirty="0"/>
              <a:t>in persons with obesity</a:t>
            </a:r>
            <a:r>
              <a:rPr lang="en-US" dirty="0" smtClean="0"/>
              <a:t>.</a:t>
            </a:r>
          </a:p>
          <a:p>
            <a:endParaRPr lang="en-US" dirty="0"/>
          </a:p>
          <a:p>
            <a:r>
              <a:rPr lang="en-US" dirty="0"/>
              <a:t>Of the medications currently approved for chronic obesity therapy, </a:t>
            </a:r>
            <a:r>
              <a:rPr lang="en-US" dirty="0" err="1"/>
              <a:t>semaglutide</a:t>
            </a:r>
            <a:r>
              <a:rPr lang="en-US" dirty="0"/>
              <a:t> has shown the most efficacy in achieving 10%, 15%, and even </a:t>
            </a:r>
            <a:r>
              <a:rPr lang="en-US" dirty="0" smtClean="0"/>
              <a:t>&gt;20</a:t>
            </a:r>
            <a:r>
              <a:rPr lang="en-US" dirty="0"/>
              <a:t>% weight loss</a:t>
            </a:r>
            <a:r>
              <a:rPr lang="en-US" dirty="0" smtClean="0"/>
              <a:t>. </a:t>
            </a:r>
            <a:endParaRPr lang="en-US" dirty="0"/>
          </a:p>
          <a:p>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is-IS" dirty="0"/>
              <a:t>JAMA. 2021;325(14):</a:t>
            </a:r>
            <a:r>
              <a:rPr lang="is-IS" dirty="0" smtClean="0"/>
              <a:t>1414-1425. </a:t>
            </a:r>
            <a:endParaRPr lang="is-IS" dirty="0"/>
          </a:p>
        </p:txBody>
      </p:sp>
    </p:spTree>
    <p:extLst>
      <p:ext uri="{BB962C8B-B14F-4D97-AF65-F5344CB8AC3E}">
        <p14:creationId xmlns:p14="http://schemas.microsoft.com/office/powerpoint/2010/main" val="73318992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7363" y="0"/>
            <a:ext cx="10737273" cy="2123354"/>
          </a:xfrm>
          <a:prstGeom prst="rect">
            <a:avLst/>
          </a:prstGeom>
        </p:spPr>
      </p:pic>
      <p:sp>
        <p:nvSpPr>
          <p:cNvPr id="2" name="Title 1"/>
          <p:cNvSpPr>
            <a:spLocks noGrp="1"/>
          </p:cNvSpPr>
          <p:nvPr>
            <p:ph type="title"/>
          </p:nvPr>
        </p:nvSpPr>
        <p:spPr/>
        <p:txBody>
          <a:bodyPr/>
          <a:lstStyle/>
          <a:p>
            <a:endParaRPr lang="en-US" dirty="0">
              <a:solidFill>
                <a:schemeClr val="tx1"/>
              </a:solidFill>
            </a:endParaRPr>
          </a:p>
        </p:txBody>
      </p:sp>
      <p:sp>
        <p:nvSpPr>
          <p:cNvPr id="3" name="Content Placeholder 2"/>
          <p:cNvSpPr>
            <a:spLocks noGrp="1"/>
          </p:cNvSpPr>
          <p:nvPr>
            <p:ph idx="1"/>
          </p:nvPr>
        </p:nvSpPr>
        <p:spPr>
          <a:xfrm>
            <a:off x="296628" y="2232021"/>
            <a:ext cx="10934700" cy="4351338"/>
          </a:xfrm>
        </p:spPr>
        <p:txBody>
          <a:bodyPr>
            <a:normAutofit/>
          </a:bodyPr>
          <a:lstStyle/>
          <a:p>
            <a:r>
              <a:rPr lang="en-US" sz="2000" dirty="0">
                <a:solidFill>
                  <a:schemeClr val="tx1"/>
                </a:solidFill>
              </a:rPr>
              <a:t>A 72-week, double-blind phase 2 trial involving patients with biopsy confirmed NASH and liver fibrosis of stage F1, F2, or F3</a:t>
            </a:r>
          </a:p>
          <a:p>
            <a:endParaRPr lang="en-US" sz="2000" dirty="0">
              <a:solidFill>
                <a:schemeClr val="tx1"/>
              </a:solidFill>
            </a:endParaRPr>
          </a:p>
          <a:p>
            <a:r>
              <a:rPr lang="en-US" sz="2000" dirty="0">
                <a:solidFill>
                  <a:schemeClr val="tx1"/>
                </a:solidFill>
              </a:rPr>
              <a:t>Patients were randomly assigned to receive once-daily subcutaneous </a:t>
            </a:r>
            <a:r>
              <a:rPr lang="en-US" sz="2000" dirty="0" err="1">
                <a:solidFill>
                  <a:schemeClr val="tx1"/>
                </a:solidFill>
              </a:rPr>
              <a:t>semaglutide</a:t>
            </a:r>
            <a:r>
              <a:rPr lang="en-US" sz="2000" dirty="0">
                <a:solidFill>
                  <a:schemeClr val="tx1"/>
                </a:solidFill>
              </a:rPr>
              <a:t> at a dose of 0.1, 0.2, or 0.4 mg or corresponding placebo.</a:t>
            </a:r>
          </a:p>
          <a:p>
            <a:pPr marL="0" indent="0">
              <a:buNone/>
            </a:pPr>
            <a:r>
              <a:rPr lang="en-US" sz="2000" dirty="0">
                <a:solidFill>
                  <a:schemeClr val="tx1"/>
                </a:solidFill>
              </a:rPr>
              <a:t> </a:t>
            </a:r>
          </a:p>
          <a:p>
            <a:r>
              <a:rPr lang="en-US" sz="2000" dirty="0">
                <a:solidFill>
                  <a:schemeClr val="tx1"/>
                </a:solidFill>
              </a:rPr>
              <a:t>The primary end point was resolution of NASH with no worsening of fibrosis.</a:t>
            </a:r>
          </a:p>
          <a:p>
            <a:pPr marL="0" indent="0">
              <a:buNone/>
            </a:pPr>
            <a:r>
              <a:rPr lang="en-US" sz="2000" dirty="0">
                <a:solidFill>
                  <a:schemeClr val="tx1"/>
                </a:solidFill>
              </a:rPr>
              <a:t> </a:t>
            </a:r>
          </a:p>
          <a:p>
            <a:r>
              <a:rPr lang="en-US" sz="2000" dirty="0">
                <a:solidFill>
                  <a:schemeClr val="tx1"/>
                </a:solidFill>
              </a:rPr>
              <a:t>The confirmatory secondary end point was an improvement of at least one fibrosis stage with no worsening of NASH</a:t>
            </a:r>
          </a:p>
          <a:p>
            <a:pPr marL="0" indent="0">
              <a:buNone/>
            </a:pPr>
            <a:endParaRPr lang="en-US" dirty="0">
              <a:solidFill>
                <a:schemeClr val="tx1"/>
              </a:solidFill>
            </a:endParaRPr>
          </a:p>
        </p:txBody>
      </p:sp>
      <p:sp>
        <p:nvSpPr>
          <p:cNvPr id="5" name="Rectangle 4"/>
          <p:cNvSpPr/>
          <p:nvPr/>
        </p:nvSpPr>
        <p:spPr>
          <a:xfrm>
            <a:off x="3743830" y="6398693"/>
            <a:ext cx="6993081" cy="307777"/>
          </a:xfrm>
          <a:prstGeom prst="rect">
            <a:avLst/>
          </a:prstGeom>
        </p:spPr>
        <p:txBody>
          <a:bodyPr wrap="square">
            <a:spAutoFit/>
          </a:bodyPr>
          <a:lstStyle/>
          <a:p>
            <a:r>
              <a:rPr lang="pt-BR" sz="1400" dirty="0"/>
              <a:t>N Engl J Med. 2021 Mar 25;384(12):1113-1124</a:t>
            </a:r>
            <a:endParaRPr lang="en-US" sz="1400" dirty="0"/>
          </a:p>
        </p:txBody>
      </p:sp>
    </p:spTree>
    <p:extLst>
      <p:ext uri="{BB962C8B-B14F-4D97-AF65-F5344CB8AC3E}">
        <p14:creationId xmlns:p14="http://schemas.microsoft.com/office/powerpoint/2010/main" val="75660771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2974" y="93519"/>
            <a:ext cx="9335890" cy="6650182"/>
          </a:xfrm>
          <a:prstGeom prst="rect">
            <a:avLst/>
          </a:prstGeom>
        </p:spPr>
      </p:pic>
      <p:sp>
        <p:nvSpPr>
          <p:cNvPr id="3" name="Rounded Rectangle 2"/>
          <p:cNvSpPr/>
          <p:nvPr/>
        </p:nvSpPr>
        <p:spPr>
          <a:xfrm>
            <a:off x="1475508" y="4177145"/>
            <a:ext cx="8946573" cy="914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683328" y="6328066"/>
            <a:ext cx="8863445" cy="311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2593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9191" y="222931"/>
            <a:ext cx="7467109" cy="6474481"/>
          </a:xfrm>
          <a:prstGeom prst="rect">
            <a:avLst/>
          </a:prstGeom>
        </p:spPr>
      </p:pic>
    </p:spTree>
    <p:extLst>
      <p:ext uri="{BB962C8B-B14F-4D97-AF65-F5344CB8AC3E}">
        <p14:creationId xmlns:p14="http://schemas.microsoft.com/office/powerpoint/2010/main" val="18238712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1143" y="199820"/>
            <a:ext cx="7055641" cy="6499921"/>
          </a:xfrm>
          <a:prstGeom prst="rect">
            <a:avLst/>
          </a:prstGeom>
        </p:spPr>
      </p:pic>
    </p:spTree>
    <p:extLst>
      <p:ext uri="{BB962C8B-B14F-4D97-AF65-F5344CB8AC3E}">
        <p14:creationId xmlns:p14="http://schemas.microsoft.com/office/powerpoint/2010/main" val="6232945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0" y="0"/>
            <a:ext cx="11328400" cy="1059105"/>
          </a:xfrm>
        </p:spPr>
        <p:txBody>
          <a:bodyPr/>
          <a:lstStyle/>
          <a:p>
            <a:r>
              <a:rPr lang="en-US" dirty="0">
                <a:solidFill>
                  <a:schemeClr val="tx1"/>
                </a:solidFill>
              </a:rPr>
              <a:t>                     Key messages</a:t>
            </a:r>
          </a:p>
        </p:txBody>
      </p:sp>
      <p:sp>
        <p:nvSpPr>
          <p:cNvPr id="3" name="Content Placeholder 2"/>
          <p:cNvSpPr>
            <a:spLocks noGrp="1"/>
          </p:cNvSpPr>
          <p:nvPr>
            <p:ph idx="1"/>
          </p:nvPr>
        </p:nvSpPr>
        <p:spPr>
          <a:xfrm>
            <a:off x="564724" y="2159579"/>
            <a:ext cx="11062552" cy="4351338"/>
          </a:xfrm>
        </p:spPr>
        <p:txBody>
          <a:bodyPr/>
          <a:lstStyle/>
          <a:p>
            <a:r>
              <a:rPr lang="en-US" dirty="0">
                <a:solidFill>
                  <a:schemeClr val="tx1"/>
                </a:solidFill>
              </a:rPr>
              <a:t>This phase 2 trial involving patients with NASH showed that treatment with </a:t>
            </a:r>
            <a:r>
              <a:rPr lang="en-US" dirty="0" err="1">
                <a:solidFill>
                  <a:schemeClr val="tx1"/>
                </a:solidFill>
              </a:rPr>
              <a:t>semaglutide</a:t>
            </a:r>
            <a:r>
              <a:rPr lang="en-US" dirty="0">
                <a:solidFill>
                  <a:schemeClr val="tx1"/>
                </a:solidFill>
              </a:rPr>
              <a:t> resulted in a significantly higher percentage of patients with NASH resolution than placebo</a:t>
            </a:r>
          </a:p>
          <a:p>
            <a:endParaRPr lang="en-US" dirty="0">
              <a:solidFill>
                <a:schemeClr val="tx1"/>
              </a:solidFill>
            </a:endParaRPr>
          </a:p>
          <a:p>
            <a:r>
              <a:rPr lang="en-US" dirty="0">
                <a:solidFill>
                  <a:schemeClr val="tx1"/>
                </a:solidFill>
              </a:rPr>
              <a:t>However, the trial did not show a significant between-group difference in the percentage of patients with an improvement in fibrosis stage</a:t>
            </a:r>
          </a:p>
        </p:txBody>
      </p:sp>
    </p:spTree>
    <p:extLst>
      <p:ext uri="{BB962C8B-B14F-4D97-AF65-F5344CB8AC3E}">
        <p14:creationId xmlns:p14="http://schemas.microsoft.com/office/powerpoint/2010/main" val="2870112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a:xfrm>
            <a:off x="1097279" y="2582334"/>
            <a:ext cx="8431033" cy="3378200"/>
          </a:xfrm>
        </p:spPr>
        <p:txBody>
          <a:bodyPr>
            <a:normAutofit/>
          </a:bodyPr>
          <a:lstStyle/>
          <a:p>
            <a:r>
              <a:rPr lang="en-US" dirty="0" err="1"/>
              <a:t>Rubino</a:t>
            </a:r>
            <a:r>
              <a:rPr lang="en-US" dirty="0"/>
              <a:t> D, </a:t>
            </a:r>
            <a:r>
              <a:rPr lang="en-US" dirty="0" err="1"/>
              <a:t>Abrahamsson</a:t>
            </a:r>
            <a:r>
              <a:rPr lang="en-US" dirty="0"/>
              <a:t> N, Davies M, et al. Effect of continued weekly sub- cutaneous </a:t>
            </a:r>
            <a:r>
              <a:rPr lang="en-US" dirty="0" err="1"/>
              <a:t>semaglutide</a:t>
            </a:r>
            <a:r>
              <a:rPr lang="en-US" dirty="0"/>
              <a:t> vs placebo on weight loss maintenance in adults with overweight or obesity: the STEP 4 randomized clinical trial. JAMA. 2021;325(14):1414e1425. </a:t>
            </a:r>
          </a:p>
          <a:p>
            <a:endParaRPr lang="en-US" dirty="0"/>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a:xfrm flipH="1">
            <a:off x="11155679" y="2582334"/>
            <a:ext cx="45719" cy="3378200"/>
          </a:xfrm>
        </p:spPr>
        <p:txBody>
          <a:bodyPr/>
          <a:lstStyle/>
          <a:p>
            <a:endParaRPr lang="en-US"/>
          </a:p>
        </p:txBody>
      </p:sp>
    </p:spTree>
    <p:extLst>
      <p:ext uri="{BB962C8B-B14F-4D97-AF65-F5344CB8AC3E}">
        <p14:creationId xmlns:p14="http://schemas.microsoft.com/office/powerpoint/2010/main" val="16625289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SGLT2 inhibitors</a:t>
            </a:r>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r>
              <a:rPr lang="en-US" dirty="0"/>
              <a:t>More recent RCTs have been performed showing </a:t>
            </a:r>
            <a:endParaRPr lang="en-US" dirty="0" smtClean="0"/>
          </a:p>
          <a:p>
            <a:r>
              <a:rPr lang="en-US" dirty="0" smtClean="0"/>
              <a:t>the </a:t>
            </a:r>
            <a:r>
              <a:rPr lang="en-US" dirty="0"/>
              <a:t>potential benefit of these </a:t>
            </a:r>
            <a:r>
              <a:rPr lang="en-US" dirty="0" smtClean="0"/>
              <a:t>medications </a:t>
            </a:r>
            <a:r>
              <a:rPr lang="en-US" dirty="0"/>
              <a:t>in NAFLD and NASH in persons with obesity and T2D </a:t>
            </a:r>
            <a:endParaRPr lang="en-US" dirty="0" smtClean="0"/>
          </a:p>
          <a:p>
            <a:r>
              <a:rPr lang="en-US" dirty="0" smtClean="0"/>
              <a:t>via </a:t>
            </a:r>
            <a:r>
              <a:rPr lang="en-US" dirty="0"/>
              <a:t>imaging of hepatic steatosis using “gold standard” MRI-based techniques, but </a:t>
            </a:r>
            <a:r>
              <a:rPr lang="en-US" dirty="0">
                <a:solidFill>
                  <a:srgbClr val="C00000"/>
                </a:solidFill>
              </a:rPr>
              <a:t>none yet has been performed with histologic </a:t>
            </a:r>
            <a:r>
              <a:rPr lang="en-US" dirty="0" smtClean="0">
                <a:solidFill>
                  <a:srgbClr val="C00000"/>
                </a:solidFill>
              </a:rPr>
              <a:t>evaluation</a:t>
            </a:r>
            <a:endParaRPr lang="en-US" dirty="0">
              <a:solidFill>
                <a:srgbClr val="C00000"/>
              </a:solidFill>
            </a:endParaRPr>
          </a:p>
        </p:txBody>
      </p:sp>
      <p:sp>
        <p:nvSpPr>
          <p:cNvPr id="5" name="Text Placeholder 4"/>
          <p:cNvSpPr>
            <a:spLocks noGrp="1"/>
          </p:cNvSpPr>
          <p:nvPr>
            <p:ph type="body" sz="quarter" idx="3"/>
          </p:nvPr>
        </p:nvSpPr>
        <p:spPr>
          <a:xfrm>
            <a:off x="1097280" y="5818110"/>
            <a:ext cx="10058400" cy="736282"/>
          </a:xfrm>
        </p:spPr>
        <p:txBody>
          <a:bodyPr>
            <a:normAutofit/>
          </a:bodyPr>
          <a:lstStyle/>
          <a:p>
            <a:r>
              <a:rPr lang="is-IS" dirty="0"/>
              <a:t>Diabetes Care. 2020;43(2):298e305. </a:t>
            </a:r>
          </a:p>
        </p:txBody>
      </p:sp>
    </p:spTree>
    <p:extLst>
      <p:ext uri="{BB962C8B-B14F-4D97-AF65-F5344CB8AC3E}">
        <p14:creationId xmlns:p14="http://schemas.microsoft.com/office/powerpoint/2010/main" val="7809716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8BCCBE7-422F-4D9F-9405-01DC32448D2D}"/>
              </a:ext>
            </a:extLst>
          </p:cNvPr>
          <p:cNvPicPr>
            <a:picLocks noChangeAspect="1"/>
          </p:cNvPicPr>
          <p:nvPr/>
        </p:nvPicPr>
        <p:blipFill>
          <a:blip r:embed="rId2"/>
          <a:stretch>
            <a:fillRect/>
          </a:stretch>
        </p:blipFill>
        <p:spPr>
          <a:xfrm>
            <a:off x="980661" y="755374"/>
            <a:ext cx="9766852" cy="5499652"/>
          </a:xfrm>
          <a:prstGeom prst="rect">
            <a:avLst/>
          </a:prstGeom>
        </p:spPr>
      </p:pic>
      <p:sp>
        <p:nvSpPr>
          <p:cNvPr id="3" name="TextBox 2">
            <a:extLst>
              <a:ext uri="{FF2B5EF4-FFF2-40B4-BE49-F238E27FC236}">
                <a16:creationId xmlns:a16="http://schemas.microsoft.com/office/drawing/2014/main" xmlns="" id="{38AA10A0-3B25-4835-AAD0-57B360483510}"/>
              </a:ext>
            </a:extLst>
          </p:cNvPr>
          <p:cNvSpPr txBox="1"/>
          <p:nvPr/>
        </p:nvSpPr>
        <p:spPr>
          <a:xfrm>
            <a:off x="3676153" y="6488668"/>
            <a:ext cx="6096000" cy="369332"/>
          </a:xfrm>
          <a:prstGeom prst="rect">
            <a:avLst/>
          </a:prstGeom>
          <a:noFill/>
        </p:spPr>
        <p:txBody>
          <a:bodyPr wrap="square">
            <a:spAutoFit/>
          </a:bodyPr>
          <a:lstStyle/>
          <a:p>
            <a:r>
              <a:rPr lang="en-US" b="0" i="0" dirty="0">
                <a:effectLst/>
                <a:latin typeface="Open Sans"/>
              </a:rPr>
              <a:t>Diabetes Care 2021 Feb; 44(2): 399-406.</a:t>
            </a:r>
            <a:endParaRPr lang="en-US" dirty="0"/>
          </a:p>
        </p:txBody>
      </p:sp>
    </p:spTree>
    <p:extLst>
      <p:ext uri="{BB962C8B-B14F-4D97-AF65-F5344CB8AC3E}">
        <p14:creationId xmlns:p14="http://schemas.microsoft.com/office/powerpoint/2010/main" val="7646543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Vitamin E</a:t>
            </a:r>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r>
              <a:rPr lang="en-US" dirty="0"/>
              <a:t>Among other agents, only vitamin E showed efficacy to ameliorate steatohepatitis (but not fibrosis) in individuals without T2D and biopsy-proven NASH in a 2-year RCT.</a:t>
            </a:r>
            <a:r>
              <a:rPr lang="en-US" sz="800" dirty="0"/>
              <a:t>97 </a:t>
            </a:r>
            <a:endParaRPr lang="en-US" sz="800" dirty="0" smtClean="0"/>
          </a:p>
          <a:p>
            <a:endParaRPr lang="en-US" sz="800" dirty="0"/>
          </a:p>
          <a:p>
            <a:r>
              <a:rPr lang="en-US" dirty="0"/>
              <a:t>Controversy re- mains about vitamin E being associated with a modest increased risk of cardiovascular disease and of prostate cancer,101 </a:t>
            </a:r>
          </a:p>
          <a:p>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it-IT" dirty="0" err="1"/>
              <a:t>Endocr</a:t>
            </a:r>
            <a:r>
              <a:rPr lang="it-IT" dirty="0"/>
              <a:t> </a:t>
            </a:r>
            <a:r>
              <a:rPr lang="it-IT" dirty="0" err="1"/>
              <a:t>Pract</a:t>
            </a:r>
            <a:r>
              <a:rPr lang="it-IT" dirty="0"/>
              <a:t>. 2017;23(8):1006e1021. </a:t>
            </a:r>
            <a:endParaRPr lang="it-IT" dirty="0">
              <a:effectLst/>
            </a:endParaRPr>
          </a:p>
        </p:txBody>
      </p:sp>
    </p:spTree>
    <p:extLst>
      <p:ext uri="{BB962C8B-B14F-4D97-AF65-F5344CB8AC3E}">
        <p14:creationId xmlns:p14="http://schemas.microsoft.com/office/powerpoint/2010/main" val="54394015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 2022</a:t>
            </a:r>
          </a:p>
        </p:txBody>
      </p:sp>
      <p:sp>
        <p:nvSpPr>
          <p:cNvPr id="5" name="Text Placeholder 4"/>
          <p:cNvSpPr>
            <a:spLocks noGrp="1"/>
          </p:cNvSpPr>
          <p:nvPr>
            <p:ph type="body" sz="quarter" idx="3"/>
          </p:nvPr>
        </p:nvSpPr>
        <p:spPr>
          <a:xfrm>
            <a:off x="1097280" y="5818110"/>
            <a:ext cx="10058400" cy="736282"/>
          </a:xfrm>
        </p:spPr>
        <p:txBody>
          <a:bodyPr>
            <a:normAutofit/>
          </a:bodyPr>
          <a:lstStyle/>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1240" y="1821983"/>
            <a:ext cx="11410480" cy="3911503"/>
          </a:xfrm>
          <a:prstGeom prst="rect">
            <a:avLst/>
          </a:prstGeom>
        </p:spPr>
      </p:pic>
    </p:spTree>
    <p:extLst>
      <p:ext uri="{BB962C8B-B14F-4D97-AF65-F5344CB8AC3E}">
        <p14:creationId xmlns:p14="http://schemas.microsoft.com/office/powerpoint/2010/main" val="144939539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smtClean="0"/>
              <a:t>ADA 2022</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70662" y="286603"/>
            <a:ext cx="6637817" cy="5406609"/>
          </a:xfrm>
          <a:prstGeom prst="rect">
            <a:avLst/>
          </a:prstGeom>
        </p:spPr>
      </p:pic>
    </p:spTree>
    <p:extLst>
      <p:ext uri="{BB962C8B-B14F-4D97-AF65-F5344CB8AC3E}">
        <p14:creationId xmlns:p14="http://schemas.microsoft.com/office/powerpoint/2010/main" val="108136223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025362"/>
          </a:xfrm>
        </p:spPr>
        <p:txBody>
          <a:bodyPr/>
          <a:lstStyle/>
          <a:p>
            <a:r>
              <a:rPr lang="en-US" dirty="0" smtClean="0"/>
              <a:t>NAFLD or NASH and obesity</a:t>
            </a: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336125" y="1498220"/>
            <a:ext cx="7580709" cy="4319890"/>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45674236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62457" y="1737360"/>
            <a:ext cx="9993223" cy="3472691"/>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196973117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3985" y="1550505"/>
            <a:ext cx="10584990" cy="3691076"/>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27418577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Obesity medications</a:t>
            </a:r>
          </a:p>
        </p:txBody>
      </p:sp>
      <p:sp>
        <p:nvSpPr>
          <p:cNvPr id="4" name="Content Placeholder 3"/>
          <p:cNvSpPr>
            <a:spLocks noGrp="1"/>
          </p:cNvSpPr>
          <p:nvPr>
            <p:ph sz="half" idx="2"/>
          </p:nvPr>
        </p:nvSpPr>
        <p:spPr>
          <a:xfrm>
            <a:off x="1097280" y="1865067"/>
            <a:ext cx="10058400" cy="3531391"/>
          </a:xfrm>
        </p:spPr>
        <p:txBody>
          <a:bodyPr>
            <a:normAutofit fontScale="92500" lnSpcReduction="20000"/>
          </a:bodyPr>
          <a:lstStyle/>
          <a:p>
            <a:pPr lvl="1"/>
            <a:r>
              <a:rPr lang="en-US" dirty="0"/>
              <a:t>Medications approved for the chronic treatment of obesity </a:t>
            </a:r>
            <a:r>
              <a:rPr lang="en-US" dirty="0" smtClean="0"/>
              <a:t>include:</a:t>
            </a:r>
          </a:p>
          <a:p>
            <a:pPr marL="910368" lvl="1" indent="-457200">
              <a:buFont typeface="Courier New" charset="0"/>
              <a:buChar char="o"/>
            </a:pPr>
            <a:r>
              <a:rPr lang="en-US" dirty="0" smtClean="0"/>
              <a:t> </a:t>
            </a:r>
            <a:r>
              <a:rPr lang="en-US" dirty="0"/>
              <a:t>the centrally acting oral combinations </a:t>
            </a:r>
            <a:r>
              <a:rPr lang="en-US" dirty="0" smtClean="0"/>
              <a:t>phentermine/</a:t>
            </a:r>
            <a:r>
              <a:rPr lang="en-US" dirty="0" err="1" smtClean="0"/>
              <a:t>topiramate</a:t>
            </a:r>
            <a:r>
              <a:rPr lang="en-US" dirty="0" smtClean="0"/>
              <a:t> </a:t>
            </a:r>
            <a:r>
              <a:rPr lang="en-US" dirty="0"/>
              <a:t>ER </a:t>
            </a:r>
            <a:endParaRPr lang="en-US" dirty="0" smtClean="0"/>
          </a:p>
          <a:p>
            <a:pPr marL="910368" lvl="1" indent="-457200">
              <a:buFont typeface="Courier New" charset="0"/>
              <a:buChar char="o"/>
            </a:pPr>
            <a:r>
              <a:rPr lang="en-US" dirty="0" smtClean="0"/>
              <a:t>naltrexone/bupropion </a:t>
            </a:r>
            <a:r>
              <a:rPr lang="en-US" dirty="0"/>
              <a:t>ER, </a:t>
            </a:r>
            <a:endParaRPr lang="en-US" dirty="0" smtClean="0"/>
          </a:p>
          <a:p>
            <a:pPr marL="910368" lvl="1" indent="-457200">
              <a:buFont typeface="Courier New" charset="0"/>
              <a:buChar char="o"/>
            </a:pPr>
            <a:r>
              <a:rPr lang="en-US" dirty="0" smtClean="0"/>
              <a:t>the </a:t>
            </a:r>
            <a:r>
              <a:rPr lang="en-US" dirty="0"/>
              <a:t>oral lipase inhibitor orlistat, </a:t>
            </a:r>
            <a:endParaRPr lang="en-US" dirty="0" smtClean="0"/>
          </a:p>
          <a:p>
            <a:pPr marL="910368" lvl="1" indent="-457200">
              <a:buFont typeface="Courier New" charset="0"/>
              <a:buChar char="o"/>
            </a:pPr>
            <a:r>
              <a:rPr lang="en-US" dirty="0" smtClean="0"/>
              <a:t>and </a:t>
            </a:r>
            <a:r>
              <a:rPr lang="en-US" dirty="0"/>
              <a:t>subcutaneous GLP-1 receptor agonists </a:t>
            </a:r>
            <a:r>
              <a:rPr lang="en-US" dirty="0" err="1" smtClean="0"/>
              <a:t>liraglutide</a:t>
            </a:r>
            <a:r>
              <a:rPr lang="en-US" dirty="0" smtClean="0"/>
              <a:t> </a:t>
            </a:r>
            <a:r>
              <a:rPr lang="en-US" dirty="0"/>
              <a:t>(titrated up to 3 mg daily) and </a:t>
            </a:r>
            <a:r>
              <a:rPr lang="en-US" dirty="0" err="1"/>
              <a:t>semaglutide</a:t>
            </a:r>
            <a:r>
              <a:rPr lang="en-US" dirty="0"/>
              <a:t> (titrated up to 2.4 mg weekly</a:t>
            </a:r>
            <a:r>
              <a:rPr lang="en-US" dirty="0" smtClean="0"/>
              <a:t>).</a:t>
            </a:r>
          </a:p>
          <a:p>
            <a:pPr lvl="1"/>
            <a:endParaRPr lang="en-US" dirty="0"/>
          </a:p>
          <a:p>
            <a:pPr lvl="1"/>
            <a:r>
              <a:rPr lang="en-US" dirty="0"/>
              <a:t>Obesity medications </a:t>
            </a:r>
            <a:r>
              <a:rPr lang="en-US" dirty="0" smtClean="0"/>
              <a:t>are </a:t>
            </a:r>
            <a:r>
              <a:rPr lang="en-US" dirty="0"/>
              <a:t>approved by the FDA for chronic weight management for individuals with a BMI of </a:t>
            </a:r>
            <a:r>
              <a:rPr lang="en-US" dirty="0" smtClean="0"/>
              <a:t>&gt;30 </a:t>
            </a:r>
            <a:r>
              <a:rPr lang="en-US" dirty="0"/>
              <a:t>kg/m2 or those with a BMI of 27 to 29.9 kg/m2 and at least 1 weight-related complication. </a:t>
            </a:r>
          </a:p>
          <a:p>
            <a:pPr lvl="1"/>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pt-BR" dirty="0"/>
              <a:t>Gastroenterology. 2018;154(5):1309e1319.e7. </a:t>
            </a:r>
            <a:endParaRPr lang="pt-BR" dirty="0">
              <a:effectLst/>
            </a:endParaRPr>
          </a:p>
        </p:txBody>
      </p:sp>
    </p:spTree>
    <p:extLst>
      <p:ext uri="{BB962C8B-B14F-4D97-AF65-F5344CB8AC3E}">
        <p14:creationId xmlns:p14="http://schemas.microsoft.com/office/powerpoint/2010/main" val="41588145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531391"/>
          </a:xfrm>
        </p:spPr>
        <p:txBody>
          <a:bodyPr>
            <a:normAutofit lnSpcReduction="10000"/>
          </a:bodyPr>
          <a:lstStyle/>
          <a:p>
            <a:pPr lvl="1"/>
            <a:r>
              <a:rPr lang="en-US" dirty="0"/>
              <a:t>Early response to therapy is a key predictor of long-term success</a:t>
            </a:r>
            <a:r>
              <a:rPr lang="en-US" dirty="0" smtClean="0"/>
              <a:t>,</a:t>
            </a:r>
          </a:p>
          <a:p>
            <a:pPr lvl="1"/>
            <a:endParaRPr lang="en-US" dirty="0" smtClean="0"/>
          </a:p>
          <a:p>
            <a:pPr lvl="1"/>
            <a:r>
              <a:rPr lang="en-US" dirty="0" smtClean="0"/>
              <a:t>and </a:t>
            </a:r>
            <a:r>
              <a:rPr lang="en-US" dirty="0"/>
              <a:t>the medications should be continued if 5% weight loss has been achieved within 3 months of using the full dose of medication. </a:t>
            </a:r>
            <a:endParaRPr lang="en-US" dirty="0" smtClean="0"/>
          </a:p>
          <a:p>
            <a:pPr lvl="1"/>
            <a:endParaRPr lang="en-US" dirty="0" smtClean="0"/>
          </a:p>
          <a:p>
            <a:pPr lvl="1"/>
            <a:r>
              <a:rPr lang="en-US" dirty="0" smtClean="0"/>
              <a:t>The </a:t>
            </a:r>
            <a:r>
              <a:rPr lang="en-US" dirty="0"/>
              <a:t>amount of weight loss anticipated from obesity medications is greater than 10% or more of body weight and is associated with cardiometabolic and T2D risk reduction, if the early 3-month efficacy threshold is </a:t>
            </a:r>
            <a:r>
              <a:rPr lang="en-US" dirty="0" smtClean="0"/>
              <a:t>achieved </a:t>
            </a:r>
            <a:endParaRPr lang="en-US" dirty="0"/>
          </a:p>
          <a:p>
            <a:pPr lvl="1"/>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Obesity (Silver Spring). 2016;24(11):2278e2288. </a:t>
            </a:r>
            <a:endParaRPr lang="en-US" dirty="0">
              <a:effectLst/>
            </a:endParaRPr>
          </a:p>
        </p:txBody>
      </p:sp>
    </p:spTree>
    <p:extLst>
      <p:ext uri="{BB962C8B-B14F-4D97-AF65-F5344CB8AC3E}">
        <p14:creationId xmlns:p14="http://schemas.microsoft.com/office/powerpoint/2010/main" val="158277785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GLP 1</a:t>
            </a:r>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r>
              <a:rPr lang="en-US" dirty="0"/>
              <a:t>Available data come from a 48-week pilot study (n 1⁄4 52) with </a:t>
            </a:r>
            <a:r>
              <a:rPr lang="en-US" dirty="0" err="1"/>
              <a:t>liraglutide</a:t>
            </a:r>
            <a:r>
              <a:rPr lang="en-US" dirty="0"/>
              <a:t> and a larger study (n 1⁄4 320) with </a:t>
            </a:r>
            <a:r>
              <a:rPr lang="en-US" dirty="0" err="1"/>
              <a:t>semaglutide</a:t>
            </a:r>
            <a:r>
              <a:rPr lang="en-US" dirty="0"/>
              <a:t> for 72 weeks,</a:t>
            </a:r>
            <a:r>
              <a:rPr lang="en-US" sz="800" dirty="0"/>
              <a:t>99 </a:t>
            </a:r>
            <a:r>
              <a:rPr lang="en-US" dirty="0"/>
              <a:t>as </a:t>
            </a:r>
            <a:r>
              <a:rPr lang="en-US" dirty="0" smtClean="0"/>
              <a:t>discussed </a:t>
            </a:r>
            <a:r>
              <a:rPr lang="en-US" dirty="0"/>
              <a:t>earlier, and recently summarized in 2 narrative reviews.</a:t>
            </a:r>
            <a:r>
              <a:rPr lang="en-US" sz="800" dirty="0"/>
              <a:t>286,287 </a:t>
            </a:r>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is-IS" dirty="0"/>
              <a:t>J Clin Endocrinol Metab. 2022;107(1):29e38. </a:t>
            </a:r>
          </a:p>
        </p:txBody>
      </p:sp>
    </p:spTree>
    <p:extLst>
      <p:ext uri="{BB962C8B-B14F-4D97-AF65-F5344CB8AC3E}">
        <p14:creationId xmlns:p14="http://schemas.microsoft.com/office/powerpoint/2010/main" val="197260192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orlistat </a:t>
            </a:r>
          </a:p>
        </p:txBody>
      </p:sp>
      <p:sp>
        <p:nvSpPr>
          <p:cNvPr id="4" name="Content Placeholder 3"/>
          <p:cNvSpPr>
            <a:spLocks noGrp="1"/>
          </p:cNvSpPr>
          <p:nvPr>
            <p:ph sz="half" idx="2"/>
          </p:nvPr>
        </p:nvSpPr>
        <p:spPr>
          <a:xfrm>
            <a:off x="1097280" y="1865067"/>
            <a:ext cx="10058400" cy="3531391"/>
          </a:xfrm>
        </p:spPr>
        <p:txBody>
          <a:bodyPr>
            <a:normAutofit/>
          </a:bodyPr>
          <a:lstStyle/>
          <a:p>
            <a:r>
              <a:rPr lang="en-US" dirty="0"/>
              <a:t>A recent meta-analysis </a:t>
            </a:r>
            <a:endParaRPr lang="en-US" dirty="0" smtClean="0"/>
          </a:p>
          <a:p>
            <a:r>
              <a:rPr lang="en-US" dirty="0" smtClean="0"/>
              <a:t>including </a:t>
            </a:r>
            <a:r>
              <a:rPr lang="en-US" dirty="0"/>
              <a:t>3 RCTs and 4 single-arm trials </a:t>
            </a:r>
            <a:endParaRPr lang="en-US" dirty="0" smtClean="0"/>
          </a:p>
          <a:p>
            <a:r>
              <a:rPr lang="en-US" dirty="0" smtClean="0"/>
              <a:t>of </a:t>
            </a:r>
            <a:r>
              <a:rPr lang="en-US" dirty="0"/>
              <a:t>330 </a:t>
            </a:r>
            <a:r>
              <a:rPr lang="en-US" dirty="0" smtClean="0"/>
              <a:t>participants </a:t>
            </a:r>
            <a:r>
              <a:rPr lang="en-US" dirty="0"/>
              <a:t>with NAFLD or NASH </a:t>
            </a:r>
            <a:endParaRPr lang="en-US" dirty="0" smtClean="0"/>
          </a:p>
          <a:p>
            <a:r>
              <a:rPr lang="en-US" dirty="0" smtClean="0"/>
              <a:t>concluded </a:t>
            </a:r>
            <a:r>
              <a:rPr lang="en-US" dirty="0"/>
              <a:t>that orlistat reduced the aminotransferase levels in persons with NAFLD but failed to improve liver histology in NASH</a:t>
            </a:r>
            <a:r>
              <a:rPr lang="en-US" dirty="0" smtClean="0"/>
              <a:t>.</a:t>
            </a:r>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is-IS" dirty="0"/>
              <a:t>Biomed </a:t>
            </a:r>
            <a:r>
              <a:rPr lang="is-IS" dirty="0" smtClean="0"/>
              <a:t>Rep</a:t>
            </a:r>
            <a:r>
              <a:rPr lang="is-IS" dirty="0"/>
              <a:t>. 2018;9(1):90e96. </a:t>
            </a:r>
          </a:p>
        </p:txBody>
      </p:sp>
    </p:spTree>
    <p:extLst>
      <p:ext uri="{BB962C8B-B14F-4D97-AF65-F5344CB8AC3E}">
        <p14:creationId xmlns:p14="http://schemas.microsoft.com/office/powerpoint/2010/main" val="1668129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763639"/>
            <a:ext cx="10058400" cy="1450757"/>
          </a:xfrm>
        </p:spPr>
        <p:txBody>
          <a:bodyPr/>
          <a:lstStyle/>
          <a:p>
            <a:r>
              <a:rPr lang="en-US" dirty="0" smtClean="0"/>
              <a:t>Complications</a:t>
            </a:r>
            <a:endParaRPr lang="en-US" dirty="0"/>
          </a:p>
        </p:txBody>
      </p:sp>
      <p:sp>
        <p:nvSpPr>
          <p:cNvPr id="3" name="Text Placeholder 2"/>
          <p:cNvSpPr>
            <a:spLocks noGrp="1"/>
          </p:cNvSpPr>
          <p:nvPr>
            <p:ph type="body" idx="1"/>
          </p:nvPr>
        </p:nvSpPr>
        <p:spPr>
          <a:xfrm>
            <a:off x="1097280" y="3263785"/>
            <a:ext cx="4937760" cy="736282"/>
          </a:xfrm>
        </p:spPr>
        <p:txBody>
          <a:bodyPr/>
          <a:lstStyle/>
          <a:p>
            <a:endParaRPr lang="en-US" dirty="0"/>
          </a:p>
        </p:txBody>
      </p:sp>
      <p:sp>
        <p:nvSpPr>
          <p:cNvPr id="4" name="Content Placeholder 3"/>
          <p:cNvSpPr>
            <a:spLocks noGrp="1"/>
          </p:cNvSpPr>
          <p:nvPr>
            <p:ph sz="half" idx="2"/>
          </p:nvPr>
        </p:nvSpPr>
        <p:spPr>
          <a:xfrm>
            <a:off x="1097280" y="4014952"/>
            <a:ext cx="4937760" cy="1945582"/>
          </a:xfrm>
        </p:spPr>
        <p:txBody>
          <a:bodyPr/>
          <a:lstStyle/>
          <a:p>
            <a:endParaRPr lang="en-US"/>
          </a:p>
        </p:txBody>
      </p:sp>
      <p:sp>
        <p:nvSpPr>
          <p:cNvPr id="5" name="Text Placeholder 4"/>
          <p:cNvSpPr>
            <a:spLocks noGrp="1"/>
          </p:cNvSpPr>
          <p:nvPr>
            <p:ph type="body" sz="quarter" idx="3"/>
          </p:nvPr>
        </p:nvSpPr>
        <p:spPr>
          <a:xfrm>
            <a:off x="6217920" y="3307826"/>
            <a:ext cx="4937760" cy="736282"/>
          </a:xfrm>
        </p:spPr>
        <p:txBody>
          <a:bodyPr/>
          <a:lstStyle/>
          <a:p>
            <a:endParaRPr lang="en-US"/>
          </a:p>
        </p:txBody>
      </p:sp>
      <p:sp>
        <p:nvSpPr>
          <p:cNvPr id="6" name="Content Placeholder 5"/>
          <p:cNvSpPr>
            <a:spLocks noGrp="1"/>
          </p:cNvSpPr>
          <p:nvPr>
            <p:ph sz="quarter" idx="4"/>
          </p:nvPr>
        </p:nvSpPr>
        <p:spPr>
          <a:xfrm>
            <a:off x="6217920" y="4014952"/>
            <a:ext cx="4937760" cy="1945582"/>
          </a:xfrm>
        </p:spPr>
        <p:txBody>
          <a:bodyPr/>
          <a:lstStyle/>
          <a:p>
            <a:endParaRPr lang="en-US"/>
          </a:p>
        </p:txBody>
      </p:sp>
    </p:spTree>
    <p:extLst>
      <p:ext uri="{BB962C8B-B14F-4D97-AF65-F5344CB8AC3E}">
        <p14:creationId xmlns:p14="http://schemas.microsoft.com/office/powerpoint/2010/main" val="210489557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Phentermine/</a:t>
            </a:r>
            <a:r>
              <a:rPr lang="en-US" dirty="0" err="1"/>
              <a:t>topiramate</a:t>
            </a:r>
            <a:r>
              <a:rPr lang="en-US" dirty="0"/>
              <a:t> ER</a:t>
            </a:r>
          </a:p>
        </p:txBody>
      </p:sp>
      <p:sp>
        <p:nvSpPr>
          <p:cNvPr id="4" name="Content Placeholder 3"/>
          <p:cNvSpPr>
            <a:spLocks noGrp="1"/>
          </p:cNvSpPr>
          <p:nvPr>
            <p:ph sz="half" idx="2"/>
          </p:nvPr>
        </p:nvSpPr>
        <p:spPr>
          <a:xfrm>
            <a:off x="1097280" y="1865067"/>
            <a:ext cx="10058400" cy="3531391"/>
          </a:xfrm>
        </p:spPr>
        <p:txBody>
          <a:bodyPr>
            <a:normAutofit/>
          </a:bodyPr>
          <a:lstStyle/>
          <a:p>
            <a:pPr lvl="1"/>
            <a:r>
              <a:rPr lang="en-US" dirty="0" smtClean="0"/>
              <a:t>Phentermine/</a:t>
            </a:r>
            <a:r>
              <a:rPr lang="en-US" dirty="0" err="1" smtClean="0"/>
              <a:t>topiramate</a:t>
            </a:r>
            <a:r>
              <a:rPr lang="en-US" dirty="0" smtClean="0"/>
              <a:t> </a:t>
            </a:r>
            <a:r>
              <a:rPr lang="en-US" dirty="0"/>
              <a:t>ER has been shown to </a:t>
            </a:r>
            <a:endParaRPr lang="en-US" dirty="0" smtClean="0"/>
          </a:p>
          <a:p>
            <a:pPr lvl="1"/>
            <a:r>
              <a:rPr lang="en-US" dirty="0" smtClean="0"/>
              <a:t>delay </a:t>
            </a:r>
            <a:r>
              <a:rPr lang="en-US" dirty="0"/>
              <a:t>progression to T2D in those at high cardiometabolic risk (MetS or prediabetes), </a:t>
            </a:r>
            <a:endParaRPr lang="en-US" dirty="0" smtClean="0"/>
          </a:p>
          <a:p>
            <a:pPr lvl="1"/>
            <a:r>
              <a:rPr lang="en-US" dirty="0" smtClean="0"/>
              <a:t>improve </a:t>
            </a:r>
            <a:r>
              <a:rPr lang="en-US" dirty="0"/>
              <a:t>glycemic control with weight loss in T2D, </a:t>
            </a:r>
            <a:endParaRPr lang="en-US" dirty="0" smtClean="0"/>
          </a:p>
          <a:p>
            <a:pPr lvl="1"/>
            <a:r>
              <a:rPr lang="en-US" dirty="0" smtClean="0"/>
              <a:t>and </a:t>
            </a:r>
            <a:r>
              <a:rPr lang="en-US" dirty="0"/>
              <a:t>improve lipids and </a:t>
            </a:r>
            <a:endParaRPr lang="en-US" dirty="0" smtClean="0"/>
          </a:p>
          <a:p>
            <a:pPr lvl="1"/>
            <a:r>
              <a:rPr lang="en-US" dirty="0" smtClean="0"/>
              <a:t>blood </a:t>
            </a:r>
            <a:r>
              <a:rPr lang="en-US" dirty="0"/>
              <a:t>pressure </a:t>
            </a:r>
            <a:endParaRPr lang="en-US" dirty="0" smtClean="0"/>
          </a:p>
          <a:p>
            <a:pPr lvl="1"/>
            <a:r>
              <a:rPr lang="en-US" dirty="0" smtClean="0"/>
              <a:t>with </a:t>
            </a:r>
            <a:r>
              <a:rPr lang="en-US" dirty="0"/>
              <a:t>significant improvement in car- </a:t>
            </a:r>
            <a:r>
              <a:rPr lang="en-US" dirty="0" err="1"/>
              <a:t>diometabolic</a:t>
            </a:r>
            <a:r>
              <a:rPr lang="en-US" dirty="0"/>
              <a:t> parameters</a:t>
            </a:r>
            <a:r>
              <a:rPr lang="en-US" dirty="0" smtClean="0"/>
              <a:t>.  </a:t>
            </a:r>
            <a:endParaRPr lang="en-US" dirty="0"/>
          </a:p>
          <a:p>
            <a:pPr lvl="1"/>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nb-NO" dirty="0"/>
              <a:t>Diabetes </a:t>
            </a:r>
            <a:r>
              <a:rPr lang="nb-NO" dirty="0" smtClean="0"/>
              <a:t>Care</a:t>
            </a:r>
            <a:r>
              <a:rPr lang="nb-NO" dirty="0"/>
              <a:t>. 2017;40(7):856e862. </a:t>
            </a:r>
          </a:p>
        </p:txBody>
      </p:sp>
    </p:spTree>
    <p:extLst>
      <p:ext uri="{BB962C8B-B14F-4D97-AF65-F5344CB8AC3E}">
        <p14:creationId xmlns:p14="http://schemas.microsoft.com/office/powerpoint/2010/main" val="111775409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Liraglutide</a:t>
            </a:r>
          </a:p>
        </p:txBody>
      </p:sp>
      <p:sp>
        <p:nvSpPr>
          <p:cNvPr id="4" name="Content Placeholder 3"/>
          <p:cNvSpPr>
            <a:spLocks noGrp="1"/>
          </p:cNvSpPr>
          <p:nvPr>
            <p:ph sz="half" idx="2"/>
          </p:nvPr>
        </p:nvSpPr>
        <p:spPr>
          <a:xfrm>
            <a:off x="1097280" y="1865067"/>
            <a:ext cx="10058400" cy="3531391"/>
          </a:xfrm>
        </p:spPr>
        <p:txBody>
          <a:bodyPr>
            <a:normAutofit/>
          </a:bodyPr>
          <a:lstStyle/>
          <a:p>
            <a:r>
              <a:rPr lang="en-US" dirty="0" err="1" smtClean="0"/>
              <a:t>liraglutide</a:t>
            </a:r>
            <a:r>
              <a:rPr lang="en-US" dirty="0" smtClean="0"/>
              <a:t> </a:t>
            </a:r>
            <a:r>
              <a:rPr lang="en-US" dirty="0"/>
              <a:t>reduced the HR for the composite major adverse cardiovascular event (MACE) outcome by 13%.</a:t>
            </a:r>
            <a:r>
              <a:rPr lang="en-US" sz="800" dirty="0"/>
              <a:t>319 </a:t>
            </a:r>
            <a:endParaRPr lang="en-US" sz="800" dirty="0" smtClean="0"/>
          </a:p>
          <a:p>
            <a:r>
              <a:rPr lang="en-US" dirty="0" smtClean="0"/>
              <a:t>A </a:t>
            </a:r>
            <a:r>
              <a:rPr lang="en-US" dirty="0"/>
              <a:t>CV outcome trial has not been performed for </a:t>
            </a:r>
            <a:r>
              <a:rPr lang="en-US" dirty="0" err="1"/>
              <a:t>liraglutide</a:t>
            </a:r>
            <a:r>
              <a:rPr lang="en-US" dirty="0"/>
              <a:t> 3 mg in persons with obesity, although clinicians can be reassured by </a:t>
            </a:r>
            <a:r>
              <a:rPr lang="en-US" dirty="0" err="1"/>
              <a:t>cardioprotection</a:t>
            </a:r>
            <a:r>
              <a:rPr lang="en-US" dirty="0"/>
              <a:t> demonstrated in the </a:t>
            </a:r>
            <a:r>
              <a:rPr lang="en-US" dirty="0" smtClean="0"/>
              <a:t>Liraglutide </a:t>
            </a:r>
            <a:r>
              <a:rPr lang="en-US" dirty="0"/>
              <a:t>Effect and Action in Diabetes: Evaluation of </a:t>
            </a:r>
            <a:r>
              <a:rPr lang="en-US" dirty="0" smtClean="0"/>
              <a:t>Cardiovascular </a:t>
            </a:r>
            <a:r>
              <a:rPr lang="en-US" dirty="0"/>
              <a:t>Outcome Results trial for </a:t>
            </a:r>
            <a:r>
              <a:rPr lang="en-US" dirty="0" err="1"/>
              <a:t>liraglutide</a:t>
            </a:r>
            <a:r>
              <a:rPr lang="en-US" dirty="0"/>
              <a:t> 1.8 mg in those with T2D.</a:t>
            </a:r>
            <a:r>
              <a:rPr lang="en-US" sz="800" dirty="0"/>
              <a:t>319 </a:t>
            </a:r>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nb-NO" dirty="0"/>
              <a:t>N </a:t>
            </a:r>
            <a:r>
              <a:rPr lang="nb-NO" dirty="0" err="1"/>
              <a:t>Engl</a:t>
            </a:r>
            <a:r>
              <a:rPr lang="nb-NO" dirty="0"/>
              <a:t> J Med. 2016;375(4):311e322. </a:t>
            </a:r>
          </a:p>
        </p:txBody>
      </p:sp>
    </p:spTree>
    <p:extLst>
      <p:ext uri="{BB962C8B-B14F-4D97-AF65-F5344CB8AC3E}">
        <p14:creationId xmlns:p14="http://schemas.microsoft.com/office/powerpoint/2010/main" val="32968033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Semaglutide</a:t>
            </a:r>
          </a:p>
        </p:txBody>
      </p:sp>
      <p:sp>
        <p:nvSpPr>
          <p:cNvPr id="4" name="Content Placeholder 3"/>
          <p:cNvSpPr>
            <a:spLocks noGrp="1"/>
          </p:cNvSpPr>
          <p:nvPr>
            <p:ph sz="half" idx="2"/>
          </p:nvPr>
        </p:nvSpPr>
        <p:spPr>
          <a:xfrm>
            <a:off x="1097280" y="1865067"/>
            <a:ext cx="10058400" cy="3531391"/>
          </a:xfrm>
        </p:spPr>
        <p:txBody>
          <a:bodyPr>
            <a:normAutofit/>
          </a:bodyPr>
          <a:lstStyle/>
          <a:p>
            <a:r>
              <a:rPr lang="en-US" dirty="0"/>
              <a:t>Semaglutide reduces the risk of MACEs </a:t>
            </a:r>
            <a:endParaRPr lang="en-US" dirty="0" smtClean="0"/>
          </a:p>
          <a:p>
            <a:r>
              <a:rPr lang="en-US" dirty="0" smtClean="0"/>
              <a:t>supported </a:t>
            </a:r>
            <a:r>
              <a:rPr lang="en-US" dirty="0"/>
              <a:t>by findings in the Trial to Evaluate Cardiovascular and Other Long- term Outcomes with Semaglutide in Subjects with Type 2 </a:t>
            </a:r>
            <a:r>
              <a:rPr lang="en-US" dirty="0" smtClean="0"/>
              <a:t>Diabetes </a:t>
            </a:r>
            <a:r>
              <a:rPr lang="en-US" dirty="0"/>
              <a:t>CV outcome trial </a:t>
            </a:r>
            <a:endParaRPr lang="en-US" dirty="0" smtClean="0"/>
          </a:p>
          <a:p>
            <a:r>
              <a:rPr lang="en-US" dirty="0" smtClean="0"/>
              <a:t>that </a:t>
            </a:r>
            <a:r>
              <a:rPr lang="en-US" dirty="0"/>
              <a:t>enrolled persons with T2D and established CVD and/or CKD,</a:t>
            </a:r>
            <a:r>
              <a:rPr lang="en-US" sz="800" dirty="0"/>
              <a:t>320 </a:t>
            </a:r>
            <a:endParaRPr lang="en-US" sz="800" dirty="0" smtClean="0"/>
          </a:p>
          <a:p>
            <a:r>
              <a:rPr lang="en-US" dirty="0" smtClean="0"/>
              <a:t>where </a:t>
            </a:r>
            <a:r>
              <a:rPr lang="en-US" dirty="0"/>
              <a:t>it significantly reduced MACE by 26% compared with placebo. </a:t>
            </a:r>
          </a:p>
        </p:txBody>
      </p:sp>
      <p:sp>
        <p:nvSpPr>
          <p:cNvPr id="5" name="Text Placeholder 4"/>
          <p:cNvSpPr>
            <a:spLocks noGrp="1"/>
          </p:cNvSpPr>
          <p:nvPr>
            <p:ph type="body" sz="quarter" idx="3"/>
          </p:nvPr>
        </p:nvSpPr>
        <p:spPr>
          <a:xfrm>
            <a:off x="1097280" y="5818110"/>
            <a:ext cx="10058400" cy="736282"/>
          </a:xfrm>
        </p:spPr>
        <p:txBody>
          <a:bodyPr>
            <a:normAutofit/>
          </a:bodyPr>
          <a:lstStyle/>
          <a:p>
            <a:r>
              <a:rPr lang="is-IS" dirty="0"/>
              <a:t>N Engl J Med. 2017;376(9):891e892. </a:t>
            </a:r>
          </a:p>
        </p:txBody>
      </p:sp>
    </p:spTree>
    <p:extLst>
      <p:ext uri="{BB962C8B-B14F-4D97-AF65-F5344CB8AC3E}">
        <p14:creationId xmlns:p14="http://schemas.microsoft.com/office/powerpoint/2010/main" val="158795460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837108"/>
            <a:ext cx="10058400" cy="1450757"/>
          </a:xfrm>
        </p:spPr>
        <p:txBody>
          <a:bodyPr/>
          <a:lstStyle/>
          <a:p>
            <a:r>
              <a:rPr lang="en-US" dirty="0" smtClean="0"/>
              <a:t>Bariatric surgery</a:t>
            </a:r>
            <a:endParaRPr lang="en-US" dirty="0"/>
          </a:p>
        </p:txBody>
      </p:sp>
      <p:sp>
        <p:nvSpPr>
          <p:cNvPr id="4" name="Content Placeholder 3"/>
          <p:cNvSpPr>
            <a:spLocks noGrp="1"/>
          </p:cNvSpPr>
          <p:nvPr>
            <p:ph sz="half" idx="2"/>
          </p:nvPr>
        </p:nvSpPr>
        <p:spPr>
          <a:xfrm>
            <a:off x="991263" y="3428824"/>
            <a:ext cx="10058400" cy="3531391"/>
          </a:xfrm>
        </p:spPr>
        <p:txBody>
          <a:bodyPr>
            <a:normAutofit/>
          </a:bodyPr>
          <a:lstStyle/>
          <a:p>
            <a:pPr lvl="1"/>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endParaRPr lang="en-US" dirty="0"/>
          </a:p>
        </p:txBody>
      </p:sp>
    </p:spTree>
    <p:extLst>
      <p:ext uri="{BB962C8B-B14F-4D97-AF65-F5344CB8AC3E}">
        <p14:creationId xmlns:p14="http://schemas.microsoft.com/office/powerpoint/2010/main" val="181957603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93190" y="286603"/>
            <a:ext cx="8466580" cy="5279897"/>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21891646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59302" y="1996387"/>
            <a:ext cx="9896378" cy="3562696"/>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155935424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531391"/>
          </a:xfrm>
        </p:spPr>
        <p:txBody>
          <a:bodyPr>
            <a:normAutofit fontScale="92500" lnSpcReduction="20000"/>
          </a:bodyPr>
          <a:lstStyle/>
          <a:p>
            <a:pPr lvl="1"/>
            <a:r>
              <a:rPr lang="en-US" dirty="0"/>
              <a:t>A </a:t>
            </a:r>
            <a:r>
              <a:rPr lang="en-US" dirty="0" smtClean="0"/>
              <a:t>systematic </a:t>
            </a:r>
            <a:r>
              <a:rPr lang="en-US" dirty="0"/>
              <a:t>review and meta-analysis of 32 studies </a:t>
            </a:r>
            <a:endParaRPr lang="en-US" dirty="0" smtClean="0"/>
          </a:p>
          <a:p>
            <a:pPr lvl="1"/>
            <a:r>
              <a:rPr lang="en-US" dirty="0" smtClean="0"/>
              <a:t>of </a:t>
            </a:r>
            <a:r>
              <a:rPr lang="en-US" dirty="0"/>
              <a:t>persons undergoing bariatric surgery, </a:t>
            </a:r>
            <a:endParaRPr lang="en-US" dirty="0" smtClean="0"/>
          </a:p>
          <a:p>
            <a:pPr lvl="1"/>
            <a:r>
              <a:rPr lang="en-US" dirty="0" smtClean="0"/>
              <a:t>including </a:t>
            </a:r>
            <a:r>
              <a:rPr lang="en-US" dirty="0"/>
              <a:t>3093 liver biopsies obtained during and after bariatric surgery, </a:t>
            </a:r>
            <a:endParaRPr lang="en-US" dirty="0" smtClean="0"/>
          </a:p>
          <a:p>
            <a:pPr lvl="1"/>
            <a:r>
              <a:rPr lang="en-US" dirty="0" smtClean="0"/>
              <a:t>66</a:t>
            </a:r>
            <a:r>
              <a:rPr lang="en-US" dirty="0"/>
              <a:t>% had complete resolution of steatosis, </a:t>
            </a:r>
            <a:endParaRPr lang="en-US" dirty="0" smtClean="0"/>
          </a:p>
          <a:p>
            <a:pPr lvl="1"/>
            <a:r>
              <a:rPr lang="en-US" dirty="0" smtClean="0"/>
              <a:t>resolution </a:t>
            </a:r>
            <a:r>
              <a:rPr lang="en-US" dirty="0"/>
              <a:t>of </a:t>
            </a:r>
            <a:r>
              <a:rPr lang="en-US" dirty="0" smtClean="0"/>
              <a:t>inflammation</a:t>
            </a:r>
            <a:r>
              <a:rPr lang="en-US" dirty="0"/>
              <a:t> 50%</a:t>
            </a:r>
            <a:r>
              <a:rPr lang="en-US" dirty="0" smtClean="0"/>
              <a:t> </a:t>
            </a:r>
          </a:p>
          <a:p>
            <a:pPr lvl="1"/>
            <a:r>
              <a:rPr lang="en-US" dirty="0" smtClean="0"/>
              <a:t>resolution </a:t>
            </a:r>
            <a:r>
              <a:rPr lang="en-US" dirty="0"/>
              <a:t>of </a:t>
            </a:r>
            <a:r>
              <a:rPr lang="en-US" dirty="0" smtClean="0"/>
              <a:t>ballooning 76%</a:t>
            </a:r>
          </a:p>
          <a:p>
            <a:pPr lvl="1"/>
            <a:r>
              <a:rPr lang="en-US" dirty="0" smtClean="0"/>
              <a:t>fibrosis </a:t>
            </a:r>
            <a:r>
              <a:rPr lang="en-US" dirty="0"/>
              <a:t>improved in 40% of </a:t>
            </a:r>
            <a:r>
              <a:rPr lang="en-US" dirty="0" smtClean="0"/>
              <a:t>individuals</a:t>
            </a:r>
            <a:r>
              <a:rPr lang="en-US" dirty="0"/>
              <a:t>, </a:t>
            </a:r>
            <a:endParaRPr lang="en-US" dirty="0" smtClean="0"/>
          </a:p>
          <a:p>
            <a:pPr lvl="1"/>
            <a:r>
              <a:rPr lang="en-US" dirty="0" smtClean="0"/>
              <a:t>fibrosis </a:t>
            </a:r>
            <a:r>
              <a:rPr lang="en-US" dirty="0"/>
              <a:t>worsened in approximately 12%. </a:t>
            </a:r>
            <a:endParaRPr lang="en-US" dirty="0" smtClean="0"/>
          </a:p>
          <a:p>
            <a:pPr lvl="1"/>
            <a:r>
              <a:rPr lang="en-US" dirty="0" smtClean="0"/>
              <a:t>Of </a:t>
            </a:r>
            <a:r>
              <a:rPr lang="en-US" dirty="0"/>
              <a:t>note, the overall quality of the individual studies included was low</a:t>
            </a:r>
            <a:r>
              <a:rPr lang="en-US" dirty="0" smtClean="0"/>
              <a:t>.</a:t>
            </a:r>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pt-BR" dirty="0" err="1"/>
              <a:t>Clin</a:t>
            </a:r>
            <a:r>
              <a:rPr lang="pt-BR" dirty="0"/>
              <a:t> </a:t>
            </a:r>
            <a:r>
              <a:rPr lang="pt-BR" dirty="0" err="1"/>
              <a:t>Gastroenterol</a:t>
            </a:r>
            <a:r>
              <a:rPr lang="pt-BR" dirty="0"/>
              <a:t> </a:t>
            </a:r>
            <a:r>
              <a:rPr lang="pt-BR" dirty="0" err="1"/>
              <a:t>Hepatol</a:t>
            </a:r>
            <a:r>
              <a:rPr lang="pt-BR" dirty="0"/>
              <a:t>. 2019;17(6):1040e1060.e11. </a:t>
            </a:r>
          </a:p>
        </p:txBody>
      </p:sp>
    </p:spTree>
    <p:extLst>
      <p:ext uri="{BB962C8B-B14F-4D97-AF65-F5344CB8AC3E}">
        <p14:creationId xmlns:p14="http://schemas.microsoft.com/office/powerpoint/2010/main" val="98921843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531391"/>
          </a:xfrm>
        </p:spPr>
        <p:txBody>
          <a:bodyPr>
            <a:normAutofit fontScale="85000" lnSpcReduction="20000"/>
          </a:bodyPr>
          <a:lstStyle/>
          <a:p>
            <a:pPr lvl="1"/>
            <a:r>
              <a:rPr lang="en-US" dirty="0"/>
              <a:t>In a prospective study </a:t>
            </a:r>
            <a:endParaRPr lang="en-US" dirty="0" smtClean="0"/>
          </a:p>
          <a:p>
            <a:pPr lvl="1"/>
            <a:r>
              <a:rPr lang="en-US" dirty="0" smtClean="0"/>
              <a:t>examining </a:t>
            </a:r>
            <a:r>
              <a:rPr lang="en-US" dirty="0"/>
              <a:t>the impact of bariatric surgery, </a:t>
            </a:r>
            <a:endParaRPr lang="en-US" dirty="0" smtClean="0"/>
          </a:p>
          <a:p>
            <a:pPr lvl="1"/>
            <a:r>
              <a:rPr lang="en-US" dirty="0" smtClean="0"/>
              <a:t>NASH </a:t>
            </a:r>
            <a:r>
              <a:rPr lang="en-US" dirty="0"/>
              <a:t>resolution was observed in 85% after 1 </a:t>
            </a:r>
            <a:r>
              <a:rPr lang="en-US" dirty="0" smtClean="0"/>
              <a:t>year</a:t>
            </a:r>
          </a:p>
          <a:p>
            <a:pPr lvl="1"/>
            <a:r>
              <a:rPr lang="en-US" dirty="0"/>
              <a:t>NASH resolution was observed </a:t>
            </a:r>
            <a:r>
              <a:rPr lang="en-US" dirty="0" smtClean="0"/>
              <a:t>in </a:t>
            </a:r>
            <a:r>
              <a:rPr lang="en-US" dirty="0"/>
              <a:t>90.5% at 5 years </a:t>
            </a:r>
            <a:endParaRPr lang="en-US" dirty="0" smtClean="0"/>
          </a:p>
          <a:p>
            <a:pPr lvl="1"/>
            <a:r>
              <a:rPr lang="en-US" dirty="0" smtClean="0"/>
              <a:t>70</a:t>
            </a:r>
            <a:r>
              <a:rPr lang="en-US" dirty="0"/>
              <a:t>% having fibrosis regression</a:t>
            </a:r>
            <a:r>
              <a:rPr lang="en-US" dirty="0" smtClean="0"/>
              <a:t>.</a:t>
            </a:r>
          </a:p>
          <a:p>
            <a:pPr lvl="1"/>
            <a:r>
              <a:rPr lang="en-US" dirty="0" smtClean="0"/>
              <a:t>In </a:t>
            </a:r>
            <a:r>
              <a:rPr lang="en-US" dirty="0"/>
              <a:t>the subset with stage 3 fibrosis (</a:t>
            </a:r>
            <a:r>
              <a:rPr lang="en-US" dirty="0" err="1"/>
              <a:t>precirrhosis</a:t>
            </a:r>
            <a:r>
              <a:rPr lang="en-US" dirty="0"/>
              <a:t>) at baseline (n =</a:t>
            </a:r>
            <a:r>
              <a:rPr lang="en-US" dirty="0" smtClean="0"/>
              <a:t> </a:t>
            </a:r>
            <a:r>
              <a:rPr lang="en-US" dirty="0"/>
              <a:t>19), fibrosis improved in 68% and resolved in 45% after 5 years. </a:t>
            </a:r>
            <a:endParaRPr lang="en-US" dirty="0" smtClean="0"/>
          </a:p>
          <a:p>
            <a:pPr lvl="1"/>
            <a:r>
              <a:rPr lang="en-US" dirty="0" smtClean="0"/>
              <a:t>This </a:t>
            </a:r>
            <a:r>
              <a:rPr lang="en-US" dirty="0"/>
              <a:t>study only had paired biopsies for 3 persons with cirrhosis at baseline, of which 2 remained cirrhotic at the 5-year assessment. These results make it difficult to draw firm conclusions about the role of bariatric surgery in reversing cirrhosis</a:t>
            </a:r>
            <a:r>
              <a:rPr lang="en-US" dirty="0" smtClean="0"/>
              <a:t>.</a:t>
            </a:r>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pt-BR" dirty="0"/>
              <a:t>Gastroenterology. 2020;159(4):1290e1301.e5. </a:t>
            </a:r>
          </a:p>
        </p:txBody>
      </p:sp>
    </p:spTree>
    <p:extLst>
      <p:ext uri="{BB962C8B-B14F-4D97-AF65-F5344CB8AC3E}">
        <p14:creationId xmlns:p14="http://schemas.microsoft.com/office/powerpoint/2010/main" val="212334242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531391"/>
          </a:xfrm>
        </p:spPr>
        <p:txBody>
          <a:bodyPr>
            <a:normAutofit fontScale="77500" lnSpcReduction="20000"/>
          </a:bodyPr>
          <a:lstStyle/>
          <a:p>
            <a:pPr lvl="1"/>
            <a:r>
              <a:rPr lang="en-US" dirty="0"/>
              <a:t>The investigators examined 25 828 liver biopsies </a:t>
            </a:r>
            <a:endParaRPr lang="en-US" dirty="0" smtClean="0"/>
          </a:p>
          <a:p>
            <a:pPr lvl="1"/>
            <a:r>
              <a:rPr lang="en-US" dirty="0" smtClean="0"/>
              <a:t>performed </a:t>
            </a:r>
            <a:r>
              <a:rPr lang="en-US" dirty="0"/>
              <a:t>at a U.S. health system </a:t>
            </a:r>
            <a:endParaRPr lang="en-US" dirty="0" smtClean="0"/>
          </a:p>
          <a:p>
            <a:pPr lvl="1"/>
            <a:r>
              <a:rPr lang="en-US" dirty="0" smtClean="0"/>
              <a:t>between </a:t>
            </a:r>
            <a:r>
              <a:rPr lang="en-US" dirty="0"/>
              <a:t>2004 and 2016, </a:t>
            </a:r>
            <a:endParaRPr lang="en-US" dirty="0" smtClean="0"/>
          </a:p>
          <a:p>
            <a:pPr lvl="1"/>
            <a:r>
              <a:rPr lang="en-US" dirty="0" smtClean="0"/>
              <a:t>where </a:t>
            </a:r>
            <a:r>
              <a:rPr lang="en-US" dirty="0"/>
              <a:t>1158 adults with obesity met enrollment criteria for bariatric surgery and had a confirmed histologic </a:t>
            </a:r>
            <a:r>
              <a:rPr lang="en-US" dirty="0" smtClean="0"/>
              <a:t>diagnosis </a:t>
            </a:r>
            <a:r>
              <a:rPr lang="en-US" dirty="0"/>
              <a:t>of NASH with stage 1 to 3 liver fibrosis. </a:t>
            </a:r>
            <a:endParaRPr lang="en-US" dirty="0" smtClean="0"/>
          </a:p>
          <a:p>
            <a:pPr lvl="1"/>
            <a:r>
              <a:rPr lang="en-US" dirty="0" smtClean="0"/>
              <a:t>The </a:t>
            </a:r>
            <a:r>
              <a:rPr lang="en-US" dirty="0"/>
              <a:t>median follow-up was 7 years </a:t>
            </a:r>
            <a:endParaRPr lang="en-US" dirty="0" smtClean="0"/>
          </a:p>
          <a:p>
            <a:pPr lvl="1"/>
            <a:r>
              <a:rPr lang="en-US" dirty="0" smtClean="0"/>
              <a:t>Bariatric </a:t>
            </a:r>
            <a:r>
              <a:rPr lang="en-US" dirty="0"/>
              <a:t>surgery, compared with nonsurgical management, was associated with a 12.4% lower risk of incident major adverse liver outcomes (95% CI, 5.7%-19.7%), </a:t>
            </a:r>
            <a:r>
              <a:rPr lang="en-US" dirty="0" err="1"/>
              <a:t>aHR</a:t>
            </a:r>
            <a:r>
              <a:rPr lang="en-US" dirty="0"/>
              <a:t> of 0.12 (95% CI, 0.02-0.63; P </a:t>
            </a:r>
            <a:r>
              <a:rPr lang="en-US" dirty="0" smtClean="0"/>
              <a:t>= </a:t>
            </a:r>
            <a:r>
              <a:rPr lang="en-US" dirty="0"/>
              <a:t>.01), </a:t>
            </a:r>
            <a:endParaRPr lang="en-US" dirty="0" smtClean="0"/>
          </a:p>
          <a:p>
            <a:pPr lvl="1"/>
            <a:r>
              <a:rPr lang="en-US" dirty="0" smtClean="0"/>
              <a:t>a </a:t>
            </a:r>
            <a:r>
              <a:rPr lang="en-US" dirty="0"/>
              <a:t>13.9% decrease in MACE (95% CI, 5.9%-21.9%), </a:t>
            </a:r>
            <a:r>
              <a:rPr lang="en-US" dirty="0" err="1"/>
              <a:t>aHR</a:t>
            </a:r>
            <a:r>
              <a:rPr lang="en-US" dirty="0"/>
              <a:t> of 0.30 (95% CI, 0.12- 0.72; P </a:t>
            </a:r>
            <a:r>
              <a:rPr lang="en-US" dirty="0" smtClean="0"/>
              <a:t>= </a:t>
            </a:r>
            <a:r>
              <a:rPr lang="en-US" dirty="0"/>
              <a:t>.007).323 </a:t>
            </a:r>
          </a:p>
          <a:p>
            <a:pPr lvl="1"/>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is-IS" dirty="0"/>
              <a:t>JAMA. 2021;326(20):2031e2042. </a:t>
            </a:r>
          </a:p>
        </p:txBody>
      </p:sp>
    </p:spTree>
    <p:extLst>
      <p:ext uri="{BB962C8B-B14F-4D97-AF65-F5344CB8AC3E}">
        <p14:creationId xmlns:p14="http://schemas.microsoft.com/office/powerpoint/2010/main" val="1239736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7341"/>
            <a:ext cx="10058400" cy="789220"/>
          </a:xfrm>
        </p:spPr>
        <p:txBody>
          <a:bodyPr/>
          <a:lstStyle/>
          <a:p>
            <a:r>
              <a:rPr lang="en-US" dirty="0"/>
              <a:t>Future Directions </a:t>
            </a:r>
          </a:p>
        </p:txBody>
      </p:sp>
      <p:sp>
        <p:nvSpPr>
          <p:cNvPr id="4" name="Content Placeholder 3"/>
          <p:cNvSpPr>
            <a:spLocks noGrp="1"/>
          </p:cNvSpPr>
          <p:nvPr>
            <p:ph sz="half" idx="2"/>
          </p:nvPr>
        </p:nvSpPr>
        <p:spPr>
          <a:xfrm>
            <a:off x="1097280" y="1865067"/>
            <a:ext cx="10058400" cy="3531391"/>
          </a:xfrm>
        </p:spPr>
        <p:txBody>
          <a:bodyPr>
            <a:normAutofit/>
          </a:bodyPr>
          <a:lstStyle/>
          <a:p>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graphicFrame>
        <p:nvGraphicFramePr>
          <p:cNvPr id="3" name="Table 2"/>
          <p:cNvGraphicFramePr>
            <a:graphicFrameLocks noGrp="1"/>
          </p:cNvGraphicFramePr>
          <p:nvPr>
            <p:extLst>
              <p:ext uri="{D42A27DB-BD31-4B8C-83A1-F6EECF244321}">
                <p14:modId xmlns:p14="http://schemas.microsoft.com/office/powerpoint/2010/main" val="1044966027"/>
              </p:ext>
            </p:extLst>
          </p:nvPr>
        </p:nvGraphicFramePr>
        <p:xfrm>
          <a:off x="543337" y="791642"/>
          <a:ext cx="11118575" cy="4668520"/>
        </p:xfrm>
        <a:graphic>
          <a:graphicData uri="http://schemas.openxmlformats.org/drawingml/2006/table">
            <a:tbl>
              <a:tblPr firstRow="1" bandRow="1">
                <a:tableStyleId>{5C22544A-7EE6-4342-B048-85BDC9FD1C3A}</a:tableStyleId>
              </a:tblPr>
              <a:tblGrid>
                <a:gridCol w="2223715"/>
                <a:gridCol w="2223715"/>
                <a:gridCol w="2223715"/>
                <a:gridCol w="2223715"/>
                <a:gridCol w="2223715"/>
              </a:tblGrid>
              <a:tr h="370840">
                <a:tc>
                  <a:txBody>
                    <a:bodyPr/>
                    <a:lstStyle/>
                    <a:p>
                      <a:r>
                        <a:rPr lang="en-US" dirty="0" smtClean="0"/>
                        <a:t>mechanism</a:t>
                      </a:r>
                      <a:endParaRPr lang="en-US" dirty="0"/>
                    </a:p>
                  </a:txBody>
                  <a:tcPr/>
                </a:tc>
                <a:tc>
                  <a:txBody>
                    <a:bodyPr/>
                    <a:lstStyle/>
                    <a:p>
                      <a:r>
                        <a:rPr lang="en-US" dirty="0" smtClean="0"/>
                        <a:t>Example</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algn="ctr"/>
                      <a:r>
                        <a:rPr lang="en-US" b="0" i="0" dirty="0" smtClean="0">
                          <a:latin typeface="Times New Roman" charset="0"/>
                          <a:ea typeface="Times New Roman" charset="0"/>
                          <a:cs typeface="Times New Roman" charset="0"/>
                        </a:rPr>
                        <a:t>Dual GLP-1 RA/gastric inhibitory polypeptide </a:t>
                      </a:r>
                      <a:endParaRPr lang="en-US" b="0" i="0" dirty="0">
                        <a:latin typeface="Times New Roman" charset="0"/>
                        <a:ea typeface="Times New Roman" charset="0"/>
                        <a:cs typeface="Times New Roman" charset="0"/>
                      </a:endParaRPr>
                    </a:p>
                  </a:txBody>
                  <a:tcPr/>
                </a:tc>
                <a:tc>
                  <a:txBody>
                    <a:bodyPr/>
                    <a:lstStyle/>
                    <a:p>
                      <a:pPr algn="ctr"/>
                      <a:r>
                        <a:rPr lang="en-US" b="0" i="0" dirty="0" smtClean="0">
                          <a:latin typeface="Times New Roman" charset="0"/>
                          <a:ea typeface="Times New Roman" charset="0"/>
                          <a:cs typeface="Times New Roman" charset="0"/>
                        </a:rPr>
                        <a:t>tirzepatide</a:t>
                      </a:r>
                      <a:endParaRPr lang="en-US" b="0" i="0" dirty="0">
                        <a:latin typeface="Times New Roman" charset="0"/>
                        <a:ea typeface="Times New Roman" charset="0"/>
                        <a:cs typeface="Times New Roman" charset="0"/>
                      </a:endParaRPr>
                    </a:p>
                  </a:txBody>
                  <a:tcPr/>
                </a:tc>
                <a:tc>
                  <a:txBody>
                    <a:bodyPr/>
                    <a:lstStyle/>
                    <a:p>
                      <a:pPr algn="ctr"/>
                      <a:endParaRPr lang="en-US" b="0" i="0">
                        <a:latin typeface="Times New Roman" charset="0"/>
                        <a:ea typeface="Times New Roman" charset="0"/>
                        <a:cs typeface="Times New Roman" charset="0"/>
                      </a:endParaRPr>
                    </a:p>
                  </a:txBody>
                  <a:tcPr/>
                </a:tc>
                <a:tc>
                  <a:txBody>
                    <a:bodyPr/>
                    <a:lstStyle/>
                    <a:p>
                      <a:pPr algn="ctr"/>
                      <a:endParaRPr lang="en-US" b="0" i="0">
                        <a:latin typeface="Times New Roman" charset="0"/>
                        <a:ea typeface="Times New Roman" charset="0"/>
                        <a:cs typeface="Times New Roman" charset="0"/>
                      </a:endParaRPr>
                    </a:p>
                  </a:txBody>
                  <a:tcPr/>
                </a:tc>
                <a:tc>
                  <a:txBody>
                    <a:bodyPr/>
                    <a:lstStyle/>
                    <a:p>
                      <a:pPr algn="ctr"/>
                      <a:endParaRPr lang="en-US" b="0" i="0">
                        <a:latin typeface="Times New Roman" charset="0"/>
                        <a:ea typeface="Times New Roman" charset="0"/>
                        <a:cs typeface="Times New Roman" charset="0"/>
                      </a:endParaRPr>
                    </a:p>
                  </a:txBody>
                  <a:tcPr/>
                </a:tc>
              </a:tr>
              <a:tr h="370840">
                <a:tc>
                  <a:txBody>
                    <a:bodyPr/>
                    <a:lstStyle/>
                    <a:p>
                      <a:pPr algn="ctr"/>
                      <a:r>
                        <a:rPr lang="en-US" b="0" i="0" dirty="0" smtClean="0">
                          <a:latin typeface="Times New Roman" charset="0"/>
                          <a:ea typeface="Times New Roman" charset="0"/>
                          <a:cs typeface="Times New Roman" charset="0"/>
                        </a:rPr>
                        <a:t>GLP-1 RA/glucagon agonists </a:t>
                      </a:r>
                      <a:endParaRPr lang="en-US" b="0" i="0" dirty="0">
                        <a:latin typeface="Times New Roman" charset="0"/>
                        <a:ea typeface="Times New Roman" charset="0"/>
                        <a:cs typeface="Times New Roman" charset="0"/>
                      </a:endParaRPr>
                    </a:p>
                  </a:txBody>
                  <a:tcPr/>
                </a:tc>
                <a:tc>
                  <a:txBody>
                    <a:bodyPr/>
                    <a:lstStyle/>
                    <a:p>
                      <a:pPr algn="ctr"/>
                      <a:r>
                        <a:rPr lang="en-US" b="0" i="0" dirty="0" smtClean="0">
                          <a:latin typeface="Times New Roman" charset="0"/>
                          <a:ea typeface="Times New Roman" charset="0"/>
                          <a:cs typeface="Times New Roman" charset="0"/>
                        </a:rPr>
                        <a:t>cotadutide</a:t>
                      </a:r>
                      <a:endParaRPr lang="en-US" b="0" i="0" dirty="0">
                        <a:latin typeface="Times New Roman" charset="0"/>
                        <a:ea typeface="Times New Roman" charset="0"/>
                        <a:cs typeface="Times New Roman" charset="0"/>
                      </a:endParaRPr>
                    </a:p>
                  </a:txBody>
                  <a:tcPr/>
                </a:tc>
                <a:tc>
                  <a:txBody>
                    <a:bodyPr/>
                    <a:lstStyle/>
                    <a:p>
                      <a:pPr algn="ctr"/>
                      <a:endParaRPr lang="en-US" b="0" i="0">
                        <a:latin typeface="Times New Roman" charset="0"/>
                        <a:ea typeface="Times New Roman" charset="0"/>
                        <a:cs typeface="Times New Roman" charset="0"/>
                      </a:endParaRPr>
                    </a:p>
                  </a:txBody>
                  <a:tcPr/>
                </a:tc>
                <a:tc>
                  <a:txBody>
                    <a:bodyPr/>
                    <a:lstStyle/>
                    <a:p>
                      <a:pPr algn="ctr"/>
                      <a:endParaRPr lang="en-US" b="0" i="0">
                        <a:latin typeface="Times New Roman" charset="0"/>
                        <a:ea typeface="Times New Roman" charset="0"/>
                        <a:cs typeface="Times New Roman" charset="0"/>
                      </a:endParaRPr>
                    </a:p>
                  </a:txBody>
                  <a:tcPr/>
                </a:tc>
                <a:tc>
                  <a:txBody>
                    <a:bodyPr/>
                    <a:lstStyle/>
                    <a:p>
                      <a:pPr algn="ctr"/>
                      <a:endParaRPr lang="en-US" b="0" i="0">
                        <a:latin typeface="Times New Roman" charset="0"/>
                        <a:ea typeface="Times New Roman" charset="0"/>
                        <a:cs typeface="Times New Roman" charset="0"/>
                      </a:endParaRPr>
                    </a:p>
                  </a:txBody>
                  <a:tcPr/>
                </a:tc>
              </a:tr>
              <a:tr h="370840">
                <a:tc>
                  <a:txBody>
                    <a:bodyPr/>
                    <a:lstStyle/>
                    <a:p>
                      <a:pPr algn="ctr"/>
                      <a:r>
                        <a:rPr lang="en-US" b="0" i="0" dirty="0" smtClean="0">
                          <a:latin typeface="Times New Roman" charset="0"/>
                          <a:ea typeface="Times New Roman" charset="0"/>
                          <a:cs typeface="Times New Roman" charset="0"/>
                        </a:rPr>
                        <a:t>pan-PPAR</a:t>
                      </a:r>
                    </a:p>
                    <a:p>
                      <a:pPr algn="ctr"/>
                      <a:r>
                        <a:rPr lang="en-US" b="0" i="0" dirty="0" smtClean="0">
                          <a:latin typeface="Times New Roman" charset="0"/>
                          <a:ea typeface="Times New Roman" charset="0"/>
                          <a:cs typeface="Times New Roman" charset="0"/>
                        </a:rPr>
                        <a:t>(PPAR-alpha, delta, and gamma activity)</a:t>
                      </a:r>
                      <a:endParaRPr lang="en-US" b="0" i="0" dirty="0">
                        <a:latin typeface="Times New Roman" charset="0"/>
                        <a:ea typeface="Times New Roman" charset="0"/>
                        <a:cs typeface="Times New Roman" charset="0"/>
                      </a:endParaRPr>
                    </a:p>
                  </a:txBody>
                  <a:tcPr/>
                </a:tc>
                <a:tc>
                  <a:txBody>
                    <a:bodyPr/>
                    <a:lstStyle/>
                    <a:p>
                      <a:pPr algn="ctr"/>
                      <a:r>
                        <a:rPr lang="en-US" b="0" i="0" dirty="0" smtClean="0">
                          <a:latin typeface="Times New Roman" charset="0"/>
                          <a:ea typeface="Times New Roman" charset="0"/>
                          <a:cs typeface="Times New Roman" charset="0"/>
                        </a:rPr>
                        <a:t>lanifibranor</a:t>
                      </a:r>
                      <a:endParaRPr lang="en-US" b="0" i="0" dirty="0">
                        <a:latin typeface="Times New Roman" charset="0"/>
                        <a:ea typeface="Times New Roman" charset="0"/>
                        <a:cs typeface="Times New Roman" charset="0"/>
                      </a:endParaRPr>
                    </a:p>
                  </a:txBody>
                  <a:tcPr/>
                </a:tc>
                <a:tc>
                  <a:txBody>
                    <a:bodyPr/>
                    <a:lstStyle/>
                    <a:p>
                      <a:pPr algn="ctr"/>
                      <a:r>
                        <a:rPr lang="en-US" b="0" i="0" dirty="0" smtClean="0">
                          <a:latin typeface="Times New Roman" charset="0"/>
                          <a:ea typeface="Times New Roman" charset="0"/>
                          <a:cs typeface="Times New Roman" charset="0"/>
                        </a:rPr>
                        <a:t>undergoing phase 3 testing</a:t>
                      </a:r>
                      <a:endParaRPr lang="en-US" b="0" i="0" dirty="0">
                        <a:latin typeface="Times New Roman" charset="0"/>
                        <a:ea typeface="Times New Roman" charset="0"/>
                        <a:cs typeface="Times New Roman" charset="0"/>
                      </a:endParaRPr>
                    </a:p>
                  </a:txBody>
                  <a:tcPr/>
                </a:tc>
                <a:tc>
                  <a:txBody>
                    <a:bodyPr/>
                    <a:lstStyle/>
                    <a:p>
                      <a:pPr algn="ctr"/>
                      <a:r>
                        <a:rPr lang="en-US" b="0" i="0" dirty="0" smtClean="0">
                          <a:latin typeface="Times New Roman" charset="0"/>
                          <a:ea typeface="Times New Roman" charset="0"/>
                          <a:cs typeface="Times New Roman" charset="0"/>
                        </a:rPr>
                        <a:t>restore dysfunctional adipose in obesity to normal </a:t>
                      </a:r>
                    </a:p>
                    <a:p>
                      <a:pPr algn="ctr"/>
                      <a:r>
                        <a:rPr lang="en-US" b="0" i="0" dirty="0" smtClean="0">
                          <a:latin typeface="Times New Roman" charset="0"/>
                          <a:ea typeface="Times New Roman" charset="0"/>
                          <a:cs typeface="Times New Roman" charset="0"/>
                        </a:rPr>
                        <a:t>reverse IR </a:t>
                      </a:r>
                      <a:endParaRPr lang="en-US" b="0"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improving both steatohepatitis and fibrosis </a:t>
                      </a:r>
                    </a:p>
                    <a:p>
                      <a:pPr algn="ctr"/>
                      <a:endParaRPr lang="en-US" b="0" i="0" dirty="0">
                        <a:latin typeface="Times New Roman" charset="0"/>
                        <a:ea typeface="Times New Roman" charset="0"/>
                        <a:cs typeface="Times New Roman" charset="0"/>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FXR agonists </a:t>
                      </a:r>
                    </a:p>
                    <a:p>
                      <a:pPr algn="ctr"/>
                      <a:endParaRPr lang="en-US" b="0" i="0" dirty="0">
                        <a:latin typeface="Times New Roman" charset="0"/>
                        <a:ea typeface="Times New Roman" charset="0"/>
                        <a:cs typeface="Times New Roman" charset="0"/>
                      </a:endParaRPr>
                    </a:p>
                  </a:txBody>
                  <a:tcPr/>
                </a:tc>
                <a:tc>
                  <a:txBody>
                    <a:bodyPr/>
                    <a:lstStyle/>
                    <a:p>
                      <a:pPr algn="ctr"/>
                      <a:r>
                        <a:rPr lang="en-US" b="0" i="0" dirty="0" err="1" smtClean="0">
                          <a:latin typeface="Times New Roman" charset="0"/>
                          <a:ea typeface="Times New Roman" charset="0"/>
                          <a:cs typeface="Times New Roman" charset="0"/>
                        </a:rPr>
                        <a:t>Tropifexor</a:t>
                      </a:r>
                      <a:endParaRPr lang="en-US" b="0" i="0" dirty="0" smtClean="0">
                        <a:latin typeface="Times New Roman" charset="0"/>
                        <a:ea typeface="Times New Roman" charset="0"/>
                        <a:cs typeface="Times New Roman" charset="0"/>
                      </a:endParaRPr>
                    </a:p>
                    <a:p>
                      <a:pPr algn="ctr"/>
                      <a:r>
                        <a:rPr lang="en-US" b="0" i="0" dirty="0" err="1" smtClean="0">
                          <a:latin typeface="Times New Roman" charset="0"/>
                          <a:ea typeface="Times New Roman" charset="0"/>
                          <a:cs typeface="Times New Roman" charset="0"/>
                        </a:rPr>
                        <a:t>Cilofexor</a:t>
                      </a:r>
                      <a:endParaRPr lang="en-US" b="0" i="0" dirty="0">
                        <a:latin typeface="Times New Roman" charset="0"/>
                        <a:ea typeface="Times New Roman" charset="0"/>
                        <a:cs typeface="Times New Roman" charset="0"/>
                      </a:endParaRPr>
                    </a:p>
                  </a:txBody>
                  <a:tcPr/>
                </a:tc>
                <a:tc>
                  <a:txBody>
                    <a:bodyPr/>
                    <a:lstStyle/>
                    <a:p>
                      <a:pPr algn="ctr"/>
                      <a:r>
                        <a:rPr lang="en-US" b="0" i="0" dirty="0" smtClean="0">
                          <a:latin typeface="Times New Roman" charset="0"/>
                          <a:ea typeface="Times New Roman" charset="0"/>
                          <a:cs typeface="Times New Roman" charset="0"/>
                        </a:rPr>
                        <a:t>phase 3 RCTs</a:t>
                      </a:r>
                      <a:endParaRPr lang="en-US" b="0"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having predominantly </a:t>
                      </a:r>
                      <a:r>
                        <a:rPr lang="en-US" b="0" i="0" dirty="0" err="1" smtClean="0">
                          <a:latin typeface="Times New Roman" charset="0"/>
                          <a:ea typeface="Times New Roman" charset="0"/>
                          <a:cs typeface="Times New Roman" charset="0"/>
                        </a:rPr>
                        <a:t>antifibrotic</a:t>
                      </a:r>
                      <a:r>
                        <a:rPr lang="en-US" b="0" i="0" dirty="0" smtClean="0">
                          <a:latin typeface="Times New Roman" charset="0"/>
                          <a:ea typeface="Times New Roman" charset="0"/>
                          <a:cs typeface="Times New Roman" charset="0"/>
                        </a:rPr>
                        <a:t> activity</a:t>
                      </a:r>
                    </a:p>
                    <a:p>
                      <a:pPr algn="ctr"/>
                      <a:endParaRPr lang="en-US" b="0" i="0" dirty="0">
                        <a:latin typeface="Times New Roman" charset="0"/>
                        <a:ea typeface="Times New Roman" charset="0"/>
                        <a:cs typeface="Times New Roman" charset="0"/>
                      </a:endParaRPr>
                    </a:p>
                  </a:txBody>
                  <a:tcPr/>
                </a:tc>
                <a:tc>
                  <a:txBody>
                    <a:bodyPr/>
                    <a:lstStyle/>
                    <a:p>
                      <a:pPr algn="ctr"/>
                      <a:endParaRPr lang="en-US" b="0" i="0">
                        <a:latin typeface="Times New Roman" charset="0"/>
                        <a:ea typeface="Times New Roman" charset="0"/>
                        <a:cs typeface="Times New Roman" charset="0"/>
                      </a:endParaRPr>
                    </a:p>
                  </a:txBody>
                  <a:tcPr/>
                </a:tc>
              </a:tr>
              <a:tr h="370840">
                <a:tc>
                  <a:txBody>
                    <a:bodyPr/>
                    <a:lstStyle/>
                    <a:p>
                      <a:pPr algn="ctr"/>
                      <a:r>
                        <a:rPr lang="en-US" b="0" i="0" dirty="0" smtClean="0">
                          <a:latin typeface="Times New Roman" charset="0"/>
                          <a:ea typeface="Times New Roman" charset="0"/>
                          <a:cs typeface="Times New Roman" charset="0"/>
                        </a:rPr>
                        <a:t>thyroid hormone receptor agonists </a:t>
                      </a:r>
                      <a:endParaRPr lang="en-US" b="0" i="0" dirty="0">
                        <a:latin typeface="Times New Roman" charset="0"/>
                        <a:ea typeface="Times New Roman" charset="0"/>
                        <a:cs typeface="Times New Roman" charset="0"/>
                      </a:endParaRPr>
                    </a:p>
                  </a:txBody>
                  <a:tcPr/>
                </a:tc>
                <a:tc>
                  <a:txBody>
                    <a:bodyPr/>
                    <a:lstStyle/>
                    <a:p>
                      <a:pPr algn="ctr"/>
                      <a:endParaRPr lang="en-US" b="0" i="0">
                        <a:latin typeface="Times New Roman" charset="0"/>
                        <a:ea typeface="Times New Roman" charset="0"/>
                        <a:cs typeface="Times New Roman" charset="0"/>
                      </a:endParaRPr>
                    </a:p>
                  </a:txBody>
                  <a:tcPr/>
                </a:tc>
                <a:tc>
                  <a:txBody>
                    <a:bodyPr/>
                    <a:lstStyle/>
                    <a:p>
                      <a:pPr algn="ctr"/>
                      <a:endParaRPr lang="en-US" b="0" i="0">
                        <a:latin typeface="Times New Roman" charset="0"/>
                        <a:ea typeface="Times New Roman" charset="0"/>
                        <a:cs typeface="Times New Roman" charset="0"/>
                      </a:endParaRPr>
                    </a:p>
                  </a:txBody>
                  <a:tcPr/>
                </a:tc>
                <a:tc>
                  <a:txBody>
                    <a:bodyPr/>
                    <a:lstStyle/>
                    <a:p>
                      <a:pPr algn="ctr"/>
                      <a:endParaRPr lang="en-US" b="0" i="0">
                        <a:latin typeface="Times New Roman" charset="0"/>
                        <a:ea typeface="Times New Roman" charset="0"/>
                        <a:cs typeface="Times New Roman" charset="0"/>
                      </a:endParaRPr>
                    </a:p>
                  </a:txBody>
                  <a:tcPr/>
                </a:tc>
                <a:tc>
                  <a:txBody>
                    <a:bodyPr/>
                    <a:lstStyle/>
                    <a:p>
                      <a:pPr algn="ctr"/>
                      <a:endParaRPr lang="en-US" b="0" i="0" dirty="0">
                        <a:latin typeface="Times New Roman" charset="0"/>
                        <a:ea typeface="Times New Roman" charset="0"/>
                        <a:cs typeface="Times New Roman" charset="0"/>
                      </a:endParaRPr>
                    </a:p>
                  </a:txBody>
                  <a:tcPr/>
                </a:tc>
              </a:tr>
            </a:tbl>
          </a:graphicData>
        </a:graphic>
      </p:graphicFrame>
    </p:spTree>
    <p:extLst>
      <p:ext uri="{BB962C8B-B14F-4D97-AF65-F5344CB8AC3E}">
        <p14:creationId xmlns:p14="http://schemas.microsoft.com/office/powerpoint/2010/main" val="9550984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264F7-E3C9-45D2-99AD-F7729DFBB08E}"/>
              </a:ext>
            </a:extLst>
          </p:cNvPr>
          <p:cNvSpPr>
            <a:spLocks noGrp="1"/>
          </p:cNvSpPr>
          <p:nvPr>
            <p:ph type="title"/>
          </p:nvPr>
        </p:nvSpPr>
        <p:spPr>
          <a:xfrm>
            <a:off x="970722" y="245856"/>
            <a:ext cx="10515600" cy="1325563"/>
          </a:xfrm>
        </p:spPr>
        <p:txBody>
          <a:bodyPr>
            <a:normAutofit/>
          </a:bodyPr>
          <a:lstStyle/>
          <a:p>
            <a:r>
              <a:rPr lang="en-US" sz="3600" b="0" i="0" u="none" strike="noStrike" baseline="0" dirty="0">
                <a:latin typeface="AdvTTba3ac6a7"/>
              </a:rPr>
              <a:t>    </a:t>
            </a:r>
            <a:r>
              <a:rPr lang="en-US" sz="3600" b="1" u="none" strike="noStrike" baseline="0" dirty="0">
                <a:latin typeface="Times New Roman" charset="0"/>
                <a:ea typeface="Times New Roman" charset="0"/>
                <a:cs typeface="Times New Roman" charset="0"/>
              </a:rPr>
              <a:t>Important Outcomes in Patients With NAFLD</a:t>
            </a:r>
            <a:endParaRPr lang="en-US" sz="3600" b="1" dirty="0">
              <a:latin typeface="Times New Roman" charset="0"/>
              <a:ea typeface="Times New Roman" charset="0"/>
              <a:cs typeface="Times New Roman" charset="0"/>
            </a:endParaRPr>
          </a:p>
        </p:txBody>
      </p:sp>
      <p:sp>
        <p:nvSpPr>
          <p:cNvPr id="3" name="Content Placeholder 2">
            <a:extLst>
              <a:ext uri="{FF2B5EF4-FFF2-40B4-BE49-F238E27FC236}">
                <a16:creationId xmlns:a16="http://schemas.microsoft.com/office/drawing/2014/main" xmlns="" id="{06A5AC65-9011-401E-AAB2-92010E59C60B}"/>
              </a:ext>
            </a:extLst>
          </p:cNvPr>
          <p:cNvSpPr>
            <a:spLocks noGrp="1"/>
          </p:cNvSpPr>
          <p:nvPr>
            <p:ph idx="1"/>
          </p:nvPr>
        </p:nvSpPr>
        <p:spPr>
          <a:xfrm>
            <a:off x="1198179" y="2075276"/>
            <a:ext cx="10009847" cy="3602510"/>
          </a:xfrm>
        </p:spPr>
        <p:txBody>
          <a:bodyPr>
            <a:normAutofit/>
          </a:bodyPr>
          <a:lstStyle/>
          <a:p>
            <a:pPr>
              <a:buFont typeface="Wingdings" charset="2"/>
              <a:buChar char="q"/>
            </a:pPr>
            <a:r>
              <a:rPr lang="en-US" sz="2800" dirty="0">
                <a:solidFill>
                  <a:schemeClr val="tx1"/>
                </a:solidFill>
                <a:latin typeface="Times New Roman" charset="0"/>
                <a:ea typeface="Times New Roman" charset="0"/>
                <a:cs typeface="Times New Roman" charset="0"/>
              </a:rPr>
              <a:t>CVD </a:t>
            </a:r>
            <a:r>
              <a:rPr lang="en-US" sz="2800" dirty="0" smtClean="0">
                <a:solidFill>
                  <a:schemeClr val="tx1"/>
                </a:solidFill>
                <a:latin typeface="Times New Roman" charset="0"/>
                <a:ea typeface="Times New Roman" charset="0"/>
                <a:cs typeface="Times New Roman" charset="0"/>
              </a:rPr>
              <a:t>mortality</a:t>
            </a:r>
          </a:p>
          <a:p>
            <a:pPr>
              <a:buFont typeface="Wingdings" charset="2"/>
              <a:buChar char="q"/>
            </a:pPr>
            <a:endParaRPr lang="en-US" sz="2800" dirty="0">
              <a:solidFill>
                <a:schemeClr val="tx1"/>
              </a:solidFill>
              <a:latin typeface="Times New Roman" charset="0"/>
              <a:ea typeface="Times New Roman" charset="0"/>
              <a:cs typeface="Times New Roman" charset="0"/>
            </a:endParaRPr>
          </a:p>
          <a:p>
            <a:pPr>
              <a:buFont typeface="Wingdings" charset="2"/>
              <a:buChar char="q"/>
            </a:pPr>
            <a:r>
              <a:rPr lang="en-US" sz="2800" dirty="0">
                <a:solidFill>
                  <a:schemeClr val="tx1"/>
                </a:solidFill>
                <a:latin typeface="Times New Roman" charset="0"/>
                <a:ea typeface="Times New Roman" charset="0"/>
                <a:cs typeface="Times New Roman" charset="0"/>
              </a:rPr>
              <a:t>Progressive hepatic fibrosis, </a:t>
            </a:r>
            <a:r>
              <a:rPr lang="en-US" sz="2800" dirty="0" smtClean="0">
                <a:solidFill>
                  <a:schemeClr val="tx1"/>
                </a:solidFill>
                <a:latin typeface="Times New Roman" charset="0"/>
                <a:ea typeface="Times New Roman" charset="0"/>
                <a:cs typeface="Times New Roman" charset="0"/>
              </a:rPr>
              <a:t>cirrhosis</a:t>
            </a:r>
            <a:endParaRPr lang="en-US" sz="2800" dirty="0">
              <a:solidFill>
                <a:schemeClr val="tx1"/>
              </a:solidFill>
              <a:latin typeface="Times New Roman" charset="0"/>
              <a:ea typeface="Times New Roman" charset="0"/>
              <a:cs typeface="Times New Roman" charset="0"/>
            </a:endParaRPr>
          </a:p>
          <a:p>
            <a:pPr>
              <a:buFont typeface="Wingdings" charset="2"/>
              <a:buChar char="q"/>
            </a:pPr>
            <a:endParaRPr lang="en-US" sz="2800" dirty="0">
              <a:solidFill>
                <a:schemeClr val="tx1"/>
              </a:solidFill>
              <a:latin typeface="Times New Roman" charset="0"/>
              <a:ea typeface="Times New Roman" charset="0"/>
              <a:cs typeface="Times New Roman" charset="0"/>
            </a:endParaRPr>
          </a:p>
          <a:p>
            <a:pPr>
              <a:buFont typeface="Wingdings" charset="2"/>
              <a:buChar char="q"/>
            </a:pPr>
            <a:r>
              <a:rPr lang="en-US" sz="2800" dirty="0">
                <a:solidFill>
                  <a:schemeClr val="tx1"/>
                </a:solidFill>
                <a:latin typeface="Times New Roman" charset="0"/>
                <a:ea typeface="Times New Roman" charset="0"/>
                <a:cs typeface="Times New Roman" charset="0"/>
              </a:rPr>
              <a:t>Hepatocellular </a:t>
            </a:r>
            <a:r>
              <a:rPr lang="en-US" sz="2800" dirty="0" smtClean="0">
                <a:solidFill>
                  <a:schemeClr val="tx1"/>
                </a:solidFill>
                <a:latin typeface="Times New Roman" charset="0"/>
                <a:ea typeface="Times New Roman" charset="0"/>
                <a:cs typeface="Times New Roman" charset="0"/>
              </a:rPr>
              <a:t>carcinoma</a:t>
            </a:r>
          </a:p>
        </p:txBody>
      </p:sp>
    </p:spTree>
    <p:extLst>
      <p:ext uri="{BB962C8B-B14F-4D97-AF65-F5344CB8AC3E}">
        <p14:creationId xmlns:p14="http://schemas.microsoft.com/office/powerpoint/2010/main" val="1405105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B9D6941-0523-471F-A050-011A8AB127AF}"/>
              </a:ext>
            </a:extLst>
          </p:cNvPr>
          <p:cNvSpPr>
            <a:spLocks noGrp="1"/>
          </p:cNvSpPr>
          <p:nvPr>
            <p:ph type="body" sz="quarter" idx="13"/>
          </p:nvPr>
        </p:nvSpPr>
        <p:spPr/>
        <p:txBody>
          <a:bodyPr/>
          <a:lstStyle/>
          <a:p>
            <a:endParaRPr lang="en-US"/>
          </a:p>
        </p:txBody>
      </p:sp>
      <p:pic>
        <p:nvPicPr>
          <p:cNvPr id="4" name="Picture 3">
            <a:extLst>
              <a:ext uri="{FF2B5EF4-FFF2-40B4-BE49-F238E27FC236}">
                <a16:creationId xmlns:a16="http://schemas.microsoft.com/office/drawing/2014/main" xmlns="" id="{A81B720B-9949-4195-ABA3-5B67D31D094E}"/>
              </a:ext>
            </a:extLst>
          </p:cNvPr>
          <p:cNvPicPr>
            <a:picLocks noChangeAspect="1"/>
          </p:cNvPicPr>
          <p:nvPr/>
        </p:nvPicPr>
        <p:blipFill>
          <a:blip r:embed="rId3"/>
          <a:stretch>
            <a:fillRect/>
          </a:stretch>
        </p:blipFill>
        <p:spPr>
          <a:xfrm>
            <a:off x="1220525" y="1441837"/>
            <a:ext cx="9636981" cy="4532244"/>
          </a:xfrm>
          <a:prstGeom prst="rect">
            <a:avLst/>
          </a:prstGeom>
        </p:spPr>
      </p:pic>
      <p:sp>
        <p:nvSpPr>
          <p:cNvPr id="6" name="TextBox 5">
            <a:extLst>
              <a:ext uri="{FF2B5EF4-FFF2-40B4-BE49-F238E27FC236}">
                <a16:creationId xmlns:a16="http://schemas.microsoft.com/office/drawing/2014/main" xmlns="" id="{3E17B479-286F-4D77-AD24-DA1721A63B2A}"/>
              </a:ext>
            </a:extLst>
          </p:cNvPr>
          <p:cNvSpPr txBox="1"/>
          <p:nvPr/>
        </p:nvSpPr>
        <p:spPr>
          <a:xfrm>
            <a:off x="1073427" y="106363"/>
            <a:ext cx="9931178" cy="830997"/>
          </a:xfrm>
          <a:prstGeom prst="rect">
            <a:avLst/>
          </a:prstGeom>
          <a:noFill/>
        </p:spPr>
        <p:txBody>
          <a:bodyPr wrap="square">
            <a:spAutoFit/>
          </a:bodyPr>
          <a:lstStyle/>
          <a:p>
            <a:r>
              <a:rPr lang="en-US" sz="2400" dirty="0"/>
              <a:t>Mechanism of Action of FXRs in Bile Acid Synthesis and Improvements in NASH-Related Fibrosis</a:t>
            </a:r>
          </a:p>
        </p:txBody>
      </p:sp>
    </p:spTree>
    <p:extLst>
      <p:ext uri="{BB962C8B-B14F-4D97-AF65-F5344CB8AC3E}">
        <p14:creationId xmlns:p14="http://schemas.microsoft.com/office/powerpoint/2010/main" val="172731862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9D4121-BE16-40EE-B922-307131074284}"/>
              </a:ext>
            </a:extLst>
          </p:cNvPr>
          <p:cNvPicPr>
            <a:picLocks noChangeAspect="1"/>
          </p:cNvPicPr>
          <p:nvPr/>
        </p:nvPicPr>
        <p:blipFill>
          <a:blip r:embed="rId2"/>
          <a:stretch>
            <a:fillRect/>
          </a:stretch>
        </p:blipFill>
        <p:spPr>
          <a:xfrm>
            <a:off x="1020417" y="259282"/>
            <a:ext cx="9925878" cy="6188765"/>
          </a:xfrm>
          <a:prstGeom prst="rect">
            <a:avLst/>
          </a:prstGeom>
        </p:spPr>
      </p:pic>
      <p:sp>
        <p:nvSpPr>
          <p:cNvPr id="5" name="TextBox 4">
            <a:extLst>
              <a:ext uri="{FF2B5EF4-FFF2-40B4-BE49-F238E27FC236}">
                <a16:creationId xmlns:a16="http://schemas.microsoft.com/office/drawing/2014/main" xmlns="" id="{274666A1-084D-4AE4-BFCE-68918FD7D737}"/>
              </a:ext>
            </a:extLst>
          </p:cNvPr>
          <p:cNvSpPr txBox="1"/>
          <p:nvPr/>
        </p:nvSpPr>
        <p:spPr>
          <a:xfrm>
            <a:off x="4002157" y="6448047"/>
            <a:ext cx="6096000" cy="369332"/>
          </a:xfrm>
          <a:prstGeom prst="rect">
            <a:avLst/>
          </a:prstGeom>
          <a:noFill/>
        </p:spPr>
        <p:txBody>
          <a:bodyPr wrap="square">
            <a:spAutoFit/>
          </a:bodyPr>
          <a:lstStyle/>
          <a:p>
            <a:r>
              <a:rPr lang="en-US" b="0" i="1" u="none" strike="noStrike" baseline="0" dirty="0">
                <a:solidFill>
                  <a:schemeClr val="bg1"/>
                </a:solidFill>
                <a:latin typeface="GuardianSans-RegularIt"/>
              </a:rPr>
              <a:t>JAMA</a:t>
            </a:r>
            <a:r>
              <a:rPr lang="en-US" b="0" i="0" u="none" strike="noStrike" baseline="0" dirty="0">
                <a:solidFill>
                  <a:schemeClr val="bg1"/>
                </a:solidFill>
                <a:latin typeface="GuardianSansGR-Regular"/>
              </a:rPr>
              <a:t>. 2020;323(12):1175-1183</a:t>
            </a:r>
            <a:endParaRPr lang="en-US" dirty="0">
              <a:solidFill>
                <a:schemeClr val="bg1"/>
              </a:solidFill>
            </a:endParaRPr>
          </a:p>
        </p:txBody>
      </p:sp>
      <p:sp>
        <p:nvSpPr>
          <p:cNvPr id="2" name="Donut 1"/>
          <p:cNvSpPr/>
          <p:nvPr/>
        </p:nvSpPr>
        <p:spPr>
          <a:xfrm>
            <a:off x="1020417" y="4664765"/>
            <a:ext cx="1881809" cy="371061"/>
          </a:xfrm>
          <a:prstGeom prst="donut">
            <a:avLst>
              <a:gd name="adj" fmla="val 1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3173896" y="5035826"/>
            <a:ext cx="1881809" cy="371061"/>
          </a:xfrm>
          <a:prstGeom prst="donut">
            <a:avLst>
              <a:gd name="adj" fmla="val 1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2232991" y="1570382"/>
            <a:ext cx="1881809" cy="371061"/>
          </a:xfrm>
          <a:prstGeom prst="donut">
            <a:avLst>
              <a:gd name="adj" fmla="val 1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3173896" y="2746511"/>
            <a:ext cx="1881809" cy="371061"/>
          </a:xfrm>
          <a:prstGeom prst="donut">
            <a:avLst>
              <a:gd name="adj" fmla="val 1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1020417" y="3859697"/>
            <a:ext cx="2736574" cy="371061"/>
          </a:xfrm>
          <a:prstGeom prst="donut">
            <a:avLst>
              <a:gd name="adj" fmla="val 1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1447799" y="4305305"/>
            <a:ext cx="1881809" cy="371061"/>
          </a:xfrm>
          <a:prstGeom prst="donut">
            <a:avLst>
              <a:gd name="adj" fmla="val 1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8805994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6711" y="0"/>
            <a:ext cx="10805931" cy="6858000"/>
          </a:xfrm>
        </p:spPr>
      </p:pic>
      <p:sp>
        <p:nvSpPr>
          <p:cNvPr id="8" name="Donut 7"/>
          <p:cNvSpPr/>
          <p:nvPr/>
        </p:nvSpPr>
        <p:spPr>
          <a:xfrm>
            <a:off x="5817704" y="5526157"/>
            <a:ext cx="5618922" cy="596347"/>
          </a:xfrm>
          <a:prstGeom prst="donut">
            <a:avLst>
              <a:gd name="adj" fmla="val 49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2637182" y="5155095"/>
            <a:ext cx="3180521" cy="1205947"/>
          </a:xfrm>
          <a:prstGeom prst="donut">
            <a:avLst>
              <a:gd name="adj" fmla="val 49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0704314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18803" y="0"/>
            <a:ext cx="10415353" cy="6842202"/>
          </a:xfrm>
        </p:spPr>
      </p:pic>
      <p:sp>
        <p:nvSpPr>
          <p:cNvPr id="10" name="Donut 9"/>
          <p:cNvSpPr/>
          <p:nvPr/>
        </p:nvSpPr>
        <p:spPr>
          <a:xfrm>
            <a:off x="5486400" y="2586214"/>
            <a:ext cx="3061252" cy="834887"/>
          </a:xfrm>
          <a:prstGeom prst="donut">
            <a:avLst>
              <a:gd name="adj" fmla="val 58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10"/>
          <p:cNvSpPr/>
          <p:nvPr/>
        </p:nvSpPr>
        <p:spPr>
          <a:xfrm>
            <a:off x="8094428" y="3852511"/>
            <a:ext cx="3061252" cy="834887"/>
          </a:xfrm>
          <a:prstGeom prst="donut">
            <a:avLst>
              <a:gd name="adj" fmla="val 58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5512904" y="4929912"/>
            <a:ext cx="3061252" cy="834887"/>
          </a:xfrm>
          <a:prstGeom prst="donut">
            <a:avLst>
              <a:gd name="adj" fmla="val 58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795130" y="5736412"/>
            <a:ext cx="2239618" cy="1105790"/>
          </a:xfrm>
          <a:prstGeom prst="donut">
            <a:avLst>
              <a:gd name="adj" fmla="val 58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8272904" y="5420139"/>
            <a:ext cx="3061252" cy="1437861"/>
          </a:xfrm>
          <a:prstGeom prst="donut">
            <a:avLst>
              <a:gd name="adj" fmla="val 58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6504027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99162" y="0"/>
            <a:ext cx="11011277" cy="6858000"/>
          </a:xfrm>
        </p:spPr>
      </p:pic>
      <p:sp>
        <p:nvSpPr>
          <p:cNvPr id="9" name="Donut 8"/>
          <p:cNvSpPr/>
          <p:nvPr/>
        </p:nvSpPr>
        <p:spPr>
          <a:xfrm>
            <a:off x="2610678" y="3154017"/>
            <a:ext cx="8984974" cy="821635"/>
          </a:xfrm>
          <a:prstGeom prst="donut">
            <a:avLst>
              <a:gd name="adj" fmla="val 20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10"/>
          <p:cNvSpPr/>
          <p:nvPr/>
        </p:nvSpPr>
        <p:spPr>
          <a:xfrm>
            <a:off x="6126479" y="4081669"/>
            <a:ext cx="4886077" cy="463827"/>
          </a:xfrm>
          <a:prstGeom prst="donut">
            <a:avLst>
              <a:gd name="adj" fmla="val 20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2610678" y="4518991"/>
            <a:ext cx="8984974" cy="821635"/>
          </a:xfrm>
          <a:prstGeom prst="donut">
            <a:avLst>
              <a:gd name="adj" fmla="val 20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8302487" y="5340626"/>
            <a:ext cx="2961861" cy="821635"/>
          </a:xfrm>
          <a:prstGeom prst="donut">
            <a:avLst>
              <a:gd name="adj" fmla="val 20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6413463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21503" y="0"/>
            <a:ext cx="10678734" cy="6858000"/>
          </a:xfrm>
        </p:spPr>
      </p:pic>
      <p:sp>
        <p:nvSpPr>
          <p:cNvPr id="9" name="Donut 8"/>
          <p:cNvSpPr/>
          <p:nvPr/>
        </p:nvSpPr>
        <p:spPr>
          <a:xfrm>
            <a:off x="3644348" y="4045888"/>
            <a:ext cx="6944139" cy="698390"/>
          </a:xfrm>
          <a:prstGeom prst="donut">
            <a:avLst>
              <a:gd name="adj" fmla="val 39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3834740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D96C55-82D4-4FEB-A8AF-2D093674302D}"/>
              </a:ext>
            </a:extLst>
          </p:cNvPr>
          <p:cNvSpPr>
            <a:spLocks noGrp="1"/>
          </p:cNvSpPr>
          <p:nvPr>
            <p:ph type="title"/>
          </p:nvPr>
        </p:nvSpPr>
        <p:spPr>
          <a:xfrm>
            <a:off x="1537032" y="-205553"/>
            <a:ext cx="11328400" cy="1059105"/>
          </a:xfrm>
        </p:spPr>
        <p:txBody>
          <a:bodyPr/>
          <a:lstStyle/>
          <a:p>
            <a:r>
              <a:rPr lang="en-US" sz="2800" dirty="0"/>
              <a:t>Current challenges in management of NASH</a:t>
            </a:r>
          </a:p>
        </p:txBody>
      </p:sp>
      <p:sp>
        <p:nvSpPr>
          <p:cNvPr id="3" name="Content Placeholder 2">
            <a:extLst>
              <a:ext uri="{FF2B5EF4-FFF2-40B4-BE49-F238E27FC236}">
                <a16:creationId xmlns:a16="http://schemas.microsoft.com/office/drawing/2014/main" xmlns="" id="{9B87DA5E-F1D2-403D-BAD3-0A2FB52A2BEF}"/>
              </a:ext>
            </a:extLst>
          </p:cNvPr>
          <p:cNvSpPr>
            <a:spLocks noGrp="1"/>
          </p:cNvSpPr>
          <p:nvPr>
            <p:ph idx="1"/>
          </p:nvPr>
        </p:nvSpPr>
        <p:spPr>
          <a:xfrm>
            <a:off x="433314" y="1680981"/>
            <a:ext cx="10896000" cy="4269600"/>
          </a:xfrm>
        </p:spPr>
        <p:txBody>
          <a:bodyPr/>
          <a:lstStyle/>
          <a:p>
            <a:r>
              <a:rPr lang="en-GB" sz="2000" dirty="0"/>
              <a:t>Absence of clinical practice guidelines for screening of NASH</a:t>
            </a:r>
          </a:p>
          <a:p>
            <a:endParaRPr lang="en-GB" sz="2000" dirty="0"/>
          </a:p>
          <a:p>
            <a:r>
              <a:rPr lang="en-US" dirty="0"/>
              <a:t>Poorly defined referral pathways</a:t>
            </a:r>
          </a:p>
          <a:p>
            <a:endParaRPr lang="en-US" dirty="0"/>
          </a:p>
          <a:p>
            <a:r>
              <a:rPr lang="en-US" dirty="0"/>
              <a:t>Lack of approved medical treatment for NASH</a:t>
            </a:r>
          </a:p>
          <a:p>
            <a:endParaRPr lang="en-US" dirty="0"/>
          </a:p>
          <a:p>
            <a:r>
              <a:rPr lang="en-GB" sz="2000" dirty="0"/>
              <a:t>Lack of awareness concerning the diagnosis of NASH</a:t>
            </a:r>
          </a:p>
          <a:p>
            <a:endParaRPr lang="en-GB" sz="2000" dirty="0"/>
          </a:p>
          <a:p>
            <a:r>
              <a:rPr lang="en-GB" sz="2000" dirty="0"/>
              <a:t>Poor availability of diagnostic tests for NASH</a:t>
            </a:r>
          </a:p>
          <a:p>
            <a:endParaRPr lang="en-GB" sz="2000" dirty="0"/>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xmlns="" id="{16FF1367-E223-4261-A27F-FEE5CFC9AF5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5545601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82E75D-0DAB-4177-8057-16A57421162F}"/>
              </a:ext>
            </a:extLst>
          </p:cNvPr>
          <p:cNvSpPr>
            <a:spLocks noGrp="1"/>
          </p:cNvSpPr>
          <p:nvPr>
            <p:ph type="title"/>
          </p:nvPr>
        </p:nvSpPr>
        <p:spPr>
          <a:xfrm>
            <a:off x="1160167" y="-416754"/>
            <a:ext cx="10515600" cy="1325563"/>
          </a:xfrm>
        </p:spPr>
        <p:txBody>
          <a:bodyPr/>
          <a:lstStyle/>
          <a:p>
            <a:r>
              <a:rPr lang="en-US" dirty="0">
                <a:solidFill>
                  <a:schemeClr val="tx1"/>
                </a:solidFill>
              </a:rPr>
              <a:t>              </a:t>
            </a:r>
            <a:r>
              <a:rPr lang="en-US" b="1" dirty="0">
                <a:solidFill>
                  <a:schemeClr val="tx1"/>
                </a:solidFill>
              </a:rPr>
              <a:t>Take home messages</a:t>
            </a:r>
          </a:p>
        </p:txBody>
      </p:sp>
      <p:sp>
        <p:nvSpPr>
          <p:cNvPr id="3" name="Content Placeholder 2">
            <a:extLst>
              <a:ext uri="{FF2B5EF4-FFF2-40B4-BE49-F238E27FC236}">
                <a16:creationId xmlns:a16="http://schemas.microsoft.com/office/drawing/2014/main" xmlns="" id="{2ED7FB00-4589-4A69-A981-0C6747042847}"/>
              </a:ext>
            </a:extLst>
          </p:cNvPr>
          <p:cNvSpPr>
            <a:spLocks noGrp="1"/>
          </p:cNvSpPr>
          <p:nvPr>
            <p:ph idx="1"/>
          </p:nvPr>
        </p:nvSpPr>
        <p:spPr>
          <a:xfrm>
            <a:off x="516232" y="1377701"/>
            <a:ext cx="11159535" cy="4351338"/>
          </a:xfrm>
        </p:spPr>
        <p:txBody>
          <a:bodyPr>
            <a:normAutofit fontScale="62500" lnSpcReduction="20000"/>
          </a:bodyPr>
          <a:lstStyle/>
          <a:p>
            <a:pPr marL="0" indent="0">
              <a:buNone/>
            </a:pPr>
            <a:endParaRPr lang="en-US" sz="2400" dirty="0">
              <a:solidFill>
                <a:schemeClr val="tx1"/>
              </a:solidFill>
            </a:endParaRPr>
          </a:p>
          <a:p>
            <a:endParaRPr lang="en-US" sz="2400" dirty="0">
              <a:solidFill>
                <a:schemeClr val="tx1"/>
              </a:solidFill>
            </a:endParaRPr>
          </a:p>
          <a:p>
            <a:r>
              <a:rPr lang="en-US" sz="2400" dirty="0">
                <a:solidFill>
                  <a:schemeClr val="tx1"/>
                </a:solidFill>
              </a:rPr>
              <a:t>Increased </a:t>
            </a:r>
            <a:r>
              <a:rPr lang="en-US" sz="2400" dirty="0">
                <a:solidFill>
                  <a:srgbClr val="FF0000"/>
                </a:solidFill>
              </a:rPr>
              <a:t>awareness </a:t>
            </a:r>
            <a:r>
              <a:rPr lang="en-US" sz="2400" dirty="0">
                <a:solidFill>
                  <a:schemeClr val="tx1"/>
                </a:solidFill>
              </a:rPr>
              <a:t>about NASH and NASH related complications is warranted among diabetologists, especially with the prospective induction of NASH specific therapies</a:t>
            </a:r>
          </a:p>
          <a:p>
            <a:endParaRPr lang="en-US" sz="2400" dirty="0" smtClean="0">
              <a:solidFill>
                <a:schemeClr val="tx1"/>
              </a:solidFill>
            </a:endParaRPr>
          </a:p>
          <a:p>
            <a:pPr marL="91440" lvl="1" indent="-91440">
              <a:spcBef>
                <a:spcPts val="1200"/>
              </a:spcBef>
              <a:spcAft>
                <a:spcPts val="200"/>
              </a:spcAft>
              <a:buSzPct val="100000"/>
              <a:buFont typeface="Calibri" panose="020F0502020204030204" pitchFamily="34" charset="0"/>
              <a:buChar char=" "/>
            </a:pPr>
            <a:r>
              <a:rPr lang="en-US" dirty="0"/>
              <a:t>endocrinologists and primary care physicians are in </a:t>
            </a:r>
            <a:r>
              <a:rPr lang="en-US" dirty="0">
                <a:solidFill>
                  <a:srgbClr val="C00000"/>
                </a:solidFill>
              </a:rPr>
              <a:t>an ideal position </a:t>
            </a:r>
            <a:r>
              <a:rPr lang="en-US" dirty="0"/>
              <a:t>to </a:t>
            </a:r>
            <a:r>
              <a:rPr lang="en-US" u="sng" dirty="0"/>
              <a:t>identify persons at risk on </a:t>
            </a:r>
            <a:r>
              <a:rPr lang="en-US" dirty="0"/>
              <a:t>to prevent the development of cirrhosis and comorbidities. </a:t>
            </a:r>
          </a:p>
          <a:p>
            <a:endParaRPr lang="en-US" sz="2400" dirty="0">
              <a:solidFill>
                <a:schemeClr val="tx1"/>
              </a:solidFill>
            </a:endParaRPr>
          </a:p>
          <a:p>
            <a:r>
              <a:rPr lang="en-US" sz="2400" dirty="0">
                <a:solidFill>
                  <a:schemeClr val="tx1"/>
                </a:solidFill>
              </a:rPr>
              <a:t>The development of non-invasive, easily repeatable surrogate biomarkers and/or imaging tools is </a:t>
            </a:r>
            <a:r>
              <a:rPr lang="en-US" sz="2400" dirty="0">
                <a:solidFill>
                  <a:srgbClr val="FF0000"/>
                </a:solidFill>
              </a:rPr>
              <a:t>crucia</a:t>
            </a:r>
            <a:r>
              <a:rPr lang="en-US" sz="2400" dirty="0">
                <a:solidFill>
                  <a:schemeClr val="tx1"/>
                </a:solidFill>
              </a:rPr>
              <a:t>l to facilitate clinical studies and limit liver biopsy</a:t>
            </a:r>
          </a:p>
          <a:p>
            <a:endParaRPr lang="en-US" sz="2400" dirty="0">
              <a:solidFill>
                <a:schemeClr val="tx1"/>
              </a:solidFill>
            </a:endParaRPr>
          </a:p>
          <a:p>
            <a:r>
              <a:rPr lang="en-US" sz="2400" dirty="0">
                <a:solidFill>
                  <a:schemeClr val="tx1"/>
                </a:solidFill>
              </a:rPr>
              <a:t>Lifestyle intervention is the f</a:t>
            </a:r>
            <a:r>
              <a:rPr lang="en-US" sz="2400" dirty="0">
                <a:solidFill>
                  <a:srgbClr val="FF0000"/>
                </a:solidFill>
              </a:rPr>
              <a:t>undamental</a:t>
            </a:r>
            <a:r>
              <a:rPr lang="en-US" sz="2400" dirty="0">
                <a:solidFill>
                  <a:schemeClr val="tx1"/>
                </a:solidFill>
              </a:rPr>
              <a:t> and, currently, the sole treatment of NAFLD, as long as </a:t>
            </a:r>
            <a:r>
              <a:rPr lang="en-US" sz="2400" dirty="0">
                <a:solidFill>
                  <a:srgbClr val="FF0000"/>
                </a:solidFill>
              </a:rPr>
              <a:t>no</a:t>
            </a:r>
            <a:r>
              <a:rPr lang="en-US" sz="2400" dirty="0">
                <a:solidFill>
                  <a:schemeClr val="tx1"/>
                </a:solidFill>
              </a:rPr>
              <a:t> drugs are approved by regulatory agencies</a:t>
            </a:r>
          </a:p>
          <a:p>
            <a:endParaRPr lang="en-US" sz="2400" dirty="0">
              <a:solidFill>
                <a:schemeClr val="tx1"/>
              </a:solidFill>
            </a:endParaRPr>
          </a:p>
          <a:p>
            <a:r>
              <a:rPr lang="en-US" sz="2400" dirty="0">
                <a:solidFill>
                  <a:srgbClr val="FF0000"/>
                </a:solidFill>
              </a:rPr>
              <a:t>Pioglitazone and GLP1 agonists </a:t>
            </a:r>
            <a:r>
              <a:rPr lang="en-US" sz="2400" dirty="0">
                <a:solidFill>
                  <a:schemeClr val="tx1"/>
                </a:solidFill>
              </a:rPr>
              <a:t>have beneficial effect on NASH resolution and stability of fibrosis</a:t>
            </a:r>
          </a:p>
          <a:p>
            <a:endParaRPr lang="en-US" sz="2400" dirty="0">
              <a:solidFill>
                <a:schemeClr val="tx1"/>
              </a:solidFill>
            </a:endParaRPr>
          </a:p>
          <a:p>
            <a:endParaRPr lang="en-US" sz="2400" b="0" i="0" u="none" strike="noStrike" baseline="0" dirty="0">
              <a:solidFill>
                <a:schemeClr val="tx1"/>
              </a:solidFill>
              <a:latin typeface="AdvOTa4be4ab1.BI"/>
            </a:endParaRPr>
          </a:p>
          <a:p>
            <a:endParaRPr lang="en-US" sz="2400" dirty="0">
              <a:solidFill>
                <a:schemeClr val="tx1"/>
              </a:solidFill>
            </a:endParaRPr>
          </a:p>
        </p:txBody>
      </p:sp>
    </p:spTree>
    <p:extLst>
      <p:ext uri="{BB962C8B-B14F-4D97-AF65-F5344CB8AC3E}">
        <p14:creationId xmlns:p14="http://schemas.microsoft.com/office/powerpoint/2010/main" val="41274079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pPr lvl="1"/>
            <a:endParaRPr lang="en-US" dirty="0"/>
          </a:p>
          <a:p>
            <a:pPr lvl="1"/>
            <a:r>
              <a:rPr lang="en-US" dirty="0" smtClean="0"/>
              <a:t>a</a:t>
            </a:r>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181533422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Down 15">
            <a:extLst>
              <a:ext uri="{FF2B5EF4-FFF2-40B4-BE49-F238E27FC236}">
                <a16:creationId xmlns:a16="http://schemas.microsoft.com/office/drawing/2014/main" xmlns="" id="{172BE98F-4F51-456C-8406-D5962CE51EAF}"/>
              </a:ext>
            </a:extLst>
          </p:cNvPr>
          <p:cNvSpPr/>
          <p:nvPr/>
        </p:nvSpPr>
        <p:spPr>
          <a:xfrm>
            <a:off x="5810250" y="2207023"/>
            <a:ext cx="471488" cy="412750"/>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FFFFFF"/>
              </a:solidFill>
            </a:endParaRPr>
          </a:p>
        </p:txBody>
      </p:sp>
      <p:sp>
        <p:nvSpPr>
          <p:cNvPr id="47" name="Arrow: Down 46">
            <a:extLst>
              <a:ext uri="{FF2B5EF4-FFF2-40B4-BE49-F238E27FC236}">
                <a16:creationId xmlns:a16="http://schemas.microsoft.com/office/drawing/2014/main" xmlns="" id="{C2C4E17D-2795-4A58-B6D4-695912572BBF}"/>
              </a:ext>
            </a:extLst>
          </p:cNvPr>
          <p:cNvSpPr/>
          <p:nvPr/>
        </p:nvSpPr>
        <p:spPr>
          <a:xfrm rot="5400000">
            <a:off x="5905380" y="2641280"/>
            <a:ext cx="471487" cy="3100387"/>
          </a:xfrm>
          <a:prstGeom prst="downArrow">
            <a:avLst>
              <a:gd name="adj1" fmla="val 20448"/>
              <a:gd name="adj2" fmla="val 38918"/>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FFFFFF"/>
              </a:solidFill>
            </a:endParaRPr>
          </a:p>
        </p:txBody>
      </p:sp>
      <p:sp>
        <p:nvSpPr>
          <p:cNvPr id="4" name="Text Placeholder 3">
            <a:extLst>
              <a:ext uri="{FF2B5EF4-FFF2-40B4-BE49-F238E27FC236}">
                <a16:creationId xmlns:a16="http://schemas.microsoft.com/office/drawing/2014/main" xmlns="" id="{3E7CCDE9-0614-400E-9006-7DC76A243106}"/>
              </a:ext>
            </a:extLst>
          </p:cNvPr>
          <p:cNvSpPr>
            <a:spLocks noGrp="1"/>
          </p:cNvSpPr>
          <p:nvPr>
            <p:ph type="body" sz="quarter" idx="13"/>
          </p:nvPr>
        </p:nvSpPr>
        <p:spPr>
          <a:xfrm>
            <a:off x="647700" y="6253163"/>
            <a:ext cx="9313863" cy="323850"/>
          </a:xfrm>
        </p:spPr>
        <p:txBody>
          <a:bodyPr>
            <a:noAutofit/>
          </a:bodyPr>
          <a:lstStyle/>
          <a:p>
            <a:pPr defTabSz="914354" fontAlgn="auto">
              <a:defRPr/>
            </a:pPr>
            <a:r>
              <a:rPr lang="en-GB" sz="900" dirty="0"/>
              <a:t/>
            </a:r>
            <a:br>
              <a:rPr lang="en-GB" sz="900" dirty="0"/>
            </a:br>
            <a:r>
              <a:rPr lang="en-GB" sz="900" dirty="0"/>
              <a:t>EASL. J Hepatol. 2021;S0168–8278:00398–6.</a:t>
            </a:r>
          </a:p>
        </p:txBody>
      </p:sp>
      <p:sp>
        <p:nvSpPr>
          <p:cNvPr id="28" name="Rectangle 27">
            <a:extLst>
              <a:ext uri="{FF2B5EF4-FFF2-40B4-BE49-F238E27FC236}">
                <a16:creationId xmlns:a16="http://schemas.microsoft.com/office/drawing/2014/main" xmlns="" id="{78664B0D-2F82-4B62-A0FA-F23DE3942685}"/>
              </a:ext>
            </a:extLst>
          </p:cNvPr>
          <p:cNvSpPr/>
          <p:nvPr/>
        </p:nvSpPr>
        <p:spPr>
          <a:xfrm>
            <a:off x="293213" y="3799229"/>
            <a:ext cx="4238272" cy="1624013"/>
          </a:xfrm>
          <a:prstGeom prst="rect">
            <a:avLst/>
          </a:prstGeom>
          <a:solidFill>
            <a:srgbClr val="CCDE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FFFFFF"/>
              </a:solidFill>
            </a:endParaRPr>
          </a:p>
        </p:txBody>
      </p:sp>
      <p:sp>
        <p:nvSpPr>
          <p:cNvPr id="6" name="Arrow: Bent 5">
            <a:extLst>
              <a:ext uri="{FF2B5EF4-FFF2-40B4-BE49-F238E27FC236}">
                <a16:creationId xmlns:a16="http://schemas.microsoft.com/office/drawing/2014/main" xmlns="" id="{E9AAA7E1-00D3-485E-92B8-E48CAB80C2C2}"/>
              </a:ext>
            </a:extLst>
          </p:cNvPr>
          <p:cNvSpPr/>
          <p:nvPr/>
        </p:nvSpPr>
        <p:spPr>
          <a:xfrm rot="16200000" flipH="1">
            <a:off x="3575844" y="2568575"/>
            <a:ext cx="674688" cy="1601788"/>
          </a:xfrm>
          <a:prstGeom prst="ben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000000"/>
              </a:solidFill>
            </a:endParaRPr>
          </a:p>
        </p:txBody>
      </p:sp>
      <p:sp>
        <p:nvSpPr>
          <p:cNvPr id="35" name="Arrow: Bent 34">
            <a:extLst>
              <a:ext uri="{FF2B5EF4-FFF2-40B4-BE49-F238E27FC236}">
                <a16:creationId xmlns:a16="http://schemas.microsoft.com/office/drawing/2014/main" xmlns="" id="{7E67C990-2243-46C5-8CCF-1D885652240A}"/>
              </a:ext>
            </a:extLst>
          </p:cNvPr>
          <p:cNvSpPr/>
          <p:nvPr/>
        </p:nvSpPr>
        <p:spPr>
          <a:xfrm rot="5400000">
            <a:off x="8734425" y="2545593"/>
            <a:ext cx="762000" cy="1762125"/>
          </a:xfrm>
          <a:prstGeom prst="ben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000000"/>
              </a:solidFill>
            </a:endParaRPr>
          </a:p>
        </p:txBody>
      </p:sp>
      <p:sp>
        <p:nvSpPr>
          <p:cNvPr id="23" name="Rectangle 22">
            <a:extLst>
              <a:ext uri="{FF2B5EF4-FFF2-40B4-BE49-F238E27FC236}">
                <a16:creationId xmlns:a16="http://schemas.microsoft.com/office/drawing/2014/main" xmlns="" id="{2453B7B3-9671-4C60-B8E8-103622858E90}"/>
              </a:ext>
            </a:extLst>
          </p:cNvPr>
          <p:cNvSpPr/>
          <p:nvPr/>
        </p:nvSpPr>
        <p:spPr>
          <a:xfrm>
            <a:off x="4782344" y="2726197"/>
            <a:ext cx="3363912" cy="77787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FFFFFF"/>
              </a:solidFill>
            </a:endParaRPr>
          </a:p>
        </p:txBody>
      </p:sp>
      <p:sp>
        <p:nvSpPr>
          <p:cNvPr id="99340" name="TextBox 23">
            <a:extLst>
              <a:ext uri="{FF2B5EF4-FFF2-40B4-BE49-F238E27FC236}">
                <a16:creationId xmlns:a16="http://schemas.microsoft.com/office/drawing/2014/main" xmlns="" id="{3A5D4286-D67C-4062-A614-61F4A047C5D5}"/>
              </a:ext>
            </a:extLst>
          </p:cNvPr>
          <p:cNvSpPr txBox="1">
            <a:spLocks noChangeArrowheads="1"/>
          </p:cNvSpPr>
          <p:nvPr/>
        </p:nvSpPr>
        <p:spPr bwMode="auto">
          <a:xfrm>
            <a:off x="4865169" y="2738366"/>
            <a:ext cx="3252787" cy="77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dirty="0" smtClean="0">
                <a:solidFill>
                  <a:srgbClr val="001965"/>
                </a:solidFill>
              </a:rPr>
              <a:t>Fibrosis Risk Stratification</a:t>
            </a:r>
          </a:p>
          <a:p>
            <a:pPr algn="ctr" eaLnBrk="1" hangingPunct="1">
              <a:lnSpc>
                <a:spcPct val="120000"/>
              </a:lnSpc>
            </a:pPr>
            <a:r>
              <a:rPr lang="en-GB" altLang="en-US" sz="1400" b="1" dirty="0" smtClean="0">
                <a:solidFill>
                  <a:srgbClr val="001965"/>
                </a:solidFill>
              </a:rPr>
              <a:t>Calculate </a:t>
            </a:r>
            <a:r>
              <a:rPr lang="en-GB" altLang="en-US" sz="1400" b="1" dirty="0">
                <a:solidFill>
                  <a:srgbClr val="001965"/>
                </a:solidFill>
              </a:rPr>
              <a:t>FIB-4 score</a:t>
            </a:r>
          </a:p>
          <a:p>
            <a:pPr algn="ctr" eaLnBrk="1" hangingPunct="1">
              <a:lnSpc>
                <a:spcPct val="120000"/>
              </a:lnSpc>
            </a:pPr>
            <a:r>
              <a:rPr lang="en-GB" altLang="en-US" sz="1400" dirty="0">
                <a:solidFill>
                  <a:srgbClr val="001965"/>
                </a:solidFill>
              </a:rPr>
              <a:t>(Age, AST, ALT, platelet count)</a:t>
            </a:r>
          </a:p>
        </p:txBody>
      </p:sp>
      <p:sp>
        <p:nvSpPr>
          <p:cNvPr id="99341" name="TextBox 24">
            <a:extLst>
              <a:ext uri="{FF2B5EF4-FFF2-40B4-BE49-F238E27FC236}">
                <a16:creationId xmlns:a16="http://schemas.microsoft.com/office/drawing/2014/main" xmlns="" id="{33F7C412-4A9F-4EB0-BAF6-D24A9894C77E}"/>
              </a:ext>
            </a:extLst>
          </p:cNvPr>
          <p:cNvSpPr txBox="1">
            <a:spLocks noChangeArrowheads="1"/>
          </p:cNvSpPr>
          <p:nvPr/>
        </p:nvSpPr>
        <p:spPr bwMode="auto">
          <a:xfrm>
            <a:off x="2275681" y="2714626"/>
            <a:ext cx="2506663"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dirty="0">
                <a:solidFill>
                  <a:srgbClr val="001965"/>
                </a:solidFill>
              </a:rPr>
              <a:t>(&lt;1.30)</a:t>
            </a:r>
          </a:p>
        </p:txBody>
      </p:sp>
      <p:sp>
        <p:nvSpPr>
          <p:cNvPr id="99342" name="TextBox 25">
            <a:extLst>
              <a:ext uri="{FF2B5EF4-FFF2-40B4-BE49-F238E27FC236}">
                <a16:creationId xmlns:a16="http://schemas.microsoft.com/office/drawing/2014/main" xmlns="" id="{EB207976-E946-4ACA-B5FC-75339F16EDED}"/>
              </a:ext>
            </a:extLst>
          </p:cNvPr>
          <p:cNvSpPr txBox="1">
            <a:spLocks noChangeArrowheads="1"/>
          </p:cNvSpPr>
          <p:nvPr/>
        </p:nvSpPr>
        <p:spPr bwMode="auto">
          <a:xfrm>
            <a:off x="8178593" y="2749550"/>
            <a:ext cx="25082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dirty="0">
                <a:solidFill>
                  <a:srgbClr val="001965"/>
                </a:solidFill>
                <a:cs typeface="Times New Roman" panose="02020603050405020304" pitchFamily="18" charset="0"/>
              </a:rPr>
              <a:t>(≥</a:t>
            </a:r>
            <a:r>
              <a:rPr lang="en-GB" altLang="en-US" sz="1400" b="1" dirty="0">
                <a:solidFill>
                  <a:srgbClr val="001965"/>
                </a:solidFill>
              </a:rPr>
              <a:t>1.30)</a:t>
            </a:r>
          </a:p>
        </p:txBody>
      </p:sp>
      <p:sp>
        <p:nvSpPr>
          <p:cNvPr id="99343" name="TextBox 38">
            <a:extLst>
              <a:ext uri="{FF2B5EF4-FFF2-40B4-BE49-F238E27FC236}">
                <a16:creationId xmlns:a16="http://schemas.microsoft.com/office/drawing/2014/main" xmlns="" id="{7D8FEEDE-DAD7-422F-AF55-7B7772CB970E}"/>
              </a:ext>
            </a:extLst>
          </p:cNvPr>
          <p:cNvSpPr txBox="1">
            <a:spLocks noChangeArrowheads="1"/>
          </p:cNvSpPr>
          <p:nvPr/>
        </p:nvSpPr>
        <p:spPr bwMode="auto">
          <a:xfrm>
            <a:off x="459724" y="4035069"/>
            <a:ext cx="3905250"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dirty="0" smtClean="0">
                <a:solidFill>
                  <a:srgbClr val="001965"/>
                </a:solidFill>
              </a:rPr>
              <a:t>No </a:t>
            </a:r>
            <a:r>
              <a:rPr lang="en-GB" altLang="en-US" sz="1400" b="1" dirty="0">
                <a:solidFill>
                  <a:srgbClr val="001965"/>
                </a:solidFill>
              </a:rPr>
              <a:t>need for </a:t>
            </a:r>
            <a:r>
              <a:rPr lang="en-GB" altLang="en-US" sz="1400" b="1" dirty="0" smtClean="0">
                <a:solidFill>
                  <a:srgbClr val="001965"/>
                </a:solidFill>
              </a:rPr>
              <a:t>referral</a:t>
            </a:r>
          </a:p>
          <a:p>
            <a:pPr algn="ctr" eaLnBrk="1" hangingPunct="1">
              <a:lnSpc>
                <a:spcPct val="120000"/>
              </a:lnSpc>
            </a:pPr>
            <a:r>
              <a:rPr lang="en-GB" altLang="en-US" sz="1400" b="1" dirty="0" smtClean="0">
                <a:solidFill>
                  <a:srgbClr val="001965"/>
                </a:solidFill>
              </a:rPr>
              <a:t>Managed by primary care team or endocrinologist </a:t>
            </a:r>
          </a:p>
          <a:p>
            <a:pPr algn="ctr" eaLnBrk="1" hangingPunct="1">
              <a:lnSpc>
                <a:spcPct val="120000"/>
              </a:lnSpc>
            </a:pPr>
            <a:r>
              <a:rPr lang="en-GB" altLang="en-US" sz="1400" b="1" dirty="0" smtClean="0">
                <a:solidFill>
                  <a:srgbClr val="001965"/>
                </a:solidFill>
              </a:rPr>
              <a:t>Focus care on obesity and CVD prevention</a:t>
            </a:r>
            <a:endParaRPr lang="en-GB" altLang="en-US" sz="1400" b="1" dirty="0">
              <a:solidFill>
                <a:srgbClr val="001965"/>
              </a:solidFill>
            </a:endParaRPr>
          </a:p>
          <a:p>
            <a:pPr algn="ctr" eaLnBrk="1" hangingPunct="1">
              <a:lnSpc>
                <a:spcPct val="120000"/>
              </a:lnSpc>
            </a:pPr>
            <a:r>
              <a:rPr lang="en-GB" altLang="en-US" sz="1400" b="1" dirty="0">
                <a:solidFill>
                  <a:srgbClr val="001965"/>
                </a:solidFill>
              </a:rPr>
              <a:t>Re-test in </a:t>
            </a:r>
            <a:r>
              <a:rPr lang="en-GB" altLang="en-US" sz="1400" b="1" dirty="0" smtClean="0">
                <a:solidFill>
                  <a:srgbClr val="001965"/>
                </a:solidFill>
              </a:rPr>
              <a:t>2</a:t>
            </a:r>
            <a:r>
              <a:rPr lang="en-GB" altLang="en-US" sz="1400" b="1" dirty="0" smtClean="0">
                <a:solidFill>
                  <a:srgbClr val="001965"/>
                </a:solidFill>
                <a:cs typeface="Arial" panose="020B0604020202020204" pitchFamily="34" charset="0"/>
              </a:rPr>
              <a:t>–3 </a:t>
            </a:r>
            <a:r>
              <a:rPr lang="en-GB" altLang="en-US" sz="1400" b="1" dirty="0">
                <a:solidFill>
                  <a:srgbClr val="001965"/>
                </a:solidFill>
                <a:cs typeface="Arial" panose="020B0604020202020204" pitchFamily="34" charset="0"/>
              </a:rPr>
              <a:t>years</a:t>
            </a:r>
            <a:endParaRPr lang="en-GB" altLang="en-US" sz="1400" dirty="0">
              <a:solidFill>
                <a:srgbClr val="001965"/>
              </a:solidFill>
            </a:endParaRPr>
          </a:p>
        </p:txBody>
      </p:sp>
      <p:sp>
        <p:nvSpPr>
          <p:cNvPr id="99344" name="TextBox 41">
            <a:extLst>
              <a:ext uri="{FF2B5EF4-FFF2-40B4-BE49-F238E27FC236}">
                <a16:creationId xmlns:a16="http://schemas.microsoft.com/office/drawing/2014/main" xmlns="" id="{855DE19F-9B84-4CBB-9C4F-0C54A9F94A56}"/>
              </a:ext>
            </a:extLst>
          </p:cNvPr>
          <p:cNvSpPr txBox="1">
            <a:spLocks noChangeArrowheads="1"/>
          </p:cNvSpPr>
          <p:nvPr/>
        </p:nvSpPr>
        <p:spPr bwMode="auto">
          <a:xfrm>
            <a:off x="2435225" y="2480503"/>
            <a:ext cx="25082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a:solidFill>
                  <a:srgbClr val="001965"/>
                </a:solidFill>
              </a:rPr>
              <a:t>Low risk</a:t>
            </a:r>
          </a:p>
        </p:txBody>
      </p:sp>
      <p:sp>
        <p:nvSpPr>
          <p:cNvPr id="99345" name="TextBox 42">
            <a:extLst>
              <a:ext uri="{FF2B5EF4-FFF2-40B4-BE49-F238E27FC236}">
                <a16:creationId xmlns:a16="http://schemas.microsoft.com/office/drawing/2014/main" xmlns="" id="{409829C4-E4B3-492E-B227-864099FB6FF4}"/>
              </a:ext>
            </a:extLst>
          </p:cNvPr>
          <p:cNvSpPr txBox="1">
            <a:spLocks noChangeArrowheads="1"/>
          </p:cNvSpPr>
          <p:nvPr/>
        </p:nvSpPr>
        <p:spPr bwMode="auto">
          <a:xfrm>
            <a:off x="8178593" y="2478088"/>
            <a:ext cx="25082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a:solidFill>
                  <a:srgbClr val="001965"/>
                </a:solidFill>
              </a:rPr>
              <a:t>Intermediate-high risk</a:t>
            </a:r>
          </a:p>
        </p:txBody>
      </p:sp>
      <p:sp>
        <p:nvSpPr>
          <p:cNvPr id="44" name="Arrow: Down 43">
            <a:extLst>
              <a:ext uri="{FF2B5EF4-FFF2-40B4-BE49-F238E27FC236}">
                <a16:creationId xmlns:a16="http://schemas.microsoft.com/office/drawing/2014/main" xmlns="" id="{148732AC-6F43-4F25-966F-9B4BFDC7713D}"/>
              </a:ext>
            </a:extLst>
          </p:cNvPr>
          <p:cNvSpPr/>
          <p:nvPr/>
        </p:nvSpPr>
        <p:spPr>
          <a:xfrm>
            <a:off x="9490075" y="4419464"/>
            <a:ext cx="471488" cy="506413"/>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FFFFFF"/>
              </a:solidFill>
            </a:endParaRPr>
          </a:p>
        </p:txBody>
      </p:sp>
      <p:sp>
        <p:nvSpPr>
          <p:cNvPr id="46" name="Rectangle 45">
            <a:extLst>
              <a:ext uri="{FF2B5EF4-FFF2-40B4-BE49-F238E27FC236}">
                <a16:creationId xmlns:a16="http://schemas.microsoft.com/office/drawing/2014/main" xmlns="" id="{42E6D4E9-7A7D-4756-9EB2-B7F2577EB68D}"/>
              </a:ext>
            </a:extLst>
          </p:cNvPr>
          <p:cNvSpPr/>
          <p:nvPr/>
        </p:nvSpPr>
        <p:spPr>
          <a:xfrm>
            <a:off x="7750762" y="4998885"/>
            <a:ext cx="3252789" cy="1072658"/>
          </a:xfrm>
          <a:prstGeom prst="rect">
            <a:avLst/>
          </a:prstGeom>
          <a:solidFill>
            <a:srgbClr val="CCDE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fontAlgn="auto">
              <a:lnSpc>
                <a:spcPct val="120000"/>
              </a:lnSpc>
              <a:spcBef>
                <a:spcPts val="0"/>
              </a:spcBef>
              <a:spcAft>
                <a:spcPts val="0"/>
              </a:spcAft>
              <a:defRPr/>
            </a:pPr>
            <a:r>
              <a:rPr lang="en-GB" sz="1400" b="1" dirty="0">
                <a:solidFill>
                  <a:srgbClr val="001965"/>
                </a:solidFill>
                <a:latin typeface="Apis For Office" charset="0"/>
              </a:rPr>
              <a:t>Referral to liver specialist </a:t>
            </a:r>
          </a:p>
        </p:txBody>
      </p:sp>
      <p:sp>
        <p:nvSpPr>
          <p:cNvPr id="99348" name="TextBox 47">
            <a:extLst>
              <a:ext uri="{FF2B5EF4-FFF2-40B4-BE49-F238E27FC236}">
                <a16:creationId xmlns:a16="http://schemas.microsoft.com/office/drawing/2014/main" xmlns="" id="{B9C40F22-5232-4645-B0AA-6CF6E477AFA6}"/>
              </a:ext>
            </a:extLst>
          </p:cNvPr>
          <p:cNvSpPr txBox="1">
            <a:spLocks noChangeArrowheads="1"/>
          </p:cNvSpPr>
          <p:nvPr/>
        </p:nvSpPr>
        <p:spPr bwMode="auto">
          <a:xfrm>
            <a:off x="4883012" y="3629518"/>
            <a:ext cx="25082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a:solidFill>
                  <a:srgbClr val="001965"/>
                </a:solidFill>
              </a:rPr>
              <a:t>Low risk</a:t>
            </a:r>
            <a:br>
              <a:rPr lang="en-GB" altLang="en-US" sz="1400" b="1">
                <a:solidFill>
                  <a:srgbClr val="001965"/>
                </a:solidFill>
              </a:rPr>
            </a:br>
            <a:r>
              <a:rPr lang="en-GB" altLang="en-US" sz="1400" b="1">
                <a:solidFill>
                  <a:srgbClr val="001965"/>
                </a:solidFill>
              </a:rPr>
              <a:t>(&lt;8 kPa)</a:t>
            </a:r>
          </a:p>
        </p:txBody>
      </p:sp>
      <p:sp>
        <p:nvSpPr>
          <p:cNvPr id="99349" name="TextBox 49">
            <a:extLst>
              <a:ext uri="{FF2B5EF4-FFF2-40B4-BE49-F238E27FC236}">
                <a16:creationId xmlns:a16="http://schemas.microsoft.com/office/drawing/2014/main" xmlns="" id="{C142408F-A6A2-448C-8602-8DDBEA9E9E22}"/>
              </a:ext>
            </a:extLst>
          </p:cNvPr>
          <p:cNvSpPr txBox="1">
            <a:spLocks noChangeArrowheads="1"/>
          </p:cNvSpPr>
          <p:nvPr/>
        </p:nvSpPr>
        <p:spPr bwMode="auto">
          <a:xfrm>
            <a:off x="9679643" y="4407072"/>
            <a:ext cx="25082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a:solidFill>
                  <a:srgbClr val="001965"/>
                </a:solidFill>
              </a:rPr>
              <a:t>Intermediate-high risk</a:t>
            </a:r>
            <a:br>
              <a:rPr lang="en-GB" altLang="en-US" sz="1400" b="1">
                <a:solidFill>
                  <a:srgbClr val="001965"/>
                </a:solidFill>
              </a:rPr>
            </a:br>
            <a:r>
              <a:rPr lang="en-GB" altLang="en-US" sz="1400" b="1">
                <a:solidFill>
                  <a:srgbClr val="001965"/>
                </a:solidFill>
              </a:rPr>
              <a:t>(≥8 kPa)</a:t>
            </a:r>
          </a:p>
        </p:txBody>
      </p:sp>
      <p:grpSp>
        <p:nvGrpSpPr>
          <p:cNvPr id="99357" name="Group 4">
            <a:extLst>
              <a:ext uri="{FF2B5EF4-FFF2-40B4-BE49-F238E27FC236}">
                <a16:creationId xmlns:a16="http://schemas.microsoft.com/office/drawing/2014/main" xmlns="" id="{BF5870D3-9C8A-4567-AFE9-F5AA0BF711E4}"/>
              </a:ext>
            </a:extLst>
          </p:cNvPr>
          <p:cNvGrpSpPr>
            <a:grpSpLocks/>
          </p:cNvGrpSpPr>
          <p:nvPr/>
        </p:nvGrpSpPr>
        <p:grpSpPr bwMode="auto">
          <a:xfrm>
            <a:off x="3777447" y="201151"/>
            <a:ext cx="4539189" cy="1015379"/>
            <a:chOff x="3921196" y="1460493"/>
            <a:chExt cx="4111309" cy="576000"/>
          </a:xfrm>
        </p:grpSpPr>
        <p:sp>
          <p:nvSpPr>
            <p:cNvPr id="27" name="Rectangle 26">
              <a:extLst>
                <a:ext uri="{FF2B5EF4-FFF2-40B4-BE49-F238E27FC236}">
                  <a16:creationId xmlns:a16="http://schemas.microsoft.com/office/drawing/2014/main" xmlns="" id="{1B1244B3-FA0E-46E8-B279-2D7A95CB8F9B}"/>
                </a:ext>
              </a:extLst>
            </p:cNvPr>
            <p:cNvSpPr/>
            <p:nvPr/>
          </p:nvSpPr>
          <p:spPr>
            <a:xfrm>
              <a:off x="3921196" y="1460493"/>
              <a:ext cx="3933938" cy="576000"/>
            </a:xfrm>
            <a:prstGeom prst="rect">
              <a:avLst/>
            </a:prstGeom>
            <a:solidFill>
              <a:srgbClr val="CCDE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FFFFFF"/>
                </a:solidFill>
              </a:endParaRPr>
            </a:p>
          </p:txBody>
        </p:sp>
        <p:sp>
          <p:nvSpPr>
            <p:cNvPr id="99362" name="TextBox 29">
              <a:extLst>
                <a:ext uri="{FF2B5EF4-FFF2-40B4-BE49-F238E27FC236}">
                  <a16:creationId xmlns:a16="http://schemas.microsoft.com/office/drawing/2014/main" xmlns="" id="{4441B537-A57F-44F3-8D84-98C9EDC7F4D7}"/>
                </a:ext>
              </a:extLst>
            </p:cNvPr>
            <p:cNvSpPr txBox="1">
              <a:spLocks noChangeArrowheads="1"/>
            </p:cNvSpPr>
            <p:nvPr/>
          </p:nvSpPr>
          <p:spPr bwMode="auto">
            <a:xfrm>
              <a:off x="4060466" y="1474540"/>
              <a:ext cx="3972039" cy="34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dirty="0" smtClean="0">
                  <a:solidFill>
                    <a:srgbClr val="001965"/>
                  </a:solidFill>
                </a:rPr>
                <a:t>Prediabetes or T2D, </a:t>
              </a:r>
            </a:p>
            <a:p>
              <a:pPr algn="ctr" eaLnBrk="1" hangingPunct="1">
                <a:lnSpc>
                  <a:spcPct val="120000"/>
                </a:lnSpc>
              </a:pPr>
              <a:r>
                <a:rPr lang="en-GB" altLang="en-US" sz="1400" b="1" dirty="0" smtClean="0">
                  <a:solidFill>
                    <a:srgbClr val="001965"/>
                  </a:solidFill>
                </a:rPr>
                <a:t>obesity or &gt;= 2 cardiometabolic RF,</a:t>
              </a:r>
            </a:p>
            <a:p>
              <a:pPr algn="ctr" eaLnBrk="1" hangingPunct="1">
                <a:lnSpc>
                  <a:spcPct val="120000"/>
                </a:lnSpc>
              </a:pPr>
              <a:r>
                <a:rPr lang="en-GB" altLang="en-US" sz="1400" b="1" dirty="0" smtClean="0">
                  <a:solidFill>
                    <a:srgbClr val="001965"/>
                  </a:solidFill>
                </a:rPr>
                <a:t>hepatic steatosis on imaging or AST or ALT&gt;30</a:t>
              </a:r>
              <a:endParaRPr lang="en-GB" altLang="en-US" sz="1400" b="1" dirty="0">
                <a:solidFill>
                  <a:srgbClr val="001965"/>
                </a:solidFill>
              </a:endParaRPr>
            </a:p>
          </p:txBody>
        </p:sp>
      </p:grpSp>
      <p:grpSp>
        <p:nvGrpSpPr>
          <p:cNvPr id="99358" name="Group 7">
            <a:extLst>
              <a:ext uri="{FF2B5EF4-FFF2-40B4-BE49-F238E27FC236}">
                <a16:creationId xmlns:a16="http://schemas.microsoft.com/office/drawing/2014/main" xmlns="" id="{36877A4B-573F-448A-A873-8393484974D0}"/>
              </a:ext>
            </a:extLst>
          </p:cNvPr>
          <p:cNvGrpSpPr>
            <a:grpSpLocks/>
          </p:cNvGrpSpPr>
          <p:nvPr/>
        </p:nvGrpSpPr>
        <p:grpSpPr bwMode="auto">
          <a:xfrm>
            <a:off x="7750762" y="3781423"/>
            <a:ext cx="3363912" cy="576263"/>
            <a:chOff x="7751101" y="3814243"/>
            <a:chExt cx="3363709" cy="576000"/>
          </a:xfrm>
        </p:grpSpPr>
        <p:sp>
          <p:nvSpPr>
            <p:cNvPr id="40" name="Rectangle 39">
              <a:extLst>
                <a:ext uri="{FF2B5EF4-FFF2-40B4-BE49-F238E27FC236}">
                  <a16:creationId xmlns:a16="http://schemas.microsoft.com/office/drawing/2014/main" xmlns="" id="{A7EAC9F3-5931-40D8-B743-E992CF611FE1}"/>
                </a:ext>
              </a:extLst>
            </p:cNvPr>
            <p:cNvSpPr/>
            <p:nvPr/>
          </p:nvSpPr>
          <p:spPr>
            <a:xfrm>
              <a:off x="7751101" y="3814243"/>
              <a:ext cx="3363709" cy="576000"/>
            </a:xfrm>
            <a:prstGeom prst="rect">
              <a:avLst/>
            </a:prstGeom>
            <a:solidFill>
              <a:srgbClr val="CCDE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FFFFFF"/>
                </a:solidFill>
              </a:endParaRPr>
            </a:p>
          </p:txBody>
        </p:sp>
        <p:sp>
          <p:nvSpPr>
            <p:cNvPr id="99360" name="TextBox 40">
              <a:extLst>
                <a:ext uri="{FF2B5EF4-FFF2-40B4-BE49-F238E27FC236}">
                  <a16:creationId xmlns:a16="http://schemas.microsoft.com/office/drawing/2014/main" xmlns="" id="{536CE4B9-8219-46EF-B2C7-43E9EBC7210A}"/>
                </a:ext>
              </a:extLst>
            </p:cNvPr>
            <p:cNvSpPr txBox="1">
              <a:spLocks noChangeArrowheads="1"/>
            </p:cNvSpPr>
            <p:nvPr/>
          </p:nvSpPr>
          <p:spPr bwMode="auto">
            <a:xfrm>
              <a:off x="7751101" y="3852848"/>
              <a:ext cx="3363708" cy="49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dirty="0">
                  <a:solidFill>
                    <a:srgbClr val="001965"/>
                  </a:solidFill>
                </a:rPr>
                <a:t>Test liver stiffness by transient elastography*</a:t>
              </a:r>
              <a:endParaRPr lang="en-GB" altLang="en-US" sz="1400" dirty="0">
                <a:solidFill>
                  <a:srgbClr val="001965"/>
                </a:solidFill>
              </a:endParaRPr>
            </a:p>
          </p:txBody>
        </p:sp>
      </p:grpSp>
      <p:sp>
        <p:nvSpPr>
          <p:cNvPr id="36" name="Title 35">
            <a:extLst>
              <a:ext uri="{FF2B5EF4-FFF2-40B4-BE49-F238E27FC236}">
                <a16:creationId xmlns:a16="http://schemas.microsoft.com/office/drawing/2014/main" xmlns="" id="{1B1244B3-FA0E-46E8-B279-2D7A95CB8F9B}"/>
              </a:ext>
            </a:extLst>
          </p:cNvPr>
          <p:cNvSpPr>
            <a:spLocks noGrp="1"/>
          </p:cNvSpPr>
          <p:nvPr>
            <p:ph type="title"/>
          </p:nvPr>
        </p:nvSpPr>
        <p:spPr bwMode="auto">
          <a:xfrm>
            <a:off x="3808744" y="1540931"/>
            <a:ext cx="4280763" cy="632357"/>
          </a:xfrm>
          <a:prstGeom prst="rect">
            <a:avLst/>
          </a:prstGeom>
          <a:solidFill>
            <a:srgbClr val="CCDE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normAutofit/>
          </a:bodyPr>
          <a:lstStyle/>
          <a:p>
            <a:pPr algn="ctr"/>
            <a:r>
              <a:rPr lang="en-US" sz="1400" b="1" dirty="0">
                <a:solidFill>
                  <a:srgbClr val="001965"/>
                </a:solidFill>
                <a:latin typeface="Apis For Office" charset="0"/>
              </a:rPr>
              <a:t>Rule out second causes</a:t>
            </a:r>
          </a:p>
        </p:txBody>
      </p:sp>
      <p:sp>
        <p:nvSpPr>
          <p:cNvPr id="37" name="Arrow: Down 15">
            <a:extLst>
              <a:ext uri="{FF2B5EF4-FFF2-40B4-BE49-F238E27FC236}">
                <a16:creationId xmlns:a16="http://schemas.microsoft.com/office/drawing/2014/main" xmlns="" id="{172BE98F-4F51-456C-8406-D5962CE51EAF}"/>
              </a:ext>
            </a:extLst>
          </p:cNvPr>
          <p:cNvSpPr/>
          <p:nvPr/>
        </p:nvSpPr>
        <p:spPr>
          <a:xfrm>
            <a:off x="5781502" y="1175255"/>
            <a:ext cx="471488" cy="412750"/>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FFFFFF"/>
              </a:solidFill>
            </a:endParaRPr>
          </a:p>
        </p:txBody>
      </p:sp>
    </p:spTree>
    <p:extLst>
      <p:ext uri="{BB962C8B-B14F-4D97-AF65-F5344CB8AC3E}">
        <p14:creationId xmlns:p14="http://schemas.microsoft.com/office/powerpoint/2010/main" val="297823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94947"/>
            <a:ext cx="10058400" cy="1450757"/>
          </a:xfrm>
        </p:spPr>
        <p:txBody>
          <a:bodyPr>
            <a:normAutofit/>
          </a:bodyPr>
          <a:lstStyle/>
          <a:p>
            <a:r>
              <a:rPr lang="en-US" dirty="0" smtClean="0"/>
              <a:t>Other complications </a:t>
            </a:r>
            <a:r>
              <a:rPr lang="en-US" dirty="0"/>
              <a:t/>
            </a:r>
            <a:br>
              <a:rPr lang="en-US" dirty="0"/>
            </a:br>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endParaRPr lang="en-US" dirty="0"/>
          </a:p>
          <a:p>
            <a:r>
              <a:rPr lang="en-US" dirty="0" smtClean="0"/>
              <a:t>Gallbladder disease,</a:t>
            </a:r>
          </a:p>
          <a:p>
            <a:r>
              <a:rPr lang="en-US" dirty="0" smtClean="0"/>
              <a:t>Obstructive </a:t>
            </a:r>
            <a:r>
              <a:rPr lang="en-US" dirty="0"/>
              <a:t>sleep apnea</a:t>
            </a:r>
            <a:r>
              <a:rPr lang="en-US" dirty="0" smtClean="0"/>
              <a:t>,</a:t>
            </a:r>
          </a:p>
          <a:p>
            <a:r>
              <a:rPr lang="en-US" dirty="0" smtClean="0"/>
              <a:t>Colorectal </a:t>
            </a:r>
            <a:r>
              <a:rPr lang="en-US" dirty="0"/>
              <a:t>neoplasm</a:t>
            </a:r>
            <a:r>
              <a:rPr lang="en-US" dirty="0" smtClean="0"/>
              <a:t>,</a:t>
            </a:r>
          </a:p>
          <a:p>
            <a:r>
              <a:rPr lang="en-US" dirty="0" smtClean="0"/>
              <a:t>Other cancers </a:t>
            </a:r>
            <a:endParaRPr lang="en-US" dirty="0"/>
          </a:p>
          <a:p>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86898651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18272" y="286603"/>
            <a:ext cx="8416415" cy="5490506"/>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
        <p:nvSpPr>
          <p:cNvPr id="4" name="Donut 3"/>
          <p:cNvSpPr/>
          <p:nvPr/>
        </p:nvSpPr>
        <p:spPr>
          <a:xfrm>
            <a:off x="5518672" y="3313356"/>
            <a:ext cx="4496697" cy="2097740"/>
          </a:xfrm>
          <a:prstGeom prst="donut">
            <a:avLst>
              <a:gd name="adj" fmla="val 33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3181062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en-US" dirty="0"/>
              <a:t>Endocrine Practice 28 (2022) 528e562 </a:t>
            </a:r>
          </a:p>
        </p:txBody>
      </p:sp>
      <p:sp>
        <p:nvSpPr>
          <p:cNvPr id="3" name="Donut 2"/>
          <p:cNvSpPr/>
          <p:nvPr/>
        </p:nvSpPr>
        <p:spPr>
          <a:xfrm>
            <a:off x="6997147" y="4328629"/>
            <a:ext cx="2319131" cy="1934818"/>
          </a:xfrm>
          <a:prstGeom prst="donut">
            <a:avLst>
              <a:gd name="adj" fmla="val 75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6" name="Diagram 5"/>
          <p:cNvGraphicFramePr/>
          <p:nvPr>
            <p:extLst/>
          </p:nvPr>
        </p:nvGraphicFramePr>
        <p:xfrm>
          <a:off x="1097280" y="229336"/>
          <a:ext cx="1005839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087056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4044" y="0"/>
            <a:ext cx="10760167" cy="6816274"/>
          </a:xfrm>
        </p:spPr>
      </p:pic>
      <p:sp>
        <p:nvSpPr>
          <p:cNvPr id="5" name="Text Placeholder 4"/>
          <p:cNvSpPr>
            <a:spLocks noGrp="1"/>
          </p:cNvSpPr>
          <p:nvPr>
            <p:ph type="body" sz="quarter" idx="3"/>
          </p:nvPr>
        </p:nvSpPr>
        <p:spPr>
          <a:xfrm>
            <a:off x="1097280" y="5527165"/>
            <a:ext cx="10058400" cy="736282"/>
          </a:xfrm>
        </p:spPr>
        <p:txBody>
          <a:bodyPr/>
          <a:lstStyle/>
          <a:p>
            <a:endParaRPr lang="en-US" dirty="0"/>
          </a:p>
        </p:txBody>
      </p:sp>
    </p:spTree>
    <p:extLst>
      <p:ext uri="{BB962C8B-B14F-4D97-AF65-F5344CB8AC3E}">
        <p14:creationId xmlns:p14="http://schemas.microsoft.com/office/powerpoint/2010/main" val="15912518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17B5143-E826-4FAD-A77F-BB1812D7906A}"/>
              </a:ext>
            </a:extLst>
          </p:cNvPr>
          <p:cNvPicPr>
            <a:picLocks noChangeAspect="1"/>
          </p:cNvPicPr>
          <p:nvPr/>
        </p:nvPicPr>
        <p:blipFill>
          <a:blip r:embed="rId2"/>
          <a:stretch>
            <a:fillRect/>
          </a:stretch>
        </p:blipFill>
        <p:spPr>
          <a:xfrm>
            <a:off x="1046922" y="1086679"/>
            <a:ext cx="10349948" cy="3803374"/>
          </a:xfrm>
          <a:prstGeom prst="rect">
            <a:avLst/>
          </a:prstGeom>
        </p:spPr>
      </p:pic>
      <p:sp>
        <p:nvSpPr>
          <p:cNvPr id="4" name="TextBox 3">
            <a:extLst>
              <a:ext uri="{FF2B5EF4-FFF2-40B4-BE49-F238E27FC236}">
                <a16:creationId xmlns:a16="http://schemas.microsoft.com/office/drawing/2014/main" xmlns="" id="{CF107F6A-E36A-45F6-B92D-3EBF8899BF18}"/>
              </a:ext>
            </a:extLst>
          </p:cNvPr>
          <p:cNvSpPr txBox="1"/>
          <p:nvPr/>
        </p:nvSpPr>
        <p:spPr>
          <a:xfrm>
            <a:off x="4055165" y="5223373"/>
            <a:ext cx="6096000" cy="369332"/>
          </a:xfrm>
          <a:prstGeom prst="rect">
            <a:avLst/>
          </a:prstGeom>
          <a:noFill/>
        </p:spPr>
        <p:txBody>
          <a:bodyPr wrap="square">
            <a:spAutoFit/>
          </a:bodyPr>
          <a:lstStyle/>
          <a:p>
            <a:r>
              <a:rPr lang="en-US" sz="1800" b="0" i="0" u="none" strike="noStrike" baseline="0" dirty="0">
                <a:latin typeface="AdvOT96952d75.I"/>
              </a:rPr>
              <a:t>Diabetes Care 2017;40:419</a:t>
            </a:r>
            <a:r>
              <a:rPr lang="en-US" sz="1800" b="0" i="0" u="none" strike="noStrike" baseline="0" dirty="0">
                <a:latin typeface="AdvOT96952d75.I+20"/>
              </a:rPr>
              <a:t>–</a:t>
            </a:r>
            <a:r>
              <a:rPr lang="en-US" sz="1800" b="0" i="0" u="none" strike="noStrike" baseline="0" dirty="0">
                <a:latin typeface="AdvOT96952d75.I"/>
              </a:rPr>
              <a:t>430</a:t>
            </a:r>
            <a:endParaRPr lang="en-US" dirty="0"/>
          </a:p>
        </p:txBody>
      </p:sp>
    </p:spTree>
    <p:extLst>
      <p:ext uri="{BB962C8B-B14F-4D97-AF65-F5344CB8AC3E}">
        <p14:creationId xmlns:p14="http://schemas.microsoft.com/office/powerpoint/2010/main" val="114399260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B9D6941-0523-471F-A050-011A8AB127AF}"/>
              </a:ext>
            </a:extLst>
          </p:cNvPr>
          <p:cNvSpPr>
            <a:spLocks noGrp="1"/>
          </p:cNvSpPr>
          <p:nvPr>
            <p:ph type="body" sz="quarter" idx="13"/>
          </p:nvPr>
        </p:nvSpPr>
        <p:spPr/>
        <p:txBody>
          <a:bodyPr/>
          <a:lstStyle/>
          <a:p>
            <a:endParaRPr lang="en-US"/>
          </a:p>
        </p:txBody>
      </p:sp>
      <p:pic>
        <p:nvPicPr>
          <p:cNvPr id="4" name="Picture 3">
            <a:extLst>
              <a:ext uri="{FF2B5EF4-FFF2-40B4-BE49-F238E27FC236}">
                <a16:creationId xmlns:a16="http://schemas.microsoft.com/office/drawing/2014/main" xmlns="" id="{B9C9EA95-3822-4122-8A57-B8152B4B1B6B}"/>
              </a:ext>
            </a:extLst>
          </p:cNvPr>
          <p:cNvPicPr>
            <a:picLocks noChangeAspect="1"/>
          </p:cNvPicPr>
          <p:nvPr/>
        </p:nvPicPr>
        <p:blipFill>
          <a:blip r:embed="rId3"/>
          <a:stretch>
            <a:fillRect/>
          </a:stretch>
        </p:blipFill>
        <p:spPr>
          <a:xfrm>
            <a:off x="647999" y="1590262"/>
            <a:ext cx="10273085" cy="4420924"/>
          </a:xfrm>
          <a:prstGeom prst="rect">
            <a:avLst/>
          </a:prstGeom>
        </p:spPr>
      </p:pic>
      <p:sp>
        <p:nvSpPr>
          <p:cNvPr id="6" name="TextBox 5">
            <a:extLst>
              <a:ext uri="{FF2B5EF4-FFF2-40B4-BE49-F238E27FC236}">
                <a16:creationId xmlns:a16="http://schemas.microsoft.com/office/drawing/2014/main" xmlns="" id="{6511D14D-1C95-4D7C-8A8A-12429F863CDF}"/>
              </a:ext>
            </a:extLst>
          </p:cNvPr>
          <p:cNvSpPr txBox="1"/>
          <p:nvPr/>
        </p:nvSpPr>
        <p:spPr>
          <a:xfrm>
            <a:off x="2282025" y="244487"/>
            <a:ext cx="8205746" cy="461665"/>
          </a:xfrm>
          <a:prstGeom prst="rect">
            <a:avLst/>
          </a:prstGeom>
          <a:noFill/>
        </p:spPr>
        <p:txBody>
          <a:bodyPr wrap="square">
            <a:spAutoFit/>
          </a:bodyPr>
          <a:lstStyle/>
          <a:p>
            <a:r>
              <a:rPr lang="en-US" sz="2400" b="1" dirty="0"/>
              <a:t>Glucagon-Like Peptide-1 Receptor Agonists</a:t>
            </a:r>
          </a:p>
        </p:txBody>
      </p:sp>
    </p:spTree>
    <p:extLst>
      <p:ext uri="{BB962C8B-B14F-4D97-AF65-F5344CB8AC3E}">
        <p14:creationId xmlns:p14="http://schemas.microsoft.com/office/powerpoint/2010/main" val="82338870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B9D6941-0523-471F-A050-011A8AB127AF}"/>
              </a:ext>
            </a:extLst>
          </p:cNvPr>
          <p:cNvSpPr>
            <a:spLocks noGrp="1"/>
          </p:cNvSpPr>
          <p:nvPr>
            <p:ph type="body" sz="quarter" idx="13"/>
          </p:nvPr>
        </p:nvSpPr>
        <p:spPr/>
        <p:txBody>
          <a:bodyPr/>
          <a:lstStyle/>
          <a:p>
            <a:endParaRPr lang="en-US"/>
          </a:p>
        </p:txBody>
      </p:sp>
      <p:pic>
        <p:nvPicPr>
          <p:cNvPr id="4" name="Picture 3">
            <a:extLst>
              <a:ext uri="{FF2B5EF4-FFF2-40B4-BE49-F238E27FC236}">
                <a16:creationId xmlns:a16="http://schemas.microsoft.com/office/drawing/2014/main" xmlns="" id="{A81B720B-9949-4195-ABA3-5B67D31D094E}"/>
              </a:ext>
            </a:extLst>
          </p:cNvPr>
          <p:cNvPicPr>
            <a:picLocks noChangeAspect="1"/>
          </p:cNvPicPr>
          <p:nvPr/>
        </p:nvPicPr>
        <p:blipFill>
          <a:blip r:embed="rId3"/>
          <a:stretch>
            <a:fillRect/>
          </a:stretch>
        </p:blipFill>
        <p:spPr>
          <a:xfrm>
            <a:off x="1220525" y="1441837"/>
            <a:ext cx="9636981" cy="4532244"/>
          </a:xfrm>
          <a:prstGeom prst="rect">
            <a:avLst/>
          </a:prstGeom>
        </p:spPr>
      </p:pic>
      <p:sp>
        <p:nvSpPr>
          <p:cNvPr id="6" name="TextBox 5">
            <a:extLst>
              <a:ext uri="{FF2B5EF4-FFF2-40B4-BE49-F238E27FC236}">
                <a16:creationId xmlns:a16="http://schemas.microsoft.com/office/drawing/2014/main" xmlns="" id="{3E17B479-286F-4D77-AD24-DA1721A63B2A}"/>
              </a:ext>
            </a:extLst>
          </p:cNvPr>
          <p:cNvSpPr txBox="1"/>
          <p:nvPr/>
        </p:nvSpPr>
        <p:spPr>
          <a:xfrm>
            <a:off x="1073427" y="106363"/>
            <a:ext cx="9931178" cy="830997"/>
          </a:xfrm>
          <a:prstGeom prst="rect">
            <a:avLst/>
          </a:prstGeom>
          <a:noFill/>
        </p:spPr>
        <p:txBody>
          <a:bodyPr wrap="square">
            <a:spAutoFit/>
          </a:bodyPr>
          <a:lstStyle/>
          <a:p>
            <a:r>
              <a:rPr lang="en-US" sz="2400" dirty="0"/>
              <a:t>Mechanism of Action of FXRs in Bile Acid Synthesis and Improvements in NASH-Related Fibrosis</a:t>
            </a:r>
          </a:p>
        </p:txBody>
      </p:sp>
    </p:spTree>
    <p:extLst>
      <p:ext uri="{BB962C8B-B14F-4D97-AF65-F5344CB8AC3E}">
        <p14:creationId xmlns:p14="http://schemas.microsoft.com/office/powerpoint/2010/main" val="145729154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5C364FA-2899-4F0F-A4FB-06ADC9ADFF9D}"/>
              </a:ext>
            </a:extLst>
          </p:cNvPr>
          <p:cNvPicPr>
            <a:picLocks noChangeAspect="1"/>
          </p:cNvPicPr>
          <p:nvPr/>
        </p:nvPicPr>
        <p:blipFill>
          <a:blip r:embed="rId2"/>
          <a:stretch>
            <a:fillRect/>
          </a:stretch>
        </p:blipFill>
        <p:spPr>
          <a:xfrm>
            <a:off x="1439186" y="1602953"/>
            <a:ext cx="9072437" cy="4392329"/>
          </a:xfrm>
          <a:prstGeom prst="rect">
            <a:avLst/>
          </a:prstGeom>
        </p:spPr>
      </p:pic>
      <p:sp>
        <p:nvSpPr>
          <p:cNvPr id="5" name="TextBox 4">
            <a:extLst>
              <a:ext uri="{FF2B5EF4-FFF2-40B4-BE49-F238E27FC236}">
                <a16:creationId xmlns:a16="http://schemas.microsoft.com/office/drawing/2014/main" xmlns="" id="{5440B504-A173-427F-9741-FFD9C22015CC}"/>
              </a:ext>
            </a:extLst>
          </p:cNvPr>
          <p:cNvSpPr txBox="1"/>
          <p:nvPr/>
        </p:nvSpPr>
        <p:spPr>
          <a:xfrm>
            <a:off x="915726" y="601108"/>
            <a:ext cx="10360548" cy="523220"/>
          </a:xfrm>
          <a:prstGeom prst="rect">
            <a:avLst/>
          </a:prstGeom>
          <a:noFill/>
        </p:spPr>
        <p:txBody>
          <a:bodyPr wrap="square">
            <a:spAutoFit/>
          </a:bodyPr>
          <a:lstStyle/>
          <a:p>
            <a:r>
              <a:rPr lang="en-US" sz="2800" b="1" dirty="0" err="1"/>
              <a:t>Obeticholic</a:t>
            </a:r>
            <a:r>
              <a:rPr lang="en-US" sz="2800" b="1" dirty="0"/>
              <a:t> Acid (OCA): Phase III REGENERATE Trial</a:t>
            </a:r>
          </a:p>
        </p:txBody>
      </p:sp>
    </p:spTree>
    <p:extLst>
      <p:ext uri="{BB962C8B-B14F-4D97-AF65-F5344CB8AC3E}">
        <p14:creationId xmlns:p14="http://schemas.microsoft.com/office/powerpoint/2010/main" val="226814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154C43F-2B7C-4CC0-A512-ABC498C55A03}"/>
              </a:ext>
            </a:extLst>
          </p:cNvPr>
          <p:cNvPicPr>
            <a:picLocks noChangeAspect="1"/>
          </p:cNvPicPr>
          <p:nvPr/>
        </p:nvPicPr>
        <p:blipFill>
          <a:blip r:embed="rId2"/>
          <a:stretch>
            <a:fillRect/>
          </a:stretch>
        </p:blipFill>
        <p:spPr>
          <a:xfrm>
            <a:off x="1431235" y="1192697"/>
            <a:ext cx="8977022" cy="4707172"/>
          </a:xfrm>
          <a:prstGeom prst="rect">
            <a:avLst/>
          </a:prstGeom>
        </p:spPr>
      </p:pic>
    </p:spTree>
    <p:extLst>
      <p:ext uri="{BB962C8B-B14F-4D97-AF65-F5344CB8AC3E}">
        <p14:creationId xmlns:p14="http://schemas.microsoft.com/office/powerpoint/2010/main" val="161355824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6E130DB-7B20-4559-9934-DD2431051CCD}"/>
              </a:ext>
            </a:extLst>
          </p:cNvPr>
          <p:cNvPicPr>
            <a:picLocks noChangeAspect="1"/>
          </p:cNvPicPr>
          <p:nvPr/>
        </p:nvPicPr>
        <p:blipFill>
          <a:blip r:embed="rId2"/>
          <a:stretch>
            <a:fillRect/>
          </a:stretch>
        </p:blipFill>
        <p:spPr>
          <a:xfrm>
            <a:off x="1335819" y="1137038"/>
            <a:ext cx="9167854" cy="4611756"/>
          </a:xfrm>
          <a:prstGeom prst="rect">
            <a:avLst/>
          </a:prstGeom>
        </p:spPr>
      </p:pic>
    </p:spTree>
    <p:extLst>
      <p:ext uri="{BB962C8B-B14F-4D97-AF65-F5344CB8AC3E}">
        <p14:creationId xmlns:p14="http://schemas.microsoft.com/office/powerpoint/2010/main" val="64991259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98B35FF-6FA2-40C3-9CF6-1C3E634E6CAC}"/>
              </a:ext>
            </a:extLst>
          </p:cNvPr>
          <p:cNvPicPr>
            <a:picLocks noChangeAspect="1"/>
          </p:cNvPicPr>
          <p:nvPr/>
        </p:nvPicPr>
        <p:blipFill>
          <a:blip r:embed="rId2"/>
          <a:stretch>
            <a:fillRect/>
          </a:stretch>
        </p:blipFill>
        <p:spPr>
          <a:xfrm>
            <a:off x="1272209" y="779228"/>
            <a:ext cx="9446149" cy="5096787"/>
          </a:xfrm>
          <a:prstGeom prst="rect">
            <a:avLst/>
          </a:prstGeom>
        </p:spPr>
      </p:pic>
    </p:spTree>
    <p:extLst>
      <p:ext uri="{BB962C8B-B14F-4D97-AF65-F5344CB8AC3E}">
        <p14:creationId xmlns:p14="http://schemas.microsoft.com/office/powerpoint/2010/main" val="979105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7" name="Google Shape;317;p42"/>
          <p:cNvSpPr txBox="1">
            <a:spLocks noGrp="1"/>
          </p:cNvSpPr>
          <p:nvPr>
            <p:ph type="title" idx="4294967295"/>
          </p:nvPr>
        </p:nvSpPr>
        <p:spPr>
          <a:xfrm>
            <a:off x="1349463" y="202019"/>
            <a:ext cx="10195035" cy="910960"/>
          </a:xfrm>
          <a:prstGeom prst="rect">
            <a:avLst/>
          </a:prstGeom>
        </p:spPr>
        <p:txBody>
          <a:bodyPr spcFirstLastPara="1" wrap="square" lIns="121900" tIns="121900" rIns="121900" bIns="121900" anchor="ctr" anchorCtr="0">
            <a:noAutofit/>
          </a:bodyPr>
          <a:lstStyle/>
          <a:p>
            <a:pPr lvl="0" algn="ctr"/>
            <a:r>
              <a:rPr lang="en-US" sz="2800" b="1" dirty="0">
                <a:latin typeface="Times New Roman" charset="0"/>
                <a:ea typeface="Times New Roman" charset="0"/>
                <a:cs typeface="Times New Roman" charset="0"/>
              </a:rPr>
              <a:t>The risk of liver-related mortality increases exponentially </a:t>
            </a:r>
            <a:r>
              <a:rPr lang="en-US" sz="2800" b="1" dirty="0" smtClean="0">
                <a:latin typeface="Times New Roman" charset="0"/>
                <a:ea typeface="Times New Roman" charset="0"/>
                <a:cs typeface="Times New Roman" charset="0"/>
              </a:rPr>
              <a:t/>
            </a:r>
            <a:br>
              <a:rPr lang="en-US" sz="2800" b="1" dirty="0" smtClean="0">
                <a:latin typeface="Times New Roman" charset="0"/>
                <a:ea typeface="Times New Roman" charset="0"/>
                <a:cs typeface="Times New Roman" charset="0"/>
              </a:rPr>
            </a:br>
            <a:r>
              <a:rPr lang="en-US" sz="2800" b="1" dirty="0" smtClean="0">
                <a:latin typeface="Times New Roman" charset="0"/>
                <a:ea typeface="Times New Roman" charset="0"/>
                <a:cs typeface="Times New Roman" charset="0"/>
              </a:rPr>
              <a:t>with </a:t>
            </a:r>
            <a:r>
              <a:rPr lang="en-US" sz="2800" b="1" dirty="0">
                <a:latin typeface="Times New Roman" charset="0"/>
                <a:ea typeface="Times New Roman" charset="0"/>
                <a:cs typeface="Times New Roman" charset="0"/>
              </a:rPr>
              <a:t>increasing fibrosis stage</a:t>
            </a:r>
          </a:p>
        </p:txBody>
      </p:sp>
      <p:sp>
        <p:nvSpPr>
          <p:cNvPr id="5" name="Rectangle 4">
            <a:extLst>
              <a:ext uri="{FF2B5EF4-FFF2-40B4-BE49-F238E27FC236}">
                <a16:creationId xmlns:a16="http://schemas.microsoft.com/office/drawing/2014/main" xmlns="" id="{C312F090-EEAB-422B-B7B1-9E3B87F3528D}"/>
              </a:ext>
            </a:extLst>
          </p:cNvPr>
          <p:cNvSpPr/>
          <p:nvPr/>
        </p:nvSpPr>
        <p:spPr>
          <a:xfrm>
            <a:off x="1439789" y="6550223"/>
            <a:ext cx="10484065" cy="307777"/>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r-FR" sz="1400" b="0" i="1" u="none" strike="noStrike" kern="0" cap="none" spc="0" normalizeH="0" baseline="0" noProof="0" dirty="0">
                <a:ln>
                  <a:noFill/>
                </a:ln>
                <a:solidFill>
                  <a:srgbClr val="FFFFFF">
                    <a:lumMod val="50000"/>
                  </a:srgbClr>
                </a:solidFill>
                <a:effectLst/>
                <a:uLnTx/>
                <a:uFillTx/>
                <a:latin typeface="Times New Roman" charset="0"/>
                <a:ea typeface="Times New Roman" charset="0"/>
                <a:cs typeface="Times New Roman" charset="0"/>
                <a:sym typeface="Arial"/>
              </a:rPr>
              <a:t>                                                                                                                                                            </a:t>
            </a:r>
            <a:r>
              <a:rPr kumimoji="0" lang="fr-FR" sz="1400" b="0" i="1" u="none" strike="noStrike" kern="0" cap="none" spc="0" normalizeH="0" baseline="0" noProof="0" dirty="0" err="1">
                <a:ln>
                  <a:noFill/>
                </a:ln>
                <a:solidFill>
                  <a:schemeClr val="bg1"/>
                </a:solidFill>
                <a:effectLst/>
                <a:uLnTx/>
                <a:uFillTx/>
                <a:latin typeface="Times New Roman" charset="0"/>
                <a:ea typeface="Times New Roman" charset="0"/>
                <a:cs typeface="Times New Roman" charset="0"/>
                <a:sym typeface="Arial"/>
              </a:rPr>
              <a:t>Dulai</a:t>
            </a:r>
            <a:r>
              <a:rPr kumimoji="0" lang="fr-FR" sz="1400" b="0" i="1" u="none" strike="noStrike" kern="0" cap="none" spc="0" normalizeH="0" baseline="0" noProof="0" dirty="0">
                <a:ln>
                  <a:noFill/>
                </a:ln>
                <a:solidFill>
                  <a:schemeClr val="bg1"/>
                </a:solidFill>
                <a:effectLst/>
                <a:uLnTx/>
                <a:uFillTx/>
                <a:latin typeface="Times New Roman" charset="0"/>
                <a:ea typeface="Times New Roman" charset="0"/>
                <a:cs typeface="Times New Roman" charset="0"/>
                <a:sym typeface="Arial"/>
              </a:rPr>
              <a:t> PS, et al. </a:t>
            </a:r>
            <a:r>
              <a:rPr kumimoji="0" lang="fr-FR" sz="1400" b="0" i="1" u="none" strike="noStrike" kern="0" cap="none" spc="0" normalizeH="0" baseline="0" noProof="0" dirty="0" err="1">
                <a:ln>
                  <a:noFill/>
                </a:ln>
                <a:solidFill>
                  <a:schemeClr val="bg1"/>
                </a:solidFill>
                <a:effectLst/>
                <a:uLnTx/>
                <a:uFillTx/>
                <a:latin typeface="Times New Roman" charset="0"/>
                <a:ea typeface="Times New Roman" charset="0"/>
                <a:cs typeface="Times New Roman" charset="0"/>
                <a:sym typeface="Arial"/>
              </a:rPr>
              <a:t>Hepatology</a:t>
            </a:r>
            <a:r>
              <a:rPr kumimoji="0" lang="fr-FR" sz="1400" b="0" i="1" u="none" strike="noStrike" kern="0" cap="none" spc="0" normalizeH="0" baseline="0" noProof="0" dirty="0">
                <a:ln>
                  <a:noFill/>
                </a:ln>
                <a:solidFill>
                  <a:schemeClr val="bg1"/>
                </a:solidFill>
                <a:effectLst/>
                <a:uLnTx/>
                <a:uFillTx/>
                <a:latin typeface="Times New Roman" charset="0"/>
                <a:ea typeface="Times New Roman" charset="0"/>
                <a:cs typeface="Times New Roman" charset="0"/>
                <a:sym typeface="Arial"/>
              </a:rPr>
              <a:t> 2017</a:t>
            </a:r>
          </a:p>
        </p:txBody>
      </p:sp>
      <p:pic>
        <p:nvPicPr>
          <p:cNvPr id="9" name="Picture 2">
            <a:extLst>
              <a:ext uri="{FF2B5EF4-FFF2-40B4-BE49-F238E27FC236}">
                <a16:creationId xmlns:a16="http://schemas.microsoft.com/office/drawing/2014/main" xmlns="" id="{1BA673C2-774F-41C2-B8D1-5D1D51745E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39"/>
          <a:stretch/>
        </p:blipFill>
        <p:spPr bwMode="auto">
          <a:xfrm>
            <a:off x="1349463" y="1981601"/>
            <a:ext cx="9340135" cy="4370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Rounded Corners 7">
            <a:extLst>
              <a:ext uri="{FF2B5EF4-FFF2-40B4-BE49-F238E27FC236}">
                <a16:creationId xmlns:a16="http://schemas.microsoft.com/office/drawing/2014/main" xmlns="" id="{96F9EAFC-6729-47C5-A026-D276DB71D48C}"/>
              </a:ext>
            </a:extLst>
          </p:cNvPr>
          <p:cNvSpPr/>
          <p:nvPr/>
        </p:nvSpPr>
        <p:spPr bwMode="auto">
          <a:xfrm>
            <a:off x="2108120" y="1212272"/>
            <a:ext cx="8257309" cy="670036"/>
          </a:xfrm>
          <a:prstGeom prst="roundRect">
            <a:avLst/>
          </a:prstGeom>
          <a:solidFill>
            <a:srgbClr val="6C8CC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Arial"/>
                <a:sym typeface="Arial"/>
              </a:rPr>
              <a:t>Impact of fibrosis stage on liver-related mortality in a meta-analysis of five multinational cohorts (17,452 PYF)</a:t>
            </a:r>
          </a:p>
        </p:txBody>
      </p:sp>
    </p:spTree>
    <p:extLst>
      <p:ext uri="{BB962C8B-B14F-4D97-AF65-F5344CB8AC3E}">
        <p14:creationId xmlns:p14="http://schemas.microsoft.com/office/powerpoint/2010/main" val="18028173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4A1CBD8-9C53-477D-B5EB-9C44E32176AE}"/>
              </a:ext>
            </a:extLst>
          </p:cNvPr>
          <p:cNvPicPr>
            <a:picLocks noChangeAspect="1"/>
          </p:cNvPicPr>
          <p:nvPr/>
        </p:nvPicPr>
        <p:blipFill>
          <a:blip r:embed="rId2"/>
          <a:stretch>
            <a:fillRect/>
          </a:stretch>
        </p:blipFill>
        <p:spPr>
          <a:xfrm>
            <a:off x="763326" y="871316"/>
            <a:ext cx="9819861" cy="5386361"/>
          </a:xfrm>
          <a:prstGeom prst="rect">
            <a:avLst/>
          </a:prstGeom>
        </p:spPr>
      </p:pic>
      <p:sp>
        <p:nvSpPr>
          <p:cNvPr id="5" name="TextBox 4">
            <a:extLst>
              <a:ext uri="{FF2B5EF4-FFF2-40B4-BE49-F238E27FC236}">
                <a16:creationId xmlns:a16="http://schemas.microsoft.com/office/drawing/2014/main" xmlns="" id="{B5F15544-C3E5-4BD3-BD30-EF99522FABD9}"/>
              </a:ext>
            </a:extLst>
          </p:cNvPr>
          <p:cNvSpPr txBox="1"/>
          <p:nvPr/>
        </p:nvSpPr>
        <p:spPr>
          <a:xfrm>
            <a:off x="1272209" y="132652"/>
            <a:ext cx="11424036" cy="738664"/>
          </a:xfrm>
          <a:prstGeom prst="rect">
            <a:avLst/>
          </a:prstGeom>
          <a:noFill/>
        </p:spPr>
        <p:txBody>
          <a:bodyPr wrap="square">
            <a:spAutoFit/>
          </a:bodyPr>
          <a:lstStyle/>
          <a:p>
            <a:r>
              <a:rPr lang="en-US" sz="2400" b="1" dirty="0"/>
              <a:t>Phase III REGENERATE Trial: Adverse Events</a:t>
            </a:r>
          </a:p>
          <a:p>
            <a:endParaRPr lang="en-US" dirty="0"/>
          </a:p>
        </p:txBody>
      </p:sp>
    </p:spTree>
    <p:extLst>
      <p:ext uri="{BB962C8B-B14F-4D97-AF65-F5344CB8AC3E}">
        <p14:creationId xmlns:p14="http://schemas.microsoft.com/office/powerpoint/2010/main" val="179974600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B9D6941-0523-471F-A050-011A8AB127AF}"/>
              </a:ext>
            </a:extLst>
          </p:cNvPr>
          <p:cNvSpPr>
            <a:spLocks noGrp="1"/>
          </p:cNvSpPr>
          <p:nvPr>
            <p:ph type="body" sz="quarter" idx="13"/>
          </p:nvPr>
        </p:nvSpPr>
        <p:spPr>
          <a:xfrm>
            <a:off x="3876228" y="6257708"/>
            <a:ext cx="8652000" cy="324000"/>
          </a:xfrm>
        </p:spPr>
        <p:txBody>
          <a:bodyPr/>
          <a:lstStyle/>
          <a:p>
            <a:r>
              <a:rPr lang="en-US" sz="1400" dirty="0"/>
              <a:t>New </a:t>
            </a:r>
            <a:r>
              <a:rPr lang="en-US" sz="1400" dirty="0" err="1"/>
              <a:t>Engl</a:t>
            </a:r>
            <a:r>
              <a:rPr lang="en-US" sz="1400" dirty="0"/>
              <a:t> J Med. 2021;385:1547-1558</a:t>
            </a:r>
          </a:p>
        </p:txBody>
      </p:sp>
      <p:pic>
        <p:nvPicPr>
          <p:cNvPr id="5" name="Picture 4">
            <a:extLst>
              <a:ext uri="{FF2B5EF4-FFF2-40B4-BE49-F238E27FC236}">
                <a16:creationId xmlns:a16="http://schemas.microsoft.com/office/drawing/2014/main" xmlns="" id="{B57E7453-70BD-4893-8F54-B745A8A08EB4}"/>
              </a:ext>
            </a:extLst>
          </p:cNvPr>
          <p:cNvPicPr>
            <a:picLocks noChangeAspect="1"/>
          </p:cNvPicPr>
          <p:nvPr/>
        </p:nvPicPr>
        <p:blipFill>
          <a:blip r:embed="rId3"/>
          <a:stretch>
            <a:fillRect/>
          </a:stretch>
        </p:blipFill>
        <p:spPr>
          <a:xfrm>
            <a:off x="198782" y="1478943"/>
            <a:ext cx="11346511" cy="4365266"/>
          </a:xfrm>
          <a:prstGeom prst="rect">
            <a:avLst/>
          </a:prstGeom>
        </p:spPr>
      </p:pic>
      <p:sp>
        <p:nvSpPr>
          <p:cNvPr id="39" name="TextBox 38">
            <a:extLst>
              <a:ext uri="{FF2B5EF4-FFF2-40B4-BE49-F238E27FC236}">
                <a16:creationId xmlns:a16="http://schemas.microsoft.com/office/drawing/2014/main" xmlns="" id="{CBF90239-9D45-4274-8F9D-1FCBBC8B285C}"/>
              </a:ext>
            </a:extLst>
          </p:cNvPr>
          <p:cNvSpPr txBox="1"/>
          <p:nvPr/>
        </p:nvSpPr>
        <p:spPr>
          <a:xfrm>
            <a:off x="2697482" y="340120"/>
            <a:ext cx="6094674" cy="523220"/>
          </a:xfrm>
          <a:prstGeom prst="rect">
            <a:avLst/>
          </a:prstGeom>
          <a:noFill/>
        </p:spPr>
        <p:txBody>
          <a:bodyPr wrap="square">
            <a:spAutoFit/>
          </a:bodyPr>
          <a:lstStyle/>
          <a:p>
            <a:r>
              <a:rPr lang="en-US" sz="2800" b="1" dirty="0"/>
              <a:t>Lanifibranor: NATIV Trial</a:t>
            </a:r>
          </a:p>
        </p:txBody>
      </p:sp>
    </p:spTree>
    <p:extLst>
      <p:ext uri="{BB962C8B-B14F-4D97-AF65-F5344CB8AC3E}">
        <p14:creationId xmlns:p14="http://schemas.microsoft.com/office/powerpoint/2010/main" val="112794902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B9D6941-0523-471F-A050-011A8AB127AF}"/>
              </a:ext>
            </a:extLst>
          </p:cNvPr>
          <p:cNvSpPr>
            <a:spLocks noGrp="1"/>
          </p:cNvSpPr>
          <p:nvPr>
            <p:ph type="body" sz="quarter" idx="13"/>
          </p:nvPr>
        </p:nvSpPr>
        <p:spPr/>
        <p:txBody>
          <a:bodyPr/>
          <a:lstStyle/>
          <a:p>
            <a:endParaRPr lang="en-US" dirty="0"/>
          </a:p>
        </p:txBody>
      </p:sp>
      <p:pic>
        <p:nvPicPr>
          <p:cNvPr id="6" name="Picture 5">
            <a:extLst>
              <a:ext uri="{FF2B5EF4-FFF2-40B4-BE49-F238E27FC236}">
                <a16:creationId xmlns:a16="http://schemas.microsoft.com/office/drawing/2014/main" xmlns="" id="{747CB4B8-59CF-4497-B6AD-A5B1D30EBE5E}"/>
              </a:ext>
            </a:extLst>
          </p:cNvPr>
          <p:cNvPicPr>
            <a:picLocks noChangeAspect="1"/>
          </p:cNvPicPr>
          <p:nvPr/>
        </p:nvPicPr>
        <p:blipFill>
          <a:blip r:embed="rId3"/>
          <a:stretch>
            <a:fillRect/>
          </a:stretch>
        </p:blipFill>
        <p:spPr>
          <a:xfrm>
            <a:off x="238540" y="1478943"/>
            <a:ext cx="10432111" cy="4142629"/>
          </a:xfrm>
          <a:prstGeom prst="rect">
            <a:avLst/>
          </a:prstGeom>
        </p:spPr>
      </p:pic>
      <p:sp>
        <p:nvSpPr>
          <p:cNvPr id="7" name="TextBox 6">
            <a:extLst>
              <a:ext uri="{FF2B5EF4-FFF2-40B4-BE49-F238E27FC236}">
                <a16:creationId xmlns:a16="http://schemas.microsoft.com/office/drawing/2014/main" xmlns="" id="{3963954B-497E-4F7B-9418-3585AB3FFE07}"/>
              </a:ext>
            </a:extLst>
          </p:cNvPr>
          <p:cNvSpPr txBox="1"/>
          <p:nvPr/>
        </p:nvSpPr>
        <p:spPr>
          <a:xfrm>
            <a:off x="2864459" y="157240"/>
            <a:ext cx="6094674" cy="523220"/>
          </a:xfrm>
          <a:prstGeom prst="rect">
            <a:avLst/>
          </a:prstGeom>
          <a:noFill/>
        </p:spPr>
        <p:txBody>
          <a:bodyPr wrap="square">
            <a:spAutoFit/>
          </a:bodyPr>
          <a:lstStyle/>
          <a:p>
            <a:r>
              <a:rPr lang="en-US" sz="2800" b="1" dirty="0"/>
              <a:t>Lanifibranor: NATIV Trial</a:t>
            </a:r>
          </a:p>
        </p:txBody>
      </p:sp>
    </p:spTree>
    <p:extLst>
      <p:ext uri="{BB962C8B-B14F-4D97-AF65-F5344CB8AC3E}">
        <p14:creationId xmlns:p14="http://schemas.microsoft.com/office/powerpoint/2010/main" val="60420373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B9D6941-0523-471F-A050-011A8AB127AF}"/>
              </a:ext>
            </a:extLst>
          </p:cNvPr>
          <p:cNvSpPr>
            <a:spLocks noGrp="1"/>
          </p:cNvSpPr>
          <p:nvPr>
            <p:ph type="body" sz="quarter" idx="13"/>
          </p:nvPr>
        </p:nvSpPr>
        <p:spPr/>
        <p:txBody>
          <a:bodyPr/>
          <a:lstStyle/>
          <a:p>
            <a:endParaRPr lang="en-US" dirty="0"/>
          </a:p>
        </p:txBody>
      </p:sp>
      <p:sp>
        <p:nvSpPr>
          <p:cNvPr id="7" name="TextBox 6">
            <a:extLst>
              <a:ext uri="{FF2B5EF4-FFF2-40B4-BE49-F238E27FC236}">
                <a16:creationId xmlns:a16="http://schemas.microsoft.com/office/drawing/2014/main" xmlns="" id="{3963954B-497E-4F7B-9418-3585AB3FFE07}"/>
              </a:ext>
            </a:extLst>
          </p:cNvPr>
          <p:cNvSpPr txBox="1"/>
          <p:nvPr/>
        </p:nvSpPr>
        <p:spPr>
          <a:xfrm>
            <a:off x="2864459" y="157240"/>
            <a:ext cx="6094674" cy="523220"/>
          </a:xfrm>
          <a:prstGeom prst="rect">
            <a:avLst/>
          </a:prstGeom>
          <a:noFill/>
        </p:spPr>
        <p:txBody>
          <a:bodyPr wrap="square">
            <a:spAutoFit/>
          </a:bodyPr>
          <a:lstStyle/>
          <a:p>
            <a:r>
              <a:rPr lang="en-US" sz="2800" b="1" dirty="0"/>
              <a:t>Lanifibranor: NATIV Trial</a:t>
            </a:r>
          </a:p>
        </p:txBody>
      </p:sp>
      <p:pic>
        <p:nvPicPr>
          <p:cNvPr id="4" name="Picture 3">
            <a:extLst>
              <a:ext uri="{FF2B5EF4-FFF2-40B4-BE49-F238E27FC236}">
                <a16:creationId xmlns:a16="http://schemas.microsoft.com/office/drawing/2014/main" xmlns="" id="{93C69F0C-9DCD-49DB-BC21-1A3D4F949A97}"/>
              </a:ext>
            </a:extLst>
          </p:cNvPr>
          <p:cNvPicPr>
            <a:picLocks noChangeAspect="1"/>
          </p:cNvPicPr>
          <p:nvPr/>
        </p:nvPicPr>
        <p:blipFill>
          <a:blip r:embed="rId3"/>
          <a:stretch>
            <a:fillRect/>
          </a:stretch>
        </p:blipFill>
        <p:spPr>
          <a:xfrm>
            <a:off x="1463040" y="1319917"/>
            <a:ext cx="9414344" cy="4238045"/>
          </a:xfrm>
          <a:prstGeom prst="rect">
            <a:avLst/>
          </a:prstGeom>
        </p:spPr>
      </p:pic>
    </p:spTree>
    <p:extLst>
      <p:ext uri="{BB962C8B-B14F-4D97-AF65-F5344CB8AC3E}">
        <p14:creationId xmlns:p14="http://schemas.microsoft.com/office/powerpoint/2010/main" val="106327583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B9D6941-0523-471F-A050-011A8AB127AF}"/>
              </a:ext>
            </a:extLst>
          </p:cNvPr>
          <p:cNvSpPr>
            <a:spLocks noGrp="1"/>
          </p:cNvSpPr>
          <p:nvPr>
            <p:ph type="body" sz="quarter" idx="13"/>
          </p:nvPr>
        </p:nvSpPr>
        <p:spPr/>
        <p:txBody>
          <a:bodyPr/>
          <a:lstStyle/>
          <a:p>
            <a:endParaRPr lang="en-US" dirty="0"/>
          </a:p>
        </p:txBody>
      </p:sp>
      <p:sp>
        <p:nvSpPr>
          <p:cNvPr id="7" name="TextBox 6">
            <a:extLst>
              <a:ext uri="{FF2B5EF4-FFF2-40B4-BE49-F238E27FC236}">
                <a16:creationId xmlns:a16="http://schemas.microsoft.com/office/drawing/2014/main" xmlns="" id="{3963954B-497E-4F7B-9418-3585AB3FFE07}"/>
              </a:ext>
            </a:extLst>
          </p:cNvPr>
          <p:cNvSpPr txBox="1"/>
          <p:nvPr/>
        </p:nvSpPr>
        <p:spPr>
          <a:xfrm>
            <a:off x="2177001" y="244705"/>
            <a:ext cx="7837997" cy="523220"/>
          </a:xfrm>
          <a:prstGeom prst="rect">
            <a:avLst/>
          </a:prstGeom>
          <a:noFill/>
        </p:spPr>
        <p:txBody>
          <a:bodyPr wrap="square">
            <a:spAutoFit/>
          </a:bodyPr>
          <a:lstStyle/>
          <a:p>
            <a:r>
              <a:rPr lang="en-US" sz="2800" b="1" dirty="0"/>
              <a:t>Lanifibranor: Phase III Clinical Program</a:t>
            </a:r>
          </a:p>
        </p:txBody>
      </p:sp>
      <p:pic>
        <p:nvPicPr>
          <p:cNvPr id="5" name="Picture 4">
            <a:extLst>
              <a:ext uri="{FF2B5EF4-FFF2-40B4-BE49-F238E27FC236}">
                <a16:creationId xmlns:a16="http://schemas.microsoft.com/office/drawing/2014/main" xmlns="" id="{74C7A356-EF80-43A8-A419-F4BD13BC7314}"/>
              </a:ext>
            </a:extLst>
          </p:cNvPr>
          <p:cNvPicPr>
            <a:picLocks noChangeAspect="1"/>
          </p:cNvPicPr>
          <p:nvPr/>
        </p:nvPicPr>
        <p:blipFill>
          <a:blip r:embed="rId3"/>
          <a:stretch>
            <a:fillRect/>
          </a:stretch>
        </p:blipFill>
        <p:spPr>
          <a:xfrm>
            <a:off x="906449" y="1478943"/>
            <a:ext cx="10805822" cy="4492487"/>
          </a:xfrm>
          <a:prstGeom prst="rect">
            <a:avLst/>
          </a:prstGeom>
        </p:spPr>
      </p:pic>
    </p:spTree>
    <p:extLst>
      <p:ext uri="{BB962C8B-B14F-4D97-AF65-F5344CB8AC3E}">
        <p14:creationId xmlns:p14="http://schemas.microsoft.com/office/powerpoint/2010/main" val="83846436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9795486-46DA-4CC0-9B93-FEC683CE0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142875"/>
            <a:ext cx="11868719" cy="6715125"/>
          </a:xfrm>
          <a:prstGeom prst="rect">
            <a:avLst/>
          </a:prstGeom>
        </p:spPr>
      </p:pic>
      <p:sp>
        <p:nvSpPr>
          <p:cNvPr id="2" name="Rectangle: Rounded Corners 1">
            <a:extLst>
              <a:ext uri="{FF2B5EF4-FFF2-40B4-BE49-F238E27FC236}">
                <a16:creationId xmlns:a16="http://schemas.microsoft.com/office/drawing/2014/main" xmlns="" id="{AF74E228-A743-495C-ACB3-944B2C43C463}"/>
              </a:ext>
            </a:extLst>
          </p:cNvPr>
          <p:cNvSpPr/>
          <p:nvPr/>
        </p:nvSpPr>
        <p:spPr>
          <a:xfrm>
            <a:off x="209549" y="3912042"/>
            <a:ext cx="11868719" cy="204348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935021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NAFLD and T2D</a:t>
            </a:r>
            <a:endParaRPr lang="en-US" dirty="0">
              <a:solidFill>
                <a:schemeClr val="tx1"/>
              </a:solidFill>
            </a:endParaRPr>
          </a:p>
        </p:txBody>
      </p:sp>
      <p:sp>
        <p:nvSpPr>
          <p:cNvPr id="4" name="Content Placeholder 3"/>
          <p:cNvSpPr>
            <a:spLocks noGrp="1"/>
          </p:cNvSpPr>
          <p:nvPr>
            <p:ph sz="half" idx="2"/>
          </p:nvPr>
        </p:nvSpPr>
        <p:spPr>
          <a:xfrm>
            <a:off x="1097280" y="1865067"/>
            <a:ext cx="10058400" cy="3531391"/>
          </a:xfrm>
        </p:spPr>
        <p:txBody>
          <a:bodyPr>
            <a:normAutofit/>
          </a:bodyPr>
          <a:lstStyle/>
          <a:p>
            <a:r>
              <a:rPr lang="en-US" dirty="0"/>
              <a:t>The relationship between NAFLD and T2D is bidirectional, with </a:t>
            </a:r>
            <a:r>
              <a:rPr lang="en-US" dirty="0">
                <a:solidFill>
                  <a:srgbClr val="911011"/>
                </a:solidFill>
              </a:rPr>
              <a:t>visceral adiposity </a:t>
            </a:r>
            <a:r>
              <a:rPr lang="en-US" dirty="0"/>
              <a:t>and </a:t>
            </a:r>
            <a:r>
              <a:rPr lang="en-US" dirty="0">
                <a:solidFill>
                  <a:srgbClr val="911011"/>
                </a:solidFill>
              </a:rPr>
              <a:t>IR</a:t>
            </a:r>
            <a:r>
              <a:rPr lang="en-US" dirty="0"/>
              <a:t> being mediators in the causal pathway</a:t>
            </a:r>
            <a:r>
              <a:rPr lang="en-US" dirty="0" smtClean="0"/>
              <a:t>.</a:t>
            </a:r>
          </a:p>
          <a:p>
            <a:pPr marL="703440"/>
            <a:r>
              <a:rPr lang="en-US" b="1" dirty="0" smtClean="0"/>
              <a:t>Visceral </a:t>
            </a:r>
            <a:r>
              <a:rPr lang="en-US" b="1" dirty="0"/>
              <a:t>adipose tissue </a:t>
            </a:r>
            <a:r>
              <a:rPr lang="en-US" dirty="0"/>
              <a:t>is known to increase </a:t>
            </a:r>
            <a:r>
              <a:rPr lang="en-US" b="1" dirty="0"/>
              <a:t>de novo gluconeogenesis</a:t>
            </a:r>
            <a:r>
              <a:rPr lang="en-US" dirty="0"/>
              <a:t>, </a:t>
            </a:r>
            <a:endParaRPr lang="fa-IR" dirty="0" smtClean="0"/>
          </a:p>
          <a:p>
            <a:pPr marL="703440"/>
            <a:r>
              <a:rPr lang="en-US" b="1" dirty="0" smtClean="0"/>
              <a:t>liver </a:t>
            </a:r>
            <a:r>
              <a:rPr lang="en-US" b="1" dirty="0"/>
              <a:t>fat </a:t>
            </a:r>
            <a:r>
              <a:rPr lang="en-US" dirty="0"/>
              <a:t>is associated with </a:t>
            </a:r>
            <a:r>
              <a:rPr lang="en-US" b="1" dirty="0"/>
              <a:t>hepatic IR</a:t>
            </a:r>
            <a:r>
              <a:rPr lang="en-US" dirty="0" smtClean="0"/>
              <a:t>.</a:t>
            </a:r>
          </a:p>
          <a:p>
            <a:r>
              <a:rPr lang="en-US" dirty="0" smtClean="0"/>
              <a:t> </a:t>
            </a:r>
            <a:r>
              <a:rPr lang="en-US" dirty="0"/>
              <a:t>NAFLD, especially NASH, exacerbates hepatic and adipose tissue IR, which can contribute to the </a:t>
            </a:r>
            <a:r>
              <a:rPr lang="en-US" dirty="0">
                <a:solidFill>
                  <a:srgbClr val="911011"/>
                </a:solidFill>
              </a:rPr>
              <a:t>development of T2D </a:t>
            </a:r>
          </a:p>
          <a:p>
            <a:endParaRPr lang="en-US" dirty="0"/>
          </a:p>
        </p:txBody>
      </p:sp>
      <p:sp>
        <p:nvSpPr>
          <p:cNvPr id="5" name="Text Placeholder 4"/>
          <p:cNvSpPr>
            <a:spLocks noGrp="1"/>
          </p:cNvSpPr>
          <p:nvPr>
            <p:ph type="body" sz="quarter" idx="3"/>
          </p:nvPr>
        </p:nvSpPr>
        <p:spPr>
          <a:xfrm>
            <a:off x="1097280" y="5527165"/>
            <a:ext cx="10058400" cy="736282"/>
          </a:xfrm>
        </p:spPr>
        <p:txBody>
          <a:bodyPr>
            <a:normAutofit fontScale="40000" lnSpcReduction="20000"/>
          </a:bodyPr>
          <a:lstStyle/>
          <a:p>
            <a:r>
              <a:rPr lang="en-US" dirty="0" err="1"/>
              <a:t>Gastaldelli</a:t>
            </a:r>
            <a:r>
              <a:rPr lang="en-US" dirty="0"/>
              <a:t> A, </a:t>
            </a:r>
            <a:r>
              <a:rPr lang="en-US" dirty="0" err="1"/>
              <a:t>Cusi</a:t>
            </a:r>
            <a:r>
              <a:rPr lang="en-US" dirty="0"/>
              <a:t> K, </a:t>
            </a:r>
            <a:r>
              <a:rPr lang="en-US" dirty="0" err="1"/>
              <a:t>Pettiti</a:t>
            </a:r>
            <a:r>
              <a:rPr lang="en-US" dirty="0"/>
              <a:t> M, et al. Relationship between hepatic/visceral fat and hepatic insulin resistance in nondiabetic and type 2 diabetic subjects. Gastroenterology. 2007;133(2):496e506. </a:t>
            </a:r>
          </a:p>
          <a:p>
            <a:r>
              <a:rPr lang="en-US" dirty="0" err="1"/>
              <a:t>Gastaldelli</a:t>
            </a:r>
            <a:r>
              <a:rPr lang="en-US" dirty="0"/>
              <a:t> A, Sabatini S, Carli F, et al. PPAR-g-induced changes in visceral fat and adiponectin levels are associated with improvement of steatohepatitis in patients with NASH. Liver Int. 2021;41(11):2659e2670. </a:t>
            </a:r>
          </a:p>
          <a:p>
            <a:r>
              <a:rPr lang="en-US" dirty="0" err="1"/>
              <a:t>Lomonaco</a:t>
            </a:r>
            <a:r>
              <a:rPr lang="en-US" dirty="0"/>
              <a:t> R, </a:t>
            </a:r>
            <a:r>
              <a:rPr lang="en-US" dirty="0" err="1"/>
              <a:t>Bril</a:t>
            </a:r>
            <a:r>
              <a:rPr lang="en-US" dirty="0"/>
              <a:t> F, Portillo-Sanchez P, et al. Metabolic impact of nonalcoholic steatohepatitis in obese patients with type 2 diabetes. Diabetes Care. 2016;39(4):632e638. </a:t>
            </a:r>
          </a:p>
        </p:txBody>
      </p:sp>
    </p:spTree>
    <p:extLst>
      <p:ext uri="{BB962C8B-B14F-4D97-AF65-F5344CB8AC3E}">
        <p14:creationId xmlns:p14="http://schemas.microsoft.com/office/powerpoint/2010/main" val="104613384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58FA2C-0550-4441-BEDC-A8E35C0D25A3}"/>
              </a:ext>
            </a:extLst>
          </p:cNvPr>
          <p:cNvSpPr>
            <a:spLocks noGrp="1"/>
          </p:cNvSpPr>
          <p:nvPr>
            <p:ph type="title"/>
          </p:nvPr>
        </p:nvSpPr>
        <p:spPr>
          <a:xfrm>
            <a:off x="401803" y="358497"/>
            <a:ext cx="11264348" cy="1325563"/>
          </a:xfrm>
        </p:spPr>
        <p:txBody>
          <a:bodyPr>
            <a:normAutofit/>
          </a:bodyPr>
          <a:lstStyle/>
          <a:p>
            <a:pPr algn="ctr"/>
            <a:r>
              <a:rPr lang="en-US" sz="4000" b="1" dirty="0">
                <a:solidFill>
                  <a:schemeClr val="tx1"/>
                </a:solidFill>
                <a:latin typeface="Times New Roman" charset="0"/>
                <a:ea typeface="Times New Roman" charset="0"/>
                <a:cs typeface="Times New Roman" charset="0"/>
              </a:rPr>
              <a:t>M</a:t>
            </a:r>
            <a:r>
              <a:rPr lang="en-US" sz="4000" b="1" u="none" strike="noStrike" baseline="0" dirty="0">
                <a:solidFill>
                  <a:schemeClr val="tx1"/>
                </a:solidFill>
                <a:latin typeface="Times New Roman" charset="0"/>
                <a:ea typeface="Times New Roman" charset="0"/>
                <a:cs typeface="Times New Roman" charset="0"/>
              </a:rPr>
              <a:t>etabolic dysfunction-associated fatty liver disease</a:t>
            </a:r>
            <a:br>
              <a:rPr lang="en-US" sz="4000" b="1" u="none" strike="noStrike" baseline="0" dirty="0">
                <a:solidFill>
                  <a:schemeClr val="tx1"/>
                </a:solidFill>
                <a:latin typeface="Times New Roman" charset="0"/>
                <a:ea typeface="Times New Roman" charset="0"/>
                <a:cs typeface="Times New Roman" charset="0"/>
              </a:rPr>
            </a:br>
            <a:r>
              <a:rPr lang="en-US" sz="4000" b="1" u="none" strike="noStrike" baseline="0" dirty="0" smtClean="0">
                <a:solidFill>
                  <a:schemeClr val="tx1"/>
                </a:solidFill>
                <a:latin typeface="Times New Roman" charset="0"/>
                <a:ea typeface="Times New Roman" charset="0"/>
                <a:cs typeface="Times New Roman" charset="0"/>
              </a:rPr>
              <a:t>MAFLD</a:t>
            </a:r>
            <a:endParaRPr lang="en-US" sz="4000" b="1" dirty="0">
              <a:solidFill>
                <a:schemeClr val="tx1"/>
              </a:solidFill>
              <a:latin typeface="Times New Roman" charset="0"/>
              <a:ea typeface="Times New Roman" charset="0"/>
              <a:cs typeface="Times New Roman" charset="0"/>
            </a:endParaRPr>
          </a:p>
        </p:txBody>
      </p:sp>
      <p:sp>
        <p:nvSpPr>
          <p:cNvPr id="3" name="Content Placeholder 2">
            <a:extLst>
              <a:ext uri="{FF2B5EF4-FFF2-40B4-BE49-F238E27FC236}">
                <a16:creationId xmlns:a16="http://schemas.microsoft.com/office/drawing/2014/main" xmlns="" id="{3C7B90BE-2A39-4EDD-869D-5ED2095A6D78}"/>
              </a:ext>
            </a:extLst>
          </p:cNvPr>
          <p:cNvSpPr>
            <a:spLocks noGrp="1"/>
          </p:cNvSpPr>
          <p:nvPr>
            <p:ph idx="1"/>
          </p:nvPr>
        </p:nvSpPr>
        <p:spPr>
          <a:xfrm>
            <a:off x="861237" y="1785568"/>
            <a:ext cx="10345480" cy="4508914"/>
          </a:xfrm>
        </p:spPr>
        <p:txBody>
          <a:bodyPr>
            <a:normAutofit/>
          </a:bodyPr>
          <a:lstStyle/>
          <a:p>
            <a:pPr algn="just">
              <a:buFont typeface="Wingdings" charset="2"/>
              <a:buChar char="§"/>
            </a:pPr>
            <a:endParaRPr lang="en-US" sz="2400" b="0" i="0" u="none" strike="noStrike" baseline="0" dirty="0">
              <a:solidFill>
                <a:schemeClr val="tx1"/>
              </a:solidFill>
              <a:latin typeface="Times New Roman" panose="02020603050405020304" pitchFamily="18" charset="0"/>
            </a:endParaRPr>
          </a:p>
          <a:p>
            <a:pPr algn="just">
              <a:buFont typeface="Wingdings" charset="2"/>
              <a:buChar char="§"/>
            </a:pPr>
            <a:r>
              <a:rPr lang="en-US" sz="2400" b="0" i="0" u="none" strike="noStrike" baseline="0" dirty="0">
                <a:solidFill>
                  <a:schemeClr val="tx1"/>
                </a:solidFill>
                <a:latin typeface="Times New Roman" panose="02020603050405020304" pitchFamily="18" charset="0"/>
              </a:rPr>
              <a:t> The NAFLD-to-MAFLD change </a:t>
            </a:r>
            <a:r>
              <a:rPr lang="en-US" sz="2400" b="0" i="0" u="none" strike="noStrike" baseline="0" dirty="0">
                <a:solidFill>
                  <a:srgbClr val="911011"/>
                </a:solidFill>
                <a:latin typeface="Times New Roman" panose="02020603050405020304" pitchFamily="18" charset="0"/>
              </a:rPr>
              <a:t>would accommodate identification of</a:t>
            </a:r>
            <a:r>
              <a:rPr lang="en-US" sz="2400" b="0" i="0" u="none" strike="noStrike" baseline="0" dirty="0">
                <a:solidFill>
                  <a:srgbClr val="911011"/>
                </a:solidFill>
                <a:latin typeface="Consolas" panose="020B0609020204030204" pitchFamily="49" charset="0"/>
              </a:rPr>
              <a:t> </a:t>
            </a:r>
            <a:r>
              <a:rPr lang="en-US" sz="2400" b="0" i="0" u="none" strike="noStrike" baseline="0" dirty="0">
                <a:solidFill>
                  <a:srgbClr val="911011"/>
                </a:solidFill>
                <a:latin typeface="Times New Roman" panose="02020603050405020304" pitchFamily="18" charset="0"/>
              </a:rPr>
              <a:t>metabolically complicated fatty liver superimposed on chronic liver disease </a:t>
            </a:r>
            <a:r>
              <a:rPr lang="en-US" sz="2400" b="0" i="0" u="none" strike="noStrike" baseline="0" dirty="0">
                <a:solidFill>
                  <a:schemeClr val="tx1"/>
                </a:solidFill>
                <a:latin typeface="Times New Roman" panose="02020603050405020304" pitchFamily="18" charset="0"/>
              </a:rPr>
              <a:t>or alcoholism and would exclude fatty liver unrelated to metabolic dysfunction</a:t>
            </a:r>
            <a:endParaRPr lang="en-US" sz="2400" dirty="0">
              <a:solidFill>
                <a:schemeClr val="tx1"/>
              </a:solidFill>
            </a:endParaRPr>
          </a:p>
        </p:txBody>
      </p:sp>
    </p:spTree>
    <p:extLst>
      <p:ext uri="{BB962C8B-B14F-4D97-AF65-F5344CB8AC3E}">
        <p14:creationId xmlns:p14="http://schemas.microsoft.com/office/powerpoint/2010/main" val="211292530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High-risk groups </a:t>
            </a:r>
            <a:r>
              <a:rPr lang="en-US" dirty="0" smtClean="0"/>
              <a:t/>
            </a:r>
            <a:br>
              <a:rPr lang="en-US" dirty="0" smtClean="0"/>
            </a:br>
            <a:r>
              <a:rPr lang="en-US" dirty="0" smtClean="0"/>
              <a:t>for </a:t>
            </a:r>
            <a:r>
              <a:rPr lang="en-US" dirty="0"/>
              <a:t>NAFLD with liver fibrosis</a:t>
            </a:r>
          </a:p>
        </p:txBody>
      </p:sp>
      <p:sp>
        <p:nvSpPr>
          <p:cNvPr id="4" name="Content Placeholder 3"/>
          <p:cNvSpPr>
            <a:spLocks noGrp="1"/>
          </p:cNvSpPr>
          <p:nvPr>
            <p:ph sz="half" idx="2"/>
          </p:nvPr>
        </p:nvSpPr>
        <p:spPr>
          <a:xfrm>
            <a:off x="1097280" y="1865067"/>
            <a:ext cx="10058400" cy="3531391"/>
          </a:xfrm>
        </p:spPr>
        <p:txBody>
          <a:bodyPr>
            <a:normAutofit/>
          </a:bodyPr>
          <a:lstStyle/>
          <a:p>
            <a:r>
              <a:rPr lang="en-US" dirty="0"/>
              <a:t>High-risk groups for NAFLD with liver fibrosis are individuals who </a:t>
            </a:r>
            <a:r>
              <a:rPr lang="en-US" dirty="0" smtClean="0"/>
              <a:t>are:</a:t>
            </a:r>
          </a:p>
          <a:p>
            <a:pPr marL="883440">
              <a:buFont typeface="Courier New" charset="0"/>
              <a:buChar char="o"/>
            </a:pPr>
            <a:r>
              <a:rPr lang="en-US" dirty="0" smtClean="0">
                <a:solidFill>
                  <a:srgbClr val="911011"/>
                </a:solidFill>
              </a:rPr>
              <a:t>50 </a:t>
            </a:r>
            <a:r>
              <a:rPr lang="en-US" dirty="0">
                <a:solidFill>
                  <a:srgbClr val="911011"/>
                </a:solidFill>
              </a:rPr>
              <a:t>years or older </a:t>
            </a:r>
            <a:endParaRPr lang="en-US" dirty="0" smtClean="0">
              <a:solidFill>
                <a:srgbClr val="911011"/>
              </a:solidFill>
            </a:endParaRPr>
          </a:p>
          <a:p>
            <a:pPr marL="883440">
              <a:buFont typeface="Courier New" charset="0"/>
              <a:buChar char="o"/>
            </a:pPr>
            <a:r>
              <a:rPr lang="en-US" dirty="0" smtClean="0"/>
              <a:t>and/or have </a:t>
            </a:r>
            <a:r>
              <a:rPr lang="en-US" dirty="0"/>
              <a:t>moderate to severe obesity (</a:t>
            </a:r>
            <a:r>
              <a:rPr lang="en-US" dirty="0">
                <a:solidFill>
                  <a:srgbClr val="911011"/>
                </a:solidFill>
              </a:rPr>
              <a:t>BMI, &gt;35 kg/m</a:t>
            </a:r>
            <a:r>
              <a:rPr lang="en-US" sz="800" dirty="0">
                <a:solidFill>
                  <a:srgbClr val="911011"/>
                </a:solidFill>
              </a:rPr>
              <a:t>2</a:t>
            </a:r>
            <a:r>
              <a:rPr lang="en-US" dirty="0"/>
              <a:t>), including those seeking consultation for bariatric surgery, </a:t>
            </a:r>
            <a:endParaRPr lang="en-US" dirty="0" smtClean="0"/>
          </a:p>
          <a:p>
            <a:pPr marL="883440">
              <a:buFont typeface="Courier New" charset="0"/>
              <a:buChar char="o"/>
            </a:pPr>
            <a:r>
              <a:rPr lang="en-US" dirty="0" smtClean="0"/>
              <a:t>Prediabetes or </a:t>
            </a:r>
            <a:r>
              <a:rPr lang="en-US" dirty="0">
                <a:solidFill>
                  <a:srgbClr val="911011"/>
                </a:solidFill>
              </a:rPr>
              <a:t>T2D</a:t>
            </a:r>
            <a:r>
              <a:rPr lang="en-US" dirty="0"/>
              <a:t> </a:t>
            </a:r>
            <a:endParaRPr lang="en-US" dirty="0" smtClean="0"/>
          </a:p>
          <a:p>
            <a:pPr marL="883440">
              <a:buFont typeface="Courier New" charset="0"/>
              <a:buChar char="o"/>
            </a:pPr>
            <a:r>
              <a:rPr lang="en-US" dirty="0" smtClean="0"/>
              <a:t>and/or multiple components of </a:t>
            </a:r>
            <a:r>
              <a:rPr lang="en-US" dirty="0" smtClean="0">
                <a:solidFill>
                  <a:srgbClr val="911011"/>
                </a:solidFill>
              </a:rPr>
              <a:t>MetS</a:t>
            </a:r>
            <a:r>
              <a:rPr lang="en-US" dirty="0" smtClean="0"/>
              <a:t> or IR. </a:t>
            </a:r>
            <a:endParaRPr lang="en-US" dirty="0"/>
          </a:p>
          <a:p>
            <a:pPr lvl="1"/>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55125811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C2170C5-8650-4A60-AC2A-58E8A830295E}"/>
              </a:ext>
            </a:extLst>
          </p:cNvPr>
          <p:cNvPicPr>
            <a:picLocks noChangeAspect="1"/>
          </p:cNvPicPr>
          <p:nvPr/>
        </p:nvPicPr>
        <p:blipFill>
          <a:blip r:embed="rId2"/>
          <a:stretch>
            <a:fillRect/>
          </a:stretch>
        </p:blipFill>
        <p:spPr>
          <a:xfrm>
            <a:off x="1771973" y="1998946"/>
            <a:ext cx="8648054" cy="3644348"/>
          </a:xfrm>
          <a:prstGeom prst="rect">
            <a:avLst/>
          </a:prstGeom>
        </p:spPr>
      </p:pic>
      <p:sp>
        <p:nvSpPr>
          <p:cNvPr id="5" name="TextBox 4">
            <a:extLst>
              <a:ext uri="{FF2B5EF4-FFF2-40B4-BE49-F238E27FC236}">
                <a16:creationId xmlns:a16="http://schemas.microsoft.com/office/drawing/2014/main" xmlns="" id="{3B78E27D-2438-4687-9976-65DBC330DBF2}"/>
              </a:ext>
            </a:extLst>
          </p:cNvPr>
          <p:cNvSpPr txBox="1"/>
          <p:nvPr/>
        </p:nvSpPr>
        <p:spPr>
          <a:xfrm>
            <a:off x="563217" y="1737336"/>
            <a:ext cx="11065566" cy="523220"/>
          </a:xfrm>
          <a:prstGeom prst="rect">
            <a:avLst/>
          </a:prstGeom>
          <a:noFill/>
        </p:spPr>
        <p:txBody>
          <a:bodyPr wrap="square">
            <a:spAutoFit/>
          </a:bodyPr>
          <a:lstStyle/>
          <a:p>
            <a:r>
              <a:rPr lang="en-US" sz="2800" b="0" i="0" u="none" strike="noStrike" baseline="0" dirty="0">
                <a:solidFill>
                  <a:schemeClr val="bg1"/>
                </a:solidFill>
                <a:latin typeface="MgfwhcAdvTTb5929f4c"/>
              </a:rPr>
              <a:t>Proposed algorithm to screen patients with type 2 diabetes for NAFLD</a:t>
            </a:r>
            <a:endParaRPr lang="en-US" sz="2800" dirty="0">
              <a:solidFill>
                <a:schemeClr val="bg1"/>
              </a:solidFill>
            </a:endParaRPr>
          </a:p>
        </p:txBody>
      </p:sp>
      <p:sp>
        <p:nvSpPr>
          <p:cNvPr id="6" name="TextBox 5">
            <a:extLst>
              <a:ext uri="{FF2B5EF4-FFF2-40B4-BE49-F238E27FC236}">
                <a16:creationId xmlns:a16="http://schemas.microsoft.com/office/drawing/2014/main" xmlns="" id="{3A443410-4CF9-409A-BAE4-E34DD504E3DD}"/>
              </a:ext>
            </a:extLst>
          </p:cNvPr>
          <p:cNvSpPr txBox="1"/>
          <p:nvPr/>
        </p:nvSpPr>
        <p:spPr>
          <a:xfrm>
            <a:off x="6945773" y="6342894"/>
            <a:ext cx="6093724" cy="369332"/>
          </a:xfrm>
          <a:prstGeom prst="rect">
            <a:avLst/>
          </a:prstGeom>
          <a:noFill/>
        </p:spPr>
        <p:txBody>
          <a:bodyPr wrap="square">
            <a:spAutoFit/>
          </a:bodyPr>
          <a:lstStyle/>
          <a:p>
            <a:r>
              <a:rPr lang="pt-BR" dirty="0">
                <a:solidFill>
                  <a:schemeClr val="bg1"/>
                </a:solidFill>
              </a:rPr>
              <a:t>Clin Diabetes Endocrinol . 2020 Jun 5;6:9</a:t>
            </a:r>
            <a:endParaRPr lang="en-US" dirty="0">
              <a:solidFill>
                <a:schemeClr val="bg1"/>
              </a:solidFill>
            </a:endParaRPr>
          </a:p>
        </p:txBody>
      </p:sp>
      <p:pic>
        <p:nvPicPr>
          <p:cNvPr id="4" name="Picture 3">
            <a:extLst>
              <a:ext uri="{FF2B5EF4-FFF2-40B4-BE49-F238E27FC236}">
                <a16:creationId xmlns:a16="http://schemas.microsoft.com/office/drawing/2014/main" xmlns="" id="{1F3C5F70-192B-429B-B0A7-1835EC4DE6B0}"/>
              </a:ext>
            </a:extLst>
          </p:cNvPr>
          <p:cNvPicPr>
            <a:picLocks noChangeAspect="1"/>
          </p:cNvPicPr>
          <p:nvPr/>
        </p:nvPicPr>
        <p:blipFill>
          <a:blip r:embed="rId3"/>
          <a:stretch>
            <a:fillRect/>
          </a:stretch>
        </p:blipFill>
        <p:spPr>
          <a:xfrm>
            <a:off x="2266570" y="264898"/>
            <a:ext cx="6943241" cy="1332854"/>
          </a:xfrm>
          <a:prstGeom prst="rect">
            <a:avLst/>
          </a:prstGeom>
        </p:spPr>
      </p:pic>
    </p:spTree>
    <p:extLst>
      <p:ext uri="{BB962C8B-B14F-4D97-AF65-F5344CB8AC3E}">
        <p14:creationId xmlns:p14="http://schemas.microsoft.com/office/powerpoint/2010/main" val="1525350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NAFLD and </a:t>
            </a:r>
            <a:br>
              <a:rPr lang="en-US" dirty="0" smtClean="0"/>
            </a:br>
            <a:r>
              <a:rPr lang="en-US" dirty="0" smtClean="0"/>
              <a:t>diabetic complications</a:t>
            </a:r>
            <a:endParaRPr lang="en-US" dirty="0">
              <a:solidFill>
                <a:schemeClr val="tx1"/>
              </a:solidFill>
            </a:endParaRPr>
          </a:p>
        </p:txBody>
      </p:sp>
      <p:sp>
        <p:nvSpPr>
          <p:cNvPr id="4" name="Content Placeholder 3"/>
          <p:cNvSpPr>
            <a:spLocks noGrp="1"/>
          </p:cNvSpPr>
          <p:nvPr>
            <p:ph sz="half" idx="2"/>
          </p:nvPr>
        </p:nvSpPr>
        <p:spPr>
          <a:xfrm>
            <a:off x="1097280" y="2258471"/>
            <a:ext cx="10058400" cy="3531391"/>
          </a:xfrm>
        </p:spPr>
        <p:txBody>
          <a:bodyPr>
            <a:normAutofit/>
          </a:bodyPr>
          <a:lstStyle/>
          <a:p>
            <a:endParaRPr lang="en-US" dirty="0" smtClean="0"/>
          </a:p>
          <a:p>
            <a:r>
              <a:rPr lang="en-US" dirty="0" smtClean="0"/>
              <a:t>NAFLD </a:t>
            </a:r>
            <a:r>
              <a:rPr lang="en-US" dirty="0"/>
              <a:t>has </a:t>
            </a:r>
            <a:r>
              <a:rPr lang="en-US" dirty="0" smtClean="0"/>
              <a:t>been </a:t>
            </a:r>
            <a:r>
              <a:rPr lang="en-US" dirty="0"/>
              <a:t>associated with </a:t>
            </a:r>
            <a:r>
              <a:rPr lang="en-US" dirty="0" smtClean="0">
                <a:solidFill>
                  <a:srgbClr val="911011"/>
                </a:solidFill>
              </a:rPr>
              <a:t>microvascular</a:t>
            </a:r>
            <a:r>
              <a:rPr lang="en-US" dirty="0" smtClean="0"/>
              <a:t> </a:t>
            </a:r>
            <a:r>
              <a:rPr lang="en-US" dirty="0"/>
              <a:t>diabetic complications,  </a:t>
            </a:r>
            <a:r>
              <a:rPr lang="en-US" dirty="0" smtClean="0"/>
              <a:t>Especially </a:t>
            </a:r>
            <a:r>
              <a:rPr lang="en-US" dirty="0">
                <a:solidFill>
                  <a:srgbClr val="911011"/>
                </a:solidFill>
              </a:rPr>
              <a:t>chronic kidney disease (CKD) </a:t>
            </a:r>
          </a:p>
        </p:txBody>
      </p:sp>
      <p:sp>
        <p:nvSpPr>
          <p:cNvPr id="5" name="Text Placeholder 4"/>
          <p:cNvSpPr>
            <a:spLocks noGrp="1"/>
          </p:cNvSpPr>
          <p:nvPr>
            <p:ph type="body" sz="quarter" idx="3"/>
          </p:nvPr>
        </p:nvSpPr>
        <p:spPr>
          <a:xfrm>
            <a:off x="1097280" y="5527165"/>
            <a:ext cx="10058400" cy="736282"/>
          </a:xfrm>
        </p:spPr>
        <p:txBody>
          <a:bodyPr>
            <a:normAutofit/>
          </a:bodyPr>
          <a:lstStyle/>
          <a:p>
            <a:r>
              <a:rPr lang="en-US" dirty="0"/>
              <a:t>Endocrine Practice 28 (2022) 528e562 </a:t>
            </a:r>
          </a:p>
          <a:p>
            <a:endParaRPr lang="nb-NO" dirty="0"/>
          </a:p>
        </p:txBody>
      </p:sp>
    </p:spTree>
    <p:extLst>
      <p:ext uri="{BB962C8B-B14F-4D97-AF65-F5344CB8AC3E}">
        <p14:creationId xmlns:p14="http://schemas.microsoft.com/office/powerpoint/2010/main" val="188795247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CF3F122-AE34-4A39-BFF1-20D5C3D997DF}"/>
              </a:ext>
            </a:extLst>
          </p:cNvPr>
          <p:cNvPicPr>
            <a:picLocks noChangeAspect="1"/>
          </p:cNvPicPr>
          <p:nvPr/>
        </p:nvPicPr>
        <p:blipFill>
          <a:blip r:embed="rId2"/>
          <a:stretch>
            <a:fillRect/>
          </a:stretch>
        </p:blipFill>
        <p:spPr>
          <a:xfrm>
            <a:off x="737191" y="873949"/>
            <a:ext cx="10243930" cy="5088835"/>
          </a:xfrm>
          <a:prstGeom prst="rect">
            <a:avLst/>
          </a:prstGeom>
        </p:spPr>
      </p:pic>
      <p:sp>
        <p:nvSpPr>
          <p:cNvPr id="4" name="TextBox 3">
            <a:extLst>
              <a:ext uri="{FF2B5EF4-FFF2-40B4-BE49-F238E27FC236}">
                <a16:creationId xmlns:a16="http://schemas.microsoft.com/office/drawing/2014/main" xmlns="" id="{3A443410-4CF9-409A-BAE4-E34DD504E3DD}"/>
              </a:ext>
            </a:extLst>
          </p:cNvPr>
          <p:cNvSpPr txBox="1"/>
          <p:nvPr/>
        </p:nvSpPr>
        <p:spPr>
          <a:xfrm>
            <a:off x="6945773" y="6342894"/>
            <a:ext cx="6093724" cy="369332"/>
          </a:xfrm>
          <a:prstGeom prst="rect">
            <a:avLst/>
          </a:prstGeom>
          <a:noFill/>
        </p:spPr>
        <p:txBody>
          <a:bodyPr wrap="square">
            <a:spAutoFit/>
          </a:bodyPr>
          <a:lstStyle/>
          <a:p>
            <a:r>
              <a:rPr lang="pt-BR" dirty="0">
                <a:solidFill>
                  <a:schemeClr val="bg1"/>
                </a:solidFill>
              </a:rPr>
              <a:t>Clin Diabetes Endocrinol . 2020 Jun 5;6:9</a:t>
            </a:r>
            <a:endParaRPr lang="en-US" dirty="0">
              <a:solidFill>
                <a:schemeClr val="bg1"/>
              </a:solidFill>
            </a:endParaRPr>
          </a:p>
        </p:txBody>
      </p:sp>
    </p:spTree>
    <p:extLst>
      <p:ext uri="{BB962C8B-B14F-4D97-AF65-F5344CB8AC3E}">
        <p14:creationId xmlns:p14="http://schemas.microsoft.com/office/powerpoint/2010/main" val="205337438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28994C-394F-4A8E-99A4-B9C0625667B8}"/>
              </a:ext>
            </a:extLst>
          </p:cNvPr>
          <p:cNvSpPr>
            <a:spLocks noGrp="1"/>
          </p:cNvSpPr>
          <p:nvPr>
            <p:ph type="title"/>
          </p:nvPr>
        </p:nvSpPr>
        <p:spPr>
          <a:xfrm>
            <a:off x="838200" y="254037"/>
            <a:ext cx="10515600" cy="1694033"/>
          </a:xfrm>
        </p:spPr>
        <p:txBody>
          <a:bodyPr/>
          <a:lstStyle/>
          <a:p>
            <a:endParaRPr lang="en-US" dirty="0">
              <a:solidFill>
                <a:schemeClr val="bg1"/>
              </a:solidFill>
            </a:endParaRPr>
          </a:p>
        </p:txBody>
      </p:sp>
      <p:sp>
        <p:nvSpPr>
          <p:cNvPr id="3" name="Content Placeholder 2">
            <a:extLst>
              <a:ext uri="{FF2B5EF4-FFF2-40B4-BE49-F238E27FC236}">
                <a16:creationId xmlns:a16="http://schemas.microsoft.com/office/drawing/2014/main" xmlns="" id="{1D28F353-037D-4B49-B75E-33ECA68FE41B}"/>
              </a:ext>
            </a:extLst>
          </p:cNvPr>
          <p:cNvSpPr>
            <a:spLocks noGrp="1"/>
          </p:cNvSpPr>
          <p:nvPr>
            <p:ph idx="1"/>
          </p:nvPr>
        </p:nvSpPr>
        <p:spPr>
          <a:xfrm>
            <a:off x="838200" y="2959549"/>
            <a:ext cx="10515600" cy="4351338"/>
          </a:xfrm>
        </p:spPr>
        <p:txBody>
          <a:bodyPr>
            <a:normAutofit/>
          </a:bodyPr>
          <a:lstStyle/>
          <a:p>
            <a:pPr algn="l">
              <a:buFont typeface="Wingdings" charset="2"/>
              <a:buChar char="§"/>
            </a:pPr>
            <a:r>
              <a:rPr lang="en-US" sz="2400" u="none" strike="noStrike" baseline="0" dirty="0">
                <a:solidFill>
                  <a:schemeClr val="tx1"/>
                </a:solidFill>
                <a:latin typeface="Times New Roman" charset="0"/>
                <a:ea typeface="Times New Roman" charset="0"/>
                <a:cs typeface="Times New Roman" charset="0"/>
              </a:rPr>
              <a:t>Aim: To determine the </a:t>
            </a:r>
            <a:r>
              <a:rPr lang="en-US" sz="2400" u="none" strike="noStrike" baseline="0" dirty="0">
                <a:solidFill>
                  <a:srgbClr val="911011"/>
                </a:solidFill>
                <a:latin typeface="Times New Roman" charset="0"/>
                <a:ea typeface="Times New Roman" charset="0"/>
                <a:cs typeface="Times New Roman" charset="0"/>
              </a:rPr>
              <a:t>diagnostic accuracy </a:t>
            </a:r>
            <a:r>
              <a:rPr lang="en-US" sz="2400" u="none" strike="noStrike" baseline="0" dirty="0">
                <a:solidFill>
                  <a:schemeClr val="tx1"/>
                </a:solidFill>
                <a:latin typeface="Times New Roman" charset="0"/>
                <a:ea typeface="Times New Roman" charset="0"/>
                <a:cs typeface="Times New Roman" charset="0"/>
              </a:rPr>
              <a:t>of VCTE in detection of NAFLD in a multicenter cohort of patients.</a:t>
            </a:r>
          </a:p>
          <a:p>
            <a:pPr algn="l">
              <a:buFont typeface="Wingdings" charset="2"/>
              <a:buChar char="§"/>
            </a:pPr>
            <a:endParaRPr lang="en-US" sz="2400" dirty="0">
              <a:solidFill>
                <a:schemeClr val="tx1"/>
              </a:solidFill>
              <a:latin typeface="Times New Roman" charset="0"/>
              <a:ea typeface="Times New Roman" charset="0"/>
              <a:cs typeface="Times New Roman" charset="0"/>
            </a:endParaRPr>
          </a:p>
          <a:p>
            <a:pPr algn="l">
              <a:buFont typeface="Wingdings" charset="2"/>
              <a:buChar char="§"/>
            </a:pPr>
            <a:r>
              <a:rPr lang="en-US" sz="2400" u="none" strike="noStrike" baseline="0" dirty="0">
                <a:solidFill>
                  <a:srgbClr val="911011"/>
                </a:solidFill>
                <a:latin typeface="Times New Roman" charset="0"/>
                <a:ea typeface="Times New Roman" charset="0"/>
                <a:cs typeface="Times New Roman" charset="0"/>
              </a:rPr>
              <a:t>393 adults with NAFLD </a:t>
            </a:r>
            <a:r>
              <a:rPr lang="en-US" sz="2400" u="none" strike="noStrike" baseline="0" dirty="0">
                <a:solidFill>
                  <a:schemeClr val="tx1"/>
                </a:solidFill>
                <a:latin typeface="Times New Roman" charset="0"/>
                <a:ea typeface="Times New Roman" charset="0"/>
                <a:cs typeface="Times New Roman" charset="0"/>
              </a:rPr>
              <a:t>who underwent VCTE </a:t>
            </a:r>
            <a:r>
              <a:rPr lang="en-US" sz="2400" u="none" strike="noStrike" baseline="0" dirty="0">
                <a:solidFill>
                  <a:srgbClr val="911011"/>
                </a:solidFill>
                <a:latin typeface="Times New Roman" charset="0"/>
                <a:ea typeface="Times New Roman" charset="0"/>
                <a:cs typeface="Times New Roman" charset="0"/>
              </a:rPr>
              <a:t>within 1 year of liver histology</a:t>
            </a:r>
            <a:r>
              <a:rPr lang="en-US" sz="2400" u="none" strike="noStrike" baseline="0" dirty="0">
                <a:solidFill>
                  <a:schemeClr val="tx1"/>
                </a:solidFill>
                <a:latin typeface="Times New Roman" charset="0"/>
                <a:ea typeface="Times New Roman" charset="0"/>
                <a:cs typeface="Times New Roman" charset="0"/>
              </a:rPr>
              <a:t> analysis were enrolled</a:t>
            </a:r>
            <a:endParaRPr lang="en-US" sz="2400" dirty="0">
              <a:solidFill>
                <a:schemeClr val="tx1"/>
              </a:solidFill>
              <a:latin typeface="Times New Roman" charset="0"/>
              <a:ea typeface="Times New Roman" charset="0"/>
              <a:cs typeface="Times New Roman" charset="0"/>
            </a:endParaRPr>
          </a:p>
        </p:txBody>
      </p:sp>
      <p:pic>
        <p:nvPicPr>
          <p:cNvPr id="5" name="Picture 4">
            <a:extLst>
              <a:ext uri="{FF2B5EF4-FFF2-40B4-BE49-F238E27FC236}">
                <a16:creationId xmlns:a16="http://schemas.microsoft.com/office/drawing/2014/main" xmlns="" id="{B6CB3548-CBD0-4622-A921-73C04632938F}"/>
              </a:ext>
            </a:extLst>
          </p:cNvPr>
          <p:cNvPicPr>
            <a:picLocks noChangeAspect="1"/>
          </p:cNvPicPr>
          <p:nvPr/>
        </p:nvPicPr>
        <p:blipFill>
          <a:blip r:embed="rId2"/>
          <a:stretch>
            <a:fillRect/>
          </a:stretch>
        </p:blipFill>
        <p:spPr>
          <a:xfrm>
            <a:off x="992822" y="117391"/>
            <a:ext cx="10515600" cy="2488299"/>
          </a:xfrm>
          <a:prstGeom prst="rect">
            <a:avLst/>
          </a:prstGeom>
        </p:spPr>
      </p:pic>
      <p:sp>
        <p:nvSpPr>
          <p:cNvPr id="7" name="TextBox 6">
            <a:extLst>
              <a:ext uri="{FF2B5EF4-FFF2-40B4-BE49-F238E27FC236}">
                <a16:creationId xmlns:a16="http://schemas.microsoft.com/office/drawing/2014/main" xmlns="" id="{5EDDDB6F-09AE-402A-A23E-F9275242AD6C}"/>
              </a:ext>
            </a:extLst>
          </p:cNvPr>
          <p:cNvSpPr txBox="1"/>
          <p:nvPr/>
        </p:nvSpPr>
        <p:spPr>
          <a:xfrm>
            <a:off x="5317435" y="6488668"/>
            <a:ext cx="6874565" cy="369332"/>
          </a:xfrm>
          <a:prstGeom prst="rect">
            <a:avLst/>
          </a:prstGeom>
          <a:noFill/>
        </p:spPr>
        <p:txBody>
          <a:bodyPr wrap="square">
            <a:spAutoFit/>
          </a:bodyPr>
          <a:lstStyle/>
          <a:p>
            <a:r>
              <a:rPr lang="en-US" dirty="0">
                <a:solidFill>
                  <a:schemeClr val="bg1"/>
                </a:solidFill>
              </a:rPr>
              <a:t>Clinical Gastroenterology and Hepatology 2019;17:156–163</a:t>
            </a:r>
          </a:p>
        </p:txBody>
      </p:sp>
    </p:spTree>
    <p:extLst>
      <p:ext uri="{BB962C8B-B14F-4D97-AF65-F5344CB8AC3E}">
        <p14:creationId xmlns:p14="http://schemas.microsoft.com/office/powerpoint/2010/main" val="66635783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9DB3205-DFB5-4CDF-8D23-EC3E9F91C4C8}"/>
              </a:ext>
            </a:extLst>
          </p:cNvPr>
          <p:cNvPicPr>
            <a:picLocks noChangeAspect="1"/>
          </p:cNvPicPr>
          <p:nvPr/>
        </p:nvPicPr>
        <p:blipFill>
          <a:blip r:embed="rId2"/>
          <a:stretch>
            <a:fillRect/>
          </a:stretch>
        </p:blipFill>
        <p:spPr>
          <a:xfrm>
            <a:off x="1404730" y="1046921"/>
            <a:ext cx="8931965" cy="5380382"/>
          </a:xfrm>
          <a:prstGeom prst="rect">
            <a:avLst/>
          </a:prstGeom>
        </p:spPr>
      </p:pic>
      <p:sp>
        <p:nvSpPr>
          <p:cNvPr id="5" name="TextBox 4">
            <a:extLst>
              <a:ext uri="{FF2B5EF4-FFF2-40B4-BE49-F238E27FC236}">
                <a16:creationId xmlns:a16="http://schemas.microsoft.com/office/drawing/2014/main" xmlns="" id="{4761BD76-3776-4856-8947-6C75D8A55A71}"/>
              </a:ext>
            </a:extLst>
          </p:cNvPr>
          <p:cNvSpPr txBox="1"/>
          <p:nvPr/>
        </p:nvSpPr>
        <p:spPr>
          <a:xfrm>
            <a:off x="1524000" y="252872"/>
            <a:ext cx="8454886" cy="461665"/>
          </a:xfrm>
          <a:prstGeom prst="rect">
            <a:avLst/>
          </a:prstGeom>
          <a:noFill/>
        </p:spPr>
        <p:txBody>
          <a:bodyPr wrap="square">
            <a:spAutoFit/>
          </a:bodyPr>
          <a:lstStyle/>
          <a:p>
            <a:r>
              <a:rPr lang="en-US" sz="2400" dirty="0"/>
              <a:t>Controlled attenuation parameter according to</a:t>
            </a:r>
            <a:r>
              <a:rPr lang="en-US" sz="2400" b="1" dirty="0">
                <a:solidFill>
                  <a:srgbClr val="911011"/>
                </a:solidFill>
              </a:rPr>
              <a:t> steatosis </a:t>
            </a:r>
            <a:r>
              <a:rPr lang="en-US" sz="2400" dirty="0"/>
              <a:t>grade</a:t>
            </a:r>
          </a:p>
        </p:txBody>
      </p:sp>
    </p:spTree>
    <p:extLst>
      <p:ext uri="{BB962C8B-B14F-4D97-AF65-F5344CB8AC3E}">
        <p14:creationId xmlns:p14="http://schemas.microsoft.com/office/powerpoint/2010/main" val="3489641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BEEA5B-0B25-40EC-B97B-BFBAC0A2B826}"/>
              </a:ext>
            </a:extLst>
          </p:cNvPr>
          <p:cNvPicPr>
            <a:picLocks noChangeAspect="1"/>
          </p:cNvPicPr>
          <p:nvPr/>
        </p:nvPicPr>
        <p:blipFill>
          <a:blip r:embed="rId2"/>
          <a:stretch>
            <a:fillRect/>
          </a:stretch>
        </p:blipFill>
        <p:spPr>
          <a:xfrm>
            <a:off x="543339" y="503583"/>
            <a:ext cx="10800522" cy="5830956"/>
          </a:xfrm>
          <a:prstGeom prst="rect">
            <a:avLst/>
          </a:prstGeom>
        </p:spPr>
      </p:pic>
      <p:sp>
        <p:nvSpPr>
          <p:cNvPr id="2" name="Rectangle: Rounded Corners 1">
            <a:extLst>
              <a:ext uri="{FF2B5EF4-FFF2-40B4-BE49-F238E27FC236}">
                <a16:creationId xmlns:a16="http://schemas.microsoft.com/office/drawing/2014/main" xmlns="" id="{FEEBFCB7-1101-4B3D-B909-C3BB01450C56}"/>
              </a:ext>
            </a:extLst>
          </p:cNvPr>
          <p:cNvSpPr/>
          <p:nvPr/>
        </p:nvSpPr>
        <p:spPr>
          <a:xfrm>
            <a:off x="3615070" y="2030819"/>
            <a:ext cx="1382232" cy="24773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1397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79139A9-A334-44CF-BE40-214CB3CBF23F}"/>
              </a:ext>
            </a:extLst>
          </p:cNvPr>
          <p:cNvPicPr>
            <a:picLocks noChangeAspect="1"/>
          </p:cNvPicPr>
          <p:nvPr/>
        </p:nvPicPr>
        <p:blipFill>
          <a:blip r:embed="rId2"/>
          <a:stretch>
            <a:fillRect/>
          </a:stretch>
        </p:blipFill>
        <p:spPr>
          <a:xfrm>
            <a:off x="986183" y="752060"/>
            <a:ext cx="9920357" cy="5406887"/>
          </a:xfrm>
          <a:prstGeom prst="rect">
            <a:avLst/>
          </a:prstGeom>
        </p:spPr>
      </p:pic>
      <p:sp>
        <p:nvSpPr>
          <p:cNvPr id="5" name="TextBox 4">
            <a:extLst>
              <a:ext uri="{FF2B5EF4-FFF2-40B4-BE49-F238E27FC236}">
                <a16:creationId xmlns:a16="http://schemas.microsoft.com/office/drawing/2014/main" xmlns="" id="{555769CF-8525-4353-9762-FC45E0287459}"/>
              </a:ext>
            </a:extLst>
          </p:cNvPr>
          <p:cNvSpPr txBox="1"/>
          <p:nvPr/>
        </p:nvSpPr>
        <p:spPr>
          <a:xfrm>
            <a:off x="1815548" y="175833"/>
            <a:ext cx="8958470" cy="523220"/>
          </a:xfrm>
          <a:prstGeom prst="rect">
            <a:avLst/>
          </a:prstGeom>
          <a:noFill/>
        </p:spPr>
        <p:txBody>
          <a:bodyPr wrap="square">
            <a:spAutoFit/>
          </a:bodyPr>
          <a:lstStyle/>
          <a:p>
            <a:pPr algn="l"/>
            <a:r>
              <a:rPr lang="en-US" sz="2800" b="0" i="0" u="none" strike="noStrike" baseline="0" dirty="0">
                <a:latin typeface="AdvOT7fe89a09"/>
              </a:rPr>
              <a:t>Liver stiffness measurement according to </a:t>
            </a:r>
            <a:r>
              <a:rPr lang="en-US" sz="2800" b="1" i="0" u="none" strike="noStrike" baseline="0" dirty="0">
                <a:solidFill>
                  <a:srgbClr val="911011"/>
                </a:solidFill>
                <a:latin typeface="AdvOT7fe89a09+fb"/>
              </a:rPr>
              <a:t>fi</a:t>
            </a:r>
            <a:r>
              <a:rPr lang="en-US" sz="2800" b="1" i="0" u="none" strike="noStrike" baseline="0" dirty="0">
                <a:solidFill>
                  <a:srgbClr val="911011"/>
                </a:solidFill>
                <a:latin typeface="AdvOT7fe89a09"/>
              </a:rPr>
              <a:t>brosis</a:t>
            </a:r>
            <a:r>
              <a:rPr lang="en-US" sz="2800" b="0" i="0" u="none" strike="noStrike" baseline="0" dirty="0">
                <a:latin typeface="AdvOT7fe89a09"/>
              </a:rPr>
              <a:t> stage</a:t>
            </a:r>
            <a:endParaRPr lang="en-US" sz="2800" dirty="0"/>
          </a:p>
        </p:txBody>
      </p:sp>
    </p:spTree>
    <p:extLst>
      <p:ext uri="{BB962C8B-B14F-4D97-AF65-F5344CB8AC3E}">
        <p14:creationId xmlns:p14="http://schemas.microsoft.com/office/powerpoint/2010/main" val="188801555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641B8EA-A841-4B13-925B-C5747E33EB87}"/>
              </a:ext>
            </a:extLst>
          </p:cNvPr>
          <p:cNvPicPr>
            <a:picLocks noChangeAspect="1"/>
          </p:cNvPicPr>
          <p:nvPr/>
        </p:nvPicPr>
        <p:blipFill>
          <a:blip r:embed="rId2"/>
          <a:stretch>
            <a:fillRect/>
          </a:stretch>
        </p:blipFill>
        <p:spPr>
          <a:xfrm>
            <a:off x="609600" y="733647"/>
            <a:ext cx="10668000" cy="5507665"/>
          </a:xfrm>
          <a:prstGeom prst="rect">
            <a:avLst/>
          </a:prstGeom>
        </p:spPr>
      </p:pic>
      <p:sp>
        <p:nvSpPr>
          <p:cNvPr id="2" name="Rectangle: Rounded Corners 1">
            <a:extLst>
              <a:ext uri="{FF2B5EF4-FFF2-40B4-BE49-F238E27FC236}">
                <a16:creationId xmlns:a16="http://schemas.microsoft.com/office/drawing/2014/main" xmlns="" id="{66D5DB8A-F7B1-4AD0-8DA4-986FC29AE1C2}"/>
              </a:ext>
            </a:extLst>
          </p:cNvPr>
          <p:cNvSpPr/>
          <p:nvPr/>
        </p:nvSpPr>
        <p:spPr>
          <a:xfrm>
            <a:off x="3737112" y="1477926"/>
            <a:ext cx="1431235" cy="401910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115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 y="0"/>
            <a:ext cx="9931276" cy="6474372"/>
          </a:xfrm>
        </p:spPr>
      </p:pic>
    </p:spTree>
    <p:extLst>
      <p:ext uri="{BB962C8B-B14F-4D97-AF65-F5344CB8AC3E}">
        <p14:creationId xmlns:p14="http://schemas.microsoft.com/office/powerpoint/2010/main" val="38853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NAFLD and </a:t>
            </a:r>
            <a:br>
              <a:rPr lang="en-US" smtClean="0"/>
            </a:br>
            <a:r>
              <a:rPr lang="en-US" smtClean="0"/>
              <a:t>diabetic complications</a:t>
            </a:r>
            <a:endParaRPr lang="en-US" dirty="0">
              <a:solidFill>
                <a:schemeClr val="tx1"/>
              </a:solidFill>
            </a:endParaRPr>
          </a:p>
        </p:txBody>
      </p:sp>
      <p:sp>
        <p:nvSpPr>
          <p:cNvPr id="4" name="Content Placeholder 3"/>
          <p:cNvSpPr>
            <a:spLocks noGrp="1"/>
          </p:cNvSpPr>
          <p:nvPr>
            <p:ph sz="half" idx="2"/>
          </p:nvPr>
        </p:nvSpPr>
        <p:spPr>
          <a:xfrm>
            <a:off x="1097280" y="2363915"/>
            <a:ext cx="10058400" cy="3531391"/>
          </a:xfrm>
        </p:spPr>
        <p:txBody>
          <a:bodyPr>
            <a:normAutofit/>
          </a:bodyPr>
          <a:lstStyle/>
          <a:p>
            <a:r>
              <a:rPr lang="en-US" dirty="0"/>
              <a:t>A meta-analysis including 20 cross-sectional studies </a:t>
            </a:r>
            <a:endParaRPr lang="en-US" dirty="0" smtClean="0"/>
          </a:p>
          <a:p>
            <a:r>
              <a:rPr lang="en-US" dirty="0" smtClean="0"/>
              <a:t>with </a:t>
            </a:r>
            <a:r>
              <a:rPr lang="en-US" dirty="0"/>
              <a:t>approximately 28000 individuals </a:t>
            </a:r>
            <a:endParaRPr lang="en-US" dirty="0" smtClean="0"/>
          </a:p>
          <a:p>
            <a:r>
              <a:rPr lang="en-US" dirty="0" smtClean="0"/>
              <a:t>NAFLD </a:t>
            </a:r>
            <a:r>
              <a:rPr lang="en-US" dirty="0"/>
              <a:t>was associated with a </a:t>
            </a:r>
            <a:r>
              <a:rPr lang="en-US" dirty="0">
                <a:solidFill>
                  <a:srgbClr val="911011"/>
                </a:solidFill>
              </a:rPr>
              <a:t>twofold increased prevalence of CKD </a:t>
            </a:r>
            <a:r>
              <a:rPr lang="en-US" dirty="0"/>
              <a:t>(odds ratio [OR], 2.12; 95% CI, 1.69- 2.66</a:t>
            </a:r>
            <a:r>
              <a:rPr lang="en-US" dirty="0" smtClean="0"/>
              <a:t>).</a:t>
            </a:r>
          </a:p>
        </p:txBody>
      </p:sp>
      <p:sp>
        <p:nvSpPr>
          <p:cNvPr id="5" name="Text Placeholder 4"/>
          <p:cNvSpPr>
            <a:spLocks noGrp="1"/>
          </p:cNvSpPr>
          <p:nvPr>
            <p:ph type="body" sz="quarter" idx="3"/>
          </p:nvPr>
        </p:nvSpPr>
        <p:spPr>
          <a:xfrm>
            <a:off x="1097280" y="5527165"/>
            <a:ext cx="10058400" cy="736282"/>
          </a:xfrm>
        </p:spPr>
        <p:txBody>
          <a:bodyPr>
            <a:normAutofit/>
          </a:bodyPr>
          <a:lstStyle/>
          <a:p>
            <a:r>
              <a:rPr lang="pt-BR" dirty="0" err="1"/>
              <a:t>PLoS</a:t>
            </a:r>
            <a:r>
              <a:rPr lang="pt-BR" dirty="0"/>
              <a:t> Med. 2014;11(7):e1001680. </a:t>
            </a:r>
          </a:p>
        </p:txBody>
      </p:sp>
    </p:spTree>
    <p:extLst>
      <p:ext uri="{BB962C8B-B14F-4D97-AF65-F5344CB8AC3E}">
        <p14:creationId xmlns:p14="http://schemas.microsoft.com/office/powerpoint/2010/main" val="17464301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NAFLD and </a:t>
            </a:r>
            <a:br>
              <a:rPr lang="en-US" dirty="0" smtClean="0"/>
            </a:br>
            <a:r>
              <a:rPr lang="en-US" dirty="0" smtClean="0"/>
              <a:t>diabetic complications</a:t>
            </a:r>
            <a:endParaRPr lang="en-US" dirty="0">
              <a:solidFill>
                <a:schemeClr val="tx1"/>
              </a:solidFill>
            </a:endParaRPr>
          </a:p>
        </p:txBody>
      </p:sp>
      <p:sp>
        <p:nvSpPr>
          <p:cNvPr id="4" name="Content Placeholder 3"/>
          <p:cNvSpPr>
            <a:spLocks noGrp="1"/>
          </p:cNvSpPr>
          <p:nvPr>
            <p:ph sz="half" idx="2"/>
          </p:nvPr>
        </p:nvSpPr>
        <p:spPr>
          <a:xfrm>
            <a:off x="1097280" y="1865067"/>
            <a:ext cx="10058400" cy="3531391"/>
          </a:xfrm>
        </p:spPr>
        <p:txBody>
          <a:bodyPr>
            <a:normAutofit/>
          </a:bodyPr>
          <a:lstStyle/>
          <a:p>
            <a:r>
              <a:rPr lang="en-US" dirty="0"/>
              <a:t>In persons with diabetic retinopathy, the relationship </a:t>
            </a:r>
            <a:r>
              <a:rPr lang="en-US" dirty="0" smtClean="0"/>
              <a:t>remains </a:t>
            </a:r>
            <a:r>
              <a:rPr lang="en-US" dirty="0" smtClean="0">
                <a:solidFill>
                  <a:srgbClr val="911011"/>
                </a:solidFill>
              </a:rPr>
              <a:t>controversial</a:t>
            </a:r>
          </a:p>
          <a:p>
            <a:r>
              <a:rPr lang="en-US" dirty="0" smtClean="0"/>
              <a:t>with </a:t>
            </a:r>
            <a:r>
              <a:rPr lang="en-US" dirty="0"/>
              <a:t>a recent meta-analysis of 9 studies </a:t>
            </a:r>
            <a:endParaRPr lang="en-US" dirty="0" smtClean="0"/>
          </a:p>
          <a:p>
            <a:r>
              <a:rPr lang="en-US" dirty="0" smtClean="0"/>
              <a:t>involving </a:t>
            </a:r>
            <a:r>
              <a:rPr lang="en-US" dirty="0"/>
              <a:t>7170 persons </a:t>
            </a:r>
            <a:endParaRPr lang="en-US" dirty="0" smtClean="0"/>
          </a:p>
          <a:p>
            <a:r>
              <a:rPr lang="en-US" dirty="0" smtClean="0"/>
              <a:t>unable </a:t>
            </a:r>
            <a:r>
              <a:rPr lang="en-US" dirty="0"/>
              <a:t>to find an overall association </a:t>
            </a:r>
            <a:r>
              <a:rPr lang="en-US" dirty="0" smtClean="0"/>
              <a:t>between </a:t>
            </a:r>
            <a:r>
              <a:rPr lang="en-US" dirty="0"/>
              <a:t>NAFLD and diabetic retinopathy </a:t>
            </a:r>
          </a:p>
          <a:p>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nb-NO" dirty="0"/>
              <a:t>J Diabetes </a:t>
            </a:r>
            <a:r>
              <a:rPr lang="nb-NO" dirty="0" err="1"/>
              <a:t>Investig</a:t>
            </a:r>
            <a:r>
              <a:rPr lang="nb-NO" dirty="0"/>
              <a:t>. 2021;12(8):1471e1479. </a:t>
            </a:r>
          </a:p>
        </p:txBody>
      </p:sp>
    </p:spTree>
    <p:extLst>
      <p:ext uri="{BB962C8B-B14F-4D97-AF65-F5344CB8AC3E}">
        <p14:creationId xmlns:p14="http://schemas.microsoft.com/office/powerpoint/2010/main" val="3945071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D5769A-24D2-417F-B6E6-B7A59B803B27}"/>
              </a:ext>
            </a:extLst>
          </p:cNvPr>
          <p:cNvPicPr>
            <a:picLocks noChangeAspect="1"/>
          </p:cNvPicPr>
          <p:nvPr/>
        </p:nvPicPr>
        <p:blipFill>
          <a:blip r:embed="rId2"/>
          <a:stretch>
            <a:fillRect/>
          </a:stretch>
        </p:blipFill>
        <p:spPr>
          <a:xfrm>
            <a:off x="874643" y="941865"/>
            <a:ext cx="10442714" cy="5396948"/>
          </a:xfrm>
          <a:prstGeom prst="rect">
            <a:avLst/>
          </a:prstGeom>
        </p:spPr>
      </p:pic>
      <p:sp>
        <p:nvSpPr>
          <p:cNvPr id="5" name="TextBox 4">
            <a:extLst>
              <a:ext uri="{FF2B5EF4-FFF2-40B4-BE49-F238E27FC236}">
                <a16:creationId xmlns:a16="http://schemas.microsoft.com/office/drawing/2014/main" xmlns="" id="{9C2B8267-BEC9-4E5B-9FE8-85B3E20DDA66}"/>
              </a:ext>
            </a:extLst>
          </p:cNvPr>
          <p:cNvSpPr txBox="1"/>
          <p:nvPr/>
        </p:nvSpPr>
        <p:spPr>
          <a:xfrm>
            <a:off x="7410340" y="6338813"/>
            <a:ext cx="3643952" cy="369332"/>
          </a:xfrm>
          <a:prstGeom prst="rect">
            <a:avLst/>
          </a:prstGeom>
          <a:noFill/>
        </p:spPr>
        <p:txBody>
          <a:bodyPr wrap="square">
            <a:spAutoFit/>
          </a:bodyPr>
          <a:lstStyle/>
          <a:p>
            <a:r>
              <a:rPr lang="en-US" b="0" i="1" u="none" strike="noStrike" baseline="0" dirty="0">
                <a:solidFill>
                  <a:schemeClr val="bg1"/>
                </a:solidFill>
                <a:latin typeface="GuardianSans-RegularIt"/>
              </a:rPr>
              <a:t>JAMA</a:t>
            </a:r>
            <a:r>
              <a:rPr lang="en-US" b="0" i="0" u="none" strike="noStrike" baseline="0" dirty="0">
                <a:solidFill>
                  <a:schemeClr val="bg1"/>
                </a:solidFill>
                <a:latin typeface="GuardianSansGR-Regular"/>
              </a:rPr>
              <a:t>. 2020;323(12):1175-1183</a:t>
            </a:r>
            <a:endParaRPr lang="en-US" dirty="0">
              <a:solidFill>
                <a:schemeClr val="bg1"/>
              </a:solidFill>
            </a:endParaRPr>
          </a:p>
        </p:txBody>
      </p:sp>
      <p:sp>
        <p:nvSpPr>
          <p:cNvPr id="7" name="TextBox 6">
            <a:extLst>
              <a:ext uri="{FF2B5EF4-FFF2-40B4-BE49-F238E27FC236}">
                <a16:creationId xmlns:a16="http://schemas.microsoft.com/office/drawing/2014/main" xmlns="" id="{C7D97313-1B5D-484A-BC73-AC591312854D}"/>
              </a:ext>
            </a:extLst>
          </p:cNvPr>
          <p:cNvSpPr txBox="1"/>
          <p:nvPr/>
        </p:nvSpPr>
        <p:spPr>
          <a:xfrm>
            <a:off x="1298712" y="270129"/>
            <a:ext cx="9831743" cy="461665"/>
          </a:xfrm>
          <a:prstGeom prst="rect">
            <a:avLst/>
          </a:prstGeom>
          <a:noFill/>
        </p:spPr>
        <p:txBody>
          <a:bodyPr wrap="square">
            <a:spAutoFit/>
          </a:bodyPr>
          <a:lstStyle/>
          <a:p>
            <a:r>
              <a:rPr lang="en-US" sz="2400" b="1" u="none" strike="noStrike" baseline="0" dirty="0">
                <a:latin typeface="Times New Roman" charset="0"/>
                <a:ea typeface="Times New Roman" charset="0"/>
                <a:cs typeface="Times New Roman" charset="0"/>
              </a:rPr>
              <a:t>Comorbid Conditions Associated With Nonalcoholic Steatohepatitis</a:t>
            </a:r>
            <a:endParaRPr lang="en-US" sz="2400" b="1" dirty="0">
              <a:latin typeface="Times New Roman" charset="0"/>
              <a:ea typeface="Times New Roman" charset="0"/>
              <a:cs typeface="Times New Roman" charset="0"/>
            </a:endParaRPr>
          </a:p>
        </p:txBody>
      </p:sp>
      <p:sp>
        <p:nvSpPr>
          <p:cNvPr id="8" name="Rectangle: Rounded Corners 7">
            <a:extLst>
              <a:ext uri="{FF2B5EF4-FFF2-40B4-BE49-F238E27FC236}">
                <a16:creationId xmlns:a16="http://schemas.microsoft.com/office/drawing/2014/main" xmlns="" id="{5EC698C0-3337-4E28-B50B-FA588F921B01}"/>
              </a:ext>
            </a:extLst>
          </p:cNvPr>
          <p:cNvSpPr/>
          <p:nvPr/>
        </p:nvSpPr>
        <p:spPr>
          <a:xfrm>
            <a:off x="874644" y="5287617"/>
            <a:ext cx="10179648" cy="5168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3998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NAFLD and </a:t>
            </a:r>
            <a:br>
              <a:rPr lang="en-US" dirty="0" smtClean="0"/>
            </a:br>
            <a:r>
              <a:rPr lang="en-US" dirty="0" smtClean="0"/>
              <a:t>CVD complications</a:t>
            </a:r>
            <a:endParaRPr lang="en-US" dirty="0">
              <a:solidFill>
                <a:schemeClr val="tx1"/>
              </a:solidFill>
            </a:endParaRPr>
          </a:p>
        </p:txBody>
      </p:sp>
      <p:sp>
        <p:nvSpPr>
          <p:cNvPr id="4" name="Content Placeholder 3"/>
          <p:cNvSpPr>
            <a:spLocks noGrp="1"/>
          </p:cNvSpPr>
          <p:nvPr>
            <p:ph sz="half" idx="2"/>
          </p:nvPr>
        </p:nvSpPr>
        <p:spPr>
          <a:xfrm>
            <a:off x="1097280" y="1865067"/>
            <a:ext cx="10058400" cy="3531391"/>
          </a:xfrm>
        </p:spPr>
        <p:txBody>
          <a:bodyPr>
            <a:normAutofit lnSpcReduction="10000"/>
          </a:bodyPr>
          <a:lstStyle/>
          <a:p>
            <a:endParaRPr lang="en-US" dirty="0" smtClean="0"/>
          </a:p>
          <a:p>
            <a:r>
              <a:rPr lang="en-US" dirty="0" smtClean="0"/>
              <a:t>In </a:t>
            </a:r>
            <a:r>
              <a:rPr lang="en-US" dirty="0"/>
              <a:t>a recent cross-sectional study of asymptomatic individuals undergoing </a:t>
            </a:r>
            <a:r>
              <a:rPr lang="en-US" b="1" dirty="0"/>
              <a:t>coronary </a:t>
            </a:r>
            <a:r>
              <a:rPr lang="en-US" b="1" dirty="0" smtClean="0"/>
              <a:t>CT angiography</a:t>
            </a:r>
            <a:r>
              <a:rPr lang="en-US" dirty="0"/>
              <a:t>, </a:t>
            </a:r>
            <a:r>
              <a:rPr lang="en-US" dirty="0">
                <a:solidFill>
                  <a:srgbClr val="911011"/>
                </a:solidFill>
              </a:rPr>
              <a:t>NAFLD</a:t>
            </a:r>
            <a:r>
              <a:rPr lang="en-US" dirty="0"/>
              <a:t> was consistently associated </a:t>
            </a:r>
            <a:r>
              <a:rPr lang="en-US" dirty="0">
                <a:solidFill>
                  <a:srgbClr val="911011"/>
                </a:solidFill>
              </a:rPr>
              <a:t>with </a:t>
            </a:r>
            <a:r>
              <a:rPr lang="en-US" dirty="0" smtClean="0">
                <a:solidFill>
                  <a:srgbClr val="911011"/>
                </a:solidFill>
              </a:rPr>
              <a:t>high risk </a:t>
            </a:r>
            <a:r>
              <a:rPr lang="en-US" dirty="0" err="1">
                <a:solidFill>
                  <a:srgbClr val="911011"/>
                </a:solidFill>
              </a:rPr>
              <a:t>noncalcified</a:t>
            </a:r>
            <a:r>
              <a:rPr lang="en-US" dirty="0">
                <a:solidFill>
                  <a:srgbClr val="911011"/>
                </a:solidFill>
              </a:rPr>
              <a:t> </a:t>
            </a:r>
            <a:r>
              <a:rPr lang="en-US" dirty="0" err="1">
                <a:solidFill>
                  <a:srgbClr val="911011"/>
                </a:solidFill>
              </a:rPr>
              <a:t>atherogenic</a:t>
            </a:r>
            <a:r>
              <a:rPr lang="en-US" dirty="0">
                <a:solidFill>
                  <a:srgbClr val="911011"/>
                </a:solidFill>
              </a:rPr>
              <a:t> plaques</a:t>
            </a:r>
            <a:r>
              <a:rPr lang="en-US" dirty="0"/>
              <a:t>, indicative of a greatly increased CV risk. </a:t>
            </a:r>
            <a:endParaRPr lang="en-US" dirty="0" smtClean="0"/>
          </a:p>
          <a:p>
            <a:endParaRPr lang="en-US" dirty="0"/>
          </a:p>
          <a:p>
            <a:r>
              <a:rPr lang="en-US" dirty="0"/>
              <a:t>Persons with NAFLD have </a:t>
            </a:r>
            <a:r>
              <a:rPr lang="en-US" dirty="0">
                <a:solidFill>
                  <a:srgbClr val="911011"/>
                </a:solidFill>
              </a:rPr>
              <a:t>increased carotid intima-media thickness </a:t>
            </a:r>
            <a:r>
              <a:rPr lang="en-US" dirty="0"/>
              <a:t>compared with those without NAFLD. </a:t>
            </a:r>
          </a:p>
          <a:p>
            <a:endParaRPr lang="en-US" dirty="0"/>
          </a:p>
          <a:p>
            <a:endParaRPr lang="en-US" dirty="0"/>
          </a:p>
          <a:p>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nb-NO" dirty="0"/>
              <a:t>Liver Int. 2019;39(3):557e567. </a:t>
            </a:r>
            <a:r>
              <a:rPr lang="fi-FI" dirty="0" smtClean="0"/>
              <a:t>. </a:t>
            </a:r>
            <a:endParaRPr lang="fi-FI" dirty="0"/>
          </a:p>
          <a:p>
            <a:endParaRPr lang="nb-NO" dirty="0"/>
          </a:p>
        </p:txBody>
      </p:sp>
    </p:spTree>
    <p:extLst>
      <p:ext uri="{BB962C8B-B14F-4D97-AF65-F5344CB8AC3E}">
        <p14:creationId xmlns:p14="http://schemas.microsoft.com/office/powerpoint/2010/main" val="11994836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NAFLD and </a:t>
            </a:r>
            <a:br>
              <a:rPr lang="en-US" dirty="0" smtClean="0"/>
            </a:br>
            <a:r>
              <a:rPr lang="en-US" dirty="0" smtClean="0"/>
              <a:t>CVD complications</a:t>
            </a:r>
            <a:endParaRPr lang="en-US" dirty="0">
              <a:solidFill>
                <a:schemeClr val="tx1"/>
              </a:solidFill>
            </a:endParaRPr>
          </a:p>
        </p:txBody>
      </p:sp>
      <p:sp>
        <p:nvSpPr>
          <p:cNvPr id="4" name="Content Placeholder 3"/>
          <p:cNvSpPr>
            <a:spLocks noGrp="1"/>
          </p:cNvSpPr>
          <p:nvPr>
            <p:ph sz="half" idx="2"/>
          </p:nvPr>
        </p:nvSpPr>
        <p:spPr>
          <a:xfrm>
            <a:off x="1097280" y="1865067"/>
            <a:ext cx="10058400" cy="3531391"/>
          </a:xfrm>
        </p:spPr>
        <p:txBody>
          <a:bodyPr>
            <a:normAutofit lnSpcReduction="10000"/>
          </a:bodyPr>
          <a:lstStyle/>
          <a:p>
            <a:r>
              <a:rPr lang="en-US" dirty="0"/>
              <a:t>In a longitudinal study of 603 individuals with biopsy-proven </a:t>
            </a:r>
            <a:r>
              <a:rPr lang="en-US" dirty="0" smtClean="0"/>
              <a:t>NAFLD</a:t>
            </a:r>
          </a:p>
          <a:p>
            <a:r>
              <a:rPr lang="en-US" dirty="0" smtClean="0"/>
              <a:t>followed </a:t>
            </a:r>
            <a:r>
              <a:rPr lang="en-US" dirty="0"/>
              <a:t>for a mean of 18.6 </a:t>
            </a:r>
            <a:r>
              <a:rPr lang="en-US" dirty="0" smtClean="0"/>
              <a:t>years </a:t>
            </a:r>
          </a:p>
          <a:p>
            <a:r>
              <a:rPr lang="en-US" dirty="0" smtClean="0"/>
              <a:t>28</a:t>
            </a:r>
            <a:r>
              <a:rPr lang="en-US" dirty="0"/>
              <a:t>% of persons with NAFLD versus 21% of controls experienced a CVD event (HR, 1.54; 95% CI, 1.30-1.83</a:t>
            </a:r>
            <a:r>
              <a:rPr lang="en-US" dirty="0" smtClean="0"/>
              <a:t>).</a:t>
            </a:r>
          </a:p>
          <a:p>
            <a:r>
              <a:rPr lang="en-US" dirty="0" smtClean="0"/>
              <a:t>The </a:t>
            </a:r>
            <a:r>
              <a:rPr lang="en-US" dirty="0">
                <a:solidFill>
                  <a:srgbClr val="911011"/>
                </a:solidFill>
              </a:rPr>
              <a:t>increased risk of both fatal and nonfatal CV events </a:t>
            </a:r>
            <a:r>
              <a:rPr lang="en-US" dirty="0"/>
              <a:t>has been correlated in some studies with the severity of hepatic steatosis, inflammation, or </a:t>
            </a:r>
            <a:r>
              <a:rPr lang="en-US" dirty="0" smtClean="0"/>
              <a:t>fibrosis</a:t>
            </a:r>
            <a:r>
              <a:rPr lang="en-US" dirty="0"/>
              <a:t>.</a:t>
            </a:r>
          </a:p>
          <a:p>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is-IS" dirty="0"/>
              <a:t>Liver Int. 2019;39(1):197e204. </a:t>
            </a:r>
          </a:p>
          <a:p>
            <a:endParaRPr lang="nb-NO" dirty="0"/>
          </a:p>
        </p:txBody>
      </p:sp>
    </p:spTree>
    <p:extLst>
      <p:ext uri="{BB962C8B-B14F-4D97-AF65-F5344CB8AC3E}">
        <p14:creationId xmlns:p14="http://schemas.microsoft.com/office/powerpoint/2010/main" val="12934002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NAFLD and </a:t>
            </a:r>
            <a:br>
              <a:rPr lang="en-US" dirty="0" smtClean="0"/>
            </a:br>
            <a:r>
              <a:rPr lang="en-US" dirty="0" smtClean="0"/>
              <a:t>CVD complications</a:t>
            </a:r>
            <a:endParaRPr lang="en-US" dirty="0">
              <a:solidFill>
                <a:schemeClr val="tx1"/>
              </a:solidFill>
            </a:endParaRPr>
          </a:p>
        </p:txBody>
      </p:sp>
      <p:sp>
        <p:nvSpPr>
          <p:cNvPr id="4" name="Content Placeholder 3"/>
          <p:cNvSpPr>
            <a:spLocks noGrp="1"/>
          </p:cNvSpPr>
          <p:nvPr>
            <p:ph sz="half" idx="2"/>
          </p:nvPr>
        </p:nvSpPr>
        <p:spPr>
          <a:xfrm>
            <a:off x="1097280" y="1865067"/>
            <a:ext cx="10058400" cy="3531391"/>
          </a:xfrm>
        </p:spPr>
        <p:txBody>
          <a:bodyPr>
            <a:normAutofit/>
          </a:bodyPr>
          <a:lstStyle/>
          <a:p>
            <a:r>
              <a:rPr lang="en-US" dirty="0" smtClean="0"/>
              <a:t>A recent </a:t>
            </a:r>
            <a:r>
              <a:rPr lang="en-US" dirty="0"/>
              <a:t>meta-analysis among 10 576 383 individuals </a:t>
            </a:r>
            <a:endParaRPr lang="en-US" dirty="0" smtClean="0"/>
          </a:p>
          <a:p>
            <a:r>
              <a:rPr lang="en-US" dirty="0" smtClean="0"/>
              <a:t>across </a:t>
            </a:r>
            <a:r>
              <a:rPr lang="en-US" dirty="0"/>
              <a:t>24 countries </a:t>
            </a:r>
            <a:endParaRPr lang="en-US" dirty="0" smtClean="0"/>
          </a:p>
          <a:p>
            <a:r>
              <a:rPr lang="en-US" dirty="0" smtClean="0"/>
              <a:t>in </a:t>
            </a:r>
            <a:r>
              <a:rPr lang="en-US" dirty="0">
                <a:solidFill>
                  <a:srgbClr val="911011"/>
                </a:solidFill>
              </a:rPr>
              <a:t>nonobese persons with NAFLD </a:t>
            </a:r>
            <a:endParaRPr lang="en-US" dirty="0" smtClean="0">
              <a:solidFill>
                <a:srgbClr val="911011"/>
              </a:solidFill>
            </a:endParaRPr>
          </a:p>
          <a:p>
            <a:r>
              <a:rPr lang="en-US" dirty="0" smtClean="0"/>
              <a:t>aiming </a:t>
            </a:r>
            <a:r>
              <a:rPr lang="en-US" dirty="0"/>
              <a:t>to remove obesity as a confounding factor </a:t>
            </a:r>
            <a:endParaRPr lang="en-US" dirty="0" smtClean="0"/>
          </a:p>
          <a:p>
            <a:r>
              <a:rPr lang="en-US" dirty="0" smtClean="0"/>
              <a:t>found </a:t>
            </a:r>
            <a:r>
              <a:rPr lang="en-US" dirty="0"/>
              <a:t>that there was still a much higher incidence rate of new-onset CVD in individuals with NAFLD (18.7 per 1000 person- years; 95% CI, 9.2-31.2</a:t>
            </a:r>
            <a:r>
              <a:rPr lang="en-US" dirty="0" smtClean="0"/>
              <a:t>).</a:t>
            </a:r>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en-US" dirty="0"/>
              <a:t>Lancet </a:t>
            </a:r>
            <a:r>
              <a:rPr lang="en-US" dirty="0" err="1"/>
              <a:t>Gastroenterol</a:t>
            </a:r>
            <a:r>
              <a:rPr lang="en-US" dirty="0"/>
              <a:t> </a:t>
            </a:r>
            <a:r>
              <a:rPr lang="en-US" dirty="0" err="1"/>
              <a:t>Hepatol</a:t>
            </a:r>
            <a:r>
              <a:rPr lang="en-US" dirty="0"/>
              <a:t>. 2020;5(8):739e752. </a:t>
            </a:r>
          </a:p>
          <a:p>
            <a:endParaRPr lang="nb-NO" dirty="0"/>
          </a:p>
        </p:txBody>
      </p:sp>
    </p:spTree>
    <p:extLst>
      <p:ext uri="{BB962C8B-B14F-4D97-AF65-F5344CB8AC3E}">
        <p14:creationId xmlns:p14="http://schemas.microsoft.com/office/powerpoint/2010/main" val="13484932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CV associations</a:t>
            </a:r>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r>
              <a:rPr lang="en-US" dirty="0"/>
              <a:t>atherosclerotic CVD </a:t>
            </a:r>
            <a:endParaRPr lang="en-US" dirty="0" smtClean="0"/>
          </a:p>
          <a:p>
            <a:r>
              <a:rPr lang="en-US" dirty="0"/>
              <a:t>atrial fibrillation </a:t>
            </a:r>
          </a:p>
          <a:p>
            <a:r>
              <a:rPr lang="en-US" dirty="0"/>
              <a:t>ventricular arrhythmias </a:t>
            </a:r>
          </a:p>
          <a:p>
            <a:r>
              <a:rPr lang="en-US" dirty="0"/>
              <a:t>cardiomyopathy, </a:t>
            </a:r>
            <a:endParaRPr lang="en-US" dirty="0" smtClean="0"/>
          </a:p>
          <a:p>
            <a:r>
              <a:rPr lang="en-US" dirty="0" smtClean="0"/>
              <a:t>cardiac </a:t>
            </a:r>
            <a:r>
              <a:rPr lang="en-US" dirty="0"/>
              <a:t>valvular calcification </a:t>
            </a:r>
          </a:p>
          <a:p>
            <a:r>
              <a:rPr lang="en-US" dirty="0"/>
              <a:t>heart failure with preserved ejection fraction </a:t>
            </a:r>
          </a:p>
          <a:p>
            <a:endParaRPr lang="en-US" dirty="0"/>
          </a:p>
          <a:p>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endParaRPr lang="nb-NO" dirty="0"/>
          </a:p>
        </p:txBody>
      </p:sp>
    </p:spTree>
    <p:extLst>
      <p:ext uri="{BB962C8B-B14F-4D97-AF65-F5344CB8AC3E}">
        <p14:creationId xmlns:p14="http://schemas.microsoft.com/office/powerpoint/2010/main" val="17303192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a:t>
            </a:r>
            <a:r>
              <a:rPr lang="en-US" dirty="0"/>
              <a:t>of developing this </a:t>
            </a:r>
            <a:r>
              <a:rPr lang="en-US" dirty="0" smtClean="0"/>
              <a:t>guideline</a:t>
            </a:r>
            <a:endParaRPr lang="en-US" dirty="0"/>
          </a:p>
        </p:txBody>
      </p:sp>
      <p:sp>
        <p:nvSpPr>
          <p:cNvPr id="4" name="Content Placeholder 3"/>
          <p:cNvSpPr>
            <a:spLocks noGrp="1"/>
          </p:cNvSpPr>
          <p:nvPr>
            <p:ph sz="half" idx="2"/>
          </p:nvPr>
        </p:nvSpPr>
        <p:spPr>
          <a:xfrm>
            <a:off x="1097280" y="1865067"/>
            <a:ext cx="10058400" cy="3662098"/>
          </a:xfrm>
        </p:spPr>
        <p:txBody>
          <a:bodyPr>
            <a:normAutofit fontScale="85000" lnSpcReduction="10000"/>
          </a:bodyPr>
          <a:lstStyle/>
          <a:p>
            <a:pPr lvl="1"/>
            <a:r>
              <a:rPr lang="en-US" dirty="0"/>
              <a:t>The growing prevalence of NAFLD </a:t>
            </a:r>
          </a:p>
          <a:p>
            <a:pPr lvl="1"/>
            <a:r>
              <a:rPr lang="en-US" dirty="0" smtClean="0"/>
              <a:t>In </a:t>
            </a:r>
            <a:r>
              <a:rPr lang="en-US" dirty="0"/>
              <a:t>contrast to other highly prevalent noncommunicable chronic conditions </a:t>
            </a:r>
            <a:r>
              <a:rPr lang="en-US" dirty="0" smtClean="0">
                <a:solidFill>
                  <a:srgbClr val="911011"/>
                </a:solidFill>
              </a:rPr>
              <a:t>NAFLD </a:t>
            </a:r>
            <a:r>
              <a:rPr lang="en-US" dirty="0">
                <a:solidFill>
                  <a:srgbClr val="911011"/>
                </a:solidFill>
              </a:rPr>
              <a:t>has received little attention from a public health </a:t>
            </a:r>
            <a:r>
              <a:rPr lang="en-US" dirty="0" smtClean="0"/>
              <a:t>perspective</a:t>
            </a:r>
          </a:p>
          <a:p>
            <a:pPr lvl="1"/>
            <a:r>
              <a:rPr lang="en-US" dirty="0">
                <a:solidFill>
                  <a:srgbClr val="911011"/>
                </a:solidFill>
              </a:rPr>
              <a:t>Disease awareness </a:t>
            </a:r>
            <a:r>
              <a:rPr lang="en-US" dirty="0"/>
              <a:t>remains limited with </a:t>
            </a:r>
            <a:r>
              <a:rPr lang="en-US" dirty="0">
                <a:solidFill>
                  <a:srgbClr val="911011"/>
                </a:solidFill>
              </a:rPr>
              <a:t>&lt;5%</a:t>
            </a:r>
            <a:r>
              <a:rPr lang="en-US" dirty="0"/>
              <a:t> of persons with NAFLD being aware of their disease </a:t>
            </a:r>
          </a:p>
          <a:p>
            <a:pPr lvl="1"/>
            <a:endParaRPr lang="en-US" dirty="0" smtClean="0"/>
          </a:p>
          <a:p>
            <a:pPr lvl="1"/>
            <a:endParaRPr lang="en-US" dirty="0" smtClean="0"/>
          </a:p>
          <a:p>
            <a:pPr lvl="1"/>
            <a:r>
              <a:rPr lang="en-US" dirty="0" smtClean="0"/>
              <a:t>The aim: </a:t>
            </a:r>
          </a:p>
          <a:p>
            <a:pPr marL="672048" lvl="1">
              <a:buFont typeface="Courier New" charset="0"/>
              <a:buChar char="o"/>
            </a:pPr>
            <a:r>
              <a:rPr lang="en-US" dirty="0" smtClean="0"/>
              <a:t>increase </a:t>
            </a:r>
            <a:r>
              <a:rPr lang="en-US" dirty="0"/>
              <a:t>awareness about NAFLD and NASH </a:t>
            </a:r>
            <a:endParaRPr lang="en-US" dirty="0" smtClean="0"/>
          </a:p>
          <a:p>
            <a:pPr marL="672048" lvl="1">
              <a:buFont typeface="Courier New" charset="0"/>
              <a:buChar char="o"/>
            </a:pPr>
            <a:r>
              <a:rPr lang="en-US" dirty="0" smtClean="0"/>
              <a:t>provide </a:t>
            </a:r>
            <a:r>
              <a:rPr lang="en-US" dirty="0"/>
              <a:t>easy-to-use and practical </a:t>
            </a:r>
            <a:r>
              <a:rPr lang="en-US" dirty="0" smtClean="0"/>
              <a:t>recommendations</a:t>
            </a:r>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418620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321880"/>
            <a:ext cx="10058400" cy="1450757"/>
          </a:xfrm>
        </p:spPr>
        <p:txBody>
          <a:bodyPr>
            <a:normAutofit/>
          </a:bodyPr>
          <a:lstStyle/>
          <a:p>
            <a:pPr algn="ctr"/>
            <a:r>
              <a:rPr lang="en-US" sz="5400" b="1" dirty="0" smtClean="0">
                <a:latin typeface="Times New Roman" charset="0"/>
                <a:ea typeface="Times New Roman" charset="0"/>
                <a:cs typeface="Times New Roman" charset="0"/>
              </a:rPr>
              <a:t>MAFLD</a:t>
            </a:r>
            <a:endParaRPr lang="en-US" sz="5400"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097280" y="4011560"/>
            <a:ext cx="10058400" cy="1857533"/>
          </a:xfrm>
        </p:spPr>
        <p:txBody>
          <a:bodyPr/>
          <a:lstStyle/>
          <a:p>
            <a:endParaRPr lang="en-US"/>
          </a:p>
        </p:txBody>
      </p:sp>
    </p:spTree>
    <p:extLst>
      <p:ext uri="{BB962C8B-B14F-4D97-AF65-F5344CB8AC3E}">
        <p14:creationId xmlns:p14="http://schemas.microsoft.com/office/powerpoint/2010/main" val="991219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3285CEE-DCFD-45BD-9EC3-16212BDBACF6}"/>
              </a:ext>
            </a:extLst>
          </p:cNvPr>
          <p:cNvPicPr>
            <a:picLocks noChangeAspect="1"/>
          </p:cNvPicPr>
          <p:nvPr/>
        </p:nvPicPr>
        <p:blipFill>
          <a:blip r:embed="rId2"/>
          <a:stretch>
            <a:fillRect/>
          </a:stretch>
        </p:blipFill>
        <p:spPr>
          <a:xfrm>
            <a:off x="1612135" y="355064"/>
            <a:ext cx="8967730" cy="3899971"/>
          </a:xfrm>
          <a:prstGeom prst="rect">
            <a:avLst/>
          </a:prstGeom>
        </p:spPr>
      </p:pic>
      <p:sp>
        <p:nvSpPr>
          <p:cNvPr id="5" name="TextBox 4">
            <a:extLst>
              <a:ext uri="{FF2B5EF4-FFF2-40B4-BE49-F238E27FC236}">
                <a16:creationId xmlns:a16="http://schemas.microsoft.com/office/drawing/2014/main" xmlns="" id="{05215336-9D3C-43FF-A592-66137CB8C4ED}"/>
              </a:ext>
            </a:extLst>
          </p:cNvPr>
          <p:cNvSpPr txBox="1"/>
          <p:nvPr/>
        </p:nvSpPr>
        <p:spPr>
          <a:xfrm>
            <a:off x="3752850" y="5666879"/>
            <a:ext cx="6096000" cy="369332"/>
          </a:xfrm>
          <a:prstGeom prst="rect">
            <a:avLst/>
          </a:prstGeom>
          <a:noFill/>
        </p:spPr>
        <p:txBody>
          <a:bodyPr wrap="square">
            <a:spAutoFit/>
          </a:bodyPr>
          <a:lstStyle/>
          <a:p>
            <a:r>
              <a:rPr lang="en-US" dirty="0">
                <a:latin typeface="Times New Roman" charset="0"/>
                <a:ea typeface="Times New Roman" charset="0"/>
                <a:cs typeface="Times New Roman" charset="0"/>
              </a:rPr>
              <a:t>Journal of Hepatology 2020 vol. 73 j 202–209</a:t>
            </a:r>
          </a:p>
        </p:txBody>
      </p:sp>
    </p:spTree>
    <p:extLst>
      <p:ext uri="{BB962C8B-B14F-4D97-AF65-F5344CB8AC3E}">
        <p14:creationId xmlns:p14="http://schemas.microsoft.com/office/powerpoint/2010/main" val="448513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charset="0"/>
                <a:ea typeface="Times New Roman" charset="0"/>
                <a:cs typeface="Times New Roman" charset="0"/>
              </a:rPr>
              <a:t>Outline:</a:t>
            </a:r>
            <a:endParaRPr lang="en-US"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097280" y="1845733"/>
            <a:ext cx="10058400" cy="4336405"/>
          </a:xfrm>
        </p:spPr>
        <p:txBody>
          <a:bodyPr>
            <a:normAutofit lnSpcReduction="10000"/>
          </a:bodyPr>
          <a:lstStyle/>
          <a:p>
            <a:pPr marL="457200" lvl="1" indent="-457200" algn="just">
              <a:spcBef>
                <a:spcPts val="1200"/>
              </a:spcBef>
              <a:spcAft>
                <a:spcPts val="200"/>
              </a:spcAft>
              <a:buSzPct val="100000"/>
              <a:buFont typeface="+mj-lt"/>
              <a:buAutoNum type="arabicPeriod"/>
            </a:pPr>
            <a:r>
              <a:rPr lang="en-US" sz="2800" b="1" dirty="0" smtClean="0">
                <a:latin typeface="Times New Roman" charset="0"/>
                <a:ea typeface="Times New Roman" charset="0"/>
                <a:cs typeface="Times New Roman" charset="0"/>
              </a:rPr>
              <a:t>Introduction</a:t>
            </a:r>
          </a:p>
          <a:p>
            <a:pPr marL="1141200" lvl="1" indent="-457200" algn="just">
              <a:spcBef>
                <a:spcPts val="1200"/>
              </a:spcBef>
              <a:spcAft>
                <a:spcPts val="200"/>
              </a:spcAft>
              <a:buSzPct val="100000"/>
              <a:buFont typeface="Courier New" charset="0"/>
              <a:buChar char="o"/>
            </a:pPr>
            <a:r>
              <a:rPr lang="en-US" sz="2700" b="1" dirty="0" smtClean="0">
                <a:latin typeface="Times New Roman" charset="0"/>
                <a:ea typeface="Times New Roman" charset="0"/>
                <a:cs typeface="Times New Roman" charset="0"/>
              </a:rPr>
              <a:t>Natural history, Epidemiology and </a:t>
            </a:r>
            <a:r>
              <a:rPr lang="en-US" sz="2700" b="1" dirty="0">
                <a:latin typeface="Times New Roman" charset="0"/>
                <a:ea typeface="Times New Roman" charset="0"/>
                <a:cs typeface="Times New Roman" charset="0"/>
              </a:rPr>
              <a:t>Complications of NAFLD</a:t>
            </a:r>
          </a:p>
          <a:p>
            <a:pPr marL="514350" lvl="1" indent="-514350" algn="just">
              <a:spcBef>
                <a:spcPts val="1200"/>
              </a:spcBef>
              <a:spcAft>
                <a:spcPts val="200"/>
              </a:spcAft>
              <a:buSzPct val="100000"/>
              <a:buFont typeface="+mj-lt"/>
              <a:buAutoNum type="arabicPeriod" startAt="2"/>
            </a:pPr>
            <a:r>
              <a:rPr lang="en-US" sz="2800" b="1" dirty="0">
                <a:latin typeface="Times New Roman" charset="0"/>
                <a:ea typeface="Times New Roman" charset="0"/>
                <a:cs typeface="Times New Roman" charset="0"/>
              </a:rPr>
              <a:t>MAFLD , A new definition </a:t>
            </a:r>
          </a:p>
          <a:p>
            <a:pPr marL="514350" lvl="1" indent="-514350" algn="just">
              <a:spcBef>
                <a:spcPts val="1200"/>
              </a:spcBef>
              <a:spcAft>
                <a:spcPts val="200"/>
              </a:spcAft>
              <a:buSzPct val="100000"/>
              <a:buFont typeface="+mj-lt"/>
              <a:buAutoNum type="arabicPeriod" startAt="2"/>
            </a:pPr>
            <a:r>
              <a:rPr lang="en-US" sz="2800" b="1" dirty="0" smtClean="0">
                <a:latin typeface="Times New Roman" charset="0"/>
                <a:ea typeface="Times New Roman" charset="0"/>
                <a:cs typeface="Times New Roman" charset="0"/>
              </a:rPr>
              <a:t>Recommendations:</a:t>
            </a:r>
            <a:endParaRPr lang="en-US" sz="2800" b="1" dirty="0">
              <a:latin typeface="Times New Roman" charset="0"/>
              <a:ea typeface="Times New Roman" charset="0"/>
              <a:cs typeface="Times New Roman" charset="0"/>
            </a:endParaRPr>
          </a:p>
          <a:p>
            <a:pPr marL="1141200" lvl="1" indent="-457200" algn="just">
              <a:spcBef>
                <a:spcPts val="1200"/>
              </a:spcBef>
              <a:spcAft>
                <a:spcPts val="200"/>
              </a:spcAft>
              <a:buSzPct val="100000"/>
              <a:buFont typeface="Courier New" charset="0"/>
              <a:buChar char="o"/>
            </a:pPr>
            <a:r>
              <a:rPr lang="en-US" sz="2700" b="1" dirty="0" smtClean="0">
                <a:latin typeface="Times New Roman" charset="0"/>
                <a:ea typeface="Times New Roman" charset="0"/>
                <a:cs typeface="Times New Roman" charset="0"/>
              </a:rPr>
              <a:t>  Screening</a:t>
            </a:r>
          </a:p>
          <a:p>
            <a:pPr marL="1141200" lvl="1" indent="-457200" algn="just">
              <a:spcBef>
                <a:spcPts val="1200"/>
              </a:spcBef>
              <a:spcAft>
                <a:spcPts val="200"/>
              </a:spcAft>
              <a:buSzPct val="100000"/>
              <a:buFont typeface="Courier New" charset="0"/>
              <a:buChar char="o"/>
            </a:pPr>
            <a:r>
              <a:rPr lang="en-US" sz="2700" b="1" dirty="0" smtClean="0">
                <a:latin typeface="Times New Roman" charset="0"/>
                <a:ea typeface="Times New Roman" charset="0"/>
                <a:cs typeface="Times New Roman" charset="0"/>
              </a:rPr>
              <a:t>  Risk stratification</a:t>
            </a:r>
          </a:p>
          <a:p>
            <a:pPr marL="1141200" lvl="1" indent="-457200" algn="just">
              <a:spcBef>
                <a:spcPts val="1200"/>
              </a:spcBef>
              <a:spcAft>
                <a:spcPts val="200"/>
              </a:spcAft>
              <a:buSzPct val="100000"/>
              <a:buFont typeface="Courier New" charset="0"/>
              <a:buChar char="o"/>
            </a:pPr>
            <a:r>
              <a:rPr lang="en-US" sz="2700" b="1" dirty="0">
                <a:latin typeface="Times New Roman" charset="0"/>
                <a:ea typeface="Times New Roman" charset="0"/>
                <a:cs typeface="Times New Roman" charset="0"/>
              </a:rPr>
              <a:t> </a:t>
            </a:r>
            <a:r>
              <a:rPr lang="en-US" sz="2700" b="1" dirty="0" smtClean="0">
                <a:latin typeface="Times New Roman" charset="0"/>
                <a:ea typeface="Times New Roman" charset="0"/>
                <a:cs typeface="Times New Roman" charset="0"/>
              </a:rPr>
              <a:t> Diagnosis</a:t>
            </a:r>
          </a:p>
          <a:p>
            <a:pPr marL="1141200" lvl="1" indent="-457200" algn="just">
              <a:spcBef>
                <a:spcPts val="1200"/>
              </a:spcBef>
              <a:spcAft>
                <a:spcPts val="200"/>
              </a:spcAft>
              <a:buSzPct val="100000"/>
              <a:buFont typeface="Courier New" charset="0"/>
              <a:buChar char="o"/>
            </a:pPr>
            <a:r>
              <a:rPr lang="en-US" sz="2700" b="1" dirty="0" smtClean="0">
                <a:latin typeface="Times New Roman" charset="0"/>
                <a:ea typeface="Times New Roman" charset="0"/>
                <a:cs typeface="Times New Roman" charset="0"/>
              </a:rPr>
              <a:t>  Management </a:t>
            </a:r>
            <a:r>
              <a:rPr lang="en-US" sz="2700" b="1" dirty="0">
                <a:latin typeface="Times New Roman" charset="0"/>
                <a:ea typeface="Times New Roman" charset="0"/>
                <a:cs typeface="Times New Roman" charset="0"/>
              </a:rPr>
              <a:t>of </a:t>
            </a:r>
            <a:r>
              <a:rPr lang="en-US" sz="2700" b="1" dirty="0" smtClean="0">
                <a:latin typeface="Times New Roman" charset="0"/>
                <a:ea typeface="Times New Roman" charset="0"/>
                <a:cs typeface="Times New Roman" charset="0"/>
              </a:rPr>
              <a:t>NAFLD </a:t>
            </a:r>
            <a:endParaRPr lang="en-US" sz="2700" b="1" dirty="0">
              <a:latin typeface="Times New Roman" charset="0"/>
              <a:ea typeface="Times New Roman" charset="0"/>
              <a:cs typeface="Times New Roman" charset="0"/>
            </a:endParaRPr>
          </a:p>
          <a:p>
            <a:pPr lvl="1"/>
            <a:endParaRPr lang="en-US" sz="2800" dirty="0" smtClean="0">
              <a:latin typeface="Times New Roman" charset="0"/>
              <a:ea typeface="Times New Roman" charset="0"/>
              <a:cs typeface="Times New Roman" charset="0"/>
            </a:endParaRPr>
          </a:p>
          <a:p>
            <a:endParaRPr lang="en-US" b="1" dirty="0" smtClean="0"/>
          </a:p>
          <a:p>
            <a:endParaRPr lang="en-US" dirty="0"/>
          </a:p>
        </p:txBody>
      </p:sp>
    </p:spTree>
    <p:extLst>
      <p:ext uri="{BB962C8B-B14F-4D97-AF65-F5344CB8AC3E}">
        <p14:creationId xmlns:p14="http://schemas.microsoft.com/office/powerpoint/2010/main" val="7315443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3021" y="-95415"/>
            <a:ext cx="9727905" cy="6387547"/>
          </a:xfrm>
          <a:prstGeom prst="rect">
            <a:avLst/>
          </a:prstGeom>
        </p:spPr>
      </p:pic>
      <p:sp>
        <p:nvSpPr>
          <p:cNvPr id="4" name="TextBox 3">
            <a:extLst>
              <a:ext uri="{FF2B5EF4-FFF2-40B4-BE49-F238E27FC236}">
                <a16:creationId xmlns:a16="http://schemas.microsoft.com/office/drawing/2014/main" xmlns="" id="{5BD9F3DA-B6D1-4C25-AC04-96FD1829D5B5}"/>
              </a:ext>
            </a:extLst>
          </p:cNvPr>
          <p:cNvSpPr txBox="1"/>
          <p:nvPr/>
        </p:nvSpPr>
        <p:spPr>
          <a:xfrm>
            <a:off x="3445564" y="6488668"/>
            <a:ext cx="5857461" cy="369332"/>
          </a:xfrm>
          <a:prstGeom prst="rect">
            <a:avLst/>
          </a:prstGeom>
          <a:noFill/>
        </p:spPr>
        <p:txBody>
          <a:bodyPr wrap="square">
            <a:spAutoFit/>
          </a:bodyPr>
          <a:lstStyle/>
          <a:p>
            <a:r>
              <a:rPr lang="en-US" sz="1800" b="0" i="0" u="none" strike="noStrike" baseline="0" dirty="0">
                <a:solidFill>
                  <a:schemeClr val="bg1"/>
                </a:solidFill>
                <a:latin typeface="AdvOT863180fb"/>
              </a:rPr>
              <a:t>Journal of Hepatology </a:t>
            </a:r>
            <a:r>
              <a:rPr lang="en-US" sz="1800" b="0" i="0" u="none" strike="noStrike" baseline="0" dirty="0">
                <a:solidFill>
                  <a:schemeClr val="bg1"/>
                </a:solidFill>
                <a:latin typeface="AdvOTb83ee1dd.B"/>
              </a:rPr>
              <a:t>2020 </a:t>
            </a:r>
            <a:r>
              <a:rPr lang="en-US" sz="1800" b="0" i="0" u="none" strike="noStrike" baseline="0" dirty="0">
                <a:solidFill>
                  <a:schemeClr val="bg1"/>
                </a:solidFill>
                <a:latin typeface="AdvOT863180fb"/>
              </a:rPr>
              <a:t>vol. 73 </a:t>
            </a:r>
            <a:r>
              <a:rPr lang="en-US" sz="800" b="0" i="0" u="none" strike="noStrike" baseline="0" dirty="0">
                <a:solidFill>
                  <a:schemeClr val="bg1"/>
                </a:solidFill>
                <a:latin typeface="AdvP4C4E74"/>
              </a:rPr>
              <a:t>j </a:t>
            </a:r>
            <a:r>
              <a:rPr lang="en-US" sz="1800" b="0" i="0" u="none" strike="noStrike" baseline="0" dirty="0">
                <a:solidFill>
                  <a:schemeClr val="bg1"/>
                </a:solidFill>
                <a:latin typeface="AdvOT863180fb"/>
              </a:rPr>
              <a:t>202</a:t>
            </a:r>
            <a:r>
              <a:rPr lang="en-US" sz="1800" b="0" i="0" u="none" strike="noStrike" baseline="0" dirty="0">
                <a:solidFill>
                  <a:schemeClr val="bg1"/>
                </a:solidFill>
                <a:latin typeface="AdvOT863180fb+20"/>
              </a:rPr>
              <a:t>–</a:t>
            </a:r>
            <a:r>
              <a:rPr lang="en-US" sz="1800" b="0" i="0" u="none" strike="noStrike" baseline="0" dirty="0">
                <a:solidFill>
                  <a:schemeClr val="bg1"/>
                </a:solidFill>
                <a:latin typeface="AdvOT863180fb"/>
              </a:rPr>
              <a:t>209</a:t>
            </a:r>
            <a:endParaRPr lang="en-US" dirty="0">
              <a:solidFill>
                <a:schemeClr val="bg1"/>
              </a:solidFill>
            </a:endParaRPr>
          </a:p>
        </p:txBody>
      </p:sp>
    </p:spTree>
    <p:extLst>
      <p:ext uri="{BB962C8B-B14F-4D97-AF65-F5344CB8AC3E}">
        <p14:creationId xmlns:p14="http://schemas.microsoft.com/office/powerpoint/2010/main" val="1356112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58FA2C-0550-4441-BEDC-A8E35C0D25A3}"/>
              </a:ext>
            </a:extLst>
          </p:cNvPr>
          <p:cNvSpPr>
            <a:spLocks noGrp="1"/>
          </p:cNvSpPr>
          <p:nvPr>
            <p:ph type="title"/>
          </p:nvPr>
        </p:nvSpPr>
        <p:spPr>
          <a:xfrm>
            <a:off x="620233" y="252171"/>
            <a:ext cx="11264348" cy="1325563"/>
          </a:xfrm>
        </p:spPr>
        <p:txBody>
          <a:bodyPr>
            <a:normAutofit/>
          </a:bodyPr>
          <a:lstStyle/>
          <a:p>
            <a:r>
              <a:rPr lang="en-US" sz="4000" b="1" dirty="0">
                <a:solidFill>
                  <a:schemeClr val="tx1"/>
                </a:solidFill>
                <a:latin typeface="Times New Roman" charset="0"/>
                <a:ea typeface="Times New Roman" charset="0"/>
                <a:cs typeface="Times New Roman" charset="0"/>
              </a:rPr>
              <a:t>M</a:t>
            </a:r>
            <a:r>
              <a:rPr lang="en-US" sz="4000" b="1" u="none" strike="noStrike" baseline="0" dirty="0">
                <a:solidFill>
                  <a:schemeClr val="tx1"/>
                </a:solidFill>
                <a:latin typeface="Times New Roman" charset="0"/>
                <a:ea typeface="Times New Roman" charset="0"/>
                <a:cs typeface="Times New Roman" charset="0"/>
              </a:rPr>
              <a:t>etabolic dysfunction-associated fatty liver disease</a:t>
            </a:r>
            <a:br>
              <a:rPr lang="en-US" sz="4000" b="1" u="none" strike="noStrike" baseline="0" dirty="0">
                <a:solidFill>
                  <a:schemeClr val="tx1"/>
                </a:solidFill>
                <a:latin typeface="Times New Roman" charset="0"/>
                <a:ea typeface="Times New Roman" charset="0"/>
                <a:cs typeface="Times New Roman" charset="0"/>
              </a:rPr>
            </a:br>
            <a:r>
              <a:rPr lang="en-US" sz="4000" b="1" u="none" strike="noStrike" baseline="0" dirty="0">
                <a:solidFill>
                  <a:schemeClr val="tx1"/>
                </a:solidFill>
                <a:latin typeface="Times New Roman" charset="0"/>
                <a:ea typeface="Times New Roman" charset="0"/>
                <a:cs typeface="Times New Roman" charset="0"/>
              </a:rPr>
              <a:t>                                MAFLD</a:t>
            </a:r>
            <a:endParaRPr lang="en-US" sz="4000" b="1" dirty="0">
              <a:solidFill>
                <a:schemeClr val="tx1"/>
              </a:solidFill>
              <a:latin typeface="Times New Roman" charset="0"/>
              <a:ea typeface="Times New Roman" charset="0"/>
              <a:cs typeface="Times New Roman" charset="0"/>
            </a:endParaRPr>
          </a:p>
        </p:txBody>
      </p:sp>
      <p:sp>
        <p:nvSpPr>
          <p:cNvPr id="3" name="Content Placeholder 2">
            <a:extLst>
              <a:ext uri="{FF2B5EF4-FFF2-40B4-BE49-F238E27FC236}">
                <a16:creationId xmlns:a16="http://schemas.microsoft.com/office/drawing/2014/main" xmlns="" id="{3C7B90BE-2A39-4EDD-869D-5ED2095A6D78}"/>
              </a:ext>
            </a:extLst>
          </p:cNvPr>
          <p:cNvSpPr>
            <a:spLocks noGrp="1"/>
          </p:cNvSpPr>
          <p:nvPr>
            <p:ph idx="1"/>
          </p:nvPr>
        </p:nvSpPr>
        <p:spPr>
          <a:xfrm>
            <a:off x="839972" y="1785568"/>
            <a:ext cx="10515600" cy="4508914"/>
          </a:xfrm>
        </p:spPr>
        <p:txBody>
          <a:bodyPr>
            <a:normAutofit/>
          </a:bodyPr>
          <a:lstStyle/>
          <a:p>
            <a:pPr algn="just">
              <a:buFont typeface="Wingdings" charset="2"/>
              <a:buChar char="§"/>
            </a:pPr>
            <a:endParaRPr lang="en-US" sz="2400" b="0" i="0" u="none" strike="noStrike" baseline="0" dirty="0" smtClean="0">
              <a:solidFill>
                <a:schemeClr val="tx1"/>
              </a:solidFill>
              <a:latin typeface="Times New Roman" panose="02020603050405020304" pitchFamily="18" charset="0"/>
            </a:endParaRPr>
          </a:p>
          <a:p>
            <a:pPr algn="just">
              <a:buFont typeface="Wingdings" charset="2"/>
              <a:buChar char="§"/>
            </a:pPr>
            <a:r>
              <a:rPr lang="en-US" sz="2400" b="0" i="0" u="none" strike="noStrike" baseline="0" dirty="0" smtClean="0">
                <a:solidFill>
                  <a:schemeClr val="tx1"/>
                </a:solidFill>
                <a:latin typeface="Times New Roman" panose="02020603050405020304" pitchFamily="18" charset="0"/>
              </a:rPr>
              <a:t>The </a:t>
            </a:r>
            <a:r>
              <a:rPr lang="en-US" sz="2400" b="0" i="0" u="none" strike="noStrike" baseline="0" dirty="0">
                <a:solidFill>
                  <a:schemeClr val="tx1"/>
                </a:solidFill>
                <a:latin typeface="Times New Roman" panose="02020603050405020304" pitchFamily="18" charset="0"/>
              </a:rPr>
              <a:t>former definition of nonalcoholic fatty liver disease (NAFLD) lacked a unified set of</a:t>
            </a:r>
            <a:r>
              <a:rPr lang="en-US" sz="2400" b="0" i="0" u="none" strike="noStrike" baseline="0" dirty="0">
                <a:solidFill>
                  <a:schemeClr val="tx1"/>
                </a:solidFill>
                <a:latin typeface="Consolas" panose="020B0609020204030204" pitchFamily="49" charset="0"/>
              </a:rPr>
              <a:t> </a:t>
            </a:r>
            <a:r>
              <a:rPr lang="en-US" sz="2400" b="1" i="0" u="none" strike="noStrike" baseline="0" dirty="0">
                <a:solidFill>
                  <a:srgbClr val="FF0000"/>
                </a:solidFill>
                <a:latin typeface="Times New Roman" panose="02020603050405020304" pitchFamily="18" charset="0"/>
              </a:rPr>
              <a:t>“positive” criteria </a:t>
            </a:r>
            <a:r>
              <a:rPr lang="en-US" sz="2400" b="0" i="0" u="none" strike="noStrike" baseline="0" dirty="0">
                <a:solidFill>
                  <a:schemeClr val="tx1"/>
                </a:solidFill>
                <a:latin typeface="Times New Roman" panose="02020603050405020304" pitchFamily="18" charset="0"/>
              </a:rPr>
              <a:t>accounting for the </a:t>
            </a:r>
            <a:r>
              <a:rPr lang="en-US" sz="2400" b="0" i="0" u="sng" strike="noStrike" baseline="0" dirty="0">
                <a:solidFill>
                  <a:schemeClr val="tx1"/>
                </a:solidFill>
                <a:latin typeface="Times New Roman" panose="02020603050405020304" pitchFamily="18" charset="0"/>
              </a:rPr>
              <a:t>key metabolic features</a:t>
            </a:r>
            <a:r>
              <a:rPr lang="en-US" sz="2400" b="0" i="0" u="none" strike="noStrike" baseline="0" dirty="0">
                <a:solidFill>
                  <a:schemeClr val="tx1"/>
                </a:solidFill>
                <a:latin typeface="Times New Roman" panose="02020603050405020304" pitchFamily="18" charset="0"/>
              </a:rPr>
              <a:t>, leading to heterogeneous disease characterization and endpoint prognostication</a:t>
            </a:r>
          </a:p>
          <a:p>
            <a:pPr algn="just">
              <a:buFont typeface="Wingdings" charset="2"/>
              <a:buChar char="§"/>
            </a:pPr>
            <a:endParaRPr lang="en-US" sz="2400" dirty="0" smtClean="0">
              <a:solidFill>
                <a:schemeClr val="tx1"/>
              </a:solidFill>
              <a:latin typeface="Times New Roman" panose="02020603050405020304" pitchFamily="18" charset="0"/>
            </a:endParaRPr>
          </a:p>
          <a:p>
            <a:pPr algn="just">
              <a:buFont typeface="Wingdings" charset="2"/>
              <a:buChar char="§"/>
            </a:pPr>
            <a:endParaRPr lang="en-US" sz="2400" dirty="0">
              <a:solidFill>
                <a:schemeClr val="tx1"/>
              </a:solidFill>
              <a:latin typeface="Times New Roman" panose="02020603050405020304" pitchFamily="18" charset="0"/>
            </a:endParaRPr>
          </a:p>
          <a:p>
            <a:pPr algn="just">
              <a:buFont typeface="Wingdings" charset="2"/>
              <a:buChar char="§"/>
            </a:pPr>
            <a:r>
              <a:rPr lang="en-US" sz="2400" b="0" i="0" u="none" strike="noStrike" baseline="0" dirty="0">
                <a:solidFill>
                  <a:schemeClr val="tx1"/>
                </a:solidFill>
                <a:latin typeface="Times New Roman" panose="02020603050405020304" pitchFamily="18" charset="0"/>
              </a:rPr>
              <a:t>MAFLD</a:t>
            </a:r>
            <a:r>
              <a:rPr lang="en-US" sz="2400" b="0" i="0" u="none" strike="noStrike" baseline="0" dirty="0">
                <a:solidFill>
                  <a:schemeClr val="tx1"/>
                </a:solidFill>
                <a:latin typeface="Consolas" panose="020B0609020204030204" pitchFamily="49" charset="0"/>
              </a:rPr>
              <a:t> </a:t>
            </a:r>
            <a:r>
              <a:rPr lang="en-US" sz="2400" b="0" i="0" u="none" strike="noStrike" baseline="0" dirty="0">
                <a:solidFill>
                  <a:schemeClr val="tx1"/>
                </a:solidFill>
                <a:latin typeface="Times New Roman" panose="02020603050405020304" pitchFamily="18" charset="0"/>
              </a:rPr>
              <a:t>has its own inclusion criteria based on degree of metabolic abnormality and does </a:t>
            </a:r>
            <a:r>
              <a:rPr lang="en-US" sz="2400" b="1" i="0" u="none" strike="noStrike" baseline="0" dirty="0">
                <a:solidFill>
                  <a:srgbClr val="FF0000"/>
                </a:solidFill>
                <a:latin typeface="Times New Roman" panose="02020603050405020304" pitchFamily="18" charset="0"/>
              </a:rPr>
              <a:t>not exclude </a:t>
            </a:r>
            <a:r>
              <a:rPr lang="en-US" sz="2400" b="0" i="0" u="none" strike="noStrike" baseline="0" dirty="0">
                <a:solidFill>
                  <a:schemeClr val="tx1"/>
                </a:solidFill>
                <a:latin typeface="Times New Roman" panose="02020603050405020304" pitchFamily="18" charset="0"/>
              </a:rPr>
              <a:t>other etiologies</a:t>
            </a:r>
            <a:r>
              <a:rPr lang="en-US" sz="2400" b="0" i="0" u="none" strike="noStrike" baseline="0" dirty="0" smtClean="0">
                <a:solidFill>
                  <a:schemeClr val="tx1"/>
                </a:solidFill>
                <a:latin typeface="Times New Roman" panose="02020603050405020304" pitchFamily="18" charset="0"/>
              </a:rPr>
              <a:t>.</a:t>
            </a:r>
            <a:endParaRPr lang="en-US" sz="2400" b="0" i="0" u="none" strike="noStrike" baseline="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501079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B1C428-6AF1-4A4C-BE3D-252C38BDD957}"/>
              </a:ext>
            </a:extLst>
          </p:cNvPr>
          <p:cNvSpPr>
            <a:spLocks noGrp="1"/>
          </p:cNvSpPr>
          <p:nvPr>
            <p:ph type="title"/>
          </p:nvPr>
        </p:nvSpPr>
        <p:spPr>
          <a:xfrm>
            <a:off x="516835" y="522419"/>
            <a:ext cx="11473953" cy="1059105"/>
          </a:xfrm>
        </p:spPr>
        <p:txBody>
          <a:bodyPr>
            <a:normAutofit fontScale="90000"/>
          </a:bodyPr>
          <a:lstStyle/>
          <a:p>
            <a:pPr algn="ctr"/>
            <a:r>
              <a:rPr lang="en-US" sz="2800" b="1" dirty="0">
                <a:latin typeface="Times New Roman" charset="0"/>
                <a:ea typeface="Times New Roman" charset="0"/>
                <a:cs typeface="Times New Roman" charset="0"/>
              </a:rPr>
              <a:t>Metabolic Dysfunction-Associated Fatty Liver Disease </a:t>
            </a:r>
            <a:r>
              <a:rPr lang="en-US" sz="2800" b="1" dirty="0" smtClean="0">
                <a:latin typeface="Times New Roman" charset="0"/>
                <a:ea typeface="Times New Roman" charset="0"/>
                <a:cs typeface="Times New Roman" charset="0"/>
              </a:rPr>
              <a:t/>
            </a:r>
            <a:br>
              <a:rPr lang="en-US" sz="2800" b="1" dirty="0" smtClean="0">
                <a:latin typeface="Times New Roman" charset="0"/>
                <a:ea typeface="Times New Roman" charset="0"/>
                <a:cs typeface="Times New Roman" charset="0"/>
              </a:rPr>
            </a:br>
            <a:r>
              <a:rPr lang="en-US" sz="2800" b="1" dirty="0" smtClean="0">
                <a:latin typeface="Times New Roman" charset="0"/>
                <a:ea typeface="Times New Roman" charset="0"/>
                <a:cs typeface="Times New Roman" charset="0"/>
              </a:rPr>
              <a:t>and </a:t>
            </a:r>
            <a:r>
              <a:rPr lang="en-US" sz="2800" b="1" dirty="0">
                <a:latin typeface="Times New Roman" charset="0"/>
                <a:ea typeface="Times New Roman" charset="0"/>
                <a:cs typeface="Times New Roman" charset="0"/>
              </a:rPr>
              <a:t>Incident Cardiovascular Disease Risk: </a:t>
            </a:r>
            <a:r>
              <a:rPr lang="en-US" sz="2800" b="1" dirty="0" smtClean="0">
                <a:latin typeface="Times New Roman" charset="0"/>
                <a:ea typeface="Times New Roman" charset="0"/>
                <a:cs typeface="Times New Roman" charset="0"/>
              </a:rPr>
              <a:t/>
            </a:r>
            <a:br>
              <a:rPr lang="en-US" sz="2800" b="1" dirty="0" smtClean="0">
                <a:latin typeface="Times New Roman" charset="0"/>
                <a:ea typeface="Times New Roman" charset="0"/>
                <a:cs typeface="Times New Roman" charset="0"/>
              </a:rPr>
            </a:br>
            <a:r>
              <a:rPr lang="en-US" sz="2800" b="1" dirty="0" smtClean="0">
                <a:latin typeface="Times New Roman" charset="0"/>
                <a:ea typeface="Times New Roman" charset="0"/>
                <a:cs typeface="Times New Roman" charset="0"/>
              </a:rPr>
              <a:t>A </a:t>
            </a:r>
            <a:r>
              <a:rPr lang="en-US" sz="2800" b="1" dirty="0">
                <a:latin typeface="Times New Roman" charset="0"/>
                <a:ea typeface="Times New Roman" charset="0"/>
                <a:cs typeface="Times New Roman" charset="0"/>
              </a:rPr>
              <a:t>Nationwide Cohort Study</a:t>
            </a:r>
          </a:p>
        </p:txBody>
      </p:sp>
      <p:sp>
        <p:nvSpPr>
          <p:cNvPr id="3" name="Content Placeholder 2">
            <a:extLst>
              <a:ext uri="{FF2B5EF4-FFF2-40B4-BE49-F238E27FC236}">
                <a16:creationId xmlns:a16="http://schemas.microsoft.com/office/drawing/2014/main" xmlns="" id="{6A6FD968-890E-4ACA-8577-17BE54947712}"/>
              </a:ext>
            </a:extLst>
          </p:cNvPr>
          <p:cNvSpPr>
            <a:spLocks noGrp="1"/>
          </p:cNvSpPr>
          <p:nvPr>
            <p:ph idx="1"/>
          </p:nvPr>
        </p:nvSpPr>
        <p:spPr>
          <a:xfrm>
            <a:off x="1112969" y="2034084"/>
            <a:ext cx="10281684" cy="4269600"/>
          </a:xfrm>
        </p:spPr>
        <p:txBody>
          <a:bodyPr/>
          <a:lstStyle/>
          <a:p>
            <a:pPr>
              <a:buFont typeface="Wingdings" charset="2"/>
              <a:buChar char="§"/>
            </a:pPr>
            <a:r>
              <a:rPr lang="en-US" dirty="0">
                <a:latin typeface="Times New Roman" charset="0"/>
                <a:ea typeface="Times New Roman" charset="0"/>
                <a:cs typeface="Times New Roman" charset="0"/>
              </a:rPr>
              <a:t>From a nationwide </a:t>
            </a:r>
            <a:r>
              <a:rPr lang="en-US" dirty="0">
                <a:solidFill>
                  <a:srgbClr val="911011"/>
                </a:solidFill>
                <a:latin typeface="Times New Roman" charset="0"/>
                <a:ea typeface="Times New Roman" charset="0"/>
                <a:cs typeface="Times New Roman" charset="0"/>
              </a:rPr>
              <a:t>health screening database</a:t>
            </a:r>
            <a:r>
              <a:rPr lang="en-US" dirty="0">
                <a:latin typeface="Times New Roman" charset="0"/>
                <a:ea typeface="Times New Roman" charset="0"/>
                <a:cs typeface="Times New Roman" charset="0"/>
              </a:rPr>
              <a:t>, we included </a:t>
            </a:r>
            <a:r>
              <a:rPr lang="en-US" dirty="0">
                <a:solidFill>
                  <a:srgbClr val="911011"/>
                </a:solidFill>
                <a:latin typeface="Times New Roman" charset="0"/>
                <a:ea typeface="Times New Roman" charset="0"/>
                <a:cs typeface="Times New Roman" charset="0"/>
              </a:rPr>
              <a:t>9,584,399 participants</a:t>
            </a:r>
            <a:r>
              <a:rPr lang="en-US" dirty="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aged </a:t>
            </a:r>
            <a:r>
              <a:rPr lang="en-US" dirty="0">
                <a:latin typeface="Times New Roman" charset="0"/>
                <a:ea typeface="Times New Roman" charset="0"/>
                <a:cs typeface="Times New Roman" charset="0"/>
              </a:rPr>
              <a:t>40-64 years between </a:t>
            </a:r>
            <a:r>
              <a:rPr lang="en-US" dirty="0">
                <a:solidFill>
                  <a:srgbClr val="911011"/>
                </a:solidFill>
                <a:latin typeface="Times New Roman" charset="0"/>
                <a:ea typeface="Times New Roman" charset="0"/>
                <a:cs typeface="Times New Roman" charset="0"/>
              </a:rPr>
              <a:t>2009 and 2010.</a:t>
            </a:r>
          </a:p>
          <a:p>
            <a:pPr>
              <a:buFont typeface="Wingdings" charset="2"/>
              <a:buChar char="§"/>
            </a:pPr>
            <a:endParaRPr lang="en-US" dirty="0">
              <a:latin typeface="Times New Roman" charset="0"/>
              <a:ea typeface="Times New Roman" charset="0"/>
              <a:cs typeface="Times New Roman" charset="0"/>
            </a:endParaRPr>
          </a:p>
          <a:p>
            <a:pPr>
              <a:buFont typeface="Wingdings" charset="2"/>
              <a:buChar char="§"/>
            </a:pPr>
            <a:r>
              <a:rPr lang="en-US" dirty="0">
                <a:latin typeface="Times New Roman" charset="0"/>
                <a:ea typeface="Times New Roman" charset="0"/>
                <a:cs typeface="Times New Roman" charset="0"/>
              </a:rPr>
              <a:t> Participants were </a:t>
            </a:r>
            <a:r>
              <a:rPr lang="en-US" dirty="0">
                <a:solidFill>
                  <a:srgbClr val="911011"/>
                </a:solidFill>
                <a:latin typeface="Times New Roman" charset="0"/>
                <a:ea typeface="Times New Roman" charset="0"/>
                <a:cs typeface="Times New Roman" charset="0"/>
              </a:rPr>
              <a:t>categorized by presence of NAFLD and MAFLD, separately</a:t>
            </a:r>
            <a:r>
              <a:rPr lang="en-US" dirty="0">
                <a:latin typeface="Times New Roman" charset="0"/>
                <a:ea typeface="Times New Roman" charset="0"/>
                <a:cs typeface="Times New Roman" charset="0"/>
              </a:rPr>
              <a:t>, and by the combination of the 2 definitions—Neither-FLD, NAFLD-only, MAFLD-only, or Both-FLD. </a:t>
            </a:r>
          </a:p>
          <a:p>
            <a:pPr>
              <a:buFont typeface="Wingdings" charset="2"/>
              <a:buChar char="§"/>
            </a:pPr>
            <a:endParaRPr lang="en-US" dirty="0">
              <a:latin typeface="Times New Roman" charset="0"/>
              <a:ea typeface="Times New Roman" charset="0"/>
              <a:cs typeface="Times New Roman" charset="0"/>
            </a:endParaRPr>
          </a:p>
          <a:p>
            <a:pPr>
              <a:buFont typeface="Wingdings" charset="2"/>
              <a:buChar char="§"/>
            </a:pPr>
            <a:r>
              <a:rPr lang="en-US" dirty="0">
                <a:latin typeface="Times New Roman" charset="0"/>
                <a:ea typeface="Times New Roman" charset="0"/>
                <a:cs typeface="Times New Roman" charset="0"/>
              </a:rPr>
              <a:t>The primary outcome was a composite CVD event, including myocardial infarction, ischemic stroke, heart failure, or CVD-related death</a:t>
            </a:r>
          </a:p>
        </p:txBody>
      </p:sp>
      <p:sp>
        <p:nvSpPr>
          <p:cNvPr id="4" name="Text Placeholder 3">
            <a:extLst>
              <a:ext uri="{FF2B5EF4-FFF2-40B4-BE49-F238E27FC236}">
                <a16:creationId xmlns:a16="http://schemas.microsoft.com/office/drawing/2014/main" xmlns="" id="{08108BB6-33BA-4A28-91F9-9BAE5AB7ACF7}"/>
              </a:ext>
            </a:extLst>
          </p:cNvPr>
          <p:cNvSpPr>
            <a:spLocks noGrp="1"/>
          </p:cNvSpPr>
          <p:nvPr>
            <p:ph type="body" sz="quarter" idx="13"/>
          </p:nvPr>
        </p:nvSpPr>
        <p:spPr>
          <a:xfrm>
            <a:off x="4092893" y="5979684"/>
            <a:ext cx="8652000" cy="324000"/>
          </a:xfrm>
        </p:spPr>
        <p:txBody>
          <a:bodyPr/>
          <a:lstStyle/>
          <a:p>
            <a:r>
              <a:rPr lang="en-US" sz="1400" dirty="0"/>
              <a:t>Clin Gastroenterol Hepatol  2021 Oct;19(10):2138-2147.e10.</a:t>
            </a:r>
          </a:p>
        </p:txBody>
      </p:sp>
    </p:spTree>
    <p:extLst>
      <p:ext uri="{BB962C8B-B14F-4D97-AF65-F5344CB8AC3E}">
        <p14:creationId xmlns:p14="http://schemas.microsoft.com/office/powerpoint/2010/main" val="941984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thumbnail fx1">
            <a:extLst>
              <a:ext uri="{FF2B5EF4-FFF2-40B4-BE49-F238E27FC236}">
                <a16:creationId xmlns:a16="http://schemas.microsoft.com/office/drawing/2014/main" xmlns="" id="{2B31A287-9B5F-428A-8057-C76E5E8E0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205" y="1171153"/>
            <a:ext cx="7184396" cy="3858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4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F250A967-8054-4D49-8F95-57B688A9EC8B}"/>
              </a:ext>
            </a:extLst>
          </p:cNvPr>
          <p:cNvSpPr txBox="1"/>
          <p:nvPr/>
        </p:nvSpPr>
        <p:spPr>
          <a:xfrm>
            <a:off x="918701" y="2488118"/>
            <a:ext cx="10273084" cy="1384995"/>
          </a:xfrm>
          <a:prstGeom prst="rect">
            <a:avLst/>
          </a:prstGeom>
          <a:noFill/>
        </p:spPr>
        <p:txBody>
          <a:bodyPr wrap="square">
            <a:spAutoFit/>
          </a:bodyPr>
          <a:lstStyle/>
          <a:p>
            <a:pPr marL="457200" indent="-457200" algn="just">
              <a:buFont typeface="Wingdings" charset="2"/>
              <a:buChar char="§"/>
            </a:pPr>
            <a:r>
              <a:rPr lang="en-US" sz="2800" b="1" dirty="0">
                <a:latin typeface="Times New Roman" panose="02020603050405020304" pitchFamily="18" charset="0"/>
              </a:rPr>
              <a:t>C</a:t>
            </a:r>
            <a:r>
              <a:rPr lang="en-US" sz="2800" b="1" i="0" u="none" strike="noStrike" baseline="0" dirty="0">
                <a:latin typeface="Times New Roman" panose="02020603050405020304" pitchFamily="18" charset="0"/>
              </a:rPr>
              <a:t>hange from NAFLD to MAFLD criteria may identify a </a:t>
            </a:r>
            <a:r>
              <a:rPr lang="en-US" sz="2800" b="1" i="0" u="none" strike="noStrike" baseline="0" dirty="0">
                <a:solidFill>
                  <a:srgbClr val="911011"/>
                </a:solidFill>
                <a:latin typeface="Times New Roman" panose="02020603050405020304" pitchFamily="18" charset="0"/>
              </a:rPr>
              <a:t>greater number </a:t>
            </a:r>
            <a:r>
              <a:rPr lang="en-US" sz="2800" b="1" i="0" u="none" strike="noStrike" baseline="0" dirty="0">
                <a:latin typeface="Times New Roman" panose="02020603050405020304" pitchFamily="18" charset="0"/>
              </a:rPr>
              <a:t>of individuals with </a:t>
            </a:r>
            <a:r>
              <a:rPr lang="en-US" sz="2800" b="1" i="0" u="none" strike="noStrike" baseline="0" dirty="0">
                <a:solidFill>
                  <a:srgbClr val="911011"/>
                </a:solidFill>
                <a:latin typeface="Times New Roman" panose="02020603050405020304" pitchFamily="18" charset="0"/>
              </a:rPr>
              <a:t>metabolically complicated </a:t>
            </a:r>
            <a:r>
              <a:rPr lang="en-US" sz="2800" b="1" i="0" u="none" strike="noStrike" baseline="0" dirty="0">
                <a:latin typeface="Times New Roman" panose="02020603050405020304" pitchFamily="18" charset="0"/>
              </a:rPr>
              <a:t>fatty liver and </a:t>
            </a:r>
            <a:r>
              <a:rPr lang="en-US" sz="2800" b="1" i="0" u="none" strike="noStrike" baseline="0" dirty="0">
                <a:solidFill>
                  <a:srgbClr val="911011"/>
                </a:solidFill>
                <a:latin typeface="Times New Roman" panose="02020603050405020304" pitchFamily="18" charset="0"/>
              </a:rPr>
              <a:t>increased risk for CVD</a:t>
            </a:r>
            <a:endParaRPr lang="en-US" sz="2800" b="1" dirty="0">
              <a:solidFill>
                <a:srgbClr val="911011"/>
              </a:solidFill>
            </a:endParaRPr>
          </a:p>
        </p:txBody>
      </p:sp>
      <p:sp>
        <p:nvSpPr>
          <p:cNvPr id="9" name="Rectangle: Rounded Corners 8">
            <a:extLst>
              <a:ext uri="{FF2B5EF4-FFF2-40B4-BE49-F238E27FC236}">
                <a16:creationId xmlns:a16="http://schemas.microsoft.com/office/drawing/2014/main" xmlns="" id="{6117A58C-A1B6-458D-B10F-1FF0C66F08CE}"/>
              </a:ext>
            </a:extLst>
          </p:cNvPr>
          <p:cNvSpPr/>
          <p:nvPr/>
        </p:nvSpPr>
        <p:spPr>
          <a:xfrm>
            <a:off x="754913" y="1477926"/>
            <a:ext cx="10600660" cy="381708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3829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059985"/>
            <a:ext cx="10058400" cy="1450757"/>
          </a:xfrm>
        </p:spPr>
        <p:txBody>
          <a:bodyPr/>
          <a:lstStyle/>
          <a:p>
            <a:r>
              <a:rPr lang="en-US" dirty="0" smtClean="0"/>
              <a:t>Recommendations</a:t>
            </a:r>
            <a:endParaRPr lang="en-US" dirty="0"/>
          </a:p>
        </p:txBody>
      </p:sp>
      <p:sp>
        <p:nvSpPr>
          <p:cNvPr id="4" name="Content Placeholder 3"/>
          <p:cNvSpPr>
            <a:spLocks noGrp="1"/>
          </p:cNvSpPr>
          <p:nvPr>
            <p:ph sz="half" idx="2"/>
          </p:nvPr>
        </p:nvSpPr>
        <p:spPr>
          <a:xfrm>
            <a:off x="1097280" y="4017818"/>
            <a:ext cx="10058400" cy="1378640"/>
          </a:xfrm>
        </p:spPr>
        <p:txBody>
          <a:bodyPr>
            <a:normAutofit/>
          </a:bodyPr>
          <a:lstStyle/>
          <a:p>
            <a:pPr lvl="1"/>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13820128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059985"/>
            <a:ext cx="10058400" cy="1450757"/>
          </a:xfrm>
        </p:spPr>
        <p:txBody>
          <a:bodyPr/>
          <a:lstStyle/>
          <a:p>
            <a:r>
              <a:rPr lang="en-US" dirty="0" smtClean="0"/>
              <a:t>Screening</a:t>
            </a:r>
            <a:endParaRPr lang="en-US" dirty="0"/>
          </a:p>
        </p:txBody>
      </p:sp>
      <p:sp>
        <p:nvSpPr>
          <p:cNvPr id="4" name="Content Placeholder 3"/>
          <p:cNvSpPr>
            <a:spLocks noGrp="1"/>
          </p:cNvSpPr>
          <p:nvPr>
            <p:ph sz="half" idx="2"/>
          </p:nvPr>
        </p:nvSpPr>
        <p:spPr>
          <a:xfrm>
            <a:off x="1097280" y="4017818"/>
            <a:ext cx="10058400" cy="1378640"/>
          </a:xfrm>
        </p:spPr>
        <p:txBody>
          <a:bodyPr>
            <a:normAutofit/>
          </a:bodyPr>
          <a:lstStyle/>
          <a:p>
            <a:pPr lvl="1"/>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13533032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a:t>
            </a: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7280" y="1819657"/>
            <a:ext cx="10058400" cy="3325176"/>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9598383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462" y="-289405"/>
            <a:ext cx="9204036" cy="6721877"/>
          </a:xfrm>
        </p:spPr>
      </p:pic>
      <p:sp>
        <p:nvSpPr>
          <p:cNvPr id="5" name="Text Placeholder 4"/>
          <p:cNvSpPr>
            <a:spLocks noGrp="1"/>
          </p:cNvSpPr>
          <p:nvPr>
            <p:ph type="body" sz="quarter" idx="3"/>
          </p:nvPr>
        </p:nvSpPr>
        <p:spPr>
          <a:xfrm>
            <a:off x="1097280" y="6275310"/>
            <a:ext cx="10058400" cy="736282"/>
          </a:xfrm>
        </p:spPr>
        <p:txBody>
          <a:bodyPr>
            <a:normAutofit/>
          </a:bodyPr>
          <a:lstStyle/>
          <a:p>
            <a:r>
              <a:rPr lang="en-US" dirty="0">
                <a:solidFill>
                  <a:schemeClr val="bg1"/>
                </a:solidFill>
              </a:rPr>
              <a:t>Endocrine Practice 28 (2022) 528e562 </a:t>
            </a:r>
          </a:p>
        </p:txBody>
      </p:sp>
    </p:spTree>
    <p:extLst>
      <p:ext uri="{BB962C8B-B14F-4D97-AF65-F5344CB8AC3E}">
        <p14:creationId xmlns:p14="http://schemas.microsoft.com/office/powerpoint/2010/main" val="8687596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914400" rtl="0" eaLnBrk="1" latinLnBrk="0" hangingPunct="1">
              <a:lnSpc>
                <a:spcPct val="85000"/>
              </a:lnSpc>
              <a:spcBef>
                <a:spcPct val="0"/>
              </a:spcBef>
              <a:buNone/>
            </a:pPr>
            <a:r>
              <a:rPr lang="en-US" dirty="0" smtClean="0"/>
              <a:t>Definitions</a:t>
            </a:r>
            <a:endParaRPr lang="en-US" dirty="0"/>
          </a:p>
        </p:txBody>
      </p:sp>
      <p:sp>
        <p:nvSpPr>
          <p:cNvPr id="4" name="Content Placeholder 3"/>
          <p:cNvSpPr>
            <a:spLocks noGrp="1"/>
          </p:cNvSpPr>
          <p:nvPr>
            <p:ph sz="half" idx="2"/>
          </p:nvPr>
        </p:nvSpPr>
        <p:spPr>
          <a:xfrm>
            <a:off x="1097280" y="1737361"/>
            <a:ext cx="10058400" cy="3659098"/>
          </a:xfrm>
        </p:spPr>
        <p:txBody>
          <a:bodyPr>
            <a:normAutofit/>
          </a:bodyPr>
          <a:lstStyle/>
          <a:p>
            <a:pPr lvl="1"/>
            <a:endParaRPr lang="en-US" dirty="0"/>
          </a:p>
          <a:p>
            <a:endParaRPr lang="en-US" dirty="0"/>
          </a:p>
          <a:p>
            <a:endParaRPr lang="en-US" dirty="0"/>
          </a:p>
          <a:p>
            <a:endParaRPr lang="en-US" dirty="0" smtClean="0"/>
          </a:p>
          <a:p>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is-IS" dirty="0" smtClean="0"/>
              <a:t>Diabetes </a:t>
            </a:r>
            <a:r>
              <a:rPr lang="is-IS" dirty="0"/>
              <a:t>Care. 2020;43(2):283e289.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81300"/>
            <a:ext cx="12192000" cy="1290918"/>
          </a:xfrm>
          <a:prstGeom prst="rect">
            <a:avLst/>
          </a:prstGeom>
        </p:spPr>
      </p:pic>
    </p:spTree>
    <p:extLst>
      <p:ext uri="{BB962C8B-B14F-4D97-AF65-F5344CB8AC3E}">
        <p14:creationId xmlns:p14="http://schemas.microsoft.com/office/powerpoint/2010/main" val="264031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3">
            <a:extLst>
              <a:ext uri="{FF2B5EF4-FFF2-40B4-BE49-F238E27FC236}">
                <a16:creationId xmlns:a16="http://schemas.microsoft.com/office/drawing/2014/main" xmlns="" id="{486EB495-AD3E-4C07-8771-448CC684F2FD}"/>
              </a:ext>
            </a:extLst>
          </p:cNvPr>
          <p:cNvSpPr>
            <a:spLocks noGrp="1"/>
          </p:cNvSpPr>
          <p:nvPr>
            <p:ph type="title"/>
          </p:nvPr>
        </p:nvSpPr>
        <p:spPr>
          <a:xfrm>
            <a:off x="399870" y="402430"/>
            <a:ext cx="10058400" cy="1450757"/>
          </a:xfrm>
        </p:spPr>
        <p:txBody>
          <a:bodyPr>
            <a:normAutofit/>
          </a:bodyPr>
          <a:lstStyle/>
          <a:p>
            <a:pPr algn="ctr"/>
            <a:r>
              <a:rPr lang="en-GB" altLang="en-US" dirty="0"/>
              <a:t>            </a:t>
            </a:r>
            <a:r>
              <a:rPr lang="en-GB" altLang="en-US" b="1" dirty="0" smtClean="0">
                <a:latin typeface="Times New Roman" charset="0"/>
                <a:ea typeface="Times New Roman" charset="0"/>
                <a:cs typeface="Times New Roman" charset="0"/>
              </a:rPr>
              <a:t>Natural history of NAFLD</a:t>
            </a:r>
            <a:r>
              <a:rPr lang="en-GB" altLang="en-US" dirty="0"/>
              <a:t/>
            </a:r>
            <a:br>
              <a:rPr lang="en-GB" altLang="en-US" dirty="0"/>
            </a:br>
            <a:endParaRPr lang="en-GB" altLang="en-US" dirty="0"/>
          </a:p>
        </p:txBody>
      </p:sp>
      <p:sp>
        <p:nvSpPr>
          <p:cNvPr id="9" name="Text Placeholder 8">
            <a:extLst>
              <a:ext uri="{FF2B5EF4-FFF2-40B4-BE49-F238E27FC236}">
                <a16:creationId xmlns:a16="http://schemas.microsoft.com/office/drawing/2014/main" xmlns="" id="{1962BAB4-2106-4347-80A6-97E327A808AD}"/>
              </a:ext>
            </a:extLst>
          </p:cNvPr>
          <p:cNvSpPr>
            <a:spLocks noGrp="1"/>
          </p:cNvSpPr>
          <p:nvPr>
            <p:ph type="body" sz="quarter" idx="13"/>
          </p:nvPr>
        </p:nvSpPr>
        <p:spPr>
          <a:xfrm>
            <a:off x="1630873" y="6213698"/>
            <a:ext cx="9625912" cy="1020213"/>
          </a:xfrm>
        </p:spPr>
        <p:txBody>
          <a:bodyPr>
            <a:normAutofit fontScale="92500" lnSpcReduction="20000"/>
          </a:bodyPr>
          <a:lstStyle/>
          <a:p>
            <a:pPr defTabSz="914354" fontAlgn="auto">
              <a:defRPr/>
            </a:pPr>
            <a:r>
              <a:rPr lang="en-GB" sz="1800" dirty="0"/>
              <a:t/>
            </a:r>
            <a:br>
              <a:rPr lang="en-GB" sz="1800" dirty="0"/>
            </a:br>
            <a:r>
              <a:rPr lang="en-GB" sz="1800" dirty="0">
                <a:latin typeface="Times New Roman" charset="0"/>
                <a:ea typeface="Times New Roman" charset="0"/>
                <a:cs typeface="Times New Roman" charset="0"/>
              </a:rPr>
              <a:t/>
            </a:r>
            <a:br>
              <a:rPr lang="en-GB" sz="1800" dirty="0">
                <a:latin typeface="Times New Roman" charset="0"/>
                <a:ea typeface="Times New Roman" charset="0"/>
                <a:cs typeface="Times New Roman" charset="0"/>
              </a:rPr>
            </a:br>
            <a:r>
              <a:rPr lang="en-GB" sz="1500" dirty="0" err="1">
                <a:solidFill>
                  <a:schemeClr val="bg1"/>
                </a:solidFill>
                <a:latin typeface="Times New Roman" charset="0"/>
                <a:ea typeface="Times New Roman" charset="0"/>
                <a:cs typeface="Times New Roman" charset="0"/>
              </a:rPr>
              <a:t>Armandi</a:t>
            </a:r>
            <a:r>
              <a:rPr lang="en-GB" sz="1500" dirty="0">
                <a:solidFill>
                  <a:schemeClr val="bg1"/>
                </a:solidFill>
                <a:latin typeface="Times New Roman" charset="0"/>
                <a:ea typeface="Times New Roman" charset="0"/>
                <a:cs typeface="Times New Roman" charset="0"/>
              </a:rPr>
              <a:t> A and Bugianesi E. Liver Int. 2021;41(</a:t>
            </a:r>
            <a:r>
              <a:rPr lang="en-GB" sz="1500" dirty="0" err="1">
                <a:solidFill>
                  <a:schemeClr val="bg1"/>
                </a:solidFill>
                <a:latin typeface="Times New Roman" charset="0"/>
                <a:ea typeface="Times New Roman" charset="0"/>
                <a:cs typeface="Times New Roman" charset="0"/>
              </a:rPr>
              <a:t>Suppl</a:t>
            </a:r>
            <a:r>
              <a:rPr lang="en-GB" sz="1500" dirty="0">
                <a:solidFill>
                  <a:schemeClr val="bg1"/>
                </a:solidFill>
                <a:latin typeface="Times New Roman" charset="0"/>
                <a:ea typeface="Times New Roman" charset="0"/>
                <a:cs typeface="Times New Roman" charset="0"/>
              </a:rPr>
              <a:t> 1):</a:t>
            </a:r>
            <a:r>
              <a:rPr lang="en-GB" sz="1500" dirty="0" smtClean="0">
                <a:solidFill>
                  <a:schemeClr val="bg1"/>
                </a:solidFill>
                <a:latin typeface="Times New Roman" charset="0"/>
                <a:ea typeface="Times New Roman" charset="0"/>
                <a:cs typeface="Times New Roman" charset="0"/>
              </a:rPr>
              <a:t>78–82</a:t>
            </a:r>
          </a:p>
          <a:p>
            <a:pPr defTabSz="914354">
              <a:defRPr/>
            </a:pPr>
            <a:r>
              <a:rPr lang="en-GB" sz="1500" dirty="0">
                <a:solidFill>
                  <a:schemeClr val="bg1"/>
                </a:solidFill>
                <a:latin typeface="Times New Roman" charset="0"/>
                <a:ea typeface="Times New Roman" charset="0"/>
                <a:cs typeface="Times New Roman" charset="0"/>
              </a:rPr>
              <a:t>J hepatology 2021, 75 (2); 284-291</a:t>
            </a:r>
            <a:endParaRPr lang="fa-IR" sz="1500" dirty="0">
              <a:solidFill>
                <a:schemeClr val="bg1"/>
              </a:solidFill>
              <a:latin typeface="Times New Roman" charset="0"/>
              <a:ea typeface="Times New Roman" charset="0"/>
              <a:cs typeface="Times New Roman" charset="0"/>
            </a:endParaRPr>
          </a:p>
          <a:p>
            <a:pPr defTabSz="914354" fontAlgn="auto">
              <a:defRPr/>
            </a:pPr>
            <a:endParaRPr lang="en-GB" sz="1500" dirty="0" smtClean="0">
              <a:solidFill>
                <a:schemeClr val="bg1"/>
              </a:solidFill>
              <a:latin typeface="Times New Roman" charset="0"/>
              <a:ea typeface="Times New Roman" charset="0"/>
              <a:cs typeface="Times New Roman" charset="0"/>
            </a:endParaRPr>
          </a:p>
        </p:txBody>
      </p:sp>
      <p:sp>
        <p:nvSpPr>
          <p:cNvPr id="252" name="Freeform: Shape 251">
            <a:extLst>
              <a:ext uri="{FF2B5EF4-FFF2-40B4-BE49-F238E27FC236}">
                <a16:creationId xmlns:a16="http://schemas.microsoft.com/office/drawing/2014/main" xmlns="" id="{28937C28-8982-47C3-AB54-3EA298308089}"/>
              </a:ext>
            </a:extLst>
          </p:cNvPr>
          <p:cNvSpPr/>
          <p:nvPr/>
        </p:nvSpPr>
        <p:spPr>
          <a:xfrm>
            <a:off x="4065588" y="3179763"/>
            <a:ext cx="3762375" cy="620712"/>
          </a:xfrm>
          <a:custGeom>
            <a:avLst/>
            <a:gdLst>
              <a:gd name="connsiteX0" fmla="*/ 0 w 1238250"/>
              <a:gd name="connsiteY0" fmla="*/ 0 h 352849"/>
              <a:gd name="connsiteX1" fmla="*/ 552450 w 1238250"/>
              <a:gd name="connsiteY1" fmla="*/ 352425 h 352849"/>
              <a:gd name="connsiteX2" fmla="*/ 1238250 w 1238250"/>
              <a:gd name="connsiteY2" fmla="*/ 57150 h 352849"/>
            </a:gdLst>
            <a:ahLst/>
            <a:cxnLst>
              <a:cxn ang="0">
                <a:pos x="connsiteX0" y="connsiteY0"/>
              </a:cxn>
              <a:cxn ang="0">
                <a:pos x="connsiteX1" y="connsiteY1"/>
              </a:cxn>
              <a:cxn ang="0">
                <a:pos x="connsiteX2" y="connsiteY2"/>
              </a:cxn>
            </a:cxnLst>
            <a:rect l="l" t="t" r="r" b="b"/>
            <a:pathLst>
              <a:path w="1238250" h="352849">
                <a:moveTo>
                  <a:pt x="0" y="0"/>
                </a:moveTo>
                <a:cubicBezTo>
                  <a:pt x="173037" y="171450"/>
                  <a:pt x="346075" y="342900"/>
                  <a:pt x="552450" y="352425"/>
                </a:cubicBezTo>
                <a:cubicBezTo>
                  <a:pt x="758825" y="361950"/>
                  <a:pt x="998537" y="209550"/>
                  <a:pt x="1238250" y="57150"/>
                </a:cubicBezTo>
              </a:path>
            </a:pathLst>
          </a:custGeom>
          <a:noFill/>
          <a:ln w="28575">
            <a:solidFill>
              <a:srgbClr val="EEA7BF"/>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CA" sz="3200">
              <a:solidFill>
                <a:srgbClr val="FFFFFF"/>
              </a:solidFill>
            </a:endParaRPr>
          </a:p>
        </p:txBody>
      </p:sp>
      <p:sp>
        <p:nvSpPr>
          <p:cNvPr id="254" name="Freeform: Shape 253">
            <a:extLst>
              <a:ext uri="{FF2B5EF4-FFF2-40B4-BE49-F238E27FC236}">
                <a16:creationId xmlns:a16="http://schemas.microsoft.com/office/drawing/2014/main" xmlns="" id="{E6141B1D-3957-4BEE-B158-9B1E697DCF32}"/>
              </a:ext>
            </a:extLst>
          </p:cNvPr>
          <p:cNvSpPr/>
          <p:nvPr/>
        </p:nvSpPr>
        <p:spPr>
          <a:xfrm>
            <a:off x="3779838" y="3317875"/>
            <a:ext cx="6135687" cy="722313"/>
          </a:xfrm>
          <a:custGeom>
            <a:avLst/>
            <a:gdLst>
              <a:gd name="connsiteX0" fmla="*/ 0 w 1238250"/>
              <a:gd name="connsiteY0" fmla="*/ 0 h 352849"/>
              <a:gd name="connsiteX1" fmla="*/ 552450 w 1238250"/>
              <a:gd name="connsiteY1" fmla="*/ 352425 h 352849"/>
              <a:gd name="connsiteX2" fmla="*/ 1238250 w 1238250"/>
              <a:gd name="connsiteY2" fmla="*/ 57150 h 352849"/>
            </a:gdLst>
            <a:ahLst/>
            <a:cxnLst>
              <a:cxn ang="0">
                <a:pos x="connsiteX0" y="connsiteY0"/>
              </a:cxn>
              <a:cxn ang="0">
                <a:pos x="connsiteX1" y="connsiteY1"/>
              </a:cxn>
              <a:cxn ang="0">
                <a:pos x="connsiteX2" y="connsiteY2"/>
              </a:cxn>
            </a:cxnLst>
            <a:rect l="l" t="t" r="r" b="b"/>
            <a:pathLst>
              <a:path w="1238250" h="352849">
                <a:moveTo>
                  <a:pt x="0" y="0"/>
                </a:moveTo>
                <a:cubicBezTo>
                  <a:pt x="173037" y="171450"/>
                  <a:pt x="346075" y="342900"/>
                  <a:pt x="552450" y="352425"/>
                </a:cubicBezTo>
                <a:cubicBezTo>
                  <a:pt x="758825" y="361950"/>
                  <a:pt x="998537" y="209550"/>
                  <a:pt x="1238250" y="57150"/>
                </a:cubicBezTo>
              </a:path>
            </a:pathLst>
          </a:custGeom>
          <a:noFill/>
          <a:ln w="28575">
            <a:solidFill>
              <a:srgbClr val="EEA7BF"/>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CA" sz="3200" dirty="0">
              <a:solidFill>
                <a:srgbClr val="FFFFFF"/>
              </a:solidFill>
            </a:endParaRPr>
          </a:p>
        </p:txBody>
      </p:sp>
      <p:sp>
        <p:nvSpPr>
          <p:cNvPr id="255" name="TextBox 254">
            <a:extLst>
              <a:ext uri="{FF2B5EF4-FFF2-40B4-BE49-F238E27FC236}">
                <a16:creationId xmlns:a16="http://schemas.microsoft.com/office/drawing/2014/main" xmlns="" id="{603E11B8-FDB3-4647-AF92-2308B9436D50}"/>
              </a:ext>
            </a:extLst>
          </p:cNvPr>
          <p:cNvSpPr txBox="1">
            <a:spLocks noChangeArrowheads="1"/>
          </p:cNvSpPr>
          <p:nvPr/>
        </p:nvSpPr>
        <p:spPr bwMode="auto">
          <a:xfrm>
            <a:off x="6883400" y="3435350"/>
            <a:ext cx="1282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pPr algn="ctr" eaLnBrk="1" hangingPunct="1"/>
            <a:r>
              <a:rPr lang="en-GB" altLang="en-US" sz="1600">
                <a:solidFill>
                  <a:srgbClr val="001965"/>
                </a:solidFill>
              </a:rPr>
              <a:t>17%</a:t>
            </a:r>
          </a:p>
        </p:txBody>
      </p:sp>
      <p:sp>
        <p:nvSpPr>
          <p:cNvPr id="256" name="TextBox 255">
            <a:extLst>
              <a:ext uri="{FF2B5EF4-FFF2-40B4-BE49-F238E27FC236}">
                <a16:creationId xmlns:a16="http://schemas.microsoft.com/office/drawing/2014/main" xmlns="" id="{5392094C-8451-41EC-BA42-C59801B46860}"/>
              </a:ext>
            </a:extLst>
          </p:cNvPr>
          <p:cNvSpPr txBox="1">
            <a:spLocks noChangeArrowheads="1"/>
          </p:cNvSpPr>
          <p:nvPr/>
        </p:nvSpPr>
        <p:spPr bwMode="auto">
          <a:xfrm>
            <a:off x="9155113" y="3503613"/>
            <a:ext cx="1282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pPr algn="ctr" eaLnBrk="1" hangingPunct="1"/>
            <a:r>
              <a:rPr lang="en-GB" altLang="en-US" sz="1600">
                <a:solidFill>
                  <a:srgbClr val="001965"/>
                </a:solidFill>
              </a:rPr>
              <a:t>1%</a:t>
            </a:r>
          </a:p>
        </p:txBody>
      </p:sp>
      <p:sp>
        <p:nvSpPr>
          <p:cNvPr id="259" name="Freeform: Shape 258">
            <a:extLst>
              <a:ext uri="{FF2B5EF4-FFF2-40B4-BE49-F238E27FC236}">
                <a16:creationId xmlns:a16="http://schemas.microsoft.com/office/drawing/2014/main" xmlns="" id="{064F6BFA-2C3A-4B1C-86E2-8674717F8B8C}"/>
              </a:ext>
            </a:extLst>
          </p:cNvPr>
          <p:cNvSpPr/>
          <p:nvPr/>
        </p:nvSpPr>
        <p:spPr>
          <a:xfrm flipV="1">
            <a:off x="6773863" y="1731963"/>
            <a:ext cx="3263900" cy="633412"/>
          </a:xfrm>
          <a:custGeom>
            <a:avLst/>
            <a:gdLst>
              <a:gd name="connsiteX0" fmla="*/ 0 w 1238250"/>
              <a:gd name="connsiteY0" fmla="*/ 0 h 352849"/>
              <a:gd name="connsiteX1" fmla="*/ 552450 w 1238250"/>
              <a:gd name="connsiteY1" fmla="*/ 352425 h 352849"/>
              <a:gd name="connsiteX2" fmla="*/ 1238250 w 1238250"/>
              <a:gd name="connsiteY2" fmla="*/ 57150 h 352849"/>
            </a:gdLst>
            <a:ahLst/>
            <a:cxnLst>
              <a:cxn ang="0">
                <a:pos x="connsiteX0" y="connsiteY0"/>
              </a:cxn>
              <a:cxn ang="0">
                <a:pos x="connsiteX1" y="connsiteY1"/>
              </a:cxn>
              <a:cxn ang="0">
                <a:pos x="connsiteX2" y="connsiteY2"/>
              </a:cxn>
            </a:cxnLst>
            <a:rect l="l" t="t" r="r" b="b"/>
            <a:pathLst>
              <a:path w="1238250" h="352849">
                <a:moveTo>
                  <a:pt x="0" y="0"/>
                </a:moveTo>
                <a:cubicBezTo>
                  <a:pt x="173037" y="171450"/>
                  <a:pt x="346075" y="342900"/>
                  <a:pt x="552450" y="352425"/>
                </a:cubicBezTo>
                <a:cubicBezTo>
                  <a:pt x="758825" y="361950"/>
                  <a:pt x="998537" y="209550"/>
                  <a:pt x="1238250" y="57150"/>
                </a:cubicBezTo>
              </a:path>
            </a:pathLst>
          </a:custGeom>
          <a:noFill/>
          <a:ln w="28575">
            <a:solidFill>
              <a:srgbClr val="EEA7BF"/>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CA" sz="3200">
              <a:solidFill>
                <a:srgbClr val="FFFFFF"/>
              </a:solidFill>
            </a:endParaRPr>
          </a:p>
        </p:txBody>
      </p:sp>
      <p:sp>
        <p:nvSpPr>
          <p:cNvPr id="260" name="TextBox 259">
            <a:extLst>
              <a:ext uri="{FF2B5EF4-FFF2-40B4-BE49-F238E27FC236}">
                <a16:creationId xmlns:a16="http://schemas.microsoft.com/office/drawing/2014/main" xmlns="" id="{456F8A6D-4105-447D-84F9-B806F836EDAC}"/>
              </a:ext>
            </a:extLst>
          </p:cNvPr>
          <p:cNvSpPr txBox="1">
            <a:spLocks noChangeArrowheads="1"/>
          </p:cNvSpPr>
          <p:nvPr/>
        </p:nvSpPr>
        <p:spPr bwMode="auto">
          <a:xfrm>
            <a:off x="9150350" y="1776413"/>
            <a:ext cx="1282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pPr algn="ctr" eaLnBrk="1" hangingPunct="1"/>
            <a:r>
              <a:rPr lang="en-GB" altLang="en-US" sz="1600">
                <a:solidFill>
                  <a:srgbClr val="001965"/>
                </a:solidFill>
              </a:rPr>
              <a:t>18%</a:t>
            </a:r>
          </a:p>
        </p:txBody>
      </p:sp>
      <p:sp>
        <p:nvSpPr>
          <p:cNvPr id="262" name="Freeform 49">
            <a:extLst>
              <a:ext uri="{FF2B5EF4-FFF2-40B4-BE49-F238E27FC236}">
                <a16:creationId xmlns:a16="http://schemas.microsoft.com/office/drawing/2014/main" xmlns="" id="{E1A87C65-9FEE-49A7-81DF-9A04DD48A054}"/>
              </a:ext>
            </a:extLst>
          </p:cNvPr>
          <p:cNvSpPr>
            <a:spLocks/>
          </p:cNvSpPr>
          <p:nvPr/>
        </p:nvSpPr>
        <p:spPr bwMode="auto">
          <a:xfrm>
            <a:off x="633413" y="2505075"/>
            <a:ext cx="1439862" cy="1028700"/>
          </a:xfrm>
          <a:custGeom>
            <a:avLst/>
            <a:gdLst>
              <a:gd name="T0" fmla="*/ 2584 w 4353"/>
              <a:gd name="T1" fmla="*/ 201 h 2953"/>
              <a:gd name="T2" fmla="*/ 2512 w 4353"/>
              <a:gd name="T3" fmla="*/ 201 h 2953"/>
              <a:gd name="T4" fmla="*/ 2345 w 4353"/>
              <a:gd name="T5" fmla="*/ 231 h 2953"/>
              <a:gd name="T6" fmla="*/ 2299 w 4353"/>
              <a:gd name="T7" fmla="*/ 372 h 2953"/>
              <a:gd name="T8" fmla="*/ 2325 w 4353"/>
              <a:gd name="T9" fmla="*/ 396 h 2953"/>
              <a:gd name="T10" fmla="*/ 2371 w 4353"/>
              <a:gd name="T11" fmla="*/ 456 h 2953"/>
              <a:gd name="T12" fmla="*/ 2413 w 4353"/>
              <a:gd name="T13" fmla="*/ 641 h 2953"/>
              <a:gd name="T14" fmla="*/ 2467 w 4353"/>
              <a:gd name="T15" fmla="*/ 1436 h 2953"/>
              <a:gd name="T16" fmla="*/ 2401 w 4353"/>
              <a:gd name="T17" fmla="*/ 1582 h 2953"/>
              <a:gd name="T18" fmla="*/ 2196 w 4353"/>
              <a:gd name="T19" fmla="*/ 1709 h 2953"/>
              <a:gd name="T20" fmla="*/ 1887 w 4353"/>
              <a:gd name="T21" fmla="*/ 1855 h 2953"/>
              <a:gd name="T22" fmla="*/ 1642 w 4353"/>
              <a:gd name="T23" fmla="*/ 2035 h 2953"/>
              <a:gd name="T24" fmla="*/ 1142 w 4353"/>
              <a:gd name="T25" fmla="*/ 2551 h 2953"/>
              <a:gd name="T26" fmla="*/ 835 w 4353"/>
              <a:gd name="T27" fmla="*/ 2866 h 2953"/>
              <a:gd name="T28" fmla="*/ 551 w 4353"/>
              <a:gd name="T29" fmla="*/ 2809 h 2953"/>
              <a:gd name="T30" fmla="*/ 262 w 4353"/>
              <a:gd name="T31" fmla="*/ 2058 h 2953"/>
              <a:gd name="T32" fmla="*/ 101 w 4353"/>
              <a:gd name="T33" fmla="*/ 1623 h 2953"/>
              <a:gd name="T34" fmla="*/ 17 w 4353"/>
              <a:gd name="T35" fmla="*/ 1308 h 2953"/>
              <a:gd name="T36" fmla="*/ 138 w 4353"/>
              <a:gd name="T37" fmla="*/ 632 h 2953"/>
              <a:gd name="T38" fmla="*/ 473 w 4353"/>
              <a:gd name="T39" fmla="*/ 285 h 2953"/>
              <a:gd name="T40" fmla="*/ 1194 w 4353"/>
              <a:gd name="T41" fmla="*/ 29 h 2953"/>
              <a:gd name="T42" fmla="*/ 1900 w 4353"/>
              <a:gd name="T43" fmla="*/ 41 h 2953"/>
              <a:gd name="T44" fmla="*/ 2242 w 4353"/>
              <a:gd name="T45" fmla="*/ 64 h 2953"/>
              <a:gd name="T46" fmla="*/ 2690 w 4353"/>
              <a:gd name="T47" fmla="*/ 72 h 2953"/>
              <a:gd name="T48" fmla="*/ 3364 w 4353"/>
              <a:gd name="T49" fmla="*/ 95 h 2953"/>
              <a:gd name="T50" fmla="*/ 3942 w 4353"/>
              <a:gd name="T51" fmla="*/ 134 h 2953"/>
              <a:gd name="T52" fmla="*/ 4211 w 4353"/>
              <a:gd name="T53" fmla="*/ 161 h 2953"/>
              <a:gd name="T54" fmla="*/ 4318 w 4353"/>
              <a:gd name="T55" fmla="*/ 337 h 2953"/>
              <a:gd name="T56" fmla="*/ 4234 w 4353"/>
              <a:gd name="T57" fmla="*/ 476 h 2953"/>
              <a:gd name="T58" fmla="*/ 3491 w 4353"/>
              <a:gd name="T59" fmla="*/ 1137 h 2953"/>
              <a:gd name="T60" fmla="*/ 2926 w 4353"/>
              <a:gd name="T61" fmla="*/ 1432 h 2953"/>
              <a:gd name="T62" fmla="*/ 2706 w 4353"/>
              <a:gd name="T63" fmla="*/ 1442 h 2953"/>
              <a:gd name="T64" fmla="*/ 2594 w 4353"/>
              <a:gd name="T65" fmla="*/ 1354 h 2953"/>
              <a:gd name="T66" fmla="*/ 2548 w 4353"/>
              <a:gd name="T67" fmla="*/ 1204 h 2953"/>
              <a:gd name="T68" fmla="*/ 2494 w 4353"/>
              <a:gd name="T69" fmla="*/ 607 h 2953"/>
              <a:gd name="T70" fmla="*/ 2577 w 4353"/>
              <a:gd name="T71" fmla="*/ 219 h 2953"/>
              <a:gd name="T72" fmla="*/ 2584 w 4353"/>
              <a:gd name="T73" fmla="*/ 201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53" h="2953">
                <a:moveTo>
                  <a:pt x="2584" y="201"/>
                </a:moveTo>
                <a:cubicBezTo>
                  <a:pt x="2558" y="201"/>
                  <a:pt x="2534" y="198"/>
                  <a:pt x="2512" y="201"/>
                </a:cubicBezTo>
                <a:cubicBezTo>
                  <a:pt x="2456" y="209"/>
                  <a:pt x="2400" y="218"/>
                  <a:pt x="2345" y="231"/>
                </a:cubicBezTo>
                <a:cubicBezTo>
                  <a:pt x="2284" y="245"/>
                  <a:pt x="2260" y="322"/>
                  <a:pt x="2299" y="372"/>
                </a:cubicBezTo>
                <a:cubicBezTo>
                  <a:pt x="2306" y="381"/>
                  <a:pt x="2315" y="390"/>
                  <a:pt x="2325" y="396"/>
                </a:cubicBezTo>
                <a:cubicBezTo>
                  <a:pt x="2350" y="409"/>
                  <a:pt x="2365" y="430"/>
                  <a:pt x="2371" y="456"/>
                </a:cubicBezTo>
                <a:cubicBezTo>
                  <a:pt x="2387" y="517"/>
                  <a:pt x="2404" y="578"/>
                  <a:pt x="2413" y="641"/>
                </a:cubicBezTo>
                <a:cubicBezTo>
                  <a:pt x="2451" y="904"/>
                  <a:pt x="2463" y="1170"/>
                  <a:pt x="2467" y="1436"/>
                </a:cubicBezTo>
                <a:cubicBezTo>
                  <a:pt x="2468" y="1497"/>
                  <a:pt x="2445" y="1543"/>
                  <a:pt x="2401" y="1582"/>
                </a:cubicBezTo>
                <a:cubicBezTo>
                  <a:pt x="2341" y="1637"/>
                  <a:pt x="2269" y="1674"/>
                  <a:pt x="2196" y="1709"/>
                </a:cubicBezTo>
                <a:cubicBezTo>
                  <a:pt x="2094" y="1758"/>
                  <a:pt x="1990" y="1806"/>
                  <a:pt x="1887" y="1855"/>
                </a:cubicBezTo>
                <a:cubicBezTo>
                  <a:pt x="1794" y="1900"/>
                  <a:pt x="1714" y="1962"/>
                  <a:pt x="1642" y="2035"/>
                </a:cubicBezTo>
                <a:cubicBezTo>
                  <a:pt x="1474" y="2206"/>
                  <a:pt x="1309" y="2379"/>
                  <a:pt x="1142" y="2551"/>
                </a:cubicBezTo>
                <a:cubicBezTo>
                  <a:pt x="1040" y="2656"/>
                  <a:pt x="940" y="2763"/>
                  <a:pt x="835" y="2866"/>
                </a:cubicBezTo>
                <a:cubicBezTo>
                  <a:pt x="745" y="2953"/>
                  <a:pt x="605" y="2924"/>
                  <a:pt x="551" y="2809"/>
                </a:cubicBezTo>
                <a:cubicBezTo>
                  <a:pt x="435" y="2566"/>
                  <a:pt x="346" y="2313"/>
                  <a:pt x="262" y="2058"/>
                </a:cubicBezTo>
                <a:cubicBezTo>
                  <a:pt x="213" y="1911"/>
                  <a:pt x="155" y="1768"/>
                  <a:pt x="101" y="1623"/>
                </a:cubicBezTo>
                <a:cubicBezTo>
                  <a:pt x="62" y="1521"/>
                  <a:pt x="24" y="1418"/>
                  <a:pt x="17" y="1308"/>
                </a:cubicBezTo>
                <a:cubicBezTo>
                  <a:pt x="0" y="1073"/>
                  <a:pt x="21" y="844"/>
                  <a:pt x="138" y="632"/>
                </a:cubicBezTo>
                <a:cubicBezTo>
                  <a:pt x="218" y="486"/>
                  <a:pt x="335" y="376"/>
                  <a:pt x="473" y="285"/>
                </a:cubicBezTo>
                <a:cubicBezTo>
                  <a:pt x="692" y="141"/>
                  <a:pt x="935" y="61"/>
                  <a:pt x="1194" y="29"/>
                </a:cubicBezTo>
                <a:cubicBezTo>
                  <a:pt x="1430" y="0"/>
                  <a:pt x="1664" y="9"/>
                  <a:pt x="1900" y="41"/>
                </a:cubicBezTo>
                <a:cubicBezTo>
                  <a:pt x="2013" y="57"/>
                  <a:pt x="2128" y="59"/>
                  <a:pt x="2242" y="64"/>
                </a:cubicBezTo>
                <a:cubicBezTo>
                  <a:pt x="2392" y="69"/>
                  <a:pt x="2541" y="74"/>
                  <a:pt x="2690" y="72"/>
                </a:cubicBezTo>
                <a:cubicBezTo>
                  <a:pt x="2915" y="68"/>
                  <a:pt x="3139" y="83"/>
                  <a:pt x="3364" y="95"/>
                </a:cubicBezTo>
                <a:cubicBezTo>
                  <a:pt x="3557" y="106"/>
                  <a:pt x="3749" y="119"/>
                  <a:pt x="3942" y="134"/>
                </a:cubicBezTo>
                <a:cubicBezTo>
                  <a:pt x="4032" y="140"/>
                  <a:pt x="4121" y="150"/>
                  <a:pt x="4211" y="161"/>
                </a:cubicBezTo>
                <a:cubicBezTo>
                  <a:pt x="4315" y="174"/>
                  <a:pt x="4353" y="237"/>
                  <a:pt x="4318" y="337"/>
                </a:cubicBezTo>
                <a:cubicBezTo>
                  <a:pt x="4299" y="389"/>
                  <a:pt x="4272" y="436"/>
                  <a:pt x="4234" y="476"/>
                </a:cubicBezTo>
                <a:cubicBezTo>
                  <a:pt x="4009" y="721"/>
                  <a:pt x="3765" y="946"/>
                  <a:pt x="3491" y="1137"/>
                </a:cubicBezTo>
                <a:cubicBezTo>
                  <a:pt x="3316" y="1259"/>
                  <a:pt x="3127" y="1358"/>
                  <a:pt x="2926" y="1432"/>
                </a:cubicBezTo>
                <a:cubicBezTo>
                  <a:pt x="2854" y="1459"/>
                  <a:pt x="2780" y="1461"/>
                  <a:pt x="2706" y="1442"/>
                </a:cubicBezTo>
                <a:cubicBezTo>
                  <a:pt x="2656" y="1428"/>
                  <a:pt x="2619" y="1399"/>
                  <a:pt x="2594" y="1354"/>
                </a:cubicBezTo>
                <a:cubicBezTo>
                  <a:pt x="2569" y="1307"/>
                  <a:pt x="2557" y="1256"/>
                  <a:pt x="2548" y="1204"/>
                </a:cubicBezTo>
                <a:cubicBezTo>
                  <a:pt x="2516" y="1006"/>
                  <a:pt x="2494" y="808"/>
                  <a:pt x="2494" y="607"/>
                </a:cubicBezTo>
                <a:cubicBezTo>
                  <a:pt x="2494" y="472"/>
                  <a:pt x="2523" y="343"/>
                  <a:pt x="2577" y="219"/>
                </a:cubicBezTo>
                <a:cubicBezTo>
                  <a:pt x="2579" y="214"/>
                  <a:pt x="2581" y="209"/>
                  <a:pt x="2584" y="201"/>
                </a:cubicBezTo>
                <a:close/>
              </a:path>
            </a:pathLst>
          </a:custGeom>
          <a:solidFill>
            <a:schemeClr val="accent5">
              <a:lumMod val="20000"/>
              <a:lumOff val="80000"/>
            </a:schemeClr>
          </a:solidFill>
          <a:ln>
            <a:noFill/>
          </a:ln>
        </p:spPr>
        <p:txBody>
          <a:bodyPr lIns="121920" tIns="60960" rIns="121920" bIns="60960"/>
          <a:lstStyle/>
          <a:p>
            <a:pPr defTabSz="1219170" eaLnBrk="1" fontAlgn="auto" hangingPunct="1">
              <a:spcBef>
                <a:spcPts val="0"/>
              </a:spcBef>
              <a:spcAft>
                <a:spcPts val="0"/>
              </a:spcAft>
              <a:defRPr/>
            </a:pPr>
            <a:endParaRPr lang="en-US" sz="2000" dirty="0">
              <a:solidFill>
                <a:srgbClr val="001965"/>
              </a:solidFill>
              <a:latin typeface="Apis For Office"/>
            </a:endParaRPr>
          </a:p>
        </p:txBody>
      </p:sp>
      <p:grpSp>
        <p:nvGrpSpPr>
          <p:cNvPr id="263" name="Group 262">
            <a:extLst>
              <a:ext uri="{FF2B5EF4-FFF2-40B4-BE49-F238E27FC236}">
                <a16:creationId xmlns:a16="http://schemas.microsoft.com/office/drawing/2014/main" xmlns="" id="{6D1E76E9-D85F-41EB-937F-31EDF9329CB0}"/>
              </a:ext>
            </a:extLst>
          </p:cNvPr>
          <p:cNvGrpSpPr/>
          <p:nvPr/>
        </p:nvGrpSpPr>
        <p:grpSpPr>
          <a:xfrm>
            <a:off x="9971769" y="2504559"/>
            <a:ext cx="1440000" cy="1029713"/>
            <a:chOff x="7068968" y="2423122"/>
            <a:chExt cx="1333146" cy="903204"/>
          </a:xfrm>
          <a:solidFill>
            <a:schemeClr val="accent5">
              <a:lumMod val="60000"/>
              <a:lumOff val="40000"/>
            </a:schemeClr>
          </a:solidFill>
        </p:grpSpPr>
        <p:sp>
          <p:nvSpPr>
            <p:cNvPr id="264" name="Freeform 49">
              <a:extLst>
                <a:ext uri="{FF2B5EF4-FFF2-40B4-BE49-F238E27FC236}">
                  <a16:creationId xmlns:a16="http://schemas.microsoft.com/office/drawing/2014/main" xmlns="" id="{BC7B0F3A-7CB3-4CFD-B0B3-B281F707445E}"/>
                </a:ext>
              </a:extLst>
            </p:cNvPr>
            <p:cNvSpPr>
              <a:spLocks/>
            </p:cNvSpPr>
            <p:nvPr/>
          </p:nvSpPr>
          <p:spPr bwMode="auto">
            <a:xfrm>
              <a:off x="7068968" y="2423122"/>
              <a:ext cx="1333146" cy="903204"/>
            </a:xfrm>
            <a:custGeom>
              <a:avLst/>
              <a:gdLst>
                <a:gd name="T0" fmla="*/ 2584 w 4353"/>
                <a:gd name="T1" fmla="*/ 201 h 2953"/>
                <a:gd name="T2" fmla="*/ 2512 w 4353"/>
                <a:gd name="T3" fmla="*/ 201 h 2953"/>
                <a:gd name="T4" fmla="*/ 2345 w 4353"/>
                <a:gd name="T5" fmla="*/ 231 h 2953"/>
                <a:gd name="T6" fmla="*/ 2299 w 4353"/>
                <a:gd name="T7" fmla="*/ 372 h 2953"/>
                <a:gd name="T8" fmla="*/ 2325 w 4353"/>
                <a:gd name="T9" fmla="*/ 396 h 2953"/>
                <a:gd name="T10" fmla="*/ 2371 w 4353"/>
                <a:gd name="T11" fmla="*/ 456 h 2953"/>
                <a:gd name="T12" fmla="*/ 2413 w 4353"/>
                <a:gd name="T13" fmla="*/ 641 h 2953"/>
                <a:gd name="T14" fmla="*/ 2467 w 4353"/>
                <a:gd name="T15" fmla="*/ 1436 h 2953"/>
                <a:gd name="T16" fmla="*/ 2401 w 4353"/>
                <a:gd name="T17" fmla="*/ 1582 h 2953"/>
                <a:gd name="T18" fmla="*/ 2196 w 4353"/>
                <a:gd name="T19" fmla="*/ 1709 h 2953"/>
                <a:gd name="T20" fmla="*/ 1887 w 4353"/>
                <a:gd name="T21" fmla="*/ 1855 h 2953"/>
                <a:gd name="T22" fmla="*/ 1642 w 4353"/>
                <a:gd name="T23" fmla="*/ 2035 h 2953"/>
                <a:gd name="T24" fmla="*/ 1142 w 4353"/>
                <a:gd name="T25" fmla="*/ 2551 h 2953"/>
                <a:gd name="T26" fmla="*/ 835 w 4353"/>
                <a:gd name="T27" fmla="*/ 2866 h 2953"/>
                <a:gd name="T28" fmla="*/ 551 w 4353"/>
                <a:gd name="T29" fmla="*/ 2809 h 2953"/>
                <a:gd name="T30" fmla="*/ 262 w 4353"/>
                <a:gd name="T31" fmla="*/ 2058 h 2953"/>
                <a:gd name="T32" fmla="*/ 101 w 4353"/>
                <a:gd name="T33" fmla="*/ 1623 h 2953"/>
                <a:gd name="T34" fmla="*/ 17 w 4353"/>
                <a:gd name="T35" fmla="*/ 1308 h 2953"/>
                <a:gd name="T36" fmla="*/ 138 w 4353"/>
                <a:gd name="T37" fmla="*/ 632 h 2953"/>
                <a:gd name="T38" fmla="*/ 473 w 4353"/>
                <a:gd name="T39" fmla="*/ 285 h 2953"/>
                <a:gd name="T40" fmla="*/ 1194 w 4353"/>
                <a:gd name="T41" fmla="*/ 29 h 2953"/>
                <a:gd name="T42" fmla="*/ 1900 w 4353"/>
                <a:gd name="T43" fmla="*/ 41 h 2953"/>
                <a:gd name="T44" fmla="*/ 2242 w 4353"/>
                <a:gd name="T45" fmla="*/ 64 h 2953"/>
                <a:gd name="T46" fmla="*/ 2690 w 4353"/>
                <a:gd name="T47" fmla="*/ 72 h 2953"/>
                <a:gd name="T48" fmla="*/ 3364 w 4353"/>
                <a:gd name="T49" fmla="*/ 95 h 2953"/>
                <a:gd name="T50" fmla="*/ 3942 w 4353"/>
                <a:gd name="T51" fmla="*/ 134 h 2953"/>
                <a:gd name="T52" fmla="*/ 4211 w 4353"/>
                <a:gd name="T53" fmla="*/ 161 h 2953"/>
                <a:gd name="T54" fmla="*/ 4318 w 4353"/>
                <a:gd name="T55" fmla="*/ 337 h 2953"/>
                <a:gd name="T56" fmla="*/ 4234 w 4353"/>
                <a:gd name="T57" fmla="*/ 476 h 2953"/>
                <a:gd name="T58" fmla="*/ 3491 w 4353"/>
                <a:gd name="T59" fmla="*/ 1137 h 2953"/>
                <a:gd name="T60" fmla="*/ 2926 w 4353"/>
                <a:gd name="T61" fmla="*/ 1432 h 2953"/>
                <a:gd name="T62" fmla="*/ 2706 w 4353"/>
                <a:gd name="T63" fmla="*/ 1442 h 2953"/>
                <a:gd name="T64" fmla="*/ 2594 w 4353"/>
                <a:gd name="T65" fmla="*/ 1354 h 2953"/>
                <a:gd name="T66" fmla="*/ 2548 w 4353"/>
                <a:gd name="T67" fmla="*/ 1204 h 2953"/>
                <a:gd name="T68" fmla="*/ 2494 w 4353"/>
                <a:gd name="T69" fmla="*/ 607 h 2953"/>
                <a:gd name="T70" fmla="*/ 2577 w 4353"/>
                <a:gd name="T71" fmla="*/ 219 h 2953"/>
                <a:gd name="T72" fmla="*/ 2584 w 4353"/>
                <a:gd name="T73" fmla="*/ 201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53" h="2953">
                  <a:moveTo>
                    <a:pt x="2584" y="201"/>
                  </a:moveTo>
                  <a:cubicBezTo>
                    <a:pt x="2558" y="201"/>
                    <a:pt x="2534" y="198"/>
                    <a:pt x="2512" y="201"/>
                  </a:cubicBezTo>
                  <a:cubicBezTo>
                    <a:pt x="2456" y="209"/>
                    <a:pt x="2400" y="218"/>
                    <a:pt x="2345" y="231"/>
                  </a:cubicBezTo>
                  <a:cubicBezTo>
                    <a:pt x="2284" y="245"/>
                    <a:pt x="2260" y="322"/>
                    <a:pt x="2299" y="372"/>
                  </a:cubicBezTo>
                  <a:cubicBezTo>
                    <a:pt x="2306" y="381"/>
                    <a:pt x="2315" y="390"/>
                    <a:pt x="2325" y="396"/>
                  </a:cubicBezTo>
                  <a:cubicBezTo>
                    <a:pt x="2350" y="409"/>
                    <a:pt x="2365" y="430"/>
                    <a:pt x="2371" y="456"/>
                  </a:cubicBezTo>
                  <a:cubicBezTo>
                    <a:pt x="2387" y="517"/>
                    <a:pt x="2404" y="578"/>
                    <a:pt x="2413" y="641"/>
                  </a:cubicBezTo>
                  <a:cubicBezTo>
                    <a:pt x="2451" y="904"/>
                    <a:pt x="2463" y="1170"/>
                    <a:pt x="2467" y="1436"/>
                  </a:cubicBezTo>
                  <a:cubicBezTo>
                    <a:pt x="2468" y="1497"/>
                    <a:pt x="2445" y="1543"/>
                    <a:pt x="2401" y="1582"/>
                  </a:cubicBezTo>
                  <a:cubicBezTo>
                    <a:pt x="2341" y="1637"/>
                    <a:pt x="2269" y="1674"/>
                    <a:pt x="2196" y="1709"/>
                  </a:cubicBezTo>
                  <a:cubicBezTo>
                    <a:pt x="2094" y="1758"/>
                    <a:pt x="1990" y="1806"/>
                    <a:pt x="1887" y="1855"/>
                  </a:cubicBezTo>
                  <a:cubicBezTo>
                    <a:pt x="1794" y="1900"/>
                    <a:pt x="1714" y="1962"/>
                    <a:pt x="1642" y="2035"/>
                  </a:cubicBezTo>
                  <a:cubicBezTo>
                    <a:pt x="1474" y="2206"/>
                    <a:pt x="1309" y="2379"/>
                    <a:pt x="1142" y="2551"/>
                  </a:cubicBezTo>
                  <a:cubicBezTo>
                    <a:pt x="1040" y="2656"/>
                    <a:pt x="940" y="2763"/>
                    <a:pt x="835" y="2866"/>
                  </a:cubicBezTo>
                  <a:cubicBezTo>
                    <a:pt x="745" y="2953"/>
                    <a:pt x="605" y="2924"/>
                    <a:pt x="551" y="2809"/>
                  </a:cubicBezTo>
                  <a:cubicBezTo>
                    <a:pt x="435" y="2566"/>
                    <a:pt x="346" y="2313"/>
                    <a:pt x="262" y="2058"/>
                  </a:cubicBezTo>
                  <a:cubicBezTo>
                    <a:pt x="213" y="1911"/>
                    <a:pt x="155" y="1768"/>
                    <a:pt x="101" y="1623"/>
                  </a:cubicBezTo>
                  <a:cubicBezTo>
                    <a:pt x="62" y="1521"/>
                    <a:pt x="24" y="1418"/>
                    <a:pt x="17" y="1308"/>
                  </a:cubicBezTo>
                  <a:cubicBezTo>
                    <a:pt x="0" y="1073"/>
                    <a:pt x="21" y="844"/>
                    <a:pt x="138" y="632"/>
                  </a:cubicBezTo>
                  <a:cubicBezTo>
                    <a:pt x="218" y="486"/>
                    <a:pt x="335" y="376"/>
                    <a:pt x="473" y="285"/>
                  </a:cubicBezTo>
                  <a:cubicBezTo>
                    <a:pt x="692" y="141"/>
                    <a:pt x="935" y="61"/>
                    <a:pt x="1194" y="29"/>
                  </a:cubicBezTo>
                  <a:cubicBezTo>
                    <a:pt x="1430" y="0"/>
                    <a:pt x="1664" y="9"/>
                    <a:pt x="1900" y="41"/>
                  </a:cubicBezTo>
                  <a:cubicBezTo>
                    <a:pt x="2013" y="57"/>
                    <a:pt x="2128" y="59"/>
                    <a:pt x="2242" y="64"/>
                  </a:cubicBezTo>
                  <a:cubicBezTo>
                    <a:pt x="2392" y="69"/>
                    <a:pt x="2541" y="74"/>
                    <a:pt x="2690" y="72"/>
                  </a:cubicBezTo>
                  <a:cubicBezTo>
                    <a:pt x="2915" y="68"/>
                    <a:pt x="3139" y="83"/>
                    <a:pt x="3364" y="95"/>
                  </a:cubicBezTo>
                  <a:cubicBezTo>
                    <a:pt x="3557" y="106"/>
                    <a:pt x="3749" y="119"/>
                    <a:pt x="3942" y="134"/>
                  </a:cubicBezTo>
                  <a:cubicBezTo>
                    <a:pt x="4032" y="140"/>
                    <a:pt x="4121" y="150"/>
                    <a:pt x="4211" y="161"/>
                  </a:cubicBezTo>
                  <a:cubicBezTo>
                    <a:pt x="4315" y="174"/>
                    <a:pt x="4353" y="237"/>
                    <a:pt x="4318" y="337"/>
                  </a:cubicBezTo>
                  <a:cubicBezTo>
                    <a:pt x="4299" y="389"/>
                    <a:pt x="4272" y="436"/>
                    <a:pt x="4234" y="476"/>
                  </a:cubicBezTo>
                  <a:cubicBezTo>
                    <a:pt x="4009" y="721"/>
                    <a:pt x="3765" y="946"/>
                    <a:pt x="3491" y="1137"/>
                  </a:cubicBezTo>
                  <a:cubicBezTo>
                    <a:pt x="3316" y="1259"/>
                    <a:pt x="3127" y="1358"/>
                    <a:pt x="2926" y="1432"/>
                  </a:cubicBezTo>
                  <a:cubicBezTo>
                    <a:pt x="2854" y="1459"/>
                    <a:pt x="2780" y="1461"/>
                    <a:pt x="2706" y="1442"/>
                  </a:cubicBezTo>
                  <a:cubicBezTo>
                    <a:pt x="2656" y="1428"/>
                    <a:pt x="2619" y="1399"/>
                    <a:pt x="2594" y="1354"/>
                  </a:cubicBezTo>
                  <a:cubicBezTo>
                    <a:pt x="2569" y="1307"/>
                    <a:pt x="2557" y="1256"/>
                    <a:pt x="2548" y="1204"/>
                  </a:cubicBezTo>
                  <a:cubicBezTo>
                    <a:pt x="2516" y="1006"/>
                    <a:pt x="2494" y="808"/>
                    <a:pt x="2494" y="607"/>
                  </a:cubicBezTo>
                  <a:cubicBezTo>
                    <a:pt x="2494" y="472"/>
                    <a:pt x="2523" y="343"/>
                    <a:pt x="2577" y="219"/>
                  </a:cubicBezTo>
                  <a:cubicBezTo>
                    <a:pt x="2579" y="214"/>
                    <a:pt x="2581" y="209"/>
                    <a:pt x="2584" y="201"/>
                  </a:cubicBezTo>
                  <a:close/>
                </a:path>
              </a:pathLst>
            </a:custGeom>
            <a:solidFill>
              <a:schemeClr val="accent5">
                <a:lumMod val="20000"/>
                <a:lumOff val="80000"/>
              </a:schemeClr>
            </a:solidFill>
            <a:ln>
              <a:noFill/>
            </a:ln>
          </p:spPr>
          <p:txBody>
            <a:bodyPr lIns="121920" tIns="60960" rIns="121920" bIns="60960"/>
            <a:lstStyle/>
            <a:p>
              <a:pPr defTabSz="1219170" eaLnBrk="1" fontAlgn="auto" hangingPunct="1">
                <a:spcBef>
                  <a:spcPts val="0"/>
                </a:spcBef>
                <a:spcAft>
                  <a:spcPts val="0"/>
                </a:spcAft>
                <a:defRPr/>
              </a:pPr>
              <a:endParaRPr lang="en-US" sz="2000">
                <a:solidFill>
                  <a:srgbClr val="001965"/>
                </a:solidFill>
                <a:latin typeface="Apis For Office"/>
              </a:endParaRPr>
            </a:p>
          </p:txBody>
        </p:sp>
        <p:sp>
          <p:nvSpPr>
            <p:cNvPr id="265" name="Freeform: Shape 264">
              <a:extLst>
                <a:ext uri="{FF2B5EF4-FFF2-40B4-BE49-F238E27FC236}">
                  <a16:creationId xmlns:a16="http://schemas.microsoft.com/office/drawing/2014/main" xmlns="" id="{23365C9E-8B68-4E22-996C-8461DDD0A8BF}"/>
                </a:ext>
              </a:extLst>
            </p:cNvPr>
            <p:cNvSpPr/>
            <p:nvPr/>
          </p:nvSpPr>
          <p:spPr>
            <a:xfrm>
              <a:off x="7285658" y="2994144"/>
              <a:ext cx="107481" cy="3492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66" name="Freeform: Shape 265">
              <a:extLst>
                <a:ext uri="{FF2B5EF4-FFF2-40B4-BE49-F238E27FC236}">
                  <a16:creationId xmlns:a16="http://schemas.microsoft.com/office/drawing/2014/main" xmlns="" id="{6E281A2F-FB68-4675-A565-285BB071A50C}"/>
                </a:ext>
              </a:extLst>
            </p:cNvPr>
            <p:cNvSpPr/>
            <p:nvPr/>
          </p:nvSpPr>
          <p:spPr>
            <a:xfrm rot="2469360">
              <a:off x="7475090" y="2846493"/>
              <a:ext cx="110484" cy="72770"/>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67" name="Freeform: Shape 266">
              <a:extLst>
                <a:ext uri="{FF2B5EF4-FFF2-40B4-BE49-F238E27FC236}">
                  <a16:creationId xmlns:a16="http://schemas.microsoft.com/office/drawing/2014/main" xmlns="" id="{0DB0DCD6-5442-4E67-8A3E-2C5374719E63}"/>
                </a:ext>
              </a:extLst>
            </p:cNvPr>
            <p:cNvSpPr/>
            <p:nvPr/>
          </p:nvSpPr>
          <p:spPr>
            <a:xfrm rot="4012024">
              <a:off x="7150410" y="2919912"/>
              <a:ext cx="110484" cy="72770"/>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68" name="Freeform: Shape 267">
              <a:extLst>
                <a:ext uri="{FF2B5EF4-FFF2-40B4-BE49-F238E27FC236}">
                  <a16:creationId xmlns:a16="http://schemas.microsoft.com/office/drawing/2014/main" xmlns="" id="{1F05B130-416F-4E02-8522-5C120FAE150E}"/>
                </a:ext>
              </a:extLst>
            </p:cNvPr>
            <p:cNvSpPr/>
            <p:nvPr/>
          </p:nvSpPr>
          <p:spPr>
            <a:xfrm rot="4012024">
              <a:off x="7341240" y="3062329"/>
              <a:ext cx="120932" cy="4831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69" name="Freeform: Shape 268">
              <a:extLst>
                <a:ext uri="{FF2B5EF4-FFF2-40B4-BE49-F238E27FC236}">
                  <a16:creationId xmlns:a16="http://schemas.microsoft.com/office/drawing/2014/main" xmlns="" id="{72B4C913-BC6E-4228-9789-F041E32F6E09}"/>
                </a:ext>
              </a:extLst>
            </p:cNvPr>
            <p:cNvSpPr/>
            <p:nvPr/>
          </p:nvSpPr>
          <p:spPr>
            <a:xfrm rot="4012024">
              <a:off x="7295743" y="3135771"/>
              <a:ext cx="92416" cy="60869"/>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70" name="Freeform: Shape 269">
              <a:extLst>
                <a:ext uri="{FF2B5EF4-FFF2-40B4-BE49-F238E27FC236}">
                  <a16:creationId xmlns:a16="http://schemas.microsoft.com/office/drawing/2014/main" xmlns="" id="{7248E166-6339-45BD-AA0F-54BCFE9EE9D2}"/>
                </a:ext>
              </a:extLst>
            </p:cNvPr>
            <p:cNvSpPr/>
            <p:nvPr/>
          </p:nvSpPr>
          <p:spPr>
            <a:xfrm rot="9098979">
              <a:off x="7859749" y="2726540"/>
              <a:ext cx="110484" cy="72770"/>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71" name="Freeform: Shape 270">
              <a:extLst>
                <a:ext uri="{FF2B5EF4-FFF2-40B4-BE49-F238E27FC236}">
                  <a16:creationId xmlns:a16="http://schemas.microsoft.com/office/drawing/2014/main" xmlns="" id="{9A3B60B9-04E5-4C49-A109-7B0BB81D68EF}"/>
                </a:ext>
              </a:extLst>
            </p:cNvPr>
            <p:cNvSpPr/>
            <p:nvPr/>
          </p:nvSpPr>
          <p:spPr>
            <a:xfrm rot="9098979">
              <a:off x="7972939" y="2681918"/>
              <a:ext cx="90351" cy="5889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 name="connsiteX0" fmla="*/ 91440 w 156874"/>
                <a:gd name="connsiteY0" fmla="*/ 11814 h 104942"/>
                <a:gd name="connsiteX1" fmla="*/ 45720 w 156874"/>
                <a:gd name="connsiteY1" fmla="*/ 2670 h 104942"/>
                <a:gd name="connsiteX2" fmla="*/ 27432 w 156874"/>
                <a:gd name="connsiteY2" fmla="*/ 57534 h 104942"/>
                <a:gd name="connsiteX3" fmla="*/ 0 w 156874"/>
                <a:gd name="connsiteY3" fmla="*/ 66678 h 104942"/>
                <a:gd name="connsiteX4" fmla="*/ 9144 w 156874"/>
                <a:gd name="connsiteY4" fmla="*/ 94110 h 104942"/>
                <a:gd name="connsiteX5" fmla="*/ 36576 w 156874"/>
                <a:gd name="connsiteY5" fmla="*/ 103254 h 104942"/>
                <a:gd name="connsiteX6" fmla="*/ 100733 w 156874"/>
                <a:gd name="connsiteY6" fmla="*/ 63542 h 104942"/>
                <a:gd name="connsiteX7" fmla="*/ 128016 w 156874"/>
                <a:gd name="connsiteY7" fmla="*/ 20958 h 104942"/>
                <a:gd name="connsiteX8" fmla="*/ 155448 w 156874"/>
                <a:gd name="connsiteY8" fmla="*/ 2670 h 104942"/>
                <a:gd name="connsiteX9" fmla="*/ 118872 w 156874"/>
                <a:gd name="connsiteY9" fmla="*/ 11814 h 104942"/>
                <a:gd name="connsiteX10" fmla="*/ 91440 w 156874"/>
                <a:gd name="connsiteY10" fmla="*/ 11814 h 104942"/>
                <a:gd name="connsiteX0" fmla="*/ 91440 w 128171"/>
                <a:gd name="connsiteY0" fmla="*/ 11814 h 104942"/>
                <a:gd name="connsiteX1" fmla="*/ 45720 w 128171"/>
                <a:gd name="connsiteY1" fmla="*/ 2670 h 104942"/>
                <a:gd name="connsiteX2" fmla="*/ 27432 w 128171"/>
                <a:gd name="connsiteY2" fmla="*/ 57534 h 104942"/>
                <a:gd name="connsiteX3" fmla="*/ 0 w 128171"/>
                <a:gd name="connsiteY3" fmla="*/ 66678 h 104942"/>
                <a:gd name="connsiteX4" fmla="*/ 9144 w 128171"/>
                <a:gd name="connsiteY4" fmla="*/ 94110 h 104942"/>
                <a:gd name="connsiteX5" fmla="*/ 36576 w 128171"/>
                <a:gd name="connsiteY5" fmla="*/ 103254 h 104942"/>
                <a:gd name="connsiteX6" fmla="*/ 100733 w 128171"/>
                <a:gd name="connsiteY6" fmla="*/ 63542 h 104942"/>
                <a:gd name="connsiteX7" fmla="*/ 128016 w 128171"/>
                <a:gd name="connsiteY7" fmla="*/ 20958 h 104942"/>
                <a:gd name="connsiteX8" fmla="*/ 82733 w 128171"/>
                <a:gd name="connsiteY8" fmla="*/ 60409 h 104942"/>
                <a:gd name="connsiteX9" fmla="*/ 118872 w 128171"/>
                <a:gd name="connsiteY9" fmla="*/ 11814 h 104942"/>
                <a:gd name="connsiteX10" fmla="*/ 91440 w 128171"/>
                <a:gd name="connsiteY10" fmla="*/ 11814 h 104942"/>
                <a:gd name="connsiteX0" fmla="*/ 91440 w 128171"/>
                <a:gd name="connsiteY0" fmla="*/ 1093 h 94221"/>
                <a:gd name="connsiteX1" fmla="*/ 58495 w 128171"/>
                <a:gd name="connsiteY1" fmla="*/ 19622 h 94221"/>
                <a:gd name="connsiteX2" fmla="*/ 27432 w 128171"/>
                <a:gd name="connsiteY2" fmla="*/ 46813 h 94221"/>
                <a:gd name="connsiteX3" fmla="*/ 0 w 128171"/>
                <a:gd name="connsiteY3" fmla="*/ 55957 h 94221"/>
                <a:gd name="connsiteX4" fmla="*/ 9144 w 128171"/>
                <a:gd name="connsiteY4" fmla="*/ 83389 h 94221"/>
                <a:gd name="connsiteX5" fmla="*/ 36576 w 128171"/>
                <a:gd name="connsiteY5" fmla="*/ 92533 h 94221"/>
                <a:gd name="connsiteX6" fmla="*/ 100733 w 128171"/>
                <a:gd name="connsiteY6" fmla="*/ 52821 h 94221"/>
                <a:gd name="connsiteX7" fmla="*/ 128016 w 128171"/>
                <a:gd name="connsiteY7" fmla="*/ 10237 h 94221"/>
                <a:gd name="connsiteX8" fmla="*/ 82733 w 128171"/>
                <a:gd name="connsiteY8" fmla="*/ 49688 h 94221"/>
                <a:gd name="connsiteX9" fmla="*/ 118872 w 128171"/>
                <a:gd name="connsiteY9" fmla="*/ 1093 h 94221"/>
                <a:gd name="connsiteX10" fmla="*/ 91440 w 128171"/>
                <a:gd name="connsiteY10" fmla="*/ 1093 h 94221"/>
                <a:gd name="connsiteX0" fmla="*/ 91470 w 128201"/>
                <a:gd name="connsiteY0" fmla="*/ 1093 h 83563"/>
                <a:gd name="connsiteX1" fmla="*/ 58525 w 128201"/>
                <a:gd name="connsiteY1" fmla="*/ 19622 h 83563"/>
                <a:gd name="connsiteX2" fmla="*/ 27462 w 128201"/>
                <a:gd name="connsiteY2" fmla="*/ 46813 h 83563"/>
                <a:gd name="connsiteX3" fmla="*/ 30 w 128201"/>
                <a:gd name="connsiteY3" fmla="*/ 55957 h 83563"/>
                <a:gd name="connsiteX4" fmla="*/ 9174 w 128201"/>
                <a:gd name="connsiteY4" fmla="*/ 83389 h 83563"/>
                <a:gd name="connsiteX5" fmla="*/ 91952 w 128201"/>
                <a:gd name="connsiteY5" fmla="*/ 66982 h 83563"/>
                <a:gd name="connsiteX6" fmla="*/ 100763 w 128201"/>
                <a:gd name="connsiteY6" fmla="*/ 52821 h 83563"/>
                <a:gd name="connsiteX7" fmla="*/ 128046 w 128201"/>
                <a:gd name="connsiteY7" fmla="*/ 10237 h 83563"/>
                <a:gd name="connsiteX8" fmla="*/ 82763 w 128201"/>
                <a:gd name="connsiteY8" fmla="*/ 49688 h 83563"/>
                <a:gd name="connsiteX9" fmla="*/ 118902 w 128201"/>
                <a:gd name="connsiteY9" fmla="*/ 1093 h 83563"/>
                <a:gd name="connsiteX10" fmla="*/ 91470 w 128201"/>
                <a:gd name="connsiteY10" fmla="*/ 1093 h 8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01" h="83563">
                  <a:moveTo>
                    <a:pt x="91470" y="1093"/>
                  </a:moveTo>
                  <a:cubicBezTo>
                    <a:pt x="81407" y="4181"/>
                    <a:pt x="71172" y="10589"/>
                    <a:pt x="58525" y="19622"/>
                  </a:cubicBezTo>
                  <a:cubicBezTo>
                    <a:pt x="42838" y="30827"/>
                    <a:pt x="37211" y="40757"/>
                    <a:pt x="27462" y="46813"/>
                  </a:cubicBezTo>
                  <a:cubicBezTo>
                    <a:pt x="17713" y="52869"/>
                    <a:pt x="9174" y="52909"/>
                    <a:pt x="30" y="55957"/>
                  </a:cubicBezTo>
                  <a:cubicBezTo>
                    <a:pt x="3078" y="65101"/>
                    <a:pt x="-6146" y="81552"/>
                    <a:pt x="9174" y="83389"/>
                  </a:cubicBezTo>
                  <a:cubicBezTo>
                    <a:pt x="24494" y="85226"/>
                    <a:pt x="76687" y="72077"/>
                    <a:pt x="91952" y="66982"/>
                  </a:cubicBezTo>
                  <a:cubicBezTo>
                    <a:pt x="107217" y="61887"/>
                    <a:pt x="73331" y="55869"/>
                    <a:pt x="100763" y="52821"/>
                  </a:cubicBezTo>
                  <a:cubicBezTo>
                    <a:pt x="89639" y="19448"/>
                    <a:pt x="131046" y="10759"/>
                    <a:pt x="128046" y="10237"/>
                  </a:cubicBezTo>
                  <a:cubicBezTo>
                    <a:pt x="125046" y="9715"/>
                    <a:pt x="90534" y="57459"/>
                    <a:pt x="82763" y="49688"/>
                  </a:cubicBezTo>
                  <a:cubicBezTo>
                    <a:pt x="73877" y="40802"/>
                    <a:pt x="131372" y="-466"/>
                    <a:pt x="118902" y="1093"/>
                  </a:cubicBezTo>
                  <a:cubicBezTo>
                    <a:pt x="106804" y="2605"/>
                    <a:pt x="101533" y="-1995"/>
                    <a:pt x="91470" y="109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72" name="Freeform: Shape 271">
              <a:extLst>
                <a:ext uri="{FF2B5EF4-FFF2-40B4-BE49-F238E27FC236}">
                  <a16:creationId xmlns:a16="http://schemas.microsoft.com/office/drawing/2014/main" xmlns="" id="{39995ED1-91DD-4A7F-BC4D-F3853473A47F}"/>
                </a:ext>
              </a:extLst>
            </p:cNvPr>
            <p:cNvSpPr/>
            <p:nvPr/>
          </p:nvSpPr>
          <p:spPr>
            <a:xfrm rot="9098979">
              <a:off x="7655354" y="2814390"/>
              <a:ext cx="90351" cy="5889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 name="connsiteX0" fmla="*/ 91440 w 156874"/>
                <a:gd name="connsiteY0" fmla="*/ 11814 h 104942"/>
                <a:gd name="connsiteX1" fmla="*/ 45720 w 156874"/>
                <a:gd name="connsiteY1" fmla="*/ 2670 h 104942"/>
                <a:gd name="connsiteX2" fmla="*/ 27432 w 156874"/>
                <a:gd name="connsiteY2" fmla="*/ 57534 h 104942"/>
                <a:gd name="connsiteX3" fmla="*/ 0 w 156874"/>
                <a:gd name="connsiteY3" fmla="*/ 66678 h 104942"/>
                <a:gd name="connsiteX4" fmla="*/ 9144 w 156874"/>
                <a:gd name="connsiteY4" fmla="*/ 94110 h 104942"/>
                <a:gd name="connsiteX5" fmla="*/ 36576 w 156874"/>
                <a:gd name="connsiteY5" fmla="*/ 103254 h 104942"/>
                <a:gd name="connsiteX6" fmla="*/ 100733 w 156874"/>
                <a:gd name="connsiteY6" fmla="*/ 63542 h 104942"/>
                <a:gd name="connsiteX7" fmla="*/ 128016 w 156874"/>
                <a:gd name="connsiteY7" fmla="*/ 20958 h 104942"/>
                <a:gd name="connsiteX8" fmla="*/ 155448 w 156874"/>
                <a:gd name="connsiteY8" fmla="*/ 2670 h 104942"/>
                <a:gd name="connsiteX9" fmla="*/ 118872 w 156874"/>
                <a:gd name="connsiteY9" fmla="*/ 11814 h 104942"/>
                <a:gd name="connsiteX10" fmla="*/ 91440 w 156874"/>
                <a:gd name="connsiteY10" fmla="*/ 11814 h 104942"/>
                <a:gd name="connsiteX0" fmla="*/ 91440 w 128171"/>
                <a:gd name="connsiteY0" fmla="*/ 11814 h 104942"/>
                <a:gd name="connsiteX1" fmla="*/ 45720 w 128171"/>
                <a:gd name="connsiteY1" fmla="*/ 2670 h 104942"/>
                <a:gd name="connsiteX2" fmla="*/ 27432 w 128171"/>
                <a:gd name="connsiteY2" fmla="*/ 57534 h 104942"/>
                <a:gd name="connsiteX3" fmla="*/ 0 w 128171"/>
                <a:gd name="connsiteY3" fmla="*/ 66678 h 104942"/>
                <a:gd name="connsiteX4" fmla="*/ 9144 w 128171"/>
                <a:gd name="connsiteY4" fmla="*/ 94110 h 104942"/>
                <a:gd name="connsiteX5" fmla="*/ 36576 w 128171"/>
                <a:gd name="connsiteY5" fmla="*/ 103254 h 104942"/>
                <a:gd name="connsiteX6" fmla="*/ 100733 w 128171"/>
                <a:gd name="connsiteY6" fmla="*/ 63542 h 104942"/>
                <a:gd name="connsiteX7" fmla="*/ 128016 w 128171"/>
                <a:gd name="connsiteY7" fmla="*/ 20958 h 104942"/>
                <a:gd name="connsiteX8" fmla="*/ 82733 w 128171"/>
                <a:gd name="connsiteY8" fmla="*/ 60409 h 104942"/>
                <a:gd name="connsiteX9" fmla="*/ 118872 w 128171"/>
                <a:gd name="connsiteY9" fmla="*/ 11814 h 104942"/>
                <a:gd name="connsiteX10" fmla="*/ 91440 w 128171"/>
                <a:gd name="connsiteY10" fmla="*/ 11814 h 104942"/>
                <a:gd name="connsiteX0" fmla="*/ 91440 w 128171"/>
                <a:gd name="connsiteY0" fmla="*/ 1093 h 94221"/>
                <a:gd name="connsiteX1" fmla="*/ 58495 w 128171"/>
                <a:gd name="connsiteY1" fmla="*/ 19622 h 94221"/>
                <a:gd name="connsiteX2" fmla="*/ 27432 w 128171"/>
                <a:gd name="connsiteY2" fmla="*/ 46813 h 94221"/>
                <a:gd name="connsiteX3" fmla="*/ 0 w 128171"/>
                <a:gd name="connsiteY3" fmla="*/ 55957 h 94221"/>
                <a:gd name="connsiteX4" fmla="*/ 9144 w 128171"/>
                <a:gd name="connsiteY4" fmla="*/ 83389 h 94221"/>
                <a:gd name="connsiteX5" fmla="*/ 36576 w 128171"/>
                <a:gd name="connsiteY5" fmla="*/ 92533 h 94221"/>
                <a:gd name="connsiteX6" fmla="*/ 100733 w 128171"/>
                <a:gd name="connsiteY6" fmla="*/ 52821 h 94221"/>
                <a:gd name="connsiteX7" fmla="*/ 128016 w 128171"/>
                <a:gd name="connsiteY7" fmla="*/ 10237 h 94221"/>
                <a:gd name="connsiteX8" fmla="*/ 82733 w 128171"/>
                <a:gd name="connsiteY8" fmla="*/ 49688 h 94221"/>
                <a:gd name="connsiteX9" fmla="*/ 118872 w 128171"/>
                <a:gd name="connsiteY9" fmla="*/ 1093 h 94221"/>
                <a:gd name="connsiteX10" fmla="*/ 91440 w 128171"/>
                <a:gd name="connsiteY10" fmla="*/ 1093 h 94221"/>
                <a:gd name="connsiteX0" fmla="*/ 91470 w 128201"/>
                <a:gd name="connsiteY0" fmla="*/ 1093 h 83563"/>
                <a:gd name="connsiteX1" fmla="*/ 58525 w 128201"/>
                <a:gd name="connsiteY1" fmla="*/ 19622 h 83563"/>
                <a:gd name="connsiteX2" fmla="*/ 27462 w 128201"/>
                <a:gd name="connsiteY2" fmla="*/ 46813 h 83563"/>
                <a:gd name="connsiteX3" fmla="*/ 30 w 128201"/>
                <a:gd name="connsiteY3" fmla="*/ 55957 h 83563"/>
                <a:gd name="connsiteX4" fmla="*/ 9174 w 128201"/>
                <a:gd name="connsiteY4" fmla="*/ 83389 h 83563"/>
                <a:gd name="connsiteX5" fmla="*/ 91952 w 128201"/>
                <a:gd name="connsiteY5" fmla="*/ 66982 h 83563"/>
                <a:gd name="connsiteX6" fmla="*/ 100763 w 128201"/>
                <a:gd name="connsiteY6" fmla="*/ 52821 h 83563"/>
                <a:gd name="connsiteX7" fmla="*/ 128046 w 128201"/>
                <a:gd name="connsiteY7" fmla="*/ 10237 h 83563"/>
                <a:gd name="connsiteX8" fmla="*/ 82763 w 128201"/>
                <a:gd name="connsiteY8" fmla="*/ 49688 h 83563"/>
                <a:gd name="connsiteX9" fmla="*/ 118902 w 128201"/>
                <a:gd name="connsiteY9" fmla="*/ 1093 h 83563"/>
                <a:gd name="connsiteX10" fmla="*/ 91470 w 128201"/>
                <a:gd name="connsiteY10" fmla="*/ 1093 h 8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01" h="83563">
                  <a:moveTo>
                    <a:pt x="91470" y="1093"/>
                  </a:moveTo>
                  <a:cubicBezTo>
                    <a:pt x="81407" y="4181"/>
                    <a:pt x="71172" y="10589"/>
                    <a:pt x="58525" y="19622"/>
                  </a:cubicBezTo>
                  <a:cubicBezTo>
                    <a:pt x="42838" y="30827"/>
                    <a:pt x="37211" y="40757"/>
                    <a:pt x="27462" y="46813"/>
                  </a:cubicBezTo>
                  <a:cubicBezTo>
                    <a:pt x="17713" y="52869"/>
                    <a:pt x="9174" y="52909"/>
                    <a:pt x="30" y="55957"/>
                  </a:cubicBezTo>
                  <a:cubicBezTo>
                    <a:pt x="3078" y="65101"/>
                    <a:pt x="-6146" y="81552"/>
                    <a:pt x="9174" y="83389"/>
                  </a:cubicBezTo>
                  <a:cubicBezTo>
                    <a:pt x="24494" y="85226"/>
                    <a:pt x="76687" y="72077"/>
                    <a:pt x="91952" y="66982"/>
                  </a:cubicBezTo>
                  <a:cubicBezTo>
                    <a:pt x="107217" y="61887"/>
                    <a:pt x="73331" y="55869"/>
                    <a:pt x="100763" y="52821"/>
                  </a:cubicBezTo>
                  <a:cubicBezTo>
                    <a:pt x="89639" y="19448"/>
                    <a:pt x="131046" y="10759"/>
                    <a:pt x="128046" y="10237"/>
                  </a:cubicBezTo>
                  <a:cubicBezTo>
                    <a:pt x="125046" y="9715"/>
                    <a:pt x="90534" y="57459"/>
                    <a:pt x="82763" y="49688"/>
                  </a:cubicBezTo>
                  <a:cubicBezTo>
                    <a:pt x="73877" y="40802"/>
                    <a:pt x="131372" y="-466"/>
                    <a:pt x="118902" y="1093"/>
                  </a:cubicBezTo>
                  <a:cubicBezTo>
                    <a:pt x="106804" y="2605"/>
                    <a:pt x="101533" y="-1995"/>
                    <a:pt x="91470" y="109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73" name="Freeform: Shape 272">
              <a:extLst>
                <a:ext uri="{FF2B5EF4-FFF2-40B4-BE49-F238E27FC236}">
                  <a16:creationId xmlns:a16="http://schemas.microsoft.com/office/drawing/2014/main" xmlns="" id="{91FF89BA-3F6C-4B17-BBE9-516B43CA82E9}"/>
                </a:ext>
              </a:extLst>
            </p:cNvPr>
            <p:cNvSpPr/>
            <p:nvPr/>
          </p:nvSpPr>
          <p:spPr>
            <a:xfrm rot="9098979">
              <a:off x="7436414" y="3003510"/>
              <a:ext cx="90351" cy="5889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 name="connsiteX0" fmla="*/ 91440 w 156874"/>
                <a:gd name="connsiteY0" fmla="*/ 11814 h 104942"/>
                <a:gd name="connsiteX1" fmla="*/ 45720 w 156874"/>
                <a:gd name="connsiteY1" fmla="*/ 2670 h 104942"/>
                <a:gd name="connsiteX2" fmla="*/ 27432 w 156874"/>
                <a:gd name="connsiteY2" fmla="*/ 57534 h 104942"/>
                <a:gd name="connsiteX3" fmla="*/ 0 w 156874"/>
                <a:gd name="connsiteY3" fmla="*/ 66678 h 104942"/>
                <a:gd name="connsiteX4" fmla="*/ 9144 w 156874"/>
                <a:gd name="connsiteY4" fmla="*/ 94110 h 104942"/>
                <a:gd name="connsiteX5" fmla="*/ 36576 w 156874"/>
                <a:gd name="connsiteY5" fmla="*/ 103254 h 104942"/>
                <a:gd name="connsiteX6" fmla="*/ 100733 w 156874"/>
                <a:gd name="connsiteY6" fmla="*/ 63542 h 104942"/>
                <a:gd name="connsiteX7" fmla="*/ 128016 w 156874"/>
                <a:gd name="connsiteY7" fmla="*/ 20958 h 104942"/>
                <a:gd name="connsiteX8" fmla="*/ 155448 w 156874"/>
                <a:gd name="connsiteY8" fmla="*/ 2670 h 104942"/>
                <a:gd name="connsiteX9" fmla="*/ 118872 w 156874"/>
                <a:gd name="connsiteY9" fmla="*/ 11814 h 104942"/>
                <a:gd name="connsiteX10" fmla="*/ 91440 w 156874"/>
                <a:gd name="connsiteY10" fmla="*/ 11814 h 104942"/>
                <a:gd name="connsiteX0" fmla="*/ 91440 w 128171"/>
                <a:gd name="connsiteY0" fmla="*/ 11814 h 104942"/>
                <a:gd name="connsiteX1" fmla="*/ 45720 w 128171"/>
                <a:gd name="connsiteY1" fmla="*/ 2670 h 104942"/>
                <a:gd name="connsiteX2" fmla="*/ 27432 w 128171"/>
                <a:gd name="connsiteY2" fmla="*/ 57534 h 104942"/>
                <a:gd name="connsiteX3" fmla="*/ 0 w 128171"/>
                <a:gd name="connsiteY3" fmla="*/ 66678 h 104942"/>
                <a:gd name="connsiteX4" fmla="*/ 9144 w 128171"/>
                <a:gd name="connsiteY4" fmla="*/ 94110 h 104942"/>
                <a:gd name="connsiteX5" fmla="*/ 36576 w 128171"/>
                <a:gd name="connsiteY5" fmla="*/ 103254 h 104942"/>
                <a:gd name="connsiteX6" fmla="*/ 100733 w 128171"/>
                <a:gd name="connsiteY6" fmla="*/ 63542 h 104942"/>
                <a:gd name="connsiteX7" fmla="*/ 128016 w 128171"/>
                <a:gd name="connsiteY7" fmla="*/ 20958 h 104942"/>
                <a:gd name="connsiteX8" fmla="*/ 82733 w 128171"/>
                <a:gd name="connsiteY8" fmla="*/ 60409 h 104942"/>
                <a:gd name="connsiteX9" fmla="*/ 118872 w 128171"/>
                <a:gd name="connsiteY9" fmla="*/ 11814 h 104942"/>
                <a:gd name="connsiteX10" fmla="*/ 91440 w 128171"/>
                <a:gd name="connsiteY10" fmla="*/ 11814 h 104942"/>
                <a:gd name="connsiteX0" fmla="*/ 91440 w 128171"/>
                <a:gd name="connsiteY0" fmla="*/ 1093 h 94221"/>
                <a:gd name="connsiteX1" fmla="*/ 58495 w 128171"/>
                <a:gd name="connsiteY1" fmla="*/ 19622 h 94221"/>
                <a:gd name="connsiteX2" fmla="*/ 27432 w 128171"/>
                <a:gd name="connsiteY2" fmla="*/ 46813 h 94221"/>
                <a:gd name="connsiteX3" fmla="*/ 0 w 128171"/>
                <a:gd name="connsiteY3" fmla="*/ 55957 h 94221"/>
                <a:gd name="connsiteX4" fmla="*/ 9144 w 128171"/>
                <a:gd name="connsiteY4" fmla="*/ 83389 h 94221"/>
                <a:gd name="connsiteX5" fmla="*/ 36576 w 128171"/>
                <a:gd name="connsiteY5" fmla="*/ 92533 h 94221"/>
                <a:gd name="connsiteX6" fmla="*/ 100733 w 128171"/>
                <a:gd name="connsiteY6" fmla="*/ 52821 h 94221"/>
                <a:gd name="connsiteX7" fmla="*/ 128016 w 128171"/>
                <a:gd name="connsiteY7" fmla="*/ 10237 h 94221"/>
                <a:gd name="connsiteX8" fmla="*/ 82733 w 128171"/>
                <a:gd name="connsiteY8" fmla="*/ 49688 h 94221"/>
                <a:gd name="connsiteX9" fmla="*/ 118872 w 128171"/>
                <a:gd name="connsiteY9" fmla="*/ 1093 h 94221"/>
                <a:gd name="connsiteX10" fmla="*/ 91440 w 128171"/>
                <a:gd name="connsiteY10" fmla="*/ 1093 h 94221"/>
                <a:gd name="connsiteX0" fmla="*/ 91470 w 128201"/>
                <a:gd name="connsiteY0" fmla="*/ 1093 h 83563"/>
                <a:gd name="connsiteX1" fmla="*/ 58525 w 128201"/>
                <a:gd name="connsiteY1" fmla="*/ 19622 h 83563"/>
                <a:gd name="connsiteX2" fmla="*/ 27462 w 128201"/>
                <a:gd name="connsiteY2" fmla="*/ 46813 h 83563"/>
                <a:gd name="connsiteX3" fmla="*/ 30 w 128201"/>
                <a:gd name="connsiteY3" fmla="*/ 55957 h 83563"/>
                <a:gd name="connsiteX4" fmla="*/ 9174 w 128201"/>
                <a:gd name="connsiteY4" fmla="*/ 83389 h 83563"/>
                <a:gd name="connsiteX5" fmla="*/ 91952 w 128201"/>
                <a:gd name="connsiteY5" fmla="*/ 66982 h 83563"/>
                <a:gd name="connsiteX6" fmla="*/ 100763 w 128201"/>
                <a:gd name="connsiteY6" fmla="*/ 52821 h 83563"/>
                <a:gd name="connsiteX7" fmla="*/ 128046 w 128201"/>
                <a:gd name="connsiteY7" fmla="*/ 10237 h 83563"/>
                <a:gd name="connsiteX8" fmla="*/ 82763 w 128201"/>
                <a:gd name="connsiteY8" fmla="*/ 49688 h 83563"/>
                <a:gd name="connsiteX9" fmla="*/ 118902 w 128201"/>
                <a:gd name="connsiteY9" fmla="*/ 1093 h 83563"/>
                <a:gd name="connsiteX10" fmla="*/ 91470 w 128201"/>
                <a:gd name="connsiteY10" fmla="*/ 1093 h 8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01" h="83563">
                  <a:moveTo>
                    <a:pt x="91470" y="1093"/>
                  </a:moveTo>
                  <a:cubicBezTo>
                    <a:pt x="81407" y="4181"/>
                    <a:pt x="71172" y="10589"/>
                    <a:pt x="58525" y="19622"/>
                  </a:cubicBezTo>
                  <a:cubicBezTo>
                    <a:pt x="42838" y="30827"/>
                    <a:pt x="37211" y="40757"/>
                    <a:pt x="27462" y="46813"/>
                  </a:cubicBezTo>
                  <a:cubicBezTo>
                    <a:pt x="17713" y="52869"/>
                    <a:pt x="9174" y="52909"/>
                    <a:pt x="30" y="55957"/>
                  </a:cubicBezTo>
                  <a:cubicBezTo>
                    <a:pt x="3078" y="65101"/>
                    <a:pt x="-6146" y="81552"/>
                    <a:pt x="9174" y="83389"/>
                  </a:cubicBezTo>
                  <a:cubicBezTo>
                    <a:pt x="24494" y="85226"/>
                    <a:pt x="76687" y="72077"/>
                    <a:pt x="91952" y="66982"/>
                  </a:cubicBezTo>
                  <a:cubicBezTo>
                    <a:pt x="107217" y="61887"/>
                    <a:pt x="73331" y="55869"/>
                    <a:pt x="100763" y="52821"/>
                  </a:cubicBezTo>
                  <a:cubicBezTo>
                    <a:pt x="89639" y="19448"/>
                    <a:pt x="131046" y="10759"/>
                    <a:pt x="128046" y="10237"/>
                  </a:cubicBezTo>
                  <a:cubicBezTo>
                    <a:pt x="125046" y="9715"/>
                    <a:pt x="90534" y="57459"/>
                    <a:pt x="82763" y="49688"/>
                  </a:cubicBezTo>
                  <a:cubicBezTo>
                    <a:pt x="73877" y="40802"/>
                    <a:pt x="131372" y="-466"/>
                    <a:pt x="118902" y="1093"/>
                  </a:cubicBezTo>
                  <a:cubicBezTo>
                    <a:pt x="106804" y="2605"/>
                    <a:pt x="101533" y="-1995"/>
                    <a:pt x="91470" y="109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74" name="Freeform: Shape 273">
              <a:extLst>
                <a:ext uri="{FF2B5EF4-FFF2-40B4-BE49-F238E27FC236}">
                  <a16:creationId xmlns:a16="http://schemas.microsoft.com/office/drawing/2014/main" xmlns="" id="{8EEAFCD6-6B80-4257-8297-EE06C6FA6475}"/>
                </a:ext>
              </a:extLst>
            </p:cNvPr>
            <p:cNvSpPr/>
            <p:nvPr/>
          </p:nvSpPr>
          <p:spPr>
            <a:xfrm rot="2308165">
              <a:off x="7309036" y="2911168"/>
              <a:ext cx="78904" cy="6614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75" name="Freeform: Shape 274">
              <a:extLst>
                <a:ext uri="{FF2B5EF4-FFF2-40B4-BE49-F238E27FC236}">
                  <a16:creationId xmlns:a16="http://schemas.microsoft.com/office/drawing/2014/main" xmlns="" id="{AA8D2BDC-825B-4CD4-A48E-FC485B68F1E7}"/>
                </a:ext>
              </a:extLst>
            </p:cNvPr>
            <p:cNvSpPr/>
            <p:nvPr/>
          </p:nvSpPr>
          <p:spPr>
            <a:xfrm rot="9098979">
              <a:off x="7159054" y="2604188"/>
              <a:ext cx="90351" cy="5889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 name="connsiteX0" fmla="*/ 91440 w 156874"/>
                <a:gd name="connsiteY0" fmla="*/ 11814 h 104942"/>
                <a:gd name="connsiteX1" fmla="*/ 45720 w 156874"/>
                <a:gd name="connsiteY1" fmla="*/ 2670 h 104942"/>
                <a:gd name="connsiteX2" fmla="*/ 27432 w 156874"/>
                <a:gd name="connsiteY2" fmla="*/ 57534 h 104942"/>
                <a:gd name="connsiteX3" fmla="*/ 0 w 156874"/>
                <a:gd name="connsiteY3" fmla="*/ 66678 h 104942"/>
                <a:gd name="connsiteX4" fmla="*/ 9144 w 156874"/>
                <a:gd name="connsiteY4" fmla="*/ 94110 h 104942"/>
                <a:gd name="connsiteX5" fmla="*/ 36576 w 156874"/>
                <a:gd name="connsiteY5" fmla="*/ 103254 h 104942"/>
                <a:gd name="connsiteX6" fmla="*/ 100733 w 156874"/>
                <a:gd name="connsiteY6" fmla="*/ 63542 h 104942"/>
                <a:gd name="connsiteX7" fmla="*/ 128016 w 156874"/>
                <a:gd name="connsiteY7" fmla="*/ 20958 h 104942"/>
                <a:gd name="connsiteX8" fmla="*/ 155448 w 156874"/>
                <a:gd name="connsiteY8" fmla="*/ 2670 h 104942"/>
                <a:gd name="connsiteX9" fmla="*/ 118872 w 156874"/>
                <a:gd name="connsiteY9" fmla="*/ 11814 h 104942"/>
                <a:gd name="connsiteX10" fmla="*/ 91440 w 156874"/>
                <a:gd name="connsiteY10" fmla="*/ 11814 h 104942"/>
                <a:gd name="connsiteX0" fmla="*/ 91440 w 128171"/>
                <a:gd name="connsiteY0" fmla="*/ 11814 h 104942"/>
                <a:gd name="connsiteX1" fmla="*/ 45720 w 128171"/>
                <a:gd name="connsiteY1" fmla="*/ 2670 h 104942"/>
                <a:gd name="connsiteX2" fmla="*/ 27432 w 128171"/>
                <a:gd name="connsiteY2" fmla="*/ 57534 h 104942"/>
                <a:gd name="connsiteX3" fmla="*/ 0 w 128171"/>
                <a:gd name="connsiteY3" fmla="*/ 66678 h 104942"/>
                <a:gd name="connsiteX4" fmla="*/ 9144 w 128171"/>
                <a:gd name="connsiteY4" fmla="*/ 94110 h 104942"/>
                <a:gd name="connsiteX5" fmla="*/ 36576 w 128171"/>
                <a:gd name="connsiteY5" fmla="*/ 103254 h 104942"/>
                <a:gd name="connsiteX6" fmla="*/ 100733 w 128171"/>
                <a:gd name="connsiteY6" fmla="*/ 63542 h 104942"/>
                <a:gd name="connsiteX7" fmla="*/ 128016 w 128171"/>
                <a:gd name="connsiteY7" fmla="*/ 20958 h 104942"/>
                <a:gd name="connsiteX8" fmla="*/ 82733 w 128171"/>
                <a:gd name="connsiteY8" fmla="*/ 60409 h 104942"/>
                <a:gd name="connsiteX9" fmla="*/ 118872 w 128171"/>
                <a:gd name="connsiteY9" fmla="*/ 11814 h 104942"/>
                <a:gd name="connsiteX10" fmla="*/ 91440 w 128171"/>
                <a:gd name="connsiteY10" fmla="*/ 11814 h 104942"/>
                <a:gd name="connsiteX0" fmla="*/ 91440 w 128171"/>
                <a:gd name="connsiteY0" fmla="*/ 1093 h 94221"/>
                <a:gd name="connsiteX1" fmla="*/ 58495 w 128171"/>
                <a:gd name="connsiteY1" fmla="*/ 19622 h 94221"/>
                <a:gd name="connsiteX2" fmla="*/ 27432 w 128171"/>
                <a:gd name="connsiteY2" fmla="*/ 46813 h 94221"/>
                <a:gd name="connsiteX3" fmla="*/ 0 w 128171"/>
                <a:gd name="connsiteY3" fmla="*/ 55957 h 94221"/>
                <a:gd name="connsiteX4" fmla="*/ 9144 w 128171"/>
                <a:gd name="connsiteY4" fmla="*/ 83389 h 94221"/>
                <a:gd name="connsiteX5" fmla="*/ 36576 w 128171"/>
                <a:gd name="connsiteY5" fmla="*/ 92533 h 94221"/>
                <a:gd name="connsiteX6" fmla="*/ 100733 w 128171"/>
                <a:gd name="connsiteY6" fmla="*/ 52821 h 94221"/>
                <a:gd name="connsiteX7" fmla="*/ 128016 w 128171"/>
                <a:gd name="connsiteY7" fmla="*/ 10237 h 94221"/>
                <a:gd name="connsiteX8" fmla="*/ 82733 w 128171"/>
                <a:gd name="connsiteY8" fmla="*/ 49688 h 94221"/>
                <a:gd name="connsiteX9" fmla="*/ 118872 w 128171"/>
                <a:gd name="connsiteY9" fmla="*/ 1093 h 94221"/>
                <a:gd name="connsiteX10" fmla="*/ 91440 w 128171"/>
                <a:gd name="connsiteY10" fmla="*/ 1093 h 94221"/>
                <a:gd name="connsiteX0" fmla="*/ 91470 w 128201"/>
                <a:gd name="connsiteY0" fmla="*/ 1093 h 83563"/>
                <a:gd name="connsiteX1" fmla="*/ 58525 w 128201"/>
                <a:gd name="connsiteY1" fmla="*/ 19622 h 83563"/>
                <a:gd name="connsiteX2" fmla="*/ 27462 w 128201"/>
                <a:gd name="connsiteY2" fmla="*/ 46813 h 83563"/>
                <a:gd name="connsiteX3" fmla="*/ 30 w 128201"/>
                <a:gd name="connsiteY3" fmla="*/ 55957 h 83563"/>
                <a:gd name="connsiteX4" fmla="*/ 9174 w 128201"/>
                <a:gd name="connsiteY4" fmla="*/ 83389 h 83563"/>
                <a:gd name="connsiteX5" fmla="*/ 91952 w 128201"/>
                <a:gd name="connsiteY5" fmla="*/ 66982 h 83563"/>
                <a:gd name="connsiteX6" fmla="*/ 100763 w 128201"/>
                <a:gd name="connsiteY6" fmla="*/ 52821 h 83563"/>
                <a:gd name="connsiteX7" fmla="*/ 128046 w 128201"/>
                <a:gd name="connsiteY7" fmla="*/ 10237 h 83563"/>
                <a:gd name="connsiteX8" fmla="*/ 82763 w 128201"/>
                <a:gd name="connsiteY8" fmla="*/ 49688 h 83563"/>
                <a:gd name="connsiteX9" fmla="*/ 118902 w 128201"/>
                <a:gd name="connsiteY9" fmla="*/ 1093 h 83563"/>
                <a:gd name="connsiteX10" fmla="*/ 91470 w 128201"/>
                <a:gd name="connsiteY10" fmla="*/ 1093 h 8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01" h="83563">
                  <a:moveTo>
                    <a:pt x="91470" y="1093"/>
                  </a:moveTo>
                  <a:cubicBezTo>
                    <a:pt x="81407" y="4181"/>
                    <a:pt x="71172" y="10589"/>
                    <a:pt x="58525" y="19622"/>
                  </a:cubicBezTo>
                  <a:cubicBezTo>
                    <a:pt x="42838" y="30827"/>
                    <a:pt x="37211" y="40757"/>
                    <a:pt x="27462" y="46813"/>
                  </a:cubicBezTo>
                  <a:cubicBezTo>
                    <a:pt x="17713" y="52869"/>
                    <a:pt x="9174" y="52909"/>
                    <a:pt x="30" y="55957"/>
                  </a:cubicBezTo>
                  <a:cubicBezTo>
                    <a:pt x="3078" y="65101"/>
                    <a:pt x="-6146" y="81552"/>
                    <a:pt x="9174" y="83389"/>
                  </a:cubicBezTo>
                  <a:cubicBezTo>
                    <a:pt x="24494" y="85226"/>
                    <a:pt x="76687" y="72077"/>
                    <a:pt x="91952" y="66982"/>
                  </a:cubicBezTo>
                  <a:cubicBezTo>
                    <a:pt x="107217" y="61887"/>
                    <a:pt x="73331" y="55869"/>
                    <a:pt x="100763" y="52821"/>
                  </a:cubicBezTo>
                  <a:cubicBezTo>
                    <a:pt x="89639" y="19448"/>
                    <a:pt x="131046" y="10759"/>
                    <a:pt x="128046" y="10237"/>
                  </a:cubicBezTo>
                  <a:cubicBezTo>
                    <a:pt x="125046" y="9715"/>
                    <a:pt x="90534" y="57459"/>
                    <a:pt x="82763" y="49688"/>
                  </a:cubicBezTo>
                  <a:cubicBezTo>
                    <a:pt x="73877" y="40802"/>
                    <a:pt x="131372" y="-466"/>
                    <a:pt x="118902" y="1093"/>
                  </a:cubicBezTo>
                  <a:cubicBezTo>
                    <a:pt x="106804" y="2605"/>
                    <a:pt x="101533" y="-1995"/>
                    <a:pt x="91470" y="109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76" name="Freeform: Shape 275">
              <a:extLst>
                <a:ext uri="{FF2B5EF4-FFF2-40B4-BE49-F238E27FC236}">
                  <a16:creationId xmlns:a16="http://schemas.microsoft.com/office/drawing/2014/main" xmlns="" id="{63B0F4C1-5481-4FCD-BAC9-AE9C41A638FB}"/>
                </a:ext>
              </a:extLst>
            </p:cNvPr>
            <p:cNvSpPr/>
            <p:nvPr/>
          </p:nvSpPr>
          <p:spPr>
            <a:xfrm rot="9098979">
              <a:off x="7664057" y="2495863"/>
              <a:ext cx="64669" cy="72750"/>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 name="connsiteX0" fmla="*/ 91440 w 156874"/>
                <a:gd name="connsiteY0" fmla="*/ 11814 h 104942"/>
                <a:gd name="connsiteX1" fmla="*/ 45720 w 156874"/>
                <a:gd name="connsiteY1" fmla="*/ 2670 h 104942"/>
                <a:gd name="connsiteX2" fmla="*/ 27432 w 156874"/>
                <a:gd name="connsiteY2" fmla="*/ 57534 h 104942"/>
                <a:gd name="connsiteX3" fmla="*/ 0 w 156874"/>
                <a:gd name="connsiteY3" fmla="*/ 66678 h 104942"/>
                <a:gd name="connsiteX4" fmla="*/ 9144 w 156874"/>
                <a:gd name="connsiteY4" fmla="*/ 94110 h 104942"/>
                <a:gd name="connsiteX5" fmla="*/ 36576 w 156874"/>
                <a:gd name="connsiteY5" fmla="*/ 103254 h 104942"/>
                <a:gd name="connsiteX6" fmla="*/ 100733 w 156874"/>
                <a:gd name="connsiteY6" fmla="*/ 63542 h 104942"/>
                <a:gd name="connsiteX7" fmla="*/ 128016 w 156874"/>
                <a:gd name="connsiteY7" fmla="*/ 20958 h 104942"/>
                <a:gd name="connsiteX8" fmla="*/ 155448 w 156874"/>
                <a:gd name="connsiteY8" fmla="*/ 2670 h 104942"/>
                <a:gd name="connsiteX9" fmla="*/ 118872 w 156874"/>
                <a:gd name="connsiteY9" fmla="*/ 11814 h 104942"/>
                <a:gd name="connsiteX10" fmla="*/ 91440 w 156874"/>
                <a:gd name="connsiteY10" fmla="*/ 11814 h 104942"/>
                <a:gd name="connsiteX0" fmla="*/ 91440 w 128171"/>
                <a:gd name="connsiteY0" fmla="*/ 11814 h 104942"/>
                <a:gd name="connsiteX1" fmla="*/ 45720 w 128171"/>
                <a:gd name="connsiteY1" fmla="*/ 2670 h 104942"/>
                <a:gd name="connsiteX2" fmla="*/ 27432 w 128171"/>
                <a:gd name="connsiteY2" fmla="*/ 57534 h 104942"/>
                <a:gd name="connsiteX3" fmla="*/ 0 w 128171"/>
                <a:gd name="connsiteY3" fmla="*/ 66678 h 104942"/>
                <a:gd name="connsiteX4" fmla="*/ 9144 w 128171"/>
                <a:gd name="connsiteY4" fmla="*/ 94110 h 104942"/>
                <a:gd name="connsiteX5" fmla="*/ 36576 w 128171"/>
                <a:gd name="connsiteY5" fmla="*/ 103254 h 104942"/>
                <a:gd name="connsiteX6" fmla="*/ 100733 w 128171"/>
                <a:gd name="connsiteY6" fmla="*/ 63542 h 104942"/>
                <a:gd name="connsiteX7" fmla="*/ 128016 w 128171"/>
                <a:gd name="connsiteY7" fmla="*/ 20958 h 104942"/>
                <a:gd name="connsiteX8" fmla="*/ 82733 w 128171"/>
                <a:gd name="connsiteY8" fmla="*/ 60409 h 104942"/>
                <a:gd name="connsiteX9" fmla="*/ 118872 w 128171"/>
                <a:gd name="connsiteY9" fmla="*/ 11814 h 104942"/>
                <a:gd name="connsiteX10" fmla="*/ 91440 w 128171"/>
                <a:gd name="connsiteY10" fmla="*/ 11814 h 104942"/>
                <a:gd name="connsiteX0" fmla="*/ 91440 w 128171"/>
                <a:gd name="connsiteY0" fmla="*/ 1093 h 94221"/>
                <a:gd name="connsiteX1" fmla="*/ 58495 w 128171"/>
                <a:gd name="connsiteY1" fmla="*/ 19622 h 94221"/>
                <a:gd name="connsiteX2" fmla="*/ 27432 w 128171"/>
                <a:gd name="connsiteY2" fmla="*/ 46813 h 94221"/>
                <a:gd name="connsiteX3" fmla="*/ 0 w 128171"/>
                <a:gd name="connsiteY3" fmla="*/ 55957 h 94221"/>
                <a:gd name="connsiteX4" fmla="*/ 9144 w 128171"/>
                <a:gd name="connsiteY4" fmla="*/ 83389 h 94221"/>
                <a:gd name="connsiteX5" fmla="*/ 36576 w 128171"/>
                <a:gd name="connsiteY5" fmla="*/ 92533 h 94221"/>
                <a:gd name="connsiteX6" fmla="*/ 100733 w 128171"/>
                <a:gd name="connsiteY6" fmla="*/ 52821 h 94221"/>
                <a:gd name="connsiteX7" fmla="*/ 128016 w 128171"/>
                <a:gd name="connsiteY7" fmla="*/ 10237 h 94221"/>
                <a:gd name="connsiteX8" fmla="*/ 82733 w 128171"/>
                <a:gd name="connsiteY8" fmla="*/ 49688 h 94221"/>
                <a:gd name="connsiteX9" fmla="*/ 118872 w 128171"/>
                <a:gd name="connsiteY9" fmla="*/ 1093 h 94221"/>
                <a:gd name="connsiteX10" fmla="*/ 91440 w 128171"/>
                <a:gd name="connsiteY10" fmla="*/ 1093 h 94221"/>
                <a:gd name="connsiteX0" fmla="*/ 91470 w 128201"/>
                <a:gd name="connsiteY0" fmla="*/ 1093 h 83563"/>
                <a:gd name="connsiteX1" fmla="*/ 58525 w 128201"/>
                <a:gd name="connsiteY1" fmla="*/ 19622 h 83563"/>
                <a:gd name="connsiteX2" fmla="*/ 27462 w 128201"/>
                <a:gd name="connsiteY2" fmla="*/ 46813 h 83563"/>
                <a:gd name="connsiteX3" fmla="*/ 30 w 128201"/>
                <a:gd name="connsiteY3" fmla="*/ 55957 h 83563"/>
                <a:gd name="connsiteX4" fmla="*/ 9174 w 128201"/>
                <a:gd name="connsiteY4" fmla="*/ 83389 h 83563"/>
                <a:gd name="connsiteX5" fmla="*/ 91952 w 128201"/>
                <a:gd name="connsiteY5" fmla="*/ 66982 h 83563"/>
                <a:gd name="connsiteX6" fmla="*/ 100763 w 128201"/>
                <a:gd name="connsiteY6" fmla="*/ 52821 h 83563"/>
                <a:gd name="connsiteX7" fmla="*/ 128046 w 128201"/>
                <a:gd name="connsiteY7" fmla="*/ 10237 h 83563"/>
                <a:gd name="connsiteX8" fmla="*/ 82763 w 128201"/>
                <a:gd name="connsiteY8" fmla="*/ 49688 h 83563"/>
                <a:gd name="connsiteX9" fmla="*/ 118902 w 128201"/>
                <a:gd name="connsiteY9" fmla="*/ 1093 h 83563"/>
                <a:gd name="connsiteX10" fmla="*/ 91470 w 128201"/>
                <a:gd name="connsiteY10" fmla="*/ 1093 h 8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01" h="83563">
                  <a:moveTo>
                    <a:pt x="91470" y="1093"/>
                  </a:moveTo>
                  <a:cubicBezTo>
                    <a:pt x="81407" y="4181"/>
                    <a:pt x="71172" y="10589"/>
                    <a:pt x="58525" y="19622"/>
                  </a:cubicBezTo>
                  <a:cubicBezTo>
                    <a:pt x="42838" y="30827"/>
                    <a:pt x="37211" y="40757"/>
                    <a:pt x="27462" y="46813"/>
                  </a:cubicBezTo>
                  <a:cubicBezTo>
                    <a:pt x="17713" y="52869"/>
                    <a:pt x="9174" y="52909"/>
                    <a:pt x="30" y="55957"/>
                  </a:cubicBezTo>
                  <a:cubicBezTo>
                    <a:pt x="3078" y="65101"/>
                    <a:pt x="-6146" y="81552"/>
                    <a:pt x="9174" y="83389"/>
                  </a:cubicBezTo>
                  <a:cubicBezTo>
                    <a:pt x="24494" y="85226"/>
                    <a:pt x="76687" y="72077"/>
                    <a:pt x="91952" y="66982"/>
                  </a:cubicBezTo>
                  <a:cubicBezTo>
                    <a:pt x="107217" y="61887"/>
                    <a:pt x="73331" y="55869"/>
                    <a:pt x="100763" y="52821"/>
                  </a:cubicBezTo>
                  <a:cubicBezTo>
                    <a:pt x="89639" y="19448"/>
                    <a:pt x="131046" y="10759"/>
                    <a:pt x="128046" y="10237"/>
                  </a:cubicBezTo>
                  <a:cubicBezTo>
                    <a:pt x="125046" y="9715"/>
                    <a:pt x="90534" y="57459"/>
                    <a:pt x="82763" y="49688"/>
                  </a:cubicBezTo>
                  <a:cubicBezTo>
                    <a:pt x="73877" y="40802"/>
                    <a:pt x="131372" y="-466"/>
                    <a:pt x="118902" y="1093"/>
                  </a:cubicBezTo>
                  <a:cubicBezTo>
                    <a:pt x="106804" y="2605"/>
                    <a:pt x="101533" y="-1995"/>
                    <a:pt x="91470" y="109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77" name="Freeform: Shape 276">
              <a:extLst>
                <a:ext uri="{FF2B5EF4-FFF2-40B4-BE49-F238E27FC236}">
                  <a16:creationId xmlns:a16="http://schemas.microsoft.com/office/drawing/2014/main" xmlns="" id="{8998BFA0-8BE1-4777-920E-38FD1454DEF0}"/>
                </a:ext>
              </a:extLst>
            </p:cNvPr>
            <p:cNvSpPr/>
            <p:nvPr/>
          </p:nvSpPr>
          <p:spPr>
            <a:xfrm>
              <a:off x="7450608" y="2816172"/>
              <a:ext cx="107481" cy="3492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78" name="Freeform: Shape 277">
              <a:extLst>
                <a:ext uri="{FF2B5EF4-FFF2-40B4-BE49-F238E27FC236}">
                  <a16:creationId xmlns:a16="http://schemas.microsoft.com/office/drawing/2014/main" xmlns="" id="{3EDC9DB5-5A3D-459A-9DE5-A212A562E54E}"/>
                </a:ext>
              </a:extLst>
            </p:cNvPr>
            <p:cNvSpPr/>
            <p:nvPr/>
          </p:nvSpPr>
          <p:spPr>
            <a:xfrm rot="4012024">
              <a:off x="7315359" y="2741940"/>
              <a:ext cx="110484" cy="72770"/>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79" name="Freeform: Shape 278">
              <a:extLst>
                <a:ext uri="{FF2B5EF4-FFF2-40B4-BE49-F238E27FC236}">
                  <a16:creationId xmlns:a16="http://schemas.microsoft.com/office/drawing/2014/main" xmlns="" id="{D9325B69-9A42-46CB-AC02-524B2622754F}"/>
                </a:ext>
              </a:extLst>
            </p:cNvPr>
            <p:cNvSpPr/>
            <p:nvPr/>
          </p:nvSpPr>
          <p:spPr>
            <a:xfrm rot="4012024">
              <a:off x="7506190" y="2884357"/>
              <a:ext cx="120932" cy="4831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80" name="Freeform: Shape 279">
              <a:extLst>
                <a:ext uri="{FF2B5EF4-FFF2-40B4-BE49-F238E27FC236}">
                  <a16:creationId xmlns:a16="http://schemas.microsoft.com/office/drawing/2014/main" xmlns="" id="{F56446DE-6764-419F-88ED-AE03388E6936}"/>
                </a:ext>
              </a:extLst>
            </p:cNvPr>
            <p:cNvSpPr/>
            <p:nvPr/>
          </p:nvSpPr>
          <p:spPr>
            <a:xfrm rot="4012024">
              <a:off x="7460692" y="2957799"/>
              <a:ext cx="92416" cy="60869"/>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81" name="Freeform: Shape 280">
              <a:extLst>
                <a:ext uri="{FF2B5EF4-FFF2-40B4-BE49-F238E27FC236}">
                  <a16:creationId xmlns:a16="http://schemas.microsoft.com/office/drawing/2014/main" xmlns="" id="{0F18656A-200D-4A04-984C-645B78142557}"/>
                </a:ext>
              </a:extLst>
            </p:cNvPr>
            <p:cNvSpPr/>
            <p:nvPr/>
          </p:nvSpPr>
          <p:spPr>
            <a:xfrm rot="9098979">
              <a:off x="7601363" y="2825538"/>
              <a:ext cx="90351" cy="5889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 name="connsiteX0" fmla="*/ 91440 w 156874"/>
                <a:gd name="connsiteY0" fmla="*/ 11814 h 104942"/>
                <a:gd name="connsiteX1" fmla="*/ 45720 w 156874"/>
                <a:gd name="connsiteY1" fmla="*/ 2670 h 104942"/>
                <a:gd name="connsiteX2" fmla="*/ 27432 w 156874"/>
                <a:gd name="connsiteY2" fmla="*/ 57534 h 104942"/>
                <a:gd name="connsiteX3" fmla="*/ 0 w 156874"/>
                <a:gd name="connsiteY3" fmla="*/ 66678 h 104942"/>
                <a:gd name="connsiteX4" fmla="*/ 9144 w 156874"/>
                <a:gd name="connsiteY4" fmla="*/ 94110 h 104942"/>
                <a:gd name="connsiteX5" fmla="*/ 36576 w 156874"/>
                <a:gd name="connsiteY5" fmla="*/ 103254 h 104942"/>
                <a:gd name="connsiteX6" fmla="*/ 100733 w 156874"/>
                <a:gd name="connsiteY6" fmla="*/ 63542 h 104942"/>
                <a:gd name="connsiteX7" fmla="*/ 128016 w 156874"/>
                <a:gd name="connsiteY7" fmla="*/ 20958 h 104942"/>
                <a:gd name="connsiteX8" fmla="*/ 155448 w 156874"/>
                <a:gd name="connsiteY8" fmla="*/ 2670 h 104942"/>
                <a:gd name="connsiteX9" fmla="*/ 118872 w 156874"/>
                <a:gd name="connsiteY9" fmla="*/ 11814 h 104942"/>
                <a:gd name="connsiteX10" fmla="*/ 91440 w 156874"/>
                <a:gd name="connsiteY10" fmla="*/ 11814 h 104942"/>
                <a:gd name="connsiteX0" fmla="*/ 91440 w 128171"/>
                <a:gd name="connsiteY0" fmla="*/ 11814 h 104942"/>
                <a:gd name="connsiteX1" fmla="*/ 45720 w 128171"/>
                <a:gd name="connsiteY1" fmla="*/ 2670 h 104942"/>
                <a:gd name="connsiteX2" fmla="*/ 27432 w 128171"/>
                <a:gd name="connsiteY2" fmla="*/ 57534 h 104942"/>
                <a:gd name="connsiteX3" fmla="*/ 0 w 128171"/>
                <a:gd name="connsiteY3" fmla="*/ 66678 h 104942"/>
                <a:gd name="connsiteX4" fmla="*/ 9144 w 128171"/>
                <a:gd name="connsiteY4" fmla="*/ 94110 h 104942"/>
                <a:gd name="connsiteX5" fmla="*/ 36576 w 128171"/>
                <a:gd name="connsiteY5" fmla="*/ 103254 h 104942"/>
                <a:gd name="connsiteX6" fmla="*/ 100733 w 128171"/>
                <a:gd name="connsiteY6" fmla="*/ 63542 h 104942"/>
                <a:gd name="connsiteX7" fmla="*/ 128016 w 128171"/>
                <a:gd name="connsiteY7" fmla="*/ 20958 h 104942"/>
                <a:gd name="connsiteX8" fmla="*/ 82733 w 128171"/>
                <a:gd name="connsiteY8" fmla="*/ 60409 h 104942"/>
                <a:gd name="connsiteX9" fmla="*/ 118872 w 128171"/>
                <a:gd name="connsiteY9" fmla="*/ 11814 h 104942"/>
                <a:gd name="connsiteX10" fmla="*/ 91440 w 128171"/>
                <a:gd name="connsiteY10" fmla="*/ 11814 h 104942"/>
                <a:gd name="connsiteX0" fmla="*/ 91440 w 128171"/>
                <a:gd name="connsiteY0" fmla="*/ 1093 h 94221"/>
                <a:gd name="connsiteX1" fmla="*/ 58495 w 128171"/>
                <a:gd name="connsiteY1" fmla="*/ 19622 h 94221"/>
                <a:gd name="connsiteX2" fmla="*/ 27432 w 128171"/>
                <a:gd name="connsiteY2" fmla="*/ 46813 h 94221"/>
                <a:gd name="connsiteX3" fmla="*/ 0 w 128171"/>
                <a:gd name="connsiteY3" fmla="*/ 55957 h 94221"/>
                <a:gd name="connsiteX4" fmla="*/ 9144 w 128171"/>
                <a:gd name="connsiteY4" fmla="*/ 83389 h 94221"/>
                <a:gd name="connsiteX5" fmla="*/ 36576 w 128171"/>
                <a:gd name="connsiteY5" fmla="*/ 92533 h 94221"/>
                <a:gd name="connsiteX6" fmla="*/ 100733 w 128171"/>
                <a:gd name="connsiteY6" fmla="*/ 52821 h 94221"/>
                <a:gd name="connsiteX7" fmla="*/ 128016 w 128171"/>
                <a:gd name="connsiteY7" fmla="*/ 10237 h 94221"/>
                <a:gd name="connsiteX8" fmla="*/ 82733 w 128171"/>
                <a:gd name="connsiteY8" fmla="*/ 49688 h 94221"/>
                <a:gd name="connsiteX9" fmla="*/ 118872 w 128171"/>
                <a:gd name="connsiteY9" fmla="*/ 1093 h 94221"/>
                <a:gd name="connsiteX10" fmla="*/ 91440 w 128171"/>
                <a:gd name="connsiteY10" fmla="*/ 1093 h 94221"/>
                <a:gd name="connsiteX0" fmla="*/ 91470 w 128201"/>
                <a:gd name="connsiteY0" fmla="*/ 1093 h 83563"/>
                <a:gd name="connsiteX1" fmla="*/ 58525 w 128201"/>
                <a:gd name="connsiteY1" fmla="*/ 19622 h 83563"/>
                <a:gd name="connsiteX2" fmla="*/ 27462 w 128201"/>
                <a:gd name="connsiteY2" fmla="*/ 46813 h 83563"/>
                <a:gd name="connsiteX3" fmla="*/ 30 w 128201"/>
                <a:gd name="connsiteY3" fmla="*/ 55957 h 83563"/>
                <a:gd name="connsiteX4" fmla="*/ 9174 w 128201"/>
                <a:gd name="connsiteY4" fmla="*/ 83389 h 83563"/>
                <a:gd name="connsiteX5" fmla="*/ 91952 w 128201"/>
                <a:gd name="connsiteY5" fmla="*/ 66982 h 83563"/>
                <a:gd name="connsiteX6" fmla="*/ 100763 w 128201"/>
                <a:gd name="connsiteY6" fmla="*/ 52821 h 83563"/>
                <a:gd name="connsiteX7" fmla="*/ 128046 w 128201"/>
                <a:gd name="connsiteY7" fmla="*/ 10237 h 83563"/>
                <a:gd name="connsiteX8" fmla="*/ 82763 w 128201"/>
                <a:gd name="connsiteY8" fmla="*/ 49688 h 83563"/>
                <a:gd name="connsiteX9" fmla="*/ 118902 w 128201"/>
                <a:gd name="connsiteY9" fmla="*/ 1093 h 83563"/>
                <a:gd name="connsiteX10" fmla="*/ 91470 w 128201"/>
                <a:gd name="connsiteY10" fmla="*/ 1093 h 8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01" h="83563">
                  <a:moveTo>
                    <a:pt x="91470" y="1093"/>
                  </a:moveTo>
                  <a:cubicBezTo>
                    <a:pt x="81407" y="4181"/>
                    <a:pt x="71172" y="10589"/>
                    <a:pt x="58525" y="19622"/>
                  </a:cubicBezTo>
                  <a:cubicBezTo>
                    <a:pt x="42838" y="30827"/>
                    <a:pt x="37211" y="40757"/>
                    <a:pt x="27462" y="46813"/>
                  </a:cubicBezTo>
                  <a:cubicBezTo>
                    <a:pt x="17713" y="52869"/>
                    <a:pt x="9174" y="52909"/>
                    <a:pt x="30" y="55957"/>
                  </a:cubicBezTo>
                  <a:cubicBezTo>
                    <a:pt x="3078" y="65101"/>
                    <a:pt x="-6146" y="81552"/>
                    <a:pt x="9174" y="83389"/>
                  </a:cubicBezTo>
                  <a:cubicBezTo>
                    <a:pt x="24494" y="85226"/>
                    <a:pt x="76687" y="72077"/>
                    <a:pt x="91952" y="66982"/>
                  </a:cubicBezTo>
                  <a:cubicBezTo>
                    <a:pt x="107217" y="61887"/>
                    <a:pt x="73331" y="55869"/>
                    <a:pt x="100763" y="52821"/>
                  </a:cubicBezTo>
                  <a:cubicBezTo>
                    <a:pt x="89639" y="19448"/>
                    <a:pt x="131046" y="10759"/>
                    <a:pt x="128046" y="10237"/>
                  </a:cubicBezTo>
                  <a:cubicBezTo>
                    <a:pt x="125046" y="9715"/>
                    <a:pt x="90534" y="57459"/>
                    <a:pt x="82763" y="49688"/>
                  </a:cubicBezTo>
                  <a:cubicBezTo>
                    <a:pt x="73877" y="40802"/>
                    <a:pt x="131372" y="-466"/>
                    <a:pt x="118902" y="1093"/>
                  </a:cubicBezTo>
                  <a:cubicBezTo>
                    <a:pt x="106804" y="2605"/>
                    <a:pt x="101533" y="-1995"/>
                    <a:pt x="91470" y="109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82" name="Freeform: Shape 281">
              <a:extLst>
                <a:ext uri="{FF2B5EF4-FFF2-40B4-BE49-F238E27FC236}">
                  <a16:creationId xmlns:a16="http://schemas.microsoft.com/office/drawing/2014/main" xmlns="" id="{C58EC2F0-618E-4F6E-BA73-5C15D3B88177}"/>
                </a:ext>
              </a:extLst>
            </p:cNvPr>
            <p:cNvSpPr/>
            <p:nvPr/>
          </p:nvSpPr>
          <p:spPr>
            <a:xfrm rot="2308165">
              <a:off x="7473985" y="2733196"/>
              <a:ext cx="78904" cy="6614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83" name="Freeform: Shape 282">
              <a:extLst>
                <a:ext uri="{FF2B5EF4-FFF2-40B4-BE49-F238E27FC236}">
                  <a16:creationId xmlns:a16="http://schemas.microsoft.com/office/drawing/2014/main" xmlns="" id="{FA5D1E5A-7188-44DB-ADC8-9A750896690F}"/>
                </a:ext>
              </a:extLst>
            </p:cNvPr>
            <p:cNvSpPr/>
            <p:nvPr/>
          </p:nvSpPr>
          <p:spPr>
            <a:xfrm>
              <a:off x="7239517" y="2885245"/>
              <a:ext cx="107481" cy="3492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84" name="Freeform: Shape 283">
              <a:extLst>
                <a:ext uri="{FF2B5EF4-FFF2-40B4-BE49-F238E27FC236}">
                  <a16:creationId xmlns:a16="http://schemas.microsoft.com/office/drawing/2014/main" xmlns="" id="{3E09B5C9-1DBD-4D33-95CA-66E01381920E}"/>
                </a:ext>
              </a:extLst>
            </p:cNvPr>
            <p:cNvSpPr/>
            <p:nvPr/>
          </p:nvSpPr>
          <p:spPr>
            <a:xfrm rot="4012024">
              <a:off x="7104268" y="2811013"/>
              <a:ext cx="110484" cy="72770"/>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85" name="Freeform: Shape 284">
              <a:extLst>
                <a:ext uri="{FF2B5EF4-FFF2-40B4-BE49-F238E27FC236}">
                  <a16:creationId xmlns:a16="http://schemas.microsoft.com/office/drawing/2014/main" xmlns="" id="{B476F1A2-1EA7-4181-9397-8B44EDC76CE1}"/>
                </a:ext>
              </a:extLst>
            </p:cNvPr>
            <p:cNvSpPr/>
            <p:nvPr/>
          </p:nvSpPr>
          <p:spPr>
            <a:xfrm rot="4012024">
              <a:off x="7295099" y="2953431"/>
              <a:ext cx="120932" cy="4831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86" name="Freeform: Shape 285">
              <a:extLst>
                <a:ext uri="{FF2B5EF4-FFF2-40B4-BE49-F238E27FC236}">
                  <a16:creationId xmlns:a16="http://schemas.microsoft.com/office/drawing/2014/main" xmlns="" id="{C29883C0-AF01-4701-882F-654D2B293149}"/>
                </a:ext>
              </a:extLst>
            </p:cNvPr>
            <p:cNvSpPr/>
            <p:nvPr/>
          </p:nvSpPr>
          <p:spPr>
            <a:xfrm rot="4012024">
              <a:off x="7249601" y="3026872"/>
              <a:ext cx="92416" cy="60869"/>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87" name="Freeform: Shape 286">
              <a:extLst>
                <a:ext uri="{FF2B5EF4-FFF2-40B4-BE49-F238E27FC236}">
                  <a16:creationId xmlns:a16="http://schemas.microsoft.com/office/drawing/2014/main" xmlns="" id="{D4FFBFC6-191D-4595-A235-C18223D7D31A}"/>
                </a:ext>
              </a:extLst>
            </p:cNvPr>
            <p:cNvSpPr/>
            <p:nvPr/>
          </p:nvSpPr>
          <p:spPr>
            <a:xfrm rot="9098979">
              <a:off x="7390272" y="2894611"/>
              <a:ext cx="90351" cy="5889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 name="connsiteX0" fmla="*/ 91440 w 156874"/>
                <a:gd name="connsiteY0" fmla="*/ 11814 h 104942"/>
                <a:gd name="connsiteX1" fmla="*/ 45720 w 156874"/>
                <a:gd name="connsiteY1" fmla="*/ 2670 h 104942"/>
                <a:gd name="connsiteX2" fmla="*/ 27432 w 156874"/>
                <a:gd name="connsiteY2" fmla="*/ 57534 h 104942"/>
                <a:gd name="connsiteX3" fmla="*/ 0 w 156874"/>
                <a:gd name="connsiteY3" fmla="*/ 66678 h 104942"/>
                <a:gd name="connsiteX4" fmla="*/ 9144 w 156874"/>
                <a:gd name="connsiteY4" fmla="*/ 94110 h 104942"/>
                <a:gd name="connsiteX5" fmla="*/ 36576 w 156874"/>
                <a:gd name="connsiteY5" fmla="*/ 103254 h 104942"/>
                <a:gd name="connsiteX6" fmla="*/ 100733 w 156874"/>
                <a:gd name="connsiteY6" fmla="*/ 63542 h 104942"/>
                <a:gd name="connsiteX7" fmla="*/ 128016 w 156874"/>
                <a:gd name="connsiteY7" fmla="*/ 20958 h 104942"/>
                <a:gd name="connsiteX8" fmla="*/ 155448 w 156874"/>
                <a:gd name="connsiteY8" fmla="*/ 2670 h 104942"/>
                <a:gd name="connsiteX9" fmla="*/ 118872 w 156874"/>
                <a:gd name="connsiteY9" fmla="*/ 11814 h 104942"/>
                <a:gd name="connsiteX10" fmla="*/ 91440 w 156874"/>
                <a:gd name="connsiteY10" fmla="*/ 11814 h 104942"/>
                <a:gd name="connsiteX0" fmla="*/ 91440 w 128171"/>
                <a:gd name="connsiteY0" fmla="*/ 11814 h 104942"/>
                <a:gd name="connsiteX1" fmla="*/ 45720 w 128171"/>
                <a:gd name="connsiteY1" fmla="*/ 2670 h 104942"/>
                <a:gd name="connsiteX2" fmla="*/ 27432 w 128171"/>
                <a:gd name="connsiteY2" fmla="*/ 57534 h 104942"/>
                <a:gd name="connsiteX3" fmla="*/ 0 w 128171"/>
                <a:gd name="connsiteY3" fmla="*/ 66678 h 104942"/>
                <a:gd name="connsiteX4" fmla="*/ 9144 w 128171"/>
                <a:gd name="connsiteY4" fmla="*/ 94110 h 104942"/>
                <a:gd name="connsiteX5" fmla="*/ 36576 w 128171"/>
                <a:gd name="connsiteY5" fmla="*/ 103254 h 104942"/>
                <a:gd name="connsiteX6" fmla="*/ 100733 w 128171"/>
                <a:gd name="connsiteY6" fmla="*/ 63542 h 104942"/>
                <a:gd name="connsiteX7" fmla="*/ 128016 w 128171"/>
                <a:gd name="connsiteY7" fmla="*/ 20958 h 104942"/>
                <a:gd name="connsiteX8" fmla="*/ 82733 w 128171"/>
                <a:gd name="connsiteY8" fmla="*/ 60409 h 104942"/>
                <a:gd name="connsiteX9" fmla="*/ 118872 w 128171"/>
                <a:gd name="connsiteY9" fmla="*/ 11814 h 104942"/>
                <a:gd name="connsiteX10" fmla="*/ 91440 w 128171"/>
                <a:gd name="connsiteY10" fmla="*/ 11814 h 104942"/>
                <a:gd name="connsiteX0" fmla="*/ 91440 w 128171"/>
                <a:gd name="connsiteY0" fmla="*/ 1093 h 94221"/>
                <a:gd name="connsiteX1" fmla="*/ 58495 w 128171"/>
                <a:gd name="connsiteY1" fmla="*/ 19622 h 94221"/>
                <a:gd name="connsiteX2" fmla="*/ 27432 w 128171"/>
                <a:gd name="connsiteY2" fmla="*/ 46813 h 94221"/>
                <a:gd name="connsiteX3" fmla="*/ 0 w 128171"/>
                <a:gd name="connsiteY3" fmla="*/ 55957 h 94221"/>
                <a:gd name="connsiteX4" fmla="*/ 9144 w 128171"/>
                <a:gd name="connsiteY4" fmla="*/ 83389 h 94221"/>
                <a:gd name="connsiteX5" fmla="*/ 36576 w 128171"/>
                <a:gd name="connsiteY5" fmla="*/ 92533 h 94221"/>
                <a:gd name="connsiteX6" fmla="*/ 100733 w 128171"/>
                <a:gd name="connsiteY6" fmla="*/ 52821 h 94221"/>
                <a:gd name="connsiteX7" fmla="*/ 128016 w 128171"/>
                <a:gd name="connsiteY7" fmla="*/ 10237 h 94221"/>
                <a:gd name="connsiteX8" fmla="*/ 82733 w 128171"/>
                <a:gd name="connsiteY8" fmla="*/ 49688 h 94221"/>
                <a:gd name="connsiteX9" fmla="*/ 118872 w 128171"/>
                <a:gd name="connsiteY9" fmla="*/ 1093 h 94221"/>
                <a:gd name="connsiteX10" fmla="*/ 91440 w 128171"/>
                <a:gd name="connsiteY10" fmla="*/ 1093 h 94221"/>
                <a:gd name="connsiteX0" fmla="*/ 91470 w 128201"/>
                <a:gd name="connsiteY0" fmla="*/ 1093 h 83563"/>
                <a:gd name="connsiteX1" fmla="*/ 58525 w 128201"/>
                <a:gd name="connsiteY1" fmla="*/ 19622 h 83563"/>
                <a:gd name="connsiteX2" fmla="*/ 27462 w 128201"/>
                <a:gd name="connsiteY2" fmla="*/ 46813 h 83563"/>
                <a:gd name="connsiteX3" fmla="*/ 30 w 128201"/>
                <a:gd name="connsiteY3" fmla="*/ 55957 h 83563"/>
                <a:gd name="connsiteX4" fmla="*/ 9174 w 128201"/>
                <a:gd name="connsiteY4" fmla="*/ 83389 h 83563"/>
                <a:gd name="connsiteX5" fmla="*/ 91952 w 128201"/>
                <a:gd name="connsiteY5" fmla="*/ 66982 h 83563"/>
                <a:gd name="connsiteX6" fmla="*/ 100763 w 128201"/>
                <a:gd name="connsiteY6" fmla="*/ 52821 h 83563"/>
                <a:gd name="connsiteX7" fmla="*/ 128046 w 128201"/>
                <a:gd name="connsiteY7" fmla="*/ 10237 h 83563"/>
                <a:gd name="connsiteX8" fmla="*/ 82763 w 128201"/>
                <a:gd name="connsiteY8" fmla="*/ 49688 h 83563"/>
                <a:gd name="connsiteX9" fmla="*/ 118902 w 128201"/>
                <a:gd name="connsiteY9" fmla="*/ 1093 h 83563"/>
                <a:gd name="connsiteX10" fmla="*/ 91470 w 128201"/>
                <a:gd name="connsiteY10" fmla="*/ 1093 h 8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01" h="83563">
                  <a:moveTo>
                    <a:pt x="91470" y="1093"/>
                  </a:moveTo>
                  <a:cubicBezTo>
                    <a:pt x="81407" y="4181"/>
                    <a:pt x="71172" y="10589"/>
                    <a:pt x="58525" y="19622"/>
                  </a:cubicBezTo>
                  <a:cubicBezTo>
                    <a:pt x="42838" y="30827"/>
                    <a:pt x="37211" y="40757"/>
                    <a:pt x="27462" y="46813"/>
                  </a:cubicBezTo>
                  <a:cubicBezTo>
                    <a:pt x="17713" y="52869"/>
                    <a:pt x="9174" y="52909"/>
                    <a:pt x="30" y="55957"/>
                  </a:cubicBezTo>
                  <a:cubicBezTo>
                    <a:pt x="3078" y="65101"/>
                    <a:pt x="-6146" y="81552"/>
                    <a:pt x="9174" y="83389"/>
                  </a:cubicBezTo>
                  <a:cubicBezTo>
                    <a:pt x="24494" y="85226"/>
                    <a:pt x="76687" y="72077"/>
                    <a:pt x="91952" y="66982"/>
                  </a:cubicBezTo>
                  <a:cubicBezTo>
                    <a:pt x="107217" y="61887"/>
                    <a:pt x="73331" y="55869"/>
                    <a:pt x="100763" y="52821"/>
                  </a:cubicBezTo>
                  <a:cubicBezTo>
                    <a:pt x="89639" y="19448"/>
                    <a:pt x="131046" y="10759"/>
                    <a:pt x="128046" y="10237"/>
                  </a:cubicBezTo>
                  <a:cubicBezTo>
                    <a:pt x="125046" y="9715"/>
                    <a:pt x="90534" y="57459"/>
                    <a:pt x="82763" y="49688"/>
                  </a:cubicBezTo>
                  <a:cubicBezTo>
                    <a:pt x="73877" y="40802"/>
                    <a:pt x="131372" y="-466"/>
                    <a:pt x="118902" y="1093"/>
                  </a:cubicBezTo>
                  <a:cubicBezTo>
                    <a:pt x="106804" y="2605"/>
                    <a:pt x="101533" y="-1995"/>
                    <a:pt x="91470" y="109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88" name="Freeform: Shape 287">
              <a:extLst>
                <a:ext uri="{FF2B5EF4-FFF2-40B4-BE49-F238E27FC236}">
                  <a16:creationId xmlns:a16="http://schemas.microsoft.com/office/drawing/2014/main" xmlns="" id="{FCD615ED-F082-4BAA-9B61-DE35A8C0FD2E}"/>
                </a:ext>
              </a:extLst>
            </p:cNvPr>
            <p:cNvSpPr/>
            <p:nvPr/>
          </p:nvSpPr>
          <p:spPr>
            <a:xfrm rot="2308165">
              <a:off x="7262894" y="2802269"/>
              <a:ext cx="78904" cy="6614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89" name="Freeform: Shape 288">
              <a:extLst>
                <a:ext uri="{FF2B5EF4-FFF2-40B4-BE49-F238E27FC236}">
                  <a16:creationId xmlns:a16="http://schemas.microsoft.com/office/drawing/2014/main" xmlns="" id="{8BFC16FC-9F7D-4D80-8C52-DBF842F86BFB}"/>
                </a:ext>
              </a:extLst>
            </p:cNvPr>
            <p:cNvSpPr/>
            <p:nvPr/>
          </p:nvSpPr>
          <p:spPr>
            <a:xfrm>
              <a:off x="7558382" y="2657185"/>
              <a:ext cx="107481" cy="3492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90" name="Freeform: Shape 289">
              <a:extLst>
                <a:ext uri="{FF2B5EF4-FFF2-40B4-BE49-F238E27FC236}">
                  <a16:creationId xmlns:a16="http://schemas.microsoft.com/office/drawing/2014/main" xmlns="" id="{9229EB8C-2BD9-43E7-A4BD-D524A9B53E89}"/>
                </a:ext>
              </a:extLst>
            </p:cNvPr>
            <p:cNvSpPr/>
            <p:nvPr/>
          </p:nvSpPr>
          <p:spPr>
            <a:xfrm rot="4012024">
              <a:off x="7423133" y="2582953"/>
              <a:ext cx="110484" cy="72770"/>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91" name="Freeform: Shape 290">
              <a:extLst>
                <a:ext uri="{FF2B5EF4-FFF2-40B4-BE49-F238E27FC236}">
                  <a16:creationId xmlns:a16="http://schemas.microsoft.com/office/drawing/2014/main" xmlns="" id="{0D140085-C374-4E75-810D-5E7147AFFE84}"/>
                </a:ext>
              </a:extLst>
            </p:cNvPr>
            <p:cNvSpPr/>
            <p:nvPr/>
          </p:nvSpPr>
          <p:spPr>
            <a:xfrm rot="4012024">
              <a:off x="7613964" y="2725370"/>
              <a:ext cx="120932" cy="4831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92" name="Freeform: Shape 291">
              <a:extLst>
                <a:ext uri="{FF2B5EF4-FFF2-40B4-BE49-F238E27FC236}">
                  <a16:creationId xmlns:a16="http://schemas.microsoft.com/office/drawing/2014/main" xmlns="" id="{BE4E5D75-5D1F-4E63-9A9D-02BF9DF5F2BF}"/>
                </a:ext>
              </a:extLst>
            </p:cNvPr>
            <p:cNvSpPr/>
            <p:nvPr/>
          </p:nvSpPr>
          <p:spPr>
            <a:xfrm rot="4012024">
              <a:off x="7568466" y="2798811"/>
              <a:ext cx="92416" cy="60869"/>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93" name="Freeform: Shape 292">
              <a:extLst>
                <a:ext uri="{FF2B5EF4-FFF2-40B4-BE49-F238E27FC236}">
                  <a16:creationId xmlns:a16="http://schemas.microsoft.com/office/drawing/2014/main" xmlns="" id="{CC368E92-4CCF-43EF-B646-31C4165759FB}"/>
                </a:ext>
              </a:extLst>
            </p:cNvPr>
            <p:cNvSpPr/>
            <p:nvPr/>
          </p:nvSpPr>
          <p:spPr>
            <a:xfrm rot="9098979">
              <a:off x="7709137" y="2666550"/>
              <a:ext cx="90351" cy="5889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 name="connsiteX0" fmla="*/ 91440 w 156874"/>
                <a:gd name="connsiteY0" fmla="*/ 11814 h 104942"/>
                <a:gd name="connsiteX1" fmla="*/ 45720 w 156874"/>
                <a:gd name="connsiteY1" fmla="*/ 2670 h 104942"/>
                <a:gd name="connsiteX2" fmla="*/ 27432 w 156874"/>
                <a:gd name="connsiteY2" fmla="*/ 57534 h 104942"/>
                <a:gd name="connsiteX3" fmla="*/ 0 w 156874"/>
                <a:gd name="connsiteY3" fmla="*/ 66678 h 104942"/>
                <a:gd name="connsiteX4" fmla="*/ 9144 w 156874"/>
                <a:gd name="connsiteY4" fmla="*/ 94110 h 104942"/>
                <a:gd name="connsiteX5" fmla="*/ 36576 w 156874"/>
                <a:gd name="connsiteY5" fmla="*/ 103254 h 104942"/>
                <a:gd name="connsiteX6" fmla="*/ 100733 w 156874"/>
                <a:gd name="connsiteY6" fmla="*/ 63542 h 104942"/>
                <a:gd name="connsiteX7" fmla="*/ 128016 w 156874"/>
                <a:gd name="connsiteY7" fmla="*/ 20958 h 104942"/>
                <a:gd name="connsiteX8" fmla="*/ 155448 w 156874"/>
                <a:gd name="connsiteY8" fmla="*/ 2670 h 104942"/>
                <a:gd name="connsiteX9" fmla="*/ 118872 w 156874"/>
                <a:gd name="connsiteY9" fmla="*/ 11814 h 104942"/>
                <a:gd name="connsiteX10" fmla="*/ 91440 w 156874"/>
                <a:gd name="connsiteY10" fmla="*/ 11814 h 104942"/>
                <a:gd name="connsiteX0" fmla="*/ 91440 w 128171"/>
                <a:gd name="connsiteY0" fmla="*/ 11814 h 104942"/>
                <a:gd name="connsiteX1" fmla="*/ 45720 w 128171"/>
                <a:gd name="connsiteY1" fmla="*/ 2670 h 104942"/>
                <a:gd name="connsiteX2" fmla="*/ 27432 w 128171"/>
                <a:gd name="connsiteY2" fmla="*/ 57534 h 104942"/>
                <a:gd name="connsiteX3" fmla="*/ 0 w 128171"/>
                <a:gd name="connsiteY3" fmla="*/ 66678 h 104942"/>
                <a:gd name="connsiteX4" fmla="*/ 9144 w 128171"/>
                <a:gd name="connsiteY4" fmla="*/ 94110 h 104942"/>
                <a:gd name="connsiteX5" fmla="*/ 36576 w 128171"/>
                <a:gd name="connsiteY5" fmla="*/ 103254 h 104942"/>
                <a:gd name="connsiteX6" fmla="*/ 100733 w 128171"/>
                <a:gd name="connsiteY6" fmla="*/ 63542 h 104942"/>
                <a:gd name="connsiteX7" fmla="*/ 128016 w 128171"/>
                <a:gd name="connsiteY7" fmla="*/ 20958 h 104942"/>
                <a:gd name="connsiteX8" fmla="*/ 82733 w 128171"/>
                <a:gd name="connsiteY8" fmla="*/ 60409 h 104942"/>
                <a:gd name="connsiteX9" fmla="*/ 118872 w 128171"/>
                <a:gd name="connsiteY9" fmla="*/ 11814 h 104942"/>
                <a:gd name="connsiteX10" fmla="*/ 91440 w 128171"/>
                <a:gd name="connsiteY10" fmla="*/ 11814 h 104942"/>
                <a:gd name="connsiteX0" fmla="*/ 91440 w 128171"/>
                <a:gd name="connsiteY0" fmla="*/ 1093 h 94221"/>
                <a:gd name="connsiteX1" fmla="*/ 58495 w 128171"/>
                <a:gd name="connsiteY1" fmla="*/ 19622 h 94221"/>
                <a:gd name="connsiteX2" fmla="*/ 27432 w 128171"/>
                <a:gd name="connsiteY2" fmla="*/ 46813 h 94221"/>
                <a:gd name="connsiteX3" fmla="*/ 0 w 128171"/>
                <a:gd name="connsiteY3" fmla="*/ 55957 h 94221"/>
                <a:gd name="connsiteX4" fmla="*/ 9144 w 128171"/>
                <a:gd name="connsiteY4" fmla="*/ 83389 h 94221"/>
                <a:gd name="connsiteX5" fmla="*/ 36576 w 128171"/>
                <a:gd name="connsiteY5" fmla="*/ 92533 h 94221"/>
                <a:gd name="connsiteX6" fmla="*/ 100733 w 128171"/>
                <a:gd name="connsiteY6" fmla="*/ 52821 h 94221"/>
                <a:gd name="connsiteX7" fmla="*/ 128016 w 128171"/>
                <a:gd name="connsiteY7" fmla="*/ 10237 h 94221"/>
                <a:gd name="connsiteX8" fmla="*/ 82733 w 128171"/>
                <a:gd name="connsiteY8" fmla="*/ 49688 h 94221"/>
                <a:gd name="connsiteX9" fmla="*/ 118872 w 128171"/>
                <a:gd name="connsiteY9" fmla="*/ 1093 h 94221"/>
                <a:gd name="connsiteX10" fmla="*/ 91440 w 128171"/>
                <a:gd name="connsiteY10" fmla="*/ 1093 h 94221"/>
                <a:gd name="connsiteX0" fmla="*/ 91470 w 128201"/>
                <a:gd name="connsiteY0" fmla="*/ 1093 h 83563"/>
                <a:gd name="connsiteX1" fmla="*/ 58525 w 128201"/>
                <a:gd name="connsiteY1" fmla="*/ 19622 h 83563"/>
                <a:gd name="connsiteX2" fmla="*/ 27462 w 128201"/>
                <a:gd name="connsiteY2" fmla="*/ 46813 h 83563"/>
                <a:gd name="connsiteX3" fmla="*/ 30 w 128201"/>
                <a:gd name="connsiteY3" fmla="*/ 55957 h 83563"/>
                <a:gd name="connsiteX4" fmla="*/ 9174 w 128201"/>
                <a:gd name="connsiteY4" fmla="*/ 83389 h 83563"/>
                <a:gd name="connsiteX5" fmla="*/ 91952 w 128201"/>
                <a:gd name="connsiteY5" fmla="*/ 66982 h 83563"/>
                <a:gd name="connsiteX6" fmla="*/ 100763 w 128201"/>
                <a:gd name="connsiteY6" fmla="*/ 52821 h 83563"/>
                <a:gd name="connsiteX7" fmla="*/ 128046 w 128201"/>
                <a:gd name="connsiteY7" fmla="*/ 10237 h 83563"/>
                <a:gd name="connsiteX8" fmla="*/ 82763 w 128201"/>
                <a:gd name="connsiteY8" fmla="*/ 49688 h 83563"/>
                <a:gd name="connsiteX9" fmla="*/ 118902 w 128201"/>
                <a:gd name="connsiteY9" fmla="*/ 1093 h 83563"/>
                <a:gd name="connsiteX10" fmla="*/ 91470 w 128201"/>
                <a:gd name="connsiteY10" fmla="*/ 1093 h 8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01" h="83563">
                  <a:moveTo>
                    <a:pt x="91470" y="1093"/>
                  </a:moveTo>
                  <a:cubicBezTo>
                    <a:pt x="81407" y="4181"/>
                    <a:pt x="71172" y="10589"/>
                    <a:pt x="58525" y="19622"/>
                  </a:cubicBezTo>
                  <a:cubicBezTo>
                    <a:pt x="42838" y="30827"/>
                    <a:pt x="37211" y="40757"/>
                    <a:pt x="27462" y="46813"/>
                  </a:cubicBezTo>
                  <a:cubicBezTo>
                    <a:pt x="17713" y="52869"/>
                    <a:pt x="9174" y="52909"/>
                    <a:pt x="30" y="55957"/>
                  </a:cubicBezTo>
                  <a:cubicBezTo>
                    <a:pt x="3078" y="65101"/>
                    <a:pt x="-6146" y="81552"/>
                    <a:pt x="9174" y="83389"/>
                  </a:cubicBezTo>
                  <a:cubicBezTo>
                    <a:pt x="24494" y="85226"/>
                    <a:pt x="76687" y="72077"/>
                    <a:pt x="91952" y="66982"/>
                  </a:cubicBezTo>
                  <a:cubicBezTo>
                    <a:pt x="107217" y="61887"/>
                    <a:pt x="73331" y="55869"/>
                    <a:pt x="100763" y="52821"/>
                  </a:cubicBezTo>
                  <a:cubicBezTo>
                    <a:pt x="89639" y="19448"/>
                    <a:pt x="131046" y="10759"/>
                    <a:pt x="128046" y="10237"/>
                  </a:cubicBezTo>
                  <a:cubicBezTo>
                    <a:pt x="125046" y="9715"/>
                    <a:pt x="90534" y="57459"/>
                    <a:pt x="82763" y="49688"/>
                  </a:cubicBezTo>
                  <a:cubicBezTo>
                    <a:pt x="73877" y="40802"/>
                    <a:pt x="131372" y="-466"/>
                    <a:pt x="118902" y="1093"/>
                  </a:cubicBezTo>
                  <a:cubicBezTo>
                    <a:pt x="106804" y="2605"/>
                    <a:pt x="101533" y="-1995"/>
                    <a:pt x="91470" y="109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94" name="Freeform: Shape 293">
              <a:extLst>
                <a:ext uri="{FF2B5EF4-FFF2-40B4-BE49-F238E27FC236}">
                  <a16:creationId xmlns:a16="http://schemas.microsoft.com/office/drawing/2014/main" xmlns="" id="{22BC59FF-7957-4B42-A335-6C552BA449A1}"/>
                </a:ext>
              </a:extLst>
            </p:cNvPr>
            <p:cNvSpPr/>
            <p:nvPr/>
          </p:nvSpPr>
          <p:spPr>
            <a:xfrm rot="2308165">
              <a:off x="7581759" y="2574209"/>
              <a:ext cx="78904" cy="6614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95" name="Freeform: Shape 294">
              <a:extLst>
                <a:ext uri="{FF2B5EF4-FFF2-40B4-BE49-F238E27FC236}">
                  <a16:creationId xmlns:a16="http://schemas.microsoft.com/office/drawing/2014/main" xmlns="" id="{7F78ABB6-1A6E-4AB8-9EBE-03BFE0B54107}"/>
                </a:ext>
              </a:extLst>
            </p:cNvPr>
            <p:cNvSpPr/>
            <p:nvPr/>
          </p:nvSpPr>
          <p:spPr>
            <a:xfrm rot="1019561">
              <a:off x="8027387" y="2579176"/>
              <a:ext cx="107481" cy="3492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96" name="Freeform: Shape 295">
              <a:extLst>
                <a:ext uri="{FF2B5EF4-FFF2-40B4-BE49-F238E27FC236}">
                  <a16:creationId xmlns:a16="http://schemas.microsoft.com/office/drawing/2014/main" xmlns="" id="{2EDB57C9-50E1-4638-A82B-BEB0F7B8D246}"/>
                </a:ext>
              </a:extLst>
            </p:cNvPr>
            <p:cNvSpPr/>
            <p:nvPr/>
          </p:nvSpPr>
          <p:spPr>
            <a:xfrm rot="5031585">
              <a:off x="7892139" y="2504944"/>
              <a:ext cx="110484" cy="72770"/>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97" name="Freeform: Shape 296">
              <a:extLst>
                <a:ext uri="{FF2B5EF4-FFF2-40B4-BE49-F238E27FC236}">
                  <a16:creationId xmlns:a16="http://schemas.microsoft.com/office/drawing/2014/main" xmlns="" id="{78619B5A-AD6B-4E96-8DCA-DC4F9C1687D8}"/>
                </a:ext>
              </a:extLst>
            </p:cNvPr>
            <p:cNvSpPr/>
            <p:nvPr/>
          </p:nvSpPr>
          <p:spPr>
            <a:xfrm rot="5031585">
              <a:off x="8082969" y="2647361"/>
              <a:ext cx="120932" cy="4831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98" name="Freeform: Shape 297">
              <a:extLst>
                <a:ext uri="{FF2B5EF4-FFF2-40B4-BE49-F238E27FC236}">
                  <a16:creationId xmlns:a16="http://schemas.microsoft.com/office/drawing/2014/main" xmlns="" id="{EEB7383E-76A1-40F1-90D1-2253E2104115}"/>
                </a:ext>
              </a:extLst>
            </p:cNvPr>
            <p:cNvSpPr/>
            <p:nvPr/>
          </p:nvSpPr>
          <p:spPr>
            <a:xfrm rot="5031585">
              <a:off x="8037472" y="2720802"/>
              <a:ext cx="92416" cy="60869"/>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299" name="Freeform: Shape 298">
              <a:extLst>
                <a:ext uri="{FF2B5EF4-FFF2-40B4-BE49-F238E27FC236}">
                  <a16:creationId xmlns:a16="http://schemas.microsoft.com/office/drawing/2014/main" xmlns="" id="{2A5CFABB-BCA3-4B95-A625-CC983994B61A}"/>
                </a:ext>
              </a:extLst>
            </p:cNvPr>
            <p:cNvSpPr/>
            <p:nvPr/>
          </p:nvSpPr>
          <p:spPr>
            <a:xfrm rot="10118540">
              <a:off x="8178143" y="2588541"/>
              <a:ext cx="90351" cy="5889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 name="connsiteX0" fmla="*/ 91440 w 156874"/>
                <a:gd name="connsiteY0" fmla="*/ 11814 h 104942"/>
                <a:gd name="connsiteX1" fmla="*/ 45720 w 156874"/>
                <a:gd name="connsiteY1" fmla="*/ 2670 h 104942"/>
                <a:gd name="connsiteX2" fmla="*/ 27432 w 156874"/>
                <a:gd name="connsiteY2" fmla="*/ 57534 h 104942"/>
                <a:gd name="connsiteX3" fmla="*/ 0 w 156874"/>
                <a:gd name="connsiteY3" fmla="*/ 66678 h 104942"/>
                <a:gd name="connsiteX4" fmla="*/ 9144 w 156874"/>
                <a:gd name="connsiteY4" fmla="*/ 94110 h 104942"/>
                <a:gd name="connsiteX5" fmla="*/ 36576 w 156874"/>
                <a:gd name="connsiteY5" fmla="*/ 103254 h 104942"/>
                <a:gd name="connsiteX6" fmla="*/ 100733 w 156874"/>
                <a:gd name="connsiteY6" fmla="*/ 63542 h 104942"/>
                <a:gd name="connsiteX7" fmla="*/ 128016 w 156874"/>
                <a:gd name="connsiteY7" fmla="*/ 20958 h 104942"/>
                <a:gd name="connsiteX8" fmla="*/ 155448 w 156874"/>
                <a:gd name="connsiteY8" fmla="*/ 2670 h 104942"/>
                <a:gd name="connsiteX9" fmla="*/ 118872 w 156874"/>
                <a:gd name="connsiteY9" fmla="*/ 11814 h 104942"/>
                <a:gd name="connsiteX10" fmla="*/ 91440 w 156874"/>
                <a:gd name="connsiteY10" fmla="*/ 11814 h 104942"/>
                <a:gd name="connsiteX0" fmla="*/ 91440 w 128171"/>
                <a:gd name="connsiteY0" fmla="*/ 11814 h 104942"/>
                <a:gd name="connsiteX1" fmla="*/ 45720 w 128171"/>
                <a:gd name="connsiteY1" fmla="*/ 2670 h 104942"/>
                <a:gd name="connsiteX2" fmla="*/ 27432 w 128171"/>
                <a:gd name="connsiteY2" fmla="*/ 57534 h 104942"/>
                <a:gd name="connsiteX3" fmla="*/ 0 w 128171"/>
                <a:gd name="connsiteY3" fmla="*/ 66678 h 104942"/>
                <a:gd name="connsiteX4" fmla="*/ 9144 w 128171"/>
                <a:gd name="connsiteY4" fmla="*/ 94110 h 104942"/>
                <a:gd name="connsiteX5" fmla="*/ 36576 w 128171"/>
                <a:gd name="connsiteY5" fmla="*/ 103254 h 104942"/>
                <a:gd name="connsiteX6" fmla="*/ 100733 w 128171"/>
                <a:gd name="connsiteY6" fmla="*/ 63542 h 104942"/>
                <a:gd name="connsiteX7" fmla="*/ 128016 w 128171"/>
                <a:gd name="connsiteY7" fmla="*/ 20958 h 104942"/>
                <a:gd name="connsiteX8" fmla="*/ 82733 w 128171"/>
                <a:gd name="connsiteY8" fmla="*/ 60409 h 104942"/>
                <a:gd name="connsiteX9" fmla="*/ 118872 w 128171"/>
                <a:gd name="connsiteY9" fmla="*/ 11814 h 104942"/>
                <a:gd name="connsiteX10" fmla="*/ 91440 w 128171"/>
                <a:gd name="connsiteY10" fmla="*/ 11814 h 104942"/>
                <a:gd name="connsiteX0" fmla="*/ 91440 w 128171"/>
                <a:gd name="connsiteY0" fmla="*/ 1093 h 94221"/>
                <a:gd name="connsiteX1" fmla="*/ 58495 w 128171"/>
                <a:gd name="connsiteY1" fmla="*/ 19622 h 94221"/>
                <a:gd name="connsiteX2" fmla="*/ 27432 w 128171"/>
                <a:gd name="connsiteY2" fmla="*/ 46813 h 94221"/>
                <a:gd name="connsiteX3" fmla="*/ 0 w 128171"/>
                <a:gd name="connsiteY3" fmla="*/ 55957 h 94221"/>
                <a:gd name="connsiteX4" fmla="*/ 9144 w 128171"/>
                <a:gd name="connsiteY4" fmla="*/ 83389 h 94221"/>
                <a:gd name="connsiteX5" fmla="*/ 36576 w 128171"/>
                <a:gd name="connsiteY5" fmla="*/ 92533 h 94221"/>
                <a:gd name="connsiteX6" fmla="*/ 100733 w 128171"/>
                <a:gd name="connsiteY6" fmla="*/ 52821 h 94221"/>
                <a:gd name="connsiteX7" fmla="*/ 128016 w 128171"/>
                <a:gd name="connsiteY7" fmla="*/ 10237 h 94221"/>
                <a:gd name="connsiteX8" fmla="*/ 82733 w 128171"/>
                <a:gd name="connsiteY8" fmla="*/ 49688 h 94221"/>
                <a:gd name="connsiteX9" fmla="*/ 118872 w 128171"/>
                <a:gd name="connsiteY9" fmla="*/ 1093 h 94221"/>
                <a:gd name="connsiteX10" fmla="*/ 91440 w 128171"/>
                <a:gd name="connsiteY10" fmla="*/ 1093 h 94221"/>
                <a:gd name="connsiteX0" fmla="*/ 91470 w 128201"/>
                <a:gd name="connsiteY0" fmla="*/ 1093 h 83563"/>
                <a:gd name="connsiteX1" fmla="*/ 58525 w 128201"/>
                <a:gd name="connsiteY1" fmla="*/ 19622 h 83563"/>
                <a:gd name="connsiteX2" fmla="*/ 27462 w 128201"/>
                <a:gd name="connsiteY2" fmla="*/ 46813 h 83563"/>
                <a:gd name="connsiteX3" fmla="*/ 30 w 128201"/>
                <a:gd name="connsiteY3" fmla="*/ 55957 h 83563"/>
                <a:gd name="connsiteX4" fmla="*/ 9174 w 128201"/>
                <a:gd name="connsiteY4" fmla="*/ 83389 h 83563"/>
                <a:gd name="connsiteX5" fmla="*/ 91952 w 128201"/>
                <a:gd name="connsiteY5" fmla="*/ 66982 h 83563"/>
                <a:gd name="connsiteX6" fmla="*/ 100763 w 128201"/>
                <a:gd name="connsiteY6" fmla="*/ 52821 h 83563"/>
                <a:gd name="connsiteX7" fmla="*/ 128046 w 128201"/>
                <a:gd name="connsiteY7" fmla="*/ 10237 h 83563"/>
                <a:gd name="connsiteX8" fmla="*/ 82763 w 128201"/>
                <a:gd name="connsiteY8" fmla="*/ 49688 h 83563"/>
                <a:gd name="connsiteX9" fmla="*/ 118902 w 128201"/>
                <a:gd name="connsiteY9" fmla="*/ 1093 h 83563"/>
                <a:gd name="connsiteX10" fmla="*/ 91470 w 128201"/>
                <a:gd name="connsiteY10" fmla="*/ 1093 h 8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01" h="83563">
                  <a:moveTo>
                    <a:pt x="91470" y="1093"/>
                  </a:moveTo>
                  <a:cubicBezTo>
                    <a:pt x="81407" y="4181"/>
                    <a:pt x="71172" y="10589"/>
                    <a:pt x="58525" y="19622"/>
                  </a:cubicBezTo>
                  <a:cubicBezTo>
                    <a:pt x="42838" y="30827"/>
                    <a:pt x="37211" y="40757"/>
                    <a:pt x="27462" y="46813"/>
                  </a:cubicBezTo>
                  <a:cubicBezTo>
                    <a:pt x="17713" y="52869"/>
                    <a:pt x="9174" y="52909"/>
                    <a:pt x="30" y="55957"/>
                  </a:cubicBezTo>
                  <a:cubicBezTo>
                    <a:pt x="3078" y="65101"/>
                    <a:pt x="-6146" y="81552"/>
                    <a:pt x="9174" y="83389"/>
                  </a:cubicBezTo>
                  <a:cubicBezTo>
                    <a:pt x="24494" y="85226"/>
                    <a:pt x="76687" y="72077"/>
                    <a:pt x="91952" y="66982"/>
                  </a:cubicBezTo>
                  <a:cubicBezTo>
                    <a:pt x="107217" y="61887"/>
                    <a:pt x="73331" y="55869"/>
                    <a:pt x="100763" y="52821"/>
                  </a:cubicBezTo>
                  <a:cubicBezTo>
                    <a:pt x="89639" y="19448"/>
                    <a:pt x="131046" y="10759"/>
                    <a:pt x="128046" y="10237"/>
                  </a:cubicBezTo>
                  <a:cubicBezTo>
                    <a:pt x="125046" y="9715"/>
                    <a:pt x="90534" y="57459"/>
                    <a:pt x="82763" y="49688"/>
                  </a:cubicBezTo>
                  <a:cubicBezTo>
                    <a:pt x="73877" y="40802"/>
                    <a:pt x="131372" y="-466"/>
                    <a:pt x="118902" y="1093"/>
                  </a:cubicBezTo>
                  <a:cubicBezTo>
                    <a:pt x="106804" y="2605"/>
                    <a:pt x="101533" y="-1995"/>
                    <a:pt x="91470" y="109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00" name="Freeform: Shape 299">
              <a:extLst>
                <a:ext uri="{FF2B5EF4-FFF2-40B4-BE49-F238E27FC236}">
                  <a16:creationId xmlns:a16="http://schemas.microsoft.com/office/drawing/2014/main" xmlns="" id="{40527A14-00D0-4812-B8FA-C4D63042EA38}"/>
                </a:ext>
              </a:extLst>
            </p:cNvPr>
            <p:cNvSpPr/>
            <p:nvPr/>
          </p:nvSpPr>
          <p:spPr>
            <a:xfrm rot="3327726">
              <a:off x="8050765" y="2496200"/>
              <a:ext cx="78904" cy="6614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01" name="Freeform: Shape 300">
              <a:extLst>
                <a:ext uri="{FF2B5EF4-FFF2-40B4-BE49-F238E27FC236}">
                  <a16:creationId xmlns:a16="http://schemas.microsoft.com/office/drawing/2014/main" xmlns="" id="{98773842-0397-471A-BFD7-19E8094AA184}"/>
                </a:ext>
              </a:extLst>
            </p:cNvPr>
            <p:cNvSpPr/>
            <p:nvPr/>
          </p:nvSpPr>
          <p:spPr>
            <a:xfrm rot="8425914">
              <a:off x="7308885" y="2593569"/>
              <a:ext cx="120932" cy="4831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02" name="Freeform: Shape 301">
              <a:extLst>
                <a:ext uri="{FF2B5EF4-FFF2-40B4-BE49-F238E27FC236}">
                  <a16:creationId xmlns:a16="http://schemas.microsoft.com/office/drawing/2014/main" xmlns="" id="{38FF2FF4-5579-4B55-A542-531BE4E9F1E2}"/>
                </a:ext>
              </a:extLst>
            </p:cNvPr>
            <p:cNvSpPr/>
            <p:nvPr/>
          </p:nvSpPr>
          <p:spPr>
            <a:xfrm rot="8425914">
              <a:off x="7263388" y="2667010"/>
              <a:ext cx="92416" cy="60869"/>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grpSp>
      <p:grpSp>
        <p:nvGrpSpPr>
          <p:cNvPr id="303" name="Group 302">
            <a:extLst>
              <a:ext uri="{FF2B5EF4-FFF2-40B4-BE49-F238E27FC236}">
                <a16:creationId xmlns:a16="http://schemas.microsoft.com/office/drawing/2014/main" xmlns="" id="{B0DB64B0-0B02-409A-BB50-B9BCEE844BF1}"/>
              </a:ext>
            </a:extLst>
          </p:cNvPr>
          <p:cNvGrpSpPr/>
          <p:nvPr/>
        </p:nvGrpSpPr>
        <p:grpSpPr>
          <a:xfrm>
            <a:off x="7789287" y="2504559"/>
            <a:ext cx="1440000" cy="1029713"/>
            <a:chOff x="3816141" y="3251887"/>
            <a:chExt cx="1333146" cy="903204"/>
          </a:xfrm>
          <a:solidFill>
            <a:schemeClr val="accent5">
              <a:lumMod val="60000"/>
              <a:lumOff val="40000"/>
            </a:schemeClr>
          </a:solidFill>
        </p:grpSpPr>
        <p:sp>
          <p:nvSpPr>
            <p:cNvPr id="304" name="Freeform 49">
              <a:extLst>
                <a:ext uri="{FF2B5EF4-FFF2-40B4-BE49-F238E27FC236}">
                  <a16:creationId xmlns:a16="http://schemas.microsoft.com/office/drawing/2014/main" xmlns="" id="{A046FF74-4209-45E0-968A-CCA34EE993CF}"/>
                </a:ext>
              </a:extLst>
            </p:cNvPr>
            <p:cNvSpPr>
              <a:spLocks/>
            </p:cNvSpPr>
            <p:nvPr/>
          </p:nvSpPr>
          <p:spPr bwMode="auto">
            <a:xfrm>
              <a:off x="3816141" y="3251887"/>
              <a:ext cx="1333146" cy="903204"/>
            </a:xfrm>
            <a:custGeom>
              <a:avLst/>
              <a:gdLst>
                <a:gd name="T0" fmla="*/ 2584 w 4353"/>
                <a:gd name="T1" fmla="*/ 201 h 2953"/>
                <a:gd name="T2" fmla="*/ 2512 w 4353"/>
                <a:gd name="T3" fmla="*/ 201 h 2953"/>
                <a:gd name="T4" fmla="*/ 2345 w 4353"/>
                <a:gd name="T5" fmla="*/ 231 h 2953"/>
                <a:gd name="T6" fmla="*/ 2299 w 4353"/>
                <a:gd name="T7" fmla="*/ 372 h 2953"/>
                <a:gd name="T8" fmla="*/ 2325 w 4353"/>
                <a:gd name="T9" fmla="*/ 396 h 2953"/>
                <a:gd name="T10" fmla="*/ 2371 w 4353"/>
                <a:gd name="T11" fmla="*/ 456 h 2953"/>
                <a:gd name="T12" fmla="*/ 2413 w 4353"/>
                <a:gd name="T13" fmla="*/ 641 h 2953"/>
                <a:gd name="T14" fmla="*/ 2467 w 4353"/>
                <a:gd name="T15" fmla="*/ 1436 h 2953"/>
                <a:gd name="T16" fmla="*/ 2401 w 4353"/>
                <a:gd name="T17" fmla="*/ 1582 h 2953"/>
                <a:gd name="T18" fmla="*/ 2196 w 4353"/>
                <a:gd name="T19" fmla="*/ 1709 h 2953"/>
                <a:gd name="T20" fmla="*/ 1887 w 4353"/>
                <a:gd name="T21" fmla="*/ 1855 h 2953"/>
                <a:gd name="T22" fmla="*/ 1642 w 4353"/>
                <a:gd name="T23" fmla="*/ 2035 h 2953"/>
                <a:gd name="T24" fmla="*/ 1142 w 4353"/>
                <a:gd name="T25" fmla="*/ 2551 h 2953"/>
                <a:gd name="T26" fmla="*/ 835 w 4353"/>
                <a:gd name="T27" fmla="*/ 2866 h 2953"/>
                <a:gd name="T28" fmla="*/ 551 w 4353"/>
                <a:gd name="T29" fmla="*/ 2809 h 2953"/>
                <a:gd name="T30" fmla="*/ 262 w 4353"/>
                <a:gd name="T31" fmla="*/ 2058 h 2953"/>
                <a:gd name="T32" fmla="*/ 101 w 4353"/>
                <a:gd name="T33" fmla="*/ 1623 h 2953"/>
                <a:gd name="T34" fmla="*/ 17 w 4353"/>
                <a:gd name="T35" fmla="*/ 1308 h 2953"/>
                <a:gd name="T36" fmla="*/ 138 w 4353"/>
                <a:gd name="T37" fmla="*/ 632 h 2953"/>
                <a:gd name="T38" fmla="*/ 473 w 4353"/>
                <a:gd name="T39" fmla="*/ 285 h 2953"/>
                <a:gd name="T40" fmla="*/ 1194 w 4353"/>
                <a:gd name="T41" fmla="*/ 29 h 2953"/>
                <a:gd name="T42" fmla="*/ 1900 w 4353"/>
                <a:gd name="T43" fmla="*/ 41 h 2953"/>
                <a:gd name="T44" fmla="*/ 2242 w 4353"/>
                <a:gd name="T45" fmla="*/ 64 h 2953"/>
                <a:gd name="T46" fmla="*/ 2690 w 4353"/>
                <a:gd name="T47" fmla="*/ 72 h 2953"/>
                <a:gd name="T48" fmla="*/ 3364 w 4353"/>
                <a:gd name="T49" fmla="*/ 95 h 2953"/>
                <a:gd name="T50" fmla="*/ 3942 w 4353"/>
                <a:gd name="T51" fmla="*/ 134 h 2953"/>
                <a:gd name="T52" fmla="*/ 4211 w 4353"/>
                <a:gd name="T53" fmla="*/ 161 h 2953"/>
                <a:gd name="T54" fmla="*/ 4318 w 4353"/>
                <a:gd name="T55" fmla="*/ 337 h 2953"/>
                <a:gd name="T56" fmla="*/ 4234 w 4353"/>
                <a:gd name="T57" fmla="*/ 476 h 2953"/>
                <a:gd name="T58" fmla="*/ 3491 w 4353"/>
                <a:gd name="T59" fmla="*/ 1137 h 2953"/>
                <a:gd name="T60" fmla="*/ 2926 w 4353"/>
                <a:gd name="T61" fmla="*/ 1432 h 2953"/>
                <a:gd name="T62" fmla="*/ 2706 w 4353"/>
                <a:gd name="T63" fmla="*/ 1442 h 2953"/>
                <a:gd name="T64" fmla="*/ 2594 w 4353"/>
                <a:gd name="T65" fmla="*/ 1354 h 2953"/>
                <a:gd name="T66" fmla="*/ 2548 w 4353"/>
                <a:gd name="T67" fmla="*/ 1204 h 2953"/>
                <a:gd name="T68" fmla="*/ 2494 w 4353"/>
                <a:gd name="T69" fmla="*/ 607 h 2953"/>
                <a:gd name="T70" fmla="*/ 2577 w 4353"/>
                <a:gd name="T71" fmla="*/ 219 h 2953"/>
                <a:gd name="T72" fmla="*/ 2584 w 4353"/>
                <a:gd name="T73" fmla="*/ 201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53" h="2953">
                  <a:moveTo>
                    <a:pt x="2584" y="201"/>
                  </a:moveTo>
                  <a:cubicBezTo>
                    <a:pt x="2558" y="201"/>
                    <a:pt x="2534" y="198"/>
                    <a:pt x="2512" y="201"/>
                  </a:cubicBezTo>
                  <a:cubicBezTo>
                    <a:pt x="2456" y="209"/>
                    <a:pt x="2400" y="218"/>
                    <a:pt x="2345" y="231"/>
                  </a:cubicBezTo>
                  <a:cubicBezTo>
                    <a:pt x="2284" y="245"/>
                    <a:pt x="2260" y="322"/>
                    <a:pt x="2299" y="372"/>
                  </a:cubicBezTo>
                  <a:cubicBezTo>
                    <a:pt x="2306" y="381"/>
                    <a:pt x="2315" y="390"/>
                    <a:pt x="2325" y="396"/>
                  </a:cubicBezTo>
                  <a:cubicBezTo>
                    <a:pt x="2350" y="409"/>
                    <a:pt x="2365" y="430"/>
                    <a:pt x="2371" y="456"/>
                  </a:cubicBezTo>
                  <a:cubicBezTo>
                    <a:pt x="2387" y="517"/>
                    <a:pt x="2404" y="578"/>
                    <a:pt x="2413" y="641"/>
                  </a:cubicBezTo>
                  <a:cubicBezTo>
                    <a:pt x="2451" y="904"/>
                    <a:pt x="2463" y="1170"/>
                    <a:pt x="2467" y="1436"/>
                  </a:cubicBezTo>
                  <a:cubicBezTo>
                    <a:pt x="2468" y="1497"/>
                    <a:pt x="2445" y="1543"/>
                    <a:pt x="2401" y="1582"/>
                  </a:cubicBezTo>
                  <a:cubicBezTo>
                    <a:pt x="2341" y="1637"/>
                    <a:pt x="2269" y="1674"/>
                    <a:pt x="2196" y="1709"/>
                  </a:cubicBezTo>
                  <a:cubicBezTo>
                    <a:pt x="2094" y="1758"/>
                    <a:pt x="1990" y="1806"/>
                    <a:pt x="1887" y="1855"/>
                  </a:cubicBezTo>
                  <a:cubicBezTo>
                    <a:pt x="1794" y="1900"/>
                    <a:pt x="1714" y="1962"/>
                    <a:pt x="1642" y="2035"/>
                  </a:cubicBezTo>
                  <a:cubicBezTo>
                    <a:pt x="1474" y="2206"/>
                    <a:pt x="1309" y="2379"/>
                    <a:pt x="1142" y="2551"/>
                  </a:cubicBezTo>
                  <a:cubicBezTo>
                    <a:pt x="1040" y="2656"/>
                    <a:pt x="940" y="2763"/>
                    <a:pt x="835" y="2866"/>
                  </a:cubicBezTo>
                  <a:cubicBezTo>
                    <a:pt x="745" y="2953"/>
                    <a:pt x="605" y="2924"/>
                    <a:pt x="551" y="2809"/>
                  </a:cubicBezTo>
                  <a:cubicBezTo>
                    <a:pt x="435" y="2566"/>
                    <a:pt x="346" y="2313"/>
                    <a:pt x="262" y="2058"/>
                  </a:cubicBezTo>
                  <a:cubicBezTo>
                    <a:pt x="213" y="1911"/>
                    <a:pt x="155" y="1768"/>
                    <a:pt x="101" y="1623"/>
                  </a:cubicBezTo>
                  <a:cubicBezTo>
                    <a:pt x="62" y="1521"/>
                    <a:pt x="24" y="1418"/>
                    <a:pt x="17" y="1308"/>
                  </a:cubicBezTo>
                  <a:cubicBezTo>
                    <a:pt x="0" y="1073"/>
                    <a:pt x="21" y="844"/>
                    <a:pt x="138" y="632"/>
                  </a:cubicBezTo>
                  <a:cubicBezTo>
                    <a:pt x="218" y="486"/>
                    <a:pt x="335" y="376"/>
                    <a:pt x="473" y="285"/>
                  </a:cubicBezTo>
                  <a:cubicBezTo>
                    <a:pt x="692" y="141"/>
                    <a:pt x="935" y="61"/>
                    <a:pt x="1194" y="29"/>
                  </a:cubicBezTo>
                  <a:cubicBezTo>
                    <a:pt x="1430" y="0"/>
                    <a:pt x="1664" y="9"/>
                    <a:pt x="1900" y="41"/>
                  </a:cubicBezTo>
                  <a:cubicBezTo>
                    <a:pt x="2013" y="57"/>
                    <a:pt x="2128" y="59"/>
                    <a:pt x="2242" y="64"/>
                  </a:cubicBezTo>
                  <a:cubicBezTo>
                    <a:pt x="2392" y="69"/>
                    <a:pt x="2541" y="74"/>
                    <a:pt x="2690" y="72"/>
                  </a:cubicBezTo>
                  <a:cubicBezTo>
                    <a:pt x="2915" y="68"/>
                    <a:pt x="3139" y="83"/>
                    <a:pt x="3364" y="95"/>
                  </a:cubicBezTo>
                  <a:cubicBezTo>
                    <a:pt x="3557" y="106"/>
                    <a:pt x="3749" y="119"/>
                    <a:pt x="3942" y="134"/>
                  </a:cubicBezTo>
                  <a:cubicBezTo>
                    <a:pt x="4032" y="140"/>
                    <a:pt x="4121" y="150"/>
                    <a:pt x="4211" y="161"/>
                  </a:cubicBezTo>
                  <a:cubicBezTo>
                    <a:pt x="4315" y="174"/>
                    <a:pt x="4353" y="237"/>
                    <a:pt x="4318" y="337"/>
                  </a:cubicBezTo>
                  <a:cubicBezTo>
                    <a:pt x="4299" y="389"/>
                    <a:pt x="4272" y="436"/>
                    <a:pt x="4234" y="476"/>
                  </a:cubicBezTo>
                  <a:cubicBezTo>
                    <a:pt x="4009" y="721"/>
                    <a:pt x="3765" y="946"/>
                    <a:pt x="3491" y="1137"/>
                  </a:cubicBezTo>
                  <a:cubicBezTo>
                    <a:pt x="3316" y="1259"/>
                    <a:pt x="3127" y="1358"/>
                    <a:pt x="2926" y="1432"/>
                  </a:cubicBezTo>
                  <a:cubicBezTo>
                    <a:pt x="2854" y="1459"/>
                    <a:pt x="2780" y="1461"/>
                    <a:pt x="2706" y="1442"/>
                  </a:cubicBezTo>
                  <a:cubicBezTo>
                    <a:pt x="2656" y="1428"/>
                    <a:pt x="2619" y="1399"/>
                    <a:pt x="2594" y="1354"/>
                  </a:cubicBezTo>
                  <a:cubicBezTo>
                    <a:pt x="2569" y="1307"/>
                    <a:pt x="2557" y="1256"/>
                    <a:pt x="2548" y="1204"/>
                  </a:cubicBezTo>
                  <a:cubicBezTo>
                    <a:pt x="2516" y="1006"/>
                    <a:pt x="2494" y="808"/>
                    <a:pt x="2494" y="607"/>
                  </a:cubicBezTo>
                  <a:cubicBezTo>
                    <a:pt x="2494" y="472"/>
                    <a:pt x="2523" y="343"/>
                    <a:pt x="2577" y="219"/>
                  </a:cubicBezTo>
                  <a:cubicBezTo>
                    <a:pt x="2579" y="214"/>
                    <a:pt x="2581" y="209"/>
                    <a:pt x="2584" y="201"/>
                  </a:cubicBezTo>
                  <a:close/>
                </a:path>
              </a:pathLst>
            </a:custGeom>
            <a:solidFill>
              <a:schemeClr val="accent5">
                <a:lumMod val="20000"/>
                <a:lumOff val="80000"/>
              </a:schemeClr>
            </a:solidFill>
            <a:ln>
              <a:noFill/>
            </a:ln>
          </p:spPr>
          <p:txBody>
            <a:bodyPr lIns="121920" tIns="60960" rIns="121920" bIns="60960"/>
            <a:lstStyle/>
            <a:p>
              <a:pPr defTabSz="1219170" eaLnBrk="1" fontAlgn="auto" hangingPunct="1">
                <a:spcBef>
                  <a:spcPts val="0"/>
                </a:spcBef>
                <a:spcAft>
                  <a:spcPts val="0"/>
                </a:spcAft>
                <a:defRPr/>
              </a:pPr>
              <a:endParaRPr lang="en-US" sz="2000">
                <a:solidFill>
                  <a:srgbClr val="001965"/>
                </a:solidFill>
                <a:latin typeface="Apis For Office"/>
              </a:endParaRPr>
            </a:p>
          </p:txBody>
        </p:sp>
        <p:sp>
          <p:nvSpPr>
            <p:cNvPr id="305" name="Freeform: Shape 304">
              <a:extLst>
                <a:ext uri="{FF2B5EF4-FFF2-40B4-BE49-F238E27FC236}">
                  <a16:creationId xmlns:a16="http://schemas.microsoft.com/office/drawing/2014/main" xmlns="" id="{ACF74DCD-DE5C-4E36-9AE8-3E2A5526E1FC}"/>
                </a:ext>
              </a:extLst>
            </p:cNvPr>
            <p:cNvSpPr/>
            <p:nvPr/>
          </p:nvSpPr>
          <p:spPr>
            <a:xfrm>
              <a:off x="4032831" y="3822909"/>
              <a:ext cx="107481" cy="3492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06" name="Freeform: Shape 305">
              <a:extLst>
                <a:ext uri="{FF2B5EF4-FFF2-40B4-BE49-F238E27FC236}">
                  <a16:creationId xmlns:a16="http://schemas.microsoft.com/office/drawing/2014/main" xmlns="" id="{DFBA8107-ED82-45D4-A56B-AF5BCEC030CB}"/>
                </a:ext>
              </a:extLst>
            </p:cNvPr>
            <p:cNvSpPr/>
            <p:nvPr/>
          </p:nvSpPr>
          <p:spPr>
            <a:xfrm rot="2469360">
              <a:off x="4222263" y="3675258"/>
              <a:ext cx="110484" cy="72770"/>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07" name="Freeform: Shape 306">
              <a:extLst>
                <a:ext uri="{FF2B5EF4-FFF2-40B4-BE49-F238E27FC236}">
                  <a16:creationId xmlns:a16="http://schemas.microsoft.com/office/drawing/2014/main" xmlns="" id="{EB4A1454-3940-4C8E-BB08-D0343F66B3A6}"/>
                </a:ext>
              </a:extLst>
            </p:cNvPr>
            <p:cNvSpPr/>
            <p:nvPr/>
          </p:nvSpPr>
          <p:spPr>
            <a:xfrm rot="4012024">
              <a:off x="3897583" y="3748677"/>
              <a:ext cx="110484" cy="72770"/>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08" name="Freeform: Shape 307">
              <a:extLst>
                <a:ext uri="{FF2B5EF4-FFF2-40B4-BE49-F238E27FC236}">
                  <a16:creationId xmlns:a16="http://schemas.microsoft.com/office/drawing/2014/main" xmlns="" id="{0C98946B-1792-49DC-839A-BC6C6A4F1A0F}"/>
                </a:ext>
              </a:extLst>
            </p:cNvPr>
            <p:cNvSpPr/>
            <p:nvPr/>
          </p:nvSpPr>
          <p:spPr>
            <a:xfrm rot="4012024">
              <a:off x="4088413" y="3891094"/>
              <a:ext cx="120932" cy="4831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09" name="Freeform: Shape 308">
              <a:extLst>
                <a:ext uri="{FF2B5EF4-FFF2-40B4-BE49-F238E27FC236}">
                  <a16:creationId xmlns:a16="http://schemas.microsoft.com/office/drawing/2014/main" xmlns="" id="{0C5C9DC0-2E08-430F-A33A-BCC4E679C442}"/>
                </a:ext>
              </a:extLst>
            </p:cNvPr>
            <p:cNvSpPr/>
            <p:nvPr/>
          </p:nvSpPr>
          <p:spPr>
            <a:xfrm rot="4012024">
              <a:off x="4042916" y="3964536"/>
              <a:ext cx="92416" cy="60869"/>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10" name="Freeform: Shape 309">
              <a:extLst>
                <a:ext uri="{FF2B5EF4-FFF2-40B4-BE49-F238E27FC236}">
                  <a16:creationId xmlns:a16="http://schemas.microsoft.com/office/drawing/2014/main" xmlns="" id="{496B7A40-D0EF-45B0-941B-09655ACB2E88}"/>
                </a:ext>
              </a:extLst>
            </p:cNvPr>
            <p:cNvSpPr/>
            <p:nvPr/>
          </p:nvSpPr>
          <p:spPr>
            <a:xfrm rot="9098979">
              <a:off x="4606922" y="3555305"/>
              <a:ext cx="110484" cy="72770"/>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11" name="Freeform: Shape 310">
              <a:extLst>
                <a:ext uri="{FF2B5EF4-FFF2-40B4-BE49-F238E27FC236}">
                  <a16:creationId xmlns:a16="http://schemas.microsoft.com/office/drawing/2014/main" xmlns="" id="{437C46F6-36CA-45B2-8B04-E586E01B3D97}"/>
                </a:ext>
              </a:extLst>
            </p:cNvPr>
            <p:cNvSpPr/>
            <p:nvPr/>
          </p:nvSpPr>
          <p:spPr>
            <a:xfrm rot="9098979">
              <a:off x="4720112" y="3510683"/>
              <a:ext cx="90351" cy="5889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 name="connsiteX0" fmla="*/ 91440 w 156874"/>
                <a:gd name="connsiteY0" fmla="*/ 11814 h 104942"/>
                <a:gd name="connsiteX1" fmla="*/ 45720 w 156874"/>
                <a:gd name="connsiteY1" fmla="*/ 2670 h 104942"/>
                <a:gd name="connsiteX2" fmla="*/ 27432 w 156874"/>
                <a:gd name="connsiteY2" fmla="*/ 57534 h 104942"/>
                <a:gd name="connsiteX3" fmla="*/ 0 w 156874"/>
                <a:gd name="connsiteY3" fmla="*/ 66678 h 104942"/>
                <a:gd name="connsiteX4" fmla="*/ 9144 w 156874"/>
                <a:gd name="connsiteY4" fmla="*/ 94110 h 104942"/>
                <a:gd name="connsiteX5" fmla="*/ 36576 w 156874"/>
                <a:gd name="connsiteY5" fmla="*/ 103254 h 104942"/>
                <a:gd name="connsiteX6" fmla="*/ 100733 w 156874"/>
                <a:gd name="connsiteY6" fmla="*/ 63542 h 104942"/>
                <a:gd name="connsiteX7" fmla="*/ 128016 w 156874"/>
                <a:gd name="connsiteY7" fmla="*/ 20958 h 104942"/>
                <a:gd name="connsiteX8" fmla="*/ 155448 w 156874"/>
                <a:gd name="connsiteY8" fmla="*/ 2670 h 104942"/>
                <a:gd name="connsiteX9" fmla="*/ 118872 w 156874"/>
                <a:gd name="connsiteY9" fmla="*/ 11814 h 104942"/>
                <a:gd name="connsiteX10" fmla="*/ 91440 w 156874"/>
                <a:gd name="connsiteY10" fmla="*/ 11814 h 104942"/>
                <a:gd name="connsiteX0" fmla="*/ 91440 w 128171"/>
                <a:gd name="connsiteY0" fmla="*/ 11814 h 104942"/>
                <a:gd name="connsiteX1" fmla="*/ 45720 w 128171"/>
                <a:gd name="connsiteY1" fmla="*/ 2670 h 104942"/>
                <a:gd name="connsiteX2" fmla="*/ 27432 w 128171"/>
                <a:gd name="connsiteY2" fmla="*/ 57534 h 104942"/>
                <a:gd name="connsiteX3" fmla="*/ 0 w 128171"/>
                <a:gd name="connsiteY3" fmla="*/ 66678 h 104942"/>
                <a:gd name="connsiteX4" fmla="*/ 9144 w 128171"/>
                <a:gd name="connsiteY4" fmla="*/ 94110 h 104942"/>
                <a:gd name="connsiteX5" fmla="*/ 36576 w 128171"/>
                <a:gd name="connsiteY5" fmla="*/ 103254 h 104942"/>
                <a:gd name="connsiteX6" fmla="*/ 100733 w 128171"/>
                <a:gd name="connsiteY6" fmla="*/ 63542 h 104942"/>
                <a:gd name="connsiteX7" fmla="*/ 128016 w 128171"/>
                <a:gd name="connsiteY7" fmla="*/ 20958 h 104942"/>
                <a:gd name="connsiteX8" fmla="*/ 82733 w 128171"/>
                <a:gd name="connsiteY8" fmla="*/ 60409 h 104942"/>
                <a:gd name="connsiteX9" fmla="*/ 118872 w 128171"/>
                <a:gd name="connsiteY9" fmla="*/ 11814 h 104942"/>
                <a:gd name="connsiteX10" fmla="*/ 91440 w 128171"/>
                <a:gd name="connsiteY10" fmla="*/ 11814 h 104942"/>
                <a:gd name="connsiteX0" fmla="*/ 91440 w 128171"/>
                <a:gd name="connsiteY0" fmla="*/ 1093 h 94221"/>
                <a:gd name="connsiteX1" fmla="*/ 58495 w 128171"/>
                <a:gd name="connsiteY1" fmla="*/ 19622 h 94221"/>
                <a:gd name="connsiteX2" fmla="*/ 27432 w 128171"/>
                <a:gd name="connsiteY2" fmla="*/ 46813 h 94221"/>
                <a:gd name="connsiteX3" fmla="*/ 0 w 128171"/>
                <a:gd name="connsiteY3" fmla="*/ 55957 h 94221"/>
                <a:gd name="connsiteX4" fmla="*/ 9144 w 128171"/>
                <a:gd name="connsiteY4" fmla="*/ 83389 h 94221"/>
                <a:gd name="connsiteX5" fmla="*/ 36576 w 128171"/>
                <a:gd name="connsiteY5" fmla="*/ 92533 h 94221"/>
                <a:gd name="connsiteX6" fmla="*/ 100733 w 128171"/>
                <a:gd name="connsiteY6" fmla="*/ 52821 h 94221"/>
                <a:gd name="connsiteX7" fmla="*/ 128016 w 128171"/>
                <a:gd name="connsiteY7" fmla="*/ 10237 h 94221"/>
                <a:gd name="connsiteX8" fmla="*/ 82733 w 128171"/>
                <a:gd name="connsiteY8" fmla="*/ 49688 h 94221"/>
                <a:gd name="connsiteX9" fmla="*/ 118872 w 128171"/>
                <a:gd name="connsiteY9" fmla="*/ 1093 h 94221"/>
                <a:gd name="connsiteX10" fmla="*/ 91440 w 128171"/>
                <a:gd name="connsiteY10" fmla="*/ 1093 h 94221"/>
                <a:gd name="connsiteX0" fmla="*/ 91470 w 128201"/>
                <a:gd name="connsiteY0" fmla="*/ 1093 h 83563"/>
                <a:gd name="connsiteX1" fmla="*/ 58525 w 128201"/>
                <a:gd name="connsiteY1" fmla="*/ 19622 h 83563"/>
                <a:gd name="connsiteX2" fmla="*/ 27462 w 128201"/>
                <a:gd name="connsiteY2" fmla="*/ 46813 h 83563"/>
                <a:gd name="connsiteX3" fmla="*/ 30 w 128201"/>
                <a:gd name="connsiteY3" fmla="*/ 55957 h 83563"/>
                <a:gd name="connsiteX4" fmla="*/ 9174 w 128201"/>
                <a:gd name="connsiteY4" fmla="*/ 83389 h 83563"/>
                <a:gd name="connsiteX5" fmla="*/ 91952 w 128201"/>
                <a:gd name="connsiteY5" fmla="*/ 66982 h 83563"/>
                <a:gd name="connsiteX6" fmla="*/ 100763 w 128201"/>
                <a:gd name="connsiteY6" fmla="*/ 52821 h 83563"/>
                <a:gd name="connsiteX7" fmla="*/ 128046 w 128201"/>
                <a:gd name="connsiteY7" fmla="*/ 10237 h 83563"/>
                <a:gd name="connsiteX8" fmla="*/ 82763 w 128201"/>
                <a:gd name="connsiteY8" fmla="*/ 49688 h 83563"/>
                <a:gd name="connsiteX9" fmla="*/ 118902 w 128201"/>
                <a:gd name="connsiteY9" fmla="*/ 1093 h 83563"/>
                <a:gd name="connsiteX10" fmla="*/ 91470 w 128201"/>
                <a:gd name="connsiteY10" fmla="*/ 1093 h 8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01" h="83563">
                  <a:moveTo>
                    <a:pt x="91470" y="1093"/>
                  </a:moveTo>
                  <a:cubicBezTo>
                    <a:pt x="81407" y="4181"/>
                    <a:pt x="71172" y="10589"/>
                    <a:pt x="58525" y="19622"/>
                  </a:cubicBezTo>
                  <a:cubicBezTo>
                    <a:pt x="42838" y="30827"/>
                    <a:pt x="37211" y="40757"/>
                    <a:pt x="27462" y="46813"/>
                  </a:cubicBezTo>
                  <a:cubicBezTo>
                    <a:pt x="17713" y="52869"/>
                    <a:pt x="9174" y="52909"/>
                    <a:pt x="30" y="55957"/>
                  </a:cubicBezTo>
                  <a:cubicBezTo>
                    <a:pt x="3078" y="65101"/>
                    <a:pt x="-6146" y="81552"/>
                    <a:pt x="9174" y="83389"/>
                  </a:cubicBezTo>
                  <a:cubicBezTo>
                    <a:pt x="24494" y="85226"/>
                    <a:pt x="76687" y="72077"/>
                    <a:pt x="91952" y="66982"/>
                  </a:cubicBezTo>
                  <a:cubicBezTo>
                    <a:pt x="107217" y="61887"/>
                    <a:pt x="73331" y="55869"/>
                    <a:pt x="100763" y="52821"/>
                  </a:cubicBezTo>
                  <a:cubicBezTo>
                    <a:pt x="89639" y="19448"/>
                    <a:pt x="131046" y="10759"/>
                    <a:pt x="128046" y="10237"/>
                  </a:cubicBezTo>
                  <a:cubicBezTo>
                    <a:pt x="125046" y="9715"/>
                    <a:pt x="90534" y="57459"/>
                    <a:pt x="82763" y="49688"/>
                  </a:cubicBezTo>
                  <a:cubicBezTo>
                    <a:pt x="73877" y="40802"/>
                    <a:pt x="131372" y="-466"/>
                    <a:pt x="118902" y="1093"/>
                  </a:cubicBezTo>
                  <a:cubicBezTo>
                    <a:pt x="106804" y="2605"/>
                    <a:pt x="101533" y="-1995"/>
                    <a:pt x="91470" y="109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12" name="Freeform: Shape 311">
              <a:extLst>
                <a:ext uri="{FF2B5EF4-FFF2-40B4-BE49-F238E27FC236}">
                  <a16:creationId xmlns:a16="http://schemas.microsoft.com/office/drawing/2014/main" xmlns="" id="{6CD69B3B-EF98-4E04-B82F-8D1DB7B36C77}"/>
                </a:ext>
              </a:extLst>
            </p:cNvPr>
            <p:cNvSpPr/>
            <p:nvPr/>
          </p:nvSpPr>
          <p:spPr>
            <a:xfrm rot="9098979">
              <a:off x="4183587" y="3832275"/>
              <a:ext cx="90351" cy="5889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 name="connsiteX0" fmla="*/ 91440 w 156874"/>
                <a:gd name="connsiteY0" fmla="*/ 11814 h 104942"/>
                <a:gd name="connsiteX1" fmla="*/ 45720 w 156874"/>
                <a:gd name="connsiteY1" fmla="*/ 2670 h 104942"/>
                <a:gd name="connsiteX2" fmla="*/ 27432 w 156874"/>
                <a:gd name="connsiteY2" fmla="*/ 57534 h 104942"/>
                <a:gd name="connsiteX3" fmla="*/ 0 w 156874"/>
                <a:gd name="connsiteY3" fmla="*/ 66678 h 104942"/>
                <a:gd name="connsiteX4" fmla="*/ 9144 w 156874"/>
                <a:gd name="connsiteY4" fmla="*/ 94110 h 104942"/>
                <a:gd name="connsiteX5" fmla="*/ 36576 w 156874"/>
                <a:gd name="connsiteY5" fmla="*/ 103254 h 104942"/>
                <a:gd name="connsiteX6" fmla="*/ 100733 w 156874"/>
                <a:gd name="connsiteY6" fmla="*/ 63542 h 104942"/>
                <a:gd name="connsiteX7" fmla="*/ 128016 w 156874"/>
                <a:gd name="connsiteY7" fmla="*/ 20958 h 104942"/>
                <a:gd name="connsiteX8" fmla="*/ 155448 w 156874"/>
                <a:gd name="connsiteY8" fmla="*/ 2670 h 104942"/>
                <a:gd name="connsiteX9" fmla="*/ 118872 w 156874"/>
                <a:gd name="connsiteY9" fmla="*/ 11814 h 104942"/>
                <a:gd name="connsiteX10" fmla="*/ 91440 w 156874"/>
                <a:gd name="connsiteY10" fmla="*/ 11814 h 104942"/>
                <a:gd name="connsiteX0" fmla="*/ 91440 w 128171"/>
                <a:gd name="connsiteY0" fmla="*/ 11814 h 104942"/>
                <a:gd name="connsiteX1" fmla="*/ 45720 w 128171"/>
                <a:gd name="connsiteY1" fmla="*/ 2670 h 104942"/>
                <a:gd name="connsiteX2" fmla="*/ 27432 w 128171"/>
                <a:gd name="connsiteY2" fmla="*/ 57534 h 104942"/>
                <a:gd name="connsiteX3" fmla="*/ 0 w 128171"/>
                <a:gd name="connsiteY3" fmla="*/ 66678 h 104942"/>
                <a:gd name="connsiteX4" fmla="*/ 9144 w 128171"/>
                <a:gd name="connsiteY4" fmla="*/ 94110 h 104942"/>
                <a:gd name="connsiteX5" fmla="*/ 36576 w 128171"/>
                <a:gd name="connsiteY5" fmla="*/ 103254 h 104942"/>
                <a:gd name="connsiteX6" fmla="*/ 100733 w 128171"/>
                <a:gd name="connsiteY6" fmla="*/ 63542 h 104942"/>
                <a:gd name="connsiteX7" fmla="*/ 128016 w 128171"/>
                <a:gd name="connsiteY7" fmla="*/ 20958 h 104942"/>
                <a:gd name="connsiteX8" fmla="*/ 82733 w 128171"/>
                <a:gd name="connsiteY8" fmla="*/ 60409 h 104942"/>
                <a:gd name="connsiteX9" fmla="*/ 118872 w 128171"/>
                <a:gd name="connsiteY9" fmla="*/ 11814 h 104942"/>
                <a:gd name="connsiteX10" fmla="*/ 91440 w 128171"/>
                <a:gd name="connsiteY10" fmla="*/ 11814 h 104942"/>
                <a:gd name="connsiteX0" fmla="*/ 91440 w 128171"/>
                <a:gd name="connsiteY0" fmla="*/ 1093 h 94221"/>
                <a:gd name="connsiteX1" fmla="*/ 58495 w 128171"/>
                <a:gd name="connsiteY1" fmla="*/ 19622 h 94221"/>
                <a:gd name="connsiteX2" fmla="*/ 27432 w 128171"/>
                <a:gd name="connsiteY2" fmla="*/ 46813 h 94221"/>
                <a:gd name="connsiteX3" fmla="*/ 0 w 128171"/>
                <a:gd name="connsiteY3" fmla="*/ 55957 h 94221"/>
                <a:gd name="connsiteX4" fmla="*/ 9144 w 128171"/>
                <a:gd name="connsiteY4" fmla="*/ 83389 h 94221"/>
                <a:gd name="connsiteX5" fmla="*/ 36576 w 128171"/>
                <a:gd name="connsiteY5" fmla="*/ 92533 h 94221"/>
                <a:gd name="connsiteX6" fmla="*/ 100733 w 128171"/>
                <a:gd name="connsiteY6" fmla="*/ 52821 h 94221"/>
                <a:gd name="connsiteX7" fmla="*/ 128016 w 128171"/>
                <a:gd name="connsiteY7" fmla="*/ 10237 h 94221"/>
                <a:gd name="connsiteX8" fmla="*/ 82733 w 128171"/>
                <a:gd name="connsiteY8" fmla="*/ 49688 h 94221"/>
                <a:gd name="connsiteX9" fmla="*/ 118872 w 128171"/>
                <a:gd name="connsiteY9" fmla="*/ 1093 h 94221"/>
                <a:gd name="connsiteX10" fmla="*/ 91440 w 128171"/>
                <a:gd name="connsiteY10" fmla="*/ 1093 h 94221"/>
                <a:gd name="connsiteX0" fmla="*/ 91470 w 128201"/>
                <a:gd name="connsiteY0" fmla="*/ 1093 h 83563"/>
                <a:gd name="connsiteX1" fmla="*/ 58525 w 128201"/>
                <a:gd name="connsiteY1" fmla="*/ 19622 h 83563"/>
                <a:gd name="connsiteX2" fmla="*/ 27462 w 128201"/>
                <a:gd name="connsiteY2" fmla="*/ 46813 h 83563"/>
                <a:gd name="connsiteX3" fmla="*/ 30 w 128201"/>
                <a:gd name="connsiteY3" fmla="*/ 55957 h 83563"/>
                <a:gd name="connsiteX4" fmla="*/ 9174 w 128201"/>
                <a:gd name="connsiteY4" fmla="*/ 83389 h 83563"/>
                <a:gd name="connsiteX5" fmla="*/ 91952 w 128201"/>
                <a:gd name="connsiteY5" fmla="*/ 66982 h 83563"/>
                <a:gd name="connsiteX6" fmla="*/ 100763 w 128201"/>
                <a:gd name="connsiteY6" fmla="*/ 52821 h 83563"/>
                <a:gd name="connsiteX7" fmla="*/ 128046 w 128201"/>
                <a:gd name="connsiteY7" fmla="*/ 10237 h 83563"/>
                <a:gd name="connsiteX8" fmla="*/ 82763 w 128201"/>
                <a:gd name="connsiteY8" fmla="*/ 49688 h 83563"/>
                <a:gd name="connsiteX9" fmla="*/ 118902 w 128201"/>
                <a:gd name="connsiteY9" fmla="*/ 1093 h 83563"/>
                <a:gd name="connsiteX10" fmla="*/ 91470 w 128201"/>
                <a:gd name="connsiteY10" fmla="*/ 1093 h 8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01" h="83563">
                  <a:moveTo>
                    <a:pt x="91470" y="1093"/>
                  </a:moveTo>
                  <a:cubicBezTo>
                    <a:pt x="81407" y="4181"/>
                    <a:pt x="71172" y="10589"/>
                    <a:pt x="58525" y="19622"/>
                  </a:cubicBezTo>
                  <a:cubicBezTo>
                    <a:pt x="42838" y="30827"/>
                    <a:pt x="37211" y="40757"/>
                    <a:pt x="27462" y="46813"/>
                  </a:cubicBezTo>
                  <a:cubicBezTo>
                    <a:pt x="17713" y="52869"/>
                    <a:pt x="9174" y="52909"/>
                    <a:pt x="30" y="55957"/>
                  </a:cubicBezTo>
                  <a:cubicBezTo>
                    <a:pt x="3078" y="65101"/>
                    <a:pt x="-6146" y="81552"/>
                    <a:pt x="9174" y="83389"/>
                  </a:cubicBezTo>
                  <a:cubicBezTo>
                    <a:pt x="24494" y="85226"/>
                    <a:pt x="76687" y="72077"/>
                    <a:pt x="91952" y="66982"/>
                  </a:cubicBezTo>
                  <a:cubicBezTo>
                    <a:pt x="107217" y="61887"/>
                    <a:pt x="73331" y="55869"/>
                    <a:pt x="100763" y="52821"/>
                  </a:cubicBezTo>
                  <a:cubicBezTo>
                    <a:pt x="89639" y="19448"/>
                    <a:pt x="131046" y="10759"/>
                    <a:pt x="128046" y="10237"/>
                  </a:cubicBezTo>
                  <a:cubicBezTo>
                    <a:pt x="125046" y="9715"/>
                    <a:pt x="90534" y="57459"/>
                    <a:pt x="82763" y="49688"/>
                  </a:cubicBezTo>
                  <a:cubicBezTo>
                    <a:pt x="73877" y="40802"/>
                    <a:pt x="131372" y="-466"/>
                    <a:pt x="118902" y="1093"/>
                  </a:cubicBezTo>
                  <a:cubicBezTo>
                    <a:pt x="106804" y="2605"/>
                    <a:pt x="101533" y="-1995"/>
                    <a:pt x="91470" y="109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13" name="Freeform: Shape 312">
              <a:extLst>
                <a:ext uri="{FF2B5EF4-FFF2-40B4-BE49-F238E27FC236}">
                  <a16:creationId xmlns:a16="http://schemas.microsoft.com/office/drawing/2014/main" xmlns="" id="{41664785-4C2E-4519-9865-A3BF0FDA548D}"/>
                </a:ext>
              </a:extLst>
            </p:cNvPr>
            <p:cNvSpPr/>
            <p:nvPr/>
          </p:nvSpPr>
          <p:spPr>
            <a:xfrm rot="2308165">
              <a:off x="4056209" y="3739933"/>
              <a:ext cx="78904" cy="6614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14" name="Freeform: Shape 313">
              <a:extLst>
                <a:ext uri="{FF2B5EF4-FFF2-40B4-BE49-F238E27FC236}">
                  <a16:creationId xmlns:a16="http://schemas.microsoft.com/office/drawing/2014/main" xmlns="" id="{B1EF4887-02E5-4F55-AC6A-0ED1681C6E2B}"/>
                </a:ext>
              </a:extLst>
            </p:cNvPr>
            <p:cNvSpPr/>
            <p:nvPr/>
          </p:nvSpPr>
          <p:spPr>
            <a:xfrm>
              <a:off x="4197781" y="3644937"/>
              <a:ext cx="107481" cy="3492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15" name="Freeform: Shape 314">
              <a:extLst>
                <a:ext uri="{FF2B5EF4-FFF2-40B4-BE49-F238E27FC236}">
                  <a16:creationId xmlns:a16="http://schemas.microsoft.com/office/drawing/2014/main" xmlns="" id="{13D0DD38-3831-4815-8FF2-220953800614}"/>
                </a:ext>
              </a:extLst>
            </p:cNvPr>
            <p:cNvSpPr/>
            <p:nvPr/>
          </p:nvSpPr>
          <p:spPr>
            <a:xfrm rot="4012024">
              <a:off x="4062532" y="3570705"/>
              <a:ext cx="110484" cy="72770"/>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16" name="Freeform: Shape 315">
              <a:extLst>
                <a:ext uri="{FF2B5EF4-FFF2-40B4-BE49-F238E27FC236}">
                  <a16:creationId xmlns:a16="http://schemas.microsoft.com/office/drawing/2014/main" xmlns="" id="{14CF51DE-2AE9-47B6-A426-8A511C65885C}"/>
                </a:ext>
              </a:extLst>
            </p:cNvPr>
            <p:cNvSpPr/>
            <p:nvPr/>
          </p:nvSpPr>
          <p:spPr>
            <a:xfrm rot="4012024">
              <a:off x="4253363" y="3713122"/>
              <a:ext cx="120932" cy="4831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17" name="Freeform: Shape 316">
              <a:extLst>
                <a:ext uri="{FF2B5EF4-FFF2-40B4-BE49-F238E27FC236}">
                  <a16:creationId xmlns:a16="http://schemas.microsoft.com/office/drawing/2014/main" xmlns="" id="{DFE65E9A-6A2B-4A9D-8A60-A179225A605E}"/>
                </a:ext>
              </a:extLst>
            </p:cNvPr>
            <p:cNvSpPr/>
            <p:nvPr/>
          </p:nvSpPr>
          <p:spPr>
            <a:xfrm rot="4012024">
              <a:off x="4207865" y="3786564"/>
              <a:ext cx="92416" cy="60869"/>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18" name="Freeform: Shape 317">
              <a:extLst>
                <a:ext uri="{FF2B5EF4-FFF2-40B4-BE49-F238E27FC236}">
                  <a16:creationId xmlns:a16="http://schemas.microsoft.com/office/drawing/2014/main" xmlns="" id="{1FC46877-0D29-4359-92C5-76A6E69A9E01}"/>
                </a:ext>
              </a:extLst>
            </p:cNvPr>
            <p:cNvSpPr/>
            <p:nvPr/>
          </p:nvSpPr>
          <p:spPr>
            <a:xfrm rot="2308165">
              <a:off x="4221158" y="3561961"/>
              <a:ext cx="78904" cy="6614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19" name="Freeform: Shape 318">
              <a:extLst>
                <a:ext uri="{FF2B5EF4-FFF2-40B4-BE49-F238E27FC236}">
                  <a16:creationId xmlns:a16="http://schemas.microsoft.com/office/drawing/2014/main" xmlns="" id="{D29F1BFD-95BB-44DD-A55C-2A1947572206}"/>
                </a:ext>
              </a:extLst>
            </p:cNvPr>
            <p:cNvSpPr/>
            <p:nvPr/>
          </p:nvSpPr>
          <p:spPr>
            <a:xfrm>
              <a:off x="3986690" y="3714010"/>
              <a:ext cx="107481" cy="3492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20" name="Freeform: Shape 319">
              <a:extLst>
                <a:ext uri="{FF2B5EF4-FFF2-40B4-BE49-F238E27FC236}">
                  <a16:creationId xmlns:a16="http://schemas.microsoft.com/office/drawing/2014/main" xmlns="" id="{627D13A5-3207-4248-BC6F-EB27CCB37F95}"/>
                </a:ext>
              </a:extLst>
            </p:cNvPr>
            <p:cNvSpPr/>
            <p:nvPr/>
          </p:nvSpPr>
          <p:spPr>
            <a:xfrm rot="4012024">
              <a:off x="3851441" y="3639778"/>
              <a:ext cx="110484" cy="72770"/>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21" name="Freeform: Shape 320">
              <a:extLst>
                <a:ext uri="{FF2B5EF4-FFF2-40B4-BE49-F238E27FC236}">
                  <a16:creationId xmlns:a16="http://schemas.microsoft.com/office/drawing/2014/main" xmlns="" id="{DE61D452-A291-48EB-BC2A-B636A8C948C7}"/>
                </a:ext>
              </a:extLst>
            </p:cNvPr>
            <p:cNvSpPr/>
            <p:nvPr/>
          </p:nvSpPr>
          <p:spPr>
            <a:xfrm rot="4012024">
              <a:off x="4042272" y="3782196"/>
              <a:ext cx="120932" cy="4831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22" name="Freeform: Shape 321">
              <a:extLst>
                <a:ext uri="{FF2B5EF4-FFF2-40B4-BE49-F238E27FC236}">
                  <a16:creationId xmlns:a16="http://schemas.microsoft.com/office/drawing/2014/main" xmlns="" id="{6F800F0E-C204-4830-B3BF-FDDEB336DEA5}"/>
                </a:ext>
              </a:extLst>
            </p:cNvPr>
            <p:cNvSpPr/>
            <p:nvPr/>
          </p:nvSpPr>
          <p:spPr>
            <a:xfrm rot="4012024">
              <a:off x="3996774" y="3855637"/>
              <a:ext cx="92416" cy="60869"/>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23" name="Freeform: Shape 322">
              <a:extLst>
                <a:ext uri="{FF2B5EF4-FFF2-40B4-BE49-F238E27FC236}">
                  <a16:creationId xmlns:a16="http://schemas.microsoft.com/office/drawing/2014/main" xmlns="" id="{7D0F9065-7B09-41EE-A958-6DC904666CC5}"/>
                </a:ext>
              </a:extLst>
            </p:cNvPr>
            <p:cNvSpPr/>
            <p:nvPr/>
          </p:nvSpPr>
          <p:spPr>
            <a:xfrm rot="9098979">
              <a:off x="4137445" y="3723376"/>
              <a:ext cx="90351" cy="5889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 name="connsiteX0" fmla="*/ 91440 w 156874"/>
                <a:gd name="connsiteY0" fmla="*/ 11814 h 104942"/>
                <a:gd name="connsiteX1" fmla="*/ 45720 w 156874"/>
                <a:gd name="connsiteY1" fmla="*/ 2670 h 104942"/>
                <a:gd name="connsiteX2" fmla="*/ 27432 w 156874"/>
                <a:gd name="connsiteY2" fmla="*/ 57534 h 104942"/>
                <a:gd name="connsiteX3" fmla="*/ 0 w 156874"/>
                <a:gd name="connsiteY3" fmla="*/ 66678 h 104942"/>
                <a:gd name="connsiteX4" fmla="*/ 9144 w 156874"/>
                <a:gd name="connsiteY4" fmla="*/ 94110 h 104942"/>
                <a:gd name="connsiteX5" fmla="*/ 36576 w 156874"/>
                <a:gd name="connsiteY5" fmla="*/ 103254 h 104942"/>
                <a:gd name="connsiteX6" fmla="*/ 100733 w 156874"/>
                <a:gd name="connsiteY6" fmla="*/ 63542 h 104942"/>
                <a:gd name="connsiteX7" fmla="*/ 128016 w 156874"/>
                <a:gd name="connsiteY7" fmla="*/ 20958 h 104942"/>
                <a:gd name="connsiteX8" fmla="*/ 155448 w 156874"/>
                <a:gd name="connsiteY8" fmla="*/ 2670 h 104942"/>
                <a:gd name="connsiteX9" fmla="*/ 118872 w 156874"/>
                <a:gd name="connsiteY9" fmla="*/ 11814 h 104942"/>
                <a:gd name="connsiteX10" fmla="*/ 91440 w 156874"/>
                <a:gd name="connsiteY10" fmla="*/ 11814 h 104942"/>
                <a:gd name="connsiteX0" fmla="*/ 91440 w 128171"/>
                <a:gd name="connsiteY0" fmla="*/ 11814 h 104942"/>
                <a:gd name="connsiteX1" fmla="*/ 45720 w 128171"/>
                <a:gd name="connsiteY1" fmla="*/ 2670 h 104942"/>
                <a:gd name="connsiteX2" fmla="*/ 27432 w 128171"/>
                <a:gd name="connsiteY2" fmla="*/ 57534 h 104942"/>
                <a:gd name="connsiteX3" fmla="*/ 0 w 128171"/>
                <a:gd name="connsiteY3" fmla="*/ 66678 h 104942"/>
                <a:gd name="connsiteX4" fmla="*/ 9144 w 128171"/>
                <a:gd name="connsiteY4" fmla="*/ 94110 h 104942"/>
                <a:gd name="connsiteX5" fmla="*/ 36576 w 128171"/>
                <a:gd name="connsiteY5" fmla="*/ 103254 h 104942"/>
                <a:gd name="connsiteX6" fmla="*/ 100733 w 128171"/>
                <a:gd name="connsiteY6" fmla="*/ 63542 h 104942"/>
                <a:gd name="connsiteX7" fmla="*/ 128016 w 128171"/>
                <a:gd name="connsiteY7" fmla="*/ 20958 h 104942"/>
                <a:gd name="connsiteX8" fmla="*/ 82733 w 128171"/>
                <a:gd name="connsiteY8" fmla="*/ 60409 h 104942"/>
                <a:gd name="connsiteX9" fmla="*/ 118872 w 128171"/>
                <a:gd name="connsiteY9" fmla="*/ 11814 h 104942"/>
                <a:gd name="connsiteX10" fmla="*/ 91440 w 128171"/>
                <a:gd name="connsiteY10" fmla="*/ 11814 h 104942"/>
                <a:gd name="connsiteX0" fmla="*/ 91440 w 128171"/>
                <a:gd name="connsiteY0" fmla="*/ 1093 h 94221"/>
                <a:gd name="connsiteX1" fmla="*/ 58495 w 128171"/>
                <a:gd name="connsiteY1" fmla="*/ 19622 h 94221"/>
                <a:gd name="connsiteX2" fmla="*/ 27432 w 128171"/>
                <a:gd name="connsiteY2" fmla="*/ 46813 h 94221"/>
                <a:gd name="connsiteX3" fmla="*/ 0 w 128171"/>
                <a:gd name="connsiteY3" fmla="*/ 55957 h 94221"/>
                <a:gd name="connsiteX4" fmla="*/ 9144 w 128171"/>
                <a:gd name="connsiteY4" fmla="*/ 83389 h 94221"/>
                <a:gd name="connsiteX5" fmla="*/ 36576 w 128171"/>
                <a:gd name="connsiteY5" fmla="*/ 92533 h 94221"/>
                <a:gd name="connsiteX6" fmla="*/ 100733 w 128171"/>
                <a:gd name="connsiteY6" fmla="*/ 52821 h 94221"/>
                <a:gd name="connsiteX7" fmla="*/ 128016 w 128171"/>
                <a:gd name="connsiteY7" fmla="*/ 10237 h 94221"/>
                <a:gd name="connsiteX8" fmla="*/ 82733 w 128171"/>
                <a:gd name="connsiteY8" fmla="*/ 49688 h 94221"/>
                <a:gd name="connsiteX9" fmla="*/ 118872 w 128171"/>
                <a:gd name="connsiteY9" fmla="*/ 1093 h 94221"/>
                <a:gd name="connsiteX10" fmla="*/ 91440 w 128171"/>
                <a:gd name="connsiteY10" fmla="*/ 1093 h 94221"/>
                <a:gd name="connsiteX0" fmla="*/ 91470 w 128201"/>
                <a:gd name="connsiteY0" fmla="*/ 1093 h 83563"/>
                <a:gd name="connsiteX1" fmla="*/ 58525 w 128201"/>
                <a:gd name="connsiteY1" fmla="*/ 19622 h 83563"/>
                <a:gd name="connsiteX2" fmla="*/ 27462 w 128201"/>
                <a:gd name="connsiteY2" fmla="*/ 46813 h 83563"/>
                <a:gd name="connsiteX3" fmla="*/ 30 w 128201"/>
                <a:gd name="connsiteY3" fmla="*/ 55957 h 83563"/>
                <a:gd name="connsiteX4" fmla="*/ 9174 w 128201"/>
                <a:gd name="connsiteY4" fmla="*/ 83389 h 83563"/>
                <a:gd name="connsiteX5" fmla="*/ 91952 w 128201"/>
                <a:gd name="connsiteY5" fmla="*/ 66982 h 83563"/>
                <a:gd name="connsiteX6" fmla="*/ 100763 w 128201"/>
                <a:gd name="connsiteY6" fmla="*/ 52821 h 83563"/>
                <a:gd name="connsiteX7" fmla="*/ 128046 w 128201"/>
                <a:gd name="connsiteY7" fmla="*/ 10237 h 83563"/>
                <a:gd name="connsiteX8" fmla="*/ 82763 w 128201"/>
                <a:gd name="connsiteY8" fmla="*/ 49688 h 83563"/>
                <a:gd name="connsiteX9" fmla="*/ 118902 w 128201"/>
                <a:gd name="connsiteY9" fmla="*/ 1093 h 83563"/>
                <a:gd name="connsiteX10" fmla="*/ 91470 w 128201"/>
                <a:gd name="connsiteY10" fmla="*/ 1093 h 8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01" h="83563">
                  <a:moveTo>
                    <a:pt x="91470" y="1093"/>
                  </a:moveTo>
                  <a:cubicBezTo>
                    <a:pt x="81407" y="4181"/>
                    <a:pt x="71172" y="10589"/>
                    <a:pt x="58525" y="19622"/>
                  </a:cubicBezTo>
                  <a:cubicBezTo>
                    <a:pt x="42838" y="30827"/>
                    <a:pt x="37211" y="40757"/>
                    <a:pt x="27462" y="46813"/>
                  </a:cubicBezTo>
                  <a:cubicBezTo>
                    <a:pt x="17713" y="52869"/>
                    <a:pt x="9174" y="52909"/>
                    <a:pt x="30" y="55957"/>
                  </a:cubicBezTo>
                  <a:cubicBezTo>
                    <a:pt x="3078" y="65101"/>
                    <a:pt x="-6146" y="81552"/>
                    <a:pt x="9174" y="83389"/>
                  </a:cubicBezTo>
                  <a:cubicBezTo>
                    <a:pt x="24494" y="85226"/>
                    <a:pt x="76687" y="72077"/>
                    <a:pt x="91952" y="66982"/>
                  </a:cubicBezTo>
                  <a:cubicBezTo>
                    <a:pt x="107217" y="61887"/>
                    <a:pt x="73331" y="55869"/>
                    <a:pt x="100763" y="52821"/>
                  </a:cubicBezTo>
                  <a:cubicBezTo>
                    <a:pt x="89639" y="19448"/>
                    <a:pt x="131046" y="10759"/>
                    <a:pt x="128046" y="10237"/>
                  </a:cubicBezTo>
                  <a:cubicBezTo>
                    <a:pt x="125046" y="9715"/>
                    <a:pt x="90534" y="57459"/>
                    <a:pt x="82763" y="49688"/>
                  </a:cubicBezTo>
                  <a:cubicBezTo>
                    <a:pt x="73877" y="40802"/>
                    <a:pt x="131372" y="-466"/>
                    <a:pt x="118902" y="1093"/>
                  </a:cubicBezTo>
                  <a:cubicBezTo>
                    <a:pt x="106804" y="2605"/>
                    <a:pt x="101533" y="-1995"/>
                    <a:pt x="91470" y="109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24" name="Freeform: Shape 323">
              <a:extLst>
                <a:ext uri="{FF2B5EF4-FFF2-40B4-BE49-F238E27FC236}">
                  <a16:creationId xmlns:a16="http://schemas.microsoft.com/office/drawing/2014/main" xmlns="" id="{DED1D029-81DD-454F-B3ED-1C6450E556B9}"/>
                </a:ext>
              </a:extLst>
            </p:cNvPr>
            <p:cNvSpPr/>
            <p:nvPr/>
          </p:nvSpPr>
          <p:spPr>
            <a:xfrm rot="2308165">
              <a:off x="4010067" y="3631034"/>
              <a:ext cx="78904" cy="6614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25" name="Freeform: Shape 324">
              <a:extLst>
                <a:ext uri="{FF2B5EF4-FFF2-40B4-BE49-F238E27FC236}">
                  <a16:creationId xmlns:a16="http://schemas.microsoft.com/office/drawing/2014/main" xmlns="" id="{FF082012-39ED-40FE-9AB5-50E1DF91A9DB}"/>
                </a:ext>
              </a:extLst>
            </p:cNvPr>
            <p:cNvSpPr/>
            <p:nvPr/>
          </p:nvSpPr>
          <p:spPr>
            <a:xfrm rot="4012024">
              <a:off x="4361137" y="3554135"/>
              <a:ext cx="120932" cy="4831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26" name="Freeform: Shape 325">
              <a:extLst>
                <a:ext uri="{FF2B5EF4-FFF2-40B4-BE49-F238E27FC236}">
                  <a16:creationId xmlns:a16="http://schemas.microsoft.com/office/drawing/2014/main" xmlns="" id="{1002E17A-E360-4B85-9FA1-615E7218A4A0}"/>
                </a:ext>
              </a:extLst>
            </p:cNvPr>
            <p:cNvSpPr/>
            <p:nvPr/>
          </p:nvSpPr>
          <p:spPr>
            <a:xfrm rot="5031585">
              <a:off x="4784645" y="3549567"/>
              <a:ext cx="92416" cy="60869"/>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grpSp>
      <p:grpSp>
        <p:nvGrpSpPr>
          <p:cNvPr id="327" name="Group 326">
            <a:extLst>
              <a:ext uri="{FF2B5EF4-FFF2-40B4-BE49-F238E27FC236}">
                <a16:creationId xmlns:a16="http://schemas.microsoft.com/office/drawing/2014/main" xmlns="" id="{4DD64BCC-0345-42BC-B8B9-F040B9B94F1E}"/>
              </a:ext>
            </a:extLst>
          </p:cNvPr>
          <p:cNvGrpSpPr/>
          <p:nvPr/>
        </p:nvGrpSpPr>
        <p:grpSpPr>
          <a:xfrm>
            <a:off x="3091087" y="2504559"/>
            <a:ext cx="1440000" cy="1029713"/>
            <a:chOff x="-1398649" y="3690880"/>
            <a:chExt cx="1891620" cy="1281570"/>
          </a:xfrm>
          <a:solidFill>
            <a:schemeClr val="accent5">
              <a:lumMod val="60000"/>
              <a:lumOff val="40000"/>
            </a:schemeClr>
          </a:solidFill>
        </p:grpSpPr>
        <p:sp>
          <p:nvSpPr>
            <p:cNvPr id="328" name="Freeform 49">
              <a:extLst>
                <a:ext uri="{FF2B5EF4-FFF2-40B4-BE49-F238E27FC236}">
                  <a16:creationId xmlns:a16="http://schemas.microsoft.com/office/drawing/2014/main" xmlns="" id="{2788F12C-8D74-45B9-8F57-088899C82756}"/>
                </a:ext>
              </a:extLst>
            </p:cNvPr>
            <p:cNvSpPr>
              <a:spLocks/>
            </p:cNvSpPr>
            <p:nvPr/>
          </p:nvSpPr>
          <p:spPr bwMode="auto">
            <a:xfrm>
              <a:off x="-1398649" y="3690880"/>
              <a:ext cx="1891620" cy="1281570"/>
            </a:xfrm>
            <a:custGeom>
              <a:avLst/>
              <a:gdLst>
                <a:gd name="T0" fmla="*/ 2584 w 4353"/>
                <a:gd name="T1" fmla="*/ 201 h 2953"/>
                <a:gd name="T2" fmla="*/ 2512 w 4353"/>
                <a:gd name="T3" fmla="*/ 201 h 2953"/>
                <a:gd name="T4" fmla="*/ 2345 w 4353"/>
                <a:gd name="T5" fmla="*/ 231 h 2953"/>
                <a:gd name="T6" fmla="*/ 2299 w 4353"/>
                <a:gd name="T7" fmla="*/ 372 h 2953"/>
                <a:gd name="T8" fmla="*/ 2325 w 4353"/>
                <a:gd name="T9" fmla="*/ 396 h 2953"/>
                <a:gd name="T10" fmla="*/ 2371 w 4353"/>
                <a:gd name="T11" fmla="*/ 456 h 2953"/>
                <a:gd name="T12" fmla="*/ 2413 w 4353"/>
                <a:gd name="T13" fmla="*/ 641 h 2953"/>
                <a:gd name="T14" fmla="*/ 2467 w 4353"/>
                <a:gd name="T15" fmla="*/ 1436 h 2953"/>
                <a:gd name="T16" fmla="*/ 2401 w 4353"/>
                <a:gd name="T17" fmla="*/ 1582 h 2953"/>
                <a:gd name="T18" fmla="*/ 2196 w 4353"/>
                <a:gd name="T19" fmla="*/ 1709 h 2953"/>
                <a:gd name="T20" fmla="*/ 1887 w 4353"/>
                <a:gd name="T21" fmla="*/ 1855 h 2953"/>
                <a:gd name="T22" fmla="*/ 1642 w 4353"/>
                <a:gd name="T23" fmla="*/ 2035 h 2953"/>
                <a:gd name="T24" fmla="*/ 1142 w 4353"/>
                <a:gd name="T25" fmla="*/ 2551 h 2953"/>
                <a:gd name="T26" fmla="*/ 835 w 4353"/>
                <a:gd name="T27" fmla="*/ 2866 h 2953"/>
                <a:gd name="T28" fmla="*/ 551 w 4353"/>
                <a:gd name="T29" fmla="*/ 2809 h 2953"/>
                <a:gd name="T30" fmla="*/ 262 w 4353"/>
                <a:gd name="T31" fmla="*/ 2058 h 2953"/>
                <a:gd name="T32" fmla="*/ 101 w 4353"/>
                <a:gd name="T33" fmla="*/ 1623 h 2953"/>
                <a:gd name="T34" fmla="*/ 17 w 4353"/>
                <a:gd name="T35" fmla="*/ 1308 h 2953"/>
                <a:gd name="T36" fmla="*/ 138 w 4353"/>
                <a:gd name="T37" fmla="*/ 632 h 2953"/>
                <a:gd name="T38" fmla="*/ 473 w 4353"/>
                <a:gd name="T39" fmla="*/ 285 h 2953"/>
                <a:gd name="T40" fmla="*/ 1194 w 4353"/>
                <a:gd name="T41" fmla="*/ 29 h 2953"/>
                <a:gd name="T42" fmla="*/ 1900 w 4353"/>
                <a:gd name="T43" fmla="*/ 41 h 2953"/>
                <a:gd name="T44" fmla="*/ 2242 w 4353"/>
                <a:gd name="T45" fmla="*/ 64 h 2953"/>
                <a:gd name="T46" fmla="*/ 2690 w 4353"/>
                <a:gd name="T47" fmla="*/ 72 h 2953"/>
                <a:gd name="T48" fmla="*/ 3364 w 4353"/>
                <a:gd name="T49" fmla="*/ 95 h 2953"/>
                <a:gd name="T50" fmla="*/ 3942 w 4353"/>
                <a:gd name="T51" fmla="*/ 134 h 2953"/>
                <a:gd name="T52" fmla="*/ 4211 w 4353"/>
                <a:gd name="T53" fmla="*/ 161 h 2953"/>
                <a:gd name="T54" fmla="*/ 4318 w 4353"/>
                <a:gd name="T55" fmla="*/ 337 h 2953"/>
                <a:gd name="T56" fmla="*/ 4234 w 4353"/>
                <a:gd name="T57" fmla="*/ 476 h 2953"/>
                <a:gd name="T58" fmla="*/ 3491 w 4353"/>
                <a:gd name="T59" fmla="*/ 1137 h 2953"/>
                <a:gd name="T60" fmla="*/ 2926 w 4353"/>
                <a:gd name="T61" fmla="*/ 1432 h 2953"/>
                <a:gd name="T62" fmla="*/ 2706 w 4353"/>
                <a:gd name="T63" fmla="*/ 1442 h 2953"/>
                <a:gd name="T64" fmla="*/ 2594 w 4353"/>
                <a:gd name="T65" fmla="*/ 1354 h 2953"/>
                <a:gd name="T66" fmla="*/ 2548 w 4353"/>
                <a:gd name="T67" fmla="*/ 1204 h 2953"/>
                <a:gd name="T68" fmla="*/ 2494 w 4353"/>
                <a:gd name="T69" fmla="*/ 607 h 2953"/>
                <a:gd name="T70" fmla="*/ 2577 w 4353"/>
                <a:gd name="T71" fmla="*/ 219 h 2953"/>
                <a:gd name="T72" fmla="*/ 2584 w 4353"/>
                <a:gd name="T73" fmla="*/ 201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53" h="2953">
                  <a:moveTo>
                    <a:pt x="2584" y="201"/>
                  </a:moveTo>
                  <a:cubicBezTo>
                    <a:pt x="2558" y="201"/>
                    <a:pt x="2534" y="198"/>
                    <a:pt x="2512" y="201"/>
                  </a:cubicBezTo>
                  <a:cubicBezTo>
                    <a:pt x="2456" y="209"/>
                    <a:pt x="2400" y="218"/>
                    <a:pt x="2345" y="231"/>
                  </a:cubicBezTo>
                  <a:cubicBezTo>
                    <a:pt x="2284" y="245"/>
                    <a:pt x="2260" y="322"/>
                    <a:pt x="2299" y="372"/>
                  </a:cubicBezTo>
                  <a:cubicBezTo>
                    <a:pt x="2306" y="381"/>
                    <a:pt x="2315" y="390"/>
                    <a:pt x="2325" y="396"/>
                  </a:cubicBezTo>
                  <a:cubicBezTo>
                    <a:pt x="2350" y="409"/>
                    <a:pt x="2365" y="430"/>
                    <a:pt x="2371" y="456"/>
                  </a:cubicBezTo>
                  <a:cubicBezTo>
                    <a:pt x="2387" y="517"/>
                    <a:pt x="2404" y="578"/>
                    <a:pt x="2413" y="641"/>
                  </a:cubicBezTo>
                  <a:cubicBezTo>
                    <a:pt x="2451" y="904"/>
                    <a:pt x="2463" y="1170"/>
                    <a:pt x="2467" y="1436"/>
                  </a:cubicBezTo>
                  <a:cubicBezTo>
                    <a:pt x="2468" y="1497"/>
                    <a:pt x="2445" y="1543"/>
                    <a:pt x="2401" y="1582"/>
                  </a:cubicBezTo>
                  <a:cubicBezTo>
                    <a:pt x="2341" y="1637"/>
                    <a:pt x="2269" y="1674"/>
                    <a:pt x="2196" y="1709"/>
                  </a:cubicBezTo>
                  <a:cubicBezTo>
                    <a:pt x="2094" y="1758"/>
                    <a:pt x="1990" y="1806"/>
                    <a:pt x="1887" y="1855"/>
                  </a:cubicBezTo>
                  <a:cubicBezTo>
                    <a:pt x="1794" y="1900"/>
                    <a:pt x="1714" y="1962"/>
                    <a:pt x="1642" y="2035"/>
                  </a:cubicBezTo>
                  <a:cubicBezTo>
                    <a:pt x="1474" y="2206"/>
                    <a:pt x="1309" y="2379"/>
                    <a:pt x="1142" y="2551"/>
                  </a:cubicBezTo>
                  <a:cubicBezTo>
                    <a:pt x="1040" y="2656"/>
                    <a:pt x="940" y="2763"/>
                    <a:pt x="835" y="2866"/>
                  </a:cubicBezTo>
                  <a:cubicBezTo>
                    <a:pt x="745" y="2953"/>
                    <a:pt x="605" y="2924"/>
                    <a:pt x="551" y="2809"/>
                  </a:cubicBezTo>
                  <a:cubicBezTo>
                    <a:pt x="435" y="2566"/>
                    <a:pt x="346" y="2313"/>
                    <a:pt x="262" y="2058"/>
                  </a:cubicBezTo>
                  <a:cubicBezTo>
                    <a:pt x="213" y="1911"/>
                    <a:pt x="155" y="1768"/>
                    <a:pt x="101" y="1623"/>
                  </a:cubicBezTo>
                  <a:cubicBezTo>
                    <a:pt x="62" y="1521"/>
                    <a:pt x="24" y="1418"/>
                    <a:pt x="17" y="1308"/>
                  </a:cubicBezTo>
                  <a:cubicBezTo>
                    <a:pt x="0" y="1073"/>
                    <a:pt x="21" y="844"/>
                    <a:pt x="138" y="632"/>
                  </a:cubicBezTo>
                  <a:cubicBezTo>
                    <a:pt x="218" y="486"/>
                    <a:pt x="335" y="376"/>
                    <a:pt x="473" y="285"/>
                  </a:cubicBezTo>
                  <a:cubicBezTo>
                    <a:pt x="692" y="141"/>
                    <a:pt x="935" y="61"/>
                    <a:pt x="1194" y="29"/>
                  </a:cubicBezTo>
                  <a:cubicBezTo>
                    <a:pt x="1430" y="0"/>
                    <a:pt x="1664" y="9"/>
                    <a:pt x="1900" y="41"/>
                  </a:cubicBezTo>
                  <a:cubicBezTo>
                    <a:pt x="2013" y="57"/>
                    <a:pt x="2128" y="59"/>
                    <a:pt x="2242" y="64"/>
                  </a:cubicBezTo>
                  <a:cubicBezTo>
                    <a:pt x="2392" y="69"/>
                    <a:pt x="2541" y="74"/>
                    <a:pt x="2690" y="72"/>
                  </a:cubicBezTo>
                  <a:cubicBezTo>
                    <a:pt x="2915" y="68"/>
                    <a:pt x="3139" y="83"/>
                    <a:pt x="3364" y="95"/>
                  </a:cubicBezTo>
                  <a:cubicBezTo>
                    <a:pt x="3557" y="106"/>
                    <a:pt x="3749" y="119"/>
                    <a:pt x="3942" y="134"/>
                  </a:cubicBezTo>
                  <a:cubicBezTo>
                    <a:pt x="4032" y="140"/>
                    <a:pt x="4121" y="150"/>
                    <a:pt x="4211" y="161"/>
                  </a:cubicBezTo>
                  <a:cubicBezTo>
                    <a:pt x="4315" y="174"/>
                    <a:pt x="4353" y="237"/>
                    <a:pt x="4318" y="337"/>
                  </a:cubicBezTo>
                  <a:cubicBezTo>
                    <a:pt x="4299" y="389"/>
                    <a:pt x="4272" y="436"/>
                    <a:pt x="4234" y="476"/>
                  </a:cubicBezTo>
                  <a:cubicBezTo>
                    <a:pt x="4009" y="721"/>
                    <a:pt x="3765" y="946"/>
                    <a:pt x="3491" y="1137"/>
                  </a:cubicBezTo>
                  <a:cubicBezTo>
                    <a:pt x="3316" y="1259"/>
                    <a:pt x="3127" y="1358"/>
                    <a:pt x="2926" y="1432"/>
                  </a:cubicBezTo>
                  <a:cubicBezTo>
                    <a:pt x="2854" y="1459"/>
                    <a:pt x="2780" y="1461"/>
                    <a:pt x="2706" y="1442"/>
                  </a:cubicBezTo>
                  <a:cubicBezTo>
                    <a:pt x="2656" y="1428"/>
                    <a:pt x="2619" y="1399"/>
                    <a:pt x="2594" y="1354"/>
                  </a:cubicBezTo>
                  <a:cubicBezTo>
                    <a:pt x="2569" y="1307"/>
                    <a:pt x="2557" y="1256"/>
                    <a:pt x="2548" y="1204"/>
                  </a:cubicBezTo>
                  <a:cubicBezTo>
                    <a:pt x="2516" y="1006"/>
                    <a:pt x="2494" y="808"/>
                    <a:pt x="2494" y="607"/>
                  </a:cubicBezTo>
                  <a:cubicBezTo>
                    <a:pt x="2494" y="472"/>
                    <a:pt x="2523" y="343"/>
                    <a:pt x="2577" y="219"/>
                  </a:cubicBezTo>
                  <a:cubicBezTo>
                    <a:pt x="2579" y="214"/>
                    <a:pt x="2581" y="209"/>
                    <a:pt x="2584" y="201"/>
                  </a:cubicBezTo>
                  <a:close/>
                </a:path>
              </a:pathLst>
            </a:custGeom>
            <a:solidFill>
              <a:schemeClr val="accent5">
                <a:lumMod val="20000"/>
                <a:lumOff val="80000"/>
              </a:schemeClr>
            </a:solidFill>
            <a:ln>
              <a:noFill/>
            </a:ln>
          </p:spPr>
          <p:txBody>
            <a:bodyPr lIns="121920" tIns="60960" rIns="121920" bIns="60960"/>
            <a:lstStyle/>
            <a:p>
              <a:pPr defTabSz="1219170" eaLnBrk="1" fontAlgn="auto" hangingPunct="1">
                <a:spcBef>
                  <a:spcPts val="0"/>
                </a:spcBef>
                <a:spcAft>
                  <a:spcPts val="0"/>
                </a:spcAft>
                <a:defRPr/>
              </a:pPr>
              <a:endParaRPr lang="en-US" sz="2000">
                <a:solidFill>
                  <a:srgbClr val="001965"/>
                </a:solidFill>
                <a:latin typeface="Apis For Office"/>
              </a:endParaRPr>
            </a:p>
          </p:txBody>
        </p:sp>
        <p:sp>
          <p:nvSpPr>
            <p:cNvPr id="329" name="Freeform: Shape 328">
              <a:extLst>
                <a:ext uri="{FF2B5EF4-FFF2-40B4-BE49-F238E27FC236}">
                  <a16:creationId xmlns:a16="http://schemas.microsoft.com/office/drawing/2014/main" xmlns="" id="{31DDE775-9ACD-4F6F-B5A3-CBF0A0F2F832}"/>
                </a:ext>
              </a:extLst>
            </p:cNvPr>
            <p:cNvSpPr/>
            <p:nvPr/>
          </p:nvSpPr>
          <p:spPr>
            <a:xfrm rot="4012024">
              <a:off x="-1012318" y="4597861"/>
              <a:ext cx="171592" cy="68553"/>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30" name="Freeform: Shape 329">
              <a:extLst>
                <a:ext uri="{FF2B5EF4-FFF2-40B4-BE49-F238E27FC236}">
                  <a16:creationId xmlns:a16="http://schemas.microsoft.com/office/drawing/2014/main" xmlns="" id="{B96D2A8D-E311-4100-A322-AA9AF0AC6D5C}"/>
                </a:ext>
              </a:extLst>
            </p:cNvPr>
            <p:cNvSpPr/>
            <p:nvPr/>
          </p:nvSpPr>
          <p:spPr>
            <a:xfrm rot="4012024">
              <a:off x="-1076875" y="4702068"/>
              <a:ext cx="131130" cy="86368"/>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31" name="Freeform: Shape 330">
              <a:extLst>
                <a:ext uri="{FF2B5EF4-FFF2-40B4-BE49-F238E27FC236}">
                  <a16:creationId xmlns:a16="http://schemas.microsoft.com/office/drawing/2014/main" xmlns="" id="{14859B43-7FAB-4574-AD35-9E67D55A82D1}"/>
                </a:ext>
              </a:extLst>
            </p:cNvPr>
            <p:cNvSpPr/>
            <p:nvPr/>
          </p:nvSpPr>
          <p:spPr>
            <a:xfrm rot="9098979">
              <a:off x="-276599" y="4121404"/>
              <a:ext cx="156767" cy="10325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32" name="Freeform: Shape 331">
              <a:extLst>
                <a:ext uri="{FF2B5EF4-FFF2-40B4-BE49-F238E27FC236}">
                  <a16:creationId xmlns:a16="http://schemas.microsoft.com/office/drawing/2014/main" xmlns="" id="{2BCA9037-001B-40C8-B631-5A258D4D28D5}"/>
                </a:ext>
              </a:extLst>
            </p:cNvPr>
            <p:cNvSpPr/>
            <p:nvPr/>
          </p:nvSpPr>
          <p:spPr>
            <a:xfrm rot="9098979">
              <a:off x="-877275" y="4514401"/>
              <a:ext cx="128201" cy="83563"/>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 name="connsiteX0" fmla="*/ 91440 w 156874"/>
                <a:gd name="connsiteY0" fmla="*/ 11814 h 104942"/>
                <a:gd name="connsiteX1" fmla="*/ 45720 w 156874"/>
                <a:gd name="connsiteY1" fmla="*/ 2670 h 104942"/>
                <a:gd name="connsiteX2" fmla="*/ 27432 w 156874"/>
                <a:gd name="connsiteY2" fmla="*/ 57534 h 104942"/>
                <a:gd name="connsiteX3" fmla="*/ 0 w 156874"/>
                <a:gd name="connsiteY3" fmla="*/ 66678 h 104942"/>
                <a:gd name="connsiteX4" fmla="*/ 9144 w 156874"/>
                <a:gd name="connsiteY4" fmla="*/ 94110 h 104942"/>
                <a:gd name="connsiteX5" fmla="*/ 36576 w 156874"/>
                <a:gd name="connsiteY5" fmla="*/ 103254 h 104942"/>
                <a:gd name="connsiteX6" fmla="*/ 100733 w 156874"/>
                <a:gd name="connsiteY6" fmla="*/ 63542 h 104942"/>
                <a:gd name="connsiteX7" fmla="*/ 128016 w 156874"/>
                <a:gd name="connsiteY7" fmla="*/ 20958 h 104942"/>
                <a:gd name="connsiteX8" fmla="*/ 155448 w 156874"/>
                <a:gd name="connsiteY8" fmla="*/ 2670 h 104942"/>
                <a:gd name="connsiteX9" fmla="*/ 118872 w 156874"/>
                <a:gd name="connsiteY9" fmla="*/ 11814 h 104942"/>
                <a:gd name="connsiteX10" fmla="*/ 91440 w 156874"/>
                <a:gd name="connsiteY10" fmla="*/ 11814 h 104942"/>
                <a:gd name="connsiteX0" fmla="*/ 91440 w 128171"/>
                <a:gd name="connsiteY0" fmla="*/ 11814 h 104942"/>
                <a:gd name="connsiteX1" fmla="*/ 45720 w 128171"/>
                <a:gd name="connsiteY1" fmla="*/ 2670 h 104942"/>
                <a:gd name="connsiteX2" fmla="*/ 27432 w 128171"/>
                <a:gd name="connsiteY2" fmla="*/ 57534 h 104942"/>
                <a:gd name="connsiteX3" fmla="*/ 0 w 128171"/>
                <a:gd name="connsiteY3" fmla="*/ 66678 h 104942"/>
                <a:gd name="connsiteX4" fmla="*/ 9144 w 128171"/>
                <a:gd name="connsiteY4" fmla="*/ 94110 h 104942"/>
                <a:gd name="connsiteX5" fmla="*/ 36576 w 128171"/>
                <a:gd name="connsiteY5" fmla="*/ 103254 h 104942"/>
                <a:gd name="connsiteX6" fmla="*/ 100733 w 128171"/>
                <a:gd name="connsiteY6" fmla="*/ 63542 h 104942"/>
                <a:gd name="connsiteX7" fmla="*/ 128016 w 128171"/>
                <a:gd name="connsiteY7" fmla="*/ 20958 h 104942"/>
                <a:gd name="connsiteX8" fmla="*/ 82733 w 128171"/>
                <a:gd name="connsiteY8" fmla="*/ 60409 h 104942"/>
                <a:gd name="connsiteX9" fmla="*/ 118872 w 128171"/>
                <a:gd name="connsiteY9" fmla="*/ 11814 h 104942"/>
                <a:gd name="connsiteX10" fmla="*/ 91440 w 128171"/>
                <a:gd name="connsiteY10" fmla="*/ 11814 h 104942"/>
                <a:gd name="connsiteX0" fmla="*/ 91440 w 128171"/>
                <a:gd name="connsiteY0" fmla="*/ 1093 h 94221"/>
                <a:gd name="connsiteX1" fmla="*/ 58495 w 128171"/>
                <a:gd name="connsiteY1" fmla="*/ 19622 h 94221"/>
                <a:gd name="connsiteX2" fmla="*/ 27432 w 128171"/>
                <a:gd name="connsiteY2" fmla="*/ 46813 h 94221"/>
                <a:gd name="connsiteX3" fmla="*/ 0 w 128171"/>
                <a:gd name="connsiteY3" fmla="*/ 55957 h 94221"/>
                <a:gd name="connsiteX4" fmla="*/ 9144 w 128171"/>
                <a:gd name="connsiteY4" fmla="*/ 83389 h 94221"/>
                <a:gd name="connsiteX5" fmla="*/ 36576 w 128171"/>
                <a:gd name="connsiteY5" fmla="*/ 92533 h 94221"/>
                <a:gd name="connsiteX6" fmla="*/ 100733 w 128171"/>
                <a:gd name="connsiteY6" fmla="*/ 52821 h 94221"/>
                <a:gd name="connsiteX7" fmla="*/ 128016 w 128171"/>
                <a:gd name="connsiteY7" fmla="*/ 10237 h 94221"/>
                <a:gd name="connsiteX8" fmla="*/ 82733 w 128171"/>
                <a:gd name="connsiteY8" fmla="*/ 49688 h 94221"/>
                <a:gd name="connsiteX9" fmla="*/ 118872 w 128171"/>
                <a:gd name="connsiteY9" fmla="*/ 1093 h 94221"/>
                <a:gd name="connsiteX10" fmla="*/ 91440 w 128171"/>
                <a:gd name="connsiteY10" fmla="*/ 1093 h 94221"/>
                <a:gd name="connsiteX0" fmla="*/ 91470 w 128201"/>
                <a:gd name="connsiteY0" fmla="*/ 1093 h 83563"/>
                <a:gd name="connsiteX1" fmla="*/ 58525 w 128201"/>
                <a:gd name="connsiteY1" fmla="*/ 19622 h 83563"/>
                <a:gd name="connsiteX2" fmla="*/ 27462 w 128201"/>
                <a:gd name="connsiteY2" fmla="*/ 46813 h 83563"/>
                <a:gd name="connsiteX3" fmla="*/ 30 w 128201"/>
                <a:gd name="connsiteY3" fmla="*/ 55957 h 83563"/>
                <a:gd name="connsiteX4" fmla="*/ 9174 w 128201"/>
                <a:gd name="connsiteY4" fmla="*/ 83389 h 83563"/>
                <a:gd name="connsiteX5" fmla="*/ 91952 w 128201"/>
                <a:gd name="connsiteY5" fmla="*/ 66982 h 83563"/>
                <a:gd name="connsiteX6" fmla="*/ 100763 w 128201"/>
                <a:gd name="connsiteY6" fmla="*/ 52821 h 83563"/>
                <a:gd name="connsiteX7" fmla="*/ 128046 w 128201"/>
                <a:gd name="connsiteY7" fmla="*/ 10237 h 83563"/>
                <a:gd name="connsiteX8" fmla="*/ 82763 w 128201"/>
                <a:gd name="connsiteY8" fmla="*/ 49688 h 83563"/>
                <a:gd name="connsiteX9" fmla="*/ 118902 w 128201"/>
                <a:gd name="connsiteY9" fmla="*/ 1093 h 83563"/>
                <a:gd name="connsiteX10" fmla="*/ 91470 w 128201"/>
                <a:gd name="connsiteY10" fmla="*/ 1093 h 8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01" h="83563">
                  <a:moveTo>
                    <a:pt x="91470" y="1093"/>
                  </a:moveTo>
                  <a:cubicBezTo>
                    <a:pt x="81407" y="4181"/>
                    <a:pt x="71172" y="10589"/>
                    <a:pt x="58525" y="19622"/>
                  </a:cubicBezTo>
                  <a:cubicBezTo>
                    <a:pt x="42838" y="30827"/>
                    <a:pt x="37211" y="40757"/>
                    <a:pt x="27462" y="46813"/>
                  </a:cubicBezTo>
                  <a:cubicBezTo>
                    <a:pt x="17713" y="52869"/>
                    <a:pt x="9174" y="52909"/>
                    <a:pt x="30" y="55957"/>
                  </a:cubicBezTo>
                  <a:cubicBezTo>
                    <a:pt x="3078" y="65101"/>
                    <a:pt x="-6146" y="81552"/>
                    <a:pt x="9174" y="83389"/>
                  </a:cubicBezTo>
                  <a:cubicBezTo>
                    <a:pt x="24494" y="85226"/>
                    <a:pt x="76687" y="72077"/>
                    <a:pt x="91952" y="66982"/>
                  </a:cubicBezTo>
                  <a:cubicBezTo>
                    <a:pt x="107217" y="61887"/>
                    <a:pt x="73331" y="55869"/>
                    <a:pt x="100763" y="52821"/>
                  </a:cubicBezTo>
                  <a:cubicBezTo>
                    <a:pt x="89639" y="19448"/>
                    <a:pt x="131046" y="10759"/>
                    <a:pt x="128046" y="10237"/>
                  </a:cubicBezTo>
                  <a:cubicBezTo>
                    <a:pt x="125046" y="9715"/>
                    <a:pt x="90534" y="57459"/>
                    <a:pt x="82763" y="49688"/>
                  </a:cubicBezTo>
                  <a:cubicBezTo>
                    <a:pt x="73877" y="40802"/>
                    <a:pt x="131372" y="-466"/>
                    <a:pt x="118902" y="1093"/>
                  </a:cubicBezTo>
                  <a:cubicBezTo>
                    <a:pt x="106804" y="2605"/>
                    <a:pt x="101533" y="-1995"/>
                    <a:pt x="91470" y="109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33" name="Freeform: Shape 332">
              <a:extLst>
                <a:ext uri="{FF2B5EF4-FFF2-40B4-BE49-F238E27FC236}">
                  <a16:creationId xmlns:a16="http://schemas.microsoft.com/office/drawing/2014/main" xmlns="" id="{AA3AE8D9-2FC2-42A8-ACA6-7FF18AF469A5}"/>
                </a:ext>
              </a:extLst>
            </p:cNvPr>
            <p:cNvSpPr/>
            <p:nvPr/>
          </p:nvSpPr>
          <p:spPr>
            <a:xfrm rot="2308165">
              <a:off x="-1058013" y="4383376"/>
              <a:ext cx="111958" cy="93853"/>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grpSp>
      <p:grpSp>
        <p:nvGrpSpPr>
          <p:cNvPr id="334" name="Group 333">
            <a:extLst>
              <a:ext uri="{FF2B5EF4-FFF2-40B4-BE49-F238E27FC236}">
                <a16:creationId xmlns:a16="http://schemas.microsoft.com/office/drawing/2014/main" xmlns="" id="{8CAFA1E8-9BA4-40E2-99CA-74F0AEB8CA29}"/>
              </a:ext>
            </a:extLst>
          </p:cNvPr>
          <p:cNvGrpSpPr/>
          <p:nvPr/>
        </p:nvGrpSpPr>
        <p:grpSpPr>
          <a:xfrm>
            <a:off x="5418607" y="2504559"/>
            <a:ext cx="1440000" cy="1029713"/>
            <a:chOff x="3816141" y="3251887"/>
            <a:chExt cx="1333146" cy="903204"/>
          </a:xfrm>
          <a:solidFill>
            <a:schemeClr val="accent5">
              <a:lumMod val="60000"/>
              <a:lumOff val="40000"/>
            </a:schemeClr>
          </a:solidFill>
        </p:grpSpPr>
        <p:sp>
          <p:nvSpPr>
            <p:cNvPr id="335" name="Freeform 49">
              <a:extLst>
                <a:ext uri="{FF2B5EF4-FFF2-40B4-BE49-F238E27FC236}">
                  <a16:creationId xmlns:a16="http://schemas.microsoft.com/office/drawing/2014/main" xmlns="" id="{43540F86-209E-43A4-B22E-B853F42335A8}"/>
                </a:ext>
              </a:extLst>
            </p:cNvPr>
            <p:cNvSpPr>
              <a:spLocks/>
            </p:cNvSpPr>
            <p:nvPr/>
          </p:nvSpPr>
          <p:spPr bwMode="auto">
            <a:xfrm>
              <a:off x="3816141" y="3251887"/>
              <a:ext cx="1333146" cy="903204"/>
            </a:xfrm>
            <a:custGeom>
              <a:avLst/>
              <a:gdLst>
                <a:gd name="T0" fmla="*/ 2584 w 4353"/>
                <a:gd name="T1" fmla="*/ 201 h 2953"/>
                <a:gd name="T2" fmla="*/ 2512 w 4353"/>
                <a:gd name="T3" fmla="*/ 201 h 2953"/>
                <a:gd name="T4" fmla="*/ 2345 w 4353"/>
                <a:gd name="T5" fmla="*/ 231 h 2953"/>
                <a:gd name="T6" fmla="*/ 2299 w 4353"/>
                <a:gd name="T7" fmla="*/ 372 h 2953"/>
                <a:gd name="T8" fmla="*/ 2325 w 4353"/>
                <a:gd name="T9" fmla="*/ 396 h 2953"/>
                <a:gd name="T10" fmla="*/ 2371 w 4353"/>
                <a:gd name="T11" fmla="*/ 456 h 2953"/>
                <a:gd name="T12" fmla="*/ 2413 w 4353"/>
                <a:gd name="T13" fmla="*/ 641 h 2953"/>
                <a:gd name="T14" fmla="*/ 2467 w 4353"/>
                <a:gd name="T15" fmla="*/ 1436 h 2953"/>
                <a:gd name="T16" fmla="*/ 2401 w 4353"/>
                <a:gd name="T17" fmla="*/ 1582 h 2953"/>
                <a:gd name="T18" fmla="*/ 2196 w 4353"/>
                <a:gd name="T19" fmla="*/ 1709 h 2953"/>
                <a:gd name="T20" fmla="*/ 1887 w 4353"/>
                <a:gd name="T21" fmla="*/ 1855 h 2953"/>
                <a:gd name="T22" fmla="*/ 1642 w 4353"/>
                <a:gd name="T23" fmla="*/ 2035 h 2953"/>
                <a:gd name="T24" fmla="*/ 1142 w 4353"/>
                <a:gd name="T25" fmla="*/ 2551 h 2953"/>
                <a:gd name="T26" fmla="*/ 835 w 4353"/>
                <a:gd name="T27" fmla="*/ 2866 h 2953"/>
                <a:gd name="T28" fmla="*/ 551 w 4353"/>
                <a:gd name="T29" fmla="*/ 2809 h 2953"/>
                <a:gd name="T30" fmla="*/ 262 w 4353"/>
                <a:gd name="T31" fmla="*/ 2058 h 2953"/>
                <a:gd name="T32" fmla="*/ 101 w 4353"/>
                <a:gd name="T33" fmla="*/ 1623 h 2953"/>
                <a:gd name="T34" fmla="*/ 17 w 4353"/>
                <a:gd name="T35" fmla="*/ 1308 h 2953"/>
                <a:gd name="T36" fmla="*/ 138 w 4353"/>
                <a:gd name="T37" fmla="*/ 632 h 2953"/>
                <a:gd name="T38" fmla="*/ 473 w 4353"/>
                <a:gd name="T39" fmla="*/ 285 h 2953"/>
                <a:gd name="T40" fmla="*/ 1194 w 4353"/>
                <a:gd name="T41" fmla="*/ 29 h 2953"/>
                <a:gd name="T42" fmla="*/ 1900 w 4353"/>
                <a:gd name="T43" fmla="*/ 41 h 2953"/>
                <a:gd name="T44" fmla="*/ 2242 w 4353"/>
                <a:gd name="T45" fmla="*/ 64 h 2953"/>
                <a:gd name="T46" fmla="*/ 2690 w 4353"/>
                <a:gd name="T47" fmla="*/ 72 h 2953"/>
                <a:gd name="T48" fmla="*/ 3364 w 4353"/>
                <a:gd name="T49" fmla="*/ 95 h 2953"/>
                <a:gd name="T50" fmla="*/ 3942 w 4353"/>
                <a:gd name="T51" fmla="*/ 134 h 2953"/>
                <a:gd name="T52" fmla="*/ 4211 w 4353"/>
                <a:gd name="T53" fmla="*/ 161 h 2953"/>
                <a:gd name="T54" fmla="*/ 4318 w 4353"/>
                <a:gd name="T55" fmla="*/ 337 h 2953"/>
                <a:gd name="T56" fmla="*/ 4234 w 4353"/>
                <a:gd name="T57" fmla="*/ 476 h 2953"/>
                <a:gd name="T58" fmla="*/ 3491 w 4353"/>
                <a:gd name="T59" fmla="*/ 1137 h 2953"/>
                <a:gd name="T60" fmla="*/ 2926 w 4353"/>
                <a:gd name="T61" fmla="*/ 1432 h 2953"/>
                <a:gd name="T62" fmla="*/ 2706 w 4353"/>
                <a:gd name="T63" fmla="*/ 1442 h 2953"/>
                <a:gd name="T64" fmla="*/ 2594 w 4353"/>
                <a:gd name="T65" fmla="*/ 1354 h 2953"/>
                <a:gd name="T66" fmla="*/ 2548 w 4353"/>
                <a:gd name="T67" fmla="*/ 1204 h 2953"/>
                <a:gd name="T68" fmla="*/ 2494 w 4353"/>
                <a:gd name="T69" fmla="*/ 607 h 2953"/>
                <a:gd name="T70" fmla="*/ 2577 w 4353"/>
                <a:gd name="T71" fmla="*/ 219 h 2953"/>
                <a:gd name="T72" fmla="*/ 2584 w 4353"/>
                <a:gd name="T73" fmla="*/ 201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53" h="2953">
                  <a:moveTo>
                    <a:pt x="2584" y="201"/>
                  </a:moveTo>
                  <a:cubicBezTo>
                    <a:pt x="2558" y="201"/>
                    <a:pt x="2534" y="198"/>
                    <a:pt x="2512" y="201"/>
                  </a:cubicBezTo>
                  <a:cubicBezTo>
                    <a:pt x="2456" y="209"/>
                    <a:pt x="2400" y="218"/>
                    <a:pt x="2345" y="231"/>
                  </a:cubicBezTo>
                  <a:cubicBezTo>
                    <a:pt x="2284" y="245"/>
                    <a:pt x="2260" y="322"/>
                    <a:pt x="2299" y="372"/>
                  </a:cubicBezTo>
                  <a:cubicBezTo>
                    <a:pt x="2306" y="381"/>
                    <a:pt x="2315" y="390"/>
                    <a:pt x="2325" y="396"/>
                  </a:cubicBezTo>
                  <a:cubicBezTo>
                    <a:pt x="2350" y="409"/>
                    <a:pt x="2365" y="430"/>
                    <a:pt x="2371" y="456"/>
                  </a:cubicBezTo>
                  <a:cubicBezTo>
                    <a:pt x="2387" y="517"/>
                    <a:pt x="2404" y="578"/>
                    <a:pt x="2413" y="641"/>
                  </a:cubicBezTo>
                  <a:cubicBezTo>
                    <a:pt x="2451" y="904"/>
                    <a:pt x="2463" y="1170"/>
                    <a:pt x="2467" y="1436"/>
                  </a:cubicBezTo>
                  <a:cubicBezTo>
                    <a:pt x="2468" y="1497"/>
                    <a:pt x="2445" y="1543"/>
                    <a:pt x="2401" y="1582"/>
                  </a:cubicBezTo>
                  <a:cubicBezTo>
                    <a:pt x="2341" y="1637"/>
                    <a:pt x="2269" y="1674"/>
                    <a:pt x="2196" y="1709"/>
                  </a:cubicBezTo>
                  <a:cubicBezTo>
                    <a:pt x="2094" y="1758"/>
                    <a:pt x="1990" y="1806"/>
                    <a:pt x="1887" y="1855"/>
                  </a:cubicBezTo>
                  <a:cubicBezTo>
                    <a:pt x="1794" y="1900"/>
                    <a:pt x="1714" y="1962"/>
                    <a:pt x="1642" y="2035"/>
                  </a:cubicBezTo>
                  <a:cubicBezTo>
                    <a:pt x="1474" y="2206"/>
                    <a:pt x="1309" y="2379"/>
                    <a:pt x="1142" y="2551"/>
                  </a:cubicBezTo>
                  <a:cubicBezTo>
                    <a:pt x="1040" y="2656"/>
                    <a:pt x="940" y="2763"/>
                    <a:pt x="835" y="2866"/>
                  </a:cubicBezTo>
                  <a:cubicBezTo>
                    <a:pt x="745" y="2953"/>
                    <a:pt x="605" y="2924"/>
                    <a:pt x="551" y="2809"/>
                  </a:cubicBezTo>
                  <a:cubicBezTo>
                    <a:pt x="435" y="2566"/>
                    <a:pt x="346" y="2313"/>
                    <a:pt x="262" y="2058"/>
                  </a:cubicBezTo>
                  <a:cubicBezTo>
                    <a:pt x="213" y="1911"/>
                    <a:pt x="155" y="1768"/>
                    <a:pt x="101" y="1623"/>
                  </a:cubicBezTo>
                  <a:cubicBezTo>
                    <a:pt x="62" y="1521"/>
                    <a:pt x="24" y="1418"/>
                    <a:pt x="17" y="1308"/>
                  </a:cubicBezTo>
                  <a:cubicBezTo>
                    <a:pt x="0" y="1073"/>
                    <a:pt x="21" y="844"/>
                    <a:pt x="138" y="632"/>
                  </a:cubicBezTo>
                  <a:cubicBezTo>
                    <a:pt x="218" y="486"/>
                    <a:pt x="335" y="376"/>
                    <a:pt x="473" y="285"/>
                  </a:cubicBezTo>
                  <a:cubicBezTo>
                    <a:pt x="692" y="141"/>
                    <a:pt x="935" y="61"/>
                    <a:pt x="1194" y="29"/>
                  </a:cubicBezTo>
                  <a:cubicBezTo>
                    <a:pt x="1430" y="0"/>
                    <a:pt x="1664" y="9"/>
                    <a:pt x="1900" y="41"/>
                  </a:cubicBezTo>
                  <a:cubicBezTo>
                    <a:pt x="2013" y="57"/>
                    <a:pt x="2128" y="59"/>
                    <a:pt x="2242" y="64"/>
                  </a:cubicBezTo>
                  <a:cubicBezTo>
                    <a:pt x="2392" y="69"/>
                    <a:pt x="2541" y="74"/>
                    <a:pt x="2690" y="72"/>
                  </a:cubicBezTo>
                  <a:cubicBezTo>
                    <a:pt x="2915" y="68"/>
                    <a:pt x="3139" y="83"/>
                    <a:pt x="3364" y="95"/>
                  </a:cubicBezTo>
                  <a:cubicBezTo>
                    <a:pt x="3557" y="106"/>
                    <a:pt x="3749" y="119"/>
                    <a:pt x="3942" y="134"/>
                  </a:cubicBezTo>
                  <a:cubicBezTo>
                    <a:pt x="4032" y="140"/>
                    <a:pt x="4121" y="150"/>
                    <a:pt x="4211" y="161"/>
                  </a:cubicBezTo>
                  <a:cubicBezTo>
                    <a:pt x="4315" y="174"/>
                    <a:pt x="4353" y="237"/>
                    <a:pt x="4318" y="337"/>
                  </a:cubicBezTo>
                  <a:cubicBezTo>
                    <a:pt x="4299" y="389"/>
                    <a:pt x="4272" y="436"/>
                    <a:pt x="4234" y="476"/>
                  </a:cubicBezTo>
                  <a:cubicBezTo>
                    <a:pt x="4009" y="721"/>
                    <a:pt x="3765" y="946"/>
                    <a:pt x="3491" y="1137"/>
                  </a:cubicBezTo>
                  <a:cubicBezTo>
                    <a:pt x="3316" y="1259"/>
                    <a:pt x="3127" y="1358"/>
                    <a:pt x="2926" y="1432"/>
                  </a:cubicBezTo>
                  <a:cubicBezTo>
                    <a:pt x="2854" y="1459"/>
                    <a:pt x="2780" y="1461"/>
                    <a:pt x="2706" y="1442"/>
                  </a:cubicBezTo>
                  <a:cubicBezTo>
                    <a:pt x="2656" y="1428"/>
                    <a:pt x="2619" y="1399"/>
                    <a:pt x="2594" y="1354"/>
                  </a:cubicBezTo>
                  <a:cubicBezTo>
                    <a:pt x="2569" y="1307"/>
                    <a:pt x="2557" y="1256"/>
                    <a:pt x="2548" y="1204"/>
                  </a:cubicBezTo>
                  <a:cubicBezTo>
                    <a:pt x="2516" y="1006"/>
                    <a:pt x="2494" y="808"/>
                    <a:pt x="2494" y="607"/>
                  </a:cubicBezTo>
                  <a:cubicBezTo>
                    <a:pt x="2494" y="472"/>
                    <a:pt x="2523" y="343"/>
                    <a:pt x="2577" y="219"/>
                  </a:cubicBezTo>
                  <a:cubicBezTo>
                    <a:pt x="2579" y="214"/>
                    <a:pt x="2581" y="209"/>
                    <a:pt x="2584" y="201"/>
                  </a:cubicBezTo>
                  <a:close/>
                </a:path>
              </a:pathLst>
            </a:custGeom>
            <a:solidFill>
              <a:schemeClr val="accent5">
                <a:lumMod val="20000"/>
                <a:lumOff val="80000"/>
              </a:schemeClr>
            </a:solidFill>
            <a:ln>
              <a:noFill/>
            </a:ln>
          </p:spPr>
          <p:txBody>
            <a:bodyPr lIns="121920" tIns="60960" rIns="121920" bIns="60960"/>
            <a:lstStyle/>
            <a:p>
              <a:pPr defTabSz="1219170" eaLnBrk="1" fontAlgn="auto" hangingPunct="1">
                <a:spcBef>
                  <a:spcPts val="0"/>
                </a:spcBef>
                <a:spcAft>
                  <a:spcPts val="0"/>
                </a:spcAft>
                <a:defRPr/>
              </a:pPr>
              <a:endParaRPr lang="en-US" sz="2000">
                <a:solidFill>
                  <a:srgbClr val="001965"/>
                </a:solidFill>
                <a:latin typeface="Apis For Office"/>
              </a:endParaRPr>
            </a:p>
          </p:txBody>
        </p:sp>
        <p:sp>
          <p:nvSpPr>
            <p:cNvPr id="336" name="Freeform: Shape 335">
              <a:extLst>
                <a:ext uri="{FF2B5EF4-FFF2-40B4-BE49-F238E27FC236}">
                  <a16:creationId xmlns:a16="http://schemas.microsoft.com/office/drawing/2014/main" xmlns="" id="{22A4DCB6-D88E-47E7-86B2-33C60EF5147B}"/>
                </a:ext>
              </a:extLst>
            </p:cNvPr>
            <p:cNvSpPr/>
            <p:nvPr/>
          </p:nvSpPr>
          <p:spPr>
            <a:xfrm>
              <a:off x="4032831" y="3822909"/>
              <a:ext cx="107481" cy="3492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37" name="Freeform: Shape 336">
              <a:extLst>
                <a:ext uri="{FF2B5EF4-FFF2-40B4-BE49-F238E27FC236}">
                  <a16:creationId xmlns:a16="http://schemas.microsoft.com/office/drawing/2014/main" xmlns="" id="{4484A325-DCC8-42C4-9C63-C667598B1F84}"/>
                </a:ext>
              </a:extLst>
            </p:cNvPr>
            <p:cNvSpPr/>
            <p:nvPr/>
          </p:nvSpPr>
          <p:spPr>
            <a:xfrm rot="2469360">
              <a:off x="4222263" y="3675258"/>
              <a:ext cx="110484" cy="72770"/>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38" name="Freeform: Shape 337">
              <a:extLst>
                <a:ext uri="{FF2B5EF4-FFF2-40B4-BE49-F238E27FC236}">
                  <a16:creationId xmlns:a16="http://schemas.microsoft.com/office/drawing/2014/main" xmlns="" id="{BC794474-3A36-432D-9473-CC8076E7ED99}"/>
                </a:ext>
              </a:extLst>
            </p:cNvPr>
            <p:cNvSpPr/>
            <p:nvPr/>
          </p:nvSpPr>
          <p:spPr>
            <a:xfrm rot="4012024">
              <a:off x="4088413" y="3891094"/>
              <a:ext cx="120932" cy="4831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39" name="Freeform: Shape 338">
              <a:extLst>
                <a:ext uri="{FF2B5EF4-FFF2-40B4-BE49-F238E27FC236}">
                  <a16:creationId xmlns:a16="http://schemas.microsoft.com/office/drawing/2014/main" xmlns="" id="{A24B99BD-F686-44C5-8A48-6D3946EA5E78}"/>
                </a:ext>
              </a:extLst>
            </p:cNvPr>
            <p:cNvSpPr/>
            <p:nvPr/>
          </p:nvSpPr>
          <p:spPr>
            <a:xfrm rot="4012024">
              <a:off x="4042916" y="3964536"/>
              <a:ext cx="92416" cy="60869"/>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40" name="Freeform: Shape 339">
              <a:extLst>
                <a:ext uri="{FF2B5EF4-FFF2-40B4-BE49-F238E27FC236}">
                  <a16:creationId xmlns:a16="http://schemas.microsoft.com/office/drawing/2014/main" xmlns="" id="{1A750FAD-AEE2-4DF7-B87A-2CFCE5EDB93A}"/>
                </a:ext>
              </a:extLst>
            </p:cNvPr>
            <p:cNvSpPr/>
            <p:nvPr/>
          </p:nvSpPr>
          <p:spPr>
            <a:xfrm rot="9098979">
              <a:off x="4606922" y="3555305"/>
              <a:ext cx="110484" cy="72770"/>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41" name="Freeform: Shape 340">
              <a:extLst>
                <a:ext uri="{FF2B5EF4-FFF2-40B4-BE49-F238E27FC236}">
                  <a16:creationId xmlns:a16="http://schemas.microsoft.com/office/drawing/2014/main" xmlns="" id="{A7A14053-60C0-430D-AD80-7261D0F3FA20}"/>
                </a:ext>
              </a:extLst>
            </p:cNvPr>
            <p:cNvSpPr/>
            <p:nvPr/>
          </p:nvSpPr>
          <p:spPr>
            <a:xfrm rot="9098979">
              <a:off x="4720112" y="3510683"/>
              <a:ext cx="90351" cy="5889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 name="connsiteX0" fmla="*/ 91440 w 156874"/>
                <a:gd name="connsiteY0" fmla="*/ 11814 h 104942"/>
                <a:gd name="connsiteX1" fmla="*/ 45720 w 156874"/>
                <a:gd name="connsiteY1" fmla="*/ 2670 h 104942"/>
                <a:gd name="connsiteX2" fmla="*/ 27432 w 156874"/>
                <a:gd name="connsiteY2" fmla="*/ 57534 h 104942"/>
                <a:gd name="connsiteX3" fmla="*/ 0 w 156874"/>
                <a:gd name="connsiteY3" fmla="*/ 66678 h 104942"/>
                <a:gd name="connsiteX4" fmla="*/ 9144 w 156874"/>
                <a:gd name="connsiteY4" fmla="*/ 94110 h 104942"/>
                <a:gd name="connsiteX5" fmla="*/ 36576 w 156874"/>
                <a:gd name="connsiteY5" fmla="*/ 103254 h 104942"/>
                <a:gd name="connsiteX6" fmla="*/ 100733 w 156874"/>
                <a:gd name="connsiteY6" fmla="*/ 63542 h 104942"/>
                <a:gd name="connsiteX7" fmla="*/ 128016 w 156874"/>
                <a:gd name="connsiteY7" fmla="*/ 20958 h 104942"/>
                <a:gd name="connsiteX8" fmla="*/ 155448 w 156874"/>
                <a:gd name="connsiteY8" fmla="*/ 2670 h 104942"/>
                <a:gd name="connsiteX9" fmla="*/ 118872 w 156874"/>
                <a:gd name="connsiteY9" fmla="*/ 11814 h 104942"/>
                <a:gd name="connsiteX10" fmla="*/ 91440 w 156874"/>
                <a:gd name="connsiteY10" fmla="*/ 11814 h 104942"/>
                <a:gd name="connsiteX0" fmla="*/ 91440 w 128171"/>
                <a:gd name="connsiteY0" fmla="*/ 11814 h 104942"/>
                <a:gd name="connsiteX1" fmla="*/ 45720 w 128171"/>
                <a:gd name="connsiteY1" fmla="*/ 2670 h 104942"/>
                <a:gd name="connsiteX2" fmla="*/ 27432 w 128171"/>
                <a:gd name="connsiteY2" fmla="*/ 57534 h 104942"/>
                <a:gd name="connsiteX3" fmla="*/ 0 w 128171"/>
                <a:gd name="connsiteY3" fmla="*/ 66678 h 104942"/>
                <a:gd name="connsiteX4" fmla="*/ 9144 w 128171"/>
                <a:gd name="connsiteY4" fmla="*/ 94110 h 104942"/>
                <a:gd name="connsiteX5" fmla="*/ 36576 w 128171"/>
                <a:gd name="connsiteY5" fmla="*/ 103254 h 104942"/>
                <a:gd name="connsiteX6" fmla="*/ 100733 w 128171"/>
                <a:gd name="connsiteY6" fmla="*/ 63542 h 104942"/>
                <a:gd name="connsiteX7" fmla="*/ 128016 w 128171"/>
                <a:gd name="connsiteY7" fmla="*/ 20958 h 104942"/>
                <a:gd name="connsiteX8" fmla="*/ 82733 w 128171"/>
                <a:gd name="connsiteY8" fmla="*/ 60409 h 104942"/>
                <a:gd name="connsiteX9" fmla="*/ 118872 w 128171"/>
                <a:gd name="connsiteY9" fmla="*/ 11814 h 104942"/>
                <a:gd name="connsiteX10" fmla="*/ 91440 w 128171"/>
                <a:gd name="connsiteY10" fmla="*/ 11814 h 104942"/>
                <a:gd name="connsiteX0" fmla="*/ 91440 w 128171"/>
                <a:gd name="connsiteY0" fmla="*/ 1093 h 94221"/>
                <a:gd name="connsiteX1" fmla="*/ 58495 w 128171"/>
                <a:gd name="connsiteY1" fmla="*/ 19622 h 94221"/>
                <a:gd name="connsiteX2" fmla="*/ 27432 w 128171"/>
                <a:gd name="connsiteY2" fmla="*/ 46813 h 94221"/>
                <a:gd name="connsiteX3" fmla="*/ 0 w 128171"/>
                <a:gd name="connsiteY3" fmla="*/ 55957 h 94221"/>
                <a:gd name="connsiteX4" fmla="*/ 9144 w 128171"/>
                <a:gd name="connsiteY4" fmla="*/ 83389 h 94221"/>
                <a:gd name="connsiteX5" fmla="*/ 36576 w 128171"/>
                <a:gd name="connsiteY5" fmla="*/ 92533 h 94221"/>
                <a:gd name="connsiteX6" fmla="*/ 100733 w 128171"/>
                <a:gd name="connsiteY6" fmla="*/ 52821 h 94221"/>
                <a:gd name="connsiteX7" fmla="*/ 128016 w 128171"/>
                <a:gd name="connsiteY7" fmla="*/ 10237 h 94221"/>
                <a:gd name="connsiteX8" fmla="*/ 82733 w 128171"/>
                <a:gd name="connsiteY8" fmla="*/ 49688 h 94221"/>
                <a:gd name="connsiteX9" fmla="*/ 118872 w 128171"/>
                <a:gd name="connsiteY9" fmla="*/ 1093 h 94221"/>
                <a:gd name="connsiteX10" fmla="*/ 91440 w 128171"/>
                <a:gd name="connsiteY10" fmla="*/ 1093 h 94221"/>
                <a:gd name="connsiteX0" fmla="*/ 91470 w 128201"/>
                <a:gd name="connsiteY0" fmla="*/ 1093 h 83563"/>
                <a:gd name="connsiteX1" fmla="*/ 58525 w 128201"/>
                <a:gd name="connsiteY1" fmla="*/ 19622 h 83563"/>
                <a:gd name="connsiteX2" fmla="*/ 27462 w 128201"/>
                <a:gd name="connsiteY2" fmla="*/ 46813 h 83563"/>
                <a:gd name="connsiteX3" fmla="*/ 30 w 128201"/>
                <a:gd name="connsiteY3" fmla="*/ 55957 h 83563"/>
                <a:gd name="connsiteX4" fmla="*/ 9174 w 128201"/>
                <a:gd name="connsiteY4" fmla="*/ 83389 h 83563"/>
                <a:gd name="connsiteX5" fmla="*/ 91952 w 128201"/>
                <a:gd name="connsiteY5" fmla="*/ 66982 h 83563"/>
                <a:gd name="connsiteX6" fmla="*/ 100763 w 128201"/>
                <a:gd name="connsiteY6" fmla="*/ 52821 h 83563"/>
                <a:gd name="connsiteX7" fmla="*/ 128046 w 128201"/>
                <a:gd name="connsiteY7" fmla="*/ 10237 h 83563"/>
                <a:gd name="connsiteX8" fmla="*/ 82763 w 128201"/>
                <a:gd name="connsiteY8" fmla="*/ 49688 h 83563"/>
                <a:gd name="connsiteX9" fmla="*/ 118902 w 128201"/>
                <a:gd name="connsiteY9" fmla="*/ 1093 h 83563"/>
                <a:gd name="connsiteX10" fmla="*/ 91470 w 128201"/>
                <a:gd name="connsiteY10" fmla="*/ 1093 h 8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01" h="83563">
                  <a:moveTo>
                    <a:pt x="91470" y="1093"/>
                  </a:moveTo>
                  <a:cubicBezTo>
                    <a:pt x="81407" y="4181"/>
                    <a:pt x="71172" y="10589"/>
                    <a:pt x="58525" y="19622"/>
                  </a:cubicBezTo>
                  <a:cubicBezTo>
                    <a:pt x="42838" y="30827"/>
                    <a:pt x="37211" y="40757"/>
                    <a:pt x="27462" y="46813"/>
                  </a:cubicBezTo>
                  <a:cubicBezTo>
                    <a:pt x="17713" y="52869"/>
                    <a:pt x="9174" y="52909"/>
                    <a:pt x="30" y="55957"/>
                  </a:cubicBezTo>
                  <a:cubicBezTo>
                    <a:pt x="3078" y="65101"/>
                    <a:pt x="-6146" y="81552"/>
                    <a:pt x="9174" y="83389"/>
                  </a:cubicBezTo>
                  <a:cubicBezTo>
                    <a:pt x="24494" y="85226"/>
                    <a:pt x="76687" y="72077"/>
                    <a:pt x="91952" y="66982"/>
                  </a:cubicBezTo>
                  <a:cubicBezTo>
                    <a:pt x="107217" y="61887"/>
                    <a:pt x="73331" y="55869"/>
                    <a:pt x="100763" y="52821"/>
                  </a:cubicBezTo>
                  <a:cubicBezTo>
                    <a:pt x="89639" y="19448"/>
                    <a:pt x="131046" y="10759"/>
                    <a:pt x="128046" y="10237"/>
                  </a:cubicBezTo>
                  <a:cubicBezTo>
                    <a:pt x="125046" y="9715"/>
                    <a:pt x="90534" y="57459"/>
                    <a:pt x="82763" y="49688"/>
                  </a:cubicBezTo>
                  <a:cubicBezTo>
                    <a:pt x="73877" y="40802"/>
                    <a:pt x="131372" y="-466"/>
                    <a:pt x="118902" y="1093"/>
                  </a:cubicBezTo>
                  <a:cubicBezTo>
                    <a:pt x="106804" y="2605"/>
                    <a:pt x="101533" y="-1995"/>
                    <a:pt x="91470" y="109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42" name="Freeform: Shape 341">
              <a:extLst>
                <a:ext uri="{FF2B5EF4-FFF2-40B4-BE49-F238E27FC236}">
                  <a16:creationId xmlns:a16="http://schemas.microsoft.com/office/drawing/2014/main" xmlns="" id="{B1F95B04-6707-4D61-9466-D11B029A5F6E}"/>
                </a:ext>
              </a:extLst>
            </p:cNvPr>
            <p:cNvSpPr/>
            <p:nvPr/>
          </p:nvSpPr>
          <p:spPr>
            <a:xfrm rot="9098979">
              <a:off x="4183587" y="3832275"/>
              <a:ext cx="90351" cy="5889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 name="connsiteX0" fmla="*/ 91440 w 156874"/>
                <a:gd name="connsiteY0" fmla="*/ 11814 h 104942"/>
                <a:gd name="connsiteX1" fmla="*/ 45720 w 156874"/>
                <a:gd name="connsiteY1" fmla="*/ 2670 h 104942"/>
                <a:gd name="connsiteX2" fmla="*/ 27432 w 156874"/>
                <a:gd name="connsiteY2" fmla="*/ 57534 h 104942"/>
                <a:gd name="connsiteX3" fmla="*/ 0 w 156874"/>
                <a:gd name="connsiteY3" fmla="*/ 66678 h 104942"/>
                <a:gd name="connsiteX4" fmla="*/ 9144 w 156874"/>
                <a:gd name="connsiteY4" fmla="*/ 94110 h 104942"/>
                <a:gd name="connsiteX5" fmla="*/ 36576 w 156874"/>
                <a:gd name="connsiteY5" fmla="*/ 103254 h 104942"/>
                <a:gd name="connsiteX6" fmla="*/ 100733 w 156874"/>
                <a:gd name="connsiteY6" fmla="*/ 63542 h 104942"/>
                <a:gd name="connsiteX7" fmla="*/ 128016 w 156874"/>
                <a:gd name="connsiteY7" fmla="*/ 20958 h 104942"/>
                <a:gd name="connsiteX8" fmla="*/ 155448 w 156874"/>
                <a:gd name="connsiteY8" fmla="*/ 2670 h 104942"/>
                <a:gd name="connsiteX9" fmla="*/ 118872 w 156874"/>
                <a:gd name="connsiteY9" fmla="*/ 11814 h 104942"/>
                <a:gd name="connsiteX10" fmla="*/ 91440 w 156874"/>
                <a:gd name="connsiteY10" fmla="*/ 11814 h 104942"/>
                <a:gd name="connsiteX0" fmla="*/ 91440 w 128171"/>
                <a:gd name="connsiteY0" fmla="*/ 11814 h 104942"/>
                <a:gd name="connsiteX1" fmla="*/ 45720 w 128171"/>
                <a:gd name="connsiteY1" fmla="*/ 2670 h 104942"/>
                <a:gd name="connsiteX2" fmla="*/ 27432 w 128171"/>
                <a:gd name="connsiteY2" fmla="*/ 57534 h 104942"/>
                <a:gd name="connsiteX3" fmla="*/ 0 w 128171"/>
                <a:gd name="connsiteY3" fmla="*/ 66678 h 104942"/>
                <a:gd name="connsiteX4" fmla="*/ 9144 w 128171"/>
                <a:gd name="connsiteY4" fmla="*/ 94110 h 104942"/>
                <a:gd name="connsiteX5" fmla="*/ 36576 w 128171"/>
                <a:gd name="connsiteY5" fmla="*/ 103254 h 104942"/>
                <a:gd name="connsiteX6" fmla="*/ 100733 w 128171"/>
                <a:gd name="connsiteY6" fmla="*/ 63542 h 104942"/>
                <a:gd name="connsiteX7" fmla="*/ 128016 w 128171"/>
                <a:gd name="connsiteY7" fmla="*/ 20958 h 104942"/>
                <a:gd name="connsiteX8" fmla="*/ 82733 w 128171"/>
                <a:gd name="connsiteY8" fmla="*/ 60409 h 104942"/>
                <a:gd name="connsiteX9" fmla="*/ 118872 w 128171"/>
                <a:gd name="connsiteY9" fmla="*/ 11814 h 104942"/>
                <a:gd name="connsiteX10" fmla="*/ 91440 w 128171"/>
                <a:gd name="connsiteY10" fmla="*/ 11814 h 104942"/>
                <a:gd name="connsiteX0" fmla="*/ 91440 w 128171"/>
                <a:gd name="connsiteY0" fmla="*/ 1093 h 94221"/>
                <a:gd name="connsiteX1" fmla="*/ 58495 w 128171"/>
                <a:gd name="connsiteY1" fmla="*/ 19622 h 94221"/>
                <a:gd name="connsiteX2" fmla="*/ 27432 w 128171"/>
                <a:gd name="connsiteY2" fmla="*/ 46813 h 94221"/>
                <a:gd name="connsiteX3" fmla="*/ 0 w 128171"/>
                <a:gd name="connsiteY3" fmla="*/ 55957 h 94221"/>
                <a:gd name="connsiteX4" fmla="*/ 9144 w 128171"/>
                <a:gd name="connsiteY4" fmla="*/ 83389 h 94221"/>
                <a:gd name="connsiteX5" fmla="*/ 36576 w 128171"/>
                <a:gd name="connsiteY5" fmla="*/ 92533 h 94221"/>
                <a:gd name="connsiteX6" fmla="*/ 100733 w 128171"/>
                <a:gd name="connsiteY6" fmla="*/ 52821 h 94221"/>
                <a:gd name="connsiteX7" fmla="*/ 128016 w 128171"/>
                <a:gd name="connsiteY7" fmla="*/ 10237 h 94221"/>
                <a:gd name="connsiteX8" fmla="*/ 82733 w 128171"/>
                <a:gd name="connsiteY8" fmla="*/ 49688 h 94221"/>
                <a:gd name="connsiteX9" fmla="*/ 118872 w 128171"/>
                <a:gd name="connsiteY9" fmla="*/ 1093 h 94221"/>
                <a:gd name="connsiteX10" fmla="*/ 91440 w 128171"/>
                <a:gd name="connsiteY10" fmla="*/ 1093 h 94221"/>
                <a:gd name="connsiteX0" fmla="*/ 91470 w 128201"/>
                <a:gd name="connsiteY0" fmla="*/ 1093 h 83563"/>
                <a:gd name="connsiteX1" fmla="*/ 58525 w 128201"/>
                <a:gd name="connsiteY1" fmla="*/ 19622 h 83563"/>
                <a:gd name="connsiteX2" fmla="*/ 27462 w 128201"/>
                <a:gd name="connsiteY2" fmla="*/ 46813 h 83563"/>
                <a:gd name="connsiteX3" fmla="*/ 30 w 128201"/>
                <a:gd name="connsiteY3" fmla="*/ 55957 h 83563"/>
                <a:gd name="connsiteX4" fmla="*/ 9174 w 128201"/>
                <a:gd name="connsiteY4" fmla="*/ 83389 h 83563"/>
                <a:gd name="connsiteX5" fmla="*/ 91952 w 128201"/>
                <a:gd name="connsiteY5" fmla="*/ 66982 h 83563"/>
                <a:gd name="connsiteX6" fmla="*/ 100763 w 128201"/>
                <a:gd name="connsiteY6" fmla="*/ 52821 h 83563"/>
                <a:gd name="connsiteX7" fmla="*/ 128046 w 128201"/>
                <a:gd name="connsiteY7" fmla="*/ 10237 h 83563"/>
                <a:gd name="connsiteX8" fmla="*/ 82763 w 128201"/>
                <a:gd name="connsiteY8" fmla="*/ 49688 h 83563"/>
                <a:gd name="connsiteX9" fmla="*/ 118902 w 128201"/>
                <a:gd name="connsiteY9" fmla="*/ 1093 h 83563"/>
                <a:gd name="connsiteX10" fmla="*/ 91470 w 128201"/>
                <a:gd name="connsiteY10" fmla="*/ 1093 h 8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01" h="83563">
                  <a:moveTo>
                    <a:pt x="91470" y="1093"/>
                  </a:moveTo>
                  <a:cubicBezTo>
                    <a:pt x="81407" y="4181"/>
                    <a:pt x="71172" y="10589"/>
                    <a:pt x="58525" y="19622"/>
                  </a:cubicBezTo>
                  <a:cubicBezTo>
                    <a:pt x="42838" y="30827"/>
                    <a:pt x="37211" y="40757"/>
                    <a:pt x="27462" y="46813"/>
                  </a:cubicBezTo>
                  <a:cubicBezTo>
                    <a:pt x="17713" y="52869"/>
                    <a:pt x="9174" y="52909"/>
                    <a:pt x="30" y="55957"/>
                  </a:cubicBezTo>
                  <a:cubicBezTo>
                    <a:pt x="3078" y="65101"/>
                    <a:pt x="-6146" y="81552"/>
                    <a:pt x="9174" y="83389"/>
                  </a:cubicBezTo>
                  <a:cubicBezTo>
                    <a:pt x="24494" y="85226"/>
                    <a:pt x="76687" y="72077"/>
                    <a:pt x="91952" y="66982"/>
                  </a:cubicBezTo>
                  <a:cubicBezTo>
                    <a:pt x="107217" y="61887"/>
                    <a:pt x="73331" y="55869"/>
                    <a:pt x="100763" y="52821"/>
                  </a:cubicBezTo>
                  <a:cubicBezTo>
                    <a:pt x="89639" y="19448"/>
                    <a:pt x="131046" y="10759"/>
                    <a:pt x="128046" y="10237"/>
                  </a:cubicBezTo>
                  <a:cubicBezTo>
                    <a:pt x="125046" y="9715"/>
                    <a:pt x="90534" y="57459"/>
                    <a:pt x="82763" y="49688"/>
                  </a:cubicBezTo>
                  <a:cubicBezTo>
                    <a:pt x="73877" y="40802"/>
                    <a:pt x="131372" y="-466"/>
                    <a:pt x="118902" y="1093"/>
                  </a:cubicBezTo>
                  <a:cubicBezTo>
                    <a:pt x="106804" y="2605"/>
                    <a:pt x="101533" y="-1995"/>
                    <a:pt x="91470" y="109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43" name="Freeform: Shape 342">
              <a:extLst>
                <a:ext uri="{FF2B5EF4-FFF2-40B4-BE49-F238E27FC236}">
                  <a16:creationId xmlns:a16="http://schemas.microsoft.com/office/drawing/2014/main" xmlns="" id="{C7B49DBD-3DC4-4087-A097-128E2C3A5A68}"/>
                </a:ext>
              </a:extLst>
            </p:cNvPr>
            <p:cNvSpPr/>
            <p:nvPr/>
          </p:nvSpPr>
          <p:spPr>
            <a:xfrm rot="2308165">
              <a:off x="4056209" y="3739933"/>
              <a:ext cx="78904" cy="6614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44" name="Freeform: Shape 343">
              <a:extLst>
                <a:ext uri="{FF2B5EF4-FFF2-40B4-BE49-F238E27FC236}">
                  <a16:creationId xmlns:a16="http://schemas.microsoft.com/office/drawing/2014/main" xmlns="" id="{E32EB7C1-2399-4AEE-9200-6CC36B07A41A}"/>
                </a:ext>
              </a:extLst>
            </p:cNvPr>
            <p:cNvSpPr/>
            <p:nvPr/>
          </p:nvSpPr>
          <p:spPr>
            <a:xfrm rot="4012024">
              <a:off x="4253363" y="3713122"/>
              <a:ext cx="120932" cy="4831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45" name="Freeform: Shape 344">
              <a:extLst>
                <a:ext uri="{FF2B5EF4-FFF2-40B4-BE49-F238E27FC236}">
                  <a16:creationId xmlns:a16="http://schemas.microsoft.com/office/drawing/2014/main" xmlns="" id="{F4452502-9A49-4FF7-B5C5-528B0F9B3629}"/>
                </a:ext>
              </a:extLst>
            </p:cNvPr>
            <p:cNvSpPr/>
            <p:nvPr/>
          </p:nvSpPr>
          <p:spPr>
            <a:xfrm rot="4012024">
              <a:off x="4207865" y="3786564"/>
              <a:ext cx="92416" cy="60869"/>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46" name="Freeform: Shape 345">
              <a:extLst>
                <a:ext uri="{FF2B5EF4-FFF2-40B4-BE49-F238E27FC236}">
                  <a16:creationId xmlns:a16="http://schemas.microsoft.com/office/drawing/2014/main" xmlns="" id="{85AFC208-BF1E-4044-89AC-EE0AE25F5BD1}"/>
                </a:ext>
              </a:extLst>
            </p:cNvPr>
            <p:cNvSpPr/>
            <p:nvPr/>
          </p:nvSpPr>
          <p:spPr>
            <a:xfrm rot="4012024">
              <a:off x="4042272" y="3782196"/>
              <a:ext cx="120932" cy="48314"/>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47" name="Freeform: Shape 346">
              <a:extLst>
                <a:ext uri="{FF2B5EF4-FFF2-40B4-BE49-F238E27FC236}">
                  <a16:creationId xmlns:a16="http://schemas.microsoft.com/office/drawing/2014/main" xmlns="" id="{16E7EF02-E2AB-411D-98BC-A61ECDD99F7D}"/>
                </a:ext>
              </a:extLst>
            </p:cNvPr>
            <p:cNvSpPr/>
            <p:nvPr/>
          </p:nvSpPr>
          <p:spPr>
            <a:xfrm rot="4012024">
              <a:off x="3996774" y="3855637"/>
              <a:ext cx="92416" cy="60869"/>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48" name="Freeform: Shape 347">
              <a:extLst>
                <a:ext uri="{FF2B5EF4-FFF2-40B4-BE49-F238E27FC236}">
                  <a16:creationId xmlns:a16="http://schemas.microsoft.com/office/drawing/2014/main" xmlns="" id="{71D14EAB-44CF-448C-A607-FB889AED05C4}"/>
                </a:ext>
              </a:extLst>
            </p:cNvPr>
            <p:cNvSpPr/>
            <p:nvPr/>
          </p:nvSpPr>
          <p:spPr>
            <a:xfrm rot="9098979">
              <a:off x="4137445" y="3723376"/>
              <a:ext cx="90351" cy="58892"/>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 name="connsiteX0" fmla="*/ 91440 w 156874"/>
                <a:gd name="connsiteY0" fmla="*/ 11814 h 104942"/>
                <a:gd name="connsiteX1" fmla="*/ 45720 w 156874"/>
                <a:gd name="connsiteY1" fmla="*/ 2670 h 104942"/>
                <a:gd name="connsiteX2" fmla="*/ 27432 w 156874"/>
                <a:gd name="connsiteY2" fmla="*/ 57534 h 104942"/>
                <a:gd name="connsiteX3" fmla="*/ 0 w 156874"/>
                <a:gd name="connsiteY3" fmla="*/ 66678 h 104942"/>
                <a:gd name="connsiteX4" fmla="*/ 9144 w 156874"/>
                <a:gd name="connsiteY4" fmla="*/ 94110 h 104942"/>
                <a:gd name="connsiteX5" fmla="*/ 36576 w 156874"/>
                <a:gd name="connsiteY5" fmla="*/ 103254 h 104942"/>
                <a:gd name="connsiteX6" fmla="*/ 100733 w 156874"/>
                <a:gd name="connsiteY6" fmla="*/ 63542 h 104942"/>
                <a:gd name="connsiteX7" fmla="*/ 128016 w 156874"/>
                <a:gd name="connsiteY7" fmla="*/ 20958 h 104942"/>
                <a:gd name="connsiteX8" fmla="*/ 155448 w 156874"/>
                <a:gd name="connsiteY8" fmla="*/ 2670 h 104942"/>
                <a:gd name="connsiteX9" fmla="*/ 118872 w 156874"/>
                <a:gd name="connsiteY9" fmla="*/ 11814 h 104942"/>
                <a:gd name="connsiteX10" fmla="*/ 91440 w 156874"/>
                <a:gd name="connsiteY10" fmla="*/ 11814 h 104942"/>
                <a:gd name="connsiteX0" fmla="*/ 91440 w 128171"/>
                <a:gd name="connsiteY0" fmla="*/ 11814 h 104942"/>
                <a:gd name="connsiteX1" fmla="*/ 45720 w 128171"/>
                <a:gd name="connsiteY1" fmla="*/ 2670 h 104942"/>
                <a:gd name="connsiteX2" fmla="*/ 27432 w 128171"/>
                <a:gd name="connsiteY2" fmla="*/ 57534 h 104942"/>
                <a:gd name="connsiteX3" fmla="*/ 0 w 128171"/>
                <a:gd name="connsiteY3" fmla="*/ 66678 h 104942"/>
                <a:gd name="connsiteX4" fmla="*/ 9144 w 128171"/>
                <a:gd name="connsiteY4" fmla="*/ 94110 h 104942"/>
                <a:gd name="connsiteX5" fmla="*/ 36576 w 128171"/>
                <a:gd name="connsiteY5" fmla="*/ 103254 h 104942"/>
                <a:gd name="connsiteX6" fmla="*/ 100733 w 128171"/>
                <a:gd name="connsiteY6" fmla="*/ 63542 h 104942"/>
                <a:gd name="connsiteX7" fmla="*/ 128016 w 128171"/>
                <a:gd name="connsiteY7" fmla="*/ 20958 h 104942"/>
                <a:gd name="connsiteX8" fmla="*/ 82733 w 128171"/>
                <a:gd name="connsiteY8" fmla="*/ 60409 h 104942"/>
                <a:gd name="connsiteX9" fmla="*/ 118872 w 128171"/>
                <a:gd name="connsiteY9" fmla="*/ 11814 h 104942"/>
                <a:gd name="connsiteX10" fmla="*/ 91440 w 128171"/>
                <a:gd name="connsiteY10" fmla="*/ 11814 h 104942"/>
                <a:gd name="connsiteX0" fmla="*/ 91440 w 128171"/>
                <a:gd name="connsiteY0" fmla="*/ 1093 h 94221"/>
                <a:gd name="connsiteX1" fmla="*/ 58495 w 128171"/>
                <a:gd name="connsiteY1" fmla="*/ 19622 h 94221"/>
                <a:gd name="connsiteX2" fmla="*/ 27432 w 128171"/>
                <a:gd name="connsiteY2" fmla="*/ 46813 h 94221"/>
                <a:gd name="connsiteX3" fmla="*/ 0 w 128171"/>
                <a:gd name="connsiteY3" fmla="*/ 55957 h 94221"/>
                <a:gd name="connsiteX4" fmla="*/ 9144 w 128171"/>
                <a:gd name="connsiteY4" fmla="*/ 83389 h 94221"/>
                <a:gd name="connsiteX5" fmla="*/ 36576 w 128171"/>
                <a:gd name="connsiteY5" fmla="*/ 92533 h 94221"/>
                <a:gd name="connsiteX6" fmla="*/ 100733 w 128171"/>
                <a:gd name="connsiteY6" fmla="*/ 52821 h 94221"/>
                <a:gd name="connsiteX7" fmla="*/ 128016 w 128171"/>
                <a:gd name="connsiteY7" fmla="*/ 10237 h 94221"/>
                <a:gd name="connsiteX8" fmla="*/ 82733 w 128171"/>
                <a:gd name="connsiteY8" fmla="*/ 49688 h 94221"/>
                <a:gd name="connsiteX9" fmla="*/ 118872 w 128171"/>
                <a:gd name="connsiteY9" fmla="*/ 1093 h 94221"/>
                <a:gd name="connsiteX10" fmla="*/ 91440 w 128171"/>
                <a:gd name="connsiteY10" fmla="*/ 1093 h 94221"/>
                <a:gd name="connsiteX0" fmla="*/ 91470 w 128201"/>
                <a:gd name="connsiteY0" fmla="*/ 1093 h 83563"/>
                <a:gd name="connsiteX1" fmla="*/ 58525 w 128201"/>
                <a:gd name="connsiteY1" fmla="*/ 19622 h 83563"/>
                <a:gd name="connsiteX2" fmla="*/ 27462 w 128201"/>
                <a:gd name="connsiteY2" fmla="*/ 46813 h 83563"/>
                <a:gd name="connsiteX3" fmla="*/ 30 w 128201"/>
                <a:gd name="connsiteY3" fmla="*/ 55957 h 83563"/>
                <a:gd name="connsiteX4" fmla="*/ 9174 w 128201"/>
                <a:gd name="connsiteY4" fmla="*/ 83389 h 83563"/>
                <a:gd name="connsiteX5" fmla="*/ 91952 w 128201"/>
                <a:gd name="connsiteY5" fmla="*/ 66982 h 83563"/>
                <a:gd name="connsiteX6" fmla="*/ 100763 w 128201"/>
                <a:gd name="connsiteY6" fmla="*/ 52821 h 83563"/>
                <a:gd name="connsiteX7" fmla="*/ 128046 w 128201"/>
                <a:gd name="connsiteY7" fmla="*/ 10237 h 83563"/>
                <a:gd name="connsiteX8" fmla="*/ 82763 w 128201"/>
                <a:gd name="connsiteY8" fmla="*/ 49688 h 83563"/>
                <a:gd name="connsiteX9" fmla="*/ 118902 w 128201"/>
                <a:gd name="connsiteY9" fmla="*/ 1093 h 83563"/>
                <a:gd name="connsiteX10" fmla="*/ 91470 w 128201"/>
                <a:gd name="connsiteY10" fmla="*/ 1093 h 8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01" h="83563">
                  <a:moveTo>
                    <a:pt x="91470" y="1093"/>
                  </a:moveTo>
                  <a:cubicBezTo>
                    <a:pt x="81407" y="4181"/>
                    <a:pt x="71172" y="10589"/>
                    <a:pt x="58525" y="19622"/>
                  </a:cubicBezTo>
                  <a:cubicBezTo>
                    <a:pt x="42838" y="30827"/>
                    <a:pt x="37211" y="40757"/>
                    <a:pt x="27462" y="46813"/>
                  </a:cubicBezTo>
                  <a:cubicBezTo>
                    <a:pt x="17713" y="52869"/>
                    <a:pt x="9174" y="52909"/>
                    <a:pt x="30" y="55957"/>
                  </a:cubicBezTo>
                  <a:cubicBezTo>
                    <a:pt x="3078" y="65101"/>
                    <a:pt x="-6146" y="81552"/>
                    <a:pt x="9174" y="83389"/>
                  </a:cubicBezTo>
                  <a:cubicBezTo>
                    <a:pt x="24494" y="85226"/>
                    <a:pt x="76687" y="72077"/>
                    <a:pt x="91952" y="66982"/>
                  </a:cubicBezTo>
                  <a:cubicBezTo>
                    <a:pt x="107217" y="61887"/>
                    <a:pt x="73331" y="55869"/>
                    <a:pt x="100763" y="52821"/>
                  </a:cubicBezTo>
                  <a:cubicBezTo>
                    <a:pt x="89639" y="19448"/>
                    <a:pt x="131046" y="10759"/>
                    <a:pt x="128046" y="10237"/>
                  </a:cubicBezTo>
                  <a:cubicBezTo>
                    <a:pt x="125046" y="9715"/>
                    <a:pt x="90534" y="57459"/>
                    <a:pt x="82763" y="49688"/>
                  </a:cubicBezTo>
                  <a:cubicBezTo>
                    <a:pt x="73877" y="40802"/>
                    <a:pt x="131372" y="-466"/>
                    <a:pt x="118902" y="1093"/>
                  </a:cubicBezTo>
                  <a:cubicBezTo>
                    <a:pt x="106804" y="2605"/>
                    <a:pt x="101533" y="-1995"/>
                    <a:pt x="91470" y="109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sp>
          <p:nvSpPr>
            <p:cNvPr id="349" name="Freeform: Shape 348">
              <a:extLst>
                <a:ext uri="{FF2B5EF4-FFF2-40B4-BE49-F238E27FC236}">
                  <a16:creationId xmlns:a16="http://schemas.microsoft.com/office/drawing/2014/main" xmlns="" id="{EE0DF93F-3501-4CE6-A65E-370B2EF9AD02}"/>
                </a:ext>
              </a:extLst>
            </p:cNvPr>
            <p:cNvSpPr/>
            <p:nvPr/>
          </p:nvSpPr>
          <p:spPr>
            <a:xfrm rot="5031585">
              <a:off x="4784645" y="3549567"/>
              <a:ext cx="92416" cy="60869"/>
            </a:xfrm>
            <a:custGeom>
              <a:avLst/>
              <a:gdLst>
                <a:gd name="connsiteX0" fmla="*/ 91440 w 156767"/>
                <a:gd name="connsiteY0" fmla="*/ 11814 h 103254"/>
                <a:gd name="connsiteX1" fmla="*/ 45720 w 156767"/>
                <a:gd name="connsiteY1" fmla="*/ 2670 h 103254"/>
                <a:gd name="connsiteX2" fmla="*/ 27432 w 156767"/>
                <a:gd name="connsiteY2" fmla="*/ 57534 h 103254"/>
                <a:gd name="connsiteX3" fmla="*/ 0 w 156767"/>
                <a:gd name="connsiteY3" fmla="*/ 66678 h 103254"/>
                <a:gd name="connsiteX4" fmla="*/ 9144 w 156767"/>
                <a:gd name="connsiteY4" fmla="*/ 94110 h 103254"/>
                <a:gd name="connsiteX5" fmla="*/ 36576 w 156767"/>
                <a:gd name="connsiteY5" fmla="*/ 103254 h 103254"/>
                <a:gd name="connsiteX6" fmla="*/ 118872 w 156767"/>
                <a:gd name="connsiteY6" fmla="*/ 94110 h 103254"/>
                <a:gd name="connsiteX7" fmla="*/ 128016 w 156767"/>
                <a:gd name="connsiteY7" fmla="*/ 20958 h 103254"/>
                <a:gd name="connsiteX8" fmla="*/ 155448 w 156767"/>
                <a:gd name="connsiteY8" fmla="*/ 2670 h 103254"/>
                <a:gd name="connsiteX9" fmla="*/ 118872 w 156767"/>
                <a:gd name="connsiteY9" fmla="*/ 11814 h 103254"/>
                <a:gd name="connsiteX10" fmla="*/ 91440 w 156767"/>
                <a:gd name="connsiteY10" fmla="*/ 11814 h 1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67" h="103254">
                  <a:moveTo>
                    <a:pt x="91440" y="11814"/>
                  </a:moveTo>
                  <a:cubicBezTo>
                    <a:pt x="79248" y="10290"/>
                    <a:pt x="58367" y="-6363"/>
                    <a:pt x="45720" y="2670"/>
                  </a:cubicBezTo>
                  <a:cubicBezTo>
                    <a:pt x="30033" y="13875"/>
                    <a:pt x="45720" y="51438"/>
                    <a:pt x="27432" y="57534"/>
                  </a:cubicBezTo>
                  <a:lnTo>
                    <a:pt x="0" y="66678"/>
                  </a:lnTo>
                  <a:cubicBezTo>
                    <a:pt x="3048" y="75822"/>
                    <a:pt x="2328" y="87294"/>
                    <a:pt x="9144" y="94110"/>
                  </a:cubicBezTo>
                  <a:cubicBezTo>
                    <a:pt x="15960" y="100926"/>
                    <a:pt x="26937" y="103254"/>
                    <a:pt x="36576" y="103254"/>
                  </a:cubicBezTo>
                  <a:cubicBezTo>
                    <a:pt x="64177" y="103254"/>
                    <a:pt x="91440" y="97158"/>
                    <a:pt x="118872" y="94110"/>
                  </a:cubicBezTo>
                  <a:cubicBezTo>
                    <a:pt x="107748" y="60737"/>
                    <a:pt x="100681" y="59226"/>
                    <a:pt x="128016" y="20958"/>
                  </a:cubicBezTo>
                  <a:cubicBezTo>
                    <a:pt x="134404" y="12015"/>
                    <a:pt x="163219" y="10441"/>
                    <a:pt x="155448" y="2670"/>
                  </a:cubicBezTo>
                  <a:cubicBezTo>
                    <a:pt x="146562" y="-6216"/>
                    <a:pt x="131342" y="10255"/>
                    <a:pt x="118872" y="11814"/>
                  </a:cubicBezTo>
                  <a:cubicBezTo>
                    <a:pt x="106774" y="13326"/>
                    <a:pt x="103632" y="13338"/>
                    <a:pt x="91440" y="11814"/>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n-GB" sz="2000">
                <a:solidFill>
                  <a:srgbClr val="FFFFFF"/>
                </a:solidFill>
              </a:endParaRPr>
            </a:p>
          </p:txBody>
        </p:sp>
      </p:grpSp>
      <p:sp>
        <p:nvSpPr>
          <p:cNvPr id="90127" name="TextBox 349">
            <a:extLst>
              <a:ext uri="{FF2B5EF4-FFF2-40B4-BE49-F238E27FC236}">
                <a16:creationId xmlns:a16="http://schemas.microsoft.com/office/drawing/2014/main" xmlns="" id="{336B86B0-339E-44C9-98D6-0974B0AAEAC2}"/>
              </a:ext>
            </a:extLst>
          </p:cNvPr>
          <p:cNvSpPr txBox="1">
            <a:spLocks noChangeArrowheads="1"/>
          </p:cNvSpPr>
          <p:nvPr/>
        </p:nvSpPr>
        <p:spPr bwMode="auto">
          <a:xfrm>
            <a:off x="1868363" y="2644317"/>
            <a:ext cx="9010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pPr algn="ctr" eaLnBrk="1" hangingPunct="1"/>
            <a:r>
              <a:rPr lang="en-GB" altLang="en-US" sz="1600" smtClean="0">
                <a:solidFill>
                  <a:srgbClr val="001965"/>
                </a:solidFill>
              </a:rPr>
              <a:t>25-38%</a:t>
            </a:r>
            <a:endParaRPr lang="en-GB" altLang="en-US" sz="1600" dirty="0">
              <a:solidFill>
                <a:srgbClr val="001965"/>
              </a:solidFill>
            </a:endParaRPr>
          </a:p>
        </p:txBody>
      </p:sp>
      <p:cxnSp>
        <p:nvCxnSpPr>
          <p:cNvPr id="351" name="Straight Arrow Connector 350">
            <a:extLst>
              <a:ext uri="{FF2B5EF4-FFF2-40B4-BE49-F238E27FC236}">
                <a16:creationId xmlns:a16="http://schemas.microsoft.com/office/drawing/2014/main" xmlns="" id="{29AE37D4-9A39-4A64-ABD5-9529407A2055}"/>
              </a:ext>
            </a:extLst>
          </p:cNvPr>
          <p:cNvCxnSpPr>
            <a:cxnSpLocks/>
          </p:cNvCxnSpPr>
          <p:nvPr/>
        </p:nvCxnSpPr>
        <p:spPr>
          <a:xfrm>
            <a:off x="1911350" y="3019425"/>
            <a:ext cx="849313" cy="0"/>
          </a:xfrm>
          <a:prstGeom prst="straightConnector1">
            <a:avLst/>
          </a:prstGeom>
          <a:ln w="2857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52" name="Straight Arrow Connector 351">
            <a:extLst>
              <a:ext uri="{FF2B5EF4-FFF2-40B4-BE49-F238E27FC236}">
                <a16:creationId xmlns:a16="http://schemas.microsoft.com/office/drawing/2014/main" xmlns="" id="{6F3AC835-B931-4736-B22D-E8A2A5791E67}"/>
              </a:ext>
            </a:extLst>
          </p:cNvPr>
          <p:cNvCxnSpPr>
            <a:cxnSpLocks/>
          </p:cNvCxnSpPr>
          <p:nvPr/>
        </p:nvCxnSpPr>
        <p:spPr>
          <a:xfrm>
            <a:off x="9066213" y="3019425"/>
            <a:ext cx="849312" cy="0"/>
          </a:xfrm>
          <a:prstGeom prst="straightConnector1">
            <a:avLst/>
          </a:prstGeom>
          <a:ln w="28575">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90130" name="TextBox 352">
            <a:extLst>
              <a:ext uri="{FF2B5EF4-FFF2-40B4-BE49-F238E27FC236}">
                <a16:creationId xmlns:a16="http://schemas.microsoft.com/office/drawing/2014/main" xmlns="" id="{E5E16484-E9BC-4BEF-A05B-D62CFEE04380}"/>
              </a:ext>
            </a:extLst>
          </p:cNvPr>
          <p:cNvSpPr txBox="1">
            <a:spLocks noChangeArrowheads="1"/>
          </p:cNvSpPr>
          <p:nvPr/>
        </p:nvSpPr>
        <p:spPr bwMode="auto">
          <a:xfrm>
            <a:off x="5499100" y="2046288"/>
            <a:ext cx="14478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pPr algn="ctr" eaLnBrk="1" hangingPunct="1"/>
            <a:r>
              <a:rPr lang="en-GB" altLang="en-US" sz="1600" b="1">
                <a:solidFill>
                  <a:srgbClr val="001965"/>
                </a:solidFill>
              </a:rPr>
              <a:t>NASH (F1–2)</a:t>
            </a:r>
          </a:p>
        </p:txBody>
      </p:sp>
      <p:sp>
        <p:nvSpPr>
          <p:cNvPr id="90131" name="TextBox 353">
            <a:extLst>
              <a:ext uri="{FF2B5EF4-FFF2-40B4-BE49-F238E27FC236}">
                <a16:creationId xmlns:a16="http://schemas.microsoft.com/office/drawing/2014/main" xmlns="" id="{58517112-0F10-4527-9AE3-BFD02964DF1E}"/>
              </a:ext>
            </a:extLst>
          </p:cNvPr>
          <p:cNvSpPr txBox="1">
            <a:spLocks noChangeArrowheads="1"/>
          </p:cNvSpPr>
          <p:nvPr/>
        </p:nvSpPr>
        <p:spPr bwMode="auto">
          <a:xfrm>
            <a:off x="7807325" y="2046288"/>
            <a:ext cx="144938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pPr algn="ctr" eaLnBrk="1" hangingPunct="1"/>
            <a:r>
              <a:rPr lang="en-GB" altLang="en-US" sz="1600" b="1">
                <a:solidFill>
                  <a:srgbClr val="001965"/>
                </a:solidFill>
              </a:rPr>
              <a:t>NASH (F3)</a:t>
            </a:r>
          </a:p>
        </p:txBody>
      </p:sp>
      <p:sp>
        <p:nvSpPr>
          <p:cNvPr id="90132" name="TextBox 354">
            <a:extLst>
              <a:ext uri="{FF2B5EF4-FFF2-40B4-BE49-F238E27FC236}">
                <a16:creationId xmlns:a16="http://schemas.microsoft.com/office/drawing/2014/main" xmlns="" id="{A0D62411-7785-485D-A466-48CBF26F011E}"/>
              </a:ext>
            </a:extLst>
          </p:cNvPr>
          <p:cNvSpPr txBox="1">
            <a:spLocks noChangeArrowheads="1"/>
          </p:cNvSpPr>
          <p:nvPr/>
        </p:nvSpPr>
        <p:spPr bwMode="auto">
          <a:xfrm>
            <a:off x="965200" y="2046288"/>
            <a:ext cx="90805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pPr algn="ctr" eaLnBrk="1" hangingPunct="1"/>
            <a:r>
              <a:rPr lang="en-GB" altLang="en-US" sz="1600" b="1">
                <a:solidFill>
                  <a:srgbClr val="001965"/>
                </a:solidFill>
              </a:rPr>
              <a:t>Healthy</a:t>
            </a:r>
          </a:p>
        </p:txBody>
      </p:sp>
      <p:sp>
        <p:nvSpPr>
          <p:cNvPr id="90133" name="TextBox 355">
            <a:extLst>
              <a:ext uri="{FF2B5EF4-FFF2-40B4-BE49-F238E27FC236}">
                <a16:creationId xmlns:a16="http://schemas.microsoft.com/office/drawing/2014/main" xmlns="" id="{6AF977AF-4ADA-4D34-976D-E4BA509FDDF2}"/>
              </a:ext>
            </a:extLst>
          </p:cNvPr>
          <p:cNvSpPr txBox="1">
            <a:spLocks noChangeArrowheads="1"/>
          </p:cNvSpPr>
          <p:nvPr/>
        </p:nvSpPr>
        <p:spPr bwMode="auto">
          <a:xfrm>
            <a:off x="3343275" y="2046288"/>
            <a:ext cx="1014413"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pPr algn="ctr" eaLnBrk="1" hangingPunct="1"/>
            <a:r>
              <a:rPr lang="en-GB" altLang="en-US" sz="1600" b="1">
                <a:solidFill>
                  <a:srgbClr val="001965"/>
                </a:solidFill>
              </a:rPr>
              <a:t>Steatosis</a:t>
            </a:r>
          </a:p>
        </p:txBody>
      </p:sp>
      <p:sp>
        <p:nvSpPr>
          <p:cNvPr id="90134" name="TextBox 356">
            <a:extLst>
              <a:ext uri="{FF2B5EF4-FFF2-40B4-BE49-F238E27FC236}">
                <a16:creationId xmlns:a16="http://schemas.microsoft.com/office/drawing/2014/main" xmlns="" id="{2CFFBDF5-8FED-4ECD-A856-936FE6B65904}"/>
              </a:ext>
            </a:extLst>
          </p:cNvPr>
          <p:cNvSpPr txBox="1">
            <a:spLocks noChangeArrowheads="1"/>
          </p:cNvSpPr>
          <p:nvPr/>
        </p:nvSpPr>
        <p:spPr bwMode="auto">
          <a:xfrm>
            <a:off x="9998075" y="2046288"/>
            <a:ext cx="151765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pPr algn="ctr" eaLnBrk="1" hangingPunct="1"/>
            <a:r>
              <a:rPr lang="en-GB" altLang="en-US" sz="1600" b="1">
                <a:solidFill>
                  <a:srgbClr val="001965"/>
                </a:solidFill>
              </a:rPr>
              <a:t>Cirrhosis (F4)</a:t>
            </a:r>
          </a:p>
        </p:txBody>
      </p:sp>
      <p:sp>
        <p:nvSpPr>
          <p:cNvPr id="90135" name="TextBox 357">
            <a:extLst>
              <a:ext uri="{FF2B5EF4-FFF2-40B4-BE49-F238E27FC236}">
                <a16:creationId xmlns:a16="http://schemas.microsoft.com/office/drawing/2014/main" xmlns="" id="{EECE4E38-C2BD-443C-8AEC-2EB6BCF2C300}"/>
              </a:ext>
            </a:extLst>
          </p:cNvPr>
          <p:cNvSpPr txBox="1">
            <a:spLocks noChangeArrowheads="1"/>
          </p:cNvSpPr>
          <p:nvPr/>
        </p:nvSpPr>
        <p:spPr bwMode="auto">
          <a:xfrm>
            <a:off x="4294188" y="2640013"/>
            <a:ext cx="12811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pPr algn="ctr" eaLnBrk="1" hangingPunct="1"/>
            <a:r>
              <a:rPr lang="en-GB" altLang="en-US" sz="1600" dirty="0">
                <a:solidFill>
                  <a:srgbClr val="001965"/>
                </a:solidFill>
              </a:rPr>
              <a:t>37–44%</a:t>
            </a:r>
          </a:p>
        </p:txBody>
      </p:sp>
      <p:sp>
        <p:nvSpPr>
          <p:cNvPr id="90136" name="TextBox 358">
            <a:extLst>
              <a:ext uri="{FF2B5EF4-FFF2-40B4-BE49-F238E27FC236}">
                <a16:creationId xmlns:a16="http://schemas.microsoft.com/office/drawing/2014/main" xmlns="" id="{C1672A3D-FBC0-40C9-8D16-4780EFC1F79B}"/>
              </a:ext>
            </a:extLst>
          </p:cNvPr>
          <p:cNvSpPr txBox="1">
            <a:spLocks noChangeArrowheads="1"/>
          </p:cNvSpPr>
          <p:nvPr/>
        </p:nvSpPr>
        <p:spPr bwMode="auto">
          <a:xfrm>
            <a:off x="6618288" y="2662238"/>
            <a:ext cx="1282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pPr algn="ctr" eaLnBrk="1" hangingPunct="1"/>
            <a:r>
              <a:rPr lang="en-GB" altLang="en-US" sz="1600">
                <a:solidFill>
                  <a:srgbClr val="001965"/>
                </a:solidFill>
              </a:rPr>
              <a:t>43%</a:t>
            </a:r>
          </a:p>
        </p:txBody>
      </p:sp>
      <p:sp>
        <p:nvSpPr>
          <p:cNvPr id="90137" name="TextBox 359">
            <a:extLst>
              <a:ext uri="{FF2B5EF4-FFF2-40B4-BE49-F238E27FC236}">
                <a16:creationId xmlns:a16="http://schemas.microsoft.com/office/drawing/2014/main" xmlns="" id="{E8CABCDE-786D-40E4-A256-1420E7BC0D15}"/>
              </a:ext>
            </a:extLst>
          </p:cNvPr>
          <p:cNvSpPr txBox="1">
            <a:spLocks noChangeArrowheads="1"/>
          </p:cNvSpPr>
          <p:nvPr/>
        </p:nvSpPr>
        <p:spPr bwMode="auto">
          <a:xfrm>
            <a:off x="8888413" y="2684463"/>
            <a:ext cx="12811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pPr algn="ctr" eaLnBrk="1" hangingPunct="1"/>
            <a:r>
              <a:rPr lang="en-GB" altLang="en-US" sz="1600">
                <a:solidFill>
                  <a:srgbClr val="001965"/>
                </a:solidFill>
              </a:rPr>
              <a:t>38%</a:t>
            </a:r>
          </a:p>
        </p:txBody>
      </p:sp>
      <p:cxnSp>
        <p:nvCxnSpPr>
          <p:cNvPr id="361" name="Straight Arrow Connector 360">
            <a:extLst>
              <a:ext uri="{FF2B5EF4-FFF2-40B4-BE49-F238E27FC236}">
                <a16:creationId xmlns:a16="http://schemas.microsoft.com/office/drawing/2014/main" xmlns="" id="{C437C5F7-3CC0-4B08-9647-68A97727A150}"/>
              </a:ext>
            </a:extLst>
          </p:cNvPr>
          <p:cNvCxnSpPr>
            <a:cxnSpLocks/>
          </p:cNvCxnSpPr>
          <p:nvPr/>
        </p:nvCxnSpPr>
        <p:spPr>
          <a:xfrm>
            <a:off x="4492625" y="3019425"/>
            <a:ext cx="849313" cy="0"/>
          </a:xfrm>
          <a:prstGeom prst="straightConnector1">
            <a:avLst/>
          </a:prstGeom>
          <a:ln w="2857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62" name="Straight Arrow Connector 361">
            <a:extLst>
              <a:ext uri="{FF2B5EF4-FFF2-40B4-BE49-F238E27FC236}">
                <a16:creationId xmlns:a16="http://schemas.microsoft.com/office/drawing/2014/main" xmlns="" id="{2C082975-A924-4215-9B55-B9B92FA0273C}"/>
              </a:ext>
            </a:extLst>
          </p:cNvPr>
          <p:cNvCxnSpPr>
            <a:cxnSpLocks/>
          </p:cNvCxnSpPr>
          <p:nvPr/>
        </p:nvCxnSpPr>
        <p:spPr>
          <a:xfrm>
            <a:off x="6773863" y="3019425"/>
            <a:ext cx="849312" cy="0"/>
          </a:xfrm>
          <a:prstGeom prst="straightConnector1">
            <a:avLst/>
          </a:prstGeom>
          <a:ln w="2857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364" name="Group 363">
            <a:extLst>
              <a:ext uri="{FF2B5EF4-FFF2-40B4-BE49-F238E27FC236}">
                <a16:creationId xmlns:a16="http://schemas.microsoft.com/office/drawing/2014/main" xmlns="" id="{020B8FD7-7028-484F-B9FF-AF52CE65634A}"/>
              </a:ext>
            </a:extLst>
          </p:cNvPr>
          <p:cNvGrpSpPr>
            <a:grpSpLocks/>
          </p:cNvGrpSpPr>
          <p:nvPr/>
        </p:nvGrpSpPr>
        <p:grpSpPr bwMode="auto">
          <a:xfrm>
            <a:off x="855663" y="4932363"/>
            <a:ext cx="2646362" cy="339725"/>
            <a:chOff x="396815" y="4076958"/>
            <a:chExt cx="1984259" cy="253916"/>
          </a:xfrm>
        </p:grpSpPr>
        <p:cxnSp>
          <p:nvCxnSpPr>
            <p:cNvPr id="370" name="Straight Connector 369">
              <a:extLst>
                <a:ext uri="{FF2B5EF4-FFF2-40B4-BE49-F238E27FC236}">
                  <a16:creationId xmlns:a16="http://schemas.microsoft.com/office/drawing/2014/main" xmlns="" id="{08DFD229-E291-457A-88C6-3BEC5FB0046C}"/>
                </a:ext>
              </a:extLst>
            </p:cNvPr>
            <p:cNvCxnSpPr>
              <a:cxnSpLocks/>
            </p:cNvCxnSpPr>
            <p:nvPr/>
          </p:nvCxnSpPr>
          <p:spPr>
            <a:xfrm>
              <a:off x="396815" y="4203916"/>
              <a:ext cx="241634" cy="0"/>
            </a:xfrm>
            <a:prstGeom prst="line">
              <a:avLst/>
            </a:prstGeom>
            <a:ln w="28575">
              <a:solidFill>
                <a:srgbClr val="EEA7BF"/>
              </a:solidFill>
            </a:ln>
          </p:spPr>
          <p:style>
            <a:lnRef idx="1">
              <a:schemeClr val="accent1"/>
            </a:lnRef>
            <a:fillRef idx="0">
              <a:schemeClr val="accent1"/>
            </a:fillRef>
            <a:effectRef idx="0">
              <a:schemeClr val="accent1"/>
            </a:effectRef>
            <a:fontRef idx="minor">
              <a:schemeClr val="tx1"/>
            </a:fontRef>
          </p:style>
        </p:cxnSp>
        <p:sp>
          <p:nvSpPr>
            <p:cNvPr id="90161" name="TextBox 370">
              <a:extLst>
                <a:ext uri="{FF2B5EF4-FFF2-40B4-BE49-F238E27FC236}">
                  <a16:creationId xmlns:a16="http://schemas.microsoft.com/office/drawing/2014/main" xmlns="" id="{5D69AB04-DEF8-43DD-B6B6-845770DE9071}"/>
                </a:ext>
              </a:extLst>
            </p:cNvPr>
            <p:cNvSpPr txBox="1">
              <a:spLocks noChangeArrowheads="1"/>
            </p:cNvSpPr>
            <p:nvPr/>
          </p:nvSpPr>
          <p:spPr bwMode="auto">
            <a:xfrm>
              <a:off x="735154" y="4076958"/>
              <a:ext cx="164592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pPr eaLnBrk="1" hangingPunct="1"/>
              <a:r>
                <a:rPr lang="en-CA" altLang="en-US" sz="1600">
                  <a:solidFill>
                    <a:srgbClr val="001965"/>
                  </a:solidFill>
                </a:rPr>
                <a:t>Rapid progressors</a:t>
              </a:r>
            </a:p>
          </p:txBody>
        </p:sp>
      </p:grpSp>
      <p:grpSp>
        <p:nvGrpSpPr>
          <p:cNvPr id="90141" name="Group 364">
            <a:extLst>
              <a:ext uri="{FF2B5EF4-FFF2-40B4-BE49-F238E27FC236}">
                <a16:creationId xmlns:a16="http://schemas.microsoft.com/office/drawing/2014/main" xmlns="" id="{DE7AE4E2-7FB3-4EC7-AEBC-93800BE18F54}"/>
              </a:ext>
            </a:extLst>
          </p:cNvPr>
          <p:cNvGrpSpPr>
            <a:grpSpLocks/>
          </p:cNvGrpSpPr>
          <p:nvPr/>
        </p:nvGrpSpPr>
        <p:grpSpPr bwMode="auto">
          <a:xfrm>
            <a:off x="855663" y="4578350"/>
            <a:ext cx="2803525" cy="338138"/>
            <a:chOff x="396815" y="3822307"/>
            <a:chExt cx="2102545" cy="253916"/>
          </a:xfrm>
        </p:grpSpPr>
        <p:cxnSp>
          <p:nvCxnSpPr>
            <p:cNvPr id="368" name="Straight Connector 367">
              <a:extLst>
                <a:ext uri="{FF2B5EF4-FFF2-40B4-BE49-F238E27FC236}">
                  <a16:creationId xmlns:a16="http://schemas.microsoft.com/office/drawing/2014/main" xmlns="" id="{0959C249-6961-4822-AD3E-BEADCC071759}"/>
                </a:ext>
              </a:extLst>
            </p:cNvPr>
            <p:cNvCxnSpPr>
              <a:cxnSpLocks/>
            </p:cNvCxnSpPr>
            <p:nvPr/>
          </p:nvCxnSpPr>
          <p:spPr>
            <a:xfrm>
              <a:off x="396815" y="3949861"/>
              <a:ext cx="24168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0159" name="TextBox 368">
              <a:extLst>
                <a:ext uri="{FF2B5EF4-FFF2-40B4-BE49-F238E27FC236}">
                  <a16:creationId xmlns:a16="http://schemas.microsoft.com/office/drawing/2014/main" xmlns="" id="{1DD38F78-63C9-4F29-90FF-B3A83B1DA415}"/>
                </a:ext>
              </a:extLst>
            </p:cNvPr>
            <p:cNvSpPr txBox="1">
              <a:spLocks noChangeArrowheads="1"/>
            </p:cNvSpPr>
            <p:nvPr/>
          </p:nvSpPr>
          <p:spPr bwMode="auto">
            <a:xfrm>
              <a:off x="735154" y="3822307"/>
              <a:ext cx="176420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pPr eaLnBrk="1" hangingPunct="1"/>
              <a:r>
                <a:rPr lang="en-CA" altLang="en-US" sz="1600">
                  <a:solidFill>
                    <a:srgbClr val="001965"/>
                  </a:solidFill>
                </a:rPr>
                <a:t>Normal progressors</a:t>
              </a:r>
            </a:p>
          </p:txBody>
        </p:sp>
      </p:grpSp>
      <p:grpSp>
        <p:nvGrpSpPr>
          <p:cNvPr id="16" name="Group 15">
            <a:extLst>
              <a:ext uri="{FF2B5EF4-FFF2-40B4-BE49-F238E27FC236}">
                <a16:creationId xmlns:a16="http://schemas.microsoft.com/office/drawing/2014/main" xmlns="" id="{574B26A0-AA1E-49D6-905A-A8E5F1503C8A}"/>
              </a:ext>
            </a:extLst>
          </p:cNvPr>
          <p:cNvGrpSpPr>
            <a:grpSpLocks/>
          </p:cNvGrpSpPr>
          <p:nvPr/>
        </p:nvGrpSpPr>
        <p:grpSpPr bwMode="auto">
          <a:xfrm>
            <a:off x="2790825" y="1728264"/>
            <a:ext cx="8815387" cy="2895600"/>
            <a:chOff x="2852464" y="1633976"/>
            <a:chExt cx="8815227" cy="2895556"/>
          </a:xfrm>
        </p:grpSpPr>
        <p:sp>
          <p:nvSpPr>
            <p:cNvPr id="5" name="Rectangle 4">
              <a:extLst>
                <a:ext uri="{FF2B5EF4-FFF2-40B4-BE49-F238E27FC236}">
                  <a16:creationId xmlns:a16="http://schemas.microsoft.com/office/drawing/2014/main" xmlns="" id="{9CD332C7-431C-4029-B4DD-7A27D0A69001}"/>
                </a:ext>
              </a:extLst>
            </p:cNvPr>
            <p:cNvSpPr/>
            <p:nvPr/>
          </p:nvSpPr>
          <p:spPr>
            <a:xfrm>
              <a:off x="2852464" y="1633976"/>
              <a:ext cx="8815227" cy="263362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2000" dirty="0" err="1"/>
            </a:p>
          </p:txBody>
        </p:sp>
        <p:sp>
          <p:nvSpPr>
            <p:cNvPr id="6" name="Arrow: Down 5">
              <a:extLst>
                <a:ext uri="{FF2B5EF4-FFF2-40B4-BE49-F238E27FC236}">
                  <a16:creationId xmlns:a16="http://schemas.microsoft.com/office/drawing/2014/main" xmlns="" id="{DC2B7FDB-DFD6-4A20-9811-2D62A9D23F30}"/>
                </a:ext>
              </a:extLst>
            </p:cNvPr>
            <p:cNvSpPr/>
            <p:nvPr/>
          </p:nvSpPr>
          <p:spPr>
            <a:xfrm>
              <a:off x="6336963" y="4262836"/>
              <a:ext cx="2012913" cy="266696"/>
            </a:xfrm>
            <a:prstGeom prst="downArrow">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2000" dirty="0" err="1"/>
            </a:p>
          </p:txBody>
        </p:sp>
        <p:sp>
          <p:nvSpPr>
            <p:cNvPr id="7" name="Rectangle 6">
              <a:extLst>
                <a:ext uri="{FF2B5EF4-FFF2-40B4-BE49-F238E27FC236}">
                  <a16:creationId xmlns:a16="http://schemas.microsoft.com/office/drawing/2014/main" xmlns="" id="{859D5A4C-F706-4BEA-B0E1-75C3BB5EDBF3}"/>
                </a:ext>
              </a:extLst>
            </p:cNvPr>
            <p:cNvSpPr/>
            <p:nvPr/>
          </p:nvSpPr>
          <p:spPr>
            <a:xfrm>
              <a:off x="6865591" y="4253311"/>
              <a:ext cx="971532" cy="52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2000" dirty="0" err="1"/>
            </a:p>
          </p:txBody>
        </p:sp>
      </p:grpSp>
      <p:grpSp>
        <p:nvGrpSpPr>
          <p:cNvPr id="2" name="Group 1">
            <a:extLst>
              <a:ext uri="{FF2B5EF4-FFF2-40B4-BE49-F238E27FC236}">
                <a16:creationId xmlns:a16="http://schemas.microsoft.com/office/drawing/2014/main" xmlns="" id="{D876082E-00A1-47FD-86A0-573946149EE7}"/>
              </a:ext>
            </a:extLst>
          </p:cNvPr>
          <p:cNvGrpSpPr>
            <a:grpSpLocks/>
          </p:cNvGrpSpPr>
          <p:nvPr/>
        </p:nvGrpSpPr>
        <p:grpSpPr bwMode="auto">
          <a:xfrm>
            <a:off x="6222999" y="5818922"/>
            <a:ext cx="2466975" cy="464089"/>
            <a:chOff x="6222436" y="5931702"/>
            <a:chExt cx="2468070" cy="464396"/>
          </a:xfrm>
        </p:grpSpPr>
        <p:sp>
          <p:nvSpPr>
            <p:cNvPr id="151" name="Rectangle 150">
              <a:extLst>
                <a:ext uri="{FF2B5EF4-FFF2-40B4-BE49-F238E27FC236}">
                  <a16:creationId xmlns:a16="http://schemas.microsoft.com/office/drawing/2014/main" xmlns="" id="{74B87712-0796-48DB-8363-DDA01B990D31}"/>
                </a:ext>
              </a:extLst>
            </p:cNvPr>
            <p:cNvSpPr/>
            <p:nvPr/>
          </p:nvSpPr>
          <p:spPr>
            <a:xfrm>
              <a:off x="6222436" y="5932241"/>
              <a:ext cx="2468070" cy="463857"/>
            </a:xfrm>
            <a:prstGeom prst="rect">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defTabSz="1219170" eaLnBrk="1" fontAlgn="auto" hangingPunct="1">
                <a:spcBef>
                  <a:spcPts val="0"/>
                </a:spcBef>
                <a:spcAft>
                  <a:spcPts val="0"/>
                </a:spcAft>
                <a:defRPr/>
              </a:pPr>
              <a:endParaRPr lang="en-US" sz="2000" dirty="0">
                <a:solidFill>
                  <a:srgbClr val="FFFFFF"/>
                </a:solidFill>
              </a:endParaRPr>
            </a:p>
          </p:txBody>
        </p:sp>
        <p:sp>
          <p:nvSpPr>
            <p:cNvPr id="90153" name="TextBox 152">
              <a:extLst>
                <a:ext uri="{FF2B5EF4-FFF2-40B4-BE49-F238E27FC236}">
                  <a16:creationId xmlns:a16="http://schemas.microsoft.com/office/drawing/2014/main" xmlns="" id="{59529FFE-8386-4B23-8E63-7B7108B2B7FD}"/>
                </a:ext>
              </a:extLst>
            </p:cNvPr>
            <p:cNvSpPr txBox="1">
              <a:spLocks noChangeArrowheads="1"/>
            </p:cNvSpPr>
            <p:nvPr/>
          </p:nvSpPr>
          <p:spPr bwMode="auto">
            <a:xfrm>
              <a:off x="6964484" y="6006778"/>
              <a:ext cx="1405021" cy="38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000" tIns="0" rIns="120000" bIns="0" anchor="ct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pPr eaLnBrk="1" hangingPunct="1"/>
              <a:r>
                <a:rPr lang="en-GB" altLang="en-US" sz="1400" dirty="0">
                  <a:solidFill>
                    <a:srgbClr val="001965"/>
                  </a:solidFill>
                </a:rPr>
                <a:t>End-stage liver disease</a:t>
              </a:r>
            </a:p>
          </p:txBody>
        </p:sp>
        <p:pic>
          <p:nvPicPr>
            <p:cNvPr id="156" name="Picture 155" descr="Icon&#10;&#10;Description automatically generated">
              <a:extLst>
                <a:ext uri="{FF2B5EF4-FFF2-40B4-BE49-F238E27FC236}">
                  <a16:creationId xmlns:a16="http://schemas.microsoft.com/office/drawing/2014/main" xmlns="" id="{2B815486-5616-4341-AD59-3DC55D9A1235}"/>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396420" y="5931702"/>
              <a:ext cx="442960" cy="442960"/>
            </a:xfrm>
            <a:prstGeom prst="rect">
              <a:avLst/>
            </a:prstGeom>
            <a:ln>
              <a:noFill/>
            </a:ln>
          </p:spPr>
        </p:pic>
      </p:grpSp>
      <p:grpSp>
        <p:nvGrpSpPr>
          <p:cNvPr id="13" name="Group 12">
            <a:extLst>
              <a:ext uri="{FF2B5EF4-FFF2-40B4-BE49-F238E27FC236}">
                <a16:creationId xmlns:a16="http://schemas.microsoft.com/office/drawing/2014/main" xmlns="" id="{F209D00A-6FF7-4332-B6F7-B51B135B0DE5}"/>
              </a:ext>
            </a:extLst>
          </p:cNvPr>
          <p:cNvGrpSpPr>
            <a:grpSpLocks/>
          </p:cNvGrpSpPr>
          <p:nvPr/>
        </p:nvGrpSpPr>
        <p:grpSpPr bwMode="auto">
          <a:xfrm>
            <a:off x="6223000" y="4732314"/>
            <a:ext cx="2466975" cy="465137"/>
            <a:chOff x="6287554" y="4569833"/>
            <a:chExt cx="2468070" cy="464292"/>
          </a:xfrm>
        </p:grpSpPr>
        <p:sp>
          <p:nvSpPr>
            <p:cNvPr id="374" name="Rectangle 373">
              <a:extLst>
                <a:ext uri="{FF2B5EF4-FFF2-40B4-BE49-F238E27FC236}">
                  <a16:creationId xmlns:a16="http://schemas.microsoft.com/office/drawing/2014/main" xmlns="" id="{3FDB86CA-473E-408C-B245-A8F4D7BD52E0}"/>
                </a:ext>
              </a:extLst>
            </p:cNvPr>
            <p:cNvSpPr/>
            <p:nvPr/>
          </p:nvSpPr>
          <p:spPr>
            <a:xfrm>
              <a:off x="6287554" y="4569833"/>
              <a:ext cx="2468070" cy="464292"/>
            </a:xfrm>
            <a:prstGeom prst="rect">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defTabSz="1219170" eaLnBrk="1" fontAlgn="auto" hangingPunct="1">
                <a:spcBef>
                  <a:spcPts val="0"/>
                </a:spcBef>
                <a:spcAft>
                  <a:spcPts val="0"/>
                </a:spcAft>
                <a:defRPr/>
              </a:pPr>
              <a:endParaRPr lang="en-US" sz="2000">
                <a:solidFill>
                  <a:srgbClr val="FFFFFF"/>
                </a:solidFill>
              </a:endParaRPr>
            </a:p>
          </p:txBody>
        </p:sp>
        <p:sp>
          <p:nvSpPr>
            <p:cNvPr id="90150" name="TextBox 374">
              <a:extLst>
                <a:ext uri="{FF2B5EF4-FFF2-40B4-BE49-F238E27FC236}">
                  <a16:creationId xmlns:a16="http://schemas.microsoft.com/office/drawing/2014/main" xmlns="" id="{30F7578D-4CE6-4230-A173-A70320930DA1}"/>
                </a:ext>
              </a:extLst>
            </p:cNvPr>
            <p:cNvSpPr txBox="1">
              <a:spLocks noChangeArrowheads="1"/>
            </p:cNvSpPr>
            <p:nvPr/>
          </p:nvSpPr>
          <p:spPr bwMode="auto">
            <a:xfrm>
              <a:off x="6987178" y="4633355"/>
              <a:ext cx="768459" cy="38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000" tIns="0" rIns="120000" bIns="0" anchor="ct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pPr eaLnBrk="1" hangingPunct="1"/>
              <a:r>
                <a:rPr lang="en-GB" altLang="en-US" sz="1400">
                  <a:solidFill>
                    <a:srgbClr val="001965"/>
                  </a:solidFill>
                </a:rPr>
                <a:t>CVD</a:t>
              </a:r>
            </a:p>
          </p:txBody>
        </p:sp>
        <p:pic>
          <p:nvPicPr>
            <p:cNvPr id="12" name="Picture 11" descr="Icon&#10;&#10;Description automatically generated">
              <a:extLst>
                <a:ext uri="{FF2B5EF4-FFF2-40B4-BE49-F238E27FC236}">
                  <a16:creationId xmlns:a16="http://schemas.microsoft.com/office/drawing/2014/main" xmlns="" id="{A2C50501-0AD9-42C8-9D08-8970EBCA24B5}"/>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396991" y="4576728"/>
              <a:ext cx="442960" cy="442960"/>
            </a:xfrm>
            <a:prstGeom prst="rect">
              <a:avLst/>
            </a:prstGeom>
          </p:spPr>
        </p:pic>
      </p:grpSp>
      <p:grpSp>
        <p:nvGrpSpPr>
          <p:cNvPr id="3" name="Group 2">
            <a:extLst>
              <a:ext uri="{FF2B5EF4-FFF2-40B4-BE49-F238E27FC236}">
                <a16:creationId xmlns:a16="http://schemas.microsoft.com/office/drawing/2014/main" xmlns="" id="{8097404D-1EB9-48E8-A579-A6DE07BF4E45}"/>
              </a:ext>
            </a:extLst>
          </p:cNvPr>
          <p:cNvGrpSpPr>
            <a:grpSpLocks/>
          </p:cNvGrpSpPr>
          <p:nvPr/>
        </p:nvGrpSpPr>
        <p:grpSpPr bwMode="auto">
          <a:xfrm>
            <a:off x="6229829" y="5255081"/>
            <a:ext cx="2597150" cy="463550"/>
            <a:chOff x="6287554" y="5070225"/>
            <a:chExt cx="2597776" cy="464292"/>
          </a:xfrm>
        </p:grpSpPr>
        <p:sp>
          <p:nvSpPr>
            <p:cNvPr id="152" name="Rectangle 151">
              <a:extLst>
                <a:ext uri="{FF2B5EF4-FFF2-40B4-BE49-F238E27FC236}">
                  <a16:creationId xmlns:a16="http://schemas.microsoft.com/office/drawing/2014/main" xmlns="" id="{07FCB147-ED42-47B0-86F5-67B0ED492B72}"/>
                </a:ext>
              </a:extLst>
            </p:cNvPr>
            <p:cNvSpPr/>
            <p:nvPr/>
          </p:nvSpPr>
          <p:spPr>
            <a:xfrm>
              <a:off x="6287554" y="5070225"/>
              <a:ext cx="2467570" cy="464292"/>
            </a:xfrm>
            <a:prstGeom prst="rect">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defTabSz="1219170" eaLnBrk="1" fontAlgn="auto" hangingPunct="1">
                <a:spcBef>
                  <a:spcPts val="0"/>
                </a:spcBef>
                <a:spcAft>
                  <a:spcPts val="0"/>
                </a:spcAft>
                <a:defRPr/>
              </a:pPr>
              <a:endParaRPr lang="en-US" sz="2000">
                <a:solidFill>
                  <a:srgbClr val="FFFFFF"/>
                </a:solidFill>
              </a:endParaRPr>
            </a:p>
          </p:txBody>
        </p:sp>
        <p:sp>
          <p:nvSpPr>
            <p:cNvPr id="90147" name="TextBox 156">
              <a:extLst>
                <a:ext uri="{FF2B5EF4-FFF2-40B4-BE49-F238E27FC236}">
                  <a16:creationId xmlns:a16="http://schemas.microsoft.com/office/drawing/2014/main" xmlns="" id="{9DBB5037-39AA-4259-AE85-1FAB905B13A0}"/>
                </a:ext>
              </a:extLst>
            </p:cNvPr>
            <p:cNvSpPr txBox="1">
              <a:spLocks noChangeArrowheads="1"/>
            </p:cNvSpPr>
            <p:nvPr/>
          </p:nvSpPr>
          <p:spPr bwMode="auto">
            <a:xfrm>
              <a:off x="6987180" y="5114594"/>
              <a:ext cx="1898150" cy="38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000" tIns="0" rIns="120000" bIns="0" anchor="ctr"/>
            <a:lstStyle>
              <a:lvl1pPr defTabSz="1217613">
                <a:defRPr>
                  <a:solidFill>
                    <a:schemeClr val="tx1"/>
                  </a:solidFill>
                  <a:latin typeface="Apis For Office" charset="0"/>
                </a:defRPr>
              </a:lvl1pPr>
              <a:lvl2pPr marL="742950" indent="-285750" defTabSz="1217613">
                <a:defRPr>
                  <a:solidFill>
                    <a:schemeClr val="tx1"/>
                  </a:solidFill>
                  <a:latin typeface="Apis For Office" charset="0"/>
                </a:defRPr>
              </a:lvl2pPr>
              <a:lvl3pPr marL="1143000" indent="-228600" defTabSz="1217613">
                <a:defRPr>
                  <a:solidFill>
                    <a:schemeClr val="tx1"/>
                  </a:solidFill>
                  <a:latin typeface="Apis For Office" charset="0"/>
                </a:defRPr>
              </a:lvl3pPr>
              <a:lvl4pPr marL="1600200" indent="-228600" defTabSz="1217613">
                <a:defRPr>
                  <a:solidFill>
                    <a:schemeClr val="tx1"/>
                  </a:solidFill>
                  <a:latin typeface="Apis For Office" charset="0"/>
                </a:defRPr>
              </a:lvl4pPr>
              <a:lvl5pPr marL="2057400" indent="-228600" defTabSz="1217613">
                <a:defRPr>
                  <a:solidFill>
                    <a:schemeClr val="tx1"/>
                  </a:solidFill>
                  <a:latin typeface="Apis For Office" charset="0"/>
                </a:defRPr>
              </a:lvl5pPr>
              <a:lvl6pPr marL="2514600" indent="-228600" defTabSz="1217613" fontAlgn="base">
                <a:spcBef>
                  <a:spcPct val="0"/>
                </a:spcBef>
                <a:spcAft>
                  <a:spcPct val="0"/>
                </a:spcAft>
                <a:defRPr>
                  <a:solidFill>
                    <a:schemeClr val="tx1"/>
                  </a:solidFill>
                  <a:latin typeface="Apis For Office" charset="0"/>
                </a:defRPr>
              </a:lvl6pPr>
              <a:lvl7pPr marL="2971800" indent="-228600" defTabSz="1217613" fontAlgn="base">
                <a:spcBef>
                  <a:spcPct val="0"/>
                </a:spcBef>
                <a:spcAft>
                  <a:spcPct val="0"/>
                </a:spcAft>
                <a:defRPr>
                  <a:solidFill>
                    <a:schemeClr val="tx1"/>
                  </a:solidFill>
                  <a:latin typeface="Apis For Office" charset="0"/>
                </a:defRPr>
              </a:lvl7pPr>
              <a:lvl8pPr marL="3429000" indent="-228600" defTabSz="1217613" fontAlgn="base">
                <a:spcBef>
                  <a:spcPct val="0"/>
                </a:spcBef>
                <a:spcAft>
                  <a:spcPct val="0"/>
                </a:spcAft>
                <a:defRPr>
                  <a:solidFill>
                    <a:schemeClr val="tx1"/>
                  </a:solidFill>
                  <a:latin typeface="Apis For Office" charset="0"/>
                </a:defRPr>
              </a:lvl8pPr>
              <a:lvl9pPr marL="3886200" indent="-228600" defTabSz="1217613" fontAlgn="base">
                <a:spcBef>
                  <a:spcPct val="0"/>
                </a:spcBef>
                <a:spcAft>
                  <a:spcPct val="0"/>
                </a:spcAft>
                <a:defRPr>
                  <a:solidFill>
                    <a:schemeClr val="tx1"/>
                  </a:solidFill>
                  <a:latin typeface="Apis For Office" charset="0"/>
                </a:defRPr>
              </a:lvl9pPr>
            </a:lstStyle>
            <a:p>
              <a:pPr eaLnBrk="1" hangingPunct="1"/>
              <a:r>
                <a:rPr lang="en-GB" altLang="en-US" sz="1400">
                  <a:solidFill>
                    <a:srgbClr val="001965"/>
                  </a:solidFill>
                </a:rPr>
                <a:t>Extra-hepatic cancers</a:t>
              </a:r>
            </a:p>
          </p:txBody>
        </p:sp>
        <p:grpSp>
          <p:nvGrpSpPr>
            <p:cNvPr id="146" name="Group 145">
              <a:extLst>
                <a:ext uri="{FF2B5EF4-FFF2-40B4-BE49-F238E27FC236}">
                  <a16:creationId xmlns:a16="http://schemas.microsoft.com/office/drawing/2014/main" xmlns="" id="{094C6816-4E1C-43EB-B004-E85A6F8FF5A1}"/>
                </a:ext>
              </a:extLst>
            </p:cNvPr>
            <p:cNvGrpSpPr>
              <a:grpSpLocks noChangeAspect="1"/>
            </p:cNvGrpSpPr>
            <p:nvPr/>
          </p:nvGrpSpPr>
          <p:grpSpPr>
            <a:xfrm>
              <a:off x="6441082" y="5089047"/>
              <a:ext cx="442800" cy="432198"/>
              <a:chOff x="6653881" y="3494653"/>
              <a:chExt cx="572918" cy="559200"/>
            </a:xfrm>
            <a:solidFill>
              <a:srgbClr val="E6F7F6"/>
            </a:solidFill>
          </p:grpSpPr>
          <p:sp>
            <p:nvSpPr>
              <p:cNvPr id="148" name="Freeform 30">
                <a:extLst>
                  <a:ext uri="{FF2B5EF4-FFF2-40B4-BE49-F238E27FC236}">
                    <a16:creationId xmlns:a16="http://schemas.microsoft.com/office/drawing/2014/main" xmlns="" id="{CB847981-3BD3-4093-B73F-45A938AC0F4F}"/>
                  </a:ext>
                </a:extLst>
              </p:cNvPr>
              <p:cNvSpPr>
                <a:spLocks/>
              </p:cNvSpPr>
              <p:nvPr/>
            </p:nvSpPr>
            <p:spPr bwMode="auto">
              <a:xfrm>
                <a:off x="6969389" y="3637479"/>
                <a:ext cx="257410" cy="258216"/>
              </a:xfrm>
              <a:custGeom>
                <a:avLst/>
                <a:gdLst>
                  <a:gd name="T0" fmla="*/ 76 w 134"/>
                  <a:gd name="T1" fmla="*/ 5 h 134"/>
                  <a:gd name="T2" fmla="*/ 129 w 134"/>
                  <a:gd name="T3" fmla="*/ 76 h 134"/>
                  <a:gd name="T4" fmla="*/ 58 w 134"/>
                  <a:gd name="T5" fmla="*/ 129 h 134"/>
                  <a:gd name="T6" fmla="*/ 5 w 134"/>
                  <a:gd name="T7" fmla="*/ 58 h 134"/>
                  <a:gd name="T8" fmla="*/ 76 w 134"/>
                  <a:gd name="T9" fmla="*/ 5 h 134"/>
                </a:gdLst>
                <a:ahLst/>
                <a:cxnLst>
                  <a:cxn ang="0">
                    <a:pos x="T0" y="T1"/>
                  </a:cxn>
                  <a:cxn ang="0">
                    <a:pos x="T2" y="T3"/>
                  </a:cxn>
                  <a:cxn ang="0">
                    <a:pos x="T4" y="T5"/>
                  </a:cxn>
                  <a:cxn ang="0">
                    <a:pos x="T6" y="T7"/>
                  </a:cxn>
                  <a:cxn ang="0">
                    <a:pos x="T8" y="T9"/>
                  </a:cxn>
                </a:cxnLst>
                <a:rect l="0" t="0" r="r" b="b"/>
                <a:pathLst>
                  <a:path w="134" h="134">
                    <a:moveTo>
                      <a:pt x="76" y="5"/>
                    </a:moveTo>
                    <a:cubicBezTo>
                      <a:pt x="110" y="10"/>
                      <a:pt x="134" y="41"/>
                      <a:pt x="129" y="76"/>
                    </a:cubicBezTo>
                    <a:cubicBezTo>
                      <a:pt x="124" y="110"/>
                      <a:pt x="92" y="134"/>
                      <a:pt x="58" y="129"/>
                    </a:cubicBezTo>
                    <a:cubicBezTo>
                      <a:pt x="24" y="124"/>
                      <a:pt x="0" y="92"/>
                      <a:pt x="5" y="58"/>
                    </a:cubicBezTo>
                    <a:cubicBezTo>
                      <a:pt x="10" y="24"/>
                      <a:pt x="41" y="0"/>
                      <a:pt x="76" y="5"/>
                    </a:cubicBezTo>
                    <a:close/>
                  </a:path>
                </a:pathLst>
              </a:custGeom>
              <a:grpFill/>
              <a:ln w="15240" cap="flat">
                <a:solidFill>
                  <a:schemeClr val="accent3"/>
                </a:solidFill>
                <a:prstDash val="solid"/>
                <a:miter lim="800000"/>
                <a:headEnd/>
                <a:tailEnd/>
              </a:ln>
            </p:spPr>
            <p:txBody>
              <a:bodyPr lIns="68580" tIns="34291" rIns="68580" bIns="34291"/>
              <a:lstStyle/>
              <a:p>
                <a:pPr eaLnBrk="1" fontAlgn="auto" hangingPunct="1">
                  <a:spcBef>
                    <a:spcPts val="0"/>
                  </a:spcBef>
                  <a:spcAft>
                    <a:spcPts val="0"/>
                  </a:spcAft>
                  <a:defRPr/>
                </a:pPr>
                <a:endParaRPr lang="en-GB" sz="2400" kern="0">
                  <a:solidFill>
                    <a:srgbClr val="001965"/>
                  </a:solidFill>
                  <a:latin typeface="Apis For Office"/>
                </a:endParaRPr>
              </a:p>
            </p:txBody>
          </p:sp>
          <p:sp>
            <p:nvSpPr>
              <p:cNvPr id="149" name="Freeform 31">
                <a:extLst>
                  <a:ext uri="{FF2B5EF4-FFF2-40B4-BE49-F238E27FC236}">
                    <a16:creationId xmlns:a16="http://schemas.microsoft.com/office/drawing/2014/main" xmlns="" id="{BD68DD52-D8C4-4621-A148-669B30993FF8}"/>
                  </a:ext>
                </a:extLst>
              </p:cNvPr>
              <p:cNvSpPr>
                <a:spLocks/>
              </p:cNvSpPr>
              <p:nvPr/>
            </p:nvSpPr>
            <p:spPr bwMode="auto">
              <a:xfrm>
                <a:off x="7175156" y="3752869"/>
                <a:ext cx="19366" cy="48416"/>
              </a:xfrm>
              <a:custGeom>
                <a:avLst/>
                <a:gdLst>
                  <a:gd name="T0" fmla="*/ 7 w 10"/>
                  <a:gd name="T1" fmla="*/ 1 h 25"/>
                  <a:gd name="T2" fmla="*/ 9 w 10"/>
                  <a:gd name="T3" fmla="*/ 13 h 25"/>
                  <a:gd name="T4" fmla="*/ 4 w 10"/>
                  <a:gd name="T5" fmla="*/ 24 h 25"/>
                  <a:gd name="T6" fmla="*/ 1 w 10"/>
                  <a:gd name="T7" fmla="*/ 12 h 25"/>
                  <a:gd name="T8" fmla="*/ 7 w 10"/>
                  <a:gd name="T9" fmla="*/ 1 h 25"/>
                </a:gdLst>
                <a:ahLst/>
                <a:cxnLst>
                  <a:cxn ang="0">
                    <a:pos x="T0" y="T1"/>
                  </a:cxn>
                  <a:cxn ang="0">
                    <a:pos x="T2" y="T3"/>
                  </a:cxn>
                  <a:cxn ang="0">
                    <a:pos x="T4" y="T5"/>
                  </a:cxn>
                  <a:cxn ang="0">
                    <a:pos x="T6" y="T7"/>
                  </a:cxn>
                  <a:cxn ang="0">
                    <a:pos x="T8" y="T9"/>
                  </a:cxn>
                </a:cxnLst>
                <a:rect l="0" t="0" r="r" b="b"/>
                <a:pathLst>
                  <a:path w="10" h="25">
                    <a:moveTo>
                      <a:pt x="7" y="1"/>
                    </a:moveTo>
                    <a:cubicBezTo>
                      <a:pt x="9" y="1"/>
                      <a:pt x="10" y="7"/>
                      <a:pt x="9" y="13"/>
                    </a:cubicBezTo>
                    <a:cubicBezTo>
                      <a:pt x="9" y="20"/>
                      <a:pt x="6" y="25"/>
                      <a:pt x="4" y="24"/>
                    </a:cubicBezTo>
                    <a:cubicBezTo>
                      <a:pt x="1" y="24"/>
                      <a:pt x="0" y="18"/>
                      <a:pt x="1" y="12"/>
                    </a:cubicBezTo>
                    <a:cubicBezTo>
                      <a:pt x="2" y="5"/>
                      <a:pt x="5" y="0"/>
                      <a:pt x="7" y="1"/>
                    </a:cubicBezTo>
                    <a:close/>
                  </a:path>
                </a:pathLst>
              </a:custGeom>
              <a:grpFill/>
              <a:ln w="15240">
                <a:solidFill>
                  <a:schemeClr val="accent3"/>
                </a:solidFill>
                <a:round/>
                <a:headEnd/>
                <a:tailEnd/>
              </a:ln>
            </p:spPr>
            <p:txBody>
              <a:bodyPr lIns="68580" tIns="34291" rIns="68580" bIns="34291"/>
              <a:lstStyle/>
              <a:p>
                <a:pPr eaLnBrk="1" fontAlgn="auto" hangingPunct="1">
                  <a:spcBef>
                    <a:spcPts val="0"/>
                  </a:spcBef>
                  <a:spcAft>
                    <a:spcPts val="0"/>
                  </a:spcAft>
                  <a:defRPr/>
                </a:pPr>
                <a:endParaRPr lang="en-GB" sz="2400" kern="0">
                  <a:solidFill>
                    <a:srgbClr val="001965"/>
                  </a:solidFill>
                  <a:latin typeface="Apis For Office"/>
                </a:endParaRPr>
              </a:p>
            </p:txBody>
          </p:sp>
          <p:sp>
            <p:nvSpPr>
              <p:cNvPr id="150" name="Freeform 32">
                <a:extLst>
                  <a:ext uri="{FF2B5EF4-FFF2-40B4-BE49-F238E27FC236}">
                    <a16:creationId xmlns:a16="http://schemas.microsoft.com/office/drawing/2014/main" xmlns="" id="{A945DF2E-5949-4281-9FAB-497AF6B08426}"/>
                  </a:ext>
                </a:extLst>
              </p:cNvPr>
              <p:cNvSpPr>
                <a:spLocks/>
              </p:cNvSpPr>
              <p:nvPr/>
            </p:nvSpPr>
            <p:spPr bwMode="auto">
              <a:xfrm>
                <a:off x="6849964" y="3785953"/>
                <a:ext cx="269514" cy="267900"/>
              </a:xfrm>
              <a:custGeom>
                <a:avLst/>
                <a:gdLst>
                  <a:gd name="T0" fmla="*/ 117 w 140"/>
                  <a:gd name="T1" fmla="*/ 28 h 139"/>
                  <a:gd name="T2" fmla="*/ 112 w 140"/>
                  <a:gd name="T3" fmla="*/ 116 h 139"/>
                  <a:gd name="T4" fmla="*/ 23 w 140"/>
                  <a:gd name="T5" fmla="*/ 111 h 139"/>
                  <a:gd name="T6" fmla="*/ 28 w 140"/>
                  <a:gd name="T7" fmla="*/ 23 h 139"/>
                  <a:gd name="T8" fmla="*/ 117 w 140"/>
                  <a:gd name="T9" fmla="*/ 28 h 139"/>
                </a:gdLst>
                <a:ahLst/>
                <a:cxnLst>
                  <a:cxn ang="0">
                    <a:pos x="T0" y="T1"/>
                  </a:cxn>
                  <a:cxn ang="0">
                    <a:pos x="T2" y="T3"/>
                  </a:cxn>
                  <a:cxn ang="0">
                    <a:pos x="T4" y="T5"/>
                  </a:cxn>
                  <a:cxn ang="0">
                    <a:pos x="T6" y="T7"/>
                  </a:cxn>
                  <a:cxn ang="0">
                    <a:pos x="T8" y="T9"/>
                  </a:cxn>
                </a:cxnLst>
                <a:rect l="0" t="0" r="r" b="b"/>
                <a:pathLst>
                  <a:path w="140" h="139">
                    <a:moveTo>
                      <a:pt x="117" y="28"/>
                    </a:moveTo>
                    <a:cubicBezTo>
                      <a:pt x="140" y="54"/>
                      <a:pt x="138" y="93"/>
                      <a:pt x="112" y="116"/>
                    </a:cubicBezTo>
                    <a:cubicBezTo>
                      <a:pt x="86" y="139"/>
                      <a:pt x="46" y="137"/>
                      <a:pt x="23" y="111"/>
                    </a:cubicBezTo>
                    <a:cubicBezTo>
                      <a:pt x="0" y="85"/>
                      <a:pt x="2" y="46"/>
                      <a:pt x="28" y="23"/>
                    </a:cubicBezTo>
                    <a:cubicBezTo>
                      <a:pt x="54" y="0"/>
                      <a:pt x="94" y="2"/>
                      <a:pt x="117" y="28"/>
                    </a:cubicBezTo>
                    <a:close/>
                  </a:path>
                </a:pathLst>
              </a:custGeom>
              <a:grpFill/>
              <a:ln w="15240" cap="flat">
                <a:solidFill>
                  <a:schemeClr val="accent3"/>
                </a:solidFill>
                <a:prstDash val="solid"/>
                <a:miter lim="800000"/>
                <a:headEnd/>
                <a:tailEnd/>
              </a:ln>
            </p:spPr>
            <p:txBody>
              <a:bodyPr lIns="68580" tIns="34291" rIns="68580" bIns="34291"/>
              <a:lstStyle/>
              <a:p>
                <a:pPr eaLnBrk="1" fontAlgn="auto" hangingPunct="1">
                  <a:spcBef>
                    <a:spcPts val="0"/>
                  </a:spcBef>
                  <a:spcAft>
                    <a:spcPts val="0"/>
                  </a:spcAft>
                  <a:defRPr/>
                </a:pPr>
                <a:endParaRPr lang="en-GB" sz="2400" kern="0">
                  <a:solidFill>
                    <a:srgbClr val="001965"/>
                  </a:solidFill>
                  <a:latin typeface="Apis For Office"/>
                </a:endParaRPr>
              </a:p>
            </p:txBody>
          </p:sp>
          <p:sp>
            <p:nvSpPr>
              <p:cNvPr id="154" name="Freeform 33">
                <a:extLst>
                  <a:ext uri="{FF2B5EF4-FFF2-40B4-BE49-F238E27FC236}">
                    <a16:creationId xmlns:a16="http://schemas.microsoft.com/office/drawing/2014/main" xmlns="" id="{F47C1B8D-412E-4BF8-A197-D7E088C1C873}"/>
                  </a:ext>
                </a:extLst>
              </p:cNvPr>
              <p:cNvSpPr>
                <a:spLocks/>
              </p:cNvSpPr>
              <p:nvPr/>
            </p:nvSpPr>
            <p:spPr bwMode="auto">
              <a:xfrm>
                <a:off x="7025067" y="3966705"/>
                <a:ext cx="40346" cy="37119"/>
              </a:xfrm>
              <a:custGeom>
                <a:avLst/>
                <a:gdLst>
                  <a:gd name="T0" fmla="*/ 19 w 21"/>
                  <a:gd name="T1" fmla="*/ 1 h 19"/>
                  <a:gd name="T2" fmla="*/ 13 w 21"/>
                  <a:gd name="T3" fmla="*/ 12 h 19"/>
                  <a:gd name="T4" fmla="*/ 1 w 21"/>
                  <a:gd name="T5" fmla="*/ 17 h 19"/>
                  <a:gd name="T6" fmla="*/ 8 w 21"/>
                  <a:gd name="T7" fmla="*/ 6 h 19"/>
                  <a:gd name="T8" fmla="*/ 19 w 21"/>
                  <a:gd name="T9" fmla="*/ 1 h 19"/>
                </a:gdLst>
                <a:ahLst/>
                <a:cxnLst>
                  <a:cxn ang="0">
                    <a:pos x="T0" y="T1"/>
                  </a:cxn>
                  <a:cxn ang="0">
                    <a:pos x="T2" y="T3"/>
                  </a:cxn>
                  <a:cxn ang="0">
                    <a:pos x="T4" y="T5"/>
                  </a:cxn>
                  <a:cxn ang="0">
                    <a:pos x="T6" y="T7"/>
                  </a:cxn>
                  <a:cxn ang="0">
                    <a:pos x="T8" y="T9"/>
                  </a:cxn>
                </a:cxnLst>
                <a:rect l="0" t="0" r="r" b="b"/>
                <a:pathLst>
                  <a:path w="21" h="19">
                    <a:moveTo>
                      <a:pt x="19" y="1"/>
                    </a:moveTo>
                    <a:cubicBezTo>
                      <a:pt x="21" y="3"/>
                      <a:pt x="18" y="8"/>
                      <a:pt x="13" y="12"/>
                    </a:cubicBezTo>
                    <a:cubicBezTo>
                      <a:pt x="8" y="17"/>
                      <a:pt x="3" y="19"/>
                      <a:pt x="1" y="17"/>
                    </a:cubicBezTo>
                    <a:cubicBezTo>
                      <a:pt x="0" y="15"/>
                      <a:pt x="3" y="10"/>
                      <a:pt x="8" y="6"/>
                    </a:cubicBezTo>
                    <a:cubicBezTo>
                      <a:pt x="12" y="2"/>
                      <a:pt x="18" y="0"/>
                      <a:pt x="19" y="1"/>
                    </a:cubicBezTo>
                    <a:close/>
                  </a:path>
                </a:pathLst>
              </a:custGeom>
              <a:grpFill/>
              <a:ln w="15240">
                <a:solidFill>
                  <a:schemeClr val="accent3"/>
                </a:solidFill>
                <a:round/>
                <a:headEnd/>
                <a:tailEnd/>
              </a:ln>
            </p:spPr>
            <p:txBody>
              <a:bodyPr lIns="68580" tIns="34291" rIns="68580" bIns="34291"/>
              <a:lstStyle/>
              <a:p>
                <a:pPr eaLnBrk="1" fontAlgn="auto" hangingPunct="1">
                  <a:spcBef>
                    <a:spcPts val="0"/>
                  </a:spcBef>
                  <a:spcAft>
                    <a:spcPts val="0"/>
                  </a:spcAft>
                  <a:defRPr/>
                </a:pPr>
                <a:endParaRPr lang="en-GB" sz="2400" kern="0">
                  <a:solidFill>
                    <a:srgbClr val="001965"/>
                  </a:solidFill>
                  <a:latin typeface="Apis For Office"/>
                </a:endParaRPr>
              </a:p>
            </p:txBody>
          </p:sp>
          <p:sp>
            <p:nvSpPr>
              <p:cNvPr id="155" name="Freeform 34">
                <a:extLst>
                  <a:ext uri="{FF2B5EF4-FFF2-40B4-BE49-F238E27FC236}">
                    <a16:creationId xmlns:a16="http://schemas.microsoft.com/office/drawing/2014/main" xmlns="" id="{6BD9C148-C8DC-4991-8F11-C527861FC698}"/>
                  </a:ext>
                </a:extLst>
              </p:cNvPr>
              <p:cNvSpPr>
                <a:spLocks/>
              </p:cNvSpPr>
              <p:nvPr/>
            </p:nvSpPr>
            <p:spPr bwMode="auto">
              <a:xfrm>
                <a:off x="6828984" y="3494653"/>
                <a:ext cx="272741" cy="275969"/>
              </a:xfrm>
              <a:custGeom>
                <a:avLst/>
                <a:gdLst>
                  <a:gd name="T0" fmla="*/ 46 w 142"/>
                  <a:gd name="T1" fmla="*/ 14 h 143"/>
                  <a:gd name="T2" fmla="*/ 128 w 142"/>
                  <a:gd name="T3" fmla="*/ 46 h 143"/>
                  <a:gd name="T4" fmla="*/ 96 w 142"/>
                  <a:gd name="T5" fmla="*/ 129 h 143"/>
                  <a:gd name="T6" fmla="*/ 14 w 142"/>
                  <a:gd name="T7" fmla="*/ 96 h 143"/>
                  <a:gd name="T8" fmla="*/ 46 w 142"/>
                  <a:gd name="T9" fmla="*/ 14 h 143"/>
                </a:gdLst>
                <a:ahLst/>
                <a:cxnLst>
                  <a:cxn ang="0">
                    <a:pos x="T0" y="T1"/>
                  </a:cxn>
                  <a:cxn ang="0">
                    <a:pos x="T2" y="T3"/>
                  </a:cxn>
                  <a:cxn ang="0">
                    <a:pos x="T4" y="T5"/>
                  </a:cxn>
                  <a:cxn ang="0">
                    <a:pos x="T6" y="T7"/>
                  </a:cxn>
                  <a:cxn ang="0">
                    <a:pos x="T8" y="T9"/>
                  </a:cxn>
                </a:cxnLst>
                <a:rect l="0" t="0" r="r" b="b"/>
                <a:pathLst>
                  <a:path w="142" h="143">
                    <a:moveTo>
                      <a:pt x="46" y="14"/>
                    </a:moveTo>
                    <a:cubicBezTo>
                      <a:pt x="77" y="0"/>
                      <a:pt x="115" y="14"/>
                      <a:pt x="128" y="46"/>
                    </a:cubicBezTo>
                    <a:cubicBezTo>
                      <a:pt x="142" y="78"/>
                      <a:pt x="128" y="115"/>
                      <a:pt x="96" y="129"/>
                    </a:cubicBezTo>
                    <a:cubicBezTo>
                      <a:pt x="65" y="143"/>
                      <a:pt x="28" y="128"/>
                      <a:pt x="14" y="96"/>
                    </a:cubicBezTo>
                    <a:cubicBezTo>
                      <a:pt x="0" y="65"/>
                      <a:pt x="14" y="28"/>
                      <a:pt x="46" y="14"/>
                    </a:cubicBezTo>
                    <a:close/>
                  </a:path>
                </a:pathLst>
              </a:custGeom>
              <a:grpFill/>
              <a:ln w="15240" cap="flat">
                <a:solidFill>
                  <a:schemeClr val="accent3"/>
                </a:solidFill>
                <a:prstDash val="solid"/>
                <a:miter lim="800000"/>
                <a:headEnd/>
                <a:tailEnd/>
              </a:ln>
            </p:spPr>
            <p:txBody>
              <a:bodyPr lIns="68580" tIns="34291" rIns="68580" bIns="34291"/>
              <a:lstStyle/>
              <a:p>
                <a:pPr eaLnBrk="1" fontAlgn="auto" hangingPunct="1">
                  <a:spcBef>
                    <a:spcPts val="0"/>
                  </a:spcBef>
                  <a:spcAft>
                    <a:spcPts val="0"/>
                  </a:spcAft>
                  <a:defRPr/>
                </a:pPr>
                <a:endParaRPr lang="en-GB" sz="2400" kern="0">
                  <a:solidFill>
                    <a:srgbClr val="001965"/>
                  </a:solidFill>
                  <a:latin typeface="Apis For Office"/>
                </a:endParaRPr>
              </a:p>
            </p:txBody>
          </p:sp>
          <p:sp>
            <p:nvSpPr>
              <p:cNvPr id="158" name="Freeform 35">
                <a:extLst>
                  <a:ext uri="{FF2B5EF4-FFF2-40B4-BE49-F238E27FC236}">
                    <a16:creationId xmlns:a16="http://schemas.microsoft.com/office/drawing/2014/main" xmlns="" id="{91BEADE5-260C-4C6D-981C-3238A0410A5A}"/>
                  </a:ext>
                </a:extLst>
              </p:cNvPr>
              <p:cNvSpPr>
                <a:spLocks/>
              </p:cNvSpPr>
              <p:nvPr/>
            </p:nvSpPr>
            <p:spPr bwMode="auto">
              <a:xfrm>
                <a:off x="7033137" y="3572118"/>
                <a:ext cx="26629" cy="45995"/>
              </a:xfrm>
              <a:custGeom>
                <a:avLst/>
                <a:gdLst>
                  <a:gd name="T0" fmla="*/ 2 w 14"/>
                  <a:gd name="T1" fmla="*/ 1 h 24"/>
                  <a:gd name="T2" fmla="*/ 10 w 14"/>
                  <a:gd name="T3" fmla="*/ 10 h 24"/>
                  <a:gd name="T4" fmla="*/ 11 w 14"/>
                  <a:gd name="T5" fmla="*/ 23 h 24"/>
                  <a:gd name="T6" fmla="*/ 3 w 14"/>
                  <a:gd name="T7" fmla="*/ 14 h 24"/>
                  <a:gd name="T8" fmla="*/ 2 w 14"/>
                  <a:gd name="T9" fmla="*/ 1 h 24"/>
                </a:gdLst>
                <a:ahLst/>
                <a:cxnLst>
                  <a:cxn ang="0">
                    <a:pos x="T0" y="T1"/>
                  </a:cxn>
                  <a:cxn ang="0">
                    <a:pos x="T2" y="T3"/>
                  </a:cxn>
                  <a:cxn ang="0">
                    <a:pos x="T4" y="T5"/>
                  </a:cxn>
                  <a:cxn ang="0">
                    <a:pos x="T6" y="T7"/>
                  </a:cxn>
                  <a:cxn ang="0">
                    <a:pos x="T8" y="T9"/>
                  </a:cxn>
                </a:cxnLst>
                <a:rect l="0" t="0" r="r" b="b"/>
                <a:pathLst>
                  <a:path w="14" h="24">
                    <a:moveTo>
                      <a:pt x="2" y="1"/>
                    </a:moveTo>
                    <a:cubicBezTo>
                      <a:pt x="4" y="0"/>
                      <a:pt x="8" y="4"/>
                      <a:pt x="10" y="10"/>
                    </a:cubicBezTo>
                    <a:cubicBezTo>
                      <a:pt x="13" y="16"/>
                      <a:pt x="14" y="22"/>
                      <a:pt x="11" y="23"/>
                    </a:cubicBezTo>
                    <a:cubicBezTo>
                      <a:pt x="9" y="24"/>
                      <a:pt x="6" y="20"/>
                      <a:pt x="3" y="14"/>
                    </a:cubicBezTo>
                    <a:cubicBezTo>
                      <a:pt x="0" y="8"/>
                      <a:pt x="0" y="2"/>
                      <a:pt x="2" y="1"/>
                    </a:cubicBezTo>
                    <a:close/>
                  </a:path>
                </a:pathLst>
              </a:custGeom>
              <a:grpFill/>
              <a:ln w="15240">
                <a:solidFill>
                  <a:schemeClr val="accent3"/>
                </a:solidFill>
                <a:round/>
                <a:headEnd/>
                <a:tailEnd/>
              </a:ln>
            </p:spPr>
            <p:txBody>
              <a:bodyPr lIns="68580" tIns="34291" rIns="68580" bIns="34291"/>
              <a:lstStyle/>
              <a:p>
                <a:pPr eaLnBrk="1" fontAlgn="auto" hangingPunct="1">
                  <a:spcBef>
                    <a:spcPts val="0"/>
                  </a:spcBef>
                  <a:spcAft>
                    <a:spcPts val="0"/>
                  </a:spcAft>
                  <a:defRPr/>
                </a:pPr>
                <a:endParaRPr lang="en-GB" sz="2400" kern="0">
                  <a:solidFill>
                    <a:srgbClr val="001965"/>
                  </a:solidFill>
                  <a:latin typeface="Apis For Office"/>
                </a:endParaRPr>
              </a:p>
            </p:txBody>
          </p:sp>
          <p:sp>
            <p:nvSpPr>
              <p:cNvPr id="159" name="Freeform 36">
                <a:extLst>
                  <a:ext uri="{FF2B5EF4-FFF2-40B4-BE49-F238E27FC236}">
                    <a16:creationId xmlns:a16="http://schemas.microsoft.com/office/drawing/2014/main" xmlns="" id="{3B63CA2F-6A71-4930-A2F7-9B971C7BF04D}"/>
                  </a:ext>
                </a:extLst>
              </p:cNvPr>
              <p:cNvSpPr>
                <a:spLocks/>
              </p:cNvSpPr>
              <p:nvPr/>
            </p:nvSpPr>
            <p:spPr bwMode="auto">
              <a:xfrm>
                <a:off x="6653881" y="3556786"/>
                <a:ext cx="272741" cy="273548"/>
              </a:xfrm>
              <a:custGeom>
                <a:avLst/>
                <a:gdLst>
                  <a:gd name="T0" fmla="*/ 122 w 142"/>
                  <a:gd name="T1" fmla="*/ 108 h 142"/>
                  <a:gd name="T2" fmla="*/ 34 w 142"/>
                  <a:gd name="T3" fmla="*/ 122 h 142"/>
                  <a:gd name="T4" fmla="*/ 20 w 142"/>
                  <a:gd name="T5" fmla="*/ 34 h 142"/>
                  <a:gd name="T6" fmla="*/ 108 w 142"/>
                  <a:gd name="T7" fmla="*/ 20 h 142"/>
                  <a:gd name="T8" fmla="*/ 122 w 142"/>
                  <a:gd name="T9" fmla="*/ 108 h 142"/>
                </a:gdLst>
                <a:ahLst/>
                <a:cxnLst>
                  <a:cxn ang="0">
                    <a:pos x="T0" y="T1"/>
                  </a:cxn>
                  <a:cxn ang="0">
                    <a:pos x="T2" y="T3"/>
                  </a:cxn>
                  <a:cxn ang="0">
                    <a:pos x="T4" y="T5"/>
                  </a:cxn>
                  <a:cxn ang="0">
                    <a:pos x="T6" y="T7"/>
                  </a:cxn>
                  <a:cxn ang="0">
                    <a:pos x="T8" y="T9"/>
                  </a:cxn>
                </a:cxnLst>
                <a:rect l="0" t="0" r="r" b="b"/>
                <a:pathLst>
                  <a:path w="142" h="142">
                    <a:moveTo>
                      <a:pt x="122" y="108"/>
                    </a:moveTo>
                    <a:cubicBezTo>
                      <a:pt x="101" y="136"/>
                      <a:pt x="62" y="142"/>
                      <a:pt x="34" y="122"/>
                    </a:cubicBezTo>
                    <a:cubicBezTo>
                      <a:pt x="6" y="102"/>
                      <a:pt x="0" y="62"/>
                      <a:pt x="20" y="34"/>
                    </a:cubicBezTo>
                    <a:cubicBezTo>
                      <a:pt x="40" y="6"/>
                      <a:pt x="80" y="0"/>
                      <a:pt x="108" y="20"/>
                    </a:cubicBezTo>
                    <a:cubicBezTo>
                      <a:pt x="136" y="41"/>
                      <a:pt x="142" y="80"/>
                      <a:pt x="122" y="108"/>
                    </a:cubicBezTo>
                    <a:close/>
                  </a:path>
                </a:pathLst>
              </a:custGeom>
              <a:grpFill/>
              <a:ln w="15240" cap="flat">
                <a:solidFill>
                  <a:schemeClr val="accent3"/>
                </a:solidFill>
                <a:prstDash val="solid"/>
                <a:miter lim="800000"/>
                <a:headEnd/>
                <a:tailEnd/>
              </a:ln>
            </p:spPr>
            <p:txBody>
              <a:bodyPr lIns="68580" tIns="34291" rIns="68580" bIns="34291"/>
              <a:lstStyle/>
              <a:p>
                <a:pPr eaLnBrk="1" fontAlgn="auto" hangingPunct="1">
                  <a:spcBef>
                    <a:spcPts val="0"/>
                  </a:spcBef>
                  <a:spcAft>
                    <a:spcPts val="0"/>
                  </a:spcAft>
                  <a:defRPr/>
                </a:pPr>
                <a:endParaRPr lang="en-GB" sz="2400" kern="0">
                  <a:solidFill>
                    <a:srgbClr val="001965"/>
                  </a:solidFill>
                  <a:latin typeface="Apis For Office"/>
                </a:endParaRPr>
              </a:p>
            </p:txBody>
          </p:sp>
          <p:sp>
            <p:nvSpPr>
              <p:cNvPr id="160" name="Freeform 37">
                <a:extLst>
                  <a:ext uri="{FF2B5EF4-FFF2-40B4-BE49-F238E27FC236}">
                    <a16:creationId xmlns:a16="http://schemas.microsoft.com/office/drawing/2014/main" xmlns="" id="{5D5C5C2E-712E-4521-8F50-4ECAF04FA0AA}"/>
                  </a:ext>
                </a:extLst>
              </p:cNvPr>
              <p:cNvSpPr>
                <a:spLocks/>
              </p:cNvSpPr>
              <p:nvPr/>
            </p:nvSpPr>
            <p:spPr bwMode="auto">
              <a:xfrm>
                <a:off x="6719242" y="3748835"/>
                <a:ext cx="41960" cy="34698"/>
              </a:xfrm>
              <a:custGeom>
                <a:avLst/>
                <a:gdLst>
                  <a:gd name="T0" fmla="*/ 20 w 22"/>
                  <a:gd name="T1" fmla="*/ 16 h 18"/>
                  <a:gd name="T2" fmla="*/ 8 w 22"/>
                  <a:gd name="T3" fmla="*/ 12 h 18"/>
                  <a:gd name="T4" fmla="*/ 1 w 22"/>
                  <a:gd name="T5" fmla="*/ 2 h 18"/>
                  <a:gd name="T6" fmla="*/ 13 w 22"/>
                  <a:gd name="T7" fmla="*/ 5 h 18"/>
                  <a:gd name="T8" fmla="*/ 20 w 22"/>
                  <a:gd name="T9" fmla="*/ 16 h 18"/>
                </a:gdLst>
                <a:ahLst/>
                <a:cxnLst>
                  <a:cxn ang="0">
                    <a:pos x="T0" y="T1"/>
                  </a:cxn>
                  <a:cxn ang="0">
                    <a:pos x="T2" y="T3"/>
                  </a:cxn>
                  <a:cxn ang="0">
                    <a:pos x="T4" y="T5"/>
                  </a:cxn>
                  <a:cxn ang="0">
                    <a:pos x="T6" y="T7"/>
                  </a:cxn>
                  <a:cxn ang="0">
                    <a:pos x="T8" y="T9"/>
                  </a:cxn>
                </a:cxnLst>
                <a:rect l="0" t="0" r="r" b="b"/>
                <a:pathLst>
                  <a:path w="22" h="18">
                    <a:moveTo>
                      <a:pt x="20" y="16"/>
                    </a:moveTo>
                    <a:cubicBezTo>
                      <a:pt x="19" y="18"/>
                      <a:pt x="14" y="16"/>
                      <a:pt x="8" y="12"/>
                    </a:cubicBezTo>
                    <a:cubicBezTo>
                      <a:pt x="3" y="8"/>
                      <a:pt x="0" y="4"/>
                      <a:pt x="1" y="2"/>
                    </a:cubicBezTo>
                    <a:cubicBezTo>
                      <a:pt x="2" y="0"/>
                      <a:pt x="8" y="2"/>
                      <a:pt x="13" y="5"/>
                    </a:cubicBezTo>
                    <a:cubicBezTo>
                      <a:pt x="18" y="9"/>
                      <a:pt x="22" y="14"/>
                      <a:pt x="20" y="16"/>
                    </a:cubicBezTo>
                    <a:close/>
                  </a:path>
                </a:pathLst>
              </a:custGeom>
              <a:grpFill/>
              <a:ln w="15240">
                <a:solidFill>
                  <a:schemeClr val="accent3"/>
                </a:solidFill>
                <a:round/>
                <a:headEnd/>
                <a:tailEnd/>
              </a:ln>
            </p:spPr>
            <p:txBody>
              <a:bodyPr lIns="68580" tIns="34291" rIns="68580" bIns="34291"/>
              <a:lstStyle/>
              <a:p>
                <a:pPr eaLnBrk="1" fontAlgn="auto" hangingPunct="1">
                  <a:spcBef>
                    <a:spcPts val="0"/>
                  </a:spcBef>
                  <a:spcAft>
                    <a:spcPts val="0"/>
                  </a:spcAft>
                  <a:defRPr/>
                </a:pPr>
                <a:endParaRPr lang="en-GB" sz="2400" kern="0">
                  <a:solidFill>
                    <a:srgbClr val="001965"/>
                  </a:solidFill>
                  <a:latin typeface="Apis For Office"/>
                </a:endParaRPr>
              </a:p>
            </p:txBody>
          </p:sp>
          <p:sp>
            <p:nvSpPr>
              <p:cNvPr id="161" name="Freeform 38">
                <a:extLst>
                  <a:ext uri="{FF2B5EF4-FFF2-40B4-BE49-F238E27FC236}">
                    <a16:creationId xmlns:a16="http://schemas.microsoft.com/office/drawing/2014/main" xmlns="" id="{8C44FAD2-D5CB-4A4F-B876-91F07B513D90}"/>
                  </a:ext>
                </a:extLst>
              </p:cNvPr>
              <p:cNvSpPr>
                <a:spLocks/>
              </p:cNvSpPr>
              <p:nvPr/>
            </p:nvSpPr>
            <p:spPr bwMode="auto">
              <a:xfrm>
                <a:off x="6849964" y="3618113"/>
                <a:ext cx="269514" cy="269513"/>
              </a:xfrm>
              <a:custGeom>
                <a:avLst/>
                <a:gdLst>
                  <a:gd name="T0" fmla="*/ 117 w 140"/>
                  <a:gd name="T1" fmla="*/ 28 h 140"/>
                  <a:gd name="T2" fmla="*/ 112 w 140"/>
                  <a:gd name="T3" fmla="*/ 117 h 140"/>
                  <a:gd name="T4" fmla="*/ 23 w 140"/>
                  <a:gd name="T5" fmla="*/ 112 h 140"/>
                  <a:gd name="T6" fmla="*/ 28 w 140"/>
                  <a:gd name="T7" fmla="*/ 23 h 140"/>
                  <a:gd name="T8" fmla="*/ 117 w 140"/>
                  <a:gd name="T9" fmla="*/ 28 h 140"/>
                </a:gdLst>
                <a:ahLst/>
                <a:cxnLst>
                  <a:cxn ang="0">
                    <a:pos x="T0" y="T1"/>
                  </a:cxn>
                  <a:cxn ang="0">
                    <a:pos x="T2" y="T3"/>
                  </a:cxn>
                  <a:cxn ang="0">
                    <a:pos x="T4" y="T5"/>
                  </a:cxn>
                  <a:cxn ang="0">
                    <a:pos x="T6" y="T7"/>
                  </a:cxn>
                  <a:cxn ang="0">
                    <a:pos x="T8" y="T9"/>
                  </a:cxn>
                </a:cxnLst>
                <a:rect l="0" t="0" r="r" b="b"/>
                <a:pathLst>
                  <a:path w="140" h="140">
                    <a:moveTo>
                      <a:pt x="117" y="28"/>
                    </a:moveTo>
                    <a:cubicBezTo>
                      <a:pt x="140" y="54"/>
                      <a:pt x="138" y="94"/>
                      <a:pt x="112" y="117"/>
                    </a:cubicBezTo>
                    <a:cubicBezTo>
                      <a:pt x="86" y="140"/>
                      <a:pt x="46" y="138"/>
                      <a:pt x="23" y="112"/>
                    </a:cubicBezTo>
                    <a:cubicBezTo>
                      <a:pt x="0" y="86"/>
                      <a:pt x="2" y="46"/>
                      <a:pt x="28" y="23"/>
                    </a:cubicBezTo>
                    <a:cubicBezTo>
                      <a:pt x="54" y="0"/>
                      <a:pt x="94" y="2"/>
                      <a:pt x="117" y="28"/>
                    </a:cubicBezTo>
                    <a:close/>
                  </a:path>
                </a:pathLst>
              </a:custGeom>
              <a:grpFill/>
              <a:ln w="15240" cap="flat">
                <a:solidFill>
                  <a:schemeClr val="accent3"/>
                </a:solidFill>
                <a:prstDash val="solid"/>
                <a:miter lim="800000"/>
                <a:headEnd/>
                <a:tailEnd/>
              </a:ln>
            </p:spPr>
            <p:txBody>
              <a:bodyPr lIns="68580" tIns="34291" rIns="68580" bIns="34291"/>
              <a:lstStyle/>
              <a:p>
                <a:pPr eaLnBrk="1" fontAlgn="auto" hangingPunct="1">
                  <a:spcBef>
                    <a:spcPts val="0"/>
                  </a:spcBef>
                  <a:spcAft>
                    <a:spcPts val="0"/>
                  </a:spcAft>
                  <a:defRPr/>
                </a:pPr>
                <a:endParaRPr lang="en-GB" sz="2400" kern="0">
                  <a:solidFill>
                    <a:srgbClr val="001965"/>
                  </a:solidFill>
                  <a:latin typeface="Apis For Office"/>
                </a:endParaRPr>
              </a:p>
            </p:txBody>
          </p:sp>
          <p:sp>
            <p:nvSpPr>
              <p:cNvPr id="162" name="Freeform 39">
                <a:extLst>
                  <a:ext uri="{FF2B5EF4-FFF2-40B4-BE49-F238E27FC236}">
                    <a16:creationId xmlns:a16="http://schemas.microsoft.com/office/drawing/2014/main" xmlns="" id="{6A31FDB3-214E-46D5-AA78-5D8C670B964E}"/>
                  </a:ext>
                </a:extLst>
              </p:cNvPr>
              <p:cNvSpPr>
                <a:spLocks/>
              </p:cNvSpPr>
              <p:nvPr/>
            </p:nvSpPr>
            <p:spPr bwMode="auto">
              <a:xfrm>
                <a:off x="7025067" y="3798864"/>
                <a:ext cx="40346" cy="37119"/>
              </a:xfrm>
              <a:custGeom>
                <a:avLst/>
                <a:gdLst>
                  <a:gd name="T0" fmla="*/ 19 w 21"/>
                  <a:gd name="T1" fmla="*/ 2 h 19"/>
                  <a:gd name="T2" fmla="*/ 13 w 21"/>
                  <a:gd name="T3" fmla="*/ 13 h 19"/>
                  <a:gd name="T4" fmla="*/ 1 w 21"/>
                  <a:gd name="T5" fmla="*/ 17 h 19"/>
                  <a:gd name="T6" fmla="*/ 8 w 21"/>
                  <a:gd name="T7" fmla="*/ 6 h 19"/>
                  <a:gd name="T8" fmla="*/ 19 w 21"/>
                  <a:gd name="T9" fmla="*/ 2 h 19"/>
                </a:gdLst>
                <a:ahLst/>
                <a:cxnLst>
                  <a:cxn ang="0">
                    <a:pos x="T0" y="T1"/>
                  </a:cxn>
                  <a:cxn ang="0">
                    <a:pos x="T2" y="T3"/>
                  </a:cxn>
                  <a:cxn ang="0">
                    <a:pos x="T4" y="T5"/>
                  </a:cxn>
                  <a:cxn ang="0">
                    <a:pos x="T6" y="T7"/>
                  </a:cxn>
                  <a:cxn ang="0">
                    <a:pos x="T8" y="T9"/>
                  </a:cxn>
                </a:cxnLst>
                <a:rect l="0" t="0" r="r" b="b"/>
                <a:pathLst>
                  <a:path w="21" h="19">
                    <a:moveTo>
                      <a:pt x="19" y="2"/>
                    </a:moveTo>
                    <a:cubicBezTo>
                      <a:pt x="21" y="3"/>
                      <a:pt x="18" y="8"/>
                      <a:pt x="13" y="13"/>
                    </a:cubicBezTo>
                    <a:cubicBezTo>
                      <a:pt x="8" y="17"/>
                      <a:pt x="3" y="19"/>
                      <a:pt x="1" y="17"/>
                    </a:cubicBezTo>
                    <a:cubicBezTo>
                      <a:pt x="0" y="16"/>
                      <a:pt x="3" y="11"/>
                      <a:pt x="8" y="6"/>
                    </a:cubicBezTo>
                    <a:cubicBezTo>
                      <a:pt x="12" y="2"/>
                      <a:pt x="18" y="0"/>
                      <a:pt x="19" y="2"/>
                    </a:cubicBezTo>
                    <a:close/>
                  </a:path>
                </a:pathLst>
              </a:custGeom>
              <a:grpFill/>
              <a:ln w="15240">
                <a:solidFill>
                  <a:schemeClr val="accent3"/>
                </a:solidFill>
                <a:round/>
                <a:headEnd/>
                <a:tailEnd/>
              </a:ln>
            </p:spPr>
            <p:txBody>
              <a:bodyPr lIns="68580" tIns="34291" rIns="68580" bIns="34291"/>
              <a:lstStyle/>
              <a:p>
                <a:pPr eaLnBrk="1" fontAlgn="auto" hangingPunct="1">
                  <a:spcBef>
                    <a:spcPts val="0"/>
                  </a:spcBef>
                  <a:spcAft>
                    <a:spcPts val="0"/>
                  </a:spcAft>
                  <a:defRPr/>
                </a:pPr>
                <a:endParaRPr lang="en-GB" sz="2400" kern="0">
                  <a:solidFill>
                    <a:srgbClr val="001965"/>
                  </a:solidFill>
                  <a:latin typeface="Apis For Office"/>
                </a:endParaRPr>
              </a:p>
            </p:txBody>
          </p:sp>
          <p:sp>
            <p:nvSpPr>
              <p:cNvPr id="163" name="Freeform 40">
                <a:extLst>
                  <a:ext uri="{FF2B5EF4-FFF2-40B4-BE49-F238E27FC236}">
                    <a16:creationId xmlns:a16="http://schemas.microsoft.com/office/drawing/2014/main" xmlns="" id="{F9299DB9-2684-46C3-83DA-493433F75A4E}"/>
                  </a:ext>
                </a:extLst>
              </p:cNvPr>
              <p:cNvSpPr>
                <a:spLocks/>
              </p:cNvSpPr>
              <p:nvPr/>
            </p:nvSpPr>
            <p:spPr bwMode="auto">
              <a:xfrm>
                <a:off x="6703910" y="3772236"/>
                <a:ext cx="261444" cy="262251"/>
              </a:xfrm>
              <a:custGeom>
                <a:avLst/>
                <a:gdLst>
                  <a:gd name="T0" fmla="*/ 80 w 136"/>
                  <a:gd name="T1" fmla="*/ 130 h 136"/>
                  <a:gd name="T2" fmla="*/ 6 w 136"/>
                  <a:gd name="T3" fmla="*/ 80 h 136"/>
                  <a:gd name="T4" fmla="*/ 56 w 136"/>
                  <a:gd name="T5" fmla="*/ 6 h 136"/>
                  <a:gd name="T6" fmla="*/ 130 w 136"/>
                  <a:gd name="T7" fmla="*/ 56 h 136"/>
                  <a:gd name="T8" fmla="*/ 80 w 136"/>
                  <a:gd name="T9" fmla="*/ 130 h 136"/>
                </a:gdLst>
                <a:ahLst/>
                <a:cxnLst>
                  <a:cxn ang="0">
                    <a:pos x="T0" y="T1"/>
                  </a:cxn>
                  <a:cxn ang="0">
                    <a:pos x="T2" y="T3"/>
                  </a:cxn>
                  <a:cxn ang="0">
                    <a:pos x="T4" y="T5"/>
                  </a:cxn>
                  <a:cxn ang="0">
                    <a:pos x="T6" y="T7"/>
                  </a:cxn>
                  <a:cxn ang="0">
                    <a:pos x="T8" y="T9"/>
                  </a:cxn>
                </a:cxnLst>
                <a:rect l="0" t="0" r="r" b="b"/>
                <a:pathLst>
                  <a:path w="136" h="136">
                    <a:moveTo>
                      <a:pt x="80" y="130"/>
                    </a:moveTo>
                    <a:cubicBezTo>
                      <a:pt x="46" y="136"/>
                      <a:pt x="13" y="114"/>
                      <a:pt x="6" y="80"/>
                    </a:cubicBezTo>
                    <a:cubicBezTo>
                      <a:pt x="0" y="46"/>
                      <a:pt x="22" y="13"/>
                      <a:pt x="56" y="6"/>
                    </a:cubicBezTo>
                    <a:cubicBezTo>
                      <a:pt x="90" y="0"/>
                      <a:pt x="123" y="22"/>
                      <a:pt x="130" y="56"/>
                    </a:cubicBezTo>
                    <a:cubicBezTo>
                      <a:pt x="136" y="90"/>
                      <a:pt x="114" y="123"/>
                      <a:pt x="80" y="130"/>
                    </a:cubicBezTo>
                    <a:close/>
                  </a:path>
                </a:pathLst>
              </a:custGeom>
              <a:grpFill/>
              <a:ln w="15240" cap="flat">
                <a:solidFill>
                  <a:schemeClr val="accent3"/>
                </a:solidFill>
                <a:prstDash val="solid"/>
                <a:miter lim="800000"/>
                <a:headEnd/>
                <a:tailEnd/>
              </a:ln>
            </p:spPr>
            <p:txBody>
              <a:bodyPr lIns="68580" tIns="34291" rIns="68580" bIns="34291"/>
              <a:lstStyle/>
              <a:p>
                <a:pPr eaLnBrk="1" fontAlgn="auto" hangingPunct="1">
                  <a:spcBef>
                    <a:spcPts val="0"/>
                  </a:spcBef>
                  <a:spcAft>
                    <a:spcPts val="0"/>
                  </a:spcAft>
                  <a:defRPr/>
                </a:pPr>
                <a:endParaRPr lang="en-GB" sz="2400" kern="0">
                  <a:solidFill>
                    <a:srgbClr val="001965"/>
                  </a:solidFill>
                  <a:latin typeface="Apis For Office"/>
                </a:endParaRPr>
              </a:p>
            </p:txBody>
          </p:sp>
          <p:sp>
            <p:nvSpPr>
              <p:cNvPr id="164" name="Freeform 41">
                <a:extLst>
                  <a:ext uri="{FF2B5EF4-FFF2-40B4-BE49-F238E27FC236}">
                    <a16:creationId xmlns:a16="http://schemas.microsoft.com/office/drawing/2014/main" xmlns="" id="{E29CE9D7-3CFD-46C8-B185-B10CE0F97A1D}"/>
                  </a:ext>
                </a:extLst>
              </p:cNvPr>
              <p:cNvSpPr>
                <a:spLocks/>
              </p:cNvSpPr>
              <p:nvPr/>
            </p:nvSpPr>
            <p:spPr bwMode="auto">
              <a:xfrm>
                <a:off x="6738608" y="3897309"/>
                <a:ext cx="20980" cy="48416"/>
              </a:xfrm>
              <a:custGeom>
                <a:avLst/>
                <a:gdLst>
                  <a:gd name="T0" fmla="*/ 7 w 11"/>
                  <a:gd name="T1" fmla="*/ 24 h 25"/>
                  <a:gd name="T2" fmla="*/ 1 w 11"/>
                  <a:gd name="T3" fmla="*/ 13 h 25"/>
                  <a:gd name="T4" fmla="*/ 3 w 11"/>
                  <a:gd name="T5" fmla="*/ 1 h 25"/>
                  <a:gd name="T6" fmla="*/ 9 w 11"/>
                  <a:gd name="T7" fmla="*/ 12 h 25"/>
                  <a:gd name="T8" fmla="*/ 7 w 11"/>
                  <a:gd name="T9" fmla="*/ 24 h 25"/>
                </a:gdLst>
                <a:ahLst/>
                <a:cxnLst>
                  <a:cxn ang="0">
                    <a:pos x="T0" y="T1"/>
                  </a:cxn>
                  <a:cxn ang="0">
                    <a:pos x="T2" y="T3"/>
                  </a:cxn>
                  <a:cxn ang="0">
                    <a:pos x="T4" y="T5"/>
                  </a:cxn>
                  <a:cxn ang="0">
                    <a:pos x="T6" y="T7"/>
                  </a:cxn>
                  <a:cxn ang="0">
                    <a:pos x="T8" y="T9"/>
                  </a:cxn>
                </a:cxnLst>
                <a:rect l="0" t="0" r="r" b="b"/>
                <a:pathLst>
                  <a:path w="11" h="25">
                    <a:moveTo>
                      <a:pt x="7" y="24"/>
                    </a:moveTo>
                    <a:cubicBezTo>
                      <a:pt x="5" y="25"/>
                      <a:pt x="2" y="20"/>
                      <a:pt x="1" y="13"/>
                    </a:cubicBezTo>
                    <a:cubicBezTo>
                      <a:pt x="0" y="7"/>
                      <a:pt x="1" y="1"/>
                      <a:pt x="3" y="1"/>
                    </a:cubicBezTo>
                    <a:cubicBezTo>
                      <a:pt x="5" y="0"/>
                      <a:pt x="8" y="5"/>
                      <a:pt x="9" y="12"/>
                    </a:cubicBezTo>
                    <a:cubicBezTo>
                      <a:pt x="11" y="18"/>
                      <a:pt x="10" y="24"/>
                      <a:pt x="7" y="24"/>
                    </a:cubicBezTo>
                    <a:close/>
                  </a:path>
                </a:pathLst>
              </a:custGeom>
              <a:grpFill/>
              <a:ln w="15240">
                <a:solidFill>
                  <a:schemeClr val="accent3"/>
                </a:solidFill>
                <a:round/>
                <a:headEnd/>
                <a:tailEnd/>
              </a:ln>
            </p:spPr>
            <p:txBody>
              <a:bodyPr lIns="68580" tIns="34291" rIns="68580" bIns="34291"/>
              <a:lstStyle/>
              <a:p>
                <a:pPr eaLnBrk="1" fontAlgn="auto" hangingPunct="1">
                  <a:spcBef>
                    <a:spcPts val="0"/>
                  </a:spcBef>
                  <a:spcAft>
                    <a:spcPts val="0"/>
                  </a:spcAft>
                  <a:defRPr/>
                </a:pPr>
                <a:endParaRPr lang="en-GB" sz="2400" kern="0">
                  <a:solidFill>
                    <a:srgbClr val="001965"/>
                  </a:solidFill>
                  <a:latin typeface="Apis For Office"/>
                </a:endParaRPr>
              </a:p>
            </p:txBody>
          </p:sp>
        </p:grpSp>
      </p:grpSp>
    </p:spTree>
    <p:extLst>
      <p:ext uri="{BB962C8B-B14F-4D97-AF65-F5344CB8AC3E}">
        <p14:creationId xmlns:p14="http://schemas.microsoft.com/office/powerpoint/2010/main" val="1670315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wipe(left)">
                                      <p:cBhvr>
                                        <p:cTn id="7" dur="500"/>
                                        <p:tgtEl>
                                          <p:spTgt spid="252"/>
                                        </p:tgtEl>
                                      </p:cBhvr>
                                    </p:animEffect>
                                  </p:childTnLst>
                                </p:cTn>
                              </p:par>
                              <p:par>
                                <p:cTn id="8" presetID="22" presetClass="entr" presetSubtype="8" fill="hold" nodeType="withEffect">
                                  <p:stCondLst>
                                    <p:cond delay="0"/>
                                  </p:stCondLst>
                                  <p:childTnLst>
                                    <p:set>
                                      <p:cBhvr>
                                        <p:cTn id="9" dur="1" fill="hold">
                                          <p:stCondLst>
                                            <p:cond delay="0"/>
                                          </p:stCondLst>
                                        </p:cTn>
                                        <p:tgtEl>
                                          <p:spTgt spid="254"/>
                                        </p:tgtEl>
                                        <p:attrNameLst>
                                          <p:attrName>style.visibility</p:attrName>
                                        </p:attrNameLst>
                                      </p:cBhvr>
                                      <p:to>
                                        <p:strVal val="visible"/>
                                      </p:to>
                                    </p:set>
                                    <p:animEffect transition="in" filter="wipe(left)">
                                      <p:cBhvr>
                                        <p:cTn id="10" dur="500"/>
                                        <p:tgtEl>
                                          <p:spTgt spid="254"/>
                                        </p:tgtEl>
                                      </p:cBhvr>
                                    </p:animEffect>
                                  </p:childTnLst>
                                </p:cTn>
                              </p:par>
                              <p:par>
                                <p:cTn id="11" presetID="10" presetClass="entr" presetSubtype="0" fill="hold" nodeType="withEffect">
                                  <p:stCondLst>
                                    <p:cond delay="0"/>
                                  </p:stCondLst>
                                  <p:childTnLst>
                                    <p:set>
                                      <p:cBhvr>
                                        <p:cTn id="12" dur="1" fill="hold">
                                          <p:stCondLst>
                                            <p:cond delay="0"/>
                                          </p:stCondLst>
                                        </p:cTn>
                                        <p:tgtEl>
                                          <p:spTgt spid="364"/>
                                        </p:tgtEl>
                                        <p:attrNameLst>
                                          <p:attrName>style.visibility</p:attrName>
                                        </p:attrNameLst>
                                      </p:cBhvr>
                                      <p:to>
                                        <p:strVal val="visible"/>
                                      </p:to>
                                    </p:set>
                                    <p:animEffect transition="in" filter="fade">
                                      <p:cBhvr>
                                        <p:cTn id="13" dur="500"/>
                                        <p:tgtEl>
                                          <p:spTgt spid="364"/>
                                        </p:tgtEl>
                                      </p:cBhvr>
                                    </p:animEffect>
                                  </p:childTnLst>
                                </p:cTn>
                              </p:par>
                              <p:par>
                                <p:cTn id="14" presetID="22" presetClass="entr" presetSubtype="8" fill="hold" nodeType="withEffect">
                                  <p:stCondLst>
                                    <p:cond delay="0"/>
                                  </p:stCondLst>
                                  <p:childTnLst>
                                    <p:set>
                                      <p:cBhvr>
                                        <p:cTn id="15" dur="1" fill="hold">
                                          <p:stCondLst>
                                            <p:cond delay="0"/>
                                          </p:stCondLst>
                                        </p:cTn>
                                        <p:tgtEl>
                                          <p:spTgt spid="259"/>
                                        </p:tgtEl>
                                        <p:attrNameLst>
                                          <p:attrName>style.visibility</p:attrName>
                                        </p:attrNameLst>
                                      </p:cBhvr>
                                      <p:to>
                                        <p:strVal val="visible"/>
                                      </p:to>
                                    </p:set>
                                    <p:animEffect transition="in" filter="wipe(left)">
                                      <p:cBhvr>
                                        <p:cTn id="16" dur="500"/>
                                        <p:tgtEl>
                                          <p:spTgt spid="259"/>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60"/>
                                        </p:tgtEl>
                                        <p:attrNameLst>
                                          <p:attrName>style.visibility</p:attrName>
                                        </p:attrNameLst>
                                      </p:cBhvr>
                                      <p:to>
                                        <p:strVal val="visible"/>
                                      </p:to>
                                    </p:set>
                                    <p:animEffect transition="in" filter="fade">
                                      <p:cBhvr>
                                        <p:cTn id="20" dur="500"/>
                                        <p:tgtEl>
                                          <p:spTgt spid="26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6"/>
                                        </p:tgtEl>
                                        <p:attrNameLst>
                                          <p:attrName>style.visibility</p:attrName>
                                        </p:attrNameLst>
                                      </p:cBhvr>
                                      <p:to>
                                        <p:strVal val="visible"/>
                                      </p:to>
                                    </p:set>
                                    <p:animEffect transition="in" filter="fade">
                                      <p:cBhvr>
                                        <p:cTn id="23" dur="500"/>
                                        <p:tgtEl>
                                          <p:spTgt spid="25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5"/>
                                        </p:tgtEl>
                                        <p:attrNameLst>
                                          <p:attrName>style.visibility</p:attrName>
                                        </p:attrNameLst>
                                      </p:cBhvr>
                                      <p:to>
                                        <p:strVal val="visible"/>
                                      </p:to>
                                    </p:set>
                                    <p:animEffect transition="in" filter="fade">
                                      <p:cBhvr>
                                        <p:cTn id="26" dur="500"/>
                                        <p:tgtEl>
                                          <p:spTgt spid="25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par>
                          <p:cTn id="32" fill="hold" nodeType="afterGroup">
                            <p:stCondLst>
                              <p:cond delay="500"/>
                            </p:stCondLst>
                            <p:childTnLst>
                              <p:par>
                                <p:cTn id="33" presetID="22" presetClass="entr" presetSubtype="1"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par>
                                <p:cTn id="36" presetID="22" presetClass="entr" presetSubtype="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up)">
                                      <p:cBhvr>
                                        <p:cTn id="38" dur="500"/>
                                        <p:tgtEl>
                                          <p:spTgt spid="3"/>
                                        </p:tgtEl>
                                      </p:cBhvr>
                                    </p:animEffect>
                                  </p:childTnLst>
                                </p:cTn>
                              </p:par>
                              <p:par>
                                <p:cTn id="39" presetID="22" presetClass="entr" presetSubtype="1"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up)">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p:bldP spid="256" grpId="0"/>
      <p:bldP spid="26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lstStyle/>
          <a:p>
            <a:r>
              <a:rPr lang="en-US"/>
              <a:t>Adiposity-Based Chronic Disease (ABCD)</a:t>
            </a:r>
          </a:p>
        </p:txBody>
      </p:sp>
      <p:sp>
        <p:nvSpPr>
          <p:cNvPr id="3" name="Text Placeholder 2"/>
          <p:cNvSpPr>
            <a:spLocks noGrp="1"/>
          </p:cNvSpPr>
          <p:nvPr>
            <p:ph type="body" idx="1"/>
          </p:nvPr>
        </p:nvSpPr>
        <p:spPr>
          <a:xfrm>
            <a:off x="5071730" y="5901069"/>
            <a:ext cx="6083950" cy="370443"/>
          </a:xfrm>
        </p:spPr>
        <p:txBody>
          <a:bodyPr>
            <a:normAutofit fontScale="77500" lnSpcReduction="20000"/>
          </a:bodyPr>
          <a:lstStyle/>
          <a:p>
            <a:r>
              <a:rPr lang="en-US" dirty="0"/>
              <a:t>AACE/ACE POSITION STATEMENT| VOLUME 23, ISSUE 3, P372-378, MARCH 01, 2017</a:t>
            </a:r>
          </a:p>
        </p:txBody>
      </p:sp>
      <p:sp>
        <p:nvSpPr>
          <p:cNvPr id="4" name="Content Placeholder 3"/>
          <p:cNvSpPr>
            <a:spLocks noGrp="1"/>
          </p:cNvSpPr>
          <p:nvPr>
            <p:ph sz="half" idx="2"/>
          </p:nvPr>
        </p:nvSpPr>
        <p:spPr>
          <a:xfrm>
            <a:off x="1097280" y="1986909"/>
            <a:ext cx="10058400" cy="3744039"/>
          </a:xfrm>
        </p:spPr>
        <p:txBody>
          <a:bodyPr>
            <a:normAutofit fontScale="92500" lnSpcReduction="20000"/>
          </a:bodyPr>
          <a:lstStyle/>
          <a:p>
            <a:r>
              <a:rPr lang="en-US" dirty="0"/>
              <a:t>Adiposity-Based Chronic Disease (ABCD) is </a:t>
            </a:r>
            <a:r>
              <a:rPr lang="en-US" dirty="0">
                <a:solidFill>
                  <a:srgbClr val="911011"/>
                </a:solidFill>
              </a:rPr>
              <a:t>a new diagnostic term </a:t>
            </a:r>
            <a:r>
              <a:rPr lang="en-US" dirty="0"/>
              <a:t>for obesity that </a:t>
            </a:r>
            <a:r>
              <a:rPr lang="en-US" dirty="0">
                <a:solidFill>
                  <a:srgbClr val="911011"/>
                </a:solidFill>
              </a:rPr>
              <a:t>explicitly identifies a chronic disease</a:t>
            </a:r>
            <a:r>
              <a:rPr lang="en-US" dirty="0"/>
              <a:t>, alludes to a </a:t>
            </a:r>
            <a:r>
              <a:rPr lang="en-US" dirty="0">
                <a:solidFill>
                  <a:srgbClr val="911011"/>
                </a:solidFill>
              </a:rPr>
              <a:t>precise pathophysiologic basis</a:t>
            </a:r>
            <a:r>
              <a:rPr lang="en-US" dirty="0"/>
              <a:t>, and </a:t>
            </a:r>
            <a:r>
              <a:rPr lang="en-US" dirty="0">
                <a:solidFill>
                  <a:srgbClr val="911011"/>
                </a:solidFill>
              </a:rPr>
              <a:t>avoids the stigmata and confusion </a:t>
            </a:r>
            <a:r>
              <a:rPr lang="en-US" dirty="0"/>
              <a:t>related to the differential use and multiple meanings of the term obesity.</a:t>
            </a:r>
          </a:p>
          <a:p>
            <a:r>
              <a:rPr lang="en-US" dirty="0" smtClean="0"/>
              <a:t>AACE </a:t>
            </a:r>
            <a:r>
              <a:rPr lang="en-US" dirty="0"/>
              <a:t>and </a:t>
            </a:r>
            <a:r>
              <a:rPr lang="en-US" dirty="0" smtClean="0"/>
              <a:t>ACE </a:t>
            </a:r>
            <a:r>
              <a:rPr lang="en-US" dirty="0"/>
              <a:t>have created </a:t>
            </a:r>
            <a:r>
              <a:rPr lang="en-US" u="sng" dirty="0">
                <a:solidFill>
                  <a:srgbClr val="911011"/>
                </a:solidFill>
              </a:rPr>
              <a:t>a chronic care model</a:t>
            </a:r>
            <a:r>
              <a:rPr lang="en-US" dirty="0"/>
              <a:t>, advanced diagnostic framework, clinical practice guidelines, and clinical practice algorithm for the comprehensive management of </a:t>
            </a:r>
            <a:r>
              <a:rPr lang="en-US" dirty="0" smtClean="0"/>
              <a:t>obesity.</a:t>
            </a:r>
          </a:p>
          <a:p>
            <a:r>
              <a:rPr lang="en-US" dirty="0" smtClean="0"/>
              <a:t>This </a:t>
            </a:r>
            <a:r>
              <a:rPr lang="en-US" dirty="0"/>
              <a:t>coordinated effort </a:t>
            </a:r>
            <a:r>
              <a:rPr lang="en-US" dirty="0">
                <a:solidFill>
                  <a:srgbClr val="911011"/>
                </a:solidFill>
              </a:rPr>
              <a:t>is not solely based on body mass index </a:t>
            </a:r>
            <a:r>
              <a:rPr lang="en-US" dirty="0"/>
              <a:t>as in previous </a:t>
            </a:r>
            <a:r>
              <a:rPr lang="en-US" dirty="0" smtClean="0"/>
              <a:t>models</a:t>
            </a:r>
          </a:p>
          <a:p>
            <a:r>
              <a:rPr lang="en-US" dirty="0" smtClean="0"/>
              <a:t>emphasizes </a:t>
            </a:r>
            <a:r>
              <a:rPr lang="en-US" dirty="0"/>
              <a:t>a complications-centric approach that primarily determines therapeutic decisions and desired outcomes. </a:t>
            </a:r>
            <a:endParaRPr lang="en-US" dirty="0" smtClean="0"/>
          </a:p>
        </p:txBody>
      </p:sp>
    </p:spTree>
    <p:extLst>
      <p:ext uri="{BB962C8B-B14F-4D97-AF65-F5344CB8AC3E}">
        <p14:creationId xmlns:p14="http://schemas.microsoft.com/office/powerpoint/2010/main" val="1181296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persistently abnormal aminotransferase levels</a:t>
            </a:r>
          </a:p>
        </p:txBody>
      </p:sp>
      <p:sp>
        <p:nvSpPr>
          <p:cNvPr id="4" name="Content Placeholder 3"/>
          <p:cNvSpPr>
            <a:spLocks noGrp="1"/>
          </p:cNvSpPr>
          <p:nvPr>
            <p:ph sz="half" idx="2"/>
          </p:nvPr>
        </p:nvSpPr>
        <p:spPr>
          <a:xfrm>
            <a:off x="1097280" y="1865067"/>
            <a:ext cx="10058400" cy="3531391"/>
          </a:xfrm>
        </p:spPr>
        <p:txBody>
          <a:bodyPr>
            <a:normAutofit/>
          </a:bodyPr>
          <a:lstStyle/>
          <a:p>
            <a:pPr lvl="1"/>
            <a:endParaRPr lang="en-US" dirty="0"/>
          </a:p>
          <a:p>
            <a:pPr lvl="1"/>
            <a:endParaRPr lang="en-US" dirty="0" smtClean="0"/>
          </a:p>
          <a:p>
            <a:pPr marL="1054368" lvl="1" indent="-457200">
              <a:buFont typeface="Courier New" charset="0"/>
              <a:buChar char="o"/>
            </a:pPr>
            <a:r>
              <a:rPr lang="en-US" dirty="0"/>
              <a:t>ALT </a:t>
            </a:r>
            <a:r>
              <a:rPr lang="en-US" dirty="0" smtClean="0"/>
              <a:t>level, American </a:t>
            </a:r>
            <a:r>
              <a:rPr lang="en-US" dirty="0"/>
              <a:t>College of </a:t>
            </a:r>
            <a:r>
              <a:rPr lang="en-US" dirty="0" smtClean="0"/>
              <a:t>Gastroenterology (2017): </a:t>
            </a:r>
          </a:p>
          <a:p>
            <a:pPr marL="1054368" lvl="1" indent="-457200">
              <a:buFont typeface="Courier New" charset="0"/>
              <a:buChar char="o"/>
            </a:pPr>
            <a:r>
              <a:rPr lang="en-US" dirty="0" smtClean="0"/>
              <a:t>29 </a:t>
            </a:r>
            <a:r>
              <a:rPr lang="en-US" dirty="0"/>
              <a:t>to 33 U/L for males </a:t>
            </a:r>
            <a:endParaRPr lang="en-US" dirty="0" smtClean="0"/>
          </a:p>
          <a:p>
            <a:pPr marL="1054368" lvl="1" indent="-457200">
              <a:buFont typeface="Courier New" charset="0"/>
              <a:buChar char="o"/>
            </a:pPr>
            <a:r>
              <a:rPr lang="en-US" dirty="0" smtClean="0"/>
              <a:t>19 </a:t>
            </a:r>
            <a:r>
              <a:rPr lang="en-US" dirty="0"/>
              <a:t>to 25 U/L for females </a:t>
            </a:r>
          </a:p>
          <a:p>
            <a:pPr lvl="1"/>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16321204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489" y="525772"/>
            <a:ext cx="11777982" cy="620009"/>
          </a:xfrm>
        </p:spPr>
        <p:txBody>
          <a:bodyPr>
            <a:noAutofit/>
          </a:bodyPr>
          <a:lstStyle/>
          <a:p>
            <a:r>
              <a:rPr lang="en-US" sz="3200" dirty="0">
                <a:solidFill>
                  <a:srgbClr val="C00000"/>
                </a:solidFill>
              </a:rPr>
              <a:t>suspected or incidental finding of </a:t>
            </a:r>
            <a:r>
              <a:rPr lang="en-US" sz="3200" dirty="0" smtClean="0">
                <a:solidFill>
                  <a:srgbClr val="C00000"/>
                </a:solidFill>
              </a:rPr>
              <a:t/>
            </a:r>
            <a:br>
              <a:rPr lang="en-US" sz="3200" dirty="0" smtClean="0">
                <a:solidFill>
                  <a:srgbClr val="C00000"/>
                </a:solidFill>
              </a:rPr>
            </a:br>
            <a:r>
              <a:rPr lang="en-US" sz="3200" dirty="0" smtClean="0">
                <a:solidFill>
                  <a:srgbClr val="C00000"/>
                </a:solidFill>
              </a:rPr>
              <a:t>hepatic </a:t>
            </a:r>
            <a:r>
              <a:rPr lang="en-US" sz="3200" dirty="0">
                <a:solidFill>
                  <a:srgbClr val="C00000"/>
                </a:solidFill>
              </a:rPr>
              <a:t>steatosis on imaging</a:t>
            </a:r>
            <a:endParaRPr lang="en-US" sz="3200" dirty="0"/>
          </a:p>
        </p:txBody>
      </p:sp>
      <p:sp>
        <p:nvSpPr>
          <p:cNvPr id="4" name="Content Placeholder 3"/>
          <p:cNvSpPr>
            <a:spLocks noGrp="1"/>
          </p:cNvSpPr>
          <p:nvPr>
            <p:ph sz="half" idx="2"/>
          </p:nvPr>
        </p:nvSpPr>
        <p:spPr>
          <a:xfrm>
            <a:off x="1097280" y="1865067"/>
            <a:ext cx="10058400" cy="3531391"/>
          </a:xfrm>
        </p:spPr>
        <p:txBody>
          <a:bodyPr>
            <a:normAutofit/>
          </a:bodyPr>
          <a:lstStyle/>
          <a:p>
            <a:pPr lvl="1"/>
            <a:endParaRPr lang="en-US" dirty="0"/>
          </a:p>
          <a:p>
            <a:pPr lvl="1"/>
            <a:endParaRPr lang="en-US" dirty="0"/>
          </a:p>
        </p:txBody>
      </p:sp>
      <p:sp>
        <p:nvSpPr>
          <p:cNvPr id="5" name="Text Placeholder 4"/>
          <p:cNvSpPr>
            <a:spLocks noGrp="1"/>
          </p:cNvSpPr>
          <p:nvPr>
            <p:ph type="body" sz="quarter" idx="3"/>
          </p:nvPr>
        </p:nvSpPr>
        <p:spPr>
          <a:xfrm>
            <a:off x="10236025" y="3303639"/>
            <a:ext cx="1680180" cy="2834401"/>
          </a:xfrm>
        </p:spPr>
        <p:txBody>
          <a:bodyPr>
            <a:normAutofit/>
          </a:bodyPr>
          <a:lstStyle/>
          <a:p>
            <a:r>
              <a:rPr lang="en-US" dirty="0"/>
              <a:t>Endocrine Practice 28 (2022) 528e562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880" y="1145781"/>
            <a:ext cx="9601200" cy="5448300"/>
          </a:xfrm>
          <a:prstGeom prst="rect">
            <a:avLst/>
          </a:prstGeom>
        </p:spPr>
      </p:pic>
    </p:spTree>
    <p:extLst>
      <p:ext uri="{BB962C8B-B14F-4D97-AF65-F5344CB8AC3E}">
        <p14:creationId xmlns:p14="http://schemas.microsoft.com/office/powerpoint/2010/main" val="14566794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DIGNOSTIC TEST </a:t>
            </a:r>
            <a:br>
              <a:rPr lang="en-US" dirty="0" smtClean="0"/>
            </a:br>
            <a:r>
              <a:rPr lang="en-US" dirty="0" smtClean="0"/>
              <a:t>IN high </a:t>
            </a:r>
            <a:r>
              <a:rPr lang="en-US" dirty="0"/>
              <a:t>risk of NAFLD</a:t>
            </a:r>
          </a:p>
        </p:txBody>
      </p:sp>
      <p:sp>
        <p:nvSpPr>
          <p:cNvPr id="4" name="Content Placeholder 3"/>
          <p:cNvSpPr>
            <a:spLocks noGrp="1"/>
          </p:cNvSpPr>
          <p:nvPr>
            <p:ph sz="half" idx="2"/>
          </p:nvPr>
        </p:nvSpPr>
        <p:spPr>
          <a:xfrm>
            <a:off x="1097280" y="1865067"/>
            <a:ext cx="10058400" cy="3531391"/>
          </a:xfrm>
        </p:spPr>
        <p:txBody>
          <a:bodyPr>
            <a:normAutofit lnSpcReduction="10000"/>
          </a:bodyPr>
          <a:lstStyle/>
          <a:p>
            <a:pPr lvl="1"/>
            <a:endParaRPr lang="en-US" dirty="0"/>
          </a:p>
          <a:p>
            <a:pPr lvl="1"/>
            <a:r>
              <a:rPr lang="en-US" dirty="0"/>
              <a:t>In persons at high risk of </a:t>
            </a:r>
            <a:r>
              <a:rPr lang="en-US" dirty="0" smtClean="0"/>
              <a:t>NAFLD </a:t>
            </a:r>
            <a:r>
              <a:rPr lang="en-US" dirty="0"/>
              <a:t>(</a:t>
            </a:r>
            <a:r>
              <a:rPr lang="en-US" dirty="0" err="1"/>
              <a:t>eg</a:t>
            </a:r>
            <a:r>
              <a:rPr lang="en-US" dirty="0"/>
              <a:t>, type 2 diabetes mellitus, obesity, and metabolic syndrome</a:t>
            </a:r>
            <a:r>
              <a:rPr lang="en-US" dirty="0" smtClean="0"/>
              <a:t>): </a:t>
            </a:r>
          </a:p>
          <a:p>
            <a:pPr lvl="1"/>
            <a:endParaRPr lang="en-US" dirty="0" smtClean="0"/>
          </a:p>
          <a:p>
            <a:pPr lvl="1"/>
            <a:r>
              <a:rPr lang="en-US" dirty="0" smtClean="0">
                <a:solidFill>
                  <a:srgbClr val="C00000"/>
                </a:solidFill>
              </a:rPr>
              <a:t>abdominal </a:t>
            </a:r>
            <a:r>
              <a:rPr lang="en-US" dirty="0">
                <a:solidFill>
                  <a:srgbClr val="C00000"/>
                </a:solidFill>
              </a:rPr>
              <a:t>ultrasound is not required </a:t>
            </a:r>
            <a:r>
              <a:rPr lang="en-US" dirty="0"/>
              <a:t>to diagnose hepatic steatosis, </a:t>
            </a:r>
            <a:endParaRPr lang="en-US" dirty="0" smtClean="0"/>
          </a:p>
          <a:p>
            <a:pPr lvl="1"/>
            <a:endParaRPr lang="en-US" dirty="0" smtClean="0"/>
          </a:p>
          <a:p>
            <a:pPr lvl="1"/>
            <a:r>
              <a:rPr lang="en-US" dirty="0" smtClean="0"/>
              <a:t>it </a:t>
            </a:r>
            <a:r>
              <a:rPr lang="en-US" dirty="0"/>
              <a:t>is reasonable to </a:t>
            </a:r>
            <a:r>
              <a:rPr lang="en-US" dirty="0">
                <a:solidFill>
                  <a:srgbClr val="C00000"/>
                </a:solidFill>
              </a:rPr>
              <a:t>move directly to risk stratification </a:t>
            </a:r>
            <a:r>
              <a:rPr lang="en-US" dirty="0"/>
              <a:t>after ruling out the secondary causes of liver disease. </a:t>
            </a:r>
          </a:p>
          <a:p>
            <a:pPr lvl="1"/>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20155008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958" y="299087"/>
            <a:ext cx="10205884" cy="1143000"/>
          </a:xfrm>
        </p:spPr>
        <p:txBody>
          <a:bodyPr>
            <a:normAutofit/>
          </a:bodyPr>
          <a:lstStyle/>
          <a:p>
            <a:r>
              <a:rPr lang="en-US" sz="3600" b="1" dirty="0">
                <a:solidFill>
                  <a:schemeClr val="tx1"/>
                </a:solidFill>
                <a:latin typeface="Times New Roman" charset="0"/>
                <a:ea typeface="Times New Roman" charset="0"/>
                <a:cs typeface="Times New Roman" charset="0"/>
              </a:rPr>
              <a:t>World Health Organization Criterion for </a:t>
            </a:r>
            <a:r>
              <a:rPr lang="en-US" sz="3600" b="1" dirty="0" smtClean="0">
                <a:solidFill>
                  <a:schemeClr val="tx1"/>
                </a:solidFill>
                <a:latin typeface="Times New Roman" charset="0"/>
                <a:ea typeface="Times New Roman" charset="0"/>
                <a:cs typeface="Times New Roman" charset="0"/>
              </a:rPr>
              <a:t>Screening</a:t>
            </a:r>
            <a:endParaRPr lang="en-US" b="1" dirty="0">
              <a:solidFill>
                <a:schemeClr val="tx1"/>
              </a:solidFill>
              <a:latin typeface="Times New Roman" charset="0"/>
              <a:ea typeface="Times New Roman" charset="0"/>
              <a:cs typeface="Times New Roman" charset="0"/>
            </a:endParaRPr>
          </a:p>
        </p:txBody>
      </p:sp>
      <p:sp>
        <p:nvSpPr>
          <p:cNvPr id="3" name="Content Placeholder 2"/>
          <p:cNvSpPr>
            <a:spLocks noGrp="1"/>
          </p:cNvSpPr>
          <p:nvPr>
            <p:ph idx="1"/>
          </p:nvPr>
        </p:nvSpPr>
        <p:spPr>
          <a:xfrm>
            <a:off x="1247361" y="1906825"/>
            <a:ext cx="9621078" cy="4525963"/>
          </a:xfrm>
        </p:spPr>
        <p:txBody>
          <a:bodyPr>
            <a:normAutofit fontScale="92500" lnSpcReduction="10000"/>
          </a:bodyPr>
          <a:lstStyle/>
          <a:p>
            <a:pPr>
              <a:spcBef>
                <a:spcPct val="50000"/>
              </a:spcBef>
              <a:buFont typeface="Wingdings" charset="2"/>
              <a:buChar char="§"/>
            </a:pPr>
            <a:r>
              <a:rPr lang="en-US" sz="3200" dirty="0">
                <a:solidFill>
                  <a:schemeClr val="tx1"/>
                </a:solidFill>
                <a:latin typeface="Times New Roman" charset="0"/>
                <a:ea typeface="Times New Roman" charset="0"/>
                <a:cs typeface="Times New Roman" charset="0"/>
              </a:rPr>
              <a:t>Is it a health problem?				</a:t>
            </a:r>
          </a:p>
          <a:p>
            <a:pPr>
              <a:spcBef>
                <a:spcPct val="50000"/>
              </a:spcBef>
              <a:buFont typeface="Wingdings" charset="2"/>
              <a:buChar char="§"/>
            </a:pPr>
            <a:r>
              <a:rPr lang="en-US" sz="3200" dirty="0">
                <a:solidFill>
                  <a:srgbClr val="911011"/>
                </a:solidFill>
                <a:latin typeface="Times New Roman" charset="0"/>
                <a:ea typeface="Times New Roman" charset="0"/>
                <a:cs typeface="Times New Roman" charset="0"/>
              </a:rPr>
              <a:t>Is there treatment?</a:t>
            </a:r>
            <a:r>
              <a:rPr lang="en-US" sz="3200" dirty="0">
                <a:solidFill>
                  <a:schemeClr val="tx1"/>
                </a:solidFill>
                <a:latin typeface="Times New Roman" charset="0"/>
                <a:ea typeface="Times New Roman" charset="0"/>
                <a:cs typeface="Times New Roman" charset="0"/>
              </a:rPr>
              <a:t>							</a:t>
            </a:r>
          </a:p>
          <a:p>
            <a:pPr>
              <a:spcBef>
                <a:spcPct val="50000"/>
              </a:spcBef>
              <a:buFont typeface="Wingdings" charset="2"/>
              <a:buChar char="§"/>
            </a:pPr>
            <a:r>
              <a:rPr lang="en-US" sz="3200" dirty="0">
                <a:solidFill>
                  <a:schemeClr val="tx1"/>
                </a:solidFill>
                <a:latin typeface="Times New Roman" charset="0"/>
                <a:ea typeface="Times New Roman" charset="0"/>
                <a:cs typeface="Times New Roman" charset="0"/>
              </a:rPr>
              <a:t>Is it detectable pre-clinically?			</a:t>
            </a:r>
          </a:p>
          <a:p>
            <a:pPr>
              <a:spcBef>
                <a:spcPct val="50000"/>
              </a:spcBef>
              <a:buFont typeface="Wingdings" charset="2"/>
              <a:buChar char="§"/>
            </a:pPr>
            <a:r>
              <a:rPr lang="en-US" sz="3200" dirty="0">
                <a:solidFill>
                  <a:srgbClr val="911011"/>
                </a:solidFill>
                <a:latin typeface="Times New Roman" charset="0"/>
                <a:ea typeface="Times New Roman" charset="0"/>
                <a:cs typeface="Times New Roman" charset="0"/>
              </a:rPr>
              <a:t>Is there a suitable screening test?</a:t>
            </a:r>
            <a:r>
              <a:rPr lang="en-US" sz="3200" dirty="0">
                <a:solidFill>
                  <a:schemeClr val="tx1"/>
                </a:solidFill>
                <a:latin typeface="Times New Roman" charset="0"/>
                <a:ea typeface="Times New Roman" charset="0"/>
                <a:cs typeface="Times New Roman" charset="0"/>
              </a:rPr>
              <a:t>		</a:t>
            </a:r>
          </a:p>
          <a:p>
            <a:pPr>
              <a:spcBef>
                <a:spcPct val="50000"/>
              </a:spcBef>
              <a:buFont typeface="Wingdings" charset="2"/>
              <a:buChar char="§"/>
            </a:pPr>
            <a:r>
              <a:rPr lang="en-US" sz="3200" dirty="0">
                <a:solidFill>
                  <a:schemeClr val="tx1"/>
                </a:solidFill>
                <a:latin typeface="Times New Roman" charset="0"/>
                <a:ea typeface="Times New Roman" charset="0"/>
                <a:cs typeface="Times New Roman" charset="0"/>
              </a:rPr>
              <a:t>Is the screening test acceptable to people?		</a:t>
            </a:r>
          </a:p>
          <a:p>
            <a:pPr>
              <a:spcBef>
                <a:spcPct val="50000"/>
              </a:spcBef>
              <a:buFont typeface="Wingdings" charset="2"/>
              <a:buChar char="§"/>
            </a:pPr>
            <a:r>
              <a:rPr lang="en-US" sz="3200" dirty="0">
                <a:solidFill>
                  <a:schemeClr val="tx1"/>
                </a:solidFill>
                <a:latin typeface="Times New Roman" charset="0"/>
                <a:ea typeface="Times New Roman" charset="0"/>
                <a:cs typeface="Times New Roman" charset="0"/>
              </a:rPr>
              <a:t>Is the natural history of disease understood?		</a:t>
            </a:r>
          </a:p>
          <a:p>
            <a:pPr>
              <a:lnSpc>
                <a:spcPct val="80000"/>
              </a:lnSpc>
              <a:spcBef>
                <a:spcPct val="50000"/>
              </a:spcBef>
              <a:buFont typeface="Wingdings" charset="2"/>
              <a:buChar char="§"/>
            </a:pPr>
            <a:r>
              <a:rPr lang="en-US" sz="3200" dirty="0">
                <a:solidFill>
                  <a:srgbClr val="911011"/>
                </a:solidFill>
                <a:latin typeface="Times New Roman" charset="0"/>
                <a:ea typeface="Times New Roman" charset="0"/>
                <a:cs typeface="Times New Roman" charset="0"/>
              </a:rPr>
              <a:t>Are the costs acceptable?</a:t>
            </a:r>
            <a:r>
              <a:rPr lang="en-US" dirty="0">
                <a:solidFill>
                  <a:schemeClr val="tx1"/>
                </a:solidFill>
                <a:latin typeface="Tahoma" pitchFamily="34" charset="0"/>
              </a:rPr>
              <a:t>	</a:t>
            </a:r>
          </a:p>
          <a:p>
            <a:pPr>
              <a:lnSpc>
                <a:spcPct val="20000"/>
              </a:lnSpc>
              <a:spcBef>
                <a:spcPct val="50000"/>
              </a:spcBef>
              <a:buFontTx/>
              <a:buNone/>
            </a:pPr>
            <a:r>
              <a:rPr lang="en-US" dirty="0">
                <a:solidFill>
                  <a:schemeClr val="tx1"/>
                </a:solidFill>
                <a:latin typeface="Tahoma" pitchFamily="34" charset="0"/>
              </a:rPr>
              <a:t>		</a:t>
            </a:r>
          </a:p>
          <a:p>
            <a:endParaRPr lang="en-US" dirty="0">
              <a:solidFill>
                <a:schemeClr val="tx1"/>
              </a:solidFill>
            </a:endParaRPr>
          </a:p>
        </p:txBody>
      </p:sp>
      <p:sp>
        <p:nvSpPr>
          <p:cNvPr id="4" name="Rectangle 3"/>
          <p:cNvSpPr/>
          <p:nvPr/>
        </p:nvSpPr>
        <p:spPr>
          <a:xfrm>
            <a:off x="1586574" y="6384985"/>
            <a:ext cx="9913481" cy="473015"/>
          </a:xfrm>
          <a:prstGeom prst="rect">
            <a:avLst/>
          </a:prstGeom>
        </p:spPr>
        <p:txBody>
          <a:bodyPr wrap="square">
            <a:spAutoFit/>
          </a:bodyPr>
          <a:lstStyle/>
          <a:p>
            <a:pPr marL="0" marR="0" lvl="0" indent="0" algn="l" defTabSz="914400" rtl="0" eaLnBrk="1" fontAlgn="auto" latinLnBrk="0" hangingPunct="1">
              <a:lnSpc>
                <a:spcPct val="50000"/>
              </a:lnSpc>
              <a:spcBef>
                <a:spcPct val="50000"/>
              </a:spcBef>
              <a:spcAft>
                <a:spcPts val="0"/>
              </a:spcAft>
              <a:buClrTx/>
              <a:buSzTx/>
              <a:buFontTx/>
              <a:buNone/>
              <a:tabLst/>
              <a:defRPr/>
            </a:pPr>
            <a:r>
              <a:rPr kumimoji="0" lang="en-US" sz="1600" b="0" i="1" u="none" strike="noStrike" kern="1200" cap="none" spc="0" normalizeH="0" baseline="0" noProof="0" dirty="0">
                <a:ln>
                  <a:noFill/>
                </a:ln>
                <a:effectLst/>
                <a:uLnTx/>
                <a:uFillTx/>
                <a:latin typeface="Tahoma" pitchFamily="34" charset="0"/>
                <a:ea typeface="+mn-ea"/>
                <a:cs typeface="+mn-cs"/>
              </a:rPr>
              <a:t>Wilson JMG, </a:t>
            </a:r>
            <a:r>
              <a:rPr kumimoji="0" lang="en-US" sz="1600" b="0" i="1" u="none" strike="noStrike" kern="1200" cap="none" spc="0" normalizeH="0" baseline="0" noProof="0" dirty="0" err="1">
                <a:ln>
                  <a:noFill/>
                </a:ln>
                <a:effectLst/>
                <a:uLnTx/>
                <a:uFillTx/>
                <a:latin typeface="Tahoma" pitchFamily="34" charset="0"/>
                <a:ea typeface="+mn-ea"/>
                <a:cs typeface="+mn-cs"/>
              </a:rPr>
              <a:t>Junger</a:t>
            </a:r>
            <a:r>
              <a:rPr kumimoji="0" lang="en-US" sz="1600" b="0" i="1" u="none" strike="noStrike" kern="1200" cap="none" spc="0" normalizeH="0" baseline="0" noProof="0" dirty="0">
                <a:ln>
                  <a:noFill/>
                </a:ln>
                <a:effectLst/>
                <a:uLnTx/>
                <a:uFillTx/>
                <a:latin typeface="Tahoma" pitchFamily="34" charset="0"/>
                <a:ea typeface="+mn-ea"/>
                <a:cs typeface="+mn-cs"/>
              </a:rPr>
              <a:t> G. (1967) The principles and practice of screening for Disease</a:t>
            </a:r>
          </a:p>
          <a:p>
            <a:pPr marL="0" marR="0" lvl="0" indent="0" algn="l" defTabSz="914400" rtl="0" eaLnBrk="1" fontAlgn="auto" latinLnBrk="0" hangingPunct="1">
              <a:lnSpc>
                <a:spcPct val="50000"/>
              </a:lnSpc>
              <a:spcBef>
                <a:spcPct val="50000"/>
              </a:spcBef>
              <a:spcAft>
                <a:spcPts val="0"/>
              </a:spcAft>
              <a:buClrTx/>
              <a:buSzTx/>
              <a:buFontTx/>
              <a:buNone/>
              <a:tabLst/>
              <a:defRPr/>
            </a:pPr>
            <a:r>
              <a:rPr kumimoji="0" lang="en-US" sz="1600" b="0" i="1" u="none" strike="noStrike" kern="1200" cap="none" spc="0" normalizeH="0" baseline="0" noProof="0" dirty="0">
                <a:ln>
                  <a:noFill/>
                </a:ln>
                <a:effectLst/>
                <a:uLnTx/>
                <a:uFillTx/>
                <a:latin typeface="Tahoma" pitchFamily="34" charset="0"/>
                <a:ea typeface="+mn-ea"/>
                <a:cs typeface="+mn-cs"/>
              </a:rPr>
              <a:t>. Public Health Paper 34: Geneva, Switzerland: World Health Organization</a:t>
            </a:r>
            <a:r>
              <a:rPr kumimoji="0" lang="en-US" sz="1600" b="0" i="0" u="none" strike="noStrike" kern="1200" cap="none" spc="0" normalizeH="0" baseline="0" noProof="0" dirty="0">
                <a:ln>
                  <a:noFill/>
                </a:ln>
                <a:effectLst/>
                <a:uLnTx/>
                <a:uFillTx/>
                <a:latin typeface="Tahoma" pitchFamily="34" charset="0"/>
                <a:ea typeface="+mn-ea"/>
                <a:cs typeface="+mn-cs"/>
              </a:rPr>
              <a:t> 		</a:t>
            </a:r>
          </a:p>
        </p:txBody>
      </p:sp>
    </p:spTree>
    <p:extLst>
      <p:ext uri="{BB962C8B-B14F-4D97-AF65-F5344CB8AC3E}">
        <p14:creationId xmlns:p14="http://schemas.microsoft.com/office/powerpoint/2010/main" val="1584104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914400" rtl="0" eaLnBrk="1" latinLnBrk="0" hangingPunct="1">
              <a:lnSpc>
                <a:spcPct val="85000"/>
              </a:lnSpc>
              <a:spcBef>
                <a:spcPct val="0"/>
              </a:spcBef>
              <a:buNone/>
            </a:pPr>
            <a:r>
              <a:rPr lang="en-US" dirty="0" smtClean="0"/>
              <a:t>Disease Burden</a:t>
            </a:r>
            <a:endParaRPr lang="en-US" dirty="0"/>
          </a:p>
        </p:txBody>
      </p:sp>
      <p:sp>
        <p:nvSpPr>
          <p:cNvPr id="4" name="Content Placeholder 3"/>
          <p:cNvSpPr>
            <a:spLocks noGrp="1"/>
          </p:cNvSpPr>
          <p:nvPr>
            <p:ph sz="half" idx="2"/>
          </p:nvPr>
        </p:nvSpPr>
        <p:spPr>
          <a:xfrm>
            <a:off x="1097280" y="1737361"/>
            <a:ext cx="10058400" cy="3659098"/>
          </a:xfrm>
        </p:spPr>
        <p:txBody>
          <a:bodyPr>
            <a:normAutofit fontScale="77500" lnSpcReduction="20000"/>
          </a:bodyPr>
          <a:lstStyle/>
          <a:p>
            <a:pPr lvl="1"/>
            <a:endParaRPr lang="en-US" dirty="0"/>
          </a:p>
          <a:p>
            <a:r>
              <a:rPr lang="en-US" dirty="0" smtClean="0"/>
              <a:t>there were </a:t>
            </a:r>
            <a:r>
              <a:rPr lang="en-US" dirty="0" smtClean="0">
                <a:solidFill>
                  <a:srgbClr val="911011"/>
                </a:solidFill>
              </a:rPr>
              <a:t>18.2 </a:t>
            </a:r>
            <a:r>
              <a:rPr lang="en-US" dirty="0">
                <a:solidFill>
                  <a:srgbClr val="911011"/>
                </a:solidFill>
              </a:rPr>
              <a:t>million people </a:t>
            </a:r>
            <a:r>
              <a:rPr lang="en-US" dirty="0"/>
              <a:t>in the United States </a:t>
            </a:r>
            <a:r>
              <a:rPr lang="en-US" dirty="0">
                <a:solidFill>
                  <a:srgbClr val="911011"/>
                </a:solidFill>
              </a:rPr>
              <a:t>living with T2D and NAFLD</a:t>
            </a:r>
            <a:r>
              <a:rPr lang="en-US" dirty="0"/>
              <a:t>, </a:t>
            </a:r>
            <a:endParaRPr lang="en-US" dirty="0" smtClean="0"/>
          </a:p>
          <a:p>
            <a:r>
              <a:rPr lang="en-US" dirty="0" smtClean="0"/>
              <a:t>of </a:t>
            </a:r>
            <a:r>
              <a:rPr lang="en-US" dirty="0"/>
              <a:t>whom </a:t>
            </a:r>
            <a:r>
              <a:rPr lang="en-US" dirty="0">
                <a:solidFill>
                  <a:srgbClr val="911011"/>
                </a:solidFill>
              </a:rPr>
              <a:t>6.4 million </a:t>
            </a:r>
            <a:r>
              <a:rPr lang="en-US" dirty="0"/>
              <a:t>had </a:t>
            </a:r>
            <a:r>
              <a:rPr lang="en-US" dirty="0">
                <a:solidFill>
                  <a:srgbClr val="911011"/>
                </a:solidFill>
              </a:rPr>
              <a:t>NASH</a:t>
            </a:r>
            <a:r>
              <a:rPr lang="en-US" dirty="0"/>
              <a:t>. </a:t>
            </a:r>
            <a:endParaRPr lang="en-US" dirty="0" smtClean="0"/>
          </a:p>
          <a:p>
            <a:endParaRPr lang="en-US" dirty="0" smtClean="0"/>
          </a:p>
          <a:p>
            <a:r>
              <a:rPr lang="en-US" dirty="0" smtClean="0"/>
              <a:t>Health </a:t>
            </a:r>
            <a:r>
              <a:rPr lang="en-US" dirty="0"/>
              <a:t>care </a:t>
            </a:r>
            <a:r>
              <a:rPr lang="en-US" b="1" dirty="0"/>
              <a:t>costs</a:t>
            </a:r>
            <a:r>
              <a:rPr lang="en-US" dirty="0"/>
              <a:t> for persons with T2D and NASH were estimated to be </a:t>
            </a:r>
            <a:r>
              <a:rPr lang="en-US" dirty="0">
                <a:solidFill>
                  <a:srgbClr val="911011"/>
                </a:solidFill>
              </a:rPr>
              <a:t>$55.8 billion over the next 20 years</a:t>
            </a:r>
            <a:r>
              <a:rPr lang="en-US" dirty="0"/>
              <a:t>, </a:t>
            </a:r>
            <a:endParaRPr lang="en-US" dirty="0" smtClean="0"/>
          </a:p>
          <a:p>
            <a:pPr marL="703440">
              <a:buFont typeface="Courier New" charset="0"/>
              <a:buChar char="o"/>
            </a:pPr>
            <a:r>
              <a:rPr lang="en-US" dirty="0" smtClean="0"/>
              <a:t>transplants</a:t>
            </a:r>
            <a:r>
              <a:rPr lang="en-US" dirty="0"/>
              <a:t>, </a:t>
            </a:r>
            <a:endParaRPr lang="en-US" dirty="0" smtClean="0"/>
          </a:p>
          <a:p>
            <a:pPr marL="703440">
              <a:buFont typeface="Courier New" charset="0"/>
              <a:buChar char="o"/>
            </a:pPr>
            <a:r>
              <a:rPr lang="en-US" dirty="0" smtClean="0"/>
              <a:t>cardiovascular - </a:t>
            </a:r>
            <a:r>
              <a:rPr lang="en-US" dirty="0"/>
              <a:t>related deaths, </a:t>
            </a:r>
            <a:endParaRPr lang="en-US" dirty="0" smtClean="0"/>
          </a:p>
          <a:p>
            <a:pPr marL="703440">
              <a:buFont typeface="Courier New" charset="0"/>
              <a:buChar char="o"/>
            </a:pPr>
            <a:r>
              <a:rPr lang="en-US" dirty="0" smtClean="0"/>
              <a:t>liver-related deaths. </a:t>
            </a:r>
            <a:endParaRPr lang="en-US" dirty="0"/>
          </a:p>
          <a:p>
            <a:endParaRPr lang="en-US" dirty="0"/>
          </a:p>
          <a:p>
            <a:endParaRPr lang="en-US" dirty="0"/>
          </a:p>
          <a:p>
            <a:endParaRPr lang="en-US" dirty="0" smtClean="0"/>
          </a:p>
          <a:p>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is-IS" dirty="0" smtClean="0"/>
              <a:t>Diabetes </a:t>
            </a:r>
            <a:r>
              <a:rPr lang="is-IS" dirty="0"/>
              <a:t>Care. 2020;43(2):283e289. </a:t>
            </a:r>
          </a:p>
        </p:txBody>
      </p:sp>
    </p:spTree>
    <p:extLst>
      <p:ext uri="{BB962C8B-B14F-4D97-AF65-F5344CB8AC3E}">
        <p14:creationId xmlns:p14="http://schemas.microsoft.com/office/powerpoint/2010/main" val="16954757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914400" rtl="0" eaLnBrk="1" latinLnBrk="0" hangingPunct="1">
              <a:lnSpc>
                <a:spcPct val="85000"/>
              </a:lnSpc>
              <a:spcBef>
                <a:spcPct val="0"/>
              </a:spcBef>
              <a:buNone/>
            </a:pPr>
            <a:endParaRPr lang="en-US" dirty="0"/>
          </a:p>
        </p:txBody>
      </p:sp>
      <p:sp>
        <p:nvSpPr>
          <p:cNvPr id="4" name="Content Placeholder 3"/>
          <p:cNvSpPr>
            <a:spLocks noGrp="1"/>
          </p:cNvSpPr>
          <p:nvPr>
            <p:ph sz="half" idx="2"/>
          </p:nvPr>
        </p:nvSpPr>
        <p:spPr>
          <a:xfrm>
            <a:off x="1097280" y="1737361"/>
            <a:ext cx="10058400" cy="3659098"/>
          </a:xfrm>
        </p:spPr>
        <p:txBody>
          <a:bodyPr>
            <a:normAutofit/>
          </a:bodyPr>
          <a:lstStyle/>
          <a:p>
            <a:endParaRPr lang="en-US" dirty="0"/>
          </a:p>
          <a:p>
            <a:endParaRPr lang="en-US" dirty="0"/>
          </a:p>
          <a:p>
            <a:endParaRPr lang="en-US" dirty="0" smtClean="0"/>
          </a:p>
          <a:p>
            <a:endParaRPr lang="en-US" dirty="0"/>
          </a:p>
        </p:txBody>
      </p:sp>
      <p:sp>
        <p:nvSpPr>
          <p:cNvPr id="5" name="Text Placeholder 4"/>
          <p:cNvSpPr>
            <a:spLocks noGrp="1"/>
          </p:cNvSpPr>
          <p:nvPr>
            <p:ph type="body" sz="quarter" idx="3"/>
          </p:nvPr>
        </p:nvSpPr>
        <p:spPr>
          <a:xfrm>
            <a:off x="25414" y="6407512"/>
            <a:ext cx="10058400" cy="736282"/>
          </a:xfrm>
        </p:spPr>
        <p:txBody>
          <a:bodyPr>
            <a:normAutofit/>
          </a:bodyPr>
          <a:lstStyle/>
          <a:p>
            <a:r>
              <a:rPr lang="is-IS" dirty="0" smtClean="0">
                <a:solidFill>
                  <a:schemeClr val="bg1"/>
                </a:solidFill>
              </a:rPr>
              <a:t>ADA 2022</a:t>
            </a:r>
            <a:endParaRPr lang="is-IS"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61" y="0"/>
            <a:ext cx="11649238" cy="6489050"/>
          </a:xfrm>
          <a:prstGeom prst="rect">
            <a:avLst/>
          </a:prstGeom>
        </p:spPr>
      </p:pic>
    </p:spTree>
    <p:extLst>
      <p:ext uri="{BB962C8B-B14F-4D97-AF65-F5344CB8AC3E}">
        <p14:creationId xmlns:p14="http://schemas.microsoft.com/office/powerpoint/2010/main" val="7346158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264E1B2-3C66-4A0F-A39E-53DD74ACFED9}"/>
              </a:ext>
            </a:extLst>
          </p:cNvPr>
          <p:cNvPicPr>
            <a:picLocks noChangeAspect="1"/>
          </p:cNvPicPr>
          <p:nvPr/>
        </p:nvPicPr>
        <p:blipFill>
          <a:blip r:embed="rId2"/>
          <a:stretch>
            <a:fillRect/>
          </a:stretch>
        </p:blipFill>
        <p:spPr>
          <a:xfrm>
            <a:off x="510056" y="27296"/>
            <a:ext cx="11041039" cy="6461372"/>
          </a:xfrm>
          <a:prstGeom prst="rect">
            <a:avLst/>
          </a:prstGeom>
        </p:spPr>
      </p:pic>
      <p:sp>
        <p:nvSpPr>
          <p:cNvPr id="4" name="TextBox 3">
            <a:extLst>
              <a:ext uri="{FF2B5EF4-FFF2-40B4-BE49-F238E27FC236}">
                <a16:creationId xmlns:a16="http://schemas.microsoft.com/office/drawing/2014/main" xmlns="" id="{4A1D2203-FC9D-4C07-A64C-7B5A7F43F8AC}"/>
              </a:ext>
            </a:extLst>
          </p:cNvPr>
          <p:cNvSpPr txBox="1"/>
          <p:nvPr/>
        </p:nvSpPr>
        <p:spPr>
          <a:xfrm>
            <a:off x="8706678" y="6488668"/>
            <a:ext cx="6096000" cy="369332"/>
          </a:xfrm>
          <a:prstGeom prst="rect">
            <a:avLst/>
          </a:prstGeom>
          <a:noFill/>
        </p:spPr>
        <p:txBody>
          <a:bodyPr wrap="square">
            <a:spAutoFit/>
          </a:bodyPr>
          <a:lstStyle/>
          <a:p>
            <a:r>
              <a:rPr lang="en-US" sz="1800" b="0" i="0" u="none" strike="noStrike" baseline="0" dirty="0">
                <a:solidFill>
                  <a:schemeClr val="bg1"/>
                </a:solidFill>
                <a:latin typeface="DuplicateSlab-Light"/>
              </a:rPr>
              <a:t>BMJ 2021;372:m4747</a:t>
            </a:r>
            <a:endParaRPr lang="en-US" dirty="0">
              <a:solidFill>
                <a:schemeClr val="bg1"/>
              </a:solidFill>
            </a:endParaRPr>
          </a:p>
        </p:txBody>
      </p:sp>
      <p:sp>
        <p:nvSpPr>
          <p:cNvPr id="5" name="Frame 4"/>
          <p:cNvSpPr/>
          <p:nvPr/>
        </p:nvSpPr>
        <p:spPr>
          <a:xfrm>
            <a:off x="510055" y="1222744"/>
            <a:ext cx="11041039" cy="1275907"/>
          </a:xfrm>
          <a:prstGeom prst="frame">
            <a:avLst>
              <a:gd name="adj1" fmla="val 3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09071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300" y="482600"/>
            <a:ext cx="7645400" cy="5880100"/>
          </a:xfrm>
          <a:prstGeom prst="rect">
            <a:avLst/>
          </a:prstGeom>
        </p:spPr>
      </p:pic>
    </p:spTree>
    <p:extLst>
      <p:ext uri="{BB962C8B-B14F-4D97-AF65-F5344CB8AC3E}">
        <p14:creationId xmlns:p14="http://schemas.microsoft.com/office/powerpoint/2010/main" val="9713068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91BBC0-9454-49F5-A217-CD1B4B381FB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AE40D7FC-279B-4934-BB4A-959EDB91ADB2}"/>
              </a:ext>
            </a:extLst>
          </p:cNvPr>
          <p:cNvSpPr>
            <a:spLocks noGrp="1"/>
          </p:cNvSpPr>
          <p:nvPr>
            <p:ph idx="1"/>
          </p:nvPr>
        </p:nvSpPr>
        <p:spPr>
          <a:xfrm>
            <a:off x="640080" y="3264084"/>
            <a:ext cx="10515600" cy="4351338"/>
          </a:xfrm>
        </p:spPr>
        <p:txBody>
          <a:bodyPr>
            <a:normAutofit/>
          </a:bodyPr>
          <a:lstStyle/>
          <a:p>
            <a:pPr algn="just">
              <a:buFont typeface="Wingdings" charset="2"/>
              <a:buChar char="§"/>
            </a:pPr>
            <a:r>
              <a:rPr lang="en-US" sz="2800" dirty="0">
                <a:solidFill>
                  <a:schemeClr val="tx1"/>
                </a:solidFill>
                <a:latin typeface="Times New Roman" charset="0"/>
                <a:ea typeface="Times New Roman" charset="0"/>
                <a:cs typeface="Times New Roman" charset="0"/>
              </a:rPr>
              <a:t>I</a:t>
            </a:r>
            <a:r>
              <a:rPr lang="en-US" sz="2800" u="none" strike="noStrike" baseline="0" dirty="0">
                <a:solidFill>
                  <a:schemeClr val="tx1"/>
                </a:solidFill>
                <a:latin typeface="Times New Roman" charset="0"/>
                <a:ea typeface="Times New Roman" charset="0"/>
                <a:cs typeface="Times New Roman" charset="0"/>
              </a:rPr>
              <a:t>t is time to include </a:t>
            </a:r>
            <a:r>
              <a:rPr lang="en-US" sz="2800" u="none" strike="noStrike" baseline="0" dirty="0">
                <a:solidFill>
                  <a:srgbClr val="911011"/>
                </a:solidFill>
                <a:latin typeface="Times New Roman" charset="0"/>
                <a:ea typeface="Times New Roman" charset="0"/>
                <a:cs typeface="Times New Roman" charset="0"/>
              </a:rPr>
              <a:t>NASH</a:t>
            </a:r>
            <a:r>
              <a:rPr lang="en-US" sz="2800" u="none" strike="noStrike" baseline="0" dirty="0">
                <a:solidFill>
                  <a:schemeClr val="tx1"/>
                </a:solidFill>
                <a:latin typeface="Times New Roman" charset="0"/>
                <a:ea typeface="Times New Roman" charset="0"/>
                <a:cs typeface="Times New Roman" charset="0"/>
              </a:rPr>
              <a:t> in the management plan of patients with T2D in the </a:t>
            </a:r>
            <a:r>
              <a:rPr lang="en-US" sz="2800" b="1" u="none" strike="noStrike" baseline="0" dirty="0">
                <a:solidFill>
                  <a:srgbClr val="911011"/>
                </a:solidFill>
                <a:latin typeface="Times New Roman" charset="0"/>
                <a:ea typeface="Times New Roman" charset="0"/>
                <a:cs typeface="Times New Roman" charset="0"/>
              </a:rPr>
              <a:t>same way </a:t>
            </a:r>
            <a:r>
              <a:rPr lang="en-US" sz="2800" u="none" strike="noStrike" baseline="0" dirty="0">
                <a:solidFill>
                  <a:schemeClr val="tx1"/>
                </a:solidFill>
                <a:latin typeface="Times New Roman" charset="0"/>
                <a:ea typeface="Times New Roman" charset="0"/>
                <a:cs typeface="Times New Roman" charset="0"/>
              </a:rPr>
              <a:t>as today it includes diabetic </a:t>
            </a:r>
            <a:r>
              <a:rPr lang="en-US" sz="2800" u="none" strike="noStrike" baseline="0" dirty="0">
                <a:solidFill>
                  <a:srgbClr val="911011"/>
                </a:solidFill>
                <a:latin typeface="Times New Roman" charset="0"/>
                <a:ea typeface="Times New Roman" charset="0"/>
                <a:cs typeface="Times New Roman" charset="0"/>
              </a:rPr>
              <a:t>retinopathy or </a:t>
            </a:r>
            <a:r>
              <a:rPr lang="en-US" sz="2800" u="none" strike="noStrike" baseline="0" dirty="0" smtClean="0">
                <a:solidFill>
                  <a:srgbClr val="911011"/>
                </a:solidFill>
                <a:latin typeface="Times New Roman" charset="0"/>
                <a:ea typeface="Times New Roman" charset="0"/>
                <a:cs typeface="Times New Roman" charset="0"/>
              </a:rPr>
              <a:t>nephropathy</a:t>
            </a:r>
          </a:p>
          <a:p>
            <a:pPr algn="just">
              <a:buFont typeface="Wingdings" charset="2"/>
              <a:buChar char="§"/>
            </a:pPr>
            <a:endParaRPr lang="en-US" sz="2800" dirty="0">
              <a:solidFill>
                <a:srgbClr val="911011"/>
              </a:solidFill>
              <a:latin typeface="Times New Roman" charset="0"/>
              <a:ea typeface="Times New Roman" charset="0"/>
              <a:cs typeface="Times New Roman" charset="0"/>
            </a:endParaRPr>
          </a:p>
          <a:p>
            <a:pPr algn="just">
              <a:buFont typeface="Wingdings" charset="2"/>
              <a:buChar char="§"/>
            </a:pPr>
            <a:r>
              <a:rPr lang="en-US" sz="2800" dirty="0">
                <a:solidFill>
                  <a:schemeClr val="tx1"/>
                </a:solidFill>
                <a:latin typeface="Times New Roman" charset="0"/>
                <a:ea typeface="Times New Roman" charset="0"/>
                <a:cs typeface="Times New Roman" charset="0"/>
              </a:rPr>
              <a:t>All health care providers taking care of patients with diabetes need to </a:t>
            </a:r>
            <a:r>
              <a:rPr lang="en-US" sz="2800" dirty="0" smtClean="0">
                <a:solidFill>
                  <a:schemeClr val="tx1"/>
                </a:solidFill>
                <a:latin typeface="Times New Roman" charset="0"/>
                <a:ea typeface="Times New Roman" charset="0"/>
                <a:cs typeface="Times New Roman" charset="0"/>
              </a:rPr>
              <a:t>be </a:t>
            </a:r>
            <a:r>
              <a:rPr lang="en-US" sz="2800" dirty="0">
                <a:solidFill>
                  <a:srgbClr val="911011"/>
                </a:solidFill>
                <a:latin typeface="Times New Roman" charset="0"/>
                <a:ea typeface="Times New Roman" charset="0"/>
                <a:cs typeface="Times New Roman" charset="0"/>
              </a:rPr>
              <a:t>proactive</a:t>
            </a:r>
            <a:r>
              <a:rPr lang="en-US" sz="2800" dirty="0">
                <a:solidFill>
                  <a:schemeClr val="tx1"/>
                </a:solidFill>
                <a:latin typeface="Times New Roman" charset="0"/>
                <a:ea typeface="Times New Roman" charset="0"/>
                <a:cs typeface="Times New Roman" charset="0"/>
              </a:rPr>
              <a:t> in the diagnosis and monitoring of patients with this “new complication” of T2D</a:t>
            </a:r>
          </a:p>
          <a:p>
            <a:pPr algn="just">
              <a:buFont typeface="Wingdings" charset="2"/>
              <a:buChar char="§"/>
            </a:pPr>
            <a:endParaRPr lang="en-US" sz="2800" u="none" strike="noStrike" baseline="0" dirty="0">
              <a:solidFill>
                <a:srgbClr val="911011"/>
              </a:solidFill>
              <a:latin typeface="Times New Roman" charset="0"/>
              <a:ea typeface="Times New Roman" charset="0"/>
              <a:cs typeface="Times New Roman" charset="0"/>
            </a:endParaRPr>
          </a:p>
          <a:p>
            <a:pPr algn="just">
              <a:buFont typeface="Wingdings" charset="2"/>
              <a:buChar char="§"/>
            </a:pPr>
            <a:endParaRPr lang="en-US" sz="2800" dirty="0">
              <a:solidFill>
                <a:schemeClr val="tx1"/>
              </a:solidFill>
              <a:latin typeface="Times New Roman" charset="0"/>
              <a:ea typeface="Times New Roman" charset="0"/>
              <a:cs typeface="Times New Roman" charset="0"/>
            </a:endParaRPr>
          </a:p>
          <a:p>
            <a:pPr algn="just">
              <a:buFont typeface="Wingdings" charset="2"/>
              <a:buChar char="§"/>
            </a:pPr>
            <a:endParaRPr lang="en-US" i="1" dirty="0">
              <a:solidFill>
                <a:schemeClr val="tx1"/>
              </a:solidFill>
            </a:endParaRPr>
          </a:p>
        </p:txBody>
      </p:sp>
      <p:pic>
        <p:nvPicPr>
          <p:cNvPr id="5" name="Picture 4">
            <a:extLst>
              <a:ext uri="{FF2B5EF4-FFF2-40B4-BE49-F238E27FC236}">
                <a16:creationId xmlns:a16="http://schemas.microsoft.com/office/drawing/2014/main" xmlns="" id="{8F277722-BAF2-470A-BF02-D39DAE68B4B9}"/>
              </a:ext>
            </a:extLst>
          </p:cNvPr>
          <p:cNvPicPr>
            <a:picLocks noChangeAspect="1"/>
          </p:cNvPicPr>
          <p:nvPr/>
        </p:nvPicPr>
        <p:blipFill>
          <a:blip r:embed="rId2"/>
          <a:stretch>
            <a:fillRect/>
          </a:stretch>
        </p:blipFill>
        <p:spPr>
          <a:xfrm>
            <a:off x="934264" y="710597"/>
            <a:ext cx="11035747" cy="2053525"/>
          </a:xfrm>
          <a:prstGeom prst="rect">
            <a:avLst/>
          </a:prstGeom>
        </p:spPr>
      </p:pic>
    </p:spTree>
    <p:extLst>
      <p:ext uri="{BB962C8B-B14F-4D97-AF65-F5344CB8AC3E}">
        <p14:creationId xmlns:p14="http://schemas.microsoft.com/office/powerpoint/2010/main" val="1511326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95DC9D4-1803-4BD6-9AEC-019ECC342FA7}"/>
              </a:ext>
            </a:extLst>
          </p:cNvPr>
          <p:cNvPicPr>
            <a:picLocks noChangeAspect="1"/>
          </p:cNvPicPr>
          <p:nvPr/>
        </p:nvPicPr>
        <p:blipFill>
          <a:blip r:embed="rId2"/>
          <a:stretch>
            <a:fillRect/>
          </a:stretch>
        </p:blipFill>
        <p:spPr>
          <a:xfrm>
            <a:off x="1311963" y="369690"/>
            <a:ext cx="9236765" cy="5897218"/>
          </a:xfrm>
          <a:prstGeom prst="rect">
            <a:avLst/>
          </a:prstGeom>
        </p:spPr>
      </p:pic>
      <p:sp>
        <p:nvSpPr>
          <p:cNvPr id="7" name="TextBox 6">
            <a:extLst>
              <a:ext uri="{FF2B5EF4-FFF2-40B4-BE49-F238E27FC236}">
                <a16:creationId xmlns:a16="http://schemas.microsoft.com/office/drawing/2014/main" xmlns="" id="{74BA9CD9-5A27-4709-83D0-53153CBB6287}"/>
              </a:ext>
            </a:extLst>
          </p:cNvPr>
          <p:cNvSpPr txBox="1"/>
          <p:nvPr/>
        </p:nvSpPr>
        <p:spPr>
          <a:xfrm>
            <a:off x="1938129" y="0"/>
            <a:ext cx="7984434" cy="523220"/>
          </a:xfrm>
          <a:prstGeom prst="rect">
            <a:avLst/>
          </a:prstGeom>
          <a:noFill/>
        </p:spPr>
        <p:txBody>
          <a:bodyPr wrap="square">
            <a:spAutoFit/>
          </a:bodyPr>
          <a:lstStyle/>
          <a:p>
            <a:r>
              <a:rPr lang="en-US" sz="2800" b="1" dirty="0">
                <a:latin typeface="Times New Roman" charset="0"/>
                <a:ea typeface="Times New Roman" charset="0"/>
                <a:cs typeface="Times New Roman" charset="0"/>
              </a:rPr>
              <a:t>Nonalcoholic Fatty Liver Disease Activity Score</a:t>
            </a:r>
          </a:p>
        </p:txBody>
      </p:sp>
    </p:spTree>
    <p:extLst>
      <p:ext uri="{BB962C8B-B14F-4D97-AF65-F5344CB8AC3E}">
        <p14:creationId xmlns:p14="http://schemas.microsoft.com/office/powerpoint/2010/main" val="13937569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988847" y="2383852"/>
            <a:ext cx="10058400" cy="3531391"/>
          </a:xfrm>
        </p:spPr>
        <p:txBody>
          <a:bodyPr>
            <a:normAutofit fontScale="85000" lnSpcReduction="20000"/>
          </a:bodyPr>
          <a:lstStyle/>
          <a:p>
            <a:pPr lvl="1"/>
            <a:endParaRPr lang="en-US" dirty="0"/>
          </a:p>
          <a:p>
            <a:pPr lvl="1"/>
            <a:r>
              <a:rPr lang="en-US" dirty="0" smtClean="0"/>
              <a:t>Recent </a:t>
            </a:r>
            <a:r>
              <a:rPr lang="en-US" dirty="0"/>
              <a:t>survey of </a:t>
            </a:r>
            <a:r>
              <a:rPr lang="en-US" dirty="0">
                <a:solidFill>
                  <a:srgbClr val="911011"/>
                </a:solidFill>
              </a:rPr>
              <a:t>751 clinicians </a:t>
            </a:r>
            <a:r>
              <a:rPr lang="en-US" dirty="0"/>
              <a:t>in the United States, </a:t>
            </a:r>
            <a:endParaRPr lang="en-US" dirty="0" smtClean="0"/>
          </a:p>
          <a:p>
            <a:pPr lvl="1"/>
            <a:r>
              <a:rPr lang="en-US" dirty="0" smtClean="0"/>
              <a:t>primary </a:t>
            </a:r>
            <a:r>
              <a:rPr lang="en-US" dirty="0"/>
              <a:t>care </a:t>
            </a:r>
            <a:r>
              <a:rPr lang="en-US" dirty="0" smtClean="0"/>
              <a:t>physicians, </a:t>
            </a:r>
            <a:r>
              <a:rPr lang="en-US" dirty="0"/>
              <a:t>endocrinologists, and gastroenterologists or </a:t>
            </a:r>
            <a:r>
              <a:rPr lang="en-US" dirty="0" err="1"/>
              <a:t>hepatologists</a:t>
            </a:r>
            <a:r>
              <a:rPr lang="en-US" dirty="0"/>
              <a:t>, </a:t>
            </a:r>
            <a:endParaRPr lang="en-US" dirty="0" smtClean="0"/>
          </a:p>
          <a:p>
            <a:pPr lvl="1"/>
            <a:r>
              <a:rPr lang="en-US" dirty="0" smtClean="0"/>
              <a:t>found that: </a:t>
            </a:r>
          </a:p>
          <a:p>
            <a:pPr marL="1306368" lvl="1" indent="-457200">
              <a:buFont typeface="Courier New" charset="0"/>
              <a:buChar char="o"/>
            </a:pPr>
            <a:r>
              <a:rPr lang="en-US" dirty="0" smtClean="0"/>
              <a:t>they </a:t>
            </a:r>
            <a:r>
              <a:rPr lang="en-US" b="1" dirty="0">
                <a:solidFill>
                  <a:srgbClr val="911011"/>
                </a:solidFill>
              </a:rPr>
              <a:t>underestimated</a:t>
            </a:r>
            <a:r>
              <a:rPr lang="en-US" dirty="0"/>
              <a:t> the prevalence of NAFLD in high-risk groups (</a:t>
            </a:r>
            <a:r>
              <a:rPr lang="en-US" dirty="0" err="1"/>
              <a:t>eg</a:t>
            </a:r>
            <a:r>
              <a:rPr lang="en-US" dirty="0"/>
              <a:t>, those with severe obesity or T2D) </a:t>
            </a:r>
            <a:endParaRPr lang="en-US" dirty="0" smtClean="0"/>
          </a:p>
          <a:p>
            <a:pPr marL="1306368" lvl="1" indent="-457200">
              <a:buFont typeface="Courier New" charset="0"/>
              <a:buChar char="o"/>
            </a:pPr>
            <a:r>
              <a:rPr lang="en-US" dirty="0" smtClean="0"/>
              <a:t>there </a:t>
            </a:r>
            <a:r>
              <a:rPr lang="en-US" dirty="0"/>
              <a:t>was </a:t>
            </a:r>
            <a:r>
              <a:rPr lang="en-US" b="1" dirty="0">
                <a:solidFill>
                  <a:srgbClr val="911011"/>
                </a:solidFill>
              </a:rPr>
              <a:t>underutilization of medications</a:t>
            </a:r>
            <a:r>
              <a:rPr lang="en-US" dirty="0"/>
              <a:t> with proven efficacy in NASH</a:t>
            </a:r>
            <a:r>
              <a:rPr lang="en-US" dirty="0" smtClean="0"/>
              <a:t>.</a:t>
            </a:r>
          </a:p>
          <a:p>
            <a:pPr lvl="1"/>
            <a:r>
              <a:rPr lang="en-US" dirty="0"/>
              <a:t>Issued </a:t>
            </a:r>
            <a:r>
              <a:rPr lang="en-US" u="sng" dirty="0">
                <a:solidFill>
                  <a:srgbClr val="911011"/>
                </a:solidFill>
              </a:rPr>
              <a:t>a call to action </a:t>
            </a:r>
            <a:r>
              <a:rPr lang="en-US" dirty="0"/>
              <a:t>to create a unified, international response to NAFLD and NASH</a:t>
            </a:r>
          </a:p>
          <a:p>
            <a:pPr marL="1306368" lvl="1" indent="-457200">
              <a:buFont typeface="Courier New" charset="0"/>
              <a:buChar char="o"/>
            </a:pPr>
            <a:endParaRPr lang="en-US" dirty="0"/>
          </a:p>
        </p:txBody>
      </p:sp>
      <p:sp>
        <p:nvSpPr>
          <p:cNvPr id="5" name="Text Placeholder 4"/>
          <p:cNvSpPr>
            <a:spLocks noGrp="1"/>
          </p:cNvSpPr>
          <p:nvPr>
            <p:ph type="body" sz="quarter" idx="3"/>
          </p:nvPr>
        </p:nvSpPr>
        <p:spPr>
          <a:xfrm>
            <a:off x="7625671" y="5676020"/>
            <a:ext cx="10058400" cy="736282"/>
          </a:xfrm>
        </p:spPr>
        <p:txBody>
          <a:bodyPr>
            <a:normAutofit/>
          </a:bodyPr>
          <a:lstStyle/>
          <a:p>
            <a:r>
              <a:rPr lang="is-IS" dirty="0"/>
              <a:t>Diabetes Care. 2021;44(9):2162e2172. </a:t>
            </a:r>
            <a:endParaRPr lang="is-IS" dirty="0">
              <a:effectLst/>
            </a:endParaRPr>
          </a:p>
        </p:txBody>
      </p:sp>
      <p:pic>
        <p:nvPicPr>
          <p:cNvPr id="6" name="Picture 5">
            <a:extLst>
              <a:ext uri="{FF2B5EF4-FFF2-40B4-BE49-F238E27FC236}">
                <a16:creationId xmlns:a16="http://schemas.microsoft.com/office/drawing/2014/main" xmlns="" id="{9C2FCDE4-034A-4C73-A979-E07BC145F81A}"/>
              </a:ext>
            </a:extLst>
          </p:cNvPr>
          <p:cNvPicPr>
            <a:picLocks noChangeAspect="1"/>
          </p:cNvPicPr>
          <p:nvPr/>
        </p:nvPicPr>
        <p:blipFill>
          <a:blip r:embed="rId2"/>
          <a:stretch>
            <a:fillRect/>
          </a:stretch>
        </p:blipFill>
        <p:spPr>
          <a:xfrm>
            <a:off x="1060218" y="-233916"/>
            <a:ext cx="9915657" cy="2769127"/>
          </a:xfrm>
          <a:prstGeom prst="rect">
            <a:avLst/>
          </a:prstGeom>
        </p:spPr>
      </p:pic>
    </p:spTree>
    <p:extLst>
      <p:ext uri="{BB962C8B-B14F-4D97-AF65-F5344CB8AC3E}">
        <p14:creationId xmlns:p14="http://schemas.microsoft.com/office/powerpoint/2010/main" val="7524269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Bariatric surgery</a:t>
            </a: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7280" y="1964729"/>
            <a:ext cx="10058400" cy="3016457"/>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10061827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pPr lvl="1"/>
            <a:endParaRPr lang="en-US" dirty="0"/>
          </a:p>
          <a:p>
            <a:r>
              <a:rPr lang="en-US" dirty="0" smtClean="0"/>
              <a:t>The </a:t>
            </a:r>
            <a:r>
              <a:rPr lang="en-US" dirty="0"/>
              <a:t>vast majority of persons undergoing bariatric surgery have </a:t>
            </a:r>
            <a:r>
              <a:rPr lang="en-US" dirty="0">
                <a:solidFill>
                  <a:srgbClr val="911011"/>
                </a:solidFill>
              </a:rPr>
              <a:t>NAFLD</a:t>
            </a:r>
            <a:r>
              <a:rPr lang="en-US" dirty="0"/>
              <a:t>, </a:t>
            </a:r>
            <a:endParaRPr lang="en-US" dirty="0" smtClean="0"/>
          </a:p>
          <a:p>
            <a:r>
              <a:rPr lang="en-US" dirty="0" smtClean="0"/>
              <a:t>Approximately </a:t>
            </a:r>
            <a:r>
              <a:rPr lang="en-US" dirty="0"/>
              <a:t>8.5% have </a:t>
            </a:r>
            <a:r>
              <a:rPr lang="en-US" dirty="0">
                <a:solidFill>
                  <a:srgbClr val="911011"/>
                </a:solidFill>
              </a:rPr>
              <a:t>F3 and F4</a:t>
            </a:r>
            <a:r>
              <a:rPr lang="en-US" dirty="0"/>
              <a:t> (cirrhosis) at the time of intraoperative liver </a:t>
            </a:r>
            <a:r>
              <a:rPr lang="en-US" dirty="0" smtClean="0"/>
              <a:t>biopsy</a:t>
            </a:r>
          </a:p>
          <a:p>
            <a:r>
              <a:rPr lang="en-US" dirty="0" smtClean="0"/>
              <a:t>2</a:t>
            </a:r>
            <a:r>
              <a:rPr lang="en-US" dirty="0"/>
              <a:t>% to 4% have unexpected </a:t>
            </a:r>
            <a:r>
              <a:rPr lang="en-US" dirty="0">
                <a:solidFill>
                  <a:srgbClr val="911011"/>
                </a:solidFill>
              </a:rPr>
              <a:t>cirrhosis</a:t>
            </a:r>
            <a:r>
              <a:rPr lang="en-US" dirty="0"/>
              <a:t> diagnosed at the time of surgery</a:t>
            </a:r>
            <a:r>
              <a:rPr lang="en-US" dirty="0" smtClean="0"/>
              <a:t>.</a:t>
            </a:r>
            <a:r>
              <a:rPr lang="en-US" sz="800" dirty="0" smtClean="0"/>
              <a:t> </a:t>
            </a:r>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is-IS" dirty="0"/>
              <a:t>Obes Surg. 2016;26(1):177e181. </a:t>
            </a:r>
          </a:p>
        </p:txBody>
      </p:sp>
    </p:spTree>
    <p:extLst>
      <p:ext uri="{BB962C8B-B14F-4D97-AF65-F5344CB8AC3E}">
        <p14:creationId xmlns:p14="http://schemas.microsoft.com/office/powerpoint/2010/main" val="13281421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531391"/>
          </a:xfrm>
        </p:spPr>
        <p:txBody>
          <a:bodyPr>
            <a:normAutofit fontScale="92500" lnSpcReduction="20000"/>
          </a:bodyPr>
          <a:lstStyle/>
          <a:p>
            <a:r>
              <a:rPr lang="en-US" dirty="0" smtClean="0"/>
              <a:t>In </a:t>
            </a:r>
            <a:r>
              <a:rPr lang="en-US" dirty="0"/>
              <a:t>a systematic review and meta-analysis </a:t>
            </a:r>
            <a:endParaRPr lang="en-US" dirty="0" smtClean="0"/>
          </a:p>
          <a:p>
            <a:r>
              <a:rPr lang="en-US" dirty="0" smtClean="0"/>
              <a:t>18 </a:t>
            </a:r>
            <a:r>
              <a:rPr lang="en-US" dirty="0"/>
              <a:t>studies that reported </a:t>
            </a:r>
            <a:r>
              <a:rPr lang="en-US" dirty="0">
                <a:solidFill>
                  <a:srgbClr val="911011"/>
                </a:solidFill>
              </a:rPr>
              <a:t>outcomes of bariatric </a:t>
            </a:r>
            <a:r>
              <a:rPr lang="en-US" dirty="0" smtClean="0">
                <a:solidFill>
                  <a:srgbClr val="911011"/>
                </a:solidFill>
              </a:rPr>
              <a:t>surgery </a:t>
            </a:r>
            <a:r>
              <a:rPr lang="en-US" dirty="0">
                <a:solidFill>
                  <a:srgbClr val="911011"/>
                </a:solidFill>
              </a:rPr>
              <a:t>in persons with </a:t>
            </a:r>
            <a:r>
              <a:rPr lang="en-US" dirty="0" smtClean="0">
                <a:solidFill>
                  <a:srgbClr val="911011"/>
                </a:solidFill>
              </a:rPr>
              <a:t>cirrhosis:</a:t>
            </a:r>
          </a:p>
          <a:p>
            <a:endParaRPr lang="en-US" dirty="0" smtClean="0"/>
          </a:p>
          <a:p>
            <a:r>
              <a:rPr lang="en-US" dirty="0" smtClean="0"/>
              <a:t>the </a:t>
            </a:r>
            <a:r>
              <a:rPr lang="en-US" dirty="0"/>
              <a:t>risks of </a:t>
            </a:r>
            <a:r>
              <a:rPr lang="en-US" dirty="0" smtClean="0"/>
              <a:t>:</a:t>
            </a:r>
          </a:p>
          <a:p>
            <a:pPr marL="997200" indent="-457200">
              <a:buFont typeface="Courier New" charset="0"/>
              <a:buChar char="o"/>
            </a:pPr>
            <a:r>
              <a:rPr lang="en-US" dirty="0" smtClean="0"/>
              <a:t>postoperative complications: </a:t>
            </a:r>
            <a:r>
              <a:rPr lang="en-US" dirty="0"/>
              <a:t>22.14% (95% CI, 15.43%-29.55%),</a:t>
            </a:r>
            <a:endParaRPr lang="en-US" dirty="0" smtClean="0"/>
          </a:p>
          <a:p>
            <a:pPr marL="997200" indent="-457200">
              <a:buFont typeface="Courier New" charset="0"/>
              <a:buChar char="o"/>
            </a:pPr>
            <a:r>
              <a:rPr lang="en-US" dirty="0" smtClean="0"/>
              <a:t>liver-related complications: </a:t>
            </a:r>
            <a:r>
              <a:rPr lang="en-US" dirty="0"/>
              <a:t>4.62% (95% CI, 1.27%-9.30%), </a:t>
            </a:r>
            <a:endParaRPr lang="en-US" dirty="0" smtClean="0"/>
          </a:p>
          <a:p>
            <a:pPr marL="997200" indent="-457200">
              <a:buFont typeface="Courier New" charset="0"/>
              <a:buChar char="o"/>
            </a:pPr>
            <a:r>
              <a:rPr lang="en-US" dirty="0" smtClean="0"/>
              <a:t>liver </a:t>
            </a:r>
            <a:r>
              <a:rPr lang="en-US" dirty="0"/>
              <a:t>failure-related </a:t>
            </a:r>
            <a:r>
              <a:rPr lang="en-US" dirty="0" smtClean="0"/>
              <a:t>mortality: 0.08</a:t>
            </a:r>
            <a:r>
              <a:rPr lang="en-US" dirty="0"/>
              <a:t>% (95% CI, 0%-1.03</a:t>
            </a:r>
            <a:r>
              <a:rPr lang="en-US" dirty="0" smtClean="0"/>
              <a:t>%)</a:t>
            </a:r>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nb-NO" dirty="0"/>
              <a:t>Surg </a:t>
            </a:r>
            <a:r>
              <a:rPr lang="nb-NO" dirty="0" err="1"/>
              <a:t>Obes</a:t>
            </a:r>
            <a:r>
              <a:rPr lang="nb-NO" dirty="0"/>
              <a:t> Relat Dis. 2021;17(3):525e537. </a:t>
            </a:r>
          </a:p>
        </p:txBody>
      </p:sp>
    </p:spTree>
    <p:extLst>
      <p:ext uri="{BB962C8B-B14F-4D97-AF65-F5344CB8AC3E}">
        <p14:creationId xmlns:p14="http://schemas.microsoft.com/office/powerpoint/2010/main" val="11016652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725561"/>
            <a:ext cx="10058400" cy="2389239"/>
          </a:xfrm>
        </p:spPr>
        <p:txBody>
          <a:bodyPr>
            <a:normAutofit/>
          </a:bodyPr>
          <a:lstStyle/>
          <a:p>
            <a:r>
              <a:rPr lang="en-US" dirty="0" smtClean="0"/>
              <a:t>Risk stratification</a:t>
            </a:r>
            <a:r>
              <a:rPr lang="en-US" smtClean="0"/>
              <a:t/>
            </a:r>
            <a:br>
              <a:rPr lang="en-US" smtClean="0"/>
            </a:br>
            <a:r>
              <a:rPr lang="en-US" smtClean="0"/>
              <a:t>and</a:t>
            </a:r>
            <a:br>
              <a:rPr lang="en-US" smtClean="0"/>
            </a:br>
            <a:r>
              <a:rPr lang="en-US" smtClean="0"/>
              <a:t>Diagnosis </a:t>
            </a:r>
            <a:endParaRPr lang="en-US" dirty="0"/>
          </a:p>
        </p:txBody>
      </p:sp>
      <p:sp>
        <p:nvSpPr>
          <p:cNvPr id="4" name="Content Placeholder 3"/>
          <p:cNvSpPr>
            <a:spLocks noGrp="1"/>
          </p:cNvSpPr>
          <p:nvPr>
            <p:ph sz="half" idx="2"/>
          </p:nvPr>
        </p:nvSpPr>
        <p:spPr>
          <a:xfrm>
            <a:off x="1097280" y="4454013"/>
            <a:ext cx="10058400" cy="942445"/>
          </a:xfrm>
        </p:spPr>
        <p:txBody>
          <a:bodyPr>
            <a:normAutofit/>
          </a:bodyPr>
          <a:lstStyle/>
          <a:p>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endParaRPr lang="nb-NO" dirty="0"/>
          </a:p>
        </p:txBody>
      </p:sp>
    </p:spTree>
    <p:extLst>
      <p:ext uri="{BB962C8B-B14F-4D97-AF65-F5344CB8AC3E}">
        <p14:creationId xmlns:p14="http://schemas.microsoft.com/office/powerpoint/2010/main" val="4719860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7280" y="1737360"/>
            <a:ext cx="10058400" cy="3098217"/>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17090914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94176"/>
            <a:ext cx="10058400" cy="719666"/>
          </a:xfrm>
        </p:spPr>
        <p:txBody>
          <a:bodyPr>
            <a:normAutofit fontScale="90000"/>
          </a:bodyPr>
          <a:lstStyle/>
          <a:p>
            <a:r>
              <a:rPr lang="en-US" dirty="0" smtClean="0"/>
              <a:t/>
            </a:r>
            <a:br>
              <a:rPr lang="en-US" dirty="0" smtClean="0"/>
            </a:br>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pPr lvl="1"/>
            <a:endParaRPr lang="en-US" dirty="0"/>
          </a:p>
        </p:txBody>
      </p:sp>
      <p:sp>
        <p:nvSpPr>
          <p:cNvPr id="5" name="Text Placeholder 4"/>
          <p:cNvSpPr>
            <a:spLocks noGrp="1"/>
          </p:cNvSpPr>
          <p:nvPr>
            <p:ph type="body" sz="quarter" idx="3"/>
          </p:nvPr>
        </p:nvSpPr>
        <p:spPr>
          <a:xfrm>
            <a:off x="1097279" y="5700785"/>
            <a:ext cx="10058400" cy="736282"/>
          </a:xfrm>
        </p:spPr>
        <p:txBody>
          <a:bodyPr>
            <a:normAutofit/>
          </a:bodyPr>
          <a:lstStyle/>
          <a:p>
            <a:r>
              <a:rPr lang="en-US" dirty="0"/>
              <a:t>Endocrine Practice 28 (2022) 528e562 </a:t>
            </a:r>
          </a:p>
        </p:txBody>
      </p:sp>
      <p:graphicFrame>
        <p:nvGraphicFramePr>
          <p:cNvPr id="3" name="Table 2"/>
          <p:cNvGraphicFramePr>
            <a:graphicFrameLocks noGrp="1"/>
          </p:cNvGraphicFramePr>
          <p:nvPr>
            <p:extLst>
              <p:ext uri="{D42A27DB-BD31-4B8C-83A1-F6EECF244321}">
                <p14:modId xmlns:p14="http://schemas.microsoft.com/office/powerpoint/2010/main" val="697779494"/>
              </p:ext>
            </p:extLst>
          </p:nvPr>
        </p:nvGraphicFramePr>
        <p:xfrm>
          <a:off x="203662" y="382772"/>
          <a:ext cx="11845635" cy="6227984"/>
        </p:xfrm>
        <a:graphic>
          <a:graphicData uri="http://schemas.openxmlformats.org/drawingml/2006/table">
            <a:tbl>
              <a:tblPr firstRow="1" bandRow="1">
                <a:tableStyleId>{5C22544A-7EE6-4342-B048-85BDC9FD1C3A}</a:tableStyleId>
              </a:tblPr>
              <a:tblGrid>
                <a:gridCol w="1607127"/>
                <a:gridCol w="3380509"/>
                <a:gridCol w="6857999"/>
              </a:tblGrid>
              <a:tr h="978597">
                <a:tc gridSpan="3">
                  <a:txBody>
                    <a:bodyPr/>
                    <a:lstStyle/>
                    <a:p>
                      <a:pPr algn="ctr"/>
                      <a:r>
                        <a:rPr lang="en-US" sz="3600" dirty="0" smtClean="0">
                          <a:solidFill>
                            <a:schemeClr val="tx1"/>
                          </a:solidFill>
                        </a:rPr>
                        <a:t>Fibrosis predictors</a:t>
                      </a:r>
                      <a:endParaRPr lang="en-US" sz="3600" dirty="0">
                        <a:solidFill>
                          <a:schemeClr val="tx1"/>
                        </a:solidFill>
                      </a:endParaRPr>
                    </a:p>
                  </a:txBody>
                  <a:tcPr/>
                </a:tc>
                <a:tc hMerge="1">
                  <a:txBody>
                    <a:bodyPr/>
                    <a:lstStyle/>
                    <a:p>
                      <a:endParaRPr lang="en-US" dirty="0"/>
                    </a:p>
                  </a:txBody>
                  <a:tcPr/>
                </a:tc>
                <a:tc hMerge="1">
                  <a:txBody>
                    <a:bodyPr/>
                    <a:lstStyle/>
                    <a:p>
                      <a:endParaRPr lang="en-US" dirty="0"/>
                    </a:p>
                  </a:txBody>
                  <a:tcPr/>
                </a:tc>
              </a:tr>
              <a:tr h="13672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kern="1200" dirty="0" smtClean="0">
                          <a:solidFill>
                            <a:schemeClr val="dk1"/>
                          </a:solidFill>
                          <a:effectLst/>
                          <a:latin typeface="+mn-lt"/>
                          <a:ea typeface="+mn-ea"/>
                          <a:cs typeface="+mn-cs"/>
                        </a:rPr>
                        <a:t>FIB-4 </a:t>
                      </a:r>
                      <a:endParaRPr lang="en-US" sz="1800" b="1" kern="1200" dirty="0" smtClean="0">
                        <a:solidFill>
                          <a:schemeClr val="dk1"/>
                        </a:solidFill>
                        <a:effectLst/>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Fibrosis-4 index: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rPr>
                        <a:t>Low &lt;1.3</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rPr>
                        <a:t>Intermediate: 1.3- 2.67</a:t>
                      </a:r>
                      <a:endParaRPr lang="mr-IN" b="1" dirty="0" smtClean="0"/>
                    </a:p>
                    <a:p>
                      <a:r>
                        <a:rPr lang="en-US" b="1" dirty="0" smtClean="0"/>
                        <a:t>High&gt;2.67</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An index to estimate the risk of hepatic cirrhosis.</a:t>
                      </a:r>
                      <a:r>
                        <a:rPr lang="en-US" sz="1800" kern="1200" baseline="0" dirty="0" smtClean="0">
                          <a:solidFill>
                            <a:schemeClr val="dk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This noninvasive estimate of liver scarring is used to </a:t>
                      </a:r>
                      <a:r>
                        <a:rPr lang="en-US" sz="1800" b="1" kern="1200" dirty="0" smtClean="0">
                          <a:solidFill>
                            <a:schemeClr val="dk1"/>
                          </a:solidFill>
                          <a:effectLst/>
                          <a:latin typeface="+mn-lt"/>
                          <a:ea typeface="+mn-ea"/>
                          <a:cs typeface="+mn-cs"/>
                        </a:rPr>
                        <a:t>assess the need for biopsy.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FIB-4 score =</a:t>
                      </a:r>
                      <a:r>
                        <a:rPr lang="en-US" sz="1800" kern="1200" baseline="0" dirty="0" smtClean="0">
                          <a:solidFill>
                            <a:schemeClr val="dk1"/>
                          </a:solidFill>
                          <a:effectLst/>
                          <a:latin typeface="+mn-lt"/>
                          <a:ea typeface="+mn-ea"/>
                          <a:cs typeface="+mn-cs"/>
                        </a:rPr>
                        <a:t> (</a:t>
                      </a:r>
                      <a:r>
                        <a:rPr lang="en-US" sz="1800" b="1" kern="1200" dirty="0" smtClean="0">
                          <a:solidFill>
                            <a:schemeClr val="dk1"/>
                          </a:solidFill>
                          <a:effectLst/>
                          <a:latin typeface="+mn-lt"/>
                          <a:ea typeface="+mn-ea"/>
                          <a:cs typeface="+mn-cs"/>
                        </a:rPr>
                        <a:t>age * AST) /(PLT * ALT </a:t>
                      </a:r>
                      <a:r>
                        <a:rPr lang="en-US" sz="1800" b="1" kern="1200" baseline="30000" dirty="0" smtClean="0">
                          <a:solidFill>
                            <a:schemeClr val="dk1"/>
                          </a:solidFill>
                          <a:effectLst/>
                          <a:latin typeface="+mn-lt"/>
                          <a:ea typeface="+mn-ea"/>
                          <a:cs typeface="+mn-cs"/>
                        </a:rPr>
                        <a:t>1⁄2</a:t>
                      </a:r>
                      <a:r>
                        <a:rPr lang="en-US" sz="1800" b="1" kern="1200" baseline="0" dirty="0" smtClean="0">
                          <a:solidFill>
                            <a:schemeClr val="dk1"/>
                          </a:solidFill>
                          <a:effectLst/>
                          <a:latin typeface="+mn-lt"/>
                          <a:ea typeface="+mn-ea"/>
                          <a:cs typeface="+mn-cs"/>
                        </a:rPr>
                        <a:t>)</a:t>
                      </a:r>
                      <a:endParaRPr lang="en-US" b="1" baseline="0" dirty="0" smtClean="0"/>
                    </a:p>
                  </a:txBody>
                  <a:tcPr/>
                </a:tc>
              </a:tr>
              <a:tr h="10246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NFS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NAFLD fibrosis score</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rPr>
                        <a:t>Low &lt;-1.455</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rPr>
                        <a:t>Intermediate: -1.455 - </a:t>
                      </a:r>
                      <a:r>
                        <a:rPr lang="en-US" b="1" dirty="0" smtClean="0"/>
                        <a:t>0.655</a:t>
                      </a:r>
                      <a:endParaRPr lang="en-US" sz="1800" b="1" kern="1200" dirty="0" smtClean="0">
                        <a:solidFill>
                          <a:schemeClr val="dk1"/>
                        </a:solidFill>
                        <a:effectLst/>
                        <a:latin typeface="+mn-lt"/>
                        <a:ea typeface="+mn-ea"/>
                        <a:cs typeface="+mn-cs"/>
                      </a:endParaRPr>
                    </a:p>
                    <a:p>
                      <a:r>
                        <a:rPr lang="en-US" b="1" dirty="0" smtClean="0"/>
                        <a:t>High&gt; 0.655</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-1.675 + </a:t>
                      </a:r>
                      <a:r>
                        <a:rPr lang="en-US" sz="1800" b="0" kern="1200" dirty="0" smtClean="0">
                          <a:solidFill>
                            <a:schemeClr val="dk1"/>
                          </a:solidFill>
                          <a:effectLst/>
                          <a:latin typeface="+mn-lt"/>
                          <a:ea typeface="+mn-ea"/>
                          <a:cs typeface="+mn-cs"/>
                        </a:rPr>
                        <a:t>0.037 *</a:t>
                      </a:r>
                      <a:r>
                        <a:rPr lang="en-US" sz="1800" b="0" kern="1200" baseline="0" dirty="0" smtClean="0">
                          <a:solidFill>
                            <a:schemeClr val="dk1"/>
                          </a:solidFill>
                          <a:effectLst/>
                          <a:latin typeface="+mn-lt"/>
                          <a:ea typeface="+mn-ea"/>
                          <a:cs typeface="+mn-cs"/>
                        </a:rPr>
                        <a:t> </a:t>
                      </a:r>
                      <a:r>
                        <a:rPr lang="en-US" sz="1800" b="0" kern="1200" dirty="0" smtClean="0">
                          <a:solidFill>
                            <a:schemeClr val="dk1"/>
                          </a:solidFill>
                          <a:effectLst/>
                          <a:latin typeface="+mn-lt"/>
                          <a:ea typeface="+mn-ea"/>
                          <a:cs typeface="+mn-cs"/>
                        </a:rPr>
                        <a:t>age (years) + 0.094 * BMI (kg/m2</a:t>
                      </a:r>
                      <a:r>
                        <a:rPr lang="en-US" sz="1800" kern="1200" dirty="0" smtClean="0">
                          <a:solidFill>
                            <a:schemeClr val="dk1"/>
                          </a:solidFill>
                          <a:effectLst/>
                          <a:latin typeface="+mn-lt"/>
                          <a:ea typeface="+mn-ea"/>
                          <a:cs typeface="+mn-cs"/>
                        </a:rPr>
                        <a:t>) + 1.13 * (impaired fasting glucose or </a:t>
                      </a:r>
                      <a:r>
                        <a:rPr lang="en-US" sz="1800" b="1" kern="1200" dirty="0" smtClean="0">
                          <a:solidFill>
                            <a:schemeClr val="dk1"/>
                          </a:solidFill>
                          <a:effectLst/>
                          <a:latin typeface="+mn-lt"/>
                          <a:ea typeface="+mn-ea"/>
                          <a:cs typeface="+mn-cs"/>
                        </a:rPr>
                        <a:t>DM</a:t>
                      </a:r>
                      <a:r>
                        <a:rPr lang="en-US" sz="1800" kern="1200" dirty="0" smtClean="0">
                          <a:solidFill>
                            <a:schemeClr val="dk1"/>
                          </a:solidFill>
                          <a:effectLst/>
                          <a:latin typeface="+mn-lt"/>
                          <a:ea typeface="+mn-ea"/>
                          <a:cs typeface="+mn-cs"/>
                        </a:rPr>
                        <a:t>) + 0.99 *</a:t>
                      </a:r>
                      <a:r>
                        <a:rPr lang="en-US" sz="1800" kern="1200" baseline="0" dirty="0" smtClean="0">
                          <a:solidFill>
                            <a:schemeClr val="dk1"/>
                          </a:solidFill>
                          <a:effectLst/>
                          <a:latin typeface="+mn-lt"/>
                          <a:ea typeface="+mn-ea"/>
                          <a:cs typeface="+mn-cs"/>
                        </a:rPr>
                        <a:t> </a:t>
                      </a:r>
                      <a:r>
                        <a:rPr lang="en-US" sz="1800" kern="1200" dirty="0" smtClean="0">
                          <a:solidFill>
                            <a:schemeClr val="dk1"/>
                          </a:solidFill>
                          <a:effectLst/>
                          <a:latin typeface="+mn-lt"/>
                          <a:ea typeface="+mn-ea"/>
                          <a:cs typeface="+mn-cs"/>
                        </a:rPr>
                        <a:t>(</a:t>
                      </a:r>
                      <a:r>
                        <a:rPr lang="en-US" sz="1800" b="1" kern="1200" dirty="0" smtClean="0">
                          <a:solidFill>
                            <a:schemeClr val="dk1"/>
                          </a:solidFill>
                          <a:effectLst/>
                          <a:latin typeface="+mn-lt"/>
                          <a:ea typeface="+mn-ea"/>
                          <a:cs typeface="+mn-cs"/>
                        </a:rPr>
                        <a:t>AST/ALT</a:t>
                      </a:r>
                      <a:r>
                        <a:rPr lang="en-US" sz="1800" kern="1200" dirty="0" smtClean="0">
                          <a:solidFill>
                            <a:schemeClr val="dk1"/>
                          </a:solidFill>
                          <a:effectLst/>
                          <a:latin typeface="+mn-lt"/>
                          <a:ea typeface="+mn-ea"/>
                          <a:cs typeface="+mn-cs"/>
                        </a:rPr>
                        <a:t>) -</a:t>
                      </a:r>
                      <a:r>
                        <a:rPr lang="en-US" sz="1800" kern="1200" baseline="0" dirty="0" smtClean="0">
                          <a:solidFill>
                            <a:schemeClr val="dk1"/>
                          </a:solidFill>
                          <a:effectLst/>
                          <a:latin typeface="+mn-lt"/>
                          <a:ea typeface="+mn-ea"/>
                          <a:cs typeface="+mn-cs"/>
                        </a:rPr>
                        <a:t> </a:t>
                      </a:r>
                      <a:r>
                        <a:rPr lang="en-US" sz="1800" kern="1200" dirty="0" smtClean="0">
                          <a:solidFill>
                            <a:schemeClr val="dk1"/>
                          </a:solidFill>
                          <a:effectLst/>
                          <a:latin typeface="+mn-lt"/>
                          <a:ea typeface="+mn-ea"/>
                          <a:cs typeface="+mn-cs"/>
                        </a:rPr>
                        <a:t>0.013 * </a:t>
                      </a:r>
                      <a:r>
                        <a:rPr lang="en-US" sz="1800" b="1" kern="1200" dirty="0" smtClean="0">
                          <a:solidFill>
                            <a:schemeClr val="dk1"/>
                          </a:solidFill>
                          <a:effectLst/>
                          <a:latin typeface="+mn-lt"/>
                          <a:ea typeface="+mn-ea"/>
                          <a:cs typeface="+mn-cs"/>
                        </a:rPr>
                        <a:t>platelet</a:t>
                      </a:r>
                      <a:r>
                        <a:rPr lang="en-US" sz="1800" kern="1200" dirty="0" smtClean="0">
                          <a:solidFill>
                            <a:schemeClr val="dk1"/>
                          </a:solidFill>
                          <a:effectLst/>
                          <a:latin typeface="+mn-lt"/>
                          <a:ea typeface="+mn-ea"/>
                          <a:cs typeface="+mn-cs"/>
                        </a:rPr>
                        <a:t> ( 10</a:t>
                      </a:r>
                      <a:r>
                        <a:rPr lang="en-US" sz="1800" kern="1200" baseline="30000" dirty="0" smtClean="0">
                          <a:solidFill>
                            <a:schemeClr val="dk1"/>
                          </a:solidFill>
                          <a:effectLst/>
                          <a:latin typeface="+mn-lt"/>
                          <a:ea typeface="+mn-ea"/>
                          <a:cs typeface="+mn-cs"/>
                        </a:rPr>
                        <a:t>9</a:t>
                      </a:r>
                      <a:r>
                        <a:rPr lang="en-US" sz="1800" kern="1200" dirty="0" smtClean="0">
                          <a:solidFill>
                            <a:schemeClr val="dk1"/>
                          </a:solidFill>
                          <a:effectLst/>
                          <a:latin typeface="+mn-lt"/>
                          <a:ea typeface="+mn-ea"/>
                          <a:cs typeface="+mn-cs"/>
                        </a:rPr>
                        <a:t>/L) =</a:t>
                      </a:r>
                      <a:r>
                        <a:rPr lang="en-US" sz="1800" kern="1200" baseline="0" dirty="0" smtClean="0">
                          <a:solidFill>
                            <a:schemeClr val="dk1"/>
                          </a:solidFill>
                          <a:effectLst/>
                          <a:latin typeface="+mn-lt"/>
                          <a:ea typeface="+mn-ea"/>
                          <a:cs typeface="+mn-cs"/>
                        </a:rPr>
                        <a:t> </a:t>
                      </a:r>
                      <a:r>
                        <a:rPr lang="en-US" sz="1800" kern="1200" dirty="0" smtClean="0">
                          <a:solidFill>
                            <a:schemeClr val="dk1"/>
                          </a:solidFill>
                          <a:effectLst/>
                          <a:latin typeface="+mn-lt"/>
                          <a:ea typeface="+mn-ea"/>
                          <a:cs typeface="+mn-cs"/>
                        </a:rPr>
                        <a:t>0.66 *  </a:t>
                      </a:r>
                      <a:r>
                        <a:rPr lang="en-US" sz="1800" b="1" kern="1200" dirty="0" smtClean="0">
                          <a:solidFill>
                            <a:schemeClr val="dk1"/>
                          </a:solidFill>
                          <a:effectLst/>
                          <a:latin typeface="+mn-lt"/>
                          <a:ea typeface="+mn-ea"/>
                          <a:cs typeface="+mn-cs"/>
                        </a:rPr>
                        <a:t>albumin</a:t>
                      </a:r>
                      <a:r>
                        <a:rPr lang="en-US" sz="1800" kern="1200" dirty="0" smtClean="0">
                          <a:solidFill>
                            <a:schemeClr val="dk1"/>
                          </a:solidFill>
                          <a:effectLst/>
                          <a:latin typeface="+mn-lt"/>
                          <a:ea typeface="+mn-ea"/>
                          <a:cs typeface="+mn-cs"/>
                        </a:rPr>
                        <a:t> (g/dL) </a:t>
                      </a:r>
                    </a:p>
                  </a:txBody>
                  <a:tcPr/>
                </a:tc>
              </a:tr>
              <a:tr h="16828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ELF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Enhanced liver fibrosis test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rPr>
                        <a:t>Low &lt;7.7</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rPr>
                        <a:t>Intermediate: 7.7-9.8</a:t>
                      </a:r>
                      <a:endParaRPr lang="mr-IN" b="1" dirty="0" smtClean="0"/>
                    </a:p>
                    <a:p>
                      <a:r>
                        <a:rPr lang="en-US" b="1" dirty="0" smtClean="0"/>
                        <a:t>High&gt;9.8</a:t>
                      </a:r>
                    </a:p>
                    <a:p>
                      <a:endParaRPr lang="en-US" dirty="0"/>
                    </a:p>
                  </a:txBody>
                  <a:tcPr/>
                </a:tc>
                <a:tc>
                  <a:txBody>
                    <a:bodyPr/>
                    <a:lstStyle/>
                    <a:p>
                      <a:r>
                        <a:rPr lang="en-US" sz="1800" kern="1200" dirty="0" smtClean="0">
                          <a:solidFill>
                            <a:schemeClr val="dk1"/>
                          </a:solidFill>
                          <a:effectLst/>
                          <a:latin typeface="+mn-lt"/>
                          <a:ea typeface="+mn-ea"/>
                          <a:cs typeface="+mn-cs"/>
                        </a:rPr>
                        <a:t>This blood test measures the levels of </a:t>
                      </a:r>
                      <a:r>
                        <a:rPr lang="en-US" sz="1800" b="1" kern="1200" dirty="0" smtClean="0">
                          <a:solidFill>
                            <a:schemeClr val="dk1"/>
                          </a:solidFill>
                          <a:effectLst/>
                          <a:latin typeface="+mn-lt"/>
                          <a:ea typeface="+mn-ea"/>
                          <a:cs typeface="+mn-cs"/>
                        </a:rPr>
                        <a:t>tissue inhibitor of metalloproteinases 1</a:t>
                      </a:r>
                      <a:r>
                        <a:rPr lang="en-US" sz="1800" kern="1200" dirty="0" smtClean="0">
                          <a:solidFill>
                            <a:schemeClr val="dk1"/>
                          </a:solidFill>
                          <a:effectLst/>
                          <a:latin typeface="+mn-lt"/>
                          <a:ea typeface="+mn-ea"/>
                          <a:cs typeface="+mn-cs"/>
                        </a:rPr>
                        <a:t>, </a:t>
                      </a:r>
                      <a:r>
                        <a:rPr lang="en-US" sz="1800" b="1" kern="1200" dirty="0" smtClean="0">
                          <a:solidFill>
                            <a:schemeClr val="dk1"/>
                          </a:solidFill>
                          <a:effectLst/>
                          <a:latin typeface="+mn-lt"/>
                          <a:ea typeface="+mn-ea"/>
                          <a:cs typeface="+mn-cs"/>
                        </a:rPr>
                        <a:t>amino-terminal </a:t>
                      </a:r>
                      <a:r>
                        <a:rPr lang="en-US" sz="1800" b="1" kern="1200" dirty="0" err="1" smtClean="0">
                          <a:solidFill>
                            <a:schemeClr val="dk1"/>
                          </a:solidFill>
                          <a:effectLst/>
                          <a:latin typeface="+mn-lt"/>
                          <a:ea typeface="+mn-ea"/>
                          <a:cs typeface="+mn-cs"/>
                        </a:rPr>
                        <a:t>propeptide</a:t>
                      </a:r>
                      <a:r>
                        <a:rPr lang="en-US" sz="1800" b="1" kern="1200" dirty="0" smtClean="0">
                          <a:solidFill>
                            <a:schemeClr val="dk1"/>
                          </a:solidFill>
                          <a:effectLst/>
                          <a:latin typeface="+mn-lt"/>
                          <a:ea typeface="+mn-ea"/>
                          <a:cs typeface="+mn-cs"/>
                        </a:rPr>
                        <a:t> of type III procollagen</a:t>
                      </a:r>
                      <a:r>
                        <a:rPr lang="en-US" sz="1800" kern="1200" dirty="0" smtClean="0">
                          <a:solidFill>
                            <a:schemeClr val="dk1"/>
                          </a:solidFill>
                          <a:effectLst/>
                          <a:latin typeface="+mn-lt"/>
                          <a:ea typeface="+mn-ea"/>
                          <a:cs typeface="+mn-cs"/>
                        </a:rPr>
                        <a:t>, and </a:t>
                      </a:r>
                      <a:r>
                        <a:rPr lang="en-US" sz="1800" b="1" kern="1200" dirty="0" smtClean="0">
                          <a:solidFill>
                            <a:schemeClr val="dk1"/>
                          </a:solidFill>
                          <a:effectLst/>
                          <a:latin typeface="+mn-lt"/>
                          <a:ea typeface="+mn-ea"/>
                          <a:cs typeface="+mn-cs"/>
                        </a:rPr>
                        <a:t>hyaluronic acid </a:t>
                      </a:r>
                      <a:r>
                        <a:rPr lang="en-US" sz="1800" kern="1200" dirty="0" smtClean="0">
                          <a:solidFill>
                            <a:schemeClr val="dk1"/>
                          </a:solidFill>
                          <a:effectLst/>
                          <a:latin typeface="+mn-lt"/>
                          <a:ea typeface="+mn-ea"/>
                          <a:cs typeface="+mn-cs"/>
                        </a:rPr>
                        <a:t>and is used to </a:t>
                      </a:r>
                      <a:r>
                        <a:rPr lang="en-US" sz="1800" b="1" kern="1200" dirty="0" smtClean="0">
                          <a:solidFill>
                            <a:srgbClr val="911011"/>
                          </a:solidFill>
                          <a:effectLst/>
                          <a:latin typeface="+mn-lt"/>
                          <a:ea typeface="+mn-ea"/>
                          <a:cs typeface="+mn-cs"/>
                        </a:rPr>
                        <a:t>estimate the rate of liver extracellular matrix metabolism </a:t>
                      </a:r>
                      <a:r>
                        <a:rPr lang="en-US" sz="1800" kern="1200" dirty="0" smtClean="0">
                          <a:solidFill>
                            <a:schemeClr val="dk1"/>
                          </a:solidFill>
                          <a:effectLst/>
                          <a:latin typeface="+mn-lt"/>
                          <a:ea typeface="+mn-ea"/>
                          <a:cs typeface="+mn-cs"/>
                        </a:rPr>
                        <a:t>reflecting the </a:t>
                      </a:r>
                      <a:endParaRPr lang="en-US" dirty="0" smtClean="0"/>
                    </a:p>
                    <a:p>
                      <a:r>
                        <a:rPr lang="en-US" sz="1800" kern="1200" dirty="0" smtClean="0">
                          <a:solidFill>
                            <a:schemeClr val="dk1"/>
                          </a:solidFill>
                          <a:effectLst/>
                          <a:latin typeface="+mn-lt"/>
                          <a:ea typeface="+mn-ea"/>
                          <a:cs typeface="+mn-cs"/>
                        </a:rPr>
                        <a:t>severity of liver fibrosis.</a:t>
                      </a:r>
                      <a:endParaRPr lang="en-US" dirty="0" smtClean="0"/>
                    </a:p>
                  </a:txBody>
                  <a:tcPr/>
                </a:tc>
              </a:tr>
              <a:tr h="7362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APRI</a:t>
                      </a:r>
                      <a:endParaRPr lang="en-US" dirty="0" smtClean="0"/>
                    </a:p>
                  </a:txBody>
                  <a:tcPr/>
                </a:tc>
                <a:tc>
                  <a:txBody>
                    <a:bodyPr/>
                    <a:lstStyle/>
                    <a:p>
                      <a:r>
                        <a:rPr lang="en-US" sz="1800" kern="1200" dirty="0" smtClean="0">
                          <a:solidFill>
                            <a:schemeClr val="dk1"/>
                          </a:solidFill>
                          <a:effectLst/>
                          <a:latin typeface="+mn-lt"/>
                          <a:ea typeface="+mn-ea"/>
                          <a:cs typeface="+mn-cs"/>
                        </a:rPr>
                        <a:t>AST-to-platelet ratio index</a:t>
                      </a:r>
                      <a:endParaRPr lang="en-US" dirty="0"/>
                    </a:p>
                  </a:txBody>
                  <a:tcPr/>
                </a:tc>
                <a:tc>
                  <a:txBody>
                    <a:bodyPr/>
                    <a:lstStyle/>
                    <a:p>
                      <a:r>
                        <a:rPr lang="en-US" sz="1800" kern="1200" dirty="0" smtClean="0">
                          <a:solidFill>
                            <a:schemeClr val="dk1"/>
                          </a:solidFill>
                          <a:effectLst/>
                          <a:latin typeface="+mn-lt"/>
                          <a:ea typeface="+mn-ea"/>
                          <a:cs typeface="+mn-cs"/>
                        </a:rPr>
                        <a:t>[AST level/AST (upper limit of normal AST range *</a:t>
                      </a:r>
                      <a:r>
                        <a:rPr lang="en-US" sz="1800" kern="1200" baseline="0" dirty="0" smtClean="0">
                          <a:solidFill>
                            <a:schemeClr val="dk1"/>
                          </a:solidFill>
                          <a:effectLst/>
                          <a:latin typeface="+mn-lt"/>
                          <a:ea typeface="+mn-ea"/>
                          <a:cs typeface="+mn-cs"/>
                        </a:rPr>
                        <a:t> </a:t>
                      </a:r>
                      <a:r>
                        <a:rPr lang="en-US" sz="1800" kern="1200" dirty="0" smtClean="0">
                          <a:solidFill>
                            <a:schemeClr val="dk1"/>
                          </a:solidFill>
                          <a:effectLst/>
                          <a:latin typeface="+mn-lt"/>
                          <a:ea typeface="+mn-ea"/>
                          <a:cs typeface="+mn-cs"/>
                        </a:rPr>
                        <a:t>100] divided by platelet count (10</a:t>
                      </a:r>
                      <a:r>
                        <a:rPr lang="en-US" sz="1800" kern="1200" baseline="30000" dirty="0" smtClean="0">
                          <a:solidFill>
                            <a:schemeClr val="dk1"/>
                          </a:solidFill>
                          <a:effectLst/>
                          <a:latin typeface="+mn-lt"/>
                          <a:ea typeface="+mn-ea"/>
                          <a:cs typeface="+mn-cs"/>
                        </a:rPr>
                        <a:t>9</a:t>
                      </a:r>
                      <a:r>
                        <a:rPr lang="en-US" sz="1800" kern="1200" dirty="0" smtClean="0">
                          <a:solidFill>
                            <a:schemeClr val="dk1"/>
                          </a:solidFill>
                          <a:effectLst/>
                          <a:latin typeface="+mn-lt"/>
                          <a:ea typeface="+mn-ea"/>
                          <a:cs typeface="+mn-cs"/>
                        </a:rPr>
                        <a:t>/L) </a:t>
                      </a:r>
                      <a:endParaRPr lang="en-US" dirty="0" smtClean="0"/>
                    </a:p>
                  </a:txBody>
                  <a:tcPr/>
                </a:tc>
              </a:tr>
            </a:tbl>
          </a:graphicData>
        </a:graphic>
      </p:graphicFrame>
    </p:spTree>
    <p:extLst>
      <p:ext uri="{BB962C8B-B14F-4D97-AF65-F5344CB8AC3E}">
        <p14:creationId xmlns:p14="http://schemas.microsoft.com/office/powerpoint/2010/main" val="2485707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FFEE858-F8EC-45F7-9B1B-DE675096F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013" y="927367"/>
            <a:ext cx="11648661" cy="5730423"/>
          </a:xfrm>
          <a:prstGeom prst="rect">
            <a:avLst/>
          </a:prstGeom>
        </p:spPr>
      </p:pic>
      <p:sp>
        <p:nvSpPr>
          <p:cNvPr id="9" name="TextBox 8">
            <a:extLst>
              <a:ext uri="{FF2B5EF4-FFF2-40B4-BE49-F238E27FC236}">
                <a16:creationId xmlns:a16="http://schemas.microsoft.com/office/drawing/2014/main" xmlns="" id="{266ECAF1-1881-4715-BFAF-C8E9F8F0F1BC}"/>
              </a:ext>
            </a:extLst>
          </p:cNvPr>
          <p:cNvSpPr txBox="1"/>
          <p:nvPr/>
        </p:nvSpPr>
        <p:spPr>
          <a:xfrm>
            <a:off x="2146853" y="305664"/>
            <a:ext cx="7712764" cy="400110"/>
          </a:xfrm>
          <a:prstGeom prst="rect">
            <a:avLst/>
          </a:prstGeom>
          <a:noFill/>
        </p:spPr>
        <p:txBody>
          <a:bodyPr wrap="square">
            <a:spAutoFit/>
          </a:bodyPr>
          <a:lstStyle/>
          <a:p>
            <a:r>
              <a:rPr lang="en-US" sz="2000" dirty="0">
                <a:solidFill>
                  <a:srgbClr val="911011"/>
                </a:solidFill>
              </a:rPr>
              <a:t>https://www.mdcalc.com/fibrosis-4-fib-4-index-liver-fibrosis</a:t>
            </a:r>
          </a:p>
        </p:txBody>
      </p:sp>
    </p:spTree>
    <p:extLst>
      <p:ext uri="{BB962C8B-B14F-4D97-AF65-F5344CB8AC3E}">
        <p14:creationId xmlns:p14="http://schemas.microsoft.com/office/powerpoint/2010/main" val="7369760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8CAF45B-283F-4DEA-AC43-9AD795A3E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3" y="1054723"/>
            <a:ext cx="11661913" cy="5702710"/>
          </a:xfrm>
          <a:prstGeom prst="rect">
            <a:avLst/>
          </a:prstGeom>
        </p:spPr>
      </p:pic>
      <p:sp>
        <p:nvSpPr>
          <p:cNvPr id="5" name="TextBox 4">
            <a:extLst>
              <a:ext uri="{FF2B5EF4-FFF2-40B4-BE49-F238E27FC236}">
                <a16:creationId xmlns:a16="http://schemas.microsoft.com/office/drawing/2014/main" xmlns="" id="{C7C2E6E2-D49B-4054-BB5B-85A3938837EC}"/>
              </a:ext>
            </a:extLst>
          </p:cNvPr>
          <p:cNvSpPr txBox="1"/>
          <p:nvPr/>
        </p:nvSpPr>
        <p:spPr>
          <a:xfrm>
            <a:off x="1404730" y="342131"/>
            <a:ext cx="10349947" cy="400110"/>
          </a:xfrm>
          <a:prstGeom prst="rect">
            <a:avLst/>
          </a:prstGeom>
          <a:noFill/>
        </p:spPr>
        <p:txBody>
          <a:bodyPr wrap="square">
            <a:spAutoFit/>
          </a:bodyPr>
          <a:lstStyle/>
          <a:p>
            <a:r>
              <a:rPr lang="en-US" sz="2000" dirty="0">
                <a:solidFill>
                  <a:srgbClr val="911011"/>
                </a:solidFill>
              </a:rPr>
              <a:t>https://www.mdcalc.com/nafld-non-alcoholic-fatty-liver-disease-fibrosis-score</a:t>
            </a:r>
          </a:p>
        </p:txBody>
      </p:sp>
    </p:spTree>
    <p:extLst>
      <p:ext uri="{BB962C8B-B14F-4D97-AF65-F5344CB8AC3E}">
        <p14:creationId xmlns:p14="http://schemas.microsoft.com/office/powerpoint/2010/main" val="18175405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NAFLD fibrosis score (NFS</a:t>
            </a:r>
            <a:r>
              <a:rPr lang="en-US" dirty="0" smtClean="0"/>
              <a:t>)</a:t>
            </a:r>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pPr lvl="1"/>
            <a:r>
              <a:rPr lang="en-US" dirty="0" smtClean="0"/>
              <a:t>a </a:t>
            </a:r>
            <a:r>
              <a:rPr lang="en-US" dirty="0"/>
              <a:t>liver score commonly used in hepatology </a:t>
            </a:r>
            <a:r>
              <a:rPr lang="en-US" dirty="0" smtClean="0"/>
              <a:t>clinics</a:t>
            </a:r>
          </a:p>
          <a:p>
            <a:pPr lvl="1"/>
            <a:endParaRPr lang="en-US" dirty="0" smtClean="0"/>
          </a:p>
          <a:p>
            <a:pPr lvl="1"/>
            <a:r>
              <a:rPr lang="en-US" dirty="0" smtClean="0"/>
              <a:t>may </a:t>
            </a:r>
            <a:r>
              <a:rPr lang="en-US" b="1" dirty="0">
                <a:solidFill>
                  <a:srgbClr val="911011"/>
                </a:solidFill>
              </a:rPr>
              <a:t>overestimate</a:t>
            </a:r>
            <a:r>
              <a:rPr lang="en-US" dirty="0"/>
              <a:t> in the primary care setting the prevalence of </a:t>
            </a:r>
            <a:r>
              <a:rPr lang="en-US" b="1" dirty="0"/>
              <a:t>advanced liver fibrosis</a:t>
            </a:r>
            <a:r>
              <a:rPr lang="en-US" dirty="0"/>
              <a:t> in persons with </a:t>
            </a:r>
            <a:r>
              <a:rPr lang="en-US" b="1" dirty="0"/>
              <a:t>obesity</a:t>
            </a:r>
            <a:r>
              <a:rPr lang="en-US" dirty="0" smtClean="0"/>
              <a:t>, </a:t>
            </a:r>
            <a:r>
              <a:rPr lang="en-US" dirty="0"/>
              <a:t>and in particular with </a:t>
            </a:r>
            <a:r>
              <a:rPr lang="en-US" b="1" dirty="0" smtClean="0"/>
              <a:t>T2D</a:t>
            </a:r>
          </a:p>
          <a:p>
            <a:pPr lvl="1"/>
            <a:endParaRPr lang="en-US" dirty="0" smtClean="0"/>
          </a:p>
          <a:p>
            <a:pPr lvl="1"/>
            <a:r>
              <a:rPr lang="en-US" dirty="0" smtClean="0"/>
              <a:t>therefore</a:t>
            </a:r>
            <a:r>
              <a:rPr lang="en-US" dirty="0"/>
              <a:t>, </a:t>
            </a:r>
            <a:r>
              <a:rPr lang="en-US" dirty="0">
                <a:solidFill>
                  <a:srgbClr val="911011"/>
                </a:solidFill>
              </a:rPr>
              <a:t>it should be avoided in this setting </a:t>
            </a:r>
          </a:p>
          <a:p>
            <a:pPr lvl="1"/>
            <a:endParaRPr lang="en-US" dirty="0"/>
          </a:p>
        </p:txBody>
      </p:sp>
      <p:sp>
        <p:nvSpPr>
          <p:cNvPr id="5" name="Text Placeholder 4"/>
          <p:cNvSpPr>
            <a:spLocks noGrp="1"/>
          </p:cNvSpPr>
          <p:nvPr>
            <p:ph type="body" sz="quarter" idx="3"/>
          </p:nvPr>
        </p:nvSpPr>
        <p:spPr>
          <a:xfrm>
            <a:off x="1097280" y="5524165"/>
            <a:ext cx="10058400" cy="736282"/>
          </a:xfrm>
        </p:spPr>
        <p:txBody>
          <a:bodyPr>
            <a:normAutofit/>
          </a:bodyPr>
          <a:lstStyle/>
          <a:p>
            <a:r>
              <a:rPr lang="en-US" dirty="0" smtClean="0"/>
              <a:t>J </a:t>
            </a:r>
            <a:r>
              <a:rPr lang="en-US" dirty="0" err="1" smtClean="0"/>
              <a:t>Clin</a:t>
            </a:r>
            <a:r>
              <a:rPr lang="en-US" dirty="0" smtClean="0"/>
              <a:t> </a:t>
            </a:r>
            <a:r>
              <a:rPr lang="en-US" dirty="0" err="1" smtClean="0"/>
              <a:t>Endocrinol</a:t>
            </a:r>
            <a:r>
              <a:rPr lang="en-US" dirty="0" smtClean="0"/>
              <a:t> </a:t>
            </a:r>
            <a:r>
              <a:rPr lang="en-US" dirty="0" err="1" smtClean="0"/>
              <a:t>Metab</a:t>
            </a:r>
            <a:r>
              <a:rPr lang="en-US" dirty="0" smtClean="0"/>
              <a:t>. 2021:dgab933. </a:t>
            </a:r>
            <a:endParaRPr lang="en-US" dirty="0"/>
          </a:p>
        </p:txBody>
      </p:sp>
    </p:spTree>
    <p:extLst>
      <p:ext uri="{BB962C8B-B14F-4D97-AF65-F5344CB8AC3E}">
        <p14:creationId xmlns:p14="http://schemas.microsoft.com/office/powerpoint/2010/main" val="1153158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543D14A-29CF-462B-866C-72722AE49677}"/>
              </a:ext>
            </a:extLst>
          </p:cNvPr>
          <p:cNvPicPr>
            <a:picLocks noChangeAspect="1"/>
          </p:cNvPicPr>
          <p:nvPr/>
        </p:nvPicPr>
        <p:blipFill>
          <a:blip r:embed="rId2"/>
          <a:stretch>
            <a:fillRect/>
          </a:stretch>
        </p:blipFill>
        <p:spPr>
          <a:xfrm>
            <a:off x="914399" y="991629"/>
            <a:ext cx="9727096" cy="4863547"/>
          </a:xfrm>
          <a:prstGeom prst="rect">
            <a:avLst/>
          </a:prstGeom>
        </p:spPr>
      </p:pic>
      <p:sp>
        <p:nvSpPr>
          <p:cNvPr id="4" name="TextBox 3">
            <a:extLst>
              <a:ext uri="{FF2B5EF4-FFF2-40B4-BE49-F238E27FC236}">
                <a16:creationId xmlns:a16="http://schemas.microsoft.com/office/drawing/2014/main" xmlns="" id="{74BA9CD9-5A27-4709-83D0-53153CBB6287}"/>
              </a:ext>
            </a:extLst>
          </p:cNvPr>
          <p:cNvSpPr txBox="1"/>
          <p:nvPr/>
        </p:nvSpPr>
        <p:spPr>
          <a:xfrm>
            <a:off x="1927496" y="255181"/>
            <a:ext cx="7984434" cy="646331"/>
          </a:xfrm>
          <a:prstGeom prst="rect">
            <a:avLst/>
          </a:prstGeom>
          <a:noFill/>
        </p:spPr>
        <p:txBody>
          <a:bodyPr wrap="square">
            <a:spAutoFit/>
          </a:bodyPr>
          <a:lstStyle/>
          <a:p>
            <a:pPr algn="ctr"/>
            <a:r>
              <a:rPr lang="en-US" sz="3600" b="1" dirty="0" smtClean="0">
                <a:latin typeface="Times New Roman" charset="0"/>
                <a:ea typeface="Times New Roman" charset="0"/>
                <a:cs typeface="Times New Roman" charset="0"/>
              </a:rPr>
              <a:t>Fibrosis grade </a:t>
            </a:r>
            <a:endParaRPr lang="en-US" sz="36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19918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669473" y="328328"/>
            <a:ext cx="6914014" cy="5195837"/>
          </a:xfrm>
        </p:spPr>
      </p:pic>
      <p:sp>
        <p:nvSpPr>
          <p:cNvPr id="5" name="Text Placeholder 4"/>
          <p:cNvSpPr>
            <a:spLocks noGrp="1"/>
          </p:cNvSpPr>
          <p:nvPr>
            <p:ph type="body" sz="quarter" idx="3"/>
          </p:nvPr>
        </p:nvSpPr>
        <p:spPr>
          <a:xfrm>
            <a:off x="1097280" y="5524165"/>
            <a:ext cx="10058400" cy="736282"/>
          </a:xfrm>
        </p:spPr>
        <p:txBody>
          <a:bodyPr>
            <a:normAutofit/>
          </a:bodyPr>
          <a:lstStyle/>
          <a:p>
            <a:r>
              <a:rPr lang="en-US" dirty="0" smtClean="0"/>
              <a:t>J </a:t>
            </a:r>
            <a:r>
              <a:rPr lang="en-US" dirty="0" err="1" smtClean="0"/>
              <a:t>Clin</a:t>
            </a:r>
            <a:r>
              <a:rPr lang="en-US" dirty="0" smtClean="0"/>
              <a:t> </a:t>
            </a:r>
            <a:r>
              <a:rPr lang="en-US" dirty="0" err="1" smtClean="0"/>
              <a:t>Endocrinol</a:t>
            </a:r>
            <a:r>
              <a:rPr lang="en-US" dirty="0" smtClean="0"/>
              <a:t> </a:t>
            </a:r>
            <a:r>
              <a:rPr lang="en-US" dirty="0" err="1" smtClean="0"/>
              <a:t>Metab</a:t>
            </a:r>
            <a:r>
              <a:rPr lang="en-US" dirty="0" smtClean="0"/>
              <a:t>. 2021:dgab933. </a:t>
            </a:r>
            <a:endParaRPr lang="en-US" dirty="0"/>
          </a:p>
        </p:txBody>
      </p:sp>
      <p:sp>
        <p:nvSpPr>
          <p:cNvPr id="6" name="Donut 5"/>
          <p:cNvSpPr/>
          <p:nvPr/>
        </p:nvSpPr>
        <p:spPr>
          <a:xfrm>
            <a:off x="7546639" y="4231757"/>
            <a:ext cx="1881963" cy="382772"/>
          </a:xfrm>
          <a:prstGeom prst="donut">
            <a:avLst>
              <a:gd name="adj" fmla="val 2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6126480" y="4599898"/>
            <a:ext cx="1881963" cy="333609"/>
          </a:xfrm>
          <a:prstGeom prst="donut">
            <a:avLst>
              <a:gd name="adj" fmla="val 2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164397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530549" y="145449"/>
            <a:ext cx="7167391" cy="5386300"/>
          </a:xfrm>
        </p:spPr>
      </p:pic>
      <p:sp>
        <p:nvSpPr>
          <p:cNvPr id="5" name="Text Placeholder 4"/>
          <p:cNvSpPr>
            <a:spLocks noGrp="1"/>
          </p:cNvSpPr>
          <p:nvPr>
            <p:ph type="body" sz="quarter" idx="3"/>
          </p:nvPr>
        </p:nvSpPr>
        <p:spPr>
          <a:xfrm>
            <a:off x="1097280" y="5524165"/>
            <a:ext cx="10058400" cy="736282"/>
          </a:xfrm>
        </p:spPr>
        <p:txBody>
          <a:bodyPr>
            <a:normAutofit/>
          </a:bodyPr>
          <a:lstStyle/>
          <a:p>
            <a:r>
              <a:rPr lang="en-US" dirty="0" smtClean="0"/>
              <a:t>J </a:t>
            </a:r>
            <a:r>
              <a:rPr lang="en-US" dirty="0" err="1" smtClean="0"/>
              <a:t>Clin</a:t>
            </a:r>
            <a:r>
              <a:rPr lang="en-US" dirty="0" smtClean="0"/>
              <a:t> </a:t>
            </a:r>
            <a:r>
              <a:rPr lang="en-US" dirty="0" err="1" smtClean="0"/>
              <a:t>Endocrinol</a:t>
            </a:r>
            <a:r>
              <a:rPr lang="en-US" dirty="0" smtClean="0"/>
              <a:t> </a:t>
            </a:r>
            <a:r>
              <a:rPr lang="en-US" dirty="0" err="1" smtClean="0"/>
              <a:t>Metab</a:t>
            </a:r>
            <a:r>
              <a:rPr lang="en-US" dirty="0" smtClean="0"/>
              <a:t>. 2021:dgab933. </a:t>
            </a:r>
            <a:endParaRPr lang="en-US" dirty="0"/>
          </a:p>
        </p:txBody>
      </p:sp>
      <p:pic>
        <p:nvPicPr>
          <p:cNvPr id="6"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530549" y="137865"/>
            <a:ext cx="7167391" cy="5386300"/>
          </a:xfrm>
        </p:spPr>
      </p:pic>
      <p:sp>
        <p:nvSpPr>
          <p:cNvPr id="7" name="Donut 6"/>
          <p:cNvSpPr/>
          <p:nvPr/>
        </p:nvSpPr>
        <p:spPr>
          <a:xfrm>
            <a:off x="7603866" y="4157329"/>
            <a:ext cx="1881963" cy="382772"/>
          </a:xfrm>
          <a:prstGeom prst="donut">
            <a:avLst>
              <a:gd name="adj" fmla="val 2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6126480" y="4547685"/>
            <a:ext cx="1881963" cy="382772"/>
          </a:xfrm>
          <a:prstGeom prst="donut">
            <a:avLst>
              <a:gd name="adj" fmla="val 2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4441932" y="5074548"/>
            <a:ext cx="1881963" cy="382772"/>
          </a:xfrm>
          <a:prstGeom prst="donut">
            <a:avLst>
              <a:gd name="adj" fmla="val 2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708082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NAFLD fibrosis score (NFS</a:t>
            </a:r>
            <a:r>
              <a:rPr lang="en-US" dirty="0" smtClean="0"/>
              <a:t>)</a:t>
            </a:r>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pPr lvl="1"/>
            <a:endParaRPr lang="en-US" dirty="0" smtClean="0"/>
          </a:p>
          <a:p>
            <a:pPr lvl="1"/>
            <a:r>
              <a:rPr lang="en-US" dirty="0" smtClean="0"/>
              <a:t>The </a:t>
            </a:r>
            <a:r>
              <a:rPr lang="en-US" dirty="0"/>
              <a:t>widely used </a:t>
            </a:r>
            <a:r>
              <a:rPr lang="en-US" dirty="0">
                <a:solidFill>
                  <a:srgbClr val="911011"/>
                </a:solidFill>
              </a:rPr>
              <a:t>NFS loses specificity in obese individuals</a:t>
            </a:r>
            <a:r>
              <a:rPr lang="en-US" dirty="0"/>
              <a:t>, which may be corrected with BMI-adjusted cutoffs.</a:t>
            </a:r>
          </a:p>
          <a:p>
            <a:pPr lvl="1"/>
            <a:endParaRPr lang="en-US" dirty="0"/>
          </a:p>
        </p:txBody>
      </p:sp>
      <p:sp>
        <p:nvSpPr>
          <p:cNvPr id="5" name="Text Placeholder 4"/>
          <p:cNvSpPr>
            <a:spLocks noGrp="1"/>
          </p:cNvSpPr>
          <p:nvPr>
            <p:ph type="body" sz="quarter" idx="3"/>
          </p:nvPr>
        </p:nvSpPr>
        <p:spPr>
          <a:xfrm>
            <a:off x="1097280" y="5524165"/>
            <a:ext cx="10058400" cy="736282"/>
          </a:xfrm>
        </p:spPr>
        <p:txBody>
          <a:bodyPr>
            <a:normAutofit/>
          </a:bodyPr>
          <a:lstStyle/>
          <a:p>
            <a:r>
              <a:rPr lang="en-US" dirty="0" smtClean="0"/>
              <a:t>J </a:t>
            </a:r>
            <a:r>
              <a:rPr lang="en-US" dirty="0" err="1" smtClean="0"/>
              <a:t>Clin</a:t>
            </a:r>
            <a:r>
              <a:rPr lang="en-US" dirty="0" smtClean="0"/>
              <a:t> </a:t>
            </a:r>
            <a:r>
              <a:rPr lang="en-US" dirty="0" err="1" smtClean="0"/>
              <a:t>Endocrinol</a:t>
            </a:r>
            <a:r>
              <a:rPr lang="en-US" dirty="0" smtClean="0"/>
              <a:t> </a:t>
            </a:r>
            <a:r>
              <a:rPr lang="en-US" dirty="0" err="1" smtClean="0"/>
              <a:t>Metab</a:t>
            </a:r>
            <a:r>
              <a:rPr lang="en-US" dirty="0" smtClean="0"/>
              <a:t>. 2021:dgab933. </a:t>
            </a:r>
            <a:endParaRPr lang="en-US" dirty="0"/>
          </a:p>
        </p:txBody>
      </p:sp>
    </p:spTree>
    <p:extLst>
      <p:ext uri="{BB962C8B-B14F-4D97-AF65-F5344CB8AC3E}">
        <p14:creationId xmlns:p14="http://schemas.microsoft.com/office/powerpoint/2010/main" val="13732369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 Placeholder 4"/>
          <p:cNvSpPr>
            <a:spLocks noGrp="1"/>
          </p:cNvSpPr>
          <p:nvPr>
            <p:ph type="body" sz="quarter" idx="3"/>
          </p:nvPr>
        </p:nvSpPr>
        <p:spPr>
          <a:xfrm>
            <a:off x="7891485" y="6858000"/>
            <a:ext cx="10058400" cy="736282"/>
          </a:xfrm>
        </p:spPr>
        <p:txBody>
          <a:bodyPr>
            <a:normAutofit/>
          </a:bodyPr>
          <a:lstStyle/>
          <a:p>
            <a:r>
              <a:rPr lang="en-US" dirty="0">
                <a:solidFill>
                  <a:schemeClr val="bg1"/>
                </a:solidFill>
              </a:rPr>
              <a:t>Endocrine Practice 28 (2022) 528e562 </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84655" y="0"/>
            <a:ext cx="10434712" cy="6858000"/>
          </a:xfrm>
        </p:spPr>
      </p:pic>
    </p:spTree>
    <p:extLst>
      <p:ext uri="{BB962C8B-B14F-4D97-AF65-F5344CB8AC3E}">
        <p14:creationId xmlns:p14="http://schemas.microsoft.com/office/powerpoint/2010/main" val="1480472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of blood panels</a:t>
            </a:r>
            <a:endParaRPr lang="en-US" dirty="0"/>
          </a:p>
        </p:txBody>
      </p:sp>
      <p:sp>
        <p:nvSpPr>
          <p:cNvPr id="4" name="Content Placeholder 3"/>
          <p:cNvSpPr>
            <a:spLocks noGrp="1"/>
          </p:cNvSpPr>
          <p:nvPr>
            <p:ph sz="half" idx="2"/>
          </p:nvPr>
        </p:nvSpPr>
        <p:spPr>
          <a:xfrm>
            <a:off x="1097280" y="1865067"/>
            <a:ext cx="10058400" cy="3531391"/>
          </a:xfrm>
        </p:spPr>
        <p:txBody>
          <a:bodyPr>
            <a:normAutofit lnSpcReduction="10000"/>
          </a:bodyPr>
          <a:lstStyle/>
          <a:p>
            <a:r>
              <a:rPr lang="en-US" dirty="0" smtClean="0"/>
              <a:t>Have </a:t>
            </a:r>
            <a:r>
              <a:rPr lang="en-US" dirty="0"/>
              <a:t>a </a:t>
            </a:r>
            <a:r>
              <a:rPr lang="en-US" dirty="0">
                <a:solidFill>
                  <a:srgbClr val="911011"/>
                </a:solidFill>
              </a:rPr>
              <a:t>good specificity </a:t>
            </a:r>
            <a:r>
              <a:rPr lang="en-US" dirty="0"/>
              <a:t>and </a:t>
            </a:r>
            <a:r>
              <a:rPr lang="en-US" dirty="0">
                <a:solidFill>
                  <a:srgbClr val="911011"/>
                </a:solidFill>
              </a:rPr>
              <a:t>negative predictive value (NPV</a:t>
            </a:r>
            <a:r>
              <a:rPr lang="en-US" dirty="0"/>
              <a:t>) that allow the clinician to </a:t>
            </a:r>
            <a:r>
              <a:rPr lang="en-US" dirty="0">
                <a:solidFill>
                  <a:srgbClr val="911011"/>
                </a:solidFill>
              </a:rPr>
              <a:t>rule out advanced fibrosis </a:t>
            </a:r>
            <a:r>
              <a:rPr lang="en-US" dirty="0"/>
              <a:t>and use this as a rule-out test</a:t>
            </a:r>
            <a:r>
              <a:rPr lang="en-US" dirty="0" smtClean="0"/>
              <a:t>.</a:t>
            </a:r>
          </a:p>
          <a:p>
            <a:endParaRPr lang="en-US" sz="800" dirty="0"/>
          </a:p>
          <a:p>
            <a:r>
              <a:rPr lang="en-US" dirty="0" smtClean="0"/>
              <a:t>They </a:t>
            </a:r>
            <a:r>
              <a:rPr lang="en-US" dirty="0">
                <a:solidFill>
                  <a:srgbClr val="911011"/>
                </a:solidFill>
              </a:rPr>
              <a:t>lack adequate sensitivity </a:t>
            </a:r>
            <a:r>
              <a:rPr lang="en-US" dirty="0"/>
              <a:t>and </a:t>
            </a:r>
            <a:r>
              <a:rPr lang="en-US" dirty="0">
                <a:solidFill>
                  <a:srgbClr val="911011"/>
                </a:solidFill>
              </a:rPr>
              <a:t>positive predictive value (PPV</a:t>
            </a:r>
            <a:r>
              <a:rPr lang="en-US" dirty="0"/>
              <a:t>) to </a:t>
            </a:r>
            <a:r>
              <a:rPr lang="en-US" dirty="0">
                <a:solidFill>
                  <a:srgbClr val="911011"/>
                </a:solidFill>
              </a:rPr>
              <a:t>establish the presence of advanced fibrosis</a:t>
            </a:r>
            <a:r>
              <a:rPr lang="en-US" dirty="0"/>
              <a:t>; </a:t>
            </a:r>
            <a:endParaRPr lang="en-US" dirty="0" smtClean="0"/>
          </a:p>
          <a:p>
            <a:endParaRPr lang="en-US" dirty="0"/>
          </a:p>
          <a:p>
            <a:r>
              <a:rPr lang="en-US" dirty="0" smtClean="0"/>
              <a:t>Several </a:t>
            </a:r>
            <a:r>
              <a:rPr lang="en-US" dirty="0"/>
              <a:t>individuals fall in the “indeterminate-risk” group </a:t>
            </a:r>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0104" y="5209008"/>
            <a:ext cx="4813564" cy="1536036"/>
          </a:xfrm>
          <a:prstGeom prst="rect">
            <a:avLst/>
          </a:prstGeom>
        </p:spPr>
      </p:pic>
    </p:spTree>
    <p:extLst>
      <p:ext uri="{BB962C8B-B14F-4D97-AF65-F5344CB8AC3E}">
        <p14:creationId xmlns:p14="http://schemas.microsoft.com/office/powerpoint/2010/main" val="7346944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 Placeholder 4"/>
          <p:cNvSpPr>
            <a:spLocks noGrp="1"/>
          </p:cNvSpPr>
          <p:nvPr>
            <p:ph type="body" sz="quarter" idx="3"/>
          </p:nvPr>
        </p:nvSpPr>
        <p:spPr>
          <a:xfrm>
            <a:off x="1097280" y="5524165"/>
            <a:ext cx="10058400" cy="736282"/>
          </a:xfrm>
        </p:spPr>
        <p:txBody>
          <a:bodyPr>
            <a:normAutofit/>
          </a:bodyPr>
          <a:lstStyle/>
          <a:p>
            <a:r>
              <a:rPr lang="en-US" dirty="0" smtClean="0"/>
              <a:t>J </a:t>
            </a:r>
            <a:r>
              <a:rPr lang="en-US" dirty="0" err="1" smtClean="0"/>
              <a:t>Clin</a:t>
            </a:r>
            <a:r>
              <a:rPr lang="en-US" dirty="0" smtClean="0"/>
              <a:t> </a:t>
            </a:r>
            <a:r>
              <a:rPr lang="en-US" dirty="0" err="1" smtClean="0"/>
              <a:t>Endocrinol</a:t>
            </a:r>
            <a:r>
              <a:rPr lang="en-US" dirty="0" smtClean="0"/>
              <a:t> </a:t>
            </a:r>
            <a:r>
              <a:rPr lang="en-US" dirty="0" err="1" smtClean="0"/>
              <a:t>Metab</a:t>
            </a:r>
            <a:r>
              <a:rPr lang="en-US" dirty="0" smtClean="0"/>
              <a:t>. 2021:dgab933. </a:t>
            </a:r>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99251" y="1468442"/>
            <a:ext cx="10184566" cy="5722610"/>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66" y="40213"/>
            <a:ext cx="10304751" cy="1428229"/>
          </a:xfrm>
          <a:prstGeom prst="rect">
            <a:avLst/>
          </a:prstGeom>
        </p:spPr>
      </p:pic>
      <p:sp>
        <p:nvSpPr>
          <p:cNvPr id="11" name="Frame 10"/>
          <p:cNvSpPr/>
          <p:nvPr/>
        </p:nvSpPr>
        <p:spPr>
          <a:xfrm>
            <a:off x="4901609" y="595423"/>
            <a:ext cx="2147777" cy="5665024"/>
          </a:xfrm>
          <a:prstGeom prst="frame">
            <a:avLst>
              <a:gd name="adj1" fmla="val 29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024697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 </a:t>
            </a:r>
            <a:r>
              <a:rPr lang="en-US" dirty="0" smtClean="0"/>
              <a:t>2022</a:t>
            </a:r>
            <a:endParaRPr lang="en-US" dirty="0"/>
          </a:p>
        </p:txBody>
      </p:sp>
      <p:sp>
        <p:nvSpPr>
          <p:cNvPr id="3" name="Text Placeholder 2"/>
          <p:cNvSpPr>
            <a:spLocks noGrp="1"/>
          </p:cNvSpPr>
          <p:nvPr>
            <p:ph type="body" idx="1"/>
          </p:nvPr>
        </p:nvSpPr>
        <p:spPr>
          <a:xfrm>
            <a:off x="7763551" y="5799439"/>
            <a:ext cx="4937760" cy="736282"/>
          </a:xfrm>
        </p:spPr>
        <p:txBody>
          <a:bodyPr>
            <a:normAutofit/>
          </a:bodyPr>
          <a:lstStyle/>
          <a:p>
            <a:endParaRPr lang="en-US" sz="2800" dirty="0"/>
          </a:p>
        </p:txBody>
      </p:sp>
      <p:sp>
        <p:nvSpPr>
          <p:cNvPr id="4" name="Content Placeholder 3"/>
          <p:cNvSpPr>
            <a:spLocks noGrp="1"/>
          </p:cNvSpPr>
          <p:nvPr>
            <p:ph sz="half" idx="2"/>
          </p:nvPr>
        </p:nvSpPr>
        <p:spPr>
          <a:xfrm>
            <a:off x="1097280" y="2359742"/>
            <a:ext cx="10058400" cy="3600792"/>
          </a:xfrm>
        </p:spPr>
        <p:txBody>
          <a:bodyPr/>
          <a:lstStyle/>
          <a:p>
            <a:r>
              <a:rPr lang="en-US" dirty="0"/>
              <a:t>Noninvasive tests, such as </a:t>
            </a:r>
            <a:r>
              <a:rPr lang="en-US" dirty="0">
                <a:solidFill>
                  <a:srgbClr val="911011"/>
                </a:solidFill>
              </a:rPr>
              <a:t>elastography</a:t>
            </a:r>
            <a:r>
              <a:rPr lang="en-US" dirty="0"/>
              <a:t> or </a:t>
            </a:r>
            <a:r>
              <a:rPr lang="en-US" dirty="0">
                <a:solidFill>
                  <a:srgbClr val="911011"/>
                </a:solidFill>
              </a:rPr>
              <a:t>fibrosis </a:t>
            </a:r>
            <a:r>
              <a:rPr lang="en-US" dirty="0" smtClean="0">
                <a:solidFill>
                  <a:srgbClr val="911011"/>
                </a:solidFill>
              </a:rPr>
              <a:t>biomarkers</a:t>
            </a:r>
            <a:r>
              <a:rPr lang="en-US" dirty="0"/>
              <a:t>, may be used to </a:t>
            </a:r>
            <a:r>
              <a:rPr lang="en-US" b="1" dirty="0"/>
              <a:t>assess risk of fibrosis, </a:t>
            </a:r>
            <a:endParaRPr lang="en-US" b="1" dirty="0" smtClean="0"/>
          </a:p>
          <a:p>
            <a:endParaRPr lang="en-US" b="1" dirty="0" smtClean="0"/>
          </a:p>
          <a:p>
            <a:r>
              <a:rPr lang="en-US" dirty="0" smtClean="0"/>
              <a:t>referral </a:t>
            </a:r>
            <a:r>
              <a:rPr lang="en-US" dirty="0"/>
              <a:t>to a liver specialist and </a:t>
            </a:r>
            <a:r>
              <a:rPr lang="en-US" dirty="0">
                <a:solidFill>
                  <a:srgbClr val="911011"/>
                </a:solidFill>
              </a:rPr>
              <a:t>liver biopsy </a:t>
            </a:r>
            <a:r>
              <a:rPr lang="en-US" dirty="0"/>
              <a:t>may be required for </a:t>
            </a:r>
            <a:r>
              <a:rPr lang="en-US" b="1" dirty="0"/>
              <a:t>definitive diagnosis </a:t>
            </a:r>
          </a:p>
          <a:p>
            <a:endParaRPr lang="en-US" dirty="0"/>
          </a:p>
        </p:txBody>
      </p:sp>
    </p:spTree>
    <p:extLst>
      <p:ext uri="{BB962C8B-B14F-4D97-AF65-F5344CB8AC3E}">
        <p14:creationId xmlns:p14="http://schemas.microsoft.com/office/powerpoint/2010/main" val="16728482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7280" y="433500"/>
            <a:ext cx="10058400" cy="2579076"/>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5867" y="3316184"/>
            <a:ext cx="6316133" cy="3541816"/>
          </a:xfrm>
          <a:prstGeom prst="rect">
            <a:avLst/>
          </a:prstGeom>
        </p:spPr>
      </p:pic>
    </p:spTree>
    <p:extLst>
      <p:ext uri="{BB962C8B-B14F-4D97-AF65-F5344CB8AC3E}">
        <p14:creationId xmlns:p14="http://schemas.microsoft.com/office/powerpoint/2010/main" val="223753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7279" y="0"/>
            <a:ext cx="9454154" cy="6167482"/>
          </a:xfrm>
        </p:spPr>
      </p:pic>
      <p:sp>
        <p:nvSpPr>
          <p:cNvPr id="5" name="Text Placeholder 4"/>
          <p:cNvSpPr>
            <a:spLocks noGrp="1"/>
          </p:cNvSpPr>
          <p:nvPr>
            <p:ph type="body" sz="quarter" idx="3"/>
          </p:nvPr>
        </p:nvSpPr>
        <p:spPr>
          <a:xfrm>
            <a:off x="1097279" y="6121718"/>
            <a:ext cx="10058400" cy="736282"/>
          </a:xfrm>
        </p:spPr>
        <p:txBody>
          <a:bodyPr>
            <a:normAutofit/>
          </a:bodyPr>
          <a:lstStyle/>
          <a:p>
            <a:r>
              <a:rPr lang="en-US" dirty="0">
                <a:solidFill>
                  <a:schemeClr val="bg1"/>
                </a:solidFill>
              </a:rPr>
              <a:t>Endocrine Practice 28 (2022) 528e562 </a:t>
            </a:r>
          </a:p>
        </p:txBody>
      </p:sp>
    </p:spTree>
    <p:extLst>
      <p:ext uri="{BB962C8B-B14F-4D97-AF65-F5344CB8AC3E}">
        <p14:creationId xmlns:p14="http://schemas.microsoft.com/office/powerpoint/2010/main" val="118034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62FCB-D523-4A73-8A2E-27A57F950FA9}"/>
              </a:ext>
            </a:extLst>
          </p:cNvPr>
          <p:cNvSpPr>
            <a:spLocks noGrp="1"/>
          </p:cNvSpPr>
          <p:nvPr>
            <p:ph type="title"/>
          </p:nvPr>
        </p:nvSpPr>
        <p:spPr>
          <a:xfrm>
            <a:off x="288073" y="163701"/>
            <a:ext cx="11400503" cy="1325563"/>
          </a:xfrm>
        </p:spPr>
        <p:txBody>
          <a:bodyPr>
            <a:normAutofit/>
          </a:bodyPr>
          <a:lstStyle/>
          <a:p>
            <a:r>
              <a:rPr lang="en-US" sz="4000" b="1" u="none" strike="noStrike" baseline="0" dirty="0">
                <a:latin typeface="Times New Roman" charset="0"/>
                <a:ea typeface="Times New Roman" charset="0"/>
                <a:cs typeface="Times New Roman" charset="0"/>
              </a:rPr>
              <a:t>Vibration-controlled transient </a:t>
            </a:r>
            <a:r>
              <a:rPr lang="en-US" sz="4000" b="1" u="none" strike="noStrike" baseline="0" dirty="0" smtClean="0">
                <a:latin typeface="Times New Roman" charset="0"/>
                <a:ea typeface="Times New Roman" charset="0"/>
                <a:cs typeface="Times New Roman" charset="0"/>
              </a:rPr>
              <a:t>elastography</a:t>
            </a:r>
            <a:r>
              <a:rPr lang="en-US" sz="4000" b="1" u="none" strike="noStrike" dirty="0" smtClean="0">
                <a:latin typeface="Times New Roman" charset="0"/>
                <a:ea typeface="Times New Roman" charset="0"/>
                <a:cs typeface="Times New Roman" charset="0"/>
              </a:rPr>
              <a:t> </a:t>
            </a:r>
            <a:r>
              <a:rPr lang="en-US" sz="4000" b="1" u="none" strike="noStrike" baseline="0" dirty="0" smtClean="0">
                <a:latin typeface="Times New Roman" charset="0"/>
                <a:ea typeface="Times New Roman" charset="0"/>
                <a:cs typeface="Times New Roman" charset="0"/>
              </a:rPr>
              <a:t>(VCTE)</a:t>
            </a:r>
            <a:endParaRPr lang="en-US" sz="4000" b="1" dirty="0">
              <a:latin typeface="Times New Roman" charset="0"/>
              <a:ea typeface="Times New Roman" charset="0"/>
              <a:cs typeface="Times New Roman" charset="0"/>
            </a:endParaRPr>
          </a:p>
        </p:txBody>
      </p:sp>
      <p:sp>
        <p:nvSpPr>
          <p:cNvPr id="3" name="Content Placeholder 2">
            <a:extLst>
              <a:ext uri="{FF2B5EF4-FFF2-40B4-BE49-F238E27FC236}">
                <a16:creationId xmlns:a16="http://schemas.microsoft.com/office/drawing/2014/main" xmlns="" id="{29A97113-B9B0-4CB8-A04A-63E6828AA3BB}"/>
              </a:ext>
            </a:extLst>
          </p:cNvPr>
          <p:cNvSpPr>
            <a:spLocks noGrp="1"/>
          </p:cNvSpPr>
          <p:nvPr>
            <p:ph idx="1"/>
          </p:nvPr>
        </p:nvSpPr>
        <p:spPr>
          <a:xfrm>
            <a:off x="622851" y="2101781"/>
            <a:ext cx="10730948" cy="4351338"/>
          </a:xfrm>
        </p:spPr>
        <p:txBody>
          <a:bodyPr>
            <a:normAutofit lnSpcReduction="10000"/>
          </a:bodyPr>
          <a:lstStyle/>
          <a:p>
            <a:pPr>
              <a:buFont typeface="Wingdings" panose="05000000000000000000" pitchFamily="2" charset="2"/>
              <a:buChar char="§"/>
            </a:pPr>
            <a:r>
              <a:rPr lang="en-US" sz="2800" b="1" dirty="0" smtClean="0">
                <a:solidFill>
                  <a:srgbClr val="911011"/>
                </a:solidFill>
                <a:latin typeface="AdvTT08640291"/>
              </a:rPr>
              <a:t>LSM </a:t>
            </a:r>
            <a:r>
              <a:rPr lang="en-US" sz="2800" dirty="0">
                <a:solidFill>
                  <a:schemeClr val="tx1"/>
                </a:solidFill>
                <a:latin typeface="AdvTT08640291"/>
              </a:rPr>
              <a:t>(liver stiffness measurement):</a:t>
            </a:r>
          </a:p>
          <a:p>
            <a:pPr marL="961200" indent="-457200">
              <a:buFont typeface="Courier New" charset="0"/>
              <a:buChar char="o"/>
            </a:pPr>
            <a:r>
              <a:rPr lang="en-US" sz="2800" dirty="0">
                <a:solidFill>
                  <a:schemeClr val="tx1"/>
                </a:solidFill>
                <a:latin typeface="AdvTT08640291"/>
              </a:rPr>
              <a:t>a marker of </a:t>
            </a:r>
            <a:r>
              <a:rPr lang="en-US" sz="2800" dirty="0">
                <a:solidFill>
                  <a:srgbClr val="911011"/>
                </a:solidFill>
                <a:latin typeface="AdvTT08640291"/>
              </a:rPr>
              <a:t>hepatic fibrosis. </a:t>
            </a:r>
          </a:p>
          <a:p>
            <a:pPr marL="961200" indent="-457200">
              <a:buFont typeface="Courier New" charset="0"/>
              <a:buChar char="o"/>
            </a:pPr>
            <a:r>
              <a:rPr lang="en-US" sz="2800" dirty="0">
                <a:solidFill>
                  <a:schemeClr val="tx1"/>
                </a:solidFill>
                <a:latin typeface="AdvTT08640291"/>
              </a:rPr>
              <a:t>Measures the speed of a mechanically generated shear wave across the </a:t>
            </a:r>
            <a:r>
              <a:rPr lang="en-US" sz="2800" dirty="0" smtClean="0">
                <a:solidFill>
                  <a:schemeClr val="tx1"/>
                </a:solidFill>
                <a:latin typeface="AdvTT08640291"/>
              </a:rPr>
              <a:t>liver</a:t>
            </a:r>
          </a:p>
          <a:p>
            <a:pPr marL="961200" indent="-457200">
              <a:buFont typeface="Courier New" charset="0"/>
              <a:buChar char="o"/>
            </a:pPr>
            <a:endParaRPr lang="en-US" sz="2800" dirty="0">
              <a:solidFill>
                <a:schemeClr val="tx1"/>
              </a:solidFill>
              <a:latin typeface="AdvTT08640291"/>
            </a:endParaRPr>
          </a:p>
          <a:p>
            <a:pPr>
              <a:buFont typeface="Wingdings" panose="05000000000000000000" pitchFamily="2" charset="2"/>
              <a:buChar char="§"/>
            </a:pPr>
            <a:r>
              <a:rPr lang="en-US" sz="2800" b="0" i="0" u="none" strike="noStrike" baseline="0" dirty="0">
                <a:solidFill>
                  <a:schemeClr val="tx1"/>
                </a:solidFill>
                <a:latin typeface="AdvTT08640291"/>
              </a:rPr>
              <a:t> </a:t>
            </a:r>
            <a:r>
              <a:rPr lang="en-US" sz="2800" b="1" dirty="0">
                <a:solidFill>
                  <a:srgbClr val="911011"/>
                </a:solidFill>
                <a:latin typeface="AdvTT08640291"/>
              </a:rPr>
              <a:t>CAP </a:t>
            </a:r>
            <a:r>
              <a:rPr lang="en-US" sz="2800" dirty="0">
                <a:solidFill>
                  <a:schemeClr val="tx1"/>
                </a:solidFill>
                <a:latin typeface="AdvTT08640291"/>
              </a:rPr>
              <a:t>(controlled attenuation parameter):</a:t>
            </a:r>
          </a:p>
          <a:p>
            <a:pPr marL="961200" indent="-457200">
              <a:buFont typeface="Courier New" charset="0"/>
              <a:buChar char="o"/>
            </a:pPr>
            <a:r>
              <a:rPr lang="en-US" sz="2800" dirty="0">
                <a:solidFill>
                  <a:schemeClr val="tx1"/>
                </a:solidFill>
                <a:latin typeface="AdvTT08640291"/>
              </a:rPr>
              <a:t>a marker of </a:t>
            </a:r>
            <a:r>
              <a:rPr lang="en-US" sz="2800" dirty="0">
                <a:solidFill>
                  <a:srgbClr val="911011"/>
                </a:solidFill>
                <a:latin typeface="AdvTT08640291"/>
              </a:rPr>
              <a:t>hepatic steatosis</a:t>
            </a:r>
          </a:p>
          <a:p>
            <a:pPr marL="961200" indent="-457200">
              <a:buFont typeface="Courier New" charset="0"/>
              <a:buChar char="o"/>
            </a:pPr>
            <a:r>
              <a:rPr lang="en-US" sz="2800" b="0" i="0" u="none" strike="noStrike" baseline="0" dirty="0" smtClean="0">
                <a:solidFill>
                  <a:schemeClr val="tx1"/>
                </a:solidFill>
                <a:latin typeface="AdvTT08640291"/>
              </a:rPr>
              <a:t>Measuring </a:t>
            </a:r>
            <a:r>
              <a:rPr lang="en-US" sz="2800" b="0" i="0" u="none" strike="noStrike" baseline="0" dirty="0">
                <a:solidFill>
                  <a:schemeClr val="tx1"/>
                </a:solidFill>
                <a:latin typeface="AdvTT08640291"/>
              </a:rPr>
              <a:t>the attenuation of ultrasound signal through the </a:t>
            </a:r>
            <a:r>
              <a:rPr lang="en-US" sz="2800" b="0" i="0" u="none" strike="noStrike" baseline="0" dirty="0" smtClean="0">
                <a:solidFill>
                  <a:schemeClr val="tx1"/>
                </a:solidFill>
                <a:latin typeface="AdvTT08640291"/>
              </a:rPr>
              <a:t>liver</a:t>
            </a:r>
            <a:endParaRPr lang="en-US" dirty="0">
              <a:solidFill>
                <a:schemeClr val="tx1"/>
              </a:solidFill>
            </a:endParaRPr>
          </a:p>
        </p:txBody>
      </p:sp>
    </p:spTree>
    <p:extLst>
      <p:ext uri="{BB962C8B-B14F-4D97-AF65-F5344CB8AC3E}">
        <p14:creationId xmlns:p14="http://schemas.microsoft.com/office/powerpoint/2010/main" val="1554623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a:t>
            </a:r>
            <a:endParaRPr lang="en-US" dirty="0"/>
          </a:p>
        </p:txBody>
      </p:sp>
      <p:sp>
        <p:nvSpPr>
          <p:cNvPr id="4" name="Content Placeholder 3"/>
          <p:cNvSpPr>
            <a:spLocks noGrp="1"/>
          </p:cNvSpPr>
          <p:nvPr>
            <p:ph sz="half" idx="2"/>
          </p:nvPr>
        </p:nvSpPr>
        <p:spPr>
          <a:xfrm>
            <a:off x="1246187" y="1737360"/>
            <a:ext cx="10058400" cy="3953603"/>
          </a:xfrm>
        </p:spPr>
        <p:txBody>
          <a:bodyPr>
            <a:normAutofit fontScale="70000" lnSpcReduction="20000"/>
          </a:bodyPr>
          <a:lstStyle/>
          <a:p>
            <a:pPr marL="0" indent="0" algn="ctr">
              <a:buNone/>
            </a:pPr>
            <a:endParaRPr lang="en-US" dirty="0"/>
          </a:p>
          <a:p>
            <a:pPr marL="0" indent="0" algn="ctr">
              <a:buNone/>
            </a:pPr>
            <a:r>
              <a:rPr lang="en-US" dirty="0" smtClean="0"/>
              <a:t>Age </a:t>
            </a:r>
            <a:r>
              <a:rPr lang="en-US" dirty="0"/>
              <a:t>(&gt;50 years</a:t>
            </a:r>
            <a:r>
              <a:rPr lang="en-US" dirty="0" smtClean="0"/>
              <a:t>) </a:t>
            </a:r>
          </a:p>
          <a:p>
            <a:pPr marL="0" indent="0" algn="ctr">
              <a:buNone/>
            </a:pPr>
            <a:r>
              <a:rPr lang="en-US" dirty="0" smtClean="0"/>
              <a:t>Insulin Resistance</a:t>
            </a:r>
          </a:p>
          <a:p>
            <a:pPr marL="0" indent="0" algn="ctr">
              <a:buNone/>
            </a:pPr>
            <a:r>
              <a:rPr lang="en-US" dirty="0" smtClean="0"/>
              <a:t>Features </a:t>
            </a:r>
            <a:r>
              <a:rPr lang="en-US" dirty="0"/>
              <a:t>of metabolic syndrome (MetS) </a:t>
            </a:r>
            <a:endParaRPr lang="en-US" dirty="0" smtClean="0"/>
          </a:p>
          <a:p>
            <a:pPr marL="0" indent="0" algn="ctr">
              <a:buNone/>
            </a:pPr>
            <a:r>
              <a:rPr lang="en-US" dirty="0" smtClean="0"/>
              <a:t>Ethnicity: Hispanic </a:t>
            </a:r>
            <a:r>
              <a:rPr lang="en-US" dirty="0"/>
              <a:t>population </a:t>
            </a:r>
            <a:endParaRPr lang="en-US" dirty="0" smtClean="0"/>
          </a:p>
          <a:p>
            <a:pPr marL="0" indent="0" algn="ctr">
              <a:buNone/>
            </a:pPr>
            <a:r>
              <a:rPr lang="en-US" dirty="0" smtClean="0"/>
              <a:t>Environmental factors</a:t>
            </a:r>
          </a:p>
          <a:p>
            <a:pPr marL="0" indent="0" algn="ctr">
              <a:buNone/>
            </a:pPr>
            <a:r>
              <a:rPr lang="en-US" dirty="0" smtClean="0"/>
              <a:t>PCOS </a:t>
            </a:r>
            <a:r>
              <a:rPr lang="en-US" dirty="0"/>
              <a:t>and hyperandrogenism </a:t>
            </a:r>
            <a:r>
              <a:rPr lang="en-US" dirty="0" smtClean="0"/>
              <a:t>(threefold </a:t>
            </a:r>
            <a:r>
              <a:rPr lang="en-US" dirty="0"/>
              <a:t>higher </a:t>
            </a:r>
            <a:r>
              <a:rPr lang="en-US" dirty="0" smtClean="0"/>
              <a:t>prevalence) </a:t>
            </a:r>
          </a:p>
          <a:p>
            <a:endParaRPr lang="en-US" dirty="0" smtClean="0"/>
          </a:p>
          <a:p>
            <a:pPr marL="0" indent="0">
              <a:buNone/>
            </a:pPr>
            <a:endParaRPr lang="en-US" dirty="0" smtClean="0"/>
          </a:p>
          <a:p>
            <a:pPr marL="0" indent="0" algn="ctr">
              <a:buNone/>
            </a:pPr>
            <a:r>
              <a:rPr lang="en-US" dirty="0" smtClean="0"/>
              <a:t>All </a:t>
            </a:r>
            <a:r>
              <a:rPr lang="en-US" dirty="0">
                <a:solidFill>
                  <a:srgbClr val="911011"/>
                </a:solidFill>
              </a:rPr>
              <a:t>increase the probability of NASH </a:t>
            </a:r>
            <a:r>
              <a:rPr lang="en-US" dirty="0"/>
              <a:t>with a </a:t>
            </a:r>
            <a:r>
              <a:rPr lang="en-US" dirty="0">
                <a:solidFill>
                  <a:srgbClr val="911011"/>
                </a:solidFill>
              </a:rPr>
              <a:t>more severe fibrosis </a:t>
            </a:r>
            <a:r>
              <a:rPr lang="en-US" dirty="0"/>
              <a:t>stage and cirrhosis. </a:t>
            </a:r>
          </a:p>
        </p:txBody>
      </p:sp>
      <p:sp>
        <p:nvSpPr>
          <p:cNvPr id="5" name="Text Placeholder 4"/>
          <p:cNvSpPr>
            <a:spLocks noGrp="1"/>
          </p:cNvSpPr>
          <p:nvPr>
            <p:ph type="body" sz="quarter" idx="3"/>
          </p:nvPr>
        </p:nvSpPr>
        <p:spPr>
          <a:xfrm>
            <a:off x="1097280" y="5690963"/>
            <a:ext cx="10058400" cy="736282"/>
          </a:xfrm>
        </p:spPr>
        <p:txBody>
          <a:bodyPr>
            <a:normAutofit/>
          </a:bodyPr>
          <a:lstStyle/>
          <a:p>
            <a:r>
              <a:rPr lang="is-IS" dirty="0"/>
              <a:t>J Hepatol. 2021;75(2):284e291. </a:t>
            </a:r>
            <a:endParaRPr lang="is-IS" dirty="0" smtClean="0"/>
          </a:p>
        </p:txBody>
      </p:sp>
      <p:sp>
        <p:nvSpPr>
          <p:cNvPr id="6" name="Arrow: Down 5">
            <a:extLst>
              <a:ext uri="{FF2B5EF4-FFF2-40B4-BE49-F238E27FC236}">
                <a16:creationId xmlns:a16="http://schemas.microsoft.com/office/drawing/2014/main" xmlns="" id="{DC2B7FDB-DFD6-4A20-9811-2D62A9D23F30}"/>
              </a:ext>
            </a:extLst>
          </p:cNvPr>
          <p:cNvSpPr/>
          <p:nvPr/>
        </p:nvSpPr>
        <p:spPr bwMode="auto">
          <a:xfrm>
            <a:off x="5268911" y="4401879"/>
            <a:ext cx="2012950" cy="583885"/>
          </a:xfrm>
          <a:prstGeom prst="downArrow">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2000" dirty="0" err="1"/>
          </a:p>
        </p:txBody>
      </p:sp>
      <p:sp>
        <p:nvSpPr>
          <p:cNvPr id="7" name="Rectangle 6">
            <a:extLst>
              <a:ext uri="{FF2B5EF4-FFF2-40B4-BE49-F238E27FC236}">
                <a16:creationId xmlns:a16="http://schemas.microsoft.com/office/drawing/2014/main" xmlns="" id="{9CD332C7-431C-4029-B4DD-7A27D0A69001}"/>
              </a:ext>
            </a:extLst>
          </p:cNvPr>
          <p:cNvSpPr/>
          <p:nvPr/>
        </p:nvSpPr>
        <p:spPr bwMode="auto">
          <a:xfrm>
            <a:off x="1867693" y="1737360"/>
            <a:ext cx="8815387" cy="266451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2000" dirty="0" err="1"/>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023" y="3135145"/>
            <a:ext cx="1138670" cy="84432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211" y="2068420"/>
            <a:ext cx="1762415" cy="105545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0109" y="3328181"/>
            <a:ext cx="1902971" cy="771960"/>
          </a:xfrm>
          <a:prstGeom prst="rect">
            <a:avLst/>
          </a:prstGeom>
        </p:spPr>
      </p:pic>
      <p:pic>
        <p:nvPicPr>
          <p:cNvPr id="10" name="Picture 9">
            <a:extLst>
              <a:ext uri="{FF2B5EF4-FFF2-40B4-BE49-F238E27FC236}">
                <a16:creationId xmlns:a16="http://schemas.microsoft.com/office/drawing/2014/main" xmlns="" id="{8B473A7C-73A4-4066-AF56-782D49B23973}"/>
              </a:ext>
            </a:extLst>
          </p:cNvPr>
          <p:cNvPicPr>
            <a:picLocks noChangeAspect="1"/>
          </p:cNvPicPr>
          <p:nvPr/>
        </p:nvPicPr>
        <p:blipFill>
          <a:blip r:embed="rId5"/>
          <a:stretch>
            <a:fillRect/>
          </a:stretch>
        </p:blipFill>
        <p:spPr>
          <a:xfrm>
            <a:off x="8034627" y="82300"/>
            <a:ext cx="4155997" cy="1161709"/>
          </a:xfrm>
          <a:prstGeom prst="rect">
            <a:avLst/>
          </a:prstGeom>
        </p:spPr>
      </p:pic>
    </p:spTree>
    <p:extLst>
      <p:ext uri="{BB962C8B-B14F-4D97-AF65-F5344CB8AC3E}">
        <p14:creationId xmlns:p14="http://schemas.microsoft.com/office/powerpoint/2010/main" val="4457341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164" y="436398"/>
            <a:ext cx="9893508" cy="1325563"/>
          </a:xfrm>
        </p:spPr>
        <p:txBody>
          <a:bodyPr/>
          <a:lstStyle/>
          <a:p>
            <a:r>
              <a:rPr lang="en-US" b="1" dirty="0">
                <a:solidFill>
                  <a:schemeClr val="tx1"/>
                </a:solidFill>
                <a:latin typeface="Times New Roman" charset="0"/>
                <a:ea typeface="Times New Roman" charset="0"/>
                <a:cs typeface="Times New Roman" charset="0"/>
              </a:rPr>
              <a:t>                  Fibrosis staging</a:t>
            </a:r>
          </a:p>
        </p:txBody>
      </p:sp>
      <p:sp>
        <p:nvSpPr>
          <p:cNvPr id="3" name="Content Placeholder 2"/>
          <p:cNvSpPr>
            <a:spLocks noGrp="1"/>
          </p:cNvSpPr>
          <p:nvPr>
            <p:ph idx="1"/>
          </p:nvPr>
        </p:nvSpPr>
        <p:spPr>
          <a:xfrm>
            <a:off x="619749" y="2016868"/>
            <a:ext cx="10678391" cy="4351338"/>
          </a:xfrm>
        </p:spPr>
        <p:txBody>
          <a:bodyPr/>
          <a:lstStyle/>
          <a:p>
            <a:r>
              <a:rPr lang="en-US" dirty="0">
                <a:solidFill>
                  <a:schemeClr val="tx1"/>
                </a:solidFill>
              </a:rPr>
              <a:t> </a:t>
            </a:r>
          </a:p>
        </p:txBody>
      </p:sp>
      <p:sp>
        <p:nvSpPr>
          <p:cNvPr id="4" name="Rectangle 3"/>
          <p:cNvSpPr/>
          <p:nvPr/>
        </p:nvSpPr>
        <p:spPr>
          <a:xfrm>
            <a:off x="7159727" y="5998874"/>
            <a:ext cx="6096000" cy="369332"/>
          </a:xfrm>
          <a:prstGeom prst="rect">
            <a:avLst/>
          </a:prstGeom>
        </p:spPr>
        <p:txBody>
          <a:bodyPr>
            <a:spAutoFit/>
          </a:bodyPr>
          <a:lstStyle/>
          <a:p>
            <a:r>
              <a:rPr lang="en-US" dirty="0">
                <a:latin typeface="AdvOT7b515deb"/>
              </a:rPr>
              <a:t>Gastroenterology 2019;156:1717</a:t>
            </a:r>
            <a:r>
              <a:rPr lang="en-US" dirty="0">
                <a:latin typeface="AdvOT7b515deb+20"/>
              </a:rPr>
              <a:t>–</a:t>
            </a:r>
            <a:r>
              <a:rPr lang="en-US" dirty="0">
                <a:latin typeface="AdvOT7b515deb"/>
              </a:rPr>
              <a:t>1730</a:t>
            </a:r>
            <a:endParaRPr lang="en-US" dirty="0"/>
          </a:p>
        </p:txBody>
      </p:sp>
      <p:graphicFrame>
        <p:nvGraphicFramePr>
          <p:cNvPr id="6" name="Table 5"/>
          <p:cNvGraphicFramePr>
            <a:graphicFrameLocks noGrp="1"/>
          </p:cNvGraphicFramePr>
          <p:nvPr/>
        </p:nvGraphicFramePr>
        <p:xfrm>
          <a:off x="899410" y="2271701"/>
          <a:ext cx="10398730" cy="2803353"/>
        </p:xfrm>
        <a:graphic>
          <a:graphicData uri="http://schemas.openxmlformats.org/drawingml/2006/table">
            <a:tbl>
              <a:tblPr firstRow="1" bandRow="1">
                <a:tableStyleId>{5C22544A-7EE6-4342-B048-85BDC9FD1C3A}</a:tableStyleId>
              </a:tblPr>
              <a:tblGrid>
                <a:gridCol w="2079746"/>
                <a:gridCol w="2079746"/>
                <a:gridCol w="2079746"/>
                <a:gridCol w="2079746"/>
                <a:gridCol w="2079746"/>
              </a:tblGrid>
              <a:tr h="1625742">
                <a:tc>
                  <a:txBody>
                    <a:bodyPr/>
                    <a:lstStyle/>
                    <a:p>
                      <a:pPr algn="ctr"/>
                      <a:endParaRPr lang="en-US" sz="2400" b="1"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0" dirty="0" smtClean="0">
                          <a:solidFill>
                            <a:schemeClr val="tx1"/>
                          </a:solidFill>
                          <a:latin typeface="Times New Roman" charset="0"/>
                          <a:ea typeface="Times New Roman" charset="0"/>
                          <a:cs typeface="Times New Roman" charset="0"/>
                        </a:rPr>
                        <a:t>mild fibrosis (F1) </a:t>
                      </a:r>
                    </a:p>
                    <a:p>
                      <a:pPr algn="ctr"/>
                      <a:endParaRPr lang="en-US" sz="2400" b="1" i="0" dirty="0" smtClean="0">
                        <a:latin typeface="Times New Roman" charset="0"/>
                        <a:ea typeface="Times New Roman" charset="0"/>
                        <a:cs typeface="Times New Roman" charset="0"/>
                      </a:endParaRPr>
                    </a:p>
                    <a:p>
                      <a:pPr algn="ctr"/>
                      <a:endParaRPr lang="en-US" sz="2400" b="1"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0" dirty="0" smtClean="0">
                          <a:solidFill>
                            <a:schemeClr val="tx1"/>
                          </a:solidFill>
                          <a:latin typeface="Times New Roman" charset="0"/>
                          <a:ea typeface="Times New Roman" charset="0"/>
                          <a:cs typeface="Times New Roman" charset="0"/>
                        </a:rPr>
                        <a:t>moderate fibrosis (F2) </a:t>
                      </a:r>
                    </a:p>
                    <a:p>
                      <a:pPr algn="ctr"/>
                      <a:endParaRPr lang="en-US" sz="2400" b="1"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0" dirty="0" smtClean="0">
                          <a:solidFill>
                            <a:schemeClr val="tx1"/>
                          </a:solidFill>
                          <a:latin typeface="Times New Roman" charset="0"/>
                          <a:ea typeface="Times New Roman" charset="0"/>
                          <a:cs typeface="Times New Roman" charset="0"/>
                        </a:rPr>
                        <a:t>advanced fibrosis (F3)</a:t>
                      </a:r>
                    </a:p>
                    <a:p>
                      <a:pPr algn="ctr"/>
                      <a:endParaRPr lang="en-US" sz="2400" b="1"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0" dirty="0" smtClean="0">
                          <a:solidFill>
                            <a:schemeClr val="tx1"/>
                          </a:solidFill>
                          <a:latin typeface="Times New Roman" charset="0"/>
                          <a:ea typeface="Times New Roman" charset="0"/>
                          <a:cs typeface="Times New Roman" charset="0"/>
                        </a:rPr>
                        <a:t>cirrhosis (F4)</a:t>
                      </a:r>
                    </a:p>
                    <a:p>
                      <a:pPr algn="ctr"/>
                      <a:endParaRPr lang="en-US" sz="2400" b="1" i="0" dirty="0">
                        <a:latin typeface="Times New Roman" charset="0"/>
                        <a:ea typeface="Times New Roman" charset="0"/>
                        <a:cs typeface="Times New Roman" charset="0"/>
                      </a:endParaRPr>
                    </a:p>
                  </a:txBody>
                  <a:tcPr/>
                </a:tc>
              </a:tr>
              <a:tr h="11776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0" dirty="0" smtClean="0">
                          <a:solidFill>
                            <a:schemeClr val="tx1"/>
                          </a:solidFill>
                          <a:latin typeface="Times New Roman" charset="0"/>
                          <a:ea typeface="Times New Roman" charset="0"/>
                          <a:cs typeface="Times New Roman" charset="0"/>
                        </a:rPr>
                        <a:t>LSM</a:t>
                      </a:r>
                      <a:endParaRPr lang="en-US" sz="2400" b="1" i="0" dirty="0" smtClean="0">
                        <a:latin typeface="Times New Roman" charset="0"/>
                        <a:ea typeface="Times New Roman" charset="0"/>
                        <a:cs typeface="Times New Roman"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i="0" dirty="0" smtClean="0">
                          <a:latin typeface="Times New Roman" charset="0"/>
                          <a:ea typeface="Times New Roman" charset="0"/>
                          <a:cs typeface="Times New Roman" charset="0"/>
                        </a:rPr>
                        <a:t>(</a:t>
                      </a:r>
                      <a:r>
                        <a:rPr lang="en-US" sz="2400" b="1" i="0" dirty="0" smtClean="0">
                          <a:solidFill>
                            <a:schemeClr val="tx1"/>
                          </a:solidFill>
                          <a:latin typeface="Times New Roman" charset="0"/>
                          <a:ea typeface="Times New Roman" charset="0"/>
                          <a:cs typeface="Times New Roman" charset="0"/>
                        </a:rPr>
                        <a:t>kPa</a:t>
                      </a:r>
                      <a:r>
                        <a:rPr lang="en-US" sz="2400" b="1" i="0" dirty="0" smtClean="0">
                          <a:latin typeface="Times New Roman" charset="0"/>
                          <a:ea typeface="Times New Roman" charset="0"/>
                          <a:cs typeface="Times New Roman" charset="0"/>
                        </a:rPr>
                        <a:t>)</a:t>
                      </a:r>
                      <a:endParaRPr lang="en-US" sz="2400" b="1"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0" dirty="0" smtClean="0">
                          <a:solidFill>
                            <a:schemeClr val="tx1"/>
                          </a:solidFill>
                          <a:latin typeface="Times New Roman" charset="0"/>
                          <a:ea typeface="Times New Roman" charset="0"/>
                          <a:cs typeface="Times New Roman" charset="0"/>
                        </a:rPr>
                        <a:t>7.0–8.1</a:t>
                      </a:r>
                      <a:endParaRPr lang="en-US" sz="2400" b="1"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0" dirty="0" smtClean="0">
                          <a:solidFill>
                            <a:schemeClr val="tx1"/>
                          </a:solidFill>
                          <a:latin typeface="Times New Roman" charset="0"/>
                          <a:ea typeface="Times New Roman" charset="0"/>
                          <a:cs typeface="Times New Roman" charset="0"/>
                        </a:rPr>
                        <a:t>8.2–9.6</a:t>
                      </a:r>
                      <a:endParaRPr lang="en-US" sz="2400" b="1"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0" dirty="0" smtClean="0">
                          <a:solidFill>
                            <a:schemeClr val="tx1"/>
                          </a:solidFill>
                          <a:latin typeface="Times New Roman" charset="0"/>
                          <a:ea typeface="Times New Roman" charset="0"/>
                          <a:cs typeface="Times New Roman" charset="0"/>
                        </a:rPr>
                        <a:t>9.7–13.5</a:t>
                      </a:r>
                      <a:endParaRPr lang="en-US" sz="2400" b="1"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0" dirty="0" smtClean="0">
                          <a:solidFill>
                            <a:schemeClr val="tx1"/>
                          </a:solidFill>
                          <a:latin typeface="Times New Roman" charset="0"/>
                          <a:ea typeface="Times New Roman" charset="0"/>
                          <a:cs typeface="Times New Roman" charset="0"/>
                        </a:rPr>
                        <a:t>≥13.6</a:t>
                      </a:r>
                      <a:endParaRPr lang="en-US" sz="2400" b="1" i="0" dirty="0">
                        <a:latin typeface="Times New Roman" charset="0"/>
                        <a:ea typeface="Times New Roman" charset="0"/>
                        <a:cs typeface="Times New Roman" charset="0"/>
                      </a:endParaRPr>
                    </a:p>
                  </a:txBody>
                  <a:tcPr/>
                </a:tc>
              </a:tr>
            </a:tbl>
          </a:graphicData>
        </a:graphic>
      </p:graphicFrame>
    </p:spTree>
    <p:extLst>
      <p:ext uri="{BB962C8B-B14F-4D97-AF65-F5344CB8AC3E}">
        <p14:creationId xmlns:p14="http://schemas.microsoft.com/office/powerpoint/2010/main" val="5782369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531391"/>
          </a:xfrm>
        </p:spPr>
        <p:txBody>
          <a:bodyPr>
            <a:normAutofit fontScale="92500"/>
          </a:bodyPr>
          <a:lstStyle/>
          <a:p>
            <a:pPr lvl="1"/>
            <a:r>
              <a:rPr lang="en-US" dirty="0"/>
              <a:t>For practical purposes </a:t>
            </a:r>
            <a:endParaRPr lang="en-US" dirty="0" smtClean="0"/>
          </a:p>
          <a:p>
            <a:pPr lvl="1"/>
            <a:r>
              <a:rPr lang="en-US" dirty="0" smtClean="0"/>
              <a:t>people </a:t>
            </a:r>
            <a:r>
              <a:rPr lang="en-US" dirty="0"/>
              <a:t>with an </a:t>
            </a:r>
            <a:r>
              <a:rPr lang="en-US" dirty="0">
                <a:solidFill>
                  <a:srgbClr val="911011"/>
                </a:solidFill>
              </a:rPr>
              <a:t>LSM of &lt;8.0 kPa </a:t>
            </a:r>
            <a:r>
              <a:rPr lang="en-US" dirty="0"/>
              <a:t>determined using TE are considered low risk for clinically significant fibrosis </a:t>
            </a:r>
            <a:r>
              <a:rPr lang="en-US" dirty="0" smtClean="0"/>
              <a:t>(</a:t>
            </a:r>
            <a:r>
              <a:rPr lang="en-GB" altLang="en-US" b="1" dirty="0" smtClean="0"/>
              <a:t>≥</a:t>
            </a:r>
            <a:r>
              <a:rPr lang="en-US" dirty="0" smtClean="0"/>
              <a:t>F2</a:t>
            </a:r>
            <a:r>
              <a:rPr lang="en-US" dirty="0"/>
              <a:t>) and are best managed in the </a:t>
            </a:r>
            <a:r>
              <a:rPr lang="en-US" dirty="0" err="1"/>
              <a:t>nonspecialty</a:t>
            </a:r>
            <a:r>
              <a:rPr lang="en-US" dirty="0"/>
              <a:t> clinics with </a:t>
            </a:r>
            <a:r>
              <a:rPr lang="en-US" dirty="0">
                <a:solidFill>
                  <a:srgbClr val="911011"/>
                </a:solidFill>
              </a:rPr>
              <a:t>repeat </a:t>
            </a:r>
            <a:r>
              <a:rPr lang="en-US" dirty="0" smtClean="0">
                <a:solidFill>
                  <a:srgbClr val="911011"/>
                </a:solidFill>
              </a:rPr>
              <a:t>surveillance </a:t>
            </a:r>
            <a:r>
              <a:rPr lang="en-US" dirty="0">
                <a:solidFill>
                  <a:srgbClr val="911011"/>
                </a:solidFill>
              </a:rPr>
              <a:t>testing in 2 to 3 years. </a:t>
            </a:r>
            <a:endParaRPr lang="en-US" dirty="0" smtClean="0">
              <a:solidFill>
                <a:srgbClr val="911011"/>
              </a:solidFill>
            </a:endParaRPr>
          </a:p>
          <a:p>
            <a:pPr lvl="1"/>
            <a:endParaRPr lang="en-US" dirty="0"/>
          </a:p>
          <a:p>
            <a:pPr lvl="1"/>
            <a:r>
              <a:rPr lang="en-US" dirty="0" smtClean="0"/>
              <a:t>If </a:t>
            </a:r>
            <a:r>
              <a:rPr lang="en-US" dirty="0"/>
              <a:t>the </a:t>
            </a:r>
            <a:r>
              <a:rPr lang="en-US" dirty="0">
                <a:solidFill>
                  <a:srgbClr val="911011"/>
                </a:solidFill>
              </a:rPr>
              <a:t>LSM is &gt;12.1 </a:t>
            </a:r>
            <a:r>
              <a:rPr lang="en-US" dirty="0"/>
              <a:t>kPa based on VCTE, the risk of advanced fibrosis is high, with PPVs of 76% and 88% in persons seen in diabetes and hepatology clinics, respectively, but lower in primary care populations</a:t>
            </a:r>
            <a:r>
              <a:rPr lang="en-US" dirty="0" smtClean="0"/>
              <a:t>. </a:t>
            </a:r>
          </a:p>
          <a:p>
            <a:pPr lvl="1"/>
            <a:endParaRPr lang="en-US" dirty="0"/>
          </a:p>
          <a:p>
            <a:pPr lvl="1"/>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16462858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pPr lvl="1"/>
            <a:endParaRPr lang="en-US" dirty="0"/>
          </a:p>
          <a:p>
            <a:pPr lvl="1"/>
            <a:r>
              <a:rPr lang="en-US" dirty="0" smtClean="0"/>
              <a:t>values </a:t>
            </a:r>
            <a:r>
              <a:rPr lang="en-US" dirty="0"/>
              <a:t>of &lt;8.0 kPa for the </a:t>
            </a:r>
            <a:r>
              <a:rPr lang="en-US" b="1" dirty="0"/>
              <a:t>low-risk group</a:t>
            </a:r>
            <a:r>
              <a:rPr lang="en-US" dirty="0"/>
              <a:t>, </a:t>
            </a:r>
            <a:endParaRPr lang="en-US" dirty="0" smtClean="0"/>
          </a:p>
          <a:p>
            <a:pPr lvl="1"/>
            <a:r>
              <a:rPr lang="en-US" dirty="0" smtClean="0"/>
              <a:t>8.0 </a:t>
            </a:r>
            <a:r>
              <a:rPr lang="en-US" dirty="0"/>
              <a:t>to 12.0 for the </a:t>
            </a:r>
            <a:r>
              <a:rPr lang="en-US" b="1" dirty="0"/>
              <a:t>indeterminate-risk group, </a:t>
            </a:r>
            <a:endParaRPr lang="en-US" b="1" dirty="0" smtClean="0"/>
          </a:p>
          <a:p>
            <a:pPr lvl="1"/>
            <a:r>
              <a:rPr lang="en-US" dirty="0" smtClean="0"/>
              <a:t>and </a:t>
            </a:r>
            <a:r>
              <a:rPr lang="en-US" dirty="0"/>
              <a:t>&gt;12.0 kPa for the </a:t>
            </a:r>
            <a:r>
              <a:rPr lang="en-US" b="1" dirty="0"/>
              <a:t>high- risk group </a:t>
            </a:r>
            <a:r>
              <a:rPr lang="en-US" dirty="0"/>
              <a:t>for advanced liver fibrosis </a:t>
            </a:r>
            <a:endParaRPr lang="en-US" dirty="0" smtClean="0"/>
          </a:p>
          <a:p>
            <a:pPr lvl="1"/>
            <a:endParaRPr lang="en-US" dirty="0"/>
          </a:p>
          <a:p>
            <a:pPr lvl="1"/>
            <a:r>
              <a:rPr lang="en-US" dirty="0" smtClean="0"/>
              <a:t>A </a:t>
            </a:r>
            <a:r>
              <a:rPr lang="en-US" dirty="0"/>
              <a:t>referral to a </a:t>
            </a:r>
            <a:r>
              <a:rPr lang="en-US" dirty="0" err="1"/>
              <a:t>hepatologist</a:t>
            </a:r>
            <a:r>
              <a:rPr lang="en-US" dirty="0"/>
              <a:t> is given for all of those in the </a:t>
            </a:r>
            <a:r>
              <a:rPr lang="en-US" dirty="0">
                <a:solidFill>
                  <a:srgbClr val="911011"/>
                </a:solidFill>
              </a:rPr>
              <a:t>indeterminate- to high-risk groups. </a:t>
            </a:r>
          </a:p>
          <a:p>
            <a:pPr lvl="1"/>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21157049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7280" y="0"/>
            <a:ext cx="10241279" cy="6850430"/>
          </a:xfrm>
        </p:spPr>
      </p:pic>
      <p:sp>
        <p:nvSpPr>
          <p:cNvPr id="8" name="Frame 7"/>
          <p:cNvSpPr/>
          <p:nvPr/>
        </p:nvSpPr>
        <p:spPr>
          <a:xfrm>
            <a:off x="3668358" y="4927002"/>
            <a:ext cx="828338" cy="36576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6961991" y="4927002"/>
            <a:ext cx="1106244" cy="36576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9455972" y="4927002"/>
            <a:ext cx="883920" cy="36576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61630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954" y="458955"/>
            <a:ext cx="9999689" cy="1325563"/>
          </a:xfrm>
        </p:spPr>
        <p:txBody>
          <a:bodyPr/>
          <a:lstStyle/>
          <a:p>
            <a:r>
              <a:rPr lang="en-US" dirty="0">
                <a:solidFill>
                  <a:schemeClr val="tx1"/>
                </a:solidFill>
              </a:rPr>
              <a:t>                  </a:t>
            </a:r>
            <a:r>
              <a:rPr lang="en-US" b="1" dirty="0">
                <a:solidFill>
                  <a:schemeClr val="tx1"/>
                </a:solidFill>
                <a:latin typeface="Times New Roman" charset="0"/>
                <a:ea typeface="Times New Roman" charset="0"/>
                <a:cs typeface="Times New Roman" charset="0"/>
              </a:rPr>
              <a:t>Steatosis staging</a:t>
            </a:r>
          </a:p>
        </p:txBody>
      </p:sp>
      <p:sp>
        <p:nvSpPr>
          <p:cNvPr id="4" name="Rectangle 3"/>
          <p:cNvSpPr/>
          <p:nvPr/>
        </p:nvSpPr>
        <p:spPr>
          <a:xfrm>
            <a:off x="6875317" y="6171451"/>
            <a:ext cx="6096000" cy="369332"/>
          </a:xfrm>
          <a:prstGeom prst="rect">
            <a:avLst/>
          </a:prstGeom>
        </p:spPr>
        <p:txBody>
          <a:bodyPr>
            <a:spAutoFit/>
          </a:bodyPr>
          <a:lstStyle/>
          <a:p>
            <a:r>
              <a:rPr lang="en-US" dirty="0">
                <a:latin typeface="AdvOT7b515deb"/>
              </a:rPr>
              <a:t>Gastroenterology 2019;156:1717</a:t>
            </a:r>
            <a:r>
              <a:rPr lang="en-US" dirty="0">
                <a:latin typeface="AdvOT7b515deb+20"/>
              </a:rPr>
              <a:t>–</a:t>
            </a:r>
            <a:r>
              <a:rPr lang="en-US" dirty="0">
                <a:latin typeface="AdvOT7b515deb"/>
              </a:rPr>
              <a:t>1730</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458732557"/>
              </p:ext>
            </p:extLst>
          </p:nvPr>
        </p:nvGraphicFramePr>
        <p:xfrm>
          <a:off x="1675952" y="2576308"/>
          <a:ext cx="8318984" cy="2803353"/>
        </p:xfrm>
        <a:graphic>
          <a:graphicData uri="http://schemas.openxmlformats.org/drawingml/2006/table">
            <a:tbl>
              <a:tblPr firstRow="1" bandRow="1">
                <a:tableStyleId>{5C22544A-7EE6-4342-B048-85BDC9FD1C3A}</a:tableStyleId>
              </a:tblPr>
              <a:tblGrid>
                <a:gridCol w="2079746"/>
                <a:gridCol w="2079746"/>
                <a:gridCol w="2079746"/>
                <a:gridCol w="2079746"/>
              </a:tblGrid>
              <a:tr h="1625742">
                <a:tc>
                  <a:txBody>
                    <a:bodyPr/>
                    <a:lstStyle/>
                    <a:p>
                      <a:pPr algn="ctr"/>
                      <a:endParaRPr lang="en-US" sz="2400" b="1" i="0" dirty="0">
                        <a:latin typeface="Times New Roman" charset="0"/>
                        <a:ea typeface="Times New Roman" charset="0"/>
                        <a:cs typeface="Times New Roman" charset="0"/>
                      </a:endParaRPr>
                    </a:p>
                  </a:txBody>
                  <a:tcPr/>
                </a:tc>
                <a:tc>
                  <a:txBody>
                    <a:bodyPr/>
                    <a:lstStyle/>
                    <a:p>
                      <a:r>
                        <a:rPr lang="en-US" sz="2400" dirty="0" smtClean="0">
                          <a:solidFill>
                            <a:schemeClr val="tx1"/>
                          </a:solidFill>
                        </a:rPr>
                        <a:t>S1 = mild</a:t>
                      </a:r>
                    </a:p>
                    <a:p>
                      <a:pPr algn="ctr"/>
                      <a:endParaRPr lang="en-US" sz="2400" b="1" i="0" dirty="0" smtClean="0">
                        <a:latin typeface="Times New Roman" charset="0"/>
                        <a:ea typeface="Times New Roman" charset="0"/>
                        <a:cs typeface="Times New Roman" charset="0"/>
                      </a:endParaRPr>
                    </a:p>
                    <a:p>
                      <a:pPr algn="ctr"/>
                      <a:endParaRPr lang="en-US" sz="2400" b="1" i="0" dirty="0">
                        <a:latin typeface="Times New Roman" charset="0"/>
                        <a:ea typeface="Times New Roman" charset="0"/>
                        <a:cs typeface="Times New Roman" charset="0"/>
                      </a:endParaRPr>
                    </a:p>
                  </a:txBody>
                  <a:tcPr/>
                </a:tc>
                <a:tc>
                  <a:txBody>
                    <a:bodyPr/>
                    <a:lstStyle/>
                    <a:p>
                      <a:r>
                        <a:rPr lang="en-US" sz="2400" dirty="0" smtClean="0">
                          <a:solidFill>
                            <a:schemeClr val="tx1"/>
                          </a:solidFill>
                        </a:rPr>
                        <a:t>S2=moderate</a:t>
                      </a:r>
                    </a:p>
                    <a:p>
                      <a:pPr algn="ctr"/>
                      <a:endParaRPr lang="en-US" sz="2400" b="1"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S3=severe</a:t>
                      </a:r>
                      <a:endParaRPr lang="en-US" sz="2400" b="1" i="0" dirty="0" smtClean="0">
                        <a:solidFill>
                          <a:schemeClr val="tx1"/>
                        </a:solidFill>
                        <a:latin typeface="Times New Roman" charset="0"/>
                        <a:ea typeface="Times New Roman" charset="0"/>
                        <a:cs typeface="Times New Roman" charset="0"/>
                      </a:endParaRPr>
                    </a:p>
                    <a:p>
                      <a:pPr algn="ctr"/>
                      <a:endParaRPr lang="en-US" sz="2400" b="1" i="0" dirty="0">
                        <a:latin typeface="Times New Roman" charset="0"/>
                        <a:ea typeface="Times New Roman" charset="0"/>
                        <a:cs typeface="Times New Roman" charset="0"/>
                      </a:endParaRPr>
                    </a:p>
                  </a:txBody>
                  <a:tcPr/>
                </a:tc>
              </a:tr>
              <a:tr h="11776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CAP</a:t>
                      </a:r>
                      <a:r>
                        <a:rPr lang="en-US" sz="2400" b="1" i="0" dirty="0" smtClean="0">
                          <a:latin typeface="Times New Roman" charset="0"/>
                          <a:ea typeface="Times New Roman" charset="0"/>
                          <a:cs typeface="Times New Roman" charset="0"/>
                        </a:rPr>
                        <a:t>(</a:t>
                      </a:r>
                      <a:r>
                        <a:rPr lang="en-US" sz="2400" dirty="0" smtClean="0">
                          <a:solidFill>
                            <a:schemeClr val="tx1"/>
                          </a:solidFill>
                        </a:rPr>
                        <a:t>dB/m</a:t>
                      </a:r>
                      <a:r>
                        <a:rPr lang="en-US" sz="2400" b="1" i="0" dirty="0" smtClean="0">
                          <a:latin typeface="Times New Roman" charset="0"/>
                          <a:ea typeface="Times New Roman" charset="0"/>
                          <a:cs typeface="Times New Roman" charset="0"/>
                        </a:rPr>
                        <a:t>)</a:t>
                      </a:r>
                      <a:endParaRPr lang="en-US" sz="2400" b="1"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274–289</a:t>
                      </a:r>
                      <a:endParaRPr lang="en-US" sz="2400" b="1"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290–301</a:t>
                      </a:r>
                      <a:endParaRPr lang="en-US" sz="2400" b="1"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 302</a:t>
                      </a:r>
                      <a:endParaRPr lang="en-US" sz="2400" b="1" i="0" dirty="0">
                        <a:latin typeface="Times New Roman" charset="0"/>
                        <a:ea typeface="Times New Roman" charset="0"/>
                        <a:cs typeface="Times New Roman" charset="0"/>
                      </a:endParaRPr>
                    </a:p>
                  </a:txBody>
                  <a:tcPr/>
                </a:tc>
              </a:tr>
            </a:tbl>
          </a:graphicData>
        </a:graphic>
      </p:graphicFrame>
    </p:spTree>
    <p:extLst>
      <p:ext uri="{BB962C8B-B14F-4D97-AF65-F5344CB8AC3E}">
        <p14:creationId xmlns:p14="http://schemas.microsoft.com/office/powerpoint/2010/main" val="6399635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956397-0B02-47E9-882B-BC3F1F5AB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60" y="29496"/>
            <a:ext cx="12091079" cy="6858000"/>
          </a:xfrm>
          <a:prstGeom prst="rect">
            <a:avLst/>
          </a:prstGeom>
        </p:spPr>
      </p:pic>
    </p:spTree>
    <p:extLst>
      <p:ext uri="{BB962C8B-B14F-4D97-AF65-F5344CB8AC3E}">
        <p14:creationId xmlns:p14="http://schemas.microsoft.com/office/powerpoint/2010/main" val="1279676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DC49279-2D6E-4340-9D3C-CADE3AF6C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661" y="0"/>
            <a:ext cx="9360914" cy="6279716"/>
          </a:xfrm>
          <a:prstGeom prst="rect">
            <a:avLst/>
          </a:prstGeom>
          <a:ln>
            <a:noFill/>
          </a:ln>
          <a:effectLst>
            <a:softEdge rad="112500"/>
          </a:effectLst>
        </p:spPr>
      </p:pic>
    </p:spTree>
    <p:extLst>
      <p:ext uri="{BB962C8B-B14F-4D97-AF65-F5344CB8AC3E}">
        <p14:creationId xmlns:p14="http://schemas.microsoft.com/office/powerpoint/2010/main" val="11212805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pPr lvl="1"/>
            <a:r>
              <a:rPr lang="en-US" dirty="0"/>
              <a:t>Persons with </a:t>
            </a:r>
            <a:r>
              <a:rPr lang="en-US" dirty="0">
                <a:solidFill>
                  <a:srgbClr val="911011"/>
                </a:solidFill>
              </a:rPr>
              <a:t>high or intermediate fibrosis risk </a:t>
            </a:r>
            <a:r>
              <a:rPr lang="en-US" dirty="0"/>
              <a:t>should be referred to hepatology for further </a:t>
            </a:r>
            <a:r>
              <a:rPr lang="en-US" dirty="0" smtClean="0"/>
              <a:t>evaluation </a:t>
            </a:r>
            <a:r>
              <a:rPr lang="en-US" dirty="0"/>
              <a:t>and consideration of a </a:t>
            </a:r>
            <a:r>
              <a:rPr lang="en-US" dirty="0">
                <a:solidFill>
                  <a:srgbClr val="911011"/>
                </a:solidFill>
              </a:rPr>
              <a:t>liver biopsy</a:t>
            </a:r>
            <a:r>
              <a:rPr lang="en-US" dirty="0"/>
              <a:t>. </a:t>
            </a:r>
            <a:endParaRPr lang="en-US" dirty="0" smtClean="0"/>
          </a:p>
          <a:p>
            <a:pPr lvl="1"/>
            <a:endParaRPr lang="en-US" dirty="0"/>
          </a:p>
          <a:p>
            <a:pPr lvl="1"/>
            <a:r>
              <a:rPr lang="en-US" dirty="0" smtClean="0"/>
              <a:t>Liver </a:t>
            </a:r>
            <a:r>
              <a:rPr lang="en-US" dirty="0"/>
              <a:t>biopsy remains the “gold standard” for the diagnosis of </a:t>
            </a:r>
            <a:r>
              <a:rPr lang="en-US" dirty="0" smtClean="0"/>
              <a:t>NASH</a:t>
            </a:r>
            <a:r>
              <a:rPr lang="en-US" dirty="0"/>
              <a:t>.</a:t>
            </a:r>
            <a:endParaRPr lang="en-US" dirty="0" smtClean="0"/>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6967097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2-step care </a:t>
            </a:r>
            <a:r>
              <a:rPr lang="en-US" dirty="0" smtClean="0"/>
              <a:t>pathway</a:t>
            </a:r>
            <a:br>
              <a:rPr lang="en-US" dirty="0" smtClean="0"/>
            </a:br>
            <a:r>
              <a:rPr lang="en-US" dirty="0"/>
              <a:t> using the FIB-4 and ELF </a:t>
            </a:r>
          </a:p>
        </p:txBody>
      </p:sp>
      <p:sp>
        <p:nvSpPr>
          <p:cNvPr id="4" name="Content Placeholder 3"/>
          <p:cNvSpPr>
            <a:spLocks noGrp="1"/>
          </p:cNvSpPr>
          <p:nvPr>
            <p:ph sz="half" idx="2"/>
          </p:nvPr>
        </p:nvSpPr>
        <p:spPr>
          <a:xfrm>
            <a:off x="1097280" y="1865067"/>
            <a:ext cx="10058400" cy="3531391"/>
          </a:xfrm>
        </p:spPr>
        <p:txBody>
          <a:bodyPr>
            <a:normAutofit fontScale="92500" lnSpcReduction="20000"/>
          </a:bodyPr>
          <a:lstStyle/>
          <a:p>
            <a:r>
              <a:rPr lang="en-US" dirty="0" smtClean="0"/>
              <a:t>A prospective </a:t>
            </a:r>
            <a:r>
              <a:rPr lang="en-US" dirty="0"/>
              <a:t>longitudinal </a:t>
            </a:r>
            <a:r>
              <a:rPr lang="en-US" dirty="0">
                <a:solidFill>
                  <a:srgbClr val="911011"/>
                </a:solidFill>
              </a:rPr>
              <a:t>cohort</a:t>
            </a:r>
            <a:r>
              <a:rPr lang="en-US" dirty="0"/>
              <a:t> study of </a:t>
            </a:r>
            <a:r>
              <a:rPr lang="en-US" dirty="0">
                <a:solidFill>
                  <a:srgbClr val="911011"/>
                </a:solidFill>
              </a:rPr>
              <a:t>3012 </a:t>
            </a:r>
            <a:r>
              <a:rPr lang="en-US" dirty="0" smtClean="0">
                <a:solidFill>
                  <a:srgbClr val="911011"/>
                </a:solidFill>
              </a:rPr>
              <a:t>adults</a:t>
            </a:r>
          </a:p>
          <a:p>
            <a:r>
              <a:rPr lang="en-US" dirty="0" smtClean="0"/>
              <a:t>the </a:t>
            </a:r>
            <a:r>
              <a:rPr lang="en-US" dirty="0"/>
              <a:t>results before and after the introduction of a 2-step care pathway were compared</a:t>
            </a:r>
            <a:r>
              <a:rPr lang="en-US" dirty="0" smtClean="0"/>
              <a:t>.</a:t>
            </a:r>
          </a:p>
          <a:p>
            <a:r>
              <a:rPr lang="en-US" dirty="0"/>
              <a:t>The implementation of this care pathway using the FIB-4 and ELF test resulted </a:t>
            </a:r>
            <a:r>
              <a:rPr lang="en-US" dirty="0" smtClean="0"/>
              <a:t>in:</a:t>
            </a:r>
            <a:endParaRPr lang="en-US" dirty="0"/>
          </a:p>
          <a:p>
            <a:pPr marL="595440">
              <a:buFont typeface="Courier New" charset="0"/>
              <a:buChar char="o"/>
            </a:pPr>
            <a:r>
              <a:rPr lang="en-US" sz="2600" dirty="0" smtClean="0"/>
              <a:t>An </a:t>
            </a:r>
            <a:r>
              <a:rPr lang="en-US" sz="2600" b="1" dirty="0">
                <a:solidFill>
                  <a:srgbClr val="911011"/>
                </a:solidFill>
              </a:rPr>
              <a:t>88% reduction </a:t>
            </a:r>
            <a:r>
              <a:rPr lang="en-US" sz="2600" dirty="0"/>
              <a:t>in unnecessary specialist referrals when the pathway was followed (OR, 0.12; 95% CI, 0.042-0.449; P &lt; .0001) </a:t>
            </a:r>
            <a:endParaRPr lang="en-US" sz="2600" dirty="0" smtClean="0"/>
          </a:p>
          <a:p>
            <a:pPr marL="595440">
              <a:buFont typeface="Courier New" charset="0"/>
              <a:buChar char="o"/>
            </a:pPr>
            <a:r>
              <a:rPr lang="en-US" sz="2600" b="1" dirty="0" smtClean="0">
                <a:solidFill>
                  <a:srgbClr val="911011"/>
                </a:solidFill>
              </a:rPr>
              <a:t>A </a:t>
            </a:r>
            <a:r>
              <a:rPr lang="en-US" sz="2600" b="1" dirty="0">
                <a:solidFill>
                  <a:srgbClr val="911011"/>
                </a:solidFill>
              </a:rPr>
              <a:t>fourfold increase </a:t>
            </a:r>
            <a:r>
              <a:rPr lang="en-US" sz="2600" dirty="0"/>
              <a:t>in the identification of individuals likely to have advanced fibrosis (OR, 4.32; 95% CI, 1.52- 12.25; P 1⁄4.006). </a:t>
            </a:r>
            <a:endParaRPr lang="en-US" sz="2600" dirty="0" smtClean="0"/>
          </a:p>
        </p:txBody>
      </p:sp>
      <p:sp>
        <p:nvSpPr>
          <p:cNvPr id="5" name="Text Placeholder 4"/>
          <p:cNvSpPr>
            <a:spLocks noGrp="1"/>
          </p:cNvSpPr>
          <p:nvPr>
            <p:ph type="body" sz="quarter" idx="3"/>
          </p:nvPr>
        </p:nvSpPr>
        <p:spPr>
          <a:xfrm>
            <a:off x="1097280" y="5818110"/>
            <a:ext cx="10058400" cy="736282"/>
          </a:xfrm>
        </p:spPr>
        <p:txBody>
          <a:bodyPr>
            <a:normAutofit/>
          </a:bodyPr>
          <a:lstStyle/>
          <a:p>
            <a:r>
              <a:rPr lang="is-IS" dirty="0"/>
              <a:t>J Hepatol. 2019;71(2):371e378. </a:t>
            </a:r>
          </a:p>
        </p:txBody>
      </p:sp>
    </p:spTree>
    <p:extLst>
      <p:ext uri="{BB962C8B-B14F-4D97-AF65-F5344CB8AC3E}">
        <p14:creationId xmlns:p14="http://schemas.microsoft.com/office/powerpoint/2010/main" val="9672943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27599"/>
          </a:xfrm>
        </p:spPr>
        <p:txBody>
          <a:bodyPr/>
          <a:lstStyle/>
          <a:p>
            <a:r>
              <a:rPr lang="en-US" dirty="0" smtClean="0"/>
              <a:t>Imaging</a:t>
            </a: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18481" y="1322696"/>
            <a:ext cx="9815998" cy="4386920"/>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6728800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Epidemiology</a:t>
            </a:r>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pPr lvl="1"/>
            <a:r>
              <a:rPr lang="en-US" sz="2400" dirty="0" smtClean="0"/>
              <a:t>In </a:t>
            </a:r>
            <a:r>
              <a:rPr lang="en-US" sz="2400" dirty="0"/>
              <a:t>a </a:t>
            </a:r>
            <a:r>
              <a:rPr lang="en-US" sz="2400" dirty="0">
                <a:solidFill>
                  <a:srgbClr val="C00000"/>
                </a:solidFill>
              </a:rPr>
              <a:t>prospective large cohort </a:t>
            </a:r>
            <a:r>
              <a:rPr lang="en-US" sz="2400" dirty="0"/>
              <a:t>of middle-aged Americans </a:t>
            </a:r>
            <a:endParaRPr lang="en-US" sz="2400" dirty="0" smtClean="0"/>
          </a:p>
          <a:p>
            <a:pPr lvl="1"/>
            <a:r>
              <a:rPr lang="en-US" sz="2400" dirty="0" smtClean="0"/>
              <a:t>664 </a:t>
            </a:r>
            <a:r>
              <a:rPr lang="en-US" sz="2400" dirty="0"/>
              <a:t>Participants</a:t>
            </a:r>
          </a:p>
          <a:p>
            <a:pPr lvl="1"/>
            <a:r>
              <a:rPr lang="en-US" sz="2400" dirty="0"/>
              <a:t>Screening for NAFLD was performed using </a:t>
            </a:r>
            <a:r>
              <a:rPr lang="en-US" sz="2400" dirty="0" smtClean="0">
                <a:solidFill>
                  <a:srgbClr val="C00000"/>
                </a:solidFill>
              </a:rPr>
              <a:t>MRI-PDFF</a:t>
            </a:r>
          </a:p>
          <a:p>
            <a:pPr lvl="1"/>
            <a:r>
              <a:rPr lang="en-US" sz="2400" dirty="0" smtClean="0"/>
              <a:t>Definite diagnosis with </a:t>
            </a:r>
            <a:r>
              <a:rPr lang="en-US" sz="2400" dirty="0" smtClean="0">
                <a:solidFill>
                  <a:srgbClr val="C00000"/>
                </a:solidFill>
              </a:rPr>
              <a:t>liver biopsy</a:t>
            </a:r>
          </a:p>
          <a:p>
            <a:pPr lvl="1"/>
            <a:endParaRPr lang="en-US" sz="2400" dirty="0" smtClean="0">
              <a:solidFill>
                <a:srgbClr val="C00000"/>
              </a:solidFill>
            </a:endParaRPr>
          </a:p>
          <a:p>
            <a:pPr lvl="1"/>
            <a:r>
              <a:rPr lang="en-US" sz="2400" b="1" dirty="0"/>
              <a:t>T</a:t>
            </a:r>
            <a:r>
              <a:rPr lang="en-US" sz="2400" b="1" dirty="0" smtClean="0"/>
              <a:t>he</a:t>
            </a:r>
            <a:r>
              <a:rPr lang="en-US" sz="2400" dirty="0" smtClean="0"/>
              <a:t> </a:t>
            </a:r>
            <a:r>
              <a:rPr lang="en-US" sz="2400" b="1" dirty="0"/>
              <a:t>prevalence of NAFLD was estimated to be 38</a:t>
            </a:r>
            <a:r>
              <a:rPr lang="en-US" sz="2400" b="1" dirty="0" smtClean="0"/>
              <a:t>%</a:t>
            </a:r>
          </a:p>
          <a:p>
            <a:pPr lvl="1"/>
            <a:r>
              <a:rPr lang="en-US" sz="2400" b="1" dirty="0" smtClean="0"/>
              <a:t>NASH </a:t>
            </a:r>
            <a:r>
              <a:rPr lang="en-US" sz="2400" b="1" dirty="0"/>
              <a:t>was diagnosed in 14% </a:t>
            </a:r>
            <a:r>
              <a:rPr lang="en-US" sz="2400" dirty="0"/>
              <a:t>of the entire cohort </a:t>
            </a:r>
            <a:endParaRPr lang="en-US" sz="2400" dirty="0" smtClean="0"/>
          </a:p>
          <a:p>
            <a:pPr lvl="1"/>
            <a:r>
              <a:rPr lang="en-US" sz="2400" b="1" dirty="0" smtClean="0"/>
              <a:t>Significant </a:t>
            </a:r>
            <a:r>
              <a:rPr lang="en-US" sz="2400" b="1" dirty="0"/>
              <a:t>liver fibrosis in 6</a:t>
            </a:r>
            <a:r>
              <a:rPr lang="en-US" sz="2400" b="1" dirty="0" smtClean="0"/>
              <a:t>%</a:t>
            </a:r>
            <a:endParaRPr lang="en-US" sz="2400" b="1" dirty="0"/>
          </a:p>
        </p:txBody>
      </p:sp>
      <p:sp>
        <p:nvSpPr>
          <p:cNvPr id="5" name="Text Placeholder 4"/>
          <p:cNvSpPr>
            <a:spLocks noGrp="1"/>
          </p:cNvSpPr>
          <p:nvPr>
            <p:ph type="body" sz="quarter" idx="3"/>
          </p:nvPr>
        </p:nvSpPr>
        <p:spPr>
          <a:xfrm>
            <a:off x="1097280" y="5527165"/>
            <a:ext cx="10058400" cy="736282"/>
          </a:xfrm>
        </p:spPr>
        <p:txBody>
          <a:bodyPr>
            <a:normAutofit/>
          </a:bodyPr>
          <a:lstStyle/>
          <a:p>
            <a:pPr defTabSz="914354" fontAlgn="auto">
              <a:defRPr/>
            </a:pPr>
            <a:r>
              <a:rPr lang="en-GB" dirty="0">
                <a:solidFill>
                  <a:schemeClr val="accent6">
                    <a:lumMod val="75000"/>
                  </a:schemeClr>
                </a:solidFill>
              </a:rPr>
              <a:t>J hepatology 2021, 75 (2); 284-291</a:t>
            </a:r>
            <a:endParaRPr lang="fa-IR" dirty="0">
              <a:solidFill>
                <a:schemeClr val="accent6">
                  <a:lumMod val="75000"/>
                </a:schemeClr>
              </a:solidFill>
            </a:endParaRPr>
          </a:p>
        </p:txBody>
      </p:sp>
    </p:spTree>
    <p:extLst>
      <p:ext uri="{BB962C8B-B14F-4D97-AF65-F5344CB8AC3E}">
        <p14:creationId xmlns:p14="http://schemas.microsoft.com/office/powerpoint/2010/main" val="193291531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18272" y="286603"/>
            <a:ext cx="8416415" cy="5490506"/>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4457623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17897"/>
            <a:ext cx="10058400" cy="719666"/>
          </a:xfrm>
        </p:spPr>
        <p:txBody>
          <a:bodyPr>
            <a:normAutofit/>
          </a:bodyPr>
          <a:lstStyle/>
          <a:p>
            <a:r>
              <a:rPr lang="en-US" smtClean="0"/>
              <a:t>Imaging</a:t>
            </a:r>
            <a:endParaRPr lang="en-US" dirty="0"/>
          </a:p>
        </p:txBody>
      </p:sp>
      <p:sp>
        <p:nvSpPr>
          <p:cNvPr id="4" name="Content Placeholder 3"/>
          <p:cNvSpPr>
            <a:spLocks noGrp="1"/>
          </p:cNvSpPr>
          <p:nvPr>
            <p:ph sz="half" idx="2"/>
          </p:nvPr>
        </p:nvSpPr>
        <p:spPr>
          <a:xfrm>
            <a:off x="1097280" y="1865067"/>
            <a:ext cx="10058400" cy="3531391"/>
          </a:xfrm>
        </p:spPr>
        <p:txBody>
          <a:bodyPr>
            <a:normAutofit/>
          </a:bodyPr>
          <a:lstStyle/>
          <a:p>
            <a:pPr lvl="1"/>
            <a:endParaRPr lang="en-US" dirty="0"/>
          </a:p>
        </p:txBody>
      </p:sp>
      <p:sp>
        <p:nvSpPr>
          <p:cNvPr id="5" name="Text Placeholder 4"/>
          <p:cNvSpPr>
            <a:spLocks noGrp="1"/>
          </p:cNvSpPr>
          <p:nvPr>
            <p:ph type="body" sz="quarter" idx="3"/>
          </p:nvPr>
        </p:nvSpPr>
        <p:spPr>
          <a:xfrm>
            <a:off x="1097280" y="5527165"/>
            <a:ext cx="10058400" cy="736282"/>
          </a:xfrm>
        </p:spPr>
        <p:txBody>
          <a:bodyPr>
            <a:normAutofit/>
          </a:bodyPr>
          <a:lstStyle/>
          <a:p>
            <a:r>
              <a:rPr lang="en-US" dirty="0"/>
              <a:t>Endocrine Practice 28 (2022) 528e562 </a:t>
            </a:r>
          </a:p>
        </p:txBody>
      </p:sp>
      <p:graphicFrame>
        <p:nvGraphicFramePr>
          <p:cNvPr id="3" name="Table 2"/>
          <p:cNvGraphicFramePr>
            <a:graphicFrameLocks noGrp="1"/>
          </p:cNvGraphicFramePr>
          <p:nvPr>
            <p:extLst>
              <p:ext uri="{D42A27DB-BD31-4B8C-83A1-F6EECF244321}">
                <p14:modId xmlns:p14="http://schemas.microsoft.com/office/powerpoint/2010/main" val="530569326"/>
              </p:ext>
            </p:extLst>
          </p:nvPr>
        </p:nvGraphicFramePr>
        <p:xfrm>
          <a:off x="1097280" y="937563"/>
          <a:ext cx="10058400" cy="4242199"/>
        </p:xfrm>
        <a:graphic>
          <a:graphicData uri="http://schemas.openxmlformats.org/drawingml/2006/table">
            <a:tbl>
              <a:tblPr firstRow="1" bandRow="1">
                <a:tableStyleId>{5C22544A-7EE6-4342-B048-85BDC9FD1C3A}</a:tableStyleId>
              </a:tblPr>
              <a:tblGrid>
                <a:gridCol w="1604356"/>
                <a:gridCol w="4361773"/>
                <a:gridCol w="4092271"/>
              </a:tblGrid>
              <a:tr h="584599">
                <a:tc>
                  <a:txBody>
                    <a:bodyPr/>
                    <a:lstStyle/>
                    <a:p>
                      <a:endParaRPr lang="en-US" dirty="0"/>
                    </a:p>
                  </a:txBody>
                  <a:tcPr/>
                </a:tc>
                <a:tc>
                  <a:txBody>
                    <a:bodyPr/>
                    <a:lstStyle/>
                    <a:p>
                      <a:endParaRPr lang="en-US" dirty="0"/>
                    </a:p>
                  </a:txBody>
                  <a:tcPr/>
                </a:tc>
                <a:tc>
                  <a:txBody>
                    <a:bodyPr/>
                    <a:lstStyle/>
                    <a:p>
                      <a:endParaRPr lang="en-US"/>
                    </a:p>
                  </a:txBody>
                  <a:tcPr/>
                </a:tc>
              </a:tr>
              <a:tr h="5845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H-MRS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Proton </a:t>
                      </a:r>
                      <a:endParaRPr lang="en-US" dirty="0" smtClean="0"/>
                    </a:p>
                    <a:p>
                      <a:r>
                        <a:rPr lang="en-US" sz="1800" kern="1200" dirty="0" smtClean="0">
                          <a:solidFill>
                            <a:schemeClr val="dk1"/>
                          </a:solidFill>
                          <a:effectLst/>
                          <a:latin typeface="+mn-lt"/>
                          <a:ea typeface="+mn-ea"/>
                          <a:cs typeface="+mn-cs"/>
                        </a:rPr>
                        <a:t>magnetic resonance </a:t>
                      </a:r>
                      <a:endParaRPr lang="en-US" dirty="0" smtClean="0"/>
                    </a:p>
                    <a:p>
                      <a:r>
                        <a:rPr lang="en-US" sz="1800" kern="1200" dirty="0" smtClean="0">
                          <a:solidFill>
                            <a:schemeClr val="dk1"/>
                          </a:solidFill>
                          <a:effectLst/>
                          <a:latin typeface="+mn-lt"/>
                          <a:ea typeface="+mn-ea"/>
                          <a:cs typeface="+mn-cs"/>
                        </a:rPr>
                        <a:t>spectroscopy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 technique for quantifying hepatic steatosis </a:t>
                      </a:r>
                      <a:endParaRPr lang="en-US" dirty="0" smtClean="0"/>
                    </a:p>
                    <a:p>
                      <a:endParaRPr lang="en-US" dirty="0"/>
                    </a:p>
                  </a:txBody>
                  <a:tcPr/>
                </a:tc>
              </a:tr>
              <a:tr h="5845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MRI-PDFF </a:t>
                      </a:r>
                      <a:endParaRPr lang="en-US" dirty="0" smtClean="0"/>
                    </a:p>
                  </a:txBody>
                  <a:tcPr/>
                </a:tc>
                <a:tc>
                  <a:txBody>
                    <a:bodyPr/>
                    <a:lstStyle/>
                    <a:p>
                      <a:r>
                        <a:rPr lang="en-US" sz="1800" kern="1200" dirty="0" smtClean="0">
                          <a:solidFill>
                            <a:schemeClr val="dk1"/>
                          </a:solidFill>
                          <a:effectLst/>
                          <a:latin typeface="+mn-lt"/>
                          <a:ea typeface="+mn-ea"/>
                          <a:cs typeface="+mn-cs"/>
                        </a:rPr>
                        <a:t>Magnetic resonance imaging- </a:t>
                      </a:r>
                      <a:endParaRPr lang="en-US" dirty="0" smtClean="0"/>
                    </a:p>
                    <a:p>
                      <a:r>
                        <a:rPr lang="en-US" sz="1800" kern="1200" dirty="0" smtClean="0">
                          <a:solidFill>
                            <a:schemeClr val="dk1"/>
                          </a:solidFill>
                          <a:effectLst/>
                          <a:latin typeface="+mn-lt"/>
                          <a:ea typeface="+mn-ea"/>
                          <a:cs typeface="+mn-cs"/>
                        </a:rPr>
                        <a:t>proton density fat fraction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 technique for quantifying hepatic steatosis </a:t>
                      </a:r>
                      <a:endParaRPr lang="en-US" dirty="0" smtClean="0"/>
                    </a:p>
                    <a:p>
                      <a:endParaRPr lang="en-US" dirty="0"/>
                    </a:p>
                  </a:txBody>
                  <a:tcPr/>
                </a:tc>
              </a:tr>
              <a:tr h="5845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VCTE </a:t>
                      </a:r>
                      <a:endParaRPr lang="en-US" dirty="0" smtClean="0"/>
                    </a:p>
                  </a:txBody>
                  <a:tcPr/>
                </a:tc>
                <a:tc>
                  <a:txBody>
                    <a:bodyPr/>
                    <a:lstStyle/>
                    <a:p>
                      <a:r>
                        <a:rPr lang="en-US" sz="1800" kern="1200" dirty="0" smtClean="0">
                          <a:solidFill>
                            <a:schemeClr val="dk1"/>
                          </a:solidFill>
                          <a:effectLst/>
                          <a:latin typeface="+mn-lt"/>
                          <a:ea typeface="+mn-ea"/>
                          <a:cs typeface="+mn-cs"/>
                        </a:rPr>
                        <a:t>Vibration-controlled transient </a:t>
                      </a:r>
                      <a:endParaRPr lang="en-US" dirty="0" smtClean="0"/>
                    </a:p>
                    <a:p>
                      <a:r>
                        <a:rPr lang="en-US" sz="1800" kern="1200" dirty="0" smtClean="0">
                          <a:solidFill>
                            <a:schemeClr val="dk1"/>
                          </a:solidFill>
                          <a:effectLst/>
                          <a:latin typeface="+mn-lt"/>
                          <a:ea typeface="+mn-ea"/>
                          <a:cs typeface="+mn-cs"/>
                        </a:rPr>
                        <a:t>elastography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 technique for liver stiffness measurement that is correlated with the severity of liver fibrosis on histology. </a:t>
                      </a:r>
                      <a:endParaRPr lang="en-US" dirty="0" smtClean="0"/>
                    </a:p>
                  </a:txBody>
                  <a:tcPr/>
                </a:tc>
              </a:tr>
              <a:tr h="5845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MRE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Magnetic resonance elastography </a:t>
                      </a:r>
                      <a:endParaRPr lang="en-US" dirty="0" smtClean="0"/>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Technology that combines MRI with low-frequency vibrations to assess liver stiffness. </a:t>
                      </a:r>
                      <a:endParaRPr lang="en-US" dirty="0" smtClean="0"/>
                    </a:p>
                  </a:txBody>
                  <a:tcPr/>
                </a:tc>
              </a:tr>
            </a:tbl>
          </a:graphicData>
        </a:graphic>
      </p:graphicFrame>
    </p:spTree>
    <p:extLst>
      <p:ext uri="{BB962C8B-B14F-4D97-AF65-F5344CB8AC3E}">
        <p14:creationId xmlns:p14="http://schemas.microsoft.com/office/powerpoint/2010/main" val="135189074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MRE</a:t>
            </a:r>
          </a:p>
        </p:txBody>
      </p:sp>
      <p:sp>
        <p:nvSpPr>
          <p:cNvPr id="4" name="Content Placeholder 3"/>
          <p:cNvSpPr>
            <a:spLocks noGrp="1"/>
          </p:cNvSpPr>
          <p:nvPr>
            <p:ph sz="half" idx="2"/>
          </p:nvPr>
        </p:nvSpPr>
        <p:spPr>
          <a:xfrm>
            <a:off x="1097280" y="1865067"/>
            <a:ext cx="10058400" cy="3531391"/>
          </a:xfrm>
        </p:spPr>
        <p:txBody>
          <a:bodyPr>
            <a:normAutofit/>
          </a:bodyPr>
          <a:lstStyle/>
          <a:p>
            <a:pPr lvl="1"/>
            <a:r>
              <a:rPr lang="en-US" dirty="0" smtClean="0"/>
              <a:t>Has </a:t>
            </a:r>
            <a:r>
              <a:rPr lang="en-US" dirty="0">
                <a:solidFill>
                  <a:srgbClr val="911011"/>
                </a:solidFill>
              </a:rPr>
              <a:t>the best accuracy </a:t>
            </a:r>
            <a:endParaRPr lang="en-US" dirty="0" smtClean="0">
              <a:solidFill>
                <a:srgbClr val="911011"/>
              </a:solidFill>
            </a:endParaRPr>
          </a:p>
          <a:p>
            <a:pPr lvl="1"/>
            <a:r>
              <a:rPr lang="en-US" dirty="0" smtClean="0"/>
              <a:t>It </a:t>
            </a:r>
            <a:r>
              <a:rPr lang="en-US" dirty="0"/>
              <a:t>is costly </a:t>
            </a:r>
            <a:endParaRPr lang="en-US" dirty="0" smtClean="0"/>
          </a:p>
          <a:p>
            <a:pPr lvl="1"/>
            <a:r>
              <a:rPr lang="en-US" dirty="0" smtClean="0"/>
              <a:t>Has </a:t>
            </a:r>
            <a:r>
              <a:rPr lang="en-US" dirty="0"/>
              <a:t>limited </a:t>
            </a:r>
            <a:r>
              <a:rPr lang="en-US" dirty="0" smtClean="0"/>
              <a:t>availability</a:t>
            </a:r>
          </a:p>
          <a:p>
            <a:pPr lvl="1"/>
            <a:r>
              <a:rPr lang="en-US" dirty="0" smtClean="0"/>
              <a:t>therefore</a:t>
            </a:r>
            <a:r>
              <a:rPr lang="en-US" dirty="0"/>
              <a:t>, it is best ordered by the </a:t>
            </a:r>
            <a:r>
              <a:rPr lang="en-US" dirty="0" err="1"/>
              <a:t>hepatologist</a:t>
            </a:r>
            <a:r>
              <a:rPr lang="en-US" dirty="0"/>
              <a:t> when additional workup is needed in selected </a:t>
            </a:r>
            <a:r>
              <a:rPr lang="en-US" dirty="0" smtClean="0"/>
              <a:t>circumstances</a:t>
            </a:r>
            <a:r>
              <a:rPr lang="en-US" dirty="0"/>
              <a:t>. </a:t>
            </a:r>
          </a:p>
          <a:p>
            <a:pPr lvl="1"/>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15204962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SWE</a:t>
            </a:r>
          </a:p>
        </p:txBody>
      </p:sp>
      <p:sp>
        <p:nvSpPr>
          <p:cNvPr id="4" name="Content Placeholder 3"/>
          <p:cNvSpPr>
            <a:spLocks noGrp="1"/>
          </p:cNvSpPr>
          <p:nvPr>
            <p:ph sz="half" idx="2"/>
          </p:nvPr>
        </p:nvSpPr>
        <p:spPr>
          <a:xfrm>
            <a:off x="1097280" y="1865067"/>
            <a:ext cx="10058400" cy="3531391"/>
          </a:xfrm>
        </p:spPr>
        <p:txBody>
          <a:bodyPr>
            <a:normAutofit/>
          </a:bodyPr>
          <a:lstStyle/>
          <a:p>
            <a:r>
              <a:rPr lang="en-US" dirty="0" smtClean="0"/>
              <a:t>SWE: </a:t>
            </a:r>
            <a:r>
              <a:rPr lang="en-US" dirty="0"/>
              <a:t>either 2-dimensional (2DSWE) or point (pSWE</a:t>
            </a:r>
            <a:r>
              <a:rPr lang="en-US" dirty="0" smtClean="0"/>
              <a:t>).</a:t>
            </a:r>
          </a:p>
          <a:p>
            <a:endParaRPr lang="en-US" sz="800" dirty="0" smtClean="0"/>
          </a:p>
          <a:p>
            <a:r>
              <a:rPr lang="en-US" dirty="0" smtClean="0"/>
              <a:t>2DSWE </a:t>
            </a:r>
            <a:r>
              <a:rPr lang="en-US" dirty="0"/>
              <a:t>and pSWE appear to have an accuracy similar to that of TE but less than that of MRE </a:t>
            </a:r>
            <a:endParaRPr lang="en-US" dirty="0" smtClean="0"/>
          </a:p>
          <a:p>
            <a:endParaRPr lang="en-US" dirty="0" smtClean="0"/>
          </a:p>
          <a:p>
            <a:r>
              <a:rPr lang="en-US" dirty="0"/>
              <a:t>the sensitivity, specificity, and area under the </a:t>
            </a:r>
            <a:r>
              <a:rPr lang="en-US" dirty="0" smtClean="0"/>
              <a:t>curve: </a:t>
            </a:r>
          </a:p>
          <a:p>
            <a:pPr marL="0" indent="0" algn="ctr">
              <a:buNone/>
            </a:pPr>
            <a:r>
              <a:rPr lang="en-US" b="1" dirty="0" smtClean="0"/>
              <a:t>MRE &gt; pSWE, VCTE &gt; 2DSWE</a:t>
            </a:r>
            <a:endParaRPr lang="en-US" b="1"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20724572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t>
            </a:r>
            <a:endParaRPr lang="en-US" dirty="0"/>
          </a:p>
        </p:txBody>
      </p:sp>
      <p:sp>
        <p:nvSpPr>
          <p:cNvPr id="4" name="Content Placeholder 3"/>
          <p:cNvSpPr>
            <a:spLocks noGrp="1"/>
          </p:cNvSpPr>
          <p:nvPr>
            <p:ph sz="half" idx="2"/>
          </p:nvPr>
        </p:nvSpPr>
        <p:spPr>
          <a:xfrm>
            <a:off x="1097280" y="1865067"/>
            <a:ext cx="10058400" cy="3531391"/>
          </a:xfrm>
        </p:spPr>
        <p:txBody>
          <a:bodyPr>
            <a:normAutofit fontScale="92500" lnSpcReduction="10000"/>
          </a:bodyPr>
          <a:lstStyle/>
          <a:p>
            <a:r>
              <a:rPr lang="en-US" dirty="0"/>
              <a:t>The accuracy of liver US for the detection of </a:t>
            </a:r>
            <a:r>
              <a:rPr lang="en-US" dirty="0">
                <a:solidFill>
                  <a:schemeClr val="tx1"/>
                </a:solidFill>
              </a:rPr>
              <a:t>moderate and severe steatosis </a:t>
            </a:r>
            <a:r>
              <a:rPr lang="en-US" dirty="0"/>
              <a:t>was &gt;80% in a meta-analysis when compared with liver </a:t>
            </a:r>
            <a:r>
              <a:rPr lang="en-US" dirty="0" smtClean="0"/>
              <a:t>histology.</a:t>
            </a:r>
          </a:p>
          <a:p>
            <a:r>
              <a:rPr lang="en-US" dirty="0" smtClean="0"/>
              <a:t>In population </a:t>
            </a:r>
            <a:r>
              <a:rPr lang="en-US" dirty="0"/>
              <a:t>with </a:t>
            </a:r>
            <a:r>
              <a:rPr lang="en-US" dirty="0">
                <a:solidFill>
                  <a:schemeClr val="tx1"/>
                </a:solidFill>
              </a:rPr>
              <a:t>less severe disease </a:t>
            </a:r>
            <a:r>
              <a:rPr lang="en-US" dirty="0"/>
              <a:t>observed in primary care or endocrinology clinics, </a:t>
            </a:r>
            <a:r>
              <a:rPr lang="en-US" dirty="0" smtClean="0"/>
              <a:t>liver </a:t>
            </a:r>
            <a:r>
              <a:rPr lang="en-US" dirty="0"/>
              <a:t>US was shown to </a:t>
            </a:r>
            <a:r>
              <a:rPr lang="en-US" b="1" dirty="0">
                <a:solidFill>
                  <a:srgbClr val="911011"/>
                </a:solidFill>
              </a:rPr>
              <a:t>have suboptimal sensitivity for mild- to-moderate steatosis</a:t>
            </a:r>
            <a:r>
              <a:rPr lang="en-US" dirty="0">
                <a:solidFill>
                  <a:srgbClr val="911011"/>
                </a:solidFill>
              </a:rPr>
              <a:t> </a:t>
            </a:r>
            <a:r>
              <a:rPr lang="en-US" dirty="0"/>
              <a:t>(below a liver fat content of 12.5</a:t>
            </a:r>
            <a:r>
              <a:rPr lang="en-US" dirty="0" smtClean="0"/>
              <a:t>%).</a:t>
            </a:r>
          </a:p>
          <a:p>
            <a:r>
              <a:rPr lang="en-US" dirty="0" smtClean="0"/>
              <a:t>Liver </a:t>
            </a:r>
            <a:r>
              <a:rPr lang="en-US" dirty="0"/>
              <a:t>US is also </a:t>
            </a:r>
            <a:r>
              <a:rPr lang="en-US" b="1" dirty="0">
                <a:solidFill>
                  <a:srgbClr val="911011"/>
                </a:solidFill>
              </a:rPr>
              <a:t>highly operator dependent </a:t>
            </a:r>
            <a:endParaRPr lang="en-US" b="1" dirty="0" smtClean="0">
              <a:solidFill>
                <a:srgbClr val="911011"/>
              </a:solidFill>
            </a:endParaRPr>
          </a:p>
          <a:p>
            <a:r>
              <a:rPr lang="en-US" dirty="0" smtClean="0"/>
              <a:t>does </a:t>
            </a:r>
            <a:r>
              <a:rPr lang="en-US" b="1" dirty="0">
                <a:solidFill>
                  <a:srgbClr val="911011"/>
                </a:solidFill>
              </a:rPr>
              <a:t>not inform about the severity </a:t>
            </a:r>
            <a:r>
              <a:rPr lang="en-US" dirty="0"/>
              <a:t>of liver fibrosis (unless cirrhosis is present). </a:t>
            </a:r>
          </a:p>
        </p:txBody>
      </p:sp>
      <p:sp>
        <p:nvSpPr>
          <p:cNvPr id="5" name="Text Placeholder 4"/>
          <p:cNvSpPr>
            <a:spLocks noGrp="1"/>
          </p:cNvSpPr>
          <p:nvPr>
            <p:ph type="body" sz="quarter" idx="3"/>
          </p:nvPr>
        </p:nvSpPr>
        <p:spPr>
          <a:xfrm>
            <a:off x="1097280" y="5685375"/>
            <a:ext cx="10058400" cy="736282"/>
          </a:xfrm>
        </p:spPr>
        <p:txBody>
          <a:bodyPr>
            <a:normAutofit/>
          </a:bodyPr>
          <a:lstStyle/>
          <a:p>
            <a:r>
              <a:rPr lang="nb-NO" dirty="0"/>
              <a:t>Liver Int. 2015;35(9):2139e2146. </a:t>
            </a:r>
          </a:p>
        </p:txBody>
      </p:sp>
    </p:spTree>
    <p:extLst>
      <p:ext uri="{BB962C8B-B14F-4D97-AF65-F5344CB8AC3E}">
        <p14:creationId xmlns:p14="http://schemas.microsoft.com/office/powerpoint/2010/main" val="9221026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F6CEB41-B332-44A9-ABE9-C9115911A2DB}"/>
              </a:ext>
            </a:extLst>
          </p:cNvPr>
          <p:cNvPicPr>
            <a:picLocks noChangeAspect="1"/>
          </p:cNvPicPr>
          <p:nvPr/>
        </p:nvPicPr>
        <p:blipFill>
          <a:blip r:embed="rId2"/>
          <a:stretch>
            <a:fillRect/>
          </a:stretch>
        </p:blipFill>
        <p:spPr>
          <a:xfrm>
            <a:off x="516835" y="914780"/>
            <a:ext cx="10747514" cy="5361880"/>
          </a:xfrm>
          <a:prstGeom prst="rect">
            <a:avLst/>
          </a:prstGeom>
        </p:spPr>
      </p:pic>
      <p:sp>
        <p:nvSpPr>
          <p:cNvPr id="7" name="TextBox 6">
            <a:extLst>
              <a:ext uri="{FF2B5EF4-FFF2-40B4-BE49-F238E27FC236}">
                <a16:creationId xmlns:a16="http://schemas.microsoft.com/office/drawing/2014/main" xmlns="" id="{F58D9423-C509-4C7D-894D-DF4205E82A4D}"/>
              </a:ext>
            </a:extLst>
          </p:cNvPr>
          <p:cNvSpPr txBox="1"/>
          <p:nvPr/>
        </p:nvSpPr>
        <p:spPr>
          <a:xfrm>
            <a:off x="1537253" y="295503"/>
            <a:ext cx="8719930" cy="461665"/>
          </a:xfrm>
          <a:prstGeom prst="rect">
            <a:avLst/>
          </a:prstGeom>
          <a:noFill/>
        </p:spPr>
        <p:txBody>
          <a:bodyPr wrap="square">
            <a:spAutoFit/>
          </a:bodyPr>
          <a:lstStyle/>
          <a:p>
            <a:r>
              <a:rPr lang="en-US" sz="2400" b="0" i="0" u="none" strike="noStrike" baseline="0" dirty="0">
                <a:solidFill>
                  <a:srgbClr val="911011"/>
                </a:solidFill>
                <a:latin typeface="MgfwhcAdvTTb5929f4c"/>
              </a:rPr>
              <a:t>Noninvasive imaging assessment of NAFLD and advanced fibrosis</a:t>
            </a:r>
            <a:endParaRPr lang="en-US" sz="2400" dirty="0">
              <a:solidFill>
                <a:srgbClr val="911011"/>
              </a:solidFill>
            </a:endParaRPr>
          </a:p>
        </p:txBody>
      </p:sp>
      <p:sp>
        <p:nvSpPr>
          <p:cNvPr id="10" name="TextBox 9">
            <a:extLst>
              <a:ext uri="{FF2B5EF4-FFF2-40B4-BE49-F238E27FC236}">
                <a16:creationId xmlns:a16="http://schemas.microsoft.com/office/drawing/2014/main" xmlns="" id="{FC2F227C-0BA7-4318-AA44-EFA35E3ABFC1}"/>
              </a:ext>
            </a:extLst>
          </p:cNvPr>
          <p:cNvSpPr txBox="1"/>
          <p:nvPr/>
        </p:nvSpPr>
        <p:spPr>
          <a:xfrm>
            <a:off x="7436102" y="6412757"/>
            <a:ext cx="6093724" cy="369332"/>
          </a:xfrm>
          <a:prstGeom prst="rect">
            <a:avLst/>
          </a:prstGeom>
          <a:noFill/>
        </p:spPr>
        <p:txBody>
          <a:bodyPr wrap="square">
            <a:spAutoFit/>
          </a:bodyPr>
          <a:lstStyle/>
          <a:p>
            <a:r>
              <a:rPr lang="pt-BR" dirty="0">
                <a:solidFill>
                  <a:schemeClr val="bg1"/>
                </a:solidFill>
              </a:rPr>
              <a:t>Clin Diabetes Endocrinol . 2020 Jun 5;6:9</a:t>
            </a:r>
            <a:endParaRPr lang="en-US" dirty="0">
              <a:solidFill>
                <a:schemeClr val="bg1"/>
              </a:solidFill>
            </a:endParaRPr>
          </a:p>
        </p:txBody>
      </p:sp>
      <p:sp>
        <p:nvSpPr>
          <p:cNvPr id="2" name="Rectangle: Rounded Corners 1">
            <a:extLst>
              <a:ext uri="{FF2B5EF4-FFF2-40B4-BE49-F238E27FC236}">
                <a16:creationId xmlns:a16="http://schemas.microsoft.com/office/drawing/2014/main" xmlns="" id="{A9F5B2C8-20A0-4132-BEE2-40677282684A}"/>
              </a:ext>
            </a:extLst>
          </p:cNvPr>
          <p:cNvSpPr/>
          <p:nvPr/>
        </p:nvSpPr>
        <p:spPr>
          <a:xfrm>
            <a:off x="622853" y="2584174"/>
            <a:ext cx="1590261" cy="70236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94F3FB90-41CE-47F7-A26C-138B68A09EBA}"/>
              </a:ext>
            </a:extLst>
          </p:cNvPr>
          <p:cNvSpPr/>
          <p:nvPr/>
        </p:nvSpPr>
        <p:spPr>
          <a:xfrm>
            <a:off x="622855" y="1313301"/>
            <a:ext cx="649354" cy="3829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1">
            <a:extLst>
              <a:ext uri="{FF2B5EF4-FFF2-40B4-BE49-F238E27FC236}">
                <a16:creationId xmlns:a16="http://schemas.microsoft.com/office/drawing/2014/main" xmlns="" id="{A9F5B2C8-20A0-4132-BEE2-40677282684A}"/>
              </a:ext>
            </a:extLst>
          </p:cNvPr>
          <p:cNvSpPr/>
          <p:nvPr/>
        </p:nvSpPr>
        <p:spPr>
          <a:xfrm>
            <a:off x="6640971" y="1313301"/>
            <a:ext cx="4536224" cy="11502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6725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Screening in T2D</a:t>
            </a: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7280" y="2019350"/>
            <a:ext cx="10058400" cy="2878281"/>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3447221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it-IT" dirty="0"/>
              <a:t>J </a:t>
            </a:r>
            <a:r>
              <a:rPr lang="it-IT" dirty="0" err="1"/>
              <a:t>Clin</a:t>
            </a:r>
            <a:r>
              <a:rPr lang="it-IT" dirty="0"/>
              <a:t> </a:t>
            </a:r>
            <a:r>
              <a:rPr lang="it-IT" dirty="0" err="1"/>
              <a:t>Endocrinol</a:t>
            </a:r>
            <a:r>
              <a:rPr lang="it-IT" dirty="0"/>
              <a:t> </a:t>
            </a:r>
            <a:r>
              <a:rPr lang="it-IT" dirty="0" err="1"/>
              <a:t>Metab</a:t>
            </a:r>
            <a:r>
              <a:rPr lang="it-IT" dirty="0"/>
              <a:t>. 2015;100(6):2231e2238. </a:t>
            </a:r>
          </a:p>
        </p:txBody>
      </p:sp>
      <p:sp>
        <p:nvSpPr>
          <p:cNvPr id="4" name="Content Placeholder 3"/>
          <p:cNvSpPr>
            <a:spLocks noGrp="1"/>
          </p:cNvSpPr>
          <p:nvPr>
            <p:ph sz="half" idx="2"/>
          </p:nvPr>
        </p:nvSpPr>
        <p:spPr>
          <a:xfrm>
            <a:off x="1097280" y="1921565"/>
            <a:ext cx="10058400" cy="4038969"/>
          </a:xfrm>
        </p:spPr>
        <p:txBody>
          <a:bodyPr>
            <a:normAutofit/>
          </a:bodyPr>
          <a:lstStyle/>
          <a:p>
            <a:endParaRPr lang="en-US" dirty="0" smtClean="0"/>
          </a:p>
          <a:p>
            <a:r>
              <a:rPr lang="en-US" dirty="0" smtClean="0"/>
              <a:t>In </a:t>
            </a:r>
            <a:r>
              <a:rPr lang="en-US" dirty="0"/>
              <a:t>a study in persons with T2D, </a:t>
            </a:r>
            <a:endParaRPr lang="en-US" dirty="0" smtClean="0"/>
          </a:p>
          <a:p>
            <a:r>
              <a:rPr lang="en-US" dirty="0" smtClean="0"/>
              <a:t>up </a:t>
            </a:r>
            <a:r>
              <a:rPr lang="en-US" dirty="0"/>
              <a:t>to 50% had NAFLD </a:t>
            </a:r>
            <a:r>
              <a:rPr lang="en-US" b="1" dirty="0"/>
              <a:t>despite the so-called “normal” ALT levels</a:t>
            </a:r>
            <a:r>
              <a:rPr lang="en-US" dirty="0"/>
              <a:t> (defined as &lt;40 U/L in this study</a:t>
            </a:r>
            <a:r>
              <a:rPr lang="en-US" dirty="0" smtClean="0"/>
              <a:t>).</a:t>
            </a:r>
          </a:p>
          <a:p>
            <a:endParaRPr lang="en-US" dirty="0"/>
          </a:p>
        </p:txBody>
      </p:sp>
    </p:spTree>
    <p:extLst>
      <p:ext uri="{BB962C8B-B14F-4D97-AF65-F5344CB8AC3E}">
        <p14:creationId xmlns:p14="http://schemas.microsoft.com/office/powerpoint/2010/main" val="20708969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0D5A76C-F021-453F-B9EB-5DE41F40D756}"/>
              </a:ext>
            </a:extLst>
          </p:cNvPr>
          <p:cNvPicPr>
            <a:picLocks noChangeAspect="1"/>
          </p:cNvPicPr>
          <p:nvPr/>
        </p:nvPicPr>
        <p:blipFill>
          <a:blip r:embed="rId2"/>
          <a:stretch>
            <a:fillRect/>
          </a:stretch>
        </p:blipFill>
        <p:spPr>
          <a:xfrm>
            <a:off x="1716156" y="239839"/>
            <a:ext cx="8945217" cy="5380382"/>
          </a:xfrm>
          <a:prstGeom prst="rect">
            <a:avLst/>
          </a:prstGeom>
        </p:spPr>
      </p:pic>
      <p:sp>
        <p:nvSpPr>
          <p:cNvPr id="5" name="TextBox 4">
            <a:extLst>
              <a:ext uri="{FF2B5EF4-FFF2-40B4-BE49-F238E27FC236}">
                <a16:creationId xmlns:a16="http://schemas.microsoft.com/office/drawing/2014/main" xmlns="" id="{B77E6ABD-9C70-4BBF-BC0E-4F701D95843F}"/>
              </a:ext>
            </a:extLst>
          </p:cNvPr>
          <p:cNvSpPr txBox="1"/>
          <p:nvPr/>
        </p:nvSpPr>
        <p:spPr>
          <a:xfrm>
            <a:off x="4448724" y="5504834"/>
            <a:ext cx="8954617" cy="707886"/>
          </a:xfrm>
          <a:prstGeom prst="rect">
            <a:avLst/>
          </a:prstGeom>
          <a:noFill/>
        </p:spPr>
        <p:txBody>
          <a:bodyPr wrap="square">
            <a:spAutoFit/>
          </a:bodyPr>
          <a:lstStyle/>
          <a:p>
            <a:pPr algn="l"/>
            <a:r>
              <a:rPr lang="en-US" sz="2000" b="0" i="0" u="none" strike="noStrike" baseline="0" dirty="0">
                <a:solidFill>
                  <a:schemeClr val="bg1"/>
                </a:solidFill>
                <a:latin typeface="AdvOT7b515deb"/>
              </a:rPr>
              <a:t>With a lower cutoff of AST and ALT of</a:t>
            </a:r>
            <a:r>
              <a:rPr lang="en-US" sz="2000" b="0" i="0" u="none" strike="noStrike" baseline="0" dirty="0">
                <a:solidFill>
                  <a:schemeClr val="bg1"/>
                </a:solidFill>
                <a:latin typeface="AdvPS7DA6"/>
              </a:rPr>
              <a:t>≥</a:t>
            </a:r>
            <a:r>
              <a:rPr lang="en-US" sz="2000" b="0" i="0" u="none" strike="noStrike" baseline="0" dirty="0">
                <a:solidFill>
                  <a:schemeClr val="bg1"/>
                </a:solidFill>
                <a:latin typeface="AdvOT7b515deb"/>
              </a:rPr>
              <a:t>30 units/L, it increased to 13% and 22</a:t>
            </a:r>
            <a:r>
              <a:rPr lang="en-US" sz="2000" b="0" i="0" u="none" strike="noStrike" baseline="0">
                <a:solidFill>
                  <a:schemeClr val="bg1"/>
                </a:solidFill>
                <a:latin typeface="AdvOT7b515deb"/>
              </a:rPr>
              <a:t>%, </a:t>
            </a:r>
            <a:r>
              <a:rPr lang="en-US" sz="2000" b="0" i="0" u="none" strike="noStrike" baseline="0" smtClean="0">
                <a:latin typeface="AdvOT7b515deb"/>
              </a:rPr>
              <a:t>40</a:t>
            </a:r>
            <a:r>
              <a:rPr lang="en-US" sz="2000" b="0" i="0" u="none" strike="noStrike" baseline="0" dirty="0">
                <a:latin typeface="AdvOT7b515deb"/>
              </a:rPr>
              <a:t>% of patients with </a:t>
            </a:r>
            <a:r>
              <a:rPr lang="en-US" sz="2000" b="0" i="0" u="none" strike="noStrike" baseline="0" dirty="0">
                <a:latin typeface="AdvOT7b515deb+fb"/>
              </a:rPr>
              <a:t>fi</a:t>
            </a:r>
            <a:r>
              <a:rPr lang="en-US" sz="2000" b="0" i="0" u="none" strike="noStrike" baseline="0" dirty="0">
                <a:latin typeface="AdvOT7b515deb"/>
              </a:rPr>
              <a:t>brosis had a plasma AST </a:t>
            </a:r>
            <a:r>
              <a:rPr lang="en-US" sz="2000" b="0" i="0" u="none" strike="noStrike" baseline="0" dirty="0">
                <a:latin typeface="AdvPS7DA6"/>
              </a:rPr>
              <a:t>≥</a:t>
            </a:r>
            <a:r>
              <a:rPr lang="en-US" sz="2000" b="0" i="0" u="none" strike="noStrike" baseline="0" dirty="0">
                <a:latin typeface="AdvOT7b515deb"/>
              </a:rPr>
              <a:t>26 </a:t>
            </a:r>
            <a:r>
              <a:rPr lang="en-US" sz="2000" b="0" i="0" u="none" strike="noStrike" baseline="0" dirty="0" smtClean="0">
                <a:latin typeface="AdvOT7b515deb"/>
              </a:rPr>
              <a:t>units/L.</a:t>
            </a:r>
            <a:endParaRPr lang="en-US" sz="2000" dirty="0"/>
          </a:p>
        </p:txBody>
      </p:sp>
      <p:sp>
        <p:nvSpPr>
          <p:cNvPr id="6" name="Oval 5">
            <a:extLst>
              <a:ext uri="{FF2B5EF4-FFF2-40B4-BE49-F238E27FC236}">
                <a16:creationId xmlns:a16="http://schemas.microsoft.com/office/drawing/2014/main" xmlns="" id="{AF1042A2-56CE-492B-84F7-16DB03C67937}"/>
              </a:ext>
            </a:extLst>
          </p:cNvPr>
          <p:cNvSpPr/>
          <p:nvPr/>
        </p:nvSpPr>
        <p:spPr>
          <a:xfrm>
            <a:off x="3399185" y="771092"/>
            <a:ext cx="914400" cy="4240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6798F6A7-B6F3-43F4-9B18-524787180007}"/>
              </a:ext>
            </a:extLst>
          </p:cNvPr>
          <p:cNvSpPr/>
          <p:nvPr/>
        </p:nvSpPr>
        <p:spPr>
          <a:xfrm>
            <a:off x="4728253" y="2428187"/>
            <a:ext cx="914400" cy="4240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xmlns="" id="{82F4F0F6-8C7B-4B6A-A128-18372EE5B330}"/>
              </a:ext>
            </a:extLst>
          </p:cNvPr>
          <p:cNvCxnSpPr/>
          <p:nvPr/>
        </p:nvCxnSpPr>
        <p:spPr>
          <a:xfrm>
            <a:off x="4996070" y="6308035"/>
            <a:ext cx="23853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38AA10A0-3B25-4835-AAD0-57B360483510}"/>
              </a:ext>
            </a:extLst>
          </p:cNvPr>
          <p:cNvSpPr txBox="1"/>
          <p:nvPr/>
        </p:nvSpPr>
        <p:spPr>
          <a:xfrm>
            <a:off x="6188765" y="6488668"/>
            <a:ext cx="6096000" cy="369332"/>
          </a:xfrm>
          <a:prstGeom prst="rect">
            <a:avLst/>
          </a:prstGeom>
          <a:noFill/>
        </p:spPr>
        <p:txBody>
          <a:bodyPr wrap="square">
            <a:spAutoFit/>
          </a:bodyPr>
          <a:lstStyle/>
          <a:p>
            <a:r>
              <a:rPr lang="en-US" b="0" i="0" dirty="0">
                <a:effectLst/>
                <a:latin typeface="Open Sans"/>
              </a:rPr>
              <a:t>Diabetes Care 2021 Feb; 44(2): 399-406.</a:t>
            </a:r>
            <a:endParaRPr lang="en-US" dirty="0"/>
          </a:p>
        </p:txBody>
      </p:sp>
    </p:spTree>
    <p:extLst>
      <p:ext uri="{BB962C8B-B14F-4D97-AF65-F5344CB8AC3E}">
        <p14:creationId xmlns:p14="http://schemas.microsoft.com/office/powerpoint/2010/main" val="4958120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6EA0BCB-E80A-4B73-95F8-C8F73FBCFC0A}"/>
              </a:ext>
            </a:extLst>
          </p:cNvPr>
          <p:cNvPicPr>
            <a:picLocks noChangeAspect="1"/>
          </p:cNvPicPr>
          <p:nvPr/>
        </p:nvPicPr>
        <p:blipFill>
          <a:blip r:embed="rId2"/>
          <a:stretch>
            <a:fillRect/>
          </a:stretch>
        </p:blipFill>
        <p:spPr>
          <a:xfrm>
            <a:off x="119270" y="371638"/>
            <a:ext cx="6785113" cy="4452729"/>
          </a:xfrm>
          <a:prstGeom prst="rect">
            <a:avLst/>
          </a:prstGeom>
        </p:spPr>
      </p:pic>
      <p:pic>
        <p:nvPicPr>
          <p:cNvPr id="4" name="Picture 3">
            <a:extLst>
              <a:ext uri="{FF2B5EF4-FFF2-40B4-BE49-F238E27FC236}">
                <a16:creationId xmlns:a16="http://schemas.microsoft.com/office/drawing/2014/main" xmlns="" id="{2BA2C12C-9421-4AE9-B8B0-19AC0565A6A9}"/>
              </a:ext>
            </a:extLst>
          </p:cNvPr>
          <p:cNvPicPr>
            <a:picLocks noChangeAspect="1"/>
          </p:cNvPicPr>
          <p:nvPr/>
        </p:nvPicPr>
        <p:blipFill>
          <a:blip r:embed="rId3"/>
          <a:stretch>
            <a:fillRect/>
          </a:stretch>
        </p:blipFill>
        <p:spPr>
          <a:xfrm>
            <a:off x="7191462" y="522152"/>
            <a:ext cx="4784034" cy="4452728"/>
          </a:xfrm>
          <a:prstGeom prst="rect">
            <a:avLst/>
          </a:prstGeom>
        </p:spPr>
      </p:pic>
      <p:sp>
        <p:nvSpPr>
          <p:cNvPr id="6" name="TextBox 5">
            <a:extLst>
              <a:ext uri="{FF2B5EF4-FFF2-40B4-BE49-F238E27FC236}">
                <a16:creationId xmlns:a16="http://schemas.microsoft.com/office/drawing/2014/main" xmlns="" id="{808FF764-D33E-403C-B84F-D96D30885D19}"/>
              </a:ext>
            </a:extLst>
          </p:cNvPr>
          <p:cNvSpPr txBox="1"/>
          <p:nvPr/>
        </p:nvSpPr>
        <p:spPr>
          <a:xfrm>
            <a:off x="776640" y="5241019"/>
            <a:ext cx="9766852" cy="1569660"/>
          </a:xfrm>
          <a:prstGeom prst="rect">
            <a:avLst/>
          </a:prstGeom>
          <a:noFill/>
        </p:spPr>
        <p:txBody>
          <a:bodyPr wrap="square">
            <a:spAutoFit/>
          </a:bodyPr>
          <a:lstStyle/>
          <a:p>
            <a:pPr marL="342900" indent="-342900" algn="l">
              <a:buFont typeface="Wingdings" charset="2"/>
              <a:buChar char="§"/>
            </a:pPr>
            <a:r>
              <a:rPr lang="en-US" sz="2400" b="0" i="0" u="none" strike="noStrike" baseline="0" dirty="0" smtClean="0">
                <a:latin typeface="AdvOT7b515deb"/>
              </a:rPr>
              <a:t>Fibrosis: 21%</a:t>
            </a:r>
          </a:p>
          <a:p>
            <a:pPr marL="342900" indent="-342900" algn="l">
              <a:buFont typeface="Wingdings" charset="2"/>
              <a:buChar char="§"/>
            </a:pPr>
            <a:r>
              <a:rPr lang="en-US" sz="2400" b="0" i="0" u="none" strike="noStrike" baseline="0" dirty="0" smtClean="0">
                <a:latin typeface="AdvOT7b515deb"/>
              </a:rPr>
              <a:t>moderate-to-advanced </a:t>
            </a:r>
            <a:r>
              <a:rPr lang="en-US" sz="2400" b="0" i="0" u="none" strike="noStrike" baseline="0" dirty="0">
                <a:latin typeface="AdvOT7b515deb+fb"/>
              </a:rPr>
              <a:t>fi</a:t>
            </a:r>
            <a:r>
              <a:rPr lang="en-US" sz="2400" b="0" i="0" u="none" strike="noStrike" baseline="0" dirty="0">
                <a:latin typeface="AdvOT7b515deb"/>
              </a:rPr>
              <a:t>brosis (F2 or higher</a:t>
            </a:r>
            <a:r>
              <a:rPr lang="en-US" sz="2400" b="0" i="0" u="none" strike="noStrike" baseline="0" dirty="0" smtClean="0">
                <a:latin typeface="AdvOT7b515deb"/>
              </a:rPr>
              <a:t>): 15%</a:t>
            </a:r>
          </a:p>
          <a:p>
            <a:pPr marL="342900" indent="-342900">
              <a:buFont typeface="Wingdings" charset="2"/>
              <a:buChar char="§"/>
            </a:pPr>
            <a:r>
              <a:rPr lang="en-US" sz="2400" dirty="0" smtClean="0">
                <a:latin typeface="Times New Roman" charset="0"/>
                <a:ea typeface="Times New Roman" charset="0"/>
                <a:cs typeface="Times New Roman" charset="0"/>
              </a:rPr>
              <a:t>(An </a:t>
            </a:r>
            <a:r>
              <a:rPr lang="en-US" sz="2400" dirty="0" smtClean="0">
                <a:solidFill>
                  <a:srgbClr val="911011"/>
                </a:solidFill>
                <a:latin typeface="Times New Roman" charset="0"/>
                <a:ea typeface="Times New Roman" charset="0"/>
                <a:cs typeface="Times New Roman" charset="0"/>
              </a:rPr>
              <a:t>established risk factor for cirrhosis and overall mortality</a:t>
            </a:r>
            <a:r>
              <a:rPr lang="en-US" sz="2400" dirty="0" smtClean="0">
                <a:latin typeface="Times New Roman" charset="0"/>
                <a:ea typeface="Times New Roman" charset="0"/>
                <a:cs typeface="Times New Roman" charset="0"/>
              </a:rPr>
              <a:t>) </a:t>
            </a:r>
          </a:p>
          <a:p>
            <a:pPr marL="342900" indent="-342900" algn="l">
              <a:buFont typeface="Wingdings" charset="2"/>
              <a:buChar char="§"/>
            </a:pPr>
            <a:endParaRPr lang="en-US" sz="2400" dirty="0"/>
          </a:p>
        </p:txBody>
      </p:sp>
      <p:sp>
        <p:nvSpPr>
          <p:cNvPr id="5" name="TextBox 4">
            <a:extLst>
              <a:ext uri="{FF2B5EF4-FFF2-40B4-BE49-F238E27FC236}">
                <a16:creationId xmlns:a16="http://schemas.microsoft.com/office/drawing/2014/main" xmlns="" id="{38AA10A0-3B25-4835-AAD0-57B360483510}"/>
              </a:ext>
            </a:extLst>
          </p:cNvPr>
          <p:cNvSpPr txBox="1"/>
          <p:nvPr/>
        </p:nvSpPr>
        <p:spPr>
          <a:xfrm>
            <a:off x="3676153" y="6488668"/>
            <a:ext cx="6096000" cy="369332"/>
          </a:xfrm>
          <a:prstGeom prst="rect">
            <a:avLst/>
          </a:prstGeom>
          <a:noFill/>
        </p:spPr>
        <p:txBody>
          <a:bodyPr wrap="square">
            <a:spAutoFit/>
          </a:bodyPr>
          <a:lstStyle/>
          <a:p>
            <a:r>
              <a:rPr lang="en-US" b="0" i="0" dirty="0">
                <a:effectLst/>
                <a:latin typeface="Open Sans"/>
              </a:rPr>
              <a:t>Diabetes Care 2021 Feb; 44(2): 399-406.</a:t>
            </a:r>
            <a:endParaRPr lang="en-US" dirty="0"/>
          </a:p>
        </p:txBody>
      </p:sp>
    </p:spTree>
    <p:extLst>
      <p:ext uri="{BB962C8B-B14F-4D97-AF65-F5344CB8AC3E}">
        <p14:creationId xmlns:p14="http://schemas.microsoft.com/office/powerpoint/2010/main" val="899252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EPIDEMIOLOGY</a:t>
            </a:r>
            <a:endParaRPr lang="en-US" dirty="0"/>
          </a:p>
        </p:txBody>
      </p:sp>
      <p:sp>
        <p:nvSpPr>
          <p:cNvPr id="5" name="Text Placeholder 4"/>
          <p:cNvSpPr>
            <a:spLocks noGrp="1"/>
          </p:cNvSpPr>
          <p:nvPr>
            <p:ph type="body" sz="quarter" idx="3"/>
          </p:nvPr>
        </p:nvSpPr>
        <p:spPr>
          <a:xfrm>
            <a:off x="8252991" y="5559062"/>
            <a:ext cx="10058400" cy="736282"/>
          </a:xfrm>
        </p:spPr>
        <p:txBody>
          <a:bodyPr>
            <a:normAutofit/>
          </a:bodyPr>
          <a:lstStyle/>
          <a:p>
            <a:r>
              <a:rPr lang="is-IS" dirty="0"/>
              <a:t>J Hepatol. 2021;75(2):</a:t>
            </a:r>
            <a:r>
              <a:rPr lang="is-IS" dirty="0" smtClean="0"/>
              <a:t>284e291</a:t>
            </a:r>
          </a:p>
          <a:p>
            <a:r>
              <a:rPr lang="is-IS" dirty="0" smtClean="0"/>
              <a:t>Diabetes </a:t>
            </a:r>
            <a:r>
              <a:rPr lang="is-IS" dirty="0"/>
              <a:t>Care. 2021;44(2):</a:t>
            </a:r>
            <a:r>
              <a:rPr lang="is-IS" dirty="0" smtClean="0"/>
              <a:t>399-406</a:t>
            </a:r>
            <a:r>
              <a:rPr lang="is-IS" dirty="0"/>
              <a:t>. </a:t>
            </a:r>
          </a:p>
        </p:txBody>
      </p:sp>
      <p:sp>
        <p:nvSpPr>
          <p:cNvPr id="6" name="Content Placeholder 5"/>
          <p:cNvSpPr>
            <a:spLocks noGrp="1"/>
          </p:cNvSpPr>
          <p:nvPr>
            <p:ph sz="half" idx="2"/>
          </p:nvPr>
        </p:nvSpPr>
        <p:spPr>
          <a:xfrm>
            <a:off x="1097280" y="2042007"/>
            <a:ext cx="10058400" cy="3378200"/>
          </a:xfrm>
        </p:spPr>
        <p:txBody>
          <a:bodyPr>
            <a:normAutofit fontScale="62500" lnSpcReduction="20000"/>
          </a:bodyPr>
          <a:lstStyle/>
          <a:p>
            <a:pPr marL="0" indent="0">
              <a:buNone/>
            </a:pPr>
            <a:r>
              <a:rPr lang="en-US" dirty="0" smtClean="0"/>
              <a:t>                                                                      38  % </a:t>
            </a:r>
            <a:r>
              <a:rPr lang="en-US" dirty="0"/>
              <a:t>NAFLD (steatosis)</a:t>
            </a:r>
          </a:p>
          <a:p>
            <a:r>
              <a:rPr lang="en-US" dirty="0" smtClean="0"/>
              <a:t>General population                                    14 % </a:t>
            </a:r>
            <a:r>
              <a:rPr lang="en-US" dirty="0"/>
              <a:t>NASH</a:t>
            </a:r>
          </a:p>
          <a:p>
            <a:pPr marL="0" indent="0">
              <a:buNone/>
            </a:pPr>
            <a:r>
              <a:rPr lang="en-US" dirty="0"/>
              <a:t>                                            </a:t>
            </a:r>
            <a:r>
              <a:rPr lang="en-US" dirty="0" smtClean="0"/>
              <a:t>                        6% </a:t>
            </a:r>
            <a:r>
              <a:rPr lang="en-US" dirty="0"/>
              <a:t>fibrosis </a:t>
            </a:r>
            <a:r>
              <a:rPr lang="en-US" dirty="0" smtClean="0"/>
              <a:t>(stages </a:t>
            </a:r>
            <a:r>
              <a:rPr lang="en-GB" altLang="en-US" b="1" dirty="0">
                <a:solidFill>
                  <a:srgbClr val="001965"/>
                </a:solidFill>
                <a:cs typeface="Times New Roman" panose="02020603050405020304" pitchFamily="18" charset="0"/>
              </a:rPr>
              <a:t>≥</a:t>
            </a:r>
            <a:r>
              <a:rPr lang="en-US" dirty="0" smtClean="0"/>
              <a:t> F2)</a:t>
            </a:r>
          </a:p>
          <a:p>
            <a:pPr marL="0" indent="0">
              <a:buNone/>
            </a:pPr>
            <a:r>
              <a:rPr lang="en-US" dirty="0" smtClean="0"/>
              <a:t>.</a:t>
            </a:r>
          </a:p>
          <a:p>
            <a:pPr marL="0" indent="0">
              <a:buNone/>
            </a:pPr>
            <a:r>
              <a:rPr lang="en-US" dirty="0" smtClean="0"/>
              <a:t>                                            70% NAFLD (steatosis)</a:t>
            </a:r>
          </a:p>
          <a:p>
            <a:r>
              <a:rPr lang="en-US" dirty="0" smtClean="0"/>
              <a:t>T2D                                   30-40% NASH (liver BX)</a:t>
            </a:r>
          </a:p>
          <a:p>
            <a:pPr marL="0" indent="0">
              <a:buNone/>
            </a:pPr>
            <a:r>
              <a:rPr lang="en-US" dirty="0" smtClean="0"/>
              <a:t>                                            12-21% fibrosis </a:t>
            </a:r>
            <a:r>
              <a:rPr lang="en-US" dirty="0"/>
              <a:t>(stages </a:t>
            </a:r>
            <a:r>
              <a:rPr lang="en-GB" altLang="en-US" b="1" dirty="0">
                <a:solidFill>
                  <a:srgbClr val="001965"/>
                </a:solidFill>
                <a:cs typeface="Times New Roman" panose="02020603050405020304" pitchFamily="18" charset="0"/>
              </a:rPr>
              <a:t>≥</a:t>
            </a:r>
            <a:r>
              <a:rPr lang="en-US" dirty="0" smtClean="0"/>
              <a:t> </a:t>
            </a:r>
            <a:r>
              <a:rPr lang="en-US" dirty="0"/>
              <a:t>F2</a:t>
            </a:r>
            <a:r>
              <a:rPr lang="en-US" dirty="0" smtClean="0"/>
              <a:t>)</a:t>
            </a:r>
          </a:p>
          <a:p>
            <a:pPr marL="0" indent="0">
              <a:buNone/>
            </a:pPr>
            <a:endParaRPr lang="en-US" dirty="0" smtClean="0"/>
          </a:p>
          <a:p>
            <a:r>
              <a:rPr lang="en-US" dirty="0" smtClean="0"/>
              <a:t>Among </a:t>
            </a:r>
            <a:r>
              <a:rPr lang="en-US" dirty="0"/>
              <a:t>those with </a:t>
            </a:r>
            <a:r>
              <a:rPr lang="en-US" dirty="0" smtClean="0"/>
              <a:t>obesity                                         25-30</a:t>
            </a:r>
            <a:r>
              <a:rPr lang="en-US" dirty="0"/>
              <a:t>% NASH</a:t>
            </a:r>
          </a:p>
        </p:txBody>
      </p:sp>
      <p:sp>
        <p:nvSpPr>
          <p:cNvPr id="7" name="Right Arrow 6"/>
          <p:cNvSpPr/>
          <p:nvPr/>
        </p:nvSpPr>
        <p:spPr>
          <a:xfrm>
            <a:off x="1657401" y="3913683"/>
            <a:ext cx="1847800" cy="1033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585134">
            <a:off x="1654641" y="4178513"/>
            <a:ext cx="1871414" cy="86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21041582">
            <a:off x="1650682" y="3691566"/>
            <a:ext cx="1861235" cy="684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814747" y="5084829"/>
            <a:ext cx="1990308" cy="1573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21041582">
            <a:off x="3032254" y="2201087"/>
            <a:ext cx="1873961" cy="213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027322" y="2466109"/>
            <a:ext cx="1883825" cy="1595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85134">
            <a:off x="3030582" y="2686710"/>
            <a:ext cx="1792736" cy="191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02448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57029" y="1854803"/>
            <a:ext cx="9738902" cy="3530600"/>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19825858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a:xfrm>
            <a:off x="1097280" y="1975776"/>
            <a:ext cx="9875520" cy="3378200"/>
          </a:xfrm>
        </p:spPr>
        <p:txBody>
          <a:bodyPr/>
          <a:lstStyle/>
          <a:p>
            <a:r>
              <a:rPr lang="en-US" dirty="0"/>
              <a:t>Because </a:t>
            </a:r>
            <a:r>
              <a:rPr lang="en-US" dirty="0">
                <a:solidFill>
                  <a:srgbClr val="911011"/>
                </a:solidFill>
              </a:rPr>
              <a:t>NAFLD affects mostly those with IR or obesity</a:t>
            </a:r>
            <a:r>
              <a:rPr lang="en-US" dirty="0"/>
              <a:t>, it is not entirely surprising that depending on the </a:t>
            </a:r>
            <a:r>
              <a:rPr lang="en-US" dirty="0" smtClean="0"/>
              <a:t>population </a:t>
            </a:r>
            <a:r>
              <a:rPr lang="en-US" dirty="0"/>
              <a:t>studied, some studies </a:t>
            </a:r>
            <a:r>
              <a:rPr lang="en-US" b="1" dirty="0"/>
              <a:t>have not found persons with T1D </a:t>
            </a:r>
            <a:r>
              <a:rPr lang="en-US" dirty="0"/>
              <a:t>to have a higher risk of NAFLD</a:t>
            </a:r>
            <a:r>
              <a:rPr lang="en-US" dirty="0" smtClean="0"/>
              <a:t>.</a:t>
            </a:r>
            <a:endParaRPr lang="en-US" dirty="0"/>
          </a:p>
        </p:txBody>
      </p:sp>
      <p:sp>
        <p:nvSpPr>
          <p:cNvPr id="5" name="Text Placeholder 4"/>
          <p:cNvSpPr>
            <a:spLocks noGrp="1"/>
          </p:cNvSpPr>
          <p:nvPr>
            <p:ph type="body" sz="quarter" idx="3"/>
          </p:nvPr>
        </p:nvSpPr>
        <p:spPr>
          <a:xfrm>
            <a:off x="1097280" y="5592393"/>
            <a:ext cx="9488557" cy="736282"/>
          </a:xfrm>
        </p:spPr>
        <p:txBody>
          <a:bodyPr/>
          <a:lstStyle/>
          <a:p>
            <a:r>
              <a:rPr lang="it-IT" dirty="0"/>
              <a:t>J </a:t>
            </a:r>
            <a:r>
              <a:rPr lang="it-IT" dirty="0" err="1"/>
              <a:t>Clin</a:t>
            </a:r>
            <a:r>
              <a:rPr lang="it-IT" dirty="0"/>
              <a:t> </a:t>
            </a:r>
            <a:r>
              <a:rPr lang="it-IT" dirty="0" err="1"/>
              <a:t>Endocrinol</a:t>
            </a:r>
            <a:r>
              <a:rPr lang="it-IT" dirty="0"/>
              <a:t> </a:t>
            </a:r>
            <a:r>
              <a:rPr lang="it-IT" dirty="0" err="1"/>
              <a:t>Metab</a:t>
            </a:r>
            <a:r>
              <a:rPr lang="it-IT" dirty="0"/>
              <a:t>. 2020;105(12): 3842e3853. </a:t>
            </a:r>
            <a:endParaRPr lang="it-IT" dirty="0">
              <a:effectLst/>
            </a:endParaRPr>
          </a:p>
        </p:txBody>
      </p:sp>
    </p:spTree>
    <p:extLst>
      <p:ext uri="{BB962C8B-B14F-4D97-AF65-F5344CB8AC3E}">
        <p14:creationId xmlns:p14="http://schemas.microsoft.com/office/powerpoint/2010/main" val="15823422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7280" y="2187414"/>
            <a:ext cx="10058400" cy="2444964"/>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9637275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a:xfrm>
            <a:off x="1097280" y="1975776"/>
            <a:ext cx="9875520" cy="3378200"/>
          </a:xfrm>
        </p:spPr>
        <p:txBody>
          <a:bodyPr/>
          <a:lstStyle/>
          <a:p>
            <a:r>
              <a:rPr lang="en-US" dirty="0"/>
              <a:t>The presence of </a:t>
            </a:r>
            <a:r>
              <a:rPr lang="en-US" b="1" dirty="0"/>
              <a:t>NAFLD</a:t>
            </a:r>
            <a:r>
              <a:rPr lang="en-US" dirty="0"/>
              <a:t> is associated with </a:t>
            </a:r>
            <a:r>
              <a:rPr lang="en-US" dirty="0">
                <a:solidFill>
                  <a:srgbClr val="911011"/>
                </a:solidFill>
              </a:rPr>
              <a:t>the use of higher insulin doses</a:t>
            </a:r>
            <a:r>
              <a:rPr lang="en-US" dirty="0"/>
              <a:t> for comparable glycemic control in both </a:t>
            </a:r>
            <a:r>
              <a:rPr lang="en-US" b="1" dirty="0"/>
              <a:t>T1D and T2D populations </a:t>
            </a:r>
          </a:p>
        </p:txBody>
      </p:sp>
      <p:sp>
        <p:nvSpPr>
          <p:cNvPr id="5" name="Text Placeholder 4"/>
          <p:cNvSpPr>
            <a:spLocks noGrp="1"/>
          </p:cNvSpPr>
          <p:nvPr>
            <p:ph type="body" sz="quarter" idx="3"/>
          </p:nvPr>
        </p:nvSpPr>
        <p:spPr>
          <a:xfrm>
            <a:off x="1097280" y="5592393"/>
            <a:ext cx="9488557" cy="736282"/>
          </a:xfrm>
        </p:spPr>
        <p:txBody>
          <a:bodyPr/>
          <a:lstStyle/>
          <a:p>
            <a:r>
              <a:rPr lang="de-DE" dirty="0"/>
              <a:t>Diabetes </a:t>
            </a:r>
            <a:r>
              <a:rPr lang="de-DE" dirty="0" err="1"/>
              <a:t>Obes</a:t>
            </a:r>
            <a:r>
              <a:rPr lang="de-DE" dirty="0"/>
              <a:t> </a:t>
            </a:r>
            <a:r>
              <a:rPr lang="de-DE" dirty="0" err="1"/>
              <a:t>Metab</a:t>
            </a:r>
            <a:r>
              <a:rPr lang="de-DE" dirty="0"/>
              <a:t>. 2017;19(11):1630e1634. </a:t>
            </a:r>
          </a:p>
        </p:txBody>
      </p:sp>
    </p:spTree>
    <p:extLst>
      <p:ext uri="{BB962C8B-B14F-4D97-AF65-F5344CB8AC3E}">
        <p14:creationId xmlns:p14="http://schemas.microsoft.com/office/powerpoint/2010/main" val="19348783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757595"/>
            <a:ext cx="10058400" cy="1450757"/>
          </a:xfrm>
        </p:spPr>
        <p:txBody>
          <a:bodyPr/>
          <a:lstStyle/>
          <a:p>
            <a:r>
              <a:rPr lang="en-US" dirty="0" smtClean="0"/>
              <a:t>Refer to Hepatologist</a:t>
            </a:r>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2682265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61061" y="1865313"/>
            <a:ext cx="8130203" cy="3530600"/>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18808257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18272" y="286603"/>
            <a:ext cx="8416415" cy="5490506"/>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
        <p:nvSpPr>
          <p:cNvPr id="4" name="Donut 3"/>
          <p:cNvSpPr/>
          <p:nvPr/>
        </p:nvSpPr>
        <p:spPr>
          <a:xfrm>
            <a:off x="5518672" y="3313356"/>
            <a:ext cx="4496697" cy="2097740"/>
          </a:xfrm>
          <a:prstGeom prst="donut">
            <a:avLst>
              <a:gd name="adj" fmla="val 33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118231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liver biopsy</a:t>
            </a:r>
          </a:p>
        </p:txBody>
      </p:sp>
      <p:sp>
        <p:nvSpPr>
          <p:cNvPr id="4" name="Content Placeholder 3"/>
          <p:cNvSpPr>
            <a:spLocks noGrp="1"/>
          </p:cNvSpPr>
          <p:nvPr>
            <p:ph sz="half" idx="2"/>
          </p:nvPr>
        </p:nvSpPr>
        <p:spPr>
          <a:xfrm>
            <a:off x="1097280" y="1865067"/>
            <a:ext cx="10058400" cy="3531391"/>
          </a:xfrm>
        </p:spPr>
        <p:txBody>
          <a:bodyPr>
            <a:normAutofit/>
          </a:bodyPr>
          <a:lstStyle/>
          <a:p>
            <a:pPr marL="715518" lvl="1" indent="-514350">
              <a:buFont typeface="+mj-lt"/>
              <a:buAutoNum type="arabicPeriod"/>
            </a:pPr>
            <a:r>
              <a:rPr lang="en-US" dirty="0" smtClean="0">
                <a:solidFill>
                  <a:srgbClr val="911011"/>
                </a:solidFill>
              </a:rPr>
              <a:t>exclude </a:t>
            </a:r>
            <a:r>
              <a:rPr lang="en-US" dirty="0">
                <a:solidFill>
                  <a:srgbClr val="911011"/>
                </a:solidFill>
              </a:rPr>
              <a:t>other coexisting </a:t>
            </a:r>
            <a:r>
              <a:rPr lang="en-US" dirty="0"/>
              <a:t>causes of liver disease (</a:t>
            </a:r>
            <a:r>
              <a:rPr lang="en-US" dirty="0" err="1"/>
              <a:t>eg</a:t>
            </a:r>
            <a:r>
              <a:rPr lang="en-US" dirty="0"/>
              <a:t>, autoimmune hepatitis and iron overload) </a:t>
            </a:r>
            <a:endParaRPr lang="en-US" dirty="0" smtClean="0"/>
          </a:p>
          <a:p>
            <a:pPr marL="715518" lvl="1" indent="-514350">
              <a:buFont typeface="+mj-lt"/>
              <a:buAutoNum type="arabicPeriod"/>
            </a:pPr>
            <a:endParaRPr lang="en-US" dirty="0" smtClean="0"/>
          </a:p>
          <a:p>
            <a:pPr marL="715518" lvl="1" indent="-514350">
              <a:buFont typeface="+mj-lt"/>
              <a:buAutoNum type="arabicPeriod"/>
            </a:pPr>
            <a:r>
              <a:rPr lang="en-US" dirty="0" smtClean="0"/>
              <a:t>firmly </a:t>
            </a:r>
            <a:r>
              <a:rPr lang="en-US" dirty="0"/>
              <a:t>establish </a:t>
            </a:r>
            <a:r>
              <a:rPr lang="en-US" dirty="0">
                <a:solidFill>
                  <a:srgbClr val="911011"/>
                </a:solidFill>
              </a:rPr>
              <a:t>the stage of liver disease </a:t>
            </a:r>
            <a:r>
              <a:rPr lang="en-US" dirty="0"/>
              <a:t>when blood tests and imaging provide conflicting results. </a:t>
            </a:r>
            <a:endParaRPr lang="en-US" dirty="0" smtClean="0"/>
          </a:p>
          <a:p>
            <a:pPr marL="715518" lvl="1" indent="-514350">
              <a:buFont typeface="+mj-lt"/>
              <a:buAutoNum type="arabicPeriod"/>
            </a:pPr>
            <a:endParaRPr lang="en-US" dirty="0" smtClean="0"/>
          </a:p>
          <a:p>
            <a:pPr marL="715518" lvl="1" indent="-514350">
              <a:buFont typeface="+mj-lt"/>
              <a:buAutoNum type="arabicPeriod"/>
            </a:pPr>
            <a:r>
              <a:rPr lang="en-US" dirty="0" smtClean="0"/>
              <a:t>is </a:t>
            </a:r>
            <a:r>
              <a:rPr lang="en-US" dirty="0"/>
              <a:t>required for enrollment in most of the clinical trials </a:t>
            </a:r>
            <a:r>
              <a:rPr lang="en-US" dirty="0">
                <a:solidFill>
                  <a:srgbClr val="911011"/>
                </a:solidFill>
              </a:rPr>
              <a:t>for new pharmacologic treatment of NASH </a:t>
            </a:r>
          </a:p>
          <a:p>
            <a:pPr lvl="1"/>
            <a:endParaRPr lang="en-US" dirty="0"/>
          </a:p>
        </p:txBody>
      </p:sp>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170379123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6963" y="2485637"/>
            <a:ext cx="10058400" cy="2289952"/>
          </a:xfrm>
        </p:spPr>
      </p:pic>
      <p:sp>
        <p:nvSpPr>
          <p:cNvPr id="5" name="Text Placeholder 4"/>
          <p:cNvSpPr>
            <a:spLocks noGrp="1"/>
          </p:cNvSpPr>
          <p:nvPr>
            <p:ph type="body" sz="quarter" idx="3"/>
          </p:nvPr>
        </p:nvSpPr>
        <p:spPr>
          <a:xfrm>
            <a:off x="1097280" y="5818110"/>
            <a:ext cx="10058400" cy="736282"/>
          </a:xfrm>
        </p:spPr>
        <p:txBody>
          <a:bodyPr>
            <a:normAutofit/>
          </a:bodyPr>
          <a:lstStyle/>
          <a:p>
            <a:r>
              <a:rPr lang="en-US" dirty="0"/>
              <a:t>Endocrine Practice 28 (2022) 528e562 </a:t>
            </a:r>
          </a:p>
        </p:txBody>
      </p:sp>
    </p:spTree>
    <p:extLst>
      <p:ext uri="{BB962C8B-B14F-4D97-AF65-F5344CB8AC3E}">
        <p14:creationId xmlns:p14="http://schemas.microsoft.com/office/powerpoint/2010/main" val="205619690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Down 15">
            <a:extLst>
              <a:ext uri="{FF2B5EF4-FFF2-40B4-BE49-F238E27FC236}">
                <a16:creationId xmlns:a16="http://schemas.microsoft.com/office/drawing/2014/main" xmlns="" id="{172BE98F-4F51-456C-8406-D5962CE51EAF}"/>
              </a:ext>
            </a:extLst>
          </p:cNvPr>
          <p:cNvSpPr/>
          <p:nvPr/>
        </p:nvSpPr>
        <p:spPr>
          <a:xfrm>
            <a:off x="5810250" y="2207023"/>
            <a:ext cx="471488" cy="412750"/>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FFFFFF"/>
              </a:solidFill>
            </a:endParaRPr>
          </a:p>
        </p:txBody>
      </p:sp>
      <p:sp>
        <p:nvSpPr>
          <p:cNvPr id="47" name="Arrow: Down 46">
            <a:extLst>
              <a:ext uri="{FF2B5EF4-FFF2-40B4-BE49-F238E27FC236}">
                <a16:creationId xmlns:a16="http://schemas.microsoft.com/office/drawing/2014/main" xmlns="" id="{C2C4E17D-2795-4A58-B6D4-695912572BBF}"/>
              </a:ext>
            </a:extLst>
          </p:cNvPr>
          <p:cNvSpPr/>
          <p:nvPr/>
        </p:nvSpPr>
        <p:spPr>
          <a:xfrm rot="5400000">
            <a:off x="5905380" y="2641280"/>
            <a:ext cx="471487" cy="3100387"/>
          </a:xfrm>
          <a:prstGeom prst="downArrow">
            <a:avLst>
              <a:gd name="adj1" fmla="val 20448"/>
              <a:gd name="adj2" fmla="val 38918"/>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FFFFFF"/>
              </a:solidFill>
            </a:endParaRPr>
          </a:p>
        </p:txBody>
      </p:sp>
      <p:sp>
        <p:nvSpPr>
          <p:cNvPr id="4" name="Text Placeholder 3">
            <a:extLst>
              <a:ext uri="{FF2B5EF4-FFF2-40B4-BE49-F238E27FC236}">
                <a16:creationId xmlns:a16="http://schemas.microsoft.com/office/drawing/2014/main" xmlns="" id="{3E7CCDE9-0614-400E-9006-7DC76A243106}"/>
              </a:ext>
            </a:extLst>
          </p:cNvPr>
          <p:cNvSpPr>
            <a:spLocks noGrp="1"/>
          </p:cNvSpPr>
          <p:nvPr>
            <p:ph type="body" sz="quarter" idx="13"/>
          </p:nvPr>
        </p:nvSpPr>
        <p:spPr>
          <a:xfrm>
            <a:off x="647700" y="6253163"/>
            <a:ext cx="9313863" cy="323850"/>
          </a:xfrm>
        </p:spPr>
        <p:txBody>
          <a:bodyPr>
            <a:noAutofit/>
          </a:bodyPr>
          <a:lstStyle/>
          <a:p>
            <a:pPr defTabSz="914354" fontAlgn="auto">
              <a:defRPr/>
            </a:pPr>
            <a:r>
              <a:rPr lang="en-GB" sz="900" dirty="0"/>
              <a:t/>
            </a:r>
            <a:br>
              <a:rPr lang="en-GB" sz="900" dirty="0"/>
            </a:br>
            <a:r>
              <a:rPr lang="en-GB" sz="900" dirty="0"/>
              <a:t>EASL. J Hepatol. 2021;S0168–8278:00398–6.</a:t>
            </a:r>
          </a:p>
        </p:txBody>
      </p:sp>
      <p:sp>
        <p:nvSpPr>
          <p:cNvPr id="28" name="Rectangle 27">
            <a:extLst>
              <a:ext uri="{FF2B5EF4-FFF2-40B4-BE49-F238E27FC236}">
                <a16:creationId xmlns:a16="http://schemas.microsoft.com/office/drawing/2014/main" xmlns="" id="{78664B0D-2F82-4B62-A0FA-F23DE3942685}"/>
              </a:ext>
            </a:extLst>
          </p:cNvPr>
          <p:cNvSpPr/>
          <p:nvPr/>
        </p:nvSpPr>
        <p:spPr>
          <a:xfrm>
            <a:off x="293213" y="3799229"/>
            <a:ext cx="4238272" cy="1624013"/>
          </a:xfrm>
          <a:prstGeom prst="rect">
            <a:avLst/>
          </a:prstGeom>
          <a:solidFill>
            <a:srgbClr val="CCDE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FFFFFF"/>
              </a:solidFill>
            </a:endParaRPr>
          </a:p>
        </p:txBody>
      </p:sp>
      <p:sp>
        <p:nvSpPr>
          <p:cNvPr id="6" name="Arrow: Bent 5">
            <a:extLst>
              <a:ext uri="{FF2B5EF4-FFF2-40B4-BE49-F238E27FC236}">
                <a16:creationId xmlns:a16="http://schemas.microsoft.com/office/drawing/2014/main" xmlns="" id="{E9AAA7E1-00D3-485E-92B8-E48CAB80C2C2}"/>
              </a:ext>
            </a:extLst>
          </p:cNvPr>
          <p:cNvSpPr/>
          <p:nvPr/>
        </p:nvSpPr>
        <p:spPr>
          <a:xfrm rot="16200000" flipH="1">
            <a:off x="3575844" y="2568575"/>
            <a:ext cx="674688" cy="1601788"/>
          </a:xfrm>
          <a:prstGeom prst="ben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000000"/>
              </a:solidFill>
            </a:endParaRPr>
          </a:p>
        </p:txBody>
      </p:sp>
      <p:sp>
        <p:nvSpPr>
          <p:cNvPr id="35" name="Arrow: Bent 34">
            <a:extLst>
              <a:ext uri="{FF2B5EF4-FFF2-40B4-BE49-F238E27FC236}">
                <a16:creationId xmlns:a16="http://schemas.microsoft.com/office/drawing/2014/main" xmlns="" id="{7E67C990-2243-46C5-8CCF-1D885652240A}"/>
              </a:ext>
            </a:extLst>
          </p:cNvPr>
          <p:cNvSpPr/>
          <p:nvPr/>
        </p:nvSpPr>
        <p:spPr>
          <a:xfrm rot="5400000">
            <a:off x="8734425" y="2545593"/>
            <a:ext cx="762000" cy="1762125"/>
          </a:xfrm>
          <a:prstGeom prst="ben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000000"/>
              </a:solidFill>
            </a:endParaRPr>
          </a:p>
        </p:txBody>
      </p:sp>
      <p:sp>
        <p:nvSpPr>
          <p:cNvPr id="23" name="Rectangle 22">
            <a:extLst>
              <a:ext uri="{FF2B5EF4-FFF2-40B4-BE49-F238E27FC236}">
                <a16:creationId xmlns:a16="http://schemas.microsoft.com/office/drawing/2014/main" xmlns="" id="{2453B7B3-9671-4C60-B8E8-103622858E90}"/>
              </a:ext>
            </a:extLst>
          </p:cNvPr>
          <p:cNvSpPr/>
          <p:nvPr/>
        </p:nvSpPr>
        <p:spPr>
          <a:xfrm>
            <a:off x="4782344" y="2726197"/>
            <a:ext cx="3363912" cy="77787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FFFFFF"/>
              </a:solidFill>
            </a:endParaRPr>
          </a:p>
        </p:txBody>
      </p:sp>
      <p:sp>
        <p:nvSpPr>
          <p:cNvPr id="99340" name="TextBox 23">
            <a:extLst>
              <a:ext uri="{FF2B5EF4-FFF2-40B4-BE49-F238E27FC236}">
                <a16:creationId xmlns:a16="http://schemas.microsoft.com/office/drawing/2014/main" xmlns="" id="{3A5D4286-D67C-4062-A614-61F4A047C5D5}"/>
              </a:ext>
            </a:extLst>
          </p:cNvPr>
          <p:cNvSpPr txBox="1">
            <a:spLocks noChangeArrowheads="1"/>
          </p:cNvSpPr>
          <p:nvPr/>
        </p:nvSpPr>
        <p:spPr bwMode="auto">
          <a:xfrm>
            <a:off x="4865169" y="2738366"/>
            <a:ext cx="3252787" cy="77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dirty="0" smtClean="0">
                <a:solidFill>
                  <a:srgbClr val="001965"/>
                </a:solidFill>
              </a:rPr>
              <a:t>Fibrosis Risk Stratification</a:t>
            </a:r>
          </a:p>
          <a:p>
            <a:pPr algn="ctr" eaLnBrk="1" hangingPunct="1">
              <a:lnSpc>
                <a:spcPct val="120000"/>
              </a:lnSpc>
            </a:pPr>
            <a:r>
              <a:rPr lang="en-GB" altLang="en-US" sz="1400" b="1" dirty="0" smtClean="0">
                <a:solidFill>
                  <a:srgbClr val="001965"/>
                </a:solidFill>
              </a:rPr>
              <a:t>Calculate </a:t>
            </a:r>
            <a:r>
              <a:rPr lang="en-GB" altLang="en-US" sz="1400" b="1" dirty="0">
                <a:solidFill>
                  <a:srgbClr val="001965"/>
                </a:solidFill>
              </a:rPr>
              <a:t>FIB-4 score</a:t>
            </a:r>
          </a:p>
          <a:p>
            <a:pPr algn="ctr" eaLnBrk="1" hangingPunct="1">
              <a:lnSpc>
                <a:spcPct val="120000"/>
              </a:lnSpc>
            </a:pPr>
            <a:r>
              <a:rPr lang="en-GB" altLang="en-US" sz="1400" dirty="0">
                <a:solidFill>
                  <a:srgbClr val="001965"/>
                </a:solidFill>
              </a:rPr>
              <a:t>(Age, AST, ALT, platelet count)</a:t>
            </a:r>
          </a:p>
        </p:txBody>
      </p:sp>
      <p:sp>
        <p:nvSpPr>
          <p:cNvPr id="99341" name="TextBox 24">
            <a:extLst>
              <a:ext uri="{FF2B5EF4-FFF2-40B4-BE49-F238E27FC236}">
                <a16:creationId xmlns:a16="http://schemas.microsoft.com/office/drawing/2014/main" xmlns="" id="{33F7C412-4A9F-4EB0-BAF6-D24A9894C77E}"/>
              </a:ext>
            </a:extLst>
          </p:cNvPr>
          <p:cNvSpPr txBox="1">
            <a:spLocks noChangeArrowheads="1"/>
          </p:cNvSpPr>
          <p:nvPr/>
        </p:nvSpPr>
        <p:spPr bwMode="auto">
          <a:xfrm>
            <a:off x="2275681" y="2714626"/>
            <a:ext cx="2506663"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dirty="0">
                <a:solidFill>
                  <a:srgbClr val="001965"/>
                </a:solidFill>
              </a:rPr>
              <a:t>(&lt;1.30)</a:t>
            </a:r>
          </a:p>
        </p:txBody>
      </p:sp>
      <p:sp>
        <p:nvSpPr>
          <p:cNvPr id="99342" name="TextBox 25">
            <a:extLst>
              <a:ext uri="{FF2B5EF4-FFF2-40B4-BE49-F238E27FC236}">
                <a16:creationId xmlns:a16="http://schemas.microsoft.com/office/drawing/2014/main" xmlns="" id="{EB207976-E946-4ACA-B5FC-75339F16EDED}"/>
              </a:ext>
            </a:extLst>
          </p:cNvPr>
          <p:cNvSpPr txBox="1">
            <a:spLocks noChangeArrowheads="1"/>
          </p:cNvSpPr>
          <p:nvPr/>
        </p:nvSpPr>
        <p:spPr bwMode="auto">
          <a:xfrm>
            <a:off x="8178593" y="2749550"/>
            <a:ext cx="25082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dirty="0">
                <a:solidFill>
                  <a:srgbClr val="001965"/>
                </a:solidFill>
                <a:cs typeface="Times New Roman" panose="02020603050405020304" pitchFamily="18" charset="0"/>
              </a:rPr>
              <a:t>(≥</a:t>
            </a:r>
            <a:r>
              <a:rPr lang="en-GB" altLang="en-US" sz="1400" b="1" dirty="0">
                <a:solidFill>
                  <a:srgbClr val="001965"/>
                </a:solidFill>
              </a:rPr>
              <a:t>1.30)</a:t>
            </a:r>
          </a:p>
        </p:txBody>
      </p:sp>
      <p:sp>
        <p:nvSpPr>
          <p:cNvPr id="99343" name="TextBox 38">
            <a:extLst>
              <a:ext uri="{FF2B5EF4-FFF2-40B4-BE49-F238E27FC236}">
                <a16:creationId xmlns:a16="http://schemas.microsoft.com/office/drawing/2014/main" xmlns="" id="{7D8FEEDE-DAD7-422F-AF55-7B7772CB970E}"/>
              </a:ext>
            </a:extLst>
          </p:cNvPr>
          <p:cNvSpPr txBox="1">
            <a:spLocks noChangeArrowheads="1"/>
          </p:cNvSpPr>
          <p:nvPr/>
        </p:nvSpPr>
        <p:spPr bwMode="auto">
          <a:xfrm>
            <a:off x="459724" y="4035069"/>
            <a:ext cx="3905250"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dirty="0" smtClean="0">
                <a:solidFill>
                  <a:srgbClr val="001965"/>
                </a:solidFill>
              </a:rPr>
              <a:t>No </a:t>
            </a:r>
            <a:r>
              <a:rPr lang="en-GB" altLang="en-US" sz="1400" b="1" dirty="0">
                <a:solidFill>
                  <a:srgbClr val="001965"/>
                </a:solidFill>
              </a:rPr>
              <a:t>need for </a:t>
            </a:r>
            <a:r>
              <a:rPr lang="en-GB" altLang="en-US" sz="1400" b="1" dirty="0" smtClean="0">
                <a:solidFill>
                  <a:srgbClr val="001965"/>
                </a:solidFill>
              </a:rPr>
              <a:t>referral</a:t>
            </a:r>
          </a:p>
          <a:p>
            <a:pPr algn="ctr" eaLnBrk="1" hangingPunct="1">
              <a:lnSpc>
                <a:spcPct val="120000"/>
              </a:lnSpc>
            </a:pPr>
            <a:r>
              <a:rPr lang="en-GB" altLang="en-US" sz="1400" b="1" dirty="0" smtClean="0">
                <a:solidFill>
                  <a:srgbClr val="001965"/>
                </a:solidFill>
              </a:rPr>
              <a:t>Managed by primary care team or endocrinologist </a:t>
            </a:r>
          </a:p>
          <a:p>
            <a:pPr algn="ctr" eaLnBrk="1" hangingPunct="1">
              <a:lnSpc>
                <a:spcPct val="120000"/>
              </a:lnSpc>
            </a:pPr>
            <a:r>
              <a:rPr lang="en-GB" altLang="en-US" sz="1400" b="1" dirty="0" smtClean="0">
                <a:solidFill>
                  <a:srgbClr val="001965"/>
                </a:solidFill>
              </a:rPr>
              <a:t>Focus care on obesity and CVD prevention</a:t>
            </a:r>
            <a:endParaRPr lang="en-GB" altLang="en-US" sz="1400" b="1" dirty="0">
              <a:solidFill>
                <a:srgbClr val="001965"/>
              </a:solidFill>
            </a:endParaRPr>
          </a:p>
          <a:p>
            <a:pPr algn="ctr" eaLnBrk="1" hangingPunct="1">
              <a:lnSpc>
                <a:spcPct val="120000"/>
              </a:lnSpc>
            </a:pPr>
            <a:r>
              <a:rPr lang="en-GB" altLang="en-US" sz="1400" b="1" dirty="0">
                <a:solidFill>
                  <a:srgbClr val="001965"/>
                </a:solidFill>
              </a:rPr>
              <a:t>Re-test in </a:t>
            </a:r>
            <a:r>
              <a:rPr lang="en-GB" altLang="en-US" sz="1400" b="1" dirty="0" smtClean="0">
                <a:solidFill>
                  <a:srgbClr val="001965"/>
                </a:solidFill>
              </a:rPr>
              <a:t>2</a:t>
            </a:r>
            <a:r>
              <a:rPr lang="en-GB" altLang="en-US" sz="1400" b="1" dirty="0" smtClean="0">
                <a:solidFill>
                  <a:srgbClr val="001965"/>
                </a:solidFill>
                <a:cs typeface="Arial" panose="020B0604020202020204" pitchFamily="34" charset="0"/>
              </a:rPr>
              <a:t>–3 </a:t>
            </a:r>
            <a:r>
              <a:rPr lang="en-GB" altLang="en-US" sz="1400" b="1" dirty="0">
                <a:solidFill>
                  <a:srgbClr val="001965"/>
                </a:solidFill>
                <a:cs typeface="Arial" panose="020B0604020202020204" pitchFamily="34" charset="0"/>
              </a:rPr>
              <a:t>years</a:t>
            </a:r>
            <a:endParaRPr lang="en-GB" altLang="en-US" sz="1400" dirty="0">
              <a:solidFill>
                <a:srgbClr val="001965"/>
              </a:solidFill>
            </a:endParaRPr>
          </a:p>
        </p:txBody>
      </p:sp>
      <p:sp>
        <p:nvSpPr>
          <p:cNvPr id="99344" name="TextBox 41">
            <a:extLst>
              <a:ext uri="{FF2B5EF4-FFF2-40B4-BE49-F238E27FC236}">
                <a16:creationId xmlns:a16="http://schemas.microsoft.com/office/drawing/2014/main" xmlns="" id="{855DE19F-9B84-4CBB-9C4F-0C54A9F94A56}"/>
              </a:ext>
            </a:extLst>
          </p:cNvPr>
          <p:cNvSpPr txBox="1">
            <a:spLocks noChangeArrowheads="1"/>
          </p:cNvSpPr>
          <p:nvPr/>
        </p:nvSpPr>
        <p:spPr bwMode="auto">
          <a:xfrm>
            <a:off x="2435225" y="2480503"/>
            <a:ext cx="25082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a:solidFill>
                  <a:srgbClr val="001965"/>
                </a:solidFill>
              </a:rPr>
              <a:t>Low risk</a:t>
            </a:r>
          </a:p>
        </p:txBody>
      </p:sp>
      <p:sp>
        <p:nvSpPr>
          <p:cNvPr id="99345" name="TextBox 42">
            <a:extLst>
              <a:ext uri="{FF2B5EF4-FFF2-40B4-BE49-F238E27FC236}">
                <a16:creationId xmlns:a16="http://schemas.microsoft.com/office/drawing/2014/main" xmlns="" id="{409829C4-E4B3-492E-B227-864099FB6FF4}"/>
              </a:ext>
            </a:extLst>
          </p:cNvPr>
          <p:cNvSpPr txBox="1">
            <a:spLocks noChangeArrowheads="1"/>
          </p:cNvSpPr>
          <p:nvPr/>
        </p:nvSpPr>
        <p:spPr bwMode="auto">
          <a:xfrm>
            <a:off x="8178593" y="2478088"/>
            <a:ext cx="25082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a:solidFill>
                  <a:srgbClr val="001965"/>
                </a:solidFill>
              </a:rPr>
              <a:t>Intermediate-high risk</a:t>
            </a:r>
          </a:p>
        </p:txBody>
      </p:sp>
      <p:sp>
        <p:nvSpPr>
          <p:cNvPr id="44" name="Arrow: Down 43">
            <a:extLst>
              <a:ext uri="{FF2B5EF4-FFF2-40B4-BE49-F238E27FC236}">
                <a16:creationId xmlns:a16="http://schemas.microsoft.com/office/drawing/2014/main" xmlns="" id="{148732AC-6F43-4F25-966F-9B4BFDC7713D}"/>
              </a:ext>
            </a:extLst>
          </p:cNvPr>
          <p:cNvSpPr/>
          <p:nvPr/>
        </p:nvSpPr>
        <p:spPr>
          <a:xfrm>
            <a:off x="9490075" y="4419464"/>
            <a:ext cx="471488" cy="506413"/>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FFFFFF"/>
              </a:solidFill>
            </a:endParaRPr>
          </a:p>
        </p:txBody>
      </p:sp>
      <p:sp>
        <p:nvSpPr>
          <p:cNvPr id="46" name="Rectangle 45">
            <a:extLst>
              <a:ext uri="{FF2B5EF4-FFF2-40B4-BE49-F238E27FC236}">
                <a16:creationId xmlns:a16="http://schemas.microsoft.com/office/drawing/2014/main" xmlns="" id="{42E6D4E9-7A7D-4756-9EB2-B7F2577EB68D}"/>
              </a:ext>
            </a:extLst>
          </p:cNvPr>
          <p:cNvSpPr/>
          <p:nvPr/>
        </p:nvSpPr>
        <p:spPr>
          <a:xfrm>
            <a:off x="7750762" y="4998885"/>
            <a:ext cx="3252789" cy="1072658"/>
          </a:xfrm>
          <a:prstGeom prst="rect">
            <a:avLst/>
          </a:prstGeom>
          <a:solidFill>
            <a:srgbClr val="CCDE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fontAlgn="auto">
              <a:lnSpc>
                <a:spcPct val="120000"/>
              </a:lnSpc>
              <a:spcBef>
                <a:spcPts val="0"/>
              </a:spcBef>
              <a:spcAft>
                <a:spcPts val="0"/>
              </a:spcAft>
              <a:defRPr/>
            </a:pPr>
            <a:r>
              <a:rPr lang="en-GB" sz="1400" b="1" dirty="0">
                <a:solidFill>
                  <a:srgbClr val="001965"/>
                </a:solidFill>
                <a:latin typeface="Apis For Office" charset="0"/>
              </a:rPr>
              <a:t>Referral to liver specialist </a:t>
            </a:r>
          </a:p>
        </p:txBody>
      </p:sp>
      <p:sp>
        <p:nvSpPr>
          <p:cNvPr id="99348" name="TextBox 47">
            <a:extLst>
              <a:ext uri="{FF2B5EF4-FFF2-40B4-BE49-F238E27FC236}">
                <a16:creationId xmlns:a16="http://schemas.microsoft.com/office/drawing/2014/main" xmlns="" id="{B9C40F22-5232-4645-B0AA-6CF6E477AFA6}"/>
              </a:ext>
            </a:extLst>
          </p:cNvPr>
          <p:cNvSpPr txBox="1">
            <a:spLocks noChangeArrowheads="1"/>
          </p:cNvSpPr>
          <p:nvPr/>
        </p:nvSpPr>
        <p:spPr bwMode="auto">
          <a:xfrm>
            <a:off x="4883012" y="3629518"/>
            <a:ext cx="25082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a:solidFill>
                  <a:srgbClr val="001965"/>
                </a:solidFill>
              </a:rPr>
              <a:t>Low risk</a:t>
            </a:r>
            <a:br>
              <a:rPr lang="en-GB" altLang="en-US" sz="1400" b="1">
                <a:solidFill>
                  <a:srgbClr val="001965"/>
                </a:solidFill>
              </a:rPr>
            </a:br>
            <a:r>
              <a:rPr lang="en-GB" altLang="en-US" sz="1400" b="1">
                <a:solidFill>
                  <a:srgbClr val="001965"/>
                </a:solidFill>
              </a:rPr>
              <a:t>(&lt;8 kPa)</a:t>
            </a:r>
          </a:p>
        </p:txBody>
      </p:sp>
      <p:sp>
        <p:nvSpPr>
          <p:cNvPr id="99349" name="TextBox 49">
            <a:extLst>
              <a:ext uri="{FF2B5EF4-FFF2-40B4-BE49-F238E27FC236}">
                <a16:creationId xmlns:a16="http://schemas.microsoft.com/office/drawing/2014/main" xmlns="" id="{C142408F-A6A2-448C-8602-8DDBEA9E9E22}"/>
              </a:ext>
            </a:extLst>
          </p:cNvPr>
          <p:cNvSpPr txBox="1">
            <a:spLocks noChangeArrowheads="1"/>
          </p:cNvSpPr>
          <p:nvPr/>
        </p:nvSpPr>
        <p:spPr bwMode="auto">
          <a:xfrm>
            <a:off x="9679643" y="4407072"/>
            <a:ext cx="25082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a:solidFill>
                  <a:srgbClr val="001965"/>
                </a:solidFill>
              </a:rPr>
              <a:t>Intermediate-high risk</a:t>
            </a:r>
            <a:br>
              <a:rPr lang="en-GB" altLang="en-US" sz="1400" b="1">
                <a:solidFill>
                  <a:srgbClr val="001965"/>
                </a:solidFill>
              </a:rPr>
            </a:br>
            <a:r>
              <a:rPr lang="en-GB" altLang="en-US" sz="1400" b="1">
                <a:solidFill>
                  <a:srgbClr val="001965"/>
                </a:solidFill>
              </a:rPr>
              <a:t>(≥8 kPa)</a:t>
            </a:r>
          </a:p>
        </p:txBody>
      </p:sp>
      <p:grpSp>
        <p:nvGrpSpPr>
          <p:cNvPr id="99357" name="Group 4">
            <a:extLst>
              <a:ext uri="{FF2B5EF4-FFF2-40B4-BE49-F238E27FC236}">
                <a16:creationId xmlns:a16="http://schemas.microsoft.com/office/drawing/2014/main" xmlns="" id="{BF5870D3-9C8A-4567-AFE9-F5AA0BF711E4}"/>
              </a:ext>
            </a:extLst>
          </p:cNvPr>
          <p:cNvGrpSpPr>
            <a:grpSpLocks/>
          </p:cNvGrpSpPr>
          <p:nvPr/>
        </p:nvGrpSpPr>
        <p:grpSpPr bwMode="auto">
          <a:xfrm>
            <a:off x="3867542" y="126141"/>
            <a:ext cx="4539189" cy="1015379"/>
            <a:chOff x="3921196" y="1460493"/>
            <a:chExt cx="4111309" cy="576000"/>
          </a:xfrm>
        </p:grpSpPr>
        <p:sp>
          <p:nvSpPr>
            <p:cNvPr id="27" name="Rectangle 26">
              <a:extLst>
                <a:ext uri="{FF2B5EF4-FFF2-40B4-BE49-F238E27FC236}">
                  <a16:creationId xmlns:a16="http://schemas.microsoft.com/office/drawing/2014/main" xmlns="" id="{1B1244B3-FA0E-46E8-B279-2D7A95CB8F9B}"/>
                </a:ext>
              </a:extLst>
            </p:cNvPr>
            <p:cNvSpPr/>
            <p:nvPr/>
          </p:nvSpPr>
          <p:spPr>
            <a:xfrm>
              <a:off x="3921196" y="1460493"/>
              <a:ext cx="3933938" cy="576000"/>
            </a:xfrm>
            <a:prstGeom prst="rect">
              <a:avLst/>
            </a:prstGeom>
            <a:solidFill>
              <a:srgbClr val="CCDE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FFFFFF"/>
                </a:solidFill>
              </a:endParaRPr>
            </a:p>
          </p:txBody>
        </p:sp>
        <p:sp>
          <p:nvSpPr>
            <p:cNvPr id="99362" name="TextBox 29">
              <a:extLst>
                <a:ext uri="{FF2B5EF4-FFF2-40B4-BE49-F238E27FC236}">
                  <a16:creationId xmlns:a16="http://schemas.microsoft.com/office/drawing/2014/main" xmlns="" id="{4441B537-A57F-44F3-8D84-98C9EDC7F4D7}"/>
                </a:ext>
              </a:extLst>
            </p:cNvPr>
            <p:cNvSpPr txBox="1">
              <a:spLocks noChangeArrowheads="1"/>
            </p:cNvSpPr>
            <p:nvPr/>
          </p:nvSpPr>
          <p:spPr bwMode="auto">
            <a:xfrm>
              <a:off x="4060466" y="1474540"/>
              <a:ext cx="3972039" cy="34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dirty="0" smtClean="0">
                  <a:solidFill>
                    <a:srgbClr val="001965"/>
                  </a:solidFill>
                </a:rPr>
                <a:t>Prediabetes or T2D, </a:t>
              </a:r>
            </a:p>
            <a:p>
              <a:pPr algn="ctr" eaLnBrk="1" hangingPunct="1">
                <a:lnSpc>
                  <a:spcPct val="120000"/>
                </a:lnSpc>
              </a:pPr>
              <a:r>
                <a:rPr lang="en-GB" altLang="en-US" sz="1400" b="1" dirty="0" smtClean="0">
                  <a:solidFill>
                    <a:srgbClr val="001965"/>
                  </a:solidFill>
                </a:rPr>
                <a:t>obesity or &gt;= 2 cardiometabolic RF,</a:t>
              </a:r>
            </a:p>
            <a:p>
              <a:pPr algn="ctr" eaLnBrk="1" hangingPunct="1">
                <a:lnSpc>
                  <a:spcPct val="120000"/>
                </a:lnSpc>
              </a:pPr>
              <a:r>
                <a:rPr lang="en-GB" altLang="en-US" sz="1400" b="1" dirty="0" smtClean="0">
                  <a:solidFill>
                    <a:srgbClr val="001965"/>
                  </a:solidFill>
                </a:rPr>
                <a:t>hepatic steatosis on imaging or AST or ALT&gt;30</a:t>
              </a:r>
              <a:endParaRPr lang="en-GB" altLang="en-US" sz="1400" b="1" dirty="0">
                <a:solidFill>
                  <a:srgbClr val="001965"/>
                </a:solidFill>
              </a:endParaRPr>
            </a:p>
          </p:txBody>
        </p:sp>
      </p:grpSp>
      <p:grpSp>
        <p:nvGrpSpPr>
          <p:cNvPr id="99358" name="Group 7">
            <a:extLst>
              <a:ext uri="{FF2B5EF4-FFF2-40B4-BE49-F238E27FC236}">
                <a16:creationId xmlns:a16="http://schemas.microsoft.com/office/drawing/2014/main" xmlns="" id="{36877A4B-573F-448A-A873-8393484974D0}"/>
              </a:ext>
            </a:extLst>
          </p:cNvPr>
          <p:cNvGrpSpPr>
            <a:grpSpLocks/>
          </p:cNvGrpSpPr>
          <p:nvPr/>
        </p:nvGrpSpPr>
        <p:grpSpPr bwMode="auto">
          <a:xfrm>
            <a:off x="7750762" y="3781423"/>
            <a:ext cx="3363912" cy="576263"/>
            <a:chOff x="7751101" y="3814243"/>
            <a:chExt cx="3363709" cy="576000"/>
          </a:xfrm>
        </p:grpSpPr>
        <p:sp>
          <p:nvSpPr>
            <p:cNvPr id="40" name="Rectangle 39">
              <a:extLst>
                <a:ext uri="{FF2B5EF4-FFF2-40B4-BE49-F238E27FC236}">
                  <a16:creationId xmlns:a16="http://schemas.microsoft.com/office/drawing/2014/main" xmlns="" id="{A7EAC9F3-5931-40D8-B743-E992CF611FE1}"/>
                </a:ext>
              </a:extLst>
            </p:cNvPr>
            <p:cNvSpPr/>
            <p:nvPr/>
          </p:nvSpPr>
          <p:spPr>
            <a:xfrm>
              <a:off x="7751101" y="3814243"/>
              <a:ext cx="3363709" cy="576000"/>
            </a:xfrm>
            <a:prstGeom prst="rect">
              <a:avLst/>
            </a:prstGeom>
            <a:solidFill>
              <a:srgbClr val="CCDE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FFFFFF"/>
                </a:solidFill>
              </a:endParaRPr>
            </a:p>
          </p:txBody>
        </p:sp>
        <p:sp>
          <p:nvSpPr>
            <p:cNvPr id="99360" name="TextBox 40">
              <a:extLst>
                <a:ext uri="{FF2B5EF4-FFF2-40B4-BE49-F238E27FC236}">
                  <a16:creationId xmlns:a16="http://schemas.microsoft.com/office/drawing/2014/main" xmlns="" id="{536CE4B9-8219-46EF-B2C7-43E9EBC7210A}"/>
                </a:ext>
              </a:extLst>
            </p:cNvPr>
            <p:cNvSpPr txBox="1">
              <a:spLocks noChangeArrowheads="1"/>
            </p:cNvSpPr>
            <p:nvPr/>
          </p:nvSpPr>
          <p:spPr bwMode="auto">
            <a:xfrm>
              <a:off x="7751101" y="3852848"/>
              <a:ext cx="3363708" cy="49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is For Office" charset="0"/>
                </a:defRPr>
              </a:lvl1pPr>
              <a:lvl2pPr marL="742950" indent="-285750">
                <a:defRPr>
                  <a:solidFill>
                    <a:schemeClr val="tx1"/>
                  </a:solidFill>
                  <a:latin typeface="Apis For Office" charset="0"/>
                </a:defRPr>
              </a:lvl2pPr>
              <a:lvl3pPr marL="1143000" indent="-228600">
                <a:defRPr>
                  <a:solidFill>
                    <a:schemeClr val="tx1"/>
                  </a:solidFill>
                  <a:latin typeface="Apis For Office" charset="0"/>
                </a:defRPr>
              </a:lvl3pPr>
              <a:lvl4pPr marL="1600200" indent="-228600">
                <a:defRPr>
                  <a:solidFill>
                    <a:schemeClr val="tx1"/>
                  </a:solidFill>
                  <a:latin typeface="Apis For Office" charset="0"/>
                </a:defRPr>
              </a:lvl4pPr>
              <a:lvl5pPr marL="2057400" indent="-228600">
                <a:defRPr>
                  <a:solidFill>
                    <a:schemeClr val="tx1"/>
                  </a:solidFill>
                  <a:latin typeface="Apis For Office" charset="0"/>
                </a:defRPr>
              </a:lvl5pPr>
              <a:lvl6pPr marL="2514600" indent="-228600" fontAlgn="base">
                <a:spcBef>
                  <a:spcPct val="0"/>
                </a:spcBef>
                <a:spcAft>
                  <a:spcPct val="0"/>
                </a:spcAft>
                <a:defRPr>
                  <a:solidFill>
                    <a:schemeClr val="tx1"/>
                  </a:solidFill>
                  <a:latin typeface="Apis For Office" charset="0"/>
                </a:defRPr>
              </a:lvl6pPr>
              <a:lvl7pPr marL="2971800" indent="-228600" fontAlgn="base">
                <a:spcBef>
                  <a:spcPct val="0"/>
                </a:spcBef>
                <a:spcAft>
                  <a:spcPct val="0"/>
                </a:spcAft>
                <a:defRPr>
                  <a:solidFill>
                    <a:schemeClr val="tx1"/>
                  </a:solidFill>
                  <a:latin typeface="Apis For Office" charset="0"/>
                </a:defRPr>
              </a:lvl7pPr>
              <a:lvl8pPr marL="3429000" indent="-228600" fontAlgn="base">
                <a:spcBef>
                  <a:spcPct val="0"/>
                </a:spcBef>
                <a:spcAft>
                  <a:spcPct val="0"/>
                </a:spcAft>
                <a:defRPr>
                  <a:solidFill>
                    <a:schemeClr val="tx1"/>
                  </a:solidFill>
                  <a:latin typeface="Apis For Office" charset="0"/>
                </a:defRPr>
              </a:lvl8pPr>
              <a:lvl9pPr marL="3886200" indent="-228600" fontAlgn="base">
                <a:spcBef>
                  <a:spcPct val="0"/>
                </a:spcBef>
                <a:spcAft>
                  <a:spcPct val="0"/>
                </a:spcAft>
                <a:defRPr>
                  <a:solidFill>
                    <a:schemeClr val="tx1"/>
                  </a:solidFill>
                  <a:latin typeface="Apis For Office" charset="0"/>
                </a:defRPr>
              </a:lvl9pPr>
            </a:lstStyle>
            <a:p>
              <a:pPr algn="ctr" eaLnBrk="1" hangingPunct="1">
                <a:lnSpc>
                  <a:spcPct val="120000"/>
                </a:lnSpc>
              </a:pPr>
              <a:r>
                <a:rPr lang="en-GB" altLang="en-US" sz="1400" b="1" dirty="0">
                  <a:solidFill>
                    <a:srgbClr val="001965"/>
                  </a:solidFill>
                </a:rPr>
                <a:t>Test liver stiffness by transient elastography*</a:t>
              </a:r>
              <a:endParaRPr lang="en-GB" altLang="en-US" sz="1400" dirty="0">
                <a:solidFill>
                  <a:srgbClr val="001965"/>
                </a:solidFill>
              </a:endParaRPr>
            </a:p>
          </p:txBody>
        </p:sp>
      </p:grpSp>
      <p:sp>
        <p:nvSpPr>
          <p:cNvPr id="36" name="Title 35">
            <a:extLst>
              <a:ext uri="{FF2B5EF4-FFF2-40B4-BE49-F238E27FC236}">
                <a16:creationId xmlns:a16="http://schemas.microsoft.com/office/drawing/2014/main" xmlns="" id="{1B1244B3-FA0E-46E8-B279-2D7A95CB8F9B}"/>
              </a:ext>
            </a:extLst>
          </p:cNvPr>
          <p:cNvSpPr>
            <a:spLocks noGrp="1"/>
          </p:cNvSpPr>
          <p:nvPr>
            <p:ph type="title"/>
          </p:nvPr>
        </p:nvSpPr>
        <p:spPr bwMode="auto">
          <a:xfrm>
            <a:off x="3897830" y="1519116"/>
            <a:ext cx="4280763" cy="632357"/>
          </a:xfrm>
          <a:prstGeom prst="rect">
            <a:avLst/>
          </a:prstGeom>
          <a:solidFill>
            <a:srgbClr val="CCDE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normAutofit/>
          </a:bodyPr>
          <a:lstStyle/>
          <a:p>
            <a:pPr algn="ctr"/>
            <a:r>
              <a:rPr lang="en-US" sz="1400" b="1" dirty="0">
                <a:solidFill>
                  <a:srgbClr val="001965"/>
                </a:solidFill>
                <a:latin typeface="Apis For Office" charset="0"/>
              </a:rPr>
              <a:t>Rule out second causes</a:t>
            </a:r>
          </a:p>
        </p:txBody>
      </p:sp>
      <p:sp>
        <p:nvSpPr>
          <p:cNvPr id="37" name="Arrow: Down 15">
            <a:extLst>
              <a:ext uri="{FF2B5EF4-FFF2-40B4-BE49-F238E27FC236}">
                <a16:creationId xmlns:a16="http://schemas.microsoft.com/office/drawing/2014/main" xmlns="" id="{172BE98F-4F51-456C-8406-D5962CE51EAF}"/>
              </a:ext>
            </a:extLst>
          </p:cNvPr>
          <p:cNvSpPr/>
          <p:nvPr/>
        </p:nvSpPr>
        <p:spPr>
          <a:xfrm>
            <a:off x="5781502" y="1175255"/>
            <a:ext cx="471488" cy="412750"/>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lgn="ctr" eaLnBrk="1" fontAlgn="auto" hangingPunct="1">
              <a:spcBef>
                <a:spcPts val="0"/>
              </a:spcBef>
              <a:spcAft>
                <a:spcPts val="0"/>
              </a:spcAft>
              <a:defRPr/>
            </a:pPr>
            <a:endParaRPr lang="en-GB" sz="1600" dirty="0" err="1">
              <a:solidFill>
                <a:srgbClr val="FFFFFF"/>
              </a:solidFill>
            </a:endParaRPr>
          </a:p>
        </p:txBody>
      </p:sp>
    </p:spTree>
    <p:extLst>
      <p:ext uri="{BB962C8B-B14F-4D97-AF65-F5344CB8AC3E}">
        <p14:creationId xmlns:p14="http://schemas.microsoft.com/office/powerpoint/2010/main" val="208584589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31640</TotalTime>
  <Words>7451</Words>
  <Application>Microsoft Office PowerPoint</Application>
  <PresentationFormat>Widescreen</PresentationFormat>
  <Paragraphs>958</Paragraphs>
  <Slides>195</Slides>
  <Notes>12</Notes>
  <HiddenSlides>0</HiddenSlides>
  <MMClips>0</MMClips>
  <ScaleCrop>false</ScaleCrop>
  <HeadingPairs>
    <vt:vector size="6" baseType="variant">
      <vt:variant>
        <vt:lpstr>Fonts Used</vt:lpstr>
      </vt:variant>
      <vt:variant>
        <vt:i4>33</vt:i4>
      </vt:variant>
      <vt:variant>
        <vt:lpstr>Theme</vt:lpstr>
      </vt:variant>
      <vt:variant>
        <vt:i4>1</vt:i4>
      </vt:variant>
      <vt:variant>
        <vt:lpstr>Slide Titles</vt:lpstr>
      </vt:variant>
      <vt:variant>
        <vt:i4>195</vt:i4>
      </vt:variant>
    </vt:vector>
  </HeadingPairs>
  <TitlesOfParts>
    <vt:vector size="229" baseType="lpstr">
      <vt:lpstr>AdvOT7b515deb</vt:lpstr>
      <vt:lpstr>AdvOT7b515deb+20</vt:lpstr>
      <vt:lpstr>AdvOT7b515deb+fb</vt:lpstr>
      <vt:lpstr>AdvOT7fe89a09</vt:lpstr>
      <vt:lpstr>AdvOT7fe89a09+fb</vt:lpstr>
      <vt:lpstr>AdvOT863180fb</vt:lpstr>
      <vt:lpstr>AdvOT863180fb+20</vt:lpstr>
      <vt:lpstr>AdvOT8eb9eec2.B</vt:lpstr>
      <vt:lpstr>AdvOT8eb9eec2.B+fb</vt:lpstr>
      <vt:lpstr>AdvOT96952d75.I</vt:lpstr>
      <vt:lpstr>AdvOT96952d75.I+20</vt:lpstr>
      <vt:lpstr>AdvOTa4be4ab1.BI</vt:lpstr>
      <vt:lpstr>AdvOTb83ee1dd.B</vt:lpstr>
      <vt:lpstr>AdvP4C4E74</vt:lpstr>
      <vt:lpstr>AdvPS7DA6</vt:lpstr>
      <vt:lpstr>AdvTT08640291</vt:lpstr>
      <vt:lpstr>AdvTTba3ac6a7</vt:lpstr>
      <vt:lpstr>Apis For Office</vt:lpstr>
      <vt:lpstr>Arial</vt:lpstr>
      <vt:lpstr>Calibri</vt:lpstr>
      <vt:lpstr>Calibri Light</vt:lpstr>
      <vt:lpstr>Consolas</vt:lpstr>
      <vt:lpstr>Courier New</vt:lpstr>
      <vt:lpstr>DuplicateSlab-Light</vt:lpstr>
      <vt:lpstr>GuardianSansGR-Regular</vt:lpstr>
      <vt:lpstr>GuardianSans-RegularIt</vt:lpstr>
      <vt:lpstr>IRNazanin</vt:lpstr>
      <vt:lpstr>MgfwhcAdvTTb5929f4c</vt:lpstr>
      <vt:lpstr>Open Sans</vt:lpstr>
      <vt:lpstr>Tahoma</vt:lpstr>
      <vt:lpstr>Times New Roman</vt:lpstr>
      <vt:lpstr>Verdana</vt:lpstr>
      <vt:lpstr>Wingdings</vt:lpstr>
      <vt:lpstr>Retrospect</vt:lpstr>
      <vt:lpstr>    Nonalcoholic Fatty Liver Disease  in Endocrinology Clinical Settings   </vt:lpstr>
      <vt:lpstr>PowerPoint Presentation</vt:lpstr>
      <vt:lpstr>Outline:</vt:lpstr>
      <vt:lpstr>            Natural history of NAFLD </vt:lpstr>
      <vt:lpstr>PowerPoint Presentation</vt:lpstr>
      <vt:lpstr>PowerPoint Presentation</vt:lpstr>
      <vt:lpstr>Risk factors</vt:lpstr>
      <vt:lpstr>Epidemiology</vt:lpstr>
      <vt:lpstr>EPIDEMIOLOGY</vt:lpstr>
      <vt:lpstr>PowerPoint Presentation</vt:lpstr>
      <vt:lpstr>PowerPoint Presentation</vt:lpstr>
      <vt:lpstr>PowerPoint Presentation</vt:lpstr>
      <vt:lpstr>PowerPoint Presentation</vt:lpstr>
      <vt:lpstr>PowerPoint Presentation</vt:lpstr>
      <vt:lpstr>Complications</vt:lpstr>
      <vt:lpstr>    Important Outcomes in Patients With NAFLD</vt:lpstr>
      <vt:lpstr>Other complications  </vt:lpstr>
      <vt:lpstr>The risk of liver-related mortality increases exponentially  with increasing fibrosis stage</vt:lpstr>
      <vt:lpstr>NAFLD and  diabetic complications</vt:lpstr>
      <vt:lpstr>NAFLD and  diabetic complications</vt:lpstr>
      <vt:lpstr>NAFLD and  diabetic complications</vt:lpstr>
      <vt:lpstr>PowerPoint Presentation</vt:lpstr>
      <vt:lpstr>NAFLD and  CVD complications</vt:lpstr>
      <vt:lpstr>NAFLD and  CVD complications</vt:lpstr>
      <vt:lpstr>NAFLD and  CVD complications</vt:lpstr>
      <vt:lpstr>Other CV associations</vt:lpstr>
      <vt:lpstr>Aim of developing this guideline</vt:lpstr>
      <vt:lpstr>MAFLD</vt:lpstr>
      <vt:lpstr>PowerPoint Presentation</vt:lpstr>
      <vt:lpstr>PowerPoint Presentation</vt:lpstr>
      <vt:lpstr>Metabolic dysfunction-associated fatty liver disease                                 MAFLD</vt:lpstr>
      <vt:lpstr>Metabolic Dysfunction-Associated Fatty Liver Disease  and Incident Cardiovascular Disease Risk:  A Nationwide Cohort Study</vt:lpstr>
      <vt:lpstr>PowerPoint Presentation</vt:lpstr>
      <vt:lpstr>PowerPoint Presentation</vt:lpstr>
      <vt:lpstr>Recommendations</vt:lpstr>
      <vt:lpstr>Screening</vt:lpstr>
      <vt:lpstr>Who?</vt:lpstr>
      <vt:lpstr>PowerPoint Presentation</vt:lpstr>
      <vt:lpstr>Definitions</vt:lpstr>
      <vt:lpstr>Adiposity-Based Chronic Disease (ABCD)</vt:lpstr>
      <vt:lpstr>persistently abnormal aminotransferase levels</vt:lpstr>
      <vt:lpstr>suspected or incidental finding of  hepatic steatosis on imaging</vt:lpstr>
      <vt:lpstr>DIGNOSTIC TEST  IN high risk of NAFLD</vt:lpstr>
      <vt:lpstr>World Health Organization Criterion for Screening</vt:lpstr>
      <vt:lpstr>Disease Burden</vt:lpstr>
      <vt:lpstr>PowerPoint Presentation</vt:lpstr>
      <vt:lpstr>PowerPoint Presentation</vt:lpstr>
      <vt:lpstr>PowerPoint Presentation</vt:lpstr>
      <vt:lpstr>PowerPoint Presentation</vt:lpstr>
      <vt:lpstr>PowerPoint Presentation</vt:lpstr>
      <vt:lpstr>Bariatric surgery</vt:lpstr>
      <vt:lpstr>PowerPoint Presentation</vt:lpstr>
      <vt:lpstr>PowerPoint Presentation</vt:lpstr>
      <vt:lpstr>Risk stratification and Diagnosis </vt:lpstr>
      <vt:lpstr>PowerPoint Presentation</vt:lpstr>
      <vt:lpstr> </vt:lpstr>
      <vt:lpstr>PowerPoint Presentation</vt:lpstr>
      <vt:lpstr>PowerPoint Presentation</vt:lpstr>
      <vt:lpstr>NAFLD fibrosis score (NFS)</vt:lpstr>
      <vt:lpstr>PowerPoint Presentation</vt:lpstr>
      <vt:lpstr>PowerPoint Presentation</vt:lpstr>
      <vt:lpstr>NAFLD fibrosis score (NFS)</vt:lpstr>
      <vt:lpstr>PowerPoint Presentation</vt:lpstr>
      <vt:lpstr>Limitations of blood panels</vt:lpstr>
      <vt:lpstr>PowerPoint Presentation</vt:lpstr>
      <vt:lpstr>ADA 2022</vt:lpstr>
      <vt:lpstr>PowerPoint Presentation</vt:lpstr>
      <vt:lpstr>PowerPoint Presentation</vt:lpstr>
      <vt:lpstr>Vibration-controlled transient elastography (VCTE)</vt:lpstr>
      <vt:lpstr>                  Fibrosis staging</vt:lpstr>
      <vt:lpstr>PowerPoint Presentation</vt:lpstr>
      <vt:lpstr>PowerPoint Presentation</vt:lpstr>
      <vt:lpstr>PowerPoint Presentation</vt:lpstr>
      <vt:lpstr>                  Steatosis staging</vt:lpstr>
      <vt:lpstr>PowerPoint Presentation</vt:lpstr>
      <vt:lpstr>PowerPoint Presentation</vt:lpstr>
      <vt:lpstr>PowerPoint Presentation</vt:lpstr>
      <vt:lpstr>2-step care pathway  using the FIB-4 and ELF </vt:lpstr>
      <vt:lpstr>Imaging</vt:lpstr>
      <vt:lpstr>PowerPoint Presentation</vt:lpstr>
      <vt:lpstr>Imaging</vt:lpstr>
      <vt:lpstr>MRE</vt:lpstr>
      <vt:lpstr>SWE</vt:lpstr>
      <vt:lpstr>US</vt:lpstr>
      <vt:lpstr>PowerPoint Presentation</vt:lpstr>
      <vt:lpstr>Screening in T2D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 to Hepatologist</vt:lpstr>
      <vt:lpstr>PowerPoint Presentation</vt:lpstr>
      <vt:lpstr>PowerPoint Presentation</vt:lpstr>
      <vt:lpstr>liver biopsy</vt:lpstr>
      <vt:lpstr>PowerPoint Presentation</vt:lpstr>
      <vt:lpstr>Rule out second causes</vt:lpstr>
      <vt:lpstr>Management</vt:lpstr>
      <vt:lpstr>Treatment </vt:lpstr>
      <vt:lpstr>Cardiometabolic Risk and  Other Extrahepatic Complications </vt:lpstr>
      <vt:lpstr>Pathophysiology</vt:lpstr>
      <vt:lpstr>PowerPoint Presentation</vt:lpstr>
      <vt:lpstr>PowerPoint Presentation</vt:lpstr>
      <vt:lpstr>Goal of weight loss</vt:lpstr>
      <vt:lpstr>PowerPoint Presentation</vt:lpstr>
      <vt:lpstr>Dietary modification</vt:lpstr>
      <vt:lpstr>Diet</vt:lpstr>
      <vt:lpstr>PowerPoint Presentation</vt:lpstr>
      <vt:lpstr>PowerPoint Presentation</vt:lpstr>
      <vt:lpstr>PowerPoint Presentation</vt:lpstr>
      <vt:lpstr>PowerPoint Presentation</vt:lpstr>
      <vt:lpstr>PowerPoint Presentation</vt:lpstr>
      <vt:lpstr>PowerPoint Presentation</vt:lpstr>
      <vt:lpstr>Physical activity</vt:lpstr>
      <vt:lpstr>Types of exercise</vt:lpstr>
      <vt:lpstr>PowerPoint Presentation</vt:lpstr>
      <vt:lpstr>PowerPoint Presentation</vt:lpstr>
      <vt:lpstr>PowerPoint Presentation</vt:lpstr>
      <vt:lpstr>Medications</vt:lpstr>
      <vt:lpstr>PowerPoint Presentation</vt:lpstr>
      <vt:lpstr>PowerPoint Presentation</vt:lpstr>
      <vt:lpstr>NASH and T2D</vt:lpstr>
      <vt:lpstr>PowerPoint Presentation</vt:lpstr>
      <vt:lpstr>PowerPoint Presentation</vt:lpstr>
      <vt:lpstr>Biopsy proven NASH?</vt:lpstr>
      <vt:lpstr>Pioglitazone</vt:lpstr>
      <vt:lpstr>pioglitazone</vt:lpstr>
      <vt:lpstr>PowerPoint Presentation</vt:lpstr>
      <vt:lpstr>Semaglutide</vt:lpstr>
      <vt:lpstr>Semaglutide</vt:lpstr>
      <vt:lpstr>PowerPoint Presentation</vt:lpstr>
      <vt:lpstr>PowerPoint Presentation</vt:lpstr>
      <vt:lpstr>PowerPoint Presentation</vt:lpstr>
      <vt:lpstr>PowerPoint Presentation</vt:lpstr>
      <vt:lpstr>                     Key messages</vt:lpstr>
      <vt:lpstr>PowerPoint Presentation</vt:lpstr>
      <vt:lpstr>SGLT2 inhibitors</vt:lpstr>
      <vt:lpstr>Vitamin E</vt:lpstr>
      <vt:lpstr>ADA 2022</vt:lpstr>
      <vt:lpstr>PowerPoint Presentation</vt:lpstr>
      <vt:lpstr>NAFLD or NASH and obesity</vt:lpstr>
      <vt:lpstr>PowerPoint Presentation</vt:lpstr>
      <vt:lpstr>PowerPoint Presentation</vt:lpstr>
      <vt:lpstr>Obesity medications</vt:lpstr>
      <vt:lpstr>PowerPoint Presentation</vt:lpstr>
      <vt:lpstr>GLP 1</vt:lpstr>
      <vt:lpstr>orlistat </vt:lpstr>
      <vt:lpstr>Phentermine/topiramate ER</vt:lpstr>
      <vt:lpstr>Liraglutide</vt:lpstr>
      <vt:lpstr>Semaglutide</vt:lpstr>
      <vt:lpstr>Bariatric surgery</vt:lpstr>
      <vt:lpstr>PowerPoint Presentation</vt:lpstr>
      <vt:lpstr>PowerPoint Presentation</vt:lpstr>
      <vt:lpstr>PowerPoint Presentation</vt:lpstr>
      <vt:lpstr>PowerPoint Presentation</vt:lpstr>
      <vt:lpstr>PowerPoint Presentation</vt:lpstr>
      <vt:lpstr>Future Directions </vt:lpstr>
      <vt:lpstr>PowerPoint Presentation</vt:lpstr>
      <vt:lpstr>PowerPoint Presentation</vt:lpstr>
      <vt:lpstr>PowerPoint Presentation</vt:lpstr>
      <vt:lpstr>PowerPoint Presentation</vt:lpstr>
      <vt:lpstr>PowerPoint Presentation</vt:lpstr>
      <vt:lpstr>PowerPoint Presentation</vt:lpstr>
      <vt:lpstr>Current challenges in management of NASH</vt:lpstr>
      <vt:lpstr>              Take home messages</vt:lpstr>
      <vt:lpstr>PowerPoint Presentation</vt:lpstr>
      <vt:lpstr>Rule out second causes</vt:lpstr>
      <vt:lpstr>PowerPoint Presentation</vt:lpstr>
      <vt:lpstr>Treatment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NAFLD and T2D</vt:lpstr>
      <vt:lpstr>Metabolic dysfunction-associated fatty liver disease MAFLD</vt:lpstr>
      <vt:lpstr>High-risk groups  for NAFLD with liver fibrosis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ESE Clinical Practice Guideline on functioning and nonfunctioning pituitary adenomas in pregnancy   </dc:title>
  <dc:creator>Mahsa</dc:creator>
  <cp:lastModifiedBy>user</cp:lastModifiedBy>
  <cp:revision>616</cp:revision>
  <dcterms:created xsi:type="dcterms:W3CDTF">2021-11-21T19:35:50Z</dcterms:created>
  <dcterms:modified xsi:type="dcterms:W3CDTF">2022-07-11T04:14:34Z</dcterms:modified>
</cp:coreProperties>
</file>