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91" r:id="rId2"/>
  </p:sldMasterIdLst>
  <p:notesMasterIdLst>
    <p:notesMasterId r:id="rId96"/>
  </p:notesMasterIdLst>
  <p:sldIdLst>
    <p:sldId id="276" r:id="rId3"/>
    <p:sldId id="256" r:id="rId4"/>
    <p:sldId id="277" r:id="rId5"/>
    <p:sldId id="464" r:id="rId6"/>
    <p:sldId id="465" r:id="rId7"/>
    <p:sldId id="278" r:id="rId8"/>
    <p:sldId id="281" r:id="rId9"/>
    <p:sldId id="280" r:id="rId10"/>
    <p:sldId id="285" r:id="rId11"/>
    <p:sldId id="283" r:id="rId12"/>
    <p:sldId id="294" r:id="rId13"/>
    <p:sldId id="297" r:id="rId14"/>
    <p:sldId id="289" r:id="rId15"/>
    <p:sldId id="290" r:id="rId16"/>
    <p:sldId id="291" r:id="rId17"/>
    <p:sldId id="292" r:id="rId18"/>
    <p:sldId id="268" r:id="rId19"/>
    <p:sldId id="269" r:id="rId20"/>
    <p:sldId id="270" r:id="rId21"/>
    <p:sldId id="272" r:id="rId22"/>
    <p:sldId id="302" r:id="rId23"/>
    <p:sldId id="304" r:id="rId24"/>
    <p:sldId id="305" r:id="rId25"/>
    <p:sldId id="274" r:id="rId26"/>
    <p:sldId id="382" r:id="rId27"/>
    <p:sldId id="307" r:id="rId28"/>
    <p:sldId id="308" r:id="rId29"/>
    <p:sldId id="309" r:id="rId30"/>
    <p:sldId id="310" r:id="rId31"/>
    <p:sldId id="311" r:id="rId32"/>
    <p:sldId id="312" r:id="rId33"/>
    <p:sldId id="313" r:id="rId34"/>
    <p:sldId id="314" r:id="rId35"/>
    <p:sldId id="316" r:id="rId36"/>
    <p:sldId id="321" r:id="rId37"/>
    <p:sldId id="323" r:id="rId38"/>
    <p:sldId id="324" r:id="rId39"/>
    <p:sldId id="339" r:id="rId40"/>
    <p:sldId id="340" r:id="rId41"/>
    <p:sldId id="341" r:id="rId42"/>
    <p:sldId id="342" r:id="rId43"/>
    <p:sldId id="343" r:id="rId44"/>
    <p:sldId id="344" r:id="rId45"/>
    <p:sldId id="345" r:id="rId46"/>
    <p:sldId id="348" r:id="rId47"/>
    <p:sldId id="350" r:id="rId48"/>
    <p:sldId id="383" r:id="rId49"/>
    <p:sldId id="351"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4" r:id="rId80"/>
    <p:sldId id="454" r:id="rId81"/>
    <p:sldId id="467" r:id="rId82"/>
    <p:sldId id="468" r:id="rId83"/>
    <p:sldId id="469" r:id="rId84"/>
    <p:sldId id="453" r:id="rId85"/>
    <p:sldId id="455" r:id="rId86"/>
    <p:sldId id="457" r:id="rId87"/>
    <p:sldId id="456" r:id="rId88"/>
    <p:sldId id="458" r:id="rId89"/>
    <p:sldId id="459" r:id="rId90"/>
    <p:sldId id="460" r:id="rId91"/>
    <p:sldId id="461" r:id="rId92"/>
    <p:sldId id="462" r:id="rId93"/>
    <p:sldId id="463" r:id="rId94"/>
    <p:sldId id="470" r:id="rId9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4"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52798A9-576A-42D6-8072-76D3D4E740A5}" type="datetimeFigureOut">
              <a:rPr lang="en-US" smtClean="0"/>
              <a:pPr/>
              <a:t>9/11/2018</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6EFCB7A-715B-4126-8732-FEDB3306A55A}" type="slidenum">
              <a:rPr lang="en-US" smtClean="0"/>
              <a:pPr/>
              <a:t>‹#›</a:t>
            </a:fld>
            <a:endParaRPr lang="en-US"/>
          </a:p>
        </p:txBody>
      </p:sp>
    </p:spTree>
    <p:extLst>
      <p:ext uri="{BB962C8B-B14F-4D97-AF65-F5344CB8AC3E}">
        <p14:creationId xmlns:p14="http://schemas.microsoft.com/office/powerpoint/2010/main" val="115800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544944BF-8A97-4285-A7B3-A4CE1A433D6E}" type="slidenum">
              <a:rPr lang="ar-SA" smtClean="0">
                <a:latin typeface="Times New Roman" pitchFamily="18" charset="0"/>
              </a:rPr>
              <a:pPr defTabSz="912813"/>
              <a:t>13</a:t>
            </a:fld>
            <a:endParaRPr lang="en-US" smtClean="0">
              <a:latin typeface="Times New Roman" pitchFamily="18" charset="0"/>
              <a:cs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extLst>
      <p:ext uri="{BB962C8B-B14F-4D97-AF65-F5344CB8AC3E}">
        <p14:creationId xmlns:p14="http://schemas.microsoft.com/office/powerpoint/2010/main" val="82777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EFCB7A-715B-4126-8732-FEDB3306A55A}" type="slidenum">
              <a:rPr lang="en-US" smtClean="0"/>
              <a:pPr/>
              <a:t>79</a:t>
            </a:fld>
            <a:endParaRPr lang="en-US"/>
          </a:p>
        </p:txBody>
      </p:sp>
    </p:spTree>
    <p:extLst>
      <p:ext uri="{BB962C8B-B14F-4D97-AF65-F5344CB8AC3E}">
        <p14:creationId xmlns:p14="http://schemas.microsoft.com/office/powerpoint/2010/main" val="113215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326879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210446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A4F7DF-A143-4445-AD1A-9019E40E4F58}" type="slidenum">
              <a:rPr lang="ar-SA" smtClean="0"/>
              <a:pPr/>
              <a:t>27</a:t>
            </a:fld>
            <a:endParaRPr lang="en-US" smtClean="0"/>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1445"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rtl="0"/>
            <a:fld id="{D07394CA-1379-402F-8EB9-0A7A2C063165}" type="slidenum">
              <a:rPr kumimoji="0" lang="ar-SA" sz="1200">
                <a:latin typeface="Calibri" pitchFamily="34" charset="0"/>
                <a:cs typeface="Nazanin" pitchFamily="2" charset="-78"/>
              </a:rPr>
              <a:pPr algn="r" rtl="0"/>
              <a:t>27</a:t>
            </a:fld>
            <a:endParaRPr kumimoji="0" lang="en-US" sz="1200">
              <a:latin typeface="Calibri" pitchFamily="34" charset="0"/>
              <a:cs typeface="Nazanin" pitchFamily="2" charset="-78"/>
            </a:endParaRPr>
          </a:p>
        </p:txBody>
      </p:sp>
    </p:spTree>
    <p:extLst>
      <p:ext uri="{BB962C8B-B14F-4D97-AF65-F5344CB8AC3E}">
        <p14:creationId xmlns:p14="http://schemas.microsoft.com/office/powerpoint/2010/main" val="157487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E169013-EC32-4BE5-94FA-C51D90CE1698}" type="slidenum">
              <a:rPr lang="ar-SA" smtClean="0"/>
              <a:pPr/>
              <a:t>36</a:t>
            </a:fld>
            <a:endParaRPr lang="en-US"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4517"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rtl="0"/>
            <a:fld id="{331F33EE-53B9-4DB8-AFA7-853789D59072}" type="slidenum">
              <a:rPr kumimoji="0" lang="ar-SA" sz="1200">
                <a:latin typeface="Calibri" pitchFamily="34" charset="0"/>
                <a:cs typeface="Nazanin" pitchFamily="2" charset="-78"/>
              </a:rPr>
              <a:pPr algn="r" rtl="0"/>
              <a:t>36</a:t>
            </a:fld>
            <a:endParaRPr kumimoji="0" lang="en-US" sz="1200">
              <a:latin typeface="Calibri" pitchFamily="34" charset="0"/>
              <a:cs typeface="Nazanin" pitchFamily="2" charset="-78"/>
            </a:endParaRPr>
          </a:p>
        </p:txBody>
      </p:sp>
    </p:spTree>
    <p:extLst>
      <p:ext uri="{BB962C8B-B14F-4D97-AF65-F5344CB8AC3E}">
        <p14:creationId xmlns:p14="http://schemas.microsoft.com/office/powerpoint/2010/main" val="368648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16C710-943B-486A-825A-04FD5F373849}" type="slidenum">
              <a:rPr lang="ar-SA" smtClean="0"/>
              <a:pPr/>
              <a:t>37</a:t>
            </a:fld>
            <a:endParaRPr lang="en-US" smtClean="0"/>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1"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rtl="0"/>
            <a:fld id="{0CA097FA-4E88-4E40-B7BF-485AA2C08C7F}" type="slidenum">
              <a:rPr kumimoji="0" lang="ar-SA" sz="1200">
                <a:latin typeface="Calibri" pitchFamily="34" charset="0"/>
                <a:cs typeface="Nazanin" pitchFamily="2" charset="-78"/>
              </a:rPr>
              <a:pPr algn="r" rtl="0"/>
              <a:t>37</a:t>
            </a:fld>
            <a:endParaRPr kumimoji="0" lang="en-US" sz="1200">
              <a:latin typeface="Calibri" pitchFamily="34" charset="0"/>
              <a:cs typeface="Nazanin" pitchFamily="2" charset="-78"/>
            </a:endParaRPr>
          </a:p>
        </p:txBody>
      </p:sp>
    </p:spTree>
    <p:extLst>
      <p:ext uri="{BB962C8B-B14F-4D97-AF65-F5344CB8AC3E}">
        <p14:creationId xmlns:p14="http://schemas.microsoft.com/office/powerpoint/2010/main" val="347123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FFED23D-64F0-4588-ABE7-6F7EE65C3E6C}" type="slidenum">
              <a:rPr lang="ar-SA" smtClean="0"/>
              <a:pPr/>
              <a:t>46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857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ar-SA" smtClean="0">
                <a:latin typeface="Arial" charset="0"/>
                <a:cs typeface="Arial" charset="0"/>
              </a:rPr>
              <a:t>درس روش تحقيق- دانشكده بهداشت- د ع پ شهيد بهشتي</a:t>
            </a:r>
            <a:endParaRPr lang="en-US" smtClean="0">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480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ar-SA" smtClean="0">
                <a:latin typeface="Arial" charset="0"/>
                <a:cs typeface="Arial" charset="0"/>
              </a:rPr>
              <a:t>درس روش تحقيق- دانشكده بهداشت- د ع پ شهيد بهشتي</a:t>
            </a:r>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679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A245CB-8D4D-4A45-B837-552B33037D27}" type="datetime1">
              <a:rPr lang="en-US" smtClean="0"/>
              <a:t>9/11/2018</a:t>
            </a:fld>
            <a:endParaRPr lang="en-US"/>
          </a:p>
        </p:txBody>
      </p:sp>
      <p:sp>
        <p:nvSpPr>
          <p:cNvPr id="19" name="Footer Placeholder 18"/>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27" name="Slide Number Placeholder 26"/>
          <p:cNvSpPr>
            <a:spLocks noGrp="1"/>
          </p:cNvSpPr>
          <p:nvPr>
            <p:ph type="sldNum" sz="quarter" idx="12"/>
          </p:nvPr>
        </p:nvSpPr>
        <p:spPr/>
        <p:txBody>
          <a:bodyPr/>
          <a:lstStyle/>
          <a:p>
            <a:fld id="{C18AF7E9-5F85-4EBF-B4B3-3686E00CFE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CCDA1E-7C9D-46C8-B006-1A18DFF542E6}" type="datetime1">
              <a:rPr lang="en-US" smtClean="0"/>
              <a:t>9/11/2018</a:t>
            </a:fld>
            <a:endParaRPr lang="en-US"/>
          </a:p>
        </p:txBody>
      </p:sp>
      <p:sp>
        <p:nvSpPr>
          <p:cNvPr id="5" name="Footer Placeholder 4"/>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B8515F-EF53-4E72-85FB-589D3C606F85}" type="datetime1">
              <a:rPr lang="en-US" smtClean="0"/>
              <a:t>9/11/2018</a:t>
            </a:fld>
            <a:endParaRPr lang="en-US"/>
          </a:p>
        </p:txBody>
      </p:sp>
      <p:sp>
        <p:nvSpPr>
          <p:cNvPr id="5" name="Footer Placeholder 4"/>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7D237697-D2E5-4ECF-869D-CEA737FC0096}" type="datetime1">
              <a:rPr lang="en-US" smtClean="0"/>
              <a:t>9/11/2018</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fa-IR" smtClean="0"/>
              <a:t>کارگاه روش تحقيق،پژوهشکده غدد،شهريور 96-دکتر آرش قنبريان</a:t>
            </a: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7F80CE8-BDD2-4AC3-8872-034D1AB9C42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61988" y="228600"/>
            <a:ext cx="8329612"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fld id="{24C0ED3E-199A-49CF-94E6-1E09FE1136A2}" type="datetime1">
              <a:rPr lang="en-US" smtClean="0"/>
              <a:t>9/11/2018</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r>
              <a:rPr lang="fa-IR" smtClean="0"/>
              <a:t>کارگاه روش تحقيق،پژوهشکده غدد،شهريور 96-دکتر آرش قنبريان</a:t>
            </a:r>
            <a:endParaRPr lang="en-US" dirty="0"/>
          </a:p>
        </p:txBody>
      </p:sp>
      <p:sp>
        <p:nvSpPr>
          <p:cNvPr id="5" name="Rectangle 16"/>
          <p:cNvSpPr>
            <a:spLocks noGrp="1" noChangeArrowheads="1"/>
          </p:cNvSpPr>
          <p:nvPr>
            <p:ph type="sldNum" sz="quarter" idx="12"/>
          </p:nvPr>
        </p:nvSpPr>
        <p:spPr>
          <a:ln/>
        </p:spPr>
        <p:txBody>
          <a:bodyPr/>
          <a:lstStyle>
            <a:lvl1pPr>
              <a:defRPr/>
            </a:lvl1pPr>
          </a:lstStyle>
          <a:p>
            <a:pPr>
              <a:defRPr/>
            </a:pPr>
            <a:fld id="{1E621C2D-7CDB-4E98-BEE8-BE0B26D093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1A81E2-EED8-48EA-B873-9F0F517D3D73}" type="datetime1">
              <a:rPr lang="en-US" smtClean="0">
                <a:solidFill>
                  <a:srgbClr val="DBF5F9">
                    <a:shade val="90000"/>
                  </a:srgbClr>
                </a:solidFill>
              </a:rPr>
              <a:t>9/11/2018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fa-IR" smtClean="0">
                <a:solidFill>
                  <a:srgbClr val="DBF5F9">
                    <a:shade val="90000"/>
                  </a:srgbClr>
                </a:solidFill>
              </a:rPr>
              <a:t>کارگاه روش تحقيق،پژوهشکده غدد،شهريور 96-دکتر آرش قنبريان</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18AF7E9-5F85-4EBF-B4B3-3686E00CFE2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238264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ABADFD-5812-4FEE-A8AA-B94486CE7F83}" type="datetime1">
              <a:rPr lang="en-US" smtClean="0">
                <a:solidFill>
                  <a:srgbClr val="04617B">
                    <a:shade val="90000"/>
                  </a:srgbClr>
                </a:solidFill>
              </a:rPr>
              <a:t>9/11/2018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316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A439D0-D393-4B7D-865E-2C834B2C58A5}" type="datetime1">
              <a:rPr lang="en-US" smtClean="0">
                <a:solidFill>
                  <a:srgbClr val="DBF5F9">
                    <a:shade val="90000"/>
                  </a:srgbClr>
                </a:solidFill>
              </a:rPr>
              <a:t>9/11/2018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fa-IR" smtClean="0">
                <a:solidFill>
                  <a:srgbClr val="DBF5F9">
                    <a:shade val="90000"/>
                  </a:srgbClr>
                </a:solidFill>
              </a:rPr>
              <a:t>کارگاه روش تحقيق،پژوهشکده غدد،شهريور 96-دکتر آرش قنبريان</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113540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A2106E-AE9F-4052-9742-C3ACD662769E}" type="datetime1">
              <a:rPr lang="en-US" smtClean="0">
                <a:solidFill>
                  <a:srgbClr val="04617B">
                    <a:shade val="90000"/>
                  </a:srgbClr>
                </a:solidFill>
              </a:rPr>
              <a:t>9/11/2018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3567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C83A6C-3290-4B86-A47D-19DD4F084239}" type="datetime1">
              <a:rPr lang="en-US" smtClean="0">
                <a:solidFill>
                  <a:srgbClr val="04617B">
                    <a:shade val="90000"/>
                  </a:srgbClr>
                </a:solidFill>
              </a:rPr>
              <a:t>9/11/2018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9508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984B19-654A-4353-8804-BD9BCC280898}" type="datetime1">
              <a:rPr lang="en-US" smtClean="0">
                <a:solidFill>
                  <a:srgbClr val="04617B">
                    <a:shade val="90000"/>
                  </a:srgbClr>
                </a:solidFill>
              </a:rPr>
              <a:t>9/11/2018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354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08F11B-DC25-497E-BBFB-1AFFBD265BA7}" type="datetime1">
              <a:rPr lang="en-US" smtClean="0"/>
              <a:t>9/11/2018</a:t>
            </a:fld>
            <a:endParaRPr lang="en-US"/>
          </a:p>
        </p:txBody>
      </p:sp>
      <p:sp>
        <p:nvSpPr>
          <p:cNvPr id="5" name="Footer Placeholder 4"/>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126F1-4ED9-424B-9E75-6A8E473821CB}" type="datetime1">
              <a:rPr lang="en-US" smtClean="0">
                <a:solidFill>
                  <a:srgbClr val="04617B">
                    <a:shade val="90000"/>
                  </a:srgbClr>
                </a:solidFill>
              </a:rPr>
              <a:t>9/11/2018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7915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EFDB32-D46D-445D-B907-1807A11BCB24}" type="datetime1">
              <a:rPr lang="en-US" smtClean="0">
                <a:solidFill>
                  <a:srgbClr val="04617B">
                    <a:shade val="90000"/>
                  </a:srgbClr>
                </a:solidFill>
              </a:rPr>
              <a:t>9/11/2018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17050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CE13EB-1965-4252-B586-0DF6F4AB5801}" type="datetime1">
              <a:rPr lang="en-US" smtClean="0">
                <a:solidFill>
                  <a:srgbClr val="04617B">
                    <a:shade val="90000"/>
                  </a:srgbClr>
                </a:solidFill>
              </a:rPr>
              <a:t>9/11/2018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48052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A35372-AFFF-4CA1-93C2-6E1827D51ADA}" type="datetime1">
              <a:rPr lang="en-US" smtClean="0">
                <a:solidFill>
                  <a:srgbClr val="04617B">
                    <a:shade val="90000"/>
                  </a:srgbClr>
                </a:solidFill>
              </a:rPr>
              <a:t>9/11/2018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5750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FA9347-91C1-4B8C-9F55-382900CC1CE7}" type="datetime1">
              <a:rPr lang="en-US" smtClean="0">
                <a:solidFill>
                  <a:srgbClr val="04617B">
                    <a:shade val="90000"/>
                  </a:srgbClr>
                </a:solidFill>
              </a:rPr>
              <a:t>9/11/2018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97100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6309BC29-9567-4334-8F67-9D56D87900FB}" type="datetime1">
              <a:rPr lang="en-US" smtClean="0">
                <a:solidFill>
                  <a:srgbClr val="04617B">
                    <a:shade val="90000"/>
                  </a:srgbClr>
                </a:solidFill>
              </a:rPr>
              <a:t>9/11/2018</a:t>
            </a:fld>
            <a:endParaRPr lang="en-US">
              <a:solidFill>
                <a:srgbClr val="04617B">
                  <a:shade val="90000"/>
                </a:srgbClr>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7F80CE8-BDD2-4AC3-8872-034D1AB9C42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88752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61988" y="228600"/>
            <a:ext cx="8329612"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fld id="{86E3A116-F595-489D-8DD9-39D86DC9842F}" type="datetime1">
              <a:rPr lang="en-US" smtClean="0">
                <a:solidFill>
                  <a:srgbClr val="04617B">
                    <a:shade val="90000"/>
                  </a:srgbClr>
                </a:solidFill>
              </a:rPr>
              <a:t>9/11/2018</a:t>
            </a:fld>
            <a:endParaRPr lang="en-US">
              <a:solidFill>
                <a:srgbClr val="04617B">
                  <a:shade val="90000"/>
                </a:srgbClr>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1E621C2D-7CDB-4E98-BEE8-BE0B26D093A5}" type="slidenum">
              <a:rPr lang="ar-SA">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23355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C78FCE20-AB37-4AF5-9B0F-0A043D0A5AE6}" type="datetime1">
              <a:rPr lang="en-US" smtClean="0">
                <a:solidFill>
                  <a:srgbClr val="04617B">
                    <a:shade val="90000"/>
                  </a:srgbClr>
                </a:solidFill>
              </a:rPr>
              <a:t>9/11/2018</a:t>
            </a:fld>
            <a:endParaRPr lang="en-US">
              <a:solidFill>
                <a:srgbClr val="04617B">
                  <a:shade val="90000"/>
                </a:srgbClr>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84664070-475B-43D9-B62B-BB3D41B82D6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4218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34C489-4BB7-4CC7-84E6-A26563659385}" type="datetime1">
              <a:rPr lang="en-US" smtClean="0"/>
              <a:t>9/11/2018</a:t>
            </a:fld>
            <a:endParaRPr lang="en-US"/>
          </a:p>
        </p:txBody>
      </p:sp>
      <p:sp>
        <p:nvSpPr>
          <p:cNvPr id="5" name="Footer Placeholder 4"/>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FEE8D5-EA1E-4215-A464-929F68F2D8A6}" type="datetime1">
              <a:rPr lang="en-US" smtClean="0"/>
              <a:t>9/11/2018</a:t>
            </a:fld>
            <a:endParaRPr lang="en-US"/>
          </a:p>
        </p:txBody>
      </p:sp>
      <p:sp>
        <p:nvSpPr>
          <p:cNvPr id="6" name="Footer Placeholder 5"/>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7" name="Slide Number Placeholder 6"/>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83DF91-6960-43BD-8BE6-63F8B274AE6E}" type="datetime1">
              <a:rPr lang="en-US" smtClean="0"/>
              <a:t>9/11/2018</a:t>
            </a:fld>
            <a:endParaRPr lang="en-US"/>
          </a:p>
        </p:txBody>
      </p:sp>
      <p:sp>
        <p:nvSpPr>
          <p:cNvPr id="8" name="Footer Placeholder 7"/>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9" name="Slide Number Placeholder 8"/>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6311AF-E302-4D4A-8B9F-513D702A050C}" type="datetime1">
              <a:rPr lang="en-US" smtClean="0"/>
              <a:t>9/11/2018</a:t>
            </a:fld>
            <a:endParaRPr lang="en-US"/>
          </a:p>
        </p:txBody>
      </p:sp>
      <p:sp>
        <p:nvSpPr>
          <p:cNvPr id="4" name="Footer Placeholder 3"/>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E6A11-DFEC-4E37-BF3B-30F5A6F76B5C}" type="datetime1">
              <a:rPr lang="en-US" smtClean="0"/>
              <a:t>9/11/2018</a:t>
            </a:fld>
            <a:endParaRPr lang="en-US"/>
          </a:p>
        </p:txBody>
      </p:sp>
      <p:sp>
        <p:nvSpPr>
          <p:cNvPr id="3" name="Footer Placeholder 2"/>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4" name="Slide Number Placeholder 3"/>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0451D3-17B7-4521-9108-F9FCE772D427}" type="datetime1">
              <a:rPr lang="en-US" smtClean="0"/>
              <a:t>9/11/2018</a:t>
            </a:fld>
            <a:endParaRPr lang="en-US"/>
          </a:p>
        </p:txBody>
      </p:sp>
      <p:sp>
        <p:nvSpPr>
          <p:cNvPr id="6" name="Footer Placeholder 5"/>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7" name="Slide Number Placeholder 6"/>
          <p:cNvSpPr>
            <a:spLocks noGrp="1"/>
          </p:cNvSpPr>
          <p:nvPr>
            <p:ph type="sldNum" sz="quarter" idx="12"/>
          </p:nvPr>
        </p:nvSpPr>
        <p:spPr/>
        <p:txBody>
          <a:bodyPr/>
          <a:lstStyle/>
          <a:p>
            <a:fld id="{C18AF7E9-5F85-4EBF-B4B3-3686E00CFE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7286F4-51A6-42E3-A8E9-7284C7AA41B6}" type="datetime1">
              <a:rPr lang="en-US" smtClean="0"/>
              <a:t>9/11/2018</a:t>
            </a:fld>
            <a:endParaRPr lang="en-US"/>
          </a:p>
        </p:txBody>
      </p:sp>
      <p:sp>
        <p:nvSpPr>
          <p:cNvPr id="6" name="Footer Placeholder 5"/>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18AF7E9-5F85-4EBF-B4B3-3686E00CFE2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0D4D3B-AD94-4D10-AC5A-4B29C6CA0F06}" type="datetime1">
              <a:rPr lang="en-US" smtClean="0"/>
              <a:t>9/11/2018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a-IR" smtClean="0"/>
              <a:t>کارگاه روش تحقيق،پژوهشکده غدد،شهريور 96-دکتر آرش قنبريان</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8AF7E9-5F85-4EBF-B4B3-3686E00CFE2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CDFC91-9E3C-47FC-A9A1-830529967F91}" type="datetime1">
              <a:rPr lang="en-US" smtClean="0">
                <a:solidFill>
                  <a:srgbClr val="04617B">
                    <a:shade val="90000"/>
                  </a:srgbClr>
                </a:solidFill>
              </a:rPr>
              <a:t>9/11/2018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8AF7E9-5F85-4EBF-B4B3-3686E00CFE2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572117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Footer Placeholder 6"/>
          <p:cNvSpPr>
            <a:spLocks noGrp="1"/>
          </p:cNvSpPr>
          <p:nvPr>
            <p:ph type="ftr" sz="quarter" idx="11"/>
          </p:nvPr>
        </p:nvSpPr>
        <p:spPr/>
        <p:txBody>
          <a:bodyPr/>
          <a:lstStyle/>
          <a:p>
            <a:r>
              <a:rPr lang="fa-IR" smtClean="0"/>
              <a:t>کارگاه روش تحقيق،پژوهشکده غدد،شهريور 96-دکتر آرش قنبريان</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1</a:t>
            </a:fld>
            <a:endParaRPr lang="en-US"/>
          </a:p>
        </p:txBody>
      </p:sp>
      <p:pic>
        <p:nvPicPr>
          <p:cNvPr id="4" name="Picture 4" descr="besm"/>
          <p:cNvPicPr>
            <a:picLocks noChangeAspect="1" noChangeArrowheads="1"/>
          </p:cNvPicPr>
          <p:nvPr/>
        </p:nvPicPr>
        <p:blipFill>
          <a:blip r:embed="rId2" cstate="print"/>
          <a:srcRect/>
          <a:stretch>
            <a:fillRect/>
          </a:stretch>
        </p:blipFill>
        <p:spPr bwMode="auto">
          <a:xfrm>
            <a:off x="0" y="0"/>
            <a:ext cx="9144000" cy="6896100"/>
          </a:xfrm>
          <a:prstGeom prst="rect">
            <a:avLst/>
          </a:prstGeom>
          <a:noFill/>
          <a:ln w="9525">
            <a:noFill/>
            <a:miter lim="800000"/>
            <a:headEnd/>
            <a:tailEnd/>
          </a:ln>
        </p:spPr>
      </p:pic>
      <p:pic>
        <p:nvPicPr>
          <p:cNvPr id="5" name="Picture 3" descr="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1844675"/>
            <a:ext cx="5327848" cy="4642594"/>
          </a:xfrm>
          <a:prstGeom prst="rect">
            <a:avLst/>
          </a:prstGeom>
          <a:noFill/>
          <a:ln w="9525">
            <a:noFill/>
            <a:miter lim="800000"/>
            <a:headEnd/>
            <a:tailEnd/>
          </a:ln>
          <a:effectLst>
            <a:outerShdw dist="35921" dir="2700000" algn="ctr" rotWithShape="0">
              <a:srgbClr val="FF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rtl="1" eaLnBrk="1" hangingPunct="1">
              <a:defRPr/>
            </a:pPr>
            <a:r>
              <a:rPr lang="ar-SA" altLang="ja-JP" sz="3600" kern="1200" dirty="0">
                <a:solidFill>
                  <a:srgbClr val="FF0000"/>
                </a:solidFill>
                <a:latin typeface="Arial" pitchFamily="34" charset="0"/>
                <a:ea typeface="+mn-ea"/>
                <a:cs typeface="B Titr" pitchFamily="2" charset="-78"/>
              </a:rPr>
              <a:t>منظور از روش </a:t>
            </a:r>
            <a:r>
              <a:rPr lang="ar-SA" altLang="ja-JP" sz="3600" kern="1200" dirty="0" smtClean="0">
                <a:solidFill>
                  <a:srgbClr val="FF0000"/>
                </a:solidFill>
                <a:latin typeface="Arial" pitchFamily="34" charset="0"/>
                <a:ea typeface="+mn-ea"/>
                <a:cs typeface="B Titr" pitchFamily="2" charset="-78"/>
              </a:rPr>
              <a:t>علمي </a:t>
            </a:r>
            <a:r>
              <a:rPr lang="ar-SA" altLang="ja-JP" sz="3600" kern="1200" dirty="0">
                <a:solidFill>
                  <a:srgbClr val="FF0000"/>
                </a:solidFill>
                <a:latin typeface="Arial" pitchFamily="34" charset="0"/>
                <a:ea typeface="+mn-ea"/>
                <a:cs typeface="B Titr" pitchFamily="2" charset="-78"/>
              </a:rPr>
              <a:t>تحقيق</a:t>
            </a:r>
            <a:endParaRPr lang="en-US" sz="3600" kern="1200" dirty="0">
              <a:solidFill>
                <a:srgbClr val="FF0000"/>
              </a:solidFill>
              <a:latin typeface="Arial" pitchFamily="34" charset="0"/>
              <a:ea typeface="+mn-ea"/>
              <a:cs typeface="B Titr" pitchFamily="2" charset="-78"/>
            </a:endParaRPr>
          </a:p>
        </p:txBody>
      </p:sp>
      <p:sp>
        <p:nvSpPr>
          <p:cNvPr id="8195" name="Rectangle 3"/>
          <p:cNvSpPr>
            <a:spLocks noGrp="1" noChangeArrowheads="1"/>
          </p:cNvSpPr>
          <p:nvPr>
            <p:ph idx="1"/>
          </p:nvPr>
        </p:nvSpPr>
        <p:spPr>
          <a:xfrm>
            <a:off x="533400" y="2057400"/>
            <a:ext cx="8229600" cy="2895600"/>
          </a:xfrm>
        </p:spPr>
        <p:txBody>
          <a:bodyPr/>
          <a:lstStyle/>
          <a:p>
            <a:pPr algn="ctr" rtl="1" eaLnBrk="1" hangingPunct="1">
              <a:buFont typeface="Wingdings" pitchFamily="2" charset="2"/>
              <a:buNone/>
            </a:pPr>
            <a:r>
              <a:rPr lang="ar-SA" altLang="ja-JP" sz="3600" dirty="0" smtClean="0">
                <a:cs typeface="B Titr" pitchFamily="2" charset="-78"/>
              </a:rPr>
              <a:t>مجموعه قواعد و رويه</a:t>
            </a:r>
            <a:r>
              <a:rPr lang="fa-IR" altLang="ja-JP" sz="3600" dirty="0" smtClean="0">
                <a:cs typeface="B Titr" pitchFamily="2" charset="-78"/>
              </a:rPr>
              <a:t> هايي</a:t>
            </a:r>
            <a:r>
              <a:rPr lang="ar-SA" altLang="ja-JP" sz="3600" dirty="0" smtClean="0">
                <a:cs typeface="B Titr" pitchFamily="2" charset="-78"/>
              </a:rPr>
              <a:t> که </a:t>
            </a:r>
            <a:r>
              <a:rPr lang="ar-SA" altLang="ja-JP" sz="3600" dirty="0" smtClean="0">
                <a:solidFill>
                  <a:srgbClr val="FF3300"/>
                </a:solidFill>
                <a:cs typeface="B Titr" pitchFamily="2" charset="-78"/>
              </a:rPr>
              <a:t>محقق</a:t>
            </a:r>
            <a:r>
              <a:rPr lang="ar-SA" altLang="ja-JP" sz="3600" dirty="0" smtClean="0">
                <a:cs typeface="B Titr" pitchFamily="2" charset="-78"/>
              </a:rPr>
              <a:t> براي جمع آوري </a:t>
            </a:r>
            <a:r>
              <a:rPr lang="ar-SA" altLang="ja-JP" sz="3600" dirty="0" smtClean="0">
                <a:solidFill>
                  <a:srgbClr val="FF3300"/>
                </a:solidFill>
                <a:cs typeface="B Titr" pitchFamily="2" charset="-78"/>
              </a:rPr>
              <a:t>حقايق</a:t>
            </a:r>
            <a:r>
              <a:rPr lang="ar-SA" altLang="ja-JP" sz="3600" dirty="0" smtClean="0">
                <a:cs typeface="B Titr" pitchFamily="2" charset="-78"/>
              </a:rPr>
              <a:t> و واقعيت ها دنبال مي کند تا سپس آن</a:t>
            </a:r>
            <a:r>
              <a:rPr lang="fa-IR" altLang="ja-JP" sz="3600" dirty="0" smtClean="0">
                <a:cs typeface="B Titr" pitchFamily="2" charset="-78"/>
              </a:rPr>
              <a:t> </a:t>
            </a:r>
            <a:r>
              <a:rPr lang="ar-SA" altLang="ja-JP" sz="3600" dirty="0" smtClean="0">
                <a:cs typeface="B Titr" pitchFamily="2" charset="-78"/>
              </a:rPr>
              <a:t>ها را تفسير، تبي</a:t>
            </a:r>
            <a:r>
              <a:rPr lang="fa-IR" altLang="ja-JP" sz="3600" dirty="0" smtClean="0">
                <a:cs typeface="B Titr" pitchFamily="2" charset="-78"/>
              </a:rPr>
              <a:t>ي</a:t>
            </a:r>
            <a:r>
              <a:rPr lang="ar-SA" altLang="ja-JP" sz="3600" dirty="0" smtClean="0">
                <a:cs typeface="B Titr" pitchFamily="2" charset="-78"/>
              </a:rPr>
              <a:t>ن و اثبات نمايد.</a:t>
            </a:r>
            <a:endParaRPr lang="fa-IR" altLang="ja-JP" sz="3600" dirty="0" smtClean="0">
              <a:cs typeface="B Titr" pitchFamily="2" charset="-78"/>
            </a:endParaRPr>
          </a:p>
          <a:p>
            <a:pPr algn="ctr" rtl="1" eaLnBrk="1" hangingPunct="1">
              <a:buFont typeface="Wingdings" pitchFamily="2" charset="2"/>
              <a:buNone/>
            </a:pPr>
            <a:endParaRPr lang="fa-IR" sz="3600" dirty="0" smtClean="0">
              <a:cs typeface="B Tit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10</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13792"/>
            <a:ext cx="8229600" cy="1143000"/>
          </a:xfrm>
        </p:spPr>
        <p:txBody>
          <a:bodyPr/>
          <a:lstStyle/>
          <a:p>
            <a:pPr algn="r" rtl="1" eaLnBrk="1" hangingPunct="1"/>
            <a:r>
              <a:rPr lang="fa-IR" dirty="0" smtClean="0">
                <a:solidFill>
                  <a:srgbClr val="FF0000"/>
                </a:solidFill>
                <a:cs typeface="B Titr" pitchFamily="2" charset="-78"/>
              </a:rPr>
              <a:t>تعاريف تحقيق</a:t>
            </a:r>
            <a:endParaRPr lang="en-US" dirty="0" smtClean="0">
              <a:solidFill>
                <a:srgbClr val="FF0000"/>
              </a:solidFill>
              <a:cs typeface="B Titr" pitchFamily="2" charset="-78"/>
            </a:endParaRPr>
          </a:p>
        </p:txBody>
      </p:sp>
      <p:sp>
        <p:nvSpPr>
          <p:cNvPr id="21507" name="Rectangle 3"/>
          <p:cNvSpPr>
            <a:spLocks noGrp="1" noChangeArrowheads="1"/>
          </p:cNvSpPr>
          <p:nvPr>
            <p:ph idx="1"/>
          </p:nvPr>
        </p:nvSpPr>
        <p:spPr>
          <a:xfrm>
            <a:off x="304800" y="1752600"/>
            <a:ext cx="8458200" cy="3260576"/>
          </a:xfrm>
        </p:spPr>
        <p:txBody>
          <a:bodyPr>
            <a:noAutofit/>
          </a:bodyPr>
          <a:lstStyle/>
          <a:p>
            <a:pPr eaLnBrk="1" hangingPunct="1">
              <a:spcAft>
                <a:spcPts val="1200"/>
              </a:spcAft>
            </a:pPr>
            <a:r>
              <a:rPr lang="en-US" sz="2400" b="1" dirty="0" smtClean="0"/>
              <a:t>A </a:t>
            </a:r>
            <a:r>
              <a:rPr lang="en-US" sz="2400" b="1" dirty="0" smtClean="0">
                <a:solidFill>
                  <a:srgbClr val="FF0000"/>
                </a:solidFill>
              </a:rPr>
              <a:t>systematic approach </a:t>
            </a:r>
            <a:r>
              <a:rPr lang="en-US" sz="2400" b="1" dirty="0" smtClean="0"/>
              <a:t>to </a:t>
            </a:r>
            <a:r>
              <a:rPr lang="en-US" sz="2400" b="1" dirty="0" smtClean="0">
                <a:solidFill>
                  <a:srgbClr val="7030A0"/>
                </a:solidFill>
              </a:rPr>
              <a:t>answering burning questions</a:t>
            </a:r>
            <a:r>
              <a:rPr lang="en-US" sz="2400" b="1" dirty="0" smtClean="0"/>
              <a:t>, </a:t>
            </a:r>
            <a:r>
              <a:rPr lang="en-US" sz="2400" b="1" dirty="0" smtClean="0">
                <a:solidFill>
                  <a:srgbClr val="00B050"/>
                </a:solidFill>
              </a:rPr>
              <a:t>solving problems</a:t>
            </a:r>
            <a:r>
              <a:rPr lang="en-US" sz="2400" b="1" dirty="0" smtClean="0"/>
              <a:t>, and </a:t>
            </a:r>
            <a:r>
              <a:rPr lang="en-US" sz="2400" b="1" dirty="0" smtClean="0">
                <a:solidFill>
                  <a:srgbClr val="0070C0"/>
                </a:solidFill>
              </a:rPr>
              <a:t>testing hypothesis</a:t>
            </a:r>
            <a:r>
              <a:rPr lang="en-US" sz="2400" b="1" dirty="0" smtClean="0"/>
              <a:t>.</a:t>
            </a:r>
          </a:p>
          <a:p>
            <a:pPr eaLnBrk="1" hangingPunct="1">
              <a:spcAft>
                <a:spcPts val="1200"/>
              </a:spcAft>
            </a:pPr>
            <a:r>
              <a:rPr lang="en-US" sz="2400" b="1" dirty="0" smtClean="0"/>
              <a:t>Research has a French origin and means to investigate thoroughly and the investigation and experimentation aimed at the discovery the facts, revision of accepted theories or laws in the light of new facts or practical application of such new or revised theories or laws. </a:t>
            </a:r>
          </a:p>
        </p:txBody>
      </p:sp>
      <p:sp>
        <p:nvSpPr>
          <p:cNvPr id="2" name="Slide Number Placeholder 1"/>
          <p:cNvSpPr>
            <a:spLocks noGrp="1"/>
          </p:cNvSpPr>
          <p:nvPr>
            <p:ph type="sldNum" sz="quarter" idx="12"/>
          </p:nvPr>
        </p:nvSpPr>
        <p:spPr/>
        <p:txBody>
          <a:bodyPr/>
          <a:lstStyle/>
          <a:p>
            <a:fld id="{C18AF7E9-5F85-4EBF-B4B3-3686E00CFE2F}" type="slidenum">
              <a:rPr lang="en-US" smtClean="0"/>
              <a:pPr/>
              <a:t>11</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0" y="704088"/>
            <a:ext cx="4114800" cy="1143000"/>
          </a:xfrm>
        </p:spPr>
        <p:txBody>
          <a:bodyPr/>
          <a:lstStyle/>
          <a:p>
            <a:pPr algn="r" rtl="1" eaLnBrk="1" hangingPunct="1"/>
            <a:r>
              <a:rPr lang="fa-IR" dirty="0" smtClean="0">
                <a:solidFill>
                  <a:srgbClr val="FF0000"/>
                </a:solidFill>
                <a:cs typeface="B Titr" pitchFamily="2" charset="-78"/>
              </a:rPr>
              <a:t>خصوصيات تحقيق</a:t>
            </a:r>
            <a:endParaRPr lang="en-US" dirty="0" smtClean="0">
              <a:solidFill>
                <a:srgbClr val="FF0000"/>
              </a:solidFill>
              <a:cs typeface="B Titr" pitchFamily="2" charset="-78"/>
            </a:endParaRPr>
          </a:p>
        </p:txBody>
      </p:sp>
      <p:sp>
        <p:nvSpPr>
          <p:cNvPr id="17411" name="Rectangle 3"/>
          <p:cNvSpPr>
            <a:spLocks noGrp="1" noChangeArrowheads="1"/>
          </p:cNvSpPr>
          <p:nvPr>
            <p:ph idx="1"/>
          </p:nvPr>
        </p:nvSpPr>
        <p:spPr/>
        <p:txBody>
          <a:bodyPr/>
          <a:lstStyle/>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نظام يافتگي</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منطقي بودن</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ساده سازي و تسهيل درك مشاهدات</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قابليت باز سازي و تكرار پذيري</a:t>
            </a:r>
          </a:p>
          <a:p>
            <a:pPr algn="r" rtl="1" eaLnBrk="1" hangingPunct="1">
              <a:lnSpc>
                <a:spcPct val="150000"/>
              </a:lnSpc>
              <a:buFont typeface="Wingdings" pitchFamily="10" charset="2"/>
              <a:buChar char="o"/>
              <a:defRPr/>
            </a:pPr>
            <a:r>
              <a:rPr lang="fa-IR" b="1" dirty="0" smtClean="0">
                <a:solidFill>
                  <a:srgbClr val="3333CC"/>
                </a:solidFill>
                <a:effectLst>
                  <a:outerShdw blurRad="38100" dist="38100" dir="2700000" algn="tl">
                    <a:srgbClr val="C0C0C0"/>
                  </a:outerShdw>
                </a:effectLst>
                <a:cs typeface="B Nazanin" pitchFamily="2" charset="-78"/>
              </a:rPr>
              <a:t>خلق سوالات و فرضيات جديد</a:t>
            </a:r>
            <a:endParaRPr lang="en-US" b="1" dirty="0" smtClean="0">
              <a:solidFill>
                <a:srgbClr val="3333CC"/>
              </a:solidFill>
              <a:effectLst>
                <a:outerShdw blurRad="38100" dist="38100" dir="2700000" algn="tl">
                  <a:srgbClr val="C0C0C0"/>
                </a:outerShdw>
              </a:effectLst>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12</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27984" y="188640"/>
            <a:ext cx="3471863" cy="1060450"/>
          </a:xfrm>
        </p:spPr>
        <p:txBody>
          <a:bodyPr anchor="ctr"/>
          <a:lstStyle/>
          <a:p>
            <a:pPr algn="ctr" rtl="1" eaLnBrk="1" hangingPunct="1"/>
            <a:r>
              <a:rPr lang="fa-IR" sz="3600" dirty="0" smtClean="0">
                <a:solidFill>
                  <a:srgbClr val="FF0000"/>
                </a:solidFill>
                <a:cs typeface="B Titr" pitchFamily="2" charset="-78"/>
              </a:rPr>
              <a:t>کاربردهاي</a:t>
            </a:r>
            <a:r>
              <a:rPr lang="fa-IR" sz="4000" dirty="0" smtClean="0">
                <a:solidFill>
                  <a:srgbClr val="FF0000"/>
                </a:solidFill>
                <a:cs typeface="B Titr" pitchFamily="2" charset="-78"/>
              </a:rPr>
              <a:t> </a:t>
            </a:r>
            <a:r>
              <a:rPr lang="fa-IR" sz="3600" dirty="0" smtClean="0">
                <a:solidFill>
                  <a:srgbClr val="FF0000"/>
                </a:solidFill>
                <a:cs typeface="B Titr" pitchFamily="2" charset="-78"/>
              </a:rPr>
              <a:t>تحقيق</a:t>
            </a:r>
            <a:endParaRPr lang="en-US" sz="3600" dirty="0" smtClean="0">
              <a:solidFill>
                <a:srgbClr val="FF0000"/>
              </a:solidFill>
              <a:cs typeface="B Titr" pitchFamily="2" charset="-78"/>
            </a:endParaRPr>
          </a:p>
        </p:txBody>
      </p:sp>
      <p:sp>
        <p:nvSpPr>
          <p:cNvPr id="14339" name="Rectangle 3"/>
          <p:cNvSpPr>
            <a:spLocks noGrp="1" noChangeArrowheads="1"/>
          </p:cNvSpPr>
          <p:nvPr>
            <p:ph idx="1"/>
          </p:nvPr>
        </p:nvSpPr>
        <p:spPr>
          <a:xfrm>
            <a:off x="2743200" y="1371600"/>
            <a:ext cx="5472113" cy="4456113"/>
          </a:xfrm>
        </p:spPr>
        <p:txBody>
          <a:bodyPr/>
          <a:lstStyle/>
          <a:p>
            <a:pPr lvl="1" algn="r" rtl="1" eaLnBrk="1" hangingPunct="1">
              <a:lnSpc>
                <a:spcPct val="150000"/>
              </a:lnSpc>
              <a:buFontTx/>
              <a:buBlip>
                <a:blip r:embed="rId3"/>
              </a:buBlip>
            </a:pPr>
            <a:r>
              <a:rPr lang="fa-IR" b="1" smtClean="0">
                <a:solidFill>
                  <a:srgbClr val="000000"/>
                </a:solidFill>
                <a:cs typeface="B Nazanin" pitchFamily="2" charset="-78"/>
              </a:rPr>
              <a:t>حل مسئله خاص</a:t>
            </a:r>
          </a:p>
          <a:p>
            <a:pPr lvl="1" algn="r" rtl="1" eaLnBrk="1" hangingPunct="1">
              <a:lnSpc>
                <a:spcPct val="150000"/>
              </a:lnSpc>
              <a:buFontTx/>
              <a:buBlip>
                <a:blip r:embed="rId3"/>
              </a:buBlip>
            </a:pPr>
            <a:r>
              <a:rPr lang="fa-IR" b="1" smtClean="0">
                <a:solidFill>
                  <a:srgbClr val="000000"/>
                </a:solidFill>
                <a:cs typeface="B Nazanin" pitchFamily="2" charset="-78"/>
              </a:rPr>
              <a:t>پيشگيري از حوادث و اتفاقات</a:t>
            </a:r>
          </a:p>
          <a:p>
            <a:pPr lvl="1" algn="r" rtl="1" eaLnBrk="1" hangingPunct="1">
              <a:lnSpc>
                <a:spcPct val="150000"/>
              </a:lnSpc>
              <a:buFontTx/>
              <a:buBlip>
                <a:blip r:embed="rId3"/>
              </a:buBlip>
            </a:pPr>
            <a:r>
              <a:rPr lang="fa-IR" b="1" smtClean="0">
                <a:solidFill>
                  <a:srgbClr val="000000"/>
                </a:solidFill>
                <a:cs typeface="B Nazanin" pitchFamily="2" charset="-78"/>
              </a:rPr>
              <a:t>کاهش هزينه ها (سازمان ها و جامعه)</a:t>
            </a:r>
          </a:p>
          <a:p>
            <a:pPr lvl="1" algn="r" rtl="1" eaLnBrk="1" hangingPunct="1">
              <a:lnSpc>
                <a:spcPct val="150000"/>
              </a:lnSpc>
              <a:buFontTx/>
              <a:buBlip>
                <a:blip r:embed="rId3"/>
              </a:buBlip>
            </a:pPr>
            <a:r>
              <a:rPr lang="fa-IR" b="1" smtClean="0">
                <a:solidFill>
                  <a:srgbClr val="000000"/>
                </a:solidFill>
                <a:cs typeface="B Nazanin" pitchFamily="2" charset="-78"/>
              </a:rPr>
              <a:t>ارزش باليني و درماني</a:t>
            </a:r>
          </a:p>
          <a:p>
            <a:pPr lvl="1" algn="r" rtl="1" eaLnBrk="1" hangingPunct="1">
              <a:lnSpc>
                <a:spcPct val="150000"/>
              </a:lnSpc>
              <a:buFontTx/>
              <a:buBlip>
                <a:blip r:embed="rId3"/>
              </a:buBlip>
            </a:pPr>
            <a:r>
              <a:rPr lang="fa-IR" b="1" smtClean="0">
                <a:solidFill>
                  <a:srgbClr val="000000"/>
                </a:solidFill>
                <a:cs typeface="B Nazanin" pitchFamily="2" charset="-78"/>
              </a:rPr>
              <a:t>توسعه دانش و علم</a:t>
            </a:r>
          </a:p>
          <a:p>
            <a:pPr lvl="1" algn="r" rtl="1" eaLnBrk="1" hangingPunct="1">
              <a:lnSpc>
                <a:spcPct val="150000"/>
              </a:lnSpc>
              <a:buFontTx/>
              <a:buBlip>
                <a:blip r:embed="rId3"/>
              </a:buBlip>
            </a:pPr>
            <a:r>
              <a:rPr lang="fa-IR" b="1" smtClean="0">
                <a:solidFill>
                  <a:srgbClr val="000000"/>
                </a:solidFill>
                <a:cs typeface="B Nazanin" pitchFamily="2" charset="-78"/>
              </a:rPr>
              <a:t>کاربرد آموزشي</a:t>
            </a:r>
          </a:p>
        </p:txBody>
      </p:sp>
      <p:sp>
        <p:nvSpPr>
          <p:cNvPr id="2" name="Slide Number Placeholder 1"/>
          <p:cNvSpPr>
            <a:spLocks noGrp="1"/>
          </p:cNvSpPr>
          <p:nvPr>
            <p:ph type="sldNum" sz="quarter" idx="12"/>
          </p:nvPr>
        </p:nvSpPr>
        <p:spPr/>
        <p:txBody>
          <a:bodyPr/>
          <a:lstStyle/>
          <a:p>
            <a:fld id="{C18AF7E9-5F85-4EBF-B4B3-3686E00CFE2F}" type="slidenum">
              <a:rPr lang="en-US" smtClean="0"/>
              <a:pPr/>
              <a:t>13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48063" y="260350"/>
            <a:ext cx="3308549" cy="1143000"/>
          </a:xfrm>
        </p:spPr>
        <p:txBody>
          <a:bodyPr/>
          <a:lstStyle/>
          <a:p>
            <a:pPr algn="r" eaLnBrk="1" hangingPunct="1"/>
            <a:r>
              <a:rPr lang="fa-IR" sz="3600" dirty="0" smtClean="0">
                <a:solidFill>
                  <a:srgbClr val="FF0000"/>
                </a:solidFill>
                <a:cs typeface="B Titr" pitchFamily="2" charset="-78"/>
              </a:rPr>
              <a:t>انواع تحقيق</a:t>
            </a:r>
            <a:endParaRPr lang="en-US" sz="3600" dirty="0" smtClean="0">
              <a:solidFill>
                <a:srgbClr val="FF0000"/>
              </a:solidFill>
              <a:cs typeface="B Titr" pitchFamily="2" charset="-78"/>
            </a:endParaRPr>
          </a:p>
        </p:txBody>
      </p:sp>
      <p:sp>
        <p:nvSpPr>
          <p:cNvPr id="15363" name="Content Placeholder 2"/>
          <p:cNvSpPr>
            <a:spLocks noGrp="1"/>
          </p:cNvSpPr>
          <p:nvPr>
            <p:ph idx="1"/>
          </p:nvPr>
        </p:nvSpPr>
        <p:spPr>
          <a:xfrm>
            <a:off x="755650" y="1772469"/>
            <a:ext cx="7772400" cy="3744763"/>
          </a:xfrm>
        </p:spPr>
        <p:txBody>
          <a:bodyPr/>
          <a:lstStyle/>
          <a:p>
            <a:pPr algn="r" rtl="1" eaLnBrk="1" hangingPunct="1">
              <a:lnSpc>
                <a:spcPct val="200000"/>
              </a:lnSpc>
              <a:buFontTx/>
              <a:buBlip>
                <a:blip r:embed="rId2"/>
              </a:buBlip>
            </a:pPr>
            <a:r>
              <a:rPr lang="fa-IR" b="1" dirty="0" smtClean="0">
                <a:cs typeface="B Nazanin" pitchFamily="2" charset="-78"/>
              </a:rPr>
              <a:t>توصيفي/تحليلي</a:t>
            </a:r>
          </a:p>
          <a:p>
            <a:pPr algn="r" rtl="1" eaLnBrk="1" hangingPunct="1">
              <a:lnSpc>
                <a:spcPct val="200000"/>
              </a:lnSpc>
              <a:buFontTx/>
              <a:buBlip>
                <a:blip r:embed="rId2"/>
              </a:buBlip>
            </a:pPr>
            <a:r>
              <a:rPr lang="fa-IR" b="1" dirty="0" smtClean="0">
                <a:cs typeface="B Nazanin" pitchFamily="2" charset="-78"/>
              </a:rPr>
              <a:t>مشاهده اي/ تجربي</a:t>
            </a:r>
          </a:p>
          <a:p>
            <a:pPr algn="r" rtl="1" eaLnBrk="1" hangingPunct="1">
              <a:lnSpc>
                <a:spcPct val="200000"/>
              </a:lnSpc>
              <a:buFontTx/>
              <a:buBlip>
                <a:blip r:embed="rId2"/>
              </a:buBlip>
            </a:pPr>
            <a:r>
              <a:rPr lang="fa-IR" b="1" dirty="0" smtClean="0">
                <a:cs typeface="B Nazanin" pitchFamily="2" charset="-78"/>
              </a:rPr>
              <a:t>کمّي/ کيفي</a:t>
            </a:r>
          </a:p>
          <a:p>
            <a:pPr algn="r" rtl="1" eaLnBrk="1" hangingPunct="1">
              <a:lnSpc>
                <a:spcPct val="200000"/>
              </a:lnSpc>
              <a:buFontTx/>
              <a:buBlip>
                <a:blip r:embed="rId2"/>
              </a:buBlip>
            </a:pPr>
            <a:r>
              <a:rPr lang="fa-IR" b="1" dirty="0" smtClean="0">
                <a:cs typeface="B Nazanin" pitchFamily="2" charset="-78"/>
              </a:rPr>
              <a:t>بنيادي/کاربردي</a:t>
            </a:r>
          </a:p>
          <a:p>
            <a:pPr algn="r" rtl="1" eaLnBrk="1" hangingPunct="1">
              <a:lnSpc>
                <a:spcPct val="200000"/>
              </a:lnSpc>
              <a:buFontTx/>
              <a:buBlip>
                <a:blip r:embed="rId2"/>
              </a:buBlip>
            </a:pPr>
            <a:endParaRPr lang="fa-IR" b="1" dirty="0" smtClean="0">
              <a:cs typeface="B Nazanin" pitchFamily="2" charset="-78"/>
            </a:endParaRPr>
          </a:p>
          <a:p>
            <a:pPr algn="r" rtl="1" eaLnBrk="1" hangingPunct="1">
              <a:lnSpc>
                <a:spcPct val="200000"/>
              </a:lnSpc>
              <a:buFontTx/>
              <a:buBlip>
                <a:blip r:embed="rId2"/>
              </a:buBlip>
            </a:pPr>
            <a:endParaRPr lang="en-US" b="1" dirty="0" smtClean="0">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1560" y="332656"/>
            <a:ext cx="7772400" cy="838200"/>
          </a:xfrm>
        </p:spPr>
        <p:txBody>
          <a:bodyPr/>
          <a:lstStyle/>
          <a:p>
            <a:pPr algn="ctr" rtl="1" eaLnBrk="1" hangingPunct="1"/>
            <a:r>
              <a:rPr lang="fa-IR" sz="3600" dirty="0" smtClean="0">
                <a:solidFill>
                  <a:srgbClr val="7030A0"/>
                </a:solidFill>
                <a:cs typeface="B Titr" pitchFamily="2" charset="-78"/>
              </a:rPr>
              <a:t>ويژگي هاي تحقيق در سيستم هاي بهداشتي</a:t>
            </a:r>
            <a:endParaRPr lang="en-US" sz="3600" dirty="0" smtClean="0">
              <a:solidFill>
                <a:srgbClr val="7030A0"/>
              </a:solidFill>
              <a:cs typeface="B Titr" pitchFamily="2" charset="-78"/>
            </a:endParaRPr>
          </a:p>
        </p:txBody>
      </p:sp>
      <p:sp>
        <p:nvSpPr>
          <p:cNvPr id="21507" name="Content Placeholder 2"/>
          <p:cNvSpPr>
            <a:spLocks noGrp="1"/>
          </p:cNvSpPr>
          <p:nvPr>
            <p:ph idx="1"/>
          </p:nvPr>
        </p:nvSpPr>
        <p:spPr>
          <a:xfrm>
            <a:off x="609600" y="1268413"/>
            <a:ext cx="7918450" cy="5329237"/>
          </a:xfrm>
        </p:spPr>
        <p:txBody>
          <a:bodyPr/>
          <a:lstStyle/>
          <a:p>
            <a:pPr algn="r" rtl="1" eaLnBrk="1" hangingPunct="1">
              <a:lnSpc>
                <a:spcPct val="150000"/>
              </a:lnSpc>
              <a:buFontTx/>
              <a:buBlip>
                <a:blip r:embed="rId2"/>
              </a:buBlip>
            </a:pPr>
            <a:r>
              <a:rPr lang="fa-IR" sz="2400" b="1" dirty="0" smtClean="0">
                <a:cs typeface="B Nazanin" pitchFamily="2" charset="-78"/>
              </a:rPr>
              <a:t>مشکل گرا و در نتيجه انتخابي و اولويت مدار</a:t>
            </a:r>
          </a:p>
          <a:p>
            <a:pPr algn="r" rtl="1" eaLnBrk="1" hangingPunct="1">
              <a:lnSpc>
                <a:spcPct val="150000"/>
              </a:lnSpc>
              <a:buFontTx/>
              <a:buBlip>
                <a:blip r:embed="rId2"/>
              </a:buBlip>
            </a:pPr>
            <a:r>
              <a:rPr lang="fa-IR" sz="2400" b="1" dirty="0" smtClean="0">
                <a:cs typeface="B Nazanin" pitchFamily="2" charset="-78"/>
              </a:rPr>
              <a:t>کاربردي و فوريت نياز به نتايج</a:t>
            </a:r>
          </a:p>
          <a:p>
            <a:pPr algn="r" rtl="1" eaLnBrk="1" hangingPunct="1">
              <a:lnSpc>
                <a:spcPct val="150000"/>
              </a:lnSpc>
              <a:buFontTx/>
              <a:buBlip>
                <a:blip r:embed="rId2"/>
              </a:buBlip>
            </a:pPr>
            <a:r>
              <a:rPr lang="fa-IR" sz="2400" b="1" dirty="0" smtClean="0">
                <a:cs typeface="B Nazanin" pitchFamily="2" charset="-78"/>
              </a:rPr>
              <a:t>همکاري متخصصين رشته هاي مختلف</a:t>
            </a:r>
          </a:p>
          <a:p>
            <a:pPr algn="r" rtl="1" eaLnBrk="1" hangingPunct="1">
              <a:lnSpc>
                <a:spcPct val="150000"/>
              </a:lnSpc>
              <a:buFontTx/>
              <a:buBlip>
                <a:blip r:embed="rId2"/>
              </a:buBlip>
            </a:pPr>
            <a:r>
              <a:rPr lang="fa-IR" sz="2400" b="1" dirty="0" smtClean="0">
                <a:cs typeface="B Nazanin" pitchFamily="2" charset="-78"/>
              </a:rPr>
              <a:t>مشارکتي</a:t>
            </a:r>
          </a:p>
          <a:p>
            <a:pPr algn="r" rtl="1" eaLnBrk="1" hangingPunct="1">
              <a:lnSpc>
                <a:spcPct val="150000"/>
              </a:lnSpc>
              <a:buFontTx/>
              <a:buBlip>
                <a:blip r:embed="rId2"/>
              </a:buBlip>
            </a:pPr>
            <a:r>
              <a:rPr lang="fa-IR" sz="2400" b="1" dirty="0" smtClean="0">
                <a:cs typeface="B Nazanin" pitchFamily="2" charset="-78"/>
              </a:rPr>
              <a:t>تأکيد روي طرح هاي نسبتاً ساده و کوتاه</a:t>
            </a:r>
          </a:p>
          <a:p>
            <a:pPr algn="r" rtl="1" eaLnBrk="1" hangingPunct="1">
              <a:lnSpc>
                <a:spcPct val="150000"/>
              </a:lnSpc>
              <a:buFontTx/>
              <a:buBlip>
                <a:blip r:embed="rId2"/>
              </a:buBlip>
            </a:pPr>
            <a:r>
              <a:rPr lang="fa-IR" sz="2400" b="1" dirty="0" smtClean="0">
                <a:cs typeface="B Nazanin" pitchFamily="2" charset="-78"/>
              </a:rPr>
              <a:t>توجه به اصل هزينه- اثربخشي</a:t>
            </a:r>
          </a:p>
          <a:p>
            <a:pPr algn="r" rtl="1" eaLnBrk="1" hangingPunct="1">
              <a:lnSpc>
                <a:spcPct val="150000"/>
              </a:lnSpc>
              <a:buFontTx/>
              <a:buBlip>
                <a:blip r:embed="rId2"/>
              </a:buBlip>
            </a:pPr>
            <a:r>
              <a:rPr lang="fa-IR" sz="2400" b="1" dirty="0" smtClean="0">
                <a:cs typeface="B Nazanin" pitchFamily="2" charset="-78"/>
              </a:rPr>
              <a:t>ارائه نتايج به شکل قابل استفاده براي مديران، تصميم گيرندگان و جامعه</a:t>
            </a:r>
          </a:p>
          <a:p>
            <a:pPr algn="r" rtl="1" eaLnBrk="1" hangingPunct="1">
              <a:lnSpc>
                <a:spcPct val="150000"/>
              </a:lnSpc>
              <a:buFontTx/>
              <a:buBlip>
                <a:blip r:embed="rId2"/>
              </a:buBlip>
            </a:pPr>
            <a:r>
              <a:rPr lang="fa-IR" sz="2400" b="1" dirty="0" smtClean="0">
                <a:cs typeface="B Nazanin" pitchFamily="2" charset="-78"/>
              </a:rPr>
              <a:t>ارزشيابي طرح بر مبناي ميزان تأثير گذاري آن بر بهبود سلامت جامعه</a:t>
            </a:r>
            <a:endParaRPr lang="en-US" sz="2400" b="1" dirty="0" smtClean="0">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15</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42" presetClass="entr" presetSubtype="0" fill="hold" nodeType="afterEffect">
                                  <p:stCondLst>
                                    <p:cond delay="20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1000"/>
                                        <p:tgtEl>
                                          <p:spTgt spid="21507">
                                            <p:txEl>
                                              <p:pRg st="2" end="2"/>
                                            </p:txEl>
                                          </p:spTgt>
                                        </p:tgtEl>
                                      </p:cBhvr>
                                    </p:animEffect>
                                    <p:anim calcmode="lin" valueType="num">
                                      <p:cBhvr>
                                        <p:cTn id="1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tgtEl>
                                          <p:spTgt spid="21507">
                                            <p:txEl>
                                              <p:pRg st="1" end="1"/>
                                            </p:txEl>
                                          </p:spTgt>
                                        </p:tgtEl>
                                      </p:cBhvr>
                                    </p:animEffect>
                                    <p:anim calcmode="lin" valueType="num">
                                      <p:cBhvr>
                                        <p:cTn id="20"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9000"/>
                            </p:stCondLst>
                            <p:childTnLst>
                              <p:par>
                                <p:cTn id="23" presetID="42" presetClass="entr" presetSubtype="0" fill="hold" nodeType="afterEffect">
                                  <p:stCondLst>
                                    <p:cond delay="200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fade">
                                      <p:cBhvr>
                                        <p:cTn id="25" dur="1000"/>
                                        <p:tgtEl>
                                          <p:spTgt spid="21507">
                                            <p:txEl>
                                              <p:pRg st="3" end="3"/>
                                            </p:txEl>
                                          </p:spTgt>
                                        </p:tgtEl>
                                      </p:cBhvr>
                                    </p:animEffect>
                                    <p:anim calcmode="lin" valueType="num">
                                      <p:cBhvr>
                                        <p:cTn id="26"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2000"/>
                            </p:stCondLst>
                            <p:childTnLst>
                              <p:par>
                                <p:cTn id="29" presetID="42" presetClass="entr" presetSubtype="0" fill="hold" nodeType="afterEffect">
                                  <p:stCondLst>
                                    <p:cond delay="2000"/>
                                  </p:stCondLst>
                                  <p:childTnLst>
                                    <p:set>
                                      <p:cBhvr>
                                        <p:cTn id="30" dur="1" fill="hold">
                                          <p:stCondLst>
                                            <p:cond delay="0"/>
                                          </p:stCondLst>
                                        </p:cTn>
                                        <p:tgtEl>
                                          <p:spTgt spid="21507">
                                            <p:txEl>
                                              <p:pRg st="4" end="4"/>
                                            </p:txEl>
                                          </p:spTgt>
                                        </p:tgtEl>
                                        <p:attrNameLst>
                                          <p:attrName>style.visibility</p:attrName>
                                        </p:attrNameLst>
                                      </p:cBhvr>
                                      <p:to>
                                        <p:strVal val="visible"/>
                                      </p:to>
                                    </p:set>
                                    <p:animEffect transition="in" filter="fade">
                                      <p:cBhvr>
                                        <p:cTn id="31" dur="1000"/>
                                        <p:tgtEl>
                                          <p:spTgt spid="21507">
                                            <p:txEl>
                                              <p:pRg st="4" end="4"/>
                                            </p:txEl>
                                          </p:spTgt>
                                        </p:tgtEl>
                                      </p:cBhvr>
                                    </p:animEffect>
                                    <p:anim calcmode="lin" valueType="num">
                                      <p:cBhvr>
                                        <p:cTn id="32"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5000"/>
                            </p:stCondLst>
                            <p:childTnLst>
                              <p:par>
                                <p:cTn id="35" presetID="42" presetClass="entr" presetSubtype="0" fill="hold" nodeType="afterEffect">
                                  <p:stCondLst>
                                    <p:cond delay="200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fade">
                                      <p:cBhvr>
                                        <p:cTn id="37" dur="1000"/>
                                        <p:tgtEl>
                                          <p:spTgt spid="21507">
                                            <p:txEl>
                                              <p:pRg st="5" end="5"/>
                                            </p:txEl>
                                          </p:spTgt>
                                        </p:tgtEl>
                                      </p:cBhvr>
                                    </p:animEffect>
                                    <p:anim calcmode="lin" valueType="num">
                                      <p:cBhvr>
                                        <p:cTn id="38"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8000"/>
                            </p:stCondLst>
                            <p:childTnLst>
                              <p:par>
                                <p:cTn id="41" presetID="42" presetClass="entr" presetSubtype="0" fill="hold" nodeType="afterEffect">
                                  <p:stCondLst>
                                    <p:cond delay="2000"/>
                                  </p:stCondLst>
                                  <p:childTnLst>
                                    <p:set>
                                      <p:cBhvr>
                                        <p:cTn id="42" dur="1" fill="hold">
                                          <p:stCondLst>
                                            <p:cond delay="0"/>
                                          </p:stCondLst>
                                        </p:cTn>
                                        <p:tgtEl>
                                          <p:spTgt spid="21507">
                                            <p:txEl>
                                              <p:pRg st="6" end="6"/>
                                            </p:txEl>
                                          </p:spTgt>
                                        </p:tgtEl>
                                        <p:attrNameLst>
                                          <p:attrName>style.visibility</p:attrName>
                                        </p:attrNameLst>
                                      </p:cBhvr>
                                      <p:to>
                                        <p:strVal val="visible"/>
                                      </p:to>
                                    </p:set>
                                    <p:animEffect transition="in" filter="fade">
                                      <p:cBhvr>
                                        <p:cTn id="43" dur="1000"/>
                                        <p:tgtEl>
                                          <p:spTgt spid="21507">
                                            <p:txEl>
                                              <p:pRg st="6" end="6"/>
                                            </p:txEl>
                                          </p:spTgt>
                                        </p:tgtEl>
                                      </p:cBhvr>
                                    </p:animEffect>
                                    <p:anim calcmode="lin" valueType="num">
                                      <p:cBhvr>
                                        <p:cTn id="44"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1000"/>
                            </p:stCondLst>
                            <p:childTnLst>
                              <p:par>
                                <p:cTn id="47" presetID="42" presetClass="entr" presetSubtype="0" fill="hold" nodeType="afterEffect">
                                  <p:stCondLst>
                                    <p:cond delay="2000"/>
                                  </p:stCondLst>
                                  <p:childTnLst>
                                    <p:set>
                                      <p:cBhvr>
                                        <p:cTn id="48" dur="1" fill="hold">
                                          <p:stCondLst>
                                            <p:cond delay="0"/>
                                          </p:stCondLst>
                                        </p:cTn>
                                        <p:tgtEl>
                                          <p:spTgt spid="21507">
                                            <p:txEl>
                                              <p:pRg st="7" end="7"/>
                                            </p:txEl>
                                          </p:spTgt>
                                        </p:tgtEl>
                                        <p:attrNameLst>
                                          <p:attrName>style.visibility</p:attrName>
                                        </p:attrNameLst>
                                      </p:cBhvr>
                                      <p:to>
                                        <p:strVal val="visible"/>
                                      </p:to>
                                    </p:set>
                                    <p:animEffect transition="in" filter="fade">
                                      <p:cBhvr>
                                        <p:cTn id="49" dur="1000"/>
                                        <p:tgtEl>
                                          <p:spTgt spid="21507">
                                            <p:txEl>
                                              <p:pRg st="7" end="7"/>
                                            </p:txEl>
                                          </p:spTgt>
                                        </p:tgtEl>
                                      </p:cBhvr>
                                    </p:animEffect>
                                    <p:anim calcmode="lin" valueType="num">
                                      <p:cBhvr>
                                        <p:cTn id="50"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5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06638" y="152400"/>
            <a:ext cx="4757737" cy="896938"/>
          </a:xfrm>
        </p:spPr>
        <p:txBody>
          <a:bodyPr anchor="ctr"/>
          <a:lstStyle/>
          <a:p>
            <a:pPr algn="ctr" rtl="1"/>
            <a:r>
              <a:rPr lang="fa-IR" sz="3200" dirty="0" smtClean="0">
                <a:solidFill>
                  <a:srgbClr val="7030A0"/>
                </a:solidFill>
                <a:cs typeface="B Titr" pitchFamily="2" charset="-78"/>
              </a:rPr>
              <a:t>گام هاي فرآيند تحقيق علمي</a:t>
            </a:r>
            <a:endParaRPr lang="en-US" sz="3200" dirty="0" smtClean="0">
              <a:solidFill>
                <a:srgbClr val="000000"/>
              </a:solidFill>
              <a:cs typeface="B Titr" pitchFamily="2" charset="-78"/>
            </a:endParaRPr>
          </a:p>
        </p:txBody>
      </p:sp>
      <p:sp>
        <p:nvSpPr>
          <p:cNvPr id="25603" name="Content Placeholder 4"/>
          <p:cNvSpPr>
            <a:spLocks noGrp="1"/>
          </p:cNvSpPr>
          <p:nvPr>
            <p:ph sz="half" idx="1"/>
          </p:nvPr>
        </p:nvSpPr>
        <p:spPr>
          <a:xfrm>
            <a:off x="4716463" y="1296988"/>
            <a:ext cx="3686175" cy="5027612"/>
          </a:xfrm>
        </p:spPr>
        <p:txBody>
          <a:bodyPr/>
          <a:lstStyle/>
          <a:p>
            <a:pPr algn="r" rtl="1">
              <a:buFontTx/>
              <a:buBlip>
                <a:blip r:embed="rId2"/>
              </a:buBlip>
            </a:pPr>
            <a:r>
              <a:rPr lang="fa-IR" sz="2400" b="1" dirty="0" smtClean="0">
                <a:solidFill>
                  <a:srgbClr val="000000"/>
                </a:solidFill>
                <a:cs typeface="B Nazanin" pitchFamily="2" charset="-78"/>
              </a:rPr>
              <a:t>انتخاب موضوع</a:t>
            </a:r>
          </a:p>
          <a:p>
            <a:pPr algn="r" rtl="1">
              <a:buFontTx/>
              <a:buBlip>
                <a:blip r:embed="rId2"/>
              </a:buBlip>
            </a:pPr>
            <a:r>
              <a:rPr lang="fa-IR" sz="2400" b="1" dirty="0" smtClean="0">
                <a:solidFill>
                  <a:srgbClr val="000000"/>
                </a:solidFill>
                <a:cs typeface="B Nazanin" pitchFamily="2" charset="-78"/>
              </a:rPr>
              <a:t>بيان مسئله</a:t>
            </a:r>
          </a:p>
          <a:p>
            <a:pPr algn="r" rtl="1">
              <a:buFontTx/>
              <a:buBlip>
                <a:blip r:embed="rId2"/>
              </a:buBlip>
            </a:pPr>
            <a:r>
              <a:rPr lang="fa-IR" sz="2400" b="1" dirty="0" smtClean="0">
                <a:solidFill>
                  <a:srgbClr val="000000"/>
                </a:solidFill>
                <a:cs typeface="B Nazanin" pitchFamily="2" charset="-78"/>
              </a:rPr>
              <a:t>مروري بر متون</a:t>
            </a:r>
          </a:p>
          <a:p>
            <a:pPr algn="r" rtl="1">
              <a:buFontTx/>
              <a:buBlip>
                <a:blip r:embed="rId2"/>
              </a:buBlip>
            </a:pPr>
            <a:r>
              <a:rPr lang="fa-IR" sz="2400" b="1" dirty="0" smtClean="0">
                <a:solidFill>
                  <a:srgbClr val="000000"/>
                </a:solidFill>
                <a:cs typeface="B Nazanin" pitchFamily="2" charset="-78"/>
              </a:rPr>
              <a:t>اهداف، فرضيات و سؤالات</a:t>
            </a:r>
          </a:p>
          <a:p>
            <a:pPr algn="r" rtl="1">
              <a:buFontTx/>
              <a:buBlip>
                <a:blip r:embed="rId2"/>
              </a:buBlip>
            </a:pPr>
            <a:r>
              <a:rPr lang="fa-IR" sz="2400" b="1" dirty="0" smtClean="0">
                <a:solidFill>
                  <a:srgbClr val="000000"/>
                </a:solidFill>
                <a:cs typeface="B Nazanin" pitchFamily="2" charset="-78"/>
              </a:rPr>
              <a:t>تعيين و تعريف متغيرها</a:t>
            </a:r>
          </a:p>
          <a:p>
            <a:pPr algn="r" rtl="1">
              <a:buFontTx/>
              <a:buBlip>
                <a:blip r:embed="rId2"/>
              </a:buBlip>
            </a:pPr>
            <a:r>
              <a:rPr lang="fa-IR" sz="2400" b="1" dirty="0" smtClean="0">
                <a:solidFill>
                  <a:srgbClr val="000000"/>
                </a:solidFill>
                <a:cs typeface="B Nazanin" pitchFamily="2" charset="-78"/>
              </a:rPr>
              <a:t>تعيين نوع و روش مطالعه</a:t>
            </a:r>
          </a:p>
          <a:p>
            <a:pPr algn="r" rtl="1">
              <a:buFontTx/>
              <a:buBlip>
                <a:blip r:embed="rId2"/>
              </a:buBlip>
            </a:pPr>
            <a:r>
              <a:rPr lang="fa-IR" sz="2400" b="1" dirty="0" smtClean="0">
                <a:solidFill>
                  <a:srgbClr val="000000"/>
                </a:solidFill>
                <a:cs typeface="B Nazanin" pitchFamily="2" charset="-78"/>
              </a:rPr>
              <a:t>جامعه پژوهش و حجم نمونه</a:t>
            </a:r>
          </a:p>
          <a:p>
            <a:pPr algn="r" rtl="1">
              <a:buFontTx/>
              <a:buBlip>
                <a:blip r:embed="rId2"/>
              </a:buBlip>
            </a:pPr>
            <a:r>
              <a:rPr lang="fa-IR" sz="2400" b="1" dirty="0" smtClean="0">
                <a:solidFill>
                  <a:srgbClr val="000000"/>
                </a:solidFill>
                <a:cs typeface="B Nazanin" pitchFamily="2" charset="-78"/>
              </a:rPr>
              <a:t>روش نمونه گيري</a:t>
            </a:r>
          </a:p>
          <a:p>
            <a:pPr algn="r" rtl="1">
              <a:buFontTx/>
              <a:buBlip>
                <a:blip r:embed="rId2"/>
              </a:buBlip>
            </a:pPr>
            <a:r>
              <a:rPr lang="fa-IR" sz="2400" b="1" dirty="0" smtClean="0">
                <a:solidFill>
                  <a:srgbClr val="000000"/>
                </a:solidFill>
                <a:cs typeface="B Nazanin" pitchFamily="2" charset="-78"/>
              </a:rPr>
              <a:t>ابزار گردآوري داده ها</a:t>
            </a:r>
          </a:p>
          <a:p>
            <a:pPr algn="r" rtl="1">
              <a:buFontTx/>
              <a:buBlip>
                <a:blip r:embed="rId2"/>
              </a:buBlip>
            </a:pPr>
            <a:r>
              <a:rPr lang="fa-IR" sz="2400" b="1" dirty="0" smtClean="0">
                <a:solidFill>
                  <a:srgbClr val="000000"/>
                </a:solidFill>
                <a:cs typeface="B Nazanin" pitchFamily="2" charset="-78"/>
              </a:rPr>
              <a:t>پايايي و روايي ابزار گردآوري</a:t>
            </a:r>
          </a:p>
          <a:p>
            <a:pPr algn="r" rtl="1">
              <a:buFontTx/>
              <a:buBlip>
                <a:blip r:embed="rId2"/>
              </a:buBlip>
            </a:pPr>
            <a:endParaRPr lang="fa-IR" sz="2400" b="1" dirty="0" smtClean="0">
              <a:solidFill>
                <a:srgbClr val="000000"/>
              </a:solidFill>
              <a:cs typeface="B Nazanin" pitchFamily="2" charset="-78"/>
            </a:endParaRPr>
          </a:p>
        </p:txBody>
      </p:sp>
      <p:sp>
        <p:nvSpPr>
          <p:cNvPr id="6" name="Content Placeholder 4"/>
          <p:cNvSpPr txBox="1">
            <a:spLocks/>
          </p:cNvSpPr>
          <p:nvPr/>
        </p:nvSpPr>
        <p:spPr bwMode="auto">
          <a:xfrm>
            <a:off x="685800" y="1219200"/>
            <a:ext cx="4016375" cy="5181600"/>
          </a:xfrm>
          <a:prstGeom prst="rect">
            <a:avLst/>
          </a:prstGeom>
          <a:noFill/>
          <a:ln w="9525">
            <a:noFill/>
            <a:miter lim="800000"/>
            <a:headEnd/>
            <a:tailEnd/>
          </a:ln>
        </p:spPr>
        <p:txBody>
          <a:bodyPr/>
          <a:lstStyle/>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ملاحظات </a:t>
            </a:r>
            <a:r>
              <a:rPr lang="fa-IR" sz="2400" b="1" dirty="0" smtClean="0">
                <a:solidFill>
                  <a:srgbClr val="000000"/>
                </a:solidFill>
                <a:latin typeface="+mn-lt"/>
                <a:cs typeface="B Nazanin" pitchFamily="2" charset="-78"/>
              </a:rPr>
              <a:t>اخلاقي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Arial" pitchFamily="34" charset="0"/>
                <a:cs typeface="B Nazanin" pitchFamily="2" charset="-78"/>
              </a:rPr>
              <a:t>محدوديت </a:t>
            </a:r>
            <a:r>
              <a:rPr lang="fa-IR" sz="2400" b="1" dirty="0">
                <a:solidFill>
                  <a:srgbClr val="000000"/>
                </a:solidFill>
                <a:latin typeface="Arial" pitchFamily="34" charset="0"/>
                <a:cs typeface="B Nazanin" pitchFamily="2" charset="-78"/>
              </a:rPr>
              <a:t>ها و مشکلات</a:t>
            </a: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جدول گانت </a:t>
            </a:r>
            <a:r>
              <a:rPr lang="fa-IR" sz="2400" b="1" dirty="0" smtClean="0">
                <a:solidFill>
                  <a:srgbClr val="000000"/>
                </a:solidFill>
                <a:latin typeface="+mn-lt"/>
                <a:cs typeface="B Nazanin" pitchFamily="2" charset="-78"/>
              </a:rPr>
              <a:t>اجرايي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رفرنس </a:t>
            </a:r>
            <a:r>
              <a:rPr lang="fa-IR" sz="2400" b="1" dirty="0" smtClean="0">
                <a:solidFill>
                  <a:srgbClr val="000000"/>
                </a:solidFill>
                <a:latin typeface="+mn-lt"/>
                <a:cs typeface="B Nazanin" pitchFamily="2" charset="-78"/>
              </a:rPr>
              <a:t>نويسي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بودجه </a:t>
            </a:r>
            <a:r>
              <a:rPr lang="fa-IR" sz="2400" b="1" dirty="0" smtClean="0">
                <a:solidFill>
                  <a:srgbClr val="000000"/>
                </a:solidFill>
                <a:latin typeface="+mn-lt"/>
                <a:cs typeface="B Nazanin" pitchFamily="2" charset="-78"/>
              </a:rPr>
              <a:t>بندي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تصويب </a:t>
            </a:r>
            <a:r>
              <a:rPr lang="fa-IR" sz="2400" b="1" dirty="0">
                <a:solidFill>
                  <a:srgbClr val="000000"/>
                </a:solidFill>
                <a:latin typeface="+mn-lt"/>
                <a:cs typeface="B Nazanin" pitchFamily="2" charset="-78"/>
              </a:rPr>
              <a:t>طرح </a:t>
            </a:r>
            <a:r>
              <a:rPr lang="fa-IR" sz="2400" b="1" dirty="0" smtClean="0">
                <a:solidFill>
                  <a:srgbClr val="000000"/>
                </a:solidFill>
                <a:latin typeface="+mn-lt"/>
                <a:cs typeface="B Nazanin" pitchFamily="2" charset="-78"/>
              </a:rPr>
              <a:t>تحقيقاتي</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اجراي </a:t>
            </a:r>
            <a:r>
              <a:rPr lang="fa-IR" sz="2400" b="1" dirty="0">
                <a:solidFill>
                  <a:srgbClr val="000000"/>
                </a:solidFill>
                <a:latin typeface="+mn-lt"/>
                <a:cs typeface="B Nazanin" pitchFamily="2" charset="-78"/>
              </a:rPr>
              <a:t>طرح و جمع </a:t>
            </a:r>
            <a:r>
              <a:rPr lang="fa-IR" sz="2400" b="1" dirty="0" smtClean="0">
                <a:solidFill>
                  <a:srgbClr val="000000"/>
                </a:solidFill>
                <a:latin typeface="+mn-lt"/>
                <a:cs typeface="B Nazanin" pitchFamily="2" charset="-78"/>
              </a:rPr>
              <a:t>آوري </a:t>
            </a:r>
            <a:r>
              <a:rPr lang="fa-IR" sz="2400" b="1" dirty="0">
                <a:solidFill>
                  <a:srgbClr val="000000"/>
                </a:solidFill>
                <a:latin typeface="+mn-lt"/>
                <a:cs typeface="B Nazanin" pitchFamily="2" charset="-78"/>
              </a:rPr>
              <a:t>داده ها</a:t>
            </a: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تجزيه </a:t>
            </a:r>
            <a:r>
              <a:rPr lang="fa-IR" sz="2400" b="1" dirty="0">
                <a:solidFill>
                  <a:srgbClr val="000000"/>
                </a:solidFill>
                <a:latin typeface="+mn-lt"/>
                <a:cs typeface="B Nazanin" pitchFamily="2" charset="-78"/>
              </a:rPr>
              <a:t>و </a:t>
            </a:r>
            <a:r>
              <a:rPr lang="fa-IR" sz="2400" b="1" dirty="0" smtClean="0">
                <a:solidFill>
                  <a:srgbClr val="000000"/>
                </a:solidFill>
                <a:latin typeface="+mn-lt"/>
                <a:cs typeface="B Nazanin" pitchFamily="2" charset="-78"/>
              </a:rPr>
              <a:t>تحليل </a:t>
            </a:r>
            <a:r>
              <a:rPr lang="fa-IR" sz="2400" b="1" dirty="0">
                <a:solidFill>
                  <a:srgbClr val="000000"/>
                </a:solidFill>
                <a:latin typeface="+mn-lt"/>
                <a:cs typeface="B Nazanin" pitchFamily="2" charset="-78"/>
              </a:rPr>
              <a:t>داده ها</a:t>
            </a:r>
          </a:p>
          <a:p>
            <a:pPr marL="342900" indent="-342900" algn="r" rtl="1" eaLnBrk="0" hangingPunct="0">
              <a:spcBef>
                <a:spcPct val="20000"/>
              </a:spcBef>
              <a:buFontTx/>
              <a:buBlip>
                <a:blip r:embed="rId3"/>
              </a:buBlip>
              <a:defRPr/>
            </a:pPr>
            <a:r>
              <a:rPr lang="fa-IR" sz="2400" b="1" dirty="0" smtClean="0">
                <a:solidFill>
                  <a:srgbClr val="000000"/>
                </a:solidFill>
                <a:latin typeface="+mn-lt"/>
                <a:cs typeface="B Nazanin" pitchFamily="2" charset="-78"/>
              </a:rPr>
              <a:t>تفسير نتايج</a:t>
            </a:r>
            <a:endParaRPr lang="fa-IR" sz="2400" b="1" dirty="0">
              <a:solidFill>
                <a:srgbClr val="000000"/>
              </a:solidFill>
              <a:latin typeface="+mn-lt"/>
              <a:cs typeface="B Nazanin" pitchFamily="2" charset="-78"/>
            </a:endParaRP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ارائه گزارش </a:t>
            </a:r>
            <a:r>
              <a:rPr lang="fa-IR" sz="2400" b="1" dirty="0" smtClean="0">
                <a:solidFill>
                  <a:srgbClr val="000000"/>
                </a:solidFill>
                <a:latin typeface="+mn-lt"/>
                <a:cs typeface="B Nazanin" pitchFamily="2" charset="-78"/>
              </a:rPr>
              <a:t>نهايي </a:t>
            </a:r>
            <a:r>
              <a:rPr lang="fa-IR" sz="2400" b="1" dirty="0">
                <a:solidFill>
                  <a:srgbClr val="000000"/>
                </a:solidFill>
                <a:latin typeface="+mn-lt"/>
                <a:cs typeface="B Nazanin" pitchFamily="2" charset="-78"/>
              </a:rPr>
              <a:t>طرح</a:t>
            </a:r>
          </a:p>
          <a:p>
            <a:pPr marL="342900" indent="-342900" algn="r" rtl="1" eaLnBrk="0" hangingPunct="0">
              <a:spcBef>
                <a:spcPct val="20000"/>
              </a:spcBef>
              <a:buFontTx/>
              <a:buBlip>
                <a:blip r:embed="rId3"/>
              </a:buBlip>
              <a:defRPr/>
            </a:pPr>
            <a:r>
              <a:rPr lang="fa-IR" sz="2400" b="1" dirty="0">
                <a:solidFill>
                  <a:srgbClr val="000000"/>
                </a:solidFill>
                <a:latin typeface="+mn-lt"/>
                <a:cs typeface="B Nazanin" pitchFamily="2" charset="-78"/>
              </a:rPr>
              <a:t>طرح سؤال </a:t>
            </a:r>
            <a:r>
              <a:rPr lang="fa-IR" sz="2400" b="1" dirty="0" smtClean="0">
                <a:solidFill>
                  <a:srgbClr val="000000"/>
                </a:solidFill>
                <a:latin typeface="+mn-lt"/>
                <a:cs typeface="B Nazanin" pitchFamily="2" charset="-78"/>
              </a:rPr>
              <a:t>براي </a:t>
            </a:r>
            <a:r>
              <a:rPr lang="fa-IR" sz="2400" b="1" dirty="0">
                <a:solidFill>
                  <a:srgbClr val="000000"/>
                </a:solidFill>
                <a:latin typeface="+mn-lt"/>
                <a:cs typeface="B Nazanin" pitchFamily="2" charset="-78"/>
              </a:rPr>
              <a:t>پژوهش </a:t>
            </a:r>
            <a:r>
              <a:rPr lang="fa-IR" sz="2400" b="1" dirty="0" smtClean="0">
                <a:solidFill>
                  <a:srgbClr val="000000"/>
                </a:solidFill>
                <a:latin typeface="+mn-lt"/>
                <a:cs typeface="B Nazanin" pitchFamily="2" charset="-78"/>
              </a:rPr>
              <a:t>هاي آتي</a:t>
            </a:r>
            <a:endParaRPr lang="fa-IR" sz="2400" b="1" dirty="0">
              <a:solidFill>
                <a:srgbClr val="000000"/>
              </a:solidFill>
              <a:latin typeface="+mn-lt"/>
              <a:cs typeface="B Nazanin" pitchFamily="2" charset="-78"/>
            </a:endParaRPr>
          </a:p>
          <a:p>
            <a:pPr marL="457200" indent="-457200" algn="just" rtl="1" eaLnBrk="0" hangingPunct="0">
              <a:spcBef>
                <a:spcPct val="20000"/>
              </a:spcBef>
              <a:buFont typeface="Wingdings" pitchFamily="2" charset="2"/>
              <a:buChar char="q"/>
              <a:defRPr/>
            </a:pPr>
            <a:endParaRPr lang="fa-IR" sz="2800" kern="0" dirty="0">
              <a:solidFill>
                <a:srgbClr val="000000"/>
              </a:solidFill>
              <a:latin typeface="+mn-lt"/>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16</a:t>
            </a:fld>
            <a:endParaRPr lang="en-US"/>
          </a:p>
        </p:txBody>
      </p:sp>
      <p:sp>
        <p:nvSpPr>
          <p:cNvPr id="8"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nodeType="afterEffect">
                                  <p:stCondLst>
                                    <p:cond delay="200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nodeType="afterEffect">
                                  <p:stCondLst>
                                    <p:cond delay="200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9000"/>
                            </p:stCondLst>
                            <p:childTnLst>
                              <p:par>
                                <p:cTn id="20" presetID="2" presetClass="entr" presetSubtype="4" fill="hold" nodeType="afterEffect">
                                  <p:stCondLst>
                                    <p:cond delay="2000"/>
                                  </p:stCondLst>
                                  <p:childTnLst>
                                    <p:set>
                                      <p:cBhvr>
                                        <p:cTn id="21" dur="1" fill="hold">
                                          <p:stCondLst>
                                            <p:cond delay="0"/>
                                          </p:stCondLst>
                                        </p:cTn>
                                        <p:tgtEl>
                                          <p:spTgt spid="25603">
                                            <p:txEl>
                                              <p:pRg st="3" end="3"/>
                                            </p:txEl>
                                          </p:spTgt>
                                        </p:tgtEl>
                                        <p:attrNameLst>
                                          <p:attrName>style.visibility</p:attrName>
                                        </p:attrNameLst>
                                      </p:cBhvr>
                                      <p:to>
                                        <p:strVal val="visible"/>
                                      </p:to>
                                    </p:set>
                                    <p:anim calcmode="lin" valueType="num">
                                      <p:cBhvr additive="base">
                                        <p:cTn id="22"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0"/>
                            </p:stCondLst>
                            <p:childTnLst>
                              <p:par>
                                <p:cTn id="25" presetID="2" presetClass="entr" presetSubtype="4" fill="hold" nodeType="afterEffect">
                                  <p:stCondLst>
                                    <p:cond delay="200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0"/>
                            </p:stCondLst>
                            <p:childTnLst>
                              <p:par>
                                <p:cTn id="30" presetID="2" presetClass="entr" presetSubtype="4" fill="hold" nodeType="afterEffect">
                                  <p:stCondLst>
                                    <p:cond delay="2000"/>
                                  </p:stCondLst>
                                  <p:childTnLst>
                                    <p:set>
                                      <p:cBhvr>
                                        <p:cTn id="31" dur="1" fill="hold">
                                          <p:stCondLst>
                                            <p:cond delay="0"/>
                                          </p:stCondLst>
                                        </p:cTn>
                                        <p:tgtEl>
                                          <p:spTgt spid="25603">
                                            <p:txEl>
                                              <p:pRg st="5" end="5"/>
                                            </p:txEl>
                                          </p:spTgt>
                                        </p:tgtEl>
                                        <p:attrNameLst>
                                          <p:attrName>style.visibility</p:attrName>
                                        </p:attrNameLst>
                                      </p:cBhvr>
                                      <p:to>
                                        <p:strVal val="visible"/>
                                      </p:to>
                                    </p:set>
                                    <p:anim calcmode="lin" valueType="num">
                                      <p:cBhvr additive="base">
                                        <p:cTn id="32"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8000"/>
                            </p:stCondLst>
                            <p:childTnLst>
                              <p:par>
                                <p:cTn id="35" presetID="2" presetClass="entr" presetSubtype="4" fill="hold" nodeType="afterEffect">
                                  <p:stCondLst>
                                    <p:cond delay="200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1000"/>
                            </p:stCondLst>
                            <p:childTnLst>
                              <p:par>
                                <p:cTn id="40" presetID="2" presetClass="entr" presetSubtype="4" fill="hold" nodeType="afterEffect">
                                  <p:stCondLst>
                                    <p:cond delay="2000"/>
                                  </p:stCondLst>
                                  <p:childTnLst>
                                    <p:set>
                                      <p:cBhvr>
                                        <p:cTn id="41" dur="1" fill="hold">
                                          <p:stCondLst>
                                            <p:cond delay="0"/>
                                          </p:stCondLst>
                                        </p:cTn>
                                        <p:tgtEl>
                                          <p:spTgt spid="25603">
                                            <p:txEl>
                                              <p:pRg st="7" end="7"/>
                                            </p:txEl>
                                          </p:spTgt>
                                        </p:tgtEl>
                                        <p:attrNameLst>
                                          <p:attrName>style.visibility</p:attrName>
                                        </p:attrNameLst>
                                      </p:cBhvr>
                                      <p:to>
                                        <p:strVal val="visible"/>
                                      </p:to>
                                    </p:set>
                                    <p:anim calcmode="lin" valueType="num">
                                      <p:cBhvr additive="base">
                                        <p:cTn id="42"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4000"/>
                            </p:stCondLst>
                            <p:childTnLst>
                              <p:par>
                                <p:cTn id="45" presetID="2" presetClass="entr" presetSubtype="4" fill="hold" nodeType="afterEffect">
                                  <p:stCondLst>
                                    <p:cond delay="2000"/>
                                  </p:stCondLst>
                                  <p:childTnLst>
                                    <p:set>
                                      <p:cBhvr>
                                        <p:cTn id="46" dur="1" fill="hold">
                                          <p:stCondLst>
                                            <p:cond delay="0"/>
                                          </p:stCondLst>
                                        </p:cTn>
                                        <p:tgtEl>
                                          <p:spTgt spid="25603">
                                            <p:txEl>
                                              <p:pRg st="8" end="8"/>
                                            </p:txEl>
                                          </p:spTgt>
                                        </p:tgtEl>
                                        <p:attrNameLst>
                                          <p:attrName>style.visibility</p:attrName>
                                        </p:attrNameLst>
                                      </p:cBhvr>
                                      <p:to>
                                        <p:strVal val="visible"/>
                                      </p:to>
                                    </p:set>
                                    <p:anim calcmode="lin" valueType="num">
                                      <p:cBhvr additive="base">
                                        <p:cTn id="47"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7000"/>
                            </p:stCondLst>
                            <p:childTnLst>
                              <p:par>
                                <p:cTn id="50" presetID="2" presetClass="entr" presetSubtype="4" fill="hold" nodeType="afterEffect">
                                  <p:stCondLst>
                                    <p:cond delay="2000"/>
                                  </p:stCondLst>
                                  <p:childTnLst>
                                    <p:set>
                                      <p:cBhvr>
                                        <p:cTn id="51" dur="1" fill="hold">
                                          <p:stCondLst>
                                            <p:cond delay="0"/>
                                          </p:stCondLst>
                                        </p:cTn>
                                        <p:tgtEl>
                                          <p:spTgt spid="25603">
                                            <p:txEl>
                                              <p:pRg st="9" end="9"/>
                                            </p:txEl>
                                          </p:spTgt>
                                        </p:tgtEl>
                                        <p:attrNameLst>
                                          <p:attrName>style.visibility</p:attrName>
                                        </p:attrNameLst>
                                      </p:cBhvr>
                                      <p:to>
                                        <p:strVal val="visible"/>
                                      </p:to>
                                    </p:set>
                                    <p:anim calcmode="lin" valueType="num">
                                      <p:cBhvr additive="base">
                                        <p:cTn id="52" dur="1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0000"/>
                            </p:stCondLst>
                            <p:childTnLst>
                              <p:par>
                                <p:cTn id="55" presetID="2" presetClass="entr" presetSubtype="4" fill="hold" nodeType="afterEffect">
                                  <p:stCondLst>
                                    <p:cond delay="200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3000"/>
                            </p:stCondLst>
                            <p:childTnLst>
                              <p:par>
                                <p:cTn id="60" presetID="2" presetClass="entr" presetSubtype="4" fill="hold" nodeType="afterEffect">
                                  <p:stCondLst>
                                    <p:cond delay="2000"/>
                                  </p:stCondLst>
                                  <p:childTnLst>
                                    <p:set>
                                      <p:cBhvr>
                                        <p:cTn id="61" dur="1" fill="hold">
                                          <p:stCondLst>
                                            <p:cond delay="0"/>
                                          </p:stCondLst>
                                        </p:cTn>
                                        <p:tgtEl>
                                          <p:spTgt spid="6">
                                            <p:txEl>
                                              <p:pRg st="2" end="2"/>
                                            </p:txEl>
                                          </p:spTgt>
                                        </p:tgtEl>
                                        <p:attrNameLst>
                                          <p:attrName>style.visibility</p:attrName>
                                        </p:attrNameLst>
                                      </p:cBhvr>
                                      <p:to>
                                        <p:strVal val="visible"/>
                                      </p:to>
                                    </p:set>
                                    <p:anim calcmode="lin" valueType="num">
                                      <p:cBhvr additive="base">
                                        <p:cTn id="6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6000"/>
                            </p:stCondLst>
                            <p:childTnLst>
                              <p:par>
                                <p:cTn id="65" presetID="2" presetClass="entr" presetSubtype="4" fill="hold" nodeType="afterEffect">
                                  <p:stCondLst>
                                    <p:cond delay="200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9000"/>
                            </p:stCondLst>
                            <p:childTnLst>
                              <p:par>
                                <p:cTn id="70" presetID="2" presetClass="entr" presetSubtype="4" fill="hold" nodeType="afterEffect">
                                  <p:stCondLst>
                                    <p:cond delay="2000"/>
                                  </p:stCondLst>
                                  <p:childTnLst>
                                    <p:set>
                                      <p:cBhvr>
                                        <p:cTn id="71" dur="1" fill="hold">
                                          <p:stCondLst>
                                            <p:cond delay="0"/>
                                          </p:stCondLst>
                                        </p:cTn>
                                        <p:tgtEl>
                                          <p:spTgt spid="6">
                                            <p:txEl>
                                              <p:pRg st="3" end="3"/>
                                            </p:txEl>
                                          </p:spTgt>
                                        </p:tgtEl>
                                        <p:attrNameLst>
                                          <p:attrName>style.visibility</p:attrName>
                                        </p:attrNameLst>
                                      </p:cBhvr>
                                      <p:to>
                                        <p:strVal val="visible"/>
                                      </p:to>
                                    </p:set>
                                    <p:anim calcmode="lin" valueType="num">
                                      <p:cBhvr additive="base">
                                        <p:cTn id="7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42000"/>
                            </p:stCondLst>
                            <p:childTnLst>
                              <p:par>
                                <p:cTn id="75" presetID="2" presetClass="entr" presetSubtype="4" fill="hold" nodeType="afterEffect">
                                  <p:stCondLst>
                                    <p:cond delay="200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additive="base">
                                        <p:cTn id="7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45000"/>
                            </p:stCondLst>
                            <p:childTnLst>
                              <p:par>
                                <p:cTn id="80" presetID="2" presetClass="entr" presetSubtype="4" fill="hold" nodeType="afterEffect">
                                  <p:stCondLst>
                                    <p:cond delay="2000"/>
                                  </p:stCondLst>
                                  <p:childTnLst>
                                    <p:set>
                                      <p:cBhvr>
                                        <p:cTn id="81" dur="1" fill="hold">
                                          <p:stCondLst>
                                            <p:cond delay="0"/>
                                          </p:stCondLst>
                                        </p:cTn>
                                        <p:tgtEl>
                                          <p:spTgt spid="6">
                                            <p:txEl>
                                              <p:pRg st="5" end="5"/>
                                            </p:txEl>
                                          </p:spTgt>
                                        </p:tgtEl>
                                        <p:attrNameLst>
                                          <p:attrName>style.visibility</p:attrName>
                                        </p:attrNameLst>
                                      </p:cBhvr>
                                      <p:to>
                                        <p:strVal val="visible"/>
                                      </p:to>
                                    </p:set>
                                    <p:anim calcmode="lin" valueType="num">
                                      <p:cBhvr additive="base">
                                        <p:cTn id="8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48000"/>
                            </p:stCondLst>
                            <p:childTnLst>
                              <p:par>
                                <p:cTn id="85" presetID="2" presetClass="entr" presetSubtype="4" fill="hold" nodeType="afterEffect">
                                  <p:stCondLst>
                                    <p:cond delay="2000"/>
                                  </p:stCondLst>
                                  <p:childTnLst>
                                    <p:set>
                                      <p:cBhvr>
                                        <p:cTn id="86" dur="1" fill="hold">
                                          <p:stCondLst>
                                            <p:cond delay="0"/>
                                          </p:stCondLst>
                                        </p:cTn>
                                        <p:tgtEl>
                                          <p:spTgt spid="6">
                                            <p:txEl>
                                              <p:pRg st="6" end="6"/>
                                            </p:txEl>
                                          </p:spTgt>
                                        </p:tgtEl>
                                        <p:attrNameLst>
                                          <p:attrName>style.visibility</p:attrName>
                                        </p:attrNameLst>
                                      </p:cBhvr>
                                      <p:to>
                                        <p:strVal val="visible"/>
                                      </p:to>
                                    </p:set>
                                    <p:anim calcmode="lin" valueType="num">
                                      <p:cBhvr additive="base">
                                        <p:cTn id="8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51000"/>
                            </p:stCondLst>
                            <p:childTnLst>
                              <p:par>
                                <p:cTn id="90" presetID="2" presetClass="entr" presetSubtype="4" fill="hold" nodeType="afterEffect">
                                  <p:stCondLst>
                                    <p:cond delay="2000"/>
                                  </p:stCondLst>
                                  <p:childTnLst>
                                    <p:set>
                                      <p:cBhvr>
                                        <p:cTn id="91" dur="1" fill="hold">
                                          <p:stCondLst>
                                            <p:cond delay="0"/>
                                          </p:stCondLst>
                                        </p:cTn>
                                        <p:tgtEl>
                                          <p:spTgt spid="6">
                                            <p:txEl>
                                              <p:pRg st="7" end="7"/>
                                            </p:txEl>
                                          </p:spTgt>
                                        </p:tgtEl>
                                        <p:attrNameLst>
                                          <p:attrName>style.visibility</p:attrName>
                                        </p:attrNameLst>
                                      </p:cBhvr>
                                      <p:to>
                                        <p:strVal val="visible"/>
                                      </p:to>
                                    </p:set>
                                    <p:anim calcmode="lin" valueType="num">
                                      <p:cBhvr additive="base">
                                        <p:cTn id="9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54000"/>
                            </p:stCondLst>
                            <p:childTnLst>
                              <p:par>
                                <p:cTn id="95" presetID="2" presetClass="entr" presetSubtype="4" fill="hold" nodeType="afterEffect">
                                  <p:stCondLst>
                                    <p:cond delay="2000"/>
                                  </p:stCondLst>
                                  <p:childTnLst>
                                    <p:set>
                                      <p:cBhvr>
                                        <p:cTn id="96" dur="1" fill="hold">
                                          <p:stCondLst>
                                            <p:cond delay="0"/>
                                          </p:stCondLst>
                                        </p:cTn>
                                        <p:tgtEl>
                                          <p:spTgt spid="6">
                                            <p:txEl>
                                              <p:pRg st="8" end="8"/>
                                            </p:txEl>
                                          </p:spTgt>
                                        </p:tgtEl>
                                        <p:attrNameLst>
                                          <p:attrName>style.visibility</p:attrName>
                                        </p:attrNameLst>
                                      </p:cBhvr>
                                      <p:to>
                                        <p:strVal val="visible"/>
                                      </p:to>
                                    </p:set>
                                    <p:anim calcmode="lin" valueType="num">
                                      <p:cBhvr additive="base">
                                        <p:cTn id="9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57000"/>
                            </p:stCondLst>
                            <p:childTnLst>
                              <p:par>
                                <p:cTn id="100" presetID="2" presetClass="entr" presetSubtype="4" fill="hold" nodeType="afterEffect">
                                  <p:stCondLst>
                                    <p:cond delay="2000"/>
                                  </p:stCondLst>
                                  <p:childTnLst>
                                    <p:set>
                                      <p:cBhvr>
                                        <p:cTn id="101" dur="1" fill="hold">
                                          <p:stCondLst>
                                            <p:cond delay="0"/>
                                          </p:stCondLst>
                                        </p:cTn>
                                        <p:tgtEl>
                                          <p:spTgt spid="6">
                                            <p:txEl>
                                              <p:pRg st="9" end="9"/>
                                            </p:txEl>
                                          </p:spTgt>
                                        </p:tgtEl>
                                        <p:attrNameLst>
                                          <p:attrName>style.visibility</p:attrName>
                                        </p:attrNameLst>
                                      </p:cBhvr>
                                      <p:to>
                                        <p:strVal val="visible"/>
                                      </p:to>
                                    </p:set>
                                    <p:anim calcmode="lin" valueType="num">
                                      <p:cBhvr additive="base">
                                        <p:cTn id="10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60000"/>
                            </p:stCondLst>
                            <p:childTnLst>
                              <p:par>
                                <p:cTn id="105" presetID="2" presetClass="entr" presetSubtype="4" fill="hold" nodeType="afterEffect">
                                  <p:stCondLst>
                                    <p:cond delay="2000"/>
                                  </p:stCondLst>
                                  <p:childTnLst>
                                    <p:set>
                                      <p:cBhvr>
                                        <p:cTn id="106" dur="1" fill="hold">
                                          <p:stCondLst>
                                            <p:cond delay="0"/>
                                          </p:stCondLst>
                                        </p:cTn>
                                        <p:tgtEl>
                                          <p:spTgt spid="6">
                                            <p:txEl>
                                              <p:pRg st="10" end="10"/>
                                            </p:txEl>
                                          </p:spTgt>
                                        </p:tgtEl>
                                        <p:attrNameLst>
                                          <p:attrName>style.visibility</p:attrName>
                                        </p:attrNameLst>
                                      </p:cBhvr>
                                      <p:to>
                                        <p:strVal val="visible"/>
                                      </p:to>
                                    </p:set>
                                    <p:anim calcmode="lin" valueType="num">
                                      <p:cBhvr additive="base">
                                        <p:cTn id="10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buFont typeface="Wingdings" pitchFamily="10" charset="2"/>
              <a:buNone/>
              <a:defRPr/>
            </a:pPr>
            <a:r>
              <a:rPr lang="fa-IR" sz="4400" dirty="0" smtClean="0">
                <a:solidFill>
                  <a:srgbClr val="3333CC"/>
                </a:solidFill>
                <a:cs typeface="B Titr" pitchFamily="2" charset="-78"/>
              </a:rPr>
              <a:t>انتخاب موضوع</a:t>
            </a:r>
          </a:p>
          <a:p>
            <a:pPr algn="ctr" rtl="1">
              <a:buFont typeface="Wingdings" pitchFamily="10" charset="2"/>
              <a:buNone/>
              <a:defRPr/>
            </a:pPr>
            <a:r>
              <a:rPr lang="en-US" sz="4400" dirty="0" smtClean="0">
                <a:solidFill>
                  <a:schemeClr val="tx1">
                    <a:lumMod val="65000"/>
                    <a:lumOff val="35000"/>
                  </a:schemeClr>
                </a:solidFill>
                <a:cs typeface="B Titr" pitchFamily="2" charset="-78"/>
              </a:rPr>
              <a:t>Topic selection</a:t>
            </a:r>
          </a:p>
          <a:p>
            <a:pPr algn="ctr" rtl="1">
              <a:buFont typeface="Wingdings" pitchFamily="10" charset="2"/>
              <a:buNone/>
              <a:defRPr/>
            </a:pPr>
            <a:r>
              <a:rPr lang="en-US" sz="4000" dirty="0" smtClean="0">
                <a:solidFill>
                  <a:srgbClr val="00B050"/>
                </a:solidFill>
              </a:rPr>
              <a:t>Area-Line- Topic</a:t>
            </a:r>
            <a:endParaRPr lang="en-US" sz="4000" dirty="0">
              <a:solidFill>
                <a:srgbClr val="00B050"/>
              </a:solidFill>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17</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618424"/>
            <a:ext cx="7427168" cy="938368"/>
          </a:xfrm>
        </p:spPr>
        <p:txBody>
          <a:bodyPr/>
          <a:lstStyle/>
          <a:p>
            <a:r>
              <a:rPr lang="en-US" b="1" dirty="0" smtClean="0"/>
              <a:t>GENERAL QUESTION</a:t>
            </a:r>
            <a:endParaRPr lang="en-US" dirty="0" smtClean="0"/>
          </a:p>
        </p:txBody>
      </p:sp>
      <p:sp>
        <p:nvSpPr>
          <p:cNvPr id="3" name="Content Placeholder 2"/>
          <p:cNvSpPr>
            <a:spLocks noGrp="1"/>
          </p:cNvSpPr>
          <p:nvPr>
            <p:ph idx="1"/>
          </p:nvPr>
        </p:nvSpPr>
        <p:spPr>
          <a:xfrm>
            <a:off x="144016" y="1752600"/>
            <a:ext cx="8820472" cy="4267200"/>
          </a:xfrm>
        </p:spPr>
        <p:txBody>
          <a:bodyPr/>
          <a:lstStyle/>
          <a:p>
            <a:r>
              <a:rPr lang="en-US" sz="2400" dirty="0" smtClean="0"/>
              <a:t>The starting point of most new research is to formulate a general question about an </a:t>
            </a:r>
            <a:r>
              <a:rPr lang="en-US" sz="2400" dirty="0" smtClean="0">
                <a:solidFill>
                  <a:srgbClr val="FF0000"/>
                </a:solidFill>
              </a:rPr>
              <a:t>area of research </a:t>
            </a:r>
            <a:r>
              <a:rPr lang="en-US" sz="2400" dirty="0" smtClean="0"/>
              <a:t>and begin the process of </a:t>
            </a:r>
            <a:r>
              <a:rPr lang="en-US" sz="2400" dirty="0" smtClean="0">
                <a:solidFill>
                  <a:srgbClr val="FF0000"/>
                </a:solidFill>
              </a:rPr>
              <a:t>defining it.</a:t>
            </a:r>
          </a:p>
          <a:p>
            <a:r>
              <a:rPr lang="en-US" sz="2400" dirty="0" smtClean="0"/>
              <a:t>This initial question can be very broad, as the later research, observation and narrowing down will hone it into a testable hypothesis.</a:t>
            </a:r>
          </a:p>
          <a:p>
            <a:r>
              <a:rPr lang="en-US" sz="2400" dirty="0" smtClean="0"/>
              <a:t>The research stage, through a process of elimination, will narrow and focus the research area. This will take into account budgetary restrictions, time, available technology and practicality, </a:t>
            </a:r>
            <a:r>
              <a:rPr lang="en-US" sz="2400" dirty="0" smtClean="0">
                <a:solidFill>
                  <a:srgbClr val="FF0000"/>
                </a:solidFill>
              </a:rPr>
              <a:t>leading to the proposal of a few realistic hypotheses.</a:t>
            </a:r>
          </a:p>
        </p:txBody>
      </p:sp>
      <p:sp>
        <p:nvSpPr>
          <p:cNvPr id="2" name="Slide Number Placeholder 1"/>
          <p:cNvSpPr>
            <a:spLocks noGrp="1"/>
          </p:cNvSpPr>
          <p:nvPr>
            <p:ph type="sldNum" sz="quarter" idx="12"/>
          </p:nvPr>
        </p:nvSpPr>
        <p:spPr/>
        <p:txBody>
          <a:bodyPr/>
          <a:lstStyle/>
          <a:p>
            <a:fld id="{C18AF7E9-5F85-4EBF-B4B3-3686E00CFE2F}" type="slidenum">
              <a:rPr lang="en-US" smtClean="0"/>
              <a:pPr/>
              <a:t>18</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rtl="1" eaLnBrk="1" hangingPunct="1"/>
            <a:r>
              <a:rPr lang="fa-IR" smtClean="0">
                <a:solidFill>
                  <a:srgbClr val="3333CC"/>
                </a:solidFill>
                <a:cs typeface="B Titr" pitchFamily="2" charset="-78"/>
              </a:rPr>
              <a:t>انتخاب موضوع</a:t>
            </a:r>
            <a:endParaRPr lang="en-US" smtClean="0">
              <a:solidFill>
                <a:srgbClr val="3333CC"/>
              </a:solidFill>
              <a:cs typeface="B Titr" pitchFamily="2" charset="-78"/>
            </a:endParaRPr>
          </a:p>
        </p:txBody>
      </p:sp>
      <p:sp>
        <p:nvSpPr>
          <p:cNvPr id="35843" name="Rectangle 3"/>
          <p:cNvSpPr>
            <a:spLocks noGrp="1" noChangeArrowheads="1"/>
          </p:cNvSpPr>
          <p:nvPr>
            <p:ph idx="1"/>
          </p:nvPr>
        </p:nvSpPr>
        <p:spPr>
          <a:xfrm>
            <a:off x="0" y="1828800"/>
            <a:ext cx="9144000" cy="4297363"/>
          </a:xfrm>
        </p:spPr>
        <p:txBody>
          <a:bodyPr>
            <a:normAutofit/>
          </a:bodyPr>
          <a:lstStyle/>
          <a:p>
            <a:pPr algn="r" rtl="1" eaLnBrk="1" hangingPunct="1">
              <a:lnSpc>
                <a:spcPct val="90000"/>
              </a:lnSpc>
            </a:pPr>
            <a:r>
              <a:rPr lang="fa-IR" b="1" smtClean="0">
                <a:cs typeface="B Nazanin" pitchFamily="2" charset="-78"/>
              </a:rPr>
              <a:t> تجارب شخصي / علائق شخصي</a:t>
            </a:r>
          </a:p>
          <a:p>
            <a:pPr algn="r" rtl="1" eaLnBrk="1" hangingPunct="1">
              <a:lnSpc>
                <a:spcPct val="90000"/>
              </a:lnSpc>
            </a:pPr>
            <a:r>
              <a:rPr lang="fa-IR" b="1" smtClean="0">
                <a:cs typeface="B Nazanin" pitchFamily="2" charset="-78"/>
              </a:rPr>
              <a:t> مشورت با متخصصين</a:t>
            </a:r>
          </a:p>
          <a:p>
            <a:pPr algn="r" rtl="1" eaLnBrk="1" hangingPunct="1">
              <a:lnSpc>
                <a:spcPct val="90000"/>
              </a:lnSpc>
            </a:pPr>
            <a:r>
              <a:rPr lang="fa-IR" b="1" smtClean="0">
                <a:cs typeface="B Nazanin" pitchFamily="2" charset="-78"/>
              </a:rPr>
              <a:t>پايان نامه ها و گزارشات تحقيقاتي جديد (</a:t>
            </a:r>
            <a:r>
              <a:rPr lang="en-US" b="1" smtClean="0">
                <a:cs typeface="B Nazanin" pitchFamily="2" charset="-78"/>
              </a:rPr>
              <a:t>Unanswered questions</a:t>
            </a:r>
            <a:r>
              <a:rPr lang="fa-IR" b="1" smtClean="0">
                <a:cs typeface="B Nazanin" pitchFamily="2" charset="-78"/>
              </a:rPr>
              <a:t>)</a:t>
            </a:r>
            <a:endParaRPr lang="en-US" b="1" smtClean="0">
              <a:cs typeface="B Nazanin" pitchFamily="2" charset="-78"/>
            </a:endParaRPr>
          </a:p>
          <a:p>
            <a:pPr algn="r" rtl="1" eaLnBrk="1" hangingPunct="1">
              <a:lnSpc>
                <a:spcPct val="90000"/>
              </a:lnSpc>
            </a:pPr>
            <a:r>
              <a:rPr lang="en-US" b="1" smtClean="0">
                <a:cs typeface="B Nazanin" pitchFamily="2" charset="-78"/>
              </a:rPr>
              <a:t> </a:t>
            </a:r>
            <a:r>
              <a:rPr lang="fa-IR" b="1" smtClean="0">
                <a:cs typeface="B Nazanin" pitchFamily="2" charset="-78"/>
              </a:rPr>
              <a:t>مقالات منتشر شده</a:t>
            </a:r>
          </a:p>
          <a:p>
            <a:pPr algn="r" rtl="1" eaLnBrk="1" hangingPunct="1">
              <a:lnSpc>
                <a:spcPct val="90000"/>
              </a:lnSpc>
            </a:pPr>
            <a:r>
              <a:rPr lang="fa-IR" b="1" smtClean="0">
                <a:cs typeface="B Nazanin" pitchFamily="2" charset="-78"/>
              </a:rPr>
              <a:t>تكرار تحقيقاتي كه تابع عوامل مكاني/ جغرافيايي/ فرهنگي و ... هستند (مانند مطالعات هنجاري)</a:t>
            </a:r>
          </a:p>
          <a:p>
            <a:pPr algn="r" rtl="1" eaLnBrk="1" hangingPunct="1">
              <a:lnSpc>
                <a:spcPct val="90000"/>
              </a:lnSpc>
            </a:pPr>
            <a:r>
              <a:rPr lang="fa-IR" b="1" smtClean="0">
                <a:cs typeface="B Nazanin" pitchFamily="2" charset="-78"/>
              </a:rPr>
              <a:t>تكرار مطالعاتي كه ضرورت انجام آنها توسط محقق احساس مي شود (به دلايل متدولوژيك و امثال اينها)</a:t>
            </a:r>
            <a:endParaRPr lang="en-US" b="1" smtClean="0">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19</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ASL1.jpg"/>
          <p:cNvPicPr>
            <a:picLocks noChangeAspect="1"/>
          </p:cNvPicPr>
          <p:nvPr/>
        </p:nvPicPr>
        <p:blipFill>
          <a:blip r:embed="rId2" cstate="print"/>
          <a:stretch>
            <a:fillRect/>
          </a:stretch>
        </p:blipFill>
        <p:spPr>
          <a:xfrm>
            <a:off x="251521" y="260648"/>
            <a:ext cx="1349732" cy="1296144"/>
          </a:xfrm>
          <a:prstGeom prst="rect">
            <a:avLst/>
          </a:prstGeom>
        </p:spPr>
      </p:pic>
      <p:sp>
        <p:nvSpPr>
          <p:cNvPr id="2" name="Title 1"/>
          <p:cNvSpPr>
            <a:spLocks noGrp="1"/>
          </p:cNvSpPr>
          <p:nvPr>
            <p:ph type="ctrTitle"/>
          </p:nvPr>
        </p:nvSpPr>
        <p:spPr>
          <a:xfrm>
            <a:off x="539552" y="1124744"/>
            <a:ext cx="8132440" cy="1470025"/>
          </a:xfrm>
        </p:spPr>
        <p:txBody>
          <a:bodyPr>
            <a:normAutofit fontScale="90000"/>
          </a:bodyPr>
          <a:lstStyle/>
          <a:p>
            <a:pPr rtl="1"/>
            <a:r>
              <a:rPr lang="fa-IR" dirty="0" smtClean="0">
                <a:solidFill>
                  <a:srgbClr val="FF0000"/>
                </a:solidFill>
                <a:cs typeface="B Titr" pitchFamily="2" charset="-78"/>
              </a:rPr>
              <a:t>روش تحقيق در سيستم هاي بهداشتي</a:t>
            </a:r>
            <a:endParaRPr lang="en-US" dirty="0">
              <a:solidFill>
                <a:srgbClr val="FF0000"/>
              </a:solidFill>
              <a:cs typeface="B Titr" pitchFamily="2" charset="-78"/>
            </a:endParaRPr>
          </a:p>
        </p:txBody>
      </p:sp>
      <p:sp>
        <p:nvSpPr>
          <p:cNvPr id="3" name="Subtitle 2"/>
          <p:cNvSpPr>
            <a:spLocks noGrp="1"/>
          </p:cNvSpPr>
          <p:nvPr>
            <p:ph type="subTitle" idx="1"/>
          </p:nvPr>
        </p:nvSpPr>
        <p:spPr>
          <a:xfrm>
            <a:off x="1331640" y="3404592"/>
            <a:ext cx="6400800" cy="1752600"/>
          </a:xfrm>
        </p:spPr>
        <p:txBody>
          <a:bodyPr/>
          <a:lstStyle/>
          <a:p>
            <a:pPr algn="ctr" rtl="1"/>
            <a:r>
              <a:rPr lang="fa-IR" sz="2400" b="1" dirty="0">
                <a:cs typeface="Mitra" pitchFamily="2" charset="-78"/>
              </a:rPr>
              <a:t>دانشگاه علوم پزشکي شهيد بهشتي</a:t>
            </a:r>
          </a:p>
          <a:p>
            <a:pPr algn="ctr" rtl="1"/>
            <a:r>
              <a:rPr lang="fa-IR" sz="3200" b="1" dirty="0" smtClean="0">
                <a:cs typeface="Mitra" pitchFamily="2" charset="-78"/>
              </a:rPr>
              <a:t>پژوهشکده علوم غدد درون ريز و متابوليسم</a:t>
            </a:r>
          </a:p>
          <a:p>
            <a:pPr algn="ctr" rtl="1"/>
            <a:r>
              <a:rPr lang="fa-IR" b="1" dirty="0" smtClean="0">
                <a:cs typeface="Mitra" pitchFamily="2" charset="-78"/>
              </a:rPr>
              <a:t>21 لغايت 27 شهريور 1397</a:t>
            </a:r>
            <a:endParaRPr lang="en-US" b="1" dirty="0">
              <a:cs typeface="Mitra" pitchFamily="2" charset="-78"/>
            </a:endParaRPr>
          </a:p>
        </p:txBody>
      </p:sp>
      <p:pic>
        <p:nvPicPr>
          <p:cNvPr id="5" name="Picture 4" descr="arm.tif"/>
          <p:cNvPicPr>
            <a:picLocks noChangeAspect="1"/>
          </p:cNvPicPr>
          <p:nvPr/>
        </p:nvPicPr>
        <p:blipFill>
          <a:blip r:embed="rId3" cstate="print"/>
          <a:stretch>
            <a:fillRect/>
          </a:stretch>
        </p:blipFill>
        <p:spPr>
          <a:xfrm>
            <a:off x="7668344" y="260648"/>
            <a:ext cx="998002" cy="1186107"/>
          </a:xfrm>
          <a:prstGeom prst="rect">
            <a:avLst/>
          </a:prstGeom>
        </p:spPr>
      </p:pic>
      <p:sp>
        <p:nvSpPr>
          <p:cNvPr id="7" name="Subtitle 2"/>
          <p:cNvSpPr txBox="1">
            <a:spLocks/>
          </p:cNvSpPr>
          <p:nvPr/>
        </p:nvSpPr>
        <p:spPr>
          <a:xfrm>
            <a:off x="3347864" y="5309592"/>
            <a:ext cx="2376265" cy="639688"/>
          </a:xfrm>
          <a:prstGeom prst="rect">
            <a:avLst/>
          </a:prstGeom>
          <a:solidFill>
            <a:schemeClr val="tx1"/>
          </a:solidFill>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rtl="1"/>
            <a:r>
              <a:rPr lang="fa-IR" sz="2400" b="1" dirty="0" smtClean="0">
                <a:solidFill>
                  <a:srgbClr val="00B050"/>
                </a:solidFill>
                <a:cs typeface="Mitra" pitchFamily="2" charset="-78"/>
              </a:rPr>
              <a:t>دکتر آرش قنبريان</a:t>
            </a:r>
          </a:p>
          <a:p>
            <a:pPr algn="ctr" rtl="1"/>
            <a:endParaRPr lang="en-US" b="1" dirty="0">
              <a:solidFill>
                <a:srgbClr val="00B050"/>
              </a:solidFill>
              <a:cs typeface="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rtl="1" eaLnBrk="1" hangingPunct="1"/>
            <a:r>
              <a:rPr lang="fa-IR" sz="3000" smtClean="0">
                <a:solidFill>
                  <a:srgbClr val="3333CC"/>
                </a:solidFill>
                <a:cs typeface="B Titr" pitchFamily="2" charset="-78"/>
              </a:rPr>
              <a:t>توصيه هايي براي به روز بودن موضوع تحقيق:</a:t>
            </a:r>
            <a:endParaRPr lang="en-US" sz="3000" smtClean="0">
              <a:solidFill>
                <a:srgbClr val="3333CC"/>
              </a:solidFill>
              <a:cs typeface="B Titr" pitchFamily="2" charset="-78"/>
            </a:endParaRPr>
          </a:p>
        </p:txBody>
      </p:sp>
      <p:sp>
        <p:nvSpPr>
          <p:cNvPr id="37891" name="Rectangle 3"/>
          <p:cNvSpPr>
            <a:spLocks noGrp="1" noChangeArrowheads="1"/>
          </p:cNvSpPr>
          <p:nvPr>
            <p:ph idx="1"/>
          </p:nvPr>
        </p:nvSpPr>
        <p:spPr>
          <a:xfrm>
            <a:off x="0" y="1981200"/>
            <a:ext cx="8915400" cy="4572000"/>
          </a:xfrm>
        </p:spPr>
        <p:txBody>
          <a:bodyPr/>
          <a:lstStyle/>
          <a:p>
            <a:pPr algn="r" rtl="1" eaLnBrk="1" hangingPunct="1">
              <a:lnSpc>
                <a:spcPct val="90000"/>
              </a:lnSpc>
            </a:pPr>
            <a:r>
              <a:rPr lang="fa-IR" sz="2100" b="1" smtClean="0">
                <a:cs typeface="B Nazanin" pitchFamily="2" charset="-78"/>
              </a:rPr>
              <a:t>عضويت در انجمن هاي علمي/ مطالعه خبر نامه ها</a:t>
            </a:r>
          </a:p>
          <a:p>
            <a:pPr algn="r" rtl="1" eaLnBrk="1" hangingPunct="1">
              <a:lnSpc>
                <a:spcPct val="90000"/>
              </a:lnSpc>
            </a:pPr>
            <a:r>
              <a:rPr lang="fa-IR" sz="2100" b="1" smtClean="0">
                <a:cs typeface="B Nazanin" pitchFamily="2" charset="-78"/>
              </a:rPr>
              <a:t>حضور در جلسات سخنراني، نمايشگاه هاي علمي، كارگاه هاي تخصصي، و گفتگو با صاحبنظران</a:t>
            </a:r>
          </a:p>
          <a:p>
            <a:pPr algn="r" rtl="1" eaLnBrk="1" hangingPunct="1">
              <a:lnSpc>
                <a:spcPct val="90000"/>
              </a:lnSpc>
            </a:pPr>
            <a:r>
              <a:rPr lang="fa-IR" sz="2100" b="1" smtClean="0">
                <a:cs typeface="B Nazanin" pitchFamily="2" charset="-78"/>
              </a:rPr>
              <a:t>ارائه نتايج تحقيقات قبلي خود در مجامع علمي</a:t>
            </a:r>
          </a:p>
          <a:p>
            <a:pPr algn="r" rtl="1" eaLnBrk="1" hangingPunct="1">
              <a:lnSpc>
                <a:spcPct val="90000"/>
              </a:lnSpc>
            </a:pPr>
            <a:r>
              <a:rPr lang="fa-IR" sz="2100" b="1" smtClean="0">
                <a:cs typeface="B Nazanin" pitchFamily="2" charset="-78"/>
              </a:rPr>
              <a:t> آشنايي با افراد مرتبط با موضوع مورد علاقه تحقيق خود و شناساندن خودتان به آنها</a:t>
            </a:r>
          </a:p>
          <a:p>
            <a:pPr algn="r" rtl="1" eaLnBrk="1" hangingPunct="1">
              <a:lnSpc>
                <a:spcPct val="90000"/>
              </a:lnSpc>
            </a:pPr>
            <a:r>
              <a:rPr lang="fa-IR" sz="2100" b="1" smtClean="0">
                <a:cs typeface="B Nazanin" pitchFamily="2" charset="-78"/>
              </a:rPr>
              <a:t> حضور در جلسات دفاعيه پايان نامه ها و جلسات ارائه گزارش تحقيقاتي</a:t>
            </a:r>
          </a:p>
          <a:p>
            <a:pPr algn="r" rtl="1" eaLnBrk="1" hangingPunct="1">
              <a:lnSpc>
                <a:spcPct val="90000"/>
              </a:lnSpc>
            </a:pPr>
            <a:r>
              <a:rPr lang="fa-IR" sz="2100" b="1" smtClean="0">
                <a:cs typeface="B Nazanin" pitchFamily="2" charset="-78"/>
              </a:rPr>
              <a:t>مرور مجلات علمي جديد و شركت در ژورنال كلاب ها</a:t>
            </a:r>
          </a:p>
          <a:p>
            <a:pPr algn="r" rtl="1" eaLnBrk="1" hangingPunct="1">
              <a:lnSpc>
                <a:spcPct val="90000"/>
              </a:lnSpc>
            </a:pPr>
            <a:r>
              <a:rPr lang="fa-IR" sz="2100" b="1" smtClean="0">
                <a:cs typeface="B Nazanin" pitchFamily="2" charset="-78"/>
              </a:rPr>
              <a:t>مكاتبه با نويسندگان مقالات ذي ربط و كسب اطلاعات از آنان</a:t>
            </a:r>
          </a:p>
          <a:p>
            <a:pPr algn="r" rtl="1" eaLnBrk="1" hangingPunct="1">
              <a:lnSpc>
                <a:spcPct val="90000"/>
              </a:lnSpc>
            </a:pPr>
            <a:r>
              <a:rPr lang="fa-IR" sz="2100" b="1" smtClean="0">
                <a:cs typeface="B Nazanin" pitchFamily="2" charset="-78"/>
              </a:rPr>
              <a:t>توجه به اطلاعيه ها و اخبار علمي جديد</a:t>
            </a:r>
          </a:p>
          <a:p>
            <a:pPr algn="r" rtl="1" eaLnBrk="1" hangingPunct="1">
              <a:lnSpc>
                <a:spcPct val="90000"/>
              </a:lnSpc>
            </a:pPr>
            <a:r>
              <a:rPr lang="fa-IR" sz="2100" b="1" smtClean="0">
                <a:cs typeface="B Nazanin" pitchFamily="2" charset="-78"/>
              </a:rPr>
              <a:t> مراجعه به فهرست اولويت هاي تحقيقاتي منتشر شده سازمان هاي مختلف</a:t>
            </a:r>
          </a:p>
          <a:p>
            <a:pPr algn="r" rtl="1" eaLnBrk="1" hangingPunct="1">
              <a:lnSpc>
                <a:spcPct val="90000"/>
              </a:lnSpc>
            </a:pPr>
            <a:r>
              <a:rPr lang="fa-IR" sz="2100" b="1" smtClean="0">
                <a:cs typeface="B Nazanin" pitchFamily="2" charset="-78"/>
              </a:rPr>
              <a:t>استفاده مناسب از اينترنت، </a:t>
            </a:r>
            <a:r>
              <a:rPr lang="en-US" sz="2100" b="1" smtClean="0">
                <a:cs typeface="B Nazanin" pitchFamily="2" charset="-78"/>
              </a:rPr>
              <a:t>Mailbase</a:t>
            </a:r>
            <a:r>
              <a:rPr lang="fa-IR" sz="2100" b="1" smtClean="0">
                <a:cs typeface="B Nazanin" pitchFamily="2" charset="-78"/>
              </a:rPr>
              <a:t> و مانند اينها</a:t>
            </a:r>
            <a:endParaRPr lang="en-US" sz="2100" b="1" smtClean="0">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20</a:t>
            </a:fld>
            <a:endParaRPr lang="en-US" dirty="0"/>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additive="base">
                                        <p:cTn id="49"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891">
                                            <p:txEl>
                                              <p:pRg st="8" end="8"/>
                                            </p:txEl>
                                          </p:spTgt>
                                        </p:tgtEl>
                                        <p:attrNameLst>
                                          <p:attrName>style.visibility</p:attrName>
                                        </p:attrNameLst>
                                      </p:cBhvr>
                                      <p:to>
                                        <p:strVal val="visible"/>
                                      </p:to>
                                    </p:set>
                                    <p:anim calcmode="lin" valueType="num">
                                      <p:cBhvr additive="base">
                                        <p:cTn id="55"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additive="base">
                                        <p:cTn id="61"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97213" y="928688"/>
            <a:ext cx="3491011" cy="854075"/>
          </a:xfrm>
          <a:prstGeom prst="rect">
            <a:avLst/>
          </a:prstGeom>
          <a:noFill/>
          <a:ln w="9525" algn="ctr">
            <a:noFill/>
            <a:miter lim="800000"/>
            <a:headEnd/>
            <a:tailEnd/>
          </a:ln>
        </p:spPr>
        <p:txBody>
          <a:bodyPr wrap="square">
            <a:spAutoFit/>
          </a:bodyPr>
          <a:lstStyle/>
          <a:p>
            <a:pPr algn="ctr" rtl="1">
              <a:spcBef>
                <a:spcPct val="50000"/>
              </a:spcBef>
            </a:pPr>
            <a:r>
              <a:rPr lang="fa-IR" sz="5000" b="1" dirty="0" smtClean="0">
                <a:solidFill>
                  <a:srgbClr val="333399"/>
                </a:solidFill>
                <a:cs typeface="Zar" pitchFamily="2" charset="-78"/>
              </a:rPr>
              <a:t>موضوع </a:t>
            </a:r>
            <a:r>
              <a:rPr lang="fa-IR" sz="5000" b="1" dirty="0">
                <a:solidFill>
                  <a:srgbClr val="333399"/>
                </a:solidFill>
                <a:cs typeface="Zar" pitchFamily="2" charset="-78"/>
              </a:rPr>
              <a:t>تحقيق</a:t>
            </a:r>
            <a:endParaRPr lang="en-US" sz="5000" b="1" dirty="0">
              <a:solidFill>
                <a:srgbClr val="333399"/>
              </a:solidFill>
              <a:cs typeface="Zar" pitchFamily="2" charset="-78"/>
            </a:endParaRPr>
          </a:p>
        </p:txBody>
      </p:sp>
      <p:sp>
        <p:nvSpPr>
          <p:cNvPr id="15363" name="Text Box 5"/>
          <p:cNvSpPr txBox="1">
            <a:spLocks noChangeArrowheads="1"/>
          </p:cNvSpPr>
          <p:nvPr/>
        </p:nvSpPr>
        <p:spPr bwMode="auto">
          <a:xfrm>
            <a:off x="865188" y="2073275"/>
            <a:ext cx="7416800" cy="3844925"/>
          </a:xfrm>
          <a:prstGeom prst="rect">
            <a:avLst/>
          </a:prstGeom>
          <a:noFill/>
          <a:ln w="9525" algn="ctr">
            <a:noFill/>
            <a:miter lim="800000"/>
            <a:headEnd/>
            <a:tailEnd/>
          </a:ln>
        </p:spPr>
        <p:txBody>
          <a:bodyPr>
            <a:spAutoFit/>
          </a:bodyPr>
          <a:lstStyle/>
          <a:p>
            <a:pPr indent="549275" algn="justLow" rtl="1">
              <a:lnSpc>
                <a:spcPct val="120000"/>
              </a:lnSpc>
              <a:spcBef>
                <a:spcPct val="100000"/>
              </a:spcBef>
              <a:buFont typeface="Arial" pitchFamily="34" charset="0"/>
              <a:buChar char="•"/>
            </a:pPr>
            <a:r>
              <a:rPr lang="fa-IR" sz="3000" b="1" dirty="0">
                <a:cs typeface="Mitra" pitchFamily="2" charset="-78"/>
              </a:rPr>
              <a:t>عبارتست از يك جمله استفهامي كه رابطه موجود بين دو يا چند متغير را مورد بررسي قرار مي دهد و پاسخ اين پرسش چيزي است كه در تحقيق مورد جستجو است. </a:t>
            </a:r>
          </a:p>
          <a:p>
            <a:pPr indent="549275" algn="justLow" rtl="1">
              <a:lnSpc>
                <a:spcPct val="120000"/>
              </a:lnSpc>
              <a:spcBef>
                <a:spcPct val="100000"/>
              </a:spcBef>
              <a:buFont typeface="Arial" pitchFamily="34" charset="0"/>
              <a:buChar char="•"/>
            </a:pPr>
            <a:r>
              <a:rPr lang="fa-IR" sz="3000" b="1" dirty="0">
                <a:cs typeface="Mitra" pitchFamily="2" charset="-78"/>
              </a:rPr>
              <a:t>اگر يك مسئله علمي باشد، همواره شامل دو يا چند متغير خواهد بود.</a:t>
            </a:r>
            <a:endParaRPr lang="en-US" sz="3000" b="1" dirty="0">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21</a:t>
            </a:fld>
            <a:endParaRPr lang="en-US"/>
          </a:p>
        </p:txBody>
      </p:sp>
      <p:sp>
        <p:nvSpPr>
          <p:cNvPr id="7" name="Footer Placeholder 3"/>
          <p:cNvSpPr>
            <a:spLocks noGrp="1"/>
          </p:cNvSpPr>
          <p:nvPr>
            <p:ph type="ftr" sz="quarter" idx="11"/>
          </p:nvPr>
        </p:nvSpPr>
        <p:spPr>
          <a:xfrm>
            <a:off x="2667000" y="6376243"/>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6084168" y="6237312"/>
            <a:ext cx="2895600" cy="476250"/>
          </a:xfrm>
          <a:noFill/>
        </p:spPr>
        <p:txBody>
          <a:bodyPr/>
          <a:lstStyle/>
          <a:p>
            <a:fld id="{49C0A79E-310A-4655-A0AF-423E7DC0F7F3}" type="slidenum">
              <a:rPr lang="ar-SA" smtClean="0"/>
              <a:pPr/>
              <a:t>22</a:t>
            </a:fld>
            <a:endParaRPr lang="en-US" dirty="0" smtClean="0"/>
          </a:p>
        </p:txBody>
      </p:sp>
      <p:sp>
        <p:nvSpPr>
          <p:cNvPr id="313346" name="Rectangle 2"/>
          <p:cNvSpPr>
            <a:spLocks noChangeArrowheads="1"/>
          </p:cNvSpPr>
          <p:nvPr/>
        </p:nvSpPr>
        <p:spPr bwMode="auto">
          <a:xfrm>
            <a:off x="468313" y="1643063"/>
            <a:ext cx="7848600" cy="3785652"/>
          </a:xfrm>
          <a:prstGeom prst="rect">
            <a:avLst/>
          </a:prstGeom>
          <a:noFill/>
          <a:ln w="9525">
            <a:noFill/>
            <a:miter lim="800000"/>
            <a:headEnd/>
            <a:tailEnd/>
          </a:ln>
        </p:spPr>
        <p:txBody>
          <a:bodyPr>
            <a:spAutoFit/>
          </a:bodyPr>
          <a:lstStyle/>
          <a:p>
            <a:pPr marL="457200" indent="-457200" algn="just" rtl="1">
              <a:spcBef>
                <a:spcPct val="50000"/>
              </a:spcBef>
              <a:buFont typeface="Wingdings" pitchFamily="2" charset="2"/>
              <a:buChar char="ü"/>
            </a:pPr>
            <a:r>
              <a:rPr lang="ar-SA" sz="1600" dirty="0">
                <a:latin typeface="Minstrel" pitchFamily="2" charset="0"/>
              </a:rPr>
              <a:t> </a:t>
            </a:r>
            <a:r>
              <a:rPr lang="ar-SA" sz="2400" b="1" dirty="0">
                <a:cs typeface="Mitra" pitchFamily="2" charset="-78"/>
              </a:rPr>
              <a:t>آيا </a:t>
            </a:r>
            <a:r>
              <a:rPr lang="fa-IR" sz="2400" b="1" dirty="0" smtClean="0">
                <a:cs typeface="Mitra" pitchFamily="2" charset="-78"/>
              </a:rPr>
              <a:t>موضوع </a:t>
            </a:r>
            <a:r>
              <a:rPr lang="ar-SA" sz="2400" b="1" dirty="0" smtClean="0">
                <a:cs typeface="Mitra" pitchFamily="2" charset="-78"/>
              </a:rPr>
              <a:t>تحقيق </a:t>
            </a:r>
            <a:r>
              <a:rPr lang="ar-SA" sz="2400" b="1" dirty="0">
                <a:cs typeface="Mitra" pitchFamily="2" charset="-78"/>
              </a:rPr>
              <a:t>به روز (جديد) است ؟ </a:t>
            </a:r>
            <a:endParaRPr lang="fa-IR" sz="2400" b="1" dirty="0">
              <a:cs typeface="Mitra" pitchFamily="2" charset="-78"/>
            </a:endParaRPr>
          </a:p>
          <a:p>
            <a:pPr marL="457200" indent="-457200" algn="just" rtl="1">
              <a:spcBef>
                <a:spcPct val="50000"/>
              </a:spcBef>
              <a:buFont typeface="Wingdings" pitchFamily="2" charset="2"/>
              <a:buChar char="ü"/>
            </a:pPr>
            <a:r>
              <a:rPr lang="fa-IR" sz="2400" b="1" dirty="0">
                <a:cs typeface="Mitra" pitchFamily="2" charset="-78"/>
              </a:rPr>
              <a:t> </a:t>
            </a:r>
            <a:r>
              <a:rPr lang="ar-SA" sz="2400" b="1" dirty="0">
                <a:cs typeface="Mitra" pitchFamily="2" charset="-78"/>
              </a:rPr>
              <a:t>آيا موضوع تحقيق رابطه بين پديده ها را مورد بررسي قرار مي‌دهد؟ </a:t>
            </a:r>
          </a:p>
          <a:p>
            <a:pPr marL="457200" indent="-457200" algn="just" rtl="1">
              <a:spcBef>
                <a:spcPct val="50000"/>
              </a:spcBef>
              <a:buFont typeface="Wingdings" pitchFamily="2" charset="2"/>
              <a:buChar char="ü"/>
            </a:pPr>
            <a:r>
              <a:rPr lang="ar-SA" sz="2400" b="1" dirty="0">
                <a:cs typeface="Mitra" pitchFamily="2" charset="-78"/>
              </a:rPr>
              <a:t>آيا موضوع تحقيق روشن و ‌صريح بيان شده است ؟ </a:t>
            </a:r>
          </a:p>
          <a:p>
            <a:pPr marL="457200" indent="-457200" algn="just" rtl="1">
              <a:spcBef>
                <a:spcPct val="50000"/>
              </a:spcBef>
              <a:buFont typeface="Wingdings" pitchFamily="2" charset="2"/>
              <a:buChar char="ü"/>
            </a:pPr>
            <a:r>
              <a:rPr lang="ar-SA" sz="2400" b="1" dirty="0">
                <a:cs typeface="Mitra" pitchFamily="2" charset="-78"/>
              </a:rPr>
              <a:t> آيا دامنه موضوع تحقيق محدود شده است ؟ </a:t>
            </a:r>
          </a:p>
          <a:p>
            <a:pPr marL="457200" indent="-457200" algn="just" rtl="1">
              <a:spcBef>
                <a:spcPct val="50000"/>
              </a:spcBef>
              <a:buFont typeface="Wingdings" pitchFamily="2" charset="2"/>
              <a:buChar char="ü"/>
            </a:pPr>
            <a:r>
              <a:rPr lang="ar-SA" sz="2400" b="1" dirty="0">
                <a:cs typeface="Mitra" pitchFamily="2" charset="-78"/>
              </a:rPr>
              <a:t> آيا براي تحقيق منابع مالي لازم در اختيار است ؟ </a:t>
            </a:r>
          </a:p>
          <a:p>
            <a:pPr marL="457200" indent="-457200" algn="just" rtl="1">
              <a:spcBef>
                <a:spcPct val="50000"/>
              </a:spcBef>
              <a:buFont typeface="Wingdings" pitchFamily="2" charset="2"/>
              <a:buChar char="ü"/>
            </a:pPr>
            <a:r>
              <a:rPr lang="ar-SA" sz="2400" b="1" dirty="0">
                <a:cs typeface="Mitra" pitchFamily="2" charset="-78"/>
              </a:rPr>
              <a:t> آيا امكانات پرسنلي، زماني، تجهيزاتي لازم براي تحقيق وجود دارد؟ </a:t>
            </a:r>
            <a:endParaRPr lang="fa-IR" sz="2400" b="1" dirty="0">
              <a:cs typeface="Mitra" pitchFamily="2" charset="-78"/>
            </a:endParaRPr>
          </a:p>
          <a:p>
            <a:pPr marL="457200" indent="-457200" algn="just" rtl="1">
              <a:spcBef>
                <a:spcPct val="50000"/>
              </a:spcBef>
              <a:buFont typeface="Wingdings" pitchFamily="2" charset="2"/>
              <a:buChar char="ü"/>
            </a:pPr>
            <a:r>
              <a:rPr lang="fa-IR" sz="2400" b="1" dirty="0">
                <a:cs typeface="Mitra" pitchFamily="2" charset="-78"/>
              </a:rPr>
              <a:t> </a:t>
            </a:r>
            <a:r>
              <a:rPr lang="ar-SA" sz="2400" b="1" dirty="0">
                <a:cs typeface="Mitra" pitchFamily="2" charset="-78"/>
              </a:rPr>
              <a:t>آيا محقق اساساً شهامت انجام تحقيق را دارد؟ </a:t>
            </a:r>
          </a:p>
        </p:txBody>
      </p:sp>
      <p:sp>
        <p:nvSpPr>
          <p:cNvPr id="313347" name="Rectangle 3"/>
          <p:cNvSpPr>
            <a:spLocks noChangeArrowheads="1"/>
          </p:cNvSpPr>
          <p:nvPr/>
        </p:nvSpPr>
        <p:spPr bwMode="auto">
          <a:xfrm>
            <a:off x="2339752" y="692696"/>
            <a:ext cx="4800600" cy="701675"/>
          </a:xfrm>
          <a:prstGeom prst="rect">
            <a:avLst/>
          </a:prstGeom>
          <a:noFill/>
          <a:ln w="9525">
            <a:noFill/>
            <a:miter lim="800000"/>
            <a:headEnd/>
            <a:tailEnd/>
          </a:ln>
        </p:spPr>
        <p:txBody>
          <a:bodyPr>
            <a:spAutoFit/>
          </a:bodyPr>
          <a:lstStyle/>
          <a:p>
            <a:pPr algn="ctr" rtl="1"/>
            <a:r>
              <a:rPr lang="ar-SA" sz="4000" b="1" dirty="0">
                <a:solidFill>
                  <a:srgbClr val="002060"/>
                </a:solidFill>
                <a:latin typeface="Times New Roman" pitchFamily="18" charset="0"/>
                <a:cs typeface="Zar" panose="00000400000000000000" pitchFamily="2" charset="-78"/>
              </a:rPr>
              <a:t>ارزشيابي </a:t>
            </a:r>
            <a:r>
              <a:rPr lang="fa-IR" sz="4000" b="1" dirty="0" smtClean="0">
                <a:solidFill>
                  <a:srgbClr val="002060"/>
                </a:solidFill>
                <a:latin typeface="Times New Roman" pitchFamily="18" charset="0"/>
                <a:cs typeface="Zar" panose="00000400000000000000" pitchFamily="2" charset="-78"/>
              </a:rPr>
              <a:t>موضوع</a:t>
            </a:r>
            <a:r>
              <a:rPr lang="ar-SA" sz="4000" b="1" dirty="0" smtClean="0">
                <a:solidFill>
                  <a:srgbClr val="002060"/>
                </a:solidFill>
                <a:latin typeface="Times New Roman" pitchFamily="18" charset="0"/>
                <a:cs typeface="Zar" panose="00000400000000000000" pitchFamily="2" charset="-78"/>
              </a:rPr>
              <a:t> </a:t>
            </a:r>
            <a:r>
              <a:rPr lang="ar-SA" sz="4000" b="1" dirty="0">
                <a:solidFill>
                  <a:srgbClr val="002060"/>
                </a:solidFill>
                <a:latin typeface="Times New Roman" pitchFamily="18" charset="0"/>
                <a:cs typeface="Zar" panose="00000400000000000000" pitchFamily="2" charset="-78"/>
              </a:rPr>
              <a:t>تحقيق </a:t>
            </a:r>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3347"/>
                                        </p:tgtEl>
                                        <p:attrNameLst>
                                          <p:attrName>style.visibility</p:attrName>
                                        </p:attrNameLst>
                                      </p:cBhvr>
                                      <p:to>
                                        <p:strVal val="visible"/>
                                      </p:to>
                                    </p:set>
                                    <p:anim calcmode="lin" valueType="num">
                                      <p:cBhvr>
                                        <p:cTn id="7" dur="500" fill="hold"/>
                                        <p:tgtEl>
                                          <p:spTgt spid="313347"/>
                                        </p:tgtEl>
                                        <p:attrNameLst>
                                          <p:attrName>ppt_w</p:attrName>
                                        </p:attrNameLst>
                                      </p:cBhvr>
                                      <p:tavLst>
                                        <p:tav tm="0">
                                          <p:val>
                                            <p:fltVal val="0"/>
                                          </p:val>
                                        </p:tav>
                                        <p:tav tm="100000">
                                          <p:val>
                                            <p:strVal val="#ppt_w"/>
                                          </p:val>
                                        </p:tav>
                                      </p:tavLst>
                                    </p:anim>
                                    <p:anim calcmode="lin" valueType="num">
                                      <p:cBhvr>
                                        <p:cTn id="8" dur="500" fill="hold"/>
                                        <p:tgtEl>
                                          <p:spTgt spid="3133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13346">
                                            <p:txEl>
                                              <p:pRg st="0" end="0"/>
                                            </p:txEl>
                                          </p:spTgt>
                                        </p:tgtEl>
                                        <p:attrNameLst>
                                          <p:attrName>style.visibility</p:attrName>
                                        </p:attrNameLst>
                                      </p:cBhvr>
                                      <p:to>
                                        <p:strVal val="visible"/>
                                      </p:to>
                                    </p:set>
                                    <p:animEffect transition="in" filter="wipe(up)">
                                      <p:cBhvr>
                                        <p:cTn id="13" dur="500"/>
                                        <p:tgtEl>
                                          <p:spTgt spid="3133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13346">
                                            <p:txEl>
                                              <p:pRg st="1" end="1"/>
                                            </p:txEl>
                                          </p:spTgt>
                                        </p:tgtEl>
                                        <p:attrNameLst>
                                          <p:attrName>style.visibility</p:attrName>
                                        </p:attrNameLst>
                                      </p:cBhvr>
                                      <p:to>
                                        <p:strVal val="visible"/>
                                      </p:to>
                                    </p:set>
                                    <p:animEffect transition="in" filter="wipe(up)">
                                      <p:cBhvr>
                                        <p:cTn id="18" dur="500"/>
                                        <p:tgtEl>
                                          <p:spTgt spid="3133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13346">
                                            <p:txEl>
                                              <p:pRg st="2" end="2"/>
                                            </p:txEl>
                                          </p:spTgt>
                                        </p:tgtEl>
                                        <p:attrNameLst>
                                          <p:attrName>style.visibility</p:attrName>
                                        </p:attrNameLst>
                                      </p:cBhvr>
                                      <p:to>
                                        <p:strVal val="visible"/>
                                      </p:to>
                                    </p:set>
                                    <p:animEffect transition="in" filter="wipe(up)">
                                      <p:cBhvr>
                                        <p:cTn id="23" dur="500"/>
                                        <p:tgtEl>
                                          <p:spTgt spid="31334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3346">
                                            <p:txEl>
                                              <p:pRg st="3" end="3"/>
                                            </p:txEl>
                                          </p:spTgt>
                                        </p:tgtEl>
                                        <p:attrNameLst>
                                          <p:attrName>style.visibility</p:attrName>
                                        </p:attrNameLst>
                                      </p:cBhvr>
                                      <p:to>
                                        <p:strVal val="visible"/>
                                      </p:to>
                                    </p:set>
                                    <p:animEffect transition="in" filter="wipe(up)">
                                      <p:cBhvr>
                                        <p:cTn id="28" dur="500"/>
                                        <p:tgtEl>
                                          <p:spTgt spid="31334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3346">
                                            <p:txEl>
                                              <p:pRg st="4" end="4"/>
                                            </p:txEl>
                                          </p:spTgt>
                                        </p:tgtEl>
                                        <p:attrNameLst>
                                          <p:attrName>style.visibility</p:attrName>
                                        </p:attrNameLst>
                                      </p:cBhvr>
                                      <p:to>
                                        <p:strVal val="visible"/>
                                      </p:to>
                                    </p:set>
                                    <p:animEffect transition="in" filter="wipe(up)">
                                      <p:cBhvr>
                                        <p:cTn id="33" dur="500"/>
                                        <p:tgtEl>
                                          <p:spTgt spid="31334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13346">
                                            <p:txEl>
                                              <p:pRg st="5" end="5"/>
                                            </p:txEl>
                                          </p:spTgt>
                                        </p:tgtEl>
                                        <p:attrNameLst>
                                          <p:attrName>style.visibility</p:attrName>
                                        </p:attrNameLst>
                                      </p:cBhvr>
                                      <p:to>
                                        <p:strVal val="visible"/>
                                      </p:to>
                                    </p:set>
                                    <p:animEffect transition="in" filter="wipe(up)">
                                      <p:cBhvr>
                                        <p:cTn id="38" dur="500"/>
                                        <p:tgtEl>
                                          <p:spTgt spid="31334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3346">
                                            <p:txEl>
                                              <p:pRg st="6" end="6"/>
                                            </p:txEl>
                                          </p:spTgt>
                                        </p:tgtEl>
                                        <p:attrNameLst>
                                          <p:attrName>style.visibility</p:attrName>
                                        </p:attrNameLst>
                                      </p:cBhvr>
                                      <p:to>
                                        <p:strVal val="visible"/>
                                      </p:to>
                                    </p:set>
                                    <p:animEffect transition="in" filter="wipe(up)">
                                      <p:cBhvr>
                                        <p:cTn id="43" dur="500"/>
                                        <p:tgtEl>
                                          <p:spTgt spid="3133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autoUpdateAnimBg="0"/>
      <p:bldP spid="31334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6084168" y="6237312"/>
            <a:ext cx="2895600" cy="476250"/>
          </a:xfrm>
          <a:noFill/>
        </p:spPr>
        <p:txBody>
          <a:bodyPr/>
          <a:lstStyle/>
          <a:p>
            <a:pPr algn="ctr"/>
            <a:fld id="{84085188-75E5-43F7-A3DC-ADB6E6B2C17E}" type="slidenum">
              <a:rPr lang="ar-SA" smtClean="0"/>
              <a:pPr algn="ctr"/>
              <a:t>23</a:t>
            </a:fld>
            <a:endParaRPr lang="en-US" dirty="0" smtClean="0"/>
          </a:p>
        </p:txBody>
      </p:sp>
      <p:sp>
        <p:nvSpPr>
          <p:cNvPr id="314370" name="Rectangle 2"/>
          <p:cNvSpPr>
            <a:spLocks noChangeArrowheads="1"/>
          </p:cNvSpPr>
          <p:nvPr/>
        </p:nvSpPr>
        <p:spPr bwMode="auto">
          <a:xfrm>
            <a:off x="826269" y="1556792"/>
            <a:ext cx="7850187" cy="4154984"/>
          </a:xfrm>
          <a:prstGeom prst="rect">
            <a:avLst/>
          </a:prstGeom>
          <a:noFill/>
          <a:ln w="9525">
            <a:noFill/>
            <a:miter lim="800000"/>
            <a:headEnd/>
            <a:tailEnd/>
          </a:ln>
        </p:spPr>
        <p:txBody>
          <a:bodyPr>
            <a:spAutoFit/>
          </a:bodyPr>
          <a:lstStyle/>
          <a:p>
            <a:pPr marL="457200" indent="-457200" algn="just" rtl="1">
              <a:spcBef>
                <a:spcPct val="50000"/>
              </a:spcBef>
              <a:buFont typeface="Wingdings" pitchFamily="2" charset="2"/>
              <a:buChar char="ü"/>
            </a:pPr>
            <a:r>
              <a:rPr lang="ar-SA" sz="2400" dirty="0">
                <a:latin typeface="Times New Roman" pitchFamily="18" charset="0"/>
                <a:cs typeface="Mitra" panose="00000400000000000000" pitchFamily="2" charset="-78"/>
              </a:rPr>
              <a:t> آيا موضوع از اهميت و ارزش لازم براي مطالعه برخوردار است ؟ </a:t>
            </a:r>
          </a:p>
          <a:p>
            <a:pPr marL="457200" indent="-457200" algn="just" rtl="1">
              <a:spcBef>
                <a:spcPct val="50000"/>
              </a:spcBef>
              <a:buFont typeface="Wingdings" pitchFamily="2" charset="2"/>
              <a:buChar char="ü"/>
            </a:pPr>
            <a:r>
              <a:rPr lang="fa-IR" sz="2400" dirty="0">
                <a:latin typeface="Times New Roman" pitchFamily="18" charset="0"/>
                <a:cs typeface="Mitra" panose="00000400000000000000" pitchFamily="2" charset="-78"/>
              </a:rPr>
              <a:t> </a:t>
            </a:r>
            <a:r>
              <a:rPr lang="ar-SA" sz="2400" dirty="0">
                <a:latin typeface="Verdana" pitchFamily="34" charset="0"/>
                <a:cs typeface="Mitra" panose="00000400000000000000" pitchFamily="2" charset="-78"/>
              </a:rPr>
              <a:t>آيا موضوع با علائق و تمايلات محقق همخواني دارد؟</a:t>
            </a:r>
            <a:endParaRPr lang="ar-SA" sz="2400" dirty="0">
              <a:latin typeface="Times New Roman" pitchFamily="18" charset="0"/>
              <a:cs typeface="Mitra" pitchFamily="2" charset="-78"/>
            </a:endParaRPr>
          </a:p>
          <a:p>
            <a:pPr marL="457200" indent="-457200" algn="just" rtl="1">
              <a:spcBef>
                <a:spcPct val="50000"/>
              </a:spcBef>
              <a:buFont typeface="Wingdings" pitchFamily="2" charset="2"/>
              <a:buChar char="ü"/>
            </a:pPr>
            <a:r>
              <a:rPr lang="ar-SA" sz="2400" dirty="0">
                <a:latin typeface="Times New Roman" pitchFamily="18" charset="0"/>
                <a:cs typeface="Mitra" pitchFamily="2" charset="-78"/>
              </a:rPr>
              <a:t> آيا انجام تحقيق با توجه به روشهاي علمي تحقيق امكانپذير است؟ </a:t>
            </a:r>
          </a:p>
          <a:p>
            <a:pPr marL="457200" indent="-457200" algn="just" rtl="1">
              <a:spcBef>
                <a:spcPct val="50000"/>
              </a:spcBef>
              <a:buFont typeface="Wingdings" pitchFamily="2" charset="2"/>
              <a:buChar char="ü"/>
            </a:pPr>
            <a:r>
              <a:rPr lang="ar-SA" sz="2400" dirty="0">
                <a:latin typeface="Times New Roman" pitchFamily="18" charset="0"/>
                <a:cs typeface="Mitra" pitchFamily="2" charset="-78"/>
              </a:rPr>
              <a:t>آيا يافته‌هاي تحقيق نياز خاصي را برطرف مي‌كند؟ </a:t>
            </a:r>
          </a:p>
          <a:p>
            <a:pPr marL="457200" indent="-457200" algn="just" rtl="1">
              <a:spcBef>
                <a:spcPct val="50000"/>
              </a:spcBef>
              <a:buFont typeface="Wingdings" pitchFamily="2" charset="2"/>
              <a:buChar char="ü"/>
            </a:pPr>
            <a:r>
              <a:rPr lang="ar-SA" sz="2400" dirty="0">
                <a:latin typeface="Times New Roman" pitchFamily="18" charset="0"/>
                <a:cs typeface="Mitra" pitchFamily="2" charset="-78"/>
              </a:rPr>
              <a:t> آيا موضوع تحقيق مسائل اخلاقي و حيثيتي توليد نمي‌كند؟ </a:t>
            </a:r>
          </a:p>
          <a:p>
            <a:pPr marL="457200" indent="-457200" algn="just" rtl="1">
              <a:spcBef>
                <a:spcPct val="50000"/>
              </a:spcBef>
              <a:buFont typeface="Wingdings" pitchFamily="2" charset="2"/>
              <a:buChar char="ü"/>
            </a:pPr>
            <a:r>
              <a:rPr lang="ar-SA" sz="2400" dirty="0">
                <a:latin typeface="Times New Roman" pitchFamily="18" charset="0"/>
                <a:cs typeface="Mitra" pitchFamily="2" charset="-78"/>
              </a:rPr>
              <a:t> آيا اطلاعات لازم براي انجام تحقيق در دسترس هست يا مي‌توان توليد كرد؟ </a:t>
            </a:r>
          </a:p>
          <a:p>
            <a:pPr marL="457200" indent="-457200" algn="just" rtl="1">
              <a:spcBef>
                <a:spcPct val="50000"/>
              </a:spcBef>
              <a:buFont typeface="Wingdings" pitchFamily="2" charset="2"/>
              <a:buChar char="ü"/>
            </a:pPr>
            <a:r>
              <a:rPr lang="ar-SA" sz="2400" dirty="0">
                <a:latin typeface="Times New Roman" pitchFamily="18" charset="0"/>
                <a:cs typeface="Mitra" pitchFamily="2" charset="-78"/>
              </a:rPr>
              <a:t>آيا روشها ، وسائل و ابزارهاي لازم با روايي</a:t>
            </a:r>
            <a:r>
              <a:rPr lang="en-US" sz="2400" dirty="0">
                <a:latin typeface="Times New Roman" pitchFamily="18" charset="0"/>
                <a:cs typeface="Mitra" panose="00000400000000000000" pitchFamily="2" charset="-78"/>
              </a:rPr>
              <a:t>) </a:t>
            </a:r>
            <a:r>
              <a:rPr lang="ar-SA" sz="2400" dirty="0">
                <a:latin typeface="Times New Roman" pitchFamily="18" charset="0"/>
                <a:cs typeface="Mitra" panose="00000400000000000000" pitchFamily="2" charset="-78"/>
              </a:rPr>
              <a:t> </a:t>
            </a:r>
            <a:r>
              <a:rPr lang="en-US" sz="2400" dirty="0">
                <a:latin typeface="Times New Roman" pitchFamily="18" charset="0"/>
                <a:cs typeface="Mitra" panose="00000400000000000000" pitchFamily="2" charset="-78"/>
              </a:rPr>
              <a:t>(Validity</a:t>
            </a:r>
            <a:r>
              <a:rPr lang="ar-SA" sz="2400" dirty="0">
                <a:latin typeface="Times New Roman" pitchFamily="18" charset="0"/>
                <a:cs typeface="Mitra" panose="00000400000000000000" pitchFamily="2" charset="-78"/>
              </a:rPr>
              <a:t>و پايايي </a:t>
            </a:r>
            <a:r>
              <a:rPr lang="en-US" sz="2400" dirty="0">
                <a:latin typeface="Times New Roman" pitchFamily="18" charset="0"/>
                <a:cs typeface="Mitra" panose="00000400000000000000" pitchFamily="2" charset="-78"/>
              </a:rPr>
              <a:t>(Reliability)</a:t>
            </a:r>
            <a:r>
              <a:rPr lang="ar-SA" sz="2400" dirty="0">
                <a:latin typeface="Times New Roman" pitchFamily="18" charset="0"/>
                <a:cs typeface="Mitra" panose="00000400000000000000" pitchFamily="2" charset="-78"/>
              </a:rPr>
              <a:t>كافي در اختيار محقق هست؟ </a:t>
            </a:r>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wipe(up)">
                                      <p:cBhvr>
                                        <p:cTn id="7" dur="500"/>
                                        <p:tgtEl>
                                          <p:spTgt spid="314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4370">
                                            <p:txEl>
                                              <p:pRg st="1" end="1"/>
                                            </p:txEl>
                                          </p:spTgt>
                                        </p:tgtEl>
                                        <p:attrNameLst>
                                          <p:attrName>style.visibility</p:attrName>
                                        </p:attrNameLst>
                                      </p:cBhvr>
                                      <p:to>
                                        <p:strVal val="visible"/>
                                      </p:to>
                                    </p:set>
                                    <p:animEffect transition="in" filter="wipe(up)">
                                      <p:cBhvr>
                                        <p:cTn id="12" dur="500"/>
                                        <p:tgtEl>
                                          <p:spTgt spid="314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14370">
                                            <p:txEl>
                                              <p:pRg st="2" end="2"/>
                                            </p:txEl>
                                          </p:spTgt>
                                        </p:tgtEl>
                                        <p:attrNameLst>
                                          <p:attrName>style.visibility</p:attrName>
                                        </p:attrNameLst>
                                      </p:cBhvr>
                                      <p:to>
                                        <p:strVal val="visible"/>
                                      </p:to>
                                    </p:set>
                                    <p:animEffect transition="in" filter="wipe(up)">
                                      <p:cBhvr>
                                        <p:cTn id="17" dur="500"/>
                                        <p:tgtEl>
                                          <p:spTgt spid="314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4370">
                                            <p:txEl>
                                              <p:pRg st="3" end="3"/>
                                            </p:txEl>
                                          </p:spTgt>
                                        </p:tgtEl>
                                        <p:attrNameLst>
                                          <p:attrName>style.visibility</p:attrName>
                                        </p:attrNameLst>
                                      </p:cBhvr>
                                      <p:to>
                                        <p:strVal val="visible"/>
                                      </p:to>
                                    </p:set>
                                    <p:animEffect transition="in" filter="wipe(up)">
                                      <p:cBhvr>
                                        <p:cTn id="22" dur="500"/>
                                        <p:tgtEl>
                                          <p:spTgt spid="314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4370">
                                            <p:txEl>
                                              <p:pRg st="4" end="4"/>
                                            </p:txEl>
                                          </p:spTgt>
                                        </p:tgtEl>
                                        <p:attrNameLst>
                                          <p:attrName>style.visibility</p:attrName>
                                        </p:attrNameLst>
                                      </p:cBhvr>
                                      <p:to>
                                        <p:strVal val="visible"/>
                                      </p:to>
                                    </p:set>
                                    <p:animEffect transition="in" filter="wipe(up)">
                                      <p:cBhvr>
                                        <p:cTn id="27" dur="500"/>
                                        <p:tgtEl>
                                          <p:spTgt spid="3143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14370">
                                            <p:txEl>
                                              <p:pRg st="5" end="5"/>
                                            </p:txEl>
                                          </p:spTgt>
                                        </p:tgtEl>
                                        <p:attrNameLst>
                                          <p:attrName>style.visibility</p:attrName>
                                        </p:attrNameLst>
                                      </p:cBhvr>
                                      <p:to>
                                        <p:strVal val="visible"/>
                                      </p:to>
                                    </p:set>
                                    <p:animEffect transition="in" filter="wipe(up)">
                                      <p:cBhvr>
                                        <p:cTn id="32" dur="500"/>
                                        <p:tgtEl>
                                          <p:spTgt spid="314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14370">
                                            <p:txEl>
                                              <p:pRg st="6" end="6"/>
                                            </p:txEl>
                                          </p:spTgt>
                                        </p:tgtEl>
                                        <p:attrNameLst>
                                          <p:attrName>style.visibility</p:attrName>
                                        </p:attrNameLst>
                                      </p:cBhvr>
                                      <p:to>
                                        <p:strVal val="visible"/>
                                      </p:to>
                                    </p:set>
                                    <p:animEffect transition="in" filter="wipe(up)">
                                      <p:cBhvr>
                                        <p:cTn id="37" dur="500"/>
                                        <p:tgtEl>
                                          <p:spTgt spid="3143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80120" y="304800"/>
            <a:ext cx="7308304" cy="838200"/>
          </a:xfrm>
        </p:spPr>
        <p:txBody>
          <a:bodyPr>
            <a:normAutofit fontScale="90000"/>
          </a:bodyPr>
          <a:lstStyle/>
          <a:p>
            <a:pPr algn="r" rtl="1" eaLnBrk="1" hangingPunct="1"/>
            <a:r>
              <a:rPr lang="fa-IR" sz="3000" dirty="0" smtClean="0">
                <a:solidFill>
                  <a:srgbClr val="3333CC"/>
                </a:solidFill>
                <a:cs typeface="B Titr" pitchFamily="2" charset="-78"/>
              </a:rPr>
              <a:t>درجه بندي اولويت موضوعات تحقيقاتي </a:t>
            </a:r>
            <a:r>
              <a:rPr lang="en-GB" sz="3000" dirty="0" smtClean="0">
                <a:solidFill>
                  <a:srgbClr val="3333CC"/>
                </a:solidFill>
                <a:cs typeface="B Titr" pitchFamily="2" charset="-78"/>
              </a:rPr>
              <a:t>Priority Setting</a:t>
            </a:r>
            <a:endParaRPr lang="en-US" sz="3000" dirty="0" smtClean="0">
              <a:solidFill>
                <a:srgbClr val="3333CC"/>
              </a:solidFill>
              <a:cs typeface="B Titr" pitchFamily="2" charset="-78"/>
            </a:endParaRPr>
          </a:p>
        </p:txBody>
      </p:sp>
      <p:sp>
        <p:nvSpPr>
          <p:cNvPr id="56323" name="Rectangle 3"/>
          <p:cNvSpPr>
            <a:spLocks noGrp="1" noChangeArrowheads="1"/>
          </p:cNvSpPr>
          <p:nvPr>
            <p:ph idx="1"/>
          </p:nvPr>
        </p:nvSpPr>
        <p:spPr>
          <a:xfrm>
            <a:off x="0" y="1981200"/>
            <a:ext cx="8686800" cy="4038600"/>
          </a:xfrm>
        </p:spPr>
        <p:txBody>
          <a:bodyPr/>
          <a:lstStyle/>
          <a:p>
            <a:pPr marL="609600" indent="-609600" algn="r" rtl="1" eaLnBrk="1" hangingPunct="1">
              <a:lnSpc>
                <a:spcPct val="90000"/>
              </a:lnSpc>
              <a:buFontTx/>
              <a:buAutoNum type="arabicPeriod"/>
            </a:pPr>
            <a:r>
              <a:rPr lang="fa-IR" sz="2600" b="1" dirty="0" smtClean="0">
                <a:cs typeface="B Mitra" pitchFamily="2" charset="-78"/>
              </a:rPr>
              <a:t>مناسبت داشتن (اولويت موضوع چيست؟)</a:t>
            </a:r>
          </a:p>
          <a:p>
            <a:pPr marL="609600" indent="-609600" algn="r" rtl="1" eaLnBrk="1" hangingPunct="1">
              <a:lnSpc>
                <a:spcPct val="90000"/>
              </a:lnSpc>
              <a:buFontTx/>
              <a:buAutoNum type="arabicPeriod"/>
            </a:pPr>
            <a:r>
              <a:rPr lang="fa-IR" sz="2600" b="1" dirty="0" smtClean="0">
                <a:cs typeface="B Mitra" pitchFamily="2" charset="-78"/>
              </a:rPr>
              <a:t> اجتناب از دوباره كاري</a:t>
            </a:r>
          </a:p>
          <a:p>
            <a:pPr marL="609600" indent="-609600" algn="r" rtl="1" eaLnBrk="1" hangingPunct="1">
              <a:lnSpc>
                <a:spcPct val="90000"/>
              </a:lnSpc>
              <a:buFontTx/>
              <a:buAutoNum type="arabicPeriod"/>
            </a:pPr>
            <a:r>
              <a:rPr lang="fa-IR" sz="2600" b="1" dirty="0" smtClean="0">
                <a:cs typeface="B Mitra" pitchFamily="2" charset="-78"/>
              </a:rPr>
              <a:t> قابليت اجرا (به لحاظ زمان، بودجه، نيروي انساني، امكانات و تجهيزات)</a:t>
            </a:r>
          </a:p>
          <a:p>
            <a:pPr marL="609600" indent="-609600" algn="r" rtl="1" eaLnBrk="1" hangingPunct="1">
              <a:lnSpc>
                <a:spcPct val="90000"/>
              </a:lnSpc>
              <a:buFontTx/>
              <a:buAutoNum type="arabicPeriod"/>
            </a:pPr>
            <a:r>
              <a:rPr lang="fa-IR" sz="2600" b="1" dirty="0" smtClean="0">
                <a:cs typeface="B Mitra" pitchFamily="2" charset="-78"/>
              </a:rPr>
              <a:t> مقبوليت جامعه/سياست گزاران (مورد توجه و حمايت مسئولين)</a:t>
            </a:r>
          </a:p>
          <a:p>
            <a:pPr marL="609600" indent="-609600" algn="r" rtl="1" eaLnBrk="1" hangingPunct="1">
              <a:lnSpc>
                <a:spcPct val="90000"/>
              </a:lnSpc>
              <a:buFontTx/>
              <a:buAutoNum type="arabicPeriod"/>
            </a:pPr>
            <a:r>
              <a:rPr lang="fa-IR" sz="2600" b="1" dirty="0" smtClean="0">
                <a:cs typeface="B Mitra" pitchFamily="2" charset="-78"/>
              </a:rPr>
              <a:t>كاربرد داشتن</a:t>
            </a:r>
          </a:p>
          <a:p>
            <a:pPr marL="609600" indent="-609600" algn="r" rtl="1" eaLnBrk="1" hangingPunct="1">
              <a:lnSpc>
                <a:spcPct val="90000"/>
              </a:lnSpc>
              <a:buFontTx/>
              <a:buAutoNum type="arabicPeriod"/>
            </a:pPr>
            <a:r>
              <a:rPr lang="fa-IR" sz="2600" b="1" dirty="0" smtClean="0">
                <a:cs typeface="B Mitra" pitchFamily="2" charset="-78"/>
              </a:rPr>
              <a:t>با صرفه بودن (</a:t>
            </a:r>
            <a:r>
              <a:rPr lang="en-US" sz="2600" b="1" dirty="0" smtClean="0">
                <a:cs typeface="B Mitra" pitchFamily="2" charset="-78"/>
              </a:rPr>
              <a:t>Cost effectiveness</a:t>
            </a:r>
            <a:r>
              <a:rPr lang="fa-IR" sz="2600" b="1" dirty="0" smtClean="0">
                <a:cs typeface="B Mitra" pitchFamily="2" charset="-78"/>
              </a:rPr>
              <a:t>)</a:t>
            </a:r>
          </a:p>
          <a:p>
            <a:pPr marL="609600" indent="-609600" algn="r" rtl="1" eaLnBrk="1" hangingPunct="1">
              <a:lnSpc>
                <a:spcPct val="90000"/>
              </a:lnSpc>
              <a:buFontTx/>
              <a:buAutoNum type="arabicPeriod"/>
            </a:pPr>
            <a:r>
              <a:rPr lang="fa-IR" sz="2600" b="1" dirty="0" smtClean="0">
                <a:cs typeface="B Mitra" pitchFamily="2" charset="-78"/>
              </a:rPr>
              <a:t>متناسب با زمان بودن (فوريت نياز به داده ها در جامعه)</a:t>
            </a:r>
          </a:p>
          <a:p>
            <a:pPr marL="609600" indent="-609600" algn="r" rtl="1" eaLnBrk="1" hangingPunct="1">
              <a:lnSpc>
                <a:spcPct val="90000"/>
              </a:lnSpc>
              <a:buFontTx/>
              <a:buAutoNum type="arabicPeriod"/>
            </a:pPr>
            <a:r>
              <a:rPr lang="fa-IR" sz="2600" b="1" dirty="0" smtClean="0">
                <a:cs typeface="B Mitra" pitchFamily="2" charset="-78"/>
              </a:rPr>
              <a:t>رعايت ملاحظات اخلاقي</a:t>
            </a:r>
            <a:endParaRPr lang="en-US" sz="2600" b="1" dirty="0" smtClean="0">
              <a:cs typeface="B 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24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578328"/>
          </a:xfrm>
        </p:spPr>
        <p:txBody>
          <a:bodyPr>
            <a:noAutofit/>
          </a:bodyPr>
          <a:lstStyle/>
          <a:p>
            <a:pPr algn="r" rtl="1"/>
            <a:r>
              <a:rPr lang="fa-IR" sz="2800" dirty="0" smtClean="0">
                <a:solidFill>
                  <a:srgbClr val="3333CC"/>
                </a:solidFill>
                <a:cs typeface="B Titr" pitchFamily="2" charset="-78"/>
              </a:rPr>
              <a:t>درجه بندي اولويت موضوعات تحقيقاتي</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013628"/>
              </p:ext>
            </p:extLst>
          </p:nvPr>
        </p:nvGraphicFramePr>
        <p:xfrm>
          <a:off x="457200" y="1556791"/>
          <a:ext cx="8229600" cy="3926664"/>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496964">
                <a:tc>
                  <a:txBody>
                    <a:bodyPr/>
                    <a:lstStyle/>
                    <a:p>
                      <a:pPr algn="ctr" rtl="1"/>
                      <a:r>
                        <a:rPr lang="fa-IR" sz="1400" dirty="0" smtClean="0">
                          <a:cs typeface="Mitra" pitchFamily="2" charset="-78"/>
                        </a:rPr>
                        <a:t>جمع</a:t>
                      </a:r>
                      <a:endParaRPr lang="en-US" sz="1400" dirty="0">
                        <a:cs typeface="Mitr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cs typeface="B Mitra" pitchFamily="2" charset="-78"/>
                        </a:rPr>
                        <a:t>رعايت ملاحظات اخلاقي</a:t>
                      </a:r>
                      <a:endParaRPr lang="en-US" sz="1400" b="1" dirty="0" smtClean="0">
                        <a:cs typeface="B Mitra" pitchFamily="2" charset="-78"/>
                      </a:endParaRPr>
                    </a:p>
                    <a:p>
                      <a:pPr algn="ctr" rtl="1"/>
                      <a:endParaRPr lang="en-US" sz="1400" dirty="0"/>
                    </a:p>
                  </a:txBody>
                  <a:tcPr/>
                </a:tc>
                <a:tc>
                  <a:txBody>
                    <a:bodyPr/>
                    <a:lstStyle/>
                    <a:p>
                      <a:pPr algn="ctr" rtl="1"/>
                      <a:r>
                        <a:rPr lang="fa-IR" sz="1400" b="1" dirty="0" smtClean="0">
                          <a:cs typeface="B Mitra" pitchFamily="2" charset="-78"/>
                        </a:rPr>
                        <a:t>متناسب با زمان بودن </a:t>
                      </a:r>
                      <a:endParaRPr lang="en-US" sz="1400" dirty="0"/>
                    </a:p>
                  </a:txBody>
                  <a:tcPr/>
                </a:tc>
                <a:tc>
                  <a:txBody>
                    <a:bodyPr/>
                    <a:lstStyle/>
                    <a:p>
                      <a:pPr algn="ctr" rtl="1"/>
                      <a:r>
                        <a:rPr lang="fa-IR" sz="1400" b="1" dirty="0" smtClean="0">
                          <a:cs typeface="B Mitra" pitchFamily="2" charset="-78"/>
                        </a:rPr>
                        <a:t>با صرفه بودن </a:t>
                      </a:r>
                      <a:endParaRPr lang="en-US" sz="1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cs typeface="B Mitra" pitchFamily="2" charset="-78"/>
                        </a:rPr>
                        <a:t>كاربرد داشتن</a:t>
                      </a:r>
                    </a:p>
                  </a:txBody>
                  <a:tcPr/>
                </a:tc>
                <a:tc>
                  <a:txBody>
                    <a:bodyPr/>
                    <a:lstStyle/>
                    <a:p>
                      <a:pPr algn="ctr" rtl="1"/>
                      <a:r>
                        <a:rPr lang="fa-IR" sz="1200" b="1" dirty="0" smtClean="0">
                          <a:cs typeface="B Mitra" pitchFamily="2" charset="-78"/>
                        </a:rPr>
                        <a:t>مقبوليت جامعه/ سياست گزاران </a:t>
                      </a:r>
                      <a:endParaRPr lang="en-US" sz="1200" dirty="0"/>
                    </a:p>
                  </a:txBody>
                  <a:tcPr/>
                </a:tc>
                <a:tc>
                  <a:txBody>
                    <a:bodyPr/>
                    <a:lstStyle/>
                    <a:p>
                      <a:pPr algn="ctr" rtl="1"/>
                      <a:r>
                        <a:rPr lang="fa-IR" sz="1400" b="1" dirty="0" smtClean="0">
                          <a:cs typeface="B Mitra" pitchFamily="2" charset="-78"/>
                        </a:rPr>
                        <a:t> قابليت اجرا </a:t>
                      </a:r>
                      <a:endParaRPr lang="en-US" sz="1400" dirty="0"/>
                    </a:p>
                  </a:txBody>
                  <a:tcPr/>
                </a:tc>
                <a:tc>
                  <a:txBody>
                    <a:bodyPr/>
                    <a:lstStyle/>
                    <a:p>
                      <a:pPr algn="ctr" rtl="1"/>
                      <a:r>
                        <a:rPr lang="fa-IR" sz="1400" b="1" dirty="0" smtClean="0">
                          <a:cs typeface="B Mitra" pitchFamily="2" charset="-78"/>
                        </a:rPr>
                        <a:t>اجتناب از دوباره كاري</a:t>
                      </a:r>
                      <a:endParaRPr lang="en-US" sz="1400" dirty="0"/>
                    </a:p>
                  </a:txBody>
                  <a:tcPr/>
                </a:tc>
                <a:tc>
                  <a:txBody>
                    <a:bodyPr/>
                    <a:lstStyle/>
                    <a:p>
                      <a:pPr algn="ctr" rtl="1"/>
                      <a:r>
                        <a:rPr lang="fa-IR" sz="1400" b="1" dirty="0" smtClean="0">
                          <a:cs typeface="B Mitra" pitchFamily="2" charset="-78"/>
                        </a:rPr>
                        <a:t>مناسبت داشتن </a:t>
                      </a:r>
                      <a:endParaRPr lang="en-US" sz="1400" dirty="0"/>
                    </a:p>
                  </a:txBody>
                  <a:tcPr/>
                </a:tc>
                <a:tc>
                  <a:txBody>
                    <a:bodyPr/>
                    <a:lstStyle/>
                    <a:p>
                      <a:pPr algn="r" rtl="1"/>
                      <a:endParaRPr lang="fa-IR" sz="1400" dirty="0" smtClean="0"/>
                    </a:p>
                    <a:p>
                      <a:pPr algn="r" rtl="1"/>
                      <a:endParaRPr lang="fa-IR" sz="1400" dirty="0" smtClean="0"/>
                    </a:p>
                    <a:p>
                      <a:pPr algn="r" rtl="1"/>
                      <a:endParaRPr lang="fa-IR" sz="1400" dirty="0" smtClean="0"/>
                    </a:p>
                    <a:p>
                      <a:pPr algn="r" rtl="1"/>
                      <a:r>
                        <a:rPr lang="fa-IR" sz="1400" dirty="0" smtClean="0"/>
                        <a:t>موضوع</a:t>
                      </a:r>
                      <a:endParaRPr lang="en-US" sz="1400" dirty="0"/>
                    </a:p>
                  </a:txBody>
                  <a:tcPr>
                    <a:lnBlToTr w="12700" cap="flat" cmpd="sng" algn="ctr">
                      <a:solidFill>
                        <a:schemeClr val="tx1"/>
                      </a:solidFill>
                      <a:prstDash val="solid"/>
                      <a:round/>
                      <a:headEnd type="none" w="med" len="med"/>
                      <a:tailEnd type="none" w="med" len="med"/>
                    </a:lnBlToTr>
                  </a:tcPr>
                </a:tc>
              </a:tr>
              <a:tr h="496964">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r" rtl="1"/>
                      <a:endParaRPr lang="en-US"/>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r>
              <a:tr h="496964">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c>
                  <a:txBody>
                    <a:bodyPr/>
                    <a:lstStyle/>
                    <a:p>
                      <a:pPr algn="r" rtl="1"/>
                      <a:endParaRPr lang="en-US" dirty="0"/>
                    </a:p>
                  </a:txBody>
                  <a:tcPr/>
                </a:tc>
              </a:tr>
            </a:tbl>
          </a:graphicData>
        </a:graphic>
      </p:graphicFrame>
      <p:sp>
        <p:nvSpPr>
          <p:cNvPr id="4" name="Footer Placeholder 3"/>
          <p:cNvSpPr>
            <a:spLocks noGrp="1"/>
          </p:cNvSpPr>
          <p:nvPr>
            <p:ph type="ftr" sz="quarter" idx="11"/>
          </p:nvPr>
        </p:nvSpPr>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
        <p:nvSpPr>
          <p:cNvPr id="3" name="Slide Number Placeholder 2"/>
          <p:cNvSpPr>
            <a:spLocks noGrp="1"/>
          </p:cNvSpPr>
          <p:nvPr>
            <p:ph type="sldNum" sz="quarter" idx="12"/>
          </p:nvPr>
        </p:nvSpPr>
        <p:spPr/>
        <p:txBody>
          <a:bodyPr/>
          <a:lstStyle/>
          <a:p>
            <a:fld id="{C18AF7E9-5F85-4EBF-B4B3-3686E00CFE2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228600"/>
            <a:ext cx="8667750" cy="1447800"/>
          </a:xfrm>
        </p:spPr>
        <p:txBody>
          <a:bodyPr/>
          <a:lstStyle/>
          <a:p>
            <a:pPr algn="ctr" eaLnBrk="1" hangingPunct="1"/>
            <a:r>
              <a:rPr lang="fa-IR" dirty="0" smtClean="0">
                <a:cs typeface="B Titr" pitchFamily="2" charset="-78"/>
              </a:rPr>
              <a:t>بيان مساله چيست؟</a:t>
            </a:r>
            <a:r>
              <a:rPr lang="fa-IR" dirty="0" smtClean="0"/>
              <a:t> </a:t>
            </a:r>
            <a:endParaRPr lang="en-US" dirty="0" smtClean="0"/>
          </a:p>
        </p:txBody>
      </p:sp>
      <p:pic>
        <p:nvPicPr>
          <p:cNvPr id="18436" name="Picture 5" descr="MPj03826730000[1]"/>
          <p:cNvPicPr>
            <a:picLocks noGrp="1" noChangeAspect="1" noChangeArrowheads="1"/>
          </p:cNvPicPr>
          <p:nvPr>
            <p:ph idx="1"/>
          </p:nvPr>
        </p:nvPicPr>
        <p:blipFill>
          <a:blip r:embed="rId2" cstate="print"/>
          <a:srcRect/>
          <a:stretch>
            <a:fillRect/>
          </a:stretch>
        </p:blipFill>
        <p:spPr>
          <a:xfrm>
            <a:off x="3078163" y="1905000"/>
            <a:ext cx="2938462" cy="4114800"/>
          </a:xfrm>
          <a:solidFill>
            <a:srgbClr val="FF0000"/>
          </a:solidFill>
        </p:spPr>
      </p:pic>
      <p:sp>
        <p:nvSpPr>
          <p:cNvPr id="2" name="Slide Number Placeholder 1"/>
          <p:cNvSpPr>
            <a:spLocks noGrp="1"/>
          </p:cNvSpPr>
          <p:nvPr>
            <p:ph type="sldNum" sz="quarter" idx="12"/>
          </p:nvPr>
        </p:nvSpPr>
        <p:spPr/>
        <p:txBody>
          <a:bodyPr/>
          <a:lstStyle/>
          <a:p>
            <a:fld id="{C18AF7E9-5F85-4EBF-B4B3-3686E00CFE2F}" type="slidenum">
              <a:rPr lang="en-US" smtClean="0"/>
              <a:pPr/>
              <a:t>26</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971550" y="188913"/>
            <a:ext cx="6972300" cy="762000"/>
          </a:xfrm>
          <a:prstGeom prst="rect">
            <a:avLst/>
          </a:prstGeom>
          <a:noFill/>
          <a:ln w="12700" cap="sq">
            <a:noFill/>
            <a:miter lim="800000"/>
            <a:headEnd type="none" w="sm" len="sm"/>
            <a:tailEnd type="none" w="sm" len="sm"/>
          </a:ln>
          <a:effectLst>
            <a:outerShdw dist="107763" dir="8100000" algn="ctr" rotWithShape="0">
              <a:schemeClr val="bg2"/>
            </a:outerShdw>
          </a:effectLst>
        </p:spPr>
        <p:txBody>
          <a:bodyPr>
            <a:spAutoFit/>
          </a:bodyPr>
          <a:lstStyle/>
          <a:p>
            <a:pPr algn="r" rtl="1" eaLnBrk="0" hangingPunct="0">
              <a:defRPr/>
            </a:pPr>
            <a:r>
              <a:rPr kumimoji="0" lang="ar-SA" altLang="en-US" sz="4400" b="1" dirty="0">
                <a:solidFill>
                  <a:srgbClr val="FFFF00"/>
                </a:solidFill>
                <a:latin typeface="Lotus" pitchFamily="2" charset="-78"/>
                <a:cs typeface="Titr" pitchFamily="2" charset="-78"/>
              </a:rPr>
              <a:t> </a:t>
            </a:r>
            <a:r>
              <a:rPr kumimoji="0" lang="ar-SA" altLang="en-US" sz="4400" b="1" dirty="0">
                <a:solidFill>
                  <a:srgbClr val="FF0000"/>
                </a:solidFill>
                <a:latin typeface="Lotus" pitchFamily="2" charset="-78"/>
                <a:cs typeface="B Titr" pitchFamily="2" charset="-78"/>
              </a:rPr>
              <a:t>بيان مساله</a:t>
            </a:r>
            <a:endParaRPr lang="ar-SA" altLang="en-US" sz="4400" dirty="0">
              <a:solidFill>
                <a:srgbClr val="FF0000"/>
              </a:solidFill>
              <a:latin typeface="Rockwell" pitchFamily="18" charset="0"/>
              <a:cs typeface="B Titr" pitchFamily="2" charset="-78"/>
            </a:endParaRPr>
          </a:p>
        </p:txBody>
      </p:sp>
      <p:sp>
        <p:nvSpPr>
          <p:cNvPr id="10243" name="Text Box 3"/>
          <p:cNvSpPr txBox="1">
            <a:spLocks noChangeArrowheads="1"/>
          </p:cNvSpPr>
          <p:nvPr/>
        </p:nvSpPr>
        <p:spPr bwMode="auto">
          <a:xfrm>
            <a:off x="179388" y="1628775"/>
            <a:ext cx="8713787" cy="4899025"/>
          </a:xfrm>
          <a:prstGeom prst="rect">
            <a:avLst/>
          </a:prstGeom>
          <a:solidFill>
            <a:schemeClr val="bg1"/>
          </a:solidFill>
          <a:ln w="12700" cap="sq">
            <a:noFill/>
            <a:miter lim="800000"/>
            <a:headEnd type="none" w="sm" len="sm"/>
            <a:tailEnd type="none" w="sm" len="sm"/>
          </a:ln>
        </p:spPr>
        <p:txBody>
          <a:bodyPr anchor="ctr">
            <a:spAutoFit/>
          </a:bodyPr>
          <a:lstStyle/>
          <a:p>
            <a:pPr algn="just" rtl="1" eaLnBrk="0" hangingPunct="0">
              <a:lnSpc>
                <a:spcPct val="165000"/>
              </a:lnSpc>
              <a:spcBef>
                <a:spcPct val="50000"/>
              </a:spcBef>
              <a:buFontTx/>
              <a:buChar char="•"/>
            </a:pPr>
            <a:r>
              <a:rPr lang="ar-SA" altLang="en-US" sz="3200" dirty="0">
                <a:latin typeface="Rockwell" pitchFamily="18" charset="0"/>
                <a:cs typeface="Mitra" pitchFamily="2" charset="-78"/>
              </a:rPr>
              <a:t> </a:t>
            </a:r>
            <a:r>
              <a:rPr lang="fa-IR" altLang="en-US" sz="3600" b="1" dirty="0">
                <a:solidFill>
                  <a:srgbClr val="3333FF"/>
                </a:solidFill>
                <a:latin typeface="Rockwell" pitchFamily="18" charset="0"/>
                <a:cs typeface="Mitra" pitchFamily="2" charset="-78"/>
              </a:rPr>
              <a:t>بيان مساله بخشي از </a:t>
            </a:r>
            <a:r>
              <a:rPr lang="fa-IR" altLang="en-US" sz="3600" b="1" dirty="0" smtClean="0">
                <a:solidFill>
                  <a:srgbClr val="3333FF"/>
                </a:solidFill>
                <a:latin typeface="Rockwell" pitchFamily="18" charset="0"/>
                <a:cs typeface="Mitra" pitchFamily="2" charset="-78"/>
              </a:rPr>
              <a:t>پروپوزال </a:t>
            </a:r>
            <a:r>
              <a:rPr lang="fa-IR" altLang="en-US" sz="3600" b="1" dirty="0">
                <a:solidFill>
                  <a:srgbClr val="3333FF"/>
                </a:solidFill>
                <a:latin typeface="Rockwell" pitchFamily="18" charset="0"/>
                <a:cs typeface="Mitra" pitchFamily="2" charset="-78"/>
              </a:rPr>
              <a:t>است كه ضمن آشنا نمودن خواننده با موضوع تحقيق در تبيين اهداف و روش پژوهش نقش مهمي دارد. </a:t>
            </a:r>
          </a:p>
          <a:p>
            <a:pPr algn="just" rtl="1" eaLnBrk="0" hangingPunct="0">
              <a:lnSpc>
                <a:spcPct val="165000"/>
              </a:lnSpc>
              <a:spcBef>
                <a:spcPct val="50000"/>
              </a:spcBef>
              <a:buFontTx/>
              <a:buChar char="•"/>
            </a:pPr>
            <a:r>
              <a:rPr lang="fa-IR" altLang="en-US" sz="3600" b="1" dirty="0">
                <a:solidFill>
                  <a:srgbClr val="3333FF"/>
                </a:solidFill>
                <a:latin typeface="Rockwell" pitchFamily="18" charset="0"/>
                <a:cs typeface="Mitra" pitchFamily="2" charset="-78"/>
              </a:rPr>
              <a:t> بيان مساله فلسفه وجودي موضوع تحقيق را تشريح مي نمايد. </a:t>
            </a:r>
            <a:endParaRPr lang="ar-SA" altLang="en-US" sz="3600" dirty="0">
              <a:solidFill>
                <a:srgbClr val="3333FF"/>
              </a:solidFill>
              <a:latin typeface="Rockwell" pitchFamily="18" charset="0"/>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27</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228600"/>
            <a:ext cx="8667750" cy="1447800"/>
          </a:xfrm>
        </p:spPr>
        <p:txBody>
          <a:bodyPr/>
          <a:lstStyle/>
          <a:p>
            <a:pPr algn="ctr" eaLnBrk="1" hangingPunct="1"/>
            <a:r>
              <a:rPr lang="fa-IR" dirty="0" smtClean="0">
                <a:solidFill>
                  <a:srgbClr val="FF0000"/>
                </a:solidFill>
                <a:cs typeface="B Titr" pitchFamily="2" charset="-78"/>
              </a:rPr>
              <a:t>بررسي متون</a:t>
            </a:r>
            <a:endParaRPr lang="en-US" dirty="0" smtClean="0">
              <a:solidFill>
                <a:srgbClr val="FF0000"/>
              </a:solidFill>
            </a:endParaRPr>
          </a:p>
        </p:txBody>
      </p:sp>
      <p:pic>
        <p:nvPicPr>
          <p:cNvPr id="18436" name="Picture 5" descr="MPj03826730000[1]"/>
          <p:cNvPicPr>
            <a:picLocks noGrp="1" noChangeAspect="1" noChangeArrowheads="1"/>
          </p:cNvPicPr>
          <p:nvPr>
            <p:ph idx="1"/>
          </p:nvPr>
        </p:nvPicPr>
        <p:blipFill>
          <a:blip r:embed="rId2" cstate="print"/>
          <a:srcRect/>
          <a:stretch>
            <a:fillRect/>
          </a:stretch>
        </p:blipFill>
        <p:spPr>
          <a:xfrm>
            <a:off x="3078163" y="1905000"/>
            <a:ext cx="2938462" cy="4114800"/>
          </a:xfrm>
          <a:solidFill>
            <a:srgbClr val="FF0000"/>
          </a:solidFill>
        </p:spPr>
      </p:pic>
      <p:sp>
        <p:nvSpPr>
          <p:cNvPr id="2" name="Slide Number Placeholder 1"/>
          <p:cNvSpPr>
            <a:spLocks noGrp="1"/>
          </p:cNvSpPr>
          <p:nvPr>
            <p:ph type="sldNum" sz="quarter" idx="12"/>
          </p:nvPr>
        </p:nvSpPr>
        <p:spPr/>
        <p:txBody>
          <a:bodyPr/>
          <a:lstStyle/>
          <a:p>
            <a:fld id="{C18AF7E9-5F85-4EBF-B4B3-3686E00CFE2F}" type="slidenum">
              <a:rPr lang="en-US" smtClean="0"/>
              <a:pPr/>
              <a:t>28</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idx="4294967295"/>
          </p:nvPr>
        </p:nvSpPr>
        <p:spPr>
          <a:xfrm>
            <a:off x="0" y="274638"/>
            <a:ext cx="8229600" cy="1143000"/>
          </a:xfrm>
        </p:spPr>
        <p:txBody>
          <a:bodyPr lIns="91440" tIns="45720" rIns="91440" bIns="45720"/>
          <a:lstStyle/>
          <a:p>
            <a:pPr algn="r" rtl="1" eaLnBrk="1" hangingPunct="1">
              <a:defRPr/>
            </a:pPr>
            <a:r>
              <a:rPr lang="fa-IR" sz="4000" dirty="0" smtClean="0">
                <a:solidFill>
                  <a:srgbClr val="FF0000"/>
                </a:solidFill>
                <a:effectLst>
                  <a:outerShdw blurRad="38100" dist="38100" dir="2700000" algn="tl">
                    <a:srgbClr val="000000"/>
                  </a:outerShdw>
                </a:effectLst>
                <a:cs typeface="B Titr" pitchFamily="2" charset="-78"/>
              </a:rPr>
              <a:t>بررسي متون </a:t>
            </a:r>
            <a:r>
              <a:rPr lang="fa-IR" sz="3200" dirty="0" smtClean="0">
                <a:solidFill>
                  <a:schemeClr val="hlink"/>
                </a:solidFill>
                <a:effectLst>
                  <a:outerShdw blurRad="38100" dist="38100" dir="2700000" algn="tl">
                    <a:srgbClr val="000000"/>
                  </a:outerShdw>
                </a:effectLst>
                <a:cs typeface="Mitra" pitchFamily="2" charset="-78"/>
              </a:rPr>
              <a:t> </a:t>
            </a:r>
            <a:endParaRPr lang="en-US" sz="3200" dirty="0" smtClean="0">
              <a:solidFill>
                <a:schemeClr val="hlink"/>
              </a:solidFill>
              <a:effectLst>
                <a:outerShdw blurRad="38100" dist="38100" dir="2700000" algn="tl">
                  <a:srgbClr val="000000"/>
                </a:outerShdw>
              </a:effectLst>
              <a:cs typeface="Mitra" pitchFamily="2" charset="-78"/>
            </a:endParaRPr>
          </a:p>
        </p:txBody>
      </p:sp>
      <p:sp>
        <p:nvSpPr>
          <p:cNvPr id="129027" name="Rectangle 3"/>
          <p:cNvSpPr>
            <a:spLocks noGrp="1" noChangeArrowheads="1"/>
          </p:cNvSpPr>
          <p:nvPr>
            <p:ph type="body" idx="4294967295"/>
          </p:nvPr>
        </p:nvSpPr>
        <p:spPr>
          <a:xfrm>
            <a:off x="395163" y="1775420"/>
            <a:ext cx="8569325" cy="4101852"/>
          </a:xfrm>
          <a:solidFill>
            <a:schemeClr val="bg1"/>
          </a:solidFill>
          <a:ln>
            <a:solidFill>
              <a:srgbClr val="3333FF"/>
            </a:solidFill>
          </a:ln>
        </p:spPr>
        <p:txBody>
          <a:bodyPr lIns="91440" tIns="45720" rIns="91440" bIns="45720"/>
          <a:lstStyle/>
          <a:p>
            <a:pPr algn="r" rtl="1" eaLnBrk="1" hangingPunct="1">
              <a:lnSpc>
                <a:spcPct val="90000"/>
              </a:lnSpc>
              <a:defRPr/>
            </a:pPr>
            <a:r>
              <a:rPr lang="fa-IR" dirty="0" smtClean="0">
                <a:solidFill>
                  <a:srgbClr val="333399"/>
                </a:solidFill>
                <a:cs typeface="B Lotus" pitchFamily="2" charset="-78"/>
              </a:rPr>
              <a:t>وقت گيرترين فعاليت پژوهش </a:t>
            </a:r>
          </a:p>
          <a:p>
            <a:pPr algn="r" rtl="1" eaLnBrk="1" hangingPunct="1">
              <a:lnSpc>
                <a:spcPct val="90000"/>
              </a:lnSpc>
              <a:defRPr/>
            </a:pPr>
            <a:r>
              <a:rPr lang="fa-IR" dirty="0" smtClean="0">
                <a:solidFill>
                  <a:srgbClr val="333399"/>
                </a:solidFill>
                <a:cs typeface="B Lotus" pitchFamily="2" charset="-78"/>
              </a:rPr>
              <a:t>مطالعه كليه مطالبي كه مستقيم و يا غير مستقيم با موضوع پژوهش در ارتباط است</a:t>
            </a:r>
          </a:p>
          <a:p>
            <a:pPr algn="r" rtl="1" eaLnBrk="1" hangingPunct="1">
              <a:lnSpc>
                <a:spcPct val="90000"/>
              </a:lnSpc>
              <a:defRPr/>
            </a:pPr>
            <a:r>
              <a:rPr lang="fa-IR" dirty="0" smtClean="0">
                <a:solidFill>
                  <a:srgbClr val="333399"/>
                </a:solidFill>
                <a:cs typeface="B Lotus" pitchFamily="2" charset="-78"/>
              </a:rPr>
              <a:t>اهداف:</a:t>
            </a:r>
          </a:p>
          <a:p>
            <a:pPr lvl="1" algn="r" rtl="1" eaLnBrk="1" hangingPunct="1">
              <a:lnSpc>
                <a:spcPct val="90000"/>
              </a:lnSpc>
              <a:defRPr/>
            </a:pPr>
            <a:r>
              <a:rPr lang="fa-IR" sz="3200" dirty="0" smtClean="0">
                <a:solidFill>
                  <a:srgbClr val="333399"/>
                </a:solidFill>
                <a:cs typeface="B Lotus" pitchFamily="2" charset="-78"/>
              </a:rPr>
              <a:t>تعريف و تحديد مسئله</a:t>
            </a:r>
          </a:p>
          <a:p>
            <a:pPr lvl="1" algn="r" rtl="1" eaLnBrk="1" hangingPunct="1">
              <a:lnSpc>
                <a:spcPct val="90000"/>
              </a:lnSpc>
              <a:defRPr/>
            </a:pPr>
            <a:r>
              <a:rPr lang="fa-IR" sz="3200" dirty="0" smtClean="0">
                <a:solidFill>
                  <a:srgbClr val="333399"/>
                </a:solidFill>
                <a:cs typeface="B Lotus" pitchFamily="2" charset="-78"/>
              </a:rPr>
              <a:t>قرار دان يافته هاي جديد در چارچوب تحقيقات قبلي</a:t>
            </a:r>
          </a:p>
          <a:p>
            <a:pPr lvl="1" algn="r" rtl="1" eaLnBrk="1" hangingPunct="1">
              <a:lnSpc>
                <a:spcPct val="90000"/>
              </a:lnSpc>
              <a:defRPr/>
            </a:pPr>
            <a:r>
              <a:rPr lang="fa-IR" sz="3200" dirty="0" smtClean="0">
                <a:solidFill>
                  <a:srgbClr val="333399"/>
                </a:solidFill>
                <a:cs typeface="B Lotus" pitchFamily="2" charset="-78"/>
              </a:rPr>
              <a:t> اجتناب از دوباره كاري</a:t>
            </a:r>
          </a:p>
          <a:p>
            <a:pPr lvl="1" algn="r" rtl="1" eaLnBrk="1" hangingPunct="1">
              <a:lnSpc>
                <a:spcPct val="90000"/>
              </a:lnSpc>
              <a:defRPr/>
            </a:pPr>
            <a:r>
              <a:rPr lang="fa-IR" sz="3200" dirty="0" smtClean="0">
                <a:solidFill>
                  <a:srgbClr val="333399"/>
                </a:solidFill>
                <a:cs typeface="B Lotus" pitchFamily="2" charset="-78"/>
              </a:rPr>
              <a:t>انتخاب روش و ابزار اندازه گيري دقيق</a:t>
            </a:r>
            <a:endParaRPr lang="en-US" sz="3200" dirty="0" smtClean="0">
              <a:solidFill>
                <a:srgbClr val="333399"/>
              </a:solidFill>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29</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00808"/>
            <a:ext cx="8568952" cy="3312368"/>
          </a:xfrm>
        </p:spPr>
        <p:txBody>
          <a:bodyPr>
            <a:noAutofit/>
          </a:bodyPr>
          <a:lstStyle/>
          <a:p>
            <a:pPr algn="r" rtl="1"/>
            <a:r>
              <a:rPr lang="fa-IR" sz="2800" b="1" dirty="0" smtClean="0">
                <a:cs typeface="B Titr" pitchFamily="2" charset="-78"/>
              </a:rPr>
              <a:t>نام کارگاه:</a:t>
            </a:r>
            <a:r>
              <a:rPr lang="fa-IR" sz="2800" dirty="0" smtClean="0">
                <a:cs typeface="B Titr" pitchFamily="2" charset="-78"/>
              </a:rPr>
              <a:t> </a:t>
            </a:r>
            <a:r>
              <a:rPr lang="fa-IR" sz="2800" dirty="0" smtClean="0">
                <a:solidFill>
                  <a:srgbClr val="333399"/>
                </a:solidFill>
                <a:cs typeface="B Titr" pitchFamily="2" charset="-78"/>
              </a:rPr>
              <a:t>کارگاه روش تحقيق در سيستم هاي بهداشتي</a:t>
            </a:r>
            <a:r>
              <a:rPr lang="fa-IR" sz="2800" dirty="0" smtClean="0">
                <a:cs typeface="B Titr" pitchFamily="2" charset="-78"/>
              </a:rPr>
              <a:t/>
            </a:r>
            <a:br>
              <a:rPr lang="fa-IR" sz="2800" dirty="0" smtClean="0">
                <a:cs typeface="B Titr" pitchFamily="2" charset="-78"/>
              </a:rPr>
            </a:br>
            <a:r>
              <a:rPr lang="fa-IR" sz="2800" b="1" dirty="0" smtClean="0">
                <a:cs typeface="B Titr" pitchFamily="2" charset="-78"/>
              </a:rPr>
              <a:t>موضوع درس:</a:t>
            </a:r>
            <a:r>
              <a:rPr lang="fa-IR" sz="2800" dirty="0" smtClean="0">
                <a:cs typeface="B Titr" pitchFamily="2" charset="-78"/>
              </a:rPr>
              <a:t> </a:t>
            </a:r>
            <a:r>
              <a:rPr lang="fa-IR" sz="2800" dirty="0" smtClean="0">
                <a:solidFill>
                  <a:srgbClr val="333399"/>
                </a:solidFill>
                <a:cs typeface="B Titr" pitchFamily="2" charset="-78"/>
              </a:rPr>
              <a:t>انتخاب موضوع، بيان مسئله، اهداف/</a:t>
            </a:r>
            <a:r>
              <a:rPr lang="en-US" sz="2800" dirty="0" smtClean="0">
                <a:solidFill>
                  <a:srgbClr val="333399"/>
                </a:solidFill>
                <a:cs typeface="B Titr" pitchFamily="2" charset="-78"/>
              </a:rPr>
              <a:t> </a:t>
            </a:r>
            <a:r>
              <a:rPr lang="fa-IR" sz="2800" dirty="0" smtClean="0">
                <a:solidFill>
                  <a:srgbClr val="333399"/>
                </a:solidFill>
                <a:cs typeface="B Titr" pitchFamily="2" charset="-78"/>
              </a:rPr>
              <a:t>زمان بندي </a:t>
            </a:r>
            <a:r>
              <a:rPr lang="fa-IR" sz="2800" dirty="0">
                <a:solidFill>
                  <a:srgbClr val="333399"/>
                </a:solidFill>
                <a:cs typeface="B Titr" pitchFamily="2" charset="-78"/>
              </a:rPr>
              <a:t>و بودجه </a:t>
            </a:r>
            <a:r>
              <a:rPr lang="fa-IR" sz="2800" dirty="0" smtClean="0">
                <a:solidFill>
                  <a:srgbClr val="333399"/>
                </a:solidFill>
                <a:cs typeface="B Titr" pitchFamily="2" charset="-78"/>
              </a:rPr>
              <a:t>بندي</a:t>
            </a:r>
            <a:r>
              <a:rPr lang="en-US" sz="2800" dirty="0" smtClean="0">
                <a:cs typeface="B Titr" pitchFamily="2" charset="-78"/>
              </a:rPr>
              <a:t/>
            </a:r>
            <a:br>
              <a:rPr lang="en-US" sz="2800" dirty="0" smtClean="0">
                <a:cs typeface="B Titr" pitchFamily="2" charset="-78"/>
              </a:rPr>
            </a:br>
            <a:r>
              <a:rPr lang="fa-IR" sz="2800" b="1" dirty="0" smtClean="0">
                <a:cs typeface="B Titr" pitchFamily="2" charset="-78"/>
              </a:rPr>
              <a:t>نام موسسه:</a:t>
            </a:r>
            <a:r>
              <a:rPr lang="fa-IR" sz="2800" dirty="0" smtClean="0">
                <a:cs typeface="B Titr" pitchFamily="2" charset="-78"/>
              </a:rPr>
              <a:t> </a:t>
            </a:r>
            <a:r>
              <a:rPr lang="fa-IR" sz="2800" dirty="0" smtClean="0">
                <a:solidFill>
                  <a:srgbClr val="333399"/>
                </a:solidFill>
                <a:cs typeface="B Titr" pitchFamily="2" charset="-78"/>
              </a:rPr>
              <a:t>پژوهشکده علوم غدد درون ريز و متابوليسم</a:t>
            </a:r>
            <a:r>
              <a:rPr lang="en-US" sz="2800" dirty="0" smtClean="0">
                <a:solidFill>
                  <a:srgbClr val="333399"/>
                </a:solidFill>
                <a:cs typeface="B Titr" pitchFamily="2" charset="-78"/>
              </a:rPr>
              <a:t/>
            </a:r>
            <a:br>
              <a:rPr lang="en-US" sz="2800" dirty="0" smtClean="0">
                <a:solidFill>
                  <a:srgbClr val="333399"/>
                </a:solidFill>
                <a:cs typeface="B Titr" pitchFamily="2" charset="-78"/>
              </a:rPr>
            </a:br>
            <a:r>
              <a:rPr lang="fa-IR" sz="2800" b="1" dirty="0" smtClean="0">
                <a:cs typeface="B Titr" pitchFamily="2" charset="-78"/>
              </a:rPr>
              <a:t>نام مدرس:</a:t>
            </a:r>
            <a:r>
              <a:rPr lang="fa-IR" sz="2800" dirty="0" smtClean="0">
                <a:cs typeface="B Titr" pitchFamily="2" charset="-78"/>
              </a:rPr>
              <a:t> </a:t>
            </a:r>
            <a:r>
              <a:rPr lang="fa-IR" sz="2800" dirty="0" smtClean="0">
                <a:solidFill>
                  <a:srgbClr val="333399"/>
                </a:solidFill>
                <a:cs typeface="B Titr" pitchFamily="2" charset="-78"/>
              </a:rPr>
              <a:t>دکتر آرش قنبريان</a:t>
            </a:r>
            <a:r>
              <a:rPr lang="fa-IR" sz="1600" dirty="0" smtClean="0">
                <a:solidFill>
                  <a:srgbClr val="333399"/>
                </a:solidFill>
                <a:cs typeface="B Titr" pitchFamily="2" charset="-78"/>
              </a:rPr>
              <a:t>  </a:t>
            </a:r>
            <a:r>
              <a:rPr lang="fa-IR" sz="1600" dirty="0" smtClean="0">
                <a:solidFill>
                  <a:srgbClr val="FF0000"/>
                </a:solidFill>
                <a:cs typeface="B Titr" pitchFamily="2" charset="-78"/>
              </a:rPr>
              <a:t>(با </a:t>
            </a:r>
            <a:r>
              <a:rPr lang="fa-IR" sz="1600" dirty="0" smtClean="0">
                <a:solidFill>
                  <a:srgbClr val="FF0000"/>
                </a:solidFill>
                <a:cs typeface="B Titr" pitchFamily="2" charset="-78"/>
              </a:rPr>
              <a:t>قدردانی از </a:t>
            </a:r>
            <a:r>
              <a:rPr lang="fa-IR" sz="1600" dirty="0" smtClean="0">
                <a:solidFill>
                  <a:srgbClr val="FF0000"/>
                </a:solidFill>
                <a:cs typeface="B Titr" pitchFamily="2" charset="-78"/>
              </a:rPr>
              <a:t>استاد دکتر حميد سوري) </a:t>
            </a:r>
            <a:r>
              <a:rPr lang="fa-IR" sz="2800" dirty="0" smtClean="0">
                <a:solidFill>
                  <a:srgbClr val="FF0000"/>
                </a:solidFill>
                <a:cs typeface="B Titr" pitchFamily="2" charset="-78"/>
              </a:rPr>
              <a:t/>
            </a:r>
            <a:br>
              <a:rPr lang="fa-IR" sz="2800" dirty="0" smtClean="0">
                <a:solidFill>
                  <a:srgbClr val="FF0000"/>
                </a:solidFill>
                <a:cs typeface="B Titr" pitchFamily="2" charset="-78"/>
              </a:rPr>
            </a:br>
            <a:r>
              <a:rPr lang="fa-IR" sz="2800" b="1" dirty="0" smtClean="0">
                <a:cs typeface="B Titr" pitchFamily="2" charset="-78"/>
              </a:rPr>
              <a:t>مدت جلسه:</a:t>
            </a:r>
            <a:r>
              <a:rPr lang="fa-IR" sz="2800" dirty="0" smtClean="0">
                <a:cs typeface="B Titr" pitchFamily="2" charset="-78"/>
              </a:rPr>
              <a:t> </a:t>
            </a:r>
            <a:r>
              <a:rPr lang="fa-IR" sz="2800" dirty="0" smtClean="0">
                <a:solidFill>
                  <a:srgbClr val="333399"/>
                </a:solidFill>
                <a:cs typeface="B Titr" pitchFamily="2" charset="-78"/>
              </a:rPr>
              <a:t>يک و نيم ساعت، در دو جلسه ي يک ساعته و نيم ساعته</a:t>
            </a:r>
            <a:r>
              <a:rPr lang="fa-IR" sz="2800" dirty="0" smtClean="0">
                <a:cs typeface="B Titr" pitchFamily="2" charset="-78"/>
              </a:rPr>
              <a:t>  </a:t>
            </a:r>
            <a:br>
              <a:rPr lang="fa-IR" sz="2800" dirty="0" smtClean="0">
                <a:cs typeface="B Titr" pitchFamily="2" charset="-78"/>
              </a:rPr>
            </a:br>
            <a:r>
              <a:rPr lang="fa-IR" sz="2800" b="1" dirty="0" smtClean="0">
                <a:cs typeface="B Titr" pitchFamily="2" charset="-78"/>
              </a:rPr>
              <a:t>تاريخ برگزاري:</a:t>
            </a:r>
            <a:r>
              <a:rPr lang="fa-IR" sz="2800" dirty="0" smtClean="0">
                <a:cs typeface="B Titr" pitchFamily="2" charset="-78"/>
              </a:rPr>
              <a:t>  </a:t>
            </a:r>
            <a:r>
              <a:rPr lang="fa-IR" sz="2800" dirty="0" smtClean="0">
                <a:solidFill>
                  <a:srgbClr val="333399"/>
                </a:solidFill>
                <a:cs typeface="B Titr" pitchFamily="2" charset="-78"/>
              </a:rPr>
              <a:t>چهارشنبه 1397/06/21</a:t>
            </a:r>
            <a:endParaRPr lang="en-US" sz="2800" dirty="0">
              <a:solidFill>
                <a:srgbClr val="333399"/>
              </a:solidFill>
              <a:cs typeface="B Titr" pitchFamily="2" charset="-78"/>
            </a:endParaRPr>
          </a:p>
        </p:txBody>
      </p:sp>
      <p:sp>
        <p:nvSpPr>
          <p:cNvPr id="4" name="Footer Placeholder 3"/>
          <p:cNvSpPr>
            <a:spLocks noGrp="1"/>
          </p:cNvSpPr>
          <p:nvPr>
            <p:ph type="ftr" sz="quarter" idx="11"/>
          </p:nvPr>
        </p:nvSpPr>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
        <p:nvSpPr>
          <p:cNvPr id="3" name="Slide Number Placeholder 2"/>
          <p:cNvSpPr>
            <a:spLocks noGrp="1"/>
          </p:cNvSpPr>
          <p:nvPr>
            <p:ph type="sldNum" sz="quarter" idx="12"/>
          </p:nvPr>
        </p:nvSpPr>
        <p:spPr/>
        <p:txBody>
          <a:bodyPr/>
          <a:lstStyle/>
          <a:p>
            <a:fld id="{C18AF7E9-5F85-4EBF-B4B3-3686E00CFE2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259632" y="228600"/>
            <a:ext cx="7086600" cy="711200"/>
          </a:xfrm>
        </p:spPr>
        <p:txBody>
          <a:bodyPr lIns="91440" tIns="45720" rIns="91440" bIns="45720">
            <a:normAutofit fontScale="90000"/>
          </a:bodyPr>
          <a:lstStyle/>
          <a:p>
            <a:pPr algn="ctr" rtl="1" eaLnBrk="1" hangingPunct="1"/>
            <a:r>
              <a:rPr lang="fa-IR" sz="4800" dirty="0" smtClean="0">
                <a:solidFill>
                  <a:srgbClr val="FF0000"/>
                </a:solidFill>
                <a:cs typeface="B Titr" pitchFamily="2" charset="-78"/>
              </a:rPr>
              <a:t>دلايل اهميت بررسي متون</a:t>
            </a:r>
            <a:endParaRPr lang="fo-FO" sz="4800" dirty="0" smtClean="0">
              <a:solidFill>
                <a:srgbClr val="FF0000"/>
              </a:solidFill>
              <a:cs typeface="B Titr" pitchFamily="2" charset="-78"/>
            </a:endParaRPr>
          </a:p>
        </p:txBody>
      </p:sp>
      <p:sp>
        <p:nvSpPr>
          <p:cNvPr id="13315" name="Rectangle 3"/>
          <p:cNvSpPr>
            <a:spLocks noGrp="1" noChangeArrowheads="1"/>
          </p:cNvSpPr>
          <p:nvPr>
            <p:ph type="body" idx="4294967295"/>
          </p:nvPr>
        </p:nvSpPr>
        <p:spPr>
          <a:xfrm>
            <a:off x="827584" y="1268413"/>
            <a:ext cx="7668344" cy="4464843"/>
          </a:xfrm>
        </p:spPr>
        <p:txBody>
          <a:bodyPr lIns="91440" tIns="45720" rIns="91440" bIns="45720">
            <a:normAutofit/>
          </a:bodyPr>
          <a:lstStyle/>
          <a:p>
            <a:pPr algn="just" rtl="1" eaLnBrk="1" hangingPunct="1">
              <a:lnSpc>
                <a:spcPct val="90000"/>
              </a:lnSpc>
              <a:buNone/>
            </a:pPr>
            <a:r>
              <a:rPr lang="fa-IR" sz="2400" dirty="0" smtClean="0">
                <a:solidFill>
                  <a:schemeClr val="tx2"/>
                </a:solidFill>
                <a:cs typeface="B Lotus" pitchFamily="2" charset="-78"/>
              </a:rPr>
              <a:t>1- از دوباره کاري جلوگيري مي کند .</a:t>
            </a:r>
          </a:p>
          <a:p>
            <a:pPr algn="just" rtl="1" eaLnBrk="1" hangingPunct="1">
              <a:lnSpc>
                <a:spcPct val="90000"/>
              </a:lnSpc>
              <a:buNone/>
            </a:pPr>
            <a:r>
              <a:rPr lang="fa-IR" sz="2400" dirty="0" smtClean="0">
                <a:solidFill>
                  <a:schemeClr val="tx2"/>
                </a:solidFill>
                <a:cs typeface="B Lotus" pitchFamily="2" charset="-78"/>
              </a:rPr>
              <a:t>2- وسعت مساله را به ما مي شناسد.</a:t>
            </a:r>
          </a:p>
          <a:p>
            <a:pPr algn="just" rtl="1" eaLnBrk="1" hangingPunct="1">
              <a:lnSpc>
                <a:spcPct val="90000"/>
              </a:lnSpc>
              <a:buNone/>
            </a:pPr>
            <a:r>
              <a:rPr lang="fa-IR" sz="2400" dirty="0" smtClean="0">
                <a:solidFill>
                  <a:schemeClr val="tx2"/>
                </a:solidFill>
                <a:cs typeface="B Lotus" pitchFamily="2" charset="-78"/>
              </a:rPr>
              <a:t>3- جنبه هاي مختلف مساله را به ما نشان مي دهد </a:t>
            </a:r>
          </a:p>
          <a:p>
            <a:pPr algn="just" rtl="1" eaLnBrk="1" hangingPunct="1">
              <a:lnSpc>
                <a:spcPct val="90000"/>
              </a:lnSpc>
              <a:buNone/>
            </a:pPr>
            <a:r>
              <a:rPr lang="fa-IR" sz="2400" dirty="0" smtClean="0">
                <a:solidFill>
                  <a:schemeClr val="tx2"/>
                </a:solidFill>
                <a:cs typeface="B Lotus" pitchFamily="2" charset="-78"/>
              </a:rPr>
              <a:t>.4- مارا با کارهايي که ديگران انجام داده اند ،آشنا مي نمايد .</a:t>
            </a:r>
          </a:p>
          <a:p>
            <a:pPr algn="just" rtl="1" eaLnBrk="1" hangingPunct="1">
              <a:lnSpc>
                <a:spcPct val="90000"/>
              </a:lnSpc>
              <a:buNone/>
            </a:pPr>
            <a:r>
              <a:rPr lang="fa-IR" sz="2400" dirty="0" smtClean="0">
                <a:solidFill>
                  <a:schemeClr val="tx2"/>
                </a:solidFill>
                <a:cs typeface="B Lotus" pitchFamily="2" charset="-78"/>
              </a:rPr>
              <a:t>5- مشکلات موجود در سر راه تحقيق را به ما نشان مي دهد .</a:t>
            </a:r>
          </a:p>
          <a:p>
            <a:pPr algn="just" rtl="1" eaLnBrk="1" hangingPunct="1">
              <a:lnSpc>
                <a:spcPct val="90000"/>
              </a:lnSpc>
              <a:buNone/>
            </a:pPr>
            <a:r>
              <a:rPr lang="fa-IR" sz="2400" dirty="0" smtClean="0">
                <a:solidFill>
                  <a:schemeClr val="tx2"/>
                </a:solidFill>
                <a:cs typeface="B Lotus" pitchFamily="2" charset="-78"/>
              </a:rPr>
              <a:t>6- زمينه آشنايي با انواع مختلف روش کار که امکان استفاده از آنها در مطالعه ما وجود دارد را فراهم مي کند . </a:t>
            </a:r>
          </a:p>
          <a:p>
            <a:pPr algn="just" rtl="1" eaLnBrk="1" hangingPunct="1">
              <a:lnSpc>
                <a:spcPct val="90000"/>
              </a:lnSpc>
              <a:buNone/>
            </a:pPr>
            <a:r>
              <a:rPr kumimoji="1" lang="fa-IR" sz="2400" dirty="0" smtClean="0">
                <a:solidFill>
                  <a:schemeClr val="tx2"/>
                </a:solidFill>
                <a:cs typeface="B Lotus" pitchFamily="2" charset="-78"/>
              </a:rPr>
              <a:t>7-کمک به نوشتن بيان مسئله و توجيه افراد</a:t>
            </a:r>
          </a:p>
          <a:p>
            <a:pPr algn="r" rtl="1" eaLnBrk="1" hangingPunct="1">
              <a:lnSpc>
                <a:spcPct val="90000"/>
              </a:lnSpc>
              <a:buNone/>
            </a:pPr>
            <a:r>
              <a:rPr kumimoji="1" lang="fa-IR" sz="2400" dirty="0" smtClean="0">
                <a:solidFill>
                  <a:schemeClr val="tx2"/>
                </a:solidFill>
                <a:cs typeface="B Lotus" pitchFamily="2" charset="-78"/>
              </a:rPr>
              <a:t>8-نشان دادن به داوران که به اندازه کافي مطالعه داشته ايد.</a:t>
            </a:r>
            <a:endParaRPr lang="en-US" sz="2400" dirty="0" smtClean="0">
              <a:solidFill>
                <a:schemeClr val="tx2"/>
              </a:solidFill>
              <a:cs typeface="B Lotus" pitchFamily="2" charset="-78"/>
            </a:endParaRPr>
          </a:p>
          <a:p>
            <a:pPr algn="r" rtl="1" eaLnBrk="1" hangingPunct="1">
              <a:lnSpc>
                <a:spcPct val="90000"/>
              </a:lnSpc>
              <a:buNone/>
            </a:pPr>
            <a:r>
              <a:rPr lang="fa-IR" sz="2400" dirty="0" smtClean="0">
                <a:solidFill>
                  <a:schemeClr val="tx2"/>
                </a:solidFill>
                <a:cs typeface="B Lotus" pitchFamily="2" charset="-78"/>
              </a:rPr>
              <a:t>9 -دلايلي براي ديگران تامين مي کند تا از پژوهشهاي پيشنهادي ما پشتيباني کنند .</a:t>
            </a:r>
            <a:endParaRPr lang="fo-FO" sz="2400" dirty="0" smtClean="0">
              <a:solidFill>
                <a:schemeClr val="tx2"/>
              </a:solidFill>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30</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idx="4294967295"/>
          </p:nvPr>
        </p:nvSpPr>
        <p:spPr>
          <a:xfrm>
            <a:off x="467544" y="228600"/>
            <a:ext cx="8348662" cy="914400"/>
          </a:xfrm>
        </p:spPr>
        <p:txBody>
          <a:bodyPr lIns="91440" tIns="45720" rIns="91440" bIns="45720"/>
          <a:lstStyle/>
          <a:p>
            <a:pPr algn="r" rtl="1" eaLnBrk="1" hangingPunct="1">
              <a:defRPr/>
            </a:pPr>
            <a:r>
              <a:rPr lang="ar-SA" sz="4000" dirty="0" smtClean="0">
                <a:solidFill>
                  <a:srgbClr val="FF0000"/>
                </a:solidFill>
                <a:effectLst>
                  <a:outerShdw blurRad="38100" dist="38100" dir="2700000" algn="tl">
                    <a:srgbClr val="000000"/>
                  </a:outerShdw>
                </a:effectLst>
                <a:cs typeface="B Titr" pitchFamily="2" charset="-78"/>
              </a:rPr>
              <a:t>منابع اطلاعاتي براي بررسي پيشينه پژوهش</a:t>
            </a:r>
            <a:endParaRPr lang="en-US" sz="4000" dirty="0" smtClean="0">
              <a:solidFill>
                <a:srgbClr val="FF0000"/>
              </a:solidFill>
              <a:effectLst>
                <a:outerShdw blurRad="38100" dist="38100" dir="2700000" algn="tl">
                  <a:srgbClr val="000000"/>
                </a:outerShdw>
              </a:effectLst>
              <a:cs typeface="B Titr" pitchFamily="2" charset="-78"/>
            </a:endParaRPr>
          </a:p>
        </p:txBody>
      </p:sp>
      <p:sp>
        <p:nvSpPr>
          <p:cNvPr id="130051" name="Rectangle 3"/>
          <p:cNvSpPr>
            <a:spLocks noGrp="1" noChangeArrowheads="1"/>
          </p:cNvSpPr>
          <p:nvPr>
            <p:ph type="body" idx="4294967295"/>
          </p:nvPr>
        </p:nvSpPr>
        <p:spPr>
          <a:xfrm>
            <a:off x="1475656" y="1341438"/>
            <a:ext cx="6816303" cy="3455714"/>
          </a:xfrm>
        </p:spPr>
        <p:txBody>
          <a:bodyPr lIns="91440" tIns="45720" rIns="91440" bIns="45720"/>
          <a:lstStyle/>
          <a:p>
            <a:pPr algn="r" rtl="1" eaLnBrk="1" hangingPunct="1">
              <a:buFont typeface="Wingdings" pitchFamily="2" charset="2"/>
              <a:buChar char="ü"/>
              <a:defRPr/>
            </a:pPr>
            <a:r>
              <a:rPr lang="fa-IR" dirty="0" smtClean="0">
                <a:solidFill>
                  <a:srgbClr val="333399"/>
                </a:solidFill>
                <a:cs typeface="B Lotus" pitchFamily="2" charset="-78"/>
              </a:rPr>
              <a:t>مجلات الکترونيکي </a:t>
            </a:r>
          </a:p>
          <a:p>
            <a:pPr algn="r" rtl="1" eaLnBrk="1" hangingPunct="1">
              <a:buFont typeface="Wingdings" pitchFamily="2" charset="2"/>
              <a:buChar char="ü"/>
              <a:defRPr/>
            </a:pPr>
            <a:r>
              <a:rPr lang="fa-IR" dirty="0" smtClean="0">
                <a:solidFill>
                  <a:srgbClr val="333399"/>
                </a:solidFill>
                <a:cs typeface="B Lotus" pitchFamily="2" charset="-78"/>
              </a:rPr>
              <a:t>کتابهاي موجود </a:t>
            </a:r>
          </a:p>
          <a:p>
            <a:pPr algn="r" rtl="1" eaLnBrk="1" hangingPunct="1">
              <a:buFont typeface="Wingdings" pitchFamily="2" charset="2"/>
              <a:buChar char="ü"/>
              <a:defRPr/>
            </a:pPr>
            <a:r>
              <a:rPr lang="ar-SA" dirty="0" smtClean="0">
                <a:solidFill>
                  <a:srgbClr val="333399"/>
                </a:solidFill>
                <a:cs typeface="B Lotus" pitchFamily="2" charset="-78"/>
              </a:rPr>
              <a:t>پاياننامه هاي دكترا و كارشناسي ارشد</a:t>
            </a:r>
            <a:r>
              <a:rPr lang="fa-IR" dirty="0" smtClean="0">
                <a:solidFill>
                  <a:srgbClr val="333399"/>
                </a:solidFill>
                <a:cs typeface="B Lotus" pitchFamily="2" charset="-78"/>
              </a:rPr>
              <a:t> داخل و خارجي </a:t>
            </a:r>
          </a:p>
          <a:p>
            <a:pPr algn="r" rtl="1" eaLnBrk="1" hangingPunct="1">
              <a:buFont typeface="Wingdings" pitchFamily="2" charset="2"/>
              <a:buChar char="ü"/>
              <a:defRPr/>
            </a:pPr>
            <a:r>
              <a:rPr lang="fa-IR" dirty="0" smtClean="0">
                <a:solidFill>
                  <a:srgbClr val="333399"/>
                </a:solidFill>
                <a:cs typeface="B Lotus" pitchFamily="2" charset="-78"/>
              </a:rPr>
              <a:t>فصلنامه ها و نشريات علمي </a:t>
            </a:r>
          </a:p>
          <a:p>
            <a:pPr algn="r" rtl="1" eaLnBrk="1" hangingPunct="1">
              <a:buFont typeface="Wingdings" pitchFamily="2" charset="2"/>
              <a:buChar char="ü"/>
              <a:defRPr/>
            </a:pPr>
            <a:r>
              <a:rPr lang="fa-IR" dirty="0" smtClean="0">
                <a:solidFill>
                  <a:srgbClr val="333399"/>
                </a:solidFill>
                <a:cs typeface="B Lotus" pitchFamily="2" charset="-78"/>
              </a:rPr>
              <a:t> مقالات چاپ شده و ارائه شده در همايشهاي علمي </a:t>
            </a:r>
            <a:endParaRPr lang="ar-SA" dirty="0" smtClean="0">
              <a:solidFill>
                <a:srgbClr val="333399"/>
              </a:solidFill>
              <a:cs typeface="B Lotus" pitchFamily="2" charset="-78"/>
            </a:endParaRPr>
          </a:p>
          <a:p>
            <a:pPr algn="r" rtl="1" eaLnBrk="1" hangingPunct="1">
              <a:buFont typeface="Wingdings" pitchFamily="2" charset="2"/>
              <a:buChar char="ü"/>
              <a:defRPr/>
            </a:pPr>
            <a:r>
              <a:rPr lang="fa-IR" dirty="0" smtClean="0">
                <a:solidFill>
                  <a:srgbClr val="333399"/>
                </a:solidFill>
                <a:cs typeface="B Lotus" pitchFamily="2" charset="-78"/>
              </a:rPr>
              <a:t>نظرات افراد متخصص و صاحب نظران</a:t>
            </a:r>
            <a:r>
              <a:rPr lang="ar-SA" dirty="0" smtClean="0">
                <a:solidFill>
                  <a:srgbClr val="333399"/>
                </a:solidFill>
                <a:cs typeface="B Lotus" pitchFamily="2" charset="-78"/>
              </a:rPr>
              <a:t> </a:t>
            </a:r>
          </a:p>
          <a:p>
            <a:pPr algn="r" rtl="1" eaLnBrk="1" hangingPunct="1">
              <a:buFont typeface="Wingdings" pitchFamily="2" charset="2"/>
              <a:buChar char="ü"/>
              <a:defRPr/>
            </a:pPr>
            <a:r>
              <a:rPr lang="fa-IR" dirty="0" smtClean="0">
                <a:solidFill>
                  <a:srgbClr val="333399"/>
                </a:solidFill>
                <a:cs typeface="B Lotus" pitchFamily="2" charset="-78"/>
              </a:rPr>
              <a:t>  منابع منتشر شده</a:t>
            </a:r>
            <a:r>
              <a:rPr lang="ar-SA" dirty="0" smtClean="0">
                <a:solidFill>
                  <a:srgbClr val="333399"/>
                </a:solidFill>
                <a:cs typeface="B Lotus" pitchFamily="2" charset="-78"/>
              </a:rPr>
              <a:t> </a:t>
            </a:r>
            <a:endParaRPr lang="en-US" dirty="0" smtClean="0">
              <a:solidFill>
                <a:srgbClr val="333399"/>
              </a:solidFill>
              <a:cs typeface="B Lotus" pitchFamily="2" charset="-78"/>
            </a:endParaRPr>
          </a:p>
          <a:p>
            <a:pPr algn="r" rtl="1" eaLnBrk="1" hangingPunct="1">
              <a:buFont typeface="Wingdings" pitchFamily="2" charset="2"/>
              <a:buChar char="ü"/>
              <a:defRPr/>
            </a:pPr>
            <a:endParaRPr lang="fa-IR" dirty="0" smtClean="0">
              <a:solidFill>
                <a:srgbClr val="333399"/>
              </a:solidFill>
              <a:cs typeface="Nazanin" pitchFamily="2" charset="-78"/>
            </a:endParaRPr>
          </a:p>
          <a:p>
            <a:pPr algn="r" rtl="1" eaLnBrk="1" hangingPunct="1">
              <a:buFont typeface="Wingdings" pitchFamily="2" charset="2"/>
              <a:buChar char="ü"/>
              <a:defRPr/>
            </a:pPr>
            <a:endParaRPr lang="fa-IR" dirty="0" smtClean="0">
              <a:solidFill>
                <a:srgbClr val="333399"/>
              </a:solidFill>
              <a:cs typeface="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31</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ox(in)">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box(in)">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box(in)">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box(in)">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box(in)">
                                      <p:cBhvr>
                                        <p:cTn id="27" dur="500"/>
                                        <p:tgtEl>
                                          <p:spTgt spid="130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box(in)">
                                      <p:cBhvr>
                                        <p:cTn id="32" dur="500"/>
                                        <p:tgtEl>
                                          <p:spTgt spid="130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box(in)">
                                      <p:cBhvr>
                                        <p:cTn id="37" dur="5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idx="4294967295"/>
          </p:nvPr>
        </p:nvSpPr>
        <p:spPr>
          <a:xfrm>
            <a:off x="1547664" y="764704"/>
            <a:ext cx="5976664" cy="608013"/>
          </a:xfrm>
          <a:noFill/>
        </p:spPr>
        <p:txBody>
          <a:bodyPr lIns="91440" tIns="45720" rIns="91440" bIns="45720">
            <a:normAutofit fontScale="90000"/>
          </a:bodyPr>
          <a:lstStyle/>
          <a:p>
            <a:pPr algn="ctr" eaLnBrk="1" hangingPunct="1">
              <a:defRPr/>
            </a:pPr>
            <a:r>
              <a:rPr lang="fa-IR" sz="4000" dirty="0" smtClean="0">
                <a:solidFill>
                  <a:srgbClr val="FF0000"/>
                </a:solidFill>
                <a:cs typeface="B Titr" pitchFamily="2" charset="-78"/>
              </a:rPr>
              <a:t>چهار اشتباه مهم  در انتخاب مسئله</a:t>
            </a:r>
            <a:endParaRPr lang="en-US" sz="4000" dirty="0" smtClean="0">
              <a:solidFill>
                <a:srgbClr val="FF0000"/>
              </a:solidFill>
              <a:cs typeface="B Titr" pitchFamily="2" charset="-78"/>
            </a:endParaRPr>
          </a:p>
        </p:txBody>
      </p:sp>
      <p:sp>
        <p:nvSpPr>
          <p:cNvPr id="113667" name="Rectangle 3"/>
          <p:cNvSpPr>
            <a:spLocks noGrp="1" noChangeArrowheads="1"/>
          </p:cNvSpPr>
          <p:nvPr>
            <p:ph type="body" idx="4294967295"/>
          </p:nvPr>
        </p:nvSpPr>
        <p:spPr>
          <a:xfrm>
            <a:off x="467544" y="1484784"/>
            <a:ext cx="8215313" cy="4733925"/>
          </a:xfrm>
        </p:spPr>
        <p:txBody>
          <a:bodyPr lIns="91440" tIns="45720" rIns="91440" bIns="45720">
            <a:normAutofit/>
          </a:bodyPr>
          <a:lstStyle/>
          <a:p>
            <a:pPr algn="just" rtl="1" eaLnBrk="1" hangingPunct="1">
              <a:lnSpc>
                <a:spcPct val="120000"/>
              </a:lnSpc>
              <a:defRPr/>
            </a:pPr>
            <a:r>
              <a:rPr lang="ar-SA" sz="2800" dirty="0" smtClean="0">
                <a:cs typeface="B Lotus" pitchFamily="2" charset="-78"/>
              </a:rPr>
              <a:t>مساله اي را شتابزده و بدون تجزيه و تحليل تمام جنبه</a:t>
            </a:r>
            <a:r>
              <a:rPr lang="fa-IR" sz="2800" dirty="0" smtClean="0">
                <a:cs typeface="B Lotus" pitchFamily="2" charset="-78"/>
              </a:rPr>
              <a:t> </a:t>
            </a:r>
            <a:r>
              <a:rPr lang="ar-SA" sz="2800" dirty="0" smtClean="0">
                <a:cs typeface="B Lotus" pitchFamily="2" charset="-78"/>
              </a:rPr>
              <a:t>هاي مختلف آن انتخاب مي</a:t>
            </a:r>
            <a:r>
              <a:rPr lang="fa-IR" sz="2800" dirty="0" smtClean="0">
                <a:cs typeface="B Lotus" pitchFamily="2" charset="-78"/>
              </a:rPr>
              <a:t> </a:t>
            </a:r>
            <a:r>
              <a:rPr lang="ar-SA" sz="2800" dirty="0" smtClean="0">
                <a:cs typeface="B Lotus" pitchFamily="2" charset="-78"/>
              </a:rPr>
              <a:t>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بدون مطالعه منابع مربوط به موضوع تحقيق اقدام به انتخاب مي</a:t>
            </a:r>
            <a:r>
              <a:rPr lang="fa-IR" sz="2800" dirty="0" smtClean="0">
                <a:cs typeface="B Lotus" pitchFamily="2" charset="-78"/>
              </a:rPr>
              <a:t> </a:t>
            </a:r>
            <a:r>
              <a:rPr lang="ar-SA" sz="2800" dirty="0" smtClean="0">
                <a:cs typeface="B Lotus" pitchFamily="2" charset="-78"/>
              </a:rPr>
              <a:t>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قبل از انتخاب مسئله پژوهشي ، روش اجراي تحقيق را مشخص مي كنند.</a:t>
            </a:r>
            <a:endParaRPr lang="fa-IR" sz="2800" dirty="0" smtClean="0">
              <a:cs typeface="B Lotus" pitchFamily="2" charset="-78"/>
            </a:endParaRPr>
          </a:p>
          <a:p>
            <a:pPr algn="just" rtl="1" eaLnBrk="1" hangingPunct="1">
              <a:lnSpc>
                <a:spcPct val="120000"/>
              </a:lnSpc>
              <a:defRPr/>
            </a:pPr>
            <a:r>
              <a:rPr lang="ar-SA" sz="2800" dirty="0" smtClean="0">
                <a:cs typeface="B Lotus" pitchFamily="2" charset="-78"/>
              </a:rPr>
              <a:t>به جاي آنكه ابعاد مساله را به طور دقيق طرح و اصطلاحات را به روشني تعريف كنند، توصيفي كلي از مساله ارائه مي دهند.</a:t>
            </a:r>
            <a:endParaRPr lang="en-US" sz="2800"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32</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5656" y="548680"/>
            <a:ext cx="5904656" cy="983704"/>
          </a:xfrm>
        </p:spPr>
        <p:txBody>
          <a:bodyPr/>
          <a:lstStyle/>
          <a:p>
            <a:pPr algn="ctr"/>
            <a:r>
              <a:rPr lang="fa-IR" sz="5400" b="1" dirty="0" smtClean="0">
                <a:solidFill>
                  <a:srgbClr val="FF0000"/>
                </a:solidFill>
                <a:cs typeface="B Titr" pitchFamily="2" charset="-78"/>
              </a:rPr>
              <a:t>اهميت بيان مسئله</a:t>
            </a:r>
            <a:endParaRPr lang="en-US" sz="5400" b="1" dirty="0" smtClean="0">
              <a:solidFill>
                <a:srgbClr val="FF0000"/>
              </a:solidFill>
              <a:cs typeface="B Titr" pitchFamily="2" charset="-78"/>
            </a:endParaRPr>
          </a:p>
        </p:txBody>
      </p:sp>
      <p:sp>
        <p:nvSpPr>
          <p:cNvPr id="8" name="Content Placeholder 2"/>
          <p:cNvSpPr>
            <a:spLocks noGrp="1"/>
          </p:cNvSpPr>
          <p:nvPr>
            <p:ph idx="4294967295"/>
          </p:nvPr>
        </p:nvSpPr>
        <p:spPr>
          <a:xfrm>
            <a:off x="323528" y="1989510"/>
            <a:ext cx="8329613" cy="3311698"/>
          </a:xfrm>
          <a:noFill/>
        </p:spPr>
        <p:txBody>
          <a:bodyPr>
            <a:normAutofit/>
          </a:bodyPr>
          <a:lstStyle/>
          <a:p>
            <a:pPr marL="292100" indent="-292100" algn="r" rtl="1" eaLnBrk="1" hangingPunct="1">
              <a:spcBef>
                <a:spcPts val="600"/>
              </a:spcBef>
              <a:spcAft>
                <a:spcPts val="1200"/>
              </a:spcAft>
            </a:pPr>
            <a:r>
              <a:rPr lang="fa-IR" sz="2800" b="1" dirty="0" smtClean="0">
                <a:solidFill>
                  <a:srgbClr val="3333FF"/>
                </a:solidFill>
                <a:cs typeface="Mitra" pitchFamily="2" charset="-78"/>
              </a:rPr>
              <a:t>اولين بخش مهم يک طرح تحقيقاتي</a:t>
            </a:r>
          </a:p>
          <a:p>
            <a:pPr marL="292100" indent="-292100" algn="r" rtl="1" eaLnBrk="1" hangingPunct="1">
              <a:spcBef>
                <a:spcPts val="600"/>
              </a:spcBef>
              <a:spcAft>
                <a:spcPts val="1200"/>
              </a:spcAft>
            </a:pPr>
            <a:r>
              <a:rPr lang="fa-IR" sz="2800" b="1" dirty="0" smtClean="0">
                <a:solidFill>
                  <a:srgbClr val="3333FF"/>
                </a:solidFill>
                <a:cs typeface="Mitra" pitchFamily="2" charset="-78"/>
              </a:rPr>
              <a:t>مشخص کردن عنوان طرح از طريق باز نمودن جزييات آن</a:t>
            </a:r>
          </a:p>
          <a:p>
            <a:pPr marL="292100" indent="-292100" algn="r" rtl="1" eaLnBrk="1" hangingPunct="1">
              <a:spcBef>
                <a:spcPts val="600"/>
              </a:spcBef>
              <a:spcAft>
                <a:spcPts val="1200"/>
              </a:spcAft>
            </a:pPr>
            <a:r>
              <a:rPr lang="fa-IR" sz="2800" b="1" dirty="0" smtClean="0">
                <a:solidFill>
                  <a:srgbClr val="3333FF"/>
                </a:solidFill>
                <a:cs typeface="Mitra" pitchFamily="2" charset="-78"/>
              </a:rPr>
              <a:t>بيان سيستماتيک علت انجام تحقيق و انتظارات تحقيق</a:t>
            </a:r>
          </a:p>
          <a:p>
            <a:pPr marL="292100" indent="-292100" algn="r" rtl="1" eaLnBrk="1" hangingPunct="1">
              <a:spcBef>
                <a:spcPts val="600"/>
              </a:spcBef>
              <a:spcAft>
                <a:spcPts val="1200"/>
              </a:spcAft>
            </a:pPr>
            <a:r>
              <a:rPr lang="fa-IR" sz="2800" b="1" dirty="0" smtClean="0">
                <a:solidFill>
                  <a:srgbClr val="3333FF"/>
                </a:solidFill>
                <a:cs typeface="Mitra" pitchFamily="2" charset="-78"/>
              </a:rPr>
              <a:t>رساندن اهميت مساله به ديگران </a:t>
            </a:r>
          </a:p>
          <a:p>
            <a:pPr marL="292100" indent="-292100" algn="r" rtl="1" eaLnBrk="1" hangingPunct="1">
              <a:spcBef>
                <a:spcPts val="600"/>
              </a:spcBef>
              <a:spcAft>
                <a:spcPts val="1200"/>
              </a:spcAft>
            </a:pPr>
            <a:r>
              <a:rPr lang="fa-IR" sz="2800" b="1" dirty="0" smtClean="0">
                <a:solidFill>
                  <a:srgbClr val="3333FF"/>
                </a:solidFill>
                <a:cs typeface="Mitra" pitchFamily="2" charset="-78"/>
              </a:rPr>
              <a:t>نظم دادن به فکر محقق و مشخص کردن چهارچوب کاري  </a:t>
            </a:r>
            <a:endParaRPr lang="en-US" sz="2800" b="1" dirty="0" smtClean="0">
              <a:solidFill>
                <a:srgbClr val="3333FF"/>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33</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17848" y="805334"/>
            <a:ext cx="7086600" cy="679450"/>
          </a:xfrm>
        </p:spPr>
        <p:txBody>
          <a:bodyPr lIns="91440" tIns="45720" rIns="91440" bIns="45720">
            <a:normAutofit fontScale="90000"/>
          </a:bodyPr>
          <a:lstStyle/>
          <a:p>
            <a:pPr algn="ctr" rtl="1" eaLnBrk="1" hangingPunct="1"/>
            <a:r>
              <a:rPr lang="fa-IR" dirty="0" smtClean="0">
                <a:solidFill>
                  <a:srgbClr val="FF0000"/>
                </a:solidFill>
                <a:cs typeface="B Titr" pitchFamily="2" charset="-78"/>
              </a:rPr>
              <a:t>فوايد نوشتن بيان مسئله</a:t>
            </a:r>
            <a:endParaRPr lang="fo-FO" dirty="0" smtClean="0">
              <a:solidFill>
                <a:srgbClr val="FF0000"/>
              </a:solidFill>
              <a:cs typeface="B Titr" pitchFamily="2" charset="-78"/>
            </a:endParaRPr>
          </a:p>
        </p:txBody>
      </p:sp>
      <p:sp>
        <p:nvSpPr>
          <p:cNvPr id="18435" name="Rectangle 3"/>
          <p:cNvSpPr>
            <a:spLocks noGrp="1" noChangeArrowheads="1"/>
          </p:cNvSpPr>
          <p:nvPr>
            <p:ph type="body" idx="4294967295"/>
          </p:nvPr>
        </p:nvSpPr>
        <p:spPr>
          <a:xfrm>
            <a:off x="899592" y="1701031"/>
            <a:ext cx="7668344" cy="3960217"/>
          </a:xfrm>
        </p:spPr>
        <p:txBody>
          <a:bodyPr lIns="91440" tIns="45720" rIns="91440" bIns="45720">
            <a:normAutofit lnSpcReduction="10000"/>
          </a:bodyPr>
          <a:lstStyle/>
          <a:p>
            <a:pPr algn="just" rtl="1" eaLnBrk="1" hangingPunct="1">
              <a:buNone/>
            </a:pPr>
            <a:r>
              <a:rPr lang="fa-IR" dirty="0" smtClean="0">
                <a:solidFill>
                  <a:srgbClr val="333399"/>
                </a:solidFill>
                <a:cs typeface="Mitra" pitchFamily="2" charset="-78"/>
              </a:rPr>
              <a:t>1- پايه تلاش محقق مي شود.</a:t>
            </a:r>
          </a:p>
          <a:p>
            <a:pPr algn="just" rtl="1" eaLnBrk="1" hangingPunct="1">
              <a:buNone/>
            </a:pPr>
            <a:r>
              <a:rPr lang="fa-IR" dirty="0" smtClean="0">
                <a:solidFill>
                  <a:srgbClr val="333399"/>
                </a:solidFill>
                <a:cs typeface="Mitra" pitchFamily="2" charset="-78"/>
              </a:rPr>
              <a:t>2- مسير کار محقق را مشخص مي نمايد .</a:t>
            </a:r>
          </a:p>
          <a:p>
            <a:pPr algn="just" rtl="1" eaLnBrk="1" hangingPunct="1">
              <a:buNone/>
            </a:pPr>
            <a:r>
              <a:rPr lang="fa-IR" dirty="0" smtClean="0">
                <a:solidFill>
                  <a:srgbClr val="333399"/>
                </a:solidFill>
                <a:cs typeface="Mitra" pitchFamily="2" charset="-78"/>
              </a:rPr>
              <a:t>3- اهداف پژوهشي را روشن مي سازد .</a:t>
            </a:r>
          </a:p>
          <a:p>
            <a:pPr algn="just" rtl="1" eaLnBrk="1" hangingPunct="1">
              <a:buNone/>
            </a:pPr>
            <a:r>
              <a:rPr lang="fa-IR" dirty="0" smtClean="0">
                <a:solidFill>
                  <a:srgbClr val="333399"/>
                </a:solidFill>
                <a:cs typeface="Mitra" pitchFamily="2" charset="-78"/>
              </a:rPr>
              <a:t>4-اهميت ،ضرورت و اولويت پژوهش را بيان مي کند .</a:t>
            </a:r>
          </a:p>
          <a:p>
            <a:pPr algn="just" rtl="1" eaLnBrk="1" hangingPunct="1">
              <a:buNone/>
            </a:pPr>
            <a:r>
              <a:rPr lang="fa-IR" dirty="0" smtClean="0">
                <a:solidFill>
                  <a:srgbClr val="333399"/>
                </a:solidFill>
                <a:cs typeface="Mitra" pitchFamily="2" charset="-78"/>
              </a:rPr>
              <a:t>5- سبب بهتر ارائه ارائه کردن طرح مي شود. </a:t>
            </a:r>
          </a:p>
          <a:p>
            <a:pPr algn="just" rtl="1" eaLnBrk="1" hangingPunct="1">
              <a:buNone/>
            </a:pPr>
            <a:r>
              <a:rPr lang="fa-IR" dirty="0" smtClean="0">
                <a:solidFill>
                  <a:srgbClr val="333399"/>
                </a:solidFill>
                <a:cs typeface="Mitra" pitchFamily="2" charset="-78"/>
              </a:rPr>
              <a:t>6- درک و پذيرش طرح تحقيق از طرف مسئولين و تامين کنندگان بودجه را آسان مي سازد.</a:t>
            </a:r>
          </a:p>
          <a:p>
            <a:pPr algn="just" rtl="1" eaLnBrk="1" hangingPunct="1">
              <a:buNone/>
            </a:pPr>
            <a:r>
              <a:rPr lang="fa-IR" dirty="0" smtClean="0">
                <a:solidFill>
                  <a:srgbClr val="333399"/>
                </a:solidFill>
                <a:cs typeface="Mitra" pitchFamily="2" charset="-78"/>
              </a:rPr>
              <a:t>7- شيوع و در برگيرندگي مساله و نياز به کوشش براي حل آن را روشن مي نمايد .</a:t>
            </a:r>
            <a:endParaRPr lang="fo-FO"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332657"/>
            <a:ext cx="5544617" cy="936104"/>
          </a:xfrm>
        </p:spPr>
        <p:txBody>
          <a:bodyPr>
            <a:normAutofit/>
          </a:bodyPr>
          <a:lstStyle/>
          <a:p>
            <a:pPr algn="ctr" eaLnBrk="1" hangingPunct="1"/>
            <a:r>
              <a:rPr lang="fa-IR" altLang="en-US" sz="4000" b="1" dirty="0" smtClean="0">
                <a:solidFill>
                  <a:srgbClr val="FF0000"/>
                </a:solidFill>
                <a:cs typeface="B Titr" pitchFamily="2" charset="-78"/>
              </a:rPr>
              <a:t>اجزاء </a:t>
            </a:r>
            <a:r>
              <a:rPr lang="ar-SA" altLang="en-US" sz="4000" b="1" dirty="0" smtClean="0">
                <a:solidFill>
                  <a:srgbClr val="FF0000"/>
                </a:solidFill>
                <a:cs typeface="B Titr" pitchFamily="2" charset="-78"/>
              </a:rPr>
              <a:t>بيان مس</a:t>
            </a:r>
            <a:r>
              <a:rPr lang="fa-IR" altLang="en-US" sz="4000" b="1" dirty="0" smtClean="0">
                <a:solidFill>
                  <a:srgbClr val="FF0000"/>
                </a:solidFill>
                <a:cs typeface="B Titr" pitchFamily="2" charset="-78"/>
              </a:rPr>
              <a:t>ئ</a:t>
            </a:r>
            <a:r>
              <a:rPr lang="ar-SA" altLang="en-US" sz="4000" b="1" dirty="0" smtClean="0">
                <a:solidFill>
                  <a:srgbClr val="FF0000"/>
                </a:solidFill>
                <a:cs typeface="B Titr" pitchFamily="2" charset="-78"/>
              </a:rPr>
              <a:t>له</a:t>
            </a:r>
            <a:endParaRPr kumimoji="1" lang="en-US" sz="4000" dirty="0" smtClean="0">
              <a:solidFill>
                <a:srgbClr val="FF0000"/>
              </a:solidFill>
              <a:cs typeface="B Titr" pitchFamily="2" charset="-78"/>
            </a:endParaRPr>
          </a:p>
        </p:txBody>
      </p:sp>
      <p:sp>
        <p:nvSpPr>
          <p:cNvPr id="10" name="Rectangle 2"/>
          <p:cNvSpPr>
            <a:spLocks noGrp="1" noChangeArrowheads="1"/>
          </p:cNvSpPr>
          <p:nvPr>
            <p:ph idx="1"/>
          </p:nvPr>
        </p:nvSpPr>
        <p:spPr>
          <a:xfrm>
            <a:off x="179512" y="1916831"/>
            <a:ext cx="8713787" cy="3816425"/>
          </a:xfrm>
        </p:spPr>
        <p:txBody>
          <a:bodyPr>
            <a:normAutofit fontScale="92500" lnSpcReduction="20000"/>
          </a:bodyPr>
          <a:lstStyle/>
          <a:p>
            <a:pPr algn="just" rtl="1" eaLnBrk="1" hangingPunct="1"/>
            <a:r>
              <a:rPr lang="ar-SA" sz="3600" dirty="0" smtClean="0">
                <a:cs typeface="Titr" pitchFamily="2" charset="-78"/>
              </a:rPr>
              <a:t> </a:t>
            </a:r>
            <a:r>
              <a:rPr lang="ar-SA" sz="3600" dirty="0" smtClean="0">
                <a:solidFill>
                  <a:srgbClr val="0033CC"/>
                </a:solidFill>
                <a:cs typeface="B Lotus" pitchFamily="2" charset="-78"/>
              </a:rPr>
              <a:t>اطلاعات زمينه اي </a:t>
            </a:r>
          </a:p>
          <a:p>
            <a:pPr algn="just" rtl="1" eaLnBrk="1" hangingPunct="1"/>
            <a:r>
              <a:rPr lang="fa-IR" sz="3600" dirty="0" smtClean="0">
                <a:solidFill>
                  <a:srgbClr val="0033CC"/>
                </a:solidFill>
                <a:cs typeface="B Lotus" pitchFamily="2" charset="-78"/>
              </a:rPr>
              <a:t>ت</a:t>
            </a:r>
            <a:r>
              <a:rPr lang="ar-SA" sz="3600" dirty="0" smtClean="0">
                <a:solidFill>
                  <a:srgbClr val="0033CC"/>
                </a:solidFill>
                <a:cs typeface="B Lotus" pitchFamily="2" charset="-78"/>
              </a:rPr>
              <a:t>وصيف دقيق مس</a:t>
            </a:r>
            <a:r>
              <a:rPr lang="fa-IR" sz="3600" dirty="0" smtClean="0">
                <a:solidFill>
                  <a:srgbClr val="0033CC"/>
                </a:solidFill>
                <a:cs typeface="B Lotus" pitchFamily="2" charset="-78"/>
              </a:rPr>
              <a:t>ئ</a:t>
            </a:r>
            <a:r>
              <a:rPr lang="ar-SA" sz="3600" dirty="0" smtClean="0">
                <a:solidFill>
                  <a:srgbClr val="0033CC"/>
                </a:solidFill>
                <a:cs typeface="B Lotus" pitchFamily="2" charset="-78"/>
              </a:rPr>
              <a:t>له</a:t>
            </a:r>
            <a:r>
              <a:rPr lang="ar-SA" sz="3600" dirty="0" smtClean="0">
                <a:cs typeface="B Lotus" pitchFamily="2" charset="-78"/>
              </a:rPr>
              <a:t> </a:t>
            </a:r>
            <a:r>
              <a:rPr lang="en-US" sz="3600" dirty="0" smtClean="0">
                <a:cs typeface="B Lotus" pitchFamily="2" charset="-78"/>
              </a:rPr>
              <a:t> </a:t>
            </a:r>
            <a:endParaRPr lang="fa-IR" sz="3600" dirty="0" smtClean="0">
              <a:cs typeface="B Lotus" pitchFamily="2" charset="-78"/>
            </a:endParaRPr>
          </a:p>
          <a:p>
            <a:pPr lvl="1" algn="just" rtl="1" eaLnBrk="1" hangingPunct="1"/>
            <a:r>
              <a:rPr lang="ar-SA" sz="3200" dirty="0" smtClean="0">
                <a:solidFill>
                  <a:srgbClr val="FF3300"/>
                </a:solidFill>
                <a:cs typeface="B Lotus" pitchFamily="2" charset="-78"/>
              </a:rPr>
              <a:t> نحوه بروز يا وقوع </a:t>
            </a: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وسعت و شدت </a:t>
            </a:r>
            <a:endParaRPr lang="en-US" sz="3200" dirty="0" smtClean="0">
              <a:solidFill>
                <a:srgbClr val="FF33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عوامل دخيل در بروز مسأله </a:t>
            </a:r>
            <a:endParaRPr lang="en-US" sz="3200" dirty="0" smtClean="0">
              <a:solidFill>
                <a:srgbClr val="FF33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نحوه برخورد فعلي با مشكل </a:t>
            </a:r>
            <a:endParaRPr lang="en-US" sz="3200" dirty="0" smtClean="0">
              <a:solidFill>
                <a:srgbClr val="FF3300"/>
              </a:solidFill>
              <a:cs typeface="B Lotus" pitchFamily="2" charset="-78"/>
            </a:endParaRPr>
          </a:p>
          <a:p>
            <a:pPr lvl="1" algn="just" rtl="1" eaLnBrk="1" hangingPunct="1"/>
            <a:r>
              <a:rPr lang="en-US" sz="3200" dirty="0" smtClean="0">
                <a:cs typeface="B Lotus" pitchFamily="2" charset="-78"/>
              </a:rPr>
              <a:t> </a:t>
            </a:r>
            <a:r>
              <a:rPr lang="ar-SA" sz="3200" dirty="0" smtClean="0">
                <a:cs typeface="B Lotus" pitchFamily="2" charset="-78"/>
              </a:rPr>
              <a:t> </a:t>
            </a:r>
            <a:r>
              <a:rPr lang="ar-SA" sz="3200" dirty="0" smtClean="0">
                <a:solidFill>
                  <a:srgbClr val="0033CC"/>
                </a:solidFill>
                <a:cs typeface="B Lotus" pitchFamily="2" charset="-78"/>
              </a:rPr>
              <a:t>فوايد پژوهش</a:t>
            </a:r>
            <a:r>
              <a:rPr lang="ar-SA" sz="3200" dirty="0" smtClean="0">
                <a:solidFill>
                  <a:srgbClr val="FFFF00"/>
                </a:solidFill>
                <a:cs typeface="B Lotus" pitchFamily="2" charset="-78"/>
              </a:rPr>
              <a:t> </a:t>
            </a:r>
            <a:endParaRPr lang="en-US" sz="3200" dirty="0" smtClean="0">
              <a:solidFill>
                <a:srgbClr val="FFFF00"/>
              </a:solidFill>
              <a:cs typeface="B Lotus" pitchFamily="2" charset="-78"/>
            </a:endParaRPr>
          </a:p>
          <a:p>
            <a:pPr lvl="1" algn="just" rtl="1" eaLnBrk="1" hangingPunct="1"/>
            <a:r>
              <a:rPr lang="fa-IR" sz="3200" dirty="0" smtClean="0">
                <a:solidFill>
                  <a:srgbClr val="FF3300"/>
                </a:solidFill>
                <a:cs typeface="B Lotus" pitchFamily="2" charset="-78"/>
              </a:rPr>
              <a:t> </a:t>
            </a:r>
            <a:r>
              <a:rPr lang="ar-SA" sz="3200" dirty="0" smtClean="0">
                <a:solidFill>
                  <a:srgbClr val="FF3300"/>
                </a:solidFill>
                <a:cs typeface="B Lotus" pitchFamily="2" charset="-78"/>
              </a:rPr>
              <a:t> چه نتايجي از حل مشكل انتظار مي رود</a:t>
            </a:r>
            <a:r>
              <a:rPr lang="en-US" dirty="0" smtClean="0">
                <a:cs typeface="B Lotus" pitchFamily="2" charset="-78"/>
              </a:rPr>
              <a:t> </a:t>
            </a:r>
            <a:r>
              <a:rPr lang="ar-SA" dirty="0" smtClean="0">
                <a:cs typeface="B Lotus" pitchFamily="2" charset="-78"/>
              </a:rPr>
              <a:t>       </a:t>
            </a:r>
            <a:r>
              <a:rPr lang="en-US" dirty="0" smtClean="0">
                <a:cs typeface="B Lotus" pitchFamily="2" charset="-78"/>
              </a:rPr>
              <a:t>   </a:t>
            </a:r>
            <a:endParaRPr lang="fa-IR"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35</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411760" y="254000"/>
            <a:ext cx="3823940" cy="1360488"/>
          </a:xfrm>
        </p:spPr>
        <p:txBody>
          <a:bodyPr rIns="91440" anchor="b">
            <a:normAutofit/>
            <a:scene3d>
              <a:camera prst="orthographicFront"/>
              <a:lightRig rig="soft" dir="t">
                <a:rot lat="0" lon="0" rev="2400000"/>
              </a:lightRig>
            </a:scene3d>
            <a:sp3d>
              <a:bevelT w="19050" h="12700"/>
            </a:sp3d>
          </a:bodyPr>
          <a:lstStyle/>
          <a:p>
            <a:pPr marL="54864" algn="r" rtl="0" eaLnBrk="1" fontAlgn="auto" hangingPunct="1">
              <a:spcAft>
                <a:spcPts val="0"/>
              </a:spcAft>
              <a:defRPr/>
            </a:pPr>
            <a:r>
              <a:rPr lang="fa-IR" sz="4000" kern="1200" dirty="0">
                <a:solidFill>
                  <a:srgbClr val="FF0000"/>
                </a:solidFill>
                <a:cs typeface="B Titr" pitchFamily="2" charset="-78"/>
              </a:rPr>
              <a:t>ا</a:t>
            </a:r>
            <a:r>
              <a:rPr lang="fa-IR" sz="4000" kern="1200" dirty="0">
                <a:solidFill>
                  <a:srgbClr val="FF0000"/>
                </a:solidFill>
                <a:effectLst>
                  <a:outerShdw blurRad="38100" dist="25500" dir="5400000" algn="tl" rotWithShape="0">
                    <a:srgbClr val="000000">
                      <a:satMod val="180000"/>
                      <a:alpha val="75000"/>
                    </a:srgbClr>
                  </a:outerShdw>
                </a:effectLst>
                <a:cs typeface="B Titr" pitchFamily="2" charset="-78"/>
              </a:rPr>
              <a:t>طلاعات زمينه اي </a:t>
            </a:r>
            <a:endParaRPr lang="en-US" sz="4000" kern="1200" dirty="0">
              <a:solidFill>
                <a:srgbClr val="FF0000"/>
              </a:solidFill>
              <a:effectLst>
                <a:outerShdw blurRad="38100" dist="25500" dir="5400000" algn="tl" rotWithShape="0">
                  <a:srgbClr val="000000">
                    <a:satMod val="180000"/>
                    <a:alpha val="75000"/>
                  </a:srgbClr>
                </a:outerShdw>
              </a:effectLst>
              <a:cs typeface="B Titr" pitchFamily="2" charset="-78"/>
            </a:endParaRPr>
          </a:p>
        </p:txBody>
      </p:sp>
      <p:sp>
        <p:nvSpPr>
          <p:cNvPr id="25603" name="Content Placeholder 2"/>
          <p:cNvSpPr>
            <a:spLocks noGrp="1"/>
          </p:cNvSpPr>
          <p:nvPr>
            <p:ph idx="4294967295"/>
          </p:nvPr>
        </p:nvSpPr>
        <p:spPr>
          <a:xfrm>
            <a:off x="395536" y="1772816"/>
            <a:ext cx="8229600" cy="4525963"/>
          </a:xfrm>
        </p:spPr>
        <p:txBody>
          <a:bodyPr/>
          <a:lstStyle/>
          <a:p>
            <a:pPr marL="514350" indent="-514350" algn="just" rtl="1" eaLnBrk="1" hangingPunct="1">
              <a:lnSpc>
                <a:spcPct val="130000"/>
              </a:lnSpc>
              <a:spcBef>
                <a:spcPts val="600"/>
              </a:spcBef>
              <a:spcAft>
                <a:spcPts val="1200"/>
              </a:spcAft>
              <a:buClrTx/>
            </a:pPr>
            <a:r>
              <a:rPr lang="fa-IR" b="1" dirty="0" smtClean="0">
                <a:solidFill>
                  <a:srgbClr val="333399"/>
                </a:solidFill>
                <a:cs typeface="Mitra" pitchFamily="2" charset="-78"/>
              </a:rPr>
              <a:t>توضيح مختصر از خصوصيات مهم جغرافيايي، اجتماعي اقتصادي و فرهنگي منطقه </a:t>
            </a:r>
          </a:p>
          <a:p>
            <a:pPr marL="514350" indent="-514350" algn="just" rtl="1" eaLnBrk="1" hangingPunct="1">
              <a:lnSpc>
                <a:spcPct val="130000"/>
              </a:lnSpc>
              <a:spcBef>
                <a:spcPts val="600"/>
              </a:spcBef>
              <a:spcAft>
                <a:spcPts val="1200"/>
              </a:spcAft>
              <a:buClrTx/>
            </a:pPr>
            <a:r>
              <a:rPr lang="fa-IR" b="1" dirty="0" smtClean="0">
                <a:solidFill>
                  <a:srgbClr val="333399"/>
                </a:solidFill>
                <a:cs typeface="Mitra" pitchFamily="2" charset="-78"/>
              </a:rPr>
              <a:t>اطلاعات و آمار مربوط به وضعيت بهداشتي و خدماتي مرتبط با موضوع </a:t>
            </a:r>
          </a:p>
          <a:p>
            <a:pPr marL="514350" indent="-514350" algn="just" rtl="1" eaLnBrk="1" hangingPunct="1">
              <a:lnSpc>
                <a:spcPct val="130000"/>
              </a:lnSpc>
              <a:spcAft>
                <a:spcPts val="600"/>
              </a:spcAft>
              <a:buFont typeface="Wingdings" pitchFamily="2" charset="2"/>
              <a:buNone/>
            </a:pPr>
            <a:r>
              <a:rPr lang="fa-IR" sz="3300" b="1" dirty="0" smtClean="0">
                <a:solidFill>
                  <a:srgbClr val="FF0000"/>
                </a:solidFill>
                <a:cs typeface="Mitra" pitchFamily="2" charset="-78"/>
              </a:rPr>
              <a:t>مطمئن شويد اين اطلاعات به مشکل مورد بررسي مربوط است. </a:t>
            </a:r>
          </a:p>
        </p:txBody>
      </p:sp>
      <p:sp>
        <p:nvSpPr>
          <p:cNvPr id="2" name="Slide Number Placeholder 1"/>
          <p:cNvSpPr>
            <a:spLocks noGrp="1"/>
          </p:cNvSpPr>
          <p:nvPr>
            <p:ph type="sldNum" sz="quarter" idx="12"/>
          </p:nvPr>
        </p:nvSpPr>
        <p:spPr/>
        <p:txBody>
          <a:bodyPr/>
          <a:lstStyle/>
          <a:p>
            <a:fld id="{C18AF7E9-5F85-4EBF-B4B3-3686E00CFE2F}" type="slidenum">
              <a:rPr lang="en-US" smtClean="0"/>
              <a:pPr/>
              <a:t>36</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11960" y="254000"/>
            <a:ext cx="4017640" cy="1143000"/>
          </a:xfrm>
        </p:spPr>
        <p:txBody>
          <a:bodyPr rIns="91440" anchor="b">
            <a:normAutofit/>
            <a:scene3d>
              <a:camera prst="orthographicFront"/>
              <a:lightRig rig="soft" dir="t">
                <a:rot lat="0" lon="0" rev="2400000"/>
              </a:lightRig>
            </a:scene3d>
            <a:sp3d>
              <a:bevelT w="19050" h="12700"/>
            </a:sp3d>
          </a:bodyPr>
          <a:lstStyle/>
          <a:p>
            <a:pPr marL="54864" algn="r" rtl="1" eaLnBrk="1" fontAlgn="auto" hangingPunct="1">
              <a:spcAft>
                <a:spcPts val="0"/>
              </a:spcAft>
              <a:defRPr/>
            </a:pPr>
            <a:r>
              <a:rPr lang="fa-IR" sz="4000" kern="1200" dirty="0">
                <a:solidFill>
                  <a:srgbClr val="FF0000"/>
                </a:solidFill>
                <a:cs typeface="B Titr" pitchFamily="2" charset="-78"/>
              </a:rPr>
              <a:t>توضيح دقيق </a:t>
            </a:r>
            <a:r>
              <a:rPr lang="fa-IR" sz="4000" kern="1200" dirty="0" smtClean="0">
                <a:solidFill>
                  <a:srgbClr val="FF0000"/>
                </a:solidFill>
                <a:cs typeface="B Titr" pitchFamily="2" charset="-78"/>
              </a:rPr>
              <a:t>مسئله </a:t>
            </a:r>
            <a:endParaRPr lang="en-US" sz="4000" kern="1200" dirty="0">
              <a:solidFill>
                <a:srgbClr val="FF0000"/>
              </a:solidFill>
              <a:cs typeface="B Titr" pitchFamily="2" charset="-78"/>
            </a:endParaRPr>
          </a:p>
        </p:txBody>
      </p:sp>
      <p:sp>
        <p:nvSpPr>
          <p:cNvPr id="3" name="Content Placeholder 2"/>
          <p:cNvSpPr>
            <a:spLocks noGrp="1"/>
          </p:cNvSpPr>
          <p:nvPr>
            <p:ph idx="4294967295"/>
          </p:nvPr>
        </p:nvSpPr>
        <p:spPr>
          <a:xfrm>
            <a:off x="827584" y="1600200"/>
            <a:ext cx="7402016" cy="4525963"/>
          </a:xfrm>
        </p:spPr>
        <p:txBody>
          <a:bodyPr>
            <a:normAutofit lnSpcReduction="10000"/>
          </a:bodyPr>
          <a:lstStyle/>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ماهيت مشکل</a:t>
            </a:r>
          </a:p>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ميزان و شدت مشکل و پيامدهاي آن</a:t>
            </a:r>
          </a:p>
          <a:p>
            <a:pPr marL="514350" indent="-514350" algn="r" rtl="1" eaLnBrk="1" hangingPunct="1">
              <a:lnSpc>
                <a:spcPct val="150000"/>
              </a:lnSpc>
              <a:spcBef>
                <a:spcPts val="600"/>
              </a:spcBef>
              <a:spcAft>
                <a:spcPts val="1200"/>
              </a:spcAft>
              <a:buFont typeface="Arial" charset="0"/>
              <a:buChar char="•"/>
              <a:defRPr/>
            </a:pPr>
            <a:r>
              <a:rPr lang="fa-IR" b="1" dirty="0" smtClean="0">
                <a:solidFill>
                  <a:srgbClr val="333399"/>
                </a:solidFill>
                <a:cs typeface="Mitra" pitchFamily="2" charset="-78"/>
              </a:rPr>
              <a:t>توزيع مشکل</a:t>
            </a:r>
          </a:p>
          <a:p>
            <a:pPr marL="514350" indent="-514350" algn="r" rtl="1" eaLnBrk="1" hangingPunct="1">
              <a:lnSpc>
                <a:spcPct val="150000"/>
              </a:lnSpc>
              <a:spcBef>
                <a:spcPts val="600"/>
              </a:spcBef>
              <a:spcAft>
                <a:spcPts val="1200"/>
              </a:spcAft>
              <a:buFont typeface="Arial" charset="0"/>
              <a:buChar char="•"/>
              <a:defRPr/>
            </a:pPr>
            <a:r>
              <a:rPr lang="fa-IR" sz="3000" b="1" dirty="0" smtClean="0">
                <a:solidFill>
                  <a:srgbClr val="333399"/>
                </a:solidFill>
                <a:cs typeface="Mitra" pitchFamily="2" charset="-78"/>
              </a:rPr>
              <a:t> توضيح مختصري از درک موضوع توسط گروههاي مختلف جامعه ( تصميم گيرندگان، کارکنان بهداشتي، جمعيت)</a:t>
            </a:r>
            <a:endParaRPr lang="en-US" sz="3000" dirty="0" smtClean="0">
              <a:solidFill>
                <a:srgbClr val="333399"/>
              </a:solidFill>
              <a:cs typeface="Mitra" pitchFamily="2" charset="-78"/>
            </a:endParaRPr>
          </a:p>
        </p:txBody>
      </p:sp>
      <p:sp>
        <p:nvSpPr>
          <p:cNvPr id="4" name="Slide Number Placeholder 3"/>
          <p:cNvSpPr>
            <a:spLocks noGrp="1"/>
          </p:cNvSpPr>
          <p:nvPr>
            <p:ph type="sldNum" sz="quarter" idx="12"/>
          </p:nvPr>
        </p:nvSpPr>
        <p:spPr/>
        <p:txBody>
          <a:bodyPr/>
          <a:lstStyle/>
          <a:p>
            <a:fld id="{C18AF7E9-5F85-4EBF-B4B3-3686E00CFE2F}" type="slidenum">
              <a:rPr lang="en-US" smtClean="0"/>
              <a:pPr/>
              <a:t>37</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755576" y="620688"/>
            <a:ext cx="7477125" cy="1143000"/>
          </a:xfrm>
        </p:spPr>
        <p:txBody>
          <a:bodyPr lIns="91440" tIns="45720" rIns="91440" bIns="45720">
            <a:normAutofit fontScale="90000"/>
          </a:bodyPr>
          <a:lstStyle/>
          <a:p>
            <a:pPr algn="ctr" rtl="1" eaLnBrk="1" hangingPunct="1"/>
            <a:r>
              <a:rPr lang="fa-IR" sz="4000" b="1" dirty="0" smtClean="0">
                <a:solidFill>
                  <a:srgbClr val="FF3300"/>
                </a:solidFill>
                <a:cs typeface="B Titr" pitchFamily="2" charset="-78"/>
              </a:rPr>
              <a:t>در توصيف دقيق مسئله به سئوالات اساسي  زير توجه گردد</a:t>
            </a:r>
            <a:endParaRPr lang="en-US" sz="4000" b="1" dirty="0" smtClean="0">
              <a:solidFill>
                <a:srgbClr val="FF3300"/>
              </a:solidFill>
              <a:cs typeface="B Titr" pitchFamily="2" charset="-78"/>
            </a:endParaRPr>
          </a:p>
        </p:txBody>
      </p:sp>
      <p:sp>
        <p:nvSpPr>
          <p:cNvPr id="41987" name="Rectangle 5"/>
          <p:cNvSpPr>
            <a:spLocks noChangeArrowheads="1"/>
          </p:cNvSpPr>
          <p:nvPr/>
        </p:nvSpPr>
        <p:spPr bwMode="auto">
          <a:xfrm>
            <a:off x="468313" y="2133600"/>
            <a:ext cx="8280400" cy="3783013"/>
          </a:xfrm>
          <a:prstGeom prst="rect">
            <a:avLst/>
          </a:prstGeom>
          <a:noFill/>
          <a:ln w="9525">
            <a:noFill/>
            <a:miter lim="800000"/>
            <a:headEnd/>
            <a:tailEnd/>
          </a:ln>
        </p:spPr>
        <p:txBody>
          <a:bodyPr anchor="ctr">
            <a:spAutoFit/>
          </a:bodyPr>
          <a:lstStyle/>
          <a:p>
            <a:pPr algn="r" rtl="0">
              <a:tabLst>
                <a:tab pos="457200" algn="l"/>
              </a:tabLst>
            </a:pPr>
            <a:endParaRPr kumimoji="0" lang="en-US" sz="1800" dirty="0">
              <a:solidFill>
                <a:srgbClr val="333399"/>
              </a:solidFill>
              <a:latin typeface="Arial" charset="0"/>
            </a:endParaRPr>
          </a:p>
          <a:p>
            <a:pPr algn="r">
              <a:tabLst>
                <a:tab pos="457200" algn="l"/>
              </a:tabLst>
            </a:pPr>
            <a:r>
              <a:rPr kumimoji="0" lang="fa-IR" sz="2800" b="1" dirty="0">
                <a:solidFill>
                  <a:srgbClr val="333399"/>
                </a:solidFill>
                <a:latin typeface="Arial" charset="0"/>
                <a:cs typeface="B Lotus" pitchFamily="2" charset="-78"/>
              </a:rPr>
              <a:t>نحوه بروز مشكل / مسأله چگونه بوده است؟ و چه عوارض از خود بر جاي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گذارد؟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وسعت مسأله و شدت آن چقدر است؟</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چه عوامل مهمي </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توانند در ايجاد مسأله نقش داشته باشند؟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چرا تلاش در جهت برطرف كردن آن مهم است؟</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آيا در حال حاضر تلاشي برا رفع مشكل انجام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شود؟ اگر چنين است چه كاستي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هايي مشاهده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شود؟</a:t>
            </a:r>
            <a:endParaRPr kumimoji="0" lang="en-US" sz="2800" b="1" dirty="0">
              <a:solidFill>
                <a:srgbClr val="333399"/>
              </a:solidFill>
              <a:latin typeface="Arial" charset="0"/>
              <a:cs typeface="B Lotus" pitchFamily="2" charset="-78"/>
            </a:endParaRPr>
          </a:p>
          <a:p>
            <a:pPr algn="r">
              <a:tabLst>
                <a:tab pos="457200" algn="l"/>
              </a:tabLst>
            </a:pPr>
            <a:r>
              <a:rPr kumimoji="0" lang="fa-IR" sz="2800" b="1" dirty="0">
                <a:solidFill>
                  <a:srgbClr val="333399"/>
                </a:solidFill>
                <a:latin typeface="Arial" charset="0"/>
                <a:cs typeface="B Lotus" pitchFamily="2" charset="-78"/>
              </a:rPr>
              <a:t>چه نتايجي از حل مشكل انتظار مي</a:t>
            </a:r>
            <a:r>
              <a:rPr kumimoji="0" lang="fa-IR" sz="2800" b="1" dirty="0">
                <a:solidFill>
                  <a:srgbClr val="333399"/>
                </a:solidFill>
                <a:latin typeface="Arial" charset="0"/>
              </a:rPr>
              <a:t>‌</a:t>
            </a:r>
            <a:r>
              <a:rPr kumimoji="0" lang="fa-IR" sz="2800" b="1" dirty="0">
                <a:solidFill>
                  <a:srgbClr val="333399"/>
                </a:solidFill>
                <a:latin typeface="Arial" charset="0"/>
                <a:cs typeface="B Lotus" pitchFamily="2" charset="-78"/>
              </a:rPr>
              <a:t>رود و چه فوايدي خواهد داشت؟</a:t>
            </a:r>
          </a:p>
        </p:txBody>
      </p:sp>
      <p:sp>
        <p:nvSpPr>
          <p:cNvPr id="2" name="Slide Number Placeholder 1"/>
          <p:cNvSpPr>
            <a:spLocks noGrp="1"/>
          </p:cNvSpPr>
          <p:nvPr>
            <p:ph type="sldNum" sz="quarter" idx="12"/>
          </p:nvPr>
        </p:nvSpPr>
        <p:spPr/>
        <p:txBody>
          <a:bodyPr/>
          <a:lstStyle/>
          <a:p>
            <a:fld id="{C18AF7E9-5F85-4EBF-B4B3-3686E00CFE2F}" type="slidenum">
              <a:rPr lang="en-US" smtClean="0"/>
              <a:pPr/>
              <a:t>38</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95536" y="1340768"/>
            <a:ext cx="8424862" cy="4308872"/>
          </a:xfrm>
          <a:prstGeom prst="rect">
            <a:avLst/>
          </a:prstGeom>
          <a:noFill/>
          <a:ln w="9525">
            <a:noFill/>
            <a:miter lim="800000"/>
            <a:headEnd/>
            <a:tailEnd/>
          </a:ln>
        </p:spPr>
        <p:txBody>
          <a:bodyPr anchor="ctr">
            <a:spAutoFit/>
          </a:bodyPr>
          <a:lstStyle/>
          <a:p>
            <a:pPr algn="l" rtl="1">
              <a:tabLst>
                <a:tab pos="457200" algn="l"/>
              </a:tabLst>
            </a:pPr>
            <a:endParaRPr kumimoji="0" lang="en-US" sz="1800" dirty="0">
              <a:solidFill>
                <a:srgbClr val="333399"/>
              </a:solidFill>
              <a:latin typeface="Arial" charset="0"/>
            </a:endParaRPr>
          </a:p>
          <a:p>
            <a:pPr algn="just" rtl="1">
              <a:buFontTx/>
              <a:buChar char="•"/>
              <a:tabLst>
                <a:tab pos="457200" algn="l"/>
              </a:tabLst>
            </a:pPr>
            <a:r>
              <a:rPr kumimoji="0" lang="fa-IR" sz="3200" dirty="0">
                <a:solidFill>
                  <a:srgbClr val="333399"/>
                </a:solidFill>
                <a:latin typeface="Arial" charset="0"/>
                <a:cs typeface="B Lotus" pitchFamily="2" charset="-78"/>
              </a:rPr>
              <a:t>بيان مسأله را بايد به صورتي بنويسيم كه مختصر و شامل نكات اصلي باشد.</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از آوردن عبارات زايد و احساسي، خودداري كنيم</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بيان مسأله بايد طوري باشد كه زمينه مشاركت ساير كاركنان را براي همكاري در رفع مشكل ايجاد كرده و توجه مديريت را براي حل مساله جلب كند تا امكانات منابع در اختيار ما بگذارد.</a:t>
            </a:r>
            <a:endParaRPr kumimoji="0" lang="en-US" sz="3200" dirty="0">
              <a:solidFill>
                <a:srgbClr val="333399"/>
              </a:solidFill>
              <a:latin typeface="Arial" charset="0"/>
              <a:cs typeface="B Lotus" pitchFamily="2" charset="-78"/>
            </a:endParaRPr>
          </a:p>
          <a:p>
            <a:pPr algn="just" rtl="1">
              <a:buFontTx/>
              <a:buChar char="•"/>
              <a:tabLst>
                <a:tab pos="457200" algn="l"/>
              </a:tabLst>
            </a:pPr>
            <a:r>
              <a:rPr kumimoji="0" lang="fa-IR" sz="3200" dirty="0">
                <a:solidFill>
                  <a:srgbClr val="333399"/>
                </a:solidFill>
                <a:latin typeface="Arial" charset="0"/>
                <a:cs typeface="B Lotus" pitchFamily="2" charset="-78"/>
              </a:rPr>
              <a:t>پس از نوشتن بيان مسأله، آن را چند بار مرور كنيم.</a:t>
            </a:r>
            <a:endParaRPr kumimoji="0" lang="en-US" sz="3200" dirty="0">
              <a:solidFill>
                <a:srgbClr val="333399"/>
              </a:solidFill>
              <a:latin typeface="Arial" charset="0"/>
              <a:cs typeface="B Lotus" pitchFamily="2" charset="-78"/>
            </a:endParaRPr>
          </a:p>
          <a:p>
            <a:pPr algn="just" rtl="1" eaLnBrk="0" hangingPunct="0">
              <a:tabLst>
                <a:tab pos="457200" algn="l"/>
              </a:tabLst>
            </a:pPr>
            <a:endParaRPr kumimoji="0" lang="en-US" sz="3200" dirty="0">
              <a:solidFill>
                <a:srgbClr val="333399"/>
              </a:solidFill>
              <a:latin typeface="Arial" charset="0"/>
              <a:cs typeface="B Lotus" pitchFamily="2" charset="-78"/>
            </a:endParaRPr>
          </a:p>
        </p:txBody>
      </p:sp>
      <p:sp>
        <p:nvSpPr>
          <p:cNvPr id="43011" name="Rectangle 5"/>
          <p:cNvSpPr>
            <a:spLocks noGrp="1" noChangeArrowheads="1"/>
          </p:cNvSpPr>
          <p:nvPr>
            <p:ph type="title" idx="4294967295"/>
          </p:nvPr>
        </p:nvSpPr>
        <p:spPr>
          <a:xfrm>
            <a:off x="1043608" y="260648"/>
            <a:ext cx="7086600" cy="896938"/>
          </a:xfrm>
        </p:spPr>
        <p:txBody>
          <a:bodyPr lIns="91440" tIns="45720" rIns="91440" bIns="45720">
            <a:normAutofit fontScale="90000"/>
          </a:bodyPr>
          <a:lstStyle/>
          <a:p>
            <a:pPr algn="ctr" rtl="1" eaLnBrk="1" hangingPunct="1"/>
            <a:r>
              <a:rPr lang="fa-IR" sz="6000" b="1" dirty="0" smtClean="0">
                <a:solidFill>
                  <a:srgbClr val="FF3300"/>
                </a:solidFill>
                <a:cs typeface="B Titr" pitchFamily="2" charset="-78"/>
              </a:rPr>
              <a:t>مهم:</a:t>
            </a:r>
            <a:endParaRPr lang="en-US" sz="6000" b="1" dirty="0" smtClean="0">
              <a:solidFill>
                <a:srgbClr val="FF3300"/>
              </a:solidFill>
              <a:cs typeface="B Tit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39</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18AF7E9-5F85-4EBF-B4B3-3686E00CFE2F}" type="slidenum">
              <a:rPr lang="en-US" smtClean="0"/>
              <a:pPr/>
              <a:t>4</a:t>
            </a:fld>
            <a:endParaRPr lang="en-US"/>
          </a:p>
        </p:txBody>
      </p:sp>
      <p:sp>
        <p:nvSpPr>
          <p:cNvPr id="6" name="Rectangle 5"/>
          <p:cNvSpPr/>
          <p:nvPr/>
        </p:nvSpPr>
        <p:spPr>
          <a:xfrm>
            <a:off x="827584" y="1340768"/>
            <a:ext cx="7560840" cy="2677656"/>
          </a:xfrm>
          <a:prstGeom prst="rect">
            <a:avLst/>
          </a:prstGeom>
        </p:spPr>
        <p:txBody>
          <a:bodyPr wrap="square">
            <a:spAutoFit/>
          </a:bodyPr>
          <a:lstStyle/>
          <a:p>
            <a:pPr algn="r" rtl="1"/>
            <a:r>
              <a:rPr lang="fa-IR" sz="2800" b="1" dirty="0">
                <a:solidFill>
                  <a:srgbClr val="FF0000"/>
                </a:solidFill>
                <a:cs typeface="Titr Mazar" pitchFamily="2" charset="-78"/>
              </a:rPr>
              <a:t>هدف كلي درس</a:t>
            </a:r>
            <a:r>
              <a:rPr lang="fa-IR" sz="2800" dirty="0">
                <a:solidFill>
                  <a:srgbClr val="FF0000"/>
                </a:solidFill>
                <a:cs typeface="Titr Mazar" pitchFamily="2" charset="-78"/>
              </a:rPr>
              <a:t>: </a:t>
            </a:r>
          </a:p>
          <a:p>
            <a:pPr marL="285750" indent="-285750" algn="r" rtl="1">
              <a:buFont typeface="Arial" panose="020B0604020202020204" pitchFamily="34" charset="0"/>
              <a:buChar char="•"/>
            </a:pPr>
            <a:r>
              <a:rPr lang="fa-IR" sz="2800" dirty="0">
                <a:cs typeface="Mitra" pitchFamily="2" charset="-78"/>
              </a:rPr>
              <a:t>آشنايي با چگونکي انتخاب يک موضوع </a:t>
            </a:r>
            <a:r>
              <a:rPr lang="fa-IR" sz="2800" dirty="0" smtClean="0">
                <a:cs typeface="Mitra" pitchFamily="2" charset="-78"/>
              </a:rPr>
              <a:t>پژوهشي</a:t>
            </a:r>
          </a:p>
          <a:p>
            <a:pPr marL="285750" indent="-285750" algn="r" rtl="1">
              <a:buFont typeface="Arial" panose="020B0604020202020204" pitchFamily="34" charset="0"/>
              <a:buChar char="•"/>
            </a:pPr>
            <a:r>
              <a:rPr lang="fa-IR" sz="2800" dirty="0" smtClean="0">
                <a:cs typeface="Mitra" pitchFamily="2" charset="-78"/>
              </a:rPr>
              <a:t>نگارش </a:t>
            </a:r>
            <a:r>
              <a:rPr lang="fa-IR" sz="2800" dirty="0">
                <a:cs typeface="Mitra" pitchFamily="2" charset="-78"/>
              </a:rPr>
              <a:t>مقدمه و بيان مسئله براي آن </a:t>
            </a:r>
            <a:r>
              <a:rPr lang="fa-IR" sz="2800" dirty="0" smtClean="0">
                <a:cs typeface="Mitra" pitchFamily="2" charset="-78"/>
              </a:rPr>
              <a:t>موضوع</a:t>
            </a:r>
          </a:p>
          <a:p>
            <a:pPr marL="285750" indent="-285750" algn="r" rtl="1">
              <a:buFont typeface="Arial" panose="020B0604020202020204" pitchFamily="34" charset="0"/>
              <a:buChar char="•"/>
            </a:pPr>
            <a:r>
              <a:rPr lang="fa-IR" sz="2800" dirty="0" smtClean="0">
                <a:cs typeface="Mitra" pitchFamily="2" charset="-78"/>
              </a:rPr>
              <a:t>تعيين </a:t>
            </a:r>
            <a:r>
              <a:rPr lang="fa-IR" sz="2800" dirty="0">
                <a:cs typeface="Mitra" pitchFamily="2" charset="-78"/>
              </a:rPr>
              <a:t>اهداف </a:t>
            </a:r>
            <a:r>
              <a:rPr lang="fa-IR" sz="2800" dirty="0" smtClean="0">
                <a:cs typeface="Mitra" pitchFamily="2" charset="-78"/>
              </a:rPr>
              <a:t>و فرضيه هاي مناسب براي </a:t>
            </a:r>
            <a:r>
              <a:rPr lang="fa-IR" sz="2800" dirty="0">
                <a:cs typeface="Mitra" pitchFamily="2" charset="-78"/>
              </a:rPr>
              <a:t>آن طرح </a:t>
            </a:r>
            <a:r>
              <a:rPr lang="fa-IR" sz="2800" dirty="0" smtClean="0">
                <a:cs typeface="Mitra" pitchFamily="2" charset="-78"/>
              </a:rPr>
              <a:t>پژوهشي</a:t>
            </a:r>
          </a:p>
          <a:p>
            <a:pPr marL="285750" indent="-285750" algn="r" rtl="1">
              <a:buFont typeface="Arial" panose="020B0604020202020204" pitchFamily="34" charset="0"/>
              <a:buChar char="•"/>
            </a:pPr>
            <a:r>
              <a:rPr lang="fa-IR" sz="2800" dirty="0" smtClean="0">
                <a:cs typeface="Mitra" pitchFamily="2" charset="-78"/>
              </a:rPr>
              <a:t>آشنايي </a:t>
            </a:r>
            <a:r>
              <a:rPr lang="fa-IR" sz="2800" dirty="0">
                <a:cs typeface="Mitra" pitchFamily="2" charset="-78"/>
              </a:rPr>
              <a:t>با زمانبدي اجراي پژوهش و تعيين بودجه لازم براي انجام آن </a:t>
            </a:r>
            <a:r>
              <a:rPr lang="en-US" sz="2800" dirty="0">
                <a:cs typeface="Mitra" pitchFamily="2" charset="-78"/>
              </a:rPr>
              <a:t/>
            </a:r>
            <a:br>
              <a:rPr lang="en-US" sz="2800" dirty="0">
                <a:cs typeface="Mitra" pitchFamily="2" charset="-78"/>
              </a:rPr>
            </a:br>
            <a:endParaRPr lang="en-US" sz="2800" dirty="0"/>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3635317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6904" y="548680"/>
            <a:ext cx="8991600" cy="839688"/>
          </a:xfrm>
        </p:spPr>
        <p:txBody>
          <a:bodyPr>
            <a:normAutofit fontScale="90000"/>
          </a:bodyPr>
          <a:lstStyle/>
          <a:p>
            <a:pPr algn="ctr" eaLnBrk="1" hangingPunct="1"/>
            <a:r>
              <a:rPr lang="ar-SA" b="1" dirty="0" smtClean="0">
                <a:solidFill>
                  <a:srgbClr val="FF0000"/>
                </a:solidFill>
                <a:cs typeface="B Titr" pitchFamily="2" charset="-78"/>
              </a:rPr>
              <a:t>در بيان مسأله هميشه از دو چيز پرهيز كنيد</a:t>
            </a:r>
            <a:endParaRPr lang="en-US" b="1" dirty="0" smtClean="0">
              <a:solidFill>
                <a:srgbClr val="FF0000"/>
              </a:solidFill>
              <a:cs typeface="B Titr" pitchFamily="2" charset="-78"/>
            </a:endParaRPr>
          </a:p>
        </p:txBody>
      </p:sp>
      <p:sp>
        <p:nvSpPr>
          <p:cNvPr id="44035" name="Rectangle 3"/>
          <p:cNvSpPr>
            <a:spLocks noGrp="1" noChangeArrowheads="1"/>
          </p:cNvSpPr>
          <p:nvPr>
            <p:ph idx="1"/>
          </p:nvPr>
        </p:nvSpPr>
        <p:spPr>
          <a:xfrm>
            <a:off x="323850" y="1905000"/>
            <a:ext cx="8280400" cy="4114800"/>
          </a:xfrm>
        </p:spPr>
        <p:txBody>
          <a:bodyPr/>
          <a:lstStyle/>
          <a:p>
            <a:pPr algn="just" rtl="1" eaLnBrk="1" hangingPunct="1">
              <a:buFont typeface="Wingdings" pitchFamily="2" charset="2"/>
              <a:buNone/>
            </a:pPr>
            <a:r>
              <a:rPr lang="fa-IR" sz="4000" b="1" dirty="0" smtClean="0">
                <a:cs typeface="B Lotus" pitchFamily="2" charset="-78"/>
              </a:rPr>
              <a:t>1-</a:t>
            </a:r>
            <a:r>
              <a:rPr lang="ar-SA" sz="4000" b="1" dirty="0" smtClean="0">
                <a:cs typeface="B Lotus" pitchFamily="2" charset="-78"/>
              </a:rPr>
              <a:t>در تعريف مسأله از بيان </a:t>
            </a:r>
            <a:r>
              <a:rPr lang="ar-SA" sz="4000" b="1" dirty="0" smtClean="0">
                <a:solidFill>
                  <a:srgbClr val="FF0000"/>
                </a:solidFill>
                <a:cs typeface="B Lotus" pitchFamily="2" charset="-78"/>
              </a:rPr>
              <a:t>علت فرعي</a:t>
            </a:r>
            <a:r>
              <a:rPr lang="ar-SA" sz="4000" b="1" dirty="0" smtClean="0">
                <a:cs typeface="B Lotus" pitchFamily="2" charset="-78"/>
              </a:rPr>
              <a:t> بپرهيزيد </a:t>
            </a:r>
            <a:endParaRPr lang="fa-IR" sz="4000" b="1" dirty="0" smtClean="0">
              <a:cs typeface="B Lotus" pitchFamily="2" charset="-78"/>
            </a:endParaRPr>
          </a:p>
          <a:p>
            <a:pPr algn="just" rtl="1" eaLnBrk="1" hangingPunct="1">
              <a:buFont typeface="Wingdings" pitchFamily="2" charset="2"/>
              <a:buNone/>
            </a:pPr>
            <a:r>
              <a:rPr lang="fa-IR" sz="4000" b="1" dirty="0" smtClean="0">
                <a:cs typeface="B Lotus" pitchFamily="2" charset="-78"/>
              </a:rPr>
              <a:t>چرا كه</a:t>
            </a:r>
            <a:r>
              <a:rPr lang="ar-SA" sz="4000" b="1" dirty="0" smtClean="0">
                <a:cs typeface="B Lotus" pitchFamily="2" charset="-78"/>
              </a:rPr>
              <a:t> احتمال دارد تنها به يكي از علل بوجود آورنده آن توجه گردد و تمام اقدامات صرف برطرف كردن آن علت شود، حال آنكه ممكن است علت اصلي هم نباشد.</a:t>
            </a:r>
            <a:endParaRPr lang="en-US" sz="4000" b="1"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40</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536" y="908720"/>
            <a:ext cx="8596312" cy="679450"/>
          </a:xfrm>
        </p:spPr>
        <p:txBody>
          <a:bodyPr>
            <a:normAutofit/>
          </a:bodyPr>
          <a:lstStyle/>
          <a:p>
            <a:pPr algn="ctr" eaLnBrk="1" hangingPunct="1"/>
            <a:r>
              <a:rPr lang="fa-IR" sz="4000" dirty="0" smtClean="0">
                <a:solidFill>
                  <a:srgbClr val="FF0000"/>
                </a:solidFill>
                <a:cs typeface="B Titr" pitchFamily="2" charset="-78"/>
              </a:rPr>
              <a:t>مثال يک بيان نا مناسب براي يک مسئله شايع:</a:t>
            </a:r>
            <a:endParaRPr lang="en-US" sz="4000" dirty="0" smtClean="0">
              <a:solidFill>
                <a:srgbClr val="FF0000"/>
              </a:solidFill>
              <a:cs typeface="B Titr" pitchFamily="2" charset="-78"/>
            </a:endParaRPr>
          </a:p>
        </p:txBody>
      </p:sp>
      <p:sp>
        <p:nvSpPr>
          <p:cNvPr id="68611" name="Rectangle 3"/>
          <p:cNvSpPr>
            <a:spLocks noGrp="1" noChangeArrowheads="1"/>
          </p:cNvSpPr>
          <p:nvPr>
            <p:ph idx="1"/>
          </p:nvPr>
        </p:nvSpPr>
        <p:spPr>
          <a:xfrm>
            <a:off x="250825" y="1905000"/>
            <a:ext cx="8569325" cy="4114800"/>
          </a:xfrm>
        </p:spPr>
        <p:txBody>
          <a:bodyPr/>
          <a:lstStyle/>
          <a:p>
            <a:pPr algn="just" rtl="1" eaLnBrk="1" hangingPunct="1">
              <a:buFont typeface="Wingdings" pitchFamily="2" charset="2"/>
              <a:buNone/>
            </a:pPr>
            <a:r>
              <a:rPr lang="fa-IR" sz="4000" b="1" dirty="0" smtClean="0">
                <a:solidFill>
                  <a:schemeClr val="tx2"/>
                </a:solidFill>
                <a:cs typeface="B Lotus" pitchFamily="2" charset="-78"/>
              </a:rPr>
              <a:t>کيفيت نامطلوب مواد اوليه خريداري شده باعث پايين بودن کيفيت غذاي بيمارستان شده است</a:t>
            </a:r>
          </a:p>
          <a:p>
            <a:pPr algn="just" rtl="1" eaLnBrk="1" hangingPunct="1">
              <a:buFont typeface="Wingdings" pitchFamily="2" charset="2"/>
              <a:buNone/>
            </a:pPr>
            <a:endParaRPr lang="fa-IR" sz="4000" b="1" dirty="0" smtClean="0">
              <a:cs typeface="B Lotus" pitchFamily="2" charset="-78"/>
            </a:endParaRPr>
          </a:p>
          <a:p>
            <a:pPr algn="r" rtl="1" eaLnBrk="1" hangingPunct="1">
              <a:buFont typeface="Wingdings" pitchFamily="2" charset="2"/>
              <a:buNone/>
            </a:pPr>
            <a:r>
              <a:rPr lang="fa-IR" b="1" dirty="0" smtClean="0">
                <a:cs typeface="B Lotus" pitchFamily="2" charset="-78"/>
              </a:rPr>
              <a:t>در اين تعريف همانگونه که ملاحظه مي کنيد به يک علت فرعي در به وجود آمدن مسأله اشاره شده است </a:t>
            </a:r>
            <a:endParaRPr lang="en-US" b="1"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41</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fade">
                                      <p:cBhvr>
                                        <p:cTn id="7"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50825" y="1905000"/>
            <a:ext cx="8713788" cy="4403725"/>
          </a:xfrm>
        </p:spPr>
        <p:txBody>
          <a:bodyPr>
            <a:normAutofit/>
          </a:bodyPr>
          <a:lstStyle/>
          <a:p>
            <a:pPr marL="609600" indent="-609600" algn="just" rtl="1" eaLnBrk="1" hangingPunct="1">
              <a:buFont typeface="Wingdings" pitchFamily="2" charset="2"/>
              <a:buNone/>
            </a:pPr>
            <a:r>
              <a:rPr lang="fa-IR" sz="4400" b="1" dirty="0" smtClean="0">
                <a:solidFill>
                  <a:schemeClr val="tx2"/>
                </a:solidFill>
                <a:cs typeface="B Lotus" pitchFamily="2" charset="-78"/>
              </a:rPr>
              <a:t>2-</a:t>
            </a:r>
            <a:r>
              <a:rPr lang="ar-SA" sz="4400" b="1" dirty="0" smtClean="0">
                <a:solidFill>
                  <a:schemeClr val="tx2"/>
                </a:solidFill>
                <a:cs typeface="B Lotus" pitchFamily="2" charset="-78"/>
              </a:rPr>
              <a:t>در تعريف مس</a:t>
            </a:r>
            <a:r>
              <a:rPr lang="fa-IR" sz="4400" b="1" dirty="0" smtClean="0">
                <a:solidFill>
                  <a:schemeClr val="tx2"/>
                </a:solidFill>
                <a:cs typeface="B Lotus" pitchFamily="2" charset="-78"/>
              </a:rPr>
              <a:t>ئ</a:t>
            </a:r>
            <a:r>
              <a:rPr lang="ar-SA" sz="4400" b="1" dirty="0" smtClean="0">
                <a:solidFill>
                  <a:schemeClr val="tx2"/>
                </a:solidFill>
                <a:cs typeface="B Lotus" pitchFamily="2" charset="-78"/>
              </a:rPr>
              <a:t>له، از اشاره كردن به</a:t>
            </a:r>
            <a:r>
              <a:rPr lang="fa-IR" sz="4400" b="1" dirty="0" smtClean="0">
                <a:solidFill>
                  <a:schemeClr val="tx2"/>
                </a:solidFill>
                <a:cs typeface="B Lotus" pitchFamily="2" charset="-78"/>
              </a:rPr>
              <a:t> </a:t>
            </a:r>
            <a:r>
              <a:rPr lang="ar-SA" sz="4400" b="1" dirty="0" smtClean="0">
                <a:solidFill>
                  <a:schemeClr val="tx2"/>
                </a:solidFill>
                <a:cs typeface="B Lotus" pitchFamily="2" charset="-78"/>
              </a:rPr>
              <a:t> </a:t>
            </a:r>
            <a:r>
              <a:rPr lang="ar-SA" sz="4400" b="1" dirty="0" smtClean="0">
                <a:solidFill>
                  <a:srgbClr val="FF0000"/>
                </a:solidFill>
                <a:cs typeface="B Lotus" pitchFamily="2" charset="-78"/>
              </a:rPr>
              <a:t>راه حل هاي فرضي</a:t>
            </a:r>
            <a:r>
              <a:rPr lang="ar-SA" sz="4400" b="1" dirty="0" smtClean="0">
                <a:solidFill>
                  <a:schemeClr val="tx2"/>
                </a:solidFill>
                <a:cs typeface="B Lotus" pitchFamily="2" charset="-78"/>
              </a:rPr>
              <a:t> بپرهيزيد </a:t>
            </a:r>
            <a:endParaRPr lang="fa-IR" sz="4400" b="1" dirty="0" smtClean="0">
              <a:solidFill>
                <a:schemeClr val="tx2"/>
              </a:solidFill>
              <a:cs typeface="B Lotus" pitchFamily="2" charset="-78"/>
            </a:endParaRPr>
          </a:p>
          <a:p>
            <a:pPr marL="609600" indent="-609600" algn="just" rtl="1" eaLnBrk="1" hangingPunct="1">
              <a:buFont typeface="Wingdings" pitchFamily="2" charset="2"/>
              <a:buNone/>
            </a:pPr>
            <a:endParaRPr lang="fa-IR" sz="4400" b="1" dirty="0" smtClean="0">
              <a:solidFill>
                <a:schemeClr val="tx2"/>
              </a:solidFill>
              <a:cs typeface="B Lotus" pitchFamily="2" charset="-78"/>
            </a:endParaRPr>
          </a:p>
          <a:p>
            <a:pPr marL="609600" indent="-609600" algn="just" rtl="1" eaLnBrk="1" hangingPunct="1">
              <a:buFont typeface="Wingdings" pitchFamily="2" charset="2"/>
              <a:buNone/>
            </a:pPr>
            <a:r>
              <a:rPr lang="ar-SA" sz="4000" dirty="0" smtClean="0">
                <a:cs typeface="B Lotus" pitchFamily="2" charset="-78"/>
              </a:rPr>
              <a:t>چون قبل از تعيين علت هاي بوجود آورنده مس</a:t>
            </a:r>
            <a:r>
              <a:rPr lang="fa-IR" sz="4000" dirty="0" smtClean="0">
                <a:cs typeface="B Lotus" pitchFamily="2" charset="-78"/>
              </a:rPr>
              <a:t>ئ</a:t>
            </a:r>
            <a:r>
              <a:rPr lang="ar-SA" sz="4000" dirty="0" smtClean="0">
                <a:cs typeface="B Lotus" pitchFamily="2" charset="-78"/>
              </a:rPr>
              <a:t>له ارا</a:t>
            </a:r>
            <a:r>
              <a:rPr lang="fa-IR" sz="4000" dirty="0" smtClean="0">
                <a:cs typeface="B Lotus" pitchFamily="2" charset="-78"/>
              </a:rPr>
              <a:t>ي</a:t>
            </a:r>
            <a:r>
              <a:rPr lang="ar-SA" sz="4000" dirty="0" smtClean="0">
                <a:cs typeface="B Lotus" pitchFamily="2" charset="-78"/>
              </a:rPr>
              <a:t>ه راه حل بيهوده خواهد بود و تيم را از يافتن تمام راه حل هاي موجود باز مي دارد.</a:t>
            </a:r>
            <a:endParaRPr lang="en-US" sz="4000"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42</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288" y="228600"/>
            <a:ext cx="8596312" cy="968375"/>
          </a:xfrm>
        </p:spPr>
        <p:txBody>
          <a:bodyPr>
            <a:normAutofit/>
          </a:bodyPr>
          <a:lstStyle/>
          <a:p>
            <a:pPr algn="ctr" eaLnBrk="1" hangingPunct="1"/>
            <a:r>
              <a:rPr lang="fa-IR" sz="4000" dirty="0" smtClean="0">
                <a:solidFill>
                  <a:srgbClr val="FF0000"/>
                </a:solidFill>
                <a:cs typeface="B Titr" pitchFamily="2" charset="-78"/>
              </a:rPr>
              <a:t>مثال 2 تعريف بي نتيجه ديگر براي همان مسأله:</a:t>
            </a:r>
            <a:r>
              <a:rPr lang="en-US" sz="4000" dirty="0" smtClean="0"/>
              <a:t> </a:t>
            </a:r>
          </a:p>
        </p:txBody>
      </p:sp>
      <p:sp>
        <p:nvSpPr>
          <p:cNvPr id="70659" name="Rectangle 3"/>
          <p:cNvSpPr>
            <a:spLocks noGrp="1" noChangeArrowheads="1"/>
          </p:cNvSpPr>
          <p:nvPr>
            <p:ph idx="1"/>
          </p:nvPr>
        </p:nvSpPr>
        <p:spPr>
          <a:xfrm>
            <a:off x="250825" y="1905000"/>
            <a:ext cx="8535988" cy="2892152"/>
          </a:xfrm>
          <a:noFill/>
        </p:spPr>
        <p:txBody>
          <a:bodyPr/>
          <a:lstStyle/>
          <a:p>
            <a:pPr algn="ctr" rtl="1" eaLnBrk="1" hangingPunct="1">
              <a:buFont typeface="Wingdings" pitchFamily="2" charset="2"/>
              <a:buNone/>
              <a:defRPr/>
            </a:pPr>
            <a:r>
              <a:rPr lang="ar-SA" sz="4000" b="1" dirty="0" smtClean="0">
                <a:cs typeface="B Lotus" pitchFamily="2" charset="-78"/>
              </a:rPr>
              <a:t>آشپزخانه بيمارستان نياز به تعويض پيمانکار دارد</a:t>
            </a:r>
            <a:endParaRPr lang="fa-IR" sz="4000" b="1" dirty="0" smtClean="0">
              <a:cs typeface="B Lotus" pitchFamily="2" charset="-78"/>
            </a:endParaRPr>
          </a:p>
          <a:p>
            <a:pPr algn="just" rtl="1" eaLnBrk="1" hangingPunct="1">
              <a:buFont typeface="Wingdings" pitchFamily="2" charset="2"/>
              <a:buNone/>
              <a:defRPr/>
            </a:pPr>
            <a:endParaRPr lang="fa-IR" sz="4000" b="1" dirty="0" smtClean="0">
              <a:cs typeface="B Lotus" pitchFamily="2" charset="-78"/>
            </a:endParaRPr>
          </a:p>
          <a:p>
            <a:pPr algn="r" rtl="1" eaLnBrk="1" hangingPunct="1">
              <a:buFont typeface="Wingdings" pitchFamily="2" charset="2"/>
              <a:buNone/>
              <a:defRPr/>
            </a:pPr>
            <a:r>
              <a:rPr lang="fa-IR" b="1" dirty="0" smtClean="0">
                <a:cs typeface="B Lotus" pitchFamily="2" charset="-78"/>
              </a:rPr>
              <a:t>اين تعريف نيز بيشتر تلاش دارد تا يك راه حل ارايه نمايد </a:t>
            </a:r>
            <a:endParaRPr lang="en-US" b="1"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animEffect transition="in" filter="fade">
                                      <p:cBhvr>
                                        <p:cTn id="7" dur="10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228600"/>
            <a:ext cx="8380412" cy="896938"/>
          </a:xfrm>
        </p:spPr>
        <p:txBody>
          <a:bodyPr>
            <a:normAutofit fontScale="90000"/>
          </a:bodyPr>
          <a:lstStyle/>
          <a:p>
            <a:pPr algn="ctr" rtl="1" eaLnBrk="1" hangingPunct="1"/>
            <a:r>
              <a:rPr lang="fa-IR" sz="4000" dirty="0" smtClean="0">
                <a:solidFill>
                  <a:srgbClr val="FF0000"/>
                </a:solidFill>
                <a:cs typeface="B Titr" pitchFamily="2" charset="-78"/>
              </a:rPr>
              <a:t>اما تعريفي که ما براي بيان  اصولي و عملي مساله  به آن نياز داريم:</a:t>
            </a:r>
            <a:endParaRPr lang="en-US" sz="4000" dirty="0" smtClean="0">
              <a:solidFill>
                <a:srgbClr val="FF0000"/>
              </a:solidFill>
              <a:cs typeface="B Titr" pitchFamily="2" charset="-78"/>
            </a:endParaRPr>
          </a:p>
        </p:txBody>
      </p:sp>
      <p:sp>
        <p:nvSpPr>
          <p:cNvPr id="71683" name="Rectangle 3"/>
          <p:cNvSpPr>
            <a:spLocks noGrp="1" noChangeArrowheads="1"/>
          </p:cNvSpPr>
          <p:nvPr>
            <p:ph idx="1"/>
          </p:nvPr>
        </p:nvSpPr>
        <p:spPr>
          <a:xfrm>
            <a:off x="250825" y="1905000"/>
            <a:ext cx="8642350" cy="4114800"/>
          </a:xfrm>
        </p:spPr>
        <p:txBody>
          <a:bodyPr/>
          <a:lstStyle/>
          <a:p>
            <a:pPr algn="just" rtl="1" eaLnBrk="1" hangingPunct="1">
              <a:buFont typeface="Wingdings" pitchFamily="2" charset="2"/>
              <a:buNone/>
            </a:pPr>
            <a:r>
              <a:rPr lang="ar-SA" sz="4000" b="1" dirty="0" smtClean="0">
                <a:cs typeface="B Lotus" pitchFamily="2" charset="-78"/>
              </a:rPr>
              <a:t>ميزان رضايتمندي بيماران از غذاي بيمارستان از .... به .... کاهش يافته است</a:t>
            </a:r>
            <a:endParaRPr lang="fa-IR" sz="4000" b="1" dirty="0" smtClean="0">
              <a:cs typeface="B Lotus" pitchFamily="2" charset="-78"/>
            </a:endParaRPr>
          </a:p>
          <a:p>
            <a:pPr algn="just" rtl="1" eaLnBrk="1" hangingPunct="1">
              <a:buFont typeface="Wingdings" pitchFamily="2" charset="2"/>
              <a:buNone/>
            </a:pPr>
            <a:endParaRPr lang="fa-IR" sz="4000" b="1" dirty="0" smtClean="0">
              <a:cs typeface="B Lotus" pitchFamily="2" charset="-78"/>
            </a:endParaRPr>
          </a:p>
          <a:p>
            <a:pPr algn="just" rtl="1" eaLnBrk="1" hangingPunct="1">
              <a:buFont typeface="Wingdings" pitchFamily="2" charset="2"/>
              <a:buNone/>
            </a:pPr>
            <a:r>
              <a:rPr lang="fa-IR" b="1" dirty="0" smtClean="0">
                <a:cs typeface="B Lotus" pitchFamily="2" charset="-78"/>
              </a:rPr>
              <a:t>در اين تعريف به صورت ساده و روشن از بيان هر علت يا راه حل فرضي خود داري شده است و با در نظر گرفتن آن به عنوان مبناي کار در مراحل بعدي تيم حل مسأله ميتواند تمام توان خود را در همان جهت بکار گيرد </a:t>
            </a:r>
            <a:endParaRPr lang="en-US" b="1" dirty="0" smtClean="0">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1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965" name="Group 101"/>
          <p:cNvGraphicFramePr>
            <a:graphicFrameLocks noGrp="1"/>
          </p:cNvGraphicFramePr>
          <p:nvPr>
            <p:ph/>
          </p:nvPr>
        </p:nvGraphicFramePr>
        <p:xfrm>
          <a:off x="143321" y="549275"/>
          <a:ext cx="8893175" cy="5730240"/>
        </p:xfrm>
        <a:graphic>
          <a:graphicData uri="http://schemas.openxmlformats.org/drawingml/2006/table">
            <a:tbl>
              <a:tblPr rtl="1"/>
              <a:tblGrid>
                <a:gridCol w="2733675"/>
                <a:gridCol w="854075"/>
                <a:gridCol w="857250"/>
                <a:gridCol w="3060700"/>
                <a:gridCol w="711200"/>
                <a:gridCol w="676275"/>
              </a:tblGrid>
              <a:tr h="684952">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 بيان مسئله داراي مقدمه و زمينه سازي مناسب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folHlink"/>
                          </a:solidFill>
                          <a:effectLst/>
                          <a:latin typeface="Times New Roman" pitchFamily="18" charset="0"/>
                          <a:cs typeface="B Titr" pitchFamily="2" charset="-78"/>
                        </a:rPr>
                        <a:t>بلي </a:t>
                      </a:r>
                      <a:endParaRPr kumimoji="0" lang="en-US" sz="2000" b="0" i="0" u="none" strike="noStrike" cap="none" normalizeH="0" baseline="0" dirty="0" smtClean="0">
                        <a:ln>
                          <a:noFill/>
                        </a:ln>
                        <a:solidFill>
                          <a:schemeClr val="folHlink"/>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rgbClr val="FF0000"/>
                          </a:solidFill>
                          <a:effectLst/>
                          <a:latin typeface="Times New Roman" pitchFamily="18" charset="0"/>
                          <a:cs typeface="B Titr" pitchFamily="2" charset="-78"/>
                        </a:rPr>
                        <a:t>خير </a:t>
                      </a:r>
                      <a:endParaRPr kumimoji="0" lang="en-US" sz="2000" b="0" i="0" u="none" strike="noStrike" cap="none" normalizeH="0" baseline="0" dirty="0" smtClean="0">
                        <a:ln>
                          <a:noFill/>
                        </a:ln>
                        <a:solidFill>
                          <a:srgbClr val="FF0000"/>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7-بيان مساله مختصر و شامل نکات اصلي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folHlink"/>
                          </a:solidFill>
                          <a:effectLst/>
                          <a:latin typeface="Times New Roman" pitchFamily="18" charset="0"/>
                          <a:cs typeface="B Titr" pitchFamily="2" charset="-78"/>
                        </a:rPr>
                        <a:t>بلي</a:t>
                      </a:r>
                      <a:r>
                        <a:rPr kumimoji="0" lang="fa-IR" sz="2000" b="0" i="0" u="none" strike="noStrike" cap="none" normalizeH="0" baseline="0" dirty="0" smtClean="0">
                          <a:ln>
                            <a:noFill/>
                          </a:ln>
                          <a:solidFill>
                            <a:schemeClr val="bg2"/>
                          </a:solidFill>
                          <a:effectLst/>
                          <a:latin typeface="Times New Roman" pitchFamily="18" charset="0"/>
                          <a:cs typeface="B Titr" pitchFamily="2" charset="-78"/>
                        </a:rPr>
                        <a:t> </a:t>
                      </a:r>
                      <a:endParaRPr kumimoji="0" lang="en-US" sz="2000" b="0" i="0" u="none" strike="noStrike" cap="none" normalizeH="0" baseline="0" dirty="0" smtClean="0">
                        <a:ln>
                          <a:noFill/>
                        </a:ln>
                        <a:solidFill>
                          <a:schemeClr val="bg2"/>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rgbClr val="FF0000"/>
                          </a:solidFill>
                          <a:effectLst/>
                          <a:latin typeface="Times New Roman" pitchFamily="18" charset="0"/>
                          <a:cs typeface="B Titr" pitchFamily="2" charset="-78"/>
                        </a:rPr>
                        <a:t>خير </a:t>
                      </a:r>
                      <a:endParaRPr kumimoji="0" lang="en-US" sz="2000" b="0" i="0" u="none" strike="noStrike" cap="none" normalizeH="0" baseline="0" dirty="0" smtClean="0">
                        <a:ln>
                          <a:noFill/>
                        </a:ln>
                        <a:solidFill>
                          <a:srgbClr val="FF0000"/>
                        </a:solidFill>
                        <a:effectLst/>
                        <a:latin typeface="Times New Roman" pitchFamily="18" charset="0"/>
                        <a:cs typeface="B Titr"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1198578">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2-پرداختن به ابعاد  مختلف مسئله مثل ماهيت مشکل ،ميزان و شدت مشکل ،توزيع مشکل و بيان  علل احتمالي وقوع آن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8-بيان مساله فاقد عبارات زايد و احساسي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3-توضيح مختصر از  تاثير مشکل در جامعه و درک آن توسط ذينفعان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9-پرداختن به کليه عت هاي احتمالي و اجتناب از بيان يا بزرگنمايي  علت  فرعي</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4-دليل انتخاب موضوع و بيان ويژگيهاي آن و مهم بودن تلاش در زمينه موضوع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10-از اشاره کردن به راه حلهاي فرضي اجتناب شده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919839">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5-تبيين تلاشهاي انجام يافته ديگران و کاستي هاي موجود در زمينه موضوع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11-عنوان تحقيق از روي بيان مسئله قابل درک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99"/>
                    </a:solidFill>
                  </a:tcPr>
                </a:tc>
              </a:tr>
              <a:tr h="684952">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6-بيان و ضع مطلوب و نتايجي که از حل مشکل انتظار مي رود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0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just"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fa-IR" sz="2000" b="0" i="0" u="none" strike="noStrike" cap="none" normalizeH="0" baseline="0" dirty="0" smtClean="0">
                          <a:ln>
                            <a:noFill/>
                          </a:ln>
                          <a:solidFill>
                            <a:schemeClr val="bg2"/>
                          </a:solidFill>
                          <a:effectLst/>
                          <a:latin typeface="Times New Roman" pitchFamily="18" charset="0"/>
                          <a:cs typeface="B Lotus" pitchFamily="2" charset="-78"/>
                        </a:rPr>
                        <a:t>12-اهداف و فرضيات  يا سوالات از بيان مسئله قابل تدوين است </a:t>
                      </a:r>
                      <a:endParaRPr kumimoji="0" lang="en-US" sz="20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sz="2800" b="0" i="0" u="none" strike="noStrike" cap="none" normalizeH="0" baseline="0" dirty="0" smtClean="0">
                        <a:ln>
                          <a:noFill/>
                        </a:ln>
                        <a:solidFill>
                          <a:schemeClr val="bg2"/>
                        </a:solidFill>
                        <a:effectLst/>
                        <a:latin typeface="Times New Roman" pitchFamily="18" charset="0"/>
                        <a:cs typeface="B Lotus"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333399"/>
                    </a:solidFill>
                  </a:tcPr>
                </a:tc>
              </a:tr>
            </a:tbl>
          </a:graphicData>
        </a:graphic>
      </p:graphicFrame>
      <p:sp>
        <p:nvSpPr>
          <p:cNvPr id="51202" name="Rectangle 2"/>
          <p:cNvSpPr>
            <a:spLocks noGrp="1" noChangeArrowheads="1"/>
          </p:cNvSpPr>
          <p:nvPr>
            <p:ph type="title" idx="4294967295"/>
          </p:nvPr>
        </p:nvSpPr>
        <p:spPr>
          <a:xfrm>
            <a:off x="107504" y="72430"/>
            <a:ext cx="8604250" cy="476250"/>
          </a:xfrm>
        </p:spPr>
        <p:txBody>
          <a:bodyPr>
            <a:normAutofit fontScale="90000"/>
          </a:bodyPr>
          <a:lstStyle/>
          <a:p>
            <a:pPr algn="ctr" rtl="1" eaLnBrk="1" hangingPunct="1"/>
            <a:r>
              <a:rPr lang="fa-IR" sz="2800" dirty="0" smtClean="0">
                <a:solidFill>
                  <a:srgbClr val="FF0000"/>
                </a:solidFill>
                <a:cs typeface="B Titr" pitchFamily="2" charset="-78"/>
              </a:rPr>
              <a:t>چک ليست ارزيابي بيان مساله</a:t>
            </a:r>
            <a:r>
              <a:rPr lang="fa-IR" sz="4000" dirty="0" smtClean="0"/>
              <a:t> </a:t>
            </a:r>
            <a:endParaRPr lang="en-US" sz="4000" dirty="0" smtClean="0"/>
          </a:p>
        </p:txBody>
      </p:sp>
      <p:sp>
        <p:nvSpPr>
          <p:cNvPr id="5" name="Footer Placeholder 4"/>
          <p:cNvSpPr>
            <a:spLocks noGrp="1"/>
          </p:cNvSpPr>
          <p:nvPr>
            <p:ph type="ftr" sz="quarter" idx="11"/>
          </p:nvPr>
        </p:nvSpPr>
        <p:spPr/>
        <p:txBody>
          <a:bodyPr/>
          <a:lstStyle/>
          <a:p>
            <a:pPr>
              <a:defRPr/>
            </a:pPr>
            <a:r>
              <a:rPr lang="fa-IR" dirty="0" smtClean="0"/>
              <a:t>کارگاه روش تحقيق،پژوهشکده غدد،شهريور </a:t>
            </a:r>
            <a:r>
              <a:rPr lang="fa-IR" dirty="0" smtClean="0"/>
              <a:t>97-دکتر </a:t>
            </a:r>
            <a:r>
              <a:rPr lang="fa-IR" dirty="0" smtClean="0"/>
              <a:t>آرش قنبريان</a:t>
            </a:r>
            <a:endParaRPr lang="en-US" dirty="0"/>
          </a:p>
        </p:txBody>
      </p:sp>
      <p:sp>
        <p:nvSpPr>
          <p:cNvPr id="2" name="Slide Number Placeholder 1"/>
          <p:cNvSpPr>
            <a:spLocks noGrp="1"/>
          </p:cNvSpPr>
          <p:nvPr>
            <p:ph type="sldNum" sz="quarter" idx="12"/>
          </p:nvPr>
        </p:nvSpPr>
        <p:spPr/>
        <p:txBody>
          <a:bodyPr/>
          <a:lstStyle/>
          <a:p>
            <a:pPr>
              <a:defRPr/>
            </a:pPr>
            <a:fld id="{1E621C2D-7CDB-4E98-BEE8-BE0B26D093A5}" type="slidenum">
              <a:rPr lang="ar-SA"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14375" y="228600"/>
            <a:ext cx="8277225" cy="598488"/>
          </a:xfrm>
        </p:spPr>
        <p:txBody>
          <a:bodyPr>
            <a:normAutofit fontScale="90000"/>
          </a:bodyPr>
          <a:lstStyle/>
          <a:p>
            <a:pPr algn="ctr" eaLnBrk="1" hangingPunct="1"/>
            <a:r>
              <a:rPr lang="fa-IR" sz="4000" smtClean="0">
                <a:solidFill>
                  <a:srgbClr val="FF0000"/>
                </a:solidFill>
                <a:cs typeface="B Titr" pitchFamily="2" charset="-78"/>
              </a:rPr>
              <a:t>عنوان تحقيق</a:t>
            </a:r>
            <a:endParaRPr lang="en-US" sz="4000" smtClean="0">
              <a:solidFill>
                <a:srgbClr val="FF0000"/>
              </a:solidFill>
              <a:cs typeface="B Titr" pitchFamily="2" charset="-78"/>
            </a:endParaRPr>
          </a:p>
        </p:txBody>
      </p:sp>
      <p:sp>
        <p:nvSpPr>
          <p:cNvPr id="53251" name="Rectangle 3"/>
          <p:cNvSpPr>
            <a:spLocks noGrp="1" noChangeArrowheads="1"/>
          </p:cNvSpPr>
          <p:nvPr>
            <p:ph idx="1"/>
          </p:nvPr>
        </p:nvSpPr>
        <p:spPr>
          <a:xfrm>
            <a:off x="179388" y="836613"/>
            <a:ext cx="8964612" cy="5761037"/>
          </a:xfrm>
        </p:spPr>
        <p:txBody>
          <a:bodyPr/>
          <a:lstStyle/>
          <a:p>
            <a:pPr algn="just" rtl="1" eaLnBrk="1" hangingPunct="1"/>
            <a:r>
              <a:rPr lang="fa-IR" sz="2800" dirty="0" smtClean="0">
                <a:solidFill>
                  <a:srgbClr val="333399"/>
                </a:solidFill>
                <a:cs typeface="B Lotus" pitchFamily="2" charset="-78"/>
              </a:rPr>
              <a:t>در هنگام نوشتن عنوان بايد خصوصياتي که براي يک </a:t>
            </a:r>
            <a:r>
              <a:rPr lang="fa-IR" sz="2800" dirty="0" smtClean="0">
                <a:solidFill>
                  <a:srgbClr val="FF0000"/>
                </a:solidFill>
                <a:cs typeface="B Lotus" pitchFamily="2" charset="-78"/>
              </a:rPr>
              <a:t>عنوان خوب </a:t>
            </a:r>
            <a:r>
              <a:rPr lang="fa-IR" sz="2800" dirty="0" smtClean="0">
                <a:solidFill>
                  <a:srgbClr val="333399"/>
                </a:solidFill>
                <a:cs typeface="B Lotus" pitchFamily="2" charset="-78"/>
              </a:rPr>
              <a:t>برشمرده مي شونددر نظر گرفت . اين موارد عبارتند از:</a:t>
            </a:r>
            <a:endParaRPr lang="ar-SA" sz="2800" dirty="0" smtClean="0">
              <a:solidFill>
                <a:srgbClr val="333399"/>
              </a:solidFill>
              <a:cs typeface="B Lotus" pitchFamily="2" charset="-78"/>
            </a:endParaRPr>
          </a:p>
          <a:p>
            <a:pPr lvl="1" algn="just" rtl="1" eaLnBrk="1" hangingPunct="1"/>
            <a:r>
              <a:rPr lang="fa-IR" dirty="0" smtClean="0">
                <a:cs typeface="B Lotus" pitchFamily="2" charset="-78"/>
              </a:rPr>
              <a:t>از کلمات </a:t>
            </a:r>
            <a:r>
              <a:rPr lang="fa-IR" dirty="0" smtClean="0">
                <a:solidFill>
                  <a:srgbClr val="FF3300"/>
                </a:solidFill>
                <a:cs typeface="B Lotus" pitchFamily="2" charset="-78"/>
              </a:rPr>
              <a:t>کوتاه ، رسا</a:t>
            </a:r>
            <a:r>
              <a:rPr lang="fa-IR" dirty="0" smtClean="0">
                <a:cs typeface="B Lotus" pitchFamily="2" charset="-78"/>
              </a:rPr>
              <a:t> ودر حد امکان از يک </a:t>
            </a:r>
            <a:r>
              <a:rPr lang="fa-IR" dirty="0" smtClean="0">
                <a:solidFill>
                  <a:srgbClr val="FF3300"/>
                </a:solidFill>
                <a:cs typeface="B Lotus" pitchFamily="2" charset="-78"/>
              </a:rPr>
              <a:t>زبان</a:t>
            </a:r>
            <a:r>
              <a:rPr lang="fa-IR" dirty="0" smtClean="0">
                <a:cs typeface="B Lotus" pitchFamily="2" charset="-78"/>
              </a:rPr>
              <a:t> استفاده شود</a:t>
            </a:r>
            <a:endParaRPr lang="ar-SA" dirty="0" smtClean="0">
              <a:cs typeface="B Lotus" pitchFamily="2" charset="-78"/>
            </a:endParaRPr>
          </a:p>
          <a:p>
            <a:pPr lvl="1" algn="just" rtl="1" eaLnBrk="1" hangingPunct="1"/>
            <a:r>
              <a:rPr lang="fa-IR" dirty="0" smtClean="0">
                <a:cs typeface="B Lotus" pitchFamily="2" charset="-78"/>
              </a:rPr>
              <a:t>عبارت </a:t>
            </a:r>
            <a:r>
              <a:rPr lang="fa-IR" dirty="0" smtClean="0">
                <a:solidFill>
                  <a:srgbClr val="FF3300"/>
                </a:solidFill>
                <a:cs typeface="B Lotus" pitchFamily="2" charset="-78"/>
              </a:rPr>
              <a:t>گويا</a:t>
            </a:r>
            <a:r>
              <a:rPr lang="fa-IR" dirty="0" smtClean="0">
                <a:cs typeface="B Lotus" pitchFamily="2" charset="-78"/>
              </a:rPr>
              <a:t> باشد و </a:t>
            </a:r>
            <a:r>
              <a:rPr lang="fa-IR" dirty="0" smtClean="0">
                <a:solidFill>
                  <a:srgbClr val="FF3300"/>
                </a:solidFill>
                <a:cs typeface="B Lotus" pitchFamily="2" charset="-78"/>
              </a:rPr>
              <a:t>گيج کننده</a:t>
            </a:r>
            <a:r>
              <a:rPr lang="fa-IR" dirty="0" smtClean="0">
                <a:cs typeface="B Lotus" pitchFamily="2" charset="-78"/>
              </a:rPr>
              <a:t> نباشد.ازاختصارات که ممکن است مخفف عبارات مختلفي باشند پرهيز شود.</a:t>
            </a:r>
            <a:endParaRPr lang="ar-SA" dirty="0" smtClean="0">
              <a:cs typeface="B Lotus" pitchFamily="2" charset="-78"/>
            </a:endParaRPr>
          </a:p>
          <a:p>
            <a:pPr lvl="1" algn="just" rtl="1" eaLnBrk="1" hangingPunct="1"/>
            <a:r>
              <a:rPr lang="fa-IR" dirty="0" smtClean="0">
                <a:cs typeface="B Lotus" pitchFamily="2" charset="-78"/>
              </a:rPr>
              <a:t>در تحقيقات </a:t>
            </a:r>
            <a:r>
              <a:rPr lang="fa-IR" dirty="0" smtClean="0">
                <a:solidFill>
                  <a:srgbClr val="FF3300"/>
                </a:solidFill>
                <a:cs typeface="B Lotus" pitchFamily="2" charset="-78"/>
              </a:rPr>
              <a:t>توصيفي بيان مکان و زمان تحقيق</a:t>
            </a:r>
            <a:r>
              <a:rPr lang="fa-IR" dirty="0" smtClean="0">
                <a:cs typeface="B Lotus" pitchFamily="2" charset="-78"/>
              </a:rPr>
              <a:t> در عنوان ضرورت دارد.</a:t>
            </a:r>
            <a:endParaRPr lang="ar-SA" dirty="0" smtClean="0">
              <a:cs typeface="B Lotus" pitchFamily="2" charset="-78"/>
            </a:endParaRPr>
          </a:p>
          <a:p>
            <a:pPr lvl="1" algn="just" rtl="1" eaLnBrk="1" hangingPunct="1"/>
            <a:r>
              <a:rPr lang="fa-IR" dirty="0" smtClean="0">
                <a:cs typeface="B Lotus" pitchFamily="2" charset="-78"/>
              </a:rPr>
              <a:t>در عنوان دقيقا" آنچه محقق بدنبال تعيين آن است بيان شود.</a:t>
            </a:r>
            <a:endParaRPr lang="ar-SA" dirty="0" smtClean="0">
              <a:cs typeface="B Lotus" pitchFamily="2" charset="-78"/>
            </a:endParaRPr>
          </a:p>
          <a:p>
            <a:pPr lvl="1" algn="just" rtl="1" eaLnBrk="1" hangingPunct="1"/>
            <a:r>
              <a:rPr lang="fa-IR" dirty="0" smtClean="0">
                <a:cs typeface="B Lotus" pitchFamily="2" charset="-78"/>
              </a:rPr>
              <a:t>سعي شود دامنه تحقيق </a:t>
            </a:r>
            <a:r>
              <a:rPr lang="fa-IR" dirty="0" smtClean="0">
                <a:solidFill>
                  <a:srgbClr val="FF3300"/>
                </a:solidFill>
                <a:cs typeface="B Lotus" pitchFamily="2" charset="-78"/>
              </a:rPr>
              <a:t>محدود</a:t>
            </a:r>
            <a:r>
              <a:rPr lang="fa-IR" dirty="0" smtClean="0">
                <a:cs typeface="B Lotus" pitchFamily="2" charset="-78"/>
              </a:rPr>
              <a:t> در نظر گرفته شود.</a:t>
            </a:r>
            <a:endParaRPr lang="ar-SA" dirty="0" smtClean="0">
              <a:cs typeface="B Lotus" pitchFamily="2" charset="-78"/>
            </a:endParaRPr>
          </a:p>
          <a:p>
            <a:pPr lvl="1" algn="just" rtl="1" eaLnBrk="1" hangingPunct="1"/>
            <a:r>
              <a:rPr lang="fa-IR" dirty="0" smtClean="0">
                <a:cs typeface="B Lotus" pitchFamily="2" charset="-78"/>
              </a:rPr>
              <a:t>عنوان را </a:t>
            </a:r>
            <a:r>
              <a:rPr lang="fa-IR" dirty="0" smtClean="0">
                <a:solidFill>
                  <a:srgbClr val="FF3300"/>
                </a:solidFill>
                <a:cs typeface="B Lotus" pitchFamily="2" charset="-78"/>
              </a:rPr>
              <a:t>غير سوالي</a:t>
            </a:r>
            <a:r>
              <a:rPr lang="fa-IR" dirty="0" smtClean="0">
                <a:cs typeface="B Lotus" pitchFamily="2" charset="-78"/>
              </a:rPr>
              <a:t> مطرح نمائيد.</a:t>
            </a:r>
            <a:endParaRPr lang="ar-SA" dirty="0" smtClean="0">
              <a:cs typeface="B Lotus" pitchFamily="2" charset="-78"/>
            </a:endParaRPr>
          </a:p>
          <a:p>
            <a:pPr lvl="1" algn="just" rtl="1" eaLnBrk="1" hangingPunct="1"/>
            <a:r>
              <a:rPr lang="fa-IR" dirty="0" smtClean="0">
                <a:cs typeface="B Lotus" pitchFamily="2" charset="-78"/>
              </a:rPr>
              <a:t>از کلمات </a:t>
            </a:r>
            <a:r>
              <a:rPr lang="fa-IR" dirty="0" smtClean="0">
                <a:solidFill>
                  <a:srgbClr val="FF3300"/>
                </a:solidFill>
                <a:cs typeface="B Lotus" pitchFamily="2" charset="-78"/>
              </a:rPr>
              <a:t>مناسب ومطلوب</a:t>
            </a:r>
            <a:r>
              <a:rPr lang="fa-IR" dirty="0" smtClean="0">
                <a:cs typeface="B Lotus" pitchFamily="2" charset="-78"/>
              </a:rPr>
              <a:t> استفاده شود. </a:t>
            </a:r>
          </a:p>
          <a:p>
            <a:pPr lvl="1" algn="just" rtl="1" eaLnBrk="1" hangingPunct="1"/>
            <a:r>
              <a:rPr lang="fa-IR" dirty="0" smtClean="0">
                <a:solidFill>
                  <a:srgbClr val="FF0000"/>
                </a:solidFill>
                <a:cs typeface="B Titr" pitchFamily="2" charset="-78"/>
              </a:rPr>
              <a:t>گاهي اوقات ذکر روش کار در عنوان بر اعتبار طرح مي افزايد.</a:t>
            </a:r>
          </a:p>
          <a:p>
            <a:pPr lvl="1" algn="just" rtl="1" eaLnBrk="1" hangingPunct="1"/>
            <a:endParaRPr lang="en-US" dirty="0" smtClean="0">
              <a:solidFill>
                <a:srgbClr val="FF0000"/>
              </a:solidFill>
              <a:cs typeface="B Lotus"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46</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74675" y="304800"/>
            <a:ext cx="8001000" cy="762000"/>
          </a:xfrm>
        </p:spPr>
        <p:txBody>
          <a:bodyPr/>
          <a:lstStyle/>
          <a:p>
            <a:pPr algn="r" rtl="1" eaLnBrk="1" hangingPunct="1"/>
            <a:r>
              <a:rPr lang="fa-IR" sz="3000" smtClean="0">
                <a:solidFill>
                  <a:srgbClr val="3333CC"/>
                </a:solidFill>
                <a:cs typeface="B Titr" pitchFamily="2" charset="-78"/>
              </a:rPr>
              <a:t>شكل نگارش عنوان چگونه باشد؟</a:t>
            </a:r>
            <a:endParaRPr lang="en-US" sz="3000" smtClean="0">
              <a:solidFill>
                <a:srgbClr val="3333CC"/>
              </a:solidFill>
              <a:cs typeface="B Titr" pitchFamily="2" charset="-78"/>
            </a:endParaRPr>
          </a:p>
        </p:txBody>
      </p:sp>
      <p:sp>
        <p:nvSpPr>
          <p:cNvPr id="38915" name="Rectangle 3"/>
          <p:cNvSpPr>
            <a:spLocks noGrp="1" noChangeArrowheads="1"/>
          </p:cNvSpPr>
          <p:nvPr>
            <p:ph idx="1"/>
          </p:nvPr>
        </p:nvSpPr>
        <p:spPr>
          <a:xfrm>
            <a:off x="0" y="1905000"/>
            <a:ext cx="8991600" cy="4038600"/>
          </a:xfrm>
        </p:spPr>
        <p:txBody>
          <a:bodyPr/>
          <a:lstStyle/>
          <a:p>
            <a:pPr algn="r" rtl="1" eaLnBrk="1" hangingPunct="1">
              <a:lnSpc>
                <a:spcPct val="90000"/>
              </a:lnSpc>
            </a:pPr>
            <a:r>
              <a:rPr lang="fa-IR" sz="2800" b="1" smtClean="0">
                <a:cs typeface="B Nazanin" pitchFamily="2" charset="-78"/>
              </a:rPr>
              <a:t>ژورناليستي نباشد.</a:t>
            </a:r>
          </a:p>
          <a:p>
            <a:pPr algn="r" rtl="1" eaLnBrk="1" hangingPunct="1">
              <a:lnSpc>
                <a:spcPct val="90000"/>
              </a:lnSpc>
            </a:pPr>
            <a:r>
              <a:rPr lang="fa-IR" sz="2800" b="1" smtClean="0">
                <a:cs typeface="B Nazanin" pitchFamily="2" charset="-78"/>
              </a:rPr>
              <a:t> اختصارات را توضيح دهد.</a:t>
            </a:r>
          </a:p>
          <a:p>
            <a:pPr algn="r" rtl="1" eaLnBrk="1" hangingPunct="1">
              <a:lnSpc>
                <a:spcPct val="90000"/>
              </a:lnSpc>
            </a:pPr>
            <a:r>
              <a:rPr lang="fa-IR" sz="2800" b="1" smtClean="0">
                <a:cs typeface="B Nazanin" pitchFamily="2" charset="-78"/>
              </a:rPr>
              <a:t> بهتر است كوتاه و حد اكثر 80 حرف باشد.</a:t>
            </a:r>
          </a:p>
          <a:p>
            <a:pPr algn="r" rtl="1" eaLnBrk="1" hangingPunct="1">
              <a:lnSpc>
                <a:spcPct val="90000"/>
              </a:lnSpc>
            </a:pPr>
            <a:r>
              <a:rPr lang="fa-IR" sz="2800" b="1" smtClean="0">
                <a:cs typeface="B Nazanin" pitchFamily="2" charset="-78"/>
              </a:rPr>
              <a:t> در مطالعات توصيفي </a:t>
            </a:r>
            <a:r>
              <a:rPr lang="en-US" sz="2800" b="1" smtClean="0">
                <a:cs typeface="B Nazanin" pitchFamily="2" charset="-78"/>
              </a:rPr>
              <a:t>Who, Where, When </a:t>
            </a:r>
            <a:r>
              <a:rPr lang="fa-IR" sz="2800" b="1" smtClean="0">
                <a:cs typeface="B Nazanin" pitchFamily="2" charset="-78"/>
              </a:rPr>
              <a:t> را مشخص كند.</a:t>
            </a:r>
          </a:p>
          <a:p>
            <a:pPr algn="r" rtl="1" eaLnBrk="1" hangingPunct="1">
              <a:lnSpc>
                <a:spcPct val="90000"/>
              </a:lnSpc>
            </a:pPr>
            <a:r>
              <a:rPr lang="fa-IR" sz="2800" b="1" smtClean="0">
                <a:cs typeface="B Nazanin" pitchFamily="2" charset="-78"/>
              </a:rPr>
              <a:t>از كلمات مناسب </a:t>
            </a:r>
            <a:r>
              <a:rPr lang="en-US" sz="2800" b="1" smtClean="0">
                <a:cs typeface="B Nazanin" pitchFamily="2" charset="-78"/>
              </a:rPr>
              <a:t>Appropriate</a:t>
            </a:r>
            <a:r>
              <a:rPr lang="fa-IR" sz="2800" b="1" smtClean="0">
                <a:cs typeface="B Nazanin" pitchFamily="2" charset="-78"/>
              </a:rPr>
              <a:t> استفاده شود. (مثال شيوع و بروز)</a:t>
            </a:r>
            <a:endParaRPr lang="en-US" sz="2800" b="1" smtClean="0">
              <a:cs typeface="B Nazanin"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47</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74638"/>
            <a:ext cx="8686800" cy="1143000"/>
          </a:xfrm>
        </p:spPr>
        <p:txBody>
          <a:bodyPr lIns="91440" tIns="45720" rIns="91440" bIns="45720">
            <a:normAutofit fontScale="90000"/>
          </a:bodyPr>
          <a:lstStyle/>
          <a:p>
            <a:pPr eaLnBrk="1" hangingPunct="1"/>
            <a:r>
              <a:rPr lang="fa-IR" dirty="0" smtClean="0">
                <a:solidFill>
                  <a:srgbClr val="FF0000"/>
                </a:solidFill>
                <a:cs typeface="B Titr" pitchFamily="2" charset="-78"/>
              </a:rPr>
              <a:t>ارتباط بين عنوان ،مرور متون و بيان مساله</a:t>
            </a:r>
            <a:r>
              <a:rPr lang="fa-IR" sz="4000" dirty="0" smtClean="0"/>
              <a:t> </a:t>
            </a:r>
            <a:endParaRPr lang="en-US" sz="4000" dirty="0" smtClean="0"/>
          </a:p>
        </p:txBody>
      </p:sp>
      <p:sp>
        <p:nvSpPr>
          <p:cNvPr id="54276" name="Oval 4"/>
          <p:cNvSpPr>
            <a:spLocks noChangeArrowheads="1"/>
          </p:cNvSpPr>
          <p:nvPr/>
        </p:nvSpPr>
        <p:spPr bwMode="auto">
          <a:xfrm>
            <a:off x="3563938" y="1557338"/>
            <a:ext cx="2159000" cy="2016125"/>
          </a:xfrm>
          <a:prstGeom prst="ellipse">
            <a:avLst/>
          </a:prstGeom>
          <a:solidFill>
            <a:schemeClr val="accent1"/>
          </a:solidFill>
          <a:ln w="9525">
            <a:solidFill>
              <a:schemeClr val="tx1"/>
            </a:solidFill>
            <a:round/>
            <a:headEnd/>
            <a:tailEnd/>
          </a:ln>
        </p:spPr>
        <p:txBody>
          <a:bodyPr wrap="none" anchor="ctr"/>
          <a:lstStyle/>
          <a:p>
            <a:pPr rtl="0"/>
            <a:r>
              <a:rPr kumimoji="0" lang="fa-IR" sz="3200" b="1" dirty="0">
                <a:latin typeface="Arial" charset="0"/>
                <a:cs typeface="B Titr" pitchFamily="2" charset="-78"/>
              </a:rPr>
              <a:t>عنوان</a:t>
            </a:r>
            <a:endParaRPr kumimoji="0" lang="en-US" sz="3600" b="1" dirty="0">
              <a:latin typeface="Arial" charset="0"/>
              <a:cs typeface="B Titr" pitchFamily="2" charset="-78"/>
            </a:endParaRPr>
          </a:p>
        </p:txBody>
      </p:sp>
      <p:sp>
        <p:nvSpPr>
          <p:cNvPr id="54277" name="Oval 5"/>
          <p:cNvSpPr>
            <a:spLocks noChangeArrowheads="1"/>
          </p:cNvSpPr>
          <p:nvPr/>
        </p:nvSpPr>
        <p:spPr bwMode="auto">
          <a:xfrm>
            <a:off x="6011863" y="4292600"/>
            <a:ext cx="2159000" cy="2016125"/>
          </a:xfrm>
          <a:prstGeom prst="ellipse">
            <a:avLst/>
          </a:prstGeom>
          <a:solidFill>
            <a:schemeClr val="accent1"/>
          </a:solidFill>
          <a:ln w="9525">
            <a:solidFill>
              <a:schemeClr val="tx1"/>
            </a:solidFill>
            <a:round/>
            <a:headEnd/>
            <a:tailEnd/>
          </a:ln>
        </p:spPr>
        <p:txBody>
          <a:bodyPr wrap="none" anchor="ctr"/>
          <a:lstStyle/>
          <a:p>
            <a:pPr rtl="0"/>
            <a:r>
              <a:rPr kumimoji="0" lang="fa-IR" sz="3200" b="1" dirty="0" smtClean="0">
                <a:latin typeface="Arial" charset="0"/>
                <a:cs typeface="B Titr" pitchFamily="2" charset="-78"/>
              </a:rPr>
              <a:t>بيان مسئله</a:t>
            </a:r>
            <a:r>
              <a:rPr kumimoji="0" lang="fa-IR" sz="3200" dirty="0" smtClean="0">
                <a:latin typeface="Arial" charset="0"/>
                <a:cs typeface="B Titr" pitchFamily="2" charset="-78"/>
              </a:rPr>
              <a:t> </a:t>
            </a:r>
            <a:endParaRPr kumimoji="0" lang="en-US" sz="3200" dirty="0">
              <a:latin typeface="Arial" charset="0"/>
              <a:cs typeface="B Titr" pitchFamily="2" charset="-78"/>
            </a:endParaRPr>
          </a:p>
        </p:txBody>
      </p:sp>
      <p:sp>
        <p:nvSpPr>
          <p:cNvPr id="54278" name="Oval 6"/>
          <p:cNvSpPr>
            <a:spLocks noChangeArrowheads="1"/>
          </p:cNvSpPr>
          <p:nvPr/>
        </p:nvSpPr>
        <p:spPr bwMode="auto">
          <a:xfrm>
            <a:off x="323850" y="4076700"/>
            <a:ext cx="2590800" cy="2303463"/>
          </a:xfrm>
          <a:prstGeom prst="ellipse">
            <a:avLst/>
          </a:prstGeom>
          <a:solidFill>
            <a:schemeClr val="accent1"/>
          </a:solidFill>
          <a:ln w="9525">
            <a:solidFill>
              <a:schemeClr val="tx1"/>
            </a:solidFill>
            <a:round/>
            <a:headEnd/>
            <a:tailEnd/>
          </a:ln>
        </p:spPr>
        <p:txBody>
          <a:bodyPr wrap="none" anchor="ctr"/>
          <a:lstStyle/>
          <a:p>
            <a:pPr rtl="0"/>
            <a:r>
              <a:rPr kumimoji="0" lang="fa-IR" sz="2800" b="1" dirty="0" smtClean="0">
                <a:latin typeface="Arial" charset="0"/>
                <a:cs typeface="B Titr" pitchFamily="2" charset="-78"/>
              </a:rPr>
              <a:t>بررسي </a:t>
            </a:r>
            <a:r>
              <a:rPr kumimoji="0" lang="fa-IR" sz="2800" b="1" dirty="0">
                <a:latin typeface="Arial" charset="0"/>
                <a:cs typeface="B Titr" pitchFamily="2" charset="-78"/>
              </a:rPr>
              <a:t>متون</a:t>
            </a:r>
            <a:r>
              <a:rPr kumimoji="0" lang="fa-IR" sz="2800" dirty="0">
                <a:latin typeface="Arial" charset="0"/>
                <a:cs typeface="B Titr" pitchFamily="2" charset="-78"/>
              </a:rPr>
              <a:t> </a:t>
            </a:r>
            <a:endParaRPr kumimoji="0" lang="en-US" sz="2800" dirty="0">
              <a:latin typeface="Arial" charset="0"/>
              <a:cs typeface="B Titr" pitchFamily="2" charset="-78"/>
            </a:endParaRPr>
          </a:p>
        </p:txBody>
      </p:sp>
      <p:sp>
        <p:nvSpPr>
          <p:cNvPr id="54279" name="Line 7"/>
          <p:cNvSpPr>
            <a:spLocks noChangeShapeType="1"/>
          </p:cNvSpPr>
          <p:nvPr/>
        </p:nvSpPr>
        <p:spPr bwMode="auto">
          <a:xfrm flipV="1">
            <a:off x="2987675" y="5229225"/>
            <a:ext cx="3024188" cy="0"/>
          </a:xfrm>
          <a:prstGeom prst="line">
            <a:avLst/>
          </a:prstGeom>
          <a:noFill/>
          <a:ln w="38100">
            <a:solidFill>
              <a:schemeClr val="tx1"/>
            </a:solidFill>
            <a:round/>
            <a:headEnd type="triangle" w="med" len="med"/>
            <a:tailEnd type="triangle" w="med" len="med"/>
          </a:ln>
        </p:spPr>
        <p:txBody>
          <a:bodyPr/>
          <a:lstStyle/>
          <a:p>
            <a:endParaRPr lang="en-US"/>
          </a:p>
        </p:txBody>
      </p:sp>
      <p:sp>
        <p:nvSpPr>
          <p:cNvPr id="54280" name="Line 8"/>
          <p:cNvSpPr>
            <a:spLocks noChangeShapeType="1"/>
          </p:cNvSpPr>
          <p:nvPr/>
        </p:nvSpPr>
        <p:spPr bwMode="auto">
          <a:xfrm flipV="1">
            <a:off x="2484438" y="2852738"/>
            <a:ext cx="1079500" cy="1439862"/>
          </a:xfrm>
          <a:prstGeom prst="line">
            <a:avLst/>
          </a:prstGeom>
          <a:noFill/>
          <a:ln w="38100">
            <a:solidFill>
              <a:schemeClr val="tx1"/>
            </a:solidFill>
            <a:round/>
            <a:headEnd type="triangle" w="med" len="med"/>
            <a:tailEnd type="triangle" w="med" len="med"/>
          </a:ln>
        </p:spPr>
        <p:txBody>
          <a:bodyPr/>
          <a:lstStyle/>
          <a:p>
            <a:endParaRPr lang="en-US"/>
          </a:p>
        </p:txBody>
      </p:sp>
      <p:sp>
        <p:nvSpPr>
          <p:cNvPr id="54281" name="Line 9"/>
          <p:cNvSpPr>
            <a:spLocks noChangeShapeType="1"/>
          </p:cNvSpPr>
          <p:nvPr/>
        </p:nvSpPr>
        <p:spPr bwMode="auto">
          <a:xfrm>
            <a:off x="5435600" y="3284538"/>
            <a:ext cx="936625" cy="1152525"/>
          </a:xfrm>
          <a:prstGeom prst="line">
            <a:avLst/>
          </a:prstGeom>
          <a:noFill/>
          <a:ln w="38100">
            <a:solidFill>
              <a:schemeClr val="tx1"/>
            </a:solidFill>
            <a:round/>
            <a:headEnd type="triangle" w="med" len="med"/>
            <a:tailEnd type="triangle" w="med" len="med"/>
          </a:ln>
        </p:spPr>
        <p:txBody>
          <a:bodyPr/>
          <a:lstStyle/>
          <a:p>
            <a:endParaRPr lang="en-US"/>
          </a:p>
        </p:txBody>
      </p:sp>
      <p:sp>
        <p:nvSpPr>
          <p:cNvPr id="2" name="Slide Number Placeholder 1"/>
          <p:cNvSpPr>
            <a:spLocks noGrp="1"/>
          </p:cNvSpPr>
          <p:nvPr>
            <p:ph type="sldNum" sz="quarter" idx="12"/>
          </p:nvPr>
        </p:nvSpPr>
        <p:spPr/>
        <p:txBody>
          <a:bodyPr/>
          <a:lstStyle/>
          <a:p>
            <a:fld id="{C18AF7E9-5F85-4EBF-B4B3-3686E00CFE2F}" type="slidenum">
              <a:rPr lang="en-US" smtClean="0"/>
              <a:pPr/>
              <a:t>48</a:t>
            </a:fld>
            <a:endParaRPr lang="en-US"/>
          </a:p>
        </p:txBody>
      </p:sp>
      <p:sp>
        <p:nvSpPr>
          <p:cNvPr id="12"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288" y="1371600"/>
            <a:ext cx="8839200" cy="2362200"/>
          </a:xfrm>
        </p:spPr>
        <p:txBody>
          <a:bodyPr/>
          <a:lstStyle/>
          <a:p>
            <a:pPr algn="ctr" eaLnBrk="1" hangingPunct="1">
              <a:defRPr/>
            </a:pPr>
            <a:r>
              <a:rPr lang="fa-IR" dirty="0" smtClean="0">
                <a:solidFill>
                  <a:srgbClr val="FF0000"/>
                </a:solidFill>
                <a:effectLst/>
                <a:cs typeface="Zar" panose="00000400000000000000" pitchFamily="2" charset="-78"/>
              </a:rPr>
              <a:t>اهداف/ فرضيات/سوالات پژوهش</a:t>
            </a:r>
            <a:endParaRPr lang="en-US" dirty="0" smtClean="0">
              <a:solidFill>
                <a:srgbClr val="FF0000"/>
              </a:solidFill>
              <a:effectLst/>
              <a:cs typeface="Zar" panose="00000400000000000000" pitchFamily="2" charset="-78"/>
            </a:endParaRPr>
          </a:p>
        </p:txBody>
      </p:sp>
      <p:sp>
        <p:nvSpPr>
          <p:cNvPr id="2051" name="Rectangle 3"/>
          <p:cNvSpPr>
            <a:spLocks noGrp="1" noChangeArrowheads="1"/>
          </p:cNvSpPr>
          <p:nvPr>
            <p:ph type="subTitle" idx="1"/>
          </p:nvPr>
        </p:nvSpPr>
        <p:spPr>
          <a:xfrm>
            <a:off x="381000" y="4038600"/>
            <a:ext cx="8382000" cy="2057400"/>
          </a:xfrm>
        </p:spPr>
        <p:txBody>
          <a:bodyPr/>
          <a:lstStyle/>
          <a:p>
            <a:pPr algn="ctr" eaLnBrk="1" hangingPunct="1">
              <a:defRPr/>
            </a:pPr>
            <a:r>
              <a:rPr lang="en-US" dirty="0" smtClean="0"/>
              <a:t>Objectives/Hypotheses/Research 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18AF7E9-5F85-4EBF-B4B3-3686E00CFE2F}" type="slidenum">
              <a:rPr lang="en-US" smtClean="0"/>
              <a:pPr/>
              <a:t>5</a:t>
            </a:fld>
            <a:endParaRPr lang="en-US"/>
          </a:p>
        </p:txBody>
      </p:sp>
      <p:sp>
        <p:nvSpPr>
          <p:cNvPr id="6" name="Rectangle 5"/>
          <p:cNvSpPr/>
          <p:nvPr/>
        </p:nvSpPr>
        <p:spPr>
          <a:xfrm>
            <a:off x="899592" y="404664"/>
            <a:ext cx="7488832" cy="4893647"/>
          </a:xfrm>
          <a:prstGeom prst="rect">
            <a:avLst/>
          </a:prstGeom>
        </p:spPr>
        <p:txBody>
          <a:bodyPr wrap="square">
            <a:spAutoFit/>
          </a:bodyPr>
          <a:lstStyle/>
          <a:p>
            <a:pPr algn="r" rtl="1"/>
            <a:r>
              <a:rPr lang="fa-IR" sz="2600" b="1" dirty="0" smtClean="0">
                <a:solidFill>
                  <a:srgbClr val="FF0000"/>
                </a:solidFill>
                <a:cs typeface="Titr Mazar" pitchFamily="2" charset="-78"/>
              </a:rPr>
              <a:t>اهداف جزئي</a:t>
            </a:r>
            <a:r>
              <a:rPr lang="fa-IR" sz="2600" dirty="0" smtClean="0">
                <a:solidFill>
                  <a:srgbClr val="FF0000"/>
                </a:solidFill>
                <a:cs typeface="Titr Mazar" pitchFamily="2" charset="-78"/>
              </a:rPr>
              <a:t>: </a:t>
            </a:r>
          </a:p>
          <a:p>
            <a:pPr marL="457200" indent="-457200" algn="r" rtl="1">
              <a:buFont typeface="Arial" panose="020B0604020202020204" pitchFamily="34" charset="0"/>
              <a:buChar char="•"/>
            </a:pPr>
            <a:r>
              <a:rPr lang="fa-IR" sz="2600" dirty="0" smtClean="0">
                <a:cs typeface="Mitra" pitchFamily="2" charset="-78"/>
              </a:rPr>
              <a:t>آشنايي با روش هاي مختلف پيدا کردن و جستجوي سوال پژوهشي</a:t>
            </a:r>
          </a:p>
          <a:p>
            <a:pPr marL="457200" indent="-457200" algn="r" rtl="1">
              <a:buFont typeface="Arial" panose="020B0604020202020204" pitchFamily="34" charset="0"/>
              <a:buChar char="•"/>
            </a:pPr>
            <a:r>
              <a:rPr lang="fa-IR" sz="2600" dirty="0" smtClean="0">
                <a:cs typeface="Mitra" pitchFamily="2" charset="-78"/>
              </a:rPr>
              <a:t>آشنايي با راه هاي مختلف جستجو در متون علمي براي رويکرد به موضوع پژوهشي</a:t>
            </a:r>
          </a:p>
          <a:p>
            <a:pPr marL="457200" indent="-457200" algn="r" rtl="1">
              <a:buFont typeface="Arial" panose="020B0604020202020204" pitchFamily="34" charset="0"/>
              <a:buChar char="•"/>
            </a:pPr>
            <a:r>
              <a:rPr lang="fa-IR" sz="2600" dirty="0" smtClean="0">
                <a:cs typeface="Mitra" pitchFamily="2" charset="-78"/>
              </a:rPr>
              <a:t>يافتن نقايص و کمبود هاي دانش در پاسخگويي به سوالات و مشکلات دانش پزشکي و بهداشت و سلامت و برقراري يک استدلال و استنتاج منطقي براي توجيه ضرورت اجراي طرح پژوهشي حاضر</a:t>
            </a:r>
          </a:p>
          <a:p>
            <a:pPr marL="457200" indent="-457200" algn="r" rtl="1">
              <a:buFont typeface="Arial" panose="020B0604020202020204" pitchFamily="34" charset="0"/>
              <a:buChar char="•"/>
            </a:pPr>
            <a:r>
              <a:rPr lang="fa-IR" sz="2600" dirty="0" smtClean="0">
                <a:cs typeface="Mitra" pitchFamily="2" charset="-78"/>
              </a:rPr>
              <a:t>آشنايي با شيوه هدف گذاري براي رسيدن به راه هاي حل مشکل و يا پاسخگويي به سوالات مطرح شده در طرح پژوهشي حاضر</a:t>
            </a:r>
          </a:p>
          <a:p>
            <a:pPr marL="457200" indent="-457200" algn="r" rtl="1">
              <a:buFont typeface="Arial" panose="020B0604020202020204" pitchFamily="34" charset="0"/>
              <a:buChar char="•"/>
            </a:pPr>
            <a:r>
              <a:rPr lang="fa-IR" sz="2600" dirty="0" smtClean="0">
                <a:cs typeface="Mitra" pitchFamily="2" charset="-78"/>
              </a:rPr>
              <a:t>آشنايي با چگونگي تعيين فرضيه در طرح پژوهشي حاضر</a:t>
            </a:r>
          </a:p>
          <a:p>
            <a:pPr marL="457200" indent="-457200" algn="r" rtl="1">
              <a:buFont typeface="Arial" panose="020B0604020202020204" pitchFamily="34" charset="0"/>
              <a:buChar char="•"/>
            </a:pPr>
            <a:r>
              <a:rPr lang="fa-IR" sz="2600" dirty="0" smtClean="0">
                <a:cs typeface="Mitra" pitchFamily="2" charset="-78"/>
              </a:rPr>
              <a:t>آشنايي با هزينه هاي مختلف در تحقيق، زمانبدي درست و برنامه ريزي اجرايي براي انجام پژوهش</a:t>
            </a:r>
            <a:endParaRPr lang="en-US" sz="2600" dirty="0">
              <a:cs typeface="Mitra" pitchFamily="2" charset="-78"/>
            </a:endParaRPr>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2936552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r" rtl="1" eaLnBrk="1" hangingPunct="1">
              <a:defRPr/>
            </a:pPr>
            <a:r>
              <a:rPr lang="fa-IR" dirty="0" smtClean="0">
                <a:solidFill>
                  <a:srgbClr val="FF0000"/>
                </a:solidFill>
                <a:cs typeface="B Titr" pitchFamily="2" charset="-78"/>
              </a:rPr>
              <a:t>تنظيم اهداف:</a:t>
            </a:r>
            <a:r>
              <a:rPr lang="fa-IR" dirty="0" smtClean="0">
                <a:solidFill>
                  <a:srgbClr val="FF0000"/>
                </a:solidFill>
              </a:rPr>
              <a:t> </a:t>
            </a:r>
            <a:endParaRPr lang="en-US" dirty="0" smtClean="0">
              <a:solidFill>
                <a:srgbClr val="FF0000"/>
              </a:solidFill>
            </a:endParaRPr>
          </a:p>
        </p:txBody>
      </p:sp>
      <p:sp>
        <p:nvSpPr>
          <p:cNvPr id="3075" name="Rectangle 3"/>
          <p:cNvSpPr>
            <a:spLocks noGrp="1" noChangeArrowheads="1"/>
          </p:cNvSpPr>
          <p:nvPr>
            <p:ph idx="1"/>
          </p:nvPr>
        </p:nvSpPr>
        <p:spPr>
          <a:xfrm>
            <a:off x="457200" y="1935480"/>
            <a:ext cx="8229600" cy="3293720"/>
          </a:xfrm>
        </p:spPr>
        <p:txBody>
          <a:bodyPr>
            <a:normAutofit/>
          </a:bodyPr>
          <a:lstStyle/>
          <a:p>
            <a:pPr algn="r" rtl="1" eaLnBrk="1" hangingPunct="1">
              <a:defRPr/>
            </a:pPr>
            <a:r>
              <a:rPr lang="fa-IR" sz="3600" dirty="0" smtClean="0">
                <a:cs typeface="B Zar" pitchFamily="2" charset="-78"/>
              </a:rPr>
              <a:t>پس از تصميم گيري در مورد انتخاب موضوع و دانستن اين كه چرا مي خواهيم اين تحقيق را انجام دهيم (بيان مسئله) نوبت به فرموليزه كردن اهداف تحقيق ميرسد و اين كه چه سوالاتي براي تحقيق بايد تنظيم شود كه يكي از قدم هاي اساسي در تحقيق است.</a:t>
            </a:r>
            <a:endParaRPr lang="en-US" sz="3600"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50</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idx="1"/>
          </p:nvPr>
        </p:nvSpPr>
        <p:spPr/>
        <p:txBody>
          <a:bodyPr/>
          <a:lstStyle/>
          <a:p>
            <a:pPr algn="r" rtl="1" eaLnBrk="1" hangingPunct="1">
              <a:defRPr/>
            </a:pPr>
            <a:r>
              <a:rPr lang="fa-IR" dirty="0" smtClean="0"/>
              <a:t> </a:t>
            </a:r>
            <a:r>
              <a:rPr lang="fa-IR" sz="3600" dirty="0" smtClean="0">
                <a:cs typeface="B Zar" pitchFamily="2" charset="-78"/>
              </a:rPr>
              <a:t>امروزه طرح يك سواال مناسب علمي بسيار دشوارتر از يافتن پاسخ يك سوال است. </a:t>
            </a:r>
          </a:p>
          <a:p>
            <a:pPr algn="r" rtl="1" eaLnBrk="1" hangingPunct="1">
              <a:defRPr/>
            </a:pPr>
            <a:r>
              <a:rPr lang="fa-IR" sz="3600" dirty="0" smtClean="0">
                <a:cs typeface="B Zar" pitchFamily="2" charset="-78"/>
              </a:rPr>
              <a:t>با طرح يك هدف يا سوال خوب در واقع نيمي از پاسخ سوال نيز مشخص مي شود. اما سوالي كه بد مطرح شود، پاسخ مناسبي هم براي آن پيدا نخواهد شد.</a:t>
            </a:r>
            <a:endParaRPr lang="en-US" sz="3600"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51</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79512" y="741040"/>
            <a:ext cx="8839200" cy="5424264"/>
          </a:xfrm>
        </p:spPr>
        <p:txBody>
          <a:bodyPr>
            <a:normAutofit/>
          </a:bodyPr>
          <a:lstStyle/>
          <a:p>
            <a:pPr algn="r" rtl="1" eaLnBrk="1" hangingPunct="1">
              <a:lnSpc>
                <a:spcPct val="90000"/>
              </a:lnSpc>
              <a:defRPr/>
            </a:pPr>
            <a:r>
              <a:rPr lang="fa-IR" sz="3600" dirty="0" smtClean="0">
                <a:cs typeface="B Zar" pitchFamily="2" charset="-78"/>
              </a:rPr>
              <a:t>تنظيم اهداف در مطالعات توصيفي معمولا آسان تر از مطالعات تحليلي است.</a:t>
            </a:r>
          </a:p>
          <a:p>
            <a:pPr algn="r" rtl="1" eaLnBrk="1" hangingPunct="1">
              <a:lnSpc>
                <a:spcPct val="90000"/>
              </a:lnSpc>
              <a:defRPr/>
            </a:pPr>
            <a:r>
              <a:rPr lang="fa-IR" sz="3600" dirty="0" smtClean="0">
                <a:cs typeface="B Zar" pitchFamily="2" charset="-78"/>
              </a:rPr>
              <a:t>در مطالعات توصيفي بيشتر به فراواني و توزيع متغير هاي وابسته در ارتباط با متغير هاي ديگر (مانند خصوصيات دموگرافيك و مانند اينها) پرداخته مي شود.</a:t>
            </a:r>
          </a:p>
          <a:p>
            <a:pPr algn="just" rtl="1">
              <a:lnSpc>
                <a:spcPct val="90000"/>
              </a:lnSpc>
              <a:defRPr/>
            </a:pPr>
            <a:r>
              <a:rPr lang="fa-IR" sz="3600" dirty="0" smtClean="0">
                <a:cs typeface="B Zar" pitchFamily="2" charset="-78"/>
              </a:rPr>
              <a:t>در مطالعات تحليلي بيشتر بر عليت </a:t>
            </a:r>
            <a:r>
              <a:rPr lang="en-US" sz="3600" dirty="0" smtClean="0">
                <a:cs typeface="B Zar" pitchFamily="2" charset="-78"/>
              </a:rPr>
              <a:t> </a:t>
            </a:r>
            <a:r>
              <a:rPr lang="fa-IR" sz="3600" dirty="0" smtClean="0">
                <a:cs typeface="B Zar" pitchFamily="2" charset="-78"/>
              </a:rPr>
              <a:t>يا روابط عليتي</a:t>
            </a:r>
            <a:r>
              <a:rPr lang="en-US" sz="3600" dirty="0" smtClean="0">
                <a:cs typeface="B Zar" pitchFamily="2" charset="-78"/>
              </a:rPr>
              <a:t> relationship</a:t>
            </a:r>
            <a:r>
              <a:rPr lang="fa-IR" sz="3600" dirty="0" smtClean="0">
                <a:cs typeface="B Zar" pitchFamily="2" charset="-78"/>
              </a:rPr>
              <a:t> </a:t>
            </a:r>
            <a:r>
              <a:rPr lang="en-US" sz="3600" dirty="0" smtClean="0">
                <a:cs typeface="B Zar" pitchFamily="2" charset="-78"/>
              </a:rPr>
              <a:t>Causal</a:t>
            </a:r>
            <a:r>
              <a:rPr lang="fa-IR" sz="3600" dirty="0" smtClean="0">
                <a:cs typeface="B Zar" pitchFamily="2" charset="-78"/>
              </a:rPr>
              <a:t> توجه مي شود اما بايد توجه داشت كه رابطه </a:t>
            </a:r>
            <a:r>
              <a:rPr lang="en-US" sz="3600" dirty="0" smtClean="0">
                <a:cs typeface="B Zar" pitchFamily="2" charset="-78"/>
              </a:rPr>
              <a:t>x , y (cause- effect)</a:t>
            </a:r>
            <a:r>
              <a:rPr lang="fa-IR" sz="3600" dirty="0" smtClean="0">
                <a:cs typeface="B Zar" pitchFamily="2" charset="-78"/>
              </a:rPr>
              <a:t>  هميشه يك رابطه ساده نيست و ممكن است علت براي معلول </a:t>
            </a:r>
            <a:r>
              <a:rPr lang="fa-IR" sz="3600" b="1" u="sng" dirty="0" smtClean="0">
                <a:solidFill>
                  <a:srgbClr val="FF0000"/>
                </a:solidFill>
                <a:cs typeface="B Zar" pitchFamily="2" charset="-78"/>
              </a:rPr>
              <a:t>لازم-كافي-نه لازم و نه كافي و يا هم لازم و هم كافي </a:t>
            </a:r>
            <a:r>
              <a:rPr lang="fa-IR" sz="3600" dirty="0" smtClean="0">
                <a:cs typeface="B Zar" pitchFamily="2" charset="-78"/>
              </a:rPr>
              <a:t>باشد.</a:t>
            </a:r>
          </a:p>
          <a:p>
            <a:pPr algn="r" rtl="1" eaLnBrk="1" hangingPunct="1">
              <a:lnSpc>
                <a:spcPct val="90000"/>
              </a:lnSpc>
              <a:defRPr/>
            </a:pPr>
            <a:endParaRPr lang="en-US" sz="3600"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52</a:t>
            </a:fld>
            <a:endParaRPr lang="en-US"/>
          </a:p>
        </p:txBody>
      </p:sp>
      <p:sp>
        <p:nvSpPr>
          <p:cNvPr id="5"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defRPr/>
            </a:pPr>
            <a:r>
              <a:rPr lang="en-US" sz="4000" b="1" smtClean="0"/>
              <a:t>Definition of research objective:</a:t>
            </a:r>
            <a:r>
              <a:rPr lang="en-US" sz="4000" smtClean="0"/>
              <a:t> </a:t>
            </a:r>
          </a:p>
        </p:txBody>
      </p:sp>
      <p:sp>
        <p:nvSpPr>
          <p:cNvPr id="22531" name="Rectangle 3"/>
          <p:cNvSpPr>
            <a:spLocks noGrp="1" noChangeArrowheads="1"/>
          </p:cNvSpPr>
          <p:nvPr>
            <p:ph idx="1"/>
          </p:nvPr>
        </p:nvSpPr>
        <p:spPr/>
        <p:txBody>
          <a:bodyPr/>
          <a:lstStyle/>
          <a:p>
            <a:pPr eaLnBrk="1" hangingPunct="1">
              <a:lnSpc>
                <a:spcPct val="80000"/>
              </a:lnSpc>
              <a:defRPr/>
            </a:pPr>
            <a:r>
              <a:rPr lang="en-US" sz="2400" b="1" smtClean="0"/>
              <a:t>The purpose of the research in measurable terms; the definition of </a:t>
            </a:r>
            <a:r>
              <a:rPr lang="en-US" sz="2400" b="1" smtClean="0">
                <a:solidFill>
                  <a:schemeClr val="tx2"/>
                </a:solidFill>
              </a:rPr>
              <a:t>what the research should achieve</a:t>
            </a:r>
            <a:r>
              <a:rPr lang="en-US" sz="2400" b="1" smtClean="0"/>
              <a:t>. </a:t>
            </a:r>
          </a:p>
          <a:p>
            <a:pPr eaLnBrk="1" hangingPunct="1">
              <a:lnSpc>
                <a:spcPct val="80000"/>
              </a:lnSpc>
              <a:defRPr/>
            </a:pPr>
            <a:r>
              <a:rPr lang="en-US" sz="2400" b="1" smtClean="0"/>
              <a:t>Once the research questions and/or hypotheses have been stated, the research project objectives are </a:t>
            </a:r>
            <a:r>
              <a:rPr lang="en-US" sz="2400" b="1" smtClean="0">
                <a:solidFill>
                  <a:schemeClr val="tx2"/>
                </a:solidFill>
              </a:rPr>
              <a:t>derived from the problem definition</a:t>
            </a:r>
            <a:r>
              <a:rPr lang="en-US" sz="2400" b="1" smtClean="0"/>
              <a:t>. These objectives explain the purpose of the research in measurable terms and define standards of what the research should achieve.</a:t>
            </a:r>
            <a:r>
              <a:rPr lang="en-US" sz="2000" smtClean="0"/>
              <a:t> </a:t>
            </a:r>
            <a:br>
              <a:rPr lang="en-US" sz="2000" smtClean="0"/>
            </a:br>
            <a:r>
              <a:rPr lang="en-US" sz="2000" smtClean="0"/>
              <a:t>  </a:t>
            </a:r>
            <a:br>
              <a:rPr lang="en-US" sz="2000" smtClean="0"/>
            </a:br>
            <a:r>
              <a:rPr lang="en-US" sz="2000" smtClean="0"/>
              <a:t/>
            </a:r>
            <a:br>
              <a:rPr lang="en-US" sz="2000" smtClean="0"/>
            </a:br>
            <a:endParaRPr lang="en-US" sz="2000" smtClean="0"/>
          </a:p>
        </p:txBody>
      </p:sp>
      <p:sp>
        <p:nvSpPr>
          <p:cNvPr id="3" name="Slide Number Placeholder 2"/>
          <p:cNvSpPr>
            <a:spLocks noGrp="1"/>
          </p:cNvSpPr>
          <p:nvPr>
            <p:ph type="sldNum" sz="quarter" idx="12"/>
          </p:nvPr>
        </p:nvSpPr>
        <p:spPr/>
        <p:txBody>
          <a:bodyPr/>
          <a:lstStyle/>
          <a:p>
            <a:fld id="{C18AF7E9-5F85-4EBF-B4B3-3686E00CFE2F}" type="slidenum">
              <a:rPr lang="en-US" smtClean="0"/>
              <a:pPr/>
              <a:t>53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382000" cy="636587"/>
          </a:xfrm>
        </p:spPr>
        <p:txBody>
          <a:bodyPr>
            <a:normAutofit fontScale="90000"/>
          </a:bodyPr>
          <a:lstStyle/>
          <a:p>
            <a:pPr algn="r" rtl="1" eaLnBrk="1" hangingPunct="1">
              <a:defRPr/>
            </a:pPr>
            <a:r>
              <a:rPr lang="fa-IR" dirty="0" smtClean="0">
                <a:solidFill>
                  <a:srgbClr val="FF0000"/>
                </a:solidFill>
                <a:cs typeface="B Titr" pitchFamily="2" charset="-78"/>
              </a:rPr>
              <a:t>اهدف </a:t>
            </a:r>
            <a:r>
              <a:rPr lang="en-US" dirty="0" smtClean="0">
                <a:solidFill>
                  <a:srgbClr val="FF0000"/>
                </a:solidFill>
              </a:rPr>
              <a:t>Objectives</a:t>
            </a:r>
          </a:p>
        </p:txBody>
      </p:sp>
      <p:sp>
        <p:nvSpPr>
          <p:cNvPr id="40963" name="Rectangle 3"/>
          <p:cNvSpPr>
            <a:spLocks noGrp="1" noChangeArrowheads="1"/>
          </p:cNvSpPr>
          <p:nvPr>
            <p:ph idx="1"/>
          </p:nvPr>
        </p:nvSpPr>
        <p:spPr>
          <a:xfrm>
            <a:off x="179512" y="1556792"/>
            <a:ext cx="8686800" cy="4032447"/>
          </a:xfrm>
        </p:spPr>
        <p:txBody>
          <a:bodyPr>
            <a:noAutofit/>
          </a:bodyPr>
          <a:lstStyle/>
          <a:p>
            <a:pPr algn="r" rtl="1" eaLnBrk="1" hangingPunct="1">
              <a:buFont typeface="Wingdings" pitchFamily="2" charset="2"/>
              <a:buNone/>
              <a:defRPr/>
            </a:pPr>
            <a:r>
              <a:rPr lang="fa-IR" sz="4400" b="1" dirty="0" smtClean="0">
                <a:solidFill>
                  <a:srgbClr val="FF0000"/>
                </a:solidFill>
                <a:cs typeface="Mitra" pitchFamily="2" charset="-78"/>
              </a:rPr>
              <a:t>هدف كلي</a:t>
            </a:r>
            <a:r>
              <a:rPr lang="en-US" sz="3200" b="1" dirty="0" smtClean="0">
                <a:solidFill>
                  <a:srgbClr val="FF0000"/>
                </a:solidFill>
                <a:cs typeface="Mitra" pitchFamily="2" charset="-78"/>
              </a:rPr>
              <a:t>General objective</a:t>
            </a:r>
            <a:r>
              <a:rPr lang="en-US" sz="3200" dirty="0" smtClean="0">
                <a:solidFill>
                  <a:srgbClr val="FF0000"/>
                </a:solidFill>
                <a:cs typeface="Mitra" pitchFamily="2" charset="-78"/>
              </a:rPr>
              <a:t> </a:t>
            </a:r>
            <a:r>
              <a:rPr lang="fa-IR" sz="4400" b="1" dirty="0" smtClean="0">
                <a:solidFill>
                  <a:srgbClr val="FF0000"/>
                </a:solidFill>
                <a:cs typeface="Mitra" pitchFamily="2" charset="-78"/>
              </a:rPr>
              <a:t>:</a:t>
            </a:r>
            <a:r>
              <a:rPr lang="fa-IR" sz="3200" dirty="0" smtClean="0">
                <a:solidFill>
                  <a:srgbClr val="FF0000"/>
                </a:solidFill>
                <a:cs typeface="Mitra" pitchFamily="2" charset="-78"/>
              </a:rPr>
              <a:t> </a:t>
            </a:r>
            <a:r>
              <a:rPr lang="fa-IR" sz="3200" dirty="0" smtClean="0">
                <a:cs typeface="Mitra" pitchFamily="2" charset="-78"/>
              </a:rPr>
              <a:t>آنچه را كه مطالعه يا تحقيق بطور كلي به آن دست خواهد يافت در قالب هدف كلي بيان مي شود.</a:t>
            </a:r>
          </a:p>
          <a:p>
            <a:pPr algn="r" rtl="1" eaLnBrk="1" hangingPunct="1">
              <a:buFont typeface="Wingdings" pitchFamily="2" charset="2"/>
              <a:buNone/>
              <a:defRPr/>
            </a:pPr>
            <a:r>
              <a:rPr lang="fa-IR" sz="3600" dirty="0" smtClean="0">
                <a:solidFill>
                  <a:schemeClr val="tx2"/>
                </a:solidFill>
                <a:cs typeface="Mitra" pitchFamily="2" charset="-78"/>
              </a:rPr>
              <a:t>مثال: ارائه يک الگوي کاربردي براي ارزشيابي مداخلات انجام شده براي كاهش بروز ديابت در برنامه جامع کشوري پيشگيري از ديابت</a:t>
            </a:r>
          </a:p>
          <a:p>
            <a:pPr algn="ctr" rtl="1" eaLnBrk="1" hangingPunct="1">
              <a:buFont typeface="Wingdings" pitchFamily="2" charset="2"/>
              <a:buNone/>
              <a:defRPr/>
            </a:pPr>
            <a:r>
              <a:rPr lang="fa-IR" sz="3600" b="1" dirty="0" smtClean="0">
                <a:solidFill>
                  <a:srgbClr val="FF0000"/>
                </a:solidFill>
                <a:cs typeface="Mitra" pitchFamily="2" charset="-78"/>
              </a:rPr>
              <a:t>هدف کلي معمولا همان عنوان تحقيق است</a:t>
            </a:r>
          </a:p>
          <a:p>
            <a:pPr algn="r" rtl="1" eaLnBrk="1" hangingPunct="1">
              <a:buFont typeface="Wingdings" pitchFamily="2" charset="2"/>
              <a:buNone/>
              <a:defRPr/>
            </a:pPr>
            <a:r>
              <a:rPr lang="fa-IR" sz="3600" dirty="0" smtClean="0">
                <a:solidFill>
                  <a:schemeClr val="tx2"/>
                </a:solidFill>
                <a:cs typeface="Mitra" pitchFamily="2" charset="-78"/>
              </a:rPr>
              <a:t> </a:t>
            </a:r>
          </a:p>
        </p:txBody>
      </p:sp>
      <p:sp>
        <p:nvSpPr>
          <p:cNvPr id="2" name="Slide Number Placeholder 1"/>
          <p:cNvSpPr>
            <a:spLocks noGrp="1"/>
          </p:cNvSpPr>
          <p:nvPr>
            <p:ph type="sldNum" sz="quarter" idx="12"/>
          </p:nvPr>
        </p:nvSpPr>
        <p:spPr/>
        <p:txBody>
          <a:bodyPr/>
          <a:lstStyle/>
          <a:p>
            <a:fld id="{C18AF7E9-5F85-4EBF-B4B3-3686E00CFE2F}" type="slidenum">
              <a:rPr lang="en-US" smtClean="0"/>
              <a:pPr/>
              <a:t>54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fa-IR" b="1" dirty="0" smtClean="0">
                <a:solidFill>
                  <a:srgbClr val="FF0000"/>
                </a:solidFill>
                <a:cs typeface="B Zar" pitchFamily="2" charset="-78"/>
              </a:rPr>
              <a:t>اهداف ويژه</a:t>
            </a:r>
            <a:r>
              <a:rPr lang="en-US" sz="4000" b="1" dirty="0" smtClean="0">
                <a:solidFill>
                  <a:srgbClr val="FF0000"/>
                </a:solidFill>
              </a:rPr>
              <a:t>Specific objectives</a:t>
            </a:r>
            <a:r>
              <a:rPr lang="en-US" sz="4000" dirty="0" smtClean="0">
                <a:solidFill>
                  <a:srgbClr val="FF0000"/>
                </a:solidFill>
              </a:rPr>
              <a:t> </a:t>
            </a:r>
            <a:r>
              <a:rPr lang="fa-IR" b="1" dirty="0" smtClean="0">
                <a:solidFill>
                  <a:srgbClr val="FF0000"/>
                </a:solidFill>
                <a:cs typeface="B Zar" pitchFamily="2" charset="-78"/>
              </a:rPr>
              <a:t>:</a:t>
            </a:r>
            <a:endParaRPr lang="en-US" sz="4000" dirty="0" smtClean="0">
              <a:solidFill>
                <a:srgbClr val="FF0000"/>
              </a:solidFill>
            </a:endParaRPr>
          </a:p>
        </p:txBody>
      </p:sp>
      <p:sp>
        <p:nvSpPr>
          <p:cNvPr id="44035" name="Rectangle 3"/>
          <p:cNvSpPr>
            <a:spLocks noGrp="1" noChangeArrowheads="1"/>
          </p:cNvSpPr>
          <p:nvPr>
            <p:ph idx="1"/>
          </p:nvPr>
        </p:nvSpPr>
        <p:spPr>
          <a:xfrm>
            <a:off x="899592" y="1196752"/>
            <a:ext cx="7668344" cy="4715272"/>
          </a:xfrm>
        </p:spPr>
        <p:txBody>
          <a:bodyPr/>
          <a:lstStyle/>
          <a:p>
            <a:pPr algn="r" rtl="1" eaLnBrk="1" hangingPunct="1">
              <a:lnSpc>
                <a:spcPct val="80000"/>
              </a:lnSpc>
              <a:defRPr/>
            </a:pPr>
            <a:r>
              <a:rPr lang="fa-IR" sz="2800" dirty="0" smtClean="0">
                <a:cs typeface="B Zar" pitchFamily="2" charset="-78"/>
              </a:rPr>
              <a:t>اجزاي كوچكتر هدف كلي را كه از نظر منطقي به هم پيوستگي دارند را اهداف خاص يا ويژه مي گويند. در اهداف ويژه بطور سيستماتيك اجزاي گوناگون مسئله تحقيق بيان مي شوند. </a:t>
            </a:r>
          </a:p>
          <a:p>
            <a:pPr algn="r" rtl="1" eaLnBrk="1" hangingPunct="1">
              <a:lnSpc>
                <a:spcPct val="80000"/>
              </a:lnSpc>
              <a:defRPr/>
            </a:pPr>
            <a:r>
              <a:rPr lang="fa-IR" sz="2800" dirty="0" smtClean="0">
                <a:solidFill>
                  <a:schemeClr val="tx2"/>
                </a:solidFill>
                <a:cs typeface="B Zar" pitchFamily="2" charset="-78"/>
              </a:rPr>
              <a:t>مثال: </a:t>
            </a:r>
            <a:br>
              <a:rPr lang="fa-IR" sz="2800" dirty="0" smtClean="0">
                <a:solidFill>
                  <a:schemeClr val="tx2"/>
                </a:solidFill>
                <a:cs typeface="B Zar" pitchFamily="2" charset="-78"/>
              </a:rPr>
            </a:br>
            <a:r>
              <a:rPr lang="fa-IR" sz="2800" dirty="0" smtClean="0">
                <a:solidFill>
                  <a:schemeClr val="tx2"/>
                </a:solidFill>
                <a:cs typeface="B Zar" pitchFamily="2" charset="-78"/>
              </a:rPr>
              <a:t> 1- تعيين  روشهايي که براي ارزشيابي مداخلات در پيشگيري از ديابت</a:t>
            </a:r>
            <a:br>
              <a:rPr lang="fa-IR" sz="2800" dirty="0" smtClean="0">
                <a:solidFill>
                  <a:schemeClr val="tx2"/>
                </a:solidFill>
                <a:cs typeface="B Zar" pitchFamily="2" charset="-78"/>
              </a:rPr>
            </a:br>
            <a:r>
              <a:rPr lang="fa-IR" sz="2800" dirty="0" smtClean="0">
                <a:solidFill>
                  <a:schemeClr val="tx2"/>
                </a:solidFill>
                <a:cs typeface="B Zar" pitchFamily="2" charset="-78"/>
              </a:rPr>
              <a:t>2- مشخص کردن نقاط قوت و ضعف روشهاي ارزشيابي اين گونه مداخلات .</a:t>
            </a:r>
            <a:br>
              <a:rPr lang="fa-IR" sz="2800" dirty="0" smtClean="0">
                <a:solidFill>
                  <a:schemeClr val="tx2"/>
                </a:solidFill>
                <a:cs typeface="B Zar" pitchFamily="2" charset="-78"/>
              </a:rPr>
            </a:br>
            <a:r>
              <a:rPr lang="fa-IR" sz="2800" dirty="0" smtClean="0">
                <a:solidFill>
                  <a:schemeClr val="tx2"/>
                </a:solidFill>
                <a:cs typeface="B Zar" pitchFamily="2" charset="-78"/>
              </a:rPr>
              <a:t>3-تعيين روش ارزشيابي مناسب تر  براي کشور مان. </a:t>
            </a:r>
            <a:br>
              <a:rPr lang="fa-IR" sz="2800" dirty="0" smtClean="0">
                <a:solidFill>
                  <a:schemeClr val="tx2"/>
                </a:solidFill>
                <a:cs typeface="B Zar" pitchFamily="2" charset="-78"/>
              </a:rPr>
            </a:br>
            <a:r>
              <a:rPr lang="fa-IR" sz="2800" dirty="0" smtClean="0">
                <a:solidFill>
                  <a:schemeClr val="tx2"/>
                </a:solidFill>
                <a:cs typeface="B Zar" pitchFamily="2" charset="-78"/>
              </a:rPr>
              <a:t>4-تعيين کفايت يا عدم کفايت  اطلاعات موجود در زمينه </a:t>
            </a:r>
            <a:br>
              <a:rPr lang="fa-IR" sz="2800" dirty="0" smtClean="0">
                <a:solidFill>
                  <a:schemeClr val="tx2"/>
                </a:solidFill>
                <a:cs typeface="B Zar" pitchFamily="2" charset="-78"/>
              </a:rPr>
            </a:br>
            <a:endParaRPr lang="en-US" sz="2800" dirty="0" smtClean="0">
              <a:solidFill>
                <a:schemeClr val="tx2"/>
              </a:solidFill>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55</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584" y="344959"/>
            <a:ext cx="8028384" cy="1139825"/>
          </a:xfrm>
        </p:spPr>
        <p:txBody>
          <a:bodyPr/>
          <a:lstStyle/>
          <a:p>
            <a:pPr algn="r" rtl="1" eaLnBrk="1" hangingPunct="1">
              <a:defRPr/>
            </a:pPr>
            <a:r>
              <a:rPr lang="fa-IR" sz="4800" b="1" dirty="0" smtClean="0">
                <a:solidFill>
                  <a:srgbClr val="FF0000"/>
                </a:solidFill>
                <a:cs typeface="B Zar" pitchFamily="2" charset="-78"/>
              </a:rPr>
              <a:t>اهداف كاربردي</a:t>
            </a:r>
            <a:r>
              <a:rPr lang="en-US" sz="4000" b="1" dirty="0" smtClean="0">
                <a:solidFill>
                  <a:srgbClr val="FF0000"/>
                </a:solidFill>
                <a:cs typeface="B Zar" pitchFamily="2" charset="-78"/>
              </a:rPr>
              <a:t>Applied Objectives</a:t>
            </a:r>
            <a:r>
              <a:rPr lang="fa-IR" sz="4800" b="1" dirty="0" smtClean="0">
                <a:solidFill>
                  <a:srgbClr val="FF0000"/>
                </a:solidFill>
                <a:cs typeface="B Zar" pitchFamily="2" charset="-78"/>
              </a:rPr>
              <a:t>:</a:t>
            </a:r>
            <a:endParaRPr lang="en-US" sz="4800" b="1" dirty="0" smtClean="0">
              <a:solidFill>
                <a:srgbClr val="FF0000"/>
              </a:solidFill>
              <a:cs typeface="B Zar" pitchFamily="2" charset="-78"/>
            </a:endParaRPr>
          </a:p>
        </p:txBody>
      </p:sp>
      <p:sp>
        <p:nvSpPr>
          <p:cNvPr id="45059" name="Rectangle 3"/>
          <p:cNvSpPr>
            <a:spLocks noGrp="1" noChangeArrowheads="1"/>
          </p:cNvSpPr>
          <p:nvPr>
            <p:ph idx="1"/>
          </p:nvPr>
        </p:nvSpPr>
        <p:spPr/>
        <p:txBody>
          <a:bodyPr>
            <a:normAutofit/>
          </a:bodyPr>
          <a:lstStyle/>
          <a:p>
            <a:pPr algn="r" rtl="1" eaLnBrk="1" hangingPunct="1">
              <a:lnSpc>
                <a:spcPct val="80000"/>
              </a:lnSpc>
              <a:defRPr/>
            </a:pPr>
            <a:r>
              <a:rPr lang="fa-IR" sz="2800" dirty="0" smtClean="0">
                <a:cs typeface="Mitra" pitchFamily="2" charset="-78"/>
              </a:rPr>
              <a:t>در مطالعات كاربردي بايد آن چه را كه در عمل از نتايج تحقيق قابل استفاده (كاربرد) است را در قالب اهداف كاربردي بيان كرد.</a:t>
            </a:r>
            <a:br>
              <a:rPr lang="fa-IR" sz="2800" dirty="0" smtClean="0">
                <a:cs typeface="Mitra" pitchFamily="2" charset="-78"/>
              </a:rPr>
            </a:br>
            <a:endParaRPr lang="en-US" sz="2800" dirty="0" smtClean="0">
              <a:cs typeface="Mitra" pitchFamily="2" charset="-78"/>
            </a:endParaRPr>
          </a:p>
          <a:p>
            <a:pPr algn="r" rtl="1" eaLnBrk="1" hangingPunct="1">
              <a:lnSpc>
                <a:spcPct val="80000"/>
              </a:lnSpc>
              <a:buFont typeface="Wingdings" pitchFamily="2" charset="2"/>
              <a:buNone/>
              <a:defRPr/>
            </a:pPr>
            <a:r>
              <a:rPr lang="en-US" sz="2800" dirty="0" smtClean="0">
                <a:cs typeface="Mitra" pitchFamily="2" charset="-78"/>
              </a:rPr>
              <a:t/>
            </a:r>
            <a:br>
              <a:rPr lang="en-US" sz="2800" dirty="0" smtClean="0">
                <a:cs typeface="Mitra" pitchFamily="2" charset="-78"/>
              </a:rPr>
            </a:br>
            <a:r>
              <a:rPr lang="fa-IR" sz="2800" dirty="0" smtClean="0">
                <a:solidFill>
                  <a:schemeClr val="tx2"/>
                </a:solidFill>
                <a:cs typeface="Mitra" pitchFamily="2" charset="-78"/>
              </a:rPr>
              <a:t>مثال:</a:t>
            </a:r>
            <a:endParaRPr lang="en-US" sz="2800" dirty="0" smtClean="0">
              <a:solidFill>
                <a:schemeClr val="tx2"/>
              </a:solidFill>
              <a:cs typeface="Mitra" pitchFamily="2" charset="-78"/>
            </a:endParaRPr>
          </a:p>
          <a:p>
            <a:pPr algn="r" rtl="1" eaLnBrk="1" hangingPunct="1">
              <a:lnSpc>
                <a:spcPct val="80000"/>
              </a:lnSpc>
              <a:buFont typeface="Wingdings" pitchFamily="2" charset="2"/>
              <a:buNone/>
              <a:defRPr/>
            </a:pPr>
            <a:r>
              <a:rPr lang="fa-IR" sz="2800" dirty="0" smtClean="0">
                <a:solidFill>
                  <a:schemeClr val="tx2"/>
                </a:solidFill>
                <a:cs typeface="Mitra" pitchFamily="2" charset="-78"/>
              </a:rPr>
              <a:t>1- دستيابي سياستگزاران و تصميم گيران برنامه کشوري پيشگيري از ديابت به  شيوه مناسب  ارزشيابي مداخلات انجام شده براي كاهش بروز ديابت در کشور .</a:t>
            </a:r>
          </a:p>
          <a:p>
            <a:pPr algn="r" rtl="1" eaLnBrk="1" hangingPunct="1">
              <a:lnSpc>
                <a:spcPct val="80000"/>
              </a:lnSpc>
              <a:buFont typeface="Wingdings" pitchFamily="2" charset="2"/>
              <a:buNone/>
              <a:defRPr/>
            </a:pPr>
            <a:r>
              <a:rPr lang="fa-IR" sz="2800" dirty="0" smtClean="0">
                <a:solidFill>
                  <a:schemeClr val="tx2"/>
                </a:solidFill>
                <a:cs typeface="Mitra" pitchFamily="2" charset="-78"/>
              </a:rPr>
              <a:t>2-تصميم گيري براي تداوم و يا توقف اينگونه مداخلات با توجه به نقاط ضعف و قوت .</a:t>
            </a:r>
          </a:p>
          <a:p>
            <a:pPr algn="r" rtl="1" eaLnBrk="1" hangingPunct="1">
              <a:lnSpc>
                <a:spcPct val="80000"/>
              </a:lnSpc>
              <a:buFont typeface="Wingdings" pitchFamily="2" charset="2"/>
              <a:buNone/>
              <a:defRPr/>
            </a:pPr>
            <a:r>
              <a:rPr lang="fa-IR" sz="2800" dirty="0" smtClean="0">
                <a:solidFill>
                  <a:schemeClr val="tx2"/>
                </a:solidFill>
                <a:cs typeface="Mitra" pitchFamily="2" charset="-78"/>
              </a:rPr>
              <a:t>3-  شناسايي کمبودهاي اطلاعاتي مربوط به سيستم ثبت اطلاعات حوادث در جوامع مورد نظر  و کمک به مسئولين براي ترميم اطلاعات مورد نياز.</a:t>
            </a:r>
            <a:endParaRPr lang="en-US" sz="2800" dirty="0" smtClean="0">
              <a:solidFill>
                <a:schemeClr val="tx2"/>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56</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ar-SA" sz="4000" dirty="0" smtClean="0">
                <a:solidFill>
                  <a:srgbClr val="FF0000"/>
                </a:solidFill>
                <a:cs typeface="B Titr" pitchFamily="2" charset="-78"/>
              </a:rPr>
              <a:t>سوال پژوهش</a:t>
            </a:r>
            <a:r>
              <a:rPr lang="en-US" sz="4000" dirty="0" smtClean="0">
                <a:solidFill>
                  <a:srgbClr val="FF0000"/>
                </a:solidFill>
              </a:rPr>
              <a:t> </a:t>
            </a:r>
          </a:p>
        </p:txBody>
      </p:sp>
      <p:sp>
        <p:nvSpPr>
          <p:cNvPr id="21507" name="Rectangle 3"/>
          <p:cNvSpPr>
            <a:spLocks noGrp="1" noChangeArrowheads="1"/>
          </p:cNvSpPr>
          <p:nvPr>
            <p:ph idx="1"/>
          </p:nvPr>
        </p:nvSpPr>
        <p:spPr>
          <a:xfrm>
            <a:off x="0" y="1066800"/>
            <a:ext cx="9144000" cy="4738464"/>
          </a:xfrm>
        </p:spPr>
        <p:txBody>
          <a:bodyPr/>
          <a:lstStyle/>
          <a:p>
            <a:pPr algn="r" rtl="1" eaLnBrk="1" hangingPunct="1">
              <a:lnSpc>
                <a:spcPct val="90000"/>
              </a:lnSpc>
              <a:defRPr/>
            </a:pPr>
            <a:r>
              <a:rPr lang="ar-SA" dirty="0" smtClean="0">
                <a:cs typeface="Mitra" pitchFamily="2" charset="-78"/>
              </a:rPr>
              <a:t>سوال پژوهش در هر مطالعه</a:t>
            </a:r>
            <a:r>
              <a:rPr lang="fa-IR" dirty="0" smtClean="0">
                <a:cs typeface="Mitra" pitchFamily="2" charset="-78"/>
              </a:rPr>
              <a:t>،</a:t>
            </a:r>
            <a:r>
              <a:rPr lang="ar-SA" dirty="0" smtClean="0">
                <a:cs typeface="Mitra" pitchFamily="2" charset="-78"/>
              </a:rPr>
              <a:t> هدف كليدي آن پژوهش است. اين سوال از يك نظريه غير حتمي كه پژوهشگر مايل به يافتن پاسخ آن ا‏ست نشأت مي‌گيرد. معمولا سوال اوليه ايجاد شده در ذهن محققين بقدري گسترده است كه دستيابي به آن يك باره امكان‌پذير نيست و معمولا به جزءهاي كوچكتر و ساده‌تر كه عملي و امكان‌پذير باشد تقسيم مي‌شود. به عنوان مثال ممكن است سوال اوليه به اين صورت باشد.</a:t>
            </a:r>
          </a:p>
          <a:p>
            <a:pPr lvl="1" algn="r" rtl="1" eaLnBrk="1" hangingPunct="1">
              <a:lnSpc>
                <a:spcPct val="90000"/>
              </a:lnSpc>
              <a:defRPr/>
            </a:pPr>
            <a:r>
              <a:rPr lang="ar-SA" b="1" dirty="0" smtClean="0">
                <a:solidFill>
                  <a:schemeClr val="tx2"/>
                </a:solidFill>
                <a:cs typeface="Mitra" pitchFamily="2" charset="-78"/>
              </a:rPr>
              <a:t>”آيا خانم‌هاي يائسه نياز به مصرف هورمون دارند؟“</a:t>
            </a:r>
          </a:p>
          <a:p>
            <a:pPr lvl="1" algn="r" rtl="1" eaLnBrk="1" hangingPunct="1">
              <a:lnSpc>
                <a:spcPct val="90000"/>
              </a:lnSpc>
              <a:buFontTx/>
              <a:buNone/>
              <a:defRPr/>
            </a:pPr>
            <a:r>
              <a:rPr lang="ar-SA" b="1" dirty="0" smtClean="0">
                <a:cs typeface="Mitra" pitchFamily="2" charset="-78"/>
              </a:rPr>
              <a:t>اين سوال براي عملي شدن ممكن است به جزء‌هاي زير تقسيم گردد.</a:t>
            </a:r>
          </a:p>
          <a:p>
            <a:pPr lvl="1" algn="r" rtl="1" eaLnBrk="1" hangingPunct="1">
              <a:lnSpc>
                <a:spcPct val="90000"/>
              </a:lnSpc>
              <a:defRPr/>
            </a:pPr>
            <a:r>
              <a:rPr lang="ar-SA" b="1" dirty="0" smtClean="0">
                <a:solidFill>
                  <a:schemeClr val="tx2"/>
                </a:solidFill>
                <a:cs typeface="Mitra" pitchFamily="2" charset="-78"/>
              </a:rPr>
              <a:t>مصرف استروژن در خانم‌هاي يائسه تا چه اندازه شايع است؟</a:t>
            </a:r>
          </a:p>
          <a:p>
            <a:pPr lvl="1" algn="r" rtl="1" eaLnBrk="1" hangingPunct="1">
              <a:lnSpc>
                <a:spcPct val="90000"/>
              </a:lnSpc>
              <a:defRPr/>
            </a:pPr>
            <a:r>
              <a:rPr lang="ar-SA" b="1" dirty="0" smtClean="0">
                <a:solidFill>
                  <a:schemeClr val="tx2"/>
                </a:solidFill>
                <a:cs typeface="Mitra" pitchFamily="2" charset="-78"/>
              </a:rPr>
              <a:t>آيا مصرف استروژن پس از يائسگي خطر پيشرفت بيماري عروق كرونر </a:t>
            </a:r>
            <a:r>
              <a:rPr lang="en-US" b="1" dirty="0" smtClean="0">
                <a:solidFill>
                  <a:schemeClr val="tx2"/>
                </a:solidFill>
                <a:cs typeface="Mitra" pitchFamily="2" charset="-78"/>
              </a:rPr>
              <a:t>(CHD)</a:t>
            </a:r>
            <a:r>
              <a:rPr lang="ar-SA" b="1" dirty="0" smtClean="0">
                <a:solidFill>
                  <a:schemeClr val="tx2"/>
                </a:solidFill>
                <a:cs typeface="Mitra" pitchFamily="2" charset="-78"/>
              </a:rPr>
              <a:t> را كاهش مي‏دهد؟</a:t>
            </a:r>
          </a:p>
          <a:p>
            <a:pPr lvl="1" algn="r" rtl="1" eaLnBrk="1" hangingPunct="1">
              <a:lnSpc>
                <a:spcPct val="90000"/>
              </a:lnSpc>
              <a:defRPr/>
            </a:pPr>
            <a:r>
              <a:rPr lang="ar-SA" b="1" dirty="0" smtClean="0">
                <a:solidFill>
                  <a:schemeClr val="tx2"/>
                </a:solidFill>
                <a:cs typeface="Mitra" pitchFamily="2" charset="-78"/>
              </a:rPr>
              <a:t>آيا فوايد ديگري با استفاده از هورمون قابل تصور است؟</a:t>
            </a:r>
            <a:endParaRPr lang="en-US" b="1" dirty="0" smtClean="0">
              <a:solidFill>
                <a:schemeClr val="tx2"/>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57</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688"/>
            <a:ext cx="8229600" cy="794352"/>
          </a:xfrm>
        </p:spPr>
        <p:txBody>
          <a:bodyPr>
            <a:normAutofit fontScale="90000"/>
          </a:bodyPr>
          <a:lstStyle/>
          <a:p>
            <a:pPr algn="r" rtl="1" eaLnBrk="1" hangingPunct="1">
              <a:defRPr/>
            </a:pPr>
            <a:r>
              <a:rPr lang="ar-SA" dirty="0" smtClean="0">
                <a:solidFill>
                  <a:srgbClr val="FF0000"/>
                </a:solidFill>
                <a:cs typeface="B Titr" pitchFamily="2" charset="-78"/>
              </a:rPr>
              <a:t>ويژگي</a:t>
            </a:r>
            <a:r>
              <a:rPr lang="ar-SA" dirty="0" smtClean="0">
                <a:solidFill>
                  <a:srgbClr val="FF0000"/>
                </a:solidFill>
              </a:rPr>
              <a:t>‌</a:t>
            </a:r>
            <a:r>
              <a:rPr lang="ar-SA" dirty="0" smtClean="0">
                <a:solidFill>
                  <a:srgbClr val="FF0000"/>
                </a:solidFill>
                <a:cs typeface="B Titr" pitchFamily="2" charset="-78"/>
              </a:rPr>
              <a:t>هاي يك سوال پژوهش</a:t>
            </a:r>
            <a:r>
              <a:rPr lang="en-US" dirty="0" smtClean="0">
                <a:solidFill>
                  <a:srgbClr val="FF0000"/>
                </a:solidFill>
                <a:cs typeface="B Titr" pitchFamily="2" charset="-78"/>
              </a:rPr>
              <a:t> </a:t>
            </a:r>
            <a:r>
              <a:rPr lang="ar-SA" dirty="0" smtClean="0">
                <a:solidFill>
                  <a:srgbClr val="FF0000"/>
                </a:solidFill>
                <a:cs typeface="B Titr" pitchFamily="2" charset="-78"/>
              </a:rPr>
              <a:t>مناسب</a:t>
            </a:r>
            <a:r>
              <a:rPr lang="en-US" dirty="0" smtClean="0">
                <a:solidFill>
                  <a:srgbClr val="FF0000"/>
                </a:solidFill>
              </a:rPr>
              <a:t> </a:t>
            </a:r>
          </a:p>
        </p:txBody>
      </p:sp>
      <p:sp>
        <p:nvSpPr>
          <p:cNvPr id="23555" name="Rectangle 3"/>
          <p:cNvSpPr>
            <a:spLocks noGrp="1" noChangeArrowheads="1"/>
          </p:cNvSpPr>
          <p:nvPr>
            <p:ph idx="1"/>
          </p:nvPr>
        </p:nvSpPr>
        <p:spPr>
          <a:xfrm>
            <a:off x="0" y="1600200"/>
            <a:ext cx="8915400" cy="4530725"/>
          </a:xfrm>
        </p:spPr>
        <p:txBody>
          <a:bodyPr/>
          <a:lstStyle/>
          <a:p>
            <a:pPr algn="r" rtl="1" eaLnBrk="1" hangingPunct="1">
              <a:defRPr/>
            </a:pPr>
            <a:r>
              <a:rPr lang="fa-IR" smtClean="0">
                <a:cs typeface="B Zar" pitchFamily="2" charset="-78"/>
              </a:rPr>
              <a:t> </a:t>
            </a:r>
            <a:r>
              <a:rPr lang="ar-SA" smtClean="0">
                <a:cs typeface="B Zar" pitchFamily="2" charset="-78"/>
              </a:rPr>
              <a:t>هر سوال پژوهش بايد داراي 5 ويژگي زير باشد:</a:t>
            </a:r>
          </a:p>
          <a:p>
            <a:pPr algn="r" rtl="1" eaLnBrk="1" hangingPunct="1">
              <a:defRPr/>
            </a:pPr>
            <a:r>
              <a:rPr lang="fa-IR" smtClean="0">
                <a:cs typeface="B Zar" pitchFamily="2" charset="-78"/>
              </a:rPr>
              <a:t> </a:t>
            </a:r>
            <a:r>
              <a:rPr lang="ar-SA" smtClean="0">
                <a:cs typeface="B Zar" pitchFamily="2" charset="-78"/>
              </a:rPr>
              <a:t>قابل اجرا باشد. </a:t>
            </a:r>
            <a:r>
              <a:rPr lang="en-US" smtClean="0">
                <a:cs typeface="B Zar" pitchFamily="2" charset="-78"/>
              </a:rPr>
              <a:t>(Feasible)</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انجام آن براي محققين جذابيت داشته باشد.</a:t>
            </a:r>
            <a:r>
              <a:rPr lang="en-US" smtClean="0">
                <a:cs typeface="B Zar" pitchFamily="2" charset="-78"/>
              </a:rPr>
              <a:t>(Interesting)</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جديد باشد.</a:t>
            </a:r>
            <a:r>
              <a:rPr lang="en-US" smtClean="0">
                <a:cs typeface="B Zar" pitchFamily="2" charset="-78"/>
              </a:rPr>
              <a:t>(Novel)</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از لحاظ اخلاقي قابل پذيرش باشد.</a:t>
            </a:r>
            <a:r>
              <a:rPr lang="en-US" smtClean="0">
                <a:cs typeface="B Zar" pitchFamily="2" charset="-78"/>
              </a:rPr>
              <a:t>(Ethical)</a:t>
            </a:r>
            <a:endParaRPr lang="ar-SA" smtClean="0">
              <a:cs typeface="B Zar" pitchFamily="2" charset="-78"/>
            </a:endParaRPr>
          </a:p>
          <a:p>
            <a:pPr algn="r" rtl="1" eaLnBrk="1" hangingPunct="1">
              <a:defRPr/>
            </a:pPr>
            <a:r>
              <a:rPr lang="fa-IR" smtClean="0">
                <a:cs typeface="B Zar" pitchFamily="2" charset="-78"/>
              </a:rPr>
              <a:t> </a:t>
            </a:r>
            <a:r>
              <a:rPr lang="ar-SA" smtClean="0">
                <a:cs typeface="B Zar" pitchFamily="2" charset="-78"/>
              </a:rPr>
              <a:t>فوايد و كاربردهاي آن در مقايسه با هزينه</a:t>
            </a:r>
            <a:r>
              <a:rPr lang="ar-SA" smtClean="0"/>
              <a:t>‌</a:t>
            </a:r>
            <a:r>
              <a:rPr lang="ar-SA" smtClean="0">
                <a:cs typeface="B Zar" pitchFamily="2" charset="-78"/>
              </a:rPr>
              <a:t>ها، زمان و نيروي انساني مصرف شده به صرفه باشد. </a:t>
            </a:r>
            <a:r>
              <a:rPr lang="en-US" smtClean="0">
                <a:cs typeface="B Zar" pitchFamily="2" charset="-78"/>
              </a:rPr>
              <a:t>(Relevant)</a:t>
            </a:r>
          </a:p>
        </p:txBody>
      </p:sp>
      <p:sp>
        <p:nvSpPr>
          <p:cNvPr id="2" name="Slide Number Placeholder 1"/>
          <p:cNvSpPr>
            <a:spLocks noGrp="1"/>
          </p:cNvSpPr>
          <p:nvPr>
            <p:ph type="sldNum" sz="quarter" idx="12"/>
          </p:nvPr>
        </p:nvSpPr>
        <p:spPr/>
        <p:txBody>
          <a:bodyPr/>
          <a:lstStyle/>
          <a:p>
            <a:fld id="{C18AF7E9-5F85-4EBF-B4B3-3686E00CFE2F}" type="slidenum">
              <a:rPr lang="en-US" smtClean="0"/>
              <a:pPr/>
              <a:t>58</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116632"/>
            <a:ext cx="8229600" cy="636587"/>
          </a:xfrm>
        </p:spPr>
        <p:txBody>
          <a:bodyPr>
            <a:normAutofit fontScale="90000"/>
          </a:bodyPr>
          <a:lstStyle/>
          <a:p>
            <a:pPr algn="ctr" rtl="1" eaLnBrk="1" hangingPunct="1">
              <a:defRPr/>
            </a:pPr>
            <a:r>
              <a:rPr lang="ar-SA" sz="3600" dirty="0" smtClean="0">
                <a:solidFill>
                  <a:srgbClr val="FF0000"/>
                </a:solidFill>
                <a:cs typeface="B Titr" pitchFamily="2" charset="-78"/>
              </a:rPr>
              <a:t>نواقص و راه بهبود سوال پژوهش</a:t>
            </a:r>
            <a:r>
              <a:rPr lang="en-US" sz="3600" dirty="0" smtClean="0">
                <a:solidFill>
                  <a:srgbClr val="FF0000"/>
                </a:solidFill>
                <a:cs typeface="B Titr" pitchFamily="2" charset="-78"/>
              </a:rPr>
              <a:t> </a:t>
            </a:r>
            <a:r>
              <a:rPr lang="ar-SA" sz="3600" dirty="0" smtClean="0">
                <a:solidFill>
                  <a:srgbClr val="FF0000"/>
                </a:solidFill>
                <a:cs typeface="B Titr" pitchFamily="2" charset="-78"/>
              </a:rPr>
              <a:t>و طرح مطالعه</a:t>
            </a:r>
            <a:r>
              <a:rPr lang="en-US" sz="4000" dirty="0" smtClean="0">
                <a:solidFill>
                  <a:srgbClr val="FF0000"/>
                </a:solidFill>
              </a:rPr>
              <a:t> </a:t>
            </a:r>
          </a:p>
        </p:txBody>
      </p:sp>
      <p:graphicFrame>
        <p:nvGraphicFramePr>
          <p:cNvPr id="24719" name="Group 143"/>
          <p:cNvGraphicFramePr>
            <a:graphicFrameLocks noGrp="1"/>
          </p:cNvGraphicFramePr>
          <p:nvPr>
            <p:ph type="tbl" idx="1"/>
          </p:nvPr>
        </p:nvGraphicFramePr>
        <p:xfrm>
          <a:off x="166688" y="835239"/>
          <a:ext cx="8672512" cy="5546090"/>
        </p:xfrm>
        <a:graphic>
          <a:graphicData uri="http://schemas.openxmlformats.org/drawingml/2006/table">
            <a:tbl>
              <a:tblPr rtl="1"/>
              <a:tblGrid>
                <a:gridCol w="4178300"/>
                <a:gridCol w="4494212"/>
              </a:tblGrid>
              <a:tr h="377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نقص بالقوه</a:t>
                      </a: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راهكار</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r>
              <a:tr h="6000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الف: سوال پژوهش يكي از ويژگي</a:t>
                      </a:r>
                      <a:r>
                        <a:rPr kumimoji="0" lang="fa-IR"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 هاي</a:t>
                      </a:r>
                      <a:r>
                        <a:rPr kumimoji="0" lang="ar-SA"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charset="0"/>
                          <a:ea typeface="Times New Roman" charset="0"/>
                          <a:cs typeface="B Zar" pitchFamily="2" charset="-78"/>
                        </a:rPr>
                        <a:t> ذكر شده را دارا نيست.</a:t>
                      </a: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0E0E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000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1- سوال پژوهش قابل اجرا نيست زيرا:</a:t>
                      </a:r>
                      <a:endParaRPr kumimoji="0" lang="ar-SA"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400" b="1" i="0" u="none" strike="noStrike" cap="none" normalizeH="0" baseline="0" dirty="0" smtClean="0">
                        <a:ln>
                          <a:noFill/>
                        </a:ln>
                        <a:solidFill>
                          <a:srgbClr val="FFFF00"/>
                        </a:solidFill>
                        <a:effectLst>
                          <a:outerShdw blurRad="38100" dist="38100" dir="2700000" algn="tl">
                            <a:srgbClr val="000000">
                              <a:alpha val="43137"/>
                            </a:srgbClr>
                          </a:outerShdw>
                        </a:effectLst>
                        <a:latin typeface="Verdana" pitchFamily="34"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5810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سوال پژوهش بسيار گسترده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محدود شدن به مجموعه متغيرهاي كمتر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محدود كردن گستردگي سوال پژوهش</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3017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ناكافي بودن افراد تحت مطالعه</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گسترش معيارهاي ورود به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حذف, يا تعديل معيارهاي خروج از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اضافه كردن منابع يا مراكز ديگر براي دستيابي به نمونه بيشتر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افزايش زمان مطالعه</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به كاربردن راهكارهايي جهت كاهش حجم نمونه</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582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روش</a:t>
                      </a: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هاي موجود در مطالعه خارج از توان علمي و تجربه تيم تحقيق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دعوت از متخصصين و افراد با تجربه براي همكاري در پژوهش</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مشاوره و يا جستجو در متون تخصصي براي يافتن روش</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هاي جايگزين</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69807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charset="0"/>
                          <a:ea typeface="Times New Roman" charset="0"/>
                          <a:cs typeface="B Zar" pitchFamily="2" charset="-78"/>
                        </a:rPr>
                        <a:t>- پژوهش پر هزينه است.</a:t>
                      </a:r>
                      <a:endParaRPr kumimoji="0" lang="ar-SA"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توجه به امكان طراحي مطالعات كم هزينه‏تر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 كاستن از اعضاي نمونه و يا اندازه‏گيري</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ea typeface="Times New Roman" charset="0"/>
                          <a:cs typeface="B Zar" pitchFamily="2" charset="-78"/>
                        </a:rPr>
                        <a:t>ها</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استفاده از ابزار و وسايل ارزان</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تر</a:t>
                      </a:r>
                      <a:endPar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 كوتاه كردن پيگيري</a:t>
                      </a:r>
                      <a:r>
                        <a:rPr kumimoji="0" lang="en-US"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Nazanin" pitchFamily="2" charset="-78"/>
                        </a:rPr>
                        <a:t>‌</a:t>
                      </a:r>
                      <a:r>
                        <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charset="0"/>
                          <a:cs typeface="B Zar" pitchFamily="2" charset="-78"/>
                        </a:rPr>
                        <a:t>ها</a:t>
                      </a:r>
                      <a:endParaRPr kumimoji="0" lang="ar-SA" sz="1500" b="1" i="0" u="none" strike="noStrike" cap="none" normalizeH="0" baseline="0" dirty="0" smtClean="0">
                        <a:ln>
                          <a:noFill/>
                        </a:ln>
                        <a:solidFill>
                          <a:srgbClr val="333399"/>
                        </a:solidFill>
                        <a:effectLst>
                          <a:outerShdw blurRad="38100" dist="38100" dir="2700000" algn="tl">
                            <a:srgbClr val="000000">
                              <a:alpha val="43137"/>
                            </a:srgbClr>
                          </a:outerShdw>
                        </a:effectLst>
                        <a:latin typeface="Arial"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 name="Footer Placeholder 4"/>
          <p:cNvSpPr>
            <a:spLocks noGrp="1"/>
          </p:cNvSpPr>
          <p:nvPr>
            <p:ph type="ftr" sz="quarter" idx="11"/>
          </p:nvPr>
        </p:nvSpPr>
        <p:spPr/>
        <p:txBody>
          <a:bodyPr/>
          <a:lstStyle/>
          <a:p>
            <a:pPr>
              <a:defRPr/>
            </a:pPr>
            <a:r>
              <a:rPr lang="ar-SA" dirty="0" smtClean="0"/>
              <a:t>کارگاه روش تحقيق،پژوهشکده غدد،شهريور 9</a:t>
            </a:r>
            <a:r>
              <a:rPr lang="fa-IR" dirty="0" smtClean="0"/>
              <a:t>6</a:t>
            </a:r>
            <a:r>
              <a:rPr lang="ar-SA" dirty="0" smtClean="0"/>
              <a:t>-دکتر آرش قنبريان</a:t>
            </a:r>
            <a:endParaRPr lang="en-US" dirty="0"/>
          </a:p>
        </p:txBody>
      </p:sp>
      <p:sp>
        <p:nvSpPr>
          <p:cNvPr id="2" name="Slide Number Placeholder 1"/>
          <p:cNvSpPr>
            <a:spLocks noGrp="1"/>
          </p:cNvSpPr>
          <p:nvPr>
            <p:ph type="sldNum" sz="quarter" idx="12"/>
          </p:nvPr>
        </p:nvSpPr>
        <p:spPr/>
        <p:txBody>
          <a:bodyPr/>
          <a:lstStyle/>
          <a:p>
            <a:pPr>
              <a:defRPr/>
            </a:pPr>
            <a:fld id="{17F80CE8-BDD2-4AC3-8872-034D1AB9C426}"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6300192" y="5145762"/>
            <a:ext cx="2520280" cy="720080"/>
          </a:xfrm>
          <a:prstGeom prst="leftArrow">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5868143" y="425797"/>
            <a:ext cx="2707531" cy="842963"/>
          </a:xfrm>
        </p:spPr>
        <p:txBody>
          <a:bodyPr/>
          <a:lstStyle/>
          <a:p>
            <a:pPr algn="r" rtl="1" eaLnBrk="1" hangingPunct="1"/>
            <a:r>
              <a:rPr lang="fa-IR" dirty="0" smtClean="0">
                <a:solidFill>
                  <a:srgbClr val="FF0000"/>
                </a:solidFill>
                <a:cs typeface="B Titr" pitchFamily="2" charset="-78"/>
              </a:rPr>
              <a:t>کليات</a:t>
            </a:r>
            <a:r>
              <a:rPr lang="en-US" dirty="0" smtClean="0">
                <a:solidFill>
                  <a:srgbClr val="FF0000"/>
                </a:solidFill>
                <a:cs typeface="B Titr" pitchFamily="2" charset="-78"/>
              </a:rPr>
              <a:t>:</a:t>
            </a:r>
          </a:p>
        </p:txBody>
      </p:sp>
      <p:sp>
        <p:nvSpPr>
          <p:cNvPr id="10243" name="Rectangle 3"/>
          <p:cNvSpPr>
            <a:spLocks noGrp="1" noChangeArrowheads="1"/>
          </p:cNvSpPr>
          <p:nvPr>
            <p:ph idx="1"/>
          </p:nvPr>
        </p:nvSpPr>
        <p:spPr>
          <a:xfrm>
            <a:off x="251520" y="1556792"/>
            <a:ext cx="8640960" cy="4608512"/>
          </a:xfrm>
        </p:spPr>
        <p:txBody>
          <a:bodyPr>
            <a:normAutofit/>
          </a:bodyPr>
          <a:lstStyle/>
          <a:p>
            <a:pPr algn="r" rtl="1" eaLnBrk="1" hangingPunct="1">
              <a:lnSpc>
                <a:spcPct val="80000"/>
              </a:lnSpc>
              <a:buFont typeface="Wingdings" pitchFamily="2" charset="2"/>
              <a:buChar char="ü"/>
              <a:defRPr/>
            </a:pPr>
            <a:r>
              <a:rPr lang="en-US" sz="2800" b="1" dirty="0" smtClean="0">
                <a:effectLst>
                  <a:outerShdw blurRad="38100" dist="38100" dir="2700000" algn="tl">
                    <a:srgbClr val="C0C0C0"/>
                  </a:outerShdw>
                </a:effectLst>
                <a:cs typeface="B Nazanin" pitchFamily="2" charset="-78"/>
              </a:rPr>
              <a:t> </a:t>
            </a:r>
            <a:r>
              <a:rPr lang="ar-SA" sz="2800" b="1" dirty="0" smtClean="0">
                <a:cs typeface="B Nazanin" pitchFamily="2" charset="-78"/>
              </a:rPr>
              <a:t>داشتن تجربيات خام براي درك حقيقت كافي نيست و مهم داشتن دركي صحيح و عميق از واقعيت (يافته‏ها) و نتيجه</a:t>
            </a:r>
            <a:r>
              <a:rPr lang="ar-SA" sz="2800" b="1" dirty="0" smtClean="0"/>
              <a:t>‌</a:t>
            </a:r>
            <a:r>
              <a:rPr lang="ar-SA" sz="2800" b="1" dirty="0" smtClean="0">
                <a:cs typeface="B Nazanin" pitchFamily="2" charset="-78"/>
              </a:rPr>
              <a:t>گيري منطقي از آنهاست</a:t>
            </a:r>
            <a:r>
              <a:rPr lang="fa-IR" sz="2800" b="1" dirty="0" smtClean="0">
                <a:cs typeface="B Nazanin" pitchFamily="2" charset="-78"/>
              </a:rPr>
              <a:t>.</a:t>
            </a:r>
          </a:p>
          <a:p>
            <a:pPr algn="r" rtl="1" eaLnBrk="1" hangingPunct="1">
              <a:lnSpc>
                <a:spcPct val="80000"/>
              </a:lnSpc>
              <a:buFont typeface="Wingdings" pitchFamily="2" charset="2"/>
              <a:buChar char="ü"/>
              <a:defRPr/>
            </a:pPr>
            <a:r>
              <a:rPr lang="fa-IR" sz="2800" b="1" dirty="0" smtClean="0">
                <a:solidFill>
                  <a:srgbClr val="3333CC"/>
                </a:solidFill>
                <a:cs typeface="B Koodak" pitchFamily="2" charset="-78"/>
              </a:rPr>
              <a:t>تحقيق = به حقيقت رسيدن  و   محقق= کسي که دنبال حقيقت است</a:t>
            </a:r>
            <a:endParaRPr lang="fa-IR" sz="2800" b="1" dirty="0" smtClean="0">
              <a:solidFill>
                <a:srgbClr val="3333CC"/>
              </a:solidFill>
              <a:cs typeface="B Nazanin" pitchFamily="2" charset="-78"/>
            </a:endParaRPr>
          </a:p>
          <a:p>
            <a:pPr algn="r" rtl="1" eaLnBrk="1" hangingPunct="1">
              <a:lnSpc>
                <a:spcPct val="80000"/>
              </a:lnSpc>
              <a:buFont typeface="Wingdings" pitchFamily="2" charset="2"/>
              <a:buChar char="ü"/>
              <a:defRPr/>
            </a:pPr>
            <a:r>
              <a:rPr lang="fa-IR" sz="2800" b="1" dirty="0" smtClean="0">
                <a:solidFill>
                  <a:srgbClr val="3333CC"/>
                </a:solidFill>
                <a:cs typeface="B Titr" pitchFamily="2" charset="-78"/>
              </a:rPr>
              <a:t>تفکر تحقيقي</a:t>
            </a:r>
            <a:r>
              <a:rPr lang="fa-IR" sz="2800" b="1" dirty="0" smtClean="0">
                <a:cs typeface="B Titr" pitchFamily="2" charset="-78"/>
              </a:rPr>
              <a:t> در مقابل تفکر تقليدي</a:t>
            </a:r>
            <a:endParaRPr lang="en-US" sz="2800" b="1" dirty="0" smtClean="0">
              <a:cs typeface="B Titr" pitchFamily="2" charset="-78"/>
            </a:endParaRPr>
          </a:p>
          <a:p>
            <a:pPr algn="r" rtl="1" eaLnBrk="1" hangingPunct="1">
              <a:lnSpc>
                <a:spcPct val="80000"/>
              </a:lnSpc>
              <a:buFont typeface="Wingdings" pitchFamily="2" charset="2"/>
              <a:buChar char="ü"/>
              <a:defRPr/>
            </a:pPr>
            <a:r>
              <a:rPr lang="ar-SA" sz="2800" b="1" dirty="0" smtClean="0">
                <a:cs typeface="B Nazanin" pitchFamily="2" charset="-78"/>
              </a:rPr>
              <a:t>در درك حقيقت </a:t>
            </a:r>
            <a:r>
              <a:rPr lang="ar-SA" sz="2800" b="1" dirty="0" smtClean="0">
                <a:solidFill>
                  <a:srgbClr val="3333CC"/>
                </a:solidFill>
                <a:cs typeface="B Nazanin" pitchFamily="2" charset="-78"/>
              </a:rPr>
              <a:t>منظر يا ديدگاه</a:t>
            </a:r>
            <a:r>
              <a:rPr lang="ar-SA" sz="2800" b="1" dirty="0" smtClean="0">
                <a:cs typeface="B Nazanin" pitchFamily="2" charset="-78"/>
              </a:rPr>
              <a:t> نيز بسيار با اهميت است. چون حقيقت چند وجهي است درك آن نيز ممكن است از وجوه مختلف امكان‌پذير باشد و هركس از نظر گاهي آن را استنباط نمايد. تصحيح نظرگاه و منظر، وگاه تغيير آن نيز مي‌تواند در درك عميق‌تر ما از حقايق مؤثر باشد.</a:t>
            </a:r>
            <a:r>
              <a:rPr lang="fa-IR" sz="2800" b="1" dirty="0" smtClean="0">
                <a:cs typeface="B Nazanin" pitchFamily="2" charset="-78"/>
              </a:rPr>
              <a:t> </a:t>
            </a:r>
            <a:r>
              <a:rPr lang="fa-IR" sz="2800" b="1" dirty="0" smtClean="0">
                <a:solidFill>
                  <a:srgbClr val="FF0000"/>
                </a:solidFill>
                <a:cs typeface="B Nazanin" pitchFamily="2" charset="-78"/>
              </a:rPr>
              <a:t>پس</a:t>
            </a:r>
          </a:p>
          <a:p>
            <a:pPr marL="0" indent="0" algn="r" rtl="1" eaLnBrk="1" hangingPunct="1">
              <a:lnSpc>
                <a:spcPct val="80000"/>
              </a:lnSpc>
              <a:buNone/>
              <a:defRPr/>
            </a:pPr>
            <a:r>
              <a:rPr lang="ar-SA" sz="2800" b="1" dirty="0" smtClean="0">
                <a:solidFill>
                  <a:srgbClr val="3333CC"/>
                </a:solidFill>
                <a:cs typeface="B Nazanin" pitchFamily="2" charset="-78"/>
              </a:rPr>
              <a:t>انتخاب منظر مناسب</a:t>
            </a:r>
            <a:r>
              <a:rPr lang="ar-SA" sz="2800" b="1" dirty="0" smtClean="0">
                <a:cs typeface="B Nazanin" pitchFamily="2" charset="-78"/>
              </a:rPr>
              <a:t> براي آزمودن فرضيات علمي، حل مسائل يا پاسخ دادن به مجهولات و سؤالات پژوهشي اجتناب ناپذير است. </a:t>
            </a:r>
            <a:endParaRPr lang="fa-IR" sz="2800" b="1" dirty="0" smtClean="0">
              <a:cs typeface="B Nazanin" pitchFamily="2" charset="-78"/>
            </a:endParaRPr>
          </a:p>
        </p:txBody>
      </p:sp>
      <p:sp>
        <p:nvSpPr>
          <p:cNvPr id="3" name="Slide Number Placeholder 2"/>
          <p:cNvSpPr>
            <a:spLocks noGrp="1"/>
          </p:cNvSpPr>
          <p:nvPr>
            <p:ph type="sldNum" sz="quarter" idx="12"/>
          </p:nvPr>
        </p:nvSpPr>
        <p:spPr/>
        <p:txBody>
          <a:bodyPr/>
          <a:lstStyle/>
          <a:p>
            <a:fld id="{C18AF7E9-5F85-4EBF-B4B3-3686E00CFE2F}" type="slidenum">
              <a:rPr lang="en-US" smtClean="0"/>
              <a:pPr/>
              <a:t>6</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636587"/>
          </a:xfrm>
        </p:spPr>
        <p:txBody>
          <a:bodyPr>
            <a:normAutofit fontScale="90000"/>
          </a:bodyPr>
          <a:lstStyle/>
          <a:p>
            <a:pPr algn="ctr" rtl="1" eaLnBrk="1" hangingPunct="1">
              <a:defRPr/>
            </a:pPr>
            <a:r>
              <a:rPr lang="ar-SA" sz="3600" smtClean="0">
                <a:solidFill>
                  <a:srgbClr val="FF0000"/>
                </a:solidFill>
                <a:cs typeface="B Titr" pitchFamily="2" charset="-78"/>
              </a:rPr>
              <a:t>نواقص و راه بهبود سوال پژوهش</a:t>
            </a:r>
            <a:r>
              <a:rPr lang="en-US" sz="3600" smtClean="0">
                <a:solidFill>
                  <a:srgbClr val="FF0000"/>
                </a:solidFill>
                <a:cs typeface="B Titr" pitchFamily="2" charset="-78"/>
              </a:rPr>
              <a:t> </a:t>
            </a:r>
            <a:r>
              <a:rPr lang="ar-SA" sz="3600" smtClean="0">
                <a:solidFill>
                  <a:srgbClr val="FF0000"/>
                </a:solidFill>
                <a:cs typeface="B Titr" pitchFamily="2" charset="-78"/>
              </a:rPr>
              <a:t>و طرح مطالعه</a:t>
            </a:r>
            <a:r>
              <a:rPr lang="en-US" sz="4000" smtClean="0">
                <a:solidFill>
                  <a:srgbClr val="FF0000"/>
                </a:solidFill>
              </a:rPr>
              <a:t> </a:t>
            </a:r>
          </a:p>
        </p:txBody>
      </p:sp>
      <p:graphicFrame>
        <p:nvGraphicFramePr>
          <p:cNvPr id="27690" name="Group 42"/>
          <p:cNvGraphicFramePr>
            <a:graphicFrameLocks noGrp="1"/>
          </p:cNvGraphicFramePr>
          <p:nvPr>
            <p:ph type="tbl" idx="1"/>
            <p:extLst>
              <p:ext uri="{D42A27DB-BD31-4B8C-83A1-F6EECF244321}">
                <p14:modId xmlns:p14="http://schemas.microsoft.com/office/powerpoint/2010/main" val="1412077401"/>
              </p:ext>
            </p:extLst>
          </p:nvPr>
        </p:nvGraphicFramePr>
        <p:xfrm>
          <a:off x="166688" y="1143000"/>
          <a:ext cx="8672512" cy="4495802"/>
        </p:xfrm>
        <a:graphic>
          <a:graphicData uri="http://schemas.openxmlformats.org/drawingml/2006/table">
            <a:tbl>
              <a:tblPr rtl="1"/>
              <a:tblGrid>
                <a:gridCol w="4178300"/>
                <a:gridCol w="4494212"/>
              </a:tblGrid>
              <a:tr h="6207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charset="0"/>
                          <a:ea typeface="Times New Roman" charset="0"/>
                          <a:cs typeface="B Zar" pitchFamily="2" charset="-78"/>
                        </a:rPr>
                        <a:t>نقص بالقوه</a:t>
                      </a:r>
                      <a:endParaRPr kumimoji="0" lang="ar-SA" sz="2400" b="0" i="0" u="none" strike="noStrike" cap="none" normalizeH="0" baseline="0" dirty="0" smtClean="0">
                        <a:ln>
                          <a:noFill/>
                        </a:ln>
                        <a:solidFill>
                          <a:srgbClr val="000000"/>
                        </a:solidFill>
                        <a:effectLst/>
                        <a:latin typeface="Arial" charset="0"/>
                        <a:ea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Times New Roman" charset="0"/>
                          <a:ea typeface="Times New Roman" charset="0"/>
                          <a:cs typeface="B Zar" pitchFamily="2" charset="-78"/>
                        </a:rPr>
                        <a:t>راهكار</a:t>
                      </a:r>
                      <a:endParaRPr kumimoji="0" lang="ar-SA" sz="2400" b="0" i="0" u="none" strike="noStrike" cap="none" normalizeH="0" baseline="0" smtClean="0">
                        <a:ln>
                          <a:noFill/>
                        </a:ln>
                        <a:solidFill>
                          <a:srgbClr val="000000"/>
                        </a:solidFill>
                        <a:effectLst/>
                        <a:latin typeface="Arial" charset="0"/>
                        <a:ea typeface="Times New Roman"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9D9D9"/>
                    </a:solidFill>
                  </a:tcPr>
                </a:tc>
              </a:tr>
              <a:tr h="9858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2- جذاب نبودن موضوع پژوهش, جديد نبودن يا كاربردي نبودن پژوهش.</a:t>
                      </a:r>
                      <a:r>
                        <a:rPr kumimoji="0" lang="en-US"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 </a:t>
                      </a:r>
                      <a:endPar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تغيير يا بهبود سوال پژوهش</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مشورت با افراد با تجربه</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341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3- عدم اطمينان از رعايت موازين اخلاقي.</a:t>
                      </a:r>
                      <a:r>
                        <a:rPr kumimoji="0" lang="en-US"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rPr>
                        <a:t> </a:t>
                      </a:r>
                      <a:endParaRPr kumimoji="0" lang="ar-SA" sz="1800" b="1" i="0" u="none" strike="noStrike" cap="none" normalizeH="0" baseline="0" dirty="0" smtClean="0">
                        <a:ln>
                          <a:noFill/>
                        </a:ln>
                        <a:solidFill>
                          <a:srgbClr val="FF0000"/>
                        </a:solidFill>
                        <a:effectLst>
                          <a:outerShdw blurRad="38100" dist="38100" dir="2700000" algn="tl">
                            <a:srgbClr val="000000"/>
                          </a:outerShdw>
                        </a:effectLst>
                        <a:latin typeface="Times New Roman" charset="0"/>
                        <a:cs typeface="B Zar"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مشورت با كميته اخلاقي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تغيير يا بهبود سوال پژوهش</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15478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B Zar" pitchFamily="2" charset="-78"/>
                        </a:rPr>
                        <a:t>ب- برنامه</a:t>
                      </a:r>
                      <a:r>
                        <a:rPr kumimoji="0" lang="ar-SA" sz="2400" b="1"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rial" charset="0"/>
                        </a:rPr>
                        <a:t>‌</a:t>
                      </a:r>
                      <a:r>
                        <a:rPr kumimoji="0" lang="ar-SA" sz="2400" b="1"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B Zar" pitchFamily="2" charset="-78"/>
                        </a:rPr>
                        <a:t>ريزي مطالعه مبهم و غير دقيق است.</a:t>
                      </a:r>
                      <a:r>
                        <a:rPr kumimoji="0" lang="en-US" sz="1800" b="0" i="0" u="none" strike="noStrike" cap="none" normalizeH="0" baseline="0" dirty="0" smtClean="0">
                          <a:ln>
                            <a:noFill/>
                          </a:ln>
                          <a:solidFill>
                            <a:schemeClr val="tx1"/>
                          </a:solidFill>
                          <a:effectLst/>
                          <a:latin typeface="Verdana" pitchFamily="34" charset="0"/>
                          <a:cs typeface="Arial" charset="0"/>
                        </a:rPr>
                        <a:t> </a:t>
                      </a:r>
                      <a:endParaRPr kumimoji="0" lang="ar-SA" sz="1800" b="0" i="0" u="none" strike="noStrike" cap="none" normalizeH="0" baseline="0" dirty="0" smtClean="0">
                        <a:ln>
                          <a:noFill/>
                        </a:ln>
                        <a:solidFill>
                          <a:schemeClr val="tx1"/>
                        </a:solidFill>
                        <a:effectLst/>
                        <a:latin typeface="Verdan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بازبيني مجدد سوال و اهداف پژوهش</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بازنويسي طرح مطالعه بر اساس يك اسلوب استاندارد.</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تعيين دقيق نحوه نمونه‏گيري, اندازه‏گيري متغيرها, انجام پيگيري</a:t>
                      </a: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Arial" charset="0"/>
                        </a:rPr>
                        <a:t>‌</a:t>
                      </a:r>
                      <a:r>
                        <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ها و نحوه جمع‏آوري و تحليل نتايج</a:t>
                      </a:r>
                      <a:r>
                        <a:rPr kumimoji="0" lang="en-US"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rPr>
                        <a:t> </a:t>
                      </a:r>
                      <a:endParaRPr kumimoji="0" lang="ar-SA" sz="1500" b="1" i="0" u="none" strike="noStrike" cap="none" normalizeH="0" baseline="0" dirty="0" smtClean="0">
                        <a:ln>
                          <a:noFill/>
                        </a:ln>
                        <a:solidFill>
                          <a:srgbClr val="333399"/>
                        </a:solidFill>
                        <a:effectLst>
                          <a:outerShdw blurRad="38100" dist="38100" dir="2700000" algn="tl">
                            <a:srgbClr val="000000"/>
                          </a:outerShdw>
                        </a:effectLst>
                        <a:latin typeface="Times New Roman" charset="0"/>
                        <a:cs typeface="B Zar"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17F80CE8-BDD2-4AC3-8872-034D1AB9C426}" type="slidenum">
              <a:rPr lang="en-US" smtClean="0"/>
              <a:pPr>
                <a:defRPr/>
              </a:pPr>
              <a:t>60</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548680"/>
            <a:ext cx="8229600" cy="1143000"/>
          </a:xfrm>
        </p:spPr>
        <p:txBody>
          <a:bodyPr/>
          <a:lstStyle/>
          <a:p>
            <a:pPr algn="ctr" rtl="1" eaLnBrk="1" hangingPunct="1">
              <a:defRPr/>
            </a:pPr>
            <a:r>
              <a:rPr lang="ar-SA" dirty="0" smtClean="0">
                <a:solidFill>
                  <a:srgbClr val="FF0000"/>
                </a:solidFill>
                <a:cs typeface="B Titr" pitchFamily="2" charset="-78"/>
              </a:rPr>
              <a:t>فرضيه پژوهش</a:t>
            </a:r>
            <a:r>
              <a:rPr lang="en-US" dirty="0" smtClean="0">
                <a:solidFill>
                  <a:srgbClr val="FF0000"/>
                </a:solidFill>
              </a:rPr>
              <a:t> </a:t>
            </a:r>
            <a:r>
              <a:rPr lang="en-US" sz="4000" b="1" dirty="0" smtClean="0">
                <a:solidFill>
                  <a:srgbClr val="FF0000"/>
                </a:solidFill>
              </a:rPr>
              <a:t>HYPOTHESIS</a:t>
            </a:r>
            <a:endParaRPr lang="en-US" dirty="0" smtClean="0">
              <a:solidFill>
                <a:srgbClr val="FF0000"/>
              </a:solidFill>
            </a:endParaRPr>
          </a:p>
        </p:txBody>
      </p:sp>
      <p:sp>
        <p:nvSpPr>
          <p:cNvPr id="26627" name="Rectangle 3"/>
          <p:cNvSpPr>
            <a:spLocks noGrp="1" noChangeArrowheads="1"/>
          </p:cNvSpPr>
          <p:nvPr>
            <p:ph idx="1"/>
          </p:nvPr>
        </p:nvSpPr>
        <p:spPr>
          <a:xfrm>
            <a:off x="467544" y="2492896"/>
            <a:ext cx="8316416" cy="2808312"/>
          </a:xfrm>
        </p:spPr>
        <p:txBody>
          <a:bodyPr>
            <a:normAutofit/>
          </a:bodyPr>
          <a:lstStyle/>
          <a:p>
            <a:pPr algn="just" rtl="1">
              <a:defRPr/>
            </a:pPr>
            <a:r>
              <a:rPr lang="ar-SA" sz="3600" dirty="0" smtClean="0">
                <a:cs typeface="B Zar" pitchFamily="2" charset="-78"/>
              </a:rPr>
              <a:t>در اكثر مواقع لازم است سوال پژوهش</a:t>
            </a:r>
            <a:r>
              <a:rPr lang="fa-IR" sz="3600" dirty="0" smtClean="0">
                <a:cs typeface="B Zar" pitchFamily="2" charset="-78"/>
              </a:rPr>
              <a:t>، </a:t>
            </a:r>
            <a:r>
              <a:rPr lang="ar-SA" sz="3600" dirty="0" smtClean="0">
                <a:cs typeface="B Zar" pitchFamily="2" charset="-78"/>
              </a:rPr>
              <a:t>يكي </a:t>
            </a:r>
            <a:r>
              <a:rPr lang="ar-SA" sz="3600" dirty="0">
                <a:cs typeface="B Zar" pitchFamily="2" charset="-78"/>
              </a:rPr>
              <a:t>از اركان </a:t>
            </a:r>
            <a:r>
              <a:rPr lang="fa-IR" sz="3600" dirty="0" smtClean="0">
                <a:cs typeface="B Zar" pitchFamily="2" charset="-78"/>
              </a:rPr>
              <a:t>مهم </a:t>
            </a:r>
            <a:r>
              <a:rPr lang="ar-SA" sz="3600" dirty="0" smtClean="0">
                <a:cs typeface="B Zar" pitchFamily="2" charset="-78"/>
              </a:rPr>
              <a:t>هر </a:t>
            </a:r>
            <a:r>
              <a:rPr lang="ar-SA" sz="3600" dirty="0">
                <a:cs typeface="B Zar" pitchFamily="2" charset="-78"/>
              </a:rPr>
              <a:t>مطالعه </a:t>
            </a:r>
            <a:r>
              <a:rPr lang="fa-IR" sz="3600" dirty="0" smtClean="0">
                <a:cs typeface="B Zar" pitchFamily="2" charset="-78"/>
              </a:rPr>
              <a:t>به شمار مي آيد، </a:t>
            </a:r>
            <a:r>
              <a:rPr lang="ar-SA" sz="3600" dirty="0" smtClean="0">
                <a:cs typeface="B Zar" pitchFamily="2" charset="-78"/>
              </a:rPr>
              <a:t>به نسخه</a:t>
            </a:r>
            <a:r>
              <a:rPr lang="ar-SA" sz="3600" dirty="0" smtClean="0"/>
              <a:t>‌</a:t>
            </a:r>
            <a:r>
              <a:rPr lang="ar-SA" sz="3600" dirty="0" smtClean="0">
                <a:cs typeface="B Zar" pitchFamily="2" charset="-78"/>
              </a:rPr>
              <a:t>اي تكنيكي به نام </a:t>
            </a:r>
            <a:r>
              <a:rPr lang="ar-SA" sz="3600" b="1" u="sng" dirty="0" smtClean="0">
                <a:solidFill>
                  <a:srgbClr val="FF0000"/>
                </a:solidFill>
                <a:cs typeface="B Zar" pitchFamily="2" charset="-78"/>
              </a:rPr>
              <a:t>فرضيه</a:t>
            </a:r>
            <a:r>
              <a:rPr lang="ar-SA" sz="3600" dirty="0" smtClean="0">
                <a:solidFill>
                  <a:srgbClr val="FF0000"/>
                </a:solidFill>
                <a:cs typeface="B Zar" pitchFamily="2" charset="-78"/>
              </a:rPr>
              <a:t> </a:t>
            </a:r>
            <a:r>
              <a:rPr lang="ar-SA" sz="3600" dirty="0" smtClean="0">
                <a:cs typeface="B Zar" pitchFamily="2" charset="-78"/>
              </a:rPr>
              <a:t>تبديل شود تا به وسيله آن بتوان مبناي آزمون</a:t>
            </a:r>
            <a:r>
              <a:rPr lang="ar-SA" sz="3600" dirty="0" smtClean="0"/>
              <a:t>‌</a:t>
            </a:r>
            <a:r>
              <a:rPr lang="ar-SA" sz="3600" dirty="0" smtClean="0">
                <a:cs typeface="B Zar" pitchFamily="2" charset="-78"/>
              </a:rPr>
              <a:t>هاي آماري متناسب با پژوهش را طرح</a:t>
            </a:r>
            <a:r>
              <a:rPr lang="ar-SA" sz="3600" dirty="0" smtClean="0"/>
              <a:t>‌</a:t>
            </a:r>
            <a:r>
              <a:rPr lang="ar-SA" sz="3600" dirty="0" smtClean="0">
                <a:cs typeface="B Zar" pitchFamily="2" charset="-78"/>
              </a:rPr>
              <a:t>ريزي كرد. </a:t>
            </a:r>
            <a:endParaRPr lang="en-US" sz="3600"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61</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8864" y="548680"/>
            <a:ext cx="8229600" cy="866360"/>
          </a:xfrm>
        </p:spPr>
        <p:txBody>
          <a:bodyPr>
            <a:normAutofit/>
          </a:bodyPr>
          <a:lstStyle/>
          <a:p>
            <a:pPr eaLnBrk="1" hangingPunct="1">
              <a:defRPr/>
            </a:pPr>
            <a:r>
              <a:rPr lang="en-US" sz="4000" b="1" dirty="0" smtClean="0">
                <a:solidFill>
                  <a:srgbClr val="FF0000"/>
                </a:solidFill>
              </a:rPr>
              <a:t>What is the research hypothesis</a:t>
            </a:r>
            <a:r>
              <a:rPr lang="ar-SA" sz="4000" b="1" dirty="0" smtClean="0">
                <a:solidFill>
                  <a:srgbClr val="FF0000"/>
                </a:solidFill>
              </a:rPr>
              <a:t>؟</a:t>
            </a:r>
            <a:endParaRPr lang="en-US" sz="4000" b="1" dirty="0" smtClean="0">
              <a:solidFill>
                <a:srgbClr val="FF0000"/>
              </a:solidFill>
            </a:endParaRPr>
          </a:p>
        </p:txBody>
      </p:sp>
      <p:sp>
        <p:nvSpPr>
          <p:cNvPr id="20483" name="Rectangle 3"/>
          <p:cNvSpPr>
            <a:spLocks noGrp="1" noChangeArrowheads="1"/>
          </p:cNvSpPr>
          <p:nvPr>
            <p:ph idx="1"/>
          </p:nvPr>
        </p:nvSpPr>
        <p:spPr>
          <a:xfrm>
            <a:off x="0" y="1600201"/>
            <a:ext cx="9144000" cy="3629000"/>
          </a:xfrm>
        </p:spPr>
        <p:txBody>
          <a:bodyPr/>
          <a:lstStyle/>
          <a:p>
            <a:pPr lvl="1" eaLnBrk="1" hangingPunct="1">
              <a:buFontTx/>
              <a:buNone/>
              <a:defRPr/>
            </a:pPr>
            <a:r>
              <a:rPr lang="en-US" b="1" dirty="0" smtClean="0"/>
              <a:t>An unproven proposition or supposition that tentatively explains certain facts or phenomena; A proposition that is empirically testable.</a:t>
            </a:r>
            <a:r>
              <a:rPr lang="en-US" dirty="0" smtClean="0"/>
              <a:t> </a:t>
            </a:r>
            <a:endParaRPr lang="fa-IR" dirty="0" smtClean="0"/>
          </a:p>
          <a:p>
            <a:pPr lvl="1" algn="r" rtl="1" eaLnBrk="1" hangingPunct="1">
              <a:buFontTx/>
              <a:buNone/>
              <a:defRPr/>
            </a:pPr>
            <a:r>
              <a:rPr lang="fa-IR" sz="3200" dirty="0" smtClean="0">
                <a:solidFill>
                  <a:srgbClr val="333399"/>
                </a:solidFill>
                <a:cs typeface="Mitra" pitchFamily="2" charset="-78"/>
              </a:rPr>
              <a:t>يك پيشنهاد يا پندار/گمان ثابت نشده كه بصورت تجربي يك حقيقت يا پديده آشكار را توضيح مي دهد. پيشنهادي كه عملا قابل آزمايش است.</a:t>
            </a:r>
            <a:endParaRPr lang="en-US" sz="3200"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62</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404664"/>
            <a:ext cx="8229600" cy="1143000"/>
          </a:xfrm>
        </p:spPr>
        <p:txBody>
          <a:bodyPr/>
          <a:lstStyle/>
          <a:p>
            <a:pPr algn="r" rtl="1" eaLnBrk="1" hangingPunct="1">
              <a:defRPr/>
            </a:pPr>
            <a:r>
              <a:rPr lang="ar-SA" dirty="0" smtClean="0">
                <a:solidFill>
                  <a:srgbClr val="FF0000"/>
                </a:solidFill>
                <a:cs typeface="B Titr" pitchFamily="2" charset="-78"/>
              </a:rPr>
              <a:t>فرضيه پژوهش</a:t>
            </a:r>
            <a:endParaRPr lang="en-US" dirty="0" smtClean="0">
              <a:solidFill>
                <a:srgbClr val="FF0000"/>
              </a:solidFill>
              <a:cs typeface="B Titr" pitchFamily="2" charset="-78"/>
            </a:endParaRPr>
          </a:p>
        </p:txBody>
      </p:sp>
      <p:sp>
        <p:nvSpPr>
          <p:cNvPr id="41987" name="Rectangle 3"/>
          <p:cNvSpPr>
            <a:spLocks noGrp="1" noChangeArrowheads="1"/>
          </p:cNvSpPr>
          <p:nvPr>
            <p:ph idx="1"/>
          </p:nvPr>
        </p:nvSpPr>
        <p:spPr>
          <a:xfrm>
            <a:off x="125288" y="1844824"/>
            <a:ext cx="8839200" cy="4286101"/>
          </a:xfrm>
        </p:spPr>
        <p:txBody>
          <a:bodyPr/>
          <a:lstStyle/>
          <a:p>
            <a:pPr algn="just" rtl="1" eaLnBrk="1" hangingPunct="1">
              <a:lnSpc>
                <a:spcPct val="80000"/>
              </a:lnSpc>
              <a:defRPr/>
            </a:pPr>
            <a:r>
              <a:rPr lang="fa-IR" sz="2800" dirty="0" smtClean="0">
                <a:solidFill>
                  <a:srgbClr val="333399"/>
                </a:solidFill>
                <a:cs typeface="Mitra" pitchFamily="2" charset="-78"/>
              </a:rPr>
              <a:t>هايپوتزها، پندارها (فرض ها) يي هستند كه با جمع آوري حقايقي كه قبول يا رد مي شوند آزمايش مي شوند. وقتي كه نسبت به يك سوال تحقيق يا مسئله پژوهشي پندار توجيهي مشخصي داشته باشيد مي توان آن سوال را به شكل يك فرضيه تنظيم كرد.</a:t>
            </a:r>
          </a:p>
          <a:p>
            <a:pPr algn="r" rtl="1" eaLnBrk="1" hangingPunct="1">
              <a:lnSpc>
                <a:spcPct val="80000"/>
              </a:lnSpc>
              <a:defRPr/>
            </a:pPr>
            <a:r>
              <a:rPr lang="fa-IR" sz="2800" dirty="0" smtClean="0">
                <a:solidFill>
                  <a:srgbClr val="333399"/>
                </a:solidFill>
                <a:cs typeface="Mitra" pitchFamily="2" charset="-78"/>
              </a:rPr>
              <a:t>يك فرضيه توضيح يا پيشگويي اين مسئله است كه چرا يك يا چند عامل عوامل ديگر را تحت تاثير قرار مي دهد. </a:t>
            </a:r>
          </a:p>
          <a:p>
            <a:pPr algn="just" rtl="1" eaLnBrk="1" hangingPunct="1">
              <a:lnSpc>
                <a:spcPct val="80000"/>
              </a:lnSpc>
              <a:defRPr/>
            </a:pPr>
            <a:r>
              <a:rPr lang="fa-IR" sz="2800" dirty="0" smtClean="0">
                <a:solidFill>
                  <a:srgbClr val="333399"/>
                </a:solidFill>
                <a:cs typeface="Mitra" pitchFamily="2" charset="-78"/>
              </a:rPr>
              <a:t>فرضيات نه تصورات غير واقعي هستند كه بزرگنمايي شده و براي گرفتن هزينه تحقيق يا تصويب طرح مطرح مي شوند و نه باورهاي شخصي غير قابل استناد به پژوهش</a:t>
            </a:r>
          </a:p>
          <a:p>
            <a:pPr algn="just" rtl="1" eaLnBrk="1" hangingPunct="1">
              <a:lnSpc>
                <a:spcPct val="80000"/>
              </a:lnSpc>
              <a:defRPr/>
            </a:pPr>
            <a:r>
              <a:rPr lang="fa-IR" sz="2800" dirty="0" smtClean="0">
                <a:solidFill>
                  <a:srgbClr val="333399"/>
                </a:solidFill>
                <a:cs typeface="Mitra" pitchFamily="2" charset="-78"/>
              </a:rPr>
              <a:t>در مطالعات مقطعي معمولا نمي توان فرضيه مطرح كرد و آن را آزمود. تنظيم فرضيات بيشتر در مطالعات تحليلي قابل طرح هستند.</a:t>
            </a:r>
          </a:p>
          <a:p>
            <a:pPr algn="r" rtl="1" eaLnBrk="1" hangingPunct="1">
              <a:lnSpc>
                <a:spcPct val="80000"/>
              </a:lnSpc>
              <a:defRPr/>
            </a:pPr>
            <a:endParaRPr lang="en-US" sz="2400"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67544" y="1340768"/>
            <a:ext cx="8229600" cy="3744416"/>
          </a:xfrm>
        </p:spPr>
        <p:txBody>
          <a:bodyPr>
            <a:normAutofit/>
          </a:bodyPr>
          <a:lstStyle/>
          <a:p>
            <a:pPr algn="just" rtl="1" eaLnBrk="1" hangingPunct="1">
              <a:lnSpc>
                <a:spcPct val="80000"/>
              </a:lnSpc>
              <a:buFont typeface="Wingdings" pitchFamily="2" charset="2"/>
              <a:buNone/>
              <a:defRPr/>
            </a:pPr>
            <a:r>
              <a:rPr lang="ar-SA" sz="2800" dirty="0" smtClean="0">
                <a:solidFill>
                  <a:srgbClr val="333399"/>
                </a:solidFill>
                <a:cs typeface="Mitra" pitchFamily="2" charset="-78"/>
              </a:rPr>
              <a:t>هر فرضيه خلاصه‌اي از اركان مطالعه</a:t>
            </a:r>
            <a:r>
              <a:rPr lang="fa-IR" sz="2800" dirty="0" smtClean="0">
                <a:solidFill>
                  <a:srgbClr val="333399"/>
                </a:solidFill>
                <a:cs typeface="Mitra" pitchFamily="2" charset="-78"/>
              </a:rPr>
              <a:t>،</a:t>
            </a:r>
            <a:r>
              <a:rPr lang="ar-SA" sz="2800" dirty="0" smtClean="0">
                <a:solidFill>
                  <a:srgbClr val="333399"/>
                </a:solidFill>
                <a:cs typeface="Mitra" pitchFamily="2" charset="-78"/>
              </a:rPr>
              <a:t> نمونه</a:t>
            </a:r>
            <a:r>
              <a:rPr lang="fa-IR" sz="2800" dirty="0" smtClean="0">
                <a:solidFill>
                  <a:srgbClr val="333399"/>
                </a:solidFill>
                <a:cs typeface="Mitra" pitchFamily="2" charset="-78"/>
              </a:rPr>
              <a:t>،</a:t>
            </a:r>
            <a:r>
              <a:rPr lang="ar-SA" sz="2800" dirty="0" smtClean="0">
                <a:solidFill>
                  <a:srgbClr val="333399"/>
                </a:solidFill>
                <a:cs typeface="Mitra" pitchFamily="2" charset="-78"/>
              </a:rPr>
              <a:t> طرح مطالعه</a:t>
            </a:r>
            <a:r>
              <a:rPr lang="fa-IR" sz="2800" dirty="0" smtClean="0">
                <a:solidFill>
                  <a:srgbClr val="333399"/>
                </a:solidFill>
                <a:cs typeface="Mitra" pitchFamily="2" charset="-78"/>
              </a:rPr>
              <a:t>،</a:t>
            </a:r>
            <a:r>
              <a:rPr lang="ar-SA" sz="2800" dirty="0" smtClean="0">
                <a:solidFill>
                  <a:srgbClr val="333399"/>
                </a:solidFill>
                <a:cs typeface="Mitra" pitchFamily="2" charset="-78"/>
              </a:rPr>
              <a:t> متغير پاسخ و متغير مستقل را در بر دارد. ارا</a:t>
            </a:r>
            <a:r>
              <a:rPr lang="fa-IR" sz="2800" dirty="0" smtClean="0">
                <a:solidFill>
                  <a:srgbClr val="333399"/>
                </a:solidFill>
                <a:cs typeface="Mitra" pitchFamily="2" charset="-78"/>
              </a:rPr>
              <a:t>ئ</a:t>
            </a:r>
            <a:r>
              <a:rPr lang="ar-SA" sz="2800" dirty="0" smtClean="0">
                <a:solidFill>
                  <a:srgbClr val="333399"/>
                </a:solidFill>
                <a:cs typeface="Mitra" pitchFamily="2" charset="-78"/>
              </a:rPr>
              <a:t>ه فرضيه در </a:t>
            </a:r>
            <a:r>
              <a:rPr lang="ar-SA" sz="2800" b="1" u="sng" dirty="0" smtClean="0">
                <a:solidFill>
                  <a:srgbClr val="333399"/>
                </a:solidFill>
                <a:cs typeface="Mitra" pitchFamily="2" charset="-78"/>
              </a:rPr>
              <a:t>مطالعات توصيفي </a:t>
            </a:r>
            <a:r>
              <a:rPr lang="ar-SA" sz="2800" dirty="0" smtClean="0">
                <a:solidFill>
                  <a:srgbClr val="333399"/>
                </a:solidFill>
                <a:cs typeface="Mitra" pitchFamily="2" charset="-78"/>
              </a:rPr>
              <a:t>كه به بيان نحوه پخش ويژگي‌ها و صفات افراد تحت مطالعه در جامعه مي‌پردازد (نظير مطالعات تعيين شيوع) </a:t>
            </a:r>
            <a:r>
              <a:rPr lang="ar-SA" sz="2800" b="1" u="sng" dirty="0" smtClean="0">
                <a:solidFill>
                  <a:srgbClr val="333399"/>
                </a:solidFill>
                <a:cs typeface="Mitra" pitchFamily="2" charset="-78"/>
              </a:rPr>
              <a:t>لازم نيست</a:t>
            </a:r>
            <a:r>
              <a:rPr lang="fa-IR" sz="2800" dirty="0" smtClean="0">
                <a:solidFill>
                  <a:srgbClr val="333399"/>
                </a:solidFill>
                <a:cs typeface="Mitra" pitchFamily="2" charset="-78"/>
              </a:rPr>
              <a:t>. </a:t>
            </a:r>
            <a:r>
              <a:rPr lang="ar-SA" sz="2800" dirty="0" smtClean="0">
                <a:solidFill>
                  <a:srgbClr val="333399"/>
                </a:solidFill>
                <a:cs typeface="Mitra" pitchFamily="2" charset="-78"/>
              </a:rPr>
              <a:t> </a:t>
            </a:r>
            <a:endParaRPr lang="fa-IR" sz="2800" dirty="0" smtClean="0">
              <a:solidFill>
                <a:srgbClr val="333399"/>
              </a:solidFill>
              <a:cs typeface="Mitra" pitchFamily="2" charset="-78"/>
            </a:endParaRPr>
          </a:p>
          <a:p>
            <a:pPr algn="just" rtl="1" eaLnBrk="1" hangingPunct="1">
              <a:lnSpc>
                <a:spcPct val="80000"/>
              </a:lnSpc>
              <a:buFont typeface="Wingdings" pitchFamily="2" charset="2"/>
              <a:buNone/>
              <a:defRPr/>
            </a:pPr>
            <a:r>
              <a:rPr lang="ar-SA" sz="2800" dirty="0" smtClean="0">
                <a:solidFill>
                  <a:srgbClr val="333399"/>
                </a:solidFill>
                <a:cs typeface="Mitra" pitchFamily="2" charset="-78"/>
              </a:rPr>
              <a:t>اما ساختن فرضيه در </a:t>
            </a:r>
            <a:r>
              <a:rPr lang="ar-SA" sz="2800" b="1" u="sng" dirty="0" smtClean="0">
                <a:solidFill>
                  <a:srgbClr val="333399"/>
                </a:solidFill>
                <a:cs typeface="Mitra" pitchFamily="2" charset="-78"/>
              </a:rPr>
              <a:t>مطالعات تحليلي </a:t>
            </a:r>
            <a:r>
              <a:rPr lang="ar-SA" sz="2800" dirty="0" smtClean="0">
                <a:solidFill>
                  <a:srgbClr val="333399"/>
                </a:solidFill>
                <a:cs typeface="Mitra" pitchFamily="2" charset="-78"/>
              </a:rPr>
              <a:t>كه هدف مقايسه يافته‌ها در دو يا چند گروه متفاوت است (مانند مطالعات كارآزمايي باليني) </a:t>
            </a:r>
            <a:r>
              <a:rPr lang="ar-SA" sz="2800" b="1" u="sng" dirty="0" smtClean="0">
                <a:solidFill>
                  <a:srgbClr val="333399"/>
                </a:solidFill>
                <a:cs typeface="Mitra" pitchFamily="2" charset="-78"/>
              </a:rPr>
              <a:t>الزامي است</a:t>
            </a:r>
            <a:r>
              <a:rPr lang="ar-SA" sz="2800" dirty="0" smtClean="0">
                <a:solidFill>
                  <a:srgbClr val="333399"/>
                </a:solidFill>
                <a:cs typeface="Mitra" pitchFamily="2" charset="-78"/>
              </a:rPr>
              <a:t>. به علت آنكه در اكثر مطالعات مشاهده‌اي (نظير مطالعات هم‌گروهي و مورد- شاهدي) هدف مقايسه گروه‌هاي مختلف با يكديگر است حداقل به ساخت يك فرضيه نياز داريم.</a:t>
            </a:r>
            <a:r>
              <a:rPr lang="ar-SA" sz="3200" dirty="0" smtClean="0">
                <a:solidFill>
                  <a:srgbClr val="333399"/>
                </a:solidFill>
                <a:cs typeface="Mitra" pitchFamily="2" charset="-78"/>
              </a:rPr>
              <a:t> </a:t>
            </a:r>
            <a:endParaRPr lang="en-US" sz="3200"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64</a:t>
            </a:fld>
            <a:endParaRPr lang="en-US"/>
          </a:p>
        </p:txBody>
      </p:sp>
      <p:sp>
        <p:nvSpPr>
          <p:cNvPr id="5"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539552" y="1268760"/>
            <a:ext cx="8229600" cy="4389120"/>
          </a:xfrm>
        </p:spPr>
        <p:txBody>
          <a:bodyPr>
            <a:normAutofit/>
          </a:bodyPr>
          <a:lstStyle/>
          <a:p>
            <a:pPr algn="just" rtl="1" eaLnBrk="1" hangingPunct="1">
              <a:defRPr/>
            </a:pPr>
            <a:r>
              <a:rPr lang="ar-SA" sz="2800" dirty="0" smtClean="0">
                <a:solidFill>
                  <a:srgbClr val="333399"/>
                </a:solidFill>
                <a:cs typeface="Mitra" pitchFamily="2" charset="-78"/>
              </a:rPr>
              <a:t>اگر هر كدام از عبارت‌هاي زير در سوال پژوهش وجود داشته باشد ”بزرگتر از“(</a:t>
            </a:r>
            <a:r>
              <a:rPr lang="en-US" sz="2800" dirty="0" smtClean="0">
                <a:solidFill>
                  <a:srgbClr val="333399"/>
                </a:solidFill>
                <a:cs typeface="Mitra" pitchFamily="2" charset="-78"/>
              </a:rPr>
              <a:t>greater than</a:t>
            </a:r>
            <a:r>
              <a:rPr lang="ar-SA" sz="2800" dirty="0" smtClean="0">
                <a:solidFill>
                  <a:srgbClr val="333399"/>
                </a:solidFill>
                <a:cs typeface="Mitra" pitchFamily="2" charset="-78"/>
              </a:rPr>
              <a:t>), ”كوچكتر از “(</a:t>
            </a:r>
            <a:r>
              <a:rPr lang="en-US" sz="2800" dirty="0" smtClean="0">
                <a:solidFill>
                  <a:srgbClr val="333399"/>
                </a:solidFill>
                <a:cs typeface="Mitra" pitchFamily="2" charset="-78"/>
              </a:rPr>
              <a:t>less than</a:t>
            </a:r>
            <a:r>
              <a:rPr lang="ar-SA" sz="2800" dirty="0" smtClean="0">
                <a:solidFill>
                  <a:srgbClr val="333399"/>
                </a:solidFill>
                <a:cs typeface="Mitra" pitchFamily="2" charset="-78"/>
              </a:rPr>
              <a:t>),”باعث مي‌شود“(</a:t>
            </a:r>
            <a:r>
              <a:rPr lang="en-US" sz="2800" dirty="0" smtClean="0">
                <a:solidFill>
                  <a:srgbClr val="333399"/>
                </a:solidFill>
                <a:cs typeface="Mitra" pitchFamily="2" charset="-78"/>
              </a:rPr>
              <a:t>causes</a:t>
            </a:r>
            <a:r>
              <a:rPr lang="ar-SA" sz="2800" dirty="0" smtClean="0">
                <a:solidFill>
                  <a:srgbClr val="333399"/>
                </a:solidFill>
                <a:cs typeface="Mitra" pitchFamily="2" charset="-78"/>
              </a:rPr>
              <a:t>), ”منجر مي‌شود“(</a:t>
            </a:r>
            <a:r>
              <a:rPr lang="en-US" sz="2800" dirty="0" smtClean="0">
                <a:solidFill>
                  <a:srgbClr val="333399"/>
                </a:solidFill>
                <a:cs typeface="Mitra" pitchFamily="2" charset="-78"/>
              </a:rPr>
              <a:t>lead to</a:t>
            </a:r>
            <a:r>
              <a:rPr lang="ar-SA" sz="2800" dirty="0" smtClean="0">
                <a:solidFill>
                  <a:srgbClr val="333399"/>
                </a:solidFill>
                <a:cs typeface="Mitra" pitchFamily="2" charset="-78"/>
              </a:rPr>
              <a:t>),”در مقايسه با“(</a:t>
            </a:r>
            <a:r>
              <a:rPr lang="en-US" sz="2800" dirty="0" smtClean="0">
                <a:solidFill>
                  <a:srgbClr val="333399"/>
                </a:solidFill>
                <a:cs typeface="Mitra" pitchFamily="2" charset="-78"/>
              </a:rPr>
              <a:t>compared with</a:t>
            </a:r>
            <a:r>
              <a:rPr lang="ar-SA" sz="2800" dirty="0" smtClean="0">
                <a:solidFill>
                  <a:srgbClr val="333399"/>
                </a:solidFill>
                <a:cs typeface="Mitra" pitchFamily="2" charset="-78"/>
              </a:rPr>
              <a:t>), ”شباهت بيشتري به “ (</a:t>
            </a:r>
            <a:r>
              <a:rPr lang="en-US" sz="2800" dirty="0" smtClean="0">
                <a:solidFill>
                  <a:srgbClr val="333399"/>
                </a:solidFill>
                <a:cs typeface="Mitra" pitchFamily="2" charset="-78"/>
              </a:rPr>
              <a:t>more likely than</a:t>
            </a:r>
            <a:r>
              <a:rPr lang="ar-SA" sz="2800" dirty="0" smtClean="0">
                <a:solidFill>
                  <a:srgbClr val="333399"/>
                </a:solidFill>
                <a:cs typeface="Mitra" pitchFamily="2" charset="-78"/>
              </a:rPr>
              <a:t>), ”وابسته با“ (</a:t>
            </a:r>
            <a:r>
              <a:rPr lang="en-US" sz="2800" dirty="0" smtClean="0">
                <a:solidFill>
                  <a:srgbClr val="333399"/>
                </a:solidFill>
                <a:cs typeface="Mitra" pitchFamily="2" charset="-78"/>
              </a:rPr>
              <a:t>associated with</a:t>
            </a:r>
            <a:r>
              <a:rPr lang="ar-SA" sz="2800" dirty="0" smtClean="0">
                <a:solidFill>
                  <a:srgbClr val="333399"/>
                </a:solidFill>
                <a:cs typeface="Mitra" pitchFamily="2" charset="-78"/>
              </a:rPr>
              <a:t>), ”مرتبط با“ (</a:t>
            </a:r>
            <a:r>
              <a:rPr lang="en-US" sz="2800" dirty="0" smtClean="0">
                <a:solidFill>
                  <a:srgbClr val="333399"/>
                </a:solidFill>
                <a:cs typeface="Mitra" pitchFamily="2" charset="-78"/>
              </a:rPr>
              <a:t>related to</a:t>
            </a:r>
            <a:r>
              <a:rPr lang="ar-SA" sz="2800" dirty="0" smtClean="0">
                <a:solidFill>
                  <a:srgbClr val="333399"/>
                </a:solidFill>
                <a:cs typeface="Mitra" pitchFamily="2" charset="-78"/>
              </a:rPr>
              <a:t>), ”مشــابه بــا“ (</a:t>
            </a:r>
            <a:r>
              <a:rPr lang="en-US" sz="2800" dirty="0" smtClean="0">
                <a:solidFill>
                  <a:srgbClr val="333399"/>
                </a:solidFill>
                <a:cs typeface="Mitra" pitchFamily="2" charset="-78"/>
              </a:rPr>
              <a:t>similar to</a:t>
            </a:r>
            <a:r>
              <a:rPr lang="ar-SA" sz="2800" dirty="0" smtClean="0">
                <a:solidFill>
                  <a:srgbClr val="333399"/>
                </a:solidFill>
                <a:cs typeface="Mitra" pitchFamily="2" charset="-78"/>
              </a:rPr>
              <a:t>) و يا ”همبسته با“ (</a:t>
            </a:r>
            <a:r>
              <a:rPr lang="en-US" sz="2800" dirty="0" smtClean="0">
                <a:solidFill>
                  <a:srgbClr val="333399"/>
                </a:solidFill>
                <a:cs typeface="Mitra" pitchFamily="2" charset="-78"/>
              </a:rPr>
              <a:t>correlated with</a:t>
            </a:r>
            <a:r>
              <a:rPr lang="ar-SA" sz="2800" dirty="0" smtClean="0">
                <a:solidFill>
                  <a:srgbClr val="333399"/>
                </a:solidFill>
                <a:cs typeface="Mitra" pitchFamily="2" charset="-78"/>
              </a:rPr>
              <a:t>), مطالعه، ديگر يك مطالعه توصيفي ساده نخواهد بود و بايد براي آن فرضيه تدوين شود.</a:t>
            </a:r>
            <a:endParaRPr lang="en-US" sz="2800" dirty="0" smtClean="0">
              <a:solidFill>
                <a:srgbClr val="333399"/>
              </a:solidFill>
              <a:cs typeface="Mitra" pitchFamily="2" charset="-78"/>
            </a:endParaRPr>
          </a:p>
          <a:p>
            <a:pPr algn="just" rtl="1" eaLnBrk="1" hangingPunct="1">
              <a:defRPr/>
            </a:pPr>
            <a:endParaRPr lang="en-US" sz="3200"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65</a:t>
            </a:fld>
            <a:endParaRPr lang="en-US"/>
          </a:p>
        </p:txBody>
      </p:sp>
      <p:sp>
        <p:nvSpPr>
          <p:cNvPr id="5"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636587"/>
          </a:xfrm>
        </p:spPr>
        <p:txBody>
          <a:bodyPr>
            <a:normAutofit fontScale="90000"/>
          </a:bodyPr>
          <a:lstStyle/>
          <a:p>
            <a:pPr algn="r" rtl="1" eaLnBrk="1" hangingPunct="1">
              <a:defRPr/>
            </a:pPr>
            <a:r>
              <a:rPr lang="ar-SA" sz="4000" dirty="0" smtClean="0">
                <a:solidFill>
                  <a:srgbClr val="FF0000"/>
                </a:solidFill>
                <a:cs typeface="B Titr" pitchFamily="2" charset="-78"/>
              </a:rPr>
              <a:t>ويژگي</a:t>
            </a:r>
            <a:r>
              <a:rPr lang="ar-SA" sz="4000" dirty="0" smtClean="0">
                <a:solidFill>
                  <a:srgbClr val="FF0000"/>
                </a:solidFill>
              </a:rPr>
              <a:t>‌</a:t>
            </a:r>
            <a:r>
              <a:rPr lang="ar-SA" sz="4000" dirty="0" smtClean="0">
                <a:solidFill>
                  <a:srgbClr val="FF0000"/>
                </a:solidFill>
                <a:cs typeface="B Titr" pitchFamily="2" charset="-78"/>
              </a:rPr>
              <a:t>هاي فرضيه خوب</a:t>
            </a:r>
            <a:r>
              <a:rPr lang="en-US" sz="4000" dirty="0" smtClean="0">
                <a:solidFill>
                  <a:srgbClr val="FF0000"/>
                </a:solidFill>
              </a:rPr>
              <a:t> </a:t>
            </a:r>
          </a:p>
        </p:txBody>
      </p:sp>
      <p:sp>
        <p:nvSpPr>
          <p:cNvPr id="30723" name="Rectangle 3"/>
          <p:cNvSpPr>
            <a:spLocks noGrp="1" noChangeArrowheads="1"/>
          </p:cNvSpPr>
          <p:nvPr>
            <p:ph idx="1"/>
          </p:nvPr>
        </p:nvSpPr>
        <p:spPr>
          <a:xfrm>
            <a:off x="107504" y="1066800"/>
            <a:ext cx="8892480" cy="5410200"/>
          </a:xfrm>
        </p:spPr>
        <p:txBody>
          <a:bodyPr/>
          <a:lstStyle/>
          <a:p>
            <a:pPr marL="533400" indent="-533400" algn="r" rtl="1" eaLnBrk="1" hangingPunct="1">
              <a:lnSpc>
                <a:spcPct val="90000"/>
              </a:lnSpc>
              <a:defRPr/>
            </a:pPr>
            <a:r>
              <a:rPr lang="ar-SA" sz="2800" dirty="0" smtClean="0">
                <a:solidFill>
                  <a:srgbClr val="333399"/>
                </a:solidFill>
                <a:cs typeface="Mitra" panose="00000400000000000000" pitchFamily="2" charset="-78"/>
              </a:rPr>
              <a:t>فرضيه ساده يا مركب: </a:t>
            </a:r>
            <a:endParaRPr lang="fa-IR" sz="2800" dirty="0" smtClean="0">
              <a:solidFill>
                <a:srgbClr val="333399"/>
              </a:solidFill>
              <a:cs typeface="Mitra" panose="00000400000000000000" pitchFamily="2" charset="-78"/>
            </a:endParaRPr>
          </a:p>
          <a:p>
            <a:pPr marL="914400" lvl="1" indent="-457200" algn="r" rtl="1" eaLnBrk="1" hangingPunct="1">
              <a:lnSpc>
                <a:spcPct val="90000"/>
              </a:lnSpc>
              <a:defRPr/>
            </a:pPr>
            <a:r>
              <a:rPr lang="ar-SA" sz="2400" dirty="0" smtClean="0">
                <a:cs typeface="Mitra" panose="00000400000000000000" pitchFamily="2" charset="-78"/>
              </a:rPr>
              <a:t>در فرضيه ساده يك متغير وابسته و يك متغير مستقل وجود دارد (شيوه زندگي كم تحرك با افزايش خطر وجود پروتيين در ادرار در بيماران ديابتي همراه است). </a:t>
            </a:r>
            <a:endParaRPr lang="fa-IR" sz="2400" dirty="0" smtClean="0">
              <a:cs typeface="Mitra" panose="00000400000000000000" pitchFamily="2" charset="-78"/>
            </a:endParaRPr>
          </a:p>
          <a:p>
            <a:pPr marL="914400" lvl="1" indent="-457200" algn="r" rtl="1" eaLnBrk="1" hangingPunct="1">
              <a:lnSpc>
                <a:spcPct val="90000"/>
              </a:lnSpc>
              <a:defRPr/>
            </a:pPr>
            <a:r>
              <a:rPr lang="ar-SA" sz="2400" dirty="0" smtClean="0">
                <a:cs typeface="Mitra" panose="00000400000000000000" pitchFamily="2" charset="-78"/>
              </a:rPr>
              <a:t> فرضيه مركب </a:t>
            </a:r>
            <a:r>
              <a:rPr lang="ar-SA" sz="2400" dirty="0" smtClean="0">
                <a:solidFill>
                  <a:schemeClr val="tx2"/>
                </a:solidFill>
                <a:cs typeface="Mitra" panose="00000400000000000000" pitchFamily="2" charset="-78"/>
              </a:rPr>
              <a:t>بيش از يك متغير مستقل</a:t>
            </a:r>
            <a:r>
              <a:rPr lang="ar-SA" sz="2400" dirty="0" smtClean="0">
                <a:cs typeface="Mitra" panose="00000400000000000000" pitchFamily="2" charset="-78"/>
              </a:rPr>
              <a:t> (شيوه زندگي كم تحرك و مصرف الكل با افزايش خطر وجود پروتيين در ادرار در بيماران ديابتي وابسته است) يا متغير وابسته (مصرف الكل با افزايش خطر وجود پروتيين در ادرار و نوروپاتي در بيماران ديابتي وابسته است) وجود دارد. </a:t>
            </a:r>
            <a:endParaRPr lang="fa-IR" sz="2400" dirty="0" smtClean="0">
              <a:cs typeface="Mitra" panose="00000400000000000000" pitchFamily="2" charset="-78"/>
            </a:endParaRPr>
          </a:p>
          <a:p>
            <a:pPr marL="914400" lvl="1" indent="-457200" algn="r" rtl="1" eaLnBrk="1" hangingPunct="1">
              <a:lnSpc>
                <a:spcPct val="90000"/>
              </a:lnSpc>
              <a:defRPr/>
            </a:pPr>
            <a:r>
              <a:rPr lang="ar-SA" sz="2400" dirty="0" smtClean="0">
                <a:cs typeface="Mitra" panose="00000400000000000000" pitchFamily="2" charset="-78"/>
              </a:rPr>
              <a:t>فرضيات مركبي نظير موارد بالا براي بررسي به وسيله يك آزمون آماري ساده مناسب نيستند و به سادگي قابل تفكيك به دو يا چند فرضيه ساده هستند.</a:t>
            </a:r>
          </a:p>
          <a:p>
            <a:pPr marL="914400" lvl="1" indent="-457200" algn="r" rtl="1" eaLnBrk="1" hangingPunct="1">
              <a:lnSpc>
                <a:spcPct val="90000"/>
              </a:lnSpc>
              <a:defRPr/>
            </a:pPr>
            <a:r>
              <a:rPr lang="ar-SA" sz="2400" dirty="0" smtClean="0">
                <a:cs typeface="Mitra" panose="00000400000000000000" pitchFamily="2" charset="-78"/>
              </a:rPr>
              <a:t>با اين حال برخي اوقات از متغيرهاي مستقل يا وابسته مركب نيز استفاده مي‌شود (استعمال سيگار, قليان يا پيپ با افزايش خطر وجود پروتيين در ادرار در بيماران ديابتي وابسته است).</a:t>
            </a:r>
            <a:endParaRPr lang="en-US" sz="2400" dirty="0" smtClean="0">
              <a:cs typeface="Mitra" panose="00000400000000000000"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66</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 calcmode="lin" valueType="num">
                                      <p:cBhvr additive="base">
                                        <p:cTn id="2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3">
                                            <p:txEl>
                                              <p:pRg st="4" end="4"/>
                                            </p:txEl>
                                          </p:spTgt>
                                        </p:tgtEl>
                                        <p:attrNameLst>
                                          <p:attrName>style.visibility</p:attrName>
                                        </p:attrNameLst>
                                      </p:cBhvr>
                                      <p:to>
                                        <p:strVal val="visible"/>
                                      </p:to>
                                    </p:set>
                                    <p:anim calcmode="lin" valueType="num">
                                      <p:cBhvr additive="base">
                                        <p:cTn id="2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67544" y="1196752"/>
            <a:ext cx="8229600" cy="3831704"/>
          </a:xfrm>
        </p:spPr>
        <p:txBody>
          <a:bodyPr/>
          <a:lstStyle/>
          <a:p>
            <a:pPr algn="r" rtl="1" eaLnBrk="1" hangingPunct="1">
              <a:defRPr/>
            </a:pPr>
            <a:r>
              <a:rPr lang="ar-SA" dirty="0" smtClean="0">
                <a:solidFill>
                  <a:srgbClr val="0070C0"/>
                </a:solidFill>
                <a:cs typeface="Mitra" panose="00000400000000000000" pitchFamily="2" charset="-78"/>
              </a:rPr>
              <a:t>فرضيه مشخص يا مبهم</a:t>
            </a:r>
            <a:r>
              <a:rPr lang="en-US" dirty="0" smtClean="0">
                <a:solidFill>
                  <a:srgbClr val="0070C0"/>
                </a:solidFill>
                <a:cs typeface="Mitra" panose="00000400000000000000" pitchFamily="2" charset="-78"/>
              </a:rPr>
              <a:t>: </a:t>
            </a:r>
            <a:endParaRPr lang="fa-IR" dirty="0" smtClean="0">
              <a:solidFill>
                <a:srgbClr val="0070C0"/>
              </a:solidFill>
              <a:cs typeface="Mitra" panose="00000400000000000000" pitchFamily="2" charset="-78"/>
            </a:endParaRPr>
          </a:p>
          <a:p>
            <a:pPr lvl="1" algn="r" rtl="1" eaLnBrk="1" hangingPunct="1">
              <a:defRPr/>
            </a:pPr>
            <a:r>
              <a:rPr lang="fa-IR" dirty="0" smtClean="0">
                <a:cs typeface="Mitra" panose="00000400000000000000" pitchFamily="2" charset="-78"/>
              </a:rPr>
              <a:t>يک </a:t>
            </a:r>
            <a:r>
              <a:rPr lang="ar-SA" dirty="0" smtClean="0">
                <a:cs typeface="Mitra" panose="00000400000000000000" pitchFamily="2" charset="-78"/>
              </a:rPr>
              <a:t>فرضيه مشخص هيچ نكته گنگ و دو پهلويي درباره موضوع</a:t>
            </a:r>
            <a:r>
              <a:rPr lang="fa-IR" dirty="0" smtClean="0">
                <a:cs typeface="Mitra" panose="00000400000000000000" pitchFamily="2" charset="-78"/>
              </a:rPr>
              <a:t>،</a:t>
            </a:r>
            <a:r>
              <a:rPr lang="ar-SA" dirty="0" smtClean="0">
                <a:cs typeface="Mitra" panose="00000400000000000000" pitchFamily="2" charset="-78"/>
              </a:rPr>
              <a:t> متغيرها و نوع آزمون آماري باقي نمي‌گذارد </a:t>
            </a:r>
            <a:r>
              <a:rPr lang="fa-IR" dirty="0" smtClean="0">
                <a:solidFill>
                  <a:schemeClr val="tx2"/>
                </a:solidFill>
                <a:cs typeface="Mitra" panose="00000400000000000000" pitchFamily="2" charset="-78"/>
              </a:rPr>
              <a:t>مثال:</a:t>
            </a:r>
          </a:p>
          <a:p>
            <a:pPr lvl="1" algn="r" rtl="1" eaLnBrk="1" hangingPunct="1">
              <a:buFontTx/>
              <a:buNone/>
              <a:defRPr/>
            </a:pPr>
            <a:r>
              <a:rPr lang="ar-SA" dirty="0" smtClean="0">
                <a:solidFill>
                  <a:schemeClr val="tx2"/>
                </a:solidFill>
                <a:cs typeface="Mitra" panose="00000400000000000000" pitchFamily="2" charset="-78"/>
              </a:rPr>
              <a:t>(سابقه مصرف داروهاي ضد افسردگي‌تري‌سايكليك كه با </a:t>
            </a:r>
            <a:r>
              <a:rPr lang="ar-SA" u="sng" dirty="0" smtClean="0">
                <a:solidFill>
                  <a:schemeClr val="tx2"/>
                </a:solidFill>
                <a:cs typeface="Mitra" panose="00000400000000000000" pitchFamily="2" charset="-78"/>
              </a:rPr>
              <a:t>مراجعه به پرونده دارويي </a:t>
            </a:r>
            <a:r>
              <a:rPr lang="ar-SA" dirty="0" smtClean="0">
                <a:solidFill>
                  <a:schemeClr val="tx2"/>
                </a:solidFill>
                <a:cs typeface="Mitra" panose="00000400000000000000" pitchFamily="2" charset="-78"/>
              </a:rPr>
              <a:t>بيماران به دست مي‌آيد، در </a:t>
            </a:r>
            <a:r>
              <a:rPr lang="ar-SA" u="sng" dirty="0" smtClean="0">
                <a:solidFill>
                  <a:schemeClr val="tx2"/>
                </a:solidFill>
                <a:cs typeface="Mitra" panose="00000400000000000000" pitchFamily="2" charset="-78"/>
              </a:rPr>
              <a:t>بيماران بستري شده به علت سكته قلبي </a:t>
            </a:r>
            <a:r>
              <a:rPr lang="ar-SA" dirty="0" smtClean="0">
                <a:solidFill>
                  <a:schemeClr val="tx2"/>
                </a:solidFill>
                <a:cs typeface="Mitra" panose="00000400000000000000" pitchFamily="2" charset="-78"/>
              </a:rPr>
              <a:t>بستر شده در </a:t>
            </a:r>
            <a:r>
              <a:rPr lang="ar-SA" u="sng" dirty="0" smtClean="0">
                <a:solidFill>
                  <a:schemeClr val="tx2"/>
                </a:solidFill>
                <a:cs typeface="Mitra" panose="00000400000000000000" pitchFamily="2" charset="-78"/>
              </a:rPr>
              <a:t>بيمارستان شريعتي</a:t>
            </a:r>
            <a:r>
              <a:rPr lang="ar-SA" dirty="0" smtClean="0">
                <a:solidFill>
                  <a:schemeClr val="tx2"/>
                </a:solidFill>
                <a:cs typeface="Mitra" panose="00000400000000000000" pitchFamily="2" charset="-78"/>
              </a:rPr>
              <a:t> در </a:t>
            </a:r>
            <a:r>
              <a:rPr lang="ar-SA" u="sng" dirty="0" smtClean="0">
                <a:solidFill>
                  <a:schemeClr val="tx2"/>
                </a:solidFill>
                <a:cs typeface="Mitra" panose="00000400000000000000" pitchFamily="2" charset="-78"/>
              </a:rPr>
              <a:t>سال گذشته</a:t>
            </a:r>
            <a:r>
              <a:rPr lang="fa-IR" dirty="0" smtClean="0">
                <a:solidFill>
                  <a:schemeClr val="tx2"/>
                </a:solidFill>
                <a:cs typeface="Mitra" panose="00000400000000000000" pitchFamily="2" charset="-78"/>
              </a:rPr>
              <a:t>،</a:t>
            </a:r>
            <a:r>
              <a:rPr lang="ar-SA" dirty="0" smtClean="0">
                <a:solidFill>
                  <a:schemeClr val="tx2"/>
                </a:solidFill>
                <a:cs typeface="Mitra" panose="00000400000000000000" pitchFamily="2" charset="-78"/>
              </a:rPr>
              <a:t> شايع‌تر از گروه كنترلي است كه شامل بيماران بستري شده در </a:t>
            </a:r>
            <a:r>
              <a:rPr lang="ar-SA" u="sng" dirty="0" smtClean="0">
                <a:solidFill>
                  <a:schemeClr val="tx2"/>
                </a:solidFill>
                <a:cs typeface="Mitra" panose="00000400000000000000" pitchFamily="2" charset="-78"/>
              </a:rPr>
              <a:t>همين بيمارستان </a:t>
            </a:r>
            <a:r>
              <a:rPr lang="ar-SA" dirty="0" smtClean="0">
                <a:solidFill>
                  <a:schemeClr val="tx2"/>
                </a:solidFill>
                <a:cs typeface="Mitra" panose="00000400000000000000" pitchFamily="2" charset="-78"/>
              </a:rPr>
              <a:t>در طي </a:t>
            </a:r>
            <a:r>
              <a:rPr lang="ar-SA" u="sng" dirty="0" smtClean="0">
                <a:solidFill>
                  <a:schemeClr val="tx2"/>
                </a:solidFill>
                <a:cs typeface="Mitra" panose="00000400000000000000" pitchFamily="2" charset="-78"/>
              </a:rPr>
              <a:t>اين دوره </a:t>
            </a:r>
            <a:r>
              <a:rPr lang="ar-SA" dirty="0" smtClean="0">
                <a:solidFill>
                  <a:schemeClr val="tx2"/>
                </a:solidFill>
                <a:cs typeface="Mitra" panose="00000400000000000000" pitchFamily="2" charset="-78"/>
              </a:rPr>
              <a:t>به علت </a:t>
            </a:r>
            <a:r>
              <a:rPr lang="ar-SA" u="sng" dirty="0" smtClean="0">
                <a:solidFill>
                  <a:schemeClr val="tx2"/>
                </a:solidFill>
                <a:cs typeface="Mitra" panose="00000400000000000000" pitchFamily="2" charset="-78"/>
              </a:rPr>
              <a:t>پنوموني</a:t>
            </a:r>
            <a:r>
              <a:rPr lang="ar-SA" dirty="0" smtClean="0">
                <a:solidFill>
                  <a:schemeClr val="tx2"/>
                </a:solidFill>
                <a:cs typeface="Mitra" panose="00000400000000000000" pitchFamily="2" charset="-78"/>
              </a:rPr>
              <a:t> است).</a:t>
            </a:r>
            <a:endParaRPr lang="en-US" dirty="0" smtClean="0">
              <a:solidFill>
                <a:schemeClr val="tx2"/>
              </a:solidFill>
              <a:cs typeface="Mitra" panose="00000400000000000000"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67</a:t>
            </a:fld>
            <a:endParaRPr lang="en-US"/>
          </a:p>
        </p:txBody>
      </p:sp>
      <p:sp>
        <p:nvSpPr>
          <p:cNvPr id="5"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hangingPunct="1">
              <a:defRPr/>
            </a:pPr>
            <a:r>
              <a:rPr lang="ar-SA" dirty="0" smtClean="0">
                <a:solidFill>
                  <a:srgbClr val="FF0000"/>
                </a:solidFill>
                <a:cs typeface="B Titr" pitchFamily="2" charset="-78"/>
              </a:rPr>
              <a:t>فرضيه</a:t>
            </a:r>
            <a:r>
              <a:rPr lang="ar-SA" dirty="0" smtClean="0">
                <a:solidFill>
                  <a:srgbClr val="FF0000"/>
                </a:solidFill>
              </a:rPr>
              <a:t>‌</a:t>
            </a:r>
            <a:r>
              <a:rPr lang="ar-SA" dirty="0" smtClean="0">
                <a:solidFill>
                  <a:srgbClr val="FF0000"/>
                </a:solidFill>
                <a:cs typeface="B Titr" pitchFamily="2" charset="-78"/>
              </a:rPr>
              <a:t>هاي آماري</a:t>
            </a:r>
            <a:r>
              <a:rPr lang="en-US" dirty="0" smtClean="0">
                <a:solidFill>
                  <a:srgbClr val="FF0000"/>
                </a:solidFill>
              </a:rPr>
              <a:t> </a:t>
            </a:r>
          </a:p>
        </p:txBody>
      </p:sp>
      <p:sp>
        <p:nvSpPr>
          <p:cNvPr id="32771" name="Rectangle 3"/>
          <p:cNvSpPr>
            <a:spLocks noGrp="1" noChangeArrowheads="1"/>
          </p:cNvSpPr>
          <p:nvPr>
            <p:ph idx="1"/>
          </p:nvPr>
        </p:nvSpPr>
        <p:spPr/>
        <p:txBody>
          <a:bodyPr/>
          <a:lstStyle/>
          <a:p>
            <a:pPr algn="r" rtl="1" eaLnBrk="1" hangingPunct="1">
              <a:buFont typeface="Wingdings" pitchFamily="2" charset="2"/>
              <a:buNone/>
              <a:defRPr/>
            </a:pPr>
            <a:r>
              <a:rPr lang="ar-SA" sz="3600" dirty="0" smtClean="0">
                <a:cs typeface="B Zar" pitchFamily="2" charset="-78"/>
              </a:rPr>
              <a:t>براي انجام آزمون</a:t>
            </a:r>
            <a:r>
              <a:rPr lang="ar-SA" sz="3600" dirty="0" smtClean="0"/>
              <a:t>‌</a:t>
            </a:r>
            <a:r>
              <a:rPr lang="ar-SA" sz="3600" dirty="0" smtClean="0">
                <a:cs typeface="B Zar" pitchFamily="2" charset="-78"/>
              </a:rPr>
              <a:t>هاي آماري</a:t>
            </a:r>
            <a:r>
              <a:rPr lang="fa-IR" sz="3600" dirty="0" smtClean="0">
                <a:cs typeface="B Zar" pitchFamily="2" charset="-78"/>
              </a:rPr>
              <a:t>،</a:t>
            </a:r>
            <a:r>
              <a:rPr lang="ar-SA" sz="3600" dirty="0" smtClean="0">
                <a:cs typeface="B Zar" pitchFamily="2" charset="-78"/>
              </a:rPr>
              <a:t> فرضيه</a:t>
            </a:r>
            <a:r>
              <a:rPr lang="ar-SA" sz="3600" dirty="0" smtClean="0"/>
              <a:t>‌</a:t>
            </a:r>
            <a:r>
              <a:rPr lang="ar-SA" sz="3600" dirty="0" smtClean="0">
                <a:cs typeface="B Zar" pitchFamily="2" charset="-78"/>
              </a:rPr>
              <a:t>ها بايد به نحوي بيان شوند كه تفاوت</a:t>
            </a:r>
            <a:r>
              <a:rPr lang="ar-SA" sz="3600" dirty="0" smtClean="0"/>
              <a:t>‌</a:t>
            </a:r>
            <a:r>
              <a:rPr lang="ar-SA" sz="3600" dirty="0" smtClean="0">
                <a:cs typeface="B Zar" pitchFamily="2" charset="-78"/>
              </a:rPr>
              <a:t>هاي </a:t>
            </a:r>
            <a:r>
              <a:rPr lang="fa-IR" sz="3600" dirty="0" smtClean="0">
                <a:cs typeface="B Zar" pitchFamily="2" charset="-78"/>
              </a:rPr>
              <a:t>مورد انتظار</a:t>
            </a:r>
            <a:r>
              <a:rPr lang="ar-SA" sz="3600" dirty="0" smtClean="0">
                <a:cs typeface="B Zar" pitchFamily="2" charset="-78"/>
              </a:rPr>
              <a:t> بين گروه</a:t>
            </a:r>
            <a:r>
              <a:rPr lang="ar-SA" sz="3600" dirty="0" smtClean="0"/>
              <a:t>‌</a:t>
            </a:r>
            <a:r>
              <a:rPr lang="ar-SA" sz="3600" dirty="0" smtClean="0">
                <a:cs typeface="B Zar" pitchFamily="2" charset="-78"/>
              </a:rPr>
              <a:t>هاي مختلف مطالعه </a:t>
            </a:r>
            <a:r>
              <a:rPr lang="ar-SA" sz="3600" u="sng" dirty="0" smtClean="0">
                <a:cs typeface="B Zar" pitchFamily="2" charset="-78"/>
              </a:rPr>
              <a:t>قابل فرمول</a:t>
            </a:r>
            <a:r>
              <a:rPr lang="ar-SA" sz="3600" u="sng" dirty="0" smtClean="0"/>
              <a:t>‌</a:t>
            </a:r>
            <a:r>
              <a:rPr lang="ar-SA" sz="3600" u="sng" dirty="0" smtClean="0">
                <a:cs typeface="B Zar" pitchFamily="2" charset="-78"/>
              </a:rPr>
              <a:t>بندي </a:t>
            </a:r>
            <a:r>
              <a:rPr lang="fa-IR" sz="3600" dirty="0" smtClean="0">
                <a:cs typeface="B Zar" pitchFamily="2" charset="-78"/>
              </a:rPr>
              <a:t>باش</a:t>
            </a:r>
            <a:r>
              <a:rPr lang="ar-SA" sz="3600" dirty="0" smtClean="0">
                <a:cs typeface="B Zar" pitchFamily="2" charset="-78"/>
              </a:rPr>
              <a:t>د.</a:t>
            </a:r>
            <a:endParaRPr lang="fa-IR" sz="3600" dirty="0" smtClean="0">
              <a:cs typeface="B Zar" pitchFamily="2" charset="-78"/>
            </a:endParaRPr>
          </a:p>
          <a:p>
            <a:pPr algn="r" rtl="1" eaLnBrk="1" hangingPunct="1">
              <a:defRPr/>
            </a:pPr>
            <a:endParaRPr lang="en-US" sz="3600"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68</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76672"/>
            <a:ext cx="8229600" cy="1143000"/>
          </a:xfrm>
        </p:spPr>
        <p:txBody>
          <a:bodyPr>
            <a:normAutofit fontScale="90000"/>
          </a:bodyPr>
          <a:lstStyle/>
          <a:p>
            <a:pPr algn="r" rtl="1" eaLnBrk="1" hangingPunct="1">
              <a:defRPr/>
            </a:pPr>
            <a:r>
              <a:rPr lang="ar-SA" sz="4000" b="1" dirty="0" smtClean="0">
                <a:solidFill>
                  <a:srgbClr val="FF0000"/>
                </a:solidFill>
                <a:cs typeface="B Titr" pitchFamily="2" charset="-78"/>
              </a:rPr>
              <a:t>فرضيه صفر</a:t>
            </a:r>
            <a:r>
              <a:rPr lang="en-US" sz="4000" b="1" dirty="0" smtClean="0">
                <a:solidFill>
                  <a:srgbClr val="FF0000"/>
                </a:solidFill>
                <a:cs typeface="B Titr" pitchFamily="2" charset="-78"/>
              </a:rPr>
              <a:t> </a:t>
            </a:r>
            <a:r>
              <a:rPr lang="ar-SA" sz="4000" b="1" dirty="0" smtClean="0">
                <a:solidFill>
                  <a:srgbClr val="FF0000"/>
                </a:solidFill>
                <a:cs typeface="B Titr" pitchFamily="2" charset="-78"/>
              </a:rPr>
              <a:t>و فرضيه مقابل</a:t>
            </a:r>
            <a:r>
              <a:rPr lang="en-US" sz="4000" dirty="0" smtClean="0">
                <a:solidFill>
                  <a:srgbClr val="FF0000"/>
                </a:solidFill>
                <a:cs typeface="B Titr" pitchFamily="2" charset="-78"/>
              </a:rPr>
              <a:t>:</a:t>
            </a:r>
            <a:r>
              <a:rPr lang="fa-IR" sz="4000" dirty="0" smtClean="0">
                <a:solidFill>
                  <a:srgbClr val="FF0000"/>
                </a:solidFill>
                <a:cs typeface="B Titr" pitchFamily="2" charset="-78"/>
              </a:rPr>
              <a:t/>
            </a:r>
            <a:br>
              <a:rPr lang="fa-IR" sz="4000" dirty="0" smtClean="0">
                <a:solidFill>
                  <a:srgbClr val="FF0000"/>
                </a:solidFill>
                <a:cs typeface="B Titr" pitchFamily="2" charset="-78"/>
              </a:rPr>
            </a:br>
            <a:r>
              <a:rPr lang="en-US" sz="4000" dirty="0" smtClean="0">
                <a:solidFill>
                  <a:srgbClr val="FF0000"/>
                </a:solidFill>
                <a:cs typeface="B Titr" pitchFamily="2" charset="-78"/>
              </a:rPr>
              <a:t>Null &amp; Alternative Hypothesis</a:t>
            </a:r>
          </a:p>
        </p:txBody>
      </p:sp>
      <p:sp>
        <p:nvSpPr>
          <p:cNvPr id="33795" name="Rectangle 3"/>
          <p:cNvSpPr>
            <a:spLocks noGrp="1" noChangeArrowheads="1"/>
          </p:cNvSpPr>
          <p:nvPr>
            <p:ph idx="1"/>
          </p:nvPr>
        </p:nvSpPr>
        <p:spPr>
          <a:xfrm>
            <a:off x="125288" y="1600200"/>
            <a:ext cx="8839200" cy="4876800"/>
          </a:xfrm>
        </p:spPr>
        <p:txBody>
          <a:bodyPr/>
          <a:lstStyle/>
          <a:p>
            <a:pPr algn="just" rtl="1" eaLnBrk="1" hangingPunct="1">
              <a:defRPr/>
            </a:pPr>
            <a:r>
              <a:rPr lang="ar-SA" sz="2800" dirty="0" smtClean="0">
                <a:cs typeface="Mitra" panose="00000400000000000000" pitchFamily="2" charset="-78"/>
              </a:rPr>
              <a:t>فرضيه صفر بر اين مبنا تدوين مي‌شود كه هيچ ارتباطي بين متغير مستقل و متغير پاسخ در جامعه وجود ندارد (هيچ ارتباطي بين فراواني مصرف آب سالم و وجود زخم معده وجود ندارد). فرضيه صفر مبناي اساسي شكل‌گيري آزمون‌هاي آماري است. با فرض عدم وابستگي بين گروه‌هاي جامعه, آزمون‌هاي آماري احتمال وجود رابطه‌اي شانسي بين متغير پاسخ و مستقل را محاسبه مي‌كنند.</a:t>
            </a:r>
          </a:p>
          <a:p>
            <a:pPr algn="just" rtl="1" eaLnBrk="1" hangingPunct="1">
              <a:defRPr/>
            </a:pPr>
            <a:r>
              <a:rPr lang="ar-SA" sz="2800" dirty="0" smtClean="0">
                <a:cs typeface="Mitra" panose="00000400000000000000" pitchFamily="2" charset="-78"/>
              </a:rPr>
              <a:t>جمله‌اي كه وجود ارتباط بين متغيرهاي پاسخ و مستقل را بيان مي‌كند فرضيه مقابل است (بين فراواني مصرف آب سالم و بهداشتي و وجود زخم معده رابطه‌اي معكوس وجود دارد).</a:t>
            </a:r>
            <a:endParaRPr lang="en-US" sz="2800" dirty="0" smtClean="0">
              <a:cs typeface="Mitra" panose="00000400000000000000"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69</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sz="half" idx="1"/>
          </p:nvPr>
        </p:nvSpPr>
        <p:spPr>
          <a:xfrm>
            <a:off x="1043608" y="1828800"/>
            <a:ext cx="3452192" cy="4297363"/>
          </a:xfrm>
        </p:spPr>
        <p:txBody>
          <a:bodyPr/>
          <a:lstStyle/>
          <a:p>
            <a:pPr algn="just" rtl="1" eaLnBrk="1" hangingPunct="1">
              <a:buFont typeface="Wingdings" pitchFamily="2" charset="2"/>
              <a:buNone/>
            </a:pPr>
            <a:r>
              <a:rPr lang="fa-IR" sz="2600" dirty="0" smtClean="0">
                <a:cs typeface="Mitra" pitchFamily="2" charset="-78"/>
              </a:rPr>
              <a:t>عرضه را آورده بودندش هنود</a:t>
            </a:r>
          </a:p>
          <a:p>
            <a:pPr algn="just" rtl="1" eaLnBrk="1" hangingPunct="1">
              <a:buFont typeface="Wingdings" pitchFamily="2" charset="2"/>
              <a:buNone/>
            </a:pPr>
            <a:r>
              <a:rPr lang="fa-IR" sz="2600" dirty="0" smtClean="0">
                <a:cs typeface="Mitra" pitchFamily="2" charset="-78"/>
              </a:rPr>
              <a:t>گرد هم آورده بودش هر كسي</a:t>
            </a:r>
          </a:p>
          <a:p>
            <a:pPr algn="just" rtl="1" eaLnBrk="1" hangingPunct="1">
              <a:buFont typeface="Wingdings" pitchFamily="2" charset="2"/>
              <a:buNone/>
            </a:pPr>
            <a:r>
              <a:rPr lang="fa-IR" sz="2600" dirty="0" smtClean="0">
                <a:cs typeface="Mitra" pitchFamily="2" charset="-78"/>
              </a:rPr>
              <a:t>اندر آن تاريكي اش كف مي بسود</a:t>
            </a:r>
          </a:p>
          <a:p>
            <a:pPr algn="just" rtl="1" eaLnBrk="1" hangingPunct="1">
              <a:buFont typeface="Wingdings" pitchFamily="2" charset="2"/>
              <a:buNone/>
            </a:pPr>
            <a:r>
              <a:rPr lang="fa-IR" sz="2600" dirty="0" smtClean="0">
                <a:cs typeface="Mitra" pitchFamily="2" charset="-78"/>
              </a:rPr>
              <a:t>گفت همچون ناودان است اين نهاد</a:t>
            </a:r>
          </a:p>
          <a:p>
            <a:pPr algn="just" rtl="1" eaLnBrk="1" hangingPunct="1">
              <a:buFont typeface="Wingdings" pitchFamily="2" charset="2"/>
              <a:buNone/>
            </a:pPr>
            <a:r>
              <a:rPr lang="fa-IR" sz="2600" dirty="0" smtClean="0">
                <a:cs typeface="Mitra" pitchFamily="2" charset="-78"/>
              </a:rPr>
              <a:t>آن يكي دالش لقب داد اين الف</a:t>
            </a:r>
          </a:p>
          <a:p>
            <a:pPr algn="just" rtl="1" eaLnBrk="1" hangingPunct="1">
              <a:buFont typeface="Wingdings" pitchFamily="2" charset="2"/>
              <a:buNone/>
            </a:pPr>
            <a:r>
              <a:rPr lang="fa-IR" sz="2600" dirty="0" smtClean="0">
                <a:cs typeface="Mitra" pitchFamily="2" charset="-78"/>
              </a:rPr>
              <a:t>اختلاف از جمعشان بيرون شدي</a:t>
            </a:r>
          </a:p>
          <a:p>
            <a:pPr algn="just" rtl="1" eaLnBrk="1" hangingPunct="1"/>
            <a:endParaRPr lang="en-US" sz="2600" dirty="0" smtClean="0">
              <a:cs typeface="Mitra" pitchFamily="2" charset="-78"/>
            </a:endParaRPr>
          </a:p>
        </p:txBody>
      </p:sp>
      <p:sp>
        <p:nvSpPr>
          <p:cNvPr id="17412" name="Rectangle 6"/>
          <p:cNvSpPr>
            <a:spLocks noGrp="1" noChangeArrowheads="1"/>
          </p:cNvSpPr>
          <p:nvPr>
            <p:ph sz="half" idx="2"/>
          </p:nvPr>
        </p:nvSpPr>
        <p:spPr>
          <a:xfrm>
            <a:off x="4644008" y="1828800"/>
            <a:ext cx="3312368" cy="4191000"/>
          </a:xfrm>
        </p:spPr>
        <p:txBody>
          <a:bodyPr/>
          <a:lstStyle/>
          <a:p>
            <a:pPr algn="justLow" rtl="1" eaLnBrk="1" hangingPunct="1">
              <a:buFont typeface="Wingdings" pitchFamily="2" charset="2"/>
              <a:buNone/>
            </a:pPr>
            <a:r>
              <a:rPr lang="fa-IR" sz="2600" dirty="0" smtClean="0">
                <a:cs typeface="Mitra" pitchFamily="2" charset="-78"/>
              </a:rPr>
              <a:t>فيل اندر خانه اي تاريك بود</a:t>
            </a:r>
          </a:p>
          <a:p>
            <a:pPr algn="justLow" rtl="1" eaLnBrk="1" hangingPunct="1">
              <a:buFont typeface="Wingdings" pitchFamily="2" charset="2"/>
              <a:buNone/>
            </a:pPr>
            <a:r>
              <a:rPr lang="fa-IR" sz="2600" dirty="0" smtClean="0">
                <a:cs typeface="Mitra" pitchFamily="2" charset="-78"/>
              </a:rPr>
              <a:t>از براي ديدنش مردم بسي</a:t>
            </a:r>
          </a:p>
          <a:p>
            <a:pPr algn="justLow" rtl="1" eaLnBrk="1" hangingPunct="1">
              <a:buFont typeface="Wingdings" pitchFamily="2" charset="2"/>
              <a:buNone/>
            </a:pPr>
            <a:r>
              <a:rPr lang="fa-IR" sz="2600" dirty="0" smtClean="0">
                <a:cs typeface="Mitra" pitchFamily="2" charset="-78"/>
              </a:rPr>
              <a:t>ديدنش با چشم چون ممكن نبود</a:t>
            </a:r>
          </a:p>
          <a:p>
            <a:pPr algn="justLow" rtl="1" eaLnBrk="1" hangingPunct="1">
              <a:buFont typeface="Wingdings" pitchFamily="2" charset="2"/>
              <a:buNone/>
            </a:pPr>
            <a:r>
              <a:rPr lang="fa-IR" sz="2600" dirty="0" smtClean="0">
                <a:cs typeface="Mitra" pitchFamily="2" charset="-78"/>
              </a:rPr>
              <a:t>آن يكي را كف به خرطوم اوفتاد</a:t>
            </a:r>
          </a:p>
          <a:p>
            <a:pPr algn="justLow" rtl="1" eaLnBrk="1" hangingPunct="1">
              <a:buFont typeface="Wingdings" pitchFamily="2" charset="2"/>
              <a:buNone/>
            </a:pPr>
            <a:r>
              <a:rPr lang="fa-IR" sz="2600" dirty="0" smtClean="0">
                <a:cs typeface="Mitra" pitchFamily="2" charset="-78"/>
              </a:rPr>
              <a:t>در نظر گه ديدشان شد مختلف</a:t>
            </a:r>
          </a:p>
          <a:p>
            <a:pPr algn="justLow" rtl="1" eaLnBrk="1" hangingPunct="1">
              <a:buFont typeface="Wingdings" pitchFamily="2" charset="2"/>
              <a:buNone/>
            </a:pPr>
            <a:r>
              <a:rPr lang="fa-IR" sz="2600" dirty="0" smtClean="0">
                <a:cs typeface="Mitra" pitchFamily="2" charset="-78"/>
              </a:rPr>
              <a:t>در كف هر يك اگر شمعي بدي</a:t>
            </a:r>
          </a:p>
          <a:p>
            <a:pPr algn="r" rtl="1" eaLnBrk="1" hangingPunct="1">
              <a:buFont typeface="Wingdings" pitchFamily="2" charset="2"/>
              <a:buNone/>
            </a:pPr>
            <a:endParaRPr lang="fa-IR" sz="2600" dirty="0" smtClean="0">
              <a:cs typeface="Mitra" pitchFamily="2" charset="-78"/>
            </a:endParaRPr>
          </a:p>
          <a:p>
            <a:pPr algn="r" rtl="1" eaLnBrk="1" hangingPunct="1"/>
            <a:endParaRPr lang="fa-IR" sz="2600" dirty="0" smtClean="0">
              <a:cs typeface="Mitra" pitchFamily="2" charset="-78"/>
            </a:endParaRPr>
          </a:p>
          <a:p>
            <a:pPr algn="r" rtl="1" eaLnBrk="1" hangingPunct="1"/>
            <a:endParaRPr lang="en-US" sz="2600" dirty="0" smtClean="0">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4352"/>
          </a:xfrm>
        </p:spPr>
        <p:txBody>
          <a:bodyPr>
            <a:normAutofit fontScale="90000"/>
          </a:bodyPr>
          <a:lstStyle/>
          <a:p>
            <a:pPr eaLnBrk="1" hangingPunct="1">
              <a:defRPr/>
            </a:pPr>
            <a:r>
              <a:rPr lang="en-US" dirty="0" smtClean="0">
                <a:solidFill>
                  <a:srgbClr val="FF0000"/>
                </a:solidFill>
              </a:rPr>
              <a:t>Null Hypothesis</a:t>
            </a:r>
          </a:p>
        </p:txBody>
      </p:sp>
      <p:sp>
        <p:nvSpPr>
          <p:cNvPr id="3" name="Content Placeholder 2"/>
          <p:cNvSpPr>
            <a:spLocks noGrp="1"/>
          </p:cNvSpPr>
          <p:nvPr>
            <p:ph idx="1"/>
          </p:nvPr>
        </p:nvSpPr>
        <p:spPr>
          <a:xfrm>
            <a:off x="0" y="1524000"/>
            <a:ext cx="8991600" cy="4530725"/>
          </a:xfrm>
        </p:spPr>
        <p:txBody>
          <a:bodyPr/>
          <a:lstStyle/>
          <a:p>
            <a:pPr eaLnBrk="1" hangingPunct="1">
              <a:defRPr/>
            </a:pPr>
            <a:r>
              <a:rPr lang="en-US" sz="2800" dirty="0" smtClean="0"/>
              <a:t>A null hypothesis is a hypothesis which a researcher tries to disprove. Normally, the null hypothesis represents the current view/explanation of an aspect of the world that the researcher wants to challenge.</a:t>
            </a:r>
          </a:p>
          <a:p>
            <a:pPr eaLnBrk="1" hangingPunct="1">
              <a:buClr>
                <a:srgbClr val="F1FB33"/>
              </a:buClr>
              <a:buFont typeface="Wingdings" pitchFamily="2" charset="2"/>
              <a:buNone/>
              <a:defRPr/>
            </a:pPr>
            <a:r>
              <a:rPr lang="en-US" dirty="0" smtClean="0"/>
              <a:t/>
            </a:r>
            <a:br>
              <a:rPr lang="en-US" dirty="0" smtClean="0"/>
            </a:br>
            <a:r>
              <a:rPr lang="en-US" dirty="0" smtClean="0"/>
              <a:t/>
            </a:r>
            <a:br>
              <a:rPr lang="en-US" dirty="0" smtClean="0"/>
            </a:br>
            <a:endParaRPr lang="en-US" dirty="0" smtClean="0"/>
          </a:p>
          <a:p>
            <a:pPr eaLnBrk="1" hangingPunct="1">
              <a:defRPr/>
            </a:pPr>
            <a:endParaRPr lang="en-US" dirty="0" smtClean="0"/>
          </a:p>
        </p:txBody>
      </p:sp>
      <p:sp>
        <p:nvSpPr>
          <p:cNvPr id="6" name="Slide Number Placeholder 5"/>
          <p:cNvSpPr>
            <a:spLocks noGrp="1"/>
          </p:cNvSpPr>
          <p:nvPr>
            <p:ph type="sldNum" sz="quarter" idx="12"/>
          </p:nvPr>
        </p:nvSpPr>
        <p:spPr/>
        <p:txBody>
          <a:bodyPr/>
          <a:lstStyle/>
          <a:p>
            <a:fld id="{C18AF7E9-5F85-4EBF-B4B3-3686E00CFE2F}" type="slidenum">
              <a:rPr lang="en-US" smtClean="0"/>
              <a:pPr/>
              <a:t>70</a:t>
            </a:fld>
            <a:endParaRPr lang="en-US"/>
          </a:p>
        </p:txBody>
      </p:sp>
      <p:sp>
        <p:nvSpPr>
          <p:cNvPr id="8"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604448" cy="1139825"/>
          </a:xfrm>
        </p:spPr>
        <p:txBody>
          <a:bodyPr/>
          <a:lstStyle/>
          <a:p>
            <a:pPr>
              <a:defRPr/>
            </a:pPr>
            <a:r>
              <a:rPr lang="en-US" sz="3600" dirty="0" smtClean="0">
                <a:solidFill>
                  <a:srgbClr val="FF0000"/>
                </a:solidFill>
                <a:latin typeface="Times New Roman" pitchFamily="18" charset="0"/>
              </a:rPr>
              <a:t>Examples of Null and Alternative Hypotheses:</a:t>
            </a:r>
            <a:endParaRPr lang="en-US" sz="3600" dirty="0">
              <a:solidFill>
                <a:srgbClr val="FF0000"/>
              </a:solidFill>
            </a:endParaRPr>
          </a:p>
        </p:txBody>
      </p:sp>
      <p:sp>
        <p:nvSpPr>
          <p:cNvPr id="3" name="Content Placeholder 2"/>
          <p:cNvSpPr>
            <a:spLocks noGrp="1"/>
          </p:cNvSpPr>
          <p:nvPr>
            <p:ph idx="1"/>
          </p:nvPr>
        </p:nvSpPr>
        <p:spPr>
          <a:xfrm>
            <a:off x="288032" y="1672208"/>
            <a:ext cx="8460432" cy="2260848"/>
          </a:xfrm>
        </p:spPr>
        <p:txBody>
          <a:bodyPr/>
          <a:lstStyle/>
          <a:p>
            <a:pPr algn="just">
              <a:buClr>
                <a:schemeClr val="bg2">
                  <a:lumMod val="75000"/>
                </a:schemeClr>
              </a:buClr>
              <a:defRPr/>
            </a:pPr>
            <a:r>
              <a:rPr lang="en-US" dirty="0" smtClean="0">
                <a:latin typeface="Times New Roman" pitchFamily="18" charset="0"/>
              </a:rPr>
              <a:t>H</a:t>
            </a:r>
            <a:r>
              <a:rPr lang="en-US" baseline="-25000" dirty="0" smtClean="0">
                <a:latin typeface="Times New Roman" pitchFamily="18" charset="0"/>
              </a:rPr>
              <a:t>0</a:t>
            </a:r>
            <a:r>
              <a:rPr lang="en-US" dirty="0" smtClean="0">
                <a:latin typeface="Times New Roman" pitchFamily="18" charset="0"/>
              </a:rPr>
              <a:t>: There is no relationship between a family’s income and expenditure on recreation.</a:t>
            </a:r>
          </a:p>
          <a:p>
            <a:pPr algn="just" eaLnBrk="1" hangingPunct="1">
              <a:defRPr/>
            </a:pPr>
            <a:r>
              <a:rPr lang="en-US" dirty="0" smtClean="0">
                <a:latin typeface="Times New Roman" pitchFamily="18" charset="0"/>
              </a:rPr>
              <a:t>Ha: There is a definite relationship between  family’s income and expenditure on recreation.</a:t>
            </a:r>
            <a:endParaRPr lang="en-US" dirty="0"/>
          </a:p>
        </p:txBody>
      </p:sp>
      <p:sp>
        <p:nvSpPr>
          <p:cNvPr id="6" name="Slide Number Placeholder 5"/>
          <p:cNvSpPr>
            <a:spLocks noGrp="1"/>
          </p:cNvSpPr>
          <p:nvPr>
            <p:ph type="sldNum" sz="quarter" idx="12"/>
          </p:nvPr>
        </p:nvSpPr>
        <p:spPr/>
        <p:txBody>
          <a:bodyPr/>
          <a:lstStyle/>
          <a:p>
            <a:fld id="{C18AF7E9-5F85-4EBF-B4B3-3686E00CFE2F}" type="slidenum">
              <a:rPr lang="en-US" smtClean="0"/>
              <a:pPr/>
              <a:t>71</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484187"/>
          </a:xfrm>
        </p:spPr>
        <p:txBody>
          <a:bodyPr>
            <a:normAutofit fontScale="90000"/>
          </a:bodyPr>
          <a:lstStyle/>
          <a:p>
            <a:pPr algn="r" rtl="1" eaLnBrk="1" hangingPunct="1">
              <a:defRPr/>
            </a:pPr>
            <a:r>
              <a:rPr lang="fa-IR" sz="4000" b="1" dirty="0" smtClean="0">
                <a:solidFill>
                  <a:srgbClr val="FF0000"/>
                </a:solidFill>
                <a:cs typeface="B Titr" pitchFamily="2" charset="-78"/>
              </a:rPr>
              <a:t>قبول يا رد </a:t>
            </a:r>
            <a:r>
              <a:rPr lang="ar-SA" sz="4000" b="1" dirty="0" smtClean="0">
                <a:solidFill>
                  <a:srgbClr val="FF0000"/>
                </a:solidFill>
                <a:cs typeface="B Titr" pitchFamily="2" charset="-78"/>
              </a:rPr>
              <a:t>فرضيه صفر</a:t>
            </a:r>
            <a:endParaRPr lang="en-US" sz="4000" b="1" dirty="0" smtClean="0">
              <a:solidFill>
                <a:srgbClr val="FF0000"/>
              </a:solidFill>
              <a:cs typeface="B Titr" pitchFamily="2" charset="-78"/>
            </a:endParaRPr>
          </a:p>
        </p:txBody>
      </p:sp>
      <p:sp>
        <p:nvSpPr>
          <p:cNvPr id="37891" name="Rectangle 3"/>
          <p:cNvSpPr>
            <a:spLocks noGrp="1" noChangeArrowheads="1"/>
          </p:cNvSpPr>
          <p:nvPr>
            <p:ph idx="1"/>
          </p:nvPr>
        </p:nvSpPr>
        <p:spPr>
          <a:xfrm>
            <a:off x="0" y="1066800"/>
            <a:ext cx="9144000" cy="5410200"/>
          </a:xfrm>
        </p:spPr>
        <p:txBody>
          <a:bodyPr/>
          <a:lstStyle/>
          <a:p>
            <a:pPr algn="r" rtl="1" eaLnBrk="1" hangingPunct="1">
              <a:defRPr/>
            </a:pPr>
            <a:r>
              <a:rPr lang="ar-SA" sz="2600" dirty="0" smtClean="0">
                <a:solidFill>
                  <a:srgbClr val="333399"/>
                </a:solidFill>
                <a:cs typeface="Mitra" pitchFamily="2" charset="-78"/>
              </a:rPr>
              <a:t>گاهي تنها براساس شانس</a:t>
            </a:r>
            <a:r>
              <a:rPr lang="fa-IR" sz="2600" dirty="0" smtClean="0">
                <a:solidFill>
                  <a:srgbClr val="333399"/>
                </a:solidFill>
                <a:cs typeface="Mitra" pitchFamily="2" charset="-78"/>
              </a:rPr>
              <a:t>،</a:t>
            </a:r>
            <a:r>
              <a:rPr lang="ar-SA" sz="2600" dirty="0" smtClean="0">
                <a:solidFill>
                  <a:srgbClr val="333399"/>
                </a:solidFill>
                <a:cs typeface="Mitra" pitchFamily="2" charset="-78"/>
              </a:rPr>
              <a:t> نمونه انتخاب شده نماينده مناسبي از جامعه مطالعه نيست. در اين حالت نتايج حاصله از نمونه، واقعيت‌هاي موجود در جامعه را منعكس نمي‌كند و استنباط‌هاي صورت گرفته نادرست است. خطاي</a:t>
            </a:r>
            <a:r>
              <a:rPr lang="ar-SA" sz="2600" i="1" dirty="0" smtClean="0">
                <a:solidFill>
                  <a:srgbClr val="333399"/>
                </a:solidFill>
                <a:cs typeface="Mitra" pitchFamily="2" charset="-78"/>
              </a:rPr>
              <a:t> </a:t>
            </a:r>
            <a:r>
              <a:rPr lang="ar-SA" sz="2600" dirty="0" smtClean="0">
                <a:solidFill>
                  <a:srgbClr val="333399"/>
                </a:solidFill>
                <a:cs typeface="Mitra" pitchFamily="2" charset="-78"/>
              </a:rPr>
              <a:t>نوع اول, هنگامي رخ مي‌دهد كه محقق فرضيه صفر را رد مي‌كند (براساس نمونه در دست) اما در جامعه هدف، فرضيه صفر واقعاً درست است. خطاي نوع دوم هنگامي رخ مي‌دهد كه محقق فرضيه صفر را رد نمي‌كند (براساس نمونه در دست) در صورتي كه در جامعه هدف فرضيه صفر واقعاً درست نيست. در اين صورت با چهار حالت مواجه هستيم. </a:t>
            </a:r>
            <a:endParaRPr lang="fa-IR" sz="2600" dirty="0" smtClean="0">
              <a:solidFill>
                <a:srgbClr val="333399"/>
              </a:solidFill>
              <a:cs typeface="Mitra" pitchFamily="2" charset="-78"/>
            </a:endParaRPr>
          </a:p>
          <a:p>
            <a:pPr algn="r" rtl="1" eaLnBrk="1" hangingPunct="1">
              <a:defRPr/>
            </a:pPr>
            <a:r>
              <a:rPr lang="fa-IR" sz="2600" dirty="0" smtClean="0">
                <a:solidFill>
                  <a:srgbClr val="333399"/>
                </a:solidFill>
                <a:cs typeface="Mitra" pitchFamily="2" charset="-78"/>
              </a:rPr>
              <a:t>بنابراين احتمال اين كه يك فرض صفر درست باشد را با </a:t>
            </a:r>
            <a:r>
              <a:rPr lang="en-US" sz="2600" dirty="0" err="1" smtClean="0">
                <a:solidFill>
                  <a:srgbClr val="333399"/>
                </a:solidFill>
                <a:cs typeface="Mitra" pitchFamily="2" charset="-78"/>
              </a:rPr>
              <a:t>P.Value</a:t>
            </a:r>
            <a:r>
              <a:rPr lang="fa-IR" sz="2600" dirty="0" smtClean="0">
                <a:solidFill>
                  <a:srgbClr val="333399"/>
                </a:solidFill>
                <a:cs typeface="Mitra" pitchFamily="2" charset="-78"/>
              </a:rPr>
              <a:t> نشان مي دهند. هرچه اين مقدار گوچكتر باشد فرض صفر غير قابل قبول تر مي شود و هر چه به صفر نزديك تر باشد احتمال رد كردن </a:t>
            </a:r>
            <a:r>
              <a:rPr lang="en-US" sz="2600" dirty="0" smtClean="0">
                <a:solidFill>
                  <a:srgbClr val="333399"/>
                </a:solidFill>
                <a:cs typeface="Mitra" pitchFamily="2" charset="-78"/>
              </a:rPr>
              <a:t>Reject</a:t>
            </a:r>
            <a:r>
              <a:rPr lang="fa-IR" sz="2600" dirty="0" smtClean="0">
                <a:solidFill>
                  <a:srgbClr val="333399"/>
                </a:solidFill>
                <a:cs typeface="Mitra" pitchFamily="2" charset="-78"/>
              </a:rPr>
              <a:t> فرض صفر بيشتر مي شود.</a:t>
            </a:r>
            <a:endParaRPr lang="en-US" sz="2600" dirty="0" smtClean="0">
              <a:solidFill>
                <a:srgbClr val="333399"/>
              </a:solidFill>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72</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algn="r" rtl="1" eaLnBrk="1" hangingPunct="1">
              <a:defRPr/>
            </a:pPr>
            <a:r>
              <a:rPr lang="ar-SA" sz="2800" b="1" dirty="0" smtClean="0">
                <a:cs typeface="B Zar" pitchFamily="2" charset="-78"/>
              </a:rPr>
              <a:t>حالت</a:t>
            </a:r>
            <a:r>
              <a:rPr lang="ar-SA" sz="2800" b="1" dirty="0" smtClean="0"/>
              <a:t>‌</a:t>
            </a:r>
            <a:r>
              <a:rPr lang="ar-SA" sz="2800" b="1" dirty="0" smtClean="0">
                <a:cs typeface="B Zar" pitchFamily="2" charset="-78"/>
              </a:rPr>
              <a:t>هاي مختلف قضاوت</a:t>
            </a:r>
            <a:r>
              <a:rPr lang="ar-SA" sz="2800" b="1" dirty="0" smtClean="0"/>
              <a:t>‌</a:t>
            </a:r>
            <a:r>
              <a:rPr lang="ar-SA" sz="2800" b="1" dirty="0" smtClean="0">
                <a:cs typeface="B Zar" pitchFamily="2" charset="-78"/>
              </a:rPr>
              <a:t>هاي آماري و واقعيت</a:t>
            </a:r>
            <a:r>
              <a:rPr lang="ar-SA" sz="2800" b="1" dirty="0" smtClean="0"/>
              <a:t>‌</a:t>
            </a:r>
            <a:r>
              <a:rPr lang="ar-SA" sz="2800" b="1" dirty="0" smtClean="0">
                <a:cs typeface="B Zar" pitchFamily="2" charset="-78"/>
              </a:rPr>
              <a:t>هاي جامعه</a:t>
            </a:r>
            <a:r>
              <a:rPr lang="fa-IR" sz="2800" b="1" dirty="0" smtClean="0">
                <a:cs typeface="B Zar" pitchFamily="2" charset="-78"/>
              </a:rPr>
              <a:t> براي </a:t>
            </a:r>
            <a:r>
              <a:rPr lang="en-US" sz="2800" b="1" dirty="0" smtClean="0">
                <a:cs typeface="B Zar" pitchFamily="2" charset="-78"/>
              </a:rPr>
              <a:t> </a:t>
            </a:r>
            <a:r>
              <a:rPr lang="fa-IR" sz="2800" b="1" dirty="0" smtClean="0">
                <a:cs typeface="B Zar" pitchFamily="2" charset="-78"/>
              </a:rPr>
              <a:t>قبول يا رد </a:t>
            </a:r>
            <a:r>
              <a:rPr lang="ar-SA" sz="2800" b="1" dirty="0" smtClean="0">
                <a:cs typeface="B Zar" pitchFamily="2" charset="-78"/>
              </a:rPr>
              <a:t>فرضيه</a:t>
            </a:r>
            <a:r>
              <a:rPr lang="ar-SA" sz="4000" b="1" dirty="0" smtClean="0"/>
              <a:t> </a:t>
            </a:r>
            <a:r>
              <a:rPr lang="ar-SA" sz="2800" b="1" dirty="0" smtClean="0">
                <a:cs typeface="B Zar" pitchFamily="2" charset="-78"/>
              </a:rPr>
              <a:t>صفر</a:t>
            </a:r>
            <a:endParaRPr lang="en-US" sz="2800" b="1" dirty="0" smtClean="0">
              <a:cs typeface="B Zar" pitchFamily="2" charset="-78"/>
            </a:endParaRPr>
          </a:p>
        </p:txBody>
      </p:sp>
      <p:graphicFrame>
        <p:nvGraphicFramePr>
          <p:cNvPr id="38983" name="Group 71"/>
          <p:cNvGraphicFramePr>
            <a:graphicFrameLocks noGrp="1"/>
          </p:cNvGraphicFramePr>
          <p:nvPr>
            <p:ph type="tbl" idx="1"/>
            <p:extLst>
              <p:ext uri="{D42A27DB-BD31-4B8C-83A1-F6EECF244321}">
                <p14:modId xmlns:p14="http://schemas.microsoft.com/office/powerpoint/2010/main" val="1844669693"/>
              </p:ext>
            </p:extLst>
          </p:nvPr>
        </p:nvGraphicFramePr>
        <p:xfrm>
          <a:off x="457200" y="1600200"/>
          <a:ext cx="8229600" cy="4530726"/>
        </p:xfrm>
        <a:graphic>
          <a:graphicData uri="http://schemas.openxmlformats.org/drawingml/2006/table">
            <a:tbl>
              <a:tblPr rtl="1"/>
              <a:tblGrid>
                <a:gridCol w="3222625"/>
                <a:gridCol w="2703512"/>
                <a:gridCol w="2303463"/>
              </a:tblGrid>
              <a:tr h="86518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outerShdw blurRad="38100" dist="38100" dir="2700000" algn="tl">
                              <a:srgbClr val="FFFFFF"/>
                            </a:outerShdw>
                          </a:effectLst>
                          <a:latin typeface="Times New Roman" charset="0"/>
                          <a:ea typeface="Times New Roman" charset="0"/>
                          <a:cs typeface="Nazanin" pitchFamily="2" charset="-78"/>
                        </a:rPr>
                        <a:t>واقعيت‌هاي جامعه</a:t>
                      </a:r>
                      <a:endParaRPr kumimoji="0" lang="ar-SA" sz="4000" b="1" i="0" u="none" strike="noStrike" cap="none" normalizeH="0" baseline="0" smtClean="0">
                        <a:ln>
                          <a:noFill/>
                        </a:ln>
                        <a:solidFill>
                          <a:srgbClr val="000000"/>
                        </a:solidFill>
                        <a:effectLst>
                          <a:outerShdw blurRad="38100" dist="38100" dir="2700000" algn="tl">
                            <a:srgbClr val="FFFFFF"/>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outerShdw blurRad="38100" dist="38100" dir="2700000" algn="tl">
                              <a:srgbClr val="FFFFFF"/>
                            </a:outerShdw>
                          </a:effectLst>
                          <a:latin typeface="Times New Roman" charset="0"/>
                          <a:ea typeface="Times New Roman" charset="0"/>
                          <a:cs typeface="Nazanin" pitchFamily="2" charset="-78"/>
                        </a:rPr>
                        <a:t>نتايج به دست آمده از نمونه</a:t>
                      </a:r>
                      <a:endParaRPr kumimoji="0" lang="ar-SA" sz="4000" b="1" i="0" u="none" strike="noStrike" cap="none" normalizeH="0" baseline="0" dirty="0" smtClean="0">
                        <a:ln>
                          <a:noFill/>
                        </a:ln>
                        <a:solidFill>
                          <a:schemeClr val="bg1"/>
                        </a:solidFill>
                        <a:effectLst>
                          <a:outerShdw blurRad="38100" dist="38100" dir="2700000" algn="tl">
                            <a:srgbClr val="FFFFFF"/>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4001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عدم وجود رابطه بين متغيرهاي پاسخ و مستقل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وجود رابطه بين متغيرهاي پاسخ و مستقل</a:t>
                      </a:r>
                      <a:endParaRPr kumimoji="0" lang="ar-SA" sz="4000" b="1" i="0" u="none" strike="noStrike" cap="none" normalizeH="0" baseline="0" dirty="0" smtClean="0">
                        <a:ln>
                          <a:noFill/>
                        </a:ln>
                        <a:solidFill>
                          <a:srgbClr val="FF00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8651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خطاي نوع </a:t>
                      </a: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I</a:t>
                      </a:r>
                      <a:endPar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صحيح</a:t>
                      </a:r>
                      <a:endParaRPr kumimoji="0" lang="ar-SA" sz="4000" b="1" i="0" u="none" strike="noStrike" cap="none" normalizeH="0" baseline="0" smtClean="0">
                        <a:ln>
                          <a:noFill/>
                        </a:ln>
                        <a:solidFill>
                          <a:srgbClr val="66FF33"/>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رد كردن </a:t>
                      </a:r>
                      <a:r>
                        <a:rPr kumimoji="0" lang="ar-SA" sz="2400" b="1" i="1"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فرضيه صفر</a:t>
                      </a:r>
                      <a:endParaRPr kumimoji="0" lang="ar-SA" sz="4000" b="1" i="0" u="none" strike="noStrike" cap="none" normalizeH="0" baseline="0" dirty="0" smtClean="0">
                        <a:ln>
                          <a:noFill/>
                        </a:ln>
                        <a:solidFill>
                          <a:srgbClr val="FF00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01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صحيح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خطاي نوع </a:t>
                      </a:r>
                      <a:r>
                        <a:rPr kumimoji="0" lang="en-US" sz="2000" b="1" i="0" u="none" strike="noStrike" cap="none" normalizeH="0" baseline="0" smtClean="0">
                          <a:ln>
                            <a:noFill/>
                          </a:ln>
                          <a:solidFill>
                            <a:srgbClr val="66FF33"/>
                          </a:solidFill>
                          <a:effectLst>
                            <a:outerShdw blurRad="38100" dist="38100" dir="2700000" algn="tl">
                              <a:srgbClr val="000000"/>
                            </a:outerShdw>
                          </a:effectLst>
                          <a:latin typeface="Times New Roman" charset="0"/>
                          <a:ea typeface="Times New Roman" charset="0"/>
                          <a:cs typeface="Nazanin" pitchFamily="2" charset="-78"/>
                        </a:rPr>
                        <a:t>II</a:t>
                      </a:r>
                      <a:endParaRPr kumimoji="0" lang="en-US" sz="4000" b="1" i="0" u="none" strike="noStrike" cap="none" normalizeH="0" baseline="0" smtClean="0">
                        <a:ln>
                          <a:noFill/>
                        </a:ln>
                        <a:solidFill>
                          <a:srgbClr val="66FF33"/>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رد نكردن </a:t>
                      </a:r>
                      <a:r>
                        <a:rPr kumimoji="0" lang="ar-SA" sz="2400" b="1" i="1" u="none" strike="noStrike" cap="none" normalizeH="0" baseline="0" dirty="0" smtClean="0">
                          <a:ln>
                            <a:noFill/>
                          </a:ln>
                          <a:solidFill>
                            <a:srgbClr val="FF0000"/>
                          </a:solidFill>
                          <a:effectLst>
                            <a:outerShdw blurRad="38100" dist="38100" dir="2700000" algn="tl">
                              <a:srgbClr val="000000"/>
                            </a:outerShdw>
                          </a:effectLst>
                          <a:latin typeface="Times New Roman" charset="0"/>
                          <a:ea typeface="Times New Roman" charset="0"/>
                          <a:cs typeface="Nazanin" pitchFamily="2" charset="-78"/>
                        </a:rPr>
                        <a:t>فرضيه صفر</a:t>
                      </a:r>
                      <a:endParaRPr kumimoji="0" lang="ar-SA" sz="4000" b="1" i="0" u="none" strike="noStrike" cap="none" normalizeH="0" baseline="0" dirty="0" smtClean="0">
                        <a:ln>
                          <a:noFill/>
                        </a:ln>
                        <a:solidFill>
                          <a:srgbClr val="FF0000"/>
                        </a:solidFill>
                        <a:effectLst>
                          <a:outerShdw blurRad="38100" dist="38100" dir="2700000" algn="tl">
                            <a:srgbClr val="000000"/>
                          </a:outerShdw>
                        </a:effectLst>
                        <a:latin typeface="Arial" charset="0"/>
                        <a:ea typeface="Times New Roman" charset="0"/>
                        <a:cs typeface="Nazanin" pitchFamily="2" charset="-78"/>
                      </a:endParaRPr>
                    </a:p>
                  </a:txBody>
                  <a:tcPr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17F80CE8-BDD2-4AC3-8872-034D1AB9C426}" type="slidenum">
              <a:rPr lang="en-US" smtClean="0"/>
              <a:pPr>
                <a:defRPr/>
              </a:pPr>
              <a:t>73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560387"/>
          </a:xfrm>
        </p:spPr>
        <p:txBody>
          <a:bodyPr>
            <a:normAutofit fontScale="90000"/>
          </a:bodyPr>
          <a:lstStyle/>
          <a:p>
            <a:pPr algn="r" rtl="1" eaLnBrk="1" hangingPunct="1">
              <a:defRPr/>
            </a:pPr>
            <a:r>
              <a:rPr lang="ar-SA" sz="4000" b="1" dirty="0" smtClean="0">
                <a:solidFill>
                  <a:srgbClr val="FF0000"/>
                </a:solidFill>
                <a:cs typeface="B Titr" pitchFamily="2" charset="-78"/>
              </a:rPr>
              <a:t>مقدار احتمال</a:t>
            </a:r>
            <a:endParaRPr lang="en-US" sz="4000" b="1" dirty="0" smtClean="0">
              <a:solidFill>
                <a:srgbClr val="FF0000"/>
              </a:solidFill>
              <a:cs typeface="B Titr" pitchFamily="2" charset="-78"/>
            </a:endParaRPr>
          </a:p>
        </p:txBody>
      </p:sp>
      <p:sp>
        <p:nvSpPr>
          <p:cNvPr id="36867" name="Rectangle 3"/>
          <p:cNvSpPr>
            <a:spLocks noGrp="1" noChangeArrowheads="1"/>
          </p:cNvSpPr>
          <p:nvPr>
            <p:ph idx="1"/>
          </p:nvPr>
        </p:nvSpPr>
        <p:spPr>
          <a:xfrm>
            <a:off x="125288" y="1143000"/>
            <a:ext cx="8839200" cy="5257800"/>
          </a:xfrm>
        </p:spPr>
        <p:txBody>
          <a:bodyPr/>
          <a:lstStyle/>
          <a:p>
            <a:pPr algn="r" rtl="1" eaLnBrk="1" hangingPunct="1">
              <a:lnSpc>
                <a:spcPct val="90000"/>
              </a:lnSpc>
              <a:defRPr/>
            </a:pPr>
            <a:r>
              <a:rPr lang="ar-SA" sz="2800" dirty="0" smtClean="0">
                <a:cs typeface="Mitra" pitchFamily="2" charset="-78"/>
              </a:rPr>
              <a:t>پس از جمع‌آوري و تحليل داده‌ها براي رد كردن فرضيه صفر به معيار استانداردي نياز داريم. </a:t>
            </a:r>
            <a:endParaRPr lang="en-US" sz="2800" dirty="0" smtClean="0">
              <a:cs typeface="Mitra" pitchFamily="2" charset="-78"/>
            </a:endParaRPr>
          </a:p>
          <a:p>
            <a:pPr algn="r" rtl="1" eaLnBrk="1" hangingPunct="1">
              <a:lnSpc>
                <a:spcPct val="90000"/>
              </a:lnSpc>
              <a:defRPr/>
            </a:pPr>
            <a:r>
              <a:rPr lang="ar-SA" sz="2800" dirty="0" smtClean="0">
                <a:cs typeface="Mitra" pitchFamily="2" charset="-78"/>
              </a:rPr>
              <a:t>اين معيار در تحليل‌هاي آماري مقدار احتمال خوانده مي‌شود. مقدار احتمال, عددي است بين صفر و يك كه مشخص مي‌كند اندازه اثري كه محقق در نظر گرفته يا هر اندازه اثري بزرگتر از اين مقدار چقدر احتمال دارد كه تصادفي پذيرفته شود. </a:t>
            </a:r>
            <a:endParaRPr lang="en-US" sz="2800" dirty="0" smtClean="0">
              <a:cs typeface="Mitra" pitchFamily="2" charset="-78"/>
            </a:endParaRPr>
          </a:p>
          <a:p>
            <a:pPr algn="r" rtl="1" eaLnBrk="1" hangingPunct="1">
              <a:lnSpc>
                <a:spcPct val="90000"/>
              </a:lnSpc>
              <a:defRPr/>
            </a:pPr>
            <a:r>
              <a:rPr lang="ar-SA" sz="2800" dirty="0" smtClean="0">
                <a:cs typeface="Mitra" pitchFamily="2" charset="-78"/>
              </a:rPr>
              <a:t>هنگامي كه فرضيه صفر رد مي‌شود و فرضيه مقابل آن (وجود ارتباط) پذيرفته مي‌شود كه مقدار احتمال عددي كمتر از (كه قبل از آزمون مقدار آن مشخص شده است مثلاً </a:t>
            </a:r>
            <a:r>
              <a:rPr lang="fa-IR" sz="2800" dirty="0" smtClean="0">
                <a:cs typeface="Mitra" pitchFamily="2" charset="-78"/>
              </a:rPr>
              <a:t>0/05</a:t>
            </a:r>
            <a:r>
              <a:rPr lang="ar-SA" sz="2800" dirty="0" smtClean="0">
                <a:cs typeface="Mitra" pitchFamily="2" charset="-78"/>
              </a:rPr>
              <a:t> يا </a:t>
            </a:r>
            <a:r>
              <a:rPr lang="fa-IR" sz="2800" dirty="0" smtClean="0">
                <a:cs typeface="Mitra" pitchFamily="2" charset="-78"/>
              </a:rPr>
              <a:t>0/01</a:t>
            </a:r>
            <a:r>
              <a:rPr lang="ar-SA" sz="2800" dirty="0" smtClean="0">
                <a:cs typeface="Mitra" pitchFamily="2" charset="-78"/>
              </a:rPr>
              <a:t>) باشد. وقتي كه نتايج از لحاظ آماري معني‌دار نمي‌شود يعني وقتي كه مقدار احتمال بزرگ‌تر از مي‌شود تنها معني آن اين است كه نتايج مشاهده شده در نمونه از آنچه مي‌توانست تنها براساس تصادف (مقدار) اتفاق بيافتد ضعيف است. </a:t>
            </a:r>
            <a:endParaRPr lang="en-US" sz="2800" dirty="0" smtClean="0">
              <a:cs typeface="Mitra"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74</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1600200"/>
            <a:ext cx="8915400" cy="4530725"/>
          </a:xfrm>
        </p:spPr>
        <p:txBody>
          <a:bodyPr/>
          <a:lstStyle/>
          <a:p>
            <a:pPr algn="r" rtl="1" eaLnBrk="1" hangingPunct="1">
              <a:defRPr/>
            </a:pPr>
            <a:r>
              <a:rPr lang="fa-IR" dirty="0" smtClean="0"/>
              <a:t> </a:t>
            </a:r>
            <a:r>
              <a:rPr lang="fa-IR" dirty="0" smtClean="0">
                <a:cs typeface="B Zar" pitchFamily="2" charset="-78"/>
              </a:rPr>
              <a:t>وقتي كه </a:t>
            </a:r>
            <a:r>
              <a:rPr lang="en-US" dirty="0" err="1" smtClean="0">
                <a:cs typeface="B Zar" pitchFamily="2" charset="-78"/>
              </a:rPr>
              <a:t>P.Value</a:t>
            </a:r>
            <a:r>
              <a:rPr lang="fa-IR" dirty="0" smtClean="0">
                <a:cs typeface="B Zar" pitchFamily="2" charset="-78"/>
              </a:rPr>
              <a:t> زير نقطه بحراني (0/05) باشد نتيجه آزمون را از نظر آماري معني دار مي گوييم و اگر بالاتر از اين رقم باشد مي گوييم اين ارتباط معني دار نيست. به همين دليل آزمون هاي فرضيه را آزمون معني دار بودن </a:t>
            </a:r>
            <a:r>
              <a:rPr lang="en-US" dirty="0" smtClean="0">
                <a:cs typeface="B Zar" pitchFamily="2" charset="-78"/>
              </a:rPr>
              <a:t>(</a:t>
            </a:r>
            <a:r>
              <a:rPr lang="en-US" sz="2800" dirty="0" smtClean="0">
                <a:cs typeface="B Zar" pitchFamily="2" charset="-78"/>
              </a:rPr>
              <a:t>Significance</a:t>
            </a:r>
            <a:r>
              <a:rPr lang="en-US" dirty="0" smtClean="0">
                <a:cs typeface="B Zar" pitchFamily="2" charset="-78"/>
              </a:rPr>
              <a:t> </a:t>
            </a:r>
            <a:r>
              <a:rPr lang="en-US" sz="2800" dirty="0" smtClean="0">
                <a:cs typeface="B Zar" pitchFamily="2" charset="-78"/>
              </a:rPr>
              <a:t>test</a:t>
            </a:r>
            <a:r>
              <a:rPr lang="en-US" dirty="0" smtClean="0">
                <a:cs typeface="B Zar" pitchFamily="2" charset="-78"/>
              </a:rPr>
              <a:t>)</a:t>
            </a:r>
            <a:r>
              <a:rPr lang="fa-IR" dirty="0" smtClean="0">
                <a:cs typeface="B Zar" pitchFamily="2" charset="-78"/>
              </a:rPr>
              <a:t> هم مي گويند.</a:t>
            </a:r>
          </a:p>
          <a:p>
            <a:pPr algn="r" rtl="1" eaLnBrk="1" hangingPunct="1">
              <a:defRPr/>
            </a:pPr>
            <a:r>
              <a:rPr lang="fa-IR" dirty="0" smtClean="0">
                <a:cs typeface="B Zar" pitchFamily="2" charset="-78"/>
              </a:rPr>
              <a:t>بين آزمون معني دار آماري با مفهوم معني دار بودن باليني يا پاراكلينيكي ممكن است اختلاف وجود داشته باشد. يعني يك فرض صفر ممكن است به لحاظ آماري رد شود ولي به لحاظ باليني رد نشود.</a:t>
            </a:r>
            <a:endParaRPr lang="en-US" dirty="0" smtClean="0">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75</a:t>
            </a:fld>
            <a:endParaRPr lang="en-US"/>
          </a:p>
        </p:txBody>
      </p:sp>
      <p:sp>
        <p:nvSpPr>
          <p:cNvPr id="5"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712787"/>
          </a:xfrm>
        </p:spPr>
        <p:txBody>
          <a:bodyPr/>
          <a:lstStyle/>
          <a:p>
            <a:pPr algn="r" rtl="1" eaLnBrk="1" hangingPunct="1">
              <a:defRPr/>
            </a:pPr>
            <a:r>
              <a:rPr lang="ar-SA" sz="4000" b="1" dirty="0" smtClean="0">
                <a:solidFill>
                  <a:srgbClr val="FF0000"/>
                </a:solidFill>
                <a:cs typeface="B Titr" pitchFamily="2" charset="-78"/>
              </a:rPr>
              <a:t>فرضيه</a:t>
            </a:r>
            <a:r>
              <a:rPr lang="ar-SA" sz="4000" b="1" dirty="0" smtClean="0">
                <a:solidFill>
                  <a:srgbClr val="FF0000"/>
                </a:solidFill>
              </a:rPr>
              <a:t>‌</a:t>
            </a:r>
            <a:r>
              <a:rPr lang="ar-SA" sz="4000" b="1" dirty="0" smtClean="0">
                <a:solidFill>
                  <a:srgbClr val="FF0000"/>
                </a:solidFill>
                <a:cs typeface="B Titr" pitchFamily="2" charset="-78"/>
              </a:rPr>
              <a:t>هاي مقابل يك</a:t>
            </a:r>
            <a:r>
              <a:rPr lang="ar-SA" sz="4000" b="1" dirty="0" smtClean="0">
                <a:solidFill>
                  <a:srgbClr val="FF0000"/>
                </a:solidFill>
              </a:rPr>
              <a:t>‌</a:t>
            </a:r>
            <a:r>
              <a:rPr lang="ar-SA" sz="4000" b="1" dirty="0" smtClean="0">
                <a:solidFill>
                  <a:srgbClr val="FF0000"/>
                </a:solidFill>
                <a:cs typeface="B Titr" pitchFamily="2" charset="-78"/>
              </a:rPr>
              <a:t>طرفه و دوطرفه</a:t>
            </a:r>
            <a:r>
              <a:rPr lang="en-US" sz="4000" b="1" dirty="0" smtClean="0">
                <a:solidFill>
                  <a:srgbClr val="FF0000"/>
                </a:solidFill>
                <a:cs typeface="B Titr" pitchFamily="2" charset="-78"/>
              </a:rPr>
              <a:t>:</a:t>
            </a:r>
            <a:endParaRPr lang="en-US" sz="4000" dirty="0" smtClean="0">
              <a:solidFill>
                <a:srgbClr val="FF0000"/>
              </a:solidFill>
            </a:endParaRPr>
          </a:p>
        </p:txBody>
      </p:sp>
      <p:sp>
        <p:nvSpPr>
          <p:cNvPr id="34819" name="Rectangle 3"/>
          <p:cNvSpPr>
            <a:spLocks noGrp="1" noChangeArrowheads="1"/>
          </p:cNvSpPr>
          <p:nvPr>
            <p:ph idx="1"/>
          </p:nvPr>
        </p:nvSpPr>
        <p:spPr>
          <a:xfrm>
            <a:off x="0" y="1143000"/>
            <a:ext cx="9144000" cy="5715000"/>
          </a:xfrm>
        </p:spPr>
        <p:txBody>
          <a:bodyPr>
            <a:normAutofit/>
          </a:bodyPr>
          <a:lstStyle/>
          <a:p>
            <a:pPr algn="r" rtl="1" eaLnBrk="1" hangingPunct="1">
              <a:lnSpc>
                <a:spcPct val="90000"/>
              </a:lnSpc>
              <a:defRPr/>
            </a:pPr>
            <a:r>
              <a:rPr lang="ar-SA" sz="2800" b="1" smtClean="0">
                <a:cs typeface="B Zar" pitchFamily="2" charset="-78"/>
              </a:rPr>
              <a:t>در فرضيه يك</a:t>
            </a:r>
            <a:r>
              <a:rPr lang="ar-SA" sz="2800" b="1" smtClean="0"/>
              <a:t>‌</a:t>
            </a:r>
            <a:r>
              <a:rPr lang="ar-SA" sz="2800" b="1" smtClean="0">
                <a:cs typeface="B Zar" pitchFamily="2" charset="-78"/>
              </a:rPr>
              <a:t>طرفه جهت ارتباط (مستقيم يا معكوس) بين </a:t>
            </a:r>
            <a:r>
              <a:rPr lang="ar-SA" sz="2800" b="1" i="1" smtClean="0">
                <a:cs typeface="B Zar" pitchFamily="2" charset="-78"/>
              </a:rPr>
              <a:t>متغير </a:t>
            </a:r>
            <a:r>
              <a:rPr lang="ar-SA" sz="2800" b="1" smtClean="0">
                <a:cs typeface="B Zar" pitchFamily="2" charset="-78"/>
              </a:rPr>
              <a:t>پاسخ و مستقل مشخص مي</a:t>
            </a:r>
            <a:r>
              <a:rPr lang="ar-SA" sz="2800" b="1" smtClean="0"/>
              <a:t>‌‌</a:t>
            </a:r>
            <a:r>
              <a:rPr lang="ar-SA" sz="2800" b="1" smtClean="0">
                <a:cs typeface="B Zar" pitchFamily="2" charset="-78"/>
              </a:rPr>
              <a:t>شود. </a:t>
            </a:r>
            <a:endParaRPr lang="fa-IR" sz="2800" b="1" smtClean="0">
              <a:cs typeface="B Zar" pitchFamily="2" charset="-78"/>
            </a:endParaRPr>
          </a:p>
          <a:p>
            <a:pPr lvl="1" algn="r" rtl="1" eaLnBrk="1" hangingPunct="1">
              <a:lnSpc>
                <a:spcPct val="90000"/>
              </a:lnSpc>
              <a:defRPr/>
            </a:pPr>
            <a:r>
              <a:rPr lang="ar-SA" sz="2400" b="1" smtClean="0">
                <a:solidFill>
                  <a:schemeClr val="tx2"/>
                </a:solidFill>
                <a:cs typeface="B Zar" pitchFamily="2" charset="-78"/>
              </a:rPr>
              <a:t>به عنوان مثال هنگامي كه بيان مي</a:t>
            </a:r>
            <a:r>
              <a:rPr lang="ar-SA" sz="2400" b="1" smtClean="0">
                <a:solidFill>
                  <a:schemeClr val="tx2"/>
                </a:solidFill>
              </a:rPr>
              <a:t>‌</a:t>
            </a:r>
            <a:r>
              <a:rPr lang="ar-SA" sz="2400" b="1" smtClean="0">
                <a:solidFill>
                  <a:schemeClr val="tx2"/>
                </a:solidFill>
                <a:cs typeface="B Zar" pitchFamily="2" charset="-78"/>
              </a:rPr>
              <a:t>كنيم ”فراواني مصرف آب سالم و بهداشتي در اشخاصي كه مبتلا به زخم معده شده</a:t>
            </a:r>
            <a:r>
              <a:rPr lang="ar-SA" sz="2400" b="1" smtClean="0">
                <a:solidFill>
                  <a:schemeClr val="tx2"/>
                </a:solidFill>
              </a:rPr>
              <a:t>‌</a:t>
            </a:r>
            <a:r>
              <a:rPr lang="ar-SA" sz="2400" b="1" smtClean="0">
                <a:solidFill>
                  <a:schemeClr val="tx2"/>
                </a:solidFill>
                <a:cs typeface="B Zar" pitchFamily="2" charset="-78"/>
              </a:rPr>
              <a:t>اند در مقايسه با افراد سالم كمتر است“ يك فرضيه يك</a:t>
            </a:r>
            <a:r>
              <a:rPr lang="ar-SA" sz="2400" b="1" smtClean="0">
                <a:solidFill>
                  <a:schemeClr val="tx2"/>
                </a:solidFill>
              </a:rPr>
              <a:t>‌</a:t>
            </a:r>
            <a:r>
              <a:rPr lang="ar-SA" sz="2400" b="1" smtClean="0">
                <a:solidFill>
                  <a:schemeClr val="tx2"/>
                </a:solidFill>
                <a:cs typeface="B Zar" pitchFamily="2" charset="-78"/>
              </a:rPr>
              <a:t>طرفه كه در آن رابطه معكوسي عنوان شده</a:t>
            </a:r>
            <a:r>
              <a:rPr lang="fa-IR" sz="2400" b="1" smtClean="0">
                <a:solidFill>
                  <a:schemeClr val="tx2"/>
                </a:solidFill>
                <a:cs typeface="B Zar" pitchFamily="2" charset="-78"/>
              </a:rPr>
              <a:t>،</a:t>
            </a:r>
            <a:r>
              <a:rPr lang="ar-SA" sz="2400" b="1" smtClean="0">
                <a:solidFill>
                  <a:schemeClr val="tx2"/>
                </a:solidFill>
                <a:cs typeface="B Zar" pitchFamily="2" charset="-78"/>
              </a:rPr>
              <a:t> ساخته</a:t>
            </a:r>
            <a:r>
              <a:rPr lang="ar-SA" sz="2400" b="1" smtClean="0">
                <a:solidFill>
                  <a:schemeClr val="tx2"/>
                </a:solidFill>
              </a:rPr>
              <a:t>‌</a:t>
            </a:r>
            <a:r>
              <a:rPr lang="ar-SA" sz="2400" b="1" smtClean="0">
                <a:solidFill>
                  <a:schemeClr val="tx2"/>
                </a:solidFill>
                <a:cs typeface="B Zar" pitchFamily="2" charset="-78"/>
              </a:rPr>
              <a:t>ايم. </a:t>
            </a:r>
            <a:endParaRPr lang="fa-IR" sz="2400" b="1" smtClean="0">
              <a:solidFill>
                <a:schemeClr val="tx2"/>
              </a:solidFill>
              <a:cs typeface="B Zar" pitchFamily="2" charset="-78"/>
            </a:endParaRPr>
          </a:p>
          <a:p>
            <a:pPr lvl="1" algn="r" rtl="1" eaLnBrk="1" hangingPunct="1">
              <a:lnSpc>
                <a:spcPct val="90000"/>
              </a:lnSpc>
              <a:defRPr/>
            </a:pPr>
            <a:r>
              <a:rPr lang="ar-SA" sz="2400" b="1" smtClean="0">
                <a:cs typeface="B Zar" pitchFamily="2" charset="-78"/>
              </a:rPr>
              <a:t>در فرضيه دوطرفه تنها مسأله وجود ارتباط (نه جهت آن) منظور مي</a:t>
            </a:r>
            <a:r>
              <a:rPr lang="ar-SA" sz="2400" b="1" smtClean="0"/>
              <a:t>‌</a:t>
            </a:r>
            <a:r>
              <a:rPr lang="ar-SA" sz="2400" b="1" smtClean="0">
                <a:cs typeface="B Zar" pitchFamily="2" charset="-78"/>
              </a:rPr>
              <a:t>شود. به عنوان مثال هنگامي كه بيان مي</a:t>
            </a:r>
            <a:r>
              <a:rPr lang="ar-SA" sz="2400" b="1" smtClean="0"/>
              <a:t>‌</a:t>
            </a:r>
            <a:r>
              <a:rPr lang="ar-SA" sz="2400" b="1" smtClean="0">
                <a:cs typeface="B Zar" pitchFamily="2" charset="-78"/>
              </a:rPr>
              <a:t>كنيم ”فراواني مصرف آب سالم و بهداشتي در اشخاص مبتلا به زخم معده در مقايسه با افراد سالم, متفاوت است“ يك فرضيه دوطرفه ساخته</a:t>
            </a:r>
            <a:r>
              <a:rPr lang="ar-SA" sz="2400" b="1" smtClean="0"/>
              <a:t>‌</a:t>
            </a:r>
            <a:r>
              <a:rPr lang="ar-SA" sz="2400" b="1" smtClean="0">
                <a:cs typeface="B Zar" pitchFamily="2" charset="-78"/>
              </a:rPr>
              <a:t>ايم.</a:t>
            </a:r>
          </a:p>
          <a:p>
            <a:pPr algn="r" rtl="1" eaLnBrk="1" hangingPunct="1">
              <a:lnSpc>
                <a:spcPct val="90000"/>
              </a:lnSpc>
              <a:defRPr/>
            </a:pPr>
            <a:r>
              <a:rPr lang="ar-SA" sz="2800" b="1" smtClean="0">
                <a:cs typeface="B Zar" pitchFamily="2" charset="-78"/>
              </a:rPr>
              <a:t>فرضيه يك</a:t>
            </a:r>
            <a:r>
              <a:rPr lang="ar-SA" sz="2800" b="1" smtClean="0"/>
              <a:t>‌</a:t>
            </a:r>
            <a:r>
              <a:rPr lang="ar-SA" sz="2800" b="1" smtClean="0">
                <a:cs typeface="B Zar" pitchFamily="2" charset="-78"/>
              </a:rPr>
              <a:t>طرفه در شرايط خاصي نظير مواقعي كه ارتباط تنها از يك جهت مهم باشد يا از نظر بيولوژيكي معني</a:t>
            </a:r>
            <a:r>
              <a:rPr lang="ar-SA" sz="2800" b="1" smtClean="0"/>
              <a:t>‌</a:t>
            </a:r>
            <a:r>
              <a:rPr lang="ar-SA" sz="2800" b="1" smtClean="0">
                <a:cs typeface="B Zar" pitchFamily="2" charset="-78"/>
              </a:rPr>
              <a:t>دار باشد استفاده مي</a:t>
            </a:r>
            <a:r>
              <a:rPr lang="ar-SA" sz="2800" b="1" smtClean="0"/>
              <a:t>‌</a:t>
            </a:r>
            <a:r>
              <a:rPr lang="ar-SA" sz="2800" b="1" smtClean="0">
                <a:cs typeface="B Zar" pitchFamily="2" charset="-78"/>
              </a:rPr>
              <a:t>شود. </a:t>
            </a:r>
            <a:endParaRPr lang="fa-IR" sz="2800" b="1" smtClean="0">
              <a:cs typeface="B Zar" pitchFamily="2" charset="-78"/>
            </a:endParaRPr>
          </a:p>
          <a:p>
            <a:pPr lvl="1" algn="r" rtl="1" eaLnBrk="1" hangingPunct="1">
              <a:lnSpc>
                <a:spcPct val="90000"/>
              </a:lnSpc>
              <a:defRPr/>
            </a:pPr>
            <a:r>
              <a:rPr lang="ar-SA" sz="2400" b="1" smtClean="0">
                <a:solidFill>
                  <a:schemeClr val="tx2"/>
                </a:solidFill>
                <a:cs typeface="B Zar" pitchFamily="2" charset="-78"/>
              </a:rPr>
              <a:t>براي مثال در ميزان اثربخشي يك داروي جديد در برابر دارونما امكان تاثير بيشتر داروي جديد از دارونما در بهبود بيماري همواره مطلب درستي نيست. اما موضوع حايز اهميت كارايي داروي جديد است. بنابراين فرضيه يك</a:t>
            </a:r>
            <a:r>
              <a:rPr lang="ar-SA" sz="2400" b="1" smtClean="0">
                <a:solidFill>
                  <a:schemeClr val="tx2"/>
                </a:solidFill>
              </a:rPr>
              <a:t>‌</a:t>
            </a:r>
            <a:r>
              <a:rPr lang="ar-SA" sz="2400" b="1" smtClean="0">
                <a:solidFill>
                  <a:schemeClr val="tx2"/>
                </a:solidFill>
                <a:cs typeface="B Zar" pitchFamily="2" charset="-78"/>
              </a:rPr>
              <a:t>طرفه انتخاب مناسبي است. </a:t>
            </a:r>
            <a:endParaRPr lang="fa-IR" sz="2400" b="1" smtClean="0">
              <a:solidFill>
                <a:schemeClr val="tx2"/>
              </a:solidFill>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76</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additive="base">
                                        <p:cTn id="1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additive="base">
                                        <p:cTn id="2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4819">
                                            <p:txEl>
                                              <p:pRg st="0" end="0"/>
                                            </p:txEl>
                                          </p:spTgt>
                                        </p:tgtEl>
                                        <p:attrNameLst>
                                          <p:attrName>style.visibility</p:attrName>
                                        </p:attrNameLst>
                                      </p:cBhvr>
                                      <p:to>
                                        <p:strVal val="visible"/>
                                      </p:to>
                                    </p:set>
                                    <p:anim calcmode="lin" valueType="num">
                                      <p:cBhvr additive="base">
                                        <p:cTn id="3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34819">
                                            <p:txEl>
                                              <p:pRg st="1" end="1"/>
                                            </p:txEl>
                                          </p:spTgt>
                                        </p:tgtEl>
                                        <p:attrNameLst>
                                          <p:attrName>style.visibility</p:attrName>
                                        </p:attrNameLst>
                                      </p:cBhvr>
                                      <p:to>
                                        <p:strVal val="visible"/>
                                      </p:to>
                                    </p:set>
                                    <p:anim calcmode="lin" valueType="num">
                                      <p:cBhvr additive="base">
                                        <p:cTn id="35"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34819">
                                            <p:txEl>
                                              <p:pRg st="2" end="2"/>
                                            </p:txEl>
                                          </p:spTgt>
                                        </p:tgtEl>
                                        <p:attrNameLst>
                                          <p:attrName>style.visibility</p:attrName>
                                        </p:attrNameLst>
                                      </p:cBhvr>
                                      <p:to>
                                        <p:strVal val="visible"/>
                                      </p:to>
                                    </p:set>
                                    <p:anim calcmode="lin" valueType="num">
                                      <p:cBhvr additive="base">
                                        <p:cTn id="3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1" nodeType="clickEffect">
                                  <p:stCondLst>
                                    <p:cond delay="0"/>
                                  </p:stCondLst>
                                  <p:childTnLst>
                                    <p:set>
                                      <p:cBhvr>
                                        <p:cTn id="44" dur="1" fill="hold">
                                          <p:stCondLst>
                                            <p:cond delay="0"/>
                                          </p:stCondLst>
                                        </p:cTn>
                                        <p:tgtEl>
                                          <p:spTgt spid="34819">
                                            <p:txEl>
                                              <p:pRg st="3" end="3"/>
                                            </p:txEl>
                                          </p:spTgt>
                                        </p:tgtEl>
                                        <p:attrNameLst>
                                          <p:attrName>style.visibility</p:attrName>
                                        </p:attrNameLst>
                                      </p:cBhvr>
                                      <p:to>
                                        <p:strVal val="visible"/>
                                      </p:to>
                                    </p:set>
                                    <p:anim calcmode="lin" valueType="num">
                                      <p:cBhvr additive="base">
                                        <p:cTn id="4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1" nodeType="withEffect">
                                  <p:stCondLst>
                                    <p:cond delay="0"/>
                                  </p:stCondLst>
                                  <p:childTnLst>
                                    <p:set>
                                      <p:cBhvr>
                                        <p:cTn id="48" dur="1" fill="hold">
                                          <p:stCondLst>
                                            <p:cond delay="0"/>
                                          </p:stCondLst>
                                        </p:cTn>
                                        <p:tgtEl>
                                          <p:spTgt spid="34819">
                                            <p:txEl>
                                              <p:pRg st="4" end="4"/>
                                            </p:txEl>
                                          </p:spTgt>
                                        </p:tgtEl>
                                        <p:attrNameLst>
                                          <p:attrName>style.visibility</p:attrName>
                                        </p:attrNameLst>
                                      </p:cBhvr>
                                      <p:to>
                                        <p:strVal val="visible"/>
                                      </p:to>
                                    </p:set>
                                    <p:anim calcmode="lin" valueType="num">
                                      <p:cBhvr additive="base">
                                        <p:cTn id="4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404664"/>
            <a:ext cx="8229600" cy="998984"/>
          </a:xfrm>
        </p:spPr>
        <p:txBody>
          <a:bodyPr>
            <a:normAutofit/>
          </a:bodyPr>
          <a:lstStyle/>
          <a:p>
            <a:pPr algn="r" rtl="1" eaLnBrk="1" hangingPunct="1">
              <a:defRPr/>
            </a:pPr>
            <a:r>
              <a:rPr lang="ar-SA" sz="4000" b="1" dirty="0" smtClean="0">
                <a:solidFill>
                  <a:srgbClr val="FF0000"/>
                </a:solidFill>
                <a:cs typeface="B Titr" pitchFamily="2" charset="-78"/>
              </a:rPr>
              <a:t>فرضيه</a:t>
            </a:r>
            <a:r>
              <a:rPr lang="ar-SA" sz="4000" b="1" dirty="0" smtClean="0">
                <a:solidFill>
                  <a:srgbClr val="FF0000"/>
                </a:solidFill>
              </a:rPr>
              <a:t>‌</a:t>
            </a:r>
            <a:r>
              <a:rPr lang="ar-SA" sz="4000" b="1" dirty="0" smtClean="0">
                <a:solidFill>
                  <a:srgbClr val="FF0000"/>
                </a:solidFill>
                <a:cs typeface="B Titr" pitchFamily="2" charset="-78"/>
              </a:rPr>
              <a:t>هاي مقابل يك</a:t>
            </a:r>
            <a:r>
              <a:rPr lang="ar-SA" sz="4000" b="1" dirty="0" smtClean="0">
                <a:solidFill>
                  <a:srgbClr val="FF0000"/>
                </a:solidFill>
              </a:rPr>
              <a:t>‌</a:t>
            </a:r>
            <a:r>
              <a:rPr lang="ar-SA" sz="4000" b="1" dirty="0" smtClean="0">
                <a:solidFill>
                  <a:srgbClr val="FF0000"/>
                </a:solidFill>
                <a:cs typeface="B Titr" pitchFamily="2" charset="-78"/>
              </a:rPr>
              <a:t>طرفه و دوطرفه</a:t>
            </a:r>
            <a:r>
              <a:rPr lang="en-US" sz="4000" b="1" dirty="0" smtClean="0">
                <a:solidFill>
                  <a:srgbClr val="FF0000"/>
                </a:solidFill>
                <a:cs typeface="B Titr" pitchFamily="2" charset="-78"/>
              </a:rPr>
              <a:t>:</a:t>
            </a:r>
          </a:p>
        </p:txBody>
      </p:sp>
      <p:sp>
        <p:nvSpPr>
          <p:cNvPr id="35843" name="Rectangle 3"/>
          <p:cNvSpPr>
            <a:spLocks noGrp="1" noChangeArrowheads="1"/>
          </p:cNvSpPr>
          <p:nvPr>
            <p:ph idx="1"/>
          </p:nvPr>
        </p:nvSpPr>
        <p:spPr>
          <a:xfrm>
            <a:off x="323528" y="1988840"/>
            <a:ext cx="8591872" cy="3312368"/>
          </a:xfrm>
        </p:spPr>
        <p:txBody>
          <a:bodyPr/>
          <a:lstStyle/>
          <a:p>
            <a:pPr lvl="1" algn="r" rtl="1" eaLnBrk="1" hangingPunct="1">
              <a:defRPr/>
            </a:pPr>
            <a:r>
              <a:rPr lang="ar-SA" b="1" dirty="0" smtClean="0">
                <a:solidFill>
                  <a:srgbClr val="333399"/>
                </a:solidFill>
                <a:cs typeface="B Zar" pitchFamily="2" charset="-78"/>
              </a:rPr>
              <a:t>هنگامي كه براساس مطالعات قبلي مدارك و قرايني مبني بر تاييد رابطه در يك جهت وجود دارد (مانند بررسي ارتباط بين استعمال دخانيات و افزايش خطر سرطان مغز) نيز استفاده از فرضيه يك</a:t>
            </a:r>
            <a:r>
              <a:rPr lang="ar-SA" b="1" dirty="0" smtClean="0">
                <a:solidFill>
                  <a:srgbClr val="333399"/>
                </a:solidFill>
              </a:rPr>
              <a:t>‌</a:t>
            </a:r>
            <a:r>
              <a:rPr lang="ar-SA" b="1" dirty="0" smtClean="0">
                <a:solidFill>
                  <a:srgbClr val="333399"/>
                </a:solidFill>
                <a:cs typeface="B Zar" pitchFamily="2" charset="-78"/>
              </a:rPr>
              <a:t>طرفه مناسب است. با اين حال پژوهشگران بايد به اين نكته توجه كنند كه بسياري از فرضياتي كه داراي پشتيبان</a:t>
            </a:r>
            <a:r>
              <a:rPr lang="ar-SA" b="1" dirty="0" smtClean="0">
                <a:solidFill>
                  <a:srgbClr val="333399"/>
                </a:solidFill>
              </a:rPr>
              <a:t>‌</a:t>
            </a:r>
            <a:r>
              <a:rPr lang="ar-SA" b="1" dirty="0" smtClean="0">
                <a:solidFill>
                  <a:srgbClr val="333399"/>
                </a:solidFill>
                <a:cs typeface="B Zar" pitchFamily="2" charset="-78"/>
              </a:rPr>
              <a:t>هاي محكم بوده</a:t>
            </a:r>
            <a:r>
              <a:rPr lang="ar-SA" b="1" dirty="0" smtClean="0">
                <a:solidFill>
                  <a:srgbClr val="333399"/>
                </a:solidFill>
              </a:rPr>
              <a:t>‌</a:t>
            </a:r>
            <a:r>
              <a:rPr lang="ar-SA" b="1" dirty="0" smtClean="0">
                <a:solidFill>
                  <a:srgbClr val="333399"/>
                </a:solidFill>
                <a:cs typeface="B Zar" pitchFamily="2" charset="-78"/>
              </a:rPr>
              <a:t>اند (نظير درمان با بتاكارتن در كاهش خطر ابتلا به سرطان ريه) قوياً در كارآزمايي</a:t>
            </a:r>
            <a:r>
              <a:rPr lang="ar-SA" b="1" dirty="0" smtClean="0">
                <a:solidFill>
                  <a:srgbClr val="333399"/>
                </a:solidFill>
              </a:rPr>
              <a:t>‌</a:t>
            </a:r>
            <a:r>
              <a:rPr lang="ar-SA" b="1" dirty="0" smtClean="0">
                <a:solidFill>
                  <a:srgbClr val="333399"/>
                </a:solidFill>
                <a:cs typeface="B Zar" pitchFamily="2" charset="-78"/>
              </a:rPr>
              <a:t>هاي تصادفي رد شده</a:t>
            </a:r>
            <a:r>
              <a:rPr lang="ar-SA" b="1" dirty="0" smtClean="0">
                <a:solidFill>
                  <a:srgbClr val="333399"/>
                </a:solidFill>
              </a:rPr>
              <a:t>‌</a:t>
            </a:r>
            <a:r>
              <a:rPr lang="ar-SA" b="1" dirty="0" smtClean="0">
                <a:solidFill>
                  <a:srgbClr val="333399"/>
                </a:solidFill>
                <a:cs typeface="B Zar" pitchFamily="2" charset="-78"/>
              </a:rPr>
              <a:t>اند. انتخاب فرضيه يك</a:t>
            </a:r>
            <a:r>
              <a:rPr lang="ar-SA" b="1" dirty="0" smtClean="0">
                <a:solidFill>
                  <a:srgbClr val="333399"/>
                </a:solidFill>
              </a:rPr>
              <a:t>‌</a:t>
            </a:r>
            <a:r>
              <a:rPr lang="ar-SA" b="1" dirty="0" smtClean="0">
                <a:solidFill>
                  <a:srgbClr val="333399"/>
                </a:solidFill>
                <a:cs typeface="B Zar" pitchFamily="2" charset="-78"/>
              </a:rPr>
              <a:t>طرفه يا فرضيه دوطرفه در تعيين حجم نمونه</a:t>
            </a:r>
            <a:r>
              <a:rPr lang="fa-IR" b="1" dirty="0" smtClean="0">
                <a:solidFill>
                  <a:srgbClr val="333399"/>
                </a:solidFill>
                <a:cs typeface="B Zar" pitchFamily="2" charset="-78"/>
              </a:rPr>
              <a:t> نيز</a:t>
            </a:r>
            <a:r>
              <a:rPr lang="ar-SA" b="1" dirty="0" smtClean="0">
                <a:solidFill>
                  <a:srgbClr val="333399"/>
                </a:solidFill>
                <a:cs typeface="B Zar" pitchFamily="2" charset="-78"/>
              </a:rPr>
              <a:t> مهم هستند.</a:t>
            </a:r>
            <a:endParaRPr lang="en-US" b="1" dirty="0" smtClean="0">
              <a:solidFill>
                <a:srgbClr val="333399"/>
              </a:solidFill>
              <a:cs typeface="B Zar" pitchFamily="2" charset="-78"/>
            </a:endParaRPr>
          </a:p>
          <a:p>
            <a:pPr eaLnBrk="1" hangingPunct="1">
              <a:buFont typeface="Wingdings" pitchFamily="2" charset="2"/>
              <a:buNone/>
              <a:defRPr/>
            </a:pPr>
            <a:endParaRPr lang="en-US" dirty="0" smtClean="0">
              <a:solidFill>
                <a:srgbClr val="333399"/>
              </a:solidFill>
              <a:cs typeface="B Zar" pitchFamily="2" charset="-78"/>
            </a:endParaRPr>
          </a:p>
        </p:txBody>
      </p:sp>
      <p:sp>
        <p:nvSpPr>
          <p:cNvPr id="2" name="Slide Number Placeholder 1"/>
          <p:cNvSpPr>
            <a:spLocks noGrp="1"/>
          </p:cNvSpPr>
          <p:nvPr>
            <p:ph type="sldNum" sz="quarter" idx="12"/>
          </p:nvPr>
        </p:nvSpPr>
        <p:spPr/>
        <p:txBody>
          <a:bodyPr/>
          <a:lstStyle/>
          <a:p>
            <a:fld id="{C18AF7E9-5F85-4EBF-B4B3-3686E00CFE2F}" type="slidenum">
              <a:rPr lang="en-US" smtClean="0"/>
              <a:pPr/>
              <a:t>77</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lgn="ctr" rtl="1"/>
            <a:r>
              <a:rPr lang="fa-IR" dirty="0" smtClean="0">
                <a:solidFill>
                  <a:srgbClr val="FF0000"/>
                </a:solidFill>
                <a:cs typeface="B Titr" pitchFamily="2" charset="-78"/>
              </a:rPr>
              <a:t>موفق باشيد</a:t>
            </a:r>
            <a:endParaRPr lang="en-US" dirty="0">
              <a:solidFill>
                <a:srgbClr val="FF0000"/>
              </a:solidFill>
              <a:cs typeface="B Titr" pitchFamily="2" charset="-78"/>
            </a:endParaRPr>
          </a:p>
        </p:txBody>
      </p:sp>
      <p:pic>
        <p:nvPicPr>
          <p:cNvPr id="6" name="Content Placeholder 5" descr="2.jpg"/>
          <p:cNvPicPr>
            <a:picLocks noGrp="1" noChangeAspect="1"/>
          </p:cNvPicPr>
          <p:nvPr>
            <p:ph idx="1"/>
          </p:nvPr>
        </p:nvPicPr>
        <p:blipFill>
          <a:blip r:embed="rId2" cstate="print"/>
          <a:stretch>
            <a:fillRect/>
          </a:stretch>
        </p:blipFill>
        <p:spPr>
          <a:xfrm>
            <a:off x="2051720" y="1772816"/>
            <a:ext cx="5472608" cy="4389437"/>
          </a:xfrm>
        </p:spPr>
      </p:pic>
      <p:sp>
        <p:nvSpPr>
          <p:cNvPr id="3" name="Slide Number Placeholder 2"/>
          <p:cNvSpPr>
            <a:spLocks noGrp="1"/>
          </p:cNvSpPr>
          <p:nvPr>
            <p:ph type="sldNum" sz="quarter" idx="12"/>
          </p:nvPr>
        </p:nvSpPr>
        <p:spPr/>
        <p:txBody>
          <a:bodyPr/>
          <a:lstStyle/>
          <a:p>
            <a:fld id="{C18AF7E9-5F85-4EBF-B4B3-3686E00CFE2F}" type="slidenum">
              <a:rPr lang="en-US" smtClean="0"/>
              <a:pPr/>
              <a:t>78</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709" y="1935163"/>
            <a:ext cx="5852582" cy="4389437"/>
          </a:xfrm>
        </p:spPr>
      </p:pic>
      <p:sp>
        <p:nvSpPr>
          <p:cNvPr id="7" name="Slide Number Placeholder 6"/>
          <p:cNvSpPr>
            <a:spLocks noGrp="1"/>
          </p:cNvSpPr>
          <p:nvPr>
            <p:ph type="sldNum" sz="quarter" idx="12"/>
          </p:nvPr>
        </p:nvSpPr>
        <p:spPr/>
        <p:txBody>
          <a:bodyPr/>
          <a:lstStyle/>
          <a:p>
            <a:fld id="{C18AF7E9-5F85-4EBF-B4B3-3686E00CFE2F}" type="slidenum">
              <a:rPr lang="en-US" smtClean="0"/>
              <a:pPr/>
              <a:t>79</a:t>
            </a:fld>
            <a:endParaRPr lang="en-US"/>
          </a:p>
        </p:txBody>
      </p:sp>
      <p:sp>
        <p:nvSpPr>
          <p:cNvPr id="8"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2759850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1000"/>
            <a:ext cx="8229600" cy="1143000"/>
          </a:xfrm>
        </p:spPr>
        <p:txBody>
          <a:bodyPr>
            <a:normAutofit/>
          </a:bodyPr>
          <a:lstStyle/>
          <a:p>
            <a:pPr algn="ctr" rtl="1">
              <a:defRPr/>
            </a:pPr>
            <a:r>
              <a:rPr lang="fa-IR" sz="3600" kern="1200" dirty="0" smtClean="0">
                <a:solidFill>
                  <a:srgbClr val="FF0000"/>
                </a:solidFill>
                <a:latin typeface="Arial" pitchFamily="34" charset="0"/>
                <a:ea typeface="+mn-ea"/>
                <a:cs typeface="B Titr" pitchFamily="2" charset="-78"/>
              </a:rPr>
              <a:t>روش هاي </a:t>
            </a:r>
            <a:r>
              <a:rPr lang="fa-IR" sz="3600" kern="1200" dirty="0">
                <a:solidFill>
                  <a:srgbClr val="FF0000"/>
                </a:solidFill>
                <a:latin typeface="Arial" pitchFamily="34" charset="0"/>
                <a:ea typeface="+mn-ea"/>
                <a:cs typeface="B Titr" pitchFamily="2" charset="-78"/>
              </a:rPr>
              <a:t>کسب اطلاعات و </a:t>
            </a:r>
            <a:r>
              <a:rPr lang="fa-IR" sz="3600" kern="1200" dirty="0" smtClean="0">
                <a:solidFill>
                  <a:srgbClr val="FF0000"/>
                </a:solidFill>
                <a:latin typeface="Arial" pitchFamily="34" charset="0"/>
                <a:ea typeface="+mn-ea"/>
                <a:cs typeface="B Titr" pitchFamily="2" charset="-78"/>
              </a:rPr>
              <a:t>دستيابي </a:t>
            </a:r>
            <a:r>
              <a:rPr lang="fa-IR" sz="3600" kern="1200" dirty="0">
                <a:solidFill>
                  <a:srgbClr val="FF0000"/>
                </a:solidFill>
                <a:latin typeface="Arial" pitchFamily="34" charset="0"/>
                <a:ea typeface="+mn-ea"/>
                <a:cs typeface="B Titr" pitchFamily="2" charset="-78"/>
              </a:rPr>
              <a:t>به </a:t>
            </a:r>
            <a:r>
              <a:rPr lang="fa-IR" sz="3600" kern="1200" dirty="0" smtClean="0">
                <a:solidFill>
                  <a:srgbClr val="FF0000"/>
                </a:solidFill>
                <a:latin typeface="Arial" pitchFamily="34" charset="0"/>
                <a:ea typeface="+mn-ea"/>
                <a:cs typeface="B Titr" pitchFamily="2" charset="-78"/>
              </a:rPr>
              <a:t>حقايق</a:t>
            </a:r>
            <a:br>
              <a:rPr lang="fa-IR" sz="3600" kern="1200" dirty="0" smtClean="0">
                <a:solidFill>
                  <a:srgbClr val="FF0000"/>
                </a:solidFill>
                <a:latin typeface="Arial" pitchFamily="34" charset="0"/>
                <a:ea typeface="+mn-ea"/>
                <a:cs typeface="B Titr" pitchFamily="2" charset="-78"/>
              </a:rPr>
            </a:br>
            <a:r>
              <a:rPr lang="fa-IR" sz="3600" kern="1200" dirty="0" smtClean="0">
                <a:solidFill>
                  <a:srgbClr val="FF0000"/>
                </a:solidFill>
                <a:latin typeface="Arial" pitchFamily="34" charset="0"/>
                <a:ea typeface="+mn-ea"/>
                <a:cs typeface="B Titr" pitchFamily="2" charset="-78"/>
              </a:rPr>
              <a:t>«سرچشمه هاي دانش بشري»</a:t>
            </a:r>
            <a:endParaRPr lang="en-US" sz="3600" kern="1200" dirty="0">
              <a:solidFill>
                <a:srgbClr val="FF0000"/>
              </a:solidFill>
              <a:latin typeface="Arial" pitchFamily="34" charset="0"/>
              <a:ea typeface="+mn-ea"/>
              <a:cs typeface="B Titr" pitchFamily="2" charset="-78"/>
            </a:endParaRPr>
          </a:p>
        </p:txBody>
      </p:sp>
      <p:sp>
        <p:nvSpPr>
          <p:cNvPr id="7171" name="Content Placeholder 2"/>
          <p:cNvSpPr>
            <a:spLocks noGrp="1"/>
          </p:cNvSpPr>
          <p:nvPr>
            <p:ph idx="1"/>
          </p:nvPr>
        </p:nvSpPr>
        <p:spPr>
          <a:xfrm>
            <a:off x="914400" y="1447800"/>
            <a:ext cx="7010400" cy="5135563"/>
          </a:xfrm>
        </p:spPr>
        <p:txBody>
          <a:bodyPr>
            <a:normAutofit fontScale="77500" lnSpcReduction="20000"/>
          </a:bodyPr>
          <a:lstStyle/>
          <a:p>
            <a:pPr algn="r" rtl="1">
              <a:lnSpc>
                <a:spcPct val="150000"/>
              </a:lnSpc>
              <a:buFontTx/>
              <a:buBlip>
                <a:blip r:embed="rId2"/>
              </a:buBlip>
            </a:pPr>
            <a:r>
              <a:rPr lang="fa-IR" sz="3200" b="1" dirty="0" smtClean="0">
                <a:cs typeface="B Nazanin" pitchFamily="2" charset="-78"/>
              </a:rPr>
              <a:t>وحي الهي</a:t>
            </a:r>
          </a:p>
          <a:p>
            <a:pPr algn="r" rtl="1">
              <a:lnSpc>
                <a:spcPct val="150000"/>
              </a:lnSpc>
              <a:buFontTx/>
              <a:buBlip>
                <a:blip r:embed="rId2"/>
              </a:buBlip>
            </a:pPr>
            <a:r>
              <a:rPr lang="fa-IR" sz="3200" b="1" dirty="0" smtClean="0">
                <a:cs typeface="B Nazanin" pitchFamily="2" charset="-78"/>
              </a:rPr>
              <a:t>کسب تجربه</a:t>
            </a:r>
          </a:p>
          <a:p>
            <a:pPr algn="r" rtl="1">
              <a:lnSpc>
                <a:spcPct val="150000"/>
              </a:lnSpc>
              <a:buFontTx/>
              <a:buBlip>
                <a:blip r:embed="rId2"/>
              </a:buBlip>
            </a:pPr>
            <a:r>
              <a:rPr lang="fa-IR" sz="3200" b="1" dirty="0" smtClean="0">
                <a:cs typeface="B Nazanin" pitchFamily="2" charset="-78"/>
              </a:rPr>
              <a:t>استناد به قول افراد با صلاحيت</a:t>
            </a:r>
          </a:p>
          <a:p>
            <a:pPr algn="r" rtl="1">
              <a:lnSpc>
                <a:spcPct val="150000"/>
              </a:lnSpc>
              <a:buFontTx/>
              <a:buBlip>
                <a:blip r:embed="rId2"/>
              </a:buBlip>
            </a:pPr>
            <a:r>
              <a:rPr lang="fa-IR" sz="3200" b="1" dirty="0" smtClean="0">
                <a:cs typeface="B Nazanin" pitchFamily="2" charset="-78"/>
              </a:rPr>
              <a:t> بهره گيري از منطق </a:t>
            </a:r>
          </a:p>
          <a:p>
            <a:pPr lvl="2" algn="r" rtl="1">
              <a:buFont typeface="Arial"/>
              <a:buChar char="•"/>
            </a:pPr>
            <a:r>
              <a:rPr lang="fa-IR" dirty="0">
                <a:solidFill>
                  <a:srgbClr val="333399"/>
                </a:solidFill>
                <a:latin typeface="BBNacim"/>
              </a:rPr>
              <a:t>۱ استدلال </a:t>
            </a:r>
            <a:r>
              <a:rPr lang="fa-IR" dirty="0" smtClean="0">
                <a:solidFill>
                  <a:srgbClr val="333399"/>
                </a:solidFill>
                <a:latin typeface="BBNacim"/>
              </a:rPr>
              <a:t>استنباطي </a:t>
            </a:r>
            <a:r>
              <a:rPr lang="fa-IR" dirty="0">
                <a:solidFill>
                  <a:srgbClr val="333399"/>
                </a:solidFill>
                <a:latin typeface="BBNacim"/>
              </a:rPr>
              <a:t>(</a:t>
            </a:r>
            <a:r>
              <a:rPr lang="en-US" dirty="0">
                <a:solidFill>
                  <a:srgbClr val="333399"/>
                </a:solidFill>
                <a:latin typeface="BBNacim"/>
              </a:rPr>
              <a:t>Deductive Reasoning</a:t>
            </a:r>
            <a:r>
              <a:rPr lang="en-US" dirty="0" smtClean="0">
                <a:solidFill>
                  <a:srgbClr val="333399"/>
                </a:solidFill>
                <a:latin typeface="BBNacim"/>
              </a:rPr>
              <a:t>)</a:t>
            </a:r>
            <a:r>
              <a:rPr lang="fa-IR" dirty="0" smtClean="0">
                <a:solidFill>
                  <a:srgbClr val="333399"/>
                </a:solidFill>
                <a:latin typeface="BBNacim"/>
              </a:rPr>
              <a:t>      کل به جزء يا علت به معلول</a:t>
            </a:r>
            <a:endParaRPr lang="en-US" dirty="0">
              <a:solidFill>
                <a:srgbClr val="333399"/>
              </a:solidFill>
              <a:latin typeface="BBNacim"/>
            </a:endParaRPr>
          </a:p>
          <a:p>
            <a:pPr lvl="2" algn="r" rtl="1">
              <a:buFont typeface="Arial"/>
              <a:buChar char="•"/>
            </a:pPr>
            <a:r>
              <a:rPr lang="fa-IR" dirty="0">
                <a:solidFill>
                  <a:srgbClr val="333399"/>
                </a:solidFill>
                <a:latin typeface="BBNacim"/>
              </a:rPr>
              <a:t>۲ استدلال </a:t>
            </a:r>
            <a:r>
              <a:rPr lang="fa-IR" dirty="0" smtClean="0">
                <a:solidFill>
                  <a:srgbClr val="333399"/>
                </a:solidFill>
                <a:latin typeface="BBNacim"/>
              </a:rPr>
              <a:t>استقرايي </a:t>
            </a:r>
            <a:r>
              <a:rPr lang="fa-IR" dirty="0">
                <a:solidFill>
                  <a:srgbClr val="333399"/>
                </a:solidFill>
                <a:latin typeface="BBNacim"/>
              </a:rPr>
              <a:t>(</a:t>
            </a:r>
            <a:r>
              <a:rPr lang="en-US" dirty="0">
                <a:solidFill>
                  <a:srgbClr val="333399"/>
                </a:solidFill>
                <a:latin typeface="BBNacim"/>
              </a:rPr>
              <a:t>Inductive Reasoning</a:t>
            </a:r>
            <a:r>
              <a:rPr lang="en-US" dirty="0" smtClean="0">
                <a:solidFill>
                  <a:srgbClr val="333399"/>
                </a:solidFill>
                <a:latin typeface="BBNacim"/>
              </a:rPr>
              <a:t>)</a:t>
            </a:r>
            <a:r>
              <a:rPr lang="fa-IR" dirty="0" smtClean="0">
                <a:solidFill>
                  <a:srgbClr val="333399"/>
                </a:solidFill>
                <a:latin typeface="BBNacim"/>
              </a:rPr>
              <a:t>        جزء به کل</a:t>
            </a:r>
            <a:endParaRPr lang="en-US" dirty="0">
              <a:solidFill>
                <a:srgbClr val="333399"/>
              </a:solidFill>
              <a:latin typeface="BBNacim"/>
            </a:endParaRPr>
          </a:p>
          <a:p>
            <a:pPr lvl="2" algn="r" rtl="1">
              <a:buFont typeface="Arial"/>
              <a:buChar char="•"/>
            </a:pPr>
            <a:r>
              <a:rPr lang="fa-IR" dirty="0">
                <a:solidFill>
                  <a:srgbClr val="333399"/>
                </a:solidFill>
                <a:latin typeface="BBNacim"/>
              </a:rPr>
              <a:t>۳ استدلال معکوس </a:t>
            </a:r>
            <a:r>
              <a:rPr lang="fa-IR" dirty="0" smtClean="0">
                <a:solidFill>
                  <a:srgbClr val="333399"/>
                </a:solidFill>
                <a:latin typeface="BBNacim"/>
              </a:rPr>
              <a:t>يا انتزاعي(</a:t>
            </a:r>
            <a:r>
              <a:rPr lang="en-US" dirty="0">
                <a:solidFill>
                  <a:srgbClr val="333399"/>
                </a:solidFill>
                <a:latin typeface="BBNacim"/>
              </a:rPr>
              <a:t>Abductive Reasoning</a:t>
            </a:r>
            <a:r>
              <a:rPr lang="en-US" dirty="0" smtClean="0">
                <a:solidFill>
                  <a:srgbClr val="333399"/>
                </a:solidFill>
                <a:latin typeface="BBNacim"/>
              </a:rPr>
              <a:t>)</a:t>
            </a:r>
            <a:r>
              <a:rPr lang="fa-IR" dirty="0" smtClean="0">
                <a:solidFill>
                  <a:srgbClr val="333399"/>
                </a:solidFill>
                <a:latin typeface="BBNacim"/>
              </a:rPr>
              <a:t>     از معلول به علت</a:t>
            </a:r>
            <a:endParaRPr lang="en-US" dirty="0">
              <a:solidFill>
                <a:srgbClr val="333399"/>
              </a:solidFill>
              <a:latin typeface="BBNacim"/>
            </a:endParaRPr>
          </a:p>
          <a:p>
            <a:pPr lvl="2" algn="r" rtl="1">
              <a:buFont typeface="Arial"/>
              <a:buChar char="•"/>
            </a:pPr>
            <a:r>
              <a:rPr lang="fa-IR" dirty="0">
                <a:solidFill>
                  <a:srgbClr val="333399"/>
                </a:solidFill>
                <a:latin typeface="BBNacim"/>
              </a:rPr>
              <a:t>۴ استدلال </a:t>
            </a:r>
            <a:r>
              <a:rPr lang="fa-IR" dirty="0" smtClean="0">
                <a:solidFill>
                  <a:srgbClr val="333399"/>
                </a:solidFill>
                <a:latin typeface="BBNacim"/>
              </a:rPr>
              <a:t>قياسي(</a:t>
            </a:r>
            <a:r>
              <a:rPr lang="en-US" dirty="0">
                <a:solidFill>
                  <a:srgbClr val="333399"/>
                </a:solidFill>
                <a:latin typeface="BBNacim"/>
              </a:rPr>
              <a:t>Analogical Reasoning)</a:t>
            </a:r>
          </a:p>
          <a:p>
            <a:pPr lvl="2" algn="r" rtl="1">
              <a:buFont typeface="Arial"/>
              <a:buChar char="•"/>
            </a:pPr>
            <a:r>
              <a:rPr lang="fa-IR" dirty="0">
                <a:solidFill>
                  <a:srgbClr val="333399"/>
                </a:solidFill>
                <a:latin typeface="BBNacim"/>
              </a:rPr>
              <a:t>۵ استدلال عقل </a:t>
            </a:r>
            <a:r>
              <a:rPr lang="fa-IR" dirty="0" smtClean="0">
                <a:solidFill>
                  <a:srgbClr val="333399"/>
                </a:solidFill>
                <a:latin typeface="BBNacim"/>
              </a:rPr>
              <a:t>سليم(</a:t>
            </a:r>
            <a:r>
              <a:rPr lang="en-US" dirty="0">
                <a:solidFill>
                  <a:srgbClr val="333399"/>
                </a:solidFill>
                <a:latin typeface="BBNacim"/>
              </a:rPr>
              <a:t>Common Sense Reasoning)</a:t>
            </a:r>
          </a:p>
          <a:p>
            <a:pPr lvl="2" algn="r" rtl="1">
              <a:buFont typeface="Arial"/>
              <a:buChar char="•"/>
            </a:pPr>
            <a:r>
              <a:rPr lang="fa-IR" dirty="0">
                <a:solidFill>
                  <a:srgbClr val="333399"/>
                </a:solidFill>
                <a:latin typeface="BBNacim"/>
              </a:rPr>
              <a:t>۶ استدلال </a:t>
            </a:r>
            <a:r>
              <a:rPr lang="fa-IR" dirty="0" smtClean="0">
                <a:solidFill>
                  <a:srgbClr val="333399"/>
                </a:solidFill>
                <a:latin typeface="BBNacim"/>
              </a:rPr>
              <a:t>غيريکنواخت(</a:t>
            </a:r>
            <a:r>
              <a:rPr lang="en-US" dirty="0">
                <a:solidFill>
                  <a:srgbClr val="333399"/>
                </a:solidFill>
                <a:latin typeface="BBNacim"/>
              </a:rPr>
              <a:t>Non Monotonic Reasoning)</a:t>
            </a:r>
          </a:p>
          <a:p>
            <a:pPr lvl="2" algn="r" rtl="1">
              <a:buFont typeface="Arial"/>
              <a:buChar char="•"/>
            </a:pPr>
            <a:r>
              <a:rPr lang="fa-IR" dirty="0">
                <a:solidFill>
                  <a:srgbClr val="333399"/>
                </a:solidFill>
                <a:latin typeface="BBNacim"/>
              </a:rPr>
              <a:t>۷ استدلال </a:t>
            </a:r>
            <a:r>
              <a:rPr lang="fa-IR" dirty="0" smtClean="0">
                <a:solidFill>
                  <a:srgbClr val="333399"/>
                </a:solidFill>
                <a:latin typeface="BBNacim"/>
              </a:rPr>
              <a:t>تمثيل </a:t>
            </a:r>
            <a:r>
              <a:rPr lang="fa-IR" dirty="0">
                <a:solidFill>
                  <a:srgbClr val="333399"/>
                </a:solidFill>
                <a:latin typeface="BBNacim"/>
              </a:rPr>
              <a:t>(</a:t>
            </a:r>
            <a:r>
              <a:rPr lang="en-US" dirty="0">
                <a:solidFill>
                  <a:srgbClr val="333399"/>
                </a:solidFill>
                <a:latin typeface="BBNacim"/>
              </a:rPr>
              <a:t>Allegory Reasoning)</a:t>
            </a:r>
          </a:p>
          <a:p>
            <a:pPr lvl="2" algn="r" rtl="1">
              <a:buFont typeface="Arial"/>
              <a:buChar char="•"/>
            </a:pPr>
            <a:r>
              <a:rPr lang="fa-IR" dirty="0">
                <a:solidFill>
                  <a:srgbClr val="333399"/>
                </a:solidFill>
                <a:latin typeface="BBNacim"/>
              </a:rPr>
              <a:t>۸ استدلال </a:t>
            </a:r>
            <a:r>
              <a:rPr lang="fa-IR" dirty="0" smtClean="0">
                <a:solidFill>
                  <a:srgbClr val="333399"/>
                </a:solidFill>
                <a:latin typeface="BBNacim"/>
              </a:rPr>
              <a:t>اقتراني </a:t>
            </a:r>
            <a:r>
              <a:rPr lang="fa-IR" dirty="0">
                <a:solidFill>
                  <a:srgbClr val="333399"/>
                </a:solidFill>
                <a:latin typeface="BBNacim"/>
              </a:rPr>
              <a:t>(</a:t>
            </a:r>
            <a:r>
              <a:rPr lang="en-US" dirty="0" err="1">
                <a:solidFill>
                  <a:srgbClr val="333399"/>
                </a:solidFill>
                <a:latin typeface="BBNacim"/>
              </a:rPr>
              <a:t>Aqtrany</a:t>
            </a:r>
            <a:r>
              <a:rPr lang="en-US" dirty="0">
                <a:solidFill>
                  <a:srgbClr val="333399"/>
                </a:solidFill>
                <a:latin typeface="BBNacim"/>
              </a:rPr>
              <a:t> Reasoning)</a:t>
            </a:r>
          </a:p>
          <a:p>
            <a:pPr lvl="2" algn="r" rtl="1">
              <a:buFont typeface="Arial"/>
              <a:buChar char="•"/>
            </a:pPr>
            <a:r>
              <a:rPr lang="fa-IR" dirty="0">
                <a:solidFill>
                  <a:srgbClr val="333399"/>
                </a:solidFill>
                <a:latin typeface="BBNacim"/>
              </a:rPr>
              <a:t>۹ استدلال </a:t>
            </a:r>
            <a:r>
              <a:rPr lang="fa-IR" dirty="0" smtClean="0">
                <a:solidFill>
                  <a:srgbClr val="333399"/>
                </a:solidFill>
                <a:latin typeface="BBNacim"/>
              </a:rPr>
              <a:t>شهودي </a:t>
            </a:r>
            <a:r>
              <a:rPr lang="fa-IR" dirty="0">
                <a:solidFill>
                  <a:srgbClr val="333399"/>
                </a:solidFill>
                <a:latin typeface="BBNacim"/>
              </a:rPr>
              <a:t>(</a:t>
            </a:r>
            <a:r>
              <a:rPr lang="en-US" dirty="0">
                <a:solidFill>
                  <a:srgbClr val="333399"/>
                </a:solidFill>
                <a:latin typeface="BBNacim"/>
              </a:rPr>
              <a:t>Intuitive Reasoning)</a:t>
            </a:r>
          </a:p>
          <a:p>
            <a:pPr algn="r" rtl="1">
              <a:buFontTx/>
              <a:buBlip>
                <a:blip r:embed="rId2"/>
              </a:buBlip>
            </a:pPr>
            <a:r>
              <a:rPr lang="fa-IR" sz="3200" b="1" dirty="0" smtClean="0">
                <a:cs typeface="B Nazanin" pitchFamily="2" charset="-78"/>
              </a:rPr>
              <a:t>روش علمي</a:t>
            </a:r>
          </a:p>
          <a:p>
            <a:pPr algn="r" rtl="1"/>
            <a:endParaRPr lang="en-US" sz="3200" b="1" dirty="0" smtClean="0">
              <a:cs typeface="B Nazanin" pitchFamily="2" charset="-78"/>
            </a:endParaRPr>
          </a:p>
        </p:txBody>
      </p:sp>
      <p:sp>
        <p:nvSpPr>
          <p:cNvPr id="3" name="Slide Number Placeholder 2"/>
          <p:cNvSpPr>
            <a:spLocks noGrp="1"/>
          </p:cNvSpPr>
          <p:nvPr>
            <p:ph type="sldNum" sz="quarter" idx="12"/>
          </p:nvPr>
        </p:nvSpPr>
        <p:spPr/>
        <p:txBody>
          <a:bodyPr/>
          <a:lstStyle/>
          <a:p>
            <a:fld id="{C18AF7E9-5F85-4EBF-B4B3-3686E00CFE2F}" type="slidenum">
              <a:rPr lang="en-US" smtClean="0"/>
              <a:pPr/>
              <a:t>8</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80</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721451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Footer Placeholder 6"/>
          <p:cNvSpPr>
            <a:spLocks noGrp="1"/>
          </p:cNvSpPr>
          <p:nvPr>
            <p:ph type="ftr" sz="quarter" idx="11"/>
          </p:nvPr>
        </p:nvSpPr>
        <p:spPr/>
        <p:txBody>
          <a:bodyPr/>
          <a:lstStyle/>
          <a:p>
            <a:r>
              <a:rPr lang="fa-IR" smtClean="0">
                <a:solidFill>
                  <a:srgbClr val="04617B">
                    <a:shade val="90000"/>
                  </a:srgbClr>
                </a:solidFill>
              </a:rPr>
              <a:t>کارگاه روش تحقيق،پژوهشکده غدد،شهريور 96-دکتر آرش قنبريان</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18AF7E9-5F85-4EBF-B4B3-3686E00CFE2F}" type="slidenum">
              <a:rPr lang="en-US" smtClean="0">
                <a:solidFill>
                  <a:srgbClr val="04617B">
                    <a:shade val="90000"/>
                  </a:srgbClr>
                </a:solidFill>
              </a:rPr>
              <a:pPr/>
              <a:t>81</a:t>
            </a:fld>
            <a:endParaRPr lang="en-US">
              <a:solidFill>
                <a:srgbClr val="04617B">
                  <a:shade val="90000"/>
                </a:srgbClr>
              </a:solidFill>
            </a:endParaRPr>
          </a:p>
        </p:txBody>
      </p:sp>
      <p:pic>
        <p:nvPicPr>
          <p:cNvPr id="4" name="Picture 4" descr="besm"/>
          <p:cNvPicPr>
            <a:picLocks noChangeAspect="1" noChangeArrowheads="1"/>
          </p:cNvPicPr>
          <p:nvPr/>
        </p:nvPicPr>
        <p:blipFill>
          <a:blip r:embed="rId2" cstate="print"/>
          <a:srcRect/>
          <a:stretch>
            <a:fillRect/>
          </a:stretch>
        </p:blipFill>
        <p:spPr bwMode="auto">
          <a:xfrm>
            <a:off x="0" y="0"/>
            <a:ext cx="9144000" cy="6896100"/>
          </a:xfrm>
          <a:prstGeom prst="rect">
            <a:avLst/>
          </a:prstGeom>
          <a:noFill/>
          <a:ln w="9525">
            <a:noFill/>
            <a:miter lim="800000"/>
            <a:headEnd/>
            <a:tailEnd/>
          </a:ln>
        </p:spPr>
      </p:pic>
      <p:pic>
        <p:nvPicPr>
          <p:cNvPr id="5" name="Picture 3" descr="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1844675"/>
            <a:ext cx="5327848" cy="4642594"/>
          </a:xfrm>
          <a:prstGeom prst="rect">
            <a:avLst/>
          </a:prstGeom>
          <a:noFill/>
          <a:ln w="9525">
            <a:noFill/>
            <a:miter lim="800000"/>
            <a:headEnd/>
            <a:tailEnd/>
          </a:ln>
          <a:effectLst>
            <a:outerShdw dist="35921" dir="2700000" algn="ctr" rotWithShape="0">
              <a:srgbClr val="FF0000"/>
            </a:outerShdw>
          </a:effectLst>
        </p:spPr>
      </p:pic>
    </p:spTree>
    <p:extLst>
      <p:ext uri="{BB962C8B-B14F-4D97-AF65-F5344CB8AC3E}">
        <p14:creationId xmlns:p14="http://schemas.microsoft.com/office/powerpoint/2010/main" val="19504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ASL1.jpg"/>
          <p:cNvPicPr>
            <a:picLocks noChangeAspect="1"/>
          </p:cNvPicPr>
          <p:nvPr/>
        </p:nvPicPr>
        <p:blipFill>
          <a:blip r:embed="rId2" cstate="print"/>
          <a:stretch>
            <a:fillRect/>
          </a:stretch>
        </p:blipFill>
        <p:spPr>
          <a:xfrm>
            <a:off x="251521" y="260648"/>
            <a:ext cx="1349732" cy="1296144"/>
          </a:xfrm>
          <a:prstGeom prst="rect">
            <a:avLst/>
          </a:prstGeom>
        </p:spPr>
      </p:pic>
      <p:sp>
        <p:nvSpPr>
          <p:cNvPr id="2" name="Title 1"/>
          <p:cNvSpPr>
            <a:spLocks noGrp="1"/>
          </p:cNvSpPr>
          <p:nvPr>
            <p:ph type="ctrTitle"/>
          </p:nvPr>
        </p:nvSpPr>
        <p:spPr>
          <a:xfrm>
            <a:off x="539552" y="1124744"/>
            <a:ext cx="8132440" cy="1470025"/>
          </a:xfrm>
        </p:spPr>
        <p:txBody>
          <a:bodyPr>
            <a:normAutofit fontScale="90000"/>
          </a:bodyPr>
          <a:lstStyle/>
          <a:p>
            <a:pPr rtl="1"/>
            <a:r>
              <a:rPr lang="fa-IR" dirty="0" smtClean="0">
                <a:solidFill>
                  <a:srgbClr val="FF0000"/>
                </a:solidFill>
                <a:cs typeface="B Titr" pitchFamily="2" charset="-78"/>
              </a:rPr>
              <a:t>روش تحقيق در سيستم هاي بهداشتي</a:t>
            </a:r>
            <a:endParaRPr lang="en-US" dirty="0">
              <a:solidFill>
                <a:srgbClr val="FF0000"/>
              </a:solidFill>
              <a:cs typeface="B Titr" pitchFamily="2" charset="-78"/>
            </a:endParaRPr>
          </a:p>
        </p:txBody>
      </p:sp>
      <p:sp>
        <p:nvSpPr>
          <p:cNvPr id="3" name="Subtitle 2"/>
          <p:cNvSpPr>
            <a:spLocks noGrp="1"/>
          </p:cNvSpPr>
          <p:nvPr>
            <p:ph type="subTitle" idx="1"/>
          </p:nvPr>
        </p:nvSpPr>
        <p:spPr>
          <a:xfrm>
            <a:off x="1331640" y="3404592"/>
            <a:ext cx="6400800" cy="1752600"/>
          </a:xfrm>
        </p:spPr>
        <p:txBody>
          <a:bodyPr/>
          <a:lstStyle/>
          <a:p>
            <a:pPr algn="ctr" rtl="1"/>
            <a:r>
              <a:rPr lang="fa-IR" sz="2400" b="1" dirty="0">
                <a:cs typeface="Mitra" pitchFamily="2" charset="-78"/>
              </a:rPr>
              <a:t>دانشگاه علوم پزشکي شهيد بهشتي</a:t>
            </a:r>
          </a:p>
          <a:p>
            <a:pPr algn="ctr" rtl="1"/>
            <a:r>
              <a:rPr lang="fa-IR" sz="3200" b="1" dirty="0" smtClean="0">
                <a:cs typeface="Mitra" pitchFamily="2" charset="-78"/>
              </a:rPr>
              <a:t>پژوهشکده علوم غدد درون ريز و متابوليسم</a:t>
            </a:r>
          </a:p>
          <a:p>
            <a:pPr algn="ctr" rtl="1"/>
            <a:r>
              <a:rPr lang="fa-IR" b="1" dirty="0" smtClean="0">
                <a:cs typeface="Mitra" pitchFamily="2" charset="-78"/>
              </a:rPr>
              <a:t>21 </a:t>
            </a:r>
            <a:r>
              <a:rPr lang="fa-IR" b="1" dirty="0" smtClean="0">
                <a:cs typeface="Mitra" pitchFamily="2" charset="-78"/>
              </a:rPr>
              <a:t>لغايت </a:t>
            </a:r>
            <a:r>
              <a:rPr lang="fa-IR" b="1" dirty="0" smtClean="0">
                <a:cs typeface="Mitra" pitchFamily="2" charset="-78"/>
              </a:rPr>
              <a:t>27 </a:t>
            </a:r>
            <a:r>
              <a:rPr lang="fa-IR" b="1" dirty="0" smtClean="0">
                <a:cs typeface="Mitra" pitchFamily="2" charset="-78"/>
              </a:rPr>
              <a:t>شهريور </a:t>
            </a:r>
            <a:r>
              <a:rPr lang="fa-IR" b="1" dirty="0" smtClean="0">
                <a:cs typeface="Mitra" pitchFamily="2" charset="-78"/>
              </a:rPr>
              <a:t>1397</a:t>
            </a:r>
            <a:endParaRPr lang="en-US" b="1" dirty="0">
              <a:cs typeface="Mitra" pitchFamily="2" charset="-78"/>
            </a:endParaRPr>
          </a:p>
        </p:txBody>
      </p:sp>
      <p:pic>
        <p:nvPicPr>
          <p:cNvPr id="5" name="Picture 4" descr="arm.tif"/>
          <p:cNvPicPr>
            <a:picLocks noChangeAspect="1"/>
          </p:cNvPicPr>
          <p:nvPr/>
        </p:nvPicPr>
        <p:blipFill>
          <a:blip r:embed="rId3" cstate="print"/>
          <a:stretch>
            <a:fillRect/>
          </a:stretch>
        </p:blipFill>
        <p:spPr>
          <a:xfrm>
            <a:off x="7668344" y="260648"/>
            <a:ext cx="998002" cy="1186107"/>
          </a:xfrm>
          <a:prstGeom prst="rect">
            <a:avLst/>
          </a:prstGeom>
        </p:spPr>
      </p:pic>
      <p:sp>
        <p:nvSpPr>
          <p:cNvPr id="7" name="Subtitle 2"/>
          <p:cNvSpPr txBox="1">
            <a:spLocks/>
          </p:cNvSpPr>
          <p:nvPr/>
        </p:nvSpPr>
        <p:spPr>
          <a:xfrm>
            <a:off x="3347864" y="5309592"/>
            <a:ext cx="2376265" cy="639688"/>
          </a:xfrm>
          <a:prstGeom prst="rect">
            <a:avLst/>
          </a:prstGeom>
          <a:solidFill>
            <a:schemeClr val="tx1"/>
          </a:solidFill>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rtl="1">
              <a:buClr>
                <a:srgbClr val="0BD0D9"/>
              </a:buClr>
            </a:pPr>
            <a:r>
              <a:rPr lang="fa-IR" sz="2400" b="1" dirty="0" smtClean="0">
                <a:solidFill>
                  <a:srgbClr val="00B050"/>
                </a:solidFill>
                <a:cs typeface="Mitra" pitchFamily="2" charset="-78"/>
              </a:rPr>
              <a:t>دکتر آرش قنبريان</a:t>
            </a:r>
          </a:p>
          <a:p>
            <a:pPr algn="ctr" rtl="1">
              <a:buClr>
                <a:srgbClr val="0BD0D9"/>
              </a:buClr>
            </a:pPr>
            <a:endParaRPr lang="en-US" b="1" dirty="0">
              <a:solidFill>
                <a:srgbClr val="00B050"/>
              </a:solidFill>
              <a:cs typeface="Mitra" pitchFamily="2" charset="-78"/>
            </a:endParaRPr>
          </a:p>
        </p:txBody>
      </p:sp>
    </p:spTree>
    <p:extLst>
      <p:ext uri="{BB962C8B-B14F-4D97-AF65-F5344CB8AC3E}">
        <p14:creationId xmlns:p14="http://schemas.microsoft.com/office/powerpoint/2010/main" val="2754946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87" y="188640"/>
            <a:ext cx="8229600" cy="720080"/>
          </a:xfrm>
        </p:spPr>
        <p:txBody>
          <a:bodyPr>
            <a:normAutofit fontScale="90000"/>
          </a:bodyPr>
          <a:lstStyle/>
          <a:p>
            <a:pPr algn="ctr" rtl="1"/>
            <a:r>
              <a:rPr lang="fa-IR" b="1" dirty="0">
                <a:solidFill>
                  <a:srgbClr val="FF0000"/>
                </a:solidFill>
                <a:cs typeface="Zar" panose="00000400000000000000" pitchFamily="2" charset="-78"/>
              </a:rPr>
              <a:t>زمان </a:t>
            </a:r>
            <a:r>
              <a:rPr lang="fa-IR" b="1" dirty="0" smtClean="0">
                <a:solidFill>
                  <a:srgbClr val="FF0000"/>
                </a:solidFill>
                <a:cs typeface="Zar" panose="00000400000000000000" pitchFamily="2" charset="-78"/>
              </a:rPr>
              <a:t>بندي </a:t>
            </a:r>
            <a:r>
              <a:rPr lang="fa-IR" b="1" dirty="0">
                <a:solidFill>
                  <a:srgbClr val="FF0000"/>
                </a:solidFill>
                <a:cs typeface="Zar" panose="00000400000000000000" pitchFamily="2" charset="-78"/>
              </a:rPr>
              <a:t>و بودجه </a:t>
            </a:r>
            <a:r>
              <a:rPr lang="fa-IR" b="1" dirty="0" smtClean="0">
                <a:solidFill>
                  <a:srgbClr val="FF0000"/>
                </a:solidFill>
                <a:cs typeface="Zar" panose="00000400000000000000" pitchFamily="2" charset="-78"/>
              </a:rPr>
              <a:t>بندي</a:t>
            </a:r>
            <a:endParaRPr lang="en-US" b="1" dirty="0">
              <a:solidFill>
                <a:srgbClr val="FF0000"/>
              </a:solidFill>
              <a:cs typeface="Zar" panose="00000400000000000000" pitchFamily="2" charset="-78"/>
            </a:endParaRPr>
          </a:p>
        </p:txBody>
      </p:sp>
      <p:sp>
        <p:nvSpPr>
          <p:cNvPr id="4" name="Footer Placeholder 3"/>
          <p:cNvSpPr>
            <a:spLocks noGrp="1"/>
          </p:cNvSpPr>
          <p:nvPr>
            <p:ph type="ftr" sz="quarter" idx="11"/>
          </p:nvPr>
        </p:nvSpPr>
        <p:spPr/>
        <p:txBody>
          <a:bodyPr/>
          <a:lstStyle/>
          <a:p>
            <a:r>
              <a:rPr lang="fa-IR" dirty="0" smtClean="0"/>
              <a:t>کارگاه روش تحقيق،پژوهشکده غدد،شهريور 96-دکتر آرش قنبريان</a:t>
            </a:r>
            <a:endParaRPr lang="en-US" dirty="0"/>
          </a:p>
        </p:txBody>
      </p:sp>
      <p:sp>
        <p:nvSpPr>
          <p:cNvPr id="5" name="Slide Number Placeholder 4"/>
          <p:cNvSpPr>
            <a:spLocks noGrp="1"/>
          </p:cNvSpPr>
          <p:nvPr>
            <p:ph type="sldNum" sz="quarter" idx="12"/>
          </p:nvPr>
        </p:nvSpPr>
        <p:spPr/>
        <p:txBody>
          <a:bodyPr/>
          <a:lstStyle/>
          <a:p>
            <a:fld id="{C18AF7E9-5F85-4EBF-B4B3-3686E00CFE2F}" type="slidenum">
              <a:rPr lang="en-US" smtClean="0"/>
              <a:pPr/>
              <a:t>83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36712"/>
            <a:ext cx="4286250" cy="27813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2924944"/>
            <a:ext cx="4762500" cy="35718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1196752"/>
            <a:ext cx="5419725" cy="2971800"/>
          </a:xfrm>
          <a:prstGeom prst="rect">
            <a:avLst/>
          </a:prstGeom>
        </p:spPr>
      </p:pic>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195736" y="1556792"/>
            <a:ext cx="6579648" cy="4389437"/>
          </a:xfrm>
        </p:spPr>
      </p:pic>
    </p:spTree>
    <p:extLst>
      <p:ext uri="{BB962C8B-B14F-4D97-AF65-F5344CB8AC3E}">
        <p14:creationId xmlns:p14="http://schemas.microsoft.com/office/powerpoint/2010/main" val="26414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4000" b="1" dirty="0">
                <a:solidFill>
                  <a:srgbClr val="FF0000"/>
                </a:solidFill>
                <a:cs typeface="B Zar" panose="00000400000000000000" pitchFamily="2" charset="-78"/>
              </a:rPr>
              <a:t>جدول زمان بندي مراحل اجراي طرح</a:t>
            </a:r>
            <a:endParaRPr lang="en-US" sz="4000" b="1" dirty="0">
              <a:solidFill>
                <a:srgbClr val="FF0000"/>
              </a:solidFill>
              <a:cs typeface="B Za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082846"/>
              </p:ext>
            </p:extLst>
          </p:nvPr>
        </p:nvGraphicFramePr>
        <p:xfrm>
          <a:off x="455574" y="2332521"/>
          <a:ext cx="8232851" cy="3594720"/>
        </p:xfrm>
        <a:graphic>
          <a:graphicData uri="http://schemas.openxmlformats.org/drawingml/2006/table">
            <a:tbl>
              <a:tblPr rtl="1">
                <a:tableStyleId>{5C22544A-7EE6-4342-B048-85BDC9FD1C3A}</a:tableStyleId>
              </a:tblPr>
              <a:tblGrid>
                <a:gridCol w="288874"/>
                <a:gridCol w="1810169"/>
                <a:gridCol w="43054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57165"/>
                <a:gridCol w="161593"/>
                <a:gridCol w="40895"/>
              </a:tblGrid>
              <a:tr h="132816">
                <a:tc gridSpan="3">
                  <a:txBody>
                    <a:bodyPr/>
                    <a:lstStyle/>
                    <a:p>
                      <a:pPr algn="r" rtl="1">
                        <a:spcAft>
                          <a:spcPts val="0"/>
                        </a:spcAft>
                      </a:pPr>
                      <a:r>
                        <a:rPr lang="ar-SA" sz="900" dirty="0">
                          <a:effectLst/>
                          <a:cs typeface="B Mitra" panose="00000400000000000000" pitchFamily="2" charset="-78"/>
                        </a:rPr>
                        <a:t> </a:t>
                      </a:r>
                      <a:endParaRPr lang="en-US" sz="900" dirty="0">
                        <a:effectLst/>
                        <a:latin typeface="Times New Roman"/>
                        <a:ea typeface="Times New Roman"/>
                        <a:cs typeface="B Mitra" panose="00000400000000000000" pitchFamily="2" charset="-78"/>
                      </a:endParaRPr>
                    </a:p>
                  </a:txBody>
                  <a:tcPr marL="15495" marR="15495" marT="0" marB="0"/>
                </a:tc>
                <a:tc hMerge="1">
                  <a:txBody>
                    <a:bodyPr/>
                    <a:lstStyle/>
                    <a:p>
                      <a:endParaRPr lang="en-US"/>
                    </a:p>
                  </a:txBody>
                  <a:tcPr/>
                </a:tc>
                <a:tc hMerge="1">
                  <a:txBody>
                    <a:bodyPr/>
                    <a:lstStyle/>
                    <a:p>
                      <a:endParaRPr lang="en-US"/>
                    </a:p>
                  </a:txBody>
                  <a:tcPr/>
                </a:tc>
                <a:tc gridSpan="37">
                  <a:txBody>
                    <a:bodyPr/>
                    <a:lstStyle/>
                    <a:p>
                      <a:pPr algn="ctr" rtl="1">
                        <a:spcAft>
                          <a:spcPts val="0"/>
                        </a:spcAft>
                      </a:pPr>
                      <a:r>
                        <a:rPr lang="ar-SA" sz="900">
                          <a:effectLst/>
                          <a:cs typeface="B Mitra" panose="00000400000000000000" pitchFamily="2" charset="-78"/>
                        </a:rPr>
                        <a:t>زمان اجرا به ماه</a:t>
                      </a:r>
                      <a:endParaRPr lang="en-US" sz="900">
                        <a:effectLst/>
                        <a:latin typeface="Times New Roman"/>
                        <a:ea typeface="Times New Roman"/>
                        <a:cs typeface="B Mitra" panose="00000400000000000000" pitchFamily="2" charset="-78"/>
                      </a:endParaRPr>
                    </a:p>
                  </a:txBody>
                  <a:tcPr marL="15495" marR="1549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816">
                <a:tc>
                  <a:txBody>
                    <a:bodyPr/>
                    <a:lstStyle/>
                    <a:p>
                      <a:pPr algn="ctr" rtl="1">
                        <a:spcAft>
                          <a:spcPts val="0"/>
                        </a:spcAft>
                      </a:pPr>
                      <a:r>
                        <a:rPr lang="ar-SA" sz="900">
                          <a:effectLst/>
                          <a:cs typeface="B Mitra" panose="00000400000000000000" pitchFamily="2" charset="-78"/>
                        </a:rPr>
                        <a:t>رديف</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ctr" rtl="1">
                        <a:spcAft>
                          <a:spcPts val="0"/>
                        </a:spcAft>
                      </a:pPr>
                      <a:r>
                        <a:rPr lang="ar-SA" sz="900">
                          <a:effectLst/>
                          <a:cs typeface="B Mitra" panose="00000400000000000000" pitchFamily="2" charset="-78"/>
                        </a:rPr>
                        <a:t>فعاليتهاي اجرائي</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ctr" rtl="1">
                        <a:spcAft>
                          <a:spcPts val="0"/>
                        </a:spcAft>
                      </a:pPr>
                      <a:r>
                        <a:rPr lang="ar-SA" sz="900">
                          <a:effectLst/>
                          <a:cs typeface="B Mitra" panose="00000400000000000000" pitchFamily="2" charset="-78"/>
                        </a:rPr>
                        <a:t>زمان كل</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4</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5</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6</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7</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8</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9</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10</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11</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12</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13</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14</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15</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16</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17</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18</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19</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20</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21</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22</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23</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24</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25</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26</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27</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28</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29</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30</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31</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32</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33</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34</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35</a:t>
                      </a:r>
                      <a:endParaRPr lang="en-US" sz="900">
                        <a:effectLst/>
                        <a:latin typeface="Times New Roman"/>
                        <a:ea typeface="Times New Roman"/>
                        <a:cs typeface="B Mitra" panose="00000400000000000000" pitchFamily="2" charset="-78"/>
                      </a:endParaRPr>
                    </a:p>
                  </a:txBody>
                  <a:tcPr marL="15495" marR="15495" marT="0" marB="0"/>
                </a:tc>
                <a:tc>
                  <a:txBody>
                    <a:bodyPr/>
                    <a:lstStyle/>
                    <a:p>
                      <a:pPr marR="36195" algn="l" rtl="1">
                        <a:spcAft>
                          <a:spcPts val="0"/>
                        </a:spcAft>
                      </a:pPr>
                      <a:r>
                        <a:rPr lang="fa-IR" sz="600">
                          <a:effectLst/>
                          <a:cs typeface="B Mitra" panose="00000400000000000000" pitchFamily="2" charset="-78"/>
                        </a:rPr>
                        <a:t>36</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dirty="0">
                          <a:effectLst/>
                          <a:cs typeface="B Mitra" panose="00000400000000000000" pitchFamily="2" charset="-78"/>
                        </a:rPr>
                        <a:t> </a:t>
                      </a:r>
                      <a:endParaRPr lang="en-US" sz="900" dirty="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0" marR="0" marT="0" marB="0" anchor="ctr"/>
                </a:tc>
              </a:tr>
              <a:tr h="332040">
                <a:tc>
                  <a:txBody>
                    <a:bodyPr/>
                    <a:lstStyle/>
                    <a:p>
                      <a:pPr marL="342900" marR="228600" lvl="0" indent="-342900" algn="r" rtl="1">
                        <a:spcAft>
                          <a:spcPts val="0"/>
                        </a:spcAft>
                        <a:buFont typeface="+mj-lt"/>
                        <a:buAutoNum type="arabicPeriod"/>
                        <a:tabLst>
                          <a:tab pos="411480" algn="l"/>
                        </a:tabLs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ar-SA" sz="900">
                          <a:effectLst/>
                          <a:cs typeface="B Mitra" panose="00000400000000000000" pitchFamily="2" charset="-78"/>
                        </a:rPr>
                        <a:t> </a:t>
                      </a:r>
                      <a:endParaRPr lang="en-US" sz="900">
                        <a:effectLst/>
                        <a:latin typeface="Times New Roman"/>
                        <a:ea typeface="Times New Roman"/>
                        <a:cs typeface="B Mitra" panose="00000400000000000000" pitchFamily="2" charset="-78"/>
                      </a:endParaRPr>
                    </a:p>
                  </a:txBody>
                  <a:tcPr marL="15495" marR="15495" marT="0" marB="0"/>
                </a:tc>
                <a:tc>
                  <a:txBody>
                    <a:bodyPr/>
                    <a:lstStyle/>
                    <a:p>
                      <a:pPr algn="r" rtl="1">
                        <a:spcAft>
                          <a:spcPts val="0"/>
                        </a:spcAft>
                      </a:pPr>
                      <a:r>
                        <a:rPr lang="en-US" sz="900" dirty="0">
                          <a:effectLst/>
                          <a:cs typeface="B Mitra" panose="00000400000000000000" pitchFamily="2" charset="-78"/>
                        </a:rPr>
                        <a:t> </a:t>
                      </a:r>
                      <a:endParaRPr lang="en-US" sz="900" dirty="0">
                        <a:effectLst/>
                        <a:latin typeface="Times New Roman"/>
                        <a:ea typeface="Times New Roman"/>
                        <a:cs typeface="B Mitra" panose="00000400000000000000" pitchFamily="2" charset="-78"/>
                      </a:endParaRPr>
                    </a:p>
                  </a:txBody>
                  <a:tcPr marL="0" marR="0" marT="0" marB="0" anchor="ctr"/>
                </a:tc>
              </a:tr>
            </a:tbl>
          </a:graphicData>
        </a:graphic>
      </p:graphicFrame>
      <p:sp>
        <p:nvSpPr>
          <p:cNvPr id="5" name="Slide Number Placeholder 4"/>
          <p:cNvSpPr>
            <a:spLocks noGrp="1"/>
          </p:cNvSpPr>
          <p:nvPr>
            <p:ph type="sldNum" sz="quarter" idx="12"/>
          </p:nvPr>
        </p:nvSpPr>
        <p:spPr/>
        <p:txBody>
          <a:bodyPr/>
          <a:lstStyle/>
          <a:p>
            <a:fld id="{C18AF7E9-5F85-4EBF-B4B3-3686E00CFE2F}" type="slidenum">
              <a:rPr lang="en-US" smtClean="0"/>
              <a:pPr/>
              <a:t>84</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3399776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279" y="1124744"/>
            <a:ext cx="8229600" cy="4389120"/>
          </a:xfrm>
        </p:spPr>
        <p:txBody>
          <a:bodyPr/>
          <a:lstStyle/>
          <a:p>
            <a:pPr algn="r" rtl="1"/>
            <a:r>
              <a:rPr lang="fa-IR" dirty="0" smtClean="0">
                <a:cs typeface="B Mitra" panose="00000400000000000000" pitchFamily="2" charset="-78"/>
              </a:rPr>
              <a:t>مطالعه راهنما در تعيين رمان بسيار کمک کننده است.</a:t>
            </a:r>
          </a:p>
          <a:p>
            <a:pPr algn="r" rtl="1"/>
            <a:r>
              <a:rPr lang="fa-IR" dirty="0" smtClean="0">
                <a:cs typeface="B Mitra" panose="00000400000000000000" pitchFamily="2" charset="-78"/>
              </a:rPr>
              <a:t>ليست دقيقي از تمامي مراحل انجام کار آورده شود.</a:t>
            </a:r>
          </a:p>
          <a:p>
            <a:pPr algn="r" rtl="1"/>
            <a:r>
              <a:rPr lang="fa-IR" dirty="0" smtClean="0">
                <a:cs typeface="B Mitra" panose="00000400000000000000" pitchFamily="2" charset="-78"/>
              </a:rPr>
              <a:t>ليست به ترتيب زماني چيدمان شود.</a:t>
            </a:r>
          </a:p>
          <a:p>
            <a:pPr algn="r" rtl="1"/>
            <a:r>
              <a:rPr lang="fa-IR" dirty="0" smtClean="0">
                <a:cs typeface="B Mitra" panose="00000400000000000000" pitchFamily="2" charset="-78"/>
              </a:rPr>
              <a:t>براي هر مرحله رمان دقيق پيش بيني شود.</a:t>
            </a:r>
          </a:p>
          <a:p>
            <a:pPr algn="r" rtl="1"/>
            <a:r>
              <a:rPr lang="fa-IR" dirty="0" smtClean="0">
                <a:cs typeface="B Mitra" panose="00000400000000000000" pitchFamily="2" charset="-78"/>
              </a:rPr>
              <a:t>مبدا زماني از تاريخ تخصيص اعتبار و اخذ بودجه است.</a:t>
            </a:r>
          </a:p>
          <a:p>
            <a:pPr algn="r" rtl="1"/>
            <a:r>
              <a:rPr lang="fa-IR" dirty="0" smtClean="0">
                <a:cs typeface="B Mitra" panose="00000400000000000000" pitchFamily="2" charset="-78"/>
              </a:rPr>
              <a:t>براي مراحلي که پيش بيني زمان آن مشروط به شرايط خاص است حتما حاشيه اطمينان در نظر گرفته شود.</a:t>
            </a:r>
          </a:p>
          <a:p>
            <a:pPr algn="r" rtl="1"/>
            <a:r>
              <a:rPr lang="fa-IR" dirty="0" smtClean="0">
                <a:cs typeface="B Mitra" panose="00000400000000000000" pitchFamily="2" charset="-78"/>
              </a:rPr>
              <a:t>در طرح هاي طولاني مدت (مانند مطالعات همگروهي)، زماني براي بررسي و آناليز مقدماتي در نظر گرفته شود.</a:t>
            </a:r>
            <a:endParaRPr lang="en-US"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85</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FF0000"/>
                </a:solidFill>
                <a:cs typeface="B Zar" panose="00000400000000000000" pitchFamily="2" charset="-78"/>
              </a:rPr>
              <a:t>گانت چارت</a:t>
            </a:r>
            <a:endParaRPr lang="en-US" b="1" dirty="0">
              <a:solidFill>
                <a:srgbClr val="FF0000"/>
              </a:solidFill>
              <a:cs typeface="B Zar" panose="000004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420888"/>
            <a:ext cx="7985937" cy="3163979"/>
          </a:xfrm>
        </p:spPr>
      </p:pic>
      <p:sp>
        <p:nvSpPr>
          <p:cNvPr id="5" name="Slide Number Placeholder 4"/>
          <p:cNvSpPr>
            <a:spLocks noGrp="1"/>
          </p:cNvSpPr>
          <p:nvPr>
            <p:ph type="sldNum" sz="quarter" idx="12"/>
          </p:nvPr>
        </p:nvSpPr>
        <p:spPr/>
        <p:txBody>
          <a:bodyPr/>
          <a:lstStyle/>
          <a:p>
            <a:fld id="{C18AF7E9-5F85-4EBF-B4B3-3686E00CFE2F}" type="slidenum">
              <a:rPr lang="en-US" smtClean="0"/>
              <a:pPr/>
              <a:t>86</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2763116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472"/>
            <a:ext cx="8229600" cy="578328"/>
          </a:xfrm>
        </p:spPr>
        <p:txBody>
          <a:bodyPr>
            <a:noAutofit/>
          </a:bodyPr>
          <a:lstStyle/>
          <a:p>
            <a:pPr algn="r" rtl="1"/>
            <a:r>
              <a:rPr lang="ar-SA" sz="2000" b="1" dirty="0">
                <a:solidFill>
                  <a:srgbClr val="FF0000"/>
                </a:solidFill>
                <a:latin typeface="Zar"/>
                <a:cs typeface="B Zar" panose="00000400000000000000" pitchFamily="2" charset="-78"/>
              </a:rPr>
              <a:t>هزينه كارمندي (پرسنلي) باذكر مشخصات كامل و ميزان اشتغال هرفرد و حق الزحمه آنها </a:t>
            </a:r>
            <a:endParaRPr lang="en-US" sz="2000" b="1" dirty="0">
              <a:solidFill>
                <a:srgbClr val="FF0000"/>
              </a:solidFill>
              <a:latin typeface="Zar"/>
              <a:cs typeface="B Za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846030"/>
              </p:ext>
            </p:extLst>
          </p:nvPr>
        </p:nvGraphicFramePr>
        <p:xfrm>
          <a:off x="683568" y="2564904"/>
          <a:ext cx="7776864" cy="3212475"/>
        </p:xfrm>
        <a:graphic>
          <a:graphicData uri="http://schemas.openxmlformats.org/drawingml/2006/table">
            <a:tbl>
              <a:tblPr rtl="1">
                <a:tableStyleId>{5C22544A-7EE6-4342-B048-85BDC9FD1C3A}</a:tableStyleId>
              </a:tblPr>
              <a:tblGrid>
                <a:gridCol w="381091"/>
                <a:gridCol w="2566637"/>
                <a:gridCol w="969740"/>
                <a:gridCol w="1206221"/>
                <a:gridCol w="1326162"/>
                <a:gridCol w="1327013"/>
              </a:tblGrid>
              <a:tr h="652155">
                <a:tc>
                  <a:txBody>
                    <a:bodyPr/>
                    <a:lstStyle/>
                    <a:p>
                      <a:pPr marL="71755" marR="71755" algn="r" rtl="1">
                        <a:spcAft>
                          <a:spcPts val="0"/>
                        </a:spcAft>
                        <a:tabLst>
                          <a:tab pos="413385" algn="l"/>
                        </a:tabLst>
                      </a:pPr>
                      <a:r>
                        <a:rPr lang="ar-SA" sz="1100" dirty="0">
                          <a:effectLst/>
                          <a:latin typeface="Mitra"/>
                          <a:cs typeface="B Mitra" panose="00000400000000000000" pitchFamily="2" charset="-78"/>
                        </a:rPr>
                        <a:t>رديف</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vert="vert"/>
                </a:tc>
                <a:tc>
                  <a:txBody>
                    <a:bodyPr/>
                    <a:lstStyle/>
                    <a:p>
                      <a:pPr algn="r" rtl="1">
                        <a:spcAft>
                          <a:spcPts val="0"/>
                        </a:spcAft>
                        <a:tabLst>
                          <a:tab pos="413385" algn="l"/>
                        </a:tabLst>
                      </a:pPr>
                      <a:r>
                        <a:rPr lang="ar-SA" sz="1100">
                          <a:effectLst/>
                          <a:latin typeface="Mitra"/>
                          <a:cs typeface="B Mitra" panose="00000400000000000000" pitchFamily="2" charset="-78"/>
                        </a:rPr>
                        <a:t>نوع فعاليت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dirty="0">
                          <a:effectLst/>
                          <a:latin typeface="Mitra"/>
                          <a:cs typeface="B Mitra" panose="00000400000000000000" pitchFamily="2" charset="-78"/>
                        </a:rPr>
                        <a:t>تخصص</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dirty="0">
                          <a:effectLst/>
                          <a:latin typeface="Mitra"/>
                          <a:cs typeface="B Mitra" panose="00000400000000000000" pitchFamily="2" charset="-78"/>
                        </a:rPr>
                        <a:t>نفر/ساعت مورد نياز</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dirty="0">
                          <a:effectLst/>
                          <a:latin typeface="Mitra"/>
                          <a:cs typeface="B Mitra" panose="00000400000000000000" pitchFamily="2" charset="-78"/>
                        </a:rPr>
                        <a:t>حق الزحمه </a:t>
                      </a:r>
                      <a:r>
                        <a:rPr lang="ar-SA" sz="1100" dirty="0" smtClean="0">
                          <a:effectLst/>
                          <a:latin typeface="Mitra"/>
                          <a:cs typeface="B Mitra" panose="00000400000000000000" pitchFamily="2" charset="-78"/>
                        </a:rPr>
                        <a:t>ساعتي</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dirty="0">
                          <a:effectLst/>
                          <a:latin typeface="Mitra"/>
                          <a:cs typeface="B Mitra" panose="00000400000000000000" pitchFamily="2" charset="-78"/>
                        </a:rPr>
                        <a:t>جمع كل</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1</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2</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3</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4</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5</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r h="406011">
                <a:tc>
                  <a:txBody>
                    <a:bodyPr/>
                    <a:lstStyle/>
                    <a:p>
                      <a:pPr marR="228600" algn="ctr" rtl="1">
                        <a:spcAft>
                          <a:spcPts val="0"/>
                        </a:spcAft>
                      </a:pPr>
                      <a:r>
                        <a:rPr lang="fa-IR" sz="1400">
                          <a:effectLst/>
                          <a:latin typeface="Mitra"/>
                          <a:cs typeface="B Mitra" panose="00000400000000000000" pitchFamily="2" charset="-78"/>
                        </a:rPr>
                        <a:t>6</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cs typeface="B Mitra" panose="00000400000000000000" pitchFamily="2" charset="-78"/>
                      </a:endParaRPr>
                    </a:p>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latin typeface="Mitra"/>
                          <a:cs typeface="B Mitra" panose="00000400000000000000" pitchFamily="2" charset="-78"/>
                        </a:rPr>
                        <a:t> </a:t>
                      </a:r>
                      <a:endParaRPr lang="en-US" sz="1400">
                        <a:effectLst/>
                        <a:latin typeface="Mitra"/>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dirty="0">
                          <a:effectLst/>
                          <a:latin typeface="Mitra"/>
                          <a:cs typeface="B Mitra" panose="00000400000000000000" pitchFamily="2" charset="-78"/>
                        </a:rPr>
                        <a:t> </a:t>
                      </a:r>
                      <a:endParaRPr lang="en-US" sz="1400" dirty="0">
                        <a:effectLst/>
                        <a:latin typeface="Mitra"/>
                        <a:ea typeface="Times New Roman" panose="02020603050405020304" pitchFamily="18" charset="0"/>
                        <a:cs typeface="B Mitra" panose="00000400000000000000" pitchFamily="2" charset="-78"/>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18AF7E9-5F85-4EBF-B4B3-3686E00CFE2F}" type="slidenum">
              <a:rPr lang="en-US" smtClean="0"/>
              <a:pPr/>
              <a:t>87</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ar-SA" sz="2000" b="1" dirty="0">
                <a:solidFill>
                  <a:srgbClr val="FF0000"/>
                </a:solidFill>
                <a:latin typeface="Zar"/>
                <a:cs typeface="B Zar" panose="00000400000000000000" pitchFamily="2" charset="-78"/>
              </a:rPr>
              <a:t>هزينه آزمايشها وخدمات تخصصي كه توسط دانشگاه ويا ديگر موسسات صورت مي گيرد</a:t>
            </a:r>
            <a:endParaRPr lang="fa-IR" sz="2000" b="1" dirty="0">
              <a:solidFill>
                <a:srgbClr val="FF0000"/>
              </a:solidFill>
              <a:latin typeface="Zar"/>
              <a:cs typeface="B Za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6086820"/>
              </p:ext>
            </p:extLst>
          </p:nvPr>
        </p:nvGraphicFramePr>
        <p:xfrm>
          <a:off x="323529" y="2492895"/>
          <a:ext cx="8363271" cy="3252426"/>
        </p:xfrm>
        <a:graphic>
          <a:graphicData uri="http://schemas.openxmlformats.org/drawingml/2006/table">
            <a:tbl>
              <a:tblPr rtl="1">
                <a:tableStyleId>{5C22544A-7EE6-4342-B048-85BDC9FD1C3A}</a:tableStyleId>
              </a:tblPr>
              <a:tblGrid>
                <a:gridCol w="2488688"/>
                <a:gridCol w="1483626"/>
                <a:gridCol w="1255929"/>
                <a:gridCol w="1693746"/>
                <a:gridCol w="1441282"/>
              </a:tblGrid>
              <a:tr h="216828">
                <a:tc>
                  <a:txBody>
                    <a:bodyPr/>
                    <a:lstStyle/>
                    <a:p>
                      <a:pPr algn="r" rtl="1">
                        <a:spcAft>
                          <a:spcPts val="0"/>
                        </a:spcAft>
                        <a:tabLst>
                          <a:tab pos="413385" algn="l"/>
                        </a:tabLst>
                      </a:pPr>
                      <a:r>
                        <a:rPr lang="ar-SA" sz="1100" dirty="0">
                          <a:effectLst/>
                          <a:cs typeface="B Mitra" panose="00000400000000000000" pitchFamily="2" charset="-78"/>
                        </a:rPr>
                        <a:t>موضوع آزمايش يا خدمات تخصصي </a:t>
                      </a:r>
                      <a:endParaRPr lang="en-US" sz="1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a:effectLst/>
                          <a:cs typeface="B Mitra" panose="00000400000000000000" pitchFamily="2" charset="-78"/>
                        </a:rPr>
                        <a:t>مركزسرويس دهنده</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a:effectLst/>
                          <a:cs typeface="B Mitra" panose="00000400000000000000" pitchFamily="2" charset="-78"/>
                        </a:rPr>
                        <a:t>تعداد كل دفعات آزمايش</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a:effectLst/>
                          <a:cs typeface="B Mitra" panose="00000400000000000000" pitchFamily="2" charset="-78"/>
                        </a:rPr>
                        <a:t>هزينه براي هر دفعه آزمايش</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100">
                          <a:effectLst/>
                          <a:cs typeface="B Mitra" panose="00000400000000000000" pitchFamily="2" charset="-78"/>
                        </a:rPr>
                        <a:t>جمع ( ريال )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51927">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cs typeface="B Mitra" panose="00000400000000000000" pitchFamily="2" charset="-78"/>
                      </a:endParaRPr>
                    </a:p>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51927">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cs typeface="B Mitra" panose="00000400000000000000" pitchFamily="2" charset="-78"/>
                      </a:endParaRPr>
                    </a:p>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51927">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cs typeface="B Mitra" panose="00000400000000000000" pitchFamily="2" charset="-78"/>
                      </a:endParaRPr>
                    </a:p>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51927">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cs typeface="B Mitra" panose="00000400000000000000" pitchFamily="2" charset="-78"/>
                      </a:endParaRPr>
                    </a:p>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51927">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cs typeface="B Mitra" panose="00000400000000000000" pitchFamily="2" charset="-78"/>
                      </a:endParaRPr>
                    </a:p>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4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75963">
                <a:tc gridSpan="5">
                  <a:txBody>
                    <a:bodyPr/>
                    <a:lstStyle/>
                    <a:p>
                      <a:pPr algn="r" rtl="1">
                        <a:spcAft>
                          <a:spcPts val="0"/>
                        </a:spcAft>
                        <a:tabLst>
                          <a:tab pos="413385" algn="l"/>
                        </a:tabLst>
                      </a:pPr>
                      <a:r>
                        <a:rPr lang="ar-SA" sz="1400" dirty="0">
                          <a:effectLst/>
                          <a:cs typeface="B Mitra" panose="00000400000000000000" pitchFamily="2" charset="-78"/>
                        </a:rPr>
                        <a:t>جمع هزينه هاي آزمايشها </a:t>
                      </a:r>
                      <a:endParaRPr lang="en-US" sz="1400" b="1" dirty="0">
                        <a:effectLst/>
                        <a:latin typeface="Times New Roman" panose="02020603050405020304" pitchFamily="18" charset="0"/>
                        <a:cs typeface="B Mitra" panose="00000400000000000000"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
        <p:nvSpPr>
          <p:cNvPr id="5" name="Slide Number Placeholder 4"/>
          <p:cNvSpPr>
            <a:spLocks noGrp="1"/>
          </p:cNvSpPr>
          <p:nvPr>
            <p:ph type="sldNum" sz="quarter" idx="12"/>
          </p:nvPr>
        </p:nvSpPr>
        <p:spPr/>
        <p:txBody>
          <a:bodyPr/>
          <a:lstStyle/>
          <a:p>
            <a:fld id="{C18AF7E9-5F85-4EBF-B4B3-3686E00CFE2F}" type="slidenum">
              <a:rPr lang="en-US" smtClean="0"/>
              <a:pPr/>
              <a:t>88</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15427647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ar-SA" sz="2000" b="1" dirty="0">
                <a:solidFill>
                  <a:srgbClr val="FF0000"/>
                </a:solidFill>
                <a:latin typeface="Zar"/>
                <a:cs typeface="B Zar" panose="00000400000000000000" pitchFamily="2" charset="-78"/>
              </a:rPr>
              <a:t>فهرست وسايل و موادي كه بايد از اعتبار اين طرح از داخل  يا خارج كشور خريداري شود</a:t>
            </a:r>
            <a:endParaRPr lang="fa-IR" sz="2000" b="1" dirty="0">
              <a:solidFill>
                <a:srgbClr val="FF0000"/>
              </a:solidFill>
              <a:latin typeface="Zar"/>
              <a:cs typeface="B Za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2456648"/>
              </p:ext>
            </p:extLst>
          </p:nvPr>
        </p:nvGraphicFramePr>
        <p:xfrm>
          <a:off x="1294765" y="2204864"/>
          <a:ext cx="6630035" cy="1920240"/>
        </p:xfrm>
        <a:graphic>
          <a:graphicData uri="http://schemas.openxmlformats.org/drawingml/2006/table">
            <a:tbl>
              <a:tblPr rtl="1">
                <a:tableStyleId>{5C22544A-7EE6-4342-B048-85BDC9FD1C3A}</a:tableStyleId>
              </a:tblPr>
              <a:tblGrid>
                <a:gridCol w="1419860"/>
                <a:gridCol w="723900"/>
                <a:gridCol w="989965"/>
                <a:gridCol w="1063625"/>
                <a:gridCol w="361950"/>
                <a:gridCol w="900430"/>
                <a:gridCol w="1170305"/>
              </a:tblGrid>
              <a:tr h="0">
                <a:tc>
                  <a:txBody>
                    <a:bodyPr/>
                    <a:lstStyle/>
                    <a:p>
                      <a:pPr algn="ctr" rtl="1">
                        <a:spcAft>
                          <a:spcPts val="0"/>
                        </a:spcAft>
                        <a:tabLst>
                          <a:tab pos="413385" algn="l"/>
                        </a:tabLst>
                      </a:pPr>
                      <a:r>
                        <a:rPr lang="ar-SA" sz="800" dirty="0">
                          <a:effectLst/>
                          <a:cs typeface="B Mitra" panose="00000400000000000000" pitchFamily="2" charset="-78"/>
                        </a:rPr>
                        <a:t>نام دستگاه</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كشورسازنده</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شركت سازنده</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0">
                        <a:spcAft>
                          <a:spcPts val="0"/>
                        </a:spcAft>
                        <a:tabLst>
                          <a:tab pos="413385" algn="l"/>
                        </a:tabLst>
                      </a:pPr>
                      <a:r>
                        <a:rPr lang="ar-SA" sz="800">
                          <a:effectLst/>
                          <a:cs typeface="B Mitra" panose="00000400000000000000" pitchFamily="2" charset="-78"/>
                        </a:rPr>
                        <a:t>شركت فروشنده ايراني</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تعداد لازم</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قيمت واحد</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قيمت كل</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dirty="0">
                          <a:effectLst/>
                          <a:cs typeface="B Mitra" panose="00000400000000000000" pitchFamily="2" charset="-78"/>
                        </a:rPr>
                        <a:t> </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dirty="0">
                          <a:effectLst/>
                          <a:cs typeface="B Mitra" panose="00000400000000000000" pitchFamily="2" charset="-78"/>
                        </a:rPr>
                        <a:t> </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18AF7E9-5F85-4EBF-B4B3-3686E00CFE2F}" type="slidenum">
              <a:rPr lang="en-US" smtClean="0"/>
              <a:pPr/>
              <a:t>89</a:t>
            </a:fld>
            <a:endParaRPr lang="en-US"/>
          </a:p>
        </p:txBody>
      </p:sp>
      <p:sp>
        <p:nvSpPr>
          <p:cNvPr id="7" name="Rectangle 6"/>
          <p:cNvSpPr/>
          <p:nvPr/>
        </p:nvSpPr>
        <p:spPr>
          <a:xfrm>
            <a:off x="6948264" y="1844824"/>
            <a:ext cx="1332416" cy="369332"/>
          </a:xfrm>
          <a:prstGeom prst="rect">
            <a:avLst/>
          </a:prstGeom>
        </p:spPr>
        <p:txBody>
          <a:bodyPr wrap="none">
            <a:spAutoFit/>
          </a:bodyPr>
          <a:lstStyle/>
          <a:p>
            <a:r>
              <a:rPr lang="ar-SA" dirty="0">
                <a:solidFill>
                  <a:srgbClr val="800080"/>
                </a:solidFill>
                <a:latin typeface="Times New Roman" panose="02020603050405020304" pitchFamily="18" charset="0"/>
                <a:ea typeface="Times New Roman" panose="02020603050405020304" pitchFamily="18" charset="0"/>
                <a:cs typeface="B Mitra" panose="00000400000000000000" pitchFamily="2" charset="-78"/>
              </a:rPr>
              <a:t>وسايل غيرمصرفي</a:t>
            </a:r>
            <a:endParaRPr lang="fa-IR" dirty="0">
              <a:cs typeface="B Mitra"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719843863"/>
              </p:ext>
            </p:extLst>
          </p:nvPr>
        </p:nvGraphicFramePr>
        <p:xfrm>
          <a:off x="1403648" y="4509120"/>
          <a:ext cx="6692265" cy="1920240"/>
        </p:xfrm>
        <a:graphic>
          <a:graphicData uri="http://schemas.openxmlformats.org/drawingml/2006/table">
            <a:tbl>
              <a:tblPr rtl="1">
                <a:tableStyleId>{5C22544A-7EE6-4342-B048-85BDC9FD1C3A}</a:tableStyleId>
              </a:tblPr>
              <a:tblGrid>
                <a:gridCol w="1504315"/>
                <a:gridCol w="723900"/>
                <a:gridCol w="989965"/>
                <a:gridCol w="989965"/>
                <a:gridCol w="398780"/>
                <a:gridCol w="914400"/>
                <a:gridCol w="1170940"/>
              </a:tblGrid>
              <a:tr h="0">
                <a:tc>
                  <a:txBody>
                    <a:bodyPr/>
                    <a:lstStyle/>
                    <a:p>
                      <a:pPr algn="ctr" rtl="1">
                        <a:spcAft>
                          <a:spcPts val="0"/>
                        </a:spcAft>
                        <a:tabLst>
                          <a:tab pos="413385" algn="l"/>
                        </a:tabLst>
                      </a:pPr>
                      <a:r>
                        <a:rPr lang="ar-SA" sz="800" dirty="0">
                          <a:effectLst/>
                          <a:cs typeface="B Mitra" panose="00000400000000000000" pitchFamily="2" charset="-78"/>
                        </a:rPr>
                        <a:t>نام ماده</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dirty="0">
                          <a:effectLst/>
                          <a:cs typeface="B Mitra" panose="00000400000000000000" pitchFamily="2" charset="-78"/>
                        </a:rPr>
                        <a:t>كشورسازنده</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شركت سازنده</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0">
                        <a:spcAft>
                          <a:spcPts val="0"/>
                        </a:spcAft>
                        <a:tabLst>
                          <a:tab pos="413385" algn="l"/>
                        </a:tabLst>
                      </a:pPr>
                      <a:r>
                        <a:rPr lang="ar-SA" sz="800">
                          <a:effectLst/>
                          <a:cs typeface="B Mitra" panose="00000400000000000000" pitchFamily="2" charset="-78"/>
                        </a:rPr>
                        <a:t>شركت فروشنده ايراني</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تعداديامقدار لازم</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قيمت واحد</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spcAft>
                          <a:spcPts val="0"/>
                        </a:spcAft>
                        <a:tabLst>
                          <a:tab pos="413385" algn="l"/>
                        </a:tabLst>
                      </a:pPr>
                      <a:r>
                        <a:rPr lang="ar-SA" sz="800">
                          <a:effectLst/>
                          <a:cs typeface="B Mitra" panose="00000400000000000000" pitchFamily="2" charset="-78"/>
                        </a:rPr>
                        <a:t>قيمت كل</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cs typeface="B Mitra" panose="00000400000000000000" pitchFamily="2" charset="-78"/>
                      </a:endParaRPr>
                    </a:p>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r" rtl="1">
                        <a:spcAft>
                          <a:spcPts val="0"/>
                        </a:spcAft>
                        <a:tabLst>
                          <a:tab pos="413385" algn="l"/>
                        </a:tabLst>
                      </a:pPr>
                      <a:r>
                        <a:rPr lang="ar-SA" sz="1000" dirty="0">
                          <a:effectLst/>
                          <a:cs typeface="B Mitra" panose="00000400000000000000" pitchFamily="2" charset="-78"/>
                        </a:rPr>
                        <a:t> </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
        <p:nvSpPr>
          <p:cNvPr id="9" name="Rectangle 8"/>
          <p:cNvSpPr/>
          <p:nvPr/>
        </p:nvSpPr>
        <p:spPr>
          <a:xfrm>
            <a:off x="7374809" y="4149080"/>
            <a:ext cx="912429" cy="369332"/>
          </a:xfrm>
          <a:prstGeom prst="rect">
            <a:avLst/>
          </a:prstGeom>
        </p:spPr>
        <p:txBody>
          <a:bodyPr wrap="none">
            <a:spAutoFit/>
          </a:bodyPr>
          <a:lstStyle/>
          <a:p>
            <a:r>
              <a:rPr lang="ar-SA" dirty="0">
                <a:solidFill>
                  <a:srgbClr val="800080"/>
                </a:solidFill>
                <a:latin typeface="Times New Roman" panose="02020603050405020304" pitchFamily="18" charset="0"/>
                <a:ea typeface="Times New Roman" panose="02020603050405020304" pitchFamily="18" charset="0"/>
                <a:cs typeface="B Mitra" panose="00000400000000000000" pitchFamily="2" charset="-78"/>
              </a:rPr>
              <a:t>موادمصرفي</a:t>
            </a:r>
            <a:endParaRPr lang="fa-IR" dirty="0">
              <a:cs typeface="B Mitra" panose="00000400000000000000" pitchFamily="2" charset="-78"/>
            </a:endParaRPr>
          </a:p>
        </p:txBody>
      </p:sp>
      <p:sp>
        <p:nvSpPr>
          <p:cNvPr id="10"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403418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143000"/>
          </a:xfrm>
        </p:spPr>
        <p:txBody>
          <a:bodyPr/>
          <a:lstStyle/>
          <a:p>
            <a:pPr algn="ctr" rtl="1" eaLnBrk="1" hangingPunct="1"/>
            <a:r>
              <a:rPr lang="fa-IR" sz="3600" dirty="0" smtClean="0">
                <a:solidFill>
                  <a:srgbClr val="FF0000"/>
                </a:solidFill>
                <a:cs typeface="B Titr" pitchFamily="2" charset="-78"/>
              </a:rPr>
              <a:t>چرا تحقيق مي کنيم؟</a:t>
            </a:r>
            <a:endParaRPr lang="en-US" sz="3600" dirty="0" smtClean="0">
              <a:solidFill>
                <a:srgbClr val="FF0000"/>
              </a:solidFill>
              <a:cs typeface="B Titr" pitchFamily="2" charset="-78"/>
            </a:endParaRPr>
          </a:p>
        </p:txBody>
      </p:sp>
      <p:sp>
        <p:nvSpPr>
          <p:cNvPr id="10243" name="AutoShape 3"/>
          <p:cNvSpPr>
            <a:spLocks noChangeArrowheads="1"/>
          </p:cNvSpPr>
          <p:nvPr/>
        </p:nvSpPr>
        <p:spPr bwMode="auto">
          <a:xfrm>
            <a:off x="6011863" y="3357563"/>
            <a:ext cx="2087562" cy="935037"/>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dirty="0" smtClean="0">
                <a:cs typeface="B Nazanin" pitchFamily="2" charset="-78"/>
              </a:rPr>
              <a:t>تجربيات</a:t>
            </a:r>
            <a:endParaRPr lang="en-US" sz="3600" b="1" dirty="0">
              <a:cs typeface="B Nazanin" pitchFamily="2" charset="-78"/>
            </a:endParaRPr>
          </a:p>
        </p:txBody>
      </p:sp>
      <p:sp>
        <p:nvSpPr>
          <p:cNvPr id="10244" name="AutoShape 4"/>
          <p:cNvSpPr>
            <a:spLocks noChangeArrowheads="1"/>
          </p:cNvSpPr>
          <p:nvPr/>
        </p:nvSpPr>
        <p:spPr bwMode="auto">
          <a:xfrm>
            <a:off x="6084888" y="4941888"/>
            <a:ext cx="2087562" cy="935037"/>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a:cs typeface="B Nazanin" pitchFamily="2" charset="-78"/>
              </a:rPr>
              <a:t>مشکل</a:t>
            </a:r>
            <a:endParaRPr lang="en-US" sz="3600" b="1">
              <a:cs typeface="B Nazanin" pitchFamily="2" charset="-78"/>
            </a:endParaRPr>
          </a:p>
        </p:txBody>
      </p:sp>
      <p:sp>
        <p:nvSpPr>
          <p:cNvPr id="10245" name="AutoShape 5"/>
          <p:cNvSpPr>
            <a:spLocks noChangeArrowheads="1"/>
          </p:cNvSpPr>
          <p:nvPr/>
        </p:nvSpPr>
        <p:spPr bwMode="auto">
          <a:xfrm>
            <a:off x="6011863" y="1844675"/>
            <a:ext cx="2087562" cy="935038"/>
          </a:xfrm>
          <a:prstGeom prst="flowChartAlternateProcess">
            <a:avLst/>
          </a:prstGeom>
          <a:solidFill>
            <a:schemeClr val="bg1"/>
          </a:solidFill>
          <a:ln w="9525">
            <a:noFill/>
            <a:miter lim="800000"/>
            <a:headEnd/>
            <a:tailEnd/>
          </a:ln>
        </p:spPr>
        <p:txBody>
          <a:bodyPr wrap="none" anchor="ctr"/>
          <a:lstStyle/>
          <a:p>
            <a:pPr marL="571500" indent="-571500" algn="ctr" rtl="1">
              <a:buFont typeface="Wingdings" pitchFamily="2" charset="2"/>
              <a:buChar char="ü"/>
            </a:pPr>
            <a:r>
              <a:rPr lang="fa-IR" sz="3600" b="1" dirty="0" smtClean="0">
                <a:cs typeface="B Nazanin" pitchFamily="2" charset="-78"/>
              </a:rPr>
              <a:t>کنجکاوي</a:t>
            </a:r>
            <a:endParaRPr lang="en-US" sz="3600" b="1" dirty="0">
              <a:cs typeface="B Nazanin" pitchFamily="2" charset="-78"/>
            </a:endParaRPr>
          </a:p>
        </p:txBody>
      </p:sp>
      <p:grpSp>
        <p:nvGrpSpPr>
          <p:cNvPr id="2" name="Group 6"/>
          <p:cNvGrpSpPr>
            <a:grpSpLocks/>
          </p:cNvGrpSpPr>
          <p:nvPr/>
        </p:nvGrpSpPr>
        <p:grpSpPr bwMode="auto">
          <a:xfrm>
            <a:off x="971550" y="1844675"/>
            <a:ext cx="5040313" cy="865188"/>
            <a:chOff x="612" y="1162"/>
            <a:chExt cx="3175" cy="545"/>
          </a:xfrm>
        </p:grpSpPr>
        <p:sp>
          <p:nvSpPr>
            <p:cNvPr id="7183" name="Line 7"/>
            <p:cNvSpPr>
              <a:spLocks noChangeShapeType="1"/>
            </p:cNvSpPr>
            <p:nvPr/>
          </p:nvSpPr>
          <p:spPr bwMode="auto">
            <a:xfrm flipH="1">
              <a:off x="2245" y="1434"/>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5" name="Oval 8"/>
            <p:cNvSpPr>
              <a:spLocks noChangeArrowheads="1"/>
            </p:cNvSpPr>
            <p:nvPr/>
          </p:nvSpPr>
          <p:spPr bwMode="auto">
            <a:xfrm>
              <a:off x="612" y="1162"/>
              <a:ext cx="1542" cy="545"/>
            </a:xfrm>
            <a:prstGeom prst="ellipse">
              <a:avLst/>
            </a:prstGeom>
            <a:solidFill>
              <a:schemeClr val="bg1"/>
            </a:solidFill>
            <a:ln w="9525">
              <a:noFill/>
              <a:round/>
              <a:headEnd/>
              <a:tailEnd/>
            </a:ln>
          </p:spPr>
          <p:txBody>
            <a:bodyPr wrap="none" anchor="ctr"/>
            <a:lstStyle/>
            <a:p>
              <a:pPr algn="ctr" rtl="1"/>
              <a:r>
                <a:rPr lang="fa-IR" sz="3600" b="1" dirty="0">
                  <a:solidFill>
                    <a:srgbClr val="002060"/>
                  </a:solidFill>
                  <a:cs typeface="B Nazanin" pitchFamily="2" charset="-78"/>
                </a:rPr>
                <a:t>ارضاء</a:t>
              </a:r>
              <a:r>
                <a:rPr lang="fa-IR" sz="2800" dirty="0">
                  <a:solidFill>
                    <a:srgbClr val="002060"/>
                  </a:solidFill>
                  <a:cs typeface="B Nazanin" pitchFamily="2" charset="-78"/>
                </a:rPr>
                <a:t> </a:t>
              </a:r>
              <a:r>
                <a:rPr lang="fa-IR" sz="3600" b="1" dirty="0" smtClean="0">
                  <a:solidFill>
                    <a:srgbClr val="002060"/>
                  </a:solidFill>
                  <a:cs typeface="B Nazanin" pitchFamily="2" charset="-78"/>
                </a:rPr>
                <a:t>کنجکاوي</a:t>
              </a:r>
              <a:endParaRPr lang="en-US" sz="3600" b="1" dirty="0">
                <a:solidFill>
                  <a:srgbClr val="002060"/>
                </a:solidFill>
                <a:cs typeface="B Nazanin" pitchFamily="2" charset="-78"/>
              </a:endParaRPr>
            </a:p>
          </p:txBody>
        </p:sp>
      </p:grpSp>
      <p:grpSp>
        <p:nvGrpSpPr>
          <p:cNvPr id="3" name="Group 9"/>
          <p:cNvGrpSpPr>
            <a:grpSpLocks/>
          </p:cNvGrpSpPr>
          <p:nvPr/>
        </p:nvGrpSpPr>
        <p:grpSpPr bwMode="auto">
          <a:xfrm>
            <a:off x="1042988" y="5013325"/>
            <a:ext cx="5040312" cy="865188"/>
            <a:chOff x="657" y="3158"/>
            <a:chExt cx="3175" cy="545"/>
          </a:xfrm>
        </p:grpSpPr>
        <p:sp>
          <p:nvSpPr>
            <p:cNvPr id="7181" name="Line 10"/>
            <p:cNvSpPr>
              <a:spLocks noChangeShapeType="1"/>
            </p:cNvSpPr>
            <p:nvPr/>
          </p:nvSpPr>
          <p:spPr bwMode="auto">
            <a:xfrm flipH="1">
              <a:off x="2290" y="3430"/>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3" name="Oval 11"/>
            <p:cNvSpPr>
              <a:spLocks noChangeArrowheads="1"/>
            </p:cNvSpPr>
            <p:nvPr/>
          </p:nvSpPr>
          <p:spPr bwMode="auto">
            <a:xfrm>
              <a:off x="657" y="3158"/>
              <a:ext cx="1542" cy="545"/>
            </a:xfrm>
            <a:prstGeom prst="ellipse">
              <a:avLst/>
            </a:prstGeom>
            <a:solidFill>
              <a:schemeClr val="bg1"/>
            </a:solidFill>
            <a:ln w="9525">
              <a:noFill/>
              <a:round/>
              <a:headEnd/>
              <a:tailEnd/>
            </a:ln>
          </p:spPr>
          <p:txBody>
            <a:bodyPr wrap="none" anchor="ctr"/>
            <a:lstStyle/>
            <a:p>
              <a:pPr algn="ctr" rtl="1"/>
              <a:r>
                <a:rPr lang="fa-IR" sz="3600" b="1">
                  <a:solidFill>
                    <a:srgbClr val="002060"/>
                  </a:solidFill>
                  <a:cs typeface="B Nazanin" pitchFamily="2" charset="-78"/>
                </a:rPr>
                <a:t>راه</a:t>
              </a:r>
              <a:r>
                <a:rPr lang="fa-IR" sz="2800">
                  <a:solidFill>
                    <a:srgbClr val="FFFF00"/>
                  </a:solidFill>
                  <a:cs typeface="Arial" charset="0"/>
                </a:rPr>
                <a:t> </a:t>
              </a:r>
              <a:r>
                <a:rPr lang="fa-IR" sz="3600" b="1">
                  <a:solidFill>
                    <a:srgbClr val="002060"/>
                  </a:solidFill>
                  <a:cs typeface="B Nazanin" pitchFamily="2" charset="-78"/>
                </a:rPr>
                <a:t>حل</a:t>
              </a:r>
              <a:endParaRPr lang="en-US" sz="3600" b="1">
                <a:solidFill>
                  <a:srgbClr val="002060"/>
                </a:solidFill>
                <a:cs typeface="B Nazanin" pitchFamily="2" charset="-78"/>
              </a:endParaRPr>
            </a:p>
          </p:txBody>
        </p:sp>
      </p:grpSp>
      <p:grpSp>
        <p:nvGrpSpPr>
          <p:cNvPr id="4" name="Group 12"/>
          <p:cNvGrpSpPr>
            <a:grpSpLocks/>
          </p:cNvGrpSpPr>
          <p:nvPr/>
        </p:nvGrpSpPr>
        <p:grpSpPr bwMode="auto">
          <a:xfrm>
            <a:off x="971550" y="3429000"/>
            <a:ext cx="5040313" cy="865188"/>
            <a:chOff x="612" y="2160"/>
            <a:chExt cx="3175" cy="545"/>
          </a:xfrm>
        </p:grpSpPr>
        <p:sp>
          <p:nvSpPr>
            <p:cNvPr id="7179" name="Line 13"/>
            <p:cNvSpPr>
              <a:spLocks noChangeShapeType="1"/>
            </p:cNvSpPr>
            <p:nvPr/>
          </p:nvSpPr>
          <p:spPr bwMode="auto">
            <a:xfrm flipH="1">
              <a:off x="2245" y="2432"/>
              <a:ext cx="1542" cy="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10251" name="Oval 14"/>
            <p:cNvSpPr>
              <a:spLocks noChangeArrowheads="1"/>
            </p:cNvSpPr>
            <p:nvPr/>
          </p:nvSpPr>
          <p:spPr bwMode="auto">
            <a:xfrm>
              <a:off x="612" y="2160"/>
              <a:ext cx="1542" cy="545"/>
            </a:xfrm>
            <a:prstGeom prst="ellipse">
              <a:avLst/>
            </a:prstGeom>
            <a:solidFill>
              <a:schemeClr val="bg1"/>
            </a:solidFill>
            <a:ln w="9525">
              <a:noFill/>
              <a:round/>
              <a:headEnd/>
              <a:tailEnd/>
            </a:ln>
          </p:spPr>
          <p:txBody>
            <a:bodyPr wrap="none" anchor="ctr"/>
            <a:lstStyle/>
            <a:p>
              <a:pPr algn="ctr" rtl="1"/>
              <a:r>
                <a:rPr lang="fa-IR" sz="3600" b="1">
                  <a:solidFill>
                    <a:srgbClr val="002060"/>
                  </a:solidFill>
                  <a:cs typeface="B Nazanin" pitchFamily="2" charset="-78"/>
                </a:rPr>
                <a:t>سؤال</a:t>
              </a:r>
              <a:endParaRPr lang="en-US" sz="3600" b="1">
                <a:solidFill>
                  <a:srgbClr val="002060"/>
                </a:solidFill>
                <a:cs typeface="B Nazanin" pitchFamily="2" charset="-78"/>
              </a:endParaRPr>
            </a:p>
          </p:txBody>
        </p:sp>
      </p:grpSp>
      <p:sp>
        <p:nvSpPr>
          <p:cNvPr id="5" name="Slide Number Placeholder 4"/>
          <p:cNvSpPr>
            <a:spLocks noGrp="1"/>
          </p:cNvSpPr>
          <p:nvPr>
            <p:ph type="sldNum" sz="quarter" idx="12"/>
          </p:nvPr>
        </p:nvSpPr>
        <p:spPr/>
        <p:txBody>
          <a:bodyPr/>
          <a:lstStyle/>
          <a:p>
            <a:fld id="{C18AF7E9-5F85-4EBF-B4B3-3686E00CFE2F}" type="slidenum">
              <a:rPr lang="en-US" smtClean="0"/>
              <a:pPr/>
              <a:t>9</a:t>
            </a:fld>
            <a:endParaRPr lang="en-US"/>
          </a:p>
        </p:txBody>
      </p:sp>
      <p:sp>
        <p:nvSpPr>
          <p:cNvPr id="1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08112"/>
          </a:xfrm>
        </p:spPr>
        <p:txBody>
          <a:bodyPr>
            <a:normAutofit/>
          </a:bodyPr>
          <a:lstStyle/>
          <a:p>
            <a:pPr algn="r" rtl="1"/>
            <a:r>
              <a:rPr lang="ar-SA" sz="4400" b="1" dirty="0">
                <a:solidFill>
                  <a:srgbClr val="FF0000"/>
                </a:solidFill>
                <a:latin typeface="Zar"/>
                <a:ea typeface="Times New Roman" panose="02020603050405020304" pitchFamily="18" charset="0"/>
                <a:cs typeface="B Zar" panose="00000400000000000000" pitchFamily="2" charset="-78"/>
              </a:rPr>
              <a:t>هزينه هاي ديگر</a:t>
            </a:r>
            <a:endParaRPr lang="fa-IR" sz="4400" b="1" dirty="0">
              <a:solidFill>
                <a:srgbClr val="FF0000"/>
              </a:solidFill>
              <a:latin typeface="Zar"/>
              <a:cs typeface="B Za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4964747"/>
              </p:ext>
            </p:extLst>
          </p:nvPr>
        </p:nvGraphicFramePr>
        <p:xfrm>
          <a:off x="1187624" y="2420888"/>
          <a:ext cx="6579870" cy="1371600"/>
        </p:xfrm>
        <a:graphic>
          <a:graphicData uri="http://schemas.openxmlformats.org/drawingml/2006/table">
            <a:tbl>
              <a:tblPr rtl="1">
                <a:tableStyleId>{5C22544A-7EE6-4342-B048-85BDC9FD1C3A}</a:tableStyleId>
              </a:tblPr>
              <a:tblGrid>
                <a:gridCol w="900430"/>
                <a:gridCol w="2162175"/>
                <a:gridCol w="1076325"/>
                <a:gridCol w="1076325"/>
                <a:gridCol w="1364615"/>
              </a:tblGrid>
              <a:tr h="0">
                <a:tc>
                  <a:txBody>
                    <a:bodyPr/>
                    <a:lstStyle/>
                    <a:p>
                      <a:pPr algn="ctr" rtl="1">
                        <a:spcAft>
                          <a:spcPts val="0"/>
                        </a:spcAft>
                        <a:tabLst>
                          <a:tab pos="413385" algn="l"/>
                        </a:tabLst>
                      </a:pPr>
                      <a:r>
                        <a:rPr lang="ar-SA" sz="1000" dirty="0">
                          <a:effectLst/>
                          <a:cs typeface="B Mitra" panose="00000400000000000000" pitchFamily="2" charset="-78"/>
                        </a:rPr>
                        <a:t>مقصد</a:t>
                      </a:r>
                      <a:endParaRPr lang="en-US" sz="1000" b="1" dirty="0">
                        <a:effectLst/>
                        <a:latin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ar-SA" sz="1000">
                          <a:effectLst/>
                          <a:cs typeface="B Mitra" panose="00000400000000000000" pitchFamily="2" charset="-78"/>
                        </a:rPr>
                        <a:t>تعداد مسافرت در مدت اجراي طرح و منظور آن</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ar-SA" sz="1000">
                          <a:effectLst/>
                          <a:cs typeface="B Mitra" panose="00000400000000000000" pitchFamily="2" charset="-78"/>
                        </a:rPr>
                        <a:t>نوع وسيله نقليه</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ar-SA" sz="1000">
                          <a:effectLst/>
                          <a:cs typeface="B Mitra" panose="00000400000000000000" pitchFamily="2" charset="-78"/>
                        </a:rPr>
                        <a:t>تعداد افراد</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ar-SA" sz="1000">
                          <a:effectLst/>
                          <a:cs typeface="B Mitra" panose="00000400000000000000" pitchFamily="2" charset="-78"/>
                        </a:rPr>
                        <a:t>هزينه به ريال</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r>
              <a:tr h="0">
                <a:tc>
                  <a:txBody>
                    <a:bodyPr/>
                    <a:lstStyle/>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cs typeface="B Mitra" panose="00000400000000000000" pitchFamily="2" charset="-78"/>
                      </a:endParaRPr>
                    </a:p>
                    <a:p>
                      <a:pPr algn="justLow" rtl="1">
                        <a:spcAft>
                          <a:spcPts val="0"/>
                        </a:spcAf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Low" rtl="1">
                        <a:spcAft>
                          <a:spcPts val="0"/>
                        </a:spcAf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Low" rtl="1">
                        <a:spcAft>
                          <a:spcPts val="0"/>
                        </a:spcAf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Low" rtl="1">
                        <a:spcAft>
                          <a:spcPts val="0"/>
                        </a:spcAf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Low" rtl="1">
                        <a:spcAft>
                          <a:spcPts val="0"/>
                        </a:spcAft>
                      </a:pPr>
                      <a:r>
                        <a:rPr lang="ar-SA" sz="1000">
                          <a:effectLst/>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0">
                <a:tc gridSpan="4">
                  <a:txBody>
                    <a:bodyPr/>
                    <a:lstStyle/>
                    <a:p>
                      <a:pPr algn="r" rtl="1">
                        <a:spcAft>
                          <a:spcPts val="0"/>
                        </a:spcAft>
                      </a:pPr>
                      <a:r>
                        <a:rPr lang="ar-SA" sz="1000" dirty="0">
                          <a:effectLst/>
                          <a:cs typeface="B Mitra" panose="00000400000000000000" pitchFamily="2" charset="-78"/>
                        </a:rPr>
                        <a:t>جمع هزينه هاي مسافرت</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1">
                        <a:spcAft>
                          <a:spcPts val="0"/>
                        </a:spcAft>
                      </a:pPr>
                      <a:r>
                        <a:rPr lang="ar-SA" sz="1000" dirty="0">
                          <a:effectLst/>
                          <a:cs typeface="B Mitra" panose="00000400000000000000" pitchFamily="2" charset="-78"/>
                        </a:rPr>
                        <a:t>ريال</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18AF7E9-5F85-4EBF-B4B3-3686E00CFE2F}" type="slidenum">
              <a:rPr lang="en-US" smtClean="0"/>
              <a:pPr/>
              <a:t>90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07612438"/>
              </p:ext>
            </p:extLst>
          </p:nvPr>
        </p:nvGraphicFramePr>
        <p:xfrm>
          <a:off x="1187624" y="4293096"/>
          <a:ext cx="6585585" cy="576064"/>
        </p:xfrm>
        <a:graphic>
          <a:graphicData uri="http://schemas.openxmlformats.org/drawingml/2006/table">
            <a:tbl>
              <a:tblPr rtl="1">
                <a:tableStyleId>{5C22544A-7EE6-4342-B048-85BDC9FD1C3A}</a:tableStyleId>
              </a:tblPr>
              <a:tblGrid>
                <a:gridCol w="3164840"/>
                <a:gridCol w="3420745"/>
              </a:tblGrid>
              <a:tr h="288032">
                <a:tc>
                  <a:txBody>
                    <a:bodyPr/>
                    <a:lstStyle/>
                    <a:p>
                      <a:pPr algn="justLow" rtl="1">
                        <a:spcAft>
                          <a:spcPts val="0"/>
                        </a:spcAft>
                      </a:pPr>
                      <a:r>
                        <a:rPr lang="ar-SA" sz="1000" dirty="0">
                          <a:effectLst/>
                          <a:cs typeface="B Mitra" panose="00000400000000000000" pitchFamily="2" charset="-78"/>
                        </a:rPr>
                        <a:t>هزينه هاي تكثير اوراق</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l" rtl="1">
                        <a:spcAft>
                          <a:spcPts val="0"/>
                        </a:spcAft>
                      </a:pPr>
                      <a:r>
                        <a:rPr lang="ar-SA" sz="1000">
                          <a:effectLst/>
                          <a:cs typeface="B Mitra" panose="00000400000000000000" pitchFamily="2" charset="-78"/>
                        </a:rPr>
                        <a:t>                                                                         ريال</a:t>
                      </a:r>
                      <a:endParaRPr lang="en-US" sz="10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8032">
                <a:tc>
                  <a:txBody>
                    <a:bodyPr/>
                    <a:lstStyle/>
                    <a:p>
                      <a:pPr algn="justLow" rtl="1">
                        <a:spcAft>
                          <a:spcPts val="0"/>
                        </a:spcAft>
                      </a:pPr>
                      <a:r>
                        <a:rPr lang="ar-SA" sz="1000" dirty="0">
                          <a:effectLst/>
                          <a:cs typeface="B Mitra" panose="00000400000000000000" pitchFamily="2" charset="-78"/>
                        </a:rPr>
                        <a:t>ساير موارد (هزينه </a:t>
                      </a:r>
                      <a:r>
                        <a:rPr lang="ar-SA" sz="1000" dirty="0" smtClean="0">
                          <a:effectLst/>
                          <a:cs typeface="B Mitra" panose="00000400000000000000" pitchFamily="2" charset="-78"/>
                        </a:rPr>
                        <a:t>هاي </a:t>
                      </a:r>
                      <a:r>
                        <a:rPr lang="ar-SA" sz="1000" dirty="0">
                          <a:effectLst/>
                          <a:cs typeface="B Mitra" panose="00000400000000000000" pitchFamily="2" charset="-78"/>
                        </a:rPr>
                        <a:t>پيش بيني نشده)</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l" rtl="1">
                        <a:spcAft>
                          <a:spcPts val="0"/>
                        </a:spcAft>
                      </a:pPr>
                      <a:r>
                        <a:rPr lang="ar-SA" sz="1000" dirty="0">
                          <a:effectLst/>
                          <a:cs typeface="B Mitra" panose="00000400000000000000" pitchFamily="2" charset="-78"/>
                        </a:rPr>
                        <a:t>                                                                         ريال</a:t>
                      </a:r>
                      <a:endParaRPr lang="en-US" sz="10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
        <p:nvSpPr>
          <p:cNvPr id="8" name="Rectangle 7"/>
          <p:cNvSpPr/>
          <p:nvPr/>
        </p:nvSpPr>
        <p:spPr>
          <a:xfrm>
            <a:off x="6533072" y="2060848"/>
            <a:ext cx="1391728" cy="369332"/>
          </a:xfrm>
          <a:prstGeom prst="rect">
            <a:avLst/>
          </a:prstGeom>
        </p:spPr>
        <p:txBody>
          <a:bodyPr wrap="none">
            <a:spAutoFit/>
          </a:bodyPr>
          <a:lstStyle/>
          <a:p>
            <a:pPr algn="r" rtl="1"/>
            <a:r>
              <a:rPr lang="ar-SA" b="1" dirty="0">
                <a:solidFill>
                  <a:srgbClr val="800080"/>
                </a:solidFill>
                <a:latin typeface="Times New Roman" panose="02020603050405020304" pitchFamily="18" charset="0"/>
                <a:ea typeface="Times New Roman" panose="02020603050405020304" pitchFamily="18" charset="0"/>
                <a:cs typeface="B Mitra" panose="00000400000000000000" pitchFamily="2" charset="-78"/>
              </a:rPr>
              <a:t>هزينه مسافرت </a:t>
            </a:r>
            <a:endParaRPr lang="fa-IR" dirty="0">
              <a:cs typeface="B Mitra" panose="00000400000000000000" pitchFamily="2" charset="-78"/>
            </a:endParaRPr>
          </a:p>
        </p:txBody>
      </p:sp>
      <p:sp>
        <p:nvSpPr>
          <p:cNvPr id="9" name="Rectangle 8"/>
          <p:cNvSpPr/>
          <p:nvPr/>
        </p:nvSpPr>
        <p:spPr>
          <a:xfrm>
            <a:off x="6474539" y="3933056"/>
            <a:ext cx="1420582" cy="369332"/>
          </a:xfrm>
          <a:prstGeom prst="rect">
            <a:avLst/>
          </a:prstGeom>
        </p:spPr>
        <p:txBody>
          <a:bodyPr wrap="none">
            <a:spAutoFit/>
          </a:bodyPr>
          <a:lstStyle/>
          <a:p>
            <a:pPr algn="r" rtl="1"/>
            <a:r>
              <a:rPr lang="ar-SA" b="1" dirty="0">
                <a:solidFill>
                  <a:srgbClr val="800080"/>
                </a:solidFill>
                <a:latin typeface="Times New Roman" panose="02020603050405020304" pitchFamily="18" charset="0"/>
                <a:ea typeface="Times New Roman" panose="02020603050405020304" pitchFamily="18" charset="0"/>
                <a:cs typeface="B Mitra" panose="00000400000000000000" pitchFamily="2" charset="-78"/>
              </a:rPr>
              <a:t>هزينه هاي ديگر</a:t>
            </a:r>
            <a:endParaRPr lang="fa-IR" dirty="0">
              <a:cs typeface="B Mitra" panose="00000400000000000000" pitchFamily="2" charset="-78"/>
            </a:endParaRPr>
          </a:p>
        </p:txBody>
      </p:sp>
      <p:sp>
        <p:nvSpPr>
          <p:cNvPr id="10" name="Rectangle 9"/>
          <p:cNvSpPr/>
          <p:nvPr/>
        </p:nvSpPr>
        <p:spPr>
          <a:xfrm>
            <a:off x="1763688" y="5301208"/>
            <a:ext cx="5957086" cy="369332"/>
          </a:xfrm>
          <a:prstGeom prst="rect">
            <a:avLst/>
          </a:prstGeom>
        </p:spPr>
        <p:txBody>
          <a:bodyPr wrap="square">
            <a:spAutoFit/>
          </a:bodyPr>
          <a:lstStyle/>
          <a:p>
            <a:pPr algn="ctr" rtl="1"/>
            <a:r>
              <a:rPr lang="fa-IR" b="1" dirty="0" smtClean="0">
                <a:solidFill>
                  <a:srgbClr val="FF0000"/>
                </a:solidFill>
                <a:latin typeface="Times New Roman" panose="02020603050405020304" pitchFamily="18" charset="0"/>
                <a:ea typeface="Times New Roman" panose="02020603050405020304" pitchFamily="18" charset="0"/>
                <a:cs typeface="B Zar" panose="00000400000000000000" pitchFamily="2" charset="-78"/>
              </a:rPr>
              <a:t>هزينه هاي تورم سالانه در طرح هاي بلند مدت بايد در نظر گرفته شود</a:t>
            </a:r>
            <a:endParaRPr lang="fa-IR" dirty="0">
              <a:solidFill>
                <a:srgbClr val="FF0000"/>
              </a:solidFill>
              <a:cs typeface="B Zar" panose="00000400000000000000" pitchFamily="2" charset="-78"/>
            </a:endParaRPr>
          </a:p>
        </p:txBody>
      </p:sp>
      <p:sp>
        <p:nvSpPr>
          <p:cNvPr id="11"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40042926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FF0000"/>
                </a:solidFill>
                <a:latin typeface="Zar" panose="00000400000000000000"/>
                <a:cs typeface="B Zar" panose="00000400000000000000" pitchFamily="2" charset="-78"/>
              </a:rPr>
              <a:t>تامين اعتبار</a:t>
            </a:r>
            <a:endParaRPr lang="fa-IR" b="1" dirty="0">
              <a:solidFill>
                <a:srgbClr val="FF0000"/>
              </a:solidFill>
              <a:latin typeface="Zar" panose="00000400000000000000"/>
              <a:cs typeface="B Zar" panose="00000400000000000000" pitchFamily="2" charset="-78"/>
            </a:endParaRPr>
          </a:p>
        </p:txBody>
      </p:sp>
      <p:sp>
        <p:nvSpPr>
          <p:cNvPr id="3" name="Content Placeholder 2"/>
          <p:cNvSpPr>
            <a:spLocks noGrp="1"/>
          </p:cNvSpPr>
          <p:nvPr>
            <p:ph idx="1"/>
          </p:nvPr>
        </p:nvSpPr>
        <p:spPr>
          <a:xfrm>
            <a:off x="4572000" y="1935480"/>
            <a:ext cx="4114800" cy="4389120"/>
          </a:xfrm>
        </p:spPr>
        <p:txBody>
          <a:bodyPr/>
          <a:lstStyle/>
          <a:p>
            <a:pPr algn="r" rtl="1"/>
            <a:r>
              <a:rPr lang="fa-IR" b="1" dirty="0" smtClean="0">
                <a:solidFill>
                  <a:srgbClr val="002060"/>
                </a:solidFill>
                <a:cs typeface="B Mitra" panose="00000400000000000000" pitchFamily="2" charset="-78"/>
              </a:rPr>
              <a:t>اعتبارات داخلي</a:t>
            </a:r>
          </a:p>
          <a:p>
            <a:pPr lvl="1" algn="r" rtl="1"/>
            <a:r>
              <a:rPr lang="fa-IR" dirty="0" smtClean="0">
                <a:cs typeface="B Mitra" panose="00000400000000000000" pitchFamily="2" charset="-78"/>
              </a:rPr>
              <a:t>مرکز تحقيقاتي</a:t>
            </a:r>
          </a:p>
          <a:p>
            <a:pPr lvl="1" algn="r" rtl="1"/>
            <a:r>
              <a:rPr lang="fa-IR" dirty="0" smtClean="0">
                <a:cs typeface="B Mitra" panose="00000400000000000000" pitchFamily="2" charset="-78"/>
              </a:rPr>
              <a:t>دانشگاه		</a:t>
            </a:r>
          </a:p>
          <a:p>
            <a:pPr lvl="1" algn="r" rtl="1"/>
            <a:r>
              <a:rPr lang="fa-IR" dirty="0" smtClean="0">
                <a:cs typeface="B Mitra" panose="00000400000000000000" pitchFamily="2" charset="-78"/>
              </a:rPr>
              <a:t>دانشکده</a:t>
            </a:r>
          </a:p>
          <a:p>
            <a:pPr lvl="1" algn="r" rtl="1"/>
            <a:r>
              <a:rPr lang="fa-IR" dirty="0" smtClean="0">
                <a:cs typeface="B Mitra" panose="00000400000000000000" pitchFamily="2" charset="-78"/>
              </a:rPr>
              <a:t>وزارت بهداشت</a:t>
            </a:r>
          </a:p>
          <a:p>
            <a:pPr lvl="1" algn="r" rtl="1"/>
            <a:r>
              <a:rPr lang="fa-IR" dirty="0">
                <a:cs typeface="B Mitra" panose="00000400000000000000" pitchFamily="2" charset="-78"/>
              </a:rPr>
              <a:t>موسسه </a:t>
            </a:r>
            <a:r>
              <a:rPr lang="fa-IR" dirty="0" smtClean="0">
                <a:cs typeface="B Mitra" panose="00000400000000000000" pitchFamily="2" charset="-78"/>
              </a:rPr>
              <a:t>ملي تحقيقات سلامتجمهوري اسلامي ايران</a:t>
            </a:r>
          </a:p>
          <a:p>
            <a:pPr lvl="1" algn="r" rtl="1"/>
            <a:r>
              <a:rPr lang="fa-IR" dirty="0">
                <a:cs typeface="B Mitra" panose="00000400000000000000" pitchFamily="2" charset="-78"/>
              </a:rPr>
              <a:t>مؤسسه </a:t>
            </a:r>
            <a:r>
              <a:rPr lang="fa-IR" dirty="0" smtClean="0">
                <a:cs typeface="B Mitra" panose="00000400000000000000" pitchFamily="2" charset="-78"/>
              </a:rPr>
              <a:t>ملي توسعه تحقيقات </a:t>
            </a:r>
            <a:r>
              <a:rPr lang="fa-IR" dirty="0">
                <a:cs typeface="B Mitra" panose="00000400000000000000" pitchFamily="2" charset="-78"/>
              </a:rPr>
              <a:t>علوم </a:t>
            </a:r>
            <a:r>
              <a:rPr lang="fa-IR" dirty="0" smtClean="0">
                <a:cs typeface="B Mitra" panose="00000400000000000000" pitchFamily="2" charset="-78"/>
              </a:rPr>
              <a:t>پزشکي (نيماد)</a:t>
            </a:r>
            <a:endParaRPr lang="fa-IR"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18AF7E9-5F85-4EBF-B4B3-3686E00CFE2F}" type="slidenum">
              <a:rPr lang="en-US" smtClean="0"/>
              <a:pPr/>
              <a:t>91</a:t>
            </a:fld>
            <a:endParaRPr lang="en-US"/>
          </a:p>
        </p:txBody>
      </p:sp>
      <p:sp>
        <p:nvSpPr>
          <p:cNvPr id="7" name="Content Placeholder 2"/>
          <p:cNvSpPr txBox="1">
            <a:spLocks/>
          </p:cNvSpPr>
          <p:nvPr/>
        </p:nvSpPr>
        <p:spPr>
          <a:xfrm>
            <a:off x="228600" y="1935480"/>
            <a:ext cx="41148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rtl="1"/>
            <a:r>
              <a:rPr lang="fa-IR" b="1" dirty="0" smtClean="0">
                <a:solidFill>
                  <a:srgbClr val="002060"/>
                </a:solidFill>
                <a:cs typeface="B Mitra" panose="00000400000000000000" pitchFamily="2" charset="-78"/>
              </a:rPr>
              <a:t>اعتبارات خارجي</a:t>
            </a:r>
          </a:p>
          <a:p>
            <a:pPr lvl="1" algn="r" rtl="1"/>
            <a:r>
              <a:rPr lang="en-US" dirty="0" smtClean="0">
                <a:cs typeface="B Mitra" panose="00000400000000000000" pitchFamily="2" charset="-78"/>
              </a:rPr>
              <a:t>NIH</a:t>
            </a:r>
            <a:endParaRPr lang="fa-IR" dirty="0" smtClean="0">
              <a:cs typeface="B Mitra" panose="00000400000000000000" pitchFamily="2" charset="-78"/>
            </a:endParaRPr>
          </a:p>
          <a:p>
            <a:pPr lvl="1" algn="r" rtl="1"/>
            <a:r>
              <a:rPr lang="en-US" dirty="0" smtClean="0">
                <a:cs typeface="B Mitra" panose="00000400000000000000" pitchFamily="2" charset="-78"/>
              </a:rPr>
              <a:t>WHO</a:t>
            </a:r>
            <a:endParaRPr lang="fa-IR" dirty="0" smtClean="0">
              <a:cs typeface="B Mitra" panose="00000400000000000000" pitchFamily="2" charset="-78"/>
            </a:endParaRPr>
          </a:p>
          <a:p>
            <a:pPr lvl="1" algn="r" rtl="1"/>
            <a:r>
              <a:rPr lang="fa-IR" dirty="0" smtClean="0">
                <a:cs typeface="B Mitra" panose="00000400000000000000" pitchFamily="2" charset="-78"/>
              </a:rPr>
              <a:t>شرکت هاي دارويي</a:t>
            </a:r>
          </a:p>
          <a:p>
            <a:pPr lvl="1" algn="r" rtl="1"/>
            <a:r>
              <a:rPr lang="fa-IR" dirty="0" smtClean="0">
                <a:cs typeface="B Mitra" panose="00000400000000000000" pitchFamily="2" charset="-78"/>
              </a:rPr>
              <a:t>..........</a:t>
            </a:r>
          </a:p>
        </p:txBody>
      </p:sp>
      <p:sp>
        <p:nvSpPr>
          <p:cNvPr id="8"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42187748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solidFill>
                  <a:srgbClr val="FF0000"/>
                </a:solidFill>
                <a:cs typeface="B Titr" panose="00000700000000000000" pitchFamily="2" charset="-78"/>
              </a:rPr>
              <a:t>موفق باشيد</a:t>
            </a:r>
            <a:endParaRPr lang="fa-IR" sz="5400" b="1" dirty="0">
              <a:solidFill>
                <a:srgbClr val="FF0000"/>
              </a:solidFill>
              <a:cs typeface="B Titr" panose="000007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312" y="2239169"/>
            <a:ext cx="5667375" cy="3781425"/>
          </a:xfrm>
        </p:spPr>
      </p:pic>
      <p:sp>
        <p:nvSpPr>
          <p:cNvPr id="5" name="Slide Number Placeholder 4"/>
          <p:cNvSpPr>
            <a:spLocks noGrp="1"/>
          </p:cNvSpPr>
          <p:nvPr>
            <p:ph type="sldNum" sz="quarter" idx="12"/>
          </p:nvPr>
        </p:nvSpPr>
        <p:spPr/>
        <p:txBody>
          <a:bodyPr/>
          <a:lstStyle/>
          <a:p>
            <a:fld id="{C18AF7E9-5F85-4EBF-B4B3-3686E00CFE2F}" type="slidenum">
              <a:rPr lang="en-US" smtClean="0"/>
              <a:pPr/>
              <a:t>92</a:t>
            </a:fld>
            <a:endParaRPr lang="en-US"/>
          </a:p>
        </p:txBody>
      </p:sp>
      <p:sp>
        <p:nvSpPr>
          <p:cNvPr id="7"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15438326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C18AF7E9-5F85-4EBF-B4B3-3686E00CFE2F}" type="slidenum">
              <a:rPr lang="en-US" smtClean="0"/>
              <a:pPr/>
              <a:t>93</a:t>
            </a:fld>
            <a:endParaRPr lang="en-US"/>
          </a:p>
        </p:txBody>
      </p:sp>
      <p:sp>
        <p:nvSpPr>
          <p:cNvPr id="6" name="Footer Placeholder 3"/>
          <p:cNvSpPr>
            <a:spLocks noGrp="1"/>
          </p:cNvSpPr>
          <p:nvPr>
            <p:ph type="ftr" sz="quarter" idx="11"/>
          </p:nvPr>
        </p:nvSpPr>
        <p:spPr>
          <a:xfrm>
            <a:off x="2667000" y="6356350"/>
            <a:ext cx="3352800" cy="365125"/>
          </a:xfrm>
        </p:spPr>
        <p:txBody>
          <a:bodyPr/>
          <a:lstStyle/>
          <a:p>
            <a:r>
              <a:rPr lang="fa-IR" dirty="0" smtClean="0"/>
              <a:t>کارگاه روش تحقيق،پژوهشکده غدد،شهريور </a:t>
            </a:r>
            <a:r>
              <a:rPr lang="fa-IR" dirty="0" smtClean="0"/>
              <a:t>97-دکتر </a:t>
            </a:r>
            <a:r>
              <a:rPr lang="fa-IR" dirty="0" smtClean="0"/>
              <a:t>آرش قنبريان</a:t>
            </a:r>
            <a:endParaRPr lang="en-US" dirty="0"/>
          </a:p>
        </p:txBody>
      </p:sp>
    </p:spTree>
    <p:extLst>
      <p:ext uri="{BB962C8B-B14F-4D97-AF65-F5344CB8AC3E}">
        <p14:creationId xmlns:p14="http://schemas.microsoft.com/office/powerpoint/2010/main" val="303553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1445</TotalTime>
  <Words>6323</Words>
  <Application>Microsoft Office PowerPoint</Application>
  <PresentationFormat>On-screen Show (4:3)</PresentationFormat>
  <Paragraphs>1338</Paragraphs>
  <Slides>93</Slides>
  <Notes>10</Notes>
  <HiddenSlides>0</HiddenSlides>
  <MMClips>0</MMClips>
  <ScaleCrop>false</ScaleCrop>
  <HeadingPairs>
    <vt:vector size="4" baseType="variant">
      <vt:variant>
        <vt:lpstr>Theme</vt:lpstr>
      </vt:variant>
      <vt:variant>
        <vt:i4>2</vt:i4>
      </vt:variant>
      <vt:variant>
        <vt:lpstr>Slide Titles</vt:lpstr>
      </vt:variant>
      <vt:variant>
        <vt:i4>93</vt:i4>
      </vt:variant>
    </vt:vector>
  </HeadingPairs>
  <TitlesOfParts>
    <vt:vector size="95" baseType="lpstr">
      <vt:lpstr>Flow</vt:lpstr>
      <vt:lpstr>1_Flow</vt:lpstr>
      <vt:lpstr>PowerPoint Presentation</vt:lpstr>
      <vt:lpstr>روش تحقيق در سيستم هاي بهداشتي</vt:lpstr>
      <vt:lpstr>نام کارگاه: کارگاه روش تحقيق در سيستم هاي بهداشتي موضوع درس: انتخاب موضوع، بيان مسئله، اهداف/ زمان بندي و بودجه بندي نام موسسه: پژوهشکده علوم غدد درون ريز و متابوليسم نام مدرس: دکتر آرش قنبريان  (با قدردانی از استاد دکتر حميد سوري)  مدت جلسه: يک و نيم ساعت، در دو جلسه ي يک ساعته و نيم ساعته   تاريخ برگزاري:  چهارشنبه 1397/06/21</vt:lpstr>
      <vt:lpstr>PowerPoint Presentation</vt:lpstr>
      <vt:lpstr>PowerPoint Presentation</vt:lpstr>
      <vt:lpstr>کليات:</vt:lpstr>
      <vt:lpstr>PowerPoint Presentation</vt:lpstr>
      <vt:lpstr>روش هاي کسب اطلاعات و دستيابي به حقايق «سرچشمه هاي دانش بشري»</vt:lpstr>
      <vt:lpstr>چرا تحقيق مي کنيم؟</vt:lpstr>
      <vt:lpstr>منظور از روش علمي تحقيق</vt:lpstr>
      <vt:lpstr>تعاريف تحقيق</vt:lpstr>
      <vt:lpstr>خصوصيات تحقيق</vt:lpstr>
      <vt:lpstr>کاربردهاي تحقيق</vt:lpstr>
      <vt:lpstr>انواع تحقيق</vt:lpstr>
      <vt:lpstr>ويژگي هاي تحقيق در سيستم هاي بهداشتي</vt:lpstr>
      <vt:lpstr>گام هاي فرآيند تحقيق علمي</vt:lpstr>
      <vt:lpstr>PowerPoint Presentation</vt:lpstr>
      <vt:lpstr>GENERAL QUESTION</vt:lpstr>
      <vt:lpstr>انتخاب موضوع</vt:lpstr>
      <vt:lpstr>توصيه هايي براي به روز بودن موضوع تحقيق:</vt:lpstr>
      <vt:lpstr>PowerPoint Presentation</vt:lpstr>
      <vt:lpstr>PowerPoint Presentation</vt:lpstr>
      <vt:lpstr>PowerPoint Presentation</vt:lpstr>
      <vt:lpstr>درجه بندي اولويت موضوعات تحقيقاتي Priority Setting</vt:lpstr>
      <vt:lpstr>درجه بندي اولويت موضوعات تحقيقاتي</vt:lpstr>
      <vt:lpstr>بيان مساله چيست؟ </vt:lpstr>
      <vt:lpstr>PowerPoint Presentation</vt:lpstr>
      <vt:lpstr>بررسي متون</vt:lpstr>
      <vt:lpstr>بررسي متون  </vt:lpstr>
      <vt:lpstr>دلايل اهميت بررسي متون</vt:lpstr>
      <vt:lpstr>منابع اطلاعاتي براي بررسي پيشينه پژوهش</vt:lpstr>
      <vt:lpstr>چهار اشتباه مهم  در انتخاب مسئله</vt:lpstr>
      <vt:lpstr>اهميت بيان مسئله</vt:lpstr>
      <vt:lpstr>فوايد نوشتن بيان مسئله</vt:lpstr>
      <vt:lpstr>اجزاء بيان مسئله</vt:lpstr>
      <vt:lpstr>اطلاعات زمينه اي </vt:lpstr>
      <vt:lpstr>توضيح دقيق مسئله </vt:lpstr>
      <vt:lpstr>در توصيف دقيق مسئله به سئوالات اساسي  زير توجه گردد</vt:lpstr>
      <vt:lpstr>مهم:</vt:lpstr>
      <vt:lpstr>در بيان مسأله هميشه از دو چيز پرهيز كنيد</vt:lpstr>
      <vt:lpstr>مثال يک بيان نا مناسب براي يک مسئله شايع:</vt:lpstr>
      <vt:lpstr>PowerPoint Presentation</vt:lpstr>
      <vt:lpstr>مثال 2 تعريف بي نتيجه ديگر براي همان مسأله: </vt:lpstr>
      <vt:lpstr>اما تعريفي که ما براي بيان  اصولي و عملي مساله  به آن نياز داريم:</vt:lpstr>
      <vt:lpstr>چک ليست ارزيابي بيان مساله </vt:lpstr>
      <vt:lpstr>عنوان تحقيق</vt:lpstr>
      <vt:lpstr>شكل نگارش عنوان چگونه باشد؟</vt:lpstr>
      <vt:lpstr>ارتباط بين عنوان ،مرور متون و بيان مساله </vt:lpstr>
      <vt:lpstr>اهداف/ فرضيات/سوالات پژوهش</vt:lpstr>
      <vt:lpstr>تنظيم اهداف: </vt:lpstr>
      <vt:lpstr>PowerPoint Presentation</vt:lpstr>
      <vt:lpstr>PowerPoint Presentation</vt:lpstr>
      <vt:lpstr>Definition of research objective: </vt:lpstr>
      <vt:lpstr>اهدف Objectives</vt:lpstr>
      <vt:lpstr>اهداف ويژهSpecific objectives :</vt:lpstr>
      <vt:lpstr>اهداف كاربرديApplied Objectives:</vt:lpstr>
      <vt:lpstr>سوال پژوهش </vt:lpstr>
      <vt:lpstr>ويژگي‌هاي يك سوال پژوهش مناسب </vt:lpstr>
      <vt:lpstr>نواقص و راه بهبود سوال پژوهش و طرح مطالعه </vt:lpstr>
      <vt:lpstr>نواقص و راه بهبود سوال پژوهش و طرح مطالعه </vt:lpstr>
      <vt:lpstr>فرضيه پژوهش HYPOTHESIS</vt:lpstr>
      <vt:lpstr>What is the research hypothesis؟</vt:lpstr>
      <vt:lpstr>فرضيه پژوهش</vt:lpstr>
      <vt:lpstr>PowerPoint Presentation</vt:lpstr>
      <vt:lpstr>PowerPoint Presentation</vt:lpstr>
      <vt:lpstr>ويژگي‌هاي فرضيه خوب </vt:lpstr>
      <vt:lpstr>PowerPoint Presentation</vt:lpstr>
      <vt:lpstr>فرضيه‌هاي آماري </vt:lpstr>
      <vt:lpstr>فرضيه صفر و فرضيه مقابل: Null &amp; Alternative Hypothesis</vt:lpstr>
      <vt:lpstr>Null Hypothesis</vt:lpstr>
      <vt:lpstr>Examples of Null and Alternative Hypotheses:</vt:lpstr>
      <vt:lpstr>قبول يا رد فرضيه صفر</vt:lpstr>
      <vt:lpstr>حالت‌هاي مختلف قضاوت‌هاي آماري و واقعيت‌هاي جامعه براي  قبول يا رد فرضيه صفر</vt:lpstr>
      <vt:lpstr>مقدار احتمال</vt:lpstr>
      <vt:lpstr>PowerPoint Presentation</vt:lpstr>
      <vt:lpstr>فرضيه‌هاي مقابل يك‌طرفه و دوطرفه:</vt:lpstr>
      <vt:lpstr>فرضيه‌هاي مقابل يك‌طرفه و دوطرفه:</vt:lpstr>
      <vt:lpstr>موفق باشيد</vt:lpstr>
      <vt:lpstr>PowerPoint Presentation</vt:lpstr>
      <vt:lpstr>PowerPoint Presentation</vt:lpstr>
      <vt:lpstr>PowerPoint Presentation</vt:lpstr>
      <vt:lpstr>روش تحقيق در سيستم هاي بهداشتي</vt:lpstr>
      <vt:lpstr>زمان بندي و بودجه بندي</vt:lpstr>
      <vt:lpstr>جدول زمان بندي مراحل اجراي طرح</vt:lpstr>
      <vt:lpstr>PowerPoint Presentation</vt:lpstr>
      <vt:lpstr>گانت چارت</vt:lpstr>
      <vt:lpstr>هزينه كارمندي (پرسنلي) باذكر مشخصات كامل و ميزان اشتغال هرفرد و حق الزحمه آنها </vt:lpstr>
      <vt:lpstr>هزينه آزمايشها وخدمات تخصصي كه توسط دانشگاه ويا ديگر موسسات صورت مي گيرد</vt:lpstr>
      <vt:lpstr>فهرست وسايل و موادي كه بايد از اعتبار اين طرح از داخل  يا خارج كشور خريداري شود</vt:lpstr>
      <vt:lpstr>هزينه هاي ديگر</vt:lpstr>
      <vt:lpstr>تامين اعتبار</vt:lpstr>
      <vt:lpstr>موفق باشيد</vt:lpstr>
      <vt:lpstr>PowerPoint Presentation</vt:lpstr>
    </vt:vector>
  </TitlesOfParts>
  <Company>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Dr.Ghanbarian</dc:creator>
  <cp:lastModifiedBy>آرش قنبریان</cp:lastModifiedBy>
  <cp:revision>188</cp:revision>
  <cp:lastPrinted>2018-09-11T05:42:44Z</cp:lastPrinted>
  <dcterms:created xsi:type="dcterms:W3CDTF">2015-08-26T07:58:40Z</dcterms:created>
  <dcterms:modified xsi:type="dcterms:W3CDTF">2018-09-11T10:22:23Z</dcterms:modified>
</cp:coreProperties>
</file>