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424" r:id="rId2"/>
    <p:sldId id="449" r:id="rId3"/>
    <p:sldId id="450" r:id="rId4"/>
    <p:sldId id="260" r:id="rId5"/>
    <p:sldId id="419" r:id="rId6"/>
    <p:sldId id="420" r:id="rId7"/>
    <p:sldId id="421" r:id="rId8"/>
    <p:sldId id="422" r:id="rId9"/>
    <p:sldId id="373" r:id="rId10"/>
    <p:sldId id="383" r:id="rId11"/>
    <p:sldId id="385" r:id="rId12"/>
    <p:sldId id="281" r:id="rId13"/>
    <p:sldId id="262" r:id="rId14"/>
    <p:sldId id="425" r:id="rId15"/>
    <p:sldId id="445" r:id="rId16"/>
    <p:sldId id="324" r:id="rId17"/>
    <p:sldId id="429" r:id="rId18"/>
    <p:sldId id="426" r:id="rId19"/>
    <p:sldId id="427" r:id="rId20"/>
    <p:sldId id="428" r:id="rId21"/>
    <p:sldId id="325" r:id="rId22"/>
    <p:sldId id="326" r:id="rId23"/>
    <p:sldId id="308" r:id="rId24"/>
    <p:sldId id="304" r:id="rId25"/>
    <p:sldId id="430" r:id="rId26"/>
    <p:sldId id="388" r:id="rId27"/>
    <p:sldId id="389" r:id="rId28"/>
    <p:sldId id="390" r:id="rId29"/>
    <p:sldId id="392" r:id="rId30"/>
    <p:sldId id="391" r:id="rId31"/>
    <p:sldId id="406" r:id="rId32"/>
    <p:sldId id="407" r:id="rId33"/>
    <p:sldId id="446" r:id="rId34"/>
    <p:sldId id="393" r:id="rId35"/>
    <p:sldId id="410" r:id="rId36"/>
    <p:sldId id="431" r:id="rId37"/>
    <p:sldId id="432" r:id="rId38"/>
    <p:sldId id="289" r:id="rId39"/>
    <p:sldId id="290" r:id="rId40"/>
    <p:sldId id="291" r:id="rId41"/>
    <p:sldId id="447" r:id="rId42"/>
    <p:sldId id="297" r:id="rId43"/>
    <p:sldId id="433" r:id="rId44"/>
    <p:sldId id="298" r:id="rId45"/>
    <p:sldId id="328" r:id="rId46"/>
    <p:sldId id="434" r:id="rId47"/>
    <p:sldId id="397" r:id="rId48"/>
    <p:sldId id="399" r:id="rId49"/>
    <p:sldId id="401" r:id="rId50"/>
    <p:sldId id="403" r:id="rId51"/>
    <p:sldId id="404" r:id="rId52"/>
    <p:sldId id="413" r:id="rId53"/>
    <p:sldId id="411" r:id="rId54"/>
    <p:sldId id="329" r:id="rId55"/>
    <p:sldId id="412" r:id="rId56"/>
    <p:sldId id="330" r:id="rId57"/>
    <p:sldId id="339" r:id="rId58"/>
    <p:sldId id="440" r:id="rId59"/>
    <p:sldId id="439" r:id="rId60"/>
    <p:sldId id="438" r:id="rId61"/>
    <p:sldId id="356" r:id="rId62"/>
    <p:sldId id="358" r:id="rId63"/>
    <p:sldId id="416" r:id="rId64"/>
    <p:sldId id="417" r:id="rId65"/>
    <p:sldId id="441" r:id="rId66"/>
    <p:sldId id="442" r:id="rId67"/>
    <p:sldId id="448" r:id="rId68"/>
    <p:sldId id="444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81" autoAdjust="0"/>
  </p:normalViewPr>
  <p:slideViewPr>
    <p:cSldViewPr>
      <p:cViewPr varScale="1">
        <p:scale>
          <a:sx n="52" d="100"/>
          <a:sy n="52" d="100"/>
        </p:scale>
        <p:origin x="-18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684E-910F-4EDF-BB66-6A429E169691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4B4B3-6CF6-4225-8184-D9564DE5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3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2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AACE agrees with the recently published </a:t>
            </a:r>
          </a:p>
          <a:p>
            <a:r>
              <a:rPr lang="en-US" dirty="0" smtClean="0"/>
              <a:t>ASBMR algorithm for managements of patients on long-term bisphosphonate treatment that recommends that </a:t>
            </a:r>
          </a:p>
          <a:p>
            <a:r>
              <a:rPr lang="en-US" dirty="0" smtClean="0"/>
              <a:t>patients who are initially at high risk and remain at high </a:t>
            </a:r>
          </a:p>
          <a:p>
            <a:r>
              <a:rPr lang="en-US" dirty="0" smtClean="0"/>
              <a:t>risk receive a treatment duration of 10 years for an oral </a:t>
            </a:r>
          </a:p>
          <a:p>
            <a:r>
              <a:rPr lang="en-US" dirty="0" smtClean="0"/>
              <a:t>bisphosphonate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97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0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2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6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مقاله</a:t>
            </a:r>
            <a:r>
              <a:rPr lang="fa-IR" baseline="0" dirty="0" smtClean="0"/>
              <a:t> دیده شود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2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1% increase in spine BMD at 1 </a:t>
            </a:r>
            <a:r>
              <a:rPr lang="en-US" dirty="0" err="1" smtClean="0"/>
              <a:t>yr</a:t>
            </a:r>
            <a:r>
              <a:rPr lang="en-US" dirty="0" smtClean="0"/>
              <a:t> was associated with</a:t>
            </a:r>
          </a:p>
          <a:p>
            <a:r>
              <a:rPr lang="en-US" dirty="0" smtClean="0"/>
              <a:t>an 8% reduction in </a:t>
            </a:r>
            <a:r>
              <a:rPr lang="en-US" dirty="0" err="1" smtClean="0"/>
              <a:t>nonvertebral</a:t>
            </a:r>
            <a:r>
              <a:rPr lang="en-US" dirty="0" smtClean="0"/>
              <a:t> fracture risk (P0.02)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4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6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B4B3-6CF6-4225-8184-D9564DE5D46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5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8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4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1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1EBC-0651-4B22-934F-1BA74F40420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85A0-E8DD-4261-8DD9-3DE46DED7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9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Treat to Target strategy in osteoporosis</a:t>
            </a:r>
            <a:endParaRPr lang="fa-I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Hashemipour.s</a:t>
            </a:r>
            <a:r>
              <a:rPr lang="en-US" dirty="0" smtClean="0"/>
              <a:t> MD </a:t>
            </a:r>
          </a:p>
          <a:p>
            <a:r>
              <a:rPr lang="en-US" dirty="0" smtClean="0"/>
              <a:t>Endocrinologist </a:t>
            </a:r>
          </a:p>
          <a:p>
            <a:r>
              <a:rPr lang="en-US" dirty="0" smtClean="0"/>
              <a:t>Qazvin university of medical science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973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scenario (</a:t>
            </a:r>
            <a:r>
              <a:rPr lang="en-US" dirty="0" err="1" smtClean="0"/>
              <a:t>cont</a:t>
            </a:r>
            <a:r>
              <a:rPr lang="en-US" dirty="0" smtClean="0"/>
              <a:t>)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Follow up</a:t>
            </a:r>
            <a:r>
              <a:rPr lang="en-US" dirty="0" smtClean="0"/>
              <a:t>: The </a:t>
            </a:r>
            <a:r>
              <a:rPr lang="en-US" dirty="0"/>
              <a:t>same treatment is then continued; after 3 to 5 years of oral or </a:t>
            </a:r>
            <a:r>
              <a:rPr lang="en-US" dirty="0" smtClean="0"/>
              <a:t>intravenous bisphosphonate </a:t>
            </a:r>
            <a:r>
              <a:rPr lang="en-US" dirty="0"/>
              <a:t>therapy, a </a:t>
            </a:r>
            <a:r>
              <a:rPr lang="en-US" dirty="0" smtClean="0"/>
              <a:t>bisphosphonate </a:t>
            </a:r>
            <a:r>
              <a:rPr lang="en-US" b="1" dirty="0" smtClean="0">
                <a:solidFill>
                  <a:srgbClr val="FFFF00"/>
                </a:solidFill>
              </a:rPr>
              <a:t>“</a:t>
            </a:r>
            <a:r>
              <a:rPr lang="en-US" b="1" dirty="0">
                <a:solidFill>
                  <a:srgbClr val="FFFF00"/>
                </a:solidFill>
              </a:rPr>
              <a:t>holiday” </a:t>
            </a:r>
            <a:r>
              <a:rPr lang="en-US" dirty="0"/>
              <a:t>may </a:t>
            </a:r>
            <a:r>
              <a:rPr lang="en-US" dirty="0" smtClean="0"/>
              <a:t>be considered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Treatment failure</a:t>
            </a:r>
            <a:r>
              <a:rPr lang="en-US" dirty="0" smtClean="0"/>
              <a:t>: If </a:t>
            </a:r>
            <a:r>
              <a:rPr lang="en-US" dirty="0"/>
              <a:t>there is a </a:t>
            </a:r>
            <a:r>
              <a:rPr lang="en-US" dirty="0">
                <a:solidFill>
                  <a:srgbClr val="FFFF00"/>
                </a:solidFill>
              </a:rPr>
              <a:t>statistically significant decline </a:t>
            </a:r>
            <a:r>
              <a:rPr lang="en-US" dirty="0" smtClean="0"/>
              <a:t>in BMD 1 to </a:t>
            </a:r>
            <a:r>
              <a:rPr lang="en-US" dirty="0"/>
              <a:t>2 years after starting therapy, clinicians </a:t>
            </a:r>
            <a:r>
              <a:rPr lang="en-US" dirty="0" smtClean="0"/>
              <a:t>evaluate for  secondary causes and consider </a:t>
            </a:r>
            <a:r>
              <a:rPr lang="en-US" dirty="0"/>
              <a:t>switching to a different agent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2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 to target strategy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goal </a:t>
            </a:r>
            <a:r>
              <a:rPr lang="en-US" dirty="0">
                <a:solidFill>
                  <a:srgbClr val="FFFF00"/>
                </a:solidFill>
              </a:rPr>
              <a:t>of treatment </a:t>
            </a:r>
            <a:r>
              <a:rPr lang="en-US" dirty="0"/>
              <a:t>is established for a </a:t>
            </a:r>
            <a:r>
              <a:rPr lang="en-US" dirty="0" smtClean="0"/>
              <a:t>patient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initial </a:t>
            </a:r>
            <a:r>
              <a:rPr lang="en-US" dirty="0" smtClean="0">
                <a:solidFill>
                  <a:srgbClr val="FFFF00"/>
                </a:solidFill>
              </a:rPr>
              <a:t>choice </a:t>
            </a:r>
            <a:r>
              <a:rPr lang="en-US" dirty="0" smtClean="0"/>
              <a:t>of </a:t>
            </a:r>
            <a:r>
              <a:rPr lang="en-US" dirty="0"/>
              <a:t>treatment is based on the </a:t>
            </a:r>
            <a:r>
              <a:rPr lang="en-US" dirty="0">
                <a:solidFill>
                  <a:srgbClr val="FFFF00"/>
                </a:solidFill>
              </a:rPr>
              <a:t>probability of reaching the </a:t>
            </a:r>
            <a:r>
              <a:rPr lang="en-US" dirty="0" smtClean="0">
                <a:solidFill>
                  <a:srgbClr val="FFFF00"/>
                </a:solidFill>
              </a:rPr>
              <a:t>goal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progress </a:t>
            </a:r>
            <a:r>
              <a:rPr lang="en-US" dirty="0"/>
              <a:t>toward reaching the patient’s goal is </a:t>
            </a:r>
            <a:r>
              <a:rPr lang="en-US" dirty="0" smtClean="0"/>
              <a:t>reassessed periodically</a:t>
            </a:r>
            <a:r>
              <a:rPr lang="en-US" dirty="0"/>
              <a:t>, with decisions to </a:t>
            </a:r>
            <a:r>
              <a:rPr lang="en-US" dirty="0">
                <a:solidFill>
                  <a:srgbClr val="FFFF00"/>
                </a:solidFill>
              </a:rPr>
              <a:t>stop, continue, or </a:t>
            </a:r>
            <a:r>
              <a:rPr lang="en-US" dirty="0" smtClean="0">
                <a:solidFill>
                  <a:srgbClr val="FFFF00"/>
                </a:solidFill>
              </a:rPr>
              <a:t>change treatment</a:t>
            </a:r>
            <a:r>
              <a:rPr lang="en-US" dirty="0" smtClean="0"/>
              <a:t> based </a:t>
            </a:r>
            <a:r>
              <a:rPr lang="en-US" dirty="0"/>
              <a:t>on </a:t>
            </a:r>
            <a:r>
              <a:rPr lang="en-US" dirty="0" smtClean="0"/>
              <a:t>achievement or progress toward  goals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6400800"/>
            <a:ext cx="579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/>
              <a:t>Cummings et al. </a:t>
            </a:r>
            <a:r>
              <a:rPr lang="en-US" b="1" dirty="0" smtClean="0"/>
              <a:t>JBMR. 2017,32: 3–10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94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surrogate (target)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vidence-based </a:t>
            </a:r>
          </a:p>
          <a:p>
            <a:r>
              <a:rPr lang="en-US" dirty="0"/>
              <a:t>S</a:t>
            </a:r>
            <a:r>
              <a:rPr lang="en-US" dirty="0" smtClean="0"/>
              <a:t>imple</a:t>
            </a:r>
          </a:p>
          <a:p>
            <a:r>
              <a:rPr lang="en-US" dirty="0"/>
              <a:t>W</a:t>
            </a:r>
            <a:r>
              <a:rPr lang="en-US" dirty="0" smtClean="0"/>
              <a:t>idely available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nexpensive</a:t>
            </a:r>
          </a:p>
          <a:p>
            <a:r>
              <a:rPr lang="en-US" dirty="0" smtClean="0"/>
              <a:t>Understandable </a:t>
            </a:r>
            <a:r>
              <a:rPr lang="en-US" dirty="0"/>
              <a:t>for </a:t>
            </a:r>
            <a:r>
              <a:rPr lang="en-US" dirty="0" smtClean="0"/>
              <a:t>physicians and patients</a:t>
            </a:r>
          </a:p>
          <a:p>
            <a:r>
              <a:rPr lang="en-US" dirty="0"/>
              <a:t>A</a:t>
            </a:r>
            <a:r>
              <a:rPr lang="en-US" dirty="0" smtClean="0"/>
              <a:t>pplicable </a:t>
            </a:r>
            <a:r>
              <a:rPr lang="en-US" dirty="0"/>
              <a:t>for </a:t>
            </a:r>
            <a:r>
              <a:rPr lang="en-US" b="1" dirty="0"/>
              <a:t>men and women </a:t>
            </a:r>
            <a:r>
              <a:rPr lang="en-US" dirty="0"/>
              <a:t>of </a:t>
            </a:r>
            <a:r>
              <a:rPr lang="en-US" dirty="0" smtClean="0"/>
              <a:t>all </a:t>
            </a:r>
            <a:r>
              <a:rPr lang="en-US" b="1" dirty="0" smtClean="0"/>
              <a:t>ethnicities</a:t>
            </a:r>
            <a:r>
              <a:rPr lang="en-US" dirty="0" smtClean="0"/>
              <a:t> worldwide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Fracture</a:t>
            </a:r>
          </a:p>
          <a:p>
            <a:r>
              <a:rPr lang="en-US" sz="4000" dirty="0" smtClean="0"/>
              <a:t>BMD</a:t>
            </a:r>
          </a:p>
          <a:p>
            <a:r>
              <a:rPr lang="en-US" sz="4000" dirty="0"/>
              <a:t>FRAX </a:t>
            </a:r>
            <a:r>
              <a:rPr lang="en-US" sz="4000" dirty="0" smtClean="0"/>
              <a:t>probability</a:t>
            </a:r>
          </a:p>
          <a:p>
            <a:r>
              <a:rPr lang="en-US" sz="4000" dirty="0" smtClean="0"/>
              <a:t>Bone turnover markers</a:t>
            </a:r>
          </a:p>
        </p:txBody>
      </p:sp>
    </p:spTree>
    <p:extLst>
      <p:ext uri="{BB962C8B-B14F-4D97-AF65-F5344CB8AC3E}">
        <p14:creationId xmlns:p14="http://schemas.microsoft.com/office/powerpoint/2010/main" val="30012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Fracture</a:t>
            </a:r>
          </a:p>
          <a:p>
            <a:r>
              <a:rPr lang="en-US" sz="4000" dirty="0" smtClean="0"/>
              <a:t>BMD</a:t>
            </a:r>
          </a:p>
          <a:p>
            <a:r>
              <a:rPr lang="en-US" sz="4000" dirty="0"/>
              <a:t>FRAX </a:t>
            </a:r>
            <a:r>
              <a:rPr lang="en-US" sz="4000" dirty="0" smtClean="0"/>
              <a:t>probability</a:t>
            </a:r>
          </a:p>
          <a:p>
            <a:r>
              <a:rPr lang="en-US" sz="4000" dirty="0" smtClean="0"/>
              <a:t>Bone turnover markers</a:t>
            </a:r>
          </a:p>
        </p:txBody>
      </p:sp>
    </p:spTree>
    <p:extLst>
      <p:ext uri="{BB962C8B-B14F-4D97-AF65-F5344CB8AC3E}">
        <p14:creationId xmlns:p14="http://schemas.microsoft.com/office/powerpoint/2010/main" val="38295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Occurrence of fracture as treatment failure?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59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vailable </a:t>
            </a:r>
            <a:r>
              <a:rPr lang="en-US" dirty="0"/>
              <a:t>treatments </a:t>
            </a:r>
            <a:r>
              <a:rPr lang="en-US" dirty="0" smtClean="0"/>
              <a:t>reduce </a:t>
            </a:r>
            <a:r>
              <a:rPr lang="en-US" dirty="0" smtClean="0">
                <a:solidFill>
                  <a:srgbClr val="FFFF00"/>
                </a:solidFill>
              </a:rPr>
              <a:t>fracture </a:t>
            </a:r>
            <a:r>
              <a:rPr lang="en-US" dirty="0">
                <a:solidFill>
                  <a:srgbClr val="FFFF00"/>
                </a:solidFill>
              </a:rPr>
              <a:t>incidence by </a:t>
            </a:r>
            <a:r>
              <a:rPr lang="en-US" dirty="0" smtClean="0">
                <a:solidFill>
                  <a:srgbClr val="FFFF00"/>
                </a:solidFill>
              </a:rPr>
              <a:t>30 </a:t>
            </a:r>
            <a:r>
              <a:rPr lang="en-US" dirty="0">
                <a:solidFill>
                  <a:srgbClr val="FFFF00"/>
                </a:solidFill>
              </a:rPr>
              <a:t>to </a:t>
            </a:r>
            <a:r>
              <a:rPr lang="en-US" dirty="0" smtClean="0">
                <a:solidFill>
                  <a:srgbClr val="FFFF00"/>
                </a:solidFill>
              </a:rPr>
              <a:t>50 </a:t>
            </a:r>
            <a:r>
              <a:rPr lang="en-US" dirty="0">
                <a:solidFill>
                  <a:srgbClr val="FFFF00"/>
                </a:solidFill>
              </a:rPr>
              <a:t>%,</a:t>
            </a:r>
            <a:r>
              <a:rPr lang="en-US" dirty="0"/>
              <a:t> it is to be expected </a:t>
            </a:r>
            <a:r>
              <a:rPr lang="en-US" dirty="0" smtClean="0"/>
              <a:t>that fractures </a:t>
            </a:r>
            <a:r>
              <a:rPr lang="en-US" dirty="0"/>
              <a:t>will occur on </a:t>
            </a:r>
            <a:r>
              <a:rPr lang="en-US" dirty="0" smtClean="0"/>
              <a:t>treatment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9911" y="6126548"/>
            <a:ext cx="647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 </a:t>
            </a:r>
            <a:r>
              <a:rPr lang="en-US" dirty="0" smtClean="0"/>
              <a:t>failure </a:t>
            </a:r>
            <a:r>
              <a:rPr lang="fi-FI" dirty="0" smtClean="0"/>
              <a:t>in </a:t>
            </a:r>
            <a:r>
              <a:rPr lang="fi-FI" dirty="0"/>
              <a:t>osteoporosis. Osteoporos </a:t>
            </a:r>
            <a:r>
              <a:rPr lang="fi-FI" dirty="0" smtClean="0"/>
              <a:t>Int,2012, </a:t>
            </a:r>
            <a:r>
              <a:rPr lang="fi-FI" dirty="0"/>
              <a:t>23:2769–74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What about repeated fracture?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995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32"/>
            <a:ext cx="8229600" cy="1143000"/>
          </a:xfrm>
        </p:spPr>
        <p:txBody>
          <a:bodyPr/>
          <a:lstStyle/>
          <a:p>
            <a:r>
              <a:rPr lang="en-US" dirty="0" smtClean="0"/>
              <a:t>Multiple fractures in FIT trial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6400800"/>
            <a:ext cx="563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de-DE" dirty="0"/>
              <a:t> </a:t>
            </a:r>
            <a:r>
              <a:rPr lang="de-DE" b="1" dirty="0"/>
              <a:t>J Am Geriatr </a:t>
            </a:r>
            <a:r>
              <a:rPr lang="de-DE" b="1" dirty="0" smtClean="0"/>
              <a:t>Soc, 2002.</a:t>
            </a:r>
            <a:r>
              <a:rPr lang="en-US" b="1" dirty="0" smtClean="0"/>
              <a:t> </a:t>
            </a:r>
            <a:r>
              <a:rPr lang="de-DE" b="1" dirty="0" smtClean="0"/>
              <a:t>50:409–415 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6568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currently no widely used definition of treatment failure, though the occurrence of </a:t>
            </a:r>
            <a:r>
              <a:rPr lang="en-US" dirty="0">
                <a:solidFill>
                  <a:srgbClr val="FFFF00"/>
                </a:solidFill>
              </a:rPr>
              <a:t>two or more </a:t>
            </a:r>
            <a:r>
              <a:rPr lang="en-US" dirty="0"/>
              <a:t>incident fractures in a treated patient may be an indication that the patient is not responding to treatment (based </a:t>
            </a:r>
            <a:r>
              <a:rPr lang="en-US" dirty="0">
                <a:solidFill>
                  <a:srgbClr val="FFFF00"/>
                </a:solidFill>
              </a:rPr>
              <a:t>on </a:t>
            </a:r>
            <a:r>
              <a:rPr lang="en-US" dirty="0" smtClean="0">
                <a:solidFill>
                  <a:srgbClr val="FFFF00"/>
                </a:solidFill>
              </a:rPr>
              <a:t>70-90</a:t>
            </a:r>
            <a:r>
              <a:rPr lang="en-US" dirty="0">
                <a:solidFill>
                  <a:srgbClr val="FFFF00"/>
                </a:solidFill>
              </a:rPr>
              <a:t>% fracture prevention in clinical trials)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2679911" y="6181480"/>
            <a:ext cx="647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 </a:t>
            </a:r>
            <a:r>
              <a:rPr lang="en-US" dirty="0" smtClean="0"/>
              <a:t>failure </a:t>
            </a:r>
            <a:r>
              <a:rPr lang="fi-FI" dirty="0" smtClean="0"/>
              <a:t>in </a:t>
            </a:r>
            <a:r>
              <a:rPr lang="fi-FI" dirty="0"/>
              <a:t>osteoporosis. Osteoporos </a:t>
            </a:r>
            <a:r>
              <a:rPr lang="fi-FI" dirty="0" smtClean="0"/>
              <a:t>Int,2012, </a:t>
            </a:r>
            <a:r>
              <a:rPr lang="fi-FI" dirty="0"/>
              <a:t>23:2769–74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Definition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Potential Targets </a:t>
            </a:r>
          </a:p>
          <a:p>
            <a:r>
              <a:rPr lang="en-US" sz="2800" b="1" dirty="0" smtClean="0"/>
              <a:t>Fracture</a:t>
            </a:r>
          </a:p>
          <a:p>
            <a:r>
              <a:rPr lang="en-US" sz="2800" b="1" dirty="0" smtClean="0"/>
              <a:t>BMD</a:t>
            </a:r>
            <a:endParaRPr lang="fa-IR" sz="2800" b="1" dirty="0"/>
          </a:p>
          <a:p>
            <a:r>
              <a:rPr lang="en-US" sz="2800" b="1" dirty="0" smtClean="0"/>
              <a:t>FRAX</a:t>
            </a:r>
            <a:endParaRPr lang="fa-IR" sz="2800" b="1" dirty="0"/>
          </a:p>
          <a:p>
            <a:r>
              <a:rPr lang="en-US" sz="2800" b="1" dirty="0" smtClean="0"/>
              <a:t>Bone markers</a:t>
            </a:r>
            <a:endParaRPr lang="fa-IR" sz="2800" b="1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Conclusion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7279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Fractures of the </a:t>
            </a:r>
            <a:r>
              <a:rPr lang="en-US" dirty="0">
                <a:solidFill>
                  <a:srgbClr val="FFFF00"/>
                </a:solidFill>
              </a:rPr>
              <a:t>hand, skull, digits, feet and ankle</a:t>
            </a:r>
            <a:r>
              <a:rPr lang="en-US" dirty="0"/>
              <a:t> </a:t>
            </a:r>
            <a:r>
              <a:rPr lang="en-US" dirty="0" smtClean="0"/>
              <a:t>are not </a:t>
            </a:r>
            <a:r>
              <a:rPr lang="en-US" dirty="0"/>
              <a:t>considered as fragility </a:t>
            </a:r>
            <a:r>
              <a:rPr lang="en-US" dirty="0" smtClean="0"/>
              <a:t>fractures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Falls</a:t>
            </a:r>
            <a:r>
              <a:rPr lang="en-US" dirty="0"/>
              <a:t> are an important driver of fracture. Therefore </a:t>
            </a:r>
            <a:r>
              <a:rPr lang="en-US" dirty="0" smtClean="0"/>
              <a:t>this problem </a:t>
            </a:r>
            <a:r>
              <a:rPr lang="en-US" dirty="0"/>
              <a:t>should be considered when </a:t>
            </a:r>
            <a:r>
              <a:rPr lang="en-US" dirty="0" err="1"/>
              <a:t>analysing</a:t>
            </a:r>
            <a:r>
              <a:rPr lang="en-US" dirty="0"/>
              <a:t> </a:t>
            </a:r>
            <a:r>
              <a:rPr lang="en-US" dirty="0" smtClean="0"/>
              <a:t>response to </a:t>
            </a:r>
            <a:r>
              <a:rPr lang="en-US" dirty="0"/>
              <a:t>treatments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2679911" y="6181480"/>
            <a:ext cx="647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 </a:t>
            </a:r>
            <a:r>
              <a:rPr lang="en-US" dirty="0" smtClean="0"/>
              <a:t>failure </a:t>
            </a:r>
            <a:r>
              <a:rPr lang="fi-FI" dirty="0" smtClean="0"/>
              <a:t>in </a:t>
            </a:r>
            <a:r>
              <a:rPr lang="fi-FI" dirty="0"/>
              <a:t>osteoporosis. Osteoporos </a:t>
            </a:r>
            <a:r>
              <a:rPr lang="fi-FI" dirty="0" smtClean="0"/>
              <a:t>Int,2012, </a:t>
            </a:r>
            <a:r>
              <a:rPr lang="fi-FI" dirty="0"/>
              <a:t>23:2769–74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during treatment?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Residual risk</a:t>
            </a:r>
          </a:p>
          <a:p>
            <a:r>
              <a:rPr lang="en-US" dirty="0"/>
              <a:t>C</a:t>
            </a:r>
            <a:r>
              <a:rPr lang="en-US" dirty="0" smtClean="0"/>
              <a:t>hanges </a:t>
            </a:r>
            <a:r>
              <a:rPr lang="en-US" dirty="0"/>
              <a:t>in risk factors, for example, those </a:t>
            </a:r>
            <a:r>
              <a:rPr lang="en-US" dirty="0" smtClean="0"/>
              <a:t>not influenced </a:t>
            </a:r>
            <a:r>
              <a:rPr lang="en-US" dirty="0"/>
              <a:t>by the current treatment, such as </a:t>
            </a:r>
            <a:r>
              <a:rPr lang="en-US" dirty="0" smtClean="0">
                <a:solidFill>
                  <a:srgbClr val="FFFF00"/>
                </a:solidFill>
              </a:rPr>
              <a:t>falls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problem with </a:t>
            </a:r>
            <a:r>
              <a:rPr lang="en-US" dirty="0" smtClean="0">
                <a:solidFill>
                  <a:srgbClr val="FFFF00"/>
                </a:solidFill>
              </a:rPr>
              <a:t>compliance</a:t>
            </a:r>
          </a:p>
          <a:p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uboptimal </a:t>
            </a:r>
            <a:r>
              <a:rPr lang="en-US" dirty="0">
                <a:solidFill>
                  <a:srgbClr val="FFFF00"/>
                </a:solidFill>
              </a:rPr>
              <a:t>or </a:t>
            </a:r>
            <a:r>
              <a:rPr lang="en-US" dirty="0" smtClean="0">
                <a:solidFill>
                  <a:srgbClr val="FFFF00"/>
                </a:solidFill>
              </a:rPr>
              <a:t>failed treatment</a:t>
            </a:r>
            <a:r>
              <a:rPr lang="en-US" dirty="0" smtClean="0"/>
              <a:t>; indicating </a:t>
            </a:r>
            <a:r>
              <a:rPr lang="en-US" dirty="0"/>
              <a:t>the need for a modification of </a:t>
            </a:r>
            <a:r>
              <a:rPr lang="en-US" dirty="0" smtClean="0"/>
              <a:t>the management </a:t>
            </a:r>
            <a:r>
              <a:rPr lang="en-US" dirty="0"/>
              <a:t>strategy</a:t>
            </a:r>
            <a:r>
              <a:rPr lang="en-US" dirty="0" smtClean="0"/>
              <a:t>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Forget Fracture as a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t does not </a:t>
            </a:r>
            <a:r>
              <a:rPr lang="en-US" sz="4000" dirty="0"/>
              <a:t>appear to be realistic to apply the occurrence of </a:t>
            </a:r>
            <a:r>
              <a:rPr lang="en-US" sz="4000" dirty="0" smtClean="0"/>
              <a:t>incident fracture </a:t>
            </a:r>
            <a:r>
              <a:rPr lang="en-US" sz="4000" dirty="0"/>
              <a:t>in a treat-to-target strategy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5943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Goal-directed treatment of osteoporosis in </a:t>
            </a:r>
            <a:r>
              <a:rPr lang="en-US" b="1" dirty="0" smtClean="0"/>
              <a:t>Europe. </a:t>
            </a:r>
            <a:r>
              <a:rPr lang="en-US" u="sng" dirty="0" err="1" smtClean="0"/>
              <a:t>Osteoporos</a:t>
            </a:r>
            <a:r>
              <a:rPr lang="en-US" u="sng" dirty="0" smtClean="0"/>
              <a:t> </a:t>
            </a:r>
            <a:r>
              <a:rPr lang="en-US" u="sng" dirty="0"/>
              <a:t>Int.</a:t>
            </a:r>
            <a:r>
              <a:rPr lang="en-US" dirty="0"/>
              <a:t> 2014 Sep 9. [</a:t>
            </a:r>
            <a:r>
              <a:rPr lang="en-US" dirty="0" err="1"/>
              <a:t>Epub</a:t>
            </a:r>
            <a:r>
              <a:rPr lang="en-US" dirty="0"/>
              <a:t> ahead of prin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81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Fracture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BMD</a:t>
            </a:r>
          </a:p>
          <a:p>
            <a:r>
              <a:rPr lang="en-US" sz="4000" dirty="0"/>
              <a:t>FRAX </a:t>
            </a:r>
            <a:r>
              <a:rPr lang="en-US" sz="4000" dirty="0" smtClean="0"/>
              <a:t>probability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US" sz="4000" dirty="0" smtClean="0"/>
              <a:t>Bone turnover markers</a:t>
            </a:r>
          </a:p>
          <a:p>
            <a:r>
              <a:rPr lang="en-US" sz="4000" dirty="0" smtClean="0"/>
              <a:t>Indices of bone strength</a:t>
            </a:r>
          </a:p>
        </p:txBody>
      </p:sp>
    </p:spTree>
    <p:extLst>
      <p:ext uri="{BB962C8B-B14F-4D97-AF65-F5344CB8AC3E}">
        <p14:creationId xmlns:p14="http://schemas.microsoft.com/office/powerpoint/2010/main" val="20857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71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45776"/>
              </p:ext>
            </p:extLst>
          </p:nvPr>
        </p:nvGraphicFramePr>
        <p:xfrm>
          <a:off x="1524000" y="1397000"/>
          <a:ext cx="6477000" cy="4064002"/>
        </p:xfrm>
        <a:graphic>
          <a:graphicData uri="http://schemas.openxmlformats.org/drawingml/2006/table">
            <a:tbl>
              <a:tblPr/>
              <a:tblGrid>
                <a:gridCol w="2667000"/>
                <a:gridCol w="1651000"/>
                <a:gridCol w="2159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Site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Hip Fx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vertebral Fx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Distal radius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Proximal radius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Calcaneous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Spine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Femoral neck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560" name="Text Box 32"/>
          <p:cNvSpPr txBox="1">
            <a:spLocks noChangeArrowheads="1"/>
          </p:cNvSpPr>
          <p:nvPr/>
        </p:nvSpPr>
        <p:spPr bwMode="auto">
          <a:xfrm>
            <a:off x="990600" y="533400"/>
            <a:ext cx="7878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RR of </a:t>
            </a:r>
            <a:r>
              <a:rPr lang="en-US" altLang="en-US" sz="2800" b="1" dirty="0" err="1"/>
              <a:t>Fx</a:t>
            </a:r>
            <a:r>
              <a:rPr lang="en-US" altLang="en-US" sz="2800" b="1" dirty="0"/>
              <a:t> for 1 SD decrease in BMD (age-matched)</a:t>
            </a:r>
          </a:p>
        </p:txBody>
      </p:sp>
      <p:sp>
        <p:nvSpPr>
          <p:cNvPr id="150561" name="Text Box 33"/>
          <p:cNvSpPr txBox="1">
            <a:spLocks noChangeArrowheads="1"/>
          </p:cNvSpPr>
          <p:nvPr/>
        </p:nvSpPr>
        <p:spPr bwMode="auto">
          <a:xfrm>
            <a:off x="2438400" y="5715000"/>
            <a:ext cx="506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(</a:t>
            </a:r>
            <a:r>
              <a:rPr lang="en-US" altLang="en-US" dirty="0" err="1"/>
              <a:t>marshall</a:t>
            </a:r>
            <a:r>
              <a:rPr lang="en-US" altLang="en-US" dirty="0"/>
              <a:t> </a:t>
            </a:r>
            <a:r>
              <a:rPr lang="en-US" altLang="en-US" dirty="0" err="1"/>
              <a:t>D,et</a:t>
            </a:r>
            <a:r>
              <a:rPr lang="en-US" altLang="en-US" dirty="0"/>
              <a:t> </a:t>
            </a:r>
            <a:r>
              <a:rPr lang="en-US" altLang="en-US" dirty="0" err="1"/>
              <a:t>al,BMJ</a:t>
            </a:r>
            <a:r>
              <a:rPr lang="en-US" altLang="en-US" dirty="0"/>
              <a:t>. 1996:,312:1254)</a:t>
            </a:r>
          </a:p>
        </p:txBody>
      </p:sp>
    </p:spTree>
    <p:extLst>
      <p:ext uri="{BB962C8B-B14F-4D97-AF65-F5344CB8AC3E}">
        <p14:creationId xmlns:p14="http://schemas.microsoft.com/office/powerpoint/2010/main" val="24877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BMD in patients under anti-osteoporosis treatment?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389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45323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eta-analysis </a:t>
            </a:r>
            <a:r>
              <a:rPr lang="en-US" dirty="0"/>
              <a:t>of </a:t>
            </a:r>
            <a:r>
              <a:rPr lang="en-US" dirty="0" smtClean="0"/>
              <a:t>all randomized</a:t>
            </a:r>
            <a:r>
              <a:rPr lang="en-US" dirty="0"/>
              <a:t>, placebo-controlled trials of </a:t>
            </a:r>
            <a:r>
              <a:rPr lang="en-US" dirty="0" err="1" smtClean="0"/>
              <a:t>antiresorptive</a:t>
            </a:r>
            <a:r>
              <a:rPr lang="en-US" dirty="0"/>
              <a:t> </a:t>
            </a:r>
            <a:r>
              <a:rPr lang="en-US" dirty="0" smtClean="0"/>
              <a:t>agents </a:t>
            </a:r>
            <a:r>
              <a:rPr lang="en-US" dirty="0"/>
              <a:t>conducted in postmenopausal women with </a:t>
            </a:r>
            <a:r>
              <a:rPr lang="en-US" dirty="0" smtClean="0"/>
              <a:t>osteoporosis</a:t>
            </a:r>
          </a:p>
          <a:p>
            <a:r>
              <a:rPr lang="en-US" dirty="0"/>
              <a:t>To examine the extent </a:t>
            </a:r>
            <a:r>
              <a:rPr lang="en-US" dirty="0" smtClean="0"/>
              <a:t>to which </a:t>
            </a:r>
            <a:r>
              <a:rPr lang="en-US" dirty="0">
                <a:solidFill>
                  <a:srgbClr val="FFFF00"/>
                </a:solidFill>
              </a:rPr>
              <a:t>increases in BMD and reductions in BCM</a:t>
            </a:r>
            <a:r>
              <a:rPr lang="en-US" dirty="0"/>
              <a:t> during </a:t>
            </a:r>
            <a:r>
              <a:rPr lang="en-US" dirty="0" err="1" smtClean="0"/>
              <a:t>antiresorptive</a:t>
            </a:r>
            <a:r>
              <a:rPr lang="en-US" dirty="0"/>
              <a:t> </a:t>
            </a:r>
            <a:r>
              <a:rPr lang="en-US" dirty="0" smtClean="0"/>
              <a:t>therapy </a:t>
            </a:r>
            <a:r>
              <a:rPr lang="en-US" dirty="0"/>
              <a:t>are associated with reductions in risk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non vertebral </a:t>
            </a:r>
            <a:r>
              <a:rPr lang="en-US" dirty="0">
                <a:solidFill>
                  <a:srgbClr val="FFFF00"/>
                </a:solidFill>
              </a:rPr>
              <a:t>fractures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6311369"/>
            <a:ext cx="467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J Clin Endocrinol Metab </a:t>
            </a:r>
            <a:r>
              <a:rPr lang="it-IT" b="1" dirty="0" smtClean="0"/>
              <a:t>87: </a:t>
            </a:r>
            <a:r>
              <a:rPr lang="en-US" b="1" dirty="0" smtClean="0"/>
              <a:t>1586–1592</a:t>
            </a:r>
            <a:r>
              <a:rPr lang="en-US" b="1" dirty="0"/>
              <a:t>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reatments </a:t>
            </a:r>
            <a:r>
              <a:rPr lang="en-US" sz="2400" dirty="0"/>
              <a:t>with the largest increases in </a:t>
            </a:r>
            <a:r>
              <a:rPr lang="en-US" sz="2400" dirty="0" smtClean="0">
                <a:solidFill>
                  <a:srgbClr val="FFFF00"/>
                </a:solidFill>
              </a:rPr>
              <a:t>lumbar spine </a:t>
            </a:r>
            <a:r>
              <a:rPr lang="en-US" sz="2400" dirty="0"/>
              <a:t>BMD at 1 </a:t>
            </a:r>
            <a:r>
              <a:rPr lang="en-US" sz="2400" dirty="0" err="1" smtClean="0"/>
              <a:t>yearr</a:t>
            </a:r>
            <a:r>
              <a:rPr lang="en-US" sz="2400" dirty="0">
                <a:solidFill>
                  <a:srgbClr val="FFFF00"/>
                </a:solidFill>
              </a:rPr>
              <a:t>, 6% </a:t>
            </a:r>
            <a:r>
              <a:rPr lang="en-US" sz="2400" i="1" dirty="0">
                <a:solidFill>
                  <a:srgbClr val="FFFF00"/>
                </a:solidFill>
              </a:rPr>
              <a:t>vs. </a:t>
            </a:r>
            <a:r>
              <a:rPr lang="en-US" sz="2400" dirty="0">
                <a:solidFill>
                  <a:srgbClr val="FFFF00"/>
                </a:solidFill>
              </a:rPr>
              <a:t>placebo</a:t>
            </a:r>
            <a:r>
              <a:rPr lang="en-US" sz="2400" dirty="0"/>
              <a:t>, are associated with a </a:t>
            </a:r>
            <a:r>
              <a:rPr lang="en-US" sz="2400" dirty="0">
                <a:solidFill>
                  <a:srgbClr val="FFFF00"/>
                </a:solidFill>
              </a:rPr>
              <a:t>39%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reduction in </a:t>
            </a:r>
            <a:r>
              <a:rPr lang="en-US" sz="2400" dirty="0" smtClean="0">
                <a:solidFill>
                  <a:srgbClr val="FFFF00"/>
                </a:solidFill>
              </a:rPr>
              <a:t>non vertebral </a:t>
            </a:r>
            <a:r>
              <a:rPr lang="en-US" sz="2400" dirty="0">
                <a:solidFill>
                  <a:srgbClr val="FFFF00"/>
                </a:solidFill>
              </a:rPr>
              <a:t>fracture </a:t>
            </a:r>
            <a:r>
              <a:rPr lang="en-US" sz="2400" dirty="0"/>
              <a:t>risk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62200" y="1447800"/>
            <a:ext cx="1295400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5862"/>
            <a:ext cx="8305800" cy="1524000"/>
          </a:xfrm>
        </p:spPr>
        <p:txBody>
          <a:bodyPr>
            <a:normAutofit/>
          </a:bodyPr>
          <a:lstStyle/>
          <a:p>
            <a:r>
              <a:rPr lang="en-US" sz="2800" dirty="0"/>
              <a:t>Treatments with the largest increases </a:t>
            </a:r>
            <a:r>
              <a:rPr lang="en-US" sz="2800" dirty="0" smtClean="0">
                <a:solidFill>
                  <a:srgbClr val="FFFF00"/>
                </a:solidFill>
              </a:rPr>
              <a:t>Hip </a:t>
            </a:r>
            <a:r>
              <a:rPr lang="en-US" sz="2800" dirty="0">
                <a:solidFill>
                  <a:srgbClr val="FFFF00"/>
                </a:solidFill>
              </a:rPr>
              <a:t>BMD </a:t>
            </a:r>
            <a:r>
              <a:rPr lang="en-US" sz="2800" dirty="0"/>
              <a:t>at 1 </a:t>
            </a:r>
            <a:r>
              <a:rPr lang="en-US" sz="2800" dirty="0" err="1"/>
              <a:t>yr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3%</a:t>
            </a:r>
            <a:r>
              <a:rPr lang="en-US" sz="2800" dirty="0" smtClean="0"/>
              <a:t> </a:t>
            </a:r>
            <a:r>
              <a:rPr lang="en-US" sz="2800" i="1" dirty="0"/>
              <a:t>vs. </a:t>
            </a:r>
            <a:r>
              <a:rPr lang="en-US" sz="2800" dirty="0"/>
              <a:t>placebo, are associated with a </a:t>
            </a:r>
            <a:r>
              <a:rPr lang="en-US" sz="2800" dirty="0" smtClean="0">
                <a:solidFill>
                  <a:srgbClr val="FFFF00"/>
                </a:solidFill>
              </a:rPr>
              <a:t>46%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reduction in </a:t>
            </a:r>
            <a:r>
              <a:rPr lang="en-US" sz="2800" dirty="0" smtClean="0"/>
              <a:t>non vertebral </a:t>
            </a:r>
            <a:r>
              <a:rPr lang="en-US" sz="2800" dirty="0"/>
              <a:t>fracture </a:t>
            </a:r>
            <a:r>
              <a:rPr lang="en-US" sz="2800" dirty="0" smtClean="0"/>
              <a:t>risk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199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1524000"/>
            <a:ext cx="1714500" cy="381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229600" cy="4525963"/>
          </a:xfrm>
        </p:spPr>
        <p:txBody>
          <a:bodyPr/>
          <a:lstStyle/>
          <a:p>
            <a:r>
              <a:rPr lang="en-US" dirty="0" smtClean="0"/>
              <a:t> A </a:t>
            </a:r>
            <a:r>
              <a:rPr lang="en-US" dirty="0" smtClean="0">
                <a:solidFill>
                  <a:srgbClr val="FFFF00"/>
                </a:solidFill>
              </a:rPr>
              <a:t>post hoc analysis </a:t>
            </a:r>
            <a:r>
              <a:rPr lang="en-US" dirty="0" smtClean="0"/>
              <a:t>of FLEX trial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determine whether the effect of </a:t>
            </a:r>
            <a:r>
              <a:rPr lang="en-US" dirty="0" smtClean="0">
                <a:solidFill>
                  <a:srgbClr val="FFFF00"/>
                </a:solidFill>
              </a:rPr>
              <a:t>long term ALN </a:t>
            </a:r>
            <a:r>
              <a:rPr lang="en-US" dirty="0"/>
              <a:t>on fracture differs by </a:t>
            </a:r>
            <a:r>
              <a:rPr lang="en-US" dirty="0">
                <a:solidFill>
                  <a:srgbClr val="FFFF00"/>
                </a:solidFill>
              </a:rPr>
              <a:t>vertebral fracture status and femoral neck (FN) T-score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"/>
            <a:ext cx="9144000" cy="211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1600" y="6324600"/>
            <a:ext cx="736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 of Bone and Mineral Research, Vol. 25, No. 5, May 2010, pp 976–982</a:t>
            </a:r>
          </a:p>
        </p:txBody>
      </p:sp>
    </p:spTree>
    <p:extLst>
      <p:ext uri="{BB962C8B-B14F-4D97-AF65-F5344CB8AC3E}">
        <p14:creationId xmlns:p14="http://schemas.microsoft.com/office/powerpoint/2010/main" val="11789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r>
              <a:rPr lang="en-US" dirty="0"/>
              <a:t>What is treat to target strategy?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90873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705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Continuing ALN for 10 years instead of stopping after 5 years </a:t>
            </a:r>
            <a:r>
              <a:rPr lang="en-US" sz="2000" dirty="0">
                <a:solidFill>
                  <a:srgbClr val="FFFF00"/>
                </a:solidFill>
              </a:rPr>
              <a:t>reduces NVF </a:t>
            </a:r>
            <a:r>
              <a:rPr lang="en-US" sz="2000" dirty="0"/>
              <a:t>risk in women </a:t>
            </a:r>
            <a:r>
              <a:rPr lang="en-US" sz="2000" dirty="0">
                <a:solidFill>
                  <a:srgbClr val="FFFF00"/>
                </a:solidFill>
              </a:rPr>
              <a:t>without</a:t>
            </a:r>
            <a:r>
              <a:rPr lang="en-US" sz="2000" dirty="0"/>
              <a:t> prevalent </a:t>
            </a:r>
            <a:r>
              <a:rPr lang="en-US" sz="2000" dirty="0" smtClean="0"/>
              <a:t>vertebral fracture </a:t>
            </a:r>
            <a:r>
              <a:rPr lang="en-US" sz="2000" dirty="0"/>
              <a:t>whose FN T-scores, achieved after 5 years of ALN, </a:t>
            </a:r>
            <a:r>
              <a:rPr lang="en-US" sz="2000" dirty="0" smtClean="0">
                <a:solidFill>
                  <a:srgbClr val="FFFF00"/>
                </a:solidFill>
              </a:rPr>
              <a:t>are - </a:t>
            </a:r>
            <a:r>
              <a:rPr lang="en-US" sz="2000" dirty="0">
                <a:solidFill>
                  <a:srgbClr val="FFFF00"/>
                </a:solidFill>
              </a:rPr>
              <a:t>2.5 or less </a:t>
            </a:r>
            <a:r>
              <a:rPr lang="en-US" sz="2000" dirty="0"/>
              <a:t>but does not reduce risk of NVF in women whose T-scores </a:t>
            </a:r>
            <a:r>
              <a:rPr lang="en-US" sz="2000" dirty="0" smtClean="0"/>
              <a:t>are </a:t>
            </a:r>
            <a:r>
              <a:rPr lang="en-US" sz="2000" dirty="0" smtClean="0">
                <a:solidFill>
                  <a:srgbClr val="FFFF00"/>
                </a:solidFill>
              </a:rPr>
              <a:t>greater </a:t>
            </a:r>
            <a:r>
              <a:rPr lang="en-US" sz="2000" dirty="0">
                <a:solidFill>
                  <a:srgbClr val="FFFF00"/>
                </a:solidFill>
              </a:rPr>
              <a:t>than </a:t>
            </a:r>
            <a:r>
              <a:rPr lang="en-US" sz="2000" dirty="0" smtClean="0">
                <a:solidFill>
                  <a:srgbClr val="FFFF00"/>
                </a:solidFill>
              </a:rPr>
              <a:t> -2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subgroup analysis of HORIZON PFT study       (An extension RCT of the HORIZON study 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To determine </a:t>
            </a:r>
            <a:r>
              <a:rPr lang="en-US" dirty="0"/>
              <a:t>if </a:t>
            </a:r>
            <a:r>
              <a:rPr lang="en-US" dirty="0">
                <a:solidFill>
                  <a:srgbClr val="FFFF00"/>
                </a:solidFill>
              </a:rPr>
              <a:t>continuing ZOL </a:t>
            </a:r>
            <a:r>
              <a:rPr lang="en-US" dirty="0"/>
              <a:t>reduces </a:t>
            </a:r>
            <a:r>
              <a:rPr lang="en-US" dirty="0" smtClean="0"/>
              <a:t>  fracture </a:t>
            </a:r>
            <a:r>
              <a:rPr lang="en-US" dirty="0"/>
              <a:t>risk in </a:t>
            </a:r>
            <a:r>
              <a:rPr lang="en-US" dirty="0" smtClean="0"/>
              <a:t>subgroups</a:t>
            </a:r>
            <a:endParaRPr lang="en-US" dirty="0"/>
          </a:p>
          <a:p>
            <a:endParaRPr lang="en-US" dirty="0" smtClean="0"/>
          </a:p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2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09800"/>
            <a:ext cx="42672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38144"/>
            <a:ext cx="39338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Difference of </a:t>
            </a:r>
            <a:r>
              <a:rPr lang="en-US" sz="3200" b="1" dirty="0">
                <a:solidFill>
                  <a:srgbClr val="FFFF00"/>
                </a:solidFill>
              </a:rPr>
              <a:t>morphometric vertebral fracture </a:t>
            </a:r>
            <a:r>
              <a:rPr lang="en-US" sz="3200" b="1" dirty="0"/>
              <a:t>rate based on total and neck femur BMD 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6627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treated with bisphosphonates, </a:t>
            </a:r>
            <a:r>
              <a:rPr lang="en-US" dirty="0" smtClean="0">
                <a:solidFill>
                  <a:srgbClr val="FFFF00"/>
                </a:solidFill>
              </a:rPr>
              <a:t>femoral neck or total hip BMD at 3-5 years </a:t>
            </a:r>
            <a:r>
              <a:rPr lang="en-US" dirty="0" smtClean="0"/>
              <a:t>after treatment can predict fracture after drug discontinuation (as drug holiday)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903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of BMD </a:t>
            </a:r>
            <a:r>
              <a:rPr lang="en-US" dirty="0" smtClean="0"/>
              <a:t>changes </a:t>
            </a:r>
            <a:r>
              <a:rPr lang="en-US" dirty="0"/>
              <a:t>and fracture rate </a:t>
            </a:r>
            <a:r>
              <a:rPr lang="en-US" dirty="0">
                <a:solidFill>
                  <a:srgbClr val="FFFF00"/>
                </a:solidFill>
              </a:rPr>
              <a:t>is not consistent </a:t>
            </a:r>
            <a:r>
              <a:rPr lang="fa-IR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in different studies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50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04427"/>
              </p:ext>
            </p:extLst>
          </p:nvPr>
        </p:nvGraphicFramePr>
        <p:xfrm>
          <a:off x="971550" y="908050"/>
          <a:ext cx="7345363" cy="4557714"/>
        </p:xfrm>
        <a:graphic>
          <a:graphicData uri="http://schemas.openxmlformats.org/drawingml/2006/table">
            <a:tbl>
              <a:tblPr/>
              <a:tblGrid>
                <a:gridCol w="3384550"/>
                <a:gridCol w="1873250"/>
                <a:gridCol w="2087563"/>
              </a:tblGrid>
              <a:tr h="10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Drug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(Trial)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 in spine BMD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 in vertebral Fx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Alendronate (FIT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ll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%8.3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%44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Alendronate (FIT l)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%7.9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%47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Residronate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(RVE)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%7.1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%49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Residronate (RVN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%5.4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%41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Raloxifen (MORE)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%2.6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%40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Calcitonin(PROOF)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%1.2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%36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5540" name="AutoShape 36"/>
          <p:cNvSpPr>
            <a:spLocks noChangeArrowheads="1"/>
          </p:cNvSpPr>
          <p:nvPr/>
        </p:nvSpPr>
        <p:spPr bwMode="auto">
          <a:xfrm>
            <a:off x="4716463" y="1905000"/>
            <a:ext cx="998537" cy="39719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5541" name="AutoShape 37"/>
          <p:cNvSpPr>
            <a:spLocks noChangeArrowheads="1"/>
          </p:cNvSpPr>
          <p:nvPr/>
        </p:nvSpPr>
        <p:spPr bwMode="auto">
          <a:xfrm>
            <a:off x="6588125" y="1905000"/>
            <a:ext cx="1031875" cy="39719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7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40" grpId="0" animBg="1"/>
      <p:bldP spid="4055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85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 smtClean="0"/>
              <a:t>Fracture </a:t>
            </a:r>
            <a:r>
              <a:rPr lang="en-US" dirty="0"/>
              <a:t>Intervention </a:t>
            </a:r>
            <a:r>
              <a:rPr lang="en-US" dirty="0" smtClean="0"/>
              <a:t>Trial : </a:t>
            </a:r>
            <a:r>
              <a:rPr lang="en-US" dirty="0" smtClean="0">
                <a:solidFill>
                  <a:srgbClr val="FFFF00"/>
                </a:solidFill>
              </a:rPr>
              <a:t>6,459</a:t>
            </a:r>
            <a:r>
              <a:rPr lang="en-US" dirty="0" smtClean="0"/>
              <a:t> </a:t>
            </a:r>
            <a:r>
              <a:rPr lang="en-US" dirty="0"/>
              <a:t>women were randomly assigned to treatment </a:t>
            </a:r>
            <a:r>
              <a:rPr lang="en-US" dirty="0" smtClean="0"/>
              <a:t>with alendronate </a:t>
            </a:r>
            <a:r>
              <a:rPr lang="en-US" dirty="0"/>
              <a:t>or </a:t>
            </a:r>
            <a:r>
              <a:rPr lang="en-US" dirty="0" smtClean="0"/>
              <a:t>placebo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  </a:t>
            </a:r>
            <a:r>
              <a:rPr lang="en-US" dirty="0"/>
              <a:t>compared reductions in risk of </a:t>
            </a:r>
            <a:r>
              <a:rPr lang="en-US" dirty="0">
                <a:solidFill>
                  <a:srgbClr val="FFFF00"/>
                </a:solidFill>
              </a:rPr>
              <a:t>spine </a:t>
            </a:r>
            <a:r>
              <a:rPr lang="en-US" dirty="0" smtClean="0">
                <a:solidFill>
                  <a:srgbClr val="FFFF00"/>
                </a:solidFill>
              </a:rPr>
              <a:t>fractures </a:t>
            </a:r>
            <a:r>
              <a:rPr lang="en-US" dirty="0"/>
              <a:t>at end of follow-up (3 or 4 years) </a:t>
            </a:r>
            <a:r>
              <a:rPr lang="en-US" dirty="0">
                <a:solidFill>
                  <a:srgbClr val="FFFF00"/>
                </a:solidFill>
              </a:rPr>
              <a:t>within </a:t>
            </a:r>
            <a:r>
              <a:rPr lang="en-US" dirty="0" smtClean="0">
                <a:solidFill>
                  <a:srgbClr val="FFFF00"/>
                </a:solidFill>
              </a:rPr>
              <a:t>various levels </a:t>
            </a:r>
            <a:r>
              <a:rPr lang="en-US" dirty="0">
                <a:solidFill>
                  <a:srgbClr val="FFFF00"/>
                </a:solidFill>
              </a:rPr>
              <a:t>of change in total </a:t>
            </a:r>
            <a:r>
              <a:rPr lang="en-US" dirty="0"/>
              <a:t>hip and spine BMD after </a:t>
            </a:r>
            <a:r>
              <a:rPr lang="en-US" dirty="0">
                <a:solidFill>
                  <a:srgbClr val="FFFF00"/>
                </a:solidFill>
              </a:rPr>
              <a:t>1 and </a:t>
            </a:r>
            <a:r>
              <a:rPr lang="en-US" dirty="0" smtClean="0">
                <a:solidFill>
                  <a:srgbClr val="FFFF00"/>
                </a:solidFill>
              </a:rPr>
              <a:t>2 years </a:t>
            </a:r>
            <a:r>
              <a:rPr lang="en-US" dirty="0"/>
              <a:t>of </a:t>
            </a:r>
            <a:r>
              <a:rPr lang="en-US" dirty="0" smtClean="0"/>
              <a:t>treatment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3"/>
            <a:ext cx="9144000" cy="21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6400800"/>
            <a:ext cx="419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 err="1"/>
              <a:t>Osteoporos</a:t>
            </a:r>
            <a:r>
              <a:rPr lang="en-US" b="1" dirty="0"/>
              <a:t> </a:t>
            </a:r>
            <a:r>
              <a:rPr lang="en-US" b="1" dirty="0" err="1"/>
              <a:t>Int</a:t>
            </a:r>
            <a:r>
              <a:rPr lang="en-US" b="1" dirty="0"/>
              <a:t> (2005) 16: 842–848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233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305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990600"/>
            <a:ext cx="7162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Risk of </a:t>
            </a:r>
            <a:r>
              <a:rPr lang="en-US" sz="2800" dirty="0" smtClean="0"/>
              <a:t>vertebral fracture </a:t>
            </a:r>
            <a:r>
              <a:rPr lang="en-US" sz="2800" dirty="0"/>
              <a:t>as a function of </a:t>
            </a:r>
            <a:r>
              <a:rPr lang="en-US" sz="2800" dirty="0" smtClean="0">
                <a:solidFill>
                  <a:srgbClr val="FFFF00"/>
                </a:solidFill>
              </a:rPr>
              <a:t>total hip </a:t>
            </a:r>
            <a:r>
              <a:rPr lang="en-US" sz="2800" dirty="0">
                <a:solidFill>
                  <a:srgbClr val="FFFF00"/>
                </a:solidFill>
              </a:rPr>
              <a:t>BMD</a:t>
            </a:r>
            <a:r>
              <a:rPr lang="en-US" sz="2800" dirty="0"/>
              <a:t> loss at 1 year</a:t>
            </a:r>
            <a:endParaRPr lang="fa-IR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191000"/>
            <a:ext cx="12954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381000" y="4572000"/>
            <a:ext cx="1295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87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post hoc analysis</a:t>
            </a:r>
            <a:r>
              <a:rPr lang="en-US" dirty="0" smtClean="0"/>
              <a:t>, </a:t>
            </a:r>
            <a:r>
              <a:rPr lang="en-US" dirty="0"/>
              <a:t>combined data from three pivotal </a:t>
            </a:r>
            <a:r>
              <a:rPr lang="en-US" dirty="0" err="1"/>
              <a:t>risedronate</a:t>
            </a:r>
            <a:r>
              <a:rPr lang="en-US" dirty="0"/>
              <a:t> fracture </a:t>
            </a:r>
            <a:r>
              <a:rPr lang="en-US" dirty="0" smtClean="0"/>
              <a:t>endpoint trials</a:t>
            </a:r>
          </a:p>
          <a:p>
            <a:r>
              <a:rPr lang="en-US" dirty="0"/>
              <a:t>Women received </a:t>
            </a:r>
            <a:r>
              <a:rPr lang="en-US" dirty="0" err="1"/>
              <a:t>risedronate</a:t>
            </a:r>
            <a:r>
              <a:rPr lang="en-US" dirty="0"/>
              <a:t> 2.5 ,</a:t>
            </a:r>
            <a:r>
              <a:rPr lang="en-US" dirty="0" smtClean="0"/>
              <a:t> </a:t>
            </a:r>
            <a:r>
              <a:rPr lang="en-US" dirty="0"/>
              <a:t>5 mg (</a:t>
            </a:r>
            <a:r>
              <a:rPr lang="en-US" dirty="0" smtClean="0"/>
              <a:t>n=2561) or placebo (n=1418) daily </a:t>
            </a:r>
            <a:r>
              <a:rPr lang="en-US" dirty="0"/>
              <a:t>for up to 3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BMD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non vertebral </a:t>
            </a:r>
            <a:r>
              <a:rPr lang="en-US" dirty="0">
                <a:solidFill>
                  <a:srgbClr val="FFFF00"/>
                </a:solidFill>
              </a:rPr>
              <a:t>fractures </a:t>
            </a:r>
            <a:r>
              <a:rPr lang="en-US" dirty="0"/>
              <a:t>confirmed by radiograph (</a:t>
            </a:r>
            <a:r>
              <a:rPr lang="en-US" dirty="0">
                <a:solidFill>
                  <a:srgbClr val="FFFF00"/>
                </a:solidFill>
              </a:rPr>
              <a:t>hip, wrist, pelvis, </a:t>
            </a:r>
            <a:r>
              <a:rPr lang="en-US" dirty="0" err="1">
                <a:solidFill>
                  <a:srgbClr val="FFFF00"/>
                </a:solidFill>
              </a:rPr>
              <a:t>humerus</a:t>
            </a:r>
            <a:r>
              <a:rPr lang="en-US" dirty="0">
                <a:solidFill>
                  <a:srgbClr val="FFFF00"/>
                </a:solidFill>
              </a:rPr>
              <a:t>, clavicle, and leg</a:t>
            </a:r>
            <a:r>
              <a:rPr lang="en-US" dirty="0"/>
              <a:t>) </a:t>
            </a:r>
            <a:r>
              <a:rPr lang="en-US" dirty="0" smtClean="0"/>
              <a:t>were assessed </a:t>
            </a:r>
            <a:r>
              <a:rPr lang="en-US" dirty="0"/>
              <a:t>periodically over 3 </a:t>
            </a:r>
            <a:r>
              <a:rPr lang="en-US" dirty="0" smtClean="0"/>
              <a:t>years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400800"/>
            <a:ext cx="382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 Bone Miner Res 2005;20:2097–2104.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2"/>
            <a:ext cx="8991599" cy="62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6400800"/>
            <a:ext cx="120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LS changes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6400800"/>
            <a:ext cx="125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FN changes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8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Setting a target </a:t>
            </a:r>
            <a:r>
              <a:rPr lang="en-US" dirty="0" smtClean="0"/>
              <a:t>(a surrogate) </a:t>
            </a:r>
            <a:r>
              <a:rPr lang="en-US" dirty="0"/>
              <a:t>for the disease process and </a:t>
            </a:r>
            <a:r>
              <a:rPr lang="en-US" dirty="0">
                <a:solidFill>
                  <a:srgbClr val="FFFF00"/>
                </a:solidFill>
              </a:rPr>
              <a:t>defining </a:t>
            </a:r>
            <a:r>
              <a:rPr lang="en-US" dirty="0" smtClean="0">
                <a:solidFill>
                  <a:srgbClr val="FFFF00"/>
                </a:solidFill>
              </a:rPr>
              <a:t>a level</a:t>
            </a:r>
            <a:r>
              <a:rPr lang="en-US" dirty="0" smtClean="0"/>
              <a:t> </a:t>
            </a:r>
            <a:r>
              <a:rPr lang="en-US" dirty="0"/>
              <a:t>of that biomarker that should be reached for </a:t>
            </a:r>
            <a:r>
              <a:rPr lang="en-US" dirty="0" smtClean="0"/>
              <a:t>optimal protection </a:t>
            </a:r>
            <a:r>
              <a:rPr lang="en-US" dirty="0"/>
              <a:t>against the detrimental effects of the disease</a:t>
            </a:r>
          </a:p>
        </p:txBody>
      </p:sp>
    </p:spTree>
    <p:extLst>
      <p:ext uri="{BB962C8B-B14F-4D97-AF65-F5344CB8AC3E}">
        <p14:creationId xmlns:p14="http://schemas.microsoft.com/office/powerpoint/2010/main" val="1620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702731"/>
              </p:ext>
            </p:extLst>
          </p:nvPr>
        </p:nvGraphicFramePr>
        <p:xfrm>
          <a:off x="1143000" y="1676400"/>
          <a:ext cx="7315200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86000"/>
                <a:gridCol w="2590800"/>
              </a:tblGrid>
              <a:tr h="482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Incidence of non vertebral fracture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HR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dirty="0" smtClean="0"/>
                        <a:t>LS</a:t>
                      </a:r>
                      <a:r>
                        <a:rPr lang="en-US" baseline="0" dirty="0" smtClean="0"/>
                        <a:t> Increase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6.4%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0.79; 95% CI, (0.50,1.25)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dirty="0" smtClean="0"/>
                        <a:t>LS decrease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    7.8%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1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dirty="0" smtClean="0"/>
                        <a:t>FN Increase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7.5%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0.93; 95% CI,( 0.68, 1.28)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dirty="0" smtClean="0"/>
                        <a:t>FN Decrease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7.6%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954" y="533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hanges </a:t>
            </a:r>
            <a:r>
              <a:rPr lang="en-US" sz="2400" b="1" dirty="0"/>
              <a:t>in BMD as measured by DXA </a:t>
            </a:r>
            <a:r>
              <a:rPr lang="en-US" sz="2400" b="1" dirty="0">
                <a:solidFill>
                  <a:srgbClr val="FFFF00"/>
                </a:solidFill>
              </a:rPr>
              <a:t>do not predict </a:t>
            </a:r>
            <a:r>
              <a:rPr lang="en-US" sz="2400" b="1" dirty="0"/>
              <a:t>the</a:t>
            </a:r>
          </a:p>
          <a:p>
            <a:r>
              <a:rPr lang="en-US" sz="2400" b="1" dirty="0" smtClean="0"/>
              <a:t>        degree </a:t>
            </a:r>
            <a:r>
              <a:rPr lang="en-US" sz="2400" b="1" dirty="0"/>
              <a:t>of reduction in </a:t>
            </a:r>
            <a:r>
              <a:rPr lang="en-US" sz="2400" b="1" dirty="0" smtClean="0"/>
              <a:t>non vertebral </a:t>
            </a:r>
            <a:r>
              <a:rPr lang="en-US" sz="2400" b="1" dirty="0"/>
              <a:t>fractures</a:t>
            </a:r>
          </a:p>
        </p:txBody>
      </p:sp>
    </p:spTree>
    <p:extLst>
      <p:ext uri="{BB962C8B-B14F-4D97-AF65-F5344CB8AC3E}">
        <p14:creationId xmlns:p14="http://schemas.microsoft.com/office/powerpoint/2010/main" val="3447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BMD as target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801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T-scores are used for diagnostic classification and to determine when treatment is indicated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2800" dirty="0"/>
              <a:t>In most studies </a:t>
            </a:r>
            <a:r>
              <a:rPr lang="en-US" sz="2800" dirty="0" smtClean="0"/>
              <a:t>increase </a:t>
            </a:r>
            <a:r>
              <a:rPr lang="en-US" sz="2800" dirty="0"/>
              <a:t>in BMD is </a:t>
            </a:r>
            <a:r>
              <a:rPr lang="en-US" sz="2800" dirty="0">
                <a:solidFill>
                  <a:srgbClr val="FFFF00"/>
                </a:solidFill>
              </a:rPr>
              <a:t>associated with reduction </a:t>
            </a:r>
            <a:r>
              <a:rPr lang="en-US" sz="2800" dirty="0"/>
              <a:t>in fracture </a:t>
            </a:r>
            <a:r>
              <a:rPr lang="en-US" sz="2800" dirty="0" smtClean="0"/>
              <a:t>risk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DXA </a:t>
            </a:r>
            <a:r>
              <a:rPr lang="en-US" sz="3000" dirty="0">
                <a:solidFill>
                  <a:srgbClr val="FFFF00"/>
                </a:solidFill>
              </a:rPr>
              <a:t>is widely available </a:t>
            </a:r>
            <a:r>
              <a:rPr lang="en-US" sz="3000" dirty="0"/>
              <a:t>and currently used to monitor </a:t>
            </a:r>
            <a:r>
              <a:rPr lang="en-US" sz="3000" dirty="0" smtClean="0"/>
              <a:t>therapy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Physicians </a:t>
            </a:r>
            <a:r>
              <a:rPr lang="en-US" sz="3000" dirty="0"/>
              <a:t>and patients are </a:t>
            </a:r>
            <a:r>
              <a:rPr lang="en-US" sz="3000" dirty="0" smtClean="0"/>
              <a:t>already generally </a:t>
            </a:r>
            <a:r>
              <a:rPr lang="en-US" sz="3000" dirty="0">
                <a:solidFill>
                  <a:srgbClr val="FFFF00"/>
                </a:solidFill>
              </a:rPr>
              <a:t>familiar </a:t>
            </a:r>
            <a:r>
              <a:rPr lang="en-US" sz="3000" dirty="0"/>
              <a:t>with </a:t>
            </a:r>
            <a:r>
              <a:rPr lang="en-US" sz="3000" dirty="0" smtClean="0"/>
              <a:t>T-scores</a:t>
            </a:r>
          </a:p>
        </p:txBody>
      </p:sp>
    </p:spTree>
    <p:extLst>
      <p:ext uri="{BB962C8B-B14F-4D97-AF65-F5344CB8AC3E}">
        <p14:creationId xmlns:p14="http://schemas.microsoft.com/office/powerpoint/2010/main" val="36909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 </a:t>
            </a:r>
            <a:r>
              <a:rPr lang="en-US" dirty="0">
                <a:solidFill>
                  <a:srgbClr val="FFFF00"/>
                </a:solidFill>
              </a:rPr>
              <a:t>change in BMD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(or </a:t>
            </a:r>
            <a:r>
              <a:rPr lang="en-US" dirty="0" smtClean="0">
                <a:solidFill>
                  <a:srgbClr val="FFFF00"/>
                </a:solidFill>
              </a:rPr>
              <a:t>even loss of BMD </a:t>
            </a:r>
            <a:r>
              <a:rPr lang="en-US" dirty="0" smtClean="0"/>
              <a:t>in some studies) with </a:t>
            </a:r>
            <a:r>
              <a:rPr lang="en-US" dirty="0"/>
              <a:t>therapy is also associated with reduction in fracture </a:t>
            </a:r>
            <a:r>
              <a:rPr lang="en-US" dirty="0" smtClean="0"/>
              <a:t>risk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"/>
            <a:ext cx="8229600" cy="1143000"/>
          </a:xfrm>
        </p:spPr>
        <p:txBody>
          <a:bodyPr/>
          <a:lstStyle/>
          <a:p>
            <a:r>
              <a:rPr lang="en-US" dirty="0" smtClean="0"/>
              <a:t>Potential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8600" dirty="0" smtClean="0"/>
          </a:p>
          <a:p>
            <a:r>
              <a:rPr lang="en-US" sz="11200" dirty="0" smtClean="0"/>
              <a:t> BMD values vary with </a:t>
            </a:r>
            <a:r>
              <a:rPr lang="en-US" sz="11200" dirty="0" smtClean="0">
                <a:solidFill>
                  <a:srgbClr val="FFFF00"/>
                </a:solidFill>
              </a:rPr>
              <a:t>different instruments </a:t>
            </a:r>
            <a:r>
              <a:rPr lang="en-US" sz="11200" dirty="0" smtClean="0"/>
              <a:t>and at </a:t>
            </a:r>
            <a:r>
              <a:rPr lang="en-US" sz="11200" dirty="0" smtClean="0">
                <a:solidFill>
                  <a:srgbClr val="FFFF00"/>
                </a:solidFill>
              </a:rPr>
              <a:t>different skeletal </a:t>
            </a:r>
            <a:r>
              <a:rPr lang="en-US" sz="11200" dirty="0" smtClean="0"/>
              <a:t>sites and changes with </a:t>
            </a:r>
            <a:r>
              <a:rPr lang="en-US" sz="11200" dirty="0" smtClean="0">
                <a:solidFill>
                  <a:srgbClr val="FFFF00"/>
                </a:solidFill>
              </a:rPr>
              <a:t>changed database</a:t>
            </a:r>
          </a:p>
          <a:p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 smtClean="0"/>
              <a:t>Even wit using the same instrument and same skeletal site</a:t>
            </a:r>
            <a:r>
              <a:rPr lang="en-US" sz="11200" dirty="0" smtClean="0">
                <a:solidFill>
                  <a:srgbClr val="FFFF00"/>
                </a:solidFill>
              </a:rPr>
              <a:t>,  Precision </a:t>
            </a:r>
            <a:r>
              <a:rPr lang="en-US" sz="11200" dirty="0">
                <a:solidFill>
                  <a:srgbClr val="FFFF00"/>
                </a:solidFill>
              </a:rPr>
              <a:t>error</a:t>
            </a:r>
            <a:r>
              <a:rPr lang="en-US" sz="11200" dirty="0"/>
              <a:t> of BMD is higher than BMD </a:t>
            </a:r>
            <a:r>
              <a:rPr lang="en-US" sz="11200" dirty="0" smtClean="0"/>
              <a:t>attainment </a:t>
            </a:r>
            <a:r>
              <a:rPr lang="en-US" sz="11200" dirty="0"/>
              <a:t>in many </a:t>
            </a:r>
            <a:r>
              <a:rPr lang="en-US" sz="11200" dirty="0" smtClean="0"/>
              <a:t>subjects. It </a:t>
            </a:r>
            <a:r>
              <a:rPr lang="en-US" sz="11200" dirty="0"/>
              <a:t>is not clear to </a:t>
            </a:r>
            <a:r>
              <a:rPr lang="en-US" sz="11200" dirty="0">
                <a:solidFill>
                  <a:srgbClr val="FFFF00"/>
                </a:solidFill>
              </a:rPr>
              <a:t>use 95% confidence interval or lower amounts(</a:t>
            </a:r>
            <a:r>
              <a:rPr lang="en-US" sz="11200" dirty="0" err="1">
                <a:solidFill>
                  <a:srgbClr val="FFFF00"/>
                </a:solidFill>
              </a:rPr>
              <a:t>eg</a:t>
            </a:r>
            <a:r>
              <a:rPr lang="en-US" sz="11200" dirty="0">
                <a:solidFill>
                  <a:srgbClr val="FFFF00"/>
                </a:solidFill>
              </a:rPr>
              <a:t> </a:t>
            </a:r>
            <a:r>
              <a:rPr lang="en-US" sz="11200" dirty="0" smtClean="0">
                <a:solidFill>
                  <a:srgbClr val="FFFF00"/>
                </a:solidFill>
              </a:rPr>
              <a:t>80% </a:t>
            </a:r>
            <a:r>
              <a:rPr lang="en-US" sz="11200" dirty="0"/>
              <a:t>CI) for </a:t>
            </a:r>
            <a:r>
              <a:rPr lang="en-US" sz="11200" dirty="0" smtClean="0"/>
              <a:t>detecting suboptimal </a:t>
            </a:r>
            <a:r>
              <a:rPr lang="en-US" sz="11200" dirty="0"/>
              <a:t>response of BMD to treatment </a:t>
            </a:r>
            <a:endParaRPr lang="en-US" sz="11200" dirty="0" smtClean="0"/>
          </a:p>
          <a:p>
            <a:endParaRPr lang="en-US" sz="11200" dirty="0" smtClean="0"/>
          </a:p>
          <a:p>
            <a:r>
              <a:rPr lang="en-US" sz="11200" dirty="0" smtClean="0"/>
              <a:t> </a:t>
            </a:r>
            <a:r>
              <a:rPr lang="en-US" sz="11200" dirty="0"/>
              <a:t>An </a:t>
            </a:r>
            <a:r>
              <a:rPr lang="en-US" sz="11200" dirty="0">
                <a:solidFill>
                  <a:srgbClr val="FFFF00"/>
                </a:solidFill>
              </a:rPr>
              <a:t>absolute target </a:t>
            </a:r>
            <a:r>
              <a:rPr lang="en-US" sz="11200" dirty="0"/>
              <a:t>may not </a:t>
            </a:r>
            <a:r>
              <a:rPr lang="en-US" sz="11200" dirty="0" smtClean="0"/>
              <a:t>attainable when </a:t>
            </a:r>
            <a:r>
              <a:rPr lang="en-US" sz="11200" dirty="0"/>
              <a:t>the </a:t>
            </a:r>
            <a:r>
              <a:rPr lang="en-US" sz="11200" dirty="0">
                <a:solidFill>
                  <a:srgbClr val="FFFF00"/>
                </a:solidFill>
              </a:rPr>
              <a:t>baseline fracture risk is </a:t>
            </a:r>
            <a:r>
              <a:rPr lang="en-US" sz="11200" dirty="0" smtClean="0">
                <a:solidFill>
                  <a:srgbClr val="FFFF00"/>
                </a:solidFill>
              </a:rPr>
              <a:t>very high</a:t>
            </a:r>
          </a:p>
          <a:p>
            <a:endParaRPr lang="en-US" sz="1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Fracture</a:t>
            </a:r>
          </a:p>
          <a:p>
            <a:r>
              <a:rPr lang="en-US" sz="4000" dirty="0" smtClean="0"/>
              <a:t>BMD</a:t>
            </a:r>
          </a:p>
          <a:p>
            <a:r>
              <a:rPr lang="en-US" sz="4000" dirty="0">
                <a:solidFill>
                  <a:srgbClr val="FFFF00"/>
                </a:solidFill>
              </a:rPr>
              <a:t>FRAX </a:t>
            </a:r>
            <a:r>
              <a:rPr lang="en-US" sz="4000" dirty="0" smtClean="0">
                <a:solidFill>
                  <a:srgbClr val="FFFF00"/>
                </a:solidFill>
              </a:rPr>
              <a:t>probability</a:t>
            </a:r>
          </a:p>
          <a:p>
            <a:r>
              <a:rPr lang="en-US" sz="4000" dirty="0" smtClean="0"/>
              <a:t>Bone turnover markers</a:t>
            </a:r>
          </a:p>
        </p:txBody>
      </p:sp>
    </p:spTree>
    <p:extLst>
      <p:ext uri="{BB962C8B-B14F-4D97-AF65-F5344CB8AC3E}">
        <p14:creationId xmlns:p14="http://schemas.microsoft.com/office/powerpoint/2010/main" val="18709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Change in FRAX  score used as a target</a:t>
            </a:r>
            <a:r>
              <a:rPr lang="en-US" dirty="0"/>
              <a:t>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361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Validated Risk Factors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age </a:t>
            </a:r>
          </a:p>
          <a:p>
            <a:pPr eaLnBrk="1" hangingPunct="1"/>
            <a:r>
              <a:rPr lang="en-US" altLang="en-US" dirty="0" smtClean="0"/>
              <a:t>Previous fracture </a:t>
            </a:r>
          </a:p>
          <a:p>
            <a:r>
              <a:rPr lang="en-US" altLang="en-US" dirty="0"/>
              <a:t> Family history of hip fracture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Long-term glucocorticoid therapy</a:t>
            </a:r>
          </a:p>
          <a:p>
            <a:pPr eaLnBrk="1" hangingPunct="1"/>
            <a:r>
              <a:rPr lang="en-US" altLang="en-US" dirty="0" smtClean="0"/>
              <a:t> Low body weight (less than 58 kg [127 </a:t>
            </a:r>
            <a:r>
              <a:rPr lang="en-US" altLang="en-US" dirty="0" err="1" smtClean="0"/>
              <a:t>lb</a:t>
            </a:r>
            <a:r>
              <a:rPr lang="en-US" altLang="en-US" dirty="0" smtClean="0"/>
              <a:t>]) </a:t>
            </a:r>
          </a:p>
          <a:p>
            <a:pPr eaLnBrk="1" hangingPunct="1"/>
            <a:r>
              <a:rPr lang="en-US" altLang="en-US" dirty="0" smtClean="0"/>
              <a:t>Cigarette smoking</a:t>
            </a:r>
          </a:p>
          <a:p>
            <a:pPr eaLnBrk="1" hangingPunct="1"/>
            <a:r>
              <a:rPr lang="en-US" altLang="en-US" dirty="0" smtClean="0"/>
              <a:t> Excess alcohol intake</a:t>
            </a:r>
          </a:p>
        </p:txBody>
      </p:sp>
    </p:spTree>
    <p:extLst>
      <p:ext uri="{BB962C8B-B14F-4D97-AF65-F5344CB8AC3E}">
        <p14:creationId xmlns:p14="http://schemas.microsoft.com/office/powerpoint/2010/main" val="37006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0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727831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Objective</a:t>
            </a:r>
            <a:r>
              <a:rPr lang="en-US" dirty="0" smtClean="0"/>
              <a:t>: </a:t>
            </a:r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confirm (or refute) the clinical </a:t>
            </a:r>
            <a:r>
              <a:rPr lang="en-US" sz="2800" dirty="0" smtClean="0"/>
              <a:t>utility of </a:t>
            </a:r>
            <a:r>
              <a:rPr lang="en-US" sz="2800" dirty="0"/>
              <a:t>using </a:t>
            </a:r>
            <a:r>
              <a:rPr lang="en-US" sz="2800" dirty="0">
                <a:solidFill>
                  <a:srgbClr val="FFFF00"/>
                </a:solidFill>
              </a:rPr>
              <a:t>change in FRAX scores </a:t>
            </a:r>
            <a:r>
              <a:rPr lang="en-US" sz="2800" dirty="0"/>
              <a:t>over time as a surrogate </a:t>
            </a:r>
            <a:r>
              <a:rPr lang="en-US" sz="2800" dirty="0" smtClean="0"/>
              <a:t>measure that </a:t>
            </a:r>
            <a:r>
              <a:rPr lang="en-US" sz="2800" dirty="0"/>
              <a:t>could be used to inform goal‐directed therapy and </a:t>
            </a:r>
            <a:r>
              <a:rPr lang="en-US" sz="2800" dirty="0" smtClean="0"/>
              <a:t>thus guide </a:t>
            </a:r>
            <a:r>
              <a:rPr lang="en-US" sz="2800" dirty="0"/>
              <a:t>decisions around initiation and duration of </a:t>
            </a:r>
            <a:r>
              <a:rPr lang="en-US" sz="2800" dirty="0" smtClean="0"/>
              <a:t>osteoporosis treatment</a:t>
            </a:r>
          </a:p>
          <a:p>
            <a:r>
              <a:rPr lang="en-US" sz="2800" dirty="0"/>
              <a:t>11,049 untreated women aged 50 years undergoing baseline and follow‐up DXA examinations in Manitoba, Canada were evaluated</a:t>
            </a:r>
          </a:p>
          <a:p>
            <a:r>
              <a:rPr lang="en-US" sz="2800" dirty="0"/>
              <a:t>Median interval between two </a:t>
            </a:r>
            <a:r>
              <a:rPr lang="en-US" sz="2800" dirty="0">
                <a:solidFill>
                  <a:srgbClr val="FFFF00"/>
                </a:solidFill>
              </a:rPr>
              <a:t>DXA was 4 years </a:t>
            </a:r>
            <a:r>
              <a:rPr lang="en-US" sz="2800" dirty="0"/>
              <a:t>and for median of 4 years were followed for incident fracture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6477000"/>
            <a:ext cx="759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 of Bone and Mineral Research, Vol. 29, No. 5, May 2014, pp 1074–1080</a:t>
            </a:r>
          </a:p>
        </p:txBody>
      </p:sp>
    </p:spTree>
    <p:extLst>
      <p:ext uri="{BB962C8B-B14F-4D97-AF65-F5344CB8AC3E}">
        <p14:creationId xmlns:p14="http://schemas.microsoft.com/office/powerpoint/2010/main" val="37901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TTT is </a:t>
            </a:r>
            <a:r>
              <a:rPr lang="en-US" dirty="0"/>
              <a:t>a feature of</a:t>
            </a:r>
            <a:br>
              <a:rPr lang="en-US" dirty="0"/>
            </a:br>
            <a:r>
              <a:rPr lang="en-US" dirty="0" smtClean="0"/>
              <a:t>several </a:t>
            </a:r>
            <a:r>
              <a:rPr lang="en-US" dirty="0"/>
              <a:t>fields of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Diabetes mellitus</a:t>
            </a:r>
          </a:p>
          <a:p>
            <a:pPr marL="0" indent="0">
              <a:buNone/>
            </a:pPr>
            <a:r>
              <a:rPr lang="en-US" dirty="0" smtClean="0"/>
              <a:t>A1C &lt; %7 : for preventing diabetes </a:t>
            </a:r>
            <a:r>
              <a:rPr lang="en-US" dirty="0" err="1" smtClean="0"/>
              <a:t>microvascular</a:t>
            </a:r>
            <a:r>
              <a:rPr lang="en-US" dirty="0" smtClean="0"/>
              <a:t> complications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Hypertension</a:t>
            </a:r>
          </a:p>
          <a:p>
            <a:pPr marL="0" indent="0">
              <a:buNone/>
            </a:pPr>
            <a:r>
              <a:rPr lang="en-US" dirty="0"/>
              <a:t>BP&lt;140/90: for preventing cardiovascular </a:t>
            </a:r>
            <a:r>
              <a:rPr lang="en-US" dirty="0" smtClean="0"/>
              <a:t>complications</a:t>
            </a:r>
          </a:p>
          <a:p>
            <a:r>
              <a:rPr lang="en-US" dirty="0">
                <a:solidFill>
                  <a:srgbClr val="FFFF00"/>
                </a:solidFill>
              </a:rPr>
              <a:t>Rheumatoid </a:t>
            </a:r>
            <a:r>
              <a:rPr lang="en-US" dirty="0" smtClean="0">
                <a:solidFill>
                  <a:srgbClr val="FFFF00"/>
                </a:solidFill>
              </a:rPr>
              <a:t>Arthritis </a:t>
            </a:r>
            <a:r>
              <a:rPr lang="en-US" dirty="0" smtClean="0"/>
              <a:t>                                           Score of clinical and inflammatory  laboratory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724400" y="4572000"/>
            <a:ext cx="4038600" cy="1524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subgroup of women </a:t>
            </a:r>
            <a:r>
              <a:rPr lang="en-US" dirty="0">
                <a:solidFill>
                  <a:srgbClr val="FFFF00"/>
                </a:solidFill>
              </a:rPr>
              <a:t>highly adherent </a:t>
            </a:r>
            <a:r>
              <a:rPr lang="en-US" dirty="0"/>
              <a:t>to </a:t>
            </a:r>
            <a:r>
              <a:rPr lang="en-US" dirty="0" smtClean="0"/>
              <a:t>osteoporosis treatment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98%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had the </a:t>
            </a:r>
            <a:r>
              <a:rPr lang="en-US" dirty="0">
                <a:solidFill>
                  <a:srgbClr val="FFFF00"/>
                </a:solidFill>
              </a:rPr>
              <a:t>same </a:t>
            </a:r>
            <a:r>
              <a:rPr lang="en-US" dirty="0" smtClean="0">
                <a:solidFill>
                  <a:srgbClr val="FFFF00"/>
                </a:solidFill>
              </a:rPr>
              <a:t>or greater </a:t>
            </a:r>
            <a:r>
              <a:rPr lang="en-US" dirty="0">
                <a:solidFill>
                  <a:srgbClr val="FFFF00"/>
                </a:solidFill>
              </a:rPr>
              <a:t>risk of major fracture </a:t>
            </a:r>
            <a:r>
              <a:rPr lang="en-US" dirty="0"/>
              <a:t>according to FRAX as they </a:t>
            </a:r>
            <a:r>
              <a:rPr lang="en-US" dirty="0" smtClean="0"/>
              <a:t>did before </a:t>
            </a:r>
            <a:r>
              <a:rPr lang="en-US" dirty="0"/>
              <a:t>therapy, and treatment only seemed to attenuate </a:t>
            </a:r>
            <a:r>
              <a:rPr lang="en-US" dirty="0" smtClean="0"/>
              <a:t>the universal </a:t>
            </a:r>
            <a:r>
              <a:rPr lang="en-US" dirty="0"/>
              <a:t>increase in FRAX scores over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FRAX </a:t>
            </a:r>
            <a:r>
              <a:rPr lang="en-US" dirty="0" smtClean="0">
                <a:solidFill>
                  <a:srgbClr val="FFFF00"/>
                </a:solidFill>
              </a:rPr>
              <a:t>tended </a:t>
            </a:r>
            <a:r>
              <a:rPr lang="en-US" dirty="0">
                <a:solidFill>
                  <a:srgbClr val="FFFF00"/>
                </a:solidFill>
              </a:rPr>
              <a:t>to increase over time </a:t>
            </a:r>
            <a:r>
              <a:rPr lang="en-US" dirty="0"/>
              <a:t>and were </a:t>
            </a:r>
            <a:r>
              <a:rPr lang="en-US" dirty="0" smtClean="0"/>
              <a:t>not particularly </a:t>
            </a:r>
            <a:r>
              <a:rPr lang="en-US" dirty="0"/>
              <a:t>responsive to changes in risk factors, BMD, </a:t>
            </a:r>
            <a:r>
              <a:rPr lang="en-US" dirty="0" smtClean="0"/>
              <a:t>or osteoporosis treatments</a:t>
            </a:r>
          </a:p>
          <a:p>
            <a:r>
              <a:rPr lang="en-US" dirty="0" smtClean="0"/>
              <a:t>Thus</a:t>
            </a:r>
            <a:r>
              <a:rPr lang="en-US" dirty="0"/>
              <a:t>, changes in FRAX score are a </a:t>
            </a:r>
            <a:r>
              <a:rPr lang="en-US" dirty="0" smtClean="0"/>
              <a:t>poor surrogate </a:t>
            </a:r>
            <a:r>
              <a:rPr lang="en-US" dirty="0"/>
              <a:t>measure for treatment response and </a:t>
            </a:r>
            <a:r>
              <a:rPr lang="en-US" dirty="0">
                <a:solidFill>
                  <a:srgbClr val="FFFF00"/>
                </a:solidFill>
              </a:rPr>
              <a:t>cannot </a:t>
            </a:r>
            <a:r>
              <a:rPr lang="en-US" dirty="0" smtClean="0">
                <a:solidFill>
                  <a:srgbClr val="FFFF00"/>
                </a:solidFill>
              </a:rPr>
              <a:t>be </a:t>
            </a:r>
            <a:r>
              <a:rPr lang="en-US" dirty="0" smtClean="0"/>
              <a:t>recommended </a:t>
            </a:r>
            <a:r>
              <a:rPr lang="en-US" dirty="0"/>
              <a:t>as a target for goal‐directed therapy.</a:t>
            </a:r>
          </a:p>
        </p:txBody>
      </p:sp>
    </p:spTree>
    <p:extLst>
      <p:ext uri="{BB962C8B-B14F-4D97-AF65-F5344CB8AC3E}">
        <p14:creationId xmlns:p14="http://schemas.microsoft.com/office/powerpoint/2010/main" val="9783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Fracture</a:t>
            </a:r>
          </a:p>
          <a:p>
            <a:r>
              <a:rPr lang="en-US" sz="4000" dirty="0" smtClean="0"/>
              <a:t>BMD</a:t>
            </a:r>
          </a:p>
          <a:p>
            <a:r>
              <a:rPr lang="en-US" sz="4000" dirty="0"/>
              <a:t>FRAX </a:t>
            </a:r>
            <a:r>
              <a:rPr lang="en-US" sz="4000" dirty="0" smtClean="0"/>
              <a:t>probability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Bone turnover markers</a:t>
            </a:r>
          </a:p>
        </p:txBody>
      </p:sp>
    </p:spTree>
    <p:extLst>
      <p:ext uri="{BB962C8B-B14F-4D97-AF65-F5344CB8AC3E}">
        <p14:creationId xmlns:p14="http://schemas.microsoft.com/office/powerpoint/2010/main" val="6638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2"/>
            <a:ext cx="8229600" cy="1143000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/>
              <a:t>Evidence-based clinical practice guidelines </a:t>
            </a:r>
            <a:r>
              <a:rPr lang="en-US" dirty="0" smtClean="0"/>
              <a:t>have included </a:t>
            </a:r>
            <a:r>
              <a:rPr lang="en-US" dirty="0"/>
              <a:t>BTMs as a method for </a:t>
            </a:r>
            <a:r>
              <a:rPr lang="en-US" dirty="0">
                <a:solidFill>
                  <a:srgbClr val="FFFF00"/>
                </a:solidFill>
              </a:rPr>
              <a:t>monitoring</a:t>
            </a:r>
            <a:r>
              <a:rPr lang="en-US" dirty="0"/>
              <a:t> the effects </a:t>
            </a:r>
            <a:r>
              <a:rPr lang="en-US" dirty="0" smtClean="0"/>
              <a:t>of therapy*</a:t>
            </a:r>
          </a:p>
          <a:p>
            <a:r>
              <a:rPr lang="en-US" dirty="0" smtClean="0"/>
              <a:t>Measurement of </a:t>
            </a:r>
            <a:r>
              <a:rPr lang="en-US" dirty="0"/>
              <a:t>BTMs is potentially useful in assessing the </a:t>
            </a:r>
            <a:r>
              <a:rPr lang="en-US" dirty="0" smtClean="0"/>
              <a:t>offset of </a:t>
            </a:r>
            <a:r>
              <a:rPr lang="en-US" dirty="0"/>
              <a:t>effect </a:t>
            </a:r>
            <a:r>
              <a:rPr lang="en-US" dirty="0">
                <a:solidFill>
                  <a:srgbClr val="FFFF00"/>
                </a:solidFill>
              </a:rPr>
              <a:t>after discontinuation </a:t>
            </a:r>
            <a:r>
              <a:rPr lang="en-US" dirty="0"/>
              <a:t>of therapy and may </a:t>
            </a:r>
            <a:r>
              <a:rPr lang="en-US" dirty="0" smtClean="0"/>
              <a:t>provide insight </a:t>
            </a:r>
            <a:r>
              <a:rPr lang="en-US" dirty="0"/>
              <a:t>on restarting therapy after a drug </a:t>
            </a:r>
            <a:r>
              <a:rPr lang="en-US" dirty="0" smtClean="0"/>
              <a:t>holiday**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2578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*Evidence-based </a:t>
            </a:r>
            <a:r>
              <a:rPr lang="en-US" dirty="0"/>
              <a:t>guidelines </a:t>
            </a:r>
            <a:r>
              <a:rPr lang="en-US" dirty="0" smtClean="0"/>
              <a:t>for the </a:t>
            </a:r>
            <a:r>
              <a:rPr lang="en-US" dirty="0"/>
              <a:t>use of biochemical markers of bone turnover in the selection </a:t>
            </a:r>
            <a:r>
              <a:rPr lang="en-US" dirty="0" smtClean="0"/>
              <a:t>and monitoring </a:t>
            </a:r>
            <a:r>
              <a:rPr lang="en-US" dirty="0"/>
              <a:t>of bisphosphonate treatment in osteoporosis: a </a:t>
            </a:r>
            <a:r>
              <a:rPr lang="en-US" dirty="0" smtClean="0"/>
              <a:t>consensus document </a:t>
            </a:r>
            <a:r>
              <a:rPr lang="en-US" dirty="0"/>
              <a:t>of the Belgian Bone Club. </a:t>
            </a:r>
            <a:r>
              <a:rPr lang="en-US" i="1" dirty="0" err="1"/>
              <a:t>Int</a:t>
            </a:r>
            <a:r>
              <a:rPr lang="en-US" i="1" dirty="0"/>
              <a:t> 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Pract</a:t>
            </a:r>
            <a:r>
              <a:rPr lang="en-US" dirty="0"/>
              <a:t>. 2009;63(1</a:t>
            </a:r>
            <a:r>
              <a:rPr lang="en-US" dirty="0" smtClean="0"/>
              <a:t>): 19–26</a:t>
            </a:r>
          </a:p>
          <a:p>
            <a:endParaRPr lang="en-US" dirty="0"/>
          </a:p>
          <a:p>
            <a:r>
              <a:rPr lang="en-US" i="1" dirty="0" smtClean="0"/>
              <a:t>**J </a:t>
            </a:r>
            <a:r>
              <a:rPr lang="en-US" i="1" dirty="0"/>
              <a:t>Bone Miner Res</a:t>
            </a:r>
            <a:r>
              <a:rPr lang="en-US" dirty="0"/>
              <a:t>. 2012;27(5):963–974.</a:t>
            </a:r>
          </a:p>
        </p:txBody>
      </p:sp>
    </p:spTree>
    <p:extLst>
      <p:ext uri="{BB962C8B-B14F-4D97-AF65-F5344CB8AC3E}">
        <p14:creationId xmlns:p14="http://schemas.microsoft.com/office/powerpoint/2010/main" val="35388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erum C- </a:t>
            </a:r>
            <a:r>
              <a:rPr lang="en-US" dirty="0" err="1" smtClean="0"/>
              <a:t>telopeptide</a:t>
            </a:r>
            <a:r>
              <a:rPr lang="en-US" dirty="0" smtClean="0"/>
              <a:t> of </a:t>
            </a:r>
            <a:r>
              <a:rPr lang="en-US" dirty="0"/>
              <a:t>type I collagen (</a:t>
            </a:r>
            <a:r>
              <a:rPr lang="en-US" dirty="0">
                <a:solidFill>
                  <a:srgbClr val="FFFF00"/>
                </a:solidFill>
              </a:rPr>
              <a:t>βCTX</a:t>
            </a:r>
            <a:r>
              <a:rPr lang="en-US" dirty="0"/>
              <a:t>) and serum </a:t>
            </a:r>
            <a:r>
              <a:rPr lang="en-US" dirty="0" err="1" smtClean="0"/>
              <a:t>procollagen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/>
              <a:t>N-</a:t>
            </a:r>
            <a:r>
              <a:rPr lang="en-US" dirty="0" err="1"/>
              <a:t>propeptide</a:t>
            </a:r>
            <a:r>
              <a:rPr lang="en-US" dirty="0"/>
              <a:t> (</a:t>
            </a:r>
            <a:r>
              <a:rPr lang="en-US" dirty="0">
                <a:solidFill>
                  <a:srgbClr val="FFFF00"/>
                </a:solidFill>
              </a:rPr>
              <a:t>PINP</a:t>
            </a:r>
            <a:r>
              <a:rPr lang="en-US" dirty="0"/>
              <a:t>) are considered as </a:t>
            </a:r>
            <a:r>
              <a:rPr lang="en-US" dirty="0" smtClean="0"/>
              <a:t>reference markers</a:t>
            </a:r>
          </a:p>
          <a:p>
            <a:r>
              <a:rPr lang="en-US" dirty="0" smtClean="0"/>
              <a:t>Under </a:t>
            </a:r>
            <a:r>
              <a:rPr lang="en-US" dirty="0"/>
              <a:t>clinical conditions, </a:t>
            </a:r>
            <a:r>
              <a:rPr lang="en-US" dirty="0" smtClean="0"/>
              <a:t>a precision </a:t>
            </a:r>
            <a:r>
              <a:rPr lang="en-US" dirty="0"/>
              <a:t>error of approximately </a:t>
            </a:r>
            <a:r>
              <a:rPr lang="en-US" dirty="0">
                <a:solidFill>
                  <a:srgbClr val="FFFF00"/>
                </a:solidFill>
              </a:rPr>
              <a:t>10 %</a:t>
            </a:r>
            <a:r>
              <a:rPr lang="en-US" dirty="0"/>
              <a:t> is estimated for </a:t>
            </a:r>
            <a:r>
              <a:rPr lang="en-US" dirty="0" smtClean="0"/>
              <a:t>both </a:t>
            </a:r>
            <a:r>
              <a:rPr lang="en-US" dirty="0" err="1" smtClean="0"/>
              <a:t>analytes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</a:t>
            </a:r>
            <a:r>
              <a:rPr lang="en-US" dirty="0"/>
              <a:t>LSC estimates for serum βCTX </a:t>
            </a:r>
            <a:r>
              <a:rPr lang="en-US" dirty="0" smtClean="0"/>
              <a:t>and PINP </a:t>
            </a:r>
            <a:r>
              <a:rPr lang="en-US" dirty="0"/>
              <a:t>are approximately </a:t>
            </a:r>
            <a:r>
              <a:rPr lang="en-US" dirty="0">
                <a:solidFill>
                  <a:srgbClr val="FFFF00"/>
                </a:solidFill>
              </a:rPr>
              <a:t>25 %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6227857"/>
            <a:ext cx="653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 failure </a:t>
            </a:r>
            <a:r>
              <a:rPr lang="fi-FI" dirty="0"/>
              <a:t>in osteoporosis. Osteoporos Int,2012, 23:2769–74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ssay </a:t>
            </a:r>
            <a:r>
              <a:rPr lang="en-US" dirty="0" smtClean="0">
                <a:solidFill>
                  <a:srgbClr val="FFFF00"/>
                </a:solidFill>
              </a:rPr>
              <a:t>variability</a:t>
            </a:r>
            <a:r>
              <a:rPr lang="en-US" dirty="0" smtClean="0"/>
              <a:t> </a:t>
            </a:r>
          </a:p>
          <a:p>
            <a:r>
              <a:rPr lang="en-US" dirty="0"/>
              <a:t>lack of clarity regarding the </a:t>
            </a:r>
            <a:r>
              <a:rPr lang="en-US" dirty="0" smtClean="0"/>
              <a:t>optimal choice </a:t>
            </a:r>
            <a:r>
              <a:rPr lang="en-US" dirty="0"/>
              <a:t>of BTM, which </a:t>
            </a:r>
            <a:r>
              <a:rPr lang="en-US" dirty="0">
                <a:solidFill>
                  <a:srgbClr val="FFFF00"/>
                </a:solidFill>
              </a:rPr>
              <a:t>may differ for different </a:t>
            </a:r>
            <a:r>
              <a:rPr lang="en-US" dirty="0" smtClean="0">
                <a:solidFill>
                  <a:srgbClr val="FFFF00"/>
                </a:solidFill>
              </a:rPr>
              <a:t>drugs</a:t>
            </a:r>
          </a:p>
          <a:p>
            <a:r>
              <a:rPr lang="en-US" dirty="0" smtClean="0"/>
              <a:t>Cost and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 The main problem is lack of validated surrogate measures in osteoporosis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one of potential targets appears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be </a:t>
            </a:r>
            <a:r>
              <a:rPr lang="en-US" dirty="0" smtClean="0">
                <a:solidFill>
                  <a:srgbClr val="FFFF00"/>
                </a:solidFill>
              </a:rPr>
              <a:t>ready for </a:t>
            </a:r>
            <a:r>
              <a:rPr lang="en-US" dirty="0">
                <a:solidFill>
                  <a:srgbClr val="FFFF00"/>
                </a:solidFill>
              </a:rPr>
              <a:t>use in a treat-to-target </a:t>
            </a:r>
            <a:r>
              <a:rPr lang="en-US" dirty="0" smtClean="0"/>
              <a:t>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 to target strategy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1) </a:t>
            </a:r>
            <a:r>
              <a:rPr lang="en-US" dirty="0" smtClean="0"/>
              <a:t>A goal </a:t>
            </a:r>
            <a:r>
              <a:rPr lang="en-US" dirty="0"/>
              <a:t>of treatment is established for a </a:t>
            </a:r>
            <a:r>
              <a:rPr lang="en-US" dirty="0" smtClean="0"/>
              <a:t>patient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2) the </a:t>
            </a:r>
            <a:r>
              <a:rPr lang="en-US" dirty="0">
                <a:solidFill>
                  <a:srgbClr val="FFFF00"/>
                </a:solidFill>
              </a:rPr>
              <a:t>initial </a:t>
            </a:r>
            <a:r>
              <a:rPr lang="en-US" dirty="0" smtClean="0">
                <a:solidFill>
                  <a:srgbClr val="FFFF00"/>
                </a:solidFill>
              </a:rPr>
              <a:t>choice </a:t>
            </a:r>
            <a:r>
              <a:rPr lang="en-US" dirty="0" smtClean="0"/>
              <a:t>of </a:t>
            </a:r>
            <a:r>
              <a:rPr lang="en-US" dirty="0"/>
              <a:t>treatment is based on the </a:t>
            </a:r>
            <a:r>
              <a:rPr lang="en-US" dirty="0">
                <a:solidFill>
                  <a:srgbClr val="FFFF00"/>
                </a:solidFill>
              </a:rPr>
              <a:t>probability of reaching the </a:t>
            </a:r>
            <a:r>
              <a:rPr lang="en-US" dirty="0" smtClean="0">
                <a:solidFill>
                  <a:srgbClr val="FFFF00"/>
                </a:solidFill>
              </a:rPr>
              <a:t>goal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3) progress toward reaching the patient’s goal is </a:t>
            </a:r>
            <a:r>
              <a:rPr lang="en-US" dirty="0" smtClean="0"/>
              <a:t>reassessed periodically</a:t>
            </a:r>
            <a:r>
              <a:rPr lang="en-US" dirty="0"/>
              <a:t>, with decisions to stop, continue</a:t>
            </a:r>
            <a:r>
              <a:rPr lang="en-US" dirty="0">
                <a:solidFill>
                  <a:srgbClr val="FFFF00"/>
                </a:solidFill>
              </a:rPr>
              <a:t>, or </a:t>
            </a:r>
            <a:r>
              <a:rPr lang="en-US" dirty="0" smtClean="0">
                <a:solidFill>
                  <a:srgbClr val="FFFF00"/>
                </a:solidFill>
              </a:rPr>
              <a:t>change treatment</a:t>
            </a:r>
            <a:r>
              <a:rPr lang="en-US" dirty="0" smtClean="0"/>
              <a:t> based </a:t>
            </a:r>
            <a:r>
              <a:rPr lang="en-US" dirty="0"/>
              <a:t>on </a:t>
            </a:r>
            <a:r>
              <a:rPr lang="en-US" dirty="0" smtClean="0"/>
              <a:t>achievement or progress toward  goals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6400800"/>
            <a:ext cx="579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/>
              <a:t>Cummings et al. </a:t>
            </a:r>
            <a:r>
              <a:rPr lang="en-US" b="1" dirty="0" smtClean="0"/>
              <a:t>JBMR. 2017,32: 3–10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61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Toward goal directed treatment in osteoporosis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746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Validity of surrogate endpoint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50631" y="2349500"/>
            <a:ext cx="7772400" cy="4114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Correlation</a:t>
            </a:r>
            <a:r>
              <a:rPr lang="en-US" altLang="en-US" dirty="0" smtClean="0"/>
              <a:t> alone would not be enough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Proper justification  requires that the effect of the intervention on the surrogate end point predicts the effect on the clinical outcome—a </a:t>
            </a:r>
            <a:r>
              <a:rPr lang="en-US" altLang="en-US" dirty="0" smtClean="0">
                <a:solidFill>
                  <a:srgbClr val="FFFF00"/>
                </a:solidFill>
              </a:rPr>
              <a:t>much stronger </a:t>
            </a:r>
            <a:r>
              <a:rPr lang="en-US" altLang="en-US" dirty="0" smtClean="0"/>
              <a:t>condition than correlation</a:t>
            </a:r>
          </a:p>
        </p:txBody>
      </p:sp>
    </p:spTree>
    <p:extLst>
      <p:ext uri="{BB962C8B-B14F-4D97-AF65-F5344CB8AC3E}">
        <p14:creationId xmlns:p14="http://schemas.microsoft.com/office/powerpoint/2010/main" val="29896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Bisphosphonates holiday in high </a:t>
            </a:r>
            <a:r>
              <a:rPr lang="en-US" dirty="0" err="1" smtClean="0"/>
              <a:t>vs</a:t>
            </a:r>
            <a:r>
              <a:rPr lang="en-US" dirty="0" smtClean="0"/>
              <a:t> low </a:t>
            </a:r>
            <a:r>
              <a:rPr lang="en-US" dirty="0"/>
              <a:t>risk </a:t>
            </a:r>
            <a:r>
              <a:rPr lang="en-US" dirty="0" smtClean="0"/>
              <a:t>patients </a:t>
            </a: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400800"/>
            <a:ext cx="6477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/>
              <a:t>Journal of Bone and Mineral Research, </a:t>
            </a:r>
            <a:r>
              <a:rPr lang="en-US" b="1" dirty="0" smtClean="0"/>
              <a:t>2016,Vol</a:t>
            </a:r>
            <a:r>
              <a:rPr lang="en-US" b="1" dirty="0"/>
              <a:t>. 31, </a:t>
            </a:r>
            <a:r>
              <a:rPr lang="en-US" b="1" dirty="0" err="1" smtClean="0"/>
              <a:t>pp</a:t>
            </a:r>
            <a:r>
              <a:rPr lang="en-US" b="1" dirty="0" smtClean="0"/>
              <a:t> </a:t>
            </a:r>
            <a:r>
              <a:rPr lang="en-US" b="1" dirty="0"/>
              <a:t>16–35</a:t>
            </a:r>
            <a:endParaRPr lang="fa-I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9738"/>
            <a:ext cx="6400799" cy="469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3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by Committee of Scientific Advisors of the </a:t>
            </a:r>
            <a:r>
              <a:rPr lang="en-US" dirty="0" smtClean="0"/>
              <a:t>IOF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Good response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no </a:t>
            </a:r>
            <a:r>
              <a:rPr lang="en-US" dirty="0"/>
              <a:t>new </a:t>
            </a:r>
            <a:r>
              <a:rPr lang="en-US" dirty="0" smtClean="0"/>
              <a:t>fractures </a:t>
            </a:r>
          </a:p>
          <a:p>
            <a:r>
              <a:rPr lang="en-US" dirty="0" smtClean="0"/>
              <a:t>increased BMD </a:t>
            </a:r>
          </a:p>
          <a:p>
            <a:r>
              <a:rPr lang="en-US" dirty="0" smtClean="0"/>
              <a:t> appropriate changes of bone markers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If response </a:t>
            </a:r>
            <a:r>
              <a:rPr lang="en-US" dirty="0">
                <a:solidFill>
                  <a:srgbClr val="FFFF00"/>
                </a:solidFill>
              </a:rPr>
              <a:t>criteria are not </a:t>
            </a:r>
            <a:r>
              <a:rPr lang="en-US" dirty="0" smtClean="0">
                <a:solidFill>
                  <a:srgbClr val="FFFF00"/>
                </a:solidFill>
              </a:rPr>
              <a:t>fulfilled,</a:t>
            </a:r>
            <a:r>
              <a:rPr lang="en-US" dirty="0" smtClean="0"/>
              <a:t>: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review of </a:t>
            </a:r>
            <a:r>
              <a:rPr lang="en-US" dirty="0">
                <a:solidFill>
                  <a:srgbClr val="FFFF00"/>
                </a:solidFill>
              </a:rPr>
              <a:t>adherence</a:t>
            </a:r>
            <a:r>
              <a:rPr lang="en-US" dirty="0"/>
              <a:t>, </a:t>
            </a:r>
            <a:r>
              <a:rPr lang="en-US" dirty="0" smtClean="0"/>
              <a:t>(the </a:t>
            </a:r>
            <a:r>
              <a:rPr lang="en-US" dirty="0"/>
              <a:t>most likely reason for a poor response </a:t>
            </a:r>
            <a:r>
              <a:rPr lang="en-US" dirty="0" smtClean="0"/>
              <a:t>)</a:t>
            </a:r>
          </a:p>
          <a:p>
            <a:r>
              <a:rPr lang="en-US" dirty="0" smtClean="0"/>
              <a:t> search for </a:t>
            </a:r>
            <a:r>
              <a:rPr lang="en-US" dirty="0"/>
              <a:t>occult </a:t>
            </a:r>
            <a:r>
              <a:rPr lang="en-US" dirty="0">
                <a:solidFill>
                  <a:srgbClr val="FFFF00"/>
                </a:solidFill>
              </a:rPr>
              <a:t>secondary causes </a:t>
            </a:r>
            <a:r>
              <a:rPr lang="en-US" dirty="0"/>
              <a:t>of osteoporosis </a:t>
            </a:r>
            <a:endParaRPr lang="fa-IR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008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 smtClean="0"/>
              <a:t>Treatment failure </a:t>
            </a:r>
            <a:r>
              <a:rPr lang="en-US" b="1" dirty="0"/>
              <a:t>in osteoporosis, </a:t>
            </a:r>
            <a:r>
              <a:rPr lang="en-US" b="1" dirty="0" err="1"/>
              <a:t>Osteoporos</a:t>
            </a:r>
            <a:r>
              <a:rPr lang="en-US" b="1" dirty="0"/>
              <a:t> 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smtClean="0"/>
              <a:t>2012,</a:t>
            </a:r>
            <a:r>
              <a:rPr lang="en-US" b="1" dirty="0"/>
              <a:t> </a:t>
            </a:r>
            <a:r>
              <a:rPr lang="en-US" b="1" dirty="0" smtClean="0"/>
              <a:t>23:2769–2774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8013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by Committee of Scientific Advisors of the IOF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</a:rPr>
              <a:t>two </a:t>
            </a:r>
            <a:r>
              <a:rPr lang="en-US" dirty="0">
                <a:solidFill>
                  <a:srgbClr val="FFFF00"/>
                </a:solidFill>
              </a:rPr>
              <a:t>or more incident fragility </a:t>
            </a:r>
            <a:r>
              <a:rPr lang="en-US" dirty="0" smtClean="0"/>
              <a:t>fractures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FF00"/>
                </a:solidFill>
              </a:rPr>
              <a:t>one incident </a:t>
            </a:r>
            <a:r>
              <a:rPr lang="en-US" dirty="0"/>
              <a:t>fracture and</a:t>
            </a:r>
            <a:r>
              <a:rPr lang="en-US" dirty="0" smtClean="0"/>
              <a:t> a </a:t>
            </a:r>
            <a:r>
              <a:rPr lang="en-US" dirty="0">
                <a:solidFill>
                  <a:srgbClr val="FFFF00"/>
                </a:solidFill>
              </a:rPr>
              <a:t>significant decrease in BMD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one incident fracture </a:t>
            </a:r>
            <a:r>
              <a:rPr lang="en-US" dirty="0"/>
              <a:t>and elevated serumβCTX </a:t>
            </a:r>
            <a:r>
              <a:rPr lang="en-US" dirty="0" smtClean="0"/>
              <a:t>or PINP </a:t>
            </a:r>
            <a:r>
              <a:rPr lang="en-US" dirty="0"/>
              <a:t>at baseline with </a:t>
            </a:r>
            <a:r>
              <a:rPr lang="en-US" dirty="0">
                <a:solidFill>
                  <a:srgbClr val="FFFF00"/>
                </a:solidFill>
              </a:rPr>
              <a:t>no significant </a:t>
            </a:r>
            <a:r>
              <a:rPr lang="en-US" dirty="0" smtClean="0">
                <a:solidFill>
                  <a:srgbClr val="FFFF00"/>
                </a:solidFill>
              </a:rPr>
              <a:t>change during</a:t>
            </a:r>
            <a:r>
              <a:rPr lang="en-US" dirty="0" smtClean="0"/>
              <a:t> treatment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Both </a:t>
            </a:r>
            <a:r>
              <a:rPr lang="en-US" dirty="0"/>
              <a:t>significant </a:t>
            </a:r>
            <a:r>
              <a:rPr lang="en-US" dirty="0">
                <a:solidFill>
                  <a:srgbClr val="FFFF00"/>
                </a:solidFill>
              </a:rPr>
              <a:t>decrease in </a:t>
            </a:r>
            <a:r>
              <a:rPr lang="en-US" dirty="0" smtClean="0">
                <a:solidFill>
                  <a:srgbClr val="FFFF00"/>
                </a:solidFill>
              </a:rPr>
              <a:t>BMD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no </a:t>
            </a:r>
            <a:r>
              <a:rPr lang="en-US" dirty="0">
                <a:solidFill>
                  <a:srgbClr val="FFFF00"/>
                </a:solidFill>
              </a:rPr>
              <a:t>significant decrease in serumβCTX or </a:t>
            </a:r>
            <a:r>
              <a:rPr lang="en-US" dirty="0" smtClean="0">
                <a:solidFill>
                  <a:srgbClr val="FFFF00"/>
                </a:solidFill>
              </a:rPr>
              <a:t> PINP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008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 smtClean="0"/>
              <a:t>Treatment failure </a:t>
            </a:r>
            <a:r>
              <a:rPr lang="en-US" b="1" dirty="0"/>
              <a:t>in osteoporosis, </a:t>
            </a:r>
            <a:r>
              <a:rPr lang="en-US" b="1" dirty="0" err="1"/>
              <a:t>Osteoporos</a:t>
            </a:r>
            <a:r>
              <a:rPr lang="en-US" b="1" dirty="0"/>
              <a:t> 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smtClean="0"/>
              <a:t>2012,</a:t>
            </a:r>
            <a:r>
              <a:rPr lang="en-US" b="1" dirty="0"/>
              <a:t> </a:t>
            </a:r>
            <a:r>
              <a:rPr lang="en-US" b="1" dirty="0" smtClean="0"/>
              <a:t>23:2769–2774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0631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by Committee of Scientific Advisors of the IOF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Note the following</a:t>
            </a:r>
            <a:r>
              <a:rPr lang="en-US" sz="2800" dirty="0"/>
              <a:t>: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Fractures of the hand, skull, digits, feet and ankle </a:t>
            </a:r>
            <a:r>
              <a:rPr lang="en-US" sz="2800" dirty="0" smtClean="0"/>
              <a:t>are not </a:t>
            </a:r>
            <a:r>
              <a:rPr lang="en-US" sz="2800" dirty="0"/>
              <a:t>considered as fragility fractures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The problem of </a:t>
            </a:r>
            <a:r>
              <a:rPr lang="en-US" sz="2800" dirty="0" smtClean="0">
                <a:solidFill>
                  <a:srgbClr val="FFFF00"/>
                </a:solidFill>
              </a:rPr>
              <a:t>falling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fa-I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008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 smtClean="0"/>
              <a:t>Treatment failure </a:t>
            </a:r>
            <a:r>
              <a:rPr lang="en-US" b="1" dirty="0"/>
              <a:t>in osteoporosis, </a:t>
            </a:r>
            <a:r>
              <a:rPr lang="en-US" b="1" dirty="0" err="1"/>
              <a:t>Osteoporos</a:t>
            </a:r>
            <a:r>
              <a:rPr lang="en-US" b="1" dirty="0"/>
              <a:t> 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smtClean="0"/>
              <a:t>2012,</a:t>
            </a:r>
            <a:r>
              <a:rPr lang="en-US" b="1" dirty="0"/>
              <a:t> </a:t>
            </a:r>
            <a:r>
              <a:rPr lang="en-US" b="1" dirty="0" smtClean="0"/>
              <a:t>23:2769–2774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362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by Committee of Scientific Advisors of the IOF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same </a:t>
            </a:r>
            <a:r>
              <a:rPr lang="en-US" dirty="0" smtClean="0">
                <a:solidFill>
                  <a:srgbClr val="FFFF00"/>
                </a:solidFill>
              </a:rPr>
              <a:t>assay </a:t>
            </a:r>
            <a:r>
              <a:rPr lang="en-US" dirty="0" smtClean="0"/>
              <a:t>should be used for repeated bone markers assay. </a:t>
            </a:r>
            <a:r>
              <a:rPr lang="en-US" dirty="0"/>
              <a:t>A significant response is a </a:t>
            </a:r>
            <a:r>
              <a:rPr lang="en-US" dirty="0">
                <a:solidFill>
                  <a:srgbClr val="FFFF00"/>
                </a:solidFill>
              </a:rPr>
              <a:t>decline of 25 </a:t>
            </a:r>
            <a:r>
              <a:rPr lang="en-US" dirty="0"/>
              <a:t>% from baseline levels for anti-</a:t>
            </a:r>
            <a:r>
              <a:rPr lang="en-US" dirty="0" err="1"/>
              <a:t>resorptive</a:t>
            </a:r>
            <a:r>
              <a:rPr lang="en-US" dirty="0"/>
              <a:t> treatments, and </a:t>
            </a:r>
            <a:r>
              <a:rPr lang="en-US" dirty="0">
                <a:solidFill>
                  <a:srgbClr val="FFFF00"/>
                </a:solidFill>
              </a:rPr>
              <a:t>25 % increase for anabolic agents 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Falls</a:t>
            </a:r>
            <a:r>
              <a:rPr lang="en-US" dirty="0"/>
              <a:t> are an important driver of fracture. Therefore this problem should be considered when </a:t>
            </a:r>
            <a:r>
              <a:rPr lang="en-US" dirty="0" err="1"/>
              <a:t>analysing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falure</a:t>
            </a:r>
            <a:r>
              <a:rPr lang="en-US" dirty="0" smtClean="0"/>
              <a:t> to treatment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008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 dirty="0" smtClean="0"/>
              <a:t>Treatment failure </a:t>
            </a:r>
            <a:r>
              <a:rPr lang="en-US" b="1" dirty="0"/>
              <a:t>in osteoporosis, </a:t>
            </a:r>
            <a:r>
              <a:rPr lang="en-US" b="1" dirty="0" err="1"/>
              <a:t>Osteoporos</a:t>
            </a:r>
            <a:r>
              <a:rPr lang="en-US" b="1" dirty="0"/>
              <a:t> 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smtClean="0"/>
              <a:t>2012,</a:t>
            </a:r>
            <a:r>
              <a:rPr lang="en-US" b="1" dirty="0"/>
              <a:t> </a:t>
            </a:r>
            <a:r>
              <a:rPr lang="en-US" b="1" dirty="0" smtClean="0"/>
              <a:t>23:2769–2774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5868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the research agenda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Further research about relationship between </a:t>
            </a:r>
            <a:r>
              <a:rPr lang="en-US" dirty="0" smtClean="0">
                <a:solidFill>
                  <a:srgbClr val="FFFF00"/>
                </a:solidFill>
              </a:rPr>
              <a:t>fracture</a:t>
            </a:r>
            <a:r>
              <a:rPr lang="en-US" dirty="0" smtClean="0"/>
              <a:t>( particularly hip fracture)  and change of </a:t>
            </a:r>
            <a:r>
              <a:rPr lang="en-US" dirty="0" smtClean="0">
                <a:solidFill>
                  <a:srgbClr val="FFFF00"/>
                </a:solidFill>
              </a:rPr>
              <a:t>BMD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/>
              <a:t>Integration of </a:t>
            </a:r>
            <a:r>
              <a:rPr lang="en-US" dirty="0">
                <a:solidFill>
                  <a:srgbClr val="FFFF00"/>
                </a:solidFill>
              </a:rPr>
              <a:t>FRAX </a:t>
            </a:r>
            <a:r>
              <a:rPr lang="en-US" dirty="0"/>
              <a:t>or other validated  risk calculators in to new RCTs to link measurement  of efficacy to fracture </a:t>
            </a:r>
            <a:r>
              <a:rPr lang="en-US" dirty="0" smtClean="0"/>
              <a:t>probability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Consensus to how to identify </a:t>
            </a:r>
            <a:r>
              <a:rPr lang="en-US" dirty="0">
                <a:solidFill>
                  <a:srgbClr val="FFFF00"/>
                </a:solidFill>
              </a:rPr>
              <a:t>treatment </a:t>
            </a:r>
            <a:r>
              <a:rPr lang="en-US" dirty="0" smtClean="0">
                <a:solidFill>
                  <a:srgbClr val="FFFF00"/>
                </a:solidFill>
              </a:rPr>
              <a:t>failure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Investigation of whether  </a:t>
            </a:r>
            <a:r>
              <a:rPr lang="en-US" dirty="0" smtClean="0">
                <a:solidFill>
                  <a:srgbClr val="FFFF00"/>
                </a:solidFill>
              </a:rPr>
              <a:t>switching  therapy </a:t>
            </a:r>
            <a:r>
              <a:rPr lang="en-US" dirty="0" smtClean="0"/>
              <a:t>to further increase BMD is beneficial in term of fracture risk reduction </a:t>
            </a:r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212722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Goal-directed treatment of osteoporosis in Europe. </a:t>
            </a:r>
            <a:r>
              <a:rPr lang="en-US" dirty="0" err="1"/>
              <a:t>Osteoporos</a:t>
            </a:r>
            <a:r>
              <a:rPr lang="en-US" dirty="0"/>
              <a:t> </a:t>
            </a:r>
            <a:r>
              <a:rPr lang="en-US" dirty="0" smtClean="0"/>
              <a:t>Int</a:t>
            </a:r>
            <a:r>
              <a:rPr lang="en-US" u="sng" dirty="0"/>
              <a:t>.</a:t>
            </a:r>
            <a:r>
              <a:rPr lang="en-US" dirty="0" smtClean="0"/>
              <a:t>2014</a:t>
            </a:r>
            <a:r>
              <a:rPr lang="en-US" dirty="0"/>
              <a:t> Sep 9. [</a:t>
            </a:r>
            <a:r>
              <a:rPr lang="en-US" dirty="0" err="1"/>
              <a:t>Epub</a:t>
            </a:r>
            <a:r>
              <a:rPr lang="en-US" dirty="0"/>
              <a:t> ahead of </a:t>
            </a:r>
            <a:r>
              <a:rPr lang="en-US" dirty="0" smtClean="0"/>
              <a:t>prin</a:t>
            </a:r>
            <a:r>
              <a:rPr lang="en-US" b="1" dirty="0" smtClean="0"/>
              <a:t>t]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98170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the research agenda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studies focused on </a:t>
            </a:r>
            <a:r>
              <a:rPr lang="en-US" dirty="0" smtClean="0">
                <a:solidFill>
                  <a:srgbClr val="FFFF00"/>
                </a:solidFill>
              </a:rPr>
              <a:t>head to head comparison</a:t>
            </a:r>
            <a:r>
              <a:rPr lang="en-US" dirty="0" smtClean="0"/>
              <a:t> of anti-osteoporosis treatment in patients with </a:t>
            </a:r>
            <a:r>
              <a:rPr lang="en-US" dirty="0" smtClean="0">
                <a:solidFill>
                  <a:srgbClr val="FFFF00"/>
                </a:solidFill>
              </a:rPr>
              <a:t>more sever osteoporosis</a:t>
            </a:r>
          </a:p>
          <a:p>
            <a:endParaRPr lang="en-US" dirty="0"/>
          </a:p>
          <a:p>
            <a:r>
              <a:rPr lang="en-US" dirty="0" smtClean="0"/>
              <a:t>Investigation of whether or not individuals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high </a:t>
            </a:r>
            <a:r>
              <a:rPr lang="en-US" dirty="0" err="1" smtClean="0">
                <a:solidFill>
                  <a:srgbClr val="FFFF00"/>
                </a:solidFill>
              </a:rPr>
              <a:t>remodelling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rates may require more potent </a:t>
            </a:r>
            <a:r>
              <a:rPr lang="en-US" dirty="0" err="1" smtClean="0"/>
              <a:t>remodelling</a:t>
            </a:r>
            <a:r>
              <a:rPr lang="en-US" dirty="0" smtClean="0"/>
              <a:t> </a:t>
            </a:r>
            <a:r>
              <a:rPr lang="en-US" dirty="0"/>
              <a:t>suppressants and patients with </a:t>
            </a:r>
            <a:r>
              <a:rPr lang="en-US" dirty="0">
                <a:solidFill>
                  <a:srgbClr val="FFFF00"/>
                </a:solidFill>
              </a:rPr>
              <a:t>low </a:t>
            </a:r>
            <a:r>
              <a:rPr lang="en-US" dirty="0" err="1">
                <a:solidFill>
                  <a:srgbClr val="FFFF00"/>
                </a:solidFill>
              </a:rPr>
              <a:t>remodelling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require less potent anti-</a:t>
            </a:r>
            <a:r>
              <a:rPr lang="en-US" dirty="0" err="1"/>
              <a:t>resorptive</a:t>
            </a:r>
            <a:r>
              <a:rPr lang="en-US" dirty="0"/>
              <a:t> or anabolic </a:t>
            </a:r>
            <a:r>
              <a:rPr lang="en-US" dirty="0" smtClean="0"/>
              <a:t>agents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05752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853226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\\SITESERV\cd bank\آلبوم عکس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9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"/>
            <a:ext cx="8229600" cy="1143000"/>
          </a:xfrm>
        </p:spPr>
        <p:txBody>
          <a:bodyPr/>
          <a:lstStyle/>
          <a:p>
            <a:r>
              <a:rPr lang="en-US" dirty="0" smtClean="0"/>
              <a:t>Post setting goal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Selecting a </a:t>
            </a:r>
            <a:r>
              <a:rPr lang="en-US" sz="2400" dirty="0" smtClean="0">
                <a:solidFill>
                  <a:srgbClr val="FFFF00"/>
                </a:solidFill>
              </a:rPr>
              <a:t>drug or combination of drugs to </a:t>
            </a:r>
            <a:r>
              <a:rPr lang="en-US" sz="2400" b="1" dirty="0" smtClean="0">
                <a:solidFill>
                  <a:srgbClr val="FFFF00"/>
                </a:solidFill>
              </a:rPr>
              <a:t>reaching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the target </a:t>
            </a:r>
            <a:endParaRPr lang="en-US" sz="2400" dirty="0"/>
          </a:p>
          <a:p>
            <a:r>
              <a:rPr lang="en-US" sz="2400" dirty="0" smtClean="0"/>
              <a:t>Once </a:t>
            </a:r>
            <a:r>
              <a:rPr lang="en-US" sz="2400" dirty="0"/>
              <a:t>the target for blood pressure, </a:t>
            </a:r>
            <a:r>
              <a:rPr lang="en-US" sz="2400" dirty="0" smtClean="0"/>
              <a:t>or A1C has </a:t>
            </a:r>
            <a:r>
              <a:rPr lang="en-US" sz="2400" dirty="0"/>
              <a:t>been reached, the same treatment is usually </a:t>
            </a:r>
            <a:r>
              <a:rPr lang="en-US" sz="2400" b="1" dirty="0" smtClean="0">
                <a:solidFill>
                  <a:srgbClr val="FFFF00"/>
                </a:solidFill>
              </a:rPr>
              <a:t>continued </a:t>
            </a:r>
            <a:r>
              <a:rPr lang="en-US" sz="2400" dirty="0" smtClean="0"/>
              <a:t>unless </a:t>
            </a:r>
            <a:r>
              <a:rPr lang="en-US" sz="2400" dirty="0"/>
              <a:t>an adverse effect is </a:t>
            </a:r>
            <a:r>
              <a:rPr lang="en-US" sz="2400" dirty="0" smtClean="0"/>
              <a:t>recognized</a:t>
            </a:r>
          </a:p>
          <a:p>
            <a:r>
              <a:rPr lang="en-US" sz="2400" dirty="0"/>
              <a:t>When the </a:t>
            </a:r>
            <a:r>
              <a:rPr lang="en-US" sz="2400" dirty="0">
                <a:solidFill>
                  <a:srgbClr val="FFFF00"/>
                </a:solidFill>
              </a:rPr>
              <a:t>underlying disease </a:t>
            </a:r>
            <a:r>
              <a:rPr lang="en-US" sz="2400" dirty="0" smtClean="0">
                <a:solidFill>
                  <a:srgbClr val="FFFF00"/>
                </a:solidFill>
              </a:rPr>
              <a:t>becomes less </a:t>
            </a:r>
            <a:r>
              <a:rPr lang="en-US" sz="2400" dirty="0">
                <a:solidFill>
                  <a:srgbClr val="FFFF00"/>
                </a:solidFill>
              </a:rPr>
              <a:t>severe</a:t>
            </a:r>
            <a:r>
              <a:rPr lang="en-US" sz="2400" dirty="0"/>
              <a:t>, as might occur with changes in </a:t>
            </a:r>
            <a:r>
              <a:rPr lang="en-US" sz="2400" dirty="0" smtClean="0"/>
              <a:t>diet, weight</a:t>
            </a:r>
            <a:r>
              <a:rPr lang="en-US" sz="2400" dirty="0"/>
              <a:t>, or physical fitness, the dose or type of </a:t>
            </a:r>
            <a:r>
              <a:rPr lang="en-US" sz="2400" dirty="0" smtClean="0"/>
              <a:t>medication may </a:t>
            </a:r>
            <a:r>
              <a:rPr lang="en-US" sz="2400" dirty="0"/>
              <a:t>require </a:t>
            </a:r>
            <a:r>
              <a:rPr lang="en-US" sz="2400" b="1" dirty="0" smtClean="0">
                <a:solidFill>
                  <a:srgbClr val="FFFF00"/>
                </a:solidFill>
              </a:rPr>
              <a:t>adjustment</a:t>
            </a:r>
          </a:p>
          <a:p>
            <a:r>
              <a:rPr lang="en-US" sz="2400" dirty="0" smtClean="0"/>
              <a:t>In the face of </a:t>
            </a:r>
            <a:r>
              <a:rPr lang="en-US" sz="2400" dirty="0" smtClean="0">
                <a:solidFill>
                  <a:srgbClr val="FFFF00"/>
                </a:solidFill>
              </a:rPr>
              <a:t>failure</a:t>
            </a: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o reaching target , </a:t>
            </a:r>
            <a:r>
              <a:rPr lang="en-US" sz="2400" b="1" dirty="0" smtClean="0">
                <a:solidFill>
                  <a:srgbClr val="FFFF00"/>
                </a:solidFill>
              </a:rPr>
              <a:t>changing </a:t>
            </a:r>
            <a:r>
              <a:rPr lang="en-US" sz="2400" dirty="0" smtClean="0"/>
              <a:t>treatment </a:t>
            </a:r>
          </a:p>
        </p:txBody>
      </p:sp>
    </p:spTree>
    <p:extLst>
      <p:ext uri="{BB962C8B-B14F-4D97-AF65-F5344CB8AC3E}">
        <p14:creationId xmlns:p14="http://schemas.microsoft.com/office/powerpoint/2010/main" val="22682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14600"/>
            <a:ext cx="8599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Treatment to target strategy in osteoporosis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978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scenario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Starting therapy</a:t>
            </a:r>
            <a:r>
              <a:rPr lang="en-US" dirty="0" smtClean="0"/>
              <a:t>: once a decision has been made to treat a patient with </a:t>
            </a:r>
            <a:r>
              <a:rPr lang="en-US" dirty="0"/>
              <a:t>a </a:t>
            </a:r>
            <a:r>
              <a:rPr lang="en-US" dirty="0" smtClean="0"/>
              <a:t>pharmacologic agent</a:t>
            </a:r>
            <a:r>
              <a:rPr lang="en-US" dirty="0"/>
              <a:t>, a </a:t>
            </a:r>
            <a:r>
              <a:rPr lang="en-US" dirty="0">
                <a:solidFill>
                  <a:srgbClr val="FFFF00"/>
                </a:solidFill>
              </a:rPr>
              <a:t>“first-line” drug, usually an oral bisphosphonate</a:t>
            </a:r>
            <a:r>
              <a:rPr lang="en-US" dirty="0"/>
              <a:t>, </a:t>
            </a:r>
            <a:r>
              <a:rPr lang="en-US" dirty="0" smtClean="0"/>
              <a:t>is prescribed</a:t>
            </a:r>
          </a:p>
          <a:p>
            <a:r>
              <a:rPr lang="en-US" dirty="0"/>
              <a:t>BMD is often repeated 1 to 2 years later to evaluate</a:t>
            </a:r>
          </a:p>
          <a:p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esponse </a:t>
            </a:r>
            <a:r>
              <a:rPr lang="en-US" dirty="0">
                <a:solidFill>
                  <a:srgbClr val="FFFF00"/>
                </a:solidFill>
              </a:rPr>
              <a:t>to </a:t>
            </a:r>
            <a:r>
              <a:rPr lang="en-US" dirty="0" smtClean="0">
                <a:solidFill>
                  <a:srgbClr val="FFFF00"/>
                </a:solidFill>
              </a:rPr>
              <a:t>therapy </a:t>
            </a:r>
            <a:r>
              <a:rPr lang="en-US" dirty="0" smtClean="0"/>
              <a:t>:Stabilization </a:t>
            </a:r>
            <a:r>
              <a:rPr lang="en-US" dirty="0"/>
              <a:t>or improvement </a:t>
            </a:r>
            <a:r>
              <a:rPr lang="en-US" dirty="0" smtClean="0"/>
              <a:t>of BMD </a:t>
            </a:r>
            <a:r>
              <a:rPr lang="en-US" dirty="0"/>
              <a:t>is usually accepted as validation that the patient </a:t>
            </a:r>
            <a:r>
              <a:rPr lang="en-US" dirty="0" smtClean="0"/>
              <a:t>is responding </a:t>
            </a:r>
            <a:r>
              <a:rPr lang="en-US" dirty="0"/>
              <a:t>appropriately to </a:t>
            </a:r>
            <a:r>
              <a:rPr lang="en-US" dirty="0" smtClean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4964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2534</Words>
  <Application>Microsoft Office PowerPoint</Application>
  <PresentationFormat>On-screen Show (4:3)</PresentationFormat>
  <Paragraphs>326</Paragraphs>
  <Slides>68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Treat to Target strategy in osteoporosis</vt:lpstr>
      <vt:lpstr>Agenda </vt:lpstr>
      <vt:lpstr>What is treat to target strategy?</vt:lpstr>
      <vt:lpstr>Definition </vt:lpstr>
      <vt:lpstr> TTT is a feature of several fields of medicine</vt:lpstr>
      <vt:lpstr>Validity of surrogate endpoint</vt:lpstr>
      <vt:lpstr>Post setting goal  </vt:lpstr>
      <vt:lpstr>PowerPoint Presentation</vt:lpstr>
      <vt:lpstr>Common scenario</vt:lpstr>
      <vt:lpstr>Common scenario (cont) </vt:lpstr>
      <vt:lpstr>Treat to target strategy </vt:lpstr>
      <vt:lpstr>Ideal surrogate (target)</vt:lpstr>
      <vt:lpstr>Potential targets</vt:lpstr>
      <vt:lpstr>Potential targets</vt:lpstr>
      <vt:lpstr>Occurrence of fracture as treatment failure?</vt:lpstr>
      <vt:lpstr>Fracture</vt:lpstr>
      <vt:lpstr>What about repeated fracture?</vt:lpstr>
      <vt:lpstr>Multiple fractures in FIT trial</vt:lpstr>
      <vt:lpstr>Fracture </vt:lpstr>
      <vt:lpstr>Important note</vt:lpstr>
      <vt:lpstr>Fracture during treatment?</vt:lpstr>
      <vt:lpstr>Forget Fracture as a Target</vt:lpstr>
      <vt:lpstr>Potential targets</vt:lpstr>
      <vt:lpstr>PowerPoint Presentation</vt:lpstr>
      <vt:lpstr>What about BMD in patients under anti-osteoporosis treatment?</vt:lpstr>
      <vt:lpstr>PowerPoint Presentation</vt:lpstr>
      <vt:lpstr>Treatments with the largest increases in lumbar spine BMD at 1 yearr, 6% vs. placebo, are associated with a 39% reduction in non vertebral fracture risk</vt:lpstr>
      <vt:lpstr>Treatments with the largest increases Hip BMD at 1 yr, 3% vs. placebo, are associated with a 46% reduction in non vertebral fracture risk</vt:lpstr>
      <vt:lpstr>PowerPoint Presentation</vt:lpstr>
      <vt:lpstr>PowerPoint Presentation</vt:lpstr>
      <vt:lpstr>PowerPoint Presentation</vt:lpstr>
      <vt:lpstr>Difference of morphometric vertebral fracture rate based on total and neck femur BMD </vt:lpstr>
      <vt:lpstr>Key message</vt:lpstr>
      <vt:lpstr>Relationship of BMD changes and fracture rate is not consistent  in different studies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BMD as target</vt:lpstr>
      <vt:lpstr>Advantages</vt:lpstr>
      <vt:lpstr>Potential limitations</vt:lpstr>
      <vt:lpstr>Potential limitations</vt:lpstr>
      <vt:lpstr>Potential targets</vt:lpstr>
      <vt:lpstr>Can Change in FRAX  score used as a target?</vt:lpstr>
      <vt:lpstr>Validated Risk Factors</vt:lpstr>
      <vt:lpstr>PowerPoint Presentation</vt:lpstr>
      <vt:lpstr>PowerPoint Presentation</vt:lpstr>
      <vt:lpstr>PowerPoint Presentation</vt:lpstr>
      <vt:lpstr>Results</vt:lpstr>
      <vt:lpstr>Key messages</vt:lpstr>
      <vt:lpstr>Potential targets</vt:lpstr>
      <vt:lpstr>Advantages</vt:lpstr>
      <vt:lpstr>Practical point</vt:lpstr>
      <vt:lpstr>Potential limitations</vt:lpstr>
      <vt:lpstr>Conclusions</vt:lpstr>
      <vt:lpstr>Treat to target strategy </vt:lpstr>
      <vt:lpstr> Toward goal directed treatment in osteoporosis</vt:lpstr>
      <vt:lpstr> Bisphosphonates holiday in high vs low risk patients </vt:lpstr>
      <vt:lpstr>Recommendations by Committee of Scientific Advisors of the IOF</vt:lpstr>
      <vt:lpstr>Recommendations by Committee of Scientific Advisors of the IOF</vt:lpstr>
      <vt:lpstr>Recommendations by Committee of Scientific Advisors of the IOF</vt:lpstr>
      <vt:lpstr>Recommendations by Committee of Scientific Advisors of the IOF</vt:lpstr>
      <vt:lpstr>Issues for the research agenda</vt:lpstr>
      <vt:lpstr>Issues for the research agenda</vt:lpstr>
      <vt:lpstr>Thank you for your attention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 Panah</dc:creator>
  <cp:lastModifiedBy>User</cp:lastModifiedBy>
  <cp:revision>198</cp:revision>
  <dcterms:created xsi:type="dcterms:W3CDTF">2014-10-09T20:02:58Z</dcterms:created>
  <dcterms:modified xsi:type="dcterms:W3CDTF">2018-01-11T03:34:57Z</dcterms:modified>
</cp:coreProperties>
</file>