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3"/>
  </p:notesMasterIdLst>
  <p:sldIdLst>
    <p:sldId id="256" r:id="rId2"/>
    <p:sldId id="382" r:id="rId3"/>
    <p:sldId id="502" r:id="rId4"/>
    <p:sldId id="566" r:id="rId5"/>
    <p:sldId id="569" r:id="rId6"/>
    <p:sldId id="577" r:id="rId7"/>
    <p:sldId id="578" r:id="rId8"/>
    <p:sldId id="570" r:id="rId9"/>
    <p:sldId id="571" r:id="rId10"/>
    <p:sldId id="572" r:id="rId11"/>
    <p:sldId id="574" r:id="rId12"/>
    <p:sldId id="575" r:id="rId13"/>
    <p:sldId id="576" r:id="rId14"/>
    <p:sldId id="568" r:id="rId15"/>
    <p:sldId id="580" r:id="rId16"/>
    <p:sldId id="581" r:id="rId17"/>
    <p:sldId id="582" r:id="rId18"/>
    <p:sldId id="584" r:id="rId19"/>
    <p:sldId id="583" r:id="rId20"/>
    <p:sldId id="585" r:id="rId21"/>
    <p:sldId id="500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8E2EF2-94EB-402C-9F8C-EC9E1B8586BF}">
          <p14:sldIdLst>
            <p14:sldId id="256"/>
            <p14:sldId id="382"/>
            <p14:sldId id="502"/>
            <p14:sldId id="566"/>
            <p14:sldId id="569"/>
            <p14:sldId id="577"/>
            <p14:sldId id="578"/>
            <p14:sldId id="570"/>
            <p14:sldId id="571"/>
            <p14:sldId id="572"/>
            <p14:sldId id="574"/>
            <p14:sldId id="575"/>
            <p14:sldId id="576"/>
            <p14:sldId id="568"/>
            <p14:sldId id="580"/>
            <p14:sldId id="581"/>
            <p14:sldId id="582"/>
            <p14:sldId id="584"/>
            <p14:sldId id="583"/>
            <p14:sldId id="585"/>
            <p14:sldId id="500"/>
          </p14:sldIdLst>
        </p14:section>
        <p14:section name="Untitled Section" id="{119342EA-9E93-4415-A21E-5236C52E23E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BE1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79853" autoAdjust="0"/>
  </p:normalViewPr>
  <p:slideViewPr>
    <p:cSldViewPr>
      <p:cViewPr varScale="1">
        <p:scale>
          <a:sx n="86" d="100"/>
          <a:sy n="86" d="100"/>
        </p:scale>
        <p:origin x="7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10-20T19:50:48.716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65 0,'0'0'125,"31"0"-110,-31 0 1,31 0-16,0 0 16,-31 0-1,31 0-15,-31 0 16,31 0-16,0 0 15,-31 0 1,31 0-16,-31 0 16,31 0-16,-31 0 15,31 0 1,0 0-16,-31 0 0,31 31 15,-31-31-15,31 0 16,0 0 0,-31 0-16,31 0 15,-31 0 1,31 0-16,-31 0 15,31 0-15,0 0 0,-31 0 16,31 0-16,-31 0 16,31 0-1,0 0 1,-31 0-16,31 0 15,-31 31-15,31-31 0,-31 0 16,31 0-16,0 0 16,-31 0-16,31 0 31,-31 0-31,30 0 15,-30 0-15,31 0 16,0 0-16,-31 0 16,31 0-16,-31 0 0,31 0 15,0 0 1,-31 0-16,31 0 15,-31 0-15,31 0 16,-31 0-16,31 0 16,0 0-16,-31 0 15,31 0 1,-31 0-16,31 0 15,0 0-15,-31 0 16,31 0-16,-31 0 16,31 0-16,-31 0 15,31 0-15,0-31 16,-31 31-1,31 0-15,-31 0 16,31-31-16,0 31 16,-31 0-16,31 0 15,-31 0-15,31 0 16,-31 0-16,31 0 15,0 0-15,-31 0 16,31 0-16,-31 0 16,31 0-16,0 0 15,-31 0-15,31 0 16,-31 0-16,31-31 15,-31 31-15,31 0 16,0 0-16,-31 0 16,31 0-1,-31 0-15,31 0 16,31 0-16,-31 0 15,-31 0-15,31 0 16,-31 0-16,31 0 16,-31 0-1,31 0-15,0 0 16,-31 0-16,31 0 15,-1 0-15,1 0 16,0 0 0,-31 0-16,31 0 15,0 0-15,-31 0 16,31 0-16,-31 0 15,31 0-15,0 0 16,-31 0-16,31 0 16,-31 0-16,31 0 15,-31 0-15,31 0 16,0 0-1,-31 0-15,31 0 16,-31 0-16,31 0 16,0 0-16,-31 0 15,31 0-15,-31 0 16,31 0-1,-31 0 1,31 0-16,0 0 16,-31 0-16,31 0 15,-31 0-15,31 0 16,0 0-16,-31 0 15,31 0-15,-31 0 16,31 0-16,-31 0 16,31 0-16,0 0 15,0 0 1,-31 0-16,31 0 15,0 0 1,-31 0-16,31 0 16,-31 0-16,31 0 15,-31 0-15,31 0 16,0 0-16,-31 0 15,31 0-15,-31 0 16,31 0-16,0 0 16,-31 0-16,31 0 15,-31 0-15,31 0 16,-31 0-16,62 0 15,-62 0-15,31 0 16,-1 0-16,1 0 16,31 31-16,-62-31 15,62 0-15,-31 0 16,0 0-16,0 0 15,-31 0-15,31 0 16,0 0-16,-31 0 16,31 0-1,-31 0-15,31 0 16,-31 0-16,31 0 15,0 0-15,-31 0 16,31 0-16,-31 0 16,31 0-16,0 0 15,-31 0-15,31 0 16,-31 0-16,31 0 15,0 0-15,0 0 16,-31 0-16,31 0 16,-31 0-16,31 0 15,0 0-15,31 0 16,-31 0-16,31 0 15,0 0-15,0 0 16,31 31-16,-31-31 16,-31 0-16,0 0 15,-1 31-15,1-31 16,-31 0-16,31 0 15,-31 0-15,31 0 16,0 0-16,-31 0 16,31 0-16,-31 0 15,31 0-15,-31 0 16,31 0-1,0 0-15,-31 0 16,31 0 0,-31 0-1,31 0 1,0 0-16,-31 31 15,31-31-15,-31 0 16,31 0-16,-31 0 16,31 0-16,0 0 15,-31 0 1,31 0-16,-31 0 0,31 0 15,0 0 1,-31 0 31,31 0-32,-31 0 1,31 0-16,-31 0 16,31 0-1,0 0 16,-31 0-31,31 0 16,-31 0-16,31 0 0,0 0 16,0 0 15,-31 0-16,0 0-15,31 0 32,0 0-17,-31 0 1,0 0 124,0-31-93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10-20T19:50:57.55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62 126 0,'31'0'15,"-31"0"1,31 0-16,-31 0 15,62 0-15,-31 0 16,31 0-16,0 0 16,31 0-16,-31 31 15,0-31-15,31 31 16,0-31-16,0 0 15,0 31-15,30-31 16,1 0-16,-31 0 16,0 0-16,0 0 15,-31 0-15,0 0 16,0 0-16,31 0 15,0 0-15,0 31 16,0-31-16,0 31 16,-31-31-16,0 0 15,30 31-15,-30-31 16,0 0-16,-31 31 15,62-31-15,-62 0 16,0 0-16,31 0 16,0 0-16,0 0 15,-31 0-15,31 0 16,0 0-16,-31 0 15,0 0-15,-31 0 16,31 0-16,0 0 16,0 0-16,31 0 15,-62 0-15,62 0 16,0 0-16,-62 0 15,62 0-15,-31 0 16,-31 0-16,62 0 16,-31 0-16,31 0 15,-1-31-15,-30 31 16,0-31-16,31 31 15,-62-31-15,62 31 16,-62 0-16,31-31 16,0 31-16,0 0 15,-31 0 1,31 0-16,-31 0 15,31-31-15,-31 31 16,31 0-16,0 0 16,-31 0-16,31 0 15,-31-31 1,31 31-16,0 0 15,0 0-15,-31 0 16,62 0-16,-31 0 16,0 0-16,31 0 15,-31 0-15,-31 0 16,31 0-16,0 0 15,-31 0-15,31 0 16,-31 0-16,62 0 16,-62 0-16,31 0 15,0 0-15,0 0 16,-31 0-16,31 0 15,-31 0-15,31 0 16,-31 0-16,62 0 16,-62 0-1,62 0-15,-31 0 16,-31 0-16,30 0 15,1 0 1,31 0-16,0 31 16,-31-31-16,0 0 15,0 0-15,0 0 16,0 31-16,0-31 15,0 0-15,0 0 16,0 0-16,0 0 16,-31 0-16,62 0 15,-62 0-15,62 0 16,0 0-16,-31 0 15,31 0-15,0 0 16,-31 0-16,-31 0 16,31 0-16,0 0 15,-31 0 1,31 0-16,0 0 0,31 0 15,-31 0-15,31 0 16,-31 0-16,0 0 16,0 0-16,0 0 15,-1 0-15,-30 0 16,31 0-16,0 0 15,0 0-15,0 0 16,0 0-16,0 0 16,-31 0-16,31 0 15,0 0-15,-31 0 16,31 0-16,-31-31 15,62 31-15,-31 0 16,0 0 0,31 0-16,31 0 0,-31 0 15,0 0-15,-31 0 16,31 0-16,-31 0 15,31 0-15,-31 0 16,62 0-16,0 0 16,-62-31-16,31 31 15,0 0 1,-62 0-16,30 0 0,1 0 15,0 0-15,-31-31 16,31 31-16,-31 0 16,31 0-16,31 0 31,-62 0-31,62 0 0,-31 0 15,0 0-15,31 0 16,0 0-16,0 0 16,-31 0-16,0 0 15,0 0 1,0 0-16,31 0 15,-31 0-15,0 0 0,62-31 16,-93 31-16,31 0 16,0 0-16,0 0 15,-31 0 1,31 0-16,-31 0 15,31 0-15,-31 0 16,62 0-16,-62-31 0,62 31 16,0 0-16,0 0 15,-1 0 1,32 0-16,-31 0 15,31 0-15,-31 0 16,0 0-16,-31 0 16,31 0-16,-62-31 0,31 31 15,-31 0 1,62 0-16,-62 0 15,31 0-15,-31 0 16,31 0-16,-31 0 16,31 0-16,0 0 15,-31 0-15,31 0 16,-31-31-1,0 31 17,31 0-17,0 0 1,-31 0-16,31 0 15,0 0 79,0 0-94,-31 0 16,31 0-1,-31 0-15,31 0 16,0 0-16,-31 31 15,31-31-15,31 0 16,-62 31-16,0-31 78,31 0-62,-31 0 77,31 31-77,0-31-16,-31 0 15,31 0-15,-31 0 16,0 0 156,0 0-157,0 0 1,-31 0-1,0 0-15,0 0 16,31 0-16,-31 0 16,0 0-16,31 0 15,-31 0-15,31 0 16,-31 0-16,31 0 15,-31 0-15,0 0 16,31 0-16,-31 0 16,31 0-1,-31 0 1,0 0-16,31 0 0,-31 0 15,31 0-15,-31 0 16,31 0-16,-31 0 16,0 0-16,31 0 15,-31 0-15,31 0 16,-31 0-16,0 0 15,31 0-15,-31 0 16,31 0-16,-31 0 16,31 0-16,-31 0 15,0 0-15,0 0 16,31 0-16,-31 0 15,0 0-15,31 0 16,-31 0-16,31 0 16,-31 0-16,0 0 15,0 0 1,31 0-16,-31 0 15,0 0-15,31 0 16,-31 0-16,31 31 16,-31-31-16,31 0 15,-31 0-15,0 0 16,0 0-16,31 0 15,-31 31-15,0-31 16,1 0-16,-1 0 16,0 0-16,0 0 15,0 0-15,0 0 16,31 31-16,-62-31 15,62 0-15,-31 0 16,-31 31-16,62-31 16,-62 0-16,0 0 15,62 0-15,-31 0 16,0 0-16,31 0 15,-31 0-15,31 0 16,-62 0-16,62 0 16,-31 0-16,31 0 15,-31 0 1,0 0-16,31 0 0,-31 0 15,31 0-15,-31 0 16,31 0-16,-31 0 16,0 0-16,31 0 15,-31 0 1,31 0-16,-31 0 15,0 0-15,31 0 16,-31 0-16,31 0 16,-31 0-16,31 0 15,-31 0 1,0 0-1,31 0 1,-31 0-16,31 0 0,-31 0 16,0 0-16,31 0 15,-31 0 1,31 0-1,-31 0-15,31 0 16,-31 0 0,0 0-16,31 0 0,-30 0 15,30 0 1,-31 0-16,31 0 15,-31 0 1,0 0 0,31 0-16,-31 0 15,31 0-15,-31 0 16,0 0-16,31 0 15,-31 0 1,31 0-16,-31 0 16,31 0-16,-31 0 15,0 0-15,31 0 16,-31 0-16,31 0 15,-31 0-15,0 0 16,31 0-16,-31 0 16,31 0-1,-31 0-15,31 0 16,-31-31-16,0 31 15,31 0-15,-31 0 16,31 0 0,-31-31-1,0 31-15,31 0 16,-31 0-1,31 0 1,-31 0 0,31 0-16,-31 0 15,0 0 1,31 0-1,-31 0 1,31 0-16,-31 0 31,0 0-31,31 0 16,-31 0-1,31 0 1,-31 0 31,31 0-47,-31 0 62,0 0-46,31 0-1,-31 0 17,31 0-17,-31 0 1,0 0-16,31 0 15,-31 0 1,31 0 0,-31 0-16,31 0 15,-31 0 1,0 0-16,31 0 15,-31 0-15,31 0 16,-31 0-16,1 0 16,30 0-16,-31 0 15,31 0-15,-31 0 16,31 0-16,-31 0 15,0 0-15,31 0 16,-31 0-16,31 0 16,-31 0-16,0 0 15,31 0-15,-31 0 16,31 0-16,-31 0 15,31 0-15,-31 0 16,0 0-16,31 0 16,-31 0-16,31 0 15,-31 0-15,0 0 16,31 0-1,-31 0 1,31 0-16,-31 0 16,31 0-16,-31 0 15,0 0-15,31 0 16,-31 0 15,31 0-31,-31 0 16,31 0-16,-31 0 15,0 0 1,31 0 15,-31 0-15,31 0-16,-31 0 31,0 0-31,31 0 15,-31 0 1,31 0-16,0-31 16,-31 31-1,31 0-15,-31 0 16,0 0-16,0 0 15,31 0-15,-31 0 16,0 0-16,31 0 16,-31 0-16,31 0 15,-31-31 1,0 31-16,0-31 15,31 31-15,-62 0 16,62 0-16,-31 0 16,31 0 30,-31 0-30,1 0 0,30 0 30,-31 0-30,0 0-16,0 0 16,31 0-16,-31 0 31,31 0-31,-31 0 15,31 0-15,-31 0 0,0 0 16,0 0-16,31 0 16,-62 0-1,62 0-15,-62 0 16,31 0-16,-31 0 15,31 0-15,0-31 16,31 31-16,-31 0 0,0 0 16,0 0-16,0 0 15,0 0 1,0 0-16,-31 0 15,31 0-15,-31 0 16,-31 0-16,93 0 16,-31 0-16,31 0 0,-31 0 15,0 0 1,31 0-16,-31 0 15,31 0-15,-31 0 16,31 0-16,-31 0 16,0 0-16,31 0 15,-31 0 16,31 0-31,-31 0 16,1 0-16,30 0 16,-31 0-16,31 0 15,-31 0-15,31 0 16,-31 0-16,0 0 15,31 0-15,-31 0 16,31 0-16,-31 0 16,0 0-16,-31 0 15,0 0-15,31 0 16,0 0-16,-31 0 15,31 0-15,0 0 16,31 31-16,-31-31 16,-62 0-1,93 0-15,-31 0 16,0 0-16,0 0 15,0 0-15,31 0 16,-31 0-16,0 0 16,31 0-16,-31 0 15,31 0 1,-31 0-16,31 0 15,-31 0-15,0 0 16,31 0-16,-31 0 16,31 0-16,-31 0 15,0 0 1,31 0-16,-31 0 15,31 0-15,-31 0 16,31 0-16,-31 0 16,0 0-16,31 0 15,-31 0-15,31 0 16,-31 0-1,1 0-15,30 0 16,-31 0-16,0 0 16,0 0-16,0 0 15,0 0-15,0 0 16,-62 0-16,62 0 15,31 0-15,-62 0 16,31 0-16,0 0 16,31 0-16,-31 0 15,0 0-15,0 0 16,0 0-16,31 0 15,-31 0-15,0 0 16,31 0-16,-31 0 16,31 0-16,-31 0 15,0 0-15,0 0 16,-62 0-16,31 0 15,0 0-15,31 0 16,0 0-16,0 0 16,31 0-16,-31 0 62,31 0-62,-31 0 16,0 0-1,31 0 16,-31 0-15,31 0 0,-31 0-16,31 0 15,-31 0 1,1 0-16,30 0 15,-31 0-15,31 0 16,-62 0-16,31 0 16,-31 0-16,31 0 15,0-31-15,0 31 16,31 0-1,-31 0-15,31 0 16,-31 0 0,31 0-16,-31 0 15,0 0-15,31 0 31,-31 0-31,31 0 16,-31 0-16,0 0 16,31 0-16,-31 0 15,31 0-15,-31-31 16,31 31-1,-31 0-15,0 0 16,31 0 0,-31 0-1,31 0-15,-31 0 16,0 0-16,31 0 15,-31 0-15,31 0 16,-31 0-16,31 0 16,-31 0-16,0 0 15,31 0-15,-31 0 16,31 0-16,-31 0 15,0 0-15,0 0 16,31 0-16,-31 31 16,0-31-16,31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A97EA54-8D1A-4291-AD59-D5A2C0D509C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31BB80E-01AD-4C9E-92F3-27A8A5AEC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9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16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4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4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6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1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38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47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4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09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9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0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5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6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94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5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6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2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BB80E-01AD-4C9E-92F3-27A8A5AEC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EC25A4-E4AD-4AAB-8B26-2659A8C5CCD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4F795B-26EE-427D-96AE-D4A1ACAFED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7.emf"/><Relationship Id="rId4" Type="http://schemas.openxmlformats.org/officeDocument/2006/relationships/customXml" Target="../ink/ink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latin typeface="Baskerville Old Face" panose="02020602080505020303" pitchFamily="18" charset="0"/>
                <a:cs typeface="2  Kaj" pitchFamily="2" charset="-78"/>
              </a:rPr>
              <a:t>Role of Radiofrequency ablation in recurrent thyroid cancer management </a:t>
            </a:r>
            <a:endParaRPr lang="en-US" sz="2400" dirty="0" smtClean="0">
              <a:latin typeface="Berlin Sans FB Demi" pitchFamily="34" charset="0"/>
              <a:cs typeface="2  Kaj" pitchFamily="2" charset="-78"/>
            </a:endParaRPr>
          </a:p>
          <a:p>
            <a:pPr marL="0" indent="0" algn="ctr">
              <a:buNone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2  Kaj" pitchFamily="2" charset="-78"/>
            </a:endParaRPr>
          </a:p>
          <a:p>
            <a:pPr marL="0" indent="0" algn="ctr">
              <a:buNone/>
            </a:pPr>
            <a:endParaRPr lang="en-US" sz="28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2  Kaj" pitchFamily="2" charset="-78"/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2  Kaj" pitchFamily="2" charset="-78"/>
              </a:rPr>
              <a:t>By Dr.  H, Chegini </a:t>
            </a:r>
          </a:p>
          <a:p>
            <a:pPr marL="0" indent="0" algn="ctr">
              <a:buNone/>
            </a:pPr>
            <a:endParaRPr lang="en-US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2  Kaj" pitchFamily="2" charset="-78"/>
            </a:endParaRPr>
          </a:p>
          <a:p>
            <a:pPr marL="0" indent="0" algn="ctr">
              <a:buNone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2  Kaj" pitchFamily="2" charset="-78"/>
              </a:rPr>
              <a:t>Interventional Radiologist</a:t>
            </a:r>
          </a:p>
          <a:p>
            <a:pPr marL="0" indent="0" algn="ctr">
              <a:buNone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2  Kaj" pitchFamily="2" charset="-78"/>
              </a:rPr>
              <a:t>TIRAD Imaging Institute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00FF"/>
                </a:solidFill>
                <a:effectLst/>
                <a:latin typeface="Monotype Corsiva" pitchFamily="66" charset="0"/>
                <a:cs typeface="Homa" panose="00000400000000000000" pitchFamily="2" charset="-78"/>
              </a:rPr>
              <a:t>IN THE NAME OF GOD</a:t>
            </a:r>
            <a:endParaRPr lang="en-US" sz="4800" b="1" dirty="0">
              <a:solidFill>
                <a:srgbClr val="6600FF"/>
              </a:solidFill>
              <a:effectLst/>
              <a:latin typeface="Monotype Corsiva" pitchFamily="66" charset="0"/>
              <a:cs typeface="Hom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088" y="4370266"/>
            <a:ext cx="2514600" cy="246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Guidelines Recommendations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1999"/>
            <a:ext cx="7096512" cy="610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Guidelines Recommendations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" y="1905000"/>
            <a:ext cx="913842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Guidelines Recommendations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143875" cy="1281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14600"/>
            <a:ext cx="6159750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Guidelines Recommendations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1028700"/>
            <a:ext cx="8467725" cy="48006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5408298" y="5217594"/>
              <a:ext cx="1974240" cy="579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60418" y="5121834"/>
                <a:ext cx="207000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1661418" y="5441154"/>
              <a:ext cx="3550680" cy="1339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13538" y="5345034"/>
                <a:ext cx="3646440" cy="3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46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Other  advantages of thermal ablation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Ablation of micro-PTC in special cases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Ablation of Parathyroid adenomas(failed surgery, medical conditions)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Palliative therapy for airway, GI obstructions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Mass volume reduction Before RAI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56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Challenging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73Y/F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Recurrent PTC, multiple surgery and RAI.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Laryngeal involvement, lower neck tracheal and esophagus involvement.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Tracheostomy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Two session RF ablation (palliative) done.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Tracheostomy is removed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No dyspnea no dysphagia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Followed 10 month.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991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Challenging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166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38Y/F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Recurrent PTC,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Thyroidectomy + twice neck dissection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Left VC complete paralysis + right paresis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Two low  right Para tracheal  5 and 8 mm + 27x16 mm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right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Z2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mets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Two session RF ablation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Complicated voice change (6 month permanent)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All  lymph nodes are disappeared.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Dramatic decreasing TG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809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Challenging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166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54Y/F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Recurrent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TC,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Thyroidectomy + twice neck dissection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 9x8 mm low  right Para tracheal  FNA proved MTC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mets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Calcitonin 65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One session RF ablation done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Complicated voice change (2 month temporary)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All  lymph nodes are disappeared.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Calcitonin 5.6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Fallowed 6 month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18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Challenging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166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45 Y/male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Parathyroid adenoma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Twice failed surgery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PTH : 302   , Ca :11.5  , Creat:1.45,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Kidney Sonography : suspected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nephroncalcinosis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+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lithiasis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Patient refused surgery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US localized suspected left lower PTA (8*6 mm)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FNA: follicular cell + PTH wash out &gt; 4000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One session RF done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No complications .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PTH two month later : 23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Fallowed 4 month .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344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rgbClr val="C00000"/>
                </a:solidFill>
              </a:rPr>
              <a:t>Challenging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1669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78 Y/M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Recurrent PTC,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Thyroidectomy + 6 times neck surgery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Multiple neck masses at both side central and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laterl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zones 6- 40 mm + lung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mets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( 5-20 mm)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Two session RF ablation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No complications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All  lymph nodes show decreasing size and avascular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Patient referred to RAI.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315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subTitle" idx="4294967295"/>
          </p:nvPr>
        </p:nvSpPr>
        <p:spPr>
          <a:xfrm>
            <a:off x="533400" y="381000"/>
            <a:ext cx="8382000" cy="5715000"/>
          </a:xfrm>
        </p:spPr>
        <p:txBody>
          <a:bodyPr>
            <a:normAutofit lnSpcReduction="10000"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Recurrent thyroid cancer:</a:t>
            </a:r>
          </a:p>
          <a:p>
            <a:pPr>
              <a:lnSpc>
                <a:spcPct val="150000"/>
              </a:lnSpc>
            </a:pPr>
            <a:endParaRPr lang="en-US" sz="2400" b="1" i="1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endParaRPr lang="en-US" sz="2400" b="1" i="1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chemeClr val="accent4"/>
              </a:solidFill>
            </a:endParaRPr>
          </a:p>
          <a:p>
            <a:endParaRPr lang="en-US" sz="1700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700" i="1" dirty="0" smtClean="0">
                <a:solidFill>
                  <a:srgbClr val="7030A0"/>
                </a:solidFill>
              </a:rPr>
              <a:t>Low </a:t>
            </a:r>
            <a:r>
              <a:rPr lang="en-US" sz="1700" i="1" dirty="0">
                <a:solidFill>
                  <a:srgbClr val="7030A0"/>
                </a:solidFill>
              </a:rPr>
              <a:t>risk: no local or distant metastasis; no local invasion or aggressive histology; R0 surgical resection; no </a:t>
            </a:r>
            <a:r>
              <a:rPr lang="en-US" sz="1700" i="1" baseline="30000" dirty="0">
                <a:solidFill>
                  <a:srgbClr val="7030A0"/>
                </a:solidFill>
              </a:rPr>
              <a:t>131</a:t>
            </a:r>
            <a:r>
              <a:rPr lang="en-US" sz="1700" i="1" dirty="0">
                <a:solidFill>
                  <a:srgbClr val="7030A0"/>
                </a:solidFill>
              </a:rPr>
              <a:t>I outside of the thyroid bed;</a:t>
            </a:r>
          </a:p>
          <a:p>
            <a:pPr>
              <a:lnSpc>
                <a:spcPct val="150000"/>
              </a:lnSpc>
            </a:pPr>
            <a:r>
              <a:rPr lang="en-US" sz="1700" i="1" dirty="0">
                <a:solidFill>
                  <a:srgbClr val="7030A0"/>
                </a:solidFill>
              </a:rPr>
              <a:t>Intermediate risk: </a:t>
            </a:r>
            <a:r>
              <a:rPr lang="en-US" sz="1700" i="1" dirty="0" err="1">
                <a:solidFill>
                  <a:srgbClr val="7030A0"/>
                </a:solidFill>
              </a:rPr>
              <a:t>microinvasion</a:t>
            </a:r>
            <a:r>
              <a:rPr lang="en-US" sz="1700" i="1" dirty="0">
                <a:solidFill>
                  <a:srgbClr val="7030A0"/>
                </a:solidFill>
              </a:rPr>
              <a:t>, </a:t>
            </a:r>
            <a:r>
              <a:rPr lang="en-US" sz="1700" i="1" baseline="30000" dirty="0">
                <a:solidFill>
                  <a:srgbClr val="7030A0"/>
                </a:solidFill>
              </a:rPr>
              <a:t>131</a:t>
            </a:r>
            <a:r>
              <a:rPr lang="en-US" sz="1700" i="1" dirty="0">
                <a:solidFill>
                  <a:srgbClr val="7030A0"/>
                </a:solidFill>
              </a:rPr>
              <a:t>I or LNM present outside the thyroid bed; aggressive histology or vascular invasion could be present;</a:t>
            </a:r>
          </a:p>
          <a:p>
            <a:pPr>
              <a:lnSpc>
                <a:spcPct val="150000"/>
              </a:lnSpc>
            </a:pPr>
            <a:r>
              <a:rPr lang="en-US" sz="1700" i="1" dirty="0">
                <a:solidFill>
                  <a:srgbClr val="7030A0"/>
                </a:solidFill>
              </a:rPr>
              <a:t>High risk: </a:t>
            </a:r>
            <a:r>
              <a:rPr lang="en-US" sz="1700" i="1" dirty="0" err="1">
                <a:solidFill>
                  <a:srgbClr val="7030A0"/>
                </a:solidFill>
              </a:rPr>
              <a:t>macroinvasion</a:t>
            </a:r>
            <a:r>
              <a:rPr lang="en-US" sz="1700" i="1" dirty="0">
                <a:solidFill>
                  <a:srgbClr val="7030A0"/>
                </a:solidFill>
              </a:rPr>
              <a:t>, incomplete resection—gross residual, or distant metastases were present</a:t>
            </a:r>
          </a:p>
          <a:p>
            <a:pPr>
              <a:lnSpc>
                <a:spcPct val="150000"/>
              </a:lnSpc>
            </a:pPr>
            <a:endParaRPr lang="en-US" sz="2400" b="1" i="1" dirty="0" smtClean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699061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Other  cases </a:t>
            </a:r>
            <a:endParaRPr lang="en-US" sz="33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72001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54 patient with MTC and PTC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87  metastatic node 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Fallowed 26-3 months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Complications : 4 voice change, one permanent ( 6 month)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One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horner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syndrome ( transient) 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Regional recurrence: 4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Local recurrence : 5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325147"/>
            <a:ext cx="2583366" cy="25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\Desktop\photo_2018-05-04_00-17-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-1045535"/>
            <a:ext cx="12420600" cy="792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3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8001000" cy="1066799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rgbClr val="C00000"/>
                </a:solidFill>
              </a:rPr>
              <a:t>Recurrent </a:t>
            </a:r>
            <a:r>
              <a:rPr lang="en-US" sz="3200" i="1" dirty="0" smtClean="0">
                <a:solidFill>
                  <a:srgbClr val="C00000"/>
                </a:solidFill>
              </a:rPr>
              <a:t>DTC Management :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366831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i="1" dirty="0">
                <a:solidFill>
                  <a:schemeClr val="accent4"/>
                </a:solidFill>
              </a:rPr>
              <a:t>Recurrence  rate :ranging from 20 to 59</a:t>
            </a:r>
            <a:r>
              <a:rPr lang="en-US" sz="2000" b="1" i="1" dirty="0" smtClean="0">
                <a:solidFill>
                  <a:schemeClr val="accent4"/>
                </a:solidFill>
              </a:rPr>
              <a:t>%.</a:t>
            </a:r>
            <a:endParaRPr lang="en-US" sz="2000" b="1" i="1" dirty="0">
              <a:solidFill>
                <a:schemeClr val="accent4"/>
              </a:solidFill>
            </a:endParaRP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i="1" dirty="0">
                <a:solidFill>
                  <a:schemeClr val="accent4"/>
                </a:solidFill>
              </a:rPr>
              <a:t>Surgery  followed by RIA +hormone therapy is the mainstay of </a:t>
            </a:r>
            <a:r>
              <a:rPr lang="en-US" sz="2000" b="1" i="1" dirty="0" smtClean="0">
                <a:solidFill>
                  <a:schemeClr val="accent4"/>
                </a:solidFill>
              </a:rPr>
              <a:t>treatment.</a:t>
            </a:r>
            <a:endParaRPr lang="en-US" sz="2000" b="1" i="1" dirty="0">
              <a:solidFill>
                <a:schemeClr val="accent4"/>
              </a:solidFill>
            </a:endParaRP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i="1" dirty="0">
                <a:solidFill>
                  <a:schemeClr val="accent4"/>
                </a:solidFill>
              </a:rPr>
              <a:t>Increasing second neck surgery </a:t>
            </a:r>
            <a:r>
              <a:rPr lang="en-US" sz="2000" b="1" i="1" dirty="0" smtClean="0">
                <a:solidFill>
                  <a:schemeClr val="accent4"/>
                </a:solidFill>
              </a:rPr>
              <a:t>complications.</a:t>
            </a: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4"/>
                </a:solidFill>
              </a:rPr>
              <a:t>Alternative minimally invasive procedures: Laser A, Microwave A, RFA, Alcohol A,</a:t>
            </a:r>
            <a:endParaRPr lang="en-US" sz="20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84460"/>
            <a:ext cx="9144000" cy="357354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" y="685800"/>
            <a:ext cx="8077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7772400" cy="21264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973"/>
            <a:ext cx="9223852" cy="378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73" y="589505"/>
            <a:ext cx="5238750" cy="263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6270"/>
            <a:ext cx="6556560" cy="3743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2625764"/>
            <a:ext cx="4876800" cy="6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6244"/>
            <a:ext cx="8005762" cy="612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24 studies</a:t>
            </a:r>
          </a:p>
          <a:p>
            <a:r>
              <a:rPr lang="en-US" dirty="0" smtClean="0"/>
              <a:t>2786 nodules 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87725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Review of previous </a:t>
            </a:r>
            <a:r>
              <a:rPr lang="en-US" sz="40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Papers</a:t>
            </a:r>
            <a:endParaRPr lang="en-US" sz="4000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9067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7701</TotalTime>
  <Words>490</Words>
  <Application>Microsoft Office PowerPoint</Application>
  <PresentationFormat>On-screen Show (4:3)</PresentationFormat>
  <Paragraphs>130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2  Kaj</vt:lpstr>
      <vt:lpstr>Arial</vt:lpstr>
      <vt:lpstr>Baskerville Old Face</vt:lpstr>
      <vt:lpstr>Berlin Sans FB Demi</vt:lpstr>
      <vt:lpstr>Calibri</vt:lpstr>
      <vt:lpstr>Homa</vt:lpstr>
      <vt:lpstr>Lucida Sans Unicode</vt:lpstr>
      <vt:lpstr>Monotype Corsiva</vt:lpstr>
      <vt:lpstr>Verdana</vt:lpstr>
      <vt:lpstr>Wingdings 2</vt:lpstr>
      <vt:lpstr>Wingdings 3</vt:lpstr>
      <vt:lpstr>Concourse</vt:lpstr>
      <vt:lpstr>IN THE NAME OF GOD</vt:lpstr>
      <vt:lpstr>PowerPoint Presentation</vt:lpstr>
      <vt:lpstr>Recurrent DTC Management :</vt:lpstr>
      <vt:lpstr>Review of previous Papers</vt:lpstr>
      <vt:lpstr>Review of previous Papers</vt:lpstr>
      <vt:lpstr>Review of previous Papers</vt:lpstr>
      <vt:lpstr>Review of previous Papers</vt:lpstr>
      <vt:lpstr>Review of previous Papers</vt:lpstr>
      <vt:lpstr>Review of previous Papers</vt:lpstr>
      <vt:lpstr>Guidelines Recommendations</vt:lpstr>
      <vt:lpstr>Guidelines Recommendations</vt:lpstr>
      <vt:lpstr>Guidelines Recommendations</vt:lpstr>
      <vt:lpstr>Guidelines Recommendations</vt:lpstr>
      <vt:lpstr>Other  advantages of thermal ablation </vt:lpstr>
      <vt:lpstr>Challenging cases </vt:lpstr>
      <vt:lpstr>Challenging cases </vt:lpstr>
      <vt:lpstr>Challenging cases </vt:lpstr>
      <vt:lpstr>Challenging cases </vt:lpstr>
      <vt:lpstr>Challenging cases </vt:lpstr>
      <vt:lpstr>Other  cases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hhhh</dc:title>
  <dc:creator>anoosha</dc:creator>
  <cp:lastModifiedBy>a</cp:lastModifiedBy>
  <cp:revision>578</cp:revision>
  <cp:lastPrinted>2013-11-24T18:02:55Z</cp:lastPrinted>
  <dcterms:created xsi:type="dcterms:W3CDTF">2013-11-15T15:13:32Z</dcterms:created>
  <dcterms:modified xsi:type="dcterms:W3CDTF">2019-10-20T21:01:05Z</dcterms:modified>
</cp:coreProperties>
</file>