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1.xml" ContentType="application/vnd.openxmlformats-officedocument.presentationml.tag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68"/>
  </p:notesMasterIdLst>
  <p:sldIdLst>
    <p:sldId id="282" r:id="rId2"/>
    <p:sldId id="271" r:id="rId3"/>
    <p:sldId id="283" r:id="rId4"/>
    <p:sldId id="292" r:id="rId5"/>
    <p:sldId id="289" r:id="rId6"/>
    <p:sldId id="293" r:id="rId7"/>
    <p:sldId id="294" r:id="rId8"/>
    <p:sldId id="291" r:id="rId9"/>
    <p:sldId id="295" r:id="rId10"/>
    <p:sldId id="296" r:id="rId11"/>
    <p:sldId id="297" r:id="rId12"/>
    <p:sldId id="298" r:id="rId13"/>
    <p:sldId id="299" r:id="rId14"/>
    <p:sldId id="300" r:id="rId15"/>
    <p:sldId id="304" r:id="rId16"/>
    <p:sldId id="301" r:id="rId17"/>
    <p:sldId id="305" r:id="rId18"/>
    <p:sldId id="302" r:id="rId19"/>
    <p:sldId id="306" r:id="rId20"/>
    <p:sldId id="307" r:id="rId21"/>
    <p:sldId id="308" r:id="rId22"/>
    <p:sldId id="310" r:id="rId23"/>
    <p:sldId id="312" r:id="rId24"/>
    <p:sldId id="313" r:id="rId25"/>
    <p:sldId id="311" r:id="rId26"/>
    <p:sldId id="316" r:id="rId27"/>
    <p:sldId id="315" r:id="rId28"/>
    <p:sldId id="314" r:id="rId29"/>
    <p:sldId id="309" r:id="rId30"/>
    <p:sldId id="318" r:id="rId31"/>
    <p:sldId id="322" r:id="rId32"/>
    <p:sldId id="319" r:id="rId33"/>
    <p:sldId id="320" r:id="rId34"/>
    <p:sldId id="321" r:id="rId35"/>
    <p:sldId id="359" r:id="rId36"/>
    <p:sldId id="327" r:id="rId37"/>
    <p:sldId id="330" r:id="rId38"/>
    <p:sldId id="331" r:id="rId39"/>
    <p:sldId id="333" r:id="rId40"/>
    <p:sldId id="332" r:id="rId41"/>
    <p:sldId id="334" r:id="rId42"/>
    <p:sldId id="362" r:id="rId43"/>
    <p:sldId id="361" r:id="rId44"/>
    <p:sldId id="317" r:id="rId45"/>
    <p:sldId id="348" r:id="rId46"/>
    <p:sldId id="349" r:id="rId47"/>
    <p:sldId id="354" r:id="rId48"/>
    <p:sldId id="350" r:id="rId49"/>
    <p:sldId id="351" r:id="rId50"/>
    <p:sldId id="352" r:id="rId51"/>
    <p:sldId id="356" r:id="rId52"/>
    <p:sldId id="358" r:id="rId53"/>
    <p:sldId id="285" r:id="rId54"/>
    <p:sldId id="287" r:id="rId55"/>
    <p:sldId id="290" r:id="rId56"/>
    <p:sldId id="324" r:id="rId57"/>
    <p:sldId id="360" r:id="rId58"/>
    <p:sldId id="328" r:id="rId59"/>
    <p:sldId id="346" r:id="rId60"/>
    <p:sldId id="329" r:id="rId61"/>
    <p:sldId id="357" r:id="rId62"/>
    <p:sldId id="355" r:id="rId63"/>
    <p:sldId id="335" r:id="rId64"/>
    <p:sldId id="342" r:id="rId65"/>
    <p:sldId id="336" r:id="rId66"/>
    <p:sldId id="340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FF5A76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4660"/>
  </p:normalViewPr>
  <p:slideViewPr>
    <p:cSldViewPr snapToGrid="0" showGuides="1">
      <p:cViewPr>
        <p:scale>
          <a:sx n="78" d="100"/>
          <a:sy n="78" d="100"/>
        </p:scale>
        <p:origin x="-1146" y="72"/>
      </p:cViewPr>
      <p:guideLst>
        <p:guide orient="horz" pos="432"/>
        <p:guide orient="horz" pos="864"/>
        <p:guide orient="horz" pos="1728"/>
        <p:guide orient="horz" pos="2592"/>
        <p:guide orient="horz" pos="3456"/>
        <p:guide orient="horz" pos="3888"/>
        <p:guide pos="416"/>
        <p:guide pos="821"/>
        <p:guide pos="1648"/>
        <p:guide pos="2464"/>
        <p:guide pos="3296"/>
        <p:guide pos="4112"/>
        <p:guide pos="4939"/>
        <p:guide pos="53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10144395215905"/>
          <c:y val="4.6466170895304755E-2"/>
          <c:w val="0.87751857548418688"/>
          <c:h val="0.8410464664139204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East</c:v>
                </c:pt>
              </c:strCache>
            </c:strRef>
          </c:tx>
          <c:xVal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xVal>
          <c:yVal>
            <c:numRef>
              <c:f>Sheet1!$B$2:$B$5</c:f>
              <c:numCache>
                <c:formatCode>General</c:formatCode>
                <c:ptCount val="4"/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West</c:v>
                </c:pt>
              </c:strCache>
            </c:strRef>
          </c:tx>
          <c:xVal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xVal>
          <c:yVal>
            <c:numRef>
              <c:f>Sheet1!$C$2:$C$5</c:f>
              <c:numCache>
                <c:formatCode>General</c:formatCode>
                <c:ptCount val="4"/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North</c:v>
                </c:pt>
              </c:strCache>
            </c:strRef>
          </c:tx>
          <c:xVal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xVal>
          <c:yVal>
            <c:numRef>
              <c:f>Sheet1!$D$2:$D$5</c:f>
              <c:numCache>
                <c:formatCode>General</c:formatCode>
                <c:ptCount val="4"/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735744"/>
        <c:axId val="94737536"/>
      </c:scatterChart>
      <c:valAx>
        <c:axId val="94735744"/>
        <c:scaling>
          <c:orientation val="minMax"/>
          <c:max val="2002"/>
          <c:min val="1988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/>
        </c:spPr>
        <c:txPr>
          <a:bodyPr/>
          <a:lstStyle/>
          <a:p>
            <a:pPr>
              <a:defRPr sz="1200" b="0"/>
            </a:pPr>
            <a:endParaRPr lang="en-US"/>
          </a:p>
        </c:txPr>
        <c:crossAx val="94737536"/>
        <c:crosses val="autoZero"/>
        <c:crossBetween val="midCat"/>
        <c:majorUnit val="2"/>
      </c:valAx>
      <c:valAx>
        <c:axId val="94737536"/>
        <c:scaling>
          <c:orientation val="minMax"/>
          <c:max val="4"/>
          <c:min val="0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ln w="19050"/>
        </c:spPr>
        <c:txPr>
          <a:bodyPr/>
          <a:lstStyle/>
          <a:p>
            <a:pPr>
              <a:defRPr sz="1200" b="0"/>
            </a:pPr>
            <a:endParaRPr lang="en-US"/>
          </a:p>
        </c:txPr>
        <c:crossAx val="94735744"/>
        <c:crosses val="autoZero"/>
        <c:crossBetween val="midCat"/>
        <c:majorUnit val="0.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10144395215905"/>
          <c:y val="4.6466170895304755E-2"/>
          <c:w val="0.87751857548418688"/>
          <c:h val="0.8410464664139204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East</c:v>
                </c:pt>
              </c:strCache>
            </c:strRef>
          </c:tx>
          <c:xVal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xVal>
          <c:yVal>
            <c:numRef>
              <c:f>Sheet1!$B$2:$B$5</c:f>
              <c:numCache>
                <c:formatCode>General</c:formatCode>
                <c:ptCount val="4"/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West</c:v>
                </c:pt>
              </c:strCache>
            </c:strRef>
          </c:tx>
          <c:xVal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xVal>
          <c:yVal>
            <c:numRef>
              <c:f>Sheet1!$C$2:$C$5</c:f>
              <c:numCache>
                <c:formatCode>General</c:formatCode>
                <c:ptCount val="4"/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North</c:v>
                </c:pt>
              </c:strCache>
            </c:strRef>
          </c:tx>
          <c:xVal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xVal>
          <c:yVal>
            <c:numRef>
              <c:f>Sheet1!$D$2:$D$5</c:f>
              <c:numCache>
                <c:formatCode>General</c:formatCode>
                <c:ptCount val="4"/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336320"/>
        <c:axId val="95337856"/>
      </c:scatterChart>
      <c:valAx>
        <c:axId val="95336320"/>
        <c:scaling>
          <c:orientation val="minMax"/>
          <c:max val="2007"/>
          <c:min val="1975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/>
        </c:spPr>
        <c:txPr>
          <a:bodyPr/>
          <a:lstStyle/>
          <a:p>
            <a:pPr>
              <a:defRPr sz="1200" b="0"/>
            </a:pPr>
            <a:endParaRPr lang="en-US"/>
          </a:p>
        </c:txPr>
        <c:crossAx val="95337856"/>
        <c:crosses val="autoZero"/>
        <c:crossBetween val="midCat"/>
        <c:majorUnit val="4"/>
      </c:valAx>
      <c:valAx>
        <c:axId val="95337856"/>
        <c:scaling>
          <c:orientation val="minMax"/>
          <c:max val="16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/>
        </c:spPr>
        <c:txPr>
          <a:bodyPr/>
          <a:lstStyle/>
          <a:p>
            <a:pPr>
              <a:defRPr sz="1200" b="0"/>
            </a:pPr>
            <a:endParaRPr lang="en-US"/>
          </a:p>
        </c:txPr>
        <c:crossAx val="95336320"/>
        <c:crosses val="autoZero"/>
        <c:crossBetween val="midCat"/>
        <c:majorUnit val="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Increase in size</c:v>
                </c:pt>
                <c:pt idx="1">
                  <c:v>Novel LN mets</c:v>
                </c:pt>
                <c:pt idx="2">
                  <c:v>Progression to clinical disease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5.9</c:v>
                </c:pt>
                <c:pt idx="1">
                  <c:v>5.3</c:v>
                </c:pt>
                <c:pt idx="2">
                  <c:v>8.9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Increase in size</c:v>
                </c:pt>
                <c:pt idx="1">
                  <c:v>Novel LN mets</c:v>
                </c:pt>
                <c:pt idx="2">
                  <c:v>Progression to clinical disease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5.7</c:v>
                </c:pt>
                <c:pt idx="1">
                  <c:v>1.4</c:v>
                </c:pt>
                <c:pt idx="2">
                  <c:v>3.5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Increase in size</c:v>
                </c:pt>
                <c:pt idx="1">
                  <c:v>Novel LN mets</c:v>
                </c:pt>
                <c:pt idx="2">
                  <c:v>Progression to clinical disease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2.2000000000000002</c:v>
                </c:pt>
                <c:pt idx="1">
                  <c:v>0.4</c:v>
                </c:pt>
                <c:pt idx="2">
                  <c:v>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96211712"/>
        <c:axId val="96213248"/>
      </c:barChart>
      <c:catAx>
        <c:axId val="9621171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19050"/>
        </c:spPr>
        <c:crossAx val="96213248"/>
        <c:crosses val="autoZero"/>
        <c:auto val="1"/>
        <c:lblAlgn val="ctr"/>
        <c:lblOffset val="100"/>
        <c:noMultiLvlLbl val="0"/>
      </c:catAx>
      <c:valAx>
        <c:axId val="96213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/>
        </c:spPr>
        <c:crossAx val="96211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1993</c:v>
                </c:pt>
                <c:pt idx="1">
                  <c:v>1996</c:v>
                </c:pt>
                <c:pt idx="2">
                  <c:v>1999</c:v>
                </c:pt>
                <c:pt idx="3">
                  <c:v>2002</c:v>
                </c:pt>
                <c:pt idx="4">
                  <c:v>2005</c:v>
                </c:pt>
                <c:pt idx="5">
                  <c:v>2008</c:v>
                </c:pt>
                <c:pt idx="6">
                  <c:v>2011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1993</c:v>
                </c:pt>
                <c:pt idx="1">
                  <c:v>1996</c:v>
                </c:pt>
                <c:pt idx="2">
                  <c:v>1999</c:v>
                </c:pt>
                <c:pt idx="3">
                  <c:v>2002</c:v>
                </c:pt>
                <c:pt idx="4">
                  <c:v>2005</c:v>
                </c:pt>
                <c:pt idx="5">
                  <c:v>2008</c:v>
                </c:pt>
                <c:pt idx="6">
                  <c:v>2011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1993</c:v>
                </c:pt>
                <c:pt idx="1">
                  <c:v>1996</c:v>
                </c:pt>
                <c:pt idx="2">
                  <c:v>1999</c:v>
                </c:pt>
                <c:pt idx="3">
                  <c:v>2002</c:v>
                </c:pt>
                <c:pt idx="4">
                  <c:v>2005</c:v>
                </c:pt>
                <c:pt idx="5">
                  <c:v>2008</c:v>
                </c:pt>
                <c:pt idx="6">
                  <c:v>2011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546176"/>
        <c:axId val="96552064"/>
      </c:lineChart>
      <c:catAx>
        <c:axId val="9654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2700"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96552064"/>
        <c:crosses val="autoZero"/>
        <c:auto val="1"/>
        <c:lblAlgn val="ctr"/>
        <c:lblOffset val="0"/>
        <c:noMultiLvlLbl val="0"/>
      </c:catAx>
      <c:valAx>
        <c:axId val="96552064"/>
        <c:scaling>
          <c:orientation val="minMax"/>
          <c:max val="7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96546176"/>
        <c:crosses val="autoZero"/>
        <c:crossBetween val="between"/>
        <c:majorUnit val="10"/>
        <c:minorUnit val="10"/>
      </c:valAx>
      <c:spPr>
        <a:solidFill>
          <a:schemeClr val="bg1">
            <a:lumMod val="95000"/>
          </a:schemeClr>
        </a:solidFill>
        <a:ln w="12700">
          <a:solidFill>
            <a:schemeClr val="tx1">
              <a:lumMod val="50000"/>
              <a:lumOff val="5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Before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After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Before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After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Before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After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626752"/>
        <c:axId val="97632640"/>
      </c:lineChart>
      <c:catAx>
        <c:axId val="976267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19050"/>
        </c:spPr>
        <c:txPr>
          <a:bodyPr/>
          <a:lstStyle/>
          <a:p>
            <a:pPr>
              <a:defRPr sz="1400"/>
            </a:pPr>
            <a:endParaRPr lang="en-US"/>
          </a:p>
        </c:txPr>
        <c:crossAx val="97632640"/>
        <c:crosses val="autoZero"/>
        <c:auto val="1"/>
        <c:lblAlgn val="ctr"/>
        <c:lblOffset val="0"/>
        <c:noMultiLvlLbl val="0"/>
      </c:catAx>
      <c:valAx>
        <c:axId val="97632640"/>
        <c:scaling>
          <c:orientation val="minMax"/>
          <c:max val="2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/>
        </c:spPr>
        <c:txPr>
          <a:bodyPr/>
          <a:lstStyle/>
          <a:p>
            <a:pPr>
              <a:defRPr sz="1400"/>
            </a:pPr>
            <a:endParaRPr lang="en-US"/>
          </a:p>
        </c:txPr>
        <c:crossAx val="97626752"/>
        <c:crosses val="autoZero"/>
        <c:crossBetween val="between"/>
        <c:majorUnit val="4"/>
        <c:minorUnit val="4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Before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After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Before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After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Before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After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399936"/>
        <c:axId val="97401472"/>
      </c:lineChart>
      <c:catAx>
        <c:axId val="973999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19050"/>
        </c:spPr>
        <c:txPr>
          <a:bodyPr/>
          <a:lstStyle/>
          <a:p>
            <a:pPr>
              <a:defRPr sz="1400"/>
            </a:pPr>
            <a:endParaRPr lang="en-US"/>
          </a:p>
        </c:txPr>
        <c:crossAx val="97401472"/>
        <c:crosses val="autoZero"/>
        <c:auto val="1"/>
        <c:lblAlgn val="ctr"/>
        <c:lblOffset val="0"/>
        <c:noMultiLvlLbl val="0"/>
      </c:catAx>
      <c:valAx>
        <c:axId val="97401472"/>
        <c:scaling>
          <c:orientation val="minMax"/>
          <c:max val="2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/>
        </c:spPr>
        <c:txPr>
          <a:bodyPr/>
          <a:lstStyle/>
          <a:p>
            <a:pPr>
              <a:defRPr sz="1400"/>
            </a:pPr>
            <a:endParaRPr lang="en-US"/>
          </a:p>
        </c:txPr>
        <c:crossAx val="97399936"/>
        <c:crosses val="autoZero"/>
        <c:crossBetween val="between"/>
        <c:majorUnit val="4"/>
        <c:minorUnit val="4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F185E-7BCD-4C10-98DB-245FE25273F0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4E051-15B0-4624-9889-09136CD0A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0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78592-48C5-45C1-96F0-BD360B5C98D3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6200" y="1371600"/>
            <a:ext cx="5869432" cy="1371600"/>
          </a:xfrm>
        </p:spPr>
        <p:txBody>
          <a:bodyPr lIns="0" rIns="0" anchor="b" anchorCtr="0">
            <a:noAutofit/>
          </a:bodyPr>
          <a:lstStyle>
            <a:lvl1pPr algn="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6200" y="5494351"/>
            <a:ext cx="5869432" cy="685800"/>
          </a:xfrm>
        </p:spPr>
        <p:txBody>
          <a:bodyPr lIns="0" tIns="228600" rIns="0">
            <a:noAutofit/>
          </a:bodyPr>
          <a:lstStyle>
            <a:lvl1pPr marL="0" indent="0" algn="r"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57225" y="681038"/>
            <a:ext cx="1266825" cy="138112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3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0" y="2743200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0" y="5440681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7010400" y="6657945"/>
            <a:ext cx="21336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 smtClean="0">
                <a:solidFill>
                  <a:schemeClr val="bg2">
                    <a:lumMod val="75000"/>
                  </a:schemeClr>
                </a:solidFill>
              </a:rPr>
              <a:t>©2016 MFMER  |  3546154-</a:t>
            </a:r>
            <a:fld id="{D445C29B-035B-48ED-941F-A66A11A8A322}" type="slidenum">
              <a:rPr lang="en-US" sz="700" smtClean="0">
                <a:solidFill>
                  <a:schemeClr val="bg2">
                    <a:lumMod val="75000"/>
                  </a:schemeClr>
                </a:solidFill>
              </a:rPr>
              <a:pPr lvl="0"/>
              <a:t>‹#›</a:t>
            </a:fld>
            <a:endParaRPr lang="en-US" sz="7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70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1371600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368" y="1444752"/>
            <a:ext cx="7827264" cy="42702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5788152"/>
            <a:ext cx="7827264" cy="384048"/>
          </a:xfrm>
        </p:spPr>
        <p:txBody>
          <a:bodyPr tIns="45720" anchor="ctr" anchorCtr="0"/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33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2685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3675"/>
            <a:ext cx="9144000" cy="13716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3937794" y="681038"/>
            <a:ext cx="1266825" cy="138112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19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0360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7400"/>
            <a:ext cx="9144000" cy="13716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3937794" y="681038"/>
            <a:ext cx="1266825" cy="138112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19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TextBox 30"/>
          <p:cNvSpPr txBox="1"/>
          <p:nvPr userDrawn="1"/>
        </p:nvSpPr>
        <p:spPr>
          <a:xfrm>
            <a:off x="7010400" y="6657945"/>
            <a:ext cx="21336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 smtClean="0">
                <a:solidFill>
                  <a:schemeClr val="tx1"/>
                </a:solidFill>
              </a:rPr>
              <a:t>©2016 MFMER  |  3546154-</a:t>
            </a:r>
            <a:fld id="{D445C29B-035B-48ED-941F-A66A11A8A322}" type="slidenum">
              <a:rPr lang="en-US" sz="700" smtClean="0">
                <a:solidFill>
                  <a:schemeClr val="tx1"/>
                </a:solidFill>
              </a:rPr>
              <a:pPr lvl="0"/>
              <a:t>‹#›</a:t>
            </a:fld>
            <a:endParaRPr lang="en-US" sz="7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20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4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anchor="b" anchorCtr="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0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8158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yo Reduced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736" y="1673352"/>
            <a:ext cx="652881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3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525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743200"/>
            <a:ext cx="7827264" cy="1371600"/>
          </a:xfrm>
        </p:spPr>
        <p:txBody>
          <a:bodyPr anchor="b" anchorCtr="0"/>
          <a:lstStyle>
            <a:lvl1pPr algn="l">
              <a:defRPr sz="36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4114800"/>
            <a:ext cx="7827264" cy="685800"/>
          </a:xfrm>
        </p:spPr>
        <p:txBody>
          <a:bodyPr anchor="t" anchorCtr="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3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1830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368" y="1371600"/>
            <a:ext cx="3840480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40480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33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6004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371600"/>
            <a:ext cx="3840480" cy="80467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" y="2174875"/>
            <a:ext cx="3840480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3840480" cy="80467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40480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35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043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3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0499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30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7252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2807208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57200"/>
            <a:ext cx="4910328" cy="5715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1371600"/>
            <a:ext cx="2807208" cy="4800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33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188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"/>
          <a:stretch/>
        </p:blipFill>
        <p:spPr>
          <a:xfrm>
            <a:off x="0" y="6169152"/>
            <a:ext cx="9016784" cy="6888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13716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371600"/>
            <a:ext cx="7827264" cy="4800600"/>
          </a:xfrm>
          <a:prstGeom prst="rect">
            <a:avLst/>
          </a:prstGeom>
        </p:spPr>
        <p:txBody>
          <a:bodyPr vert="horz" lIns="0" tIns="228600" rIns="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5632" y="6528816"/>
            <a:ext cx="658368" cy="109728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4DFA1B8A-B196-4C92-B78E-CF62B58F5E6D}" type="datetimeFigureOut">
              <a:rPr lang="en-US" smtClean="0"/>
              <a:pPr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4248" y="5667294"/>
            <a:ext cx="6510528" cy="4572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lnSpc>
                <a:spcPct val="90000"/>
              </a:lnSpc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5632" y="6931152"/>
            <a:ext cx="658368" cy="109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3C1CEEF6-673E-454E-86C7-8216BA5063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0400" y="6657945"/>
            <a:ext cx="21336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 smtClean="0">
                <a:solidFill>
                  <a:schemeClr val="bg2">
                    <a:lumMod val="75000"/>
                  </a:schemeClr>
                </a:solidFill>
              </a:rPr>
              <a:t>©2016 MFMER  |  3546154-</a:t>
            </a:r>
            <a:fld id="{D445C29B-035B-48ED-941F-A66A11A8A322}" type="slidenum">
              <a:rPr lang="en-US" sz="700" smtClean="0">
                <a:solidFill>
                  <a:schemeClr val="bg2">
                    <a:lumMod val="75000"/>
                  </a:schemeClr>
                </a:solidFill>
              </a:rPr>
              <a:pPr lvl="0"/>
              <a:t>‹#›</a:t>
            </a:fld>
            <a:endParaRPr lang="en-US" sz="7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142383"/>
            <a:ext cx="9144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8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8" r:id="rId12"/>
    <p:sldLayoutId id="2147483686" r:id="rId13"/>
    <p:sldLayoutId id="2147483687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500"/>
        </a:spcBef>
        <a:buClr>
          <a:schemeClr val="tx2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34950" algn="l" defTabSz="914400" rtl="0" eaLnBrk="1" latinLnBrk="0" hangingPunct="1">
        <a:lnSpc>
          <a:spcPct val="90000"/>
        </a:lnSpc>
        <a:spcBef>
          <a:spcPts val="600"/>
        </a:spcBef>
        <a:buClr>
          <a:schemeClr val="tx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New Concepts in Thyroid Cancer Management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tIns="137160"/>
          <a:lstStyle/>
          <a:p>
            <a:r>
              <a:rPr lang="en-US" b="1" dirty="0"/>
              <a:t>Hossein Gharib, MD, MACP, MACE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400" b="1" dirty="0"/>
              <a:t>Professor, Mayo Clinic College of Medicine</a:t>
            </a:r>
            <a:br>
              <a:rPr lang="en-US" sz="1400" b="1" dirty="0"/>
            </a:br>
            <a:r>
              <a:rPr lang="en-US" sz="1400" b="1" dirty="0"/>
              <a:t>Past President, American Thyroid Association</a:t>
            </a:r>
            <a:br>
              <a:rPr lang="en-US" sz="1400" b="1" dirty="0"/>
            </a:br>
            <a:r>
              <a:rPr lang="en-US" sz="1400" b="1" dirty="0"/>
              <a:t>Past President, American Association of Clinical </a:t>
            </a:r>
            <a:r>
              <a:rPr lang="en-US" sz="1400" b="1" dirty="0" smtClean="0"/>
              <a:t>Endocrinologists</a:t>
            </a:r>
            <a:endParaRPr lang="en-US" sz="1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8368" y="2743200"/>
            <a:ext cx="3055379" cy="2743200"/>
          </a:xfrm>
          <a:prstGeom prst="rect">
            <a:avLst/>
          </a:prstGeom>
        </p:spPr>
        <p:txBody>
          <a:bodyPr vert="horz" lIns="0" tIns="228600" rIns="0" bIns="45720" rtlCol="0" anchor="ctr" anchorCtr="0">
            <a:noAutofit/>
          </a:bodyPr>
          <a:lstStyle>
            <a:lvl1pPr lvl="0" indent="0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 pitchFamily="34" charset="0"/>
              <a:buNone/>
              <a:defRPr lang="en-US" smtClean="0">
                <a:solidFill>
                  <a:schemeClr val="accent5"/>
                </a:solidFill>
              </a:defRPr>
            </a:lvl1pPr>
            <a:lvl2pPr marL="8001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20000"/>
              <a:buFont typeface="Arial" pitchFamily="34" charset="0"/>
              <a:buChar char="•"/>
              <a:defRPr lang="en-US" sz="2800" smtClean="0"/>
            </a:lvl2pPr>
            <a:lvl3pPr marL="11430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smtClean="0"/>
            </a:lvl3pPr>
            <a:lvl4pPr marL="16002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smtClean="0"/>
            </a:lvl4pPr>
            <a:lvl5pPr marL="20574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dirty="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effectLst>
                  <a:glow rad="127000">
                    <a:schemeClr val="bg1">
                      <a:alpha val="50000"/>
                    </a:schemeClr>
                  </a:glow>
                </a:effectLst>
              </a:rPr>
              <a:t>Thyroid Cancer Conference</a:t>
            </a:r>
          </a:p>
          <a:p>
            <a:pPr>
              <a:spcBef>
                <a:spcPts val="600"/>
              </a:spcBef>
            </a:pPr>
            <a:r>
              <a:rPr lang="en-US" sz="1600" b="1" dirty="0" smtClean="0">
                <a:solidFill>
                  <a:schemeClr val="accent1"/>
                </a:solidFill>
              </a:rPr>
              <a:t>Tehran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April 24, 2017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Risk Analysis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Former</a:t>
            </a:r>
          </a:p>
          <a:p>
            <a:r>
              <a:rPr lang="en-US" dirty="0" smtClean="0"/>
              <a:t>Tumor size &amp; type</a:t>
            </a:r>
          </a:p>
          <a:p>
            <a:r>
              <a:rPr lang="en-US" dirty="0" smtClean="0"/>
              <a:t>Resection margins</a:t>
            </a:r>
          </a:p>
          <a:p>
            <a:r>
              <a:rPr lang="en-US" dirty="0" smtClean="0"/>
              <a:t>LN involvement</a:t>
            </a:r>
          </a:p>
          <a:p>
            <a:r>
              <a:rPr lang="en-US" dirty="0" smtClean="0"/>
              <a:t>Distant </a:t>
            </a:r>
            <a:r>
              <a:rPr lang="en-US" dirty="0" err="1" smtClean="0"/>
              <a:t>mets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Newer</a:t>
            </a:r>
          </a:p>
          <a:p>
            <a:r>
              <a:rPr lang="en-US" dirty="0" smtClean="0"/>
              <a:t>Histologic variants</a:t>
            </a:r>
          </a:p>
          <a:p>
            <a:r>
              <a:rPr lang="en-US" dirty="0" smtClean="0"/>
              <a:t>Vascular invasion</a:t>
            </a:r>
          </a:p>
          <a:p>
            <a:r>
              <a:rPr lang="en-US" dirty="0" err="1" smtClean="0"/>
              <a:t>Multifocality</a:t>
            </a:r>
            <a:endParaRPr lang="en-US" dirty="0" smtClean="0"/>
          </a:p>
          <a:p>
            <a:r>
              <a:rPr lang="en-US" dirty="0" smtClean="0"/>
              <a:t>No. of lymph nodes examined &amp; involved</a:t>
            </a:r>
          </a:p>
          <a:p>
            <a:r>
              <a:rPr lang="en-US" dirty="0" err="1" smtClean="0"/>
              <a:t>Extranodal</a:t>
            </a:r>
            <a:r>
              <a:rPr lang="en-US" dirty="0" smtClean="0"/>
              <a:t> extension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45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Histologic Variants of PTC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Low Risk</a:t>
            </a:r>
          </a:p>
          <a:p>
            <a:r>
              <a:rPr lang="en-US" dirty="0" smtClean="0"/>
              <a:t>Follicular variant</a:t>
            </a:r>
          </a:p>
          <a:p>
            <a:r>
              <a:rPr lang="en-US" dirty="0" smtClean="0"/>
              <a:t>Classic or conventional</a:t>
            </a:r>
          </a:p>
          <a:p>
            <a:r>
              <a:rPr lang="en-US" dirty="0" smtClean="0"/>
              <a:t>Minimally-invasive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High Risk</a:t>
            </a:r>
          </a:p>
          <a:p>
            <a:r>
              <a:rPr lang="en-US" dirty="0" smtClean="0"/>
              <a:t>Tall-cell variant</a:t>
            </a:r>
          </a:p>
          <a:p>
            <a:r>
              <a:rPr lang="en-US" dirty="0" smtClean="0"/>
              <a:t>Widely-invasive</a:t>
            </a:r>
          </a:p>
          <a:p>
            <a:r>
              <a:rPr lang="en-US" dirty="0" smtClean="0"/>
              <a:t>Diffuse </a:t>
            </a:r>
            <a:r>
              <a:rPr lang="en-US" dirty="0" err="1" smtClean="0"/>
              <a:t>sclerosing</a:t>
            </a:r>
            <a:r>
              <a:rPr lang="en-US" dirty="0" smtClean="0"/>
              <a:t>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8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Risk Analysis</a:t>
            </a:r>
            <a:endParaRPr lang="en-US" sz="2800" dirty="0">
              <a:solidFill>
                <a:schemeClr val="accent2"/>
              </a:solidFill>
            </a:endParaRPr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925670"/>
              </p:ext>
            </p:extLst>
          </p:nvPr>
        </p:nvGraphicFramePr>
        <p:xfrm>
          <a:off x="658813" y="1438272"/>
          <a:ext cx="7824786" cy="446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650"/>
                <a:gridCol w="3874169"/>
                <a:gridCol w="2146967"/>
              </a:tblGrid>
              <a:tr h="553641">
                <a:tc gridSpan="2">
                  <a:txBody>
                    <a:bodyPr/>
                    <a:lstStyle/>
                    <a:p>
                      <a:pPr algn="ctr" rtl="0" fontAlgn="b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sz="2000" dirty="0" smtClean="0">
                          <a:effectLst/>
                        </a:rPr>
                        <a:t>Postop risk classification</a:t>
                      </a:r>
                      <a:endParaRPr lang="en-US" b="0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45739" marR="45739" anchor="b"/>
                </a:tc>
                <a:tc hMerge="1">
                  <a:txBody>
                    <a:bodyPr/>
                    <a:lstStyle/>
                    <a:p>
                      <a:pPr rtl="0" fontAlgn="b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endParaRPr lang="en-US" b="0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sz="2000" dirty="0" smtClean="0">
                          <a:effectLst/>
                        </a:rPr>
                        <a:t>No evidence of disease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</a:rPr>
                        <a:t>po</a:t>
                      </a:r>
                      <a:r>
                        <a:rPr lang="en-US" sz="2000" baseline="0" dirty="0" smtClean="0">
                          <a:effectLst/>
                        </a:rPr>
                        <a:t> &amp; after RRA</a:t>
                      </a:r>
                      <a:endParaRPr lang="en-US" b="0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45739" marR="45739" anchor="b"/>
                </a:tc>
              </a:tr>
              <a:tr h="553641">
                <a:tc>
                  <a:txBody>
                    <a:bodyPr/>
                    <a:lstStyle/>
                    <a:p>
                      <a:pPr rtl="0" fontAlgn="t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sz="2000" dirty="0" smtClean="0">
                          <a:effectLst/>
                        </a:rPr>
                        <a:t>Low</a:t>
                      </a:r>
                      <a:endParaRPr lang="en-US" b="0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marL="342900" indent="-342900" rtl="0" fontAlgn="t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effectLst/>
                        </a:rPr>
                        <a:t>Tumor &lt;4 cm</a:t>
                      </a:r>
                    </a:p>
                    <a:p>
                      <a:pPr marL="342900" indent="-342900" rtl="0" fontAlgn="t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 err="1" smtClean="0">
                          <a:effectLst/>
                        </a:rPr>
                        <a:t>Intrathyroidal</a:t>
                      </a:r>
                      <a:endParaRPr lang="en-US" sz="2000" b="0" dirty="0" smtClean="0">
                        <a:effectLst/>
                      </a:endParaRPr>
                    </a:p>
                    <a:p>
                      <a:pPr marL="342900" indent="-342900" rtl="0" fontAlgn="t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 smtClean="0">
                          <a:effectLst/>
                        </a:rPr>
                        <a:t>No</a:t>
                      </a:r>
                      <a:r>
                        <a:rPr lang="en-US" sz="2000" b="0" baseline="0" dirty="0" smtClean="0">
                          <a:effectLst/>
                        </a:rPr>
                        <a:t> ETE</a:t>
                      </a:r>
                    </a:p>
                    <a:p>
                      <a:pPr marL="342900" indent="-342900" rtl="0" fontAlgn="t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baseline="0" dirty="0" smtClean="0">
                          <a:effectLst/>
                        </a:rPr>
                        <a:t>No </a:t>
                      </a:r>
                      <a:r>
                        <a:rPr lang="en-US" sz="2000" b="0" baseline="0" dirty="0" err="1" smtClean="0">
                          <a:effectLst/>
                        </a:rPr>
                        <a:t>lympho</a:t>
                      </a:r>
                      <a:r>
                        <a:rPr lang="en-US" sz="2000" b="0" baseline="0" dirty="0" smtClean="0">
                          <a:effectLst/>
                        </a:rPr>
                        <a:t>-vascular invasion</a:t>
                      </a:r>
                    </a:p>
                    <a:p>
                      <a:pPr marL="342900" indent="-342900" rtl="0" fontAlgn="t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baseline="0" dirty="0" smtClean="0">
                          <a:effectLst/>
                        </a:rPr>
                        <a:t>FTC w CI only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sz="2000" u="sng" dirty="0" smtClean="0">
                          <a:effectLst/>
                        </a:rPr>
                        <a:t>~</a:t>
                      </a:r>
                      <a:r>
                        <a:rPr lang="en-US" sz="2000" dirty="0" smtClean="0">
                          <a:effectLst/>
                        </a:rPr>
                        <a:t>85%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</a:tr>
              <a:tr h="553641">
                <a:tc>
                  <a:txBody>
                    <a:bodyPr/>
                    <a:lstStyle/>
                    <a:p>
                      <a:pPr rtl="0" fontAlgn="t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sz="2000" dirty="0" smtClean="0">
                          <a:effectLst/>
                        </a:rPr>
                        <a:t>Intermediate</a:t>
                      </a:r>
                      <a:endParaRPr lang="en-US" b="0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marL="342900" indent="-342900" rtl="0" fontAlgn="t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effectLst/>
                        </a:rPr>
                        <a:t>Everything else</a:t>
                      </a:r>
                    </a:p>
                    <a:p>
                      <a:pPr marL="342900" indent="-342900" rtl="0" fontAlgn="t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 smtClean="0">
                          <a:effectLst/>
                        </a:rPr>
                        <a:t>Higher risk PTC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sz="2000" u="sng" dirty="0" smtClean="0">
                          <a:effectLst/>
                        </a:rPr>
                        <a:t>~</a:t>
                      </a:r>
                      <a:r>
                        <a:rPr lang="en-US" sz="2000" dirty="0" smtClean="0">
                          <a:effectLst/>
                        </a:rPr>
                        <a:t>60%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</a:tr>
              <a:tr h="553641">
                <a:tc>
                  <a:txBody>
                    <a:bodyPr/>
                    <a:lstStyle/>
                    <a:p>
                      <a:pPr rtl="0" fontAlgn="t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sz="2000" dirty="0" smtClean="0">
                          <a:effectLst/>
                        </a:rPr>
                        <a:t>High</a:t>
                      </a:r>
                      <a:endParaRPr lang="en-US" b="0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marL="342900" indent="-342900" rtl="0" fontAlgn="t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effectLst/>
                        </a:rPr>
                        <a:t>ETE</a:t>
                      </a:r>
                    </a:p>
                    <a:p>
                      <a:pPr marL="342900" indent="-342900" rtl="0" fontAlgn="t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 smtClean="0">
                          <a:effectLst/>
                        </a:rPr>
                        <a:t>Incomplete tumor resection</a:t>
                      </a:r>
                    </a:p>
                    <a:p>
                      <a:pPr marL="342900" indent="-342900" rtl="0" fontAlgn="t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 smtClean="0">
                          <a:effectLst/>
                        </a:rPr>
                        <a:t>DM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en-US" sz="2000" u="sng" dirty="0" smtClean="0">
                          <a:effectLst/>
                        </a:rPr>
                        <a:t>~</a:t>
                      </a:r>
                      <a:r>
                        <a:rPr lang="en-US" sz="2000" dirty="0" smtClean="0">
                          <a:effectLst/>
                        </a:rPr>
                        <a:t>20%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25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to Rx Risk Analysis During Follow-Up</a:t>
            </a:r>
            <a:endParaRPr lang="en-US" sz="2800" dirty="0">
              <a:solidFill>
                <a:schemeClr val="accent2"/>
              </a:solidFill>
            </a:endParaRPr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0137874"/>
              </p:ext>
            </p:extLst>
          </p:nvPr>
        </p:nvGraphicFramePr>
        <p:xfrm>
          <a:off x="658813" y="1438272"/>
          <a:ext cx="7831135" cy="2661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998"/>
                <a:gridCol w="1548063"/>
                <a:gridCol w="1483894"/>
                <a:gridCol w="1155032"/>
                <a:gridCol w="900983"/>
                <a:gridCol w="1188165"/>
              </a:tblGrid>
              <a:tr h="553641">
                <a:tc>
                  <a:txBody>
                    <a:bodyPr/>
                    <a:lstStyle/>
                    <a:p>
                      <a:pPr rtl="0" fontAlgn="b">
                        <a:lnSpc>
                          <a:spcPct val="90000"/>
                        </a:lnSpc>
                      </a:pP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39" marR="45739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9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Suppressed 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effectLst/>
                        </a:rPr>
                        <a:t>Tg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(ng/mL)</a:t>
                      </a: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39" marR="45739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9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Stimulated 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effectLst/>
                        </a:rPr>
                        <a:t>Tg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(ng/mL)</a:t>
                      </a: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39" marR="45739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90000"/>
                        </a:lnSpc>
                      </a:pP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effectLst/>
                        </a:rPr>
                        <a:t>TgAb</a:t>
                      </a: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39" marR="45739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90000"/>
                        </a:lnSpc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effectLst/>
                        </a:rPr>
                        <a:t>Neck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exam</a:t>
                      </a: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39" marR="45739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9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Neck US</a:t>
                      </a: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39" marR="45739" anchor="b"/>
                </a:tc>
              </a:tr>
              <a:tr h="553641">
                <a:tc>
                  <a:txBody>
                    <a:bodyPr/>
                    <a:lstStyle/>
                    <a:p>
                      <a:pPr rtl="0" fontAlgn="t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effectLst/>
                        </a:rPr>
                        <a:t>Excellent</a:t>
                      </a:r>
                      <a:endParaRPr lang="en-US" b="0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effectLst/>
                        </a:rPr>
                        <a:t>   &lt;0.2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effectLst/>
                        </a:rPr>
                        <a:t>&lt;1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en-US" sz="2000" dirty="0" err="1" smtClean="0">
                          <a:effectLst/>
                        </a:rPr>
                        <a:t>Neg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en-US" b="0" dirty="0" err="1" smtClean="0">
                          <a:effectLst/>
                        </a:rPr>
                        <a:t>Neg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en-US" sz="2000" dirty="0" err="1" smtClean="0">
                          <a:effectLst/>
                        </a:rPr>
                        <a:t>Neg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</a:tr>
              <a:tr h="553641">
                <a:tc>
                  <a:txBody>
                    <a:bodyPr/>
                    <a:lstStyle/>
                    <a:p>
                      <a:pPr rtl="0" fontAlgn="t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effectLst/>
                        </a:rPr>
                        <a:t>Intermediate </a:t>
                      </a:r>
                      <a:endParaRPr lang="en-US" b="0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effectLst/>
                        </a:rPr>
                        <a:t>&lt;1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effectLst/>
                        </a:rPr>
                        <a:t>  &lt;10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en-US" sz="2000" dirty="0" err="1" smtClean="0">
                          <a:effectLst/>
                        </a:rPr>
                        <a:t>Neg</a:t>
                      </a:r>
                      <a:r>
                        <a:rPr lang="en-US" sz="2000" dirty="0" smtClean="0">
                          <a:effectLst/>
                        </a:rPr>
                        <a:t> or </a:t>
                      </a:r>
                      <a:r>
                        <a:rPr lang="en-US" sz="2000" dirty="0" smtClean="0">
                          <a:effectLst/>
                          <a:sym typeface="Symbol"/>
                        </a:rPr>
                        <a:t>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en-US" b="0" dirty="0" err="1" smtClean="0">
                          <a:effectLst/>
                        </a:rPr>
                        <a:t>Neg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en-US" sz="2000" dirty="0" err="1" smtClean="0">
                          <a:effectLst/>
                        </a:rPr>
                        <a:t>Indeterm</a:t>
                      </a:r>
                      <a:r>
                        <a:rPr lang="en-US" sz="2000" dirty="0" smtClean="0">
                          <a:effectLst/>
                        </a:rPr>
                        <a:t>-</a:t>
                      </a:r>
                    </a:p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effectLst/>
                        </a:rPr>
                        <a:t>inate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</a:tr>
              <a:tr h="553641">
                <a:tc>
                  <a:txBody>
                    <a:bodyPr/>
                    <a:lstStyle/>
                    <a:p>
                      <a:pPr rtl="0" fontAlgn="t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effectLst/>
                        </a:rPr>
                        <a:t>Incomplete</a:t>
                      </a:r>
                      <a:endParaRPr lang="en-US" b="0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effectLst/>
                        </a:rPr>
                        <a:t>&gt;1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en-US" sz="2000" dirty="0" smtClean="0">
                          <a:effectLst/>
                        </a:rPr>
                        <a:t>  &gt;10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en-US" sz="2000" dirty="0" err="1" smtClean="0">
                          <a:effectLst/>
                        </a:rPr>
                        <a:t>Pos</a:t>
                      </a:r>
                      <a:r>
                        <a:rPr lang="en-US" sz="2000" dirty="0" smtClean="0">
                          <a:effectLst/>
                        </a:rPr>
                        <a:t> or </a:t>
                      </a:r>
                      <a:r>
                        <a:rPr lang="en-US" sz="2000" dirty="0" smtClean="0">
                          <a:effectLst/>
                          <a:sym typeface="Symbol"/>
                        </a:rPr>
                        <a:t>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en-US" b="0" dirty="0" err="1" smtClean="0">
                          <a:effectLst/>
                        </a:rPr>
                        <a:t>Pos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en-US" sz="2000" dirty="0" err="1" smtClean="0">
                          <a:effectLst/>
                        </a:rPr>
                        <a:t>Pos</a:t>
                      </a:r>
                      <a:endParaRPr lang="en-US" b="0" dirty="0">
                        <a:effectLst/>
                      </a:endParaRPr>
                    </a:p>
                  </a:txBody>
                  <a:tcPr marL="45739" marR="45739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84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07453" y="1371600"/>
            <a:ext cx="7529095" cy="2743200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Papillary Thyroid </a:t>
            </a:r>
            <a:r>
              <a:rPr lang="en-US" sz="3600" dirty="0" err="1" smtClean="0"/>
              <a:t>Microcarcinoma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(PTMC)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7652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Papillary Thyroid </a:t>
            </a:r>
            <a:r>
              <a:rPr lang="en-US" dirty="0" err="1" smtClean="0"/>
              <a:t>Microcarcinoma</a:t>
            </a:r>
            <a:r>
              <a:rPr lang="en-US" dirty="0" smtClean="0"/>
              <a:t> (PTMC)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Almost always asymptomatic</a:t>
            </a:r>
          </a:p>
          <a:p>
            <a:r>
              <a:rPr lang="en-US" dirty="0" smtClean="0"/>
              <a:t>Frequently found on imaging for </a:t>
            </a:r>
            <a:r>
              <a:rPr lang="en-US" dirty="0" err="1" smtClean="0"/>
              <a:t>nonthyroid</a:t>
            </a:r>
            <a:r>
              <a:rPr lang="en-US" dirty="0" smtClean="0"/>
              <a:t> reason</a:t>
            </a:r>
          </a:p>
          <a:p>
            <a:r>
              <a:rPr lang="en-US" dirty="0" smtClean="0"/>
              <a:t>Currently accounts for 50% of all PTC</a:t>
            </a:r>
          </a:p>
          <a:p>
            <a:r>
              <a:rPr lang="en-US" dirty="0" smtClean="0"/>
              <a:t>Prevalence is 10% in population (2-30%)</a:t>
            </a:r>
          </a:p>
          <a:p>
            <a:r>
              <a:rPr lang="en-US" dirty="0" smtClean="0"/>
              <a:t>Accounts for the alarming rise in the incidence of thyroid cancer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11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22-Year-Old Woman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Found to have a left thyroid nodule on pre-employment exam. US showed a 9 mm solid left lobe nodule without suspicious adenopathy. FNA was suspicious for PTC. TSH is 2.8 </a:t>
            </a:r>
            <a:r>
              <a:rPr lang="en-US" dirty="0" err="1" smtClean="0"/>
              <a:t>mIU</a:t>
            </a:r>
            <a:r>
              <a:rPr lang="en-US" dirty="0" smtClean="0"/>
              <a:t>/L</a:t>
            </a:r>
          </a:p>
          <a:p>
            <a:pPr marL="0" indent="0">
              <a:buNone/>
            </a:pPr>
            <a:r>
              <a:rPr lang="en-US" dirty="0" smtClean="0"/>
              <a:t>What should you recommend?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Left lobectomy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TTX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TTX plus lateral neck dissection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Begin T4 suppressive Rx and follow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77970" y="3847382"/>
            <a:ext cx="3036498" cy="51758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5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PTMC</a:t>
            </a:r>
            <a:br>
              <a:rPr lang="en-US" dirty="0" smtClean="0"/>
            </a:br>
            <a:r>
              <a:rPr lang="en-US" sz="2800" dirty="0" smtClean="0">
                <a:solidFill>
                  <a:schemeClr val="accent2"/>
                </a:solidFill>
              </a:rPr>
              <a:t>22-Year-Old Woman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Lobectomy showed a solitary 0.9 cm PTC; no abnormal nodes were identified. </a:t>
            </a:r>
          </a:p>
          <a:p>
            <a:pPr marL="0" indent="0">
              <a:buNone/>
            </a:pPr>
            <a:r>
              <a:rPr lang="en-US" dirty="0" smtClean="0"/>
              <a:t>What further Rx do you recommend?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Rx with 30 </a:t>
            </a:r>
            <a:r>
              <a:rPr lang="en-US" dirty="0" err="1" smtClean="0"/>
              <a:t>mCi</a:t>
            </a:r>
            <a:r>
              <a:rPr lang="en-US" dirty="0" smtClean="0"/>
              <a:t> </a:t>
            </a:r>
            <a:r>
              <a:rPr lang="en-US" baseline="30000" dirty="0" smtClean="0"/>
              <a:t>131</a:t>
            </a:r>
            <a:r>
              <a:rPr lang="en-US" dirty="0" smtClean="0"/>
              <a:t>I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Rx with 100 </a:t>
            </a:r>
            <a:r>
              <a:rPr lang="en-US" dirty="0" err="1" smtClean="0"/>
              <a:t>mCi</a:t>
            </a:r>
            <a:r>
              <a:rPr lang="en-US" dirty="0" smtClean="0"/>
              <a:t> </a:t>
            </a:r>
            <a:r>
              <a:rPr lang="en-US" baseline="30000" dirty="0" smtClean="0"/>
              <a:t>131</a:t>
            </a:r>
            <a:r>
              <a:rPr lang="en-US" dirty="0" smtClean="0"/>
              <a:t>I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Start T4 and follow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Completion thyroidectomy followed with RRA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77969" y="4198729"/>
            <a:ext cx="3717985" cy="51758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PTMC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60000"/>
              </a:spcBef>
            </a:pPr>
            <a:r>
              <a:rPr lang="en-US" altLang="en-US" dirty="0">
                <a:ea typeface="ＭＳ Ｐゴシック" pitchFamily="34" charset="-128"/>
              </a:rPr>
              <a:t>Thyroid lobectomy alone may be sufficient Rx for small (&lt;1 cm), low risk, </a:t>
            </a:r>
            <a:r>
              <a:rPr lang="en-US" altLang="en-US" dirty="0" err="1">
                <a:ea typeface="ＭＳ Ｐゴシック" pitchFamily="34" charset="-128"/>
              </a:rPr>
              <a:t>unifocal</a:t>
            </a:r>
            <a:r>
              <a:rPr lang="en-US" altLang="en-US" dirty="0">
                <a:ea typeface="ＭＳ Ｐゴシック" pitchFamily="34" charset="-128"/>
              </a:rPr>
              <a:t>, </a:t>
            </a:r>
            <a:r>
              <a:rPr lang="en-US" altLang="en-US" dirty="0" err="1">
                <a:ea typeface="ＭＳ Ｐゴシック" pitchFamily="34" charset="-128"/>
              </a:rPr>
              <a:t>intrathyroid</a:t>
            </a:r>
            <a:r>
              <a:rPr lang="en-US" altLang="en-US" dirty="0">
                <a:ea typeface="ＭＳ Ｐゴシック" pitchFamily="34" charset="-128"/>
              </a:rPr>
              <a:t> PTC in the absence of </a:t>
            </a:r>
            <a:r>
              <a:rPr lang="en-US" altLang="en-US" dirty="0" err="1">
                <a:ea typeface="ＭＳ Ｐゴシック" pitchFamily="34" charset="-128"/>
              </a:rPr>
              <a:t>radiologically</a:t>
            </a:r>
            <a:r>
              <a:rPr lang="en-US" altLang="en-US" dirty="0">
                <a:ea typeface="ＭＳ Ｐゴシック" pitchFamily="34" charset="-128"/>
              </a:rPr>
              <a:t> or clinically involved cervical nodal </a:t>
            </a:r>
            <a:r>
              <a:rPr lang="en-US" altLang="en-US" dirty="0" smtClean="0">
                <a:ea typeface="ＭＳ Ｐゴシック" pitchFamily="34" charset="-128"/>
              </a:rPr>
              <a:t>metastasis</a:t>
            </a: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ATA Guidelines, </a:t>
            </a:r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98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PTMC</a:t>
            </a:r>
            <a:br>
              <a:rPr lang="en-US" dirty="0" smtClean="0"/>
            </a:br>
            <a:r>
              <a:rPr lang="en-US" sz="3000" dirty="0" smtClean="0">
                <a:solidFill>
                  <a:schemeClr val="accent2"/>
                </a:solidFill>
              </a:rPr>
              <a:t>Mayo Experience*</a:t>
            </a:r>
            <a:endParaRPr lang="en-US" sz="3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7" y="1371600"/>
            <a:ext cx="8339975" cy="4800600"/>
          </a:xfrm>
        </p:spPr>
        <p:txBody>
          <a:bodyPr/>
          <a:lstStyle/>
          <a:p>
            <a:r>
              <a:rPr lang="en-US" sz="2400" dirty="0" smtClean="0"/>
              <a:t>Between 1935-2015, 1,345 patients with average</a:t>
            </a:r>
            <a:br>
              <a:rPr lang="en-US" sz="2400" dirty="0" smtClean="0"/>
            </a:br>
            <a:r>
              <a:rPr lang="en-US" sz="2400" dirty="0" smtClean="0"/>
              <a:t>follow-up</a:t>
            </a:r>
            <a:r>
              <a:rPr lang="en-US" sz="2400" dirty="0"/>
              <a:t> </a:t>
            </a:r>
            <a:r>
              <a:rPr lang="en-US" sz="2400" dirty="0" smtClean="0"/>
              <a:t>15 </a:t>
            </a:r>
            <a:r>
              <a:rPr lang="en-US" sz="2400" dirty="0" err="1" smtClean="0"/>
              <a:t>yrs</a:t>
            </a:r>
            <a:r>
              <a:rPr lang="en-US" sz="2400" dirty="0" smtClean="0"/>
              <a:t>, 1-63 </a:t>
            </a:r>
            <a:r>
              <a:rPr lang="en-US" sz="2400" dirty="0" err="1" smtClean="0"/>
              <a:t>yrs</a:t>
            </a:r>
            <a:endParaRPr lang="en-US" sz="2400" dirty="0" smtClean="0"/>
          </a:p>
          <a:p>
            <a:r>
              <a:rPr lang="en-US" sz="2400" dirty="0" smtClean="0"/>
              <a:t>Tumors </a:t>
            </a:r>
            <a:r>
              <a:rPr lang="en-US" sz="2400" dirty="0" smtClean="0">
                <a:sym typeface="Symbol"/>
              </a:rPr>
              <a:t>1 cm, 27% multifocal, 30% node-positive, 1.3% invasive, 4 (0.3%) with DM, 0.3% deaths</a:t>
            </a:r>
          </a:p>
          <a:p>
            <a:r>
              <a:rPr lang="en-US" sz="2400" dirty="0" smtClean="0">
                <a:sym typeface="Symbol"/>
              </a:rPr>
              <a:t>Overall recurrence 7%; more common if node positive;</a:t>
            </a:r>
            <a:br>
              <a:rPr lang="en-US" sz="2400" dirty="0" smtClean="0">
                <a:sym typeface="Symbol"/>
              </a:rPr>
            </a:br>
            <a:r>
              <a:rPr lang="en-US" sz="2400" dirty="0" smtClean="0">
                <a:sym typeface="Symbol"/>
              </a:rPr>
              <a:t>99% are not at risk of DM or death from cancer</a:t>
            </a:r>
          </a:p>
          <a:p>
            <a:r>
              <a:rPr lang="en-US" sz="2400" dirty="0" smtClean="0">
                <a:sym typeface="Symbol"/>
              </a:rPr>
              <a:t>Surgical complications are </a:t>
            </a:r>
            <a:r>
              <a:rPr lang="en-US" sz="2400" dirty="0" err="1" smtClean="0">
                <a:sym typeface="Symbol"/>
              </a:rPr>
              <a:t>hypopara</a:t>
            </a:r>
            <a:r>
              <a:rPr lang="en-US" sz="2400" dirty="0" smtClean="0">
                <a:sym typeface="Symbol"/>
              </a:rPr>
              <a:t>- and VC paralysis</a:t>
            </a:r>
          </a:p>
          <a:p>
            <a:r>
              <a:rPr lang="en-US" sz="2400" dirty="0" smtClean="0">
                <a:sym typeface="Symbol"/>
              </a:rPr>
              <a:t>Surgery included </a:t>
            </a:r>
            <a:r>
              <a:rPr lang="en-US" sz="2400" dirty="0" err="1">
                <a:sym typeface="Symbol"/>
              </a:rPr>
              <a:t>L</a:t>
            </a:r>
            <a:r>
              <a:rPr lang="en-US" sz="2400" dirty="0" err="1" smtClean="0">
                <a:sym typeface="Symbol"/>
              </a:rPr>
              <a:t>obx</a:t>
            </a:r>
            <a:r>
              <a:rPr lang="en-US" sz="2400" dirty="0" smtClean="0">
                <a:sym typeface="Symbol"/>
              </a:rPr>
              <a:t>, BLR, </a:t>
            </a:r>
            <a:r>
              <a:rPr lang="en-US" sz="2400" dirty="0" err="1" smtClean="0">
                <a:sym typeface="Symbol"/>
              </a:rPr>
              <a:t>TTx</a:t>
            </a:r>
            <a:r>
              <a:rPr lang="en-US" sz="2400" dirty="0" smtClean="0">
                <a:sym typeface="Symbol"/>
              </a:rPr>
              <a:t>; 10% received RRA;</a:t>
            </a:r>
            <a:br>
              <a:rPr lang="en-US" sz="2400" dirty="0" smtClean="0">
                <a:sym typeface="Symbol"/>
              </a:rPr>
            </a:br>
            <a:r>
              <a:rPr lang="en-US" sz="2400" dirty="0" smtClean="0">
                <a:sym typeface="Symbol"/>
              </a:rPr>
              <a:t>no option affected great outcome</a:t>
            </a:r>
          </a:p>
          <a:p>
            <a:r>
              <a:rPr lang="en-US" sz="2400" dirty="0" smtClean="0">
                <a:sym typeface="Symbol"/>
              </a:rPr>
              <a:t>Best approach is lobectomy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 anchorCtr="0"/>
          <a:lstStyle/>
          <a:p>
            <a:r>
              <a:rPr lang="en-US" dirty="0" smtClean="0"/>
              <a:t>*Endo 16 Presentation, Boston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1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 and Thanks 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658368" y="1371600"/>
            <a:ext cx="7827264" cy="4800600"/>
          </a:xfrm>
        </p:spPr>
        <p:txBody>
          <a:bodyPr/>
          <a:lstStyle/>
          <a:p>
            <a:r>
              <a:rPr lang="en-US" dirty="0"/>
              <a:t>Nothing to disclose</a:t>
            </a:r>
          </a:p>
          <a:p>
            <a:r>
              <a:rPr lang="en-US" dirty="0"/>
              <a:t>My sincere thanks for the invitation to attend this meeting </a:t>
            </a:r>
            <a:r>
              <a:rPr lang="en-US" dirty="0" smtClean="0"/>
              <a:t>and for the honor of speaking </a:t>
            </a:r>
            <a:r>
              <a:rPr lang="en-US" dirty="0"/>
              <a:t>to your group today</a:t>
            </a:r>
          </a:p>
        </p:txBody>
      </p:sp>
    </p:spTree>
    <p:extLst>
      <p:ext uri="{BB962C8B-B14F-4D97-AF65-F5344CB8AC3E}">
        <p14:creationId xmlns:p14="http://schemas.microsoft.com/office/powerpoint/2010/main" val="280690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PTMC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“Let punishment fit the crime”…</a:t>
            </a:r>
            <a:r>
              <a:rPr lang="en-US" i="1" dirty="0" err="1" smtClean="0"/>
              <a:t>Mojazat</a:t>
            </a:r>
            <a:r>
              <a:rPr lang="en-US" i="1" dirty="0" smtClean="0"/>
              <a:t> </a:t>
            </a:r>
            <a:r>
              <a:rPr lang="en-US" i="1" dirty="0" err="1" smtClean="0"/>
              <a:t>barabareh</a:t>
            </a:r>
            <a:r>
              <a:rPr lang="en-US" i="1" dirty="0" smtClean="0"/>
              <a:t> </a:t>
            </a:r>
            <a:r>
              <a:rPr lang="en-US" i="1" dirty="0" err="1" smtClean="0"/>
              <a:t>jorm</a:t>
            </a:r>
            <a:r>
              <a:rPr lang="en-US" i="1" dirty="0" smtClean="0"/>
              <a:t>!</a:t>
            </a:r>
          </a:p>
          <a:p>
            <a:r>
              <a:rPr lang="en-US" dirty="0" smtClean="0"/>
              <a:t>Lobectomy seems adequate for most </a:t>
            </a:r>
            <a:r>
              <a:rPr lang="en-US" dirty="0" err="1" smtClean="0"/>
              <a:t>pt</a:t>
            </a:r>
            <a:endParaRPr lang="en-US" dirty="0" smtClean="0"/>
          </a:p>
          <a:p>
            <a:r>
              <a:rPr lang="en-US" dirty="0" smtClean="0"/>
              <a:t>No CCND or RRA seems necessary</a:t>
            </a:r>
          </a:p>
          <a:p>
            <a:r>
              <a:rPr lang="en-US" dirty="0" smtClean="0"/>
              <a:t>Target TSH suppression 0.5-1</a:t>
            </a:r>
          </a:p>
          <a:p>
            <a:r>
              <a:rPr lang="en-US" dirty="0" smtClean="0"/>
              <a:t>Outcome is great with recurrence &lt;5% &amp; mortality &lt;1%</a:t>
            </a:r>
          </a:p>
          <a:p>
            <a:r>
              <a:rPr lang="en-US" dirty="0" smtClean="0"/>
              <a:t>Follow with TSH, </a:t>
            </a:r>
            <a:r>
              <a:rPr lang="en-US" dirty="0" err="1" smtClean="0"/>
              <a:t>Tg</a:t>
            </a:r>
            <a:r>
              <a:rPr lang="en-US" dirty="0" smtClean="0"/>
              <a:t> &amp; 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9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07453" y="1371600"/>
            <a:ext cx="7529095" cy="2743200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Thyroidectomy</a:t>
            </a:r>
            <a:br>
              <a:rPr lang="en-US" sz="3600" dirty="0" smtClean="0"/>
            </a:br>
            <a:r>
              <a:rPr lang="en-US" sz="3600" dirty="0" smtClean="0"/>
              <a:t>(</a:t>
            </a:r>
            <a:r>
              <a:rPr lang="en-US" sz="3600" dirty="0" err="1" smtClean="0"/>
              <a:t>Tx</a:t>
            </a:r>
            <a:r>
              <a:rPr lang="en-US" sz="3600" dirty="0" smtClean="0"/>
              <a:t>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9371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36-Year-Old Woman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Evaluated for a thyroid nodule. US shows a</a:t>
            </a:r>
            <a:br>
              <a:rPr lang="en-US" dirty="0" smtClean="0"/>
            </a:br>
            <a:r>
              <a:rPr lang="en-US" dirty="0" smtClean="0"/>
              <a:t>3.2 x 1.6 x 2.2 cm solid, right thyroid mass;</a:t>
            </a:r>
            <a:br>
              <a:rPr lang="en-US" dirty="0" smtClean="0"/>
            </a:br>
            <a:r>
              <a:rPr lang="en-US" dirty="0" smtClean="0"/>
              <a:t>no abnormal adenopathy. FNA </a:t>
            </a:r>
            <a:r>
              <a:rPr lang="en-US" dirty="0" smtClean="0">
                <a:sym typeface="Symbol"/>
              </a:rPr>
              <a:t> </a:t>
            </a:r>
            <a:r>
              <a:rPr lang="en-US" dirty="0" smtClean="0"/>
              <a:t>PTC</a:t>
            </a:r>
          </a:p>
          <a:p>
            <a:pPr marL="0" indent="0">
              <a:buNone/>
            </a:pPr>
            <a:r>
              <a:rPr lang="en-US" dirty="0" smtClean="0"/>
              <a:t>Which of the following is a recommended treatment?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Right lobectomy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Total thyroidectomy (</a:t>
            </a:r>
            <a:r>
              <a:rPr lang="en-US" dirty="0" err="1" smtClean="0"/>
              <a:t>TTx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Total </a:t>
            </a:r>
            <a:r>
              <a:rPr lang="en-US" dirty="0" err="1" smtClean="0"/>
              <a:t>Tx</a:t>
            </a:r>
            <a:r>
              <a:rPr lang="en-US" dirty="0" smtClean="0"/>
              <a:t> plus CCND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A or B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77969" y="5570329"/>
            <a:ext cx="3717985" cy="51758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2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Thyroidectomy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60000"/>
              </a:spcBef>
            </a:pPr>
            <a:r>
              <a:rPr lang="en-US" altLang="en-US" dirty="0" smtClean="0">
                <a:ea typeface="ＭＳ Ｐゴシック" pitchFamily="34" charset="-128"/>
              </a:rPr>
              <a:t>For PTC &gt;1 cm and &lt;4 cm, without </a:t>
            </a:r>
            <a:r>
              <a:rPr lang="en-US" altLang="en-US" dirty="0" err="1" smtClean="0">
                <a:ea typeface="ＭＳ Ｐゴシック" pitchFamily="34" charset="-128"/>
              </a:rPr>
              <a:t>extrathyroidal</a:t>
            </a:r>
            <a:r>
              <a:rPr lang="en-US" altLang="en-US" dirty="0" smtClean="0">
                <a:ea typeface="ＭＳ Ｐゴシック" pitchFamily="34" charset="-128"/>
              </a:rPr>
              <a:t> extension or clinical evidence of any lymph node metastases (cN0), the initial surgical procedure can be either a bilateral (near-total or total thyroidectomy) or a unilateral procedure (lobectomy)</a:t>
            </a: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ATA Guidelines, </a:t>
            </a:r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87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Less is </a:t>
            </a:r>
            <a:r>
              <a:rPr lang="en-US" dirty="0" smtClean="0"/>
              <a:t>More (</a:t>
            </a:r>
            <a:r>
              <a:rPr lang="en-US" i="1" dirty="0" err="1" smtClean="0"/>
              <a:t>kamtar</a:t>
            </a:r>
            <a:r>
              <a:rPr lang="en-US" i="1" dirty="0" smtClean="0"/>
              <a:t> </a:t>
            </a:r>
            <a:r>
              <a:rPr lang="en-US" i="1" dirty="0" err="1" smtClean="0"/>
              <a:t>behtareh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risk PTC</a:t>
            </a:r>
          </a:p>
          <a:p>
            <a:pPr lvl="1"/>
            <a:r>
              <a:rPr lang="en-US" dirty="0" smtClean="0"/>
              <a:t>Lobectomy or thyroidectomy is adequate</a:t>
            </a:r>
          </a:p>
          <a:p>
            <a:pPr lvl="1"/>
            <a:r>
              <a:rPr lang="en-US" dirty="0" smtClean="0"/>
              <a:t>Prophylactic central neck dissection is</a:t>
            </a:r>
            <a:br>
              <a:rPr lang="en-US" dirty="0" smtClean="0"/>
            </a:br>
            <a:r>
              <a:rPr lang="en-US" dirty="0" smtClean="0"/>
              <a:t>not required</a:t>
            </a:r>
          </a:p>
          <a:p>
            <a:pPr lvl="1"/>
            <a:r>
              <a:rPr lang="en-US" dirty="0" smtClean="0"/>
              <a:t>RAI remnant ablation is not necessary</a:t>
            </a:r>
          </a:p>
          <a:p>
            <a:pPr lvl="1"/>
            <a:r>
              <a:rPr lang="en-US" dirty="0" smtClean="0"/>
              <a:t>Complete TSH suppression is not indicated</a:t>
            </a:r>
          </a:p>
          <a:p>
            <a:r>
              <a:rPr lang="en-US" dirty="0" smtClean="0"/>
              <a:t>Excellent outcomes</a:t>
            </a:r>
          </a:p>
          <a:p>
            <a:pPr lvl="1"/>
            <a:r>
              <a:rPr lang="en-US" dirty="0" smtClean="0"/>
              <a:t>Recurrence rates &lt;5%</a:t>
            </a:r>
          </a:p>
          <a:p>
            <a:pPr lvl="1"/>
            <a:r>
              <a:rPr lang="en-US" dirty="0" smtClean="0"/>
              <a:t>Disease-specific mortality &lt;3%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ATA Guidelines, Thyroid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95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Lymph Node </a:t>
            </a:r>
            <a:r>
              <a:rPr lang="en-US" dirty="0" smtClean="0"/>
              <a:t>Metastasis </a:t>
            </a:r>
            <a:r>
              <a:rPr lang="en-US" dirty="0"/>
              <a:t>in PTC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are ipsilateral</a:t>
            </a:r>
          </a:p>
          <a:p>
            <a:r>
              <a:rPr lang="en-US" dirty="0"/>
              <a:t>Central before lateral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usually but not always)</a:t>
            </a:r>
          </a:p>
          <a:p>
            <a:r>
              <a:rPr lang="en-US" dirty="0" smtClean="0"/>
              <a:t>Levels III, IV, VI in 80% of pt</a:t>
            </a:r>
          </a:p>
          <a:p>
            <a:r>
              <a:rPr lang="en-US" dirty="0" smtClean="0"/>
              <a:t>Level VI nodes not identified </a:t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dirty="0" err="1" smtClean="0"/>
              <a:t>preop</a:t>
            </a:r>
            <a:r>
              <a:rPr lang="en-US" dirty="0" smtClean="0"/>
              <a:t> US</a:t>
            </a:r>
            <a:endParaRPr lang="en-US" dirty="0"/>
          </a:p>
        </p:txBody>
      </p:sp>
      <p:pic>
        <p:nvPicPr>
          <p:cNvPr id="6" name="Picture 4" descr="CP1216465-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89" y="1609725"/>
            <a:ext cx="2827010" cy="4133850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1905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78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pCLND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Debate continues; no RCTs</a:t>
            </a:r>
          </a:p>
          <a:p>
            <a:r>
              <a:rPr lang="en-US" dirty="0" smtClean="0"/>
              <a:t>Pro: May improve survival, recurrence &amp;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Tg</a:t>
            </a:r>
            <a:r>
              <a:rPr lang="en-US" dirty="0" smtClean="0"/>
              <a:t> levels; will detect some pN1 disease; can inform use of RAI</a:t>
            </a:r>
          </a:p>
          <a:p>
            <a:r>
              <a:rPr lang="en-US" dirty="0" smtClean="0"/>
              <a:t>Cons: No improvement in long-term outcomes; increased likelihood of postop hypocalcemia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11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Compartment Neck Dissection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</a:t>
            </a:r>
            <a:r>
              <a:rPr lang="en-US" dirty="0" smtClean="0">
                <a:solidFill>
                  <a:schemeClr val="accent2"/>
                </a:solidFill>
              </a:rPr>
              <a:t>prophylactic</a:t>
            </a:r>
            <a:r>
              <a:rPr lang="en-US" dirty="0" smtClean="0"/>
              <a:t> central compartment neck dissection for PTC with advanced primary tumors (T3 or T4) or cN1b of if the information will be used to plan further steps in therapy</a:t>
            </a:r>
          </a:p>
          <a:p>
            <a:r>
              <a:rPr lang="en-US" dirty="0" smtClean="0"/>
              <a:t>No need for </a:t>
            </a:r>
            <a:r>
              <a:rPr lang="en-US" dirty="0" smtClean="0">
                <a:solidFill>
                  <a:schemeClr val="accent2"/>
                </a:solidFill>
              </a:rPr>
              <a:t>prophylactic</a:t>
            </a:r>
            <a:r>
              <a:rPr lang="en-US" dirty="0" smtClean="0"/>
              <a:t> central neck dissection for T1/T2 PTC and cN0 or for most FTC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Therapeutic</a:t>
            </a:r>
            <a:r>
              <a:rPr lang="en-US" dirty="0" smtClean="0"/>
              <a:t> CND with demonstration of disease by US, FNA or at surgery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ATA Guidelines,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9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Less Isn’t </a:t>
            </a:r>
            <a:r>
              <a:rPr lang="en-US" dirty="0" smtClean="0"/>
              <a:t>More (</a:t>
            </a:r>
            <a:r>
              <a:rPr lang="en-US" i="1" dirty="0" err="1" smtClean="0"/>
              <a:t>kamtar</a:t>
            </a:r>
            <a:r>
              <a:rPr lang="en-US" i="1" dirty="0" smtClean="0"/>
              <a:t> bad </a:t>
            </a:r>
            <a:r>
              <a:rPr lang="en-US" i="1" dirty="0" err="1" smtClean="0"/>
              <a:t>tareh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Surgeon volume is significantly associated with improved outcomes, shorter hospitalizations &amp; lower costs</a:t>
            </a:r>
          </a:p>
          <a:p>
            <a:r>
              <a:rPr lang="en-US" dirty="0" smtClean="0"/>
              <a:t>The threshold of total </a:t>
            </a:r>
            <a:r>
              <a:rPr lang="en-US" dirty="0" err="1" smtClean="0"/>
              <a:t>Tx</a:t>
            </a:r>
            <a:r>
              <a:rPr lang="en-US" dirty="0" smtClean="0"/>
              <a:t> cases for improved outcomes is 25 per year</a:t>
            </a:r>
          </a:p>
          <a:p>
            <a:r>
              <a:rPr lang="en-US" dirty="0" smtClean="0"/>
              <a:t>The majority of </a:t>
            </a:r>
            <a:r>
              <a:rPr lang="en-US" dirty="0" err="1" smtClean="0"/>
              <a:t>pt</a:t>
            </a:r>
            <a:r>
              <a:rPr lang="en-US" dirty="0" smtClean="0"/>
              <a:t> undergo surgery by low volume surgeons</a:t>
            </a:r>
          </a:p>
        </p:txBody>
      </p:sp>
    </p:spTree>
    <p:extLst>
      <p:ext uri="{BB962C8B-B14F-4D97-AF65-F5344CB8AC3E}">
        <p14:creationId xmlns:p14="http://schemas.microsoft.com/office/powerpoint/2010/main" val="303326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07453" y="1371600"/>
            <a:ext cx="7529095" cy="2743200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Micronodules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9371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Discuss the rising incidence of thyroid cancer</a:t>
            </a:r>
          </a:p>
          <a:p>
            <a:r>
              <a:rPr lang="en-US" dirty="0" smtClean="0"/>
              <a:t>Review dynamic risk stratification</a:t>
            </a:r>
          </a:p>
          <a:p>
            <a:r>
              <a:rPr lang="en-US" dirty="0" smtClean="0"/>
              <a:t>Outline optimal Rx for PTMC</a:t>
            </a:r>
          </a:p>
          <a:p>
            <a:r>
              <a:rPr lang="en-US" dirty="0" smtClean="0"/>
              <a:t>Discuss </a:t>
            </a:r>
            <a:r>
              <a:rPr lang="en-US" dirty="0" err="1" smtClean="0"/>
              <a:t>Tx</a:t>
            </a:r>
            <a:r>
              <a:rPr lang="en-US" dirty="0" smtClean="0"/>
              <a:t> and CCND </a:t>
            </a:r>
            <a:r>
              <a:rPr lang="en-US" dirty="0" smtClean="0"/>
              <a:t>in</a:t>
            </a:r>
            <a:r>
              <a:rPr lang="en-US" dirty="0" smtClean="0"/>
              <a:t> </a:t>
            </a:r>
            <a:r>
              <a:rPr lang="en-US" dirty="0" smtClean="0"/>
              <a:t>thyroid cancer</a:t>
            </a:r>
          </a:p>
          <a:p>
            <a:r>
              <a:rPr lang="en-US" dirty="0" smtClean="0"/>
              <a:t>RAI for remnant ablation</a:t>
            </a:r>
          </a:p>
          <a:p>
            <a:r>
              <a:rPr lang="en-US" dirty="0" smtClean="0"/>
              <a:t>Options for management of suspicious </a:t>
            </a:r>
            <a:r>
              <a:rPr lang="en-US" dirty="0" err="1" smtClean="0"/>
              <a:t>micronodules</a:t>
            </a:r>
            <a:endParaRPr lang="en-US" dirty="0" smtClean="0"/>
          </a:p>
          <a:p>
            <a:r>
              <a:rPr lang="en-US" dirty="0" smtClean="0"/>
              <a:t>FVPTC</a:t>
            </a:r>
          </a:p>
        </p:txBody>
      </p:sp>
    </p:spTree>
    <p:extLst>
      <p:ext uri="{BB962C8B-B14F-4D97-AF65-F5344CB8AC3E}">
        <p14:creationId xmlns:p14="http://schemas.microsoft.com/office/powerpoint/2010/main" val="350367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65-Year-Old 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8" y="1371600"/>
            <a:ext cx="7827264" cy="3112168"/>
          </a:xfrm>
        </p:spPr>
        <p:txBody>
          <a:bodyPr/>
          <a:lstStyle/>
          <a:p>
            <a:r>
              <a:rPr lang="en-US" sz="2400" dirty="0" smtClean="0"/>
              <a:t>Diabetes, HTN, metastatic colon cancer</a:t>
            </a:r>
          </a:p>
          <a:p>
            <a:r>
              <a:rPr lang="en-US" sz="2400" dirty="0" smtClean="0"/>
              <a:t>CT of chest finds incidental thyroid nodule</a:t>
            </a:r>
          </a:p>
          <a:p>
            <a:r>
              <a:rPr lang="en-US" sz="2400" dirty="0" smtClean="0"/>
              <a:t>Thyroid US shows single 8 mm thyroid nodule</a:t>
            </a:r>
          </a:p>
          <a:p>
            <a:r>
              <a:rPr lang="en-US" sz="2400" dirty="0" smtClean="0"/>
              <a:t>FNA confirms papillary thyroid cancer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24843" y="4810808"/>
            <a:ext cx="1767233" cy="1083993"/>
          </a:xfrm>
          <a:prstGeom prst="roundRect">
            <a:avLst>
              <a:gd name="adj" fmla="val 1433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45720" tIns="0" rIns="4572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Surgery</a:t>
            </a:r>
            <a:br>
              <a:rPr lang="en-US" sz="2400" dirty="0" smtClean="0"/>
            </a:br>
            <a:r>
              <a:rPr lang="en-US" sz="2400" dirty="0" smtClean="0"/>
              <a:t>vs</a:t>
            </a:r>
            <a:br>
              <a:rPr lang="en-US" sz="2400" dirty="0" smtClean="0"/>
            </a:br>
            <a:r>
              <a:rPr lang="en-US" sz="2400" dirty="0" smtClean="0"/>
              <a:t>observation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454547" y="4170948"/>
            <a:ext cx="2234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What now?</a:t>
            </a:r>
            <a:endParaRPr lang="en-US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2859558" y="4727682"/>
            <a:ext cx="1492625" cy="1437384"/>
            <a:chOff x="3783013" y="2483949"/>
            <a:chExt cx="1428750" cy="1375874"/>
          </a:xfrm>
        </p:grpSpPr>
        <p:pic>
          <p:nvPicPr>
            <p:cNvPr id="7" name="Picture 4" descr="Picture 4_ppt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013" y="2483949"/>
              <a:ext cx="1428750" cy="1375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3964464" y="3064320"/>
              <a:ext cx="107846" cy="107846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73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surgery is chosen for </a:t>
            </a:r>
            <a:r>
              <a:rPr lang="en-US" dirty="0" err="1" smtClean="0"/>
              <a:t>pt</a:t>
            </a:r>
            <a:r>
              <a:rPr lang="en-US" dirty="0" smtClean="0"/>
              <a:t> with thyroid cancer</a:t>
            </a:r>
            <a:br>
              <a:rPr lang="en-US" dirty="0" smtClean="0"/>
            </a:br>
            <a:r>
              <a:rPr lang="en-US" dirty="0" smtClean="0"/>
              <a:t>&lt;1 cm without </a:t>
            </a:r>
            <a:r>
              <a:rPr lang="en-US" dirty="0" err="1" smtClean="0"/>
              <a:t>extrathyroidal</a:t>
            </a:r>
            <a:r>
              <a:rPr lang="en-US" dirty="0" smtClean="0"/>
              <a:t> extension and cN0, the initial surgical procedure should be a thyroid lobectomy unless there are clear indications to remove the contralateral lobe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ATA Guidelines, 2015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26168" y="1588168"/>
            <a:ext cx="312821" cy="376989"/>
          </a:xfrm>
          <a:prstGeom prst="roundRect">
            <a:avLst/>
          </a:prstGeom>
          <a:solidFill>
            <a:srgbClr val="FF5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00" dirty="0" smtClean="0"/>
              <a:t>If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65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Options for Small Thyroid</a:t>
            </a:r>
            <a:br>
              <a:rPr lang="en-US" dirty="0" smtClean="0"/>
            </a:br>
            <a:r>
              <a:rPr lang="en-US" sz="3000" dirty="0" smtClean="0">
                <a:solidFill>
                  <a:schemeClr val="accent2"/>
                </a:solidFill>
              </a:rPr>
              <a:t>Nodules Suspicious for PTC</a:t>
            </a:r>
            <a:endParaRPr lang="en-US" sz="3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7" y="1371600"/>
            <a:ext cx="8339975" cy="410670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Follow without FNA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Perform FNA</a:t>
            </a:r>
            <a:r>
              <a:rPr lang="en-US" sz="2600" dirty="0" smtClean="0"/>
              <a:t>, then decide</a:t>
            </a:r>
            <a:endParaRPr lang="en-US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Proceed w surgery</a:t>
            </a:r>
            <a:endParaRPr lang="en-US" sz="2600" dirty="0" smtClean="0"/>
          </a:p>
          <a:p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               </a:t>
            </a:r>
            <a:r>
              <a:rPr lang="en-US" sz="2600" dirty="0" smtClean="0">
                <a:solidFill>
                  <a:srgbClr val="FF0000"/>
                </a:solidFill>
              </a:rPr>
              <a:t>Discuss risks/benefits with </a:t>
            </a:r>
            <a:r>
              <a:rPr lang="en-US" sz="2600" dirty="0" err="1" smtClean="0">
                <a:solidFill>
                  <a:srgbClr val="FF0000"/>
                </a:solidFill>
              </a:rPr>
              <a:t>pt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7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Surveillance (Deferred Intervention)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7" y="1371600"/>
            <a:ext cx="8339975" cy="4106708"/>
          </a:xfrm>
        </p:spPr>
        <p:txBody>
          <a:bodyPr/>
          <a:lstStyle/>
          <a:p>
            <a:r>
              <a:rPr lang="en-US" sz="2600" dirty="0" smtClean="0"/>
              <a:t>Active observation approach</a:t>
            </a:r>
          </a:p>
          <a:p>
            <a:r>
              <a:rPr lang="en-US" sz="2600" dirty="0" smtClean="0"/>
              <a:t>Patients with known or highly suspected disease</a:t>
            </a:r>
          </a:p>
          <a:p>
            <a:r>
              <a:rPr lang="en-US" sz="2600" dirty="0" smtClean="0"/>
              <a:t>Therapeutic delay (deferred intervention) has no clinically significant impact</a:t>
            </a:r>
          </a:p>
          <a:p>
            <a:r>
              <a:rPr lang="en-US" sz="2600" dirty="0" smtClean="0"/>
              <a:t>Therapy, when indicated, still effective</a:t>
            </a:r>
          </a:p>
          <a:p>
            <a:r>
              <a:rPr lang="en-US" sz="2600" i="1" dirty="0" smtClean="0">
                <a:solidFill>
                  <a:srgbClr val="FF0000"/>
                </a:solidFill>
              </a:rPr>
              <a:t>Not</a:t>
            </a:r>
            <a:r>
              <a:rPr lang="en-US" sz="2600" dirty="0" smtClean="0"/>
              <a:t> palliative care/watchful waiting (non-curative)</a:t>
            </a:r>
          </a:p>
          <a:p>
            <a:r>
              <a:rPr lang="en-US" sz="2600" dirty="0" smtClean="0"/>
              <a:t>Classic example</a:t>
            </a:r>
          </a:p>
          <a:p>
            <a:pPr lvl="1"/>
            <a:r>
              <a:rPr lang="en-US" sz="2600" dirty="0" smtClean="0"/>
              <a:t>Small volume prostate cancer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9691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674" y="194765"/>
            <a:ext cx="5622652" cy="2097528"/>
          </a:xfrm>
          <a:prstGeom prst="rect">
            <a:avLst/>
          </a:prstGeom>
          <a:ln w="19050">
            <a:solidFill>
              <a:schemeClr val="bg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38669" y="2392831"/>
            <a:ext cx="4666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Outcomes after 10 years of observation</a:t>
            </a:r>
            <a:endParaRPr lang="en-US" sz="2000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611878442"/>
              </p:ext>
            </p:extLst>
          </p:nvPr>
        </p:nvGraphicFramePr>
        <p:xfrm>
          <a:off x="658368" y="2792941"/>
          <a:ext cx="7827264" cy="322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2263" y="394365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%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82572" y="2809764"/>
            <a:ext cx="1888659" cy="66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1200" dirty="0" smtClean="0"/>
              <a:t>Young (&lt;40 years)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1200" dirty="0" smtClean="0"/>
              <a:t>Middle age (40-59 years)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1200" dirty="0" smtClean="0"/>
              <a:t>Older (≥60 years)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1324055" y="2875600"/>
            <a:ext cx="102413" cy="102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4055" y="3079205"/>
            <a:ext cx="102413" cy="102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24055" y="3282810"/>
            <a:ext cx="102413" cy="1024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Ito et al: </a:t>
            </a:r>
            <a:r>
              <a:rPr lang="da-DK" dirty="0" smtClean="0"/>
              <a:t>Thyroid, 2014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295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2" y="198958"/>
            <a:ext cx="6986016" cy="2514600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797730" y="2950633"/>
            <a:ext cx="7624741" cy="3087908"/>
            <a:chOff x="759630" y="2912533"/>
            <a:chExt cx="7624741" cy="3087908"/>
          </a:xfrm>
        </p:grpSpPr>
        <p:sp>
          <p:nvSpPr>
            <p:cNvPr id="3" name="Rounded Rectangle 2"/>
            <p:cNvSpPr/>
            <p:nvPr/>
          </p:nvSpPr>
          <p:spPr>
            <a:xfrm>
              <a:off x="759630" y="2912533"/>
              <a:ext cx="7624741" cy="308790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4460" y="3327402"/>
              <a:ext cx="1803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Ideal</a:t>
              </a:r>
              <a:endParaRPr lang="en-US" sz="1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616200" y="3327402"/>
              <a:ext cx="5706533" cy="2673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9863" indent="-169863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Solitary thyroid nodule</a:t>
              </a:r>
            </a:p>
            <a:p>
              <a:pPr marL="169863" indent="-169863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Well-defined margins</a:t>
              </a:r>
            </a:p>
            <a:p>
              <a:pPr marL="169863" indent="-169863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Surrounded by </a:t>
              </a:r>
              <a:r>
                <a:rPr lang="en-US" sz="1600" dirty="0" smtClean="0">
                  <a:sym typeface="Symbol"/>
                </a:rPr>
                <a:t>2 mm normal thyroid parenchyma</a:t>
              </a:r>
            </a:p>
            <a:p>
              <a:pPr marL="169863" indent="-169863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ym typeface="Symbol"/>
                </a:rPr>
                <a:t>No evidence of </a:t>
              </a:r>
              <a:r>
                <a:rPr lang="en-US" sz="1600" dirty="0" err="1" smtClean="0">
                  <a:sym typeface="Symbol"/>
                </a:rPr>
                <a:t>extrathyroidal</a:t>
              </a:r>
              <a:r>
                <a:rPr lang="en-US" sz="1600" dirty="0" smtClean="0">
                  <a:sym typeface="Symbol"/>
                </a:rPr>
                <a:t> extension</a:t>
              </a:r>
            </a:p>
            <a:p>
              <a:pPr marL="169863" indent="-169863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ym typeface="Symbol"/>
                </a:rPr>
                <a:t>Previous US documenting stability</a:t>
              </a:r>
            </a:p>
            <a:p>
              <a:pPr marL="169863" indent="-169863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ym typeface="Symbol"/>
                </a:rPr>
                <a:t>cN0</a:t>
              </a:r>
            </a:p>
            <a:p>
              <a:pPr marL="169863" indent="-169863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ym typeface="Symbol"/>
                </a:rPr>
                <a:t>cM0</a:t>
              </a:r>
            </a:p>
            <a:p>
              <a:pPr marL="169863" indent="-169863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ym typeface="Symbol"/>
                </a:rPr>
                <a:t>Age &gt;60 years</a:t>
              </a:r>
              <a:endParaRPr lang="en-US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73860" y="2954989"/>
              <a:ext cx="3691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Tumor/neck US Characteristics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5983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Surgery vs Surveillance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Favor </a:t>
            </a:r>
            <a:r>
              <a:rPr lang="en-US" b="1" dirty="0" err="1" smtClean="0"/>
              <a:t>Tx</a:t>
            </a:r>
            <a:endParaRPr lang="en-US" b="1" dirty="0" smtClean="0"/>
          </a:p>
          <a:p>
            <a:r>
              <a:rPr lang="en-US" dirty="0" smtClean="0"/>
              <a:t>Lobectomy has</a:t>
            </a:r>
            <a:br>
              <a:rPr lang="en-US" dirty="0" smtClean="0"/>
            </a:br>
            <a:r>
              <a:rPr lang="en-US" dirty="0" smtClean="0"/>
              <a:t>minimal risk</a:t>
            </a:r>
          </a:p>
          <a:p>
            <a:r>
              <a:rPr lang="en-US" dirty="0" smtClean="0"/>
              <a:t>Pt assurance that</a:t>
            </a:r>
            <a:br>
              <a:rPr lang="en-US" dirty="0" smtClean="0"/>
            </a:br>
            <a:r>
              <a:rPr lang="en-US" dirty="0" smtClean="0"/>
              <a:t>“ca is out”</a:t>
            </a:r>
          </a:p>
          <a:p>
            <a:r>
              <a:rPr lang="en-US" dirty="0" smtClean="0"/>
              <a:t>Follow-up is easy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Favor Surveillance</a:t>
            </a:r>
          </a:p>
          <a:p>
            <a:r>
              <a:rPr lang="en-US" dirty="0" smtClean="0"/>
              <a:t>Avoids immediate surgery</a:t>
            </a:r>
          </a:p>
          <a:p>
            <a:r>
              <a:rPr lang="en-US" dirty="0" smtClean="0"/>
              <a:t>Disease not life-threatening</a:t>
            </a:r>
          </a:p>
          <a:p>
            <a:r>
              <a:rPr lang="en-US" dirty="0" smtClean="0"/>
              <a:t>Surgery an option</a:t>
            </a:r>
            <a:br>
              <a:rPr lang="en-US" dirty="0" smtClean="0"/>
            </a:br>
            <a:r>
              <a:rPr lang="en-US" dirty="0" smtClean="0"/>
              <a:t>any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07453" y="1371600"/>
            <a:ext cx="7529095" cy="2743200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Radioiodine (</a:t>
            </a:r>
            <a:r>
              <a:rPr lang="en-US" sz="3600" baseline="30000" dirty="0" smtClean="0"/>
              <a:t>131</a:t>
            </a:r>
            <a:r>
              <a:rPr lang="en-US" sz="3600" dirty="0" smtClean="0"/>
              <a:t>I) Treatment</a:t>
            </a:r>
            <a:br>
              <a:rPr lang="en-US" sz="3600" dirty="0" smtClean="0"/>
            </a:br>
            <a:r>
              <a:rPr lang="en-US" sz="3600" dirty="0" smtClean="0"/>
              <a:t>(RAI)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1298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56-Year-Old Man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6 weeks </a:t>
            </a:r>
            <a:r>
              <a:rPr lang="en-US" sz="2400" dirty="0" err="1" smtClean="0"/>
              <a:t>po</a:t>
            </a:r>
            <a:r>
              <a:rPr lang="en-US" sz="2400" dirty="0" smtClean="0"/>
              <a:t> TTX + CCND for PTC. Pathology showed</a:t>
            </a:r>
            <a:br>
              <a:rPr lang="en-US" sz="2400" dirty="0" smtClean="0"/>
            </a:br>
            <a:r>
              <a:rPr lang="en-US" sz="2400" dirty="0" smtClean="0"/>
              <a:t>3.8 cm PTC; margins not free with mild ETE; 8/12 central neck nodes involved. T3N1aMx, stage III, intermediate risk on T4, TSH 0.2, </a:t>
            </a:r>
            <a:r>
              <a:rPr lang="en-US" sz="2400" dirty="0" err="1" smtClean="0"/>
              <a:t>Tg</a:t>
            </a:r>
            <a:r>
              <a:rPr lang="en-US" sz="2400" dirty="0" smtClean="0"/>
              <a:t> 1.8, </a:t>
            </a:r>
            <a:r>
              <a:rPr lang="en-US" sz="2400" dirty="0" err="1" smtClean="0"/>
              <a:t>TgAb</a:t>
            </a:r>
            <a:r>
              <a:rPr lang="en-US" sz="2400" dirty="0" smtClean="0"/>
              <a:t> </a:t>
            </a:r>
            <a:r>
              <a:rPr lang="en-US" sz="2400" dirty="0" err="1" smtClean="0"/>
              <a:t>neg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Optimal management includes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 smtClean="0"/>
              <a:t>No further Rx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 smtClean="0"/>
              <a:t>Diagnostic WBS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 smtClean="0"/>
              <a:t>100 </a:t>
            </a:r>
            <a:r>
              <a:rPr lang="en-US" sz="2400" dirty="0" err="1" smtClean="0"/>
              <a:t>mCi</a:t>
            </a:r>
            <a:r>
              <a:rPr lang="en-US" sz="2400" dirty="0" smtClean="0"/>
              <a:t> </a:t>
            </a:r>
            <a:r>
              <a:rPr lang="en-US" sz="2400" baseline="30000" dirty="0" smtClean="0"/>
              <a:t>131</a:t>
            </a:r>
            <a:r>
              <a:rPr lang="en-US" sz="2400" dirty="0" smtClean="0"/>
              <a:t>I after </a:t>
            </a:r>
            <a:r>
              <a:rPr lang="en-US" sz="2400" dirty="0" err="1" smtClean="0"/>
              <a:t>rhTSH</a:t>
            </a:r>
            <a:endParaRPr lang="en-US" sz="2400" dirty="0" smtClean="0"/>
          </a:p>
          <a:p>
            <a:pPr marL="514350" indent="-514350">
              <a:buFont typeface="+mj-lt"/>
              <a:buAutoNum type="alphaUcPeriod"/>
            </a:pPr>
            <a:r>
              <a:rPr lang="en-US" sz="2400" dirty="0" smtClean="0"/>
              <a:t>100 </a:t>
            </a:r>
            <a:r>
              <a:rPr lang="en-US" sz="2400" dirty="0" err="1" smtClean="0"/>
              <a:t>mCi</a:t>
            </a:r>
            <a:r>
              <a:rPr lang="en-US" sz="2400" dirty="0" smtClean="0"/>
              <a:t> </a:t>
            </a:r>
            <a:r>
              <a:rPr lang="en-US" sz="2400" baseline="30000" dirty="0" smtClean="0"/>
              <a:t>131</a:t>
            </a:r>
            <a:r>
              <a:rPr lang="en-US" sz="2400" dirty="0" smtClean="0"/>
              <a:t>I after THW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77969" y="4583739"/>
            <a:ext cx="4122368" cy="51758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9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RAI Use in Thyroid Cancer</a:t>
            </a:r>
          </a:p>
        </p:txBody>
      </p:sp>
      <p:pic>
        <p:nvPicPr>
          <p:cNvPr id="4" name="Picture 6" descr="CP1094230-2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671" y="2721311"/>
            <a:ext cx="2560320" cy="1715303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1905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80" y="2717542"/>
            <a:ext cx="2560320" cy="1719072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190500" algn="tl" rotWithShape="0">
              <a:srgbClr val="000000">
                <a:alpha val="5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312" y="2201314"/>
            <a:ext cx="955548" cy="2235300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190500" algn="tl" rotWithShape="0">
              <a:srgbClr val="000000">
                <a:alpha val="5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52790" y="4696922"/>
            <a:ext cx="26289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smtClean="0"/>
              <a:t>Remnant ablation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smtClean="0"/>
              <a:t>30-50 </a:t>
            </a:r>
            <a:r>
              <a:rPr lang="en-US" sz="2000" dirty="0" err="1" smtClean="0"/>
              <a:t>mCi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855146" y="4696922"/>
            <a:ext cx="25400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smtClean="0"/>
              <a:t>Residual, regional disease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smtClean="0"/>
              <a:t>50-150 </a:t>
            </a:r>
            <a:r>
              <a:rPr lang="en-US" sz="2000" dirty="0" err="1" smtClean="0"/>
              <a:t>mCi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644802" y="4696922"/>
            <a:ext cx="19304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smtClean="0"/>
              <a:t>Distant metastasis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smtClean="0"/>
              <a:t>150-200 </a:t>
            </a:r>
            <a:r>
              <a:rPr lang="en-US" sz="2000" dirty="0" err="1" smtClean="0"/>
              <a:t>mCi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97240" y="2128000"/>
            <a:ext cx="2540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accent2"/>
              </a:buClr>
            </a:pPr>
            <a:r>
              <a:rPr lang="en-US" sz="2400" dirty="0" smtClean="0">
                <a:solidFill>
                  <a:schemeClr val="tx2"/>
                </a:solidFill>
              </a:rPr>
              <a:t>RRA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74831" y="2128000"/>
            <a:ext cx="2540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accent2"/>
              </a:buClr>
            </a:pPr>
            <a:r>
              <a:rPr lang="en-US" sz="2400" dirty="0" smtClean="0">
                <a:solidFill>
                  <a:schemeClr val="tx2"/>
                </a:solidFill>
              </a:rPr>
              <a:t>Adjuvant Rx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3286" y="1640320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accent2"/>
              </a:buClr>
            </a:pPr>
            <a:r>
              <a:rPr lang="en-US" sz="2400" baseline="30000" dirty="0" smtClean="0">
                <a:solidFill>
                  <a:schemeClr val="tx2"/>
                </a:solidFill>
              </a:rPr>
              <a:t>131</a:t>
            </a:r>
            <a:r>
              <a:rPr lang="en-US" sz="2400" dirty="0" smtClean="0">
                <a:solidFill>
                  <a:schemeClr val="tx2"/>
                </a:solidFill>
              </a:rPr>
              <a:t>I Rx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1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07453" y="1371600"/>
            <a:ext cx="7529095" cy="2743200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Epidemic </a:t>
            </a:r>
            <a:r>
              <a:rPr lang="en-US" sz="3600" dirty="0" smtClean="0"/>
              <a:t>of Thyroid </a:t>
            </a:r>
            <a:r>
              <a:rPr lang="en-US" sz="3600" dirty="0" smtClean="0"/>
              <a:t>Cancer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860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RRA</a:t>
            </a:r>
            <a:br>
              <a:rPr lang="en-US" smtClean="0"/>
            </a:br>
            <a:r>
              <a:rPr lang="en-US" sz="2500" smtClean="0">
                <a:solidFill>
                  <a:schemeClr val="accent2"/>
                </a:solidFill>
              </a:rPr>
              <a:t>Lack of Influence on Recurrence or Mortality in LRPTC</a:t>
            </a:r>
            <a:endParaRPr lang="en-US" sz="2500" dirty="0">
              <a:solidFill>
                <a:schemeClr val="accent2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623876"/>
              </p:ext>
            </p:extLst>
          </p:nvPr>
        </p:nvGraphicFramePr>
        <p:xfrm>
          <a:off x="658813" y="1587500"/>
          <a:ext cx="8152130" cy="3530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1030"/>
                <a:gridCol w="1565275"/>
                <a:gridCol w="1565275"/>
                <a:gridCol w="1565275"/>
                <a:gridCol w="1565275"/>
              </a:tblGrid>
              <a:tr h="44667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Low risk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20-yr</a:t>
                      </a:r>
                      <a:r>
                        <a:rPr lang="en-US" sz="2000" baseline="0" dirty="0" smtClean="0"/>
                        <a:t> mortality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20-yr</a:t>
                      </a:r>
                      <a:r>
                        <a:rPr lang="en-US" sz="2000" baseline="0" dirty="0" smtClean="0"/>
                        <a:t> recurrence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7709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1970-2000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NT/TT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alone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NT/TT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and RRA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NT/TT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alone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NT/TT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and RRA</a:t>
                      </a:r>
                      <a:endParaRPr lang="en-US" sz="20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709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All patients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(n=1,163)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0.4%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0.6%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8.3%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12.7%</a:t>
                      </a:r>
                      <a:endParaRPr lang="en-US" sz="2000" dirty="0"/>
                    </a:p>
                  </a:txBody>
                  <a:tcPr/>
                </a:tc>
              </a:tr>
              <a:tr h="7709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Node negative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(n=636)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3.4%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4.3%</a:t>
                      </a:r>
                      <a:endParaRPr lang="en-US" sz="2000" dirty="0"/>
                    </a:p>
                  </a:txBody>
                  <a:tcPr/>
                </a:tc>
              </a:tr>
              <a:tr h="7709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Node positive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(n=527)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0.9%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19.5%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19.9%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Freeform 5"/>
          <p:cNvSpPr/>
          <p:nvPr/>
        </p:nvSpPr>
        <p:spPr>
          <a:xfrm>
            <a:off x="3267075" y="3181350"/>
            <a:ext cx="320675" cy="219075"/>
          </a:xfrm>
          <a:custGeom>
            <a:avLst/>
            <a:gdLst>
              <a:gd name="connsiteX0" fmla="*/ 0 w 371475"/>
              <a:gd name="connsiteY0" fmla="*/ 0 h 219075"/>
              <a:gd name="connsiteX1" fmla="*/ 0 w 371475"/>
              <a:gd name="connsiteY1" fmla="*/ 219075 h 219075"/>
              <a:gd name="connsiteX2" fmla="*/ 371475 w 371475"/>
              <a:gd name="connsiteY2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475" h="219075">
                <a:moveTo>
                  <a:pt x="0" y="0"/>
                </a:moveTo>
                <a:lnTo>
                  <a:pt x="0" y="219075"/>
                </a:lnTo>
                <a:lnTo>
                  <a:pt x="371475" y="219075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4483099" y="3181350"/>
            <a:ext cx="355600" cy="219075"/>
          </a:xfrm>
          <a:custGeom>
            <a:avLst/>
            <a:gdLst>
              <a:gd name="connsiteX0" fmla="*/ 0 w 371475"/>
              <a:gd name="connsiteY0" fmla="*/ 0 h 219075"/>
              <a:gd name="connsiteX1" fmla="*/ 0 w 371475"/>
              <a:gd name="connsiteY1" fmla="*/ 219075 h 219075"/>
              <a:gd name="connsiteX2" fmla="*/ 371475 w 371475"/>
              <a:gd name="connsiteY2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475" h="219075">
                <a:moveTo>
                  <a:pt x="0" y="0"/>
                </a:moveTo>
                <a:lnTo>
                  <a:pt x="0" y="219075"/>
                </a:lnTo>
                <a:lnTo>
                  <a:pt x="371475" y="219075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51238" y="3200400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P=0.64</a:t>
            </a:r>
            <a:endParaRPr lang="en-US" sz="2000" dirty="0"/>
          </a:p>
        </p:txBody>
      </p:sp>
      <p:sp>
        <p:nvSpPr>
          <p:cNvPr id="9" name="Freeform 8"/>
          <p:cNvSpPr/>
          <p:nvPr/>
        </p:nvSpPr>
        <p:spPr>
          <a:xfrm>
            <a:off x="3267075" y="3922129"/>
            <a:ext cx="320675" cy="219075"/>
          </a:xfrm>
          <a:custGeom>
            <a:avLst/>
            <a:gdLst>
              <a:gd name="connsiteX0" fmla="*/ 0 w 371475"/>
              <a:gd name="connsiteY0" fmla="*/ 0 h 219075"/>
              <a:gd name="connsiteX1" fmla="*/ 0 w 371475"/>
              <a:gd name="connsiteY1" fmla="*/ 219075 h 219075"/>
              <a:gd name="connsiteX2" fmla="*/ 371475 w 371475"/>
              <a:gd name="connsiteY2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475" h="219075">
                <a:moveTo>
                  <a:pt x="0" y="0"/>
                </a:moveTo>
                <a:lnTo>
                  <a:pt x="0" y="219075"/>
                </a:lnTo>
                <a:lnTo>
                  <a:pt x="371475" y="219075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flipH="1">
            <a:off x="4483099" y="3922129"/>
            <a:ext cx="355600" cy="219075"/>
          </a:xfrm>
          <a:custGeom>
            <a:avLst/>
            <a:gdLst>
              <a:gd name="connsiteX0" fmla="*/ 0 w 371475"/>
              <a:gd name="connsiteY0" fmla="*/ 0 h 219075"/>
              <a:gd name="connsiteX1" fmla="*/ 0 w 371475"/>
              <a:gd name="connsiteY1" fmla="*/ 219075 h 219075"/>
              <a:gd name="connsiteX2" fmla="*/ 371475 w 371475"/>
              <a:gd name="connsiteY2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475" h="219075">
                <a:moveTo>
                  <a:pt x="0" y="0"/>
                </a:moveTo>
                <a:lnTo>
                  <a:pt x="0" y="219075"/>
                </a:lnTo>
                <a:lnTo>
                  <a:pt x="371475" y="219075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621770" y="3941179"/>
            <a:ext cx="862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P=NS</a:t>
            </a:r>
            <a:endParaRPr lang="en-US" sz="2000" dirty="0"/>
          </a:p>
        </p:txBody>
      </p:sp>
      <p:sp>
        <p:nvSpPr>
          <p:cNvPr id="12" name="Freeform 11"/>
          <p:cNvSpPr/>
          <p:nvPr/>
        </p:nvSpPr>
        <p:spPr>
          <a:xfrm>
            <a:off x="3267075" y="4697633"/>
            <a:ext cx="320675" cy="219075"/>
          </a:xfrm>
          <a:custGeom>
            <a:avLst/>
            <a:gdLst>
              <a:gd name="connsiteX0" fmla="*/ 0 w 371475"/>
              <a:gd name="connsiteY0" fmla="*/ 0 h 219075"/>
              <a:gd name="connsiteX1" fmla="*/ 0 w 371475"/>
              <a:gd name="connsiteY1" fmla="*/ 219075 h 219075"/>
              <a:gd name="connsiteX2" fmla="*/ 371475 w 371475"/>
              <a:gd name="connsiteY2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475" h="219075">
                <a:moveTo>
                  <a:pt x="0" y="0"/>
                </a:moveTo>
                <a:lnTo>
                  <a:pt x="0" y="219075"/>
                </a:lnTo>
                <a:lnTo>
                  <a:pt x="371475" y="219075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flipH="1">
            <a:off x="4483099" y="4697633"/>
            <a:ext cx="355600" cy="219075"/>
          </a:xfrm>
          <a:custGeom>
            <a:avLst/>
            <a:gdLst>
              <a:gd name="connsiteX0" fmla="*/ 0 w 371475"/>
              <a:gd name="connsiteY0" fmla="*/ 0 h 219075"/>
              <a:gd name="connsiteX1" fmla="*/ 0 w 371475"/>
              <a:gd name="connsiteY1" fmla="*/ 219075 h 219075"/>
              <a:gd name="connsiteX2" fmla="*/ 371475 w 371475"/>
              <a:gd name="connsiteY2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475" h="219075">
                <a:moveTo>
                  <a:pt x="0" y="0"/>
                </a:moveTo>
                <a:lnTo>
                  <a:pt x="0" y="219075"/>
                </a:lnTo>
                <a:lnTo>
                  <a:pt x="371475" y="219075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51238" y="4716683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P=0.99</a:t>
            </a:r>
            <a:endParaRPr lang="en-US" sz="2000" dirty="0"/>
          </a:p>
        </p:txBody>
      </p:sp>
      <p:sp>
        <p:nvSpPr>
          <p:cNvPr id="15" name="Freeform 14"/>
          <p:cNvSpPr/>
          <p:nvPr/>
        </p:nvSpPr>
        <p:spPr>
          <a:xfrm>
            <a:off x="6415389" y="3181350"/>
            <a:ext cx="296561" cy="219075"/>
          </a:xfrm>
          <a:custGeom>
            <a:avLst/>
            <a:gdLst>
              <a:gd name="connsiteX0" fmla="*/ 0 w 371475"/>
              <a:gd name="connsiteY0" fmla="*/ 0 h 219075"/>
              <a:gd name="connsiteX1" fmla="*/ 0 w 371475"/>
              <a:gd name="connsiteY1" fmla="*/ 219075 h 219075"/>
              <a:gd name="connsiteX2" fmla="*/ 371475 w 371475"/>
              <a:gd name="connsiteY2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475" h="219075">
                <a:moveTo>
                  <a:pt x="0" y="0"/>
                </a:moveTo>
                <a:lnTo>
                  <a:pt x="0" y="219075"/>
                </a:lnTo>
                <a:lnTo>
                  <a:pt x="371475" y="219075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flipH="1">
            <a:off x="7673975" y="3181350"/>
            <a:ext cx="313038" cy="219075"/>
          </a:xfrm>
          <a:custGeom>
            <a:avLst/>
            <a:gdLst>
              <a:gd name="connsiteX0" fmla="*/ 0 w 371475"/>
              <a:gd name="connsiteY0" fmla="*/ 0 h 219075"/>
              <a:gd name="connsiteX1" fmla="*/ 0 w 371475"/>
              <a:gd name="connsiteY1" fmla="*/ 219075 h 219075"/>
              <a:gd name="connsiteX2" fmla="*/ 371475 w 371475"/>
              <a:gd name="connsiteY2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475" h="219075">
                <a:moveTo>
                  <a:pt x="0" y="0"/>
                </a:moveTo>
                <a:lnTo>
                  <a:pt x="0" y="219075"/>
                </a:lnTo>
                <a:lnTo>
                  <a:pt x="371475" y="219075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28218" y="3200400"/>
            <a:ext cx="1146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P=0.008</a:t>
            </a:r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>
            <a:off x="6415389" y="3922129"/>
            <a:ext cx="320675" cy="219075"/>
          </a:xfrm>
          <a:custGeom>
            <a:avLst/>
            <a:gdLst>
              <a:gd name="connsiteX0" fmla="*/ 0 w 371475"/>
              <a:gd name="connsiteY0" fmla="*/ 0 h 219075"/>
              <a:gd name="connsiteX1" fmla="*/ 0 w 371475"/>
              <a:gd name="connsiteY1" fmla="*/ 219075 h 219075"/>
              <a:gd name="connsiteX2" fmla="*/ 371475 w 371475"/>
              <a:gd name="connsiteY2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475" h="219075">
                <a:moveTo>
                  <a:pt x="0" y="0"/>
                </a:moveTo>
                <a:lnTo>
                  <a:pt x="0" y="219075"/>
                </a:lnTo>
                <a:lnTo>
                  <a:pt x="371475" y="219075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 flipH="1">
            <a:off x="7631413" y="3922129"/>
            <a:ext cx="355600" cy="219075"/>
          </a:xfrm>
          <a:custGeom>
            <a:avLst/>
            <a:gdLst>
              <a:gd name="connsiteX0" fmla="*/ 0 w 371475"/>
              <a:gd name="connsiteY0" fmla="*/ 0 h 219075"/>
              <a:gd name="connsiteX1" fmla="*/ 0 w 371475"/>
              <a:gd name="connsiteY1" fmla="*/ 219075 h 219075"/>
              <a:gd name="connsiteX2" fmla="*/ 371475 w 371475"/>
              <a:gd name="connsiteY2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475" h="219075">
                <a:moveTo>
                  <a:pt x="0" y="0"/>
                </a:moveTo>
                <a:lnTo>
                  <a:pt x="0" y="219075"/>
                </a:lnTo>
                <a:lnTo>
                  <a:pt x="371475" y="219075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699552" y="3941179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P=0.80</a:t>
            </a:r>
            <a:endParaRPr lang="en-US" sz="2000" dirty="0"/>
          </a:p>
        </p:txBody>
      </p:sp>
      <p:sp>
        <p:nvSpPr>
          <p:cNvPr id="21" name="Freeform 20"/>
          <p:cNvSpPr/>
          <p:nvPr/>
        </p:nvSpPr>
        <p:spPr>
          <a:xfrm>
            <a:off x="6415389" y="4697633"/>
            <a:ext cx="320675" cy="219075"/>
          </a:xfrm>
          <a:custGeom>
            <a:avLst/>
            <a:gdLst>
              <a:gd name="connsiteX0" fmla="*/ 0 w 371475"/>
              <a:gd name="connsiteY0" fmla="*/ 0 h 219075"/>
              <a:gd name="connsiteX1" fmla="*/ 0 w 371475"/>
              <a:gd name="connsiteY1" fmla="*/ 219075 h 219075"/>
              <a:gd name="connsiteX2" fmla="*/ 371475 w 371475"/>
              <a:gd name="connsiteY2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475" h="219075">
                <a:moveTo>
                  <a:pt x="0" y="0"/>
                </a:moveTo>
                <a:lnTo>
                  <a:pt x="0" y="219075"/>
                </a:lnTo>
                <a:lnTo>
                  <a:pt x="371475" y="219075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flipH="1">
            <a:off x="7631413" y="4697633"/>
            <a:ext cx="355600" cy="219075"/>
          </a:xfrm>
          <a:custGeom>
            <a:avLst/>
            <a:gdLst>
              <a:gd name="connsiteX0" fmla="*/ 0 w 371475"/>
              <a:gd name="connsiteY0" fmla="*/ 0 h 219075"/>
              <a:gd name="connsiteX1" fmla="*/ 0 w 371475"/>
              <a:gd name="connsiteY1" fmla="*/ 219075 h 219075"/>
              <a:gd name="connsiteX2" fmla="*/ 371475 w 371475"/>
              <a:gd name="connsiteY2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475" h="219075">
                <a:moveTo>
                  <a:pt x="0" y="0"/>
                </a:moveTo>
                <a:lnTo>
                  <a:pt x="0" y="219075"/>
                </a:lnTo>
                <a:lnTo>
                  <a:pt x="371475" y="219075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699552" y="4716683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P=0.19</a:t>
            </a:r>
            <a:endParaRPr lang="en-US" sz="2000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Trans Am </a:t>
            </a:r>
            <a:r>
              <a:rPr lang="en-US" dirty="0" err="1"/>
              <a:t>Clin</a:t>
            </a:r>
            <a:r>
              <a:rPr lang="en-US" dirty="0"/>
              <a:t> </a:t>
            </a:r>
            <a:r>
              <a:rPr lang="en-US" dirty="0" err="1"/>
              <a:t>Assoc</a:t>
            </a:r>
            <a:r>
              <a:rPr lang="en-US" dirty="0"/>
              <a:t> 113:241, </a:t>
            </a:r>
            <a:r>
              <a:rPr lang="en-US" dirty="0" smtClean="0"/>
              <a:t>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72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to Achieve Ablation</a:t>
            </a:r>
            <a:br>
              <a:rPr lang="en-US" dirty="0" smtClean="0"/>
            </a:br>
            <a:r>
              <a:rPr lang="en-US" dirty="0" smtClean="0"/>
              <a:t>THW vs </a:t>
            </a:r>
            <a:r>
              <a:rPr lang="en-US" dirty="0" err="1" smtClean="0"/>
              <a:t>rhTSH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0477209"/>
              </p:ext>
            </p:extLst>
          </p:nvPr>
        </p:nvGraphicFramePr>
        <p:xfrm>
          <a:off x="658813" y="1548063"/>
          <a:ext cx="7826376" cy="201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18704"/>
                <a:gridCol w="640767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THW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LT4 withdrawal x 6 </a:t>
                      </a:r>
                      <a:r>
                        <a:rPr lang="en-US" sz="2400" dirty="0" err="1" smtClean="0"/>
                        <a:t>wks</a:t>
                      </a:r>
                      <a:r>
                        <a:rPr lang="en-US" sz="2400" dirty="0" smtClean="0"/>
                        <a:t>;</a:t>
                      </a:r>
                      <a:br>
                        <a:rPr lang="en-US" sz="2400" dirty="0" smtClean="0"/>
                      </a:br>
                      <a:r>
                        <a:rPr lang="en-US" sz="2400" dirty="0" smtClean="0"/>
                        <a:t>administer</a:t>
                      </a:r>
                      <a:r>
                        <a:rPr lang="en-US" sz="2400" baseline="0" dirty="0" smtClean="0"/>
                        <a:t> T3 x 4 </a:t>
                      </a:r>
                      <a:r>
                        <a:rPr lang="en-US" sz="2400" baseline="0" dirty="0" err="1" smtClean="0"/>
                        <a:t>wks</a:t>
                      </a:r>
                      <a:r>
                        <a:rPr lang="en-US" sz="2400" baseline="0" dirty="0" smtClean="0"/>
                        <a:t>; stop T3 x 2 </a:t>
                      </a:r>
                      <a:r>
                        <a:rPr lang="en-US" sz="2400" baseline="0" dirty="0" err="1" smtClean="0"/>
                        <a:t>wks</a:t>
                      </a:r>
                      <a:r>
                        <a:rPr lang="en-US" sz="2400" baseline="0" dirty="0" smtClean="0"/>
                        <a:t>; measure TSH (</a:t>
                      </a:r>
                      <a:r>
                        <a:rPr lang="en-US" sz="2400" baseline="0" dirty="0" smtClean="0">
                          <a:sym typeface="Symbol"/>
                        </a:rPr>
                        <a:t>30 </a:t>
                      </a:r>
                      <a:r>
                        <a:rPr lang="en-US" sz="2400" baseline="0" dirty="0" err="1" smtClean="0">
                          <a:sym typeface="Symbol"/>
                        </a:rPr>
                        <a:t>mIU</a:t>
                      </a:r>
                      <a:r>
                        <a:rPr lang="en-US" sz="2400" baseline="0" dirty="0" smtClean="0">
                          <a:sym typeface="Symbol"/>
                        </a:rPr>
                        <a:t>/L); perform WBS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rhTSH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Continue</a:t>
                      </a:r>
                      <a:r>
                        <a:rPr lang="en-US" sz="2400" baseline="0" dirty="0" smtClean="0"/>
                        <a:t> LT4 Rx; administer 0.9 mg </a:t>
                      </a:r>
                      <a:r>
                        <a:rPr lang="en-US" sz="2400" baseline="0" dirty="0" err="1" smtClean="0"/>
                        <a:t>rhTSH</a:t>
                      </a:r>
                      <a:r>
                        <a:rPr lang="en-US" sz="2400" baseline="0" dirty="0" smtClean="0"/>
                        <a:t> IM x 2; measure TSH &amp; </a:t>
                      </a:r>
                      <a:r>
                        <a:rPr lang="en-US" sz="2400" baseline="0" dirty="0" err="1" smtClean="0"/>
                        <a:t>Tg</a:t>
                      </a:r>
                      <a:r>
                        <a:rPr lang="en-US" sz="2400" baseline="0" dirty="0" smtClean="0"/>
                        <a:t> &amp; perform WBS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35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routinely recommended after </a:t>
            </a:r>
            <a:r>
              <a:rPr lang="en-US" dirty="0" err="1" smtClean="0"/>
              <a:t>Tx</a:t>
            </a:r>
            <a:r>
              <a:rPr lang="en-US" dirty="0" smtClean="0"/>
              <a:t> for low risk disease</a:t>
            </a:r>
          </a:p>
          <a:p>
            <a:r>
              <a:rPr lang="en-US" dirty="0" smtClean="0"/>
              <a:t>In low- &amp; intermediate-risk disease use either </a:t>
            </a:r>
            <a:r>
              <a:rPr lang="en-US" dirty="0" err="1" smtClean="0"/>
              <a:t>rhTSH</a:t>
            </a:r>
            <a:r>
              <a:rPr lang="en-US" dirty="0" smtClean="0"/>
              <a:t> or THW for RAR</a:t>
            </a:r>
          </a:p>
          <a:p>
            <a:r>
              <a:rPr lang="en-US" dirty="0" err="1" smtClean="0"/>
              <a:t>rhTSH</a:t>
            </a:r>
            <a:r>
              <a:rPr lang="en-US" dirty="0" smtClean="0"/>
              <a:t> is not for hi-risk disease </a:t>
            </a:r>
          </a:p>
          <a:p>
            <a:r>
              <a:rPr lang="en-US" dirty="0" smtClean="0"/>
              <a:t>Consider </a:t>
            </a:r>
            <a:r>
              <a:rPr lang="en-US" dirty="0" err="1" smtClean="0"/>
              <a:t>rhTSH</a:t>
            </a:r>
            <a:r>
              <a:rPr lang="en-US" dirty="0" smtClean="0"/>
              <a:t> in any risk level with significant comorbidity</a:t>
            </a:r>
          </a:p>
          <a:p>
            <a:r>
              <a:rPr lang="en-US" dirty="0" smtClean="0"/>
              <a:t>An initial dose of 30 </a:t>
            </a:r>
            <a:r>
              <a:rPr lang="en-US" dirty="0" err="1" smtClean="0"/>
              <a:t>mCi</a:t>
            </a:r>
            <a:r>
              <a:rPr lang="en-US" dirty="0" smtClean="0"/>
              <a:t> RAI is preferred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270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Follow-Up for Low &amp; Intermediate Risk PTC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Serum TSH &amp; </a:t>
            </a:r>
            <a:r>
              <a:rPr lang="en-US" dirty="0" err="1" smtClean="0"/>
              <a:t>Tg</a:t>
            </a:r>
            <a:r>
              <a:rPr lang="en-US" dirty="0" smtClean="0"/>
              <a:t> at 6 &amp; 12 months</a:t>
            </a:r>
          </a:p>
          <a:p>
            <a:r>
              <a:rPr lang="en-US" dirty="0" smtClean="0"/>
              <a:t>TSH suppression based on risk analysis, usually 0.1 to 1.0 </a:t>
            </a:r>
            <a:r>
              <a:rPr lang="en-US" dirty="0" err="1" smtClean="0"/>
              <a:t>mIU</a:t>
            </a:r>
            <a:r>
              <a:rPr lang="en-US" dirty="0" smtClean="0"/>
              <a:t>/L</a:t>
            </a:r>
          </a:p>
          <a:p>
            <a:r>
              <a:rPr lang="en-US" dirty="0" smtClean="0"/>
              <a:t>US exam at 12 &amp; 24 months</a:t>
            </a:r>
          </a:p>
          <a:p>
            <a:r>
              <a:rPr lang="en-US" dirty="0" smtClean="0"/>
              <a:t>For intermediate &amp; high-risk disease consider WBS, neck &amp; chest CT, PET, &amp; stimulated </a:t>
            </a:r>
            <a:r>
              <a:rPr lang="en-US" dirty="0" err="1" smtClean="0"/>
              <a:t>Tg</a:t>
            </a:r>
            <a:r>
              <a:rPr lang="en-US" dirty="0" smtClean="0"/>
              <a:t>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20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07453" y="1371600"/>
            <a:ext cx="7529095" cy="2743200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Follicular Variant of PTC</a:t>
            </a:r>
            <a:br>
              <a:rPr lang="en-US" sz="3600" dirty="0" smtClean="0"/>
            </a:br>
            <a:r>
              <a:rPr lang="en-US" sz="3600" dirty="0" smtClean="0"/>
              <a:t>(FVPTC)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656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50-Year-Old Man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Presents with a thyroid nodule. US shows a solid 2 x 2 cm left nodule; right lobe is normal &amp; no abnormal nodes are identified. Left lobectomy showed a 2 cm encapsulated FVPTC.</a:t>
            </a:r>
          </a:p>
          <a:p>
            <a:pPr marL="0" indent="0">
              <a:buNone/>
            </a:pPr>
            <a:r>
              <a:rPr lang="en-US" dirty="0" smtClean="0"/>
              <a:t>What additional Rx do you suggest?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Completion </a:t>
            </a:r>
            <a:r>
              <a:rPr lang="en-US" dirty="0" err="1" smtClean="0"/>
              <a:t>Tx</a:t>
            </a:r>
            <a:endParaRPr lang="en-US" dirty="0" smtClean="0"/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RRA with 100 </a:t>
            </a:r>
            <a:r>
              <a:rPr lang="en-US" dirty="0" err="1" smtClean="0"/>
              <a:t>mCi</a:t>
            </a:r>
            <a:endParaRPr lang="en-US" dirty="0" smtClean="0"/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T4 Rx with TSH &lt;0.1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T4 Rx with TSH 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77969" y="5570329"/>
            <a:ext cx="3717985" cy="51758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2432" y="3022602"/>
            <a:ext cx="8339137" cy="2836333"/>
          </a:xfrm>
        </p:spPr>
        <p:txBody>
          <a:bodyPr/>
          <a:lstStyle/>
          <a:p>
            <a:r>
              <a:rPr lang="en-US" sz="2400" dirty="0" smtClean="0"/>
              <a:t>Study: 109 patients with noninvasive EFVPTC observed</a:t>
            </a:r>
            <a:br>
              <a:rPr lang="en-US" sz="2400" dirty="0" smtClean="0"/>
            </a:br>
            <a:r>
              <a:rPr lang="en-US" sz="2400" dirty="0" smtClean="0"/>
              <a:t>for 10-26 years, and 101 patients with invasive EFVPTC observed for 1-18 years</a:t>
            </a:r>
          </a:p>
          <a:p>
            <a:r>
              <a:rPr lang="en-US" sz="2400" dirty="0" smtClean="0"/>
              <a:t>Noninvasive group was disease-free at median 13 years follow-up</a:t>
            </a:r>
          </a:p>
          <a:p>
            <a:r>
              <a:rPr lang="en-US" sz="2400" dirty="0" smtClean="0"/>
              <a:t>Invasive group showed 12% adverse effects, including DM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24" y="152400"/>
            <a:ext cx="7159752" cy="2743200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JAMA </a:t>
            </a:r>
            <a:r>
              <a:rPr lang="en-US" dirty="0" err="1" smtClean="0"/>
              <a:t>Oncol</a:t>
            </a:r>
            <a:r>
              <a:rPr lang="en-US" dirty="0" smtClean="0"/>
              <a:t>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18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7" y="1371600"/>
            <a:ext cx="8130033" cy="4445000"/>
          </a:xfrm>
        </p:spPr>
        <p:txBody>
          <a:bodyPr/>
          <a:lstStyle/>
          <a:p>
            <a:pPr>
              <a:spcBef>
                <a:spcPts val="2000"/>
              </a:spcBef>
            </a:pPr>
            <a:r>
              <a:rPr lang="en-US" sz="2600" dirty="0" smtClean="0"/>
              <a:t>Noninvasive EFVPTC has low risk of</a:t>
            </a:r>
            <a:br>
              <a:rPr lang="en-US" sz="2600" dirty="0" smtClean="0"/>
            </a:br>
            <a:r>
              <a:rPr lang="en-US" sz="2600" dirty="0" smtClean="0"/>
              <a:t>adverse outcome</a:t>
            </a:r>
          </a:p>
          <a:p>
            <a:pPr>
              <a:spcBef>
                <a:spcPts val="2000"/>
              </a:spcBef>
            </a:pPr>
            <a:r>
              <a:rPr lang="en-US" sz="2600" dirty="0" smtClean="0"/>
              <a:t>Can be treated with lobectomy alone</a:t>
            </a:r>
          </a:p>
          <a:p>
            <a:pPr>
              <a:spcBef>
                <a:spcPts val="2000"/>
              </a:spcBef>
            </a:pPr>
            <a:r>
              <a:rPr lang="en-US" sz="2600" dirty="0" smtClean="0"/>
              <a:t>No RAI is necessary</a:t>
            </a:r>
          </a:p>
          <a:p>
            <a:pPr>
              <a:spcBef>
                <a:spcPts val="2000"/>
              </a:spcBef>
            </a:pPr>
            <a:r>
              <a:rPr lang="en-US" sz="2600" dirty="0" smtClean="0"/>
              <a:t>Saves </a:t>
            </a:r>
            <a:r>
              <a:rPr lang="en-US" sz="2600" dirty="0" err="1" smtClean="0"/>
              <a:t>psychologic</a:t>
            </a:r>
            <a:r>
              <a:rPr lang="en-US" sz="2600" dirty="0" smtClean="0"/>
              <a:t> impact and cost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1081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FVPTC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7" y="1371600"/>
            <a:ext cx="8339975" cy="4106708"/>
          </a:xfrm>
        </p:spPr>
        <p:txBody>
          <a:bodyPr/>
          <a:lstStyle/>
          <a:p>
            <a:r>
              <a:rPr lang="en-US" sz="2600" dirty="0" smtClean="0"/>
              <a:t>Pathologists disagree often on FVPTC</a:t>
            </a:r>
          </a:p>
          <a:p>
            <a:r>
              <a:rPr lang="en-US" sz="2600" dirty="0" smtClean="0"/>
              <a:t>FVPTC is common &amp; accounts for ~20% of all thyroid cancers</a:t>
            </a:r>
          </a:p>
          <a:p>
            <a:r>
              <a:rPr lang="en-US" sz="2600" dirty="0" smtClean="0"/>
              <a:t>Two types recognized: 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   </a:t>
            </a:r>
            <a:r>
              <a:rPr lang="en-US" sz="2600" dirty="0" smtClean="0"/>
              <a:t>Encapsulated </a:t>
            </a:r>
            <a:r>
              <a:rPr lang="en-US" sz="2600" dirty="0" smtClean="0"/>
              <a:t>FVPTC with RAS mutations</a:t>
            </a:r>
          </a:p>
          <a:p>
            <a:pPr marL="0" indent="0">
              <a:buNone/>
            </a:pPr>
            <a:r>
              <a:rPr lang="en-US" sz="2600" dirty="0" smtClean="0"/>
              <a:t>      Invasive </a:t>
            </a:r>
            <a:r>
              <a:rPr lang="en-US" sz="2600" dirty="0" smtClean="0"/>
              <a:t>FVPTC with BRAF mutations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5178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Oncogenes in Thyroid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7" y="1371600"/>
            <a:ext cx="8339975" cy="4106708"/>
          </a:xfrm>
        </p:spPr>
        <p:txBody>
          <a:bodyPr/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600" dirty="0" smtClean="0"/>
              <a:t>BRAF, in 30-90% of PTC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600" dirty="0" smtClean="0"/>
              <a:t>RAS, in 40% of FTC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600" dirty="0" smtClean="0"/>
              <a:t>RET/PTC, in 30% of PTC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600" dirty="0" smtClean="0"/>
              <a:t>PAX8/PPAR</a:t>
            </a:r>
            <a:r>
              <a:rPr lang="en-US" sz="2600" dirty="0" smtClean="0">
                <a:sym typeface="Symbol"/>
              </a:rPr>
              <a:t></a:t>
            </a:r>
            <a:r>
              <a:rPr lang="en-US" sz="2600" dirty="0" smtClean="0"/>
              <a:t> in 30-40% of FTC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600" dirty="0" smtClean="0"/>
              <a:t>TERT in PTC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5202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13128" y="2733675"/>
            <a:ext cx="0" cy="2387925"/>
          </a:xfrm>
          <a:prstGeom prst="line">
            <a:avLst/>
          </a:prstGeom>
          <a:ln w="190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440228" y="1746250"/>
            <a:ext cx="0" cy="3375350"/>
          </a:xfrm>
          <a:prstGeom prst="line">
            <a:avLst/>
          </a:prstGeom>
          <a:ln w="190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36" idx="2"/>
          </p:cNvCxnSpPr>
          <p:nvPr/>
        </p:nvCxnSpPr>
        <p:spPr>
          <a:xfrm>
            <a:off x="3138899" y="2948316"/>
            <a:ext cx="12529" cy="2173284"/>
          </a:xfrm>
          <a:prstGeom prst="line">
            <a:avLst/>
          </a:prstGeom>
          <a:ln w="190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621328" y="1746250"/>
            <a:ext cx="0" cy="3375350"/>
          </a:xfrm>
          <a:prstGeom prst="line">
            <a:avLst/>
          </a:prstGeom>
          <a:ln w="190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6049983"/>
              </p:ext>
            </p:extLst>
          </p:nvPr>
        </p:nvGraphicFramePr>
        <p:xfrm>
          <a:off x="5008463" y="1599293"/>
          <a:ext cx="3798080" cy="3989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1947257"/>
              </p:ext>
            </p:extLst>
          </p:nvPr>
        </p:nvGraphicFramePr>
        <p:xfrm>
          <a:off x="577978" y="1599293"/>
          <a:ext cx="3798080" cy="3989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62877" y="5569444"/>
            <a:ext cx="702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Year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791748" y="3362539"/>
            <a:ext cx="2164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Rate per </a:t>
            </a:r>
            <a:r>
              <a:rPr lang="en-US" sz="2000" dirty="0" smtClean="0"/>
              <a:t>100,000</a:t>
            </a:r>
            <a:endParaRPr lang="en-US" sz="2000" dirty="0"/>
          </a:p>
        </p:txBody>
      </p:sp>
      <p:sp>
        <p:nvSpPr>
          <p:cNvPr id="34" name="Freeform 33"/>
          <p:cNvSpPr/>
          <p:nvPr/>
        </p:nvSpPr>
        <p:spPr>
          <a:xfrm>
            <a:off x="953570" y="2116345"/>
            <a:ext cx="3370780" cy="2098216"/>
          </a:xfrm>
          <a:custGeom>
            <a:avLst/>
            <a:gdLst>
              <a:gd name="connsiteX0" fmla="*/ 0 w 6280150"/>
              <a:gd name="connsiteY0" fmla="*/ 1873250 h 2006600"/>
              <a:gd name="connsiteX1" fmla="*/ 222250 w 6280150"/>
              <a:gd name="connsiteY1" fmla="*/ 1905000 h 2006600"/>
              <a:gd name="connsiteX2" fmla="*/ 393700 w 6280150"/>
              <a:gd name="connsiteY2" fmla="*/ 1784350 h 2006600"/>
              <a:gd name="connsiteX3" fmla="*/ 571500 w 6280150"/>
              <a:gd name="connsiteY3" fmla="*/ 1835150 h 2006600"/>
              <a:gd name="connsiteX4" fmla="*/ 736600 w 6280150"/>
              <a:gd name="connsiteY4" fmla="*/ 1949450 h 2006600"/>
              <a:gd name="connsiteX5" fmla="*/ 914400 w 6280150"/>
              <a:gd name="connsiteY5" fmla="*/ 2006600 h 2006600"/>
              <a:gd name="connsiteX6" fmla="*/ 1117600 w 6280150"/>
              <a:gd name="connsiteY6" fmla="*/ 1987550 h 2006600"/>
              <a:gd name="connsiteX7" fmla="*/ 1301750 w 6280150"/>
              <a:gd name="connsiteY7" fmla="*/ 1943100 h 2006600"/>
              <a:gd name="connsiteX8" fmla="*/ 1562100 w 6280150"/>
              <a:gd name="connsiteY8" fmla="*/ 1924050 h 2006600"/>
              <a:gd name="connsiteX9" fmla="*/ 1695450 w 6280150"/>
              <a:gd name="connsiteY9" fmla="*/ 1892300 h 2006600"/>
              <a:gd name="connsiteX10" fmla="*/ 1854200 w 6280150"/>
              <a:gd name="connsiteY10" fmla="*/ 1828800 h 2006600"/>
              <a:gd name="connsiteX11" fmla="*/ 2044700 w 6280150"/>
              <a:gd name="connsiteY11" fmla="*/ 1809750 h 2006600"/>
              <a:gd name="connsiteX12" fmla="*/ 2216150 w 6280150"/>
              <a:gd name="connsiteY12" fmla="*/ 1866900 h 2006600"/>
              <a:gd name="connsiteX13" fmla="*/ 2406650 w 6280150"/>
              <a:gd name="connsiteY13" fmla="*/ 1879600 h 2006600"/>
              <a:gd name="connsiteX14" fmla="*/ 2597150 w 6280150"/>
              <a:gd name="connsiteY14" fmla="*/ 1784350 h 2006600"/>
              <a:gd name="connsiteX15" fmla="*/ 2959100 w 6280150"/>
              <a:gd name="connsiteY15" fmla="*/ 1758950 h 2006600"/>
              <a:gd name="connsiteX16" fmla="*/ 3155950 w 6280150"/>
              <a:gd name="connsiteY16" fmla="*/ 1689100 h 2006600"/>
              <a:gd name="connsiteX17" fmla="*/ 3346450 w 6280150"/>
              <a:gd name="connsiteY17" fmla="*/ 1746250 h 2006600"/>
              <a:gd name="connsiteX18" fmla="*/ 3517900 w 6280150"/>
              <a:gd name="connsiteY18" fmla="*/ 1631950 h 2006600"/>
              <a:gd name="connsiteX19" fmla="*/ 3721100 w 6280150"/>
              <a:gd name="connsiteY19" fmla="*/ 1631950 h 2006600"/>
              <a:gd name="connsiteX20" fmla="*/ 4083050 w 6280150"/>
              <a:gd name="connsiteY20" fmla="*/ 1504950 h 2006600"/>
              <a:gd name="connsiteX21" fmla="*/ 4298950 w 6280150"/>
              <a:gd name="connsiteY21" fmla="*/ 1447800 h 2006600"/>
              <a:gd name="connsiteX22" fmla="*/ 4629150 w 6280150"/>
              <a:gd name="connsiteY22" fmla="*/ 1346200 h 2006600"/>
              <a:gd name="connsiteX23" fmla="*/ 5010150 w 6280150"/>
              <a:gd name="connsiteY23" fmla="*/ 1003300 h 2006600"/>
              <a:gd name="connsiteX24" fmla="*/ 5187950 w 6280150"/>
              <a:gd name="connsiteY24" fmla="*/ 939800 h 2006600"/>
              <a:gd name="connsiteX25" fmla="*/ 5359400 w 6280150"/>
              <a:gd name="connsiteY25" fmla="*/ 831850 h 2006600"/>
              <a:gd name="connsiteX26" fmla="*/ 5543550 w 6280150"/>
              <a:gd name="connsiteY26" fmla="*/ 679450 h 2006600"/>
              <a:gd name="connsiteX27" fmla="*/ 5740400 w 6280150"/>
              <a:gd name="connsiteY27" fmla="*/ 628650 h 2006600"/>
              <a:gd name="connsiteX28" fmla="*/ 6121400 w 6280150"/>
              <a:gd name="connsiteY28" fmla="*/ 215900 h 2006600"/>
              <a:gd name="connsiteX29" fmla="*/ 6280150 w 6280150"/>
              <a:gd name="connsiteY29" fmla="*/ 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280150" h="2006600">
                <a:moveTo>
                  <a:pt x="0" y="1873250"/>
                </a:moveTo>
                <a:lnTo>
                  <a:pt x="222250" y="1905000"/>
                </a:lnTo>
                <a:lnTo>
                  <a:pt x="393700" y="1784350"/>
                </a:lnTo>
                <a:lnTo>
                  <a:pt x="571500" y="1835150"/>
                </a:lnTo>
                <a:lnTo>
                  <a:pt x="736600" y="1949450"/>
                </a:lnTo>
                <a:lnTo>
                  <a:pt x="914400" y="2006600"/>
                </a:lnTo>
                <a:lnTo>
                  <a:pt x="1117600" y="1987550"/>
                </a:lnTo>
                <a:lnTo>
                  <a:pt x="1301750" y="1943100"/>
                </a:lnTo>
                <a:lnTo>
                  <a:pt x="1562100" y="1924050"/>
                </a:lnTo>
                <a:lnTo>
                  <a:pt x="1695450" y="1892300"/>
                </a:lnTo>
                <a:lnTo>
                  <a:pt x="1854200" y="1828800"/>
                </a:lnTo>
                <a:lnTo>
                  <a:pt x="2044700" y="1809750"/>
                </a:lnTo>
                <a:lnTo>
                  <a:pt x="2216150" y="1866900"/>
                </a:lnTo>
                <a:lnTo>
                  <a:pt x="2406650" y="1879600"/>
                </a:lnTo>
                <a:lnTo>
                  <a:pt x="2597150" y="1784350"/>
                </a:lnTo>
                <a:lnTo>
                  <a:pt x="2959100" y="1758950"/>
                </a:lnTo>
                <a:lnTo>
                  <a:pt x="3155950" y="1689100"/>
                </a:lnTo>
                <a:lnTo>
                  <a:pt x="3346450" y="1746250"/>
                </a:lnTo>
                <a:lnTo>
                  <a:pt x="3517900" y="1631950"/>
                </a:lnTo>
                <a:lnTo>
                  <a:pt x="3721100" y="1631950"/>
                </a:lnTo>
                <a:lnTo>
                  <a:pt x="4083050" y="1504950"/>
                </a:lnTo>
                <a:lnTo>
                  <a:pt x="4298950" y="1447800"/>
                </a:lnTo>
                <a:lnTo>
                  <a:pt x="4629150" y="1346200"/>
                </a:lnTo>
                <a:lnTo>
                  <a:pt x="5010150" y="1003300"/>
                </a:lnTo>
                <a:lnTo>
                  <a:pt x="5187950" y="939800"/>
                </a:lnTo>
                <a:lnTo>
                  <a:pt x="5359400" y="831850"/>
                </a:lnTo>
                <a:lnTo>
                  <a:pt x="5543550" y="679450"/>
                </a:lnTo>
                <a:lnTo>
                  <a:pt x="5740400" y="628650"/>
                </a:lnTo>
                <a:lnTo>
                  <a:pt x="6121400" y="215900"/>
                </a:lnTo>
                <a:lnTo>
                  <a:pt x="6280150" y="0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956978" y="4991432"/>
            <a:ext cx="3363964" cy="33200"/>
          </a:xfrm>
          <a:custGeom>
            <a:avLst/>
            <a:gdLst>
              <a:gd name="connsiteX0" fmla="*/ 0 w 6267450"/>
              <a:gd name="connsiteY0" fmla="*/ 12700 h 31750"/>
              <a:gd name="connsiteX1" fmla="*/ 247650 w 6267450"/>
              <a:gd name="connsiteY1" fmla="*/ 0 h 31750"/>
              <a:gd name="connsiteX2" fmla="*/ 590550 w 6267450"/>
              <a:gd name="connsiteY2" fmla="*/ 12700 h 31750"/>
              <a:gd name="connsiteX3" fmla="*/ 1301750 w 6267450"/>
              <a:gd name="connsiteY3" fmla="*/ 6350 h 31750"/>
              <a:gd name="connsiteX4" fmla="*/ 1555750 w 6267450"/>
              <a:gd name="connsiteY4" fmla="*/ 25400 h 31750"/>
              <a:gd name="connsiteX5" fmla="*/ 1701800 w 6267450"/>
              <a:gd name="connsiteY5" fmla="*/ 6350 h 31750"/>
              <a:gd name="connsiteX6" fmla="*/ 1822450 w 6267450"/>
              <a:gd name="connsiteY6" fmla="*/ 31750 h 31750"/>
              <a:gd name="connsiteX7" fmla="*/ 2159000 w 6267450"/>
              <a:gd name="connsiteY7" fmla="*/ 6350 h 31750"/>
              <a:gd name="connsiteX8" fmla="*/ 2387600 w 6267450"/>
              <a:gd name="connsiteY8" fmla="*/ 25400 h 31750"/>
              <a:gd name="connsiteX9" fmla="*/ 3016250 w 6267450"/>
              <a:gd name="connsiteY9" fmla="*/ 25400 h 31750"/>
              <a:gd name="connsiteX10" fmla="*/ 3219450 w 6267450"/>
              <a:gd name="connsiteY10" fmla="*/ 6350 h 31750"/>
              <a:gd name="connsiteX11" fmla="*/ 3486150 w 6267450"/>
              <a:gd name="connsiteY11" fmla="*/ 31750 h 31750"/>
              <a:gd name="connsiteX12" fmla="*/ 3829050 w 6267450"/>
              <a:gd name="connsiteY12" fmla="*/ 25400 h 31750"/>
              <a:gd name="connsiteX13" fmla="*/ 4051300 w 6267450"/>
              <a:gd name="connsiteY13" fmla="*/ 6350 h 31750"/>
              <a:gd name="connsiteX14" fmla="*/ 4191000 w 6267450"/>
              <a:gd name="connsiteY14" fmla="*/ 31750 h 31750"/>
              <a:gd name="connsiteX15" fmla="*/ 4438650 w 6267450"/>
              <a:gd name="connsiteY15" fmla="*/ 6350 h 31750"/>
              <a:gd name="connsiteX16" fmla="*/ 4984750 w 6267450"/>
              <a:gd name="connsiteY16" fmla="*/ 19050 h 31750"/>
              <a:gd name="connsiteX17" fmla="*/ 5168900 w 6267450"/>
              <a:gd name="connsiteY17" fmla="*/ 31750 h 31750"/>
              <a:gd name="connsiteX18" fmla="*/ 5391150 w 6267450"/>
              <a:gd name="connsiteY18" fmla="*/ 0 h 31750"/>
              <a:gd name="connsiteX19" fmla="*/ 6267450 w 6267450"/>
              <a:gd name="connsiteY19" fmla="*/ 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67450" h="31750">
                <a:moveTo>
                  <a:pt x="0" y="12700"/>
                </a:moveTo>
                <a:lnTo>
                  <a:pt x="247650" y="0"/>
                </a:lnTo>
                <a:lnTo>
                  <a:pt x="590550" y="12700"/>
                </a:lnTo>
                <a:lnTo>
                  <a:pt x="1301750" y="6350"/>
                </a:lnTo>
                <a:lnTo>
                  <a:pt x="1555750" y="25400"/>
                </a:lnTo>
                <a:lnTo>
                  <a:pt x="1701800" y="6350"/>
                </a:lnTo>
                <a:lnTo>
                  <a:pt x="1822450" y="31750"/>
                </a:lnTo>
                <a:lnTo>
                  <a:pt x="2159000" y="6350"/>
                </a:lnTo>
                <a:lnTo>
                  <a:pt x="2387600" y="25400"/>
                </a:lnTo>
                <a:lnTo>
                  <a:pt x="3016250" y="25400"/>
                </a:lnTo>
                <a:lnTo>
                  <a:pt x="3219450" y="6350"/>
                </a:lnTo>
                <a:lnTo>
                  <a:pt x="3486150" y="31750"/>
                </a:lnTo>
                <a:lnTo>
                  <a:pt x="3829050" y="25400"/>
                </a:lnTo>
                <a:lnTo>
                  <a:pt x="4051300" y="6350"/>
                </a:lnTo>
                <a:lnTo>
                  <a:pt x="4191000" y="31750"/>
                </a:lnTo>
                <a:lnTo>
                  <a:pt x="4438650" y="6350"/>
                </a:lnTo>
                <a:lnTo>
                  <a:pt x="4984750" y="19050"/>
                </a:lnTo>
                <a:lnTo>
                  <a:pt x="5168900" y="31750"/>
                </a:lnTo>
                <a:lnTo>
                  <a:pt x="5391150" y="0"/>
                </a:lnTo>
                <a:lnTo>
                  <a:pt x="6267450" y="0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50888" y="2397869"/>
            <a:ext cx="1137503" cy="474247"/>
          </a:xfrm>
          <a:prstGeom prst="roundRect">
            <a:avLst>
              <a:gd name="adj" fmla="val 1433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45720" tIns="0" rIns="4572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 smtClean="0"/>
              <a:t>Widespread use </a:t>
            </a:r>
            <a:br>
              <a:rPr lang="en-US" sz="1050" dirty="0" smtClean="0"/>
            </a:br>
            <a:r>
              <a:rPr lang="en-US" sz="1050" dirty="0" smtClean="0"/>
              <a:t>of thyroid </a:t>
            </a:r>
            <a:br>
              <a:rPr lang="en-US" sz="1050" dirty="0" smtClean="0"/>
            </a:br>
            <a:r>
              <a:rPr lang="en-US" sz="1050" dirty="0" smtClean="0"/>
              <a:t>ultrasonography</a:t>
            </a:r>
            <a:endParaRPr lang="en-US" sz="1050" dirty="0"/>
          </a:p>
        </p:txBody>
      </p:sp>
      <p:sp>
        <p:nvSpPr>
          <p:cNvPr id="30" name="TextBox 29"/>
          <p:cNvSpPr txBox="1"/>
          <p:nvPr/>
        </p:nvSpPr>
        <p:spPr>
          <a:xfrm>
            <a:off x="1909897" y="1741700"/>
            <a:ext cx="1048293" cy="474247"/>
          </a:xfrm>
          <a:prstGeom prst="roundRect">
            <a:avLst>
              <a:gd name="adj" fmla="val 1433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45720" tIns="0" rIns="4572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 smtClean="0"/>
              <a:t>Fine needle</a:t>
            </a:r>
            <a:br>
              <a:rPr lang="en-US" sz="1050" dirty="0" smtClean="0"/>
            </a:br>
            <a:r>
              <a:rPr lang="en-US" sz="1050" dirty="0" smtClean="0"/>
              <a:t>aspiration of</a:t>
            </a:r>
            <a:br>
              <a:rPr lang="en-US" sz="1050" dirty="0" smtClean="0"/>
            </a:br>
            <a:r>
              <a:rPr lang="en-US" sz="1050" dirty="0" smtClean="0"/>
              <a:t>thyroid nodules</a:t>
            </a:r>
            <a:endParaRPr lang="en-US" sz="1050" dirty="0"/>
          </a:p>
        </p:txBody>
      </p:sp>
      <p:sp>
        <p:nvSpPr>
          <p:cNvPr id="36" name="TextBox 35"/>
          <p:cNvSpPr txBox="1"/>
          <p:nvPr/>
        </p:nvSpPr>
        <p:spPr>
          <a:xfrm>
            <a:off x="2724988" y="2474069"/>
            <a:ext cx="827822" cy="474247"/>
          </a:xfrm>
          <a:prstGeom prst="roundRect">
            <a:avLst>
              <a:gd name="adj" fmla="val 1433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45720" tIns="0" rIns="4572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 smtClean="0"/>
              <a:t>Increase in </a:t>
            </a:r>
            <a:br>
              <a:rPr lang="en-US" sz="1050" dirty="0" smtClean="0"/>
            </a:br>
            <a:r>
              <a:rPr lang="en-US" sz="1050" dirty="0" smtClean="0"/>
              <a:t>use of CT</a:t>
            </a:r>
            <a:br>
              <a:rPr lang="en-US" sz="1050" dirty="0" smtClean="0"/>
            </a:br>
            <a:r>
              <a:rPr lang="en-US" sz="1050" dirty="0" smtClean="0"/>
              <a:t>and MRI</a:t>
            </a:r>
            <a:endParaRPr lang="en-US" sz="1050" dirty="0"/>
          </a:p>
        </p:txBody>
      </p:sp>
      <p:sp>
        <p:nvSpPr>
          <p:cNvPr id="37" name="TextBox 36"/>
          <p:cNvSpPr txBox="1"/>
          <p:nvPr/>
        </p:nvSpPr>
        <p:spPr>
          <a:xfrm>
            <a:off x="3428138" y="1594366"/>
            <a:ext cx="1224928" cy="474247"/>
          </a:xfrm>
          <a:prstGeom prst="roundRect">
            <a:avLst>
              <a:gd name="adj" fmla="val 1433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45720" tIns="0" rIns="4572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 smtClean="0"/>
              <a:t>Ultrasound guided</a:t>
            </a:r>
            <a:br>
              <a:rPr lang="en-US" sz="1050" dirty="0" smtClean="0"/>
            </a:br>
            <a:r>
              <a:rPr lang="en-US" sz="1050" dirty="0" smtClean="0"/>
              <a:t>aspiration of</a:t>
            </a:r>
            <a:br>
              <a:rPr lang="en-US" sz="1050" dirty="0" smtClean="0"/>
            </a:br>
            <a:r>
              <a:rPr lang="en-US" sz="1050" dirty="0" smtClean="0"/>
              <a:t>thyroid nodules</a:t>
            </a:r>
            <a:endParaRPr lang="en-US" sz="1050" dirty="0"/>
          </a:p>
        </p:txBody>
      </p:sp>
      <p:sp>
        <p:nvSpPr>
          <p:cNvPr id="53" name="TextBox 52"/>
          <p:cNvSpPr txBox="1"/>
          <p:nvPr/>
        </p:nvSpPr>
        <p:spPr>
          <a:xfrm>
            <a:off x="6027162" y="1946691"/>
            <a:ext cx="902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0.0-1.0</a:t>
            </a:r>
          </a:p>
          <a:p>
            <a:r>
              <a:rPr lang="en-US" dirty="0" smtClean="0"/>
              <a:t>1.1-2.0</a:t>
            </a:r>
          </a:p>
          <a:p>
            <a:r>
              <a:rPr lang="en-US" dirty="0" smtClean="0"/>
              <a:t>2.1-5.0</a:t>
            </a:r>
          </a:p>
          <a:p>
            <a:r>
              <a:rPr lang="en-US" dirty="0" smtClean="0"/>
              <a:t>&gt;5.0</a:t>
            </a:r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5642429" y="2134802"/>
            <a:ext cx="37555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642429" y="2412388"/>
            <a:ext cx="37555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642429" y="2691850"/>
            <a:ext cx="375557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642429" y="2969436"/>
            <a:ext cx="375557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 68"/>
          <p:cNvSpPr>
            <a:spLocks/>
          </p:cNvSpPr>
          <p:nvPr/>
        </p:nvSpPr>
        <p:spPr bwMode="auto">
          <a:xfrm>
            <a:off x="5405472" y="4701813"/>
            <a:ext cx="3142633" cy="196418"/>
          </a:xfrm>
          <a:custGeom>
            <a:avLst/>
            <a:gdLst>
              <a:gd name="T0" fmla="*/ 0 w 2062"/>
              <a:gd name="T1" fmla="*/ 128 h 128"/>
              <a:gd name="T2" fmla="*/ 132 w 2062"/>
              <a:gd name="T3" fmla="*/ 99 h 128"/>
              <a:gd name="T4" fmla="*/ 273 w 2062"/>
              <a:gd name="T5" fmla="*/ 45 h 128"/>
              <a:gd name="T6" fmla="*/ 427 w 2062"/>
              <a:gd name="T7" fmla="*/ 128 h 128"/>
              <a:gd name="T8" fmla="*/ 573 w 2062"/>
              <a:gd name="T9" fmla="*/ 56 h 128"/>
              <a:gd name="T10" fmla="*/ 724 w 2062"/>
              <a:gd name="T11" fmla="*/ 102 h 128"/>
              <a:gd name="T12" fmla="*/ 871 w 2062"/>
              <a:gd name="T13" fmla="*/ 59 h 128"/>
              <a:gd name="T14" fmla="*/ 1020 w 2062"/>
              <a:gd name="T15" fmla="*/ 101 h 128"/>
              <a:gd name="T16" fmla="*/ 1167 w 2062"/>
              <a:gd name="T17" fmla="*/ 65 h 128"/>
              <a:gd name="T18" fmla="*/ 1320 w 2062"/>
              <a:gd name="T19" fmla="*/ 99 h 128"/>
              <a:gd name="T20" fmla="*/ 1461 w 2062"/>
              <a:gd name="T21" fmla="*/ 81 h 128"/>
              <a:gd name="T22" fmla="*/ 1617 w 2062"/>
              <a:gd name="T23" fmla="*/ 83 h 128"/>
              <a:gd name="T24" fmla="*/ 1765 w 2062"/>
              <a:gd name="T25" fmla="*/ 0 h 128"/>
              <a:gd name="T26" fmla="*/ 1916 w 2062"/>
              <a:gd name="T27" fmla="*/ 92 h 128"/>
              <a:gd name="T28" fmla="*/ 2062 w 2062"/>
              <a:gd name="T29" fmla="*/ 6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62" h="128">
                <a:moveTo>
                  <a:pt x="0" y="128"/>
                </a:moveTo>
                <a:cubicBezTo>
                  <a:pt x="68" y="120"/>
                  <a:pt x="87" y="113"/>
                  <a:pt x="132" y="99"/>
                </a:cubicBezTo>
                <a:cubicBezTo>
                  <a:pt x="177" y="85"/>
                  <a:pt x="225" y="66"/>
                  <a:pt x="273" y="45"/>
                </a:cubicBezTo>
                <a:cubicBezTo>
                  <a:pt x="362" y="86"/>
                  <a:pt x="351" y="92"/>
                  <a:pt x="427" y="128"/>
                </a:cubicBezTo>
                <a:cubicBezTo>
                  <a:pt x="498" y="89"/>
                  <a:pt x="527" y="77"/>
                  <a:pt x="573" y="56"/>
                </a:cubicBezTo>
                <a:cubicBezTo>
                  <a:pt x="628" y="75"/>
                  <a:pt x="649" y="78"/>
                  <a:pt x="724" y="102"/>
                </a:cubicBezTo>
                <a:cubicBezTo>
                  <a:pt x="805" y="79"/>
                  <a:pt x="820" y="73"/>
                  <a:pt x="871" y="59"/>
                </a:cubicBezTo>
                <a:cubicBezTo>
                  <a:pt x="945" y="79"/>
                  <a:pt x="966" y="83"/>
                  <a:pt x="1020" y="101"/>
                </a:cubicBezTo>
                <a:cubicBezTo>
                  <a:pt x="1096" y="83"/>
                  <a:pt x="1121" y="80"/>
                  <a:pt x="1167" y="65"/>
                </a:cubicBezTo>
                <a:cubicBezTo>
                  <a:pt x="1233" y="80"/>
                  <a:pt x="1273" y="87"/>
                  <a:pt x="1320" y="99"/>
                </a:cubicBezTo>
                <a:cubicBezTo>
                  <a:pt x="1396" y="89"/>
                  <a:pt x="1410" y="85"/>
                  <a:pt x="1461" y="81"/>
                </a:cubicBezTo>
                <a:cubicBezTo>
                  <a:pt x="1510" y="78"/>
                  <a:pt x="1534" y="78"/>
                  <a:pt x="1617" y="83"/>
                </a:cubicBezTo>
                <a:cubicBezTo>
                  <a:pt x="1668" y="56"/>
                  <a:pt x="1696" y="43"/>
                  <a:pt x="1765" y="0"/>
                </a:cubicBezTo>
                <a:cubicBezTo>
                  <a:pt x="1841" y="51"/>
                  <a:pt x="1849" y="47"/>
                  <a:pt x="1916" y="92"/>
                </a:cubicBezTo>
                <a:cubicBezTo>
                  <a:pt x="1963" y="81"/>
                  <a:pt x="1989" y="76"/>
                  <a:pt x="2062" y="6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9" name="Freeform 69"/>
          <p:cNvSpPr>
            <a:spLocks/>
          </p:cNvSpPr>
          <p:nvPr/>
        </p:nvSpPr>
        <p:spPr bwMode="auto">
          <a:xfrm>
            <a:off x="5398095" y="3306501"/>
            <a:ext cx="3159232" cy="1285985"/>
          </a:xfrm>
          <a:custGeom>
            <a:avLst/>
            <a:gdLst>
              <a:gd name="T0" fmla="*/ 0 w 2073"/>
              <a:gd name="T1" fmla="*/ 836 h 836"/>
              <a:gd name="T2" fmla="*/ 117 w 2073"/>
              <a:gd name="T3" fmla="*/ 836 h 836"/>
              <a:gd name="T4" fmla="*/ 296 w 2073"/>
              <a:gd name="T5" fmla="*/ 814 h 836"/>
              <a:gd name="T6" fmla="*/ 411 w 2073"/>
              <a:gd name="T7" fmla="*/ 789 h 836"/>
              <a:gd name="T8" fmla="*/ 569 w 2073"/>
              <a:gd name="T9" fmla="*/ 793 h 836"/>
              <a:gd name="T10" fmla="*/ 743 w 2073"/>
              <a:gd name="T11" fmla="*/ 760 h 836"/>
              <a:gd name="T12" fmla="*/ 977 w 2073"/>
              <a:gd name="T13" fmla="*/ 709 h 836"/>
              <a:gd name="T14" fmla="*/ 1184 w 2073"/>
              <a:gd name="T15" fmla="*/ 646 h 836"/>
              <a:gd name="T16" fmla="*/ 1340 w 2073"/>
              <a:gd name="T17" fmla="*/ 556 h 836"/>
              <a:gd name="T18" fmla="*/ 1568 w 2073"/>
              <a:gd name="T19" fmla="*/ 489 h 836"/>
              <a:gd name="T20" fmla="*/ 1796 w 2073"/>
              <a:gd name="T21" fmla="*/ 367 h 836"/>
              <a:gd name="T22" fmla="*/ 1949 w 2073"/>
              <a:gd name="T23" fmla="*/ 165 h 836"/>
              <a:gd name="T24" fmla="*/ 2073 w 2073"/>
              <a:gd name="T25" fmla="*/ 0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3" h="836">
                <a:moveTo>
                  <a:pt x="0" y="836"/>
                </a:moveTo>
                <a:cubicBezTo>
                  <a:pt x="58" y="836"/>
                  <a:pt x="117" y="836"/>
                  <a:pt x="117" y="836"/>
                </a:cubicBezTo>
                <a:cubicBezTo>
                  <a:pt x="166" y="832"/>
                  <a:pt x="247" y="822"/>
                  <a:pt x="296" y="814"/>
                </a:cubicBezTo>
                <a:cubicBezTo>
                  <a:pt x="344" y="806"/>
                  <a:pt x="369" y="793"/>
                  <a:pt x="411" y="789"/>
                </a:cubicBezTo>
                <a:cubicBezTo>
                  <a:pt x="453" y="785"/>
                  <a:pt x="516" y="798"/>
                  <a:pt x="569" y="793"/>
                </a:cubicBezTo>
                <a:cubicBezTo>
                  <a:pt x="622" y="788"/>
                  <a:pt x="674" y="764"/>
                  <a:pt x="743" y="760"/>
                </a:cubicBezTo>
                <a:cubicBezTo>
                  <a:pt x="812" y="756"/>
                  <a:pt x="902" y="729"/>
                  <a:pt x="977" y="709"/>
                </a:cubicBezTo>
                <a:cubicBezTo>
                  <a:pt x="1050" y="689"/>
                  <a:pt x="1123" y="671"/>
                  <a:pt x="1184" y="646"/>
                </a:cubicBezTo>
                <a:cubicBezTo>
                  <a:pt x="1245" y="621"/>
                  <a:pt x="1277" y="569"/>
                  <a:pt x="1340" y="556"/>
                </a:cubicBezTo>
                <a:cubicBezTo>
                  <a:pt x="1403" y="543"/>
                  <a:pt x="1497" y="523"/>
                  <a:pt x="1568" y="489"/>
                </a:cubicBezTo>
                <a:cubicBezTo>
                  <a:pt x="1639" y="455"/>
                  <a:pt x="1725" y="442"/>
                  <a:pt x="1796" y="367"/>
                </a:cubicBezTo>
                <a:cubicBezTo>
                  <a:pt x="1867" y="292"/>
                  <a:pt x="1902" y="231"/>
                  <a:pt x="1949" y="165"/>
                </a:cubicBezTo>
                <a:cubicBezTo>
                  <a:pt x="1996" y="99"/>
                  <a:pt x="2049" y="34"/>
                  <a:pt x="2073" y="0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0" name="Freeform 70"/>
          <p:cNvSpPr>
            <a:spLocks/>
          </p:cNvSpPr>
          <p:nvPr/>
        </p:nvSpPr>
        <p:spPr bwMode="auto">
          <a:xfrm>
            <a:off x="5390718" y="3699337"/>
            <a:ext cx="3159232" cy="390985"/>
          </a:xfrm>
          <a:custGeom>
            <a:avLst/>
            <a:gdLst>
              <a:gd name="T0" fmla="*/ 0 w 2074"/>
              <a:gd name="T1" fmla="*/ 255 h 255"/>
              <a:gd name="T2" fmla="*/ 145 w 2074"/>
              <a:gd name="T3" fmla="*/ 189 h 255"/>
              <a:gd name="T4" fmla="*/ 286 w 2074"/>
              <a:gd name="T5" fmla="*/ 168 h 255"/>
              <a:gd name="T6" fmla="*/ 427 w 2074"/>
              <a:gd name="T7" fmla="*/ 196 h 255"/>
              <a:gd name="T8" fmla="*/ 589 w 2074"/>
              <a:gd name="T9" fmla="*/ 196 h 255"/>
              <a:gd name="T10" fmla="*/ 785 w 2074"/>
              <a:gd name="T11" fmla="*/ 204 h 255"/>
              <a:gd name="T12" fmla="*/ 932 w 2074"/>
              <a:gd name="T13" fmla="*/ 162 h 255"/>
              <a:gd name="T14" fmla="*/ 1039 w 2074"/>
              <a:gd name="T15" fmla="*/ 106 h 255"/>
              <a:gd name="T16" fmla="*/ 1199 w 2074"/>
              <a:gd name="T17" fmla="*/ 123 h 255"/>
              <a:gd name="T18" fmla="*/ 1349 w 2074"/>
              <a:gd name="T19" fmla="*/ 51 h 255"/>
              <a:gd name="T20" fmla="*/ 1658 w 2074"/>
              <a:gd name="T21" fmla="*/ 93 h 255"/>
              <a:gd name="T22" fmla="*/ 1870 w 2074"/>
              <a:gd name="T23" fmla="*/ 15 h 255"/>
              <a:gd name="T24" fmla="*/ 2074 w 2074"/>
              <a:gd name="T25" fmla="*/ 37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4" h="255">
                <a:moveTo>
                  <a:pt x="0" y="255"/>
                </a:moveTo>
                <a:cubicBezTo>
                  <a:pt x="66" y="219"/>
                  <a:pt x="97" y="203"/>
                  <a:pt x="145" y="189"/>
                </a:cubicBezTo>
                <a:cubicBezTo>
                  <a:pt x="193" y="175"/>
                  <a:pt x="237" y="167"/>
                  <a:pt x="286" y="168"/>
                </a:cubicBezTo>
                <a:cubicBezTo>
                  <a:pt x="335" y="169"/>
                  <a:pt x="370" y="189"/>
                  <a:pt x="427" y="196"/>
                </a:cubicBezTo>
                <a:cubicBezTo>
                  <a:pt x="484" y="203"/>
                  <a:pt x="529" y="195"/>
                  <a:pt x="589" y="196"/>
                </a:cubicBezTo>
                <a:cubicBezTo>
                  <a:pt x="649" y="197"/>
                  <a:pt x="727" y="209"/>
                  <a:pt x="785" y="204"/>
                </a:cubicBezTo>
                <a:cubicBezTo>
                  <a:pt x="843" y="199"/>
                  <a:pt x="890" y="180"/>
                  <a:pt x="932" y="162"/>
                </a:cubicBezTo>
                <a:cubicBezTo>
                  <a:pt x="974" y="144"/>
                  <a:pt x="994" y="113"/>
                  <a:pt x="1039" y="106"/>
                </a:cubicBezTo>
                <a:cubicBezTo>
                  <a:pt x="1084" y="99"/>
                  <a:pt x="1151" y="144"/>
                  <a:pt x="1199" y="123"/>
                </a:cubicBezTo>
                <a:cubicBezTo>
                  <a:pt x="1247" y="102"/>
                  <a:pt x="1277" y="55"/>
                  <a:pt x="1349" y="51"/>
                </a:cubicBezTo>
                <a:cubicBezTo>
                  <a:pt x="1421" y="47"/>
                  <a:pt x="1561" y="132"/>
                  <a:pt x="1658" y="93"/>
                </a:cubicBezTo>
                <a:cubicBezTo>
                  <a:pt x="1755" y="54"/>
                  <a:pt x="1780" y="30"/>
                  <a:pt x="1870" y="15"/>
                </a:cubicBezTo>
                <a:cubicBezTo>
                  <a:pt x="1960" y="0"/>
                  <a:pt x="2017" y="35"/>
                  <a:pt x="2074" y="37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1" name="Freeform 71"/>
          <p:cNvSpPr>
            <a:spLocks/>
          </p:cNvSpPr>
          <p:nvPr/>
        </p:nvSpPr>
        <p:spPr bwMode="auto">
          <a:xfrm>
            <a:off x="5405472" y="2137256"/>
            <a:ext cx="3192429" cy="1695499"/>
          </a:xfrm>
          <a:custGeom>
            <a:avLst/>
            <a:gdLst>
              <a:gd name="T0" fmla="*/ 0 w 2095"/>
              <a:gd name="T1" fmla="*/ 1101 h 1101"/>
              <a:gd name="T2" fmla="*/ 199 w 2095"/>
              <a:gd name="T3" fmla="*/ 991 h 1101"/>
              <a:gd name="T4" fmla="*/ 430 w 2095"/>
              <a:gd name="T5" fmla="*/ 945 h 1101"/>
              <a:gd name="T6" fmla="*/ 580 w 2095"/>
              <a:gd name="T7" fmla="*/ 858 h 1101"/>
              <a:gd name="T8" fmla="*/ 723 w 2095"/>
              <a:gd name="T9" fmla="*/ 898 h 1101"/>
              <a:gd name="T10" fmla="*/ 866 w 2095"/>
              <a:gd name="T11" fmla="*/ 754 h 1101"/>
              <a:gd name="T12" fmla="*/ 1122 w 2095"/>
              <a:gd name="T13" fmla="*/ 706 h 1101"/>
              <a:gd name="T14" fmla="*/ 1323 w 2095"/>
              <a:gd name="T15" fmla="*/ 651 h 1101"/>
              <a:gd name="T16" fmla="*/ 1509 w 2095"/>
              <a:gd name="T17" fmla="*/ 514 h 1101"/>
              <a:gd name="T18" fmla="*/ 1620 w 2095"/>
              <a:gd name="T19" fmla="*/ 441 h 1101"/>
              <a:gd name="T20" fmla="*/ 1774 w 2095"/>
              <a:gd name="T21" fmla="*/ 418 h 1101"/>
              <a:gd name="T22" fmla="*/ 1906 w 2095"/>
              <a:gd name="T23" fmla="*/ 297 h 1101"/>
              <a:gd name="T24" fmla="*/ 2095 w 2095"/>
              <a:gd name="T25" fmla="*/ 0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95" h="1101">
                <a:moveTo>
                  <a:pt x="0" y="1101"/>
                </a:moveTo>
                <a:cubicBezTo>
                  <a:pt x="66" y="1042"/>
                  <a:pt x="126" y="1017"/>
                  <a:pt x="199" y="991"/>
                </a:cubicBezTo>
                <a:cubicBezTo>
                  <a:pt x="272" y="965"/>
                  <a:pt x="354" y="974"/>
                  <a:pt x="430" y="945"/>
                </a:cubicBezTo>
                <a:cubicBezTo>
                  <a:pt x="494" y="920"/>
                  <a:pt x="529" y="867"/>
                  <a:pt x="580" y="858"/>
                </a:cubicBezTo>
                <a:cubicBezTo>
                  <a:pt x="631" y="849"/>
                  <a:pt x="675" y="915"/>
                  <a:pt x="723" y="898"/>
                </a:cubicBezTo>
                <a:cubicBezTo>
                  <a:pt x="771" y="881"/>
                  <a:pt x="823" y="784"/>
                  <a:pt x="866" y="754"/>
                </a:cubicBezTo>
                <a:cubicBezTo>
                  <a:pt x="932" y="722"/>
                  <a:pt x="1051" y="706"/>
                  <a:pt x="1122" y="706"/>
                </a:cubicBezTo>
                <a:cubicBezTo>
                  <a:pt x="1194" y="691"/>
                  <a:pt x="1259" y="683"/>
                  <a:pt x="1323" y="651"/>
                </a:cubicBezTo>
                <a:cubicBezTo>
                  <a:pt x="1387" y="619"/>
                  <a:pt x="1456" y="553"/>
                  <a:pt x="1509" y="514"/>
                </a:cubicBezTo>
                <a:cubicBezTo>
                  <a:pt x="1558" y="479"/>
                  <a:pt x="1576" y="457"/>
                  <a:pt x="1620" y="441"/>
                </a:cubicBezTo>
                <a:cubicBezTo>
                  <a:pt x="1662" y="427"/>
                  <a:pt x="1725" y="451"/>
                  <a:pt x="1774" y="418"/>
                </a:cubicBezTo>
                <a:cubicBezTo>
                  <a:pt x="1823" y="385"/>
                  <a:pt x="1897" y="309"/>
                  <a:pt x="1906" y="297"/>
                </a:cubicBezTo>
                <a:cubicBezTo>
                  <a:pt x="1915" y="285"/>
                  <a:pt x="1985" y="165"/>
                  <a:pt x="2095" y="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543689" y="1662913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Centimeters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6641445" y="5569444"/>
            <a:ext cx="702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Year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080780" y="3969503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Incidence</a:t>
            </a:r>
          </a:p>
          <a:p>
            <a:r>
              <a:rPr lang="en-US" dirty="0" smtClean="0"/>
              <a:t>Mortality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696047" y="4157614"/>
            <a:ext cx="37555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96047" y="4435200"/>
            <a:ext cx="37555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1302237" y="1136134"/>
            <a:ext cx="2456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chemeClr val="accent2"/>
                </a:solidFill>
              </a:rPr>
              <a:t>1975-2009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302237" y="399534"/>
            <a:ext cx="245696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tx2"/>
                </a:solidFill>
              </a:rPr>
              <a:t>Incidence and Mortality in U.S.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5747237" y="1136134"/>
            <a:ext cx="2456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accent2"/>
                </a:solidFill>
              </a:rPr>
              <a:t>1988-2002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747237" y="399534"/>
            <a:ext cx="245696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tx2"/>
                </a:solidFill>
              </a:rPr>
              <a:t>Papillary Thyroid Cancer </a:t>
            </a:r>
            <a:r>
              <a:rPr lang="en-US" sz="2400" dirty="0" smtClean="0">
                <a:solidFill>
                  <a:schemeClr val="tx2"/>
                </a:solidFill>
              </a:rPr>
              <a:t>(PTC)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9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4" grpId="0">
        <p:bldAsOne/>
      </p:bldGraphic>
      <p:bldP spid="53" grpId="0"/>
      <p:bldP spid="58" grpId="0" animBg="1"/>
      <p:bldP spid="59" grpId="0" animBg="1"/>
      <p:bldP spid="60" grpId="0" animBg="1"/>
      <p:bldP spid="61" grpId="0" animBg="1"/>
      <p:bldP spid="62" grpId="0"/>
      <p:bldP spid="65" grpId="0"/>
      <p:bldP spid="73" grpId="0"/>
      <p:bldP spid="7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Criteria for NIFTP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7" y="1371600"/>
            <a:ext cx="8130033" cy="4445000"/>
          </a:xfrm>
        </p:spPr>
        <p:txBody>
          <a:bodyPr/>
          <a:lstStyle/>
          <a:p>
            <a:r>
              <a:rPr lang="en-US" sz="2600" dirty="0" smtClean="0"/>
              <a:t>Noninvasive follicular thyroid neoplasm with</a:t>
            </a:r>
            <a:br>
              <a:rPr lang="en-US" sz="2600" dirty="0" smtClean="0"/>
            </a:br>
            <a:r>
              <a:rPr lang="en-US" sz="2600" dirty="0" smtClean="0"/>
              <a:t>papillary-like nuclear features</a:t>
            </a:r>
          </a:p>
          <a:p>
            <a:r>
              <a:rPr lang="en-US" sz="2600" dirty="0" smtClean="0"/>
              <a:t>Encapsulated</a:t>
            </a:r>
          </a:p>
          <a:p>
            <a:r>
              <a:rPr lang="en-US" sz="2600" dirty="0" smtClean="0"/>
              <a:t>Follicular growth pattern with</a:t>
            </a:r>
          </a:p>
          <a:p>
            <a:pPr lvl="1"/>
            <a:r>
              <a:rPr lang="en-US" sz="2600" dirty="0" smtClean="0"/>
              <a:t>&lt;1% papilla</a:t>
            </a:r>
          </a:p>
          <a:p>
            <a:pPr lvl="1"/>
            <a:r>
              <a:rPr lang="en-US" sz="2600" dirty="0"/>
              <a:t>No </a:t>
            </a:r>
            <a:r>
              <a:rPr lang="en-US" sz="2600" dirty="0" err="1" smtClean="0"/>
              <a:t>psammoma</a:t>
            </a:r>
            <a:r>
              <a:rPr lang="en-US" sz="2600" dirty="0" smtClean="0"/>
              <a:t> bodies</a:t>
            </a:r>
          </a:p>
          <a:p>
            <a:pPr lvl="1"/>
            <a:r>
              <a:rPr lang="en-US" sz="2600" dirty="0" smtClean="0"/>
              <a:t>30% solid growth pattern</a:t>
            </a:r>
          </a:p>
          <a:p>
            <a:r>
              <a:rPr lang="en-US" sz="2600" dirty="0" smtClean="0"/>
              <a:t>No vascular/capsular invasion</a:t>
            </a:r>
          </a:p>
          <a:p>
            <a:r>
              <a:rPr lang="en-US" sz="2600" dirty="0" smtClean="0"/>
              <a:t>RAS mutations in 30%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99399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PTMC incidence is rising, accounting for most recent increase in thyroid cancers</a:t>
            </a:r>
          </a:p>
          <a:p>
            <a:r>
              <a:rPr lang="en-US" sz="2200" dirty="0" smtClean="0"/>
              <a:t>New risk stratification for thyroid cancer improves management</a:t>
            </a:r>
          </a:p>
          <a:p>
            <a:r>
              <a:rPr lang="en-US" sz="2200" dirty="0" smtClean="0"/>
              <a:t>Lobectomy alone seems sufficient for LRPTC</a:t>
            </a:r>
          </a:p>
          <a:p>
            <a:r>
              <a:rPr lang="en-US" sz="2200" dirty="0" smtClean="0"/>
              <a:t>PTMC can be followed or excised</a:t>
            </a:r>
          </a:p>
          <a:p>
            <a:r>
              <a:rPr lang="en-US" sz="2200" dirty="0" smtClean="0"/>
              <a:t>RRA is not routinely recommended for LRPTC</a:t>
            </a:r>
          </a:p>
          <a:p>
            <a:r>
              <a:rPr lang="en-US" sz="2200" dirty="0" smtClean="0"/>
              <a:t>Encapsulated FVPTC is a nonthreatening malignancy and can be </a:t>
            </a:r>
            <a:r>
              <a:rPr lang="en-US" sz="2200" dirty="0" err="1" smtClean="0"/>
              <a:t>Rxd</a:t>
            </a:r>
            <a:r>
              <a:rPr lang="en-US" sz="2200" dirty="0" smtClean="0"/>
              <a:t> with lobectomy-only</a:t>
            </a:r>
          </a:p>
          <a:p>
            <a:r>
              <a:rPr lang="en-US" sz="2200" dirty="0" smtClean="0"/>
              <a:t>NIFTP is not cancer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9679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43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Korean Story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200"/>
              </a:lnSpc>
              <a:spcBef>
                <a:spcPts val="0"/>
              </a:spcBef>
              <a:spcAft>
                <a:spcPts val="2200"/>
              </a:spcAft>
            </a:pPr>
            <a:r>
              <a:rPr lang="en-US" sz="2200" dirty="0" smtClean="0"/>
              <a:t>Republic of Korea has a population of 50 million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2200"/>
              </a:spcAft>
            </a:pPr>
            <a:r>
              <a:rPr lang="en-US" sz="2200" dirty="0" smtClean="0"/>
              <a:t>1999 national screening program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2200"/>
              </a:spcAft>
            </a:pPr>
            <a:r>
              <a:rPr lang="en-US" sz="2200" dirty="0" smtClean="0"/>
              <a:t>Carotid screening with US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2200"/>
              </a:spcAft>
            </a:pPr>
            <a:r>
              <a:rPr lang="en-US" sz="2200" dirty="0" smtClean="0"/>
              <a:t>In 2011, thyroid cancer dx was </a:t>
            </a:r>
            <a:br>
              <a:rPr lang="en-US" sz="2200" dirty="0" smtClean="0"/>
            </a:br>
            <a:r>
              <a:rPr lang="en-US" sz="2200" dirty="0" smtClean="0"/>
              <a:t>15 times that of 1999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2200"/>
              </a:spcAft>
            </a:pPr>
            <a:r>
              <a:rPr lang="en-US" sz="2200" dirty="0" smtClean="0"/>
              <a:t>In 2011, 40,000 new diagnosis, </a:t>
            </a:r>
            <a:br>
              <a:rPr lang="en-US" sz="2200" dirty="0" smtClean="0"/>
            </a:br>
            <a:r>
              <a:rPr lang="en-US" sz="2200" dirty="0" smtClean="0"/>
              <a:t>making PTC the most common </a:t>
            </a:r>
            <a:br>
              <a:rPr lang="en-US" sz="2200" dirty="0" smtClean="0"/>
            </a:br>
            <a:r>
              <a:rPr lang="en-US" sz="2200" dirty="0" smtClean="0"/>
              <a:t>cancer in Korea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2200"/>
              </a:spcAft>
            </a:pPr>
            <a:r>
              <a:rPr lang="en-US" sz="2200" dirty="0" smtClean="0"/>
              <a:t>Annual deaths due to Ca 300-400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2200"/>
              </a:spcAft>
            </a:pPr>
            <a:r>
              <a:rPr lang="en-US" sz="2200" dirty="0" smtClean="0"/>
              <a:t>PTMC increased from 14% in 1995 to 56% in 2005</a:t>
            </a:r>
            <a:endParaRPr lang="en-US" sz="22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21897965"/>
              </p:ext>
            </p:extLst>
          </p:nvPr>
        </p:nvGraphicFramePr>
        <p:xfrm>
          <a:off x="5827607" y="2643226"/>
          <a:ext cx="2674680" cy="2767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4595614" y="3702250"/>
            <a:ext cx="2220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Rate (per 100,000 population)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699887" y="2121409"/>
            <a:ext cx="3127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Thyroid-cancer incidence and related</a:t>
            </a:r>
          </a:p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Mortality in South Korea, 1993-2011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22513" y="3752699"/>
            <a:ext cx="107273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 smtClean="0">
                <a:solidFill>
                  <a:schemeClr val="accent1"/>
                </a:solidFill>
              </a:rPr>
              <a:t>Thyroid-cancer </a:t>
            </a:r>
          </a:p>
          <a:p>
            <a:pPr algn="ctr">
              <a:lnSpc>
                <a:spcPts val="1000"/>
              </a:lnSpc>
            </a:pPr>
            <a:r>
              <a:rPr lang="en-US" sz="1000" dirty="0" smtClean="0">
                <a:solidFill>
                  <a:schemeClr val="accent1"/>
                </a:solidFill>
              </a:rPr>
              <a:t>incidence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3526" y="3935581"/>
            <a:ext cx="1153972" cy="527804"/>
          </a:xfrm>
          <a:prstGeom prst="round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 smtClean="0">
                <a:solidFill>
                  <a:schemeClr val="accent2"/>
                </a:solidFill>
              </a:rPr>
              <a:t>Incidence of papillary thyroid cancer</a:t>
            </a:r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21932" y="4535427"/>
            <a:ext cx="1327294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 smtClean="0">
                <a:solidFill>
                  <a:schemeClr val="accent3"/>
                </a:solidFill>
              </a:rPr>
              <a:t>Thyroid-cancer mortality</a:t>
            </a:r>
            <a:endParaRPr lang="en-US" sz="1000" dirty="0">
              <a:solidFill>
                <a:schemeClr val="accent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6594" y="5332782"/>
            <a:ext cx="494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Year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205543" y="2820050"/>
            <a:ext cx="2148416" cy="2069360"/>
            <a:chOff x="1726387" y="1192378"/>
            <a:chExt cx="6334963" cy="3964838"/>
          </a:xfrm>
        </p:grpSpPr>
        <p:sp>
          <p:nvSpPr>
            <p:cNvPr id="12" name="Freeform 11"/>
            <p:cNvSpPr/>
            <p:nvPr/>
          </p:nvSpPr>
          <p:spPr>
            <a:xfrm>
              <a:off x="1726387" y="5127955"/>
              <a:ext cx="6269127" cy="29261"/>
            </a:xfrm>
            <a:custGeom>
              <a:avLst/>
              <a:gdLst>
                <a:gd name="connsiteX0" fmla="*/ 0 w 6269127"/>
                <a:gd name="connsiteY0" fmla="*/ 29261 h 29261"/>
                <a:gd name="connsiteX1" fmla="*/ 3138221 w 6269127"/>
                <a:gd name="connsiteY1" fmla="*/ 14631 h 29261"/>
                <a:gd name="connsiteX2" fmla="*/ 4579315 w 6269127"/>
                <a:gd name="connsiteY2" fmla="*/ 7315 h 29261"/>
                <a:gd name="connsiteX3" fmla="*/ 6269127 w 6269127"/>
                <a:gd name="connsiteY3" fmla="*/ 0 h 29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9127" h="29261">
                  <a:moveTo>
                    <a:pt x="0" y="29261"/>
                  </a:moveTo>
                  <a:lnTo>
                    <a:pt x="3138221" y="14631"/>
                  </a:lnTo>
                  <a:lnTo>
                    <a:pt x="4579315" y="7315"/>
                  </a:lnTo>
                  <a:lnTo>
                    <a:pt x="6269127" y="0"/>
                  </a:lnTo>
                </a:path>
              </a:pathLst>
            </a:cu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733702" y="1258214"/>
              <a:ext cx="6327648" cy="3781959"/>
            </a:xfrm>
            <a:custGeom>
              <a:avLst/>
              <a:gdLst>
                <a:gd name="connsiteX0" fmla="*/ 0 w 6327648"/>
                <a:gd name="connsiteY0" fmla="*/ 3781959 h 3781959"/>
                <a:gd name="connsiteX1" fmla="*/ 724205 w 6327648"/>
                <a:gd name="connsiteY1" fmla="*/ 3767328 h 3781959"/>
                <a:gd name="connsiteX2" fmla="*/ 1133856 w 6327648"/>
                <a:gd name="connsiteY2" fmla="*/ 3738068 h 3781959"/>
                <a:gd name="connsiteX3" fmla="*/ 1455725 w 6327648"/>
                <a:gd name="connsiteY3" fmla="*/ 3716122 h 3781959"/>
                <a:gd name="connsiteX4" fmla="*/ 1733703 w 6327648"/>
                <a:gd name="connsiteY4" fmla="*/ 3716122 h 3781959"/>
                <a:gd name="connsiteX5" fmla="*/ 2092148 w 6327648"/>
                <a:gd name="connsiteY5" fmla="*/ 3562503 h 3781959"/>
                <a:gd name="connsiteX6" fmla="*/ 2414016 w 6327648"/>
                <a:gd name="connsiteY6" fmla="*/ 3584448 h 3781959"/>
                <a:gd name="connsiteX7" fmla="*/ 2867559 w 6327648"/>
                <a:gd name="connsiteY7" fmla="*/ 3438144 h 3781959"/>
                <a:gd name="connsiteX8" fmla="*/ 3116276 w 6327648"/>
                <a:gd name="connsiteY8" fmla="*/ 3357677 h 3781959"/>
                <a:gd name="connsiteX9" fmla="*/ 3503981 w 6327648"/>
                <a:gd name="connsiteY9" fmla="*/ 3138221 h 3781959"/>
                <a:gd name="connsiteX10" fmla="*/ 3847796 w 6327648"/>
                <a:gd name="connsiteY10" fmla="*/ 2845613 h 3781959"/>
                <a:gd name="connsiteX11" fmla="*/ 4206240 w 6327648"/>
                <a:gd name="connsiteY11" fmla="*/ 2640788 h 3781959"/>
                <a:gd name="connsiteX12" fmla="*/ 4469588 w 6327648"/>
                <a:gd name="connsiteY12" fmla="*/ 2384756 h 3781959"/>
                <a:gd name="connsiteX13" fmla="*/ 4879239 w 6327648"/>
                <a:gd name="connsiteY13" fmla="*/ 1894637 h 3781959"/>
                <a:gd name="connsiteX14" fmla="*/ 5179162 w 6327648"/>
                <a:gd name="connsiteY14" fmla="*/ 1382573 h 3781959"/>
                <a:gd name="connsiteX15" fmla="*/ 5508346 w 6327648"/>
                <a:gd name="connsiteY15" fmla="*/ 907085 h 3781959"/>
                <a:gd name="connsiteX16" fmla="*/ 5530292 w 6327648"/>
                <a:gd name="connsiteY16" fmla="*/ 833933 h 3781959"/>
                <a:gd name="connsiteX17" fmla="*/ 6327648 w 6327648"/>
                <a:gd name="connsiteY17" fmla="*/ 0 h 378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27648" h="3781959">
                  <a:moveTo>
                    <a:pt x="0" y="3781959"/>
                  </a:moveTo>
                  <a:lnTo>
                    <a:pt x="724205" y="3767328"/>
                  </a:lnTo>
                  <a:lnTo>
                    <a:pt x="1133856" y="3738068"/>
                  </a:lnTo>
                  <a:lnTo>
                    <a:pt x="1455725" y="3716122"/>
                  </a:lnTo>
                  <a:lnTo>
                    <a:pt x="1733703" y="3716122"/>
                  </a:lnTo>
                  <a:lnTo>
                    <a:pt x="2092148" y="3562503"/>
                  </a:lnTo>
                  <a:lnTo>
                    <a:pt x="2414016" y="3584448"/>
                  </a:lnTo>
                  <a:lnTo>
                    <a:pt x="2867559" y="3438144"/>
                  </a:lnTo>
                  <a:lnTo>
                    <a:pt x="3116276" y="3357677"/>
                  </a:lnTo>
                  <a:lnTo>
                    <a:pt x="3503981" y="3138221"/>
                  </a:lnTo>
                  <a:lnTo>
                    <a:pt x="3847796" y="2845613"/>
                  </a:lnTo>
                  <a:lnTo>
                    <a:pt x="4206240" y="2640788"/>
                  </a:lnTo>
                  <a:lnTo>
                    <a:pt x="4469588" y="2384756"/>
                  </a:lnTo>
                  <a:lnTo>
                    <a:pt x="4879239" y="1894637"/>
                  </a:lnTo>
                  <a:lnTo>
                    <a:pt x="5179162" y="1382573"/>
                  </a:lnTo>
                  <a:lnTo>
                    <a:pt x="5508346" y="907085"/>
                  </a:lnTo>
                  <a:lnTo>
                    <a:pt x="5530292" y="833933"/>
                  </a:lnTo>
                  <a:lnTo>
                    <a:pt x="6327648" y="0"/>
                  </a:ln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733702" y="1192378"/>
              <a:ext cx="6298388" cy="3745382"/>
            </a:xfrm>
            <a:custGeom>
              <a:avLst/>
              <a:gdLst>
                <a:gd name="connsiteX0" fmla="*/ 0 w 6298388"/>
                <a:gd name="connsiteY0" fmla="*/ 3745382 h 3745382"/>
                <a:gd name="connsiteX1" fmla="*/ 629108 w 6298388"/>
                <a:gd name="connsiteY1" fmla="*/ 3723436 h 3745382"/>
                <a:gd name="connsiteX2" fmla="*/ 1060704 w 6298388"/>
                <a:gd name="connsiteY2" fmla="*/ 3716121 h 3745382"/>
                <a:gd name="connsiteX3" fmla="*/ 1397204 w 6298388"/>
                <a:gd name="connsiteY3" fmla="*/ 3635654 h 3745382"/>
                <a:gd name="connsiteX4" fmla="*/ 1755648 w 6298388"/>
                <a:gd name="connsiteY4" fmla="*/ 3650284 h 3745382"/>
                <a:gd name="connsiteX5" fmla="*/ 2077517 w 6298388"/>
                <a:gd name="connsiteY5" fmla="*/ 3547872 h 3745382"/>
                <a:gd name="connsiteX6" fmla="*/ 2443277 w 6298388"/>
                <a:gd name="connsiteY6" fmla="*/ 3591763 h 3745382"/>
                <a:gd name="connsiteX7" fmla="*/ 2823668 w 6298388"/>
                <a:gd name="connsiteY7" fmla="*/ 3430828 h 3745382"/>
                <a:gd name="connsiteX8" fmla="*/ 3094330 w 6298388"/>
                <a:gd name="connsiteY8" fmla="*/ 3364992 h 3745382"/>
                <a:gd name="connsiteX9" fmla="*/ 3511296 w 6298388"/>
                <a:gd name="connsiteY9" fmla="*/ 3094329 h 3745382"/>
                <a:gd name="connsiteX10" fmla="*/ 3957524 w 6298388"/>
                <a:gd name="connsiteY10" fmla="*/ 2728569 h 3745382"/>
                <a:gd name="connsiteX11" fmla="*/ 4147719 w 6298388"/>
                <a:gd name="connsiteY11" fmla="*/ 2618841 h 3745382"/>
                <a:gd name="connsiteX12" fmla="*/ 4550055 w 6298388"/>
                <a:gd name="connsiteY12" fmla="*/ 2231136 h 3745382"/>
                <a:gd name="connsiteX13" fmla="*/ 5215738 w 6298388"/>
                <a:gd name="connsiteY13" fmla="*/ 1199692 h 3745382"/>
                <a:gd name="connsiteX14" fmla="*/ 5566868 w 6298388"/>
                <a:gd name="connsiteY14" fmla="*/ 731520 h 3745382"/>
                <a:gd name="connsiteX15" fmla="*/ 6298388 w 6298388"/>
                <a:gd name="connsiteY15" fmla="*/ 0 h 374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98388" h="3745382">
                  <a:moveTo>
                    <a:pt x="0" y="3745382"/>
                  </a:moveTo>
                  <a:lnTo>
                    <a:pt x="629108" y="3723436"/>
                  </a:lnTo>
                  <a:lnTo>
                    <a:pt x="1060704" y="3716121"/>
                  </a:lnTo>
                  <a:lnTo>
                    <a:pt x="1397204" y="3635654"/>
                  </a:lnTo>
                  <a:lnTo>
                    <a:pt x="1755648" y="3650284"/>
                  </a:lnTo>
                  <a:lnTo>
                    <a:pt x="2077517" y="3547872"/>
                  </a:lnTo>
                  <a:lnTo>
                    <a:pt x="2443277" y="3591763"/>
                  </a:lnTo>
                  <a:lnTo>
                    <a:pt x="2823668" y="3430828"/>
                  </a:lnTo>
                  <a:lnTo>
                    <a:pt x="3094330" y="3364992"/>
                  </a:lnTo>
                  <a:lnTo>
                    <a:pt x="3511296" y="3094329"/>
                  </a:lnTo>
                  <a:lnTo>
                    <a:pt x="3957524" y="2728569"/>
                  </a:lnTo>
                  <a:lnTo>
                    <a:pt x="4147719" y="2618841"/>
                  </a:lnTo>
                  <a:lnTo>
                    <a:pt x="4550055" y="2231136"/>
                  </a:lnTo>
                  <a:lnTo>
                    <a:pt x="5215738" y="1199692"/>
                  </a:lnTo>
                  <a:lnTo>
                    <a:pt x="5566868" y="731520"/>
                  </a:lnTo>
                  <a:lnTo>
                    <a:pt x="6298388" y="0"/>
                  </a:ln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84248" y="5881915"/>
            <a:ext cx="6510528" cy="457200"/>
          </a:xfrm>
        </p:spPr>
        <p:txBody>
          <a:bodyPr/>
          <a:lstStyle/>
          <a:p>
            <a:r>
              <a:rPr lang="en-US" dirty="0" smtClean="0"/>
              <a:t>NEJM, 2014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66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Incidence rose 3.8% per year, faster than any other malignancy between 1992-2001</a:t>
            </a:r>
          </a:p>
          <a:p>
            <a:r>
              <a:rPr lang="en-US" dirty="0"/>
              <a:t>8th most common cancer in women</a:t>
            </a:r>
          </a:p>
          <a:p>
            <a:r>
              <a:rPr lang="en-US" dirty="0" smtClean="0"/>
              <a:t>65,000 </a:t>
            </a:r>
            <a:r>
              <a:rPr lang="en-US" dirty="0"/>
              <a:t>new cases in </a:t>
            </a:r>
            <a:r>
              <a:rPr lang="en-US" dirty="0" smtClean="0"/>
              <a:t>2015 (52,000 </a:t>
            </a:r>
            <a:r>
              <a:rPr lang="en-US" dirty="0"/>
              <a:t>w)</a:t>
            </a:r>
          </a:p>
          <a:p>
            <a:r>
              <a:rPr lang="en-US" dirty="0" smtClean="0"/>
              <a:t>1,900 </a:t>
            </a:r>
            <a:r>
              <a:rPr lang="en-US" dirty="0"/>
              <a:t>deaths</a:t>
            </a:r>
          </a:p>
          <a:p>
            <a:r>
              <a:rPr lang="en-US" dirty="0"/>
              <a:t>Median age of death 73 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Prevalence ~</a:t>
            </a:r>
            <a:r>
              <a:rPr lang="en-US" dirty="0" smtClean="0"/>
              <a:t>500,000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7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smtClean="0"/>
              <a:t>Case</a:t>
            </a:r>
            <a:endParaRPr lang="en-US" dirty="0"/>
          </a:p>
        </p:txBody>
      </p:sp>
      <p:pic>
        <p:nvPicPr>
          <p:cNvPr id="4" name="Picture 3" descr="CP1079074-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7"/>
          <a:stretch>
            <a:fillRect/>
          </a:stretch>
        </p:blipFill>
        <p:spPr bwMode="auto">
          <a:xfrm>
            <a:off x="655637" y="1554163"/>
            <a:ext cx="2196333" cy="303059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533525" y="4106863"/>
            <a:ext cx="2859507" cy="2265362"/>
            <a:chOff x="1311" y="1776"/>
            <a:chExt cx="2460" cy="1948"/>
          </a:xfrm>
        </p:grpSpPr>
        <p:pic>
          <p:nvPicPr>
            <p:cNvPr id="6" name="Picture 5" descr="CP1317903-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" y="1776"/>
              <a:ext cx="2460" cy="1948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190500" algn="tl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2382" y="2226"/>
              <a:ext cx="1259" cy="1093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8" name="Picture 7" descr="CP1317903-12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966913"/>
            <a:ext cx="2715622" cy="180190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P1317903-12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87726"/>
            <a:ext cx="2717041" cy="179622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470651" y="1561287"/>
            <a:ext cx="2245544" cy="3135392"/>
          </a:xfrm>
          <a:prstGeom prst="roundRect">
            <a:avLst>
              <a:gd name="adj" fmla="val 7688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tIns="0" rIns="45720" bIns="0" anchor="ctr">
            <a:spAutoFit/>
          </a:bodyPr>
          <a:lstStyle/>
          <a:p>
            <a:r>
              <a:rPr lang="en-US" b="1" dirty="0"/>
              <a:t>Papillary Thyroid Cancer (PTC)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Most common endocrine malignancy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80% of new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cases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worldwide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F:M 2:1, mean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age </a:t>
            </a:r>
            <a:r>
              <a:rPr lang="en-US" b="1" dirty="0"/>
              <a:t>at Dx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30-40 </a:t>
            </a:r>
            <a:r>
              <a:rPr lang="en-US" b="1" dirty="0"/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17811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Favoring Surgical Treatment?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7" y="1371600"/>
            <a:ext cx="8339975" cy="4106708"/>
          </a:xfrm>
        </p:spPr>
        <p:txBody>
          <a:bodyPr/>
          <a:lstStyle/>
          <a:p>
            <a:r>
              <a:rPr lang="en-US" sz="2600" dirty="0" smtClean="0"/>
              <a:t>Lobectomy is sufficient unless multiple</a:t>
            </a:r>
            <a:br>
              <a:rPr lang="en-US" sz="2600" dirty="0" smtClean="0"/>
            </a:br>
            <a:r>
              <a:rPr lang="en-US" sz="2600" dirty="0" smtClean="0"/>
              <a:t>bilateral nodules</a:t>
            </a:r>
          </a:p>
          <a:p>
            <a:r>
              <a:rPr lang="en-US" sz="2600" dirty="0" smtClean="0"/>
              <a:t>No CCND necessary</a:t>
            </a:r>
          </a:p>
          <a:p>
            <a:r>
              <a:rPr lang="en-US" sz="2600" dirty="0" smtClean="0"/>
              <a:t>No RAI necessary</a:t>
            </a:r>
          </a:p>
          <a:p>
            <a:r>
              <a:rPr lang="en-US" sz="2600" dirty="0" smtClean="0"/>
              <a:t>No TSH suppression needed</a:t>
            </a:r>
          </a:p>
          <a:p>
            <a:r>
              <a:rPr lang="en-US" sz="2600" dirty="0" smtClean="0"/>
              <a:t>Risk is minimal in experienced centers</a:t>
            </a:r>
          </a:p>
          <a:p>
            <a:pPr lvl="1"/>
            <a:r>
              <a:rPr lang="en-US" sz="2600" dirty="0" smtClean="0"/>
              <a:t>Mortality 0%; VC paralysis &amp;</a:t>
            </a:r>
            <a:br>
              <a:rPr lang="en-US" sz="2600" dirty="0" smtClean="0"/>
            </a:br>
            <a:r>
              <a:rPr lang="en-US" sz="2600" dirty="0" err="1" smtClean="0"/>
              <a:t>hypoparathyroidism</a:t>
            </a:r>
            <a:r>
              <a:rPr lang="en-US" sz="2600" dirty="0" smtClean="0"/>
              <a:t> very low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98601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97730" y="2950633"/>
            <a:ext cx="7624741" cy="3087908"/>
            <a:chOff x="759630" y="2912533"/>
            <a:chExt cx="7624741" cy="3087908"/>
          </a:xfrm>
        </p:grpSpPr>
        <p:sp>
          <p:nvSpPr>
            <p:cNvPr id="13" name="Rounded Rectangle 12"/>
            <p:cNvSpPr/>
            <p:nvPr/>
          </p:nvSpPr>
          <p:spPr>
            <a:xfrm>
              <a:off x="759630" y="2912533"/>
              <a:ext cx="7624741" cy="308790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460" y="3327402"/>
              <a:ext cx="1803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Inappropriate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16200" y="3327402"/>
              <a:ext cx="5706533" cy="2557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9863" indent="-169863">
                <a:lnSpc>
                  <a:spcPct val="90000"/>
                </a:lnSpc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en-US" sz="1600" dirty="0"/>
                <a:t>Evidence of aggressive cytology on FNA (rare)</a:t>
              </a:r>
            </a:p>
            <a:p>
              <a:pPr marL="169863" indent="-169863">
                <a:lnSpc>
                  <a:spcPct val="90000"/>
                </a:lnSpc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en-US" sz="1600" dirty="0" err="1"/>
                <a:t>Subcapsular</a:t>
              </a:r>
              <a:r>
                <a:rPr lang="en-US" sz="1600" dirty="0"/>
                <a:t> locations adjacent to RLN</a:t>
              </a:r>
            </a:p>
            <a:p>
              <a:pPr marL="169863" indent="-169863">
                <a:lnSpc>
                  <a:spcPct val="90000"/>
                </a:lnSpc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en-US" sz="1600" dirty="0"/>
                <a:t>Evidence of </a:t>
              </a:r>
              <a:r>
                <a:rPr lang="en-US" sz="1600" dirty="0" err="1"/>
                <a:t>extrathyroidal</a:t>
              </a:r>
              <a:r>
                <a:rPr lang="en-US" sz="1600" dirty="0"/>
                <a:t> extension</a:t>
              </a:r>
            </a:p>
            <a:p>
              <a:pPr marL="169863" indent="-169863">
                <a:lnSpc>
                  <a:spcPct val="90000"/>
                </a:lnSpc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en-US" sz="1600" dirty="0"/>
                <a:t>Clinical evidence of invasion of RLN or trachea (rare)</a:t>
              </a:r>
            </a:p>
            <a:p>
              <a:pPr marL="169863" indent="-169863">
                <a:lnSpc>
                  <a:spcPct val="90000"/>
                </a:lnSpc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en-US" sz="1600" dirty="0"/>
                <a:t>N1 disease at initial evaluation or identified during follow-up</a:t>
              </a:r>
            </a:p>
            <a:p>
              <a:pPr marL="169863" indent="-169863">
                <a:lnSpc>
                  <a:spcPct val="90000"/>
                </a:lnSpc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en-US" sz="1600" dirty="0"/>
                <a:t>M1 disease (rare)</a:t>
              </a:r>
            </a:p>
            <a:p>
              <a:pPr marL="169863" indent="-169863">
                <a:lnSpc>
                  <a:spcPct val="90000"/>
                </a:lnSpc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en-US" sz="1600" dirty="0"/>
                <a:t>Documented increase in size of </a:t>
              </a:r>
              <a:r>
                <a:rPr lang="en-US" sz="1600" dirty="0">
                  <a:sym typeface="Symbol"/>
                </a:rPr>
                <a:t>3 mm in a confirmed papillary thyroid cancer tumor</a:t>
              </a:r>
              <a:endParaRPr lang="en-US" sz="1600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2" y="198958"/>
            <a:ext cx="6986016" cy="2514600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65074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Observation Is Not Appropriate</a:t>
            </a:r>
            <a:br>
              <a:rPr lang="en-US" dirty="0" smtClean="0"/>
            </a:br>
            <a:r>
              <a:rPr lang="en-US" sz="2800" dirty="0" smtClean="0">
                <a:solidFill>
                  <a:schemeClr val="accent2"/>
                </a:solidFill>
              </a:rPr>
              <a:t>26-Year-Old Woman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Discovered to have a single 8 mm thyroid nodule. FNA confirms PTC. She states that she wants to get pregnant &amp; have children.</a:t>
            </a:r>
          </a:p>
          <a:p>
            <a:pPr marL="514350" indent="-514350">
              <a:spcBef>
                <a:spcPts val="2400"/>
              </a:spcBef>
              <a:buFont typeface="+mj-lt"/>
              <a:buAutoNum type="alphaUcPeriod"/>
            </a:pPr>
            <a:r>
              <a:rPr lang="en-US" dirty="0" smtClean="0"/>
              <a:t>Observation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Surgery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77969" y="3597216"/>
            <a:ext cx="2001329" cy="51758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 for LRPTC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Remnant ablation does not improve (favorable) outcome</a:t>
            </a:r>
          </a:p>
          <a:p>
            <a:r>
              <a:rPr lang="en-US" dirty="0" smtClean="0"/>
              <a:t>Recurrences and deaths are both low</a:t>
            </a:r>
          </a:p>
          <a:p>
            <a:r>
              <a:rPr lang="en-US" dirty="0" smtClean="0"/>
              <a:t>Most recurrences are </a:t>
            </a:r>
            <a:r>
              <a:rPr lang="en-US" dirty="0" err="1" smtClean="0"/>
              <a:t>locoregional</a:t>
            </a:r>
            <a:r>
              <a:rPr lang="en-US" dirty="0" smtClean="0"/>
              <a:t>, readily detected by US and best </a:t>
            </a:r>
            <a:r>
              <a:rPr lang="en-US" dirty="0" err="1" smtClean="0"/>
              <a:t>Rxd</a:t>
            </a:r>
            <a:r>
              <a:rPr lang="en-US" dirty="0" smtClean="0"/>
              <a:t> surgically</a:t>
            </a:r>
          </a:p>
          <a:p>
            <a:r>
              <a:rPr lang="en-US" dirty="0" smtClean="0"/>
              <a:t>RAI is not effective Rx for neck recurrence</a:t>
            </a:r>
          </a:p>
          <a:p>
            <a:r>
              <a:rPr lang="en-US" dirty="0" smtClean="0"/>
              <a:t>Consider alcohol ablation as a good alternative when recurrence is local &amp; 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Accounts for the recent rise in incidence of thyroid cancer</a:t>
            </a:r>
          </a:p>
          <a:p>
            <a:r>
              <a:rPr lang="en-US" dirty="0" smtClean="0"/>
              <a:t>This rise is mostly due to small PTC; median tumor size 7 mm</a:t>
            </a:r>
          </a:p>
          <a:p>
            <a:r>
              <a:rPr lang="en-US" dirty="0" smtClean="0"/>
              <a:t>Caused primarily by widespread, sensitive imaging, but also by more FNAs &amp; more extensive thyroidectomies</a:t>
            </a:r>
          </a:p>
          <a:p>
            <a:r>
              <a:rPr lang="en-US" dirty="0" smtClean="0"/>
              <a:t>Results in </a:t>
            </a:r>
            <a:r>
              <a:rPr lang="en-US" dirty="0" err="1" smtClean="0"/>
              <a:t>overdiagnosis</a:t>
            </a:r>
            <a:r>
              <a:rPr lang="en-US" dirty="0" smtClean="0"/>
              <a:t> and overtreatment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35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1272390" y="3219210"/>
            <a:ext cx="2928800" cy="1058342"/>
          </a:xfrm>
          <a:custGeom>
            <a:avLst/>
            <a:gdLst>
              <a:gd name="connsiteX0" fmla="*/ 0 w 3123590"/>
              <a:gd name="connsiteY0" fmla="*/ 1484986 h 1484986"/>
              <a:gd name="connsiteX1" fmla="*/ 768096 w 3123590"/>
              <a:gd name="connsiteY1" fmla="*/ 658368 h 1484986"/>
              <a:gd name="connsiteX2" fmla="*/ 1558137 w 3123590"/>
              <a:gd name="connsiteY2" fmla="*/ 0 h 1484986"/>
              <a:gd name="connsiteX3" fmla="*/ 3123590 w 3123590"/>
              <a:gd name="connsiteY3" fmla="*/ 160935 h 148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3590" h="1484986">
                <a:moveTo>
                  <a:pt x="0" y="1484986"/>
                </a:moveTo>
                <a:lnTo>
                  <a:pt x="768096" y="658368"/>
                </a:lnTo>
                <a:lnTo>
                  <a:pt x="1558137" y="0"/>
                </a:lnTo>
                <a:lnTo>
                  <a:pt x="3123590" y="160935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265530" y="3213996"/>
            <a:ext cx="2942519" cy="1178252"/>
          </a:xfrm>
          <a:custGeom>
            <a:avLst/>
            <a:gdLst>
              <a:gd name="connsiteX0" fmla="*/ 3123591 w 3138221"/>
              <a:gd name="connsiteY0" fmla="*/ 1141171 h 1653235"/>
              <a:gd name="connsiteX1" fmla="*/ 0 w 3138221"/>
              <a:gd name="connsiteY1" fmla="*/ 1653235 h 1653235"/>
              <a:gd name="connsiteX2" fmla="*/ 3138221 w 3138221"/>
              <a:gd name="connsiteY2" fmla="*/ 0 h 165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8221" h="1653235">
                <a:moveTo>
                  <a:pt x="3123591" y="1141171"/>
                </a:moveTo>
                <a:lnTo>
                  <a:pt x="0" y="1653235"/>
                </a:lnTo>
                <a:lnTo>
                  <a:pt x="3138221" y="0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272390" y="4272338"/>
            <a:ext cx="2935659" cy="338878"/>
          </a:xfrm>
          <a:custGeom>
            <a:avLst/>
            <a:gdLst>
              <a:gd name="connsiteX0" fmla="*/ 0 w 3130905"/>
              <a:gd name="connsiteY0" fmla="*/ 475488 h 475488"/>
              <a:gd name="connsiteX1" fmla="*/ 760780 w 3130905"/>
              <a:gd name="connsiteY1" fmla="*/ 7315 h 475488"/>
              <a:gd name="connsiteX2" fmla="*/ 1587398 w 3130905"/>
              <a:gd name="connsiteY2" fmla="*/ 0 h 475488"/>
              <a:gd name="connsiteX3" fmla="*/ 2333548 w 3130905"/>
              <a:gd name="connsiteY3" fmla="*/ 0 h 475488"/>
              <a:gd name="connsiteX4" fmla="*/ 3130905 w 3130905"/>
              <a:gd name="connsiteY4" fmla="*/ 321869 h 47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905" h="475488">
                <a:moveTo>
                  <a:pt x="0" y="475488"/>
                </a:moveTo>
                <a:lnTo>
                  <a:pt x="760780" y="7315"/>
                </a:lnTo>
                <a:lnTo>
                  <a:pt x="1587398" y="0"/>
                </a:lnTo>
                <a:lnTo>
                  <a:pt x="2333548" y="0"/>
                </a:lnTo>
                <a:lnTo>
                  <a:pt x="3130905" y="321869"/>
                </a:lnTo>
              </a:path>
            </a:pathLst>
          </a:custGeom>
          <a:noFill/>
          <a:ln w="1905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252315" y="4376608"/>
            <a:ext cx="2912470" cy="239821"/>
          </a:xfrm>
          <a:custGeom>
            <a:avLst/>
            <a:gdLst>
              <a:gd name="connsiteX0" fmla="*/ 0 w 3130906"/>
              <a:gd name="connsiteY0" fmla="*/ 336499 h 336499"/>
              <a:gd name="connsiteX1" fmla="*/ 2355494 w 3130906"/>
              <a:gd name="connsiteY1" fmla="*/ 0 h 336499"/>
              <a:gd name="connsiteX2" fmla="*/ 3130906 w 3130906"/>
              <a:gd name="connsiteY2" fmla="*/ 7315 h 33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0906" h="336499">
                <a:moveTo>
                  <a:pt x="0" y="336499"/>
                </a:moveTo>
                <a:lnTo>
                  <a:pt x="2355494" y="0"/>
                </a:lnTo>
                <a:lnTo>
                  <a:pt x="3130906" y="7315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5252315" y="4152427"/>
            <a:ext cx="2926079" cy="823734"/>
            <a:chOff x="5252315" y="4152427"/>
            <a:chExt cx="2926079" cy="823734"/>
          </a:xfrm>
        </p:grpSpPr>
        <p:sp>
          <p:nvSpPr>
            <p:cNvPr id="24" name="Freeform 23"/>
            <p:cNvSpPr/>
            <p:nvPr/>
          </p:nvSpPr>
          <p:spPr>
            <a:xfrm>
              <a:off x="5252315" y="4152427"/>
              <a:ext cx="2919274" cy="119911"/>
            </a:xfrm>
            <a:custGeom>
              <a:avLst/>
              <a:gdLst>
                <a:gd name="connsiteX0" fmla="*/ 0 w 3138221"/>
                <a:gd name="connsiteY0" fmla="*/ 168250 h 168250"/>
                <a:gd name="connsiteX1" fmla="*/ 2333549 w 3138221"/>
                <a:gd name="connsiteY1" fmla="*/ 0 h 168250"/>
                <a:gd name="connsiteX2" fmla="*/ 3138221 w 3138221"/>
                <a:gd name="connsiteY2" fmla="*/ 0 h 16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38221" h="168250">
                  <a:moveTo>
                    <a:pt x="0" y="168250"/>
                  </a:moveTo>
                  <a:lnTo>
                    <a:pt x="2333549" y="0"/>
                  </a:lnTo>
                  <a:lnTo>
                    <a:pt x="3138221" y="0"/>
                  </a:lnTo>
                </a:path>
              </a:pathLst>
            </a:custGeom>
            <a:noFill/>
            <a:ln w="19050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5252315" y="4616429"/>
              <a:ext cx="2898859" cy="114697"/>
            </a:xfrm>
            <a:custGeom>
              <a:avLst/>
              <a:gdLst>
                <a:gd name="connsiteX0" fmla="*/ 3116275 w 3116275"/>
                <a:gd name="connsiteY0" fmla="*/ 160934 h 160934"/>
                <a:gd name="connsiteX1" fmla="*/ 2362810 w 3116275"/>
                <a:gd name="connsiteY1" fmla="*/ 0 h 160934"/>
                <a:gd name="connsiteX2" fmla="*/ 1653235 w 3116275"/>
                <a:gd name="connsiteY2" fmla="*/ 153619 h 160934"/>
                <a:gd name="connsiteX3" fmla="*/ 709574 w 3116275"/>
                <a:gd name="connsiteY3" fmla="*/ 153619 h 160934"/>
                <a:gd name="connsiteX4" fmla="*/ 0 w 3116275"/>
                <a:gd name="connsiteY4" fmla="*/ 0 h 16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6275" h="160934">
                  <a:moveTo>
                    <a:pt x="3116275" y="160934"/>
                  </a:moveTo>
                  <a:lnTo>
                    <a:pt x="2362810" y="0"/>
                  </a:lnTo>
                  <a:lnTo>
                    <a:pt x="1653235" y="153619"/>
                  </a:lnTo>
                  <a:lnTo>
                    <a:pt x="709574" y="15361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265924" y="4606002"/>
              <a:ext cx="2912470" cy="130338"/>
            </a:xfrm>
            <a:custGeom>
              <a:avLst/>
              <a:gdLst>
                <a:gd name="connsiteX0" fmla="*/ 0 w 3130906"/>
                <a:gd name="connsiteY0" fmla="*/ 175564 h 182880"/>
                <a:gd name="connsiteX1" fmla="*/ 2348180 w 3130906"/>
                <a:gd name="connsiteY1" fmla="*/ 182880 h 182880"/>
                <a:gd name="connsiteX2" fmla="*/ 3130906 w 3130906"/>
                <a:gd name="connsiteY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30906" h="182880">
                  <a:moveTo>
                    <a:pt x="0" y="175564"/>
                  </a:moveTo>
                  <a:lnTo>
                    <a:pt x="2348180" y="182880"/>
                  </a:lnTo>
                  <a:lnTo>
                    <a:pt x="3130906" y="0"/>
                  </a:lnTo>
                </a:path>
              </a:pathLst>
            </a:custGeom>
            <a:noFill/>
            <a:ln w="19050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265924" y="4851037"/>
              <a:ext cx="2885250" cy="125124"/>
            </a:xfrm>
            <a:custGeom>
              <a:avLst/>
              <a:gdLst>
                <a:gd name="connsiteX0" fmla="*/ 0 w 3101645"/>
                <a:gd name="connsiteY0" fmla="*/ 175565 h 175565"/>
                <a:gd name="connsiteX1" fmla="*/ 833933 w 3101645"/>
                <a:gd name="connsiteY1" fmla="*/ 168250 h 175565"/>
                <a:gd name="connsiteX2" fmla="*/ 3101645 w 3101645"/>
                <a:gd name="connsiteY2" fmla="*/ 0 h 17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1645" h="175565">
                  <a:moveTo>
                    <a:pt x="0" y="175565"/>
                  </a:moveTo>
                  <a:lnTo>
                    <a:pt x="833933" y="168250"/>
                  </a:lnTo>
                  <a:lnTo>
                    <a:pt x="3101645" y="0"/>
                  </a:lnTo>
                </a:path>
              </a:pathLst>
            </a:custGeom>
            <a:noFill/>
            <a:ln w="19050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Papillary Thyroid </a:t>
            </a:r>
            <a:r>
              <a:rPr lang="en-US" dirty="0" err="1" smtClean="0"/>
              <a:t>Microcarcinoma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Might Progress During Pregnancy</a:t>
            </a:r>
            <a:endParaRPr lang="en-US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36770643"/>
              </p:ext>
            </p:extLst>
          </p:nvPr>
        </p:nvGraphicFramePr>
        <p:xfrm>
          <a:off x="838200" y="2830513"/>
          <a:ext cx="3481388" cy="2849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Shindo</a:t>
            </a:r>
            <a:r>
              <a:rPr lang="en-US" dirty="0" smtClean="0"/>
              <a:t> et al: Thyroid, 2014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1360627"/>
            <a:ext cx="9144000" cy="58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Hisakazu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Shindo</a:t>
            </a:r>
            <a:r>
              <a:rPr lang="en-US" sz="1400" baseline="3000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Nobuyuki Amino</a:t>
            </a:r>
            <a:r>
              <a:rPr lang="en-US" sz="1400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Yasuhiro Ito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Minoru Kihara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pPr algn="ctr">
              <a:lnSpc>
                <a:spcPts val="2000"/>
              </a:lnSpc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Kaoru Kobayashi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Akihiro Miya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Mitsuyoshi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Hirokawa</a:t>
            </a:r>
            <a:r>
              <a:rPr lang="en-US" sz="1400" baseline="30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and Akira Miyauchi</a:t>
            </a:r>
            <a:r>
              <a:rPr lang="en-US" sz="1400" baseline="3000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91997" y="3996732"/>
            <a:ext cx="2348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Tumor size (mm)</a:t>
            </a:r>
            <a:endParaRPr lang="en-US" sz="1600" dirty="0"/>
          </a:p>
        </p:txBody>
      </p:sp>
      <p:graphicFrame>
        <p:nvGraphicFramePr>
          <p:cNvPr id="17" name="Content Placeholder 12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7590491"/>
              </p:ext>
            </p:extLst>
          </p:nvPr>
        </p:nvGraphicFramePr>
        <p:xfrm>
          <a:off x="4824413" y="2830513"/>
          <a:ext cx="3481387" cy="2849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 Placeholder 7"/>
          <p:cNvSpPr>
            <a:spLocks noGrp="1"/>
          </p:cNvSpPr>
          <p:nvPr>
            <p:ph type="body" idx="1"/>
          </p:nvPr>
        </p:nvSpPr>
        <p:spPr>
          <a:xfrm>
            <a:off x="1265530" y="2176447"/>
            <a:ext cx="2942519" cy="804672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3200" b="1" dirty="0" smtClean="0"/>
              <a:t>4</a:t>
            </a:r>
          </a:p>
          <a:p>
            <a:pPr algn="ctr">
              <a:spcBef>
                <a:spcPts val="0"/>
              </a:spcBef>
            </a:pPr>
            <a:r>
              <a:rPr lang="en-US" dirty="0" smtClean="0"/>
              <a:t>Increased in Size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5252315" y="2176447"/>
            <a:ext cx="2926079" cy="804672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3200" b="1" dirty="0" smtClean="0"/>
              <a:t>5</a:t>
            </a:r>
            <a:endParaRPr lang="en-US" sz="3200" b="1" dirty="0"/>
          </a:p>
          <a:p>
            <a:pPr algn="ctr">
              <a:spcBef>
                <a:spcPts val="0"/>
              </a:spcBef>
            </a:pPr>
            <a:r>
              <a:rPr lang="en-US" dirty="0" smtClean="0"/>
              <a:t>Remained Stable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BRAFV600E Mutation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Oncogenic protein, a member of the RAF family of protein kinases</a:t>
            </a:r>
          </a:p>
          <a:p>
            <a:r>
              <a:rPr lang="en-US" dirty="0" smtClean="0"/>
              <a:t>Found in 30-90% of PTC</a:t>
            </a:r>
          </a:p>
          <a:p>
            <a:r>
              <a:rPr lang="en-US" dirty="0" smtClean="0"/>
              <a:t>Reported in 60% of classic PTC; 77% of tall cell variant PTC</a:t>
            </a:r>
          </a:p>
          <a:p>
            <a:r>
              <a:rPr lang="en-US" dirty="0" smtClean="0"/>
              <a:t>Correlated with more aggressive disease, ETE, recurrence and higher nodal metastasis</a:t>
            </a:r>
          </a:p>
          <a:p>
            <a:r>
              <a:rPr lang="en-US" i="1" dirty="0" smtClean="0"/>
              <a:t>Not</a:t>
            </a:r>
            <a:r>
              <a:rPr lang="en-US" dirty="0" smtClean="0"/>
              <a:t> an independent risk for mortality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20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60400" y="3006195"/>
            <a:ext cx="7823200" cy="3039003"/>
          </a:xfrm>
        </p:spPr>
        <p:txBody>
          <a:bodyPr/>
          <a:lstStyle/>
          <a:p>
            <a:pPr>
              <a:spcBef>
                <a:spcPts val="2000"/>
              </a:spcBef>
            </a:pPr>
            <a:r>
              <a:rPr lang="en-US" sz="2000" dirty="0" smtClean="0"/>
              <a:t>4 published studies; meta-analysis on 2,247 patients</a:t>
            </a:r>
          </a:p>
          <a:p>
            <a:pPr>
              <a:spcBef>
                <a:spcPts val="2000"/>
              </a:spcBef>
            </a:pPr>
            <a:r>
              <a:rPr lang="en-US" sz="2000" dirty="0" smtClean="0"/>
              <a:t>PTMC recurrence of death </a:t>
            </a:r>
            <a:r>
              <a:rPr lang="en-US" sz="2000" dirty="0" smtClean="0">
                <a:sym typeface="Symbol"/>
              </a:rPr>
              <a:t> with male sex, regional or distal </a:t>
            </a:r>
            <a:r>
              <a:rPr lang="en-US" sz="2000" dirty="0" err="1" smtClean="0">
                <a:sym typeface="Symbol"/>
              </a:rPr>
              <a:t>mets</a:t>
            </a:r>
            <a:r>
              <a:rPr lang="en-US" sz="2000" dirty="0" smtClean="0">
                <a:sym typeface="Symbol"/>
              </a:rPr>
              <a:t>, </a:t>
            </a:r>
            <a:r>
              <a:rPr lang="en-US" sz="2000" dirty="0" err="1" smtClean="0">
                <a:sym typeface="Symbol"/>
              </a:rPr>
              <a:t>multifocality</a:t>
            </a:r>
            <a:r>
              <a:rPr lang="en-US" sz="2000" dirty="0" smtClean="0">
                <a:sym typeface="Symbol"/>
              </a:rPr>
              <a:t>, ETE, vascular invasion or incomplete resection</a:t>
            </a:r>
          </a:p>
          <a:p>
            <a:pPr>
              <a:spcBef>
                <a:spcPts val="2000"/>
              </a:spcBef>
            </a:pPr>
            <a:r>
              <a:rPr lang="en-US" sz="2000" dirty="0" smtClean="0">
                <a:sym typeface="Symbol"/>
              </a:rPr>
              <a:t>BRAF correlates with recurrence of PTMC and can be used to identify and treat high-risk patients</a:t>
            </a:r>
          </a:p>
          <a:p>
            <a:pPr>
              <a:spcBef>
                <a:spcPts val="2000"/>
              </a:spcBef>
            </a:pPr>
            <a:r>
              <a:rPr lang="en-US" sz="2000" dirty="0" smtClean="0">
                <a:sym typeface="Symbol"/>
              </a:rPr>
              <a:t>BRAF mutation helps with risk stratification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51467"/>
            <a:ext cx="6629400" cy="2711196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84372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131</a:t>
            </a:r>
            <a:r>
              <a:rPr lang="en-US" dirty="0" smtClean="0"/>
              <a:t>I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8" y="1371600"/>
            <a:ext cx="5156895" cy="4800600"/>
          </a:xfrm>
        </p:spPr>
        <p:txBody>
          <a:bodyPr/>
          <a:lstStyle/>
          <a:p>
            <a:r>
              <a:rPr lang="en-US" dirty="0" smtClean="0"/>
              <a:t>Used for recurrent or metastatic disease when functioning </a:t>
            </a:r>
            <a:r>
              <a:rPr lang="en-US" dirty="0" err="1" smtClean="0"/>
              <a:t>mets</a:t>
            </a:r>
            <a:r>
              <a:rPr lang="en-US" dirty="0" smtClean="0"/>
              <a:t> present</a:t>
            </a:r>
          </a:p>
          <a:p>
            <a:r>
              <a:rPr lang="en-US" dirty="0" smtClean="0"/>
              <a:t>Sometimes used for </a:t>
            </a:r>
            <a:r>
              <a:rPr lang="en-US" dirty="0" err="1" smtClean="0"/>
              <a:t>Tg</a:t>
            </a:r>
            <a:r>
              <a:rPr lang="en-US" dirty="0" smtClean="0"/>
              <a:t> </a:t>
            </a:r>
            <a:r>
              <a:rPr lang="en-US" dirty="0" err="1" smtClean="0"/>
              <a:t>pos</a:t>
            </a:r>
            <a:r>
              <a:rPr lang="en-US" dirty="0" smtClean="0"/>
              <a:t>/scan </a:t>
            </a:r>
            <a:r>
              <a:rPr lang="en-US" dirty="0" err="1" smtClean="0"/>
              <a:t>neg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endParaRPr lang="en-US" dirty="0" smtClean="0"/>
          </a:p>
          <a:p>
            <a:r>
              <a:rPr lang="en-US" dirty="0" smtClean="0"/>
              <a:t>Usual dose 150-200 </a:t>
            </a:r>
            <a:r>
              <a:rPr lang="en-US" dirty="0" err="1" smtClean="0"/>
              <a:t>mCi</a:t>
            </a:r>
            <a:r>
              <a:rPr lang="en-US" dirty="0" smtClean="0"/>
              <a:t> administered at 6-12 month intervals</a:t>
            </a:r>
          </a:p>
          <a:p>
            <a:r>
              <a:rPr lang="en-US" dirty="0" smtClean="0"/>
              <a:t>Some centers use dosimetry for Rx</a:t>
            </a:r>
            <a:endParaRPr lang="en-US" dirty="0"/>
          </a:p>
        </p:txBody>
      </p:sp>
      <p:pic>
        <p:nvPicPr>
          <p:cNvPr id="4" name="Picture 3" descr="CP1142518-53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39" y="1598508"/>
            <a:ext cx="2100960" cy="2248658"/>
          </a:xfrm>
          <a:prstGeom prst="rect">
            <a:avLst/>
          </a:prstGeom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190500" algn="ctr" rotWithShape="0">
              <a:srgbClr val="80808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P1142518-5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40" y="3945329"/>
            <a:ext cx="2100960" cy="2081961"/>
          </a:xfrm>
          <a:prstGeom prst="rect">
            <a:avLst/>
          </a:prstGeom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190500" algn="ctr" rotWithShape="0">
              <a:srgbClr val="80808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2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Risk DTC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PTC with the following</a:t>
            </a:r>
          </a:p>
          <a:p>
            <a:pPr lvl="1"/>
            <a:r>
              <a:rPr lang="en-US" dirty="0" smtClean="0"/>
              <a:t>No local or distant </a:t>
            </a:r>
            <a:r>
              <a:rPr lang="en-US" dirty="0" err="1" smtClean="0"/>
              <a:t>mets</a:t>
            </a:r>
            <a:endParaRPr lang="en-US" dirty="0" smtClean="0"/>
          </a:p>
          <a:p>
            <a:pPr lvl="1"/>
            <a:r>
              <a:rPr lang="en-US" dirty="0" smtClean="0"/>
              <a:t>Total tumor resection</a:t>
            </a:r>
          </a:p>
          <a:p>
            <a:pPr lvl="1"/>
            <a:r>
              <a:rPr lang="en-US" dirty="0" smtClean="0"/>
              <a:t>No tumor invasion of tissues or vessels</a:t>
            </a:r>
          </a:p>
          <a:p>
            <a:pPr lvl="1"/>
            <a:r>
              <a:rPr lang="en-US" dirty="0" smtClean="0"/>
              <a:t>Clinical N0 or &lt;5 </a:t>
            </a:r>
            <a:r>
              <a:rPr lang="en-US" dirty="0" err="1" smtClean="0"/>
              <a:t>micromets</a:t>
            </a:r>
            <a:r>
              <a:rPr lang="en-US" dirty="0" smtClean="0"/>
              <a:t> (&lt;0.2 cm)</a:t>
            </a:r>
          </a:p>
          <a:p>
            <a:r>
              <a:rPr lang="en-US" dirty="0" smtClean="0"/>
              <a:t>EFVPTC</a:t>
            </a:r>
          </a:p>
          <a:p>
            <a:r>
              <a:rPr lang="en-US" dirty="0"/>
              <a:t>F</a:t>
            </a:r>
            <a:r>
              <a:rPr lang="en-US" dirty="0" smtClean="0"/>
              <a:t>TC with CI only</a:t>
            </a:r>
          </a:p>
          <a:p>
            <a:r>
              <a:rPr lang="en-US" dirty="0" smtClean="0"/>
              <a:t>PTMC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90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131</a:t>
            </a:r>
            <a:r>
              <a:rPr lang="en-US" dirty="0" smtClean="0"/>
              <a:t>I FAQs</a:t>
            </a:r>
            <a:endParaRPr lang="en-US" baseline="30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1111544"/>
              </p:ext>
            </p:extLst>
          </p:nvPr>
        </p:nvGraphicFramePr>
        <p:xfrm>
          <a:off x="658813" y="1532021"/>
          <a:ext cx="7826376" cy="3329796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3913188"/>
                <a:gridCol w="3913188"/>
              </a:tblGrid>
              <a:tr h="556236">
                <a:tc>
                  <a:txBody>
                    <a:bodyPr/>
                    <a:lstStyle/>
                    <a:p>
                      <a:r>
                        <a:rPr lang="en-US" dirty="0" smtClean="0"/>
                        <a:t>Safe dose at one time?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≤200</a:t>
                      </a:r>
                      <a:r>
                        <a:rPr lang="en-US" baseline="0" smtClean="0"/>
                        <a:t> mCi</a:t>
                      </a:r>
                      <a:endParaRPr lang="en-US" b="0" dirty="0"/>
                    </a:p>
                  </a:txBody>
                  <a:tcPr anchor="ctr"/>
                </a:tc>
              </a:tr>
              <a:tr h="556236">
                <a:tc>
                  <a:txBody>
                    <a:bodyPr/>
                    <a:lstStyle/>
                    <a:p>
                      <a:r>
                        <a:rPr lang="en-US" dirty="0" smtClean="0"/>
                        <a:t>Total lifetime dose?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~600 </a:t>
                      </a:r>
                      <a:r>
                        <a:rPr lang="en-US" dirty="0" err="1" smtClean="0"/>
                        <a:t>mCi</a:t>
                      </a:r>
                      <a:endParaRPr lang="en-US" dirty="0"/>
                    </a:p>
                  </a:txBody>
                  <a:tcPr anchor="ctr"/>
                </a:tc>
              </a:tr>
              <a:tr h="548616">
                <a:tc>
                  <a:txBody>
                    <a:bodyPr/>
                    <a:lstStyle/>
                    <a:p>
                      <a:r>
                        <a:rPr lang="en-US" dirty="0" smtClean="0"/>
                        <a:t>Side effects?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Dose dependent</a:t>
                      </a:r>
                      <a:endParaRPr lang="en-US" dirty="0"/>
                    </a:p>
                  </a:txBody>
                  <a:tcPr anchor="ctr"/>
                </a:tc>
              </a:tr>
              <a:tr h="556236">
                <a:tc>
                  <a:txBody>
                    <a:bodyPr/>
                    <a:lstStyle/>
                    <a:p>
                      <a:r>
                        <a:rPr lang="en-US" dirty="0" smtClean="0"/>
                        <a:t>Secondary primary malignancies?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Rare</a:t>
                      </a:r>
                      <a:endParaRPr lang="en-US" dirty="0"/>
                    </a:p>
                  </a:txBody>
                  <a:tcPr anchor="ctr"/>
                </a:tc>
              </a:tr>
              <a:tr h="556236">
                <a:tc>
                  <a:txBody>
                    <a:bodyPr/>
                    <a:lstStyle/>
                    <a:p>
                      <a:r>
                        <a:rPr lang="en-US" dirty="0" smtClean="0"/>
                        <a:t>Next pregnancy?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6-9 mo</a:t>
                      </a:r>
                      <a:endParaRPr lang="en-US" dirty="0"/>
                    </a:p>
                  </a:txBody>
                  <a:tcPr anchor="ctr"/>
                </a:tc>
              </a:tr>
              <a:tr h="556236">
                <a:tc>
                  <a:txBody>
                    <a:bodyPr/>
                    <a:lstStyle/>
                    <a:p>
                      <a:r>
                        <a:rPr lang="en-US" dirty="0" smtClean="0"/>
                        <a:t>Subsequent pregnancies?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50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dirty="0"/>
              <a:t>Google and the Google logo are registered trademarks of Google Inc., used with permission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9" y="610297"/>
            <a:ext cx="7752027" cy="52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89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07453" y="1371600"/>
            <a:ext cx="7529095" cy="2743200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Risk Stratification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282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Treatment of Thyroid Cancer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71812" y="1571143"/>
            <a:ext cx="2193999" cy="69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296" tIns="41148" rIns="82296" bIns="4114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Total</a:t>
            </a:r>
            <a:br>
              <a:rPr kumimoji="0" 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thyroidectomy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371" y="2702418"/>
            <a:ext cx="1293110" cy="69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296" tIns="41148" rIns="82296" bIns="4114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RAI</a:t>
            </a:r>
            <a:br>
              <a:rPr kumimoji="0" lang="en-US" sz="2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ablation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81516" y="3972694"/>
            <a:ext cx="1948739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296" tIns="41148" rIns="82296" bIns="4114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TSH</a:t>
            </a:r>
          </a:p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Suppression</a:t>
            </a:r>
            <a:br>
              <a:rPr kumimoji="0" 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therapy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257260" y="5135165"/>
            <a:ext cx="1424557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296" tIns="41148" rIns="82296" bIns="4114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Follow</a:t>
            </a:r>
          </a:p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US exam</a:t>
            </a:r>
            <a:br>
              <a:rPr kumimoji="0" 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Tg assay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 rot="-3109823">
            <a:off x="5857369" y="4663335"/>
            <a:ext cx="323850" cy="887413"/>
          </a:xfrm>
          <a:prstGeom prst="downArrow">
            <a:avLst>
              <a:gd name="adj1" fmla="val 49806"/>
              <a:gd name="adj2" fmla="val 8648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 rot="-3109823">
            <a:off x="4198874" y="3294305"/>
            <a:ext cx="322262" cy="887412"/>
          </a:xfrm>
          <a:prstGeom prst="downArrow">
            <a:avLst>
              <a:gd name="adj1" fmla="val 49806"/>
              <a:gd name="adj2" fmla="val 8690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3109823">
            <a:off x="2770237" y="2194689"/>
            <a:ext cx="322263" cy="887412"/>
          </a:xfrm>
          <a:prstGeom prst="downArrow">
            <a:avLst>
              <a:gd name="adj1" fmla="val 49806"/>
              <a:gd name="adj2" fmla="val 8690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0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Risk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AJCC/UICC </a:t>
            </a:r>
            <a:r>
              <a:rPr lang="en-US" dirty="0" smtClean="0">
                <a:solidFill>
                  <a:schemeClr val="accent2"/>
                </a:solidFill>
              </a:rPr>
              <a:t>staging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 </a:t>
            </a:r>
            <a:r>
              <a:rPr lang="en-US" dirty="0" smtClean="0"/>
              <a:t>predicts disease mortality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ATA </a:t>
            </a:r>
            <a:r>
              <a:rPr lang="en-US" dirty="0" smtClean="0">
                <a:solidFill>
                  <a:schemeClr val="accent2"/>
                </a:solidFill>
              </a:rPr>
              <a:t>initial</a:t>
            </a:r>
            <a:r>
              <a:rPr lang="en-US" dirty="0" smtClean="0"/>
              <a:t> risk stratification </a:t>
            </a:r>
            <a:r>
              <a:rPr lang="en-US" dirty="0">
                <a:sym typeface="Symbol"/>
              </a:rPr>
              <a:t> </a:t>
            </a:r>
            <a:r>
              <a:rPr lang="en-US" dirty="0" smtClean="0"/>
              <a:t>predicts recurrence </a:t>
            </a:r>
            <a:r>
              <a:rPr lang="en-US" dirty="0"/>
              <a:t>&amp;</a:t>
            </a:r>
            <a:r>
              <a:rPr lang="en-US" dirty="0" smtClean="0"/>
              <a:t> persistence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ATA </a:t>
            </a:r>
            <a:r>
              <a:rPr lang="en-US" dirty="0" smtClean="0">
                <a:solidFill>
                  <a:schemeClr val="accent2"/>
                </a:solidFill>
              </a:rPr>
              <a:t>response</a:t>
            </a:r>
            <a:r>
              <a:rPr lang="en-US" dirty="0" smtClean="0"/>
              <a:t> to Rx </a:t>
            </a:r>
            <a:r>
              <a:rPr lang="en-US" dirty="0">
                <a:sym typeface="Symbol"/>
              </a:rPr>
              <a:t> </a:t>
            </a:r>
            <a:r>
              <a:rPr lang="en-US" dirty="0" smtClean="0"/>
              <a:t>risk changes over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319492,Picture 4,260,Slide5"/>
  <p:tag name="PPTXSS_SETTINGS" val="0,10,10,150,50,3,True,True"/>
</p:tagLst>
</file>

<file path=ppt/theme/theme1.xml><?xml version="1.0" encoding="utf-8"?>
<a:theme xmlns:a="http://schemas.openxmlformats.org/drawingml/2006/main" name="Zero-PlainWhite">
  <a:themeElements>
    <a:clrScheme name="Custom 4">
      <a:dk1>
        <a:sysClr val="windowText" lastClr="000000"/>
      </a:dk1>
      <a:lt1>
        <a:sysClr val="window" lastClr="FFFFFF"/>
      </a:lt1>
      <a:dk2>
        <a:srgbClr val="0046AD"/>
      </a:dk2>
      <a:lt2>
        <a:srgbClr val="BDD7FF"/>
      </a:lt2>
      <a:accent1>
        <a:srgbClr val="0046AD"/>
      </a:accent1>
      <a:accent2>
        <a:srgbClr val="FF5A76"/>
      </a:accent2>
      <a:accent3>
        <a:srgbClr val="15A8E5"/>
      </a:accent3>
      <a:accent4>
        <a:srgbClr val="3F9800"/>
      </a:accent4>
      <a:accent5>
        <a:srgbClr val="9F58FE"/>
      </a:accent5>
      <a:accent6>
        <a:srgbClr val="B44D00"/>
      </a:accent6>
      <a:hlink>
        <a:srgbClr val="006699"/>
      </a:hlink>
      <a:folHlink>
        <a:srgbClr val="969696"/>
      </a:folHlink>
    </a:clrScheme>
    <a:fontScheme name="mc-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c-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Zero-PlainWhite</Template>
  <TotalTime>541</TotalTime>
  <Words>2055</Words>
  <Application>Microsoft Office PowerPoint</Application>
  <PresentationFormat>On-screen Show (4:3)</PresentationFormat>
  <Paragraphs>461</Paragraphs>
  <Slides>66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Zero-PlainWhite</vt:lpstr>
      <vt:lpstr>New Concepts in Thyroid Cancer Management</vt:lpstr>
      <vt:lpstr>Disclosure and Thanks </vt:lpstr>
      <vt:lpstr>Objectives</vt:lpstr>
      <vt:lpstr>PowerPoint Presentation</vt:lpstr>
      <vt:lpstr>PowerPoint Presentation</vt:lpstr>
      <vt:lpstr>PTC</vt:lpstr>
      <vt:lpstr>PowerPoint Presentation</vt:lpstr>
      <vt:lpstr>Standard Treatment of Thyroid Cancer</vt:lpstr>
      <vt:lpstr>Dynamic Risk Classification</vt:lpstr>
      <vt:lpstr>Initial Risk Analysis</vt:lpstr>
      <vt:lpstr>Histologic Variants of PTC</vt:lpstr>
      <vt:lpstr>Initial Risk Analysis</vt:lpstr>
      <vt:lpstr>Response to Rx Risk Analysis During Follow-Up</vt:lpstr>
      <vt:lpstr>PowerPoint Presentation</vt:lpstr>
      <vt:lpstr>Papillary Thyroid Microcarcinoma (PTMC)</vt:lpstr>
      <vt:lpstr>22-Year-Old Woman</vt:lpstr>
      <vt:lpstr>PTMC 22-Year-Old Woman</vt:lpstr>
      <vt:lpstr>PTMC</vt:lpstr>
      <vt:lpstr>PTMC Mayo Experience*</vt:lpstr>
      <vt:lpstr>PTMC Summary</vt:lpstr>
      <vt:lpstr>PowerPoint Presentation</vt:lpstr>
      <vt:lpstr>36-Year-Old Woman</vt:lpstr>
      <vt:lpstr>Thyroidectomy</vt:lpstr>
      <vt:lpstr>When Less is More (kamtar behtareh)</vt:lpstr>
      <vt:lpstr>Lymph Node Metastasis in PTC</vt:lpstr>
      <vt:lpstr>pCLND</vt:lpstr>
      <vt:lpstr>Central Compartment Neck Dissection</vt:lpstr>
      <vt:lpstr>When Less Isn’t More (kamtar bad tareh)</vt:lpstr>
      <vt:lpstr>PowerPoint Presentation</vt:lpstr>
      <vt:lpstr>65-Year-Old Man</vt:lpstr>
      <vt:lpstr>Surgery</vt:lpstr>
      <vt:lpstr>Management Options for Small Thyroid Nodules Suspicious for PTC</vt:lpstr>
      <vt:lpstr>Active Surveillance (Deferred Intervention)</vt:lpstr>
      <vt:lpstr>PowerPoint Presentation</vt:lpstr>
      <vt:lpstr>PowerPoint Presentation</vt:lpstr>
      <vt:lpstr>Surgery vs Surveillance</vt:lpstr>
      <vt:lpstr>PowerPoint Presentation</vt:lpstr>
      <vt:lpstr>56-Year-Old Man</vt:lpstr>
      <vt:lpstr>RAI Use in Thyroid Cancer</vt:lpstr>
      <vt:lpstr>RRA Lack of Influence on Recurrence or Mortality in LRPTC</vt:lpstr>
      <vt:lpstr>How to Achieve Ablation THW vs rhTSH</vt:lpstr>
      <vt:lpstr>RAR</vt:lpstr>
      <vt:lpstr>Follow-Up for Low &amp; Intermediate Risk PTC</vt:lpstr>
      <vt:lpstr>PowerPoint Presentation</vt:lpstr>
      <vt:lpstr>50-Year-Old Man</vt:lpstr>
      <vt:lpstr>PowerPoint Presentation</vt:lpstr>
      <vt:lpstr>Study Conclusions</vt:lpstr>
      <vt:lpstr>FVPTC</vt:lpstr>
      <vt:lpstr>Oncogenes in Thyroid Cancer</vt:lpstr>
      <vt:lpstr>Diagnostic Criteria for NIFTP</vt:lpstr>
      <vt:lpstr>Conclusions</vt:lpstr>
      <vt:lpstr>Thank you</vt:lpstr>
      <vt:lpstr>Korean Story</vt:lpstr>
      <vt:lpstr>U.S. Story</vt:lpstr>
      <vt:lpstr>Typical Case</vt:lpstr>
      <vt:lpstr>Why Favoring Surgical Treatment?</vt:lpstr>
      <vt:lpstr>PowerPoint Presentation</vt:lpstr>
      <vt:lpstr>When Observation Is Not Appropriate 26-Year-Old Woman</vt:lpstr>
      <vt:lpstr>RAI for LRPTC</vt:lpstr>
      <vt:lpstr>Papillary Thyroid Microcarcinoma Might Progress During Pregnancy</vt:lpstr>
      <vt:lpstr>BRAFV600E Mutation</vt:lpstr>
      <vt:lpstr>PowerPoint Presentation</vt:lpstr>
      <vt:lpstr>131I Therapy</vt:lpstr>
      <vt:lpstr>Low Risk DTC</vt:lpstr>
      <vt:lpstr>131I FAQs</vt:lpstr>
      <vt:lpstr>PowerPoint Presentation</vt:lpstr>
    </vt:vector>
  </TitlesOfParts>
  <Company>Mayo Clinic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 Presentation Subtitle Here</dc:title>
  <dc:creator>Michelle W Andersen</dc:creator>
  <dc:description>v2.16</dc:description>
  <cp:lastModifiedBy>Hossein  Gharib</cp:lastModifiedBy>
  <cp:revision>65</cp:revision>
  <dcterms:created xsi:type="dcterms:W3CDTF">2016-06-20T20:59:36Z</dcterms:created>
  <dcterms:modified xsi:type="dcterms:W3CDTF">2017-04-23T12:04:57Z</dcterms:modified>
</cp:coreProperties>
</file>