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90" r:id="rId2"/>
    <p:sldId id="256" r:id="rId3"/>
    <p:sldId id="257" r:id="rId4"/>
    <p:sldId id="258" r:id="rId5"/>
    <p:sldId id="285" r:id="rId6"/>
    <p:sldId id="286" r:id="rId7"/>
    <p:sldId id="324" r:id="rId8"/>
    <p:sldId id="296" r:id="rId9"/>
    <p:sldId id="298" r:id="rId10"/>
    <p:sldId id="338" r:id="rId11"/>
    <p:sldId id="305" r:id="rId12"/>
    <p:sldId id="307" r:id="rId13"/>
    <p:sldId id="329" r:id="rId14"/>
    <p:sldId id="308" r:id="rId15"/>
    <p:sldId id="331" r:id="rId16"/>
    <p:sldId id="330" r:id="rId17"/>
    <p:sldId id="332" r:id="rId18"/>
    <p:sldId id="312" r:id="rId19"/>
    <p:sldId id="314" r:id="rId20"/>
    <p:sldId id="318" r:id="rId21"/>
    <p:sldId id="320" r:id="rId22"/>
    <p:sldId id="259" r:id="rId23"/>
    <p:sldId id="260" r:id="rId24"/>
    <p:sldId id="261" r:id="rId25"/>
    <p:sldId id="262" r:id="rId26"/>
    <p:sldId id="287" r:id="rId27"/>
    <p:sldId id="325" r:id="rId28"/>
    <p:sldId id="277" r:id="rId29"/>
    <p:sldId id="278" r:id="rId30"/>
    <p:sldId id="326" r:id="rId31"/>
    <p:sldId id="279" r:id="rId32"/>
    <p:sldId id="280" r:id="rId33"/>
    <p:sldId id="327" r:id="rId34"/>
    <p:sldId id="268" r:id="rId35"/>
    <p:sldId id="269" r:id="rId36"/>
    <p:sldId id="271" r:id="rId37"/>
    <p:sldId id="272" r:id="rId38"/>
    <p:sldId id="273" r:id="rId39"/>
    <p:sldId id="270" r:id="rId40"/>
    <p:sldId id="275" r:id="rId41"/>
    <p:sldId id="335" r:id="rId42"/>
    <p:sldId id="336" r:id="rId43"/>
    <p:sldId id="276" r:id="rId44"/>
    <p:sldId id="284" r:id="rId45"/>
    <p:sldId id="328" r:id="rId46"/>
    <p:sldId id="291" r:id="rId47"/>
    <p:sldId id="29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552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C882A-EB34-4175-9E76-94FEF7F5224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6EBB-70D0-4D64-A371-B41880B98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0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6EBB-70D0-4D64-A371-B41880B98F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66EBB-70D0-4D64-A371-B41880B98FA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23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2401A0-6479-4862-BB04-18867F12AF1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27F5CC-EF99-48AF-8E1E-241B6CA04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8000" b="1" dirty="0" smtClean="0">
                <a:solidFill>
                  <a:srgbClr val="002060"/>
                </a:solidFill>
                <a:cs typeface="B Davat" panose="00000400000000000000" pitchFamily="2" charset="-78"/>
              </a:rPr>
              <a:t>بنام خداوند جان و خرد</a:t>
            </a:r>
            <a:endParaRPr lang="en-US" sz="8000" b="1" dirty="0">
              <a:solidFill>
                <a:srgbClr val="00206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6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8452183"/>
              </p:ext>
            </p:extLst>
          </p:nvPr>
        </p:nvGraphicFramePr>
        <p:xfrm>
          <a:off x="0" y="-110299"/>
          <a:ext cx="9144000" cy="8338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3905"/>
                <a:gridCol w="1115095"/>
                <a:gridCol w="1164466"/>
                <a:gridCol w="740534"/>
              </a:tblGrid>
              <a:tr h="5507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یافته ها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طول فالو اپ و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OUTCOME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جمعیت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مورد مطالعه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12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6646">
                <a:tc rowSpan="3">
                  <a:txBody>
                    <a:bodyPr/>
                    <a:lstStyle/>
                    <a:p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خطر نسبی برای حواد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ث</a:t>
                      </a:r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قلبی عروقی  برای افراد بدون اختلال متابولیک :</a:t>
                      </a:r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normal weight:1</a:t>
                      </a: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over weight:1.10 (CI:0.76-1.61)</a:t>
                      </a: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Obese:1.07 (CI:0.59-1.96)</a:t>
                      </a:r>
                    </a:p>
                    <a:p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خطر نسبی برای حواد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ث</a:t>
                      </a:r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قلبی عروقی  برای افراد با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ا</a:t>
                      </a:r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ختلال متابولیک :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normal weight: 2.10 (CI:1.36-3.26)</a:t>
                      </a: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over weight:2.35 (CI:1.71- 3.22)</a:t>
                      </a: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Obese: 2.35 (CI:1.71- 3.22)</a:t>
                      </a:r>
                      <a:endParaRPr kumimoji="0" lang="fa-IR" sz="14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نتیجه گیری نهایی: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افراد با وزن نرمال و اختلال متابولیک در مقایسه با افراد چاق سالم ریسک بالاتری برای حوادث قلبی عروقی در اینده دارند 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میانگین طول پیگیری:8.1 سال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پیامد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:بیماری های قلبی عروقی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6215 فردبالای 30سا ل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43درصد مرد میانگین سنی 47 سال بدون  بیماری قلبی زمینه ای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2011 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ایران 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کوهورت</a:t>
                      </a:r>
                      <a:r>
                        <a:rPr lang="fa-IR" sz="12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2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تعدیل برای سن، جنس،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فعالیت بدنی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125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محدودیت ها:</a:t>
                      </a: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نداشتن قدرت کافی بر ای نشان دادن ارتباط بین  حواد ث قلبی عروقی وفنوتیپ ها بر اساس جنس 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سطح فعالیت فیزیکی بر اساس پرسشنامه کلینیک تخقیقاتی چاقی که در ایران معتبر نیست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algn="r" rtl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Misclassification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به علت تغییرات توده بدنی و فاکتورهای خطر در طول زمان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نداشتن وضعیت اقتصادی اجتماعی و تغذ یه</a:t>
                      </a: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از   دست رفتن پیگیری</a:t>
                      </a:r>
                      <a:r>
                        <a:rPr kumimoji="0" lang="fa-I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در 11 درصد افراد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kumimoji="0"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BMI cutoffs 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normal weight (18.5–25 kg/m2 ), overweight (25–29.9 kg/m2 ),  obese (30 kg/m2 ) were used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fa-I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اختلال متابولیک بر اساس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diabetes Federation definition or diabetes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 rtl="0"/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MHO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تعریف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r" rtl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وجود یک یا کمتر از معیارهای سندروم متابولیک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108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61" y="762000"/>
            <a:ext cx="7190477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4669723"/>
              </p:ext>
            </p:extLst>
          </p:nvPr>
        </p:nvGraphicFramePr>
        <p:xfrm>
          <a:off x="304801" y="76201"/>
          <a:ext cx="8610600" cy="6825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8799"/>
                <a:gridCol w="1219829"/>
                <a:gridCol w="1029736"/>
                <a:gridCol w="722236"/>
              </a:tblGrid>
              <a:tr h="6725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cs typeface="B Nazanin" panose="00000400000000000000" pitchFamily="2" charset="-78"/>
                        </a:rPr>
                        <a:t>یافته ها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طول فالو اپ و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OUTCOME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جمعیت</a:t>
                      </a:r>
                      <a:r>
                        <a:rPr lang="fa-IR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مورد مطالعه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105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105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21980">
                <a:tc rowSpan="3">
                  <a:txBody>
                    <a:bodyPr/>
                    <a:lstStyle/>
                    <a:p>
                      <a:pPr algn="r" rtl="1"/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 rtl="1"/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به طور کلی 3988  پیامد</a:t>
                      </a:r>
                      <a:r>
                        <a:rPr kumimoji="0" lang="fa-I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گزارش شد </a:t>
                      </a:r>
                    </a:p>
                    <a:p>
                      <a:pPr algn="r" rtl="1"/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درافرادبااختلال متابولیک:</a:t>
                      </a:r>
                      <a:endParaRPr kumimoji="0" lang="en-US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b="1" i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درافراد با وزن نرمال:</a:t>
                      </a:r>
                      <a:r>
                        <a:rPr kumimoji="0" lang="en-US" sz="1400" b="1" i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MUHNW</a:t>
                      </a:r>
                      <a:endParaRPr kumimoji="0" lang="en-US" sz="14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در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POOLED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انالیز 8 مطالعه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MUHNW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در مقایسه با گروه رفرنس ریسک مرگ ومیر کلی و حوادث  قلبی عروقی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بیشتری داشتند .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RR,3.14 CI 2.36- 3.93 )I2= 97% 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علیرغم انجام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Sensitivity analysis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هترو ژنیتی باقی ماند.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در افراد بااضافه وزن :</a:t>
                      </a:r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MUH OW</a:t>
                      </a: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در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POOLED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انالیز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مطالعه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MUH OW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در مقایسه با گروه رفرنس ریسک مرگ ومیر کلی و حوادث  قلبی عروقی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بیشتری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داشتند.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RR,2.70(CI 2.08-3.30) I2=96 %</a:t>
                      </a: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در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Sensitivity analysis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برای کاهش توژنیتی، با حذف مطالعه با فالواپ طولانی  و یشترین تعدادمصرف سیگار  :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R=3.09(CI 2.80-3.2) I2= 10.8%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بدست امد.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در افراد چاق:</a:t>
                      </a:r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MUHO</a:t>
                      </a: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در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POOLED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انالیز 8 مطالعه ،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MUHO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در مقایسه با گروه با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Highest base rate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RR, 2.79(CI2.56- 3.01)I2=55.3 % 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بدست امد.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fa-IR" sz="1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رفرنس ریسک مرگ ومیر کلی و حوادث  قلبی عروقی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بیشتری داشتند.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RR, 2.65(CI2.18-3.12) I2=95%</a:t>
                      </a:r>
                    </a:p>
                    <a:p>
                      <a:pPr algn="r" rtl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در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Sensitivity analysis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برای کاهش توژنیتی، با حذف مطالعات </a:t>
                      </a:r>
                    </a:p>
                    <a:p>
                      <a:pPr algn="r" rtl="1"/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نتیجه گیری نهایی: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در</a:t>
                      </a:r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افراد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MHO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در طولانی مدت  ریسک مرگ و میر و حوادث قلبی عروقی  در مقایسه با افراد   با وزن و اختلال متابولبک   نرمال افزایش مییابد</a:t>
                      </a:r>
                    </a:p>
                    <a:p>
                      <a:pPr algn="r"/>
                      <a:endParaRPr kumimoji="0"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بررسی بروز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حوادث قلبی عروقی ومرگ و میر کلی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بررسی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fa-I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مطالعه</a:t>
                      </a:r>
                      <a:r>
                        <a:rPr kumimoji="0" lang="fa-I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اینده نگر یا مقطعی</a:t>
                      </a:r>
                    </a:p>
                    <a:p>
                      <a:pPr algn="r" rtl="1"/>
                      <a:endParaRPr lang="fa-IR" sz="16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Annals of internal medicine</a:t>
                      </a:r>
                    </a:p>
                    <a:p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kumimoji="0" lang="fa-I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a-I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متا انالیز </a:t>
                      </a:r>
                      <a:endParaRPr kumimoji="0"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BMI cutoffs 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normal weight (18.5–25 kg/m2 ), overweight (25–29.9 kg/m2 ),  obese (30 kg/m2 ) were used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fa-I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تعریف 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سندروم 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متابولیک 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در 8 مطالعه بر اساس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ATPIII 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ودر 2 مطالعه بر اساس 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IDF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ودر دو مطالعه دیگر  فاکتور های دیگر مثل مقاومت به انسولین و فاکتور های التهابی در نظر گرفته شدنداز 8 مطالعه طولی که بروز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CVD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و مرگ بررسی شد ،6 مطالعه افراد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CVD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زمینه ای نداشتند و در دو مطالعه به ترتیب  37و 20 درصد سابقه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CVD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وجود داشت</a:t>
                      </a:r>
                    </a:p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718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محدودیت ها: مدت مواجهه با این فنوتیپها مشخص نیست وتاحدودی میتواند نتایج را تحت تاثیر قرار دهد.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endParaRPr kumimoji="0"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108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47244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FFC000"/>
                </a:solidFill>
              </a:rPr>
              <a:t>در افرادبدون اختلال متا بولیک:</a:t>
            </a:r>
            <a:endParaRPr lang="en-US" sz="1600" b="1" dirty="0" smtClean="0">
              <a:solidFill>
                <a:srgbClr val="FFC000"/>
              </a:solidFill>
            </a:endParaRPr>
          </a:p>
          <a:p>
            <a:pPr algn="r" rtl="1"/>
            <a:r>
              <a:rPr lang="en-US" sz="1600" b="1" dirty="0" smtClean="0">
                <a:solidFill>
                  <a:srgbClr val="FFC000"/>
                </a:solidFill>
              </a:rPr>
              <a:t> </a:t>
            </a:r>
            <a:r>
              <a:rPr lang="fa-IR" sz="1600" b="1" dirty="0" smtClean="0">
                <a:solidFill>
                  <a:srgbClr val="FFC000"/>
                </a:solidFill>
              </a:rPr>
              <a:t>درافراد بااضافه وزن:</a:t>
            </a:r>
            <a:r>
              <a:rPr lang="en-US" sz="1600" b="1" dirty="0" smtClean="0">
                <a:solidFill>
                  <a:srgbClr val="FFC000"/>
                </a:solidFill>
              </a:rPr>
              <a:t>MHOW</a:t>
            </a:r>
          </a:p>
          <a:p>
            <a:pPr algn="r" rtl="1"/>
            <a:r>
              <a:rPr lang="en-US" sz="1600" b="1" dirty="0" smtClean="0"/>
              <a:t> </a:t>
            </a:r>
            <a:r>
              <a:rPr lang="fa-IR" sz="1600" b="1" dirty="0" smtClean="0"/>
              <a:t>د</a:t>
            </a:r>
            <a:r>
              <a:rPr lang="fa-IR" sz="1600" b="1" dirty="0" smtClean="0">
                <a:solidFill>
                  <a:srgbClr val="0070C0"/>
                </a:solidFill>
              </a:rPr>
              <a:t>ر </a:t>
            </a:r>
            <a:r>
              <a:rPr lang="en-US" sz="1600" b="1" dirty="0" smtClean="0">
                <a:solidFill>
                  <a:srgbClr val="0070C0"/>
                </a:solidFill>
              </a:rPr>
              <a:t>POOLED</a:t>
            </a:r>
            <a:r>
              <a:rPr lang="fa-IR" sz="1600" b="1" dirty="0" smtClean="0">
                <a:solidFill>
                  <a:srgbClr val="0070C0"/>
                </a:solidFill>
              </a:rPr>
              <a:t> انالیز 7 در مقایسه با گروه رفرنس ریسک مرگ ومیر کلی و حوادث  قلبی عروقی مشابه بود.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algn="r" rtl="1"/>
            <a:r>
              <a:rPr lang="fa-IR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RR=1.1(CI: 0.9-1.24 I2=  0%  )   </a:t>
            </a:r>
          </a:p>
          <a:p>
            <a:pPr algn="r" rtl="1"/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fa-IR" sz="1600" b="1" dirty="0" smtClean="0">
                <a:solidFill>
                  <a:srgbClr val="0070C0"/>
                </a:solidFill>
              </a:rPr>
              <a:t>در انالیز محدود به مطالعا ت با فالو اپ حد اقل 10مطالعه </a:t>
            </a:r>
            <a:r>
              <a:rPr lang="en-US" sz="1600" b="1" dirty="0" smtClean="0">
                <a:solidFill>
                  <a:srgbClr val="0070C0"/>
                </a:solidFill>
              </a:rPr>
              <a:t>MHOW</a:t>
            </a:r>
            <a:r>
              <a:rPr lang="fa-IR" sz="1600" b="1" dirty="0" smtClean="0">
                <a:solidFill>
                  <a:srgbClr val="0070C0"/>
                </a:solidFill>
              </a:rPr>
              <a:t>  سال نتایج مشابه به دست امد.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74" t="11765" r="11967" b="7843"/>
          <a:stretch>
            <a:fillRect/>
          </a:stretch>
        </p:blipFill>
        <p:spPr bwMode="auto">
          <a:xfrm>
            <a:off x="457200" y="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5340" t="54167" r="43720" b="8333"/>
          <a:stretch>
            <a:fillRect/>
          </a:stretch>
        </p:blipFill>
        <p:spPr bwMode="auto">
          <a:xfrm>
            <a:off x="1143000" y="6096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19200" y="4876800"/>
            <a:ext cx="6553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rgbClr val="00B0F0"/>
                </a:solidFill>
              </a:rPr>
              <a:t>در افراد چاق </a:t>
            </a:r>
            <a:r>
              <a:rPr lang="fa-IR" sz="1400" b="1" dirty="0" smtClean="0">
                <a:solidFill>
                  <a:srgbClr val="00B0F0"/>
                </a:solidFill>
              </a:rPr>
              <a:t>بدون اختلال متابولیک</a:t>
            </a:r>
            <a:r>
              <a:rPr lang="en-US" sz="1400" b="1" dirty="0" smtClean="0">
                <a:solidFill>
                  <a:srgbClr val="00B0F0"/>
                </a:solidFill>
              </a:rPr>
              <a:t> MHO </a:t>
            </a:r>
            <a:r>
              <a:rPr lang="fa-IR" sz="1400" b="1" dirty="0" smtClean="0">
                <a:solidFill>
                  <a:srgbClr val="00B0F0"/>
                </a:solidFill>
              </a:rPr>
              <a:t>:</a:t>
            </a:r>
            <a:endParaRPr lang="en-US" sz="1400" b="1" dirty="0">
              <a:solidFill>
                <a:srgbClr val="00B0F0"/>
              </a:solidFill>
            </a:endParaRPr>
          </a:p>
          <a:p>
            <a:pPr algn="r" rtl="1"/>
            <a:r>
              <a:rPr lang="fa-IR" sz="1400" b="1" dirty="0">
                <a:solidFill>
                  <a:srgbClr val="00B0F0"/>
                </a:solidFill>
              </a:rPr>
              <a:t> در </a:t>
            </a:r>
            <a:r>
              <a:rPr lang="en-US" sz="1400" b="1" dirty="0">
                <a:solidFill>
                  <a:srgbClr val="00B0F0"/>
                </a:solidFill>
              </a:rPr>
              <a:t>POOLED</a:t>
            </a:r>
            <a:r>
              <a:rPr lang="fa-IR" sz="1400" b="1" dirty="0">
                <a:solidFill>
                  <a:srgbClr val="00B0F0"/>
                </a:solidFill>
              </a:rPr>
              <a:t> انالیز 8 مطالعه </a:t>
            </a:r>
            <a:r>
              <a:rPr lang="en-US" sz="1400" b="1" dirty="0">
                <a:solidFill>
                  <a:srgbClr val="00B0F0"/>
                </a:solidFill>
              </a:rPr>
              <a:t>MHO</a:t>
            </a:r>
            <a:r>
              <a:rPr lang="fa-IR" sz="1400" b="1" dirty="0">
                <a:solidFill>
                  <a:srgbClr val="00B0F0"/>
                </a:solidFill>
              </a:rPr>
              <a:t> در مقایسه با گروه رفرنس ریسک مرگ ومیر کلی و حوادث  قلبی عروقی مشا به داشتند </a:t>
            </a:r>
            <a:r>
              <a:rPr lang="en-US" sz="1400" b="1" dirty="0">
                <a:solidFill>
                  <a:srgbClr val="00B0F0"/>
                </a:solidFill>
              </a:rPr>
              <a:t> 1.19 (CI 0.98-1.38) I2 =15.1 %</a:t>
            </a:r>
            <a:r>
              <a:rPr lang="fa-IR" sz="1400" b="1" dirty="0">
                <a:solidFill>
                  <a:srgbClr val="00B0F0"/>
                </a:solidFill>
              </a:rPr>
              <a:t>.</a:t>
            </a:r>
            <a:r>
              <a:rPr lang="en-US" sz="1400" b="1" dirty="0">
                <a:solidFill>
                  <a:srgbClr val="00B0F0"/>
                </a:solidFill>
              </a:rPr>
              <a:t>RR</a:t>
            </a:r>
          </a:p>
          <a:p>
            <a:pPr algn="r" rtl="1"/>
            <a:r>
              <a:rPr lang="fa-IR" sz="1400" b="1" dirty="0">
                <a:solidFill>
                  <a:srgbClr val="00B0F0"/>
                </a:solidFill>
              </a:rPr>
              <a:t>در انالیز محدود به مطالعا ت با فالو اپ حد اقل 10 سال ، </a:t>
            </a:r>
            <a:r>
              <a:rPr lang="en-US" sz="1400" b="1" dirty="0">
                <a:solidFill>
                  <a:srgbClr val="00B0F0"/>
                </a:solidFill>
              </a:rPr>
              <a:t>MHO</a:t>
            </a:r>
            <a:r>
              <a:rPr lang="fa-IR" sz="1400" b="1" dirty="0">
                <a:solidFill>
                  <a:srgbClr val="00B0F0"/>
                </a:solidFill>
              </a:rPr>
              <a:t> در مقایسه با گروه رفرنس ریسک مرگ ومیر کلی و حوادث  قلبی عروقی بیشتری داشتند.</a:t>
            </a:r>
            <a:r>
              <a:rPr lang="en-US" sz="1400" b="1" dirty="0">
                <a:solidFill>
                  <a:srgbClr val="00B0F0"/>
                </a:solidFill>
              </a:rPr>
              <a:t>RR=1.24(CI 1.02-1.55) I2=33.6 %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36576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2438400"/>
            <a:ext cx="1447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RR:</a:t>
            </a:r>
            <a:r>
              <a:rPr lang="fa-IR" dirty="0" smtClean="0">
                <a:solidFill>
                  <a:srgbClr val="FF0000"/>
                </a:solidFill>
              </a:rPr>
              <a:t>1.19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10200" y="3657600"/>
            <a:ext cx="3429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C000"/>
                </a:solidFill>
              </a:rPr>
              <a:t>بیشتر از 10 سال </a:t>
            </a:r>
            <a:r>
              <a:rPr lang="en-US" dirty="0" smtClean="0">
                <a:solidFill>
                  <a:srgbClr val="FF0000"/>
                </a:solidFill>
              </a:rPr>
              <a:t>RR:</a:t>
            </a:r>
            <a:r>
              <a:rPr lang="fa-IR" dirty="0" smtClean="0">
                <a:solidFill>
                  <a:srgbClr val="FF0000"/>
                </a:solidFill>
              </a:rPr>
              <a:t>1.24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908" t="21150" r="30122" b="33392"/>
          <a:stretch>
            <a:fillRect/>
          </a:stretch>
        </p:blipFill>
        <p:spPr bwMode="auto">
          <a:xfrm>
            <a:off x="1295400" y="1524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4419599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در افراد با وزن نرمال و   اختلال متابولیک:</a:t>
            </a:r>
            <a:endParaRPr lang="en-US" dirty="0" smtClean="0"/>
          </a:p>
          <a:p>
            <a:pPr algn="r" rtl="1"/>
            <a:r>
              <a:rPr lang="fa-IR" dirty="0" smtClean="0"/>
              <a:t>در انالیز 8 مطالعه ریسک مرگ و میر کلی و حوادث قلبی عروقی افزایش داشت</a:t>
            </a:r>
            <a:endParaRPr lang="en-US" dirty="0" smtClean="0"/>
          </a:p>
          <a:p>
            <a:r>
              <a:rPr lang="en-US" dirty="0" smtClean="0"/>
              <a:t>  (RR, 3.14; CI, </a:t>
            </a:r>
            <a:r>
              <a:rPr lang="fa-IR" dirty="0" smtClean="0"/>
              <a:t>)</a:t>
            </a:r>
            <a:r>
              <a:rPr lang="en-US" dirty="0" smtClean="0"/>
              <a:t>2.36 to</a:t>
            </a:r>
            <a:r>
              <a:rPr lang="fa-IR" dirty="0" smtClean="0"/>
              <a:t>  (3.93 </a:t>
            </a:r>
          </a:p>
          <a:p>
            <a:pPr algn="r"/>
            <a:r>
              <a:rPr lang="pl-PL" dirty="0" smtClean="0"/>
              <a:t>(RR, 2.70; CI, 2.08 to 3.30) </a:t>
            </a:r>
            <a:r>
              <a:rPr lang="fa-IR" dirty="0" smtClean="0"/>
              <a:t> در انالیز 7 مطا لعه  در گروه اضافه وزن افزایش ریسک مشاهده شد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21336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RR:3.14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7338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RR:2.7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908" t="68292" r="30122" b="6454"/>
          <a:stretch>
            <a:fillRect/>
          </a:stretch>
        </p:blipFill>
        <p:spPr bwMode="auto">
          <a:xfrm>
            <a:off x="990600" y="3810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5029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0070C0"/>
                </a:solidFill>
              </a:rPr>
              <a:t>در انالیز 8 مطالعه در افراد چاق با اختلال متابولیک افزایش ریسک مشاهده </a:t>
            </a:r>
            <a:r>
              <a:rPr lang="pl-PL" dirty="0" smtClean="0">
                <a:solidFill>
                  <a:srgbClr val="0070C0"/>
                </a:solidFill>
              </a:rPr>
              <a:t>(RR, 2.65; CI, 2.18 to 3.12)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2004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RR:2.65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dirty="0" smtClean="0"/>
              <a:t>نتیجه گیری نهایی: درافراد </a:t>
            </a:r>
            <a:r>
              <a:rPr lang="en-US" sz="2800" dirty="0" smtClean="0"/>
              <a:t>MHO </a:t>
            </a:r>
            <a:r>
              <a:rPr lang="fa-IR" sz="2800" dirty="0" smtClean="0"/>
              <a:t>  در طولانی مدت  ریسک مرگ و میر و حوادث قلبی عروقی  در مقایسه با افراد   با وزن  نرمال و بدون  اختلال متابولیک ،  افزایش می یابد.</a:t>
            </a:r>
            <a:endParaRPr lang="en-US" sz="2800" dirty="0" smtClean="0"/>
          </a:p>
          <a:p>
            <a:pPr algn="r" rtl="1"/>
            <a:r>
              <a:rPr lang="fa-IR" sz="2800" dirty="0" smtClean="0"/>
              <a:t>محدودیت : مدت مواجهه با این فنوتیپها مشخص نیست وتاحدودی میتواند نتایج را تحت تاثیر قرار دهد.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69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952800"/>
              </p:ext>
            </p:extLst>
          </p:nvPr>
        </p:nvGraphicFramePr>
        <p:xfrm>
          <a:off x="0" y="0"/>
          <a:ext cx="9144000" cy="7489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6066"/>
                <a:gridCol w="1124263"/>
                <a:gridCol w="1145376"/>
                <a:gridCol w="878295"/>
              </a:tblGrid>
              <a:tr h="5854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یافته ها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طول فالو اپ و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OUTCOME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جمعیت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مورد مطالعه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11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11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1395">
                <a:tc rowSpan="3">
                  <a:txBody>
                    <a:bodyPr/>
                    <a:lstStyle/>
                    <a:p>
                      <a:pPr algn="r" rtl="1"/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r" rtl="1"/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نتایج :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604 </a:t>
                      </a: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مورد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CVD </a:t>
                      </a: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و 1868مورد مر گ ومیرکلی وجود داشت</a:t>
                      </a:r>
                    </a:p>
                    <a:p>
                      <a:pPr algn="r" rtl="1"/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1:در مقایسه گروه رفرنس  اافراد چاق بدون اختلال متابولیک ریسک بیماری 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HR:1.26(CI:0.74-2.13).</a:t>
                      </a: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قلبی  عروقی  افزایش نداشت. 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2:  :در دوگروه   افراد  چاق  و غیر چاق  دارای سندروم متابولیک ریسک  افزایش داشت. 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 obese: HR :1.59 (1.30-1.94)</a:t>
                      </a:r>
                    </a:p>
                    <a:p>
                      <a:pPr algn="r" rtl="1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Obese: HR:1.64(1.17-2.30)</a:t>
                      </a:r>
                    </a:p>
                    <a:p>
                      <a:pPr algn="r" rtl="1"/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در افراد چاق دارای سندروم متابولیک  ریسک مرگ و میر افزایش داشت </a:t>
                      </a:r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HR:1.72 95% CI(1.23-2.41)</a:t>
                      </a:r>
                      <a:endParaRPr kumimoji="0" lang="fa-I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kumimoji="0" lang="fa-IR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نتیجه گیری نهایی:</a:t>
                      </a:r>
                    </a:p>
                    <a:p>
                      <a:pPr algn="r" rtl="1"/>
                      <a:endParaRPr kumimoji="0" lang="fa-I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د ر افراد چاق بدون اختلال متابولیک ریسک بیماری قلبی عروقی و</a:t>
                      </a:r>
                      <a:r>
                        <a:rPr kumimoji="0" lang="fa-I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مرگ و میر</a:t>
                      </a:r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افزایش نمی یابد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میانگین طول پیگیری:</a:t>
                      </a:r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3±7 سال 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بیماری قلب و عروقی و همه علل مرگ ومیر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 rtl="0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جمیت مورد مطالعه</a:t>
                      </a:r>
                    </a:p>
                    <a:p>
                      <a:pPr algn="r" rtl="0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نفر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22203</a:t>
                      </a:r>
                    </a:p>
                    <a:p>
                      <a:pPr algn="r" rtl="0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درصد مرد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45.2</a:t>
                      </a:r>
                    </a:p>
                    <a:p>
                      <a:pPr algn="r" rtl="0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میانگین سنی 54.1 سال بدون  بیماری قلبی زمینه ای 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cs typeface="B Nazanin" panose="00000400000000000000" pitchFamily="2" charset="-78"/>
                        </a:rPr>
                        <a:t>2012 </a:t>
                      </a:r>
                      <a:r>
                        <a:rPr lang="fa-IR" sz="1100" baseline="0" dirty="0" smtClean="0">
                          <a:effectLst/>
                          <a:cs typeface="B Nazanin" panose="00000400000000000000" pitchFamily="2" charset="-78"/>
                        </a:rPr>
                        <a:t> کوهورت 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aseline="0" dirty="0" smtClean="0">
                          <a:effectLst/>
                          <a:cs typeface="B Nazanin" panose="00000400000000000000" pitchFamily="2" charset="-78"/>
                        </a:rPr>
                        <a:t> انگلستان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1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8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تعدیل  برای سن جنس  مصرف سیگار فعالیت فیزیکی  وضعیت اقتصادی اجتماعی و توده  بدنی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035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2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محدودیت ها: عدم اندازه گیری قند ناشتا و تری گلیسیرید </a:t>
                      </a:r>
                      <a:r>
                        <a:rPr kumimoji="0" lang="fa-I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عدم ارزیابی  ریسک فاکتور های متابو لیک در طی پیگیری</a:t>
                      </a:r>
                      <a:endParaRPr kumimoji="0" lang="fa-IR" sz="14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kumimoji="0"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BMI cutoffs 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NON OBESE 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29.9-18.5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BM</a:t>
                      </a:r>
                    </a:p>
                    <a:p>
                      <a:pPr algn="l" rtl="0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rtl="0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BMI&gt;30 OBESE</a:t>
                      </a:r>
                    </a:p>
                    <a:p>
                      <a:pPr algn="r" rtl="1"/>
                      <a:r>
                        <a:rPr kumimoji="0"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تعریف</a:t>
                      </a:r>
                      <a:r>
                        <a:rPr kumimoji="0" lang="fa-I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سندروم متابولیک بر اساس کرایتری های قبلی شامل وجود 2 یا بیشتر از ریسک فاکتور ها از جمله </a:t>
                      </a:r>
                      <a:r>
                        <a:rPr kumimoji="0"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  <a:r>
                        <a:rPr kumimoji="0" lang="fa-I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و فاکتور های التهابی</a:t>
                      </a:r>
                      <a:endParaRPr kumimoji="0" lang="fa-I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kumimoji="0"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108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fa-IR" sz="3100" b="1" dirty="0"/>
              <a:t>بررسی ارتباط خطر مرگ ومیر  کلی و  قلبی عروقی  با فنوتیپ های مختلف چاقی  در پیگیری 12 ساله درمطالعه  قند و لیپید تهران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1" algn="r" rtl="1">
              <a:lnSpc>
                <a:spcPct val="80000"/>
              </a:lnSpc>
              <a:buClr>
                <a:srgbClr val="9999CC"/>
              </a:buClr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ارائه دهنده:     </a:t>
            </a:r>
            <a:r>
              <a:rPr lang="fa-I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بیتامیرزایی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دستیار فوق تخصصی غدد بالغین</a:t>
            </a: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lvl="1" algn="r" rtl="1">
              <a:lnSpc>
                <a:spcPct val="80000"/>
              </a:lnSpc>
              <a:buClr>
                <a:srgbClr val="9999CC"/>
              </a:buClr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استاد راهنما:    دکتر فرهادحسین پناه</a:t>
            </a:r>
          </a:p>
          <a:p>
            <a:pPr lvl="1" algn="r" rtl="1">
              <a:lnSpc>
                <a:spcPct val="80000"/>
              </a:lnSpc>
              <a:buClr>
                <a:srgbClr val="9999CC"/>
              </a:buClr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استاتید مشاور:  دکتردلشاد و دکتر نیرومند</a:t>
            </a:r>
          </a:p>
          <a:p>
            <a:pPr lvl="1" algn="r" rtl="1">
              <a:lnSpc>
                <a:spcPct val="80000"/>
              </a:lnSpc>
              <a:buClr>
                <a:srgbClr val="9999CC"/>
              </a:buClr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itchFamily="2" charset="-78"/>
              </a:rPr>
              <a:t>دیماه 94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algn="r" rtl="1"/>
            <a:endParaRPr lang="en-US" dirty="0" smtClean="0">
              <a:solidFill>
                <a:schemeClr val="accent2">
                  <a:lumMod val="50000"/>
                </a:schemeClr>
              </a:solidFill>
              <a:cs typeface="B Zar" pitchFamily="2" charset="-78"/>
            </a:endParaRP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811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fa-IR" altLang="en-US" sz="1400" b="1" dirty="0">
                <a:cs typeface="B Mitra" panose="00000400000000000000" pitchFamily="2" charset="-78"/>
              </a:rPr>
              <a:t>دانشگاه علوم پزشکی و خدمات بهداشتی درمانی شهید بهشتی</a:t>
            </a:r>
          </a:p>
          <a:p>
            <a:pPr algn="ctr" eaLnBrk="1" hangingPunct="1"/>
            <a:r>
              <a:rPr lang="fa-IR" altLang="en-US" sz="1400" b="1" dirty="0">
                <a:cs typeface="B Mitra" panose="00000400000000000000" pitchFamily="2" charset="-78"/>
              </a:rPr>
              <a:t>پژوهشکده علوم غدد درون ریز و متابولیسم</a:t>
            </a:r>
          </a:p>
          <a:p>
            <a:pPr algn="ctr" rtl="1" eaLnBrk="1" hangingPunct="1"/>
            <a:r>
              <a:rPr lang="fa-IR" altLang="en-US" sz="1400" b="1" dirty="0">
                <a:cs typeface="B Mitra" panose="00000400000000000000" pitchFamily="2" charset="-78"/>
              </a:rPr>
              <a:t>مرکز تحقیقات پیشگیری از بیماریهای متابولیک</a:t>
            </a:r>
            <a:endParaRPr lang="en-US" altLang="en-US" sz="1400" b="1" dirty="0">
              <a:cs typeface="B Mitra" panose="00000400000000000000" pitchFamily="2" charset="-78"/>
            </a:endParaRPr>
          </a:p>
        </p:txBody>
      </p:sp>
      <p:pic>
        <p:nvPicPr>
          <p:cNvPr id="5" name="Picture 4" descr="logo ASL1"/>
          <p:cNvPicPr>
            <a:picLocks noChangeAspect="1" noChangeArrowheads="1"/>
          </p:cNvPicPr>
          <p:nvPr/>
        </p:nvPicPr>
        <p:blipFill>
          <a:blip r:embed="rId2" cstate="print">
            <a:lum bright="34000" contrast="-4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0"/>
            <a:ext cx="1811786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mdaneshgah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-38" b="18813"/>
          <a:stretch>
            <a:fillRect/>
          </a:stretch>
        </p:blipFill>
        <p:spPr bwMode="auto">
          <a:xfrm>
            <a:off x="7391401" y="1"/>
            <a:ext cx="1447799" cy="162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238" y="533401"/>
            <a:ext cx="74095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2216845"/>
              </p:ext>
            </p:extLst>
          </p:nvPr>
        </p:nvGraphicFramePr>
        <p:xfrm>
          <a:off x="0" y="0"/>
          <a:ext cx="9144000" cy="7214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6066"/>
                <a:gridCol w="1124263"/>
                <a:gridCol w="1145376"/>
                <a:gridCol w="878295"/>
              </a:tblGrid>
              <a:tr h="5854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یافته ها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طول فالو اپ و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OUTCOME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جمعیت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مورد مطالعه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12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1395">
                <a:tc rowSpan="3">
                  <a:txBody>
                    <a:bodyPr/>
                    <a:lstStyle/>
                    <a:p>
                      <a:pPr algn="r" rtl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نتا یج: از بین افراد تحت بررسی 638 نفر (12.1درصد) چاق بودند.که از اینها 41-9 درصد بر اساس تعریف به کار رفته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MHO  </a:t>
                      </a: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در نظر گرفته شدند. صرفنظر از تعریف به کار رفته در مقایسه با افراد با وزن نرمال بدون اختلال متابولیک در افراد چاق سالم با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HR:1.8(CI:1.16-2.84) </a:t>
                      </a: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برای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ATPIII</a:t>
                      </a: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و(4.70-1.13  )2.30  برای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Matsuda index  </a:t>
                      </a: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بدست امد. ودر افراد چاق با اختلال متابولیک با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HR:1.57(1.08-2.28) </a:t>
                      </a: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برای 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Matsuda index  </a:t>
                      </a: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و ( 2.92-1.44 )2.05  بر اساس تعریف به کار رفته  بدست امد.</a:t>
                      </a:r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نتیجه گیری نهایی: بر اساس بیشتر تعاریف به کار رفته  برای  </a:t>
                      </a:r>
                      <a:r>
                        <a:rPr kumimoji="0"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MHO</a:t>
                      </a:r>
                      <a:r>
                        <a:rPr kumimoji="0" lang="fa-IR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در هر دو گروه </a:t>
                      </a:r>
                      <a:r>
                        <a:rPr kumimoji="0"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Metabolic unhealthy</a:t>
                      </a:r>
                      <a:r>
                        <a:rPr kumimoji="0" lang="fa-IR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و</a:t>
                      </a:r>
                      <a:r>
                        <a:rPr kumimoji="0"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Metabolic  healthy  </a:t>
                      </a:r>
                      <a:r>
                        <a:rPr kumimoji="0" lang="fa-IR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ریسک مرگ ومیر افزایش یافت و به نظر نمیرسد </a:t>
                      </a:r>
                      <a:r>
                        <a:rPr kumimoji="0"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MHO</a:t>
                      </a:r>
                      <a:r>
                        <a:rPr kumimoji="0" lang="fa-IR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در ریسک پایین تری برای همه علل مرگ و میرو علل قلبی عروقی باشند</a:t>
                      </a: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برای ارزیابی ارتباط  فنو تیپ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MHO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و مرگ و میر در طی 17.7 سال پیگیری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جمعیت مورد مطالعه 5269 فرد (71.7 درصد مرد)  </a:t>
                      </a:r>
                    </a:p>
                    <a:p>
                      <a:pPr algn="r" rtl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62 -39 ساله</a:t>
                      </a: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2013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مطالعه  اینده نگر</a:t>
                      </a:r>
                      <a:endParaRPr kumimoji="0" lang="fa-I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فرانسه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8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تعدیل  </a:t>
                      </a:r>
                      <a:r>
                        <a:rPr kumimoji="0" lang="ar-S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درمورد وضعیت </a:t>
                      </a:r>
                      <a:r>
                        <a:rPr kumimoji="0" lang="fa-IR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شغلی</a:t>
                      </a:r>
                      <a:r>
                        <a:rPr kumimoji="0" lang="ar-SA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، </a:t>
                      </a:r>
                      <a:r>
                        <a:rPr kumimoji="0" lang="ar-S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نژاد ،مصرف الکل، ازدواج، فعالیت فیزیکی، سیگار و رفتارهای تغذ یه 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035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محدودیت :عدم بررسی وضعیت متابولیک در طی پیگیری.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افراد نماینده کل جامعه نبودند</a:t>
                      </a:r>
                      <a:endParaRPr kumimoji="0" lang="fa-IR" sz="14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/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BMI cutoffs </a:t>
                      </a:r>
                      <a:r>
                        <a:rPr kumimoji="0" lang="fa-I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 weight, 18.5– 24.9 kg/m2 ; overweight, 25–29.9 kg/m2  obese, ≥30 kg/m2</a:t>
                      </a:r>
                      <a:endParaRPr kumimoji="0" lang="fa-I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ar-SA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سندروم </a:t>
                      </a:r>
                      <a:r>
                        <a:rPr kumimoji="0" lang="ar-SA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متابولیک  بر اساس 5 تعریف:</a:t>
                      </a:r>
                      <a:endParaRPr kumimoji="0" lang="fa-I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ATP-III</a:t>
                      </a:r>
                      <a:r>
                        <a:rPr kumimoji="0" lang="ar-SA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،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Wildman criterion</a:t>
                      </a:r>
                      <a:r>
                        <a:rPr kumimoji="0" lang="ar-SA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،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Karelis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criterion </a:t>
                      </a:r>
                      <a:endParaRPr kumimoji="0" lang="fa-I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OGTT </a:t>
                      </a:r>
                      <a:r>
                        <a:rPr kumimoji="0" lang="fa-I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مشتق از ماتسودا ایندکس ،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HOMA INDEX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MHO  </a:t>
                      </a:r>
                      <a:r>
                        <a:rPr kumimoji="0" lang="fa-I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a-I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fa-I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وجود یک معیار یا کمتر</a:t>
                      </a:r>
                      <a:endParaRPr kumimoji="0" lang="en-US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108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fa-IR" b="1" dirty="0" smtClean="0"/>
          </a:p>
          <a:p>
            <a:pPr algn="ctr" rtl="1"/>
            <a:endParaRPr lang="fa-IR" b="1" dirty="0" smtClean="0"/>
          </a:p>
          <a:p>
            <a:pPr algn="ctr" rtl="1"/>
            <a:r>
              <a:rPr lang="ar-SA" b="1" dirty="0" smtClean="0"/>
              <a:t>هدف </a:t>
            </a:r>
            <a:r>
              <a:rPr lang="ar-SA" b="1" dirty="0"/>
              <a:t>اصلی</a:t>
            </a:r>
            <a:r>
              <a:rPr lang="ar-SA" dirty="0"/>
              <a:t>: تعیین </a:t>
            </a:r>
            <a:r>
              <a:rPr lang="fa-IR" dirty="0"/>
              <a:t>ارتباط  بروز</a:t>
            </a:r>
            <a:r>
              <a:rPr lang="ar-SA" dirty="0"/>
              <a:t> حوادث </a:t>
            </a:r>
            <a:r>
              <a:rPr lang="fa-IR" dirty="0"/>
              <a:t> قلبی عروقی و همه علل مرگ ومیر در  فنوتیپ های مختلف چاقی در پیگیری 12 ساله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اهداف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en-US" dirty="0"/>
              <a:t> </a:t>
            </a:r>
            <a:r>
              <a:rPr lang="fa-IR" b="1" dirty="0"/>
              <a:t>اهداف اختصاصی</a:t>
            </a:r>
            <a:r>
              <a:rPr lang="en-US" b="1" dirty="0"/>
              <a:t>: </a:t>
            </a:r>
          </a:p>
          <a:p>
            <a:pPr algn="r" rtl="1"/>
            <a:r>
              <a:rPr lang="fa-IR" dirty="0" smtClean="0"/>
              <a:t>تعیین شیوع </a:t>
            </a:r>
            <a:r>
              <a:rPr lang="fa-IR" dirty="0"/>
              <a:t>فنوتیپهای مختلف  چاقی بر اساس معیارهای سندروم متابولیک</a:t>
            </a:r>
            <a:endParaRPr lang="en-US" dirty="0"/>
          </a:p>
          <a:p>
            <a:pPr algn="r" rtl="1"/>
            <a:r>
              <a:rPr lang="fa-IR" dirty="0" smtClean="0"/>
              <a:t> تعیین شیوع </a:t>
            </a:r>
            <a:r>
              <a:rPr lang="fa-IR" dirty="0"/>
              <a:t>فنوتیپهای مختلف  چاقی بر اساس وجود یا عدم وجود مقاومت به انسولین</a:t>
            </a:r>
            <a:endParaRPr lang="en-US" dirty="0"/>
          </a:p>
          <a:p>
            <a:pPr algn="r" rtl="1"/>
            <a:r>
              <a:rPr lang="fa-IR" dirty="0"/>
              <a:t>تعیین ارتباط فنوتیپهای مختلف  چاقی </a:t>
            </a:r>
            <a:r>
              <a:rPr lang="fa-IR" dirty="0" smtClean="0"/>
              <a:t> تعریف شده بر </a:t>
            </a:r>
            <a:r>
              <a:rPr lang="fa-IR" dirty="0"/>
              <a:t>اساس معیارهای سندروم متابولیک با حوادث قلبی عروقی</a:t>
            </a:r>
            <a:endParaRPr lang="en-US" dirty="0"/>
          </a:p>
          <a:p>
            <a:pPr algn="r" rtl="1"/>
            <a:r>
              <a:rPr lang="fa-IR" dirty="0"/>
              <a:t>تعیین ارتباط فنوتیپهای مختلف  چاقی </a:t>
            </a:r>
            <a:r>
              <a:rPr lang="fa-IR" dirty="0" smtClean="0"/>
              <a:t> تعریف شده بر </a:t>
            </a:r>
            <a:r>
              <a:rPr lang="fa-IR" dirty="0"/>
              <a:t>اساس وجود یا عدم وجود مقاومت به انسولین با حوادث قلبی عروقی</a:t>
            </a:r>
            <a:endParaRPr lang="en-US" dirty="0"/>
          </a:p>
          <a:p>
            <a:pPr algn="r" rtl="1"/>
            <a:r>
              <a:rPr lang="fa-IR" dirty="0"/>
              <a:t>تعیین ارتباط فنوتیپهای مختلف  چاقی </a:t>
            </a:r>
            <a:r>
              <a:rPr lang="fa-IR" dirty="0" smtClean="0"/>
              <a:t> تعریف شده بر </a:t>
            </a:r>
            <a:r>
              <a:rPr lang="fa-IR" dirty="0"/>
              <a:t>اساس معیارهای سندروم متابولیک با همه علل مرگ ومیر</a:t>
            </a:r>
            <a:endParaRPr lang="en-US" dirty="0"/>
          </a:p>
          <a:p>
            <a:pPr algn="r" rtl="1"/>
            <a:r>
              <a:rPr lang="fa-IR" dirty="0"/>
              <a:t>تعیین ارتباط فنوتیپهای مختلف  چاقی </a:t>
            </a:r>
            <a:r>
              <a:rPr lang="fa-IR" dirty="0" smtClean="0"/>
              <a:t> تعریف شده بر </a:t>
            </a:r>
            <a:r>
              <a:rPr lang="fa-IR" dirty="0"/>
              <a:t>اساس وجود یا عدم وجود مقاومت به انسولین با همه علل مرگ ومیر</a:t>
            </a:r>
            <a:endParaRPr lang="en-US" dirty="0"/>
          </a:p>
          <a:p>
            <a:pPr algn="r" rtl="1"/>
            <a:r>
              <a:rPr lang="fa-IR" dirty="0"/>
              <a:t>تعیین ارتباط بروز</a:t>
            </a:r>
            <a:r>
              <a:rPr lang="ar-SA" dirty="0"/>
              <a:t>مرگ و میر کلی  و حوادث </a:t>
            </a:r>
            <a:r>
              <a:rPr lang="fa-IR" dirty="0"/>
              <a:t> قلبی عروقی در  فنوتیپ های مختلف چاقی بعد از تعدیل فاکتور های مداخله گر(سن ،مصرف سیگار ،فعالیت بدنی،فشار خون ،سابقه فامیلی بیماری های قلبی عروقی زودرس و...)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اهداف...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اهداف فرعی</a:t>
            </a:r>
            <a:r>
              <a:rPr lang="fa-IR" dirty="0" smtClean="0"/>
              <a:t>:</a:t>
            </a:r>
          </a:p>
          <a:p>
            <a:pPr algn="r" rtl="1"/>
            <a:r>
              <a:rPr lang="fa-IR" dirty="0" smtClean="0"/>
              <a:t>تعیین </a:t>
            </a:r>
            <a:r>
              <a:rPr lang="fa-IR" dirty="0"/>
              <a:t>ارتباط بروز</a:t>
            </a:r>
            <a:r>
              <a:rPr lang="ar-SA" dirty="0"/>
              <a:t>مرگ و میر کلی  و حوادث </a:t>
            </a:r>
            <a:r>
              <a:rPr lang="fa-IR" dirty="0"/>
              <a:t> قلبی عروقی در  فنوتیپ های مختلف چاقی بر اساس جنس</a:t>
            </a:r>
            <a:endParaRPr lang="en-US" dirty="0"/>
          </a:p>
          <a:p>
            <a:pPr algn="r" rtl="1"/>
            <a:r>
              <a:rPr lang="fa-IR" dirty="0"/>
              <a:t>تعیین ارتباط بروز</a:t>
            </a:r>
            <a:r>
              <a:rPr lang="ar-SA" dirty="0"/>
              <a:t>مرگ و میر کلی  و حوادث </a:t>
            </a:r>
            <a:r>
              <a:rPr lang="fa-IR" dirty="0"/>
              <a:t> قلبی عروقی بر اساس پایدار بودن فنوتیپ </a:t>
            </a:r>
            <a:r>
              <a:rPr lang="en-US" dirty="0"/>
              <a:t>MHO </a:t>
            </a:r>
            <a:r>
              <a:rPr lang="fa-IR" dirty="0"/>
              <a:t> و تبدیل ان به </a:t>
            </a:r>
            <a:r>
              <a:rPr lang="en-US" dirty="0"/>
              <a:t>MAO</a:t>
            </a:r>
          </a:p>
          <a:p>
            <a:pPr algn="r" rtl="1"/>
            <a:r>
              <a:rPr lang="fa-IR" b="1" dirty="0"/>
              <a:t>هدف کاربردی</a:t>
            </a:r>
            <a:r>
              <a:rPr lang="fa-IR" dirty="0"/>
              <a:t>: تعیین خطر مرگ ومیر کلی و قلبی عروقی در فنوتیپ های مختلف چاقی و شناسایی  دقیق تر گروههای در معرض خطر  بر اساس تعامل بین </a:t>
            </a:r>
            <a:r>
              <a:rPr lang="en-US" dirty="0"/>
              <a:t>BMI </a:t>
            </a:r>
            <a:r>
              <a:rPr lang="fa-IR" dirty="0"/>
              <a:t> و المان های متابولیک و  برنامه ریزی جهت اصلاح ریسک فاکتور ها و  پیشگیری از حوادث قلبی عروقی و مرگ ومیرکلی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اهداف...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 smtClean="0"/>
              <a:t>H0</a:t>
            </a:r>
            <a:r>
              <a:rPr lang="fa-IR" dirty="0" smtClean="0"/>
              <a:t> :بروز </a:t>
            </a:r>
            <a:r>
              <a:rPr lang="fa-IR" dirty="0"/>
              <a:t>حوادث قلبی عروقی با فنو تیپ های مختلف </a:t>
            </a:r>
            <a:r>
              <a:rPr lang="fa-IR" dirty="0" smtClean="0"/>
              <a:t>چاقی</a:t>
            </a:r>
            <a:r>
              <a:rPr lang="en-US" dirty="0" smtClean="0"/>
              <a:t> </a:t>
            </a:r>
            <a:r>
              <a:rPr lang="fa-IR" dirty="0" smtClean="0"/>
              <a:t> تعریف شده </a:t>
            </a:r>
            <a:r>
              <a:rPr lang="fa-IR" dirty="0"/>
              <a:t>بر اساس معیار های متابو لیک </a:t>
            </a:r>
            <a:r>
              <a:rPr lang="fa-IR" dirty="0" smtClean="0"/>
              <a:t>،ارتباط </a:t>
            </a:r>
            <a:r>
              <a:rPr lang="fa-IR" dirty="0"/>
              <a:t>ندارد </a:t>
            </a:r>
            <a:endParaRPr lang="fa-IR" dirty="0" smtClean="0"/>
          </a:p>
          <a:p>
            <a:pPr algn="r" rtl="1"/>
            <a:r>
              <a:rPr lang="en-US" dirty="0" smtClean="0"/>
              <a:t>H1 </a:t>
            </a:r>
            <a:r>
              <a:rPr lang="fa-IR" dirty="0" smtClean="0"/>
              <a:t>بروز حوادث قلبی عروقی با فنو تیپ های مختلف چاقی تعریف شده  بر اساس معیار های متابو لیک ، ارتباط دارد</a:t>
            </a:r>
            <a:endParaRPr lang="en-US" dirty="0"/>
          </a:p>
          <a:p>
            <a:pPr algn="r" rtl="1"/>
            <a:r>
              <a:rPr lang="en-US" dirty="0"/>
              <a:t>H0</a:t>
            </a:r>
            <a:r>
              <a:rPr lang="fa-IR" dirty="0"/>
              <a:t>:  بروز حوادث قلبی عروقی با فنو تیپ های مختلف </a:t>
            </a:r>
            <a:r>
              <a:rPr lang="fa-IR" dirty="0" smtClean="0"/>
              <a:t>چاقی تعریف شده </a:t>
            </a:r>
            <a:r>
              <a:rPr lang="fa-IR" dirty="0"/>
              <a:t>بر اساس وجود یا عدم وجود مقاومت به انسولین </a:t>
            </a:r>
            <a:r>
              <a:rPr lang="fa-IR" dirty="0" smtClean="0"/>
              <a:t>،ارتباط ندارد</a:t>
            </a:r>
          </a:p>
          <a:p>
            <a:pPr algn="r" rtl="1"/>
            <a:r>
              <a:rPr lang="en-US" dirty="0" smtClean="0"/>
              <a:t>H1 </a:t>
            </a:r>
            <a:r>
              <a:rPr lang="fa-IR" dirty="0" smtClean="0"/>
              <a:t>بروز حوادث قلبی عروقی با فنو تیپ های مختلف چاقی تعریف شده بر اساس وجود یا عدم وجود مقاومت به انسولین ، ارتباط دارد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فرضیات: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H0</a:t>
            </a:r>
            <a:r>
              <a:rPr lang="fa-IR" dirty="0" smtClean="0"/>
              <a:t>: بروز همه علل مرگ و میر با فنو تیپ های مختلف چاقی تعریف شده بر اساس معیار های متابو لیک ،ارتباط ندارد</a:t>
            </a:r>
          </a:p>
          <a:p>
            <a:pPr algn="r" rtl="1"/>
            <a:r>
              <a:rPr lang="en-US" dirty="0" smtClean="0"/>
              <a:t>H1 </a:t>
            </a:r>
            <a:r>
              <a:rPr lang="fa-IR" dirty="0" smtClean="0"/>
              <a:t>بروزهمه علل مرگ و میربا فنو تیپ های مختلف چاقی تعریف شده  بر اساس معیار های متابو لیک، ارتباط دارد</a:t>
            </a:r>
            <a:endParaRPr lang="en-US" dirty="0" smtClean="0"/>
          </a:p>
          <a:p>
            <a:pPr algn="r" rtl="1"/>
            <a:r>
              <a:rPr lang="en-US" dirty="0" smtClean="0"/>
              <a:t>H0</a:t>
            </a:r>
            <a:r>
              <a:rPr lang="fa-IR" dirty="0" smtClean="0"/>
              <a:t>:  بروز  همه علل مرگ و میربا فنو تیپ های مختلف چاقی بر اساس وجود یا عدم وجود مقاومت به انسولین  ارتباط  ندارد</a:t>
            </a:r>
          </a:p>
          <a:p>
            <a:pPr algn="r" rtl="1">
              <a:buNone/>
            </a:pPr>
            <a:r>
              <a:rPr lang="en-US" dirty="0" smtClean="0"/>
              <a:t>H1 </a:t>
            </a:r>
            <a:r>
              <a:rPr lang="fa-IR" dirty="0" smtClean="0"/>
              <a:t>بروز همه علل مرگ و میر با فنو تیپ های مختلف چاقی بر اساس وجود یا عدم وجود مقاومت به انسولین  ارتباط دارد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فرضیات...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4000" dirty="0" smtClean="0">
                <a:solidFill>
                  <a:srgbClr val="0070C0"/>
                </a:solidFill>
              </a:rPr>
              <a:t>جدول متغیر ها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9370" t="16667" r="22108" b="6250"/>
          <a:stretch>
            <a:fillRect/>
          </a:stretch>
        </p:blipFill>
        <p:spPr bwMode="auto">
          <a:xfrm>
            <a:off x="0" y="304800"/>
            <a:ext cx="891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0498" t="23958" r="22108" b="16667"/>
          <a:stretch>
            <a:fillRect/>
          </a:stretch>
        </p:blipFill>
        <p:spPr bwMode="auto">
          <a:xfrm>
            <a:off x="381000" y="7620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  <a:cs typeface="B Zar" pitchFamily="2" charset="-78"/>
              </a:rPr>
              <a:t> بیان </a:t>
            </a:r>
            <a:r>
              <a:rPr lang="fa-IR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  <a:cs typeface="B Zar" pitchFamily="2" charset="-78"/>
              </a:rPr>
              <a:t>مساله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宋体"/>
              <a:cs typeface="B Zar" pitchFamily="2" charset="-78"/>
            </a:endParaRP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000" b="1" kern="0" dirty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دلایل انتخاب موضوع و ضرورت اجرای </a:t>
            </a:r>
            <a:r>
              <a:rPr lang="fa-IR" sz="2000" b="1" kern="0" dirty="0" smtClean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طرح</a:t>
            </a:r>
            <a:endParaRPr lang="en-US" sz="2000" b="1" kern="0" dirty="0" smtClean="0">
              <a:solidFill>
                <a:srgbClr val="000000"/>
              </a:solidFill>
              <a:latin typeface="Arial"/>
              <a:ea typeface="宋体"/>
              <a:cs typeface="B Zar" pitchFamily="2" charset="-78"/>
            </a:endParaRP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3000" b="1" kern="0" dirty="0" smtClean="0">
                <a:solidFill>
                  <a:srgbClr val="0070C0"/>
                </a:solidFill>
                <a:latin typeface="Arial"/>
                <a:ea typeface="宋体"/>
                <a:cs typeface="B Zar" pitchFamily="2" charset="-78"/>
              </a:rPr>
              <a:t>بررسی متون</a:t>
            </a:r>
            <a:endParaRPr lang="fa-IR" sz="3000" b="1" kern="0" dirty="0">
              <a:solidFill>
                <a:srgbClr val="0070C0"/>
              </a:solidFill>
              <a:latin typeface="Arial"/>
              <a:ea typeface="宋体"/>
              <a:cs typeface="B Zar" pitchFamily="2" charset="-78"/>
            </a:endParaRP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  <a:cs typeface="B Zar" pitchFamily="2" charset="-78"/>
              </a:rPr>
              <a:t>اهداف </a:t>
            </a:r>
            <a:r>
              <a:rPr lang="fa-IR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  <a:cs typeface="B Zar" pitchFamily="2" charset="-78"/>
              </a:rPr>
              <a:t>و سوالات </a:t>
            </a: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000" b="1" kern="0" dirty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هدف کلی، اهداف فرعی و اهداف کاربردی</a:t>
            </a: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000" b="1" kern="0" dirty="0" smtClean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فرضیات</a:t>
            </a:r>
            <a:endParaRPr lang="fa-IR" sz="2000" b="1" kern="0" dirty="0">
              <a:solidFill>
                <a:srgbClr val="000000"/>
              </a:solidFill>
              <a:latin typeface="Arial"/>
              <a:ea typeface="宋体"/>
              <a:cs typeface="B Zar" pitchFamily="2" charset="-78"/>
            </a:endParaRPr>
          </a:p>
          <a:p>
            <a:pPr lvl="0" algn="r" defTabSz="1027113" rtl="1" eaLnBrk="0" fontAlgn="base" hangingPunct="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a-IR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  <a:cs typeface="B Zar" pitchFamily="2" charset="-78"/>
              </a:rPr>
              <a:t> مواد و روشها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宋体"/>
              <a:cs typeface="B Zar" pitchFamily="2" charset="-78"/>
            </a:endParaRP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000" b="1" kern="0" dirty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نوع مطالعه</a:t>
            </a: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ar-DZ" sz="2000" b="1" kern="0" dirty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حجم نمونه و نحوه انتخاب افرا</a:t>
            </a:r>
            <a:r>
              <a:rPr lang="fa-IR" sz="2000" b="1" kern="0" dirty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د</a:t>
            </a: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000" b="1" kern="0" dirty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روش اجرای تحقیق</a:t>
            </a: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000" b="1" kern="0" dirty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تجزیه و تحلیل آماری</a:t>
            </a: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000" b="1" dirty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جداول توخالی</a:t>
            </a:r>
          </a:p>
          <a:p>
            <a:pPr marL="1027112" lvl="2" algn="r" defTabSz="1027113" rtl="1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a-IR" sz="2000" b="1" kern="0" dirty="0" smtClean="0">
                <a:solidFill>
                  <a:srgbClr val="000000"/>
                </a:solidFill>
                <a:latin typeface="Arial"/>
                <a:ea typeface="宋体"/>
                <a:cs typeface="B Zar" pitchFamily="2" charset="-78"/>
              </a:rPr>
              <a:t>محدودیت و مزیت مطالعه</a:t>
            </a:r>
            <a:endParaRPr lang="fa-IR" sz="2000" b="1" kern="0" dirty="0">
              <a:solidFill>
                <a:srgbClr val="000000"/>
              </a:solidFill>
              <a:latin typeface="Arial"/>
              <a:ea typeface="宋体"/>
              <a:cs typeface="B Zar" pitchFamily="2" charset="-7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</a:rPr>
              <a:t>عناوین: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498" t="19792" r="22108" b="14583"/>
          <a:stretch>
            <a:fillRect/>
          </a:stretch>
        </p:blipFill>
        <p:spPr bwMode="auto">
          <a:xfrm>
            <a:off x="0" y="228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498" t="40625" r="1025" b="10417"/>
          <a:stretch>
            <a:fillRect/>
          </a:stretch>
        </p:blipFill>
        <p:spPr bwMode="auto">
          <a:xfrm>
            <a:off x="0" y="6858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8785" t="51042" r="22108" b="16667"/>
          <a:stretch>
            <a:fillRect/>
          </a:stretch>
        </p:blipFill>
        <p:spPr bwMode="auto">
          <a:xfrm>
            <a:off x="685800" y="1524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4800" dirty="0" smtClean="0">
                <a:solidFill>
                  <a:srgbClr val="0070C0"/>
                </a:solidFill>
              </a:rPr>
              <a:t>روش اجرا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نوع مطالعه کوهورت اینده نگر میباشد.</a:t>
            </a:r>
          </a:p>
          <a:p>
            <a:pPr algn="r" rtl="1"/>
            <a:r>
              <a:rPr lang="fa-IR" sz="2800" dirty="0" smtClean="0"/>
              <a:t>جمعیت هدف:</a:t>
            </a:r>
            <a:r>
              <a:rPr lang="fa-IR" dirty="0" smtClean="0"/>
              <a:t> افراد مورد مطالعه، افراد شرکت کننده در مطالعه قند و لپید تهران </a:t>
            </a:r>
            <a:r>
              <a:rPr lang="en-US" dirty="0" smtClean="0"/>
              <a:t>TLGS) (</a:t>
            </a:r>
            <a:r>
              <a:rPr lang="fa-IR" dirty="0" smtClean="0"/>
              <a:t>میباشدکه اطلاعات دموگرافیک و انترو پومتریک و ازمایشات بیوشیمیایی مورد نیاز برای تشخیص مرگ قلبی عروقی و مرگ کلی انها در دسترس است</a:t>
            </a:r>
            <a:endParaRPr lang="en-US" sz="2800" dirty="0" smtClean="0"/>
          </a:p>
          <a:p>
            <a:pPr algn="r" rtl="1"/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پیامد های  مورد بررسی در این مطا لعه مرگ  کلی ( تصادف ، سرطان و ...) و ناشی از  علل قلبی عروقی  میباشد. </a:t>
            </a:r>
          </a:p>
          <a:p>
            <a:pPr algn="r" rtl="1"/>
            <a:r>
              <a:rPr lang="fa-IR" dirty="0" smtClean="0"/>
              <a:t>طول مدت مطالعه از ا بتدای فاز 1 مطالعه قند و لپید تهران (2001-1999) تا حدود 12 سال است که میزان مرگ ومیر کلی و حوادث قلبی عروقی در این افراد پیگیری و ثبت میگردد. 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روش اجرا: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56032" algn="r" rtl="1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a-IR" sz="2600" dirty="0" smtClean="0"/>
              <a:t>روش نمونه گیری: افراد درمطالعه قند ولپید تهران به صورت تصادفی شاخه ای چند مرحله ای انتخاب شده اند</a:t>
            </a:r>
            <a:endParaRPr lang="en-US" sz="2600" dirty="0" smtClean="0"/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معیارهای ورود: افرادي كه در شروع مطالعه سن  مساوی و یا بیشتر از30سال داشته وارد مطالعه شدند</a:t>
            </a:r>
            <a:endParaRPr lang="en-US" dirty="0" smtClean="0"/>
          </a:p>
          <a:p>
            <a:pPr algn="r" rtl="1"/>
            <a:r>
              <a:rPr lang="fa-IR" dirty="0" smtClean="0"/>
              <a:t>معیارهای خروج: معیار های خروج از مطالعه: شامل  افراد شناخته شده مبتلا به دیابت یا مصرف داروی کنترل قند ، بیماری قلبی عروقی ( برای بررسی بروز حوادث قلبی عروقی) ، سابقه اختلالات تیرویید کبد ، کلیه یا هر بیماری التهابی مزمن  ، کا نسر ، جراحی اخیر یا سکته قلبی یا مغزی در سه ماه اخیر ، حاملگی  وشاخص توده بدنی زیر 18.5  هستند میباشد ،  و همچنین افرادی که دارای اطلاعات ناقص و یا  زمان پیگیری متوسط 2  ساله نداشتند.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روش اجرا...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r">
              <a:buNone/>
            </a:pPr>
            <a:r>
              <a:rPr lang="fa-IR" dirty="0" smtClean="0"/>
              <a:t>.  در روز مراجعه از شرکت کنندگان مطالعه قند و ليپيد تهران ابتدا نمونه خون  پس از 14-12 ساعت ناشتایی جهت انجام آزمايشات اخذ مي</a:t>
            </a:r>
            <a:r>
              <a:rPr lang="en-US" dirty="0" smtClean="0"/>
              <a:t>­</a:t>
            </a:r>
            <a:r>
              <a:rPr lang="fa-IR" dirty="0" smtClean="0"/>
              <a:t>گردد و سپس پرسشنامه اي حاوي مشخصات شناسنامه اي، سوابق پزشكي بیماری قلبی عروقی ، مصرف دارو، مصرف كننده سيگار، وضعيت تحرک بدني،  سابقه فامیلی بیماری قلب و عروق زودرس تكميل مي گرد د. آنگاه فشار خون سیستولیک و دیاستولیک   اندازه گيري و ثبت مي گردد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0070C0"/>
                </a:solidFill>
              </a:rPr>
              <a:t>روش اجرا...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r" rtl="1"/>
            <a:r>
              <a:rPr lang="fa-IR" dirty="0" smtClean="0"/>
              <a:t>در مرحله بعد اندازه</a:t>
            </a:r>
            <a:r>
              <a:rPr lang="en-US" dirty="0" smtClean="0"/>
              <a:t>­</a:t>
            </a:r>
            <a:r>
              <a:rPr lang="fa-IR" dirty="0" smtClean="0"/>
              <a:t>گيري­هاي تن</a:t>
            </a:r>
            <a:r>
              <a:rPr lang="en-US" dirty="0" smtClean="0"/>
              <a:t>­</a:t>
            </a:r>
            <a:r>
              <a:rPr lang="fa-IR" dirty="0" smtClean="0"/>
              <a:t>سنجي شامل </a:t>
            </a:r>
            <a:r>
              <a:rPr lang="en-US" dirty="0" smtClean="0"/>
              <a:t> WC</a:t>
            </a:r>
            <a:r>
              <a:rPr lang="fa-IR" dirty="0" smtClean="0"/>
              <a:t>انجام خواهد شد.</a:t>
            </a:r>
          </a:p>
          <a:p>
            <a:pPr lvl="0" algn="r" rtl="1"/>
            <a:r>
              <a:rPr lang="fa-IR" dirty="0" smtClean="0"/>
              <a:t> افراد بر حسب </a:t>
            </a:r>
            <a:r>
              <a:rPr lang="en-US" dirty="0" smtClean="0"/>
              <a:t>BMI</a:t>
            </a:r>
            <a:r>
              <a:rPr lang="ar-SA" dirty="0" smtClean="0"/>
              <a:t> به سه گروه تقسیم میشوند </a:t>
            </a:r>
            <a:r>
              <a:rPr lang="fa-IR" dirty="0" smtClean="0"/>
              <a:t>:</a:t>
            </a:r>
          </a:p>
          <a:p>
            <a:pPr lvl="0" algn="r" rtl="1"/>
            <a:r>
              <a:rPr lang="ar-SA" dirty="0" smtClean="0"/>
              <a:t> </a:t>
            </a:r>
            <a:r>
              <a:rPr lang="en-US" dirty="0" smtClean="0"/>
              <a:t>BMI </a:t>
            </a:r>
            <a:r>
              <a:rPr lang="fa-IR" dirty="0" smtClean="0"/>
              <a:t> کمتر از</a:t>
            </a:r>
            <a:r>
              <a:rPr lang="en-US" dirty="0" smtClean="0"/>
              <a:t>Kg/m2</a:t>
            </a:r>
            <a:r>
              <a:rPr lang="fa-IR" dirty="0" smtClean="0"/>
              <a:t> 25  وزن نرمال، 29.9-25 افزایش وزن،وبالای 30 چاق .</a:t>
            </a:r>
          </a:p>
          <a:p>
            <a:pPr lvl="0" algn="r" rtl="1"/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سندروم متابوليک: در اين  مطالعه بر اساس معيار هاي </a:t>
            </a:r>
            <a:r>
              <a:rPr lang="en-US" dirty="0" smtClean="0"/>
              <a:t>JIS </a:t>
            </a:r>
            <a:r>
              <a:rPr lang="fa-IR" dirty="0" smtClean="0"/>
              <a:t> تعريف میشود .که بايد حداقل 3 معيار از5 معيار زير را داشته باشد:</a:t>
            </a:r>
            <a:endParaRPr lang="en-US" dirty="0" smtClean="0"/>
          </a:p>
          <a:p>
            <a:pPr algn="r" rtl="1"/>
            <a:r>
              <a:rPr lang="fa-IR" dirty="0" smtClean="0"/>
              <a:t>دور کمر (</a:t>
            </a:r>
            <a:r>
              <a:rPr lang="en-US" dirty="0" smtClean="0"/>
              <a:t>WC</a:t>
            </a:r>
            <a:r>
              <a:rPr lang="fa-IR" dirty="0" smtClean="0"/>
              <a:t>)  بيشتر از 89 سانتي متر در زنان و 91سانيتمتر در زنان </a:t>
            </a:r>
            <a:endParaRPr lang="en-US" dirty="0" smtClean="0"/>
          </a:p>
          <a:p>
            <a:pPr algn="r" rtl="1"/>
            <a:r>
              <a:rPr lang="fa-IR" dirty="0" smtClean="0"/>
              <a:t>افزايش تري گليسريد بالاي 150</a:t>
            </a:r>
            <a:r>
              <a:rPr lang="en-US" dirty="0" smtClean="0"/>
              <a:t>mg/dl </a:t>
            </a:r>
            <a:r>
              <a:rPr lang="fa-IR" dirty="0" smtClean="0"/>
              <a:t>يا تحت درمان</a:t>
            </a:r>
            <a:endParaRPr lang="en-US" dirty="0" smtClean="0"/>
          </a:p>
          <a:p>
            <a:pPr algn="r" rtl="1"/>
            <a:r>
              <a:rPr lang="en-US" dirty="0" smtClean="0"/>
              <a:t> </a:t>
            </a:r>
            <a:r>
              <a:rPr lang="fa-IR" dirty="0" smtClean="0"/>
              <a:t>کاهش </a:t>
            </a:r>
            <a:r>
              <a:rPr lang="en-US" dirty="0" smtClean="0"/>
              <a:t>HDL</a:t>
            </a:r>
            <a:r>
              <a:rPr lang="fa-IR" dirty="0" smtClean="0"/>
              <a:t>کمتر از 40 </a:t>
            </a:r>
            <a:r>
              <a:rPr lang="en-US" dirty="0" smtClean="0"/>
              <a:t>mg/dl </a:t>
            </a:r>
            <a:r>
              <a:rPr lang="fa-IR" dirty="0" smtClean="0"/>
              <a:t>درمردان وکمتر از50</a:t>
            </a:r>
            <a:r>
              <a:rPr lang="en-US" dirty="0" smtClean="0"/>
              <a:t> mg/dl </a:t>
            </a:r>
            <a:r>
              <a:rPr lang="fa-IR" dirty="0" smtClean="0"/>
              <a:t>  در زنان</a:t>
            </a:r>
            <a:endParaRPr lang="en-US" dirty="0" smtClean="0"/>
          </a:p>
          <a:p>
            <a:pPr algn="r" rtl="1"/>
            <a:r>
              <a:rPr lang="fa-IR" dirty="0" smtClean="0"/>
              <a:t>افزايش فشارخون بالاتر از 130/85</a:t>
            </a:r>
            <a:r>
              <a:rPr lang="en-US" dirty="0" smtClean="0"/>
              <a:t> </a:t>
            </a:r>
            <a:r>
              <a:rPr lang="fa-IR" dirty="0" smtClean="0"/>
              <a:t>میلیمتر جیوه</a:t>
            </a:r>
            <a:endParaRPr lang="en-US" dirty="0" smtClean="0"/>
          </a:p>
          <a:p>
            <a:pPr algn="r" rtl="1"/>
            <a:r>
              <a:rPr lang="fa-IR" dirty="0" smtClean="0"/>
              <a:t>افزالش قند خون ناشتا بالاتر از 100</a:t>
            </a:r>
            <a:r>
              <a:rPr lang="en-US" dirty="0" smtClean="0"/>
              <a:t>mg/dl</a:t>
            </a:r>
          </a:p>
          <a:p>
            <a:pPr algn="r" rtl="1"/>
            <a:r>
              <a:rPr lang="fa-IR" dirty="0" smtClean="0"/>
              <a:t>مقاومت به انسو لين بر اساس اندکس </a:t>
            </a:r>
            <a:r>
              <a:rPr lang="en-US" dirty="0" smtClean="0"/>
              <a:t>HOMA-IR </a:t>
            </a:r>
            <a:r>
              <a:rPr lang="fa-IR" dirty="0" smtClean="0"/>
              <a:t>حدود 2.6 تعيين شد</a:t>
            </a:r>
            <a:r>
              <a:rPr lang="ar-SA" dirty="0" smtClean="0"/>
              <a:t> </a:t>
            </a:r>
            <a:endParaRPr lang="fa-IR" dirty="0" smtClean="0"/>
          </a:p>
          <a:p>
            <a:pPr marL="365760" lvl="1" indent="-256032" algn="r" rtl="1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a-IR" sz="2700" dirty="0"/>
              <a:t>دیابتی های شناخته شده : </a:t>
            </a:r>
          </a:p>
          <a:p>
            <a:pPr marL="365760" lvl="2" indent="-256032" algn="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a-IR" sz="2700" dirty="0"/>
              <a:t>افرادی که مصرف دارو داشته اند یا  به سئوال اینکه آیا بیماری دیابت داشته اید جواب بلی داده اند.</a:t>
            </a:r>
            <a:endParaRPr lang="en-US" sz="2700" dirty="0"/>
          </a:p>
          <a:p>
            <a:pPr algn="r" rtl="1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روش اجرا...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تعريف فنوتيپ هاي چاقي به صورت زير است:</a:t>
            </a:r>
            <a:endParaRPr lang="en-US" dirty="0" smtClean="0"/>
          </a:p>
          <a:p>
            <a:pPr algn="r" rtl="1"/>
            <a:r>
              <a:rPr lang="en-US" dirty="0" smtClean="0"/>
              <a:t>MHO</a:t>
            </a:r>
            <a:r>
              <a:rPr lang="fa-IR" dirty="0" smtClean="0"/>
              <a:t>: افراد چاق  با مساوی یا کمتر از 2 از معیار های سندروم متابولیک</a:t>
            </a:r>
            <a:endParaRPr lang="en-US" dirty="0" smtClean="0"/>
          </a:p>
          <a:p>
            <a:pPr algn="r" rtl="1"/>
            <a:r>
              <a:rPr lang="en-US" dirty="0" smtClean="0"/>
              <a:t>MHOW</a:t>
            </a:r>
            <a:r>
              <a:rPr lang="fa-IR" dirty="0" smtClean="0"/>
              <a:t>: افراد داراي اضافه وزن با مساوی یا کمتر از 2 از معیار های سندروم متابولیک</a:t>
            </a:r>
            <a:endParaRPr lang="en-US" dirty="0" smtClean="0"/>
          </a:p>
          <a:p>
            <a:pPr algn="r" rtl="1"/>
            <a:r>
              <a:rPr lang="en-US" dirty="0" smtClean="0"/>
              <a:t>MHNW</a:t>
            </a:r>
            <a:r>
              <a:rPr lang="fa-IR" dirty="0" smtClean="0"/>
              <a:t>:افراد با وزن نرمال با مساوی یا کمتر از 2 از معیار های سندروم متابولیک</a:t>
            </a:r>
            <a:endParaRPr lang="en-US" dirty="0" smtClean="0"/>
          </a:p>
          <a:p>
            <a:pPr algn="r" rtl="1"/>
            <a:r>
              <a:rPr lang="en-US" dirty="0" smtClean="0"/>
              <a:t>MAO</a:t>
            </a:r>
            <a:r>
              <a:rPr lang="fa-IR" dirty="0" smtClean="0"/>
              <a:t>:افراد چاق داراي  بیشتر از 3  معیار های سندروم متابوليک</a:t>
            </a:r>
            <a:endParaRPr lang="en-US" dirty="0" smtClean="0"/>
          </a:p>
          <a:p>
            <a:pPr algn="r" rtl="1"/>
            <a:r>
              <a:rPr lang="en-US" dirty="0" smtClean="0"/>
              <a:t>MAOW</a:t>
            </a:r>
            <a:r>
              <a:rPr lang="fa-IR" dirty="0" smtClean="0"/>
              <a:t>:افراد داراي اضافه وزن داراي  بیشتر از 3  معیار های سندروم متابوليک</a:t>
            </a:r>
            <a:endParaRPr lang="en-US" dirty="0" smtClean="0"/>
          </a:p>
          <a:p>
            <a:pPr algn="r" rtl="1"/>
            <a:r>
              <a:rPr lang="en-US" dirty="0" smtClean="0"/>
              <a:t>MANW</a:t>
            </a:r>
            <a:r>
              <a:rPr lang="fa-IR" dirty="0" smtClean="0"/>
              <a:t>:افراد داراي وزن نرمال و داراي  بیشتر از 3 معیار های سندروم متابوليک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0070C0"/>
                </a:solidFill>
              </a:rPr>
              <a:t>روش اجرا...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حجم نمونه: با درنظر گرفتن خطا ی نوع اول 0.05=α وتوان ازمون90 درصد برای بررسی بروز مرگ و میر کلی و حوادث قلبی عروقی بر اساس فرمول زیر </a:t>
            </a:r>
            <a:r>
              <a:rPr lang="en-US" dirty="0" smtClean="0"/>
              <a:t>1167</a:t>
            </a:r>
            <a:r>
              <a:rPr lang="fa-IR" dirty="0" smtClean="0"/>
              <a:t>نفر در هر گروه(هریک از فنوتیپهای چاقی )  محاسبه شد  و درمجموع 7004 نفرنمونه لازم است.</a:t>
            </a:r>
            <a:r>
              <a:rPr lang="en-US" dirty="0" smtClean="0"/>
              <a:t>  30=</a:t>
            </a:r>
            <a:r>
              <a:rPr lang="el-GR" dirty="0" smtClean="0"/>
              <a:t>Π</a:t>
            </a:r>
            <a:r>
              <a:rPr lang="en-US" dirty="0" smtClean="0"/>
              <a:t>t</a:t>
            </a:r>
            <a:r>
              <a:rPr lang="fa-IR" dirty="0" smtClean="0"/>
              <a:t>درصد </a:t>
            </a:r>
            <a:r>
              <a:rPr lang="el-GR" dirty="0" smtClean="0"/>
              <a:t>Π</a:t>
            </a:r>
            <a:r>
              <a:rPr lang="en-US" dirty="0" smtClean="0"/>
              <a:t>c</a:t>
            </a:r>
            <a:r>
              <a:rPr lang="fa-IR" dirty="0" smtClean="0"/>
              <a:t>=12درصد</a:t>
            </a:r>
          </a:p>
          <a:p>
            <a:pPr algn="r" rtl="1"/>
            <a:r>
              <a:rPr lang="en-US" dirty="0" smtClean="0"/>
              <a:t> </a:t>
            </a:r>
            <a:r>
              <a:rPr lang="fa-IR" dirty="0" smtClean="0"/>
              <a:t> با احتمال مرگ 20درصد ازمبتلایان به </a:t>
            </a:r>
            <a:r>
              <a:rPr lang="en-US" dirty="0" smtClean="0"/>
              <a:t>CVD</a:t>
            </a:r>
            <a:r>
              <a:rPr lang="fa-IR" dirty="0" smtClean="0"/>
              <a:t> در طول 12 سال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0070C0"/>
                </a:solidFill>
              </a:rPr>
              <a:t>روش اجرا...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9574" t="24748" r="62523" b="41268"/>
          <a:stretch>
            <a:fillRect/>
          </a:stretch>
        </p:blipFill>
        <p:spPr bwMode="auto">
          <a:xfrm>
            <a:off x="381001" y="41148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2753" t="67708" r="12152" b="15625"/>
          <a:stretch>
            <a:fillRect/>
          </a:stretch>
        </p:blipFill>
        <p:spPr bwMode="auto">
          <a:xfrm>
            <a:off x="3505200" y="4953000"/>
            <a:ext cx="563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buNone/>
            </a:pPr>
            <a:endParaRPr lang="en-US" dirty="0"/>
          </a:p>
          <a:p>
            <a:pPr algn="r" rtl="1"/>
            <a:r>
              <a:rPr lang="ar-SA" dirty="0"/>
              <a:t>  در ایران نیزهمانند جوامع دیگر  بیماری های قلبی عروقی از علل عمده مرگ ومیر و ناتوانی محسوب میشود و به همین دلیل پژوهش در این زمینه الویت </a:t>
            </a:r>
            <a:r>
              <a:rPr lang="ar-SA" dirty="0" smtClean="0"/>
              <a:t>دارد</a:t>
            </a:r>
            <a:r>
              <a:rPr lang="fa-IR" dirty="0" smtClean="0"/>
              <a:t>.</a:t>
            </a:r>
          </a:p>
          <a:p>
            <a:pPr algn="r" rtl="1"/>
            <a:r>
              <a:rPr lang="ar-SA" dirty="0" smtClean="0"/>
              <a:t> </a:t>
            </a:r>
            <a:r>
              <a:rPr lang="ar-SA" dirty="0"/>
              <a:t>چاقی یک فاکتور خطر  شناخته شده برای چندین علل  مرگ  به ویژه بیماری های قلبی عروقی محسوب میشود </a:t>
            </a:r>
            <a:r>
              <a:rPr lang="ar-SA" dirty="0" smtClean="0"/>
              <a:t>و </a:t>
            </a:r>
            <a:r>
              <a:rPr lang="ar-SA" dirty="0"/>
              <a:t>پیشگویی کننده  همه علل مرک و میر ، بیماری های قلبی عروقی و کانسر میباشد</a:t>
            </a:r>
            <a:r>
              <a:rPr lang="ar-SA" dirty="0" smtClean="0"/>
              <a:t>. </a:t>
            </a:r>
            <a:endParaRPr lang="fa-IR" dirty="0" smtClean="0"/>
          </a:p>
          <a:p>
            <a:pPr algn="r" rtl="1"/>
            <a:r>
              <a:rPr lang="ar-SA" dirty="0" smtClean="0"/>
              <a:t> </a:t>
            </a:r>
            <a:r>
              <a:rPr lang="ar-SA" dirty="0"/>
              <a:t>به هر حال  تنوع فردی زیادی در اختلال متابولیک و بالینی </a:t>
            </a:r>
            <a:r>
              <a:rPr lang="ar-SA" dirty="0" smtClean="0"/>
              <a:t> </a:t>
            </a:r>
            <a:r>
              <a:rPr lang="ar-SA" dirty="0"/>
              <a:t>مرتبط با چاقی  وجود </a:t>
            </a:r>
            <a:r>
              <a:rPr lang="ar-SA" dirty="0" smtClean="0"/>
              <a:t>دارد </a:t>
            </a:r>
            <a:r>
              <a:rPr lang="ar-SA" dirty="0"/>
              <a:t>و  به نظر میرسد توزیع  ریسک فاکتور های قلبی عروقی  در طیف </a:t>
            </a:r>
            <a:r>
              <a:rPr lang="en-US" dirty="0"/>
              <a:t> BMI </a:t>
            </a:r>
            <a:r>
              <a:rPr lang="ar-SA" dirty="0"/>
              <a:t> یکسان نیست ،  که منجر به توصیف   فنوتیپ های متفاوت برای چاقی شده است </a:t>
            </a:r>
            <a:endParaRPr lang="fa-IR" dirty="0" smtClean="0"/>
          </a:p>
          <a:p>
            <a:pPr algn="r" rtl="1"/>
            <a:r>
              <a:rPr lang="ar-SA" dirty="0" smtClean="0"/>
              <a:t>گروهی </a:t>
            </a:r>
            <a:r>
              <a:rPr lang="ar-SA" dirty="0"/>
              <a:t>از افراد چاق  تحت عنوان «فنوتیپ چاق با پروفایل متابولیکی نرمال</a:t>
            </a:r>
            <a:r>
              <a:rPr lang="en-US" dirty="0"/>
              <a:t> MHO</a:t>
            </a:r>
            <a:r>
              <a:rPr lang="ar-SA" dirty="0"/>
              <a:t> ، که علی رغم توده بدنی بالا به  طور نسبی به ایجاد اختلالات متابولیک  و </a:t>
            </a:r>
            <a:r>
              <a:rPr lang="ar-SA"/>
              <a:t>بالینی </a:t>
            </a:r>
            <a:r>
              <a:rPr lang="ar-SA" smtClean="0"/>
              <a:t>مرتبط </a:t>
            </a:r>
            <a:r>
              <a:rPr lang="ar-SA" dirty="0"/>
              <a:t>با چاقی </a:t>
            </a:r>
            <a:r>
              <a:rPr lang="ar-SA" dirty="0" smtClean="0"/>
              <a:t>مقاومندوگروهی </a:t>
            </a:r>
            <a:r>
              <a:rPr lang="ar-SA" dirty="0"/>
              <a:t>دیگر افراد  با وزن نرمال وچاق از نظر متابولیک  </a:t>
            </a:r>
            <a:r>
              <a:rPr lang="en-US" dirty="0"/>
              <a:t>MONW)</a:t>
            </a:r>
            <a:r>
              <a:rPr lang="ar-SA" dirty="0"/>
              <a:t>) ، دو فنوتیپ شناخته  شده چاقی  در نظر گرفته شده </a:t>
            </a:r>
            <a:r>
              <a:rPr lang="ar-SA" dirty="0" smtClean="0"/>
              <a:t>اند</a:t>
            </a:r>
            <a:endParaRPr lang="fa-IR" dirty="0" smtClean="0"/>
          </a:p>
          <a:p>
            <a:pPr algn="r" rtl="1"/>
            <a:r>
              <a:rPr lang="ar-SA" dirty="0" smtClean="0"/>
              <a:t> دریک مرور سیستماتیک با بررسی 32 مطالعه در سال2015    شیوع فنوتیپ</a:t>
            </a:r>
            <a:r>
              <a:rPr lang="en-US" dirty="0" smtClean="0"/>
              <a:t>MHO</a:t>
            </a:r>
            <a:r>
              <a:rPr lang="ar-SA" dirty="0" smtClean="0"/>
              <a:t>  </a:t>
            </a:r>
            <a:r>
              <a:rPr lang="en-US" dirty="0" smtClean="0"/>
              <a:t>7.27 5.92–8.90%] </a:t>
            </a:r>
            <a:r>
              <a:rPr lang="ar-SA" dirty="0" smtClean="0"/>
              <a:t>درصد  و </a:t>
            </a:r>
            <a:r>
              <a:rPr lang="en-US" dirty="0" smtClean="0"/>
              <a:t>19.98% (16.54–23.94%), MONW </a:t>
            </a:r>
            <a:r>
              <a:rPr lang="ar-SA" dirty="0" smtClean="0"/>
              <a:t>تخمین زده شده است.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بیان مساله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ابتدا نرمال بودن متغیر ها با استفاده از ازمون اسمیر نوف- کولموگراف بررسی خواهد شد.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 داده های کمی و پیوسته به صورت میانگین (انحراف معیار ) و داده های کیفی  به صورت فراوانی  (درصد) ارایه خواهد شد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داده های با توزیع غیر نرمال به صور میانه گزارش میشوند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متغیرهای اصلی وابسته مرگ ومیر کلی و حوادث قلبی عروقی و بقیه متغیرها مستقل  در نظر گرفته میشوند.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 برای تعیین تفاوت معنی دار خصوصیات پایه افراد برای متغیرهای  کمی از</a:t>
            </a:r>
            <a:r>
              <a:rPr lang="en-US" dirty="0" smtClean="0"/>
              <a:t>T-TEST</a:t>
            </a:r>
            <a:r>
              <a:rPr lang="fa-IR" dirty="0" smtClean="0"/>
              <a:t> ومتغیرهای کیفی با توزیع نرمال از ازمون کای دو و توزیع غیر نرمال ارازمون من ویتنی  استفاده میشود.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0070C0"/>
                </a:solidFill>
              </a:rPr>
              <a:t> تجزیه وتحلیل داده ها: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در انالیز حوادث قلبی عروقی و همه علل مرگ ومیراز</a:t>
            </a:r>
            <a:r>
              <a:rPr lang="en-US" dirty="0" smtClean="0"/>
              <a:t>COX regression analysis  </a:t>
            </a:r>
            <a:r>
              <a:rPr lang="fa-IR" dirty="0" smtClean="0"/>
              <a:t>استفاده میشود.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در مدل رگرشن افراد بر اساس</a:t>
            </a:r>
            <a:r>
              <a:rPr lang="en-US" dirty="0" smtClean="0"/>
              <a:t>BMI </a:t>
            </a:r>
            <a:r>
              <a:rPr lang="fa-IR" dirty="0" smtClean="0"/>
              <a:t>و اختلال متابو لیک به شش گروه تقسیم میشوند وسپس میزان </a:t>
            </a:r>
            <a:r>
              <a:rPr lang="en-US" dirty="0" smtClean="0"/>
              <a:t>HR </a:t>
            </a:r>
            <a:r>
              <a:rPr lang="fa-IR" dirty="0" smtClean="0"/>
              <a:t>با ضریب اطمینان </a:t>
            </a:r>
            <a:r>
              <a:rPr lang="en-US" dirty="0" smtClean="0"/>
              <a:t>CI% 95  </a:t>
            </a:r>
            <a:r>
              <a:rPr lang="fa-IR" dirty="0" smtClean="0"/>
              <a:t>درصد گزارش میشود.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مدل ها به تفکیک جنس بررسی خواهند شد و سپس </a:t>
            </a:r>
            <a:r>
              <a:rPr lang="en-US" dirty="0" smtClean="0"/>
              <a:t>HR   </a:t>
            </a:r>
            <a:r>
              <a:rPr lang="fa-IR" dirty="0" smtClean="0"/>
              <a:t>برای متغیر های سن، سیگار ، فشار خون ، فعالیت های بدنی ،سابقه فامیلی بیماری قلبی عروقی زودرس تعدیل خواهد شد 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 در انالیز جداگانه </a:t>
            </a:r>
            <a:r>
              <a:rPr lang="en-US" dirty="0" smtClean="0"/>
              <a:t>MHO  </a:t>
            </a:r>
            <a:r>
              <a:rPr lang="fa-IR" dirty="0" smtClean="0"/>
              <a:t>بر اساس حساسیت به انسولین تعریف شده و  </a:t>
            </a:r>
            <a:r>
              <a:rPr lang="en-US" dirty="0" smtClean="0"/>
              <a:t>HR </a:t>
            </a:r>
            <a:r>
              <a:rPr lang="fa-IR" dirty="0" smtClean="0"/>
              <a:t>با </a:t>
            </a:r>
            <a:r>
              <a:rPr lang="en-US" dirty="0" smtClean="0"/>
              <a:t>CI  95 </a:t>
            </a:r>
            <a:r>
              <a:rPr lang="fa-IR" dirty="0" smtClean="0"/>
              <a:t>درصد گزارش میشود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.تمامی داده ها با استفادهاز نرم افزار </a:t>
            </a:r>
            <a:r>
              <a:rPr lang="en-US" dirty="0" smtClean="0"/>
              <a:t>SPSS </a:t>
            </a:r>
            <a:r>
              <a:rPr lang="fa-IR" dirty="0" smtClean="0"/>
              <a:t>نسخه 21 و</a:t>
            </a:r>
            <a:r>
              <a:rPr lang="en-US" dirty="0" smtClean="0"/>
              <a:t>STATA</a:t>
            </a:r>
            <a:r>
              <a:rPr lang="fa-IR" dirty="0" smtClean="0"/>
              <a:t>انالیز شده و مقادیرکمتر</a:t>
            </a:r>
            <a:r>
              <a:rPr lang="en-US" dirty="0" smtClean="0"/>
              <a:t>P </a:t>
            </a:r>
            <a:r>
              <a:rPr lang="fa-IR" dirty="0" smtClean="0"/>
              <a:t>از 0.05 تلقی خواهند شد.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تجزیه و تحلیل داده ها...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4400" dirty="0" smtClean="0">
                <a:solidFill>
                  <a:srgbClr val="0070C0"/>
                </a:solidFill>
              </a:rPr>
              <a:t>جداول تو خالی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4" t="31792" r="12137" b="9085"/>
          <a:stretch>
            <a:fillRect/>
          </a:stretch>
        </p:blipFill>
        <p:spPr bwMode="auto">
          <a:xfrm>
            <a:off x="7620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000" dirty="0" smtClean="0">
                <a:solidFill>
                  <a:srgbClr val="0070C0"/>
                </a:solidFill>
              </a:rPr>
              <a:t>جدول شماره 1: خصوصیات پایه افراد شرکت کننده در مطالعه در فنوتیپ های مختلف چاقی بر </a:t>
            </a:r>
            <a:r>
              <a:rPr lang="fa-IR" sz="1800" dirty="0" smtClean="0">
                <a:solidFill>
                  <a:srgbClr val="0070C0"/>
                </a:solidFill>
              </a:rPr>
              <a:t>اساس وجود یه عدم وجود سندروم متابولیک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200" dirty="0" smtClean="0">
                <a:solidFill>
                  <a:srgbClr val="0070C0"/>
                </a:solidFill>
              </a:rPr>
              <a:t>جدول شماره 2: نسبت خطر بروز بیماری های قلبی عروقی و مرگ و میر کلی در فنوتیپ های </a:t>
            </a:r>
            <a:r>
              <a:rPr lang="fa-IR" sz="1800" dirty="0" smtClean="0">
                <a:solidFill>
                  <a:srgbClr val="0070C0"/>
                </a:solidFill>
              </a:rPr>
              <a:t>مختلف اقی بر اساس شاخص توده بدنی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502" t="27535" r="13909" b="8333"/>
          <a:stretch>
            <a:fillRect/>
          </a:stretch>
        </p:blipFill>
        <p:spPr bwMode="auto">
          <a:xfrm>
            <a:off x="762000" y="1371600"/>
            <a:ext cx="80772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1800" dirty="0" smtClean="0">
                <a:solidFill>
                  <a:srgbClr val="0070C0"/>
                </a:solidFill>
              </a:rPr>
              <a:t>جدول شماره 3: خصوصیات پایه افراد شرکت کننده در مطالعه در فنوتیپ های مختلف چاقی بر اساس وجود یا عدم وجود مقاومت به انسولین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176" t="17591" r="7692" b="8136"/>
          <a:stretch>
            <a:fillRect/>
          </a:stretch>
        </p:blipFill>
        <p:spPr bwMode="auto">
          <a:xfrm>
            <a:off x="1447800" y="14478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dirty="0" smtClean="0"/>
              <a:t>از نقاط قوت این مطالعه  مبتنی بودن بر جامعه و فالو اپ طولانی است.</a:t>
            </a:r>
            <a:endParaRPr lang="en-US" dirty="0" smtClean="0"/>
          </a:p>
          <a:p>
            <a:pPr lvl="0" algn="r" rtl="1"/>
            <a:r>
              <a:rPr lang="fa-IR" dirty="0" smtClean="0"/>
              <a:t>احتمال تورش در نمونه گیری یا تورش در انالیز وجود دارد .برای کاهش این تورش ،افرادی که بررسی اطلاعات و ازمایشات را انجام میدهند ،از مشخصات افراد شرکت کننده مطلع نیستند .</a:t>
            </a:r>
            <a:endParaRPr lang="en-US" dirty="0" smtClean="0"/>
          </a:p>
          <a:p>
            <a:pPr lvl="0" rtl="1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0070C0"/>
                </a:solidFill>
              </a:rPr>
              <a:t>مزایا و محدودیت ها: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3581400"/>
            <a:ext cx="541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b="1" dirty="0" smtClean="0">
                <a:solidFill>
                  <a:srgbClr val="FFC000"/>
                </a:solidFill>
              </a:rPr>
              <a:t>با تشکر از حسن توجه شما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/>
              <a:t> در مطالعات قبلی ، در مورد ارتباط  فنوتیپ های متفاوت  چاقی با   پیامد های  قلبی عروقی و همه علل مرگ و میر  یافته های متناقضی وجود دارد </a:t>
            </a:r>
            <a:r>
              <a:rPr lang="fa-IR" dirty="0" smtClean="0"/>
              <a:t>.</a:t>
            </a:r>
          </a:p>
          <a:p>
            <a:pPr algn="r" rtl="1"/>
            <a:r>
              <a:rPr lang="ar-SA" dirty="0" smtClean="0"/>
              <a:t>به طوری که در گروهی از  مطالعات ب</a:t>
            </a:r>
            <a:r>
              <a:rPr lang="fa-IR" dirty="0" smtClean="0"/>
              <a:t>ا پیگیری </a:t>
            </a:r>
            <a:r>
              <a:rPr lang="ar-SA" dirty="0" smtClean="0"/>
              <a:t>کوتاه مدت برای </a:t>
            </a:r>
            <a:r>
              <a:rPr lang="en-US" dirty="0" smtClean="0"/>
              <a:t>MHO</a:t>
            </a:r>
            <a:r>
              <a:rPr lang="ar-SA" dirty="0" smtClean="0"/>
              <a:t>، ماهیت خوش خیم  در نظر گرفته شده است  و تعداد کمتری از مطالعات با پیگیری طولانی تر نتایج متفاوتی بدست امده است در متا انالیزکه اخیرا انجام شده است،  در انالیز مطالعات با</a:t>
            </a:r>
            <a:r>
              <a:rPr lang="fa-IR" dirty="0" smtClean="0"/>
              <a:t> پیگیری </a:t>
            </a:r>
            <a:r>
              <a:rPr lang="ar-SA" dirty="0" smtClean="0"/>
              <a:t>طولانی مدت (بیشتراز10 سال)  ،  پیامد های قلبی عروقی و مرگ ومیر در افراد چاق بدون اختلال متابولیک </a:t>
            </a:r>
            <a:r>
              <a:rPr lang="en-US" dirty="0" smtClean="0"/>
              <a:t> (MHO)</a:t>
            </a:r>
            <a:r>
              <a:rPr lang="ar-SA" dirty="0" smtClean="0"/>
              <a:t>در مقایسه با افراد با وزن نرمال بدون اختلال متابولیک  بیشتر بود.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بیان مساله...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SA" dirty="0" smtClean="0"/>
              <a:t>به نظر میرسد  تفاوت مطالعات موجود   در این زمینه ،  به علت طول </a:t>
            </a:r>
            <a:r>
              <a:rPr lang="fa-IR" dirty="0" smtClean="0"/>
              <a:t>پیگیری های</a:t>
            </a:r>
            <a:r>
              <a:rPr lang="ar-SA" dirty="0" smtClean="0"/>
              <a:t> متفاوت ،در نظر گرفتن تعاریف مختلف برای</a:t>
            </a:r>
            <a:r>
              <a:rPr lang="en-US" dirty="0" smtClean="0"/>
              <a:t> MHO  </a:t>
            </a:r>
            <a:r>
              <a:rPr lang="ar-SA" dirty="0" smtClean="0"/>
              <a:t> وانتخاب پیامد های متفاوت میباشد.</a:t>
            </a:r>
            <a:endParaRPr lang="fa-IR" dirty="0" smtClean="0"/>
          </a:p>
          <a:p>
            <a:pPr algn="r" rtl="1"/>
            <a:r>
              <a:rPr lang="ar-SA" dirty="0" smtClean="0"/>
              <a:t> درمطالعه قبلی که در قالب مطالعه قند و لپید تهران  صورت گرفت ، طی فالواپ 8.1 ساله ،  بر اساس تعریف دیس متابولیک، نشان داده شد که در افراد</a:t>
            </a:r>
            <a:r>
              <a:rPr lang="en-US" dirty="0" smtClean="0"/>
              <a:t>MHO </a:t>
            </a:r>
            <a:r>
              <a:rPr lang="ar-SA" dirty="0" smtClean="0"/>
              <a:t>  ریسک بیماری قلبی عروقی افزایش نمی یابد.</a:t>
            </a:r>
            <a:endParaRPr lang="fa-IR" dirty="0" smtClean="0"/>
          </a:p>
          <a:p>
            <a:pPr algn="r" rtl="1"/>
            <a:r>
              <a:rPr lang="ar-SA" b="1" dirty="0" smtClean="0"/>
              <a:t> هدف ما از این مطالعه  بررسی ارتباط مرگ میرقلبی عروقی وهمچنین همه علل مرگ ومیر با فنوتیپ های مختلف چاقی با تعریف متفاوتی از </a:t>
            </a:r>
            <a:r>
              <a:rPr lang="en-US" b="1" dirty="0" smtClean="0"/>
              <a:t>MHO</a:t>
            </a:r>
            <a:r>
              <a:rPr lang="ar-SA" b="1" dirty="0" smtClean="0"/>
              <a:t> و همچنین در فنوتیپ های مختلف چاقی بر اساس وجود یا عدم وجود مقاومت به انسولین  و در </a:t>
            </a:r>
            <a:r>
              <a:rPr lang="fa-IR" b="1" dirty="0" smtClean="0"/>
              <a:t>پیگیری</a:t>
            </a:r>
            <a:r>
              <a:rPr lang="ar-SA" b="1" dirty="0" smtClean="0"/>
              <a:t> طولانیتر  میباشد.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</a:rPr>
              <a:t>بیان مساله...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4800" dirty="0" smtClean="0">
                <a:solidFill>
                  <a:srgbClr val="0070C0"/>
                </a:solidFill>
              </a:rPr>
              <a:t>بررسی متون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9167" r="28846" b="83466"/>
          <a:stretch/>
        </p:blipFill>
        <p:spPr bwMode="auto">
          <a:xfrm>
            <a:off x="762000" y="914400"/>
            <a:ext cx="74676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8452183"/>
              </p:ext>
            </p:extLst>
          </p:nvPr>
        </p:nvGraphicFramePr>
        <p:xfrm>
          <a:off x="0" y="-110299"/>
          <a:ext cx="9144000" cy="8338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3905"/>
                <a:gridCol w="1115095"/>
                <a:gridCol w="1164466"/>
                <a:gridCol w="740534"/>
              </a:tblGrid>
              <a:tr h="5507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یافته ها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طول فالو اپ و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OUTCOME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جمعیت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مورد مطالعه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، محل و طراحی مطالعه</a:t>
                      </a:r>
                      <a:r>
                        <a:rPr lang="ar-SA" sz="12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6646">
                <a:tc rowSpan="3">
                  <a:txBody>
                    <a:bodyPr/>
                    <a:lstStyle/>
                    <a:p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خطر نسبی برای حواد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ث</a:t>
                      </a:r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قلبی عروقی  برای افراد بدون اختلال متابولیک :</a:t>
                      </a:r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normal weight:1</a:t>
                      </a: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over weight:1.10 (CI:0.76-1.61)</a:t>
                      </a: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Obese:1.07 (CI:0.59-1.96)</a:t>
                      </a:r>
                    </a:p>
                    <a:p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خطر نسبی برای حواد 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ث</a:t>
                      </a:r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قلبی عروقی  برای افراد با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ا</a:t>
                      </a:r>
                      <a:r>
                        <a:rPr kumimoji="0" lang="ar-S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ختلال متابولیک :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normal weight: 2.10 (CI:1.36-3.26)</a:t>
                      </a: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over weight:2.35 (CI:1.71- 3.22)</a:t>
                      </a:r>
                    </a:p>
                    <a:p>
                      <a:r>
                        <a:rPr kumimoji="0" lang="en-US" sz="1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Obese: 2.35 (CI:1.71- 3.22)</a:t>
                      </a:r>
                      <a:endParaRPr kumimoji="0" lang="fa-IR" sz="14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نتیجه گیری نهایی: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افراد با وزن نرمال و اختلال متابولیک در مقایسه با افراد چاق سالم ریسک بالاتری برای حوادث قلبی عروقی در اینده دارند 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میانگین طول پیگیری:8.1 سال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پیامد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:بیماری های قلبی عروقی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6215 فردبالای 30سا ل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43درصد مرد میانگین سنی 47 سال بدون  بیماری قلبی زمینه ای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2011 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ایران 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کوهورت</a:t>
                      </a:r>
                      <a:r>
                        <a:rPr lang="fa-IR" sz="12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fa-IR" sz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2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indent="-28575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تعدیل برای سن، جنس،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فعالیت بدنی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125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محدودیت ها:</a:t>
                      </a: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نداشتن قدرت کافی بر ای نشان دادن ارتباط بین  حواد ث قلبی عروقی وفنوتیپ ها بر اساس جنس 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سطح فعالیت فیزیکی بر اساس پرسشنامه کلینیک تخقیقاتی چاقی که در ایران معتبر نیست 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algn="r" rtl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Misclassification</a:t>
                      </a:r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به علت تغییرات توده بدنی و فاکتورهای خطر در طول زمان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نداشتن وضعیت اقتصادی اجتماعی و تغذ یه</a:t>
                      </a:r>
                    </a:p>
                    <a:p>
                      <a:pPr algn="r" rtl="1"/>
                      <a:r>
                        <a:rPr kumimoji="0" lang="fa-I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از   دست رفتن پیگیری</a:t>
                      </a:r>
                      <a:r>
                        <a:rPr kumimoji="0" lang="fa-I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در 11 درصد افراد</a:t>
                      </a:r>
                      <a:endParaRPr kumimoji="0"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kumimoji="0" lang="fa-IR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kumimoji="0"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BMI cutoffs </a:t>
                      </a:r>
                      <a:r>
                        <a:rPr kumimoji="0" lang="fa-I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normal weight (18.5–25 kg/m2 ), overweight (25–29.9 kg/m2 ),  obese (30 kg/m2 ) were used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fa-I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اختلال متابولیک بر اساس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diabetes Federation definition or diabetes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 rtl="0"/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MHO</a:t>
                      </a: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تعریف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r" rtl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وجود یک یا کمتر از معیارهای سندروم متابولیک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108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8868</TotalTime>
  <Words>3243</Words>
  <Application>Microsoft Office PowerPoint</Application>
  <PresentationFormat>On-screen Show (4:3)</PresentationFormat>
  <Paragraphs>336</Paragraphs>
  <Slides>47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Concourse</vt:lpstr>
      <vt:lpstr>بنام خداوند جان و خرد</vt:lpstr>
      <vt:lpstr>  بررسی ارتباط خطر مرگ ومیر  کلی و  قلبی عروقی  با فنوتیپ های مختلف چاقی  در پیگیری 12 ساله درمطالعه  قند و لیپید تهران </vt:lpstr>
      <vt:lpstr>عناوین:</vt:lpstr>
      <vt:lpstr>بیان مساله</vt:lpstr>
      <vt:lpstr>بیان مساله...</vt:lpstr>
      <vt:lpstr>بیان مساله...</vt:lpstr>
      <vt:lpstr>Slide 7</vt:lpstr>
      <vt:lpstr>2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اهداف</vt:lpstr>
      <vt:lpstr>اهداف...</vt:lpstr>
      <vt:lpstr>اهداف...</vt:lpstr>
      <vt:lpstr>فرضیات:</vt:lpstr>
      <vt:lpstr>فرضیات...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روش اجرا: </vt:lpstr>
      <vt:lpstr>روش اجرا...</vt:lpstr>
      <vt:lpstr>روش اجرا...</vt:lpstr>
      <vt:lpstr>روش اجرا...</vt:lpstr>
      <vt:lpstr>روش اجرا...</vt:lpstr>
      <vt:lpstr>روش اجرا...</vt:lpstr>
      <vt:lpstr> تجزیه وتحلیل داده ها:</vt:lpstr>
      <vt:lpstr>تجزیه و تحلیل داده ها...</vt:lpstr>
      <vt:lpstr>Slide 42</vt:lpstr>
      <vt:lpstr>جدول شماره 1: خصوصیات پایه افراد شرکت کننده در مطالعه در فنوتیپ های مختلف چاقی بر اساس وجود یه عدم وجود سندروم متابولیک</vt:lpstr>
      <vt:lpstr>جدول شماره 2: نسبت خطر بروز بیماری های قلبی عروقی و مرگ و میر کلی در فنوتیپ های مختلف اقی بر اساس شاخص توده بدنی</vt:lpstr>
      <vt:lpstr>جدول شماره 3: خصوصیات پایه افراد شرکت کننده در مطالعه در فنوتیپ های مختلف چاقی بر اساس وجود یا عدم وجود مقاومت به انسولین</vt:lpstr>
      <vt:lpstr>مزایا و محدودیت ها:</vt:lpstr>
      <vt:lpstr>Slide 47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MRT</cp:lastModifiedBy>
  <cp:revision>237</cp:revision>
  <dcterms:created xsi:type="dcterms:W3CDTF">2015-11-22T16:05:12Z</dcterms:created>
  <dcterms:modified xsi:type="dcterms:W3CDTF">2015-12-28T02:24:37Z</dcterms:modified>
</cp:coreProperties>
</file>