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xlsx" ContentType="application/vnd.openxmlformats-officedocument.spreadsheetml.shee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112"/>
  </p:notesMasterIdLst>
  <p:sldIdLst>
    <p:sldId id="416" r:id="rId2"/>
    <p:sldId id="415" r:id="rId3"/>
    <p:sldId id="377" r:id="rId4"/>
    <p:sldId id="257" r:id="rId5"/>
    <p:sldId id="430" r:id="rId6"/>
    <p:sldId id="266" r:id="rId7"/>
    <p:sldId id="258" r:id="rId8"/>
    <p:sldId id="381" r:id="rId9"/>
    <p:sldId id="383" r:id="rId10"/>
    <p:sldId id="384" r:id="rId11"/>
    <p:sldId id="385" r:id="rId12"/>
    <p:sldId id="310" r:id="rId13"/>
    <p:sldId id="431" r:id="rId14"/>
    <p:sldId id="423" r:id="rId15"/>
    <p:sldId id="281" r:id="rId16"/>
    <p:sldId id="282" r:id="rId17"/>
    <p:sldId id="284" r:id="rId18"/>
    <p:sldId id="285" r:id="rId19"/>
    <p:sldId id="286" r:id="rId20"/>
    <p:sldId id="331" r:id="rId21"/>
    <p:sldId id="432" r:id="rId22"/>
    <p:sldId id="332" r:id="rId23"/>
    <p:sldId id="287" r:id="rId24"/>
    <p:sldId id="288" r:id="rId25"/>
    <p:sldId id="334" r:id="rId26"/>
    <p:sldId id="333" r:id="rId27"/>
    <p:sldId id="335" r:id="rId28"/>
    <p:sldId id="289" r:id="rId29"/>
    <p:sldId id="306" r:id="rId30"/>
    <p:sldId id="336" r:id="rId31"/>
    <p:sldId id="290" r:id="rId32"/>
    <p:sldId id="291" r:id="rId33"/>
    <p:sldId id="337" r:id="rId34"/>
    <p:sldId id="292" r:id="rId35"/>
    <p:sldId id="293" r:id="rId36"/>
    <p:sldId id="294" r:id="rId37"/>
    <p:sldId id="295" r:id="rId38"/>
    <p:sldId id="342" r:id="rId39"/>
    <p:sldId id="296" r:id="rId40"/>
    <p:sldId id="297" r:id="rId41"/>
    <p:sldId id="298" r:id="rId42"/>
    <p:sldId id="299" r:id="rId43"/>
    <p:sldId id="300" r:id="rId44"/>
    <p:sldId id="301" r:id="rId45"/>
    <p:sldId id="302" r:id="rId46"/>
    <p:sldId id="338" r:id="rId47"/>
    <p:sldId id="339" r:id="rId48"/>
    <p:sldId id="340" r:id="rId49"/>
    <p:sldId id="341" r:id="rId50"/>
    <p:sldId id="303" r:id="rId51"/>
    <p:sldId id="304" r:id="rId52"/>
    <p:sldId id="343" r:id="rId53"/>
    <p:sldId id="305" r:id="rId54"/>
    <p:sldId id="345" r:id="rId55"/>
    <p:sldId id="346" r:id="rId56"/>
    <p:sldId id="424" r:id="rId57"/>
    <p:sldId id="395" r:id="rId58"/>
    <p:sldId id="396" r:id="rId59"/>
    <p:sldId id="397" r:id="rId60"/>
    <p:sldId id="398" r:id="rId61"/>
    <p:sldId id="399" r:id="rId62"/>
    <p:sldId id="400" r:id="rId63"/>
    <p:sldId id="401" r:id="rId64"/>
    <p:sldId id="402" r:id="rId65"/>
    <p:sldId id="403" r:id="rId66"/>
    <p:sldId id="404" r:id="rId67"/>
    <p:sldId id="405" r:id="rId68"/>
    <p:sldId id="406" r:id="rId69"/>
    <p:sldId id="407" r:id="rId70"/>
    <p:sldId id="408" r:id="rId71"/>
    <p:sldId id="409" r:id="rId72"/>
    <p:sldId id="410" r:id="rId73"/>
    <p:sldId id="411" r:id="rId74"/>
    <p:sldId id="412" r:id="rId75"/>
    <p:sldId id="413" r:id="rId76"/>
    <p:sldId id="414" r:id="rId77"/>
    <p:sldId id="425" r:id="rId78"/>
    <p:sldId id="347" r:id="rId79"/>
    <p:sldId id="348" r:id="rId80"/>
    <p:sldId id="353" r:id="rId81"/>
    <p:sldId id="354" r:id="rId82"/>
    <p:sldId id="356" r:id="rId83"/>
    <p:sldId id="357" r:id="rId84"/>
    <p:sldId id="358" r:id="rId85"/>
    <p:sldId id="359" r:id="rId86"/>
    <p:sldId id="360" r:id="rId87"/>
    <p:sldId id="361" r:id="rId88"/>
    <p:sldId id="362" r:id="rId89"/>
    <p:sldId id="363" r:id="rId90"/>
    <p:sldId id="371" r:id="rId91"/>
    <p:sldId id="374" r:id="rId92"/>
    <p:sldId id="372" r:id="rId93"/>
    <p:sldId id="375" r:id="rId94"/>
    <p:sldId id="418" r:id="rId95"/>
    <p:sldId id="426" r:id="rId96"/>
    <p:sldId id="376" r:id="rId97"/>
    <p:sldId id="422" r:id="rId98"/>
    <p:sldId id="379" r:id="rId99"/>
    <p:sldId id="387" r:id="rId100"/>
    <p:sldId id="388" r:id="rId101"/>
    <p:sldId id="389" r:id="rId102"/>
    <p:sldId id="390" r:id="rId103"/>
    <p:sldId id="392" r:id="rId104"/>
    <p:sldId id="393" r:id="rId105"/>
    <p:sldId id="394" r:id="rId106"/>
    <p:sldId id="427" r:id="rId107"/>
    <p:sldId id="419" r:id="rId108"/>
    <p:sldId id="420" r:id="rId109"/>
    <p:sldId id="421" r:id="rId110"/>
    <p:sldId id="428" r:id="rId1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F4260EBD-17C6-AA4D-80AD-5D2CE8CB3566}">
          <p14:sldIdLst>
            <p14:sldId id="416"/>
            <p14:sldId id="415"/>
            <p14:sldId id="377"/>
            <p14:sldId id="257"/>
            <p14:sldId id="430"/>
            <p14:sldId id="266"/>
            <p14:sldId id="258"/>
            <p14:sldId id="381"/>
            <p14:sldId id="383"/>
            <p14:sldId id="384"/>
            <p14:sldId id="385"/>
          </p14:sldIdLst>
        </p14:section>
        <p14:section name="Untitled Section" id="{CD01340C-A3F2-EC46-9CD2-C424288339B6}">
          <p14:sldIdLst>
            <p14:sldId id="310"/>
            <p14:sldId id="431"/>
            <p14:sldId id="423"/>
            <p14:sldId id="281"/>
            <p14:sldId id="282"/>
            <p14:sldId id="284"/>
            <p14:sldId id="285"/>
            <p14:sldId id="286"/>
            <p14:sldId id="331"/>
            <p14:sldId id="432"/>
            <p14:sldId id="332"/>
            <p14:sldId id="287"/>
            <p14:sldId id="288"/>
            <p14:sldId id="334"/>
            <p14:sldId id="333"/>
            <p14:sldId id="335"/>
            <p14:sldId id="289"/>
            <p14:sldId id="306"/>
            <p14:sldId id="336"/>
            <p14:sldId id="290"/>
            <p14:sldId id="291"/>
            <p14:sldId id="337"/>
            <p14:sldId id="292"/>
            <p14:sldId id="293"/>
            <p14:sldId id="294"/>
            <p14:sldId id="295"/>
            <p14:sldId id="342"/>
            <p14:sldId id="296"/>
            <p14:sldId id="297"/>
            <p14:sldId id="298"/>
            <p14:sldId id="299"/>
            <p14:sldId id="300"/>
            <p14:sldId id="301"/>
            <p14:sldId id="302"/>
            <p14:sldId id="338"/>
            <p14:sldId id="339"/>
            <p14:sldId id="340"/>
            <p14:sldId id="341"/>
            <p14:sldId id="303"/>
            <p14:sldId id="304"/>
            <p14:sldId id="343"/>
            <p14:sldId id="305"/>
            <p14:sldId id="345"/>
            <p14:sldId id="346"/>
            <p14:sldId id="424"/>
            <p14:sldId id="395"/>
            <p14:sldId id="396"/>
            <p14:sldId id="397"/>
            <p14:sldId id="398"/>
            <p14:sldId id="399"/>
            <p14:sldId id="400"/>
            <p14:sldId id="401"/>
            <p14:sldId id="402"/>
            <p14:sldId id="403"/>
            <p14:sldId id="404"/>
            <p14:sldId id="405"/>
            <p14:sldId id="406"/>
            <p14:sldId id="407"/>
            <p14:sldId id="408"/>
            <p14:sldId id="409"/>
            <p14:sldId id="410"/>
            <p14:sldId id="411"/>
            <p14:sldId id="412"/>
            <p14:sldId id="413"/>
            <p14:sldId id="414"/>
            <p14:sldId id="425"/>
            <p14:sldId id="347"/>
            <p14:sldId id="348"/>
            <p14:sldId id="353"/>
            <p14:sldId id="354"/>
            <p14:sldId id="356"/>
            <p14:sldId id="357"/>
            <p14:sldId id="358"/>
            <p14:sldId id="359"/>
            <p14:sldId id="360"/>
            <p14:sldId id="361"/>
            <p14:sldId id="362"/>
            <p14:sldId id="363"/>
            <p14:sldId id="371"/>
            <p14:sldId id="374"/>
            <p14:sldId id="372"/>
            <p14:sldId id="375"/>
            <p14:sldId id="418"/>
            <p14:sldId id="426"/>
            <p14:sldId id="376"/>
            <p14:sldId id="422"/>
            <p14:sldId id="379"/>
            <p14:sldId id="387"/>
            <p14:sldId id="388"/>
            <p14:sldId id="389"/>
            <p14:sldId id="390"/>
            <p14:sldId id="392"/>
            <p14:sldId id="393"/>
            <p14:sldId id="394"/>
            <p14:sldId id="427"/>
            <p14:sldId id="419"/>
            <p14:sldId id="420"/>
            <p14:sldId id="421"/>
            <p14:sldId id="428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989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444" autoAdjust="0"/>
    <p:restoredTop sz="86377" autoAdjust="0"/>
  </p:normalViewPr>
  <p:slideViewPr>
    <p:cSldViewPr>
      <p:cViewPr>
        <p:scale>
          <a:sx n="75" d="100"/>
          <a:sy n="75" d="100"/>
        </p:scale>
        <p:origin x="-192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25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01" Type="http://schemas.openxmlformats.org/officeDocument/2006/relationships/slide" Target="slides/slide100.xml"/><Relationship Id="rId102" Type="http://schemas.openxmlformats.org/officeDocument/2006/relationships/slide" Target="slides/slide101.xml"/><Relationship Id="rId103" Type="http://schemas.openxmlformats.org/officeDocument/2006/relationships/slide" Target="slides/slide102.xml"/><Relationship Id="rId104" Type="http://schemas.openxmlformats.org/officeDocument/2006/relationships/slide" Target="slides/slide103.xml"/><Relationship Id="rId105" Type="http://schemas.openxmlformats.org/officeDocument/2006/relationships/slide" Target="slides/slide104.xml"/><Relationship Id="rId106" Type="http://schemas.openxmlformats.org/officeDocument/2006/relationships/slide" Target="slides/slide105.xml"/><Relationship Id="rId107" Type="http://schemas.openxmlformats.org/officeDocument/2006/relationships/slide" Target="slides/slide106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8" Type="http://schemas.openxmlformats.org/officeDocument/2006/relationships/slide" Target="slides/slide107.xml"/><Relationship Id="rId109" Type="http://schemas.openxmlformats.org/officeDocument/2006/relationships/slide" Target="slides/slide10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110" Type="http://schemas.openxmlformats.org/officeDocument/2006/relationships/slide" Target="slides/slide109.xml"/><Relationship Id="rId90" Type="http://schemas.openxmlformats.org/officeDocument/2006/relationships/slide" Target="slides/slide89.xml"/><Relationship Id="rId91" Type="http://schemas.openxmlformats.org/officeDocument/2006/relationships/slide" Target="slides/slide90.xml"/><Relationship Id="rId92" Type="http://schemas.openxmlformats.org/officeDocument/2006/relationships/slide" Target="slides/slide91.xml"/><Relationship Id="rId93" Type="http://schemas.openxmlformats.org/officeDocument/2006/relationships/slide" Target="slides/slide92.xml"/><Relationship Id="rId94" Type="http://schemas.openxmlformats.org/officeDocument/2006/relationships/slide" Target="slides/slide93.xml"/><Relationship Id="rId95" Type="http://schemas.openxmlformats.org/officeDocument/2006/relationships/slide" Target="slides/slide94.xml"/><Relationship Id="rId96" Type="http://schemas.openxmlformats.org/officeDocument/2006/relationships/slide" Target="slides/slide95.xml"/><Relationship Id="rId97" Type="http://schemas.openxmlformats.org/officeDocument/2006/relationships/slide" Target="slides/slide96.xml"/><Relationship Id="rId98" Type="http://schemas.openxmlformats.org/officeDocument/2006/relationships/slide" Target="slides/slide97.xml"/><Relationship Id="rId99" Type="http://schemas.openxmlformats.org/officeDocument/2006/relationships/slide" Target="slides/slide98.xml"/><Relationship Id="rId111" Type="http://schemas.openxmlformats.org/officeDocument/2006/relationships/slide" Target="slides/slide110.xml"/><Relationship Id="rId112" Type="http://schemas.openxmlformats.org/officeDocument/2006/relationships/notesMaster" Target="notesMasters/notesMaster1.xml"/><Relationship Id="rId113" Type="http://schemas.openxmlformats.org/officeDocument/2006/relationships/printerSettings" Target="printerSettings/printerSettings1.bin"/><Relationship Id="rId114" Type="http://schemas.openxmlformats.org/officeDocument/2006/relationships/presProps" Target="presProps.xml"/><Relationship Id="rId115" Type="http://schemas.openxmlformats.org/officeDocument/2006/relationships/viewProps" Target="viewProps.xml"/><Relationship Id="rId116" Type="http://schemas.openxmlformats.org/officeDocument/2006/relationships/theme" Target="theme/theme1.xml"/><Relationship Id="rId117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100" Type="http://schemas.openxmlformats.org/officeDocument/2006/relationships/slide" Target="slides/slide99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slide" Target="slides/slide82.xml"/><Relationship Id="rId84" Type="http://schemas.openxmlformats.org/officeDocument/2006/relationships/slide" Target="slides/slide83.xml"/><Relationship Id="rId85" Type="http://schemas.openxmlformats.org/officeDocument/2006/relationships/slide" Target="slides/slide84.xml"/><Relationship Id="rId86" Type="http://schemas.openxmlformats.org/officeDocument/2006/relationships/slide" Target="slides/slide85.xml"/><Relationship Id="rId87" Type="http://schemas.openxmlformats.org/officeDocument/2006/relationships/slide" Target="slides/slide86.xml"/><Relationship Id="rId88" Type="http://schemas.openxmlformats.org/officeDocument/2006/relationships/slide" Target="slides/slide87.xml"/><Relationship Id="rId89" Type="http://schemas.openxmlformats.org/officeDocument/2006/relationships/slide" Target="slides/slide8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Relationship Id="rId2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plotArea>
      <c:layout/>
      <c:ofPieChart>
        <c:ofPieType val="bar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8.200000000000001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100"/>
        <c:secondPieSize val="75"/>
        <c:serLines/>
      </c:ofPieChart>
    </c:plotArea>
    <c:legend>
      <c:legendPos val="r"/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1E5344C-2488-49CF-9E57-2E64C288993F}" type="doc">
      <dgm:prSet loTypeId="urn:microsoft.com/office/officeart/2005/8/layout/arrow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F613751-721E-488E-A25F-286B59B178CE}">
      <dgm:prSet phldrT="[Text]"/>
      <dgm:spPr/>
      <dgm:t>
        <a:bodyPr/>
        <a:lstStyle/>
        <a:p>
          <a:r>
            <a:rPr lang="en-US" dirty="0" smtClean="0"/>
            <a:t>Increased use of RRA</a:t>
          </a:r>
          <a:endParaRPr lang="en-US" dirty="0"/>
        </a:p>
      </dgm:t>
    </dgm:pt>
    <dgm:pt modelId="{09166E06-1461-4B71-9346-AD6C0F463C65}" type="parTrans" cxnId="{31AEA672-A905-4A9D-99D3-6F840EA03086}">
      <dgm:prSet/>
      <dgm:spPr/>
      <dgm:t>
        <a:bodyPr/>
        <a:lstStyle/>
        <a:p>
          <a:endParaRPr lang="en-US"/>
        </a:p>
      </dgm:t>
    </dgm:pt>
    <dgm:pt modelId="{CF288D38-FA59-4889-8FAE-4B3F080F4DCC}" type="sibTrans" cxnId="{31AEA672-A905-4A9D-99D3-6F840EA03086}">
      <dgm:prSet/>
      <dgm:spPr/>
      <dgm:t>
        <a:bodyPr/>
        <a:lstStyle/>
        <a:p>
          <a:endParaRPr lang="en-US"/>
        </a:p>
      </dgm:t>
    </dgm:pt>
    <dgm:pt modelId="{9F8963C0-E43D-4EA2-A528-AF1B730BAC37}">
      <dgm:prSet phldrT="[Text]"/>
      <dgm:spPr/>
      <dgm:t>
        <a:bodyPr/>
        <a:lstStyle/>
        <a:p>
          <a:r>
            <a:rPr lang="en-US" dirty="0" smtClean="0"/>
            <a:t>Increase in LR DTC incidence</a:t>
          </a:r>
          <a:endParaRPr lang="en-US" dirty="0"/>
        </a:p>
      </dgm:t>
    </dgm:pt>
    <dgm:pt modelId="{A38E20CC-5B0A-40E4-86B0-1D6B26D6A551}" type="parTrans" cxnId="{089996ED-6FF3-490B-A462-322E95F6FC0B}">
      <dgm:prSet/>
      <dgm:spPr/>
      <dgm:t>
        <a:bodyPr/>
        <a:lstStyle/>
        <a:p>
          <a:endParaRPr lang="en-US"/>
        </a:p>
      </dgm:t>
    </dgm:pt>
    <dgm:pt modelId="{C33C8486-23ED-42BD-B279-4B2289B9EDC1}" type="sibTrans" cxnId="{089996ED-6FF3-490B-A462-322E95F6FC0B}">
      <dgm:prSet/>
      <dgm:spPr/>
      <dgm:t>
        <a:bodyPr/>
        <a:lstStyle/>
        <a:p>
          <a:endParaRPr lang="en-US"/>
        </a:p>
      </dgm:t>
    </dgm:pt>
    <dgm:pt modelId="{06B83522-A803-4D06-96F8-DBD20E6A0B86}" type="pres">
      <dgm:prSet presAssocID="{F1E5344C-2488-49CF-9E57-2E64C288993F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BF5E861-A346-4F3D-8CD8-030C252E02E6}" type="pres">
      <dgm:prSet presAssocID="{CF613751-721E-488E-A25F-286B59B178CE}" presName="arrow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80B5AE-D9C7-4A88-B2A7-CC1B1A94717E}" type="pres">
      <dgm:prSet presAssocID="{9F8963C0-E43D-4EA2-A528-AF1B730BAC37}" presName="arrow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8D786C1-61F6-4F44-A1D4-333904B276D8}" type="presOf" srcId="{9F8963C0-E43D-4EA2-A528-AF1B730BAC37}" destId="{4880B5AE-D9C7-4A88-B2A7-CC1B1A94717E}" srcOrd="0" destOrd="0" presId="urn:microsoft.com/office/officeart/2005/8/layout/arrow1"/>
    <dgm:cxn modelId="{3E44B166-79E1-4DF2-BA94-A92135D5707E}" type="presOf" srcId="{F1E5344C-2488-49CF-9E57-2E64C288993F}" destId="{06B83522-A803-4D06-96F8-DBD20E6A0B86}" srcOrd="0" destOrd="0" presId="urn:microsoft.com/office/officeart/2005/8/layout/arrow1"/>
    <dgm:cxn modelId="{089996ED-6FF3-490B-A462-322E95F6FC0B}" srcId="{F1E5344C-2488-49CF-9E57-2E64C288993F}" destId="{9F8963C0-E43D-4EA2-A528-AF1B730BAC37}" srcOrd="1" destOrd="0" parTransId="{A38E20CC-5B0A-40E4-86B0-1D6B26D6A551}" sibTransId="{C33C8486-23ED-42BD-B279-4B2289B9EDC1}"/>
    <dgm:cxn modelId="{31AEA672-A905-4A9D-99D3-6F840EA03086}" srcId="{F1E5344C-2488-49CF-9E57-2E64C288993F}" destId="{CF613751-721E-488E-A25F-286B59B178CE}" srcOrd="0" destOrd="0" parTransId="{09166E06-1461-4B71-9346-AD6C0F463C65}" sibTransId="{CF288D38-FA59-4889-8FAE-4B3F080F4DCC}"/>
    <dgm:cxn modelId="{C6ACF637-C4E1-4F12-B729-7910E9940335}" type="presOf" srcId="{CF613751-721E-488E-A25F-286B59B178CE}" destId="{2BF5E861-A346-4F3D-8CD8-030C252E02E6}" srcOrd="0" destOrd="0" presId="urn:microsoft.com/office/officeart/2005/8/layout/arrow1"/>
    <dgm:cxn modelId="{5B5C2295-3B82-46EC-BD1D-F8CDE700962A}" type="presParOf" srcId="{06B83522-A803-4D06-96F8-DBD20E6A0B86}" destId="{2BF5E861-A346-4F3D-8CD8-030C252E02E6}" srcOrd="0" destOrd="0" presId="urn:microsoft.com/office/officeart/2005/8/layout/arrow1"/>
    <dgm:cxn modelId="{06C954BB-109A-4BDC-9051-7790FAF3CB2A}" type="presParOf" srcId="{06B83522-A803-4D06-96F8-DBD20E6A0B86}" destId="{4880B5AE-D9C7-4A88-B2A7-CC1B1A94717E}" srcOrd="1" destOrd="0" presId="urn:microsoft.com/office/officeart/2005/8/layout/arrow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50D2ADD-7A25-4975-8DC8-9FA9A9F594B8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3403CA1-0683-479E-A4CC-45E5E2D1CF34}">
      <dgm:prSet phldrT="[Text]"/>
      <dgm:spPr/>
      <dgm:t>
        <a:bodyPr/>
        <a:lstStyle/>
        <a:p>
          <a:r>
            <a:rPr lang="en-US" dirty="0" smtClean="0"/>
            <a:t>Patient </a:t>
          </a:r>
          <a:endParaRPr lang="en-US" dirty="0"/>
        </a:p>
      </dgm:t>
    </dgm:pt>
    <dgm:pt modelId="{E786DC08-D8B1-4074-9641-C0680BD625CC}" type="parTrans" cxnId="{6594257E-A0A8-4C6A-AEE9-C7B920CCE40F}">
      <dgm:prSet/>
      <dgm:spPr/>
      <dgm:t>
        <a:bodyPr/>
        <a:lstStyle/>
        <a:p>
          <a:endParaRPr lang="en-US"/>
        </a:p>
      </dgm:t>
    </dgm:pt>
    <dgm:pt modelId="{61D50AE4-1529-4B97-9BB9-63B94B27E5EB}" type="sibTrans" cxnId="{6594257E-A0A8-4C6A-AEE9-C7B920CCE40F}">
      <dgm:prSet/>
      <dgm:spPr/>
      <dgm:t>
        <a:bodyPr/>
        <a:lstStyle/>
        <a:p>
          <a:endParaRPr lang="en-US"/>
        </a:p>
      </dgm:t>
    </dgm:pt>
    <dgm:pt modelId="{9E8AD604-6428-4D76-AB99-3B46780F42A5}">
      <dgm:prSet phldrT="[Text]"/>
      <dgm:spPr/>
      <dgm:t>
        <a:bodyPr/>
        <a:lstStyle/>
        <a:p>
          <a:endParaRPr lang="en-US" dirty="0"/>
        </a:p>
      </dgm:t>
    </dgm:pt>
    <dgm:pt modelId="{5BCDF24E-E1DB-4355-8182-8980DBCE34DF}" type="parTrans" cxnId="{1C46CA88-C38C-4E8B-A73C-DDAFC7EB1B08}">
      <dgm:prSet/>
      <dgm:spPr/>
      <dgm:t>
        <a:bodyPr/>
        <a:lstStyle/>
        <a:p>
          <a:endParaRPr lang="en-US"/>
        </a:p>
      </dgm:t>
    </dgm:pt>
    <dgm:pt modelId="{15BB3DCB-A0E7-44AD-A6CE-8EC2722607E7}" type="sibTrans" cxnId="{1C46CA88-C38C-4E8B-A73C-DDAFC7EB1B08}">
      <dgm:prSet/>
      <dgm:spPr/>
      <dgm:t>
        <a:bodyPr/>
        <a:lstStyle/>
        <a:p>
          <a:endParaRPr lang="en-US"/>
        </a:p>
      </dgm:t>
    </dgm:pt>
    <dgm:pt modelId="{C66953EA-3226-456A-B624-A41B067AD245}">
      <dgm:prSet phldrT="[Text]"/>
      <dgm:spPr/>
      <dgm:t>
        <a:bodyPr/>
        <a:lstStyle/>
        <a:p>
          <a:r>
            <a:rPr lang="en-US" dirty="0" smtClean="0"/>
            <a:t>Young age </a:t>
          </a:r>
          <a:endParaRPr lang="en-US" dirty="0"/>
        </a:p>
      </dgm:t>
    </dgm:pt>
    <dgm:pt modelId="{17D1BFFE-31E4-4395-A747-55F20FEBA156}" type="parTrans" cxnId="{664250F9-54C0-4425-BD47-5A01EDBC9BF2}">
      <dgm:prSet/>
      <dgm:spPr/>
      <dgm:t>
        <a:bodyPr/>
        <a:lstStyle/>
        <a:p>
          <a:endParaRPr lang="en-US"/>
        </a:p>
      </dgm:t>
    </dgm:pt>
    <dgm:pt modelId="{10EA7143-FB08-4F01-8E92-5E60DA01F10E}" type="sibTrans" cxnId="{664250F9-54C0-4425-BD47-5A01EDBC9BF2}">
      <dgm:prSet/>
      <dgm:spPr/>
      <dgm:t>
        <a:bodyPr/>
        <a:lstStyle/>
        <a:p>
          <a:endParaRPr lang="en-US"/>
        </a:p>
      </dgm:t>
    </dgm:pt>
    <dgm:pt modelId="{1BA18594-7E9E-4E34-83A0-102249B61680}">
      <dgm:prSet phldrT="[Text]"/>
      <dgm:spPr/>
      <dgm:t>
        <a:bodyPr/>
        <a:lstStyle/>
        <a:p>
          <a:r>
            <a:rPr lang="en-US" dirty="0" smtClean="0"/>
            <a:t>Physician </a:t>
          </a:r>
          <a:endParaRPr lang="en-US" dirty="0"/>
        </a:p>
      </dgm:t>
    </dgm:pt>
    <dgm:pt modelId="{2DB92EBE-A123-425B-8BFF-6DAB7E62A73F}" type="parTrans" cxnId="{99B2401A-9537-47B5-81B8-E7AAB4E41410}">
      <dgm:prSet/>
      <dgm:spPr/>
      <dgm:t>
        <a:bodyPr/>
        <a:lstStyle/>
        <a:p>
          <a:endParaRPr lang="en-US"/>
        </a:p>
      </dgm:t>
    </dgm:pt>
    <dgm:pt modelId="{995A2C8A-9941-4FD1-B018-F0D8AFC9A4C8}" type="sibTrans" cxnId="{99B2401A-9537-47B5-81B8-E7AAB4E41410}">
      <dgm:prSet/>
      <dgm:spPr/>
      <dgm:t>
        <a:bodyPr/>
        <a:lstStyle/>
        <a:p>
          <a:endParaRPr lang="en-US"/>
        </a:p>
      </dgm:t>
    </dgm:pt>
    <dgm:pt modelId="{3DA1225C-EEC5-40EC-890D-F16C745EE7D9}">
      <dgm:prSet phldrT="[Text]"/>
      <dgm:spPr/>
      <dgm:t>
        <a:bodyPr/>
        <a:lstStyle/>
        <a:p>
          <a:r>
            <a:rPr lang="en-US" dirty="0" smtClean="0"/>
            <a:t>Multiple tumor foci</a:t>
          </a:r>
          <a:endParaRPr lang="en-US" dirty="0"/>
        </a:p>
      </dgm:t>
    </dgm:pt>
    <dgm:pt modelId="{0FB11ABF-4876-4C2D-BE50-4E07D5CB07EB}" type="parTrans" cxnId="{4BB33777-E6D7-41B7-B9A7-1BD64654A5AE}">
      <dgm:prSet/>
      <dgm:spPr/>
      <dgm:t>
        <a:bodyPr/>
        <a:lstStyle/>
        <a:p>
          <a:endParaRPr lang="en-US"/>
        </a:p>
      </dgm:t>
    </dgm:pt>
    <dgm:pt modelId="{47455317-39E3-4162-B89C-EE833CEF6A32}" type="sibTrans" cxnId="{4BB33777-E6D7-41B7-B9A7-1BD64654A5AE}">
      <dgm:prSet/>
      <dgm:spPr/>
      <dgm:t>
        <a:bodyPr/>
        <a:lstStyle/>
        <a:p>
          <a:endParaRPr lang="en-US"/>
        </a:p>
      </dgm:t>
    </dgm:pt>
    <dgm:pt modelId="{7FE85449-9A2D-42A6-B2A7-02BC58464CF1}">
      <dgm:prSet phldrT="[Text]" phldr="1"/>
      <dgm:spPr/>
      <dgm:t>
        <a:bodyPr/>
        <a:lstStyle/>
        <a:p>
          <a:endParaRPr lang="en-US" dirty="0"/>
        </a:p>
      </dgm:t>
    </dgm:pt>
    <dgm:pt modelId="{D800327E-94B5-48F4-9ACD-01D0285904DC}" type="parTrans" cxnId="{94A08EFB-6ED3-4D94-B61E-1AEB25A76F6C}">
      <dgm:prSet/>
      <dgm:spPr/>
      <dgm:t>
        <a:bodyPr/>
        <a:lstStyle/>
        <a:p>
          <a:endParaRPr lang="en-US"/>
        </a:p>
      </dgm:t>
    </dgm:pt>
    <dgm:pt modelId="{B7D38B2C-D6B9-42FC-85AF-E659A32E1B76}" type="sibTrans" cxnId="{94A08EFB-6ED3-4D94-B61E-1AEB25A76F6C}">
      <dgm:prSet/>
      <dgm:spPr/>
      <dgm:t>
        <a:bodyPr/>
        <a:lstStyle/>
        <a:p>
          <a:endParaRPr lang="en-US"/>
        </a:p>
      </dgm:t>
    </dgm:pt>
    <dgm:pt modelId="{14227F82-868D-43FF-ABD6-68D28A9010F0}">
      <dgm:prSet phldrT="[Text]"/>
      <dgm:spPr/>
      <dgm:t>
        <a:bodyPr/>
        <a:lstStyle/>
        <a:p>
          <a:r>
            <a:rPr lang="en-US" dirty="0" smtClean="0"/>
            <a:t>worry</a:t>
          </a:r>
          <a:endParaRPr lang="en-US" dirty="0"/>
        </a:p>
      </dgm:t>
    </dgm:pt>
    <dgm:pt modelId="{44FEE713-210C-407D-AB4B-F881A232F510}" type="parTrans" cxnId="{5EF91662-EE8C-4097-BD91-3D20B7EEB58F}">
      <dgm:prSet/>
      <dgm:spPr/>
      <dgm:t>
        <a:bodyPr/>
        <a:lstStyle/>
        <a:p>
          <a:endParaRPr lang="en-US"/>
        </a:p>
      </dgm:t>
    </dgm:pt>
    <dgm:pt modelId="{A183ADED-F66E-4733-B4C5-48822B25AADE}" type="sibTrans" cxnId="{5EF91662-EE8C-4097-BD91-3D20B7EEB58F}">
      <dgm:prSet/>
      <dgm:spPr/>
      <dgm:t>
        <a:bodyPr/>
        <a:lstStyle/>
        <a:p>
          <a:endParaRPr lang="en-US"/>
        </a:p>
      </dgm:t>
    </dgm:pt>
    <dgm:pt modelId="{6D282E25-C4B9-4E55-B205-89A7DFFD3D62}">
      <dgm:prSet phldrT="[Text]"/>
      <dgm:spPr/>
      <dgm:t>
        <a:bodyPr/>
        <a:lstStyle/>
        <a:p>
          <a:r>
            <a:rPr lang="en-US" dirty="0" smtClean="0"/>
            <a:t>Higher socioeconomic status</a:t>
          </a:r>
          <a:endParaRPr lang="en-US" dirty="0"/>
        </a:p>
      </dgm:t>
    </dgm:pt>
    <dgm:pt modelId="{3B2D5998-0B5A-4806-B363-66F357186CEC}" type="parTrans" cxnId="{4C5A84A4-77FA-48F4-9874-7456F73DF946}">
      <dgm:prSet/>
      <dgm:spPr/>
      <dgm:t>
        <a:bodyPr/>
        <a:lstStyle/>
        <a:p>
          <a:endParaRPr lang="en-US"/>
        </a:p>
      </dgm:t>
    </dgm:pt>
    <dgm:pt modelId="{53C13223-7033-422C-BB7A-7A1FA0A3E990}" type="sibTrans" cxnId="{4C5A84A4-77FA-48F4-9874-7456F73DF946}">
      <dgm:prSet/>
      <dgm:spPr/>
      <dgm:t>
        <a:bodyPr/>
        <a:lstStyle/>
        <a:p>
          <a:endParaRPr lang="en-US"/>
        </a:p>
      </dgm:t>
    </dgm:pt>
    <dgm:pt modelId="{5E1A7D4C-4C69-45D5-ADE3-07DBFED648C6}">
      <dgm:prSet phldrT="[Text]" phldr="1"/>
      <dgm:spPr/>
      <dgm:t>
        <a:bodyPr/>
        <a:lstStyle/>
        <a:p>
          <a:endParaRPr lang="en-US" dirty="0"/>
        </a:p>
      </dgm:t>
    </dgm:pt>
    <dgm:pt modelId="{E00BD7FF-DEE2-4AC3-92CD-561505EE2E96}" type="parTrans" cxnId="{4C3BC4C6-E0D9-4913-852C-F635C9D91852}">
      <dgm:prSet/>
      <dgm:spPr/>
      <dgm:t>
        <a:bodyPr/>
        <a:lstStyle/>
        <a:p>
          <a:endParaRPr lang="en-US"/>
        </a:p>
      </dgm:t>
    </dgm:pt>
    <dgm:pt modelId="{159B448F-1A05-456D-B5CE-8AE6C26E0CB0}" type="sibTrans" cxnId="{4C3BC4C6-E0D9-4913-852C-F635C9D91852}">
      <dgm:prSet/>
      <dgm:spPr/>
      <dgm:t>
        <a:bodyPr/>
        <a:lstStyle/>
        <a:p>
          <a:endParaRPr lang="en-US"/>
        </a:p>
      </dgm:t>
    </dgm:pt>
    <dgm:pt modelId="{49C14C92-08F0-4E9F-8D64-71CD5ACCD8F1}" type="pres">
      <dgm:prSet presAssocID="{750D2ADD-7A25-4975-8DC8-9FA9A9F594B8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4E34901-8C4D-4487-BD22-681466309E8D}" type="pres">
      <dgm:prSet presAssocID="{A3403CA1-0683-479E-A4CC-45E5E2D1CF34}" presName="composite" presStyleCnt="0"/>
      <dgm:spPr/>
    </dgm:pt>
    <dgm:pt modelId="{FC0F9243-41CC-495E-9C82-730772A9C71D}" type="pres">
      <dgm:prSet presAssocID="{A3403CA1-0683-479E-A4CC-45E5E2D1CF34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563320-350C-4047-AEDD-C1F683360224}" type="pres">
      <dgm:prSet presAssocID="{A3403CA1-0683-479E-A4CC-45E5E2D1CF34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72A411-5B12-4122-9FA8-BE2D1B486A4D}" type="pres">
      <dgm:prSet presAssocID="{61D50AE4-1529-4B97-9BB9-63B94B27E5EB}" presName="sp" presStyleCnt="0"/>
      <dgm:spPr/>
    </dgm:pt>
    <dgm:pt modelId="{CFDBFA5E-AB70-402B-8E75-9C213FC1B784}" type="pres">
      <dgm:prSet presAssocID="{1BA18594-7E9E-4E34-83A0-102249B61680}" presName="composite" presStyleCnt="0"/>
      <dgm:spPr/>
    </dgm:pt>
    <dgm:pt modelId="{B763C865-D829-4058-BB45-EA82C19FD366}" type="pres">
      <dgm:prSet presAssocID="{1BA18594-7E9E-4E34-83A0-102249B61680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9C79C9-3F0F-45A0-8798-17E4D4093C30}" type="pres">
      <dgm:prSet presAssocID="{1BA18594-7E9E-4E34-83A0-102249B61680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BF6945-FAC4-42C1-B0C2-E90CB83567D8}" type="pres">
      <dgm:prSet presAssocID="{995A2C8A-9941-4FD1-B018-F0D8AFC9A4C8}" presName="sp" presStyleCnt="0"/>
      <dgm:spPr/>
    </dgm:pt>
    <dgm:pt modelId="{65B1B910-E2FD-40C3-9039-FAA3D3C085B5}" type="pres">
      <dgm:prSet presAssocID="{14227F82-868D-43FF-ABD6-68D28A9010F0}" presName="composite" presStyleCnt="0"/>
      <dgm:spPr/>
    </dgm:pt>
    <dgm:pt modelId="{76DFEF7C-75EF-4C60-8391-2E93D7271508}" type="pres">
      <dgm:prSet presAssocID="{14227F82-868D-43FF-ABD6-68D28A9010F0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8589E3-3AE6-455C-9839-A3DFD45F1646}" type="pres">
      <dgm:prSet presAssocID="{14227F82-868D-43FF-ABD6-68D28A9010F0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B661592-65D1-4D9C-BED5-FC5DFC4884AE}" type="presOf" srcId="{3DA1225C-EEC5-40EC-890D-F16C745EE7D9}" destId="{F59C79C9-3F0F-45A0-8798-17E4D4093C30}" srcOrd="0" destOrd="0" presId="urn:microsoft.com/office/officeart/2005/8/layout/chevron2"/>
    <dgm:cxn modelId="{FD4B3D29-2CF2-41FB-A432-17F7B049A3E8}" type="presOf" srcId="{14227F82-868D-43FF-ABD6-68D28A9010F0}" destId="{76DFEF7C-75EF-4C60-8391-2E93D7271508}" srcOrd="0" destOrd="0" presId="urn:microsoft.com/office/officeart/2005/8/layout/chevron2"/>
    <dgm:cxn modelId="{8EA89E5D-7158-49C1-B2C2-3588386B77A6}" type="presOf" srcId="{6D282E25-C4B9-4E55-B205-89A7DFFD3D62}" destId="{348589E3-3AE6-455C-9839-A3DFD45F1646}" srcOrd="0" destOrd="0" presId="urn:microsoft.com/office/officeart/2005/8/layout/chevron2"/>
    <dgm:cxn modelId="{1C46CA88-C38C-4E8B-A73C-DDAFC7EB1B08}" srcId="{A3403CA1-0683-479E-A4CC-45E5E2D1CF34}" destId="{9E8AD604-6428-4D76-AB99-3B46780F42A5}" srcOrd="0" destOrd="0" parTransId="{5BCDF24E-E1DB-4355-8182-8980DBCE34DF}" sibTransId="{15BB3DCB-A0E7-44AD-A6CE-8EC2722607E7}"/>
    <dgm:cxn modelId="{6594257E-A0A8-4C6A-AEE9-C7B920CCE40F}" srcId="{750D2ADD-7A25-4975-8DC8-9FA9A9F594B8}" destId="{A3403CA1-0683-479E-A4CC-45E5E2D1CF34}" srcOrd="0" destOrd="0" parTransId="{E786DC08-D8B1-4074-9641-C0680BD625CC}" sibTransId="{61D50AE4-1529-4B97-9BB9-63B94B27E5EB}"/>
    <dgm:cxn modelId="{C30B0777-B05D-4B18-ABB9-999835704784}" type="presOf" srcId="{750D2ADD-7A25-4975-8DC8-9FA9A9F594B8}" destId="{49C14C92-08F0-4E9F-8D64-71CD5ACCD8F1}" srcOrd="0" destOrd="0" presId="urn:microsoft.com/office/officeart/2005/8/layout/chevron2"/>
    <dgm:cxn modelId="{664250F9-54C0-4425-BD47-5A01EDBC9BF2}" srcId="{A3403CA1-0683-479E-A4CC-45E5E2D1CF34}" destId="{C66953EA-3226-456A-B624-A41B067AD245}" srcOrd="1" destOrd="0" parTransId="{17D1BFFE-31E4-4395-A747-55F20FEBA156}" sibTransId="{10EA7143-FB08-4F01-8E92-5E60DA01F10E}"/>
    <dgm:cxn modelId="{2279AE17-9051-46F4-8B17-8D50A80ECC9B}" type="presOf" srcId="{1BA18594-7E9E-4E34-83A0-102249B61680}" destId="{B763C865-D829-4058-BB45-EA82C19FD366}" srcOrd="0" destOrd="0" presId="urn:microsoft.com/office/officeart/2005/8/layout/chevron2"/>
    <dgm:cxn modelId="{94A08EFB-6ED3-4D94-B61E-1AEB25A76F6C}" srcId="{1BA18594-7E9E-4E34-83A0-102249B61680}" destId="{7FE85449-9A2D-42A6-B2A7-02BC58464CF1}" srcOrd="1" destOrd="0" parTransId="{D800327E-94B5-48F4-9ACD-01D0285904DC}" sibTransId="{B7D38B2C-D6B9-42FC-85AF-E659A32E1B76}"/>
    <dgm:cxn modelId="{5F95265D-E120-48DA-BA3B-6300988872C9}" type="presOf" srcId="{9E8AD604-6428-4D76-AB99-3B46780F42A5}" destId="{66563320-350C-4047-AEDD-C1F683360224}" srcOrd="0" destOrd="0" presId="urn:microsoft.com/office/officeart/2005/8/layout/chevron2"/>
    <dgm:cxn modelId="{C222C824-FDAA-4721-B6D9-146CA65E6BC0}" type="presOf" srcId="{5E1A7D4C-4C69-45D5-ADE3-07DBFED648C6}" destId="{348589E3-3AE6-455C-9839-A3DFD45F1646}" srcOrd="0" destOrd="1" presId="urn:microsoft.com/office/officeart/2005/8/layout/chevron2"/>
    <dgm:cxn modelId="{99B2401A-9537-47B5-81B8-E7AAB4E41410}" srcId="{750D2ADD-7A25-4975-8DC8-9FA9A9F594B8}" destId="{1BA18594-7E9E-4E34-83A0-102249B61680}" srcOrd="1" destOrd="0" parTransId="{2DB92EBE-A123-425B-8BFF-6DAB7E62A73F}" sibTransId="{995A2C8A-9941-4FD1-B018-F0D8AFC9A4C8}"/>
    <dgm:cxn modelId="{4C3BC4C6-E0D9-4913-852C-F635C9D91852}" srcId="{14227F82-868D-43FF-ABD6-68D28A9010F0}" destId="{5E1A7D4C-4C69-45D5-ADE3-07DBFED648C6}" srcOrd="1" destOrd="0" parTransId="{E00BD7FF-DEE2-4AC3-92CD-561505EE2E96}" sibTransId="{159B448F-1A05-456D-B5CE-8AE6C26E0CB0}"/>
    <dgm:cxn modelId="{97602199-45E1-4717-BC2B-7AA3D83404D6}" type="presOf" srcId="{C66953EA-3226-456A-B624-A41B067AD245}" destId="{66563320-350C-4047-AEDD-C1F683360224}" srcOrd="0" destOrd="1" presId="urn:microsoft.com/office/officeart/2005/8/layout/chevron2"/>
    <dgm:cxn modelId="{D4F94DCB-F942-461C-8742-7CC162418920}" type="presOf" srcId="{A3403CA1-0683-479E-A4CC-45E5E2D1CF34}" destId="{FC0F9243-41CC-495E-9C82-730772A9C71D}" srcOrd="0" destOrd="0" presId="urn:microsoft.com/office/officeart/2005/8/layout/chevron2"/>
    <dgm:cxn modelId="{80B5FFCC-8D00-459D-A426-E98E341F9BD6}" type="presOf" srcId="{7FE85449-9A2D-42A6-B2A7-02BC58464CF1}" destId="{F59C79C9-3F0F-45A0-8798-17E4D4093C30}" srcOrd="0" destOrd="1" presId="urn:microsoft.com/office/officeart/2005/8/layout/chevron2"/>
    <dgm:cxn modelId="{4C5A84A4-77FA-48F4-9874-7456F73DF946}" srcId="{14227F82-868D-43FF-ABD6-68D28A9010F0}" destId="{6D282E25-C4B9-4E55-B205-89A7DFFD3D62}" srcOrd="0" destOrd="0" parTransId="{3B2D5998-0B5A-4806-B363-66F357186CEC}" sibTransId="{53C13223-7033-422C-BB7A-7A1FA0A3E990}"/>
    <dgm:cxn modelId="{4BB33777-E6D7-41B7-B9A7-1BD64654A5AE}" srcId="{1BA18594-7E9E-4E34-83A0-102249B61680}" destId="{3DA1225C-EEC5-40EC-890D-F16C745EE7D9}" srcOrd="0" destOrd="0" parTransId="{0FB11ABF-4876-4C2D-BE50-4E07D5CB07EB}" sibTransId="{47455317-39E3-4162-B89C-EE833CEF6A32}"/>
    <dgm:cxn modelId="{5EF91662-EE8C-4097-BD91-3D20B7EEB58F}" srcId="{750D2ADD-7A25-4975-8DC8-9FA9A9F594B8}" destId="{14227F82-868D-43FF-ABD6-68D28A9010F0}" srcOrd="2" destOrd="0" parTransId="{44FEE713-210C-407D-AB4B-F881A232F510}" sibTransId="{A183ADED-F66E-4733-B4C5-48822B25AADE}"/>
    <dgm:cxn modelId="{37E39495-834A-41F9-BF3C-F694D4737819}" type="presParOf" srcId="{49C14C92-08F0-4E9F-8D64-71CD5ACCD8F1}" destId="{74E34901-8C4D-4487-BD22-681466309E8D}" srcOrd="0" destOrd="0" presId="urn:microsoft.com/office/officeart/2005/8/layout/chevron2"/>
    <dgm:cxn modelId="{74DECE1F-8BC5-47BB-9EA4-5E3D879BF2E8}" type="presParOf" srcId="{74E34901-8C4D-4487-BD22-681466309E8D}" destId="{FC0F9243-41CC-495E-9C82-730772A9C71D}" srcOrd="0" destOrd="0" presId="urn:microsoft.com/office/officeart/2005/8/layout/chevron2"/>
    <dgm:cxn modelId="{6059E8E4-FB17-49E8-93DC-361393C23A8C}" type="presParOf" srcId="{74E34901-8C4D-4487-BD22-681466309E8D}" destId="{66563320-350C-4047-AEDD-C1F683360224}" srcOrd="1" destOrd="0" presId="urn:microsoft.com/office/officeart/2005/8/layout/chevron2"/>
    <dgm:cxn modelId="{7F87AD52-5908-4BFD-B5EF-93EA988F0907}" type="presParOf" srcId="{49C14C92-08F0-4E9F-8D64-71CD5ACCD8F1}" destId="{B072A411-5B12-4122-9FA8-BE2D1B486A4D}" srcOrd="1" destOrd="0" presId="urn:microsoft.com/office/officeart/2005/8/layout/chevron2"/>
    <dgm:cxn modelId="{8EA85237-295B-4D7F-9F94-22389A1C2887}" type="presParOf" srcId="{49C14C92-08F0-4E9F-8D64-71CD5ACCD8F1}" destId="{CFDBFA5E-AB70-402B-8E75-9C213FC1B784}" srcOrd="2" destOrd="0" presId="urn:microsoft.com/office/officeart/2005/8/layout/chevron2"/>
    <dgm:cxn modelId="{18161F69-D756-45F5-A8B8-CA4EED8C0CA9}" type="presParOf" srcId="{CFDBFA5E-AB70-402B-8E75-9C213FC1B784}" destId="{B763C865-D829-4058-BB45-EA82C19FD366}" srcOrd="0" destOrd="0" presId="urn:microsoft.com/office/officeart/2005/8/layout/chevron2"/>
    <dgm:cxn modelId="{76E173EF-3537-42FF-B3EE-D2E76CF73DCC}" type="presParOf" srcId="{CFDBFA5E-AB70-402B-8E75-9C213FC1B784}" destId="{F59C79C9-3F0F-45A0-8798-17E4D4093C30}" srcOrd="1" destOrd="0" presId="urn:microsoft.com/office/officeart/2005/8/layout/chevron2"/>
    <dgm:cxn modelId="{50267E74-0180-488E-AF8A-E3EAF5120A01}" type="presParOf" srcId="{49C14C92-08F0-4E9F-8D64-71CD5ACCD8F1}" destId="{ACBF6945-FAC4-42C1-B0C2-E90CB83567D8}" srcOrd="3" destOrd="0" presId="urn:microsoft.com/office/officeart/2005/8/layout/chevron2"/>
    <dgm:cxn modelId="{091A66D3-BF8E-4DF8-A558-B2EEB0C30B33}" type="presParOf" srcId="{49C14C92-08F0-4E9F-8D64-71CD5ACCD8F1}" destId="{65B1B910-E2FD-40C3-9039-FAA3D3C085B5}" srcOrd="4" destOrd="0" presId="urn:microsoft.com/office/officeart/2005/8/layout/chevron2"/>
    <dgm:cxn modelId="{399BA5AA-8C26-40EC-AEB5-5CDA87A4EFF0}" type="presParOf" srcId="{65B1B910-E2FD-40C3-9039-FAA3D3C085B5}" destId="{76DFEF7C-75EF-4C60-8391-2E93D7271508}" srcOrd="0" destOrd="0" presId="urn:microsoft.com/office/officeart/2005/8/layout/chevron2"/>
    <dgm:cxn modelId="{8F9ECD71-71EA-4954-9113-7950593FC625}" type="presParOf" srcId="{65B1B910-E2FD-40C3-9039-FAA3D3C085B5}" destId="{348589E3-3AE6-455C-9839-A3DFD45F1646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E2A79F3-9EE1-4815-B8C5-4941B4A9D293}" type="doc">
      <dgm:prSet loTypeId="urn:microsoft.com/office/officeart/2005/8/layout/funnel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B9A4085-ED4A-4804-9CF2-330C1BAC917A}">
      <dgm:prSet phldrT="[Text]"/>
      <dgm:spPr/>
      <dgm:t>
        <a:bodyPr/>
        <a:lstStyle/>
        <a:p>
          <a:r>
            <a:rPr lang="en-US" dirty="0" smtClean="0"/>
            <a:t>is not much worse in many </a:t>
          </a:r>
          <a:r>
            <a:rPr lang="en-US" smtClean="0"/>
            <a:t>IR  </a:t>
          </a:r>
          <a:endParaRPr lang="en-US" dirty="0"/>
        </a:p>
      </dgm:t>
    </dgm:pt>
    <dgm:pt modelId="{0993C30D-C4C3-4327-A7CB-76D0945EBE24}" type="parTrans" cxnId="{57CC3B58-A4EB-4CE6-9FFE-99DD0D46EE84}">
      <dgm:prSet/>
      <dgm:spPr/>
      <dgm:t>
        <a:bodyPr/>
        <a:lstStyle/>
        <a:p>
          <a:endParaRPr lang="en-US"/>
        </a:p>
      </dgm:t>
    </dgm:pt>
    <dgm:pt modelId="{69288270-CD15-4821-B357-902A24809806}" type="sibTrans" cxnId="{57CC3B58-A4EB-4CE6-9FFE-99DD0D46EE84}">
      <dgm:prSet/>
      <dgm:spPr/>
      <dgm:t>
        <a:bodyPr/>
        <a:lstStyle/>
        <a:p>
          <a:endParaRPr lang="en-US"/>
        </a:p>
      </dgm:t>
    </dgm:pt>
    <dgm:pt modelId="{B6DE283E-434D-4DE0-84D0-3B3A765A6F33}">
      <dgm:prSet phldrT="[Text]"/>
      <dgm:spPr/>
      <dgm:t>
        <a:bodyPr/>
        <a:lstStyle/>
        <a:p>
          <a:r>
            <a:rPr lang="en-US" dirty="0" smtClean="0"/>
            <a:t>Death rate in LR is close to zero</a:t>
          </a:r>
          <a:endParaRPr lang="en-US" dirty="0"/>
        </a:p>
      </dgm:t>
    </dgm:pt>
    <dgm:pt modelId="{A717C708-6EAB-411D-9ED3-630B105CF952}" type="parTrans" cxnId="{84387CBC-CCDE-4104-AF78-B1A853770F6D}">
      <dgm:prSet/>
      <dgm:spPr/>
      <dgm:t>
        <a:bodyPr/>
        <a:lstStyle/>
        <a:p>
          <a:endParaRPr lang="en-US"/>
        </a:p>
      </dgm:t>
    </dgm:pt>
    <dgm:pt modelId="{887755FE-2AF2-4F1E-9E77-F7FEF83AE8DA}" type="sibTrans" cxnId="{84387CBC-CCDE-4104-AF78-B1A853770F6D}">
      <dgm:prSet/>
      <dgm:spPr/>
      <dgm:t>
        <a:bodyPr/>
        <a:lstStyle/>
        <a:p>
          <a:endParaRPr lang="en-US"/>
        </a:p>
      </dgm:t>
    </dgm:pt>
    <dgm:pt modelId="{9488AADC-343B-4ADC-B69E-DAE09AC1A3B1}">
      <dgm:prSet phldrT="[Text]" phldr="1"/>
      <dgm:spPr/>
      <dgm:t>
        <a:bodyPr/>
        <a:lstStyle/>
        <a:p>
          <a:endParaRPr lang="en-US"/>
        </a:p>
      </dgm:t>
    </dgm:pt>
    <dgm:pt modelId="{7D4EDFC0-8696-476F-A918-55E39E803AEC}" type="parTrans" cxnId="{38CEA721-8B7B-42B3-BE37-04C8EBCAAB84}">
      <dgm:prSet/>
      <dgm:spPr/>
      <dgm:t>
        <a:bodyPr/>
        <a:lstStyle/>
        <a:p>
          <a:endParaRPr lang="en-US"/>
        </a:p>
      </dgm:t>
    </dgm:pt>
    <dgm:pt modelId="{0CA658B5-628E-4052-B769-1784E20CEE6D}" type="sibTrans" cxnId="{38CEA721-8B7B-42B3-BE37-04C8EBCAAB84}">
      <dgm:prSet/>
      <dgm:spPr/>
      <dgm:t>
        <a:bodyPr/>
        <a:lstStyle/>
        <a:p>
          <a:endParaRPr lang="en-US"/>
        </a:p>
      </dgm:t>
    </dgm:pt>
    <dgm:pt modelId="{30823041-A0F2-4B77-8A86-8A17EAFF5F0D}">
      <dgm:prSet phldrT="[Text]" custT="1"/>
      <dgm:spPr/>
      <dgm:t>
        <a:bodyPr/>
        <a:lstStyle/>
        <a:p>
          <a:r>
            <a:rPr lang="en-US" sz="2800" dirty="0" smtClean="0">
              <a:solidFill>
                <a:srgbClr val="FF0000"/>
              </a:solidFill>
            </a:rPr>
            <a:t>A significant knowledge gap</a:t>
          </a:r>
          <a:endParaRPr lang="en-US" sz="2800" dirty="0">
            <a:solidFill>
              <a:srgbClr val="FF0000"/>
            </a:solidFill>
          </a:endParaRPr>
        </a:p>
      </dgm:t>
    </dgm:pt>
    <dgm:pt modelId="{C2DC5A61-54F3-426A-A954-A0D01A1FF63A}" type="parTrans" cxnId="{BCB64058-DF6F-4CAD-87B8-96B61D6C3930}">
      <dgm:prSet/>
      <dgm:spPr/>
      <dgm:t>
        <a:bodyPr/>
        <a:lstStyle/>
        <a:p>
          <a:endParaRPr lang="en-US"/>
        </a:p>
      </dgm:t>
    </dgm:pt>
    <dgm:pt modelId="{754ED2CD-059B-49E5-9502-81E37C1F7345}" type="sibTrans" cxnId="{BCB64058-DF6F-4CAD-87B8-96B61D6C3930}">
      <dgm:prSet/>
      <dgm:spPr/>
      <dgm:t>
        <a:bodyPr/>
        <a:lstStyle/>
        <a:p>
          <a:endParaRPr lang="en-US"/>
        </a:p>
      </dgm:t>
    </dgm:pt>
    <dgm:pt modelId="{A9E5C2FF-FEB2-4170-8DB8-1988ED5507DE}" type="pres">
      <dgm:prSet presAssocID="{0E2A79F3-9EE1-4815-B8C5-4941B4A9D293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B7E54AE-220B-4ACE-BE98-76F6CC3B5516}" type="pres">
      <dgm:prSet presAssocID="{0E2A79F3-9EE1-4815-B8C5-4941B4A9D293}" presName="ellipse" presStyleLbl="trBgShp" presStyleIdx="0" presStyleCnt="1"/>
      <dgm:spPr/>
    </dgm:pt>
    <dgm:pt modelId="{5CFEA5CD-85C1-4CED-9D0F-B02A26145730}" type="pres">
      <dgm:prSet presAssocID="{0E2A79F3-9EE1-4815-B8C5-4941B4A9D293}" presName="arrow1" presStyleLbl="fgShp" presStyleIdx="0" presStyleCnt="1"/>
      <dgm:spPr/>
    </dgm:pt>
    <dgm:pt modelId="{69811756-2279-46AD-9497-D40AF00CC2F9}" type="pres">
      <dgm:prSet presAssocID="{0E2A79F3-9EE1-4815-B8C5-4941B4A9D293}" presName="rectangl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D69625-29A4-45BC-8DAE-96B8055E5347}" type="pres">
      <dgm:prSet presAssocID="{B6DE283E-434D-4DE0-84D0-3B3A765A6F33}" presName="item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CEC830-0957-417A-9BF8-F7CD841F0C41}" type="pres">
      <dgm:prSet presAssocID="{9488AADC-343B-4ADC-B69E-DAE09AC1A3B1}" presName="item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D3BBC0-B77C-4191-98CD-7F1AFC98A502}" type="pres">
      <dgm:prSet presAssocID="{30823041-A0F2-4B77-8A86-8A17EAFF5F0D}" presName="item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56254A-6532-41CE-A4B3-4C12996F899D}" type="pres">
      <dgm:prSet presAssocID="{0E2A79F3-9EE1-4815-B8C5-4941B4A9D293}" presName="funnel" presStyleLbl="trAlignAcc1" presStyleIdx="0" presStyleCnt="1"/>
      <dgm:spPr/>
      <dgm:t>
        <a:bodyPr/>
        <a:lstStyle/>
        <a:p>
          <a:endParaRPr lang="en-US"/>
        </a:p>
      </dgm:t>
    </dgm:pt>
  </dgm:ptLst>
  <dgm:cxnLst>
    <dgm:cxn modelId="{6E22B010-48FC-4006-9CEF-875E43D51C56}" type="presOf" srcId="{30823041-A0F2-4B77-8A86-8A17EAFF5F0D}" destId="{69811756-2279-46AD-9497-D40AF00CC2F9}" srcOrd="0" destOrd="0" presId="urn:microsoft.com/office/officeart/2005/8/layout/funnel1"/>
    <dgm:cxn modelId="{84387CBC-CCDE-4104-AF78-B1A853770F6D}" srcId="{0E2A79F3-9EE1-4815-B8C5-4941B4A9D293}" destId="{B6DE283E-434D-4DE0-84D0-3B3A765A6F33}" srcOrd="1" destOrd="0" parTransId="{A717C708-6EAB-411D-9ED3-630B105CF952}" sibTransId="{887755FE-2AF2-4F1E-9E77-F7FEF83AE8DA}"/>
    <dgm:cxn modelId="{D65D3966-8A80-4673-BF9A-1194623CECC2}" type="presOf" srcId="{9488AADC-343B-4ADC-B69E-DAE09AC1A3B1}" destId="{D0D69625-29A4-45BC-8DAE-96B8055E5347}" srcOrd="0" destOrd="0" presId="urn:microsoft.com/office/officeart/2005/8/layout/funnel1"/>
    <dgm:cxn modelId="{BCB64058-DF6F-4CAD-87B8-96B61D6C3930}" srcId="{0E2A79F3-9EE1-4815-B8C5-4941B4A9D293}" destId="{30823041-A0F2-4B77-8A86-8A17EAFF5F0D}" srcOrd="3" destOrd="0" parTransId="{C2DC5A61-54F3-426A-A954-A0D01A1FF63A}" sibTransId="{754ED2CD-059B-49E5-9502-81E37C1F7345}"/>
    <dgm:cxn modelId="{38CEA721-8B7B-42B3-BE37-04C8EBCAAB84}" srcId="{0E2A79F3-9EE1-4815-B8C5-4941B4A9D293}" destId="{9488AADC-343B-4ADC-B69E-DAE09AC1A3B1}" srcOrd="2" destOrd="0" parTransId="{7D4EDFC0-8696-476F-A918-55E39E803AEC}" sibTransId="{0CA658B5-628E-4052-B769-1784E20CEE6D}"/>
    <dgm:cxn modelId="{79A552B0-CD1D-4CD3-A276-0FCA2700A8C4}" type="presOf" srcId="{0E2A79F3-9EE1-4815-B8C5-4941B4A9D293}" destId="{A9E5C2FF-FEB2-4170-8DB8-1988ED5507DE}" srcOrd="0" destOrd="0" presId="urn:microsoft.com/office/officeart/2005/8/layout/funnel1"/>
    <dgm:cxn modelId="{57CC3B58-A4EB-4CE6-9FFE-99DD0D46EE84}" srcId="{0E2A79F3-9EE1-4815-B8C5-4941B4A9D293}" destId="{2B9A4085-ED4A-4804-9CF2-330C1BAC917A}" srcOrd="0" destOrd="0" parTransId="{0993C30D-C4C3-4327-A7CB-76D0945EBE24}" sibTransId="{69288270-CD15-4821-B357-902A24809806}"/>
    <dgm:cxn modelId="{1E4730B6-6A01-4458-B1DE-A251F7F22AF3}" type="presOf" srcId="{B6DE283E-434D-4DE0-84D0-3B3A765A6F33}" destId="{38CEC830-0957-417A-9BF8-F7CD841F0C41}" srcOrd="0" destOrd="0" presId="urn:microsoft.com/office/officeart/2005/8/layout/funnel1"/>
    <dgm:cxn modelId="{6F9C1C16-2C91-4D40-9C9C-04DA794FCFF5}" type="presOf" srcId="{2B9A4085-ED4A-4804-9CF2-330C1BAC917A}" destId="{C7D3BBC0-B77C-4191-98CD-7F1AFC98A502}" srcOrd="0" destOrd="0" presId="urn:microsoft.com/office/officeart/2005/8/layout/funnel1"/>
    <dgm:cxn modelId="{4706E8E2-8FF9-446F-BE32-6E29AFD44958}" type="presParOf" srcId="{A9E5C2FF-FEB2-4170-8DB8-1988ED5507DE}" destId="{EB7E54AE-220B-4ACE-BE98-76F6CC3B5516}" srcOrd="0" destOrd="0" presId="urn:microsoft.com/office/officeart/2005/8/layout/funnel1"/>
    <dgm:cxn modelId="{176A0402-169F-4932-97F3-09FE85816AD2}" type="presParOf" srcId="{A9E5C2FF-FEB2-4170-8DB8-1988ED5507DE}" destId="{5CFEA5CD-85C1-4CED-9D0F-B02A26145730}" srcOrd="1" destOrd="0" presId="urn:microsoft.com/office/officeart/2005/8/layout/funnel1"/>
    <dgm:cxn modelId="{C2AA38FA-5332-4ADC-B20E-B33A9568D7E3}" type="presParOf" srcId="{A9E5C2FF-FEB2-4170-8DB8-1988ED5507DE}" destId="{69811756-2279-46AD-9497-D40AF00CC2F9}" srcOrd="2" destOrd="0" presId="urn:microsoft.com/office/officeart/2005/8/layout/funnel1"/>
    <dgm:cxn modelId="{F831D5AF-8752-46F0-9153-A49AF7D0D6FF}" type="presParOf" srcId="{A9E5C2FF-FEB2-4170-8DB8-1988ED5507DE}" destId="{D0D69625-29A4-45BC-8DAE-96B8055E5347}" srcOrd="3" destOrd="0" presId="urn:microsoft.com/office/officeart/2005/8/layout/funnel1"/>
    <dgm:cxn modelId="{4643F46F-CD70-428E-8A46-B581CF03D2CB}" type="presParOf" srcId="{A9E5C2FF-FEB2-4170-8DB8-1988ED5507DE}" destId="{38CEC830-0957-417A-9BF8-F7CD841F0C41}" srcOrd="4" destOrd="0" presId="urn:microsoft.com/office/officeart/2005/8/layout/funnel1"/>
    <dgm:cxn modelId="{834F3F95-EAD6-47E4-BB24-D4DDFEED7234}" type="presParOf" srcId="{A9E5C2FF-FEB2-4170-8DB8-1988ED5507DE}" destId="{C7D3BBC0-B77C-4191-98CD-7F1AFC98A502}" srcOrd="5" destOrd="0" presId="urn:microsoft.com/office/officeart/2005/8/layout/funnel1"/>
    <dgm:cxn modelId="{808D8F5A-D579-4161-AF41-E4DE06ED1D8D}" type="presParOf" srcId="{A9E5C2FF-FEB2-4170-8DB8-1988ED5507DE}" destId="{9156254A-6532-41CE-A4B3-4C12996F899D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EC7A4F0-0A16-4FB5-986E-10C45CFF4191}" type="doc">
      <dgm:prSet loTypeId="urn:microsoft.com/office/officeart/2005/8/layout/matrix2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F2EE435-0105-43F1-A034-31274F76C803}">
      <dgm:prSet phldrT="[Text]"/>
      <dgm:spPr/>
      <dgm:t>
        <a:bodyPr/>
        <a:lstStyle/>
        <a:p>
          <a:r>
            <a:rPr lang="en-US" dirty="0" smtClean="0"/>
            <a:t>Explanation of rationale for or against RRA </a:t>
          </a:r>
          <a:endParaRPr lang="en-US" dirty="0"/>
        </a:p>
      </dgm:t>
    </dgm:pt>
    <dgm:pt modelId="{FA5AD0B8-2996-400F-A2A0-67EF1AEF1186}" type="parTrans" cxnId="{5C5C42E7-4F7B-409D-BC57-33A6249A4C47}">
      <dgm:prSet/>
      <dgm:spPr/>
      <dgm:t>
        <a:bodyPr/>
        <a:lstStyle/>
        <a:p>
          <a:endParaRPr lang="en-US"/>
        </a:p>
      </dgm:t>
    </dgm:pt>
    <dgm:pt modelId="{DA8835D0-790A-404E-A0BD-013E90DFCCF1}" type="sibTrans" cxnId="{5C5C42E7-4F7B-409D-BC57-33A6249A4C47}">
      <dgm:prSet/>
      <dgm:spPr/>
      <dgm:t>
        <a:bodyPr/>
        <a:lstStyle/>
        <a:p>
          <a:endParaRPr lang="en-US"/>
        </a:p>
      </dgm:t>
    </dgm:pt>
    <dgm:pt modelId="{3EE1E122-E337-46D3-866A-B87259153574}">
      <dgm:prSet phldrT="[Text]"/>
      <dgm:spPr/>
      <dgm:t>
        <a:bodyPr/>
        <a:lstStyle/>
        <a:p>
          <a:r>
            <a:rPr lang="en-US" dirty="0" smtClean="0"/>
            <a:t>In plain language the risk and benefits of RRA and the possibility of DR </a:t>
          </a:r>
          <a:endParaRPr lang="en-US" dirty="0"/>
        </a:p>
      </dgm:t>
    </dgm:pt>
    <dgm:pt modelId="{3538DD31-CCB5-4C79-9E7D-7D4864B39A1C}" type="parTrans" cxnId="{E78217F8-838C-4648-A6BC-1B2D85D8BDB2}">
      <dgm:prSet/>
      <dgm:spPr/>
      <dgm:t>
        <a:bodyPr/>
        <a:lstStyle/>
        <a:p>
          <a:endParaRPr lang="en-US"/>
        </a:p>
      </dgm:t>
    </dgm:pt>
    <dgm:pt modelId="{42407EB4-35EA-4EEC-8537-D9AF06E38317}" type="sibTrans" cxnId="{E78217F8-838C-4648-A6BC-1B2D85D8BDB2}">
      <dgm:prSet/>
      <dgm:spPr/>
      <dgm:t>
        <a:bodyPr/>
        <a:lstStyle/>
        <a:p>
          <a:endParaRPr lang="en-US"/>
        </a:p>
      </dgm:t>
    </dgm:pt>
    <dgm:pt modelId="{A95601C8-4D92-4F7D-992B-D4AC8B44D912}">
      <dgm:prSet phldrT="[Text]"/>
      <dgm:spPr/>
      <dgm:t>
        <a:bodyPr/>
        <a:lstStyle/>
        <a:p>
          <a:r>
            <a:rPr lang="en-US" dirty="0" smtClean="0"/>
            <a:t>Multidisciplinary team  based approach and individualized care</a:t>
          </a:r>
          <a:endParaRPr lang="en-US" dirty="0"/>
        </a:p>
      </dgm:t>
    </dgm:pt>
    <dgm:pt modelId="{9B2960E9-AED2-4D0F-9B8B-67833BB963FE}" type="parTrans" cxnId="{6A82754D-A384-41D5-8ED4-4300FA921F85}">
      <dgm:prSet/>
      <dgm:spPr/>
      <dgm:t>
        <a:bodyPr/>
        <a:lstStyle/>
        <a:p>
          <a:endParaRPr lang="en-US"/>
        </a:p>
      </dgm:t>
    </dgm:pt>
    <dgm:pt modelId="{2CF1D36F-98CD-4047-986B-3924D70045E6}" type="sibTrans" cxnId="{6A82754D-A384-41D5-8ED4-4300FA921F85}">
      <dgm:prSet/>
      <dgm:spPr/>
      <dgm:t>
        <a:bodyPr/>
        <a:lstStyle/>
        <a:p>
          <a:endParaRPr lang="en-US"/>
        </a:p>
      </dgm:t>
    </dgm:pt>
    <dgm:pt modelId="{4FD8FB9B-778C-4E69-A3A7-FB9D47C0218B}">
      <dgm:prSet phldrT="[Text]"/>
      <dgm:spPr/>
      <dgm:t>
        <a:bodyPr/>
        <a:lstStyle/>
        <a:p>
          <a:r>
            <a:rPr lang="en-US" dirty="0" smtClean="0"/>
            <a:t>Information pertinent to their care that  is present in current clinical practice guidelines</a:t>
          </a:r>
          <a:endParaRPr lang="en-US" dirty="0"/>
        </a:p>
      </dgm:t>
    </dgm:pt>
    <dgm:pt modelId="{455B7D9F-2913-4961-97BC-6EEE690CE7F1}" type="parTrans" cxnId="{558CF8A0-6E88-4527-B9D9-C7DE2EE8A72E}">
      <dgm:prSet/>
      <dgm:spPr/>
      <dgm:t>
        <a:bodyPr/>
        <a:lstStyle/>
        <a:p>
          <a:endParaRPr lang="en-US"/>
        </a:p>
      </dgm:t>
    </dgm:pt>
    <dgm:pt modelId="{2D1AF207-9BB4-4554-BD2F-0CBC9D9D3FE6}" type="sibTrans" cxnId="{558CF8A0-6E88-4527-B9D9-C7DE2EE8A72E}">
      <dgm:prSet/>
      <dgm:spPr/>
      <dgm:t>
        <a:bodyPr/>
        <a:lstStyle/>
        <a:p>
          <a:endParaRPr lang="en-US"/>
        </a:p>
      </dgm:t>
    </dgm:pt>
    <dgm:pt modelId="{676A24B6-2225-4B92-A2E7-DA3B75648AB7}" type="pres">
      <dgm:prSet presAssocID="{AEC7A4F0-0A16-4FB5-986E-10C45CFF4191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3E18FB5-86AA-43F2-85E1-A004D1997639}" type="pres">
      <dgm:prSet presAssocID="{AEC7A4F0-0A16-4FB5-986E-10C45CFF4191}" presName="axisShape" presStyleLbl="bgShp" presStyleIdx="0" presStyleCnt="1"/>
      <dgm:spPr/>
    </dgm:pt>
    <dgm:pt modelId="{516F4DE7-BB78-4251-B85B-245042C3BA49}" type="pres">
      <dgm:prSet presAssocID="{AEC7A4F0-0A16-4FB5-986E-10C45CFF4191}" presName="rect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C54F0C-1750-44E2-A6AE-B3FAD9BF6269}" type="pres">
      <dgm:prSet presAssocID="{AEC7A4F0-0A16-4FB5-986E-10C45CFF4191}" presName="rect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405C8E-E69B-46BF-B4DD-55CA64E51566}" type="pres">
      <dgm:prSet presAssocID="{AEC7A4F0-0A16-4FB5-986E-10C45CFF4191}" presName="rect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C37F52-8F0E-4DB0-B75A-F7A4C855A547}" type="pres">
      <dgm:prSet presAssocID="{AEC7A4F0-0A16-4FB5-986E-10C45CFF4191}" presName="rect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609AD8A-44EC-4AE8-AEBA-725234F6F568}" type="presOf" srcId="{A95601C8-4D92-4F7D-992B-D4AC8B44D912}" destId="{1E405C8E-E69B-46BF-B4DD-55CA64E51566}" srcOrd="0" destOrd="0" presId="urn:microsoft.com/office/officeart/2005/8/layout/matrix2"/>
    <dgm:cxn modelId="{39903483-00A5-4884-A13A-E3DB844BF0FB}" type="presOf" srcId="{3EE1E122-E337-46D3-866A-B87259153574}" destId="{BAC54F0C-1750-44E2-A6AE-B3FAD9BF6269}" srcOrd="0" destOrd="0" presId="urn:microsoft.com/office/officeart/2005/8/layout/matrix2"/>
    <dgm:cxn modelId="{558CF8A0-6E88-4527-B9D9-C7DE2EE8A72E}" srcId="{AEC7A4F0-0A16-4FB5-986E-10C45CFF4191}" destId="{4FD8FB9B-778C-4E69-A3A7-FB9D47C0218B}" srcOrd="3" destOrd="0" parTransId="{455B7D9F-2913-4961-97BC-6EEE690CE7F1}" sibTransId="{2D1AF207-9BB4-4554-BD2F-0CBC9D9D3FE6}"/>
    <dgm:cxn modelId="{64D64DE7-7714-41B1-AB76-57822C457032}" type="presOf" srcId="{FF2EE435-0105-43F1-A034-31274F76C803}" destId="{516F4DE7-BB78-4251-B85B-245042C3BA49}" srcOrd="0" destOrd="0" presId="urn:microsoft.com/office/officeart/2005/8/layout/matrix2"/>
    <dgm:cxn modelId="{5C5C42E7-4F7B-409D-BC57-33A6249A4C47}" srcId="{AEC7A4F0-0A16-4FB5-986E-10C45CFF4191}" destId="{FF2EE435-0105-43F1-A034-31274F76C803}" srcOrd="0" destOrd="0" parTransId="{FA5AD0B8-2996-400F-A2A0-67EF1AEF1186}" sibTransId="{DA8835D0-790A-404E-A0BD-013E90DFCCF1}"/>
    <dgm:cxn modelId="{6A82754D-A384-41D5-8ED4-4300FA921F85}" srcId="{AEC7A4F0-0A16-4FB5-986E-10C45CFF4191}" destId="{A95601C8-4D92-4F7D-992B-D4AC8B44D912}" srcOrd="2" destOrd="0" parTransId="{9B2960E9-AED2-4D0F-9B8B-67833BB963FE}" sibTransId="{2CF1D36F-98CD-4047-986B-3924D70045E6}"/>
    <dgm:cxn modelId="{3D56DB28-C0CE-4DBF-8295-0FCFDCCA3EDA}" type="presOf" srcId="{4FD8FB9B-778C-4E69-A3A7-FB9D47C0218B}" destId="{F2C37F52-8F0E-4DB0-B75A-F7A4C855A547}" srcOrd="0" destOrd="0" presId="urn:microsoft.com/office/officeart/2005/8/layout/matrix2"/>
    <dgm:cxn modelId="{519B31E5-6F96-4BA2-ACDD-ACB7B895DAD9}" type="presOf" srcId="{AEC7A4F0-0A16-4FB5-986E-10C45CFF4191}" destId="{676A24B6-2225-4B92-A2E7-DA3B75648AB7}" srcOrd="0" destOrd="0" presId="urn:microsoft.com/office/officeart/2005/8/layout/matrix2"/>
    <dgm:cxn modelId="{E78217F8-838C-4648-A6BC-1B2D85D8BDB2}" srcId="{AEC7A4F0-0A16-4FB5-986E-10C45CFF4191}" destId="{3EE1E122-E337-46D3-866A-B87259153574}" srcOrd="1" destOrd="0" parTransId="{3538DD31-CCB5-4C79-9E7D-7D4864B39A1C}" sibTransId="{42407EB4-35EA-4EEC-8537-D9AF06E38317}"/>
    <dgm:cxn modelId="{8229BE93-CF5B-484C-8968-B289DC8D6FE3}" type="presParOf" srcId="{676A24B6-2225-4B92-A2E7-DA3B75648AB7}" destId="{03E18FB5-86AA-43F2-85E1-A004D1997639}" srcOrd="0" destOrd="0" presId="urn:microsoft.com/office/officeart/2005/8/layout/matrix2"/>
    <dgm:cxn modelId="{D4772FD8-6722-45E2-B66E-F9AB279EAC5D}" type="presParOf" srcId="{676A24B6-2225-4B92-A2E7-DA3B75648AB7}" destId="{516F4DE7-BB78-4251-B85B-245042C3BA49}" srcOrd="1" destOrd="0" presId="urn:microsoft.com/office/officeart/2005/8/layout/matrix2"/>
    <dgm:cxn modelId="{13230E51-A24A-46F0-A4AE-CB2EACC7DDA7}" type="presParOf" srcId="{676A24B6-2225-4B92-A2E7-DA3B75648AB7}" destId="{BAC54F0C-1750-44E2-A6AE-B3FAD9BF6269}" srcOrd="2" destOrd="0" presId="urn:microsoft.com/office/officeart/2005/8/layout/matrix2"/>
    <dgm:cxn modelId="{41F89141-A6F2-40C7-B0FE-87682B9B21B7}" type="presParOf" srcId="{676A24B6-2225-4B92-A2E7-DA3B75648AB7}" destId="{1E405C8E-E69B-46BF-B4DD-55CA64E51566}" srcOrd="3" destOrd="0" presId="urn:microsoft.com/office/officeart/2005/8/layout/matrix2"/>
    <dgm:cxn modelId="{A4238188-11D9-4C61-AF1E-896D81342F8D}" type="presParOf" srcId="{676A24B6-2225-4B92-A2E7-DA3B75648AB7}" destId="{F2C37F52-8F0E-4DB0-B75A-F7A4C855A547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4D0B066-FC83-4A85-BFCA-FD42E6941C5D}" type="doc">
      <dgm:prSet loTypeId="urn:microsoft.com/office/officeart/2005/8/layout/hProcess3" loCatId="process" qsTypeId="urn:microsoft.com/office/officeart/2005/8/quickstyle/simple1" qsCatId="simple" csTypeId="urn:microsoft.com/office/officeart/2005/8/colors/accent1_2" csCatId="accent1" phldr="1"/>
      <dgm:spPr/>
    </dgm:pt>
    <dgm:pt modelId="{BAEE4785-EE8B-42FC-8D29-A021D235EAEB}">
      <dgm:prSet phldrT="[Text]"/>
      <dgm:spPr/>
      <dgm:t>
        <a:bodyPr/>
        <a:lstStyle/>
        <a:p>
          <a:r>
            <a:rPr lang="en-US" dirty="0" smtClean="0"/>
            <a:t>Low OR very low  DR rates; then only  </a:t>
          </a:r>
          <a:endParaRPr lang="en-US" dirty="0"/>
        </a:p>
      </dgm:t>
    </dgm:pt>
    <dgm:pt modelId="{06696AFB-F7FB-4B40-B7E0-26E7C16AF62C}" type="parTrans" cxnId="{623E4C2B-5787-4DB5-81FC-01F50ED8A0C2}">
      <dgm:prSet/>
      <dgm:spPr/>
      <dgm:t>
        <a:bodyPr/>
        <a:lstStyle/>
        <a:p>
          <a:endParaRPr lang="en-US"/>
        </a:p>
      </dgm:t>
    </dgm:pt>
    <dgm:pt modelId="{3A931590-911F-4DB1-9EDE-5AA7E7633364}" type="sibTrans" cxnId="{623E4C2B-5787-4DB5-81FC-01F50ED8A0C2}">
      <dgm:prSet/>
      <dgm:spPr/>
      <dgm:t>
        <a:bodyPr/>
        <a:lstStyle/>
        <a:p>
          <a:endParaRPr lang="en-US"/>
        </a:p>
      </dgm:t>
    </dgm:pt>
    <dgm:pt modelId="{77BB7ED2-8416-4124-A871-9301C807C998}">
      <dgm:prSet phldrT="[Text]"/>
      <dgm:spPr/>
      <dgm:t>
        <a:bodyPr/>
        <a:lstStyle/>
        <a:p>
          <a:r>
            <a:rPr lang="en-US" dirty="0" smtClean="0"/>
            <a:t>Prospective randomized trials can provide a reliable answer</a:t>
          </a:r>
          <a:endParaRPr lang="en-US" dirty="0"/>
        </a:p>
      </dgm:t>
    </dgm:pt>
    <dgm:pt modelId="{9A9C58AC-B902-413F-87B2-E40DA86795EA}" type="parTrans" cxnId="{11B50041-F543-4106-86CE-E5E4BF0D19C0}">
      <dgm:prSet/>
      <dgm:spPr/>
      <dgm:t>
        <a:bodyPr/>
        <a:lstStyle/>
        <a:p>
          <a:endParaRPr lang="en-US"/>
        </a:p>
      </dgm:t>
    </dgm:pt>
    <dgm:pt modelId="{FC9F656B-36DF-4969-AF80-6406819EB40B}" type="sibTrans" cxnId="{11B50041-F543-4106-86CE-E5E4BF0D19C0}">
      <dgm:prSet/>
      <dgm:spPr/>
      <dgm:t>
        <a:bodyPr/>
        <a:lstStyle/>
        <a:p>
          <a:endParaRPr lang="en-US"/>
        </a:p>
      </dgm:t>
    </dgm:pt>
    <dgm:pt modelId="{CBDB333D-0F03-4A80-8FDE-0F30B6BC008E}">
      <dgm:prSet phldrT="[Text]"/>
      <dgm:spPr/>
      <dgm:t>
        <a:bodyPr/>
        <a:lstStyle/>
        <a:p>
          <a:r>
            <a:rPr lang="en-US" dirty="0" smtClean="0"/>
            <a:t>Estimabl2/</a:t>
          </a:r>
          <a:r>
            <a:rPr lang="en-US" dirty="0" err="1" smtClean="0"/>
            <a:t>IoN</a:t>
          </a:r>
          <a:r>
            <a:rPr lang="en-US" dirty="0" smtClean="0"/>
            <a:t> STUDY</a:t>
          </a:r>
          <a:endParaRPr lang="en-US" dirty="0"/>
        </a:p>
      </dgm:t>
    </dgm:pt>
    <dgm:pt modelId="{F5C2B8F1-F9EF-4A0E-83EE-118D38854B1B}" type="parTrans" cxnId="{55953247-219A-4EA7-AC13-A882597714C1}">
      <dgm:prSet/>
      <dgm:spPr/>
      <dgm:t>
        <a:bodyPr/>
        <a:lstStyle/>
        <a:p>
          <a:endParaRPr lang="en-US"/>
        </a:p>
      </dgm:t>
    </dgm:pt>
    <dgm:pt modelId="{6C28C4EF-6D8F-403C-8532-4CA37E0A0E37}" type="sibTrans" cxnId="{55953247-219A-4EA7-AC13-A882597714C1}">
      <dgm:prSet/>
      <dgm:spPr/>
      <dgm:t>
        <a:bodyPr/>
        <a:lstStyle/>
        <a:p>
          <a:endParaRPr lang="en-US"/>
        </a:p>
      </dgm:t>
    </dgm:pt>
    <dgm:pt modelId="{C09B0A49-43BF-4316-A87E-C67CAB7EC4D2}" type="pres">
      <dgm:prSet presAssocID="{24D0B066-FC83-4A85-BFCA-FD42E6941C5D}" presName="Name0" presStyleCnt="0">
        <dgm:presLayoutVars>
          <dgm:dir/>
          <dgm:animLvl val="lvl"/>
          <dgm:resizeHandles val="exact"/>
        </dgm:presLayoutVars>
      </dgm:prSet>
      <dgm:spPr/>
    </dgm:pt>
    <dgm:pt modelId="{CCD13610-F3EB-43EA-8EBB-373B05F52FA9}" type="pres">
      <dgm:prSet presAssocID="{24D0B066-FC83-4A85-BFCA-FD42E6941C5D}" presName="dummy" presStyleCnt="0"/>
      <dgm:spPr/>
    </dgm:pt>
    <dgm:pt modelId="{6A048A42-8774-4782-9A9D-A1FE1A016055}" type="pres">
      <dgm:prSet presAssocID="{24D0B066-FC83-4A85-BFCA-FD42E6941C5D}" presName="linH" presStyleCnt="0"/>
      <dgm:spPr/>
    </dgm:pt>
    <dgm:pt modelId="{CA62820A-70E0-4AC1-893A-4AE022EF0692}" type="pres">
      <dgm:prSet presAssocID="{24D0B066-FC83-4A85-BFCA-FD42E6941C5D}" presName="padding1" presStyleCnt="0"/>
      <dgm:spPr/>
    </dgm:pt>
    <dgm:pt modelId="{488A47C3-A1B0-49A6-8B77-D68E5EE6B069}" type="pres">
      <dgm:prSet presAssocID="{BAEE4785-EE8B-42FC-8D29-A021D235EAEB}" presName="linV" presStyleCnt="0"/>
      <dgm:spPr/>
    </dgm:pt>
    <dgm:pt modelId="{1E8ECA94-74D9-435C-991E-A55D0AB7B69C}" type="pres">
      <dgm:prSet presAssocID="{BAEE4785-EE8B-42FC-8D29-A021D235EAEB}" presName="spVertical1" presStyleCnt="0"/>
      <dgm:spPr/>
    </dgm:pt>
    <dgm:pt modelId="{0D37A593-D701-40AE-A01C-1ED8399CBD4C}" type="pres">
      <dgm:prSet presAssocID="{BAEE4785-EE8B-42FC-8D29-A021D235EAEB}" presName="parTx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87E21F-B64E-4FEE-B7E8-90FAA88E920F}" type="pres">
      <dgm:prSet presAssocID="{BAEE4785-EE8B-42FC-8D29-A021D235EAEB}" presName="spVertical2" presStyleCnt="0"/>
      <dgm:spPr/>
    </dgm:pt>
    <dgm:pt modelId="{B855CE32-488E-4569-92D1-F8E3B95DE356}" type="pres">
      <dgm:prSet presAssocID="{BAEE4785-EE8B-42FC-8D29-A021D235EAEB}" presName="spVertical3" presStyleCnt="0"/>
      <dgm:spPr/>
    </dgm:pt>
    <dgm:pt modelId="{E0A1C3EA-2CBE-4EC6-BC94-4E59673DF852}" type="pres">
      <dgm:prSet presAssocID="{3A931590-911F-4DB1-9EDE-5AA7E7633364}" presName="space" presStyleCnt="0"/>
      <dgm:spPr/>
    </dgm:pt>
    <dgm:pt modelId="{7E441CCC-F865-499B-BA22-175650B01C0B}" type="pres">
      <dgm:prSet presAssocID="{77BB7ED2-8416-4124-A871-9301C807C998}" presName="linV" presStyleCnt="0"/>
      <dgm:spPr/>
    </dgm:pt>
    <dgm:pt modelId="{C5CC8FB1-DC33-491B-A797-3B71431B125A}" type="pres">
      <dgm:prSet presAssocID="{77BB7ED2-8416-4124-A871-9301C807C998}" presName="spVertical1" presStyleCnt="0"/>
      <dgm:spPr/>
    </dgm:pt>
    <dgm:pt modelId="{EF672019-95E7-4B8A-8862-DF86C59567C6}" type="pres">
      <dgm:prSet presAssocID="{77BB7ED2-8416-4124-A871-9301C807C998}" presName="parTx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18E177-5E3A-4B28-9725-88B1BF90C737}" type="pres">
      <dgm:prSet presAssocID="{77BB7ED2-8416-4124-A871-9301C807C998}" presName="spVertical2" presStyleCnt="0"/>
      <dgm:spPr/>
    </dgm:pt>
    <dgm:pt modelId="{7F87B2BE-12C9-4216-9D67-855B84862954}" type="pres">
      <dgm:prSet presAssocID="{77BB7ED2-8416-4124-A871-9301C807C998}" presName="spVertical3" presStyleCnt="0"/>
      <dgm:spPr/>
    </dgm:pt>
    <dgm:pt modelId="{F0738215-9684-4647-ACB3-37FDD931163C}" type="pres">
      <dgm:prSet presAssocID="{FC9F656B-36DF-4969-AF80-6406819EB40B}" presName="space" presStyleCnt="0"/>
      <dgm:spPr/>
    </dgm:pt>
    <dgm:pt modelId="{8C0A29D9-0AAB-4C71-9DD9-4F39547DFC0D}" type="pres">
      <dgm:prSet presAssocID="{CBDB333D-0F03-4A80-8FDE-0F30B6BC008E}" presName="linV" presStyleCnt="0"/>
      <dgm:spPr/>
    </dgm:pt>
    <dgm:pt modelId="{D304A2A1-287D-4536-AE04-44A1B607393C}" type="pres">
      <dgm:prSet presAssocID="{CBDB333D-0F03-4A80-8FDE-0F30B6BC008E}" presName="spVertical1" presStyleCnt="0"/>
      <dgm:spPr/>
    </dgm:pt>
    <dgm:pt modelId="{CB4DD8FF-A892-433C-B1A9-743F9057E011}" type="pres">
      <dgm:prSet presAssocID="{CBDB333D-0F03-4A80-8FDE-0F30B6BC008E}" presName="parTx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657FDE-B87C-4A99-A9C1-17E84BD81348}" type="pres">
      <dgm:prSet presAssocID="{CBDB333D-0F03-4A80-8FDE-0F30B6BC008E}" presName="spVertical2" presStyleCnt="0"/>
      <dgm:spPr/>
    </dgm:pt>
    <dgm:pt modelId="{FEC950B1-68AB-401B-B3E3-EC8E4102C47A}" type="pres">
      <dgm:prSet presAssocID="{CBDB333D-0F03-4A80-8FDE-0F30B6BC008E}" presName="spVertical3" presStyleCnt="0"/>
      <dgm:spPr/>
    </dgm:pt>
    <dgm:pt modelId="{E344CD4D-EBAC-4D12-AC88-14BC7A0533E2}" type="pres">
      <dgm:prSet presAssocID="{24D0B066-FC83-4A85-BFCA-FD42E6941C5D}" presName="padding2" presStyleCnt="0"/>
      <dgm:spPr/>
    </dgm:pt>
    <dgm:pt modelId="{3E2A5933-B4DB-489C-91B3-92BBDF4A9BC8}" type="pres">
      <dgm:prSet presAssocID="{24D0B066-FC83-4A85-BFCA-FD42E6941C5D}" presName="negArrow" presStyleCnt="0"/>
      <dgm:spPr/>
    </dgm:pt>
    <dgm:pt modelId="{26713900-157A-40FF-B28E-3193EEC5EF16}" type="pres">
      <dgm:prSet presAssocID="{24D0B066-FC83-4A85-BFCA-FD42E6941C5D}" presName="backgroundArrow" presStyleLbl="node1" presStyleIdx="0" presStyleCnt="1" custLinFactNeighborY="949"/>
      <dgm:spPr/>
      <dgm:t>
        <a:bodyPr/>
        <a:lstStyle/>
        <a:p>
          <a:endParaRPr lang="en-US"/>
        </a:p>
      </dgm:t>
    </dgm:pt>
  </dgm:ptLst>
  <dgm:cxnLst>
    <dgm:cxn modelId="{11B50041-F543-4106-86CE-E5E4BF0D19C0}" srcId="{24D0B066-FC83-4A85-BFCA-FD42E6941C5D}" destId="{77BB7ED2-8416-4124-A871-9301C807C998}" srcOrd="1" destOrd="0" parTransId="{9A9C58AC-B902-413F-87B2-E40DA86795EA}" sibTransId="{FC9F656B-36DF-4969-AF80-6406819EB40B}"/>
    <dgm:cxn modelId="{5E053369-E25C-477E-AABA-F7F6E0FE414B}" type="presOf" srcId="{BAEE4785-EE8B-42FC-8D29-A021D235EAEB}" destId="{0D37A593-D701-40AE-A01C-1ED8399CBD4C}" srcOrd="0" destOrd="0" presId="urn:microsoft.com/office/officeart/2005/8/layout/hProcess3"/>
    <dgm:cxn modelId="{381F575A-805F-45A4-8CE9-65E7CEF2238A}" type="presOf" srcId="{CBDB333D-0F03-4A80-8FDE-0F30B6BC008E}" destId="{CB4DD8FF-A892-433C-B1A9-743F9057E011}" srcOrd="0" destOrd="0" presId="urn:microsoft.com/office/officeart/2005/8/layout/hProcess3"/>
    <dgm:cxn modelId="{CB6BD008-4AF5-4287-B3C2-AC90B76637DC}" type="presOf" srcId="{24D0B066-FC83-4A85-BFCA-FD42E6941C5D}" destId="{C09B0A49-43BF-4316-A87E-C67CAB7EC4D2}" srcOrd="0" destOrd="0" presId="urn:microsoft.com/office/officeart/2005/8/layout/hProcess3"/>
    <dgm:cxn modelId="{55953247-219A-4EA7-AC13-A882597714C1}" srcId="{24D0B066-FC83-4A85-BFCA-FD42E6941C5D}" destId="{CBDB333D-0F03-4A80-8FDE-0F30B6BC008E}" srcOrd="2" destOrd="0" parTransId="{F5C2B8F1-F9EF-4A0E-83EE-118D38854B1B}" sibTransId="{6C28C4EF-6D8F-403C-8532-4CA37E0A0E37}"/>
    <dgm:cxn modelId="{7B1B79FD-D613-4856-849C-A13FA200DDD2}" type="presOf" srcId="{77BB7ED2-8416-4124-A871-9301C807C998}" destId="{EF672019-95E7-4B8A-8862-DF86C59567C6}" srcOrd="0" destOrd="0" presId="urn:microsoft.com/office/officeart/2005/8/layout/hProcess3"/>
    <dgm:cxn modelId="{623E4C2B-5787-4DB5-81FC-01F50ED8A0C2}" srcId="{24D0B066-FC83-4A85-BFCA-FD42E6941C5D}" destId="{BAEE4785-EE8B-42FC-8D29-A021D235EAEB}" srcOrd="0" destOrd="0" parTransId="{06696AFB-F7FB-4B40-B7E0-26E7C16AF62C}" sibTransId="{3A931590-911F-4DB1-9EDE-5AA7E7633364}"/>
    <dgm:cxn modelId="{EADA7411-8961-41AF-BEDD-1C98A5E610C8}" type="presParOf" srcId="{C09B0A49-43BF-4316-A87E-C67CAB7EC4D2}" destId="{CCD13610-F3EB-43EA-8EBB-373B05F52FA9}" srcOrd="0" destOrd="0" presId="urn:microsoft.com/office/officeart/2005/8/layout/hProcess3"/>
    <dgm:cxn modelId="{774011DA-F34B-4310-ACE4-E18C6F3E1C9C}" type="presParOf" srcId="{C09B0A49-43BF-4316-A87E-C67CAB7EC4D2}" destId="{6A048A42-8774-4782-9A9D-A1FE1A016055}" srcOrd="1" destOrd="0" presId="urn:microsoft.com/office/officeart/2005/8/layout/hProcess3"/>
    <dgm:cxn modelId="{A94076DF-297B-4246-BCE8-2CBB9303A760}" type="presParOf" srcId="{6A048A42-8774-4782-9A9D-A1FE1A016055}" destId="{CA62820A-70E0-4AC1-893A-4AE022EF0692}" srcOrd="0" destOrd="0" presId="urn:microsoft.com/office/officeart/2005/8/layout/hProcess3"/>
    <dgm:cxn modelId="{36151E1A-C397-42C5-8E8A-B54024FFCAB1}" type="presParOf" srcId="{6A048A42-8774-4782-9A9D-A1FE1A016055}" destId="{488A47C3-A1B0-49A6-8B77-D68E5EE6B069}" srcOrd="1" destOrd="0" presId="urn:microsoft.com/office/officeart/2005/8/layout/hProcess3"/>
    <dgm:cxn modelId="{2DFF26AC-E148-4BCB-BA92-E216B7D5985C}" type="presParOf" srcId="{488A47C3-A1B0-49A6-8B77-D68E5EE6B069}" destId="{1E8ECA94-74D9-435C-991E-A55D0AB7B69C}" srcOrd="0" destOrd="0" presId="urn:microsoft.com/office/officeart/2005/8/layout/hProcess3"/>
    <dgm:cxn modelId="{45E44313-22FD-4C8E-8BD7-FEEFFA063F54}" type="presParOf" srcId="{488A47C3-A1B0-49A6-8B77-D68E5EE6B069}" destId="{0D37A593-D701-40AE-A01C-1ED8399CBD4C}" srcOrd="1" destOrd="0" presId="urn:microsoft.com/office/officeart/2005/8/layout/hProcess3"/>
    <dgm:cxn modelId="{6CC2DD67-7AFE-4BA4-8081-FD931576B018}" type="presParOf" srcId="{488A47C3-A1B0-49A6-8B77-D68E5EE6B069}" destId="{E587E21F-B64E-4FEE-B7E8-90FAA88E920F}" srcOrd="2" destOrd="0" presId="urn:microsoft.com/office/officeart/2005/8/layout/hProcess3"/>
    <dgm:cxn modelId="{73D93D74-3BE9-44FC-97EB-7E15698109F5}" type="presParOf" srcId="{488A47C3-A1B0-49A6-8B77-D68E5EE6B069}" destId="{B855CE32-488E-4569-92D1-F8E3B95DE356}" srcOrd="3" destOrd="0" presId="urn:microsoft.com/office/officeart/2005/8/layout/hProcess3"/>
    <dgm:cxn modelId="{07265A86-54E7-4F51-8F10-611CE01A2542}" type="presParOf" srcId="{6A048A42-8774-4782-9A9D-A1FE1A016055}" destId="{E0A1C3EA-2CBE-4EC6-BC94-4E59673DF852}" srcOrd="2" destOrd="0" presId="urn:microsoft.com/office/officeart/2005/8/layout/hProcess3"/>
    <dgm:cxn modelId="{C89E9B60-F5E1-4B1B-8370-59AB840185B8}" type="presParOf" srcId="{6A048A42-8774-4782-9A9D-A1FE1A016055}" destId="{7E441CCC-F865-499B-BA22-175650B01C0B}" srcOrd="3" destOrd="0" presId="urn:microsoft.com/office/officeart/2005/8/layout/hProcess3"/>
    <dgm:cxn modelId="{698B2C31-2A30-4AD4-B76D-C5D62FB05451}" type="presParOf" srcId="{7E441CCC-F865-499B-BA22-175650B01C0B}" destId="{C5CC8FB1-DC33-491B-A797-3B71431B125A}" srcOrd="0" destOrd="0" presId="urn:microsoft.com/office/officeart/2005/8/layout/hProcess3"/>
    <dgm:cxn modelId="{CACA9EC8-CE94-4B82-97F3-32B303A65167}" type="presParOf" srcId="{7E441CCC-F865-499B-BA22-175650B01C0B}" destId="{EF672019-95E7-4B8A-8862-DF86C59567C6}" srcOrd="1" destOrd="0" presId="urn:microsoft.com/office/officeart/2005/8/layout/hProcess3"/>
    <dgm:cxn modelId="{E6EA6497-943A-43B1-B2BE-346DF66A8CF8}" type="presParOf" srcId="{7E441CCC-F865-499B-BA22-175650B01C0B}" destId="{B618E177-5E3A-4B28-9725-88B1BF90C737}" srcOrd="2" destOrd="0" presId="urn:microsoft.com/office/officeart/2005/8/layout/hProcess3"/>
    <dgm:cxn modelId="{71406C1C-DD6F-4CE4-B2B8-DD8264C7708D}" type="presParOf" srcId="{7E441CCC-F865-499B-BA22-175650B01C0B}" destId="{7F87B2BE-12C9-4216-9D67-855B84862954}" srcOrd="3" destOrd="0" presId="urn:microsoft.com/office/officeart/2005/8/layout/hProcess3"/>
    <dgm:cxn modelId="{67D2BF7F-3581-41D6-B15A-D22369CE77DE}" type="presParOf" srcId="{6A048A42-8774-4782-9A9D-A1FE1A016055}" destId="{F0738215-9684-4647-ACB3-37FDD931163C}" srcOrd="4" destOrd="0" presId="urn:microsoft.com/office/officeart/2005/8/layout/hProcess3"/>
    <dgm:cxn modelId="{5FAC4C70-D5BC-4857-A55C-BBC39B575A33}" type="presParOf" srcId="{6A048A42-8774-4782-9A9D-A1FE1A016055}" destId="{8C0A29D9-0AAB-4C71-9DD9-4F39547DFC0D}" srcOrd="5" destOrd="0" presId="urn:microsoft.com/office/officeart/2005/8/layout/hProcess3"/>
    <dgm:cxn modelId="{CD86CEEF-18A2-471C-9ADC-0DD1DDD39310}" type="presParOf" srcId="{8C0A29D9-0AAB-4C71-9DD9-4F39547DFC0D}" destId="{D304A2A1-287D-4536-AE04-44A1B607393C}" srcOrd="0" destOrd="0" presId="urn:microsoft.com/office/officeart/2005/8/layout/hProcess3"/>
    <dgm:cxn modelId="{E7FA53FA-52BA-4CC8-B74D-F000A355469F}" type="presParOf" srcId="{8C0A29D9-0AAB-4C71-9DD9-4F39547DFC0D}" destId="{CB4DD8FF-A892-433C-B1A9-743F9057E011}" srcOrd="1" destOrd="0" presId="urn:microsoft.com/office/officeart/2005/8/layout/hProcess3"/>
    <dgm:cxn modelId="{053EE88A-C64D-4D81-AB42-527CDF5DD166}" type="presParOf" srcId="{8C0A29D9-0AAB-4C71-9DD9-4F39547DFC0D}" destId="{DB657FDE-B87C-4A99-A9C1-17E84BD81348}" srcOrd="2" destOrd="0" presId="urn:microsoft.com/office/officeart/2005/8/layout/hProcess3"/>
    <dgm:cxn modelId="{EBF6E887-082F-4939-9FE2-40D8F156049B}" type="presParOf" srcId="{8C0A29D9-0AAB-4C71-9DD9-4F39547DFC0D}" destId="{FEC950B1-68AB-401B-B3E3-EC8E4102C47A}" srcOrd="3" destOrd="0" presId="urn:microsoft.com/office/officeart/2005/8/layout/hProcess3"/>
    <dgm:cxn modelId="{BDA7B77E-CC28-4157-B393-8ED204054102}" type="presParOf" srcId="{6A048A42-8774-4782-9A9D-A1FE1A016055}" destId="{E344CD4D-EBAC-4D12-AC88-14BC7A0533E2}" srcOrd="6" destOrd="0" presId="urn:microsoft.com/office/officeart/2005/8/layout/hProcess3"/>
    <dgm:cxn modelId="{B9DFA5AA-B5CF-4D06-8340-7E6B7A374392}" type="presParOf" srcId="{6A048A42-8774-4782-9A9D-A1FE1A016055}" destId="{3E2A5933-B4DB-489C-91B3-92BBDF4A9BC8}" srcOrd="7" destOrd="0" presId="urn:microsoft.com/office/officeart/2005/8/layout/hProcess3"/>
    <dgm:cxn modelId="{281022EC-E5D0-42DC-A928-1A3297E483B8}" type="presParOf" srcId="{6A048A42-8774-4782-9A9D-A1FE1A016055}" destId="{26713900-157A-40FF-B28E-3193EEC5EF16}" srcOrd="8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BDEA135-9C85-4DDC-B458-BB1E1F2D8772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3538335-56EE-430E-94A1-C51C26E0E060}">
      <dgm:prSet phldrT="[Text]"/>
      <dgm:spPr/>
      <dgm:t>
        <a:bodyPr/>
        <a:lstStyle/>
        <a:p>
          <a:r>
            <a:rPr lang="en-US" dirty="0" err="1" smtClean="0"/>
            <a:t>Sencor</a:t>
          </a:r>
          <a:r>
            <a:rPr lang="en-US" dirty="0" smtClean="0"/>
            <a:t> rate</a:t>
          </a:r>
          <a:endParaRPr lang="en-US" dirty="0"/>
        </a:p>
      </dgm:t>
    </dgm:pt>
    <dgm:pt modelId="{2460B57F-E274-4A94-AABB-6744639B91C8}" type="parTrans" cxnId="{671210E7-802C-41A5-B2CE-3D1ECC65EE1C}">
      <dgm:prSet/>
      <dgm:spPr/>
      <dgm:t>
        <a:bodyPr/>
        <a:lstStyle/>
        <a:p>
          <a:endParaRPr lang="en-US"/>
        </a:p>
      </dgm:t>
    </dgm:pt>
    <dgm:pt modelId="{A6D04383-6C3E-47C9-AEFB-36622B46B726}" type="sibTrans" cxnId="{671210E7-802C-41A5-B2CE-3D1ECC65EE1C}">
      <dgm:prSet/>
      <dgm:spPr/>
      <dgm:t>
        <a:bodyPr/>
        <a:lstStyle/>
        <a:p>
          <a:endParaRPr lang="en-US"/>
        </a:p>
      </dgm:t>
    </dgm:pt>
    <dgm:pt modelId="{F88395EE-2DE6-44D1-A033-4C6FEBE4D3FF}">
      <dgm:prSet phldrT="[Text]"/>
      <dgm:spPr/>
      <dgm:t>
        <a:bodyPr/>
        <a:lstStyle/>
        <a:p>
          <a:r>
            <a:rPr lang="en-US" dirty="0" smtClean="0"/>
            <a:t>73%</a:t>
          </a:r>
          <a:endParaRPr lang="en-US" dirty="0"/>
        </a:p>
      </dgm:t>
    </dgm:pt>
    <dgm:pt modelId="{20EF6F1F-898C-4FED-9BEB-B274763D1696}" type="parTrans" cxnId="{93F5B142-B4C3-446D-8394-78C231F3FC9C}">
      <dgm:prSet/>
      <dgm:spPr/>
      <dgm:t>
        <a:bodyPr/>
        <a:lstStyle/>
        <a:p>
          <a:endParaRPr lang="en-US"/>
        </a:p>
      </dgm:t>
    </dgm:pt>
    <dgm:pt modelId="{DBB40B4B-3D3B-44DD-91B0-3D97323B2A9E}" type="sibTrans" cxnId="{93F5B142-B4C3-446D-8394-78C231F3FC9C}">
      <dgm:prSet/>
      <dgm:spPr/>
      <dgm:t>
        <a:bodyPr/>
        <a:lstStyle/>
        <a:p>
          <a:endParaRPr lang="en-US"/>
        </a:p>
      </dgm:t>
    </dgm:pt>
    <dgm:pt modelId="{3DB0F345-9523-4934-96CA-1E2A8C95EA56}">
      <dgm:prSet phldrT="[Text]" phldr="1"/>
      <dgm:spPr/>
      <dgm:t>
        <a:bodyPr/>
        <a:lstStyle/>
        <a:p>
          <a:endParaRPr lang="en-US" dirty="0"/>
        </a:p>
      </dgm:t>
    </dgm:pt>
    <dgm:pt modelId="{CF100B6E-541D-4CFC-A60A-81BEFF157356}" type="parTrans" cxnId="{21A35488-5475-4CA2-9389-8B4414B6469E}">
      <dgm:prSet/>
      <dgm:spPr/>
      <dgm:t>
        <a:bodyPr/>
        <a:lstStyle/>
        <a:p>
          <a:endParaRPr lang="en-US"/>
        </a:p>
      </dgm:t>
    </dgm:pt>
    <dgm:pt modelId="{86A36197-FAB6-44F1-9DC8-26F212A5AE62}" type="sibTrans" cxnId="{21A35488-5475-4CA2-9389-8B4414B6469E}">
      <dgm:prSet/>
      <dgm:spPr/>
      <dgm:t>
        <a:bodyPr/>
        <a:lstStyle/>
        <a:p>
          <a:endParaRPr lang="en-US"/>
        </a:p>
      </dgm:t>
    </dgm:pt>
    <dgm:pt modelId="{D3058261-2A52-4145-8ECC-F8E8A58A9CFC}">
      <dgm:prSet phldrT="[Text]"/>
      <dgm:spPr/>
      <dgm:t>
        <a:bodyPr/>
        <a:lstStyle/>
        <a:p>
          <a:r>
            <a:rPr lang="en-US" dirty="0" smtClean="0"/>
            <a:t>Median OS with RAI</a:t>
          </a:r>
          <a:endParaRPr lang="en-US" dirty="0"/>
        </a:p>
      </dgm:t>
    </dgm:pt>
    <dgm:pt modelId="{655CFDFD-E9B4-4A1D-947D-9AC99D9A1251}" type="parTrans" cxnId="{09BA92AE-76A4-41EE-AD7C-3FC6FC536458}">
      <dgm:prSet/>
      <dgm:spPr/>
      <dgm:t>
        <a:bodyPr/>
        <a:lstStyle/>
        <a:p>
          <a:endParaRPr lang="en-US"/>
        </a:p>
      </dgm:t>
    </dgm:pt>
    <dgm:pt modelId="{EBCA45A2-747D-4073-AE72-F702521AB435}" type="sibTrans" cxnId="{09BA92AE-76A4-41EE-AD7C-3FC6FC536458}">
      <dgm:prSet/>
      <dgm:spPr/>
      <dgm:t>
        <a:bodyPr/>
        <a:lstStyle/>
        <a:p>
          <a:endParaRPr lang="en-US"/>
        </a:p>
      </dgm:t>
    </dgm:pt>
    <dgm:pt modelId="{3F96C8DB-76E5-482F-B306-9C5F4AF78E78}">
      <dgm:prSet phldrT="[Text]"/>
      <dgm:spPr/>
      <dgm:t>
        <a:bodyPr/>
        <a:lstStyle/>
        <a:p>
          <a:r>
            <a:rPr lang="en-US" dirty="0" smtClean="0"/>
            <a:t>140 months</a:t>
          </a:r>
          <a:endParaRPr lang="en-US" dirty="0"/>
        </a:p>
      </dgm:t>
    </dgm:pt>
    <dgm:pt modelId="{2F408B51-085D-4AE5-980B-4BC240F11202}" type="parTrans" cxnId="{09731210-B457-4300-81D1-54564DA44838}">
      <dgm:prSet/>
      <dgm:spPr/>
      <dgm:t>
        <a:bodyPr/>
        <a:lstStyle/>
        <a:p>
          <a:endParaRPr lang="en-US"/>
        </a:p>
      </dgm:t>
    </dgm:pt>
    <dgm:pt modelId="{C7CE6A7C-1426-4672-AFBF-707833A1C120}" type="sibTrans" cxnId="{09731210-B457-4300-81D1-54564DA44838}">
      <dgm:prSet/>
      <dgm:spPr/>
      <dgm:t>
        <a:bodyPr/>
        <a:lstStyle/>
        <a:p>
          <a:endParaRPr lang="en-US"/>
        </a:p>
      </dgm:t>
    </dgm:pt>
    <dgm:pt modelId="{421A6E2A-DC77-4EDC-918E-F1AC02866293}">
      <dgm:prSet phldrT="[Text]" phldr="1"/>
      <dgm:spPr/>
      <dgm:t>
        <a:bodyPr/>
        <a:lstStyle/>
        <a:p>
          <a:endParaRPr lang="en-US" dirty="0"/>
        </a:p>
      </dgm:t>
    </dgm:pt>
    <dgm:pt modelId="{1E54D5E2-4DB1-473A-8EA3-E721DED98D2F}" type="parTrans" cxnId="{EBD8B68A-55E0-48E7-8A79-49E4C493503B}">
      <dgm:prSet/>
      <dgm:spPr/>
      <dgm:t>
        <a:bodyPr/>
        <a:lstStyle/>
        <a:p>
          <a:endParaRPr lang="en-US"/>
        </a:p>
      </dgm:t>
    </dgm:pt>
    <dgm:pt modelId="{498F6B83-F31A-4C59-80BB-2CFCB4BF36A9}" type="sibTrans" cxnId="{EBD8B68A-55E0-48E7-8A79-49E4C493503B}">
      <dgm:prSet/>
      <dgm:spPr/>
      <dgm:t>
        <a:bodyPr/>
        <a:lstStyle/>
        <a:p>
          <a:endParaRPr lang="en-US"/>
        </a:p>
      </dgm:t>
    </dgm:pt>
    <dgm:pt modelId="{23E3BE54-FB56-4A0D-BA93-26B13BF89F60}">
      <dgm:prSet phldrT="[Text]"/>
      <dgm:spPr/>
      <dgm:t>
        <a:bodyPr/>
        <a:lstStyle/>
        <a:p>
          <a:r>
            <a:rPr lang="en-US" dirty="0" smtClean="0"/>
            <a:t>Median OS</a:t>
          </a:r>
        </a:p>
        <a:p>
          <a:r>
            <a:rPr lang="en-US" dirty="0" smtClean="0"/>
            <a:t>Without RAI</a:t>
          </a:r>
          <a:endParaRPr lang="en-US" dirty="0"/>
        </a:p>
      </dgm:t>
    </dgm:pt>
    <dgm:pt modelId="{C4AA59B5-B374-4A62-B9A4-0330188A4A2B}" type="parTrans" cxnId="{DD74E27E-8587-455D-8F03-C4E2D5A27C94}">
      <dgm:prSet/>
      <dgm:spPr/>
      <dgm:t>
        <a:bodyPr/>
        <a:lstStyle/>
        <a:p>
          <a:endParaRPr lang="en-US"/>
        </a:p>
      </dgm:t>
    </dgm:pt>
    <dgm:pt modelId="{FF47750A-E68E-4CB3-98E6-299ED1B6D9CD}" type="sibTrans" cxnId="{DD74E27E-8587-455D-8F03-C4E2D5A27C94}">
      <dgm:prSet/>
      <dgm:spPr/>
      <dgm:t>
        <a:bodyPr/>
        <a:lstStyle/>
        <a:p>
          <a:endParaRPr lang="en-US"/>
        </a:p>
      </dgm:t>
    </dgm:pt>
    <dgm:pt modelId="{4B7637CA-7512-438F-9804-8A9AA8DDBA60}">
      <dgm:prSet phldrT="[Text]"/>
      <dgm:spPr/>
      <dgm:t>
        <a:bodyPr/>
        <a:lstStyle/>
        <a:p>
          <a:r>
            <a:rPr lang="en-US" dirty="0" smtClean="0"/>
            <a:t>128 months</a:t>
          </a:r>
          <a:endParaRPr lang="en-US" dirty="0"/>
        </a:p>
      </dgm:t>
    </dgm:pt>
    <dgm:pt modelId="{B414AE56-8F82-4A1A-A6D6-04445A4540BC}" type="parTrans" cxnId="{FBE9E85E-0CC0-46A7-BB16-EB4B31F8D02D}">
      <dgm:prSet/>
      <dgm:spPr/>
      <dgm:t>
        <a:bodyPr/>
        <a:lstStyle/>
        <a:p>
          <a:endParaRPr lang="en-US"/>
        </a:p>
      </dgm:t>
    </dgm:pt>
    <dgm:pt modelId="{A8C7B010-CD22-4865-A387-AE57533ADFD1}" type="sibTrans" cxnId="{FBE9E85E-0CC0-46A7-BB16-EB4B31F8D02D}">
      <dgm:prSet/>
      <dgm:spPr/>
      <dgm:t>
        <a:bodyPr/>
        <a:lstStyle/>
        <a:p>
          <a:endParaRPr lang="en-US"/>
        </a:p>
      </dgm:t>
    </dgm:pt>
    <dgm:pt modelId="{6EBEDB19-4377-48DD-B8DF-970C3C959A18}">
      <dgm:prSet phldrT="[Text]" phldr="1"/>
      <dgm:spPr/>
      <dgm:t>
        <a:bodyPr/>
        <a:lstStyle/>
        <a:p>
          <a:endParaRPr lang="en-US" dirty="0"/>
        </a:p>
      </dgm:t>
    </dgm:pt>
    <dgm:pt modelId="{F32139B7-9329-4F51-A7A7-14ADC1F1FB53}" type="parTrans" cxnId="{1E99E388-8625-4D41-91F1-6BC889833D6B}">
      <dgm:prSet/>
      <dgm:spPr/>
      <dgm:t>
        <a:bodyPr/>
        <a:lstStyle/>
        <a:p>
          <a:endParaRPr lang="en-US"/>
        </a:p>
      </dgm:t>
    </dgm:pt>
    <dgm:pt modelId="{BDE40051-7A75-4B81-8CA5-79F3B4DBF45E}" type="sibTrans" cxnId="{1E99E388-8625-4D41-91F1-6BC889833D6B}">
      <dgm:prSet/>
      <dgm:spPr/>
      <dgm:t>
        <a:bodyPr/>
        <a:lstStyle/>
        <a:p>
          <a:endParaRPr lang="en-US"/>
        </a:p>
      </dgm:t>
    </dgm:pt>
    <dgm:pt modelId="{06C38B36-3602-4368-8FCB-866284B76B09}">
      <dgm:prSet/>
      <dgm:spPr/>
      <dgm:t>
        <a:bodyPr/>
        <a:lstStyle/>
        <a:p>
          <a:r>
            <a:rPr lang="fr-FR" dirty="0" smtClean="0"/>
            <a:t>log-</a:t>
          </a:r>
          <a:r>
            <a:rPr lang="fr-FR" dirty="0" err="1" smtClean="0"/>
            <a:t>rank</a:t>
          </a:r>
          <a:r>
            <a:rPr lang="fr-FR" dirty="0" smtClean="0"/>
            <a:t> </a:t>
          </a:r>
          <a:r>
            <a:rPr lang="fr-FR" i="1" dirty="0" smtClean="0"/>
            <a:t>P  </a:t>
          </a:r>
        </a:p>
      </dgm:t>
    </dgm:pt>
    <dgm:pt modelId="{602A0A6E-89A5-4D1E-9495-14571ECA8C64}" type="parTrans" cxnId="{A415977C-BB1B-4CB3-8D4C-7394AEB02A79}">
      <dgm:prSet/>
      <dgm:spPr/>
      <dgm:t>
        <a:bodyPr/>
        <a:lstStyle/>
        <a:p>
          <a:endParaRPr lang="en-US"/>
        </a:p>
      </dgm:t>
    </dgm:pt>
    <dgm:pt modelId="{3F9C15C9-CE7B-4859-B9E1-A6EB20B58DA8}" type="sibTrans" cxnId="{A415977C-BB1B-4CB3-8D4C-7394AEB02A79}">
      <dgm:prSet/>
      <dgm:spPr/>
      <dgm:t>
        <a:bodyPr/>
        <a:lstStyle/>
        <a:p>
          <a:endParaRPr lang="en-US"/>
        </a:p>
      </dgm:t>
    </dgm:pt>
    <dgm:pt modelId="{EA52173B-C2FB-4AB6-883E-2D90D3C9F033}">
      <dgm:prSet/>
      <dgm:spPr/>
      <dgm:t>
        <a:bodyPr/>
        <a:lstStyle/>
        <a:p>
          <a:r>
            <a:rPr lang="en-US" dirty="0" smtClean="0"/>
            <a:t>0.008</a:t>
          </a:r>
          <a:endParaRPr lang="en-US" dirty="0"/>
        </a:p>
      </dgm:t>
    </dgm:pt>
    <dgm:pt modelId="{98C292B0-C8FA-4EEA-B01F-9536D914762D}" type="parTrans" cxnId="{E15FDB3B-6F55-4910-8D01-56FE3B92E3CE}">
      <dgm:prSet/>
      <dgm:spPr/>
      <dgm:t>
        <a:bodyPr/>
        <a:lstStyle/>
        <a:p>
          <a:endParaRPr lang="en-US"/>
        </a:p>
      </dgm:t>
    </dgm:pt>
    <dgm:pt modelId="{61C8CE66-BA3F-4FBA-9F5F-8B202CEA65D3}" type="sibTrans" cxnId="{E15FDB3B-6F55-4910-8D01-56FE3B92E3CE}">
      <dgm:prSet/>
      <dgm:spPr/>
      <dgm:t>
        <a:bodyPr/>
        <a:lstStyle/>
        <a:p>
          <a:endParaRPr lang="en-US"/>
        </a:p>
      </dgm:t>
    </dgm:pt>
    <dgm:pt modelId="{2D528BB5-2641-48BC-92D0-2809F9A9AB55}" type="pres">
      <dgm:prSet presAssocID="{6BDEA135-9C85-4DDC-B458-BB1E1F2D877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92C997A-ACC0-4AB1-9821-9E9845A48916}" type="pres">
      <dgm:prSet presAssocID="{23538335-56EE-430E-94A1-C51C26E0E060}" presName="composite" presStyleCnt="0"/>
      <dgm:spPr/>
    </dgm:pt>
    <dgm:pt modelId="{5BC14540-8513-4BBE-9554-FFF2C96D3FA8}" type="pres">
      <dgm:prSet presAssocID="{23538335-56EE-430E-94A1-C51C26E0E060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CBF504-5AA1-463F-A761-3227BF77AC95}" type="pres">
      <dgm:prSet presAssocID="{23538335-56EE-430E-94A1-C51C26E0E060}" presName="desTx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C051AE-8F65-4232-A8D2-89EA6EBC1B58}" type="pres">
      <dgm:prSet presAssocID="{A6D04383-6C3E-47C9-AEFB-36622B46B726}" presName="space" presStyleCnt="0"/>
      <dgm:spPr/>
    </dgm:pt>
    <dgm:pt modelId="{10DEC3E7-61C9-443E-853E-98282850BB19}" type="pres">
      <dgm:prSet presAssocID="{D3058261-2A52-4145-8ECC-F8E8A58A9CFC}" presName="composite" presStyleCnt="0"/>
      <dgm:spPr/>
    </dgm:pt>
    <dgm:pt modelId="{7D7E6746-5FD7-494B-8E79-75B9E86B5479}" type="pres">
      <dgm:prSet presAssocID="{D3058261-2A52-4145-8ECC-F8E8A58A9CFC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E57507-B5EF-4122-B3B2-0C7CB2471461}" type="pres">
      <dgm:prSet presAssocID="{D3058261-2A52-4145-8ECC-F8E8A58A9CFC}" presName="desTx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E4B058-C7D1-4B70-BB26-D77742C8D691}" type="pres">
      <dgm:prSet presAssocID="{EBCA45A2-747D-4073-AE72-F702521AB435}" presName="space" presStyleCnt="0"/>
      <dgm:spPr/>
    </dgm:pt>
    <dgm:pt modelId="{82D7D8AF-5B7F-40D6-8562-D51C637DC71B}" type="pres">
      <dgm:prSet presAssocID="{23E3BE54-FB56-4A0D-BA93-26B13BF89F60}" presName="composite" presStyleCnt="0"/>
      <dgm:spPr/>
    </dgm:pt>
    <dgm:pt modelId="{B85F481F-3E75-44AA-889B-9E276460FCD7}" type="pres">
      <dgm:prSet presAssocID="{23E3BE54-FB56-4A0D-BA93-26B13BF89F60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9FE389-1E46-4A56-8269-3041E23DFDFA}" type="pres">
      <dgm:prSet presAssocID="{23E3BE54-FB56-4A0D-BA93-26B13BF89F60}" presName="desTx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B4BB06-2425-49CB-8797-49C21C37C928}" type="pres">
      <dgm:prSet presAssocID="{FF47750A-E68E-4CB3-98E6-299ED1B6D9CD}" presName="space" presStyleCnt="0"/>
      <dgm:spPr/>
    </dgm:pt>
    <dgm:pt modelId="{46D524F4-DBF6-44A8-9B9A-6560A4ECD7EC}" type="pres">
      <dgm:prSet presAssocID="{06C38B36-3602-4368-8FCB-866284B76B09}" presName="composite" presStyleCnt="0"/>
      <dgm:spPr/>
    </dgm:pt>
    <dgm:pt modelId="{ABC6B6F1-998E-473E-8BA1-4646A6AFD56E}" type="pres">
      <dgm:prSet presAssocID="{06C38B36-3602-4368-8FCB-866284B76B09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5C229F-02C1-4378-A9FC-3DE55E4395FD}" type="pres">
      <dgm:prSet presAssocID="{06C38B36-3602-4368-8FCB-866284B76B09}" presName="desTx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D74E27E-8587-455D-8F03-C4E2D5A27C94}" srcId="{6BDEA135-9C85-4DDC-B458-BB1E1F2D8772}" destId="{23E3BE54-FB56-4A0D-BA93-26B13BF89F60}" srcOrd="2" destOrd="0" parTransId="{C4AA59B5-B374-4A62-B9A4-0330188A4A2B}" sibTransId="{FF47750A-E68E-4CB3-98E6-299ED1B6D9CD}"/>
    <dgm:cxn modelId="{38F60276-6569-45EE-98B1-C6A438368ABB}" type="presOf" srcId="{6EBEDB19-4377-48DD-B8DF-970C3C959A18}" destId="{D89FE389-1E46-4A56-8269-3041E23DFDFA}" srcOrd="0" destOrd="1" presId="urn:microsoft.com/office/officeart/2005/8/layout/hList1"/>
    <dgm:cxn modelId="{EBD8B68A-55E0-48E7-8A79-49E4C493503B}" srcId="{D3058261-2A52-4145-8ECC-F8E8A58A9CFC}" destId="{421A6E2A-DC77-4EDC-918E-F1AC02866293}" srcOrd="1" destOrd="0" parTransId="{1E54D5E2-4DB1-473A-8EA3-E721DED98D2F}" sibTransId="{498F6B83-F31A-4C59-80BB-2CFCB4BF36A9}"/>
    <dgm:cxn modelId="{671210E7-802C-41A5-B2CE-3D1ECC65EE1C}" srcId="{6BDEA135-9C85-4DDC-B458-BB1E1F2D8772}" destId="{23538335-56EE-430E-94A1-C51C26E0E060}" srcOrd="0" destOrd="0" parTransId="{2460B57F-E274-4A94-AABB-6744639B91C8}" sibTransId="{A6D04383-6C3E-47C9-AEFB-36622B46B726}"/>
    <dgm:cxn modelId="{06E21DC5-7B7D-4B46-9676-74AAED895956}" type="presOf" srcId="{421A6E2A-DC77-4EDC-918E-F1AC02866293}" destId="{AAE57507-B5EF-4122-B3B2-0C7CB2471461}" srcOrd="0" destOrd="1" presId="urn:microsoft.com/office/officeart/2005/8/layout/hList1"/>
    <dgm:cxn modelId="{E15FDB3B-6F55-4910-8D01-56FE3B92E3CE}" srcId="{06C38B36-3602-4368-8FCB-866284B76B09}" destId="{EA52173B-C2FB-4AB6-883E-2D90D3C9F033}" srcOrd="0" destOrd="0" parTransId="{98C292B0-C8FA-4EEA-B01F-9536D914762D}" sibTransId="{61C8CE66-BA3F-4FBA-9F5F-8B202CEA65D3}"/>
    <dgm:cxn modelId="{1E99E388-8625-4D41-91F1-6BC889833D6B}" srcId="{23E3BE54-FB56-4A0D-BA93-26B13BF89F60}" destId="{6EBEDB19-4377-48DD-B8DF-970C3C959A18}" srcOrd="1" destOrd="0" parTransId="{F32139B7-9329-4F51-A7A7-14ADC1F1FB53}" sibTransId="{BDE40051-7A75-4B81-8CA5-79F3B4DBF45E}"/>
    <dgm:cxn modelId="{59999F2A-3AB7-4344-9CEB-8C2468BF8C82}" type="presOf" srcId="{06C38B36-3602-4368-8FCB-866284B76B09}" destId="{ABC6B6F1-998E-473E-8BA1-4646A6AFD56E}" srcOrd="0" destOrd="0" presId="urn:microsoft.com/office/officeart/2005/8/layout/hList1"/>
    <dgm:cxn modelId="{21A35488-5475-4CA2-9389-8B4414B6469E}" srcId="{23538335-56EE-430E-94A1-C51C26E0E060}" destId="{3DB0F345-9523-4934-96CA-1E2A8C95EA56}" srcOrd="1" destOrd="0" parTransId="{CF100B6E-541D-4CFC-A60A-81BEFF157356}" sibTransId="{86A36197-FAB6-44F1-9DC8-26F212A5AE62}"/>
    <dgm:cxn modelId="{A415977C-BB1B-4CB3-8D4C-7394AEB02A79}" srcId="{6BDEA135-9C85-4DDC-B458-BB1E1F2D8772}" destId="{06C38B36-3602-4368-8FCB-866284B76B09}" srcOrd="3" destOrd="0" parTransId="{602A0A6E-89A5-4D1E-9495-14571ECA8C64}" sibTransId="{3F9C15C9-CE7B-4859-B9E1-A6EB20B58DA8}"/>
    <dgm:cxn modelId="{FBE9E85E-0CC0-46A7-BB16-EB4B31F8D02D}" srcId="{23E3BE54-FB56-4A0D-BA93-26B13BF89F60}" destId="{4B7637CA-7512-438F-9804-8A9AA8DDBA60}" srcOrd="0" destOrd="0" parTransId="{B414AE56-8F82-4A1A-A6D6-04445A4540BC}" sibTransId="{A8C7B010-CD22-4865-A387-AE57533ADFD1}"/>
    <dgm:cxn modelId="{A1BB6E03-17F5-4E8F-8CFB-D2EB53001ADF}" type="presOf" srcId="{6BDEA135-9C85-4DDC-B458-BB1E1F2D8772}" destId="{2D528BB5-2641-48BC-92D0-2809F9A9AB55}" srcOrd="0" destOrd="0" presId="urn:microsoft.com/office/officeart/2005/8/layout/hList1"/>
    <dgm:cxn modelId="{1D423432-0419-44C8-B14F-94A47498FBE6}" type="presOf" srcId="{F88395EE-2DE6-44D1-A033-4C6FEBE4D3FF}" destId="{BACBF504-5AA1-463F-A761-3227BF77AC95}" srcOrd="0" destOrd="0" presId="urn:microsoft.com/office/officeart/2005/8/layout/hList1"/>
    <dgm:cxn modelId="{09731210-B457-4300-81D1-54564DA44838}" srcId="{D3058261-2A52-4145-8ECC-F8E8A58A9CFC}" destId="{3F96C8DB-76E5-482F-B306-9C5F4AF78E78}" srcOrd="0" destOrd="0" parTransId="{2F408B51-085D-4AE5-980B-4BC240F11202}" sibTransId="{C7CE6A7C-1426-4672-AFBF-707833A1C120}"/>
    <dgm:cxn modelId="{8D66E2A4-43E8-4CA4-A9B8-77C7E59321BF}" type="presOf" srcId="{EA52173B-C2FB-4AB6-883E-2D90D3C9F033}" destId="{C95C229F-02C1-4378-A9FC-3DE55E4395FD}" srcOrd="0" destOrd="0" presId="urn:microsoft.com/office/officeart/2005/8/layout/hList1"/>
    <dgm:cxn modelId="{EB6353AB-8DF6-40AB-AB0F-5BE39B8467D1}" type="presOf" srcId="{3DB0F345-9523-4934-96CA-1E2A8C95EA56}" destId="{BACBF504-5AA1-463F-A761-3227BF77AC95}" srcOrd="0" destOrd="1" presId="urn:microsoft.com/office/officeart/2005/8/layout/hList1"/>
    <dgm:cxn modelId="{144065DA-5E74-4FF3-BBC0-6CC25FDCE497}" type="presOf" srcId="{3F96C8DB-76E5-482F-B306-9C5F4AF78E78}" destId="{AAE57507-B5EF-4122-B3B2-0C7CB2471461}" srcOrd="0" destOrd="0" presId="urn:microsoft.com/office/officeart/2005/8/layout/hList1"/>
    <dgm:cxn modelId="{39F9A956-0E03-46F8-90E0-A12745D57067}" type="presOf" srcId="{4B7637CA-7512-438F-9804-8A9AA8DDBA60}" destId="{D89FE389-1E46-4A56-8269-3041E23DFDFA}" srcOrd="0" destOrd="0" presId="urn:microsoft.com/office/officeart/2005/8/layout/hList1"/>
    <dgm:cxn modelId="{FC1BCCF0-DA1F-477A-AD45-7832A974EC77}" type="presOf" srcId="{D3058261-2A52-4145-8ECC-F8E8A58A9CFC}" destId="{7D7E6746-5FD7-494B-8E79-75B9E86B5479}" srcOrd="0" destOrd="0" presId="urn:microsoft.com/office/officeart/2005/8/layout/hList1"/>
    <dgm:cxn modelId="{1D015D65-1295-4EC5-91E1-02B18B5DBC29}" type="presOf" srcId="{23538335-56EE-430E-94A1-C51C26E0E060}" destId="{5BC14540-8513-4BBE-9554-FFF2C96D3FA8}" srcOrd="0" destOrd="0" presId="urn:microsoft.com/office/officeart/2005/8/layout/hList1"/>
    <dgm:cxn modelId="{93F5B142-B4C3-446D-8394-78C231F3FC9C}" srcId="{23538335-56EE-430E-94A1-C51C26E0E060}" destId="{F88395EE-2DE6-44D1-A033-4C6FEBE4D3FF}" srcOrd="0" destOrd="0" parTransId="{20EF6F1F-898C-4FED-9BEB-B274763D1696}" sibTransId="{DBB40B4B-3D3B-44DD-91B0-3D97323B2A9E}"/>
    <dgm:cxn modelId="{09BA92AE-76A4-41EE-AD7C-3FC6FC536458}" srcId="{6BDEA135-9C85-4DDC-B458-BB1E1F2D8772}" destId="{D3058261-2A52-4145-8ECC-F8E8A58A9CFC}" srcOrd="1" destOrd="0" parTransId="{655CFDFD-E9B4-4A1D-947D-9AC99D9A1251}" sibTransId="{EBCA45A2-747D-4073-AE72-F702521AB435}"/>
    <dgm:cxn modelId="{05E0E5CB-0014-40F7-859F-1E7822617736}" type="presOf" srcId="{23E3BE54-FB56-4A0D-BA93-26B13BF89F60}" destId="{B85F481F-3E75-44AA-889B-9E276460FCD7}" srcOrd="0" destOrd="0" presId="urn:microsoft.com/office/officeart/2005/8/layout/hList1"/>
    <dgm:cxn modelId="{B81EE1C3-CF80-409D-8598-D864D8F075DC}" type="presParOf" srcId="{2D528BB5-2641-48BC-92D0-2809F9A9AB55}" destId="{092C997A-ACC0-4AB1-9821-9E9845A48916}" srcOrd="0" destOrd="0" presId="urn:microsoft.com/office/officeart/2005/8/layout/hList1"/>
    <dgm:cxn modelId="{5EF92ABE-470D-42F5-8EB5-C74964C45BDC}" type="presParOf" srcId="{092C997A-ACC0-4AB1-9821-9E9845A48916}" destId="{5BC14540-8513-4BBE-9554-FFF2C96D3FA8}" srcOrd="0" destOrd="0" presId="urn:microsoft.com/office/officeart/2005/8/layout/hList1"/>
    <dgm:cxn modelId="{814A9619-3417-495F-8B05-F7B656F99B3D}" type="presParOf" srcId="{092C997A-ACC0-4AB1-9821-9E9845A48916}" destId="{BACBF504-5AA1-463F-A761-3227BF77AC95}" srcOrd="1" destOrd="0" presId="urn:microsoft.com/office/officeart/2005/8/layout/hList1"/>
    <dgm:cxn modelId="{39129B9F-B5D4-4EAC-BA02-E8EE07C53A8C}" type="presParOf" srcId="{2D528BB5-2641-48BC-92D0-2809F9A9AB55}" destId="{1CC051AE-8F65-4232-A8D2-89EA6EBC1B58}" srcOrd="1" destOrd="0" presId="urn:microsoft.com/office/officeart/2005/8/layout/hList1"/>
    <dgm:cxn modelId="{2918A552-0D06-4D14-AE15-BD0A29D94EA3}" type="presParOf" srcId="{2D528BB5-2641-48BC-92D0-2809F9A9AB55}" destId="{10DEC3E7-61C9-443E-853E-98282850BB19}" srcOrd="2" destOrd="0" presId="urn:microsoft.com/office/officeart/2005/8/layout/hList1"/>
    <dgm:cxn modelId="{C5D57E0C-1A7B-4E5A-9B60-DDACA4570FB8}" type="presParOf" srcId="{10DEC3E7-61C9-443E-853E-98282850BB19}" destId="{7D7E6746-5FD7-494B-8E79-75B9E86B5479}" srcOrd="0" destOrd="0" presId="urn:microsoft.com/office/officeart/2005/8/layout/hList1"/>
    <dgm:cxn modelId="{25B03AB7-C723-4D69-9DEF-BFAB5ED952B0}" type="presParOf" srcId="{10DEC3E7-61C9-443E-853E-98282850BB19}" destId="{AAE57507-B5EF-4122-B3B2-0C7CB2471461}" srcOrd="1" destOrd="0" presId="urn:microsoft.com/office/officeart/2005/8/layout/hList1"/>
    <dgm:cxn modelId="{80414459-CC6C-4E06-88A3-A60379C10B14}" type="presParOf" srcId="{2D528BB5-2641-48BC-92D0-2809F9A9AB55}" destId="{2EE4B058-C7D1-4B70-BB26-D77742C8D691}" srcOrd="3" destOrd="0" presId="urn:microsoft.com/office/officeart/2005/8/layout/hList1"/>
    <dgm:cxn modelId="{A03BAB20-0A0B-4FAF-A23E-D0D65C889235}" type="presParOf" srcId="{2D528BB5-2641-48BC-92D0-2809F9A9AB55}" destId="{82D7D8AF-5B7F-40D6-8562-D51C637DC71B}" srcOrd="4" destOrd="0" presId="urn:microsoft.com/office/officeart/2005/8/layout/hList1"/>
    <dgm:cxn modelId="{A186A676-502B-42FC-87DF-F0CFE1B3EDC5}" type="presParOf" srcId="{82D7D8AF-5B7F-40D6-8562-D51C637DC71B}" destId="{B85F481F-3E75-44AA-889B-9E276460FCD7}" srcOrd="0" destOrd="0" presId="urn:microsoft.com/office/officeart/2005/8/layout/hList1"/>
    <dgm:cxn modelId="{27D3670A-2935-42D6-A38D-00DF20535E5E}" type="presParOf" srcId="{82D7D8AF-5B7F-40D6-8562-D51C637DC71B}" destId="{D89FE389-1E46-4A56-8269-3041E23DFDFA}" srcOrd="1" destOrd="0" presId="urn:microsoft.com/office/officeart/2005/8/layout/hList1"/>
    <dgm:cxn modelId="{4B9DCA8E-5563-4AA0-BE7D-6D56F52CE5C0}" type="presParOf" srcId="{2D528BB5-2641-48BC-92D0-2809F9A9AB55}" destId="{4BB4BB06-2425-49CB-8797-49C21C37C928}" srcOrd="5" destOrd="0" presId="urn:microsoft.com/office/officeart/2005/8/layout/hList1"/>
    <dgm:cxn modelId="{7969518B-AC13-4173-BACB-AFAC08294D77}" type="presParOf" srcId="{2D528BB5-2641-48BC-92D0-2809F9A9AB55}" destId="{46D524F4-DBF6-44A8-9B9A-6560A4ECD7EC}" srcOrd="6" destOrd="0" presId="urn:microsoft.com/office/officeart/2005/8/layout/hList1"/>
    <dgm:cxn modelId="{83E610DE-D7A3-4A06-A73B-F5A6A1751828}" type="presParOf" srcId="{46D524F4-DBF6-44A8-9B9A-6560A4ECD7EC}" destId="{ABC6B6F1-998E-473E-8BA1-4646A6AFD56E}" srcOrd="0" destOrd="0" presId="urn:microsoft.com/office/officeart/2005/8/layout/hList1"/>
    <dgm:cxn modelId="{638954AA-F260-4BF0-AD3B-E26BEEDB1608}" type="presParOf" srcId="{46D524F4-DBF6-44A8-9B9A-6560A4ECD7EC}" destId="{C95C229F-02C1-4378-A9FC-3DE55E4395FD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6531E28-6C2B-4A89-B555-27ACFC253A0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A45B006-0371-4A7A-B763-8758980781C9}">
      <dgm:prSet/>
      <dgm:spPr/>
      <dgm:t>
        <a:bodyPr/>
        <a:lstStyle/>
        <a:p>
          <a:r>
            <a:rPr lang="en-US" dirty="0" smtClean="0"/>
            <a:t>36% reduced risk of death for patients aged younger than 45 years</a:t>
          </a:r>
          <a:endParaRPr lang="en-US" dirty="0"/>
        </a:p>
      </dgm:t>
    </dgm:pt>
    <dgm:pt modelId="{6B42CE49-2AA6-491F-915F-69888FFD118F}" type="parTrans" cxnId="{51F2F843-1712-487A-8C69-AECEA5DD743C}">
      <dgm:prSet/>
      <dgm:spPr/>
      <dgm:t>
        <a:bodyPr/>
        <a:lstStyle/>
        <a:p>
          <a:endParaRPr lang="en-US"/>
        </a:p>
      </dgm:t>
    </dgm:pt>
    <dgm:pt modelId="{F8E8C37B-8D4B-4E13-9C40-C25351D42C1F}" type="sibTrans" cxnId="{51F2F843-1712-487A-8C69-AECEA5DD743C}">
      <dgm:prSet/>
      <dgm:spPr/>
      <dgm:t>
        <a:bodyPr/>
        <a:lstStyle/>
        <a:p>
          <a:endParaRPr lang="en-US"/>
        </a:p>
      </dgm:t>
    </dgm:pt>
    <dgm:pt modelId="{2C2983C6-44AB-4CE2-85F0-AA03433A6E6E}">
      <dgm:prSet/>
      <dgm:spPr/>
      <dgm:t>
        <a:bodyPr/>
        <a:lstStyle/>
        <a:p>
          <a:r>
            <a:rPr lang="en-US" dirty="0" smtClean="0"/>
            <a:t>29% reduced risk of death with RAI therapy [HR 0.71 (CI 0.62–0.82)] in an adjusted analysis for all </a:t>
          </a:r>
          <a:r>
            <a:rPr lang="en-US" dirty="0" err="1" smtClean="0"/>
            <a:t>intermediaterisk</a:t>
          </a:r>
          <a:r>
            <a:rPr lang="en-US" dirty="0" smtClean="0"/>
            <a:t> patients </a:t>
          </a:r>
          <a:endParaRPr lang="en-US" dirty="0"/>
        </a:p>
      </dgm:t>
    </dgm:pt>
    <dgm:pt modelId="{4FE6D696-BA80-4777-AB8D-ED900AC8977D}" type="parTrans" cxnId="{4455726D-B9A4-4BCE-9151-07B6849DE152}">
      <dgm:prSet/>
      <dgm:spPr/>
      <dgm:t>
        <a:bodyPr/>
        <a:lstStyle/>
        <a:p>
          <a:endParaRPr lang="en-US"/>
        </a:p>
      </dgm:t>
    </dgm:pt>
    <dgm:pt modelId="{823C1F41-3E1B-4E48-9F41-CD4872468AE4}" type="sibTrans" cxnId="{4455726D-B9A4-4BCE-9151-07B6849DE152}">
      <dgm:prSet/>
      <dgm:spPr/>
      <dgm:t>
        <a:bodyPr/>
        <a:lstStyle/>
        <a:p>
          <a:endParaRPr lang="en-US"/>
        </a:p>
      </dgm:t>
    </dgm:pt>
    <dgm:pt modelId="{C0B83844-0A36-4BE4-ABD6-A3A62C080C95}" type="pres">
      <dgm:prSet presAssocID="{16531E28-6C2B-4A89-B555-27ACFC253A0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9091F87-E9BE-4B8A-AD3F-8AD6A8F21821}" type="pres">
      <dgm:prSet presAssocID="{2C2983C6-44AB-4CE2-85F0-AA03433A6E6E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3053D4-5FC6-41D3-8C62-39B89E81E504}" type="pres">
      <dgm:prSet presAssocID="{823C1F41-3E1B-4E48-9F41-CD4872468AE4}" presName="spacer" presStyleCnt="0"/>
      <dgm:spPr/>
    </dgm:pt>
    <dgm:pt modelId="{126084F6-A6F7-4908-AF80-15BCCD523557}" type="pres">
      <dgm:prSet presAssocID="{1A45B006-0371-4A7A-B763-8758980781C9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1F2F843-1712-487A-8C69-AECEA5DD743C}" srcId="{16531E28-6C2B-4A89-B555-27ACFC253A03}" destId="{1A45B006-0371-4A7A-B763-8758980781C9}" srcOrd="1" destOrd="0" parTransId="{6B42CE49-2AA6-491F-915F-69888FFD118F}" sibTransId="{F8E8C37B-8D4B-4E13-9C40-C25351D42C1F}"/>
    <dgm:cxn modelId="{9166AFF6-758F-4666-B064-3F4AEA96B093}" type="presOf" srcId="{1A45B006-0371-4A7A-B763-8758980781C9}" destId="{126084F6-A6F7-4908-AF80-15BCCD523557}" srcOrd="0" destOrd="0" presId="urn:microsoft.com/office/officeart/2005/8/layout/vList2"/>
    <dgm:cxn modelId="{F7E1D148-67C4-4231-B306-9039AAD91201}" type="presOf" srcId="{16531E28-6C2B-4A89-B555-27ACFC253A03}" destId="{C0B83844-0A36-4BE4-ABD6-A3A62C080C95}" srcOrd="0" destOrd="0" presId="urn:microsoft.com/office/officeart/2005/8/layout/vList2"/>
    <dgm:cxn modelId="{B6228212-DA61-4BDF-9331-D19465C563BE}" type="presOf" srcId="{2C2983C6-44AB-4CE2-85F0-AA03433A6E6E}" destId="{09091F87-E9BE-4B8A-AD3F-8AD6A8F21821}" srcOrd="0" destOrd="0" presId="urn:microsoft.com/office/officeart/2005/8/layout/vList2"/>
    <dgm:cxn modelId="{4455726D-B9A4-4BCE-9151-07B6849DE152}" srcId="{16531E28-6C2B-4A89-B555-27ACFC253A03}" destId="{2C2983C6-44AB-4CE2-85F0-AA03433A6E6E}" srcOrd="0" destOrd="0" parTransId="{4FE6D696-BA80-4777-AB8D-ED900AC8977D}" sibTransId="{823C1F41-3E1B-4E48-9F41-CD4872468AE4}"/>
    <dgm:cxn modelId="{7C7131D1-93E0-4CCA-88C0-7BA275750084}" type="presParOf" srcId="{C0B83844-0A36-4BE4-ABD6-A3A62C080C95}" destId="{09091F87-E9BE-4B8A-AD3F-8AD6A8F21821}" srcOrd="0" destOrd="0" presId="urn:microsoft.com/office/officeart/2005/8/layout/vList2"/>
    <dgm:cxn modelId="{FF51B428-984D-4CBB-87E2-575EBBE16C34}" type="presParOf" srcId="{C0B83844-0A36-4BE4-ABD6-A3A62C080C95}" destId="{5D3053D4-5FC6-41D3-8C62-39B89E81E504}" srcOrd="1" destOrd="0" presId="urn:microsoft.com/office/officeart/2005/8/layout/vList2"/>
    <dgm:cxn modelId="{B2E22D56-DD06-4E41-B0EB-6C106E9A222E}" type="presParOf" srcId="{C0B83844-0A36-4BE4-ABD6-A3A62C080C95}" destId="{126084F6-A6F7-4908-AF80-15BCCD523557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1">
  <dgm:title val=""/>
  <dgm:desc val=""/>
  <dgm:catLst>
    <dgm:cat type="relationship" pri="7000"/>
    <dgm:cat type="process" pri="3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0.1"/>
          <dgm:constr type="diam" refType="w" refFor="ch" refPtType="node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"/>
        </dgm:constrLst>
      </dgm:if>
      <dgm:if name="Name13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15"/>
        </dgm:constrLst>
      </dgm:if>
      <dgm:if name="Name14" axis="ch" ptType="node" func="cnt" op="equ" val="10">
        <dgm:constrLst>
          <dgm:constr type="primFontSz" for="ch" ptType="node" op="lte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else name="Name1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35"/>
        </dgm:constrLst>
      </dgm:else>
    </dgm:choose>
    <dgm:ruleLst/>
    <dgm:forEach name="Name16" axis="ch" ptType="node">
      <dgm:layoutNode name="arrow">
        <dgm:varLst>
          <dgm:bulletEnabled val="1"/>
        </dgm:varLst>
        <dgm:alg type="tx"/>
        <dgm:shape xmlns:r="http://schemas.openxmlformats.org/officeDocument/2006/relationships" type="up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0.38718</cdr:x>
      <cdr:y>0</cdr:y>
    </cdr:from>
    <cdr:to>
      <cdr:x>0.94786</cdr:x>
      <cdr:y>0.50042</cdr:y>
    </cdr:to>
    <cdr:sp macro="" textlink="">
      <cdr:nvSpPr>
        <cdr:cNvPr id="2" name="Freeform 1"/>
        <cdr:cNvSpPr/>
      </cdr:nvSpPr>
      <cdr:spPr>
        <a:xfrm xmlns:a="http://schemas.openxmlformats.org/drawingml/2006/main">
          <a:off x="3186332" y="-1234440"/>
          <a:ext cx="4614203" cy="2264898"/>
        </a:xfrm>
        <a:custGeom xmlns:a="http://schemas.openxmlformats.org/drawingml/2006/main">
          <a:avLst/>
          <a:gdLst>
            <a:gd name="connsiteX0" fmla="*/ 4515730 w 4614203"/>
            <a:gd name="connsiteY0" fmla="*/ 1730326 h 2264898"/>
            <a:gd name="connsiteX1" fmla="*/ 4515730 w 4614203"/>
            <a:gd name="connsiteY1" fmla="*/ 1730326 h 2264898"/>
            <a:gd name="connsiteX2" fmla="*/ 4389120 w 4614203"/>
            <a:gd name="connsiteY2" fmla="*/ 1814732 h 2264898"/>
            <a:gd name="connsiteX3" fmla="*/ 4346917 w 4614203"/>
            <a:gd name="connsiteY3" fmla="*/ 1828800 h 2264898"/>
            <a:gd name="connsiteX4" fmla="*/ 4178105 w 4614203"/>
            <a:gd name="connsiteY4" fmla="*/ 1927274 h 2264898"/>
            <a:gd name="connsiteX5" fmla="*/ 4135902 w 4614203"/>
            <a:gd name="connsiteY5" fmla="*/ 1941342 h 2264898"/>
            <a:gd name="connsiteX6" fmla="*/ 4023360 w 4614203"/>
            <a:gd name="connsiteY6" fmla="*/ 1969477 h 2264898"/>
            <a:gd name="connsiteX7" fmla="*/ 3981157 w 4614203"/>
            <a:gd name="connsiteY7" fmla="*/ 1997612 h 2264898"/>
            <a:gd name="connsiteX8" fmla="*/ 3910819 w 4614203"/>
            <a:gd name="connsiteY8" fmla="*/ 2011680 h 2264898"/>
            <a:gd name="connsiteX9" fmla="*/ 3812345 w 4614203"/>
            <a:gd name="connsiteY9" fmla="*/ 2039815 h 2264898"/>
            <a:gd name="connsiteX10" fmla="*/ 3643533 w 4614203"/>
            <a:gd name="connsiteY10" fmla="*/ 2053883 h 2264898"/>
            <a:gd name="connsiteX11" fmla="*/ 3404382 w 4614203"/>
            <a:gd name="connsiteY11" fmla="*/ 2025748 h 2264898"/>
            <a:gd name="connsiteX12" fmla="*/ 3319976 w 4614203"/>
            <a:gd name="connsiteY12" fmla="*/ 1997612 h 2264898"/>
            <a:gd name="connsiteX13" fmla="*/ 3263705 w 4614203"/>
            <a:gd name="connsiteY13" fmla="*/ 1969477 h 2264898"/>
            <a:gd name="connsiteX14" fmla="*/ 3165231 w 4614203"/>
            <a:gd name="connsiteY14" fmla="*/ 1955409 h 2264898"/>
            <a:gd name="connsiteX15" fmla="*/ 3080825 w 4614203"/>
            <a:gd name="connsiteY15" fmla="*/ 1913206 h 2264898"/>
            <a:gd name="connsiteX16" fmla="*/ 2968283 w 4614203"/>
            <a:gd name="connsiteY16" fmla="*/ 1885071 h 2264898"/>
            <a:gd name="connsiteX17" fmla="*/ 2616591 w 4614203"/>
            <a:gd name="connsiteY17" fmla="*/ 1913206 h 2264898"/>
            <a:gd name="connsiteX18" fmla="*/ 2574388 w 4614203"/>
            <a:gd name="connsiteY18" fmla="*/ 1927274 h 2264898"/>
            <a:gd name="connsiteX19" fmla="*/ 2489982 w 4614203"/>
            <a:gd name="connsiteY19" fmla="*/ 1983545 h 2264898"/>
            <a:gd name="connsiteX20" fmla="*/ 2405576 w 4614203"/>
            <a:gd name="connsiteY20" fmla="*/ 2011680 h 2264898"/>
            <a:gd name="connsiteX21" fmla="*/ 2363373 w 4614203"/>
            <a:gd name="connsiteY21" fmla="*/ 1997612 h 2264898"/>
            <a:gd name="connsiteX22" fmla="*/ 2264899 w 4614203"/>
            <a:gd name="connsiteY22" fmla="*/ 1913206 h 2264898"/>
            <a:gd name="connsiteX23" fmla="*/ 2194560 w 4614203"/>
            <a:gd name="connsiteY23" fmla="*/ 1842868 h 2264898"/>
            <a:gd name="connsiteX24" fmla="*/ 2166425 w 4614203"/>
            <a:gd name="connsiteY24" fmla="*/ 1814732 h 2264898"/>
            <a:gd name="connsiteX25" fmla="*/ 2124222 w 4614203"/>
            <a:gd name="connsiteY25" fmla="*/ 1786597 h 2264898"/>
            <a:gd name="connsiteX26" fmla="*/ 2053883 w 4614203"/>
            <a:gd name="connsiteY26" fmla="*/ 1856935 h 2264898"/>
            <a:gd name="connsiteX27" fmla="*/ 1927274 w 4614203"/>
            <a:gd name="connsiteY27" fmla="*/ 1955409 h 2264898"/>
            <a:gd name="connsiteX28" fmla="*/ 1828800 w 4614203"/>
            <a:gd name="connsiteY28" fmla="*/ 1941342 h 2264898"/>
            <a:gd name="connsiteX29" fmla="*/ 1758462 w 4614203"/>
            <a:gd name="connsiteY29" fmla="*/ 1842868 h 2264898"/>
            <a:gd name="connsiteX30" fmla="*/ 1659988 w 4614203"/>
            <a:gd name="connsiteY30" fmla="*/ 1730326 h 2264898"/>
            <a:gd name="connsiteX31" fmla="*/ 1617785 w 4614203"/>
            <a:gd name="connsiteY31" fmla="*/ 1716258 h 2264898"/>
            <a:gd name="connsiteX32" fmla="*/ 1575582 w 4614203"/>
            <a:gd name="connsiteY32" fmla="*/ 1730326 h 2264898"/>
            <a:gd name="connsiteX33" fmla="*/ 1533379 w 4614203"/>
            <a:gd name="connsiteY33" fmla="*/ 1828800 h 2264898"/>
            <a:gd name="connsiteX34" fmla="*/ 1505243 w 4614203"/>
            <a:gd name="connsiteY34" fmla="*/ 1913206 h 2264898"/>
            <a:gd name="connsiteX35" fmla="*/ 1491176 w 4614203"/>
            <a:gd name="connsiteY35" fmla="*/ 1969477 h 2264898"/>
            <a:gd name="connsiteX36" fmla="*/ 1463040 w 4614203"/>
            <a:gd name="connsiteY36" fmla="*/ 2011680 h 2264898"/>
            <a:gd name="connsiteX37" fmla="*/ 1420837 w 4614203"/>
            <a:gd name="connsiteY37" fmla="*/ 1997612 h 2264898"/>
            <a:gd name="connsiteX38" fmla="*/ 1336431 w 4614203"/>
            <a:gd name="connsiteY38" fmla="*/ 1814732 h 2264898"/>
            <a:gd name="connsiteX39" fmla="*/ 1350499 w 4614203"/>
            <a:gd name="connsiteY39" fmla="*/ 1097280 h 2264898"/>
            <a:gd name="connsiteX40" fmla="*/ 1448973 w 4614203"/>
            <a:gd name="connsiteY40" fmla="*/ 956603 h 2264898"/>
            <a:gd name="connsiteX41" fmla="*/ 1688123 w 4614203"/>
            <a:gd name="connsiteY41" fmla="*/ 633046 h 2264898"/>
            <a:gd name="connsiteX42" fmla="*/ 1814733 w 4614203"/>
            <a:gd name="connsiteY42" fmla="*/ 520505 h 2264898"/>
            <a:gd name="connsiteX43" fmla="*/ 2025748 w 4614203"/>
            <a:gd name="connsiteY43" fmla="*/ 534572 h 2264898"/>
            <a:gd name="connsiteX44" fmla="*/ 2096086 w 4614203"/>
            <a:gd name="connsiteY44" fmla="*/ 576775 h 2264898"/>
            <a:gd name="connsiteX45" fmla="*/ 2222696 w 4614203"/>
            <a:gd name="connsiteY45" fmla="*/ 703385 h 2264898"/>
            <a:gd name="connsiteX46" fmla="*/ 2307102 w 4614203"/>
            <a:gd name="connsiteY46" fmla="*/ 886265 h 2264898"/>
            <a:gd name="connsiteX47" fmla="*/ 2363373 w 4614203"/>
            <a:gd name="connsiteY47" fmla="*/ 998806 h 2264898"/>
            <a:gd name="connsiteX48" fmla="*/ 2405576 w 4614203"/>
            <a:gd name="connsiteY48" fmla="*/ 1266092 h 2264898"/>
            <a:gd name="connsiteX49" fmla="*/ 2447779 w 4614203"/>
            <a:gd name="connsiteY49" fmla="*/ 1519311 h 2264898"/>
            <a:gd name="connsiteX50" fmla="*/ 2475914 w 4614203"/>
            <a:gd name="connsiteY50" fmla="*/ 1800665 h 2264898"/>
            <a:gd name="connsiteX51" fmla="*/ 2532185 w 4614203"/>
            <a:gd name="connsiteY51" fmla="*/ 1688123 h 2264898"/>
            <a:gd name="connsiteX52" fmla="*/ 2616591 w 4614203"/>
            <a:gd name="connsiteY52" fmla="*/ 1589649 h 2264898"/>
            <a:gd name="connsiteX53" fmla="*/ 2700997 w 4614203"/>
            <a:gd name="connsiteY53" fmla="*/ 1491175 h 2264898"/>
            <a:gd name="connsiteX54" fmla="*/ 2743200 w 4614203"/>
            <a:gd name="connsiteY54" fmla="*/ 1477108 h 2264898"/>
            <a:gd name="connsiteX55" fmla="*/ 2897945 w 4614203"/>
            <a:gd name="connsiteY55" fmla="*/ 1505243 h 2264898"/>
            <a:gd name="connsiteX56" fmla="*/ 2940148 w 4614203"/>
            <a:gd name="connsiteY56" fmla="*/ 1533378 h 2264898"/>
            <a:gd name="connsiteX57" fmla="*/ 2982351 w 4614203"/>
            <a:gd name="connsiteY57" fmla="*/ 1603717 h 2264898"/>
            <a:gd name="connsiteX58" fmla="*/ 3024554 w 4614203"/>
            <a:gd name="connsiteY58" fmla="*/ 1730326 h 2264898"/>
            <a:gd name="connsiteX59" fmla="*/ 3052690 w 4614203"/>
            <a:gd name="connsiteY59" fmla="*/ 1631852 h 2264898"/>
            <a:gd name="connsiteX60" fmla="*/ 3066757 w 4614203"/>
            <a:gd name="connsiteY60" fmla="*/ 1477108 h 2264898"/>
            <a:gd name="connsiteX61" fmla="*/ 3080825 w 4614203"/>
            <a:gd name="connsiteY61" fmla="*/ 1378634 h 2264898"/>
            <a:gd name="connsiteX62" fmla="*/ 3123028 w 4614203"/>
            <a:gd name="connsiteY62" fmla="*/ 1223889 h 2264898"/>
            <a:gd name="connsiteX63" fmla="*/ 3137096 w 4614203"/>
            <a:gd name="connsiteY63" fmla="*/ 1153551 h 2264898"/>
            <a:gd name="connsiteX64" fmla="*/ 3207434 w 4614203"/>
            <a:gd name="connsiteY64" fmla="*/ 1041009 h 2264898"/>
            <a:gd name="connsiteX65" fmla="*/ 3319976 w 4614203"/>
            <a:gd name="connsiteY65" fmla="*/ 942535 h 2264898"/>
            <a:gd name="connsiteX66" fmla="*/ 3446585 w 4614203"/>
            <a:gd name="connsiteY66" fmla="*/ 900332 h 2264898"/>
            <a:gd name="connsiteX67" fmla="*/ 3530991 w 4614203"/>
            <a:gd name="connsiteY67" fmla="*/ 886265 h 2264898"/>
            <a:gd name="connsiteX68" fmla="*/ 3629465 w 4614203"/>
            <a:gd name="connsiteY68" fmla="*/ 900332 h 2264898"/>
            <a:gd name="connsiteX69" fmla="*/ 3742006 w 4614203"/>
            <a:gd name="connsiteY69" fmla="*/ 998806 h 2264898"/>
            <a:gd name="connsiteX70" fmla="*/ 3840480 w 4614203"/>
            <a:gd name="connsiteY70" fmla="*/ 1125415 h 2264898"/>
            <a:gd name="connsiteX71" fmla="*/ 3896751 w 4614203"/>
            <a:gd name="connsiteY71" fmla="*/ 1322363 h 2264898"/>
            <a:gd name="connsiteX72" fmla="*/ 3924886 w 4614203"/>
            <a:gd name="connsiteY72" fmla="*/ 1519311 h 2264898"/>
            <a:gd name="connsiteX73" fmla="*/ 3868616 w 4614203"/>
            <a:gd name="connsiteY73" fmla="*/ 1772529 h 2264898"/>
            <a:gd name="connsiteX74" fmla="*/ 3798277 w 4614203"/>
            <a:gd name="connsiteY74" fmla="*/ 1856935 h 2264898"/>
            <a:gd name="connsiteX75" fmla="*/ 3727939 w 4614203"/>
            <a:gd name="connsiteY75" fmla="*/ 1800665 h 2264898"/>
            <a:gd name="connsiteX76" fmla="*/ 3713871 w 4614203"/>
            <a:gd name="connsiteY76" fmla="*/ 1702191 h 2264898"/>
            <a:gd name="connsiteX77" fmla="*/ 3699803 w 4614203"/>
            <a:gd name="connsiteY77" fmla="*/ 1589649 h 2264898"/>
            <a:gd name="connsiteX78" fmla="*/ 3727939 w 4614203"/>
            <a:gd name="connsiteY78" fmla="*/ 1139483 h 2264898"/>
            <a:gd name="connsiteX79" fmla="*/ 3742006 w 4614203"/>
            <a:gd name="connsiteY79" fmla="*/ 1055077 h 2264898"/>
            <a:gd name="connsiteX80" fmla="*/ 3981157 w 4614203"/>
            <a:gd name="connsiteY80" fmla="*/ 815926 h 2264898"/>
            <a:gd name="connsiteX81" fmla="*/ 4051496 w 4614203"/>
            <a:gd name="connsiteY81" fmla="*/ 773723 h 2264898"/>
            <a:gd name="connsiteX82" fmla="*/ 4121834 w 4614203"/>
            <a:gd name="connsiteY82" fmla="*/ 759655 h 2264898"/>
            <a:gd name="connsiteX83" fmla="*/ 4375053 w 4614203"/>
            <a:gd name="connsiteY83" fmla="*/ 773723 h 2264898"/>
            <a:gd name="connsiteX84" fmla="*/ 4431323 w 4614203"/>
            <a:gd name="connsiteY84" fmla="*/ 815926 h 2264898"/>
            <a:gd name="connsiteX85" fmla="*/ 4543865 w 4614203"/>
            <a:gd name="connsiteY85" fmla="*/ 970671 h 2264898"/>
            <a:gd name="connsiteX86" fmla="*/ 4572000 w 4614203"/>
            <a:gd name="connsiteY86" fmla="*/ 1041009 h 2264898"/>
            <a:gd name="connsiteX87" fmla="*/ 4586068 w 4614203"/>
            <a:gd name="connsiteY87" fmla="*/ 1125415 h 2264898"/>
            <a:gd name="connsiteX88" fmla="*/ 4600136 w 4614203"/>
            <a:gd name="connsiteY88" fmla="*/ 1181686 h 2264898"/>
            <a:gd name="connsiteX89" fmla="*/ 4614203 w 4614203"/>
            <a:gd name="connsiteY89" fmla="*/ 1280160 h 2264898"/>
            <a:gd name="connsiteX90" fmla="*/ 4600136 w 4614203"/>
            <a:gd name="connsiteY90" fmla="*/ 1547446 h 2264898"/>
            <a:gd name="connsiteX91" fmla="*/ 4586068 w 4614203"/>
            <a:gd name="connsiteY91" fmla="*/ 1645920 h 2264898"/>
            <a:gd name="connsiteX92" fmla="*/ 4529797 w 4614203"/>
            <a:gd name="connsiteY92" fmla="*/ 1744394 h 2264898"/>
            <a:gd name="connsiteX93" fmla="*/ 4501662 w 4614203"/>
            <a:gd name="connsiteY93" fmla="*/ 1828800 h 2264898"/>
            <a:gd name="connsiteX94" fmla="*/ 4417256 w 4614203"/>
            <a:gd name="connsiteY94" fmla="*/ 1927274 h 2264898"/>
            <a:gd name="connsiteX95" fmla="*/ 4332850 w 4614203"/>
            <a:gd name="connsiteY95" fmla="*/ 2039815 h 2264898"/>
            <a:gd name="connsiteX96" fmla="*/ 4206240 w 4614203"/>
            <a:gd name="connsiteY96" fmla="*/ 2138289 h 2264898"/>
            <a:gd name="connsiteX97" fmla="*/ 4107766 w 4614203"/>
            <a:gd name="connsiteY97" fmla="*/ 2222695 h 2264898"/>
            <a:gd name="connsiteX98" fmla="*/ 3981157 w 4614203"/>
            <a:gd name="connsiteY98" fmla="*/ 2264898 h 2264898"/>
            <a:gd name="connsiteX99" fmla="*/ 0 w 4614203"/>
            <a:gd name="connsiteY99" fmla="*/ 0 h 2264898"/>
            <a:gd name="connsiteX100" fmla="*/ 351693 w 4614203"/>
            <a:gd name="connsiteY100" fmla="*/ 126609 h 2264898"/>
          </a:gdLst>
          <a:ahLst/>
          <a:cxnLst>
            <a:cxn ang="0">
              <a:pos x="connsiteX0" y="connsiteY0"/>
            </a:cxn>
            <a:cxn ang="0">
              <a:pos x="connsiteX1" y="connsiteY1"/>
            </a:cxn>
            <a:cxn ang="0">
              <a:pos x="connsiteX2" y="connsiteY2"/>
            </a:cxn>
            <a:cxn ang="0">
              <a:pos x="connsiteX3" y="connsiteY3"/>
            </a:cxn>
            <a:cxn ang="0">
              <a:pos x="connsiteX4" y="connsiteY4"/>
            </a:cxn>
            <a:cxn ang="0">
              <a:pos x="connsiteX5" y="connsiteY5"/>
            </a:cxn>
            <a:cxn ang="0">
              <a:pos x="connsiteX6" y="connsiteY6"/>
            </a:cxn>
            <a:cxn ang="0">
              <a:pos x="connsiteX7" y="connsiteY7"/>
            </a:cxn>
            <a:cxn ang="0">
              <a:pos x="connsiteX8" y="connsiteY8"/>
            </a:cxn>
            <a:cxn ang="0">
              <a:pos x="connsiteX9" y="connsiteY9"/>
            </a:cxn>
            <a:cxn ang="0">
              <a:pos x="connsiteX10" y="connsiteY10"/>
            </a:cxn>
            <a:cxn ang="0">
              <a:pos x="connsiteX11" y="connsiteY11"/>
            </a:cxn>
            <a:cxn ang="0">
              <a:pos x="connsiteX12" y="connsiteY12"/>
            </a:cxn>
            <a:cxn ang="0">
              <a:pos x="connsiteX13" y="connsiteY13"/>
            </a:cxn>
            <a:cxn ang="0">
              <a:pos x="connsiteX14" y="connsiteY14"/>
            </a:cxn>
            <a:cxn ang="0">
              <a:pos x="connsiteX15" y="connsiteY15"/>
            </a:cxn>
            <a:cxn ang="0">
              <a:pos x="connsiteX16" y="connsiteY16"/>
            </a:cxn>
            <a:cxn ang="0">
              <a:pos x="connsiteX17" y="connsiteY17"/>
            </a:cxn>
            <a:cxn ang="0">
              <a:pos x="connsiteX18" y="connsiteY18"/>
            </a:cxn>
            <a:cxn ang="0">
              <a:pos x="connsiteX19" y="connsiteY19"/>
            </a:cxn>
            <a:cxn ang="0">
              <a:pos x="connsiteX20" y="connsiteY20"/>
            </a:cxn>
            <a:cxn ang="0">
              <a:pos x="connsiteX21" y="connsiteY21"/>
            </a:cxn>
            <a:cxn ang="0">
              <a:pos x="connsiteX22" y="connsiteY22"/>
            </a:cxn>
            <a:cxn ang="0">
              <a:pos x="connsiteX23" y="connsiteY23"/>
            </a:cxn>
            <a:cxn ang="0">
              <a:pos x="connsiteX24" y="connsiteY24"/>
            </a:cxn>
            <a:cxn ang="0">
              <a:pos x="connsiteX25" y="connsiteY25"/>
            </a:cxn>
            <a:cxn ang="0">
              <a:pos x="connsiteX26" y="connsiteY26"/>
            </a:cxn>
            <a:cxn ang="0">
              <a:pos x="connsiteX27" y="connsiteY27"/>
            </a:cxn>
            <a:cxn ang="0">
              <a:pos x="connsiteX28" y="connsiteY28"/>
            </a:cxn>
            <a:cxn ang="0">
              <a:pos x="connsiteX29" y="connsiteY29"/>
            </a:cxn>
            <a:cxn ang="0">
              <a:pos x="connsiteX30" y="connsiteY30"/>
            </a:cxn>
            <a:cxn ang="0">
              <a:pos x="connsiteX31" y="connsiteY31"/>
            </a:cxn>
            <a:cxn ang="0">
              <a:pos x="connsiteX32" y="connsiteY32"/>
            </a:cxn>
            <a:cxn ang="0">
              <a:pos x="connsiteX33" y="connsiteY33"/>
            </a:cxn>
            <a:cxn ang="0">
              <a:pos x="connsiteX34" y="connsiteY34"/>
            </a:cxn>
            <a:cxn ang="0">
              <a:pos x="connsiteX35" y="connsiteY35"/>
            </a:cxn>
            <a:cxn ang="0">
              <a:pos x="connsiteX36" y="connsiteY36"/>
            </a:cxn>
            <a:cxn ang="0">
              <a:pos x="connsiteX37" y="connsiteY37"/>
            </a:cxn>
            <a:cxn ang="0">
              <a:pos x="connsiteX38" y="connsiteY38"/>
            </a:cxn>
            <a:cxn ang="0">
              <a:pos x="connsiteX39" y="connsiteY39"/>
            </a:cxn>
            <a:cxn ang="0">
              <a:pos x="connsiteX40" y="connsiteY40"/>
            </a:cxn>
            <a:cxn ang="0">
              <a:pos x="connsiteX41" y="connsiteY41"/>
            </a:cxn>
            <a:cxn ang="0">
              <a:pos x="connsiteX42" y="connsiteY42"/>
            </a:cxn>
            <a:cxn ang="0">
              <a:pos x="connsiteX43" y="connsiteY43"/>
            </a:cxn>
            <a:cxn ang="0">
              <a:pos x="connsiteX44" y="connsiteY44"/>
            </a:cxn>
            <a:cxn ang="0">
              <a:pos x="connsiteX45" y="connsiteY45"/>
            </a:cxn>
            <a:cxn ang="0">
              <a:pos x="connsiteX46" y="connsiteY46"/>
            </a:cxn>
            <a:cxn ang="0">
              <a:pos x="connsiteX47" y="connsiteY47"/>
            </a:cxn>
            <a:cxn ang="0">
              <a:pos x="connsiteX48" y="connsiteY48"/>
            </a:cxn>
            <a:cxn ang="0">
              <a:pos x="connsiteX49" y="connsiteY49"/>
            </a:cxn>
            <a:cxn ang="0">
              <a:pos x="connsiteX50" y="connsiteY50"/>
            </a:cxn>
            <a:cxn ang="0">
              <a:pos x="connsiteX51" y="connsiteY51"/>
            </a:cxn>
            <a:cxn ang="0">
              <a:pos x="connsiteX52" y="connsiteY52"/>
            </a:cxn>
            <a:cxn ang="0">
              <a:pos x="connsiteX53" y="connsiteY53"/>
            </a:cxn>
            <a:cxn ang="0">
              <a:pos x="connsiteX54" y="connsiteY54"/>
            </a:cxn>
            <a:cxn ang="0">
              <a:pos x="connsiteX55" y="connsiteY55"/>
            </a:cxn>
            <a:cxn ang="0">
              <a:pos x="connsiteX56" y="connsiteY56"/>
            </a:cxn>
            <a:cxn ang="0">
              <a:pos x="connsiteX57" y="connsiteY57"/>
            </a:cxn>
            <a:cxn ang="0">
              <a:pos x="connsiteX58" y="connsiteY58"/>
            </a:cxn>
            <a:cxn ang="0">
              <a:pos x="connsiteX59" y="connsiteY59"/>
            </a:cxn>
            <a:cxn ang="0">
              <a:pos x="connsiteX60" y="connsiteY60"/>
            </a:cxn>
            <a:cxn ang="0">
              <a:pos x="connsiteX61" y="connsiteY61"/>
            </a:cxn>
            <a:cxn ang="0">
              <a:pos x="connsiteX62" y="connsiteY62"/>
            </a:cxn>
            <a:cxn ang="0">
              <a:pos x="connsiteX63" y="connsiteY63"/>
            </a:cxn>
            <a:cxn ang="0">
              <a:pos x="connsiteX64" y="connsiteY64"/>
            </a:cxn>
            <a:cxn ang="0">
              <a:pos x="connsiteX65" y="connsiteY65"/>
            </a:cxn>
            <a:cxn ang="0">
              <a:pos x="connsiteX66" y="connsiteY66"/>
            </a:cxn>
            <a:cxn ang="0">
              <a:pos x="connsiteX67" y="connsiteY67"/>
            </a:cxn>
            <a:cxn ang="0">
              <a:pos x="connsiteX68" y="connsiteY68"/>
            </a:cxn>
            <a:cxn ang="0">
              <a:pos x="connsiteX69" y="connsiteY69"/>
            </a:cxn>
            <a:cxn ang="0">
              <a:pos x="connsiteX70" y="connsiteY70"/>
            </a:cxn>
            <a:cxn ang="0">
              <a:pos x="connsiteX71" y="connsiteY71"/>
            </a:cxn>
            <a:cxn ang="0">
              <a:pos x="connsiteX72" y="connsiteY72"/>
            </a:cxn>
            <a:cxn ang="0">
              <a:pos x="connsiteX73" y="connsiteY73"/>
            </a:cxn>
            <a:cxn ang="0">
              <a:pos x="connsiteX74" y="connsiteY74"/>
            </a:cxn>
            <a:cxn ang="0">
              <a:pos x="connsiteX75" y="connsiteY75"/>
            </a:cxn>
            <a:cxn ang="0">
              <a:pos x="connsiteX76" y="connsiteY76"/>
            </a:cxn>
            <a:cxn ang="0">
              <a:pos x="connsiteX77" y="connsiteY77"/>
            </a:cxn>
            <a:cxn ang="0">
              <a:pos x="connsiteX78" y="connsiteY78"/>
            </a:cxn>
            <a:cxn ang="0">
              <a:pos x="connsiteX79" y="connsiteY79"/>
            </a:cxn>
            <a:cxn ang="0">
              <a:pos x="connsiteX80" y="connsiteY80"/>
            </a:cxn>
            <a:cxn ang="0">
              <a:pos x="connsiteX81" y="connsiteY81"/>
            </a:cxn>
            <a:cxn ang="0">
              <a:pos x="connsiteX82" y="connsiteY82"/>
            </a:cxn>
            <a:cxn ang="0">
              <a:pos x="connsiteX83" y="connsiteY83"/>
            </a:cxn>
            <a:cxn ang="0">
              <a:pos x="connsiteX84" y="connsiteY84"/>
            </a:cxn>
            <a:cxn ang="0">
              <a:pos x="connsiteX85" y="connsiteY85"/>
            </a:cxn>
            <a:cxn ang="0">
              <a:pos x="connsiteX86" y="connsiteY86"/>
            </a:cxn>
            <a:cxn ang="0">
              <a:pos x="connsiteX87" y="connsiteY87"/>
            </a:cxn>
            <a:cxn ang="0">
              <a:pos x="connsiteX88" y="connsiteY88"/>
            </a:cxn>
            <a:cxn ang="0">
              <a:pos x="connsiteX89" y="connsiteY89"/>
            </a:cxn>
            <a:cxn ang="0">
              <a:pos x="connsiteX90" y="connsiteY90"/>
            </a:cxn>
            <a:cxn ang="0">
              <a:pos x="connsiteX91" y="connsiteY91"/>
            </a:cxn>
            <a:cxn ang="0">
              <a:pos x="connsiteX92" y="connsiteY92"/>
            </a:cxn>
            <a:cxn ang="0">
              <a:pos x="connsiteX93" y="connsiteY93"/>
            </a:cxn>
            <a:cxn ang="0">
              <a:pos x="connsiteX94" y="connsiteY94"/>
            </a:cxn>
            <a:cxn ang="0">
              <a:pos x="connsiteX95" y="connsiteY95"/>
            </a:cxn>
            <a:cxn ang="0">
              <a:pos x="connsiteX96" y="connsiteY96"/>
            </a:cxn>
            <a:cxn ang="0">
              <a:pos x="connsiteX97" y="connsiteY97"/>
            </a:cxn>
            <a:cxn ang="0">
              <a:pos x="connsiteX98" y="connsiteY98"/>
            </a:cxn>
            <a:cxn ang="0">
              <a:pos x="connsiteX99" y="connsiteY99"/>
            </a:cxn>
            <a:cxn ang="0">
              <a:pos x="connsiteX100" y="connsiteY100"/>
            </a:cxn>
          </a:cxnLst>
          <a:rect l="l" t="t" r="r" b="b"/>
          <a:pathLst>
            <a:path w="4614203" h="2264898">
              <a:moveTo>
                <a:pt x="4515730" y="1730326"/>
              </a:moveTo>
              <a:lnTo>
                <a:pt x="4515730" y="1730326"/>
              </a:lnTo>
              <a:cubicBezTo>
                <a:pt x="4473527" y="1758461"/>
                <a:pt x="4432933" y="1789175"/>
                <a:pt x="4389120" y="1814732"/>
              </a:cubicBezTo>
              <a:cubicBezTo>
                <a:pt x="4376311" y="1822204"/>
                <a:pt x="4359792" y="1821443"/>
                <a:pt x="4346917" y="1828800"/>
              </a:cubicBezTo>
              <a:cubicBezTo>
                <a:pt x="4241970" y="1888770"/>
                <a:pt x="4338669" y="1873751"/>
                <a:pt x="4178105" y="1927274"/>
              </a:cubicBezTo>
              <a:cubicBezTo>
                <a:pt x="4164037" y="1931963"/>
                <a:pt x="4150288" y="1937746"/>
                <a:pt x="4135902" y="1941342"/>
              </a:cubicBezTo>
              <a:cubicBezTo>
                <a:pt x="4103791" y="1949370"/>
                <a:pt x="4055521" y="1953397"/>
                <a:pt x="4023360" y="1969477"/>
              </a:cubicBezTo>
              <a:cubicBezTo>
                <a:pt x="4008238" y="1977038"/>
                <a:pt x="3996988" y="1991675"/>
                <a:pt x="3981157" y="1997612"/>
              </a:cubicBezTo>
              <a:cubicBezTo>
                <a:pt x="3958769" y="2006008"/>
                <a:pt x="3934015" y="2005881"/>
                <a:pt x="3910819" y="2011680"/>
              </a:cubicBezTo>
              <a:cubicBezTo>
                <a:pt x="3864095" y="2023361"/>
                <a:pt x="3864981" y="2033236"/>
                <a:pt x="3812345" y="2039815"/>
              </a:cubicBezTo>
              <a:cubicBezTo>
                <a:pt x="3756315" y="2046819"/>
                <a:pt x="3699804" y="2049194"/>
                <a:pt x="3643533" y="2053883"/>
              </a:cubicBezTo>
              <a:cubicBezTo>
                <a:pt x="3608541" y="2050384"/>
                <a:pt x="3451935" y="2036722"/>
                <a:pt x="3404382" y="2025748"/>
              </a:cubicBezTo>
              <a:cubicBezTo>
                <a:pt x="3375484" y="2019079"/>
                <a:pt x="3348111" y="2006991"/>
                <a:pt x="3319976" y="1997612"/>
              </a:cubicBezTo>
              <a:cubicBezTo>
                <a:pt x="3300081" y="1990980"/>
                <a:pt x="3283937" y="1974995"/>
                <a:pt x="3263705" y="1969477"/>
              </a:cubicBezTo>
              <a:cubicBezTo>
                <a:pt x="3231715" y="1960753"/>
                <a:pt x="3198056" y="1960098"/>
                <a:pt x="3165231" y="1955409"/>
              </a:cubicBezTo>
              <a:cubicBezTo>
                <a:pt x="3059160" y="1920054"/>
                <a:pt x="3189899" y="1967744"/>
                <a:pt x="3080825" y="1913206"/>
              </a:cubicBezTo>
              <a:cubicBezTo>
                <a:pt x="3051985" y="1898785"/>
                <a:pt x="2995040" y="1890422"/>
                <a:pt x="2968283" y="1885071"/>
              </a:cubicBezTo>
              <a:cubicBezTo>
                <a:pt x="2822509" y="1892359"/>
                <a:pt x="2738404" y="1882752"/>
                <a:pt x="2616591" y="1913206"/>
              </a:cubicBezTo>
              <a:cubicBezTo>
                <a:pt x="2602205" y="1916803"/>
                <a:pt x="2587351" y="1920073"/>
                <a:pt x="2574388" y="1927274"/>
              </a:cubicBezTo>
              <a:cubicBezTo>
                <a:pt x="2544829" y="1943696"/>
                <a:pt x="2522061" y="1972852"/>
                <a:pt x="2489982" y="1983545"/>
              </a:cubicBezTo>
              <a:lnTo>
                <a:pt x="2405576" y="2011680"/>
              </a:lnTo>
              <a:cubicBezTo>
                <a:pt x="2391508" y="2006991"/>
                <a:pt x="2376636" y="2004244"/>
                <a:pt x="2363373" y="1997612"/>
              </a:cubicBezTo>
              <a:cubicBezTo>
                <a:pt x="2320522" y="1976187"/>
                <a:pt x="2299512" y="1947819"/>
                <a:pt x="2264899" y="1913206"/>
              </a:cubicBezTo>
              <a:lnTo>
                <a:pt x="2194560" y="1842868"/>
              </a:lnTo>
              <a:cubicBezTo>
                <a:pt x="2185181" y="1833489"/>
                <a:pt x="2177461" y="1822089"/>
                <a:pt x="2166425" y="1814732"/>
              </a:cubicBezTo>
              <a:lnTo>
                <a:pt x="2124222" y="1786597"/>
              </a:lnTo>
              <a:cubicBezTo>
                <a:pt x="2043687" y="1813442"/>
                <a:pt x="2114724" y="1778710"/>
                <a:pt x="2053883" y="1856935"/>
              </a:cubicBezTo>
              <a:cubicBezTo>
                <a:pt x="1999684" y="1926619"/>
                <a:pt x="1993617" y="1922238"/>
                <a:pt x="1927274" y="1955409"/>
              </a:cubicBezTo>
              <a:cubicBezTo>
                <a:pt x="1894449" y="1950720"/>
                <a:pt x="1860256" y="1951827"/>
                <a:pt x="1828800" y="1941342"/>
              </a:cubicBezTo>
              <a:cubicBezTo>
                <a:pt x="1805065" y="1933430"/>
                <a:pt x="1758562" y="1843028"/>
                <a:pt x="1758462" y="1842868"/>
              </a:cubicBezTo>
              <a:cubicBezTo>
                <a:pt x="1737693" y="1809638"/>
                <a:pt x="1691762" y="1740918"/>
                <a:pt x="1659988" y="1730326"/>
              </a:cubicBezTo>
              <a:lnTo>
                <a:pt x="1617785" y="1716258"/>
              </a:lnTo>
              <a:cubicBezTo>
                <a:pt x="1603717" y="1720947"/>
                <a:pt x="1587161" y="1721063"/>
                <a:pt x="1575582" y="1730326"/>
              </a:cubicBezTo>
              <a:cubicBezTo>
                <a:pt x="1543276" y="1756170"/>
                <a:pt x="1544050" y="1793229"/>
                <a:pt x="1533379" y="1828800"/>
              </a:cubicBezTo>
              <a:cubicBezTo>
                <a:pt x="1524857" y="1857207"/>
                <a:pt x="1512436" y="1884434"/>
                <a:pt x="1505243" y="1913206"/>
              </a:cubicBezTo>
              <a:cubicBezTo>
                <a:pt x="1500554" y="1931963"/>
                <a:pt x="1498792" y="1951706"/>
                <a:pt x="1491176" y="1969477"/>
              </a:cubicBezTo>
              <a:cubicBezTo>
                <a:pt x="1484516" y="1985017"/>
                <a:pt x="1472419" y="1997612"/>
                <a:pt x="1463040" y="2011680"/>
              </a:cubicBezTo>
              <a:cubicBezTo>
                <a:pt x="1448972" y="2006991"/>
                <a:pt x="1430487" y="2008871"/>
                <a:pt x="1420837" y="1997612"/>
              </a:cubicBezTo>
              <a:cubicBezTo>
                <a:pt x="1404216" y="1978220"/>
                <a:pt x="1343851" y="1832045"/>
                <a:pt x="1336431" y="1814732"/>
              </a:cubicBezTo>
              <a:cubicBezTo>
                <a:pt x="1304683" y="1529005"/>
                <a:pt x="1301332" y="1559443"/>
                <a:pt x="1350499" y="1097280"/>
              </a:cubicBezTo>
              <a:cubicBezTo>
                <a:pt x="1353699" y="1067202"/>
                <a:pt x="1435417" y="975808"/>
                <a:pt x="1448973" y="956603"/>
              </a:cubicBezTo>
              <a:cubicBezTo>
                <a:pt x="1505218" y="876923"/>
                <a:pt x="1610599" y="697648"/>
                <a:pt x="1688123" y="633046"/>
              </a:cubicBezTo>
              <a:cubicBezTo>
                <a:pt x="1787814" y="549972"/>
                <a:pt x="1746633" y="588605"/>
                <a:pt x="1814733" y="520505"/>
              </a:cubicBezTo>
              <a:cubicBezTo>
                <a:pt x="1885071" y="525194"/>
                <a:pt x="1956622" y="520747"/>
                <a:pt x="2025748" y="534572"/>
              </a:cubicBezTo>
              <a:cubicBezTo>
                <a:pt x="2052560" y="539934"/>
                <a:pt x="2073686" y="561095"/>
                <a:pt x="2096086" y="576775"/>
              </a:cubicBezTo>
              <a:cubicBezTo>
                <a:pt x="2151435" y="615520"/>
                <a:pt x="2186104" y="645883"/>
                <a:pt x="2222696" y="703385"/>
              </a:cubicBezTo>
              <a:cubicBezTo>
                <a:pt x="2253270" y="751430"/>
                <a:pt x="2283842" y="836423"/>
                <a:pt x="2307102" y="886265"/>
              </a:cubicBezTo>
              <a:cubicBezTo>
                <a:pt x="2324839" y="924272"/>
                <a:pt x="2344616" y="961292"/>
                <a:pt x="2363373" y="998806"/>
              </a:cubicBezTo>
              <a:cubicBezTo>
                <a:pt x="2443415" y="1399023"/>
                <a:pt x="2347530" y="898468"/>
                <a:pt x="2405576" y="1266092"/>
              </a:cubicBezTo>
              <a:cubicBezTo>
                <a:pt x="2433161" y="1440794"/>
                <a:pt x="2434076" y="1361726"/>
                <a:pt x="2447779" y="1519311"/>
              </a:cubicBezTo>
              <a:cubicBezTo>
                <a:pt x="2471868" y="1796343"/>
                <a:pt x="2445161" y="1646901"/>
                <a:pt x="2475914" y="1800665"/>
              </a:cubicBezTo>
              <a:cubicBezTo>
                <a:pt x="2494671" y="1763151"/>
                <a:pt x="2502528" y="1717780"/>
                <a:pt x="2532185" y="1688123"/>
              </a:cubicBezTo>
              <a:cubicBezTo>
                <a:pt x="2583310" y="1636998"/>
                <a:pt x="2571475" y="1652812"/>
                <a:pt x="2616591" y="1589649"/>
              </a:cubicBezTo>
              <a:cubicBezTo>
                <a:pt x="2636279" y="1562086"/>
                <a:pt x="2669109" y="1501804"/>
                <a:pt x="2700997" y="1491175"/>
              </a:cubicBezTo>
              <a:lnTo>
                <a:pt x="2743200" y="1477108"/>
              </a:lnTo>
              <a:cubicBezTo>
                <a:pt x="2782001" y="1481958"/>
                <a:pt x="2854571" y="1483556"/>
                <a:pt x="2897945" y="1505243"/>
              </a:cubicBezTo>
              <a:cubicBezTo>
                <a:pt x="2913067" y="1512804"/>
                <a:pt x="2926080" y="1524000"/>
                <a:pt x="2940148" y="1533378"/>
              </a:cubicBezTo>
              <a:cubicBezTo>
                <a:pt x="2954216" y="1556824"/>
                <a:pt x="2970123" y="1579261"/>
                <a:pt x="2982351" y="1603717"/>
              </a:cubicBezTo>
              <a:cubicBezTo>
                <a:pt x="3008837" y="1656690"/>
                <a:pt x="3011122" y="1676597"/>
                <a:pt x="3024554" y="1730326"/>
              </a:cubicBezTo>
              <a:cubicBezTo>
                <a:pt x="3033933" y="1697501"/>
                <a:pt x="3047078" y="1665526"/>
                <a:pt x="3052690" y="1631852"/>
              </a:cubicBezTo>
              <a:cubicBezTo>
                <a:pt x="3061205" y="1580763"/>
                <a:pt x="3061037" y="1528585"/>
                <a:pt x="3066757" y="1477108"/>
              </a:cubicBezTo>
              <a:cubicBezTo>
                <a:pt x="3070419" y="1444153"/>
                <a:pt x="3075374" y="1411341"/>
                <a:pt x="3080825" y="1378634"/>
              </a:cubicBezTo>
              <a:cubicBezTo>
                <a:pt x="3100410" y="1261126"/>
                <a:pt x="3087703" y="1353413"/>
                <a:pt x="3123028" y="1223889"/>
              </a:cubicBezTo>
              <a:cubicBezTo>
                <a:pt x="3129319" y="1200821"/>
                <a:pt x="3129535" y="1176234"/>
                <a:pt x="3137096" y="1153551"/>
              </a:cubicBezTo>
              <a:cubicBezTo>
                <a:pt x="3149675" y="1115815"/>
                <a:pt x="3181764" y="1069888"/>
                <a:pt x="3207434" y="1041009"/>
              </a:cubicBezTo>
              <a:cubicBezTo>
                <a:pt x="3236766" y="1008011"/>
                <a:pt x="3277190" y="963928"/>
                <a:pt x="3319976" y="942535"/>
              </a:cubicBezTo>
              <a:cubicBezTo>
                <a:pt x="3361250" y="921898"/>
                <a:pt x="3401813" y="909286"/>
                <a:pt x="3446585" y="900332"/>
              </a:cubicBezTo>
              <a:cubicBezTo>
                <a:pt x="3474554" y="894738"/>
                <a:pt x="3502856" y="890954"/>
                <a:pt x="3530991" y="886265"/>
              </a:cubicBezTo>
              <a:cubicBezTo>
                <a:pt x="3563816" y="890954"/>
                <a:pt x="3598009" y="889847"/>
                <a:pt x="3629465" y="900332"/>
              </a:cubicBezTo>
              <a:cubicBezTo>
                <a:pt x="3706197" y="925909"/>
                <a:pt x="3695155" y="945262"/>
                <a:pt x="3742006" y="998806"/>
              </a:cubicBezTo>
              <a:cubicBezTo>
                <a:pt x="3838232" y="1108778"/>
                <a:pt x="3763374" y="996906"/>
                <a:pt x="3840480" y="1125415"/>
              </a:cubicBezTo>
              <a:cubicBezTo>
                <a:pt x="3859237" y="1191064"/>
                <a:pt x="3887095" y="1254773"/>
                <a:pt x="3896751" y="1322363"/>
              </a:cubicBezTo>
              <a:lnTo>
                <a:pt x="3924886" y="1519311"/>
              </a:lnTo>
              <a:cubicBezTo>
                <a:pt x="3914080" y="1584146"/>
                <a:pt x="3903247" y="1703267"/>
                <a:pt x="3868616" y="1772529"/>
              </a:cubicBezTo>
              <a:cubicBezTo>
                <a:pt x="3851894" y="1805973"/>
                <a:pt x="3824076" y="1831137"/>
                <a:pt x="3798277" y="1856935"/>
              </a:cubicBezTo>
              <a:cubicBezTo>
                <a:pt x="3774831" y="1838178"/>
                <a:pt x="3742317" y="1827024"/>
                <a:pt x="3727939" y="1800665"/>
              </a:cubicBezTo>
              <a:cubicBezTo>
                <a:pt x="3712061" y="1771556"/>
                <a:pt x="3718253" y="1735058"/>
                <a:pt x="3713871" y="1702191"/>
              </a:cubicBezTo>
              <a:cubicBezTo>
                <a:pt x="3708874" y="1664717"/>
                <a:pt x="3704492" y="1627163"/>
                <a:pt x="3699803" y="1589649"/>
              </a:cubicBezTo>
              <a:cubicBezTo>
                <a:pt x="3709182" y="1439594"/>
                <a:pt x="3716106" y="1289365"/>
                <a:pt x="3727939" y="1139483"/>
              </a:cubicBezTo>
              <a:cubicBezTo>
                <a:pt x="3730184" y="1111048"/>
                <a:pt x="3728022" y="1079937"/>
                <a:pt x="3742006" y="1055077"/>
              </a:cubicBezTo>
              <a:cubicBezTo>
                <a:pt x="3793046" y="964338"/>
                <a:pt x="3891639" y="869636"/>
                <a:pt x="3981157" y="815926"/>
              </a:cubicBezTo>
              <a:cubicBezTo>
                <a:pt x="4004603" y="801858"/>
                <a:pt x="4026109" y="783878"/>
                <a:pt x="4051496" y="773723"/>
              </a:cubicBezTo>
              <a:cubicBezTo>
                <a:pt x="4073696" y="764843"/>
                <a:pt x="4098388" y="764344"/>
                <a:pt x="4121834" y="759655"/>
              </a:cubicBezTo>
              <a:cubicBezTo>
                <a:pt x="4206240" y="764344"/>
                <a:pt x="4291880" y="758601"/>
                <a:pt x="4375053" y="773723"/>
              </a:cubicBezTo>
              <a:cubicBezTo>
                <a:pt x="4398121" y="777917"/>
                <a:pt x="4413522" y="800668"/>
                <a:pt x="4431323" y="815926"/>
              </a:cubicBezTo>
              <a:cubicBezTo>
                <a:pt x="4478490" y="856355"/>
                <a:pt x="4521501" y="914760"/>
                <a:pt x="4543865" y="970671"/>
              </a:cubicBezTo>
              <a:lnTo>
                <a:pt x="4572000" y="1041009"/>
              </a:lnTo>
              <a:cubicBezTo>
                <a:pt x="4576689" y="1069144"/>
                <a:pt x="4580474" y="1097445"/>
                <a:pt x="4586068" y="1125415"/>
              </a:cubicBezTo>
              <a:cubicBezTo>
                <a:pt x="4589860" y="1144374"/>
                <a:pt x="4596677" y="1162664"/>
                <a:pt x="4600136" y="1181686"/>
              </a:cubicBezTo>
              <a:cubicBezTo>
                <a:pt x="4606067" y="1214309"/>
                <a:pt x="4609514" y="1247335"/>
                <a:pt x="4614203" y="1280160"/>
              </a:cubicBezTo>
              <a:cubicBezTo>
                <a:pt x="4609514" y="1369255"/>
                <a:pt x="4606979" y="1458490"/>
                <a:pt x="4600136" y="1547446"/>
              </a:cubicBezTo>
              <a:cubicBezTo>
                <a:pt x="4597593" y="1580506"/>
                <a:pt x="4597220" y="1614694"/>
                <a:pt x="4586068" y="1645920"/>
              </a:cubicBezTo>
              <a:cubicBezTo>
                <a:pt x="4573352" y="1681523"/>
                <a:pt x="4545640" y="1710068"/>
                <a:pt x="4529797" y="1744394"/>
              </a:cubicBezTo>
              <a:cubicBezTo>
                <a:pt x="4517369" y="1771322"/>
                <a:pt x="4517205" y="1803542"/>
                <a:pt x="4501662" y="1828800"/>
              </a:cubicBezTo>
              <a:cubicBezTo>
                <a:pt x="4479004" y="1865619"/>
                <a:pt x="4444263" y="1893515"/>
                <a:pt x="4417256" y="1927274"/>
              </a:cubicBezTo>
              <a:cubicBezTo>
                <a:pt x="4387963" y="1963891"/>
                <a:pt x="4366008" y="2006657"/>
                <a:pt x="4332850" y="2039815"/>
              </a:cubicBezTo>
              <a:cubicBezTo>
                <a:pt x="4295044" y="2077621"/>
                <a:pt x="4247736" y="2104574"/>
                <a:pt x="4206240" y="2138289"/>
              </a:cubicBezTo>
              <a:cubicBezTo>
                <a:pt x="4172687" y="2165551"/>
                <a:pt x="4145446" y="2201500"/>
                <a:pt x="4107766" y="2222695"/>
              </a:cubicBezTo>
              <a:cubicBezTo>
                <a:pt x="4068993" y="2244505"/>
                <a:pt x="3981157" y="2264898"/>
                <a:pt x="3981157" y="2264898"/>
              </a:cubicBezTo>
              <a:lnTo>
                <a:pt x="0" y="0"/>
              </a:lnTo>
              <a:lnTo>
                <a:pt x="351693" y="126609"/>
              </a:lnTo>
            </a:path>
          </a:pathLst>
        </a:cu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351EF2-0819-47C4-875F-BDA1961A1E9E}" type="datetimeFigureOut">
              <a:rPr lang="en-US" smtClean="0"/>
              <a:pPr/>
              <a:t>2/25/15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3221E1-FE24-4CE4-9997-E3E4EE47CC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2911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3221E1-FE24-4CE4-9997-E3E4EE47CC6A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3221E1-FE24-4CE4-9997-E3E4EE47CC6A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3221E1-FE24-4CE4-9997-E3E4EE47CC6A}" type="slidenum">
              <a:rPr lang="en-US" smtClean="0"/>
              <a:pPr/>
              <a:t>110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475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447F0-120A-43CC-9D32-E54BFE793917}" type="datetimeFigureOut">
              <a:rPr lang="en-US" smtClean="0"/>
              <a:pPr/>
              <a:t>2/25/15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6CD97-C443-40A1-ADDD-2EDD57EA23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447F0-120A-43CC-9D32-E54BFE793917}" type="datetimeFigureOut">
              <a:rPr lang="en-US" smtClean="0"/>
              <a:pPr/>
              <a:t>2/25/15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6CD97-C443-40A1-ADDD-2EDD57EA23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447F0-120A-43CC-9D32-E54BFE793917}" type="datetimeFigureOut">
              <a:rPr lang="en-US" smtClean="0"/>
              <a:pPr/>
              <a:t>2/25/15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6CD97-C443-40A1-ADDD-2EDD57EA23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447F0-120A-43CC-9D32-E54BFE793917}" type="datetimeFigureOut">
              <a:rPr lang="en-US" smtClean="0"/>
              <a:pPr/>
              <a:t>2/25/15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6CD97-C443-40A1-ADDD-2EDD57EA23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447F0-120A-43CC-9D32-E54BFE793917}" type="datetimeFigureOut">
              <a:rPr lang="en-US" smtClean="0"/>
              <a:pPr/>
              <a:t>2/25/15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6CD97-C443-40A1-ADDD-2EDD57EA23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447F0-120A-43CC-9D32-E54BFE793917}" type="datetimeFigureOut">
              <a:rPr lang="en-US" smtClean="0"/>
              <a:pPr/>
              <a:t>2/25/15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6CD97-C443-40A1-ADDD-2EDD57EA23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447F0-120A-43CC-9D32-E54BFE793917}" type="datetimeFigureOut">
              <a:rPr lang="en-US" smtClean="0"/>
              <a:pPr/>
              <a:t>2/25/15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6CD97-C443-40A1-ADDD-2EDD57EA23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447F0-120A-43CC-9D32-E54BFE793917}" type="datetimeFigureOut">
              <a:rPr lang="en-US" smtClean="0"/>
              <a:pPr/>
              <a:t>2/25/15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6CD97-C443-40A1-ADDD-2EDD57EA23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447F0-120A-43CC-9D32-E54BFE793917}" type="datetimeFigureOut">
              <a:rPr lang="en-US" smtClean="0"/>
              <a:pPr/>
              <a:t>2/25/15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6CD97-C443-40A1-ADDD-2EDD57EA23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447F0-120A-43CC-9D32-E54BFE793917}" type="datetimeFigureOut">
              <a:rPr lang="en-US" smtClean="0"/>
              <a:pPr/>
              <a:t>2/25/15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6CD97-C443-40A1-ADDD-2EDD57EA23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447F0-120A-43CC-9D32-E54BFE793917}" type="datetimeFigureOut">
              <a:rPr lang="en-US" smtClean="0"/>
              <a:pPr/>
              <a:t>2/25/15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B66CD97-C443-40A1-ADDD-2EDD57EA237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A0447F0-120A-43CC-9D32-E54BFE793917}" type="datetimeFigureOut">
              <a:rPr lang="en-US" smtClean="0"/>
              <a:pPr/>
              <a:t>2/25/15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B66CD97-C443-40A1-ADDD-2EDD57EA2370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9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Relationship Id="rId3" Type="http://schemas.openxmlformats.org/officeDocument/2006/relationships/image" Target="../media/image8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4" Type="http://schemas.openxmlformats.org/officeDocument/2006/relationships/diagramQuickStyle" Target="../diagrams/quickStyle3.xml"/><Relationship Id="rId5" Type="http://schemas.openxmlformats.org/officeDocument/2006/relationships/diagramColors" Target="../diagrams/colors3.xml"/><Relationship Id="rId6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4" Type="http://schemas.openxmlformats.org/officeDocument/2006/relationships/diagramQuickStyle" Target="../diagrams/quickStyle4.xml"/><Relationship Id="rId5" Type="http://schemas.openxmlformats.org/officeDocument/2006/relationships/diagramColors" Target="../diagrams/colors4.xml"/><Relationship Id="rId6" Type="http://schemas.microsoft.com/office/2007/relationships/diagramDrawing" Target="../diagrams/drawing4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4" Type="http://schemas.openxmlformats.org/officeDocument/2006/relationships/diagramQuickStyle" Target="../diagrams/quickStyle5.xml"/><Relationship Id="rId5" Type="http://schemas.openxmlformats.org/officeDocument/2006/relationships/diagramColors" Target="../diagrams/colors5.xml"/><Relationship Id="rId6" Type="http://schemas.microsoft.com/office/2007/relationships/diagramDrawing" Target="../diagrams/drawing5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5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4" Type="http://schemas.openxmlformats.org/officeDocument/2006/relationships/diagramQuickStyle" Target="../diagrams/quickStyle6.xml"/><Relationship Id="rId5" Type="http://schemas.openxmlformats.org/officeDocument/2006/relationships/diagramColors" Target="../diagrams/colors6.xml"/><Relationship Id="rId6" Type="http://schemas.microsoft.com/office/2007/relationships/diagramDrawing" Target="../diagrams/drawing6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6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4" Type="http://schemas.openxmlformats.org/officeDocument/2006/relationships/diagramQuickStyle" Target="../diagrams/quickStyle7.xml"/><Relationship Id="rId5" Type="http://schemas.openxmlformats.org/officeDocument/2006/relationships/diagramColors" Target="../diagrams/colors7.xml"/><Relationship Id="rId6" Type="http://schemas.microsoft.com/office/2007/relationships/diagramDrawing" Target="../diagrams/drawing7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7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png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2209800"/>
            <a:ext cx="7854696" cy="2133600"/>
          </a:xfrm>
        </p:spPr>
        <p:txBody>
          <a:bodyPr>
            <a:normAutofit/>
          </a:bodyPr>
          <a:lstStyle/>
          <a:p>
            <a:pPr algn="ctr"/>
            <a:r>
              <a:rPr lang="ar-IQ" sz="7200" dirty="0" smtClean="0"/>
              <a:t>بسم الله الرحمن الرحیم</a:t>
            </a:r>
            <a:endParaRPr lang="en-US" sz="72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1-Remnant ablation </a:t>
            </a:r>
            <a:r>
              <a:rPr lang="en-US" dirty="0" smtClean="0"/>
              <a:t>refers to the elimination of </a:t>
            </a:r>
            <a:r>
              <a:rPr lang="en-US" dirty="0" smtClean="0">
                <a:solidFill>
                  <a:srgbClr val="0070C0"/>
                </a:solidFill>
              </a:rPr>
              <a:t>residual macroscopic normal thyroid tissue:</a:t>
            </a:r>
          </a:p>
          <a:p>
            <a:r>
              <a:rPr lang="en-US" dirty="0" smtClean="0"/>
              <a:t>Better </a:t>
            </a:r>
            <a:r>
              <a:rPr lang="en-US" dirty="0" err="1" smtClean="0"/>
              <a:t>Tg</a:t>
            </a:r>
            <a:r>
              <a:rPr lang="en-US" dirty="0" smtClean="0"/>
              <a:t> accuracy to detect   recurrent disease</a:t>
            </a:r>
          </a:p>
          <a:p>
            <a:r>
              <a:rPr lang="en-US" dirty="0" smtClean="0"/>
              <a:t>Better  scan accuracy to detect recurrent disease and facilitate initial staging.</a:t>
            </a:r>
          </a:p>
          <a:p>
            <a:r>
              <a:rPr lang="en-US" dirty="0" smtClean="0"/>
              <a:t>Minimize risk of new cancers in at-risk patients</a:t>
            </a:r>
            <a:endParaRPr lang="fa-IR" dirty="0" smtClean="0"/>
          </a:p>
          <a:p>
            <a:endParaRPr lang="fa-IR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2-Adjuvant therapy </a:t>
            </a:r>
            <a:r>
              <a:rPr lang="en-US" dirty="0" smtClean="0"/>
              <a:t>has the objective of destroying </a:t>
            </a:r>
            <a:r>
              <a:rPr lang="en-US" dirty="0" smtClean="0">
                <a:solidFill>
                  <a:srgbClr val="0070C0"/>
                </a:solidFill>
              </a:rPr>
              <a:t>possible </a:t>
            </a:r>
            <a:r>
              <a:rPr lang="en-US" dirty="0" smtClean="0"/>
              <a:t>but </a:t>
            </a:r>
            <a:r>
              <a:rPr lang="en-US" dirty="0" smtClean="0">
                <a:solidFill>
                  <a:srgbClr val="00B050"/>
                </a:solidFill>
              </a:rPr>
              <a:t>unproven </a:t>
            </a:r>
            <a:r>
              <a:rPr lang="en-US" dirty="0" smtClean="0"/>
              <a:t>residual or</a:t>
            </a:r>
            <a:r>
              <a:rPr lang="fa-IR" dirty="0" smtClean="0"/>
              <a:t> </a:t>
            </a:r>
            <a:r>
              <a:rPr lang="en-US" dirty="0" smtClean="0"/>
              <a:t>metastatic disease with the ultimate goal of </a:t>
            </a:r>
            <a:r>
              <a:rPr lang="en-US" dirty="0" smtClean="0">
                <a:solidFill>
                  <a:srgbClr val="0070C0"/>
                </a:solidFill>
              </a:rPr>
              <a:t>decreasing the risk of Disease Recurrence (DR)and Disease  Specific Mortality(DSM)</a:t>
            </a:r>
            <a:endParaRPr lang="en-US" sz="3500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sz="1900" dirty="0" smtClean="0"/>
              <a:t>      Endocrinol </a:t>
            </a:r>
            <a:r>
              <a:rPr lang="en-US" sz="1900" dirty="0" err="1" smtClean="0"/>
              <a:t>Metab</a:t>
            </a:r>
            <a:r>
              <a:rPr lang="en-US" sz="1900" dirty="0" smtClean="0"/>
              <a:t> </a:t>
            </a:r>
            <a:r>
              <a:rPr lang="en-US" sz="1900" dirty="0" err="1" smtClean="0"/>
              <a:t>Clin</a:t>
            </a:r>
            <a:r>
              <a:rPr lang="en-US" sz="1900" dirty="0" smtClean="0"/>
              <a:t> N Am 43 (2014) 385–400</a:t>
            </a:r>
          </a:p>
          <a:p>
            <a:endParaRPr lang="en-US" sz="3500" dirty="0" smtClean="0">
              <a:solidFill>
                <a:srgbClr val="FF000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dirty="0" smtClean="0"/>
              <a:t>RAI </a:t>
            </a:r>
            <a:r>
              <a:rPr lang="en-US" dirty="0"/>
              <a:t>ablation is </a:t>
            </a:r>
            <a:r>
              <a:rPr lang="en-US" sz="4400" dirty="0">
                <a:solidFill>
                  <a:srgbClr val="FF0000"/>
                </a:solidFill>
              </a:rPr>
              <a:t>recommended</a:t>
            </a:r>
            <a:r>
              <a:rPr lang="en-US" dirty="0"/>
              <a:t> for all patients </a:t>
            </a:r>
            <a:r>
              <a:rPr lang="en-US" dirty="0" smtClean="0"/>
              <a:t>with</a:t>
            </a:r>
          </a:p>
          <a:p>
            <a:pPr>
              <a:buNone/>
            </a:pPr>
            <a:r>
              <a:rPr lang="en-US" dirty="0" smtClean="0"/>
              <a:t> 1-Known </a:t>
            </a:r>
            <a:r>
              <a:rPr lang="en-US" dirty="0"/>
              <a:t>distant </a:t>
            </a:r>
            <a:r>
              <a:rPr lang="en-US" dirty="0" smtClean="0"/>
              <a:t>metastases.</a:t>
            </a:r>
          </a:p>
          <a:p>
            <a:pPr>
              <a:buNone/>
            </a:pPr>
            <a:r>
              <a:rPr lang="en-US" dirty="0" smtClean="0"/>
              <a:t>2-Gross </a:t>
            </a:r>
            <a:r>
              <a:rPr lang="en-US" dirty="0" err="1"/>
              <a:t>extrathyroidal</a:t>
            </a:r>
            <a:r>
              <a:rPr lang="en-US" dirty="0"/>
              <a:t> </a:t>
            </a:r>
            <a:r>
              <a:rPr lang="en-US" dirty="0" smtClean="0"/>
              <a:t>extension of </a:t>
            </a:r>
            <a:r>
              <a:rPr lang="en-US" dirty="0"/>
              <a:t>the tumor regardless of tumor </a:t>
            </a:r>
            <a:r>
              <a:rPr lang="en-US" dirty="0" smtClean="0"/>
              <a:t>size. </a:t>
            </a:r>
          </a:p>
          <a:p>
            <a:pPr>
              <a:buNone/>
            </a:pPr>
            <a:r>
              <a:rPr lang="en-US" dirty="0" smtClean="0"/>
              <a:t>3- Primary tumor </a:t>
            </a:r>
            <a:r>
              <a:rPr lang="en-US" dirty="0"/>
              <a:t>size &gt;4 cm even in the absence of other </a:t>
            </a:r>
            <a:r>
              <a:rPr lang="en-US" dirty="0" smtClean="0"/>
              <a:t>higher risk features  .</a:t>
            </a:r>
            <a:endParaRPr lang="en-US" dirty="0"/>
          </a:p>
          <a:p>
            <a:pPr>
              <a:buNone/>
            </a:pPr>
            <a:r>
              <a:rPr lang="en-US" dirty="0" smtClean="0"/>
              <a:t>4- </a:t>
            </a:r>
            <a:r>
              <a:rPr lang="en-US" dirty="0"/>
              <a:t>S</a:t>
            </a:r>
            <a:r>
              <a:rPr lang="en-US" dirty="0" smtClean="0"/>
              <a:t>elected patients with 1–4cm thyroid cancers confined to the thyroid,</a:t>
            </a:r>
            <a:r>
              <a:rPr lang="en-US" dirty="0"/>
              <a:t> who </a:t>
            </a:r>
            <a:r>
              <a:rPr lang="en-US" dirty="0">
                <a:solidFill>
                  <a:srgbClr val="FF0000"/>
                </a:solidFill>
              </a:rPr>
              <a:t>have documented lymph node </a:t>
            </a:r>
            <a:r>
              <a:rPr lang="en-US" dirty="0"/>
              <a:t>metastases, </a:t>
            </a:r>
            <a:r>
              <a:rPr lang="en-US" dirty="0" smtClean="0"/>
              <a:t>or other </a:t>
            </a:r>
            <a:r>
              <a:rPr lang="en-US" dirty="0"/>
              <a:t>higher risk features </a:t>
            </a:r>
            <a:r>
              <a:rPr lang="en-US" dirty="0" smtClean="0"/>
              <a:t>when </a:t>
            </a:r>
            <a:r>
              <a:rPr lang="en-US" dirty="0"/>
              <a:t>the combination of age, tumor size, lymph </a:t>
            </a:r>
            <a:r>
              <a:rPr lang="en-US" dirty="0" smtClean="0"/>
              <a:t>node status</a:t>
            </a:r>
            <a:r>
              <a:rPr lang="en-US" dirty="0"/>
              <a:t>, and individual histology predicts an </a:t>
            </a:r>
            <a:r>
              <a:rPr lang="en-US" dirty="0" smtClean="0">
                <a:solidFill>
                  <a:srgbClr val="FF0000"/>
                </a:solidFill>
              </a:rPr>
              <a:t>intermediate to </a:t>
            </a:r>
            <a:r>
              <a:rPr lang="en-US" dirty="0">
                <a:solidFill>
                  <a:srgbClr val="FF0000"/>
                </a:solidFill>
              </a:rPr>
              <a:t>high risk </a:t>
            </a:r>
            <a:r>
              <a:rPr lang="en-US" dirty="0"/>
              <a:t>of recurrence or death from </a:t>
            </a:r>
            <a:r>
              <a:rPr lang="en-US" dirty="0" smtClean="0"/>
              <a:t>thyroid cancer.</a:t>
            </a:r>
          </a:p>
          <a:p>
            <a:pPr>
              <a:buNone/>
            </a:pPr>
            <a:r>
              <a:rPr lang="en-US" dirty="0" smtClean="0"/>
              <a:t> Recommendation </a:t>
            </a:r>
            <a:r>
              <a:rPr lang="en-US" dirty="0"/>
              <a:t>rating: </a:t>
            </a:r>
            <a:r>
              <a:rPr lang="en-US" dirty="0">
                <a:solidFill>
                  <a:srgbClr val="FF0000"/>
                </a:solidFill>
              </a:rPr>
              <a:t>C </a:t>
            </a:r>
            <a:r>
              <a:rPr lang="en-US" dirty="0"/>
              <a:t>(for </a:t>
            </a:r>
            <a:r>
              <a:rPr lang="en-US" dirty="0" smtClean="0"/>
              <a:t>selective use </a:t>
            </a:r>
            <a:r>
              <a:rPr lang="en-US" dirty="0"/>
              <a:t>in higher risk patients</a:t>
            </a:r>
            <a:r>
              <a:rPr lang="en-US" dirty="0" smtClean="0"/>
              <a:t>).</a:t>
            </a:r>
            <a:endParaRPr lang="en-US" dirty="0"/>
          </a:p>
          <a:p>
            <a:pPr>
              <a:buNone/>
            </a:pPr>
            <a:endParaRPr lang="en-US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3124200" y="6150114"/>
            <a:ext cx="2819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rgbClr val="898989"/>
                </a:solidFill>
              </a:rPr>
              <a:t>THYROID</a:t>
            </a:r>
          </a:p>
          <a:p>
            <a:pPr algn="ctr"/>
            <a:r>
              <a:rPr lang="en-US" sz="1000" dirty="0">
                <a:solidFill>
                  <a:srgbClr val="898989"/>
                </a:solidFill>
              </a:rPr>
              <a:t>Volume 19, Number 11, 2009</a:t>
            </a:r>
          </a:p>
          <a:p>
            <a:pPr algn="ctr"/>
            <a:r>
              <a:rPr lang="en-US" sz="1000" dirty="0" smtClean="0">
                <a:solidFill>
                  <a:srgbClr val="898989"/>
                </a:solidFill>
              </a:rPr>
              <a:t>© </a:t>
            </a:r>
            <a:r>
              <a:rPr lang="en-US" sz="1000" dirty="0">
                <a:solidFill>
                  <a:srgbClr val="898989"/>
                </a:solidFill>
              </a:rPr>
              <a:t>Mary Ann </a:t>
            </a:r>
            <a:r>
              <a:rPr lang="en-US" sz="1000" dirty="0" err="1">
                <a:solidFill>
                  <a:srgbClr val="898989"/>
                </a:solidFill>
              </a:rPr>
              <a:t>Liebert</a:t>
            </a:r>
            <a:r>
              <a:rPr lang="en-US" sz="1000" dirty="0">
                <a:solidFill>
                  <a:srgbClr val="898989"/>
                </a:solidFill>
              </a:rPr>
              <a:t>, Inc.</a:t>
            </a:r>
          </a:p>
          <a:p>
            <a:pPr algn="ctr"/>
            <a:r>
              <a:rPr lang="en-US" sz="1000" dirty="0">
                <a:solidFill>
                  <a:srgbClr val="898989"/>
                </a:solidFill>
              </a:rPr>
              <a:t>DOI: </a:t>
            </a:r>
            <a:r>
              <a:rPr lang="en-US" sz="1000" dirty="0" smtClean="0">
                <a:solidFill>
                  <a:srgbClr val="898989"/>
                </a:solidFill>
              </a:rPr>
              <a:t>10.1089/thy.2009.0110</a:t>
            </a:r>
            <a:endParaRPr lang="en-US" sz="1000" dirty="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RAI ablation is </a:t>
            </a:r>
            <a:r>
              <a:rPr lang="en-US" dirty="0" smtClean="0">
                <a:solidFill>
                  <a:srgbClr val="FF0000"/>
                </a:solidFill>
              </a:rPr>
              <a:t>not recommended </a:t>
            </a:r>
            <a:r>
              <a:rPr lang="en-US" dirty="0" smtClean="0"/>
              <a:t>for patients with </a:t>
            </a:r>
            <a:r>
              <a:rPr lang="en-US" dirty="0" err="1" smtClean="0"/>
              <a:t>unifocal</a:t>
            </a:r>
            <a:r>
              <a:rPr lang="en-US" dirty="0" smtClean="0"/>
              <a:t> cancer &lt;1 cm without other higher risk features . Recommendation rating: </a:t>
            </a:r>
            <a:r>
              <a:rPr lang="en-US" dirty="0" smtClean="0">
                <a:solidFill>
                  <a:srgbClr val="FF0000"/>
                </a:solidFill>
              </a:rPr>
              <a:t>E</a:t>
            </a:r>
          </a:p>
          <a:p>
            <a:endParaRPr lang="en-US" dirty="0" smtClean="0"/>
          </a:p>
          <a:p>
            <a:r>
              <a:rPr lang="en-US" dirty="0" smtClean="0"/>
              <a:t> RAI ablation is not recommended for patients with multifocal cancer when all foci are &lt;1 cm in the absence other higher risk features. Recommendation rating</a:t>
            </a:r>
            <a:r>
              <a:rPr lang="en-US" dirty="0" smtClean="0">
                <a:solidFill>
                  <a:srgbClr val="FF0000"/>
                </a:solidFill>
              </a:rPr>
              <a:t>: 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0" y="5334000"/>
            <a:ext cx="299509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898989"/>
                </a:solidFill>
              </a:rPr>
              <a:t>THYROID</a:t>
            </a:r>
          </a:p>
          <a:p>
            <a:pPr algn="ctr"/>
            <a:r>
              <a:rPr lang="en-US" dirty="0">
                <a:solidFill>
                  <a:srgbClr val="898989"/>
                </a:solidFill>
              </a:rPr>
              <a:t>Volume 19, Number 11, 2009</a:t>
            </a:r>
          </a:p>
          <a:p>
            <a:pPr algn="ctr"/>
            <a:r>
              <a:rPr lang="en-US" dirty="0">
                <a:solidFill>
                  <a:srgbClr val="898989"/>
                </a:solidFill>
              </a:rPr>
              <a:t>© Mary Ann </a:t>
            </a:r>
            <a:r>
              <a:rPr lang="en-US" dirty="0" err="1">
                <a:solidFill>
                  <a:srgbClr val="898989"/>
                </a:solidFill>
              </a:rPr>
              <a:t>Liebert</a:t>
            </a:r>
            <a:r>
              <a:rPr lang="en-US" dirty="0">
                <a:solidFill>
                  <a:srgbClr val="898989"/>
                </a:solidFill>
              </a:rPr>
              <a:t>, Inc.</a:t>
            </a:r>
          </a:p>
          <a:p>
            <a:pPr algn="ctr"/>
            <a:r>
              <a:rPr lang="en-US" dirty="0">
                <a:solidFill>
                  <a:srgbClr val="898989"/>
                </a:solidFill>
              </a:rPr>
              <a:t>DOI: 10.1089/thy.2009.0110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2000"/>
            <a:ext cx="91440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3124200" y="6150114"/>
            <a:ext cx="2819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rgbClr val="898989"/>
                </a:solidFill>
              </a:rPr>
              <a:t>THYROID</a:t>
            </a:r>
          </a:p>
          <a:p>
            <a:pPr algn="ctr"/>
            <a:r>
              <a:rPr lang="en-US" sz="1000" dirty="0">
                <a:solidFill>
                  <a:srgbClr val="898989"/>
                </a:solidFill>
              </a:rPr>
              <a:t>Volume 19, Number 11, 2009</a:t>
            </a:r>
          </a:p>
          <a:p>
            <a:pPr algn="ctr"/>
            <a:r>
              <a:rPr lang="en-US" sz="1000" dirty="0" smtClean="0">
                <a:solidFill>
                  <a:srgbClr val="898989"/>
                </a:solidFill>
              </a:rPr>
              <a:t>© </a:t>
            </a:r>
            <a:r>
              <a:rPr lang="en-US" sz="1000" dirty="0">
                <a:solidFill>
                  <a:srgbClr val="898989"/>
                </a:solidFill>
              </a:rPr>
              <a:t>Mary Ann </a:t>
            </a:r>
            <a:r>
              <a:rPr lang="en-US" sz="1000" dirty="0" err="1">
                <a:solidFill>
                  <a:srgbClr val="898989"/>
                </a:solidFill>
              </a:rPr>
              <a:t>Liebert</a:t>
            </a:r>
            <a:r>
              <a:rPr lang="en-US" sz="1000" dirty="0">
                <a:solidFill>
                  <a:srgbClr val="898989"/>
                </a:solidFill>
              </a:rPr>
              <a:t>, Inc.</a:t>
            </a:r>
          </a:p>
          <a:p>
            <a:pPr algn="ctr"/>
            <a:r>
              <a:rPr lang="en-US" sz="1000" dirty="0">
                <a:solidFill>
                  <a:srgbClr val="898989"/>
                </a:solidFill>
              </a:rPr>
              <a:t>DOI: </a:t>
            </a:r>
            <a:r>
              <a:rPr lang="en-US" sz="1000" dirty="0" smtClean="0">
                <a:solidFill>
                  <a:srgbClr val="898989"/>
                </a:solidFill>
              </a:rPr>
              <a:t>10.1089/thy.2009.0110</a:t>
            </a:r>
            <a:endParaRPr lang="en-US" sz="1000" dirty="0">
              <a:solidFill>
                <a:srgbClr val="898989"/>
              </a:solidFill>
            </a:endParaRPr>
          </a:p>
        </p:txBody>
      </p:sp>
      <p:sp>
        <p:nvSpPr>
          <p:cNvPr id="8" name="Down Arrow 7"/>
          <p:cNvSpPr/>
          <p:nvPr/>
        </p:nvSpPr>
        <p:spPr>
          <a:xfrm>
            <a:off x="8610600" y="1066800"/>
            <a:ext cx="3048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Explosion 1 8"/>
          <p:cNvSpPr/>
          <p:nvPr/>
        </p:nvSpPr>
        <p:spPr>
          <a:xfrm>
            <a:off x="2209800" y="3200400"/>
            <a:ext cx="457200" cy="4572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Left Arrow 11"/>
          <p:cNvSpPr/>
          <p:nvPr/>
        </p:nvSpPr>
        <p:spPr>
          <a:xfrm>
            <a:off x="2819400" y="4343400"/>
            <a:ext cx="762000" cy="1524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Left-Right Arrow 12"/>
          <p:cNvSpPr/>
          <p:nvPr/>
        </p:nvSpPr>
        <p:spPr>
          <a:xfrm>
            <a:off x="3048000" y="5410200"/>
            <a:ext cx="228600" cy="1524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0"/>
            <a:ext cx="65532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762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/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What activity of I should be used?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648200"/>
          </a:xfrm>
        </p:spPr>
        <p:txBody>
          <a:bodyPr>
            <a:normAutofit fontScale="40000" lnSpcReduction="20000"/>
          </a:bodyPr>
          <a:lstStyle/>
          <a:p>
            <a:r>
              <a:rPr lang="en-US" sz="4800" dirty="0" smtClean="0"/>
              <a:t>Activities </a:t>
            </a:r>
            <a:r>
              <a:rPr lang="en-US" sz="4800" dirty="0" smtClean="0">
                <a:solidFill>
                  <a:srgbClr val="FF0000"/>
                </a:solidFill>
              </a:rPr>
              <a:t>between </a:t>
            </a:r>
            <a:r>
              <a:rPr lang="en-US" sz="4800" dirty="0">
                <a:solidFill>
                  <a:srgbClr val="FF0000"/>
                </a:solidFill>
              </a:rPr>
              <a:t>30 and 100 </a:t>
            </a:r>
            <a:r>
              <a:rPr lang="en-US" sz="4800" dirty="0" err="1">
                <a:solidFill>
                  <a:srgbClr val="FF0000"/>
                </a:solidFill>
              </a:rPr>
              <a:t>mCi</a:t>
            </a:r>
            <a:r>
              <a:rPr lang="en-US" sz="4800" dirty="0">
                <a:solidFill>
                  <a:srgbClr val="FF0000"/>
                </a:solidFill>
              </a:rPr>
              <a:t> </a:t>
            </a:r>
            <a:r>
              <a:rPr lang="en-US" sz="4800" dirty="0"/>
              <a:t>of </a:t>
            </a:r>
            <a:r>
              <a:rPr lang="en-US" sz="4800" baseline="30000" dirty="0"/>
              <a:t>131</a:t>
            </a:r>
            <a:r>
              <a:rPr lang="en-US" sz="4800" dirty="0"/>
              <a:t>I generally show </a:t>
            </a:r>
            <a:r>
              <a:rPr lang="en-US" sz="4800" dirty="0">
                <a:solidFill>
                  <a:srgbClr val="FF0000"/>
                </a:solidFill>
              </a:rPr>
              <a:t>similar</a:t>
            </a:r>
            <a:r>
              <a:rPr lang="en-US" sz="4800" dirty="0"/>
              <a:t> rates </a:t>
            </a:r>
            <a:r>
              <a:rPr lang="en-US" sz="4800" dirty="0" smtClean="0"/>
              <a:t>of successful </a:t>
            </a:r>
            <a:r>
              <a:rPr lang="en-US" sz="4800" dirty="0"/>
              <a:t>remnant ablation </a:t>
            </a:r>
            <a:r>
              <a:rPr lang="en-US" sz="4800" dirty="0" smtClean="0"/>
              <a:t>and </a:t>
            </a:r>
            <a:r>
              <a:rPr lang="en-US" sz="4800" dirty="0"/>
              <a:t>recurrence </a:t>
            </a:r>
            <a:r>
              <a:rPr lang="en-US" sz="4800" dirty="0" smtClean="0"/>
              <a:t>rates.</a:t>
            </a:r>
          </a:p>
          <a:p>
            <a:pPr>
              <a:buNone/>
            </a:pPr>
            <a:endParaRPr lang="en-US" sz="4800" dirty="0"/>
          </a:p>
          <a:p>
            <a:r>
              <a:rPr lang="en-US" sz="4800" dirty="0"/>
              <a:t>The minimum activity (30–100 </a:t>
            </a:r>
            <a:r>
              <a:rPr lang="en-US" sz="4800" dirty="0" err="1"/>
              <a:t>mCi</a:t>
            </a:r>
            <a:r>
              <a:rPr lang="en-US" sz="4800" dirty="0"/>
              <a:t>) necessary to </a:t>
            </a:r>
            <a:r>
              <a:rPr lang="en-US" sz="4800" dirty="0" smtClean="0"/>
              <a:t>achieve successful </a:t>
            </a:r>
            <a:r>
              <a:rPr lang="en-US" sz="4800" dirty="0"/>
              <a:t>remnant ablation should be utilized, </a:t>
            </a:r>
            <a:r>
              <a:rPr lang="en-US" sz="4800" dirty="0" smtClean="0"/>
              <a:t>particularly for </a:t>
            </a:r>
            <a:r>
              <a:rPr lang="en-US" sz="4800" dirty="0"/>
              <a:t>low-risk patients. Recommendation rating: </a:t>
            </a:r>
            <a:r>
              <a:rPr lang="en-US" sz="4800" dirty="0" smtClean="0">
                <a:solidFill>
                  <a:srgbClr val="FF0000"/>
                </a:solidFill>
              </a:rPr>
              <a:t>B</a:t>
            </a:r>
          </a:p>
          <a:p>
            <a:endParaRPr lang="en-US" sz="4800" dirty="0" smtClean="0"/>
          </a:p>
          <a:p>
            <a:r>
              <a:rPr lang="en-US" sz="4800" dirty="0" smtClean="0"/>
              <a:t>If </a:t>
            </a:r>
            <a:r>
              <a:rPr lang="en-US" sz="4800" dirty="0">
                <a:solidFill>
                  <a:srgbClr val="FF0000"/>
                </a:solidFill>
              </a:rPr>
              <a:t>residual microscopic </a:t>
            </a:r>
            <a:r>
              <a:rPr lang="en-US" sz="4800" dirty="0"/>
              <a:t>disease is suspected or </a:t>
            </a:r>
            <a:r>
              <a:rPr lang="en-US" sz="4800" dirty="0" smtClean="0"/>
              <a:t>documented, or </a:t>
            </a:r>
            <a:r>
              <a:rPr lang="en-US" sz="4800" dirty="0"/>
              <a:t>if there is a more </a:t>
            </a:r>
            <a:r>
              <a:rPr lang="en-US" sz="4800" dirty="0">
                <a:solidFill>
                  <a:srgbClr val="FF0000"/>
                </a:solidFill>
              </a:rPr>
              <a:t>aggressive tumor histology </a:t>
            </a:r>
            <a:r>
              <a:rPr lang="en-US" sz="4800" dirty="0"/>
              <a:t>(e.g., </a:t>
            </a:r>
            <a:r>
              <a:rPr lang="en-US" sz="4800" dirty="0" smtClean="0"/>
              <a:t>tall cell</a:t>
            </a:r>
            <a:r>
              <a:rPr lang="en-US" sz="4800" dirty="0"/>
              <a:t>, insular, columnar cell carcinoma), then higher </a:t>
            </a:r>
            <a:r>
              <a:rPr lang="en-US" sz="4800" dirty="0" smtClean="0"/>
              <a:t>activities (</a:t>
            </a:r>
            <a:r>
              <a:rPr lang="en-US" sz="4800" dirty="0" smtClean="0">
                <a:solidFill>
                  <a:srgbClr val="FF0000"/>
                </a:solidFill>
              </a:rPr>
              <a:t>100–200 </a:t>
            </a:r>
            <a:r>
              <a:rPr lang="en-US" sz="4800" dirty="0" err="1"/>
              <a:t>mCi</a:t>
            </a:r>
            <a:r>
              <a:rPr lang="en-US" sz="4800" dirty="0"/>
              <a:t>) may be appropriate. </a:t>
            </a:r>
            <a:r>
              <a:rPr lang="en-US" sz="4800" dirty="0" smtClean="0"/>
              <a:t>Recommendation rating</a:t>
            </a:r>
            <a:r>
              <a:rPr lang="en-US" sz="4800" dirty="0"/>
              <a:t>: </a:t>
            </a:r>
            <a:r>
              <a:rPr lang="en-US" sz="4800" dirty="0" smtClean="0">
                <a:solidFill>
                  <a:srgbClr val="FF0000"/>
                </a:solidFill>
              </a:rPr>
              <a:t>C</a:t>
            </a:r>
          </a:p>
          <a:p>
            <a:endParaRPr lang="en-US" sz="4800" dirty="0"/>
          </a:p>
          <a:p>
            <a:r>
              <a:rPr lang="en-US" sz="4800" dirty="0"/>
              <a:t>A </a:t>
            </a:r>
            <a:r>
              <a:rPr lang="en-US" sz="4800" dirty="0" smtClean="0">
                <a:solidFill>
                  <a:srgbClr val="FF0000"/>
                </a:solidFill>
              </a:rPr>
              <a:t>post therapy </a:t>
            </a:r>
            <a:r>
              <a:rPr lang="en-US" sz="4800" dirty="0">
                <a:solidFill>
                  <a:srgbClr val="FF0000"/>
                </a:solidFill>
              </a:rPr>
              <a:t>scan is recommended </a:t>
            </a:r>
            <a:r>
              <a:rPr lang="en-US" sz="4800" dirty="0"/>
              <a:t>following RAI </a:t>
            </a:r>
            <a:r>
              <a:rPr lang="en-US" sz="4800" dirty="0" smtClean="0"/>
              <a:t>remnant ablation</a:t>
            </a:r>
            <a:r>
              <a:rPr lang="en-US" sz="4800" dirty="0"/>
              <a:t>. This is typically done 2–10 days after </a:t>
            </a:r>
            <a:r>
              <a:rPr lang="en-US" sz="4800" dirty="0" smtClean="0"/>
              <a:t>the therapeutic </a:t>
            </a:r>
            <a:r>
              <a:rPr lang="en-US" sz="4800" dirty="0"/>
              <a:t>dose is administered, although published </a:t>
            </a:r>
            <a:r>
              <a:rPr lang="en-US" sz="4800" dirty="0" smtClean="0"/>
              <a:t>data supporting </a:t>
            </a:r>
            <a:r>
              <a:rPr lang="en-US" sz="4800" dirty="0"/>
              <a:t>this time interval are lacking. </a:t>
            </a:r>
            <a:r>
              <a:rPr lang="en-US" sz="4800" dirty="0" smtClean="0"/>
              <a:t>Recommendation rating</a:t>
            </a:r>
            <a:r>
              <a:rPr lang="en-US" sz="4800" dirty="0"/>
              <a:t>: </a:t>
            </a:r>
            <a:r>
              <a:rPr lang="en-US" sz="4800" dirty="0" smtClean="0">
                <a:solidFill>
                  <a:srgbClr val="FF0000"/>
                </a:solidFill>
              </a:rPr>
              <a:t>B</a:t>
            </a:r>
          </a:p>
          <a:p>
            <a:endParaRPr lang="en-US" sz="4800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124200" y="6150114"/>
            <a:ext cx="2819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rgbClr val="898989"/>
                </a:solidFill>
              </a:rPr>
              <a:t>THYROID</a:t>
            </a:r>
          </a:p>
          <a:p>
            <a:pPr algn="ctr"/>
            <a:r>
              <a:rPr lang="en-US" sz="1000" dirty="0">
                <a:solidFill>
                  <a:srgbClr val="898989"/>
                </a:solidFill>
              </a:rPr>
              <a:t>Volume 19, Number 11, 2009</a:t>
            </a:r>
          </a:p>
          <a:p>
            <a:pPr algn="ctr"/>
            <a:r>
              <a:rPr lang="en-US" sz="1000" dirty="0" smtClean="0">
                <a:solidFill>
                  <a:srgbClr val="898989"/>
                </a:solidFill>
              </a:rPr>
              <a:t>© </a:t>
            </a:r>
            <a:r>
              <a:rPr lang="en-US" sz="1000" dirty="0">
                <a:solidFill>
                  <a:srgbClr val="898989"/>
                </a:solidFill>
              </a:rPr>
              <a:t>Mary Ann </a:t>
            </a:r>
            <a:r>
              <a:rPr lang="en-US" sz="1000" dirty="0" err="1">
                <a:solidFill>
                  <a:srgbClr val="898989"/>
                </a:solidFill>
              </a:rPr>
              <a:t>Liebert</a:t>
            </a:r>
            <a:r>
              <a:rPr lang="en-US" sz="1000" dirty="0">
                <a:solidFill>
                  <a:srgbClr val="898989"/>
                </a:solidFill>
              </a:rPr>
              <a:t>, Inc.</a:t>
            </a:r>
          </a:p>
          <a:p>
            <a:pPr algn="ctr"/>
            <a:r>
              <a:rPr lang="en-US" sz="1000" dirty="0">
                <a:solidFill>
                  <a:srgbClr val="898989"/>
                </a:solidFill>
              </a:rPr>
              <a:t>DOI: </a:t>
            </a:r>
            <a:r>
              <a:rPr lang="en-US" sz="1000" dirty="0" smtClean="0">
                <a:solidFill>
                  <a:srgbClr val="898989"/>
                </a:solidFill>
              </a:rPr>
              <a:t>10.1089/thy.2009.0110</a:t>
            </a:r>
            <a:endParaRPr lang="en-US" sz="1000" dirty="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685800"/>
            <a:ext cx="8229600" cy="560832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TSH suppression to below 0.1mU/L </a:t>
            </a:r>
            <a:r>
              <a:rPr lang="en-US" dirty="0" smtClean="0"/>
              <a:t>may improve outcomes in </a:t>
            </a:r>
            <a:r>
              <a:rPr lang="en-US" dirty="0" smtClean="0">
                <a:solidFill>
                  <a:srgbClr val="FF0000"/>
                </a:solidFill>
              </a:rPr>
              <a:t>high-risk </a:t>
            </a:r>
            <a:r>
              <a:rPr lang="en-US" dirty="0" smtClean="0"/>
              <a:t>thyroid cancer patients , though no such evidence of benefit has been documented in low-risk patients.</a:t>
            </a:r>
          </a:p>
          <a:p>
            <a:endParaRPr lang="en-US" dirty="0" smtClean="0"/>
          </a:p>
          <a:p>
            <a:r>
              <a:rPr lang="en-US" dirty="0" smtClean="0"/>
              <a:t>Suppression of TSH was not beneficial in patients with stage I disease.</a:t>
            </a:r>
          </a:p>
          <a:p>
            <a:endParaRPr lang="en-US" dirty="0" smtClean="0"/>
          </a:p>
          <a:p>
            <a:r>
              <a:rPr lang="en-US" dirty="0" smtClean="0"/>
              <a:t>Initial </a:t>
            </a:r>
            <a:r>
              <a:rPr lang="en-US" dirty="0" smtClean="0">
                <a:solidFill>
                  <a:srgbClr val="FF0000"/>
                </a:solidFill>
              </a:rPr>
              <a:t>TSH</a:t>
            </a:r>
            <a:r>
              <a:rPr lang="en-US" dirty="0" smtClean="0"/>
              <a:t> suppression to </a:t>
            </a:r>
            <a:r>
              <a:rPr lang="en-US" dirty="0" smtClean="0">
                <a:solidFill>
                  <a:srgbClr val="FF0000"/>
                </a:solidFill>
              </a:rPr>
              <a:t>below 0.1mU/L is </a:t>
            </a:r>
            <a:r>
              <a:rPr lang="en-US" dirty="0" smtClean="0"/>
              <a:t>recommended for </a:t>
            </a:r>
            <a:r>
              <a:rPr lang="en-US" dirty="0" smtClean="0">
                <a:solidFill>
                  <a:srgbClr val="FF0000"/>
                </a:solidFill>
              </a:rPr>
              <a:t>high-</a:t>
            </a:r>
            <a:r>
              <a:rPr lang="en-US" dirty="0" smtClean="0"/>
              <a:t>risk and </a:t>
            </a:r>
            <a:r>
              <a:rPr lang="en-US" dirty="0" smtClean="0">
                <a:solidFill>
                  <a:srgbClr val="FF0000"/>
                </a:solidFill>
              </a:rPr>
              <a:t>intermediate</a:t>
            </a:r>
            <a:r>
              <a:rPr lang="en-US" dirty="0" smtClean="0"/>
              <a:t>-risk thyroid cancer patients, while maintenance of the TSH at or slightly below the lower limit of normal (</a:t>
            </a:r>
            <a:r>
              <a:rPr lang="en-US" dirty="0" smtClean="0">
                <a:solidFill>
                  <a:srgbClr val="FF0000"/>
                </a:solidFill>
              </a:rPr>
              <a:t>0.1–0.5mU</a:t>
            </a:r>
            <a:r>
              <a:rPr lang="en-US" dirty="0" smtClean="0"/>
              <a:t>/L) is appropriate </a:t>
            </a:r>
            <a:r>
              <a:rPr lang="en-US" dirty="0" smtClean="0">
                <a:solidFill>
                  <a:srgbClr val="FF0000"/>
                </a:solidFill>
              </a:rPr>
              <a:t>for low-risk </a:t>
            </a:r>
            <a:r>
              <a:rPr lang="en-US" dirty="0" smtClean="0"/>
              <a:t>patients. </a:t>
            </a:r>
          </a:p>
          <a:p>
            <a:r>
              <a:rPr lang="en-US" dirty="0" smtClean="0"/>
              <a:t>Similar recommendations apply to low-risk patients who have not undergone remnant ablation, i.e., serum TSH 0.1–0.5mU/L. Recommendation rating: </a:t>
            </a:r>
            <a:r>
              <a:rPr lang="en-US" sz="6300" dirty="0" smtClean="0">
                <a:solidFill>
                  <a:srgbClr val="FF0000"/>
                </a:solidFill>
              </a:rPr>
              <a:t>B</a:t>
            </a:r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81400" y="5886960"/>
            <a:ext cx="237340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rgbClr val="898989"/>
                </a:solidFill>
              </a:rPr>
              <a:t>THYROID</a:t>
            </a:r>
          </a:p>
          <a:p>
            <a:pPr algn="ctr"/>
            <a:r>
              <a:rPr lang="en-US" sz="1400" dirty="0">
                <a:solidFill>
                  <a:srgbClr val="898989"/>
                </a:solidFill>
              </a:rPr>
              <a:t>Volume 19, Number 11, 2009</a:t>
            </a:r>
          </a:p>
          <a:p>
            <a:pPr algn="ctr"/>
            <a:r>
              <a:rPr lang="en-US" sz="1400" dirty="0">
                <a:solidFill>
                  <a:srgbClr val="898989"/>
                </a:solidFill>
              </a:rPr>
              <a:t>© Mary Ann </a:t>
            </a:r>
            <a:r>
              <a:rPr lang="en-US" sz="1400" dirty="0" err="1">
                <a:solidFill>
                  <a:srgbClr val="898989"/>
                </a:solidFill>
              </a:rPr>
              <a:t>Liebert</a:t>
            </a:r>
            <a:r>
              <a:rPr lang="en-US" sz="1400" dirty="0">
                <a:solidFill>
                  <a:srgbClr val="898989"/>
                </a:solidFill>
              </a:rPr>
              <a:t>, Inc.</a:t>
            </a:r>
          </a:p>
          <a:p>
            <a:pPr algn="ctr"/>
            <a:r>
              <a:rPr lang="en-US" sz="1400" dirty="0">
                <a:solidFill>
                  <a:srgbClr val="898989"/>
                </a:solidFill>
              </a:rPr>
              <a:t>DOI: 10.1089/thy.2009.0110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  Agenda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1-Introduction</a:t>
            </a:r>
          </a:p>
          <a:p>
            <a:r>
              <a:rPr lang="en-US" dirty="0" smtClean="0"/>
              <a:t>2-Is radioactive iodine therapy prevent recurrence?</a:t>
            </a:r>
          </a:p>
          <a:p>
            <a:r>
              <a:rPr lang="en-US" dirty="0" smtClean="0"/>
              <a:t>3-Is radioactive iodine therapy improve survival in these group?</a:t>
            </a:r>
          </a:p>
          <a:p>
            <a:r>
              <a:rPr lang="en-US" dirty="0" smtClean="0"/>
              <a:t>4-when to use radioiodine and how to select the dose?</a:t>
            </a:r>
          </a:p>
          <a:p>
            <a:r>
              <a:rPr lang="en-US" dirty="0" smtClean="0"/>
              <a:t>5-Rapid ATA recommendations review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6-Conclusion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09236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>
                <a:solidFill>
                  <a:srgbClr val="FF0000"/>
                </a:solidFill>
              </a:rPr>
              <a:t>An </a:t>
            </a:r>
            <a:r>
              <a:rPr lang="en-US" sz="2400" dirty="0">
                <a:solidFill>
                  <a:srgbClr val="7030A0"/>
                </a:solidFill>
              </a:rPr>
              <a:t>undetectable serum </a:t>
            </a:r>
            <a:r>
              <a:rPr lang="en-US" sz="2400" dirty="0" err="1">
                <a:solidFill>
                  <a:srgbClr val="7030A0"/>
                </a:solidFill>
              </a:rPr>
              <a:t>Tg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especially  </a:t>
            </a:r>
            <a:r>
              <a:rPr lang="en-US" sz="2400" dirty="0">
                <a:solidFill>
                  <a:srgbClr val="FF0000"/>
                </a:solidFill>
              </a:rPr>
              <a:t>and </a:t>
            </a:r>
            <a:r>
              <a:rPr lang="en-US" sz="2400" dirty="0">
                <a:solidFill>
                  <a:srgbClr val="7030A0"/>
                </a:solidFill>
              </a:rPr>
              <a:t>negative neck US </a:t>
            </a:r>
            <a:r>
              <a:rPr lang="en-US" sz="2400" dirty="0">
                <a:solidFill>
                  <a:srgbClr val="FF0000"/>
                </a:solidFill>
              </a:rPr>
              <a:t>6–12 months </a:t>
            </a:r>
            <a:r>
              <a:rPr lang="en-US" sz="2400" dirty="0"/>
              <a:t>after surgery should enable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/>
              <a:t>many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>
                <a:solidFill>
                  <a:srgbClr val="7030A0"/>
                </a:solidFill>
              </a:rPr>
              <a:t>LR and IR </a:t>
            </a:r>
            <a:r>
              <a:rPr lang="en-US" sz="2400" dirty="0"/>
              <a:t>patients to be categorized as being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>
                <a:solidFill>
                  <a:srgbClr val="7030A0"/>
                </a:solidFill>
              </a:rPr>
              <a:t>“free of disease”,</a:t>
            </a:r>
            <a:r>
              <a:rPr lang="en-US" sz="2400" dirty="0"/>
              <a:t> despite </a:t>
            </a:r>
            <a:r>
              <a:rPr lang="en-US" sz="2400" dirty="0">
                <a:solidFill>
                  <a:srgbClr val="FF0000"/>
                </a:solidFill>
              </a:rPr>
              <a:t>not having undergone RRA</a:t>
            </a:r>
            <a:r>
              <a:rPr lang="en-US" sz="2400" dirty="0" smtClean="0">
                <a:solidFill>
                  <a:srgbClr val="FF0000"/>
                </a:solidFill>
              </a:rPr>
              <a:t>.</a:t>
            </a:r>
          </a:p>
          <a:p>
            <a:r>
              <a:rPr lang="en-US" sz="2400" dirty="0" smtClean="0"/>
              <a:t> </a:t>
            </a:r>
            <a:r>
              <a:rPr lang="en-US" sz="2400" dirty="0"/>
              <a:t>RAI is associated with </a:t>
            </a:r>
            <a:r>
              <a:rPr lang="en-US" sz="2400" dirty="0">
                <a:solidFill>
                  <a:srgbClr val="3366FF"/>
                </a:solidFill>
              </a:rPr>
              <a:t>improved OS </a:t>
            </a:r>
            <a:r>
              <a:rPr lang="en-US" sz="2400" dirty="0"/>
              <a:t>in </a:t>
            </a:r>
            <a:r>
              <a:rPr lang="en-US" sz="2400" dirty="0">
                <a:solidFill>
                  <a:srgbClr val="3366FF"/>
                </a:solidFill>
              </a:rPr>
              <a:t>intermediate-risk </a:t>
            </a:r>
            <a:r>
              <a:rPr lang="en-US" sz="2400" dirty="0"/>
              <a:t>patients with papillary thyroid cancer.</a:t>
            </a:r>
          </a:p>
          <a:p>
            <a:endParaRPr lang="en-US" sz="2400" dirty="0" smtClean="0">
              <a:solidFill>
                <a:srgbClr val="FF0000"/>
              </a:solidFill>
            </a:endParaRPr>
          </a:p>
          <a:p>
            <a:endParaRPr lang="en-US" sz="2400" dirty="0">
              <a:solidFill>
                <a:srgbClr val="FF0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43527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96112"/>
          </a:xfrm>
        </p:spPr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4958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For microscopic multifocal papillary cancer, when all foci are &lt;1 cm ,RAI is of </a:t>
            </a:r>
            <a:r>
              <a:rPr lang="en-US" dirty="0" smtClean="0">
                <a:solidFill>
                  <a:srgbClr val="FF0000"/>
                </a:solidFill>
              </a:rPr>
              <a:t>no</a:t>
            </a:r>
            <a:r>
              <a:rPr lang="en-US" dirty="0" smtClean="0"/>
              <a:t> benefit in preventing Recurrence .</a:t>
            </a:r>
          </a:p>
          <a:p>
            <a:r>
              <a:rPr lang="en-US" dirty="0" smtClean="0"/>
              <a:t>RAI ablation may not be required for all patients with poor histological diagnosis .</a:t>
            </a:r>
          </a:p>
          <a:p>
            <a:r>
              <a:rPr lang="en-US" sz="2800" dirty="0" smtClean="0"/>
              <a:t>Neck </a:t>
            </a:r>
            <a:r>
              <a:rPr lang="en-US" sz="2800" dirty="0"/>
              <a:t>US has shown excellent NPV and accuracy </a:t>
            </a:r>
            <a:r>
              <a:rPr lang="en-US" sz="2800" dirty="0" smtClean="0"/>
              <a:t>in detecting the nodes.</a:t>
            </a:r>
          </a:p>
          <a:p>
            <a:r>
              <a:rPr lang="en-US" sz="2800" dirty="0"/>
              <a:t> No benefit from RAT has been shown for LR patients in prevention of </a:t>
            </a:r>
            <a:r>
              <a:rPr lang="en-US" sz="2800" dirty="0" smtClean="0"/>
              <a:t>DR.</a:t>
            </a:r>
          </a:p>
          <a:p>
            <a:r>
              <a:rPr lang="en-US" sz="2800" dirty="0" smtClean="0"/>
              <a:t>In </a:t>
            </a:r>
            <a:r>
              <a:rPr lang="en-US" sz="2800" dirty="0"/>
              <a:t>IR patients, or in the presence of risk modifiers such as </a:t>
            </a:r>
            <a:r>
              <a:rPr lang="en-US" sz="2800" dirty="0" err="1"/>
              <a:t>multifocality</a:t>
            </a:r>
            <a:r>
              <a:rPr lang="en-US" sz="2800" dirty="0"/>
              <a:t> or an adverse genetic profile, the benefit of RRA in DR prevention remains controversial.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20603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>
                <a:solidFill>
                  <a:srgbClr val="FF0000"/>
                </a:solidFill>
              </a:rPr>
              <a:t>No advantage of RRA  in </a:t>
            </a:r>
            <a:r>
              <a:rPr lang="en-US" sz="2800" dirty="0">
                <a:solidFill>
                  <a:srgbClr val="002060"/>
                </a:solidFill>
              </a:rPr>
              <a:t>LR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>
                <a:solidFill>
                  <a:srgbClr val="000000"/>
                </a:solidFill>
              </a:rPr>
              <a:t>patients</a:t>
            </a:r>
            <a:r>
              <a:rPr lang="en-US" sz="2800" dirty="0" smtClean="0">
                <a:solidFill>
                  <a:srgbClr val="FF0000"/>
                </a:solidFill>
              </a:rPr>
              <a:t>, </a:t>
            </a:r>
            <a:r>
              <a:rPr lang="en-US" sz="2800" dirty="0">
                <a:solidFill>
                  <a:srgbClr val="FF0000"/>
                </a:solidFill>
              </a:rPr>
              <a:t>but</a:t>
            </a:r>
          </a:p>
          <a:p>
            <a:pPr>
              <a:buNone/>
            </a:pPr>
            <a:r>
              <a:rPr lang="en-US" sz="2800" dirty="0">
                <a:solidFill>
                  <a:srgbClr val="FF0000"/>
                </a:solidFill>
              </a:rPr>
              <a:t>   </a:t>
            </a:r>
            <a:r>
              <a:rPr lang="en-US" sz="2800" dirty="0"/>
              <a:t>unable to provide conclusive data for or against RRA DR prevention in </a:t>
            </a:r>
            <a:r>
              <a:rPr lang="en-US" sz="2800" dirty="0">
                <a:solidFill>
                  <a:srgbClr val="002060"/>
                </a:solidFill>
              </a:rPr>
              <a:t>IR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>
                <a:solidFill>
                  <a:srgbClr val="000000"/>
                </a:solidFill>
              </a:rPr>
              <a:t>patients.</a:t>
            </a:r>
          </a:p>
          <a:p>
            <a:r>
              <a:rPr lang="en-US" dirty="0" smtClean="0"/>
              <a:t>For </a:t>
            </a:r>
            <a:r>
              <a:rPr lang="en-US" dirty="0">
                <a:solidFill>
                  <a:srgbClr val="00B0F0"/>
                </a:solidFill>
              </a:rPr>
              <a:t>IR</a:t>
            </a:r>
            <a:r>
              <a:rPr lang="en-US" dirty="0"/>
              <a:t> patients</a:t>
            </a:r>
            <a:r>
              <a:rPr lang="en-US" dirty="0">
                <a:solidFill>
                  <a:srgbClr val="00B0F0"/>
                </a:solidFill>
              </a:rPr>
              <a:t>, no defined recommendation </a:t>
            </a:r>
            <a:r>
              <a:rPr lang="en-US" dirty="0"/>
              <a:t>for or against RRA is </a:t>
            </a:r>
            <a:r>
              <a:rPr lang="en-US" dirty="0" smtClean="0"/>
              <a:t>made.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2788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3-Therapy for known residual or metastatic disease </a:t>
            </a:r>
            <a:r>
              <a:rPr lang="en-US" dirty="0" smtClean="0"/>
              <a:t>has the objective of decreasing the:</a:t>
            </a:r>
          </a:p>
          <a:p>
            <a:r>
              <a:rPr lang="en-US" dirty="0" smtClean="0"/>
              <a:t>Risk of </a:t>
            </a:r>
            <a:r>
              <a:rPr lang="en-US" dirty="0" err="1" smtClean="0">
                <a:solidFill>
                  <a:srgbClr val="00B050"/>
                </a:solidFill>
              </a:rPr>
              <a:t>DR</a:t>
            </a:r>
            <a:r>
              <a:rPr lang="en-US" dirty="0" err="1" smtClean="0"/>
              <a:t>and</a:t>
            </a:r>
            <a:r>
              <a:rPr lang="en-US" dirty="0" smtClean="0"/>
              <a:t> of </a:t>
            </a:r>
            <a:r>
              <a:rPr lang="en-US" dirty="0" smtClean="0">
                <a:solidFill>
                  <a:srgbClr val="00B050"/>
                </a:solidFill>
              </a:rPr>
              <a:t>DSM. </a:t>
            </a:r>
          </a:p>
          <a:p>
            <a:r>
              <a:rPr lang="en-US" dirty="0" smtClean="0"/>
              <a:t> Would be used in patients with known macroscopic tumor invasion, incomplete tumor resection, thyroid metastases, and </a:t>
            </a:r>
            <a:r>
              <a:rPr lang="en-US" dirty="0" err="1" smtClean="0"/>
              <a:t>thyroglobulin</a:t>
            </a:r>
            <a:r>
              <a:rPr lang="en-US" dirty="0" smtClean="0"/>
              <a:t> levels out of proportion to what is seen on postoperative pretreatment imaging.</a:t>
            </a:r>
          </a:p>
          <a:p>
            <a:endParaRPr lang="en-US" dirty="0" smtClean="0"/>
          </a:p>
          <a:p>
            <a:pPr>
              <a:buNone/>
            </a:pPr>
            <a:r>
              <a:rPr lang="en-US" sz="1800" dirty="0" smtClean="0"/>
              <a:t>     Endocrinol </a:t>
            </a:r>
            <a:r>
              <a:rPr lang="en-US" sz="1800" dirty="0" err="1" smtClean="0"/>
              <a:t>Metab</a:t>
            </a:r>
            <a:r>
              <a:rPr lang="en-US" sz="1800" dirty="0" smtClean="0"/>
              <a:t> </a:t>
            </a:r>
            <a:r>
              <a:rPr lang="en-US" sz="1800" dirty="0" err="1" smtClean="0"/>
              <a:t>Clin</a:t>
            </a:r>
            <a:r>
              <a:rPr lang="en-US" sz="1800" dirty="0" smtClean="0"/>
              <a:t> N Am 43 (2014) 385–400</a:t>
            </a:r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IMG_0599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396" r="-6396"/>
          <a:stretch>
            <a:fillRect/>
          </a:stretch>
        </p:blipFill>
        <p:spPr>
          <a:xfrm>
            <a:off x="-457200" y="762000"/>
            <a:ext cx="10058400" cy="5562600"/>
          </a:xfrm>
        </p:spPr>
      </p:pic>
    </p:spTree>
    <p:extLst>
      <p:ext uri="{BB962C8B-B14F-4D97-AF65-F5344CB8AC3E}">
        <p14:creationId xmlns:p14="http://schemas.microsoft.com/office/powerpoint/2010/main" val="14238551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96112"/>
          </a:xfrm>
        </p:spPr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495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For microscopic multifocal papillary cancer, when all foci are &lt;1 cm,         RAI is of </a:t>
            </a:r>
            <a:r>
              <a:rPr lang="en-US" dirty="0" smtClean="0">
                <a:solidFill>
                  <a:srgbClr val="FF0000"/>
                </a:solidFill>
              </a:rPr>
              <a:t>no</a:t>
            </a:r>
            <a:r>
              <a:rPr lang="en-US" dirty="0" smtClean="0"/>
              <a:t> benefit in preventing Recurrence .</a:t>
            </a:r>
          </a:p>
          <a:p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Non </a:t>
            </a:r>
            <a:r>
              <a:rPr lang="en-US" dirty="0" smtClean="0"/>
              <a:t>papillary </a:t>
            </a:r>
            <a:r>
              <a:rPr lang="en-US" dirty="0" err="1" smtClean="0"/>
              <a:t>histologies</a:t>
            </a:r>
            <a:r>
              <a:rPr lang="en-US" dirty="0" smtClean="0"/>
              <a:t> (such as follicular thyroid cancer and </a:t>
            </a:r>
            <a:r>
              <a:rPr lang="en-US" dirty="0" err="1" smtClean="0"/>
              <a:t>Hurthle</a:t>
            </a:r>
            <a:r>
              <a:rPr lang="en-US" dirty="0" smtClean="0"/>
              <a:t> cell cancer) </a:t>
            </a:r>
            <a:r>
              <a:rPr lang="en-US" dirty="0" smtClean="0">
                <a:solidFill>
                  <a:srgbClr val="FF0000"/>
                </a:solidFill>
              </a:rPr>
              <a:t>:::higher</a:t>
            </a:r>
            <a:r>
              <a:rPr lang="en-US" dirty="0" smtClean="0"/>
              <a:t> risk tumors.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Expert opinion</a:t>
            </a:r>
            <a:r>
              <a:rPr lang="en-US" dirty="0" smtClean="0"/>
              <a:t>  </a:t>
            </a:r>
            <a:r>
              <a:rPr lang="en-US" dirty="0" smtClean="0">
                <a:solidFill>
                  <a:srgbClr val="FF0000"/>
                </a:solidFill>
              </a:rPr>
              <a:t>       </a:t>
            </a:r>
            <a:r>
              <a:rPr lang="en-US" dirty="0" smtClean="0"/>
              <a:t>the use of RAI in almost all of these cases.</a:t>
            </a:r>
          </a:p>
          <a:p>
            <a:r>
              <a:rPr lang="en-US" dirty="0" smtClean="0"/>
              <a:t> Minimally invasive follicular cancer  (ONLY capsular invasion)               surgical resection alone.. </a:t>
            </a:r>
            <a:endParaRPr lang="fa-IR" dirty="0" smtClean="0"/>
          </a:p>
          <a:p>
            <a:r>
              <a:rPr lang="en-US" dirty="0" smtClean="0"/>
              <a:t> RAI ablation may not be required for all patients with this histological diagnosis .</a:t>
            </a:r>
            <a:endParaRPr lang="ar-IQ" dirty="0" smtClean="0"/>
          </a:p>
          <a:p>
            <a:pPr>
              <a:buNone/>
            </a:pPr>
            <a:endParaRPr lang="en-US" dirty="0" smtClean="0"/>
          </a:p>
        </p:txBody>
      </p:sp>
      <p:sp>
        <p:nvSpPr>
          <p:cNvPr id="4" name="Right Arrow 3"/>
          <p:cNvSpPr/>
          <p:nvPr/>
        </p:nvSpPr>
        <p:spPr>
          <a:xfrm>
            <a:off x="2895600" y="2133600"/>
            <a:ext cx="6096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3124200" y="3733800"/>
            <a:ext cx="609600" cy="76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 flipV="1">
            <a:off x="2286000" y="4800600"/>
            <a:ext cx="9144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124200" y="6150114"/>
            <a:ext cx="2819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rgbClr val="898989"/>
                </a:solidFill>
              </a:rPr>
              <a:t>THYROID</a:t>
            </a:r>
          </a:p>
          <a:p>
            <a:pPr algn="ctr"/>
            <a:r>
              <a:rPr lang="en-US" sz="1000" dirty="0">
                <a:solidFill>
                  <a:srgbClr val="898989"/>
                </a:solidFill>
              </a:rPr>
              <a:t>Volume 19, Number 11, 2009</a:t>
            </a:r>
          </a:p>
          <a:p>
            <a:pPr algn="ctr"/>
            <a:r>
              <a:rPr lang="en-US" sz="1000" dirty="0" smtClean="0">
                <a:solidFill>
                  <a:srgbClr val="898989"/>
                </a:solidFill>
              </a:rPr>
              <a:t>© </a:t>
            </a:r>
            <a:r>
              <a:rPr lang="en-US" sz="1000" dirty="0">
                <a:solidFill>
                  <a:srgbClr val="898989"/>
                </a:solidFill>
              </a:rPr>
              <a:t>Mary Ann Liebert, Inc.</a:t>
            </a:r>
          </a:p>
          <a:p>
            <a:pPr algn="ctr"/>
            <a:r>
              <a:rPr lang="en-US" sz="1000" dirty="0">
                <a:solidFill>
                  <a:srgbClr val="898989"/>
                </a:solidFill>
              </a:rPr>
              <a:t>DOI: </a:t>
            </a:r>
            <a:r>
              <a:rPr lang="en-US" sz="1000" dirty="0" smtClean="0">
                <a:solidFill>
                  <a:srgbClr val="898989"/>
                </a:solidFill>
              </a:rPr>
              <a:t>10.1089/thy.2009.0110</a:t>
            </a:r>
            <a:endParaRPr lang="en-US" sz="1000" dirty="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600" dirty="0" smtClean="0">
                <a:solidFill>
                  <a:srgbClr val="FF0000"/>
                </a:solidFill>
              </a:rPr>
              <a:t>AND……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There have been  continuing controversies surrounding radioiodine use in DTC patients , now we are going to discuss some of them.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27910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  Agenda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1-Introduction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2-Is radioiodine therapy prevent recurrence?</a:t>
            </a:r>
          </a:p>
          <a:p>
            <a:r>
              <a:rPr lang="en-US" dirty="0" smtClean="0"/>
              <a:t>3-Is radioiodine therapy improve survival in these group?</a:t>
            </a:r>
          </a:p>
          <a:p>
            <a:r>
              <a:rPr lang="en-US" dirty="0" smtClean="0"/>
              <a:t>4-when to use radioiodine and how to select the dose?</a:t>
            </a:r>
          </a:p>
          <a:p>
            <a:r>
              <a:rPr lang="en-US" dirty="0" smtClean="0"/>
              <a:t>5-Rapid ATA recommendations review</a:t>
            </a:r>
          </a:p>
          <a:p>
            <a:r>
              <a:rPr lang="en-US" dirty="0" smtClean="0"/>
              <a:t>6-Conclusion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40410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 l="26667"/>
          <a:stretch>
            <a:fillRect/>
          </a:stretch>
        </p:blipFill>
        <p:spPr bwMode="auto">
          <a:xfrm>
            <a:off x="1280002" y="1295400"/>
            <a:ext cx="7863998" cy="4333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r="87500"/>
          <a:stretch>
            <a:fillRect/>
          </a:stretch>
        </p:blipFill>
        <p:spPr bwMode="auto">
          <a:xfrm>
            <a:off x="0" y="1295400"/>
            <a:ext cx="1333013" cy="4343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16052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Design</a:t>
            </a:r>
            <a:r>
              <a:rPr lang="en-US" dirty="0" smtClean="0"/>
              <a:t>: Systematic Review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Main Aim</a:t>
            </a:r>
            <a:r>
              <a:rPr lang="en-US" dirty="0" smtClean="0"/>
              <a:t>: To </a:t>
            </a:r>
            <a:r>
              <a:rPr lang="en-US" dirty="0"/>
              <a:t>examine the evidence of </a:t>
            </a:r>
            <a:r>
              <a:rPr lang="en-US" dirty="0" smtClean="0"/>
              <a:t>RRA benefit in staging</a:t>
            </a:r>
            <a:r>
              <a:rPr lang="en-US" dirty="0"/>
              <a:t>, follow up (F/U), and DR prevention in </a:t>
            </a:r>
            <a:r>
              <a:rPr lang="en-US" dirty="0" smtClean="0"/>
              <a:t>LR and IR DTC patients.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Method</a:t>
            </a:r>
            <a:r>
              <a:rPr lang="en-US" dirty="0" smtClean="0"/>
              <a:t>: Pub med search from 2008/01/01 until 2014/03/01,  26 Original Article</a:t>
            </a:r>
          </a:p>
          <a:p>
            <a:pPr>
              <a:buNone/>
            </a:pPr>
            <a:r>
              <a:rPr lang="en-US" dirty="0" smtClean="0"/>
              <a:t> 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3657600" cy="349250"/>
          </a:xfrm>
        </p:spPr>
        <p:txBody>
          <a:bodyPr/>
          <a:lstStyle/>
          <a:p>
            <a:r>
              <a:rPr lang="en-US" dirty="0"/>
              <a:t>J </a:t>
            </a:r>
            <a:r>
              <a:rPr lang="en-US" dirty="0" err="1"/>
              <a:t>Clin</a:t>
            </a:r>
            <a:r>
              <a:rPr lang="en-US" dirty="0"/>
              <a:t> Endocrinol </a:t>
            </a:r>
            <a:r>
              <a:rPr lang="en-US" dirty="0" smtClean="0"/>
              <a:t>Metab2015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Inclusion criteria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1-DTC </a:t>
            </a:r>
            <a:r>
              <a:rPr lang="en-US" dirty="0"/>
              <a:t>(either follicular or papillary</a:t>
            </a:r>
            <a:r>
              <a:rPr lang="en-US" dirty="0" smtClean="0"/>
              <a:t>)</a:t>
            </a:r>
          </a:p>
          <a:p>
            <a:pPr>
              <a:buNone/>
            </a:pPr>
            <a:r>
              <a:rPr lang="en-US" dirty="0" smtClean="0"/>
              <a:t>2-LR </a:t>
            </a:r>
            <a:r>
              <a:rPr lang="en-US" dirty="0"/>
              <a:t>and IR </a:t>
            </a:r>
            <a:r>
              <a:rPr lang="en-US" dirty="0" smtClean="0"/>
              <a:t>patients</a:t>
            </a:r>
          </a:p>
          <a:p>
            <a:pPr>
              <a:buNone/>
            </a:pPr>
            <a:r>
              <a:rPr lang="en-US" dirty="0" smtClean="0"/>
              <a:t>3-Non RRA treated </a:t>
            </a:r>
            <a:r>
              <a:rPr lang="en-US" dirty="0"/>
              <a:t>patients </a:t>
            </a:r>
            <a:r>
              <a:rPr lang="en-US" dirty="0" smtClean="0"/>
              <a:t>or RRA vs. non-RRA treated groups</a:t>
            </a:r>
          </a:p>
          <a:p>
            <a:pPr>
              <a:buNone/>
            </a:pPr>
            <a:r>
              <a:rPr lang="en-US" dirty="0" smtClean="0"/>
              <a:t>4-Reporting of the outcome of cancer recurrence (local relapse, regional or metastasis).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3657600" cy="365125"/>
          </a:xfrm>
        </p:spPr>
        <p:txBody>
          <a:bodyPr/>
          <a:lstStyle/>
          <a:p>
            <a:r>
              <a:rPr lang="en-US" dirty="0"/>
              <a:t>J </a:t>
            </a:r>
            <a:r>
              <a:rPr lang="en-US" dirty="0" err="1"/>
              <a:t>Clin</a:t>
            </a:r>
            <a:r>
              <a:rPr lang="en-US" dirty="0"/>
              <a:t> Endocrinol </a:t>
            </a:r>
            <a:r>
              <a:rPr lang="en-US" dirty="0" smtClean="0"/>
              <a:t>Metab2015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What are the rationales for radioiodine remnant</a:t>
            </a:r>
            <a:br>
              <a:rPr lang="en-US" sz="2800" b="1" dirty="0">
                <a:solidFill>
                  <a:srgbClr val="FF0000"/>
                </a:solidFill>
              </a:rPr>
            </a:br>
            <a:r>
              <a:rPr lang="en-US" sz="2800" b="1" dirty="0">
                <a:solidFill>
                  <a:srgbClr val="FF0000"/>
                </a:solidFill>
              </a:rPr>
              <a:t>ablation?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1</a:t>
            </a:r>
            <a:r>
              <a:rPr lang="en-US" dirty="0"/>
              <a:t>) </a:t>
            </a:r>
            <a:r>
              <a:rPr lang="en-US" dirty="0" smtClean="0"/>
              <a:t>To </a:t>
            </a:r>
            <a:r>
              <a:rPr lang="en-US" dirty="0"/>
              <a:t>facilitate a </a:t>
            </a:r>
            <a:r>
              <a:rPr lang="en-US" dirty="0">
                <a:solidFill>
                  <a:srgbClr val="FF0000"/>
                </a:solidFill>
              </a:rPr>
              <a:t>patient’s staging </a:t>
            </a:r>
            <a:r>
              <a:rPr lang="en-US" dirty="0"/>
              <a:t>by revealing </a:t>
            </a:r>
            <a:r>
              <a:rPr lang="en-US" dirty="0" smtClean="0"/>
              <a:t>possible metastatic </a:t>
            </a:r>
            <a:r>
              <a:rPr lang="en-US" dirty="0"/>
              <a:t>disease on the post-treatment scan and </a:t>
            </a:r>
            <a:r>
              <a:rPr lang="en-US" dirty="0" smtClean="0"/>
              <a:t>thereby detect </a:t>
            </a:r>
            <a:r>
              <a:rPr lang="en-US" dirty="0"/>
              <a:t>early disease persistence;</a:t>
            </a:r>
          </a:p>
          <a:p>
            <a:endParaRPr lang="en-US" dirty="0" smtClean="0"/>
          </a:p>
          <a:p>
            <a:r>
              <a:rPr lang="en-US" dirty="0" smtClean="0"/>
              <a:t>2</a:t>
            </a:r>
            <a:r>
              <a:rPr lang="en-US" dirty="0"/>
              <a:t>) </a:t>
            </a:r>
            <a:r>
              <a:rPr lang="en-US" dirty="0" smtClean="0"/>
              <a:t>To </a:t>
            </a:r>
            <a:r>
              <a:rPr lang="en-US" dirty="0"/>
              <a:t>destroy thyroid remnants in order to </a:t>
            </a:r>
            <a:r>
              <a:rPr lang="en-US" dirty="0">
                <a:solidFill>
                  <a:srgbClr val="FF0000"/>
                </a:solidFill>
              </a:rPr>
              <a:t>facilitate </a:t>
            </a:r>
            <a:r>
              <a:rPr lang="en-US" dirty="0" smtClean="0">
                <a:solidFill>
                  <a:srgbClr val="FF0000"/>
                </a:solidFill>
              </a:rPr>
              <a:t>F/U </a:t>
            </a:r>
            <a:r>
              <a:rPr lang="en-US" dirty="0" smtClean="0"/>
              <a:t>by </a:t>
            </a:r>
            <a:r>
              <a:rPr lang="en-US" dirty="0"/>
              <a:t>enabling stimulated </a:t>
            </a:r>
            <a:r>
              <a:rPr lang="en-US" dirty="0" err="1"/>
              <a:t>thyroglobulin</a:t>
            </a:r>
            <a:r>
              <a:rPr lang="en-US" dirty="0"/>
              <a:t> (</a:t>
            </a:r>
            <a:r>
              <a:rPr lang="en-US" dirty="0" err="1"/>
              <a:t>Tg</a:t>
            </a:r>
            <a:r>
              <a:rPr lang="en-US" dirty="0"/>
              <a:t>) testing;</a:t>
            </a:r>
          </a:p>
          <a:p>
            <a:endParaRPr lang="en-US" dirty="0" smtClean="0"/>
          </a:p>
          <a:p>
            <a:r>
              <a:rPr lang="en-US" dirty="0" smtClean="0"/>
              <a:t>3</a:t>
            </a:r>
            <a:r>
              <a:rPr lang="en-US" dirty="0"/>
              <a:t>) </a:t>
            </a:r>
            <a:r>
              <a:rPr lang="en-US" dirty="0" smtClean="0"/>
              <a:t>To </a:t>
            </a:r>
            <a:r>
              <a:rPr lang="en-US" dirty="0"/>
              <a:t>treat microscopic or “occult” persistent </a:t>
            </a:r>
            <a:r>
              <a:rPr lang="en-US" dirty="0" smtClean="0"/>
              <a:t>disease fulfilling </a:t>
            </a:r>
            <a:r>
              <a:rPr lang="en-US" dirty="0"/>
              <a:t>the role of </a:t>
            </a:r>
            <a:r>
              <a:rPr lang="en-US" dirty="0">
                <a:solidFill>
                  <a:srgbClr val="FF0000"/>
                </a:solidFill>
              </a:rPr>
              <a:t>adjuvant therapy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/>
              <a:t>T</a:t>
            </a:r>
            <a:r>
              <a:rPr lang="en-US" dirty="0" smtClean="0"/>
              <a:t>here </a:t>
            </a:r>
            <a:r>
              <a:rPr lang="en-US" dirty="0"/>
              <a:t>is little evidence for benefit among LR patients.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3657600" cy="365125"/>
          </a:xfrm>
        </p:spPr>
        <p:txBody>
          <a:bodyPr/>
          <a:lstStyle/>
          <a:p>
            <a:r>
              <a:rPr lang="en-US" dirty="0"/>
              <a:t>J </a:t>
            </a:r>
            <a:r>
              <a:rPr lang="en-US" dirty="0" err="1"/>
              <a:t>Clin</a:t>
            </a:r>
            <a:r>
              <a:rPr lang="en-US" dirty="0"/>
              <a:t> Endocrinol </a:t>
            </a:r>
            <a:r>
              <a:rPr lang="en-US" dirty="0" smtClean="0"/>
              <a:t>Metab2015</a:t>
            </a:r>
            <a:endParaRPr lang="en-US" dirty="0"/>
          </a:p>
        </p:txBody>
      </p:sp>
      <p:sp>
        <p:nvSpPr>
          <p:cNvPr id="6" name="Chevron 5"/>
          <p:cNvSpPr/>
          <p:nvPr/>
        </p:nvSpPr>
        <p:spPr>
          <a:xfrm>
            <a:off x="-16933" y="2362200"/>
            <a:ext cx="484632" cy="484632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Chevron 6"/>
          <p:cNvSpPr/>
          <p:nvPr/>
        </p:nvSpPr>
        <p:spPr>
          <a:xfrm>
            <a:off x="0" y="3581400"/>
            <a:ext cx="484632" cy="484632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Chevron 7"/>
          <p:cNvSpPr/>
          <p:nvPr/>
        </p:nvSpPr>
        <p:spPr>
          <a:xfrm>
            <a:off x="0" y="4648200"/>
            <a:ext cx="484632" cy="484632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762000"/>
          </a:xfrm>
        </p:spPr>
        <p:txBody>
          <a:bodyPr>
            <a:noAutofit/>
          </a:bodyPr>
          <a:lstStyle/>
          <a:p>
            <a:r>
              <a:rPr lang="en-US" sz="1800" b="1" i="1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Goal 1. To facilitate a patient’s staging by revealing possible metastatic disease on the post-treatment scan and                                                          detect early disease persistence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8686800" cy="4724400"/>
          </a:xfrm>
        </p:spPr>
        <p:txBody>
          <a:bodyPr>
            <a:noAutofit/>
          </a:bodyPr>
          <a:lstStyle/>
          <a:p>
            <a:r>
              <a:rPr lang="en-US" sz="2800" dirty="0" smtClean="0"/>
              <a:t>The risk of persistent disease </a:t>
            </a:r>
            <a:r>
              <a:rPr lang="en-US" sz="2400" dirty="0" smtClean="0"/>
              <a:t>:  2.5% in low risk ,11% in intermediate risk</a:t>
            </a:r>
            <a:r>
              <a:rPr lang="en-US" sz="2000" dirty="0" smtClean="0"/>
              <a:t>(</a:t>
            </a:r>
            <a:r>
              <a:rPr lang="en-US" sz="1300" dirty="0" smtClean="0"/>
              <a:t>  </a:t>
            </a:r>
            <a:r>
              <a:rPr lang="en-US" sz="2400" dirty="0" smtClean="0"/>
              <a:t>Ranging from &lt; 1% to 20</a:t>
            </a:r>
            <a:r>
              <a:rPr lang="en-US" sz="2400" dirty="0"/>
              <a:t>% according to the </a:t>
            </a:r>
            <a:r>
              <a:rPr lang="en-US" sz="2400" dirty="0" smtClean="0"/>
              <a:t>different pathological features).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10 year </a:t>
            </a:r>
            <a:r>
              <a:rPr lang="en-US" sz="2400" dirty="0">
                <a:solidFill>
                  <a:srgbClr val="FF0000"/>
                </a:solidFill>
              </a:rPr>
              <a:t>distant DR </a:t>
            </a:r>
            <a:r>
              <a:rPr lang="en-US" sz="2400" dirty="0" smtClean="0">
                <a:solidFill>
                  <a:srgbClr val="FF0000"/>
                </a:solidFill>
              </a:rPr>
              <a:t>rate:     </a:t>
            </a:r>
            <a:r>
              <a:rPr lang="en-US" sz="2400" dirty="0" smtClean="0"/>
              <a:t>1.3%  in DTC patients</a:t>
            </a:r>
            <a:endParaRPr lang="en-US" sz="1300" dirty="0" smtClean="0"/>
          </a:p>
          <a:p>
            <a:endParaRPr lang="en-US" sz="1300" dirty="0"/>
          </a:p>
          <a:p>
            <a:r>
              <a:rPr lang="en-US" sz="2400" dirty="0" smtClean="0"/>
              <a:t>The </a:t>
            </a:r>
            <a:r>
              <a:rPr lang="en-US" sz="2800" dirty="0"/>
              <a:t>main target </a:t>
            </a:r>
            <a:r>
              <a:rPr lang="en-US" sz="2400" dirty="0" smtClean="0"/>
              <a:t>in LR and IR patients </a:t>
            </a:r>
            <a:r>
              <a:rPr lang="en-US" sz="2400" dirty="0"/>
              <a:t>is </a:t>
            </a:r>
            <a:r>
              <a:rPr lang="en-US" sz="2400" dirty="0">
                <a:solidFill>
                  <a:schemeClr val="accent6"/>
                </a:solidFill>
              </a:rPr>
              <a:t>the early detection </a:t>
            </a:r>
            <a:r>
              <a:rPr lang="en-US" sz="2400" dirty="0"/>
              <a:t>of </a:t>
            </a:r>
            <a:r>
              <a:rPr lang="en-US" sz="2400" dirty="0" smtClean="0">
                <a:solidFill>
                  <a:srgbClr val="A5C249"/>
                </a:solidFill>
              </a:rPr>
              <a:t>loco regional </a:t>
            </a:r>
            <a:r>
              <a:rPr lang="en-US" sz="2400" dirty="0"/>
              <a:t>disease</a:t>
            </a:r>
            <a:r>
              <a:rPr lang="en-US" sz="2400" dirty="0" smtClean="0"/>
              <a:t>.</a:t>
            </a:r>
          </a:p>
          <a:p>
            <a:endParaRPr lang="en-US" sz="1300" dirty="0"/>
          </a:p>
          <a:p>
            <a:r>
              <a:rPr lang="en-US" sz="2400" dirty="0">
                <a:solidFill>
                  <a:srgbClr val="FF0000"/>
                </a:solidFill>
              </a:rPr>
              <a:t>The post therapy whole body scan (</a:t>
            </a:r>
            <a:r>
              <a:rPr lang="en-US" sz="2400" dirty="0" err="1">
                <a:solidFill>
                  <a:srgbClr val="FF0000"/>
                </a:solidFill>
              </a:rPr>
              <a:t>RxWBS</a:t>
            </a:r>
            <a:r>
              <a:rPr lang="en-US" sz="1800" dirty="0">
                <a:solidFill>
                  <a:srgbClr val="FF0000"/>
                </a:solidFill>
              </a:rPr>
              <a:t>) </a:t>
            </a:r>
            <a:r>
              <a:rPr lang="en-US" sz="1300" dirty="0" smtClean="0"/>
              <a:t>                  </a:t>
            </a:r>
            <a:r>
              <a:rPr lang="en-US" sz="2000" dirty="0" smtClean="0"/>
              <a:t>more sensitive </a:t>
            </a:r>
          </a:p>
          <a:p>
            <a:pPr marL="0" indent="0">
              <a:buNone/>
            </a:pPr>
            <a:r>
              <a:rPr lang="en-US" sz="2000" dirty="0" smtClean="0"/>
              <a:t>   </a:t>
            </a:r>
            <a:r>
              <a:rPr lang="en-US" sz="2400" dirty="0" smtClean="0"/>
              <a:t> than </a:t>
            </a:r>
            <a:r>
              <a:rPr lang="en-US" sz="2400" dirty="0"/>
              <a:t>the diagnostic WBS (</a:t>
            </a:r>
            <a:r>
              <a:rPr lang="en-US" sz="2400" dirty="0" err="1"/>
              <a:t>DxWBS</a:t>
            </a:r>
            <a:r>
              <a:rPr lang="en-US" sz="2400" dirty="0"/>
              <a:t>) </a:t>
            </a:r>
            <a:r>
              <a:rPr lang="en-US" sz="2400" dirty="0" smtClean="0"/>
              <a:t> , but low specificity</a:t>
            </a:r>
            <a:r>
              <a:rPr lang="en-US" sz="2000" dirty="0" smtClean="0"/>
              <a:t>.</a:t>
            </a:r>
          </a:p>
          <a:p>
            <a:pPr marL="0" indent="0">
              <a:buNone/>
            </a:pPr>
            <a:r>
              <a:rPr lang="en-US" sz="2000" dirty="0" smtClean="0"/>
              <a:t>                                                                                                                       </a:t>
            </a:r>
          </a:p>
          <a:p>
            <a:endParaRPr lang="en-US" sz="1300" dirty="0" smtClean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09600" y="6474883"/>
            <a:ext cx="2590800" cy="349250"/>
          </a:xfrm>
        </p:spPr>
        <p:txBody>
          <a:bodyPr/>
          <a:lstStyle/>
          <a:p>
            <a:r>
              <a:rPr lang="en-US" dirty="0"/>
              <a:t>J </a:t>
            </a:r>
            <a:r>
              <a:rPr lang="en-US" dirty="0" err="1"/>
              <a:t>Clin</a:t>
            </a:r>
            <a:r>
              <a:rPr lang="en-US" dirty="0"/>
              <a:t> Endocrinol </a:t>
            </a:r>
            <a:r>
              <a:rPr lang="en-US" dirty="0" err="1" smtClean="0"/>
              <a:t>Metab</a:t>
            </a:r>
            <a:r>
              <a:rPr lang="fa-IR" dirty="0" smtClean="0"/>
              <a:t>2015</a:t>
            </a:r>
            <a:endParaRPr lang="en-US" dirty="0"/>
          </a:p>
        </p:txBody>
      </p:sp>
      <p:sp>
        <p:nvSpPr>
          <p:cNvPr id="6" name="Right Arrow 5"/>
          <p:cNvSpPr/>
          <p:nvPr/>
        </p:nvSpPr>
        <p:spPr>
          <a:xfrm>
            <a:off x="6629400" y="4724400"/>
            <a:ext cx="381000" cy="762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3891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200" dirty="0" smtClean="0">
                <a:solidFill>
                  <a:srgbClr val="00B0F0"/>
                </a:solidFill>
              </a:rPr>
              <a:t>What does evidence tell us regarding Radioiodine therapy in patients with differentiated thyroid cancer?</a:t>
            </a:r>
          </a:p>
          <a:p>
            <a:pPr>
              <a:buNone/>
            </a:pPr>
            <a:endParaRPr lang="en-US" sz="3200" dirty="0">
              <a:solidFill>
                <a:srgbClr val="00B0F0"/>
              </a:solidFill>
            </a:endParaRPr>
          </a:p>
          <a:p>
            <a:pPr>
              <a:buNone/>
            </a:pPr>
            <a:r>
              <a:rPr lang="en-US" sz="1800" dirty="0" err="1">
                <a:solidFill>
                  <a:srgbClr val="00B0F0"/>
                </a:solidFill>
              </a:rPr>
              <a:t>P</a:t>
            </a:r>
            <a:r>
              <a:rPr lang="en-US" sz="1800" dirty="0" err="1" smtClean="0">
                <a:solidFill>
                  <a:srgbClr val="00B0F0"/>
                </a:solidFill>
              </a:rPr>
              <a:t>resenter:Farahnaz</a:t>
            </a:r>
            <a:r>
              <a:rPr lang="en-US" sz="1800" dirty="0" smtClean="0">
                <a:solidFill>
                  <a:srgbClr val="00B0F0"/>
                </a:solidFill>
              </a:rPr>
              <a:t> </a:t>
            </a:r>
            <a:r>
              <a:rPr lang="en-US" sz="1800" dirty="0" err="1" smtClean="0">
                <a:solidFill>
                  <a:srgbClr val="00B0F0"/>
                </a:solidFill>
              </a:rPr>
              <a:t>Salehinia</a:t>
            </a:r>
            <a:r>
              <a:rPr lang="en-US" sz="1800" dirty="0" smtClean="0">
                <a:solidFill>
                  <a:srgbClr val="00B0F0"/>
                </a:solidFill>
              </a:rPr>
              <a:t> MD</a:t>
            </a:r>
          </a:p>
          <a:p>
            <a:pPr>
              <a:buNone/>
            </a:pPr>
            <a:r>
              <a:rPr lang="en-US" sz="1800" dirty="0" smtClean="0">
                <a:solidFill>
                  <a:srgbClr val="00B0F0"/>
                </a:solidFill>
              </a:rPr>
              <a:t>Endocrine Research institute</a:t>
            </a:r>
          </a:p>
          <a:p>
            <a:pPr>
              <a:buNone/>
            </a:pPr>
            <a:r>
              <a:rPr lang="en-US" sz="1800" dirty="0" err="1" smtClean="0">
                <a:solidFill>
                  <a:srgbClr val="00B0F0"/>
                </a:solidFill>
              </a:rPr>
              <a:t>Shahid</a:t>
            </a:r>
            <a:r>
              <a:rPr lang="en-US" sz="1800" dirty="0" smtClean="0">
                <a:solidFill>
                  <a:srgbClr val="00B0F0"/>
                </a:solidFill>
              </a:rPr>
              <a:t> </a:t>
            </a:r>
            <a:r>
              <a:rPr lang="en-US" sz="1800" dirty="0" err="1" smtClean="0">
                <a:solidFill>
                  <a:srgbClr val="00B0F0"/>
                </a:solidFill>
              </a:rPr>
              <a:t>Beheshti</a:t>
            </a:r>
            <a:r>
              <a:rPr lang="en-US" sz="1800" dirty="0" smtClean="0">
                <a:solidFill>
                  <a:srgbClr val="00B0F0"/>
                </a:solidFill>
              </a:rPr>
              <a:t> Medical University</a:t>
            </a:r>
          </a:p>
          <a:p>
            <a:pPr>
              <a:buNone/>
            </a:pPr>
            <a:r>
              <a:rPr lang="en-US" sz="1800" dirty="0" smtClean="0">
                <a:solidFill>
                  <a:srgbClr val="00B0F0"/>
                </a:solidFill>
              </a:rPr>
              <a:t>4 </a:t>
            </a:r>
            <a:r>
              <a:rPr lang="en-US" sz="1800" dirty="0" err="1" smtClean="0">
                <a:solidFill>
                  <a:srgbClr val="00B0F0"/>
                </a:solidFill>
              </a:rPr>
              <a:t>Khordad</a:t>
            </a:r>
            <a:r>
              <a:rPr lang="en-US" sz="1800" dirty="0" smtClean="0">
                <a:solidFill>
                  <a:srgbClr val="00B0F0"/>
                </a:solidFill>
              </a:rPr>
              <a:t> 94</a:t>
            </a:r>
            <a:endParaRPr lang="en-US" sz="1800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3411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3340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RxWBS</a:t>
            </a:r>
            <a:r>
              <a:rPr lang="en-US" sz="2800" dirty="0" smtClean="0">
                <a:solidFill>
                  <a:srgbClr val="FF0000"/>
                </a:solidFill>
              </a:rPr>
              <a:t>  :</a:t>
            </a:r>
            <a:r>
              <a:rPr lang="en-US" sz="2800" dirty="0" smtClean="0"/>
              <a:t>lesions of &lt; 0.2g (few millimeters)                  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DxWBS</a:t>
            </a:r>
            <a:r>
              <a:rPr lang="en-US" sz="2800" dirty="0" smtClean="0">
                <a:solidFill>
                  <a:srgbClr val="FF0000"/>
                </a:solidFill>
              </a:rPr>
              <a:t>: </a:t>
            </a:r>
            <a:r>
              <a:rPr lang="en-US" sz="2800" dirty="0" smtClean="0"/>
              <a:t>lesions of  &gt; 0.2g</a:t>
            </a:r>
          </a:p>
          <a:p>
            <a:pPr marL="0" indent="0">
              <a:buNone/>
            </a:pPr>
            <a:endParaRPr lang="en-US" sz="2800" dirty="0" smtClean="0"/>
          </a:p>
          <a:p>
            <a:r>
              <a:rPr lang="en-US" sz="2800" dirty="0" smtClean="0">
                <a:solidFill>
                  <a:srgbClr val="FF0000"/>
                </a:solidFill>
              </a:rPr>
              <a:t>Post  RRA Rx WBS  </a:t>
            </a:r>
            <a:r>
              <a:rPr lang="en-US" sz="2800" dirty="0" smtClean="0"/>
              <a:t>suspicious for cervical lymph node metastasis:</a:t>
            </a:r>
          </a:p>
          <a:p>
            <a:pPr marL="0" indent="0">
              <a:buNone/>
            </a:pPr>
            <a:r>
              <a:rPr lang="en-US" sz="2800" dirty="0" smtClean="0"/>
              <a:t>   From 36% to 2%(frequency)</a:t>
            </a:r>
          </a:p>
          <a:p>
            <a:r>
              <a:rPr lang="en-US" sz="2800" dirty="0" err="1" smtClean="0"/>
              <a:t>Spect</a:t>
            </a:r>
            <a:r>
              <a:rPr lang="en-US" sz="2800" dirty="0" smtClean="0"/>
              <a:t> CT?(20-50%)</a:t>
            </a:r>
            <a:endParaRPr lang="en-US" sz="5100" dirty="0" smtClean="0"/>
          </a:p>
          <a:p>
            <a:endParaRPr lang="en-US" sz="5100" dirty="0" smtClean="0"/>
          </a:p>
          <a:p>
            <a:endParaRPr lang="en-US" sz="5100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09600" y="6474883"/>
            <a:ext cx="2590800" cy="349250"/>
          </a:xfrm>
        </p:spPr>
        <p:txBody>
          <a:bodyPr/>
          <a:lstStyle/>
          <a:p>
            <a:r>
              <a:rPr lang="en-US" dirty="0"/>
              <a:t>J </a:t>
            </a:r>
            <a:r>
              <a:rPr lang="en-US" dirty="0" err="1"/>
              <a:t>Clin</a:t>
            </a:r>
            <a:r>
              <a:rPr lang="en-US" dirty="0"/>
              <a:t> Endocrinol </a:t>
            </a:r>
            <a:r>
              <a:rPr lang="en-US" dirty="0" err="1" smtClean="0"/>
              <a:t>Metab</a:t>
            </a:r>
            <a:r>
              <a:rPr lang="fa-IR" dirty="0" smtClean="0"/>
              <a:t>2015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>
                <a:solidFill>
                  <a:srgbClr val="00B050"/>
                </a:solidFill>
              </a:rPr>
              <a:t>The most sensitive </a:t>
            </a:r>
            <a:r>
              <a:rPr lang="en-US" sz="2800" dirty="0"/>
              <a:t>technique for N1 detection</a:t>
            </a:r>
            <a:r>
              <a:rPr lang="en-US" sz="2800" dirty="0">
                <a:solidFill>
                  <a:srgbClr val="FF0000"/>
                </a:solidFill>
              </a:rPr>
              <a:t>: NECK US </a:t>
            </a:r>
          </a:p>
          <a:p>
            <a:r>
              <a:rPr lang="en-US" sz="2800" dirty="0"/>
              <a:t>    Global accuracy of US +FNAB=100%</a:t>
            </a:r>
          </a:p>
          <a:p>
            <a:r>
              <a:rPr lang="en-US" sz="2800" dirty="0"/>
              <a:t>   </a:t>
            </a:r>
            <a:r>
              <a:rPr lang="en-US" sz="2800" dirty="0" smtClean="0"/>
              <a:t> </a:t>
            </a:r>
            <a:r>
              <a:rPr lang="en-US" sz="2800" dirty="0"/>
              <a:t>Negative predictive value (NPV) of </a:t>
            </a:r>
            <a:r>
              <a:rPr lang="en-US" sz="2800" dirty="0" smtClean="0"/>
              <a:t>an </a:t>
            </a:r>
            <a:r>
              <a:rPr lang="en-US" sz="2800" dirty="0" smtClean="0">
                <a:solidFill>
                  <a:srgbClr val="FF0000"/>
                </a:solidFill>
              </a:rPr>
              <a:t>undetectable </a:t>
            </a:r>
            <a:r>
              <a:rPr lang="en-US" sz="2800" dirty="0" err="1">
                <a:solidFill>
                  <a:srgbClr val="FF0000"/>
                </a:solidFill>
              </a:rPr>
              <a:t>Tg</a:t>
            </a:r>
            <a:r>
              <a:rPr lang="en-US" sz="2800" dirty="0">
                <a:solidFill>
                  <a:srgbClr val="FF0000"/>
                </a:solidFill>
              </a:rPr>
              <a:t>    </a:t>
            </a:r>
            <a:r>
              <a:rPr lang="en-US" sz="2800" dirty="0"/>
              <a:t>and negative neck US =100%</a:t>
            </a:r>
          </a:p>
          <a:p>
            <a:r>
              <a:rPr lang="en-US" sz="2800" dirty="0"/>
              <a:t>All patients with metastases detected by </a:t>
            </a:r>
            <a:r>
              <a:rPr lang="en-US" sz="2800" dirty="0" err="1"/>
              <a:t>RxWBS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/>
              <a:t>but not by US</a:t>
            </a:r>
            <a:r>
              <a:rPr lang="fa-IR" sz="2800" dirty="0"/>
              <a:t> </a:t>
            </a:r>
            <a:r>
              <a:rPr lang="en-US" sz="2800" dirty="0"/>
              <a:t>had </a:t>
            </a:r>
            <a:r>
              <a:rPr lang="en-US" sz="2800" dirty="0">
                <a:solidFill>
                  <a:srgbClr val="FF0000"/>
                </a:solidFill>
              </a:rPr>
              <a:t>stimulated </a:t>
            </a:r>
            <a:r>
              <a:rPr lang="en-US" sz="2800" dirty="0" err="1">
                <a:solidFill>
                  <a:srgbClr val="FF0000"/>
                </a:solidFill>
              </a:rPr>
              <a:t>Tg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/>
              <a:t>levels of &gt; 10 </a:t>
            </a:r>
            <a:r>
              <a:rPr lang="en-US" sz="2800" dirty="0" err="1"/>
              <a:t>ng</a:t>
            </a:r>
            <a:r>
              <a:rPr lang="en-US" sz="2800" dirty="0"/>
              <a:t>/mL</a:t>
            </a:r>
          </a:p>
          <a:p>
            <a:r>
              <a:rPr lang="en-US" sz="2800" dirty="0"/>
              <a:t> Elevated levels of </a:t>
            </a:r>
            <a:r>
              <a:rPr lang="en-US" sz="2800" dirty="0" err="1"/>
              <a:t>Tg</a:t>
            </a:r>
            <a:r>
              <a:rPr lang="en-US" sz="2800" dirty="0"/>
              <a:t> typically above 5 </a:t>
            </a:r>
            <a:r>
              <a:rPr lang="en-US" sz="2800" dirty="0" err="1"/>
              <a:t>ng</a:t>
            </a:r>
            <a:r>
              <a:rPr lang="en-US" sz="2800" dirty="0"/>
              <a:t>/mL </a:t>
            </a:r>
          </a:p>
          <a:p>
            <a:pPr marL="0" indent="0">
              <a:buNone/>
            </a:pPr>
            <a:r>
              <a:rPr lang="en-US" sz="2800" dirty="0" smtClean="0"/>
              <a:t>                </a:t>
            </a:r>
            <a:r>
              <a:rPr lang="en-US" sz="2800" dirty="0"/>
              <a:t>Suspicion of </a:t>
            </a:r>
            <a:r>
              <a:rPr lang="en-US" sz="2800" dirty="0" err="1"/>
              <a:t>precence</a:t>
            </a:r>
            <a:r>
              <a:rPr lang="en-US" sz="2800" dirty="0"/>
              <a:t> of </a:t>
            </a:r>
            <a:r>
              <a:rPr lang="en-US" sz="2800" dirty="0" smtClean="0">
                <a:solidFill>
                  <a:srgbClr val="FF0000"/>
                </a:solidFill>
              </a:rPr>
              <a:t>METASTASIS.</a:t>
            </a:r>
            <a:endParaRPr lang="en-US" sz="2800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4" name="Right Arrow 3"/>
          <p:cNvSpPr/>
          <p:nvPr/>
        </p:nvSpPr>
        <p:spPr>
          <a:xfrm>
            <a:off x="762000" y="6019800"/>
            <a:ext cx="914400" cy="2286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09600" y="6474883"/>
            <a:ext cx="2590800" cy="349250"/>
          </a:xfrm>
        </p:spPr>
        <p:txBody>
          <a:bodyPr/>
          <a:lstStyle/>
          <a:p>
            <a:r>
              <a:rPr lang="en-US" dirty="0"/>
              <a:t>J </a:t>
            </a:r>
            <a:r>
              <a:rPr lang="en-US" dirty="0" err="1"/>
              <a:t>Clin</a:t>
            </a:r>
            <a:r>
              <a:rPr lang="en-US" dirty="0"/>
              <a:t> Endocrinol </a:t>
            </a:r>
            <a:r>
              <a:rPr lang="en-US" dirty="0" err="1" smtClean="0"/>
              <a:t>Metab</a:t>
            </a:r>
            <a:r>
              <a:rPr lang="fa-IR" dirty="0" smtClean="0"/>
              <a:t>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82336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Neck US and serum </a:t>
            </a:r>
            <a:r>
              <a:rPr lang="en-US" dirty="0" err="1" smtClean="0">
                <a:solidFill>
                  <a:srgbClr val="FF0000"/>
                </a:solidFill>
              </a:rPr>
              <a:t>Tg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measurement are equivalent or superior in detecting and localizing residual disease compared to Rx-WBS.</a:t>
            </a:r>
          </a:p>
          <a:p>
            <a:r>
              <a:rPr lang="en-US" dirty="0" smtClean="0"/>
              <a:t> It is doubtful that early detection of microscopic loco</a:t>
            </a:r>
            <a:r>
              <a:rPr lang="fa-IR" dirty="0" smtClean="0"/>
              <a:t> </a:t>
            </a:r>
            <a:r>
              <a:rPr lang="en-US" dirty="0" smtClean="0"/>
              <a:t>regional metastases will impact on </a:t>
            </a:r>
            <a:r>
              <a:rPr lang="en-US" dirty="0" smtClean="0">
                <a:solidFill>
                  <a:srgbClr val="FF0000"/>
                </a:solidFill>
              </a:rPr>
              <a:t>patient’s OUTCOME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3657600" cy="365125"/>
          </a:xfrm>
        </p:spPr>
        <p:txBody>
          <a:bodyPr/>
          <a:lstStyle/>
          <a:p>
            <a:r>
              <a:rPr lang="en-US" dirty="0"/>
              <a:t>J </a:t>
            </a:r>
            <a:r>
              <a:rPr lang="en-US" dirty="0" err="1"/>
              <a:t>Clin</a:t>
            </a:r>
            <a:r>
              <a:rPr lang="en-US" dirty="0"/>
              <a:t> Endocrinol </a:t>
            </a:r>
            <a:r>
              <a:rPr lang="en-US" dirty="0" smtClean="0"/>
              <a:t>Metab2015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b="1" dirty="0" smtClean="0"/>
              <a:t> </a:t>
            </a:r>
            <a:r>
              <a:rPr lang="en-US" sz="3200" b="1" dirty="0">
                <a:solidFill>
                  <a:srgbClr val="FF0000"/>
                </a:solidFill>
              </a:rPr>
              <a:t>Goal 2.</a:t>
            </a:r>
            <a:r>
              <a:rPr lang="en-US" sz="2400" b="1" dirty="0">
                <a:solidFill>
                  <a:srgbClr val="FF0000"/>
                </a:solidFill>
              </a:rPr>
              <a:t> To destroy thyroid remnants in order</a:t>
            </a:r>
            <a:br>
              <a:rPr lang="en-US" sz="2400" b="1" dirty="0">
                <a:solidFill>
                  <a:srgbClr val="FF0000"/>
                </a:solidFill>
              </a:rPr>
            </a:br>
            <a:r>
              <a:rPr lang="en-US" sz="2400" b="1" dirty="0">
                <a:solidFill>
                  <a:srgbClr val="FF0000"/>
                </a:solidFill>
              </a:rPr>
              <a:t>to facilitate F/U by enabling stimulated </a:t>
            </a:r>
            <a:r>
              <a:rPr lang="en-US" sz="2400" b="1" dirty="0" err="1">
                <a:solidFill>
                  <a:srgbClr val="FF0000"/>
                </a:solidFill>
              </a:rPr>
              <a:t>Tg</a:t>
            </a:r>
            <a:r>
              <a:rPr lang="en-US" sz="2400" b="1" dirty="0">
                <a:solidFill>
                  <a:srgbClr val="FF0000"/>
                </a:solidFill>
              </a:rPr>
              <a:t> testing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Tg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measurment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:To indentify persistent or recurrent tumor(the minority) and those without evidence of disease(the vast majority).</a:t>
            </a:r>
          </a:p>
          <a:p>
            <a:pPr>
              <a:buNone/>
            </a:pPr>
            <a:r>
              <a:rPr lang="en-US" dirty="0" smtClean="0">
                <a:solidFill>
                  <a:srgbClr val="00B050"/>
                </a:solidFill>
              </a:rPr>
              <a:t>{detectable and undetectable </a:t>
            </a:r>
            <a:r>
              <a:rPr lang="en-US" dirty="0" err="1" smtClean="0">
                <a:solidFill>
                  <a:srgbClr val="00B050"/>
                </a:solidFill>
              </a:rPr>
              <a:t>Tg</a:t>
            </a:r>
            <a:r>
              <a:rPr lang="en-US" dirty="0" smtClean="0">
                <a:solidFill>
                  <a:srgbClr val="00B050"/>
                </a:solidFill>
              </a:rPr>
              <a:t>}</a:t>
            </a:r>
            <a:endParaRPr lang="fa-IR" dirty="0" smtClean="0">
              <a:solidFill>
                <a:srgbClr val="00B050"/>
              </a:solidFill>
            </a:endParaRPr>
          </a:p>
          <a:p>
            <a:pPr>
              <a:buNone/>
            </a:pPr>
            <a:endParaRPr lang="en-US" dirty="0" smtClean="0">
              <a:solidFill>
                <a:srgbClr val="00B05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Radioiodine</a:t>
            </a:r>
            <a:r>
              <a:rPr lang="en-US" dirty="0" smtClean="0"/>
              <a:t> :Increase </a:t>
            </a:r>
            <a:r>
              <a:rPr lang="en-US" dirty="0" err="1" smtClean="0"/>
              <a:t>Tg</a:t>
            </a:r>
            <a:r>
              <a:rPr lang="en-US" dirty="0" smtClean="0"/>
              <a:t> sensitivity and specificity by eliminating any residual normal </a:t>
            </a:r>
            <a:r>
              <a:rPr lang="en-US" dirty="0" err="1" smtClean="0"/>
              <a:t>thyriod</a:t>
            </a:r>
            <a:r>
              <a:rPr lang="en-US" dirty="0" smtClean="0"/>
              <a:t> tissue.</a:t>
            </a:r>
          </a:p>
          <a:p>
            <a:pPr>
              <a:buNone/>
            </a:pPr>
            <a:endParaRPr lang="en-US" dirty="0" smtClean="0"/>
          </a:p>
          <a:p>
            <a:r>
              <a:rPr lang="fa-IR" dirty="0" smtClean="0"/>
              <a:t>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Undetectable TSH-stimulated </a:t>
            </a:r>
            <a:r>
              <a:rPr lang="en-US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Tg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/>
              <a:t>L</a:t>
            </a:r>
            <a:r>
              <a:rPr lang="en-US" dirty="0" smtClean="0"/>
              <a:t>evels </a:t>
            </a:r>
            <a:r>
              <a:rPr lang="en-US" dirty="0"/>
              <a:t>have the </a:t>
            </a:r>
            <a:r>
              <a:rPr lang="en-US" dirty="0" smtClean="0"/>
              <a:t>highest sensitivity to </a:t>
            </a:r>
            <a:r>
              <a:rPr lang="en-US" dirty="0"/>
              <a:t>accurately detect disease-free patients, with </a:t>
            </a:r>
            <a:r>
              <a:rPr lang="en-US" dirty="0" smtClean="0"/>
              <a:t>a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NPV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of almost 100% </a:t>
            </a:r>
            <a:r>
              <a:rPr lang="en-US" dirty="0" smtClean="0"/>
              <a:t>.</a:t>
            </a:r>
          </a:p>
          <a:p>
            <a:r>
              <a:rPr lang="en-US" dirty="0" smtClean="0"/>
              <a:t> The need for </a:t>
            </a:r>
            <a:r>
              <a:rPr lang="en-US" dirty="0"/>
              <a:t>TSH stimulation is expected to </a:t>
            </a:r>
            <a:r>
              <a:rPr lang="en-US" dirty="0" smtClean="0"/>
              <a:t>decline following the increasing </a:t>
            </a:r>
            <a:r>
              <a:rPr lang="en-US" dirty="0"/>
              <a:t>use of ultrasensitive </a:t>
            </a:r>
            <a:r>
              <a:rPr lang="en-US" dirty="0" err="1"/>
              <a:t>Tg</a:t>
            </a:r>
            <a:r>
              <a:rPr lang="en-US" dirty="0"/>
              <a:t> assays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3657600" cy="365125"/>
          </a:xfrm>
        </p:spPr>
        <p:txBody>
          <a:bodyPr/>
          <a:lstStyle/>
          <a:p>
            <a:r>
              <a:rPr lang="en-US" dirty="0"/>
              <a:t>J </a:t>
            </a:r>
            <a:r>
              <a:rPr lang="en-US" dirty="0" err="1"/>
              <a:t>Clin</a:t>
            </a:r>
            <a:r>
              <a:rPr lang="en-US" dirty="0"/>
              <a:t> Endocrinol </a:t>
            </a:r>
            <a:r>
              <a:rPr lang="en-US" dirty="0" err="1" smtClean="0"/>
              <a:t>Metab</a:t>
            </a:r>
            <a:r>
              <a:rPr lang="fa-IR" dirty="0" smtClean="0"/>
              <a:t>2015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Goal 2.1</a:t>
            </a:r>
            <a:r>
              <a:rPr lang="en-US" sz="2400" b="1" dirty="0">
                <a:solidFill>
                  <a:srgbClr val="FF0000"/>
                </a:solidFill>
              </a:rPr>
              <a:t>. Which diagnostic tools can be used in non</a:t>
            </a:r>
            <a:br>
              <a:rPr lang="en-US" sz="2400" b="1" dirty="0">
                <a:solidFill>
                  <a:srgbClr val="FF0000"/>
                </a:solidFill>
              </a:rPr>
            </a:br>
            <a:r>
              <a:rPr lang="en-US" sz="2400" b="1" dirty="0">
                <a:solidFill>
                  <a:srgbClr val="FF0000"/>
                </a:solidFill>
              </a:rPr>
              <a:t>RRA ablated patients?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752600"/>
            <a:ext cx="8686800" cy="3992563"/>
          </a:xfrm>
        </p:spPr>
        <p:txBody>
          <a:bodyPr>
            <a:noAutofit/>
          </a:bodyPr>
          <a:lstStyle/>
          <a:p>
            <a:r>
              <a:rPr lang="en-US" sz="2000" dirty="0" smtClean="0"/>
              <a:t>For </a:t>
            </a:r>
            <a:r>
              <a:rPr lang="en-US" sz="2000" dirty="0"/>
              <a:t>those who have not received RRA, the </a:t>
            </a:r>
            <a:r>
              <a:rPr lang="en-US" sz="2000" dirty="0" smtClean="0"/>
              <a:t>clinical significance </a:t>
            </a:r>
            <a:r>
              <a:rPr lang="en-US" sz="2000" dirty="0"/>
              <a:t>of </a:t>
            </a:r>
            <a:r>
              <a:rPr lang="en-US" sz="2000" dirty="0" err="1"/>
              <a:t>Tg</a:t>
            </a:r>
            <a:r>
              <a:rPr lang="en-US" sz="2000" dirty="0"/>
              <a:t> assay positivity is </a:t>
            </a:r>
            <a:r>
              <a:rPr lang="en-US" sz="2000" dirty="0" smtClean="0"/>
              <a:t>unclear(remnants of normal thyroid cell)                      No reliable </a:t>
            </a:r>
            <a:r>
              <a:rPr lang="en-US" sz="2000" dirty="0" smtClean="0">
                <a:solidFill>
                  <a:srgbClr val="FF0000"/>
                </a:solidFill>
              </a:rPr>
              <a:t>cut off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rgbClr val="FF0000"/>
                </a:solidFill>
              </a:rPr>
              <a:t>                                           BUT</a:t>
            </a:r>
            <a:endParaRPr lang="en-US" sz="2800" dirty="0">
              <a:solidFill>
                <a:srgbClr val="FF0000"/>
              </a:solidFill>
            </a:endParaRPr>
          </a:p>
          <a:p>
            <a:r>
              <a:rPr lang="en-US" sz="2000" dirty="0" smtClean="0"/>
              <a:t> </a:t>
            </a:r>
            <a:r>
              <a:rPr lang="en-US" sz="2000" dirty="0">
                <a:solidFill>
                  <a:srgbClr val="00B050"/>
                </a:solidFill>
              </a:rPr>
              <a:t>I</a:t>
            </a:r>
            <a:r>
              <a:rPr lang="en-US" sz="2000" dirty="0" smtClean="0">
                <a:solidFill>
                  <a:srgbClr val="00B050"/>
                </a:solidFill>
              </a:rPr>
              <a:t>nitial serum </a:t>
            </a:r>
            <a:r>
              <a:rPr lang="en-US" sz="2000" dirty="0" err="1" smtClean="0">
                <a:solidFill>
                  <a:srgbClr val="00B050"/>
                </a:solidFill>
              </a:rPr>
              <a:t>Tg</a:t>
            </a:r>
            <a:r>
              <a:rPr lang="en-US" sz="2000" dirty="0" smtClean="0">
                <a:solidFill>
                  <a:srgbClr val="00B050"/>
                </a:solidFill>
              </a:rPr>
              <a:t> </a:t>
            </a:r>
            <a:r>
              <a:rPr lang="en-US" sz="2000" dirty="0" smtClean="0"/>
              <a:t>measurement                          </a:t>
            </a:r>
            <a:r>
              <a:rPr lang="en-US" sz="2000" dirty="0"/>
              <a:t>less specific marker in </a:t>
            </a:r>
            <a:r>
              <a:rPr lang="en-US" sz="2000" dirty="0" smtClean="0"/>
              <a:t>non ablated patients,</a:t>
            </a:r>
          </a:p>
          <a:p>
            <a:r>
              <a:rPr lang="en-US" sz="2000" dirty="0" smtClean="0"/>
              <a:t> </a:t>
            </a:r>
            <a:r>
              <a:rPr lang="en-US" sz="2000" dirty="0" smtClean="0">
                <a:solidFill>
                  <a:srgbClr val="00B050"/>
                </a:solidFill>
              </a:rPr>
              <a:t>Serial </a:t>
            </a:r>
            <a:r>
              <a:rPr lang="en-US" sz="2000" dirty="0" err="1">
                <a:solidFill>
                  <a:srgbClr val="00B050"/>
                </a:solidFill>
              </a:rPr>
              <a:t>Tg</a:t>
            </a:r>
            <a:r>
              <a:rPr lang="en-US" sz="2000" dirty="0">
                <a:solidFill>
                  <a:srgbClr val="00B050"/>
                </a:solidFill>
              </a:rPr>
              <a:t> </a:t>
            </a:r>
            <a:r>
              <a:rPr lang="en-US" sz="2000" dirty="0"/>
              <a:t>determinations </a:t>
            </a:r>
            <a:r>
              <a:rPr lang="en-US" sz="2000" dirty="0" smtClean="0"/>
              <a:t>                                informative during </a:t>
            </a:r>
            <a:r>
              <a:rPr lang="en-US" sz="2000" dirty="0"/>
              <a:t>long-term </a:t>
            </a:r>
            <a:r>
              <a:rPr lang="en-US" sz="2000" dirty="0" smtClean="0"/>
              <a:t>surveillance.</a:t>
            </a:r>
          </a:p>
          <a:p>
            <a:r>
              <a:rPr lang="en-US" sz="2000" dirty="0" smtClean="0">
                <a:solidFill>
                  <a:srgbClr val="FF0000"/>
                </a:solidFill>
              </a:rPr>
              <a:t>Durante C et al. A  Cohort study .JCEM 2012</a:t>
            </a:r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.</a:t>
            </a:r>
            <a:endParaRPr lang="en-US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3657600" cy="365125"/>
          </a:xfrm>
        </p:spPr>
        <p:txBody>
          <a:bodyPr/>
          <a:lstStyle/>
          <a:p>
            <a:r>
              <a:rPr lang="en-US" dirty="0"/>
              <a:t>J </a:t>
            </a:r>
            <a:r>
              <a:rPr lang="en-US" dirty="0" err="1"/>
              <a:t>Clin</a:t>
            </a:r>
            <a:r>
              <a:rPr lang="en-US" dirty="0"/>
              <a:t> Endocrinol </a:t>
            </a:r>
            <a:r>
              <a:rPr lang="en-US" dirty="0" smtClean="0"/>
              <a:t>Metab2015</a:t>
            </a:r>
            <a:endParaRPr lang="en-US" dirty="0"/>
          </a:p>
        </p:txBody>
      </p:sp>
      <p:sp>
        <p:nvSpPr>
          <p:cNvPr id="5" name="Striped Right Arrow 4"/>
          <p:cNvSpPr/>
          <p:nvPr/>
        </p:nvSpPr>
        <p:spPr>
          <a:xfrm>
            <a:off x="4267200" y="3352800"/>
            <a:ext cx="1219200" cy="22860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Notched Right Arrow 5"/>
          <p:cNvSpPr/>
          <p:nvPr/>
        </p:nvSpPr>
        <p:spPr>
          <a:xfrm>
            <a:off x="3657600" y="3810000"/>
            <a:ext cx="1524000" cy="60960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triped Right Arrow 8"/>
          <p:cNvSpPr/>
          <p:nvPr/>
        </p:nvSpPr>
        <p:spPr>
          <a:xfrm flipV="1">
            <a:off x="6553200" y="2286000"/>
            <a:ext cx="990600" cy="7620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The </a:t>
            </a:r>
            <a:r>
              <a:rPr lang="en-US" dirty="0" smtClean="0">
                <a:solidFill>
                  <a:srgbClr val="FF0000"/>
                </a:solidFill>
              </a:rPr>
              <a:t>temporal trend of serial </a:t>
            </a:r>
            <a:r>
              <a:rPr lang="en-US" dirty="0" err="1" smtClean="0">
                <a:solidFill>
                  <a:srgbClr val="FF0000"/>
                </a:solidFill>
              </a:rPr>
              <a:t>Tg</a:t>
            </a:r>
            <a:r>
              <a:rPr lang="en-US" dirty="0" smtClean="0"/>
              <a:t>:    an excellent negative (declining values) or positive (rising values) </a:t>
            </a:r>
            <a:r>
              <a:rPr lang="en-US" dirty="0" smtClean="0">
                <a:solidFill>
                  <a:srgbClr val="FF0000"/>
                </a:solidFill>
              </a:rPr>
              <a:t>predictive value </a:t>
            </a:r>
            <a:r>
              <a:rPr lang="en-US" dirty="0" smtClean="0"/>
              <a:t>for thyroid cancer DR.</a:t>
            </a:r>
          </a:p>
          <a:p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3657600" cy="365125"/>
          </a:xfrm>
        </p:spPr>
        <p:txBody>
          <a:bodyPr/>
          <a:lstStyle/>
          <a:p>
            <a:r>
              <a:rPr lang="en-US" dirty="0"/>
              <a:t>J </a:t>
            </a:r>
            <a:r>
              <a:rPr lang="en-US" dirty="0" err="1"/>
              <a:t>Clin</a:t>
            </a:r>
            <a:r>
              <a:rPr lang="en-US" dirty="0"/>
              <a:t> Endocrinol </a:t>
            </a:r>
            <a:r>
              <a:rPr lang="en-US" dirty="0" smtClean="0"/>
              <a:t>Metab2015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   </a:t>
            </a:r>
            <a:r>
              <a:rPr lang="en-US" dirty="0" err="1" smtClean="0"/>
              <a:t>Miyauchi</a:t>
            </a:r>
            <a:r>
              <a:rPr lang="en-US" dirty="0" smtClean="0"/>
              <a:t> and coworkers            a postoperative </a:t>
            </a:r>
            <a:r>
              <a:rPr lang="en-US" sz="4100" dirty="0" smtClean="0">
                <a:solidFill>
                  <a:srgbClr val="FF0000"/>
                </a:solidFill>
              </a:rPr>
              <a:t>serum </a:t>
            </a:r>
            <a:r>
              <a:rPr lang="en-US" sz="4100" dirty="0" err="1" smtClean="0">
                <a:solidFill>
                  <a:srgbClr val="FF0000"/>
                </a:solidFill>
              </a:rPr>
              <a:t>Tg</a:t>
            </a:r>
            <a:r>
              <a:rPr lang="en-US" sz="4100" dirty="0" smtClean="0">
                <a:solidFill>
                  <a:srgbClr val="FF0000"/>
                </a:solidFill>
              </a:rPr>
              <a:t> doubling time less than 1 year </a:t>
            </a:r>
            <a:r>
              <a:rPr lang="en-US" dirty="0" smtClean="0"/>
              <a:t>as a reliable predictive marker of </a:t>
            </a:r>
            <a:r>
              <a:rPr lang="en-US" dirty="0" smtClean="0">
                <a:solidFill>
                  <a:srgbClr val="FF0000"/>
                </a:solidFill>
              </a:rPr>
              <a:t>loco-regional and distant DR</a:t>
            </a:r>
            <a:r>
              <a:rPr lang="en-US" dirty="0" smtClean="0"/>
              <a:t>, irrespective of radioiodine administration.</a:t>
            </a:r>
          </a:p>
          <a:p>
            <a:pPr>
              <a:buNone/>
            </a:pPr>
            <a:endParaRPr lang="en-US" sz="2800" dirty="0" smtClean="0"/>
          </a:p>
          <a:p>
            <a:r>
              <a:rPr lang="en-US" sz="2800" dirty="0" smtClean="0"/>
              <a:t>   2004-2010 data from National Cancer Institute</a:t>
            </a:r>
            <a:r>
              <a:rPr lang="en-US" sz="2800" dirty="0" smtClean="0"/>
              <a:t>: The </a:t>
            </a:r>
            <a:r>
              <a:rPr lang="en-US" sz="2800" dirty="0" smtClean="0"/>
              <a:t>vast majority of    DTC  metastases are confined to the neck </a:t>
            </a:r>
            <a:r>
              <a:rPr lang="en-US" dirty="0" smtClean="0"/>
              <a:t>(86.7%) .</a:t>
            </a:r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   Neck US</a:t>
            </a:r>
            <a:r>
              <a:rPr lang="en-US" dirty="0" smtClean="0"/>
              <a:t>                 a highly sensitive tool in detecting cervical node involvement, </a:t>
            </a:r>
            <a:r>
              <a:rPr lang="en-US" dirty="0" smtClean="0">
                <a:solidFill>
                  <a:srgbClr val="FF0000"/>
                </a:solidFill>
              </a:rPr>
              <a:t>regardless</a:t>
            </a:r>
            <a:r>
              <a:rPr lang="en-US" dirty="0" smtClean="0"/>
              <a:t> of whether patients had  or had not received </a:t>
            </a:r>
            <a:r>
              <a:rPr lang="en-US" dirty="0" smtClean="0">
                <a:solidFill>
                  <a:srgbClr val="FF0000"/>
                </a:solidFill>
              </a:rPr>
              <a:t>RRA</a:t>
            </a:r>
            <a:r>
              <a:rPr lang="en-US" dirty="0" smtClean="0"/>
              <a:t> , and irrespective of </a:t>
            </a:r>
            <a:r>
              <a:rPr lang="en-US" dirty="0" err="1" smtClean="0"/>
              <a:t>Tg</a:t>
            </a:r>
            <a:r>
              <a:rPr lang="en-US" dirty="0" smtClean="0"/>
              <a:t> values.</a:t>
            </a:r>
          </a:p>
          <a:p>
            <a:pPr>
              <a:buNone/>
            </a:pPr>
            <a:r>
              <a:rPr lang="en-US" dirty="0" smtClean="0"/>
              <a:t> </a:t>
            </a:r>
          </a:p>
        </p:txBody>
      </p:sp>
      <p:sp>
        <p:nvSpPr>
          <p:cNvPr id="7" name="Chevron 6"/>
          <p:cNvSpPr/>
          <p:nvPr/>
        </p:nvSpPr>
        <p:spPr>
          <a:xfrm>
            <a:off x="4267200" y="2133600"/>
            <a:ext cx="304800" cy="228600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Chevron 5"/>
          <p:cNvSpPr/>
          <p:nvPr/>
        </p:nvSpPr>
        <p:spPr>
          <a:xfrm>
            <a:off x="2286000" y="4724400"/>
            <a:ext cx="304800" cy="228600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3657600" cy="365125"/>
          </a:xfrm>
        </p:spPr>
        <p:txBody>
          <a:bodyPr/>
          <a:lstStyle/>
          <a:p>
            <a:r>
              <a:rPr lang="en-US" dirty="0"/>
              <a:t>J </a:t>
            </a:r>
            <a:r>
              <a:rPr lang="en-US" dirty="0" err="1"/>
              <a:t>Clin</a:t>
            </a:r>
            <a:r>
              <a:rPr lang="en-US" dirty="0"/>
              <a:t> Endocrinol </a:t>
            </a:r>
            <a:r>
              <a:rPr lang="en-US" dirty="0" smtClean="0"/>
              <a:t>Metab2015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Early neck US (within 6 months form initial treatment) is accurate and is an </a:t>
            </a:r>
            <a:r>
              <a:rPr lang="en-US" dirty="0" smtClean="0">
                <a:solidFill>
                  <a:srgbClr val="FF0000"/>
                </a:solidFill>
              </a:rPr>
              <a:t>independent</a:t>
            </a:r>
            <a:r>
              <a:rPr lang="en-US" dirty="0" smtClean="0"/>
              <a:t> predictor of DR.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 </a:t>
            </a:r>
            <a:r>
              <a:rPr lang="en-US" dirty="0" smtClean="0">
                <a:solidFill>
                  <a:srgbClr val="0070C0"/>
                </a:solidFill>
              </a:rPr>
              <a:t>Neck US </a:t>
            </a:r>
            <a:r>
              <a:rPr lang="en-US" dirty="0" smtClean="0"/>
              <a:t>is becoming the </a:t>
            </a:r>
            <a:r>
              <a:rPr lang="en-US" dirty="0" smtClean="0">
                <a:solidFill>
                  <a:srgbClr val="0070C0"/>
                </a:solidFill>
              </a:rPr>
              <a:t>main tool</a:t>
            </a:r>
            <a:r>
              <a:rPr lang="en-US" dirty="0" smtClean="0"/>
              <a:t> of the early </a:t>
            </a:r>
            <a:r>
              <a:rPr lang="en-US" dirty="0" smtClean="0">
                <a:solidFill>
                  <a:srgbClr val="0070C0"/>
                </a:solidFill>
              </a:rPr>
              <a:t>postoperative follow up</a:t>
            </a:r>
            <a:r>
              <a:rPr lang="en-US" dirty="0" smtClean="0"/>
              <a:t>, when </a:t>
            </a:r>
            <a:r>
              <a:rPr lang="en-US" dirty="0" err="1" smtClean="0"/>
              <a:t>Tg</a:t>
            </a:r>
            <a:r>
              <a:rPr lang="en-US" dirty="0" smtClean="0"/>
              <a:t> assay results are difficult to interpret.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 The diagnostic value of serum </a:t>
            </a:r>
            <a:r>
              <a:rPr lang="en-US" dirty="0" err="1" smtClean="0"/>
              <a:t>Tg</a:t>
            </a:r>
            <a:r>
              <a:rPr lang="en-US" dirty="0" smtClean="0"/>
              <a:t> determination increases with </a:t>
            </a:r>
            <a:r>
              <a:rPr lang="en-US" dirty="0" smtClean="0">
                <a:solidFill>
                  <a:srgbClr val="FF0000"/>
                </a:solidFill>
              </a:rPr>
              <a:t>time,</a:t>
            </a:r>
            <a:r>
              <a:rPr lang="en-US" dirty="0" smtClean="0"/>
              <a:t> as serial measurements accumulate and allow reliable predictions of disease status.</a:t>
            </a:r>
          </a:p>
          <a:p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3657600" cy="365125"/>
          </a:xfrm>
        </p:spPr>
        <p:txBody>
          <a:bodyPr/>
          <a:lstStyle/>
          <a:p>
            <a:r>
              <a:rPr lang="en-US" dirty="0"/>
              <a:t>J </a:t>
            </a:r>
            <a:r>
              <a:rPr lang="en-US" dirty="0" err="1"/>
              <a:t>Clin</a:t>
            </a:r>
            <a:r>
              <a:rPr lang="en-US" dirty="0"/>
              <a:t> Endocrinol </a:t>
            </a:r>
            <a:r>
              <a:rPr lang="en-US" dirty="0" smtClean="0"/>
              <a:t>Metab2015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600200"/>
          </a:xfrm>
        </p:spPr>
        <p:txBody>
          <a:bodyPr>
            <a:normAutofit fontScale="90000"/>
          </a:bodyPr>
          <a:lstStyle/>
          <a:p>
            <a:r>
              <a:rPr lang="en-US" sz="3200" b="1" dirty="0" smtClean="0"/>
              <a:t>Goal 3.Radioiodine benefit for treating microscopic persistent disease :radioiodine adjuvant therapy</a:t>
            </a:r>
            <a:br>
              <a:rPr lang="en-US" sz="3200" b="1" dirty="0" smtClean="0"/>
            </a:br>
            <a:r>
              <a:rPr lang="en-US" sz="3200" b="1" dirty="0" smtClean="0"/>
              <a:t>(RAT)D3.1 RAT benefit in LR patients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3840163"/>
          </a:xfrm>
        </p:spPr>
        <p:txBody>
          <a:bodyPr>
            <a:normAutofit/>
          </a:bodyPr>
          <a:lstStyle/>
          <a:p>
            <a:r>
              <a:rPr lang="en-US" dirty="0"/>
              <a:t>T</a:t>
            </a:r>
            <a:r>
              <a:rPr lang="en-US" dirty="0" smtClean="0"/>
              <a:t>here </a:t>
            </a:r>
            <a:r>
              <a:rPr lang="en-US" dirty="0"/>
              <a:t>are </a:t>
            </a:r>
            <a:r>
              <a:rPr lang="en-US" dirty="0">
                <a:solidFill>
                  <a:srgbClr val="FF0000"/>
                </a:solidFill>
              </a:rPr>
              <a:t>no</a:t>
            </a:r>
            <a:r>
              <a:rPr lang="en-US" dirty="0"/>
              <a:t> OP or </a:t>
            </a:r>
            <a:r>
              <a:rPr lang="en-US" dirty="0" smtClean="0"/>
              <a:t>systematic reviews </a:t>
            </a:r>
            <a:r>
              <a:rPr lang="en-US" dirty="0"/>
              <a:t>that demonstrate a </a:t>
            </a:r>
            <a:r>
              <a:rPr lang="en-US" dirty="0">
                <a:solidFill>
                  <a:srgbClr val="FF0000"/>
                </a:solidFill>
              </a:rPr>
              <a:t>benefit from RAT </a:t>
            </a:r>
            <a:r>
              <a:rPr lang="en-US" dirty="0" smtClean="0"/>
              <a:t>in DR </a:t>
            </a:r>
            <a:r>
              <a:rPr lang="en-US" dirty="0"/>
              <a:t>prevention in </a:t>
            </a:r>
            <a:r>
              <a:rPr lang="en-US" dirty="0">
                <a:solidFill>
                  <a:srgbClr val="FF0000"/>
                </a:solidFill>
              </a:rPr>
              <a:t>LR</a:t>
            </a:r>
            <a:r>
              <a:rPr lang="en-US" dirty="0"/>
              <a:t> patients published since 2008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sz="4800" dirty="0" smtClean="0">
                <a:solidFill>
                  <a:srgbClr val="FF0000"/>
                </a:solidFill>
              </a:rPr>
              <a:t>    Selection Bias</a:t>
            </a:r>
          </a:p>
          <a:p>
            <a:r>
              <a:rPr lang="en-US" sz="3600" dirty="0" smtClean="0">
                <a:solidFill>
                  <a:srgbClr val="000000"/>
                </a:solidFill>
              </a:rPr>
              <a:t>Low disease recurrence rate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3657600" cy="365125"/>
          </a:xfrm>
        </p:spPr>
        <p:txBody>
          <a:bodyPr/>
          <a:lstStyle/>
          <a:p>
            <a:r>
              <a:rPr lang="en-US" dirty="0"/>
              <a:t>J </a:t>
            </a:r>
            <a:r>
              <a:rPr lang="en-US" dirty="0" err="1"/>
              <a:t>Clin</a:t>
            </a:r>
            <a:r>
              <a:rPr lang="en-US" dirty="0"/>
              <a:t> Endocrinol </a:t>
            </a:r>
            <a:r>
              <a:rPr lang="en-US" dirty="0" smtClean="0"/>
              <a:t>Metab2015</a:t>
            </a:r>
            <a:endParaRPr lang="en-US" dirty="0"/>
          </a:p>
        </p:txBody>
      </p:sp>
      <p:sp>
        <p:nvSpPr>
          <p:cNvPr id="7" name="4-Point Star 6"/>
          <p:cNvSpPr/>
          <p:nvPr/>
        </p:nvSpPr>
        <p:spPr>
          <a:xfrm>
            <a:off x="0" y="3621506"/>
            <a:ext cx="1066800" cy="914400"/>
          </a:xfrm>
          <a:prstGeom prst="star4">
            <a:avLst>
              <a:gd name="adj" fmla="val 1381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 LR </a:t>
            </a:r>
            <a:r>
              <a:rPr lang="en-US" b="1" dirty="0" err="1" smtClean="0"/>
              <a:t>microcarcinomas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Only one study on </a:t>
            </a:r>
            <a:r>
              <a:rPr lang="en-US" dirty="0" err="1" smtClean="0"/>
              <a:t>micropapillary</a:t>
            </a:r>
            <a:r>
              <a:rPr lang="en-US" dirty="0" smtClean="0"/>
              <a:t> PTC (</a:t>
            </a:r>
            <a:r>
              <a:rPr lang="en-US" dirty="0" err="1" smtClean="0"/>
              <a:t>mPTC</a:t>
            </a:r>
            <a:r>
              <a:rPr lang="en-US" dirty="0" smtClean="0"/>
              <a:t>)</a:t>
            </a:r>
            <a:r>
              <a:rPr lang="en-US" dirty="0" smtClean="0">
                <a:solidFill>
                  <a:srgbClr val="FF0000"/>
                </a:solidFill>
              </a:rPr>
              <a:t>(Durante et </a:t>
            </a:r>
            <a:r>
              <a:rPr lang="en-US" dirty="0" err="1" smtClean="0">
                <a:solidFill>
                  <a:srgbClr val="FF0000"/>
                </a:solidFill>
              </a:rPr>
              <a:t>al.JCEM</a:t>
            </a:r>
            <a:r>
              <a:rPr lang="en-US" dirty="0" smtClean="0">
                <a:solidFill>
                  <a:srgbClr val="FF0000"/>
                </a:solidFill>
              </a:rPr>
              <a:t> 2010) </a:t>
            </a:r>
            <a:r>
              <a:rPr lang="en-US" dirty="0" smtClean="0"/>
              <a:t>:</a:t>
            </a:r>
          </a:p>
          <a:p>
            <a:r>
              <a:rPr lang="en-US" dirty="0" smtClean="0"/>
              <a:t>Retrospective series </a:t>
            </a:r>
          </a:p>
          <a:p>
            <a:r>
              <a:rPr lang="en-US" dirty="0" smtClean="0"/>
              <a:t>312 patients with </a:t>
            </a:r>
            <a:r>
              <a:rPr lang="en-US" dirty="0" err="1" smtClean="0">
                <a:solidFill>
                  <a:srgbClr val="92D050"/>
                </a:solidFill>
              </a:rPr>
              <a:t>unifocal</a:t>
            </a:r>
            <a:r>
              <a:rPr lang="en-US" dirty="0" smtClean="0">
                <a:solidFill>
                  <a:srgbClr val="92D050"/>
                </a:solidFill>
              </a:rPr>
              <a:t> </a:t>
            </a:r>
            <a:r>
              <a:rPr lang="en-US" dirty="0" err="1" smtClean="0">
                <a:solidFill>
                  <a:srgbClr val="92D050"/>
                </a:solidFill>
              </a:rPr>
              <a:t>mPTC</a:t>
            </a:r>
            <a:r>
              <a:rPr lang="en-US" dirty="0" smtClean="0"/>
              <a:t>, without aggressive histology, </a:t>
            </a:r>
            <a:r>
              <a:rPr lang="en-US" dirty="0" err="1" smtClean="0"/>
              <a:t>extrathyroidal</a:t>
            </a:r>
            <a:r>
              <a:rPr lang="en-US" dirty="0" smtClean="0"/>
              <a:t> invasion, or N1 or M1.</a:t>
            </a:r>
          </a:p>
          <a:p>
            <a:r>
              <a:rPr lang="en-US" dirty="0" smtClean="0"/>
              <a:t>Patients received or did not receive RAT based on of their </a:t>
            </a:r>
            <a:r>
              <a:rPr lang="en-US" dirty="0" smtClean="0">
                <a:solidFill>
                  <a:srgbClr val="92D050"/>
                </a:solidFill>
              </a:rPr>
              <a:t>physicians’ preferences </a:t>
            </a:r>
            <a:r>
              <a:rPr lang="en-US" dirty="0" smtClean="0"/>
              <a:t>. </a:t>
            </a:r>
          </a:p>
          <a:p>
            <a:r>
              <a:rPr lang="en-US" dirty="0" smtClean="0"/>
              <a:t>No clinical or radiologic recurrences were found in either the RAT or non-RAT group.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3657600" cy="365125"/>
          </a:xfrm>
        </p:spPr>
        <p:txBody>
          <a:bodyPr/>
          <a:lstStyle/>
          <a:p>
            <a:r>
              <a:rPr lang="en-US" dirty="0"/>
              <a:t>J </a:t>
            </a:r>
            <a:r>
              <a:rPr lang="en-US" dirty="0" err="1"/>
              <a:t>Clin</a:t>
            </a:r>
            <a:r>
              <a:rPr lang="en-US" dirty="0"/>
              <a:t> Endocrinol </a:t>
            </a:r>
            <a:r>
              <a:rPr lang="en-US" dirty="0" smtClean="0"/>
              <a:t>Metab2015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  Agenda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1-Introduction</a:t>
            </a:r>
          </a:p>
          <a:p>
            <a:r>
              <a:rPr lang="en-US" dirty="0" smtClean="0"/>
              <a:t>2-Is radioiodine therapy prevent recurrence?</a:t>
            </a:r>
          </a:p>
          <a:p>
            <a:r>
              <a:rPr lang="en-US" dirty="0" smtClean="0"/>
              <a:t>3-Is radioiodine therapy improve survival in these group?</a:t>
            </a:r>
          </a:p>
          <a:p>
            <a:r>
              <a:rPr lang="en-US" dirty="0" smtClean="0"/>
              <a:t>4-When to use radioiodine and how to select the dose?</a:t>
            </a:r>
          </a:p>
          <a:p>
            <a:r>
              <a:rPr lang="en-US" dirty="0" smtClean="0"/>
              <a:t>5-Rapid ATA recommendations review</a:t>
            </a:r>
          </a:p>
          <a:p>
            <a:r>
              <a:rPr lang="en-US" dirty="0" smtClean="0"/>
              <a:t>6-Conclusion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F/U:   </a:t>
            </a:r>
            <a:r>
              <a:rPr lang="en-US" dirty="0" smtClean="0">
                <a:solidFill>
                  <a:srgbClr val="FF0000"/>
                </a:solidFill>
              </a:rPr>
              <a:t>Basal </a:t>
            </a:r>
            <a:r>
              <a:rPr lang="en-US" dirty="0" err="1" smtClean="0">
                <a:solidFill>
                  <a:srgbClr val="FF0000"/>
                </a:solidFill>
              </a:rPr>
              <a:t>Tg</a:t>
            </a:r>
            <a:r>
              <a:rPr lang="en-US" dirty="0" smtClean="0">
                <a:solidFill>
                  <a:srgbClr val="FF0000"/>
                </a:solidFill>
                <a:latin typeface="Calibri" pitchFamily="34" charset="0"/>
              </a:rPr>
              <a:t>       </a:t>
            </a:r>
            <a:r>
              <a:rPr lang="en-US" sz="2800" dirty="0" smtClean="0">
                <a:latin typeface="Calibri" pitchFamily="34" charset="0"/>
              </a:rPr>
              <a:t>In the RAT group : ≤1 All patients</a:t>
            </a:r>
          </a:p>
          <a:p>
            <a:pPr>
              <a:buNone/>
            </a:pPr>
            <a:r>
              <a:rPr lang="en-US" sz="2800" dirty="0" smtClean="0">
                <a:latin typeface="Calibri" pitchFamily="34" charset="0"/>
              </a:rPr>
              <a:t>            </a:t>
            </a:r>
            <a:r>
              <a:rPr lang="en-US" sz="2800" dirty="0" smtClean="0"/>
              <a:t>                     </a:t>
            </a:r>
            <a:r>
              <a:rPr lang="en-US" sz="2800" dirty="0" smtClean="0">
                <a:latin typeface="Calibri" pitchFamily="34" charset="0"/>
              </a:rPr>
              <a:t> In the non RAT group: </a:t>
            </a:r>
            <a:r>
              <a:rPr lang="en-US" sz="2400" dirty="0" smtClean="0">
                <a:latin typeface="Calibri" pitchFamily="34" charset="0"/>
              </a:rPr>
              <a:t>≤1</a:t>
            </a:r>
            <a:r>
              <a:rPr lang="en-US" sz="2400" dirty="0" smtClean="0"/>
              <a:t> in 93%</a:t>
            </a:r>
          </a:p>
          <a:p>
            <a:r>
              <a:rPr lang="en-US" sz="2400" dirty="0" smtClean="0"/>
              <a:t>BUT                                  stable or decreasing over time.</a:t>
            </a:r>
          </a:p>
          <a:p>
            <a:endParaRPr lang="en-US" sz="2400" b="1" dirty="0" smtClean="0"/>
          </a:p>
          <a:p>
            <a:endParaRPr lang="en-US" sz="2400" b="1" dirty="0" smtClean="0">
              <a:latin typeface="+mj-lt"/>
            </a:endParaRPr>
          </a:p>
          <a:p>
            <a:r>
              <a:rPr lang="en-US" sz="2800" b="1" dirty="0" smtClean="0">
                <a:latin typeface="Calibri" pitchFamily="34" charset="0"/>
              </a:rPr>
              <a:t> </a:t>
            </a:r>
            <a:r>
              <a:rPr lang="en-US" sz="2800" dirty="0" smtClean="0">
                <a:latin typeface="Calibri" pitchFamily="34" charset="0"/>
              </a:rPr>
              <a:t>In this </a:t>
            </a:r>
            <a:r>
              <a:rPr lang="en-US" sz="2800" dirty="0" smtClean="0">
                <a:latin typeface="+mj-lt"/>
              </a:rPr>
              <a:t>setting</a:t>
            </a:r>
            <a:r>
              <a:rPr lang="en-US" sz="2800" dirty="0" smtClean="0">
                <a:latin typeface="Calibri" pitchFamily="34" charset="0"/>
              </a:rPr>
              <a:t> the clinical significance of </a:t>
            </a:r>
            <a:r>
              <a:rPr lang="en-US" sz="2800" dirty="0" smtClean="0">
                <a:solidFill>
                  <a:srgbClr val="FF0000"/>
                </a:solidFill>
                <a:latin typeface="Calibri" pitchFamily="34" charset="0"/>
              </a:rPr>
              <a:t>detectable </a:t>
            </a:r>
            <a:r>
              <a:rPr lang="en-US" sz="2800" dirty="0" err="1" smtClean="0">
                <a:solidFill>
                  <a:srgbClr val="FF0000"/>
                </a:solidFill>
                <a:latin typeface="Calibri" pitchFamily="34" charset="0"/>
              </a:rPr>
              <a:t>Tg</a:t>
            </a:r>
            <a:r>
              <a:rPr lang="en-US" sz="2800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n-US" sz="2800" dirty="0" smtClean="0">
                <a:latin typeface="Calibri" pitchFamily="34" charset="0"/>
              </a:rPr>
              <a:t>is uncertain.</a:t>
            </a:r>
          </a:p>
          <a:p>
            <a:r>
              <a:rPr lang="en-US" sz="2800" dirty="0" smtClean="0">
                <a:latin typeface="Calibri" pitchFamily="34" charset="0"/>
              </a:rPr>
              <a:t> Only </a:t>
            </a:r>
            <a:r>
              <a:rPr lang="en-US" sz="2800" dirty="0" smtClean="0">
                <a:solidFill>
                  <a:srgbClr val="FF0000"/>
                </a:solidFill>
                <a:latin typeface="Calibri" pitchFamily="34" charset="0"/>
              </a:rPr>
              <a:t>rising </a:t>
            </a:r>
            <a:r>
              <a:rPr lang="en-US" sz="2800" dirty="0" err="1" smtClean="0">
                <a:solidFill>
                  <a:srgbClr val="FF0000"/>
                </a:solidFill>
                <a:latin typeface="Calibri" pitchFamily="34" charset="0"/>
              </a:rPr>
              <a:t>Tg</a:t>
            </a:r>
            <a:r>
              <a:rPr lang="en-US" sz="2800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n-US" sz="2800" dirty="0" smtClean="0">
                <a:latin typeface="Calibri" pitchFamily="34" charset="0"/>
              </a:rPr>
              <a:t>is a reliable marker of persistent/</a:t>
            </a:r>
            <a:r>
              <a:rPr lang="en-US" sz="2800" dirty="0" err="1" smtClean="0">
                <a:latin typeface="Calibri" pitchFamily="34" charset="0"/>
              </a:rPr>
              <a:t>recuurent</a:t>
            </a:r>
            <a:r>
              <a:rPr lang="en-US" sz="2800" dirty="0" smtClean="0">
                <a:latin typeface="Calibri" pitchFamily="34" charset="0"/>
              </a:rPr>
              <a:t> disease.</a:t>
            </a:r>
            <a:endParaRPr lang="en-US" sz="2800" dirty="0">
              <a:latin typeface="Calibri" pitchFamily="34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1752600" y="3200400"/>
            <a:ext cx="1981200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Left Brace 5"/>
          <p:cNvSpPr/>
          <p:nvPr/>
        </p:nvSpPr>
        <p:spPr>
          <a:xfrm>
            <a:off x="3200400" y="2057400"/>
            <a:ext cx="152400" cy="8382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 smtClean="0"/>
              <a:t>LR </a:t>
            </a:r>
            <a:r>
              <a:rPr lang="en-US" sz="3200" b="1" dirty="0" err="1"/>
              <a:t>macrocarcinomas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4800" dirty="0" smtClean="0">
                <a:solidFill>
                  <a:srgbClr val="FF0000"/>
                </a:solidFill>
              </a:rPr>
              <a:t>       Similar lack of evidence</a:t>
            </a:r>
          </a:p>
          <a:p>
            <a:r>
              <a:rPr lang="en-US" dirty="0" smtClean="0"/>
              <a:t>A series: 965 LR </a:t>
            </a:r>
            <a:r>
              <a:rPr lang="en-US" dirty="0"/>
              <a:t>DTC patients </a:t>
            </a:r>
            <a:r>
              <a:rPr lang="en-US" dirty="0" smtClean="0"/>
              <a:t>(</a:t>
            </a:r>
            <a:r>
              <a:rPr lang="en-US" dirty="0" err="1" smtClean="0"/>
              <a:t>Schvartz</a:t>
            </a:r>
            <a:r>
              <a:rPr lang="en-US" dirty="0" smtClean="0"/>
              <a:t> et all </a:t>
            </a:r>
            <a:r>
              <a:rPr lang="en-US" dirty="0"/>
              <a:t>J</a:t>
            </a:r>
            <a:r>
              <a:rPr lang="en-US" dirty="0" smtClean="0"/>
              <a:t>CEM 2012)</a:t>
            </a:r>
          </a:p>
          <a:p>
            <a:r>
              <a:rPr lang="en-US" dirty="0" smtClean="0"/>
              <a:t>Median F/U:  </a:t>
            </a:r>
            <a:r>
              <a:rPr lang="en-US" dirty="0"/>
              <a:t>10.3 </a:t>
            </a:r>
            <a:r>
              <a:rPr lang="en-US" dirty="0" smtClean="0"/>
              <a:t>years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 No impact of RAT on overall survival and on DFS </a:t>
            </a:r>
            <a:r>
              <a:rPr lang="en-US" dirty="0" smtClean="0"/>
              <a:t>was found after stratification by propensity score.</a:t>
            </a:r>
          </a:p>
          <a:p>
            <a:r>
              <a:rPr lang="en-US" dirty="0" smtClean="0"/>
              <a:t>The only independent </a:t>
            </a:r>
            <a:r>
              <a:rPr lang="en-US" dirty="0" smtClean="0">
                <a:solidFill>
                  <a:srgbClr val="FF0000"/>
                </a:solidFill>
              </a:rPr>
              <a:t>risk factors </a:t>
            </a:r>
            <a:r>
              <a:rPr lang="en-US" dirty="0" smtClean="0"/>
              <a:t>for overall survival and DFS :</a:t>
            </a:r>
            <a:r>
              <a:rPr lang="en-US" dirty="0" smtClean="0">
                <a:solidFill>
                  <a:srgbClr val="FF0000"/>
                </a:solidFill>
              </a:rPr>
              <a:t>Age and gender.</a:t>
            </a:r>
            <a:endParaRPr lang="en-US" dirty="0" smtClean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3657600" cy="365125"/>
          </a:xfrm>
        </p:spPr>
        <p:txBody>
          <a:bodyPr/>
          <a:lstStyle/>
          <a:p>
            <a:r>
              <a:rPr lang="en-US" dirty="0"/>
              <a:t>J </a:t>
            </a:r>
            <a:r>
              <a:rPr lang="en-US" dirty="0" err="1"/>
              <a:t>Clin</a:t>
            </a:r>
            <a:r>
              <a:rPr lang="en-US" dirty="0"/>
              <a:t> Endocrinol </a:t>
            </a:r>
            <a:r>
              <a:rPr lang="en-US" dirty="0" smtClean="0"/>
              <a:t>Metab2015</a:t>
            </a:r>
            <a:endParaRPr lang="en-US" dirty="0"/>
          </a:p>
        </p:txBody>
      </p:sp>
      <p:sp>
        <p:nvSpPr>
          <p:cNvPr id="5" name="Half Frame 4"/>
          <p:cNvSpPr/>
          <p:nvPr/>
        </p:nvSpPr>
        <p:spPr>
          <a:xfrm>
            <a:off x="1295400" y="2133600"/>
            <a:ext cx="228600" cy="457200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b="1" dirty="0" smtClean="0"/>
              <a:t> </a:t>
            </a:r>
            <a:r>
              <a:rPr lang="en-US" sz="3200" b="1" dirty="0"/>
              <a:t>RAT Benefit in </a:t>
            </a:r>
            <a:r>
              <a:rPr lang="en-US" sz="3200" b="1" dirty="0">
                <a:solidFill>
                  <a:srgbClr val="FF0000"/>
                </a:solidFill>
              </a:rPr>
              <a:t>IR</a:t>
            </a:r>
            <a:r>
              <a:rPr lang="en-US" sz="3200" b="1" dirty="0"/>
              <a:t> Patients and Patients with</a:t>
            </a:r>
            <a:br>
              <a:rPr lang="en-US" sz="3200" b="1" dirty="0"/>
            </a:br>
            <a:r>
              <a:rPr lang="en-US" sz="3200" b="1" dirty="0"/>
              <a:t>other possible “risk modifiers</a:t>
            </a:r>
            <a:r>
              <a:rPr lang="en-US" sz="2400" b="1" dirty="0"/>
              <a:t>”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One or </a:t>
            </a:r>
            <a:r>
              <a:rPr lang="en-US" dirty="0"/>
              <a:t>more of the following </a:t>
            </a:r>
            <a:r>
              <a:rPr lang="en-US" dirty="0" smtClean="0"/>
              <a:t>features:</a:t>
            </a:r>
            <a:endParaRPr lang="fa-IR" dirty="0" smtClean="0"/>
          </a:p>
          <a:p>
            <a:pPr>
              <a:buNone/>
            </a:pPr>
            <a:r>
              <a:rPr lang="en-US" dirty="0" smtClean="0"/>
              <a:t> 1-minimal </a:t>
            </a:r>
            <a:r>
              <a:rPr lang="en-US" dirty="0" err="1" smtClean="0"/>
              <a:t>extrathyroidal</a:t>
            </a:r>
            <a:r>
              <a:rPr lang="en-US" dirty="0" smtClean="0"/>
              <a:t> extension </a:t>
            </a:r>
          </a:p>
          <a:p>
            <a:pPr>
              <a:buNone/>
            </a:pPr>
            <a:r>
              <a:rPr lang="en-US" dirty="0" smtClean="0"/>
              <a:t>2-aggressive </a:t>
            </a:r>
            <a:r>
              <a:rPr lang="en-US" dirty="0"/>
              <a:t>histology (</a:t>
            </a:r>
            <a:r>
              <a:rPr lang="en-US" dirty="0" err="1"/>
              <a:t>eg</a:t>
            </a:r>
            <a:r>
              <a:rPr lang="en-US" dirty="0"/>
              <a:t>, tall </a:t>
            </a:r>
            <a:r>
              <a:rPr lang="en-US" dirty="0" smtClean="0"/>
              <a:t>cell, columnar</a:t>
            </a:r>
            <a:r>
              <a:rPr lang="en-US" dirty="0"/>
              <a:t>, or diffuse </a:t>
            </a:r>
            <a:r>
              <a:rPr lang="en-US" dirty="0" err="1"/>
              <a:t>sclerosing</a:t>
            </a:r>
            <a:r>
              <a:rPr lang="en-US" dirty="0"/>
              <a:t> variants</a:t>
            </a:r>
            <a:r>
              <a:rPr lang="en-US" dirty="0" smtClean="0"/>
              <a:t>) OR vascular invasion </a:t>
            </a:r>
          </a:p>
          <a:p>
            <a:pPr>
              <a:buNone/>
            </a:pPr>
            <a:r>
              <a:rPr lang="en-US" dirty="0" smtClean="0"/>
              <a:t>3-N1 </a:t>
            </a:r>
          </a:p>
          <a:p>
            <a:pPr>
              <a:buNone/>
            </a:pPr>
            <a:r>
              <a:rPr lang="en-US" dirty="0" smtClean="0"/>
              <a:t>4-Uptake </a:t>
            </a:r>
            <a:r>
              <a:rPr lang="en-US" dirty="0"/>
              <a:t>outside thyroid bed on </a:t>
            </a:r>
            <a:r>
              <a:rPr lang="en-US" dirty="0" err="1"/>
              <a:t>DxWBS</a:t>
            </a:r>
            <a:r>
              <a:rPr lang="en-US" dirty="0"/>
              <a:t> </a:t>
            </a:r>
            <a:r>
              <a:rPr lang="en-US" dirty="0" smtClean="0"/>
              <a:t>or </a:t>
            </a:r>
            <a:r>
              <a:rPr lang="en-US" dirty="0" err="1" smtClean="0"/>
              <a:t>RxWBS</a:t>
            </a:r>
            <a:r>
              <a:rPr lang="en-US" dirty="0" smtClean="0"/>
              <a:t>  </a:t>
            </a:r>
          </a:p>
          <a:p>
            <a:r>
              <a:rPr lang="en-US" dirty="0" smtClean="0"/>
              <a:t> Other </a:t>
            </a:r>
            <a:r>
              <a:rPr lang="en-US" dirty="0"/>
              <a:t>potential higher risk features, such </a:t>
            </a:r>
            <a:r>
              <a:rPr lang="en-US" dirty="0" smtClean="0"/>
              <a:t>as </a:t>
            </a:r>
            <a:r>
              <a:rPr lang="en-US" dirty="0" err="1" smtClean="0">
                <a:solidFill>
                  <a:srgbClr val="92D050"/>
                </a:solidFill>
              </a:rPr>
              <a:t>multifocality</a:t>
            </a:r>
            <a:r>
              <a:rPr lang="en-US" dirty="0" smtClean="0">
                <a:solidFill>
                  <a:srgbClr val="92D050"/>
                </a:solidFill>
              </a:rPr>
              <a:t> </a:t>
            </a:r>
            <a:r>
              <a:rPr lang="en-US" dirty="0"/>
              <a:t>or the V600EBRAFmutation, may also </a:t>
            </a:r>
            <a:r>
              <a:rPr lang="en-US" dirty="0" smtClean="0"/>
              <a:t>play a </a:t>
            </a:r>
            <a:r>
              <a:rPr lang="en-US" dirty="0"/>
              <a:t>role in the decision to </a:t>
            </a:r>
            <a:r>
              <a:rPr lang="en-US" dirty="0" smtClean="0"/>
              <a:t>recommend RRA.</a:t>
            </a:r>
          </a:p>
          <a:p>
            <a:pPr>
              <a:buNone/>
            </a:pP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3657600" cy="365125"/>
          </a:xfrm>
        </p:spPr>
        <p:txBody>
          <a:bodyPr/>
          <a:lstStyle/>
          <a:p>
            <a:r>
              <a:rPr lang="en-US" dirty="0"/>
              <a:t>J </a:t>
            </a:r>
            <a:r>
              <a:rPr lang="en-US" dirty="0" err="1"/>
              <a:t>Clin</a:t>
            </a:r>
            <a:r>
              <a:rPr lang="en-US" dirty="0"/>
              <a:t> Endocrinol </a:t>
            </a:r>
            <a:r>
              <a:rPr lang="en-US" dirty="0" smtClean="0"/>
              <a:t>Metab2015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10OP               some benefit in reducing DR rates with RAT in IR patients </a:t>
            </a:r>
          </a:p>
          <a:p>
            <a:r>
              <a:rPr lang="en-US" dirty="0" smtClean="0"/>
              <a:t> </a:t>
            </a:r>
            <a:r>
              <a:rPr lang="nl-NL" dirty="0" smtClean="0"/>
              <a:t>14 OP               </a:t>
            </a:r>
            <a:r>
              <a:rPr lang="en-US" dirty="0" smtClean="0"/>
              <a:t>failed to show benefit from RRA in similar groups of patients.</a:t>
            </a:r>
          </a:p>
        </p:txBody>
      </p:sp>
      <p:sp>
        <p:nvSpPr>
          <p:cNvPr id="4" name="Right Arrow 3"/>
          <p:cNvSpPr/>
          <p:nvPr/>
        </p:nvSpPr>
        <p:spPr>
          <a:xfrm>
            <a:off x="1676400" y="2133600"/>
            <a:ext cx="10668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>
            <a:off x="1752600" y="2971800"/>
            <a:ext cx="11430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3657600" cy="365125"/>
          </a:xfrm>
        </p:spPr>
        <p:txBody>
          <a:bodyPr/>
          <a:lstStyle/>
          <a:p>
            <a:r>
              <a:rPr lang="en-US" dirty="0"/>
              <a:t>J </a:t>
            </a:r>
            <a:r>
              <a:rPr lang="en-US" dirty="0" err="1"/>
              <a:t>Clin</a:t>
            </a:r>
            <a:r>
              <a:rPr lang="en-US" dirty="0"/>
              <a:t> Endocrinol </a:t>
            </a:r>
            <a:r>
              <a:rPr lang="en-US" dirty="0" smtClean="0"/>
              <a:t>Metab2015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 </a:t>
            </a:r>
            <a:r>
              <a:rPr lang="en-US" b="1" dirty="0"/>
              <a:t>IR </a:t>
            </a:r>
            <a:r>
              <a:rPr lang="en-US" b="1" dirty="0" err="1"/>
              <a:t>microcarcinoma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Series of 704mPTC ,Kim HJ et all (</a:t>
            </a:r>
            <a:r>
              <a:rPr lang="en-US" dirty="0" err="1" smtClean="0"/>
              <a:t>Clin</a:t>
            </a:r>
            <a:r>
              <a:rPr lang="en-US" dirty="0" smtClean="0"/>
              <a:t> Endocrinol 2013)           </a:t>
            </a:r>
          </a:p>
          <a:p>
            <a:r>
              <a:rPr lang="en-US" dirty="0" smtClean="0"/>
              <a:t> IR:480</a:t>
            </a:r>
          </a:p>
          <a:p>
            <a:r>
              <a:rPr lang="en-US" dirty="0" smtClean="0"/>
              <a:t>DR cases :6 </a:t>
            </a:r>
          </a:p>
          <a:p>
            <a:r>
              <a:rPr lang="en-US" dirty="0" smtClean="0"/>
              <a:t>All had received RAT</a:t>
            </a:r>
          </a:p>
          <a:p>
            <a:r>
              <a:rPr lang="en-US" dirty="0" smtClean="0"/>
              <a:t>DFS rate difference between 2 groups: </a:t>
            </a:r>
            <a:r>
              <a:rPr lang="en-US" dirty="0" smtClean="0">
                <a:solidFill>
                  <a:srgbClr val="FF0000"/>
                </a:solidFill>
              </a:rPr>
              <a:t>NOT SEEN </a:t>
            </a:r>
            <a:endParaRPr lang="fa-IR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TNM stage: significantly higher in RAT treated patients.</a:t>
            </a:r>
          </a:p>
          <a:p>
            <a:r>
              <a:rPr lang="en-US" dirty="0" smtClean="0"/>
              <a:t>Other pathologic or demographic features</a:t>
            </a:r>
            <a:r>
              <a:rPr lang="en-US" dirty="0" smtClean="0">
                <a:solidFill>
                  <a:srgbClr val="FF0000"/>
                </a:solidFill>
              </a:rPr>
              <a:t>: NO DIFFERENCE</a:t>
            </a:r>
            <a:endParaRPr lang="fa-IR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fa-IR" dirty="0" smtClean="0"/>
          </a:p>
          <a:p>
            <a:pPr>
              <a:buNone/>
            </a:pPr>
            <a:endParaRPr lang="fa-IR" dirty="0" smtClean="0"/>
          </a:p>
          <a:p>
            <a:pPr marL="514350" indent="-514350"/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3657600" cy="365125"/>
          </a:xfrm>
        </p:spPr>
        <p:txBody>
          <a:bodyPr/>
          <a:lstStyle/>
          <a:p>
            <a:r>
              <a:rPr lang="en-US" dirty="0"/>
              <a:t>J </a:t>
            </a:r>
            <a:r>
              <a:rPr lang="en-US" dirty="0" err="1"/>
              <a:t>Clin</a:t>
            </a:r>
            <a:r>
              <a:rPr lang="en-US" dirty="0"/>
              <a:t> Endocrinol </a:t>
            </a:r>
            <a:r>
              <a:rPr lang="en-US" dirty="0" smtClean="0"/>
              <a:t>Metab2015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b="1" dirty="0" smtClean="0"/>
              <a:t> Specific </a:t>
            </a:r>
            <a:r>
              <a:rPr lang="en-US" sz="2400" b="1" dirty="0"/>
              <a:t>Risk Modifiers that are used </a:t>
            </a:r>
            <a:r>
              <a:rPr lang="en-US" sz="2400" b="1" dirty="0" smtClean="0"/>
              <a:t>to support </a:t>
            </a:r>
            <a:r>
              <a:rPr lang="en-US" sz="2400" b="1" dirty="0">
                <a:solidFill>
                  <a:srgbClr val="FF0000"/>
                </a:solidFill>
              </a:rPr>
              <a:t>RAT in IR </a:t>
            </a:r>
            <a:r>
              <a:rPr lang="en-US" sz="2400" b="1" dirty="0" err="1">
                <a:solidFill>
                  <a:srgbClr val="FF0000"/>
                </a:solidFill>
              </a:rPr>
              <a:t>microcarcinoma</a:t>
            </a:r>
            <a:r>
              <a:rPr lang="en-US" sz="2400" b="1" dirty="0"/>
              <a:t> patients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1- </a:t>
            </a:r>
            <a:r>
              <a:rPr lang="en-US" dirty="0" err="1"/>
              <a:t>multifocality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smtClean="0"/>
              <a:t> 2-minimal </a:t>
            </a:r>
            <a:r>
              <a:rPr lang="en-US" dirty="0" err="1"/>
              <a:t>extrathyroidal</a:t>
            </a:r>
            <a:r>
              <a:rPr lang="en-US" dirty="0"/>
              <a:t> invasion </a:t>
            </a:r>
            <a:endParaRPr lang="en-US" dirty="0" smtClean="0"/>
          </a:p>
          <a:p>
            <a:r>
              <a:rPr lang="en-US" dirty="0" smtClean="0"/>
              <a:t>3- presence </a:t>
            </a:r>
            <a:r>
              <a:rPr lang="en-US" dirty="0"/>
              <a:t>of </a:t>
            </a:r>
            <a:r>
              <a:rPr lang="en-US" dirty="0" smtClean="0"/>
              <a:t>N1 </a:t>
            </a:r>
          </a:p>
          <a:p>
            <a:r>
              <a:rPr lang="en-US" dirty="0" smtClean="0"/>
              <a:t>4-</a:t>
            </a:r>
            <a:r>
              <a:rPr lang="da-DK" dirty="0" smtClean="0"/>
              <a:t> </a:t>
            </a:r>
            <a:r>
              <a:rPr lang="da-DK" dirty="0"/>
              <a:t>BRAF </a:t>
            </a:r>
            <a:r>
              <a:rPr lang="da-DK" dirty="0" smtClean="0"/>
              <a:t>status  </a:t>
            </a:r>
          </a:p>
          <a:p>
            <a:endParaRPr lang="da-DK" dirty="0"/>
          </a:p>
          <a:p>
            <a:r>
              <a:rPr lang="en-US" dirty="0" smtClean="0"/>
              <a:t>No </a:t>
            </a:r>
            <a:r>
              <a:rPr lang="en-US" dirty="0"/>
              <a:t>difference was found in RAT and </a:t>
            </a:r>
            <a:r>
              <a:rPr lang="en-US" dirty="0" smtClean="0"/>
              <a:t>non-RAT treated </a:t>
            </a:r>
            <a:r>
              <a:rPr lang="en-US" dirty="0"/>
              <a:t>BRAF V600E </a:t>
            </a:r>
            <a:r>
              <a:rPr lang="en-US" dirty="0" smtClean="0"/>
              <a:t>patients.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3657600" cy="365125"/>
          </a:xfrm>
        </p:spPr>
        <p:txBody>
          <a:bodyPr/>
          <a:lstStyle/>
          <a:p>
            <a:r>
              <a:rPr lang="en-US" dirty="0"/>
              <a:t>J </a:t>
            </a:r>
            <a:r>
              <a:rPr lang="en-US" dirty="0" err="1"/>
              <a:t>Clin</a:t>
            </a:r>
            <a:r>
              <a:rPr lang="en-US" dirty="0"/>
              <a:t> Endocrinol </a:t>
            </a:r>
            <a:r>
              <a:rPr lang="en-US" dirty="0" smtClean="0"/>
              <a:t>Metab2015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 </a:t>
            </a:r>
            <a:r>
              <a:rPr lang="en-US" sz="3600" b="1" dirty="0"/>
              <a:t>IR </a:t>
            </a:r>
            <a:r>
              <a:rPr lang="en-US" sz="3600" b="1" dirty="0" err="1"/>
              <a:t>macrocarcinomas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</a:t>
            </a:r>
            <a:r>
              <a:rPr lang="en-US" dirty="0"/>
              <a:t>In </a:t>
            </a:r>
            <a:r>
              <a:rPr lang="en-US" dirty="0" smtClean="0"/>
              <a:t>nonrandomized studies: </a:t>
            </a:r>
          </a:p>
          <a:p>
            <a:r>
              <a:rPr lang="en-US" dirty="0" smtClean="0"/>
              <a:t> </a:t>
            </a:r>
            <a:r>
              <a:rPr lang="en-US" sz="4000" dirty="0" smtClean="0">
                <a:solidFill>
                  <a:srgbClr val="FF0000"/>
                </a:solidFill>
              </a:rPr>
              <a:t>RAT achieved it’s goal :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 Reducing </a:t>
            </a:r>
            <a:r>
              <a:rPr lang="en-US" dirty="0"/>
              <a:t>the number of </a:t>
            </a:r>
            <a:r>
              <a:rPr lang="en-US" dirty="0">
                <a:solidFill>
                  <a:srgbClr val="FF0000"/>
                </a:solidFill>
              </a:rPr>
              <a:t>recurrences</a:t>
            </a:r>
            <a:r>
              <a:rPr lang="en-US" dirty="0"/>
              <a:t> </a:t>
            </a:r>
            <a:r>
              <a:rPr lang="en-US" dirty="0" smtClean="0"/>
              <a:t>that would </a:t>
            </a:r>
            <a:r>
              <a:rPr lang="en-US" dirty="0"/>
              <a:t>have occurred had it not been given to </a:t>
            </a:r>
            <a:r>
              <a:rPr lang="en-US" dirty="0" smtClean="0"/>
              <a:t>these higher risk </a:t>
            </a:r>
            <a:r>
              <a:rPr lang="en-US" dirty="0"/>
              <a:t>patients.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3657600" cy="365125"/>
          </a:xfrm>
        </p:spPr>
        <p:txBody>
          <a:bodyPr/>
          <a:lstStyle/>
          <a:p>
            <a:r>
              <a:rPr lang="en-US" dirty="0"/>
              <a:t>J </a:t>
            </a:r>
            <a:r>
              <a:rPr lang="en-US" dirty="0" err="1"/>
              <a:t>Clin</a:t>
            </a:r>
            <a:r>
              <a:rPr lang="en-US" dirty="0"/>
              <a:t> Endocrinol </a:t>
            </a:r>
            <a:r>
              <a:rPr lang="en-US" dirty="0" smtClean="0"/>
              <a:t>Metab2015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b="1" dirty="0" smtClean="0"/>
              <a:t> </a:t>
            </a:r>
            <a:r>
              <a:rPr lang="en-US" sz="2400" b="1" dirty="0"/>
              <a:t>Specific Risk Modifiers that are used </a:t>
            </a:r>
            <a:r>
              <a:rPr lang="en-US" sz="2400" b="1" dirty="0" smtClean="0"/>
              <a:t>to support </a:t>
            </a:r>
            <a:r>
              <a:rPr lang="en-US" sz="2400" b="1" dirty="0">
                <a:solidFill>
                  <a:srgbClr val="FF0000"/>
                </a:solidFill>
              </a:rPr>
              <a:t>RAT in IR </a:t>
            </a:r>
            <a:r>
              <a:rPr lang="en-US" sz="2400" b="1" dirty="0" err="1">
                <a:solidFill>
                  <a:srgbClr val="FF0000"/>
                </a:solidFill>
              </a:rPr>
              <a:t>macrocarcinoma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smtClean="0"/>
              <a:t>patients: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1-</a:t>
            </a:r>
            <a:r>
              <a:rPr lang="pt-BR" dirty="0" smtClean="0"/>
              <a:t> Minimal extrathyroidal </a:t>
            </a:r>
            <a:r>
              <a:rPr lang="en-US" dirty="0" smtClean="0"/>
              <a:t>invasion(2 paper found no difference) </a:t>
            </a:r>
          </a:p>
          <a:p>
            <a:r>
              <a:rPr lang="en-US" dirty="0" smtClean="0"/>
              <a:t>2- Aggressive histology </a:t>
            </a:r>
          </a:p>
          <a:p>
            <a:r>
              <a:rPr lang="en-US" dirty="0" smtClean="0"/>
              <a:t>3- Presence of N1 </a:t>
            </a:r>
          </a:p>
          <a:p>
            <a:r>
              <a:rPr lang="en-US" dirty="0" smtClean="0"/>
              <a:t>4- BRAF status  </a:t>
            </a:r>
          </a:p>
          <a:p>
            <a:r>
              <a:rPr lang="en-US" dirty="0" smtClean="0"/>
              <a:t>5-Other primary malignancy before DTC diagnosis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3657600" cy="365125"/>
          </a:xfrm>
        </p:spPr>
        <p:txBody>
          <a:bodyPr/>
          <a:lstStyle/>
          <a:p>
            <a:r>
              <a:rPr lang="en-US" dirty="0"/>
              <a:t>J </a:t>
            </a:r>
            <a:r>
              <a:rPr lang="en-US" dirty="0" err="1"/>
              <a:t>Clin</a:t>
            </a:r>
            <a:r>
              <a:rPr lang="en-US" dirty="0"/>
              <a:t> Endocrinol </a:t>
            </a:r>
            <a:r>
              <a:rPr lang="en-US" dirty="0" err="1"/>
              <a:t>Metab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816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RAT was found effective in </a:t>
            </a:r>
            <a:r>
              <a:rPr lang="en-US" sz="2000" dirty="0" smtClean="0">
                <a:solidFill>
                  <a:srgbClr val="FF0000"/>
                </a:solidFill>
              </a:rPr>
              <a:t>preventing DR in aggressive variants </a:t>
            </a:r>
            <a:r>
              <a:rPr lang="en-US" sz="2000" dirty="0" smtClean="0"/>
              <a:t>of PTC .</a:t>
            </a:r>
          </a:p>
          <a:p>
            <a:r>
              <a:rPr lang="en-US" sz="2000" dirty="0" smtClean="0"/>
              <a:t> RAT was recommended for </a:t>
            </a:r>
            <a:r>
              <a:rPr lang="en-US" sz="2000" dirty="0" err="1" smtClean="0">
                <a:solidFill>
                  <a:srgbClr val="FF0000"/>
                </a:solidFill>
              </a:rPr>
              <a:t>angioinvasive</a:t>
            </a:r>
            <a:r>
              <a:rPr lang="en-US" sz="2000" dirty="0" smtClean="0">
                <a:solidFill>
                  <a:srgbClr val="FF0000"/>
                </a:solidFill>
              </a:rPr>
              <a:t> minimally invasive FTC </a:t>
            </a:r>
            <a:r>
              <a:rPr lang="en-US" sz="2000" dirty="0" smtClean="0"/>
              <a:t>and </a:t>
            </a:r>
            <a:r>
              <a:rPr lang="en-US" sz="2000" dirty="0" smtClean="0">
                <a:solidFill>
                  <a:srgbClr val="FF0000"/>
                </a:solidFill>
              </a:rPr>
              <a:t>widely</a:t>
            </a:r>
            <a:r>
              <a:rPr lang="en-US" sz="2000" dirty="0" smtClean="0"/>
              <a:t> </a:t>
            </a:r>
            <a:r>
              <a:rPr lang="en-US" sz="2000" dirty="0" smtClean="0">
                <a:solidFill>
                  <a:srgbClr val="FF0000"/>
                </a:solidFill>
              </a:rPr>
              <a:t>invasive FTC</a:t>
            </a:r>
          </a:p>
          <a:p>
            <a:r>
              <a:rPr lang="en-US" sz="2000" dirty="0" smtClean="0"/>
              <a:t>RAT was considered of some benefit in N1 patients in 1 OP  ( 2 OP found no benefit).</a:t>
            </a:r>
          </a:p>
          <a:p>
            <a:pPr>
              <a:buNone/>
            </a:pPr>
            <a:endParaRPr lang="en-US" sz="2000" dirty="0" smtClean="0"/>
          </a:p>
          <a:p>
            <a:r>
              <a:rPr lang="en-US" sz="2000" dirty="0" smtClean="0">
                <a:solidFill>
                  <a:srgbClr val="FF0000"/>
                </a:solidFill>
              </a:rPr>
              <a:t>BRAF V600E </a:t>
            </a:r>
            <a:r>
              <a:rPr lang="en-US" sz="2000" dirty="0" smtClean="0"/>
              <a:t>was proposed </a:t>
            </a:r>
            <a:r>
              <a:rPr lang="en-US" sz="2000" dirty="0" smtClean="0">
                <a:solidFill>
                  <a:srgbClr val="FF0000"/>
                </a:solidFill>
              </a:rPr>
              <a:t>as a tool </a:t>
            </a:r>
            <a:r>
              <a:rPr lang="en-US" sz="2000" dirty="0" smtClean="0"/>
              <a:t>for RAT decision making.</a:t>
            </a:r>
          </a:p>
          <a:p>
            <a:pPr>
              <a:buNone/>
            </a:pPr>
            <a:endParaRPr lang="en-US" sz="2000" dirty="0" smtClean="0"/>
          </a:p>
          <a:p>
            <a:r>
              <a:rPr lang="en-US" sz="2000" dirty="0" smtClean="0">
                <a:solidFill>
                  <a:srgbClr val="002060"/>
                </a:solidFill>
              </a:rPr>
              <a:t>DTC developing</a:t>
            </a:r>
            <a:r>
              <a:rPr lang="en-US" sz="2000" dirty="0" smtClean="0"/>
              <a:t> in the setting of </a:t>
            </a:r>
            <a:r>
              <a:rPr lang="en-US" sz="2000" dirty="0" smtClean="0">
                <a:solidFill>
                  <a:srgbClr val="002060"/>
                </a:solidFill>
              </a:rPr>
              <a:t>a prior malignancy </a:t>
            </a:r>
            <a:r>
              <a:rPr lang="en-US" sz="2000" dirty="0" smtClean="0"/>
              <a:t>:</a:t>
            </a:r>
          </a:p>
          <a:p>
            <a:pPr marL="0" indent="0">
              <a:buNone/>
            </a:pPr>
            <a:r>
              <a:rPr lang="en-US" sz="2000" dirty="0" smtClean="0"/>
              <a:t>  </a:t>
            </a:r>
          </a:p>
          <a:p>
            <a:r>
              <a:rPr lang="en-US" sz="2000" dirty="0" smtClean="0"/>
              <a:t> Worse overall survival  </a:t>
            </a:r>
            <a:r>
              <a:rPr lang="en-US" sz="2000" dirty="0" smtClean="0">
                <a:solidFill>
                  <a:srgbClr val="002060"/>
                </a:solidFill>
              </a:rPr>
              <a:t>RAT : </a:t>
            </a:r>
            <a:r>
              <a:rPr lang="en-US" sz="2000" dirty="0">
                <a:solidFill>
                  <a:srgbClr val="002060"/>
                </a:solidFill>
              </a:rPr>
              <a:t>B</a:t>
            </a:r>
            <a:r>
              <a:rPr lang="en-US" sz="2000" dirty="0" smtClean="0">
                <a:solidFill>
                  <a:srgbClr val="002060"/>
                </a:solidFill>
              </a:rPr>
              <a:t>etter </a:t>
            </a:r>
            <a:r>
              <a:rPr lang="en-US" sz="2000" dirty="0" err="1" smtClean="0">
                <a:solidFill>
                  <a:srgbClr val="002060"/>
                </a:solidFill>
              </a:rPr>
              <a:t>overalI</a:t>
            </a:r>
            <a:r>
              <a:rPr lang="en-US" sz="2000" dirty="0" smtClean="0">
                <a:solidFill>
                  <a:srgbClr val="002060"/>
                </a:solidFill>
              </a:rPr>
              <a:t> survival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131733" y="657013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295400"/>
            <a:ext cx="9143999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&quot;No&quot; Symbol 8"/>
          <p:cNvSpPr/>
          <p:nvPr/>
        </p:nvSpPr>
        <p:spPr>
          <a:xfrm>
            <a:off x="2743200" y="1676400"/>
            <a:ext cx="609600" cy="533400"/>
          </a:xfrm>
          <a:prstGeom prst="noSmok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2" name="Curved Connector 11"/>
          <p:cNvCxnSpPr/>
          <p:nvPr/>
        </p:nvCxnSpPr>
        <p:spPr>
          <a:xfrm>
            <a:off x="7696200" y="2819400"/>
            <a:ext cx="228600" cy="1588"/>
          </a:xfrm>
          <a:prstGeom prst="curvedConnector3">
            <a:avLst>
              <a:gd name="adj1" fmla="val 50000"/>
            </a:avLst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urved Connector 17"/>
          <p:cNvCxnSpPr/>
          <p:nvPr/>
        </p:nvCxnSpPr>
        <p:spPr>
          <a:xfrm>
            <a:off x="8305800" y="4114800"/>
            <a:ext cx="381000" cy="1588"/>
          </a:xfrm>
          <a:prstGeom prst="curvedConnector3">
            <a:avLst>
              <a:gd name="adj1" fmla="val 50000"/>
            </a:avLst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Elbow Connector 10"/>
          <p:cNvCxnSpPr/>
          <p:nvPr/>
        </p:nvCxnSpPr>
        <p:spPr>
          <a:xfrm>
            <a:off x="7620000" y="3352800"/>
            <a:ext cx="609600" cy="1588"/>
          </a:xfrm>
          <a:prstGeom prst="bentConnector3">
            <a:avLst>
              <a:gd name="adj1" fmla="val 50000"/>
            </a:avLst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47800"/>
            <a:ext cx="8839200" cy="4800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200" dirty="0" smtClean="0">
                <a:solidFill>
                  <a:srgbClr val="FF0000"/>
                </a:solidFill>
              </a:rPr>
              <a:t>AJCC/UICC</a:t>
            </a:r>
            <a:r>
              <a:rPr lang="fa-IR" sz="4200" dirty="0" smtClean="0">
                <a:solidFill>
                  <a:srgbClr val="FF0000"/>
                </a:solidFill>
              </a:rPr>
              <a:t>  </a:t>
            </a:r>
            <a:r>
              <a:rPr lang="en-US" sz="4200" dirty="0" smtClean="0">
                <a:solidFill>
                  <a:srgbClr val="FF0000"/>
                </a:solidFill>
              </a:rPr>
              <a:t>staging</a:t>
            </a:r>
            <a:r>
              <a:rPr lang="en-US" dirty="0" smtClean="0">
                <a:solidFill>
                  <a:srgbClr val="FF0000"/>
                </a:solidFill>
              </a:rPr>
              <a:t> in </a:t>
            </a:r>
            <a:r>
              <a:rPr lang="en-US" sz="4000" dirty="0" smtClean="0">
                <a:solidFill>
                  <a:srgbClr val="FF0000"/>
                </a:solidFill>
              </a:rPr>
              <a:t>DTC: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Majority </a:t>
            </a:r>
            <a:r>
              <a:rPr lang="en-US" dirty="0"/>
              <a:t>(</a:t>
            </a:r>
            <a:r>
              <a:rPr lang="en-US" dirty="0" smtClean="0"/>
              <a:t>70–85</a:t>
            </a:r>
            <a:r>
              <a:rPr lang="en-US" dirty="0"/>
              <a:t>%) of </a:t>
            </a:r>
            <a:r>
              <a:rPr lang="en-US" dirty="0" smtClean="0"/>
              <a:t>patients: </a:t>
            </a:r>
            <a:r>
              <a:rPr lang="en-US" dirty="0"/>
              <a:t>at low-risk of mortality (T1–3, M0 patients</a:t>
            </a:r>
            <a:r>
              <a:rPr lang="en-US" dirty="0" smtClean="0"/>
              <a:t>)</a:t>
            </a:r>
          </a:p>
          <a:p>
            <a:r>
              <a:rPr lang="en-US" dirty="0"/>
              <a:t>H</a:t>
            </a:r>
            <a:r>
              <a:rPr lang="en-US" dirty="0" smtClean="0"/>
              <a:t>igher-risk: </a:t>
            </a:r>
            <a:r>
              <a:rPr lang="en-US" dirty="0"/>
              <a:t>minority (T4 and </a:t>
            </a:r>
            <a:r>
              <a:rPr lang="en-US" dirty="0" smtClean="0"/>
              <a:t>M1 patients)</a:t>
            </a:r>
          </a:p>
          <a:p>
            <a:r>
              <a:rPr lang="en-US" dirty="0" smtClean="0"/>
              <a:t>AJCC/IUCC </a:t>
            </a:r>
            <a:r>
              <a:rPr lang="en-US" dirty="0"/>
              <a:t>staging </a:t>
            </a:r>
            <a:r>
              <a:rPr lang="en-US" dirty="0" smtClean="0"/>
              <a:t>:To predict risk </a:t>
            </a:r>
            <a:r>
              <a:rPr lang="en-US" dirty="0"/>
              <a:t>for </a:t>
            </a:r>
            <a:r>
              <a:rPr lang="en-US" dirty="0">
                <a:solidFill>
                  <a:srgbClr val="FF0000"/>
                </a:solidFill>
              </a:rPr>
              <a:t>death</a:t>
            </a:r>
            <a:r>
              <a:rPr lang="en-US" dirty="0"/>
              <a:t>, not recurrence</a:t>
            </a:r>
            <a:r>
              <a:rPr lang="en-US" dirty="0" smtClean="0"/>
              <a:t>. </a:t>
            </a:r>
          </a:p>
          <a:p>
            <a:r>
              <a:rPr lang="en-US" dirty="0" smtClean="0"/>
              <a:t>For </a:t>
            </a:r>
            <a:r>
              <a:rPr lang="en-US" dirty="0"/>
              <a:t>assessment of </a:t>
            </a:r>
            <a:r>
              <a:rPr lang="en-US" dirty="0" smtClean="0">
                <a:solidFill>
                  <a:srgbClr val="FF0000"/>
                </a:solidFill>
              </a:rPr>
              <a:t>risk of recurrence</a:t>
            </a:r>
            <a:r>
              <a:rPr lang="en-US" dirty="0" smtClean="0"/>
              <a:t>:  A </a:t>
            </a:r>
            <a:r>
              <a:rPr lang="en-US" dirty="0"/>
              <a:t>three-level stratification can be </a:t>
            </a:r>
            <a:r>
              <a:rPr lang="en-US" dirty="0" smtClean="0"/>
              <a:t>used: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124200" y="6150114"/>
            <a:ext cx="2819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rgbClr val="898989"/>
                </a:solidFill>
              </a:rPr>
              <a:t>THYROID</a:t>
            </a:r>
          </a:p>
          <a:p>
            <a:pPr algn="ctr"/>
            <a:r>
              <a:rPr lang="en-US" sz="1000" dirty="0">
                <a:solidFill>
                  <a:srgbClr val="898989"/>
                </a:solidFill>
              </a:rPr>
              <a:t>Volume 19, Number 11, 2009</a:t>
            </a:r>
          </a:p>
          <a:p>
            <a:pPr algn="ctr"/>
            <a:r>
              <a:rPr lang="en-US" sz="1000" dirty="0" smtClean="0">
                <a:solidFill>
                  <a:srgbClr val="898989"/>
                </a:solidFill>
              </a:rPr>
              <a:t>© </a:t>
            </a:r>
            <a:r>
              <a:rPr lang="en-US" sz="1000" dirty="0">
                <a:solidFill>
                  <a:srgbClr val="898989"/>
                </a:solidFill>
              </a:rPr>
              <a:t>Mary Ann Liebert, Inc.</a:t>
            </a:r>
          </a:p>
          <a:p>
            <a:pPr algn="ctr"/>
            <a:r>
              <a:rPr lang="en-US" sz="1000" dirty="0">
                <a:solidFill>
                  <a:srgbClr val="898989"/>
                </a:solidFill>
              </a:rPr>
              <a:t>DOI: </a:t>
            </a:r>
            <a:r>
              <a:rPr lang="en-US" sz="1000" dirty="0" smtClean="0">
                <a:solidFill>
                  <a:srgbClr val="898989"/>
                </a:solidFill>
              </a:rPr>
              <a:t>10.1089/thy.2009.0110</a:t>
            </a:r>
            <a:endParaRPr lang="en-US" sz="1000" dirty="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04800"/>
            <a:ext cx="91440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&quot;No&quot; Symbol 4"/>
          <p:cNvSpPr/>
          <p:nvPr/>
        </p:nvSpPr>
        <p:spPr>
          <a:xfrm>
            <a:off x="2667000" y="533400"/>
            <a:ext cx="609600" cy="533400"/>
          </a:xfrm>
          <a:prstGeom prst="noSmok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Left Arrow 5"/>
          <p:cNvSpPr/>
          <p:nvPr/>
        </p:nvSpPr>
        <p:spPr>
          <a:xfrm>
            <a:off x="7848600" y="1600200"/>
            <a:ext cx="304800" cy="762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entagon 6"/>
          <p:cNvSpPr/>
          <p:nvPr/>
        </p:nvSpPr>
        <p:spPr>
          <a:xfrm>
            <a:off x="6705600" y="1905000"/>
            <a:ext cx="838200" cy="45719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entagon 7"/>
          <p:cNvSpPr/>
          <p:nvPr/>
        </p:nvSpPr>
        <p:spPr>
          <a:xfrm>
            <a:off x="6781800" y="3429000"/>
            <a:ext cx="1295400" cy="45719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Isosceles Triangle 8"/>
          <p:cNvSpPr/>
          <p:nvPr/>
        </p:nvSpPr>
        <p:spPr>
          <a:xfrm>
            <a:off x="4953000" y="3124200"/>
            <a:ext cx="45719" cy="2286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Isosceles Triangle 9"/>
          <p:cNvSpPr/>
          <p:nvPr/>
        </p:nvSpPr>
        <p:spPr>
          <a:xfrm>
            <a:off x="4876800" y="3733800"/>
            <a:ext cx="45719" cy="762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Pentagon 10"/>
          <p:cNvSpPr/>
          <p:nvPr/>
        </p:nvSpPr>
        <p:spPr>
          <a:xfrm>
            <a:off x="6781800" y="4038600"/>
            <a:ext cx="1524000" cy="762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Pentagon 12"/>
          <p:cNvSpPr/>
          <p:nvPr/>
        </p:nvSpPr>
        <p:spPr>
          <a:xfrm>
            <a:off x="6781800" y="4419600"/>
            <a:ext cx="1447800" cy="762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Curved Connector 14"/>
          <p:cNvCxnSpPr/>
          <p:nvPr/>
        </p:nvCxnSpPr>
        <p:spPr>
          <a:xfrm>
            <a:off x="6477000" y="4876800"/>
            <a:ext cx="228600" cy="1588"/>
          </a:xfrm>
          <a:prstGeom prst="curvedConnector3">
            <a:avLst>
              <a:gd name="adj1" fmla="val 50000"/>
            </a:avLst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Pentagon 15"/>
          <p:cNvSpPr/>
          <p:nvPr/>
        </p:nvSpPr>
        <p:spPr>
          <a:xfrm>
            <a:off x="6781800" y="5486400"/>
            <a:ext cx="914400" cy="762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04800"/>
            <a:ext cx="9144000" cy="606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Curved Right Arrow 6"/>
          <p:cNvSpPr/>
          <p:nvPr/>
        </p:nvSpPr>
        <p:spPr>
          <a:xfrm>
            <a:off x="6019800" y="1524000"/>
            <a:ext cx="152400" cy="22860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Curved Right Arrow 7"/>
          <p:cNvSpPr/>
          <p:nvPr/>
        </p:nvSpPr>
        <p:spPr>
          <a:xfrm>
            <a:off x="6096000" y="1828800"/>
            <a:ext cx="152400" cy="22860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Pentagon 11"/>
          <p:cNvSpPr/>
          <p:nvPr/>
        </p:nvSpPr>
        <p:spPr>
          <a:xfrm>
            <a:off x="5715000" y="2133600"/>
            <a:ext cx="533400" cy="1524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>
            <a:off x="5181600" y="2667000"/>
            <a:ext cx="1143000" cy="76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urved Right Arrow 16"/>
          <p:cNvSpPr/>
          <p:nvPr/>
        </p:nvSpPr>
        <p:spPr>
          <a:xfrm>
            <a:off x="6096000" y="3962400"/>
            <a:ext cx="152400" cy="22860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Curved Right Arrow 17"/>
          <p:cNvSpPr/>
          <p:nvPr/>
        </p:nvSpPr>
        <p:spPr>
          <a:xfrm>
            <a:off x="6019800" y="4724400"/>
            <a:ext cx="152400" cy="30480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Smiley Face 18"/>
          <p:cNvSpPr/>
          <p:nvPr/>
        </p:nvSpPr>
        <p:spPr>
          <a:xfrm>
            <a:off x="1524000" y="685800"/>
            <a:ext cx="457200" cy="381000"/>
          </a:xfrm>
          <a:prstGeom prst="smileyFace">
            <a:avLst>
              <a:gd name="adj" fmla="val 465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38200"/>
            <a:ext cx="91440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miley Face 4"/>
          <p:cNvSpPr/>
          <p:nvPr/>
        </p:nvSpPr>
        <p:spPr>
          <a:xfrm>
            <a:off x="2209800" y="1219200"/>
            <a:ext cx="685800" cy="474785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Block Arc 6"/>
          <p:cNvSpPr/>
          <p:nvPr/>
        </p:nvSpPr>
        <p:spPr>
          <a:xfrm>
            <a:off x="7315200" y="1828800"/>
            <a:ext cx="533400" cy="228600"/>
          </a:xfrm>
          <a:prstGeom prst="blockArc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Pentagon 7"/>
          <p:cNvSpPr/>
          <p:nvPr/>
        </p:nvSpPr>
        <p:spPr>
          <a:xfrm>
            <a:off x="6553200" y="2590800"/>
            <a:ext cx="533400" cy="45719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6178061" y="3284806"/>
            <a:ext cx="978408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6477000" y="4191000"/>
            <a:ext cx="6858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 </a:t>
            </a:r>
            <a:r>
              <a:rPr lang="en-US" sz="3200" b="1" dirty="0"/>
              <a:t>Side Effects of Radioiodine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/>
              <a:t>Since the benefits </a:t>
            </a:r>
            <a:r>
              <a:rPr lang="en-US" dirty="0" smtClean="0"/>
              <a:t>of RRA are </a:t>
            </a:r>
            <a:r>
              <a:rPr lang="en-US" dirty="0"/>
              <a:t>unproven in LR and </a:t>
            </a:r>
            <a:r>
              <a:rPr lang="en-US" dirty="0" smtClean="0"/>
              <a:t>some IR </a:t>
            </a:r>
            <a:r>
              <a:rPr lang="en-US" dirty="0"/>
              <a:t>patients, </a:t>
            </a:r>
            <a:r>
              <a:rPr lang="en-US" dirty="0">
                <a:solidFill>
                  <a:srgbClr val="FF0000"/>
                </a:solidFill>
              </a:rPr>
              <a:t>the risk of adverse effects </a:t>
            </a:r>
            <a:r>
              <a:rPr lang="en-US" dirty="0"/>
              <a:t>should play an </a:t>
            </a:r>
            <a:r>
              <a:rPr lang="en-US" dirty="0" smtClean="0"/>
              <a:t>important role </a:t>
            </a:r>
            <a:r>
              <a:rPr lang="en-US" dirty="0"/>
              <a:t>in the </a:t>
            </a:r>
            <a:r>
              <a:rPr lang="en-US" dirty="0">
                <a:solidFill>
                  <a:srgbClr val="FF0000"/>
                </a:solidFill>
              </a:rPr>
              <a:t>decision making process</a:t>
            </a:r>
            <a:r>
              <a:rPr lang="en-US" dirty="0" smtClean="0">
                <a:solidFill>
                  <a:srgbClr val="FF0000"/>
                </a:solidFill>
              </a:rPr>
              <a:t>.</a:t>
            </a:r>
          </a:p>
          <a:p>
            <a:pPr>
              <a:buNone/>
            </a:pPr>
            <a:endParaRPr lang="en-US" dirty="0"/>
          </a:p>
          <a:p>
            <a:r>
              <a:rPr lang="en-US" dirty="0"/>
              <a:t>A linear correlation was found for the </a:t>
            </a:r>
            <a:r>
              <a:rPr lang="en-US" dirty="0" smtClean="0"/>
              <a:t>risk of </a:t>
            </a:r>
            <a:r>
              <a:rPr lang="en-US" dirty="0"/>
              <a:t>a </a:t>
            </a:r>
            <a:r>
              <a:rPr lang="en-US" sz="4400" dirty="0">
                <a:solidFill>
                  <a:srgbClr val="FF0000"/>
                </a:solidFill>
              </a:rPr>
              <a:t>second malignancy </a:t>
            </a:r>
            <a:r>
              <a:rPr lang="en-US" dirty="0"/>
              <a:t>and the administered </a:t>
            </a:r>
            <a:r>
              <a:rPr lang="en-US" dirty="0" smtClean="0"/>
              <a:t>radioiodine activity</a:t>
            </a:r>
            <a:r>
              <a:rPr lang="en-US" dirty="0"/>
              <a:t>; it was estimated that 100 </a:t>
            </a:r>
            <a:r>
              <a:rPr lang="en-US" dirty="0" err="1"/>
              <a:t>mCi</a:t>
            </a:r>
            <a:r>
              <a:rPr lang="en-US" dirty="0"/>
              <a:t> (3.7 </a:t>
            </a:r>
            <a:r>
              <a:rPr lang="en-US" dirty="0" err="1"/>
              <a:t>GBq</a:t>
            </a:r>
            <a:r>
              <a:rPr lang="en-US" dirty="0"/>
              <a:t>) of </a:t>
            </a:r>
            <a:r>
              <a:rPr lang="en-US" dirty="0" smtClean="0"/>
              <a:t>radioiodine will </a:t>
            </a:r>
            <a:r>
              <a:rPr lang="en-US" dirty="0"/>
              <a:t>cause an excess of 53 solid malignancies </a:t>
            </a:r>
            <a:r>
              <a:rPr lang="en-US" dirty="0" smtClean="0"/>
              <a:t>and 3 </a:t>
            </a:r>
            <a:r>
              <a:rPr lang="en-US" dirty="0" err="1"/>
              <a:t>leukemias</a:t>
            </a:r>
            <a:r>
              <a:rPr lang="en-US" dirty="0"/>
              <a:t> in 10 000 patients over 10 years of </a:t>
            </a:r>
            <a:r>
              <a:rPr lang="en-US" dirty="0" smtClean="0"/>
              <a:t>follow-up.</a:t>
            </a:r>
          </a:p>
          <a:p>
            <a:pPr>
              <a:buNone/>
            </a:pPr>
            <a:endParaRPr lang="en-US" dirty="0"/>
          </a:p>
          <a:p>
            <a:r>
              <a:rPr lang="en-US" dirty="0" smtClean="0"/>
              <a:t>The period </a:t>
            </a:r>
            <a:r>
              <a:rPr lang="en-US" dirty="0"/>
              <a:t>of highest risk </a:t>
            </a:r>
            <a:r>
              <a:rPr lang="en-US" dirty="0" smtClean="0"/>
              <a:t>for a </a:t>
            </a:r>
            <a:r>
              <a:rPr lang="en-US" dirty="0"/>
              <a:t>second </a:t>
            </a:r>
            <a:r>
              <a:rPr lang="en-US" dirty="0" smtClean="0"/>
              <a:t>malignancy                In </a:t>
            </a:r>
            <a:r>
              <a:rPr lang="en-US" dirty="0"/>
              <a:t>the </a:t>
            </a:r>
            <a:r>
              <a:rPr lang="en-US" sz="3800" dirty="0">
                <a:solidFill>
                  <a:srgbClr val="FF0000"/>
                </a:solidFill>
              </a:rPr>
              <a:t>first five years after </a:t>
            </a:r>
            <a:r>
              <a:rPr lang="en-US" sz="3800" dirty="0" smtClean="0">
                <a:solidFill>
                  <a:srgbClr val="FF0000"/>
                </a:solidFill>
              </a:rPr>
              <a:t>ra</a:t>
            </a:r>
            <a:r>
              <a:rPr lang="en-US" dirty="0" smtClean="0">
                <a:solidFill>
                  <a:srgbClr val="FF0000"/>
                </a:solidFill>
              </a:rPr>
              <a:t>dioiodine</a:t>
            </a:r>
            <a:r>
              <a:rPr lang="en-US" dirty="0" smtClean="0"/>
              <a:t> exposure</a:t>
            </a:r>
          </a:p>
          <a:p>
            <a:r>
              <a:rPr lang="en-US" sz="3800" dirty="0" smtClean="0">
                <a:solidFill>
                  <a:srgbClr val="FF0000"/>
                </a:solidFill>
              </a:rPr>
              <a:t>Younger</a:t>
            </a:r>
            <a:r>
              <a:rPr lang="en-US" dirty="0" smtClean="0"/>
              <a:t> </a:t>
            </a:r>
            <a:r>
              <a:rPr lang="en-US" dirty="0"/>
              <a:t>patients  </a:t>
            </a:r>
            <a:r>
              <a:rPr lang="en-US" dirty="0" smtClean="0"/>
              <a:t>                                  particularly Susceptible.</a:t>
            </a:r>
          </a:p>
          <a:p>
            <a:pPr>
              <a:buNone/>
            </a:pPr>
            <a:endParaRPr lang="en-US" dirty="0"/>
          </a:p>
          <a:p>
            <a:r>
              <a:rPr lang="en-US" dirty="0" smtClean="0">
                <a:solidFill>
                  <a:srgbClr val="FF0000"/>
                </a:solidFill>
              </a:rPr>
              <a:t> ESPECIALLY </a:t>
            </a:r>
            <a:r>
              <a:rPr lang="en-US" dirty="0" smtClean="0"/>
              <a:t>with                                      high cumulative activities </a:t>
            </a:r>
            <a:r>
              <a:rPr lang="en-US" dirty="0"/>
              <a:t>( 500–600 </a:t>
            </a:r>
            <a:r>
              <a:rPr lang="en-US" dirty="0" err="1"/>
              <a:t>mCi</a:t>
            </a:r>
            <a:r>
              <a:rPr lang="en-US" dirty="0" smtClean="0"/>
              <a:t>)</a:t>
            </a:r>
          </a:p>
          <a:p>
            <a:endParaRPr lang="en-US" dirty="0"/>
          </a:p>
          <a:p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Unfortunately </a:t>
            </a:r>
            <a:r>
              <a:rPr lang="en-US" dirty="0" smtClean="0"/>
              <a:t>relatively </a:t>
            </a:r>
            <a:r>
              <a:rPr lang="en-US" dirty="0"/>
              <a:t>large </a:t>
            </a:r>
            <a:r>
              <a:rPr lang="en-US" dirty="0" smtClean="0"/>
              <a:t>administered activities </a:t>
            </a:r>
            <a:r>
              <a:rPr lang="en-US" dirty="0"/>
              <a:t>are still being used for RRA, </a:t>
            </a:r>
            <a:r>
              <a:rPr lang="en-US" dirty="0" smtClean="0"/>
              <a:t>with no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 smtClean="0"/>
              <a:t>        evidence of </a:t>
            </a:r>
            <a:r>
              <a:rPr lang="en-US" dirty="0"/>
              <a:t>benefit beyond that achieved with 30–50 </a:t>
            </a:r>
            <a:r>
              <a:rPr lang="en-US" dirty="0" err="1" smtClean="0"/>
              <a:t>mCi</a:t>
            </a:r>
            <a:r>
              <a:rPr lang="en-US" dirty="0" smtClean="0"/>
              <a:t>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3657600" cy="365125"/>
          </a:xfrm>
        </p:spPr>
        <p:txBody>
          <a:bodyPr/>
          <a:lstStyle/>
          <a:p>
            <a:r>
              <a:rPr lang="en-US" dirty="0"/>
              <a:t>J </a:t>
            </a:r>
            <a:r>
              <a:rPr lang="en-US" dirty="0" err="1"/>
              <a:t>Clin</a:t>
            </a:r>
            <a:r>
              <a:rPr lang="en-US" dirty="0"/>
              <a:t> Endocrinol </a:t>
            </a:r>
            <a:r>
              <a:rPr lang="en-US" dirty="0" smtClean="0"/>
              <a:t>Metab2015</a:t>
            </a:r>
            <a:endParaRPr lang="en-US" dirty="0"/>
          </a:p>
        </p:txBody>
      </p:sp>
      <p:sp>
        <p:nvSpPr>
          <p:cNvPr id="5" name="Right Arrow 4"/>
          <p:cNvSpPr/>
          <p:nvPr/>
        </p:nvSpPr>
        <p:spPr>
          <a:xfrm>
            <a:off x="4800600" y="3657600"/>
            <a:ext cx="533400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2514600" y="4191000"/>
            <a:ext cx="12954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2362200" y="4648200"/>
            <a:ext cx="1219200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29600" cy="4389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066800"/>
            <a:ext cx="91440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" name="Curved Left Arrow 21"/>
          <p:cNvSpPr/>
          <p:nvPr/>
        </p:nvSpPr>
        <p:spPr>
          <a:xfrm>
            <a:off x="8001000" y="2667000"/>
            <a:ext cx="457200" cy="5334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Curved Left Arrow 22"/>
          <p:cNvSpPr/>
          <p:nvPr/>
        </p:nvSpPr>
        <p:spPr>
          <a:xfrm>
            <a:off x="8305800" y="1905000"/>
            <a:ext cx="457200" cy="4572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Left Arrow 23"/>
          <p:cNvSpPr/>
          <p:nvPr/>
        </p:nvSpPr>
        <p:spPr>
          <a:xfrm>
            <a:off x="7772400" y="4343400"/>
            <a:ext cx="990600" cy="1524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Left-Right Arrow 24"/>
          <p:cNvSpPr/>
          <p:nvPr/>
        </p:nvSpPr>
        <p:spPr>
          <a:xfrm>
            <a:off x="5334000" y="4953000"/>
            <a:ext cx="3276600" cy="762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Left Arrow 25"/>
          <p:cNvSpPr/>
          <p:nvPr/>
        </p:nvSpPr>
        <p:spPr>
          <a:xfrm>
            <a:off x="6858000" y="5334000"/>
            <a:ext cx="1828800" cy="2286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Left-Right Arrow 34"/>
          <p:cNvSpPr/>
          <p:nvPr/>
        </p:nvSpPr>
        <p:spPr>
          <a:xfrm>
            <a:off x="457200" y="3810000"/>
            <a:ext cx="381000" cy="1524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Left Arrow 39"/>
          <p:cNvSpPr/>
          <p:nvPr/>
        </p:nvSpPr>
        <p:spPr>
          <a:xfrm>
            <a:off x="533400" y="5486400"/>
            <a:ext cx="304800" cy="762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4-Point Star 41"/>
          <p:cNvSpPr/>
          <p:nvPr/>
        </p:nvSpPr>
        <p:spPr>
          <a:xfrm>
            <a:off x="228600" y="5867400"/>
            <a:ext cx="228600" cy="228600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Curved Left Arrow 42"/>
          <p:cNvSpPr/>
          <p:nvPr/>
        </p:nvSpPr>
        <p:spPr>
          <a:xfrm>
            <a:off x="381000" y="1981200"/>
            <a:ext cx="228600" cy="1524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5" name="Curved Left Arrow 44"/>
          <p:cNvSpPr/>
          <p:nvPr/>
        </p:nvSpPr>
        <p:spPr>
          <a:xfrm>
            <a:off x="685800" y="2743200"/>
            <a:ext cx="228600" cy="1524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6" name="Right Arrow 45"/>
          <p:cNvSpPr/>
          <p:nvPr/>
        </p:nvSpPr>
        <p:spPr>
          <a:xfrm>
            <a:off x="152400" y="4419600"/>
            <a:ext cx="685800" cy="76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ight Arrow 47"/>
          <p:cNvSpPr/>
          <p:nvPr/>
        </p:nvSpPr>
        <p:spPr>
          <a:xfrm>
            <a:off x="228600" y="4953000"/>
            <a:ext cx="609600" cy="76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4-Point Star 51"/>
          <p:cNvSpPr/>
          <p:nvPr/>
        </p:nvSpPr>
        <p:spPr>
          <a:xfrm>
            <a:off x="5410200" y="5867400"/>
            <a:ext cx="152400" cy="152400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 </a:t>
            </a:r>
            <a:r>
              <a:rPr lang="en-US" sz="3200" b="1" dirty="0"/>
              <a:t>Effects of RRA on Quality of Life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en-US" dirty="0" smtClean="0"/>
              <a:t>  Some topic  of concerns:</a:t>
            </a:r>
          </a:p>
          <a:p>
            <a:pPr>
              <a:buNone/>
            </a:pPr>
            <a:r>
              <a:rPr lang="en-US" dirty="0" smtClean="0"/>
              <a:t>1-Thyroid </a:t>
            </a:r>
            <a:r>
              <a:rPr lang="en-US" dirty="0"/>
              <a:t>hormone </a:t>
            </a:r>
            <a:r>
              <a:rPr lang="en-US" dirty="0">
                <a:solidFill>
                  <a:srgbClr val="FF0000"/>
                </a:solidFill>
              </a:rPr>
              <a:t>withdrawal </a:t>
            </a:r>
            <a:r>
              <a:rPr lang="en-US" dirty="0"/>
              <a:t>for remnant </a:t>
            </a:r>
            <a:r>
              <a:rPr lang="en-US" dirty="0" smtClean="0"/>
              <a:t>ablation was </a:t>
            </a:r>
            <a:r>
              <a:rPr lang="en-US" dirty="0"/>
              <a:t>associated with a transient worsening of </a:t>
            </a:r>
            <a:r>
              <a:rPr lang="en-US" dirty="0" err="1" smtClean="0"/>
              <a:t>HRQoL</a:t>
            </a:r>
            <a:r>
              <a:rPr lang="en-US" dirty="0" smtClean="0"/>
              <a:t> compared </a:t>
            </a:r>
            <a:r>
              <a:rPr lang="en-US" dirty="0"/>
              <a:t>to the use of recombinant human (</a:t>
            </a:r>
            <a:r>
              <a:rPr lang="en-US" dirty="0" err="1" smtClean="0"/>
              <a:t>rh</a:t>
            </a:r>
            <a:r>
              <a:rPr lang="en-US" dirty="0" smtClean="0"/>
              <a:t>)TSH.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 smtClean="0"/>
              <a:t>2-There </a:t>
            </a:r>
            <a:r>
              <a:rPr lang="en-US" dirty="0"/>
              <a:t>was a </a:t>
            </a:r>
            <a:r>
              <a:rPr lang="en-US" dirty="0" smtClean="0"/>
              <a:t>statistically significant </a:t>
            </a:r>
            <a:r>
              <a:rPr lang="en-US" dirty="0"/>
              <a:t>correlation between the </a:t>
            </a:r>
            <a:r>
              <a:rPr lang="en-US" dirty="0">
                <a:solidFill>
                  <a:srgbClr val="FF0000"/>
                </a:solidFill>
              </a:rPr>
              <a:t>number </a:t>
            </a:r>
            <a:r>
              <a:rPr lang="en-US" dirty="0" smtClean="0">
                <a:solidFill>
                  <a:srgbClr val="FF0000"/>
                </a:solidFill>
              </a:rPr>
              <a:t>of radioiodine </a:t>
            </a:r>
            <a:r>
              <a:rPr lang="en-US" dirty="0"/>
              <a:t>therapies and the perception of </a:t>
            </a:r>
            <a:r>
              <a:rPr lang="en-US" dirty="0" smtClean="0"/>
              <a:t>illness, but not with the number of surgeries!!</a:t>
            </a:r>
          </a:p>
          <a:p>
            <a:pPr>
              <a:buNone/>
            </a:pPr>
            <a:r>
              <a:rPr lang="en-US" dirty="0" smtClean="0"/>
              <a:t> 4- The </a:t>
            </a:r>
            <a:r>
              <a:rPr lang="en-US" sz="4000" dirty="0" smtClean="0">
                <a:solidFill>
                  <a:srgbClr val="FF0000"/>
                </a:solidFill>
              </a:rPr>
              <a:t>lower </a:t>
            </a:r>
            <a:r>
              <a:rPr lang="en-US" sz="4000" dirty="0">
                <a:solidFill>
                  <a:srgbClr val="FF0000"/>
                </a:solidFill>
              </a:rPr>
              <a:t>educational </a:t>
            </a:r>
            <a:r>
              <a:rPr lang="en-US" dirty="0"/>
              <a:t>achievement  </a:t>
            </a:r>
            <a:r>
              <a:rPr lang="en-US" dirty="0" smtClean="0"/>
              <a:t>         </a:t>
            </a:r>
            <a:r>
              <a:rPr lang="en-US" dirty="0"/>
              <a:t>worse perception </a:t>
            </a:r>
            <a:r>
              <a:rPr lang="en-US" dirty="0" smtClean="0"/>
              <a:t>of their </a:t>
            </a:r>
            <a:r>
              <a:rPr lang="en-US" dirty="0"/>
              <a:t>disease</a:t>
            </a:r>
            <a:r>
              <a:rPr lang="en-US" dirty="0" smtClean="0"/>
              <a:t>.</a:t>
            </a:r>
          </a:p>
          <a:p>
            <a:pPr>
              <a:buNone/>
            </a:pP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3657600" cy="365125"/>
          </a:xfrm>
        </p:spPr>
        <p:txBody>
          <a:bodyPr/>
          <a:lstStyle/>
          <a:p>
            <a:r>
              <a:rPr lang="en-US" dirty="0"/>
              <a:t>J </a:t>
            </a:r>
            <a:r>
              <a:rPr lang="en-US" dirty="0" err="1"/>
              <a:t>Clin</a:t>
            </a:r>
            <a:r>
              <a:rPr lang="en-US" dirty="0"/>
              <a:t> Endocrinol </a:t>
            </a:r>
            <a:r>
              <a:rPr lang="en-US" dirty="0" smtClean="0"/>
              <a:t>Metab2015</a:t>
            </a:r>
            <a:endParaRPr lang="en-US" dirty="0"/>
          </a:p>
        </p:txBody>
      </p:sp>
      <p:sp>
        <p:nvSpPr>
          <p:cNvPr id="5" name="Right Arrow 4"/>
          <p:cNvSpPr/>
          <p:nvPr/>
        </p:nvSpPr>
        <p:spPr>
          <a:xfrm flipV="1">
            <a:off x="7162800" y="5105400"/>
            <a:ext cx="533400" cy="914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29600" cy="4389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-457200"/>
            <a:ext cx="8229600" cy="1905000"/>
          </a:xfrm>
        </p:spPr>
        <p:txBody>
          <a:bodyPr>
            <a:normAutofit/>
          </a:bodyPr>
          <a:lstStyle/>
          <a:p>
            <a:r>
              <a:rPr lang="en-US" dirty="0" smtClean="0"/>
              <a:t>Factors that currently influence RRA usage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>
              <a:buNone/>
            </a:pPr>
            <a:endParaRPr lang="en-US" dirty="0"/>
          </a:p>
        </p:txBody>
      </p:sp>
      <p:graphicFrame>
        <p:nvGraphicFramePr>
          <p:cNvPr id="6" name="Diagram 5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29600" cy="4389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Patients recommendations for physician counseling about RRA(a qualitative study)</a:t>
            </a:r>
            <a:endParaRPr lang="en-US" sz="32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29600" cy="4389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5100" dirty="0">
                <a:solidFill>
                  <a:srgbClr val="FF0000"/>
                </a:solidFill>
              </a:rPr>
              <a:t>Low-risk patients</a:t>
            </a:r>
          </a:p>
          <a:p>
            <a:r>
              <a:rPr lang="en-US" dirty="0"/>
              <a:t> 1-No local or distant metastases.</a:t>
            </a:r>
          </a:p>
          <a:p>
            <a:r>
              <a:rPr lang="en-US" dirty="0"/>
              <a:t>2-All macroscopic tumor has been resected.</a:t>
            </a:r>
          </a:p>
          <a:p>
            <a:r>
              <a:rPr lang="en-US" dirty="0"/>
              <a:t>3- No tumor invasion of </a:t>
            </a:r>
            <a:r>
              <a:rPr lang="en-US" dirty="0" err="1"/>
              <a:t>locoregional</a:t>
            </a:r>
            <a:r>
              <a:rPr lang="en-US" dirty="0"/>
              <a:t> tissues or structures.</a:t>
            </a:r>
          </a:p>
          <a:p>
            <a:r>
              <a:rPr lang="en-US" dirty="0"/>
              <a:t>4-The tumor does not have aggressive histology (e.g., tall cell, insular, columnar cell carcinoma) or  vascular invasion.</a:t>
            </a:r>
          </a:p>
          <a:p>
            <a:r>
              <a:rPr lang="en-US" dirty="0"/>
              <a:t>5-If </a:t>
            </a:r>
            <a:r>
              <a:rPr lang="en-US" baseline="30000" dirty="0"/>
              <a:t>131 </a:t>
            </a:r>
            <a:r>
              <a:rPr lang="en-US" dirty="0"/>
              <a:t>I is given, there is no </a:t>
            </a:r>
            <a:r>
              <a:rPr lang="en-US" baseline="30000" dirty="0"/>
              <a:t>131 </a:t>
            </a:r>
            <a:r>
              <a:rPr lang="en-US" dirty="0"/>
              <a:t>I uptake outside the thyroid bed on the first post treatment whole-body RAI scan (</a:t>
            </a:r>
            <a:r>
              <a:rPr lang="en-US" dirty="0" err="1"/>
              <a:t>RxWBS</a:t>
            </a:r>
            <a:r>
              <a:rPr lang="en-US" dirty="0"/>
              <a:t>).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124200" y="6150114"/>
            <a:ext cx="2819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rgbClr val="898989"/>
                </a:solidFill>
              </a:rPr>
              <a:t>THYROID</a:t>
            </a:r>
          </a:p>
          <a:p>
            <a:pPr algn="ctr"/>
            <a:r>
              <a:rPr lang="en-US" sz="1000" dirty="0">
                <a:solidFill>
                  <a:srgbClr val="898989"/>
                </a:solidFill>
              </a:rPr>
              <a:t>Volume 19, Number 11, 2009</a:t>
            </a:r>
          </a:p>
          <a:p>
            <a:pPr algn="ctr"/>
            <a:r>
              <a:rPr lang="en-US" sz="1000" dirty="0" smtClean="0">
                <a:solidFill>
                  <a:srgbClr val="898989"/>
                </a:solidFill>
              </a:rPr>
              <a:t>© </a:t>
            </a:r>
            <a:r>
              <a:rPr lang="en-US" sz="1000" dirty="0">
                <a:solidFill>
                  <a:srgbClr val="898989"/>
                </a:solidFill>
              </a:rPr>
              <a:t>Mary Ann Liebert, Inc.</a:t>
            </a:r>
          </a:p>
          <a:p>
            <a:pPr algn="ctr"/>
            <a:r>
              <a:rPr lang="en-US" sz="1000" dirty="0">
                <a:solidFill>
                  <a:srgbClr val="898989"/>
                </a:solidFill>
              </a:rPr>
              <a:t>DOI: </a:t>
            </a:r>
            <a:r>
              <a:rPr lang="en-US" sz="1000" dirty="0" smtClean="0">
                <a:solidFill>
                  <a:srgbClr val="898989"/>
                </a:solidFill>
              </a:rPr>
              <a:t>10.1089/thy.2009.0110</a:t>
            </a:r>
            <a:endParaRPr lang="en-US" sz="1000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63822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Key messages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Non stimulated undetectable </a:t>
            </a:r>
            <a:r>
              <a:rPr lang="en-US" dirty="0" err="1" smtClean="0"/>
              <a:t>Tg</a:t>
            </a:r>
            <a:r>
              <a:rPr lang="en-US" dirty="0" smtClean="0"/>
              <a:t> (</a:t>
            </a:r>
            <a:r>
              <a:rPr lang="en-US" dirty="0" err="1" smtClean="0"/>
              <a:t>Tg</a:t>
            </a:r>
            <a:r>
              <a:rPr lang="en-US" dirty="0" smtClean="0"/>
              <a:t> ≤1 </a:t>
            </a:r>
            <a:r>
              <a:rPr lang="en-US" dirty="0" err="1" smtClean="0"/>
              <a:t>ng</a:t>
            </a:r>
            <a:r>
              <a:rPr lang="en-US" dirty="0" smtClean="0"/>
              <a:t>/ml ):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>
                <a:latin typeface="Aharoni" pitchFamily="2" charset="-79"/>
                <a:cs typeface="Aharoni" pitchFamily="2" charset="-79"/>
              </a:rPr>
              <a:t>Very low rate of DR despite not receiving RRA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3657600" cy="365125"/>
          </a:xfrm>
        </p:spPr>
        <p:txBody>
          <a:bodyPr/>
          <a:lstStyle/>
          <a:p>
            <a:r>
              <a:rPr lang="en-US" dirty="0"/>
              <a:t>J </a:t>
            </a:r>
            <a:r>
              <a:rPr lang="en-US" dirty="0" err="1"/>
              <a:t>Clin</a:t>
            </a:r>
            <a:r>
              <a:rPr lang="en-US" dirty="0"/>
              <a:t> Endocrinol </a:t>
            </a:r>
            <a:r>
              <a:rPr lang="en-US" dirty="0" smtClean="0"/>
              <a:t>Metab2015</a:t>
            </a:r>
            <a:endParaRPr lang="en-US" dirty="0"/>
          </a:p>
        </p:txBody>
      </p:sp>
      <p:sp>
        <p:nvSpPr>
          <p:cNvPr id="7" name="Down Arrow 6"/>
          <p:cNvSpPr/>
          <p:nvPr/>
        </p:nvSpPr>
        <p:spPr>
          <a:xfrm>
            <a:off x="3276600" y="2362200"/>
            <a:ext cx="990600" cy="1066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b="1" dirty="0" smtClean="0"/>
              <a:t>Key messages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00600"/>
          </a:xfrm>
        </p:spPr>
        <p:txBody>
          <a:bodyPr>
            <a:normAutofit fontScale="32500" lnSpcReduction="20000"/>
          </a:bodyPr>
          <a:lstStyle/>
          <a:p>
            <a:pPr>
              <a:buNone/>
            </a:pPr>
            <a:r>
              <a:rPr lang="en-US" sz="8000" dirty="0" smtClean="0">
                <a:solidFill>
                  <a:srgbClr val="FF0000"/>
                </a:solidFill>
              </a:rPr>
              <a:t>1-With </a:t>
            </a:r>
            <a:r>
              <a:rPr lang="en-US" sz="8000" dirty="0">
                <a:solidFill>
                  <a:srgbClr val="FF0000"/>
                </a:solidFill>
              </a:rPr>
              <a:t>regard to early </a:t>
            </a:r>
            <a:r>
              <a:rPr lang="en-US" sz="8000" dirty="0" smtClean="0">
                <a:solidFill>
                  <a:srgbClr val="FF0000"/>
                </a:solidFill>
              </a:rPr>
              <a:t>staging:  </a:t>
            </a:r>
          </a:p>
          <a:p>
            <a:r>
              <a:rPr lang="en-US" sz="6400" dirty="0" smtClean="0"/>
              <a:t> </a:t>
            </a:r>
            <a:r>
              <a:rPr lang="en-US" sz="6400" dirty="0" err="1" smtClean="0"/>
              <a:t>RxWBS</a:t>
            </a:r>
            <a:r>
              <a:rPr lang="en-US" sz="6400" dirty="0" smtClean="0"/>
              <a:t> discloses few </a:t>
            </a:r>
            <a:r>
              <a:rPr lang="en-US" sz="6400" dirty="0"/>
              <a:t>metastatic foci in cervical nodes, whereas </a:t>
            </a:r>
            <a:r>
              <a:rPr lang="en-US" sz="6400" dirty="0" smtClean="0"/>
              <a:t>neck US </a:t>
            </a:r>
            <a:r>
              <a:rPr lang="en-US" sz="6400" dirty="0"/>
              <a:t>has shown excellent NPV and accuracy </a:t>
            </a:r>
            <a:r>
              <a:rPr lang="en-US" sz="6400" dirty="0" smtClean="0"/>
              <a:t>.</a:t>
            </a:r>
          </a:p>
          <a:p>
            <a:r>
              <a:rPr lang="en-US" sz="6400" dirty="0" smtClean="0"/>
              <a:t>M1 is rare and high or rising levels of </a:t>
            </a:r>
            <a:r>
              <a:rPr lang="en-US" sz="6400" dirty="0" err="1" smtClean="0"/>
              <a:t>Tg</a:t>
            </a:r>
            <a:r>
              <a:rPr lang="en-US" sz="6400" dirty="0" smtClean="0"/>
              <a:t> :further investigation </a:t>
            </a:r>
          </a:p>
          <a:p>
            <a:pPr>
              <a:buNone/>
            </a:pPr>
            <a:r>
              <a:rPr lang="en-US" sz="8000" dirty="0" smtClean="0">
                <a:solidFill>
                  <a:srgbClr val="FF0000"/>
                </a:solidFill>
              </a:rPr>
              <a:t>2-With regard to DR:</a:t>
            </a:r>
          </a:p>
          <a:p>
            <a:r>
              <a:rPr lang="en-US" sz="6400" dirty="0" smtClean="0"/>
              <a:t> No </a:t>
            </a:r>
            <a:r>
              <a:rPr lang="en-US" sz="6400" dirty="0"/>
              <a:t>benefit </a:t>
            </a:r>
            <a:r>
              <a:rPr lang="en-US" sz="6400" dirty="0" smtClean="0"/>
              <a:t>from RAT has been shown </a:t>
            </a:r>
            <a:r>
              <a:rPr lang="en-US" sz="6400" dirty="0"/>
              <a:t>for LR </a:t>
            </a:r>
            <a:r>
              <a:rPr lang="en-US" sz="6400" dirty="0" smtClean="0"/>
              <a:t>patients</a:t>
            </a:r>
            <a:r>
              <a:rPr lang="en-US" sz="6400" dirty="0"/>
              <a:t> </a:t>
            </a:r>
            <a:r>
              <a:rPr lang="en-US" sz="6400" dirty="0" smtClean="0"/>
              <a:t>in prevention of DR.</a:t>
            </a:r>
          </a:p>
          <a:p>
            <a:pPr>
              <a:buNone/>
            </a:pPr>
            <a:endParaRPr lang="en-US" sz="6400" dirty="0"/>
          </a:p>
          <a:p>
            <a:r>
              <a:rPr lang="en-US" sz="6400" dirty="0" smtClean="0"/>
              <a:t>In </a:t>
            </a:r>
            <a:r>
              <a:rPr lang="en-US" sz="6400" dirty="0"/>
              <a:t>IR patients, or in the presence </a:t>
            </a:r>
            <a:r>
              <a:rPr lang="en-US" sz="6400" dirty="0" smtClean="0"/>
              <a:t>of risk </a:t>
            </a:r>
            <a:r>
              <a:rPr lang="en-US" sz="6400" dirty="0"/>
              <a:t>modifiers such as </a:t>
            </a:r>
            <a:r>
              <a:rPr lang="en-US" sz="6400" dirty="0" err="1"/>
              <a:t>multifocality</a:t>
            </a:r>
            <a:r>
              <a:rPr lang="en-US" sz="6400" dirty="0"/>
              <a:t> or an adverse </a:t>
            </a:r>
            <a:r>
              <a:rPr lang="en-US" sz="6400" dirty="0" smtClean="0"/>
              <a:t>genetic profile</a:t>
            </a:r>
            <a:r>
              <a:rPr lang="en-US" sz="6400" dirty="0"/>
              <a:t>, the benefit of RRA </a:t>
            </a:r>
            <a:r>
              <a:rPr lang="en-US" sz="6400" dirty="0" smtClean="0"/>
              <a:t>in DR prevention </a:t>
            </a:r>
            <a:r>
              <a:rPr lang="en-US" sz="6400" dirty="0"/>
              <a:t>remains controversial</a:t>
            </a:r>
            <a:r>
              <a:rPr lang="en-US" sz="6400" dirty="0" smtClean="0"/>
              <a:t>.</a:t>
            </a:r>
          </a:p>
          <a:p>
            <a:pPr>
              <a:buNone/>
            </a:pPr>
            <a:endParaRPr lang="en-US" sz="6400" dirty="0"/>
          </a:p>
          <a:p>
            <a:r>
              <a:rPr lang="en-US" sz="6400" dirty="0" smtClean="0"/>
              <a:t>Microscopic </a:t>
            </a:r>
            <a:r>
              <a:rPr lang="en-US" sz="6400" dirty="0" err="1"/>
              <a:t>extrathyroidal</a:t>
            </a:r>
            <a:r>
              <a:rPr lang="en-US" sz="6400" dirty="0"/>
              <a:t> </a:t>
            </a:r>
            <a:r>
              <a:rPr lang="en-US" sz="6400" dirty="0" smtClean="0"/>
              <a:t>invasion</a:t>
            </a:r>
            <a:r>
              <a:rPr lang="en-US" sz="6400" dirty="0" smtClean="0">
                <a:solidFill>
                  <a:srgbClr val="FF0000"/>
                </a:solidFill>
              </a:rPr>
              <a:t>, alone </a:t>
            </a:r>
            <a:r>
              <a:rPr lang="en-US" sz="6400" dirty="0">
                <a:solidFill>
                  <a:srgbClr val="FF0000"/>
                </a:solidFill>
              </a:rPr>
              <a:t>are not </a:t>
            </a:r>
            <a:r>
              <a:rPr lang="en-US" sz="6400" dirty="0"/>
              <a:t>a sufficient argument for </a:t>
            </a:r>
            <a:r>
              <a:rPr lang="en-US" sz="6400" dirty="0" smtClean="0"/>
              <a:t>RRA.</a:t>
            </a:r>
          </a:p>
          <a:p>
            <a:pPr>
              <a:buNone/>
            </a:pPr>
            <a:endParaRPr lang="en-US" sz="6400" dirty="0" smtClean="0"/>
          </a:p>
          <a:p>
            <a:pPr>
              <a:buNone/>
            </a:pPr>
            <a:endParaRPr lang="en-US" sz="4800" dirty="0"/>
          </a:p>
          <a:p>
            <a:pPr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3657600" cy="365125"/>
          </a:xfrm>
        </p:spPr>
        <p:txBody>
          <a:bodyPr/>
          <a:lstStyle/>
          <a:p>
            <a:r>
              <a:rPr lang="en-US" dirty="0"/>
              <a:t>J </a:t>
            </a:r>
            <a:r>
              <a:rPr lang="en-US" dirty="0" err="1"/>
              <a:t>Clin</a:t>
            </a:r>
            <a:r>
              <a:rPr lang="en-US" dirty="0"/>
              <a:t> Endocrinol </a:t>
            </a:r>
            <a:r>
              <a:rPr lang="en-US" dirty="0" smtClean="0"/>
              <a:t>Metab2015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messages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sz="3300" dirty="0" smtClean="0">
                <a:solidFill>
                  <a:srgbClr val="FF0000"/>
                </a:solidFill>
              </a:rPr>
              <a:t>3-With regard to N1 status:</a:t>
            </a:r>
          </a:p>
          <a:p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dirty="0" smtClean="0">
                <a:solidFill>
                  <a:srgbClr val="008000"/>
                </a:solidFill>
              </a:rPr>
              <a:t>location, number, size and the presence of </a:t>
            </a:r>
            <a:r>
              <a:rPr lang="en-US" dirty="0" err="1" smtClean="0">
                <a:solidFill>
                  <a:srgbClr val="008000"/>
                </a:solidFill>
              </a:rPr>
              <a:t>extrathyroidal</a:t>
            </a:r>
            <a:r>
              <a:rPr lang="en-US" dirty="0" smtClean="0">
                <a:solidFill>
                  <a:srgbClr val="008000"/>
                </a:solidFill>
              </a:rPr>
              <a:t> extension of metastatic lymph nodes</a:t>
            </a:r>
            <a:r>
              <a:rPr lang="en-US" dirty="0" smtClean="0"/>
              <a:t>, rather than the presence or absence of N1, are key features for DR risk estimates.</a:t>
            </a:r>
          </a:p>
          <a:p>
            <a:pPr>
              <a:buNone/>
            </a:pPr>
            <a:r>
              <a:rPr lang="en-US" dirty="0" smtClean="0"/>
              <a:t>4-The presence of </a:t>
            </a:r>
            <a:r>
              <a:rPr lang="en-US" dirty="0" smtClean="0">
                <a:solidFill>
                  <a:srgbClr val="FF0000"/>
                </a:solidFill>
              </a:rPr>
              <a:t>BRAF mutation </a:t>
            </a:r>
            <a:r>
              <a:rPr lang="en-US" dirty="0" smtClean="0"/>
              <a:t>in PTC has been associated with a worse outcome, but the association is not independent from other tumor features.</a:t>
            </a:r>
          </a:p>
          <a:p>
            <a:pPr>
              <a:buNone/>
            </a:pPr>
            <a:r>
              <a:rPr lang="en-US" sz="3300" dirty="0" smtClean="0">
                <a:solidFill>
                  <a:srgbClr val="FF0000"/>
                </a:solidFill>
              </a:rPr>
              <a:t>5-No advantage of RRA  in </a:t>
            </a:r>
            <a:r>
              <a:rPr lang="en-US" sz="3300" dirty="0" smtClean="0">
                <a:solidFill>
                  <a:srgbClr val="002060"/>
                </a:solidFill>
              </a:rPr>
              <a:t>LR</a:t>
            </a:r>
            <a:r>
              <a:rPr lang="en-US" sz="3300" dirty="0" smtClean="0">
                <a:solidFill>
                  <a:srgbClr val="FF0000"/>
                </a:solidFill>
              </a:rPr>
              <a:t> </a:t>
            </a:r>
            <a:r>
              <a:rPr lang="en-US" sz="3300" dirty="0" smtClean="0">
                <a:solidFill>
                  <a:srgbClr val="000000"/>
                </a:solidFill>
              </a:rPr>
              <a:t>patients</a:t>
            </a:r>
            <a:r>
              <a:rPr lang="en-US" sz="3300" dirty="0" smtClean="0">
                <a:solidFill>
                  <a:srgbClr val="FF0000"/>
                </a:solidFill>
              </a:rPr>
              <a:t>, but</a:t>
            </a:r>
          </a:p>
          <a:p>
            <a:pPr>
              <a:buNone/>
            </a:pPr>
            <a:r>
              <a:rPr lang="en-US" sz="3300" dirty="0" smtClean="0">
                <a:solidFill>
                  <a:srgbClr val="FF0000"/>
                </a:solidFill>
              </a:rPr>
              <a:t>   </a:t>
            </a:r>
            <a:r>
              <a:rPr lang="en-US" sz="3300" dirty="0"/>
              <a:t>u</a:t>
            </a:r>
            <a:r>
              <a:rPr lang="en-US" sz="3300" dirty="0" smtClean="0"/>
              <a:t>nable to provide conclusive data for or against RRA DR prevention in </a:t>
            </a:r>
            <a:r>
              <a:rPr lang="en-US" sz="3300" dirty="0" smtClean="0">
                <a:solidFill>
                  <a:srgbClr val="002060"/>
                </a:solidFill>
              </a:rPr>
              <a:t>IR</a:t>
            </a:r>
            <a:r>
              <a:rPr lang="en-US" sz="3300" dirty="0" smtClean="0">
                <a:solidFill>
                  <a:srgbClr val="FF0000"/>
                </a:solidFill>
              </a:rPr>
              <a:t> </a:t>
            </a:r>
            <a:r>
              <a:rPr lang="en-US" sz="3300" dirty="0" smtClean="0">
                <a:solidFill>
                  <a:srgbClr val="000000"/>
                </a:solidFill>
              </a:rPr>
              <a:t>patients.</a:t>
            </a:r>
          </a:p>
          <a:p>
            <a:pPr>
              <a:buNone/>
            </a:pPr>
            <a:r>
              <a:rPr lang="en-US" dirty="0" smtClean="0"/>
              <a:t>for </a:t>
            </a:r>
            <a:r>
              <a:rPr lang="en-US" dirty="0" smtClean="0">
                <a:solidFill>
                  <a:srgbClr val="00B0F0"/>
                </a:solidFill>
              </a:rPr>
              <a:t>IR</a:t>
            </a:r>
            <a:r>
              <a:rPr lang="en-US" dirty="0" smtClean="0"/>
              <a:t> patients</a:t>
            </a:r>
            <a:r>
              <a:rPr lang="en-US" dirty="0" smtClean="0">
                <a:solidFill>
                  <a:srgbClr val="00B0F0"/>
                </a:solidFill>
              </a:rPr>
              <a:t>, no defined recommendation </a:t>
            </a:r>
            <a:r>
              <a:rPr lang="en-US" dirty="0" smtClean="0"/>
              <a:t>for or against RRA is made.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685800"/>
            <a:ext cx="8229600" cy="1143000"/>
          </a:xfrm>
        </p:spPr>
        <p:txBody>
          <a:bodyPr/>
          <a:lstStyle/>
          <a:p>
            <a:r>
              <a:rPr lang="en-US" dirty="0" smtClean="0"/>
              <a:t>Key messages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3886200"/>
          </a:xfrm>
        </p:spPr>
        <p:txBody>
          <a:bodyPr>
            <a:noAutofit/>
          </a:bodyPr>
          <a:lstStyle/>
          <a:p>
            <a:r>
              <a:rPr lang="en-US" sz="1600" dirty="0" smtClean="0"/>
              <a:t>6- </a:t>
            </a:r>
            <a:r>
              <a:rPr lang="en-US" sz="1600" dirty="0"/>
              <a:t>A</a:t>
            </a:r>
            <a:r>
              <a:rPr lang="en-US" sz="1600" dirty="0" smtClean="0"/>
              <a:t> </a:t>
            </a:r>
            <a:r>
              <a:rPr lang="en-US" sz="1600" dirty="0"/>
              <a:t>careful evaluation of </a:t>
            </a:r>
            <a:r>
              <a:rPr lang="en-US" sz="1600" dirty="0">
                <a:solidFill>
                  <a:srgbClr val="FF0000"/>
                </a:solidFill>
              </a:rPr>
              <a:t>the whole </a:t>
            </a:r>
            <a:r>
              <a:rPr lang="en-US" sz="1600" dirty="0" smtClean="0">
                <a:solidFill>
                  <a:srgbClr val="FF0000"/>
                </a:solidFill>
              </a:rPr>
              <a:t>range of </a:t>
            </a:r>
            <a:r>
              <a:rPr lang="en-US" sz="1600" dirty="0">
                <a:solidFill>
                  <a:srgbClr val="FF0000"/>
                </a:solidFill>
              </a:rPr>
              <a:t>“aggressive” features of </a:t>
            </a:r>
            <a:r>
              <a:rPr lang="en-US" sz="1600" dirty="0">
                <a:solidFill>
                  <a:srgbClr val="002060"/>
                </a:solidFill>
              </a:rPr>
              <a:t>the </a:t>
            </a:r>
            <a:r>
              <a:rPr lang="en-US" sz="1600" dirty="0"/>
              <a:t>tumor and patient </a:t>
            </a:r>
            <a:r>
              <a:rPr lang="en-US" sz="1600" dirty="0" smtClean="0"/>
              <a:t>characteristics (</a:t>
            </a:r>
            <a:r>
              <a:rPr lang="en-US" sz="1600" dirty="0" err="1" smtClean="0"/>
              <a:t>eg</a:t>
            </a:r>
            <a:r>
              <a:rPr lang="en-US" sz="1600" dirty="0"/>
              <a:t>, age) and </a:t>
            </a:r>
            <a:r>
              <a:rPr lang="en-US" sz="1600" dirty="0">
                <a:solidFill>
                  <a:srgbClr val="FF0000"/>
                </a:solidFill>
              </a:rPr>
              <a:t>not a single element </a:t>
            </a:r>
            <a:r>
              <a:rPr lang="en-US" sz="1600" dirty="0"/>
              <a:t>should </a:t>
            </a:r>
            <a:r>
              <a:rPr lang="en-US" sz="1600" dirty="0" smtClean="0"/>
              <a:t>guide RRA </a:t>
            </a:r>
            <a:r>
              <a:rPr lang="en-US" sz="1600" dirty="0"/>
              <a:t>decision making. </a:t>
            </a:r>
            <a:endParaRPr lang="en-US" sz="1600" dirty="0" smtClean="0"/>
          </a:p>
          <a:p>
            <a:pPr marL="0" indent="0">
              <a:buNone/>
            </a:pPr>
            <a:r>
              <a:rPr lang="en-US" sz="1600" dirty="0" smtClean="0">
                <a:solidFill>
                  <a:srgbClr val="FF0000"/>
                </a:solidFill>
              </a:rPr>
              <a:t>     Patients</a:t>
            </a:r>
            <a:r>
              <a:rPr lang="en-US" sz="1600" dirty="0" smtClean="0"/>
              <a:t> </a:t>
            </a:r>
            <a:r>
              <a:rPr lang="en-US" sz="1600" dirty="0"/>
              <a:t>should be properly </a:t>
            </a:r>
            <a:r>
              <a:rPr lang="en-US" sz="1600" dirty="0" smtClean="0">
                <a:solidFill>
                  <a:srgbClr val="FF0000"/>
                </a:solidFill>
              </a:rPr>
              <a:t>informed and </a:t>
            </a:r>
            <a:r>
              <a:rPr lang="en-US" sz="1600" dirty="0">
                <a:solidFill>
                  <a:srgbClr val="FF0000"/>
                </a:solidFill>
              </a:rPr>
              <a:t>share </a:t>
            </a:r>
            <a:r>
              <a:rPr lang="en-US" sz="1600" dirty="0"/>
              <a:t>in the decision to use RRA</a:t>
            </a:r>
            <a:r>
              <a:rPr lang="en-US" sz="1600" dirty="0" smtClean="0"/>
              <a:t>.</a:t>
            </a:r>
          </a:p>
          <a:p>
            <a:r>
              <a:rPr lang="en-US" sz="1600" dirty="0" smtClean="0"/>
              <a:t>7-When RRA is </a:t>
            </a:r>
            <a:r>
              <a:rPr lang="en-US" sz="1600" dirty="0"/>
              <a:t>considered, low activities (</a:t>
            </a:r>
            <a:r>
              <a:rPr lang="en-US" sz="1600" dirty="0" err="1"/>
              <a:t>eg</a:t>
            </a:r>
            <a:r>
              <a:rPr lang="en-US" sz="1600" dirty="0"/>
              <a:t>, </a:t>
            </a:r>
            <a:r>
              <a:rPr lang="en-US" sz="1600" dirty="0">
                <a:solidFill>
                  <a:srgbClr val="FF0000"/>
                </a:solidFill>
              </a:rPr>
              <a:t>30</a:t>
            </a:r>
            <a:r>
              <a:rPr lang="en-US" sz="1600" dirty="0"/>
              <a:t> </a:t>
            </a:r>
            <a:r>
              <a:rPr lang="en-US" sz="1600" dirty="0" err="1"/>
              <a:t>mCi</a:t>
            </a:r>
            <a:r>
              <a:rPr lang="en-US" sz="1600" dirty="0"/>
              <a:t>) and </a:t>
            </a:r>
            <a:r>
              <a:rPr lang="en-US" sz="1600" dirty="0" err="1">
                <a:solidFill>
                  <a:srgbClr val="FF0000"/>
                </a:solidFill>
              </a:rPr>
              <a:t>rhTSH</a:t>
            </a:r>
            <a:r>
              <a:rPr lang="en-US" sz="1600" dirty="0">
                <a:solidFill>
                  <a:srgbClr val="FF0000"/>
                </a:solidFill>
              </a:rPr>
              <a:t> </a:t>
            </a:r>
            <a:r>
              <a:rPr lang="en-US" sz="1600" dirty="0" smtClean="0"/>
              <a:t>preparation should </a:t>
            </a:r>
            <a:r>
              <a:rPr lang="en-US" sz="1600" dirty="0"/>
              <a:t>be preferred in order to minimize side </a:t>
            </a:r>
            <a:r>
              <a:rPr lang="en-US" sz="1600" dirty="0" smtClean="0"/>
              <a:t>effects and </a:t>
            </a:r>
            <a:r>
              <a:rPr lang="en-US" sz="1600" dirty="0" err="1"/>
              <a:t>QoL</a:t>
            </a:r>
            <a:r>
              <a:rPr lang="en-US" sz="1600" dirty="0"/>
              <a:t> </a:t>
            </a:r>
            <a:r>
              <a:rPr lang="en-US" sz="1600" dirty="0" smtClean="0"/>
              <a:t>impairment.</a:t>
            </a:r>
          </a:p>
          <a:p>
            <a:r>
              <a:rPr lang="en-US" sz="1600" dirty="0" smtClean="0"/>
              <a:t>8-The </a:t>
            </a:r>
            <a:r>
              <a:rPr lang="en-US" sz="1600" dirty="0"/>
              <a:t>use of high </a:t>
            </a:r>
            <a:r>
              <a:rPr lang="en-US" sz="1600" dirty="0" smtClean="0"/>
              <a:t>radioiodine activities </a:t>
            </a:r>
            <a:r>
              <a:rPr lang="en-US" sz="1600" dirty="0"/>
              <a:t>in order to reduce disease specific </a:t>
            </a:r>
            <a:r>
              <a:rPr lang="en-US" sz="1600" dirty="0" smtClean="0"/>
              <a:t>death rates </a:t>
            </a:r>
            <a:r>
              <a:rPr lang="en-US" sz="1600" dirty="0"/>
              <a:t>in LR patients </a:t>
            </a:r>
            <a:r>
              <a:rPr lang="en-US" sz="1600" dirty="0" smtClean="0"/>
              <a:t>are </a:t>
            </a:r>
            <a:r>
              <a:rPr lang="en-US" sz="1600" dirty="0"/>
              <a:t>at odds with the current </a:t>
            </a:r>
            <a:r>
              <a:rPr lang="en-US" sz="1600" dirty="0" smtClean="0"/>
              <a:t>literature and </a:t>
            </a:r>
            <a:r>
              <a:rPr lang="en-US" sz="1600" dirty="0"/>
              <a:t>the tendency of the international </a:t>
            </a:r>
            <a:r>
              <a:rPr lang="en-US" sz="1600" dirty="0" smtClean="0"/>
              <a:t>evidence based </a:t>
            </a:r>
            <a:r>
              <a:rPr lang="en-US" sz="1600" dirty="0"/>
              <a:t>guidelines towards selective use of RRA with </a:t>
            </a:r>
            <a:r>
              <a:rPr lang="en-US" sz="1600" dirty="0" smtClean="0"/>
              <a:t>low activities. </a:t>
            </a:r>
            <a:r>
              <a:rPr lang="en-US" sz="1600" dirty="0" smtClean="0">
                <a:solidFill>
                  <a:srgbClr val="FF0000"/>
                </a:solidFill>
              </a:rPr>
              <a:t>NO improve </a:t>
            </a:r>
            <a:r>
              <a:rPr lang="en-US" sz="1600" dirty="0" smtClean="0"/>
              <a:t> </a:t>
            </a:r>
            <a:r>
              <a:rPr lang="en-US" sz="1600" dirty="0" smtClean="0">
                <a:solidFill>
                  <a:srgbClr val="FF0000"/>
                </a:solidFill>
              </a:rPr>
              <a:t>DFS or DSM in patients &lt;45 years       </a:t>
            </a:r>
            <a:r>
              <a:rPr lang="en-US" sz="2000" dirty="0" smtClean="0">
                <a:solidFill>
                  <a:srgbClr val="FF0000"/>
                </a:solidFill>
              </a:rPr>
              <a:t>BUT</a:t>
            </a:r>
          </a:p>
          <a:p>
            <a:r>
              <a:rPr lang="en-US" sz="1600" dirty="0" smtClean="0"/>
              <a:t> </a:t>
            </a:r>
            <a:r>
              <a:rPr lang="en-US" sz="1600" dirty="0" smtClean="0">
                <a:solidFill>
                  <a:srgbClr val="00B050"/>
                </a:solidFill>
              </a:rPr>
              <a:t>In low </a:t>
            </a:r>
            <a:r>
              <a:rPr lang="en-US" sz="1600" dirty="0">
                <a:solidFill>
                  <a:srgbClr val="00B050"/>
                </a:solidFill>
              </a:rPr>
              <a:t>risk patients </a:t>
            </a:r>
            <a:r>
              <a:rPr lang="en-US" sz="1600" dirty="0" smtClean="0">
                <a:solidFill>
                  <a:srgbClr val="00B050"/>
                </a:solidFill>
              </a:rPr>
              <a:t>&gt; 45 </a:t>
            </a:r>
            <a:r>
              <a:rPr lang="en-US" sz="1600" dirty="0">
                <a:solidFill>
                  <a:srgbClr val="00B050"/>
                </a:solidFill>
              </a:rPr>
              <a:t>years of age</a:t>
            </a:r>
            <a:r>
              <a:rPr lang="en-US" sz="1600" dirty="0"/>
              <a:t>, there </a:t>
            </a:r>
            <a:r>
              <a:rPr lang="en-US" sz="1600" dirty="0">
                <a:solidFill>
                  <a:srgbClr val="FF0000"/>
                </a:solidFill>
              </a:rPr>
              <a:t>were no differences in </a:t>
            </a:r>
            <a:r>
              <a:rPr lang="en-US" sz="1600" dirty="0" smtClean="0">
                <a:solidFill>
                  <a:srgbClr val="FF0000"/>
                </a:solidFill>
              </a:rPr>
              <a:t>recurrence rates</a:t>
            </a:r>
            <a:r>
              <a:rPr lang="en-US" sz="1600" dirty="0"/>
              <a:t>, but </a:t>
            </a:r>
            <a:r>
              <a:rPr lang="en-US" sz="1600" dirty="0">
                <a:solidFill>
                  <a:srgbClr val="FF0000"/>
                </a:solidFill>
              </a:rPr>
              <a:t>DSM </a:t>
            </a:r>
            <a:r>
              <a:rPr lang="en-US" sz="1600" dirty="0"/>
              <a:t>was higher in those patients who </a:t>
            </a:r>
            <a:r>
              <a:rPr lang="en-US" sz="1600" dirty="0" smtClean="0"/>
              <a:t>initially </a:t>
            </a:r>
            <a:r>
              <a:rPr lang="en-US" sz="1600" dirty="0" smtClean="0">
                <a:solidFill>
                  <a:srgbClr val="008000"/>
                </a:solidFill>
              </a:rPr>
              <a:t>received  &lt;54 </a:t>
            </a:r>
            <a:r>
              <a:rPr lang="en-US" sz="1600" dirty="0" err="1">
                <a:solidFill>
                  <a:srgbClr val="008000"/>
                </a:solidFill>
              </a:rPr>
              <a:t>mCi</a:t>
            </a:r>
            <a:r>
              <a:rPr lang="en-US" sz="1600" dirty="0">
                <a:solidFill>
                  <a:srgbClr val="008000"/>
                </a:solidFill>
              </a:rPr>
              <a:t> </a:t>
            </a:r>
            <a:r>
              <a:rPr lang="en-US" sz="1600" dirty="0"/>
              <a:t>(2000 </a:t>
            </a:r>
            <a:r>
              <a:rPr lang="en-US" sz="1600" dirty="0" err="1"/>
              <a:t>MBq</a:t>
            </a:r>
            <a:r>
              <a:rPr lang="en-US" sz="1600" dirty="0"/>
              <a:t>) vs. those who received </a:t>
            </a:r>
            <a:r>
              <a:rPr lang="en-US" sz="1600" dirty="0" smtClean="0"/>
              <a:t> &gt;54 </a:t>
            </a:r>
            <a:r>
              <a:rPr lang="en-US" sz="1600" dirty="0" err="1"/>
              <a:t>mCi</a:t>
            </a:r>
            <a:r>
              <a:rPr lang="en-US" sz="1600" dirty="0"/>
              <a:t>, </a:t>
            </a:r>
            <a:r>
              <a:rPr lang="en-US" sz="1600" dirty="0" smtClean="0"/>
              <a:t>                 patient </a:t>
            </a:r>
            <a:r>
              <a:rPr lang="en-US" sz="1600" dirty="0"/>
              <a:t>age remains an </a:t>
            </a:r>
            <a:r>
              <a:rPr lang="en-US" sz="1600" dirty="0" smtClean="0"/>
              <a:t>important factor </a:t>
            </a:r>
            <a:r>
              <a:rPr lang="en-US" sz="1600" dirty="0"/>
              <a:t>in the decision making process</a:t>
            </a:r>
            <a:r>
              <a:rPr lang="en-US" sz="1600" dirty="0" smtClean="0"/>
              <a:t>.</a:t>
            </a:r>
            <a:endParaRPr lang="en-US" sz="1600" dirty="0"/>
          </a:p>
          <a:p>
            <a:endParaRPr lang="en-US" sz="16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3657600" cy="365125"/>
          </a:xfrm>
        </p:spPr>
        <p:txBody>
          <a:bodyPr/>
          <a:lstStyle/>
          <a:p>
            <a:r>
              <a:rPr lang="en-US" dirty="0"/>
              <a:t>J </a:t>
            </a:r>
            <a:r>
              <a:rPr lang="en-US" dirty="0" err="1"/>
              <a:t>Clin</a:t>
            </a:r>
            <a:r>
              <a:rPr lang="en-US" dirty="0"/>
              <a:t> Endocrinol </a:t>
            </a:r>
            <a:r>
              <a:rPr lang="en-US" dirty="0" smtClean="0"/>
              <a:t>Metab2015</a:t>
            </a:r>
            <a:endParaRPr lang="en-US" dirty="0"/>
          </a:p>
        </p:txBody>
      </p:sp>
      <p:sp>
        <p:nvSpPr>
          <p:cNvPr id="5" name="Right Arrow 4"/>
          <p:cNvSpPr/>
          <p:nvPr/>
        </p:nvSpPr>
        <p:spPr>
          <a:xfrm>
            <a:off x="2971800" y="5257800"/>
            <a:ext cx="6858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30362"/>
          </a:xfrm>
        </p:spPr>
        <p:txBody>
          <a:bodyPr/>
          <a:lstStyle/>
          <a:p>
            <a:r>
              <a:rPr lang="en-US" dirty="0" smtClean="0"/>
              <a:t>Key messages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 and basal </a:t>
            </a:r>
            <a:r>
              <a:rPr lang="en-US" dirty="0" err="1" smtClean="0"/>
              <a:t>Tg</a:t>
            </a:r>
            <a:r>
              <a:rPr lang="en-US" dirty="0" smtClean="0"/>
              <a:t> measurement as </a:t>
            </a:r>
            <a:r>
              <a:rPr lang="en-US" dirty="0" err="1" smtClean="0"/>
              <a:t>areliable</a:t>
            </a:r>
            <a:r>
              <a:rPr lang="en-US" dirty="0" smtClean="0"/>
              <a:t> alternative to RRA: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62000" y="2362199"/>
            <a:ext cx="7924800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If </a:t>
            </a:r>
            <a:r>
              <a:rPr lang="en-US" dirty="0" err="1" smtClean="0"/>
              <a:t>Tg</a:t>
            </a:r>
            <a:r>
              <a:rPr lang="en-US" dirty="0" smtClean="0"/>
              <a:t> levels rise or suspicious findings on physical examination or neck US appear, restaging is warranted and RRA could be considered.</a:t>
            </a:r>
          </a:p>
          <a:p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FF0000"/>
                </a:solidFill>
              </a:rPr>
              <a:t>An </a:t>
            </a:r>
            <a:r>
              <a:rPr lang="en-US" sz="2800" dirty="0" smtClean="0">
                <a:solidFill>
                  <a:srgbClr val="7030A0"/>
                </a:solidFill>
              </a:rPr>
              <a:t>undetectable serum </a:t>
            </a:r>
            <a:r>
              <a:rPr lang="en-US" sz="2800" dirty="0" err="1" smtClean="0">
                <a:solidFill>
                  <a:srgbClr val="7030A0"/>
                </a:solidFill>
              </a:rPr>
              <a:t>Tg</a:t>
            </a:r>
            <a:r>
              <a:rPr lang="en-US" sz="2800" dirty="0" smtClean="0">
                <a:solidFill>
                  <a:srgbClr val="7030A0"/>
                </a:solidFill>
              </a:rPr>
              <a:t> </a:t>
            </a:r>
            <a:r>
              <a:rPr lang="en-US" sz="2800" dirty="0" smtClean="0">
                <a:solidFill>
                  <a:srgbClr val="FF0000"/>
                </a:solidFill>
              </a:rPr>
              <a:t>especially in a high sensitivity </a:t>
            </a:r>
            <a:r>
              <a:rPr lang="en-US" sz="2800" dirty="0" err="1" smtClean="0">
                <a:solidFill>
                  <a:srgbClr val="FF0000"/>
                </a:solidFill>
              </a:rPr>
              <a:t>Tg</a:t>
            </a:r>
            <a:r>
              <a:rPr lang="en-US" sz="2800" dirty="0" smtClean="0">
                <a:solidFill>
                  <a:srgbClr val="FF0000"/>
                </a:solidFill>
              </a:rPr>
              <a:t> assay  and </a:t>
            </a:r>
            <a:r>
              <a:rPr lang="en-US" sz="2800" dirty="0" smtClean="0">
                <a:solidFill>
                  <a:srgbClr val="7030A0"/>
                </a:solidFill>
              </a:rPr>
              <a:t>negative neck US </a:t>
            </a:r>
            <a:r>
              <a:rPr lang="en-US" sz="2800" dirty="0" smtClean="0">
                <a:solidFill>
                  <a:srgbClr val="FF0000"/>
                </a:solidFill>
              </a:rPr>
              <a:t>6–12 months </a:t>
            </a:r>
            <a:r>
              <a:rPr lang="en-US" sz="2800" dirty="0" smtClean="0"/>
              <a:t>after surgery should enable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smtClean="0"/>
              <a:t>many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smtClean="0">
                <a:solidFill>
                  <a:srgbClr val="7030A0"/>
                </a:solidFill>
              </a:rPr>
              <a:t>LR and IR </a:t>
            </a:r>
            <a:r>
              <a:rPr lang="en-US" sz="2800" dirty="0" smtClean="0"/>
              <a:t>patients to be categorized as being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smtClean="0">
                <a:solidFill>
                  <a:srgbClr val="7030A0"/>
                </a:solidFill>
              </a:rPr>
              <a:t>“free of disease”,</a:t>
            </a:r>
            <a:r>
              <a:rPr lang="en-US" sz="2800" dirty="0" smtClean="0"/>
              <a:t> despite </a:t>
            </a:r>
            <a:r>
              <a:rPr lang="en-US" sz="2800" dirty="0" smtClean="0">
                <a:solidFill>
                  <a:srgbClr val="FF0000"/>
                </a:solidFill>
              </a:rPr>
              <a:t>not having undergone RRA.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messages: Ongoing studies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53655503"/>
              </p:ext>
            </p:extLst>
          </p:nvPr>
        </p:nvGraphicFramePr>
        <p:xfrm>
          <a:off x="457200" y="1935163"/>
          <a:ext cx="8229600" cy="4389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  Agenda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1-Introduction</a:t>
            </a:r>
          </a:p>
          <a:p>
            <a:r>
              <a:rPr lang="en-US" dirty="0" smtClean="0"/>
              <a:t>2-Is radioactive iodine therapy prevent recurrence?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3-Is radioactive iodine therapy improve survival in these group?</a:t>
            </a:r>
          </a:p>
          <a:p>
            <a:r>
              <a:rPr lang="en-US" dirty="0" smtClean="0"/>
              <a:t>4-when to use radioiodine and how to select the dose?</a:t>
            </a:r>
          </a:p>
          <a:p>
            <a:r>
              <a:rPr lang="en-US" dirty="0" smtClean="0"/>
              <a:t>5-Rapid ATA recommendations review</a:t>
            </a:r>
          </a:p>
          <a:p>
            <a:r>
              <a:rPr lang="en-US" dirty="0" smtClean="0"/>
              <a:t>6-Conclusion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55851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95400"/>
            <a:ext cx="9144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Objective</a:t>
            </a:r>
            <a:r>
              <a:rPr lang="en-US" dirty="0" smtClean="0"/>
              <a:t>: To examine the impact of RAI  on overall  survival in patients with </a:t>
            </a:r>
            <a:r>
              <a:rPr lang="en-US" dirty="0"/>
              <a:t>intermediate-risk </a:t>
            </a:r>
            <a:r>
              <a:rPr lang="en-US" dirty="0" smtClean="0"/>
              <a:t>PTC.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Design</a:t>
            </a:r>
            <a:r>
              <a:rPr lang="en-US" dirty="0" smtClean="0"/>
              <a:t>: Adult aged 18 years or older  with intermediate -risk PTC who underwent total thyroidectomy with/without RAI 1998-2006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Follow up time</a:t>
            </a:r>
            <a:r>
              <a:rPr lang="en-US" dirty="0" smtClean="0"/>
              <a:t>: 6.8 years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Primary Outcome measures</a:t>
            </a:r>
            <a:r>
              <a:rPr lang="en-US" dirty="0" smtClean="0"/>
              <a:t>: Overall Survival(OS) for patients treated with and without RAI using univariate and multivariate regression analysis.</a:t>
            </a:r>
            <a:endParaRPr lang="en-US" dirty="0"/>
          </a:p>
          <a:p>
            <a:r>
              <a:rPr lang="en-US" dirty="0" smtClean="0">
                <a:solidFill>
                  <a:srgbClr val="FF0000"/>
                </a:solidFill>
              </a:rPr>
              <a:t>Secondary Outcome</a:t>
            </a:r>
            <a:r>
              <a:rPr lang="en-US" dirty="0" smtClean="0"/>
              <a:t>: Evaluation of impact of  RAI on  </a:t>
            </a:r>
            <a:r>
              <a:rPr lang="en-US" dirty="0"/>
              <a:t>survival differently </a:t>
            </a:r>
            <a:r>
              <a:rPr lang="en-US" dirty="0" smtClean="0"/>
              <a:t>among intermediate-risk </a:t>
            </a:r>
            <a:r>
              <a:rPr lang="en-US" dirty="0"/>
              <a:t>patients who are younger </a:t>
            </a:r>
            <a:r>
              <a:rPr lang="en-US" dirty="0" smtClean="0"/>
              <a:t>(&lt; 45 </a:t>
            </a:r>
            <a:r>
              <a:rPr lang="en-US" dirty="0"/>
              <a:t>y) </a:t>
            </a:r>
            <a:r>
              <a:rPr lang="en-US" dirty="0" smtClean="0"/>
              <a:t>vs. older (≥ 65 </a:t>
            </a:r>
            <a:r>
              <a:rPr lang="en-US" dirty="0"/>
              <a:t>y).</a:t>
            </a:r>
          </a:p>
          <a:p>
            <a:endParaRPr lang="en-US" b="1" dirty="0" smtClean="0"/>
          </a:p>
          <a:p>
            <a:endParaRPr lang="en-US" b="1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3657600" cy="365125"/>
          </a:xfrm>
        </p:spPr>
        <p:txBody>
          <a:bodyPr/>
          <a:lstStyle/>
          <a:p>
            <a:r>
              <a:rPr lang="en-US" dirty="0" smtClean="0"/>
              <a:t>J </a:t>
            </a:r>
            <a:r>
              <a:rPr lang="en-US" dirty="0" err="1" smtClean="0"/>
              <a:t>Clin</a:t>
            </a:r>
            <a:r>
              <a:rPr lang="en-US" dirty="0" smtClean="0"/>
              <a:t> Endocrinol </a:t>
            </a:r>
            <a:r>
              <a:rPr lang="en-US" dirty="0" err="1" smtClean="0"/>
              <a:t>Metab</a:t>
            </a:r>
            <a:r>
              <a:rPr lang="en-US" dirty="0" smtClean="0"/>
              <a:t>, April 2015, 100(4):1529–1536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Data</a:t>
            </a:r>
          </a:p>
          <a:p>
            <a:r>
              <a:rPr lang="en-US" dirty="0"/>
              <a:t>The National Cancer Database (NCDB) is </a:t>
            </a:r>
            <a:r>
              <a:rPr lang="en-US" dirty="0" smtClean="0"/>
              <a:t>maintained jointly by </a:t>
            </a:r>
            <a:r>
              <a:rPr lang="en-US" dirty="0"/>
              <a:t>the National Cancer Society and the </a:t>
            </a:r>
            <a:r>
              <a:rPr lang="en-US" dirty="0" smtClean="0"/>
              <a:t>American College of Surgeons </a:t>
            </a:r>
            <a:r>
              <a:rPr lang="en-US" dirty="0"/>
              <a:t>Commission on Cancer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3657600" cy="365125"/>
          </a:xfrm>
        </p:spPr>
        <p:txBody>
          <a:bodyPr/>
          <a:lstStyle/>
          <a:p>
            <a:r>
              <a:rPr lang="en-US" dirty="0" smtClean="0"/>
              <a:t>J </a:t>
            </a:r>
            <a:r>
              <a:rPr lang="en-US" dirty="0" err="1" smtClean="0"/>
              <a:t>Clin</a:t>
            </a:r>
            <a:r>
              <a:rPr lang="en-US" dirty="0" smtClean="0"/>
              <a:t> Endocrinol </a:t>
            </a:r>
            <a:r>
              <a:rPr lang="en-US" dirty="0" err="1" smtClean="0"/>
              <a:t>Metab</a:t>
            </a:r>
            <a:r>
              <a:rPr lang="en-US" dirty="0" smtClean="0"/>
              <a:t>, April 2015, 100(4):1529–1536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sz="5000" dirty="0" smtClean="0">
                <a:solidFill>
                  <a:srgbClr val="FF0000"/>
                </a:solidFill>
              </a:rPr>
              <a:t>Intermediate-risk patients:  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1-Microscopic invasion of tumor into the perithyroidal soft tissues at initial surgery. </a:t>
            </a:r>
          </a:p>
          <a:p>
            <a:r>
              <a:rPr lang="en-US" dirty="0" smtClean="0"/>
              <a:t>2-Cervical lymph node metastases or </a:t>
            </a:r>
            <a:r>
              <a:rPr lang="en-US" baseline="30000" dirty="0" smtClean="0"/>
              <a:t>131</a:t>
            </a:r>
            <a:r>
              <a:rPr lang="en-US" dirty="0" smtClean="0"/>
              <a:t>I uptake outside the thyroid bed on the RxWBS done after thyroid remnant ablation .</a:t>
            </a:r>
          </a:p>
          <a:p>
            <a:r>
              <a:rPr lang="en-US" dirty="0" smtClean="0"/>
              <a:t>3-Tumor  with  aggressive  histology or  vascular  invasion .</a:t>
            </a:r>
          </a:p>
          <a:p>
            <a:pPr marL="0" indent="0">
              <a:buNone/>
            </a:pPr>
            <a:r>
              <a:rPr lang="en-US" sz="5100" dirty="0" smtClean="0">
                <a:solidFill>
                  <a:srgbClr val="FF0000"/>
                </a:solidFill>
              </a:rPr>
              <a:t>High-risk patients :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1-Macroscopic tumor invasion</a:t>
            </a:r>
          </a:p>
          <a:p>
            <a:r>
              <a:rPr lang="en-US" dirty="0" smtClean="0"/>
              <a:t>2-Incomplete tumor resection </a:t>
            </a:r>
          </a:p>
          <a:p>
            <a:r>
              <a:rPr lang="en-US" dirty="0" smtClean="0"/>
              <a:t>3-Distant metastases,  and possibly ;</a:t>
            </a:r>
          </a:p>
          <a:p>
            <a:r>
              <a:rPr lang="en-US" dirty="0" smtClean="0"/>
              <a:t>4-Thyroglobulinemia out of proportion to what is seen on the posttreatment scan</a:t>
            </a:r>
          </a:p>
          <a:p>
            <a:endParaRPr lang="en-US" dirty="0" smtClean="0"/>
          </a:p>
          <a:p>
            <a:r>
              <a:rPr lang="en-US" dirty="0" smtClean="0"/>
              <a:t>However, depending on </a:t>
            </a:r>
            <a:r>
              <a:rPr lang="en-US" dirty="0" smtClean="0">
                <a:solidFill>
                  <a:srgbClr val="0070C0"/>
                </a:solidFill>
              </a:rPr>
              <a:t>the clinical course </a:t>
            </a:r>
            <a:r>
              <a:rPr lang="en-US" dirty="0" smtClean="0"/>
              <a:t>of the disease and </a:t>
            </a:r>
            <a:r>
              <a:rPr lang="en-US" dirty="0" smtClean="0">
                <a:solidFill>
                  <a:srgbClr val="0070C0"/>
                </a:solidFill>
              </a:rPr>
              <a:t>response to therapy</a:t>
            </a:r>
            <a:r>
              <a:rPr lang="en-US" dirty="0" smtClean="0"/>
              <a:t>, the </a:t>
            </a:r>
            <a:r>
              <a:rPr lang="en-US" dirty="0" smtClean="0">
                <a:solidFill>
                  <a:srgbClr val="7030A0"/>
                </a:solidFill>
              </a:rPr>
              <a:t>risk of recurrence and the risk of death</a:t>
            </a:r>
            <a:r>
              <a:rPr lang="en-US" dirty="0" smtClean="0"/>
              <a:t> may change over time.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124200" y="6150114"/>
            <a:ext cx="2819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rgbClr val="898989"/>
                </a:solidFill>
              </a:rPr>
              <a:t>THYROID</a:t>
            </a:r>
          </a:p>
          <a:p>
            <a:pPr algn="ctr"/>
            <a:r>
              <a:rPr lang="en-US" sz="1000" dirty="0">
                <a:solidFill>
                  <a:srgbClr val="898989"/>
                </a:solidFill>
              </a:rPr>
              <a:t>Volume 19, Number 11, 2009</a:t>
            </a:r>
          </a:p>
          <a:p>
            <a:pPr algn="ctr"/>
            <a:r>
              <a:rPr lang="en-US" sz="1000" dirty="0" smtClean="0">
                <a:solidFill>
                  <a:srgbClr val="898989"/>
                </a:solidFill>
              </a:rPr>
              <a:t>© </a:t>
            </a:r>
            <a:r>
              <a:rPr lang="en-US" sz="1000" dirty="0">
                <a:solidFill>
                  <a:srgbClr val="898989"/>
                </a:solidFill>
              </a:rPr>
              <a:t>Mary Ann Liebert, Inc.</a:t>
            </a:r>
          </a:p>
          <a:p>
            <a:pPr algn="ctr"/>
            <a:r>
              <a:rPr lang="en-US" sz="1000" dirty="0">
                <a:solidFill>
                  <a:srgbClr val="898989"/>
                </a:solidFill>
              </a:rPr>
              <a:t>DOI: </a:t>
            </a:r>
            <a:r>
              <a:rPr lang="en-US" sz="1000" dirty="0" smtClean="0">
                <a:solidFill>
                  <a:srgbClr val="898989"/>
                </a:solidFill>
              </a:rPr>
              <a:t>10.1089/thy.2009.0110</a:t>
            </a:r>
            <a:endParaRPr lang="en-US" sz="1000" dirty="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440363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The </a:t>
            </a:r>
            <a:r>
              <a:rPr lang="en-US" dirty="0">
                <a:solidFill>
                  <a:srgbClr val="FF0000"/>
                </a:solidFill>
              </a:rPr>
              <a:t>intermediate risk</a:t>
            </a:r>
            <a:r>
              <a:rPr lang="en-US" dirty="0"/>
              <a:t> group was </a:t>
            </a:r>
            <a:r>
              <a:rPr lang="en-US" dirty="0">
                <a:solidFill>
                  <a:srgbClr val="FF0000"/>
                </a:solidFill>
              </a:rPr>
              <a:t>defined </a:t>
            </a:r>
            <a:r>
              <a:rPr lang="en-US" dirty="0"/>
              <a:t>according to </a:t>
            </a:r>
            <a:r>
              <a:rPr lang="en-US" dirty="0" smtClean="0"/>
              <a:t>ATA risk </a:t>
            </a:r>
            <a:r>
              <a:rPr lang="en-US" dirty="0"/>
              <a:t>criteria and American Joint Commission on Cancer (AJCC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r>
              <a:rPr lang="en-US" sz="4700" dirty="0" smtClean="0">
                <a:solidFill>
                  <a:srgbClr val="FF0000"/>
                </a:solidFill>
              </a:rPr>
              <a:t>  Inclusion:</a:t>
            </a:r>
          </a:p>
          <a:p>
            <a:r>
              <a:rPr lang="en-US" dirty="0" smtClean="0"/>
              <a:t> </a:t>
            </a:r>
            <a:r>
              <a:rPr lang="en-US" dirty="0"/>
              <a:t>T</a:t>
            </a:r>
            <a:r>
              <a:rPr lang="en-US" dirty="0" smtClean="0"/>
              <a:t>umor </a:t>
            </a:r>
            <a:r>
              <a:rPr lang="en-US" dirty="0"/>
              <a:t>size </a:t>
            </a:r>
            <a:r>
              <a:rPr lang="en-US" dirty="0" smtClean="0">
                <a:solidFill>
                  <a:srgbClr val="0070C0"/>
                </a:solidFill>
              </a:rPr>
              <a:t>greater than </a:t>
            </a:r>
            <a:r>
              <a:rPr lang="en-US" dirty="0">
                <a:solidFill>
                  <a:srgbClr val="0070C0"/>
                </a:solidFill>
              </a:rPr>
              <a:t>4 cm </a:t>
            </a:r>
            <a:r>
              <a:rPr lang="en-US" dirty="0"/>
              <a:t>or any size tumor with a </a:t>
            </a:r>
            <a:r>
              <a:rPr lang="en-US" dirty="0">
                <a:solidFill>
                  <a:srgbClr val="0070C0"/>
                </a:solidFill>
              </a:rPr>
              <a:t>minimal </a:t>
            </a:r>
            <a:r>
              <a:rPr lang="en-US" dirty="0" err="1">
                <a:solidFill>
                  <a:srgbClr val="0070C0"/>
                </a:solidFill>
              </a:rPr>
              <a:t>extrathyroidal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smtClean="0">
                <a:solidFill>
                  <a:srgbClr val="0070C0"/>
                </a:solidFill>
              </a:rPr>
              <a:t>extension</a:t>
            </a:r>
            <a:r>
              <a:rPr lang="en-US" dirty="0" smtClean="0"/>
              <a:t> and </a:t>
            </a:r>
            <a:r>
              <a:rPr lang="en-US" dirty="0"/>
              <a:t>with </a:t>
            </a:r>
            <a:r>
              <a:rPr lang="en-US" dirty="0">
                <a:solidFill>
                  <a:srgbClr val="0070C0"/>
                </a:solidFill>
              </a:rPr>
              <a:t>no</a:t>
            </a:r>
            <a:r>
              <a:rPr lang="en-US" dirty="0"/>
              <a:t> evidence of cervical lymph node </a:t>
            </a:r>
            <a:r>
              <a:rPr lang="en-US" dirty="0" smtClean="0"/>
              <a:t>metastases (T3</a:t>
            </a:r>
            <a:r>
              <a:rPr lang="en-US" dirty="0"/>
              <a:t>, N0, M0, or </a:t>
            </a:r>
            <a:r>
              <a:rPr lang="en-US" dirty="0" err="1"/>
              <a:t>Mx</a:t>
            </a:r>
            <a:r>
              <a:rPr lang="en-US" dirty="0"/>
              <a:t>) .</a:t>
            </a:r>
            <a:endParaRPr lang="en-US" dirty="0" smtClean="0"/>
          </a:p>
          <a:p>
            <a:r>
              <a:rPr lang="en-US" dirty="0" smtClean="0"/>
              <a:t> Tumor size </a:t>
            </a:r>
            <a:r>
              <a:rPr lang="en-US" dirty="0">
                <a:solidFill>
                  <a:srgbClr val="3366FF"/>
                </a:solidFill>
              </a:rPr>
              <a:t>4 </a:t>
            </a:r>
            <a:r>
              <a:rPr lang="en-US" dirty="0" smtClean="0">
                <a:solidFill>
                  <a:srgbClr val="3366FF"/>
                </a:solidFill>
              </a:rPr>
              <a:t>cm or less </a:t>
            </a:r>
            <a:r>
              <a:rPr lang="en-US" dirty="0" smtClean="0"/>
              <a:t>who had </a:t>
            </a:r>
            <a:r>
              <a:rPr lang="en-US" dirty="0"/>
              <a:t>metastatic cervical lymph nodes (T1–3, </a:t>
            </a:r>
            <a:r>
              <a:rPr lang="en-US" dirty="0" smtClean="0">
                <a:solidFill>
                  <a:srgbClr val="0070C0"/>
                </a:solidFill>
              </a:rPr>
              <a:t>N1</a:t>
            </a:r>
            <a:r>
              <a:rPr lang="en-US" dirty="0" smtClean="0"/>
              <a:t>,M0,orMx).</a:t>
            </a:r>
          </a:p>
          <a:p>
            <a:pPr marL="0" indent="0">
              <a:buNone/>
            </a:pPr>
            <a:r>
              <a:rPr lang="en-US" sz="5100" dirty="0" smtClean="0">
                <a:solidFill>
                  <a:srgbClr val="FF0000"/>
                </a:solidFill>
              </a:rPr>
              <a:t>  Exclusion:</a:t>
            </a:r>
            <a:endParaRPr lang="en-US" sz="5100" dirty="0">
              <a:solidFill>
                <a:srgbClr val="FF0000"/>
              </a:solidFill>
            </a:endParaRPr>
          </a:p>
          <a:p>
            <a:r>
              <a:rPr lang="en-US" dirty="0" smtClean="0"/>
              <a:t> 1-</a:t>
            </a:r>
            <a:r>
              <a:rPr lang="en-US" dirty="0" smtClean="0">
                <a:solidFill>
                  <a:srgbClr val="FF0000"/>
                </a:solidFill>
              </a:rPr>
              <a:t>Aggressive </a:t>
            </a:r>
            <a:r>
              <a:rPr lang="en-US" dirty="0">
                <a:solidFill>
                  <a:srgbClr val="FF0000"/>
                </a:solidFill>
              </a:rPr>
              <a:t>variants </a:t>
            </a:r>
            <a:r>
              <a:rPr lang="en-US" dirty="0"/>
              <a:t>of papillary thyroid cancer, such as </a:t>
            </a:r>
            <a:r>
              <a:rPr lang="en-US" dirty="0" smtClean="0"/>
              <a:t>tall cell</a:t>
            </a:r>
            <a:r>
              <a:rPr lang="en-US" dirty="0"/>
              <a:t>, columnar, </a:t>
            </a:r>
            <a:r>
              <a:rPr lang="en-US" dirty="0" err="1"/>
              <a:t>sclerosing</a:t>
            </a:r>
            <a:r>
              <a:rPr lang="en-US" dirty="0"/>
              <a:t> and insular variants, </a:t>
            </a:r>
            <a:r>
              <a:rPr lang="en-US" dirty="0" err="1"/>
              <a:t>Hürthle</a:t>
            </a:r>
            <a:r>
              <a:rPr lang="en-US" dirty="0"/>
              <a:t> cell, </a:t>
            </a:r>
            <a:r>
              <a:rPr lang="en-US" dirty="0" smtClean="0"/>
              <a:t>and </a:t>
            </a:r>
            <a:r>
              <a:rPr lang="en-US" dirty="0" err="1" smtClean="0"/>
              <a:t>medullary</a:t>
            </a:r>
            <a:r>
              <a:rPr lang="en-US" dirty="0" smtClean="0"/>
              <a:t> </a:t>
            </a:r>
            <a:r>
              <a:rPr lang="en-US" dirty="0"/>
              <a:t>and other poorly differentiated thyroid </a:t>
            </a:r>
            <a:r>
              <a:rPr lang="en-US" dirty="0" smtClean="0"/>
              <a:t>cancers.</a:t>
            </a:r>
          </a:p>
          <a:p>
            <a:r>
              <a:rPr lang="en-US" dirty="0" smtClean="0"/>
              <a:t> 2-Patients </a:t>
            </a:r>
            <a:r>
              <a:rPr lang="en-US" dirty="0"/>
              <a:t>with </a:t>
            </a:r>
            <a:r>
              <a:rPr lang="en-US" dirty="0">
                <a:solidFill>
                  <a:srgbClr val="FF0000"/>
                </a:solidFill>
              </a:rPr>
              <a:t>more than one </a:t>
            </a:r>
            <a:r>
              <a:rPr lang="en-US" dirty="0"/>
              <a:t>primary cancer </a:t>
            </a:r>
            <a:r>
              <a:rPr lang="en-US" dirty="0" smtClean="0"/>
              <a:t>.</a:t>
            </a:r>
          </a:p>
          <a:p>
            <a:r>
              <a:rPr lang="en-US" dirty="0" smtClean="0"/>
              <a:t> 3- </a:t>
            </a:r>
            <a:r>
              <a:rPr lang="en-US" dirty="0"/>
              <a:t>M</a:t>
            </a:r>
            <a:r>
              <a:rPr lang="en-US" dirty="0" smtClean="0"/>
              <a:t>issing </a:t>
            </a:r>
            <a:r>
              <a:rPr lang="en-US" dirty="0"/>
              <a:t>data </a:t>
            </a:r>
            <a:r>
              <a:rPr lang="en-US" dirty="0" smtClean="0"/>
              <a:t>for some </a:t>
            </a:r>
            <a:r>
              <a:rPr lang="en-US" dirty="0"/>
              <a:t>variables in the NCDB.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3657600" cy="365125"/>
          </a:xfrm>
        </p:spPr>
        <p:txBody>
          <a:bodyPr/>
          <a:lstStyle/>
          <a:p>
            <a:r>
              <a:rPr lang="en-US" dirty="0" smtClean="0"/>
              <a:t>J </a:t>
            </a:r>
            <a:r>
              <a:rPr lang="en-US" dirty="0" err="1" smtClean="0"/>
              <a:t>Clin</a:t>
            </a:r>
            <a:r>
              <a:rPr lang="en-US" dirty="0" smtClean="0"/>
              <a:t> Endocrinol </a:t>
            </a:r>
            <a:r>
              <a:rPr lang="en-US" dirty="0" err="1" smtClean="0"/>
              <a:t>Metab</a:t>
            </a:r>
            <a:r>
              <a:rPr lang="en-US" dirty="0" smtClean="0"/>
              <a:t>, April 2015, 100(4):1529–1536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Study variables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P</a:t>
            </a:r>
            <a:r>
              <a:rPr lang="en-US" dirty="0" smtClean="0">
                <a:solidFill>
                  <a:srgbClr val="FF0000"/>
                </a:solidFill>
              </a:rPr>
              <a:t>atient </a:t>
            </a:r>
            <a:r>
              <a:rPr lang="en-US" dirty="0">
                <a:solidFill>
                  <a:srgbClr val="FF0000"/>
                </a:solidFill>
              </a:rPr>
              <a:t>demographic and clinical </a:t>
            </a:r>
            <a:r>
              <a:rPr lang="en-US" dirty="0" smtClean="0">
                <a:solidFill>
                  <a:srgbClr val="FF0000"/>
                </a:solidFill>
              </a:rPr>
              <a:t>variables</a:t>
            </a:r>
            <a:r>
              <a:rPr lang="en-US" dirty="0" smtClean="0"/>
              <a:t>: </a:t>
            </a:r>
          </a:p>
          <a:p>
            <a:r>
              <a:rPr lang="en-US" dirty="0" smtClean="0"/>
              <a:t> Age, gender</a:t>
            </a:r>
            <a:r>
              <a:rPr lang="en-US" dirty="0"/>
              <a:t>, race, education, insurance status, </a:t>
            </a:r>
            <a:r>
              <a:rPr lang="en-US" dirty="0" smtClean="0"/>
              <a:t>and year </a:t>
            </a:r>
            <a:r>
              <a:rPr lang="en-US" dirty="0"/>
              <a:t>of </a:t>
            </a:r>
            <a:r>
              <a:rPr lang="en-US" dirty="0" smtClean="0"/>
              <a:t>diagnosis.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Provider </a:t>
            </a:r>
            <a:r>
              <a:rPr lang="en-US" dirty="0">
                <a:solidFill>
                  <a:srgbClr val="FF0000"/>
                </a:solidFill>
              </a:rPr>
              <a:t>variables </a:t>
            </a:r>
            <a:r>
              <a:rPr lang="en-US" dirty="0" smtClean="0"/>
              <a:t>:Hospital </a:t>
            </a:r>
            <a:r>
              <a:rPr lang="en-US" dirty="0"/>
              <a:t>type </a:t>
            </a:r>
            <a:r>
              <a:rPr lang="en-US" dirty="0" smtClean="0"/>
              <a:t>and location.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Pathological and </a:t>
            </a:r>
            <a:r>
              <a:rPr lang="en-US" dirty="0">
                <a:solidFill>
                  <a:srgbClr val="FF0000"/>
                </a:solidFill>
              </a:rPr>
              <a:t>clinical characteristics </a:t>
            </a:r>
            <a:r>
              <a:rPr lang="en-US" dirty="0" smtClean="0"/>
              <a:t>:</a:t>
            </a:r>
          </a:p>
          <a:p>
            <a:r>
              <a:rPr lang="en-US" dirty="0" smtClean="0"/>
              <a:t> Tumor </a:t>
            </a:r>
            <a:r>
              <a:rPr lang="en-US" dirty="0"/>
              <a:t>size, lymph node status, RAI </a:t>
            </a:r>
            <a:r>
              <a:rPr lang="en-US" dirty="0" smtClean="0"/>
              <a:t>administration (yes/no</a:t>
            </a:r>
            <a:r>
              <a:rPr lang="en-US" dirty="0"/>
              <a:t>), </a:t>
            </a:r>
            <a:r>
              <a:rPr lang="en-US" dirty="0" smtClean="0"/>
              <a:t>and margin </a:t>
            </a:r>
            <a:r>
              <a:rPr lang="en-US" dirty="0"/>
              <a:t>status.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3657600" cy="365125"/>
          </a:xfrm>
        </p:spPr>
        <p:txBody>
          <a:bodyPr/>
          <a:lstStyle/>
          <a:p>
            <a:r>
              <a:rPr lang="en-US" dirty="0" smtClean="0"/>
              <a:t>J </a:t>
            </a:r>
            <a:r>
              <a:rPr lang="en-US" dirty="0" err="1" smtClean="0"/>
              <a:t>Clin</a:t>
            </a:r>
            <a:r>
              <a:rPr lang="en-US" dirty="0" smtClean="0"/>
              <a:t> Endocrinol </a:t>
            </a:r>
            <a:r>
              <a:rPr lang="en-US" dirty="0" err="1" smtClean="0"/>
              <a:t>Metab</a:t>
            </a:r>
            <a:r>
              <a:rPr lang="en-US" dirty="0" smtClean="0"/>
              <a:t>, April 2015, 100(4):1529–1536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PTC patients: n=71 222 </a:t>
            </a:r>
          </a:p>
          <a:p>
            <a:r>
              <a:rPr lang="en-US" dirty="0" smtClean="0"/>
              <a:t>Intermediate risk : n=21 </a:t>
            </a:r>
            <a:r>
              <a:rPr lang="en-US" dirty="0"/>
              <a:t>870 (31%) </a:t>
            </a:r>
            <a:endParaRPr lang="en-US" dirty="0" smtClean="0"/>
          </a:p>
          <a:p>
            <a:r>
              <a:rPr lang="en-US" dirty="0" smtClean="0"/>
              <a:t>Received RAI: n= </a:t>
            </a:r>
            <a:r>
              <a:rPr lang="en-US" dirty="0"/>
              <a:t>15 </a:t>
            </a:r>
            <a:r>
              <a:rPr lang="en-US" dirty="0" smtClean="0"/>
              <a:t>418 (70.5%) </a:t>
            </a:r>
          </a:p>
          <a:p>
            <a:r>
              <a:rPr lang="en-US" dirty="0" smtClean="0"/>
              <a:t>Did not receive RAI :n=6452 </a:t>
            </a:r>
            <a:r>
              <a:rPr lang="en-US" dirty="0"/>
              <a:t>(29.5</a:t>
            </a:r>
            <a:r>
              <a:rPr lang="en-US" dirty="0" smtClean="0"/>
              <a:t>%) </a:t>
            </a:r>
          </a:p>
          <a:p>
            <a:r>
              <a:rPr lang="en-US" dirty="0" smtClean="0"/>
              <a:t>Proportion of </a:t>
            </a:r>
            <a:r>
              <a:rPr lang="en-US" dirty="0" smtClean="0">
                <a:solidFill>
                  <a:srgbClr val="FF0000"/>
                </a:solidFill>
              </a:rPr>
              <a:t>multifocal tumors</a:t>
            </a:r>
            <a:r>
              <a:rPr lang="en-US" dirty="0" smtClean="0"/>
              <a:t>  in Patients who </a:t>
            </a:r>
            <a:r>
              <a:rPr lang="en-US" dirty="0"/>
              <a:t>received RAI </a:t>
            </a:r>
            <a:r>
              <a:rPr lang="en-US" dirty="0" err="1"/>
              <a:t>vs</a:t>
            </a:r>
            <a:r>
              <a:rPr lang="en-US" dirty="0"/>
              <a:t> those who did not </a:t>
            </a:r>
            <a:r>
              <a:rPr lang="en-US" dirty="0" smtClean="0"/>
              <a:t>: (</a:t>
            </a:r>
            <a:r>
              <a:rPr lang="en-US" dirty="0"/>
              <a:t>51% </a:t>
            </a:r>
            <a:r>
              <a:rPr lang="en-US" dirty="0" err="1"/>
              <a:t>vs</a:t>
            </a:r>
            <a:r>
              <a:rPr lang="en-US" dirty="0"/>
              <a:t> 47%, respectively</a:t>
            </a:r>
            <a:r>
              <a:rPr lang="en-US" dirty="0" smtClean="0"/>
              <a:t>), </a:t>
            </a:r>
          </a:p>
          <a:p>
            <a:r>
              <a:rPr lang="en-US" dirty="0" smtClean="0"/>
              <a:t>Lymph </a:t>
            </a:r>
            <a:r>
              <a:rPr lang="en-US" dirty="0"/>
              <a:t>node involvement (74% </a:t>
            </a:r>
            <a:r>
              <a:rPr lang="en-US" dirty="0" err="1"/>
              <a:t>vs</a:t>
            </a:r>
            <a:r>
              <a:rPr lang="en-US" dirty="0"/>
              <a:t> 68%), </a:t>
            </a:r>
            <a:endParaRPr lang="en-US" dirty="0" smtClean="0"/>
          </a:p>
          <a:p>
            <a:r>
              <a:rPr lang="en-US" dirty="0" smtClean="0"/>
              <a:t>Positive  surgical margin </a:t>
            </a:r>
            <a:r>
              <a:rPr lang="en-US" dirty="0"/>
              <a:t>status (19% </a:t>
            </a:r>
            <a:r>
              <a:rPr lang="en-US" dirty="0" err="1"/>
              <a:t>vs</a:t>
            </a:r>
            <a:r>
              <a:rPr lang="en-US" dirty="0"/>
              <a:t> 15%), </a:t>
            </a:r>
            <a:endParaRPr lang="en-US" dirty="0" smtClean="0"/>
          </a:p>
          <a:p>
            <a:r>
              <a:rPr lang="en-US" dirty="0" smtClean="0"/>
              <a:t>(</a:t>
            </a:r>
            <a:r>
              <a:rPr lang="en-US" dirty="0"/>
              <a:t>all </a:t>
            </a:r>
            <a:r>
              <a:rPr lang="en-US" i="1" dirty="0" smtClean="0"/>
              <a:t>P&lt;.01</a:t>
            </a:r>
            <a:r>
              <a:rPr lang="en-US" i="1" dirty="0"/>
              <a:t>). </a:t>
            </a:r>
            <a:endParaRPr lang="en-US" i="1" dirty="0" smtClean="0"/>
          </a:p>
          <a:p>
            <a:endParaRPr lang="en-US" i="1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3657600" cy="365125"/>
          </a:xfrm>
        </p:spPr>
        <p:txBody>
          <a:bodyPr/>
          <a:lstStyle/>
          <a:p>
            <a:r>
              <a:rPr lang="en-US" dirty="0" smtClean="0"/>
              <a:t>J </a:t>
            </a:r>
            <a:r>
              <a:rPr lang="en-US" dirty="0" err="1" smtClean="0"/>
              <a:t>Clin</a:t>
            </a:r>
            <a:r>
              <a:rPr lang="en-US" dirty="0" smtClean="0"/>
              <a:t> Endocrinol </a:t>
            </a:r>
            <a:r>
              <a:rPr lang="en-US" dirty="0" err="1" smtClean="0"/>
              <a:t>Metab</a:t>
            </a:r>
            <a:r>
              <a:rPr lang="en-US" dirty="0" smtClean="0"/>
              <a:t>, April 2015, 100(4):1529–1536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0"/>
            <a:ext cx="7686674" cy="6858000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ffectLst/>
        </p:spPr>
      </p:pic>
      <p:cxnSp>
        <p:nvCxnSpPr>
          <p:cNvPr id="5" name="Straight Arrow Connector 4"/>
          <p:cNvCxnSpPr/>
          <p:nvPr/>
        </p:nvCxnSpPr>
        <p:spPr>
          <a:xfrm flipH="1">
            <a:off x="1905000" y="1219200"/>
            <a:ext cx="457200" cy="152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7239000" y="1143000"/>
            <a:ext cx="304800" cy="228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2133600" y="2514600"/>
            <a:ext cx="381000" cy="152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7162800" y="2362200"/>
            <a:ext cx="381000" cy="228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2819400" y="3810000"/>
            <a:ext cx="533400" cy="228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7162800" y="3886200"/>
            <a:ext cx="381000" cy="304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838200" y="2057400"/>
            <a:ext cx="73914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Deaths in the RAI group             730 (5%)  </a:t>
            </a:r>
          </a:p>
          <a:p>
            <a:pPr>
              <a:buNone/>
            </a:pPr>
            <a:r>
              <a:rPr lang="en-US" dirty="0" smtClean="0"/>
              <a:t>In the no RAI group                     424 (7%)          (</a:t>
            </a:r>
            <a:r>
              <a:rPr lang="en-US" i="1" dirty="0" smtClean="0"/>
              <a:t>P &lt; </a:t>
            </a:r>
            <a:r>
              <a:rPr lang="en-US" dirty="0" smtClean="0"/>
              <a:t>.001).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RAI administration was associated with improved OS in all patients</a:t>
            </a:r>
          </a:p>
          <a:p>
            <a:pPr>
              <a:buNone/>
            </a:pPr>
            <a:endParaRPr lang="en-US" dirty="0" smtClean="0"/>
          </a:p>
        </p:txBody>
      </p:sp>
      <p:sp>
        <p:nvSpPr>
          <p:cNvPr id="5" name="Right Arrow 4"/>
          <p:cNvSpPr/>
          <p:nvPr/>
        </p:nvSpPr>
        <p:spPr>
          <a:xfrm>
            <a:off x="3420979" y="2819400"/>
            <a:ext cx="533400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3039979" y="3093719"/>
            <a:ext cx="914400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318000" y="672253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3657600" cy="365125"/>
          </a:xfrm>
        </p:spPr>
        <p:txBody>
          <a:bodyPr/>
          <a:lstStyle/>
          <a:p>
            <a:r>
              <a:rPr lang="en-US" dirty="0" smtClean="0"/>
              <a:t>J </a:t>
            </a:r>
            <a:r>
              <a:rPr lang="en-US" dirty="0" err="1" smtClean="0"/>
              <a:t>Clin</a:t>
            </a:r>
            <a:r>
              <a:rPr lang="en-US" dirty="0" smtClean="0"/>
              <a:t> Endocrinol </a:t>
            </a:r>
            <a:r>
              <a:rPr lang="en-US" dirty="0" err="1" smtClean="0"/>
              <a:t>Metab</a:t>
            </a:r>
            <a:r>
              <a:rPr lang="en-US" dirty="0" smtClean="0"/>
              <a:t>, April 2015, 100(4):1529–1536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838200" y="2209800"/>
            <a:ext cx="69342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dirty="0" smtClean="0"/>
              <a:t>12 612 patients                subgroup analysis by age  ( </a:t>
            </a:r>
            <a:r>
              <a:rPr lang="en-US" dirty="0" err="1" smtClean="0"/>
              <a:t>yonger</a:t>
            </a:r>
            <a:r>
              <a:rPr lang="en-US" dirty="0" smtClean="0"/>
              <a:t> than 45 years). </a:t>
            </a:r>
          </a:p>
          <a:p>
            <a:pPr>
              <a:buNone/>
            </a:pPr>
            <a:r>
              <a:rPr lang="en-US" dirty="0" smtClean="0"/>
              <a:t> 9001 (71.4%)                    received RAI.</a:t>
            </a:r>
          </a:p>
          <a:p>
            <a:pPr>
              <a:buNone/>
            </a:pPr>
            <a:r>
              <a:rPr lang="en-US" dirty="0" smtClean="0"/>
              <a:t> 109(1%)                             deaths in the RAI group </a:t>
            </a:r>
          </a:p>
          <a:p>
            <a:pPr>
              <a:buNone/>
            </a:pPr>
            <a:r>
              <a:rPr lang="en-US" dirty="0" smtClean="0"/>
              <a:t> 66  (2%)                              deaths in the no RAI group (</a:t>
            </a:r>
            <a:r>
              <a:rPr lang="en-US" i="1" dirty="0" smtClean="0"/>
              <a:t>P = .007).</a:t>
            </a:r>
          </a:p>
          <a:p>
            <a:pPr>
              <a:buNone/>
            </a:pPr>
            <a:endParaRPr lang="en-US" i="1" dirty="0" smtClean="0"/>
          </a:p>
          <a:p>
            <a:pPr>
              <a:buNone/>
            </a:pPr>
            <a:r>
              <a:rPr lang="en-US" dirty="0" smtClean="0"/>
              <a:t>RAI was associated with improved OS in patients younger than 45 years, as demonstrated by Kaplan-Meier survival curves </a:t>
            </a:r>
          </a:p>
          <a:p>
            <a:pPr>
              <a:buNone/>
            </a:pPr>
            <a:r>
              <a:rPr lang="en-US" dirty="0" smtClean="0"/>
              <a:t>(log-rank   </a:t>
            </a:r>
            <a:r>
              <a:rPr lang="en-US" i="1" dirty="0" smtClean="0"/>
              <a:t>P  =.002)</a:t>
            </a:r>
          </a:p>
          <a:p>
            <a:pPr>
              <a:buNone/>
            </a:pPr>
            <a:r>
              <a:rPr lang="en-US" i="1" dirty="0" smtClean="0"/>
              <a:t> censor rate                 99% </a:t>
            </a:r>
            <a:endParaRPr lang="en-US" dirty="0"/>
          </a:p>
        </p:txBody>
      </p:sp>
      <p:sp>
        <p:nvSpPr>
          <p:cNvPr id="6" name="Right Arrow 5"/>
          <p:cNvSpPr/>
          <p:nvPr/>
        </p:nvSpPr>
        <p:spPr>
          <a:xfrm>
            <a:off x="2514600" y="2438400"/>
            <a:ext cx="609600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1905000" y="3200400"/>
            <a:ext cx="1219200" cy="76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2286000" y="2895600"/>
            <a:ext cx="914400" cy="76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1905000" y="3505200"/>
            <a:ext cx="1371600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2209800" y="4876800"/>
            <a:ext cx="685800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3657600" cy="365125"/>
          </a:xfrm>
        </p:spPr>
        <p:txBody>
          <a:bodyPr/>
          <a:lstStyle/>
          <a:p>
            <a:r>
              <a:rPr lang="en-US" dirty="0" smtClean="0"/>
              <a:t>J </a:t>
            </a:r>
            <a:r>
              <a:rPr lang="en-US" dirty="0" err="1" smtClean="0"/>
              <a:t>Clin</a:t>
            </a:r>
            <a:r>
              <a:rPr lang="en-US" dirty="0" smtClean="0"/>
              <a:t> Endocrinol </a:t>
            </a:r>
            <a:r>
              <a:rPr lang="en-US" dirty="0" err="1" smtClean="0"/>
              <a:t>Metab</a:t>
            </a:r>
            <a:r>
              <a:rPr lang="en-US" dirty="0" smtClean="0"/>
              <a:t>, April 2015, 100(4):1529–1536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3657600" cy="365125"/>
          </a:xfrm>
        </p:spPr>
        <p:txBody>
          <a:bodyPr/>
          <a:lstStyle/>
          <a:p>
            <a:r>
              <a:rPr lang="en-US" dirty="0" smtClean="0"/>
              <a:t>J </a:t>
            </a:r>
            <a:r>
              <a:rPr lang="en-US" dirty="0" err="1" smtClean="0"/>
              <a:t>Clin</a:t>
            </a:r>
            <a:r>
              <a:rPr lang="en-US" dirty="0" smtClean="0"/>
              <a:t> Endocrinol </a:t>
            </a:r>
            <a:r>
              <a:rPr lang="en-US" dirty="0" err="1" smtClean="0"/>
              <a:t>Metab</a:t>
            </a:r>
            <a:r>
              <a:rPr lang="en-US" dirty="0" smtClean="0"/>
              <a:t>, April 2015, 100(4):1529–1536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9638" y="990600"/>
            <a:ext cx="3959962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7655" y="990600"/>
            <a:ext cx="3932945" cy="4495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09600" y="2362200"/>
            <a:ext cx="62484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 2122 patients            subgroup analysis by age ( 65 years or older). </a:t>
            </a:r>
          </a:p>
          <a:p>
            <a:r>
              <a:rPr lang="en-US" dirty="0" smtClean="0"/>
              <a:t>1414 (66.6%)                   received RAI.  </a:t>
            </a:r>
          </a:p>
          <a:p>
            <a:r>
              <a:rPr lang="en-US" dirty="0" smtClean="0"/>
              <a:t>379 (27%)                           deaths in the RAI group</a:t>
            </a:r>
          </a:p>
          <a:p>
            <a:r>
              <a:rPr lang="en-US" dirty="0" smtClean="0"/>
              <a:t>222 (31%)                              deaths in the no RAI group (</a:t>
            </a:r>
            <a:r>
              <a:rPr lang="en-US" i="1" dirty="0" smtClean="0"/>
              <a:t>P = .028)</a:t>
            </a:r>
          </a:p>
          <a:p>
            <a:pPr marL="285750" indent="-285750">
              <a:buFont typeface="Arial"/>
              <a:buChar char="•"/>
            </a:pPr>
            <a:r>
              <a:rPr lang="en-US" i="1" dirty="0" smtClean="0"/>
              <a:t> RAI was associated with improved OS in patients </a:t>
            </a:r>
            <a:r>
              <a:rPr lang="en-US" dirty="0" smtClean="0"/>
              <a:t>65 years old or older as demonstrated by Kaplan- Meier survival curves.</a:t>
            </a:r>
          </a:p>
        </p:txBody>
      </p:sp>
      <p:sp>
        <p:nvSpPr>
          <p:cNvPr id="5" name="Right Arrow 4"/>
          <p:cNvSpPr/>
          <p:nvPr/>
        </p:nvSpPr>
        <p:spPr>
          <a:xfrm>
            <a:off x="2438400" y="2514600"/>
            <a:ext cx="533400" cy="76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1981200" y="3124200"/>
            <a:ext cx="990600" cy="76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1676400" y="3352800"/>
            <a:ext cx="1371600" cy="76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1676400" y="3581400"/>
            <a:ext cx="16002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3657600" cy="365125"/>
          </a:xfrm>
        </p:spPr>
        <p:txBody>
          <a:bodyPr/>
          <a:lstStyle/>
          <a:p>
            <a:r>
              <a:rPr lang="en-US" dirty="0" smtClean="0"/>
              <a:t>J </a:t>
            </a:r>
            <a:r>
              <a:rPr lang="en-US" dirty="0" err="1" smtClean="0"/>
              <a:t>Clin</a:t>
            </a:r>
            <a:r>
              <a:rPr lang="en-US" dirty="0" smtClean="0"/>
              <a:t> Endocrinol </a:t>
            </a:r>
            <a:r>
              <a:rPr lang="en-US" dirty="0" err="1" smtClean="0"/>
              <a:t>Metab</a:t>
            </a:r>
            <a:r>
              <a:rPr lang="en-US" dirty="0" smtClean="0"/>
              <a:t>, April 2015, 100(4):1529–1536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2362200"/>
          </a:xfrm>
        </p:spPr>
        <p:txBody>
          <a:bodyPr/>
          <a:lstStyle/>
          <a:p>
            <a:r>
              <a:rPr lang="fr-FR" dirty="0" smtClean="0"/>
              <a:t> 65 </a:t>
            </a:r>
            <a:r>
              <a:rPr lang="fr-FR" dirty="0" err="1" smtClean="0"/>
              <a:t>years</a:t>
            </a:r>
            <a:r>
              <a:rPr lang="fr-FR" dirty="0" smtClean="0"/>
              <a:t> or </a:t>
            </a:r>
            <a:r>
              <a:rPr lang="fr-FR" dirty="0" err="1" smtClean="0"/>
              <a:t>older</a:t>
            </a:r>
            <a:r>
              <a:rPr lang="fr-FR" dirty="0" smtClean="0"/>
              <a:t> patients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96866658"/>
              </p:ext>
            </p:extLst>
          </p:nvPr>
        </p:nvGraphicFramePr>
        <p:xfrm>
          <a:off x="457200" y="1935163"/>
          <a:ext cx="8229600" cy="4389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3657600" cy="365125"/>
          </a:xfrm>
        </p:spPr>
        <p:txBody>
          <a:bodyPr/>
          <a:lstStyle/>
          <a:p>
            <a:r>
              <a:rPr lang="en-US" dirty="0" smtClean="0"/>
              <a:t>J </a:t>
            </a:r>
            <a:r>
              <a:rPr lang="en-US" dirty="0" err="1" smtClean="0"/>
              <a:t>Clin</a:t>
            </a:r>
            <a:r>
              <a:rPr lang="en-US" dirty="0" smtClean="0"/>
              <a:t> Endocrinol </a:t>
            </a:r>
            <a:r>
              <a:rPr lang="en-US" dirty="0" err="1" smtClean="0"/>
              <a:t>Metab</a:t>
            </a:r>
            <a:r>
              <a:rPr lang="en-US" dirty="0" smtClean="0"/>
              <a:t>, April 2015, 100(4):1529–1536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3657600" cy="365125"/>
          </a:xfrm>
        </p:spPr>
        <p:txBody>
          <a:bodyPr/>
          <a:lstStyle/>
          <a:p>
            <a:r>
              <a:rPr lang="en-US" dirty="0" smtClean="0"/>
              <a:t>J </a:t>
            </a:r>
            <a:r>
              <a:rPr lang="en-US" dirty="0" err="1" smtClean="0"/>
              <a:t>Clin</a:t>
            </a:r>
            <a:r>
              <a:rPr lang="en-US" dirty="0" smtClean="0"/>
              <a:t> Endocrinol </a:t>
            </a:r>
            <a:r>
              <a:rPr lang="en-US" dirty="0" err="1" smtClean="0"/>
              <a:t>Metab</a:t>
            </a:r>
            <a:r>
              <a:rPr lang="en-US" dirty="0" smtClean="0"/>
              <a:t>, April 2015, 100(4):1529–1536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0538" y="914400"/>
            <a:ext cx="5092262" cy="5286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438912"/>
          </a:xfrm>
        </p:spPr>
        <p:txBody>
          <a:bodyPr>
            <a:noAutofit/>
          </a:bodyPr>
          <a:lstStyle/>
          <a:p>
            <a:r>
              <a:rPr lang="en-US" sz="2800" b="1" dirty="0"/>
              <a:t> Multivariate adjustment for patient demographic and clinical factors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   </a:t>
            </a:r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                                  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Rectangle 3"/>
          <p:cNvSpPr/>
          <p:nvPr/>
        </p:nvSpPr>
        <p:spPr>
          <a:xfrm>
            <a:off x="381000" y="1371600"/>
            <a:ext cx="7772399" cy="3108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 smtClean="0"/>
              <a:t> </a:t>
            </a:r>
            <a:r>
              <a:rPr lang="en-US" sz="2800" dirty="0" smtClean="0"/>
              <a:t>RAI was associated with a 29% reduced risk of death {HR) 0.71, (CI) 0.62–0.82, </a:t>
            </a:r>
            <a:r>
              <a:rPr lang="en-US" sz="2800" i="1" dirty="0" smtClean="0"/>
              <a:t>P &lt; .001}.</a:t>
            </a:r>
          </a:p>
          <a:p>
            <a:pPr marL="342900" indent="-342900">
              <a:buFont typeface="Arial"/>
              <a:buChar char="•"/>
            </a:pPr>
            <a:endParaRPr lang="en-US" sz="2800" i="1" dirty="0" smtClean="0"/>
          </a:p>
          <a:p>
            <a:pPr marL="457200" indent="-457200">
              <a:buFont typeface="Arial"/>
              <a:buChar char="•"/>
            </a:pPr>
            <a:r>
              <a:rPr lang="en-US" sz="2800" i="1" dirty="0" smtClean="0"/>
              <a:t> </a:t>
            </a:r>
            <a:r>
              <a:rPr lang="en-US" sz="2800" dirty="0" smtClean="0"/>
              <a:t>Patient factors associated with compromised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/>
              <a:t>OS: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/>
              <a:t> Older patient age, male gender, and black race .</a:t>
            </a:r>
            <a:endParaRPr lang="en-US" sz="2800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3657600" cy="365125"/>
          </a:xfrm>
        </p:spPr>
        <p:txBody>
          <a:bodyPr/>
          <a:lstStyle/>
          <a:p>
            <a:r>
              <a:rPr lang="en-US" dirty="0" smtClean="0"/>
              <a:t>J </a:t>
            </a:r>
            <a:r>
              <a:rPr lang="en-US" dirty="0" err="1" smtClean="0"/>
              <a:t>Clin</a:t>
            </a:r>
            <a:r>
              <a:rPr lang="en-US" dirty="0" smtClean="0"/>
              <a:t> Endocrinol </a:t>
            </a:r>
            <a:r>
              <a:rPr lang="en-US" dirty="0" err="1" smtClean="0"/>
              <a:t>Metab</a:t>
            </a:r>
            <a:r>
              <a:rPr lang="en-US" dirty="0" smtClean="0"/>
              <a:t>, April 2015, 100(4):1529–1536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 r="50000"/>
          <a:stretch>
            <a:fillRect/>
          </a:stretch>
        </p:blipFill>
        <p:spPr bwMode="auto">
          <a:xfrm>
            <a:off x="1981200" y="0"/>
            <a:ext cx="52387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Quad Arrow Callout 4"/>
          <p:cNvSpPr/>
          <p:nvPr/>
        </p:nvSpPr>
        <p:spPr>
          <a:xfrm>
            <a:off x="3429000" y="1143000"/>
            <a:ext cx="911352" cy="381000"/>
          </a:xfrm>
          <a:prstGeom prst="quad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4-Point Star 5"/>
          <p:cNvSpPr/>
          <p:nvPr/>
        </p:nvSpPr>
        <p:spPr>
          <a:xfrm flipV="1">
            <a:off x="3429000" y="609600"/>
            <a:ext cx="914400" cy="304800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Up Arrow Callout 6"/>
          <p:cNvSpPr/>
          <p:nvPr/>
        </p:nvSpPr>
        <p:spPr>
          <a:xfrm>
            <a:off x="2819400" y="1371600"/>
            <a:ext cx="609600" cy="381000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09600"/>
            <a:ext cx="8686800" cy="5592763"/>
          </a:xfrm>
        </p:spPr>
        <p:txBody>
          <a:bodyPr>
            <a:normAutofit/>
          </a:bodyPr>
          <a:lstStyle/>
          <a:p>
            <a:r>
              <a:rPr lang="en-US" dirty="0" smtClean="0"/>
              <a:t>The pathological and clinical factors associated with compromised OS:</a:t>
            </a:r>
          </a:p>
          <a:p>
            <a:r>
              <a:rPr lang="en-US" dirty="0" smtClean="0"/>
              <a:t>1- </a:t>
            </a:r>
            <a:r>
              <a:rPr lang="en-US" dirty="0"/>
              <a:t>L</a:t>
            </a:r>
            <a:r>
              <a:rPr lang="en-US" dirty="0" smtClean="0"/>
              <a:t>arger tumor size</a:t>
            </a:r>
          </a:p>
          <a:p>
            <a:r>
              <a:rPr lang="en-US" dirty="0" smtClean="0"/>
              <a:t> 2-Lymph node metastases </a:t>
            </a:r>
          </a:p>
          <a:p>
            <a:r>
              <a:rPr lang="en-US" dirty="0" smtClean="0"/>
              <a:t> 3 -Positive surgical margins </a:t>
            </a:r>
          </a:p>
          <a:p>
            <a:r>
              <a:rPr lang="en-US" dirty="0" smtClean="0"/>
              <a:t>4- Lack of RAI therapy (all </a:t>
            </a:r>
            <a:r>
              <a:rPr lang="en-US" i="1" dirty="0" smtClean="0"/>
              <a:t>P≤.01). </a:t>
            </a:r>
          </a:p>
          <a:p>
            <a:r>
              <a:rPr lang="en-US" i="1" dirty="0" smtClean="0"/>
              <a:t> </a:t>
            </a:r>
            <a:r>
              <a:rPr lang="en-US" i="1" dirty="0" err="1" smtClean="0">
                <a:solidFill>
                  <a:srgbClr val="FF0000"/>
                </a:solidFill>
              </a:rPr>
              <a:t>Subanalysis</a:t>
            </a:r>
            <a:r>
              <a:rPr lang="en-US" i="1" dirty="0" smtClean="0"/>
              <a:t> for patients age younger than 45 </a:t>
            </a:r>
            <a:r>
              <a:rPr lang="en-US" dirty="0" smtClean="0"/>
              <a:t>years      RAI was associated with a 36% reduced risk of death [HR 0.64 (CI 0.45–0.92), </a:t>
            </a:r>
            <a:r>
              <a:rPr lang="en-US" i="1" dirty="0" smtClean="0"/>
              <a:t>P = .016].</a:t>
            </a:r>
          </a:p>
          <a:p>
            <a:r>
              <a:rPr lang="en-US" i="1" dirty="0" smtClean="0"/>
              <a:t> </a:t>
            </a:r>
            <a:r>
              <a:rPr lang="en-US" dirty="0" smtClean="0"/>
              <a:t>Patient factor associated with compromised OS for patients </a:t>
            </a:r>
            <a:r>
              <a:rPr lang="en-US" dirty="0" smtClean="0">
                <a:solidFill>
                  <a:srgbClr val="FF0000"/>
                </a:solidFill>
              </a:rPr>
              <a:t>younger than 45 years</a:t>
            </a:r>
            <a:r>
              <a:rPr lang="en-US" dirty="0" smtClean="0"/>
              <a:t> included </a:t>
            </a:r>
            <a:r>
              <a:rPr lang="en-US" dirty="0" smtClean="0">
                <a:solidFill>
                  <a:srgbClr val="00B050"/>
                </a:solidFill>
              </a:rPr>
              <a:t>male gender 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3657600" cy="365125"/>
          </a:xfrm>
        </p:spPr>
        <p:txBody>
          <a:bodyPr/>
          <a:lstStyle/>
          <a:p>
            <a:r>
              <a:rPr lang="en-US" dirty="0" smtClean="0"/>
              <a:t>J </a:t>
            </a:r>
            <a:r>
              <a:rPr lang="en-US" dirty="0" err="1" smtClean="0"/>
              <a:t>Clin</a:t>
            </a:r>
            <a:r>
              <a:rPr lang="en-US" dirty="0" smtClean="0"/>
              <a:t> Endocrinol </a:t>
            </a:r>
            <a:r>
              <a:rPr lang="en-US" dirty="0" err="1" smtClean="0"/>
              <a:t>Metab</a:t>
            </a:r>
            <a:r>
              <a:rPr lang="en-US" dirty="0" smtClean="0"/>
              <a:t>, April 2015, 100(4):1529–1536</a:t>
            </a:r>
            <a:endParaRPr lang="en-US" dirty="0"/>
          </a:p>
        </p:txBody>
      </p:sp>
      <p:sp>
        <p:nvSpPr>
          <p:cNvPr id="10" name="Right Arrow 9"/>
          <p:cNvSpPr/>
          <p:nvPr/>
        </p:nvSpPr>
        <p:spPr>
          <a:xfrm>
            <a:off x="7772400" y="3657600"/>
            <a:ext cx="533400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49697" b="3077"/>
          <a:stretch>
            <a:fillRect/>
          </a:stretch>
        </p:blipFill>
        <p:spPr bwMode="auto">
          <a:xfrm>
            <a:off x="1866900" y="0"/>
            <a:ext cx="49149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Left-Right Arrow 4"/>
          <p:cNvSpPr/>
          <p:nvPr/>
        </p:nvSpPr>
        <p:spPr>
          <a:xfrm>
            <a:off x="2971800" y="1371600"/>
            <a:ext cx="1524000" cy="1524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eft Arrow Callout 7"/>
          <p:cNvSpPr/>
          <p:nvPr/>
        </p:nvSpPr>
        <p:spPr>
          <a:xfrm>
            <a:off x="6629400" y="1447800"/>
            <a:ext cx="533400" cy="228600"/>
          </a:xfrm>
          <a:prstGeom prst="lef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Messages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The decision to </a:t>
            </a:r>
            <a:r>
              <a:rPr lang="en-US" dirty="0"/>
              <a:t>treat is </a:t>
            </a:r>
            <a:r>
              <a:rPr lang="en-US" dirty="0" smtClean="0"/>
              <a:t> </a:t>
            </a:r>
            <a:r>
              <a:rPr lang="en-US" dirty="0"/>
              <a:t>based on clinical judgment, </a:t>
            </a:r>
            <a:r>
              <a:rPr lang="en-US" dirty="0" smtClean="0"/>
              <a:t>with particular </a:t>
            </a:r>
            <a:r>
              <a:rPr lang="en-US" dirty="0"/>
              <a:t>weight placed </a:t>
            </a:r>
            <a:r>
              <a:rPr lang="en-US" dirty="0" smtClean="0"/>
              <a:t>on:</a:t>
            </a:r>
          </a:p>
          <a:p>
            <a:r>
              <a:rPr lang="en-US" dirty="0" smtClean="0"/>
              <a:t>1- </a:t>
            </a:r>
            <a:r>
              <a:rPr lang="en-US" dirty="0"/>
              <a:t>P</a:t>
            </a:r>
            <a:r>
              <a:rPr lang="en-US" dirty="0" smtClean="0"/>
              <a:t>atient age</a:t>
            </a:r>
          </a:p>
          <a:p>
            <a:r>
              <a:rPr lang="en-US" dirty="0" smtClean="0"/>
              <a:t>2-Histology</a:t>
            </a:r>
          </a:p>
          <a:p>
            <a:r>
              <a:rPr lang="en-US" dirty="0" smtClean="0"/>
              <a:t>3-Size of tumor</a:t>
            </a:r>
          </a:p>
          <a:p>
            <a:r>
              <a:rPr lang="en-US" dirty="0" smtClean="0"/>
              <a:t>4- </a:t>
            </a:r>
            <a:r>
              <a:rPr lang="en-US" dirty="0"/>
              <a:t>S</a:t>
            </a:r>
            <a:r>
              <a:rPr lang="en-US" dirty="0" smtClean="0"/>
              <a:t>tatus </a:t>
            </a:r>
            <a:r>
              <a:rPr lang="en-US" dirty="0"/>
              <a:t>of lymph node metastases </a:t>
            </a:r>
            <a:endParaRPr lang="en-US" dirty="0" smtClean="0"/>
          </a:p>
          <a:p>
            <a:r>
              <a:rPr lang="en-US" dirty="0" smtClean="0"/>
              <a:t>In combination with </a:t>
            </a:r>
            <a:r>
              <a:rPr lang="en-US" dirty="0"/>
              <a:t>other potential risk factors, such as the </a:t>
            </a:r>
            <a:r>
              <a:rPr lang="en-US" dirty="0" smtClean="0"/>
              <a:t>presence of </a:t>
            </a:r>
            <a:r>
              <a:rPr lang="en-US" dirty="0">
                <a:solidFill>
                  <a:srgbClr val="3366FF"/>
                </a:solidFill>
              </a:rPr>
              <a:t>vascular invasion </a:t>
            </a:r>
            <a:r>
              <a:rPr lang="en-US" dirty="0"/>
              <a:t>and tumor </a:t>
            </a:r>
            <a:r>
              <a:rPr lang="en-US" dirty="0" err="1">
                <a:solidFill>
                  <a:srgbClr val="3366FF"/>
                </a:solidFill>
              </a:rPr>
              <a:t>multifocality</a:t>
            </a:r>
            <a:r>
              <a:rPr lang="en-US" dirty="0"/>
              <a:t> 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 smtClean="0"/>
              <a:t>Patients with </a:t>
            </a:r>
            <a:r>
              <a:rPr lang="en-US" dirty="0" smtClean="0">
                <a:solidFill>
                  <a:srgbClr val="FF0000"/>
                </a:solidFill>
              </a:rPr>
              <a:t>larger </a:t>
            </a:r>
            <a:r>
              <a:rPr lang="en-US" dirty="0">
                <a:solidFill>
                  <a:srgbClr val="FF0000"/>
                </a:solidFill>
              </a:rPr>
              <a:t>tumors </a:t>
            </a:r>
            <a:r>
              <a:rPr lang="en-US" dirty="0"/>
              <a:t>and those who are </a:t>
            </a:r>
            <a:r>
              <a:rPr lang="en-US" dirty="0">
                <a:solidFill>
                  <a:srgbClr val="FF0000"/>
                </a:solidFill>
              </a:rPr>
              <a:t>older</a:t>
            </a:r>
            <a:r>
              <a:rPr lang="en-US" dirty="0"/>
              <a:t> may benefit </a:t>
            </a:r>
            <a:r>
              <a:rPr lang="en-US" dirty="0" smtClean="0"/>
              <a:t>from RAI</a:t>
            </a:r>
            <a:r>
              <a:rPr lang="en-US" dirty="0"/>
              <a:t>, although specific tumor size and clinical </a:t>
            </a:r>
            <a:r>
              <a:rPr lang="en-US" dirty="0" smtClean="0"/>
              <a:t>cutoffs differ.</a:t>
            </a:r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3657600" cy="365125"/>
          </a:xfrm>
        </p:spPr>
        <p:txBody>
          <a:bodyPr/>
          <a:lstStyle/>
          <a:p>
            <a:r>
              <a:rPr lang="en-US" dirty="0" smtClean="0"/>
              <a:t>J </a:t>
            </a:r>
            <a:r>
              <a:rPr lang="en-US" dirty="0" err="1" smtClean="0"/>
              <a:t>Clin</a:t>
            </a:r>
            <a:r>
              <a:rPr lang="en-US" dirty="0" smtClean="0"/>
              <a:t> Endocrinol </a:t>
            </a:r>
            <a:r>
              <a:rPr lang="en-US" dirty="0" err="1" smtClean="0"/>
              <a:t>Metab</a:t>
            </a:r>
            <a:r>
              <a:rPr lang="en-US" dirty="0" smtClean="0"/>
              <a:t>, April 2015, 100(4):1529–1536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Key Messages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 A </a:t>
            </a:r>
            <a:r>
              <a:rPr lang="en-US" dirty="0"/>
              <a:t>29% reduced risk of </a:t>
            </a:r>
            <a:r>
              <a:rPr lang="en-US" dirty="0" smtClean="0"/>
              <a:t>death in multivariate analyses when RAI was administered in the postoperative setting.</a:t>
            </a:r>
          </a:p>
          <a:p>
            <a:r>
              <a:rPr lang="en-US" dirty="0" smtClean="0"/>
              <a:t> </a:t>
            </a:r>
            <a:r>
              <a:rPr lang="en-US" dirty="0" err="1" smtClean="0"/>
              <a:t>Subanalysis</a:t>
            </a:r>
            <a:r>
              <a:rPr lang="en-US" dirty="0" smtClean="0"/>
              <a:t> of those patients aged younger than 45 years revealed a 36% reduced risk of death on multivariate analysis.</a:t>
            </a:r>
          </a:p>
          <a:p>
            <a:endParaRPr lang="en-US" dirty="0"/>
          </a:p>
          <a:p>
            <a:r>
              <a:rPr lang="en-US" dirty="0" smtClean="0"/>
              <a:t> RAI is associated with </a:t>
            </a:r>
            <a:r>
              <a:rPr lang="en-US" dirty="0" smtClean="0">
                <a:solidFill>
                  <a:srgbClr val="3366FF"/>
                </a:solidFill>
              </a:rPr>
              <a:t>improved OS </a:t>
            </a:r>
            <a:r>
              <a:rPr lang="en-US" dirty="0" smtClean="0"/>
              <a:t>in </a:t>
            </a:r>
            <a:r>
              <a:rPr lang="en-US" dirty="0" smtClean="0">
                <a:solidFill>
                  <a:srgbClr val="3366FF"/>
                </a:solidFill>
              </a:rPr>
              <a:t>intermediate-risk </a:t>
            </a:r>
            <a:r>
              <a:rPr lang="en-US" dirty="0" smtClean="0"/>
              <a:t>patients with papillary thyroid cancer.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3657600" cy="365125"/>
          </a:xfrm>
        </p:spPr>
        <p:txBody>
          <a:bodyPr/>
          <a:lstStyle/>
          <a:p>
            <a:r>
              <a:rPr lang="en-US" dirty="0" smtClean="0"/>
              <a:t>J </a:t>
            </a:r>
            <a:r>
              <a:rPr lang="en-US" dirty="0" err="1" smtClean="0"/>
              <a:t>Clin</a:t>
            </a:r>
            <a:r>
              <a:rPr lang="en-US" dirty="0" smtClean="0"/>
              <a:t> Endocrinol </a:t>
            </a:r>
            <a:r>
              <a:rPr lang="en-US" dirty="0" err="1" smtClean="0"/>
              <a:t>Metab</a:t>
            </a:r>
            <a:r>
              <a:rPr lang="en-US" dirty="0" smtClean="0"/>
              <a:t>, April 2015, 100(4):1529–1536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90600"/>
          </a:xfrm>
        </p:spPr>
        <p:txBody>
          <a:bodyPr/>
          <a:lstStyle/>
          <a:p>
            <a:r>
              <a:rPr lang="en-US" dirty="0" smtClean="0"/>
              <a:t>Key messages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828800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3657600" cy="365125"/>
          </a:xfrm>
        </p:spPr>
        <p:txBody>
          <a:bodyPr/>
          <a:lstStyle/>
          <a:p>
            <a:r>
              <a:rPr lang="en-US" dirty="0" smtClean="0"/>
              <a:t>J </a:t>
            </a:r>
            <a:r>
              <a:rPr lang="en-US" dirty="0" err="1" smtClean="0"/>
              <a:t>Clin</a:t>
            </a:r>
            <a:r>
              <a:rPr lang="en-US" dirty="0" smtClean="0"/>
              <a:t> Endocrinol </a:t>
            </a:r>
            <a:r>
              <a:rPr lang="en-US" dirty="0" err="1" smtClean="0"/>
              <a:t>Metab</a:t>
            </a:r>
            <a:r>
              <a:rPr lang="en-US" dirty="0" smtClean="0"/>
              <a:t>, April 2015, 100(4):1529–1536</a:t>
            </a:r>
            <a:endParaRPr lang="en-US" dirty="0"/>
          </a:p>
        </p:txBody>
      </p:sp>
      <p:graphicFrame>
        <p:nvGraphicFramePr>
          <p:cNvPr id="6" name="Diagram 5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  Agenda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1-Introduction</a:t>
            </a:r>
          </a:p>
          <a:p>
            <a:r>
              <a:rPr lang="en-US" dirty="0" smtClean="0"/>
              <a:t>2-Is radioactive iodine therapy prevent recurrence?</a:t>
            </a:r>
          </a:p>
          <a:p>
            <a:r>
              <a:rPr lang="en-US" dirty="0" smtClean="0"/>
              <a:t>3-Is radioactive iodine therapy improve survival in these group?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4-when to use radioiodine and how to select the dose?</a:t>
            </a:r>
          </a:p>
          <a:p>
            <a:r>
              <a:rPr lang="en-US" dirty="0" smtClean="0"/>
              <a:t>5-Rapid ATA recommendations review</a:t>
            </a:r>
          </a:p>
          <a:p>
            <a:r>
              <a:rPr lang="en-US" dirty="0" smtClean="0"/>
              <a:t>6-Conclusion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10160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3200" dirty="0"/>
              <a:t>Initial </a:t>
            </a:r>
            <a:r>
              <a:rPr lang="en-US" sz="3200" dirty="0" smtClean="0"/>
              <a:t>Radioiodine Administration ,When </a:t>
            </a:r>
            <a:r>
              <a:rPr lang="en-US" sz="3200" dirty="0"/>
              <a:t>to Use It and How to Select the </a:t>
            </a:r>
            <a:r>
              <a:rPr lang="en-US" sz="3200" dirty="0" smtClean="0"/>
              <a:t>Dose Giuseppe </a:t>
            </a:r>
            <a:r>
              <a:rPr lang="en-US" sz="3200" dirty="0"/>
              <a:t>Esposito, </a:t>
            </a:r>
            <a:r>
              <a:rPr lang="en-US" sz="3200" dirty="0" smtClean="0"/>
              <a:t>MD</a:t>
            </a:r>
          </a:p>
          <a:p>
            <a:endParaRPr lang="en-US" dirty="0"/>
          </a:p>
          <a:p>
            <a:pPr>
              <a:buNone/>
            </a:pPr>
            <a:r>
              <a:rPr lang="en-US" dirty="0" smtClean="0"/>
              <a:t> </a:t>
            </a:r>
            <a:r>
              <a:rPr lang="en-US" sz="2000" dirty="0"/>
              <a:t>Department of Radiology, </a:t>
            </a:r>
            <a:r>
              <a:rPr lang="en-US" sz="2000" dirty="0" err="1"/>
              <a:t>Medstar</a:t>
            </a:r>
            <a:r>
              <a:rPr lang="en-US" sz="2000" dirty="0"/>
              <a:t> Georgetown University Hospital, 3800 Reservoir Road </a:t>
            </a:r>
            <a:r>
              <a:rPr lang="en-US" sz="2000" dirty="0" smtClean="0"/>
              <a:t>NW,</a:t>
            </a:r>
          </a:p>
          <a:p>
            <a:pPr>
              <a:buNone/>
            </a:pPr>
            <a:r>
              <a:rPr lang="en-US" sz="2000" dirty="0" smtClean="0"/>
              <a:t>      Washington, DC 20007, USA</a:t>
            </a:r>
          </a:p>
          <a:p>
            <a:endParaRPr lang="en-US" dirty="0"/>
          </a:p>
          <a:p>
            <a:r>
              <a:rPr lang="en-US" dirty="0"/>
              <a:t>Endocrinol </a:t>
            </a:r>
            <a:r>
              <a:rPr lang="en-US" dirty="0" err="1"/>
              <a:t>Metab</a:t>
            </a:r>
            <a:r>
              <a:rPr lang="en-US" dirty="0"/>
              <a:t> </a:t>
            </a:r>
            <a:r>
              <a:rPr lang="en-US" dirty="0" err="1"/>
              <a:t>Clin</a:t>
            </a:r>
            <a:r>
              <a:rPr lang="en-US" dirty="0"/>
              <a:t> N Am 43 (2014) 385–400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34340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sz="4500" dirty="0" smtClean="0"/>
          </a:p>
          <a:p>
            <a:r>
              <a:rPr lang="en-US" dirty="0" smtClean="0"/>
              <a:t> Reviews the current clinical guidelines, with the</a:t>
            </a:r>
            <a:r>
              <a:rPr lang="fa-IR" dirty="0" smtClean="0"/>
              <a:t> </a:t>
            </a:r>
            <a:r>
              <a:rPr lang="en-US" dirty="0" smtClean="0"/>
              <a:t>intent to provide a reference framework for an </a:t>
            </a:r>
            <a:r>
              <a:rPr lang="en-US" dirty="0" smtClean="0">
                <a:solidFill>
                  <a:srgbClr val="FF0000"/>
                </a:solidFill>
              </a:rPr>
              <a:t>individualized use </a:t>
            </a:r>
            <a:r>
              <a:rPr lang="en-US" dirty="0" smtClean="0"/>
              <a:t>of radioactive iodine</a:t>
            </a:r>
            <a:r>
              <a:rPr lang="fa-IR" dirty="0" smtClean="0"/>
              <a:t> </a:t>
            </a:r>
            <a:r>
              <a:rPr lang="en-US" dirty="0" smtClean="0"/>
              <a:t>in the management of well-differentiated thyroid cancer. 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sz="1300" dirty="0" smtClean="0"/>
              <a:t>Endocrinol </a:t>
            </a:r>
            <a:r>
              <a:rPr lang="en-US" sz="1300" dirty="0" err="1" smtClean="0"/>
              <a:t>Metab</a:t>
            </a:r>
            <a:r>
              <a:rPr lang="en-US" sz="1300" dirty="0" smtClean="0"/>
              <a:t> </a:t>
            </a:r>
            <a:r>
              <a:rPr lang="en-US" sz="1300" dirty="0" err="1" smtClean="0"/>
              <a:t>Clin</a:t>
            </a:r>
            <a:r>
              <a:rPr lang="en-US" sz="1300" dirty="0" smtClean="0"/>
              <a:t> N Am 43 (2014) 385–400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>
              <a:buNone/>
            </a:pPr>
            <a:endParaRPr lang="en-US" dirty="0" smtClean="0"/>
          </a:p>
          <a:p>
            <a:r>
              <a:rPr lang="en-US" sz="4400" dirty="0" smtClean="0"/>
              <a:t>Radioactive  iodine in the form of </a:t>
            </a:r>
            <a:r>
              <a:rPr lang="en-US" sz="4400" dirty="0" smtClean="0">
                <a:solidFill>
                  <a:srgbClr val="FF0000"/>
                </a:solidFill>
              </a:rPr>
              <a:t>131-I sodium iodide </a:t>
            </a:r>
            <a:r>
              <a:rPr lang="en-US" sz="4400" dirty="0" smtClean="0"/>
              <a:t>is administered orally,  usually </a:t>
            </a:r>
            <a:r>
              <a:rPr lang="en-US" sz="4400" dirty="0" smtClean="0">
                <a:solidFill>
                  <a:srgbClr val="FF0000"/>
                </a:solidFill>
              </a:rPr>
              <a:t>4 to 6 weeks </a:t>
            </a:r>
            <a:r>
              <a:rPr lang="en-US" sz="4400" dirty="0" smtClean="0"/>
              <a:t>after total </a:t>
            </a:r>
            <a:r>
              <a:rPr lang="en-US" sz="4400" dirty="0" err="1" smtClean="0"/>
              <a:t>thyroidectomy</a:t>
            </a:r>
            <a:r>
              <a:rPr lang="en-US" sz="4400" dirty="0" smtClean="0"/>
              <a:t>.</a:t>
            </a:r>
          </a:p>
          <a:p>
            <a:pPr>
              <a:buNone/>
            </a:pPr>
            <a:r>
              <a:rPr lang="en-US" sz="4400" dirty="0" smtClean="0"/>
              <a:t> </a:t>
            </a:r>
            <a:endParaRPr lang="fa-IR" sz="4400" dirty="0" smtClean="0"/>
          </a:p>
          <a:p>
            <a:r>
              <a:rPr lang="en-US" sz="4400" dirty="0" smtClean="0"/>
              <a:t> b- and g-emitting radionuclide with a physical half-life 8.1 days. </a:t>
            </a:r>
          </a:p>
          <a:p>
            <a:r>
              <a:rPr lang="en-US" sz="4400" dirty="0" smtClean="0"/>
              <a:t>The principal g-ray of 364 </a:t>
            </a:r>
            <a:r>
              <a:rPr lang="en-US" sz="4400" dirty="0" err="1" smtClean="0"/>
              <a:t>keV</a:t>
            </a:r>
            <a:r>
              <a:rPr lang="en-US" sz="4400" dirty="0" smtClean="0"/>
              <a:t> is used for imaging.</a:t>
            </a:r>
          </a:p>
          <a:p>
            <a:endParaRPr lang="en-US" sz="4400" dirty="0" smtClean="0"/>
          </a:p>
          <a:p>
            <a:r>
              <a:rPr lang="en-US" sz="4400" dirty="0" smtClean="0"/>
              <a:t>The principal b-particle emission has therapeutic effect with a maximum energy of 0.61 </a:t>
            </a:r>
            <a:r>
              <a:rPr lang="en-US" sz="4400" dirty="0" err="1" smtClean="0"/>
              <a:t>MeV</a:t>
            </a:r>
            <a:r>
              <a:rPr lang="en-US" sz="4400" dirty="0" smtClean="0"/>
              <a:t>, an average energy of 0.192 </a:t>
            </a:r>
            <a:r>
              <a:rPr lang="en-US" sz="4400" dirty="0" err="1" smtClean="0"/>
              <a:t>MeV</a:t>
            </a:r>
            <a:r>
              <a:rPr lang="en-US" sz="4400" dirty="0" smtClean="0"/>
              <a:t>, and a mean range in tissue of 0.4 mm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sz="3800" dirty="0" smtClean="0"/>
              <a:t>Endocrinol </a:t>
            </a:r>
            <a:r>
              <a:rPr lang="en-US" sz="3800" dirty="0" err="1" smtClean="0"/>
              <a:t>Metab</a:t>
            </a:r>
            <a:r>
              <a:rPr lang="en-US" sz="3800" dirty="0" smtClean="0"/>
              <a:t> </a:t>
            </a:r>
            <a:r>
              <a:rPr lang="en-US" sz="3800" dirty="0" err="1" smtClean="0"/>
              <a:t>Clin</a:t>
            </a:r>
            <a:r>
              <a:rPr lang="en-US" sz="3800" dirty="0" smtClean="0"/>
              <a:t> N Am 43 (2014) 385–400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Up to 30% </a:t>
            </a:r>
            <a:r>
              <a:rPr lang="en-US" dirty="0" smtClean="0"/>
              <a:t>of the patients with well-differentiated thyroid cancer may develop </a:t>
            </a:r>
            <a:r>
              <a:rPr lang="en-US" sz="3500" dirty="0" smtClean="0">
                <a:solidFill>
                  <a:srgbClr val="FF0000"/>
                </a:solidFill>
              </a:rPr>
              <a:t>recurrence</a:t>
            </a:r>
            <a:r>
              <a:rPr lang="en-US" dirty="0" smtClean="0"/>
              <a:t> over several decades from diagnosis according </a:t>
            </a:r>
            <a:r>
              <a:rPr lang="en-US" dirty="0" err="1" smtClean="0"/>
              <a:t>Mazzaferri</a:t>
            </a:r>
            <a:r>
              <a:rPr lang="en-US" dirty="0" smtClean="0"/>
              <a:t> and </a:t>
            </a:r>
            <a:r>
              <a:rPr lang="en-US" dirty="0" err="1" smtClean="0"/>
              <a:t>Jhiang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More than 66% of the recurrences occur within the </a:t>
            </a:r>
            <a:r>
              <a:rPr lang="en-US" sz="2800" dirty="0" smtClean="0">
                <a:solidFill>
                  <a:srgbClr val="FF0000"/>
                </a:solidFill>
              </a:rPr>
              <a:t>first decade. </a:t>
            </a:r>
            <a:endParaRPr lang="en-US" dirty="0" smtClean="0"/>
          </a:p>
          <a:p>
            <a:r>
              <a:rPr lang="en-US" dirty="0" smtClean="0"/>
              <a:t>More frequently in </a:t>
            </a:r>
            <a:r>
              <a:rPr lang="en-US" dirty="0" smtClean="0">
                <a:solidFill>
                  <a:srgbClr val="FF0000"/>
                </a:solidFill>
              </a:rPr>
              <a:t>cervical lymph nodes (74%), </a:t>
            </a:r>
            <a:r>
              <a:rPr lang="en-US" dirty="0" smtClean="0"/>
              <a:t>in thyroid remnants(20%), and in distant metastases (21% of the recurrences, mostly in the lungs).</a:t>
            </a:r>
          </a:p>
          <a:p>
            <a:r>
              <a:rPr lang="en-US" dirty="0" smtClean="0"/>
              <a:t>50% of the patients with distant metastases died of thyroid cancer.</a:t>
            </a:r>
          </a:p>
          <a:p>
            <a:r>
              <a:rPr lang="en-US" dirty="0" smtClean="0"/>
              <a:t> </a:t>
            </a:r>
            <a:r>
              <a:rPr lang="en-US" sz="1900" dirty="0" smtClean="0"/>
              <a:t>Endocrinol </a:t>
            </a:r>
            <a:r>
              <a:rPr lang="en-US" sz="1900" dirty="0" err="1" smtClean="0"/>
              <a:t>Metab</a:t>
            </a:r>
            <a:r>
              <a:rPr lang="en-US" sz="1900" dirty="0" smtClean="0"/>
              <a:t> </a:t>
            </a:r>
            <a:r>
              <a:rPr lang="en-US" sz="1900" dirty="0" err="1" smtClean="0"/>
              <a:t>Clin</a:t>
            </a:r>
            <a:r>
              <a:rPr lang="en-US" sz="1900" dirty="0" smtClean="0"/>
              <a:t> N Am 43 (2014) 385–400</a:t>
            </a:r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What’s the role of pretreatment WBS?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Whole-body planar or </a:t>
            </a:r>
            <a:r>
              <a:rPr lang="en-US" dirty="0" err="1" smtClean="0"/>
              <a:t>tomographic</a:t>
            </a:r>
            <a:r>
              <a:rPr lang="en-US" dirty="0" smtClean="0"/>
              <a:t> (single-photon emission computed tomography[SPECT])  </a:t>
            </a:r>
          </a:p>
          <a:p>
            <a:r>
              <a:rPr lang="en-US" dirty="0" smtClean="0"/>
              <a:t>Verify the presence of uptake in the thyroid bed and to </a:t>
            </a:r>
            <a:r>
              <a:rPr lang="en-US" dirty="0" smtClean="0">
                <a:solidFill>
                  <a:srgbClr val="FF0000"/>
                </a:solidFill>
              </a:rPr>
              <a:t>quantify the amount of uptake </a:t>
            </a:r>
            <a:r>
              <a:rPr lang="en-US" dirty="0" smtClean="0"/>
              <a:t>as a measure of the amount of postoperative residual functioning thyroid tissue.</a:t>
            </a:r>
          </a:p>
          <a:p>
            <a:r>
              <a:rPr lang="en-US" dirty="0" smtClean="0"/>
              <a:t>  To look for the </a:t>
            </a:r>
            <a:r>
              <a:rPr lang="en-US" dirty="0" smtClean="0">
                <a:solidFill>
                  <a:srgbClr val="FF0000"/>
                </a:solidFill>
              </a:rPr>
              <a:t>presence of local cervical lymph node or distant functioning</a:t>
            </a:r>
            <a:r>
              <a:rPr lang="en-US" dirty="0" smtClean="0"/>
              <a:t> metastases.</a:t>
            </a:r>
          </a:p>
          <a:p>
            <a:r>
              <a:rPr lang="en-US" dirty="0" smtClean="0"/>
              <a:t> Using low doses of either 131-I or 123-I (typically between 2 and 5 </a:t>
            </a:r>
            <a:r>
              <a:rPr lang="en-US" dirty="0" err="1" smtClean="0"/>
              <a:t>mCi</a:t>
            </a:r>
            <a:endParaRPr lang="en-US" dirty="0" smtClean="0"/>
          </a:p>
          <a:p>
            <a:r>
              <a:rPr lang="en-US" sz="1900" dirty="0" smtClean="0"/>
              <a:t>Endocrinol </a:t>
            </a:r>
            <a:r>
              <a:rPr lang="en-US" sz="1900" dirty="0" err="1" smtClean="0"/>
              <a:t>Metab</a:t>
            </a:r>
            <a:r>
              <a:rPr lang="en-US" sz="1900" dirty="0" smtClean="0"/>
              <a:t> </a:t>
            </a:r>
            <a:r>
              <a:rPr lang="en-US" sz="1900" dirty="0" err="1" smtClean="0"/>
              <a:t>Clin</a:t>
            </a:r>
            <a:r>
              <a:rPr lang="en-US" sz="1900" dirty="0" smtClean="0"/>
              <a:t> N Am 43 (2014) 385–400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Discordant opinions in the literature as to whether a diagnostic scan is needed before radioiodine treatment.</a:t>
            </a:r>
          </a:p>
          <a:p>
            <a:r>
              <a:rPr lang="en-US" dirty="0" smtClean="0"/>
              <a:t> Omitting the pretreatment diagnostic scan:</a:t>
            </a:r>
          </a:p>
          <a:p>
            <a:pPr marL="0" indent="0">
              <a:buNone/>
            </a:pPr>
            <a:r>
              <a:rPr lang="en-US" dirty="0" smtClean="0"/>
              <a:t>1-Undertreating patients with metastases recognizable only with the diagnostic scan.</a:t>
            </a:r>
          </a:p>
          <a:p>
            <a:pPr marL="0" indent="0">
              <a:buNone/>
            </a:pPr>
            <a:r>
              <a:rPr lang="en-US" dirty="0" smtClean="0"/>
              <a:t>2- sometimes surgeons are able to remove all thyroid tissue with no residual uptake identified on the diagnostic scan; these patients can be safely </a:t>
            </a:r>
            <a:r>
              <a:rPr lang="en-US" dirty="0" smtClean="0">
                <a:solidFill>
                  <a:srgbClr val="3366FF"/>
                </a:solidFill>
              </a:rPr>
              <a:t>spared a 131-I treatment </a:t>
            </a:r>
            <a:r>
              <a:rPr lang="en-US" dirty="0" smtClean="0"/>
              <a:t>dose.</a:t>
            </a:r>
          </a:p>
          <a:p>
            <a:r>
              <a:rPr lang="en-US" dirty="0" smtClean="0"/>
              <a:t> May alter management. </a:t>
            </a:r>
          </a:p>
          <a:p>
            <a:r>
              <a:rPr lang="en-US" dirty="0" smtClean="0"/>
              <a:t>In patients with </a:t>
            </a:r>
            <a:r>
              <a:rPr lang="en-US" dirty="0" smtClean="0">
                <a:solidFill>
                  <a:srgbClr val="FF0000"/>
                </a:solidFill>
              </a:rPr>
              <a:t>very low risk </a:t>
            </a:r>
            <a:r>
              <a:rPr lang="en-US" dirty="0" smtClean="0"/>
              <a:t>for metastatic disease </a:t>
            </a:r>
            <a:r>
              <a:rPr lang="en-US" dirty="0" smtClean="0">
                <a:solidFill>
                  <a:srgbClr val="000000"/>
                </a:solidFill>
              </a:rPr>
              <a:t>whereby remnant ablation is the goal of 131-I treatment, it might be reasonable to </a:t>
            </a:r>
            <a:r>
              <a:rPr lang="en-US" dirty="0" smtClean="0">
                <a:solidFill>
                  <a:srgbClr val="FF0000"/>
                </a:solidFill>
              </a:rPr>
              <a:t>omit the pretreatment scan. </a:t>
            </a:r>
          </a:p>
          <a:p>
            <a:r>
              <a:rPr lang="en-US" sz="2100" dirty="0" smtClean="0"/>
              <a:t>Endocrinol </a:t>
            </a:r>
            <a:r>
              <a:rPr lang="en-US" sz="2100" dirty="0" err="1" smtClean="0"/>
              <a:t>Metab</a:t>
            </a:r>
            <a:r>
              <a:rPr lang="en-US" sz="2100" dirty="0" smtClean="0"/>
              <a:t> </a:t>
            </a:r>
            <a:r>
              <a:rPr lang="en-US" sz="2100" dirty="0" err="1" smtClean="0"/>
              <a:t>Clin</a:t>
            </a:r>
            <a:r>
              <a:rPr lang="en-US" sz="2100" dirty="0" smtClean="0"/>
              <a:t> N Am 43 (2014) 385–400</a:t>
            </a:r>
            <a:endParaRPr lang="fa-IR" sz="2100" dirty="0" smtClean="0">
              <a:solidFill>
                <a:srgbClr val="FF0000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Diagnostic SPECT/CT scans :</a:t>
            </a:r>
          </a:p>
          <a:p>
            <a:r>
              <a:rPr lang="en-US" dirty="0" smtClean="0"/>
              <a:t> Detected regional metastases in 35% of patients</a:t>
            </a:r>
          </a:p>
          <a:p>
            <a:r>
              <a:rPr lang="en-US" dirty="0" smtClean="0"/>
              <a:t> Distant metastases in 8% of patients. </a:t>
            </a:r>
          </a:p>
          <a:p>
            <a:pPr>
              <a:buNone/>
            </a:pPr>
            <a:r>
              <a:rPr lang="en-US" dirty="0" smtClean="0"/>
              <a:t> </a:t>
            </a:r>
            <a:r>
              <a:rPr lang="en-US" sz="3200" dirty="0" smtClean="0">
                <a:solidFill>
                  <a:srgbClr val="FF0000"/>
                </a:solidFill>
              </a:rPr>
              <a:t>pre-ablation scans with SPECT/CT contribute to staging of thyroid cancer.</a:t>
            </a:r>
          </a:p>
          <a:p>
            <a:pPr>
              <a:buNone/>
            </a:pPr>
            <a:endParaRPr lang="en-US" sz="3200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en-US" sz="3200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sz="1800" dirty="0" smtClean="0"/>
              <a:t>Endocrinol </a:t>
            </a:r>
            <a:r>
              <a:rPr lang="en-US" sz="1800" dirty="0" err="1" smtClean="0"/>
              <a:t>Metab</a:t>
            </a:r>
            <a:r>
              <a:rPr lang="en-US" sz="1800" dirty="0" smtClean="0"/>
              <a:t> </a:t>
            </a:r>
            <a:r>
              <a:rPr lang="en-US" sz="1800" dirty="0" err="1" smtClean="0"/>
              <a:t>Clin</a:t>
            </a:r>
            <a:r>
              <a:rPr lang="en-US" sz="1800" dirty="0" smtClean="0"/>
              <a:t> N Am 43 (2014) 385–400</a:t>
            </a:r>
            <a:endParaRPr lang="en-US" sz="18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rTSH-rhTSH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 There was </a:t>
            </a:r>
            <a:r>
              <a:rPr lang="en-US" dirty="0" smtClean="0">
                <a:solidFill>
                  <a:srgbClr val="FF0000"/>
                </a:solidFill>
              </a:rPr>
              <a:t>no difference in the ablation effectiveness </a:t>
            </a:r>
            <a:r>
              <a:rPr lang="en-US" dirty="0" smtClean="0"/>
              <a:t>between the </a:t>
            </a:r>
            <a:r>
              <a:rPr lang="en-US" dirty="0" err="1" smtClean="0"/>
              <a:t>rhTSH</a:t>
            </a:r>
            <a:r>
              <a:rPr lang="en-US" dirty="0" smtClean="0"/>
              <a:t> approach and hormone withdrawal at an ablation dose of 100 </a:t>
            </a:r>
            <a:r>
              <a:rPr lang="en-US" dirty="0" err="1" smtClean="0"/>
              <a:t>mCi</a:t>
            </a:r>
            <a:r>
              <a:rPr lang="en-US" dirty="0" smtClean="0"/>
              <a:t> (3.7 </a:t>
            </a:r>
            <a:r>
              <a:rPr lang="en-US" dirty="0" err="1" smtClean="0"/>
              <a:t>GBq</a:t>
            </a:r>
            <a:r>
              <a:rPr lang="en-US" dirty="0" smtClean="0"/>
              <a:t>), and a similar results for 50-mCi (1.85 </a:t>
            </a:r>
            <a:r>
              <a:rPr lang="en-US" dirty="0" err="1" smtClean="0"/>
              <a:t>GBq</a:t>
            </a:r>
            <a:r>
              <a:rPr lang="en-US" dirty="0" smtClean="0"/>
              <a:t>) ablation doses.</a:t>
            </a:r>
          </a:p>
          <a:p>
            <a:pPr>
              <a:buNone/>
            </a:pPr>
            <a:r>
              <a:rPr lang="en-US" sz="3300" dirty="0" smtClean="0">
                <a:solidFill>
                  <a:srgbClr val="FF0000"/>
                </a:solidFill>
              </a:rPr>
              <a:t>                                     But   </a:t>
            </a:r>
          </a:p>
          <a:p>
            <a:r>
              <a:rPr lang="en-US" dirty="0" err="1" smtClean="0">
                <a:solidFill>
                  <a:srgbClr val="7030A0"/>
                </a:solidFill>
              </a:rPr>
              <a:t>rhTSH</a:t>
            </a:r>
            <a:r>
              <a:rPr lang="en-US" dirty="0" smtClean="0">
                <a:solidFill>
                  <a:srgbClr val="7030A0"/>
                </a:solidFill>
              </a:rPr>
              <a:t> stimulation </a:t>
            </a:r>
            <a:r>
              <a:rPr lang="en-US" dirty="0" smtClean="0"/>
              <a:t>showed </a:t>
            </a:r>
            <a:r>
              <a:rPr lang="en-US" dirty="0" smtClean="0">
                <a:solidFill>
                  <a:srgbClr val="FF0000"/>
                </a:solidFill>
              </a:rPr>
              <a:t>a favorable 33% lower whole-body radiation dose.</a:t>
            </a:r>
            <a:endParaRPr lang="en-US" dirty="0" smtClean="0"/>
          </a:p>
          <a:p>
            <a:r>
              <a:rPr lang="en-US" dirty="0" smtClean="0"/>
              <a:t> In  </a:t>
            </a:r>
            <a:r>
              <a:rPr lang="en-US" dirty="0" smtClean="0">
                <a:solidFill>
                  <a:srgbClr val="FF0000"/>
                </a:solidFill>
              </a:rPr>
              <a:t>contraindications</a:t>
            </a:r>
            <a:r>
              <a:rPr lang="en-US" dirty="0" smtClean="0"/>
              <a:t> to induced hypothyroidism(</a:t>
            </a:r>
            <a:r>
              <a:rPr lang="en-US" dirty="0" err="1" smtClean="0"/>
              <a:t>eg</a:t>
            </a:r>
            <a:r>
              <a:rPr lang="en-US" dirty="0" smtClean="0"/>
              <a:t>, the elderly, depression, congestive heart failure), </a:t>
            </a:r>
            <a:r>
              <a:rPr lang="en-US" sz="3000" dirty="0" err="1" smtClean="0"/>
              <a:t>rTSH</a:t>
            </a:r>
            <a:r>
              <a:rPr lang="en-US" sz="3000" dirty="0" smtClean="0"/>
              <a:t> may be administered.</a:t>
            </a:r>
          </a:p>
          <a:p>
            <a:pPr>
              <a:buNone/>
            </a:pPr>
            <a:endParaRPr lang="en-US" sz="3000" dirty="0" smtClean="0"/>
          </a:p>
          <a:p>
            <a:pPr>
              <a:buNone/>
            </a:pPr>
            <a:r>
              <a:rPr lang="en-US" sz="1900" dirty="0" smtClean="0"/>
              <a:t>Endocrinol </a:t>
            </a:r>
            <a:r>
              <a:rPr lang="en-US" sz="1900" dirty="0" err="1" smtClean="0"/>
              <a:t>Metab</a:t>
            </a:r>
            <a:r>
              <a:rPr lang="en-US" sz="1900" dirty="0" smtClean="0"/>
              <a:t> </a:t>
            </a:r>
            <a:r>
              <a:rPr lang="en-US" sz="1900" dirty="0" err="1" smtClean="0"/>
              <a:t>Clin</a:t>
            </a:r>
            <a:r>
              <a:rPr lang="en-US" sz="1900" dirty="0" smtClean="0"/>
              <a:t> N Am 43 (2014) 385–400</a:t>
            </a:r>
          </a:p>
          <a:p>
            <a:endParaRPr lang="en-US" sz="3000" dirty="0" smtClean="0"/>
          </a:p>
          <a:p>
            <a:endParaRPr lang="en-US" sz="3000" dirty="0" smtClean="0"/>
          </a:p>
          <a:p>
            <a:endParaRPr lang="en-US" sz="3000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Low-Iodine Diet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 Patients should follow a low-iodine diet </a:t>
            </a:r>
            <a:r>
              <a:rPr lang="en-US" dirty="0" smtClean="0">
                <a:solidFill>
                  <a:srgbClr val="FF0000"/>
                </a:solidFill>
              </a:rPr>
              <a:t>for 1 to 2 weeks</a:t>
            </a:r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before</a:t>
            </a:r>
            <a:r>
              <a:rPr lang="en-US" dirty="0" smtClean="0"/>
              <a:t> and for </a:t>
            </a:r>
            <a:r>
              <a:rPr lang="en-US" dirty="0" smtClean="0">
                <a:solidFill>
                  <a:srgbClr val="FF0000"/>
                </a:solidFill>
              </a:rPr>
              <a:t>at least 1 day after </a:t>
            </a:r>
            <a:r>
              <a:rPr lang="en-US" dirty="0" smtClean="0"/>
              <a:t>131-I is administered, as also recommended by the ATA’s guidelines.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sz="1800" dirty="0" smtClean="0"/>
              <a:t>Endocrinol </a:t>
            </a:r>
            <a:r>
              <a:rPr lang="en-US" sz="1800" dirty="0" err="1" smtClean="0"/>
              <a:t>Metab</a:t>
            </a:r>
            <a:r>
              <a:rPr lang="en-US" sz="1800" dirty="0" smtClean="0"/>
              <a:t> </a:t>
            </a:r>
            <a:r>
              <a:rPr lang="en-US" sz="1800" dirty="0" err="1" smtClean="0"/>
              <a:t>Clin</a:t>
            </a:r>
            <a:r>
              <a:rPr lang="en-US" sz="1800" dirty="0" smtClean="0"/>
              <a:t> N Am 43 (2014) 385–400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Minimization of side effects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Hydration </a:t>
            </a:r>
            <a:r>
              <a:rPr lang="en-US" dirty="0" smtClean="0"/>
              <a:t>with large volumes of fluids facilitates the rapid renal excretion of the radioactive iodine</a:t>
            </a:r>
          </a:p>
          <a:p>
            <a:r>
              <a:rPr lang="en-US" dirty="0" err="1" smtClean="0">
                <a:solidFill>
                  <a:srgbClr val="FF0000"/>
                </a:solidFill>
              </a:rPr>
              <a:t>Antiemetics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before treatment administration. </a:t>
            </a:r>
          </a:p>
          <a:p>
            <a:r>
              <a:rPr lang="en-US" dirty="0" smtClean="0"/>
              <a:t> The use of </a:t>
            </a:r>
            <a:r>
              <a:rPr lang="en-US" dirty="0" err="1" smtClean="0">
                <a:solidFill>
                  <a:srgbClr val="FF0000"/>
                </a:solidFill>
              </a:rPr>
              <a:t>sialagogues</a:t>
            </a:r>
            <a:r>
              <a:rPr lang="en-US" dirty="0" smtClean="0">
                <a:solidFill>
                  <a:srgbClr val="FF0000"/>
                </a:solidFill>
              </a:rPr>
              <a:t>, </a:t>
            </a:r>
            <a:r>
              <a:rPr lang="en-US" dirty="0" smtClean="0"/>
              <a:t>such as lemon juice or lemon candies, is controversial .</a:t>
            </a:r>
          </a:p>
          <a:p>
            <a:r>
              <a:rPr lang="en-US" dirty="0" smtClean="0"/>
              <a:t> The </a:t>
            </a:r>
            <a:r>
              <a:rPr lang="en-US" dirty="0" err="1" smtClean="0"/>
              <a:t>radioprotectant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FF0000"/>
                </a:solidFill>
              </a:rPr>
              <a:t>amifostine</a:t>
            </a:r>
            <a:r>
              <a:rPr lang="en-US" dirty="0" smtClean="0"/>
              <a:t> administered before 131-I administration seems to decrease symptoms and can be useful particularly for repeated treatments.</a:t>
            </a:r>
          </a:p>
          <a:p>
            <a:r>
              <a:rPr lang="en-US" dirty="0" smtClean="0"/>
              <a:t> Temporary </a:t>
            </a:r>
            <a:r>
              <a:rPr lang="en-US" dirty="0" err="1" smtClean="0"/>
              <a:t>oligospermia</a:t>
            </a:r>
            <a:r>
              <a:rPr lang="en-US" dirty="0" smtClean="0"/>
              <a:t> </a:t>
            </a:r>
          </a:p>
          <a:p>
            <a:r>
              <a:rPr lang="en-US" dirty="0" smtClean="0"/>
              <a:t> Brief amenorrhea </a:t>
            </a:r>
          </a:p>
          <a:p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Hydration with large amount of fluids and frequent voiding </a:t>
            </a:r>
            <a:r>
              <a:rPr lang="en-US" dirty="0" smtClean="0"/>
              <a:t>of the bladder is helpful to minimize radiation dose to the gonads.</a:t>
            </a:r>
          </a:p>
          <a:p>
            <a:pPr>
              <a:buNone/>
            </a:pPr>
            <a:endParaRPr lang="en-US" dirty="0" smtClean="0"/>
          </a:p>
          <a:p>
            <a:r>
              <a:rPr lang="en-US" sz="2300" dirty="0" smtClean="0"/>
              <a:t>Endocrinol </a:t>
            </a:r>
            <a:r>
              <a:rPr lang="en-US" sz="2300" dirty="0" err="1" smtClean="0"/>
              <a:t>Metab</a:t>
            </a:r>
            <a:r>
              <a:rPr lang="en-US" sz="2300" dirty="0" smtClean="0"/>
              <a:t> </a:t>
            </a:r>
            <a:r>
              <a:rPr lang="en-US" sz="2300" dirty="0" err="1" smtClean="0"/>
              <a:t>Clin</a:t>
            </a:r>
            <a:r>
              <a:rPr lang="en-US" sz="2300" dirty="0" smtClean="0"/>
              <a:t> N Am 43 (2014) 385–400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  A large epidemiologic study conducted in the United States by the National Cancer Institute reported an </a:t>
            </a:r>
            <a:r>
              <a:rPr lang="en-US" sz="3600" dirty="0" smtClean="0">
                <a:solidFill>
                  <a:srgbClr val="FF0000"/>
                </a:solidFill>
              </a:rPr>
              <a:t>excess of 6.39 cases every 10,000 person-years </a:t>
            </a:r>
            <a:r>
              <a:rPr lang="en-US" dirty="0" smtClean="0"/>
              <a:t>in the </a:t>
            </a:r>
            <a:r>
              <a:rPr lang="en-US" dirty="0" smtClean="0">
                <a:solidFill>
                  <a:srgbClr val="FF0000"/>
                </a:solidFill>
              </a:rPr>
              <a:t>absolute risk for secondary malignancies 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sz="1800" dirty="0" smtClean="0"/>
              <a:t>Endocrinol </a:t>
            </a:r>
            <a:r>
              <a:rPr lang="en-US" sz="1800" dirty="0" err="1" smtClean="0"/>
              <a:t>Metab</a:t>
            </a:r>
            <a:r>
              <a:rPr lang="en-US" sz="1800" dirty="0" smtClean="0"/>
              <a:t> </a:t>
            </a:r>
            <a:r>
              <a:rPr lang="en-US" sz="1800" dirty="0" err="1" smtClean="0"/>
              <a:t>Clin</a:t>
            </a:r>
            <a:r>
              <a:rPr lang="en-US" sz="1800" dirty="0" smtClean="0"/>
              <a:t> N Am 43 (2014) 385–400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4-Point Star 3"/>
          <p:cNvSpPr/>
          <p:nvPr/>
        </p:nvSpPr>
        <p:spPr>
          <a:xfrm>
            <a:off x="0" y="1752600"/>
            <a:ext cx="914400" cy="914400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 A second large epidemiologic study conducted in Europe:</a:t>
            </a:r>
          </a:p>
          <a:p>
            <a:r>
              <a:rPr lang="en-US" dirty="0" smtClean="0"/>
              <a:t>Developing secondary malignancies of the </a:t>
            </a:r>
            <a:r>
              <a:rPr lang="en-US" dirty="0" smtClean="0">
                <a:solidFill>
                  <a:srgbClr val="FF0000"/>
                </a:solidFill>
              </a:rPr>
              <a:t>soft tissues, bones, female genital organs, leukemia, and central nervous system</a:t>
            </a:r>
            <a:r>
              <a:rPr lang="en-US" dirty="0" smtClean="0"/>
              <a:t> among 6840 patients treated for thyroid cancer with a mean cumulative administered activity of 162 </a:t>
            </a:r>
            <a:r>
              <a:rPr lang="en-US" dirty="0" err="1" smtClean="0"/>
              <a:t>mCi</a:t>
            </a:r>
            <a:r>
              <a:rPr lang="en-US" dirty="0" smtClean="0"/>
              <a:t> (6 </a:t>
            </a:r>
            <a:r>
              <a:rPr lang="en-US" dirty="0" err="1" smtClean="0"/>
              <a:t>GBq</a:t>
            </a:r>
            <a:r>
              <a:rPr lang="en-US" dirty="0" smtClean="0"/>
              <a:t>).</a:t>
            </a:r>
          </a:p>
          <a:p>
            <a:r>
              <a:rPr lang="en-US" dirty="0" smtClean="0"/>
              <a:t> A meta analysis of these 2 large studies confirmed a 1.19 excess risk of secondary malignancies in patients treated with radioactive iodine.</a:t>
            </a:r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r>
              <a:rPr lang="en-US" sz="1800" dirty="0" smtClean="0"/>
              <a:t>Endocrinol </a:t>
            </a:r>
            <a:r>
              <a:rPr lang="en-US" sz="1800" dirty="0" err="1" smtClean="0"/>
              <a:t>Metab</a:t>
            </a:r>
            <a:r>
              <a:rPr lang="en-US" sz="1800" dirty="0" smtClean="0"/>
              <a:t> </a:t>
            </a:r>
            <a:r>
              <a:rPr lang="en-US" sz="1800" dirty="0" err="1" smtClean="0"/>
              <a:t>Clin</a:t>
            </a:r>
            <a:r>
              <a:rPr lang="en-US" sz="1800" dirty="0" smtClean="0"/>
              <a:t> N Am 43 (2014) 385–400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 There is a </a:t>
            </a:r>
            <a:r>
              <a:rPr lang="en-US" sz="3600" dirty="0" smtClean="0">
                <a:solidFill>
                  <a:srgbClr val="7030A0"/>
                </a:solidFill>
              </a:rPr>
              <a:t>dose-related incidence of side effects</a:t>
            </a:r>
            <a:r>
              <a:rPr lang="en-US" dirty="0" smtClean="0"/>
              <a:t>; therefore, for </a:t>
            </a:r>
            <a:r>
              <a:rPr lang="en-US" sz="3200" dirty="0" smtClean="0">
                <a:solidFill>
                  <a:srgbClr val="7030A0"/>
                </a:solidFill>
              </a:rPr>
              <a:t>each individual patient</a:t>
            </a:r>
            <a:r>
              <a:rPr lang="en-US" dirty="0" smtClean="0"/>
              <a:t>, a careful assessment of the </a:t>
            </a:r>
            <a:r>
              <a:rPr lang="en-US" sz="3600" dirty="0" smtClean="0">
                <a:solidFill>
                  <a:srgbClr val="FFC000"/>
                </a:solidFill>
              </a:rPr>
              <a:t>benefits versus risks </a:t>
            </a:r>
            <a:r>
              <a:rPr lang="en-US" dirty="0" smtClean="0"/>
              <a:t>of radioactive iodine treatment must be conducted.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sz="1800" dirty="0" smtClean="0"/>
              <a:t>Endocrinol </a:t>
            </a:r>
            <a:r>
              <a:rPr lang="en-US" sz="1800" dirty="0" err="1" smtClean="0"/>
              <a:t>Metab</a:t>
            </a:r>
            <a:r>
              <a:rPr lang="en-US" sz="1800" dirty="0" smtClean="0"/>
              <a:t> </a:t>
            </a:r>
            <a:r>
              <a:rPr lang="en-US" sz="1800" dirty="0" err="1" smtClean="0"/>
              <a:t>Clin</a:t>
            </a:r>
            <a:r>
              <a:rPr lang="en-US" sz="1800" dirty="0" smtClean="0"/>
              <a:t> N Am 43 (2014) 385–400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3 Main categories depending on the patients’ estimated risk: </a:t>
            </a:r>
          </a:p>
          <a:p>
            <a:r>
              <a:rPr lang="en-US" dirty="0" smtClean="0"/>
              <a:t>(1)Remnant ablation, </a:t>
            </a:r>
          </a:p>
          <a:p>
            <a:r>
              <a:rPr lang="en-US" dirty="0" smtClean="0"/>
              <a:t>(2) Adjuvant therapy,</a:t>
            </a:r>
          </a:p>
          <a:p>
            <a:r>
              <a:rPr lang="en-US" dirty="0" smtClean="0"/>
              <a:t> (3) Therapy for known persistent disease</a:t>
            </a:r>
            <a:endParaRPr lang="fa-IR" dirty="0" smtClean="0"/>
          </a:p>
          <a:p>
            <a:endParaRPr lang="fa-IR" dirty="0" smtClean="0"/>
          </a:p>
          <a:p>
            <a:endParaRPr lang="fa-IR" dirty="0" smtClean="0"/>
          </a:p>
          <a:p>
            <a:endParaRPr lang="fa-IR" dirty="0" smtClean="0"/>
          </a:p>
          <a:p>
            <a:r>
              <a:rPr lang="en-US" sz="1800" dirty="0" smtClean="0"/>
              <a:t>Endocrinol </a:t>
            </a:r>
            <a:r>
              <a:rPr lang="en-US" sz="1800" dirty="0" err="1" smtClean="0"/>
              <a:t>Metab</a:t>
            </a:r>
            <a:r>
              <a:rPr lang="en-US" sz="1800" dirty="0" smtClean="0"/>
              <a:t> </a:t>
            </a:r>
            <a:r>
              <a:rPr lang="en-US" sz="1800" dirty="0" err="1" smtClean="0"/>
              <a:t>Clin</a:t>
            </a:r>
            <a:r>
              <a:rPr lang="en-US" sz="1800" dirty="0" smtClean="0"/>
              <a:t> N Am 43 (2014) 385–400</a:t>
            </a:r>
          </a:p>
          <a:p>
            <a:endParaRPr lang="fa-IR" dirty="0" smtClean="0"/>
          </a:p>
          <a:p>
            <a:endParaRPr lang="fa-IR" dirty="0" smtClean="0"/>
          </a:p>
          <a:p>
            <a:endParaRPr lang="fa-IR" dirty="0" smtClean="0"/>
          </a:p>
          <a:p>
            <a:endParaRPr lang="fa-IR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select the dose?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US" dirty="0" smtClean="0"/>
          </a:p>
          <a:p>
            <a:r>
              <a:rPr lang="en-US" dirty="0"/>
              <a:t>T</a:t>
            </a:r>
            <a:r>
              <a:rPr lang="en-US" dirty="0" smtClean="0"/>
              <a:t>he equivalence in successfully ablating thyroid tissue of 30 and 100 </a:t>
            </a:r>
            <a:r>
              <a:rPr lang="en-US" dirty="0" err="1" smtClean="0"/>
              <a:t>mCi</a:t>
            </a:r>
            <a:r>
              <a:rPr lang="en-US" dirty="0" smtClean="0"/>
              <a:t> doses (1.1 and 3.7 </a:t>
            </a:r>
            <a:r>
              <a:rPr lang="en-US" dirty="0" err="1" smtClean="0"/>
              <a:t>GBq,respectively</a:t>
            </a:r>
            <a:r>
              <a:rPr lang="en-US" dirty="0" smtClean="0"/>
              <a:t>).</a:t>
            </a:r>
          </a:p>
          <a:p>
            <a:r>
              <a:rPr lang="en-US" dirty="0" smtClean="0"/>
              <a:t> 30 to 50 </a:t>
            </a:r>
            <a:r>
              <a:rPr lang="en-US" dirty="0" err="1" smtClean="0"/>
              <a:t>mCi</a:t>
            </a:r>
            <a:r>
              <a:rPr lang="en-US" dirty="0" smtClean="0"/>
              <a:t> (1.1–1.8 </a:t>
            </a:r>
            <a:r>
              <a:rPr lang="en-US" dirty="0" err="1" smtClean="0"/>
              <a:t>GBq</a:t>
            </a:r>
            <a:r>
              <a:rPr lang="en-US" dirty="0" smtClean="0"/>
              <a:t>) of 131-I for </a:t>
            </a:r>
            <a:r>
              <a:rPr lang="en-US" dirty="0" smtClean="0">
                <a:solidFill>
                  <a:srgbClr val="FF0000"/>
                </a:solidFill>
              </a:rPr>
              <a:t>lower-risk patients</a:t>
            </a:r>
            <a:r>
              <a:rPr lang="en-US" dirty="0" smtClean="0"/>
              <a:t>. (patients younger than 45 years with tumors between 1 and 2 cm confined to the thyroid gland).</a:t>
            </a:r>
          </a:p>
          <a:p>
            <a:r>
              <a:rPr lang="en-US" dirty="0" smtClean="0"/>
              <a:t>For </a:t>
            </a:r>
            <a:r>
              <a:rPr lang="en-US" dirty="0" smtClean="0">
                <a:solidFill>
                  <a:srgbClr val="FF0000"/>
                </a:solidFill>
              </a:rPr>
              <a:t>Intermediate-Risk Patients</a:t>
            </a:r>
            <a:r>
              <a:rPr lang="en-US" dirty="0" smtClean="0"/>
              <a:t>: </a:t>
            </a:r>
          </a:p>
          <a:p>
            <a:r>
              <a:rPr lang="en-US" dirty="0" smtClean="0"/>
              <a:t>Adjuvant Treatment</a:t>
            </a:r>
          </a:p>
          <a:p>
            <a:r>
              <a:rPr lang="en-US" dirty="0"/>
              <a:t>H</a:t>
            </a:r>
            <a:r>
              <a:rPr lang="en-US" dirty="0" smtClean="0"/>
              <a:t>igher activities of 75 to 100 </a:t>
            </a:r>
            <a:r>
              <a:rPr lang="en-US" dirty="0" err="1" smtClean="0"/>
              <a:t>mCi</a:t>
            </a:r>
            <a:r>
              <a:rPr lang="en-US" dirty="0" smtClean="0"/>
              <a:t> (2.8–3.7 </a:t>
            </a:r>
            <a:r>
              <a:rPr lang="en-US" dirty="0" err="1" smtClean="0"/>
              <a:t>GBq</a:t>
            </a:r>
            <a:r>
              <a:rPr lang="en-US" dirty="0" smtClean="0"/>
              <a:t>) 131-I for patients at an intermediate risk (microscopic capsular invasion, aggressive histology, T &gt;2 cm with no capsular invasion).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53067" y="6502400"/>
            <a:ext cx="49370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Endocrinol </a:t>
            </a:r>
            <a:r>
              <a:rPr lang="en-US" dirty="0" err="1"/>
              <a:t>Metab</a:t>
            </a:r>
            <a:r>
              <a:rPr lang="en-US" dirty="0"/>
              <a:t> </a:t>
            </a:r>
            <a:r>
              <a:rPr lang="en-US" dirty="0" err="1"/>
              <a:t>Clin</a:t>
            </a:r>
            <a:r>
              <a:rPr lang="en-US" dirty="0"/>
              <a:t> N Am 43 (2014) 385–400</a:t>
            </a:r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For </a:t>
            </a:r>
            <a:r>
              <a:rPr lang="en-US" dirty="0" smtClean="0">
                <a:solidFill>
                  <a:srgbClr val="FF0000"/>
                </a:solidFill>
              </a:rPr>
              <a:t>High-Risk Patients</a:t>
            </a:r>
            <a:r>
              <a:rPr lang="en-US" dirty="0" smtClean="0"/>
              <a:t>: Treatment of Residual or Metastatic Disease</a:t>
            </a:r>
          </a:p>
          <a:p>
            <a:r>
              <a:rPr lang="en-US" dirty="0" smtClean="0"/>
              <a:t>Patients at higher risk for local disease recurrence or those that have </a:t>
            </a:r>
            <a:r>
              <a:rPr lang="en-US" dirty="0" smtClean="0">
                <a:solidFill>
                  <a:srgbClr val="FF0000"/>
                </a:solidFill>
              </a:rPr>
              <a:t>macroscopic  residual disease or distant metastases</a:t>
            </a:r>
            <a:r>
              <a:rPr lang="en-US" dirty="0" smtClean="0"/>
              <a:t> </a:t>
            </a:r>
            <a:r>
              <a:rPr lang="en-US" dirty="0"/>
              <a:t> </a:t>
            </a:r>
            <a:r>
              <a:rPr lang="en-US" dirty="0" smtClean="0"/>
              <a:t>                             </a:t>
            </a:r>
            <a:r>
              <a:rPr lang="en-US" dirty="0" smtClean="0">
                <a:solidFill>
                  <a:srgbClr val="FF0000"/>
                </a:solidFill>
              </a:rPr>
              <a:t>150 and 200 </a:t>
            </a:r>
            <a:r>
              <a:rPr lang="en-US" dirty="0" err="1" smtClean="0"/>
              <a:t>mCi</a:t>
            </a:r>
            <a:r>
              <a:rPr lang="en-US" dirty="0" smtClean="0"/>
              <a:t> (5.6–7.4 </a:t>
            </a:r>
            <a:r>
              <a:rPr lang="en-US" dirty="0" err="1" smtClean="0"/>
              <a:t>GBq</a:t>
            </a:r>
            <a:r>
              <a:rPr lang="en-US" dirty="0" smtClean="0"/>
              <a:t>). </a:t>
            </a:r>
          </a:p>
          <a:p>
            <a:r>
              <a:rPr lang="en-US" dirty="0" smtClean="0"/>
              <a:t>These patients will receive a pretreatment scan, typically with </a:t>
            </a:r>
            <a:r>
              <a:rPr lang="en-US" dirty="0" err="1" smtClean="0"/>
              <a:t>rhTSH</a:t>
            </a:r>
            <a:r>
              <a:rPr lang="en-US" dirty="0" smtClean="0"/>
              <a:t> or hormone withdrawal. For those patients with </a:t>
            </a:r>
            <a:r>
              <a:rPr lang="en-US" dirty="0" smtClean="0">
                <a:solidFill>
                  <a:srgbClr val="FF0000"/>
                </a:solidFill>
              </a:rPr>
              <a:t>scan evidence of residual postoperative disease </a:t>
            </a:r>
            <a:r>
              <a:rPr lang="en-US" dirty="0" smtClean="0"/>
              <a:t>in the thyroid bed or in cervical lymph nodes,           approximately </a:t>
            </a:r>
            <a:r>
              <a:rPr lang="en-US" dirty="0" smtClean="0">
                <a:solidFill>
                  <a:srgbClr val="FF0000"/>
                </a:solidFill>
              </a:rPr>
              <a:t>150 </a:t>
            </a:r>
            <a:r>
              <a:rPr lang="en-US" dirty="0" err="1" smtClean="0">
                <a:solidFill>
                  <a:srgbClr val="FF0000"/>
                </a:solidFill>
              </a:rPr>
              <a:t>mCi</a:t>
            </a:r>
            <a:r>
              <a:rPr lang="en-US" dirty="0" smtClean="0">
                <a:solidFill>
                  <a:srgbClr val="FF0000"/>
                </a:solidFill>
              </a:rPr>
              <a:t> 131-I </a:t>
            </a:r>
            <a:r>
              <a:rPr lang="en-US" dirty="0" smtClean="0"/>
              <a:t>(5.550 </a:t>
            </a:r>
            <a:r>
              <a:rPr lang="en-US" dirty="0" err="1" smtClean="0"/>
              <a:t>GBq</a:t>
            </a:r>
            <a:r>
              <a:rPr lang="en-US" dirty="0" smtClean="0"/>
              <a:t>).</a:t>
            </a:r>
          </a:p>
        </p:txBody>
      </p:sp>
      <p:sp>
        <p:nvSpPr>
          <p:cNvPr id="4" name="Right Arrow 3"/>
          <p:cNvSpPr/>
          <p:nvPr/>
        </p:nvSpPr>
        <p:spPr>
          <a:xfrm>
            <a:off x="6096000" y="5638800"/>
            <a:ext cx="1828800" cy="76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>
            <a:off x="2362200" y="3657600"/>
            <a:ext cx="2133600" cy="1524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38200" y="6248400"/>
            <a:ext cx="49370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Endocrinol </a:t>
            </a:r>
            <a:r>
              <a:rPr lang="en-US" dirty="0" err="1"/>
              <a:t>Metab</a:t>
            </a:r>
            <a:r>
              <a:rPr lang="en-US" dirty="0"/>
              <a:t> </a:t>
            </a:r>
            <a:r>
              <a:rPr lang="en-US" dirty="0" err="1"/>
              <a:t>Clin</a:t>
            </a:r>
            <a:r>
              <a:rPr lang="en-US" dirty="0"/>
              <a:t> N Am 43 (2014) 385–400</a:t>
            </a:r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Patients that demonstrate a </a:t>
            </a:r>
            <a:r>
              <a:rPr lang="en-US" dirty="0" smtClean="0">
                <a:solidFill>
                  <a:srgbClr val="FF0000"/>
                </a:solidFill>
              </a:rPr>
              <a:t>large amount of lymph node disease </a:t>
            </a:r>
            <a:r>
              <a:rPr lang="en-US" dirty="0" smtClean="0"/>
              <a:t>should be referred back to the </a:t>
            </a:r>
            <a:r>
              <a:rPr lang="en-US" dirty="0" smtClean="0">
                <a:solidFill>
                  <a:srgbClr val="FF0000"/>
                </a:solidFill>
              </a:rPr>
              <a:t>surgeon </a:t>
            </a:r>
            <a:r>
              <a:rPr lang="en-US" dirty="0" smtClean="0"/>
              <a:t>for possible completion of neck dissection. </a:t>
            </a:r>
          </a:p>
          <a:p>
            <a:r>
              <a:rPr lang="en-US" dirty="0" smtClean="0"/>
              <a:t>Radioiodine treatment would then follow 6 to 8 weeks after surgery. </a:t>
            </a:r>
          </a:p>
          <a:p>
            <a:r>
              <a:rPr lang="en-US" dirty="0" smtClean="0"/>
              <a:t> Pulmonary metastases and/or skeletal metastases: 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don’t  exceed 150 </a:t>
            </a:r>
            <a:r>
              <a:rPr 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mCi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dirty="0" smtClean="0"/>
              <a:t>(5.5 </a:t>
            </a:r>
            <a:r>
              <a:rPr lang="en-US" dirty="0" err="1" smtClean="0"/>
              <a:t>GBq</a:t>
            </a:r>
            <a:r>
              <a:rPr lang="en-US" dirty="0" smtClean="0"/>
              <a:t>) unless specifically guided by </a:t>
            </a:r>
            <a:r>
              <a:rPr lang="en-US" dirty="0" err="1" smtClean="0"/>
              <a:t>dosimetry</a:t>
            </a:r>
            <a:r>
              <a:rPr lang="en-US" dirty="0" smtClean="0"/>
              <a:t> and particularly for elderly patients.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62000" y="6096000"/>
            <a:ext cx="49370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Endocrinol </a:t>
            </a:r>
            <a:r>
              <a:rPr lang="en-US" dirty="0" err="1"/>
              <a:t>Metab</a:t>
            </a:r>
            <a:r>
              <a:rPr lang="en-US" dirty="0"/>
              <a:t> </a:t>
            </a:r>
            <a:r>
              <a:rPr lang="en-US" dirty="0" err="1"/>
              <a:t>Clin</a:t>
            </a:r>
            <a:r>
              <a:rPr lang="en-US" dirty="0"/>
              <a:t> N Am 43 (2014) 385–400</a:t>
            </a:r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message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3550920"/>
          </a:xfrm>
        </p:spPr>
        <p:txBody>
          <a:bodyPr/>
          <a:lstStyle/>
          <a:p>
            <a:r>
              <a:rPr lang="en-US" dirty="0" smtClean="0"/>
              <a:t>Successfully </a:t>
            </a:r>
            <a:r>
              <a:rPr lang="en-US" dirty="0" err="1" smtClean="0"/>
              <a:t>abltion</a:t>
            </a:r>
            <a:r>
              <a:rPr lang="en-US" dirty="0" smtClean="0"/>
              <a:t> doesn’t need too much dose of  radioiodine.</a:t>
            </a:r>
          </a:p>
          <a:p>
            <a:r>
              <a:rPr lang="en-US" dirty="0" smtClean="0"/>
              <a:t>30-50 mci for lower risk patients</a:t>
            </a:r>
          </a:p>
          <a:p>
            <a:r>
              <a:rPr lang="en-US" dirty="0" smtClean="0"/>
              <a:t>75-100mci for patients at an intermediate risk</a:t>
            </a:r>
          </a:p>
          <a:p>
            <a:r>
              <a:rPr lang="en-US" dirty="0" smtClean="0"/>
              <a:t>150-200 for patients at higher risk 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457200" y="4953000"/>
            <a:ext cx="49370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Endocrinol </a:t>
            </a:r>
            <a:r>
              <a:rPr lang="en-US" dirty="0" err="1"/>
              <a:t>Metab</a:t>
            </a:r>
            <a:r>
              <a:rPr lang="en-US" dirty="0"/>
              <a:t> </a:t>
            </a:r>
            <a:r>
              <a:rPr lang="en-US" dirty="0" err="1"/>
              <a:t>Clin</a:t>
            </a:r>
            <a:r>
              <a:rPr lang="en-US" dirty="0"/>
              <a:t> N Am 43 (2014) 385–400</a:t>
            </a:r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messages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There is no difference in ablation effectiveness between the </a:t>
            </a:r>
            <a:r>
              <a:rPr lang="en-US" dirty="0" err="1" smtClean="0"/>
              <a:t>rhTSH</a:t>
            </a:r>
            <a:r>
              <a:rPr lang="en-US" dirty="0" smtClean="0"/>
              <a:t> and </a:t>
            </a:r>
            <a:r>
              <a:rPr lang="en-US" dirty="0" err="1" smtClean="0"/>
              <a:t>hormon</a:t>
            </a:r>
            <a:r>
              <a:rPr lang="en-US" dirty="0" smtClean="0"/>
              <a:t> withdrawal.</a:t>
            </a:r>
          </a:p>
          <a:p>
            <a:r>
              <a:rPr lang="en-US" dirty="0" smtClean="0"/>
              <a:t>The side effects of Radioactive iodine are dose related then for each individual patients a  </a:t>
            </a:r>
            <a:r>
              <a:rPr lang="en-US" dirty="0"/>
              <a:t>careful assessment of the </a:t>
            </a:r>
            <a:r>
              <a:rPr lang="en-US" sz="3600" dirty="0">
                <a:solidFill>
                  <a:srgbClr val="FFC000"/>
                </a:solidFill>
              </a:rPr>
              <a:t>benefits versus risks </a:t>
            </a:r>
            <a:r>
              <a:rPr lang="en-US" dirty="0"/>
              <a:t>of radioactive iodine treatment must be conducted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62000" y="5791200"/>
            <a:ext cx="49370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Endocrinol </a:t>
            </a:r>
            <a:r>
              <a:rPr lang="en-US" dirty="0" err="1"/>
              <a:t>Metab</a:t>
            </a:r>
            <a:r>
              <a:rPr lang="en-US" dirty="0"/>
              <a:t> </a:t>
            </a:r>
            <a:r>
              <a:rPr lang="en-US" dirty="0" err="1"/>
              <a:t>Clin</a:t>
            </a:r>
            <a:r>
              <a:rPr lang="en-US" dirty="0"/>
              <a:t> N Am 43 (2014) 385–400</a:t>
            </a:r>
          </a:p>
        </p:txBody>
      </p:sp>
    </p:spTree>
    <p:extLst>
      <p:ext uri="{BB962C8B-B14F-4D97-AF65-F5344CB8AC3E}">
        <p14:creationId xmlns:p14="http://schemas.microsoft.com/office/powerpoint/2010/main" val="1274122218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  Agenda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1-Introduction</a:t>
            </a:r>
          </a:p>
          <a:p>
            <a:r>
              <a:rPr lang="en-US" dirty="0" smtClean="0"/>
              <a:t>2-Is radioactive iodine therapy prevent recurrence?</a:t>
            </a:r>
          </a:p>
          <a:p>
            <a:r>
              <a:rPr lang="en-US" dirty="0" smtClean="0"/>
              <a:t>3-Is radioactive iodine therapy improve survival in these group?</a:t>
            </a:r>
          </a:p>
          <a:p>
            <a:r>
              <a:rPr lang="en-US" dirty="0" smtClean="0"/>
              <a:t>4-when to use radioiodine and how to select the dose?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5-Rapid ATA recommendations review</a:t>
            </a:r>
          </a:p>
          <a:p>
            <a:r>
              <a:rPr lang="en-US" dirty="0" smtClean="0"/>
              <a:t>6-Conclusion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18094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rv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43001"/>
            <a:ext cx="9144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65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Curved Left Arrow 2"/>
          <p:cNvSpPr/>
          <p:nvPr/>
        </p:nvSpPr>
        <p:spPr>
          <a:xfrm>
            <a:off x="8305800" y="1524000"/>
            <a:ext cx="609600" cy="1066800"/>
          </a:xfrm>
          <a:prstGeom prst="curved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Curved Left Arrow 3"/>
          <p:cNvSpPr/>
          <p:nvPr/>
        </p:nvSpPr>
        <p:spPr>
          <a:xfrm>
            <a:off x="8305800" y="2590800"/>
            <a:ext cx="609600" cy="1371600"/>
          </a:xfrm>
          <a:prstGeom prst="curved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Curved Right Arrow 4"/>
          <p:cNvSpPr/>
          <p:nvPr/>
        </p:nvSpPr>
        <p:spPr>
          <a:xfrm>
            <a:off x="5257800" y="1524000"/>
            <a:ext cx="533400" cy="762000"/>
          </a:xfrm>
          <a:prstGeom prst="curv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4953000" y="3810000"/>
            <a:ext cx="228600" cy="381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6705600" y="3962400"/>
            <a:ext cx="152400" cy="228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6781800" y="3657600"/>
            <a:ext cx="76200" cy="381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5029200" y="3657600"/>
            <a:ext cx="152400" cy="228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Left Arrow 17"/>
          <p:cNvSpPr/>
          <p:nvPr/>
        </p:nvSpPr>
        <p:spPr>
          <a:xfrm>
            <a:off x="2286000" y="4114800"/>
            <a:ext cx="457200" cy="76200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Left Arrow 18"/>
          <p:cNvSpPr/>
          <p:nvPr/>
        </p:nvSpPr>
        <p:spPr>
          <a:xfrm>
            <a:off x="3200400" y="3962400"/>
            <a:ext cx="533400" cy="45719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381000" y="2286000"/>
            <a:ext cx="381000" cy="228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Curved Right Arrow 26"/>
          <p:cNvSpPr/>
          <p:nvPr/>
        </p:nvSpPr>
        <p:spPr>
          <a:xfrm>
            <a:off x="5410200" y="2362200"/>
            <a:ext cx="381000" cy="1752600"/>
          </a:xfrm>
          <a:prstGeom prst="curv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29798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47801"/>
            <a:ext cx="8839200" cy="4830762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endParaRPr lang="en-US" sz="11200" dirty="0" smtClean="0"/>
          </a:p>
          <a:p>
            <a:r>
              <a:rPr lang="en-US" sz="7000" dirty="0" smtClean="0"/>
              <a:t> AJCC/UICC staging is </a:t>
            </a:r>
            <a:r>
              <a:rPr lang="en-US" sz="7000" dirty="0"/>
              <a:t>recommended for all patients with DTC. </a:t>
            </a:r>
            <a:endParaRPr lang="en-US" sz="7000" dirty="0" smtClean="0"/>
          </a:p>
          <a:p>
            <a:r>
              <a:rPr lang="en-US" sz="7000" dirty="0" smtClean="0"/>
              <a:t>The </a:t>
            </a:r>
            <a:r>
              <a:rPr lang="en-US" sz="7000" dirty="0"/>
              <a:t>use </a:t>
            </a:r>
            <a:r>
              <a:rPr lang="en-US" sz="7000" dirty="0" smtClean="0"/>
              <a:t>of postoperative </a:t>
            </a:r>
            <a:r>
              <a:rPr lang="en-US" sz="7000" dirty="0"/>
              <a:t>clinico-pathologic staging systems is also </a:t>
            </a:r>
            <a:r>
              <a:rPr lang="en-US" sz="7000" dirty="0" smtClean="0"/>
              <a:t>recommended to </a:t>
            </a:r>
            <a:r>
              <a:rPr lang="en-US" sz="7000" dirty="0"/>
              <a:t>improve prognostication and to </a:t>
            </a:r>
            <a:r>
              <a:rPr lang="en-US" sz="7000" dirty="0" smtClean="0"/>
              <a:t>plan follow-up </a:t>
            </a:r>
            <a:r>
              <a:rPr lang="en-US" sz="7000" dirty="0"/>
              <a:t>for patients with DTC. </a:t>
            </a:r>
            <a:r>
              <a:rPr lang="en-US" sz="7000" dirty="0" smtClean="0"/>
              <a:t>Recommendation </a:t>
            </a:r>
            <a:r>
              <a:rPr lang="en-US" sz="7000" dirty="0" err="1" smtClean="0"/>
              <a:t>rating</a:t>
            </a:r>
            <a:r>
              <a:rPr lang="en-US" sz="11200" dirty="0" err="1" smtClean="0"/>
              <a:t>:</a:t>
            </a:r>
            <a:r>
              <a:rPr lang="en-US" sz="11200" dirty="0" err="1" smtClean="0">
                <a:solidFill>
                  <a:srgbClr val="FF0000"/>
                </a:solidFill>
              </a:rPr>
              <a:t>B</a:t>
            </a:r>
            <a:endParaRPr lang="en-US" sz="11200" dirty="0" smtClean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24200" y="6150114"/>
            <a:ext cx="2819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rgbClr val="898989"/>
                </a:solidFill>
              </a:rPr>
              <a:t>THYROID</a:t>
            </a:r>
          </a:p>
          <a:p>
            <a:pPr algn="ctr"/>
            <a:r>
              <a:rPr lang="en-US" sz="1000" dirty="0">
                <a:solidFill>
                  <a:srgbClr val="898989"/>
                </a:solidFill>
              </a:rPr>
              <a:t>Volume 19, Number 11, 2009</a:t>
            </a:r>
          </a:p>
          <a:p>
            <a:pPr algn="ctr"/>
            <a:r>
              <a:rPr lang="en-US" sz="1000" dirty="0" smtClean="0">
                <a:solidFill>
                  <a:srgbClr val="898989"/>
                </a:solidFill>
              </a:rPr>
              <a:t>© </a:t>
            </a:r>
            <a:r>
              <a:rPr lang="en-US" sz="1000" dirty="0">
                <a:solidFill>
                  <a:srgbClr val="898989"/>
                </a:solidFill>
              </a:rPr>
              <a:t>Mary Ann </a:t>
            </a:r>
            <a:r>
              <a:rPr lang="en-US" sz="1000" dirty="0" err="1">
                <a:solidFill>
                  <a:srgbClr val="898989"/>
                </a:solidFill>
              </a:rPr>
              <a:t>Liebert</a:t>
            </a:r>
            <a:r>
              <a:rPr lang="en-US" sz="1000" dirty="0">
                <a:solidFill>
                  <a:srgbClr val="898989"/>
                </a:solidFill>
              </a:rPr>
              <a:t>, Inc.</a:t>
            </a:r>
          </a:p>
          <a:p>
            <a:pPr algn="ctr"/>
            <a:r>
              <a:rPr lang="en-US" sz="1000" dirty="0">
                <a:solidFill>
                  <a:srgbClr val="898989"/>
                </a:solidFill>
              </a:rPr>
              <a:t>DOI: </a:t>
            </a:r>
            <a:r>
              <a:rPr lang="en-US" sz="1000" dirty="0" smtClean="0">
                <a:solidFill>
                  <a:srgbClr val="898989"/>
                </a:solidFill>
              </a:rPr>
              <a:t>10.1089/thy.2009.0110</a:t>
            </a:r>
            <a:endParaRPr lang="en-US" sz="1000" dirty="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US" sz="4300" dirty="0" smtClean="0">
                <a:solidFill>
                  <a:srgbClr val="FF0000"/>
                </a:solidFill>
              </a:rPr>
              <a:t>1-Worrisome </a:t>
            </a:r>
            <a:r>
              <a:rPr lang="en-US" sz="4300" dirty="0" err="1" smtClean="0">
                <a:solidFill>
                  <a:srgbClr val="FF0000"/>
                </a:solidFill>
              </a:rPr>
              <a:t>histologic</a:t>
            </a:r>
            <a:r>
              <a:rPr lang="en-US" sz="4300" dirty="0" smtClean="0">
                <a:solidFill>
                  <a:srgbClr val="FF0000"/>
                </a:solidFill>
              </a:rPr>
              <a:t> subtypes </a:t>
            </a:r>
            <a:r>
              <a:rPr lang="en-US" sz="4300" dirty="0" smtClean="0"/>
              <a:t>(tall cell, columnar, insular,  solid variants,  poorly differentiated thyroid cancer),</a:t>
            </a:r>
          </a:p>
          <a:p>
            <a:r>
              <a:rPr lang="en-US" sz="4300" dirty="0" smtClean="0"/>
              <a:t>2-Intrathyroidal vascular invasion</a:t>
            </a:r>
          </a:p>
          <a:p>
            <a:r>
              <a:rPr lang="en-US" sz="4300" dirty="0" smtClean="0"/>
              <a:t>3-Gross or microscopic multifocal disease</a:t>
            </a:r>
            <a:endParaRPr lang="fa-IR" sz="4300" dirty="0" smtClean="0"/>
          </a:p>
          <a:p>
            <a:r>
              <a:rPr lang="en-US" sz="4300" dirty="0" smtClean="0"/>
              <a:t> </a:t>
            </a:r>
            <a:r>
              <a:rPr lang="en-US" sz="4300" dirty="0">
                <a:solidFill>
                  <a:srgbClr val="FF0000"/>
                </a:solidFill>
              </a:rPr>
              <a:t>RAI ablation </a:t>
            </a:r>
            <a:r>
              <a:rPr lang="en-US" sz="4300" dirty="0">
                <a:solidFill>
                  <a:srgbClr val="0070C0"/>
                </a:solidFill>
              </a:rPr>
              <a:t>is not recommended </a:t>
            </a:r>
            <a:r>
              <a:rPr lang="en-US" sz="4300" dirty="0">
                <a:solidFill>
                  <a:srgbClr val="FF0000"/>
                </a:solidFill>
              </a:rPr>
              <a:t>for </a:t>
            </a:r>
            <a:r>
              <a:rPr lang="en-US" sz="4300" dirty="0" smtClean="0">
                <a:solidFill>
                  <a:srgbClr val="FF0000"/>
                </a:solidFill>
              </a:rPr>
              <a:t>all patients </a:t>
            </a:r>
            <a:r>
              <a:rPr lang="en-US" sz="4300" dirty="0">
                <a:solidFill>
                  <a:srgbClr val="FF0000"/>
                </a:solidFill>
              </a:rPr>
              <a:t>with these higher risk </a:t>
            </a:r>
            <a:r>
              <a:rPr lang="en-US" sz="4300" dirty="0" err="1">
                <a:solidFill>
                  <a:srgbClr val="FF0000"/>
                </a:solidFill>
              </a:rPr>
              <a:t>histologic</a:t>
            </a:r>
            <a:r>
              <a:rPr lang="en-US" sz="4300" dirty="0">
                <a:solidFill>
                  <a:srgbClr val="FF0000"/>
                </a:solidFill>
              </a:rPr>
              <a:t> </a:t>
            </a:r>
            <a:r>
              <a:rPr lang="en-US" sz="4300" dirty="0" smtClean="0">
                <a:solidFill>
                  <a:srgbClr val="FF0000"/>
                </a:solidFill>
              </a:rPr>
              <a:t>features.</a:t>
            </a:r>
          </a:p>
          <a:p>
            <a:endParaRPr lang="fa-IR" sz="4300" dirty="0" smtClean="0">
              <a:solidFill>
                <a:srgbClr val="FF0000"/>
              </a:solidFill>
            </a:endParaRPr>
          </a:p>
          <a:p>
            <a:r>
              <a:rPr lang="en-US" sz="4300" dirty="0" smtClean="0"/>
              <a:t>The presence of </a:t>
            </a:r>
            <a:r>
              <a:rPr lang="en-US" sz="4300" dirty="0"/>
              <a:t>these features </a:t>
            </a:r>
            <a:r>
              <a:rPr lang="en-US" sz="4300" dirty="0">
                <a:solidFill>
                  <a:srgbClr val="0070C0"/>
                </a:solidFill>
              </a:rPr>
              <a:t>in combination </a:t>
            </a:r>
            <a:r>
              <a:rPr lang="en-US" sz="4300" dirty="0"/>
              <a:t>with size of the </a:t>
            </a:r>
            <a:r>
              <a:rPr lang="en-US" sz="4300" dirty="0" smtClean="0"/>
              <a:t>tumor, lymph </a:t>
            </a:r>
            <a:r>
              <a:rPr lang="en-US" sz="4300" dirty="0"/>
              <a:t>node status, and patient age </a:t>
            </a:r>
            <a:r>
              <a:rPr lang="en-US" sz="4300" dirty="0">
                <a:solidFill>
                  <a:srgbClr val="FF0000"/>
                </a:solidFill>
              </a:rPr>
              <a:t>may increase the risk </a:t>
            </a:r>
            <a:r>
              <a:rPr lang="en-US" sz="4300" dirty="0" smtClean="0"/>
              <a:t>of recurrence </a:t>
            </a:r>
            <a:r>
              <a:rPr lang="en-US" sz="4300" dirty="0"/>
              <a:t>or metastatic spread </a:t>
            </a:r>
            <a:r>
              <a:rPr lang="en-US" sz="4300" dirty="0" smtClean="0"/>
              <a:t>.</a:t>
            </a:r>
          </a:p>
          <a:p>
            <a:endParaRPr lang="en-US" sz="4300" dirty="0" smtClean="0"/>
          </a:p>
          <a:p>
            <a:r>
              <a:rPr lang="en-US" sz="4300" dirty="0" smtClean="0"/>
              <a:t>    </a:t>
            </a:r>
            <a:r>
              <a:rPr lang="en-US" sz="7000" dirty="0" smtClean="0"/>
              <a:t>RAI </a:t>
            </a:r>
            <a:r>
              <a:rPr lang="en-US" sz="7000" dirty="0"/>
              <a:t>ablation in selected patients. </a:t>
            </a:r>
            <a:endParaRPr lang="en-US" sz="4300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124200" y="6150114"/>
            <a:ext cx="2819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rgbClr val="898989"/>
                </a:solidFill>
              </a:rPr>
              <a:t>THYROID</a:t>
            </a:r>
          </a:p>
          <a:p>
            <a:pPr algn="ctr"/>
            <a:r>
              <a:rPr lang="en-US" sz="1000" dirty="0">
                <a:solidFill>
                  <a:srgbClr val="898989"/>
                </a:solidFill>
              </a:rPr>
              <a:t>Volume 19, Number 11, 2009</a:t>
            </a:r>
          </a:p>
          <a:p>
            <a:pPr algn="ctr"/>
            <a:r>
              <a:rPr lang="en-US" sz="1000" dirty="0" smtClean="0">
                <a:solidFill>
                  <a:srgbClr val="898989"/>
                </a:solidFill>
              </a:rPr>
              <a:t>© </a:t>
            </a:r>
            <a:r>
              <a:rPr lang="en-US" sz="1000" dirty="0">
                <a:solidFill>
                  <a:srgbClr val="898989"/>
                </a:solidFill>
              </a:rPr>
              <a:t>Mary Ann </a:t>
            </a:r>
            <a:r>
              <a:rPr lang="en-US" sz="1000" dirty="0" err="1">
                <a:solidFill>
                  <a:srgbClr val="898989"/>
                </a:solidFill>
              </a:rPr>
              <a:t>Liebert</a:t>
            </a:r>
            <a:r>
              <a:rPr lang="en-US" sz="1000" dirty="0">
                <a:solidFill>
                  <a:srgbClr val="898989"/>
                </a:solidFill>
              </a:rPr>
              <a:t>, Inc.</a:t>
            </a:r>
          </a:p>
          <a:p>
            <a:pPr algn="ctr"/>
            <a:r>
              <a:rPr lang="en-US" sz="1000" dirty="0">
                <a:solidFill>
                  <a:srgbClr val="898989"/>
                </a:solidFill>
              </a:rPr>
              <a:t>DOI: </a:t>
            </a:r>
            <a:r>
              <a:rPr lang="en-US" sz="1000" dirty="0" smtClean="0">
                <a:solidFill>
                  <a:srgbClr val="898989"/>
                </a:solidFill>
              </a:rPr>
              <a:t>10.1089/thy.2009.0110</a:t>
            </a:r>
            <a:endParaRPr lang="en-US" sz="1000" dirty="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3340</TotalTime>
  <Words>7028</Words>
  <Application>Microsoft Macintosh PowerPoint</Application>
  <PresentationFormat>On-screen Show (4:3)</PresentationFormat>
  <Paragraphs>725</Paragraphs>
  <Slides>110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110</vt:i4>
      </vt:variant>
    </vt:vector>
  </HeadingPairs>
  <TitlesOfParts>
    <vt:vector size="111" baseType="lpstr">
      <vt:lpstr>Flow</vt:lpstr>
      <vt:lpstr>  </vt:lpstr>
      <vt:lpstr>PowerPoint Presentation</vt:lpstr>
      <vt:lpstr>  Agenda </vt:lpstr>
      <vt:lpstr>Introduction</vt:lpstr>
      <vt:lpstr>Introduction</vt:lpstr>
      <vt:lpstr>Introduction</vt:lpstr>
      <vt:lpstr>PowerPoint Presentation</vt:lpstr>
      <vt:lpstr>Introduction</vt:lpstr>
      <vt:lpstr>Introduction</vt:lpstr>
      <vt:lpstr> Introduction</vt:lpstr>
      <vt:lpstr>Introduction</vt:lpstr>
      <vt:lpstr>Introduction</vt:lpstr>
      <vt:lpstr>Introduction</vt:lpstr>
      <vt:lpstr>  Agenda </vt:lpstr>
      <vt:lpstr>PowerPoint Presentation</vt:lpstr>
      <vt:lpstr>PowerPoint Presentation</vt:lpstr>
      <vt:lpstr>Inclusion criteria</vt:lpstr>
      <vt:lpstr>What are the rationales for radioiodine remnant ablation?</vt:lpstr>
      <vt:lpstr> Goal 1. To facilitate a patient’s staging by revealing possible metastatic disease on the post-treatment scan and                                                          detect early disease persistence</vt:lpstr>
      <vt:lpstr>PowerPoint Presentation</vt:lpstr>
      <vt:lpstr>PowerPoint Presentation</vt:lpstr>
      <vt:lpstr>PowerPoint Presentation</vt:lpstr>
      <vt:lpstr> Goal 2. To destroy thyroid remnants in order to facilitate F/U by enabling stimulated Tg testing</vt:lpstr>
      <vt:lpstr>Goal 2.1. Which diagnostic tools can be used in non RRA ablated patients?</vt:lpstr>
      <vt:lpstr>PowerPoint Presentation</vt:lpstr>
      <vt:lpstr>PowerPoint Presentation</vt:lpstr>
      <vt:lpstr>PowerPoint Presentation</vt:lpstr>
      <vt:lpstr>Goal 3.Radioiodine benefit for treating microscopic persistent disease :radioiodine adjuvant therapy (RAT)D3.1 RAT benefit in LR patients </vt:lpstr>
      <vt:lpstr> LR microcarcinomas</vt:lpstr>
      <vt:lpstr>PowerPoint Presentation</vt:lpstr>
      <vt:lpstr>LR macrocarcinomas</vt:lpstr>
      <vt:lpstr> RAT Benefit in IR Patients and Patients with other possible “risk modifiers”</vt:lpstr>
      <vt:lpstr>PowerPoint Presentation</vt:lpstr>
      <vt:lpstr> IR microcarcinoma</vt:lpstr>
      <vt:lpstr> Specific Risk Modifiers that are used to support RAT in IR microcarcinoma patients</vt:lpstr>
      <vt:lpstr> IR macrocarcinomas</vt:lpstr>
      <vt:lpstr> Specific Risk Modifiers that are used to support RAT in IR macrocarcinoma patients: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Side Effects of Radioiodine</vt:lpstr>
      <vt:lpstr>PowerPoint Presentation</vt:lpstr>
      <vt:lpstr> Effects of RRA on Quality of Life</vt:lpstr>
      <vt:lpstr>PowerPoint Presentation</vt:lpstr>
      <vt:lpstr>Factors that currently influence RRA usage</vt:lpstr>
      <vt:lpstr>PowerPoint Presentation</vt:lpstr>
      <vt:lpstr>Patients recommendations for physician counseling about RRA(a qualitative study)</vt:lpstr>
      <vt:lpstr>Key messages</vt:lpstr>
      <vt:lpstr>Key messages</vt:lpstr>
      <vt:lpstr>Key messages</vt:lpstr>
      <vt:lpstr>Key messages</vt:lpstr>
      <vt:lpstr>Key messages</vt:lpstr>
      <vt:lpstr>Key messages: Ongoing studies</vt:lpstr>
      <vt:lpstr>  Agenda </vt:lpstr>
      <vt:lpstr>PowerPoint Presentation</vt:lpstr>
      <vt:lpstr>PowerPoint Presentation</vt:lpstr>
      <vt:lpstr>PowerPoint Presentation</vt:lpstr>
      <vt:lpstr>PowerPoint Presentation</vt:lpstr>
      <vt:lpstr>Study variables</vt:lpstr>
      <vt:lpstr>Results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65 years or older patients</vt:lpstr>
      <vt:lpstr>PowerPoint Presentation</vt:lpstr>
      <vt:lpstr> Multivariate adjustment for patient demographic and clinical factors</vt:lpstr>
      <vt:lpstr>PowerPoint Presentation</vt:lpstr>
      <vt:lpstr> </vt:lpstr>
      <vt:lpstr>PowerPoint Presentation</vt:lpstr>
      <vt:lpstr>Key Messages</vt:lpstr>
      <vt:lpstr>Key Messages</vt:lpstr>
      <vt:lpstr>Key messages</vt:lpstr>
      <vt:lpstr>  Agenda </vt:lpstr>
      <vt:lpstr>PowerPoint Presentation</vt:lpstr>
      <vt:lpstr>PowerPoint Presentation</vt:lpstr>
      <vt:lpstr>PowerPoint Presentation</vt:lpstr>
      <vt:lpstr>What’s the role of pretreatment WBS?</vt:lpstr>
      <vt:lpstr>PowerPoint Presentation</vt:lpstr>
      <vt:lpstr>PowerPoint Presentation</vt:lpstr>
      <vt:lpstr>rTSH-rhTSH</vt:lpstr>
      <vt:lpstr>Low-Iodine Diet </vt:lpstr>
      <vt:lpstr>Minimization of side effects</vt:lpstr>
      <vt:lpstr>PowerPoint Presentation</vt:lpstr>
      <vt:lpstr>PowerPoint Presentation</vt:lpstr>
      <vt:lpstr>PowerPoint Presentation</vt:lpstr>
      <vt:lpstr>How to select the dose? </vt:lpstr>
      <vt:lpstr>PowerPoint Presentation</vt:lpstr>
      <vt:lpstr>PowerPoint Presentation</vt:lpstr>
      <vt:lpstr>Key message</vt:lpstr>
      <vt:lpstr>Key messages</vt:lpstr>
      <vt:lpstr>  Agenda </vt:lpstr>
      <vt:lpstr>rv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What activity of I should be used?</vt:lpstr>
      <vt:lpstr>PowerPoint Presentation</vt:lpstr>
      <vt:lpstr>  Agenda </vt:lpstr>
      <vt:lpstr>Conclusions</vt:lpstr>
      <vt:lpstr>Conclusions</vt:lpstr>
      <vt:lpstr>Conclusions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user1</dc:creator>
  <cp:lastModifiedBy>Reza Dabiri</cp:lastModifiedBy>
  <cp:revision>316</cp:revision>
  <dcterms:created xsi:type="dcterms:W3CDTF">2015-05-17T03:55:09Z</dcterms:created>
  <dcterms:modified xsi:type="dcterms:W3CDTF">2015-05-24T21:43:17Z</dcterms:modified>
</cp:coreProperties>
</file>