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301" r:id="rId6"/>
    <p:sldId id="259" r:id="rId7"/>
    <p:sldId id="260" r:id="rId8"/>
    <p:sldId id="274" r:id="rId9"/>
    <p:sldId id="273" r:id="rId10"/>
    <p:sldId id="261" r:id="rId11"/>
    <p:sldId id="278" r:id="rId12"/>
    <p:sldId id="277" r:id="rId13"/>
    <p:sldId id="276" r:id="rId14"/>
    <p:sldId id="275" r:id="rId15"/>
    <p:sldId id="262" r:id="rId16"/>
    <p:sldId id="282" r:id="rId17"/>
    <p:sldId id="281" r:id="rId18"/>
    <p:sldId id="280" r:id="rId19"/>
    <p:sldId id="279" r:id="rId20"/>
    <p:sldId id="283" r:id="rId21"/>
    <p:sldId id="263" r:id="rId22"/>
    <p:sldId id="288" r:id="rId23"/>
    <p:sldId id="287" r:id="rId24"/>
    <p:sldId id="286" r:id="rId25"/>
    <p:sldId id="285" r:id="rId26"/>
    <p:sldId id="284" r:id="rId27"/>
    <p:sldId id="291" r:id="rId28"/>
    <p:sldId id="290" r:id="rId29"/>
    <p:sldId id="289" r:id="rId30"/>
    <p:sldId id="292" r:id="rId31"/>
    <p:sldId id="264" r:id="rId32"/>
    <p:sldId id="295" r:id="rId33"/>
    <p:sldId id="294" r:id="rId34"/>
    <p:sldId id="293" r:id="rId35"/>
    <p:sldId id="265" r:id="rId36"/>
    <p:sldId id="298" r:id="rId37"/>
    <p:sldId id="297" r:id="rId38"/>
    <p:sldId id="296" r:id="rId39"/>
    <p:sldId id="266" r:id="rId40"/>
    <p:sldId id="299" r:id="rId41"/>
    <p:sldId id="302" r:id="rId42"/>
    <p:sldId id="300" r:id="rId43"/>
    <p:sldId id="267" r:id="rId44"/>
    <p:sldId id="307" r:id="rId45"/>
    <p:sldId id="306" r:id="rId46"/>
    <p:sldId id="305" r:id="rId47"/>
    <p:sldId id="304" r:id="rId48"/>
    <p:sldId id="268" r:id="rId49"/>
    <p:sldId id="316" r:id="rId50"/>
    <p:sldId id="315" r:id="rId51"/>
    <p:sldId id="314" r:id="rId52"/>
    <p:sldId id="313" r:id="rId53"/>
    <p:sldId id="312" r:id="rId54"/>
    <p:sldId id="311" r:id="rId55"/>
    <p:sldId id="310" r:id="rId56"/>
    <p:sldId id="309" r:id="rId57"/>
    <p:sldId id="308" r:id="rId58"/>
    <p:sldId id="317" r:id="rId59"/>
    <p:sldId id="318" r:id="rId60"/>
    <p:sldId id="269" r:id="rId61"/>
    <p:sldId id="322" r:id="rId62"/>
    <p:sldId id="321" r:id="rId63"/>
    <p:sldId id="320" r:id="rId64"/>
    <p:sldId id="325" r:id="rId65"/>
    <p:sldId id="324" r:id="rId66"/>
    <p:sldId id="323" r:id="rId67"/>
    <p:sldId id="319" r:id="rId68"/>
    <p:sldId id="326" r:id="rId69"/>
    <p:sldId id="270" r:id="rId70"/>
    <p:sldId id="331" r:id="rId71"/>
    <p:sldId id="330" r:id="rId72"/>
    <p:sldId id="327" r:id="rId73"/>
    <p:sldId id="271" r:id="rId74"/>
    <p:sldId id="335" r:id="rId75"/>
    <p:sldId id="334" r:id="rId76"/>
    <p:sldId id="333" r:id="rId77"/>
    <p:sldId id="332" r:id="rId78"/>
    <p:sldId id="336" r:id="rId79"/>
    <p:sldId id="30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Psychosomatic Medicine: Obesity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rtl="1"/>
            <a:r>
              <a:rPr lang="fa-IR" sz="2400" dirty="0" smtClean="0">
                <a:cs typeface="B Nazanin" pitchFamily="2" charset="-78"/>
              </a:rPr>
              <a:t>دکتر سید شهاب بنی هاشم</a:t>
            </a:r>
          </a:p>
          <a:p>
            <a:pPr rtl="1"/>
            <a:r>
              <a:rPr lang="fa-IR" sz="2400" dirty="0" smtClean="0">
                <a:cs typeface="B Nazanin" pitchFamily="2" charset="-78"/>
              </a:rPr>
              <a:t>متخصص روانپزشکی فلوشیپ سایکوسوماتیک</a:t>
            </a:r>
          </a:p>
          <a:p>
            <a:pPr rtl="1"/>
            <a:r>
              <a:rPr lang="fa-IR" sz="2400" dirty="0" smtClean="0">
                <a:cs typeface="B Nazanin" pitchFamily="2" charset="-78"/>
              </a:rPr>
              <a:t>استادیار دانشگاه علوم پزشکی شهید بهشتی</a:t>
            </a:r>
          </a:p>
          <a:p>
            <a:pPr rtl="1"/>
            <a:r>
              <a:rPr lang="fa-IR" sz="2400" dirty="0" smtClean="0">
                <a:cs typeface="B Nazanin" pitchFamily="2" charset="-78"/>
              </a:rPr>
              <a:t>بیمارستان طالقانی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may lead to depression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may lead to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affecting health and</a:t>
            </a:r>
            <a:r>
              <a:rPr lang="fa-IR" dirty="0" smtClean="0"/>
              <a:t> </a:t>
            </a:r>
            <a:r>
              <a:rPr lang="en-US" dirty="0" smtClean="0"/>
              <a:t>body </a:t>
            </a:r>
            <a:r>
              <a:rPr lang="en-US" dirty="0" smtClean="0"/>
              <a:t>image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may lead to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affecting health and</a:t>
            </a:r>
            <a:r>
              <a:rPr lang="fa-IR" dirty="0" smtClean="0"/>
              <a:t> </a:t>
            </a:r>
            <a:r>
              <a:rPr lang="en-US" dirty="0" smtClean="0"/>
              <a:t>body image</a:t>
            </a:r>
            <a:endParaRPr lang="fa-IR" dirty="0" smtClean="0"/>
          </a:p>
          <a:p>
            <a:r>
              <a:rPr lang="en-US" dirty="0" smtClean="0"/>
              <a:t>increasing functional </a:t>
            </a:r>
            <a:r>
              <a:rPr lang="en-US" dirty="0" smtClean="0"/>
              <a:t>impairment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may lead to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affecting health and</a:t>
            </a:r>
            <a:r>
              <a:rPr lang="fa-IR" dirty="0" smtClean="0"/>
              <a:t> </a:t>
            </a:r>
            <a:r>
              <a:rPr lang="en-US" dirty="0" smtClean="0"/>
              <a:t>body image</a:t>
            </a:r>
            <a:endParaRPr lang="fa-IR" dirty="0" smtClean="0"/>
          </a:p>
          <a:p>
            <a:r>
              <a:rPr lang="en-US" dirty="0" smtClean="0"/>
              <a:t>increasing functional impairment</a:t>
            </a:r>
            <a:endParaRPr lang="fa-IR" dirty="0" smtClean="0"/>
          </a:p>
          <a:p>
            <a:r>
              <a:rPr lang="en-US" dirty="0" smtClean="0"/>
              <a:t>decreasing quality of life</a:t>
            </a:r>
            <a:r>
              <a:rPr lang="fa-IR" dirty="0" smtClean="0"/>
              <a:t> </a:t>
            </a:r>
            <a:r>
              <a:rPr lang="en-US" dirty="0" smtClean="0"/>
              <a:t>and physical </a:t>
            </a:r>
            <a:r>
              <a:rPr lang="en-US" dirty="0" smtClean="0"/>
              <a:t>activity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may lead to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affecting health and</a:t>
            </a:r>
            <a:r>
              <a:rPr lang="fa-IR" dirty="0" smtClean="0"/>
              <a:t> </a:t>
            </a:r>
            <a:r>
              <a:rPr lang="en-US" dirty="0" smtClean="0"/>
              <a:t>body image</a:t>
            </a:r>
            <a:endParaRPr lang="fa-IR" dirty="0" smtClean="0"/>
          </a:p>
          <a:p>
            <a:r>
              <a:rPr lang="en-US" dirty="0" smtClean="0"/>
              <a:t>increasing functional impairment</a:t>
            </a:r>
            <a:endParaRPr lang="fa-IR" dirty="0" smtClean="0"/>
          </a:p>
          <a:p>
            <a:r>
              <a:rPr lang="en-US" dirty="0" smtClean="0"/>
              <a:t>decreasing quality of life</a:t>
            </a:r>
            <a:r>
              <a:rPr lang="fa-IR" dirty="0" smtClean="0"/>
              <a:t> </a:t>
            </a:r>
            <a:r>
              <a:rPr lang="en-US" dirty="0" smtClean="0"/>
              <a:t>and physical activity</a:t>
            </a:r>
            <a:endParaRPr lang="fa-IR" dirty="0" smtClean="0"/>
          </a:p>
          <a:p>
            <a:r>
              <a:rPr lang="en-US" dirty="0" smtClean="0"/>
              <a:t>adding to stigma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may lead to obesity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may lead to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stress </a:t>
            </a:r>
            <a:r>
              <a:rPr lang="en-US" dirty="0" smtClean="0"/>
              <a:t>reaction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may lead to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stress reaction</a:t>
            </a:r>
            <a:endParaRPr lang="fa-IR" dirty="0" smtClean="0"/>
          </a:p>
          <a:p>
            <a:r>
              <a:rPr lang="en-US" dirty="0" smtClean="0"/>
              <a:t>impairing </a:t>
            </a:r>
            <a:r>
              <a:rPr lang="en-US" dirty="0" smtClean="0"/>
              <a:t>immunity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may lead to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stress reaction</a:t>
            </a:r>
            <a:endParaRPr lang="fa-IR" dirty="0" smtClean="0"/>
          </a:p>
          <a:p>
            <a:r>
              <a:rPr lang="en-US" dirty="0" smtClean="0"/>
              <a:t>impairing immunity</a:t>
            </a:r>
          </a:p>
          <a:p>
            <a:r>
              <a:rPr lang="en-US" dirty="0" smtClean="0"/>
              <a:t>negative </a:t>
            </a:r>
            <a:r>
              <a:rPr lang="en-US" dirty="0" smtClean="0"/>
              <a:t>cognitions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may lead to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stress reaction</a:t>
            </a:r>
            <a:endParaRPr lang="fa-IR" dirty="0" smtClean="0"/>
          </a:p>
          <a:p>
            <a:r>
              <a:rPr lang="en-US" dirty="0" smtClean="0"/>
              <a:t>impairing immunity</a:t>
            </a:r>
          </a:p>
          <a:p>
            <a:r>
              <a:rPr lang="en-US" dirty="0" smtClean="0"/>
              <a:t>negative cognitions</a:t>
            </a:r>
            <a:endParaRPr lang="fa-IR" dirty="0" smtClean="0"/>
          </a:p>
          <a:p>
            <a:r>
              <a:rPr lang="en-US" dirty="0" smtClean="0"/>
              <a:t>eating </a:t>
            </a:r>
            <a:r>
              <a:rPr lang="en-US" dirty="0" smtClean="0"/>
              <a:t>behaviors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0931"/>
            <a:ext cx="8906415" cy="615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may lead to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stress reaction</a:t>
            </a:r>
            <a:endParaRPr lang="fa-IR" dirty="0" smtClean="0"/>
          </a:p>
          <a:p>
            <a:r>
              <a:rPr lang="en-US" dirty="0" smtClean="0"/>
              <a:t>impairing immunity</a:t>
            </a:r>
          </a:p>
          <a:p>
            <a:r>
              <a:rPr lang="en-US" dirty="0" smtClean="0"/>
              <a:t>negative cognitions</a:t>
            </a:r>
            <a:endParaRPr lang="fa-IR" dirty="0" smtClean="0"/>
          </a:p>
          <a:p>
            <a:r>
              <a:rPr lang="en-US" dirty="0" smtClean="0"/>
              <a:t>eating behaviors</a:t>
            </a:r>
            <a:endParaRPr lang="fa-IR" dirty="0" smtClean="0"/>
          </a:p>
          <a:p>
            <a:r>
              <a:rPr lang="en-US" dirty="0" smtClean="0"/>
              <a:t>poor adherence to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</a:t>
            </a:r>
            <a:r>
              <a:rPr lang="en-US" dirty="0" smtClean="0"/>
              <a:t>population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population</a:t>
            </a:r>
            <a:endParaRPr lang="fa-IR" dirty="0" smtClean="0"/>
          </a:p>
          <a:p>
            <a:r>
              <a:rPr lang="en-US" dirty="0" smtClean="0"/>
              <a:t>specific phobia, social phobia</a:t>
            </a:r>
            <a:r>
              <a:rPr lang="fa-IR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PTSD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population</a:t>
            </a:r>
            <a:endParaRPr lang="fa-IR" dirty="0" smtClean="0"/>
          </a:p>
          <a:p>
            <a:r>
              <a:rPr lang="en-US" dirty="0" smtClean="0"/>
              <a:t>specific phobia, social phobia</a:t>
            </a:r>
            <a:r>
              <a:rPr lang="fa-IR" dirty="0" smtClean="0"/>
              <a:t> </a:t>
            </a:r>
            <a:r>
              <a:rPr lang="en-US" dirty="0" smtClean="0"/>
              <a:t>and PTSD</a:t>
            </a:r>
            <a:endParaRPr lang="fa-IR" dirty="0" smtClean="0"/>
          </a:p>
          <a:p>
            <a:r>
              <a:rPr lang="en-US" dirty="0" smtClean="0"/>
              <a:t>HPA axis </a:t>
            </a:r>
            <a:r>
              <a:rPr lang="en-US" dirty="0" smtClean="0"/>
              <a:t>dysfunction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population</a:t>
            </a:r>
            <a:endParaRPr lang="fa-IR" dirty="0" smtClean="0"/>
          </a:p>
          <a:p>
            <a:r>
              <a:rPr lang="en-US" dirty="0" smtClean="0"/>
              <a:t>specific phobia, social phobia</a:t>
            </a:r>
            <a:r>
              <a:rPr lang="fa-IR" dirty="0" smtClean="0"/>
              <a:t> </a:t>
            </a:r>
            <a:r>
              <a:rPr lang="en-US" dirty="0" smtClean="0"/>
              <a:t>and PTSD</a:t>
            </a:r>
            <a:endParaRPr lang="fa-IR" dirty="0" smtClean="0"/>
          </a:p>
          <a:p>
            <a:r>
              <a:rPr lang="en-US" dirty="0" smtClean="0"/>
              <a:t>HPA axis dysfunction</a:t>
            </a:r>
            <a:endParaRPr lang="fa-IR" dirty="0" smtClean="0"/>
          </a:p>
          <a:p>
            <a:r>
              <a:rPr lang="en-US" dirty="0" smtClean="0"/>
              <a:t>cravings for high sugar and high </a:t>
            </a:r>
            <a:r>
              <a:rPr lang="en-US" dirty="0" smtClean="0"/>
              <a:t>fat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population</a:t>
            </a:r>
            <a:endParaRPr lang="fa-IR" dirty="0" smtClean="0"/>
          </a:p>
          <a:p>
            <a:r>
              <a:rPr lang="en-US" dirty="0" smtClean="0"/>
              <a:t>specific phobia, social phobia</a:t>
            </a:r>
            <a:r>
              <a:rPr lang="fa-IR" dirty="0" smtClean="0"/>
              <a:t> </a:t>
            </a:r>
            <a:r>
              <a:rPr lang="en-US" dirty="0" smtClean="0"/>
              <a:t>and PTSD</a:t>
            </a:r>
            <a:endParaRPr lang="fa-IR" dirty="0" smtClean="0"/>
          </a:p>
          <a:p>
            <a:r>
              <a:rPr lang="en-US" dirty="0" smtClean="0"/>
              <a:t>HPA axis dysfunction</a:t>
            </a:r>
            <a:endParaRPr lang="fa-IR" dirty="0" smtClean="0"/>
          </a:p>
          <a:p>
            <a:r>
              <a:rPr lang="en-US" dirty="0" smtClean="0"/>
              <a:t>cravings for high sugar and high fat</a:t>
            </a:r>
            <a:endParaRPr lang="fa-IR" dirty="0" smtClean="0"/>
          </a:p>
          <a:p>
            <a:r>
              <a:rPr lang="en-US" dirty="0" smtClean="0"/>
              <a:t>Trauma</a:t>
            </a:r>
            <a:r>
              <a:rPr lang="fa-IR" dirty="0" smtClean="0"/>
              <a:t>	</a:t>
            </a:r>
            <a:r>
              <a:rPr lang="en-US" dirty="0" smtClean="0"/>
              <a:t> 	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population</a:t>
            </a:r>
            <a:endParaRPr lang="fa-IR" dirty="0" smtClean="0"/>
          </a:p>
          <a:p>
            <a:r>
              <a:rPr lang="en-US" dirty="0" smtClean="0"/>
              <a:t>specific phobia, social phobia</a:t>
            </a:r>
            <a:r>
              <a:rPr lang="fa-IR" dirty="0" smtClean="0"/>
              <a:t> </a:t>
            </a:r>
            <a:r>
              <a:rPr lang="en-US" dirty="0" smtClean="0"/>
              <a:t>and PTSD</a:t>
            </a:r>
            <a:endParaRPr lang="fa-IR" dirty="0" smtClean="0"/>
          </a:p>
          <a:p>
            <a:r>
              <a:rPr lang="en-US" dirty="0" smtClean="0"/>
              <a:t>HPA axis dysfunction</a:t>
            </a:r>
            <a:endParaRPr lang="fa-IR" dirty="0" smtClean="0"/>
          </a:p>
          <a:p>
            <a:r>
              <a:rPr lang="en-US" dirty="0" smtClean="0"/>
              <a:t>cravings for high sugar and high fat</a:t>
            </a:r>
            <a:endParaRPr lang="fa-IR" dirty="0" smtClean="0"/>
          </a:p>
          <a:p>
            <a:r>
              <a:rPr lang="en-US" dirty="0" smtClean="0"/>
              <a:t>Trauma</a:t>
            </a:r>
            <a:r>
              <a:rPr lang="fa-IR" dirty="0" smtClean="0"/>
              <a:t>	</a:t>
            </a:r>
            <a:r>
              <a:rPr lang="en-US" dirty="0" smtClean="0"/>
              <a:t> 	 	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09800" y="4038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population</a:t>
            </a:r>
            <a:endParaRPr lang="fa-IR" dirty="0" smtClean="0"/>
          </a:p>
          <a:p>
            <a:r>
              <a:rPr lang="en-US" dirty="0" smtClean="0"/>
              <a:t>specific phobia, social phobia</a:t>
            </a:r>
            <a:r>
              <a:rPr lang="fa-IR" dirty="0" smtClean="0"/>
              <a:t> </a:t>
            </a:r>
            <a:r>
              <a:rPr lang="en-US" dirty="0" smtClean="0"/>
              <a:t>and PTSD</a:t>
            </a:r>
            <a:endParaRPr lang="fa-IR" dirty="0" smtClean="0"/>
          </a:p>
          <a:p>
            <a:r>
              <a:rPr lang="en-US" dirty="0" smtClean="0"/>
              <a:t>HPA axis dysfunction</a:t>
            </a:r>
            <a:endParaRPr lang="fa-IR" dirty="0" smtClean="0"/>
          </a:p>
          <a:p>
            <a:r>
              <a:rPr lang="en-US" dirty="0" smtClean="0"/>
              <a:t>cravings for high sugar and high fat</a:t>
            </a:r>
            <a:endParaRPr lang="fa-IR" dirty="0" smtClean="0"/>
          </a:p>
          <a:p>
            <a:r>
              <a:rPr lang="en-US" dirty="0" smtClean="0"/>
              <a:t>Trauma</a:t>
            </a:r>
            <a:r>
              <a:rPr lang="fa-IR" dirty="0" smtClean="0"/>
              <a:t>	</a:t>
            </a:r>
            <a:r>
              <a:rPr lang="en-US" dirty="0" smtClean="0"/>
              <a:t> 	 Anxiety	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09800" y="4038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population</a:t>
            </a:r>
            <a:endParaRPr lang="fa-IR" dirty="0" smtClean="0"/>
          </a:p>
          <a:p>
            <a:r>
              <a:rPr lang="en-US" dirty="0" smtClean="0"/>
              <a:t>specific phobia, social phobia</a:t>
            </a:r>
            <a:r>
              <a:rPr lang="fa-IR" dirty="0" smtClean="0"/>
              <a:t> </a:t>
            </a:r>
            <a:r>
              <a:rPr lang="en-US" dirty="0" smtClean="0"/>
              <a:t>and PTSD</a:t>
            </a:r>
            <a:endParaRPr lang="fa-IR" dirty="0" smtClean="0"/>
          </a:p>
          <a:p>
            <a:r>
              <a:rPr lang="en-US" dirty="0" smtClean="0"/>
              <a:t>HPA axis dysfunction</a:t>
            </a:r>
            <a:endParaRPr lang="fa-IR" dirty="0" smtClean="0"/>
          </a:p>
          <a:p>
            <a:r>
              <a:rPr lang="en-US" dirty="0" smtClean="0"/>
              <a:t>cravings for high sugar and high fat</a:t>
            </a:r>
            <a:endParaRPr lang="fa-IR" dirty="0" smtClean="0"/>
          </a:p>
          <a:p>
            <a:r>
              <a:rPr lang="en-US" dirty="0" smtClean="0"/>
              <a:t>Trauma</a:t>
            </a:r>
            <a:r>
              <a:rPr lang="fa-IR" dirty="0" smtClean="0"/>
              <a:t>	</a:t>
            </a:r>
            <a:r>
              <a:rPr lang="en-US" dirty="0" smtClean="0"/>
              <a:t> 	 Anxiety	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09800" y="4038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800600" y="4038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6024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Affecting</a:t>
            </a:r>
            <a:r>
              <a:rPr lang="fa-IR" dirty="0" smtClean="0"/>
              <a:t> </a:t>
            </a:r>
            <a:r>
              <a:rPr lang="en-US" dirty="0" smtClean="0"/>
              <a:t>25 percent of the population</a:t>
            </a:r>
            <a:endParaRPr lang="fa-IR" dirty="0" smtClean="0"/>
          </a:p>
          <a:p>
            <a:r>
              <a:rPr lang="en-US" dirty="0" smtClean="0"/>
              <a:t>specific phobia, social phobia</a:t>
            </a:r>
            <a:r>
              <a:rPr lang="fa-IR" dirty="0" smtClean="0"/>
              <a:t> </a:t>
            </a:r>
            <a:r>
              <a:rPr lang="en-US" dirty="0" smtClean="0"/>
              <a:t>and PTSD</a:t>
            </a:r>
            <a:endParaRPr lang="fa-IR" dirty="0" smtClean="0"/>
          </a:p>
          <a:p>
            <a:r>
              <a:rPr lang="en-US" dirty="0" smtClean="0"/>
              <a:t>HPA axis dysfunction</a:t>
            </a:r>
            <a:endParaRPr lang="fa-IR" dirty="0" smtClean="0"/>
          </a:p>
          <a:p>
            <a:r>
              <a:rPr lang="en-US" dirty="0" smtClean="0"/>
              <a:t>cravings for high sugar and high fat</a:t>
            </a:r>
            <a:endParaRPr lang="fa-IR" dirty="0" smtClean="0"/>
          </a:p>
          <a:p>
            <a:r>
              <a:rPr lang="en-US" dirty="0" smtClean="0"/>
              <a:t>Trauma</a:t>
            </a:r>
            <a:r>
              <a:rPr lang="fa-IR" dirty="0" smtClean="0"/>
              <a:t>	</a:t>
            </a:r>
            <a:r>
              <a:rPr lang="en-US" dirty="0" smtClean="0"/>
              <a:t> 	 Anxiety	         Eating disorder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09800" y="4038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800600" y="4038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Severe Mental Illness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Severe Mental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</a:p>
          <a:p>
            <a:r>
              <a:rPr lang="en-US" dirty="0" smtClean="0"/>
              <a:t>bipolar </a:t>
            </a:r>
            <a:r>
              <a:rPr lang="en-US" dirty="0" smtClean="0"/>
              <a:t>disorder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Severe Mental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</a:p>
          <a:p>
            <a:r>
              <a:rPr lang="en-US" dirty="0" smtClean="0"/>
              <a:t>bipolar disorder</a:t>
            </a:r>
          </a:p>
          <a:p>
            <a:r>
              <a:rPr lang="en-US" dirty="0" smtClean="0"/>
              <a:t>60 </a:t>
            </a:r>
            <a:r>
              <a:rPr lang="en-US" dirty="0" smtClean="0"/>
              <a:t>percent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Severe Mental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</a:p>
          <a:p>
            <a:r>
              <a:rPr lang="en-US" dirty="0" smtClean="0"/>
              <a:t>bipolar disorder</a:t>
            </a:r>
          </a:p>
          <a:p>
            <a:r>
              <a:rPr lang="en-US" dirty="0" smtClean="0"/>
              <a:t>60 percent</a:t>
            </a:r>
          </a:p>
          <a:p>
            <a:r>
              <a:rPr lang="en-US" dirty="0" smtClean="0"/>
              <a:t>combination of </a:t>
            </a:r>
            <a:r>
              <a:rPr lang="en-US" dirty="0" err="1" smtClean="0"/>
              <a:t>atypicals</a:t>
            </a:r>
            <a:r>
              <a:rPr lang="en-US" dirty="0" smtClean="0"/>
              <a:t> and mood stabilizers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Psychiatric Medications and Weight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Psychiatric Medications and Weight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Olanzapine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Psychiatric Medications and Weight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Olanzapine</a:t>
            </a:r>
            <a:endParaRPr lang="en-US" dirty="0" smtClean="0"/>
          </a:p>
          <a:p>
            <a:r>
              <a:rPr lang="en-US" dirty="0" err="1" smtClean="0"/>
              <a:t>Mirtazapine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Psychiatric Medications and Weight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Olanzapine</a:t>
            </a:r>
            <a:endParaRPr lang="en-US" dirty="0" smtClean="0"/>
          </a:p>
          <a:p>
            <a:r>
              <a:rPr lang="en-US" dirty="0" err="1" smtClean="0"/>
              <a:t>Mirtazapine</a:t>
            </a:r>
            <a:endParaRPr lang="en-US" dirty="0" smtClean="0"/>
          </a:p>
          <a:p>
            <a:r>
              <a:rPr lang="en-US" dirty="0" err="1" smtClean="0"/>
              <a:t>divalporex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Substance Use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Insight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Substance 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substance use remission </a:t>
            </a:r>
            <a:r>
              <a:rPr lang="en-US" dirty="0" smtClean="0"/>
              <a:t>often results in weight 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\عکس d3400\توسکستان و گرگان بهار 97\DSC_0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Medications for weight loss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Indication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BMI&gt;30 or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BMI&gt;30 or</a:t>
            </a:r>
          </a:p>
          <a:p>
            <a:r>
              <a:rPr lang="en-US" dirty="0" smtClean="0"/>
              <a:t>BMI &gt;27 with serious </a:t>
            </a:r>
            <a:r>
              <a:rPr lang="en-US" dirty="0" err="1" smtClean="0"/>
              <a:t>comorbidities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BMI&gt;30 or</a:t>
            </a:r>
          </a:p>
          <a:p>
            <a:r>
              <a:rPr lang="en-US" dirty="0" smtClean="0"/>
              <a:t>BMI &gt;27 with serious </a:t>
            </a:r>
            <a:r>
              <a:rPr lang="en-US" dirty="0" err="1" smtClean="0"/>
              <a:t>comorbidities</a:t>
            </a:r>
            <a:endParaRPr lang="en-US" dirty="0" smtClean="0"/>
          </a:p>
          <a:p>
            <a:r>
              <a:rPr lang="en-US" dirty="0" smtClean="0"/>
              <a:t>Diet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BMI&gt;30 or</a:t>
            </a:r>
          </a:p>
          <a:p>
            <a:r>
              <a:rPr lang="en-US" dirty="0" smtClean="0"/>
              <a:t>BMI &gt;27 with serious </a:t>
            </a:r>
            <a:r>
              <a:rPr lang="en-US" dirty="0" err="1" smtClean="0"/>
              <a:t>comorbidities</a:t>
            </a:r>
            <a:endParaRPr lang="en-US" dirty="0" smtClean="0"/>
          </a:p>
          <a:p>
            <a:r>
              <a:rPr lang="en-US" dirty="0" smtClean="0"/>
              <a:t>Diet</a:t>
            </a:r>
          </a:p>
          <a:p>
            <a:r>
              <a:rPr lang="en-US" dirty="0" smtClean="0"/>
              <a:t>exercise plan are essential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\عکس d3400\تهران بهار 97\DSC_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r>
              <a:rPr lang="en-US" dirty="0" smtClean="0"/>
              <a:t>ephedrine with caffeine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r>
              <a:rPr lang="en-US" dirty="0" smtClean="0"/>
              <a:t>ephedrine with caffeine</a:t>
            </a:r>
          </a:p>
          <a:p>
            <a:pPr lvl="1"/>
            <a:r>
              <a:rPr lang="en-US" dirty="0" smtClean="0"/>
              <a:t>reports of death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r>
              <a:rPr lang="en-US" dirty="0" smtClean="0"/>
              <a:t>ephedrine with caffeine</a:t>
            </a:r>
          </a:p>
          <a:p>
            <a:pPr lvl="1"/>
            <a:r>
              <a:rPr lang="en-US" dirty="0" smtClean="0"/>
              <a:t>reports of death </a:t>
            </a:r>
          </a:p>
          <a:p>
            <a:r>
              <a:rPr lang="en-US" dirty="0" err="1" smtClean="0"/>
              <a:t>ecopipam</a:t>
            </a:r>
            <a:r>
              <a:rPr lang="en-US" dirty="0" smtClean="0"/>
              <a:t> and </a:t>
            </a:r>
            <a:r>
              <a:rPr lang="en-US" dirty="0" err="1" smtClean="0"/>
              <a:t>rimonabant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r>
              <a:rPr lang="en-US" dirty="0" smtClean="0"/>
              <a:t>ephedrine with caffeine</a:t>
            </a:r>
          </a:p>
          <a:p>
            <a:pPr lvl="1"/>
            <a:r>
              <a:rPr lang="en-US" dirty="0" smtClean="0"/>
              <a:t>reports of death </a:t>
            </a:r>
          </a:p>
          <a:p>
            <a:r>
              <a:rPr lang="en-US" dirty="0" err="1" smtClean="0"/>
              <a:t>ecopipam</a:t>
            </a:r>
            <a:r>
              <a:rPr lang="en-US" dirty="0" smtClean="0"/>
              <a:t> and </a:t>
            </a:r>
            <a:r>
              <a:rPr lang="en-US" dirty="0" err="1" smtClean="0"/>
              <a:t>rimonabant</a:t>
            </a:r>
            <a:endParaRPr lang="en-US" dirty="0" smtClean="0"/>
          </a:p>
          <a:p>
            <a:pPr lvl="1"/>
            <a:r>
              <a:rPr lang="en-US" dirty="0" smtClean="0"/>
              <a:t>mood changes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r>
              <a:rPr lang="en-US" dirty="0" smtClean="0"/>
              <a:t>ephedrine with caffeine</a:t>
            </a:r>
          </a:p>
          <a:p>
            <a:pPr lvl="1"/>
            <a:r>
              <a:rPr lang="en-US" dirty="0" smtClean="0"/>
              <a:t>reports of death </a:t>
            </a:r>
          </a:p>
          <a:p>
            <a:r>
              <a:rPr lang="en-US" dirty="0" err="1" smtClean="0"/>
              <a:t>ecopipam</a:t>
            </a:r>
            <a:r>
              <a:rPr lang="en-US" dirty="0" smtClean="0"/>
              <a:t> and </a:t>
            </a:r>
            <a:r>
              <a:rPr lang="en-US" dirty="0" err="1" smtClean="0"/>
              <a:t>rimonabant</a:t>
            </a:r>
            <a:endParaRPr lang="en-US" dirty="0" smtClean="0"/>
          </a:p>
          <a:p>
            <a:pPr lvl="1"/>
            <a:r>
              <a:rPr lang="en-US" dirty="0" smtClean="0"/>
              <a:t>mood changes</a:t>
            </a:r>
          </a:p>
          <a:p>
            <a:r>
              <a:rPr lang="en-US" dirty="0" err="1" smtClean="0"/>
              <a:t>Sibutramine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r>
              <a:rPr lang="en-US" dirty="0" smtClean="0"/>
              <a:t>ephedrine with caffeine</a:t>
            </a:r>
          </a:p>
          <a:p>
            <a:pPr lvl="1"/>
            <a:r>
              <a:rPr lang="en-US" dirty="0" smtClean="0"/>
              <a:t>reports of death </a:t>
            </a:r>
          </a:p>
          <a:p>
            <a:r>
              <a:rPr lang="en-US" dirty="0" err="1" smtClean="0"/>
              <a:t>ecopipam</a:t>
            </a:r>
            <a:r>
              <a:rPr lang="en-US" dirty="0" smtClean="0"/>
              <a:t> and </a:t>
            </a:r>
            <a:r>
              <a:rPr lang="en-US" dirty="0" err="1" smtClean="0"/>
              <a:t>rimonabant</a:t>
            </a:r>
            <a:endParaRPr lang="en-US" dirty="0" smtClean="0"/>
          </a:p>
          <a:p>
            <a:pPr lvl="1"/>
            <a:r>
              <a:rPr lang="en-US" dirty="0" smtClean="0"/>
              <a:t>mood changes</a:t>
            </a:r>
          </a:p>
          <a:p>
            <a:r>
              <a:rPr lang="en-US" dirty="0" err="1" smtClean="0"/>
              <a:t>Sibutramine</a:t>
            </a:r>
            <a:endParaRPr lang="en-US" dirty="0" smtClean="0"/>
          </a:p>
          <a:p>
            <a:pPr lvl="1"/>
            <a:r>
              <a:rPr lang="en-US" dirty="0" smtClean="0"/>
              <a:t>increased blood pressure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addiction and serious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Amphetamines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err="1" smtClean="0"/>
              <a:t>di-fenfluramine</a:t>
            </a:r>
            <a:r>
              <a:rPr lang="en-US" dirty="0" smtClean="0"/>
              <a:t> and </a:t>
            </a:r>
            <a:r>
              <a:rPr lang="en-US" dirty="0" err="1" smtClean="0"/>
              <a:t>phentermine</a:t>
            </a:r>
            <a:r>
              <a:rPr lang="en-US" dirty="0" smtClean="0"/>
              <a:t> (“Fen-</a:t>
            </a:r>
            <a:r>
              <a:rPr lang="en-US" dirty="0" err="1" smtClean="0"/>
              <a:t>Phen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r>
              <a:rPr lang="en-US" dirty="0" smtClean="0"/>
              <a:t>ephedrine with caffeine</a:t>
            </a:r>
          </a:p>
          <a:p>
            <a:pPr lvl="1"/>
            <a:r>
              <a:rPr lang="en-US" dirty="0" smtClean="0"/>
              <a:t>reports of death </a:t>
            </a:r>
          </a:p>
          <a:p>
            <a:r>
              <a:rPr lang="en-US" dirty="0" err="1" smtClean="0"/>
              <a:t>ecopipam</a:t>
            </a:r>
            <a:r>
              <a:rPr lang="en-US" dirty="0" smtClean="0"/>
              <a:t> and </a:t>
            </a:r>
            <a:r>
              <a:rPr lang="en-US" dirty="0" err="1" smtClean="0"/>
              <a:t>rimonabant</a:t>
            </a:r>
            <a:endParaRPr lang="en-US" dirty="0" smtClean="0"/>
          </a:p>
          <a:p>
            <a:pPr lvl="1"/>
            <a:r>
              <a:rPr lang="en-US" dirty="0" smtClean="0"/>
              <a:t>mood changes</a:t>
            </a:r>
          </a:p>
          <a:p>
            <a:r>
              <a:rPr lang="en-US" dirty="0" err="1" smtClean="0"/>
              <a:t>Sibutramine</a:t>
            </a:r>
            <a:endParaRPr lang="en-US" dirty="0" smtClean="0"/>
          </a:p>
          <a:p>
            <a:pPr lvl="1"/>
            <a:r>
              <a:rPr lang="en-US" dirty="0" smtClean="0"/>
              <a:t>increased blood pressure</a:t>
            </a:r>
          </a:p>
          <a:p>
            <a:pPr lvl="1"/>
            <a:r>
              <a:rPr lang="en-US" dirty="0" smtClean="0"/>
              <a:t>adverse cardiovascular events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/>
          <a:lstStyle/>
          <a:p>
            <a:r>
              <a:rPr lang="en-US" dirty="0" smtClean="0"/>
              <a:t>PSYCHIATRIC COMORBIDITIES OF </a:t>
            </a:r>
            <a:r>
              <a:rPr lang="en-US" b="1" dirty="0" smtClean="0"/>
              <a:t>OBESITY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Orlistat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Orlistat</a:t>
            </a:r>
            <a:endParaRPr lang="en-US" dirty="0" smtClean="0"/>
          </a:p>
          <a:p>
            <a:pPr lvl="1"/>
            <a:r>
              <a:rPr lang="en-US" dirty="0" smtClean="0"/>
              <a:t>lipase </a:t>
            </a:r>
            <a:r>
              <a:rPr lang="en-US" dirty="0" smtClean="0"/>
              <a:t>inhibitor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Orlistat</a:t>
            </a:r>
            <a:endParaRPr lang="en-US" dirty="0" smtClean="0"/>
          </a:p>
          <a:p>
            <a:pPr lvl="1"/>
            <a:r>
              <a:rPr lang="en-US" dirty="0" smtClean="0"/>
              <a:t>lipase </a:t>
            </a:r>
            <a:r>
              <a:rPr lang="en-US" dirty="0" smtClean="0"/>
              <a:t>inhibitor</a:t>
            </a:r>
          </a:p>
          <a:p>
            <a:pPr lvl="1"/>
            <a:r>
              <a:rPr lang="en-US" dirty="0" smtClean="0"/>
              <a:t>120 mg three times daily before meals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Orlistat</a:t>
            </a:r>
            <a:endParaRPr lang="en-US" dirty="0" smtClean="0"/>
          </a:p>
          <a:p>
            <a:pPr lvl="1"/>
            <a:r>
              <a:rPr lang="en-US" dirty="0" smtClean="0"/>
              <a:t>lipase </a:t>
            </a:r>
            <a:r>
              <a:rPr lang="en-US" dirty="0" smtClean="0"/>
              <a:t>inhibitor</a:t>
            </a:r>
          </a:p>
          <a:p>
            <a:pPr lvl="1"/>
            <a:r>
              <a:rPr lang="en-US" dirty="0" smtClean="0"/>
              <a:t>120 mg three times daily before </a:t>
            </a:r>
            <a:r>
              <a:rPr lang="en-US" dirty="0" smtClean="0"/>
              <a:t>meals</a:t>
            </a:r>
          </a:p>
          <a:p>
            <a:pPr lvl="1"/>
            <a:r>
              <a:rPr lang="en-US" dirty="0" smtClean="0"/>
              <a:t>11 percent weight </a:t>
            </a:r>
            <a:r>
              <a:rPr lang="en-US" dirty="0" smtClean="0"/>
              <a:t>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Orlistat</a:t>
            </a:r>
            <a:endParaRPr lang="en-US" dirty="0" smtClean="0"/>
          </a:p>
          <a:p>
            <a:pPr lvl="1"/>
            <a:r>
              <a:rPr lang="en-US" dirty="0" smtClean="0"/>
              <a:t>lipase </a:t>
            </a:r>
            <a:r>
              <a:rPr lang="en-US" dirty="0" smtClean="0"/>
              <a:t>inhibitor</a:t>
            </a:r>
          </a:p>
          <a:p>
            <a:pPr lvl="1"/>
            <a:r>
              <a:rPr lang="en-US" dirty="0" smtClean="0"/>
              <a:t>120 mg three times daily before </a:t>
            </a:r>
            <a:r>
              <a:rPr lang="en-US" dirty="0" smtClean="0"/>
              <a:t>meals</a:t>
            </a:r>
          </a:p>
          <a:p>
            <a:pPr lvl="1"/>
            <a:r>
              <a:rPr lang="en-US" dirty="0" smtClean="0"/>
              <a:t>11 percent weight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oily </a:t>
            </a:r>
            <a:r>
              <a:rPr lang="en-US" dirty="0" smtClean="0"/>
              <a:t>stools and </a:t>
            </a:r>
            <a:r>
              <a:rPr lang="en-US" dirty="0" smtClean="0"/>
              <a:t>GI </a:t>
            </a:r>
            <a:r>
              <a:rPr lang="en-US" dirty="0" smtClean="0"/>
              <a:t>distress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Orlistat</a:t>
            </a:r>
            <a:endParaRPr lang="en-US" dirty="0" smtClean="0"/>
          </a:p>
          <a:p>
            <a:pPr lvl="1"/>
            <a:r>
              <a:rPr lang="en-US" dirty="0" smtClean="0"/>
              <a:t>lipase </a:t>
            </a:r>
            <a:r>
              <a:rPr lang="en-US" dirty="0" smtClean="0"/>
              <a:t>inhibitor</a:t>
            </a:r>
          </a:p>
          <a:p>
            <a:pPr lvl="1"/>
            <a:r>
              <a:rPr lang="en-US" dirty="0" smtClean="0"/>
              <a:t>120 mg three times daily before </a:t>
            </a:r>
            <a:r>
              <a:rPr lang="en-US" dirty="0" smtClean="0"/>
              <a:t>meals</a:t>
            </a:r>
          </a:p>
          <a:p>
            <a:pPr lvl="1"/>
            <a:r>
              <a:rPr lang="en-US" dirty="0" smtClean="0"/>
              <a:t>11 percent weight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oily </a:t>
            </a:r>
            <a:r>
              <a:rPr lang="en-US" dirty="0" smtClean="0"/>
              <a:t>stools and </a:t>
            </a:r>
            <a:r>
              <a:rPr lang="en-US" dirty="0" smtClean="0"/>
              <a:t>GI </a:t>
            </a:r>
            <a:r>
              <a:rPr lang="en-US" dirty="0" smtClean="0"/>
              <a:t>distress</a:t>
            </a:r>
          </a:p>
          <a:p>
            <a:pPr lvl="1"/>
            <a:r>
              <a:rPr lang="en-US" dirty="0" smtClean="0"/>
              <a:t>fat-soluble </a:t>
            </a:r>
            <a:r>
              <a:rPr lang="en-US" dirty="0" smtClean="0"/>
              <a:t>vitamins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Orlistat</a:t>
            </a:r>
            <a:endParaRPr lang="en-US" dirty="0" smtClean="0"/>
          </a:p>
          <a:p>
            <a:pPr lvl="1"/>
            <a:r>
              <a:rPr lang="en-US" dirty="0" smtClean="0"/>
              <a:t>lipase </a:t>
            </a:r>
            <a:r>
              <a:rPr lang="en-US" dirty="0" smtClean="0"/>
              <a:t>inhibitor</a:t>
            </a:r>
          </a:p>
          <a:p>
            <a:pPr lvl="1"/>
            <a:r>
              <a:rPr lang="en-US" dirty="0" smtClean="0"/>
              <a:t>120 mg three times daily before </a:t>
            </a:r>
            <a:r>
              <a:rPr lang="en-US" dirty="0" smtClean="0"/>
              <a:t>meals</a:t>
            </a:r>
          </a:p>
          <a:p>
            <a:pPr lvl="1"/>
            <a:r>
              <a:rPr lang="en-US" dirty="0" smtClean="0"/>
              <a:t>11 percent weight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oily stools and GI distress</a:t>
            </a:r>
          </a:p>
          <a:p>
            <a:pPr lvl="1"/>
            <a:r>
              <a:rPr lang="en-US" dirty="0" smtClean="0"/>
              <a:t>fat-soluble vitamins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91000" y="4267200"/>
            <a:ext cx="3810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Orlistat</a:t>
            </a:r>
            <a:endParaRPr lang="en-US" dirty="0" smtClean="0"/>
          </a:p>
          <a:p>
            <a:pPr lvl="1"/>
            <a:r>
              <a:rPr lang="en-US" dirty="0" smtClean="0"/>
              <a:t>lipase </a:t>
            </a:r>
            <a:r>
              <a:rPr lang="en-US" dirty="0" smtClean="0"/>
              <a:t>inhibitor</a:t>
            </a:r>
          </a:p>
          <a:p>
            <a:pPr lvl="1"/>
            <a:r>
              <a:rPr lang="en-US" dirty="0" smtClean="0"/>
              <a:t>120 mg three times daily before </a:t>
            </a:r>
            <a:r>
              <a:rPr lang="en-US" dirty="0" smtClean="0"/>
              <a:t>meals</a:t>
            </a:r>
          </a:p>
          <a:p>
            <a:pPr lvl="1"/>
            <a:r>
              <a:rPr lang="en-US" dirty="0" smtClean="0"/>
              <a:t>11 percent weight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oily </a:t>
            </a:r>
            <a:r>
              <a:rPr lang="en-US" dirty="0" smtClean="0"/>
              <a:t>stools and </a:t>
            </a:r>
            <a:r>
              <a:rPr lang="en-US" dirty="0" smtClean="0"/>
              <a:t>GI </a:t>
            </a:r>
            <a:r>
              <a:rPr lang="en-US" dirty="0" smtClean="0"/>
              <a:t>distress</a:t>
            </a:r>
          </a:p>
          <a:p>
            <a:pPr lvl="1"/>
            <a:r>
              <a:rPr lang="en-US" dirty="0" smtClean="0"/>
              <a:t>fat-soluble </a:t>
            </a:r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liver disease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91000" y="4267200"/>
            <a:ext cx="3810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Naltrexone</a:t>
            </a:r>
            <a:r>
              <a:rPr lang="en-US" dirty="0" smtClean="0"/>
              <a:t>/</a:t>
            </a:r>
            <a:r>
              <a:rPr lang="en-US" dirty="0" err="1" smtClean="0"/>
              <a:t>bupropion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Depression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Naltrexone</a:t>
            </a:r>
            <a:r>
              <a:rPr lang="en-US" dirty="0" smtClean="0"/>
              <a:t>/</a:t>
            </a:r>
            <a:r>
              <a:rPr lang="en-US" dirty="0" err="1" smtClean="0"/>
              <a:t>bupropion</a:t>
            </a:r>
            <a:endParaRPr lang="en-US" dirty="0" smtClean="0"/>
          </a:p>
          <a:p>
            <a:pPr lvl="1"/>
            <a:r>
              <a:rPr lang="en-US" dirty="0" smtClean="0"/>
              <a:t>adrenergic and </a:t>
            </a:r>
            <a:r>
              <a:rPr lang="en-US" dirty="0" err="1" smtClean="0"/>
              <a:t>dopaminergic</a:t>
            </a:r>
            <a:r>
              <a:rPr lang="en-US" dirty="0" smtClean="0"/>
              <a:t> receptors </a:t>
            </a:r>
            <a:r>
              <a:rPr lang="en-US" dirty="0" smtClean="0"/>
              <a:t>in the hypothalamus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Naltrexone</a:t>
            </a:r>
            <a:r>
              <a:rPr lang="en-US" dirty="0" smtClean="0"/>
              <a:t>/</a:t>
            </a:r>
            <a:r>
              <a:rPr lang="en-US" dirty="0" err="1" smtClean="0"/>
              <a:t>bupropion</a:t>
            </a:r>
            <a:endParaRPr lang="en-US" dirty="0" smtClean="0"/>
          </a:p>
          <a:p>
            <a:pPr lvl="1"/>
            <a:r>
              <a:rPr lang="en-US" dirty="0" smtClean="0"/>
              <a:t>adrenergic and </a:t>
            </a:r>
            <a:r>
              <a:rPr lang="en-US" dirty="0" err="1" smtClean="0"/>
              <a:t>dopaminergic</a:t>
            </a:r>
            <a:r>
              <a:rPr lang="en-US" dirty="0" smtClean="0"/>
              <a:t> receptors </a:t>
            </a:r>
            <a:r>
              <a:rPr lang="en-US" dirty="0" smtClean="0"/>
              <a:t>in the hypothalamus</a:t>
            </a:r>
          </a:p>
          <a:p>
            <a:pPr lvl="1"/>
            <a:r>
              <a:rPr lang="en-US" dirty="0" smtClean="0"/>
              <a:t>Nausea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Naltrexone</a:t>
            </a:r>
            <a:r>
              <a:rPr lang="en-US" dirty="0" smtClean="0"/>
              <a:t>/</a:t>
            </a:r>
            <a:r>
              <a:rPr lang="en-US" dirty="0" err="1" smtClean="0"/>
              <a:t>bupropion</a:t>
            </a:r>
            <a:endParaRPr lang="en-US" dirty="0" smtClean="0"/>
          </a:p>
          <a:p>
            <a:pPr lvl="1"/>
            <a:r>
              <a:rPr lang="en-US" dirty="0" smtClean="0"/>
              <a:t>adrenergic and </a:t>
            </a:r>
            <a:r>
              <a:rPr lang="en-US" dirty="0" err="1" smtClean="0"/>
              <a:t>dopaminergic</a:t>
            </a:r>
            <a:r>
              <a:rPr lang="en-US" dirty="0" smtClean="0"/>
              <a:t> receptors </a:t>
            </a:r>
            <a:r>
              <a:rPr lang="en-US" dirty="0" smtClean="0"/>
              <a:t>in the hypothalamus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interactions with SSRIs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r>
              <a:rPr lang="en-US" dirty="0" smtClean="0"/>
              <a:t>3.75 to 15 mg </a:t>
            </a:r>
            <a:r>
              <a:rPr lang="en-US" dirty="0" err="1" smtClean="0"/>
              <a:t>phentermine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r>
              <a:rPr lang="en-US" dirty="0" smtClean="0"/>
              <a:t>3.75 to 15 mg </a:t>
            </a:r>
            <a:r>
              <a:rPr lang="en-US" dirty="0" err="1" smtClean="0"/>
              <a:t>phentermine</a:t>
            </a:r>
            <a:endParaRPr lang="en-US" dirty="0" smtClean="0"/>
          </a:p>
          <a:p>
            <a:pPr lvl="1"/>
            <a:r>
              <a:rPr lang="en-US" dirty="0" smtClean="0"/>
              <a:t>23 </a:t>
            </a:r>
            <a:r>
              <a:rPr lang="en-US" dirty="0" smtClean="0"/>
              <a:t>to 96 mg extended release 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r>
              <a:rPr lang="en-US" dirty="0" smtClean="0"/>
              <a:t>3.75 to 15 mg </a:t>
            </a:r>
            <a:r>
              <a:rPr lang="en-US" dirty="0" err="1" smtClean="0"/>
              <a:t>phentermine</a:t>
            </a:r>
            <a:endParaRPr lang="en-US" dirty="0" smtClean="0"/>
          </a:p>
          <a:p>
            <a:pPr lvl="1"/>
            <a:r>
              <a:rPr lang="en-US" dirty="0" smtClean="0"/>
              <a:t>23 </a:t>
            </a:r>
            <a:r>
              <a:rPr lang="en-US" dirty="0" smtClean="0"/>
              <a:t>to 96 mg extended release 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r>
              <a:rPr lang="en-US" dirty="0" smtClean="0"/>
              <a:t>9 to 10 percent </a:t>
            </a:r>
            <a:r>
              <a:rPr lang="en-US" dirty="0" smtClean="0"/>
              <a:t>weight </a:t>
            </a:r>
            <a:r>
              <a:rPr lang="en-US" dirty="0" smtClean="0"/>
              <a:t>loss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r>
              <a:rPr lang="en-US" dirty="0" smtClean="0"/>
              <a:t>3.75 to 15 mg </a:t>
            </a:r>
            <a:r>
              <a:rPr lang="en-US" dirty="0" err="1" smtClean="0"/>
              <a:t>phentermine</a:t>
            </a:r>
            <a:endParaRPr lang="en-US" dirty="0" smtClean="0"/>
          </a:p>
          <a:p>
            <a:pPr lvl="1"/>
            <a:r>
              <a:rPr lang="en-US" dirty="0" smtClean="0"/>
              <a:t>23 </a:t>
            </a:r>
            <a:r>
              <a:rPr lang="en-US" dirty="0" smtClean="0"/>
              <a:t>to 96 mg extended release 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r>
              <a:rPr lang="en-US" dirty="0" smtClean="0"/>
              <a:t>9 to 10 percent </a:t>
            </a:r>
            <a:r>
              <a:rPr lang="en-US" dirty="0" smtClean="0"/>
              <a:t>weight </a:t>
            </a:r>
            <a:r>
              <a:rPr lang="en-US" dirty="0" smtClean="0"/>
              <a:t>loss</a:t>
            </a:r>
          </a:p>
          <a:p>
            <a:pPr lvl="1"/>
            <a:r>
              <a:rPr lang="en-US" dirty="0" err="1" smtClean="0"/>
              <a:t>Paraesthesias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medications approved for 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r>
              <a:rPr lang="en-US" dirty="0" smtClean="0"/>
              <a:t>3.75 to 15 mg </a:t>
            </a:r>
            <a:r>
              <a:rPr lang="en-US" dirty="0" err="1" smtClean="0"/>
              <a:t>phentermine</a:t>
            </a:r>
            <a:endParaRPr lang="en-US" dirty="0" smtClean="0"/>
          </a:p>
          <a:p>
            <a:pPr lvl="1"/>
            <a:r>
              <a:rPr lang="en-US" dirty="0" smtClean="0"/>
              <a:t>23 </a:t>
            </a:r>
            <a:r>
              <a:rPr lang="en-US" dirty="0" smtClean="0"/>
              <a:t>to 96 mg extended release 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 lvl="1"/>
            <a:r>
              <a:rPr lang="en-US" dirty="0" smtClean="0"/>
              <a:t>9 to 10 percent </a:t>
            </a:r>
            <a:r>
              <a:rPr lang="en-US" dirty="0" smtClean="0"/>
              <a:t>weight </a:t>
            </a:r>
            <a:r>
              <a:rPr lang="en-US" dirty="0" smtClean="0"/>
              <a:t>loss</a:t>
            </a:r>
          </a:p>
          <a:p>
            <a:pPr lvl="1"/>
            <a:r>
              <a:rPr lang="en-US" dirty="0" err="1" smtClean="0"/>
              <a:t>Paraesthesias</a:t>
            </a:r>
            <a:endParaRPr lang="en-US" dirty="0" smtClean="0"/>
          </a:p>
          <a:p>
            <a:pPr lvl="1"/>
            <a:r>
              <a:rPr lang="en-US" dirty="0" smtClean="0"/>
              <a:t>Dizziness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0D3400\DSC_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0"/>
            <a:ext cx="102489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appetite and low energy(DSM-5)</a:t>
            </a:r>
            <a:endParaRPr lang="fa-IR" dirty="0" smtClean="0"/>
          </a:p>
          <a:p>
            <a:pPr>
              <a:buNone/>
            </a:pPr>
            <a:endParaRPr lang="fa-I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appetite and low energy(DSM-5)</a:t>
            </a:r>
            <a:endParaRPr lang="fa-IR" dirty="0" smtClean="0"/>
          </a:p>
          <a:p>
            <a:r>
              <a:rPr lang="en-US" dirty="0" smtClean="0"/>
              <a:t>depression among obese patients</a:t>
            </a:r>
            <a:r>
              <a:rPr lang="fa-IR" dirty="0" smtClean="0"/>
              <a:t> </a:t>
            </a:r>
            <a:r>
              <a:rPr lang="en-US" dirty="0" smtClean="0"/>
              <a:t>19 to 66</a:t>
            </a:r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1046</Words>
  <Application>Microsoft Office PowerPoint</Application>
  <PresentationFormat>On-screen Show (4:3)</PresentationFormat>
  <Paragraphs>301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Psychosomatic Medicine: Obesity</vt:lpstr>
      <vt:lpstr>Slide 2</vt:lpstr>
      <vt:lpstr>Slide 3</vt:lpstr>
      <vt:lpstr>Insight</vt:lpstr>
      <vt:lpstr>Slide 5</vt:lpstr>
      <vt:lpstr>PSYCHIATRIC COMORBIDITIES OF OBESITY</vt:lpstr>
      <vt:lpstr>Depression</vt:lpstr>
      <vt:lpstr>Depression</vt:lpstr>
      <vt:lpstr>Depression</vt:lpstr>
      <vt:lpstr>Obesity may lead to depression</vt:lpstr>
      <vt:lpstr>Obesity may lead to depression</vt:lpstr>
      <vt:lpstr>Obesity may lead to depression</vt:lpstr>
      <vt:lpstr>Obesity may lead to depression</vt:lpstr>
      <vt:lpstr>Obesity may lead to depression</vt:lpstr>
      <vt:lpstr>Depression may lead to obesity</vt:lpstr>
      <vt:lpstr>Depression may lead to obesity</vt:lpstr>
      <vt:lpstr>Depression may lead to obesity</vt:lpstr>
      <vt:lpstr>Depression may lead to obesity</vt:lpstr>
      <vt:lpstr>Depression may lead to obesity</vt:lpstr>
      <vt:lpstr>Depression may lead to obesity</vt:lpstr>
      <vt:lpstr>Anxiety</vt:lpstr>
      <vt:lpstr>Anxiety</vt:lpstr>
      <vt:lpstr>Anxiety</vt:lpstr>
      <vt:lpstr>Anxiety</vt:lpstr>
      <vt:lpstr>Anxiety</vt:lpstr>
      <vt:lpstr>Anxiety</vt:lpstr>
      <vt:lpstr>Anxiety</vt:lpstr>
      <vt:lpstr>Anxiety</vt:lpstr>
      <vt:lpstr>Anxiety</vt:lpstr>
      <vt:lpstr>Anxiety</vt:lpstr>
      <vt:lpstr>Severe Mental Illness</vt:lpstr>
      <vt:lpstr>Severe Mental Illness</vt:lpstr>
      <vt:lpstr>Severe Mental Illness</vt:lpstr>
      <vt:lpstr>Severe Mental Illness</vt:lpstr>
      <vt:lpstr>Psychiatric Medications and Weight Gain</vt:lpstr>
      <vt:lpstr>Psychiatric Medications and Weight Gain</vt:lpstr>
      <vt:lpstr>Psychiatric Medications and Weight Gain</vt:lpstr>
      <vt:lpstr>Psychiatric Medications and Weight Gain</vt:lpstr>
      <vt:lpstr>Substance Use Disorders</vt:lpstr>
      <vt:lpstr>Substance Use Disorders</vt:lpstr>
      <vt:lpstr>Slide 41</vt:lpstr>
      <vt:lpstr>Medications for weight loss</vt:lpstr>
      <vt:lpstr>Indication</vt:lpstr>
      <vt:lpstr>Indication</vt:lpstr>
      <vt:lpstr>Indication</vt:lpstr>
      <vt:lpstr>Indication</vt:lpstr>
      <vt:lpstr>Indication</vt:lpstr>
      <vt:lpstr>addiction and serious side effects</vt:lpstr>
      <vt:lpstr>addiction and serious side effects</vt:lpstr>
      <vt:lpstr>addiction and serious side effects</vt:lpstr>
      <vt:lpstr>addiction and serious side effects</vt:lpstr>
      <vt:lpstr>addiction and serious side effects</vt:lpstr>
      <vt:lpstr>addiction and serious side effects</vt:lpstr>
      <vt:lpstr>addiction and serious side effects</vt:lpstr>
      <vt:lpstr>addiction and serious side effects</vt:lpstr>
      <vt:lpstr>addiction and serious side effects</vt:lpstr>
      <vt:lpstr>addiction and serious side effects</vt:lpstr>
      <vt:lpstr>addiction and serious side effects</vt:lpstr>
      <vt:lpstr>addiction and serious side effects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medications approved for weight loss</vt:lpstr>
      <vt:lpstr>Slide 79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Psychosomatic Medicine: Obesity</dc:title>
  <dc:creator>SARIR</dc:creator>
  <cp:lastModifiedBy>SARIR</cp:lastModifiedBy>
  <cp:revision>36</cp:revision>
  <dcterms:created xsi:type="dcterms:W3CDTF">2006-08-16T00:00:00Z</dcterms:created>
  <dcterms:modified xsi:type="dcterms:W3CDTF">2018-08-06T15:06:56Z</dcterms:modified>
</cp:coreProperties>
</file>